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96" r:id="rId3"/>
    <p:sldMasterId id="2147483708" r:id="rId4"/>
    <p:sldMasterId id="2147483768" r:id="rId5"/>
    <p:sldMasterId id="2147483780" r:id="rId6"/>
    <p:sldMasterId id="2147483792" r:id="rId7"/>
    <p:sldMasterId id="2147483864" r:id="rId8"/>
    <p:sldMasterId id="2147483900" r:id="rId9"/>
    <p:sldMasterId id="2147483912" r:id="rId10"/>
    <p:sldMasterId id="2147483924" r:id="rId11"/>
    <p:sldMasterId id="2147483936" r:id="rId12"/>
  </p:sldMasterIdLst>
  <p:sldIdLst>
    <p:sldId id="386" r:id="rId13"/>
    <p:sldId id="256" r:id="rId14"/>
    <p:sldId id="304" r:id="rId15"/>
    <p:sldId id="305" r:id="rId16"/>
    <p:sldId id="306" r:id="rId17"/>
    <p:sldId id="307" r:id="rId18"/>
    <p:sldId id="257" r:id="rId19"/>
    <p:sldId id="364" r:id="rId20"/>
    <p:sldId id="359" r:id="rId21"/>
    <p:sldId id="344" r:id="rId22"/>
    <p:sldId id="345" r:id="rId23"/>
    <p:sldId id="373" r:id="rId24"/>
    <p:sldId id="346" r:id="rId25"/>
    <p:sldId id="258" r:id="rId26"/>
    <p:sldId id="262" r:id="rId27"/>
    <p:sldId id="263" r:id="rId28"/>
    <p:sldId id="264" r:id="rId29"/>
    <p:sldId id="265" r:id="rId30"/>
    <p:sldId id="354" r:id="rId31"/>
    <p:sldId id="355" r:id="rId32"/>
    <p:sldId id="366" r:id="rId33"/>
    <p:sldId id="309" r:id="rId34"/>
    <p:sldId id="310" r:id="rId35"/>
    <p:sldId id="342" r:id="rId36"/>
    <p:sldId id="343" r:id="rId37"/>
    <p:sldId id="360" r:id="rId38"/>
    <p:sldId id="266" r:id="rId39"/>
    <p:sldId id="267" r:id="rId40"/>
    <p:sldId id="356" r:id="rId41"/>
    <p:sldId id="365" r:id="rId42"/>
    <p:sldId id="268" r:id="rId43"/>
    <p:sldId id="269" r:id="rId44"/>
    <p:sldId id="353" r:id="rId45"/>
    <p:sldId id="361" r:id="rId46"/>
    <p:sldId id="374" r:id="rId47"/>
    <p:sldId id="375" r:id="rId48"/>
    <p:sldId id="376" r:id="rId49"/>
    <p:sldId id="377" r:id="rId50"/>
    <p:sldId id="382" r:id="rId51"/>
    <p:sldId id="362" r:id="rId52"/>
    <p:sldId id="387" r:id="rId53"/>
    <p:sldId id="388" r:id="rId54"/>
    <p:sldId id="273" r:id="rId55"/>
    <p:sldId id="274" r:id="rId56"/>
    <p:sldId id="275" r:id="rId57"/>
    <p:sldId id="276" r:id="rId58"/>
    <p:sldId id="277" r:id="rId59"/>
    <p:sldId id="278" r:id="rId60"/>
    <p:sldId id="272" r:id="rId61"/>
    <p:sldId id="279" r:id="rId62"/>
    <p:sldId id="280" r:id="rId63"/>
    <p:sldId id="311" r:id="rId64"/>
    <p:sldId id="312" r:id="rId65"/>
    <p:sldId id="285" r:id="rId66"/>
    <p:sldId id="363" r:id="rId67"/>
    <p:sldId id="314" r:id="rId68"/>
    <p:sldId id="315" r:id="rId69"/>
    <p:sldId id="313" r:id="rId70"/>
    <p:sldId id="316" r:id="rId71"/>
    <p:sldId id="320" r:id="rId72"/>
    <p:sldId id="321" r:id="rId73"/>
    <p:sldId id="322" r:id="rId74"/>
    <p:sldId id="323" r:id="rId75"/>
    <p:sldId id="317" r:id="rId76"/>
    <p:sldId id="318" r:id="rId77"/>
    <p:sldId id="319" r:id="rId78"/>
    <p:sldId id="283" r:id="rId79"/>
    <p:sldId id="286" r:id="rId80"/>
    <p:sldId id="284" r:id="rId81"/>
    <p:sldId id="370" r:id="rId82"/>
    <p:sldId id="287" r:id="rId83"/>
    <p:sldId id="371" r:id="rId84"/>
    <p:sldId id="383" r:id="rId85"/>
    <p:sldId id="372" r:id="rId86"/>
    <p:sldId id="378" r:id="rId87"/>
    <p:sldId id="379" r:id="rId88"/>
    <p:sldId id="380" r:id="rId89"/>
    <p:sldId id="381" r:id="rId90"/>
    <p:sldId id="389" r:id="rId91"/>
    <p:sldId id="390" r:id="rId92"/>
    <p:sldId id="384" r:id="rId93"/>
    <p:sldId id="385" r:id="rId94"/>
    <p:sldId id="295" r:id="rId9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4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76" Type="http://schemas.openxmlformats.org/officeDocument/2006/relationships/slide" Target="slides/slide64.xml"/><Relationship Id="rId84" Type="http://schemas.openxmlformats.org/officeDocument/2006/relationships/slide" Target="slides/slide72.xml"/><Relationship Id="rId89" Type="http://schemas.openxmlformats.org/officeDocument/2006/relationships/slide" Target="slides/slide77.xml"/><Relationship Id="rId9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9.xml"/><Relationship Id="rId92" Type="http://schemas.openxmlformats.org/officeDocument/2006/relationships/slide" Target="slides/slide8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slide" Target="slides/slide75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90" Type="http://schemas.openxmlformats.org/officeDocument/2006/relationships/slide" Target="slides/slide78.xml"/><Relationship Id="rId95" Type="http://schemas.openxmlformats.org/officeDocument/2006/relationships/slide" Target="slides/slide83.xml"/><Relationship Id="rId19" Type="http://schemas.openxmlformats.org/officeDocument/2006/relationships/slide" Target="slides/slide7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slide" Target="slides/slide73.xml"/><Relationship Id="rId93" Type="http://schemas.openxmlformats.org/officeDocument/2006/relationships/slide" Target="slides/slide81.xml"/><Relationship Id="rId9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slide" Target="slides/slide76.xml"/><Relationship Id="rId91" Type="http://schemas.openxmlformats.org/officeDocument/2006/relationships/slide" Target="slides/slide79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slide" Target="slides/slide74.xml"/><Relationship Id="rId94" Type="http://schemas.openxmlformats.org/officeDocument/2006/relationships/slide" Target="slides/slide82.xml"/><Relationship Id="rId9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39" Type="http://schemas.openxmlformats.org/officeDocument/2006/relationships/slide" Target="slides/slide2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469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53453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4708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9505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77562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5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11710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29678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62819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25902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572831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55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32927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35969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6673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93889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184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9278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36631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397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4878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1033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730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64303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018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03438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084914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7049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51433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18905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9202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85237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57314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609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169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22219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90609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977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6480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928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34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013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7506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4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2373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609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114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593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7804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21370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2137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5357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6065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891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831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0961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7666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359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489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734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6884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4631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0839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5066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2829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00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1324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0327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6882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3514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930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2758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77415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5437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3365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77530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20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51077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1550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580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6557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29516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1575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34513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0436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0797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06754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4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414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327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1228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790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56117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346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95621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8397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0300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0461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8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12662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5029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9463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88339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3523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95575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4323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6866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94269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29986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622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137814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4531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14661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8022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4287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3294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3393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520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95418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92326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578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05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51531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1660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73503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9367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3098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32029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59051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40685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371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60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225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294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298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941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32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2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674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516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02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96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11/13/2019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962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srgbClr val="1F497D"/>
                </a:solidFill>
              </a:rPr>
              <a:pPr/>
              <a:t>11/13/2019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>
              <a:solidFill>
                <a:srgbClr val="1F497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srgbClr val="1F497D"/>
                </a:solidFill>
              </a:rPr>
              <a:pPr/>
              <a:t>‹#›</a:t>
            </a:fld>
            <a:endParaRPr lang="en-US">
              <a:solidFill>
                <a:srgbClr val="1F497D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89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r" defTabSz="914400" rtl="1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r" defTabSz="914400" rtl="1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9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9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9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5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79024" y="2967335"/>
            <a:ext cx="2585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fa-IR" sz="5400" b="1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به نام خدا</a:t>
            </a:r>
            <a:endParaRPr lang="en-US" sz="5400" b="1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091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Perinatal   history   for  many common IEM, is usually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normal .</a:t>
            </a:r>
          </a:p>
          <a:p>
            <a:pPr marL="0" indent="0" algn="l" rtl="0">
              <a:buNone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Perinatal History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4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Recurrent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vomiting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Hospitalization  for  lethargy  or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dehydration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Recurrent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hypoglycemia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PMH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5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Metabolic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decompensation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out of proportion to duration or severity of acute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illness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Personal or family history of thrombotic events </a:t>
            </a: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PMH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60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May be: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Normal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Nonspecific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findings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Clues to specific disorders</a:t>
            </a: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History &amp; </a:t>
            </a:r>
            <a:r>
              <a:rPr lang="en-US" dirty="0" smtClean="0">
                <a:solidFill>
                  <a:srgbClr val="FF0000"/>
                </a:solidFill>
              </a:rPr>
              <a:t>P/E: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58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C00000"/>
              </a:buClr>
              <a:buSzPct val="134000"/>
            </a:pP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affected infant is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normal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at birth and becomes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symptomatic later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on in life.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CLINICAL MANIFESTATIONS</a:t>
            </a:r>
            <a:endParaRPr lang="fa-IR" sz="66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886200"/>
            <a:ext cx="3028950" cy="1514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287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0000"/>
              </a:buClr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In the newborn period, the clinical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findings are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usually nonspecific and similar to those seen in infants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with sepsis.</a:t>
            </a:r>
          </a:p>
          <a:p>
            <a:pPr algn="l" rtl="0">
              <a:buClr>
                <a:srgbClr val="FF0000"/>
              </a:buClr>
            </a:pPr>
            <a:endParaRPr lang="fa-IR" dirty="0"/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CLINICAL MANIFESTATIONS</a:t>
            </a:r>
            <a:endParaRPr lang="fa-I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96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rtl="0">
              <a:buClr>
                <a:srgbClr val="FF0000"/>
              </a:buClr>
              <a:buNone/>
            </a:pPr>
            <a:endParaRPr lang="fa-IR" dirty="0"/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Lethargy 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Poor feeding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Convulsions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Vomiting </a:t>
            </a: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CLINICAL MANIFESTATIONS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895600"/>
            <a:ext cx="1733550" cy="2628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39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Children :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Mental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retardation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Developmental regression</a:t>
            </a:r>
            <a:endParaRPr lang="en-US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Motor deficits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Convulsions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Myopathy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Recurrent emesis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Cardiomyopathy </a:t>
            </a:r>
            <a:endParaRPr lang="en-US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CLINICAL MANIFESTATIONS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428206"/>
            <a:ext cx="2530475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91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Developmental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delay </a:t>
            </a:r>
            <a:endParaRPr lang="en-US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Unusual odor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Coma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Hepatomegaly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Renal stones</a:t>
            </a:r>
            <a:endParaRPr lang="en-US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CLINICAL MANIFESTATIONS</a:t>
            </a:r>
            <a:endParaRPr lang="fa-IR" b="1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429000"/>
            <a:ext cx="2781300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972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Episodic abdominal pain 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Photophobia 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,corneal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scarring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Muscle cramping 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Lethargy in the morning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CLINICAL MANIFESTATIONS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6576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8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52400" y="2967335"/>
            <a:ext cx="919992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Approach to metabolic disorders</a:t>
            </a:r>
          </a:p>
          <a:p>
            <a:pPr algn="ctr"/>
            <a:r>
              <a:rPr lang="en-US" sz="36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Noushin</a:t>
            </a:r>
            <a:r>
              <a:rPr lang="en-US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Rostampour</a:t>
            </a:r>
            <a:endParaRPr lang="en-US" sz="3600" b="1" dirty="0" smtClean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en-US" sz="24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Isfahan University of Medical Sciences</a:t>
            </a:r>
            <a:endParaRPr lang="en-US" sz="24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2778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FTT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Protein or carbohydrate aversion.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Diarrhea</a:t>
            </a:r>
          </a:p>
          <a:p>
            <a:pPr marL="0" indent="0" algn="l" rtl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CLINICAL MANIFESTATIONS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4290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084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Seizures(intractable)</a:t>
            </a:r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Rapid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deep breathing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→apnea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Unexpected infant death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CLINICAL MANIFESTATIONS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3429000"/>
            <a:ext cx="238125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04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0000"/>
              </a:buClr>
              <a:buSzPct val="134000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 general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the earlier the appearance of clinical symptoms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more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severe is the disease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l" rtl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  <a:buSzPct val="134000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majority of conditions are inherited as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autosomal recessive</a:t>
            </a:r>
          </a:p>
          <a:p>
            <a:pPr algn="l" rtl="0">
              <a:buClr>
                <a:srgbClr val="FF0000"/>
              </a:buClr>
              <a:buSzPct val="134000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Family History</a:t>
            </a:r>
            <a:endParaRPr lang="fa-IR" sz="40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95800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6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 rtl="0">
              <a:buClr>
                <a:srgbClr val="FF0000"/>
              </a:buClr>
              <a:buSzPct val="134000"/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  <a:buSzPct val="134000"/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 history of consanguinity in the parents </a:t>
            </a:r>
          </a:p>
          <a:p>
            <a:pPr algn="l" rtl="0">
              <a:buClr>
                <a:srgbClr val="FF0000"/>
              </a:buClr>
              <a:buSzPct val="134000"/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Unexplained death in the neonatal period </a:t>
            </a:r>
          </a:p>
          <a:p>
            <a:pPr algn="l" rtl="0">
              <a:buClr>
                <a:srgbClr val="FF0000"/>
              </a:buClr>
              <a:buSzPct val="134000"/>
            </a:pP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Question of an inherited metabolic disease in the sick infant?</a:t>
            </a:r>
          </a:p>
          <a:p>
            <a:pPr algn="l" rtl="0"/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Family History</a:t>
            </a:r>
            <a:endParaRPr lang="fa-IR" sz="3600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572000"/>
            <a:ext cx="284797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45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Ingestion of certain sugars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galactosemia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hereditary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fructose intolerance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Ingestion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protein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Ingestion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carbohydrate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Triggers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1148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866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Infection, fever, fasting, or catabolism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Anesthesia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or surgery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Certain drugs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Triggers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157663"/>
            <a:ext cx="313372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846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Which  kind of evaluation should be done for suspected patients? 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0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CBC diff</a:t>
            </a:r>
          </a:p>
          <a:p>
            <a:pPr algn="l" rtl="0"/>
            <a:r>
              <a:rPr lang="en-GB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Arterial blood gas </a:t>
            </a:r>
          </a:p>
          <a:p>
            <a:pPr algn="l" rtl="0"/>
            <a:r>
              <a:rPr lang="en-GB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Blood glucose </a:t>
            </a:r>
          </a:p>
          <a:p>
            <a:pPr algn="l" rtl="0"/>
            <a:r>
              <a:rPr lang="en-GB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Serum ammonia</a:t>
            </a:r>
          </a:p>
          <a:p>
            <a:pPr algn="l" rtl="0"/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Electrolytes</a:t>
            </a:r>
          </a:p>
          <a:p>
            <a:pPr algn="l" rtl="0"/>
            <a:r>
              <a:rPr lang="en-US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BUN/ C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en-GB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INITIAL EVALUATION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816" y="3657600"/>
            <a:ext cx="2647950" cy="1724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582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Urine </a:t>
            </a:r>
            <a:r>
              <a:rPr lang="en-GB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GB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color</a:t>
            </a:r>
            <a:r>
              <a:rPr lang="en-GB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odor</a:t>
            </a:r>
            <a:r>
              <a:rPr lang="en-GB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dipstick, ketones</a:t>
            </a:r>
            <a:r>
              <a:rPr lang="en-GB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l" rtl="0"/>
            <a:r>
              <a:rPr lang="en-GB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LFT</a:t>
            </a:r>
          </a:p>
          <a:p>
            <a:pPr algn="l" rtl="0"/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LDH, </a:t>
            </a:r>
            <a:r>
              <a:rPr lang="en-US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aldolase</a:t>
            </a: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CPK, and urine myoglobin (in case of myopathy). </a:t>
            </a:r>
          </a:p>
          <a:p>
            <a:pPr algn="l" rtl="0"/>
            <a:endParaRPr lang="en-GB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GB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GB" dirty="0" smtClean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INITIAL EVALUATION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114800"/>
            <a:ext cx="2419350" cy="18954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712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791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Male Newborn (14 days)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Irritability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Poor feeding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Lethargy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Term , BBW=3350 gr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FH: Consanguinity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Death in sibling 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FF0000"/>
                </a:solidFill>
              </a:rPr>
              <a:t>Case study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200400"/>
            <a:ext cx="2628900" cy="174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651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Acid-base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disorder (including lactic acidosis)</a:t>
            </a:r>
          </a:p>
          <a:p>
            <a:pPr algn="l" rtl="0"/>
            <a:r>
              <a:rPr lang="en-US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Hyperammonemia</a:t>
            </a:r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Hypoglycemia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LABORATORY FINDINGS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93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Diagnostic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testing is most effective when metabolites are present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 highest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concentration in blood and urine at presentation.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Diagnosis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87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Testing </a:t>
            </a:r>
            <a:r>
              <a:rPr lang="en-GB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should be </a:t>
            </a:r>
            <a:r>
              <a:rPr lang="en-GB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performed:</a:t>
            </a:r>
          </a:p>
          <a:p>
            <a:pPr algn="l" rtl="0"/>
            <a:r>
              <a:rPr lang="en-GB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smtClean="0">
                <a:solidFill>
                  <a:srgbClr val="EF5F0F"/>
                </a:solidFill>
                <a:latin typeface="Times New Roman" pitchFamily="18" charset="0"/>
                <a:cs typeface="Times New Roman" pitchFamily="18" charset="0"/>
              </a:rPr>
              <a:t>At </a:t>
            </a:r>
            <a:r>
              <a:rPr lang="en-GB" dirty="0">
                <a:solidFill>
                  <a:srgbClr val="EF5F0F"/>
                </a:solidFill>
                <a:latin typeface="Times New Roman" pitchFamily="18" charset="0"/>
                <a:cs typeface="Times New Roman" pitchFamily="18" charset="0"/>
              </a:rPr>
              <a:t>the time of presentation </a:t>
            </a:r>
            <a:endParaRPr lang="en-GB" dirty="0" smtClean="0">
              <a:solidFill>
                <a:srgbClr val="EF5F0F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GB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When </a:t>
            </a:r>
            <a:r>
              <a:rPr lang="en-GB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symptoms are most pronounced </a:t>
            </a:r>
            <a:endParaRPr lang="en-GB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GB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Laboratory </a:t>
            </a:r>
            <a:r>
              <a:rPr lang="en-GB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values may be normal when the patient is well</a:t>
            </a:r>
            <a:r>
              <a:rPr lang="en-GB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INITIAL EVALUATION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419600"/>
            <a:ext cx="2779713" cy="458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7249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Further Evaluation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</p:spPr>
        <p:txBody>
          <a:bodyPr>
            <a:normAutofit lnSpcReduction="10000"/>
          </a:bodyPr>
          <a:lstStyle/>
          <a:p>
            <a:pPr algn="l" rtl="0"/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Quantitative plasma amino acids</a:t>
            </a:r>
          </a:p>
          <a:p>
            <a:pPr algn="l" rtl="0"/>
            <a:r>
              <a:rPr lang="en-US" sz="240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Acylcarnitine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profile </a:t>
            </a:r>
          </a:p>
          <a:p>
            <a:pPr algn="l" rtl="0"/>
            <a:r>
              <a:rPr lang="en-US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Lactate</a:t>
            </a:r>
          </a:p>
          <a:p>
            <a:pPr algn="l" rtl="0"/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Qualitative urine organic acids</a:t>
            </a:r>
          </a:p>
          <a:p>
            <a:pPr algn="l"/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" indent="0">
              <a:buNone/>
            </a:pPr>
            <a:r>
              <a:rPr lang="en-US" sz="2400" b="1" i="1" dirty="0" smtClean="0">
                <a:solidFill>
                  <a:schemeClr val="tx1"/>
                </a:solidFill>
              </a:rPr>
              <a:t> </a:t>
            </a:r>
            <a:r>
              <a:rPr lang="en-US" sz="2400" b="1" i="1" dirty="0" smtClean="0">
                <a:solidFill>
                  <a:schemeClr val="bg1"/>
                </a:solidFill>
              </a:rPr>
              <a:t/>
            </a:r>
            <a:br>
              <a:rPr lang="en-US" sz="2400" b="1" i="1" dirty="0" smtClean="0">
                <a:solidFill>
                  <a:schemeClr val="bg1"/>
                </a:solidFill>
              </a:rPr>
            </a:br>
            <a:endParaRPr lang="en-US" sz="2400" b="1" i="1" dirty="0">
              <a:solidFill>
                <a:schemeClr val="bg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962400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95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0000"/>
              </a:buClr>
              <a:buSzPct val="130000"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This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underlines the importance of early diagnosis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which can be achieved through screening of all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newborn infants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  <a:p>
            <a:pPr algn="l" rtl="0"/>
            <a:endParaRPr lang="fa-IR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Diagnosis</a:t>
            </a:r>
            <a:endParaRPr lang="fa-IR" sz="36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4024745"/>
            <a:ext cx="3581400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52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82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NBS in IRAN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674938"/>
            <a:ext cx="7924799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2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NBS in IRAN</a:t>
            </a: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514601"/>
            <a:ext cx="7924800" cy="3321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61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NBS in IRAN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793605"/>
            <a:ext cx="7696200" cy="3213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031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Eye examination </a:t>
            </a:r>
            <a:endParaRPr lang="en-US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Echocardiogram 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Skin, skeletal muscle, or liver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biopsy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for enzyme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assay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LP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Serum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ketones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and/or FFA in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children with hypoglycemia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Other tests</a:t>
            </a:r>
            <a:endParaRPr lang="fa-I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258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Tachypnea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Grunting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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newborn reflexes 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Seizure (15 days)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Respiratory support(intubation)</a:t>
            </a:r>
          </a:p>
          <a:p>
            <a:pPr algn="l" rtl="0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FF0000"/>
                </a:solidFill>
              </a:rPr>
              <a:t>P/E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00400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78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نکات مهم در گرفتن نمونه آمونیاک چیست؟</a:t>
            </a:r>
          </a:p>
          <a:p>
            <a:pPr algn="r"/>
            <a:r>
              <a:rPr lang="fa-IR" dirty="0" smtClean="0"/>
              <a:t>مقدار طبیعی آمونیاک سرم چقدر است؟</a:t>
            </a:r>
          </a:p>
          <a:p>
            <a:pPr algn="r"/>
            <a:r>
              <a:rPr lang="fa-IR" dirty="0" smtClean="0"/>
              <a:t>علل افزایش آمونیاک چیست؟</a:t>
            </a:r>
            <a:endParaRPr lang="en-US" dirty="0" smtClean="0"/>
          </a:p>
          <a:p>
            <a:pPr algn="r"/>
            <a:r>
              <a:rPr lang="fa-IR" dirty="0" smtClean="0"/>
              <a:t>چه موقع آمونیاک درخواست کنیم؟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Ammonia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6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شیرخوار دو ماهه ای به علت بیقراری تحت بررسی قرار گرفته است معاینات و اندکس های رشدی طبیعی می باشد. در آزمایش همراه آمونیاک وی 166</a:t>
            </a:r>
            <a:r>
              <a:rPr lang="en-US" dirty="0" smtClean="0"/>
              <a:t>micro/dl</a:t>
            </a:r>
            <a:r>
              <a:rPr lang="fa-IR" dirty="0" smtClean="0"/>
              <a:t>می باشد.چه اقدامی انجام می دهید؟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Case 2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326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شیرخوار یک ماهه ای با وزن تولد 3 کیلوگرم و وزن فعلی 4.5 کیلوگرم به درمانگاه ارجاع شده است .دور سر تولد 35 سانتیمتر و دور سر فعلی 36.5 می باشد. جهت بیمار آمونیاک درخواست شده ک به دلیل بالا بودن ارجاع شده است.</a:t>
            </a:r>
          </a:p>
          <a:p>
            <a:pPr algn="l" rtl="0"/>
            <a:r>
              <a:rPr lang="en-US" dirty="0" smtClean="0"/>
              <a:t>Ammonia=230 mg/dl</a:t>
            </a:r>
          </a:p>
          <a:p>
            <a:pPr algn="r"/>
            <a:r>
              <a:rPr lang="fa-IR" dirty="0" smtClean="0"/>
              <a:t>تصمیم شما چیست؟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Case 3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982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Measured in an arterial or venous blood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sample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without   using   a   tourniquet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Capillary blood sample is not reliable</a:t>
            </a: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Blood should be collected in chilled tubes with ammonia-free sodium heparin (green top) or (EDTA; purple top), placed on ice, and delivered rapidly to the laboratory.</a:t>
            </a: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Ammonia sampling </a:t>
            </a:r>
          </a:p>
        </p:txBody>
      </p:sp>
    </p:spTree>
    <p:extLst>
      <p:ext uri="{BB962C8B-B14F-4D97-AF65-F5344CB8AC3E}">
        <p14:creationId xmlns:p14="http://schemas.microsoft.com/office/powerpoint/2010/main" val="272845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Ammonia false positive: 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Hemolysis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Delayed processing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Exposure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room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temperature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44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>
                <a:solidFill>
                  <a:srgbClr val="FF0000"/>
                </a:solidFill>
              </a:rPr>
              <a:t>LABORATORY FINDINGS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276599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82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Normal ammonia level?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91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7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17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>
                <a:solidFill>
                  <a:srgbClr val="FF0000"/>
                </a:solidFill>
              </a:rPr>
              <a:t>Normal Ammonia</a:t>
            </a:r>
            <a:endParaRPr lang="en-US" sz="44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7475479"/>
              </p:ext>
            </p:extLst>
          </p:nvPr>
        </p:nvGraphicFramePr>
        <p:xfrm>
          <a:off x="1524000" y="2819400"/>
          <a:ext cx="6096000" cy="221996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048000"/>
                <a:gridCol w="3048000"/>
              </a:tblGrid>
              <a:tr h="1422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Age</a:t>
                      </a:r>
                      <a:endParaRPr lang="en-US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Upper limit(</a:t>
                      </a:r>
                      <a:r>
                        <a:rPr lang="en-US" dirty="0" err="1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micromol</a:t>
                      </a:r>
                      <a:r>
                        <a:rPr lang="en-US" dirty="0" smtClean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/L)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Term infant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80-90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Preterm infant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Sick infant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&gt; 1 month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50-80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Adult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en-US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05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endParaRPr lang="en-US" sz="3100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3100" u="sng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Micromol</a:t>
            </a:r>
            <a:r>
              <a:rPr lang="en-US" sz="31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/L=</a:t>
            </a:r>
            <a:r>
              <a:rPr lang="en-US" sz="3100" u="sng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Microgr</a:t>
            </a:r>
            <a:r>
              <a:rPr lang="en-US" sz="31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/dl×0.59</a:t>
            </a:r>
          </a:p>
          <a:p>
            <a:endParaRPr lang="en-US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>
                <a:solidFill>
                  <a:srgbClr val="FF0000"/>
                </a:solidFill>
              </a:rPr>
              <a:t>Normal Ammonia</a:t>
            </a:r>
          </a:p>
        </p:txBody>
      </p:sp>
    </p:spTree>
    <p:extLst>
      <p:ext uri="{BB962C8B-B14F-4D97-AF65-F5344CB8AC3E}">
        <p14:creationId xmlns:p14="http://schemas.microsoft.com/office/powerpoint/2010/main" val="52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laboratory hallmark of a UCD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↑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plasma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ammonia (&gt;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100 to 150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micromol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/L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48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>
                <a:solidFill>
                  <a:srgbClr val="FF0000"/>
                </a:solidFill>
              </a:rPr>
              <a:t>LABORATORY FINDINGS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908106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807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An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unexplained change in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consciousness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Unusual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or unexplained neurological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illness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Liver failure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Suspected intoxication</a:t>
            </a:r>
          </a:p>
          <a:p>
            <a:pPr marL="45720" indent="0">
              <a:buNone/>
            </a:pPr>
            <a:endParaRPr lang="fa-IR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49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 smtClean="0">
                <a:solidFill>
                  <a:srgbClr val="FF0000"/>
                </a:solidFill>
              </a:rPr>
              <a:t>When  Ammonia should be measured?</a:t>
            </a:r>
            <a:r>
              <a:rPr lang="en-US" sz="3600" dirty="0" smtClean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2155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Sepsis W/UP=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Neg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PH=7.15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Pco2=22.2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Hco3=10.8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Ammonia=190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micmol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/L(NL&lt;100)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FF0000"/>
                </a:solidFill>
              </a:rPr>
              <a:t>Lab data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035347"/>
            <a:ext cx="2733675" cy="15811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747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Urea cycle </a:t>
            </a:r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defects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Organic </a:t>
            </a:r>
            <a:r>
              <a:rPr lang="en-US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acidemias</a:t>
            </a:r>
            <a:endParaRPr lang="en-US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Fatty  acid  oxidation  </a:t>
            </a:r>
            <a:r>
              <a:rPr lang="en-US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defects</a:t>
            </a:r>
            <a:endParaRPr lang="en-US" sz="24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Mitochondrial disorders </a:t>
            </a: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50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>
                <a:solidFill>
                  <a:srgbClr val="FF0000"/>
                </a:solidFill>
              </a:rPr>
              <a:t>Genetic causes of </a:t>
            </a:r>
            <a:r>
              <a:rPr lang="en-US" sz="3600" dirty="0" err="1">
                <a:solidFill>
                  <a:srgbClr val="FF0000"/>
                </a:solidFill>
              </a:rPr>
              <a:t>Hyperammonemia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209925"/>
            <a:ext cx="297180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46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Disorders of pyruvate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metabolism</a:t>
            </a:r>
            <a:endParaRPr lang="en-US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HHH 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syndrome</a:t>
            </a:r>
            <a:endParaRPr lang="en-US" sz="24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err="1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Lysinuric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protein 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intolerance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Carbonic anhydrase VA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deficiency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Transient </a:t>
            </a:r>
            <a:r>
              <a:rPr lang="en-US" sz="24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hyperammonemia</a:t>
            </a:r>
            <a:r>
              <a:rPr 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of the newborn</a:t>
            </a: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>
                <a:solidFill>
                  <a:srgbClr val="FF0000"/>
                </a:solidFill>
              </a:rPr>
              <a:t>Genetic causes of </a:t>
            </a:r>
            <a:r>
              <a:rPr lang="en-US" sz="3600" dirty="0" err="1">
                <a:solidFill>
                  <a:srgbClr val="FF0000"/>
                </a:solidFill>
              </a:rPr>
              <a:t>Hyperammonemia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895600"/>
            <a:ext cx="22383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17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Liver dysfunction /</a:t>
            </a:r>
            <a:r>
              <a:rPr lang="en-US" sz="24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failure</a:t>
            </a:r>
            <a:endParaRPr lang="en-US" sz="24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Severe dehydration( less than 100 to 200 </a:t>
            </a:r>
            <a:r>
              <a:rPr lang="en-US" sz="2400" dirty="0" err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micromol</a:t>
            </a:r>
            <a:r>
              <a:rPr lang="en-US" sz="2400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/L  and reversible</a:t>
            </a:r>
            <a:r>
              <a:rPr lang="en-US" sz="24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en-US" sz="24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Perinatal </a:t>
            </a:r>
            <a:r>
              <a:rPr lang="en-US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HSV infection</a:t>
            </a:r>
            <a:endParaRPr lang="en-US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sz="24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Valproic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acid </a:t>
            </a: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poisoning</a:t>
            </a:r>
          </a:p>
          <a:p>
            <a:pPr marL="45720" indent="0">
              <a:buNone/>
            </a:pPr>
            <a:endParaRPr lang="en-US" sz="2400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 smtClean="0">
                <a:solidFill>
                  <a:srgbClr val="FF0000"/>
                </a:solidFill>
              </a:rPr>
              <a:t>Non Genetic </a:t>
            </a:r>
            <a:r>
              <a:rPr lang="en-US" sz="3600" dirty="0">
                <a:solidFill>
                  <a:srgbClr val="FF0000"/>
                </a:solidFill>
              </a:rPr>
              <a:t>causes of </a:t>
            </a:r>
            <a:r>
              <a:rPr lang="en-US" sz="3600" dirty="0" err="1">
                <a:solidFill>
                  <a:srgbClr val="FF0000"/>
                </a:solidFill>
              </a:rPr>
              <a:t>Hyperammonemia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91000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82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sz="28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Chemotherapy</a:t>
            </a:r>
          </a:p>
          <a:p>
            <a:pPr algn="l" rtl="0"/>
            <a:r>
              <a:rPr lang="en-US" sz="2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 </a:t>
            </a:r>
            <a:r>
              <a:rPr lang="en-US" sz="2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bleeding</a:t>
            </a:r>
          </a:p>
          <a:p>
            <a:pPr algn="l" rtl="0"/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  bacterial overgrowth(mild </a:t>
            </a:r>
            <a:r>
              <a:rPr lang="en-US" sz="28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hyperammonemia</a:t>
            </a:r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en-US" sz="28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53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 smtClean="0">
                <a:solidFill>
                  <a:srgbClr val="FF0000"/>
                </a:solidFill>
              </a:rPr>
              <a:t>Non Genetic </a:t>
            </a:r>
            <a:r>
              <a:rPr lang="en-US" sz="3600" dirty="0">
                <a:solidFill>
                  <a:srgbClr val="FF0000"/>
                </a:solidFill>
              </a:rPr>
              <a:t>causes of </a:t>
            </a:r>
            <a:r>
              <a:rPr lang="en-US" sz="3600" dirty="0" err="1">
                <a:solidFill>
                  <a:srgbClr val="FF0000"/>
                </a:solidFill>
              </a:rPr>
              <a:t>Hyperammonemia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577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11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30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r>
              <a:rPr lang="fa-IR" dirty="0" smtClean="0"/>
              <a:t>نکات مهم در گرفتن نمونه لاکتات چیست؟</a:t>
            </a:r>
          </a:p>
          <a:p>
            <a:pPr algn="r"/>
            <a:r>
              <a:rPr lang="fa-IR" dirty="0" smtClean="0"/>
              <a:t>مقدار طبیعی لاکتات سرم چقدر است؟</a:t>
            </a:r>
          </a:p>
          <a:p>
            <a:pPr algn="r"/>
            <a:r>
              <a:rPr lang="fa-IR" dirty="0" smtClean="0"/>
              <a:t>علل افزایش لاکتات چیست؟</a:t>
            </a:r>
            <a:endParaRPr lang="en-US" dirty="0" smtClean="0"/>
          </a:p>
          <a:p>
            <a:pPr algn="r"/>
            <a:r>
              <a:rPr lang="fa-IR" dirty="0" smtClean="0"/>
              <a:t>چه موقع لاکتات درخواست کنیم؟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Lactate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78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Uncuffed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vein or artery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Relaxed child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Na-fluoride sample tube</a:t>
            </a:r>
          </a:p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Placed on ice</a:t>
            </a: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Lactate blood sample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most common situation in which the concentration of lactic acid in blood is elevated is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factitious</a:t>
            </a:r>
          </a:p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Improper technique</a:t>
            </a:r>
          </a:p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Use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of a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tourniquet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Difficulty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in drawing the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blood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High lactate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9" y="4114800"/>
            <a:ext cx="1828801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548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Lactate &lt; 19mg/dl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2.1mmol/L)</a:t>
            </a:r>
          </a:p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Normal lactate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2133600" y="3550124"/>
            <a:ext cx="3810000" cy="838200"/>
          </a:xfrm>
          <a:prstGeom prst="round2Diag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Mmol</a:t>
            </a:r>
            <a:r>
              <a:rPr lang="en-US" sz="28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/l = mg/dl × 0.11</a:t>
            </a:r>
          </a:p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7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For evaluating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 patient with lactic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acidemia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:assess </a:t>
            </a: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adequacy of tissue 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oxygenation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High lactate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93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Diagnosis?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Diagnostic evaluation?</a:t>
            </a: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Treatment plan?</a:t>
            </a: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FF0000"/>
                </a:solidFill>
              </a:rPr>
              <a:t>Next step?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819400"/>
            <a:ext cx="2857500" cy="16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946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Hypoxemia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Hypoventilation</a:t>
            </a:r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Shock</a:t>
            </a:r>
          </a:p>
          <a:p>
            <a:pPr algn="l" rtl="0"/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Hypoperfusion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Anaerobic exercise(seldom </a:t>
            </a:r>
            <a:r>
              <a:rPr lang="en-US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clinically </a:t>
            </a:r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relevant)</a:t>
            </a:r>
          </a:p>
          <a:p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Secondary lactic acidosis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26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Muscular activity</a:t>
            </a:r>
          </a:p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Assisted ventilation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Seizure</a:t>
            </a:r>
          </a:p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Severe systemic disease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Ischemia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Cardiac failure</a:t>
            </a:r>
          </a:p>
          <a:p>
            <a:pPr marL="0" indent="0">
              <a:buNone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6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4900" dirty="0" smtClean="0">
                <a:solidFill>
                  <a:srgbClr val="FF0000"/>
                </a:solidFill>
              </a:rPr>
              <a:t>Secondary </a:t>
            </a:r>
            <a:r>
              <a:rPr lang="en-US" sz="4900" dirty="0">
                <a:solidFill>
                  <a:srgbClr val="FF0000"/>
                </a:solidFill>
              </a:rPr>
              <a:t>lactic acidosis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2766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33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Liver failure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Septicemia</a:t>
            </a:r>
          </a:p>
          <a:p>
            <a:pPr algn="l" rtl="0"/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Any severe metabolic disease</a:t>
            </a:r>
          </a:p>
          <a:p>
            <a:pPr algn="l" rtl="0"/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Renal failure</a:t>
            </a:r>
          </a:p>
          <a:p>
            <a:endParaRPr lang="en-US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600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4900" dirty="0" smtClean="0">
                <a:solidFill>
                  <a:srgbClr val="FF0000"/>
                </a:solidFill>
              </a:rPr>
              <a:t>Secondary </a:t>
            </a:r>
            <a:r>
              <a:rPr lang="en-US" sz="4900" dirty="0">
                <a:solidFill>
                  <a:srgbClr val="FF0000"/>
                </a:solidFill>
              </a:rPr>
              <a:t>lactic acidosis 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352800"/>
            <a:ext cx="1806575" cy="117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877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RTA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Ethanol</a:t>
            </a:r>
          </a:p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Drugs</a:t>
            </a:r>
          </a:p>
          <a:p>
            <a:pPr algn="l" rtl="0"/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Secondary </a:t>
            </a:r>
            <a:r>
              <a:rPr lang="en-US" dirty="0">
                <a:solidFill>
                  <a:srgbClr val="FF0000"/>
                </a:solidFill>
              </a:rPr>
              <a:t>lactic acidosis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8956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676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Metabolic acidosis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or an increased anion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gap</a:t>
            </a: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When should we measure lactate?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69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algn="l" rtl="0"/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Skeletal myopathy</a:t>
            </a:r>
          </a:p>
          <a:p>
            <a:pPr algn="l" rtl="0"/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Cardiomyopathy</a:t>
            </a: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Encephalopathy</a:t>
            </a:r>
          </a:p>
          <a:p>
            <a:pPr algn="l" rtl="0"/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Retinal </a:t>
            </a:r>
            <a:r>
              <a:rPr lang="en-US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pigmentary</a:t>
            </a:r>
            <a:r>
              <a: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deposits</a:t>
            </a:r>
          </a:p>
          <a:p>
            <a:pPr algn="l" rtl="0"/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Neutropenia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or thrombocytopenia </a:t>
            </a:r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Hypoglycemia 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or ketosis </a:t>
            </a:r>
            <a:endParaRPr lang="en-US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Even </a:t>
            </a:r>
            <a:r>
              <a:rPr lang="en-US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if they do not have frank </a:t>
            </a:r>
            <a:r>
              <a:rPr lang="en-US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acidosis</a:t>
            </a:r>
          </a:p>
          <a:p>
            <a:pPr marL="0" indent="0">
              <a:buNone/>
            </a:pPr>
            <a:endParaRPr lang="en-US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When should we 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measure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lactate?</a:t>
            </a:r>
          </a:p>
        </p:txBody>
      </p:sp>
    </p:spTree>
    <p:extLst>
      <p:ext uri="{BB962C8B-B14F-4D97-AF65-F5344CB8AC3E}">
        <p14:creationId xmlns:p14="http://schemas.microsoft.com/office/powerpoint/2010/main" val="357452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Many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inborn errors of metabolism result in lactic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acidemia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without lactic acidosis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When should we measure lactate?</a:t>
            </a:r>
          </a:p>
        </p:txBody>
      </p:sp>
    </p:spTree>
    <p:extLst>
      <p:ext uri="{BB962C8B-B14F-4D97-AF65-F5344CB8AC3E}">
        <p14:creationId xmlns:p14="http://schemas.microsoft.com/office/powerpoint/2010/main" val="145570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rtl="0"/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Treatment ?</a:t>
            </a: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8100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3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>
              <a:buClr>
                <a:srgbClr val="FF0000"/>
              </a:buClr>
            </a:pPr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Special diets 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Peritoneal 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dialysis or 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hemodialysis</a:t>
            </a:r>
          </a:p>
          <a:p>
            <a:pPr algn="l" rtl="0">
              <a:buClr>
                <a:srgbClr val="FF0000"/>
              </a:buClr>
            </a:pP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Administration of the deficient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metabolite</a:t>
            </a: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Administration 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of the deficient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enzyme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Administration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of the cofactor 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Bone </a:t>
            </a: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marrow </a:t>
            </a:r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transplantation</a:t>
            </a:r>
            <a:endParaRPr lang="en-US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FF0000"/>
              </a:buClr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Liver transplantation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FF0000"/>
                </a:solidFill>
              </a:rPr>
              <a:t>Treatment</a:t>
            </a:r>
            <a:endParaRPr lang="fa-I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8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Intravenous hydration(1.5 M ) </a:t>
            </a: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Correction </a:t>
            </a: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of metabolic 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acidosis</a:t>
            </a:r>
          </a:p>
          <a:p>
            <a:pPr algn="l" rtl="0"/>
            <a:r>
              <a:rPr lang="en-US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Hyperammonemia</a:t>
            </a:r>
            <a:r>
              <a:rPr lang="en-US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TX</a:t>
            </a:r>
            <a:endParaRPr lang="en-US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Hypoglycemia TX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Correction of electrolyte abnormalities</a:t>
            </a:r>
          </a:p>
          <a:p>
            <a:pPr algn="l" rtl="0"/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Treatment of infections</a:t>
            </a:r>
          </a:p>
          <a:p>
            <a:pPr algn="l" rtl="0"/>
            <a:r>
              <a:rPr lang="en-US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L-</a:t>
            </a:r>
            <a:r>
              <a:rPr lang="en-US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Carnitine</a:t>
            </a:r>
            <a:endParaRPr lang="en-US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Vitamins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Organic </a:t>
            </a:r>
            <a:r>
              <a:rPr lang="en-US" dirty="0" err="1" smtClean="0">
                <a:solidFill>
                  <a:srgbClr val="FF0000"/>
                </a:solidFill>
              </a:rPr>
              <a:t>acidemia</a:t>
            </a:r>
            <a:r>
              <a:rPr lang="en-US" dirty="0" smtClean="0">
                <a:solidFill>
                  <a:srgbClr val="FF0000"/>
                </a:solidFill>
              </a:rPr>
              <a:t> Management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05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Congenital metabolic disorders result from the </a:t>
            </a:r>
            <a:r>
              <a:rPr lang="en-US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absence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or abnormality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an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enzyme or its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cofactor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leading to either 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accumulation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deficiency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of a specific metabolite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dirty="0" smtClean="0">
                <a:solidFill>
                  <a:srgbClr val="FF0000"/>
                </a:solidFill>
              </a:rPr>
              <a:t>What is metabolic disorder?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95800"/>
            <a:ext cx="4213225" cy="1743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0577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Medication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Hemodialysis </a:t>
            </a:r>
          </a:p>
          <a:p>
            <a:pPr marL="45720" indent="0">
              <a:buNone/>
            </a:pPr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70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0000"/>
                </a:solidFill>
              </a:rPr>
              <a:t>AMMONIA REMOVAL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657600"/>
            <a:ext cx="2395537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28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Sodium 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phenylacetate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Phenylbutyrate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Sodium  benzoate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250mg/kg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as a bolus in 90-120 min in a volume  of  25 to 35 mL/kg  of 10 percent dextrose </a:t>
            </a: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71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err="1" smtClean="0">
                <a:solidFill>
                  <a:srgbClr val="FF0000"/>
                </a:solidFill>
              </a:rPr>
              <a:t>Hyperammonemia</a:t>
            </a:r>
            <a:r>
              <a:rPr lang="en-US" sz="4400" dirty="0" smtClean="0">
                <a:solidFill>
                  <a:srgbClr val="FF0000"/>
                </a:solidFill>
              </a:rPr>
              <a:t> TX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038600"/>
            <a:ext cx="2381250" cy="2209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639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Low 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protein diets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nitrogen scavengers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Enhance 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formation and excretion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acylcarnitine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conjugates</a:t>
            </a:r>
          </a:p>
          <a:p>
            <a:pPr algn="l" rtl="0"/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72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>
                <a:solidFill>
                  <a:srgbClr val="FF0000"/>
                </a:solidFill>
              </a:rPr>
              <a:t>Carnitine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962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411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algn="l" rtl="0" eaLnBrk="1" hangingPunct="1">
              <a:buClr>
                <a:srgbClr val="FF0066"/>
              </a:buClr>
            </a:pPr>
            <a:r>
              <a:rPr lang="en-US" dirty="0" smtClean="0">
                <a:solidFill>
                  <a:srgbClr val="000066"/>
                </a:solidFill>
                <a:effectLst/>
                <a:latin typeface="Times New Roman" pitchFamily="18" charset="0"/>
              </a:rPr>
              <a:t>Biotin (10</a:t>
            </a:r>
            <a:r>
              <a:rPr lang="en-US" dirty="0" smtClean="0">
                <a:solidFill>
                  <a:srgbClr val="000066"/>
                </a:solidFill>
                <a:effectLst/>
                <a:latin typeface="Arial" pitchFamily="34" charset="0"/>
              </a:rPr>
              <a:t>–</a:t>
            </a:r>
            <a:r>
              <a:rPr lang="en-US" dirty="0" smtClean="0">
                <a:solidFill>
                  <a:srgbClr val="000066"/>
                </a:solidFill>
                <a:effectLst/>
                <a:latin typeface="Times New Roman" pitchFamily="18" charset="0"/>
              </a:rPr>
              <a:t>20mg/day) : PA ,MCD</a:t>
            </a:r>
          </a:p>
          <a:p>
            <a:pPr algn="l" rtl="0" eaLnBrk="1" hangingPunct="1">
              <a:buClr>
                <a:srgbClr val="FF0066"/>
              </a:buClr>
            </a:pPr>
            <a:r>
              <a:rPr lang="en-US" dirty="0" err="1" smtClean="0">
                <a:solidFill>
                  <a:srgbClr val="000066"/>
                </a:solidFill>
                <a:effectLst/>
                <a:latin typeface="Times New Roman" pitchFamily="18" charset="0"/>
              </a:rPr>
              <a:t>Hydroxocobalamin</a:t>
            </a:r>
            <a:r>
              <a:rPr lang="en-US" dirty="0" smtClean="0">
                <a:solidFill>
                  <a:srgbClr val="000066"/>
                </a:solidFill>
                <a:effectLst/>
                <a:latin typeface="Times New Roman" pitchFamily="18" charset="0"/>
              </a:rPr>
              <a:t> :(1mg/day-IM) in MMA</a:t>
            </a:r>
          </a:p>
          <a:p>
            <a:pPr algn="l" rtl="0" eaLnBrk="1" hangingPunct="1">
              <a:buClr>
                <a:srgbClr val="FF0066"/>
              </a:buClr>
            </a:pPr>
            <a:r>
              <a:rPr lang="en-US" dirty="0" smtClean="0">
                <a:solidFill>
                  <a:srgbClr val="000066"/>
                </a:solidFill>
                <a:latin typeface="Times New Roman" pitchFamily="18" charset="0"/>
              </a:rPr>
              <a:t>B1: MSUD</a:t>
            </a:r>
          </a:p>
          <a:p>
            <a:pPr algn="l" rtl="0" eaLnBrk="1" hangingPunct="1">
              <a:buClr>
                <a:srgbClr val="FF0066"/>
              </a:buClr>
            </a:pPr>
            <a:r>
              <a:rPr lang="en-US" dirty="0" smtClean="0">
                <a:solidFill>
                  <a:srgbClr val="000066"/>
                </a:solidFill>
                <a:effectLst/>
                <a:latin typeface="Times New Roman" pitchFamily="18" charset="0"/>
              </a:rPr>
              <a:t>B6:Pyridoxine responsive seizure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Vitamins</a:t>
            </a:r>
            <a:endParaRPr lang="fa-IR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9624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749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/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Minimal amounts of protein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0.25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g/kg/24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hr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during the 1st 24 </a:t>
            </a:r>
            <a:r>
              <a:rPr lang="en-US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hr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recommended daily protein intake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1.0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2.0 </a:t>
            </a:r>
            <a:r>
              <a:rPr lang="en-US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g/kg per day 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74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Low Protein diet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115013"/>
            <a:ext cx="2143125" cy="2143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80060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999" y="43434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090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Metabolic consult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Urine organic acid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Plasma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acylcarnitine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profile</a:t>
            </a:r>
          </a:p>
          <a:p>
            <a:pPr marL="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75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Case study</a:t>
            </a:r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3926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Urine organic acid:</a:t>
            </a:r>
            <a:r>
              <a:rPr lang="en-US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↑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MMA,3-OH propionic and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methylcitric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acid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Plasma </a:t>
            </a:r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acylcarnitine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profile:</a:t>
            </a:r>
            <a:r>
              <a:rPr lang="en-US" dirty="0" smtClean="0">
                <a:solidFill>
                  <a:srgbClr val="002060"/>
                </a:solidFill>
                <a:latin typeface="Times New Roman"/>
                <a:cs typeface="Times New Roman"/>
              </a:rPr>
              <a:t>↑C3,C3/C2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76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Case study1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17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Diagnosis:?</a:t>
            </a:r>
          </a:p>
          <a:p>
            <a:pPr algn="l" rtl="0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MMA</a:t>
            </a: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77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Case study1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182" y="3429000"/>
            <a:ext cx="261937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178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2667000"/>
            <a:ext cx="7408333" cy="3450696"/>
          </a:xfrm>
        </p:spPr>
        <p:txBody>
          <a:bodyPr/>
          <a:lstStyle/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Treatment?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Hydration 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Sodium bicarbonate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Electrolyte monitoring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Sodium benzoate</a:t>
            </a:r>
          </a:p>
          <a:p>
            <a:pPr algn="l" rtl="0"/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B12</a:t>
            </a:r>
          </a:p>
          <a:p>
            <a:pPr algn="l" rtl="0"/>
            <a:r>
              <a:rPr lang="en-US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Carnitine</a:t>
            </a: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en-US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78</a:t>
            </a:fld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Case study1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352800"/>
            <a:ext cx="27813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64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شیرخوار دو ماهه ای به علت بیقراری تحت بررسی قرار گرفته است معاینات و اندکس های رشدی طبیعی می باشد. در آزمایش همراه آمونیاک وی 166</a:t>
            </a:r>
            <a:r>
              <a:rPr lang="en-US" dirty="0" err="1" smtClean="0"/>
              <a:t>microg</a:t>
            </a:r>
            <a:r>
              <a:rPr lang="en-US" dirty="0" smtClean="0"/>
              <a:t>/dl</a:t>
            </a:r>
            <a:r>
              <a:rPr lang="fa-IR" dirty="0" smtClean="0"/>
              <a:t>می باشد.چه اقدامی انجام می دهید؟</a:t>
            </a:r>
          </a:p>
          <a:p>
            <a:r>
              <a:rPr lang="fa-IR" dirty="0" smtClean="0"/>
              <a:t>در بررسی مجدد و گرفتن نمونه در شرایط استاندارد</a:t>
            </a:r>
            <a:r>
              <a:rPr lang="en-US" dirty="0" smtClean="0"/>
              <a:t>70microg/dl</a:t>
            </a:r>
            <a:r>
              <a:rPr lang="fa-IR" dirty="0" smtClean="0"/>
              <a:t>می باشد.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Case study 2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44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l" rtl="0">
              <a:buClr>
                <a:srgbClr val="C00000"/>
              </a:buClr>
            </a:pPr>
            <a:r>
              <a:rPr lang="en-US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Amino acid disorders </a:t>
            </a:r>
            <a:endParaRPr lang="en-US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C00000"/>
              </a:buClr>
            </a:pPr>
            <a:r>
              <a:rPr lang="en-US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Organic </a:t>
            </a:r>
            <a:r>
              <a:rPr lang="en-US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acidemias</a:t>
            </a:r>
            <a:endParaRPr lang="en-US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rtl="0">
              <a:buClr>
                <a:srgbClr val="C00000"/>
              </a:buClr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Urea cycle defects </a:t>
            </a:r>
          </a:p>
          <a:p>
            <a:pPr algn="l" rtl="0">
              <a:buClr>
                <a:srgbClr val="C00000"/>
              </a:buClr>
            </a:pPr>
            <a:r>
              <a:rPr lang="en-US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Disorders of carbohydrate metabolism </a:t>
            </a:r>
          </a:p>
          <a:p>
            <a:pPr algn="l" rtl="0">
              <a:buClr>
                <a:srgbClr val="C00000"/>
              </a:buClr>
            </a:pPr>
            <a:r>
              <a:rPr lang="en-US" dirty="0">
                <a:solidFill>
                  <a:srgbClr val="EF5F0F"/>
                </a:solidFill>
                <a:latin typeface="Times New Roman" pitchFamily="18" charset="0"/>
                <a:cs typeface="Times New Roman" pitchFamily="18" charset="0"/>
              </a:rPr>
              <a:t>Fatty acid oxidation defects </a:t>
            </a:r>
          </a:p>
          <a:p>
            <a:pPr algn="l" rtl="0">
              <a:buClr>
                <a:srgbClr val="C00000"/>
              </a:buClr>
            </a:pPr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Mitochondrial disorders </a:t>
            </a:r>
          </a:p>
          <a:p>
            <a:pPr algn="l" rtl="0">
              <a:buClr>
                <a:srgbClr val="C00000"/>
              </a:buClr>
            </a:pPr>
            <a:r>
              <a:rPr lang="en-US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Peroxisomal</a:t>
            </a:r>
            <a:r>
              <a:rPr lang="en-US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disorders </a:t>
            </a:r>
          </a:p>
          <a:p>
            <a:pPr algn="l" rtl="0">
              <a:buClr>
                <a:srgbClr val="C00000"/>
              </a:buClr>
            </a:pPr>
            <a:r>
              <a:rPr lang="en-US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Lysosomal</a:t>
            </a:r>
            <a:r>
              <a:rPr lang="en-US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storage diseases </a:t>
            </a:r>
            <a:endParaRPr lang="fa-IR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CLASSIFICATION</a:t>
            </a:r>
            <a:endParaRPr lang="fa-IR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43200"/>
            <a:ext cx="3124200" cy="3657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4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dirty="0" smtClean="0"/>
              <a:t>شیرخوار یک ماهه ای با وزن تولد 3 کیلوگرم و وزن فعلی 4.5 کیلوگرم به درمانگاه ارجاع شده است .دور سر تولد 35 سانتیمتر و دور سر فعلی 36.5 می باشد. جهت بیمار آمونیاک درخواست شده ک به دلیل بالا بودن ارجاع شده است.</a:t>
            </a:r>
          </a:p>
          <a:p>
            <a:pPr algn="l" rtl="0"/>
            <a:r>
              <a:rPr lang="en-US" dirty="0" smtClean="0"/>
              <a:t>Ammonia=230 mg/dl</a:t>
            </a:r>
          </a:p>
          <a:p>
            <a:pPr algn="r"/>
            <a:r>
              <a:rPr lang="fa-IR" dirty="0" smtClean="0"/>
              <a:t>تصمیم شما چیست؟</a:t>
            </a:r>
          </a:p>
          <a:p>
            <a:pPr algn="r"/>
            <a:r>
              <a:rPr lang="fa-IR" dirty="0" smtClean="0"/>
              <a:t>تکرار آزمایش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Case study 3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96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J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Pediatr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1993</a:t>
            </a:r>
          </a:p>
          <a:p>
            <a:pPr algn="l" rtl="0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Vademecum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Metabolicum,3th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edition</a:t>
            </a:r>
          </a:p>
          <a:p>
            <a:pPr algn="l" rtl="0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Orphanet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journal of rare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disease,2012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Diagnosis and treatment of inborn errors of metabolism,3th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edition</a:t>
            </a:r>
          </a:p>
          <a:p>
            <a:pPr algn="l" rtl="0"/>
            <a:r>
              <a:rPr lang="en-US" dirty="0" err="1">
                <a:latin typeface="Times New Roman" pitchFamily="18" charset="0"/>
                <a:cs typeface="Times New Roman" pitchFamily="18" charset="0"/>
              </a:rPr>
              <a:t>Fanaroff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and  Martin’s neonatal-perinatal medicine,10th edition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References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22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Nelson text book of pediatrics,20th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edition</a:t>
            </a:r>
          </a:p>
          <a:p>
            <a:pPr algn="l" rtl="0"/>
            <a:r>
              <a:rPr lang="en-US" dirty="0">
                <a:latin typeface="Times New Roman" pitchFamily="18" charset="0"/>
                <a:cs typeface="Times New Roman" pitchFamily="18" charset="0"/>
              </a:rPr>
              <a:t>Up To Date 2019</a:t>
            </a:r>
          </a:p>
          <a:p>
            <a:pPr algn="l" rt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l" rtl="0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References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80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825721" y="2967335"/>
            <a:ext cx="74925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dirty="0" smtClean="0">
                <a:ln w="50800"/>
                <a:solidFill>
                  <a:prstClr val="white"/>
                </a:solidFill>
              </a:rPr>
              <a:t>Thanks for your attention</a:t>
            </a:r>
            <a:endParaRPr lang="en-US" sz="5400" b="1" dirty="0">
              <a:ln w="50800"/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59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is positive points in history and P/E?</a:t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l" rtl="0"/>
            <a:endParaRPr 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641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2_Wavefor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</TotalTime>
  <Words>1487</Words>
  <Application>Microsoft Office PowerPoint</Application>
  <PresentationFormat>On-screen Show (4:3)</PresentationFormat>
  <Paragraphs>482</Paragraphs>
  <Slides>83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12</vt:i4>
      </vt:variant>
      <vt:variant>
        <vt:lpstr>Slide Titles</vt:lpstr>
      </vt:variant>
      <vt:variant>
        <vt:i4>83</vt:i4>
      </vt:variant>
    </vt:vector>
  </HeadingPairs>
  <TitlesOfParts>
    <vt:vector size="95" baseType="lpstr">
      <vt:lpstr>Waveform</vt:lpstr>
      <vt:lpstr>1_Waveform</vt:lpstr>
      <vt:lpstr>3_Waveform</vt:lpstr>
      <vt:lpstr>4_Waveform</vt:lpstr>
      <vt:lpstr>5_Waveform</vt:lpstr>
      <vt:lpstr>6_Waveform</vt:lpstr>
      <vt:lpstr>7_Waveform</vt:lpstr>
      <vt:lpstr>5_Office Theme</vt:lpstr>
      <vt:lpstr>2_Waveform</vt:lpstr>
      <vt:lpstr>8_Waveform</vt:lpstr>
      <vt:lpstr>9_Waveform</vt:lpstr>
      <vt:lpstr>Office Theme</vt:lpstr>
      <vt:lpstr>PowerPoint Presentation</vt:lpstr>
      <vt:lpstr>PowerPoint Presentation</vt:lpstr>
      <vt:lpstr>Case study</vt:lpstr>
      <vt:lpstr>P/E</vt:lpstr>
      <vt:lpstr>Lab data</vt:lpstr>
      <vt:lpstr>Next step?</vt:lpstr>
      <vt:lpstr>What is metabolic disorder?</vt:lpstr>
      <vt:lpstr>CLASSIFICATION</vt:lpstr>
      <vt:lpstr>What is positive points in history and P/E? </vt:lpstr>
      <vt:lpstr>Perinatal History</vt:lpstr>
      <vt:lpstr>PMH</vt:lpstr>
      <vt:lpstr>PMH</vt:lpstr>
      <vt:lpstr>History &amp; P/E:</vt:lpstr>
      <vt:lpstr>CLINICAL MANIFESTATIONS</vt:lpstr>
      <vt:lpstr>CLINICAL MANIFESTATIONS</vt:lpstr>
      <vt:lpstr>CLINICAL MANIFESTATIONS</vt:lpstr>
      <vt:lpstr>CLINICAL MANIFESTATIONS</vt:lpstr>
      <vt:lpstr>CLINICAL MANIFESTATIONS</vt:lpstr>
      <vt:lpstr>CLINICAL MANIFESTATIONS</vt:lpstr>
      <vt:lpstr>CLINICAL MANIFESTATIONS</vt:lpstr>
      <vt:lpstr>CLINICAL MANIFESTATIONS</vt:lpstr>
      <vt:lpstr>Family History</vt:lpstr>
      <vt:lpstr>Family History</vt:lpstr>
      <vt:lpstr>Triggers</vt:lpstr>
      <vt:lpstr>Triggers</vt:lpstr>
      <vt:lpstr>Which  kind of evaluation should be done for suspected patients? </vt:lpstr>
      <vt:lpstr>INITIAL EVALUATION </vt:lpstr>
      <vt:lpstr>INITIAL EVALUATION </vt:lpstr>
      <vt:lpstr>PowerPoint Presentation</vt:lpstr>
      <vt:lpstr>LABORATORY FINDINGS </vt:lpstr>
      <vt:lpstr>Diagnosis</vt:lpstr>
      <vt:lpstr>INITIAL EVALUATION </vt:lpstr>
      <vt:lpstr>Further Evaluation</vt:lpstr>
      <vt:lpstr>Diagnosis</vt:lpstr>
      <vt:lpstr>PowerPoint Presentation</vt:lpstr>
      <vt:lpstr>NBS in IRAN</vt:lpstr>
      <vt:lpstr>NBS in IRAN</vt:lpstr>
      <vt:lpstr>NBS in IRAN</vt:lpstr>
      <vt:lpstr>Other tests</vt:lpstr>
      <vt:lpstr>Ammonia</vt:lpstr>
      <vt:lpstr>Case 2</vt:lpstr>
      <vt:lpstr>Case 3</vt:lpstr>
      <vt:lpstr>Ammonia sampling </vt:lpstr>
      <vt:lpstr>LABORATORY FINDINGS </vt:lpstr>
      <vt:lpstr>Normal ammonia level?</vt:lpstr>
      <vt:lpstr>Normal Ammonia</vt:lpstr>
      <vt:lpstr>Normal Ammonia</vt:lpstr>
      <vt:lpstr>LABORATORY FINDINGS </vt:lpstr>
      <vt:lpstr>When  Ammonia should be measured? </vt:lpstr>
      <vt:lpstr>Genetic causes of Hyperammonemia</vt:lpstr>
      <vt:lpstr>Genetic causes of Hyperammonemia</vt:lpstr>
      <vt:lpstr>Non Genetic causes of Hyperammonemia</vt:lpstr>
      <vt:lpstr>Non Genetic causes of Hyperammonemia</vt:lpstr>
      <vt:lpstr>PowerPoint Presentation</vt:lpstr>
      <vt:lpstr>Lactate</vt:lpstr>
      <vt:lpstr>Lactate blood sample</vt:lpstr>
      <vt:lpstr>High lactate</vt:lpstr>
      <vt:lpstr>Normal lactate</vt:lpstr>
      <vt:lpstr>High lactate</vt:lpstr>
      <vt:lpstr>Secondary lactic acidosis </vt:lpstr>
      <vt:lpstr> Secondary lactic acidosis </vt:lpstr>
      <vt:lpstr> Secondary lactic acidosis </vt:lpstr>
      <vt:lpstr>Secondary lactic acidosis </vt:lpstr>
      <vt:lpstr>When should we measure lactate?</vt:lpstr>
      <vt:lpstr>When should we measure lactate?</vt:lpstr>
      <vt:lpstr>When should we measure lactate?</vt:lpstr>
      <vt:lpstr>Treatment ?</vt:lpstr>
      <vt:lpstr>Treatment</vt:lpstr>
      <vt:lpstr>Organic acidemia Management </vt:lpstr>
      <vt:lpstr>AMMONIA REMOVAL </vt:lpstr>
      <vt:lpstr>Hyperammonemia TX</vt:lpstr>
      <vt:lpstr>Carnitine </vt:lpstr>
      <vt:lpstr>Vitamins</vt:lpstr>
      <vt:lpstr> Low Protein diet</vt:lpstr>
      <vt:lpstr>Case study1</vt:lpstr>
      <vt:lpstr>Case study1</vt:lpstr>
      <vt:lpstr>Case study1</vt:lpstr>
      <vt:lpstr>Case study1</vt:lpstr>
      <vt:lpstr>Case study 2</vt:lpstr>
      <vt:lpstr>Case study 3</vt:lpstr>
      <vt:lpstr>References</vt:lpstr>
      <vt:lpstr>References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Bamdad</dc:creator>
  <cp:lastModifiedBy>Bamdad</cp:lastModifiedBy>
  <cp:revision>50</cp:revision>
  <dcterms:created xsi:type="dcterms:W3CDTF">2006-08-16T00:00:00Z</dcterms:created>
  <dcterms:modified xsi:type="dcterms:W3CDTF">2019-11-13T20:33:06Z</dcterms:modified>
</cp:coreProperties>
</file>