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32"/>
  </p:notesMasterIdLst>
  <p:handoutMasterIdLst>
    <p:handoutMasterId r:id="rId33"/>
  </p:handout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40" r:id="rId25"/>
    <p:sldId id="341" r:id="rId26"/>
    <p:sldId id="342" r:id="rId27"/>
    <p:sldId id="339" r:id="rId28"/>
    <p:sldId id="278" r:id="rId29"/>
    <p:sldId id="279" r:id="rId30"/>
    <p:sldId id="28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14" autoAdjust="0"/>
  </p:normalViewPr>
  <p:slideViewPr>
    <p:cSldViewPr snapToGrid="0">
      <p:cViewPr varScale="1">
        <p:scale>
          <a:sx n="74" d="100"/>
          <a:sy n="74" d="100"/>
        </p:scale>
        <p:origin x="-5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299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D71D7-55AC-46BD-81B3-09AB2F9EFBD8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0BD58-3BFF-4EAF-BB8B-AC67FE801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9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9424F-BB59-4F4E-9822-4CA3E770FFD2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22CDD-9D6C-4F63-9EC2-648226624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2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UpToDate</a:t>
            </a:r>
            <a:r>
              <a:rPr lang="en-US" baseline="0" dirty="0" smtClean="0"/>
              <a:t> </a:t>
            </a:r>
            <a:r>
              <a:rPr lang="en-US" dirty="0" smtClean="0">
                <a:effectLst/>
              </a:rPr>
              <a:t>Jan 13,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56297-3477-4605-AE11-BB20FC5594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59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 669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56297-3477-4605-AE11-BB20FC5594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67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H2417 &amp; </a:t>
            </a:r>
            <a:r>
              <a:rPr lang="en-US" dirty="0" err="1" smtClean="0"/>
              <a:t>UpToDate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56297-3477-4605-AE11-BB20FC5594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52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8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9FA4E-7511-4AB6-A042-52637D591AA5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7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61992-E93D-4470-862C-A8986ABA9F38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75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9B2-962E-4478-8D57-FE159352A1E4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7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61948" y="283"/>
            <a:ext cx="4427508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2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B7C5-5976-42FE-8BD5-C5748D6CA5A1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4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58AB-685D-4341-BADD-911AF89F0D09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14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7BCF2-9978-4400-A11B-55510FBD86E7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9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1BC1-0B37-4E37-9FF6-1CF1070E0792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5588-E8EA-4A57-8517-9199A0795F98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66439" y="283"/>
            <a:ext cx="4435717" cy="685628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7711702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37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67418-0A57-4059-9B78-1B600FC7199E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711702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68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1633B-77BF-42E1-AA40-057A4748E204}" type="datetime1">
              <a:rPr lang="en-US" smtClean="0"/>
              <a:t>1/2/2019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98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0000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3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78806" y="283335"/>
            <a:ext cx="6671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FFFF00"/>
                </a:solidFill>
              </a:rPr>
              <a:t>IN THE NAME OF GOD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39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1371" y="528034"/>
            <a:ext cx="1046440" cy="535761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Predisposing  or  precipitating  factors  for diabetic  ketoacidosis 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24836"/>
              </p:ext>
            </p:extLst>
          </p:nvPr>
        </p:nvGraphicFramePr>
        <p:xfrm>
          <a:off x="1851696" y="218654"/>
          <a:ext cx="9823648" cy="6384988"/>
        </p:xfrm>
        <a:graphic>
          <a:graphicData uri="http://schemas.openxmlformats.org/drawingml/2006/table">
            <a:tbl>
              <a:tblPr/>
              <a:tblGrid>
                <a:gridCol w="9823648"/>
              </a:tblGrid>
              <a:tr h="703297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Inadequate insulin treatment or noncompliance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30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 onset diabetes (20 to 25 percent)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97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Acute illness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308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Infection (30 to 40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 (pneumonia/UTI/gastroenteritis/sepsis)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308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Infarction (cerebral, coronary, mesenteric, peripheral)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7971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Acute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pancreatitis,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Appendicitis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30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Pregnancy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97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Drugs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Glucocorticoids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Clozapine or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Olanzapine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Cocaine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Lithium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Terbutaline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53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403" y="25122"/>
            <a:ext cx="10972800" cy="1027615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of DKA</a:t>
            </a:r>
            <a:endParaRPr lang="en-US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44698" y="1067963"/>
            <a:ext cx="11655380" cy="5544616"/>
          </a:xfrm>
        </p:spPr>
        <p:txBody>
          <a:bodyPr>
            <a:normAutofit/>
          </a:bodyPr>
          <a:lstStyle/>
          <a:p>
            <a:r>
              <a:rPr lang="en-US" dirty="0"/>
              <a:t>  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Nausea/vomiting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Thirst/polyuria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Polydipsia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Shortness of breath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Weight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(especially in new-onset diabetes)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Recent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blurred vision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Weakness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Anorexia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Abdominal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 (which can mimic acute abdomen) </a:t>
            </a:r>
          </a:p>
          <a:p>
            <a:pPr>
              <a:spcBef>
                <a:spcPts val="0"/>
              </a:spcBef>
              <a:defRPr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Mental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status changes varying from somnolence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coma</a:t>
            </a:r>
            <a:endParaRPr lang="en-US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9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116632"/>
            <a:ext cx="10972800" cy="1143000"/>
          </a:xfrm>
        </p:spPr>
        <p:txBody>
          <a:bodyPr/>
          <a:lstStyle/>
          <a:p>
            <a:r>
              <a:rPr lang="en-US" b="1" i="1" dirty="0">
                <a:solidFill>
                  <a:srgbClr val="C00000"/>
                </a:solidFill>
              </a:rPr>
              <a:t>Physical Findings of DKA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196752"/>
            <a:ext cx="11713301" cy="5472608"/>
          </a:xfrm>
        </p:spPr>
        <p:txBody>
          <a:bodyPr/>
          <a:lstStyle/>
          <a:p>
            <a:pPr fontAlgn="t"/>
            <a:r>
              <a:rPr lang="en-US" b="1" dirty="0">
                <a:solidFill>
                  <a:srgbClr val="C00000"/>
                </a:solidFill>
              </a:rPr>
              <a:t>Dehydration</a:t>
            </a:r>
            <a:r>
              <a:rPr lang="en-US" dirty="0"/>
              <a:t>(decreased skin turgor, dry axillae and oral mucosa, tachycardia ,hypotension, low jugular venous pressure)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C00000"/>
                </a:solidFill>
              </a:rPr>
              <a:t>skin</a:t>
            </a: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b="1" dirty="0"/>
              <a:t>may be warm </a:t>
            </a:r>
            <a:r>
              <a:rPr lang="en-US" dirty="0"/>
              <a:t>and </a:t>
            </a:r>
            <a:r>
              <a:rPr lang="en-US" b="1" dirty="0"/>
              <a:t>dry</a:t>
            </a:r>
            <a:r>
              <a:rPr lang="en-US" dirty="0"/>
              <a:t> from the vasodilating effects of acidosis, and marked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hypotension</a:t>
            </a:r>
            <a:r>
              <a:rPr lang="en-US" dirty="0"/>
              <a:t> should generate concern for impending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vascular collapse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72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Findings of DKA (</a:t>
            </a:r>
            <a:r>
              <a:rPr lang="en-US" dirty="0" smtClean="0"/>
              <a:t>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US" dirty="0"/>
              <a:t>Tachypnea/</a:t>
            </a:r>
            <a:r>
              <a:rPr lang="en-US" dirty="0" err="1"/>
              <a:t>Kussmaul</a:t>
            </a:r>
            <a:endParaRPr lang="en-US" dirty="0"/>
          </a:p>
          <a:p>
            <a:r>
              <a:rPr lang="en-US" dirty="0"/>
              <a:t> </a:t>
            </a:r>
            <a:endParaRPr lang="en-US" b="1" dirty="0">
              <a:solidFill>
                <a:srgbClr val="002060"/>
              </a:solidFill>
            </a:endParaRPr>
          </a:p>
          <a:p>
            <a:pPr fontAlgn="t"/>
            <a:r>
              <a:rPr lang="en-US" dirty="0"/>
              <a:t> Abdominal tenderness (may resemble acute pancreatitis or surgical abdomen)</a:t>
            </a:r>
          </a:p>
          <a:p>
            <a:pPr marL="0" indent="0" fontAlgn="t">
              <a:buNone/>
            </a:pPr>
            <a:endParaRPr lang="en-US" dirty="0"/>
          </a:p>
          <a:p>
            <a:pPr fontAlgn="t"/>
            <a:r>
              <a:rPr lang="en-US" dirty="0"/>
              <a:t>Lethargy/</a:t>
            </a:r>
            <a:r>
              <a:rPr lang="en-US" dirty="0" err="1"/>
              <a:t>obtundation</a:t>
            </a:r>
            <a:r>
              <a:rPr lang="en-US" dirty="0"/>
              <a:t>/cerebral edema/possibly coma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35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Onset of DKA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Symptoms usually evolve over 2 to 4 days</a:t>
            </a:r>
          </a:p>
          <a:p>
            <a:endParaRPr lang="en-US" dirty="0"/>
          </a:p>
          <a:p>
            <a:r>
              <a:rPr lang="en-US" dirty="0"/>
              <a:t>but can have an onset of less than 12 hours in patients using insulin pumps.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75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The prognosis of DKA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substantially worse at the:</a:t>
            </a:r>
          </a:p>
          <a:p>
            <a:r>
              <a:rPr lang="en-US" dirty="0"/>
              <a:t>1-extremes of age</a:t>
            </a:r>
          </a:p>
          <a:p>
            <a:r>
              <a:rPr lang="en-US" dirty="0"/>
              <a:t>2-coma </a:t>
            </a:r>
          </a:p>
          <a:p>
            <a:r>
              <a:rPr lang="en-US" dirty="0"/>
              <a:t>3-hypotension.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20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10972800" cy="1143000"/>
          </a:xfrm>
        </p:spPr>
        <p:txBody>
          <a:bodyPr/>
          <a:lstStyle/>
          <a:p>
            <a:r>
              <a:rPr lang="en-US" dirty="0" smtClean="0"/>
              <a:t>Diagnosis OF DKA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268760"/>
            <a:ext cx="11713301" cy="5400600"/>
          </a:xfrm>
        </p:spPr>
        <p:txBody>
          <a:bodyPr>
            <a:normAutofit/>
          </a:bodyPr>
          <a:lstStyle/>
          <a:p>
            <a:r>
              <a:rPr lang="en-US" dirty="0" smtClean="0"/>
              <a:t>(1) BS &gt;250 mg/</a:t>
            </a:r>
            <a:r>
              <a:rPr lang="en-US" dirty="0" err="1" smtClean="0"/>
              <a:t>dL</a:t>
            </a:r>
            <a:endParaRPr lang="en-US" dirty="0" smtClean="0"/>
          </a:p>
          <a:p>
            <a:r>
              <a:rPr lang="en-US" dirty="0" smtClean="0"/>
              <a:t>(2) moderate to severe </a:t>
            </a:r>
            <a:r>
              <a:rPr lang="en-US" dirty="0" err="1" smtClean="0"/>
              <a:t>ketonemia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(β-</a:t>
            </a:r>
            <a:r>
              <a:rPr lang="en-US" dirty="0" err="1" smtClean="0"/>
              <a:t>hydroxybutyrate</a:t>
            </a:r>
            <a:r>
              <a:rPr lang="en-US" dirty="0" smtClean="0"/>
              <a:t> &gt;5 </a:t>
            </a:r>
            <a:r>
              <a:rPr lang="en-US" dirty="0" err="1" smtClean="0"/>
              <a:t>mmol</a:t>
            </a:r>
            <a:r>
              <a:rPr lang="en-US" dirty="0" smtClean="0"/>
              <a:t>/L or positive ketone levels by Ketosis at a serum dilution of 1 : 2 or higher)</a:t>
            </a:r>
          </a:p>
          <a:p>
            <a:r>
              <a:rPr lang="en-US" dirty="0" smtClean="0"/>
              <a:t>(3) acidosis(pH &lt;7.3 or plasma bicarbonate ≤15 </a:t>
            </a:r>
            <a:r>
              <a:rPr lang="en-US" dirty="0" err="1" smtClean="0"/>
              <a:t>mEq</a:t>
            </a:r>
            <a:r>
              <a:rPr lang="en-US" dirty="0" smtClean="0"/>
              <a:t>/L) </a:t>
            </a:r>
          </a:p>
          <a:p>
            <a:endParaRPr lang="en-US" dirty="0" smtClean="0"/>
          </a:p>
          <a:p>
            <a:r>
              <a:rPr lang="en-US" dirty="0" smtClean="0"/>
              <a:t>Measurements of urine ketones may be misleading, because urinary ketones can be positive during fasting in the absence of DKA.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3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0"/>
            <a:ext cx="10972800" cy="1143000"/>
          </a:xfrm>
        </p:spPr>
        <p:txBody>
          <a:bodyPr/>
          <a:lstStyle/>
          <a:p>
            <a:r>
              <a:rPr lang="en-US" i="1" dirty="0" smtClean="0"/>
              <a:t>HSS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980728"/>
            <a:ext cx="11713301" cy="5760640"/>
          </a:xfrm>
        </p:spPr>
        <p:txBody>
          <a:bodyPr>
            <a:normAutofit/>
          </a:bodyPr>
          <a:lstStyle/>
          <a:p>
            <a:r>
              <a:rPr lang="en-US" dirty="0" smtClean="0"/>
              <a:t>T2DM</a:t>
            </a:r>
          </a:p>
          <a:p>
            <a:r>
              <a:rPr lang="en-US" dirty="0" smtClean="0"/>
              <a:t>One </a:t>
            </a:r>
            <a:r>
              <a:rPr lang="en-US" dirty="0"/>
              <a:t>third of whom have not </a:t>
            </a:r>
            <a:r>
              <a:rPr lang="en-US" dirty="0" smtClean="0"/>
              <a:t>been previously diagnosed</a:t>
            </a:r>
          </a:p>
          <a:p>
            <a:r>
              <a:rPr lang="en-US" dirty="0" smtClean="0"/>
              <a:t>Elderly </a:t>
            </a:r>
          </a:p>
          <a:p>
            <a:r>
              <a:rPr lang="en-US" dirty="0" smtClean="0"/>
              <a:t>Compromised </a:t>
            </a:r>
            <a:r>
              <a:rPr lang="en-US" dirty="0"/>
              <a:t>renal </a:t>
            </a:r>
            <a:r>
              <a:rPr lang="en-US" dirty="0" smtClean="0"/>
              <a:t>function(frequently)</a:t>
            </a:r>
          </a:p>
          <a:p>
            <a:r>
              <a:rPr lang="en-US" dirty="0" smtClean="0"/>
              <a:t>Insulin </a:t>
            </a:r>
            <a:r>
              <a:rPr lang="en-US" dirty="0"/>
              <a:t>deficiency, often </a:t>
            </a:r>
            <a:r>
              <a:rPr lang="en-US" dirty="0" smtClean="0"/>
              <a:t>exacerbated by </a:t>
            </a:r>
            <a:r>
              <a:rPr lang="en-US" dirty="0"/>
              <a:t>insulin resistance </a:t>
            </a:r>
            <a:endParaRPr lang="en-US" dirty="0" smtClean="0"/>
          </a:p>
          <a:p>
            <a:r>
              <a:rPr lang="en-US" dirty="0" smtClean="0"/>
              <a:t>Some </a:t>
            </a:r>
            <a:r>
              <a:rPr lang="en-US" dirty="0"/>
              <a:t>endogenous insulin secretion suppresses </a:t>
            </a:r>
            <a:r>
              <a:rPr lang="en-US" dirty="0" smtClean="0"/>
              <a:t>lipolysis and </a:t>
            </a:r>
            <a:r>
              <a:rPr lang="en-US" dirty="0" err="1"/>
              <a:t>ketogenesis</a:t>
            </a:r>
            <a:r>
              <a:rPr lang="en-US" dirty="0"/>
              <a:t> enough to prevent </a:t>
            </a:r>
            <a:r>
              <a:rPr lang="en-US" dirty="0" smtClean="0"/>
              <a:t>ketoacidosis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093" y="365125"/>
            <a:ext cx="11044707" cy="1325563"/>
          </a:xfrm>
        </p:spPr>
        <p:txBody>
          <a:bodyPr/>
          <a:lstStyle/>
          <a:p>
            <a:r>
              <a:rPr lang="en-US" i="1" dirty="0" smtClean="0">
                <a:solidFill>
                  <a:srgbClr val="C00000"/>
                </a:solidFill>
              </a:rPr>
              <a:t>Diagnosis OF HHS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600200"/>
            <a:ext cx="11713301" cy="4997152"/>
          </a:xfrm>
        </p:spPr>
        <p:txBody>
          <a:bodyPr/>
          <a:lstStyle/>
          <a:p>
            <a:r>
              <a:rPr lang="en-US" dirty="0" smtClean="0"/>
              <a:t>Glucose (600−1200) (mg/</a:t>
            </a:r>
            <a:r>
              <a:rPr lang="en-US" dirty="0" err="1" smtClean="0"/>
              <a:t>dL</a:t>
            </a:r>
            <a:r>
              <a:rPr lang="en-US" dirty="0" smtClean="0"/>
              <a:t>)</a:t>
            </a:r>
          </a:p>
          <a:p>
            <a:r>
              <a:rPr lang="en-US" dirty="0" smtClean="0"/>
              <a:t>Osmolality  330−380 (</a:t>
            </a:r>
            <a:r>
              <a:rPr lang="en-US" dirty="0" err="1" smtClean="0"/>
              <a:t>mOsm</a:t>
            </a:r>
            <a:r>
              <a:rPr lang="en-US" smtClean="0"/>
              <a:t>/Kg) </a:t>
            </a:r>
            <a:endParaRPr lang="en-US" dirty="0" smtClean="0"/>
          </a:p>
          <a:p>
            <a:r>
              <a:rPr lang="en-US" dirty="0" smtClean="0"/>
              <a:t>Plasma ketones</a:t>
            </a:r>
            <a:r>
              <a:rPr lang="en-US" i="1" dirty="0" smtClean="0"/>
              <a:t>  </a:t>
            </a:r>
            <a:r>
              <a:rPr lang="en-US" dirty="0" smtClean="0"/>
              <a:t>+/−</a:t>
            </a:r>
          </a:p>
          <a:p>
            <a:r>
              <a:rPr lang="en-US" dirty="0" smtClean="0"/>
              <a:t>Serum bicarbonate Normal to slightly ↓ </a:t>
            </a:r>
          </a:p>
          <a:p>
            <a:r>
              <a:rPr lang="en-US" dirty="0" smtClean="0"/>
              <a:t>Arterial pH   &gt;7.3</a:t>
            </a:r>
          </a:p>
          <a:p>
            <a:pPr lvl="1"/>
            <a:r>
              <a:rPr lang="en-US" dirty="0" smtClean="0">
                <a:effectLst/>
              </a:rPr>
              <a:t>and neurologic abnormalities are frequently present (including coma in 25 to 50 percent of cases)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9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518" y="365125"/>
            <a:ext cx="10877282" cy="1325563"/>
          </a:xfrm>
        </p:spPr>
        <p:txBody>
          <a:bodyPr/>
          <a:lstStyle/>
          <a:p>
            <a:r>
              <a:rPr lang="en-US" b="1" i="1" dirty="0"/>
              <a:t>The physical examination of HSS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600200"/>
            <a:ext cx="11713301" cy="5069160"/>
          </a:xfrm>
        </p:spPr>
        <p:txBody>
          <a:bodyPr/>
          <a:lstStyle/>
          <a:p>
            <a:r>
              <a:rPr lang="en-US" dirty="0"/>
              <a:t>profound dehydration</a:t>
            </a:r>
          </a:p>
          <a:p>
            <a:r>
              <a:rPr lang="en-US" dirty="0"/>
              <a:t>hypotension</a:t>
            </a:r>
          </a:p>
          <a:p>
            <a:r>
              <a:rPr lang="en-US" dirty="0"/>
              <a:t>tachycardia</a:t>
            </a:r>
          </a:p>
          <a:p>
            <a:r>
              <a:rPr lang="en-US" dirty="0"/>
              <a:t>altered mental status</a:t>
            </a:r>
          </a:p>
          <a:p>
            <a:r>
              <a:rPr lang="en-US" dirty="0"/>
              <a:t>Notably absent are symptoms of DKA</a:t>
            </a:r>
          </a:p>
          <a:p>
            <a:r>
              <a:rPr lang="en-US" dirty="0"/>
              <a:t>HHS is often precipitated by a serious, concurrent illness </a:t>
            </a:r>
          </a:p>
          <a:p>
            <a:r>
              <a:rPr lang="en-US" dirty="0" smtClean="0"/>
              <a:t>Compromises </a:t>
            </a:r>
            <a:r>
              <a:rPr lang="en-US" dirty="0"/>
              <a:t>water intake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11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C00000"/>
                </a:solidFill>
                <a:effectLst/>
              </a:rPr>
              <a:t>Diabetic ketoacidosis and hyperosmolar hyperglycemic state in adults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980656"/>
            <a:ext cx="8534400" cy="1752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By </a:t>
            </a:r>
            <a:r>
              <a:rPr lang="en-US" b="1" dirty="0" err="1" smtClean="0">
                <a:solidFill>
                  <a:schemeClr val="tx1"/>
                </a:solidFill>
              </a:rPr>
              <a:t>Dr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Karimifar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Assistant Prof. of Endocrinology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Isfahan University of Medical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44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Mortality attributed to HHS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higher than that of DKA, with rates ranging from 5 to 20 percent; as in DKA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Mortality is most often due to the: </a:t>
            </a:r>
          </a:p>
          <a:p>
            <a:pPr lvl="1"/>
            <a:r>
              <a:rPr lang="en-US" dirty="0"/>
              <a:t>underlying illness comorbidity.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66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1371" y="-36095"/>
            <a:ext cx="11521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Predisposing or precipitating factors for HHS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984521"/>
              </p:ext>
            </p:extLst>
          </p:nvPr>
        </p:nvGraphicFramePr>
        <p:xfrm>
          <a:off x="1010411" y="548680"/>
          <a:ext cx="5181600" cy="6172191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312516">
                <a:tc>
                  <a:txBody>
                    <a:bodyPr/>
                    <a:lstStyle/>
                    <a:p>
                      <a:pPr fontAlgn="ctr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Verdana"/>
                        </a:rPr>
                        <a:t>HHS</a:t>
                      </a:r>
                    </a:p>
                  </a:txBody>
                  <a:tcPr marL="68591" marR="68591" marT="25722" marB="2572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546903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Inadequate insulin treatment </a:t>
                      </a:r>
                      <a:r>
                        <a:rPr lang="en-US" sz="1400" b="1" dirty="0" smtClean="0">
                          <a:latin typeface="Verdana"/>
                        </a:rPr>
                        <a:t>or</a:t>
                      </a:r>
                    </a:p>
                    <a:p>
                      <a:pPr fontAlgn="ctr"/>
                      <a:r>
                        <a:rPr lang="en-US" sz="1400" b="1" dirty="0" smtClean="0">
                          <a:latin typeface="Verdana"/>
                        </a:rPr>
                        <a:t> </a:t>
                      </a:r>
                      <a:r>
                        <a:rPr lang="en-US" sz="1400" b="1" dirty="0">
                          <a:latin typeface="Verdana"/>
                        </a:rPr>
                        <a:t>noncompliance (21 to 41 percent)</a:t>
                      </a:r>
                    </a:p>
                  </a:txBody>
                  <a:tcPr marL="68591" marR="68591" marT="25722" marB="2572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ctr"/>
                      <a:r>
                        <a:rPr lang="en-US" sz="1600" b="1" dirty="0">
                          <a:latin typeface="Verdana"/>
                        </a:rPr>
                        <a:t>Acute illness</a:t>
                      </a:r>
                    </a:p>
                  </a:txBody>
                  <a:tcPr marL="68591" marR="68591" marT="25722" marB="2572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Infection (32 to 60 percent)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Pneumonia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Urinary tract infection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Sepsis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Cerebral vascular accident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Myocardial infarction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Acute pancreatitis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Acute pulmonary embolus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Intestinal obstruction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Dialysis, peritoneal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Mesenteric thrombosis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Renal failure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Heat stroke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Hypothermia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Subdural hematoma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Severe burns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16818"/>
              </p:ext>
            </p:extLst>
          </p:nvPr>
        </p:nvGraphicFramePr>
        <p:xfrm>
          <a:off x="6392214" y="543568"/>
          <a:ext cx="4775200" cy="6248410"/>
        </p:xfrm>
        <a:graphic>
          <a:graphicData uri="http://schemas.openxmlformats.org/drawingml/2006/table">
            <a:tbl>
              <a:tblPr/>
              <a:tblGrid>
                <a:gridCol w="4775200"/>
              </a:tblGrid>
              <a:tr h="271670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Endocrine</a:t>
                      </a:r>
                    </a:p>
                  </a:txBody>
                  <a:tcPr marL="58899" marR="58899" marT="22087" marB="2208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Acromegaly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Thyrotoxicosis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Cushing's syndrome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Drugs/therapy</a:t>
                      </a:r>
                    </a:p>
                  </a:txBody>
                  <a:tcPr marL="58899" marR="58899" marT="22087" marB="2208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Beta-Adrenergic blockers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Calcium-channel blockers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Chlorpromazine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Chlorthalidone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Cimetidine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Clozepine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Diazoxide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Ethacrynic</a:t>
                      </a:r>
                      <a:r>
                        <a:rPr lang="en-US" sz="1400" dirty="0">
                          <a:latin typeface="Verdana"/>
                        </a:rPr>
                        <a:t> acid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Immunosuppressive agents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L-</a:t>
                      </a:r>
                      <a:r>
                        <a:rPr lang="en-US" sz="1400" dirty="0" err="1">
                          <a:latin typeface="Verdana"/>
                        </a:rPr>
                        <a:t>asparaginase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Loxapine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Olanzapine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Phenytoin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Propranolol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Steroids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Thiazide</a:t>
                      </a:r>
                      <a:r>
                        <a:rPr lang="en-US" sz="1400" dirty="0">
                          <a:latin typeface="Verdana"/>
                        </a:rPr>
                        <a:t> diuretics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Total </a:t>
                      </a:r>
                      <a:r>
                        <a:rPr lang="en-US" sz="1400" dirty="0" err="1">
                          <a:latin typeface="Verdana"/>
                        </a:rPr>
                        <a:t>parenteral</a:t>
                      </a:r>
                      <a:r>
                        <a:rPr lang="en-US" sz="1400" dirty="0">
                          <a:latin typeface="Verdana"/>
                        </a:rPr>
                        <a:t> nutrition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670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Previously undiagnosed diabetes</a:t>
                      </a:r>
                    </a:p>
                  </a:txBody>
                  <a:tcPr marL="58899" marR="58899" marT="22087" marB="2208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616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Pathophysiology of HSS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Relative insulin deficiency</a:t>
            </a:r>
          </a:p>
          <a:p>
            <a:endParaRPr lang="en-US" dirty="0"/>
          </a:p>
          <a:p>
            <a:r>
              <a:rPr lang="en-US" dirty="0"/>
              <a:t>inadequate fluid intake </a:t>
            </a:r>
          </a:p>
        </p:txBody>
      </p:sp>
    </p:spTree>
    <p:extLst>
      <p:ext uri="{BB962C8B-B14F-4D97-AF65-F5344CB8AC3E}">
        <p14:creationId xmlns:p14="http://schemas.microsoft.com/office/powerpoint/2010/main" val="26447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423297"/>
              </p:ext>
            </p:extLst>
          </p:nvPr>
        </p:nvGraphicFramePr>
        <p:xfrm>
          <a:off x="522309" y="142121"/>
          <a:ext cx="11785600" cy="6317323"/>
        </p:xfrm>
        <a:graphic>
          <a:graphicData uri="http://schemas.openxmlformats.org/drawingml/2006/table">
            <a:tbl>
              <a:tblPr/>
              <a:tblGrid>
                <a:gridCol w="2357120"/>
                <a:gridCol w="2357120"/>
                <a:gridCol w="2357120"/>
                <a:gridCol w="2357120"/>
                <a:gridCol w="2357120"/>
              </a:tblGrid>
              <a:tr h="322729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DKA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HSS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729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Mild                          Moderate               Sever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825">
                <a:tc>
                  <a:txBody>
                    <a:bodyPr/>
                    <a:lstStyle/>
                    <a:p>
                      <a:r>
                        <a:rPr lang="en-US" sz="1800" dirty="0"/>
                        <a:t>Plasma glucose (mg/</a:t>
                      </a:r>
                      <a:r>
                        <a:rPr lang="en-US" sz="1800" dirty="0" err="1"/>
                        <a:t>dL</a:t>
                      </a:r>
                      <a:r>
                        <a:rPr lang="en-US" sz="1800" dirty="0"/>
                        <a:t>)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&gt;250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&gt;250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&gt;250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&gt;600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729">
                <a:tc>
                  <a:txBody>
                    <a:bodyPr/>
                    <a:lstStyle/>
                    <a:p>
                      <a:r>
                        <a:rPr lang="en-US" sz="1800"/>
                        <a:t>Arterial pH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7.25-7.30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7.00-7.24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&lt;7.00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&gt;7.30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825">
                <a:tc>
                  <a:txBody>
                    <a:bodyPr/>
                    <a:lstStyle/>
                    <a:p>
                      <a:r>
                        <a:rPr lang="en-US" sz="1800" dirty="0"/>
                        <a:t>Serum bicarbonate (</a:t>
                      </a:r>
                      <a:r>
                        <a:rPr lang="en-US" sz="1800" dirty="0" err="1"/>
                        <a:t>mEq</a:t>
                      </a:r>
                      <a:r>
                        <a:rPr lang="en-US" sz="1800" dirty="0"/>
                        <a:t>/L)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15-18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10 to &lt;15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&lt;10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&gt;18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4776">
                <a:tc>
                  <a:txBody>
                    <a:bodyPr/>
                    <a:lstStyle/>
                    <a:p>
                      <a:r>
                        <a:rPr lang="en-US" sz="1800"/>
                        <a:t>Urine ketones*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Small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4776">
                <a:tc>
                  <a:txBody>
                    <a:bodyPr/>
                    <a:lstStyle/>
                    <a:p>
                      <a:r>
                        <a:rPr lang="en-US" sz="1800"/>
                        <a:t>Serum ketones*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Small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1674">
                <a:tc>
                  <a:txBody>
                    <a:bodyPr/>
                    <a:lstStyle/>
                    <a:p>
                      <a:r>
                        <a:rPr lang="en-US" sz="1800"/>
                        <a:t>Effective serum osmolality (mOsm/kg)•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&gt;320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4776">
                <a:tc>
                  <a:txBody>
                    <a:bodyPr/>
                    <a:lstStyle/>
                    <a:p>
                      <a:r>
                        <a:rPr lang="en-US" sz="1800"/>
                        <a:t>Anion gap</a:t>
                      </a:r>
                      <a:r>
                        <a:rPr lang="el-GR" sz="1800"/>
                        <a:t>Δ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&gt;12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&gt;12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9484">
                <a:tc>
                  <a:txBody>
                    <a:bodyPr/>
                    <a:lstStyle/>
                    <a:p>
                      <a:r>
                        <a:rPr lang="en-US" sz="1800" dirty="0"/>
                        <a:t>Alteration in sensoria or mental </a:t>
                      </a:r>
                      <a:r>
                        <a:rPr lang="en-US" sz="1800" dirty="0" err="1"/>
                        <a:t>obtundation</a:t>
                      </a:r>
                      <a:endParaRPr lang="en-US" sz="1800" dirty="0"/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Alert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Alert/drowsy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Stupor/coma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Stupor/coma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22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</a:t>
            </a:r>
            <a:r>
              <a:rPr lang="en-US" dirty="0" smtClean="0"/>
              <a:t>treatment of DKA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Following treatment, the physician and patient should </a:t>
            </a:r>
            <a:r>
              <a:rPr lang="en-US" dirty="0" smtClean="0"/>
              <a:t>review the </a:t>
            </a:r>
            <a:r>
              <a:rPr lang="en-US" b="1" i="1" dirty="0"/>
              <a:t>sequence of events </a:t>
            </a:r>
            <a:r>
              <a:rPr lang="en-US" dirty="0"/>
              <a:t>that led to DKA to prevent future recurrences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8942"/>
            <a:ext cx="10515600" cy="978794"/>
          </a:xfrm>
        </p:spPr>
        <p:txBody>
          <a:bodyPr/>
          <a:lstStyle/>
          <a:p>
            <a:r>
              <a:rPr lang="en-US" dirty="0" smtClean="0"/>
              <a:t>Patient </a:t>
            </a:r>
            <a:r>
              <a:rPr lang="en-US" dirty="0"/>
              <a:t>education </a:t>
            </a:r>
            <a:r>
              <a:rPr lang="en-US" dirty="0" smtClean="0"/>
              <a:t>about DKA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6372"/>
            <a:ext cx="10515600" cy="4940591"/>
          </a:xfrm>
        </p:spPr>
        <p:txBody>
          <a:bodyPr/>
          <a:lstStyle/>
          <a:p>
            <a:r>
              <a:rPr lang="en-US" dirty="0"/>
              <a:t>Foremost is patient education about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symptoms of </a:t>
            </a:r>
            <a:r>
              <a:rPr lang="en-US" dirty="0" smtClean="0"/>
              <a:t>DKA</a:t>
            </a:r>
          </a:p>
          <a:p>
            <a:r>
              <a:rPr lang="en-US" dirty="0" smtClean="0"/>
              <a:t>its </a:t>
            </a:r>
            <a:r>
              <a:rPr lang="en-US" dirty="0"/>
              <a:t>precipitating </a:t>
            </a:r>
            <a:r>
              <a:rPr lang="en-US" dirty="0" smtClean="0"/>
              <a:t>factors</a:t>
            </a:r>
          </a:p>
          <a:p>
            <a:r>
              <a:rPr lang="en-US" dirty="0" smtClean="0"/>
              <a:t>the </a:t>
            </a:r>
            <a:r>
              <a:rPr lang="en-US" dirty="0"/>
              <a:t>management of diabetes during a concurrent </a:t>
            </a:r>
            <a:r>
              <a:rPr lang="en-US" dirty="0" smtClean="0"/>
              <a:t>illness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5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education about DKA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8344"/>
            <a:ext cx="10515600" cy="4618619"/>
          </a:xfrm>
        </p:spPr>
        <p:txBody>
          <a:bodyPr/>
          <a:lstStyle/>
          <a:p>
            <a:r>
              <a:rPr lang="en-US" dirty="0"/>
              <a:t>During illness or when oral intake is compromised, </a:t>
            </a:r>
            <a:r>
              <a:rPr lang="en-US"/>
              <a:t>patients </a:t>
            </a:r>
            <a:r>
              <a:rPr lang="en-US" smtClean="0"/>
              <a:t>should: 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/>
              <a:t>1) frequently measure the capillary blood </a:t>
            </a:r>
            <a:r>
              <a:rPr lang="en-US" dirty="0" smtClean="0"/>
              <a:t>glucose</a:t>
            </a:r>
            <a:endParaRPr lang="en-US" dirty="0"/>
          </a:p>
          <a:p>
            <a:r>
              <a:rPr lang="en-US" dirty="0" smtClean="0"/>
              <a:t>(2</a:t>
            </a:r>
            <a:r>
              <a:rPr lang="en-US" dirty="0"/>
              <a:t>) measure urinary ketones when the serum glucose is &gt;300 </a:t>
            </a:r>
            <a:r>
              <a:rPr lang="en-US" dirty="0" smtClean="0"/>
              <a:t>mg/Dl</a:t>
            </a:r>
          </a:p>
          <a:p>
            <a:r>
              <a:rPr lang="en-US" dirty="0" smtClean="0"/>
              <a:t> </a:t>
            </a:r>
            <a:r>
              <a:rPr lang="en-US" dirty="0"/>
              <a:t>(3) drink fluids to maintain </a:t>
            </a:r>
            <a:r>
              <a:rPr lang="en-US" dirty="0" smtClean="0"/>
              <a:t>hydration</a:t>
            </a:r>
            <a:endParaRPr lang="en-US" dirty="0"/>
          </a:p>
          <a:p>
            <a:r>
              <a:rPr lang="en-US" dirty="0" smtClean="0"/>
              <a:t>(4</a:t>
            </a:r>
            <a:r>
              <a:rPr lang="en-US" dirty="0"/>
              <a:t>) continue or increase </a:t>
            </a:r>
            <a:r>
              <a:rPr lang="en-US" dirty="0" smtClean="0"/>
              <a:t>insulin</a:t>
            </a:r>
            <a:endParaRPr lang="en-US" dirty="0"/>
          </a:p>
          <a:p>
            <a:r>
              <a:rPr lang="en-US" dirty="0" smtClean="0"/>
              <a:t>(5</a:t>
            </a:r>
            <a:r>
              <a:rPr lang="en-US" dirty="0"/>
              <a:t>) seek medical attention if dehydration, persistent vomiting, or uncontrolled hyperglycemia develop. </a:t>
            </a:r>
            <a:endParaRPr lang="en-US" dirty="0" smtClean="0"/>
          </a:p>
          <a:p>
            <a:r>
              <a:rPr lang="en-US" dirty="0" smtClean="0"/>
              <a:t>Using </a:t>
            </a:r>
            <a:r>
              <a:rPr lang="en-US" dirty="0"/>
              <a:t>these strategies, early DKA can be prevented or detected and treated appropriately on an outpatient basis.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66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693" y="0"/>
            <a:ext cx="13839968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86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01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4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DKA AND </a:t>
            </a:r>
            <a:r>
              <a:rPr lang="en-US" b="1" i="1" dirty="0">
                <a:solidFill>
                  <a:srgbClr val="C00000"/>
                </a:solidFill>
              </a:rPr>
              <a:t>HHS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3339" y="1916832"/>
            <a:ext cx="11905323" cy="468052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Diabetic ketoacidosis (DKA) and hyperosmolar hyperglycemic state (HHS, also known as hyperosmotic hyperglycemic </a:t>
            </a:r>
            <a:r>
              <a:rPr lang="en-US" dirty="0" err="1"/>
              <a:t>nonketotic</a:t>
            </a:r>
            <a:r>
              <a:rPr lang="en-US" dirty="0"/>
              <a:t> state [HHNK]) are </a:t>
            </a:r>
            <a:r>
              <a:rPr lang="en-US" dirty="0">
                <a:solidFill>
                  <a:srgbClr val="C00000"/>
                </a:solidFill>
              </a:rPr>
              <a:t>two of the most serious acute complications </a:t>
            </a:r>
            <a:r>
              <a:rPr lang="en-US" dirty="0"/>
              <a:t>of diabetes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62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63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973" y="365125"/>
            <a:ext cx="11031828" cy="1325563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DEFINITIONS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smtClean="0">
                <a:solidFill>
                  <a:srgbClr val="C00000"/>
                </a:solidFill>
              </a:rPr>
              <a:t>of DKA &amp; HHS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600200"/>
            <a:ext cx="11713301" cy="5141168"/>
          </a:xfrm>
        </p:spPr>
        <p:txBody>
          <a:bodyPr/>
          <a:lstStyle/>
          <a:p>
            <a:r>
              <a:rPr lang="en-US" dirty="0" smtClean="0"/>
              <a:t>Differ clinically according to the presence of :</a:t>
            </a:r>
          </a:p>
          <a:p>
            <a:endParaRPr lang="en-US" dirty="0" smtClean="0"/>
          </a:p>
          <a:p>
            <a:r>
              <a:rPr lang="en-US" dirty="0" smtClean="0"/>
              <a:t>Ketoacidosis </a:t>
            </a:r>
          </a:p>
          <a:p>
            <a:endParaRPr lang="en-US" dirty="0" smtClean="0"/>
          </a:p>
          <a:p>
            <a:r>
              <a:rPr lang="en-US" dirty="0" smtClean="0"/>
              <a:t>The degree of hyperglycemia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7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Diabetic Ketoacidosis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(DKA) develops most commonly in:</a:t>
            </a:r>
          </a:p>
          <a:p>
            <a:r>
              <a:rPr lang="en-US" dirty="0"/>
              <a:t>patients with </a:t>
            </a:r>
            <a:r>
              <a:rPr lang="en-US" dirty="0">
                <a:solidFill>
                  <a:srgbClr val="C00000"/>
                </a:solidFill>
              </a:rPr>
              <a:t>T1DM </a:t>
            </a:r>
            <a:r>
              <a:rPr lang="en-US" dirty="0"/>
              <a:t>(approximately 2.5 cases per 100 T1DM patients per year).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also can occur in those with </a:t>
            </a:r>
            <a:r>
              <a:rPr lang="en-US" dirty="0">
                <a:solidFill>
                  <a:srgbClr val="C00000"/>
                </a:solidFill>
              </a:rPr>
              <a:t>T2DM</a:t>
            </a:r>
            <a:r>
              <a:rPr lang="en-US" dirty="0"/>
              <a:t>, especially during acute illness (severe infection, medical illness, cardiovascular or trauma), and in a subset of </a:t>
            </a:r>
            <a:r>
              <a:rPr lang="en-US" i="1" dirty="0"/>
              <a:t>ketosis-prone </a:t>
            </a:r>
            <a:r>
              <a:rPr lang="en-US" dirty="0"/>
              <a:t>T2DM patients (less often).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81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>
                <a:solidFill>
                  <a:srgbClr val="C00000"/>
                </a:solidFill>
              </a:rPr>
              <a:t>DKA is present 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approximately 25% of T1DM patients at diagnosis </a:t>
            </a:r>
          </a:p>
          <a:p>
            <a:endParaRPr lang="en-US" dirty="0"/>
          </a:p>
          <a:p>
            <a:r>
              <a:rPr lang="en-US" dirty="0"/>
              <a:t>patients with known T1DM stop taking prescribed insulin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80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>
                <a:solidFill>
                  <a:srgbClr val="C00000"/>
                </a:solidFill>
              </a:rPr>
              <a:t>DKA </a:t>
            </a:r>
            <a:br>
              <a:rPr lang="en-US" b="1" i="1" dirty="0">
                <a:solidFill>
                  <a:srgbClr val="C00000"/>
                </a:solidFill>
              </a:rPr>
            </a:br>
            <a:r>
              <a:rPr lang="en-US" b="1" i="1" dirty="0" err="1">
                <a:solidFill>
                  <a:srgbClr val="C00000"/>
                </a:solidFill>
              </a:rPr>
              <a:t>Lifethreatening</a:t>
            </a:r>
            <a:r>
              <a:rPr lang="en-US" b="1" i="1" dirty="0">
                <a:solidFill>
                  <a:srgbClr val="C00000"/>
                </a:solidFill>
              </a:rPr>
              <a:t> condition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mortality rate:   2.5%</a:t>
            </a:r>
          </a:p>
          <a:p>
            <a:r>
              <a:rPr lang="en-US" i="1" dirty="0">
                <a:solidFill>
                  <a:srgbClr val="C00000"/>
                </a:solidFill>
              </a:rPr>
              <a:t>most deaths </a:t>
            </a:r>
            <a:r>
              <a:rPr lang="en-US" dirty="0"/>
              <a:t>resulting from:</a:t>
            </a:r>
          </a:p>
          <a:p>
            <a:r>
              <a:rPr lang="en-US" dirty="0"/>
              <a:t>complicating or precipitating medical conditions</a:t>
            </a:r>
          </a:p>
          <a:p>
            <a:r>
              <a:rPr lang="en-US" dirty="0"/>
              <a:t>rather than the metabolic disturbances of DKA itself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3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PATHOGENESIS OF DKA</a:t>
            </a:r>
            <a:endParaRPr lang="en-US" i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452562"/>
            <a:ext cx="8102600" cy="4562475"/>
          </a:xfrm>
        </p:spPr>
      </p:pic>
    </p:spTree>
    <p:extLst>
      <p:ext uri="{BB962C8B-B14F-4D97-AF65-F5344CB8AC3E}">
        <p14:creationId xmlns:p14="http://schemas.microsoft.com/office/powerpoint/2010/main" val="385256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6798"/>
            <a:ext cx="11582400" cy="6521908"/>
          </a:xfrm>
        </p:spPr>
      </p:pic>
    </p:spTree>
    <p:extLst>
      <p:ext uri="{BB962C8B-B14F-4D97-AF65-F5344CB8AC3E}">
        <p14:creationId xmlns:p14="http://schemas.microsoft.com/office/powerpoint/2010/main" val="85901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4649</TotalTime>
  <Words>911</Words>
  <Application>Microsoft Office PowerPoint</Application>
  <PresentationFormat>Custom</PresentationFormat>
  <Paragraphs>225</Paragraphs>
  <Slides>30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Diabetic ketoacidosis and hyperosmolar hyperglycemic state in adults</vt:lpstr>
      <vt:lpstr>DKA AND HHS</vt:lpstr>
      <vt:lpstr>DEFINITIONS of DKA &amp; HHS</vt:lpstr>
      <vt:lpstr>Diabetic Ketoacidosis</vt:lpstr>
      <vt:lpstr>DKA is present in</vt:lpstr>
      <vt:lpstr>DKA  Lifethreatening condition </vt:lpstr>
      <vt:lpstr>PATHOGENESIS OF DKA</vt:lpstr>
      <vt:lpstr>PowerPoint Presentation</vt:lpstr>
      <vt:lpstr>PowerPoint Presentation</vt:lpstr>
      <vt:lpstr>Symptoms of DKA</vt:lpstr>
      <vt:lpstr>Physical Findings of DKA (1)</vt:lpstr>
      <vt:lpstr>Physical Findings of DKA (2)</vt:lpstr>
      <vt:lpstr>Onset of DKA</vt:lpstr>
      <vt:lpstr>The prognosis of DKA</vt:lpstr>
      <vt:lpstr>Diagnosis OF DKA</vt:lpstr>
      <vt:lpstr>HSS</vt:lpstr>
      <vt:lpstr>Diagnosis OF HHS</vt:lpstr>
      <vt:lpstr>The physical examination of HSS</vt:lpstr>
      <vt:lpstr>Mortality attributed to HHS</vt:lpstr>
      <vt:lpstr>PowerPoint Presentation</vt:lpstr>
      <vt:lpstr>Pathophysiology of HSS</vt:lpstr>
      <vt:lpstr>PowerPoint Presentation</vt:lpstr>
      <vt:lpstr>Following treatment of DKA</vt:lpstr>
      <vt:lpstr>Patient education about DKA</vt:lpstr>
      <vt:lpstr>Patient education about DKA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Polycystic Ovary Syndrome</dc:title>
  <dc:creator>Amir</dc:creator>
  <cp:lastModifiedBy>tofighi</cp:lastModifiedBy>
  <cp:revision>104</cp:revision>
  <dcterms:created xsi:type="dcterms:W3CDTF">2018-01-26T16:05:30Z</dcterms:created>
  <dcterms:modified xsi:type="dcterms:W3CDTF">2019-01-02T02:21:37Z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