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6"/>
  </p:notesMasterIdLst>
  <p:sldIdLst>
    <p:sldId id="267" r:id="rId2"/>
    <p:sldId id="256" r:id="rId3"/>
    <p:sldId id="257" r:id="rId4"/>
    <p:sldId id="268" r:id="rId5"/>
    <p:sldId id="259" r:id="rId6"/>
    <p:sldId id="261" r:id="rId7"/>
    <p:sldId id="269" r:id="rId8"/>
    <p:sldId id="262" r:id="rId9"/>
    <p:sldId id="263" r:id="rId10"/>
    <p:sldId id="270" r:id="rId11"/>
    <p:sldId id="271" r:id="rId12"/>
    <p:sldId id="272" r:id="rId13"/>
    <p:sldId id="264" r:id="rId14"/>
    <p:sldId id="273" r:id="rId15"/>
    <p:sldId id="265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90" r:id="rId31"/>
    <p:sldId id="288" r:id="rId32"/>
    <p:sldId id="289" r:id="rId33"/>
    <p:sldId id="291" r:id="rId34"/>
    <p:sldId id="292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C7187-1694-4AB5-BE26-78214A0251C4}" type="datetimeFigureOut">
              <a:rPr lang="en-US" smtClean="0"/>
              <a:t>1/1/2019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F76934-FA9E-4346-98C6-B828B61E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371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76934-FA9E-4346-98C6-B828B61E3F9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080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Diabetic Sensory and Motor Neuropathy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engl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j med 374;15 nejm.org April 14, 2016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76934-FA9E-4346-98C6-B828B61E3F9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409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Diabetic Sensory and Motor Neuropathy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engl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j med 374;15 nejm.org April 14, 2016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76934-FA9E-4346-98C6-B828B61E3F9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522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34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  <a:ea typeface="ＭＳ Ｐゴシック" charset="0"/>
            </a:endParaRPr>
          </a:p>
        </p:txBody>
      </p:sp>
      <p:sp>
        <p:nvSpPr>
          <p:cNvPr id="1034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09" indent="-28573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37" indent="-228587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12" indent="-228587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287" indent="-228587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461" indent="-2285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635" indent="-2285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810" indent="-2285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5985" indent="-2285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0CF2486-FFBC-A048-90D8-2A377BCE9A8C}" type="slidenum">
              <a:rPr lang="en-US" sz="1200">
                <a:solidFill>
                  <a:prstClr val="black"/>
                </a:solidFill>
                <a:latin typeface="Calibri" charset="0"/>
              </a:rPr>
              <a:pPr eaLnBrk="1" hangingPunct="1"/>
              <a:t>12</a:t>
            </a:fld>
            <a:endParaRPr lang="en-US" sz="1200" dirty="0">
              <a:solidFill>
                <a:prstClr val="black"/>
              </a:solidFill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2FD14689-AAD9-4A58-B7EC-CD3B6B6AE34E}" type="datetime1">
              <a:rPr lang="en-US" smtClean="0"/>
              <a:t>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35AA2E-E2EA-4CC3-9D2E-809ED007B60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B4FC8-FB50-4CA4-A1DA-DAE6BE5DEACE}" type="datetime1">
              <a:rPr lang="en-US" smtClean="0"/>
              <a:t>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FF28-E0F5-4ED6-A052-B1416AB84BDE}" type="datetime1">
              <a:rPr lang="en-US" smtClean="0"/>
              <a:t>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2447-FEA0-4D13-9F38-7143933B21D7}" type="datetime1">
              <a:rPr lang="en-US" smtClean="0"/>
              <a:t>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BCDC2-3DCA-479D-87AE-D33A3E396F60}" type="datetime1">
              <a:rPr lang="en-US" smtClean="0"/>
              <a:t>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4110D-F459-4AF9-82CA-E7650DD7D199}" type="datetime1">
              <a:rPr lang="en-US" smtClean="0"/>
              <a:t>1/1/2019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502E-CC3A-45A9-AC7E-17B003908AF6}" type="datetime1">
              <a:rPr lang="en-US" smtClean="0"/>
              <a:t>1/1/2019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FBF58C3-2159-4270-9E9C-964DD7832AB8}" type="datetime1">
              <a:rPr lang="en-US" smtClean="0"/>
              <a:pPr/>
              <a:t>1/1/2019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35AA2E-E2EA-4CC3-9D2E-809ED007B60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DB18C8AE-E0E1-4F5C-A9EF-DCF696A6B56B}" type="datetime1">
              <a:rPr lang="en-US" smtClean="0"/>
              <a:pPr/>
              <a:t>1/1/2019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35AA2E-E2EA-4CC3-9D2E-809ED007B60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D46AF088-38E8-48ED-9926-B4E18C5776A7}" type="datetime1">
              <a:rPr lang="en-US" smtClean="0"/>
              <a:pPr/>
              <a:t>1/1/2019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35AA2E-E2EA-4CC3-9D2E-809ED007B60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4418F-6618-4C24-ACA7-105094A6E014}" type="datetime1">
              <a:rPr lang="en-US" smtClean="0"/>
              <a:t>1/1/2019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379A2F0-9C6C-42D9-8F92-A1B752A0D535}" type="datetime1">
              <a:rPr lang="en-US" smtClean="0"/>
              <a:t>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4935AA2E-E2EA-4CC3-9D2E-809ED007B60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</a:t>
            </a:fld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19" y="-531440"/>
            <a:ext cx="9252520" cy="7699604"/>
          </a:xfrm>
        </p:spPr>
      </p:pic>
      <p:sp>
        <p:nvSpPr>
          <p:cNvPr id="9" name="TextBox 8"/>
          <p:cNvSpPr txBox="1"/>
          <p:nvPr/>
        </p:nvSpPr>
        <p:spPr>
          <a:xfrm>
            <a:off x="1763688" y="0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IN THE NAME OF GOD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34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vitamin B12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Whereas neuropathy associated with vitamin B12 deficiency has typically been considered to occur at levels below 250 </a:t>
            </a:r>
            <a:r>
              <a:rPr lang="en-US" sz="3200" dirty="0" err="1"/>
              <a:t>pg</a:t>
            </a:r>
            <a:r>
              <a:rPr lang="en-US" sz="3200" dirty="0"/>
              <a:t> per milliliter, one study indicated that the threshold for the development of impaired nerve conduction is approximately </a:t>
            </a:r>
            <a:r>
              <a:rPr lang="en-US" sz="3200" b="1" dirty="0">
                <a:solidFill>
                  <a:srgbClr val="FF0000"/>
                </a:solidFill>
              </a:rPr>
              <a:t>450</a:t>
            </a:r>
            <a:r>
              <a:rPr lang="en-US" sz="3200" dirty="0"/>
              <a:t> </a:t>
            </a:r>
            <a:r>
              <a:rPr lang="en-US" sz="3200" dirty="0" err="1"/>
              <a:t>pg</a:t>
            </a:r>
            <a:r>
              <a:rPr lang="en-US" sz="3200" dirty="0"/>
              <a:t> per milliliter.(need for more study)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90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vitamin B12 level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997152"/>
          </a:xfrm>
        </p:spPr>
        <p:txBody>
          <a:bodyPr>
            <a:normAutofit/>
          </a:bodyPr>
          <a:lstStyle/>
          <a:p>
            <a:r>
              <a:rPr lang="en-US" sz="3200" dirty="0"/>
              <a:t>If the vitamin </a:t>
            </a:r>
            <a:r>
              <a:rPr lang="en-US" sz="3200" dirty="0" smtClean="0"/>
              <a:t>B12 level </a:t>
            </a:r>
            <a:r>
              <a:rPr lang="en-US" sz="3200" dirty="0"/>
              <a:t>is below 450 </a:t>
            </a:r>
            <a:r>
              <a:rPr lang="en-US" sz="3200" dirty="0" err="1"/>
              <a:t>pg</a:t>
            </a:r>
            <a:r>
              <a:rPr lang="en-US" sz="3200" dirty="0"/>
              <a:t> per milliliter, </a:t>
            </a:r>
            <a:r>
              <a:rPr lang="en-US" sz="3200" dirty="0" smtClean="0"/>
              <a:t>supplementation with </a:t>
            </a:r>
            <a:r>
              <a:rPr lang="en-US" sz="3200" dirty="0"/>
              <a:t>oral </a:t>
            </a:r>
            <a:r>
              <a:rPr lang="en-US" sz="3200" dirty="0" err="1"/>
              <a:t>methylcobalamin</a:t>
            </a:r>
            <a:r>
              <a:rPr lang="en-US" sz="3200" dirty="0"/>
              <a:t> (2000 </a:t>
            </a:r>
            <a:r>
              <a:rPr lang="en-US" sz="3200" dirty="0" err="1"/>
              <a:t>μg</a:t>
            </a:r>
            <a:r>
              <a:rPr lang="en-US" sz="3200" dirty="0"/>
              <a:t> </a:t>
            </a:r>
            <a:r>
              <a:rPr lang="en-US" sz="3200" dirty="0" smtClean="0"/>
              <a:t>per day</a:t>
            </a:r>
            <a:r>
              <a:rPr lang="en-US" sz="3200" dirty="0"/>
              <a:t>) could be initiated, although there are as </a:t>
            </a:r>
            <a:r>
              <a:rPr lang="en-US" sz="3200" dirty="0" smtClean="0"/>
              <a:t>yet no </a:t>
            </a:r>
            <a:r>
              <a:rPr lang="en-US" sz="3200" dirty="0"/>
              <a:t>data that show that supplementation </a:t>
            </a:r>
            <a:r>
              <a:rPr lang="en-US" sz="3200" dirty="0" smtClean="0"/>
              <a:t>reduces neuropathy </a:t>
            </a:r>
            <a:r>
              <a:rPr lang="en-US" sz="3200" dirty="0"/>
              <a:t>in the absence of frank deficiency</a:t>
            </a:r>
            <a:r>
              <a:rPr lang="en-US" sz="3200" dirty="0" smtClean="0"/>
              <a:t>.</a:t>
            </a:r>
          </a:p>
          <a:p>
            <a:endParaRPr lang="en-US" sz="3200" dirty="0"/>
          </a:p>
          <a:p>
            <a:endParaRPr lang="en-US" sz="3200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854548"/>
            <a:ext cx="3600400" cy="200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295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Medical and Surgical Interventions Shown to Delay or Prevent T2D</a:t>
            </a:r>
            <a:endParaRPr lang="en-US" sz="3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5D5A-6221-4F82-8104-F283010568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2402" name="TextBox 3"/>
          <p:cNvSpPr txBox="1">
            <a:spLocks noChangeArrowheads="1"/>
          </p:cNvSpPr>
          <p:nvPr/>
        </p:nvSpPr>
        <p:spPr bwMode="auto">
          <a:xfrm>
            <a:off x="76199" y="5592711"/>
            <a:ext cx="7892143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prstClr val="black"/>
                </a:solidFill>
              </a:rPr>
              <a:t>T2D, type 2 diabetes.</a:t>
            </a:r>
          </a:p>
          <a:p>
            <a:pPr defTabSz="457200">
              <a:spcBef>
                <a:spcPts val="600"/>
              </a:spcBef>
            </a:pPr>
            <a:r>
              <a:rPr lang="en-US" sz="1000" dirty="0" smtClean="0">
                <a:solidFill>
                  <a:prstClr val="black"/>
                </a:solidFill>
              </a:rPr>
              <a:t>1. DPP Research Group. </a:t>
            </a:r>
            <a:r>
              <a:rPr lang="en-US" sz="1000" i="1" dirty="0" smtClean="0">
                <a:solidFill>
                  <a:prstClr val="black"/>
                </a:solidFill>
              </a:rPr>
              <a:t>N Engl J Med</a:t>
            </a:r>
            <a:r>
              <a:rPr lang="en-US" sz="1000" dirty="0" smtClean="0">
                <a:solidFill>
                  <a:prstClr val="black"/>
                </a:solidFill>
              </a:rPr>
              <a:t>. 2002;346:393-403. 2. STOP-NIDDM Trial Research Group. </a:t>
            </a:r>
            <a:r>
              <a:rPr lang="en-US" sz="1000" i="1" dirty="0" smtClean="0">
                <a:solidFill>
                  <a:prstClr val="black"/>
                </a:solidFill>
              </a:rPr>
              <a:t>Lancet</a:t>
            </a:r>
            <a:r>
              <a:rPr lang="en-US" sz="1000" dirty="0" smtClean="0">
                <a:solidFill>
                  <a:prstClr val="black"/>
                </a:solidFill>
              </a:rPr>
              <a:t>. 2002;359:2072-2077.</a:t>
            </a:r>
            <a:br>
              <a:rPr lang="en-US" sz="1000" dirty="0" smtClean="0">
                <a:solidFill>
                  <a:prstClr val="black"/>
                </a:solidFill>
              </a:rPr>
            </a:br>
            <a:r>
              <a:rPr lang="en-US" sz="1000" dirty="0" smtClean="0">
                <a:solidFill>
                  <a:prstClr val="black"/>
                </a:solidFill>
              </a:rPr>
              <a:t>3. </a:t>
            </a:r>
            <a:r>
              <a:rPr lang="en-US" sz="1000" dirty="0" smtClean="0">
                <a:solidFill>
                  <a:prstClr val="black"/>
                </a:solidFill>
                <a:cs typeface="Arial"/>
              </a:rPr>
              <a:t>Defronzo RA, et al. </a:t>
            </a:r>
            <a:r>
              <a:rPr lang="en-US" sz="1000" i="1" dirty="0" smtClean="0">
                <a:solidFill>
                  <a:prstClr val="black"/>
                </a:solidFill>
              </a:rPr>
              <a:t>N Engl J Med. </a:t>
            </a:r>
            <a:r>
              <a:rPr lang="en-US" sz="1000" dirty="0" smtClean="0">
                <a:solidFill>
                  <a:prstClr val="black"/>
                </a:solidFill>
              </a:rPr>
              <a:t>2011;364:1104-15. 4. DREAM Trial Investigators. </a:t>
            </a:r>
            <a:r>
              <a:rPr lang="en-US" sz="1000" i="1" dirty="0" smtClean="0">
                <a:solidFill>
                  <a:prstClr val="black"/>
                </a:solidFill>
              </a:rPr>
              <a:t>Lancet</a:t>
            </a:r>
            <a:r>
              <a:rPr lang="en-US" sz="1000" dirty="0">
                <a:solidFill>
                  <a:prstClr val="black"/>
                </a:solidFill>
              </a:rPr>
              <a:t>. 2006;368:1096-1105</a:t>
            </a:r>
            <a:r>
              <a:rPr lang="en-US" sz="1000" dirty="0" smtClean="0">
                <a:solidFill>
                  <a:prstClr val="black"/>
                </a:solidFill>
              </a:rPr>
              <a:t>.</a:t>
            </a:r>
            <a:br>
              <a:rPr lang="en-US" sz="1000" dirty="0" smtClean="0">
                <a:solidFill>
                  <a:prstClr val="black"/>
                </a:solidFill>
              </a:rPr>
            </a:br>
            <a:r>
              <a:rPr lang="en-US" sz="1000" dirty="0" smtClean="0">
                <a:solidFill>
                  <a:prstClr val="black"/>
                </a:solidFill>
              </a:rPr>
              <a:t>5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Torgerson </a:t>
            </a:r>
            <a:r>
              <a:rPr lang="en-US" sz="1000" dirty="0">
                <a:solidFill>
                  <a:prstClr val="black"/>
                </a:solidFill>
              </a:rPr>
              <a:t>JS</a:t>
            </a:r>
            <a:r>
              <a:rPr lang="en-US" sz="1000" dirty="0" smtClean="0">
                <a:solidFill>
                  <a:prstClr val="black"/>
                </a:solidFill>
              </a:rPr>
              <a:t>, et al. </a:t>
            </a:r>
            <a:r>
              <a:rPr lang="en-US" sz="1000" i="1" dirty="0">
                <a:solidFill>
                  <a:prstClr val="black"/>
                </a:solidFill>
              </a:rPr>
              <a:t>Diabetes Care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2004;27:155-161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6. Garvey </a:t>
            </a:r>
            <a:r>
              <a:rPr lang="en-US" sz="1000" dirty="0">
                <a:solidFill>
                  <a:prstClr val="black"/>
                </a:solidFill>
              </a:rPr>
              <a:t>WT, </a:t>
            </a:r>
            <a:r>
              <a:rPr lang="en-US" sz="1000" dirty="0" smtClean="0">
                <a:solidFill>
                  <a:prstClr val="black"/>
                </a:solidFill>
              </a:rPr>
              <a:t>et al. </a:t>
            </a:r>
            <a:r>
              <a:rPr lang="en-US" sz="1000" i="1" dirty="0">
                <a:solidFill>
                  <a:prstClr val="black"/>
                </a:solidFill>
              </a:rPr>
              <a:t>Diabetes Care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2014;37:912-921.</a:t>
            </a:r>
            <a:br>
              <a:rPr lang="en-US" sz="1000" dirty="0" smtClean="0">
                <a:solidFill>
                  <a:prstClr val="black"/>
                </a:solidFill>
              </a:rPr>
            </a:br>
            <a:r>
              <a:rPr lang="en-US" sz="1000" dirty="0" smtClean="0">
                <a:solidFill>
                  <a:prstClr val="black"/>
                </a:solidFill>
              </a:rPr>
              <a:t>7. Sjostrom </a:t>
            </a:r>
            <a:r>
              <a:rPr lang="en-US" sz="1000" dirty="0">
                <a:solidFill>
                  <a:prstClr val="black"/>
                </a:solidFill>
              </a:rPr>
              <a:t>L, </a:t>
            </a:r>
            <a:r>
              <a:rPr lang="en-US" sz="1000" dirty="0" smtClean="0">
                <a:solidFill>
                  <a:prstClr val="black"/>
                </a:solidFill>
              </a:rPr>
              <a:t>et al. </a:t>
            </a:r>
            <a:r>
              <a:rPr lang="en-US" sz="1000" i="1" dirty="0">
                <a:solidFill>
                  <a:prstClr val="black"/>
                </a:solidFill>
              </a:rPr>
              <a:t>N Engl J Med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2004;351:2683-2693.</a:t>
            </a:r>
            <a:endParaRPr lang="en-US" sz="1000" dirty="0">
              <a:solidFill>
                <a:prstClr val="black"/>
              </a:solidFill>
            </a:endParaRP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5803232"/>
              </p:ext>
            </p:extLst>
          </p:nvPr>
        </p:nvGraphicFramePr>
        <p:xfrm>
          <a:off x="561269" y="1637419"/>
          <a:ext cx="7924801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5858"/>
                <a:gridCol w="1926772"/>
                <a:gridCol w="3222171"/>
              </a:tblGrid>
              <a:tr h="489362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+mn-lt"/>
                        </a:rPr>
                        <a:t>Intervention</a:t>
                      </a:r>
                      <a:endParaRPr lang="en-US" sz="1600" dirty="0"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+mn-lt"/>
                        </a:rPr>
                        <a:t>Follow-up</a:t>
                      </a:r>
                      <a:r>
                        <a:rPr lang="en-US" sz="1600" baseline="0" dirty="0" smtClean="0">
                          <a:latin typeface="+mn-lt"/>
                        </a:rPr>
                        <a:t> Period</a:t>
                      </a:r>
                      <a:endParaRPr lang="en-US" sz="1600" dirty="0" smtClean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latin typeface="+mn-lt"/>
                        </a:rPr>
                        <a:t>Reduction in Risk of T2D</a:t>
                      </a:r>
                      <a:br>
                        <a:rPr lang="en-US" sz="1600" baseline="0" dirty="0" smtClean="0">
                          <a:latin typeface="+mn-lt"/>
                        </a:rPr>
                      </a:br>
                      <a:r>
                        <a:rPr lang="en-US" sz="1600" baseline="0" dirty="0" smtClean="0">
                          <a:latin typeface="+mn-lt"/>
                        </a:rPr>
                        <a:t>(</a:t>
                      </a:r>
                      <a:r>
                        <a:rPr lang="en-US" sz="1600" i="1" baseline="0" dirty="0" smtClean="0">
                          <a:latin typeface="+mn-lt"/>
                        </a:rPr>
                        <a:t>P</a:t>
                      </a:r>
                      <a:r>
                        <a:rPr lang="en-US" sz="1600" baseline="0" dirty="0" smtClean="0">
                          <a:latin typeface="+mn-lt"/>
                        </a:rPr>
                        <a:t> value vs placebo)</a:t>
                      </a:r>
                      <a:endParaRPr lang="en-US" sz="1600" dirty="0" smtClean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anchor="b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/>
                      <a:r>
                        <a:rPr lang="en-US" sz="1600" b="1" dirty="0" smtClean="0">
                          <a:latin typeface="+mn-lt"/>
                        </a:rPr>
                        <a:t>Antihyperglycemic</a:t>
                      </a:r>
                      <a:r>
                        <a:rPr lang="en-US" sz="1600" b="1" baseline="0" dirty="0" smtClean="0">
                          <a:latin typeface="+mn-lt"/>
                        </a:rPr>
                        <a:t> agents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latin typeface="+mn-lt"/>
                        </a:rPr>
                        <a:t>	Metformin</a:t>
                      </a:r>
                      <a:r>
                        <a:rPr lang="en-US" sz="1600" baseline="30000" dirty="0" smtClean="0">
                          <a:latin typeface="+mn-lt"/>
                        </a:rPr>
                        <a:t>1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2.8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+mn-lt"/>
                        </a:rPr>
                        <a:t>31% (</a:t>
                      </a:r>
                      <a:r>
                        <a:rPr lang="en-US" sz="1600" i="1" dirty="0" smtClean="0"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latin typeface="+mn-lt"/>
                        </a:rPr>
                        <a:t>&lt;0.001)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latin typeface="+mn-lt"/>
                        </a:rPr>
                        <a:t>	Acarbose</a:t>
                      </a:r>
                      <a:r>
                        <a:rPr lang="en-US" sz="1600" baseline="30000" dirty="0" smtClean="0">
                          <a:latin typeface="+mn-lt"/>
                        </a:rPr>
                        <a:t>2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3.3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+mn-lt"/>
                        </a:rPr>
                        <a:t>25% (</a:t>
                      </a:r>
                      <a:r>
                        <a:rPr lang="en-US" sz="1600" i="1" dirty="0" smtClean="0"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latin typeface="+mn-lt"/>
                        </a:rPr>
                        <a:t>=0.0015)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latin typeface="+mn-lt"/>
                        </a:rPr>
                        <a:t>	Pioglitazone</a:t>
                      </a:r>
                      <a:r>
                        <a:rPr lang="en-US" sz="1600" baseline="30000" dirty="0" smtClean="0">
                          <a:latin typeface="+mn-lt"/>
                        </a:rPr>
                        <a:t>3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2.4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+mn-lt"/>
                        </a:rPr>
                        <a:t>72% (</a:t>
                      </a:r>
                      <a:r>
                        <a:rPr lang="en-US" sz="1600" i="1" dirty="0" smtClean="0"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latin typeface="+mn-lt"/>
                        </a:rPr>
                        <a:t>&lt;0.001)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	Rosiglitazone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3.0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60% (</a:t>
                      </a:r>
                      <a:r>
                        <a:rPr lang="en-US" sz="1600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&lt;0.0001)</a:t>
                      </a:r>
                    </a:p>
                  </a:txBody>
                  <a:tcPr anchor="ctr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/>
                      <a:r>
                        <a:rPr lang="en-US" sz="1600" b="1" dirty="0" smtClean="0">
                          <a:latin typeface="+mn-lt"/>
                        </a:rPr>
                        <a:t>Weight loss interventions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	Orlistat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37% (</a:t>
                      </a:r>
                      <a:r>
                        <a:rPr lang="en-US" sz="1600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=0.0032)</a:t>
                      </a:r>
                    </a:p>
                  </a:txBody>
                  <a:tcPr anchor="ctr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	Phentermine/topiramate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79% (</a:t>
                      </a:r>
                      <a:r>
                        <a:rPr lang="en-US" sz="1600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&lt;0.05)</a:t>
                      </a:r>
                    </a:p>
                  </a:txBody>
                  <a:tcPr anchor="ctr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	Bariatric surgery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75% (</a:t>
                      </a:r>
                      <a:r>
                        <a:rPr lang="en-US" sz="1600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&lt;0.001)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84386" y="5254157"/>
            <a:ext cx="85660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sz="1600" b="1" dirty="0" smtClean="0">
                <a:solidFill>
                  <a:srgbClr val="7CCA62"/>
                </a:solidFill>
              </a:rPr>
              <a:t>Lifestyle modification should be used with all pharmacologic or surgical interventions.</a:t>
            </a:r>
            <a:endParaRPr lang="en-US" sz="1600" b="1" dirty="0">
              <a:solidFill>
                <a:srgbClr val="7CCA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87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/>
              <a:t>PREVENTION OF</a:t>
            </a:r>
            <a:br>
              <a:rPr lang="en-US" dirty="0"/>
            </a:br>
            <a:r>
              <a:rPr lang="en-US" dirty="0"/>
              <a:t>CARDIOVASCULAR </a:t>
            </a:r>
            <a:r>
              <a:rPr lang="en-US" dirty="0" smtClean="0"/>
              <a:t>DISEASE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Prediabetes is associated </a:t>
            </a:r>
            <a:r>
              <a:rPr lang="en-US" sz="3600" dirty="0" smtClean="0"/>
              <a:t>with heightened </a:t>
            </a:r>
            <a:r>
              <a:rPr lang="en-US" sz="3600" dirty="0"/>
              <a:t>cardiovascular risk;</a:t>
            </a:r>
          </a:p>
          <a:p>
            <a:r>
              <a:rPr lang="en-US" sz="3600" dirty="0"/>
              <a:t>therefore, screening for and </a:t>
            </a:r>
            <a:r>
              <a:rPr lang="en-US" sz="3600" dirty="0" smtClean="0"/>
              <a:t>treatment of </a:t>
            </a:r>
            <a:r>
              <a:rPr lang="en-US" sz="3600" dirty="0"/>
              <a:t>modifiable risk </a:t>
            </a:r>
            <a:r>
              <a:rPr lang="en-US" sz="3600" dirty="0" smtClean="0"/>
              <a:t>factors for </a:t>
            </a:r>
            <a:r>
              <a:rPr lang="en-US" sz="3600" dirty="0"/>
              <a:t>cardiovascular disease is </a:t>
            </a:r>
            <a:r>
              <a:rPr lang="en-US" sz="3600" dirty="0" smtClean="0"/>
              <a:t>suggested. B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4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prediabetes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People with prediabetes often have </a:t>
            </a:r>
            <a:r>
              <a:rPr lang="en-US" dirty="0" smtClean="0"/>
              <a:t>other cardiovascular </a:t>
            </a:r>
            <a:r>
              <a:rPr lang="en-US" dirty="0"/>
              <a:t>risk factors, </a:t>
            </a:r>
            <a:r>
              <a:rPr lang="en-US" dirty="0" smtClean="0"/>
              <a:t>including: </a:t>
            </a:r>
          </a:p>
          <a:p>
            <a:r>
              <a:rPr lang="en-US" dirty="0" smtClean="0"/>
              <a:t>hypertension</a:t>
            </a:r>
            <a:endParaRPr lang="en-US" dirty="0"/>
          </a:p>
          <a:p>
            <a:r>
              <a:rPr lang="en-US" dirty="0"/>
              <a:t>and </a:t>
            </a:r>
            <a:r>
              <a:rPr lang="en-US" dirty="0" smtClean="0"/>
              <a:t>dyslipidemia</a:t>
            </a:r>
          </a:p>
          <a:p>
            <a:r>
              <a:rPr lang="en-US" dirty="0" smtClean="0"/>
              <a:t>and are at </a:t>
            </a:r>
            <a:r>
              <a:rPr lang="en-US" dirty="0"/>
              <a:t>increased risk for cardiovascular </a:t>
            </a:r>
            <a:r>
              <a:rPr lang="en-US" dirty="0" smtClean="0"/>
              <a:t>disease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482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PREVENTION OF</a:t>
            </a:r>
            <a:br>
              <a:rPr lang="en-US" dirty="0"/>
            </a:br>
            <a:r>
              <a:rPr lang="en-US" dirty="0"/>
              <a:t>CARDIOVASCULAR DISEASE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Although treatment goals for people with prediabetes are the same as for the general population , increased vigilance is warranted to identify </a:t>
            </a:r>
            <a:r>
              <a:rPr lang="en-US" sz="3200" dirty="0"/>
              <a:t>and treat these and other </a:t>
            </a:r>
            <a:r>
              <a:rPr lang="en-US" sz="3200" dirty="0" smtClean="0"/>
              <a:t>cardiovascular risk </a:t>
            </a:r>
            <a:r>
              <a:rPr lang="en-US" sz="3200" dirty="0"/>
              <a:t>factors (e.g., smoking).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49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DIABETES SELF-MANAGEMENT</a:t>
            </a:r>
            <a:br>
              <a:rPr lang="en-US" dirty="0"/>
            </a:br>
            <a:r>
              <a:rPr lang="en-US" dirty="0"/>
              <a:t>EDUCATION AND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Diabetes self-management </a:t>
            </a:r>
            <a:r>
              <a:rPr lang="en-US" dirty="0" smtClean="0"/>
              <a:t>education and </a:t>
            </a:r>
            <a:r>
              <a:rPr lang="en-US" dirty="0"/>
              <a:t>support programs </a:t>
            </a:r>
            <a:r>
              <a:rPr lang="en-US" dirty="0" smtClean="0"/>
              <a:t>may be </a:t>
            </a:r>
            <a:r>
              <a:rPr lang="en-US" dirty="0"/>
              <a:t>appropriate venues for </a:t>
            </a:r>
            <a:r>
              <a:rPr lang="en-US" dirty="0" smtClean="0"/>
              <a:t>people with </a:t>
            </a:r>
            <a:r>
              <a:rPr lang="en-US" dirty="0"/>
              <a:t>prediabetes to receive </a:t>
            </a:r>
            <a:r>
              <a:rPr lang="en-US" dirty="0" smtClean="0"/>
              <a:t>education and </a:t>
            </a:r>
            <a:r>
              <a:rPr lang="en-US" dirty="0"/>
              <a:t>support to </a:t>
            </a:r>
            <a:r>
              <a:rPr lang="en-US" dirty="0" smtClean="0"/>
              <a:t>develop and </a:t>
            </a:r>
            <a:r>
              <a:rPr lang="en-US" dirty="0"/>
              <a:t>maintain behaviors </a:t>
            </a:r>
            <a:r>
              <a:rPr lang="en-US" dirty="0" smtClean="0"/>
              <a:t>that can </a:t>
            </a:r>
            <a:r>
              <a:rPr lang="en-US" dirty="0"/>
              <a:t>prevent or delay the </a:t>
            </a:r>
            <a:r>
              <a:rPr lang="en-US" dirty="0" smtClean="0"/>
              <a:t>development of </a:t>
            </a:r>
            <a:r>
              <a:rPr lang="en-US" dirty="0"/>
              <a:t>type 2 diabetes.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43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Medical </a:t>
            </a:r>
            <a:r>
              <a:rPr lang="en-US" dirty="0"/>
              <a:t>nutrition therapy recommendations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17</a:t>
            </a:fld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5918439"/>
              </p:ext>
            </p:extLst>
          </p:nvPr>
        </p:nvGraphicFramePr>
        <p:xfrm>
          <a:off x="0" y="1124744"/>
          <a:ext cx="9252520" cy="5750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0045"/>
                <a:gridCol w="6099031"/>
                <a:gridCol w="1213444"/>
              </a:tblGrid>
              <a:tr h="648072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Topic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Recommendations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Evidence rating</a:t>
                      </a:r>
                      <a:endParaRPr lang="en-US" dirty="0"/>
                    </a:p>
                  </a:txBody>
                  <a:tcPr/>
                </a:tc>
              </a:tr>
              <a:tr h="1627892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Effectiveness of</a:t>
                      </a:r>
                    </a:p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nutrition therapy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5.6 An individualized medical nutrition therapy program as needed to achieve treatment goals,</a:t>
                      </a:r>
                    </a:p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preferably provided by a registered dietitian, is recommended for all people with type 1 or type 2</a:t>
                      </a:r>
                    </a:p>
                    <a:p>
                      <a:r>
                        <a:rPr lang="pt-B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diabetes, prediabetes, and gestational diabetes mellitus.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endParaRPr lang="en-US" dirty="0"/>
                    </a:p>
                  </a:txBody>
                  <a:tcPr/>
                </a:tc>
              </a:tr>
              <a:tr h="892387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Energy balance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5.9 Weight loss (.5%) achievable by the combination of reduction of calorie intake and lifestyle modification benefits overweight or obese adults with type 2 diabetes and also those with prediabetes. Intervention programs to facilitate weight loss are recommended.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</a:tr>
              <a:tr h="892387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Eating patterns and</a:t>
                      </a:r>
                    </a:p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macronutrient</a:t>
                      </a:r>
                    </a:p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distribution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5.10 There is no single ideal dietary distribution of calories among carbohydrates, fats, and proteins for</a:t>
                      </a:r>
                    </a:p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people with diabetes; therefore, meal plans should be individualized while keeping total calorie</a:t>
                      </a:r>
                    </a:p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and metabolic goals in mind.</a:t>
                      </a:r>
                    </a:p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5.11Avariety of eating patterns are acceptable for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themanagement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type 2 diabetes and prediabetes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730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Carbohydrates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5.12 Carbohydrate intake should emphasize nutrient-dense carbohydrate sources that are high in fiber,</a:t>
            </a:r>
          </a:p>
          <a:p>
            <a:r>
              <a:rPr lang="en-US" dirty="0"/>
              <a:t>including vegetables, fruits, legumes, whole grains, as well as dairy products.</a:t>
            </a:r>
          </a:p>
          <a:p>
            <a:r>
              <a:rPr lang="en-US" dirty="0"/>
              <a:t>B</a:t>
            </a:r>
          </a:p>
          <a:p>
            <a:r>
              <a:rPr lang="en-US" dirty="0"/>
              <a:t>5.13 For people with type 1 diabetes and those with type 2 </a:t>
            </a:r>
            <a:r>
              <a:rPr lang="en-US" dirty="0" err="1"/>
              <a:t>diabeteswhoare</a:t>
            </a:r>
            <a:r>
              <a:rPr lang="en-US" dirty="0"/>
              <a:t> prescribed a flexible insulin</a:t>
            </a:r>
          </a:p>
          <a:p>
            <a:r>
              <a:rPr lang="en-US" dirty="0"/>
              <a:t>therapy program, education on how to use carbohydrate counting A and in some cases how to</a:t>
            </a:r>
          </a:p>
          <a:p>
            <a:r>
              <a:rPr lang="en-US" dirty="0"/>
              <a:t>consider fat and protein content B to determine mealtime insulin dosing is recommended to improve</a:t>
            </a:r>
          </a:p>
          <a:p>
            <a:r>
              <a:rPr lang="en-US" dirty="0"/>
              <a:t>glycemic </a:t>
            </a:r>
            <a:r>
              <a:rPr lang="en-US" dirty="0" err="1" smtClean="0"/>
              <a:t>control.A,B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76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5.14 For individuals whose daily insulin dosing is fixed, a consistent pattern of carbohydrate intake with</a:t>
            </a:r>
          </a:p>
          <a:p>
            <a:r>
              <a:rPr lang="en-US" dirty="0"/>
              <a:t>respect to time and amount may be recommended to improve glycemic control and reduce the risk</a:t>
            </a:r>
          </a:p>
          <a:p>
            <a:r>
              <a:rPr lang="en-US" dirty="0"/>
              <a:t>of hypoglycemia.</a:t>
            </a:r>
          </a:p>
          <a:p>
            <a:r>
              <a:rPr lang="en-US" dirty="0"/>
              <a:t>B</a:t>
            </a:r>
          </a:p>
          <a:p>
            <a:r>
              <a:rPr lang="en-US" dirty="0"/>
              <a:t>5.15 People with diabetes and those at risk are advised to avoid sugar-sweetened beverages (including</a:t>
            </a:r>
          </a:p>
          <a:p>
            <a:r>
              <a:rPr lang="en-US" dirty="0"/>
              <a:t>fruit juices) in order to control </a:t>
            </a:r>
            <a:r>
              <a:rPr lang="en-US" dirty="0" err="1"/>
              <a:t>glycemia</a:t>
            </a:r>
            <a:r>
              <a:rPr lang="en-US" dirty="0"/>
              <a:t> and weight and reduce their risk for cardiovascular disease</a:t>
            </a:r>
          </a:p>
          <a:p>
            <a:r>
              <a:rPr lang="en-US" dirty="0"/>
              <a:t>and fatty liver B and should minimize the consumption of foods with added sugar that have the</a:t>
            </a:r>
          </a:p>
          <a:p>
            <a:r>
              <a:rPr lang="en-US" dirty="0"/>
              <a:t>capacity to displace healthier, more nutrient-dense food choices. 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86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848600" cy="3038177"/>
          </a:xfrm>
        </p:spPr>
        <p:txBody>
          <a:bodyPr/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Prevention or Delay of Type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Diabetes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Standards of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Medical Care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Diabetes  2019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4221088"/>
            <a:ext cx="6400800" cy="2112640"/>
          </a:xfrm>
        </p:spPr>
        <p:txBody>
          <a:bodyPr>
            <a:noAutofit/>
          </a:bodyPr>
          <a:lstStyle/>
          <a:p>
            <a:pPr algn="ctr"/>
            <a:r>
              <a:rPr lang="en-US" sz="3200" cap="all" spc="200" dirty="0">
                <a:solidFill>
                  <a:srgbClr val="000000"/>
                </a:solidFill>
              </a:rPr>
              <a:t>Mozhgan Karimifar MD</a:t>
            </a:r>
          </a:p>
          <a:p>
            <a:pPr algn="ctr"/>
            <a:r>
              <a:rPr lang="en-US" sz="3200" dirty="0">
                <a:solidFill>
                  <a:schemeClr val="tx1"/>
                </a:solidFill>
              </a:rPr>
              <a:t>Assistant Prof. of Endocrinology</a:t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>Isfahan University of Medical Sciences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13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Protein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5.16 In individuals with type 2 diabetes, ingested protein appears to increase insulin response without</a:t>
            </a:r>
          </a:p>
          <a:p>
            <a:r>
              <a:rPr lang="en-US" dirty="0"/>
              <a:t>increasing plasma glucose concentrations. Therefore, carbohydrate sources high in protein should</a:t>
            </a:r>
          </a:p>
          <a:p>
            <a:r>
              <a:rPr lang="en-US" dirty="0"/>
              <a:t>be avoided when trying to treat or prevent </a:t>
            </a:r>
            <a:r>
              <a:rPr lang="en-US" dirty="0" err="1" smtClean="0"/>
              <a:t>hypoglycemia.B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87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Dietary fat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5.17 Data on the ideal total dietary fat content for people with diabetes are inconclusive, so an eating</a:t>
            </a:r>
          </a:p>
          <a:p>
            <a:r>
              <a:rPr lang="en-US" dirty="0"/>
              <a:t>plan emphasizing elements of a Mediterranean-style diet rich in monounsaturated and</a:t>
            </a:r>
          </a:p>
          <a:p>
            <a:r>
              <a:rPr lang="en-US" dirty="0"/>
              <a:t>polyunsaturated fats may be considered to improve glucose metabolism and lower cardiovascular</a:t>
            </a:r>
          </a:p>
          <a:p>
            <a:r>
              <a:rPr lang="en-US" dirty="0"/>
              <a:t>disease risk and can be an effective alternative to a diet low in total fat but relatively high in</a:t>
            </a:r>
          </a:p>
          <a:p>
            <a:r>
              <a:rPr lang="en-US" dirty="0" err="1" smtClean="0"/>
              <a:t>carbohydrates.B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9862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5.18 Eating foods rich in long-chain n-3 fatty acids, such as fatty fish (EPA and DHA) and nuts and seeds</a:t>
            </a:r>
          </a:p>
          <a:p>
            <a:r>
              <a:rPr lang="en-US" dirty="0"/>
              <a:t>(ALA), is recommended to prevent or treat cardiovascular disease B; however, evidence does not</a:t>
            </a:r>
          </a:p>
          <a:p>
            <a:r>
              <a:rPr lang="en-US" dirty="0"/>
              <a:t>support a beneficial role for the routine use of n-3 dietary supplements. 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7136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Micronutrients </a:t>
            </a:r>
            <a:r>
              <a:rPr lang="en-US" dirty="0" smtClean="0"/>
              <a:t>and herbal </a:t>
            </a:r>
            <a:r>
              <a:rPr lang="en-US" dirty="0"/>
              <a:t>supplements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5.19 There is no clear evidence that dietary supplementation with vitamins, minerals (such as</a:t>
            </a:r>
          </a:p>
          <a:p>
            <a:r>
              <a:rPr lang="en-US" dirty="0"/>
              <a:t>chromium and vitamin D), herbs, or spices (such as cinnamon or aloe </a:t>
            </a:r>
            <a:r>
              <a:rPr lang="en-US" dirty="0" err="1"/>
              <a:t>vera</a:t>
            </a:r>
            <a:r>
              <a:rPr lang="en-US" dirty="0"/>
              <a:t>) can improve outcomes in</a:t>
            </a:r>
          </a:p>
          <a:p>
            <a:r>
              <a:rPr lang="en-US" dirty="0"/>
              <a:t>people with diabetes who do not have underlying deficiencies and they are not generally</a:t>
            </a:r>
          </a:p>
          <a:p>
            <a:r>
              <a:rPr lang="en-US" dirty="0"/>
              <a:t>recommended for glycemic </a:t>
            </a:r>
            <a:r>
              <a:rPr lang="en-US" dirty="0" err="1" smtClean="0"/>
              <a:t>control.C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7653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Alcohol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5.20 Adults with diabetes who drink alcohol should do so in moderation (no more than one drink</a:t>
            </a:r>
          </a:p>
          <a:p>
            <a:r>
              <a:rPr lang="en-US" dirty="0"/>
              <a:t>per day for adult women and no more than two drinks per day for adult men).</a:t>
            </a:r>
          </a:p>
          <a:p>
            <a:r>
              <a:rPr lang="en-US" dirty="0"/>
              <a:t>C</a:t>
            </a:r>
          </a:p>
          <a:p>
            <a:r>
              <a:rPr lang="en-US" dirty="0"/>
              <a:t>5.21 Alcohol </a:t>
            </a:r>
            <a:r>
              <a:rPr lang="en-US" dirty="0" err="1"/>
              <a:t>consumptionmayplace</a:t>
            </a:r>
            <a:r>
              <a:rPr lang="en-US" dirty="0"/>
              <a:t> people with diabetes at increased risk for hypoglycemia, especially</a:t>
            </a:r>
          </a:p>
          <a:p>
            <a:r>
              <a:rPr lang="en-US" dirty="0"/>
              <a:t>if taking insulin or insulin </a:t>
            </a:r>
            <a:r>
              <a:rPr lang="en-US" dirty="0" err="1"/>
              <a:t>secretagogues</a:t>
            </a:r>
            <a:r>
              <a:rPr lang="en-US" dirty="0"/>
              <a:t>. Education and awareness regarding the recognition and</a:t>
            </a:r>
          </a:p>
          <a:p>
            <a:r>
              <a:rPr lang="en-US" dirty="0"/>
              <a:t>management of delayed hypoglycemia are </a:t>
            </a:r>
            <a:r>
              <a:rPr lang="en-US" dirty="0" err="1" smtClean="0"/>
              <a:t>warranted.B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1543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Sodium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5.22 As for the general population, people with diabetes should limit sodium consumption</a:t>
            </a:r>
          </a:p>
          <a:p>
            <a:r>
              <a:rPr lang="en-US" dirty="0"/>
              <a:t>to ,2,300 </a:t>
            </a:r>
            <a:r>
              <a:rPr lang="en-US" dirty="0" smtClean="0"/>
              <a:t>mg/</a:t>
            </a:r>
            <a:r>
              <a:rPr lang="en-US" dirty="0" err="1" smtClean="0"/>
              <a:t>day.B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1273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Nonnutritive sweeteners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5.23 The use of nonnutritive sweeteners may have the potential to reduce overall calorie and</a:t>
            </a:r>
          </a:p>
          <a:p>
            <a:r>
              <a:rPr lang="en-US" dirty="0"/>
              <a:t>carbohydrate intake if substituted for caloric (sugar) </a:t>
            </a:r>
            <a:r>
              <a:rPr lang="en-US" dirty="0" err="1"/>
              <a:t>sweetenersand</a:t>
            </a:r>
            <a:r>
              <a:rPr lang="en-US" dirty="0"/>
              <a:t> </a:t>
            </a:r>
            <a:r>
              <a:rPr lang="en-US" dirty="0" err="1"/>
              <a:t>withoutcompensation</a:t>
            </a:r>
            <a:r>
              <a:rPr lang="en-US" dirty="0"/>
              <a:t> by intake</a:t>
            </a:r>
          </a:p>
          <a:p>
            <a:r>
              <a:rPr lang="en-US" dirty="0"/>
              <a:t>of additional calories from other food sources. For those who consume sugar-sweetened beverages</a:t>
            </a:r>
          </a:p>
          <a:p>
            <a:r>
              <a:rPr lang="en-US" dirty="0"/>
              <a:t>regularly, a low-calorie or nonnutritive-sweetened beverage may serve as a short-term replacement</a:t>
            </a:r>
          </a:p>
          <a:p>
            <a:r>
              <a:rPr lang="en-US" dirty="0"/>
              <a:t>strategy, but overall, people are encouraged to decrease both sweetened and </a:t>
            </a:r>
            <a:r>
              <a:rPr lang="en-US" dirty="0" err="1"/>
              <a:t>nonnutritivesweetened</a:t>
            </a:r>
            <a:endParaRPr lang="en-US" dirty="0"/>
          </a:p>
          <a:p>
            <a:r>
              <a:rPr lang="en-US" dirty="0"/>
              <a:t>beverages and use other alternatives, with an emphasis on water </a:t>
            </a:r>
            <a:r>
              <a:rPr lang="en-US" dirty="0" err="1" smtClean="0"/>
              <a:t>intake.B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508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Children </a:t>
            </a:r>
            <a:r>
              <a:rPr lang="en-US" dirty="0"/>
              <a:t>and adolescents </a:t>
            </a:r>
            <a:r>
              <a:rPr lang="en-US" dirty="0" smtClean="0"/>
              <a:t>with type </a:t>
            </a:r>
            <a:r>
              <a:rPr lang="en-US" dirty="0"/>
              <a:t>1 or type 2 diabetes </a:t>
            </a:r>
            <a:r>
              <a:rPr lang="en-US" dirty="0" smtClean="0"/>
              <a:t>or prediabetes </a:t>
            </a:r>
            <a:r>
              <a:rPr lang="en-US" dirty="0"/>
              <a:t>should </a:t>
            </a:r>
            <a:r>
              <a:rPr lang="en-US" dirty="0" smtClean="0"/>
              <a:t>engage in </a:t>
            </a:r>
            <a:r>
              <a:rPr lang="en-US" dirty="0"/>
              <a:t>60 min/day or more of </a:t>
            </a:r>
            <a:r>
              <a:rPr lang="en-US" dirty="0" smtClean="0"/>
              <a:t>moderate- or vigorous-intensity aerobic </a:t>
            </a:r>
            <a:r>
              <a:rPr lang="en-US" dirty="0"/>
              <a:t>activity, with </a:t>
            </a:r>
            <a:r>
              <a:rPr lang="en-US" dirty="0" smtClean="0"/>
              <a:t>vigorous muscle-strengthening and bone-strengthening </a:t>
            </a:r>
            <a:r>
              <a:rPr lang="en-US" dirty="0"/>
              <a:t>activities </a:t>
            </a:r>
            <a:r>
              <a:rPr lang="en-US" dirty="0" smtClean="0"/>
              <a:t>at least </a:t>
            </a:r>
            <a:r>
              <a:rPr lang="en-US" dirty="0"/>
              <a:t>3 days/week. 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27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398773"/>
            <a:ext cx="3609049" cy="2404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4952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Most adults with type 1 C </a:t>
            </a:r>
            <a:r>
              <a:rPr lang="en-US" dirty="0" smtClean="0"/>
              <a:t>and type </a:t>
            </a:r>
            <a:r>
              <a:rPr lang="en-US" dirty="0"/>
              <a:t>2 B diabetes should </a:t>
            </a:r>
            <a:r>
              <a:rPr lang="en-US" dirty="0" smtClean="0"/>
              <a:t>engage in </a:t>
            </a:r>
            <a:r>
              <a:rPr lang="en-US" dirty="0"/>
              <a:t>150 min or more of </a:t>
            </a:r>
            <a:r>
              <a:rPr lang="en-US" dirty="0" err="1" smtClean="0"/>
              <a:t>moderateto</a:t>
            </a:r>
            <a:r>
              <a:rPr lang="en-US" dirty="0" smtClean="0"/>
              <a:t>- vigorous </a:t>
            </a:r>
            <a:r>
              <a:rPr lang="en-US" dirty="0"/>
              <a:t>intensity aerobic </a:t>
            </a:r>
            <a:r>
              <a:rPr lang="en-US" dirty="0" smtClean="0"/>
              <a:t>activity per </a:t>
            </a:r>
            <a:r>
              <a:rPr lang="en-US" dirty="0"/>
              <a:t>week, spread over </a:t>
            </a:r>
            <a:r>
              <a:rPr lang="en-US" dirty="0" smtClean="0"/>
              <a:t>at least </a:t>
            </a:r>
            <a:r>
              <a:rPr lang="en-US" dirty="0"/>
              <a:t>3 days/week, with no </a:t>
            </a:r>
            <a:r>
              <a:rPr lang="en-US" dirty="0" smtClean="0"/>
              <a:t>more than </a:t>
            </a:r>
            <a:r>
              <a:rPr lang="en-US" dirty="0"/>
              <a:t>2 consecutive days </a:t>
            </a:r>
            <a:r>
              <a:rPr lang="en-US" dirty="0" smtClean="0"/>
              <a:t>without activity</a:t>
            </a:r>
            <a:r>
              <a:rPr lang="en-US" dirty="0"/>
              <a:t>. Shorter durations (</a:t>
            </a:r>
            <a:r>
              <a:rPr lang="en-US" dirty="0" smtClean="0"/>
              <a:t>minimum 75 </a:t>
            </a:r>
            <a:r>
              <a:rPr lang="en-US" dirty="0"/>
              <a:t>min/week) of </a:t>
            </a:r>
            <a:r>
              <a:rPr lang="en-US" dirty="0" err="1" smtClean="0"/>
              <a:t>vigorousintensity</a:t>
            </a:r>
            <a:r>
              <a:rPr lang="en-US" dirty="0"/>
              <a:t> </a:t>
            </a:r>
            <a:r>
              <a:rPr lang="en-US" dirty="0" smtClean="0"/>
              <a:t>or </a:t>
            </a:r>
            <a:r>
              <a:rPr lang="en-US" dirty="0"/>
              <a:t>interval training </a:t>
            </a:r>
            <a:r>
              <a:rPr lang="en-US" dirty="0" smtClean="0"/>
              <a:t>may be </a:t>
            </a:r>
            <a:r>
              <a:rPr lang="en-US" dirty="0"/>
              <a:t>sufficient for younger </a:t>
            </a:r>
            <a:r>
              <a:rPr lang="en-US" dirty="0" smtClean="0"/>
              <a:t>and more </a:t>
            </a:r>
            <a:r>
              <a:rPr lang="en-US" dirty="0"/>
              <a:t>physically fit individuals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28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5" y="4199326"/>
            <a:ext cx="3384376" cy="2542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00265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Adults with type 1 C and type 2 </a:t>
            </a:r>
            <a:r>
              <a:rPr lang="en-US" dirty="0" smtClean="0"/>
              <a:t>B diabetes </a:t>
            </a:r>
            <a:r>
              <a:rPr lang="en-US" dirty="0"/>
              <a:t>should engage in </a:t>
            </a:r>
            <a:r>
              <a:rPr lang="en-US" dirty="0" smtClean="0"/>
              <a:t>2–3 sessions/week </a:t>
            </a:r>
            <a:r>
              <a:rPr lang="en-US" dirty="0"/>
              <a:t>of resistance </a:t>
            </a:r>
            <a:r>
              <a:rPr lang="en-US" dirty="0" smtClean="0"/>
              <a:t>exercise on </a:t>
            </a:r>
            <a:r>
              <a:rPr lang="en-US" dirty="0"/>
              <a:t>nonconsecutive days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29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73016"/>
            <a:ext cx="4704184" cy="313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2841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LIFESTYLE INTERVENTIONS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At least annual monitoring for the development of type 2 diabetes in </a:t>
            </a:r>
            <a:r>
              <a:rPr lang="en-US" sz="3200" dirty="0" smtClean="0"/>
              <a:t>those with </a:t>
            </a:r>
            <a:r>
              <a:rPr lang="en-US" sz="3200" dirty="0"/>
              <a:t>prediabetes is suggested. </a:t>
            </a:r>
            <a:r>
              <a:rPr lang="en-US" sz="3200" dirty="0" smtClean="0"/>
              <a:t>E</a:t>
            </a:r>
          </a:p>
          <a:p>
            <a:endParaRPr lang="en-US" sz="3200" dirty="0" smtClean="0"/>
          </a:p>
          <a:p>
            <a:r>
              <a:rPr lang="en-US" sz="3200" dirty="0" smtClean="0"/>
              <a:t>at high risk </a:t>
            </a:r>
            <a:r>
              <a:rPr lang="en-US" sz="3200" dirty="0"/>
              <a:t>for type 2 </a:t>
            </a:r>
            <a:r>
              <a:rPr lang="en-US" sz="3200" dirty="0" smtClean="0"/>
              <a:t>DM, including: </a:t>
            </a:r>
          </a:p>
          <a:p>
            <a:r>
              <a:rPr lang="en-US" sz="3200" dirty="0" smtClean="0"/>
              <a:t>A1C : </a:t>
            </a:r>
            <a:r>
              <a:rPr lang="en-US" sz="3200" dirty="0" smtClean="0"/>
              <a:t>5.7-6.4</a:t>
            </a:r>
            <a:r>
              <a:rPr lang="en-US" sz="3200" dirty="0"/>
              <a:t>% </a:t>
            </a:r>
          </a:p>
          <a:p>
            <a:r>
              <a:rPr lang="en-US" sz="3200" dirty="0" smtClean="0"/>
              <a:t>IGT, </a:t>
            </a:r>
            <a:r>
              <a:rPr lang="en-US" sz="3200" dirty="0"/>
              <a:t>or </a:t>
            </a:r>
            <a:r>
              <a:rPr lang="en-US" sz="3200" dirty="0" smtClean="0"/>
              <a:t>IFG</a:t>
            </a:r>
          </a:p>
          <a:p>
            <a:r>
              <a:rPr lang="en-US" sz="3200" dirty="0" smtClean="0"/>
              <a:t>are </a:t>
            </a:r>
            <a:r>
              <a:rPr lang="en-US" sz="3200" dirty="0"/>
              <a:t>ideal </a:t>
            </a:r>
            <a:r>
              <a:rPr lang="en-US" sz="3200" dirty="0" smtClean="0"/>
              <a:t>candidates for </a:t>
            </a:r>
            <a:r>
              <a:rPr lang="en-US" sz="3200" dirty="0"/>
              <a:t>diabetes prevention efforts.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15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adults, and particularly </a:t>
            </a:r>
            <a:r>
              <a:rPr lang="en-US" dirty="0" smtClean="0"/>
              <a:t>those with </a:t>
            </a:r>
            <a:r>
              <a:rPr lang="en-US" dirty="0"/>
              <a:t>type 2 diabetes, </a:t>
            </a:r>
            <a:r>
              <a:rPr lang="en-US" dirty="0" smtClean="0"/>
              <a:t>should decrease </a:t>
            </a:r>
            <a:r>
              <a:rPr lang="en-US" dirty="0"/>
              <a:t>the amount of </a:t>
            </a:r>
            <a:r>
              <a:rPr lang="en-US" dirty="0" smtClean="0"/>
              <a:t>time spent </a:t>
            </a:r>
            <a:r>
              <a:rPr lang="en-US" dirty="0"/>
              <a:t>in daily sedentary </a:t>
            </a:r>
            <a:r>
              <a:rPr lang="en-US" dirty="0" err="1" smtClean="0"/>
              <a:t>behavior.B</a:t>
            </a:r>
            <a:r>
              <a:rPr lang="en-US" dirty="0" smtClean="0"/>
              <a:t> </a:t>
            </a:r>
          </a:p>
          <a:p>
            <a:r>
              <a:rPr lang="en-US" dirty="0" smtClean="0"/>
              <a:t>Prolonged </a:t>
            </a:r>
            <a:r>
              <a:rPr lang="en-US" dirty="0"/>
              <a:t>sitting </a:t>
            </a:r>
            <a:r>
              <a:rPr lang="en-US" dirty="0" smtClean="0"/>
              <a:t>should be </a:t>
            </a:r>
            <a:r>
              <a:rPr lang="en-US" dirty="0"/>
              <a:t>interrupted every 30 min </a:t>
            </a:r>
            <a:r>
              <a:rPr lang="en-US" dirty="0" smtClean="0"/>
              <a:t>for blood </a:t>
            </a:r>
            <a:r>
              <a:rPr lang="en-US" dirty="0"/>
              <a:t>glucose benefits, </a:t>
            </a:r>
            <a:r>
              <a:rPr lang="en-US" dirty="0" smtClean="0"/>
              <a:t>particularly in </a:t>
            </a:r>
            <a:r>
              <a:rPr lang="en-US" dirty="0"/>
              <a:t>adults with type 2 </a:t>
            </a:r>
            <a:r>
              <a:rPr lang="en-US" dirty="0" smtClean="0"/>
              <a:t>diabetes. C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30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690" y="4352925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02860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Flexibility training and </a:t>
            </a:r>
            <a:r>
              <a:rPr lang="en-US" dirty="0" smtClean="0"/>
              <a:t>balance training </a:t>
            </a:r>
            <a:r>
              <a:rPr lang="en-US" dirty="0"/>
              <a:t>are recommended </a:t>
            </a:r>
            <a:r>
              <a:rPr lang="en-US" dirty="0" smtClean="0"/>
              <a:t>2–3 times/week </a:t>
            </a:r>
            <a:r>
              <a:rPr lang="en-US" dirty="0"/>
              <a:t>for older adults </a:t>
            </a:r>
            <a:r>
              <a:rPr lang="en-US" dirty="0" smtClean="0"/>
              <a:t>with diabetes</a:t>
            </a:r>
            <a:r>
              <a:rPr lang="en-US" dirty="0"/>
              <a:t>. Yoga and tai chi </a:t>
            </a:r>
            <a:r>
              <a:rPr lang="en-US" dirty="0" smtClean="0"/>
              <a:t>may be </a:t>
            </a:r>
            <a:r>
              <a:rPr lang="en-US" dirty="0"/>
              <a:t>included based on </a:t>
            </a:r>
            <a:r>
              <a:rPr lang="en-US" dirty="0" smtClean="0"/>
              <a:t>individual preferences </a:t>
            </a:r>
            <a:r>
              <a:rPr lang="en-US" dirty="0"/>
              <a:t>to increase </a:t>
            </a:r>
            <a:r>
              <a:rPr lang="en-US" dirty="0" smtClean="0"/>
              <a:t>flexibility, muscular </a:t>
            </a:r>
            <a:r>
              <a:rPr lang="en-US" dirty="0"/>
              <a:t>strength, and balance. </a:t>
            </a:r>
            <a:r>
              <a:rPr lang="en-US" dirty="0" smtClean="0"/>
              <a:t>C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31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624684"/>
            <a:ext cx="5040560" cy="279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10268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SMOKING CESSATION: TOBACCO</a:t>
            </a:r>
            <a:br>
              <a:rPr lang="en-US" dirty="0"/>
            </a:br>
            <a:r>
              <a:rPr lang="en-US" dirty="0"/>
              <a:t>AND E-CIGARETTES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Advise all patients not to </a:t>
            </a:r>
            <a:r>
              <a:rPr lang="en-US" dirty="0" smtClean="0"/>
              <a:t>use cigarettes </a:t>
            </a:r>
            <a:r>
              <a:rPr lang="en-US" dirty="0"/>
              <a:t>and other </a:t>
            </a:r>
            <a:r>
              <a:rPr lang="en-US" dirty="0" smtClean="0"/>
              <a:t>tobacco products </a:t>
            </a:r>
            <a:r>
              <a:rPr lang="en-US" dirty="0"/>
              <a:t>A or e-cigarettes. </a:t>
            </a:r>
            <a:r>
              <a:rPr lang="en-US" dirty="0" smtClean="0"/>
              <a:t>B</a:t>
            </a:r>
          </a:p>
          <a:p>
            <a:r>
              <a:rPr lang="en-US" dirty="0"/>
              <a:t>Include smoking cessation </a:t>
            </a:r>
            <a:r>
              <a:rPr lang="en-US" dirty="0" smtClean="0"/>
              <a:t>counseling and </a:t>
            </a:r>
            <a:r>
              <a:rPr lang="en-US" dirty="0"/>
              <a:t>other forms of </a:t>
            </a:r>
            <a:r>
              <a:rPr lang="en-US" dirty="0" smtClean="0"/>
              <a:t>treatment as </a:t>
            </a:r>
            <a:r>
              <a:rPr lang="en-US" dirty="0"/>
              <a:t>a routine </a:t>
            </a:r>
            <a:r>
              <a:rPr lang="en-US" dirty="0" smtClean="0"/>
              <a:t>component of </a:t>
            </a:r>
            <a:r>
              <a:rPr lang="en-US" dirty="0"/>
              <a:t>diabetes care. 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32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47129"/>
            <a:ext cx="3484612" cy="1922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9512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33</a:t>
            </a:fld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1708"/>
            <a:ext cx="9144000" cy="6615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88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34</a:t>
            </a:fld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7"/>
            <a:ext cx="9144000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439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b="1" dirty="0"/>
              <a:t>Preventing Type 2 Diabetes Mellitus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Lifestyle intervention seems </a:t>
            </a:r>
            <a:r>
              <a:rPr lang="en-US" dirty="0" smtClean="0"/>
              <a:t>to provide </a:t>
            </a:r>
            <a:r>
              <a:rPr lang="en-US" dirty="0"/>
              <a:t>for a reduction of 30% to 60% in progression </a:t>
            </a:r>
            <a:r>
              <a:rPr lang="en-US" dirty="0" smtClean="0"/>
              <a:t>to diabetes </a:t>
            </a:r>
            <a:r>
              <a:rPr lang="en-US" dirty="0"/>
              <a:t>over a 3- to 5-year time frame.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243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LIFESTYLE INTERVENTIONS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7</a:t>
            </a:r>
            <a:r>
              <a:rPr lang="en-US" sz="3600" dirty="0"/>
              <a:t>% loss of </a:t>
            </a:r>
            <a:r>
              <a:rPr lang="en-US" sz="3600" dirty="0" smtClean="0"/>
              <a:t>initial </a:t>
            </a:r>
            <a:r>
              <a:rPr lang="en-US" sz="3600" dirty="0" smtClean="0"/>
              <a:t>BW </a:t>
            </a:r>
          </a:p>
          <a:p>
            <a:r>
              <a:rPr lang="en-US" sz="3600" dirty="0" smtClean="0"/>
              <a:t>increase </a:t>
            </a:r>
            <a:r>
              <a:rPr lang="en-US" sz="3600" dirty="0" smtClean="0"/>
              <a:t>moderate-intensity </a:t>
            </a:r>
            <a:r>
              <a:rPr lang="en-US" sz="3600" dirty="0"/>
              <a:t>physical </a:t>
            </a:r>
            <a:r>
              <a:rPr lang="en-US" sz="3600" dirty="0" smtClean="0"/>
              <a:t>activity (such </a:t>
            </a:r>
            <a:r>
              <a:rPr lang="en-US" sz="3600" dirty="0"/>
              <a:t>as brisk walking) </a:t>
            </a:r>
            <a:r>
              <a:rPr lang="en-US" sz="3600" dirty="0" smtClean="0"/>
              <a:t>to at </a:t>
            </a:r>
            <a:r>
              <a:rPr lang="en-US" sz="3600" dirty="0"/>
              <a:t>least 150 min/week. 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36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Nutrition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21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PHARMACOLOGIC</a:t>
            </a:r>
            <a:br>
              <a:rPr lang="en-US" dirty="0"/>
            </a:br>
            <a:r>
              <a:rPr lang="en-US" dirty="0"/>
              <a:t>INTERVENTIONS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7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PHARMACOLOGIC</a:t>
            </a:r>
            <a:br>
              <a:rPr lang="en-US" dirty="0"/>
            </a:br>
            <a:r>
              <a:rPr lang="en-US" dirty="0"/>
              <a:t>INTERVENTIONS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Metformin therapy </a:t>
            </a:r>
            <a:r>
              <a:rPr lang="en-US" sz="3200" dirty="0"/>
              <a:t>for </a:t>
            </a:r>
            <a:r>
              <a:rPr lang="en-US" sz="3200" dirty="0" smtClean="0"/>
              <a:t>prevention of </a:t>
            </a:r>
            <a:r>
              <a:rPr lang="en-US" sz="3200" dirty="0"/>
              <a:t>type 2 diabetes should </a:t>
            </a:r>
            <a:r>
              <a:rPr lang="en-US" sz="3200" dirty="0" smtClean="0"/>
              <a:t>be considered </a:t>
            </a:r>
            <a:r>
              <a:rPr lang="en-US" sz="3200" dirty="0"/>
              <a:t>in those with </a:t>
            </a:r>
            <a:r>
              <a:rPr lang="en-US" sz="3200" dirty="0" smtClean="0"/>
              <a:t>prediabetes, especially </a:t>
            </a:r>
            <a:r>
              <a:rPr lang="en-US" sz="3200" dirty="0"/>
              <a:t>for those </a:t>
            </a:r>
            <a:r>
              <a:rPr lang="en-US" sz="3200" dirty="0" smtClean="0"/>
              <a:t>with:</a:t>
            </a:r>
          </a:p>
          <a:p>
            <a:r>
              <a:rPr lang="en-US" sz="3200" dirty="0" smtClean="0"/>
              <a:t> BMI </a:t>
            </a:r>
            <a:r>
              <a:rPr lang="en-US" sz="3200" dirty="0" smtClean="0">
                <a:latin typeface="Times New Roman"/>
                <a:cs typeface="Times New Roman"/>
              </a:rPr>
              <a:t>≥ </a:t>
            </a:r>
            <a:r>
              <a:rPr lang="en-US" sz="3200" dirty="0" smtClean="0"/>
              <a:t>35 </a:t>
            </a:r>
            <a:r>
              <a:rPr lang="en-US" sz="3200" dirty="0" smtClean="0"/>
              <a:t>kg/m </a:t>
            </a:r>
            <a:r>
              <a:rPr lang="en-US" sz="3200" baseline="30000" dirty="0" smtClean="0"/>
              <a:t>2</a:t>
            </a:r>
            <a:endParaRPr lang="en-US" sz="3200" baseline="30000" dirty="0" smtClean="0"/>
          </a:p>
          <a:p>
            <a:r>
              <a:rPr lang="en-US" sz="3200" dirty="0" smtClean="0"/>
              <a:t>Aged </a:t>
            </a:r>
            <a:r>
              <a:rPr lang="en-US" sz="3200" dirty="0" smtClean="0"/>
              <a:t>&lt; 60 years</a:t>
            </a:r>
          </a:p>
          <a:p>
            <a:r>
              <a:rPr lang="en-US" sz="3200" dirty="0" smtClean="0"/>
              <a:t>Women </a:t>
            </a:r>
            <a:r>
              <a:rPr lang="en-US" sz="3200" dirty="0" smtClean="0"/>
              <a:t>with prior GDM. A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98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Metformin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Long-term use of metformin </a:t>
            </a:r>
            <a:r>
              <a:rPr lang="en-US" sz="3600" dirty="0" smtClean="0"/>
              <a:t>may be </a:t>
            </a:r>
            <a:r>
              <a:rPr lang="en-US" sz="3600" dirty="0"/>
              <a:t>associated with </a:t>
            </a:r>
            <a:r>
              <a:rPr lang="en-US" sz="3600" dirty="0" smtClean="0"/>
              <a:t>biochemical </a:t>
            </a:r>
            <a:r>
              <a:rPr lang="en-US" sz="3600" b="1" i="1" dirty="0" smtClean="0"/>
              <a:t>vitamin </a:t>
            </a:r>
            <a:r>
              <a:rPr lang="en-US" sz="3600" b="1" i="1" dirty="0"/>
              <a:t>B12 deficiency</a:t>
            </a:r>
            <a:r>
              <a:rPr lang="en-US" sz="3600" dirty="0"/>
              <a:t>, and </a:t>
            </a:r>
            <a:r>
              <a:rPr lang="en-US" sz="3600" dirty="0" smtClean="0"/>
              <a:t>periodic measurement </a:t>
            </a:r>
            <a:r>
              <a:rPr lang="en-US" sz="3600" dirty="0"/>
              <a:t>of </a:t>
            </a:r>
            <a:r>
              <a:rPr lang="en-US" sz="3600" dirty="0" smtClean="0"/>
              <a:t>vitamin B12 </a:t>
            </a:r>
            <a:r>
              <a:rPr lang="en-US" sz="3600" dirty="0"/>
              <a:t>levels should be </a:t>
            </a:r>
            <a:r>
              <a:rPr lang="en-US" sz="3600" dirty="0" smtClean="0"/>
              <a:t>considered in </a:t>
            </a:r>
            <a:r>
              <a:rPr lang="en-US" sz="3600" dirty="0"/>
              <a:t>metformin-treated </a:t>
            </a:r>
            <a:r>
              <a:rPr lang="en-US" sz="3600" dirty="0" smtClean="0"/>
              <a:t>patients, especially </a:t>
            </a:r>
            <a:r>
              <a:rPr lang="en-US" sz="3600" dirty="0"/>
              <a:t>in those with </a:t>
            </a:r>
            <a:r>
              <a:rPr lang="en-US" sz="3600" dirty="0" smtClean="0"/>
              <a:t>anemia or </a:t>
            </a:r>
            <a:r>
              <a:rPr lang="en-US" sz="3600" dirty="0"/>
              <a:t>peripheral neuropathy. 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AA2E-E2EA-4CC3-9D2E-809ED007B60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16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482</TotalTime>
  <Words>1593</Words>
  <Application>Microsoft Office PowerPoint</Application>
  <PresentationFormat>On-screen Show (4:3)</PresentationFormat>
  <Paragraphs>205</Paragraphs>
  <Slides>34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Clarity</vt:lpstr>
      <vt:lpstr>PowerPoint Presentation</vt:lpstr>
      <vt:lpstr>Prevention or Delay of Type 2 Diabetes: Standards of Medical Care in Diabetes  2019</vt:lpstr>
      <vt:lpstr>LIFESTYLE INTERVENTIONS</vt:lpstr>
      <vt:lpstr>Preventing Type 2 Diabetes Mellitus</vt:lpstr>
      <vt:lpstr>LIFESTYLE INTERVENTIONS</vt:lpstr>
      <vt:lpstr>Nutrition</vt:lpstr>
      <vt:lpstr>PHARMACOLOGIC INTERVENTIONS</vt:lpstr>
      <vt:lpstr>PHARMACOLOGIC INTERVENTIONS</vt:lpstr>
      <vt:lpstr>Metformin</vt:lpstr>
      <vt:lpstr>vitamin B12 level</vt:lpstr>
      <vt:lpstr>vitamin B12 level</vt:lpstr>
      <vt:lpstr>Medical and Surgical Interventions Shown to Delay or Prevent T2D</vt:lpstr>
      <vt:lpstr>PREVENTION OF CARDIOVASCULAR DISEASE</vt:lpstr>
      <vt:lpstr>prediabetes</vt:lpstr>
      <vt:lpstr>PREVENTION OF CARDIOVASCULAR DISEASE</vt:lpstr>
      <vt:lpstr>DIABETES SELF-MANAGEMENT EDUCATION AND SUPPORT</vt:lpstr>
      <vt:lpstr>Medical nutrition therapy recommendations</vt:lpstr>
      <vt:lpstr>Carbohydrates</vt:lpstr>
      <vt:lpstr>Carbohydrates</vt:lpstr>
      <vt:lpstr>Protein</vt:lpstr>
      <vt:lpstr>Dietary fat</vt:lpstr>
      <vt:lpstr>PowerPoint Presentation</vt:lpstr>
      <vt:lpstr>Micronutrients and herbal supplements</vt:lpstr>
      <vt:lpstr>Alcohol</vt:lpstr>
      <vt:lpstr>Sodium</vt:lpstr>
      <vt:lpstr>Nonnutritive sweeteners</vt:lpstr>
      <vt:lpstr>PHYSICAL ACTIVITY</vt:lpstr>
      <vt:lpstr>PowerPoint Presentation</vt:lpstr>
      <vt:lpstr>PowerPoint Presentation</vt:lpstr>
      <vt:lpstr>PowerPoint Presentation</vt:lpstr>
      <vt:lpstr>PowerPoint Presentation</vt:lpstr>
      <vt:lpstr>SMOKING CESSATION: TOBACCO AND E-CIGARETTES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Prevention or Delay of Type 2 Diabetes: Standards of Medical Care in Diabetes  2019</dc:title>
  <dc:creator>tofighi</dc:creator>
  <cp:lastModifiedBy>tofighi</cp:lastModifiedBy>
  <cp:revision>57</cp:revision>
  <dcterms:created xsi:type="dcterms:W3CDTF">2018-12-29T16:29:15Z</dcterms:created>
  <dcterms:modified xsi:type="dcterms:W3CDTF">2019-01-01T18:14:03Z</dcterms:modified>
</cp:coreProperties>
</file>