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6"/>
  </p:notesMasterIdLst>
  <p:sldIdLst>
    <p:sldId id="328" r:id="rId2"/>
    <p:sldId id="329" r:id="rId3"/>
    <p:sldId id="330" r:id="rId4"/>
    <p:sldId id="331" r:id="rId5"/>
    <p:sldId id="332" r:id="rId6"/>
    <p:sldId id="378" r:id="rId7"/>
    <p:sldId id="315" r:id="rId8"/>
    <p:sldId id="382" r:id="rId9"/>
    <p:sldId id="259" r:id="rId10"/>
    <p:sldId id="293" r:id="rId11"/>
    <p:sldId id="409" r:id="rId12"/>
    <p:sldId id="399" r:id="rId13"/>
    <p:sldId id="262" r:id="rId14"/>
    <p:sldId id="343" r:id="rId15"/>
    <p:sldId id="344" r:id="rId16"/>
    <p:sldId id="345" r:id="rId17"/>
    <p:sldId id="346" r:id="rId18"/>
    <p:sldId id="322" r:id="rId19"/>
    <p:sldId id="408" r:id="rId20"/>
    <p:sldId id="410" r:id="rId21"/>
    <p:sldId id="348" r:id="rId22"/>
    <p:sldId id="304" r:id="rId23"/>
    <p:sldId id="325" r:id="rId24"/>
    <p:sldId id="326" r:id="rId25"/>
    <p:sldId id="411" r:id="rId26"/>
    <p:sldId id="384" r:id="rId27"/>
    <p:sldId id="385" r:id="rId28"/>
    <p:sldId id="402" r:id="rId29"/>
    <p:sldId id="404" r:id="rId30"/>
    <p:sldId id="386" r:id="rId31"/>
    <p:sldId id="387" r:id="rId32"/>
    <p:sldId id="388" r:id="rId33"/>
    <p:sldId id="412" r:id="rId34"/>
    <p:sldId id="413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 autoAdjust="0"/>
    <p:restoredTop sz="94576" autoAdjust="0"/>
  </p:normalViewPr>
  <p:slideViewPr>
    <p:cSldViewPr snapToGrid="0" snapToObject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14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A9E0A-A749-4EF4-88AC-39E707B5EC0B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24ED8-3187-4D97-92E3-EFBC65D5C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Verdana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charset="0"/>
              </a:defRPr>
            </a:lvl9pPr>
          </a:lstStyle>
          <a:p>
            <a:pPr>
              <a:spcBef>
                <a:spcPct val="0"/>
              </a:spcBef>
            </a:pPr>
            <a:fld id="{0956FCB6-3FFF-6246-A4E6-6A25F125F09F}" type="slidenum">
              <a:rPr lang="en-GB" altLang="en-US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da-DK" alt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725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7388"/>
            <a:ext cx="6089650" cy="3425825"/>
          </a:xfrm>
          <a:ln w="12700"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290" y="4343144"/>
            <a:ext cx="5485420" cy="4115019"/>
          </a:xfrm>
          <a:noFill/>
          <a:ln/>
        </p:spPr>
        <p:txBody>
          <a:bodyPr lIns="92075" tIns="46038" rIns="92075" bIns="46038"/>
          <a:lstStyle/>
          <a:p>
            <a:pPr algn="l" rtl="0"/>
            <a:r>
              <a:rPr lang="en-GB" dirty="0" smtClean="0"/>
              <a:t>Why is it interesting to do research in diabetes</a:t>
            </a:r>
          </a:p>
        </p:txBody>
      </p:sp>
    </p:spTree>
    <p:extLst>
      <p:ext uri="{BB962C8B-B14F-4D97-AF65-F5344CB8AC3E}">
        <p14:creationId xmlns:p14="http://schemas.microsoft.com/office/powerpoint/2010/main" xmlns="" val="3428083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F5AF2-C1AA-4FB1-A5E0-48A9BBA29E8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EF3D-91C7-E64F-87B8-9EFFA9728598}" type="datetimeFigureOut">
              <a:rPr lang="en-US" smtClean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A490-D1F7-E941-82D7-04ED4A661C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482" y="309640"/>
            <a:ext cx="3519185" cy="635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Adequate rest is important for maintaining energy levels and well-being, and all patients should be advised to sleep approximately </a:t>
            </a:r>
            <a:r>
              <a:rPr lang="en-US" b="1" dirty="0" smtClean="0">
                <a:solidFill>
                  <a:srgbClr val="FF0000"/>
                </a:solidFill>
              </a:rPr>
              <a:t>7 hours </a:t>
            </a:r>
            <a:r>
              <a:rPr lang="en-US" dirty="0" smtClean="0"/>
              <a:t>per night.</a:t>
            </a:r>
          </a:p>
          <a:p>
            <a:endParaRPr lang="en-US" dirty="0" smtClean="0"/>
          </a:p>
          <a:p>
            <a:r>
              <a:rPr lang="en-US" dirty="0" smtClean="0"/>
              <a:t> Evidence supports an association of 6 to 9 hours of sleep per night with a reduction in </a:t>
            </a:r>
            <a:r>
              <a:rPr lang="en-US" b="1" dirty="0" err="1" smtClean="0">
                <a:solidFill>
                  <a:srgbClr val="FF0000"/>
                </a:solidFill>
              </a:rPr>
              <a:t>cardiometabolic</a:t>
            </a:r>
            <a:r>
              <a:rPr lang="en-US" b="1" dirty="0" smtClean="0">
                <a:solidFill>
                  <a:srgbClr val="FF0000"/>
                </a:solidFill>
              </a:rPr>
              <a:t> risk factors</a:t>
            </a:r>
            <a:r>
              <a:rPr lang="en-US" dirty="0" smtClean="0"/>
              <a:t>, whereas sleep deprivation aggravates </a:t>
            </a:r>
            <a:r>
              <a:rPr lang="en-US" b="1" dirty="0" smtClean="0">
                <a:solidFill>
                  <a:srgbClr val="FF0000"/>
                </a:solidFill>
              </a:rPr>
              <a:t>insulin resistance, hypertension, hyperglycemia, and </a:t>
            </a:r>
            <a:r>
              <a:rPr lang="en-US" b="1" dirty="0" err="1" smtClean="0">
                <a:solidFill>
                  <a:srgbClr val="FF0000"/>
                </a:solidFill>
              </a:rPr>
              <a:t>dyslipidemia</a:t>
            </a:r>
            <a:r>
              <a:rPr lang="en-US" b="1" dirty="0" smtClean="0">
                <a:solidFill>
                  <a:srgbClr val="FF0000"/>
                </a:solidFill>
              </a:rPr>
              <a:t> and increases inflammatory cytokines.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638"/>
            <a:ext cx="9144000" cy="102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learn\simpleltc-mco-transition-what-we-learn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6452" y="0"/>
            <a:ext cx="92204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</p:spPr>
        <p:txBody>
          <a:bodyPr>
            <a:noAutofit/>
          </a:bodyPr>
          <a:lstStyle/>
          <a:p>
            <a:r>
              <a:rPr lang="en-US" sz="2800" b="1" dirty="0" err="1" smtClean="0"/>
              <a:t>Managment</a:t>
            </a:r>
            <a:r>
              <a:rPr lang="en-US" sz="2800" b="1" dirty="0" smtClean="0"/>
              <a:t> of patients with type 2 diabetes mellitus includes: </a:t>
            </a:r>
            <a:br>
              <a:rPr lang="en-US" sz="2800" b="1" dirty="0" smtClean="0"/>
            </a:br>
            <a:endParaRPr lang="fa-IR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991600" cy="4114800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Education and initial care</a:t>
            </a: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3000" b="1" dirty="0" smtClean="0">
                <a:solidFill>
                  <a:srgbClr val="7030A0"/>
                </a:solidFill>
              </a:rPr>
              <a:t>Minimization </a:t>
            </a:r>
            <a:r>
              <a:rPr lang="en-US" sz="3000" b="1" dirty="0">
                <a:solidFill>
                  <a:srgbClr val="7030A0"/>
                </a:solidFill>
              </a:rPr>
              <a:t>of cardiovascular and other long-term risk </a:t>
            </a:r>
            <a:r>
              <a:rPr lang="en-US" sz="3000" b="1" dirty="0" smtClean="0">
                <a:solidFill>
                  <a:srgbClr val="7030A0"/>
                </a:solidFill>
              </a:rPr>
              <a:t>factor</a:t>
            </a:r>
            <a:r>
              <a:rPr lang="en-US" sz="2800" b="1" dirty="0" smtClean="0">
                <a:solidFill>
                  <a:srgbClr val="7030A0"/>
                </a:solidFill>
              </a:rPr>
              <a:t>s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B050"/>
                </a:solidFill>
              </a:rPr>
              <a:t>Evaluation </a:t>
            </a:r>
            <a:r>
              <a:rPr lang="en-US" b="1" dirty="0">
                <a:solidFill>
                  <a:srgbClr val="00B050"/>
                </a:solidFill>
              </a:rPr>
              <a:t>for </a:t>
            </a:r>
            <a:r>
              <a:rPr lang="en-US" b="1" dirty="0" err="1">
                <a:solidFill>
                  <a:srgbClr val="00B050"/>
                </a:solidFill>
              </a:rPr>
              <a:t>microvascular</a:t>
            </a:r>
            <a:r>
              <a:rPr lang="en-US" b="1" dirty="0">
                <a:solidFill>
                  <a:srgbClr val="00B050"/>
                </a:solidFill>
              </a:rPr>
              <a:t> and </a:t>
            </a:r>
            <a:r>
              <a:rPr lang="en-US" b="1" dirty="0" err="1">
                <a:solidFill>
                  <a:srgbClr val="00B050"/>
                </a:solidFill>
              </a:rPr>
              <a:t>macrovascular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complications</a:t>
            </a: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Attempts to achieve near-normal </a:t>
            </a:r>
            <a:r>
              <a:rPr lang="en-US" b="1" dirty="0" err="1" smtClean="0">
                <a:solidFill>
                  <a:srgbClr val="0070C0"/>
                </a:solidFill>
              </a:rPr>
              <a:t>glycemia</a:t>
            </a:r>
            <a:endParaRPr lang="en-US" b="1" dirty="0">
              <a:solidFill>
                <a:srgbClr val="00B050"/>
              </a:solidFill>
            </a:endParaRPr>
          </a:p>
          <a:p>
            <a:pPr fontAlgn="auto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fa-IR" sz="2800" dirty="0">
              <a:solidFill>
                <a:srgbClr val="FFFF00"/>
              </a:solidFill>
            </a:endParaRPr>
          </a:p>
        </p:txBody>
      </p:sp>
      <p:pic>
        <p:nvPicPr>
          <p:cNvPr id="16388" name="Picture 2" descr="C:\Documents and Settings\Dear-User\My Documents\My Pictures\diabetes\untitled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0"/>
            <a:ext cx="2590800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2813" y="6242050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4" rIns="91429" bIns="45714"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>
              <a:buFont typeface="Wingdings" pitchFamily="2" charset="2"/>
              <a:buNone/>
              <a:defRPr/>
            </a:pPr>
            <a:r>
              <a:rPr lang="en-US" sz="1100" dirty="0" err="1"/>
              <a:t>UpToDate</a:t>
            </a:r>
            <a:r>
              <a:rPr lang="en-US" sz="1100" dirty="0"/>
              <a:t> 2015, Initial management of blood glucose in adults with type 2 diabetes mellitus</a:t>
            </a:r>
            <a:endParaRPr lang="fa-IR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5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040" y="1981200"/>
            <a:ext cx="7544160" cy="4115488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</a:rPr>
              <a:t>HYPERTENSION/BLOOD PRESSURE CONTROL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C:\Documents and Settings\Dear-User\My Documents\My Pictures\diabetes\Checking-Blood-Pressure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238682"/>
            <a:ext cx="5135217" cy="363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01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Screening and 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Diagnosis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fa-IR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fontScale="850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Blood </a:t>
            </a:r>
            <a:r>
              <a:rPr lang="en-US" dirty="0"/>
              <a:t>pressure should be measured </a:t>
            </a:r>
            <a:r>
              <a:rPr lang="en-US" b="1" dirty="0">
                <a:solidFill>
                  <a:srgbClr val="0070C0"/>
                </a:solidFill>
              </a:rPr>
              <a:t>at every routine visit</a:t>
            </a:r>
            <a:r>
              <a:rPr lang="en-US" dirty="0">
                <a:solidFill>
                  <a:srgbClr val="FFFF00"/>
                </a:solidFill>
              </a:rPr>
              <a:t>. 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Patients </a:t>
            </a:r>
            <a:r>
              <a:rPr lang="en-US" dirty="0"/>
              <a:t>found to </a:t>
            </a:r>
            <a:r>
              <a:rPr lang="en-US" dirty="0" smtClean="0"/>
              <a:t>have elevated </a:t>
            </a:r>
            <a:r>
              <a:rPr lang="en-US" dirty="0"/>
              <a:t>blood pressure should have blood pressure confirmed </a:t>
            </a:r>
            <a:r>
              <a:rPr lang="en-US" b="1" dirty="0">
                <a:solidFill>
                  <a:srgbClr val="0070C0"/>
                </a:solidFill>
              </a:rPr>
              <a:t>on a separate day. 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People </a:t>
            </a:r>
            <a:r>
              <a:rPr lang="en-US" dirty="0"/>
              <a:t>with diabetes and hypertension should be treated to </a:t>
            </a:r>
            <a:r>
              <a:rPr lang="en-US" b="1" dirty="0">
                <a:solidFill>
                  <a:srgbClr val="0070C0"/>
                </a:solidFill>
              </a:rPr>
              <a:t>a systolic </a:t>
            </a:r>
            <a:r>
              <a:rPr lang="en-US" b="1" dirty="0" smtClean="0">
                <a:solidFill>
                  <a:srgbClr val="0070C0"/>
                </a:solidFill>
              </a:rPr>
              <a:t>blood pressure </a:t>
            </a:r>
            <a:r>
              <a:rPr lang="en-US" b="1" dirty="0">
                <a:solidFill>
                  <a:srgbClr val="0070C0"/>
                </a:solidFill>
              </a:rPr>
              <a:t>goal of </a:t>
            </a:r>
            <a:r>
              <a:rPr lang="en-US" b="1" dirty="0" smtClean="0">
                <a:solidFill>
                  <a:srgbClr val="0070C0"/>
                </a:solidFill>
              </a:rPr>
              <a:t>&lt;140 </a:t>
            </a:r>
            <a:r>
              <a:rPr lang="en-US" b="1" dirty="0">
                <a:solidFill>
                  <a:srgbClr val="0070C0"/>
                </a:solidFill>
              </a:rPr>
              <a:t>mmHg. 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Diastolic Targets c </a:t>
            </a:r>
            <a:r>
              <a:rPr lang="en-US" dirty="0"/>
              <a:t>Individuals with diabetes should be treated to a </a:t>
            </a:r>
            <a:r>
              <a:rPr lang="en-US" b="1" dirty="0">
                <a:solidFill>
                  <a:srgbClr val="0070C0"/>
                </a:solidFill>
              </a:rPr>
              <a:t>diastolic blood pressure </a:t>
            </a:r>
            <a:r>
              <a:rPr lang="en-US" b="1" dirty="0" smtClean="0">
                <a:solidFill>
                  <a:srgbClr val="0070C0"/>
                </a:solidFill>
              </a:rPr>
              <a:t>goal of &lt;90 mmHg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endParaRPr lang="en-US" dirty="0">
              <a:solidFill>
                <a:srgbClr val="FFFF00"/>
              </a:solidFill>
            </a:endParaRPr>
          </a:p>
          <a:p>
            <a:pPr marL="0" indent="0" algn="l" rtl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endParaRPr lang="fa-IR" dirty="0"/>
          </a:p>
        </p:txBody>
      </p:sp>
      <p:pic>
        <p:nvPicPr>
          <p:cNvPr id="20482" name="Picture 2" descr="C:\Documents and Settings\Dear-User\My Documents\My Pictures\diabetes\bloodpressuret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4607" y="0"/>
            <a:ext cx="239939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2016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238575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Treatment</a:t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0687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For patients with blood pressure &gt;120/80 mmHg, lifestyle intervention consists of 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weight loss if overweight or obese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a Dietary Approaches to Stop Hypertension– style dietary pattern including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reducing sodium 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 increasing potassium intake 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moderation of alcohol intake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and increased physical activity </a:t>
            </a:r>
            <a:endParaRPr lang="fa-IR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Dear-User\My Documents\My Pictures\diabetes\untitled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182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</a:t>
            </a:r>
            <a:r>
              <a:rPr lang="en-US" sz="1200" dirty="0" smtClean="0"/>
              <a:t>2017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409455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Treatment</a:t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dirty="0" smtClean="0"/>
              <a:t>Treatment for hypertension should include drug classes demonstrated to reduce cardiovascular events in patients with diabetes (</a:t>
            </a:r>
            <a:r>
              <a:rPr lang="en-US" sz="2800" b="1" dirty="0" smtClean="0">
                <a:solidFill>
                  <a:srgbClr val="FF0000"/>
                </a:solidFill>
              </a:rPr>
              <a:t>ACE inhibitors, </a:t>
            </a:r>
            <a:r>
              <a:rPr lang="en-US" sz="2800" b="1" dirty="0" err="1" smtClean="0">
                <a:solidFill>
                  <a:srgbClr val="FF0000"/>
                </a:solidFill>
              </a:rPr>
              <a:t>angiotensin</a:t>
            </a:r>
            <a:r>
              <a:rPr lang="en-US" sz="2800" b="1" dirty="0" smtClean="0">
                <a:solidFill>
                  <a:srgbClr val="FF0000"/>
                </a:solidFill>
              </a:rPr>
              <a:t> receptor blockers, </a:t>
            </a:r>
            <a:r>
              <a:rPr lang="en-US" sz="2800" b="1" dirty="0" err="1" smtClean="0">
                <a:solidFill>
                  <a:srgbClr val="FF0000"/>
                </a:solidFill>
              </a:rPr>
              <a:t>thiazide</a:t>
            </a:r>
            <a:r>
              <a:rPr lang="en-US" sz="2800" b="1" dirty="0" smtClean="0">
                <a:solidFill>
                  <a:srgbClr val="FF0000"/>
                </a:solidFill>
              </a:rPr>
              <a:t>- like diuretics, or </a:t>
            </a:r>
            <a:r>
              <a:rPr lang="en-US" sz="2800" b="1" dirty="0" err="1" smtClean="0">
                <a:solidFill>
                  <a:srgbClr val="FF0000"/>
                </a:solidFill>
              </a:rPr>
              <a:t>dihydropyridine</a:t>
            </a:r>
            <a:r>
              <a:rPr lang="en-US" sz="2800" b="1" dirty="0" smtClean="0">
                <a:solidFill>
                  <a:srgbClr val="FF0000"/>
                </a:solidFill>
              </a:rPr>
              <a:t> calcium channel blockers</a:t>
            </a:r>
            <a:r>
              <a:rPr lang="en-US" sz="2800" dirty="0" smtClean="0"/>
              <a:t>). 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Multiple drug therapy </a:t>
            </a:r>
            <a:r>
              <a:rPr lang="en-US" sz="2800" dirty="0" smtClean="0"/>
              <a:t>is generally required to achieve blood pressure targets (but not a combination of ACE inhibitors </a:t>
            </a:r>
            <a:r>
              <a:rPr lang="en-US" sz="2800" dirty="0" err="1" smtClean="0"/>
              <a:t>nd</a:t>
            </a:r>
            <a:r>
              <a:rPr lang="en-US" sz="2800" dirty="0" smtClean="0"/>
              <a:t> </a:t>
            </a:r>
            <a:r>
              <a:rPr lang="en-US" sz="2800" dirty="0" err="1" smtClean="0"/>
              <a:t>angiotensin</a:t>
            </a:r>
            <a:r>
              <a:rPr lang="en-US" sz="2800" dirty="0" smtClean="0"/>
              <a:t> receptor blockers)</a:t>
            </a:r>
            <a:endParaRPr lang="fa-IR" sz="2800" dirty="0"/>
          </a:p>
        </p:txBody>
      </p:sp>
      <p:pic>
        <p:nvPicPr>
          <p:cNvPr id="4" name="Picture 2" descr="C:\Documents and Settings\Dear-User\My Documents\My Pictures\diabetes\untitled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2743200" cy="182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</a:t>
            </a:r>
            <a:r>
              <a:rPr lang="en-US" sz="1200" dirty="0" smtClean="0"/>
              <a:t>2017</a:t>
            </a:r>
            <a:endParaRPr lang="fa-IR" sz="1200" dirty="0"/>
          </a:p>
        </p:txBody>
      </p:sp>
    </p:spTree>
    <p:extLst>
      <p:ext uri="{BB962C8B-B14F-4D97-AF65-F5344CB8AC3E}">
        <p14:creationId xmlns:p14="http://schemas.microsoft.com/office/powerpoint/2010/main" xmlns="" val="409455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4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94670" y="1453416"/>
            <a:ext cx="8161020" cy="3733185"/>
          </a:xfrm>
          <a:prstGeom prst="roundRect">
            <a:avLst/>
          </a:prstGeom>
          <a:ln w="57150">
            <a:solidFill>
              <a:srgbClr val="0028A8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en-GB" altLang="en-US" sz="5400" b="1" dirty="0" smtClean="0">
                <a:solidFill>
                  <a:schemeClr val="tx1"/>
                </a:solidFill>
                <a:latin typeface="Garamond" pitchFamily="18" charset="0"/>
              </a:rPr>
              <a:t>Diabetes Mellitus</a:t>
            </a:r>
          </a:p>
          <a:p>
            <a:pPr algn="ctr">
              <a:lnSpc>
                <a:spcPct val="150000"/>
              </a:lnSpc>
            </a:pPr>
            <a:endParaRPr lang="en-GB" altLang="en-US" sz="2400" dirty="0">
              <a:solidFill>
                <a:schemeClr val="tx1"/>
              </a:solidFill>
              <a:latin typeface="Garamond" pitchFamily="18" charset="0"/>
            </a:endParaRPr>
          </a:p>
          <a:p>
            <a:pPr algn="ctr"/>
            <a:r>
              <a:rPr lang="en-GB" altLang="en-US" b="1" dirty="0" err="1" smtClean="0">
                <a:solidFill>
                  <a:schemeClr val="tx1"/>
                </a:solidFill>
                <a:latin typeface="Garamond" pitchFamily="18" charset="0"/>
              </a:rPr>
              <a:t>Rezvan</a:t>
            </a:r>
            <a:r>
              <a:rPr lang="en-GB" altLang="en-US" b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GB" altLang="en-US" b="1" dirty="0" err="1" smtClean="0">
                <a:solidFill>
                  <a:schemeClr val="tx1"/>
                </a:solidFill>
                <a:latin typeface="Garamond" pitchFamily="18" charset="0"/>
              </a:rPr>
              <a:t>Salehidoost</a:t>
            </a:r>
            <a:r>
              <a:rPr lang="en-GB" altLang="en-US" b="1" dirty="0" smtClean="0">
                <a:solidFill>
                  <a:schemeClr val="tx1"/>
                </a:solidFill>
                <a:latin typeface="Garamond" pitchFamily="18" charset="0"/>
              </a:rPr>
              <a:t>, M.D., Endocrinologist</a:t>
            </a:r>
          </a:p>
          <a:p>
            <a:pPr eaLnBrk="1" hangingPunct="1"/>
            <a:endParaRPr lang="en-GB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learn\simpleltc-mco-transition-what-we-learn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6452" y="0"/>
            <a:ext cx="92204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6386" name="Picture 2" descr="C:\Documents and Settings\Dear-User\My Documents\My Pictures\diabetes\LIPID_log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3999" y="33454"/>
            <a:ext cx="3811859" cy="236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90600" y="2667000"/>
            <a:ext cx="59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LIPID MANAGEMENT</a:t>
            </a:r>
            <a:endParaRPr lang="fa-I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19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800" b="1" dirty="0" smtClean="0"/>
              <a:t>Whereas blood glucose control is fundamental to prevention of </a:t>
            </a:r>
            <a:r>
              <a:rPr lang="en-US" sz="2800" b="1" dirty="0" err="1" smtClean="0"/>
              <a:t>microvascular</a:t>
            </a:r>
            <a:r>
              <a:rPr lang="en-US" sz="2800" b="1" dirty="0" smtClean="0"/>
              <a:t> complications</a:t>
            </a:r>
            <a:r>
              <a:rPr lang="en-US" dirty="0" smtClean="0"/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controlling </a:t>
            </a:r>
            <a:r>
              <a:rPr lang="en-US" sz="2800" b="1" dirty="0" err="1" smtClean="0">
                <a:solidFill>
                  <a:srgbClr val="FF0000"/>
                </a:solidFill>
              </a:rPr>
              <a:t>atherogenic</a:t>
            </a:r>
            <a:r>
              <a:rPr lang="en-US" sz="2800" b="1" dirty="0" smtClean="0">
                <a:solidFill>
                  <a:srgbClr val="FF0000"/>
                </a:solidFill>
              </a:rPr>
              <a:t> cholesterol particle concentrations is fundamental to prevention of </a:t>
            </a:r>
            <a:r>
              <a:rPr lang="en-US" b="1" dirty="0" err="1" smtClean="0">
                <a:solidFill>
                  <a:srgbClr val="FF0000"/>
                </a:solidFill>
              </a:rPr>
              <a:t>macrovascular</a:t>
            </a:r>
            <a:r>
              <a:rPr lang="en-US" b="1" dirty="0" smtClean="0">
                <a:solidFill>
                  <a:srgbClr val="FF0000"/>
                </a:solidFill>
              </a:rPr>
              <a:t> disease </a:t>
            </a:r>
            <a:r>
              <a:rPr lang="en-US" sz="2800" b="1" dirty="0" smtClean="0">
                <a:solidFill>
                  <a:srgbClr val="FF0000"/>
                </a:solidFill>
              </a:rPr>
              <a:t>(i.e., ASCVD).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638"/>
            <a:ext cx="9144000" cy="772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940" y="1166192"/>
            <a:ext cx="9160919" cy="4959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learn\simpleltc-mco-transition-what-we-learn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6452" y="0"/>
            <a:ext cx="92204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48400" cy="1143000"/>
          </a:xfrm>
        </p:spPr>
        <p:txBody>
          <a:bodyPr/>
          <a:lstStyle/>
          <a:p>
            <a:r>
              <a:rPr lang="en-US" sz="4000" b="0" dirty="0">
                <a:solidFill>
                  <a:srgbClr val="FF0000"/>
                </a:solidFill>
              </a:rPr>
              <a:t>ANTIPLATELET AGENTS</a:t>
            </a:r>
            <a:endParaRPr lang="fa-IR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579"/>
            <a:ext cx="8534400" cy="4115110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2000" dirty="0"/>
              <a:t>Consider aspirin therapy (</a:t>
            </a:r>
            <a:r>
              <a:rPr lang="en-US" sz="2000" dirty="0" smtClean="0"/>
              <a:t>75–162 mg/day</a:t>
            </a:r>
            <a:r>
              <a:rPr lang="en-US" sz="2000" dirty="0"/>
              <a:t>) as </a:t>
            </a:r>
            <a:r>
              <a:rPr lang="en-US" sz="2800" b="1" dirty="0">
                <a:solidFill>
                  <a:srgbClr val="0070C0"/>
                </a:solidFill>
              </a:rPr>
              <a:t>a primary </a:t>
            </a:r>
            <a:r>
              <a:rPr lang="en-US" sz="2800" b="1" dirty="0" smtClean="0">
                <a:solidFill>
                  <a:srgbClr val="0070C0"/>
                </a:solidFill>
              </a:rPr>
              <a:t>prevention strategy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000" dirty="0"/>
              <a:t>in those </a:t>
            </a:r>
            <a:r>
              <a:rPr lang="en-US" sz="2000" dirty="0" smtClean="0"/>
              <a:t>with type </a:t>
            </a:r>
            <a:r>
              <a:rPr lang="en-US" sz="2000" dirty="0"/>
              <a:t>2 </a:t>
            </a:r>
            <a:r>
              <a:rPr lang="en-US" sz="2000" dirty="0" smtClean="0"/>
              <a:t>diabetes who </a:t>
            </a:r>
            <a:r>
              <a:rPr lang="en-US" sz="2000" dirty="0"/>
              <a:t>are at </a:t>
            </a:r>
            <a:r>
              <a:rPr lang="en-US" sz="2000" dirty="0" smtClean="0"/>
              <a:t>increased cardiovascular </a:t>
            </a:r>
            <a:r>
              <a:rPr lang="en-US" sz="2000" dirty="0"/>
              <a:t>risk </a:t>
            </a:r>
            <a:r>
              <a:rPr lang="en-US" sz="2000" dirty="0" smtClean="0"/>
              <a:t>.</a:t>
            </a:r>
          </a:p>
          <a:p>
            <a:pPr marL="0" indent="0" algn="l" rtl="0">
              <a:buNone/>
            </a:pPr>
            <a:endParaRPr lang="en-US" sz="2000" dirty="0"/>
          </a:p>
          <a:p>
            <a:pPr marL="0" indent="0" algn="l" rtl="0">
              <a:buNone/>
            </a:pPr>
            <a:r>
              <a:rPr lang="en-US" sz="2000" dirty="0" smtClean="0"/>
              <a:t>This </a:t>
            </a:r>
            <a:r>
              <a:rPr lang="en-US" sz="2000" dirty="0"/>
              <a:t>includes most men </a:t>
            </a:r>
            <a:r>
              <a:rPr lang="en-US" sz="2000" dirty="0" smtClean="0"/>
              <a:t>or women </a:t>
            </a:r>
            <a:r>
              <a:rPr lang="en-US" sz="2000" dirty="0"/>
              <a:t>with </a:t>
            </a:r>
            <a:r>
              <a:rPr lang="en-US" sz="2800" b="1" dirty="0">
                <a:solidFill>
                  <a:srgbClr val="0070C0"/>
                </a:solidFill>
              </a:rPr>
              <a:t>diabetes aged &gt;50 years who have at least one additional major risk factor </a:t>
            </a:r>
            <a:r>
              <a:rPr lang="en-US" sz="2000" dirty="0"/>
              <a:t>(family </a:t>
            </a:r>
            <a:r>
              <a:rPr lang="en-US" sz="2000" dirty="0" smtClean="0"/>
              <a:t>history of </a:t>
            </a:r>
            <a:r>
              <a:rPr lang="en-US" sz="2000" dirty="0"/>
              <a:t>premature </a:t>
            </a:r>
            <a:r>
              <a:rPr lang="en-US" sz="2000" dirty="0" smtClean="0"/>
              <a:t>atherosclerotic cardiovascular disease</a:t>
            </a:r>
            <a:r>
              <a:rPr lang="en-US" sz="2000" dirty="0"/>
              <a:t>, </a:t>
            </a:r>
            <a:r>
              <a:rPr lang="en-US" sz="2000" dirty="0" smtClean="0"/>
              <a:t> hypertension, smoking</a:t>
            </a:r>
            <a:r>
              <a:rPr lang="en-US" sz="2000" dirty="0"/>
              <a:t>, dyslipidemia, or </a:t>
            </a:r>
            <a:r>
              <a:rPr lang="en-US" sz="2000" dirty="0" smtClean="0"/>
              <a:t>albuminuria) and </a:t>
            </a:r>
            <a:r>
              <a:rPr lang="en-US" sz="2000" dirty="0"/>
              <a:t>are not at </a:t>
            </a:r>
            <a:r>
              <a:rPr lang="en-US" sz="2000" dirty="0" smtClean="0"/>
              <a:t>increased risk </a:t>
            </a:r>
            <a:r>
              <a:rPr lang="en-US" sz="2000" dirty="0"/>
              <a:t>of bleeding.</a:t>
            </a:r>
            <a:endParaRPr lang="fa-IR" sz="2000" dirty="0"/>
          </a:p>
        </p:txBody>
      </p:sp>
      <p:pic>
        <p:nvPicPr>
          <p:cNvPr id="31746" name="Picture 2" descr="C:\Documents and Settings\Dear-User\Desktop\diabetes\rezvan\aspi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419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sz="2400" dirty="0"/>
              <a:t>Use aspirin therapy (75–162 </a:t>
            </a:r>
            <a:r>
              <a:rPr lang="en-US" sz="2400" dirty="0" smtClean="0"/>
              <a:t>mg/day) as </a:t>
            </a:r>
            <a:r>
              <a:rPr lang="en-US" sz="2400" dirty="0"/>
              <a:t>a </a:t>
            </a:r>
            <a:r>
              <a:rPr lang="en-US" sz="2800" b="1" dirty="0">
                <a:solidFill>
                  <a:srgbClr val="0070C0"/>
                </a:solidFill>
              </a:rPr>
              <a:t>secondary prevention </a:t>
            </a:r>
            <a:r>
              <a:rPr lang="en-US" sz="2800" b="1" dirty="0" smtClean="0">
                <a:solidFill>
                  <a:srgbClr val="0070C0"/>
                </a:solidFill>
              </a:rPr>
              <a:t>strategy </a:t>
            </a:r>
            <a:r>
              <a:rPr lang="en-US" sz="2400" dirty="0" smtClean="0"/>
              <a:t>in </a:t>
            </a:r>
            <a:r>
              <a:rPr lang="en-US" sz="2400" dirty="0"/>
              <a:t>those with diabetes and </a:t>
            </a:r>
            <a:r>
              <a:rPr lang="en-US" sz="2400" dirty="0" smtClean="0"/>
              <a:t>a history </a:t>
            </a:r>
            <a:r>
              <a:rPr lang="en-US" sz="2400" dirty="0"/>
              <a:t>of atherosclerotic </a:t>
            </a:r>
            <a:r>
              <a:rPr lang="en-US" sz="2400" dirty="0" smtClean="0"/>
              <a:t>cardiovascular disease</a:t>
            </a:r>
            <a:r>
              <a:rPr lang="en-US" sz="2400" dirty="0"/>
              <a:t>.</a:t>
            </a:r>
            <a:endParaRPr lang="fa-IR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FF0000"/>
                </a:solidFill>
              </a:rPr>
              <a:t>ANTIPLATELET AGENTS</a:t>
            </a:r>
            <a:endParaRPr lang="fa-IR" sz="3600" dirty="0">
              <a:solidFill>
                <a:srgbClr val="FF0000"/>
              </a:solidFill>
            </a:endParaRPr>
          </a:p>
        </p:txBody>
      </p:sp>
      <p:pic>
        <p:nvPicPr>
          <p:cNvPr id="5" name="Picture 2" descr="C:\Documents and Settings\Dear-User\Desktop\diabetes\rezvan\aspi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439093"/>
            <a:ext cx="3962400" cy="3266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914400" y="6323911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2016</a:t>
            </a:r>
            <a:endParaRPr lang="fa-IR" sz="1200" dirty="0"/>
          </a:p>
        </p:txBody>
      </p:sp>
    </p:spTree>
    <p:extLst>
      <p:ext uri="{BB962C8B-B14F-4D97-AF65-F5344CB8AC3E}">
        <p14:creationId xmlns="" xmlns:p14="http://schemas.microsoft.com/office/powerpoint/2010/main" val="99440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learn\simpleltc-mco-transition-what-we-learn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6452" y="0"/>
            <a:ext cx="92204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</p:spPr>
        <p:txBody>
          <a:bodyPr>
            <a:noAutofit/>
          </a:bodyPr>
          <a:lstStyle/>
          <a:p>
            <a:r>
              <a:rPr lang="en-US" sz="2800" b="1" dirty="0" err="1" smtClean="0"/>
              <a:t>Managment</a:t>
            </a:r>
            <a:r>
              <a:rPr lang="en-US" sz="2800" b="1" dirty="0" smtClean="0"/>
              <a:t> of patients with type 2 diabetes mellitus includes: </a:t>
            </a:r>
            <a:br>
              <a:rPr lang="en-US" sz="2800" b="1" dirty="0" smtClean="0"/>
            </a:br>
            <a:endParaRPr lang="fa-IR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991600" cy="4114800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Education and initial care</a:t>
            </a: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3000" b="1" dirty="0" smtClean="0">
                <a:solidFill>
                  <a:srgbClr val="7030A0"/>
                </a:solidFill>
              </a:rPr>
              <a:t>Minimization </a:t>
            </a:r>
            <a:r>
              <a:rPr lang="en-US" sz="3000" b="1" dirty="0">
                <a:solidFill>
                  <a:srgbClr val="7030A0"/>
                </a:solidFill>
              </a:rPr>
              <a:t>of cardiovascular and other long-term risk </a:t>
            </a:r>
            <a:r>
              <a:rPr lang="en-US" sz="3000" b="1" dirty="0" smtClean="0">
                <a:solidFill>
                  <a:srgbClr val="7030A0"/>
                </a:solidFill>
              </a:rPr>
              <a:t>factor</a:t>
            </a:r>
            <a:r>
              <a:rPr lang="en-US" sz="2800" b="1" dirty="0" smtClean="0">
                <a:solidFill>
                  <a:srgbClr val="7030A0"/>
                </a:solidFill>
              </a:rPr>
              <a:t>s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B050"/>
                </a:solidFill>
              </a:rPr>
              <a:t>Evaluation </a:t>
            </a:r>
            <a:r>
              <a:rPr lang="en-US" b="1" dirty="0">
                <a:solidFill>
                  <a:srgbClr val="00B050"/>
                </a:solidFill>
              </a:rPr>
              <a:t>for </a:t>
            </a:r>
            <a:r>
              <a:rPr lang="en-US" b="1" dirty="0" err="1">
                <a:solidFill>
                  <a:srgbClr val="00B050"/>
                </a:solidFill>
              </a:rPr>
              <a:t>microvascular</a:t>
            </a:r>
            <a:r>
              <a:rPr lang="en-US" b="1" dirty="0">
                <a:solidFill>
                  <a:srgbClr val="00B050"/>
                </a:solidFill>
              </a:rPr>
              <a:t> and </a:t>
            </a:r>
            <a:r>
              <a:rPr lang="en-US" b="1" dirty="0" err="1">
                <a:solidFill>
                  <a:srgbClr val="00B050"/>
                </a:solidFill>
              </a:rPr>
              <a:t>macrovascular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complications</a:t>
            </a: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Attempts to achieve near-normal </a:t>
            </a:r>
            <a:r>
              <a:rPr lang="en-US" b="1" dirty="0" err="1" smtClean="0">
                <a:solidFill>
                  <a:srgbClr val="0070C0"/>
                </a:solidFill>
              </a:rPr>
              <a:t>glycemia</a:t>
            </a:r>
            <a:endParaRPr lang="en-US" b="1" dirty="0">
              <a:solidFill>
                <a:srgbClr val="00B050"/>
              </a:solidFill>
            </a:endParaRPr>
          </a:p>
          <a:p>
            <a:pPr fontAlgn="auto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fa-IR" sz="2800" dirty="0">
              <a:solidFill>
                <a:srgbClr val="FFFF00"/>
              </a:solidFill>
            </a:endParaRPr>
          </a:p>
        </p:txBody>
      </p:sp>
      <p:pic>
        <p:nvPicPr>
          <p:cNvPr id="16388" name="Picture 2" descr="C:\Documents and Settings\Dear-User\My Documents\My Pictures\diabetes\untitled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0"/>
            <a:ext cx="2590800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2813" y="6242050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4" rIns="91429" bIns="45714"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>
              <a:buFont typeface="Wingdings" pitchFamily="2" charset="2"/>
              <a:buNone/>
              <a:defRPr/>
            </a:pPr>
            <a:r>
              <a:rPr lang="en-US" sz="1100" dirty="0" err="1"/>
              <a:t>UpToDate</a:t>
            </a:r>
            <a:r>
              <a:rPr lang="en-US" sz="1100" dirty="0"/>
              <a:t> 2015, Initial management of blood glucose in adults with type 2 diabetes mellitus</a:t>
            </a:r>
            <a:endParaRPr lang="fa-IR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2357430"/>
            <a:ext cx="7458100" cy="1490658"/>
          </a:xfrm>
        </p:spPr>
        <p:txBody>
          <a:bodyPr anchor="ctr">
            <a:normAutofit/>
          </a:bodyPr>
          <a:lstStyle/>
          <a:p>
            <a:pPr algn="ctr" eaLnBrk="1" hangingPunct="1"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IMPORTANCE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?</a:t>
            </a:r>
            <a:endParaRPr 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 spd="slow" advTm="7000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040" y="1981201"/>
            <a:ext cx="7544160" cy="4115488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  <a:latin typeface="AdvOT3f16987d"/>
              </a:rPr>
              <a:t>CORONARY HEART DISEASE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22531" name="Picture 3" descr="C:\Documents and Settings\Dear-User\Desktop\diabetes\rezvan\Cardiac-muscle_full_size_landsca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544" y="3258595"/>
            <a:ext cx="5351022" cy="3565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3103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SCREENING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040" y="2057400"/>
            <a:ext cx="7544160" cy="4039288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2400" dirty="0">
                <a:effectLst/>
              </a:rPr>
              <a:t>In </a:t>
            </a:r>
            <a:r>
              <a:rPr lang="en-US" sz="2800" b="1" dirty="0">
                <a:solidFill>
                  <a:srgbClr val="0070C0"/>
                </a:solidFill>
                <a:effectLst/>
              </a:rPr>
              <a:t>asymptomatic patients, routine screening </a:t>
            </a:r>
            <a:r>
              <a:rPr lang="en-US" sz="2400" dirty="0">
                <a:effectLst/>
              </a:rPr>
              <a:t>for coronary artery </a:t>
            </a:r>
            <a:r>
              <a:rPr lang="en-US" sz="2400" dirty="0" smtClean="0">
                <a:effectLst/>
              </a:rPr>
              <a:t>disease is </a:t>
            </a:r>
            <a:r>
              <a:rPr lang="en-US" sz="2800" b="1" dirty="0">
                <a:solidFill>
                  <a:srgbClr val="0070C0"/>
                </a:solidFill>
              </a:rPr>
              <a:t>not recommended </a:t>
            </a:r>
            <a:r>
              <a:rPr lang="en-US" sz="2400" dirty="0">
                <a:effectLst/>
              </a:rPr>
              <a:t>as </a:t>
            </a:r>
            <a:r>
              <a:rPr lang="en-US" sz="2400" dirty="0" smtClean="0">
                <a:effectLst/>
              </a:rPr>
              <a:t>it does </a:t>
            </a:r>
            <a:r>
              <a:rPr lang="en-US" sz="2400" dirty="0">
                <a:effectLst/>
              </a:rPr>
              <a:t>not improve outcomes </a:t>
            </a:r>
            <a:r>
              <a:rPr lang="en-US" sz="2400" dirty="0" smtClean="0">
                <a:effectLst/>
              </a:rPr>
              <a:t>as long </a:t>
            </a:r>
            <a:r>
              <a:rPr lang="en-US" sz="2400" dirty="0">
                <a:effectLst/>
              </a:rPr>
              <a:t>as atherosclerotic </a:t>
            </a:r>
            <a:r>
              <a:rPr lang="en-US" sz="2400" dirty="0" smtClean="0">
                <a:effectLst/>
              </a:rPr>
              <a:t>cardiovascular disease </a:t>
            </a:r>
            <a:r>
              <a:rPr lang="en-US" sz="2400" dirty="0">
                <a:effectLst/>
              </a:rPr>
              <a:t>risk factors are treated. </a:t>
            </a:r>
            <a:endParaRPr lang="en-US" sz="2400" dirty="0" smtClean="0">
              <a:effectLst/>
            </a:endParaRPr>
          </a:p>
          <a:p>
            <a:pPr marL="0" indent="0" algn="l" rtl="0">
              <a:buNone/>
            </a:pPr>
            <a:endParaRPr lang="en-US" sz="2400" dirty="0">
              <a:effectLst/>
            </a:endParaRPr>
          </a:p>
          <a:p>
            <a:pPr marL="0" indent="0" algn="l" rtl="0">
              <a:buNone/>
            </a:pPr>
            <a:endParaRPr lang="en-US" sz="2400" dirty="0">
              <a:effectLst/>
            </a:endParaRPr>
          </a:p>
        </p:txBody>
      </p:sp>
      <p:pic>
        <p:nvPicPr>
          <p:cNvPr id="23554" name="Picture 2" descr="C:\Documents and Settings\Dear-User\My Documents\My Pictures\diabetes\med_content_4310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224" y="3962400"/>
            <a:ext cx="3966775" cy="289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4400" y="6241653"/>
            <a:ext cx="8153400" cy="45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 rtl="0">
              <a:buClr>
                <a:srgbClr val="FF0000"/>
              </a:buClr>
              <a:buNone/>
            </a:pPr>
            <a:r>
              <a:rPr lang="en-US" sz="1200" dirty="0"/>
              <a:t>Diabetes Care Volume 39, Supplement 1, January 2016</a:t>
            </a:r>
            <a:endParaRPr lang="fa-IR" sz="1200" dirty="0"/>
          </a:p>
        </p:txBody>
      </p:sp>
    </p:spTree>
    <p:extLst>
      <p:ext uri="{BB962C8B-B14F-4D97-AF65-F5344CB8AC3E}">
        <p14:creationId xmlns="" xmlns:p14="http://schemas.microsoft.com/office/powerpoint/2010/main" val="295066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SCREENING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496489"/>
          </a:xfrm>
        </p:spPr>
        <p:txBody>
          <a:bodyPr>
            <a:normAutofit fontScale="92500" lnSpcReduction="20000"/>
          </a:bodyPr>
          <a:lstStyle/>
          <a:p>
            <a:pPr algn="l" rtl="0">
              <a:buFont typeface="Wingdings" pitchFamily="2" charset="2"/>
              <a:buChar char="Ø"/>
            </a:pPr>
            <a:endParaRPr lang="en-US" sz="2000" dirty="0">
              <a:effectLst/>
            </a:endParaRPr>
          </a:p>
          <a:p>
            <a:pPr algn="l" rtl="0">
              <a:buFont typeface="Wingdings" pitchFamily="2" charset="2"/>
              <a:buChar char="Ø"/>
            </a:pPr>
            <a:r>
              <a:rPr lang="en-US" sz="2400" dirty="0" smtClean="0">
                <a:effectLst/>
              </a:rPr>
              <a:t>Consider </a:t>
            </a:r>
            <a:r>
              <a:rPr lang="en-US" sz="2400" dirty="0">
                <a:effectLst/>
              </a:rPr>
              <a:t>investigations for </a:t>
            </a:r>
            <a:r>
              <a:rPr lang="en-US" sz="2400" dirty="0" smtClean="0">
                <a:effectLst/>
              </a:rPr>
              <a:t>coronary artery </a:t>
            </a:r>
            <a:r>
              <a:rPr lang="en-US" sz="2400" dirty="0">
                <a:effectLst/>
              </a:rPr>
              <a:t>disease in the </a:t>
            </a:r>
            <a:r>
              <a:rPr lang="en-US" sz="2400" dirty="0" smtClean="0">
                <a:effectLst/>
              </a:rPr>
              <a:t>presence of any </a:t>
            </a:r>
            <a:r>
              <a:rPr lang="en-US" sz="2400" dirty="0">
                <a:effectLst/>
              </a:rPr>
              <a:t>of the following: </a:t>
            </a:r>
            <a:endParaRPr lang="en-US" sz="2400" dirty="0" smtClean="0">
              <a:effectLst/>
            </a:endParaRPr>
          </a:p>
          <a:p>
            <a:pPr algn="l" rtl="0">
              <a:buFont typeface="Wingdings" pitchFamily="2" charset="2"/>
              <a:buChar char="Ø"/>
            </a:pPr>
            <a:endParaRPr lang="en-US" sz="2400" dirty="0" smtClean="0">
              <a:effectLst/>
            </a:endParaRP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000" b="1" dirty="0" smtClean="0">
                <a:solidFill>
                  <a:srgbClr val="0070C0"/>
                </a:solidFill>
                <a:effectLst/>
              </a:rPr>
              <a:t>Atypical cardiac symptoms 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(e.g., 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unexplained dyspnea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, chest discomfort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)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endParaRPr lang="en-US" sz="3000" b="1" dirty="0" smtClean="0">
              <a:solidFill>
                <a:srgbClr val="0070C0"/>
              </a:solidFill>
              <a:effectLst/>
            </a:endParaRP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000" b="1" dirty="0" smtClean="0">
                <a:solidFill>
                  <a:srgbClr val="0070C0"/>
                </a:solidFill>
                <a:effectLst/>
              </a:rPr>
              <a:t>Signs or 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symptoms of associated 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vascular disease 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including carotid 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bruits, transient 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ischemic attack, 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stroke, claudication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, or peripheral 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arterial disease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endParaRPr lang="en-US" sz="3000" b="1" dirty="0" smtClean="0">
              <a:solidFill>
                <a:srgbClr val="0070C0"/>
              </a:solidFill>
              <a:effectLst/>
            </a:endParaRP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000" b="1" dirty="0" smtClean="0">
                <a:solidFill>
                  <a:srgbClr val="0070C0"/>
                </a:solidFill>
                <a:effectLst/>
              </a:rPr>
              <a:t>Electrocardiogram abnormalities (e.g</a:t>
            </a:r>
            <a:r>
              <a:rPr lang="en-US" sz="3000" b="1" dirty="0">
                <a:solidFill>
                  <a:srgbClr val="0070C0"/>
                </a:solidFill>
                <a:effectLst/>
              </a:rPr>
              <a:t>., Q waves</a:t>
            </a:r>
            <a:r>
              <a:rPr lang="en-US" sz="3000" b="1" dirty="0" smtClean="0">
                <a:solidFill>
                  <a:srgbClr val="0070C0"/>
                </a:solidFill>
                <a:effectLst/>
              </a:rPr>
              <a:t>)</a:t>
            </a:r>
            <a:endParaRPr lang="fa-IR" sz="3000" b="1" dirty="0">
              <a:solidFill>
                <a:srgbClr val="0070C0"/>
              </a:solidFill>
              <a:effectLst/>
            </a:endParaRPr>
          </a:p>
        </p:txBody>
      </p:sp>
      <p:pic>
        <p:nvPicPr>
          <p:cNvPr id="5" name="Picture 2" descr="C:\Documents and Settings\Dear-User\My Documents\My Pictures\diabetes\he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5312"/>
            <a:ext cx="1828800" cy="1789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1733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G:\learn\simpleltc-mco-transition-what-we-learn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6452" y="0"/>
            <a:ext cx="92204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Content Placeholder 3" descr="Hydrangea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2202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244475" y="128588"/>
            <a:ext cx="8655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chemeClr val="bg1"/>
                </a:solidFill>
              </a:rPr>
              <a:t>Thanks For your Attention</a:t>
            </a:r>
          </a:p>
        </p:txBody>
      </p:sp>
    </p:spTree>
    <p:extLst>
      <p:ext uri="{BB962C8B-B14F-4D97-AF65-F5344CB8AC3E}">
        <p14:creationId xmlns="" xmlns:p14="http://schemas.microsoft.com/office/powerpoint/2010/main" val="1768299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4886" y="1663908"/>
            <a:ext cx="6139543" cy="4069235"/>
          </a:xfrm>
          <a:prstGeom prst="roundRect">
            <a:avLst/>
          </a:prstGeom>
          <a:ln w="3175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0375" y="375840"/>
            <a:ext cx="8229600" cy="579592"/>
          </a:xfrm>
          <a:prstGeom prst="roundRect">
            <a:avLst/>
          </a:prstGeom>
          <a:ln w="28575">
            <a:solidFill>
              <a:srgbClr val="00206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2075" tIns="46038" rIns="92075" bIns="46038" anchor="ctr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Why is it interesting to do research in diabetes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3214219" y="6518827"/>
            <a:ext cx="3445495" cy="339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GB" sz="1600" dirty="0">
                <a:solidFill>
                  <a:srgbClr val="002060"/>
                </a:solidFill>
                <a:latin typeface="TrueFrutiger"/>
              </a:rPr>
              <a:t>J. </a:t>
            </a:r>
            <a:r>
              <a:rPr lang="en-GB" sz="1600" dirty="0" err="1">
                <a:solidFill>
                  <a:srgbClr val="002060"/>
                </a:solidFill>
                <a:latin typeface="TrueFrutiger"/>
              </a:rPr>
              <a:t>Olefsky</a:t>
            </a:r>
            <a:r>
              <a:rPr lang="en-GB" sz="1600" dirty="0">
                <a:solidFill>
                  <a:srgbClr val="002060"/>
                </a:solidFill>
                <a:latin typeface="TrueFrutiger"/>
              </a:rPr>
              <a:t>, JAMA 2001:285:628-632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7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48687" y="3954530"/>
            <a:ext cx="7630619" cy="2791042"/>
          </a:xfrm>
        </p:spPr>
        <p:txBody>
          <a:bodyPr>
            <a:normAutofit/>
          </a:bodyPr>
          <a:lstStyle/>
          <a:p>
            <a:pPr eaLnBrk="1" hangingPunct="1"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C00000"/>
                </a:solidFill>
                <a:cs typeface="Times New Roman" pitchFamily="18" charset="0"/>
              </a:rPr>
              <a:t>11.4%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001965"/>
                </a:solidFill>
                <a:cs typeface="Times New Roman" pitchFamily="18" charset="0"/>
              </a:rPr>
              <a:t>(95% CI, 9.9-12.9) </a:t>
            </a:r>
            <a:r>
              <a:rPr lang="en-US" sz="2000" dirty="0" smtClean="0">
                <a:solidFill>
                  <a:srgbClr val="001965"/>
                </a:solidFill>
                <a:cs typeface="Times New Roman" pitchFamily="18" charset="0"/>
              </a:rPr>
              <a:t>of Iranian adults aged 25-70 yrs had diabetes.</a:t>
            </a:r>
          </a:p>
          <a:p>
            <a:pPr eaLnBrk="1" hangingPunct="1">
              <a:buClr>
                <a:srgbClr val="A200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C00000"/>
                </a:solidFill>
                <a:cs typeface="Times New Roman" pitchFamily="18" charset="0"/>
              </a:rPr>
              <a:t>In </a:t>
            </a:r>
            <a:r>
              <a:rPr lang="en-US" sz="2000" dirty="0">
                <a:solidFill>
                  <a:srgbClr val="C00000"/>
                </a:solidFill>
                <a:cs typeface="Times New Roman" pitchFamily="18" charset="0"/>
              </a:rPr>
              <a:t>about </a:t>
            </a:r>
            <a:r>
              <a:rPr lang="en-US" sz="2000" dirty="0" smtClean="0">
                <a:solidFill>
                  <a:srgbClr val="C00000"/>
                </a:solidFill>
                <a:cs typeface="Times New Roman" pitchFamily="18" charset="0"/>
              </a:rPr>
              <a:t>one-fourth, </a:t>
            </a:r>
            <a:r>
              <a:rPr lang="en-US" sz="2000" dirty="0" smtClean="0">
                <a:solidFill>
                  <a:srgbClr val="001965"/>
                </a:solidFill>
                <a:cs typeface="Times New Roman" pitchFamily="18" charset="0"/>
              </a:rPr>
              <a:t>diabetes, was </a:t>
            </a:r>
            <a:r>
              <a:rPr lang="en-US" sz="2000" dirty="0" smtClean="0">
                <a:solidFill>
                  <a:srgbClr val="C00000"/>
                </a:solidFill>
                <a:cs typeface="Times New Roman" pitchFamily="18" charset="0"/>
              </a:rPr>
              <a:t>undiagnosed.</a:t>
            </a:r>
            <a:endParaRPr lang="en-US" sz="2000" dirty="0">
              <a:solidFill>
                <a:srgbClr val="001965"/>
              </a:solidFill>
              <a:cs typeface="Times New Roman" pitchFamily="18" charset="0"/>
            </a:endParaRPr>
          </a:p>
          <a:p>
            <a:pPr eaLnBrk="1" hangingPunct="1">
              <a:buClr>
                <a:srgbClr val="A200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1965"/>
                </a:solidFill>
                <a:cs typeface="Times New Roman" pitchFamily="18" charset="0"/>
              </a:rPr>
              <a:t>The </a:t>
            </a:r>
            <a:r>
              <a:rPr lang="en-US" sz="2000" dirty="0">
                <a:solidFill>
                  <a:srgbClr val="001965"/>
                </a:solidFill>
                <a:cs typeface="Times New Roman" pitchFamily="18" charset="0"/>
              </a:rPr>
              <a:t>prevalence of diabetes was higher in:</a:t>
            </a:r>
          </a:p>
          <a:p>
            <a:pPr lvl="2" eaLnBrk="1" hangingPunct="1">
              <a:buClr>
                <a:srgbClr val="FF0000"/>
              </a:buClr>
              <a:defRPr/>
            </a:pPr>
            <a:r>
              <a:rPr lang="en-US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1800" i="1" dirty="0">
                <a:solidFill>
                  <a:srgbClr val="C00000"/>
                </a:solidFill>
                <a:cs typeface="Times New Roman" pitchFamily="18" charset="0"/>
              </a:rPr>
              <a:t>Women (12.8%) </a:t>
            </a:r>
            <a:r>
              <a:rPr lang="en-US" sz="1800" i="1" dirty="0">
                <a:solidFill>
                  <a:srgbClr val="001965"/>
                </a:solidFill>
                <a:cs typeface="Times New Roman" pitchFamily="18" charset="0"/>
              </a:rPr>
              <a:t>than in men (9.9%)</a:t>
            </a:r>
          </a:p>
          <a:p>
            <a:pPr lvl="2" eaLnBrk="1" hangingPunct="1">
              <a:buClr>
                <a:srgbClr val="FF0000"/>
              </a:buClr>
              <a:defRPr/>
            </a:pPr>
            <a:r>
              <a:rPr lang="en-US" sz="1800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</a:t>
            </a:r>
            <a:r>
              <a:rPr lang="en-US" sz="1800" i="1" dirty="0">
                <a:solidFill>
                  <a:srgbClr val="C00000"/>
                </a:solidFill>
                <a:cs typeface="Times New Roman" pitchFamily="18" charset="0"/>
              </a:rPr>
              <a:t>Urban (12.6%) </a:t>
            </a:r>
            <a:r>
              <a:rPr lang="en-US" sz="1800" i="1" dirty="0">
                <a:solidFill>
                  <a:srgbClr val="001965"/>
                </a:solidFill>
                <a:cs typeface="Times New Roman" pitchFamily="18" charset="0"/>
              </a:rPr>
              <a:t>than in rural (</a:t>
            </a:r>
            <a:r>
              <a:rPr lang="en-US" sz="1800" i="1" dirty="0" smtClean="0">
                <a:solidFill>
                  <a:srgbClr val="001965"/>
                </a:solidFill>
                <a:cs typeface="Times New Roman" pitchFamily="18" charset="0"/>
              </a:rPr>
              <a:t>7.6%) </a:t>
            </a:r>
            <a:r>
              <a:rPr lang="en-US" sz="1800" i="1" dirty="0">
                <a:solidFill>
                  <a:srgbClr val="001965"/>
                </a:solidFill>
                <a:cs typeface="Times New Roman" pitchFamily="18" charset="0"/>
              </a:rPr>
              <a:t>residents</a:t>
            </a:r>
          </a:p>
          <a:p>
            <a:pPr eaLnBrk="1" hangingPunct="1">
              <a:buClr>
                <a:srgbClr val="A200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1965"/>
                </a:solidFill>
                <a:cs typeface="Times New Roman" pitchFamily="18" charset="0"/>
              </a:rPr>
              <a:t>2005 </a:t>
            </a:r>
            <a:r>
              <a:rPr lang="en-US" sz="2000" dirty="0">
                <a:solidFill>
                  <a:srgbClr val="001965"/>
                </a:solidFill>
                <a:cs typeface="Times New Roman" pitchFamily="18" charset="0"/>
              </a:rPr>
              <a:t>to </a:t>
            </a:r>
            <a:r>
              <a:rPr lang="en-US" sz="2000" dirty="0" smtClean="0">
                <a:solidFill>
                  <a:srgbClr val="001965"/>
                </a:solidFill>
                <a:cs typeface="Times New Roman" pitchFamily="18" charset="0"/>
              </a:rPr>
              <a:t>2011:</a:t>
            </a:r>
            <a:r>
              <a:rPr lang="en-US" sz="2000" dirty="0" smtClean="0">
                <a:solidFill>
                  <a:srgbClr val="C00000"/>
                </a:solidFill>
                <a:cs typeface="Times New Roman" pitchFamily="18" charset="0"/>
              </a:rPr>
              <a:t> 35</a:t>
            </a:r>
            <a:r>
              <a:rPr lang="en-US" sz="2000" dirty="0">
                <a:solidFill>
                  <a:srgbClr val="C00000"/>
                </a:solidFill>
                <a:cs typeface="Times New Roman" pitchFamily="18" charset="0"/>
              </a:rPr>
              <a:t>% increase </a:t>
            </a:r>
            <a:r>
              <a:rPr lang="en-US" sz="2000" dirty="0">
                <a:solidFill>
                  <a:srgbClr val="001965"/>
                </a:solidFill>
                <a:cs typeface="Times New Roman" pitchFamily="18" charset="0"/>
              </a:rPr>
              <a:t>in the diabetes prevalence rate</a:t>
            </a:r>
          </a:p>
          <a:p>
            <a:pPr eaLnBrk="1" hangingPunct="1">
              <a:buClr>
                <a:srgbClr val="A200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1965"/>
                </a:solidFill>
                <a:cs typeface="Times New Roman" pitchFamily="18" charset="0"/>
              </a:rPr>
              <a:t>The </a:t>
            </a:r>
            <a:r>
              <a:rPr lang="en-US" sz="2000" dirty="0">
                <a:solidFill>
                  <a:srgbClr val="001965"/>
                </a:solidFill>
                <a:cs typeface="Times New Roman" pitchFamily="18" charset="0"/>
              </a:rPr>
              <a:t>prevalence of </a:t>
            </a:r>
            <a:r>
              <a:rPr lang="en-US" sz="2000" dirty="0">
                <a:solidFill>
                  <a:srgbClr val="C00000"/>
                </a:solidFill>
                <a:cs typeface="Times New Roman" pitchFamily="18" charset="0"/>
              </a:rPr>
              <a:t>IFG : </a:t>
            </a:r>
            <a:r>
              <a:rPr lang="en-US" sz="2000" dirty="0" smtClean="0">
                <a:solidFill>
                  <a:srgbClr val="C00000"/>
                </a:solidFill>
                <a:cs typeface="Times New Roman" pitchFamily="18" charset="0"/>
              </a:rPr>
              <a:t>14.6 %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497" y="124787"/>
            <a:ext cx="7093405" cy="3667725"/>
          </a:xfrm>
          <a:prstGeom prst="roundRect">
            <a:avLst/>
          </a:prstGeom>
          <a:noFill/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6542719"/>
            <a:ext cx="9144000" cy="27699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 defTabSz="914332">
              <a:defRPr/>
            </a:pPr>
            <a:r>
              <a:rPr lang="en-US" sz="1200" dirty="0" err="1" smtClean="0">
                <a:solidFill>
                  <a:srgbClr val="002060"/>
                </a:solidFill>
              </a:rPr>
              <a:t>Esteghamati</a:t>
            </a:r>
            <a:r>
              <a:rPr lang="en-US" sz="1200" dirty="0" smtClean="0">
                <a:solidFill>
                  <a:srgbClr val="002060"/>
                </a:solidFill>
              </a:rPr>
              <a:t> A, </a:t>
            </a:r>
            <a:r>
              <a:rPr lang="nl-NL" sz="1200" dirty="0" smtClean="0">
                <a:solidFill>
                  <a:srgbClr val="002060"/>
                </a:solidFill>
              </a:rPr>
              <a:t>et </a:t>
            </a:r>
            <a:r>
              <a:rPr lang="nl-NL" sz="1200" dirty="0">
                <a:solidFill>
                  <a:srgbClr val="002060"/>
                </a:solidFill>
              </a:rPr>
              <a:t>al.</a:t>
            </a:r>
            <a:r>
              <a:rPr lang="de-DE" sz="1200" i="1" dirty="0">
                <a:solidFill>
                  <a:srgbClr val="002060"/>
                </a:solidFill>
              </a:rPr>
              <a:t>Diabetes </a:t>
            </a:r>
            <a:r>
              <a:rPr lang="en-US" sz="1200" i="1" dirty="0">
                <a:solidFill>
                  <a:srgbClr val="002060"/>
                </a:solidFill>
              </a:rPr>
              <a:t>Res </a:t>
            </a:r>
            <a:r>
              <a:rPr lang="en-US" sz="1200" i="1" dirty="0" err="1">
                <a:solidFill>
                  <a:srgbClr val="002060"/>
                </a:solidFill>
              </a:rPr>
              <a:t>Clin</a:t>
            </a:r>
            <a:r>
              <a:rPr lang="en-US" sz="1200" i="1" dirty="0">
                <a:solidFill>
                  <a:srgbClr val="002060"/>
                </a:solidFill>
              </a:rPr>
              <a:t> </a:t>
            </a:r>
            <a:r>
              <a:rPr lang="en-US" sz="1200" i="1" dirty="0" err="1">
                <a:solidFill>
                  <a:srgbClr val="002060"/>
                </a:solidFill>
              </a:rPr>
              <a:t>Pract</a:t>
            </a:r>
            <a:r>
              <a:rPr lang="en-US" sz="1200" i="1" dirty="0">
                <a:solidFill>
                  <a:srgbClr val="002060"/>
                </a:solidFill>
              </a:rPr>
              <a:t> </a:t>
            </a:r>
            <a:r>
              <a:rPr lang="en-US" sz="1200" dirty="0" smtClean="0">
                <a:solidFill>
                  <a:srgbClr val="002060"/>
                </a:solidFill>
              </a:rPr>
              <a:t>2014;103:319-27.</a:t>
            </a:r>
            <a:endParaRPr lang="en-US" sz="1200" dirty="0">
              <a:solidFill>
                <a:srgbClr val="002060"/>
              </a:solidFill>
            </a:endParaRPr>
          </a:p>
        </p:txBody>
      </p:sp>
      <p:pic>
        <p:nvPicPr>
          <p:cNvPr id="6" name="Picture 5" descr="http://www.gabionline.net/var/gabi/storage/images/media/images/iran-flag-v13e31/18360-1-eng-GB/Iran-flag-V13E31_mediu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0427" y="2113613"/>
            <a:ext cx="960120" cy="118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7583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" y="3127513"/>
            <a:ext cx="4501092" cy="3730487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04" y="274638"/>
            <a:ext cx="4501092" cy="2498552"/>
          </a:xfr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Available Treatment Algorithms for T</a:t>
            </a:r>
            <a:r>
              <a:rPr lang="en-US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DM</a:t>
            </a:r>
            <a:endParaRPr lang="en-US" sz="5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45496" y="0"/>
            <a:ext cx="4598504" cy="31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</p:spPr>
        <p:txBody>
          <a:bodyPr>
            <a:noAutofit/>
          </a:bodyPr>
          <a:lstStyle/>
          <a:p>
            <a:r>
              <a:rPr lang="en-US" sz="2800" b="1" dirty="0" err="1" smtClean="0"/>
              <a:t>Managment</a:t>
            </a:r>
            <a:r>
              <a:rPr lang="en-US" sz="2800" b="1" dirty="0" smtClean="0"/>
              <a:t> of patients with type 2 diabetes mellitus includes: </a:t>
            </a:r>
            <a:br>
              <a:rPr lang="en-US" sz="2800" b="1" dirty="0" smtClean="0"/>
            </a:br>
            <a:endParaRPr lang="fa-IR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991600" cy="4114800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Education and initial care</a:t>
            </a: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3000" b="1" dirty="0" smtClean="0">
                <a:solidFill>
                  <a:srgbClr val="7030A0"/>
                </a:solidFill>
              </a:rPr>
              <a:t>Minimization </a:t>
            </a:r>
            <a:r>
              <a:rPr lang="en-US" sz="3000" b="1" dirty="0">
                <a:solidFill>
                  <a:srgbClr val="7030A0"/>
                </a:solidFill>
              </a:rPr>
              <a:t>of cardiovascular and other long-term risk </a:t>
            </a:r>
            <a:r>
              <a:rPr lang="en-US" sz="3000" b="1" dirty="0" smtClean="0">
                <a:solidFill>
                  <a:srgbClr val="7030A0"/>
                </a:solidFill>
              </a:rPr>
              <a:t>factor</a:t>
            </a:r>
            <a:r>
              <a:rPr lang="en-US" sz="2800" b="1" dirty="0" smtClean="0">
                <a:solidFill>
                  <a:srgbClr val="7030A0"/>
                </a:solidFill>
              </a:rPr>
              <a:t>s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B050"/>
                </a:solidFill>
              </a:rPr>
              <a:t>Evaluation </a:t>
            </a:r>
            <a:r>
              <a:rPr lang="en-US" b="1" dirty="0">
                <a:solidFill>
                  <a:srgbClr val="00B050"/>
                </a:solidFill>
              </a:rPr>
              <a:t>for </a:t>
            </a:r>
            <a:r>
              <a:rPr lang="en-US" b="1" dirty="0" err="1">
                <a:solidFill>
                  <a:srgbClr val="00B050"/>
                </a:solidFill>
              </a:rPr>
              <a:t>microvascular</a:t>
            </a:r>
            <a:r>
              <a:rPr lang="en-US" b="1" dirty="0">
                <a:solidFill>
                  <a:srgbClr val="00B050"/>
                </a:solidFill>
              </a:rPr>
              <a:t> and </a:t>
            </a:r>
            <a:r>
              <a:rPr lang="en-US" b="1" dirty="0" err="1">
                <a:solidFill>
                  <a:srgbClr val="00B050"/>
                </a:solidFill>
              </a:rPr>
              <a:t>macrovascular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complications</a:t>
            </a:r>
          </a:p>
          <a:p>
            <a:pPr marL="514350" indent="-514350" fontAlgn="auto"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Attempts to achieve near-normal </a:t>
            </a:r>
            <a:r>
              <a:rPr lang="en-US" b="1" dirty="0" err="1" smtClean="0">
                <a:solidFill>
                  <a:srgbClr val="0070C0"/>
                </a:solidFill>
              </a:rPr>
              <a:t>glycemia</a:t>
            </a:r>
            <a:endParaRPr lang="en-US" b="1" dirty="0">
              <a:solidFill>
                <a:srgbClr val="00B050"/>
              </a:solidFill>
            </a:endParaRPr>
          </a:p>
          <a:p>
            <a:pPr fontAlgn="auto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fa-IR" sz="2800" dirty="0">
              <a:solidFill>
                <a:srgbClr val="FFFF00"/>
              </a:solidFill>
            </a:endParaRPr>
          </a:p>
        </p:txBody>
      </p:sp>
      <p:pic>
        <p:nvPicPr>
          <p:cNvPr id="16388" name="Picture 2" descr="C:\Documents and Settings\Dear-User\My Documents\My Pictures\diabetes\untitled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0"/>
            <a:ext cx="2590800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912813" y="6242050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4" rIns="91429" bIns="45714">
            <a:normAutofit/>
          </a:bodyPr>
          <a:lstStyle>
            <a:lvl1pPr marL="343097" indent="-343097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633" indent="-28517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2169" indent="-227246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59963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092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484849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12605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340361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768118" indent="-228731" algn="r" defTabSz="914923" rtl="1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algn="l">
              <a:buFont typeface="Wingdings" pitchFamily="2" charset="2"/>
              <a:buNone/>
              <a:defRPr/>
            </a:pPr>
            <a:r>
              <a:rPr lang="en-US" sz="1100" dirty="0" err="1"/>
              <a:t>UpToDate</a:t>
            </a:r>
            <a:r>
              <a:rPr lang="en-US" sz="1100" dirty="0"/>
              <a:t> 2015, Initial management of blood glucose in adults with type 2 diabetes mellitus</a:t>
            </a:r>
            <a:endParaRPr lang="fa-IR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04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05964"/>
      </a:dk2>
      <a:lt2>
        <a:srgbClr val="0075A2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6264</TotalTime>
  <Words>795</Words>
  <Application>Microsoft Macintosh PowerPoint</Application>
  <PresentationFormat>On-screen Show (4:3)</PresentationFormat>
  <Paragraphs>97</Paragraphs>
  <Slides>34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Slide 1</vt:lpstr>
      <vt:lpstr>Slide 2</vt:lpstr>
      <vt:lpstr>IMPORTANCE?</vt:lpstr>
      <vt:lpstr>Slide 4</vt:lpstr>
      <vt:lpstr>Slide 5</vt:lpstr>
      <vt:lpstr>Slide 6</vt:lpstr>
      <vt:lpstr>Available Treatment Algorithms for T2DM</vt:lpstr>
      <vt:lpstr>Managment of patients with type 2 diabetes mellitus includes:  </vt:lpstr>
      <vt:lpstr>Slide 9</vt:lpstr>
      <vt:lpstr>Slide 10</vt:lpstr>
      <vt:lpstr>Slide 11</vt:lpstr>
      <vt:lpstr>Managment of patients with type 2 diabetes mellitus includes:  </vt:lpstr>
      <vt:lpstr>Slide 13</vt:lpstr>
      <vt:lpstr>Slide 14</vt:lpstr>
      <vt:lpstr>Screening and  Diagnosis </vt:lpstr>
      <vt:lpstr>Treatment </vt:lpstr>
      <vt:lpstr>Treatment 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ANTIPLATELET AGENTS</vt:lpstr>
      <vt:lpstr>ANTIPLATELET AGENTS</vt:lpstr>
      <vt:lpstr>Slide 28</vt:lpstr>
      <vt:lpstr>Managment of patients with type 2 diabetes mellitus includes:  </vt:lpstr>
      <vt:lpstr>Slide 30</vt:lpstr>
      <vt:lpstr>SCREENING</vt:lpstr>
      <vt:lpstr>SCREENING</vt:lpstr>
      <vt:lpstr>Slide 33</vt:lpstr>
      <vt:lpstr>Slide 34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Holloway</dc:creator>
  <cp:lastModifiedBy>Salehi</cp:lastModifiedBy>
  <cp:revision>173</cp:revision>
  <dcterms:created xsi:type="dcterms:W3CDTF">2018-01-05T15:03:31Z</dcterms:created>
  <dcterms:modified xsi:type="dcterms:W3CDTF">2019-01-02T06:06:20Z</dcterms:modified>
</cp:coreProperties>
</file>