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notesMasterIdLst>
    <p:notesMasterId r:id="rId88"/>
  </p:notesMasterIdLst>
  <p:sldIdLst>
    <p:sldId id="324" r:id="rId9"/>
    <p:sldId id="323" r:id="rId10"/>
    <p:sldId id="259" r:id="rId11"/>
    <p:sldId id="258" r:id="rId12"/>
    <p:sldId id="260" r:id="rId13"/>
    <p:sldId id="357" r:id="rId14"/>
    <p:sldId id="356" r:id="rId15"/>
    <p:sldId id="261" r:id="rId16"/>
    <p:sldId id="262" r:id="rId17"/>
    <p:sldId id="263" r:id="rId18"/>
    <p:sldId id="264" r:id="rId19"/>
    <p:sldId id="266" r:id="rId20"/>
    <p:sldId id="267" r:id="rId21"/>
    <p:sldId id="268" r:id="rId22"/>
    <p:sldId id="269" r:id="rId23"/>
    <p:sldId id="270" r:id="rId24"/>
    <p:sldId id="330" r:id="rId25"/>
    <p:sldId id="288" r:id="rId26"/>
    <p:sldId id="335" r:id="rId27"/>
    <p:sldId id="274" r:id="rId28"/>
    <p:sldId id="277" r:id="rId29"/>
    <p:sldId id="281" r:id="rId30"/>
    <p:sldId id="336" r:id="rId31"/>
    <p:sldId id="282" r:id="rId32"/>
    <p:sldId id="283" r:id="rId33"/>
    <p:sldId id="284" r:id="rId34"/>
    <p:sldId id="286" r:id="rId35"/>
    <p:sldId id="287" r:id="rId36"/>
    <p:sldId id="289" r:id="rId37"/>
    <p:sldId id="331" r:id="rId38"/>
    <p:sldId id="332" r:id="rId39"/>
    <p:sldId id="291" r:id="rId40"/>
    <p:sldId id="292" r:id="rId41"/>
    <p:sldId id="293" r:id="rId42"/>
    <p:sldId id="294" r:id="rId43"/>
    <p:sldId id="296" r:id="rId44"/>
    <p:sldId id="298" r:id="rId45"/>
    <p:sldId id="297" r:id="rId46"/>
    <p:sldId id="295" r:id="rId47"/>
    <p:sldId id="300" r:id="rId48"/>
    <p:sldId id="301" r:id="rId49"/>
    <p:sldId id="306" r:id="rId50"/>
    <p:sldId id="302" r:id="rId51"/>
    <p:sldId id="312" r:id="rId52"/>
    <p:sldId id="311" r:id="rId53"/>
    <p:sldId id="313" r:id="rId54"/>
    <p:sldId id="314" r:id="rId55"/>
    <p:sldId id="316" r:id="rId56"/>
    <p:sldId id="315" r:id="rId57"/>
    <p:sldId id="317" r:id="rId58"/>
    <p:sldId id="321" r:id="rId59"/>
    <p:sldId id="355" r:id="rId60"/>
    <p:sldId id="320" r:id="rId61"/>
    <p:sldId id="319" r:id="rId62"/>
    <p:sldId id="339" r:id="rId63"/>
    <p:sldId id="350" r:id="rId64"/>
    <p:sldId id="340" r:id="rId65"/>
    <p:sldId id="343" r:id="rId66"/>
    <p:sldId id="351" r:id="rId67"/>
    <p:sldId id="352" r:id="rId68"/>
    <p:sldId id="342" r:id="rId69"/>
    <p:sldId id="344" r:id="rId70"/>
    <p:sldId id="346" r:id="rId71"/>
    <p:sldId id="347" r:id="rId72"/>
    <p:sldId id="348" r:id="rId73"/>
    <p:sldId id="349" r:id="rId74"/>
    <p:sldId id="307" r:id="rId75"/>
    <p:sldId id="308" r:id="rId76"/>
    <p:sldId id="333" r:id="rId77"/>
    <p:sldId id="278" r:id="rId78"/>
    <p:sldId id="257" r:id="rId79"/>
    <p:sldId id="275" r:id="rId80"/>
    <p:sldId id="310" r:id="rId81"/>
    <p:sldId id="326" r:id="rId82"/>
    <p:sldId id="327" r:id="rId83"/>
    <p:sldId id="322" r:id="rId84"/>
    <p:sldId id="328" r:id="rId85"/>
    <p:sldId id="329" r:id="rId86"/>
    <p:sldId id="353" r:id="rId8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76" Type="http://schemas.openxmlformats.org/officeDocument/2006/relationships/slide" Target="slides/slide68.xml"/><Relationship Id="rId84" Type="http://schemas.openxmlformats.org/officeDocument/2006/relationships/slide" Target="slides/slide76.xml"/><Relationship Id="rId89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87" Type="http://schemas.openxmlformats.org/officeDocument/2006/relationships/slide" Target="slides/slide79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90" Type="http://schemas.openxmlformats.org/officeDocument/2006/relationships/viewProps" Target="viewProps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slide" Target="slides/slide6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80" Type="http://schemas.openxmlformats.org/officeDocument/2006/relationships/slide" Target="slides/slide72.xml"/><Relationship Id="rId85" Type="http://schemas.openxmlformats.org/officeDocument/2006/relationships/slide" Target="slides/slide7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slide" Target="slides/slide75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slide" Target="slides/slide73.xml"/><Relationship Id="rId86" Type="http://schemas.openxmlformats.org/officeDocument/2006/relationships/slide" Target="slides/slide7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92A35-15AD-4FD6-8F2A-15BDE04EF94A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577C6-D7C6-4A5C-B20C-94F6FADA3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0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1DD5FB-CA99-43DF-B3E3-994E220C6B53}" type="slidenum">
              <a:rPr lang="en-US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34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  <a:ea typeface="ＭＳ Ｐゴシック" charset="0"/>
            </a:endParaRPr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09" indent="-28573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2937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112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287" indent="-228587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461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635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8810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5985" indent="-22858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0CF2486-FFBC-A048-90D8-2A377BCE9A8C}" type="slidenum">
              <a:rPr lang="en-US" sz="1200">
                <a:solidFill>
                  <a:prstClr val="black"/>
                </a:solidFill>
                <a:latin typeface="Calibri" charset="0"/>
              </a:rPr>
              <a:pPr eaLnBrk="1" hangingPunct="1"/>
              <a:t>70</a:t>
            </a:fld>
            <a:endParaRPr lang="en-US" sz="1200" dirty="0">
              <a:solidFill>
                <a:prstClr val="black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70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56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32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838461-B20D-4A7F-80D1-85FF9DB72CC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3B841-637B-4F73-8EDB-00C5032C9D6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48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D9A9C-4142-49BE-B759-2E7A3222975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10455-17C7-41A2-89D3-2E16DBBED12C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86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DE6D27-80C6-48E2-84C7-327ACF986C21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F667A2-9AAF-4B5A-A6D7-16869E6AA1A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48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03FD5-D1BE-4CBC-954B-261FF5CE72E8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AC34D-A7EA-4E58-BF32-ADE29476A586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97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53DE-A3D8-4EDD-840F-E042DB219E9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2532C-77C0-431C-BADE-8774109889C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04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3B35-69EE-4E5F-BFFE-907B2084226D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0D5C-F275-4538-9F1C-77F85ECFFBFE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94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4CB846-81E0-43A3-952B-19D2FF6A7DE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D06069-2D79-4E24-B540-99AF6791DB1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6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B151E-EFA1-401B-B3E0-C0E79526960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168B-4B23-4206-A155-25007959299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63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67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C5FA7B-1181-4D2E-B0F8-90590A01C49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E41309-7DE7-45F2-9075-D3EBA8C41332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10DEC-2AD7-4589-AF0A-6CDE540463BC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0362-AEF0-45F4-B62B-0628CD3E444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4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E3668-A5D7-4DE2-8222-6484760E1BC0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FDE6-09F6-433C-B98F-C2B3E857CBB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1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838461-B20D-4A7F-80D1-85FF9DB72CC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3B841-637B-4F73-8EDB-00C5032C9D6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61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D9A9C-4142-49BE-B759-2E7A3222975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10455-17C7-41A2-89D3-2E16DBBED12C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94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DE6D27-80C6-48E2-84C7-327ACF986C21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F667A2-9AAF-4B5A-A6D7-16869E6AA1A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77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2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2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03FD5-D1BE-4CBC-954B-261FF5CE72E8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AC34D-A7EA-4E58-BF32-ADE29476A586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35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algn="l"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l"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l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l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algn="l"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l"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l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l"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53DE-A3D8-4EDD-840F-E042DB219E9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2532C-77C0-431C-BADE-8774109889C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7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3B35-69EE-4E5F-BFFE-907B2084226D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0D5C-F275-4538-9F1C-77F85ECFFBFE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62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4CB846-81E0-43A3-952B-19D2FF6A7DE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D06069-2D79-4E24-B540-99AF6791DB1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52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buNone/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buNone/>
              <a:defRPr sz="1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buNone/>
              <a:defRPr sz="9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buNone/>
              <a:defRPr sz="9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B151E-EFA1-401B-B3E0-C0E79526960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168B-4B23-4206-A155-25007959299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20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C5FA7B-1181-4D2E-B0F8-90590A01C49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E41309-7DE7-45F2-9075-D3EBA8C41332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13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10DEC-2AD7-4589-AF0A-6CDE540463BC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0362-AEF0-45F4-B62B-0628CD3E444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E3668-A5D7-4DE2-8222-6484760E1BC0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FDE6-09F6-433C-B98F-C2B3E857CBB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63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838461-B20D-4A7F-80D1-85FF9DB72CC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3B841-637B-4F73-8EDB-00C5032C9D6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30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D9A9C-4142-49BE-B759-2E7A3222975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10455-17C7-41A2-89D3-2E16DBBED12C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46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DE6D27-80C6-48E2-84C7-327ACF986C21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F667A2-9AAF-4B5A-A6D7-16869E6AA1A3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83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03FD5-D1BE-4CBC-954B-261FF5CE72E8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AC34D-A7EA-4E58-BF32-ADE29476A586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16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53DE-A3D8-4EDD-840F-E042DB219E94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2532C-77C0-431C-BADE-8774109889C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07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3B35-69EE-4E5F-BFFE-907B2084226D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0D5C-F275-4538-9F1C-77F85ECFFBFE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50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91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4CB846-81E0-43A3-952B-19D2FF6A7DEB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D06069-2D79-4E24-B540-99AF6791DB1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55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B151E-EFA1-401B-B3E0-C0E79526960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168B-4B23-4206-A155-25007959299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02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C5FA7B-1181-4D2E-B0F8-90590A01C496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E41309-7DE7-45F2-9075-D3EBA8C41332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0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10DEC-2AD7-4589-AF0A-6CDE540463BC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0362-AEF0-45F4-B62B-0628CD3E4448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39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E3668-A5D7-4DE2-8222-6484760E1BC0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FDE6-09F6-433C-B98F-C2B3E857CBB4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27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1306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6799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1157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158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634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65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785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8162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4957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2357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2527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53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196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6763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3661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139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29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9700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47782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7117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327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6075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6278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1746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7903" y="1396720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2645283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346118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478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8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19960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760074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47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7737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356820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24761188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4233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9391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955762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5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0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848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01754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27219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6439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71352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084741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62586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799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7E1-1F18-4B84-9501-C38F4F40BD74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954E-DDE6-48FB-86F3-AC3C2B306C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226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5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BC9D5-5C05-40B3-BAD6-BD396D943140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422FF-F610-494B-8A7A-40F9214FE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43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C9617D2-8FC3-4531-B468-311D89CEA63A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1AE87C0-2680-4C1A-9493-AEAE4FB43A6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11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C9617D2-8FC3-4531-B468-311D89CEA63A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1AE87C0-2680-4C1A-9493-AEAE4FB43A6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52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C9617D2-8FC3-4531-B468-311D89CEA63A}" type="datetime1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1/12/2019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1AE87C0-2680-4C1A-9493-AEAE4FB43A6D}" type="slidenum">
              <a:rPr lang="en-US">
                <a:solidFill>
                  <a:srgbClr val="E3DE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794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1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2EF3D-91C7-E64F-87B8-9EFFA972859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DA490-D1F7-E941-82D7-04ED4A661C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14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766062F-E56E-47D5-BF9D-49C35467A683}" type="datetimeFigureOut">
              <a:rPr lang="en-US" smtClean="0">
                <a:solidFill>
                  <a:srgbClr val="696464"/>
                </a:solidFill>
              </a:rPr>
              <a:pPr/>
              <a:t>1/12/2019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65F705E-D95C-4714-8EDE-1A4807B1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06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b="1" kern="1200">
          <a:solidFill>
            <a:srgbClr val="C0000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B001CAE-BA1E-4DB0-8DE5-94869C1C6833}" type="datetime1">
              <a:rPr lang="en-US" smtClean="0">
                <a:solidFill>
                  <a:srgbClr val="575F6D"/>
                </a:solidFill>
              </a:rPr>
              <a:pPr/>
              <a:t>1/12/2019</a:t>
            </a:fld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BDD0E53-32B1-4078-8275-C69B61E21F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52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file:///F:\UpToDate.19.3.PC\contents\mobipreview.htm" TargetMode="External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2753" cy="6957392"/>
          </a:xfrm>
        </p:spPr>
      </p:pic>
      <p:sp>
        <p:nvSpPr>
          <p:cNvPr id="5" name="TextBox 4"/>
          <p:cNvSpPr txBox="1"/>
          <p:nvPr/>
        </p:nvSpPr>
        <p:spPr>
          <a:xfrm>
            <a:off x="467544" y="2132856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NAME OF GOD</a:t>
            </a:r>
            <a:endParaRPr lang="en-US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73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245544" cy="4187952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Advantages of A1C</a:t>
            </a:r>
          </a:p>
          <a:p>
            <a:endParaRPr lang="en-US" dirty="0" smtClean="0"/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Greater convenience (fasting not required)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preanalytical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stability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 day-to-day perturbations during stress and illness</a:t>
            </a: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352928" cy="585097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Advantages OF A1C may </a:t>
            </a:r>
            <a:r>
              <a:rPr lang="en-US" dirty="0">
                <a:solidFill>
                  <a:srgbClr val="C00000"/>
                </a:solidFill>
              </a:rPr>
              <a:t>be </a:t>
            </a:r>
            <a:r>
              <a:rPr lang="en-US" dirty="0" smtClean="0">
                <a:solidFill>
                  <a:srgbClr val="C00000"/>
                </a:solidFill>
              </a:rPr>
              <a:t>offset by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lower sensitivity </a:t>
            </a:r>
            <a:r>
              <a:rPr lang="en-US" sz="2400" dirty="0" smtClean="0"/>
              <a:t>of A1C </a:t>
            </a:r>
            <a:r>
              <a:rPr lang="en-US" sz="2400" dirty="0"/>
              <a:t>at the designated cut </a:t>
            </a:r>
            <a:r>
              <a:rPr lang="en-US" sz="2400" dirty="0" smtClean="0"/>
              <a:t>point</a:t>
            </a:r>
          </a:p>
          <a:p>
            <a:r>
              <a:rPr lang="en-US" sz="2400" b="0" i="0" u="none" strike="noStrike" baseline="0" dirty="0" smtClean="0">
                <a:latin typeface="AdvOT7b515deb"/>
              </a:rPr>
              <a:t>Greater</a:t>
            </a:r>
            <a:r>
              <a:rPr lang="en-US" sz="2400" b="0" i="0" u="none" strike="noStrike" dirty="0" smtClean="0">
                <a:latin typeface="AdvOT7b515deb"/>
              </a:rPr>
              <a:t> </a:t>
            </a:r>
            <a:r>
              <a:rPr lang="en-US" sz="2400" b="0" i="0" u="none" strike="noStrike" baseline="0" dirty="0" smtClean="0">
                <a:latin typeface="AdvOT7b515deb"/>
              </a:rPr>
              <a:t>cost</a:t>
            </a:r>
          </a:p>
          <a:p>
            <a:r>
              <a:rPr lang="en-US" sz="2400" dirty="0" smtClean="0"/>
              <a:t>Limited </a:t>
            </a:r>
            <a:r>
              <a:rPr lang="en-US" sz="2400" dirty="0"/>
              <a:t>availability of A1C </a:t>
            </a:r>
            <a:r>
              <a:rPr lang="en-US" sz="2400" dirty="0" smtClean="0"/>
              <a:t>testing</a:t>
            </a:r>
          </a:p>
          <a:p>
            <a:r>
              <a:rPr lang="en-US" sz="2400" dirty="0" smtClean="0"/>
              <a:t>Imperfect </a:t>
            </a:r>
            <a:r>
              <a:rPr lang="en-US" sz="2400" dirty="0"/>
              <a:t>correlation </a:t>
            </a:r>
            <a:r>
              <a:rPr lang="en-US" sz="2400" dirty="0" smtClean="0"/>
              <a:t>between A1C </a:t>
            </a:r>
            <a:r>
              <a:rPr lang="en-US" sz="2400" dirty="0"/>
              <a:t>and average glucose in certain </a:t>
            </a:r>
            <a:r>
              <a:rPr lang="en-US" sz="2400" dirty="0" smtClean="0"/>
              <a:t>individuals</a:t>
            </a:r>
          </a:p>
          <a:p>
            <a:r>
              <a:rPr lang="en-US" sz="2400" dirty="0" smtClean="0"/>
              <a:t>NHANES </a:t>
            </a:r>
            <a:r>
              <a:rPr lang="en-US" sz="2400" dirty="0"/>
              <a:t>data </a:t>
            </a:r>
            <a:r>
              <a:rPr lang="en-US" sz="2400" dirty="0" smtClean="0"/>
              <a:t>indicate that </a:t>
            </a:r>
            <a:r>
              <a:rPr lang="en-US" sz="2400" dirty="0"/>
              <a:t>an A1C cut point of </a:t>
            </a:r>
            <a:r>
              <a:rPr lang="en-US" sz="2400" dirty="0" smtClean="0">
                <a:latin typeface="Times New Roman"/>
                <a:cs typeface="Times New Roman"/>
              </a:rPr>
              <a:t>≥ </a:t>
            </a:r>
            <a:r>
              <a:rPr lang="en-US" sz="2400" dirty="0" smtClean="0"/>
              <a:t>6.5% (</a:t>
            </a:r>
            <a:r>
              <a:rPr lang="en-US" sz="2400" dirty="0"/>
              <a:t>48 </a:t>
            </a:r>
            <a:r>
              <a:rPr lang="en-US" sz="2400" dirty="0" err="1"/>
              <a:t>mmol</a:t>
            </a:r>
            <a:r>
              <a:rPr lang="en-US" sz="2400" dirty="0"/>
              <a:t>/</a:t>
            </a:r>
            <a:r>
              <a:rPr lang="en-US" sz="2400" dirty="0" err="1"/>
              <a:t>mol</a:t>
            </a:r>
            <a:r>
              <a:rPr lang="en-US" sz="2400" dirty="0"/>
              <a:t>) identifies a </a:t>
            </a:r>
            <a:r>
              <a:rPr lang="en-US" sz="2400" dirty="0" smtClean="0"/>
              <a:t>prevalence of </a:t>
            </a:r>
            <a:r>
              <a:rPr lang="en-US" sz="2400" dirty="0"/>
              <a:t>undiagnosed diabetes that is </a:t>
            </a:r>
            <a:r>
              <a:rPr lang="en-US" sz="2400" dirty="0" smtClean="0"/>
              <a:t>one-third of </a:t>
            </a:r>
            <a:r>
              <a:rPr lang="en-US" sz="2400" dirty="0"/>
              <a:t>that using glucose </a:t>
            </a:r>
            <a:r>
              <a:rPr lang="en-US" sz="2400" dirty="0" smtClean="0"/>
              <a:t>criteria</a:t>
            </a:r>
          </a:p>
          <a:p>
            <a:r>
              <a:rPr lang="en-US" sz="1600" dirty="0" smtClean="0"/>
              <a:t>NHANES (National Health and Nutrition Examination Survey) 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62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245544" cy="469884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Falsely Increased HbA1C</a:t>
            </a:r>
          </a:p>
          <a:p>
            <a:r>
              <a:rPr lang="en-US" dirty="0" smtClean="0"/>
              <a:t>ESRD(</a:t>
            </a:r>
            <a:r>
              <a:rPr lang="en-US" dirty="0" err="1" smtClean="0"/>
              <a:t>carbamylated</a:t>
            </a:r>
            <a:r>
              <a:rPr lang="en-US" dirty="0" smtClean="0"/>
              <a:t> </a:t>
            </a:r>
            <a:r>
              <a:rPr lang="en-US" dirty="0" err="1" smtClean="0"/>
              <a:t>Hb</a:t>
            </a:r>
            <a:r>
              <a:rPr lang="en-US" dirty="0" smtClean="0"/>
              <a:t> &amp; uremic acidosis)</a:t>
            </a:r>
          </a:p>
          <a:p>
            <a:r>
              <a:rPr lang="en-US" dirty="0" smtClean="0"/>
              <a:t>Hypertriglyceridemia</a:t>
            </a:r>
          </a:p>
          <a:p>
            <a:r>
              <a:rPr lang="en-US" dirty="0" smtClean="0"/>
              <a:t>Hyperbilirubinemia</a:t>
            </a:r>
          </a:p>
          <a:p>
            <a:r>
              <a:rPr lang="en-US" dirty="0" smtClean="0"/>
              <a:t>Iron deficiency anemia</a:t>
            </a:r>
          </a:p>
          <a:p>
            <a:r>
              <a:rPr lang="en-US" dirty="0" smtClean="0"/>
              <a:t>Opiate addiction</a:t>
            </a:r>
          </a:p>
          <a:p>
            <a:r>
              <a:rPr lang="en-US" dirty="0" smtClean="0"/>
              <a:t>Lead poisoning</a:t>
            </a:r>
          </a:p>
          <a:p>
            <a:r>
              <a:rPr lang="en-US" dirty="0" smtClean="0"/>
              <a:t>Alcoholism</a:t>
            </a:r>
          </a:p>
          <a:p>
            <a:r>
              <a:rPr lang="en-US" dirty="0" smtClean="0"/>
              <a:t>High dose of </a:t>
            </a:r>
            <a:r>
              <a:rPr lang="en-US" dirty="0" err="1" smtClean="0"/>
              <a:t>asprin</a:t>
            </a:r>
            <a:endParaRPr lang="en-US" dirty="0" smtClean="0"/>
          </a:p>
          <a:p>
            <a:r>
              <a:rPr lang="en-US" dirty="0" err="1" smtClean="0"/>
              <a:t>Hb</a:t>
            </a:r>
            <a:r>
              <a:rPr lang="en-US" dirty="0" smtClean="0"/>
              <a:t> F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58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69884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Falsely </a:t>
            </a:r>
            <a:r>
              <a:rPr lang="en-US" dirty="0" smtClean="0">
                <a:solidFill>
                  <a:srgbClr val="C00000"/>
                </a:solidFill>
              </a:rPr>
              <a:t>Decreased </a:t>
            </a:r>
            <a:r>
              <a:rPr lang="en-US" dirty="0">
                <a:solidFill>
                  <a:srgbClr val="C00000"/>
                </a:solidFill>
              </a:rPr>
              <a:t>HbA1C</a:t>
            </a:r>
          </a:p>
          <a:p>
            <a:r>
              <a:rPr lang="en-US" dirty="0" smtClean="0"/>
              <a:t>Any condition </a:t>
            </a:r>
            <a:r>
              <a:rPr lang="en-US" dirty="0" smtClean="0">
                <a:latin typeface="Times New Roman"/>
                <a:cs typeface="Times New Roman"/>
              </a:rPr>
              <a:t>→ ↓ lifespan of the RBC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Hepatomegaly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Splenomegaly</a:t>
            </a:r>
          </a:p>
          <a:p>
            <a:r>
              <a:rPr lang="en-US" dirty="0">
                <a:latin typeface="Times New Roman"/>
                <a:cs typeface="Times New Roman"/>
              </a:rPr>
              <a:t>Pregnancy (second and third </a:t>
            </a:r>
            <a:r>
              <a:rPr lang="en-US" dirty="0" smtClean="0">
                <a:latin typeface="Times New Roman"/>
                <a:cs typeface="Times New Roman"/>
              </a:rPr>
              <a:t>trimesters)</a:t>
            </a:r>
            <a:endParaRPr lang="en-US" dirty="0">
              <a:latin typeface="Times New Roman"/>
              <a:cs typeface="Times New Roman"/>
            </a:endParaRPr>
          </a:p>
          <a:p>
            <a:r>
              <a:rPr lang="en-US" dirty="0" smtClean="0">
                <a:latin typeface="Times New Roman"/>
                <a:cs typeface="Times New Roman"/>
              </a:rPr>
              <a:t>Blood transfusion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Phlebotomy</a:t>
            </a:r>
          </a:p>
          <a:p>
            <a:r>
              <a:rPr lang="en-US" dirty="0">
                <a:latin typeface="Times New Roman"/>
                <a:cs typeface="Times New Roman"/>
              </a:rPr>
              <a:t>Erythropoietin therapy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Hemolytic anemia</a:t>
            </a:r>
          </a:p>
          <a:p>
            <a:r>
              <a:rPr lang="en-US" dirty="0">
                <a:latin typeface="Times New Roman"/>
                <a:cs typeface="Times New Roman"/>
              </a:rPr>
              <a:t>Sickle cell disease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64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Confirming The Diagnosis Of DM</a:t>
            </a:r>
          </a:p>
          <a:p>
            <a:r>
              <a:rPr lang="en-US" dirty="0"/>
              <a:t>Unless there is a clear clinical </a:t>
            </a:r>
            <a:r>
              <a:rPr lang="en-US" dirty="0" smtClean="0"/>
              <a:t>diagnosis a </a:t>
            </a:r>
            <a:r>
              <a:rPr lang="en-US" dirty="0">
                <a:solidFill>
                  <a:srgbClr val="FF0000"/>
                </a:solidFill>
              </a:rPr>
              <a:t>second test </a:t>
            </a:r>
            <a:r>
              <a:rPr lang="en-US" dirty="0" smtClean="0"/>
              <a:t>is required </a:t>
            </a:r>
            <a:r>
              <a:rPr lang="en-US" dirty="0"/>
              <a:t>for confirmation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</a:t>
            </a:r>
            <a:r>
              <a:rPr lang="en-US" dirty="0" smtClean="0"/>
              <a:t>recommended that </a:t>
            </a:r>
            <a:r>
              <a:rPr lang="en-US" dirty="0"/>
              <a:t>the same test be </a:t>
            </a:r>
            <a:r>
              <a:rPr lang="en-US" dirty="0" smtClean="0">
                <a:solidFill>
                  <a:srgbClr val="FF0000"/>
                </a:solidFill>
              </a:rPr>
              <a:t>repeated</a:t>
            </a:r>
            <a:r>
              <a:rPr lang="en-US" dirty="0" smtClean="0"/>
              <a:t> or </a:t>
            </a:r>
            <a:r>
              <a:rPr lang="en-US" dirty="0"/>
              <a:t>a different test be performed </a:t>
            </a:r>
            <a:r>
              <a:rPr lang="en-US" dirty="0" smtClean="0"/>
              <a:t>without delay </a:t>
            </a:r>
            <a:r>
              <a:rPr lang="en-US" dirty="0"/>
              <a:t>using a new blood sample for confirmation.</a:t>
            </a:r>
            <a:endParaRPr lang="en-US" dirty="0" smtClean="0"/>
          </a:p>
          <a:p>
            <a:endParaRPr lang="en-US" dirty="0" smtClean="0"/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04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An abnormal </a:t>
            </a:r>
            <a:r>
              <a:rPr lang="en-US" dirty="0">
                <a:solidFill>
                  <a:srgbClr val="C00000"/>
                </a:solidFill>
              </a:rPr>
              <a:t>result </a:t>
            </a:r>
            <a:r>
              <a:rPr lang="en-US" dirty="0"/>
              <a:t>(i.e., above the </a:t>
            </a:r>
            <a:r>
              <a:rPr lang="en-US" dirty="0" smtClean="0"/>
              <a:t>diagnostic threshold</a:t>
            </a:r>
            <a:r>
              <a:rPr lang="en-US" dirty="0"/>
              <a:t>),when repeated, will produce </a:t>
            </a:r>
            <a:r>
              <a:rPr lang="en-US" dirty="0" smtClean="0"/>
              <a:t>a value </a:t>
            </a:r>
            <a:r>
              <a:rPr lang="en-US" dirty="0"/>
              <a:t>below the diagnostic cut point. </a:t>
            </a:r>
            <a:r>
              <a:rPr lang="en-US" dirty="0" smtClean="0"/>
              <a:t>This scenario </a:t>
            </a:r>
            <a:r>
              <a:rPr lang="en-US" dirty="0"/>
              <a:t>is likely for FPG and 2-h </a:t>
            </a:r>
            <a:r>
              <a:rPr lang="en-US" dirty="0" smtClean="0"/>
              <a:t>PG if the glucose </a:t>
            </a:r>
            <a:r>
              <a:rPr lang="en-US" dirty="0"/>
              <a:t>samples remain at </a:t>
            </a:r>
            <a:r>
              <a:rPr lang="en-US" i="1" u="sng" dirty="0">
                <a:solidFill>
                  <a:srgbClr val="C00000"/>
                </a:solidFill>
              </a:rPr>
              <a:t>room </a:t>
            </a:r>
            <a:r>
              <a:rPr lang="en-US" i="1" u="sng" dirty="0" smtClean="0">
                <a:solidFill>
                  <a:srgbClr val="C00000"/>
                </a:solidFill>
              </a:rPr>
              <a:t>temperature</a:t>
            </a:r>
            <a:r>
              <a:rPr lang="en-US" i="1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/>
              <a:t>are </a:t>
            </a:r>
            <a:r>
              <a:rPr lang="en-US" i="1" u="sng" dirty="0"/>
              <a:t>not centrifuged promptly.</a:t>
            </a:r>
            <a:endParaRPr lang="en-US" i="1" u="sng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74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If patients have </a:t>
            </a:r>
            <a:r>
              <a:rPr lang="en-US" dirty="0"/>
              <a:t>test results </a:t>
            </a:r>
            <a:r>
              <a:rPr lang="en-US" dirty="0">
                <a:solidFill>
                  <a:srgbClr val="C00000"/>
                </a:solidFill>
              </a:rPr>
              <a:t>near the </a:t>
            </a:r>
            <a:r>
              <a:rPr lang="en-US" dirty="0" smtClean="0">
                <a:solidFill>
                  <a:srgbClr val="C00000"/>
                </a:solidFill>
              </a:rPr>
              <a:t>margins of </a:t>
            </a:r>
            <a:r>
              <a:rPr lang="en-US" dirty="0">
                <a:solidFill>
                  <a:srgbClr val="C00000"/>
                </a:solidFill>
              </a:rPr>
              <a:t>the diagnostic threshold</a:t>
            </a:r>
            <a:r>
              <a:rPr lang="en-US" dirty="0"/>
              <a:t>, the health </a:t>
            </a:r>
            <a:r>
              <a:rPr lang="en-US" dirty="0" smtClean="0"/>
              <a:t>care professional </a:t>
            </a:r>
            <a:r>
              <a:rPr lang="en-US" dirty="0"/>
              <a:t>should follow the </a:t>
            </a:r>
            <a:r>
              <a:rPr lang="en-US" dirty="0" smtClean="0"/>
              <a:t>patient closely </a:t>
            </a:r>
            <a:r>
              <a:rPr lang="en-US" dirty="0"/>
              <a:t>and </a:t>
            </a:r>
            <a:r>
              <a:rPr lang="en-US" i="1" dirty="0"/>
              <a:t>repeat the test in </a:t>
            </a:r>
            <a:r>
              <a:rPr lang="en-US" i="1" dirty="0">
                <a:solidFill>
                  <a:srgbClr val="C00000"/>
                </a:solidFill>
              </a:rPr>
              <a:t>3–6 </a:t>
            </a:r>
            <a:r>
              <a:rPr lang="en-US" i="1" dirty="0"/>
              <a:t>months.</a:t>
            </a:r>
          </a:p>
        </p:txBody>
      </p:sp>
    </p:spTree>
    <p:extLst>
      <p:ext uri="{BB962C8B-B14F-4D97-AF65-F5344CB8AC3E}">
        <p14:creationId xmlns:p14="http://schemas.microsoft.com/office/powerpoint/2010/main" val="260480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9160" y="-1395536"/>
            <a:ext cx="16510534" cy="10729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43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9126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987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Acanthosis </a:t>
            </a:r>
            <a:r>
              <a:rPr lang="en-US" dirty="0" err="1" smtClean="0"/>
              <a:t>Nigricance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280920" cy="4392488"/>
          </a:xfrm>
        </p:spPr>
      </p:pic>
    </p:spTree>
    <p:extLst>
      <p:ext uri="{BB962C8B-B14F-4D97-AF65-F5344CB8AC3E}">
        <p14:creationId xmlns:p14="http://schemas.microsoft.com/office/powerpoint/2010/main" val="129924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22376" y="1124744"/>
            <a:ext cx="7772400" cy="2524262"/>
          </a:xfrm>
        </p:spPr>
        <p:txBody>
          <a:bodyPr>
            <a:noAutofit/>
          </a:bodyPr>
          <a:lstStyle/>
          <a:p>
            <a:pPr algn="ctr"/>
            <a:r>
              <a:rPr lang="en-US" sz="4800" b="0" dirty="0"/>
              <a:t>ETIOLOGIC CLASSIFICATION OF DIABETES MELLITUS</a:t>
            </a:r>
            <a:endParaRPr lang="en-US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55576" y="4581128"/>
            <a:ext cx="7772400" cy="1584176"/>
          </a:xfrm>
        </p:spPr>
        <p:txBody>
          <a:bodyPr/>
          <a:lstStyle/>
          <a:p>
            <a:pPr algn="ctr"/>
            <a:r>
              <a:rPr lang="en-US" sz="3200" cap="all" spc="200" dirty="0" smtClean="0">
                <a:solidFill>
                  <a:srgbClr val="000000"/>
                </a:solidFill>
              </a:rPr>
              <a:t>Mozhgan Karimifar MD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Assistant Prof. of Endocrinology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>Isfahan University of Medical Sciences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3571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Prediabetes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patients with prediabetes, </a:t>
            </a:r>
            <a:r>
              <a:rPr lang="en-US" dirty="0" smtClean="0"/>
              <a:t>identify and</a:t>
            </a:r>
            <a:r>
              <a:rPr lang="en-US" dirty="0"/>
              <a:t>, if appropriate, treat other </a:t>
            </a:r>
            <a:r>
              <a:rPr lang="en-US" dirty="0" smtClean="0">
                <a:solidFill>
                  <a:srgbClr val="C00000"/>
                </a:solidFill>
              </a:rPr>
              <a:t>cardiovascular </a:t>
            </a:r>
            <a:r>
              <a:rPr lang="en-US" dirty="0" smtClean="0"/>
              <a:t>disease </a:t>
            </a:r>
            <a:r>
              <a:rPr lang="en-US" dirty="0"/>
              <a:t>risk factors.</a:t>
            </a:r>
          </a:p>
        </p:txBody>
      </p:sp>
    </p:spTree>
    <p:extLst>
      <p:ext uri="{BB962C8B-B14F-4D97-AF65-F5344CB8AC3E}">
        <p14:creationId xmlns:p14="http://schemas.microsoft.com/office/powerpoint/2010/main" val="144580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1 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DIABETES</a:t>
            </a:r>
          </a:p>
          <a:p>
            <a:r>
              <a:rPr lang="en-US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Plasma blood glucose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A1C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used to diagnose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acute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onset of type 1 diabetes 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individualswith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hyperglycemia.E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Screening </a:t>
            </a:r>
            <a:r>
              <a:rPr lang="en-US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type 1 diabetes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panel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autoantibodies is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currently recommended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in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setting of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research trial or in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first-degree family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members of 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proband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type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diabetes. 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93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30352"/>
            <a:ext cx="8496944" cy="5850976"/>
          </a:xfrm>
        </p:spPr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Immune-Mediated </a:t>
            </a:r>
            <a:r>
              <a:rPr lang="en-US" sz="3600" dirty="0" smtClean="0">
                <a:solidFill>
                  <a:srgbClr val="C00000"/>
                </a:solidFill>
              </a:rPr>
              <a:t>Diabetes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rate of b-cell destruction is </a:t>
            </a:r>
            <a:r>
              <a:rPr lang="en-US" dirty="0" smtClean="0"/>
              <a:t>quite variable: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Rapid </a:t>
            </a:r>
            <a:r>
              <a:rPr lang="en-US" dirty="0"/>
              <a:t>in some </a:t>
            </a:r>
            <a:r>
              <a:rPr lang="en-US" dirty="0" smtClean="0"/>
              <a:t>individuals (mainly </a:t>
            </a:r>
            <a:r>
              <a:rPr lang="en-US" dirty="0"/>
              <a:t>infants and children) </a:t>
            </a:r>
            <a:endParaRPr lang="en-US" dirty="0" smtClean="0"/>
          </a:p>
          <a:p>
            <a:pPr lvl="2"/>
            <a:r>
              <a:rPr lang="en-US" dirty="0" smtClean="0"/>
              <a:t>and </a:t>
            </a:r>
          </a:p>
          <a:p>
            <a:pPr lvl="1"/>
            <a:r>
              <a:rPr lang="en-US" dirty="0" smtClean="0"/>
              <a:t>Slow in others </a:t>
            </a:r>
            <a:r>
              <a:rPr lang="en-US" dirty="0"/>
              <a:t>(mainly </a:t>
            </a:r>
            <a:r>
              <a:rPr lang="en-US" dirty="0" smtClean="0"/>
              <a:t>adults)</a:t>
            </a:r>
          </a:p>
        </p:txBody>
      </p:sp>
    </p:spTree>
    <p:extLst>
      <p:ext uri="{BB962C8B-B14F-4D97-AF65-F5344CB8AC3E}">
        <p14:creationId xmlns:p14="http://schemas.microsoft.com/office/powerpoint/2010/main" val="56784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Immune-Mediated </a:t>
            </a:r>
            <a:r>
              <a:rPr lang="en-US" dirty="0" smtClean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/>
              <a:t>Children and adolescents may present with DKA as the first manifestation of the disease. </a:t>
            </a:r>
          </a:p>
          <a:p>
            <a:r>
              <a:rPr lang="en-US" dirty="0"/>
              <a:t>Others have modest fasting hyperglycemia that can rapidly change to severe hyperglycemia and/or </a:t>
            </a:r>
            <a:r>
              <a:rPr lang="en-US" dirty="0" smtClean="0"/>
              <a:t>DKA with </a:t>
            </a:r>
            <a:r>
              <a:rPr lang="en-US" dirty="0"/>
              <a:t>infection or other stress.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10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600" dirty="0" smtClean="0">
                <a:solidFill>
                  <a:srgbClr val="C00000"/>
                </a:solidFill>
              </a:rPr>
              <a:t>Immune-mediated </a:t>
            </a:r>
            <a:r>
              <a:rPr lang="en-US" sz="3600" dirty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/>
              <a:t>commonly occurs in </a:t>
            </a:r>
            <a:r>
              <a:rPr lang="en-US" i="1" dirty="0">
                <a:solidFill>
                  <a:srgbClr val="C00000"/>
                </a:solidFill>
              </a:rPr>
              <a:t>childhood</a:t>
            </a:r>
            <a:r>
              <a:rPr lang="en-US" i="1" dirty="0"/>
              <a:t> and</a:t>
            </a:r>
          </a:p>
          <a:p>
            <a:r>
              <a:rPr lang="en-US" i="1" dirty="0"/>
              <a:t>adolescence</a:t>
            </a:r>
            <a:r>
              <a:rPr lang="en-US" dirty="0"/>
              <a:t>, but it can occur at </a:t>
            </a:r>
            <a:r>
              <a:rPr lang="en-US" dirty="0">
                <a:solidFill>
                  <a:srgbClr val="C00000"/>
                </a:solidFill>
              </a:rPr>
              <a:t>any age</a:t>
            </a:r>
            <a:r>
              <a:rPr lang="en-US" dirty="0"/>
              <a:t>,</a:t>
            </a:r>
          </a:p>
          <a:p>
            <a:r>
              <a:rPr lang="en-US" dirty="0"/>
              <a:t>even in the 8th and 9th decades of life.</a:t>
            </a:r>
          </a:p>
        </p:txBody>
      </p:sp>
    </p:spTree>
    <p:extLst>
      <p:ext uri="{BB962C8B-B14F-4D97-AF65-F5344CB8AC3E}">
        <p14:creationId xmlns:p14="http://schemas.microsoft.com/office/powerpoint/2010/main" val="3342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600" dirty="0">
                <a:solidFill>
                  <a:srgbClr val="C00000"/>
                </a:solidFill>
              </a:rPr>
              <a:t>Autoimmune destruction of </a:t>
            </a:r>
            <a:r>
              <a:rPr lang="en-US" sz="3600" dirty="0" smtClean="0">
                <a:solidFill>
                  <a:srgbClr val="C00000"/>
                </a:solidFill>
              </a:rPr>
              <a:t>b-cells</a:t>
            </a:r>
          </a:p>
          <a:p>
            <a:r>
              <a:rPr lang="en-US" dirty="0" smtClean="0"/>
              <a:t>Multiple </a:t>
            </a:r>
            <a:r>
              <a:rPr lang="en-US" dirty="0"/>
              <a:t>genetic </a:t>
            </a:r>
            <a:r>
              <a:rPr lang="en-US" dirty="0" smtClean="0"/>
              <a:t>predispositions</a:t>
            </a:r>
          </a:p>
          <a:p>
            <a:r>
              <a:rPr lang="en-US" dirty="0" smtClean="0"/>
              <a:t>Environmental factors</a:t>
            </a:r>
          </a:p>
          <a:p>
            <a:r>
              <a:rPr lang="en-US" dirty="0"/>
              <a:t>Although </a:t>
            </a:r>
            <a:r>
              <a:rPr lang="en-US" dirty="0" smtClean="0"/>
              <a:t>patients are </a:t>
            </a:r>
            <a:r>
              <a:rPr lang="en-US" i="1" dirty="0"/>
              <a:t>not typically obese </a:t>
            </a:r>
            <a:r>
              <a:rPr lang="en-US" dirty="0"/>
              <a:t>when </a:t>
            </a:r>
            <a:r>
              <a:rPr lang="en-US" dirty="0" smtClean="0"/>
              <a:t>they present </a:t>
            </a:r>
            <a:r>
              <a:rPr lang="en-US" dirty="0"/>
              <a:t>with type 1 diabetes, </a:t>
            </a:r>
            <a:r>
              <a:rPr lang="en-US" dirty="0" smtClean="0"/>
              <a:t>obesity should </a:t>
            </a:r>
            <a:r>
              <a:rPr lang="en-US" dirty="0"/>
              <a:t>not preclude the diagnosis.</a:t>
            </a:r>
          </a:p>
        </p:txBody>
      </p:sp>
    </p:spTree>
    <p:extLst>
      <p:ext uri="{BB962C8B-B14F-4D97-AF65-F5344CB8AC3E}">
        <p14:creationId xmlns:p14="http://schemas.microsoft.com/office/powerpoint/2010/main" val="307170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/>
          <a:lstStyle/>
          <a:p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Patients with 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1 diabetes are also 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prone to 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autoimmune disorders such 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as:</a:t>
            </a:r>
            <a:endParaRPr lang="en-US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Hashimoto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thyroiditis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Graves disease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Addison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disease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Celiac disease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Vitiligo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Autoimmune hepatitis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Myasthenia gravis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Pernicious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anemia</a:t>
            </a:r>
          </a:p>
        </p:txBody>
      </p:sp>
    </p:spTree>
    <p:extLst>
      <p:ext uri="{BB962C8B-B14F-4D97-AF65-F5344CB8AC3E}">
        <p14:creationId xmlns:p14="http://schemas.microsoft.com/office/powerpoint/2010/main" val="14946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301208"/>
            <a:ext cx="8183880" cy="57606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10816"/>
          </a:xfrm>
        </p:spPr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Testing for Type 1 Diabetes </a:t>
            </a:r>
            <a:r>
              <a:rPr lang="en-US" sz="3600" dirty="0" smtClean="0">
                <a:solidFill>
                  <a:srgbClr val="C00000"/>
                </a:solidFill>
              </a:rPr>
              <a:t>Risk</a:t>
            </a:r>
          </a:p>
          <a:p>
            <a:endParaRPr lang="en-US" dirty="0" smtClean="0"/>
          </a:p>
          <a:p>
            <a:r>
              <a:rPr lang="en-US" dirty="0" smtClean="0"/>
              <a:t>Often </a:t>
            </a:r>
            <a:r>
              <a:rPr lang="en-US" dirty="0"/>
              <a:t>present with </a:t>
            </a:r>
            <a:r>
              <a:rPr lang="en-US" dirty="0" smtClean="0"/>
              <a:t>acute symptoms </a:t>
            </a:r>
            <a:r>
              <a:rPr lang="en-US" dirty="0"/>
              <a:t>of </a:t>
            </a:r>
            <a:r>
              <a:rPr lang="en-US" dirty="0" smtClean="0"/>
              <a:t>diabetes</a:t>
            </a:r>
          </a:p>
          <a:p>
            <a:endParaRPr lang="en-US" dirty="0" smtClean="0"/>
          </a:p>
          <a:p>
            <a:r>
              <a:rPr lang="en-US" dirty="0" smtClean="0"/>
              <a:t>Markedly elevated </a:t>
            </a:r>
            <a:r>
              <a:rPr lang="en-US" dirty="0"/>
              <a:t>blood glucose </a:t>
            </a:r>
            <a:r>
              <a:rPr lang="en-US" dirty="0" smtClean="0"/>
              <a:t>levels</a:t>
            </a:r>
          </a:p>
          <a:p>
            <a:endParaRPr lang="en-US" dirty="0" smtClean="0"/>
          </a:p>
          <a:p>
            <a:r>
              <a:rPr lang="en-US" dirty="0" smtClean="0"/>
              <a:t>Approximately one-third </a:t>
            </a:r>
            <a:r>
              <a:rPr lang="en-US" dirty="0"/>
              <a:t>are </a:t>
            </a:r>
            <a:r>
              <a:rPr lang="en-US" dirty="0" smtClean="0"/>
              <a:t>diagnosed with </a:t>
            </a:r>
            <a:r>
              <a:rPr lang="en-US" dirty="0"/>
              <a:t>life-threatening </a:t>
            </a:r>
            <a:r>
              <a:rPr lang="en-US" dirty="0" smtClean="0"/>
              <a:t>DKA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47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Autoantibodies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585 children who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developed more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two autoantibodies,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nearly 70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developed type 1 diabetes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within 10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years and 84% within 15 years</a:t>
            </a:r>
          </a:p>
        </p:txBody>
      </p:sp>
    </p:spTree>
    <p:extLst>
      <p:ext uri="{BB962C8B-B14F-4D97-AF65-F5344CB8AC3E}">
        <p14:creationId xmlns:p14="http://schemas.microsoft.com/office/powerpoint/2010/main" val="155473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Individuals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 test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positive should be counseled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the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 of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developing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diabetes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Diabetes symptoms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DKA prevention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55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565775"/>
          </a:xfrm>
        </p:spPr>
        <p:txBody>
          <a:bodyPr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5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smtClean="0">
                <a:latin typeface="Times New Roman" pitchFamily="18" charset="0"/>
                <a:cs typeface="Times New Roman" pitchFamily="18" charset="0"/>
              </a:rPr>
              <a:t>Classification: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5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i="1" u="sng" dirty="0">
                <a:latin typeface="Times New Roman" pitchFamily="18" charset="0"/>
                <a:cs typeface="Times New Roman" pitchFamily="18" charset="0"/>
              </a:rPr>
              <a:t>Type 1 diabetes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(due to </a:t>
            </a:r>
            <a:r>
              <a:rPr lang="el-GR" sz="3200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-cell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destruction, usually leading to absolute insulin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deficiency)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i="1" u="sng" dirty="0">
                <a:latin typeface="Times New Roman" pitchFamily="18" charset="0"/>
                <a:cs typeface="Times New Roman" pitchFamily="18" charset="0"/>
              </a:rPr>
              <a:t>Type 2 diabetes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(due to a progressive insulin secretory defect on the background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of insulin resistance)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i="1" u="sng" dirty="0">
                <a:latin typeface="Times New Roman" pitchFamily="18" charset="0"/>
                <a:cs typeface="Times New Roman" pitchFamily="18" charset="0"/>
              </a:rPr>
              <a:t>Gestational diabetes mellitus</a:t>
            </a:r>
            <a:r>
              <a:rPr lang="en-US" sz="32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(GDM) (diabetes diagnosed in the second or third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trimester of pregnancy that is not clearly overt diabetes)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200" b="1" i="1" u="sng" dirty="0">
                <a:latin typeface="Times New Roman" pitchFamily="18" charset="0"/>
                <a:cs typeface="Times New Roman" pitchFamily="18" charset="0"/>
              </a:rPr>
              <a:t>Specific types of diabetes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due to other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causes: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onogenic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diabetes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syndromes </a:t>
            </a:r>
            <a:r>
              <a:rPr lang="en-US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(such as…)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Maturity-onset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diabetes of the young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(MODY)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Lipodystrophic syndromes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Neonatal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diabetes 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Diseases of the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exocrine pancreas 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(such </a:t>
            </a:r>
            <a:r>
              <a:rPr lang="en-US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as…)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Cystic fibrosis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Pancreatitis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Drug-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chemical-induced diabetes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(such </a:t>
            </a:r>
            <a:r>
              <a:rPr lang="en-US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as…) 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Glucocorticoids, drugs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the treatment of HIV/AIDS or after organ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transplantation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2" descr="https://encrypted-tbn0.gstatic.com/images?q=tbn:ANd9GcQKHVm-H3H0_Cn_nRuCMY3761RF4ttEnmeD9SQBooRmSNeGwasL9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33400"/>
            <a:ext cx="13144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9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“Latent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autoimmune diabetes in adults" (LADA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adults with apparent type 2 diabetes, approximately 7.5 to 10 percent have type 1 diabetes as defined by the presence of circulating islet-cell antibodies (ICA), antibodies to glutamic acid decarboxylase (GAD), or careful clinical criteria</a:t>
            </a:r>
          </a:p>
        </p:txBody>
      </p:sp>
    </p:spTree>
    <p:extLst>
      <p:ext uri="{BB962C8B-B14F-4D97-AF65-F5344CB8AC3E}">
        <p14:creationId xmlns:p14="http://schemas.microsoft.com/office/powerpoint/2010/main" val="186602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5922984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>
                <a:solidFill>
                  <a:srgbClr val="C00000"/>
                </a:solidFill>
              </a:rPr>
              <a:t>LADA</a:t>
            </a:r>
            <a:endParaRPr lang="en-US" sz="4400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Age </a:t>
            </a:r>
            <a:r>
              <a:rPr lang="en-US" dirty="0"/>
              <a:t>of onset &lt;50 </a:t>
            </a:r>
            <a:r>
              <a:rPr lang="en-US" dirty="0" smtClean="0"/>
              <a:t>years</a:t>
            </a:r>
          </a:p>
          <a:p>
            <a:r>
              <a:rPr lang="en-US" dirty="0"/>
              <a:t>A</a:t>
            </a:r>
            <a:r>
              <a:rPr lang="en-US" dirty="0" smtClean="0"/>
              <a:t>cute symptoms</a:t>
            </a:r>
          </a:p>
          <a:p>
            <a:r>
              <a:rPr lang="en-US" dirty="0" smtClean="0"/>
              <a:t>BMI </a:t>
            </a:r>
            <a:r>
              <a:rPr lang="en-US" dirty="0"/>
              <a:t>&lt;25 </a:t>
            </a:r>
            <a:r>
              <a:rPr lang="en-US" dirty="0" smtClean="0"/>
              <a:t>kg/m2</a:t>
            </a:r>
          </a:p>
          <a:p>
            <a:r>
              <a:rPr lang="en-US" dirty="0"/>
              <a:t>P</a:t>
            </a:r>
            <a:r>
              <a:rPr lang="en-US" dirty="0" smtClean="0"/>
              <a:t>ersonal </a:t>
            </a:r>
            <a:r>
              <a:rPr lang="en-US" dirty="0"/>
              <a:t>or family history of autoimmune </a:t>
            </a:r>
            <a:r>
              <a:rPr lang="en-US" dirty="0" smtClean="0"/>
              <a:t>disease</a:t>
            </a:r>
          </a:p>
          <a:p>
            <a:r>
              <a:rPr lang="en-US" dirty="0" smtClean="0"/>
              <a:t>The </a:t>
            </a:r>
            <a:r>
              <a:rPr lang="en-US" dirty="0"/>
              <a:t>presence of two or more criteria had a 90 percent sensitivity and 71 percent specificity for identifying patients positive for anti-GAD antibodies.</a:t>
            </a:r>
          </a:p>
        </p:txBody>
      </p:sp>
    </p:spTree>
    <p:extLst>
      <p:ext uri="{BB962C8B-B14F-4D97-AF65-F5344CB8AC3E}">
        <p14:creationId xmlns:p14="http://schemas.microsoft.com/office/powerpoint/2010/main" val="399009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2 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diabetes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previously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referred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as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“noninsulin-dependent diabetes”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“adult-onset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diabetes,” accounts for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90– 95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of all diabetes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 (rather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absolute) insulin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deficiency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peripheral insulin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resistance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but not all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patientswith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diabetes are overweight or obese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877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2 diabetes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Excess </a:t>
            </a:r>
            <a:r>
              <a:rPr lang="en-US" dirty="0">
                <a:solidFill>
                  <a:srgbClr val="C00000"/>
                </a:solidFill>
              </a:rPr>
              <a:t>weight</a:t>
            </a:r>
            <a:r>
              <a:rPr lang="en-US" dirty="0"/>
              <a:t> itself causes some </a:t>
            </a:r>
            <a:r>
              <a:rPr lang="en-US" dirty="0" smtClean="0"/>
              <a:t>degree of </a:t>
            </a:r>
            <a:r>
              <a:rPr lang="en-US" dirty="0"/>
              <a:t>insulin resistance. </a:t>
            </a:r>
            <a:endParaRPr lang="en-US" dirty="0" smtClean="0"/>
          </a:p>
          <a:p>
            <a:r>
              <a:rPr lang="en-US" dirty="0" smtClean="0"/>
              <a:t>Patients </a:t>
            </a:r>
            <a:r>
              <a:rPr lang="en-US" dirty="0"/>
              <a:t>who are </a:t>
            </a:r>
            <a:r>
              <a:rPr lang="en-US" dirty="0" smtClean="0"/>
              <a:t>not obese </a:t>
            </a:r>
            <a:r>
              <a:rPr lang="en-US" dirty="0"/>
              <a:t>or overweight by </a:t>
            </a:r>
            <a:r>
              <a:rPr lang="en-US" dirty="0" smtClean="0"/>
              <a:t>traditional weight</a:t>
            </a:r>
            <a:r>
              <a:rPr lang="en-US" dirty="0"/>
              <a:t> </a:t>
            </a:r>
            <a:r>
              <a:rPr lang="en-US" dirty="0" smtClean="0"/>
              <a:t>criteria </a:t>
            </a:r>
            <a:r>
              <a:rPr lang="en-US" dirty="0"/>
              <a:t>may have an increased </a:t>
            </a:r>
            <a:r>
              <a:rPr lang="en-US" dirty="0" smtClean="0"/>
              <a:t>percentage of </a:t>
            </a:r>
            <a:r>
              <a:rPr lang="en-US" dirty="0">
                <a:solidFill>
                  <a:srgbClr val="C00000"/>
                </a:solidFill>
              </a:rPr>
              <a:t>body fat </a:t>
            </a:r>
            <a:r>
              <a:rPr lang="en-US" dirty="0"/>
              <a:t>distributed </a:t>
            </a:r>
            <a:r>
              <a:rPr lang="en-US" dirty="0" smtClean="0"/>
              <a:t>predominantly in </a:t>
            </a:r>
            <a:r>
              <a:rPr lang="en-US" dirty="0"/>
              <a:t>the abdominal region.</a:t>
            </a:r>
          </a:p>
        </p:txBody>
      </p:sp>
    </p:spTree>
    <p:extLst>
      <p:ext uri="{BB962C8B-B14F-4D97-AF65-F5344CB8AC3E}">
        <p14:creationId xmlns:p14="http://schemas.microsoft.com/office/powerpoint/2010/main" val="303385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2 </a:t>
            </a:r>
            <a:r>
              <a:rPr lang="en-US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diabetes</a:t>
            </a:r>
            <a:endParaRPr lang="en-US" sz="4000" dirty="0" smtClean="0"/>
          </a:p>
          <a:p>
            <a:r>
              <a:rPr lang="en-US" dirty="0" smtClean="0"/>
              <a:t>DKA </a:t>
            </a:r>
            <a:r>
              <a:rPr lang="en-US" dirty="0"/>
              <a:t>seldom occurs </a:t>
            </a:r>
            <a:endParaRPr lang="en-US" dirty="0" smtClean="0"/>
          </a:p>
          <a:p>
            <a:r>
              <a:rPr lang="en-US" dirty="0" smtClean="0"/>
              <a:t>spontaneously in type </a:t>
            </a:r>
            <a:r>
              <a:rPr lang="en-US" dirty="0"/>
              <a:t>2 diabetes; when seen, it </a:t>
            </a:r>
            <a:r>
              <a:rPr lang="en-US" dirty="0" smtClean="0"/>
              <a:t>usually arises </a:t>
            </a:r>
            <a:r>
              <a:rPr lang="en-US" dirty="0"/>
              <a:t>in association with the stress of </a:t>
            </a:r>
            <a:r>
              <a:rPr lang="en-US" dirty="0" smtClean="0"/>
              <a:t>another illness </a:t>
            </a:r>
            <a:r>
              <a:rPr lang="en-US" dirty="0"/>
              <a:t>such as infection or with </a:t>
            </a:r>
            <a:r>
              <a:rPr lang="en-US" dirty="0" smtClean="0"/>
              <a:t>the use </a:t>
            </a:r>
            <a:r>
              <a:rPr lang="en-US" dirty="0"/>
              <a:t>of certain drugs (e.g., </a:t>
            </a:r>
            <a:r>
              <a:rPr lang="en-US" dirty="0" smtClean="0"/>
              <a:t>corticosteroids, atypical </a:t>
            </a:r>
            <a:r>
              <a:rPr lang="en-US" dirty="0"/>
              <a:t>antipsychotics, and </a:t>
            </a:r>
            <a:r>
              <a:rPr lang="en-US" dirty="0" smtClean="0"/>
              <a:t>sodium– glucose </a:t>
            </a:r>
            <a:r>
              <a:rPr lang="en-US" dirty="0"/>
              <a:t>cotransporter 2 inhibitors)</a:t>
            </a:r>
          </a:p>
        </p:txBody>
      </p:sp>
    </p:spTree>
    <p:extLst>
      <p:ext uri="{BB962C8B-B14F-4D97-AF65-F5344CB8AC3E}">
        <p14:creationId xmlns:p14="http://schemas.microsoft.com/office/powerpoint/2010/main" val="140339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C00000"/>
                </a:solidFill>
              </a:rPr>
              <a:t>Type 2 diabetes </a:t>
            </a:r>
            <a:endParaRPr lang="en-US" sz="4000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frequently </a:t>
            </a:r>
            <a:r>
              <a:rPr lang="en-US" dirty="0"/>
              <a:t>goes </a:t>
            </a:r>
            <a:r>
              <a:rPr lang="en-US" dirty="0" smtClean="0">
                <a:solidFill>
                  <a:srgbClr val="C00000"/>
                </a:solidFill>
              </a:rPr>
              <a:t>undiagnosed</a:t>
            </a:r>
            <a:r>
              <a:rPr lang="en-US" dirty="0" smtClean="0"/>
              <a:t> for </a:t>
            </a:r>
            <a:r>
              <a:rPr lang="en-US" dirty="0"/>
              <a:t>many years because </a:t>
            </a:r>
            <a:r>
              <a:rPr lang="en-US" dirty="0" smtClean="0"/>
              <a:t>hyperglycemia develops </a:t>
            </a:r>
            <a:r>
              <a:rPr lang="en-US" dirty="0"/>
              <a:t>gradually </a:t>
            </a:r>
            <a:r>
              <a:rPr lang="en-US" dirty="0" smtClean="0"/>
              <a:t>and, at </a:t>
            </a:r>
            <a:r>
              <a:rPr lang="en-US" dirty="0"/>
              <a:t>earlier stages, is often not </a:t>
            </a:r>
            <a:r>
              <a:rPr lang="en-US" dirty="0" smtClean="0"/>
              <a:t>severe enough </a:t>
            </a:r>
            <a:r>
              <a:rPr lang="en-US" dirty="0"/>
              <a:t>for the patient to notice the </a:t>
            </a:r>
            <a:r>
              <a:rPr lang="en-US" dirty="0" smtClean="0"/>
              <a:t>classic diabetes </a:t>
            </a:r>
            <a:r>
              <a:rPr lang="en-US" dirty="0"/>
              <a:t>symptoms.</a:t>
            </a:r>
          </a:p>
        </p:txBody>
      </p:sp>
    </p:spTree>
    <p:extLst>
      <p:ext uri="{BB962C8B-B14F-4D97-AF65-F5344CB8AC3E}">
        <p14:creationId xmlns:p14="http://schemas.microsoft.com/office/powerpoint/2010/main" val="289873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C00000"/>
                </a:solidFill>
              </a:rPr>
              <a:t>Insulin resistance </a:t>
            </a:r>
            <a:endParaRPr lang="en-US" sz="4000" dirty="0" smtClean="0">
              <a:solidFill>
                <a:srgbClr val="C00000"/>
              </a:solidFill>
            </a:endParaRPr>
          </a:p>
          <a:p>
            <a:endParaRPr lang="en-US" sz="4000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May improve </a:t>
            </a:r>
            <a:r>
              <a:rPr lang="en-US" dirty="0"/>
              <a:t>with weight reduction and/or</a:t>
            </a:r>
          </a:p>
          <a:p>
            <a:endParaRPr lang="en-US" dirty="0" smtClean="0"/>
          </a:p>
          <a:p>
            <a:r>
              <a:rPr lang="en-US" dirty="0" smtClean="0"/>
              <a:t>pharmacologic </a:t>
            </a:r>
            <a:r>
              <a:rPr lang="en-US" dirty="0"/>
              <a:t>treatment </a:t>
            </a:r>
            <a:r>
              <a:rPr lang="en-US" dirty="0" smtClean="0"/>
              <a:t>of hyperglycemia</a:t>
            </a:r>
            <a:r>
              <a:rPr lang="en-US" dirty="0"/>
              <a:t> </a:t>
            </a:r>
            <a:r>
              <a:rPr lang="en-US" dirty="0" smtClean="0"/>
              <a:t>but </a:t>
            </a:r>
            <a:r>
              <a:rPr lang="en-US" dirty="0"/>
              <a:t>is seldom restored to normal.</a:t>
            </a:r>
          </a:p>
        </p:txBody>
      </p:sp>
    </p:spTree>
    <p:extLst>
      <p:ext uri="{BB962C8B-B14F-4D97-AF65-F5344CB8AC3E}">
        <p14:creationId xmlns:p14="http://schemas.microsoft.com/office/powerpoint/2010/main" val="409279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DM2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associated with a strong genetic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predisposition or family history in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firstdegree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more so than type 1 diabetes.</a:t>
            </a:r>
          </a:p>
        </p:txBody>
      </p:sp>
    </p:spTree>
    <p:extLst>
      <p:ext uri="{BB962C8B-B14F-4D97-AF65-F5344CB8AC3E}">
        <p14:creationId xmlns:p14="http://schemas.microsoft.com/office/powerpoint/2010/main" val="4081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C00000"/>
                </a:solidFill>
              </a:rPr>
              <a:t>DM2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undiagnosed</a:t>
            </a:r>
          </a:p>
          <a:p>
            <a:r>
              <a:rPr lang="en-US" dirty="0" smtClean="0"/>
              <a:t>Approximately </a:t>
            </a:r>
            <a:r>
              <a:rPr lang="en-US" dirty="0"/>
              <a:t>one-quarter of people</a:t>
            </a:r>
          </a:p>
          <a:p>
            <a:r>
              <a:rPr lang="en-US" dirty="0"/>
              <a:t>with diabetes in the U.S. and nearly half</a:t>
            </a:r>
          </a:p>
          <a:p>
            <a:r>
              <a:rPr lang="en-US" dirty="0"/>
              <a:t>of Asian and Hispanic Americans with </a:t>
            </a:r>
            <a:r>
              <a:rPr lang="en-US" dirty="0" smtClean="0"/>
              <a:t>diabetes are </a:t>
            </a:r>
            <a:r>
              <a:rPr lang="en-US" dirty="0"/>
              <a:t>undiagnosed</a:t>
            </a:r>
          </a:p>
        </p:txBody>
      </p:sp>
    </p:spTree>
    <p:extLst>
      <p:ext uri="{BB962C8B-B14F-4D97-AF65-F5344CB8AC3E}">
        <p14:creationId xmlns:p14="http://schemas.microsoft.com/office/powerpoint/2010/main" val="406977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C00000"/>
                </a:solidFill>
              </a:rPr>
              <a:t>Medications that </a:t>
            </a:r>
            <a:r>
              <a:rPr lang="en-US" sz="3200" dirty="0">
                <a:solidFill>
                  <a:srgbClr val="C00000"/>
                </a:solidFill>
              </a:rPr>
              <a:t>are known to </a:t>
            </a:r>
            <a:r>
              <a:rPr lang="en-US" sz="3200" dirty="0" smtClean="0">
                <a:solidFill>
                  <a:srgbClr val="C00000"/>
                </a:solidFill>
              </a:rPr>
              <a:t>increase the </a:t>
            </a:r>
            <a:r>
              <a:rPr lang="en-US" sz="3200" dirty="0">
                <a:solidFill>
                  <a:srgbClr val="C00000"/>
                </a:solidFill>
              </a:rPr>
              <a:t>risk of </a:t>
            </a:r>
            <a:r>
              <a:rPr lang="en-US" sz="3200" dirty="0" smtClean="0">
                <a:solidFill>
                  <a:srgbClr val="C00000"/>
                </a:solidFill>
              </a:rPr>
              <a:t>diabetes  </a:t>
            </a:r>
            <a:endParaRPr lang="en-US" sz="3200" dirty="0">
              <a:solidFill>
                <a:srgbClr val="C0000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Glucocorticoids</a:t>
            </a:r>
            <a:endParaRPr lang="en-US" dirty="0"/>
          </a:p>
          <a:p>
            <a:r>
              <a:rPr lang="en-US" dirty="0" smtClean="0"/>
              <a:t>Thiazide diuretics</a:t>
            </a:r>
          </a:p>
          <a:p>
            <a:r>
              <a:rPr lang="en-US" dirty="0" smtClean="0"/>
              <a:t>Atypical </a:t>
            </a:r>
            <a:r>
              <a:rPr lang="en-US" dirty="0"/>
              <a:t>antipsychotics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10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79425" y="381000"/>
            <a:ext cx="8185150" cy="4187825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en-US" altLang="en-US" sz="3200" b="1" smtClean="0">
                <a:latin typeface="Times New Roman" pitchFamily="18" charset="0"/>
                <a:cs typeface="Times New Roman" pitchFamily="18" charset="0"/>
              </a:rPr>
              <a:t>Spectrum of glucose homeostasis</a:t>
            </a: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83820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362200" y="1981200"/>
            <a:ext cx="1066800" cy="838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10000" y="1447800"/>
            <a:ext cx="1752600" cy="381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248400" y="1447800"/>
            <a:ext cx="2057400" cy="381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C00000"/>
                </a:solidFill>
              </a:rPr>
              <a:t>Atypical antipsychotics</a:t>
            </a:r>
          </a:p>
          <a:p>
            <a:r>
              <a:rPr lang="en-US" dirty="0" smtClean="0">
                <a:hlinkClick r:id="rId2"/>
              </a:rPr>
              <a:t>Clozapine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Risperidone</a:t>
            </a:r>
            <a:endParaRPr lang="en-US" dirty="0">
              <a:hlinkClick r:id="rId2"/>
            </a:endParaRPr>
          </a:p>
          <a:p>
            <a:r>
              <a:rPr lang="en-US" dirty="0" smtClean="0">
                <a:hlinkClick r:id="rId2"/>
              </a:rPr>
              <a:t>Olanzapine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Quetiapine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Ziprasidone</a:t>
            </a:r>
            <a:r>
              <a:rPr lang="en-US" dirty="0"/>
              <a:t> </a:t>
            </a:r>
          </a:p>
          <a:p>
            <a:r>
              <a:rPr lang="en-US" dirty="0" smtClean="0">
                <a:hlinkClick r:id="rId2"/>
              </a:rPr>
              <a:t>Aripiprazole</a:t>
            </a:r>
            <a:endParaRPr lang="en-US" dirty="0">
              <a:hlinkClick r:id="rId2"/>
            </a:endParaRPr>
          </a:p>
          <a:p>
            <a:r>
              <a:rPr lang="en-US" dirty="0" err="1" smtClean="0">
                <a:hlinkClick r:id="rId2"/>
              </a:rPr>
              <a:t>Paliperidone</a:t>
            </a:r>
            <a:r>
              <a:rPr lang="en-US" dirty="0"/>
              <a:t> </a:t>
            </a:r>
            <a:r>
              <a:rPr lang="en-US" dirty="0" smtClean="0"/>
              <a:t>the </a:t>
            </a:r>
            <a:r>
              <a:rPr lang="en-US" dirty="0"/>
              <a:t>active metabolite of risperidone.</a:t>
            </a:r>
          </a:p>
        </p:txBody>
      </p:sp>
    </p:spTree>
    <p:extLst>
      <p:ext uri="{BB962C8B-B14F-4D97-AF65-F5344CB8AC3E}">
        <p14:creationId xmlns:p14="http://schemas.microsoft.com/office/powerpoint/2010/main" val="144838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C00000"/>
                </a:solidFill>
              </a:rPr>
              <a:t>Screening in Dental </a:t>
            </a:r>
            <a:r>
              <a:rPr lang="en-US" sz="4000" dirty="0" smtClean="0">
                <a:solidFill>
                  <a:srgbClr val="C00000"/>
                </a:solidFill>
              </a:rPr>
              <a:t>Practices</a:t>
            </a:r>
          </a:p>
          <a:p>
            <a:r>
              <a:rPr lang="en-US" dirty="0"/>
              <a:t>with one study estimating</a:t>
            </a:r>
          </a:p>
          <a:p>
            <a:r>
              <a:rPr lang="en-US" dirty="0"/>
              <a:t>that 30% of patients </a:t>
            </a:r>
            <a:r>
              <a:rPr lang="en-US" dirty="0" smtClean="0">
                <a:latin typeface="Times New Roman"/>
                <a:cs typeface="Times New Roman"/>
              </a:rPr>
              <a:t>≥ </a:t>
            </a:r>
            <a:r>
              <a:rPr lang="en-US" dirty="0" smtClean="0"/>
              <a:t>30 </a:t>
            </a:r>
            <a:r>
              <a:rPr lang="en-US" dirty="0"/>
              <a:t>years of age</a:t>
            </a:r>
          </a:p>
          <a:p>
            <a:r>
              <a:rPr lang="en-US" dirty="0"/>
              <a:t>seen in general dental practices had </a:t>
            </a:r>
            <a:r>
              <a:rPr lang="en-US" dirty="0" err="1" smtClean="0"/>
              <a:t>dysglycemia</a:t>
            </a:r>
            <a:endParaRPr lang="en-US" dirty="0" smtClean="0"/>
          </a:p>
          <a:p>
            <a:r>
              <a:rPr lang="en-US" dirty="0"/>
              <a:t>Further research is </a:t>
            </a:r>
            <a:r>
              <a:rPr lang="en-US" dirty="0" smtClean="0"/>
              <a:t>needed to </a:t>
            </a:r>
            <a:r>
              <a:rPr lang="en-US" dirty="0"/>
              <a:t>demonstrate the feasibility, </a:t>
            </a:r>
            <a:r>
              <a:rPr lang="en-US" dirty="0" smtClean="0"/>
              <a:t>effectiveness, and </a:t>
            </a:r>
            <a:r>
              <a:rPr lang="en-US" dirty="0"/>
              <a:t>cost-effectiveness of </a:t>
            </a:r>
            <a:r>
              <a:rPr lang="en-US" dirty="0" smtClean="0"/>
              <a:t>screening in </a:t>
            </a:r>
            <a:r>
              <a:rPr lang="en-US" dirty="0"/>
              <a:t>this setting.</a:t>
            </a:r>
          </a:p>
        </p:txBody>
      </p:sp>
    </p:spTree>
    <p:extLst>
      <p:ext uri="{BB962C8B-B14F-4D97-AF65-F5344CB8AC3E}">
        <p14:creationId xmlns:p14="http://schemas.microsoft.com/office/powerpoint/2010/main" val="19252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b="0" dirty="0"/>
              <a:t>GESTATIONAL DIABETES MELLITUS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6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/>
              <a:t>MONOGENIC DIABETES</a:t>
            </a:r>
            <a:br>
              <a:rPr lang="en-US" b="0" dirty="0"/>
            </a:br>
            <a:r>
              <a:rPr lang="en-US" b="0" dirty="0"/>
              <a:t>SYNDROMES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7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869160"/>
            <a:ext cx="8183880" cy="1728192"/>
          </a:xfrm>
        </p:spPr>
        <p:txBody>
          <a:bodyPr>
            <a:normAutofit fontScale="90000"/>
          </a:bodyPr>
          <a:lstStyle/>
          <a:p>
            <a:r>
              <a:rPr lang="en-US" dirty="0"/>
              <a:t>MONOGENIC DIABETES</a:t>
            </a:r>
            <a:br>
              <a:rPr lang="en-US" dirty="0"/>
            </a:br>
            <a:r>
              <a:rPr lang="en-US" dirty="0"/>
              <a:t>SYNDROMES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424936" cy="4187952"/>
          </a:xfrm>
        </p:spPr>
        <p:txBody>
          <a:bodyPr/>
          <a:lstStyle/>
          <a:p>
            <a:r>
              <a:rPr lang="en-US" sz="2000" dirty="0" smtClean="0"/>
              <a:t>All </a:t>
            </a:r>
            <a:r>
              <a:rPr lang="en-US" sz="2000" dirty="0"/>
              <a:t>children diagnosed with </a:t>
            </a:r>
            <a:r>
              <a:rPr lang="en-US" sz="2000" dirty="0" smtClean="0"/>
              <a:t>diabetes in </a:t>
            </a:r>
            <a:r>
              <a:rPr lang="en-US" sz="2000" dirty="0"/>
              <a:t>the first 6 months of </a:t>
            </a:r>
            <a:r>
              <a:rPr lang="en-US" sz="2000" dirty="0" smtClean="0"/>
              <a:t>life should </a:t>
            </a:r>
            <a:r>
              <a:rPr lang="en-US" sz="2000" dirty="0"/>
              <a:t>have immediate </a:t>
            </a:r>
            <a:r>
              <a:rPr lang="en-US" sz="2000" dirty="0" smtClean="0"/>
              <a:t>genetic </a:t>
            </a:r>
            <a:r>
              <a:rPr lang="pt-BR" sz="2000" dirty="0" smtClean="0"/>
              <a:t>testing </a:t>
            </a:r>
            <a:r>
              <a:rPr lang="pt-BR" sz="2000" dirty="0"/>
              <a:t>for neonatal diabetes. </a:t>
            </a:r>
            <a:r>
              <a:rPr lang="pt-BR" sz="2000" dirty="0" smtClean="0"/>
              <a:t>A</a:t>
            </a:r>
          </a:p>
          <a:p>
            <a:r>
              <a:rPr lang="en-US" sz="2000" dirty="0"/>
              <a:t>Children and adults, diagnosed </a:t>
            </a:r>
            <a:r>
              <a:rPr lang="en-US" sz="2000" dirty="0" smtClean="0"/>
              <a:t>in early </a:t>
            </a:r>
            <a:r>
              <a:rPr lang="en-US" sz="2000" dirty="0" err="1"/>
              <a:t>adulthood,who</a:t>
            </a:r>
            <a:r>
              <a:rPr lang="en-US" sz="2000" dirty="0"/>
              <a:t> have </a:t>
            </a:r>
            <a:r>
              <a:rPr lang="en-US" sz="2000" dirty="0" smtClean="0"/>
              <a:t>diabetes not </a:t>
            </a:r>
            <a:r>
              <a:rPr lang="en-US" sz="2000" dirty="0"/>
              <a:t>characteristic of type 1 or type </a:t>
            </a:r>
            <a:r>
              <a:rPr lang="en-US" sz="2000" dirty="0" smtClean="0"/>
              <a:t>2 diabetes </a:t>
            </a:r>
            <a:r>
              <a:rPr lang="en-US" sz="2000" dirty="0"/>
              <a:t>that occurs in </a:t>
            </a:r>
            <a:r>
              <a:rPr lang="en-US" sz="2000" dirty="0" smtClean="0"/>
              <a:t>successive generations </a:t>
            </a:r>
            <a:r>
              <a:rPr lang="en-US" sz="2000" dirty="0"/>
              <a:t>(suggestive of an </a:t>
            </a:r>
            <a:r>
              <a:rPr lang="en-US" sz="2000" dirty="0" smtClean="0"/>
              <a:t>autosomal dominant </a:t>
            </a:r>
            <a:r>
              <a:rPr lang="en-US" sz="2000" dirty="0"/>
              <a:t>pattern of </a:t>
            </a:r>
            <a:r>
              <a:rPr lang="en-US" sz="2000" dirty="0" smtClean="0"/>
              <a:t>inheritance) should </a:t>
            </a:r>
            <a:r>
              <a:rPr lang="en-US" sz="2000" dirty="0"/>
              <a:t>have genetic </a:t>
            </a:r>
            <a:r>
              <a:rPr lang="en-US" sz="2000" dirty="0" smtClean="0"/>
              <a:t>testing for </a:t>
            </a:r>
            <a:r>
              <a:rPr lang="en-US" sz="2000" dirty="0"/>
              <a:t>maturity-onset diabetes of </a:t>
            </a:r>
            <a:r>
              <a:rPr lang="en-US" sz="2000" dirty="0" smtClean="0"/>
              <a:t>the young</a:t>
            </a:r>
            <a:r>
              <a:rPr lang="en-US" sz="2000" dirty="0"/>
              <a:t>. </a:t>
            </a:r>
            <a:r>
              <a:rPr lang="en-US" sz="2000" dirty="0" smtClean="0"/>
              <a:t>A</a:t>
            </a:r>
          </a:p>
          <a:p>
            <a:r>
              <a:rPr lang="en-US" sz="2000" dirty="0" err="1" smtClean="0"/>
              <a:t>Buth</a:t>
            </a:r>
            <a:r>
              <a:rPr lang="en-US" sz="2000" dirty="0" smtClean="0"/>
              <a:t> of them  represent </a:t>
            </a:r>
            <a:r>
              <a:rPr lang="en-US" sz="2000" dirty="0"/>
              <a:t>a small fraction of patients</a:t>
            </a:r>
          </a:p>
          <a:p>
            <a:r>
              <a:rPr lang="en-US" sz="2000" dirty="0"/>
              <a:t>with diabetes </a:t>
            </a:r>
            <a:r>
              <a:rPr lang="en-US" sz="2000" dirty="0" smtClean="0"/>
              <a:t>(&lt;5</a:t>
            </a:r>
            <a:r>
              <a:rPr lang="en-US" sz="2000" dirty="0"/>
              <a:t>%).</a:t>
            </a:r>
          </a:p>
        </p:txBody>
      </p:sp>
    </p:spTree>
    <p:extLst>
      <p:ext uri="{BB962C8B-B14F-4D97-AF65-F5344CB8AC3E}">
        <p14:creationId xmlns:p14="http://schemas.microsoft.com/office/powerpoint/2010/main" val="135333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5850976"/>
          </a:xfrm>
        </p:spPr>
        <p:txBody>
          <a:bodyPr/>
          <a:lstStyle/>
          <a:p>
            <a:r>
              <a:rPr lang="en-US" sz="3200" dirty="0">
                <a:solidFill>
                  <a:srgbClr val="C00000"/>
                </a:solidFill>
              </a:rPr>
              <a:t>Maturity-Onset Diabetes of the </a:t>
            </a:r>
            <a:r>
              <a:rPr lang="en-US" sz="3200" dirty="0" smtClean="0">
                <a:solidFill>
                  <a:srgbClr val="C00000"/>
                </a:solidFill>
              </a:rPr>
              <a:t>Young</a:t>
            </a:r>
          </a:p>
          <a:p>
            <a:r>
              <a:rPr lang="en-US" sz="2000" dirty="0"/>
              <a:t>MODY is frequently characterized by </a:t>
            </a:r>
            <a:r>
              <a:rPr lang="en-US" sz="2000" dirty="0" smtClean="0"/>
              <a:t>onset of </a:t>
            </a:r>
            <a:r>
              <a:rPr lang="en-US" sz="2000" dirty="0"/>
              <a:t>hyperglycemia at </a:t>
            </a:r>
            <a:endParaRPr lang="en-US" sz="2000" dirty="0" smtClean="0"/>
          </a:p>
          <a:p>
            <a:r>
              <a:rPr lang="en-US" sz="2000" dirty="0" smtClean="0"/>
              <a:t>an </a:t>
            </a:r>
            <a:r>
              <a:rPr lang="en-US" sz="2000" dirty="0"/>
              <a:t>early age (</a:t>
            </a:r>
            <a:r>
              <a:rPr lang="en-US" sz="2000" dirty="0" smtClean="0"/>
              <a:t>classically before </a:t>
            </a:r>
            <a:r>
              <a:rPr lang="en-US" sz="2000" dirty="0"/>
              <a:t>age 25 years, </a:t>
            </a:r>
            <a:r>
              <a:rPr lang="en-US" sz="2000" dirty="0" smtClean="0"/>
              <a:t>although diagnosis </a:t>
            </a:r>
            <a:r>
              <a:rPr lang="en-US" sz="2000" dirty="0"/>
              <a:t>may occur at older ages).</a:t>
            </a:r>
          </a:p>
          <a:p>
            <a:r>
              <a:rPr lang="en-US" sz="2000" dirty="0"/>
              <a:t>MODY is characterized by </a:t>
            </a:r>
            <a:r>
              <a:rPr lang="en-US" sz="2000" i="1" dirty="0"/>
              <a:t>impaired </a:t>
            </a:r>
            <a:r>
              <a:rPr lang="en-US" sz="2000" i="1" dirty="0" smtClean="0"/>
              <a:t>insulin secretion </a:t>
            </a:r>
            <a:r>
              <a:rPr lang="en-US" sz="2000" dirty="0" smtClean="0"/>
              <a:t>with minimal </a:t>
            </a:r>
            <a:r>
              <a:rPr lang="en-US" sz="2000" dirty="0"/>
              <a:t>or no defects </a:t>
            </a:r>
            <a:r>
              <a:rPr lang="en-US" sz="2000" dirty="0" smtClean="0"/>
              <a:t>in insulin </a:t>
            </a:r>
            <a:r>
              <a:rPr lang="en-US" sz="2000" dirty="0"/>
              <a:t>action (in the absence of </a:t>
            </a:r>
            <a:r>
              <a:rPr lang="en-US" sz="2000" dirty="0" smtClean="0"/>
              <a:t>coexistent obesity</a:t>
            </a:r>
            <a:r>
              <a:rPr lang="en-US" sz="2000" dirty="0"/>
              <a:t>). </a:t>
            </a:r>
            <a:endParaRPr lang="en-US" sz="2000" dirty="0" smtClean="0"/>
          </a:p>
          <a:p>
            <a:r>
              <a:rPr lang="en-US" sz="2000" dirty="0" smtClean="0"/>
              <a:t>It </a:t>
            </a:r>
            <a:r>
              <a:rPr lang="en-US" sz="2000" dirty="0"/>
              <a:t>is inherited in an </a:t>
            </a:r>
            <a:r>
              <a:rPr lang="en-US" sz="2000" dirty="0" smtClean="0"/>
              <a:t>autosomal dominant </a:t>
            </a:r>
            <a:r>
              <a:rPr lang="en-US" sz="2000" dirty="0"/>
              <a:t>pattern </a:t>
            </a:r>
            <a:endParaRPr lang="en-US" sz="2000" dirty="0" smtClean="0"/>
          </a:p>
          <a:p>
            <a:r>
              <a:rPr lang="en-US" sz="2000" dirty="0" smtClean="0"/>
              <a:t>with abnormalities in </a:t>
            </a:r>
            <a:r>
              <a:rPr lang="en-US" sz="2000" dirty="0"/>
              <a:t>at least 13 genes on different </a:t>
            </a:r>
            <a:r>
              <a:rPr lang="en-US" sz="2000" dirty="0" smtClean="0"/>
              <a:t>chromosomes identified </a:t>
            </a:r>
            <a:r>
              <a:rPr lang="en-US" sz="2000" dirty="0"/>
              <a:t>to date.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most </a:t>
            </a:r>
            <a:r>
              <a:rPr lang="en-US" sz="2000" dirty="0" smtClean="0"/>
              <a:t>commonly reported </a:t>
            </a:r>
            <a:r>
              <a:rPr lang="en-US" sz="2000" dirty="0"/>
              <a:t>forms are </a:t>
            </a:r>
            <a:r>
              <a:rPr lang="en-US" sz="2000" dirty="0" smtClean="0"/>
              <a:t>GCK-MODY</a:t>
            </a:r>
            <a:r>
              <a:rPr lang="en-US" sz="2000" dirty="0"/>
              <a:t>(MODY2), HNF1A-MODY (MODY3), </a:t>
            </a:r>
            <a:r>
              <a:rPr lang="en-US" sz="2000" dirty="0" smtClean="0"/>
              <a:t>and HNF4A-MODY </a:t>
            </a:r>
            <a:r>
              <a:rPr lang="en-US" sz="2000" dirty="0"/>
              <a:t>(MODY1).</a:t>
            </a:r>
          </a:p>
        </p:txBody>
      </p:sp>
    </p:spTree>
    <p:extLst>
      <p:ext uri="{BB962C8B-B14F-4D97-AF65-F5344CB8AC3E}">
        <p14:creationId xmlns:p14="http://schemas.microsoft.com/office/powerpoint/2010/main" val="279793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6120680"/>
          </a:xfrm>
        </p:spPr>
        <p:txBody>
          <a:bodyPr/>
          <a:lstStyle/>
          <a:p>
            <a:r>
              <a:rPr lang="en-US" sz="2000" dirty="0"/>
              <a:t>Clinically, patients with </a:t>
            </a:r>
            <a:r>
              <a:rPr lang="en-US" sz="2000" dirty="0" smtClean="0"/>
              <a:t>GCK-MODY </a:t>
            </a:r>
            <a:r>
              <a:rPr lang="en-US" sz="2000" dirty="0"/>
              <a:t>(</a:t>
            </a:r>
            <a:r>
              <a:rPr lang="en-US" sz="2000" dirty="0" smtClean="0">
                <a:solidFill>
                  <a:srgbClr val="C00000"/>
                </a:solidFill>
              </a:rPr>
              <a:t>MODY2</a:t>
            </a:r>
            <a:r>
              <a:rPr lang="en-US" sz="2000" dirty="0" smtClean="0"/>
              <a:t>) exhibit mild</a:t>
            </a:r>
            <a:r>
              <a:rPr lang="en-US" sz="2000" dirty="0"/>
              <a:t>, stable, fasting </a:t>
            </a:r>
            <a:r>
              <a:rPr lang="en-US" sz="2000" dirty="0" smtClean="0"/>
              <a:t>hyperglycemia and </a:t>
            </a:r>
            <a:r>
              <a:rPr lang="en-US" sz="2000" dirty="0"/>
              <a:t>do not require </a:t>
            </a:r>
            <a:r>
              <a:rPr lang="en-US" sz="2000" dirty="0" err="1" smtClean="0"/>
              <a:t>antihyperglycemic</a:t>
            </a:r>
            <a:r>
              <a:rPr lang="en-US" sz="2000" dirty="0"/>
              <a:t> </a:t>
            </a:r>
            <a:r>
              <a:rPr lang="en-US" sz="2000" dirty="0" smtClean="0"/>
              <a:t>therapy </a:t>
            </a:r>
            <a:r>
              <a:rPr lang="en-US" sz="2000" dirty="0"/>
              <a:t>except sometimes during pregnancy.</a:t>
            </a:r>
          </a:p>
          <a:p>
            <a:endParaRPr lang="en-US" sz="2000" dirty="0" smtClean="0"/>
          </a:p>
          <a:p>
            <a:r>
              <a:rPr lang="en-US" sz="2000" dirty="0" smtClean="0"/>
              <a:t>Patients </a:t>
            </a:r>
            <a:r>
              <a:rPr lang="en-US" sz="2000" dirty="0"/>
              <a:t>with </a:t>
            </a:r>
            <a:r>
              <a:rPr lang="en-US" sz="2000" dirty="0" smtClean="0"/>
              <a:t>HNF1A</a:t>
            </a:r>
            <a:r>
              <a:rPr lang="en-US" sz="2000" dirty="0"/>
              <a:t> (MODY3), </a:t>
            </a:r>
            <a:r>
              <a:rPr lang="en-US" sz="2000" dirty="0" smtClean="0"/>
              <a:t>- </a:t>
            </a:r>
            <a:r>
              <a:rPr lang="en-US" sz="2000" dirty="0"/>
              <a:t>or </a:t>
            </a:r>
            <a:r>
              <a:rPr lang="en-US" sz="2000" dirty="0" smtClean="0"/>
              <a:t>HNF4A MODY </a:t>
            </a:r>
            <a:r>
              <a:rPr lang="en-US" sz="2000" dirty="0"/>
              <a:t>(</a:t>
            </a:r>
            <a:r>
              <a:rPr lang="en-US" sz="2000" dirty="0" smtClean="0"/>
              <a:t>MODY1)</a:t>
            </a:r>
            <a:r>
              <a:rPr lang="en-US" sz="2000" dirty="0"/>
              <a:t> </a:t>
            </a:r>
            <a:r>
              <a:rPr lang="en-US" sz="2000" dirty="0" smtClean="0"/>
              <a:t>usually </a:t>
            </a:r>
            <a:r>
              <a:rPr lang="en-US" sz="2000" dirty="0"/>
              <a:t>respond well to low </a:t>
            </a:r>
            <a:r>
              <a:rPr lang="en-US" sz="2000" dirty="0" smtClean="0"/>
              <a:t>doses of </a:t>
            </a:r>
            <a:r>
              <a:rPr lang="en-US" sz="2000" dirty="0"/>
              <a:t>sulfonylureas, which are </a:t>
            </a:r>
            <a:r>
              <a:rPr lang="en-US" sz="2000" dirty="0" smtClean="0"/>
              <a:t>considered first-line </a:t>
            </a:r>
            <a:r>
              <a:rPr lang="en-US" sz="2000" dirty="0"/>
              <a:t>therapy.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Mutations </a:t>
            </a:r>
            <a:r>
              <a:rPr lang="en-US" sz="2000" dirty="0"/>
              <a:t>or deletions </a:t>
            </a:r>
            <a:r>
              <a:rPr lang="en-US" sz="2000" dirty="0" smtClean="0"/>
              <a:t>in HNF1B </a:t>
            </a:r>
            <a:r>
              <a:rPr lang="en-US" sz="2000" dirty="0"/>
              <a:t>are </a:t>
            </a:r>
            <a:r>
              <a:rPr lang="en-US" sz="2000" dirty="0" smtClean="0"/>
              <a:t>associated with </a:t>
            </a:r>
            <a:r>
              <a:rPr lang="en-US" sz="2000" dirty="0"/>
              <a:t>renal cysts </a:t>
            </a:r>
            <a:r>
              <a:rPr lang="en-US" sz="2000" dirty="0" smtClean="0"/>
              <a:t>and uterine malformations </a:t>
            </a:r>
            <a:r>
              <a:rPr lang="en-US" sz="2000" dirty="0"/>
              <a:t>(renal cysts and </a:t>
            </a:r>
            <a:r>
              <a:rPr lang="en-US" sz="2000" dirty="0" smtClean="0"/>
              <a:t>diabetes [RCAD</a:t>
            </a:r>
            <a:r>
              <a:rPr lang="en-US" sz="2000" dirty="0"/>
              <a:t>] syndrome).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Other extremely rare </a:t>
            </a:r>
            <a:r>
              <a:rPr lang="en-US" sz="2000" dirty="0"/>
              <a:t>forms </a:t>
            </a:r>
            <a:r>
              <a:rPr lang="en-US" sz="2000" dirty="0" smtClean="0"/>
              <a:t>of MODY </a:t>
            </a:r>
            <a:r>
              <a:rPr lang="en-US" sz="2000" dirty="0"/>
              <a:t>have been reported </a:t>
            </a:r>
            <a:r>
              <a:rPr lang="en-US" sz="2000" dirty="0" smtClean="0"/>
              <a:t>to involve </a:t>
            </a:r>
            <a:r>
              <a:rPr lang="en-US" sz="2000" dirty="0"/>
              <a:t>other transcription factor genes </a:t>
            </a:r>
            <a:r>
              <a:rPr lang="en-US" sz="2000" dirty="0" smtClean="0"/>
              <a:t>including PDX1 </a:t>
            </a:r>
            <a:r>
              <a:rPr lang="en-US" sz="2000" dirty="0"/>
              <a:t>(IPF1) and NEUROD1.</a:t>
            </a:r>
          </a:p>
        </p:txBody>
      </p:sp>
    </p:spTree>
    <p:extLst>
      <p:ext uri="{BB962C8B-B14F-4D97-AF65-F5344CB8AC3E}">
        <p14:creationId xmlns:p14="http://schemas.microsoft.com/office/powerpoint/2010/main" val="27117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>
                <a:solidFill>
                  <a:srgbClr val="C00000"/>
                </a:solidFill>
              </a:rPr>
              <a:t>Maturity-Onset Diabetes of the Young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rgbClr val="C00000"/>
                </a:solidFill>
              </a:rPr>
              <a:t>(</a:t>
            </a:r>
            <a:r>
              <a:rPr lang="en-US" sz="2400" dirty="0" smtClean="0">
                <a:solidFill>
                  <a:srgbClr val="C00000"/>
                </a:solidFill>
              </a:rPr>
              <a:t>MODY)</a:t>
            </a:r>
          </a:p>
          <a:p>
            <a:r>
              <a:rPr lang="en-US" sz="2400" dirty="0"/>
              <a:t>Diabetes without typical features </a:t>
            </a:r>
            <a:r>
              <a:rPr lang="en-US" sz="2400" dirty="0" smtClean="0"/>
              <a:t>of type </a:t>
            </a:r>
            <a:r>
              <a:rPr lang="en-US" sz="2400" dirty="0"/>
              <a:t>1 or type 2 diabetes (negative </a:t>
            </a:r>
            <a:r>
              <a:rPr lang="en-US" sz="2400" dirty="0" smtClean="0"/>
              <a:t>diabetes- associated autoantibodies, </a:t>
            </a:r>
            <a:r>
              <a:rPr lang="en-US" sz="2400" dirty="0" err="1" smtClean="0"/>
              <a:t>nonobese</a:t>
            </a:r>
            <a:r>
              <a:rPr lang="en-US" sz="2400" dirty="0"/>
              <a:t>, lacking </a:t>
            </a:r>
            <a:r>
              <a:rPr lang="en-US" sz="2400" dirty="0" smtClean="0"/>
              <a:t>other metabolic features </a:t>
            </a:r>
          </a:p>
          <a:p>
            <a:r>
              <a:rPr lang="en-US" sz="2400" dirty="0" smtClean="0"/>
              <a:t>especially </a:t>
            </a:r>
            <a:r>
              <a:rPr lang="en-US" sz="2400" dirty="0"/>
              <a:t>with strong </a:t>
            </a:r>
            <a:r>
              <a:rPr lang="en-US" sz="2400" dirty="0" smtClean="0"/>
              <a:t>family history </a:t>
            </a:r>
            <a:r>
              <a:rPr lang="en-US" sz="2400" dirty="0"/>
              <a:t>of diabetes)</a:t>
            </a:r>
          </a:p>
          <a:p>
            <a:r>
              <a:rPr lang="en-US" sz="2400" dirty="0" smtClean="0"/>
              <a:t>Stable</a:t>
            </a:r>
            <a:r>
              <a:rPr lang="en-US" sz="2400" dirty="0"/>
              <a:t>, mild fasting hyperglycemia</a:t>
            </a:r>
          </a:p>
          <a:p>
            <a:r>
              <a:rPr lang="en-US" sz="2400" dirty="0"/>
              <a:t>(100–150 </a:t>
            </a:r>
            <a:r>
              <a:rPr lang="en-US" sz="2400" dirty="0" smtClean="0"/>
              <a:t>mg/</a:t>
            </a:r>
            <a:r>
              <a:rPr lang="en-US" sz="2400" dirty="0" err="1" smtClean="0"/>
              <a:t>dL</a:t>
            </a:r>
            <a:r>
              <a:rPr lang="en-US" sz="2400" dirty="0" smtClean="0"/>
              <a:t>)</a:t>
            </a:r>
            <a:endParaRPr lang="en-US" sz="2400" dirty="0"/>
          </a:p>
          <a:p>
            <a:r>
              <a:rPr lang="en-US" sz="2400" dirty="0"/>
              <a:t>stable A1C between 5.6 and 7.6</a:t>
            </a:r>
            <a:r>
              <a:rPr lang="en-US" sz="2400" dirty="0" smtClean="0"/>
              <a:t>% </a:t>
            </a:r>
          </a:p>
        </p:txBody>
      </p:sp>
    </p:spTree>
    <p:extLst>
      <p:ext uri="{BB962C8B-B14F-4D97-AF65-F5344CB8AC3E}">
        <p14:creationId xmlns:p14="http://schemas.microsoft.com/office/powerpoint/2010/main" val="320458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CYSTIC FIBROSIS–RELATED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>
                <a:solidFill>
                  <a:srgbClr val="C00000"/>
                </a:solidFill>
              </a:rPr>
              <a:t>Annual</a:t>
            </a:r>
            <a:r>
              <a:rPr lang="en-US" dirty="0"/>
              <a:t> screening for cystic </a:t>
            </a:r>
            <a:r>
              <a:rPr lang="en-US" dirty="0" smtClean="0"/>
              <a:t>fibrosis– related </a:t>
            </a:r>
            <a:r>
              <a:rPr lang="en-US" dirty="0"/>
              <a:t>diabetes with </a:t>
            </a:r>
            <a:r>
              <a:rPr lang="en-US" dirty="0">
                <a:solidFill>
                  <a:srgbClr val="C00000"/>
                </a:solidFill>
              </a:rPr>
              <a:t>oral </a:t>
            </a:r>
            <a:r>
              <a:rPr lang="en-US" dirty="0" smtClean="0">
                <a:solidFill>
                  <a:srgbClr val="C00000"/>
                </a:solidFill>
              </a:rPr>
              <a:t>glucose tolerance </a:t>
            </a:r>
            <a:r>
              <a:rPr lang="en-US" dirty="0">
                <a:solidFill>
                  <a:srgbClr val="C00000"/>
                </a:solidFill>
              </a:rPr>
              <a:t>test</a:t>
            </a:r>
            <a:r>
              <a:rPr lang="en-US" dirty="0"/>
              <a:t> should begin by </a:t>
            </a:r>
            <a:r>
              <a:rPr lang="en-US" dirty="0" smtClean="0"/>
              <a:t>age 10 </a:t>
            </a:r>
            <a:r>
              <a:rPr lang="en-US" dirty="0"/>
              <a:t>years in all patients with cystic </a:t>
            </a:r>
            <a:r>
              <a:rPr lang="en-US" dirty="0" smtClean="0"/>
              <a:t>fibrosis not </a:t>
            </a:r>
            <a:r>
              <a:rPr lang="en-US" dirty="0"/>
              <a:t>previously diagnosed </a:t>
            </a:r>
            <a:r>
              <a:rPr lang="en-US" dirty="0" smtClean="0"/>
              <a:t>with cystic </a:t>
            </a:r>
            <a:r>
              <a:rPr lang="en-US" dirty="0"/>
              <a:t>fibrosis–related diabetes. B</a:t>
            </a:r>
          </a:p>
          <a:p>
            <a:r>
              <a:rPr lang="en-US" dirty="0" smtClean="0"/>
              <a:t>A1C </a:t>
            </a:r>
            <a:r>
              <a:rPr lang="en-US" dirty="0"/>
              <a:t>is not recommended as </a:t>
            </a:r>
            <a:r>
              <a:rPr lang="en-US" dirty="0" smtClean="0"/>
              <a:t>a screening </a:t>
            </a:r>
            <a:r>
              <a:rPr lang="en-US" dirty="0"/>
              <a:t>test for cystic </a:t>
            </a:r>
            <a:r>
              <a:rPr lang="en-US" dirty="0" smtClean="0"/>
              <a:t>fibrosis – related </a:t>
            </a:r>
            <a:r>
              <a:rPr lang="en-US" dirty="0"/>
              <a:t>diabetes. B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0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373216"/>
            <a:ext cx="8183880" cy="66182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1487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CYSTIC FIBROSIS–RELATED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/>
              <a:t>Patients with cystic </a:t>
            </a:r>
            <a:r>
              <a:rPr lang="en-US" dirty="0" smtClean="0"/>
              <a:t>fibrosis–related diabetes </a:t>
            </a:r>
            <a:r>
              <a:rPr lang="en-US" dirty="0"/>
              <a:t>should be treated with </a:t>
            </a:r>
            <a:r>
              <a:rPr lang="en-US" dirty="0" smtClean="0">
                <a:solidFill>
                  <a:srgbClr val="C00000"/>
                </a:solidFill>
              </a:rPr>
              <a:t>insulin</a:t>
            </a:r>
            <a:r>
              <a:rPr lang="en-US" dirty="0" smtClean="0"/>
              <a:t> to </a:t>
            </a:r>
            <a:r>
              <a:rPr lang="en-US" dirty="0"/>
              <a:t>attain individualized </a:t>
            </a:r>
            <a:r>
              <a:rPr lang="en-US" dirty="0" smtClean="0"/>
              <a:t>glycemic goals</a:t>
            </a:r>
            <a:r>
              <a:rPr lang="en-US" dirty="0"/>
              <a:t>. A</a:t>
            </a:r>
          </a:p>
          <a:p>
            <a:endParaRPr lang="en-US" dirty="0" smtClean="0"/>
          </a:p>
          <a:p>
            <a:r>
              <a:rPr lang="en-US" dirty="0" smtClean="0"/>
              <a:t>Beginning </a:t>
            </a:r>
            <a:r>
              <a:rPr lang="en-US" dirty="0">
                <a:solidFill>
                  <a:srgbClr val="C00000"/>
                </a:solidFill>
              </a:rPr>
              <a:t>5 years after </a:t>
            </a:r>
            <a:r>
              <a:rPr lang="en-US" dirty="0"/>
              <a:t>the </a:t>
            </a:r>
            <a:r>
              <a:rPr lang="en-US" dirty="0" smtClean="0"/>
              <a:t>diagnosis of </a:t>
            </a:r>
            <a:r>
              <a:rPr lang="en-US" dirty="0"/>
              <a:t>cystic fibrosis–related </a:t>
            </a:r>
            <a:r>
              <a:rPr lang="en-US" dirty="0" smtClean="0"/>
              <a:t>diabetes, annual </a:t>
            </a:r>
            <a:r>
              <a:rPr lang="en-US" dirty="0">
                <a:solidFill>
                  <a:srgbClr val="C00000"/>
                </a:solidFill>
              </a:rPr>
              <a:t>monitoring for </a:t>
            </a:r>
            <a:r>
              <a:rPr lang="en-US" dirty="0" smtClean="0">
                <a:solidFill>
                  <a:srgbClr val="C00000"/>
                </a:solidFill>
              </a:rPr>
              <a:t>complications </a:t>
            </a:r>
            <a:r>
              <a:rPr lang="en-US" dirty="0" smtClean="0"/>
              <a:t>of </a:t>
            </a:r>
            <a:r>
              <a:rPr lang="en-US" dirty="0"/>
              <a:t>diabetes is recommended.</a:t>
            </a:r>
          </a:p>
        </p:txBody>
      </p:sp>
    </p:spTree>
    <p:extLst>
      <p:ext uri="{BB962C8B-B14F-4D97-AF65-F5344CB8AC3E}">
        <p14:creationId xmlns:p14="http://schemas.microsoft.com/office/powerpoint/2010/main" val="414198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3400" y="6096000"/>
            <a:ext cx="8183563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NGSP: 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National Glycohemoglobin Standardization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Program                    FPG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Fasting Plasma Glucose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DCCT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Diabetes Control and Complications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Trial                                     OGTT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Oral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Glucose Tolerance </a:t>
            </a: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Test</a:t>
            </a:r>
            <a:b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1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</a:t>
            </a:r>
            <a:endParaRPr lang="en-US" sz="16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565775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100" b="1" dirty="0" smtClean="0">
                <a:latin typeface="Times New Roman" pitchFamily="18" charset="0"/>
                <a:cs typeface="Times New Roman" pitchFamily="18" charset="0"/>
              </a:rPr>
              <a:t>Criteria for the diagnosis of diabetes: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A1C ≥6.5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% 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test should be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performed 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laboratory using a method that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NGSP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certified and standardized 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DCCT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assay.*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OR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900" b="1" i="1" dirty="0">
                <a:latin typeface="Times New Roman" pitchFamily="18" charset="0"/>
                <a:cs typeface="Times New Roman" pitchFamily="18" charset="0"/>
              </a:rPr>
              <a:t>FPG </a:t>
            </a:r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≥126 </a:t>
            </a:r>
            <a:r>
              <a:rPr lang="en-US" sz="2900" b="1" i="1" dirty="0">
                <a:latin typeface="Times New Roman" pitchFamily="18" charset="0"/>
                <a:cs typeface="Times New Roman" pitchFamily="18" charset="0"/>
              </a:rPr>
              <a:t>mg/dL (7.0 mmol/L</a:t>
            </a:r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Fasting is defined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as no caloric intake for 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least 8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h.*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OR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100" b="1" i="1" dirty="0">
                <a:latin typeface="Times New Roman" pitchFamily="18" charset="0"/>
                <a:cs typeface="Times New Roman" pitchFamily="18" charset="0"/>
              </a:rPr>
              <a:t>2-h PG ≥200 mg/dL (11.1 mmol/L) 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during an OGTT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test should be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performed as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described by the WHO,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using 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glucose load containing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equivalent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75 g anhydrous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glucose dissolved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 water.*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OR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In a patient with classic symptoms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of hyperglycemia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or hyperglycemic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crisis, a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random plasma glucose ≥200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mg/dL (11.1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mmol/L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*In the absence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unequivocal hyperglycemia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results should be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confirmed by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repeat testing.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5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2" descr="https://encrypted-tbn0.gstatic.com/images?q=tbn:ANd9GcQKHVm-H3H0_Cn_nRuCMY3761RF4ttEnmeD9SQBooRmSNeGwasL9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33400"/>
            <a:ext cx="13144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25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9499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POSTTRANSPLANTATION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DIABETES </a:t>
            </a:r>
            <a:r>
              <a:rPr lang="en-US" dirty="0" smtClean="0">
                <a:solidFill>
                  <a:srgbClr val="C00000"/>
                </a:solidFill>
              </a:rPr>
              <a:t>MELLITUS</a:t>
            </a:r>
          </a:p>
          <a:p>
            <a:endParaRPr lang="en-US" dirty="0" smtClean="0"/>
          </a:p>
          <a:p>
            <a:r>
              <a:rPr lang="en-US" dirty="0" smtClean="0"/>
              <a:t>Patients </a:t>
            </a:r>
            <a:r>
              <a:rPr lang="en-US" dirty="0"/>
              <a:t>should be screened </a:t>
            </a:r>
            <a:r>
              <a:rPr lang="en-US" dirty="0" smtClean="0"/>
              <a:t>after organ </a:t>
            </a:r>
            <a:r>
              <a:rPr lang="en-US" dirty="0"/>
              <a:t>transplantation for </a:t>
            </a:r>
            <a:r>
              <a:rPr lang="en-US" dirty="0" smtClean="0"/>
              <a:t>hyperglycemia, with </a:t>
            </a:r>
            <a:r>
              <a:rPr lang="en-US" dirty="0"/>
              <a:t>a formal diagnosis </a:t>
            </a:r>
            <a:r>
              <a:rPr lang="en-US" dirty="0" smtClean="0"/>
              <a:t>of </a:t>
            </a:r>
            <a:r>
              <a:rPr lang="en-US" dirty="0" err="1" smtClean="0"/>
              <a:t>posttransplantation</a:t>
            </a:r>
            <a:r>
              <a:rPr lang="en-US" dirty="0" smtClean="0"/>
              <a:t> </a:t>
            </a:r>
            <a:r>
              <a:rPr lang="en-US" dirty="0"/>
              <a:t>diabetes </a:t>
            </a:r>
            <a:r>
              <a:rPr lang="en-US" dirty="0" smtClean="0"/>
              <a:t>mellitus being </a:t>
            </a:r>
            <a:r>
              <a:rPr lang="en-US" dirty="0"/>
              <a:t>best made once a </a:t>
            </a:r>
            <a:r>
              <a:rPr lang="en-US" dirty="0" smtClean="0"/>
              <a:t>patient is </a:t>
            </a:r>
            <a:r>
              <a:rPr lang="en-US" dirty="0"/>
              <a:t>stable on </a:t>
            </a:r>
            <a:r>
              <a:rPr lang="en-US" dirty="0" smtClean="0"/>
              <a:t>an immunosuppressive</a:t>
            </a:r>
            <a:r>
              <a:rPr lang="en-US" dirty="0"/>
              <a:t> </a:t>
            </a:r>
            <a:r>
              <a:rPr lang="en-US" dirty="0" smtClean="0"/>
              <a:t>regimen </a:t>
            </a:r>
            <a:r>
              <a:rPr lang="en-US" dirty="0"/>
              <a:t>and in the absence of </a:t>
            </a:r>
            <a:r>
              <a:rPr lang="en-US" dirty="0" smtClean="0"/>
              <a:t>an acute </a:t>
            </a:r>
            <a:r>
              <a:rPr lang="en-US" dirty="0"/>
              <a:t>infection. </a:t>
            </a:r>
            <a:r>
              <a:rPr lang="en-US" dirty="0" smtClean="0"/>
              <a:t>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5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POSTTRANSPLANTATION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DIABETES </a:t>
            </a:r>
            <a:r>
              <a:rPr lang="en-US" dirty="0" smtClean="0">
                <a:solidFill>
                  <a:srgbClr val="C00000"/>
                </a:solidFill>
              </a:rPr>
              <a:t>MELLITUS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>
                <a:solidFill>
                  <a:srgbClr val="C00000"/>
                </a:solidFill>
              </a:rPr>
              <a:t>oral glucose tolerance test </a:t>
            </a:r>
            <a:r>
              <a:rPr lang="en-US" dirty="0" smtClean="0"/>
              <a:t>is the </a:t>
            </a:r>
            <a:r>
              <a:rPr lang="en-US" dirty="0"/>
              <a:t>preferred test to make a </a:t>
            </a:r>
            <a:r>
              <a:rPr lang="en-US" dirty="0" smtClean="0"/>
              <a:t>diagnosis of </a:t>
            </a:r>
            <a:r>
              <a:rPr lang="en-US" dirty="0" err="1"/>
              <a:t>posttransplantation</a:t>
            </a:r>
            <a:r>
              <a:rPr lang="en-US" dirty="0"/>
              <a:t> </a:t>
            </a:r>
            <a:r>
              <a:rPr lang="en-US" dirty="0" smtClean="0"/>
              <a:t>diabetes mellitus</a:t>
            </a:r>
            <a:r>
              <a:rPr lang="en-US" dirty="0"/>
              <a:t>. B</a:t>
            </a:r>
          </a:p>
          <a:p>
            <a:endParaRPr lang="en-US" dirty="0" smtClean="0"/>
          </a:p>
          <a:p>
            <a:r>
              <a:rPr lang="en-US" dirty="0" smtClean="0"/>
              <a:t>Immunosuppressive </a:t>
            </a:r>
            <a:r>
              <a:rPr lang="en-US" dirty="0"/>
              <a:t>regimens </a:t>
            </a:r>
            <a:r>
              <a:rPr lang="en-US" dirty="0" smtClean="0"/>
              <a:t>shown to </a:t>
            </a:r>
            <a:r>
              <a:rPr lang="en-US" dirty="0"/>
              <a:t>provide the best outcomes for </a:t>
            </a:r>
            <a:r>
              <a:rPr lang="en-US" dirty="0" smtClean="0"/>
              <a:t>patient and </a:t>
            </a:r>
            <a:r>
              <a:rPr lang="en-US" dirty="0"/>
              <a:t>graft survival should </a:t>
            </a:r>
            <a:r>
              <a:rPr lang="en-US" dirty="0" smtClean="0"/>
              <a:t>be used</a:t>
            </a:r>
            <a:r>
              <a:rPr lang="en-US" dirty="0"/>
              <a:t>, irrespective of </a:t>
            </a:r>
            <a:r>
              <a:rPr lang="en-US" dirty="0" err="1" smtClean="0"/>
              <a:t>posttransplantation</a:t>
            </a:r>
            <a:r>
              <a:rPr lang="en-US" dirty="0"/>
              <a:t> </a:t>
            </a:r>
            <a:r>
              <a:rPr lang="en-US" dirty="0" smtClean="0"/>
              <a:t>diabetes </a:t>
            </a:r>
            <a:r>
              <a:rPr lang="en-US" dirty="0"/>
              <a:t>mellitus risk. E</a:t>
            </a:r>
          </a:p>
        </p:txBody>
      </p:sp>
    </p:spTree>
    <p:extLst>
      <p:ext uri="{BB962C8B-B14F-4D97-AF65-F5344CB8AC3E}">
        <p14:creationId xmlns:p14="http://schemas.microsoft.com/office/powerpoint/2010/main" val="426421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411201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462" y="-819472"/>
            <a:ext cx="11316022" cy="820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635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1035496"/>
            <a:ext cx="11706158" cy="900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98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021288"/>
            <a:ext cx="8183880" cy="432048"/>
          </a:xfrm>
        </p:spPr>
        <p:txBody>
          <a:bodyPr>
            <a:noAutofit/>
          </a:bodyPr>
          <a:lstStyle/>
          <a:p>
            <a:r>
              <a:rPr lang="en-US" sz="1600" b="0" dirty="0">
                <a:solidFill>
                  <a:schemeClr val="tx1"/>
                </a:solidFill>
              </a:rPr>
              <a:t>diabetes self-management education </a:t>
            </a:r>
            <a:r>
              <a:rPr lang="en-US" sz="1600" b="0" dirty="0" smtClean="0">
                <a:solidFill>
                  <a:schemeClr val="tx1"/>
                </a:solidFill>
              </a:rPr>
              <a:t>and support </a:t>
            </a:r>
            <a:r>
              <a:rPr lang="en-US" sz="1600" b="0" dirty="0">
                <a:solidFill>
                  <a:schemeClr val="tx1"/>
                </a:solidFill>
              </a:rPr>
              <a:t>(DSMES</a:t>
            </a:r>
            <a:r>
              <a:rPr lang="en-US" sz="1600" b="0" dirty="0" smtClean="0">
                <a:solidFill>
                  <a:schemeClr val="tx1"/>
                </a:solidFill>
              </a:rPr>
              <a:t>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Table 3.2—Referrals for initial </a:t>
            </a:r>
            <a:r>
              <a:rPr lang="en-US" dirty="0" smtClean="0">
                <a:solidFill>
                  <a:srgbClr val="C00000"/>
                </a:solidFill>
              </a:rPr>
              <a:t>care management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/>
              <a:t>Eye </a:t>
            </a:r>
            <a:r>
              <a:rPr lang="en-US" dirty="0"/>
              <a:t>care professional for annual </a:t>
            </a:r>
            <a:r>
              <a:rPr lang="en-US" dirty="0" smtClean="0"/>
              <a:t>dilated eye </a:t>
            </a:r>
            <a:r>
              <a:rPr lang="en-US" dirty="0"/>
              <a:t>exam</a:t>
            </a:r>
          </a:p>
          <a:p>
            <a:r>
              <a:rPr lang="en-US" dirty="0" smtClean="0"/>
              <a:t>Family </a:t>
            </a:r>
            <a:r>
              <a:rPr lang="en-US" dirty="0"/>
              <a:t>planning for women </a:t>
            </a:r>
            <a:r>
              <a:rPr lang="en-US" dirty="0" smtClean="0"/>
              <a:t>of reproductive </a:t>
            </a:r>
            <a:r>
              <a:rPr lang="en-US" dirty="0"/>
              <a:t>age</a:t>
            </a:r>
          </a:p>
          <a:p>
            <a:r>
              <a:rPr lang="en-US" dirty="0" smtClean="0"/>
              <a:t>Registered </a:t>
            </a:r>
            <a:r>
              <a:rPr lang="en-US" dirty="0"/>
              <a:t>dietitian for MNT</a:t>
            </a:r>
          </a:p>
          <a:p>
            <a:r>
              <a:rPr lang="en-US" dirty="0" smtClean="0"/>
              <a:t>DSMES</a:t>
            </a:r>
            <a:endParaRPr lang="en-US" dirty="0"/>
          </a:p>
          <a:p>
            <a:r>
              <a:rPr lang="en-US" dirty="0" smtClean="0"/>
              <a:t>Dentist </a:t>
            </a:r>
            <a:r>
              <a:rPr lang="en-US" dirty="0"/>
              <a:t>for comprehensive dental and</a:t>
            </a:r>
          </a:p>
          <a:p>
            <a:r>
              <a:rPr lang="en-US" dirty="0"/>
              <a:t>periodontal examination</a:t>
            </a:r>
          </a:p>
          <a:p>
            <a:r>
              <a:rPr lang="en-US" dirty="0" smtClean="0"/>
              <a:t>Mental </a:t>
            </a:r>
            <a:r>
              <a:rPr lang="en-US" dirty="0"/>
              <a:t>health professional, if indicated</a:t>
            </a:r>
          </a:p>
        </p:txBody>
      </p:sp>
    </p:spTree>
    <p:extLst>
      <p:ext uri="{BB962C8B-B14F-4D97-AF65-F5344CB8AC3E}">
        <p14:creationId xmlns:p14="http://schemas.microsoft.com/office/powerpoint/2010/main" val="23803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C00000"/>
                </a:solidFill>
              </a:rPr>
              <a:t>DIABETIC </a:t>
            </a:r>
            <a:r>
              <a:rPr lang="en-US" sz="3200" dirty="0">
                <a:solidFill>
                  <a:srgbClr val="C00000"/>
                </a:solidFill>
              </a:rPr>
              <a:t>KIDNEY </a:t>
            </a:r>
            <a:r>
              <a:rPr lang="en-US" sz="3200" dirty="0" smtClean="0">
                <a:solidFill>
                  <a:srgbClr val="C00000"/>
                </a:solidFill>
              </a:rPr>
              <a:t>DISEASE</a:t>
            </a:r>
          </a:p>
          <a:p>
            <a:r>
              <a:rPr lang="en-US" sz="3200" dirty="0" smtClean="0"/>
              <a:t>Screening:</a:t>
            </a:r>
            <a:endParaRPr lang="en-US" sz="3200" dirty="0"/>
          </a:p>
          <a:p>
            <a:r>
              <a:rPr lang="en-US" sz="3200" dirty="0" smtClean="0"/>
              <a:t>At </a:t>
            </a:r>
            <a:r>
              <a:rPr lang="en-US" sz="3200" dirty="0"/>
              <a:t>least once a year, assess urinary albumin (e.g., spot urinary </a:t>
            </a:r>
            <a:r>
              <a:rPr lang="en-US" sz="3200" dirty="0" smtClean="0"/>
              <a:t>albumin–to–creatinine ratio</a:t>
            </a:r>
            <a:r>
              <a:rPr lang="en-US" sz="3200" dirty="0"/>
              <a:t>) and estimated glomerular filtration rate in patients with type 1 </a:t>
            </a:r>
            <a:r>
              <a:rPr lang="en-US" sz="3200" dirty="0" smtClean="0"/>
              <a:t>diabetes with </a:t>
            </a:r>
            <a:r>
              <a:rPr lang="en-US" sz="3200" dirty="0"/>
              <a:t>duration </a:t>
            </a:r>
            <a:r>
              <a:rPr lang="en-US" sz="3200" dirty="0" smtClean="0"/>
              <a:t>of </a:t>
            </a:r>
            <a:r>
              <a:rPr lang="en-US" sz="3200" dirty="0" smtClean="0">
                <a:latin typeface="Times New Roman"/>
                <a:cs typeface="Times New Roman"/>
              </a:rPr>
              <a:t>≥ </a:t>
            </a:r>
            <a:r>
              <a:rPr lang="en-US" sz="3200" dirty="0" smtClean="0"/>
              <a:t>5 </a:t>
            </a:r>
            <a:r>
              <a:rPr lang="en-US" sz="3200" dirty="0"/>
              <a:t>years, in all patients with type 2 diabetes, and in all </a:t>
            </a:r>
            <a:r>
              <a:rPr lang="en-US" sz="3200" dirty="0" smtClean="0"/>
              <a:t>patients with </a:t>
            </a:r>
            <a:r>
              <a:rPr lang="en-US" sz="3200" dirty="0"/>
              <a:t>comorbid hypertension.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7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tofighi\Pictures\urine-albumi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22" y="1772816"/>
            <a:ext cx="5369474" cy="414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10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Albuminuria</a:t>
            </a:r>
          </a:p>
          <a:p>
            <a:pPr marL="182880" lvl="0" indent="-182880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US" sz="2400" i="1" dirty="0">
                <a:solidFill>
                  <a:srgbClr val="7030A0"/>
                </a:solidFill>
                <a:latin typeface="Arial"/>
              </a:rPr>
              <a:t>moderately increased albuminuria</a:t>
            </a:r>
            <a:r>
              <a:rPr lang="en-US" sz="2400" dirty="0">
                <a:solidFill>
                  <a:srgbClr val="292934"/>
                </a:solidFill>
                <a:latin typeface="Arial"/>
              </a:rPr>
              <a:t>, formerly called </a:t>
            </a:r>
            <a:r>
              <a:rPr lang="en-US" sz="2400" b="1" dirty="0">
                <a:solidFill>
                  <a:srgbClr val="7030A0"/>
                </a:solidFill>
                <a:latin typeface="Arial"/>
              </a:rPr>
              <a:t>"</a:t>
            </a:r>
            <a:r>
              <a:rPr lang="en-US" sz="2400" b="1" i="1" dirty="0">
                <a:solidFill>
                  <a:srgbClr val="7030A0"/>
                </a:solidFill>
                <a:latin typeface="Arial"/>
              </a:rPr>
              <a:t>microalbuminuria</a:t>
            </a:r>
            <a:r>
              <a:rPr lang="en-US" sz="2400" b="1" dirty="0">
                <a:solidFill>
                  <a:srgbClr val="7030A0"/>
                </a:solidFill>
                <a:latin typeface="Arial"/>
              </a:rPr>
              <a:t>" </a:t>
            </a:r>
            <a:r>
              <a:rPr lang="en-US" sz="2400" dirty="0">
                <a:solidFill>
                  <a:srgbClr val="292934"/>
                </a:solidFill>
                <a:latin typeface="Arial"/>
              </a:rPr>
              <a:t>(defined as urinary albumin excretion between 30 and 300 mg/day or between 30 and 300 mg/g creatinine on a random urine sample) or albumin excretion rate 20-200 mcg/min </a:t>
            </a:r>
          </a:p>
          <a:p>
            <a:pPr marL="182880" lvl="0" indent="-182880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US" sz="2400" dirty="0">
                <a:solidFill>
                  <a:srgbClr val="292934"/>
                </a:solidFill>
                <a:latin typeface="Arial"/>
              </a:rPr>
              <a:t>and </a:t>
            </a:r>
            <a:r>
              <a:rPr lang="en-US" sz="2400" dirty="0">
                <a:solidFill>
                  <a:srgbClr val="7030A0"/>
                </a:solidFill>
                <a:latin typeface="Arial"/>
              </a:rPr>
              <a:t>severely increased albuminuria</a:t>
            </a:r>
            <a:r>
              <a:rPr lang="en-US" sz="2400" dirty="0">
                <a:solidFill>
                  <a:srgbClr val="292934"/>
                </a:solidFill>
                <a:latin typeface="Arial"/>
              </a:rPr>
              <a:t>, formerly called </a:t>
            </a:r>
            <a:r>
              <a:rPr lang="en-US" sz="2400" b="1" i="1" dirty="0">
                <a:solidFill>
                  <a:srgbClr val="7030A0"/>
                </a:solidFill>
                <a:latin typeface="Arial"/>
              </a:rPr>
              <a:t>"</a:t>
            </a:r>
            <a:r>
              <a:rPr lang="en-US" sz="2400" b="1" i="1" dirty="0" err="1">
                <a:solidFill>
                  <a:srgbClr val="7030A0"/>
                </a:solidFill>
                <a:latin typeface="Arial"/>
              </a:rPr>
              <a:t>macroalbuminuria</a:t>
            </a:r>
            <a:r>
              <a:rPr lang="en-US" sz="2400" b="1" i="1" dirty="0">
                <a:solidFill>
                  <a:srgbClr val="7030A0"/>
                </a:solidFill>
                <a:latin typeface="Arial"/>
              </a:rPr>
              <a:t>" </a:t>
            </a:r>
            <a:r>
              <a:rPr lang="en-US" sz="2400" dirty="0">
                <a:solidFill>
                  <a:srgbClr val="292934"/>
                </a:solidFill>
                <a:latin typeface="Arial"/>
              </a:rPr>
              <a:t>(defined as urinary albumin excretion above 300 mg/day or above 300 mg/g creatinine on a random urine sample).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51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94992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DIABETIC KIDNEY </a:t>
            </a:r>
            <a:r>
              <a:rPr lang="en-US" dirty="0" smtClean="0">
                <a:solidFill>
                  <a:srgbClr val="C00000"/>
                </a:solidFill>
              </a:rPr>
              <a:t>DISEASE</a:t>
            </a:r>
          </a:p>
          <a:p>
            <a:r>
              <a:rPr lang="en-US" dirty="0"/>
              <a:t>In </a:t>
            </a:r>
            <a:r>
              <a:rPr lang="en-US" dirty="0" err="1"/>
              <a:t>nonpregnant</a:t>
            </a:r>
            <a:r>
              <a:rPr lang="en-US" dirty="0"/>
              <a:t> patients with diabetes and hypertension, either an </a:t>
            </a:r>
            <a:r>
              <a:rPr lang="en-US" dirty="0" smtClean="0"/>
              <a:t>ACE inhibitor </a:t>
            </a:r>
            <a:r>
              <a:rPr lang="en-US" dirty="0"/>
              <a:t>or an angiotensin receptor blocker is recommended for </a:t>
            </a:r>
            <a:r>
              <a:rPr lang="en-US" dirty="0" smtClean="0"/>
              <a:t>those with </a:t>
            </a:r>
            <a:r>
              <a:rPr lang="en-US" dirty="0"/>
              <a:t>modestly elevated urinary albumin–to–creatinine ratio (30–299 </a:t>
            </a:r>
            <a:r>
              <a:rPr lang="en-US" dirty="0" smtClean="0"/>
              <a:t>mg/g creatinine</a:t>
            </a:r>
            <a:r>
              <a:rPr lang="en-US" dirty="0"/>
              <a:t>) </a:t>
            </a:r>
            <a:r>
              <a:rPr lang="en-US" dirty="0" smtClean="0"/>
              <a:t>and </a:t>
            </a:r>
            <a:r>
              <a:rPr lang="en-US" dirty="0"/>
              <a:t>is strongly recommended for those with urinary </a:t>
            </a:r>
            <a:r>
              <a:rPr lang="en-US" dirty="0" smtClean="0"/>
              <a:t>albumin–to– creatinine </a:t>
            </a:r>
            <a:r>
              <a:rPr lang="en-US" dirty="0"/>
              <a:t>ratio </a:t>
            </a:r>
            <a:r>
              <a:rPr lang="en-US" dirty="0" smtClean="0">
                <a:latin typeface="Times New Roman"/>
                <a:cs typeface="Times New Roman"/>
              </a:rPr>
              <a:t>≥ </a:t>
            </a:r>
            <a:r>
              <a:rPr lang="en-US" dirty="0" smtClean="0"/>
              <a:t>300 </a:t>
            </a:r>
            <a:r>
              <a:rPr lang="en-US" dirty="0"/>
              <a:t>mg/g creatinine and/or estimated glomerular </a:t>
            </a:r>
            <a:r>
              <a:rPr lang="en-US" dirty="0" smtClean="0"/>
              <a:t>filtration rate </a:t>
            </a:r>
            <a:r>
              <a:rPr lang="en-US" dirty="0"/>
              <a:t>,60 mL/min/1.73 m</a:t>
            </a:r>
            <a:r>
              <a:rPr lang="en-US" baseline="30000" dirty="0"/>
              <a:t>2</a:t>
            </a:r>
            <a:r>
              <a:rPr lang="en-US" dirty="0"/>
              <a:t>.</a:t>
            </a:r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50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TYPE </a:t>
            </a:r>
            <a:r>
              <a:rPr lang="en-US" dirty="0">
                <a:solidFill>
                  <a:srgbClr val="C00000"/>
                </a:solidFill>
              </a:rPr>
              <a:t>1 </a:t>
            </a:r>
            <a:r>
              <a:rPr lang="en-US" dirty="0" smtClean="0">
                <a:solidFill>
                  <a:srgbClr val="C00000"/>
                </a:solidFill>
              </a:rPr>
              <a:t>DIABETES</a:t>
            </a:r>
          </a:p>
          <a:p>
            <a:r>
              <a:rPr lang="en-US" dirty="0"/>
              <a:t>Plasma blood glucose rather </a:t>
            </a:r>
            <a:r>
              <a:rPr lang="en-US" dirty="0" smtClean="0"/>
              <a:t>than A1C </a:t>
            </a:r>
            <a:r>
              <a:rPr lang="en-US" dirty="0"/>
              <a:t>should be used to </a:t>
            </a:r>
            <a:r>
              <a:rPr lang="en-US" dirty="0" smtClean="0"/>
              <a:t>diagnose the </a:t>
            </a:r>
            <a:r>
              <a:rPr lang="en-US" dirty="0"/>
              <a:t>acute onset of type 1 </a:t>
            </a:r>
            <a:r>
              <a:rPr lang="en-US" dirty="0" smtClean="0"/>
              <a:t>diabetes in </a:t>
            </a:r>
            <a:r>
              <a:rPr lang="en-US" dirty="0"/>
              <a:t>individuals with symptoms </a:t>
            </a:r>
            <a:r>
              <a:rPr lang="en-US" dirty="0" smtClean="0"/>
              <a:t>of hyperglycemia</a:t>
            </a:r>
            <a:r>
              <a:rPr lang="en-US" dirty="0"/>
              <a:t>. E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84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Periodically monitor </a:t>
            </a:r>
            <a:r>
              <a:rPr lang="en-US" dirty="0"/>
              <a:t>serum </a:t>
            </a:r>
            <a:r>
              <a:rPr lang="en-US" dirty="0">
                <a:solidFill>
                  <a:srgbClr val="C00000"/>
                </a:solidFill>
              </a:rPr>
              <a:t>creatinine</a:t>
            </a:r>
            <a:r>
              <a:rPr lang="en-US" dirty="0"/>
              <a:t> and </a:t>
            </a:r>
            <a:r>
              <a:rPr lang="en-US" dirty="0" smtClean="0">
                <a:solidFill>
                  <a:srgbClr val="C00000"/>
                </a:solidFill>
              </a:rPr>
              <a:t>potassium</a:t>
            </a:r>
            <a:r>
              <a:rPr lang="en-US" dirty="0" smtClean="0"/>
              <a:t> levels </a:t>
            </a:r>
            <a:r>
              <a:rPr lang="en-US" dirty="0"/>
              <a:t>for the </a:t>
            </a:r>
            <a:r>
              <a:rPr lang="en-US" dirty="0" smtClean="0"/>
              <a:t>development of </a:t>
            </a:r>
            <a:r>
              <a:rPr lang="en-US" dirty="0"/>
              <a:t>increased creatinine or changes in </a:t>
            </a:r>
            <a:r>
              <a:rPr lang="en-US" dirty="0" smtClean="0"/>
              <a:t>potassium when </a:t>
            </a:r>
            <a:r>
              <a:rPr lang="en-US" dirty="0"/>
              <a:t>ACE inhibitors, </a:t>
            </a:r>
            <a:r>
              <a:rPr lang="en-US" dirty="0" smtClean="0"/>
              <a:t>angiotensin receptor </a:t>
            </a:r>
            <a:r>
              <a:rPr lang="en-US" dirty="0"/>
              <a:t>blockers, or diuretics are used.</a:t>
            </a:r>
          </a:p>
        </p:txBody>
      </p:sp>
    </p:spTree>
    <p:extLst>
      <p:ext uri="{BB962C8B-B14F-4D97-AF65-F5344CB8AC3E}">
        <p14:creationId xmlns:p14="http://schemas.microsoft.com/office/powerpoint/2010/main" val="46923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2944"/>
          </a:xfrm>
        </p:spPr>
        <p:txBody>
          <a:bodyPr/>
          <a:lstStyle/>
          <a:p>
            <a:r>
              <a:rPr lang="en-US" sz="2400" b="1" i="1" dirty="0"/>
              <a:t>Urine Micro Albumin (Random) = 1.9 mg/</a:t>
            </a:r>
            <a:r>
              <a:rPr lang="en-US" sz="2400" b="1" i="1" dirty="0" err="1"/>
              <a:t>dL</a:t>
            </a:r>
            <a:endParaRPr lang="en-US" sz="2400" i="1" dirty="0"/>
          </a:p>
          <a:p>
            <a:r>
              <a:rPr lang="en-US" sz="2400" b="1" i="1" dirty="0"/>
              <a:t>Urine Creatinine (Random) = 380 mg/L</a:t>
            </a:r>
          </a:p>
          <a:p>
            <a:pPr algn="r" rtl="1"/>
            <a:r>
              <a:rPr lang="fa-IR" dirty="0"/>
              <a:t>تفسیر شما از تست آلبومین اوری بیمار </a:t>
            </a:r>
            <a:r>
              <a:rPr lang="fa-IR" dirty="0" smtClean="0"/>
              <a:t>فوق چیست؟</a:t>
            </a:r>
          </a:p>
          <a:p>
            <a:pPr algn="r" rtl="1"/>
            <a:r>
              <a:rPr lang="fa-IR" dirty="0"/>
              <a:t>ابتدا برای بدست اوردن نسبت باید واحد حجم را یکسان کنید. مثلا واحد البومین را به لیتر تبدیل کنید، که میشود: 19 </a:t>
            </a:r>
            <a:r>
              <a:rPr lang="en-US" dirty="0"/>
              <a:t>mg/L</a:t>
            </a:r>
          </a:p>
          <a:p>
            <a:pPr marL="0" indent="0" algn="r" rtl="1">
              <a:buNone/>
            </a:pPr>
            <a:r>
              <a:rPr lang="fa-IR" dirty="0"/>
              <a:t> سپس واحد البومین به میلیگرم و واحد  کراتینین را به گرم تبدیل کنید که واحد کراتینین میشود: 0/38</a:t>
            </a:r>
            <a:r>
              <a:rPr lang="en-US" dirty="0"/>
              <a:t>g/L</a:t>
            </a:r>
            <a:r>
              <a:rPr lang="fa-IR" dirty="0"/>
              <a:t> </a:t>
            </a:r>
          </a:p>
          <a:p>
            <a:pPr marL="0" indent="0" algn="r" rtl="1">
              <a:buNone/>
            </a:pPr>
            <a:r>
              <a:rPr lang="fa-IR" dirty="0"/>
              <a:t>اینک نسبت را محاسبه کنید:</a:t>
            </a:r>
          </a:p>
          <a:p>
            <a:pPr marL="0" indent="0" algn="r" rtl="1">
              <a:buNone/>
            </a:pPr>
            <a:r>
              <a:rPr lang="fa-IR" dirty="0"/>
              <a:t>19 تقسیم بر 0/38 برابر 50  </a:t>
            </a:r>
            <a:r>
              <a:rPr lang="en-US" dirty="0"/>
              <a:t>mg/g</a:t>
            </a:r>
            <a:r>
              <a:rPr lang="fa-IR" dirty="0"/>
              <a:t> میزان میکرو البومین اوری بیمار محاسبه میشود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05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PHYSICAL </a:t>
            </a:r>
            <a:r>
              <a:rPr lang="en-US" dirty="0" smtClean="0">
                <a:solidFill>
                  <a:srgbClr val="C00000"/>
                </a:solidFill>
              </a:rPr>
              <a:t>ACTIVITY</a:t>
            </a:r>
          </a:p>
          <a:p>
            <a:r>
              <a:rPr lang="en-US" dirty="0">
                <a:latin typeface="AdvOT7b515deb"/>
              </a:rPr>
              <a:t>Children and adolescents </a:t>
            </a:r>
            <a:r>
              <a:rPr lang="en-US" dirty="0" smtClean="0">
                <a:latin typeface="AdvOT7b515deb"/>
              </a:rPr>
              <a:t>with type </a:t>
            </a:r>
            <a:r>
              <a:rPr lang="en-US" dirty="0">
                <a:latin typeface="AdvOT7b515deb"/>
              </a:rPr>
              <a:t>1 or type 2 diabetes or </a:t>
            </a:r>
            <a:r>
              <a:rPr lang="en-US" dirty="0" smtClean="0">
                <a:latin typeface="AdvOT7b515deb"/>
              </a:rPr>
              <a:t>prediabetes should </a:t>
            </a:r>
            <a:r>
              <a:rPr lang="en-US" dirty="0">
                <a:latin typeface="AdvOT7b515deb"/>
              </a:rPr>
              <a:t>engage in 60 </a:t>
            </a:r>
            <a:r>
              <a:rPr lang="en-US" dirty="0" smtClean="0">
                <a:latin typeface="AdvOT7b515deb"/>
              </a:rPr>
              <a:t>min/day or </a:t>
            </a:r>
            <a:r>
              <a:rPr lang="en-US" dirty="0">
                <a:latin typeface="AdvOT7b515deb"/>
              </a:rPr>
              <a:t>more of moderate- or </a:t>
            </a:r>
            <a:r>
              <a:rPr lang="en-US" dirty="0" smtClean="0">
                <a:latin typeface="AdvOT7b515deb"/>
              </a:rPr>
              <a:t>vigorous intensity aerobic </a:t>
            </a:r>
            <a:r>
              <a:rPr lang="en-US" dirty="0">
                <a:latin typeface="AdvOT7b515deb"/>
              </a:rPr>
              <a:t>activity, with </a:t>
            </a:r>
            <a:r>
              <a:rPr lang="en-US" dirty="0" smtClean="0">
                <a:latin typeface="AdvOT7b515deb"/>
              </a:rPr>
              <a:t>vigorous muscle-strengthening and bone-strengthening </a:t>
            </a:r>
            <a:r>
              <a:rPr lang="en-US" dirty="0">
                <a:latin typeface="AdvOT7b515deb"/>
              </a:rPr>
              <a:t>activities </a:t>
            </a:r>
            <a:r>
              <a:rPr lang="en-US" dirty="0" smtClean="0">
                <a:latin typeface="AdvOT7b515deb"/>
              </a:rPr>
              <a:t>at least </a:t>
            </a:r>
            <a:r>
              <a:rPr lang="en-US" dirty="0">
                <a:latin typeface="AdvOT7b515deb"/>
              </a:rPr>
              <a:t>3 days/week. </a:t>
            </a:r>
            <a:r>
              <a:rPr lang="en-US" dirty="0">
                <a:latin typeface="AdvOT8eb9eec2.B"/>
              </a:rPr>
              <a:t>C</a:t>
            </a:r>
            <a:endParaRPr lang="en-US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62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PHYSICAL </a:t>
            </a:r>
            <a:r>
              <a:rPr lang="en-US" sz="3600" dirty="0" smtClean="0">
                <a:solidFill>
                  <a:srgbClr val="C00000"/>
                </a:solidFill>
              </a:rPr>
              <a:t>ACTIVITY</a:t>
            </a:r>
            <a:endParaRPr lang="en-US" sz="3600" dirty="0" smtClean="0"/>
          </a:p>
          <a:p>
            <a:r>
              <a:rPr lang="en-US" dirty="0"/>
              <a:t>Most adults with type </a:t>
            </a:r>
            <a:r>
              <a:rPr lang="en-US" dirty="0" smtClean="0"/>
              <a:t>1 and type </a:t>
            </a:r>
            <a:r>
              <a:rPr lang="en-US" dirty="0"/>
              <a:t>2 </a:t>
            </a:r>
            <a:r>
              <a:rPr lang="en-US" dirty="0" smtClean="0"/>
              <a:t> </a:t>
            </a:r>
            <a:r>
              <a:rPr lang="en-US" dirty="0"/>
              <a:t>diabetes should engage </a:t>
            </a:r>
            <a:r>
              <a:rPr lang="en-US" dirty="0" smtClean="0"/>
              <a:t>in 150 </a:t>
            </a:r>
            <a:r>
              <a:rPr lang="en-US" dirty="0"/>
              <a:t>min or more of </a:t>
            </a:r>
            <a:r>
              <a:rPr lang="en-US" dirty="0" smtClean="0"/>
              <a:t>moderate-to vigorous intensity </a:t>
            </a:r>
            <a:r>
              <a:rPr lang="en-US" dirty="0"/>
              <a:t>aerobic </a:t>
            </a:r>
            <a:r>
              <a:rPr lang="en-US" dirty="0" smtClean="0"/>
              <a:t>activity per </a:t>
            </a:r>
            <a:r>
              <a:rPr lang="en-US" dirty="0"/>
              <a:t>week, spread over at </a:t>
            </a:r>
            <a:r>
              <a:rPr lang="en-US" dirty="0" smtClean="0"/>
              <a:t>least 3 </a:t>
            </a:r>
            <a:r>
              <a:rPr lang="en-US" dirty="0"/>
              <a:t>days/week, with no more </a:t>
            </a:r>
            <a:r>
              <a:rPr lang="en-US" dirty="0" smtClean="0"/>
              <a:t>than 2 </a:t>
            </a:r>
            <a:r>
              <a:rPr lang="en-US" dirty="0"/>
              <a:t>consecutive days without activity.</a:t>
            </a:r>
          </a:p>
          <a:p>
            <a:r>
              <a:rPr lang="en-US" dirty="0"/>
              <a:t>Shorter durations (minimum 75 </a:t>
            </a:r>
            <a:r>
              <a:rPr lang="en-US" dirty="0" smtClean="0"/>
              <a:t>min/ week</a:t>
            </a:r>
            <a:r>
              <a:rPr lang="en-US" dirty="0"/>
              <a:t>) of vigorous-intensity or </a:t>
            </a:r>
            <a:r>
              <a:rPr lang="en-US" dirty="0" smtClean="0"/>
              <a:t>interval training </a:t>
            </a:r>
            <a:r>
              <a:rPr lang="en-US" dirty="0"/>
              <a:t>may be </a:t>
            </a:r>
            <a:r>
              <a:rPr lang="en-US" dirty="0" smtClean="0"/>
              <a:t>sufficient for </a:t>
            </a:r>
            <a:r>
              <a:rPr lang="en-US" dirty="0"/>
              <a:t>younger and more physically </a:t>
            </a:r>
            <a:r>
              <a:rPr lang="en-US" dirty="0" smtClean="0"/>
              <a:t>fit individuals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640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706960"/>
          </a:xfrm>
        </p:spPr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PHYSICAL ACTIVITY</a:t>
            </a:r>
            <a:endParaRPr lang="en-US" sz="3600" dirty="0"/>
          </a:p>
          <a:p>
            <a:r>
              <a:rPr lang="en-US" dirty="0"/>
              <a:t>Adults with type 1 C and type 2  </a:t>
            </a:r>
            <a:r>
              <a:rPr lang="en-US" dirty="0" smtClean="0"/>
              <a:t>diabetes </a:t>
            </a:r>
            <a:r>
              <a:rPr lang="en-US" dirty="0"/>
              <a:t>should engage in </a:t>
            </a:r>
            <a:r>
              <a:rPr lang="en-US" dirty="0" smtClean="0"/>
              <a:t>2–3 sessions/week </a:t>
            </a:r>
            <a:r>
              <a:rPr lang="en-US" dirty="0"/>
              <a:t>of resistance </a:t>
            </a:r>
            <a:r>
              <a:rPr lang="en-US" dirty="0" smtClean="0"/>
              <a:t>exercise on </a:t>
            </a:r>
            <a:r>
              <a:rPr lang="en-US" dirty="0"/>
              <a:t>nonconsecutive days.</a:t>
            </a:r>
          </a:p>
        </p:txBody>
      </p:sp>
    </p:spTree>
    <p:extLst>
      <p:ext uri="{BB962C8B-B14F-4D97-AF65-F5344CB8AC3E}">
        <p14:creationId xmlns:p14="http://schemas.microsoft.com/office/powerpoint/2010/main" val="239666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PHYSICAL </a:t>
            </a:r>
            <a:r>
              <a:rPr lang="en-US" sz="3600" dirty="0" smtClean="0">
                <a:solidFill>
                  <a:srgbClr val="C00000"/>
                </a:solidFill>
              </a:rPr>
              <a:t>ACTIVITY</a:t>
            </a:r>
            <a:endParaRPr lang="en-US" sz="3600" dirty="0" smtClean="0"/>
          </a:p>
          <a:p>
            <a:r>
              <a:rPr lang="en-US" dirty="0"/>
              <a:t>All adults, and particularly </a:t>
            </a:r>
            <a:r>
              <a:rPr lang="en-US" dirty="0" smtClean="0"/>
              <a:t>those with </a:t>
            </a:r>
            <a:r>
              <a:rPr lang="en-US" dirty="0"/>
              <a:t>type 2 diabetes, should </a:t>
            </a:r>
            <a:r>
              <a:rPr lang="en-US" dirty="0" smtClean="0"/>
              <a:t>decrease the </a:t>
            </a:r>
            <a:r>
              <a:rPr lang="en-US" dirty="0"/>
              <a:t>amount of time </a:t>
            </a:r>
            <a:r>
              <a:rPr lang="en-US" dirty="0" smtClean="0"/>
              <a:t>spent in </a:t>
            </a:r>
            <a:r>
              <a:rPr lang="en-US" dirty="0">
                <a:solidFill>
                  <a:srgbClr val="C00000"/>
                </a:solidFill>
              </a:rPr>
              <a:t>daily sedentary </a:t>
            </a:r>
            <a:r>
              <a:rPr lang="en-US" dirty="0"/>
              <a:t>behavior. </a:t>
            </a:r>
            <a:r>
              <a:rPr lang="en-US" dirty="0" smtClean="0"/>
              <a:t>Prolonged sitting </a:t>
            </a:r>
            <a:r>
              <a:rPr lang="en-US" dirty="0"/>
              <a:t>should be </a:t>
            </a:r>
            <a:r>
              <a:rPr lang="en-US" dirty="0" smtClean="0"/>
              <a:t>interrupted every </a:t>
            </a:r>
            <a:r>
              <a:rPr lang="en-US" dirty="0"/>
              <a:t>30min for blood glucose </a:t>
            </a:r>
            <a:r>
              <a:rPr lang="en-US" dirty="0" smtClean="0"/>
              <a:t>benefits, particularly </a:t>
            </a:r>
            <a:r>
              <a:rPr lang="en-US" dirty="0"/>
              <a:t>in adults </a:t>
            </a:r>
            <a:r>
              <a:rPr lang="en-US" dirty="0" smtClean="0"/>
              <a:t>with type </a:t>
            </a:r>
            <a:r>
              <a:rPr lang="en-US" dirty="0"/>
              <a:t>2 diabetes. </a:t>
            </a:r>
          </a:p>
        </p:txBody>
      </p:sp>
    </p:spTree>
    <p:extLst>
      <p:ext uri="{BB962C8B-B14F-4D97-AF65-F5344CB8AC3E}">
        <p14:creationId xmlns:p14="http://schemas.microsoft.com/office/powerpoint/2010/main" val="385506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PHYSICAL </a:t>
            </a:r>
            <a:r>
              <a:rPr lang="en-US" sz="3600" dirty="0" smtClean="0">
                <a:solidFill>
                  <a:srgbClr val="C00000"/>
                </a:solidFill>
              </a:rPr>
              <a:t>ACTIVITY</a:t>
            </a:r>
            <a:endParaRPr lang="en-US" sz="3600" dirty="0" smtClean="0"/>
          </a:p>
          <a:p>
            <a:r>
              <a:rPr lang="en-US" dirty="0"/>
              <a:t>Flexibility training and </a:t>
            </a:r>
            <a:r>
              <a:rPr lang="en-US" dirty="0" smtClean="0"/>
              <a:t>balance training </a:t>
            </a:r>
            <a:r>
              <a:rPr lang="en-US" dirty="0"/>
              <a:t>are recommended </a:t>
            </a:r>
            <a:r>
              <a:rPr lang="en-US" dirty="0" smtClean="0"/>
              <a:t>2–3 times/week </a:t>
            </a:r>
            <a:r>
              <a:rPr lang="en-US" dirty="0"/>
              <a:t>for older adults </a:t>
            </a:r>
            <a:r>
              <a:rPr lang="en-US" dirty="0" smtClean="0"/>
              <a:t>with diabetes</a:t>
            </a:r>
            <a:r>
              <a:rPr lang="en-US" dirty="0"/>
              <a:t>. </a:t>
            </a:r>
            <a:r>
              <a:rPr lang="en-US" dirty="0">
                <a:solidFill>
                  <a:srgbClr val="C00000"/>
                </a:solidFill>
              </a:rPr>
              <a:t>Yoga </a:t>
            </a:r>
            <a:r>
              <a:rPr lang="en-US" dirty="0"/>
              <a:t>and </a:t>
            </a:r>
            <a:r>
              <a:rPr lang="en-US" dirty="0">
                <a:solidFill>
                  <a:srgbClr val="C00000"/>
                </a:solidFill>
              </a:rPr>
              <a:t>tai chi </a:t>
            </a:r>
            <a:r>
              <a:rPr lang="en-US" dirty="0"/>
              <a:t>may </a:t>
            </a:r>
            <a:r>
              <a:rPr lang="en-US" dirty="0" smtClean="0"/>
              <a:t>be included </a:t>
            </a:r>
            <a:r>
              <a:rPr lang="en-US" dirty="0"/>
              <a:t>based on individual </a:t>
            </a:r>
            <a:r>
              <a:rPr lang="en-US" dirty="0" smtClean="0"/>
              <a:t>preferences to </a:t>
            </a:r>
            <a:r>
              <a:rPr lang="en-US" dirty="0"/>
              <a:t>increase flexibility, </a:t>
            </a:r>
            <a:r>
              <a:rPr lang="en-US" dirty="0" smtClean="0"/>
              <a:t>muscular strength</a:t>
            </a:r>
            <a:r>
              <a:rPr lang="en-US" dirty="0"/>
              <a:t>, and balance. </a:t>
            </a:r>
          </a:p>
        </p:txBody>
      </p:sp>
    </p:spTree>
    <p:extLst>
      <p:ext uri="{BB962C8B-B14F-4D97-AF65-F5344CB8AC3E}">
        <p14:creationId xmlns:p14="http://schemas.microsoft.com/office/powerpoint/2010/main" val="30348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2656"/>
            <a:ext cx="856360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35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611560"/>
            <a:ext cx="12745416" cy="921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3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8760" y="-891480"/>
            <a:ext cx="13650819" cy="813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01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6872" y="-5788024"/>
            <a:ext cx="15841760" cy="14041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04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Medical and Surgical Interventions Shown to Delay or Prevent T2D</a:t>
            </a:r>
            <a:endParaRPr lang="en-US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5D5A-6221-4F82-8104-F283010568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402" name="TextBox 3"/>
          <p:cNvSpPr txBox="1">
            <a:spLocks noChangeArrowheads="1"/>
          </p:cNvSpPr>
          <p:nvPr/>
        </p:nvSpPr>
        <p:spPr bwMode="auto">
          <a:xfrm>
            <a:off x="76199" y="5592711"/>
            <a:ext cx="7892143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black"/>
                </a:solidFill>
              </a:rPr>
              <a:t>T2D, type 2 diabetes.</a:t>
            </a:r>
          </a:p>
          <a:p>
            <a:pPr defTabSz="457200">
              <a:spcBef>
                <a:spcPts val="600"/>
              </a:spcBef>
            </a:pPr>
            <a:r>
              <a:rPr lang="en-US" sz="1000" dirty="0" smtClean="0">
                <a:solidFill>
                  <a:prstClr val="black"/>
                </a:solidFill>
              </a:rPr>
              <a:t>1. DPP Research Group. </a:t>
            </a:r>
            <a:r>
              <a:rPr lang="en-US" sz="1000" i="1" dirty="0" smtClean="0">
                <a:solidFill>
                  <a:prstClr val="black"/>
                </a:solidFill>
              </a:rPr>
              <a:t>N Engl J Med</a:t>
            </a:r>
            <a:r>
              <a:rPr lang="en-US" sz="1000" dirty="0" smtClean="0">
                <a:solidFill>
                  <a:prstClr val="black"/>
                </a:solidFill>
              </a:rPr>
              <a:t>. 2002;346:393-403. 2. STOP-NIDDM Trial Research Group. </a:t>
            </a:r>
            <a:r>
              <a:rPr lang="en-US" sz="1000" i="1" dirty="0" smtClean="0">
                <a:solidFill>
                  <a:prstClr val="black"/>
                </a:solidFill>
              </a:rPr>
              <a:t>Lancet</a:t>
            </a:r>
            <a:r>
              <a:rPr lang="en-US" sz="1000" dirty="0" smtClean="0">
                <a:solidFill>
                  <a:prstClr val="black"/>
                </a:solidFill>
              </a:rPr>
              <a:t>. 2002;359:2072-2077.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3. </a:t>
            </a:r>
            <a:r>
              <a:rPr lang="en-US" sz="1000" dirty="0" smtClean="0">
                <a:solidFill>
                  <a:prstClr val="black"/>
                </a:solidFill>
                <a:cs typeface="Arial"/>
              </a:rPr>
              <a:t>Defronzo RA, et al. </a:t>
            </a:r>
            <a:r>
              <a:rPr lang="en-US" sz="1000" i="1" dirty="0" smtClean="0">
                <a:solidFill>
                  <a:prstClr val="black"/>
                </a:solidFill>
              </a:rPr>
              <a:t>N Engl J Med. </a:t>
            </a:r>
            <a:r>
              <a:rPr lang="en-US" sz="1000" dirty="0" smtClean="0">
                <a:solidFill>
                  <a:prstClr val="black"/>
                </a:solidFill>
              </a:rPr>
              <a:t>2011;364:1104-15. 4. DREAM Trial Investigators. </a:t>
            </a:r>
            <a:r>
              <a:rPr lang="en-US" sz="1000" i="1" dirty="0" smtClean="0">
                <a:solidFill>
                  <a:prstClr val="black"/>
                </a:solidFill>
              </a:rPr>
              <a:t>Lancet</a:t>
            </a:r>
            <a:r>
              <a:rPr lang="en-US" sz="1000" dirty="0">
                <a:solidFill>
                  <a:prstClr val="black"/>
                </a:solidFill>
              </a:rPr>
              <a:t>. 2006;368:1096-1105</a:t>
            </a:r>
            <a:r>
              <a:rPr lang="en-US" sz="1000" dirty="0" smtClean="0">
                <a:solidFill>
                  <a:prstClr val="black"/>
                </a:solidFill>
              </a:rPr>
              <a:t>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5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Torgerson </a:t>
            </a:r>
            <a:r>
              <a:rPr lang="en-US" sz="1000" dirty="0">
                <a:solidFill>
                  <a:prstClr val="black"/>
                </a:solidFill>
              </a:rPr>
              <a:t>JS</a:t>
            </a:r>
            <a:r>
              <a:rPr lang="en-US" sz="1000" dirty="0" smtClean="0">
                <a:solidFill>
                  <a:prstClr val="black"/>
                </a:solidFill>
              </a:rPr>
              <a:t>, et al. </a:t>
            </a:r>
            <a:r>
              <a:rPr lang="en-US" sz="1000" i="1" dirty="0">
                <a:solidFill>
                  <a:prstClr val="black"/>
                </a:solidFill>
              </a:rPr>
              <a:t>Diabetes Care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2004;27:155-161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6. Garvey </a:t>
            </a:r>
            <a:r>
              <a:rPr lang="en-US" sz="1000" dirty="0">
                <a:solidFill>
                  <a:prstClr val="black"/>
                </a:solidFill>
              </a:rPr>
              <a:t>WT, </a:t>
            </a:r>
            <a:r>
              <a:rPr lang="en-US" sz="1000" dirty="0" smtClean="0">
                <a:solidFill>
                  <a:prstClr val="black"/>
                </a:solidFill>
              </a:rPr>
              <a:t>et al. </a:t>
            </a:r>
            <a:r>
              <a:rPr lang="en-US" sz="1000" i="1" dirty="0">
                <a:solidFill>
                  <a:prstClr val="black"/>
                </a:solidFill>
              </a:rPr>
              <a:t>Diabetes Care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2014;37:912-921.</a:t>
            </a:r>
            <a:br>
              <a:rPr lang="en-US" sz="1000" dirty="0" smtClean="0">
                <a:solidFill>
                  <a:prstClr val="black"/>
                </a:solidFill>
              </a:rPr>
            </a:br>
            <a:r>
              <a:rPr lang="en-US" sz="1000" dirty="0" smtClean="0">
                <a:solidFill>
                  <a:prstClr val="black"/>
                </a:solidFill>
              </a:rPr>
              <a:t>7. Sjostrom </a:t>
            </a:r>
            <a:r>
              <a:rPr lang="en-US" sz="1000" dirty="0">
                <a:solidFill>
                  <a:prstClr val="black"/>
                </a:solidFill>
              </a:rPr>
              <a:t>L, </a:t>
            </a:r>
            <a:r>
              <a:rPr lang="en-US" sz="1000" dirty="0" smtClean="0">
                <a:solidFill>
                  <a:prstClr val="black"/>
                </a:solidFill>
              </a:rPr>
              <a:t>et al. </a:t>
            </a:r>
            <a:r>
              <a:rPr lang="en-US" sz="1000" i="1" dirty="0">
                <a:solidFill>
                  <a:prstClr val="black"/>
                </a:solidFill>
              </a:rPr>
              <a:t>N Engl J Med</a:t>
            </a:r>
            <a:r>
              <a:rPr lang="en-US" sz="1000" dirty="0">
                <a:solidFill>
                  <a:prstClr val="black"/>
                </a:solidFill>
              </a:rPr>
              <a:t>. </a:t>
            </a:r>
            <a:r>
              <a:rPr lang="en-US" sz="1000" dirty="0" smtClean="0">
                <a:solidFill>
                  <a:prstClr val="black"/>
                </a:solidFill>
              </a:rPr>
              <a:t>2004;351:2683-2693.</a:t>
            </a:r>
            <a:endParaRPr lang="en-US" sz="1000" dirty="0">
              <a:solidFill>
                <a:prstClr val="black"/>
              </a:solidFill>
            </a:endParaRP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3313493"/>
              </p:ext>
            </p:extLst>
          </p:nvPr>
        </p:nvGraphicFramePr>
        <p:xfrm>
          <a:off x="561269" y="1637419"/>
          <a:ext cx="7924801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5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6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2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9362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n-lt"/>
                        </a:rPr>
                        <a:t>Intervention</a:t>
                      </a:r>
                      <a:endParaRPr lang="en-US" sz="1600" dirty="0"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Follow-up</a:t>
                      </a:r>
                      <a:r>
                        <a:rPr lang="en-US" sz="1600" baseline="0" dirty="0" smtClean="0">
                          <a:latin typeface="+mn-lt"/>
                        </a:rPr>
                        <a:t> Period</a:t>
                      </a:r>
                      <a:endParaRPr lang="en-US" sz="1600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+mn-lt"/>
                        </a:rPr>
                        <a:t>Reduction in Risk of T2D</a:t>
                      </a:r>
                      <a:br>
                        <a:rPr lang="en-US" sz="1600" baseline="0" dirty="0" smtClean="0">
                          <a:latin typeface="+mn-lt"/>
                        </a:rPr>
                      </a:br>
                      <a:r>
                        <a:rPr lang="en-US" sz="1600" baseline="0" dirty="0" smtClean="0">
                          <a:latin typeface="+mn-lt"/>
                        </a:rPr>
                        <a:t>(</a:t>
                      </a:r>
                      <a:r>
                        <a:rPr lang="en-US" sz="1600" i="1" baseline="0" dirty="0" smtClean="0">
                          <a:latin typeface="+mn-lt"/>
                        </a:rPr>
                        <a:t>P</a:t>
                      </a:r>
                      <a:r>
                        <a:rPr lang="en-US" sz="1600" baseline="0" dirty="0" smtClean="0">
                          <a:latin typeface="+mn-lt"/>
                        </a:rPr>
                        <a:t> value vs placebo)</a:t>
                      </a:r>
                      <a:endParaRPr lang="en-US" sz="1600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/>
                      <a:r>
                        <a:rPr lang="en-US" sz="1600" b="1" dirty="0" smtClean="0">
                          <a:latin typeface="+mn-lt"/>
                        </a:rPr>
                        <a:t>Antihyperglycemic</a:t>
                      </a:r>
                      <a:r>
                        <a:rPr lang="en-US" sz="1600" b="1" baseline="0" dirty="0" smtClean="0">
                          <a:latin typeface="+mn-lt"/>
                        </a:rPr>
                        <a:t> agents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Metformin</a:t>
                      </a:r>
                      <a:r>
                        <a:rPr lang="en-US" sz="1600" baseline="30000" dirty="0" smtClean="0">
                          <a:latin typeface="+mn-lt"/>
                        </a:rPr>
                        <a:t>1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2.8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31%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&lt;0.001)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Acarbose</a:t>
                      </a:r>
                      <a:r>
                        <a:rPr lang="en-US" sz="1600" baseline="30000" dirty="0" smtClean="0">
                          <a:latin typeface="+mn-lt"/>
                        </a:rPr>
                        <a:t>2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3.3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25%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=0.0015)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latin typeface="+mn-lt"/>
                        </a:rPr>
                        <a:t>	Pioglitazone</a:t>
                      </a:r>
                      <a:r>
                        <a:rPr lang="en-US" sz="1600" baseline="30000" dirty="0" smtClean="0">
                          <a:latin typeface="+mn-lt"/>
                        </a:rPr>
                        <a:t>3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2.4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72% (</a:t>
                      </a:r>
                      <a:r>
                        <a:rPr lang="en-US" sz="1600" i="1" dirty="0" smtClean="0"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latin typeface="+mn-lt"/>
                        </a:rPr>
                        <a:t>&lt;0.001)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Rosiglitazone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3.0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&lt;0.0001)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/>
                      <a:r>
                        <a:rPr lang="en-US" sz="1600" b="1" dirty="0" smtClean="0">
                          <a:latin typeface="+mn-lt"/>
                        </a:rPr>
                        <a:t>Weight loss interventions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Orlistat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37%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=0.0032)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Phentermine/topiramate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&lt;0.05)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596">
                <a:tc>
                  <a:txBody>
                    <a:bodyPr/>
                    <a:lstStyle/>
                    <a:p>
                      <a:pPr marL="0" lvl="1" indent="0">
                        <a:tabLst>
                          <a:tab pos="228600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	Bariatric surgery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75% (</a:t>
                      </a:r>
                      <a:r>
                        <a:rPr lang="en-US" sz="1600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&lt;0.001)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4386" y="5254157"/>
            <a:ext cx="85660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1600" b="1" dirty="0" smtClean="0">
                <a:solidFill>
                  <a:srgbClr val="7CCA62"/>
                </a:solidFill>
              </a:rPr>
              <a:t>Lifestyle modification should be used with all pharmacologic or surgical interventions.</a:t>
            </a:r>
            <a:endParaRPr lang="en-US" sz="1600" b="1" dirty="0">
              <a:solidFill>
                <a:srgbClr val="7CCA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39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4318"/>
            <a:ext cx="9144000" cy="57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5088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5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"latent autoimmune diabetes in adults" (LADA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</a:p>
          <a:p>
            <a:r>
              <a:rPr lang="en-US" dirty="0" smtClean="0"/>
              <a:t>Among </a:t>
            </a:r>
            <a:r>
              <a:rPr lang="en-US" dirty="0"/>
              <a:t>adults with apparent type 2 diabetes, approximately 7.5 to 10 percent have type 1 diabetes as defined by the presence of circulating islet-cell antibodies (ICA), antibodies to glutamic acid decarboxylase (GAD), or careful clinical criteria</a:t>
            </a:r>
          </a:p>
        </p:txBody>
      </p:sp>
    </p:spTree>
    <p:extLst>
      <p:ext uri="{BB962C8B-B14F-4D97-AF65-F5344CB8AC3E}">
        <p14:creationId xmlns:p14="http://schemas.microsoft.com/office/powerpoint/2010/main" val="138139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5922984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>
                <a:solidFill>
                  <a:srgbClr val="C00000"/>
                </a:solidFill>
              </a:rPr>
              <a:t>LADA</a:t>
            </a:r>
            <a:endParaRPr lang="en-US" sz="4400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Age </a:t>
            </a:r>
            <a:r>
              <a:rPr lang="en-US" dirty="0"/>
              <a:t>of onset &lt;50 </a:t>
            </a:r>
            <a:r>
              <a:rPr lang="en-US" dirty="0" smtClean="0"/>
              <a:t>years</a:t>
            </a:r>
          </a:p>
          <a:p>
            <a:r>
              <a:rPr lang="en-US" dirty="0"/>
              <a:t>A</a:t>
            </a:r>
            <a:r>
              <a:rPr lang="en-US" dirty="0" smtClean="0"/>
              <a:t>cute symptoms</a:t>
            </a:r>
          </a:p>
          <a:p>
            <a:r>
              <a:rPr lang="en-US" dirty="0" smtClean="0"/>
              <a:t>BMI </a:t>
            </a:r>
            <a:r>
              <a:rPr lang="en-US" dirty="0"/>
              <a:t>&lt;25 </a:t>
            </a:r>
            <a:r>
              <a:rPr lang="en-US" dirty="0" smtClean="0"/>
              <a:t>kg/m2</a:t>
            </a:r>
          </a:p>
          <a:p>
            <a:r>
              <a:rPr lang="en-US" dirty="0"/>
              <a:t>P</a:t>
            </a:r>
            <a:r>
              <a:rPr lang="en-US" dirty="0" smtClean="0"/>
              <a:t>ersonal </a:t>
            </a:r>
            <a:r>
              <a:rPr lang="en-US" dirty="0"/>
              <a:t>or family history of autoimmune </a:t>
            </a:r>
            <a:r>
              <a:rPr lang="en-US" dirty="0" smtClean="0"/>
              <a:t>disease</a:t>
            </a:r>
          </a:p>
          <a:p>
            <a:r>
              <a:rPr lang="en-US" dirty="0" smtClean="0"/>
              <a:t>The </a:t>
            </a:r>
            <a:r>
              <a:rPr lang="en-US" dirty="0"/>
              <a:t>presence of two or more criteria had a 90 percent sensitivity and 71 percent specificity for identifying patients positive for anti-GAD antibodies.</a:t>
            </a:r>
          </a:p>
        </p:txBody>
      </p:sp>
    </p:spTree>
    <p:extLst>
      <p:ext uri="{BB962C8B-B14F-4D97-AF65-F5344CB8AC3E}">
        <p14:creationId xmlns:p14="http://schemas.microsoft.com/office/powerpoint/2010/main" val="749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Stiff Person Syndrome</a:t>
            </a:r>
          </a:p>
          <a:p>
            <a:r>
              <a:rPr lang="en-US" dirty="0" smtClean="0"/>
              <a:t>A rare </a:t>
            </a:r>
            <a:r>
              <a:rPr lang="en-US" dirty="0" err="1" smtClean="0"/>
              <a:t>acuquired</a:t>
            </a:r>
            <a:r>
              <a:rPr lang="en-US" dirty="0" smtClean="0"/>
              <a:t> neurological disorder</a:t>
            </a:r>
          </a:p>
          <a:p>
            <a:r>
              <a:rPr lang="en-US" dirty="0" err="1" smtClean="0"/>
              <a:t>Progresive</a:t>
            </a:r>
            <a:r>
              <a:rPr lang="en-US" dirty="0" smtClean="0"/>
              <a:t> muscle stiffness</a:t>
            </a:r>
          </a:p>
          <a:p>
            <a:r>
              <a:rPr lang="en-US" dirty="0" smtClean="0"/>
              <a:t>Repeated episodes of painful muscle spasms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62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525344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rgbClr val="C00000"/>
                </a:solidFill>
              </a:rPr>
              <a:t>ETIOLOGIC CLASSIFICATION OF DIABETES MELLITUS</a:t>
            </a:r>
            <a:endParaRPr lang="en-US" sz="3200" dirty="0" smtClean="0">
              <a:solidFill>
                <a:srgbClr val="C00000"/>
              </a:solidFill>
            </a:endParaRPr>
          </a:p>
          <a:p>
            <a:r>
              <a:rPr lang="en-US" sz="2400" dirty="0" smtClean="0"/>
              <a:t>I</a:t>
            </a:r>
            <a:r>
              <a:rPr lang="en-US" sz="2400" dirty="0"/>
              <a:t>. Type 1 diabetes </a:t>
            </a:r>
            <a:endParaRPr lang="en-US" sz="2400" dirty="0" smtClean="0"/>
          </a:p>
          <a:p>
            <a:r>
              <a:rPr lang="en-US" sz="2400" dirty="0" smtClean="0"/>
              <a:t>II</a:t>
            </a:r>
            <a:r>
              <a:rPr lang="en-US" sz="2400" dirty="0"/>
              <a:t>. Type 2 diabetes </a:t>
            </a:r>
            <a:endParaRPr lang="en-US" sz="2400" dirty="0" smtClean="0"/>
          </a:p>
          <a:p>
            <a:r>
              <a:rPr lang="pt-BR" sz="2400" dirty="0"/>
              <a:t>III. Other specific types of </a:t>
            </a:r>
            <a:r>
              <a:rPr lang="pt-BR" sz="2400" dirty="0" smtClean="0"/>
              <a:t>diabetes</a:t>
            </a:r>
            <a:endParaRPr lang="en-US" sz="2400" dirty="0" smtClean="0"/>
          </a:p>
          <a:p>
            <a:r>
              <a:rPr lang="en-US" sz="2400" dirty="0"/>
              <a:t>A. Genetic </a:t>
            </a:r>
            <a:r>
              <a:rPr lang="en-US" sz="2400" dirty="0" smtClean="0"/>
              <a:t>defects of </a:t>
            </a:r>
            <a:r>
              <a:rPr lang="en-US" sz="2400" dirty="0"/>
              <a:t>beta cell development or </a:t>
            </a:r>
            <a:r>
              <a:rPr lang="en-US" sz="2400" dirty="0" smtClean="0"/>
              <a:t>function</a:t>
            </a:r>
          </a:p>
          <a:p>
            <a:r>
              <a:rPr lang="en-US" sz="2400" dirty="0"/>
              <a:t>B. Genetic </a:t>
            </a:r>
            <a:r>
              <a:rPr lang="en-US" sz="2400" dirty="0" smtClean="0"/>
              <a:t>defects </a:t>
            </a:r>
            <a:r>
              <a:rPr lang="en-US" sz="2400" dirty="0"/>
              <a:t>in insulin </a:t>
            </a:r>
            <a:r>
              <a:rPr lang="en-US" sz="2400" dirty="0" smtClean="0"/>
              <a:t>action</a:t>
            </a:r>
          </a:p>
          <a:p>
            <a:r>
              <a:rPr lang="en-US" sz="2400" dirty="0"/>
              <a:t>C. Diseases o the exocrine </a:t>
            </a:r>
            <a:r>
              <a:rPr lang="en-US" sz="2400" dirty="0" smtClean="0"/>
              <a:t>pancreas</a:t>
            </a:r>
          </a:p>
          <a:p>
            <a:r>
              <a:rPr lang="en-US" sz="2400" dirty="0"/>
              <a:t>D. </a:t>
            </a:r>
            <a:r>
              <a:rPr lang="en-US" sz="2400" dirty="0" err="1" smtClean="0"/>
              <a:t>Endocrinopathies</a:t>
            </a:r>
            <a:endParaRPr lang="en-US" sz="2400" dirty="0" smtClean="0"/>
          </a:p>
          <a:p>
            <a:r>
              <a:rPr lang="en-US" sz="2400" dirty="0"/>
              <a:t>E. Drug- or </a:t>
            </a:r>
            <a:r>
              <a:rPr lang="en-US" sz="2400" dirty="0" smtClean="0"/>
              <a:t>chemical-induced</a:t>
            </a:r>
          </a:p>
          <a:p>
            <a:r>
              <a:rPr lang="en-US" sz="2400" dirty="0"/>
              <a:t>F. </a:t>
            </a:r>
            <a:r>
              <a:rPr lang="en-US" sz="2400" dirty="0" smtClean="0"/>
              <a:t>Infections</a:t>
            </a:r>
          </a:p>
          <a:p>
            <a:r>
              <a:rPr lang="en-US" sz="2400" dirty="0"/>
              <a:t>G. Uncommon </a:t>
            </a:r>
            <a:r>
              <a:rPr lang="en-US" sz="2400" dirty="0" smtClean="0"/>
              <a:t>forms of </a:t>
            </a:r>
            <a:r>
              <a:rPr lang="en-US" sz="2400" dirty="0"/>
              <a:t>immune-mediated </a:t>
            </a:r>
            <a:r>
              <a:rPr lang="en-US" sz="2400" dirty="0" smtClean="0"/>
              <a:t>diabetes</a:t>
            </a:r>
          </a:p>
          <a:p>
            <a:r>
              <a:rPr lang="en-US" sz="2400" dirty="0"/>
              <a:t>H. Other genetic syndromes sometimes associated </a:t>
            </a:r>
            <a:r>
              <a:rPr lang="en-US" sz="2400" dirty="0" smtClean="0"/>
              <a:t>with diabetes</a:t>
            </a:r>
          </a:p>
          <a:p>
            <a:r>
              <a:rPr lang="en-US" sz="2400" dirty="0" smtClean="0"/>
              <a:t>IV</a:t>
            </a:r>
            <a:r>
              <a:rPr lang="en-US" sz="2400" dirty="0"/>
              <a:t>. Gestational diabetes mellitus (GDM)</a:t>
            </a:r>
          </a:p>
        </p:txBody>
      </p:sp>
    </p:spTree>
    <p:extLst>
      <p:ext uri="{BB962C8B-B14F-4D97-AF65-F5344CB8AC3E}">
        <p14:creationId xmlns:p14="http://schemas.microsoft.com/office/powerpoint/2010/main" val="77344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7"/>
            <a:ext cx="864096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33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1539552"/>
            <a:ext cx="10585176" cy="1029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11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54895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Discordance between FBS &amp; </a:t>
            </a:r>
            <a:r>
              <a:rPr lang="en-US" sz="3600" dirty="0" smtClean="0">
                <a:solidFill>
                  <a:srgbClr val="C00000"/>
                </a:solidFill>
              </a:rPr>
              <a:t>BS </a:t>
            </a:r>
            <a:r>
              <a:rPr lang="en-US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&amp; 2-h PG </a:t>
            </a:r>
            <a:r>
              <a:rPr lang="en-US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&amp; A1C</a:t>
            </a:r>
            <a:endParaRPr lang="en-US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same tests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may be used to screen</a:t>
            </a:r>
          </a:p>
          <a:p>
            <a:pPr marL="0" indent="0">
              <a:buNone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  for and diagnose diabetes and to detect</a:t>
            </a:r>
          </a:p>
          <a:p>
            <a:pPr marL="0" indent="0">
              <a:buNone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  individuals with prediabetes.</a:t>
            </a:r>
          </a:p>
        </p:txBody>
      </p:sp>
    </p:spTree>
    <p:extLst>
      <p:ext uri="{BB962C8B-B14F-4D97-AF65-F5344CB8AC3E}">
        <p14:creationId xmlns:p14="http://schemas.microsoft.com/office/powerpoint/2010/main" val="28965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30896"/>
          </a:xfrm>
        </p:spPr>
        <p:txBody>
          <a:bodyPr/>
          <a:lstStyle/>
          <a:p>
            <a:pPr marL="0" lvl="0" indent="0" algn="ctr">
              <a:buClr>
                <a:srgbClr val="F07F09"/>
              </a:buClr>
              <a:buNone/>
            </a:pPr>
            <a:r>
              <a:rPr lang="en-US" sz="3600" i="1" dirty="0" smtClean="0">
                <a:solidFill>
                  <a:srgbClr val="C00000"/>
                </a:solidFill>
              </a:rPr>
              <a:t>Discordance </a:t>
            </a:r>
            <a:r>
              <a:rPr lang="en-US" sz="3600" i="1" dirty="0">
                <a:solidFill>
                  <a:srgbClr val="C00000"/>
                </a:solidFill>
              </a:rPr>
              <a:t>between </a:t>
            </a:r>
            <a:r>
              <a:rPr lang="en-US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A1C &amp; FBS</a:t>
            </a:r>
            <a:endParaRPr lang="en-US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/>
              <a:t>Marked discordance between </a:t>
            </a:r>
            <a:r>
              <a:rPr lang="en-US" dirty="0" smtClean="0"/>
              <a:t>measured A1C </a:t>
            </a:r>
            <a:r>
              <a:rPr lang="en-US" dirty="0"/>
              <a:t>and plasma </a:t>
            </a:r>
            <a:r>
              <a:rPr lang="en-US" dirty="0" smtClean="0"/>
              <a:t>glucose levels </a:t>
            </a:r>
            <a:r>
              <a:rPr lang="en-US" dirty="0"/>
              <a:t>should raise the </a:t>
            </a:r>
            <a:r>
              <a:rPr lang="en-US" dirty="0" smtClean="0"/>
              <a:t>possibility of </a:t>
            </a:r>
            <a:r>
              <a:rPr lang="en-US" dirty="0"/>
              <a:t>A1C assay interference due </a:t>
            </a:r>
            <a:r>
              <a:rPr lang="en-US" dirty="0" smtClean="0"/>
              <a:t>to </a:t>
            </a:r>
            <a:r>
              <a:rPr lang="en-US" dirty="0" smtClean="0">
                <a:solidFill>
                  <a:srgbClr val="FF0000"/>
                </a:solidFill>
              </a:rPr>
              <a:t>hemoglobin </a:t>
            </a:r>
            <a:r>
              <a:rPr lang="en-US" dirty="0">
                <a:solidFill>
                  <a:srgbClr val="FF0000"/>
                </a:solidFill>
              </a:rPr>
              <a:t>variants </a:t>
            </a:r>
            <a:r>
              <a:rPr lang="en-US" dirty="0"/>
              <a:t>(i.e., </a:t>
            </a:r>
            <a:r>
              <a:rPr lang="en-US" i="1" dirty="0" err="1" smtClean="0"/>
              <a:t>hemoglobinopathies</a:t>
            </a:r>
            <a:r>
              <a:rPr lang="en-US" dirty="0" smtClean="0"/>
              <a:t>) and </a:t>
            </a:r>
            <a:r>
              <a:rPr lang="en-US" dirty="0"/>
              <a:t>consideration </a:t>
            </a:r>
            <a:r>
              <a:rPr lang="en-US" dirty="0" smtClean="0"/>
              <a:t>of using </a:t>
            </a:r>
            <a:r>
              <a:rPr lang="en-US" dirty="0"/>
              <a:t>an </a:t>
            </a:r>
            <a:r>
              <a:rPr lang="en-US" i="1" dirty="0"/>
              <a:t>assay </a:t>
            </a:r>
            <a:r>
              <a:rPr lang="en-US" dirty="0"/>
              <a:t>without </a:t>
            </a:r>
            <a:r>
              <a:rPr lang="en-US" dirty="0" smtClean="0"/>
              <a:t>interference or </a:t>
            </a:r>
            <a:r>
              <a:rPr lang="en-US" dirty="0"/>
              <a:t>plasma blood glucose criteria </a:t>
            </a:r>
            <a:r>
              <a:rPr lang="en-US" dirty="0" smtClean="0"/>
              <a:t>to diagnose </a:t>
            </a:r>
            <a:r>
              <a:rPr lang="en-US" dirty="0"/>
              <a:t>diabetes. </a:t>
            </a:r>
            <a:r>
              <a:rPr lang="en-US" dirty="0" smtClean="0"/>
              <a:t>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05964"/>
      </a:dk2>
      <a:lt2>
        <a:srgbClr val="0075A2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Custom 1">
      <a:dk1>
        <a:sysClr val="windowText" lastClr="000000"/>
      </a:dk1>
      <a:lt1>
        <a:sysClr val="window" lastClr="FFFFFF"/>
      </a:lt1>
      <a:dk2>
        <a:srgbClr val="105964"/>
      </a:dk2>
      <a:lt2>
        <a:srgbClr val="0075A2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</TotalTime>
  <Words>2799</Words>
  <Application>Microsoft Office PowerPoint</Application>
  <PresentationFormat>On-screen Show (4:3)</PresentationFormat>
  <Paragraphs>347</Paragraphs>
  <Slides>79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79</vt:i4>
      </vt:variant>
    </vt:vector>
  </HeadingPairs>
  <TitlesOfParts>
    <vt:vector size="100" baseType="lpstr">
      <vt:lpstr>ＭＳ Ｐゴシック</vt:lpstr>
      <vt:lpstr>AdvOT7b515deb</vt:lpstr>
      <vt:lpstr>AdvOT8eb9eec2.B</vt:lpstr>
      <vt:lpstr>Arial</vt:lpstr>
      <vt:lpstr>Calibri</vt:lpstr>
      <vt:lpstr>Courier New</vt:lpstr>
      <vt:lpstr>Franklin Gothic Book</vt:lpstr>
      <vt:lpstr>Perpetua</vt:lpstr>
      <vt:lpstr>Tahoma</vt:lpstr>
      <vt:lpstr>Times New Roman</vt:lpstr>
      <vt:lpstr>Verdana</vt:lpstr>
      <vt:lpstr>Wingdings</vt:lpstr>
      <vt:lpstr>Wingdings 2</vt:lpstr>
      <vt:lpstr>Office Theme</vt:lpstr>
      <vt:lpstr>Aspect</vt:lpstr>
      <vt:lpstr>1_Aspect</vt:lpstr>
      <vt:lpstr>2_Aspect</vt:lpstr>
      <vt:lpstr>1_Office Theme</vt:lpstr>
      <vt:lpstr>2_Office Theme</vt:lpstr>
      <vt:lpstr>Equity</vt:lpstr>
      <vt:lpstr>Clarity</vt:lpstr>
      <vt:lpstr>PowerPoint Presentation</vt:lpstr>
      <vt:lpstr>ETIOLOGIC CLASSIFICATION OF DIABETES MELLITUS</vt:lpstr>
      <vt:lpstr>PowerPoint Presentation</vt:lpstr>
      <vt:lpstr>PowerPoint Presentation</vt:lpstr>
      <vt:lpstr>NGSP: National Glycohemoglobin Standardization Program                    FPG: Fasting Plasma Glucose DCCT: Diabetes Control and Complications Trial                                     OGTT: Oral Glucose Tolerance Test                                                                                               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Acanthosis Nigricance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GESTATIONAL DIABETES MELLITUS</vt:lpstr>
      <vt:lpstr>MONOGENIC DIABETES SYNDROMES</vt:lpstr>
      <vt:lpstr>MONOGENIC DIABETES SYNDROMES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diabetes self-management education and support (DSMES)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Medical and Surgical Interventions Shown to Delay or Prevent T2D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DM</dc:title>
  <dc:creator>tofighi</dc:creator>
  <cp:lastModifiedBy>gheir vagir</cp:lastModifiedBy>
  <cp:revision>255</cp:revision>
  <dcterms:created xsi:type="dcterms:W3CDTF">2018-08-14T05:41:16Z</dcterms:created>
  <dcterms:modified xsi:type="dcterms:W3CDTF">2019-01-12T05:09:27Z</dcterms:modified>
</cp:coreProperties>
</file>