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9" r:id="rId4"/>
    <p:sldId id="281" r:id="rId5"/>
    <p:sldId id="282" r:id="rId6"/>
    <p:sldId id="258" r:id="rId7"/>
    <p:sldId id="283" r:id="rId8"/>
    <p:sldId id="285" r:id="rId9"/>
    <p:sldId id="284" r:id="rId10"/>
    <p:sldId id="286" r:id="rId11"/>
    <p:sldId id="287" r:id="rId12"/>
    <p:sldId id="261" r:id="rId13"/>
    <p:sldId id="262" r:id="rId14"/>
    <p:sldId id="288" r:id="rId15"/>
    <p:sldId id="289" r:id="rId16"/>
    <p:sldId id="263" r:id="rId17"/>
    <p:sldId id="264" r:id="rId18"/>
    <p:sldId id="265" r:id="rId19"/>
    <p:sldId id="291" r:id="rId20"/>
    <p:sldId id="290"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276" r:id="rId38"/>
    <p:sldId id="273" r:id="rId39"/>
    <p:sldId id="310" r:id="rId40"/>
    <p:sldId id="278" r:id="rId41"/>
    <p:sldId id="2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B6599C-FC4B-47B9-99A8-FE7E298AB0FD}"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131306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6599C-FC4B-47B9-99A8-FE7E298AB0FD}"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16731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6599C-FC4B-47B9-99A8-FE7E298AB0FD}"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218102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6599C-FC4B-47B9-99A8-FE7E298AB0FD}"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327155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B6599C-FC4B-47B9-99A8-FE7E298AB0FD}"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180327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B6599C-FC4B-47B9-99A8-FE7E298AB0FD}"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149167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B6599C-FC4B-47B9-99A8-FE7E298AB0FD}"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304789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B6599C-FC4B-47B9-99A8-FE7E298AB0FD}"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72313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6599C-FC4B-47B9-99A8-FE7E298AB0FD}"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177876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B6599C-FC4B-47B9-99A8-FE7E298AB0FD}"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30811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B6599C-FC4B-47B9-99A8-FE7E298AB0FD}"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FA9E2-AF23-42E7-86AE-1BE907AC0A30}" type="slidenum">
              <a:rPr lang="en-US" smtClean="0"/>
              <a:t>‹#›</a:t>
            </a:fld>
            <a:endParaRPr lang="en-US"/>
          </a:p>
        </p:txBody>
      </p:sp>
    </p:spTree>
    <p:extLst>
      <p:ext uri="{BB962C8B-B14F-4D97-AF65-F5344CB8AC3E}">
        <p14:creationId xmlns:p14="http://schemas.microsoft.com/office/powerpoint/2010/main" val="177753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6599C-FC4B-47B9-99A8-FE7E298AB0FD}"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FA9E2-AF23-42E7-86AE-1BE907AC0A30}" type="slidenum">
              <a:rPr lang="en-US" smtClean="0"/>
              <a:t>‹#›</a:t>
            </a:fld>
            <a:endParaRPr lang="en-US"/>
          </a:p>
        </p:txBody>
      </p:sp>
    </p:spTree>
    <p:extLst>
      <p:ext uri="{BB962C8B-B14F-4D97-AF65-F5344CB8AC3E}">
        <p14:creationId xmlns:p14="http://schemas.microsoft.com/office/powerpoint/2010/main" val="217907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b="1" dirty="0"/>
              <a:t>استخراج و تحلیل شاخص های برنامه دیابت و فشارخون از سامانه سیب و داشبورد مدیریتی</a:t>
            </a:r>
            <a:endParaRPr lang="en-US" dirty="0"/>
          </a:p>
        </p:txBody>
      </p:sp>
      <p:sp>
        <p:nvSpPr>
          <p:cNvPr id="3" name="Subtitle 2"/>
          <p:cNvSpPr>
            <a:spLocks noGrp="1"/>
          </p:cNvSpPr>
          <p:nvPr>
            <p:ph type="subTitle" idx="1"/>
          </p:nvPr>
        </p:nvSpPr>
        <p:spPr>
          <a:xfrm>
            <a:off x="1524000" y="4365831"/>
            <a:ext cx="9144000" cy="1655762"/>
          </a:xfrm>
        </p:spPr>
        <p:txBody>
          <a:bodyPr>
            <a:normAutofit lnSpcReduction="10000"/>
          </a:bodyPr>
          <a:lstStyle/>
          <a:p>
            <a:r>
              <a:rPr lang="fa-IR" dirty="0" smtClean="0"/>
              <a:t>معاونت بهداشتی دانشگاه علوم پزشکی اصفهان</a:t>
            </a:r>
          </a:p>
          <a:p>
            <a:r>
              <a:rPr lang="fa-IR" dirty="0" smtClean="0"/>
              <a:t>واحد غیرواگیر</a:t>
            </a:r>
          </a:p>
          <a:p>
            <a:r>
              <a:rPr lang="fa-IR" dirty="0" smtClean="0"/>
              <a:t>قلب و عروق و دیابت </a:t>
            </a:r>
          </a:p>
          <a:p>
            <a:pPr rtl="1"/>
            <a:r>
              <a:rPr lang="en-US" dirty="0" smtClean="0"/>
              <a:t>17</a:t>
            </a:r>
            <a:r>
              <a:rPr lang="fa-IR" dirty="0" smtClean="0"/>
              <a:t>/ </a:t>
            </a:r>
            <a:r>
              <a:rPr lang="en-US" dirty="0" smtClean="0"/>
              <a:t>4</a:t>
            </a:r>
            <a:r>
              <a:rPr lang="fa-IR" dirty="0" smtClean="0"/>
              <a:t> / 99 </a:t>
            </a:r>
            <a:endParaRPr lang="en-US" dirty="0"/>
          </a:p>
        </p:txBody>
      </p:sp>
    </p:spTree>
    <p:extLst>
      <p:ext uri="{BB962C8B-B14F-4D97-AF65-F5344CB8AC3E}">
        <p14:creationId xmlns:p14="http://schemas.microsoft.com/office/powerpoint/2010/main" val="2380935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459" y="172122"/>
            <a:ext cx="10682343" cy="6314739"/>
          </a:xfrm>
          <a:prstGeom prst="rect">
            <a:avLst/>
          </a:prstGeom>
          <a:noFill/>
          <a:ln>
            <a:noFill/>
          </a:ln>
        </p:spPr>
      </p:pic>
    </p:spTree>
    <p:extLst>
      <p:ext uri="{BB962C8B-B14F-4D97-AF65-F5344CB8AC3E}">
        <p14:creationId xmlns:p14="http://schemas.microsoft.com/office/powerpoint/2010/main" val="24090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306" y="236668"/>
            <a:ext cx="10854465" cy="6260951"/>
          </a:xfrm>
          <a:prstGeom prst="rect">
            <a:avLst/>
          </a:prstGeom>
          <a:noFill/>
          <a:ln>
            <a:noFill/>
          </a:ln>
        </p:spPr>
      </p:pic>
    </p:spTree>
    <p:extLst>
      <p:ext uri="{BB962C8B-B14F-4D97-AF65-F5344CB8AC3E}">
        <p14:creationId xmlns:p14="http://schemas.microsoft.com/office/powerpoint/2010/main" val="173260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29" y="96820"/>
            <a:ext cx="11855823" cy="548639"/>
          </a:xfrm>
        </p:spPr>
        <p:txBody>
          <a:bodyPr>
            <a:noAutofit/>
          </a:bodyPr>
          <a:lstStyle/>
          <a:p>
            <a:pPr algn="ctr" rtl="1"/>
            <a:r>
              <a:rPr lang="fa-IR" sz="4000" dirty="0"/>
              <a:t>بیماریابی </a:t>
            </a:r>
            <a:r>
              <a:rPr lang="fa-IR" sz="2800" dirty="0">
                <a:solidFill>
                  <a:srgbClr val="FF0000"/>
                </a:solidFill>
                <a:cs typeface="B Nazanin" panose="00000400000000000000" pitchFamily="2" charset="-78"/>
              </a:rPr>
              <a:t>( فشارخون بالا، </a:t>
            </a:r>
            <a:r>
              <a:rPr lang="fa-IR" sz="2800" dirty="0" smtClean="0">
                <a:solidFill>
                  <a:srgbClr val="FF0000"/>
                </a:solidFill>
                <a:cs typeface="B Nazanin" panose="00000400000000000000" pitchFamily="2" charset="-78"/>
              </a:rPr>
              <a:t>دیابت)</a:t>
            </a:r>
            <a:endParaRPr lang="en-US" sz="28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1821" y="645459"/>
            <a:ext cx="10994315" cy="6110343"/>
          </a:xfrm>
        </p:spPr>
        <p:txBody>
          <a:bodyPr/>
          <a:lstStyle/>
          <a:p>
            <a:pPr algn="r" rtl="1"/>
            <a:r>
              <a:rPr lang="fa-IR" dirty="0">
                <a:cs typeface="B Nazanin" panose="00000400000000000000" pitchFamily="2" charset="-78"/>
              </a:rPr>
              <a:t>روی صفحه </a:t>
            </a:r>
            <a:r>
              <a:rPr lang="en-US" dirty="0">
                <a:cs typeface="B Nazanin" panose="00000400000000000000" pitchFamily="2" charset="-78"/>
              </a:rPr>
              <a:t>home</a:t>
            </a:r>
            <a:r>
              <a:rPr lang="fa-IR" dirty="0">
                <a:cs typeface="B Nazanin" panose="00000400000000000000" pitchFamily="2" charset="-78"/>
              </a:rPr>
              <a:t> یا میز کار </a:t>
            </a:r>
          </a:p>
          <a:p>
            <a:pPr marL="0" indent="0" algn="r" rtl="1">
              <a:buNone/>
            </a:pPr>
            <a:r>
              <a:rPr lang="fa-IR" dirty="0">
                <a:cs typeface="B Nazanin" panose="00000400000000000000" pitchFamily="2" charset="-78"/>
              </a:rPr>
              <a:t>یا </a:t>
            </a:r>
          </a:p>
          <a:p>
            <a:pPr algn="r" rtl="1"/>
            <a:r>
              <a:rPr lang="fa-IR" dirty="0">
                <a:cs typeface="B Nazanin" panose="00000400000000000000" pitchFamily="2" charset="-78"/>
              </a:rPr>
              <a:t>از مدیریت سامانه - ساخت گزارش افراد تحت پوشش</a:t>
            </a:r>
          </a:p>
          <a:p>
            <a:pPr marL="0" indent="0" algn="r" rtl="1">
              <a:buNone/>
            </a:pPr>
            <a:r>
              <a:rPr lang="fa-IR" dirty="0">
                <a:solidFill>
                  <a:srgbClr val="FF0000"/>
                </a:solidFill>
              </a:rPr>
              <a:t> </a:t>
            </a:r>
            <a:r>
              <a:rPr lang="fa-IR" dirty="0" smtClean="0">
                <a:cs typeface="B Nazanin" panose="00000400000000000000" pitchFamily="2" charset="-78"/>
              </a:rPr>
              <a:t>تعداد </a:t>
            </a:r>
            <a:r>
              <a:rPr lang="fa-IR" dirty="0" smtClean="0">
                <a:solidFill>
                  <a:srgbClr val="FF0000"/>
                </a:solidFill>
                <a:cs typeface="B Nazanin" panose="00000400000000000000" pitchFamily="2" charset="-78"/>
              </a:rPr>
              <a:t>افراد </a:t>
            </a:r>
            <a:r>
              <a:rPr lang="fa-IR" dirty="0">
                <a:solidFill>
                  <a:srgbClr val="FF0000"/>
                </a:solidFill>
                <a:cs typeface="B Nazanin" panose="00000400000000000000" pitchFamily="2" charset="-78"/>
              </a:rPr>
              <a:t>پره دیابت و بیماری های ایسکمیک  قلبی و سکته های </a:t>
            </a:r>
            <a:r>
              <a:rPr lang="fa-IR" dirty="0" smtClean="0">
                <a:solidFill>
                  <a:srgbClr val="FF0000"/>
                </a:solidFill>
                <a:cs typeface="B Nazanin" panose="00000400000000000000" pitchFamily="2" charset="-78"/>
              </a:rPr>
              <a:t>مغزی ( که روی داشبورد با کد ملی معلوم هستند) </a:t>
            </a:r>
            <a:r>
              <a:rPr lang="fa-IR" dirty="0">
                <a:cs typeface="B Nazanin" panose="00000400000000000000" pitchFamily="2" charset="-78"/>
              </a:rPr>
              <a:t>از گزارش خطرسنجی </a:t>
            </a:r>
          </a:p>
          <a:p>
            <a:pPr algn="r" rtl="1"/>
            <a:r>
              <a:rPr lang="fa-IR" dirty="0" smtClean="0"/>
              <a:t>بیماریابی دیابت به اهداف رسیدیم ( در جمعیتی که خطرسنجی کرده ایم)</a:t>
            </a:r>
          </a:p>
          <a:p>
            <a:pPr algn="r" rtl="1"/>
            <a:r>
              <a:rPr lang="fa-IR" dirty="0" smtClean="0"/>
              <a:t>بیماریابی فشارخون به </a:t>
            </a:r>
            <a:r>
              <a:rPr lang="fa-IR" dirty="0"/>
              <a:t>اهداف نرسیدیم</a:t>
            </a:r>
            <a:r>
              <a:rPr lang="fa-IR" dirty="0" smtClean="0"/>
              <a:t>؛ چرا؟ </a:t>
            </a:r>
          </a:p>
          <a:p>
            <a:pPr algn="r" rtl="1"/>
            <a:r>
              <a:rPr lang="fa-IR" dirty="0" smtClean="0"/>
              <a:t>در کنترل فشار خون از همه استانداردهای جهانی بالاتریم!! چرا؟ </a:t>
            </a:r>
            <a:r>
              <a:rPr lang="fa-IR" dirty="0" smtClean="0">
                <a:cs typeface="B Nazanin" panose="00000400000000000000" pitchFamily="2" charset="-78"/>
              </a:rPr>
              <a:t>( در سال 98 حدود 87 % )</a:t>
            </a:r>
          </a:p>
          <a:p>
            <a:pPr algn="r" rtl="1"/>
            <a:r>
              <a:rPr lang="fa-IR" dirty="0" smtClean="0"/>
              <a:t>پس چرا مرگ و میرهای قلبی عروقی مان بالاست؟! </a:t>
            </a:r>
            <a:endParaRPr lang="fa-IR" dirty="0"/>
          </a:p>
          <a:p>
            <a:pPr algn="r" rtl="1"/>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599999260"/>
              </p:ext>
            </p:extLst>
          </p:nvPr>
        </p:nvGraphicFramePr>
        <p:xfrm>
          <a:off x="691178" y="5272441"/>
          <a:ext cx="10515600" cy="148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a:txBody>
                    <a:bodyPr/>
                    <a:lstStyle/>
                    <a:p>
                      <a:pPr algn="ctr" rtl="1"/>
                      <a:r>
                        <a:rPr lang="fa-IR" dirty="0" smtClean="0">
                          <a:cs typeface="B Titr" panose="00000700000000000000" pitchFamily="2" charset="-78"/>
                        </a:rPr>
                        <a:t>چربی خون</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فشارخون</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دیابت</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خطرسنجی</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گروه سنی</a:t>
                      </a:r>
                      <a:endParaRPr lang="en-US" dirty="0">
                        <a:cs typeface="B Titr" panose="00000700000000000000" pitchFamily="2" charset="-78"/>
                      </a:endParaRPr>
                    </a:p>
                  </a:txBody>
                  <a:tcPr/>
                </a:tc>
                <a:extLst>
                  <a:ext uri="{0D108BD9-81ED-4DB2-BD59-A6C34878D82A}">
                    <a16:rowId xmlns:a16="http://schemas.microsoft.com/office/drawing/2014/main" val="10000"/>
                  </a:ext>
                </a:extLst>
              </a:tr>
              <a:tr h="370840">
                <a:tc>
                  <a:txBody>
                    <a:bodyPr/>
                    <a:lstStyle/>
                    <a:p>
                      <a:pPr algn="ctr" rtl="1"/>
                      <a:r>
                        <a:rPr lang="fa-IR" dirty="0" smtClean="0">
                          <a:cs typeface="B Titr" panose="00000700000000000000" pitchFamily="2" charset="-78"/>
                        </a:rPr>
                        <a:t>-</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10/76</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7/4 %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33/6 %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میانسالان</a:t>
                      </a:r>
                      <a:endParaRPr lang="en-US" dirty="0">
                        <a:cs typeface="B Titr" panose="00000700000000000000" pitchFamily="2" charset="-78"/>
                      </a:endParaRPr>
                    </a:p>
                  </a:txBody>
                  <a:tcPr/>
                </a:tc>
                <a:extLst>
                  <a:ext uri="{0D108BD9-81ED-4DB2-BD59-A6C34878D82A}">
                    <a16:rowId xmlns:a16="http://schemas.microsoft.com/office/drawing/2014/main" val="10001"/>
                  </a:ext>
                </a:extLst>
              </a:tr>
              <a:tr h="370840">
                <a:tc>
                  <a:txBody>
                    <a:bodyPr/>
                    <a:lstStyle/>
                    <a:p>
                      <a:pPr algn="ctr" rtl="1"/>
                      <a:r>
                        <a:rPr lang="fa-IR" dirty="0" smtClean="0">
                          <a:cs typeface="B Titr" panose="00000700000000000000" pitchFamily="2" charset="-78"/>
                        </a:rPr>
                        <a:t>-</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62 %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35 %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38/33 %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سالمندان</a:t>
                      </a:r>
                      <a:endParaRPr lang="en-US" dirty="0">
                        <a:cs typeface="B Titr" panose="00000700000000000000" pitchFamily="2" charset="-78"/>
                      </a:endParaRPr>
                    </a:p>
                  </a:txBody>
                  <a:tcPr/>
                </a:tc>
                <a:extLst>
                  <a:ext uri="{0D108BD9-81ED-4DB2-BD59-A6C34878D82A}">
                    <a16:rowId xmlns:a16="http://schemas.microsoft.com/office/drawing/2014/main" val="10002"/>
                  </a:ext>
                </a:extLst>
              </a:tr>
              <a:tr h="370840">
                <a:tc>
                  <a:txBody>
                    <a:bodyPr/>
                    <a:lstStyle/>
                    <a:p>
                      <a:pPr algn="ctr" rtl="1"/>
                      <a:r>
                        <a:rPr lang="fa-IR" dirty="0" smtClean="0">
                          <a:solidFill>
                            <a:srgbClr val="FF0000"/>
                          </a:solidFill>
                          <a:cs typeface="B Titr" panose="00000700000000000000" pitchFamily="2" charset="-78"/>
                        </a:rPr>
                        <a:t>20/22 %</a:t>
                      </a:r>
                      <a:endParaRPr lang="en-US" dirty="0">
                        <a:solidFill>
                          <a:srgbClr val="FF0000"/>
                        </a:solidFill>
                        <a:cs typeface="B Titr" panose="00000700000000000000" pitchFamily="2" charset="-78"/>
                      </a:endParaRPr>
                    </a:p>
                  </a:txBody>
                  <a:tcPr/>
                </a:tc>
                <a:tc>
                  <a:txBody>
                    <a:bodyPr/>
                    <a:lstStyle/>
                    <a:p>
                      <a:pPr algn="ctr" rtl="1"/>
                      <a:r>
                        <a:rPr lang="fa-IR" dirty="0" smtClean="0">
                          <a:solidFill>
                            <a:srgbClr val="FF0000"/>
                          </a:solidFill>
                          <a:cs typeface="B Titr" panose="00000700000000000000" pitchFamily="2" charset="-78"/>
                        </a:rPr>
                        <a:t>21/69 %</a:t>
                      </a:r>
                      <a:endParaRPr lang="en-US" dirty="0">
                        <a:solidFill>
                          <a:srgbClr val="FF0000"/>
                        </a:solidFill>
                        <a:cs typeface="B Titr" panose="00000700000000000000" pitchFamily="2" charset="-78"/>
                      </a:endParaRPr>
                    </a:p>
                  </a:txBody>
                  <a:tcPr/>
                </a:tc>
                <a:tc>
                  <a:txBody>
                    <a:bodyPr/>
                    <a:lstStyle/>
                    <a:p>
                      <a:pPr algn="ctr" rtl="1"/>
                      <a:r>
                        <a:rPr lang="fa-IR" dirty="0" smtClean="0">
                          <a:cs typeface="B Titr" panose="00000700000000000000" pitchFamily="2" charset="-78"/>
                        </a:rPr>
                        <a:t>13/31 %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34/28 %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کل</a:t>
                      </a:r>
                      <a:endParaRPr lang="en-US" dirty="0">
                        <a:cs typeface="B Titr" panose="00000700000000000000" pitchFamily="2" charset="-78"/>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40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rtl="1"/>
            <a:r>
              <a:rPr lang="fa-IR" sz="2500" dirty="0" smtClean="0">
                <a:solidFill>
                  <a:srgbClr val="FF0000"/>
                </a:solidFill>
                <a:latin typeface="Calibri" panose="020F0502020204030204"/>
                <a:cs typeface="Arial"/>
              </a:rPr>
              <a:t>ادامه - </a:t>
            </a:r>
            <a:r>
              <a:rPr lang="fa-IR" sz="4000" dirty="0"/>
              <a:t>بیماریابی </a:t>
            </a:r>
            <a:r>
              <a:rPr lang="fa-IR" sz="2800" dirty="0">
                <a:cs typeface="B Nazanin" panose="00000400000000000000" pitchFamily="2" charset="-78"/>
              </a:rPr>
              <a:t>( فشارخون بالا، دیابت، پره دیابت و بیماری </a:t>
            </a:r>
            <a:r>
              <a:rPr lang="fa-IR" sz="2800" dirty="0" smtClean="0">
                <a:cs typeface="B Nazanin" panose="00000400000000000000" pitchFamily="2" charset="-78"/>
              </a:rPr>
              <a:t>های ایسکمیک  </a:t>
            </a:r>
            <a:r>
              <a:rPr lang="fa-IR" sz="2800" dirty="0">
                <a:cs typeface="B Nazanin" panose="00000400000000000000" pitchFamily="2" charset="-78"/>
              </a:rPr>
              <a:t>قلبی و سکته های مغزی )</a:t>
            </a:r>
            <a:endParaRPr lang="en-US" sz="2800" dirty="0">
              <a:cs typeface="B Nazanin" panose="00000400000000000000" pitchFamily="2" charset="-78"/>
            </a:endParaRPr>
          </a:p>
        </p:txBody>
      </p:sp>
      <p:sp>
        <p:nvSpPr>
          <p:cNvPr id="3" name="Content Placeholder 2"/>
          <p:cNvSpPr>
            <a:spLocks noGrp="1"/>
          </p:cNvSpPr>
          <p:nvPr>
            <p:ph idx="1"/>
          </p:nvPr>
        </p:nvSpPr>
        <p:spPr>
          <a:xfrm>
            <a:off x="86061" y="1825625"/>
            <a:ext cx="11984019" cy="4351338"/>
          </a:xfrm>
        </p:spPr>
        <p:txBody>
          <a:bodyPr/>
          <a:lstStyle/>
          <a:p>
            <a:pPr algn="r" rtl="1"/>
            <a:r>
              <a:rPr lang="fa-IR" dirty="0"/>
              <a:t>تشخیص قطعی بیماران مشکوک به فشار خون بالا و پیگیری آن ها تا تشخیص قطعی نتیجه فشارخون</a:t>
            </a:r>
          </a:p>
          <a:p>
            <a:pPr algn="r" rtl="1"/>
            <a:r>
              <a:rPr lang="fa-IR" dirty="0"/>
              <a:t>ثبت بیماران تشخیص داده شده در ثبت وقایع توسط پزشک </a:t>
            </a:r>
          </a:p>
          <a:p>
            <a:pPr algn="r" rtl="1"/>
            <a:r>
              <a:rPr lang="fa-IR" dirty="0"/>
              <a:t>ثبت فشار خون بیماران فشار خونی به همراه بیماران </a:t>
            </a:r>
            <a:r>
              <a:rPr lang="fa-IR" dirty="0" smtClean="0"/>
              <a:t>دیابتی</a:t>
            </a:r>
          </a:p>
          <a:p>
            <a:pPr algn="r" rtl="1"/>
            <a:r>
              <a:rPr lang="fa-IR" u="sng" dirty="0" smtClean="0"/>
              <a:t>در مورد علت کنترل خوب فشار خون بالا: </a:t>
            </a:r>
            <a:endParaRPr lang="fa-IR" u="sng" dirty="0"/>
          </a:p>
          <a:p>
            <a:pPr algn="r" rtl="1"/>
            <a:r>
              <a:rPr lang="fa-IR" dirty="0" smtClean="0"/>
              <a:t>مطالعه مجدد کتاب « راهنمای اندازه گیری فشار خون» که در همه مراکز موجود است. (صفحه 34 خطاهای اندازه گیرنده مثل ارجحیت رقم نهایی و قضاوت یا خطای اندازه گیرنده فشارخون و... و ثبت اندازه دقیق فشار خون به محض اندازه گیری برای پیشگیری از ثبت عدد تقریبی، تمایل پزشک به ثبت عدد کمتر) (و شاید بیماران شب قبل از مراجعه دارو مصرف کنند!)</a:t>
            </a:r>
          </a:p>
          <a:p>
            <a:pPr marL="0" indent="0" algn="r" rtl="1">
              <a:buNone/>
            </a:pPr>
            <a:endParaRPr lang="en-US" dirty="0"/>
          </a:p>
        </p:txBody>
      </p:sp>
    </p:spTree>
    <p:extLst>
      <p:ext uri="{BB962C8B-B14F-4D97-AF65-F5344CB8AC3E}">
        <p14:creationId xmlns:p14="http://schemas.microsoft.com/office/powerpoint/2010/main" val="124120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715" y="106941"/>
            <a:ext cx="10515600" cy="613821"/>
          </a:xfrm>
        </p:spPr>
        <p:txBody>
          <a:bodyPr>
            <a:normAutofit fontScale="90000"/>
          </a:bodyPr>
          <a:lstStyle/>
          <a:p>
            <a:pPr algn="ctr"/>
            <a:r>
              <a:rPr lang="fa-IR" dirty="0" smtClean="0"/>
              <a:t>تعداد بیماران دیابت یا فشار خون بالا</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46673" y="774551"/>
            <a:ext cx="10284311" cy="5647764"/>
          </a:xfrm>
          <a:prstGeom prst="rect">
            <a:avLst/>
          </a:prstGeom>
        </p:spPr>
      </p:pic>
    </p:spTree>
    <p:extLst>
      <p:ext uri="{BB962C8B-B14F-4D97-AF65-F5344CB8AC3E}">
        <p14:creationId xmlns:p14="http://schemas.microsoft.com/office/powerpoint/2010/main" val="290353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861CF524-32FD-464D-8DA8-3567909482D2}" type="datetime8">
              <a:rPr lang="fa-IR" smtClean="0"/>
              <a:pPr rtl="1"/>
              <a:t>07 ژوئيه 20</a:t>
            </a:fld>
            <a:endParaRPr lang="fa-IR"/>
          </a:p>
        </p:txBody>
      </p:sp>
      <p:sp>
        <p:nvSpPr>
          <p:cNvPr id="3" name="Slide Number Placeholder 2"/>
          <p:cNvSpPr>
            <a:spLocks noGrp="1"/>
          </p:cNvSpPr>
          <p:nvPr>
            <p:ph type="sldNum" sz="quarter" idx="12"/>
          </p:nvPr>
        </p:nvSpPr>
        <p:spPr/>
        <p:txBody>
          <a:bodyPr/>
          <a:lstStyle/>
          <a:p>
            <a:pPr rtl="1"/>
            <a:fld id="{508C86BE-943F-4C00-AA3A-BB46300F0BB7}" type="slidenum">
              <a:rPr lang="fa-IR" smtClean="0"/>
              <a:pPr rtl="1"/>
              <a:t>15</a:t>
            </a:fld>
            <a:endParaRPr lang="fa-IR"/>
          </a:p>
        </p:txBody>
      </p:sp>
      <p:sp>
        <p:nvSpPr>
          <p:cNvPr id="4" name="Rectangle 3"/>
          <p:cNvSpPr/>
          <p:nvPr/>
        </p:nvSpPr>
        <p:spPr>
          <a:xfrm>
            <a:off x="699911" y="1364425"/>
            <a:ext cx="10512574" cy="4093428"/>
          </a:xfrm>
          <a:prstGeom prst="rect">
            <a:avLst/>
          </a:prstGeom>
        </p:spPr>
        <p:txBody>
          <a:bodyPr wrap="square">
            <a:spAutoFit/>
          </a:bodyPr>
          <a:lstStyle/>
          <a:p>
            <a:pPr algn="r"/>
            <a:r>
              <a:rPr lang="fa-IR" sz="2200" b="1" spc="-50" dirty="0">
                <a:solidFill>
                  <a:srgbClr val="0070C0"/>
                </a:solidFill>
                <a:latin typeface="Calibri Light" panose="020F0302020204030204"/>
                <a:ea typeface="+mj-ea"/>
                <a:cs typeface="B Nazanin" panose="00000400000000000000" pitchFamily="2" charset="-78"/>
              </a:rPr>
              <a:t/>
            </a:r>
            <a:br>
              <a:rPr lang="fa-IR" sz="2200" b="1" spc="-50" dirty="0">
                <a:solidFill>
                  <a:srgbClr val="0070C0"/>
                </a:solidFill>
                <a:latin typeface="Calibri Light" panose="020F0302020204030204"/>
                <a:ea typeface="+mj-ea"/>
                <a:cs typeface="B Nazanin" panose="00000400000000000000" pitchFamily="2" charset="-78"/>
              </a:rPr>
            </a:br>
            <a:r>
              <a:rPr lang="fa-IR" sz="2200" b="1" spc="-50" dirty="0">
                <a:solidFill>
                  <a:srgbClr val="000000"/>
                </a:solidFill>
                <a:latin typeface="Calibri Light" panose="020F0302020204030204"/>
                <a:ea typeface="+mj-ea"/>
                <a:cs typeface="B Nazanin" panose="00000400000000000000" pitchFamily="2" charset="-78"/>
              </a:rPr>
              <a:t>انتظار داریم که </a:t>
            </a:r>
            <a:r>
              <a:rPr lang="fa-IR" sz="2200" b="1" spc="-50" dirty="0">
                <a:solidFill>
                  <a:srgbClr val="FF0000"/>
                </a:solidFill>
                <a:latin typeface="Calibri Light" panose="020F0302020204030204"/>
                <a:ea typeface="+mj-ea"/>
                <a:cs typeface="B Nazanin" panose="00000400000000000000" pitchFamily="2" charset="-78"/>
              </a:rPr>
              <a:t>25 % جمعیت 30 سال وبالاتر </a:t>
            </a:r>
            <a:r>
              <a:rPr lang="fa-IR" sz="2200" b="1" spc="-50" dirty="0">
                <a:solidFill>
                  <a:srgbClr val="000000"/>
                </a:solidFill>
                <a:latin typeface="Calibri Light" panose="020F0302020204030204"/>
                <a:ea typeface="+mj-ea"/>
                <a:cs typeface="B Nazanin" panose="00000400000000000000" pitchFamily="2" charset="-78"/>
              </a:rPr>
              <a:t>جمعیت تحت پوشش مبتلا به </a:t>
            </a:r>
            <a:r>
              <a:rPr lang="fa-IR" sz="2200" b="1" spc="-50" dirty="0">
                <a:solidFill>
                  <a:srgbClr val="FF0000"/>
                </a:solidFill>
                <a:latin typeface="Calibri Light" panose="020F0302020204030204"/>
                <a:ea typeface="+mj-ea"/>
                <a:cs typeface="B Nazanin" panose="00000400000000000000" pitchFamily="2" charset="-78"/>
              </a:rPr>
              <a:t>فشارخون بالا </a:t>
            </a:r>
            <a:r>
              <a:rPr lang="fa-IR" sz="2200" b="1" spc="-50" dirty="0">
                <a:solidFill>
                  <a:srgbClr val="000000"/>
                </a:solidFill>
                <a:latin typeface="Calibri Light" panose="020F0302020204030204"/>
                <a:ea typeface="+mj-ea"/>
                <a:cs typeface="B Nazanin" panose="00000400000000000000" pitchFamily="2" charset="-78"/>
              </a:rPr>
              <a:t>باشند</a:t>
            </a:r>
            <a:r>
              <a:rPr lang="fa-IR" sz="2200" b="1" spc="-50" dirty="0" smtClean="0">
                <a:solidFill>
                  <a:srgbClr val="000000"/>
                </a:solidFill>
                <a:latin typeface="Calibri Light" panose="020F0302020204030204"/>
                <a:ea typeface="+mj-ea"/>
                <a:cs typeface="B Nazanin" panose="00000400000000000000" pitchFamily="2" charset="-78"/>
              </a:rPr>
              <a:t>.</a:t>
            </a:r>
          </a:p>
          <a:p>
            <a:pPr algn="r"/>
            <a:endParaRPr lang="fa-IR" sz="2200" b="1" spc="-50" dirty="0" smtClean="0">
              <a:solidFill>
                <a:srgbClr val="000000"/>
              </a:solidFill>
              <a:latin typeface="Calibri Light" panose="020F0302020204030204"/>
              <a:ea typeface="+mj-ea"/>
              <a:cs typeface="B Nazanin" panose="00000400000000000000" pitchFamily="2" charset="-78"/>
            </a:endParaRPr>
          </a:p>
          <a:p>
            <a:pPr lvl="0" algn="r"/>
            <a:r>
              <a:rPr lang="fa-IR" sz="2200" b="1" spc="-50" dirty="0">
                <a:solidFill>
                  <a:srgbClr val="000000"/>
                </a:solidFill>
                <a:latin typeface="Calibri Light" panose="020F0302020204030204"/>
                <a:cs typeface="B Nazanin" panose="00000400000000000000" pitchFamily="2" charset="-78"/>
              </a:rPr>
              <a:t>انتظار داریم که </a:t>
            </a:r>
            <a:r>
              <a:rPr lang="fa-IR" sz="2200" b="1" spc="-50" dirty="0" smtClean="0">
                <a:solidFill>
                  <a:schemeClr val="accent1">
                    <a:lumMod val="60000"/>
                    <a:lumOff val="40000"/>
                  </a:schemeClr>
                </a:solidFill>
                <a:latin typeface="Calibri Light" panose="020F0302020204030204"/>
                <a:cs typeface="B Nazanin" panose="00000400000000000000" pitchFamily="2" charset="-78"/>
              </a:rPr>
              <a:t>24 </a:t>
            </a:r>
            <a:r>
              <a:rPr lang="fa-IR" sz="2200" b="1" spc="-50" dirty="0">
                <a:solidFill>
                  <a:schemeClr val="accent1">
                    <a:lumMod val="60000"/>
                    <a:lumOff val="40000"/>
                  </a:schemeClr>
                </a:solidFill>
                <a:latin typeface="Calibri Light" panose="020F0302020204030204"/>
                <a:cs typeface="B Nazanin" panose="00000400000000000000" pitchFamily="2" charset="-78"/>
              </a:rPr>
              <a:t>% جمعیت 30 سال وبالاتر </a:t>
            </a:r>
            <a:r>
              <a:rPr lang="fa-IR" sz="2200" b="1" spc="-50" dirty="0">
                <a:solidFill>
                  <a:srgbClr val="000000"/>
                </a:solidFill>
                <a:latin typeface="Calibri Light" panose="020F0302020204030204"/>
                <a:cs typeface="B Nazanin" panose="00000400000000000000" pitchFamily="2" charset="-78"/>
              </a:rPr>
              <a:t>جمعیت تحت پوشش مبتلا به </a:t>
            </a:r>
            <a:r>
              <a:rPr lang="fa-IR" sz="2200" b="1" spc="-50" dirty="0" smtClean="0">
                <a:solidFill>
                  <a:schemeClr val="accent1">
                    <a:lumMod val="40000"/>
                    <a:lumOff val="60000"/>
                  </a:schemeClr>
                </a:solidFill>
                <a:latin typeface="Calibri Light" panose="020F0302020204030204"/>
                <a:cs typeface="B Nazanin" panose="00000400000000000000" pitchFamily="2" charset="-78"/>
              </a:rPr>
              <a:t>اختلالات چربی خون </a:t>
            </a:r>
            <a:r>
              <a:rPr lang="fa-IR" sz="2200" b="1" spc="-50" dirty="0" smtClean="0">
                <a:solidFill>
                  <a:srgbClr val="000000"/>
                </a:solidFill>
                <a:latin typeface="Calibri Light" panose="020F0302020204030204"/>
                <a:cs typeface="B Nazanin" panose="00000400000000000000" pitchFamily="2" charset="-78"/>
              </a:rPr>
              <a:t>باشند.</a:t>
            </a:r>
          </a:p>
          <a:p>
            <a:pPr lvl="0" algn="r"/>
            <a:endParaRPr lang="fa-IR" sz="2200" b="1" spc="-50" dirty="0">
              <a:solidFill>
                <a:srgbClr val="000000"/>
              </a:solidFill>
              <a:latin typeface="Calibri Light" panose="020F0302020204030204"/>
              <a:cs typeface="B Nazanin" panose="00000400000000000000" pitchFamily="2" charset="-78"/>
            </a:endParaRPr>
          </a:p>
          <a:p>
            <a:pPr lvl="0" algn="r"/>
            <a:r>
              <a:rPr lang="fa-IR" sz="2200" b="1" spc="-50" dirty="0">
                <a:solidFill>
                  <a:srgbClr val="000000"/>
                </a:solidFill>
                <a:latin typeface="Calibri Light" panose="020F0302020204030204"/>
                <a:cs typeface="B Nazanin" panose="00000400000000000000" pitchFamily="2" charset="-78"/>
              </a:rPr>
              <a:t>انتظار داریم که </a:t>
            </a:r>
            <a:r>
              <a:rPr lang="fa-IR" sz="2200" b="1" spc="-50" dirty="0" smtClean="0">
                <a:solidFill>
                  <a:srgbClr val="0070C0"/>
                </a:solidFill>
                <a:latin typeface="Calibri Light" panose="020F0302020204030204"/>
                <a:cs typeface="B Nazanin" panose="00000400000000000000" pitchFamily="2" charset="-78"/>
              </a:rPr>
              <a:t>11/69 </a:t>
            </a:r>
            <a:r>
              <a:rPr lang="fa-IR" sz="2200" b="1" spc="-50" dirty="0">
                <a:solidFill>
                  <a:srgbClr val="0070C0"/>
                </a:solidFill>
                <a:latin typeface="Calibri Light" panose="020F0302020204030204"/>
                <a:cs typeface="B Nazanin" panose="00000400000000000000" pitchFamily="2" charset="-78"/>
              </a:rPr>
              <a:t>% جمعیت 30 سال وبالاتر </a:t>
            </a:r>
            <a:r>
              <a:rPr lang="fa-IR" sz="2200" b="1" spc="-50" dirty="0">
                <a:solidFill>
                  <a:srgbClr val="000000"/>
                </a:solidFill>
                <a:latin typeface="Calibri Light" panose="020F0302020204030204"/>
                <a:cs typeface="B Nazanin" panose="00000400000000000000" pitchFamily="2" charset="-78"/>
              </a:rPr>
              <a:t>جمعیت تحت پوشش مبتلا به </a:t>
            </a:r>
            <a:r>
              <a:rPr lang="fa-IR" sz="2200" b="1" spc="-50" dirty="0" smtClean="0">
                <a:solidFill>
                  <a:schemeClr val="accent1">
                    <a:lumMod val="75000"/>
                  </a:schemeClr>
                </a:solidFill>
                <a:latin typeface="Calibri Light" panose="020F0302020204030204"/>
                <a:cs typeface="B Nazanin" panose="00000400000000000000" pitchFamily="2" charset="-78"/>
              </a:rPr>
              <a:t>دیابت</a:t>
            </a:r>
            <a:r>
              <a:rPr lang="fa-IR" sz="2200" b="1" spc="-50" dirty="0" smtClean="0">
                <a:solidFill>
                  <a:srgbClr val="000000"/>
                </a:solidFill>
                <a:latin typeface="Calibri Light" panose="020F0302020204030204"/>
                <a:cs typeface="B Nazanin" panose="00000400000000000000" pitchFamily="2" charset="-78"/>
              </a:rPr>
              <a:t> باشند.</a:t>
            </a:r>
          </a:p>
          <a:p>
            <a:pPr lvl="0" algn="r"/>
            <a:endParaRPr lang="fa-IR" sz="2200" b="1" spc="-50" dirty="0">
              <a:solidFill>
                <a:srgbClr val="000000"/>
              </a:solidFill>
              <a:latin typeface="Calibri Light" panose="020F0302020204030204"/>
              <a:cs typeface="B Nazanin" panose="00000400000000000000" pitchFamily="2" charset="-78"/>
            </a:endParaRPr>
          </a:p>
          <a:p>
            <a:pPr lvl="0" algn="r"/>
            <a:r>
              <a:rPr lang="fa-IR" sz="2200" b="1" spc="-50" dirty="0">
                <a:solidFill>
                  <a:srgbClr val="000000"/>
                </a:solidFill>
                <a:latin typeface="Calibri Light" panose="020F0302020204030204"/>
                <a:cs typeface="B Nazanin" panose="00000400000000000000" pitchFamily="2" charset="-78"/>
              </a:rPr>
              <a:t>انتظار داریم که </a:t>
            </a:r>
            <a:r>
              <a:rPr lang="fa-IR" sz="2200" b="1" spc="-50" dirty="0" smtClean="0">
                <a:solidFill>
                  <a:srgbClr val="00B0F0"/>
                </a:solidFill>
                <a:latin typeface="Calibri Light" panose="020F0302020204030204"/>
                <a:cs typeface="B Nazanin" panose="00000400000000000000" pitchFamily="2" charset="-78"/>
              </a:rPr>
              <a:t>19 </a:t>
            </a:r>
            <a:r>
              <a:rPr lang="fa-IR" sz="2200" b="1" spc="-50" dirty="0">
                <a:solidFill>
                  <a:srgbClr val="00B0F0"/>
                </a:solidFill>
                <a:latin typeface="Calibri Light" panose="020F0302020204030204"/>
                <a:cs typeface="B Nazanin" panose="00000400000000000000" pitchFamily="2" charset="-78"/>
              </a:rPr>
              <a:t>% جمعیت 30 سال وبالاتر </a:t>
            </a:r>
            <a:r>
              <a:rPr lang="fa-IR" sz="2200" b="1" spc="-50" dirty="0">
                <a:solidFill>
                  <a:srgbClr val="000000"/>
                </a:solidFill>
                <a:latin typeface="Calibri Light" panose="020F0302020204030204"/>
                <a:cs typeface="B Nazanin" panose="00000400000000000000" pitchFamily="2" charset="-78"/>
              </a:rPr>
              <a:t>جمعیت تحت پوشش مبتلا </a:t>
            </a:r>
            <a:r>
              <a:rPr lang="fa-IR" sz="2200" b="1" spc="-50" dirty="0" smtClean="0">
                <a:solidFill>
                  <a:srgbClr val="00B0F0"/>
                </a:solidFill>
                <a:latin typeface="Calibri Light" panose="020F0302020204030204"/>
                <a:cs typeface="B Nazanin" panose="00000400000000000000" pitchFamily="2" charset="-78"/>
              </a:rPr>
              <a:t>پره دیابت </a:t>
            </a:r>
            <a:r>
              <a:rPr lang="fa-IR" sz="2200" b="1" spc="-50" dirty="0" smtClean="0">
                <a:solidFill>
                  <a:srgbClr val="000000"/>
                </a:solidFill>
                <a:latin typeface="Calibri Light" panose="020F0302020204030204"/>
                <a:cs typeface="B Nazanin" panose="00000400000000000000" pitchFamily="2" charset="-78"/>
              </a:rPr>
              <a:t>باشند.</a:t>
            </a:r>
          </a:p>
          <a:p>
            <a:pPr lvl="0" algn="r"/>
            <a:endParaRPr lang="fa-IR" sz="2200" b="1" spc="-50" dirty="0">
              <a:solidFill>
                <a:srgbClr val="000000"/>
              </a:solidFill>
              <a:latin typeface="Calibri Light" panose="020F0302020204030204"/>
              <a:cs typeface="B Nazanin" panose="00000400000000000000" pitchFamily="2" charset="-78"/>
            </a:endParaRPr>
          </a:p>
          <a:p>
            <a:pPr lvl="0" algn="r"/>
            <a:endParaRPr lang="fa-IR" sz="2200" b="1" spc="-50" dirty="0">
              <a:solidFill>
                <a:srgbClr val="000000"/>
              </a:solidFill>
              <a:latin typeface="Calibri Light" panose="020F0302020204030204"/>
              <a:cs typeface="B Nazanin" panose="00000400000000000000" pitchFamily="2" charset="-78"/>
            </a:endParaRPr>
          </a:p>
          <a:p>
            <a:pPr algn="r"/>
            <a:endParaRPr lang="fa-IR" sz="2200" b="1" spc="-50" dirty="0">
              <a:solidFill>
                <a:srgbClr val="000000"/>
              </a:solidFill>
              <a:latin typeface="Calibri Light" panose="020F0302020204030204"/>
              <a:ea typeface="+mj-ea"/>
              <a:cs typeface="B Nazanin" panose="00000400000000000000" pitchFamily="2" charset="-78"/>
            </a:endParaRPr>
          </a:p>
          <a:p>
            <a:pPr algn="r"/>
            <a:endParaRPr lang="en-US" dirty="0"/>
          </a:p>
        </p:txBody>
      </p:sp>
      <p:sp>
        <p:nvSpPr>
          <p:cNvPr id="5" name="Rectangle 4"/>
          <p:cNvSpPr/>
          <p:nvPr/>
        </p:nvSpPr>
        <p:spPr>
          <a:xfrm>
            <a:off x="462844" y="438905"/>
            <a:ext cx="11537242" cy="507831"/>
          </a:xfrm>
          <a:prstGeom prst="rect">
            <a:avLst/>
          </a:prstGeom>
          <a:solidFill>
            <a:schemeClr val="accent1">
              <a:lumMod val="20000"/>
              <a:lumOff val="80000"/>
            </a:schemeClr>
          </a:solidFill>
        </p:spPr>
        <p:txBody>
          <a:bodyPr wrap="square">
            <a:spAutoFit/>
          </a:bodyPr>
          <a:lstStyle/>
          <a:p>
            <a:pPr lvl="0" algn="r"/>
            <a:r>
              <a:rPr lang="fa-IR" sz="2700" b="1" spc="-50" dirty="0">
                <a:solidFill>
                  <a:srgbClr val="0070C0"/>
                </a:solidFill>
                <a:latin typeface="Calibri Light" panose="020F0302020204030204"/>
                <a:cs typeface="B Nazanin" panose="00000400000000000000" pitchFamily="2" charset="-78"/>
              </a:rPr>
              <a:t>میزان شیوع مورد انتظار بیمار یها در جمعیت هدف بر اساس نتایج استپس در سال 95در استان اصفهان:</a:t>
            </a:r>
          </a:p>
        </p:txBody>
      </p:sp>
    </p:spTree>
    <p:extLst>
      <p:ext uri="{BB962C8B-B14F-4D97-AF65-F5344CB8AC3E}">
        <p14:creationId xmlns:p14="http://schemas.microsoft.com/office/powerpoint/2010/main" val="275166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1736593" cy="1194099"/>
          </a:xfrm>
        </p:spPr>
        <p:txBody>
          <a:bodyPr>
            <a:normAutofit/>
          </a:bodyPr>
          <a:lstStyle/>
          <a:p>
            <a:pPr algn="ctr"/>
            <a:r>
              <a:rPr lang="fa-IR" sz="2500" dirty="0">
                <a:solidFill>
                  <a:srgbClr val="FF0000"/>
                </a:solidFill>
                <a:latin typeface="Calibri" panose="020F0502020204030204"/>
                <a:cs typeface="Arial"/>
              </a:rPr>
              <a:t>ادامه - </a:t>
            </a:r>
            <a:r>
              <a:rPr lang="fa-IR" sz="4000" dirty="0">
                <a:solidFill>
                  <a:prstClr val="black"/>
                </a:solidFill>
              </a:rPr>
              <a:t>بیماریابی </a:t>
            </a:r>
            <a:r>
              <a:rPr lang="fa-IR" sz="2700" dirty="0">
                <a:solidFill>
                  <a:prstClr val="black"/>
                </a:solidFill>
                <a:cs typeface="B Nazanin" panose="00000400000000000000" pitchFamily="2" charset="-78"/>
              </a:rPr>
              <a:t>( فشارخون بالا، دیابت، پره دیابت و بیماری های ایسکمیک  قلبی و سکته های مغزی )</a:t>
            </a:r>
            <a:endParaRPr lang="en-US" sz="2700" dirty="0">
              <a:cs typeface="B Nazanin" panose="00000400000000000000" pitchFamily="2" charset="-78"/>
            </a:endParaRPr>
          </a:p>
        </p:txBody>
      </p:sp>
      <p:sp>
        <p:nvSpPr>
          <p:cNvPr id="3" name="Content Placeholder 2"/>
          <p:cNvSpPr>
            <a:spLocks noGrp="1"/>
          </p:cNvSpPr>
          <p:nvPr>
            <p:ph idx="1"/>
          </p:nvPr>
        </p:nvSpPr>
        <p:spPr>
          <a:xfrm>
            <a:off x="118334" y="1204856"/>
            <a:ext cx="11650532" cy="5653144"/>
          </a:xfrm>
        </p:spPr>
        <p:txBody>
          <a:bodyPr>
            <a:normAutofit/>
          </a:bodyPr>
          <a:lstStyle/>
          <a:p>
            <a:pPr algn="r" rtl="1"/>
            <a:r>
              <a:rPr lang="fa-IR" dirty="0">
                <a:solidFill>
                  <a:srgbClr val="FF0000"/>
                </a:solidFill>
              </a:rPr>
              <a:t>در صفحه داده های فشار خون و داده های دیابت در داشبورد</a:t>
            </a:r>
            <a:r>
              <a:rPr lang="fa-IR" dirty="0" smtClean="0">
                <a:solidFill>
                  <a:srgbClr val="FF0000"/>
                </a:solidFill>
              </a:rPr>
              <a:t>:</a:t>
            </a:r>
          </a:p>
          <a:p>
            <a:pPr algn="r" rtl="1"/>
            <a:endParaRPr lang="fa-IR" dirty="0">
              <a:solidFill>
                <a:srgbClr val="FF0000"/>
              </a:solidFill>
            </a:endParaRPr>
          </a:p>
          <a:p>
            <a:pPr algn="r" rtl="1"/>
            <a:endParaRPr lang="fa-IR" dirty="0" smtClean="0">
              <a:solidFill>
                <a:srgbClr val="FF0000"/>
              </a:solidFill>
            </a:endParaRPr>
          </a:p>
          <a:p>
            <a:pPr algn="r" rtl="1"/>
            <a:endParaRPr lang="fa-IR" dirty="0">
              <a:solidFill>
                <a:srgbClr val="FF0000"/>
              </a:solidFill>
            </a:endParaRPr>
          </a:p>
          <a:p>
            <a:pPr algn="r" rtl="1"/>
            <a:endParaRPr lang="fa-IR" dirty="0" smtClean="0">
              <a:solidFill>
                <a:srgbClr val="FF0000"/>
              </a:solidFill>
            </a:endParaRPr>
          </a:p>
          <a:p>
            <a:pPr algn="r" rtl="1"/>
            <a:endParaRPr lang="fa-IR" dirty="0">
              <a:solidFill>
                <a:srgbClr val="FF0000"/>
              </a:solidFill>
            </a:endParaRPr>
          </a:p>
          <a:p>
            <a:pPr algn="r" rtl="1"/>
            <a:endParaRPr lang="fa-IR" dirty="0" smtClean="0">
              <a:solidFill>
                <a:srgbClr val="FF0000"/>
              </a:solidFill>
            </a:endParaRPr>
          </a:p>
          <a:p>
            <a:pPr algn="r" rtl="1"/>
            <a:endParaRPr lang="fa-IR" dirty="0">
              <a:solidFill>
                <a:srgbClr val="FF0000"/>
              </a:solidFill>
            </a:endParaRPr>
          </a:p>
          <a:p>
            <a:pPr algn="r" rtl="1"/>
            <a:endParaRPr lang="fa-IR" dirty="0" smtClean="0">
              <a:solidFill>
                <a:srgbClr val="FF0000"/>
              </a:solidFill>
            </a:endParaRPr>
          </a:p>
          <a:p>
            <a:pPr marL="0" indent="0" algn="r" rtl="1">
              <a:buNone/>
            </a:pPr>
            <a:endParaRPr lang="fa-IR" dirty="0" smtClean="0"/>
          </a:p>
          <a:p>
            <a:pPr marL="0" indent="0" algn="r" rtl="1">
              <a:buNone/>
            </a:pPr>
            <a:endParaRPr lang="fa-IR" sz="3200" b="1" u="sng" dirty="0">
              <a:solidFill>
                <a:srgbClr val="FF0000"/>
              </a:solidFill>
            </a:endParaRPr>
          </a:p>
          <a:p>
            <a:pPr algn="r"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7892941"/>
              </p:ext>
            </p:extLst>
          </p:nvPr>
        </p:nvGraphicFramePr>
        <p:xfrm>
          <a:off x="1624406" y="1710466"/>
          <a:ext cx="9170294" cy="3765176"/>
        </p:xfrm>
        <a:graphic>
          <a:graphicData uri="http://schemas.openxmlformats.org/drawingml/2006/table">
            <a:tbl>
              <a:tblPr firstRow="1" bandRow="1">
                <a:tableStyleId>{5C22544A-7EE6-4342-B048-85BDC9FD1C3A}</a:tableStyleId>
              </a:tblPr>
              <a:tblGrid>
                <a:gridCol w="3056765">
                  <a:extLst>
                    <a:ext uri="{9D8B030D-6E8A-4147-A177-3AD203B41FA5}">
                      <a16:colId xmlns:a16="http://schemas.microsoft.com/office/drawing/2014/main" val="20000"/>
                    </a:ext>
                  </a:extLst>
                </a:gridCol>
                <a:gridCol w="4578855">
                  <a:extLst>
                    <a:ext uri="{9D8B030D-6E8A-4147-A177-3AD203B41FA5}">
                      <a16:colId xmlns:a16="http://schemas.microsoft.com/office/drawing/2014/main" val="20001"/>
                    </a:ext>
                  </a:extLst>
                </a:gridCol>
                <a:gridCol w="1534674">
                  <a:extLst>
                    <a:ext uri="{9D8B030D-6E8A-4147-A177-3AD203B41FA5}">
                      <a16:colId xmlns:a16="http://schemas.microsoft.com/office/drawing/2014/main" val="20002"/>
                    </a:ext>
                  </a:extLst>
                </a:gridCol>
              </a:tblGrid>
              <a:tr h="470647">
                <a:tc>
                  <a:txBody>
                    <a:bodyPr/>
                    <a:lstStyle/>
                    <a:p>
                      <a:pPr algn="ctr" rtl="1"/>
                      <a:r>
                        <a:rPr lang="fa-IR" dirty="0" smtClean="0">
                          <a:cs typeface="B Titr" panose="00000700000000000000" pitchFamily="2" charset="-78"/>
                        </a:rPr>
                        <a:t>چالش</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بیمار</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تعداد</a:t>
                      </a:r>
                      <a:endParaRPr lang="en-US" dirty="0">
                        <a:cs typeface="B Titr" panose="00000700000000000000" pitchFamily="2" charset="-78"/>
                      </a:endParaRPr>
                    </a:p>
                  </a:txBody>
                  <a:tcPr/>
                </a:tc>
                <a:extLst>
                  <a:ext uri="{0D108BD9-81ED-4DB2-BD59-A6C34878D82A}">
                    <a16:rowId xmlns:a16="http://schemas.microsoft.com/office/drawing/2014/main" val="10000"/>
                  </a:ext>
                </a:extLst>
              </a:tr>
              <a:tr h="470647">
                <a:tc>
                  <a:txBody>
                    <a:bodyPr/>
                    <a:lstStyle/>
                    <a:p>
                      <a:pPr algn="ctr" rtl="1"/>
                      <a:r>
                        <a:rPr lang="fa-IR" dirty="0" smtClean="0">
                          <a:cs typeface="B Titr" panose="00000700000000000000" pitchFamily="2" charset="-78"/>
                        </a:rPr>
                        <a:t>که ثبت بیماری نشده اند</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فشار خون</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3920</a:t>
                      </a:r>
                      <a:endParaRPr lang="en-US" dirty="0">
                        <a:cs typeface="B Titr" panose="00000700000000000000" pitchFamily="2" charset="-78"/>
                      </a:endParaRPr>
                    </a:p>
                  </a:txBody>
                  <a:tcPr/>
                </a:tc>
                <a:extLst>
                  <a:ext uri="{0D108BD9-81ED-4DB2-BD59-A6C34878D82A}">
                    <a16:rowId xmlns:a16="http://schemas.microsoft.com/office/drawing/2014/main" val="10001"/>
                  </a:ext>
                </a:extLst>
              </a:tr>
              <a:tr h="4706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که ثبت بیماری نشده اند</a:t>
                      </a:r>
                      <a:endParaRPr lang="en-US" dirty="0" smtClean="0">
                        <a:cs typeface="B Titr" panose="00000700000000000000" pitchFamily="2" charset="-78"/>
                      </a:endParaRPr>
                    </a:p>
                  </a:txBody>
                  <a:tcPr/>
                </a:tc>
                <a:tc>
                  <a:txBody>
                    <a:bodyPr/>
                    <a:lstStyle/>
                    <a:p>
                      <a:pPr algn="ctr" rtl="1"/>
                      <a:r>
                        <a:rPr lang="fa-IR" dirty="0" smtClean="0">
                          <a:cs typeface="B Titr" panose="00000700000000000000" pitchFamily="2" charset="-78"/>
                        </a:rPr>
                        <a:t>دیابت</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2772</a:t>
                      </a:r>
                      <a:endParaRPr lang="en-US" dirty="0">
                        <a:cs typeface="B Titr" panose="00000700000000000000" pitchFamily="2" charset="-78"/>
                      </a:endParaRPr>
                    </a:p>
                  </a:txBody>
                  <a:tcPr/>
                </a:tc>
                <a:extLst>
                  <a:ext uri="{0D108BD9-81ED-4DB2-BD59-A6C34878D82A}">
                    <a16:rowId xmlns:a16="http://schemas.microsoft.com/office/drawing/2014/main" val="10002"/>
                  </a:ext>
                </a:extLst>
              </a:tr>
              <a:tr h="470647">
                <a:tc>
                  <a:txBody>
                    <a:bodyPr/>
                    <a:lstStyle/>
                    <a:p>
                      <a:pPr algn="ctr" rtl="1"/>
                      <a:r>
                        <a:rPr lang="fa-IR" dirty="0" smtClean="0">
                          <a:cs typeface="B Titr" panose="00000700000000000000" pitchFamily="2" charset="-78"/>
                        </a:rPr>
                        <a:t>که خطرسنجی نشده اند</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فشارخونی ( ثبت شده</a:t>
                      </a:r>
                      <a:r>
                        <a:rPr lang="fa-IR" baseline="0" dirty="0" smtClean="0">
                          <a:cs typeface="B Titr" panose="00000700000000000000" pitchFamily="2" charset="-78"/>
                        </a:rPr>
                        <a:t> )</a:t>
                      </a:r>
                      <a:endParaRPr lang="en-US" dirty="0">
                        <a:cs typeface="B Titr" panose="00000700000000000000" pitchFamily="2" charset="-78"/>
                      </a:endParaRPr>
                    </a:p>
                  </a:txBody>
                  <a:tcPr/>
                </a:tc>
                <a:tc>
                  <a:txBody>
                    <a:bodyPr/>
                    <a:lstStyle/>
                    <a:p>
                      <a:pPr algn="ctr" rtl="1"/>
                      <a:r>
                        <a:rPr lang="fa-IR" dirty="0" smtClean="0">
                          <a:cs typeface="B Titr" panose="00000700000000000000" pitchFamily="2" charset="-78"/>
                        </a:rPr>
                        <a:t>8275</a:t>
                      </a:r>
                      <a:endParaRPr lang="en-US" dirty="0">
                        <a:cs typeface="B Titr" panose="00000700000000000000" pitchFamily="2" charset="-78"/>
                      </a:endParaRPr>
                    </a:p>
                  </a:txBody>
                  <a:tcPr/>
                </a:tc>
                <a:extLst>
                  <a:ext uri="{0D108BD9-81ED-4DB2-BD59-A6C34878D82A}">
                    <a16:rowId xmlns:a16="http://schemas.microsoft.com/office/drawing/2014/main" val="10003"/>
                  </a:ext>
                </a:extLst>
              </a:tr>
              <a:tr h="4706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که خطرسنجی نشده اند</a:t>
                      </a:r>
                      <a:endParaRPr lang="en-US" dirty="0" smtClean="0">
                        <a:cs typeface="B Titr" panose="000007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دیابت ( ثبت شده</a:t>
                      </a:r>
                      <a:r>
                        <a:rPr lang="fa-IR" baseline="0" dirty="0" smtClean="0">
                          <a:cs typeface="B Titr" panose="00000700000000000000" pitchFamily="2" charset="-78"/>
                        </a:rPr>
                        <a:t> )</a:t>
                      </a:r>
                      <a:endParaRPr lang="en-US" dirty="0" smtClean="0">
                        <a:cs typeface="B Titr" panose="00000700000000000000" pitchFamily="2" charset="-78"/>
                      </a:endParaRPr>
                    </a:p>
                  </a:txBody>
                  <a:tcPr/>
                </a:tc>
                <a:tc>
                  <a:txBody>
                    <a:bodyPr/>
                    <a:lstStyle/>
                    <a:p>
                      <a:pPr algn="ctr" rtl="1"/>
                      <a:r>
                        <a:rPr lang="fa-IR" dirty="0" smtClean="0">
                          <a:cs typeface="B Titr" panose="00000700000000000000" pitchFamily="2" charset="-78"/>
                        </a:rPr>
                        <a:t>5451</a:t>
                      </a:r>
                      <a:endParaRPr lang="en-US" dirty="0">
                        <a:cs typeface="B Titr" panose="00000700000000000000" pitchFamily="2" charset="-78"/>
                      </a:endParaRPr>
                    </a:p>
                  </a:txBody>
                  <a:tcPr/>
                </a:tc>
                <a:extLst>
                  <a:ext uri="{0D108BD9-81ED-4DB2-BD59-A6C34878D82A}">
                    <a16:rowId xmlns:a16="http://schemas.microsoft.com/office/drawing/2014/main" val="10004"/>
                  </a:ext>
                </a:extLst>
              </a:tr>
              <a:tr h="4706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تعیین تکلیف نشده اند</a:t>
                      </a:r>
                      <a:endParaRPr lang="en-US" dirty="0" smtClean="0">
                        <a:cs typeface="B Titr" panose="000007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فشارخون</a:t>
                      </a:r>
                      <a:r>
                        <a:rPr lang="fa-IR" baseline="0" dirty="0" smtClean="0">
                          <a:cs typeface="B Titr" panose="00000700000000000000" pitchFamily="2" charset="-78"/>
                        </a:rPr>
                        <a:t> مشکوک (سیستول مساوی یا بالای 140 )</a:t>
                      </a:r>
                      <a:endParaRPr lang="en-US" dirty="0" smtClean="0">
                        <a:cs typeface="B Titr" panose="00000700000000000000" pitchFamily="2" charset="-78"/>
                      </a:endParaRPr>
                    </a:p>
                  </a:txBody>
                  <a:tcPr/>
                </a:tc>
                <a:tc>
                  <a:txBody>
                    <a:bodyPr/>
                    <a:lstStyle/>
                    <a:p>
                      <a:pPr algn="ctr" rtl="1"/>
                      <a:r>
                        <a:rPr lang="fa-IR" dirty="0" smtClean="0">
                          <a:cs typeface="B Titr" panose="00000700000000000000" pitchFamily="2" charset="-78"/>
                        </a:rPr>
                        <a:t>5198</a:t>
                      </a:r>
                      <a:endParaRPr lang="en-US" dirty="0">
                        <a:cs typeface="B Titr" panose="00000700000000000000" pitchFamily="2" charset="-78"/>
                      </a:endParaRPr>
                    </a:p>
                  </a:txBody>
                  <a:tcPr/>
                </a:tc>
                <a:extLst>
                  <a:ext uri="{0D108BD9-81ED-4DB2-BD59-A6C34878D82A}">
                    <a16:rowId xmlns:a16="http://schemas.microsoft.com/office/drawing/2014/main" val="10005"/>
                  </a:ext>
                </a:extLst>
              </a:tr>
              <a:tr h="4706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تعیین تکلیف نشده اند</a:t>
                      </a:r>
                      <a:endParaRPr lang="en-US" dirty="0" smtClean="0">
                        <a:cs typeface="B Titr" panose="000007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فشارخون</a:t>
                      </a:r>
                      <a:r>
                        <a:rPr lang="fa-IR" baseline="0" dirty="0" smtClean="0">
                          <a:cs typeface="B Titr" panose="00000700000000000000" pitchFamily="2" charset="-78"/>
                        </a:rPr>
                        <a:t> مشکوک (دیاستول مساوی یا بالای 90 )</a:t>
                      </a:r>
                      <a:endParaRPr lang="en-US" dirty="0" smtClean="0">
                        <a:cs typeface="B Titr" panose="00000700000000000000" pitchFamily="2" charset="-78"/>
                      </a:endParaRPr>
                    </a:p>
                  </a:txBody>
                  <a:tcPr/>
                </a:tc>
                <a:tc>
                  <a:txBody>
                    <a:bodyPr/>
                    <a:lstStyle/>
                    <a:p>
                      <a:pPr algn="ctr" rtl="1"/>
                      <a:r>
                        <a:rPr lang="fa-IR" dirty="0" smtClean="0">
                          <a:cs typeface="B Titr" panose="00000700000000000000" pitchFamily="2" charset="-78"/>
                        </a:rPr>
                        <a:t>7819</a:t>
                      </a:r>
                      <a:endParaRPr lang="en-US" dirty="0">
                        <a:cs typeface="B Titr" panose="00000700000000000000" pitchFamily="2" charset="-78"/>
                      </a:endParaRPr>
                    </a:p>
                  </a:txBody>
                  <a:tcPr/>
                </a:tc>
                <a:extLst>
                  <a:ext uri="{0D108BD9-81ED-4DB2-BD59-A6C34878D82A}">
                    <a16:rowId xmlns:a16="http://schemas.microsoft.com/office/drawing/2014/main" val="10006"/>
                  </a:ext>
                </a:extLst>
              </a:tr>
              <a:tr h="4706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تعیین تکلیف نشده اند</a:t>
                      </a:r>
                      <a:endParaRPr lang="en-US" dirty="0" smtClean="0">
                        <a:cs typeface="B Titr" panose="000007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Titr" panose="00000700000000000000" pitchFamily="2" charset="-78"/>
                        </a:rPr>
                        <a:t>دیابت مشکوک ( قند ناشتای بالای 126 )</a:t>
                      </a:r>
                      <a:endParaRPr lang="en-US" dirty="0" smtClean="0">
                        <a:cs typeface="B Titr" panose="00000700000000000000" pitchFamily="2" charset="-78"/>
                      </a:endParaRPr>
                    </a:p>
                  </a:txBody>
                  <a:tcPr/>
                </a:tc>
                <a:tc>
                  <a:txBody>
                    <a:bodyPr/>
                    <a:lstStyle/>
                    <a:p>
                      <a:pPr algn="ctr" rtl="1"/>
                      <a:r>
                        <a:rPr lang="fa-IR" dirty="0" smtClean="0">
                          <a:cs typeface="B Titr" panose="00000700000000000000" pitchFamily="2" charset="-78"/>
                        </a:rPr>
                        <a:t>3132</a:t>
                      </a:r>
                      <a:endParaRPr lang="en-US" dirty="0">
                        <a:cs typeface="B Titr" panose="00000700000000000000" pitchFamily="2" charset="-78"/>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5955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760"/>
            <a:ext cx="11940988" cy="1325563"/>
          </a:xfrm>
        </p:spPr>
        <p:txBody>
          <a:bodyPr/>
          <a:lstStyle/>
          <a:p>
            <a:pPr algn="ctr" rtl="1"/>
            <a:r>
              <a:rPr lang="fa-IR" sz="2500" dirty="0">
                <a:solidFill>
                  <a:srgbClr val="FF0000"/>
                </a:solidFill>
                <a:latin typeface="Calibri" panose="020F0502020204030204"/>
                <a:cs typeface="Arial"/>
              </a:rPr>
              <a:t>ادامه - </a:t>
            </a:r>
            <a:r>
              <a:rPr lang="fa-IR" sz="4000" dirty="0">
                <a:solidFill>
                  <a:prstClr val="black"/>
                </a:solidFill>
              </a:rPr>
              <a:t>بیماریابی </a:t>
            </a:r>
            <a:r>
              <a:rPr lang="fa-IR" sz="2800" dirty="0">
                <a:solidFill>
                  <a:prstClr val="black"/>
                </a:solidFill>
                <a:cs typeface="B Nazanin" panose="00000400000000000000" pitchFamily="2" charset="-78"/>
              </a:rPr>
              <a:t>( فشارخون بالا، دیابت، پره دیابت و بیماری های ایسکمیک  قلبی و سکته های مغزی )</a:t>
            </a:r>
            <a:endParaRPr lang="en-US" sz="2800" dirty="0">
              <a:cs typeface="B Nazanin" panose="00000400000000000000" pitchFamily="2" charset="-78"/>
            </a:endParaRPr>
          </a:p>
        </p:txBody>
      </p:sp>
      <p:sp>
        <p:nvSpPr>
          <p:cNvPr id="3" name="Content Placeholder 2"/>
          <p:cNvSpPr>
            <a:spLocks noGrp="1"/>
          </p:cNvSpPr>
          <p:nvPr>
            <p:ph idx="1"/>
          </p:nvPr>
        </p:nvSpPr>
        <p:spPr>
          <a:xfrm>
            <a:off x="150607" y="1825625"/>
            <a:ext cx="11908715" cy="4351338"/>
          </a:xfrm>
        </p:spPr>
        <p:txBody>
          <a:bodyPr>
            <a:normAutofit/>
          </a:bodyPr>
          <a:lstStyle/>
          <a:p>
            <a:pPr algn="r" rtl="1"/>
            <a:r>
              <a:rPr lang="fa-IR" b="1" u="sng" dirty="0">
                <a:solidFill>
                  <a:srgbClr val="FF0000"/>
                </a:solidFill>
              </a:rPr>
              <a:t>لازم است تمام افراد ( بالای 30 سال) مراجعه کننده به </a:t>
            </a:r>
            <a:r>
              <a:rPr lang="fa-IR" b="1" u="sng" dirty="0" smtClean="0">
                <a:solidFill>
                  <a:srgbClr val="FF0000"/>
                </a:solidFill>
              </a:rPr>
              <a:t>مراکز سلامت </a:t>
            </a:r>
            <a:r>
              <a:rPr lang="fa-IR" b="1" u="sng" dirty="0">
                <a:solidFill>
                  <a:srgbClr val="FF0000"/>
                </a:solidFill>
              </a:rPr>
              <a:t>حتما خلاصه پرونده شان باز شود. </a:t>
            </a:r>
          </a:p>
          <a:p>
            <a:pPr algn="r" rtl="1"/>
            <a:r>
              <a:rPr lang="fa-IR" b="1" dirty="0"/>
              <a:t>تا:</a:t>
            </a:r>
          </a:p>
          <a:p>
            <a:pPr algn="r" rtl="1"/>
            <a:r>
              <a:rPr lang="fa-IR" b="1" dirty="0">
                <a:solidFill>
                  <a:srgbClr val="FF0000"/>
                </a:solidFill>
              </a:rPr>
              <a:t>اگر بیمار است و </a:t>
            </a:r>
            <a:r>
              <a:rPr lang="fa-IR" b="1" dirty="0" smtClean="0">
                <a:solidFill>
                  <a:srgbClr val="FF0000"/>
                </a:solidFill>
              </a:rPr>
              <a:t>( مراقبت می شود ) ولی ثبت </a:t>
            </a:r>
            <a:r>
              <a:rPr lang="fa-IR" b="1" dirty="0">
                <a:solidFill>
                  <a:srgbClr val="FF0000"/>
                </a:solidFill>
              </a:rPr>
              <a:t>بیماری نشده حتما ثبت بیماری بشود</a:t>
            </a:r>
            <a:r>
              <a:rPr lang="fa-IR" b="1" dirty="0" smtClean="0">
                <a:solidFill>
                  <a:srgbClr val="FF0000"/>
                </a:solidFill>
              </a:rPr>
              <a:t>. </a:t>
            </a:r>
          </a:p>
          <a:p>
            <a:pPr algn="r" rtl="1"/>
            <a:r>
              <a:rPr lang="fa-IR" b="1" dirty="0" smtClean="0"/>
              <a:t>تا</a:t>
            </a:r>
            <a:r>
              <a:rPr lang="fa-IR" b="1" dirty="0"/>
              <a:t>:</a:t>
            </a:r>
          </a:p>
          <a:p>
            <a:pPr algn="r" rtl="1"/>
            <a:r>
              <a:rPr lang="fa-IR" b="1" dirty="0">
                <a:solidFill>
                  <a:srgbClr val="FF0000"/>
                </a:solidFill>
              </a:rPr>
              <a:t>اگر خطرسنجی نشده ولی مراقبت می شود حتما خطرسنجی بشود.</a:t>
            </a:r>
          </a:p>
          <a:p>
            <a:pPr algn="r" rtl="1"/>
            <a:r>
              <a:rPr lang="fa-IR" b="1" dirty="0"/>
              <a:t>تا:</a:t>
            </a:r>
          </a:p>
          <a:p>
            <a:pPr algn="r" rtl="1"/>
            <a:r>
              <a:rPr lang="fa-IR" b="1" dirty="0">
                <a:solidFill>
                  <a:srgbClr val="FF0000"/>
                </a:solidFill>
              </a:rPr>
              <a:t>اگر در خطرسنجی مشکوک به دیابت یا مشکوک به </a:t>
            </a:r>
            <a:r>
              <a:rPr lang="fa-IR" b="1" dirty="0">
                <a:solidFill>
                  <a:srgbClr val="7030A0"/>
                </a:solidFill>
              </a:rPr>
              <a:t>پره دیابت </a:t>
            </a:r>
            <a:r>
              <a:rPr lang="fa-IR" b="1" dirty="0">
                <a:solidFill>
                  <a:srgbClr val="FF0000"/>
                </a:solidFill>
              </a:rPr>
              <a:t>یا مشکوک به فشار خون است تشخیص او قطعی شده و در صورت وجود بیماری ثبت شود. </a:t>
            </a:r>
          </a:p>
          <a:p>
            <a:endParaRPr lang="en-US" dirty="0"/>
          </a:p>
        </p:txBody>
      </p:sp>
    </p:spTree>
    <p:extLst>
      <p:ext uri="{BB962C8B-B14F-4D97-AF65-F5344CB8AC3E}">
        <p14:creationId xmlns:p14="http://schemas.microsoft.com/office/powerpoint/2010/main" val="198482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txBody>
          <a:bodyPr/>
          <a:lstStyle/>
          <a:p>
            <a:pPr algn="ctr"/>
            <a:r>
              <a:rPr lang="fa-IR" sz="3600" dirty="0" smtClean="0">
                <a:cs typeface="B Titr" panose="00000700000000000000" pitchFamily="2" charset="-78"/>
              </a:rPr>
              <a:t>بهترین و مهمترین کار، بررسی خلاصه پرونده فرد در 9 مورد می </a:t>
            </a:r>
            <a:r>
              <a:rPr lang="fa-IR" sz="3600" dirty="0">
                <a:cs typeface="B Titr" panose="00000700000000000000" pitchFamily="2" charset="-78"/>
              </a:rPr>
              <a:t>باشد.</a:t>
            </a:r>
            <a:endParaRPr lang="en-US" sz="3600" dirty="0">
              <a:cs typeface="B Titr" panose="00000700000000000000" pitchFamily="2" charset="-78"/>
            </a:endParaRPr>
          </a:p>
        </p:txBody>
      </p:sp>
      <p:sp>
        <p:nvSpPr>
          <p:cNvPr id="3" name="Content Placeholder 2"/>
          <p:cNvSpPr>
            <a:spLocks noGrp="1"/>
          </p:cNvSpPr>
          <p:nvPr>
            <p:ph idx="1"/>
          </p:nvPr>
        </p:nvSpPr>
        <p:spPr>
          <a:xfrm>
            <a:off x="0" y="1825625"/>
            <a:ext cx="12192000" cy="4351338"/>
          </a:xfrm>
        </p:spPr>
        <p:txBody>
          <a:bodyPr/>
          <a:lstStyle/>
          <a:p>
            <a:pPr algn="r" rtl="1"/>
            <a:r>
              <a:rPr lang="fa-IR" dirty="0" smtClean="0"/>
              <a:t>ثبت بیماری ها، انجام خطرسنجی، پیگیری موارد مشکوک، ثبت داروهای بیماران دیابت و فشار خون و قلبی و ثبت مراقبت ها </a:t>
            </a:r>
          </a:p>
          <a:p>
            <a:pPr algn="r" rtl="1"/>
            <a:r>
              <a:rPr lang="fa-IR" dirty="0" smtClean="0"/>
              <a:t>برای </a:t>
            </a:r>
            <a:r>
              <a:rPr lang="fa-IR" dirty="0" smtClean="0"/>
              <a:t>پیگیری خطرسنجی ها از بیماران شروع کنید که هم مراقبتشان انجام شود و هم خطرسنجی انجام شود.</a:t>
            </a:r>
          </a:p>
          <a:p>
            <a:pPr algn="r" rtl="1"/>
            <a:r>
              <a:rPr lang="fa-IR" dirty="0" smtClean="0"/>
              <a:t>با بررسی خلاصه پرونده، کسانی که </a:t>
            </a:r>
            <a:r>
              <a:rPr lang="fa-IR" dirty="0" smtClean="0">
                <a:solidFill>
                  <a:srgbClr val="FF0000"/>
                </a:solidFill>
              </a:rPr>
              <a:t>خطرسنجی شده اند و مشکوک هستند </a:t>
            </a:r>
            <a:r>
              <a:rPr lang="fa-IR" dirty="0" smtClean="0"/>
              <a:t>برای تعیین تکلیف پیگیری شوند و در صورتی که اندیکاسیون تکرار خطرسنجی را دارند ( 3، 6، 9 و 12 ماهه) خطرسنجی تکراری انجام شود و تعیین تکلیف شوند. </a:t>
            </a:r>
            <a:endParaRPr lang="en-US" dirty="0"/>
          </a:p>
        </p:txBody>
      </p:sp>
    </p:spTree>
    <p:extLst>
      <p:ext uri="{BB962C8B-B14F-4D97-AF65-F5344CB8AC3E}">
        <p14:creationId xmlns:p14="http://schemas.microsoft.com/office/powerpoint/2010/main" val="2782830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861CF524-32FD-464D-8DA8-3567909482D2}" type="datetime8">
              <a:rPr lang="fa-IR" smtClean="0"/>
              <a:pPr rtl="1"/>
              <a:t>07 ژوئيه 20</a:t>
            </a:fld>
            <a:endParaRPr lang="fa-IR"/>
          </a:p>
        </p:txBody>
      </p:sp>
      <p:sp>
        <p:nvSpPr>
          <p:cNvPr id="3" name="Slide Number Placeholder 2"/>
          <p:cNvSpPr>
            <a:spLocks noGrp="1"/>
          </p:cNvSpPr>
          <p:nvPr>
            <p:ph type="sldNum" sz="quarter" idx="12"/>
          </p:nvPr>
        </p:nvSpPr>
        <p:spPr/>
        <p:txBody>
          <a:bodyPr/>
          <a:lstStyle/>
          <a:p>
            <a:pPr rtl="1"/>
            <a:fld id="{508C86BE-943F-4C00-AA3A-BB46300F0BB7}" type="slidenum">
              <a:rPr lang="fa-IR" smtClean="0"/>
              <a:pPr rtl="1"/>
              <a:t>19</a:t>
            </a:fld>
            <a:endParaRPr lang="fa-IR"/>
          </a:p>
        </p:txBody>
      </p:sp>
      <p:sp>
        <p:nvSpPr>
          <p:cNvPr id="5" name="Content Placeholder 2"/>
          <p:cNvSpPr txBox="1">
            <a:spLocks/>
          </p:cNvSpPr>
          <p:nvPr/>
        </p:nvSpPr>
        <p:spPr>
          <a:xfrm>
            <a:off x="1016000" y="1347460"/>
            <a:ext cx="10024533" cy="1113518"/>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1">
              <a:buNone/>
            </a:pPr>
            <a:r>
              <a:rPr lang="fa-IR" sz="5400" dirty="0" smtClean="0">
                <a:solidFill>
                  <a:prstClr val="black"/>
                </a:solidFill>
                <a:latin typeface="Calibri Light" panose="020F0302020204030204"/>
                <a:ea typeface="+mj-ea"/>
                <a:cs typeface="Times New Roman" panose="02020603050405020304" pitchFamily="18" charset="0"/>
              </a:rPr>
              <a:t>مراقبت بیماری ها</a:t>
            </a:r>
            <a:endParaRPr kumimoji="0" lang="fa-IR"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endPar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Down Arrow 5"/>
          <p:cNvSpPr/>
          <p:nvPr/>
        </p:nvSpPr>
        <p:spPr>
          <a:xfrm>
            <a:off x="4978400" y="2935112"/>
            <a:ext cx="1286933" cy="2686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13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861CF524-32FD-464D-8DA8-3567909482D2}" type="datetime8">
              <a:rPr lang="fa-IR" smtClean="0"/>
              <a:pPr rtl="1"/>
              <a:t>07 ژوئيه 20</a:t>
            </a:fld>
            <a:endParaRPr lang="fa-IR"/>
          </a:p>
        </p:txBody>
      </p:sp>
      <p:sp>
        <p:nvSpPr>
          <p:cNvPr id="3" name="Slide Number Placeholder 2"/>
          <p:cNvSpPr>
            <a:spLocks noGrp="1"/>
          </p:cNvSpPr>
          <p:nvPr>
            <p:ph type="sldNum" sz="quarter" idx="12"/>
          </p:nvPr>
        </p:nvSpPr>
        <p:spPr/>
        <p:txBody>
          <a:bodyPr/>
          <a:lstStyle/>
          <a:p>
            <a:pPr rtl="1"/>
            <a:fld id="{508C86BE-943F-4C00-AA3A-BB46300F0BB7}" type="slidenum">
              <a:rPr lang="fa-IR" smtClean="0"/>
              <a:pPr rtl="1"/>
              <a:t>2</a:t>
            </a:fld>
            <a:endParaRPr lang="fa-IR"/>
          </a:p>
        </p:txBody>
      </p:sp>
      <p:sp>
        <p:nvSpPr>
          <p:cNvPr id="4" name="Content Placeholder 2"/>
          <p:cNvSpPr txBox="1">
            <a:spLocks/>
          </p:cNvSpPr>
          <p:nvPr/>
        </p:nvSpPr>
        <p:spPr>
          <a:xfrm>
            <a:off x="440267" y="1825625"/>
            <a:ext cx="113650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خطرسنجی قلبی عروقی</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بیماریابی </a:t>
            </a:r>
            <a:r>
              <a:rPr kumimoji="0" lang="fa-I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 فشارخون بالا، دیابت، پره دیابت و بیماری های ایسکمیک  قلبی و سکته های مغزی و اختلالات چربی خون)</a:t>
            </a:r>
          </a:p>
          <a:p>
            <a:pPr marL="0" marR="0" lvl="0" indent="0" algn="r" defTabSz="914400" rtl="1" eaLnBrk="1" fontAlgn="auto" latinLnBrk="0" hangingPunct="1">
              <a:lnSpc>
                <a:spcPct val="90000"/>
              </a:lnSpc>
              <a:spcBef>
                <a:spcPts val="1000"/>
              </a:spcBef>
              <a:spcAft>
                <a:spcPts val="0"/>
              </a:spcAft>
              <a:buClrTx/>
              <a:buSzTx/>
              <a:buNone/>
              <a:tabLst/>
              <a:defRPr/>
            </a:pPr>
            <a:endParaRPr kumimoji="0" lang="fa-I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مراقبت بیماری ها</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کنترل بیماری ها</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itle 1"/>
          <p:cNvSpPr txBox="1">
            <a:spLocks/>
          </p:cNvSpPr>
          <p:nvPr/>
        </p:nvSpPr>
        <p:spPr>
          <a:xfrm>
            <a:off x="440267" y="279627"/>
            <a:ext cx="11365088" cy="950861"/>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Times New Roman" panose="02020603050405020304" pitchFamily="18" charset="0"/>
              </a:rPr>
              <a:t>عناوین:</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236507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58" y="160729"/>
            <a:ext cx="10515600" cy="904277"/>
          </a:xfrm>
        </p:spPr>
        <p:txBody>
          <a:bodyPr>
            <a:normAutofit/>
          </a:bodyPr>
          <a:lstStyle/>
          <a:p>
            <a:pPr algn="ctr"/>
            <a:r>
              <a:rPr lang="fa-IR" sz="3200" dirty="0" smtClean="0">
                <a:solidFill>
                  <a:srgbClr val="FF0000"/>
                </a:solidFill>
                <a:cs typeface="B Titr" panose="00000700000000000000" pitchFamily="2" charset="-78"/>
              </a:rPr>
              <a:t>گزارش مراقبت بیمار مبتلا به فشار خون بالا</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204395" y="1161826"/>
            <a:ext cx="11661290" cy="5015137"/>
          </a:xfrm>
        </p:spPr>
        <p:txBody>
          <a:bodyPr/>
          <a:lstStyle/>
          <a:p>
            <a:pPr algn="r" rtl="1"/>
            <a:r>
              <a:rPr lang="fa-IR" dirty="0">
                <a:solidFill>
                  <a:srgbClr val="FF0000"/>
                </a:solidFill>
              </a:rPr>
              <a:t>گزارش </a:t>
            </a:r>
            <a:r>
              <a:rPr lang="fa-IR" dirty="0" smtClean="0">
                <a:solidFill>
                  <a:srgbClr val="FF0000"/>
                </a:solidFill>
              </a:rPr>
              <a:t>تعداد مراقبت </a:t>
            </a:r>
            <a:r>
              <a:rPr lang="fa-IR" dirty="0">
                <a:solidFill>
                  <a:srgbClr val="FF0000"/>
                </a:solidFill>
              </a:rPr>
              <a:t>بیمار مبتلا به فشار خون </a:t>
            </a:r>
            <a:r>
              <a:rPr lang="fa-IR" dirty="0" smtClean="0">
                <a:solidFill>
                  <a:srgbClr val="FF0000"/>
                </a:solidFill>
              </a:rPr>
              <a:t>بالا ( غیرپزشک )</a:t>
            </a:r>
          </a:p>
          <a:p>
            <a:pPr algn="r" rtl="1"/>
            <a:r>
              <a:rPr lang="fa-IR" dirty="0" smtClean="0"/>
              <a:t>در هر ماه باید برابر با تعداد بیماران فشار خون تحت پوشش آن مرکز باشد. </a:t>
            </a:r>
          </a:p>
          <a:p>
            <a:pPr algn="r" rtl="1"/>
            <a:r>
              <a:rPr lang="fa-IR" dirty="0" smtClean="0"/>
              <a:t>از شبکه خدمت - فعالیت کاربران، در باکس خدمت کلمه فشار خون ( با فاصله ) تایپ شود یا کد 7971 تایپ شود. « مراقبت بیمار مبتلا به فشار خون – غیرپزشک » و بر حسب زمان مشخص ( که طبق پروتوکل ماهانه است) جستجو انجام می شود. و تعداد مراقبت در بازه زمانی تعیین شده بدست می آید. </a:t>
            </a:r>
          </a:p>
          <a:p>
            <a:pPr algn="r" rtl="1"/>
            <a:r>
              <a:rPr lang="fa-IR" dirty="0" smtClean="0"/>
              <a:t>در یک مرکز 1195 نفر بیمار فشار خونی ثبت شده ولی در طول سه ماه( آذر دی بهمن 98)  318 نفر آن ها توسط مراقب سلامت مراقبت شده اند. ( 26.6 % ) 8 مراقب سلامت، پس هر مراقب سلامت 150 نفر در ماه یا در روز حدود 6 نفر بیمار فشار خونی باید مراقبت کنند. </a:t>
            </a:r>
            <a:endParaRPr lang="en-US" dirty="0"/>
          </a:p>
        </p:txBody>
      </p:sp>
    </p:spTree>
    <p:extLst>
      <p:ext uri="{BB962C8B-B14F-4D97-AF65-F5344CB8AC3E}">
        <p14:creationId xmlns:p14="http://schemas.microsoft.com/office/powerpoint/2010/main" val="86014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98033" y="236668"/>
            <a:ext cx="11144922" cy="6260951"/>
          </a:xfrm>
          <a:prstGeom prst="rect">
            <a:avLst/>
          </a:prstGeom>
        </p:spPr>
      </p:pic>
    </p:spTree>
    <p:extLst>
      <p:ext uri="{BB962C8B-B14F-4D97-AF65-F5344CB8AC3E}">
        <p14:creationId xmlns:p14="http://schemas.microsoft.com/office/powerpoint/2010/main" val="74598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9" y="1"/>
            <a:ext cx="10515600" cy="1021976"/>
          </a:xfrm>
        </p:spPr>
        <p:txBody>
          <a:bodyPr>
            <a:normAutofit/>
          </a:bodyPr>
          <a:lstStyle/>
          <a:p>
            <a:pPr algn="ctr"/>
            <a:r>
              <a:rPr lang="fa-IR" sz="3200" dirty="0">
                <a:solidFill>
                  <a:srgbClr val="FF0000"/>
                </a:solidFill>
                <a:cs typeface="B Titr" panose="00000700000000000000" pitchFamily="2" charset="-78"/>
              </a:rPr>
              <a:t>گزارش مراقبت بیمار مبتلا به فشار خون بالا</a:t>
            </a:r>
            <a:endParaRPr lang="en-US" sz="3200" dirty="0"/>
          </a:p>
        </p:txBody>
      </p:sp>
      <p:sp>
        <p:nvSpPr>
          <p:cNvPr id="3" name="Content Placeholder 2"/>
          <p:cNvSpPr>
            <a:spLocks noGrp="1"/>
          </p:cNvSpPr>
          <p:nvPr>
            <p:ph idx="1"/>
          </p:nvPr>
        </p:nvSpPr>
        <p:spPr>
          <a:xfrm>
            <a:off x="225910" y="849854"/>
            <a:ext cx="11499925" cy="5841402"/>
          </a:xfrm>
        </p:spPr>
        <p:txBody>
          <a:bodyPr>
            <a:normAutofit/>
          </a:bodyPr>
          <a:lstStyle/>
          <a:p>
            <a:pPr lvl="0" algn="r" rtl="1"/>
            <a:r>
              <a:rPr lang="fa-IR" dirty="0" smtClean="0">
                <a:solidFill>
                  <a:srgbClr val="FF0000"/>
                </a:solidFill>
              </a:rPr>
              <a:t>گزارش تعداد </a:t>
            </a:r>
            <a:r>
              <a:rPr lang="fa-IR" dirty="0">
                <a:solidFill>
                  <a:srgbClr val="FF0000"/>
                </a:solidFill>
              </a:rPr>
              <a:t>مراقبت بیمار مبتلا به فشار خون بالا ( </a:t>
            </a:r>
            <a:r>
              <a:rPr lang="fa-IR" dirty="0" smtClean="0">
                <a:solidFill>
                  <a:srgbClr val="FF0000"/>
                </a:solidFill>
              </a:rPr>
              <a:t>پزشک </a:t>
            </a:r>
            <a:r>
              <a:rPr lang="fa-IR" dirty="0">
                <a:solidFill>
                  <a:srgbClr val="FF0000"/>
                </a:solidFill>
              </a:rPr>
              <a:t>)</a:t>
            </a:r>
          </a:p>
          <a:p>
            <a:pPr algn="r" rtl="1"/>
            <a:r>
              <a:rPr lang="fa-IR" dirty="0"/>
              <a:t>در </a:t>
            </a:r>
            <a:r>
              <a:rPr lang="fa-IR" dirty="0" smtClean="0"/>
              <a:t>هر سه </a:t>
            </a:r>
            <a:r>
              <a:rPr lang="fa-IR" dirty="0"/>
              <a:t>ماه باید برابر با تعداد بیماران فشار خون تحت پوشش آن مرکز باشد. </a:t>
            </a:r>
          </a:p>
          <a:p>
            <a:pPr algn="r" rtl="1"/>
            <a:r>
              <a:rPr lang="fa-IR" dirty="0"/>
              <a:t>از شبکه خدمت - فعالیت کاربران، در باکس خدمت کلمه </a:t>
            </a:r>
            <a:r>
              <a:rPr lang="fa-IR" dirty="0" smtClean="0"/>
              <a:t>فشارخون </a:t>
            </a:r>
            <a:r>
              <a:rPr lang="fa-IR" dirty="0"/>
              <a:t>( </a:t>
            </a:r>
            <a:r>
              <a:rPr lang="fa-IR" dirty="0" smtClean="0"/>
              <a:t>بدون </a:t>
            </a:r>
            <a:r>
              <a:rPr lang="fa-IR" dirty="0"/>
              <a:t>فاصله ) تایپ شود یا کد </a:t>
            </a:r>
            <a:r>
              <a:rPr lang="fa-IR" dirty="0" smtClean="0"/>
              <a:t>7974 </a:t>
            </a:r>
            <a:r>
              <a:rPr lang="fa-IR" dirty="0"/>
              <a:t>تایپ شود. « مراقبت بیمار مبتلا به فشار خون </a:t>
            </a:r>
            <a:r>
              <a:rPr lang="fa-IR" dirty="0" smtClean="0"/>
              <a:t>– پزشک </a:t>
            </a:r>
            <a:r>
              <a:rPr lang="fa-IR" dirty="0"/>
              <a:t>» و بر حسب زمان مشخص ( که طبق پروتوکل </a:t>
            </a:r>
            <a:r>
              <a:rPr lang="fa-IR" dirty="0" smtClean="0"/>
              <a:t> در صورت کنترل سه ماهانه است و در غیر این صورت ماهانه یا بر حسب نظر پزشک زودتر) </a:t>
            </a:r>
            <a:r>
              <a:rPr lang="fa-IR" dirty="0"/>
              <a:t>جستجو انجام می </a:t>
            </a:r>
            <a:r>
              <a:rPr lang="fa-IR" dirty="0" smtClean="0"/>
              <a:t>شود </a:t>
            </a:r>
            <a:r>
              <a:rPr lang="fa-IR" dirty="0"/>
              <a:t>و تعداد مراقبت در بازه زمانی تعیین شده بدست می آید. </a:t>
            </a:r>
          </a:p>
          <a:p>
            <a:pPr algn="r" rtl="1"/>
            <a:r>
              <a:rPr lang="fa-IR" dirty="0"/>
              <a:t>در یک مرکز 1195 نفر بیمار فشار خونی ثبت شده ولی در طول سه ماه( آذر دی بهمن 98)  </a:t>
            </a:r>
            <a:r>
              <a:rPr lang="fa-IR" dirty="0" smtClean="0"/>
              <a:t>252 </a:t>
            </a:r>
            <a:r>
              <a:rPr lang="fa-IR" dirty="0"/>
              <a:t>نفر آن ها </a:t>
            </a:r>
            <a:r>
              <a:rPr lang="fa-IR" dirty="0" smtClean="0"/>
              <a:t>توسط پزشک </a:t>
            </a:r>
            <a:r>
              <a:rPr lang="fa-IR" dirty="0"/>
              <a:t>مراقبت شده اند. ( </a:t>
            </a:r>
            <a:r>
              <a:rPr lang="fa-IR" dirty="0" smtClean="0"/>
              <a:t>21 </a:t>
            </a:r>
            <a:r>
              <a:rPr lang="fa-IR" dirty="0"/>
              <a:t>% ) </a:t>
            </a:r>
            <a:r>
              <a:rPr lang="fa-IR" dirty="0" smtClean="0"/>
              <a:t>3 پزشک، </a:t>
            </a:r>
            <a:r>
              <a:rPr lang="fa-IR" dirty="0"/>
              <a:t>پس </a:t>
            </a:r>
            <a:r>
              <a:rPr lang="fa-IR" dirty="0"/>
              <a:t>3</a:t>
            </a:r>
            <a:r>
              <a:rPr lang="fa-IR" dirty="0" smtClean="0"/>
              <a:t> </a:t>
            </a:r>
            <a:r>
              <a:rPr lang="fa-IR" dirty="0" smtClean="0"/>
              <a:t>پزشک 400 </a:t>
            </a:r>
            <a:r>
              <a:rPr lang="fa-IR" dirty="0"/>
              <a:t>نفر در ماه یا </a:t>
            </a:r>
            <a:r>
              <a:rPr lang="fa-IR" dirty="0" smtClean="0"/>
              <a:t>هر پزشک 132 نفر در ماه یا در </a:t>
            </a:r>
            <a:r>
              <a:rPr lang="fa-IR" dirty="0"/>
              <a:t>روز حدود </a:t>
            </a:r>
            <a:r>
              <a:rPr lang="fa-IR" dirty="0" smtClean="0"/>
              <a:t>5.2 </a:t>
            </a:r>
            <a:r>
              <a:rPr lang="fa-IR" dirty="0"/>
              <a:t>نفر بیمار فشار خونی باید مراقبت کنند</a:t>
            </a:r>
            <a:r>
              <a:rPr lang="fa-IR" dirty="0" smtClean="0"/>
              <a:t>. علت ثبت مراقبت کم چیست؟ </a:t>
            </a:r>
            <a:endParaRPr lang="en-US" dirty="0"/>
          </a:p>
          <a:p>
            <a:pPr algn="r" rtl="1"/>
            <a:endParaRPr lang="en-US" dirty="0"/>
          </a:p>
        </p:txBody>
      </p:sp>
    </p:spTree>
    <p:extLst>
      <p:ext uri="{BB962C8B-B14F-4D97-AF65-F5344CB8AC3E}">
        <p14:creationId xmlns:p14="http://schemas.microsoft.com/office/powerpoint/2010/main" val="264096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45459" y="172122"/>
            <a:ext cx="10962041" cy="6325497"/>
          </a:xfrm>
          <a:prstGeom prst="rect">
            <a:avLst/>
          </a:prstGeom>
        </p:spPr>
      </p:pic>
    </p:spTree>
    <p:extLst>
      <p:ext uri="{BB962C8B-B14F-4D97-AF65-F5344CB8AC3E}">
        <p14:creationId xmlns:p14="http://schemas.microsoft.com/office/powerpoint/2010/main" val="70341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670"/>
          </a:xfrm>
        </p:spPr>
        <p:txBody>
          <a:bodyPr>
            <a:normAutofit/>
          </a:bodyPr>
          <a:lstStyle/>
          <a:p>
            <a:pPr algn="ctr"/>
            <a:r>
              <a:rPr lang="fa-IR" sz="3200" dirty="0">
                <a:solidFill>
                  <a:srgbClr val="FF0000"/>
                </a:solidFill>
                <a:cs typeface="B Titr" panose="00000700000000000000" pitchFamily="2" charset="-78"/>
              </a:rPr>
              <a:t>گزارش مراقبت بیمار مبتلا به فشار خون بالا</a:t>
            </a:r>
            <a:endParaRPr lang="en-US" sz="3200" dirty="0"/>
          </a:p>
        </p:txBody>
      </p:sp>
      <p:sp>
        <p:nvSpPr>
          <p:cNvPr id="3" name="Content Placeholder 2"/>
          <p:cNvSpPr>
            <a:spLocks noGrp="1"/>
          </p:cNvSpPr>
          <p:nvPr>
            <p:ph idx="1"/>
          </p:nvPr>
        </p:nvSpPr>
        <p:spPr>
          <a:xfrm>
            <a:off x="268941" y="1247887"/>
            <a:ext cx="11607501" cy="4929076"/>
          </a:xfrm>
        </p:spPr>
        <p:txBody>
          <a:bodyPr>
            <a:normAutofit lnSpcReduction="10000"/>
          </a:bodyPr>
          <a:lstStyle/>
          <a:p>
            <a:pPr lvl="0" algn="r" rtl="1"/>
            <a:r>
              <a:rPr lang="fa-IR" dirty="0">
                <a:solidFill>
                  <a:srgbClr val="FF0000"/>
                </a:solidFill>
              </a:rPr>
              <a:t>گزارش مراقبت بیمار مبتلا به فشار خون بالا ( پزشک )</a:t>
            </a:r>
          </a:p>
          <a:p>
            <a:pPr algn="r" rtl="1"/>
            <a:r>
              <a:rPr lang="fa-IR" dirty="0" smtClean="0"/>
              <a:t>از خدمات – گزارش مراقبت ها – گزارش تشخیص ها، در باکس مراقبت کلمه </a:t>
            </a:r>
            <a:r>
              <a:rPr lang="fa-IR" dirty="0"/>
              <a:t>فشارخون ( بدون فاصله ) تایپ شود یا کد 7974 تایپ شود. « مراقبت بیمار مبتلا به فشار خون – پزشک » و بر حسب زمان مشخص ( که طبق پروتوکل  در صورت کنترل سه ماهانه است و در غیر این صورت ماهانه یا بر حسب نظر پزشک زودتر) جستجو انجام می شود و </a:t>
            </a:r>
            <a:r>
              <a:rPr lang="fa-IR" dirty="0" smtClean="0"/>
              <a:t>گزارش </a:t>
            </a:r>
            <a:r>
              <a:rPr lang="fa-IR" dirty="0"/>
              <a:t>مراقبت در بازه زمانی تعیین شده بدست می آید. </a:t>
            </a:r>
            <a:r>
              <a:rPr lang="fa-IR" dirty="0" smtClean="0"/>
              <a:t>تعداد کنترل شده و نشده را می توان بدست آورد. </a:t>
            </a:r>
          </a:p>
          <a:p>
            <a:pPr algn="r" rtl="1"/>
            <a:r>
              <a:rPr lang="fa-IR" dirty="0" smtClean="0"/>
              <a:t>تعداد کنترل شده از سامانه داشبورد مدیریتی با دقت بیشتری بدست می آید. چون تکرار ندارد. در مرکز مورد مثال در بازه زمانی ذکر شده 162 نفر ( 70 درصد) بیماران کنترل شده هستند. اگر درست باشد بیشتر به این معنی است که بیمارانی که خودشان به موقع مراجعه می کنند </a:t>
            </a:r>
            <a:r>
              <a:rPr lang="en-US" dirty="0" err="1" smtClean="0"/>
              <a:t>Adherance</a:t>
            </a:r>
            <a:r>
              <a:rPr lang="fa-IR" dirty="0"/>
              <a:t> </a:t>
            </a:r>
            <a:r>
              <a:rPr lang="fa-IR" dirty="0" smtClean="0"/>
              <a:t>یا پایبندی به درمان بهتری دارند و بهتر کنترل شده اند. </a:t>
            </a:r>
          </a:p>
          <a:p>
            <a:pPr algn="r" rtl="1"/>
            <a:r>
              <a:rPr lang="fa-IR" dirty="0" smtClean="0"/>
              <a:t>ما چه کرده ایم؟  اگر درصد کنترل شده </a:t>
            </a:r>
            <a:r>
              <a:rPr lang="fa-IR" dirty="0" smtClean="0"/>
              <a:t>162 </a:t>
            </a:r>
            <a:r>
              <a:rPr lang="fa-IR" dirty="0" smtClean="0"/>
              <a:t>نفر را </a:t>
            </a:r>
            <a:r>
              <a:rPr lang="fa-IR" dirty="0" smtClean="0"/>
              <a:t>دراز </a:t>
            </a:r>
            <a:r>
              <a:rPr lang="fa-IR" dirty="0" smtClean="0"/>
              <a:t>1195 نفر بیمار مبتلا بدست آوریم میزان کنترل شده 13/5 % بدست می آید. </a:t>
            </a:r>
            <a:endParaRPr lang="fa-IR" dirty="0"/>
          </a:p>
          <a:p>
            <a:pPr algn="r" rtl="1"/>
            <a:endParaRPr lang="en-US" dirty="0"/>
          </a:p>
        </p:txBody>
      </p:sp>
    </p:spTree>
    <p:extLst>
      <p:ext uri="{BB962C8B-B14F-4D97-AF65-F5344CB8AC3E}">
        <p14:creationId xmlns:p14="http://schemas.microsoft.com/office/powerpoint/2010/main" val="282945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76517" y="290456"/>
            <a:ext cx="11360075" cy="6282466"/>
          </a:xfrm>
          <a:prstGeom prst="rect">
            <a:avLst/>
          </a:prstGeom>
        </p:spPr>
      </p:pic>
    </p:spTree>
    <p:extLst>
      <p:ext uri="{BB962C8B-B14F-4D97-AF65-F5344CB8AC3E}">
        <p14:creationId xmlns:p14="http://schemas.microsoft.com/office/powerpoint/2010/main" val="556247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473" y="1"/>
            <a:ext cx="10515600" cy="1032734"/>
          </a:xfrm>
        </p:spPr>
        <p:txBody>
          <a:bodyPr>
            <a:normAutofit/>
          </a:bodyPr>
          <a:lstStyle/>
          <a:p>
            <a:pPr algn="ctr"/>
            <a:r>
              <a:rPr lang="fa-IR" sz="3200" dirty="0">
                <a:solidFill>
                  <a:srgbClr val="FF0000"/>
                </a:solidFill>
                <a:cs typeface="B Titr" panose="00000700000000000000" pitchFamily="2" charset="-78"/>
              </a:rPr>
              <a:t>گزارش مراقبت بیمار مبتلا به </a:t>
            </a:r>
            <a:r>
              <a:rPr lang="fa-IR" sz="3200" dirty="0" smtClean="0">
                <a:solidFill>
                  <a:srgbClr val="FF0000"/>
                </a:solidFill>
                <a:cs typeface="B Titr" panose="00000700000000000000" pitchFamily="2" charset="-78"/>
              </a:rPr>
              <a:t>دیابت</a:t>
            </a:r>
            <a:endParaRPr lang="en-US" sz="3200" dirty="0"/>
          </a:p>
        </p:txBody>
      </p:sp>
      <p:sp>
        <p:nvSpPr>
          <p:cNvPr id="3" name="Content Placeholder 2"/>
          <p:cNvSpPr>
            <a:spLocks noGrp="1"/>
          </p:cNvSpPr>
          <p:nvPr>
            <p:ph idx="1"/>
          </p:nvPr>
        </p:nvSpPr>
        <p:spPr>
          <a:xfrm>
            <a:off x="419548" y="1172584"/>
            <a:ext cx="11284772" cy="5004379"/>
          </a:xfrm>
        </p:spPr>
        <p:txBody>
          <a:bodyPr/>
          <a:lstStyle/>
          <a:p>
            <a:pPr lvl="0" algn="r" rtl="1"/>
            <a:r>
              <a:rPr lang="fa-IR" dirty="0">
                <a:solidFill>
                  <a:srgbClr val="FF0000"/>
                </a:solidFill>
              </a:rPr>
              <a:t>گزارش </a:t>
            </a:r>
            <a:r>
              <a:rPr lang="fa-IR" dirty="0" smtClean="0">
                <a:solidFill>
                  <a:srgbClr val="FF0000"/>
                </a:solidFill>
              </a:rPr>
              <a:t>تعداد مراقبت </a:t>
            </a:r>
            <a:r>
              <a:rPr lang="fa-IR" dirty="0">
                <a:solidFill>
                  <a:srgbClr val="FF0000"/>
                </a:solidFill>
              </a:rPr>
              <a:t>بیمار مبتلا به </a:t>
            </a:r>
            <a:r>
              <a:rPr lang="fa-IR" dirty="0" smtClean="0">
                <a:solidFill>
                  <a:srgbClr val="FF0000"/>
                </a:solidFill>
              </a:rPr>
              <a:t>دیابت ( غیر </a:t>
            </a:r>
            <a:r>
              <a:rPr lang="fa-IR" dirty="0">
                <a:solidFill>
                  <a:srgbClr val="FF0000"/>
                </a:solidFill>
              </a:rPr>
              <a:t>پزشک )</a:t>
            </a:r>
          </a:p>
          <a:p>
            <a:pPr algn="r" rtl="1"/>
            <a:r>
              <a:rPr lang="fa-IR" dirty="0"/>
              <a:t>در هر ماه باید برابر با تعداد بیماران </a:t>
            </a:r>
            <a:r>
              <a:rPr lang="fa-IR" dirty="0" smtClean="0"/>
              <a:t>دیابت تحت </a:t>
            </a:r>
            <a:r>
              <a:rPr lang="fa-IR" dirty="0"/>
              <a:t>پوشش آن مرکز باشد. </a:t>
            </a:r>
          </a:p>
          <a:p>
            <a:pPr algn="r" rtl="1"/>
            <a:r>
              <a:rPr lang="fa-IR" dirty="0"/>
              <a:t>از شبکه خدمت - فعالیت کاربران، در باکس خدمت کلمه </a:t>
            </a:r>
            <a:r>
              <a:rPr lang="fa-IR" dirty="0" smtClean="0"/>
              <a:t>دیابت تایپ </a:t>
            </a:r>
            <a:r>
              <a:rPr lang="fa-IR" dirty="0"/>
              <a:t>شود یا کد </a:t>
            </a:r>
            <a:r>
              <a:rPr lang="fa-IR" dirty="0" smtClean="0"/>
              <a:t>8326 </a:t>
            </a:r>
            <a:r>
              <a:rPr lang="fa-IR" dirty="0"/>
              <a:t>تایپ شود. </a:t>
            </a:r>
            <a:r>
              <a:rPr lang="fa-IR" dirty="0" smtClean="0"/>
              <a:t>عبارت « </a:t>
            </a:r>
            <a:r>
              <a:rPr lang="fa-IR" dirty="0"/>
              <a:t>مراقبت </a:t>
            </a:r>
            <a:r>
              <a:rPr lang="fa-IR" dirty="0" smtClean="0"/>
              <a:t>ماهانه فرد </a:t>
            </a:r>
            <a:r>
              <a:rPr lang="fa-IR" dirty="0"/>
              <a:t>مبتلا به </a:t>
            </a:r>
            <a:r>
              <a:rPr lang="fa-IR" dirty="0" smtClean="0"/>
              <a:t>دیابت – </a:t>
            </a:r>
            <a:r>
              <a:rPr lang="fa-IR" dirty="0"/>
              <a:t>غیرپزشک » </a:t>
            </a:r>
            <a:r>
              <a:rPr lang="fa-IR" dirty="0" smtClean="0"/>
              <a:t>انتخاب شود و </a:t>
            </a:r>
            <a:r>
              <a:rPr lang="fa-IR" dirty="0"/>
              <a:t>بر حسب زمان مشخص ( که طبق پروتوکل ماهانه است) جستجو انجام می </a:t>
            </a:r>
            <a:r>
              <a:rPr lang="fa-IR" dirty="0" smtClean="0"/>
              <a:t>شود </a:t>
            </a:r>
            <a:r>
              <a:rPr lang="fa-IR" dirty="0"/>
              <a:t>و تعداد مراقبت در بازه زمانی تعیین شده بدست می آید. </a:t>
            </a:r>
          </a:p>
          <a:p>
            <a:pPr algn="r" rtl="1"/>
            <a:r>
              <a:rPr lang="fa-IR" dirty="0"/>
              <a:t>در یک مرکز </a:t>
            </a:r>
            <a:r>
              <a:rPr lang="fa-IR" dirty="0" smtClean="0"/>
              <a:t>709 </a:t>
            </a:r>
            <a:r>
              <a:rPr lang="fa-IR" dirty="0"/>
              <a:t>نفر بیمار </a:t>
            </a:r>
            <a:r>
              <a:rPr lang="fa-IR" dirty="0" smtClean="0"/>
              <a:t>دیابتی ثبت </a:t>
            </a:r>
            <a:r>
              <a:rPr lang="fa-IR" dirty="0"/>
              <a:t>شده ولی در طول سه ماه( آذر دی بهمن 98)  </a:t>
            </a:r>
            <a:r>
              <a:rPr lang="fa-IR" dirty="0" smtClean="0"/>
              <a:t>159 </a:t>
            </a:r>
            <a:r>
              <a:rPr lang="fa-IR" dirty="0"/>
              <a:t>نفر آن ها توسط مراقب سلامت مراقبت شده اند. ( </a:t>
            </a:r>
            <a:r>
              <a:rPr lang="fa-IR" dirty="0" smtClean="0"/>
              <a:t>22.5 </a:t>
            </a:r>
            <a:r>
              <a:rPr lang="fa-IR" dirty="0"/>
              <a:t>% ) 8 مراقب سلامت، پس هر مراقب سلامت </a:t>
            </a:r>
            <a:r>
              <a:rPr lang="fa-IR" dirty="0" smtClean="0"/>
              <a:t>88 </a:t>
            </a:r>
            <a:r>
              <a:rPr lang="fa-IR" dirty="0"/>
              <a:t>نفر در ماه یا در روز حدود </a:t>
            </a:r>
            <a:r>
              <a:rPr lang="fa-IR" dirty="0" smtClean="0"/>
              <a:t>3.5 </a:t>
            </a:r>
            <a:r>
              <a:rPr lang="fa-IR" dirty="0"/>
              <a:t>نفر بیمار </a:t>
            </a:r>
            <a:r>
              <a:rPr lang="fa-IR" dirty="0" smtClean="0"/>
              <a:t>دیابتی باید </a:t>
            </a:r>
            <a:r>
              <a:rPr lang="fa-IR" dirty="0"/>
              <a:t>مراقبت کنند. </a:t>
            </a:r>
            <a:endParaRPr lang="en-US" dirty="0"/>
          </a:p>
          <a:p>
            <a:pPr algn="r" rtl="1"/>
            <a:endParaRPr lang="en-US" dirty="0"/>
          </a:p>
        </p:txBody>
      </p:sp>
    </p:spTree>
    <p:extLst>
      <p:ext uri="{BB962C8B-B14F-4D97-AF65-F5344CB8AC3E}">
        <p14:creationId xmlns:p14="http://schemas.microsoft.com/office/powerpoint/2010/main" val="247525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76518" y="301214"/>
            <a:ext cx="11327801" cy="6260951"/>
          </a:xfrm>
          <a:prstGeom prst="rect">
            <a:avLst/>
          </a:prstGeom>
        </p:spPr>
      </p:pic>
    </p:spTree>
    <p:extLst>
      <p:ext uri="{BB962C8B-B14F-4D97-AF65-F5344CB8AC3E}">
        <p14:creationId xmlns:p14="http://schemas.microsoft.com/office/powerpoint/2010/main" val="217364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458"/>
            <a:ext cx="10515600" cy="775186"/>
          </a:xfrm>
        </p:spPr>
        <p:txBody>
          <a:bodyPr/>
          <a:lstStyle/>
          <a:p>
            <a:pPr algn="ctr"/>
            <a:r>
              <a:rPr lang="fa-IR" sz="3200" dirty="0">
                <a:solidFill>
                  <a:srgbClr val="FF0000"/>
                </a:solidFill>
                <a:cs typeface="B Titr" panose="00000700000000000000" pitchFamily="2" charset="-78"/>
              </a:rPr>
              <a:t>گزارش</a:t>
            </a:r>
            <a:r>
              <a:rPr lang="fa-IR" sz="3200" dirty="0" smtClean="0">
                <a:solidFill>
                  <a:srgbClr val="FF0000"/>
                </a:solidFill>
                <a:cs typeface="B Titr" panose="00000700000000000000" pitchFamily="2" charset="-78"/>
              </a:rPr>
              <a:t> مراقبت بیمار مبتلا به دیابت</a:t>
            </a:r>
            <a:endParaRPr lang="en-US" sz="3200" dirty="0"/>
          </a:p>
        </p:txBody>
      </p:sp>
      <p:sp>
        <p:nvSpPr>
          <p:cNvPr id="3" name="Content Placeholder 2"/>
          <p:cNvSpPr>
            <a:spLocks noGrp="1"/>
          </p:cNvSpPr>
          <p:nvPr>
            <p:ph idx="1"/>
          </p:nvPr>
        </p:nvSpPr>
        <p:spPr>
          <a:xfrm>
            <a:off x="290456" y="965013"/>
            <a:ext cx="11515166" cy="5780031"/>
          </a:xfrm>
        </p:spPr>
        <p:txBody>
          <a:bodyPr>
            <a:normAutofit fontScale="77500" lnSpcReduction="20000"/>
          </a:bodyPr>
          <a:lstStyle/>
          <a:p>
            <a:pPr lvl="0" algn="r" rtl="1"/>
            <a:r>
              <a:rPr lang="fa-IR" dirty="0">
                <a:solidFill>
                  <a:srgbClr val="FF0000"/>
                </a:solidFill>
              </a:rPr>
              <a:t>گزارش مراقبت بیمار مبتلا به </a:t>
            </a:r>
            <a:r>
              <a:rPr lang="fa-IR" dirty="0" smtClean="0">
                <a:solidFill>
                  <a:srgbClr val="FF0000"/>
                </a:solidFill>
              </a:rPr>
              <a:t>دیابت ( غیر </a:t>
            </a:r>
            <a:r>
              <a:rPr lang="fa-IR" dirty="0">
                <a:solidFill>
                  <a:srgbClr val="FF0000"/>
                </a:solidFill>
              </a:rPr>
              <a:t>پزشک )</a:t>
            </a:r>
          </a:p>
          <a:p>
            <a:pPr algn="r" rtl="1">
              <a:lnSpc>
                <a:spcPct val="120000"/>
              </a:lnSpc>
            </a:pPr>
            <a:r>
              <a:rPr lang="fa-IR" dirty="0">
                <a:cs typeface="B Nazanin" panose="00000400000000000000" pitchFamily="2" charset="-78"/>
              </a:rPr>
              <a:t>از </a:t>
            </a:r>
            <a:r>
              <a:rPr lang="fa-IR" dirty="0" smtClean="0">
                <a:cs typeface="B Nazanin" panose="00000400000000000000" pitchFamily="2" charset="-78"/>
              </a:rPr>
              <a:t>خدمات – گزارش مراقبت ها – گزارش تشخیص ها</a:t>
            </a:r>
            <a:r>
              <a:rPr lang="fa-IR" dirty="0">
                <a:cs typeface="B Nazanin" panose="00000400000000000000" pitchFamily="2" charset="-78"/>
              </a:rPr>
              <a:t>، در </a:t>
            </a:r>
            <a:r>
              <a:rPr lang="fa-IR" dirty="0" smtClean="0">
                <a:cs typeface="B Nazanin" panose="00000400000000000000" pitchFamily="2" charset="-78"/>
              </a:rPr>
              <a:t>باکس </a:t>
            </a:r>
            <a:r>
              <a:rPr lang="fa-IR" dirty="0">
                <a:cs typeface="B Nazanin" panose="00000400000000000000" pitchFamily="2" charset="-78"/>
              </a:rPr>
              <a:t>مراقبت کلمه </a:t>
            </a:r>
            <a:r>
              <a:rPr lang="fa-IR" dirty="0" smtClean="0">
                <a:cs typeface="B Nazanin" panose="00000400000000000000" pitchFamily="2" charset="-78"/>
              </a:rPr>
              <a:t>دیابت تایپ </a:t>
            </a:r>
            <a:r>
              <a:rPr lang="fa-IR" dirty="0">
                <a:cs typeface="B Nazanin" panose="00000400000000000000" pitchFamily="2" charset="-78"/>
              </a:rPr>
              <a:t>شود یا کد 8326 تایپ شود. عبارت « مراقبت ماهانه فرد مبتلا به دیابت </a:t>
            </a:r>
            <a:r>
              <a:rPr lang="fa-IR" dirty="0" smtClean="0">
                <a:cs typeface="B Nazanin" panose="00000400000000000000" pitchFamily="2" charset="-78"/>
              </a:rPr>
              <a:t>– غیرپزشک » انتخاب شود </a:t>
            </a:r>
            <a:r>
              <a:rPr lang="fa-IR" dirty="0">
                <a:cs typeface="B Nazanin" panose="00000400000000000000" pitchFamily="2" charset="-78"/>
              </a:rPr>
              <a:t>و بر حسب زمان مشخص ( که طبق پروتوکل ماهانه است) جستجو انجام می شود و تعداد مراقبت در بازه </a:t>
            </a:r>
            <a:r>
              <a:rPr lang="fa-IR" dirty="0" smtClean="0">
                <a:cs typeface="B Nazanin" panose="00000400000000000000" pitchFamily="2" charset="-78"/>
              </a:rPr>
              <a:t>زمانی </a:t>
            </a:r>
            <a:r>
              <a:rPr lang="fa-IR" dirty="0">
                <a:cs typeface="B Nazanin" panose="00000400000000000000" pitchFamily="2" charset="-78"/>
              </a:rPr>
              <a:t>تعیین شده </a:t>
            </a:r>
            <a:r>
              <a:rPr lang="fa-IR" dirty="0" smtClean="0">
                <a:cs typeface="B Nazanin" panose="00000400000000000000" pitchFamily="2" charset="-78"/>
              </a:rPr>
              <a:t>بدست می آید</a:t>
            </a:r>
            <a:r>
              <a:rPr lang="fa-IR" dirty="0">
                <a:cs typeface="B Nazanin" panose="00000400000000000000" pitchFamily="2" charset="-78"/>
              </a:rPr>
              <a:t>. </a:t>
            </a:r>
            <a:endParaRPr lang="fa-IR" dirty="0" smtClean="0">
              <a:cs typeface="B Nazanin" panose="00000400000000000000" pitchFamily="2" charset="-78"/>
            </a:endParaRPr>
          </a:p>
          <a:p>
            <a:pPr algn="r" rtl="1"/>
            <a:r>
              <a:rPr lang="fa-IR" dirty="0" smtClean="0">
                <a:cs typeface="B Nazanin" panose="00000400000000000000" pitchFamily="2" charset="-78"/>
              </a:rPr>
              <a:t>در این گزارش آیتم های متعددی برای بررسی وجود دارد</a:t>
            </a:r>
          </a:p>
          <a:p>
            <a:pPr algn="r" rtl="1"/>
            <a:r>
              <a:rPr lang="fa-IR" dirty="0" smtClean="0">
                <a:cs typeface="B Nazanin" panose="00000400000000000000" pitchFamily="2" charset="-78"/>
              </a:rPr>
              <a:t>دیابت </a:t>
            </a:r>
            <a:r>
              <a:rPr lang="fa-IR" dirty="0">
                <a:cs typeface="B Nazanin" panose="00000400000000000000" pitchFamily="2" charset="-78"/>
              </a:rPr>
              <a:t>با کاهش وزن غیرطبیعی، با وزن در محدوده مطلوب، با اضافه وزن، با چاقی</a:t>
            </a:r>
          </a:p>
          <a:p>
            <a:pPr algn="r" rtl="1"/>
            <a:r>
              <a:rPr lang="fa-IR" dirty="0">
                <a:cs typeface="B Nazanin" panose="00000400000000000000" pitchFamily="2" charset="-78"/>
              </a:rPr>
              <a:t>قندخون ناشتا با کنترل مطلوب و نامطلوب</a:t>
            </a:r>
          </a:p>
          <a:p>
            <a:pPr algn="r" rtl="1"/>
            <a:r>
              <a:rPr lang="fa-IR" dirty="0">
                <a:cs typeface="B Nazanin" panose="00000400000000000000" pitchFamily="2" charset="-78"/>
              </a:rPr>
              <a:t>قند خون پس از غذا مطلوب و نامطلوب</a:t>
            </a:r>
          </a:p>
          <a:p>
            <a:pPr algn="r" rtl="1"/>
            <a:r>
              <a:rPr lang="fa-IR" dirty="0">
                <a:cs typeface="B Nazanin" panose="00000400000000000000" pitchFamily="2" charset="-78"/>
              </a:rPr>
              <a:t>دیابتی با فعالیت بدنی نامطلوب</a:t>
            </a:r>
          </a:p>
          <a:p>
            <a:pPr algn="r" rtl="1">
              <a:lnSpc>
                <a:spcPct val="120000"/>
              </a:lnSpc>
            </a:pPr>
            <a:r>
              <a:rPr lang="fa-IR" dirty="0">
                <a:cs typeface="B Nazanin" panose="00000400000000000000" pitchFamily="2" charset="-78"/>
              </a:rPr>
              <a:t>دیابتی با </a:t>
            </a:r>
            <a:r>
              <a:rPr lang="fa-IR" dirty="0" smtClean="0">
                <a:cs typeface="B Nazanin" panose="00000400000000000000" pitchFamily="2" charset="-78"/>
              </a:rPr>
              <a:t>و </a:t>
            </a:r>
            <a:r>
              <a:rPr lang="fa-IR" dirty="0">
                <a:cs typeface="B Nazanin" panose="00000400000000000000" pitchFamily="2" charset="-78"/>
              </a:rPr>
              <a:t>نامنظم، درست و </a:t>
            </a:r>
            <a:r>
              <a:rPr lang="fa-IR" dirty="0">
                <a:cs typeface="B Nazanin" panose="00000400000000000000" pitchFamily="2" charset="-78"/>
              </a:rPr>
              <a:t>نادرمصرف منظم </a:t>
            </a:r>
            <a:r>
              <a:rPr lang="fa-IR" dirty="0" smtClean="0">
                <a:cs typeface="B Nazanin" panose="00000400000000000000" pitchFamily="2" charset="-78"/>
              </a:rPr>
              <a:t>ست و عدم مصرف </a:t>
            </a:r>
            <a:r>
              <a:rPr lang="fa-IR" b="1" u="sng" dirty="0" smtClean="0">
                <a:solidFill>
                  <a:srgbClr val="FF0000"/>
                </a:solidFill>
              </a:rPr>
              <a:t>استاتین</a:t>
            </a:r>
            <a:r>
              <a:rPr lang="fa-IR" dirty="0" smtClean="0"/>
              <a:t> </a:t>
            </a:r>
            <a:r>
              <a:rPr lang="fa-IR" dirty="0" smtClean="0">
                <a:cs typeface="B Nazanin" panose="00000400000000000000" pitchFamily="2" charset="-78"/>
              </a:rPr>
              <a:t>و احتمال عارضه آن (33 نفر بدون استاتین  از 159 نفر مراقبت شده در آذر دی و بهمن 98 یعنی20 </a:t>
            </a:r>
            <a:r>
              <a:rPr lang="fa-IR" dirty="0">
                <a:cs typeface="B Nazanin" panose="00000400000000000000" pitchFamily="2" charset="-78"/>
              </a:rPr>
              <a:t>%)</a:t>
            </a:r>
          </a:p>
          <a:p>
            <a:pPr algn="r" rtl="1"/>
            <a:r>
              <a:rPr lang="fa-IR" dirty="0">
                <a:cs typeface="B Nazanin" panose="00000400000000000000" pitchFamily="2" charset="-78"/>
              </a:rPr>
              <a:t>دیابتی با مصرف منظم و نامنظم، درست و نادرست و عدم مصرف آسپرین</a:t>
            </a:r>
          </a:p>
          <a:p>
            <a:pPr algn="r" rtl="1"/>
            <a:r>
              <a:rPr lang="fa-IR" dirty="0">
                <a:cs typeface="B Nazanin" panose="00000400000000000000" pitchFamily="2" charset="-78"/>
              </a:rPr>
              <a:t>دیابتی با مصرف نادرست و درست انسولین</a:t>
            </a:r>
          </a:p>
          <a:p>
            <a:pPr algn="r" rtl="1"/>
            <a:r>
              <a:rPr lang="fa-IR" dirty="0">
                <a:cs typeface="B Nazanin" panose="00000400000000000000" pitchFamily="2" charset="-78"/>
              </a:rPr>
              <a:t>دیابتی با مصرف منظم و نامنظم داروی کاهنده </a:t>
            </a:r>
            <a:r>
              <a:rPr lang="fa-IR" dirty="0" smtClean="0">
                <a:cs typeface="B Nazanin" panose="00000400000000000000" pitchFamily="2" charset="-78"/>
              </a:rPr>
              <a:t>قند خون</a:t>
            </a:r>
            <a:endParaRPr lang="fa-IR" dirty="0">
              <a:cs typeface="B Nazanin" panose="00000400000000000000" pitchFamily="2" charset="-78"/>
            </a:endParaRPr>
          </a:p>
          <a:p>
            <a:pPr algn="r" rtl="1"/>
            <a:r>
              <a:rPr lang="fa-IR" dirty="0">
                <a:solidFill>
                  <a:srgbClr val="FF0000"/>
                </a:solidFill>
                <a:cs typeface="B Nazanin" panose="00000400000000000000" pitchFamily="2" charset="-78"/>
              </a:rPr>
              <a:t>احتمال وجود پای دیابتی</a:t>
            </a:r>
            <a:endParaRPr lang="en-US" dirty="0">
              <a:solidFill>
                <a:srgbClr val="FF0000"/>
              </a:solidFill>
              <a:cs typeface="B Nazanin" panose="00000400000000000000" pitchFamily="2" charset="-78"/>
            </a:endParaRPr>
          </a:p>
          <a:p>
            <a:pPr algn="r" rtl="1"/>
            <a:endParaRPr lang="fa-IR" dirty="0"/>
          </a:p>
        </p:txBody>
      </p:sp>
    </p:spTree>
    <p:extLst>
      <p:ext uri="{BB962C8B-B14F-4D97-AF65-F5344CB8AC3E}">
        <p14:creationId xmlns:p14="http://schemas.microsoft.com/office/powerpoint/2010/main" val="248834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5002" y="279698"/>
            <a:ext cx="11338560" cy="6293223"/>
          </a:xfrm>
          <a:prstGeom prst="rect">
            <a:avLst/>
          </a:prstGeom>
        </p:spPr>
      </p:pic>
    </p:spTree>
    <p:extLst>
      <p:ext uri="{BB962C8B-B14F-4D97-AF65-F5344CB8AC3E}">
        <p14:creationId xmlns:p14="http://schemas.microsoft.com/office/powerpoint/2010/main" val="375390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39" y="1302340"/>
            <a:ext cx="11525956" cy="457443"/>
          </a:xfrm>
          <a:solidFill>
            <a:srgbClr val="FFC000"/>
          </a:solidFill>
        </p:spPr>
        <p:txBody>
          <a:bodyPr>
            <a:normAutofit fontScale="90000"/>
          </a:bodyPr>
          <a:lstStyle/>
          <a:p>
            <a:pPr algn="r"/>
            <a:r>
              <a:rPr lang="fa-IR" sz="2400" b="1" dirty="0">
                <a:solidFill>
                  <a:srgbClr val="0070C0"/>
                </a:solidFill>
                <a:cs typeface="B Nazanin" panose="00000400000000000000" pitchFamily="2" charset="-78"/>
              </a:rPr>
              <a:t>مراحل گزارش گیری </a:t>
            </a:r>
            <a:r>
              <a:rPr lang="fa-IR" sz="2400" b="1" dirty="0" smtClean="0">
                <a:solidFill>
                  <a:srgbClr val="0070C0"/>
                </a:solidFill>
                <a:cs typeface="B Nazanin" panose="00000400000000000000" pitchFamily="2" charset="-78"/>
              </a:rPr>
              <a:t>تعداد خطرسنجی </a:t>
            </a:r>
            <a:r>
              <a:rPr lang="fa-IR" sz="2400" b="1" dirty="0">
                <a:solidFill>
                  <a:srgbClr val="0070C0"/>
                </a:solidFill>
                <a:cs typeface="B Nazanin" panose="00000400000000000000" pitchFamily="2" charset="-78"/>
              </a:rPr>
              <a:t>سکته های قلبی </a:t>
            </a:r>
            <a:r>
              <a:rPr lang="fa-IR" sz="2400" b="1" dirty="0" smtClean="0">
                <a:solidFill>
                  <a:srgbClr val="0070C0"/>
                </a:solidFill>
                <a:cs typeface="B Nazanin" panose="00000400000000000000" pitchFamily="2" charset="-78"/>
              </a:rPr>
              <a:t>مغزی انجام شده از  </a:t>
            </a:r>
            <a:r>
              <a:rPr lang="fa-IR" sz="2400" b="1" dirty="0">
                <a:solidFill>
                  <a:srgbClr val="0070C0"/>
                </a:solidFill>
                <a:cs typeface="B Nazanin" panose="00000400000000000000" pitchFamily="2" charset="-78"/>
              </a:rPr>
              <a:t>سامانه سیب با </a:t>
            </a:r>
            <a:r>
              <a:rPr lang="fa-IR" sz="2400" b="1" dirty="0" smtClean="0">
                <a:solidFill>
                  <a:srgbClr val="0070C0"/>
                </a:solidFill>
                <a:cs typeface="B Nazanin" panose="00000400000000000000" pitchFamily="2" charset="-78"/>
              </a:rPr>
              <a:t>نقش </a:t>
            </a:r>
            <a:r>
              <a:rPr lang="fa-IR" sz="2400" b="1" dirty="0">
                <a:solidFill>
                  <a:srgbClr val="0070C0"/>
                </a:solidFill>
                <a:cs typeface="B Nazanin" panose="00000400000000000000" pitchFamily="2" charset="-78"/>
              </a:rPr>
              <a:t>پزشک مسئول مرکز</a:t>
            </a:r>
            <a:endParaRPr lang="en-US" sz="2400" b="1" dirty="0">
              <a:solidFill>
                <a:srgbClr val="0070C0"/>
              </a:solidFill>
              <a:cs typeface="B Nazanin" panose="00000400000000000000" pitchFamily="2" charset="-78"/>
            </a:endParaRPr>
          </a:p>
        </p:txBody>
      </p:sp>
      <p:sp>
        <p:nvSpPr>
          <p:cNvPr id="3" name="Content Placeholder 2"/>
          <p:cNvSpPr txBox="1">
            <a:spLocks/>
          </p:cNvSpPr>
          <p:nvPr/>
        </p:nvSpPr>
        <p:spPr>
          <a:xfrm>
            <a:off x="393539" y="1988839"/>
            <a:ext cx="11262167" cy="4616356"/>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rtl="1">
              <a:buClr>
                <a:srgbClr val="D34817"/>
              </a:buClr>
              <a:buNone/>
              <a:defRPr/>
            </a:pPr>
            <a:r>
              <a:rPr lang="fa-IR" sz="2400" b="1" dirty="0">
                <a:solidFill>
                  <a:srgbClr val="000000"/>
                </a:solidFill>
                <a:latin typeface="Calibri" panose="020F0502020204030204"/>
                <a:cs typeface="B Nazanin" panose="00000400000000000000" pitchFamily="2" charset="-78"/>
              </a:rPr>
              <a:t>منو شبکه خدمت               </a:t>
            </a:r>
            <a:r>
              <a:rPr lang="fa-IR" sz="2400" b="1" dirty="0" smtClean="0">
                <a:solidFill>
                  <a:srgbClr val="000000"/>
                </a:solidFill>
                <a:latin typeface="Calibri" panose="020F0502020204030204"/>
                <a:cs typeface="B Nazanin" panose="00000400000000000000" pitchFamily="2" charset="-78"/>
              </a:rPr>
              <a:t>   فعالیت </a:t>
            </a:r>
            <a:r>
              <a:rPr lang="fa-IR" sz="2400" b="1" dirty="0">
                <a:solidFill>
                  <a:srgbClr val="000000"/>
                </a:solidFill>
                <a:latin typeface="Calibri" panose="020F0502020204030204"/>
                <a:cs typeface="B Nazanin" panose="00000400000000000000" pitchFamily="2" charset="-78"/>
              </a:rPr>
              <a:t>کاربران            </a:t>
            </a:r>
            <a:r>
              <a:rPr lang="fa-IR" sz="2400" b="1" dirty="0" smtClean="0">
                <a:solidFill>
                  <a:srgbClr val="000000"/>
                </a:solidFill>
                <a:latin typeface="Calibri" panose="020F0502020204030204"/>
                <a:cs typeface="B Nazanin" panose="00000400000000000000" pitchFamily="2" charset="-78"/>
              </a:rPr>
              <a:t>           </a:t>
            </a:r>
            <a:r>
              <a:rPr lang="fa-IR" sz="2400" b="1" dirty="0">
                <a:solidFill>
                  <a:srgbClr val="000000"/>
                </a:solidFill>
                <a:latin typeface="Calibri" panose="020F0502020204030204"/>
                <a:cs typeface="B Nazanin" panose="00000400000000000000" pitchFamily="2" charset="-78"/>
              </a:rPr>
              <a:t>تکمیل بازه زمانی        </a:t>
            </a:r>
            <a:r>
              <a:rPr lang="fa-IR" sz="2400" b="1" dirty="0" smtClean="0">
                <a:solidFill>
                  <a:srgbClr val="000000"/>
                </a:solidFill>
                <a:latin typeface="Calibri" panose="020F0502020204030204"/>
                <a:cs typeface="B Nazanin" panose="00000400000000000000" pitchFamily="2" charset="-78"/>
              </a:rPr>
              <a:t>          واردکردن </a:t>
            </a:r>
            <a:r>
              <a:rPr lang="fa-IR" sz="2400" b="1" dirty="0">
                <a:solidFill>
                  <a:srgbClr val="000000"/>
                </a:solidFill>
                <a:latin typeface="Calibri" panose="020F0502020204030204"/>
                <a:cs typeface="B Nazanin" panose="00000400000000000000" pitchFamily="2" charset="-78"/>
              </a:rPr>
              <a:t>کد 7043 در فیلد </a:t>
            </a:r>
            <a:r>
              <a:rPr lang="fa-IR" sz="2400" b="1" dirty="0" smtClean="0">
                <a:solidFill>
                  <a:srgbClr val="000000"/>
                </a:solidFill>
                <a:latin typeface="Calibri" panose="020F0502020204030204"/>
                <a:cs typeface="B Nazanin" panose="00000400000000000000" pitchFamily="2" charset="-78"/>
              </a:rPr>
              <a:t>خدمت</a:t>
            </a:r>
            <a:endParaRPr lang="fa-IR" b="1" dirty="0" smtClean="0">
              <a:solidFill>
                <a:srgbClr val="000000"/>
              </a:solidFill>
              <a:latin typeface="Calibri" panose="020F0502020204030204"/>
              <a:cs typeface="B Nazanin" panose="00000400000000000000" pitchFamily="2" charset="-78"/>
            </a:endParaRPr>
          </a:p>
          <a:p>
            <a:pPr marL="0" indent="0" algn="r" rtl="1">
              <a:buClr>
                <a:srgbClr val="D34817"/>
              </a:buClr>
              <a:buNone/>
              <a:defRPr/>
            </a:pPr>
            <a:r>
              <a:rPr lang="fa-IR" sz="2400" b="1" dirty="0">
                <a:solidFill>
                  <a:srgbClr val="000000"/>
                </a:solidFill>
                <a:latin typeface="Calibri" panose="020F0502020204030204"/>
                <a:cs typeface="B Nazanin" panose="00000400000000000000" pitchFamily="2" charset="-78"/>
              </a:rPr>
              <a:t> </a:t>
            </a:r>
            <a:r>
              <a:rPr lang="fa-IR" sz="2400" b="1" dirty="0" smtClean="0">
                <a:solidFill>
                  <a:srgbClr val="000000"/>
                </a:solidFill>
                <a:latin typeface="Calibri" panose="020F0502020204030204"/>
                <a:cs typeface="B Nazanin" panose="00000400000000000000" pitchFamily="2" charset="-78"/>
              </a:rPr>
              <a:t>                  جستجو</a:t>
            </a:r>
          </a:p>
          <a:p>
            <a:pPr marL="0" indent="0" algn="r" rtl="1">
              <a:buClr>
                <a:srgbClr val="D34817"/>
              </a:buClr>
              <a:buNone/>
              <a:defRPr/>
            </a:pPr>
            <a:r>
              <a:rPr lang="fa-IR" sz="2800" b="1" dirty="0" smtClean="0">
                <a:solidFill>
                  <a:srgbClr val="FF0000"/>
                </a:solidFill>
                <a:latin typeface="Calibri" panose="020F0502020204030204"/>
                <a:cs typeface="B Nazanin" panose="00000400000000000000" pitchFamily="2" charset="-78"/>
              </a:rPr>
              <a:t>نکته: </a:t>
            </a:r>
            <a:r>
              <a:rPr lang="fa-IR" sz="2400" b="1" dirty="0" smtClean="0">
                <a:solidFill>
                  <a:srgbClr val="000000"/>
                </a:solidFill>
                <a:latin typeface="Calibri" panose="020F0502020204030204"/>
                <a:cs typeface="B Nazanin" panose="00000400000000000000" pitchFamily="2" charset="-78"/>
              </a:rPr>
              <a:t>درحال حاضر گزارش دقیق افراد خطرسنجی شده همراه با ثبت آزمایشات از طریق داشبورد مدیریتی به دست می آید.</a:t>
            </a:r>
            <a:endParaRPr lang="en-US" sz="2400" b="1" dirty="0" smtClean="0">
              <a:solidFill>
                <a:srgbClr val="000000"/>
              </a:solidFill>
              <a:latin typeface="Calibri" panose="020F0502020204030204"/>
              <a:cs typeface="B Nazanin" panose="00000400000000000000" pitchFamily="2" charset="-78"/>
            </a:endParaRPr>
          </a:p>
          <a:p>
            <a:pPr marL="0" indent="0" algn="r" rtl="1">
              <a:buClr>
                <a:srgbClr val="D34817"/>
              </a:buClr>
              <a:buNone/>
              <a:defRPr/>
            </a:pPr>
            <a:endParaRPr lang="fa-IR" sz="2400" b="1" dirty="0">
              <a:solidFill>
                <a:srgbClr val="000000"/>
              </a:solidFill>
              <a:latin typeface="Calibri" panose="020F0502020204030204"/>
              <a:cs typeface="B Nazanin" panose="00000400000000000000" pitchFamily="2" charset="-78"/>
            </a:endParaRPr>
          </a:p>
          <a:p>
            <a:pPr marL="0" indent="0" algn="r" rtl="1">
              <a:buClr>
                <a:srgbClr val="D34817"/>
              </a:buClr>
              <a:buNone/>
              <a:defRPr/>
            </a:pPr>
            <a:r>
              <a:rPr lang="fa-IR" sz="2400" b="1" u="sng" dirty="0" smtClean="0">
                <a:solidFill>
                  <a:srgbClr val="0070C0"/>
                </a:solidFill>
                <a:latin typeface="Calibri" panose="020F0502020204030204"/>
                <a:cs typeface="B Nazanin" panose="00000400000000000000" pitchFamily="2" charset="-78"/>
              </a:rPr>
              <a:t>گزارش افرادی که خطر سنجی نشده اند:</a:t>
            </a:r>
          </a:p>
          <a:p>
            <a:pPr marL="0" indent="0" algn="r" rtl="1">
              <a:lnSpc>
                <a:spcPct val="160000"/>
              </a:lnSpc>
              <a:buClr>
                <a:srgbClr val="D34817"/>
              </a:buClr>
              <a:buNone/>
              <a:defRPr/>
            </a:pPr>
            <a:r>
              <a:rPr lang="fa-IR" sz="2400" b="1" dirty="0" smtClean="0">
                <a:solidFill>
                  <a:schemeClr val="tx1"/>
                </a:solidFill>
                <a:latin typeface="Calibri" panose="020F0502020204030204"/>
                <a:cs typeface="B Nazanin" panose="00000400000000000000" pitchFamily="2" charset="-78"/>
              </a:rPr>
              <a:t>در حال حاضرآمار دقیق فقط از طریق صفحه اول داشبورد مدیریتی که فقط کارشناسان ستادی دسترسی دارند قابل استخراج </a:t>
            </a:r>
            <a:r>
              <a:rPr lang="fa-IR" sz="2400" b="1" dirty="0" smtClean="0">
                <a:solidFill>
                  <a:schemeClr val="tx1"/>
                </a:solidFill>
                <a:latin typeface="Calibri" panose="020F0502020204030204"/>
                <a:cs typeface="B Nazanin" panose="00000400000000000000" pitchFamily="2" charset="-78"/>
              </a:rPr>
              <a:t>است</a:t>
            </a:r>
            <a:r>
              <a:rPr lang="en-US" sz="2400" b="1" dirty="0" smtClean="0">
                <a:solidFill>
                  <a:schemeClr val="tx1"/>
                </a:solidFill>
                <a:latin typeface="Calibri" panose="020F0502020204030204"/>
                <a:cs typeface="B Nazanin" panose="00000400000000000000" pitchFamily="2" charset="-78"/>
              </a:rPr>
              <a:t> </a:t>
            </a:r>
            <a:r>
              <a:rPr lang="fa-IR" sz="2400" b="1" dirty="0" smtClean="0">
                <a:solidFill>
                  <a:schemeClr val="tx1"/>
                </a:solidFill>
                <a:latin typeface="Calibri" panose="020F0502020204030204"/>
                <a:cs typeface="B Nazanin" panose="00000400000000000000" pitchFamily="2" charset="-78"/>
              </a:rPr>
              <a:t>که برای مراکز پرینت گرفته و در اختیار شما قرار می گیرد. </a:t>
            </a:r>
            <a:endParaRPr lang="fa-IR" sz="2400" b="1" dirty="0" smtClean="0">
              <a:solidFill>
                <a:schemeClr val="tx1"/>
              </a:solidFill>
              <a:latin typeface="Calibri" panose="020F0502020204030204"/>
              <a:cs typeface="B Nazanin" panose="00000400000000000000" pitchFamily="2" charset="-78"/>
            </a:endParaRPr>
          </a:p>
          <a:p>
            <a:pPr marL="0" indent="0" algn="r" rtl="1">
              <a:buClr>
                <a:srgbClr val="D34817"/>
              </a:buClr>
              <a:buNone/>
              <a:defRPr/>
            </a:pPr>
            <a:endParaRPr lang="en-US" sz="2400" b="1" dirty="0" smtClean="0">
              <a:solidFill>
                <a:schemeClr val="tx1"/>
              </a:solidFill>
              <a:latin typeface="Calibri" panose="020F0502020204030204"/>
              <a:cs typeface="B Nazanin" panose="00000400000000000000" pitchFamily="2" charset="-78"/>
            </a:endParaRPr>
          </a:p>
          <a:p>
            <a:pPr marL="0" indent="0" algn="r" rtl="1">
              <a:buClr>
                <a:srgbClr val="D34817"/>
              </a:buClr>
              <a:buNone/>
              <a:defRPr/>
            </a:pPr>
            <a:r>
              <a:rPr lang="fa-IR" sz="2400" b="1" dirty="0" smtClean="0">
                <a:solidFill>
                  <a:schemeClr val="tx1"/>
                </a:solidFill>
                <a:latin typeface="Calibri" panose="020F0502020204030204"/>
                <a:cs typeface="B Nazanin" panose="00000400000000000000" pitchFamily="2" charset="-78"/>
              </a:rPr>
              <a:t>* مشخصات این افراد به تفکیک مراکز و خانه های بهداشت استخراج و در دسترس مراقبین سلامت و بهورزان قرار داده شده است.</a:t>
            </a:r>
          </a:p>
          <a:p>
            <a:pPr marL="0" indent="0" algn="r" rtl="1">
              <a:buClr>
                <a:srgbClr val="D34817"/>
              </a:buClr>
              <a:buNone/>
              <a:defRPr/>
            </a:pPr>
            <a:endParaRPr lang="fa-IR" sz="2400" b="1" dirty="0">
              <a:solidFill>
                <a:srgbClr val="000000"/>
              </a:solidFill>
              <a:latin typeface="Calibri" panose="020F0502020204030204"/>
              <a:cs typeface="B Nazanin" panose="00000400000000000000" pitchFamily="2" charset="-78"/>
            </a:endParaRPr>
          </a:p>
          <a:p>
            <a:pPr marL="0" indent="0" algn="r" rtl="1">
              <a:buClr>
                <a:srgbClr val="D34817"/>
              </a:buClr>
              <a:buNone/>
              <a:defRPr/>
            </a:pPr>
            <a:r>
              <a:rPr lang="fa-IR" sz="2400" b="1" dirty="0" smtClean="0">
                <a:solidFill>
                  <a:srgbClr val="000000"/>
                </a:solidFill>
                <a:latin typeface="Calibri" panose="020F0502020204030204"/>
                <a:cs typeface="B Nazanin" panose="00000400000000000000" pitchFamily="2" charset="-78"/>
              </a:rPr>
              <a:t> </a:t>
            </a:r>
            <a:endParaRPr lang="fa-IR" sz="2400" b="1" dirty="0">
              <a:solidFill>
                <a:srgbClr val="000000"/>
              </a:solidFill>
              <a:latin typeface="Calibri" panose="020F0502020204030204"/>
              <a:cs typeface="B Nazanin" panose="00000400000000000000" pitchFamily="2" charset="-78"/>
            </a:endParaRPr>
          </a:p>
        </p:txBody>
      </p:sp>
      <p:sp>
        <p:nvSpPr>
          <p:cNvPr id="4" name="Left Arrow 3"/>
          <p:cNvSpPr/>
          <p:nvPr/>
        </p:nvSpPr>
        <p:spPr>
          <a:xfrm>
            <a:off x="9269609" y="2097338"/>
            <a:ext cx="851157"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latin typeface="Calibri" panose="020F0502020204030204"/>
            </a:endParaRPr>
          </a:p>
        </p:txBody>
      </p:sp>
      <p:sp>
        <p:nvSpPr>
          <p:cNvPr id="5" name="Left Arrow 4"/>
          <p:cNvSpPr/>
          <p:nvPr/>
        </p:nvSpPr>
        <p:spPr>
          <a:xfrm>
            <a:off x="6784392" y="2115031"/>
            <a:ext cx="87272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latin typeface="Calibri" panose="020F0502020204030204"/>
            </a:endParaRPr>
          </a:p>
        </p:txBody>
      </p:sp>
      <p:sp>
        <p:nvSpPr>
          <p:cNvPr id="6" name="Left Arrow 5"/>
          <p:cNvSpPr/>
          <p:nvPr/>
        </p:nvSpPr>
        <p:spPr>
          <a:xfrm>
            <a:off x="10692066" y="2458639"/>
            <a:ext cx="936104"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latin typeface="Calibri" panose="020F0502020204030204"/>
            </a:endParaRPr>
          </a:p>
        </p:txBody>
      </p:sp>
      <p:pic>
        <p:nvPicPr>
          <p:cNvPr id="7" name="Picture 6"/>
          <p:cNvPicPr>
            <a:picLocks noChangeAspect="1"/>
          </p:cNvPicPr>
          <p:nvPr/>
        </p:nvPicPr>
        <p:blipFill>
          <a:blip r:embed="rId2"/>
          <a:stretch>
            <a:fillRect/>
          </a:stretch>
        </p:blipFill>
        <p:spPr>
          <a:xfrm>
            <a:off x="4349713" y="2115031"/>
            <a:ext cx="756083" cy="124793"/>
          </a:xfrm>
          <a:prstGeom prst="rect">
            <a:avLst/>
          </a:prstGeom>
        </p:spPr>
      </p:pic>
      <p:sp>
        <p:nvSpPr>
          <p:cNvPr id="8" name="Date Placeholder 7"/>
          <p:cNvSpPr>
            <a:spLocks noGrp="1"/>
          </p:cNvSpPr>
          <p:nvPr>
            <p:ph type="dt" sz="half" idx="10"/>
          </p:nvPr>
        </p:nvSpPr>
        <p:spPr/>
        <p:txBody>
          <a:bodyPr/>
          <a:lstStyle/>
          <a:p>
            <a:pPr rtl="1"/>
            <a:fld id="{D51F1E66-6D1D-4BBB-9F67-5A14363511B4}" type="datetime8">
              <a:rPr lang="fa-IR">
                <a:latin typeface="Calibri" panose="020F0502020204030204"/>
                <a:cs typeface="Arial" panose="020B0604020202020204" pitchFamily="34" charset="0"/>
              </a:rPr>
              <a:pPr rtl="1"/>
              <a:t>07 ژوئيه 20</a:t>
            </a:fld>
            <a:endParaRPr lang="fa-IR">
              <a:latin typeface="Calibri" panose="020F0502020204030204"/>
              <a:cs typeface="Arial" panose="020B0604020202020204" pitchFamily="34" charset="0"/>
            </a:endParaRPr>
          </a:p>
        </p:txBody>
      </p:sp>
      <p:sp>
        <p:nvSpPr>
          <p:cNvPr id="9" name="Slide Number Placeholder 8"/>
          <p:cNvSpPr>
            <a:spLocks noGrp="1"/>
          </p:cNvSpPr>
          <p:nvPr>
            <p:ph type="sldNum" sz="quarter" idx="12"/>
          </p:nvPr>
        </p:nvSpPr>
        <p:spPr/>
        <p:txBody>
          <a:bodyPr/>
          <a:lstStyle/>
          <a:p>
            <a:pPr rtl="1"/>
            <a:fld id="{508C86BE-943F-4C00-AA3A-BB46300F0BB7}" type="slidenum">
              <a:rPr lang="fa-IR">
                <a:latin typeface="Calibri" panose="020F0502020204030204"/>
                <a:cs typeface="Arial" panose="020B0604020202020204" pitchFamily="34" charset="0"/>
              </a:rPr>
              <a:pPr rtl="1"/>
              <a:t>3</a:t>
            </a:fld>
            <a:endParaRPr lang="fa-IR">
              <a:latin typeface="Calibri" panose="020F0502020204030204"/>
              <a:cs typeface="Arial" panose="020B0604020202020204" pitchFamily="34" charset="0"/>
            </a:endParaRPr>
          </a:p>
        </p:txBody>
      </p:sp>
      <p:sp>
        <p:nvSpPr>
          <p:cNvPr id="10" name="Rectangle 9"/>
          <p:cNvSpPr/>
          <p:nvPr/>
        </p:nvSpPr>
        <p:spPr>
          <a:xfrm>
            <a:off x="393539" y="388462"/>
            <a:ext cx="11590479" cy="830997"/>
          </a:xfrm>
          <a:prstGeom prst="rect">
            <a:avLst/>
          </a:prstGeom>
        </p:spPr>
        <p:txBody>
          <a:bodyPr wrap="square">
            <a:spAutoFit/>
          </a:bodyPr>
          <a:lstStyle/>
          <a:p>
            <a:pPr algn="r" rtl="1">
              <a:lnSpc>
                <a:spcPct val="120000"/>
              </a:lnSpc>
            </a:pPr>
            <a:r>
              <a:rPr lang="fa-IR" sz="2000" b="1" dirty="0">
                <a:solidFill>
                  <a:srgbClr val="000000"/>
                </a:solidFill>
                <a:latin typeface="Calibri" panose="020F0502020204030204"/>
                <a:cs typeface="B Nazanin" panose="00000400000000000000" pitchFamily="2" charset="-78"/>
              </a:rPr>
              <a:t>خطرسنجی قلبی عروقی به نوعی غربالگری بیماری های دیابت، فشارخون بالا و اختلالات چربی خون محسوب می شود. توسط مراقب سلامت / بهورز انجام می شود. </a:t>
            </a:r>
            <a:r>
              <a:rPr lang="fa-IR" sz="2000" b="1" dirty="0">
                <a:solidFill>
                  <a:srgbClr val="FF0000"/>
                </a:solidFill>
                <a:latin typeface="Calibri" panose="020F0502020204030204"/>
                <a:cs typeface="B Nazanin" panose="00000400000000000000" pitchFamily="2" charset="-78"/>
              </a:rPr>
              <a:t>در صورت وجود مشکل به پزشک ارجاع داده می شود. </a:t>
            </a:r>
          </a:p>
        </p:txBody>
      </p:sp>
    </p:spTree>
    <p:extLst>
      <p:ext uri="{BB962C8B-B14F-4D97-AF65-F5344CB8AC3E}">
        <p14:creationId xmlns:p14="http://schemas.microsoft.com/office/powerpoint/2010/main" val="648947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76518" y="247426"/>
            <a:ext cx="11187953" cy="6271708"/>
          </a:xfrm>
          <a:prstGeom prst="rect">
            <a:avLst/>
          </a:prstGeom>
        </p:spPr>
      </p:pic>
    </p:spTree>
    <p:extLst>
      <p:ext uri="{BB962C8B-B14F-4D97-AF65-F5344CB8AC3E}">
        <p14:creationId xmlns:p14="http://schemas.microsoft.com/office/powerpoint/2010/main" val="345153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76518" y="96819"/>
            <a:ext cx="11327802" cy="6519134"/>
          </a:xfrm>
          <a:prstGeom prst="rect">
            <a:avLst/>
          </a:prstGeom>
        </p:spPr>
      </p:pic>
    </p:spTree>
    <p:extLst>
      <p:ext uri="{BB962C8B-B14F-4D97-AF65-F5344CB8AC3E}">
        <p14:creationId xmlns:p14="http://schemas.microsoft.com/office/powerpoint/2010/main" val="2155052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106941"/>
            <a:ext cx="10515600" cy="473971"/>
          </a:xfrm>
        </p:spPr>
        <p:txBody>
          <a:bodyPr>
            <a:normAutofit fontScale="90000"/>
          </a:bodyPr>
          <a:lstStyle/>
          <a:p>
            <a:pPr algn="ctr"/>
            <a:r>
              <a:rPr lang="fa-IR" sz="3200" dirty="0">
                <a:solidFill>
                  <a:srgbClr val="FF0000"/>
                </a:solidFill>
                <a:cs typeface="B Titr" panose="00000700000000000000" pitchFamily="2" charset="-78"/>
              </a:rPr>
              <a:t>گزارش مراقبت بیمار مبتلا به دیابت</a:t>
            </a:r>
            <a:endParaRPr lang="en-US" sz="3200" dirty="0"/>
          </a:p>
        </p:txBody>
      </p:sp>
      <p:sp>
        <p:nvSpPr>
          <p:cNvPr id="3" name="Content Placeholder 2"/>
          <p:cNvSpPr>
            <a:spLocks noGrp="1"/>
          </p:cNvSpPr>
          <p:nvPr>
            <p:ph idx="1"/>
          </p:nvPr>
        </p:nvSpPr>
        <p:spPr>
          <a:xfrm>
            <a:off x="129091" y="806824"/>
            <a:ext cx="11844169" cy="5370139"/>
          </a:xfrm>
        </p:spPr>
        <p:txBody>
          <a:bodyPr>
            <a:normAutofit/>
          </a:bodyPr>
          <a:lstStyle/>
          <a:p>
            <a:pPr lvl="0" algn="r" rtl="1"/>
            <a:r>
              <a:rPr lang="fa-IR" dirty="0">
                <a:solidFill>
                  <a:srgbClr val="FF0000"/>
                </a:solidFill>
              </a:rPr>
              <a:t>گزارش تعداد مراقبت بیمار مبتلا به </a:t>
            </a:r>
            <a:r>
              <a:rPr lang="fa-IR" dirty="0" smtClean="0">
                <a:solidFill>
                  <a:srgbClr val="FF0000"/>
                </a:solidFill>
              </a:rPr>
              <a:t>دیابت ( </a:t>
            </a:r>
            <a:r>
              <a:rPr lang="fa-IR" dirty="0">
                <a:solidFill>
                  <a:srgbClr val="FF0000"/>
                </a:solidFill>
              </a:rPr>
              <a:t>پزشک )</a:t>
            </a:r>
          </a:p>
          <a:p>
            <a:pPr algn="r" rtl="1"/>
            <a:r>
              <a:rPr lang="fa-IR" dirty="0"/>
              <a:t>در هر سه ماه باید برابر با تعداد بیماران </a:t>
            </a:r>
            <a:r>
              <a:rPr lang="fa-IR" dirty="0" smtClean="0"/>
              <a:t>دیابتی تحت </a:t>
            </a:r>
            <a:r>
              <a:rPr lang="fa-IR" dirty="0"/>
              <a:t>پوشش آن مرکز باشد. </a:t>
            </a:r>
          </a:p>
          <a:p>
            <a:pPr algn="r" rtl="1"/>
            <a:r>
              <a:rPr lang="fa-IR" dirty="0"/>
              <a:t>از شبکه خدمت - فعالیت کاربران، در باکس خدمت کلمه </a:t>
            </a:r>
            <a:r>
              <a:rPr lang="fa-IR" dirty="0" smtClean="0"/>
              <a:t>دیابت </a:t>
            </a:r>
            <a:r>
              <a:rPr lang="fa-IR" dirty="0"/>
              <a:t>تایپ شود یا کد </a:t>
            </a:r>
            <a:r>
              <a:rPr lang="fa-IR" dirty="0" smtClean="0"/>
              <a:t>8354 </a:t>
            </a:r>
            <a:r>
              <a:rPr lang="fa-IR" dirty="0"/>
              <a:t>تایپ شود. عبارت « مراقبت </a:t>
            </a:r>
            <a:r>
              <a:rPr lang="fa-IR" dirty="0" smtClean="0"/>
              <a:t>سه ماهه </a:t>
            </a:r>
            <a:r>
              <a:rPr lang="fa-IR" dirty="0"/>
              <a:t>فرد مبتلا به دیابت – </a:t>
            </a:r>
            <a:r>
              <a:rPr lang="fa-IR" dirty="0" smtClean="0"/>
              <a:t>پزشک </a:t>
            </a:r>
            <a:r>
              <a:rPr lang="fa-IR" dirty="0"/>
              <a:t>» انتخاب شود و بر حسب زمان مشخص ( که طبق </a:t>
            </a:r>
            <a:r>
              <a:rPr lang="fa-IR" dirty="0" smtClean="0"/>
              <a:t>پروتوکل سه ماهه </a:t>
            </a:r>
            <a:r>
              <a:rPr lang="fa-IR" dirty="0"/>
              <a:t>است) جستجو انجام می شود و تعداد مراقبت در بازه زمانی تعیین شده بدست می آید. </a:t>
            </a:r>
          </a:p>
          <a:p>
            <a:pPr algn="r" rtl="1"/>
            <a:r>
              <a:rPr lang="fa-IR" dirty="0"/>
              <a:t>در یک مرکز 709 نفر بیمار دیابتی ثبت شده ولی در طول سه </a:t>
            </a:r>
            <a:r>
              <a:rPr lang="fa-IR" dirty="0" smtClean="0"/>
              <a:t>ماه ( </a:t>
            </a:r>
            <a:r>
              <a:rPr lang="fa-IR" dirty="0"/>
              <a:t>آذر دی بهمن 98)  </a:t>
            </a:r>
            <a:r>
              <a:rPr lang="fa-IR" dirty="0" smtClean="0"/>
              <a:t>161 </a:t>
            </a:r>
            <a:r>
              <a:rPr lang="fa-IR" dirty="0"/>
              <a:t>نفر آن ها توسط </a:t>
            </a:r>
            <a:r>
              <a:rPr lang="fa-IR" dirty="0" smtClean="0"/>
              <a:t>پزشک </a:t>
            </a:r>
            <a:r>
              <a:rPr lang="fa-IR" dirty="0"/>
              <a:t>مراقبت شده اند. ( </a:t>
            </a:r>
            <a:r>
              <a:rPr lang="fa-IR" dirty="0" smtClean="0"/>
              <a:t>22.7 </a:t>
            </a:r>
            <a:r>
              <a:rPr lang="fa-IR" dirty="0"/>
              <a:t>% ) 3 پزشک، پس </a:t>
            </a:r>
            <a:r>
              <a:rPr lang="fa-IR" dirty="0"/>
              <a:t>3</a:t>
            </a:r>
            <a:r>
              <a:rPr lang="fa-IR" dirty="0" smtClean="0"/>
              <a:t> </a:t>
            </a:r>
            <a:r>
              <a:rPr lang="fa-IR" dirty="0"/>
              <a:t>پزشک </a:t>
            </a:r>
            <a:r>
              <a:rPr lang="fa-IR" dirty="0" smtClean="0"/>
              <a:t>236 </a:t>
            </a:r>
            <a:r>
              <a:rPr lang="fa-IR" dirty="0"/>
              <a:t>نفر در </a:t>
            </a:r>
            <a:r>
              <a:rPr lang="fa-IR" dirty="0" smtClean="0"/>
              <a:t>هر ماه </a:t>
            </a:r>
            <a:r>
              <a:rPr lang="fa-IR" dirty="0"/>
              <a:t>یا </a:t>
            </a:r>
            <a:r>
              <a:rPr lang="fa-IR" dirty="0" smtClean="0"/>
              <a:t>هر پزشک 78 نفر در هر ماه یا در </a:t>
            </a:r>
            <a:r>
              <a:rPr lang="fa-IR" dirty="0"/>
              <a:t>روز حدود </a:t>
            </a:r>
            <a:r>
              <a:rPr lang="fa-IR" dirty="0" smtClean="0"/>
              <a:t>3 </a:t>
            </a:r>
            <a:r>
              <a:rPr lang="fa-IR" dirty="0"/>
              <a:t>نفر بیمار </a:t>
            </a:r>
            <a:r>
              <a:rPr lang="fa-IR" dirty="0" smtClean="0"/>
              <a:t>دیابتی باید </a:t>
            </a:r>
            <a:r>
              <a:rPr lang="fa-IR" dirty="0"/>
              <a:t>مراقبت کنند. علت ثبت مراقبت کم چیست؟ </a:t>
            </a:r>
            <a:endParaRPr lang="en-US" dirty="0"/>
          </a:p>
          <a:p>
            <a:pPr marL="0" indent="0" algn="r" rtl="1">
              <a:buNone/>
            </a:pPr>
            <a:endParaRPr lang="en-US" dirty="0"/>
          </a:p>
        </p:txBody>
      </p:sp>
    </p:spTree>
    <p:extLst>
      <p:ext uri="{BB962C8B-B14F-4D97-AF65-F5344CB8AC3E}">
        <p14:creationId xmlns:p14="http://schemas.microsoft.com/office/powerpoint/2010/main" val="378813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62579" y="279698"/>
            <a:ext cx="11381590" cy="6185647"/>
          </a:xfrm>
          <a:prstGeom prst="rect">
            <a:avLst/>
          </a:prstGeom>
        </p:spPr>
      </p:pic>
    </p:spTree>
    <p:extLst>
      <p:ext uri="{BB962C8B-B14F-4D97-AF65-F5344CB8AC3E}">
        <p14:creationId xmlns:p14="http://schemas.microsoft.com/office/powerpoint/2010/main" val="67640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46094"/>
          </a:xfrm>
        </p:spPr>
        <p:txBody>
          <a:bodyPr/>
          <a:lstStyle/>
          <a:p>
            <a:pPr algn="ctr"/>
            <a:r>
              <a:rPr lang="fa-IR" sz="2900" dirty="0">
                <a:solidFill>
                  <a:srgbClr val="FF0000"/>
                </a:solidFill>
                <a:cs typeface="B Titr" panose="00000700000000000000" pitchFamily="2" charset="-78"/>
              </a:rPr>
              <a:t>گزارش مراقبت بیمار مبتلا به دیابت</a:t>
            </a:r>
            <a:endParaRPr lang="en-US" dirty="0"/>
          </a:p>
        </p:txBody>
      </p:sp>
      <p:sp>
        <p:nvSpPr>
          <p:cNvPr id="3" name="Content Placeholder 2"/>
          <p:cNvSpPr>
            <a:spLocks noGrp="1"/>
          </p:cNvSpPr>
          <p:nvPr>
            <p:ph idx="1"/>
          </p:nvPr>
        </p:nvSpPr>
        <p:spPr>
          <a:xfrm>
            <a:off x="75304" y="742278"/>
            <a:ext cx="11919472" cy="5884433"/>
          </a:xfrm>
        </p:spPr>
        <p:txBody>
          <a:bodyPr>
            <a:normAutofit fontScale="77500" lnSpcReduction="20000"/>
          </a:bodyPr>
          <a:lstStyle/>
          <a:p>
            <a:pPr lvl="0" algn="r" rtl="1">
              <a:lnSpc>
                <a:spcPct val="120000"/>
              </a:lnSpc>
            </a:pPr>
            <a:r>
              <a:rPr lang="fa-IR" dirty="0" smtClean="0">
                <a:solidFill>
                  <a:srgbClr val="FF0000"/>
                </a:solidFill>
              </a:rPr>
              <a:t>گزارش </a:t>
            </a:r>
            <a:r>
              <a:rPr lang="fa-IR" dirty="0">
                <a:solidFill>
                  <a:srgbClr val="FF0000"/>
                </a:solidFill>
              </a:rPr>
              <a:t>مراقبت بیمار مبتلا به دیابت </a:t>
            </a:r>
            <a:r>
              <a:rPr lang="fa-IR" dirty="0" smtClean="0">
                <a:solidFill>
                  <a:srgbClr val="FF0000"/>
                </a:solidFill>
              </a:rPr>
              <a:t>( </a:t>
            </a:r>
            <a:r>
              <a:rPr lang="fa-IR" dirty="0">
                <a:solidFill>
                  <a:srgbClr val="FF0000"/>
                </a:solidFill>
              </a:rPr>
              <a:t>پزشک )</a:t>
            </a:r>
          </a:p>
          <a:p>
            <a:pPr algn="r" rtl="1">
              <a:lnSpc>
                <a:spcPct val="120000"/>
              </a:lnSpc>
            </a:pPr>
            <a:r>
              <a:rPr lang="fa-IR" dirty="0"/>
              <a:t>در </a:t>
            </a:r>
            <a:r>
              <a:rPr lang="fa-IR" dirty="0" smtClean="0"/>
              <a:t>صورتی که بیماران همه کنترل باشند </a:t>
            </a:r>
            <a:r>
              <a:rPr lang="fa-IR" dirty="0" smtClean="0"/>
              <a:t>تعداد مراقبت هر </a:t>
            </a:r>
            <a:r>
              <a:rPr lang="fa-IR" dirty="0" smtClean="0"/>
              <a:t>سه ماه </a:t>
            </a:r>
            <a:r>
              <a:rPr lang="fa-IR" dirty="0"/>
              <a:t>باید برابر با تعداد بیماران دیابت تحت پوشش آن مرکز باشد. </a:t>
            </a:r>
          </a:p>
          <a:p>
            <a:pPr algn="r" rtl="1">
              <a:lnSpc>
                <a:spcPct val="120000"/>
              </a:lnSpc>
            </a:pPr>
            <a:r>
              <a:rPr lang="fa-IR" dirty="0" smtClean="0">
                <a:cs typeface="B Nazanin" panose="00000400000000000000" pitchFamily="2" charset="-78"/>
              </a:rPr>
              <a:t>از خدمات – گزارش مراقبت ها – گزارش تشخیص ها، در باکس مراقبت کلمه دیابت تایپ شود یا کد 8354 تایپ شود. عبارت « مراقبت سه ماهه فرد مبتلا به دیابت – پزشک » انتخاب شود و بر حسب زمان مشخص ( که طبق پروتوکل سه ماهه است) جستجو انجام می شود و تعداد مراقبت در بازه زمانی تعیین شده بدست می آید.</a:t>
            </a:r>
          </a:p>
          <a:p>
            <a:pPr algn="r" rtl="1">
              <a:lnSpc>
                <a:spcPct val="120000"/>
              </a:lnSpc>
            </a:pPr>
            <a:r>
              <a:rPr lang="fa-IR" dirty="0" smtClean="0">
                <a:cs typeface="B Nazanin" panose="00000400000000000000" pitchFamily="2" charset="-78"/>
              </a:rPr>
              <a:t>در این گزارش آیتم های متعددی برای بررسی وجود دارد:مثل کنترل قند و فشار خون، سابقه هیپوگلیسمی، سابقه مصرف دخانیات و ...</a:t>
            </a:r>
          </a:p>
          <a:p>
            <a:pPr algn="r" rtl="1">
              <a:lnSpc>
                <a:spcPct val="120000"/>
              </a:lnSpc>
            </a:pPr>
            <a:r>
              <a:rPr lang="fa-IR" dirty="0" smtClean="0">
                <a:cs typeface="B Nazanin" panose="00000400000000000000" pitchFamily="2" charset="-78"/>
              </a:rPr>
              <a:t> </a:t>
            </a:r>
            <a:r>
              <a:rPr lang="fa-IR" dirty="0" smtClean="0"/>
              <a:t>در </a:t>
            </a:r>
            <a:r>
              <a:rPr lang="fa-IR" dirty="0"/>
              <a:t>یک مرکز 709 نفر بیمار دیابتی ثبت شده ولی در طول سه </a:t>
            </a:r>
            <a:r>
              <a:rPr lang="fa-IR" dirty="0" smtClean="0"/>
              <a:t>ماه ( </a:t>
            </a:r>
            <a:r>
              <a:rPr lang="fa-IR" dirty="0"/>
              <a:t>آذر دی بهمن 98)  </a:t>
            </a:r>
            <a:r>
              <a:rPr lang="fa-IR" dirty="0" smtClean="0"/>
              <a:t>161 </a:t>
            </a:r>
            <a:r>
              <a:rPr lang="fa-IR" dirty="0"/>
              <a:t>نفر آن ها توسط </a:t>
            </a:r>
            <a:r>
              <a:rPr lang="fa-IR" dirty="0" smtClean="0"/>
              <a:t>پزشک مراقبت </a:t>
            </a:r>
            <a:r>
              <a:rPr lang="fa-IR" dirty="0"/>
              <a:t>شده اند. ( </a:t>
            </a:r>
            <a:r>
              <a:rPr lang="fa-IR" dirty="0" smtClean="0"/>
              <a:t>22.7 </a:t>
            </a:r>
            <a:r>
              <a:rPr lang="fa-IR" dirty="0"/>
              <a:t>% </a:t>
            </a:r>
            <a:r>
              <a:rPr lang="fa-IR" dirty="0" smtClean="0"/>
              <a:t>)</a:t>
            </a:r>
          </a:p>
          <a:p>
            <a:pPr algn="r" rtl="1">
              <a:lnSpc>
                <a:spcPct val="120000"/>
              </a:lnSpc>
            </a:pPr>
            <a:r>
              <a:rPr lang="fa-IR" dirty="0" smtClean="0"/>
              <a:t>تعداد </a:t>
            </a:r>
            <a:r>
              <a:rPr lang="en-US" dirty="0" smtClean="0"/>
              <a:t>A1C</a:t>
            </a:r>
            <a:r>
              <a:rPr lang="fa-IR" dirty="0" smtClean="0"/>
              <a:t> ثبت شده 54 نفر از 161 نفر مراقبت شده ( 33.5 % )</a:t>
            </a:r>
          </a:p>
          <a:p>
            <a:pPr algn="r" rtl="1">
              <a:lnSpc>
                <a:spcPct val="120000"/>
              </a:lnSpc>
            </a:pPr>
            <a:r>
              <a:rPr lang="fa-IR" dirty="0" smtClean="0"/>
              <a:t>کنترل دیابت از مجموع </a:t>
            </a:r>
            <a:r>
              <a:rPr lang="en-US" dirty="0" smtClean="0"/>
              <a:t>A1C</a:t>
            </a:r>
            <a:r>
              <a:rPr lang="fa-IR" dirty="0" smtClean="0"/>
              <a:t> های پایین، ایده آل و قابل قبول در شرایط خاص بدست می آید. 19 نفر کنترل شده از 54 نفری که آزمایش انجام داده اند. ( 35 % ) </a:t>
            </a:r>
          </a:p>
          <a:p>
            <a:pPr algn="r" rtl="1">
              <a:lnSpc>
                <a:spcPct val="120000"/>
              </a:lnSpc>
            </a:pPr>
            <a:r>
              <a:rPr lang="fa-IR" dirty="0" smtClean="0"/>
              <a:t>ولی در کل از 709 نفر 7.6 درصد </a:t>
            </a:r>
            <a:r>
              <a:rPr lang="en-US" dirty="0" smtClean="0"/>
              <a:t>A1C</a:t>
            </a:r>
            <a:r>
              <a:rPr lang="fa-IR" dirty="0" smtClean="0"/>
              <a:t> انجام داده اند و از کل 709 نفر 2.7 %  کنترل شده اند. ما چه کرده ایم ؟ </a:t>
            </a:r>
            <a:endParaRPr lang="en-US" dirty="0"/>
          </a:p>
        </p:txBody>
      </p:sp>
    </p:spTree>
    <p:extLst>
      <p:ext uri="{BB962C8B-B14F-4D97-AF65-F5344CB8AC3E}">
        <p14:creationId xmlns:p14="http://schemas.microsoft.com/office/powerpoint/2010/main" val="644064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8184" y="225910"/>
            <a:ext cx="11575228" cy="6357769"/>
          </a:xfrm>
          <a:prstGeom prst="rect">
            <a:avLst/>
          </a:prstGeom>
        </p:spPr>
      </p:pic>
    </p:spTree>
    <p:extLst>
      <p:ext uri="{BB962C8B-B14F-4D97-AF65-F5344CB8AC3E}">
        <p14:creationId xmlns:p14="http://schemas.microsoft.com/office/powerpoint/2010/main" val="399355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9699" y="150606"/>
            <a:ext cx="11456894" cy="6433073"/>
          </a:xfrm>
          <a:prstGeom prst="rect">
            <a:avLst/>
          </a:prstGeom>
        </p:spPr>
      </p:pic>
    </p:spTree>
    <p:extLst>
      <p:ext uri="{BB962C8B-B14F-4D97-AF65-F5344CB8AC3E}">
        <p14:creationId xmlns:p14="http://schemas.microsoft.com/office/powerpoint/2010/main" val="3521050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دیابت و فشار خون </a:t>
            </a:r>
            <a:endParaRPr lang="en-US" dirty="0"/>
          </a:p>
        </p:txBody>
      </p:sp>
      <p:sp>
        <p:nvSpPr>
          <p:cNvPr id="3" name="Content Placeholder 2"/>
          <p:cNvSpPr>
            <a:spLocks noGrp="1"/>
          </p:cNvSpPr>
          <p:nvPr>
            <p:ph idx="1"/>
          </p:nvPr>
        </p:nvSpPr>
        <p:spPr>
          <a:xfrm>
            <a:off x="398033" y="1825625"/>
            <a:ext cx="11467652" cy="4351338"/>
          </a:xfrm>
        </p:spPr>
        <p:txBody>
          <a:bodyPr/>
          <a:lstStyle/>
          <a:p>
            <a:pPr algn="r" rtl="1"/>
            <a:r>
              <a:rPr lang="fa-IR" dirty="0" smtClean="0"/>
              <a:t>ثبت داروهای مصرفی توسط پزشک در ثبت وقایع حتما صورت گیرد تا در خلاصه پرونده بیمار برای همیشه موجود باشد. </a:t>
            </a:r>
            <a:endParaRPr lang="en-US" dirty="0"/>
          </a:p>
        </p:txBody>
      </p:sp>
    </p:spTree>
    <p:extLst>
      <p:ext uri="{BB962C8B-B14F-4D97-AF65-F5344CB8AC3E}">
        <p14:creationId xmlns:p14="http://schemas.microsoft.com/office/powerpoint/2010/main" val="800241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8188"/>
          </a:xfrm>
        </p:spPr>
        <p:txBody>
          <a:bodyPr/>
          <a:lstStyle/>
          <a:p>
            <a:pPr algn="ctr" rtl="1"/>
            <a:r>
              <a:rPr lang="fa-IR" dirty="0" smtClean="0"/>
              <a:t>پره دیابت</a:t>
            </a:r>
            <a:endParaRPr lang="en-US" dirty="0"/>
          </a:p>
        </p:txBody>
      </p:sp>
      <p:sp>
        <p:nvSpPr>
          <p:cNvPr id="3" name="Content Placeholder 2"/>
          <p:cNvSpPr>
            <a:spLocks noGrp="1"/>
          </p:cNvSpPr>
          <p:nvPr>
            <p:ph idx="1"/>
          </p:nvPr>
        </p:nvSpPr>
        <p:spPr>
          <a:xfrm>
            <a:off x="0" y="946673"/>
            <a:ext cx="12080837" cy="5615492"/>
          </a:xfrm>
        </p:spPr>
        <p:txBody>
          <a:bodyPr>
            <a:normAutofit fontScale="70000" lnSpcReduction="20000"/>
          </a:bodyPr>
          <a:lstStyle/>
          <a:p>
            <a:pPr algn="r" rtl="1">
              <a:lnSpc>
                <a:spcPct val="120000"/>
              </a:lnSpc>
            </a:pPr>
            <a:r>
              <a:rPr lang="fa-IR" dirty="0" smtClean="0"/>
              <a:t>تعداد پره دیابت از گزارش خطرسنجی بدست می آید. اما تکرار دارد اگر پزشک با کد </a:t>
            </a:r>
            <a:r>
              <a:rPr lang="en-US" dirty="0" smtClean="0"/>
              <a:t>r7303 </a:t>
            </a:r>
            <a:r>
              <a:rPr lang="fa-IR" dirty="0" smtClean="0"/>
              <a:t> آن را ثبت کند از ساخت </a:t>
            </a:r>
            <a:r>
              <a:rPr lang="fa-IR" dirty="0" smtClean="0"/>
              <a:t>گزارش آمار دقیق تری </a:t>
            </a:r>
            <a:r>
              <a:rPr lang="fa-IR" dirty="0" smtClean="0"/>
              <a:t>بدست می آید. یک بار قند ناشتای سرمی فردی بین 100 تا 125 باشد فرد مبتلا به پره دیابت است. پس اگر با دستگاه لیپیدپرو اندازه گیری شده است باید یک بار دیگر سرمی هم قند او چک شود. با تشخیص پره دیابت حتما باید آزمایش </a:t>
            </a:r>
            <a:r>
              <a:rPr lang="en-US" dirty="0" smtClean="0"/>
              <a:t>OGTT </a:t>
            </a:r>
            <a:r>
              <a:rPr lang="fa-IR" dirty="0" smtClean="0"/>
              <a:t> با 75 گرم گلوکز برای فرد انجام شود. همچنین علاوه بر </a:t>
            </a:r>
            <a:r>
              <a:rPr lang="fa-IR" dirty="0" smtClean="0"/>
              <a:t>آموزش، </a:t>
            </a:r>
            <a:r>
              <a:rPr lang="fa-IR" dirty="0" smtClean="0"/>
              <a:t>7 کار بسیار مهم برایش انجام شود تا به دیابت مبتلا نشود:</a:t>
            </a:r>
          </a:p>
          <a:p>
            <a:pPr algn="r" rtl="1"/>
            <a:r>
              <a:rPr lang="fa-IR" dirty="0"/>
              <a:t>1-کنترل فشار خون</a:t>
            </a:r>
          </a:p>
          <a:p>
            <a:pPr algn="r" rtl="1"/>
            <a:r>
              <a:rPr lang="fa-IR" dirty="0"/>
              <a:t>2-کنترل چربی های خون</a:t>
            </a:r>
          </a:p>
          <a:p>
            <a:pPr algn="r" rtl="1"/>
            <a:r>
              <a:rPr lang="fa-IR" dirty="0"/>
              <a:t>3-کاهش 7 درصد از وزن در صورت اضافه وزن و چاقی</a:t>
            </a:r>
          </a:p>
          <a:p>
            <a:pPr algn="r" rtl="1"/>
            <a:r>
              <a:rPr lang="fa-IR" dirty="0"/>
              <a:t>4-فعالیت بدنی 150 دقیقه با شدت متوسط در هفته</a:t>
            </a:r>
          </a:p>
          <a:p>
            <a:pPr algn="r" rtl="1"/>
            <a:r>
              <a:rPr lang="fa-IR" dirty="0"/>
              <a:t>5-کنترل مصرف چربی رژیم غذایی</a:t>
            </a:r>
          </a:p>
          <a:p>
            <a:pPr algn="r" rtl="1"/>
            <a:r>
              <a:rPr lang="fa-IR" dirty="0"/>
              <a:t>6-ترک مصرف دخانیات</a:t>
            </a:r>
          </a:p>
          <a:p>
            <a:pPr algn="r" rtl="1"/>
            <a:r>
              <a:rPr lang="fa-IR" dirty="0"/>
              <a:t>7-کنترل استرس  </a:t>
            </a:r>
            <a:endParaRPr lang="fa-IR" dirty="0" smtClean="0"/>
          </a:p>
          <a:p>
            <a:pPr algn="r" rtl="1">
              <a:lnSpc>
                <a:spcPct val="120000"/>
              </a:lnSpc>
            </a:pPr>
            <a:r>
              <a:rPr lang="fa-IR" dirty="0" smtClean="0"/>
              <a:t>مراقب سلامت هر سه ماه فرد را مراقبت می کند. پزشک هر 6 تا 12 ماه یک بار او را ویزیت می کند. در طی ویزیت پزشک چک فشار خون، و چربی های خون </a:t>
            </a:r>
            <a:r>
              <a:rPr lang="fa-IR" dirty="0" smtClean="0"/>
              <a:t>را انجام می دهد و </a:t>
            </a:r>
            <a:r>
              <a:rPr lang="fa-IR" dirty="0" smtClean="0"/>
              <a:t>کنترل بودن این دو عامل خطر بسیار اهمیت </a:t>
            </a:r>
            <a:r>
              <a:rPr lang="fa-IR" dirty="0" smtClean="0"/>
              <a:t>دارد </a:t>
            </a:r>
            <a:r>
              <a:rPr lang="fa-IR" dirty="0" smtClean="0"/>
              <a:t>و چک قند خون هم هر 6 تا 12 ماه علاوه بر آن دو عامل خطر توسط پزشک چک می شود. علاوه بر این که روی </a:t>
            </a:r>
            <a:r>
              <a:rPr lang="fa-IR" dirty="0" smtClean="0"/>
              <a:t>آموزش ها و اصلاح </a:t>
            </a:r>
            <a:r>
              <a:rPr lang="fa-IR" dirty="0" smtClean="0"/>
              <a:t>شیوه زندگی فرد که توسط مراقب سلامت بررسی و اصلاح می شود نظارت دارد. کاهش 7 درصد از وزن </a:t>
            </a:r>
            <a:endParaRPr lang="en-US" dirty="0"/>
          </a:p>
        </p:txBody>
      </p:sp>
    </p:spTree>
    <p:extLst>
      <p:ext uri="{BB962C8B-B14F-4D97-AF65-F5344CB8AC3E}">
        <p14:creationId xmlns:p14="http://schemas.microsoft.com/office/powerpoint/2010/main" val="2121832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2" y="182245"/>
            <a:ext cx="10515600" cy="1325563"/>
          </a:xfrm>
        </p:spPr>
        <p:txBody>
          <a:bodyPr/>
          <a:lstStyle/>
          <a:p>
            <a:pPr algn="ctr"/>
            <a:r>
              <a:rPr lang="fa-IR" dirty="0" smtClean="0"/>
              <a:t>پره دیابت</a:t>
            </a:r>
            <a:endParaRPr lang="en-US" dirty="0"/>
          </a:p>
        </p:txBody>
      </p:sp>
      <p:sp>
        <p:nvSpPr>
          <p:cNvPr id="3" name="Content Placeholder 2"/>
          <p:cNvSpPr>
            <a:spLocks noGrp="1"/>
          </p:cNvSpPr>
          <p:nvPr>
            <p:ph idx="1"/>
          </p:nvPr>
        </p:nvSpPr>
        <p:spPr>
          <a:xfrm>
            <a:off x="322729" y="1825625"/>
            <a:ext cx="11263257" cy="4351338"/>
          </a:xfrm>
        </p:spPr>
        <p:txBody>
          <a:bodyPr>
            <a:normAutofit/>
          </a:bodyPr>
          <a:lstStyle/>
          <a:p>
            <a:pPr algn="r" rtl="1"/>
            <a:r>
              <a:rPr lang="fa-IR" dirty="0"/>
              <a:t>تعداد پره دیابت در شبکه یک = 29650 نفر </a:t>
            </a:r>
            <a:r>
              <a:rPr lang="fa-IR" dirty="0" smtClean="0"/>
              <a:t>که از گزارش خطرسنجی بدست می آید اما در داشبورد مدیریتی 32542 نفر می باشد. </a:t>
            </a:r>
          </a:p>
          <a:p>
            <a:pPr algn="r" rtl="1"/>
            <a:r>
              <a:rPr lang="fa-IR" dirty="0" smtClean="0"/>
              <a:t>تعداد  مراقبت پره دیابت از شبکه خدمت – فعالیت کاربران و ثبت کلمه پره دیابت در باکس خدمت یا کد 8327 و جستجو در بازه زمانی 3 ماهه، که در سه ماهه آذر دی و بهمن 98  کلا 2116 </a:t>
            </a:r>
            <a:r>
              <a:rPr lang="fa-IR" dirty="0"/>
              <a:t>نفر مراقبت شده </a:t>
            </a:r>
            <a:r>
              <a:rPr lang="fa-IR" dirty="0" smtClean="0"/>
              <a:t>اند(6.5 </a:t>
            </a:r>
            <a:r>
              <a:rPr lang="fa-IR" dirty="0"/>
              <a:t>% </a:t>
            </a:r>
            <a:r>
              <a:rPr lang="fa-IR" dirty="0" smtClean="0"/>
              <a:t>)</a:t>
            </a:r>
          </a:p>
          <a:p>
            <a:pPr algn="r" rtl="1"/>
            <a:r>
              <a:rPr lang="fa-IR" dirty="0" smtClean="0"/>
              <a:t>مراقبت پره دیابت به منظور پیشگیری از بروز دیابت و ثابت نگه داشتن شیوع آن بسیار بسیار حائز اهمیت است. </a:t>
            </a:r>
            <a:r>
              <a:rPr lang="fa-IR" dirty="0" smtClean="0"/>
              <a:t> </a:t>
            </a:r>
            <a:endParaRPr lang="fa-IR" dirty="0" smtClean="0"/>
          </a:p>
          <a:p>
            <a:pPr algn="r" rtl="1"/>
            <a:r>
              <a:rPr lang="fa-IR" dirty="0" smtClean="0"/>
              <a:t>پیگیری </a:t>
            </a:r>
            <a:r>
              <a:rPr lang="fa-IR" dirty="0"/>
              <a:t>و مراقبت انجام شود اگر ثبت بیماری نشده به پزشک ارجاع داده شود و با تشخیص قند سرمی ثبت بیماری با کد </a:t>
            </a:r>
            <a:r>
              <a:rPr lang="en-US" dirty="0"/>
              <a:t>r7303 </a:t>
            </a:r>
            <a:r>
              <a:rPr lang="fa-IR" dirty="0"/>
              <a:t> انجام شود. </a:t>
            </a:r>
            <a:endParaRPr lang="en-US" dirty="0"/>
          </a:p>
        </p:txBody>
      </p:sp>
    </p:spTree>
    <p:extLst>
      <p:ext uri="{BB962C8B-B14F-4D97-AF65-F5344CB8AC3E}">
        <p14:creationId xmlns:p14="http://schemas.microsoft.com/office/powerpoint/2010/main" val="362349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5303" y="107576"/>
            <a:ext cx="11715077" cy="6551408"/>
          </a:xfrm>
          <a:prstGeom prst="rect">
            <a:avLst/>
          </a:prstGeom>
        </p:spPr>
      </p:pic>
    </p:spTree>
    <p:extLst>
      <p:ext uri="{BB962C8B-B14F-4D97-AF65-F5344CB8AC3E}">
        <p14:creationId xmlns:p14="http://schemas.microsoft.com/office/powerpoint/2010/main" val="32846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86060"/>
            <a:ext cx="11962504" cy="6771939"/>
          </a:xfrm>
        </p:spPr>
        <p:txBody>
          <a:bodyPr>
            <a:normAutofit fontScale="55000" lnSpcReduction="20000"/>
          </a:bodyPr>
          <a:lstStyle/>
          <a:p>
            <a:pPr algn="justLow" rtl="1">
              <a:lnSpc>
                <a:spcPct val="107000"/>
              </a:lnSpc>
              <a:spcAft>
                <a:spcPts val="800"/>
              </a:spcAft>
            </a:pPr>
            <a:r>
              <a:rPr lang="fa-IR" b="1" dirty="0">
                <a:ea typeface="Calibri"/>
                <a:cs typeface="B Mitra"/>
              </a:rPr>
              <a:t>برای بیماران مبتلا به دیابت و فشار خون بالا:</a:t>
            </a:r>
            <a:r>
              <a:rPr lang="fa-IR" dirty="0">
                <a:ea typeface="Calibri"/>
                <a:cs typeface="B Mitra"/>
              </a:rPr>
              <a:t> </a:t>
            </a:r>
            <a:endParaRPr lang="en-US" sz="2000" dirty="0">
              <a:ea typeface="Calibri"/>
              <a:cs typeface="Arial"/>
            </a:endParaRPr>
          </a:p>
          <a:p>
            <a:pPr algn="justLow" rtl="1">
              <a:lnSpc>
                <a:spcPct val="107000"/>
              </a:lnSpc>
              <a:spcAft>
                <a:spcPts val="800"/>
              </a:spcAft>
            </a:pPr>
            <a:r>
              <a:rPr lang="fa-IR" dirty="0" smtClean="0">
                <a:ea typeface="Calibri"/>
                <a:cs typeface="B Mitra"/>
              </a:rPr>
              <a:t>1- </a:t>
            </a:r>
            <a:r>
              <a:rPr lang="fa-IR" dirty="0">
                <a:ea typeface="Calibri"/>
                <a:cs typeface="B Mitra"/>
              </a:rPr>
              <a:t>از منوی آزمایش ها - گزارش آزمایش - ثبت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در باکس آزمایش و انتخاب آن، جستجو انجام شود (لیست بیمارانی که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انجام داده اند بدست می اید) مرتب سازی بر اساس فامیل انجام شود که می توان این لیست را با لیست به دست آمده از مدیریت سگزارش افراد تحت پوشش (که آن هم بر اساس فامیل مرتب سازی شود) مقایسه کرد و </a:t>
            </a:r>
            <a:r>
              <a:rPr lang="fa-IR" u="sng" dirty="0">
                <a:ea typeface="Calibri"/>
                <a:cs typeface="B Mitra"/>
              </a:rPr>
              <a:t>کسانی که </a:t>
            </a:r>
            <a:r>
              <a:rPr lang="en-US" u="sng" dirty="0">
                <a:ea typeface="Calibri"/>
                <a:cs typeface="B Mitra"/>
              </a:rPr>
              <a:t>A</a:t>
            </a:r>
            <a:r>
              <a:rPr lang="en-US" u="sng" baseline="-25000" dirty="0">
                <a:ea typeface="Calibri"/>
                <a:cs typeface="B Mitra"/>
              </a:rPr>
              <a:t>1</a:t>
            </a:r>
            <a:r>
              <a:rPr lang="en-US" u="sng" dirty="0">
                <a:ea typeface="Calibri"/>
                <a:cs typeface="B Mitra"/>
              </a:rPr>
              <a:t>C</a:t>
            </a:r>
            <a:r>
              <a:rPr lang="fa-IR" u="sng" dirty="0">
                <a:ea typeface="Calibri"/>
                <a:cs typeface="B Mitra"/>
              </a:rPr>
              <a:t> انجام نداده اند را تلفنی پیگیری کرد</a:t>
            </a:r>
            <a:r>
              <a:rPr lang="fa-IR" dirty="0">
                <a:ea typeface="Calibri"/>
                <a:cs typeface="B Mitra"/>
              </a:rPr>
              <a:t> و پس از پیگیری تلفنی در صورتی که هنوز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انجام نداده اند و یا انجام شده و عدد آن بالاتر از 8 می باشد را با رعایت نوبت دهی به مرکز فراخوان نمایید.</a:t>
            </a:r>
            <a:endParaRPr lang="en-US" sz="2000" dirty="0">
              <a:ea typeface="Calibri"/>
              <a:cs typeface="Arial"/>
            </a:endParaRPr>
          </a:p>
          <a:p>
            <a:pPr algn="justLow" rtl="1">
              <a:lnSpc>
                <a:spcPct val="107000"/>
              </a:lnSpc>
              <a:spcAft>
                <a:spcPts val="800"/>
              </a:spcAft>
            </a:pPr>
            <a:r>
              <a:rPr lang="fa-IR" dirty="0" smtClean="0">
                <a:ea typeface="Calibri"/>
                <a:cs typeface="B Mitra"/>
              </a:rPr>
              <a:t>2- </a:t>
            </a:r>
            <a:r>
              <a:rPr lang="fa-IR" dirty="0">
                <a:ea typeface="Calibri"/>
                <a:cs typeface="B Mitra"/>
              </a:rPr>
              <a:t>از منوی آزمایش ها - گزارش آزمایش - ثبت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در باکس آزمایش و انتخاب آن، جستجو انجام شود (لیست بیمارانی که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انجام داده اند بدست می اید) در لیست آزمایش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 کسانی که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بالاتری دارند (از بالاترین عدد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تلفنی پیگیری شوند و پس از تماس تلفنی در صورتی که هنوز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بالاست و آزمایش انجام نشده است و زمان سه ماه از آخرین آزمایش گذشته است با رعایت نوبت دهی به مرکز فراخوان شوند.</a:t>
            </a:r>
            <a:endParaRPr lang="en-US" sz="2000" dirty="0">
              <a:ea typeface="Calibri"/>
              <a:cs typeface="Arial"/>
            </a:endParaRPr>
          </a:p>
          <a:p>
            <a:pPr algn="justLow" rtl="1">
              <a:lnSpc>
                <a:spcPct val="107000"/>
              </a:lnSpc>
              <a:spcAft>
                <a:spcPts val="800"/>
              </a:spcAft>
            </a:pPr>
            <a:r>
              <a:rPr lang="fa-IR" dirty="0" smtClean="0">
                <a:ea typeface="Calibri"/>
                <a:cs typeface="B Mitra"/>
              </a:rPr>
              <a:t>3-در </a:t>
            </a:r>
            <a:r>
              <a:rPr lang="fa-IR" dirty="0">
                <a:ea typeface="Calibri"/>
                <a:cs typeface="B Mitra"/>
              </a:rPr>
              <a:t>نهایت از آیکون </a:t>
            </a:r>
            <a:r>
              <a:rPr lang="fa-IR" dirty="0">
                <a:ea typeface="Calibri"/>
                <a:cs typeface="Cambria"/>
              </a:rPr>
              <a:t>"</a:t>
            </a:r>
            <a:r>
              <a:rPr lang="fa-IR" dirty="0">
                <a:ea typeface="Calibri"/>
              </a:rPr>
              <a:t>فهرست بیماران فشارخون منتظر خدمت</a:t>
            </a:r>
            <a:r>
              <a:rPr lang="fa-IR" dirty="0">
                <a:ea typeface="Calibri"/>
                <a:cs typeface="Cambria"/>
              </a:rPr>
              <a:t>"</a:t>
            </a:r>
            <a:r>
              <a:rPr lang="fa-IR" dirty="0">
                <a:ea typeface="Calibri"/>
                <a:cs typeface="B Mitra"/>
              </a:rPr>
              <a:t> و </a:t>
            </a:r>
            <a:r>
              <a:rPr lang="fa-IR" dirty="0">
                <a:ea typeface="Calibri"/>
                <a:cs typeface="Cambria"/>
              </a:rPr>
              <a:t>"</a:t>
            </a:r>
            <a:r>
              <a:rPr lang="fa-IR" dirty="0">
                <a:ea typeface="Calibri"/>
              </a:rPr>
              <a:t>فهرست بیماران مبتلا به</a:t>
            </a:r>
            <a:r>
              <a:rPr lang="fa-IR" dirty="0">
                <a:ea typeface="Calibri"/>
                <a:cs typeface="B Mitra"/>
              </a:rPr>
              <a:t> </a:t>
            </a:r>
            <a:r>
              <a:rPr lang="fa-IR" dirty="0">
                <a:ea typeface="Calibri"/>
              </a:rPr>
              <a:t>دیابت منتظر خدمت " </a:t>
            </a:r>
            <a:r>
              <a:rPr lang="fa-IR" dirty="0">
                <a:ea typeface="Calibri"/>
                <a:cs typeface="B Mitra"/>
              </a:rPr>
              <a:t>در میز کار مراقب سلامت، با اولویت کسانی که </a:t>
            </a:r>
            <a:r>
              <a:rPr lang="fa-IR" u="sng" dirty="0">
                <a:ea typeface="Calibri"/>
                <a:cs typeface="B Mitra"/>
              </a:rPr>
              <a:t>آخرین تاریخ ارسال</a:t>
            </a:r>
            <a:r>
              <a:rPr lang="fa-IR" dirty="0">
                <a:ea typeface="Calibri"/>
                <a:cs typeface="B Mitra"/>
              </a:rPr>
              <a:t> دیرتری دارند پیگیری تلفنی شوند و در صورتی که از فشارخون خود مطلع نیستند و یا عدد آن کنترل نشده است جهت فراخوان اقدام شود. </a:t>
            </a:r>
            <a:endParaRPr lang="en-US" sz="2000" dirty="0">
              <a:ea typeface="Calibri"/>
              <a:cs typeface="Arial"/>
            </a:endParaRPr>
          </a:p>
          <a:p>
            <a:pPr algn="justLow" rtl="1">
              <a:lnSpc>
                <a:spcPct val="107000"/>
              </a:lnSpc>
              <a:spcAft>
                <a:spcPts val="800"/>
              </a:spcAft>
            </a:pPr>
            <a:r>
              <a:rPr lang="fa-IR" dirty="0">
                <a:ea typeface="Calibri"/>
                <a:cs typeface="B Mitra"/>
              </a:rPr>
              <a:t>4-در مورد بیماران مبتلا به دیابت هم پس از انجام موارد ذکر شده در بند 1 و 2 ، لازم است از همین لیست برحسب </a:t>
            </a:r>
            <a:r>
              <a:rPr lang="fa-IR" u="sng" dirty="0">
                <a:ea typeface="Calibri"/>
                <a:cs typeface="B Mitra"/>
              </a:rPr>
              <a:t>آخرین تاریخ ارسال</a:t>
            </a:r>
            <a:r>
              <a:rPr lang="fa-IR" dirty="0">
                <a:ea typeface="Calibri"/>
                <a:cs typeface="B Mitra"/>
              </a:rPr>
              <a:t>، پیگیری تلفنی صورت گیرد و با بررسی وضعیت قند بیمار در صورت لزوم جهت فراخوان اقدام شود.</a:t>
            </a:r>
            <a:endParaRPr lang="en-US" sz="2000" dirty="0">
              <a:ea typeface="Calibri"/>
              <a:cs typeface="Arial"/>
            </a:endParaRPr>
          </a:p>
          <a:p>
            <a:pPr algn="justLow" rtl="1">
              <a:lnSpc>
                <a:spcPct val="107000"/>
              </a:lnSpc>
              <a:spcAft>
                <a:spcPts val="800"/>
              </a:spcAft>
            </a:pPr>
            <a:r>
              <a:rPr lang="fa-IR" dirty="0">
                <a:ea typeface="Calibri"/>
                <a:cs typeface="B Mitra"/>
              </a:rPr>
              <a:t>برای فراخوان باید بیماران به نوبت فراخوان شوند تا از تجمع آن ها پیشگیری شود. توصیه به رعایت کلیه اصول حفاظتی و پیشگیری از کرونا در زمان مراجعه به مرکز صورت گیرد. </a:t>
            </a:r>
            <a:endParaRPr lang="en-US" sz="2000" dirty="0">
              <a:ea typeface="Calibri"/>
              <a:cs typeface="Arial"/>
            </a:endParaRPr>
          </a:p>
          <a:p>
            <a:pPr algn="justLow" rtl="1">
              <a:lnSpc>
                <a:spcPct val="107000"/>
              </a:lnSpc>
              <a:spcAft>
                <a:spcPts val="800"/>
              </a:spcAft>
            </a:pPr>
            <a:r>
              <a:rPr lang="fa-IR" dirty="0">
                <a:ea typeface="Calibri"/>
                <a:cs typeface="B Mitra"/>
              </a:rPr>
              <a:t>تاکید می گردد که پس از لیست کردن بیماران بر اساس موارد پیشگفت به منظور انجام مراقبت، خلاصه پرونده بیمار بازبینی شده و بر اساس مشکلات آن ها بیماران فراخوان شوند. همچنین از فرصت حضور بیماران استفاده شده و با مراجعه به خلاصه پرونده بیماران برای رفع نواقص آن بر اساس موارد ذیل اقدام نمائید:</a:t>
            </a:r>
            <a:endParaRPr lang="en-US" sz="2000" dirty="0">
              <a:ea typeface="Calibri"/>
              <a:cs typeface="Arial"/>
            </a:endParaRPr>
          </a:p>
          <a:p>
            <a:pPr algn="justLow" rtl="1">
              <a:lnSpc>
                <a:spcPct val="107000"/>
              </a:lnSpc>
              <a:spcAft>
                <a:spcPts val="800"/>
              </a:spcAft>
            </a:pPr>
            <a:r>
              <a:rPr lang="fa-IR" dirty="0">
                <a:ea typeface="Calibri"/>
                <a:cs typeface="B Mitra"/>
              </a:rPr>
              <a:t>1- در صورتی که خطرسنجی انجام نشده است آن را انجام دهید. ( به بیمار یادآور شود ناشتا مراجعه نماید)</a:t>
            </a:r>
            <a:endParaRPr lang="en-US" sz="2000" dirty="0">
              <a:ea typeface="Calibri"/>
              <a:cs typeface="Arial"/>
            </a:endParaRPr>
          </a:p>
          <a:p>
            <a:pPr algn="justLow" rtl="1">
              <a:lnSpc>
                <a:spcPct val="107000"/>
              </a:lnSpc>
              <a:spcAft>
                <a:spcPts val="800"/>
              </a:spcAft>
            </a:pPr>
            <a:r>
              <a:rPr lang="fa-IR" dirty="0">
                <a:ea typeface="Calibri"/>
                <a:cs typeface="B Mitra"/>
              </a:rPr>
              <a:t>2- در صورتی که ثبت بیماری نشده است آن را انجام دهید. (توسط پزشک)</a:t>
            </a:r>
            <a:endParaRPr lang="en-US" sz="2000" dirty="0">
              <a:ea typeface="Calibri"/>
              <a:cs typeface="Arial"/>
            </a:endParaRPr>
          </a:p>
          <a:p>
            <a:pPr algn="justLow" rtl="1">
              <a:lnSpc>
                <a:spcPct val="107000"/>
              </a:lnSpc>
              <a:spcAft>
                <a:spcPts val="800"/>
              </a:spcAft>
            </a:pPr>
            <a:r>
              <a:rPr lang="fa-IR" dirty="0">
                <a:ea typeface="Calibri"/>
                <a:cs typeface="B Mitra"/>
              </a:rPr>
              <a:t>3- مراقبت بیمار از نظر پزشک و غیر پزشک انجام و ثبت شود. (توسط پزشک و غیرپزشک)</a:t>
            </a:r>
            <a:endParaRPr lang="en-US" sz="2000" dirty="0">
              <a:ea typeface="Calibri"/>
              <a:cs typeface="Arial"/>
            </a:endParaRPr>
          </a:p>
          <a:p>
            <a:pPr algn="justLow" rtl="1">
              <a:lnSpc>
                <a:spcPct val="107000"/>
              </a:lnSpc>
              <a:spcAft>
                <a:spcPts val="800"/>
              </a:spcAft>
            </a:pPr>
            <a:r>
              <a:rPr lang="fa-IR" dirty="0">
                <a:ea typeface="Calibri"/>
                <a:cs typeface="B Mitra"/>
              </a:rPr>
              <a:t>4-داروهای مصرفی بیمار توسط پزشک در قسمت ثبت وقایع </a:t>
            </a:r>
            <a:r>
              <a:rPr lang="fa-IR" dirty="0">
                <a:ea typeface="Calibri"/>
                <a:cs typeface="Times New Roman"/>
              </a:rPr>
              <a:t>–</a:t>
            </a:r>
            <a:r>
              <a:rPr lang="fa-IR" dirty="0">
                <a:ea typeface="Calibri"/>
                <a:cs typeface="B Mitra"/>
              </a:rPr>
              <a:t> ثبت داروهای مصرفی ثبت گردد. </a:t>
            </a:r>
            <a:endParaRPr lang="en-US" sz="2000" dirty="0">
              <a:ea typeface="Calibri"/>
              <a:cs typeface="Arial"/>
            </a:endParaRPr>
          </a:p>
          <a:p>
            <a:pPr algn="justLow" rtl="1">
              <a:lnSpc>
                <a:spcPct val="107000"/>
              </a:lnSpc>
              <a:spcAft>
                <a:spcPts val="800"/>
              </a:spcAft>
            </a:pPr>
            <a:r>
              <a:rPr lang="fa-IR" dirty="0">
                <a:ea typeface="Calibri"/>
                <a:cs typeface="B Mitra"/>
              </a:rPr>
              <a:t> (در صورت وجود دستگاه پرتابل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می توان بیماران مذکور را به مراکز فراخوان کرده و با دستگاه پرتابل </a:t>
            </a:r>
            <a:r>
              <a:rPr lang="en-US" dirty="0">
                <a:ea typeface="Calibri"/>
                <a:cs typeface="B Mitra"/>
              </a:rPr>
              <a:t>A</a:t>
            </a:r>
            <a:r>
              <a:rPr lang="en-US" baseline="-25000" dirty="0">
                <a:ea typeface="Calibri"/>
                <a:cs typeface="B Mitra"/>
              </a:rPr>
              <a:t>1</a:t>
            </a:r>
            <a:r>
              <a:rPr lang="en-US" dirty="0">
                <a:ea typeface="Calibri"/>
                <a:cs typeface="B Mitra"/>
              </a:rPr>
              <a:t>C</a:t>
            </a:r>
            <a:r>
              <a:rPr lang="fa-IR" dirty="0">
                <a:ea typeface="Calibri"/>
                <a:cs typeface="B Mitra"/>
              </a:rPr>
              <a:t> را انجام داد.</a:t>
            </a:r>
            <a:endParaRPr lang="en-US" sz="2000" dirty="0">
              <a:ea typeface="Calibri"/>
              <a:cs typeface="Arial"/>
            </a:endParaRPr>
          </a:p>
          <a:p>
            <a:pPr algn="r" rtl="1"/>
            <a:endParaRPr lang="en-US" dirty="0"/>
          </a:p>
        </p:txBody>
      </p:sp>
    </p:spTree>
    <p:extLst>
      <p:ext uri="{BB962C8B-B14F-4D97-AF65-F5344CB8AC3E}">
        <p14:creationId xmlns:p14="http://schemas.microsoft.com/office/powerpoint/2010/main" val="623358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r>
              <a:rPr lang="fa-IR" dirty="0" smtClean="0">
                <a:cs typeface="B Titr" panose="00000700000000000000" pitchFamily="2" charset="-78"/>
              </a:rPr>
              <a:t>ارائه تحلیل و تفسیر ترند شاخص ها به صورت فصلی </a:t>
            </a:r>
          </a:p>
        </p:txBody>
      </p:sp>
    </p:spTree>
    <p:extLst>
      <p:ext uri="{BB962C8B-B14F-4D97-AF65-F5344CB8AC3E}">
        <p14:creationId xmlns:p14="http://schemas.microsoft.com/office/powerpoint/2010/main" val="3453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تعداد خطرسنجی انجام شده</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443653"/>
              </p:ext>
            </p:extLst>
          </p:nvPr>
        </p:nvGraphicFramePr>
        <p:xfrm>
          <a:off x="2225638" y="2167765"/>
          <a:ext cx="8127999" cy="2214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0">
                <a:tc>
                  <a:txBody>
                    <a:bodyPr/>
                    <a:lstStyle/>
                    <a:p>
                      <a:pPr algn="ctr"/>
                      <a:r>
                        <a:rPr lang="fa-IR" dirty="0" smtClean="0"/>
                        <a:t>شبکه یک</a:t>
                      </a:r>
                      <a:endParaRPr lang="en-US" dirty="0"/>
                    </a:p>
                  </a:txBody>
                  <a:tcPr/>
                </a:tc>
                <a:tc>
                  <a:txBody>
                    <a:bodyPr/>
                    <a:lstStyle/>
                    <a:p>
                      <a:pPr algn="ctr"/>
                      <a:r>
                        <a:rPr lang="fa-IR" dirty="0" smtClean="0"/>
                        <a:t>استان</a:t>
                      </a:r>
                      <a:endParaRPr lang="en-US" dirty="0"/>
                    </a:p>
                  </a:txBody>
                  <a:tcPr/>
                </a:tc>
                <a:tc>
                  <a:txBody>
                    <a:bodyPr/>
                    <a:lstStyle/>
                    <a:p>
                      <a:pPr algn="ctr"/>
                      <a:r>
                        <a:rPr lang="fa-IR" dirty="0" smtClean="0"/>
                        <a:t>خطرسنجی</a:t>
                      </a:r>
                      <a:endParaRPr lang="en-US" dirty="0"/>
                    </a:p>
                  </a:txBody>
                  <a:tcPr/>
                </a:tc>
                <a:extLst>
                  <a:ext uri="{0D108BD9-81ED-4DB2-BD59-A6C34878D82A}">
                    <a16:rowId xmlns:a16="http://schemas.microsoft.com/office/drawing/2014/main" val="10000"/>
                  </a:ext>
                </a:extLst>
              </a:tr>
              <a:tr h="0">
                <a:tc>
                  <a:txBody>
                    <a:bodyPr/>
                    <a:lstStyle/>
                    <a:p>
                      <a:pPr algn="ctr"/>
                      <a:r>
                        <a:rPr lang="fa-IR" dirty="0" smtClean="0"/>
                        <a:t>531138</a:t>
                      </a:r>
                      <a:endParaRPr lang="en-US" dirty="0"/>
                    </a:p>
                  </a:txBody>
                  <a:tcPr/>
                </a:tc>
                <a:tc>
                  <a:txBody>
                    <a:bodyPr/>
                    <a:lstStyle/>
                    <a:p>
                      <a:pPr algn="ctr"/>
                      <a:r>
                        <a:rPr lang="fa-IR" dirty="0" smtClean="0"/>
                        <a:t>2084515</a:t>
                      </a:r>
                      <a:endParaRPr lang="en-US" dirty="0"/>
                    </a:p>
                  </a:txBody>
                  <a:tcPr/>
                </a:tc>
                <a:tc>
                  <a:txBody>
                    <a:bodyPr/>
                    <a:lstStyle/>
                    <a:p>
                      <a:pPr algn="ctr"/>
                      <a:r>
                        <a:rPr lang="fa-IR" dirty="0" smtClean="0"/>
                        <a:t>جمعیت</a:t>
                      </a:r>
                      <a:r>
                        <a:rPr lang="fa-IR" baseline="0" dirty="0" smtClean="0"/>
                        <a:t> بالای 30 سال</a:t>
                      </a:r>
                      <a:endParaRPr lang="en-US" dirty="0"/>
                    </a:p>
                  </a:txBody>
                  <a:tcPr/>
                </a:tc>
                <a:extLst>
                  <a:ext uri="{0D108BD9-81ED-4DB2-BD59-A6C34878D82A}">
                    <a16:rowId xmlns:a16="http://schemas.microsoft.com/office/drawing/2014/main" val="10001"/>
                  </a:ext>
                </a:extLst>
              </a:tr>
              <a:tr h="370840">
                <a:tc>
                  <a:txBody>
                    <a:bodyPr/>
                    <a:lstStyle/>
                    <a:p>
                      <a:pPr algn="ctr"/>
                      <a:r>
                        <a:rPr lang="fa-IR" dirty="0" smtClean="0"/>
                        <a:t>182032</a:t>
                      </a:r>
                      <a:endParaRPr lang="en-US" dirty="0"/>
                    </a:p>
                  </a:txBody>
                  <a:tcPr/>
                </a:tc>
                <a:tc>
                  <a:txBody>
                    <a:bodyPr/>
                    <a:lstStyle/>
                    <a:p>
                      <a:pPr algn="ctr"/>
                      <a:r>
                        <a:rPr lang="fa-IR" dirty="0" smtClean="0"/>
                        <a:t>1132845</a:t>
                      </a:r>
                      <a:endParaRPr lang="en-US" dirty="0"/>
                    </a:p>
                  </a:txBody>
                  <a:tcPr/>
                </a:tc>
                <a:tc>
                  <a:txBody>
                    <a:bodyPr/>
                    <a:lstStyle/>
                    <a:p>
                      <a:pPr algn="ctr"/>
                      <a:r>
                        <a:rPr lang="fa-IR" dirty="0" smtClean="0"/>
                        <a:t>تعداد</a:t>
                      </a:r>
                      <a:endParaRPr lang="en-US" dirty="0"/>
                    </a:p>
                  </a:txBody>
                  <a:tcPr/>
                </a:tc>
                <a:extLst>
                  <a:ext uri="{0D108BD9-81ED-4DB2-BD59-A6C34878D82A}">
                    <a16:rowId xmlns:a16="http://schemas.microsoft.com/office/drawing/2014/main" val="10002"/>
                  </a:ext>
                </a:extLst>
              </a:tr>
              <a:tr h="370840">
                <a:tc>
                  <a:txBody>
                    <a:bodyPr/>
                    <a:lstStyle/>
                    <a:p>
                      <a:pPr algn="ctr"/>
                      <a:r>
                        <a:rPr lang="fa-IR" dirty="0" smtClean="0"/>
                        <a:t>306200</a:t>
                      </a:r>
                      <a:endParaRPr lang="en-US" dirty="0"/>
                    </a:p>
                  </a:txBody>
                  <a:tcPr/>
                </a:tc>
                <a:tc>
                  <a:txBody>
                    <a:bodyPr/>
                    <a:lstStyle/>
                    <a:p>
                      <a:pPr algn="ctr"/>
                      <a:r>
                        <a:rPr lang="fa-IR" dirty="0" smtClean="0"/>
                        <a:t>1834087</a:t>
                      </a:r>
                      <a:endParaRPr lang="en-US" dirty="0"/>
                    </a:p>
                  </a:txBody>
                  <a:tcPr/>
                </a:tc>
                <a:tc>
                  <a:txBody>
                    <a:bodyPr/>
                    <a:lstStyle/>
                    <a:p>
                      <a:pPr algn="ctr"/>
                      <a:r>
                        <a:rPr lang="fa-IR" dirty="0" smtClean="0"/>
                        <a:t>تعداد خدمت</a:t>
                      </a:r>
                      <a:endParaRPr lang="en-US" dirty="0"/>
                    </a:p>
                  </a:txBody>
                  <a:tcPr/>
                </a:tc>
                <a:extLst>
                  <a:ext uri="{0D108BD9-81ED-4DB2-BD59-A6C34878D82A}">
                    <a16:rowId xmlns:a16="http://schemas.microsoft.com/office/drawing/2014/main" val="10003"/>
                  </a:ext>
                </a:extLst>
              </a:tr>
              <a:tr h="370840">
                <a:tc>
                  <a:txBody>
                    <a:bodyPr/>
                    <a:lstStyle/>
                    <a:p>
                      <a:pPr algn="ctr"/>
                      <a:r>
                        <a:rPr lang="fa-IR" dirty="0" smtClean="0"/>
                        <a:t> % 34.28</a:t>
                      </a:r>
                      <a:endParaRPr lang="en-US" dirty="0"/>
                    </a:p>
                  </a:txBody>
                  <a:tcPr/>
                </a:tc>
                <a:tc>
                  <a:txBody>
                    <a:bodyPr/>
                    <a:lstStyle/>
                    <a:p>
                      <a:pPr algn="ctr"/>
                      <a:r>
                        <a:rPr lang="fa-IR" dirty="0" smtClean="0"/>
                        <a:t> % 43.46</a:t>
                      </a:r>
                      <a:endParaRPr lang="en-US" dirty="0"/>
                    </a:p>
                  </a:txBody>
                  <a:tcPr/>
                </a:tc>
                <a:tc>
                  <a:txBody>
                    <a:bodyPr/>
                    <a:lstStyle/>
                    <a:p>
                      <a:pPr algn="ctr"/>
                      <a:r>
                        <a:rPr lang="fa-IR" dirty="0" smtClean="0"/>
                        <a:t>درصد</a:t>
                      </a:r>
                      <a:endParaRPr lang="en-US" dirty="0"/>
                    </a:p>
                  </a:txBody>
                  <a:tcPr/>
                </a:tc>
                <a:extLst>
                  <a:ext uri="{0D108BD9-81ED-4DB2-BD59-A6C34878D82A}">
                    <a16:rowId xmlns:a16="http://schemas.microsoft.com/office/drawing/2014/main" val="10004"/>
                  </a:ext>
                </a:extLst>
              </a:tr>
              <a:tr h="370840">
                <a:tc>
                  <a:txBody>
                    <a:bodyPr/>
                    <a:lstStyle/>
                    <a:p>
                      <a:pPr algn="ctr"/>
                      <a:r>
                        <a:rPr lang="fa-IR" dirty="0" smtClean="0"/>
                        <a:t>348925</a:t>
                      </a:r>
                      <a:endParaRPr lang="en-US" dirty="0"/>
                    </a:p>
                  </a:txBody>
                  <a:tcPr/>
                </a:tc>
                <a:tc>
                  <a:txBody>
                    <a:bodyPr/>
                    <a:lstStyle/>
                    <a:p>
                      <a:pPr algn="ctr"/>
                      <a:r>
                        <a:rPr lang="fa-IR" dirty="0" smtClean="0"/>
                        <a:t>1473748</a:t>
                      </a:r>
                      <a:endParaRPr lang="en-US" dirty="0"/>
                    </a:p>
                  </a:txBody>
                  <a:tcPr/>
                </a:tc>
                <a:tc>
                  <a:txBody>
                    <a:bodyPr/>
                    <a:lstStyle/>
                    <a:p>
                      <a:pPr algn="ctr"/>
                      <a:r>
                        <a:rPr lang="fa-IR" dirty="0" smtClean="0"/>
                        <a:t>خطرسنجی نشده اند</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073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1548"/>
          </a:xfrm>
        </p:spPr>
        <p:txBody>
          <a:bodyPr>
            <a:normAutofit fontScale="90000"/>
          </a:bodyPr>
          <a:lstStyle/>
          <a:p>
            <a:pPr algn="ctr"/>
            <a:r>
              <a:rPr lang="fa-IR" dirty="0" smtClean="0"/>
              <a:t>خطرسنجی قلبی عروقی </a:t>
            </a:r>
            <a:br>
              <a:rPr lang="fa-IR" dirty="0" smtClean="0"/>
            </a:br>
            <a:endParaRPr lang="en-US" dirty="0"/>
          </a:p>
        </p:txBody>
      </p:sp>
      <p:sp>
        <p:nvSpPr>
          <p:cNvPr id="3" name="Content Placeholder 2"/>
          <p:cNvSpPr>
            <a:spLocks noGrp="1"/>
          </p:cNvSpPr>
          <p:nvPr>
            <p:ph idx="1"/>
          </p:nvPr>
        </p:nvSpPr>
        <p:spPr>
          <a:xfrm>
            <a:off x="0" y="828338"/>
            <a:ext cx="12192000" cy="5938221"/>
          </a:xfrm>
        </p:spPr>
        <p:txBody>
          <a:bodyPr>
            <a:normAutofit fontScale="62500" lnSpcReduction="20000"/>
          </a:bodyPr>
          <a:lstStyle/>
          <a:p>
            <a:pPr marL="0" indent="0" algn="r" rtl="1">
              <a:lnSpc>
                <a:spcPct val="120000"/>
              </a:lnSpc>
              <a:buNone/>
            </a:pPr>
            <a:r>
              <a:rPr lang="fa-IR" sz="3300" dirty="0" smtClean="0">
                <a:cs typeface="B Nazanin" panose="00000400000000000000" pitchFamily="2" charset="-78"/>
              </a:rPr>
              <a:t>در </a:t>
            </a:r>
            <a:r>
              <a:rPr lang="fa-IR" sz="3300" dirty="0">
                <a:cs typeface="B Nazanin" panose="00000400000000000000" pitchFamily="2" charset="-78"/>
              </a:rPr>
              <a:t>حال حاضر خطرسنجی فرصت طلبانه انجام شود. تمام افراد بالای 30 سال مراجعه کننده به مراکز سلامت باید پرونده سلامتشان باز شود و از نظر انجام خطرسنجی، لزوم تکرار آن، بیماریابی و ثبت آن ( در صورتی که ثبت نشده اند)، مراقبت بیماری ها و کنترل آن ها بررسی شوند و هر کدام از کارهای فوق لازم است انجام شود. </a:t>
            </a:r>
            <a:endParaRPr lang="fa-IR" sz="3300" dirty="0" smtClean="0">
              <a:cs typeface="B Nazanin" panose="00000400000000000000" pitchFamily="2" charset="-78"/>
            </a:endParaRPr>
          </a:p>
          <a:p>
            <a:pPr marL="0" indent="0" algn="r" rtl="1">
              <a:lnSpc>
                <a:spcPct val="120000"/>
              </a:lnSpc>
              <a:buNone/>
            </a:pPr>
            <a:endParaRPr lang="fa-IR" sz="3300" dirty="0" smtClean="0">
              <a:cs typeface="B Nazanin" panose="00000400000000000000" pitchFamily="2" charset="-78"/>
            </a:endParaRPr>
          </a:p>
          <a:p>
            <a:pPr marL="0" indent="0" algn="r" rtl="1">
              <a:lnSpc>
                <a:spcPct val="120000"/>
              </a:lnSpc>
              <a:buNone/>
            </a:pPr>
            <a:r>
              <a:rPr lang="fa-IR" sz="3300" b="1" dirty="0">
                <a:cs typeface="B Titr" panose="00000700000000000000" pitchFamily="2" charset="-78"/>
              </a:rPr>
              <a:t>گزارش خطرسنجی</a:t>
            </a:r>
            <a:r>
              <a:rPr lang="fa-IR" sz="3300" b="1" dirty="0" smtClean="0">
                <a:cs typeface="B Titr" panose="00000700000000000000" pitchFamily="2" charset="-78"/>
              </a:rPr>
              <a:t>:</a:t>
            </a:r>
            <a:endParaRPr lang="fa-IR" sz="3300" dirty="0">
              <a:cs typeface="B Nazanin" panose="00000400000000000000" pitchFamily="2" charset="-78"/>
            </a:endParaRPr>
          </a:p>
          <a:p>
            <a:pPr marL="0" indent="0" algn="r" rtl="1">
              <a:lnSpc>
                <a:spcPct val="120000"/>
              </a:lnSpc>
              <a:buNone/>
            </a:pPr>
            <a:r>
              <a:rPr lang="fa-IR" sz="3300" dirty="0" smtClean="0">
                <a:cs typeface="B Nazanin" panose="00000400000000000000" pitchFamily="2" charset="-78"/>
              </a:rPr>
              <a:t>( در صورتی که فرد بین 30 تا 40  سال سن داشته باشد و هیچ عامل خطری نداشته باشد هر سه سال یک بار برای انجام خطرسنجی مراجعه می کند. در صورتی که بالای 40 سال باشد اگر ریسک فاکتوری نداشته باشد یا سطح خطر کمتر از 10 درصد محاسبه شود برای خطرسنجی باید سالانه مراجعه کند. سطح خطر بین 10 تا 20 درصد باید هر 9 ماه خطرسنجی شود. سطح خطر بین 20 تا 30 درصد باید هر 6 ماه خطرسنجی شود. سطح خطر 30 به بالا باید هر 3 ماه خطرسنجی شود. در تکرار خطرسنجی ها به دنبال کاهش ریسک خطر هستیم پس باید در طول دوره ای که باید مجددا مراجعه کند بتواند عوامل خطر خود را کاهش دهد و یا اصلاح نماید). ( توصیه ها به اصلاح شیوه زندگی و ایجاد شرایط برای کاهش سطح خطر با کمک ادارات و سازمان های بین بخشی و برون بخشی و ... )  در سطح خطر 30 درصد به بالا مبتنی بر عوامل خطر و ارجاع به پزشک باید عوامل خطر بررسی شود ( عدم کنترل قند یا چربی یا فشار خون و چاقی و ... ) و اصلاح شود و  پس از 3 ماه خطرسنجی شده در صورتی که سطح خطر کاهش پیدا کرد بر حسب آن مورد مجداا با فاصله زمانی مربوط خطرسنجی شود و در غیر این صورت یک بار دیگر هم 3 ماه بعد خطر سنجی شود و در صورتی که کاهش سطح خطر نداشته باشد به پزشک متخصص ارجاع داده شود. سطح خطر بالای 30 درصد مبتنی بر سابقه قلبی عروقی هم باید هر سه ماه توسط پزشک ویزیت شود تا به کنترل بودن بیماری قلبی عروقی مطمئن باشیم و در غیر این صورت به پزشک متخصص ارجاع داده شود.   </a:t>
            </a:r>
            <a:endParaRPr lang="en-US" sz="3300" dirty="0" smtClean="0">
              <a:cs typeface="B Nazanin" panose="00000400000000000000" pitchFamily="2" charset="-78"/>
            </a:endParaRPr>
          </a:p>
          <a:p>
            <a:pPr marL="0" indent="0" algn="r" rtl="1">
              <a:buNone/>
            </a:pPr>
            <a:r>
              <a:rPr lang="fa-IR" dirty="0" smtClean="0"/>
              <a:t> </a:t>
            </a:r>
          </a:p>
          <a:p>
            <a:pPr marL="0" indent="0" algn="r" rtl="1">
              <a:buNone/>
            </a:pPr>
            <a:endParaRPr lang="fa-IR" dirty="0" smtClean="0"/>
          </a:p>
        </p:txBody>
      </p:sp>
    </p:spTree>
    <p:extLst>
      <p:ext uri="{BB962C8B-B14F-4D97-AF65-F5344CB8AC3E}">
        <p14:creationId xmlns:p14="http://schemas.microsoft.com/office/powerpoint/2010/main" val="287073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715" y="311338"/>
            <a:ext cx="10515600" cy="775186"/>
          </a:xfrm>
        </p:spPr>
        <p:txBody>
          <a:bodyPr>
            <a:normAutofit/>
          </a:bodyPr>
          <a:lstStyle/>
          <a:p>
            <a:pPr algn="ctr" rtl="1"/>
            <a:r>
              <a:rPr lang="fa-IR" dirty="0" smtClean="0"/>
              <a:t>گزارش خطرسنجی: </a:t>
            </a:r>
            <a:r>
              <a:rPr lang="fa-IR" sz="2700" dirty="0" smtClean="0">
                <a:cs typeface="B Nazanin" panose="00000400000000000000" pitchFamily="2" charset="-78"/>
              </a:rPr>
              <a:t>خدمات – گزارش مراقبت ها – گزارش تشخیص ها</a:t>
            </a:r>
            <a:endParaRPr lang="en-US" sz="2700" dirty="0">
              <a:cs typeface="B Nazanin" panose="00000400000000000000" pitchFamily="2" charset="-78"/>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5836" y="1215614"/>
            <a:ext cx="9926690" cy="5337867"/>
          </a:xfrm>
          <a:prstGeom prst="rect">
            <a:avLst/>
          </a:prstGeom>
          <a:noFill/>
          <a:ln>
            <a:noFill/>
          </a:ln>
        </p:spPr>
      </p:pic>
    </p:spTree>
    <p:extLst>
      <p:ext uri="{BB962C8B-B14F-4D97-AF65-F5344CB8AC3E}">
        <p14:creationId xmlns:p14="http://schemas.microsoft.com/office/powerpoint/2010/main" val="20573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336" y="268940"/>
            <a:ext cx="11026589" cy="5819887"/>
          </a:xfrm>
          <a:prstGeom prst="rect">
            <a:avLst/>
          </a:prstGeom>
          <a:noFill/>
          <a:ln>
            <a:noFill/>
          </a:ln>
        </p:spPr>
      </p:pic>
    </p:spTree>
    <p:extLst>
      <p:ext uri="{BB962C8B-B14F-4D97-AF65-F5344CB8AC3E}">
        <p14:creationId xmlns:p14="http://schemas.microsoft.com/office/powerpoint/2010/main" val="139936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762" y="215153"/>
            <a:ext cx="10746890" cy="6529892"/>
          </a:xfrm>
          <a:prstGeom prst="rect">
            <a:avLst/>
          </a:prstGeom>
          <a:noFill/>
          <a:ln>
            <a:noFill/>
          </a:ln>
        </p:spPr>
      </p:pic>
    </p:spTree>
    <p:extLst>
      <p:ext uri="{BB962C8B-B14F-4D97-AF65-F5344CB8AC3E}">
        <p14:creationId xmlns:p14="http://schemas.microsoft.com/office/powerpoint/2010/main" val="368770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3507</Words>
  <Application>Microsoft Office PowerPoint</Application>
  <PresentationFormat>Widescreen</PresentationFormat>
  <Paragraphs>231</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 Mitra</vt:lpstr>
      <vt:lpstr>B Nazanin</vt:lpstr>
      <vt:lpstr>B Titr</vt:lpstr>
      <vt:lpstr>Calibri</vt:lpstr>
      <vt:lpstr>Calibri Light</vt:lpstr>
      <vt:lpstr>Cambria</vt:lpstr>
      <vt:lpstr>Times New Roman</vt:lpstr>
      <vt:lpstr>Office Theme</vt:lpstr>
      <vt:lpstr>استخراج و تحلیل شاخص های برنامه دیابت و فشارخون از سامانه سیب و داشبورد مدیریتی</vt:lpstr>
      <vt:lpstr>PowerPoint Presentation</vt:lpstr>
      <vt:lpstr>مراحل گزارش گیری تعداد خطرسنجی سکته های قلبی مغزی انجام شده از  سامانه سیب با نقش پزشک مسئول مرکز</vt:lpstr>
      <vt:lpstr>PowerPoint Presentation</vt:lpstr>
      <vt:lpstr>تعداد خطرسنجی انجام شده</vt:lpstr>
      <vt:lpstr>خطرسنجی قلبی عروقی  </vt:lpstr>
      <vt:lpstr>گزارش خطرسنجی: خدمات – گزارش مراقبت ها – گزارش تشخیص ها</vt:lpstr>
      <vt:lpstr>PowerPoint Presentation</vt:lpstr>
      <vt:lpstr>PowerPoint Presentation</vt:lpstr>
      <vt:lpstr>PowerPoint Presentation</vt:lpstr>
      <vt:lpstr>PowerPoint Presentation</vt:lpstr>
      <vt:lpstr>بیماریابی ( فشارخون بالا، دیابت)</vt:lpstr>
      <vt:lpstr>ادامه - بیماریابی ( فشارخون بالا، دیابت، پره دیابت و بیماری های ایسکمیک  قلبی و سکته های مغزی )</vt:lpstr>
      <vt:lpstr>تعداد بیماران دیابت یا فشار خون بالا</vt:lpstr>
      <vt:lpstr>PowerPoint Presentation</vt:lpstr>
      <vt:lpstr>ادامه - بیماریابی ( فشارخون بالا، دیابت، پره دیابت و بیماری های ایسکمیک  قلبی و سکته های مغزی )</vt:lpstr>
      <vt:lpstr>ادامه - بیماریابی ( فشارخون بالا، دیابت، پره دیابت و بیماری های ایسکمیک  قلبی و سکته های مغزی )</vt:lpstr>
      <vt:lpstr>بهترین و مهمترین کار، بررسی خلاصه پرونده فرد در 9 مورد می باشد.</vt:lpstr>
      <vt:lpstr>PowerPoint Presentation</vt:lpstr>
      <vt:lpstr>گزارش مراقبت بیمار مبتلا به فشار خون بالا</vt:lpstr>
      <vt:lpstr>PowerPoint Presentation</vt:lpstr>
      <vt:lpstr>گزارش مراقبت بیمار مبتلا به فشار خون بالا</vt:lpstr>
      <vt:lpstr>PowerPoint Presentation</vt:lpstr>
      <vt:lpstr>گزارش مراقبت بیمار مبتلا به فشار خون بالا</vt:lpstr>
      <vt:lpstr>PowerPoint Presentation</vt:lpstr>
      <vt:lpstr>گزارش مراقبت بیمار مبتلا به دیابت</vt:lpstr>
      <vt:lpstr>PowerPoint Presentation</vt:lpstr>
      <vt:lpstr>گزارش مراقبت بیمار مبتلا به دیابت</vt:lpstr>
      <vt:lpstr>PowerPoint Presentation</vt:lpstr>
      <vt:lpstr>PowerPoint Presentation</vt:lpstr>
      <vt:lpstr>PowerPoint Presentation</vt:lpstr>
      <vt:lpstr>گزارش مراقبت بیمار مبتلا به دیابت</vt:lpstr>
      <vt:lpstr>PowerPoint Presentation</vt:lpstr>
      <vt:lpstr>گزارش مراقبت بیمار مبتلا به دیابت</vt:lpstr>
      <vt:lpstr>PowerPoint Presentation</vt:lpstr>
      <vt:lpstr>PowerPoint Presentation</vt:lpstr>
      <vt:lpstr>دیابت و فشار خون </vt:lpstr>
      <vt:lpstr>پره دیابت</vt:lpstr>
      <vt:lpstr>پره دیابت</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استخراج و تحلیل شاخص های برنامه دیابت و فشارخون از سامانه سیب و داشبورد مدیریتی</dc:title>
  <dc:creator>Windows User</dc:creator>
  <cp:lastModifiedBy>Windows User</cp:lastModifiedBy>
  <cp:revision>124</cp:revision>
  <dcterms:created xsi:type="dcterms:W3CDTF">2020-05-26T08:48:58Z</dcterms:created>
  <dcterms:modified xsi:type="dcterms:W3CDTF">2020-07-07T05:38:04Z</dcterms:modified>
</cp:coreProperties>
</file>