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handoutMasterIdLst>
    <p:handoutMasterId r:id="rId52"/>
  </p:handoutMasterIdLst>
  <p:sldIdLst>
    <p:sldId id="275" r:id="rId3"/>
    <p:sldId id="277" r:id="rId4"/>
    <p:sldId id="278" r:id="rId5"/>
    <p:sldId id="279" r:id="rId6"/>
    <p:sldId id="286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4" r:id="rId22"/>
    <p:sldId id="325" r:id="rId23"/>
    <p:sldId id="318" r:id="rId24"/>
    <p:sldId id="326" r:id="rId25"/>
    <p:sldId id="308" r:id="rId26"/>
    <p:sldId id="307" r:id="rId27"/>
    <p:sldId id="309" r:id="rId28"/>
    <p:sldId id="310" r:id="rId29"/>
    <p:sldId id="311" r:id="rId30"/>
    <p:sldId id="302" r:id="rId31"/>
    <p:sldId id="321" r:id="rId32"/>
    <p:sldId id="317" r:id="rId33"/>
    <p:sldId id="327" r:id="rId34"/>
    <p:sldId id="312" r:id="rId35"/>
    <p:sldId id="306" r:id="rId36"/>
    <p:sldId id="313" r:id="rId37"/>
    <p:sldId id="314" r:id="rId38"/>
    <p:sldId id="320" r:id="rId39"/>
    <p:sldId id="316" r:id="rId40"/>
    <p:sldId id="305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</p:sldIdLst>
  <p:sldSz cx="9144000" cy="6858000" type="screen4x3"/>
  <p:notesSz cx="6858000" cy="9144000"/>
  <p:custDataLst>
    <p:tags r:id="rId5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98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dirty="0">
                <a:cs typeface="B Titr" panose="00000700000000000000" pitchFamily="2" charset="-78"/>
              </a:rPr>
              <a:t>درصد </a:t>
            </a:r>
            <a:r>
              <a:rPr lang="fa-IR" sz="2000" dirty="0" smtClean="0">
                <a:cs typeface="B Titr" panose="00000700000000000000" pitchFamily="2" charset="-78"/>
              </a:rPr>
              <a:t>خطرسنجی تا</a:t>
            </a:r>
            <a:r>
              <a:rPr lang="fa-IR" sz="2000" baseline="0" dirty="0" smtClean="0">
                <a:cs typeface="B Titr" panose="00000700000000000000" pitchFamily="2" charset="-78"/>
              </a:rPr>
              <a:t> آبان 98 ( داشبورد)</a:t>
            </a:r>
            <a:endParaRPr lang="fa-IR" sz="2000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6987321271436002"/>
          <c:y val="2.9186424957105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9027777777777777"/>
          <c:w val="0.88873840769903767"/>
          <c:h val="0.5821609798775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Sheet1!$AC$1</c:f>
              <c:strCache>
                <c:ptCount val="1"/>
                <c:pt idx="0">
                  <c:v>درصد خطرسنجی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9F-4CF3-B068-8F44B2A63B5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9F-4CF3-B068-8F44B2A63B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Sheet1!$AB$2:$AB$26</c:f>
              <c:strCache>
                <c:ptCount val="25"/>
                <c:pt idx="1">
                  <c:v>اصفهان 2</c:v>
                </c:pt>
                <c:pt idx="2">
                  <c:v>اصفهان 1</c:v>
                </c:pt>
                <c:pt idx="3">
                  <c:v>شاهین شهر</c:v>
                </c:pt>
                <c:pt idx="4">
                  <c:v>خمینی شهر</c:v>
                </c:pt>
                <c:pt idx="5">
                  <c:v>جمع کل استان</c:v>
                </c:pt>
                <c:pt idx="6">
                  <c:v>نایین</c:v>
                </c:pt>
                <c:pt idx="7">
                  <c:v>لنجان</c:v>
                </c:pt>
                <c:pt idx="8">
                  <c:v>نجف آباد</c:v>
                </c:pt>
                <c:pt idx="9">
                  <c:v>شهرضا</c:v>
                </c:pt>
                <c:pt idx="10">
                  <c:v>مبارکه</c:v>
                </c:pt>
                <c:pt idx="11">
                  <c:v>برخوار</c:v>
                </c:pt>
                <c:pt idx="12">
                  <c:v>تیران و کرون</c:v>
                </c:pt>
                <c:pt idx="13">
                  <c:v>فریدونشهر</c:v>
                </c:pt>
                <c:pt idx="14">
                  <c:v>فلاورجان</c:v>
                </c:pt>
                <c:pt idx="15">
                  <c:v>نطنز</c:v>
                </c:pt>
                <c:pt idx="16">
                  <c:v>دهاقان</c:v>
                </c:pt>
                <c:pt idx="17">
                  <c:v>اردستان</c:v>
                </c:pt>
                <c:pt idx="18">
                  <c:v>گلپایگان</c:v>
                </c:pt>
                <c:pt idx="19">
                  <c:v>خوانسار</c:v>
                </c:pt>
                <c:pt idx="20">
                  <c:v>سمیرم</c:v>
                </c:pt>
                <c:pt idx="21">
                  <c:v>بوئین میاندشت</c:v>
                </c:pt>
                <c:pt idx="22">
                  <c:v>چادگان</c:v>
                </c:pt>
                <c:pt idx="23">
                  <c:v>فریدن</c:v>
                </c:pt>
                <c:pt idx="24">
                  <c:v>خوروبیابانک</c:v>
                </c:pt>
              </c:strCache>
            </c:strRef>
          </c:cat>
          <c:val>
            <c:numRef>
              <c:f>Sheet1!$AC$2:$AC$26</c:f>
              <c:numCache>
                <c:formatCode>0.0</c:formatCode>
                <c:ptCount val="25"/>
                <c:pt idx="1">
                  <c:v>34.133411682850287</c:v>
                </c:pt>
                <c:pt idx="2">
                  <c:v>43.752154834665411</c:v>
                </c:pt>
                <c:pt idx="3">
                  <c:v>46.975460462320775</c:v>
                </c:pt>
                <c:pt idx="4">
                  <c:v>47.154677519338058</c:v>
                </c:pt>
                <c:pt idx="5">
                  <c:v>50.620725295912386</c:v>
                </c:pt>
                <c:pt idx="6">
                  <c:v>54.524000356220505</c:v>
                </c:pt>
                <c:pt idx="7">
                  <c:v>54.897410518431336</c:v>
                </c:pt>
                <c:pt idx="8">
                  <c:v>56.851989389920419</c:v>
                </c:pt>
                <c:pt idx="9">
                  <c:v>64.095741464181614</c:v>
                </c:pt>
                <c:pt idx="10">
                  <c:v>64.537995839274444</c:v>
                </c:pt>
                <c:pt idx="11">
                  <c:v>65.187408389753614</c:v>
                </c:pt>
                <c:pt idx="12">
                  <c:v>66.661850754894175</c:v>
                </c:pt>
                <c:pt idx="13">
                  <c:v>68.09028658381942</c:v>
                </c:pt>
                <c:pt idx="14">
                  <c:v>69.472631910493959</c:v>
                </c:pt>
                <c:pt idx="15">
                  <c:v>69.562929987859164</c:v>
                </c:pt>
                <c:pt idx="16">
                  <c:v>71.982633863965276</c:v>
                </c:pt>
                <c:pt idx="17">
                  <c:v>72.149849992104848</c:v>
                </c:pt>
                <c:pt idx="18">
                  <c:v>72.52026176246298</c:v>
                </c:pt>
                <c:pt idx="19">
                  <c:v>77.792851552308889</c:v>
                </c:pt>
                <c:pt idx="20">
                  <c:v>79.722942320155539</c:v>
                </c:pt>
                <c:pt idx="21">
                  <c:v>80.681818181818173</c:v>
                </c:pt>
                <c:pt idx="22">
                  <c:v>82.688975525232834</c:v>
                </c:pt>
                <c:pt idx="23">
                  <c:v>84.81906738526429</c:v>
                </c:pt>
                <c:pt idx="24">
                  <c:v>87.973559589581683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F-4CF3-B068-8F44B2A63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480352"/>
        <c:axId val="280460672"/>
      </c:barChart>
      <c:catAx>
        <c:axId val="28048035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280460672"/>
        <c:crosses val="autoZero"/>
        <c:auto val="1"/>
        <c:lblAlgn val="ctr"/>
        <c:lblOffset val="100"/>
        <c:noMultiLvlLbl val="0"/>
      </c:catAx>
      <c:valAx>
        <c:axId val="28046067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8048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400" dirty="0">
                <a:cs typeface="B Titr" panose="00000700000000000000" pitchFamily="2" charset="-78"/>
              </a:rPr>
              <a:t>درصد بیماریابی </a:t>
            </a:r>
            <a:r>
              <a:rPr lang="fa-IR" sz="2400" dirty="0" smtClean="0">
                <a:cs typeface="B Titr" panose="00000700000000000000" pitchFamily="2" charset="-78"/>
              </a:rPr>
              <a:t>دیابت تا آبان 98 ( سیب )</a:t>
            </a:r>
            <a:endParaRPr lang="fa-IR" sz="2400" dirty="0">
              <a:cs typeface="B Titr" panose="00000700000000000000" pitchFamily="2" charset="-7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Sheet1!$Z$1</c:f>
              <c:strCache>
                <c:ptCount val="1"/>
                <c:pt idx="0">
                  <c:v>درصد بیماریابی دیابت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FF-41B2-ACFE-8574E96CB6C0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FF-41B2-ACFE-8574E96CB6C0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FF-41B2-ACFE-8574E96CB6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Sheet1!$Y$2:$Y$26</c:f>
              <c:strCache>
                <c:ptCount val="25"/>
                <c:pt idx="1">
                  <c:v>سمیرم</c:v>
                </c:pt>
                <c:pt idx="2">
                  <c:v>فریدونشهر</c:v>
                </c:pt>
                <c:pt idx="3">
                  <c:v>چادگان</c:v>
                </c:pt>
                <c:pt idx="4">
                  <c:v>شهرضا</c:v>
                </c:pt>
                <c:pt idx="5">
                  <c:v>فریدن</c:v>
                </c:pt>
                <c:pt idx="6">
                  <c:v>گلپایگان</c:v>
                </c:pt>
                <c:pt idx="7">
                  <c:v>خوانسار</c:v>
                </c:pt>
                <c:pt idx="8">
                  <c:v>بوئین میاندشت</c:v>
                </c:pt>
                <c:pt idx="9">
                  <c:v>خمینی شهر</c:v>
                </c:pt>
                <c:pt idx="10">
                  <c:v>تیران و کرون</c:v>
                </c:pt>
                <c:pt idx="11">
                  <c:v>نایین</c:v>
                </c:pt>
                <c:pt idx="12">
                  <c:v>جمع کل استان</c:v>
                </c:pt>
                <c:pt idx="13">
                  <c:v>نجف آباد</c:v>
                </c:pt>
                <c:pt idx="14">
                  <c:v>فلاورجان</c:v>
                </c:pt>
                <c:pt idx="15">
                  <c:v>مبارکه</c:v>
                </c:pt>
                <c:pt idx="16">
                  <c:v>لنجان</c:v>
                </c:pt>
                <c:pt idx="17">
                  <c:v>شاهین شهر</c:v>
                </c:pt>
                <c:pt idx="18">
                  <c:v>اصفهان 1</c:v>
                </c:pt>
                <c:pt idx="19">
                  <c:v>دهاقان</c:v>
                </c:pt>
                <c:pt idx="20">
                  <c:v>اصفهان 2</c:v>
                </c:pt>
                <c:pt idx="21">
                  <c:v>خوروبیابانک</c:v>
                </c:pt>
                <c:pt idx="22">
                  <c:v>برخوار</c:v>
                </c:pt>
                <c:pt idx="23">
                  <c:v>اردستان</c:v>
                </c:pt>
                <c:pt idx="24">
                  <c:v>نطنز</c:v>
                </c:pt>
              </c:strCache>
            </c:strRef>
          </c:cat>
          <c:val>
            <c:numRef>
              <c:f>Sheet1!$Z$2:$Z$26</c:f>
              <c:numCache>
                <c:formatCode>0.0</c:formatCode>
                <c:ptCount val="25"/>
                <c:pt idx="1">
                  <c:v>5.1654642143413607</c:v>
                </c:pt>
                <c:pt idx="2">
                  <c:v>5.3411799761620982</c:v>
                </c:pt>
                <c:pt idx="3">
                  <c:v>5.4482352170781221</c:v>
                </c:pt>
                <c:pt idx="4">
                  <c:v>6.6176054344749504</c:v>
                </c:pt>
                <c:pt idx="5">
                  <c:v>7.1236877417317865</c:v>
                </c:pt>
                <c:pt idx="6">
                  <c:v>7.3779712413185958</c:v>
                </c:pt>
                <c:pt idx="7">
                  <c:v>7.6799248775907172</c:v>
                </c:pt>
                <c:pt idx="8">
                  <c:v>7.9116675360806816</c:v>
                </c:pt>
                <c:pt idx="9">
                  <c:v>9.0638896192229002</c:v>
                </c:pt>
                <c:pt idx="10">
                  <c:v>9.2183210518711167</c:v>
                </c:pt>
                <c:pt idx="11">
                  <c:v>9.220089832584728</c:v>
                </c:pt>
                <c:pt idx="12">
                  <c:v>9.2786346855644481</c:v>
                </c:pt>
                <c:pt idx="13">
                  <c:v>9.2967918929511235</c:v>
                </c:pt>
                <c:pt idx="14">
                  <c:v>9.3138317793853851</c:v>
                </c:pt>
                <c:pt idx="15">
                  <c:v>9.4186888808402749</c:v>
                </c:pt>
                <c:pt idx="16">
                  <c:v>9.8310329284783204</c:v>
                </c:pt>
                <c:pt idx="17">
                  <c:v>9.9696969696969706</c:v>
                </c:pt>
                <c:pt idx="18">
                  <c:v>9.9809264549174834</c:v>
                </c:pt>
                <c:pt idx="19">
                  <c:v>10.052271813429835</c:v>
                </c:pt>
                <c:pt idx="20">
                  <c:v>10.078419982573337</c:v>
                </c:pt>
                <c:pt idx="21">
                  <c:v>10.732309072558035</c:v>
                </c:pt>
                <c:pt idx="22">
                  <c:v>11.137760455703791</c:v>
                </c:pt>
                <c:pt idx="23">
                  <c:v>14.570224872790941</c:v>
                </c:pt>
                <c:pt idx="24">
                  <c:v>16.173133981034383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FF-41B2-ACFE-8574E96CB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628096"/>
        <c:axId val="452629736"/>
      </c:barChart>
      <c:catAx>
        <c:axId val="4526280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452629736"/>
        <c:crosses val="autoZero"/>
        <c:auto val="0"/>
        <c:lblAlgn val="ctr"/>
        <c:lblOffset val="100"/>
        <c:noMultiLvlLbl val="0"/>
      </c:catAx>
      <c:valAx>
        <c:axId val="45262973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5262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400" dirty="0">
                <a:cs typeface="B Titr" panose="00000700000000000000" pitchFamily="2" charset="-78"/>
              </a:rPr>
              <a:t>درصد بیماریابی </a:t>
            </a:r>
            <a:r>
              <a:rPr lang="fa-IR" sz="2400" dirty="0" smtClean="0">
                <a:cs typeface="B Titr" panose="00000700000000000000" pitchFamily="2" charset="-78"/>
              </a:rPr>
              <a:t>فشارخون تا آبان 98</a:t>
            </a:r>
            <a:r>
              <a:rPr lang="fa-IR" sz="2400" baseline="0" dirty="0" smtClean="0">
                <a:cs typeface="B Titr" panose="00000700000000000000" pitchFamily="2" charset="-78"/>
              </a:rPr>
              <a:t> ( سیب)</a:t>
            </a:r>
            <a:endParaRPr lang="fa-IR" sz="2400" dirty="0">
              <a:cs typeface="B Titr" panose="00000700000000000000" pitchFamily="2" charset="-7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Sheet1!$AF$1</c:f>
              <c:strCache>
                <c:ptCount val="1"/>
                <c:pt idx="0">
                  <c:v>درصد بیماریابی فشارخون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44-4266-A882-026B553EEF2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4-4266-A882-026B553EEF2C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44-4266-A882-026B553EEF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Sheet1!$AE$2:$AE$26</c:f>
              <c:strCache>
                <c:ptCount val="25"/>
                <c:pt idx="1">
                  <c:v>خمینی شهر</c:v>
                </c:pt>
                <c:pt idx="2">
                  <c:v>سمیرم</c:v>
                </c:pt>
                <c:pt idx="3">
                  <c:v>شهرضا</c:v>
                </c:pt>
                <c:pt idx="4">
                  <c:v>شاهین شهر</c:v>
                </c:pt>
                <c:pt idx="5">
                  <c:v>فریدونشهر</c:v>
                </c:pt>
                <c:pt idx="6">
                  <c:v>چادگان</c:v>
                </c:pt>
                <c:pt idx="7">
                  <c:v>نجف آباد</c:v>
                </c:pt>
                <c:pt idx="8">
                  <c:v>اصفهان 2</c:v>
                </c:pt>
                <c:pt idx="9">
                  <c:v>فریدن</c:v>
                </c:pt>
                <c:pt idx="10">
                  <c:v>فلاورجان</c:v>
                </c:pt>
                <c:pt idx="11">
                  <c:v>مبارکه</c:v>
                </c:pt>
                <c:pt idx="12">
                  <c:v>جمع کل استان</c:v>
                </c:pt>
                <c:pt idx="13">
                  <c:v>اصفهان 1</c:v>
                </c:pt>
                <c:pt idx="14">
                  <c:v>برخوار</c:v>
                </c:pt>
                <c:pt idx="15">
                  <c:v>نایین</c:v>
                </c:pt>
                <c:pt idx="16">
                  <c:v>تیران و کرون</c:v>
                </c:pt>
                <c:pt idx="17">
                  <c:v>لنجان</c:v>
                </c:pt>
                <c:pt idx="18">
                  <c:v>خوانسار</c:v>
                </c:pt>
                <c:pt idx="19">
                  <c:v>گلپایگان</c:v>
                </c:pt>
                <c:pt idx="20">
                  <c:v>دهاقان</c:v>
                </c:pt>
                <c:pt idx="21">
                  <c:v>نطنز</c:v>
                </c:pt>
                <c:pt idx="22">
                  <c:v>بوئین میاندشت</c:v>
                </c:pt>
                <c:pt idx="23">
                  <c:v>خوروبیابانک</c:v>
                </c:pt>
                <c:pt idx="24">
                  <c:v>اردستان</c:v>
                </c:pt>
              </c:strCache>
            </c:strRef>
          </c:cat>
          <c:val>
            <c:numRef>
              <c:f>Sheet1!$AF$2:$AF$26</c:f>
              <c:numCache>
                <c:formatCode>0.0</c:formatCode>
                <c:ptCount val="25"/>
                <c:pt idx="1">
                  <c:v>13.626127413436368</c:v>
                </c:pt>
                <c:pt idx="2">
                  <c:v>13.677471801646174</c:v>
                </c:pt>
                <c:pt idx="3">
                  <c:v>14.237192187942258</c:v>
                </c:pt>
                <c:pt idx="4">
                  <c:v>14.749158249158247</c:v>
                </c:pt>
                <c:pt idx="5">
                  <c:v>15.099821215733014</c:v>
                </c:pt>
                <c:pt idx="6">
                  <c:v>15.375548425119506</c:v>
                </c:pt>
                <c:pt idx="7">
                  <c:v>15.814717354384786</c:v>
                </c:pt>
                <c:pt idx="8">
                  <c:v>15.864072030206216</c:v>
                </c:pt>
                <c:pt idx="9">
                  <c:v>16.027310758544477</c:v>
                </c:pt>
                <c:pt idx="10">
                  <c:v>16.077940509747492</c:v>
                </c:pt>
                <c:pt idx="11">
                  <c:v>16.220572256428831</c:v>
                </c:pt>
                <c:pt idx="12">
                  <c:v>16.221197650028234</c:v>
                </c:pt>
                <c:pt idx="13">
                  <c:v>16.251018598945137</c:v>
                </c:pt>
                <c:pt idx="14">
                  <c:v>16.525686874959845</c:v>
                </c:pt>
                <c:pt idx="15">
                  <c:v>18.113515720702328</c:v>
                </c:pt>
                <c:pt idx="16">
                  <c:v>18.653373789914752</c:v>
                </c:pt>
                <c:pt idx="17">
                  <c:v>18.770329041139281</c:v>
                </c:pt>
                <c:pt idx="18">
                  <c:v>18.867797974377893</c:v>
                </c:pt>
                <c:pt idx="19">
                  <c:v>18.996380710163358</c:v>
                </c:pt>
                <c:pt idx="20">
                  <c:v>19.548317919849886</c:v>
                </c:pt>
                <c:pt idx="21">
                  <c:v>20.094246320321137</c:v>
                </c:pt>
                <c:pt idx="22">
                  <c:v>23.517649104503565</c:v>
                </c:pt>
                <c:pt idx="23">
                  <c:v>26.163507906246497</c:v>
                </c:pt>
                <c:pt idx="24">
                  <c:v>26.28987251737156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44-4266-A882-026B553EE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773568"/>
        <c:axId val="261755856"/>
      </c:barChart>
      <c:catAx>
        <c:axId val="26177356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261755856"/>
        <c:crosses val="autoZero"/>
        <c:auto val="1"/>
        <c:lblAlgn val="ctr"/>
        <c:lblOffset val="100"/>
        <c:noMultiLvlLbl val="0"/>
      </c:catAx>
      <c:valAx>
        <c:axId val="26175585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6177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Sheet1!$AI$1</c:f>
              <c:strCache>
                <c:ptCount val="1"/>
                <c:pt idx="0">
                  <c:v>درصد پره دیابت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EA-471A-A5BE-03089B7E90BE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EA-471A-A5BE-03089B7E90BE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EA-471A-A5BE-03089B7E90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Sheet1!$AH$2:$AH$26</c:f>
              <c:strCache>
                <c:ptCount val="25"/>
                <c:pt idx="1">
                  <c:v>لنجان</c:v>
                </c:pt>
                <c:pt idx="2">
                  <c:v>سمیرم</c:v>
                </c:pt>
                <c:pt idx="3">
                  <c:v>گلپایگان</c:v>
                </c:pt>
                <c:pt idx="4">
                  <c:v>اردستان</c:v>
                </c:pt>
                <c:pt idx="5">
                  <c:v>مبارکه</c:v>
                </c:pt>
                <c:pt idx="6">
                  <c:v>نایین</c:v>
                </c:pt>
                <c:pt idx="7">
                  <c:v>فلاورجان</c:v>
                </c:pt>
                <c:pt idx="8">
                  <c:v>شاهین شهر</c:v>
                </c:pt>
                <c:pt idx="9">
                  <c:v>دهاقان</c:v>
                </c:pt>
                <c:pt idx="10">
                  <c:v>اصفهان 1</c:v>
                </c:pt>
                <c:pt idx="11">
                  <c:v>جمع کل استان</c:v>
                </c:pt>
                <c:pt idx="12">
                  <c:v>فریدونشهر</c:v>
                </c:pt>
                <c:pt idx="13">
                  <c:v>خوروبیابانک</c:v>
                </c:pt>
                <c:pt idx="14">
                  <c:v>تیران و کرون</c:v>
                </c:pt>
                <c:pt idx="15">
                  <c:v>شهرضا</c:v>
                </c:pt>
                <c:pt idx="16">
                  <c:v>چادگان</c:v>
                </c:pt>
                <c:pt idx="17">
                  <c:v>اصفهان 2</c:v>
                </c:pt>
                <c:pt idx="18">
                  <c:v>فریدن</c:v>
                </c:pt>
                <c:pt idx="19">
                  <c:v>بوئین میاندشت</c:v>
                </c:pt>
                <c:pt idx="20">
                  <c:v>خوانسار</c:v>
                </c:pt>
                <c:pt idx="21">
                  <c:v>نطنز</c:v>
                </c:pt>
                <c:pt idx="22">
                  <c:v>نجف آباد</c:v>
                </c:pt>
                <c:pt idx="23">
                  <c:v>برخوار</c:v>
                </c:pt>
                <c:pt idx="24">
                  <c:v>خمینی شهر</c:v>
                </c:pt>
              </c:strCache>
            </c:strRef>
          </c:cat>
          <c:val>
            <c:numRef>
              <c:f>Sheet1!$AI$2:$AI$26</c:f>
              <c:numCache>
                <c:formatCode>0.0</c:formatCode>
                <c:ptCount val="25"/>
                <c:pt idx="1">
                  <c:v>8.0682690316371648</c:v>
                </c:pt>
                <c:pt idx="2">
                  <c:v>8.7254005351759645</c:v>
                </c:pt>
                <c:pt idx="3">
                  <c:v>8.7425413283771896</c:v>
                </c:pt>
                <c:pt idx="4">
                  <c:v>8.8034141270449204</c:v>
                </c:pt>
                <c:pt idx="5">
                  <c:v>8.8355668236146325</c:v>
                </c:pt>
                <c:pt idx="6">
                  <c:v>9.2364230298080852</c:v>
                </c:pt>
                <c:pt idx="7">
                  <c:v>9.4281602964656717</c:v>
                </c:pt>
                <c:pt idx="8">
                  <c:v>11.020202020202021</c:v>
                </c:pt>
                <c:pt idx="9">
                  <c:v>11.077603538399678</c:v>
                </c:pt>
                <c:pt idx="10">
                  <c:v>11.215334055680424</c:v>
                </c:pt>
                <c:pt idx="11">
                  <c:v>11.320292419291381</c:v>
                </c:pt>
                <c:pt idx="12">
                  <c:v>11.471990464839093</c:v>
                </c:pt>
                <c:pt idx="13">
                  <c:v>11.808904340024672</c:v>
                </c:pt>
                <c:pt idx="14">
                  <c:v>11.84077445455859</c:v>
                </c:pt>
                <c:pt idx="15">
                  <c:v>11.918105481649212</c:v>
                </c:pt>
                <c:pt idx="16">
                  <c:v>12.212690720974397</c:v>
                </c:pt>
                <c:pt idx="17">
                  <c:v>12.394581892113115</c:v>
                </c:pt>
                <c:pt idx="18">
                  <c:v>12.676612203015234</c:v>
                </c:pt>
                <c:pt idx="19">
                  <c:v>13.310728568944533</c:v>
                </c:pt>
                <c:pt idx="20">
                  <c:v>13.602521966597358</c:v>
                </c:pt>
                <c:pt idx="21">
                  <c:v>13.712257839315841</c:v>
                </c:pt>
                <c:pt idx="22">
                  <c:v>13.72543530597391</c:v>
                </c:pt>
                <c:pt idx="23">
                  <c:v>14.444182709810052</c:v>
                </c:pt>
                <c:pt idx="24">
                  <c:v>14.675522125310076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EA-471A-A5BE-03089B7E9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668136"/>
        <c:axId val="463669448"/>
      </c:barChart>
      <c:catAx>
        <c:axId val="4636681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63669448"/>
        <c:crosses val="autoZero"/>
        <c:auto val="1"/>
        <c:lblAlgn val="ctr"/>
        <c:lblOffset val="100"/>
        <c:noMultiLvlLbl val="0"/>
      </c:catAx>
      <c:valAx>
        <c:axId val="46366944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6366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Sheet1!$AX$1</c:f>
              <c:strCache>
                <c:ptCount val="1"/>
                <c:pt idx="0">
                  <c:v>درصد مراقبت پره دیابت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0-4EB0-A6A8-3F1E00BFC17D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0-4EB0-A6A8-3F1E00BFC17D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20-4EB0-A6A8-3F1E00BFC1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Sheet1!$AW$2:$AW$26</c:f>
              <c:strCache>
                <c:ptCount val="25"/>
                <c:pt idx="1">
                  <c:v>شهرضا</c:v>
                </c:pt>
                <c:pt idx="2">
                  <c:v>اردستان</c:v>
                </c:pt>
                <c:pt idx="3">
                  <c:v>گلپایگان</c:v>
                </c:pt>
                <c:pt idx="4">
                  <c:v>فریدونشهر</c:v>
                </c:pt>
                <c:pt idx="5">
                  <c:v>مبارکه</c:v>
                </c:pt>
                <c:pt idx="6">
                  <c:v>خوروبیابانک</c:v>
                </c:pt>
                <c:pt idx="7">
                  <c:v>اصفهان 1</c:v>
                </c:pt>
                <c:pt idx="8">
                  <c:v>نایین</c:v>
                </c:pt>
                <c:pt idx="9">
                  <c:v>خوانسار</c:v>
                </c:pt>
                <c:pt idx="10">
                  <c:v>خمینی شهر</c:v>
                </c:pt>
                <c:pt idx="11">
                  <c:v>شاهین شهر</c:v>
                </c:pt>
                <c:pt idx="12">
                  <c:v>اصفهان 2</c:v>
                </c:pt>
                <c:pt idx="13">
                  <c:v>جمع کل استان</c:v>
                </c:pt>
                <c:pt idx="14">
                  <c:v>چادگان</c:v>
                </c:pt>
                <c:pt idx="15">
                  <c:v>نطنز</c:v>
                </c:pt>
                <c:pt idx="16">
                  <c:v>نجف آباد</c:v>
                </c:pt>
                <c:pt idx="17">
                  <c:v>فلاورجان</c:v>
                </c:pt>
                <c:pt idx="18">
                  <c:v>دهاقان</c:v>
                </c:pt>
                <c:pt idx="19">
                  <c:v>فریدن</c:v>
                </c:pt>
                <c:pt idx="20">
                  <c:v>برخوار</c:v>
                </c:pt>
                <c:pt idx="21">
                  <c:v>لنجان</c:v>
                </c:pt>
                <c:pt idx="22">
                  <c:v>بوئین میاندشت</c:v>
                </c:pt>
                <c:pt idx="23">
                  <c:v>سمیرم</c:v>
                </c:pt>
                <c:pt idx="24">
                  <c:v>تیران و کرون</c:v>
                </c:pt>
              </c:strCache>
            </c:strRef>
          </c:cat>
          <c:val>
            <c:numRef>
              <c:f>Sheet1!$AX$2:$AX$26</c:f>
              <c:numCache>
                <c:formatCode>0.0</c:formatCode>
                <c:ptCount val="25"/>
                <c:pt idx="1">
                  <c:v>1.4566181127295756</c:v>
                </c:pt>
                <c:pt idx="2">
                  <c:v>2.113113735239279</c:v>
                </c:pt>
                <c:pt idx="3">
                  <c:v>2.1818181818181821</c:v>
                </c:pt>
                <c:pt idx="4">
                  <c:v>2.7922077922077921</c:v>
                </c:pt>
                <c:pt idx="5">
                  <c:v>2.889936462389834</c:v>
                </c:pt>
                <c:pt idx="6">
                  <c:v>3.7037037037037033</c:v>
                </c:pt>
                <c:pt idx="7">
                  <c:v>3.7765978681783703</c:v>
                </c:pt>
                <c:pt idx="8">
                  <c:v>3.8019451812555261</c:v>
                </c:pt>
                <c:pt idx="9">
                  <c:v>4.0433925049309662</c:v>
                </c:pt>
                <c:pt idx="10">
                  <c:v>4.6736251752609439</c:v>
                </c:pt>
                <c:pt idx="11">
                  <c:v>4.9648640391078525</c:v>
                </c:pt>
                <c:pt idx="12">
                  <c:v>5.2703336031698687</c:v>
                </c:pt>
                <c:pt idx="13">
                  <c:v>5.3694068678459939</c:v>
                </c:pt>
                <c:pt idx="14">
                  <c:v>5.4155495978552279</c:v>
                </c:pt>
                <c:pt idx="15">
                  <c:v>5.4306321595248193</c:v>
                </c:pt>
                <c:pt idx="16">
                  <c:v>5.6496022843157254</c:v>
                </c:pt>
                <c:pt idx="17">
                  <c:v>5.749529583943132</c:v>
                </c:pt>
                <c:pt idx="18">
                  <c:v>6.8965517241379306</c:v>
                </c:pt>
                <c:pt idx="19">
                  <c:v>7.6587795765877962</c:v>
                </c:pt>
                <c:pt idx="20">
                  <c:v>8.3469236471460349</c:v>
                </c:pt>
                <c:pt idx="21">
                  <c:v>9.0744375660576768</c:v>
                </c:pt>
                <c:pt idx="22">
                  <c:v>12.540822991508819</c:v>
                </c:pt>
                <c:pt idx="23">
                  <c:v>12.771739130434783</c:v>
                </c:pt>
                <c:pt idx="24">
                  <c:v>12.965222696766322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20-4EB0-A6A8-3F1E00BFC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425344"/>
        <c:axId val="461424032"/>
      </c:barChart>
      <c:catAx>
        <c:axId val="4614253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461424032"/>
        <c:crosses val="autoZero"/>
        <c:auto val="1"/>
        <c:lblAlgn val="ctr"/>
        <c:lblOffset val="100"/>
        <c:noMultiLvlLbl val="0"/>
      </c:catAx>
      <c:valAx>
        <c:axId val="46142403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61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dirty="0">
                <a:cs typeface="B Titr" panose="00000700000000000000" pitchFamily="2" charset="-78"/>
              </a:rPr>
              <a:t>درصد مراقبت دیابت توسط </a:t>
            </a:r>
            <a:r>
              <a:rPr lang="fa-IR" sz="2000" dirty="0" smtClean="0">
                <a:cs typeface="B Titr" panose="00000700000000000000" pitchFamily="2" charset="-78"/>
              </a:rPr>
              <a:t>پزشک تا آبان 98 ( سیب )</a:t>
            </a:r>
            <a:endParaRPr lang="fa-IR" sz="2000" dirty="0">
              <a:cs typeface="B Titr" panose="00000700000000000000" pitchFamily="2" charset="-7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Sheet1!$AL$1</c:f>
              <c:strCache>
                <c:ptCount val="1"/>
                <c:pt idx="0">
                  <c:v>درصد مراقبت دیابت توسط پزشک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C-4603-8A1F-C605EA84013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C-4603-8A1F-C605EA84013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AC-4603-8A1F-C605EA8401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Sheet1!$AK$2:$AK$26</c:f>
              <c:strCache>
                <c:ptCount val="25"/>
                <c:pt idx="1">
                  <c:v>دهاقان</c:v>
                </c:pt>
                <c:pt idx="2">
                  <c:v>اصفهان 1</c:v>
                </c:pt>
                <c:pt idx="3">
                  <c:v>اصفهان 2</c:v>
                </c:pt>
                <c:pt idx="4">
                  <c:v>شاهین شهر</c:v>
                </c:pt>
                <c:pt idx="5">
                  <c:v>نجف آباد</c:v>
                </c:pt>
                <c:pt idx="6">
                  <c:v>مبارکه</c:v>
                </c:pt>
                <c:pt idx="7">
                  <c:v>نطنز</c:v>
                </c:pt>
                <c:pt idx="8">
                  <c:v>تیران و کرون</c:v>
                </c:pt>
                <c:pt idx="9">
                  <c:v>جمع کل استان</c:v>
                </c:pt>
                <c:pt idx="10">
                  <c:v>فلاورجان</c:v>
                </c:pt>
                <c:pt idx="11">
                  <c:v>خمینی شهر</c:v>
                </c:pt>
                <c:pt idx="12">
                  <c:v>فریدونشهر</c:v>
                </c:pt>
                <c:pt idx="13">
                  <c:v>لنجان</c:v>
                </c:pt>
                <c:pt idx="14">
                  <c:v>شهرضا</c:v>
                </c:pt>
                <c:pt idx="15">
                  <c:v>فریدن</c:v>
                </c:pt>
                <c:pt idx="16">
                  <c:v>گلپایگان</c:v>
                </c:pt>
                <c:pt idx="17">
                  <c:v>نایین</c:v>
                </c:pt>
                <c:pt idx="18">
                  <c:v>برخوار</c:v>
                </c:pt>
                <c:pt idx="19">
                  <c:v>خوانسار</c:v>
                </c:pt>
                <c:pt idx="20">
                  <c:v>خوروبیابانک</c:v>
                </c:pt>
                <c:pt idx="21">
                  <c:v>اردستان</c:v>
                </c:pt>
                <c:pt idx="22">
                  <c:v>سمیرم</c:v>
                </c:pt>
                <c:pt idx="23">
                  <c:v>بوئین میاندشت</c:v>
                </c:pt>
                <c:pt idx="24">
                  <c:v>چادگان</c:v>
                </c:pt>
              </c:strCache>
            </c:strRef>
          </c:cat>
          <c:val>
            <c:numRef>
              <c:f>Sheet1!$AL$2:$AL$26</c:f>
              <c:numCache>
                <c:formatCode>0.0</c:formatCode>
                <c:ptCount val="25"/>
                <c:pt idx="1">
                  <c:v>11.799999999999999</c:v>
                </c:pt>
                <c:pt idx="2">
                  <c:v>20.16867037502243</c:v>
                </c:pt>
                <c:pt idx="3">
                  <c:v>20.172910662824208</c:v>
                </c:pt>
                <c:pt idx="4">
                  <c:v>20.668693009118542</c:v>
                </c:pt>
                <c:pt idx="5">
                  <c:v>23.486901535682023</c:v>
                </c:pt>
                <c:pt idx="6">
                  <c:v>24.322245721976543</c:v>
                </c:pt>
                <c:pt idx="7">
                  <c:v>24.676258992805757</c:v>
                </c:pt>
                <c:pt idx="8">
                  <c:v>25.822884012539184</c:v>
                </c:pt>
                <c:pt idx="9">
                  <c:v>27.11422574311057</c:v>
                </c:pt>
                <c:pt idx="10">
                  <c:v>27.470899470899475</c:v>
                </c:pt>
                <c:pt idx="11">
                  <c:v>27.519233194602094</c:v>
                </c:pt>
                <c:pt idx="12">
                  <c:v>28.451882845188287</c:v>
                </c:pt>
                <c:pt idx="13">
                  <c:v>30.086741016109048</c:v>
                </c:pt>
                <c:pt idx="14">
                  <c:v>33.30481893356145</c:v>
                </c:pt>
                <c:pt idx="15">
                  <c:v>34.736842105263158</c:v>
                </c:pt>
                <c:pt idx="16">
                  <c:v>36.228041100430893</c:v>
                </c:pt>
                <c:pt idx="17">
                  <c:v>39.149689991142608</c:v>
                </c:pt>
                <c:pt idx="18">
                  <c:v>39.203999230917134</c:v>
                </c:pt>
                <c:pt idx="19">
                  <c:v>40.436681222707421</c:v>
                </c:pt>
                <c:pt idx="20">
                  <c:v>45.768025078369909</c:v>
                </c:pt>
                <c:pt idx="21">
                  <c:v>47.953435974464895</c:v>
                </c:pt>
                <c:pt idx="22">
                  <c:v>51.016393442622956</c:v>
                </c:pt>
                <c:pt idx="23">
                  <c:v>54.505494505494504</c:v>
                </c:pt>
                <c:pt idx="24">
                  <c:v>73.076923076923066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AC-4603-8A1F-C605EA840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547856"/>
        <c:axId val="445551136"/>
      </c:barChart>
      <c:catAx>
        <c:axId val="44554785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445551136"/>
        <c:crosses val="autoZero"/>
        <c:auto val="1"/>
        <c:lblAlgn val="ctr"/>
        <c:lblOffset val="100"/>
        <c:noMultiLvlLbl val="0"/>
      </c:catAx>
      <c:valAx>
        <c:axId val="44555113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4554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dirty="0">
                <a:cs typeface="B Titr" panose="00000700000000000000" pitchFamily="2" charset="-78"/>
              </a:rPr>
              <a:t>درصد مراقبت دیابت توسط </a:t>
            </a:r>
            <a:r>
              <a:rPr lang="fa-IR" sz="2000" dirty="0" smtClean="0">
                <a:cs typeface="B Titr" panose="00000700000000000000" pitchFamily="2" charset="-78"/>
              </a:rPr>
              <a:t>غیرپزشک تا</a:t>
            </a:r>
            <a:r>
              <a:rPr lang="fa-IR" sz="2000" baseline="0" dirty="0" smtClean="0">
                <a:cs typeface="B Titr" panose="00000700000000000000" pitchFamily="2" charset="-78"/>
              </a:rPr>
              <a:t> آبان 98 ( سیب )</a:t>
            </a:r>
            <a:endParaRPr lang="fa-IR" sz="2000" dirty="0">
              <a:cs typeface="B Titr" panose="00000700000000000000" pitchFamily="2" charset="-7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Sheet1!$AO$1</c:f>
              <c:strCache>
                <c:ptCount val="1"/>
                <c:pt idx="0">
                  <c:v>درصد مراقبت دیابت توسط غیرپزشک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01-43F9-AE38-CD16BAC6E3D9}"/>
              </c:ext>
            </c:extLst>
          </c:dPt>
          <c:dPt>
            <c:idx val="11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01-43F9-AE38-CD16BAC6E3D9}"/>
              </c:ext>
            </c:extLst>
          </c:dPt>
          <c:dPt>
            <c:idx val="16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01-43F9-AE38-CD16BAC6E3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Sheet1!$AN$2:$AN$26</c:f>
              <c:strCache>
                <c:ptCount val="25"/>
                <c:pt idx="1">
                  <c:v>اصفهان 2</c:v>
                </c:pt>
                <c:pt idx="2">
                  <c:v>اصفهان 1</c:v>
                </c:pt>
                <c:pt idx="3">
                  <c:v>شاهین شهر</c:v>
                </c:pt>
                <c:pt idx="4">
                  <c:v>مبارکه</c:v>
                </c:pt>
                <c:pt idx="5">
                  <c:v>نجف آباد</c:v>
                </c:pt>
                <c:pt idx="6">
                  <c:v>جمع کل استان</c:v>
                </c:pt>
                <c:pt idx="7">
                  <c:v>فلاورجان</c:v>
                </c:pt>
                <c:pt idx="8">
                  <c:v>برخوار</c:v>
                </c:pt>
                <c:pt idx="9">
                  <c:v>اردستان</c:v>
                </c:pt>
                <c:pt idx="10">
                  <c:v>خمینی شهر</c:v>
                </c:pt>
                <c:pt idx="11">
                  <c:v>لنجان</c:v>
                </c:pt>
                <c:pt idx="12">
                  <c:v>شهرضا</c:v>
                </c:pt>
                <c:pt idx="13">
                  <c:v>نطنز</c:v>
                </c:pt>
                <c:pt idx="14">
                  <c:v>تیران و کرون</c:v>
                </c:pt>
                <c:pt idx="15">
                  <c:v>فریدونشهر</c:v>
                </c:pt>
                <c:pt idx="16">
                  <c:v>گلپایگان</c:v>
                </c:pt>
                <c:pt idx="17">
                  <c:v>سمیرم</c:v>
                </c:pt>
                <c:pt idx="18">
                  <c:v>دهاقان</c:v>
                </c:pt>
                <c:pt idx="19">
                  <c:v>خوانسار</c:v>
                </c:pt>
                <c:pt idx="20">
                  <c:v>نایین</c:v>
                </c:pt>
                <c:pt idx="21">
                  <c:v>چادگان</c:v>
                </c:pt>
                <c:pt idx="22">
                  <c:v>فریدن</c:v>
                </c:pt>
                <c:pt idx="23">
                  <c:v>بوئین میاندشت</c:v>
                </c:pt>
                <c:pt idx="24">
                  <c:v>خوروبیابانک</c:v>
                </c:pt>
              </c:strCache>
            </c:strRef>
          </c:cat>
          <c:val>
            <c:numRef>
              <c:f>Sheet1!$AO$2:$AO$26</c:f>
              <c:numCache>
                <c:formatCode>0.0</c:formatCode>
                <c:ptCount val="25"/>
                <c:pt idx="1">
                  <c:v>22.310715221378047</c:v>
                </c:pt>
                <c:pt idx="2">
                  <c:v>26.090077157724746</c:v>
                </c:pt>
                <c:pt idx="3">
                  <c:v>34.194528875379937</c:v>
                </c:pt>
                <c:pt idx="4">
                  <c:v>34.974043453182077</c:v>
                </c:pt>
                <c:pt idx="5">
                  <c:v>40.680517916290277</c:v>
                </c:pt>
                <c:pt idx="6">
                  <c:v>40.813528336380259</c:v>
                </c:pt>
                <c:pt idx="7">
                  <c:v>41.523809523809526</c:v>
                </c:pt>
                <c:pt idx="8">
                  <c:v>47.164006921745816</c:v>
                </c:pt>
                <c:pt idx="9">
                  <c:v>50.807360120165221</c:v>
                </c:pt>
                <c:pt idx="10">
                  <c:v>50.977424643712951</c:v>
                </c:pt>
                <c:pt idx="11">
                  <c:v>52.428748451053288</c:v>
                </c:pt>
                <c:pt idx="12">
                  <c:v>54.091816367265466</c:v>
                </c:pt>
                <c:pt idx="13">
                  <c:v>54.208633093525179</c:v>
                </c:pt>
                <c:pt idx="14">
                  <c:v>56.93573667711599</c:v>
                </c:pt>
                <c:pt idx="15">
                  <c:v>57.740585774058573</c:v>
                </c:pt>
                <c:pt idx="16">
                  <c:v>59.463042757706333</c:v>
                </c:pt>
                <c:pt idx="17">
                  <c:v>60.196721311475407</c:v>
                </c:pt>
                <c:pt idx="18">
                  <c:v>62.733333333333327</c:v>
                </c:pt>
                <c:pt idx="19">
                  <c:v>63.493449781659386</c:v>
                </c:pt>
                <c:pt idx="20">
                  <c:v>64.127546501328609</c:v>
                </c:pt>
                <c:pt idx="21">
                  <c:v>71.15384615384616</c:v>
                </c:pt>
                <c:pt idx="22">
                  <c:v>82.1606648199446</c:v>
                </c:pt>
                <c:pt idx="23">
                  <c:v>95.494505494505503</c:v>
                </c:pt>
                <c:pt idx="24">
                  <c:v>107.52351097178683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01-43F9-AE38-CD16BAC6E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015064"/>
        <c:axId val="460016376"/>
      </c:barChart>
      <c:catAx>
        <c:axId val="46001506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460016376"/>
        <c:crosses val="autoZero"/>
        <c:auto val="1"/>
        <c:lblAlgn val="ctr"/>
        <c:lblOffset val="100"/>
        <c:noMultiLvlLbl val="0"/>
      </c:catAx>
      <c:valAx>
        <c:axId val="46001637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6001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dirty="0">
                <a:cs typeface="B Titr" panose="00000700000000000000" pitchFamily="2" charset="-78"/>
              </a:rPr>
              <a:t>درصد مراقبت فشارخون توسط </a:t>
            </a:r>
            <a:r>
              <a:rPr lang="fa-IR" sz="2000" dirty="0" smtClean="0">
                <a:cs typeface="B Titr" panose="00000700000000000000" pitchFamily="2" charset="-78"/>
              </a:rPr>
              <a:t>پزشک تا آبان 98 ( سیب)</a:t>
            </a:r>
            <a:endParaRPr lang="fa-IR" sz="2000" dirty="0">
              <a:cs typeface="B Titr" panose="00000700000000000000" pitchFamily="2" charset="-7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Sheet1!$AR$1</c:f>
              <c:strCache>
                <c:ptCount val="1"/>
                <c:pt idx="0">
                  <c:v>درصد مراقبت فشارخون توسط پزشک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0-4C87-8CF8-EB227F55861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0-4C87-8CF8-EB227F55861E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A0-4C87-8CF8-EB227F5586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Sheet1!$AQ$2:$AQ$26</c:f>
              <c:strCache>
                <c:ptCount val="25"/>
                <c:pt idx="1">
                  <c:v>نجف آباد</c:v>
                </c:pt>
                <c:pt idx="2">
                  <c:v>اصفهان 1</c:v>
                </c:pt>
                <c:pt idx="3">
                  <c:v>اصفهان 2</c:v>
                </c:pt>
                <c:pt idx="4">
                  <c:v>شاهین شهر</c:v>
                </c:pt>
                <c:pt idx="5">
                  <c:v>مبارکه</c:v>
                </c:pt>
                <c:pt idx="6">
                  <c:v>خمینی شهر</c:v>
                </c:pt>
                <c:pt idx="7">
                  <c:v>فلاورجان</c:v>
                </c:pt>
                <c:pt idx="8">
                  <c:v>جمع کل استان</c:v>
                </c:pt>
                <c:pt idx="9">
                  <c:v>شهرضا</c:v>
                </c:pt>
                <c:pt idx="10">
                  <c:v>گلپایگان</c:v>
                </c:pt>
                <c:pt idx="11">
                  <c:v>نطنز</c:v>
                </c:pt>
                <c:pt idx="12">
                  <c:v>تیران و کرون</c:v>
                </c:pt>
                <c:pt idx="13">
                  <c:v>لنجان</c:v>
                </c:pt>
                <c:pt idx="14">
                  <c:v>سمیرم</c:v>
                </c:pt>
                <c:pt idx="15">
                  <c:v>برخوار</c:v>
                </c:pt>
                <c:pt idx="16">
                  <c:v>فریدونشهر</c:v>
                </c:pt>
                <c:pt idx="17">
                  <c:v>خوانسار</c:v>
                </c:pt>
                <c:pt idx="18">
                  <c:v>فریدن</c:v>
                </c:pt>
                <c:pt idx="19">
                  <c:v>دهاقان</c:v>
                </c:pt>
                <c:pt idx="20">
                  <c:v>بوئین میاندشت</c:v>
                </c:pt>
                <c:pt idx="21">
                  <c:v>خوروبیابانک</c:v>
                </c:pt>
                <c:pt idx="22">
                  <c:v>نایین</c:v>
                </c:pt>
                <c:pt idx="23">
                  <c:v>اردستان</c:v>
                </c:pt>
                <c:pt idx="24">
                  <c:v>چادگان</c:v>
                </c:pt>
              </c:strCache>
            </c:strRef>
          </c:cat>
          <c:val>
            <c:numRef>
              <c:f>Sheet1!$AR$2:$AR$26</c:f>
              <c:numCache>
                <c:formatCode>0.0</c:formatCode>
                <c:ptCount val="25"/>
                <c:pt idx="1">
                  <c:v>26.628510738730231</c:v>
                </c:pt>
                <c:pt idx="2">
                  <c:v>26.644809345382409</c:v>
                </c:pt>
                <c:pt idx="3">
                  <c:v>27.655537432176025</c:v>
                </c:pt>
                <c:pt idx="4">
                  <c:v>29.014952630978197</c:v>
                </c:pt>
                <c:pt idx="5">
                  <c:v>30.378474935804402</c:v>
                </c:pt>
                <c:pt idx="6">
                  <c:v>31.031879194630875</c:v>
                </c:pt>
                <c:pt idx="7">
                  <c:v>33.690921351069697</c:v>
                </c:pt>
                <c:pt idx="8">
                  <c:v>34.099062244319974</c:v>
                </c:pt>
                <c:pt idx="9">
                  <c:v>34.777998674618956</c:v>
                </c:pt>
                <c:pt idx="10">
                  <c:v>35.543254376931003</c:v>
                </c:pt>
                <c:pt idx="11">
                  <c:v>36.160972785176611</c:v>
                </c:pt>
                <c:pt idx="12">
                  <c:v>36.773818745158792</c:v>
                </c:pt>
                <c:pt idx="13">
                  <c:v>37.655763239875391</c:v>
                </c:pt>
                <c:pt idx="14">
                  <c:v>40.366518078256561</c:v>
                </c:pt>
                <c:pt idx="15">
                  <c:v>41.674225735389399</c:v>
                </c:pt>
                <c:pt idx="16">
                  <c:v>43.759250123334972</c:v>
                </c:pt>
                <c:pt idx="17">
                  <c:v>44.614290792747958</c:v>
                </c:pt>
                <c:pt idx="18">
                  <c:v>46.170893868505289</c:v>
                </c:pt>
                <c:pt idx="19">
                  <c:v>53.479602331162155</c:v>
                </c:pt>
                <c:pt idx="20">
                  <c:v>55.194085027726437</c:v>
                </c:pt>
                <c:pt idx="21">
                  <c:v>56.708101157308185</c:v>
                </c:pt>
                <c:pt idx="22">
                  <c:v>56.898106402164117</c:v>
                </c:pt>
                <c:pt idx="23">
                  <c:v>61.227887617065555</c:v>
                </c:pt>
                <c:pt idx="24">
                  <c:v>72.487223168654168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0-4C87-8CF8-EB227F558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951416"/>
        <c:axId val="468951744"/>
      </c:barChart>
      <c:catAx>
        <c:axId val="4689514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468951744"/>
        <c:crosses val="autoZero"/>
        <c:auto val="1"/>
        <c:lblAlgn val="ctr"/>
        <c:lblOffset val="100"/>
        <c:noMultiLvlLbl val="0"/>
      </c:catAx>
      <c:valAx>
        <c:axId val="4689517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6895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dirty="0">
                <a:cs typeface="B Titr" panose="00000700000000000000" pitchFamily="2" charset="-78"/>
              </a:rPr>
              <a:t>درصد مراقبت فشارخون توسط </a:t>
            </a:r>
            <a:r>
              <a:rPr lang="fa-IR" sz="2000" dirty="0" smtClean="0">
                <a:cs typeface="B Titr" panose="00000700000000000000" pitchFamily="2" charset="-78"/>
              </a:rPr>
              <a:t>غیرپزشک تا آبان 98 (سیب)</a:t>
            </a:r>
            <a:endParaRPr lang="fa-IR" sz="2000" dirty="0">
              <a:cs typeface="B Titr" panose="00000700000000000000" pitchFamily="2" charset="-7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Sheet1!$AU$1</c:f>
              <c:strCache>
                <c:ptCount val="1"/>
                <c:pt idx="0">
                  <c:v>درصد مراقبت فشارخون توسط غیرپزشک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5-43DF-B694-150015B956F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5-43DF-B694-150015B956F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55-43DF-B694-150015B956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Sheet1!$AT$2:$AT$26</c:f>
              <c:strCache>
                <c:ptCount val="25"/>
                <c:pt idx="1">
                  <c:v>اصفهان 2</c:v>
                </c:pt>
                <c:pt idx="2">
                  <c:v>اصفهان 1</c:v>
                </c:pt>
                <c:pt idx="3">
                  <c:v>مبارکه</c:v>
                </c:pt>
                <c:pt idx="4">
                  <c:v>نجف آباد</c:v>
                </c:pt>
                <c:pt idx="5">
                  <c:v>شاهین شهر</c:v>
                </c:pt>
                <c:pt idx="6">
                  <c:v>برخوار</c:v>
                </c:pt>
                <c:pt idx="7">
                  <c:v>فلاورجان</c:v>
                </c:pt>
                <c:pt idx="8">
                  <c:v>جمع کل استان</c:v>
                </c:pt>
                <c:pt idx="9">
                  <c:v>خمینی شهر</c:v>
                </c:pt>
                <c:pt idx="10">
                  <c:v>نایین</c:v>
                </c:pt>
                <c:pt idx="11">
                  <c:v>شهرضا</c:v>
                </c:pt>
                <c:pt idx="12">
                  <c:v>اردستان</c:v>
                </c:pt>
                <c:pt idx="13">
                  <c:v>لنجان</c:v>
                </c:pt>
                <c:pt idx="14">
                  <c:v>خوانسار</c:v>
                </c:pt>
                <c:pt idx="15">
                  <c:v>دهاقان</c:v>
                </c:pt>
                <c:pt idx="16">
                  <c:v>گلپایگان</c:v>
                </c:pt>
                <c:pt idx="17">
                  <c:v>نطنز</c:v>
                </c:pt>
                <c:pt idx="18">
                  <c:v>سمیرم</c:v>
                </c:pt>
                <c:pt idx="19">
                  <c:v>فریدونشهر</c:v>
                </c:pt>
                <c:pt idx="20">
                  <c:v>چادگان</c:v>
                </c:pt>
                <c:pt idx="21">
                  <c:v>تیران و کرون</c:v>
                </c:pt>
                <c:pt idx="22">
                  <c:v>فریدن</c:v>
                </c:pt>
                <c:pt idx="23">
                  <c:v>بوئین میاندشت</c:v>
                </c:pt>
                <c:pt idx="24">
                  <c:v>خوروبیابانک</c:v>
                </c:pt>
              </c:strCache>
            </c:strRef>
          </c:cat>
          <c:val>
            <c:numRef>
              <c:f>Sheet1!$AU$2:$AU$26</c:f>
              <c:numCache>
                <c:formatCode>0.0</c:formatCode>
                <c:ptCount val="25"/>
                <c:pt idx="1">
                  <c:v>36.739788955094703</c:v>
                </c:pt>
                <c:pt idx="2">
                  <c:v>42.803614723385493</c:v>
                </c:pt>
                <c:pt idx="3">
                  <c:v>51.30065870269064</c:v>
                </c:pt>
                <c:pt idx="4">
                  <c:v>51.970734009912675</c:v>
                </c:pt>
                <c:pt idx="5">
                  <c:v>52.733706197922615</c:v>
                </c:pt>
                <c:pt idx="6">
                  <c:v>54.554878838927046</c:v>
                </c:pt>
                <c:pt idx="7">
                  <c:v>58.554527064304537</c:v>
                </c:pt>
                <c:pt idx="8">
                  <c:v>59.063115750131921</c:v>
                </c:pt>
                <c:pt idx="9">
                  <c:v>60.43624161073825</c:v>
                </c:pt>
                <c:pt idx="10">
                  <c:v>65.689810640216407</c:v>
                </c:pt>
                <c:pt idx="11">
                  <c:v>68.906560636182903</c:v>
                </c:pt>
                <c:pt idx="12">
                  <c:v>69.073881373569208</c:v>
                </c:pt>
                <c:pt idx="13">
                  <c:v>72.910176531671851</c:v>
                </c:pt>
                <c:pt idx="14">
                  <c:v>74.65339495200854</c:v>
                </c:pt>
                <c:pt idx="15">
                  <c:v>74.734316078162493</c:v>
                </c:pt>
                <c:pt idx="16">
                  <c:v>76.081359423274975</c:v>
                </c:pt>
                <c:pt idx="17">
                  <c:v>76.577880718008103</c:v>
                </c:pt>
                <c:pt idx="18">
                  <c:v>79.61862308073303</c:v>
                </c:pt>
                <c:pt idx="19">
                  <c:v>81.154415392205223</c:v>
                </c:pt>
                <c:pt idx="20">
                  <c:v>93.654173764906304</c:v>
                </c:pt>
                <c:pt idx="21">
                  <c:v>100.54221533694809</c:v>
                </c:pt>
                <c:pt idx="22">
                  <c:v>105.02339325289338</c:v>
                </c:pt>
                <c:pt idx="23">
                  <c:v>107.76340110905731</c:v>
                </c:pt>
                <c:pt idx="24">
                  <c:v>126.9609944277754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55-43DF-B694-150015B95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726288"/>
        <c:axId val="458727600"/>
      </c:barChart>
      <c:catAx>
        <c:axId val="4587262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458727600"/>
        <c:crosses val="autoZero"/>
        <c:auto val="1"/>
        <c:lblAlgn val="ctr"/>
        <c:lblOffset val="100"/>
        <c:noMultiLvlLbl val="0"/>
      </c:catAx>
      <c:valAx>
        <c:axId val="4587276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5872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96C8-C0F9-46C4-9922-750179703CD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87422-78F5-4B9A-9E9B-6075F015B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38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17804-9011-43BC-A415-717D6AC31F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6AA4-2EEB-454F-81CC-98B9F603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a-IR" altLang="en-US" smtClean="0"/>
              <a:t>93 در کشور 46 درصد و سال 94 در کشور 41/6 درصد </a:t>
            </a: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A6AE3D-B787-441B-976B-5084F3DBB53A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275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a-IR" altLang="en-US" smtClean="0"/>
              <a:t>سال 93 در کشور 2 درصد</a:t>
            </a: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74DA90-A26C-4A60-BDF3-85F595772E64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246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2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1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1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8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53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3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99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09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32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02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0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5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2019-12-22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fld id="{62A5C43B-D657-416D-BBDA-840C58D7DC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 latinLnBrk="0"/>
              <a:t>12/22/2019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latinLnBrk="0"/>
            <a:fld id="{38B23135-EE4A-4487-A804-C1E0BC87E143}" type="slidenum">
              <a:rPr lang="en-US" smtClean="0">
                <a:solidFill>
                  <a:srgbClr val="90C226"/>
                </a:solidFill>
              </a:rPr>
              <a:pPr defTabSz="685800" latinLnBrk="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2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400" dirty="0">
                <a:cs typeface="B Titr" panose="00000700000000000000" pitchFamily="2" charset="-78"/>
              </a:rPr>
              <a:t>برنامه های در حال اجرا</a:t>
            </a:r>
            <a:endParaRPr lang="fa-IR" sz="2100" b="1" dirty="0" smtClean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100" b="1" dirty="0" smtClean="0">
                <a:cs typeface="B Titr" panose="00000700000000000000" pitchFamily="2" charset="-78"/>
              </a:rPr>
              <a:t>گزارش </a:t>
            </a:r>
            <a:r>
              <a:rPr lang="fa-IR" sz="2100" b="1" dirty="0">
                <a:cs typeface="B Titr" panose="00000700000000000000" pitchFamily="2" charset="-78"/>
              </a:rPr>
              <a:t>خطرسنجی در جمعیت 30 سال به بالا </a:t>
            </a:r>
          </a:p>
          <a:p>
            <a:pPr marL="0" indent="0" algn="ctr">
              <a:buNone/>
            </a:pPr>
            <a:r>
              <a:rPr lang="fa-IR" sz="2100" b="1" dirty="0">
                <a:cs typeface="B Titr" panose="00000700000000000000" pitchFamily="2" charset="-78"/>
              </a:rPr>
              <a:t>معاونت بهداشتی از پاییز 95 تا ( 30 / 8 / 98 )</a:t>
            </a:r>
            <a:endParaRPr lang="en-US" sz="2100" b="1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A11E-DE8F-453A-8E9A-7DB5CCA92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33045"/>
              </p:ext>
            </p:extLst>
          </p:nvPr>
        </p:nvGraphicFramePr>
        <p:xfrm>
          <a:off x="0" y="2132857"/>
          <a:ext cx="9144000" cy="472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027">
                  <a:extLst>
                    <a:ext uri="{9D8B030D-6E8A-4147-A177-3AD203B41FA5}">
                      <a16:colId xmlns:a16="http://schemas.microsoft.com/office/drawing/2014/main" val="1035772982"/>
                    </a:ext>
                  </a:extLst>
                </a:gridCol>
                <a:gridCol w="2303110">
                  <a:extLst>
                    <a:ext uri="{9D8B030D-6E8A-4147-A177-3AD203B41FA5}">
                      <a16:colId xmlns:a16="http://schemas.microsoft.com/office/drawing/2014/main" val="991405156"/>
                    </a:ext>
                  </a:extLst>
                </a:gridCol>
                <a:gridCol w="4844863">
                  <a:extLst>
                    <a:ext uri="{9D8B030D-6E8A-4147-A177-3AD203B41FA5}">
                      <a16:colId xmlns:a16="http://schemas.microsoft.com/office/drawing/2014/main" val="1619092238"/>
                    </a:ext>
                  </a:extLst>
                </a:gridCol>
              </a:tblGrid>
              <a:tr h="739528"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50/6 %</a:t>
                      </a:r>
                      <a:endParaRPr lang="en-US" sz="21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1273377</a:t>
                      </a:r>
                      <a:endParaRPr lang="en-US" sz="21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برنامه خطرسنجی قلبی عروقی</a:t>
                      </a: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9048"/>
                  </a:ext>
                </a:extLst>
              </a:tr>
              <a:tr h="629020"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16/8 %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214177</a:t>
                      </a:r>
                      <a:endParaRPr lang="en-US" sz="2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برنامه بیماریابی فشار خون بالا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5903477"/>
                  </a:ext>
                </a:extLst>
              </a:tr>
              <a:tr h="760206"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10/9</a:t>
                      </a:r>
                      <a:r>
                        <a:rPr lang="fa-IR" sz="2100" b="1" baseline="0" dirty="0" smtClean="0">
                          <a:cs typeface="B Titr" panose="00000700000000000000" pitchFamily="2" charset="-78"/>
                        </a:rPr>
                        <a:t> %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128607</a:t>
                      </a:r>
                      <a:endParaRPr lang="en-US" sz="2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برنامه بیماریابی</a:t>
                      </a:r>
                      <a:r>
                        <a:rPr lang="fa-IR" sz="2100" b="1" baseline="0" dirty="0" smtClean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دیابت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6674877"/>
                  </a:ext>
                </a:extLst>
              </a:tr>
              <a:tr h="741974"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15</a:t>
                      </a:r>
                      <a:r>
                        <a:rPr lang="fa-IR" sz="2100" b="1" baseline="0" dirty="0" smtClean="0">
                          <a:cs typeface="B Titr" panose="00000700000000000000" pitchFamily="2" charset="-78"/>
                        </a:rPr>
                        <a:t> %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182764</a:t>
                      </a:r>
                      <a:endParaRPr lang="en-US" sz="2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برنامه بیماریابی پره دیابت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3134435"/>
                  </a:ext>
                </a:extLst>
              </a:tr>
              <a:tr h="710400"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14</a:t>
                      </a:r>
                      <a:r>
                        <a:rPr lang="fa-IR" sz="2100" b="1" baseline="0" dirty="0" smtClean="0">
                          <a:cs typeface="B Titr" panose="00000700000000000000" pitchFamily="2" charset="-78"/>
                        </a:rPr>
                        <a:t> %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111063</a:t>
                      </a:r>
                      <a:endParaRPr lang="en-US" sz="2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برنامه بیماریابی اختلالات چربی خون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2105704"/>
                  </a:ext>
                </a:extLst>
              </a:tr>
              <a:tr h="1144014"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5 %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71756</a:t>
                      </a:r>
                      <a:endParaRPr lang="en-US" sz="2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b="1" dirty="0" smtClean="0">
                          <a:cs typeface="B Titr" panose="00000700000000000000" pitchFamily="2" charset="-78"/>
                        </a:rPr>
                        <a:t>برنامه بیماریابی بیماری های قلبی عروقی</a:t>
                      </a:r>
                      <a:endParaRPr lang="en-US" sz="2100" b="1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002443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62482"/>
              </p:ext>
            </p:extLst>
          </p:nvPr>
        </p:nvGraphicFramePr>
        <p:xfrm>
          <a:off x="0" y="1412777"/>
          <a:ext cx="9143999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826">
                  <a:extLst>
                    <a:ext uri="{9D8B030D-6E8A-4147-A177-3AD203B41FA5}">
                      <a16:colId xmlns:a16="http://schemas.microsoft.com/office/drawing/2014/main" val="21179904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3863811432"/>
                    </a:ext>
                  </a:extLst>
                </a:gridCol>
                <a:gridCol w="4851918">
                  <a:extLst>
                    <a:ext uri="{9D8B030D-6E8A-4147-A177-3AD203B41FA5}">
                      <a16:colId xmlns:a16="http://schemas.microsoft.com/office/drawing/2014/main" val="135977712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cs typeface="B Titr" panose="00000700000000000000" pitchFamily="2" charset="-78"/>
                        </a:rPr>
                        <a:t>درصد</a:t>
                      </a:r>
                      <a:endParaRPr lang="en-US" sz="21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cs typeface="B Titr" panose="00000700000000000000" pitchFamily="2" charset="-78"/>
                        </a:rPr>
                        <a:t>تعداد</a:t>
                      </a:r>
                      <a:endParaRPr lang="en-US" sz="21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 smtClean="0">
                          <a:cs typeface="B Titr" panose="00000700000000000000" pitchFamily="2" charset="-78"/>
                        </a:rPr>
                        <a:t>برنامه ها و شاخص ها</a:t>
                      </a:r>
                      <a:endParaRPr lang="en-US" sz="21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813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1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98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hayan\Downloads\درصد مرگ ناشی از قلبی (2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03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86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96024" cy="67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1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7757" cy="68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11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9345" cy="68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8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877" cy="685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61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4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5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5115" cy="68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14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r>
              <a:rPr lang="fa-IR" sz="80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80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239" y="1196752"/>
            <a:ext cx="750376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0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28800"/>
            <a:ext cx="742765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4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0"/>
            <a:ext cx="6435090" cy="10527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a-IR" sz="2600" dirty="0">
                <a:cs typeface="B Titr" panose="00000700000000000000" pitchFamily="2" charset="-78"/>
              </a:rPr>
              <a:t>برنامه های در حال </a:t>
            </a:r>
            <a:r>
              <a:rPr lang="fa-IR" sz="2600" dirty="0" smtClean="0">
                <a:cs typeface="B Titr" panose="00000700000000000000" pitchFamily="2" charset="-78"/>
              </a:rPr>
              <a:t>اجرا</a:t>
            </a:r>
            <a:endParaRPr lang="fa-IR" sz="2100" b="1" dirty="0" smtClean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500" b="1" dirty="0">
                <a:cs typeface="B Titr" panose="00000700000000000000" pitchFamily="2" charset="-78"/>
              </a:rPr>
              <a:t>گزارش مراقبت بیماری ها ( سه ماهه شهریور، مهر و آبان) </a:t>
            </a:r>
            <a:endParaRPr lang="en-US" sz="2500" b="1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A11E-DE8F-453A-8E9A-7DB5CCA929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53159"/>
              </p:ext>
            </p:extLst>
          </p:nvPr>
        </p:nvGraphicFramePr>
        <p:xfrm>
          <a:off x="-1" y="1700810"/>
          <a:ext cx="9144001" cy="515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12">
                  <a:extLst>
                    <a:ext uri="{9D8B030D-6E8A-4147-A177-3AD203B41FA5}">
                      <a16:colId xmlns:a16="http://schemas.microsoft.com/office/drawing/2014/main" val="1035772982"/>
                    </a:ext>
                  </a:extLst>
                </a:gridCol>
                <a:gridCol w="1648345">
                  <a:extLst>
                    <a:ext uri="{9D8B030D-6E8A-4147-A177-3AD203B41FA5}">
                      <a16:colId xmlns:a16="http://schemas.microsoft.com/office/drawing/2014/main" val="991405156"/>
                    </a:ext>
                  </a:extLst>
                </a:gridCol>
                <a:gridCol w="5868144">
                  <a:extLst>
                    <a:ext uri="{9D8B030D-6E8A-4147-A177-3AD203B41FA5}">
                      <a16:colId xmlns:a16="http://schemas.microsoft.com/office/drawing/2014/main" val="1619092238"/>
                    </a:ext>
                  </a:extLst>
                </a:gridCol>
              </a:tblGrid>
              <a:tr h="41428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27/1 %</a:t>
                      </a:r>
                      <a:endParaRPr lang="en-US" sz="1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32036</a:t>
                      </a:r>
                      <a:endParaRPr lang="en-US" sz="1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برنامه مراقبت بیمار مبتلا به دیابت پزشک</a:t>
                      </a:r>
                      <a:endParaRPr lang="en-US" sz="1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9048"/>
                  </a:ext>
                </a:extLst>
              </a:tr>
              <a:tr h="631739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40/8%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48222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برنامه </a:t>
                      </a: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مراقبت 3ماهه بیمار مبتلا به دیابت غیرپزشک </a:t>
                      </a:r>
                    </a:p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454619"/>
                  </a:ext>
                </a:extLst>
              </a:tr>
              <a:tr h="524266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44/8 %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14347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برنامه کنترل دیابت: شاخص:</a:t>
                      </a:r>
                      <a:r>
                        <a:rPr lang="fa-IR" sz="1800" b="1" baseline="0" dirty="0" smtClean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تعداد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A1C</a:t>
                      </a:r>
                      <a:r>
                        <a:rPr lang="fa-I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انجام شده در مراقبت شده ها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9341987"/>
                  </a:ext>
                </a:extLst>
              </a:tr>
              <a:tr h="529379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47 %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6725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برنامه کنترل دیابت: شاخص:</a:t>
                      </a:r>
                      <a:r>
                        <a:rPr lang="fa-IR" sz="1800" b="1" baseline="0" dirty="0" smtClean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تعداد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A1C</a:t>
                      </a:r>
                      <a:r>
                        <a:rPr lang="fa-I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کنترل شده نسبت به انجام شده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141915"/>
                  </a:ext>
                </a:extLst>
              </a:tr>
              <a:tr h="596679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4/2</a:t>
                      </a:r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 %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7740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برنامه </a:t>
                      </a: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مراقبت سه ماهه بیمار مبتلا به پره دیابت غیرپزشک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32637"/>
                  </a:ext>
                </a:extLst>
              </a:tr>
              <a:tr h="699454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34/1%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70434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برنامه </a:t>
                      </a: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مراقبت بیمار مبتلا به فشار خون بالا پزشک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6674877"/>
                  </a:ext>
                </a:extLst>
              </a:tr>
              <a:tr h="880693">
                <a:tc>
                  <a:txBody>
                    <a:bodyPr/>
                    <a:lstStyle/>
                    <a:p>
                      <a:pPr algn="ctr"/>
                      <a:r>
                        <a:rPr lang="fa-IR" sz="1800" b="1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59/1</a:t>
                      </a:r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%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121999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برنامه </a:t>
                      </a: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مراقبت بیمار مبتلا به فشار خون بالا غیر پزشک</a:t>
                      </a:r>
                    </a:p>
                    <a:p>
                      <a:pPr marL="0" algn="ctr" defTabSz="4572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19884637"/>
                  </a:ext>
                </a:extLst>
              </a:tr>
              <a:tr h="880693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71/5 %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50338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برنامه </a:t>
                      </a: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تعداد</a:t>
                      </a:r>
                      <a:r>
                        <a:rPr lang="fa-I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فشارخون کنترل شده به نسبت مراقبت شده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203450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80995"/>
              </p:ext>
            </p:extLst>
          </p:nvPr>
        </p:nvGraphicFramePr>
        <p:xfrm>
          <a:off x="0" y="1052737"/>
          <a:ext cx="9144000" cy="64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599">
                  <a:extLst>
                    <a:ext uri="{9D8B030D-6E8A-4147-A177-3AD203B41FA5}">
                      <a16:colId xmlns:a16="http://schemas.microsoft.com/office/drawing/2014/main" val="211799041"/>
                    </a:ext>
                  </a:extLst>
                </a:gridCol>
                <a:gridCol w="1662257">
                  <a:extLst>
                    <a:ext uri="{9D8B030D-6E8A-4147-A177-3AD203B41FA5}">
                      <a16:colId xmlns:a16="http://schemas.microsoft.com/office/drawing/2014/main" val="3863811432"/>
                    </a:ext>
                  </a:extLst>
                </a:gridCol>
                <a:gridCol w="5868144">
                  <a:extLst>
                    <a:ext uri="{9D8B030D-6E8A-4147-A177-3AD203B41FA5}">
                      <a16:colId xmlns:a16="http://schemas.microsoft.com/office/drawing/2014/main" val="135977712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تعداد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برنامه ها و شاخص</a:t>
                      </a:r>
                      <a:r>
                        <a:rPr lang="fa-IR" sz="1800" baseline="0" dirty="0" smtClean="0">
                          <a:cs typeface="B Titr" panose="00000700000000000000" pitchFamily="2" charset="-78"/>
                        </a:rPr>
                        <a:t> ها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813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6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39422"/>
            <a:ext cx="7596337" cy="54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1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415" y="1879822"/>
            <a:ext cx="7653887" cy="49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258" y="1762210"/>
            <a:ext cx="7639345" cy="50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794134"/>
            <a:ext cx="754745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8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928" y="1784508"/>
            <a:ext cx="7563472" cy="50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67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678" y="1700808"/>
            <a:ext cx="7563472" cy="51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07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3" y="1628800"/>
            <a:ext cx="762169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26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18190"/>
            <a:ext cx="7596336" cy="51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85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63797"/>
            <a:ext cx="7596336" cy="519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828" y="1342308"/>
            <a:ext cx="7563472" cy="54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6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6778"/>
            <a:ext cx="7956376" cy="1052736"/>
          </a:xfrm>
        </p:spPr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گزارش وضعیت موجود (براساس آخرین پیمایش ها 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64936"/>
              </p:ext>
            </p:extLst>
          </p:nvPr>
        </p:nvGraphicFramePr>
        <p:xfrm>
          <a:off x="0" y="908719"/>
          <a:ext cx="9144001" cy="5926765"/>
        </p:xfrm>
        <a:graphic>
          <a:graphicData uri="http://schemas.openxmlformats.org/drawingml/2006/table">
            <a:tbl>
              <a:tblPr rtl="1" firstRow="1" firstCol="1" bandRow="1"/>
              <a:tblGrid>
                <a:gridCol w="4663767">
                  <a:extLst>
                    <a:ext uri="{9D8B030D-6E8A-4147-A177-3AD203B41FA5}">
                      <a16:colId xmlns:a16="http://schemas.microsoft.com/office/drawing/2014/main" val="3990118574"/>
                    </a:ext>
                  </a:extLst>
                </a:gridCol>
                <a:gridCol w="1057346">
                  <a:extLst>
                    <a:ext uri="{9D8B030D-6E8A-4147-A177-3AD203B41FA5}">
                      <a16:colId xmlns:a16="http://schemas.microsoft.com/office/drawing/2014/main" val="2210996366"/>
                    </a:ext>
                  </a:extLst>
                </a:gridCol>
                <a:gridCol w="1144223">
                  <a:extLst>
                    <a:ext uri="{9D8B030D-6E8A-4147-A177-3AD203B41FA5}">
                      <a16:colId xmlns:a16="http://schemas.microsoft.com/office/drawing/2014/main" val="3736020560"/>
                    </a:ext>
                  </a:extLst>
                </a:gridCol>
                <a:gridCol w="1144223">
                  <a:extLst>
                    <a:ext uri="{9D8B030D-6E8A-4147-A177-3AD203B41FA5}">
                      <a16:colId xmlns:a16="http://schemas.microsoft.com/office/drawing/2014/main" val="4099760646"/>
                    </a:ext>
                  </a:extLst>
                </a:gridCol>
                <a:gridCol w="1134442">
                  <a:extLst>
                    <a:ext uri="{9D8B030D-6E8A-4147-A177-3AD203B41FA5}">
                      <a16:colId xmlns:a16="http://schemas.microsoft.com/office/drawing/2014/main" val="1724042006"/>
                    </a:ext>
                  </a:extLst>
                </a:gridCol>
              </a:tblGrid>
              <a:tr h="435828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نام </a:t>
                      </a: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شاخص در مطالعه استپس ( % ) </a:t>
                      </a:r>
                      <a:endParaRPr lang="fa-I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میزان کشوری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میزان استانی ( اصفهان )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461785"/>
                  </a:ext>
                </a:extLst>
              </a:tr>
              <a:tr h="332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1389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1395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1389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1395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11545"/>
                  </a:ext>
                </a:extLst>
              </a:tr>
              <a:tr h="4844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فشار خون بالا</a:t>
                      </a: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(در افراد بالای </a:t>
                      </a:r>
                      <a:r>
                        <a:rPr lang="fa-I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سال)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19/1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27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15/2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25/4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76474"/>
                  </a:ext>
                </a:extLst>
              </a:tr>
              <a:tr h="6251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پره هایپرتنشن </a:t>
                      </a:r>
                      <a:r>
                        <a:rPr lang="fa-I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(در افراد بالای 18 سال)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اندازه گیری نشده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36/44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اندازه گیری نشده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29/9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52199"/>
                  </a:ext>
                </a:extLst>
              </a:tr>
              <a:tr h="4048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کلسترول خون بالا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(در افراد بالای 25 سال)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28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48/1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37/8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10922"/>
                  </a:ext>
                </a:extLst>
              </a:tr>
              <a:tr h="4626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دیابت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(در افراد بالای 25 سال)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7/5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9/5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8/3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11/69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36457"/>
                  </a:ext>
                </a:extLst>
              </a:tr>
              <a:tr h="4626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پره دیابت </a:t>
                      </a:r>
                      <a:r>
                        <a:rPr lang="fa-I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در افراد بالای 25 سال)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اندازه گیری نشده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18/11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اندازه گیری نشده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18/99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27890"/>
                  </a:ext>
                </a:extLst>
              </a:tr>
              <a:tr h="4626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اضافه وزن و چاقی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نمایه توده بدنی 25 و بیشتر در افراد بالای 18 سال)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48/2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59/3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44/2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61/3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85517"/>
                  </a:ext>
                </a:extLst>
              </a:tr>
              <a:tr h="4626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کم تحرکی </a:t>
                      </a:r>
                      <a:r>
                        <a:rPr lang="fa-I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(در افراد بالای 18 سال)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40/12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56/4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38/4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57/43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11111"/>
                  </a:ext>
                </a:extLst>
              </a:tr>
              <a:tr h="6233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متوسط مصرف نمک در روز برای هر نفر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گرم)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اندازه گیری نشده</a:t>
                      </a:r>
                      <a:r>
                        <a:rPr lang="fa-I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9/16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اندازه گیری نشده </a:t>
                      </a: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9/04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707061"/>
                  </a:ext>
                </a:extLst>
              </a:tr>
              <a:tr h="4979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مصرف </a:t>
                      </a: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دخانیات </a:t>
                      </a:r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روزانه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در افراد بالای 18 سال)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10/9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14/15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12/3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14/35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00461"/>
                  </a:ext>
                </a:extLst>
              </a:tr>
              <a:tr h="6501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شیوع مصرف میوه و سبزی بیشتر از پنج سهم در روز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در افراد بالای </a:t>
                      </a:r>
                      <a:r>
                        <a:rPr lang="fa-I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سال)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12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48/6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7/3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48/7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40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2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655" y="1906226"/>
            <a:ext cx="7639345" cy="49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9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88673"/>
            <a:ext cx="75474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65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527" y="1773357"/>
            <a:ext cx="7563472" cy="50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27" y="1879822"/>
            <a:ext cx="7563472" cy="49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24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374763"/>
            <a:ext cx="7598939" cy="54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69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814" y="1556792"/>
            <a:ext cx="762918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3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158" y="1484784"/>
            <a:ext cx="7639344" cy="54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93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291" y="1688673"/>
            <a:ext cx="75474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9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325" y="1375766"/>
            <a:ext cx="7563472" cy="54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95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اعلام روند زمانی  شاخص ها در استان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528" y="1447774"/>
            <a:ext cx="7563472" cy="54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6778"/>
            <a:ext cx="7956376" cy="1052736"/>
          </a:xfrm>
        </p:spPr>
        <p:txBody>
          <a:bodyPr/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گزارش وضعیت موجود (براساس آخرین پیمایش ها 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131079"/>
              </p:ext>
            </p:extLst>
          </p:nvPr>
        </p:nvGraphicFramePr>
        <p:xfrm>
          <a:off x="0" y="1340767"/>
          <a:ext cx="9144001" cy="5517231"/>
        </p:xfrm>
        <a:graphic>
          <a:graphicData uri="http://schemas.openxmlformats.org/drawingml/2006/table">
            <a:tbl>
              <a:tblPr rtl="1" firstRow="1" firstCol="1" bandRow="1"/>
              <a:tblGrid>
                <a:gridCol w="3904229">
                  <a:extLst>
                    <a:ext uri="{9D8B030D-6E8A-4147-A177-3AD203B41FA5}">
                      <a16:colId xmlns:a16="http://schemas.microsoft.com/office/drawing/2014/main" val="3990118574"/>
                    </a:ext>
                  </a:extLst>
                </a:gridCol>
                <a:gridCol w="1414552">
                  <a:extLst>
                    <a:ext uri="{9D8B030D-6E8A-4147-A177-3AD203B41FA5}">
                      <a16:colId xmlns:a16="http://schemas.microsoft.com/office/drawing/2014/main" val="3736020560"/>
                    </a:ext>
                  </a:extLst>
                </a:gridCol>
                <a:gridCol w="2119281">
                  <a:extLst>
                    <a:ext uri="{9D8B030D-6E8A-4147-A177-3AD203B41FA5}">
                      <a16:colId xmlns:a16="http://schemas.microsoft.com/office/drawing/2014/main" val="1724042006"/>
                    </a:ext>
                  </a:extLst>
                </a:gridCol>
                <a:gridCol w="1705939">
                  <a:extLst>
                    <a:ext uri="{9D8B030D-6E8A-4147-A177-3AD203B41FA5}">
                      <a16:colId xmlns:a16="http://schemas.microsoft.com/office/drawing/2014/main" val="721589258"/>
                    </a:ext>
                  </a:extLst>
                </a:gridCol>
              </a:tblGrid>
              <a:tr h="1093153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نام </a:t>
                      </a: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شاخص در مطالعه استپس ( % ) </a:t>
                      </a:r>
                      <a:endParaRPr lang="fa-I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میزان کشوری</a:t>
                      </a: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میزان استانی ( اصفهان )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میزان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مورد انتظار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461785"/>
                  </a:ext>
                </a:extLst>
              </a:tr>
              <a:tr h="935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1395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1395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1404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11545"/>
                  </a:ext>
                </a:extLst>
              </a:tr>
              <a:tr h="7420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پوشش دیابت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56/87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62/22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76474"/>
                  </a:ext>
                </a:extLst>
              </a:tr>
              <a:tr h="6200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مراقبت</a:t>
                      </a:r>
                      <a:r>
                        <a:rPr lang="fa-I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موثر از دیابت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35/98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41/63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10922"/>
                  </a:ext>
                </a:extLst>
              </a:tr>
              <a:tr h="7086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پوشش فشار خون بالا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39/8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36457"/>
                  </a:ext>
                </a:extLst>
              </a:tr>
              <a:tr h="7086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مراقبت</a:t>
                      </a:r>
                      <a:r>
                        <a:rPr lang="fa-I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موثر از فشار خون بالا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37/57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39/83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85517"/>
                  </a:ext>
                </a:extLst>
              </a:tr>
              <a:tr h="7086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مراقبت</a:t>
                      </a:r>
                      <a:r>
                        <a:rPr lang="fa-I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موثر شدید از فشار خون بالا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9/67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11/22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1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9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146367"/>
              </p:ext>
            </p:extLst>
          </p:nvPr>
        </p:nvGraphicFramePr>
        <p:xfrm>
          <a:off x="1619672" y="548680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632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82080"/>
              </p:ext>
            </p:extLst>
          </p:nvPr>
        </p:nvGraphicFramePr>
        <p:xfrm>
          <a:off x="1547664" y="692696"/>
          <a:ext cx="74168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453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060224"/>
              </p:ext>
            </p:extLst>
          </p:nvPr>
        </p:nvGraphicFramePr>
        <p:xfrm>
          <a:off x="1619672" y="908720"/>
          <a:ext cx="73448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3638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652867"/>
              </p:ext>
            </p:extLst>
          </p:nvPr>
        </p:nvGraphicFramePr>
        <p:xfrm>
          <a:off x="1619672" y="332656"/>
          <a:ext cx="727280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4814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34278"/>
              </p:ext>
            </p:extLst>
          </p:nvPr>
        </p:nvGraphicFramePr>
        <p:xfrm>
          <a:off x="1547664" y="548680"/>
          <a:ext cx="7416824" cy="494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192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6844"/>
              </p:ext>
            </p:extLst>
          </p:nvPr>
        </p:nvGraphicFramePr>
        <p:xfrm>
          <a:off x="1547664" y="692696"/>
          <a:ext cx="7488832" cy="479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208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64615"/>
              </p:ext>
            </p:extLst>
          </p:nvPr>
        </p:nvGraphicFramePr>
        <p:xfrm>
          <a:off x="1619672" y="1268760"/>
          <a:ext cx="7344816" cy="42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173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44933"/>
              </p:ext>
            </p:extLst>
          </p:nvPr>
        </p:nvGraphicFramePr>
        <p:xfrm>
          <a:off x="1547664" y="476672"/>
          <a:ext cx="741682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189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432694"/>
              </p:ext>
            </p:extLst>
          </p:nvPr>
        </p:nvGraphicFramePr>
        <p:xfrm>
          <a:off x="1547664" y="692696"/>
          <a:ext cx="74888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18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143999" cy="357188"/>
          </a:xfrm>
        </p:spPr>
        <p:txBody>
          <a:bodyPr>
            <a:normAutofit fontScale="90000"/>
          </a:bodyPr>
          <a:lstStyle/>
          <a:p>
            <a:pPr algn="ctr"/>
            <a:r>
              <a:rPr lang="fa-IR" altLang="en-US" sz="2100" dirty="0">
                <a:cs typeface="B Titr" panose="00000700000000000000" pitchFamily="2" charset="-78"/>
              </a:rPr>
              <a:t>میزان مرگ منتسب به هر یک از عوامل خطر</a:t>
            </a:r>
            <a:endParaRPr lang="en-US" altLang="en-US" sz="2100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674429"/>
              </p:ext>
            </p:extLst>
          </p:nvPr>
        </p:nvGraphicFramePr>
        <p:xfrm>
          <a:off x="1" y="764701"/>
          <a:ext cx="9144000" cy="609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790">
                  <a:extLst>
                    <a:ext uri="{9D8B030D-6E8A-4147-A177-3AD203B41FA5}">
                      <a16:colId xmlns:a16="http://schemas.microsoft.com/office/drawing/2014/main" val="3575111023"/>
                    </a:ext>
                  </a:extLst>
                </a:gridCol>
                <a:gridCol w="5568643">
                  <a:extLst>
                    <a:ext uri="{9D8B030D-6E8A-4147-A177-3AD203B41FA5}">
                      <a16:colId xmlns:a16="http://schemas.microsoft.com/office/drawing/2014/main" val="2127520964"/>
                    </a:ext>
                  </a:extLst>
                </a:gridCol>
                <a:gridCol w="683567">
                  <a:extLst>
                    <a:ext uri="{9D8B030D-6E8A-4147-A177-3AD203B41FA5}">
                      <a16:colId xmlns:a16="http://schemas.microsoft.com/office/drawing/2014/main" val="114102485"/>
                    </a:ext>
                  </a:extLst>
                </a:gridCol>
              </a:tblGrid>
              <a:tr h="653459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مرگ در صد هزار نفر جمعیت در هر دو جنس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 عوامل خطر مختلف در ایران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378903643"/>
                  </a:ext>
                </a:extLst>
              </a:tr>
              <a:tr h="61714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146/29 مرگ در صد هزار نفر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 عوامل خطر تغذیه ای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1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83994"/>
                  </a:ext>
                </a:extLst>
              </a:tr>
              <a:tr h="4284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93/47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 فشار خون بالا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2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85641"/>
                  </a:ext>
                </a:extLst>
              </a:tr>
              <a:tr h="4284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93/33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 چربی</a:t>
                      </a:r>
                      <a:r>
                        <a:rPr lang="fa-IR" sz="1400" baseline="0" dirty="0" smtClean="0">
                          <a:cs typeface="B Titr" panose="00000700000000000000" pitchFamily="2" charset="-78"/>
                        </a:rPr>
                        <a:t> خون بالا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3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47383"/>
                  </a:ext>
                </a:extLst>
              </a:tr>
              <a:tr h="49534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43/53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 توده بدنی بالا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4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12122"/>
                  </a:ext>
                </a:extLst>
              </a:tr>
              <a:tr h="4284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41/23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 آلودگی هوا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5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76695"/>
                  </a:ext>
                </a:extLst>
              </a:tr>
              <a:tr h="4284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38/84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</a:t>
                      </a:r>
                      <a:r>
                        <a:rPr lang="fa-IR" sz="1400" baseline="0" dirty="0" smtClean="0">
                          <a:cs typeface="B Titr" panose="00000700000000000000" pitchFamily="2" charset="-78"/>
                        </a:rPr>
                        <a:t> قند خون بالا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6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38651"/>
                  </a:ext>
                </a:extLst>
              </a:tr>
              <a:tr h="4999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34/77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</a:t>
                      </a:r>
                      <a:r>
                        <a:rPr lang="fa-IR" sz="1400" baseline="0" dirty="0" smtClean="0">
                          <a:cs typeface="B Titr" panose="00000700000000000000" pitchFamily="2" charset="-78"/>
                        </a:rPr>
                        <a:t> تنباکو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7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9620"/>
                  </a:ext>
                </a:extLst>
              </a:tr>
              <a:tr h="4284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26/21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  فعالیت فیزیکی کم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8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055220"/>
                  </a:ext>
                </a:extLst>
              </a:tr>
              <a:tr h="6171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 23/41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 سیگار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9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662863"/>
                  </a:ext>
                </a:extLst>
              </a:tr>
              <a:tr h="4330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12/69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</a:t>
                      </a:r>
                      <a:r>
                        <a:rPr lang="fa-IR" sz="1400" baseline="0" dirty="0" smtClean="0">
                          <a:cs typeface="B Titr" panose="00000700000000000000" pitchFamily="2" charset="-78"/>
                        </a:rPr>
                        <a:t> دود دست دوم 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10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85631"/>
                  </a:ext>
                </a:extLst>
              </a:tr>
              <a:tr h="63480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1/8  مرگ در صد هزار نفر</a:t>
                      </a:r>
                      <a:endParaRPr lang="en-US" sz="1400" dirty="0" smtClean="0"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میزان مرگ منتسب به بیماری های ایسکمیک قلب به علت</a:t>
                      </a:r>
                      <a:r>
                        <a:rPr lang="fa-IR" sz="1400" baseline="0" dirty="0" smtClean="0">
                          <a:cs typeface="B Titr" panose="00000700000000000000" pitchFamily="2" charset="-78"/>
                        </a:rPr>
                        <a:t> الکل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11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5" marB="3429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1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4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6172200" cy="421481"/>
          </a:xfrm>
        </p:spPr>
        <p:txBody>
          <a:bodyPr/>
          <a:lstStyle/>
          <a:p>
            <a:r>
              <a:rPr lang="fa-IR" altLang="en-US" sz="1500" dirty="0">
                <a:solidFill>
                  <a:schemeClr val="tx1"/>
                </a:solidFill>
                <a:cs typeface="B Titr" panose="00000700000000000000" pitchFamily="2" charset="-78"/>
              </a:rPr>
              <a:t>درصد سهم مرگ و میر ناشی از بیماری قلبی و عروقی به کل مرگ</a:t>
            </a:r>
            <a:endParaRPr lang="en-US" altLang="en-US" sz="15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9210"/>
              </p:ext>
            </p:extLst>
          </p:nvPr>
        </p:nvGraphicFramePr>
        <p:xfrm>
          <a:off x="0" y="421484"/>
          <a:ext cx="9144002" cy="64365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سال 1392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سال 1393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سال 1394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سال 1395 (کبیسه)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سال 1396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سال 1397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شهرستان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61/78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56/17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56/5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54/22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54/72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50/97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اردستان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41/32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40/94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41/24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37/26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38/78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39/16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اصفهان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44/77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45/35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45/91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49/82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40/69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43/85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برخوار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20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0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55/17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53/37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53/22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53/41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بوئین و میاندشت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49/17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47/19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48/49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47/72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50/8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47/15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تیران و کرون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50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52/53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57/47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53/44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54/51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51/91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چادگان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54/39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42/42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42/91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48/14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44/84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39/84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خمینی شهر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44/66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43/88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44/26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45/27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31/25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خوانسار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46/23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58/47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39/31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49/14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39/85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41/38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خور و بیابانک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37/56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54/45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51/31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48/02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44/49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45/05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دهاقان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58/3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48/86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42/54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42/76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46/77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44/31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سمیرم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44/92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40/66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33/3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35/48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39/27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38/84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شاهین شهر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44/15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45/3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40/84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38/27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35/95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34/34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شهرضا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50/86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46/45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43/62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44/21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38/89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39/34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فریدن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62/1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48/11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47/4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42/93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45/51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44/55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فریدونشهر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810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54/97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47/68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42/15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43/76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40/16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37/84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فلاورجان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47/05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39/47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40/99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38/42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40/86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33/61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گلپایگان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38/03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35/43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36/24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40/26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41/67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41/13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لنجان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44/24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40/42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36/94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40/82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42/32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39/22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مبارکه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60/36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54/2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55/22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50/42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52/8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51/93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نائین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33/7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36/8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39/23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39/41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43/78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39/82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نجف آباد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3687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67/26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77/78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38/77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48/57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47/31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50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نطنز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74586"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44/29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42/59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41/38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40/49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41/26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Titr" panose="00000700000000000000" pitchFamily="2" charset="-78"/>
                        </a:rPr>
                        <a:t>40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800" b="1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کل استان</a:t>
                      </a:r>
                      <a:endParaRPr lang="en-US" sz="800" b="1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76" marR="68576" marT="34292" marB="34292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0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8001" y="0"/>
            <a:ext cx="7411128" cy="990600"/>
          </a:xfrm>
        </p:spPr>
        <p:txBody>
          <a:bodyPr/>
          <a:lstStyle/>
          <a:p>
            <a:pPr algn="ctr"/>
            <a:r>
              <a:rPr lang="fa-IR" altLang="en-US" dirty="0" smtClean="0"/>
              <a:t>تعداد کل مرگ در استان اصفهان</a:t>
            </a:r>
            <a:endParaRPr lang="en-US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1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09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100" y="11523"/>
            <a:ext cx="8959388" cy="609166"/>
          </a:xfrm>
        </p:spPr>
        <p:txBody>
          <a:bodyPr>
            <a:normAutofit fontScale="90000"/>
          </a:bodyPr>
          <a:lstStyle/>
          <a:p>
            <a:pPr algn="ctr"/>
            <a:r>
              <a:rPr lang="fa-IR" altLang="en-US" dirty="0" smtClean="0"/>
              <a:t>تعداد کل مرگ ناشی از بیماری های قلبی عروقی در استان اصفهان</a:t>
            </a:r>
            <a:endParaRPr lang="en-US" alt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44000" cy="627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07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1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947e6ad47f95d9ac94ec1b7a2ec5d7955c6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1196</Words>
  <Application>Microsoft Office PowerPoint</Application>
  <PresentationFormat>On-screen Show (4:3)</PresentationFormat>
  <Paragraphs>386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맑은 고딕</vt:lpstr>
      <vt:lpstr>Arial</vt:lpstr>
      <vt:lpstr>B Nazanin</vt:lpstr>
      <vt:lpstr>B Titr</vt:lpstr>
      <vt:lpstr>Calibri</vt:lpstr>
      <vt:lpstr>Tahoma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گزارش وضعیت موجود (براساس آخرین پیمایش ها )</vt:lpstr>
      <vt:lpstr>گزارش وضعیت موجود (براساس آخرین پیمایش ها )</vt:lpstr>
      <vt:lpstr>میزان مرگ منتسب به هر یک از عوامل خطر</vt:lpstr>
      <vt:lpstr>درصد سهم مرگ و میر ناشی از بیماری قلبی و عروقی به کل مرگ</vt:lpstr>
      <vt:lpstr>تعداد کل مرگ در استان اصفهان</vt:lpstr>
      <vt:lpstr>تعداد کل مرگ ناشی از بیماری های قلبی عروقی در استان اصفهان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اعلام روند زمانی  شاخص ها در استان 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اعلام روند زمانی  شاخص ها در استان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pardweb.ir</dc:creator>
  <cp:lastModifiedBy>gheir vagir</cp:lastModifiedBy>
  <cp:revision>82</cp:revision>
  <dcterms:created xsi:type="dcterms:W3CDTF">2014-04-01T16:35:38Z</dcterms:created>
  <dcterms:modified xsi:type="dcterms:W3CDTF">2019-12-22T07:30:26Z</dcterms:modified>
</cp:coreProperties>
</file>