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492" r:id="rId2"/>
    <p:sldId id="414" r:id="rId3"/>
    <p:sldId id="478" r:id="rId4"/>
    <p:sldId id="493" r:id="rId5"/>
    <p:sldId id="494" r:id="rId6"/>
    <p:sldId id="521" r:id="rId7"/>
    <p:sldId id="522" r:id="rId8"/>
    <p:sldId id="523" r:id="rId9"/>
    <p:sldId id="495" r:id="rId10"/>
    <p:sldId id="496" r:id="rId11"/>
    <p:sldId id="539" r:id="rId12"/>
    <p:sldId id="497" r:id="rId13"/>
    <p:sldId id="528" r:id="rId14"/>
    <p:sldId id="498" r:id="rId15"/>
    <p:sldId id="535" r:id="rId16"/>
    <p:sldId id="505" r:id="rId17"/>
    <p:sldId id="524" r:id="rId18"/>
    <p:sldId id="525" r:id="rId19"/>
    <p:sldId id="526" r:id="rId20"/>
    <p:sldId id="527" r:id="rId21"/>
    <p:sldId id="529" r:id="rId22"/>
    <p:sldId id="530" r:id="rId23"/>
    <p:sldId id="508" r:id="rId24"/>
    <p:sldId id="531" r:id="rId25"/>
    <p:sldId id="532" r:id="rId26"/>
    <p:sldId id="533" r:id="rId27"/>
    <p:sldId id="534" r:id="rId28"/>
    <p:sldId id="514" r:id="rId29"/>
    <p:sldId id="515" r:id="rId30"/>
    <p:sldId id="516" r:id="rId31"/>
    <p:sldId id="517" r:id="rId32"/>
    <p:sldId id="518" r:id="rId33"/>
    <p:sldId id="519" r:id="rId34"/>
    <p:sldId id="520" r:id="rId35"/>
    <p:sldId id="540" r:id="rId36"/>
    <p:sldId id="537" r:id="rId37"/>
    <p:sldId id="501" r:id="rId38"/>
    <p:sldId id="502" r:id="rId39"/>
    <p:sldId id="538" r:id="rId40"/>
    <p:sldId id="265"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1BB8B78-C82B-401E-9133-8247A808B90B}">
          <p14:sldIdLst>
            <p14:sldId id="492"/>
            <p14:sldId id="414"/>
            <p14:sldId id="478"/>
            <p14:sldId id="493"/>
            <p14:sldId id="494"/>
            <p14:sldId id="521"/>
            <p14:sldId id="522"/>
            <p14:sldId id="523"/>
            <p14:sldId id="495"/>
            <p14:sldId id="496"/>
            <p14:sldId id="539"/>
            <p14:sldId id="497"/>
            <p14:sldId id="528"/>
            <p14:sldId id="498"/>
            <p14:sldId id="535"/>
            <p14:sldId id="505"/>
            <p14:sldId id="524"/>
            <p14:sldId id="525"/>
            <p14:sldId id="526"/>
            <p14:sldId id="527"/>
            <p14:sldId id="529"/>
            <p14:sldId id="530"/>
            <p14:sldId id="508"/>
            <p14:sldId id="531"/>
            <p14:sldId id="532"/>
            <p14:sldId id="533"/>
            <p14:sldId id="534"/>
            <p14:sldId id="514"/>
            <p14:sldId id="515"/>
            <p14:sldId id="516"/>
            <p14:sldId id="517"/>
            <p14:sldId id="518"/>
            <p14:sldId id="519"/>
            <p14:sldId id="520"/>
            <p14:sldId id="540"/>
            <p14:sldId id="537"/>
            <p14:sldId id="501"/>
            <p14:sldId id="502"/>
            <p14:sldId id="538"/>
          </p14:sldIdLst>
        </p14:section>
        <p14:section name="Untitled Section" id="{3110E3F3-7B00-4069-9AA6-E317C88FE233}">
          <p14:sldIdLst>
            <p14:sldId id="265"/>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339933"/>
    <a:srgbClr val="33CC33"/>
    <a:srgbClr val="FF3300"/>
    <a:srgbClr val="CC3300"/>
    <a:srgbClr val="96641A"/>
    <a:srgbClr val="CC00CC"/>
    <a:srgbClr val="00CC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12" autoAdjust="0"/>
    <p:restoredTop sz="94638" autoAdjust="0"/>
  </p:normalViewPr>
  <p:slideViewPr>
    <p:cSldViewPr>
      <p:cViewPr varScale="1">
        <p:scale>
          <a:sx n="86" d="100"/>
          <a:sy n="86" d="100"/>
        </p:scale>
        <p:origin x="-51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11.png"/></Relationships>
</file>

<file path=ppt/diagrams/_rels/data2.xml.rels><?xml version="1.0" encoding="UTF-8" standalone="yes"?>
<Relationships xmlns="http://schemas.openxmlformats.org/package/2006/relationships"><Relationship Id="rId1" Type="http://schemas.openxmlformats.org/officeDocument/2006/relationships/image" Target="../media/image11.png"/></Relationships>
</file>

<file path=ppt/diagrams/_rels/drawing1.xml.rels><?xml version="1.0" encoding="UTF-8" standalone="yes"?>
<Relationships xmlns="http://schemas.openxmlformats.org/package/2006/relationships"><Relationship Id="rId1" Type="http://schemas.openxmlformats.org/officeDocument/2006/relationships/image" Target="../media/image11.png"/></Relationships>
</file>

<file path=ppt/diagrams/_rels/drawing2.xml.rels><?xml version="1.0" encoding="UTF-8" standalone="yes"?>
<Relationships xmlns="http://schemas.openxmlformats.org/package/2006/relationships"><Relationship Id="rId1" Type="http://schemas.openxmlformats.org/officeDocument/2006/relationships/image" Target="../media/image11.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1BB7E0-95C4-4B02-B50D-AB0C34C27740}" type="doc">
      <dgm:prSet loTypeId="urn:microsoft.com/office/officeart/2005/8/layout/vList4#1" loCatId="list" qsTypeId="urn:microsoft.com/office/officeart/2005/8/quickstyle/simple1" qsCatId="simple" csTypeId="urn:microsoft.com/office/officeart/2005/8/colors/colorful4" csCatId="colorful" phldr="1"/>
      <dgm:spPr/>
      <dgm:t>
        <a:bodyPr/>
        <a:lstStyle/>
        <a:p>
          <a:endParaRPr lang="en-CA"/>
        </a:p>
      </dgm:t>
    </dgm:pt>
    <dgm:pt modelId="{7DDC5FDF-B643-4CB5-A59C-00095E2E0A8B}">
      <dgm:prSet phldrT="[Text]" custT="1"/>
      <dgm:spPr>
        <a:gradFill flip="none" rotWithShape="0">
          <a:gsLst>
            <a:gs pos="0">
              <a:srgbClr val="CC66FF">
                <a:shade val="30000"/>
                <a:satMod val="115000"/>
              </a:srgbClr>
            </a:gs>
            <a:gs pos="50000">
              <a:srgbClr val="CC66FF">
                <a:shade val="67500"/>
                <a:satMod val="115000"/>
              </a:srgbClr>
            </a:gs>
            <a:gs pos="100000">
              <a:srgbClr val="CC66FF">
                <a:shade val="100000"/>
                <a:satMod val="115000"/>
              </a:srgbClr>
            </a:gs>
          </a:gsLst>
          <a:lin ang="13500000" scaled="1"/>
          <a:tileRect/>
        </a:gradFill>
      </dgm:spPr>
      <dgm:t>
        <a:bodyPr/>
        <a:lstStyle/>
        <a:p>
          <a:r>
            <a:rPr lang="en-CA" sz="3200" dirty="0" smtClean="0"/>
            <a:t>HbA1 reduction </a:t>
          </a:r>
          <a:endParaRPr lang="en-CA" sz="3200" dirty="0"/>
        </a:p>
      </dgm:t>
    </dgm:pt>
    <dgm:pt modelId="{63AF1A99-0CD7-44FB-942E-48E82555BAE4}" type="parTrans" cxnId="{53752397-4D2B-49FF-BD2D-B634DDDA59B5}">
      <dgm:prSet/>
      <dgm:spPr/>
      <dgm:t>
        <a:bodyPr/>
        <a:lstStyle/>
        <a:p>
          <a:endParaRPr lang="en-CA"/>
        </a:p>
      </dgm:t>
    </dgm:pt>
    <dgm:pt modelId="{D8D52C72-F9F2-47CB-A444-FA30BC6150D0}" type="sibTrans" cxnId="{53752397-4D2B-49FF-BD2D-B634DDDA59B5}">
      <dgm:prSet/>
      <dgm:spPr/>
      <dgm:t>
        <a:bodyPr/>
        <a:lstStyle/>
        <a:p>
          <a:endParaRPr lang="en-CA"/>
        </a:p>
      </dgm:t>
    </dgm:pt>
    <dgm:pt modelId="{02268DBB-A933-4DA5-BA04-6461F924360D}">
      <dgm:prSet phldrT="[Text]" custT="1"/>
      <dgm:spPr>
        <a:gradFill flip="none" rotWithShape="0">
          <a:gsLst>
            <a:gs pos="0">
              <a:srgbClr val="9966FF">
                <a:shade val="30000"/>
                <a:satMod val="115000"/>
              </a:srgbClr>
            </a:gs>
            <a:gs pos="50000">
              <a:srgbClr val="9966FF">
                <a:shade val="67500"/>
                <a:satMod val="115000"/>
              </a:srgbClr>
            </a:gs>
            <a:gs pos="100000">
              <a:srgbClr val="9966FF">
                <a:shade val="100000"/>
                <a:satMod val="115000"/>
              </a:srgbClr>
            </a:gs>
          </a:gsLst>
          <a:lin ang="13500000" scaled="1"/>
          <a:tileRect/>
        </a:gradFill>
      </dgm:spPr>
      <dgm:t>
        <a:bodyPr/>
        <a:lstStyle/>
        <a:p>
          <a:r>
            <a:rPr lang="en-CA" sz="3200" dirty="0" smtClean="0"/>
            <a:t>Weight loss</a:t>
          </a:r>
          <a:endParaRPr lang="en-CA" sz="3200" dirty="0"/>
        </a:p>
      </dgm:t>
    </dgm:pt>
    <dgm:pt modelId="{1D6691E0-8D64-4180-876C-00C9AEDE9BCF}" type="parTrans" cxnId="{42BD0620-D1D1-4CD0-9E59-2B5FAED34F51}">
      <dgm:prSet/>
      <dgm:spPr/>
      <dgm:t>
        <a:bodyPr/>
        <a:lstStyle/>
        <a:p>
          <a:endParaRPr lang="en-CA"/>
        </a:p>
      </dgm:t>
    </dgm:pt>
    <dgm:pt modelId="{29A13C24-7669-4C56-B1B9-43C475B8ABC7}" type="sibTrans" cxnId="{42BD0620-D1D1-4CD0-9E59-2B5FAED34F51}">
      <dgm:prSet/>
      <dgm:spPr/>
      <dgm:t>
        <a:bodyPr/>
        <a:lstStyle/>
        <a:p>
          <a:endParaRPr lang="en-CA"/>
        </a:p>
      </dgm:t>
    </dgm:pt>
    <dgm:pt modelId="{39B0FD45-65B5-465B-88E4-5AC33472C052}">
      <dgm:prSet phldrT="[Text]" custT="1"/>
      <dgm:spPr>
        <a:gradFill flip="none" rotWithShape="0">
          <a:gsLst>
            <a:gs pos="0">
              <a:schemeClr val="accent2">
                <a:lumMod val="60000"/>
                <a:lumOff val="40000"/>
                <a:shade val="30000"/>
                <a:satMod val="115000"/>
              </a:schemeClr>
            </a:gs>
            <a:gs pos="50000">
              <a:schemeClr val="accent2">
                <a:lumMod val="60000"/>
                <a:lumOff val="40000"/>
                <a:shade val="67500"/>
                <a:satMod val="115000"/>
              </a:schemeClr>
            </a:gs>
            <a:gs pos="100000">
              <a:schemeClr val="accent2">
                <a:lumMod val="60000"/>
                <a:lumOff val="40000"/>
                <a:shade val="100000"/>
                <a:satMod val="115000"/>
              </a:schemeClr>
            </a:gs>
          </a:gsLst>
          <a:lin ang="13500000" scaled="1"/>
          <a:tileRect/>
        </a:gradFill>
      </dgm:spPr>
      <dgm:t>
        <a:bodyPr/>
        <a:lstStyle/>
        <a:p>
          <a:r>
            <a:rPr lang="en-CA" sz="3200" dirty="0" smtClean="0"/>
            <a:t>Reduced blood pressure</a:t>
          </a:r>
          <a:endParaRPr lang="en-CA" sz="3200" dirty="0"/>
        </a:p>
      </dgm:t>
    </dgm:pt>
    <dgm:pt modelId="{E7FB4E71-8E48-4839-B965-37E566348126}" type="parTrans" cxnId="{78BBC824-5495-4284-BD61-94DC201E9E78}">
      <dgm:prSet/>
      <dgm:spPr/>
      <dgm:t>
        <a:bodyPr/>
        <a:lstStyle/>
        <a:p>
          <a:endParaRPr lang="en-CA"/>
        </a:p>
      </dgm:t>
    </dgm:pt>
    <dgm:pt modelId="{C2A182F5-D051-4313-9C56-CAD49CDA2824}" type="sibTrans" cxnId="{78BBC824-5495-4284-BD61-94DC201E9E78}">
      <dgm:prSet/>
      <dgm:spPr/>
      <dgm:t>
        <a:bodyPr/>
        <a:lstStyle/>
        <a:p>
          <a:endParaRPr lang="en-CA"/>
        </a:p>
      </dgm:t>
    </dgm:pt>
    <dgm:pt modelId="{8F64382A-F106-4AF5-8221-C1880F762269}">
      <dgm:prSet phldrT="[Text]" custT="1"/>
      <dgm:spPr>
        <a:gradFill flip="none" rotWithShape="0">
          <a:gsLst>
            <a:gs pos="0">
              <a:srgbClr val="33CCFF">
                <a:shade val="30000"/>
                <a:satMod val="115000"/>
              </a:srgbClr>
            </a:gs>
            <a:gs pos="50000">
              <a:srgbClr val="33CCFF">
                <a:shade val="67500"/>
                <a:satMod val="115000"/>
              </a:srgbClr>
            </a:gs>
            <a:gs pos="100000">
              <a:srgbClr val="33CCFF">
                <a:shade val="100000"/>
                <a:satMod val="115000"/>
              </a:srgbClr>
            </a:gs>
          </a:gsLst>
          <a:lin ang="13500000" scaled="1"/>
          <a:tileRect/>
        </a:gradFill>
      </dgm:spPr>
      <dgm:t>
        <a:bodyPr/>
        <a:lstStyle/>
        <a:p>
          <a:r>
            <a:rPr lang="en-CA" sz="3200" dirty="0" smtClean="0"/>
            <a:t>Renal protective effects</a:t>
          </a:r>
          <a:endParaRPr lang="en-CA" sz="3200" dirty="0"/>
        </a:p>
      </dgm:t>
    </dgm:pt>
    <dgm:pt modelId="{117597A3-DC12-484D-B140-DC58B6A6D4C3}" type="parTrans" cxnId="{FEEB0D44-EEE0-4AE5-BF9A-39761CDA6E72}">
      <dgm:prSet/>
      <dgm:spPr/>
      <dgm:t>
        <a:bodyPr/>
        <a:lstStyle/>
        <a:p>
          <a:endParaRPr lang="en-CA"/>
        </a:p>
      </dgm:t>
    </dgm:pt>
    <dgm:pt modelId="{BF84516D-58C5-4D0A-95CB-27608FF88CF0}" type="sibTrans" cxnId="{FEEB0D44-EEE0-4AE5-BF9A-39761CDA6E72}">
      <dgm:prSet/>
      <dgm:spPr/>
      <dgm:t>
        <a:bodyPr/>
        <a:lstStyle/>
        <a:p>
          <a:endParaRPr lang="en-CA"/>
        </a:p>
      </dgm:t>
    </dgm:pt>
    <dgm:pt modelId="{29EFB160-82FF-4F13-8A72-3DFBE018083D}" type="pres">
      <dgm:prSet presAssocID="{7B1BB7E0-95C4-4B02-B50D-AB0C34C27740}" presName="linear" presStyleCnt="0">
        <dgm:presLayoutVars>
          <dgm:dir/>
          <dgm:resizeHandles val="exact"/>
        </dgm:presLayoutVars>
      </dgm:prSet>
      <dgm:spPr/>
      <dgm:t>
        <a:bodyPr/>
        <a:lstStyle/>
        <a:p>
          <a:endParaRPr lang="en-CA"/>
        </a:p>
      </dgm:t>
    </dgm:pt>
    <dgm:pt modelId="{6F50BF3B-C855-40CB-ACE9-CEDA933BDC78}" type="pres">
      <dgm:prSet presAssocID="{7DDC5FDF-B643-4CB5-A59C-00095E2E0A8B}" presName="comp" presStyleCnt="0"/>
      <dgm:spPr/>
    </dgm:pt>
    <dgm:pt modelId="{C72BF959-3C95-43A8-8378-0C44E58CA85A}" type="pres">
      <dgm:prSet presAssocID="{7DDC5FDF-B643-4CB5-A59C-00095E2E0A8B}" presName="box" presStyleLbl="node1" presStyleIdx="0" presStyleCnt="4" custLinFactNeighborX="868" custLinFactNeighborY="2262"/>
      <dgm:spPr/>
      <dgm:t>
        <a:bodyPr/>
        <a:lstStyle/>
        <a:p>
          <a:endParaRPr lang="en-CA"/>
        </a:p>
      </dgm:t>
    </dgm:pt>
    <dgm:pt modelId="{3A6C6F48-AD4E-449A-94E9-2A15D0E8EC07}" type="pres">
      <dgm:prSet presAssocID="{7DDC5FDF-B643-4CB5-A59C-00095E2E0A8B}" presName="img" presStyleLbl="fgImgPlace1" presStyleIdx="0" presStyleCnt="4" custScaleX="57069" custScaleY="108367" custLinFactNeighborX="-3680"/>
      <dgm:spPr>
        <a:blipFill rotWithShape="0">
          <a:blip xmlns:r="http://schemas.openxmlformats.org/officeDocument/2006/relationships" r:embed="rId1"/>
          <a:stretch>
            <a:fillRect/>
          </a:stretch>
        </a:blipFill>
        <a:ln>
          <a:noFill/>
        </a:ln>
      </dgm:spPr>
      <dgm:t>
        <a:bodyPr/>
        <a:lstStyle/>
        <a:p>
          <a:endParaRPr lang="en-US"/>
        </a:p>
      </dgm:t>
    </dgm:pt>
    <dgm:pt modelId="{5DB8C7D6-DDE8-48BE-AA6A-3F7CABC99688}" type="pres">
      <dgm:prSet presAssocID="{7DDC5FDF-B643-4CB5-A59C-00095E2E0A8B}" presName="text" presStyleLbl="node1" presStyleIdx="0" presStyleCnt="4">
        <dgm:presLayoutVars>
          <dgm:bulletEnabled val="1"/>
        </dgm:presLayoutVars>
      </dgm:prSet>
      <dgm:spPr/>
      <dgm:t>
        <a:bodyPr/>
        <a:lstStyle/>
        <a:p>
          <a:endParaRPr lang="en-CA"/>
        </a:p>
      </dgm:t>
    </dgm:pt>
    <dgm:pt modelId="{23CFDD4A-267D-4291-87E3-FD996E2D21C6}" type="pres">
      <dgm:prSet presAssocID="{D8D52C72-F9F2-47CB-A444-FA30BC6150D0}" presName="spacer" presStyleCnt="0"/>
      <dgm:spPr/>
    </dgm:pt>
    <dgm:pt modelId="{471C9017-E02E-4CB4-BF37-D3093D42DFAA}" type="pres">
      <dgm:prSet presAssocID="{02268DBB-A933-4DA5-BA04-6461F924360D}" presName="comp" presStyleCnt="0"/>
      <dgm:spPr/>
    </dgm:pt>
    <dgm:pt modelId="{D871E8F1-CDCF-46BB-BD77-41A70D6D985B}" type="pres">
      <dgm:prSet presAssocID="{02268DBB-A933-4DA5-BA04-6461F924360D}" presName="box" presStyleLbl="node1" presStyleIdx="1" presStyleCnt="4"/>
      <dgm:spPr/>
      <dgm:t>
        <a:bodyPr/>
        <a:lstStyle/>
        <a:p>
          <a:endParaRPr lang="en-CA"/>
        </a:p>
      </dgm:t>
    </dgm:pt>
    <dgm:pt modelId="{17508D1B-53CD-4764-98F3-EFF5874AB0CD}" type="pres">
      <dgm:prSet presAssocID="{02268DBB-A933-4DA5-BA04-6461F924360D}" presName="img" presStyleLbl="fgImgPlace1" presStyleIdx="1" presStyleCnt="4" custScaleX="57069" custScaleY="108367" custLinFactNeighborX="-3680"/>
      <dgm:spPr>
        <a:blipFill rotWithShape="0">
          <a:blip xmlns:r="http://schemas.openxmlformats.org/officeDocument/2006/relationships" r:embed="rId1"/>
          <a:stretch>
            <a:fillRect/>
          </a:stretch>
        </a:blipFill>
        <a:ln>
          <a:noFill/>
        </a:ln>
      </dgm:spPr>
      <dgm:t>
        <a:bodyPr/>
        <a:lstStyle/>
        <a:p>
          <a:endParaRPr lang="en-US"/>
        </a:p>
      </dgm:t>
    </dgm:pt>
    <dgm:pt modelId="{DB6694CD-20EE-4CBF-8742-2BF44CE2F44E}" type="pres">
      <dgm:prSet presAssocID="{02268DBB-A933-4DA5-BA04-6461F924360D}" presName="text" presStyleLbl="node1" presStyleIdx="1" presStyleCnt="4">
        <dgm:presLayoutVars>
          <dgm:bulletEnabled val="1"/>
        </dgm:presLayoutVars>
      </dgm:prSet>
      <dgm:spPr/>
      <dgm:t>
        <a:bodyPr/>
        <a:lstStyle/>
        <a:p>
          <a:endParaRPr lang="en-CA"/>
        </a:p>
      </dgm:t>
    </dgm:pt>
    <dgm:pt modelId="{B155F184-7126-46C5-B7A9-290BA5144FA9}" type="pres">
      <dgm:prSet presAssocID="{29A13C24-7669-4C56-B1B9-43C475B8ABC7}" presName="spacer" presStyleCnt="0"/>
      <dgm:spPr/>
    </dgm:pt>
    <dgm:pt modelId="{F9AD931A-B0A9-43A1-8CC5-EC574E68910C}" type="pres">
      <dgm:prSet presAssocID="{39B0FD45-65B5-465B-88E4-5AC33472C052}" presName="comp" presStyleCnt="0"/>
      <dgm:spPr/>
    </dgm:pt>
    <dgm:pt modelId="{73BFC9EC-36A9-49F2-AE6D-D471C00A70DF}" type="pres">
      <dgm:prSet presAssocID="{39B0FD45-65B5-465B-88E4-5AC33472C052}" presName="box" presStyleLbl="node1" presStyleIdx="2" presStyleCnt="4"/>
      <dgm:spPr/>
      <dgm:t>
        <a:bodyPr/>
        <a:lstStyle/>
        <a:p>
          <a:endParaRPr lang="en-CA"/>
        </a:p>
      </dgm:t>
    </dgm:pt>
    <dgm:pt modelId="{76861C4E-340D-4488-BBEB-84EEDB2348F0}" type="pres">
      <dgm:prSet presAssocID="{39B0FD45-65B5-465B-88E4-5AC33472C052}" presName="img" presStyleLbl="fgImgPlace1" presStyleIdx="2" presStyleCnt="4" custScaleX="57069" custScaleY="108367" custLinFactNeighborX="-3680"/>
      <dgm:spPr>
        <a:blipFill rotWithShape="0">
          <a:blip xmlns:r="http://schemas.openxmlformats.org/officeDocument/2006/relationships" r:embed="rId1"/>
          <a:stretch>
            <a:fillRect/>
          </a:stretch>
        </a:blipFill>
        <a:ln>
          <a:noFill/>
        </a:ln>
      </dgm:spPr>
      <dgm:t>
        <a:bodyPr/>
        <a:lstStyle/>
        <a:p>
          <a:endParaRPr lang="en-US"/>
        </a:p>
      </dgm:t>
    </dgm:pt>
    <dgm:pt modelId="{910CFACE-9B56-4603-913A-3D390AA55E4D}" type="pres">
      <dgm:prSet presAssocID="{39B0FD45-65B5-465B-88E4-5AC33472C052}" presName="text" presStyleLbl="node1" presStyleIdx="2" presStyleCnt="4">
        <dgm:presLayoutVars>
          <dgm:bulletEnabled val="1"/>
        </dgm:presLayoutVars>
      </dgm:prSet>
      <dgm:spPr/>
      <dgm:t>
        <a:bodyPr/>
        <a:lstStyle/>
        <a:p>
          <a:endParaRPr lang="en-CA"/>
        </a:p>
      </dgm:t>
    </dgm:pt>
    <dgm:pt modelId="{ED2A014A-9859-4802-99AF-8D7499B7FC6D}" type="pres">
      <dgm:prSet presAssocID="{C2A182F5-D051-4313-9C56-CAD49CDA2824}" presName="spacer" presStyleCnt="0"/>
      <dgm:spPr/>
    </dgm:pt>
    <dgm:pt modelId="{9425D6A1-F2EC-44DD-A9EE-8AFBDFB5B837}" type="pres">
      <dgm:prSet presAssocID="{8F64382A-F106-4AF5-8221-C1880F762269}" presName="comp" presStyleCnt="0"/>
      <dgm:spPr/>
    </dgm:pt>
    <dgm:pt modelId="{E7A5FE53-6C76-432A-AA93-ADEE04900E5F}" type="pres">
      <dgm:prSet presAssocID="{8F64382A-F106-4AF5-8221-C1880F762269}" presName="box" presStyleLbl="node1" presStyleIdx="3" presStyleCnt="4"/>
      <dgm:spPr/>
      <dgm:t>
        <a:bodyPr/>
        <a:lstStyle/>
        <a:p>
          <a:endParaRPr lang="en-CA"/>
        </a:p>
      </dgm:t>
    </dgm:pt>
    <dgm:pt modelId="{01E7A0A3-C07F-4F1C-BA7A-CE5225EE634A}" type="pres">
      <dgm:prSet presAssocID="{8F64382A-F106-4AF5-8221-C1880F762269}" presName="img" presStyleLbl="fgImgPlace1" presStyleIdx="3" presStyleCnt="4" custScaleX="57069" custScaleY="108367" custLinFactNeighborX="-3680"/>
      <dgm:spPr>
        <a:blipFill rotWithShape="0">
          <a:blip xmlns:r="http://schemas.openxmlformats.org/officeDocument/2006/relationships" r:embed="rId1"/>
          <a:stretch>
            <a:fillRect/>
          </a:stretch>
        </a:blipFill>
        <a:ln>
          <a:noFill/>
        </a:ln>
      </dgm:spPr>
      <dgm:t>
        <a:bodyPr/>
        <a:lstStyle/>
        <a:p>
          <a:endParaRPr lang="en-US"/>
        </a:p>
      </dgm:t>
    </dgm:pt>
    <dgm:pt modelId="{381D9112-34E9-4A72-AAC3-65974BC962B3}" type="pres">
      <dgm:prSet presAssocID="{8F64382A-F106-4AF5-8221-C1880F762269}" presName="text" presStyleLbl="node1" presStyleIdx="3" presStyleCnt="4">
        <dgm:presLayoutVars>
          <dgm:bulletEnabled val="1"/>
        </dgm:presLayoutVars>
      </dgm:prSet>
      <dgm:spPr/>
      <dgm:t>
        <a:bodyPr/>
        <a:lstStyle/>
        <a:p>
          <a:endParaRPr lang="en-CA"/>
        </a:p>
      </dgm:t>
    </dgm:pt>
  </dgm:ptLst>
  <dgm:cxnLst>
    <dgm:cxn modelId="{E2300551-DD06-4005-96B1-8597A04D4502}" type="presOf" srcId="{39B0FD45-65B5-465B-88E4-5AC33472C052}" destId="{910CFACE-9B56-4603-913A-3D390AA55E4D}" srcOrd="1" destOrd="0" presId="urn:microsoft.com/office/officeart/2005/8/layout/vList4#1"/>
    <dgm:cxn modelId="{8BFB215F-7303-4F60-B047-B3D89989B23F}" type="presOf" srcId="{7DDC5FDF-B643-4CB5-A59C-00095E2E0A8B}" destId="{C72BF959-3C95-43A8-8378-0C44E58CA85A}" srcOrd="0" destOrd="0" presId="urn:microsoft.com/office/officeart/2005/8/layout/vList4#1"/>
    <dgm:cxn modelId="{53752397-4D2B-49FF-BD2D-B634DDDA59B5}" srcId="{7B1BB7E0-95C4-4B02-B50D-AB0C34C27740}" destId="{7DDC5FDF-B643-4CB5-A59C-00095E2E0A8B}" srcOrd="0" destOrd="0" parTransId="{63AF1A99-0CD7-44FB-942E-48E82555BAE4}" sibTransId="{D8D52C72-F9F2-47CB-A444-FA30BC6150D0}"/>
    <dgm:cxn modelId="{97A2558F-39ED-4832-9050-36415B82F1EF}" type="presOf" srcId="{02268DBB-A933-4DA5-BA04-6461F924360D}" destId="{DB6694CD-20EE-4CBF-8742-2BF44CE2F44E}" srcOrd="1" destOrd="0" presId="urn:microsoft.com/office/officeart/2005/8/layout/vList4#1"/>
    <dgm:cxn modelId="{07D66140-88DC-48F7-90C4-6C74453E4B22}" type="presOf" srcId="{7B1BB7E0-95C4-4B02-B50D-AB0C34C27740}" destId="{29EFB160-82FF-4F13-8A72-3DFBE018083D}" srcOrd="0" destOrd="0" presId="urn:microsoft.com/office/officeart/2005/8/layout/vList4#1"/>
    <dgm:cxn modelId="{FEEB0D44-EEE0-4AE5-BF9A-39761CDA6E72}" srcId="{7B1BB7E0-95C4-4B02-B50D-AB0C34C27740}" destId="{8F64382A-F106-4AF5-8221-C1880F762269}" srcOrd="3" destOrd="0" parTransId="{117597A3-DC12-484D-B140-DC58B6A6D4C3}" sibTransId="{BF84516D-58C5-4D0A-95CB-27608FF88CF0}"/>
    <dgm:cxn modelId="{FBB09902-433D-46A1-AA7D-5A6CFBD4B917}" type="presOf" srcId="{8F64382A-F106-4AF5-8221-C1880F762269}" destId="{381D9112-34E9-4A72-AAC3-65974BC962B3}" srcOrd="1" destOrd="0" presId="urn:microsoft.com/office/officeart/2005/8/layout/vList4#1"/>
    <dgm:cxn modelId="{78BBC824-5495-4284-BD61-94DC201E9E78}" srcId="{7B1BB7E0-95C4-4B02-B50D-AB0C34C27740}" destId="{39B0FD45-65B5-465B-88E4-5AC33472C052}" srcOrd="2" destOrd="0" parTransId="{E7FB4E71-8E48-4839-B965-37E566348126}" sibTransId="{C2A182F5-D051-4313-9C56-CAD49CDA2824}"/>
    <dgm:cxn modelId="{712C2997-4CD8-467E-B00B-2BEFA918625E}" type="presOf" srcId="{7DDC5FDF-B643-4CB5-A59C-00095E2E0A8B}" destId="{5DB8C7D6-DDE8-48BE-AA6A-3F7CABC99688}" srcOrd="1" destOrd="0" presId="urn:microsoft.com/office/officeart/2005/8/layout/vList4#1"/>
    <dgm:cxn modelId="{FC1C4C96-ADB9-4B4E-B37B-C4E49E5D8361}" type="presOf" srcId="{8F64382A-F106-4AF5-8221-C1880F762269}" destId="{E7A5FE53-6C76-432A-AA93-ADEE04900E5F}" srcOrd="0" destOrd="0" presId="urn:microsoft.com/office/officeart/2005/8/layout/vList4#1"/>
    <dgm:cxn modelId="{C671F2BA-16A6-4491-A4FE-6918F9ED2FFB}" type="presOf" srcId="{02268DBB-A933-4DA5-BA04-6461F924360D}" destId="{D871E8F1-CDCF-46BB-BD77-41A70D6D985B}" srcOrd="0" destOrd="0" presId="urn:microsoft.com/office/officeart/2005/8/layout/vList4#1"/>
    <dgm:cxn modelId="{42BD0620-D1D1-4CD0-9E59-2B5FAED34F51}" srcId="{7B1BB7E0-95C4-4B02-B50D-AB0C34C27740}" destId="{02268DBB-A933-4DA5-BA04-6461F924360D}" srcOrd="1" destOrd="0" parTransId="{1D6691E0-8D64-4180-876C-00C9AEDE9BCF}" sibTransId="{29A13C24-7669-4C56-B1B9-43C475B8ABC7}"/>
    <dgm:cxn modelId="{E944E1E7-BDB9-478D-8BA2-21B28D49C7D9}" type="presOf" srcId="{39B0FD45-65B5-465B-88E4-5AC33472C052}" destId="{73BFC9EC-36A9-49F2-AE6D-D471C00A70DF}" srcOrd="0" destOrd="0" presId="urn:microsoft.com/office/officeart/2005/8/layout/vList4#1"/>
    <dgm:cxn modelId="{89DB174A-577A-4DE8-9467-F48006B8B2DB}" type="presParOf" srcId="{29EFB160-82FF-4F13-8A72-3DFBE018083D}" destId="{6F50BF3B-C855-40CB-ACE9-CEDA933BDC78}" srcOrd="0" destOrd="0" presId="urn:microsoft.com/office/officeart/2005/8/layout/vList4#1"/>
    <dgm:cxn modelId="{3A12546F-807D-4077-BE87-F7502FF0A2AA}" type="presParOf" srcId="{6F50BF3B-C855-40CB-ACE9-CEDA933BDC78}" destId="{C72BF959-3C95-43A8-8378-0C44E58CA85A}" srcOrd="0" destOrd="0" presId="urn:microsoft.com/office/officeart/2005/8/layout/vList4#1"/>
    <dgm:cxn modelId="{C46FFC11-3DB3-410E-BD72-92B6CF77B43F}" type="presParOf" srcId="{6F50BF3B-C855-40CB-ACE9-CEDA933BDC78}" destId="{3A6C6F48-AD4E-449A-94E9-2A15D0E8EC07}" srcOrd="1" destOrd="0" presId="urn:microsoft.com/office/officeart/2005/8/layout/vList4#1"/>
    <dgm:cxn modelId="{D3BF8E9D-2DD0-4E45-A1A1-03D0F7C5A808}" type="presParOf" srcId="{6F50BF3B-C855-40CB-ACE9-CEDA933BDC78}" destId="{5DB8C7D6-DDE8-48BE-AA6A-3F7CABC99688}" srcOrd="2" destOrd="0" presId="urn:microsoft.com/office/officeart/2005/8/layout/vList4#1"/>
    <dgm:cxn modelId="{F2C1E86A-A4C9-4A06-BBE4-BFD3A9154387}" type="presParOf" srcId="{29EFB160-82FF-4F13-8A72-3DFBE018083D}" destId="{23CFDD4A-267D-4291-87E3-FD996E2D21C6}" srcOrd="1" destOrd="0" presId="urn:microsoft.com/office/officeart/2005/8/layout/vList4#1"/>
    <dgm:cxn modelId="{EBEF939E-48B2-4D9E-B26E-A9129118B773}" type="presParOf" srcId="{29EFB160-82FF-4F13-8A72-3DFBE018083D}" destId="{471C9017-E02E-4CB4-BF37-D3093D42DFAA}" srcOrd="2" destOrd="0" presId="urn:microsoft.com/office/officeart/2005/8/layout/vList4#1"/>
    <dgm:cxn modelId="{8923439F-CA32-4601-BEE2-5CF1E6C21119}" type="presParOf" srcId="{471C9017-E02E-4CB4-BF37-D3093D42DFAA}" destId="{D871E8F1-CDCF-46BB-BD77-41A70D6D985B}" srcOrd="0" destOrd="0" presId="urn:microsoft.com/office/officeart/2005/8/layout/vList4#1"/>
    <dgm:cxn modelId="{25961B64-7E76-47C1-928A-12B32FB0D7BF}" type="presParOf" srcId="{471C9017-E02E-4CB4-BF37-D3093D42DFAA}" destId="{17508D1B-53CD-4764-98F3-EFF5874AB0CD}" srcOrd="1" destOrd="0" presId="urn:microsoft.com/office/officeart/2005/8/layout/vList4#1"/>
    <dgm:cxn modelId="{D1788A9C-3CD2-413A-9CC5-27A285C5F582}" type="presParOf" srcId="{471C9017-E02E-4CB4-BF37-D3093D42DFAA}" destId="{DB6694CD-20EE-4CBF-8742-2BF44CE2F44E}" srcOrd="2" destOrd="0" presId="urn:microsoft.com/office/officeart/2005/8/layout/vList4#1"/>
    <dgm:cxn modelId="{97E22939-6135-4BFB-94C7-98944C3CA4F6}" type="presParOf" srcId="{29EFB160-82FF-4F13-8A72-3DFBE018083D}" destId="{B155F184-7126-46C5-B7A9-290BA5144FA9}" srcOrd="3" destOrd="0" presId="urn:microsoft.com/office/officeart/2005/8/layout/vList4#1"/>
    <dgm:cxn modelId="{22DC5028-0AF2-44BB-9F91-C622E9640FA8}" type="presParOf" srcId="{29EFB160-82FF-4F13-8A72-3DFBE018083D}" destId="{F9AD931A-B0A9-43A1-8CC5-EC574E68910C}" srcOrd="4" destOrd="0" presId="urn:microsoft.com/office/officeart/2005/8/layout/vList4#1"/>
    <dgm:cxn modelId="{7F8B7D3B-DC60-4A03-B871-C05B9ECE8802}" type="presParOf" srcId="{F9AD931A-B0A9-43A1-8CC5-EC574E68910C}" destId="{73BFC9EC-36A9-49F2-AE6D-D471C00A70DF}" srcOrd="0" destOrd="0" presId="urn:microsoft.com/office/officeart/2005/8/layout/vList4#1"/>
    <dgm:cxn modelId="{12D65C27-BE52-43CF-A270-8E0FA31B15FB}" type="presParOf" srcId="{F9AD931A-B0A9-43A1-8CC5-EC574E68910C}" destId="{76861C4E-340D-4488-BBEB-84EEDB2348F0}" srcOrd="1" destOrd="0" presId="urn:microsoft.com/office/officeart/2005/8/layout/vList4#1"/>
    <dgm:cxn modelId="{DA45E397-A127-4493-A0FD-DDD719B94D8E}" type="presParOf" srcId="{F9AD931A-B0A9-43A1-8CC5-EC574E68910C}" destId="{910CFACE-9B56-4603-913A-3D390AA55E4D}" srcOrd="2" destOrd="0" presId="urn:microsoft.com/office/officeart/2005/8/layout/vList4#1"/>
    <dgm:cxn modelId="{13B78ED8-B2A9-41F0-87A5-B9BC752186F0}" type="presParOf" srcId="{29EFB160-82FF-4F13-8A72-3DFBE018083D}" destId="{ED2A014A-9859-4802-99AF-8D7499B7FC6D}" srcOrd="5" destOrd="0" presId="urn:microsoft.com/office/officeart/2005/8/layout/vList4#1"/>
    <dgm:cxn modelId="{0431E2CB-5F2B-4F33-BC1D-43A906F14B66}" type="presParOf" srcId="{29EFB160-82FF-4F13-8A72-3DFBE018083D}" destId="{9425D6A1-F2EC-44DD-A9EE-8AFBDFB5B837}" srcOrd="6" destOrd="0" presId="urn:microsoft.com/office/officeart/2005/8/layout/vList4#1"/>
    <dgm:cxn modelId="{02B45ACD-C404-40BC-8F31-6D87687E1E8C}" type="presParOf" srcId="{9425D6A1-F2EC-44DD-A9EE-8AFBDFB5B837}" destId="{E7A5FE53-6C76-432A-AA93-ADEE04900E5F}" srcOrd="0" destOrd="0" presId="urn:microsoft.com/office/officeart/2005/8/layout/vList4#1"/>
    <dgm:cxn modelId="{95A0AF65-5EF0-4714-A406-32EF187AD656}" type="presParOf" srcId="{9425D6A1-F2EC-44DD-A9EE-8AFBDFB5B837}" destId="{01E7A0A3-C07F-4F1C-BA7A-CE5225EE634A}" srcOrd="1" destOrd="0" presId="urn:microsoft.com/office/officeart/2005/8/layout/vList4#1"/>
    <dgm:cxn modelId="{5D90E4F0-E57B-4F90-A71D-1D9E5B7F9669}" type="presParOf" srcId="{9425D6A1-F2EC-44DD-A9EE-8AFBDFB5B837}" destId="{381D9112-34E9-4A72-AAC3-65974BC962B3}" srcOrd="2" destOrd="0" presId="urn:microsoft.com/office/officeart/2005/8/layout/vList4#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1BB7E0-95C4-4B02-B50D-AB0C34C27740}" type="doc">
      <dgm:prSet loTypeId="urn:microsoft.com/office/officeart/2005/8/layout/vList4#1" loCatId="list" qsTypeId="urn:microsoft.com/office/officeart/2005/8/quickstyle/simple1" qsCatId="simple" csTypeId="urn:microsoft.com/office/officeart/2005/8/colors/colorful4" csCatId="colorful" phldr="1"/>
      <dgm:spPr/>
      <dgm:t>
        <a:bodyPr/>
        <a:lstStyle/>
        <a:p>
          <a:endParaRPr lang="en-CA"/>
        </a:p>
      </dgm:t>
    </dgm:pt>
    <dgm:pt modelId="{7DDC5FDF-B643-4CB5-A59C-00095E2E0A8B}">
      <dgm:prSet phldrT="[Text]" custT="1"/>
      <dgm:spPr>
        <a:gradFill flip="none" rotWithShape="0">
          <a:gsLst>
            <a:gs pos="0">
              <a:srgbClr val="CC66FF">
                <a:shade val="30000"/>
                <a:satMod val="115000"/>
              </a:srgbClr>
            </a:gs>
            <a:gs pos="50000">
              <a:srgbClr val="CC66FF">
                <a:shade val="67500"/>
                <a:satMod val="115000"/>
              </a:srgbClr>
            </a:gs>
            <a:gs pos="100000">
              <a:srgbClr val="CC66FF">
                <a:shade val="100000"/>
                <a:satMod val="115000"/>
              </a:srgbClr>
            </a:gs>
          </a:gsLst>
          <a:lin ang="13500000" scaled="1"/>
          <a:tileRect/>
        </a:gradFill>
      </dgm:spPr>
      <dgm:t>
        <a:bodyPr/>
        <a:lstStyle/>
        <a:p>
          <a:pPr algn="ctr"/>
          <a:r>
            <a:rPr lang="en-CA" sz="3200" dirty="0" smtClean="0"/>
            <a:t>Lifesaving cardiovascular benefits</a:t>
          </a:r>
          <a:endParaRPr lang="en-CA" sz="3200" dirty="0"/>
        </a:p>
      </dgm:t>
    </dgm:pt>
    <dgm:pt modelId="{63AF1A99-0CD7-44FB-942E-48E82555BAE4}" type="parTrans" cxnId="{53752397-4D2B-49FF-BD2D-B634DDDA59B5}">
      <dgm:prSet/>
      <dgm:spPr/>
      <dgm:t>
        <a:bodyPr/>
        <a:lstStyle/>
        <a:p>
          <a:endParaRPr lang="en-CA"/>
        </a:p>
      </dgm:t>
    </dgm:pt>
    <dgm:pt modelId="{D8D52C72-F9F2-47CB-A444-FA30BC6150D0}" type="sibTrans" cxnId="{53752397-4D2B-49FF-BD2D-B634DDDA59B5}">
      <dgm:prSet/>
      <dgm:spPr/>
      <dgm:t>
        <a:bodyPr/>
        <a:lstStyle/>
        <a:p>
          <a:endParaRPr lang="en-CA"/>
        </a:p>
      </dgm:t>
    </dgm:pt>
    <dgm:pt modelId="{02268DBB-A933-4DA5-BA04-6461F924360D}">
      <dgm:prSet phldrT="[Text]" custT="1"/>
      <dgm:spPr>
        <a:gradFill flip="none" rotWithShape="0">
          <a:gsLst>
            <a:gs pos="0">
              <a:srgbClr val="9966FF">
                <a:shade val="30000"/>
                <a:satMod val="115000"/>
              </a:srgbClr>
            </a:gs>
            <a:gs pos="50000">
              <a:srgbClr val="9966FF">
                <a:shade val="67500"/>
                <a:satMod val="115000"/>
              </a:srgbClr>
            </a:gs>
            <a:gs pos="100000">
              <a:srgbClr val="9966FF">
                <a:shade val="100000"/>
                <a:satMod val="115000"/>
              </a:srgbClr>
            </a:gs>
          </a:gsLst>
          <a:lin ang="13500000" scaled="1"/>
          <a:tileRect/>
        </a:gradFill>
      </dgm:spPr>
      <dgm:t>
        <a:bodyPr/>
        <a:lstStyle/>
        <a:p>
          <a:r>
            <a:rPr lang="en-CA" sz="3200" dirty="0" smtClean="0"/>
            <a:t>Reduced CV death</a:t>
          </a:r>
          <a:endParaRPr lang="en-CA" sz="3200" dirty="0"/>
        </a:p>
      </dgm:t>
    </dgm:pt>
    <dgm:pt modelId="{1D6691E0-8D64-4180-876C-00C9AEDE9BCF}" type="parTrans" cxnId="{42BD0620-D1D1-4CD0-9E59-2B5FAED34F51}">
      <dgm:prSet/>
      <dgm:spPr/>
      <dgm:t>
        <a:bodyPr/>
        <a:lstStyle/>
        <a:p>
          <a:endParaRPr lang="en-CA"/>
        </a:p>
      </dgm:t>
    </dgm:pt>
    <dgm:pt modelId="{29A13C24-7669-4C56-B1B9-43C475B8ABC7}" type="sibTrans" cxnId="{42BD0620-D1D1-4CD0-9E59-2B5FAED34F51}">
      <dgm:prSet/>
      <dgm:spPr/>
      <dgm:t>
        <a:bodyPr/>
        <a:lstStyle/>
        <a:p>
          <a:endParaRPr lang="en-CA"/>
        </a:p>
      </dgm:t>
    </dgm:pt>
    <dgm:pt modelId="{39B0FD45-65B5-465B-88E4-5AC33472C052}">
      <dgm:prSet phldrT="[Text]" custT="1"/>
      <dgm:spPr>
        <a:gradFill flip="none" rotWithShape="0">
          <a:gsLst>
            <a:gs pos="0">
              <a:schemeClr val="accent2">
                <a:lumMod val="60000"/>
                <a:lumOff val="40000"/>
                <a:shade val="30000"/>
                <a:satMod val="115000"/>
              </a:schemeClr>
            </a:gs>
            <a:gs pos="50000">
              <a:schemeClr val="accent2">
                <a:lumMod val="60000"/>
                <a:lumOff val="40000"/>
                <a:shade val="67500"/>
                <a:satMod val="115000"/>
              </a:schemeClr>
            </a:gs>
            <a:gs pos="100000">
              <a:schemeClr val="accent2">
                <a:lumMod val="60000"/>
                <a:lumOff val="40000"/>
                <a:shade val="100000"/>
                <a:satMod val="115000"/>
              </a:schemeClr>
            </a:gs>
          </a:gsLst>
          <a:lin ang="13500000" scaled="1"/>
          <a:tileRect/>
        </a:gradFill>
      </dgm:spPr>
      <dgm:t>
        <a:bodyPr/>
        <a:lstStyle/>
        <a:p>
          <a:r>
            <a:rPr lang="en-CA" sz="3200" dirty="0" smtClean="0"/>
            <a:t>Reduced heart failure  hospitalization</a:t>
          </a:r>
          <a:endParaRPr lang="en-CA" sz="3200" dirty="0"/>
        </a:p>
      </dgm:t>
    </dgm:pt>
    <dgm:pt modelId="{E7FB4E71-8E48-4839-B965-37E566348126}" type="parTrans" cxnId="{78BBC824-5495-4284-BD61-94DC201E9E78}">
      <dgm:prSet/>
      <dgm:spPr/>
      <dgm:t>
        <a:bodyPr/>
        <a:lstStyle/>
        <a:p>
          <a:endParaRPr lang="en-CA"/>
        </a:p>
      </dgm:t>
    </dgm:pt>
    <dgm:pt modelId="{C2A182F5-D051-4313-9C56-CAD49CDA2824}" type="sibTrans" cxnId="{78BBC824-5495-4284-BD61-94DC201E9E78}">
      <dgm:prSet/>
      <dgm:spPr/>
      <dgm:t>
        <a:bodyPr/>
        <a:lstStyle/>
        <a:p>
          <a:endParaRPr lang="en-CA"/>
        </a:p>
      </dgm:t>
    </dgm:pt>
    <dgm:pt modelId="{8F64382A-F106-4AF5-8221-C1880F762269}">
      <dgm:prSet phldrT="[Text]" custT="1"/>
      <dgm:spPr>
        <a:gradFill flip="none" rotWithShape="0">
          <a:gsLst>
            <a:gs pos="0">
              <a:srgbClr val="33CCFF">
                <a:shade val="30000"/>
                <a:satMod val="115000"/>
              </a:srgbClr>
            </a:gs>
            <a:gs pos="50000">
              <a:srgbClr val="33CCFF">
                <a:shade val="67500"/>
                <a:satMod val="115000"/>
              </a:srgbClr>
            </a:gs>
            <a:gs pos="100000">
              <a:srgbClr val="33CCFF">
                <a:shade val="100000"/>
                <a:satMod val="115000"/>
              </a:srgbClr>
            </a:gs>
          </a:gsLst>
          <a:lin ang="13500000" scaled="1"/>
          <a:tileRect/>
        </a:gradFill>
      </dgm:spPr>
      <dgm:t>
        <a:bodyPr/>
        <a:lstStyle/>
        <a:p>
          <a:r>
            <a:rPr lang="en-CA" sz="3200" dirty="0" smtClean="0"/>
            <a:t>Reduced all- cause mortality </a:t>
          </a:r>
          <a:endParaRPr lang="en-CA" sz="3200" dirty="0"/>
        </a:p>
      </dgm:t>
    </dgm:pt>
    <dgm:pt modelId="{117597A3-DC12-484D-B140-DC58B6A6D4C3}" type="parTrans" cxnId="{FEEB0D44-EEE0-4AE5-BF9A-39761CDA6E72}">
      <dgm:prSet/>
      <dgm:spPr/>
      <dgm:t>
        <a:bodyPr/>
        <a:lstStyle/>
        <a:p>
          <a:endParaRPr lang="en-CA"/>
        </a:p>
      </dgm:t>
    </dgm:pt>
    <dgm:pt modelId="{BF84516D-58C5-4D0A-95CB-27608FF88CF0}" type="sibTrans" cxnId="{FEEB0D44-EEE0-4AE5-BF9A-39761CDA6E72}">
      <dgm:prSet/>
      <dgm:spPr/>
      <dgm:t>
        <a:bodyPr/>
        <a:lstStyle/>
        <a:p>
          <a:endParaRPr lang="en-CA"/>
        </a:p>
      </dgm:t>
    </dgm:pt>
    <dgm:pt modelId="{29EFB160-82FF-4F13-8A72-3DFBE018083D}" type="pres">
      <dgm:prSet presAssocID="{7B1BB7E0-95C4-4B02-B50D-AB0C34C27740}" presName="linear" presStyleCnt="0">
        <dgm:presLayoutVars>
          <dgm:dir/>
          <dgm:resizeHandles val="exact"/>
        </dgm:presLayoutVars>
      </dgm:prSet>
      <dgm:spPr/>
      <dgm:t>
        <a:bodyPr/>
        <a:lstStyle/>
        <a:p>
          <a:endParaRPr lang="en-CA"/>
        </a:p>
      </dgm:t>
    </dgm:pt>
    <dgm:pt modelId="{6F50BF3B-C855-40CB-ACE9-CEDA933BDC78}" type="pres">
      <dgm:prSet presAssocID="{7DDC5FDF-B643-4CB5-A59C-00095E2E0A8B}" presName="comp" presStyleCnt="0"/>
      <dgm:spPr/>
    </dgm:pt>
    <dgm:pt modelId="{C72BF959-3C95-43A8-8378-0C44E58CA85A}" type="pres">
      <dgm:prSet presAssocID="{7DDC5FDF-B643-4CB5-A59C-00095E2E0A8B}" presName="box" presStyleLbl="node1" presStyleIdx="0" presStyleCnt="4" custLinFactNeighborX="868" custLinFactNeighborY="2262"/>
      <dgm:spPr/>
      <dgm:t>
        <a:bodyPr/>
        <a:lstStyle/>
        <a:p>
          <a:endParaRPr lang="en-CA"/>
        </a:p>
      </dgm:t>
    </dgm:pt>
    <dgm:pt modelId="{3A6C6F48-AD4E-449A-94E9-2A15D0E8EC07}" type="pres">
      <dgm:prSet presAssocID="{7DDC5FDF-B643-4CB5-A59C-00095E2E0A8B}" presName="img" presStyleLbl="fgImgPlace1" presStyleIdx="0" presStyleCnt="4" custScaleX="57069" custScaleY="108367" custLinFactNeighborX="-3680"/>
      <dgm:spPr>
        <a:blipFill rotWithShape="0">
          <a:blip xmlns:r="http://schemas.openxmlformats.org/officeDocument/2006/relationships" r:embed="rId1"/>
          <a:stretch>
            <a:fillRect/>
          </a:stretch>
        </a:blipFill>
        <a:ln>
          <a:noFill/>
        </a:ln>
      </dgm:spPr>
      <dgm:t>
        <a:bodyPr/>
        <a:lstStyle/>
        <a:p>
          <a:endParaRPr lang="en-US"/>
        </a:p>
      </dgm:t>
    </dgm:pt>
    <dgm:pt modelId="{5DB8C7D6-DDE8-48BE-AA6A-3F7CABC99688}" type="pres">
      <dgm:prSet presAssocID="{7DDC5FDF-B643-4CB5-A59C-00095E2E0A8B}" presName="text" presStyleLbl="node1" presStyleIdx="0" presStyleCnt="4">
        <dgm:presLayoutVars>
          <dgm:bulletEnabled val="1"/>
        </dgm:presLayoutVars>
      </dgm:prSet>
      <dgm:spPr/>
      <dgm:t>
        <a:bodyPr/>
        <a:lstStyle/>
        <a:p>
          <a:endParaRPr lang="en-CA"/>
        </a:p>
      </dgm:t>
    </dgm:pt>
    <dgm:pt modelId="{23CFDD4A-267D-4291-87E3-FD996E2D21C6}" type="pres">
      <dgm:prSet presAssocID="{D8D52C72-F9F2-47CB-A444-FA30BC6150D0}" presName="spacer" presStyleCnt="0"/>
      <dgm:spPr/>
    </dgm:pt>
    <dgm:pt modelId="{471C9017-E02E-4CB4-BF37-D3093D42DFAA}" type="pres">
      <dgm:prSet presAssocID="{02268DBB-A933-4DA5-BA04-6461F924360D}" presName="comp" presStyleCnt="0"/>
      <dgm:spPr/>
    </dgm:pt>
    <dgm:pt modelId="{D871E8F1-CDCF-46BB-BD77-41A70D6D985B}" type="pres">
      <dgm:prSet presAssocID="{02268DBB-A933-4DA5-BA04-6461F924360D}" presName="box" presStyleLbl="node1" presStyleIdx="1" presStyleCnt="4" custLinFactNeighborX="-771" custLinFactNeighborY="3345"/>
      <dgm:spPr/>
      <dgm:t>
        <a:bodyPr/>
        <a:lstStyle/>
        <a:p>
          <a:endParaRPr lang="en-CA"/>
        </a:p>
      </dgm:t>
    </dgm:pt>
    <dgm:pt modelId="{17508D1B-53CD-4764-98F3-EFF5874AB0CD}" type="pres">
      <dgm:prSet presAssocID="{02268DBB-A933-4DA5-BA04-6461F924360D}" presName="img" presStyleLbl="fgImgPlace1" presStyleIdx="1" presStyleCnt="4" custScaleX="57069" custScaleY="108367" custLinFactNeighborX="-3680"/>
      <dgm:spPr>
        <a:blipFill rotWithShape="0">
          <a:blip xmlns:r="http://schemas.openxmlformats.org/officeDocument/2006/relationships" r:embed="rId1"/>
          <a:stretch>
            <a:fillRect/>
          </a:stretch>
        </a:blipFill>
        <a:ln>
          <a:noFill/>
        </a:ln>
      </dgm:spPr>
      <dgm:t>
        <a:bodyPr/>
        <a:lstStyle/>
        <a:p>
          <a:endParaRPr lang="en-US"/>
        </a:p>
      </dgm:t>
    </dgm:pt>
    <dgm:pt modelId="{DB6694CD-20EE-4CBF-8742-2BF44CE2F44E}" type="pres">
      <dgm:prSet presAssocID="{02268DBB-A933-4DA5-BA04-6461F924360D}" presName="text" presStyleLbl="node1" presStyleIdx="1" presStyleCnt="4">
        <dgm:presLayoutVars>
          <dgm:bulletEnabled val="1"/>
        </dgm:presLayoutVars>
      </dgm:prSet>
      <dgm:spPr/>
      <dgm:t>
        <a:bodyPr/>
        <a:lstStyle/>
        <a:p>
          <a:endParaRPr lang="en-CA"/>
        </a:p>
      </dgm:t>
    </dgm:pt>
    <dgm:pt modelId="{B155F184-7126-46C5-B7A9-290BA5144FA9}" type="pres">
      <dgm:prSet presAssocID="{29A13C24-7669-4C56-B1B9-43C475B8ABC7}" presName="spacer" presStyleCnt="0"/>
      <dgm:spPr/>
    </dgm:pt>
    <dgm:pt modelId="{F9AD931A-B0A9-43A1-8CC5-EC574E68910C}" type="pres">
      <dgm:prSet presAssocID="{39B0FD45-65B5-465B-88E4-5AC33472C052}" presName="comp" presStyleCnt="0"/>
      <dgm:spPr/>
    </dgm:pt>
    <dgm:pt modelId="{73BFC9EC-36A9-49F2-AE6D-D471C00A70DF}" type="pres">
      <dgm:prSet presAssocID="{39B0FD45-65B5-465B-88E4-5AC33472C052}" presName="box" presStyleLbl="node1" presStyleIdx="2" presStyleCnt="4"/>
      <dgm:spPr/>
      <dgm:t>
        <a:bodyPr/>
        <a:lstStyle/>
        <a:p>
          <a:endParaRPr lang="en-CA"/>
        </a:p>
      </dgm:t>
    </dgm:pt>
    <dgm:pt modelId="{76861C4E-340D-4488-BBEB-84EEDB2348F0}" type="pres">
      <dgm:prSet presAssocID="{39B0FD45-65B5-465B-88E4-5AC33472C052}" presName="img" presStyleLbl="fgImgPlace1" presStyleIdx="2" presStyleCnt="4" custScaleX="57069" custScaleY="108367" custLinFactNeighborX="-3680"/>
      <dgm:spPr>
        <a:blipFill rotWithShape="0">
          <a:blip xmlns:r="http://schemas.openxmlformats.org/officeDocument/2006/relationships" r:embed="rId1"/>
          <a:stretch>
            <a:fillRect/>
          </a:stretch>
        </a:blipFill>
        <a:ln>
          <a:noFill/>
        </a:ln>
      </dgm:spPr>
      <dgm:t>
        <a:bodyPr/>
        <a:lstStyle/>
        <a:p>
          <a:endParaRPr lang="en-US"/>
        </a:p>
      </dgm:t>
    </dgm:pt>
    <dgm:pt modelId="{910CFACE-9B56-4603-913A-3D390AA55E4D}" type="pres">
      <dgm:prSet presAssocID="{39B0FD45-65B5-465B-88E4-5AC33472C052}" presName="text" presStyleLbl="node1" presStyleIdx="2" presStyleCnt="4">
        <dgm:presLayoutVars>
          <dgm:bulletEnabled val="1"/>
        </dgm:presLayoutVars>
      </dgm:prSet>
      <dgm:spPr/>
      <dgm:t>
        <a:bodyPr/>
        <a:lstStyle/>
        <a:p>
          <a:endParaRPr lang="en-CA"/>
        </a:p>
      </dgm:t>
    </dgm:pt>
    <dgm:pt modelId="{ED2A014A-9859-4802-99AF-8D7499B7FC6D}" type="pres">
      <dgm:prSet presAssocID="{C2A182F5-D051-4313-9C56-CAD49CDA2824}" presName="spacer" presStyleCnt="0"/>
      <dgm:spPr/>
    </dgm:pt>
    <dgm:pt modelId="{9425D6A1-F2EC-44DD-A9EE-8AFBDFB5B837}" type="pres">
      <dgm:prSet presAssocID="{8F64382A-F106-4AF5-8221-C1880F762269}" presName="comp" presStyleCnt="0"/>
      <dgm:spPr/>
    </dgm:pt>
    <dgm:pt modelId="{E7A5FE53-6C76-432A-AA93-ADEE04900E5F}" type="pres">
      <dgm:prSet presAssocID="{8F64382A-F106-4AF5-8221-C1880F762269}" presName="box" presStyleLbl="node1" presStyleIdx="3" presStyleCnt="4"/>
      <dgm:spPr/>
      <dgm:t>
        <a:bodyPr/>
        <a:lstStyle/>
        <a:p>
          <a:endParaRPr lang="en-CA"/>
        </a:p>
      </dgm:t>
    </dgm:pt>
    <dgm:pt modelId="{01E7A0A3-C07F-4F1C-BA7A-CE5225EE634A}" type="pres">
      <dgm:prSet presAssocID="{8F64382A-F106-4AF5-8221-C1880F762269}" presName="img" presStyleLbl="fgImgPlace1" presStyleIdx="3" presStyleCnt="4" custScaleX="57069" custScaleY="108367" custLinFactNeighborX="-3680"/>
      <dgm:spPr>
        <a:blipFill rotWithShape="0">
          <a:blip xmlns:r="http://schemas.openxmlformats.org/officeDocument/2006/relationships" r:embed="rId1"/>
          <a:stretch>
            <a:fillRect/>
          </a:stretch>
        </a:blipFill>
        <a:ln>
          <a:noFill/>
        </a:ln>
      </dgm:spPr>
      <dgm:t>
        <a:bodyPr/>
        <a:lstStyle/>
        <a:p>
          <a:endParaRPr lang="en-US"/>
        </a:p>
      </dgm:t>
    </dgm:pt>
    <dgm:pt modelId="{381D9112-34E9-4A72-AAC3-65974BC962B3}" type="pres">
      <dgm:prSet presAssocID="{8F64382A-F106-4AF5-8221-C1880F762269}" presName="text" presStyleLbl="node1" presStyleIdx="3" presStyleCnt="4">
        <dgm:presLayoutVars>
          <dgm:bulletEnabled val="1"/>
        </dgm:presLayoutVars>
      </dgm:prSet>
      <dgm:spPr/>
      <dgm:t>
        <a:bodyPr/>
        <a:lstStyle/>
        <a:p>
          <a:endParaRPr lang="en-CA"/>
        </a:p>
      </dgm:t>
    </dgm:pt>
  </dgm:ptLst>
  <dgm:cxnLst>
    <dgm:cxn modelId="{5BD58BCB-B7F7-4987-BFEA-B11AA996D2D2}" type="presOf" srcId="{02268DBB-A933-4DA5-BA04-6461F924360D}" destId="{D871E8F1-CDCF-46BB-BD77-41A70D6D985B}" srcOrd="0" destOrd="0" presId="urn:microsoft.com/office/officeart/2005/8/layout/vList4#1"/>
    <dgm:cxn modelId="{425DDDAE-624C-4F6C-8E4A-ACAE3BC90EF2}" type="presOf" srcId="{7DDC5FDF-B643-4CB5-A59C-00095E2E0A8B}" destId="{5DB8C7D6-DDE8-48BE-AA6A-3F7CABC99688}" srcOrd="1" destOrd="0" presId="urn:microsoft.com/office/officeart/2005/8/layout/vList4#1"/>
    <dgm:cxn modelId="{48E24B5A-8D78-441B-AFB8-8851F3F02BEF}" type="presOf" srcId="{7DDC5FDF-B643-4CB5-A59C-00095E2E0A8B}" destId="{C72BF959-3C95-43A8-8378-0C44E58CA85A}" srcOrd="0" destOrd="0" presId="urn:microsoft.com/office/officeart/2005/8/layout/vList4#1"/>
    <dgm:cxn modelId="{99F7676D-4650-4BA3-9868-5EA8A4C7D6CB}" type="presOf" srcId="{39B0FD45-65B5-465B-88E4-5AC33472C052}" destId="{73BFC9EC-36A9-49F2-AE6D-D471C00A70DF}" srcOrd="0" destOrd="0" presId="urn:microsoft.com/office/officeart/2005/8/layout/vList4#1"/>
    <dgm:cxn modelId="{A09CAD44-9C86-4B64-BEF2-0F66FBA068B1}" type="presOf" srcId="{8F64382A-F106-4AF5-8221-C1880F762269}" destId="{381D9112-34E9-4A72-AAC3-65974BC962B3}" srcOrd="1" destOrd="0" presId="urn:microsoft.com/office/officeart/2005/8/layout/vList4#1"/>
    <dgm:cxn modelId="{6B1EA709-8679-4D06-954B-DC1BA7DB551E}" type="presOf" srcId="{02268DBB-A933-4DA5-BA04-6461F924360D}" destId="{DB6694CD-20EE-4CBF-8742-2BF44CE2F44E}" srcOrd="1" destOrd="0" presId="urn:microsoft.com/office/officeart/2005/8/layout/vList4#1"/>
    <dgm:cxn modelId="{53752397-4D2B-49FF-BD2D-B634DDDA59B5}" srcId="{7B1BB7E0-95C4-4B02-B50D-AB0C34C27740}" destId="{7DDC5FDF-B643-4CB5-A59C-00095E2E0A8B}" srcOrd="0" destOrd="0" parTransId="{63AF1A99-0CD7-44FB-942E-48E82555BAE4}" sibTransId="{D8D52C72-F9F2-47CB-A444-FA30BC6150D0}"/>
    <dgm:cxn modelId="{1BC2387E-F306-46AF-AC2E-2EA8D82E4C1A}" type="presOf" srcId="{7B1BB7E0-95C4-4B02-B50D-AB0C34C27740}" destId="{29EFB160-82FF-4F13-8A72-3DFBE018083D}" srcOrd="0" destOrd="0" presId="urn:microsoft.com/office/officeart/2005/8/layout/vList4#1"/>
    <dgm:cxn modelId="{126F530B-B2AB-47D0-9244-0B52C0E28490}" type="presOf" srcId="{8F64382A-F106-4AF5-8221-C1880F762269}" destId="{E7A5FE53-6C76-432A-AA93-ADEE04900E5F}" srcOrd="0" destOrd="0" presId="urn:microsoft.com/office/officeart/2005/8/layout/vList4#1"/>
    <dgm:cxn modelId="{9583514D-EC08-40A8-AD9F-6042A7CEEED9}" type="presOf" srcId="{39B0FD45-65B5-465B-88E4-5AC33472C052}" destId="{910CFACE-9B56-4603-913A-3D390AA55E4D}" srcOrd="1" destOrd="0" presId="urn:microsoft.com/office/officeart/2005/8/layout/vList4#1"/>
    <dgm:cxn modelId="{FEEB0D44-EEE0-4AE5-BF9A-39761CDA6E72}" srcId="{7B1BB7E0-95C4-4B02-B50D-AB0C34C27740}" destId="{8F64382A-F106-4AF5-8221-C1880F762269}" srcOrd="3" destOrd="0" parTransId="{117597A3-DC12-484D-B140-DC58B6A6D4C3}" sibTransId="{BF84516D-58C5-4D0A-95CB-27608FF88CF0}"/>
    <dgm:cxn modelId="{78BBC824-5495-4284-BD61-94DC201E9E78}" srcId="{7B1BB7E0-95C4-4B02-B50D-AB0C34C27740}" destId="{39B0FD45-65B5-465B-88E4-5AC33472C052}" srcOrd="2" destOrd="0" parTransId="{E7FB4E71-8E48-4839-B965-37E566348126}" sibTransId="{C2A182F5-D051-4313-9C56-CAD49CDA2824}"/>
    <dgm:cxn modelId="{42BD0620-D1D1-4CD0-9E59-2B5FAED34F51}" srcId="{7B1BB7E0-95C4-4B02-B50D-AB0C34C27740}" destId="{02268DBB-A933-4DA5-BA04-6461F924360D}" srcOrd="1" destOrd="0" parTransId="{1D6691E0-8D64-4180-876C-00C9AEDE9BCF}" sibTransId="{29A13C24-7669-4C56-B1B9-43C475B8ABC7}"/>
    <dgm:cxn modelId="{5136569A-465E-46C4-B3CD-F0F2621B3288}" type="presParOf" srcId="{29EFB160-82FF-4F13-8A72-3DFBE018083D}" destId="{6F50BF3B-C855-40CB-ACE9-CEDA933BDC78}" srcOrd="0" destOrd="0" presId="urn:microsoft.com/office/officeart/2005/8/layout/vList4#1"/>
    <dgm:cxn modelId="{82ECE33C-BC23-4F8A-A33E-B51A32B85DBE}" type="presParOf" srcId="{6F50BF3B-C855-40CB-ACE9-CEDA933BDC78}" destId="{C72BF959-3C95-43A8-8378-0C44E58CA85A}" srcOrd="0" destOrd="0" presId="urn:microsoft.com/office/officeart/2005/8/layout/vList4#1"/>
    <dgm:cxn modelId="{AEB67D70-219E-4D08-8138-606B120DCC77}" type="presParOf" srcId="{6F50BF3B-C855-40CB-ACE9-CEDA933BDC78}" destId="{3A6C6F48-AD4E-449A-94E9-2A15D0E8EC07}" srcOrd="1" destOrd="0" presId="urn:microsoft.com/office/officeart/2005/8/layout/vList4#1"/>
    <dgm:cxn modelId="{E785F6A3-9D4C-4047-BAA4-94C07CA12EDA}" type="presParOf" srcId="{6F50BF3B-C855-40CB-ACE9-CEDA933BDC78}" destId="{5DB8C7D6-DDE8-48BE-AA6A-3F7CABC99688}" srcOrd="2" destOrd="0" presId="urn:microsoft.com/office/officeart/2005/8/layout/vList4#1"/>
    <dgm:cxn modelId="{12491C90-7AE1-4A1C-A161-DDD1D9EF4CCC}" type="presParOf" srcId="{29EFB160-82FF-4F13-8A72-3DFBE018083D}" destId="{23CFDD4A-267D-4291-87E3-FD996E2D21C6}" srcOrd="1" destOrd="0" presId="urn:microsoft.com/office/officeart/2005/8/layout/vList4#1"/>
    <dgm:cxn modelId="{0C4253D4-985A-46F4-A7E8-F615AAA4E998}" type="presParOf" srcId="{29EFB160-82FF-4F13-8A72-3DFBE018083D}" destId="{471C9017-E02E-4CB4-BF37-D3093D42DFAA}" srcOrd="2" destOrd="0" presId="urn:microsoft.com/office/officeart/2005/8/layout/vList4#1"/>
    <dgm:cxn modelId="{E1975FAB-3F14-42ED-BDEA-08AFC1295E54}" type="presParOf" srcId="{471C9017-E02E-4CB4-BF37-D3093D42DFAA}" destId="{D871E8F1-CDCF-46BB-BD77-41A70D6D985B}" srcOrd="0" destOrd="0" presId="urn:microsoft.com/office/officeart/2005/8/layout/vList4#1"/>
    <dgm:cxn modelId="{AAC4C408-994E-42F0-B967-16B497CBC525}" type="presParOf" srcId="{471C9017-E02E-4CB4-BF37-D3093D42DFAA}" destId="{17508D1B-53CD-4764-98F3-EFF5874AB0CD}" srcOrd="1" destOrd="0" presId="urn:microsoft.com/office/officeart/2005/8/layout/vList4#1"/>
    <dgm:cxn modelId="{FA852E8C-3C8D-4EAD-8662-C30B34FECFF4}" type="presParOf" srcId="{471C9017-E02E-4CB4-BF37-D3093D42DFAA}" destId="{DB6694CD-20EE-4CBF-8742-2BF44CE2F44E}" srcOrd="2" destOrd="0" presId="urn:microsoft.com/office/officeart/2005/8/layout/vList4#1"/>
    <dgm:cxn modelId="{629C7448-08C4-47F6-B986-06D26C6226D7}" type="presParOf" srcId="{29EFB160-82FF-4F13-8A72-3DFBE018083D}" destId="{B155F184-7126-46C5-B7A9-290BA5144FA9}" srcOrd="3" destOrd="0" presId="urn:microsoft.com/office/officeart/2005/8/layout/vList4#1"/>
    <dgm:cxn modelId="{40941567-3DE1-4340-9C3B-D05FF1858939}" type="presParOf" srcId="{29EFB160-82FF-4F13-8A72-3DFBE018083D}" destId="{F9AD931A-B0A9-43A1-8CC5-EC574E68910C}" srcOrd="4" destOrd="0" presId="urn:microsoft.com/office/officeart/2005/8/layout/vList4#1"/>
    <dgm:cxn modelId="{1C0FA81A-8915-44B8-81F6-4255FD27F8D1}" type="presParOf" srcId="{F9AD931A-B0A9-43A1-8CC5-EC574E68910C}" destId="{73BFC9EC-36A9-49F2-AE6D-D471C00A70DF}" srcOrd="0" destOrd="0" presId="urn:microsoft.com/office/officeart/2005/8/layout/vList4#1"/>
    <dgm:cxn modelId="{36C1241D-7B49-4E0E-AF15-700B93F22977}" type="presParOf" srcId="{F9AD931A-B0A9-43A1-8CC5-EC574E68910C}" destId="{76861C4E-340D-4488-BBEB-84EEDB2348F0}" srcOrd="1" destOrd="0" presId="urn:microsoft.com/office/officeart/2005/8/layout/vList4#1"/>
    <dgm:cxn modelId="{66A2C5D2-7657-45E1-993F-4CC68C1775C1}" type="presParOf" srcId="{F9AD931A-B0A9-43A1-8CC5-EC574E68910C}" destId="{910CFACE-9B56-4603-913A-3D390AA55E4D}" srcOrd="2" destOrd="0" presId="urn:microsoft.com/office/officeart/2005/8/layout/vList4#1"/>
    <dgm:cxn modelId="{B8B6C9C7-95D1-4B8F-B513-5F83021CE11B}" type="presParOf" srcId="{29EFB160-82FF-4F13-8A72-3DFBE018083D}" destId="{ED2A014A-9859-4802-99AF-8D7499B7FC6D}" srcOrd="5" destOrd="0" presId="urn:microsoft.com/office/officeart/2005/8/layout/vList4#1"/>
    <dgm:cxn modelId="{6E4D60A2-36DD-4AF4-99A3-B3D4E38376BC}" type="presParOf" srcId="{29EFB160-82FF-4F13-8A72-3DFBE018083D}" destId="{9425D6A1-F2EC-44DD-A9EE-8AFBDFB5B837}" srcOrd="6" destOrd="0" presId="urn:microsoft.com/office/officeart/2005/8/layout/vList4#1"/>
    <dgm:cxn modelId="{B6EB3A62-32DE-49AE-9A3E-D61C049D0EF2}" type="presParOf" srcId="{9425D6A1-F2EC-44DD-A9EE-8AFBDFB5B837}" destId="{E7A5FE53-6C76-432A-AA93-ADEE04900E5F}" srcOrd="0" destOrd="0" presId="urn:microsoft.com/office/officeart/2005/8/layout/vList4#1"/>
    <dgm:cxn modelId="{C253A884-5166-41A0-A129-3768041A0EA3}" type="presParOf" srcId="{9425D6A1-F2EC-44DD-A9EE-8AFBDFB5B837}" destId="{01E7A0A3-C07F-4F1C-BA7A-CE5225EE634A}" srcOrd="1" destOrd="0" presId="urn:microsoft.com/office/officeart/2005/8/layout/vList4#1"/>
    <dgm:cxn modelId="{7BFE2EA4-3B1C-4140-AD39-12A08F0D06D1}" type="presParOf" srcId="{9425D6A1-F2EC-44DD-A9EE-8AFBDFB5B837}" destId="{381D9112-34E9-4A72-AAC3-65974BC962B3}" srcOrd="2" destOrd="0" presId="urn:microsoft.com/office/officeart/2005/8/layout/vList4#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2BF959-3C95-43A8-8378-0C44E58CA85A}">
      <dsp:nvSpPr>
        <dsp:cNvPr id="0" name=""/>
        <dsp:cNvSpPr/>
      </dsp:nvSpPr>
      <dsp:spPr>
        <a:xfrm>
          <a:off x="0" y="25762"/>
          <a:ext cx="5562000" cy="1138939"/>
        </a:xfrm>
        <a:prstGeom prst="roundRect">
          <a:avLst>
            <a:gd name="adj" fmla="val 10000"/>
          </a:avLst>
        </a:prstGeom>
        <a:gradFill flip="none" rotWithShape="0">
          <a:gsLst>
            <a:gs pos="0">
              <a:srgbClr val="CC66FF">
                <a:shade val="30000"/>
                <a:satMod val="115000"/>
              </a:srgbClr>
            </a:gs>
            <a:gs pos="50000">
              <a:srgbClr val="CC66FF">
                <a:shade val="67500"/>
                <a:satMod val="115000"/>
              </a:srgbClr>
            </a:gs>
            <a:gs pos="100000">
              <a:srgbClr val="CC66FF">
                <a:shade val="100000"/>
                <a:satMod val="115000"/>
              </a:srgbClr>
            </a:gs>
          </a:gsLst>
          <a:lin ang="135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CA" sz="3200" kern="1200" dirty="0" smtClean="0"/>
            <a:t>HbA1 reduction </a:t>
          </a:r>
          <a:endParaRPr lang="en-CA" sz="3200" kern="1200" dirty="0"/>
        </a:p>
      </dsp:txBody>
      <dsp:txXfrm>
        <a:off x="1226293" y="25762"/>
        <a:ext cx="4335706" cy="1138939"/>
      </dsp:txXfrm>
    </dsp:sp>
    <dsp:sp modelId="{3A6C6F48-AD4E-449A-94E9-2A15D0E8EC07}">
      <dsp:nvSpPr>
        <dsp:cNvPr id="0" name=""/>
        <dsp:cNvSpPr/>
      </dsp:nvSpPr>
      <dsp:spPr>
        <a:xfrm>
          <a:off x="311739" y="75775"/>
          <a:ext cx="634835" cy="987387"/>
        </a:xfrm>
        <a:prstGeom prst="roundRect">
          <a:avLst>
            <a:gd name="adj" fmla="val 10000"/>
          </a:avLst>
        </a:prstGeom>
        <a:blipFill rotWithShape="0">
          <a:blip xmlns:r="http://schemas.openxmlformats.org/officeDocument/2006/relationships" r:embed="rId1"/>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D871E8F1-CDCF-46BB-BD77-41A70D6D985B}">
      <dsp:nvSpPr>
        <dsp:cNvPr id="0" name=""/>
        <dsp:cNvSpPr/>
      </dsp:nvSpPr>
      <dsp:spPr>
        <a:xfrm>
          <a:off x="0" y="1252833"/>
          <a:ext cx="5562000" cy="1138939"/>
        </a:xfrm>
        <a:prstGeom prst="roundRect">
          <a:avLst>
            <a:gd name="adj" fmla="val 10000"/>
          </a:avLst>
        </a:prstGeom>
        <a:gradFill flip="none" rotWithShape="0">
          <a:gsLst>
            <a:gs pos="0">
              <a:srgbClr val="9966FF">
                <a:shade val="30000"/>
                <a:satMod val="115000"/>
              </a:srgbClr>
            </a:gs>
            <a:gs pos="50000">
              <a:srgbClr val="9966FF">
                <a:shade val="67500"/>
                <a:satMod val="115000"/>
              </a:srgbClr>
            </a:gs>
            <a:gs pos="100000">
              <a:srgbClr val="9966FF">
                <a:shade val="100000"/>
                <a:satMod val="115000"/>
              </a:srgbClr>
            </a:gs>
          </a:gsLst>
          <a:lin ang="135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CA" sz="3200" kern="1200" dirty="0" smtClean="0"/>
            <a:t>Weight loss</a:t>
          </a:r>
          <a:endParaRPr lang="en-CA" sz="3200" kern="1200" dirty="0"/>
        </a:p>
      </dsp:txBody>
      <dsp:txXfrm>
        <a:off x="1226293" y="1252833"/>
        <a:ext cx="4335706" cy="1138939"/>
      </dsp:txXfrm>
    </dsp:sp>
    <dsp:sp modelId="{17508D1B-53CD-4764-98F3-EFF5874AB0CD}">
      <dsp:nvSpPr>
        <dsp:cNvPr id="0" name=""/>
        <dsp:cNvSpPr/>
      </dsp:nvSpPr>
      <dsp:spPr>
        <a:xfrm>
          <a:off x="311739" y="1328609"/>
          <a:ext cx="634835" cy="987387"/>
        </a:xfrm>
        <a:prstGeom prst="roundRect">
          <a:avLst>
            <a:gd name="adj" fmla="val 10000"/>
          </a:avLst>
        </a:prstGeom>
        <a:blipFill rotWithShape="0">
          <a:blip xmlns:r="http://schemas.openxmlformats.org/officeDocument/2006/relationships" r:embed="rId1"/>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73BFC9EC-36A9-49F2-AE6D-D471C00A70DF}">
      <dsp:nvSpPr>
        <dsp:cNvPr id="0" name=""/>
        <dsp:cNvSpPr/>
      </dsp:nvSpPr>
      <dsp:spPr>
        <a:xfrm>
          <a:off x="0" y="2505667"/>
          <a:ext cx="5562000" cy="1138939"/>
        </a:xfrm>
        <a:prstGeom prst="roundRect">
          <a:avLst>
            <a:gd name="adj" fmla="val 10000"/>
          </a:avLst>
        </a:prstGeom>
        <a:gradFill flip="none" rotWithShape="0">
          <a:gsLst>
            <a:gs pos="0">
              <a:schemeClr val="accent2">
                <a:lumMod val="60000"/>
                <a:lumOff val="40000"/>
                <a:shade val="30000"/>
                <a:satMod val="115000"/>
              </a:schemeClr>
            </a:gs>
            <a:gs pos="50000">
              <a:schemeClr val="accent2">
                <a:lumMod val="60000"/>
                <a:lumOff val="40000"/>
                <a:shade val="67500"/>
                <a:satMod val="115000"/>
              </a:schemeClr>
            </a:gs>
            <a:gs pos="100000">
              <a:schemeClr val="accent2">
                <a:lumMod val="60000"/>
                <a:lumOff val="40000"/>
                <a:shade val="100000"/>
                <a:satMod val="115000"/>
              </a:schemeClr>
            </a:gs>
          </a:gsLst>
          <a:lin ang="135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CA" sz="3200" kern="1200" dirty="0" smtClean="0"/>
            <a:t>Reduced blood pressure</a:t>
          </a:r>
          <a:endParaRPr lang="en-CA" sz="3200" kern="1200" dirty="0"/>
        </a:p>
      </dsp:txBody>
      <dsp:txXfrm>
        <a:off x="1226293" y="2505667"/>
        <a:ext cx="4335706" cy="1138939"/>
      </dsp:txXfrm>
    </dsp:sp>
    <dsp:sp modelId="{76861C4E-340D-4488-BBEB-84EEDB2348F0}">
      <dsp:nvSpPr>
        <dsp:cNvPr id="0" name=""/>
        <dsp:cNvSpPr/>
      </dsp:nvSpPr>
      <dsp:spPr>
        <a:xfrm>
          <a:off x="311739" y="2581443"/>
          <a:ext cx="634835" cy="987387"/>
        </a:xfrm>
        <a:prstGeom prst="roundRect">
          <a:avLst>
            <a:gd name="adj" fmla="val 10000"/>
          </a:avLst>
        </a:prstGeom>
        <a:blipFill rotWithShape="0">
          <a:blip xmlns:r="http://schemas.openxmlformats.org/officeDocument/2006/relationships" r:embed="rId1"/>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E7A5FE53-6C76-432A-AA93-ADEE04900E5F}">
      <dsp:nvSpPr>
        <dsp:cNvPr id="0" name=""/>
        <dsp:cNvSpPr/>
      </dsp:nvSpPr>
      <dsp:spPr>
        <a:xfrm>
          <a:off x="0" y="3758501"/>
          <a:ext cx="5562000" cy="1138939"/>
        </a:xfrm>
        <a:prstGeom prst="roundRect">
          <a:avLst>
            <a:gd name="adj" fmla="val 10000"/>
          </a:avLst>
        </a:prstGeom>
        <a:gradFill flip="none" rotWithShape="0">
          <a:gsLst>
            <a:gs pos="0">
              <a:srgbClr val="33CCFF">
                <a:shade val="30000"/>
                <a:satMod val="115000"/>
              </a:srgbClr>
            </a:gs>
            <a:gs pos="50000">
              <a:srgbClr val="33CCFF">
                <a:shade val="67500"/>
                <a:satMod val="115000"/>
              </a:srgbClr>
            </a:gs>
            <a:gs pos="100000">
              <a:srgbClr val="33CCFF">
                <a:shade val="100000"/>
                <a:satMod val="115000"/>
              </a:srgbClr>
            </a:gs>
          </a:gsLst>
          <a:lin ang="135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CA" sz="3200" kern="1200" dirty="0" smtClean="0"/>
            <a:t>Renal protective effects</a:t>
          </a:r>
          <a:endParaRPr lang="en-CA" sz="3200" kern="1200" dirty="0"/>
        </a:p>
      </dsp:txBody>
      <dsp:txXfrm>
        <a:off x="1226293" y="3758501"/>
        <a:ext cx="4335706" cy="1138939"/>
      </dsp:txXfrm>
    </dsp:sp>
    <dsp:sp modelId="{01E7A0A3-C07F-4F1C-BA7A-CE5225EE634A}">
      <dsp:nvSpPr>
        <dsp:cNvPr id="0" name=""/>
        <dsp:cNvSpPr/>
      </dsp:nvSpPr>
      <dsp:spPr>
        <a:xfrm>
          <a:off x="311739" y="3834276"/>
          <a:ext cx="634835" cy="987387"/>
        </a:xfrm>
        <a:prstGeom prst="roundRect">
          <a:avLst>
            <a:gd name="adj" fmla="val 10000"/>
          </a:avLst>
        </a:prstGeom>
        <a:blipFill rotWithShape="0">
          <a:blip xmlns:r="http://schemas.openxmlformats.org/officeDocument/2006/relationships" r:embed="rId1"/>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2BF959-3C95-43A8-8378-0C44E58CA85A}">
      <dsp:nvSpPr>
        <dsp:cNvPr id="0" name=""/>
        <dsp:cNvSpPr/>
      </dsp:nvSpPr>
      <dsp:spPr>
        <a:xfrm>
          <a:off x="0" y="25762"/>
          <a:ext cx="5562000" cy="1138939"/>
        </a:xfrm>
        <a:prstGeom prst="roundRect">
          <a:avLst>
            <a:gd name="adj" fmla="val 10000"/>
          </a:avLst>
        </a:prstGeom>
        <a:gradFill flip="none" rotWithShape="0">
          <a:gsLst>
            <a:gs pos="0">
              <a:srgbClr val="CC66FF">
                <a:shade val="30000"/>
                <a:satMod val="115000"/>
              </a:srgbClr>
            </a:gs>
            <a:gs pos="50000">
              <a:srgbClr val="CC66FF">
                <a:shade val="67500"/>
                <a:satMod val="115000"/>
              </a:srgbClr>
            </a:gs>
            <a:gs pos="100000">
              <a:srgbClr val="CC66FF">
                <a:shade val="100000"/>
                <a:satMod val="115000"/>
              </a:srgbClr>
            </a:gs>
          </a:gsLst>
          <a:lin ang="135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CA" sz="3200" kern="1200" dirty="0" smtClean="0"/>
            <a:t>Lifesaving cardiovascular benefits</a:t>
          </a:r>
          <a:endParaRPr lang="en-CA" sz="3200" kern="1200" dirty="0"/>
        </a:p>
      </dsp:txBody>
      <dsp:txXfrm>
        <a:off x="1226293" y="25762"/>
        <a:ext cx="4335706" cy="1138939"/>
      </dsp:txXfrm>
    </dsp:sp>
    <dsp:sp modelId="{3A6C6F48-AD4E-449A-94E9-2A15D0E8EC07}">
      <dsp:nvSpPr>
        <dsp:cNvPr id="0" name=""/>
        <dsp:cNvSpPr/>
      </dsp:nvSpPr>
      <dsp:spPr>
        <a:xfrm>
          <a:off x="311739" y="75775"/>
          <a:ext cx="634835" cy="987387"/>
        </a:xfrm>
        <a:prstGeom prst="roundRect">
          <a:avLst>
            <a:gd name="adj" fmla="val 10000"/>
          </a:avLst>
        </a:prstGeom>
        <a:blipFill rotWithShape="0">
          <a:blip xmlns:r="http://schemas.openxmlformats.org/officeDocument/2006/relationships" r:embed="rId1"/>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D871E8F1-CDCF-46BB-BD77-41A70D6D985B}">
      <dsp:nvSpPr>
        <dsp:cNvPr id="0" name=""/>
        <dsp:cNvSpPr/>
      </dsp:nvSpPr>
      <dsp:spPr>
        <a:xfrm>
          <a:off x="0" y="1290931"/>
          <a:ext cx="5562000" cy="1138939"/>
        </a:xfrm>
        <a:prstGeom prst="roundRect">
          <a:avLst>
            <a:gd name="adj" fmla="val 10000"/>
          </a:avLst>
        </a:prstGeom>
        <a:gradFill flip="none" rotWithShape="0">
          <a:gsLst>
            <a:gs pos="0">
              <a:srgbClr val="9966FF">
                <a:shade val="30000"/>
                <a:satMod val="115000"/>
              </a:srgbClr>
            </a:gs>
            <a:gs pos="50000">
              <a:srgbClr val="9966FF">
                <a:shade val="67500"/>
                <a:satMod val="115000"/>
              </a:srgbClr>
            </a:gs>
            <a:gs pos="100000">
              <a:srgbClr val="9966FF">
                <a:shade val="100000"/>
                <a:satMod val="115000"/>
              </a:srgbClr>
            </a:gs>
          </a:gsLst>
          <a:lin ang="135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CA" sz="3200" kern="1200" dirty="0" smtClean="0"/>
            <a:t>Reduced CV death</a:t>
          </a:r>
          <a:endParaRPr lang="en-CA" sz="3200" kern="1200" dirty="0"/>
        </a:p>
      </dsp:txBody>
      <dsp:txXfrm>
        <a:off x="1226293" y="1290931"/>
        <a:ext cx="4335706" cy="1138939"/>
      </dsp:txXfrm>
    </dsp:sp>
    <dsp:sp modelId="{17508D1B-53CD-4764-98F3-EFF5874AB0CD}">
      <dsp:nvSpPr>
        <dsp:cNvPr id="0" name=""/>
        <dsp:cNvSpPr/>
      </dsp:nvSpPr>
      <dsp:spPr>
        <a:xfrm>
          <a:off x="311739" y="1328609"/>
          <a:ext cx="634835" cy="987387"/>
        </a:xfrm>
        <a:prstGeom prst="roundRect">
          <a:avLst>
            <a:gd name="adj" fmla="val 10000"/>
          </a:avLst>
        </a:prstGeom>
        <a:blipFill rotWithShape="0">
          <a:blip xmlns:r="http://schemas.openxmlformats.org/officeDocument/2006/relationships" r:embed="rId1"/>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73BFC9EC-36A9-49F2-AE6D-D471C00A70DF}">
      <dsp:nvSpPr>
        <dsp:cNvPr id="0" name=""/>
        <dsp:cNvSpPr/>
      </dsp:nvSpPr>
      <dsp:spPr>
        <a:xfrm>
          <a:off x="0" y="2505667"/>
          <a:ext cx="5562000" cy="1138939"/>
        </a:xfrm>
        <a:prstGeom prst="roundRect">
          <a:avLst>
            <a:gd name="adj" fmla="val 10000"/>
          </a:avLst>
        </a:prstGeom>
        <a:gradFill flip="none" rotWithShape="0">
          <a:gsLst>
            <a:gs pos="0">
              <a:schemeClr val="accent2">
                <a:lumMod val="60000"/>
                <a:lumOff val="40000"/>
                <a:shade val="30000"/>
                <a:satMod val="115000"/>
              </a:schemeClr>
            </a:gs>
            <a:gs pos="50000">
              <a:schemeClr val="accent2">
                <a:lumMod val="60000"/>
                <a:lumOff val="40000"/>
                <a:shade val="67500"/>
                <a:satMod val="115000"/>
              </a:schemeClr>
            </a:gs>
            <a:gs pos="100000">
              <a:schemeClr val="accent2">
                <a:lumMod val="60000"/>
                <a:lumOff val="40000"/>
                <a:shade val="100000"/>
                <a:satMod val="115000"/>
              </a:schemeClr>
            </a:gs>
          </a:gsLst>
          <a:lin ang="135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CA" sz="3200" kern="1200" dirty="0" smtClean="0"/>
            <a:t>Reduced heart failure  hospitalization</a:t>
          </a:r>
          <a:endParaRPr lang="en-CA" sz="3200" kern="1200" dirty="0"/>
        </a:p>
      </dsp:txBody>
      <dsp:txXfrm>
        <a:off x="1226293" y="2505667"/>
        <a:ext cx="4335706" cy="1138939"/>
      </dsp:txXfrm>
    </dsp:sp>
    <dsp:sp modelId="{76861C4E-340D-4488-BBEB-84EEDB2348F0}">
      <dsp:nvSpPr>
        <dsp:cNvPr id="0" name=""/>
        <dsp:cNvSpPr/>
      </dsp:nvSpPr>
      <dsp:spPr>
        <a:xfrm>
          <a:off x="311739" y="2581443"/>
          <a:ext cx="634835" cy="987387"/>
        </a:xfrm>
        <a:prstGeom prst="roundRect">
          <a:avLst>
            <a:gd name="adj" fmla="val 10000"/>
          </a:avLst>
        </a:prstGeom>
        <a:blipFill rotWithShape="0">
          <a:blip xmlns:r="http://schemas.openxmlformats.org/officeDocument/2006/relationships" r:embed="rId1"/>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E7A5FE53-6C76-432A-AA93-ADEE04900E5F}">
      <dsp:nvSpPr>
        <dsp:cNvPr id="0" name=""/>
        <dsp:cNvSpPr/>
      </dsp:nvSpPr>
      <dsp:spPr>
        <a:xfrm>
          <a:off x="0" y="3758501"/>
          <a:ext cx="5562000" cy="1138939"/>
        </a:xfrm>
        <a:prstGeom prst="roundRect">
          <a:avLst>
            <a:gd name="adj" fmla="val 10000"/>
          </a:avLst>
        </a:prstGeom>
        <a:gradFill flip="none" rotWithShape="0">
          <a:gsLst>
            <a:gs pos="0">
              <a:srgbClr val="33CCFF">
                <a:shade val="30000"/>
                <a:satMod val="115000"/>
              </a:srgbClr>
            </a:gs>
            <a:gs pos="50000">
              <a:srgbClr val="33CCFF">
                <a:shade val="67500"/>
                <a:satMod val="115000"/>
              </a:srgbClr>
            </a:gs>
            <a:gs pos="100000">
              <a:srgbClr val="33CCFF">
                <a:shade val="100000"/>
                <a:satMod val="115000"/>
              </a:srgbClr>
            </a:gs>
          </a:gsLst>
          <a:lin ang="135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CA" sz="3200" kern="1200" dirty="0" smtClean="0"/>
            <a:t>Reduced all- cause mortality </a:t>
          </a:r>
          <a:endParaRPr lang="en-CA" sz="3200" kern="1200" dirty="0"/>
        </a:p>
      </dsp:txBody>
      <dsp:txXfrm>
        <a:off x="1226293" y="3758501"/>
        <a:ext cx="4335706" cy="1138939"/>
      </dsp:txXfrm>
    </dsp:sp>
    <dsp:sp modelId="{01E7A0A3-C07F-4F1C-BA7A-CE5225EE634A}">
      <dsp:nvSpPr>
        <dsp:cNvPr id="0" name=""/>
        <dsp:cNvSpPr/>
      </dsp:nvSpPr>
      <dsp:spPr>
        <a:xfrm>
          <a:off x="311739" y="3834276"/>
          <a:ext cx="634835" cy="987387"/>
        </a:xfrm>
        <a:prstGeom prst="roundRect">
          <a:avLst>
            <a:gd name="adj" fmla="val 10000"/>
          </a:avLst>
        </a:prstGeom>
        <a:blipFill rotWithShape="0">
          <a:blip xmlns:r="http://schemas.openxmlformats.org/officeDocument/2006/relationships" r:embed="rId1"/>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1">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1">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EB5263-63AE-4643-8458-15724484C304}" type="datetimeFigureOut">
              <a:rPr lang="en-US" smtClean="0"/>
              <a:pPr/>
              <a:t>2/17/2019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0D7C96-2F69-4B88-9A44-8FFCC7B8A1A7}" type="slidenum">
              <a:rPr lang="en-US" smtClean="0"/>
              <a:pPr/>
              <a:t>‹#›</a:t>
            </a:fld>
            <a:endParaRPr lang="en-US"/>
          </a:p>
        </p:txBody>
      </p:sp>
    </p:spTree>
    <p:extLst>
      <p:ext uri="{BB962C8B-B14F-4D97-AF65-F5344CB8AC3E}">
        <p14:creationId xmlns:p14="http://schemas.microsoft.com/office/powerpoint/2010/main" val="2195356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31863">
              <a:spcBef>
                <a:spcPct val="30000"/>
              </a:spcBef>
              <a:buChar char="•"/>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931863">
              <a:spcBef>
                <a:spcPct val="30000"/>
              </a:spcBef>
              <a:buFont typeface="Arial" panose="020B0604020202020204" pitchFamily="34" charset="0"/>
              <a:buChar char="–"/>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931863">
              <a:spcBef>
                <a:spcPct val="30000"/>
              </a:spcBef>
              <a:buFont typeface="Wingdings" panose="05000000000000000000" pitchFamily="2" charset="2"/>
              <a:buChar char="§"/>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931863">
              <a:spcBef>
                <a:spcPct val="30000"/>
              </a:spcBef>
              <a:buChar char="o"/>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931863" eaLnBrk="0" fontAlgn="base" hangingPunct="0">
              <a:spcBef>
                <a:spcPct val="30000"/>
              </a:spcBef>
              <a:spcAft>
                <a:spcPct val="0"/>
              </a:spcAft>
              <a:buChar char="o"/>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931863" eaLnBrk="0" fontAlgn="base" hangingPunct="0">
              <a:spcBef>
                <a:spcPct val="30000"/>
              </a:spcBef>
              <a:spcAft>
                <a:spcPct val="0"/>
              </a:spcAft>
              <a:buChar char="o"/>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931863" eaLnBrk="0" fontAlgn="base" hangingPunct="0">
              <a:spcBef>
                <a:spcPct val="30000"/>
              </a:spcBef>
              <a:spcAft>
                <a:spcPct val="0"/>
              </a:spcAft>
              <a:buChar char="o"/>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931863" eaLnBrk="0" fontAlgn="base" hangingPunct="0">
              <a:spcBef>
                <a:spcPct val="30000"/>
              </a:spcBef>
              <a:spcAft>
                <a:spcPct val="0"/>
              </a:spcAft>
              <a:buChar char="o"/>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pPr>
            <a:fld id="{C7FD530D-5D34-408F-9041-72E518D757FB}" type="slidenum">
              <a:rPr lang="en-US" altLang="en-US" sz="1300" smtClean="0"/>
              <a:pPr>
                <a:spcBef>
                  <a:spcPct val="0"/>
                </a:spcBef>
              </a:pPr>
              <a:t>30</a:t>
            </a:fld>
            <a:endParaRPr lang="en-US" altLang="en-US" sz="1300" smtClean="0"/>
          </a:p>
        </p:txBody>
      </p:sp>
      <p:sp>
        <p:nvSpPr>
          <p:cNvPr id="35843" name="Rectangle 7"/>
          <p:cNvSpPr txBox="1">
            <a:spLocks noGrp="1" noChangeArrowheads="1"/>
          </p:cNvSpPr>
          <p:nvPr/>
        </p:nvSpPr>
        <p:spPr bwMode="auto">
          <a:xfrm>
            <a:off x="3970338" y="8831263"/>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0" tIns="46585" rIns="93170" bIns="46585" anchor="b"/>
          <a:lstStyle>
            <a:lvl1pPr defTabSz="931863">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31863">
              <a:spcBef>
                <a:spcPct val="30000"/>
              </a:spcBef>
              <a:buChar char="•"/>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931863">
              <a:spcBef>
                <a:spcPct val="30000"/>
              </a:spcBef>
              <a:buFont typeface="Arial" panose="020B0604020202020204" pitchFamily="34" charset="0"/>
              <a:buChar char="–"/>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931863">
              <a:spcBef>
                <a:spcPct val="30000"/>
              </a:spcBef>
              <a:buFont typeface="Wingdings" panose="05000000000000000000" pitchFamily="2" charset="2"/>
              <a:buChar char="§"/>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931863">
              <a:spcBef>
                <a:spcPct val="30000"/>
              </a:spcBef>
              <a:buChar char="o"/>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931863" eaLnBrk="0" fontAlgn="base" hangingPunct="0">
              <a:spcBef>
                <a:spcPct val="30000"/>
              </a:spcBef>
              <a:spcAft>
                <a:spcPct val="0"/>
              </a:spcAft>
              <a:buChar char="o"/>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931863" eaLnBrk="0" fontAlgn="base" hangingPunct="0">
              <a:spcBef>
                <a:spcPct val="30000"/>
              </a:spcBef>
              <a:spcAft>
                <a:spcPct val="0"/>
              </a:spcAft>
              <a:buChar char="o"/>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931863" eaLnBrk="0" fontAlgn="base" hangingPunct="0">
              <a:spcBef>
                <a:spcPct val="30000"/>
              </a:spcBef>
              <a:spcAft>
                <a:spcPct val="0"/>
              </a:spcAft>
              <a:buChar char="o"/>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931863" eaLnBrk="0" fontAlgn="base" hangingPunct="0">
              <a:spcBef>
                <a:spcPct val="30000"/>
              </a:spcBef>
              <a:spcAft>
                <a:spcPct val="0"/>
              </a:spcAft>
              <a:buChar char="o"/>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r" eaLnBrk="1" hangingPunct="1">
              <a:spcBef>
                <a:spcPct val="0"/>
              </a:spcBef>
            </a:pPr>
            <a:fld id="{17035EC9-C51F-4FBB-9997-72FC2562CA0C}" type="slidenum">
              <a:rPr lang="en-US" altLang="en-US" sz="1300"/>
              <a:pPr algn="r" eaLnBrk="1" hangingPunct="1">
                <a:spcBef>
                  <a:spcPct val="0"/>
                </a:spcBef>
              </a:pPr>
              <a:t>30</a:t>
            </a:fld>
            <a:endParaRPr lang="en-US" altLang="en-US" sz="1300"/>
          </a:p>
        </p:txBody>
      </p:sp>
      <p:sp>
        <p:nvSpPr>
          <p:cNvPr id="35844" name="Rectangle 2"/>
          <p:cNvSpPr>
            <a:spLocks noGrp="1" noRot="1" noChangeAspect="1" noChangeArrowheads="1" noTextEdit="1"/>
          </p:cNvSpPr>
          <p:nvPr>
            <p:ph type="sldImg"/>
          </p:nvPr>
        </p:nvSpPr>
        <p:spPr>
          <a:xfrm>
            <a:off x="1862138" y="698500"/>
            <a:ext cx="3219450" cy="2414588"/>
          </a:xfrm>
          <a:ln/>
        </p:spPr>
      </p:sp>
      <p:sp>
        <p:nvSpPr>
          <p:cNvPr id="35845" name="Rectangle 3"/>
          <p:cNvSpPr>
            <a:spLocks noGrp="1" noChangeArrowheads="1"/>
          </p:cNvSpPr>
          <p:nvPr>
            <p:ph type="body" idx="1"/>
          </p:nvPr>
        </p:nvSpPr>
        <p:spPr>
          <a:xfrm>
            <a:off x="546100" y="3427413"/>
            <a:ext cx="5597525" cy="51704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00050" lvl="1" indent="-285750" defTabSz="114300" eaLnBrk="1" hangingPunct="1"/>
            <a:r>
              <a:rPr lang="en-US" altLang="en-US" dirty="0" smtClean="0">
                <a:latin typeface="Arial" panose="020B0604020202020204" pitchFamily="34" charset="0"/>
                <a:ea typeface="Arial" panose="020B0604020202020204" pitchFamily="34" charset="0"/>
                <a:cs typeface="Arial" panose="020B0604020202020204" pitchFamily="34" charset="0"/>
              </a:rPr>
              <a:t>This slide shows the basic mechanism of SGLT2. On the luminal side of the early proximal tubule S1 segment, absorption of sodium across the cell membrane creates an energy gradient that in turn allows glucose to be absorbed. On the other side of the cell, sodium is reabsorbed through an ATPase-mediated sodium-potassium pump into the bloodstream in order to maintain intravascular volume. This exchange alters the concentration gradient within the cell so that glucose is reabsorbed into the bloodstream via the GLUT2 transporter.</a:t>
            </a:r>
            <a:endParaRPr lang="en-US" altLang="en-US" baseline="30000" dirty="0" smtClean="0">
              <a:latin typeface="Arial" panose="020B0604020202020204" pitchFamily="34" charset="0"/>
              <a:ea typeface="Arial" panose="020B0604020202020204" pitchFamily="34" charset="0"/>
              <a:cs typeface="Arial" panose="020B0604020202020204" pitchFamily="34" charset="0"/>
            </a:endParaRPr>
          </a:p>
          <a:p>
            <a:pPr marL="400050" lvl="1" indent="-285750" defTabSz="114300" eaLnBrk="1" hangingPunct="1"/>
            <a:r>
              <a:rPr lang="en-US" altLang="en-US" dirty="0" smtClean="0">
                <a:latin typeface="Arial" panose="020B0604020202020204" pitchFamily="34" charset="0"/>
                <a:ea typeface="Arial" panose="020B0604020202020204" pitchFamily="34" charset="0"/>
                <a:cs typeface="Arial" panose="020B0604020202020204" pitchFamily="34" charset="0"/>
              </a:rPr>
              <a:t>The GLUT2 transporter is present in red blood cells, the brain, and other tissues and thus is not a candidate for pharmacologic intervention. In contrast, SGLT2 is specific to the proximal tubule, so that pharmacologic inhibition will affect glucose reabsorption in the kidney but not in other tissues.</a:t>
            </a:r>
            <a:endParaRPr lang="en-US" altLang="en-US" baseline="30000" dirty="0" smtClean="0">
              <a:latin typeface="Arial" panose="020B0604020202020204" pitchFamily="34" charset="0"/>
              <a:ea typeface="Arial" panose="020B0604020202020204" pitchFamily="34" charset="0"/>
              <a:cs typeface="Arial" panose="020B0604020202020204" pitchFamily="34" charset="0"/>
            </a:endParaRPr>
          </a:p>
          <a:p>
            <a:pPr defTabSz="114300" eaLnBrk="1" hangingPunct="1"/>
            <a:endParaRPr lang="en-US" altLang="en-US" sz="1000" dirty="0" smtClean="0">
              <a:latin typeface="Arial" panose="020B0604020202020204" pitchFamily="34" charset="0"/>
              <a:cs typeface="Arial" panose="020B0604020202020204" pitchFamily="34" charset="0"/>
            </a:endParaRPr>
          </a:p>
          <a:p>
            <a:pPr defTabSz="114300" eaLnBrk="1" hangingPunct="1"/>
            <a:r>
              <a:rPr lang="en-US" altLang="en-US" sz="1000" dirty="0" smtClean="0">
                <a:latin typeface="Arial" panose="020B0604020202020204" pitchFamily="34" charset="0"/>
                <a:cs typeface="Arial" panose="020B0604020202020204" pitchFamily="34" charset="0"/>
              </a:rPr>
              <a:t>	</a:t>
            </a:r>
            <a:r>
              <a:rPr lang="en-US" altLang="en-US" sz="1000" dirty="0" err="1" smtClean="0">
                <a:latin typeface="Arial" panose="020B0604020202020204" pitchFamily="34" charset="0"/>
                <a:cs typeface="Arial" panose="020B0604020202020204" pitchFamily="34" charset="0"/>
              </a:rPr>
              <a:t>Hediger</a:t>
            </a:r>
            <a:r>
              <a:rPr lang="en-US" altLang="en-US" sz="1000" dirty="0" smtClean="0">
                <a:latin typeface="Arial" panose="020B0604020202020204" pitchFamily="34" charset="0"/>
                <a:cs typeface="Arial" panose="020B0604020202020204" pitchFamily="34" charset="0"/>
              </a:rPr>
              <a:t> MA, Rhoads DB. Molecular physiology of sodium-glucose </a:t>
            </a:r>
            <a:r>
              <a:rPr lang="en-US" altLang="en-US" sz="1000" dirty="0" err="1" smtClean="0">
                <a:latin typeface="Arial" panose="020B0604020202020204" pitchFamily="34" charset="0"/>
                <a:cs typeface="Arial" panose="020B0604020202020204" pitchFamily="34" charset="0"/>
              </a:rPr>
              <a:t>cotransporters</a:t>
            </a:r>
            <a:r>
              <a:rPr lang="en-US" altLang="en-US" sz="1000" dirty="0" smtClean="0">
                <a:latin typeface="Arial" panose="020B0604020202020204" pitchFamily="34" charset="0"/>
                <a:cs typeface="Arial" panose="020B0604020202020204" pitchFamily="34" charset="0"/>
              </a:rPr>
              <a:t>. </a:t>
            </a:r>
            <a:r>
              <a:rPr lang="en-US" altLang="en-US" sz="1000" i="1" dirty="0" err="1" smtClean="0">
                <a:latin typeface="Arial" panose="020B0604020202020204" pitchFamily="34" charset="0"/>
                <a:cs typeface="Arial" panose="020B0604020202020204" pitchFamily="34" charset="0"/>
              </a:rPr>
              <a:t>Physiol</a:t>
            </a:r>
            <a:r>
              <a:rPr lang="en-US" altLang="en-US" sz="1000" i="1" dirty="0" smtClean="0">
                <a:latin typeface="Arial" panose="020B0604020202020204" pitchFamily="34" charset="0"/>
                <a:cs typeface="Arial" panose="020B0604020202020204" pitchFamily="34" charset="0"/>
              </a:rPr>
              <a:t> 	Rev</a:t>
            </a:r>
            <a:r>
              <a:rPr lang="en-US" altLang="en-US" sz="1000" dirty="0" smtClean="0">
                <a:latin typeface="Arial" panose="020B0604020202020204" pitchFamily="34" charset="0"/>
                <a:cs typeface="Arial" panose="020B0604020202020204" pitchFamily="34" charset="0"/>
              </a:rPr>
              <a:t>. 1994;74:993-1026. </a:t>
            </a:r>
          </a:p>
          <a:p>
            <a:pPr defTabSz="114300" eaLnBrk="1" hangingPunct="1"/>
            <a:endParaRPr lang="en-US" altLang="en-US" sz="10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114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smtClean="0"/>
              <a:t>SGLT2 inhibition represents a novel approach to the treatment of type 2 diabetes.</a:t>
            </a:r>
            <a:endParaRPr lang="en-CA" dirty="0" smtClean="0"/>
          </a:p>
          <a:p>
            <a:pPr lvl="0"/>
            <a:r>
              <a:rPr lang="en-CA" dirty="0" smtClean="0"/>
              <a:t>SGLT2 is a low-affinity, high-capacity glucose transporter located in the proximal tubule and is responsible for 90% of glucose </a:t>
            </a:r>
            <a:r>
              <a:rPr lang="en-CA" dirty="0" err="1" smtClean="0"/>
              <a:t>reabsorption</a:t>
            </a:r>
            <a:r>
              <a:rPr lang="en-CA" dirty="0" smtClean="0"/>
              <a:t>.</a:t>
            </a:r>
          </a:p>
          <a:p>
            <a:pPr lvl="0"/>
            <a:r>
              <a:rPr lang="en-CA" dirty="0" smtClean="0"/>
              <a:t>Inhibition of SGLT2 in patients with diabetes results in decreased glucose </a:t>
            </a:r>
            <a:r>
              <a:rPr lang="en-CA" dirty="0" err="1" smtClean="0"/>
              <a:t>reabsorption</a:t>
            </a:r>
            <a:r>
              <a:rPr lang="en-CA" dirty="0" smtClean="0"/>
              <a:t> and increased </a:t>
            </a:r>
            <a:r>
              <a:rPr lang="en-CA" dirty="0" err="1" smtClean="0"/>
              <a:t>glucosuria</a:t>
            </a:r>
            <a:r>
              <a:rPr lang="en-CA" dirty="0" smtClean="0"/>
              <a:t>.</a:t>
            </a:r>
          </a:p>
          <a:p>
            <a:pPr lvl="0"/>
            <a:r>
              <a:rPr lang="en-CA" dirty="0" smtClean="0"/>
              <a:t>Lowering the renal threshold for glucose provides an insulin-independent mechanism for correction of hyperglycemia.</a:t>
            </a:r>
          </a:p>
          <a:p>
            <a:endParaRPr lang="en-CA" dirty="0"/>
          </a:p>
        </p:txBody>
      </p:sp>
      <p:sp>
        <p:nvSpPr>
          <p:cNvPr id="4" name="Slide Number Placeholder 3"/>
          <p:cNvSpPr>
            <a:spLocks noGrp="1"/>
          </p:cNvSpPr>
          <p:nvPr>
            <p:ph type="sldNum" sz="quarter" idx="10"/>
          </p:nvPr>
        </p:nvSpPr>
        <p:spPr/>
        <p:txBody>
          <a:bodyPr/>
          <a:lstStyle/>
          <a:p>
            <a:fld id="{81D3F82A-DCF6-4E4B-B8D1-F47CBA847C80}" type="slidenum">
              <a:rPr lang="en-CA" smtClean="0">
                <a:solidFill>
                  <a:prstClr val="black"/>
                </a:solidFill>
              </a:rPr>
              <a:pPr/>
              <a:t>32</a:t>
            </a:fld>
            <a:endParaRPr lang="en-CA">
              <a:solidFill>
                <a:prstClr val="black"/>
              </a:solidFill>
            </a:endParaRPr>
          </a:p>
        </p:txBody>
      </p:sp>
    </p:spTree>
    <p:extLst>
      <p:ext uri="{BB962C8B-B14F-4D97-AF65-F5344CB8AC3E}">
        <p14:creationId xmlns:p14="http://schemas.microsoft.com/office/powerpoint/2010/main" val="4223562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smtClean="0"/>
              <a:t>SGLT2 inhibition represents a novel approach to the treatment of type 2 diabetes.</a:t>
            </a:r>
            <a:endParaRPr lang="en-CA" dirty="0" smtClean="0"/>
          </a:p>
          <a:p>
            <a:pPr lvl="0"/>
            <a:r>
              <a:rPr lang="en-CA" dirty="0" smtClean="0"/>
              <a:t>SGLT2 is a low-affinity, high-capacity glucose transporter located in the proximal tubule and is responsible for 90% of glucose </a:t>
            </a:r>
            <a:r>
              <a:rPr lang="en-CA" dirty="0" err="1" smtClean="0"/>
              <a:t>reabsorption</a:t>
            </a:r>
            <a:r>
              <a:rPr lang="en-CA" dirty="0" smtClean="0"/>
              <a:t>.</a:t>
            </a:r>
          </a:p>
          <a:p>
            <a:pPr lvl="0"/>
            <a:r>
              <a:rPr lang="en-CA" dirty="0" smtClean="0"/>
              <a:t>Inhibition of SGLT2 in patients with diabetes results in decreased glucose </a:t>
            </a:r>
            <a:r>
              <a:rPr lang="en-CA" dirty="0" err="1" smtClean="0"/>
              <a:t>reabsorption</a:t>
            </a:r>
            <a:r>
              <a:rPr lang="en-CA" dirty="0" smtClean="0"/>
              <a:t> and increased </a:t>
            </a:r>
            <a:r>
              <a:rPr lang="en-CA" dirty="0" err="1" smtClean="0"/>
              <a:t>glucosuria</a:t>
            </a:r>
            <a:r>
              <a:rPr lang="en-CA" dirty="0" smtClean="0"/>
              <a:t>.</a:t>
            </a:r>
          </a:p>
          <a:p>
            <a:pPr lvl="0"/>
            <a:r>
              <a:rPr lang="en-CA" dirty="0" smtClean="0"/>
              <a:t>Lowering the renal threshold for glucose provides an insulin-independent mechanism for correction of hyperglycemia.</a:t>
            </a:r>
          </a:p>
          <a:p>
            <a:endParaRPr lang="en-CA" dirty="0"/>
          </a:p>
        </p:txBody>
      </p:sp>
      <p:sp>
        <p:nvSpPr>
          <p:cNvPr id="4" name="Slide Number Placeholder 3"/>
          <p:cNvSpPr>
            <a:spLocks noGrp="1"/>
          </p:cNvSpPr>
          <p:nvPr>
            <p:ph type="sldNum" sz="quarter" idx="10"/>
          </p:nvPr>
        </p:nvSpPr>
        <p:spPr/>
        <p:txBody>
          <a:bodyPr/>
          <a:lstStyle/>
          <a:p>
            <a:fld id="{81D3F82A-DCF6-4E4B-B8D1-F47CBA847C80}" type="slidenum">
              <a:rPr lang="en-CA" smtClean="0">
                <a:solidFill>
                  <a:prstClr val="black"/>
                </a:solidFill>
              </a:rPr>
              <a:pPr/>
              <a:t>33</a:t>
            </a:fld>
            <a:endParaRPr lang="en-CA">
              <a:solidFill>
                <a:prstClr val="black"/>
              </a:solidFill>
            </a:endParaRPr>
          </a:p>
        </p:txBody>
      </p:sp>
    </p:spTree>
    <p:extLst>
      <p:ext uri="{BB962C8B-B14F-4D97-AF65-F5344CB8AC3E}">
        <p14:creationId xmlns:p14="http://schemas.microsoft.com/office/powerpoint/2010/main" val="97943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25AAA31E-EB2D-4E95-AFA0-062F3BD3A22E}" type="slidenum">
              <a:rPr lang="en-GB" smtClean="0">
                <a:solidFill>
                  <a:prstClr val="black"/>
                </a:solidFill>
              </a:rPr>
              <a:pPr/>
              <a:t>34</a:t>
            </a:fld>
            <a:endParaRPr lang="en-GB" dirty="0">
              <a:solidFill>
                <a:prstClr val="black"/>
              </a:solidFill>
            </a:endParaRPr>
          </a:p>
        </p:txBody>
      </p:sp>
      <p:sp>
        <p:nvSpPr>
          <p:cNvPr id="5" name="Notes Placeholder 4"/>
          <p:cNvSpPr>
            <a:spLocks noGrp="1"/>
          </p:cNvSpPr>
          <p:nvPr>
            <p:ph type="body" sz="quarter" idx="11"/>
          </p:nvPr>
        </p:nvSpPr>
        <p:spPr/>
        <p:txBody>
          <a:bodyPr/>
          <a:lstStyle/>
          <a:p>
            <a:endParaRPr lang="en-GB" dirty="0"/>
          </a:p>
        </p:txBody>
      </p:sp>
    </p:spTree>
    <p:extLst>
      <p:ext uri="{BB962C8B-B14F-4D97-AF65-F5344CB8AC3E}">
        <p14:creationId xmlns:p14="http://schemas.microsoft.com/office/powerpoint/2010/main" val="1193521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E7B1BC4-EB70-40F4-8D6B-8234ACFFC513}" type="datetimeFigureOut">
              <a:rPr lang="en-US" smtClean="0"/>
              <a:pPr/>
              <a:t>2/17/2019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903229-B661-4C37-B39F-BD90D16F202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7B1BC4-EB70-40F4-8D6B-8234ACFFC513}" type="datetimeFigureOut">
              <a:rPr lang="en-US" smtClean="0"/>
              <a:pPr/>
              <a:t>2/17/2019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903229-B661-4C37-B39F-BD90D16F202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7B1BC4-EB70-40F4-8D6B-8234ACFFC513}" type="datetimeFigureOut">
              <a:rPr lang="en-US" smtClean="0"/>
              <a:pPr/>
              <a:t>2/17/2019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903229-B661-4C37-B39F-BD90D16F202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7B1BC4-EB70-40F4-8D6B-8234ACFFC513}" type="datetimeFigureOut">
              <a:rPr lang="en-US" smtClean="0"/>
              <a:pPr/>
              <a:t>2/17/2019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903229-B661-4C37-B39F-BD90D16F202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7B1BC4-EB70-40F4-8D6B-8234ACFFC513}" type="datetimeFigureOut">
              <a:rPr lang="en-US" smtClean="0"/>
              <a:pPr/>
              <a:t>2/17/2019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903229-B661-4C37-B39F-BD90D16F202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E7B1BC4-EB70-40F4-8D6B-8234ACFFC513}" type="datetimeFigureOut">
              <a:rPr lang="en-US" smtClean="0"/>
              <a:pPr/>
              <a:t>2/17/2019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903229-B661-4C37-B39F-BD90D16F202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7B1BC4-EB70-40F4-8D6B-8234ACFFC513}" type="datetimeFigureOut">
              <a:rPr lang="en-US" smtClean="0"/>
              <a:pPr/>
              <a:t>2/17/2019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903229-B661-4C37-B39F-BD90D16F202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E7B1BC4-EB70-40F4-8D6B-8234ACFFC513}" type="datetimeFigureOut">
              <a:rPr lang="en-US" smtClean="0"/>
              <a:pPr/>
              <a:t>2/17/2019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903229-B661-4C37-B39F-BD90D16F202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E7B1BC4-EB70-40F4-8D6B-8234ACFFC513}" type="datetimeFigureOut">
              <a:rPr lang="en-US" smtClean="0"/>
              <a:pPr/>
              <a:t>2/17/2019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903229-B661-4C37-B39F-BD90D16F202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E7B1BC4-EB70-40F4-8D6B-8234ACFFC513}" type="datetimeFigureOut">
              <a:rPr lang="en-US" smtClean="0"/>
              <a:pPr/>
              <a:t>2/17/2019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903229-B661-4C37-B39F-BD90D16F202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7B1BC4-EB70-40F4-8D6B-8234ACFFC513}" type="datetimeFigureOut">
              <a:rPr lang="en-US" smtClean="0"/>
              <a:pPr/>
              <a:t>2/17/2019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903229-B661-4C37-B39F-BD90D16F202D}"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7B1BC4-EB70-40F4-8D6B-8234ACFFC513}" type="datetimeFigureOut">
              <a:rPr lang="en-US" smtClean="0"/>
              <a:pPr/>
              <a:t>2/17/2019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903229-B661-4C37-B39F-BD90D16F202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7B1BC4-EB70-40F4-8D6B-8234ACFFC513}" type="datetimeFigureOut">
              <a:rPr lang="en-US" smtClean="0"/>
              <a:pPr/>
              <a:t>2/17/2019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903229-B661-4C37-B39F-BD90D16F202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hyperlink" Target="file:///G:\UpToDate%20Offline%20Version\contents\mobipreview.htm"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kavoshgar.zepo.ir/images/shop/img24630_cb_13941125-094025_.jpg"/>
          <p:cNvPicPr>
            <a:picLocks noChangeAspect="1" noChangeArrowheads="1"/>
          </p:cNvPicPr>
          <p:nvPr/>
        </p:nvPicPr>
        <p:blipFill>
          <a:blip r:embed="rId2" cstate="print"/>
          <a:srcRect/>
          <a:stretch>
            <a:fillRect/>
          </a:stretch>
        </p:blipFill>
        <p:spPr bwMode="auto">
          <a:xfrm>
            <a:off x="152400" y="1124744"/>
            <a:ext cx="9144000" cy="4608512"/>
          </a:xfrm>
          <a:prstGeom prst="rect">
            <a:avLst/>
          </a:prstGeom>
          <a:noFill/>
        </p:spPr>
      </p:pic>
    </p:spTree>
    <p:extLst>
      <p:ext uri="{BB962C8B-B14F-4D97-AF65-F5344CB8AC3E}">
        <p14:creationId xmlns:p14="http://schemas.microsoft.com/office/powerpoint/2010/main" val="16353676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609600"/>
            <a:ext cx="7848600" cy="6924973"/>
          </a:xfrm>
          <a:prstGeom prst="rect">
            <a:avLst/>
          </a:prstGeom>
          <a:noFill/>
        </p:spPr>
        <p:txBody>
          <a:bodyPr wrap="square" rtlCol="1">
            <a:spAutoFit/>
          </a:bodyPr>
          <a:lstStyle/>
          <a:p>
            <a:pPr marL="285750" indent="-285750">
              <a:buFont typeface="Arial" panose="020B0604020202020204" pitchFamily="34" charset="0"/>
              <a:buChar char="•"/>
            </a:pPr>
            <a:r>
              <a:rPr lang="en-US" sz="2400" dirty="0" smtClean="0"/>
              <a:t>The best track record in regard to slowing the progressive nature of beta cell deterioration</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smtClean="0">
                <a:solidFill>
                  <a:srgbClr val="FF0000"/>
                </a:solidFill>
              </a:rPr>
              <a:t>Adverse effects: </a:t>
            </a:r>
            <a:r>
              <a:rPr lang="en-US" sz="2400" dirty="0" smtClean="0">
                <a:solidFill>
                  <a:srgbClr val="00B050"/>
                </a:solidFill>
              </a:rPr>
              <a:t>weight gain </a:t>
            </a:r>
            <a:r>
              <a:rPr lang="en-US" sz="2400" dirty="0" smtClean="0"/>
              <a:t>(fluid retention ,subcutaneous(but not </a:t>
            </a:r>
            <a:r>
              <a:rPr lang="en-US" sz="2400" dirty="0" err="1" smtClean="0"/>
              <a:t>viscersal</a:t>
            </a:r>
            <a:r>
              <a:rPr lang="en-US" sz="2400" dirty="0" smtClean="0"/>
              <a:t>) fat accumulation.</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smtClean="0"/>
              <a:t>Reduction in visceral fat, hepatic fat , </a:t>
            </a:r>
            <a:r>
              <a:rPr lang="en-US" sz="2400" dirty="0" err="1" smtClean="0"/>
              <a:t>intramyocellular</a:t>
            </a:r>
            <a:r>
              <a:rPr lang="en-US" sz="2400" dirty="0" smtClean="0"/>
              <a:t> fat</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smtClean="0">
                <a:solidFill>
                  <a:srgbClr val="00B050"/>
                </a:solidFill>
              </a:rPr>
              <a:t>Edema: </a:t>
            </a:r>
            <a:r>
              <a:rPr lang="en-US" sz="2400" dirty="0" smtClean="0"/>
              <a:t>most patient with mild edema respond to a thiazide or </a:t>
            </a:r>
            <a:r>
              <a:rPr lang="en-US" sz="2400" dirty="0" err="1" smtClean="0"/>
              <a:t>sprinolactone</a:t>
            </a:r>
            <a:r>
              <a:rPr lang="en-US" sz="2400" dirty="0" smtClean="0"/>
              <a:t> diuretic.</a:t>
            </a:r>
          </a:p>
          <a:p>
            <a:endParaRPr lang="en-US" sz="2400" dirty="0" smtClean="0"/>
          </a:p>
          <a:p>
            <a:pPr marL="285750" indent="-285750">
              <a:buFont typeface="Arial" panose="020B0604020202020204" pitchFamily="34" charset="0"/>
              <a:buChar char="•"/>
            </a:pPr>
            <a:r>
              <a:rPr lang="en-US" sz="2400" dirty="0"/>
              <a:t> </a:t>
            </a:r>
            <a:r>
              <a:rPr lang="en-US" sz="2400" dirty="0" smtClean="0"/>
              <a:t>in some patient edema is refractory to diuretics and resolves with reduction of TZD or drug withdrawal</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smtClean="0">
                <a:solidFill>
                  <a:srgbClr val="00B050"/>
                </a:solidFill>
              </a:rPr>
              <a:t>Excess fracture: </a:t>
            </a:r>
          </a:p>
          <a:p>
            <a:endParaRPr lang="en-US" sz="2400" dirty="0">
              <a:solidFill>
                <a:srgbClr val="00B050"/>
              </a:solidFill>
            </a:endParaRPr>
          </a:p>
          <a:p>
            <a:pPr marL="285750" indent="-285750">
              <a:buFont typeface="Arial" panose="020B0604020202020204" pitchFamily="34" charset="0"/>
              <a:buChar char="•"/>
            </a:pPr>
            <a:r>
              <a:rPr lang="en-US" sz="2400" dirty="0" smtClean="0">
                <a:solidFill>
                  <a:srgbClr val="00B050"/>
                </a:solidFill>
              </a:rPr>
              <a:t>Bladder cancer:</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fa-IR" dirty="0"/>
          </a:p>
        </p:txBody>
      </p:sp>
    </p:spTree>
    <p:extLst>
      <p:ext uri="{BB962C8B-B14F-4D97-AF65-F5344CB8AC3E}">
        <p14:creationId xmlns:p14="http://schemas.microsoft.com/office/powerpoint/2010/main" val="3216351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marL="0" algn="ctr" rtl="1" fontAlgn="t">
              <a:spcBef>
                <a:spcPts val="0"/>
              </a:spcBef>
            </a:pPr>
            <a:endParaRPr lang="fa-IR" dirty="0">
              <a:latin typeface="Arial" panose="020B0604020202020204" pitchFamily="34" charset="0"/>
            </a:endParaRPr>
          </a:p>
          <a:p>
            <a:pPr rtl="1" fontAlgn="t"/>
            <a:endParaRPr lang="fa-IR" dirty="0"/>
          </a:p>
        </p:txBody>
      </p:sp>
      <p:graphicFrame>
        <p:nvGraphicFramePr>
          <p:cNvPr id="4" name="Table 3"/>
          <p:cNvGraphicFramePr>
            <a:graphicFrameLocks noGrp="1"/>
          </p:cNvGraphicFramePr>
          <p:nvPr>
            <p:extLst/>
          </p:nvPr>
        </p:nvGraphicFramePr>
        <p:xfrm>
          <a:off x="-1" y="1"/>
          <a:ext cx="9144001" cy="6857999"/>
        </p:xfrm>
        <a:graphic>
          <a:graphicData uri="http://schemas.openxmlformats.org/drawingml/2006/table">
            <a:tbl>
              <a:tblPr rtl="1" firstRow="1" bandRow="1">
                <a:tableStyleId>{5C22544A-7EE6-4342-B048-85BDC9FD1C3A}</a:tableStyleId>
              </a:tblPr>
              <a:tblGrid>
                <a:gridCol w="1185705">
                  <a:extLst>
                    <a:ext uri="{9D8B030D-6E8A-4147-A177-3AD203B41FA5}">
                      <a16:colId xmlns:a16="http://schemas.microsoft.com/office/drawing/2014/main" xmlns="" val="2051617812"/>
                    </a:ext>
                  </a:extLst>
                </a:gridCol>
                <a:gridCol w="1205803">
                  <a:extLst>
                    <a:ext uri="{9D8B030D-6E8A-4147-A177-3AD203B41FA5}">
                      <a16:colId xmlns:a16="http://schemas.microsoft.com/office/drawing/2014/main" xmlns="" val="3441482696"/>
                    </a:ext>
                  </a:extLst>
                </a:gridCol>
                <a:gridCol w="1242361">
                  <a:extLst>
                    <a:ext uri="{9D8B030D-6E8A-4147-A177-3AD203B41FA5}">
                      <a16:colId xmlns:a16="http://schemas.microsoft.com/office/drawing/2014/main" xmlns="" val="1171969011"/>
                    </a:ext>
                  </a:extLst>
                </a:gridCol>
                <a:gridCol w="1008470">
                  <a:extLst>
                    <a:ext uri="{9D8B030D-6E8A-4147-A177-3AD203B41FA5}">
                      <a16:colId xmlns:a16="http://schemas.microsoft.com/office/drawing/2014/main" xmlns="" val="93036401"/>
                    </a:ext>
                  </a:extLst>
                </a:gridCol>
                <a:gridCol w="1100163">
                  <a:extLst>
                    <a:ext uri="{9D8B030D-6E8A-4147-A177-3AD203B41FA5}">
                      <a16:colId xmlns:a16="http://schemas.microsoft.com/office/drawing/2014/main" xmlns="" val="1319482997"/>
                    </a:ext>
                  </a:extLst>
                </a:gridCol>
                <a:gridCol w="1290394">
                  <a:extLst>
                    <a:ext uri="{9D8B030D-6E8A-4147-A177-3AD203B41FA5}">
                      <a16:colId xmlns:a16="http://schemas.microsoft.com/office/drawing/2014/main" xmlns="" val="458722580"/>
                    </a:ext>
                  </a:extLst>
                </a:gridCol>
                <a:gridCol w="968105">
                  <a:extLst>
                    <a:ext uri="{9D8B030D-6E8A-4147-A177-3AD203B41FA5}">
                      <a16:colId xmlns:a16="http://schemas.microsoft.com/office/drawing/2014/main" xmlns="" val="454075864"/>
                    </a:ext>
                  </a:extLst>
                </a:gridCol>
                <a:gridCol w="1143000">
                  <a:extLst>
                    <a:ext uri="{9D8B030D-6E8A-4147-A177-3AD203B41FA5}">
                      <a16:colId xmlns:a16="http://schemas.microsoft.com/office/drawing/2014/main" xmlns="" val="835925879"/>
                    </a:ext>
                  </a:extLst>
                </a:gridCol>
              </a:tblGrid>
              <a:tr h="1709948">
                <a:tc>
                  <a:txBody>
                    <a:bodyPr/>
                    <a:lstStyle/>
                    <a:p>
                      <a:pPr algn="ctr" rtl="1"/>
                      <a:r>
                        <a:rPr lang="en-US" sz="2500" dirty="0" smtClean="0"/>
                        <a:t>Max</a:t>
                      </a:r>
                    </a:p>
                    <a:p>
                      <a:pPr algn="ctr" rtl="1"/>
                      <a:r>
                        <a:rPr lang="en-US" sz="2500" dirty="0" smtClean="0"/>
                        <a:t>dose</a:t>
                      </a:r>
                      <a:endParaRPr lang="fa-IR" sz="2500" dirty="0"/>
                    </a:p>
                  </a:txBody>
                  <a:tcPr marL="126610" marR="126610" marT="63306" marB="63306" anchor="ctr"/>
                </a:tc>
                <a:tc>
                  <a:txBody>
                    <a:bodyPr/>
                    <a:lstStyle/>
                    <a:p>
                      <a:pPr algn="ctr" rtl="1"/>
                      <a:r>
                        <a:rPr lang="en-US" sz="2500" dirty="0" smtClean="0"/>
                        <a:t>Initial dose</a:t>
                      </a:r>
                      <a:endParaRPr lang="fa-IR" sz="2500" dirty="0"/>
                    </a:p>
                  </a:txBody>
                  <a:tcPr marL="126610" marR="126610" marT="63306" marB="63306" anchor="ctr"/>
                </a:tc>
                <a:tc>
                  <a:txBody>
                    <a:bodyPr/>
                    <a:lstStyle/>
                    <a:p>
                      <a:pPr algn="ctr" rtl="1"/>
                      <a:r>
                        <a:rPr lang="en-US" sz="2500" dirty="0" smtClean="0"/>
                        <a:t>Weight effect</a:t>
                      </a:r>
                      <a:endParaRPr lang="fa-IR" sz="2500" dirty="0"/>
                    </a:p>
                  </a:txBody>
                  <a:tcPr marL="126610" marR="126610" marT="63306" marB="63306" anchor="ctr"/>
                </a:tc>
                <a:tc>
                  <a:txBody>
                    <a:bodyPr/>
                    <a:lstStyle/>
                    <a:p>
                      <a:pPr algn="ctr" rtl="1"/>
                      <a:r>
                        <a:rPr lang="en-US" sz="2500" dirty="0" smtClean="0"/>
                        <a:t>hypoglycemia</a:t>
                      </a:r>
                      <a:endParaRPr lang="fa-IR" sz="2500" dirty="0"/>
                    </a:p>
                  </a:txBody>
                  <a:tcPr marL="126610" marR="126610" marT="63306" marB="63306" anchor="ctr"/>
                </a:tc>
                <a:tc>
                  <a:txBody>
                    <a:bodyPr/>
                    <a:lstStyle/>
                    <a:p>
                      <a:pPr algn="ctr" rtl="1"/>
                      <a:r>
                        <a:rPr lang="en-US" sz="2500" dirty="0" smtClean="0"/>
                        <a:t>Times daily</a:t>
                      </a:r>
                      <a:endParaRPr lang="fa-IR" sz="2500" dirty="0"/>
                    </a:p>
                  </a:txBody>
                  <a:tcPr marL="126610" marR="126610" marT="63306" marB="63306" anchor="ctr"/>
                </a:tc>
                <a:tc>
                  <a:txBody>
                    <a:bodyPr/>
                    <a:lstStyle/>
                    <a:p>
                      <a:pPr algn="ctr" rtl="1"/>
                      <a:r>
                        <a:rPr lang="en-US" sz="2500" dirty="0" smtClean="0"/>
                        <a:t>Fasting/prandial</a:t>
                      </a:r>
                      <a:endParaRPr lang="fa-IR" sz="2500" dirty="0"/>
                    </a:p>
                  </a:txBody>
                  <a:tcPr marL="126610" marR="126610" marT="63306" marB="63306" anchor="ctr"/>
                </a:tc>
                <a:tc>
                  <a:txBody>
                    <a:bodyPr/>
                    <a:lstStyle/>
                    <a:p>
                      <a:pPr algn="ctr" rtl="1"/>
                      <a:r>
                        <a:rPr lang="en-US" sz="2500" dirty="0" smtClean="0"/>
                        <a:t>HbA1C</a:t>
                      </a:r>
                    </a:p>
                    <a:p>
                      <a:pPr algn="ctr" rtl="1"/>
                      <a:r>
                        <a:rPr lang="en-US" sz="2500" dirty="0" smtClean="0"/>
                        <a:t>lowering</a:t>
                      </a:r>
                      <a:endParaRPr lang="fa-IR" sz="2500" dirty="0"/>
                    </a:p>
                  </a:txBody>
                  <a:tcPr marL="126610" marR="126610" marT="63306" marB="63306" anchor="ctr"/>
                </a:tc>
                <a:tc>
                  <a:txBody>
                    <a:bodyPr/>
                    <a:lstStyle/>
                    <a:p>
                      <a:pPr algn="ctr" rtl="1"/>
                      <a:r>
                        <a:rPr lang="en-US" sz="2500" dirty="0" smtClean="0"/>
                        <a:t>Class of drug</a:t>
                      </a:r>
                      <a:endParaRPr lang="fa-IR" sz="2500" dirty="0"/>
                    </a:p>
                  </a:txBody>
                  <a:tcPr marL="126610" marR="126610" marT="63306" marB="63306" anchor="ctr"/>
                </a:tc>
                <a:extLst>
                  <a:ext uri="{0D108BD9-81ED-4DB2-BD59-A6C34878D82A}">
                    <a16:rowId xmlns:a16="http://schemas.microsoft.com/office/drawing/2014/main" xmlns="" val="3798322904"/>
                  </a:ext>
                </a:extLst>
              </a:tr>
              <a:tr h="1209589">
                <a:tc>
                  <a:txBody>
                    <a:bodyPr/>
                    <a:lstStyle/>
                    <a:p>
                      <a:pPr algn="ctr" rtl="1"/>
                      <a:r>
                        <a:rPr lang="en-US" sz="2500" dirty="0" smtClean="0"/>
                        <a:t>2500</a:t>
                      </a:r>
                      <a:endParaRPr lang="fa-IR" sz="2500" dirty="0"/>
                    </a:p>
                  </a:txBody>
                  <a:tcPr marL="126610" marR="126610" marT="63306" marB="63306" anchor="ctr"/>
                </a:tc>
                <a:tc>
                  <a:txBody>
                    <a:bodyPr/>
                    <a:lstStyle/>
                    <a:p>
                      <a:pPr algn="ctr" rtl="1"/>
                      <a:r>
                        <a:rPr lang="en-US" sz="2500" dirty="0" smtClean="0"/>
                        <a:t>500</a:t>
                      </a:r>
                      <a:endParaRPr lang="fa-IR" sz="2500" dirty="0"/>
                    </a:p>
                  </a:txBody>
                  <a:tcPr marL="126610" marR="126610" marT="63306" marB="63306" anchor="ctr"/>
                </a:tc>
                <a:tc>
                  <a:txBody>
                    <a:bodyPr/>
                    <a:lstStyle/>
                    <a:p>
                      <a:pPr algn="ctr" rtl="1"/>
                      <a:r>
                        <a:rPr lang="en-US" sz="2500" dirty="0" smtClean="0"/>
                        <a:t>Neutral</a:t>
                      </a:r>
                      <a:endParaRPr lang="fa-IR" sz="2500" dirty="0"/>
                    </a:p>
                  </a:txBody>
                  <a:tcPr marL="126610" marR="126610" marT="63306" marB="63306" anchor="ctr"/>
                </a:tc>
                <a:tc>
                  <a:txBody>
                    <a:bodyPr/>
                    <a:lstStyle/>
                    <a:p>
                      <a:pPr algn="ctr" rtl="1"/>
                      <a:r>
                        <a:rPr lang="en-US" sz="2500" dirty="0" smtClean="0"/>
                        <a:t>NO</a:t>
                      </a:r>
                      <a:endParaRPr lang="fa-IR" sz="2500" dirty="0"/>
                    </a:p>
                  </a:txBody>
                  <a:tcPr marL="126610" marR="126610" marT="63306" marB="63306" anchor="ctr"/>
                </a:tc>
                <a:tc>
                  <a:txBody>
                    <a:bodyPr/>
                    <a:lstStyle/>
                    <a:p>
                      <a:pPr algn="ctr" rtl="1"/>
                      <a:r>
                        <a:rPr lang="en-US" sz="2500" dirty="0" smtClean="0"/>
                        <a:t>1-2</a:t>
                      </a:r>
                      <a:endParaRPr lang="fa-IR" sz="2500" dirty="0"/>
                    </a:p>
                  </a:txBody>
                  <a:tcPr marL="126610" marR="126610" marT="63306" marB="63306" anchor="ctr"/>
                </a:tc>
                <a:tc>
                  <a:txBody>
                    <a:bodyPr/>
                    <a:lstStyle/>
                    <a:p>
                      <a:pPr algn="ctr" rtl="1"/>
                      <a:r>
                        <a:rPr lang="en-US" sz="2500" dirty="0" smtClean="0"/>
                        <a:t>fasting</a:t>
                      </a:r>
                      <a:endParaRPr lang="fa-IR" sz="2500" dirty="0"/>
                    </a:p>
                  </a:txBody>
                  <a:tcPr marL="126610" marR="126610" marT="63306" marB="63306" anchor="ctr"/>
                </a:tc>
                <a:tc>
                  <a:txBody>
                    <a:bodyPr/>
                    <a:lstStyle/>
                    <a:p>
                      <a:pPr algn="ctr" rtl="1"/>
                      <a:r>
                        <a:rPr lang="en-US" sz="2500" dirty="0" smtClean="0"/>
                        <a:t>&gt;1%</a:t>
                      </a:r>
                      <a:endParaRPr lang="fa-IR" sz="2500" dirty="0"/>
                    </a:p>
                  </a:txBody>
                  <a:tcPr marL="126610" marR="126610" marT="63306" marB="63306" anchor="ctr"/>
                </a:tc>
                <a:tc>
                  <a:txBody>
                    <a:bodyPr/>
                    <a:lstStyle/>
                    <a:p>
                      <a:pPr algn="ctr" rtl="1"/>
                      <a:r>
                        <a:rPr lang="en-US" sz="2500" dirty="0" err="1" smtClean="0"/>
                        <a:t>Biguanide</a:t>
                      </a:r>
                      <a:endParaRPr lang="fa-IR" sz="2500" dirty="0"/>
                    </a:p>
                  </a:txBody>
                  <a:tcPr marL="126610" marR="126610" marT="63306" marB="63306" anchor="ctr"/>
                </a:tc>
                <a:extLst>
                  <a:ext uri="{0D108BD9-81ED-4DB2-BD59-A6C34878D82A}">
                    <a16:rowId xmlns:a16="http://schemas.microsoft.com/office/drawing/2014/main" xmlns="" val="435620585"/>
                  </a:ext>
                </a:extLst>
              </a:tr>
              <a:tr h="1315252">
                <a:tc>
                  <a:txBody>
                    <a:bodyPr/>
                    <a:lstStyle/>
                    <a:p>
                      <a:pPr algn="ctr" rtl="1"/>
                      <a:r>
                        <a:rPr lang="en-US" sz="2500" dirty="0" smtClean="0"/>
                        <a:t>320</a:t>
                      </a:r>
                    </a:p>
                    <a:p>
                      <a:pPr algn="ctr" rtl="1"/>
                      <a:r>
                        <a:rPr lang="en-US" sz="2500" dirty="0" smtClean="0"/>
                        <a:t>120</a:t>
                      </a:r>
                    </a:p>
                    <a:p>
                      <a:pPr algn="ctr" rtl="1"/>
                      <a:r>
                        <a:rPr lang="en-US" sz="2500" dirty="0" smtClean="0"/>
                        <a:t>20</a:t>
                      </a:r>
                      <a:endParaRPr lang="fa-IR" sz="2500" dirty="0"/>
                    </a:p>
                  </a:txBody>
                  <a:tcPr marL="126610" marR="126610" marT="63306" marB="63306" anchor="ctr"/>
                </a:tc>
                <a:tc>
                  <a:txBody>
                    <a:bodyPr/>
                    <a:lstStyle/>
                    <a:p>
                      <a:pPr algn="ctr" rtl="1"/>
                      <a:r>
                        <a:rPr lang="en-US" sz="2500" dirty="0" smtClean="0"/>
                        <a:t>80</a:t>
                      </a:r>
                    </a:p>
                    <a:p>
                      <a:pPr algn="ctr" rtl="1"/>
                      <a:r>
                        <a:rPr lang="en-US" sz="2500" dirty="0" smtClean="0"/>
                        <a:t>30</a:t>
                      </a:r>
                    </a:p>
                    <a:p>
                      <a:pPr algn="ctr" rtl="1"/>
                      <a:r>
                        <a:rPr lang="en-US" sz="2500" dirty="0" smtClean="0"/>
                        <a:t>2.5-5</a:t>
                      </a:r>
                      <a:endParaRPr lang="fa-IR" sz="2500" dirty="0"/>
                    </a:p>
                  </a:txBody>
                  <a:tcPr marL="126610" marR="126610" marT="63306" marB="63306" anchor="ctr"/>
                </a:tc>
                <a:tc>
                  <a:txBody>
                    <a:bodyPr/>
                    <a:lstStyle/>
                    <a:p>
                      <a:pPr algn="ctr" rtl="1"/>
                      <a:r>
                        <a:rPr lang="en-US" sz="2500" dirty="0" smtClean="0"/>
                        <a:t>Gain</a:t>
                      </a:r>
                      <a:endParaRPr lang="fa-IR" sz="2500" dirty="0"/>
                    </a:p>
                  </a:txBody>
                  <a:tcPr marL="126610" marR="126610" marT="63306" marB="63306" anchor="ctr"/>
                </a:tc>
                <a:tc>
                  <a:txBody>
                    <a:bodyPr/>
                    <a:lstStyle/>
                    <a:p>
                      <a:pPr algn="ctr" rtl="1"/>
                      <a:r>
                        <a:rPr lang="en-US" sz="2500" dirty="0" smtClean="0"/>
                        <a:t>YES</a:t>
                      </a:r>
                      <a:endParaRPr lang="fa-IR" sz="2500" dirty="0"/>
                    </a:p>
                  </a:txBody>
                  <a:tcPr marL="126610" marR="126610" marT="63306" marB="63306" anchor="ctr"/>
                </a:tc>
                <a:tc>
                  <a:txBody>
                    <a:bodyPr/>
                    <a:lstStyle/>
                    <a:p>
                      <a:pPr algn="ctr" rtl="1"/>
                      <a:r>
                        <a:rPr lang="en-US" sz="2500" dirty="0" smtClean="0"/>
                        <a:t>1-2</a:t>
                      </a:r>
                      <a:endParaRPr lang="fa-IR" sz="2500" dirty="0"/>
                    </a:p>
                  </a:txBody>
                  <a:tcPr marL="126610" marR="126610" marT="63306" marB="63306" anchor="ctr"/>
                </a:tc>
                <a:tc>
                  <a:txBody>
                    <a:bodyPr/>
                    <a:lstStyle/>
                    <a:p>
                      <a:pPr algn="ctr" rtl="1"/>
                      <a:r>
                        <a:rPr lang="en-US" sz="2500" dirty="0" smtClean="0"/>
                        <a:t>fasting</a:t>
                      </a:r>
                      <a:endParaRPr lang="fa-IR" sz="2500" dirty="0"/>
                    </a:p>
                  </a:txBody>
                  <a:tcPr marL="126610" marR="126610" marT="63306" marB="63306" anchor="ctr"/>
                </a:tc>
                <a:tc>
                  <a:txBody>
                    <a:bodyPr/>
                    <a:lstStyle/>
                    <a:p>
                      <a:pPr algn="ctr" rtl="1"/>
                      <a:r>
                        <a:rPr lang="en-US" sz="2500" dirty="0" smtClean="0"/>
                        <a:t>&gt;1%</a:t>
                      </a:r>
                      <a:endParaRPr lang="fa-IR" sz="2500" dirty="0"/>
                    </a:p>
                  </a:txBody>
                  <a:tcPr marL="126610" marR="126610" marT="63306" marB="63306" anchor="ctr"/>
                </a:tc>
                <a:tc>
                  <a:txBody>
                    <a:bodyPr/>
                    <a:lstStyle/>
                    <a:p>
                      <a:pPr algn="ctr" rtl="1"/>
                      <a:r>
                        <a:rPr lang="en-US" sz="2500" dirty="0" smtClean="0"/>
                        <a:t>sulfonylurea</a:t>
                      </a:r>
                      <a:endParaRPr lang="fa-IR" sz="2500" dirty="0"/>
                    </a:p>
                  </a:txBody>
                  <a:tcPr marL="126610" marR="126610" marT="63306" marB="63306" anchor="ctr"/>
                </a:tc>
                <a:extLst>
                  <a:ext uri="{0D108BD9-81ED-4DB2-BD59-A6C34878D82A}">
                    <a16:rowId xmlns:a16="http://schemas.microsoft.com/office/drawing/2014/main" xmlns="" val="1418917895"/>
                  </a:ext>
                </a:extLst>
              </a:tr>
              <a:tr h="1311605">
                <a:tc>
                  <a:txBody>
                    <a:bodyPr/>
                    <a:lstStyle/>
                    <a:p>
                      <a:pPr algn="ctr" rtl="1"/>
                      <a:r>
                        <a:rPr lang="en-US" sz="2500" dirty="0" smtClean="0"/>
                        <a:t>16</a:t>
                      </a:r>
                      <a:endParaRPr lang="fa-IR" sz="2500" dirty="0"/>
                    </a:p>
                  </a:txBody>
                  <a:tcPr marL="126610" marR="126610" marT="63306" marB="63306" anchor="ctr"/>
                </a:tc>
                <a:tc>
                  <a:txBody>
                    <a:bodyPr/>
                    <a:lstStyle/>
                    <a:p>
                      <a:pPr algn="ctr" rtl="1"/>
                      <a:r>
                        <a:rPr lang="en-US" sz="2500" dirty="0" smtClean="0"/>
                        <a:t>0.5</a:t>
                      </a:r>
                      <a:endParaRPr lang="fa-IR" sz="2500" dirty="0"/>
                    </a:p>
                  </a:txBody>
                  <a:tcPr marL="126610" marR="126610" marT="63306" marB="63306" anchor="ctr"/>
                </a:tc>
                <a:tc>
                  <a:txBody>
                    <a:bodyPr/>
                    <a:lstStyle/>
                    <a:p>
                      <a:pPr algn="ctr" rtl="1"/>
                      <a:r>
                        <a:rPr lang="en-US" sz="2500" dirty="0" smtClean="0"/>
                        <a:t>Gain</a:t>
                      </a:r>
                      <a:endParaRPr lang="fa-IR" sz="2500" dirty="0"/>
                    </a:p>
                  </a:txBody>
                  <a:tcPr marL="126610" marR="126610" marT="63306" marB="63306" anchor="ctr"/>
                </a:tc>
                <a:tc>
                  <a:txBody>
                    <a:bodyPr/>
                    <a:lstStyle/>
                    <a:p>
                      <a:pPr algn="ctr" rtl="1"/>
                      <a:r>
                        <a:rPr lang="en-US" sz="2500" dirty="0" smtClean="0"/>
                        <a:t>YES</a:t>
                      </a:r>
                      <a:endParaRPr lang="fa-IR" sz="2500" dirty="0"/>
                    </a:p>
                  </a:txBody>
                  <a:tcPr marL="126610" marR="126610" marT="63306" marB="63306" anchor="ctr"/>
                </a:tc>
                <a:tc>
                  <a:txBody>
                    <a:bodyPr/>
                    <a:lstStyle/>
                    <a:p>
                      <a:pPr algn="ctr" rtl="1"/>
                      <a:r>
                        <a:rPr lang="en-US" sz="2500" dirty="0" smtClean="0"/>
                        <a:t>With</a:t>
                      </a:r>
                    </a:p>
                    <a:p>
                      <a:pPr algn="ctr" rtl="1"/>
                      <a:r>
                        <a:rPr lang="en-US" sz="2500" dirty="0" smtClean="0"/>
                        <a:t>meals</a:t>
                      </a:r>
                      <a:endParaRPr lang="fa-IR" sz="2500" dirty="0"/>
                    </a:p>
                  </a:txBody>
                  <a:tcPr marL="126610" marR="126610" marT="63306" marB="63306" anchor="ctr"/>
                </a:tc>
                <a:tc>
                  <a:txBody>
                    <a:bodyPr/>
                    <a:lstStyle/>
                    <a:p>
                      <a:pPr algn="ctr" rtl="1"/>
                      <a:r>
                        <a:rPr lang="en-US" sz="2500" dirty="0" smtClean="0"/>
                        <a:t>Both</a:t>
                      </a:r>
                      <a:endParaRPr lang="fa-IR" sz="2500" dirty="0"/>
                    </a:p>
                  </a:txBody>
                  <a:tcPr marL="126610" marR="126610" marT="63306" marB="63306" anchor="ctr"/>
                </a:tc>
                <a:tc>
                  <a:txBody>
                    <a:bodyPr/>
                    <a:lstStyle/>
                    <a:p>
                      <a:pPr algn="ctr" rtl="1"/>
                      <a:r>
                        <a:rPr lang="en-US" sz="2500" dirty="0" smtClean="0"/>
                        <a:t>&gt;1%</a:t>
                      </a:r>
                      <a:endParaRPr lang="fa-IR" sz="2500" dirty="0"/>
                    </a:p>
                  </a:txBody>
                  <a:tcPr marL="126610" marR="126610" marT="63306" marB="63306" anchor="ctr"/>
                </a:tc>
                <a:tc>
                  <a:txBody>
                    <a:bodyPr/>
                    <a:lstStyle/>
                    <a:p>
                      <a:pPr algn="ctr" rtl="1"/>
                      <a:r>
                        <a:rPr lang="en-US" sz="2500" dirty="0" err="1" smtClean="0"/>
                        <a:t>meglitinide</a:t>
                      </a:r>
                      <a:endParaRPr lang="fa-IR" sz="2500" dirty="0"/>
                    </a:p>
                  </a:txBody>
                  <a:tcPr marL="126610" marR="126610" marT="63306" marB="63306" anchor="ctr"/>
                </a:tc>
                <a:extLst>
                  <a:ext uri="{0D108BD9-81ED-4DB2-BD59-A6C34878D82A}">
                    <a16:rowId xmlns:a16="http://schemas.microsoft.com/office/drawing/2014/main" xmlns="" val="3627955473"/>
                  </a:ext>
                </a:extLst>
              </a:tr>
              <a:tr h="1311605">
                <a:tc>
                  <a:txBody>
                    <a:bodyPr/>
                    <a:lstStyle/>
                    <a:p>
                      <a:pPr algn="ctr" rtl="1"/>
                      <a:r>
                        <a:rPr lang="en-US" sz="2500" dirty="0" smtClean="0"/>
                        <a:t>45</a:t>
                      </a:r>
                      <a:endParaRPr lang="fa-IR" sz="2500" dirty="0"/>
                    </a:p>
                  </a:txBody>
                  <a:tcPr marL="126610" marR="126610" marT="63306" marB="63306" anchor="ctr"/>
                </a:tc>
                <a:tc>
                  <a:txBody>
                    <a:bodyPr/>
                    <a:lstStyle/>
                    <a:p>
                      <a:pPr algn="ctr" rtl="1"/>
                      <a:r>
                        <a:rPr lang="en-US" sz="2500" dirty="0" smtClean="0"/>
                        <a:t>15</a:t>
                      </a:r>
                      <a:endParaRPr lang="fa-IR" sz="2500" dirty="0"/>
                    </a:p>
                  </a:txBody>
                  <a:tcPr marL="126610" marR="126610" marT="63306" marB="63306" anchor="ctr"/>
                </a:tc>
                <a:tc>
                  <a:txBody>
                    <a:bodyPr/>
                    <a:lstStyle/>
                    <a:p>
                      <a:pPr algn="ctr" rtl="1"/>
                      <a:r>
                        <a:rPr lang="en-US" sz="2500" dirty="0" smtClean="0"/>
                        <a:t>Gain</a:t>
                      </a:r>
                      <a:endParaRPr lang="fa-IR" sz="2500" dirty="0"/>
                    </a:p>
                  </a:txBody>
                  <a:tcPr marL="126610" marR="126610" marT="63306" marB="63306" anchor="ctr"/>
                </a:tc>
                <a:tc>
                  <a:txBody>
                    <a:bodyPr/>
                    <a:lstStyle/>
                    <a:p>
                      <a:pPr algn="ctr" rtl="1"/>
                      <a:r>
                        <a:rPr lang="en-US" sz="2500" dirty="0" smtClean="0"/>
                        <a:t>NO</a:t>
                      </a:r>
                      <a:endParaRPr lang="fa-IR" sz="2500" dirty="0"/>
                    </a:p>
                  </a:txBody>
                  <a:tcPr marL="126610" marR="126610" marT="63306" marB="63306" anchor="ctr"/>
                </a:tc>
                <a:tc>
                  <a:txBody>
                    <a:bodyPr/>
                    <a:lstStyle/>
                    <a:p>
                      <a:pPr algn="ctr" rtl="1"/>
                      <a:r>
                        <a:rPr lang="en-US" sz="2500" dirty="0" smtClean="0"/>
                        <a:t>1</a:t>
                      </a:r>
                      <a:endParaRPr lang="fa-IR" sz="2500" dirty="0"/>
                    </a:p>
                  </a:txBody>
                  <a:tcPr marL="126610" marR="126610" marT="63306" marB="63306" anchor="ctr"/>
                </a:tc>
                <a:tc>
                  <a:txBody>
                    <a:bodyPr/>
                    <a:lstStyle/>
                    <a:p>
                      <a:pPr algn="ctr" rtl="1"/>
                      <a:r>
                        <a:rPr lang="en-US" sz="2500" dirty="0" smtClean="0"/>
                        <a:t>fasting</a:t>
                      </a:r>
                      <a:endParaRPr lang="fa-IR" sz="2500" dirty="0"/>
                    </a:p>
                  </a:txBody>
                  <a:tcPr marL="126610" marR="126610" marT="63306" marB="63306" anchor="ctr"/>
                </a:tc>
                <a:tc>
                  <a:txBody>
                    <a:bodyPr/>
                    <a:lstStyle/>
                    <a:p>
                      <a:pPr algn="ctr" rtl="1"/>
                      <a:r>
                        <a:rPr lang="en-US" sz="2500" dirty="0" smtClean="0"/>
                        <a:t>&gt;1%</a:t>
                      </a:r>
                      <a:endParaRPr lang="fa-IR" sz="2500" dirty="0"/>
                    </a:p>
                  </a:txBody>
                  <a:tcPr marL="126610" marR="126610" marT="63306" marB="63306" anchor="ctr"/>
                </a:tc>
                <a:tc>
                  <a:txBody>
                    <a:bodyPr/>
                    <a:lstStyle/>
                    <a:p>
                      <a:pPr algn="ctr" rtl="1"/>
                      <a:r>
                        <a:rPr lang="en-US" sz="2500" dirty="0" smtClean="0"/>
                        <a:t>TZD</a:t>
                      </a:r>
                      <a:endParaRPr lang="fa-IR" sz="2500" dirty="0"/>
                    </a:p>
                  </a:txBody>
                  <a:tcPr marL="126610" marR="126610" marT="63306" marB="63306" anchor="ctr"/>
                </a:tc>
                <a:extLst>
                  <a:ext uri="{0D108BD9-81ED-4DB2-BD59-A6C34878D82A}">
                    <a16:rowId xmlns:a16="http://schemas.microsoft.com/office/drawing/2014/main" xmlns="" val="204610334"/>
                  </a:ext>
                </a:extLst>
              </a:tr>
            </a:tbl>
          </a:graphicData>
        </a:graphic>
      </p:graphicFrame>
    </p:spTree>
    <p:extLst>
      <p:ext uri="{BB962C8B-B14F-4D97-AF65-F5344CB8AC3E}">
        <p14:creationId xmlns:p14="http://schemas.microsoft.com/office/powerpoint/2010/main" val="42117201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457200"/>
            <a:ext cx="8153400" cy="6370975"/>
          </a:xfrm>
          <a:prstGeom prst="rect">
            <a:avLst/>
          </a:prstGeom>
          <a:noFill/>
        </p:spPr>
        <p:txBody>
          <a:bodyPr wrap="square" rtlCol="1">
            <a:spAutoFit/>
          </a:bodyPr>
          <a:lstStyle/>
          <a:p>
            <a:r>
              <a:rPr lang="en-US" sz="2800" dirty="0" smtClean="0">
                <a:solidFill>
                  <a:srgbClr val="FF0000"/>
                </a:solidFill>
              </a:rPr>
              <a:t>INSULIN SECRETAGOGUES</a:t>
            </a:r>
          </a:p>
          <a:p>
            <a:pPr marL="457200" indent="-457200">
              <a:buFont typeface="Arial" panose="020B0604020202020204" pitchFamily="34" charset="0"/>
              <a:buChar char="•"/>
            </a:pPr>
            <a:endParaRPr lang="en-US" sz="2800" dirty="0"/>
          </a:p>
          <a:p>
            <a:r>
              <a:rPr lang="en-US" sz="2800" dirty="0" smtClean="0"/>
              <a:t>SULFONYLUREAS:</a:t>
            </a:r>
          </a:p>
          <a:p>
            <a:pPr marL="342900" indent="-342900">
              <a:buFont typeface="Arial" panose="020B0604020202020204" pitchFamily="34" charset="0"/>
              <a:buChar char="•"/>
            </a:pPr>
            <a:r>
              <a:rPr lang="en-US" sz="2400" dirty="0" smtClean="0"/>
              <a:t>Second-generation agents are more potent and fewer adverse effects</a:t>
            </a:r>
          </a:p>
          <a:p>
            <a:pPr marL="342900" indent="-342900">
              <a:buFont typeface="Arial" panose="020B0604020202020204" pitchFamily="34" charset="0"/>
              <a:buChar char="•"/>
            </a:pPr>
            <a:endParaRPr lang="en-US" sz="2400" dirty="0" smtClean="0"/>
          </a:p>
          <a:p>
            <a:pPr marL="342900" indent="-342900">
              <a:buFont typeface="Arial" panose="020B0604020202020204" pitchFamily="34" charset="0"/>
              <a:buChar char="•"/>
            </a:pPr>
            <a:r>
              <a:rPr lang="en-US" sz="2400" dirty="0" smtClean="0"/>
              <a:t>Modest weight gain and hypoglycemia are opposition to early and frequent use </a:t>
            </a:r>
          </a:p>
          <a:p>
            <a:endParaRPr lang="en-US" sz="2400" dirty="0" smtClean="0"/>
          </a:p>
          <a:p>
            <a:pPr marL="342900" indent="-342900">
              <a:buFont typeface="Arial" panose="020B0604020202020204" pitchFamily="34" charset="0"/>
              <a:buChar char="•"/>
            </a:pPr>
            <a:r>
              <a:rPr lang="en-US" sz="2400" dirty="0" smtClean="0"/>
              <a:t>Higher rate of beta cell failure</a:t>
            </a:r>
          </a:p>
          <a:p>
            <a:endParaRPr lang="en-US" sz="2400" dirty="0" smtClean="0"/>
          </a:p>
          <a:p>
            <a:r>
              <a:rPr lang="en-US" sz="2800" dirty="0" smtClean="0"/>
              <a:t>GLINIDES:</a:t>
            </a:r>
          </a:p>
          <a:p>
            <a:pPr marL="457200" indent="-457200">
              <a:buFont typeface="Arial" panose="020B0604020202020204" pitchFamily="34" charset="0"/>
              <a:buChar char="•"/>
            </a:pPr>
            <a:r>
              <a:rPr lang="en-US" sz="2400" dirty="0" smtClean="0"/>
              <a:t>SHORT half life , more rapid absorption, faster stimulus insulin secretion </a:t>
            </a:r>
            <a:r>
              <a:rPr lang="en-US" sz="2800" dirty="0" smtClean="0"/>
              <a:t>, </a:t>
            </a:r>
            <a:r>
              <a:rPr lang="en-US" sz="2400" dirty="0" smtClean="0"/>
              <a:t>less hypoglycemia and weight gain than glyburide</a:t>
            </a:r>
          </a:p>
          <a:p>
            <a:endParaRPr lang="en-US" sz="2400" dirty="0" smtClean="0"/>
          </a:p>
        </p:txBody>
      </p:sp>
    </p:spTree>
    <p:extLst>
      <p:ext uri="{BB962C8B-B14F-4D97-AF65-F5344CB8AC3E}">
        <p14:creationId xmlns:p14="http://schemas.microsoft.com/office/powerpoint/2010/main" val="1444668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09800" y="1"/>
            <a:ext cx="4809045" cy="6858000"/>
          </a:xfrm>
        </p:spPr>
      </p:pic>
    </p:spTree>
    <p:extLst>
      <p:ext uri="{BB962C8B-B14F-4D97-AF65-F5344CB8AC3E}">
        <p14:creationId xmlns:p14="http://schemas.microsoft.com/office/powerpoint/2010/main" val="26238120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1219200"/>
            <a:ext cx="8077200" cy="4216539"/>
          </a:xfrm>
          <a:prstGeom prst="rect">
            <a:avLst/>
          </a:prstGeom>
          <a:noFill/>
        </p:spPr>
        <p:txBody>
          <a:bodyPr wrap="square" rtlCol="1">
            <a:spAutoFit/>
          </a:bodyPr>
          <a:lstStyle/>
          <a:p>
            <a:pPr marL="285750" indent="-285750">
              <a:buFont typeface="Arial" panose="020B0604020202020204" pitchFamily="34" charset="0"/>
              <a:buChar char="•"/>
            </a:pPr>
            <a:r>
              <a:rPr lang="en-US" dirty="0" smtClean="0"/>
              <a:t>Minimizes fasting hyperinsulinemia and maximizes postprandial control is compelling</a:t>
            </a:r>
          </a:p>
          <a:p>
            <a:pPr marL="285750" indent="-285750">
              <a:buFont typeface="Arial" panose="020B0604020202020204" pitchFamily="34" charset="0"/>
              <a:buChar char="•"/>
            </a:pPr>
            <a:endParaRPr lang="en-US" dirty="0"/>
          </a:p>
          <a:p>
            <a:r>
              <a:rPr lang="en-US" sz="2800" dirty="0" smtClean="0">
                <a:solidFill>
                  <a:srgbClr val="FF0000"/>
                </a:solidFill>
              </a:rPr>
              <a:t>CARBOHYDRATE ABSORPTION INHIBITORS</a:t>
            </a:r>
            <a:endParaRPr lang="en-US" dirty="0" smtClean="0"/>
          </a:p>
          <a:p>
            <a:endParaRPr lang="en-US" dirty="0"/>
          </a:p>
          <a:p>
            <a:r>
              <a:rPr lang="en-US" sz="2400" dirty="0" smtClean="0"/>
              <a:t>ALFA –GLUCOSIDASE INHIBITORS</a:t>
            </a:r>
            <a:r>
              <a:rPr lang="en-US" dirty="0" smtClean="0"/>
              <a:t>:</a:t>
            </a:r>
          </a:p>
          <a:p>
            <a:endParaRPr lang="en-US" dirty="0"/>
          </a:p>
          <a:p>
            <a:pPr marL="285750" indent="-285750">
              <a:buFont typeface="Arial" panose="020B0604020202020204" pitchFamily="34" charset="0"/>
              <a:buChar char="•"/>
            </a:pPr>
            <a:r>
              <a:rPr lang="en-US" dirty="0" smtClean="0"/>
              <a:t>Inhibit the terminal step of carbohydrate digestion at the brush border of intestinal epithelium thus carbohydrate absorption is shifted more </a:t>
            </a:r>
            <a:r>
              <a:rPr lang="en-US" dirty="0" err="1" smtClean="0"/>
              <a:t>distaly</a:t>
            </a:r>
            <a:r>
              <a:rPr lang="en-US" dirty="0" smtClean="0"/>
              <a:t> and is delayed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Limitation: need to administer the medication at the beginning of each meal, flatulence, modest reduction in blood glucose levels.</a:t>
            </a:r>
          </a:p>
          <a:p>
            <a:endParaRPr lang="fa-IR" dirty="0"/>
          </a:p>
        </p:txBody>
      </p:sp>
    </p:spTree>
    <p:extLst>
      <p:ext uri="{BB962C8B-B14F-4D97-AF65-F5344CB8AC3E}">
        <p14:creationId xmlns:p14="http://schemas.microsoft.com/office/powerpoint/2010/main" val="42670692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graphicFrame>
        <p:nvGraphicFramePr>
          <p:cNvPr id="4" name="Content Placeholder 3"/>
          <p:cNvGraphicFramePr>
            <a:graphicFrameLocks noGrp="1"/>
          </p:cNvGraphicFramePr>
          <p:nvPr>
            <p:ph idx="1"/>
            <p:extLst/>
          </p:nvPr>
        </p:nvGraphicFramePr>
        <p:xfrm>
          <a:off x="0" y="0"/>
          <a:ext cx="9144000" cy="6858001"/>
        </p:xfrm>
        <a:graphic>
          <a:graphicData uri="http://schemas.openxmlformats.org/drawingml/2006/table">
            <a:tbl>
              <a:tblPr rtl="1" firstRow="1" bandRow="1">
                <a:tableStyleId>{93296810-A885-4BE3-A3E7-6D5BEEA58F35}</a:tableStyleId>
              </a:tblPr>
              <a:tblGrid>
                <a:gridCol w="1130221">
                  <a:extLst>
                    <a:ext uri="{9D8B030D-6E8A-4147-A177-3AD203B41FA5}">
                      <a16:colId xmlns:a16="http://schemas.microsoft.com/office/drawing/2014/main" xmlns="" val="1494098217"/>
                    </a:ext>
                  </a:extLst>
                </a:gridCol>
                <a:gridCol w="1029884">
                  <a:extLst>
                    <a:ext uri="{9D8B030D-6E8A-4147-A177-3AD203B41FA5}">
                      <a16:colId xmlns:a16="http://schemas.microsoft.com/office/drawing/2014/main" xmlns="" val="3337727937"/>
                    </a:ext>
                  </a:extLst>
                </a:gridCol>
                <a:gridCol w="859917">
                  <a:extLst>
                    <a:ext uri="{9D8B030D-6E8A-4147-A177-3AD203B41FA5}">
                      <a16:colId xmlns:a16="http://schemas.microsoft.com/office/drawing/2014/main" xmlns="" val="1381058827"/>
                    </a:ext>
                  </a:extLst>
                </a:gridCol>
                <a:gridCol w="1063120">
                  <a:extLst>
                    <a:ext uri="{9D8B030D-6E8A-4147-A177-3AD203B41FA5}">
                      <a16:colId xmlns:a16="http://schemas.microsoft.com/office/drawing/2014/main" xmlns="" val="1872263"/>
                    </a:ext>
                  </a:extLst>
                </a:gridCol>
                <a:gridCol w="1195640">
                  <a:extLst>
                    <a:ext uri="{9D8B030D-6E8A-4147-A177-3AD203B41FA5}">
                      <a16:colId xmlns:a16="http://schemas.microsoft.com/office/drawing/2014/main" xmlns="" val="17575814"/>
                    </a:ext>
                  </a:extLst>
                </a:gridCol>
                <a:gridCol w="1135268">
                  <a:extLst>
                    <a:ext uri="{9D8B030D-6E8A-4147-A177-3AD203B41FA5}">
                      <a16:colId xmlns:a16="http://schemas.microsoft.com/office/drawing/2014/main" xmlns="" val="3522627504"/>
                    </a:ext>
                  </a:extLst>
                </a:gridCol>
                <a:gridCol w="1334051">
                  <a:extLst>
                    <a:ext uri="{9D8B030D-6E8A-4147-A177-3AD203B41FA5}">
                      <a16:colId xmlns:a16="http://schemas.microsoft.com/office/drawing/2014/main" xmlns="" val="454154766"/>
                    </a:ext>
                  </a:extLst>
                </a:gridCol>
                <a:gridCol w="1395899">
                  <a:extLst>
                    <a:ext uri="{9D8B030D-6E8A-4147-A177-3AD203B41FA5}">
                      <a16:colId xmlns:a16="http://schemas.microsoft.com/office/drawing/2014/main" xmlns="" val="4105773743"/>
                    </a:ext>
                  </a:extLst>
                </a:gridCol>
              </a:tblGrid>
              <a:tr h="1357807">
                <a:tc>
                  <a:txBody>
                    <a:bodyPr/>
                    <a:lstStyle/>
                    <a:p>
                      <a:pPr algn="ctr" rtl="1"/>
                      <a:r>
                        <a:rPr lang="en-US" sz="2000" dirty="0" smtClean="0"/>
                        <a:t>MAX</a:t>
                      </a:r>
                    </a:p>
                    <a:p>
                      <a:pPr algn="ctr" rtl="1"/>
                      <a:r>
                        <a:rPr lang="en-US" sz="2000" dirty="0" smtClean="0"/>
                        <a:t>dose</a:t>
                      </a:r>
                    </a:p>
                  </a:txBody>
                  <a:tcPr marL="103171" marR="103171" marT="51586" marB="51586" anchor="ctr"/>
                </a:tc>
                <a:tc>
                  <a:txBody>
                    <a:bodyPr/>
                    <a:lstStyle/>
                    <a:p>
                      <a:pPr algn="ctr" rtl="1"/>
                      <a:r>
                        <a:rPr lang="en-US" sz="2000" dirty="0" smtClean="0"/>
                        <a:t>Initial dose</a:t>
                      </a:r>
                    </a:p>
                  </a:txBody>
                  <a:tcPr marL="103171" marR="103171" marT="51586" marB="51586" anchor="ctr"/>
                </a:tc>
                <a:tc>
                  <a:txBody>
                    <a:bodyPr/>
                    <a:lstStyle/>
                    <a:p>
                      <a:pPr algn="ctr" rtl="1"/>
                      <a:r>
                        <a:rPr lang="en-US" sz="2000" dirty="0" smtClean="0"/>
                        <a:t>Weight effect</a:t>
                      </a:r>
                    </a:p>
                  </a:txBody>
                  <a:tcPr marL="103171" marR="103171" marT="51586" marB="51586" anchor="ctr"/>
                </a:tc>
                <a:tc>
                  <a:txBody>
                    <a:bodyPr/>
                    <a:lstStyle/>
                    <a:p>
                      <a:pPr algn="ctr" rtl="1"/>
                      <a:r>
                        <a:rPr lang="en-US" sz="2000" dirty="0" smtClean="0"/>
                        <a:t>hypoglycemia</a:t>
                      </a:r>
                    </a:p>
                  </a:txBody>
                  <a:tcPr marL="103171" marR="103171" marT="51586" marB="51586" anchor="ctr"/>
                </a:tc>
                <a:tc>
                  <a:txBody>
                    <a:bodyPr/>
                    <a:lstStyle/>
                    <a:p>
                      <a:pPr algn="ctr" rtl="1"/>
                      <a:r>
                        <a:rPr lang="en-US" sz="2000" dirty="0" smtClean="0"/>
                        <a:t>Times daily</a:t>
                      </a:r>
                      <a:endParaRPr lang="fa-IR" sz="2000" dirty="0"/>
                    </a:p>
                  </a:txBody>
                  <a:tcPr marL="103171" marR="103171" marT="51586" marB="51586" anchor="ctr"/>
                </a:tc>
                <a:tc>
                  <a:txBody>
                    <a:bodyPr/>
                    <a:lstStyle/>
                    <a:p>
                      <a:pPr algn="ctr" rtl="1"/>
                      <a:r>
                        <a:rPr lang="en-US" sz="2000" dirty="0" smtClean="0"/>
                        <a:t>Fasting/prandial</a:t>
                      </a:r>
                      <a:endParaRPr lang="fa-IR" sz="2000" dirty="0"/>
                    </a:p>
                  </a:txBody>
                  <a:tcPr marL="103171" marR="103171" marT="51586" marB="51586" anchor="ctr"/>
                </a:tc>
                <a:tc>
                  <a:txBody>
                    <a:bodyPr/>
                    <a:lstStyle/>
                    <a:p>
                      <a:pPr algn="ctr" rtl="1"/>
                      <a:r>
                        <a:rPr lang="en-US" sz="2000" dirty="0" smtClean="0"/>
                        <a:t>HbA1C</a:t>
                      </a:r>
                    </a:p>
                    <a:p>
                      <a:pPr algn="ctr" rtl="1"/>
                      <a:r>
                        <a:rPr lang="en-US" sz="2000" dirty="0" smtClean="0"/>
                        <a:t>lowering</a:t>
                      </a:r>
                      <a:endParaRPr lang="fa-IR" sz="2000" dirty="0"/>
                    </a:p>
                  </a:txBody>
                  <a:tcPr marL="103171" marR="103171" marT="51586" marB="51586" anchor="ctr"/>
                </a:tc>
                <a:tc>
                  <a:txBody>
                    <a:bodyPr/>
                    <a:lstStyle/>
                    <a:p>
                      <a:pPr algn="ctr" rtl="1"/>
                      <a:r>
                        <a:rPr lang="en-US" sz="2000" dirty="0" smtClean="0"/>
                        <a:t>Class of drug</a:t>
                      </a:r>
                      <a:endParaRPr lang="fa-IR" sz="2000" dirty="0"/>
                    </a:p>
                  </a:txBody>
                  <a:tcPr marL="103171" marR="103171" marT="51586" marB="51586" anchor="ctr"/>
                </a:tc>
                <a:extLst>
                  <a:ext uri="{0D108BD9-81ED-4DB2-BD59-A6C34878D82A}">
                    <a16:rowId xmlns:a16="http://schemas.microsoft.com/office/drawing/2014/main" xmlns="" val="981398603"/>
                  </a:ext>
                </a:extLst>
              </a:tr>
              <a:tr h="1357807">
                <a:tc>
                  <a:txBody>
                    <a:bodyPr/>
                    <a:lstStyle/>
                    <a:p>
                      <a:pPr algn="ctr" rtl="1"/>
                      <a:r>
                        <a:rPr lang="en-US" sz="2000" dirty="0" smtClean="0"/>
                        <a:t>100/TID</a:t>
                      </a:r>
                    </a:p>
                  </a:txBody>
                  <a:tcPr marL="103171" marR="103171" marT="51586" marB="51586" anchor="ctr"/>
                </a:tc>
                <a:tc>
                  <a:txBody>
                    <a:bodyPr/>
                    <a:lstStyle/>
                    <a:p>
                      <a:pPr algn="ctr" rtl="1"/>
                      <a:r>
                        <a:rPr lang="en-US" sz="2000" dirty="0" smtClean="0"/>
                        <a:t>25/TID</a:t>
                      </a:r>
                    </a:p>
                  </a:txBody>
                  <a:tcPr marL="103171" marR="103171" marT="51586" marB="51586" anchor="ctr"/>
                </a:tc>
                <a:tc>
                  <a:txBody>
                    <a:bodyPr/>
                    <a:lstStyle/>
                    <a:p>
                      <a:pPr algn="ctr" rtl="1"/>
                      <a:r>
                        <a:rPr lang="en-US" sz="2000" dirty="0" smtClean="0"/>
                        <a:t>Neutral</a:t>
                      </a:r>
                    </a:p>
                  </a:txBody>
                  <a:tcPr marL="103171" marR="103171" marT="51586" marB="51586" anchor="ctr"/>
                </a:tc>
                <a:tc>
                  <a:txBody>
                    <a:bodyPr/>
                    <a:lstStyle/>
                    <a:p>
                      <a:pPr algn="ctr" rtl="1"/>
                      <a:r>
                        <a:rPr lang="en-US" sz="2000" dirty="0" smtClean="0"/>
                        <a:t>NO</a:t>
                      </a:r>
                    </a:p>
                  </a:txBody>
                  <a:tcPr marL="103171" marR="103171" marT="51586" marB="51586" anchor="ctr"/>
                </a:tc>
                <a:tc>
                  <a:txBody>
                    <a:bodyPr/>
                    <a:lstStyle/>
                    <a:p>
                      <a:pPr algn="ctr" rtl="1"/>
                      <a:r>
                        <a:rPr lang="en-US" sz="2000" dirty="0" smtClean="0"/>
                        <a:t>With meals</a:t>
                      </a:r>
                      <a:endParaRPr lang="fa-IR" sz="2000" dirty="0"/>
                    </a:p>
                  </a:txBody>
                  <a:tcPr marL="103171" marR="103171" marT="51586" marB="51586" anchor="ctr"/>
                </a:tc>
                <a:tc>
                  <a:txBody>
                    <a:bodyPr/>
                    <a:lstStyle/>
                    <a:p>
                      <a:pPr algn="ctr" rtl="1"/>
                      <a:r>
                        <a:rPr lang="en-US" sz="2000" dirty="0" smtClean="0"/>
                        <a:t>prandial</a:t>
                      </a:r>
                      <a:endParaRPr lang="fa-IR" sz="2000" dirty="0"/>
                    </a:p>
                  </a:txBody>
                  <a:tcPr marL="103171" marR="103171" marT="51586" marB="51586" anchor="ctr"/>
                </a:tc>
                <a:tc>
                  <a:txBody>
                    <a:bodyPr/>
                    <a:lstStyle/>
                    <a:p>
                      <a:pPr algn="ctr" rtl="1"/>
                      <a:r>
                        <a:rPr lang="en-US" sz="2000" dirty="0" smtClean="0"/>
                        <a:t>&lt;1%</a:t>
                      </a:r>
                      <a:endParaRPr lang="fa-IR" sz="2000" dirty="0"/>
                    </a:p>
                  </a:txBody>
                  <a:tcPr marL="103171" marR="103171" marT="51586" marB="51586" anchor="ctr"/>
                </a:tc>
                <a:tc>
                  <a:txBody>
                    <a:bodyPr/>
                    <a:lstStyle/>
                    <a:p>
                      <a:pPr algn="ctr" rtl="1"/>
                      <a:r>
                        <a:rPr lang="en-US" sz="2000" dirty="0" smtClean="0"/>
                        <a:t>A Glucosidase inhibitors</a:t>
                      </a:r>
                      <a:endParaRPr lang="fa-IR" sz="2000" dirty="0"/>
                    </a:p>
                  </a:txBody>
                  <a:tcPr marL="103171" marR="103171" marT="51586" marB="51586" anchor="ctr"/>
                </a:tc>
                <a:extLst>
                  <a:ext uri="{0D108BD9-81ED-4DB2-BD59-A6C34878D82A}">
                    <a16:rowId xmlns:a16="http://schemas.microsoft.com/office/drawing/2014/main" xmlns="" val="1634149456"/>
                  </a:ext>
                </a:extLst>
              </a:tr>
              <a:tr h="1056073">
                <a:tc>
                  <a:txBody>
                    <a:bodyPr/>
                    <a:lstStyle/>
                    <a:p>
                      <a:pPr algn="ctr" rtl="1"/>
                      <a:r>
                        <a:rPr lang="en-US" sz="2000" dirty="0" smtClean="0"/>
                        <a:t>100</a:t>
                      </a:r>
                      <a:endParaRPr lang="fa-IR" sz="2000" dirty="0"/>
                    </a:p>
                  </a:txBody>
                  <a:tcPr marL="103171" marR="103171" marT="51586" marB="51586" anchor="ctr"/>
                </a:tc>
                <a:tc>
                  <a:txBody>
                    <a:bodyPr/>
                    <a:lstStyle/>
                    <a:p>
                      <a:pPr algn="ctr" rtl="1"/>
                      <a:r>
                        <a:rPr lang="en-US" sz="2000" dirty="0" smtClean="0"/>
                        <a:t>100</a:t>
                      </a:r>
                      <a:endParaRPr lang="fa-IR" sz="2000" dirty="0"/>
                    </a:p>
                  </a:txBody>
                  <a:tcPr marL="103171" marR="103171" marT="51586" marB="51586" anchor="ctr"/>
                </a:tc>
                <a:tc>
                  <a:txBody>
                    <a:bodyPr/>
                    <a:lstStyle/>
                    <a:p>
                      <a:pPr algn="ctr" rtl="1"/>
                      <a:r>
                        <a:rPr lang="en-US" sz="2000" dirty="0" smtClean="0"/>
                        <a:t>Neutral</a:t>
                      </a:r>
                      <a:endParaRPr lang="fa-IR" sz="2000" dirty="0"/>
                    </a:p>
                  </a:txBody>
                  <a:tcPr marL="103171" marR="103171" marT="51586" marB="51586" anchor="ctr"/>
                </a:tc>
                <a:tc>
                  <a:txBody>
                    <a:bodyPr/>
                    <a:lstStyle/>
                    <a:p>
                      <a:pPr algn="ctr" rtl="1"/>
                      <a:r>
                        <a:rPr lang="en-US" sz="2000" dirty="0" smtClean="0"/>
                        <a:t>NO</a:t>
                      </a:r>
                      <a:endParaRPr lang="fa-IR" sz="2000" dirty="0"/>
                    </a:p>
                  </a:txBody>
                  <a:tcPr marL="103171" marR="103171" marT="51586" marB="51586" anchor="ctr"/>
                </a:tc>
                <a:tc>
                  <a:txBody>
                    <a:bodyPr/>
                    <a:lstStyle/>
                    <a:p>
                      <a:pPr algn="ctr" rtl="1"/>
                      <a:r>
                        <a:rPr lang="en-US" sz="2000" dirty="0" smtClean="0"/>
                        <a:t>1</a:t>
                      </a:r>
                      <a:endParaRPr lang="fa-IR" sz="2000" dirty="0"/>
                    </a:p>
                  </a:txBody>
                  <a:tcPr marL="103171" marR="103171" marT="51586" marB="51586" anchor="ctr"/>
                </a:tc>
                <a:tc>
                  <a:txBody>
                    <a:bodyPr/>
                    <a:lstStyle/>
                    <a:p>
                      <a:pPr algn="ctr" rtl="1"/>
                      <a:r>
                        <a:rPr lang="en-US" sz="2000" dirty="0" smtClean="0"/>
                        <a:t>Both</a:t>
                      </a:r>
                      <a:endParaRPr lang="fa-IR" sz="2000" dirty="0"/>
                    </a:p>
                  </a:txBody>
                  <a:tcPr marL="103171" marR="103171" marT="51586" marB="51586" anchor="ctr"/>
                </a:tc>
                <a:tc>
                  <a:txBody>
                    <a:bodyPr/>
                    <a:lstStyle/>
                    <a:p>
                      <a:pPr algn="ctr" rtl="1"/>
                      <a:r>
                        <a:rPr lang="en-US" sz="2000" dirty="0" smtClean="0"/>
                        <a:t>&lt;1%</a:t>
                      </a:r>
                      <a:endParaRPr lang="fa-IR" sz="2000" dirty="0"/>
                    </a:p>
                  </a:txBody>
                  <a:tcPr marL="103171" marR="103171" marT="51586" marB="51586" anchor="ctr"/>
                </a:tc>
                <a:tc>
                  <a:txBody>
                    <a:bodyPr/>
                    <a:lstStyle/>
                    <a:p>
                      <a:pPr algn="ctr" rtl="1"/>
                      <a:r>
                        <a:rPr lang="en-US" sz="2000" dirty="0" smtClean="0"/>
                        <a:t>DPP4 inhibitors</a:t>
                      </a:r>
                      <a:endParaRPr lang="fa-IR" sz="2000" dirty="0"/>
                    </a:p>
                  </a:txBody>
                  <a:tcPr marL="103171" marR="103171" marT="51586" marB="51586" anchor="ctr"/>
                </a:tc>
                <a:extLst>
                  <a:ext uri="{0D108BD9-81ED-4DB2-BD59-A6C34878D82A}">
                    <a16:rowId xmlns:a16="http://schemas.microsoft.com/office/drawing/2014/main" xmlns="" val="705540890"/>
                  </a:ext>
                </a:extLst>
              </a:tr>
              <a:tr h="1543157">
                <a:tc>
                  <a:txBody>
                    <a:bodyPr/>
                    <a:lstStyle/>
                    <a:p>
                      <a:pPr algn="ctr" rtl="1"/>
                      <a:r>
                        <a:rPr lang="en-US" sz="2000" dirty="0" smtClean="0"/>
                        <a:t>1.8</a:t>
                      </a:r>
                      <a:endParaRPr lang="fa-IR" sz="2000" dirty="0"/>
                    </a:p>
                  </a:txBody>
                  <a:tcPr marL="103171" marR="103171" marT="51586" marB="51586" anchor="ctr"/>
                </a:tc>
                <a:tc>
                  <a:txBody>
                    <a:bodyPr/>
                    <a:lstStyle/>
                    <a:p>
                      <a:pPr algn="ctr" rtl="1"/>
                      <a:r>
                        <a:rPr lang="en-US" sz="2000" dirty="0" smtClean="0"/>
                        <a:t>0.6</a:t>
                      </a:r>
                      <a:endParaRPr lang="fa-IR" sz="2000" dirty="0"/>
                    </a:p>
                  </a:txBody>
                  <a:tcPr marL="103171" marR="103171" marT="51586" marB="51586" anchor="ctr"/>
                </a:tc>
                <a:tc>
                  <a:txBody>
                    <a:bodyPr/>
                    <a:lstStyle/>
                    <a:p>
                      <a:pPr algn="ctr" rtl="1"/>
                      <a:r>
                        <a:rPr lang="en-US" sz="2000" dirty="0" smtClean="0"/>
                        <a:t>Loss</a:t>
                      </a:r>
                      <a:endParaRPr lang="fa-IR" sz="2000" dirty="0"/>
                    </a:p>
                  </a:txBody>
                  <a:tcPr marL="103171" marR="103171" marT="51586" marB="51586" anchor="ctr"/>
                </a:tc>
                <a:tc>
                  <a:txBody>
                    <a:bodyPr/>
                    <a:lstStyle/>
                    <a:p>
                      <a:pPr algn="ctr" rtl="1"/>
                      <a:r>
                        <a:rPr lang="en-US" sz="2000" dirty="0" smtClean="0"/>
                        <a:t>NO</a:t>
                      </a:r>
                      <a:endParaRPr lang="fa-IR" sz="2000" dirty="0"/>
                    </a:p>
                  </a:txBody>
                  <a:tcPr marL="103171" marR="103171" marT="51586" marB="51586" anchor="ctr"/>
                </a:tc>
                <a:tc>
                  <a:txBody>
                    <a:bodyPr/>
                    <a:lstStyle/>
                    <a:p>
                      <a:pPr algn="ctr" rtl="1"/>
                      <a:r>
                        <a:rPr lang="en-US" sz="2000" dirty="0" smtClean="0"/>
                        <a:t>1</a:t>
                      </a:r>
                      <a:endParaRPr lang="fa-IR" sz="2000" dirty="0"/>
                    </a:p>
                  </a:txBody>
                  <a:tcPr marL="103171" marR="103171" marT="51586" marB="51586" anchor="ctr"/>
                </a:tc>
                <a:tc>
                  <a:txBody>
                    <a:bodyPr/>
                    <a:lstStyle/>
                    <a:p>
                      <a:pPr algn="ctr" rtl="1"/>
                      <a:r>
                        <a:rPr lang="en-US" sz="2000" dirty="0" smtClean="0"/>
                        <a:t>Both</a:t>
                      </a:r>
                      <a:endParaRPr lang="fa-IR" sz="2000" dirty="0"/>
                    </a:p>
                  </a:txBody>
                  <a:tcPr marL="103171" marR="103171" marT="51586" marB="51586" anchor="ctr"/>
                </a:tc>
                <a:tc>
                  <a:txBody>
                    <a:bodyPr/>
                    <a:lstStyle/>
                    <a:p>
                      <a:pPr algn="ctr" rtl="1"/>
                      <a:r>
                        <a:rPr lang="en-US" sz="2000" dirty="0" smtClean="0"/>
                        <a:t>&gt;1%</a:t>
                      </a:r>
                      <a:endParaRPr lang="fa-IR" sz="2000" dirty="0"/>
                    </a:p>
                  </a:txBody>
                  <a:tcPr marL="103171" marR="103171" marT="51586" marB="51586" anchor="ctr"/>
                </a:tc>
                <a:tc>
                  <a:txBody>
                    <a:bodyPr/>
                    <a:lstStyle/>
                    <a:p>
                      <a:pPr algn="ctr" rtl="1"/>
                      <a:r>
                        <a:rPr lang="en-US" sz="2000" dirty="0" smtClean="0"/>
                        <a:t>GLP1</a:t>
                      </a:r>
                      <a:r>
                        <a:rPr lang="en-US" sz="2000" baseline="0" dirty="0" smtClean="0"/>
                        <a:t> receptor agonists</a:t>
                      </a:r>
                      <a:endParaRPr lang="fa-IR" sz="2000" dirty="0"/>
                    </a:p>
                  </a:txBody>
                  <a:tcPr marL="103171" marR="103171" marT="51586" marB="51586" anchor="ctr"/>
                </a:tc>
                <a:extLst>
                  <a:ext uri="{0D108BD9-81ED-4DB2-BD59-A6C34878D82A}">
                    <a16:rowId xmlns:a16="http://schemas.microsoft.com/office/drawing/2014/main" xmlns="" val="2178584043"/>
                  </a:ext>
                </a:extLst>
              </a:tr>
              <a:tr h="1543157">
                <a:tc>
                  <a:txBody>
                    <a:bodyPr/>
                    <a:lstStyle/>
                    <a:p>
                      <a:pPr algn="ctr" rtl="1"/>
                      <a:endParaRPr lang="fa-IR" sz="2000" dirty="0"/>
                    </a:p>
                  </a:txBody>
                  <a:tcPr marL="103171" marR="103171" marT="51586" marB="51586" anchor="ctr"/>
                </a:tc>
                <a:tc>
                  <a:txBody>
                    <a:bodyPr/>
                    <a:lstStyle/>
                    <a:p>
                      <a:pPr algn="ctr" rtl="1"/>
                      <a:endParaRPr lang="fa-IR" sz="2000" dirty="0"/>
                    </a:p>
                  </a:txBody>
                  <a:tcPr marL="103171" marR="103171" marT="51586" marB="51586" anchor="ctr"/>
                </a:tc>
                <a:tc>
                  <a:txBody>
                    <a:bodyPr/>
                    <a:lstStyle/>
                    <a:p>
                      <a:pPr algn="ctr" rtl="1"/>
                      <a:r>
                        <a:rPr lang="en-US" sz="2000" dirty="0" smtClean="0"/>
                        <a:t>Loss</a:t>
                      </a:r>
                      <a:endParaRPr lang="fa-IR" sz="2000" dirty="0"/>
                    </a:p>
                  </a:txBody>
                  <a:tcPr marL="103171" marR="103171" marT="51586" marB="51586" anchor="ctr"/>
                </a:tc>
                <a:tc>
                  <a:txBody>
                    <a:bodyPr/>
                    <a:lstStyle/>
                    <a:p>
                      <a:pPr algn="ctr" rtl="1"/>
                      <a:r>
                        <a:rPr lang="en-US" sz="2000" dirty="0" smtClean="0"/>
                        <a:t>NO</a:t>
                      </a:r>
                      <a:endParaRPr lang="fa-IR" sz="2000" dirty="0"/>
                    </a:p>
                  </a:txBody>
                  <a:tcPr marL="103171" marR="103171" marT="51586" marB="51586" anchor="ctr"/>
                </a:tc>
                <a:tc>
                  <a:txBody>
                    <a:bodyPr/>
                    <a:lstStyle/>
                    <a:p>
                      <a:pPr algn="ctr" rtl="1"/>
                      <a:r>
                        <a:rPr lang="en-US" sz="2000" dirty="0" smtClean="0"/>
                        <a:t>1</a:t>
                      </a:r>
                      <a:endParaRPr lang="fa-IR" sz="2000" dirty="0"/>
                    </a:p>
                  </a:txBody>
                  <a:tcPr marL="103171" marR="103171" marT="51586" marB="51586" anchor="ctr"/>
                </a:tc>
                <a:tc>
                  <a:txBody>
                    <a:bodyPr/>
                    <a:lstStyle/>
                    <a:p>
                      <a:pPr algn="ctr" rtl="1"/>
                      <a:r>
                        <a:rPr lang="en-US" sz="2000" dirty="0" smtClean="0"/>
                        <a:t>Both</a:t>
                      </a:r>
                      <a:endParaRPr lang="fa-IR" sz="2000" dirty="0"/>
                    </a:p>
                  </a:txBody>
                  <a:tcPr marL="103171" marR="103171" marT="51586" marB="51586" anchor="ctr"/>
                </a:tc>
                <a:tc>
                  <a:txBody>
                    <a:bodyPr/>
                    <a:lstStyle/>
                    <a:p>
                      <a:pPr algn="ctr" rtl="1"/>
                      <a:r>
                        <a:rPr lang="en-US" sz="2000" dirty="0" smtClean="0"/>
                        <a:t>&gt;1%</a:t>
                      </a:r>
                      <a:endParaRPr lang="fa-IR" sz="2000" dirty="0"/>
                    </a:p>
                  </a:txBody>
                  <a:tcPr marL="103171" marR="103171" marT="51586" marB="51586" anchor="ctr"/>
                </a:tc>
                <a:tc>
                  <a:txBody>
                    <a:bodyPr/>
                    <a:lstStyle/>
                    <a:p>
                      <a:pPr algn="ctr" rtl="1"/>
                      <a:r>
                        <a:rPr lang="en-US" sz="2000" dirty="0" smtClean="0"/>
                        <a:t>SGLT2 inhibitors</a:t>
                      </a:r>
                      <a:endParaRPr lang="fa-IR" sz="2000" dirty="0"/>
                    </a:p>
                  </a:txBody>
                  <a:tcPr marL="103171" marR="103171" marT="51586" marB="51586" anchor="ctr"/>
                </a:tc>
                <a:extLst>
                  <a:ext uri="{0D108BD9-81ED-4DB2-BD59-A6C34878D82A}">
                    <a16:rowId xmlns:a16="http://schemas.microsoft.com/office/drawing/2014/main" xmlns="" val="425233905"/>
                  </a:ext>
                </a:extLst>
              </a:tr>
            </a:tbl>
          </a:graphicData>
        </a:graphic>
      </p:graphicFrame>
    </p:spTree>
    <p:extLst>
      <p:ext uri="{BB962C8B-B14F-4D97-AF65-F5344CB8AC3E}">
        <p14:creationId xmlns:p14="http://schemas.microsoft.com/office/powerpoint/2010/main" val="15137765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1676400"/>
            <a:ext cx="8382000" cy="5016758"/>
          </a:xfrm>
          <a:prstGeom prst="rect">
            <a:avLst/>
          </a:prstGeom>
          <a:noFill/>
        </p:spPr>
        <p:txBody>
          <a:bodyPr wrap="square" rtlCol="1">
            <a:spAutoFit/>
          </a:bodyPr>
          <a:lstStyle/>
          <a:p>
            <a:r>
              <a:rPr lang="en-US" sz="2800" dirty="0" smtClean="0">
                <a:solidFill>
                  <a:srgbClr val="FF0000"/>
                </a:solidFill>
              </a:rPr>
              <a:t>INCRETIN-BASED THRAPIES</a:t>
            </a:r>
          </a:p>
          <a:p>
            <a:endParaRPr lang="en-US" sz="2800" dirty="0">
              <a:solidFill>
                <a:srgbClr val="FF0000"/>
              </a:solidFill>
            </a:endParaRPr>
          </a:p>
          <a:p>
            <a:pPr marL="342900" indent="-342900">
              <a:buFont typeface="Arial" panose="020B0604020202020204" pitchFamily="34" charset="0"/>
              <a:buChar char="•"/>
            </a:pPr>
            <a:r>
              <a:rPr lang="en-US" sz="2400" dirty="0" smtClean="0"/>
              <a:t>GLP1 RECEPTOR AGONISTS :</a:t>
            </a:r>
          </a:p>
          <a:p>
            <a:pPr marL="342900" indent="-342900">
              <a:buFont typeface="Arial" panose="020B0604020202020204" pitchFamily="34" charset="0"/>
              <a:buChar char="•"/>
            </a:pPr>
            <a:endParaRPr lang="en-US" sz="2400" dirty="0"/>
          </a:p>
          <a:p>
            <a:endParaRPr lang="en-US" sz="2400" dirty="0" smtClean="0"/>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endParaRPr lang="en-US" sz="2400" dirty="0" smtClean="0"/>
          </a:p>
          <a:p>
            <a:pPr marL="342900" indent="-342900">
              <a:buFont typeface="Arial" panose="020B0604020202020204" pitchFamily="34" charset="0"/>
              <a:buChar char="•"/>
            </a:pPr>
            <a:r>
              <a:rPr lang="en-US" sz="2400" dirty="0" smtClean="0"/>
              <a:t>DPP4 INHIBITORS: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endParaRPr lang="en-US" sz="2400" dirty="0" smtClean="0"/>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endParaRPr lang="en-US" sz="2400" dirty="0" smtClean="0"/>
          </a:p>
          <a:p>
            <a:endParaRPr lang="en-US" sz="2400" dirty="0" smtClean="0"/>
          </a:p>
        </p:txBody>
      </p:sp>
    </p:spTree>
    <p:extLst>
      <p:ext uri="{BB962C8B-B14F-4D97-AF65-F5344CB8AC3E}">
        <p14:creationId xmlns:p14="http://schemas.microsoft.com/office/powerpoint/2010/main" val="36152244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914400" y="533400"/>
            <a:ext cx="8126767" cy="4953000"/>
          </a:xfrm>
          <a:prstGeom prst="rect">
            <a:avLst/>
          </a:prstGeom>
        </p:spPr>
      </p:pic>
    </p:spTree>
    <p:extLst>
      <p:ext uri="{BB962C8B-B14F-4D97-AF65-F5344CB8AC3E}">
        <p14:creationId xmlns:p14="http://schemas.microsoft.com/office/powerpoint/2010/main" val="31919768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1371600"/>
            <a:ext cx="8382000" cy="4278094"/>
          </a:xfrm>
          <a:prstGeom prst="rect">
            <a:avLst/>
          </a:prstGeom>
          <a:noFill/>
        </p:spPr>
        <p:txBody>
          <a:bodyPr wrap="square" rtlCol="1">
            <a:spAutoFit/>
          </a:bodyPr>
          <a:lstStyle/>
          <a:p>
            <a:r>
              <a:rPr lang="en-US" sz="2800" dirty="0" smtClean="0">
                <a:solidFill>
                  <a:srgbClr val="FF0000"/>
                </a:solidFill>
              </a:rPr>
              <a:t>DPP4 INHIBITORS:</a:t>
            </a:r>
          </a:p>
          <a:p>
            <a:endParaRPr lang="en-US" sz="2800" dirty="0"/>
          </a:p>
          <a:p>
            <a:pPr marL="457200" indent="-457200">
              <a:buFont typeface="Arial" panose="020B0604020202020204" pitchFamily="34" charset="0"/>
              <a:buChar char="•"/>
            </a:pPr>
            <a:r>
              <a:rPr lang="en-US" sz="2400" dirty="0" smtClean="0"/>
              <a:t>Approximately twofold increase in fasting and postprandial GLP1 level</a:t>
            </a:r>
          </a:p>
          <a:p>
            <a:pPr marL="457200" indent="-457200">
              <a:buFont typeface="Arial" panose="020B0604020202020204" pitchFamily="34" charset="0"/>
              <a:buChar char="•"/>
            </a:pPr>
            <a:r>
              <a:rPr lang="en-US" sz="2400" dirty="0" smtClean="0"/>
              <a:t>They are not associated with nausea</a:t>
            </a:r>
          </a:p>
          <a:p>
            <a:pPr marL="457200" indent="-457200">
              <a:buFont typeface="Arial" panose="020B0604020202020204" pitchFamily="34" charset="0"/>
              <a:buChar char="•"/>
            </a:pPr>
            <a:endParaRPr lang="en-US" sz="2400" dirty="0" smtClean="0"/>
          </a:p>
          <a:p>
            <a:pPr marL="457200" indent="-457200">
              <a:buFont typeface="Arial" panose="020B0604020202020204" pitchFamily="34" charset="0"/>
              <a:buChar char="•"/>
            </a:pPr>
            <a:r>
              <a:rPr lang="en-US" sz="2400" dirty="0" smtClean="0"/>
              <a:t>No weight loss (tend to weight neutral)</a:t>
            </a:r>
          </a:p>
          <a:p>
            <a:endParaRPr lang="en-US" sz="2400" dirty="0"/>
          </a:p>
          <a:p>
            <a:pPr marL="342900" indent="-342900">
              <a:buFont typeface="Arial" panose="020B0604020202020204" pitchFamily="34" charset="0"/>
              <a:buChar char="•"/>
            </a:pPr>
            <a:r>
              <a:rPr lang="en-US" sz="2400" dirty="0" err="1" smtClean="0"/>
              <a:t>Postmarketing</a:t>
            </a:r>
            <a:r>
              <a:rPr lang="en-US" sz="2400" dirty="0" smtClean="0"/>
              <a:t> cases of pancreatitis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smtClean="0"/>
              <a:t>A nice feature is that do not require titration</a:t>
            </a:r>
            <a:endParaRPr lang="fa-IR" sz="2400" dirty="0"/>
          </a:p>
        </p:txBody>
      </p:sp>
    </p:spTree>
    <p:extLst>
      <p:ext uri="{BB962C8B-B14F-4D97-AF65-F5344CB8AC3E}">
        <p14:creationId xmlns:p14="http://schemas.microsoft.com/office/powerpoint/2010/main" val="36094024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noChangeArrowheads="1"/>
          </p:cNvPicPr>
          <p:nvPr>
            <p:ph idx="1"/>
          </p:nvPr>
        </p:nvPicPr>
        <p:blipFill>
          <a:blip r:embed="rId2" cstate="print"/>
          <a:srcRect/>
          <a:stretch>
            <a:fillRect/>
          </a:stretch>
        </p:blipFill>
        <p:spPr bwMode="auto">
          <a:xfrm>
            <a:off x="2128652" y="0"/>
            <a:ext cx="4729348" cy="6858000"/>
          </a:xfrm>
          <a:prstGeom prst="rect">
            <a:avLst/>
          </a:prstGeom>
          <a:noFill/>
          <a:ln w="9525">
            <a:noFill/>
            <a:miter lim="800000"/>
            <a:headEnd/>
            <a:tailEnd/>
          </a:ln>
          <a:effectLst/>
        </p:spPr>
      </p:pic>
    </p:spTree>
    <p:extLst>
      <p:ext uri="{BB962C8B-B14F-4D97-AF65-F5344CB8AC3E}">
        <p14:creationId xmlns:p14="http://schemas.microsoft.com/office/powerpoint/2010/main" val="12629133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08037"/>
            <a:ext cx="8229600" cy="4525963"/>
          </a:xfrm>
        </p:spPr>
        <p:txBody>
          <a:bodyPr>
            <a:normAutofit/>
          </a:bodyPr>
          <a:lstStyle/>
          <a:p>
            <a:pPr algn="ctr">
              <a:buNone/>
            </a:pPr>
            <a:r>
              <a:rPr lang="en-US" sz="5400" b="1" dirty="0" smtClean="0"/>
              <a:t>Pharmacotherapy for type 2 diabetes mellitus</a:t>
            </a:r>
          </a:p>
          <a:p>
            <a:pPr algn="ctr">
              <a:buNone/>
            </a:pPr>
            <a:endParaRPr lang="en-US" sz="6000" b="1" dirty="0" smtClean="0"/>
          </a:p>
          <a:p>
            <a:pPr algn="ctr">
              <a:buNone/>
            </a:pPr>
            <a:endParaRPr lang="en-US" sz="6000" b="1" dirty="0" smtClean="0"/>
          </a:p>
          <a:p>
            <a:pPr algn="ctr">
              <a:buNone/>
            </a:pPr>
            <a:r>
              <a:rPr lang="en-US" dirty="0" err="1" smtClean="0"/>
              <a:t>Dr.R.Sajjad</a:t>
            </a:r>
            <a:endParaRPr lang="en-US" dirty="0" smtClean="0"/>
          </a:p>
        </p:txBody>
      </p:sp>
      <p:sp>
        <p:nvSpPr>
          <p:cNvPr id="4" name="TextBox 3"/>
          <p:cNvSpPr txBox="1"/>
          <p:nvPr/>
        </p:nvSpPr>
        <p:spPr>
          <a:xfrm>
            <a:off x="3048000" y="5791200"/>
            <a:ext cx="2971800" cy="369332"/>
          </a:xfrm>
          <a:prstGeom prst="rect">
            <a:avLst/>
          </a:prstGeom>
          <a:noFill/>
        </p:spPr>
        <p:txBody>
          <a:bodyPr wrap="square" rtlCol="1">
            <a:spAutoFit/>
          </a:bodyPr>
          <a:lstStyle/>
          <a:p>
            <a:pPr algn="ctr"/>
            <a:r>
              <a:rPr lang="en-US" dirty="0" err="1" smtClean="0"/>
              <a:t>october</a:t>
            </a:r>
            <a:r>
              <a:rPr lang="en-US" dirty="0" smtClean="0"/>
              <a:t> 2018</a:t>
            </a:r>
            <a:endParaRPr lang="fa-I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42341521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533400"/>
            <a:ext cx="7543800" cy="3293209"/>
          </a:xfrm>
          <a:prstGeom prst="rect">
            <a:avLst/>
          </a:prstGeom>
          <a:noFill/>
        </p:spPr>
        <p:txBody>
          <a:bodyPr wrap="square" rtlCol="0">
            <a:spAutoFit/>
          </a:bodyPr>
          <a:lstStyle/>
          <a:p>
            <a:r>
              <a:rPr lang="en-US" sz="2800" b="1" dirty="0" smtClean="0"/>
              <a:t>  GLP-1 </a:t>
            </a:r>
            <a:r>
              <a:rPr lang="en-US" sz="2800" b="1" dirty="0" err="1" smtClean="0"/>
              <a:t>Recepor</a:t>
            </a:r>
            <a:r>
              <a:rPr lang="en-US" sz="2800" b="1" smtClean="0"/>
              <a:t> agonists</a:t>
            </a:r>
            <a:r>
              <a:rPr lang="en-US" smtClean="0"/>
              <a:t>:</a:t>
            </a:r>
            <a:endParaRPr lang="en-US" dirty="0"/>
          </a:p>
          <a:p>
            <a:endParaRPr lang="en-US" dirty="0" smtClean="0"/>
          </a:p>
          <a:p>
            <a:endParaRPr lang="en-US" dirty="0"/>
          </a:p>
          <a:p>
            <a:r>
              <a:rPr lang="en-US" sz="2400" dirty="0" smtClean="0"/>
              <a:t>Short –acting:  </a:t>
            </a:r>
            <a:r>
              <a:rPr lang="en-US" sz="2400" dirty="0" err="1" smtClean="0"/>
              <a:t>Exenatide</a:t>
            </a:r>
            <a:r>
              <a:rPr lang="en-US" sz="2400" dirty="0" smtClean="0"/>
              <a:t> , </a:t>
            </a:r>
            <a:r>
              <a:rPr lang="en-US" sz="2400" dirty="0" err="1" smtClean="0"/>
              <a:t>lixisenatide</a:t>
            </a:r>
            <a:endParaRPr lang="en-US" sz="2400" dirty="0" smtClean="0"/>
          </a:p>
          <a:p>
            <a:endParaRPr lang="en-US" sz="2400" dirty="0"/>
          </a:p>
          <a:p>
            <a:endParaRPr lang="en-US" dirty="0" smtClean="0"/>
          </a:p>
          <a:p>
            <a:endParaRPr lang="en-US" dirty="0"/>
          </a:p>
          <a:p>
            <a:endParaRPr lang="en-US" dirty="0" smtClean="0"/>
          </a:p>
          <a:p>
            <a:endParaRPr lang="en-US" dirty="0"/>
          </a:p>
          <a:p>
            <a:r>
              <a:rPr lang="en-US" sz="2400" dirty="0" smtClean="0"/>
              <a:t>Long- acting:   </a:t>
            </a:r>
            <a:r>
              <a:rPr lang="en-US" sz="2400" dirty="0" err="1" smtClean="0"/>
              <a:t>Liraglutide</a:t>
            </a:r>
            <a:r>
              <a:rPr lang="en-US" sz="2400" dirty="0" smtClean="0"/>
              <a:t> ,  </a:t>
            </a:r>
            <a:r>
              <a:rPr lang="en-US" sz="2400" dirty="0" err="1" smtClean="0"/>
              <a:t>Exenatide</a:t>
            </a:r>
            <a:r>
              <a:rPr lang="en-US" sz="2400" dirty="0" smtClean="0"/>
              <a:t> OW  </a:t>
            </a:r>
          </a:p>
        </p:txBody>
      </p:sp>
    </p:spTree>
    <p:extLst>
      <p:ext uri="{BB962C8B-B14F-4D97-AF65-F5344CB8AC3E}">
        <p14:creationId xmlns:p14="http://schemas.microsoft.com/office/powerpoint/2010/main" val="39811364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31059" t="20880" r="31059" b="22324"/>
          <a:stretch/>
        </p:blipFill>
        <p:spPr>
          <a:xfrm>
            <a:off x="910988" y="0"/>
            <a:ext cx="7318612" cy="6858000"/>
          </a:xfrm>
        </p:spPr>
      </p:pic>
    </p:spTree>
    <p:extLst>
      <p:ext uri="{BB962C8B-B14F-4D97-AF65-F5344CB8AC3E}">
        <p14:creationId xmlns:p14="http://schemas.microsoft.com/office/powerpoint/2010/main" val="2068639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609600"/>
            <a:ext cx="7696200" cy="5078313"/>
          </a:xfrm>
          <a:prstGeom prst="rect">
            <a:avLst/>
          </a:prstGeom>
          <a:noFill/>
        </p:spPr>
        <p:txBody>
          <a:bodyPr wrap="square" rtlCol="1">
            <a:spAutoFit/>
          </a:bodyPr>
          <a:lstStyle/>
          <a:p>
            <a:pPr marL="285750" indent="-285750">
              <a:buFont typeface="Arial" panose="020B0604020202020204" pitchFamily="34" charset="0"/>
              <a:buChar char="•"/>
            </a:pPr>
            <a:r>
              <a:rPr lang="en-US" sz="2800" b="1" dirty="0" smtClean="0"/>
              <a:t>Main effect of GLP-1 is:</a:t>
            </a:r>
          </a:p>
          <a:p>
            <a:pPr marL="285750" indent="-285750">
              <a:buFont typeface="Arial" panose="020B0604020202020204" pitchFamily="34" charset="0"/>
              <a:buChar char="•"/>
            </a:pPr>
            <a:endParaRPr lang="en-US" sz="2800" b="1" dirty="0"/>
          </a:p>
          <a:p>
            <a:endParaRPr lang="en-US" sz="2800" b="1" dirty="0" smtClean="0"/>
          </a:p>
          <a:p>
            <a:pPr marL="342900" indent="-342900">
              <a:buFont typeface="Arial" panose="020B0604020202020204" pitchFamily="34" charset="0"/>
              <a:buChar char="•"/>
            </a:pPr>
            <a:r>
              <a:rPr lang="en-US" sz="2400" dirty="0" smtClean="0"/>
              <a:t>Stimulating glucose dependent insulin release from the pancreatic islets.</a:t>
            </a:r>
          </a:p>
          <a:p>
            <a:endParaRPr lang="en-US" sz="2400" dirty="0" smtClean="0"/>
          </a:p>
          <a:p>
            <a:pPr marL="342900" indent="-342900">
              <a:buFont typeface="Arial" panose="020B0604020202020204" pitchFamily="34" charset="0"/>
              <a:buChar char="•"/>
            </a:pPr>
            <a:r>
              <a:rPr lang="en-US" sz="2400" dirty="0" smtClean="0"/>
              <a:t>Slow gastric emptying</a:t>
            </a:r>
          </a:p>
          <a:p>
            <a:endParaRPr lang="en-US" sz="2400" dirty="0" smtClean="0"/>
          </a:p>
          <a:p>
            <a:pPr marL="342900" indent="-342900">
              <a:buFont typeface="Arial" panose="020B0604020202020204" pitchFamily="34" charset="0"/>
              <a:buChar char="•"/>
            </a:pPr>
            <a:r>
              <a:rPr lang="en-US" sz="2400" dirty="0" smtClean="0"/>
              <a:t>Inhibit inappropriate post meal glucagon release </a:t>
            </a:r>
          </a:p>
          <a:p>
            <a:pPr marL="342900" indent="-342900">
              <a:buFont typeface="Arial" panose="020B0604020202020204" pitchFamily="34" charset="0"/>
              <a:buChar char="•"/>
            </a:pPr>
            <a:endParaRPr lang="en-US" sz="2400" dirty="0"/>
          </a:p>
          <a:p>
            <a:endParaRPr lang="en-US" sz="2400" dirty="0" smtClean="0"/>
          </a:p>
          <a:p>
            <a:pPr marL="342900" indent="-342900">
              <a:buFont typeface="Arial" panose="020B0604020202020204" pitchFamily="34" charset="0"/>
              <a:buChar char="•"/>
            </a:pPr>
            <a:r>
              <a:rPr lang="en-US" sz="2400" dirty="0" smtClean="0"/>
              <a:t>Reduce food intake and due to side effects of nausea and vomiting is associated with weight loss.</a:t>
            </a:r>
            <a:endParaRPr lang="en-US" sz="2400" dirty="0"/>
          </a:p>
        </p:txBody>
      </p:sp>
    </p:spTree>
    <p:extLst>
      <p:ext uri="{BB962C8B-B14F-4D97-AF65-F5344CB8AC3E}">
        <p14:creationId xmlns:p14="http://schemas.microsoft.com/office/powerpoint/2010/main" val="19897964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55637"/>
            <a:ext cx="8229600" cy="4525963"/>
          </a:xfrm>
        </p:spPr>
        <p:txBody>
          <a:bodyPr>
            <a:noAutofit/>
          </a:bodyPr>
          <a:lstStyle/>
          <a:p>
            <a:pPr algn="just"/>
            <a:r>
              <a:rPr lang="en-US" sz="2500" u="sng" dirty="0" err="1">
                <a:hlinkClick r:id="rId2"/>
              </a:rPr>
              <a:t>Liraglutide</a:t>
            </a:r>
            <a:r>
              <a:rPr lang="en-US" sz="2500" u="sng" dirty="0">
                <a:hlinkClick r:id="rId2"/>
              </a:rPr>
              <a:t> </a:t>
            </a:r>
            <a:r>
              <a:rPr lang="en-US" sz="2500" dirty="0"/>
              <a:t>is available in prefilled pens. The initial dose is 0.6 mg once daily for one week to reduce gastrointestinal side </a:t>
            </a:r>
            <a:r>
              <a:rPr lang="en-US" sz="2500" dirty="0" smtClean="0"/>
              <a:t>effects.</a:t>
            </a:r>
          </a:p>
          <a:p>
            <a:pPr algn="just"/>
            <a:endParaRPr lang="en-US" sz="2500" dirty="0"/>
          </a:p>
          <a:p>
            <a:pPr algn="just"/>
            <a:r>
              <a:rPr lang="en-US" sz="2500" dirty="0" smtClean="0"/>
              <a:t> </a:t>
            </a:r>
            <a:r>
              <a:rPr lang="en-US" sz="2500" dirty="0"/>
              <a:t>After one week, the dose should be increased to 1.2 mg once daily for one week. </a:t>
            </a:r>
            <a:endParaRPr lang="en-US" sz="2500" dirty="0" smtClean="0"/>
          </a:p>
          <a:p>
            <a:pPr algn="just"/>
            <a:endParaRPr lang="en-US" sz="2500" dirty="0"/>
          </a:p>
          <a:p>
            <a:pPr algn="just"/>
            <a:r>
              <a:rPr lang="en-US" sz="2500" dirty="0" smtClean="0"/>
              <a:t>If </a:t>
            </a:r>
            <a:r>
              <a:rPr lang="en-US" sz="2500" dirty="0"/>
              <a:t>blood glucoses remain above the goal range, the dose can be increased to 1.8 mg once daily. </a:t>
            </a:r>
            <a:endParaRPr lang="en-US" sz="2500" dirty="0" smtClean="0"/>
          </a:p>
          <a:p>
            <a:pPr algn="just"/>
            <a:endParaRPr lang="en-US" sz="2500" dirty="0"/>
          </a:p>
          <a:p>
            <a:pPr algn="just"/>
            <a:r>
              <a:rPr lang="en-US" sz="2500" dirty="0"/>
              <a:t>Adverse effects  — The most common adverse events are </a:t>
            </a:r>
            <a:r>
              <a:rPr lang="en-US" sz="2500" dirty="0">
                <a:solidFill>
                  <a:srgbClr val="FF0000"/>
                </a:solidFill>
              </a:rPr>
              <a:t>nausea</a:t>
            </a:r>
            <a:r>
              <a:rPr lang="en-US" sz="2500" dirty="0"/>
              <a:t>, </a:t>
            </a:r>
            <a:r>
              <a:rPr lang="en-US" sz="2500" dirty="0">
                <a:solidFill>
                  <a:srgbClr val="FF0000"/>
                </a:solidFill>
              </a:rPr>
              <a:t>vomiting, </a:t>
            </a:r>
            <a:r>
              <a:rPr lang="en-US" sz="2500" dirty="0"/>
              <a:t>and </a:t>
            </a:r>
            <a:r>
              <a:rPr lang="en-US" sz="2500" dirty="0">
                <a:solidFill>
                  <a:srgbClr val="FF0000"/>
                </a:solidFill>
              </a:rPr>
              <a:t>diarrhea, </a:t>
            </a:r>
            <a:r>
              <a:rPr lang="en-US" sz="2500" dirty="0"/>
              <a:t>occurring in the above trials at rates of </a:t>
            </a:r>
            <a:r>
              <a:rPr lang="en-US" sz="2500" dirty="0">
                <a:solidFill>
                  <a:srgbClr val="FF0000"/>
                </a:solidFill>
              </a:rPr>
              <a:t>10 to 40 percent</a:t>
            </a:r>
            <a:r>
              <a:rPr lang="en-US" sz="2500" dirty="0"/>
              <a:t>.</a:t>
            </a:r>
          </a:p>
          <a:p>
            <a:pPr algn="just"/>
            <a:endParaRPr lang="en-US" sz="2500" dirty="0"/>
          </a:p>
        </p:txBody>
      </p:sp>
    </p:spTree>
    <p:extLst>
      <p:ext uri="{BB962C8B-B14F-4D97-AF65-F5344CB8AC3E}">
        <p14:creationId xmlns:p14="http://schemas.microsoft.com/office/powerpoint/2010/main" val="10326824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4525963"/>
          </a:xfrm>
        </p:spPr>
        <p:txBody>
          <a:bodyPr>
            <a:noAutofit/>
          </a:bodyPr>
          <a:lstStyle/>
          <a:p>
            <a:pPr marL="0" indent="0" algn="just">
              <a:buNone/>
            </a:pPr>
            <a:endParaRPr lang="en-US" sz="2500" dirty="0" smtClean="0"/>
          </a:p>
          <a:p>
            <a:pPr algn="just"/>
            <a:r>
              <a:rPr lang="en-US" sz="2500" dirty="0" smtClean="0"/>
              <a:t> </a:t>
            </a:r>
            <a:r>
              <a:rPr lang="en-US" sz="2500" dirty="0"/>
              <a:t>A concern that emerged from </a:t>
            </a:r>
            <a:r>
              <a:rPr lang="en-US" sz="2500" dirty="0" err="1"/>
              <a:t>postmarketing</a:t>
            </a:r>
            <a:r>
              <a:rPr lang="en-US" sz="2500" dirty="0"/>
              <a:t> reports is </a:t>
            </a:r>
            <a:r>
              <a:rPr lang="en-US" sz="2500" dirty="0">
                <a:solidFill>
                  <a:srgbClr val="FF0000"/>
                </a:solidFill>
              </a:rPr>
              <a:t>pancreatitis. </a:t>
            </a:r>
          </a:p>
          <a:p>
            <a:pPr algn="just"/>
            <a:endParaRPr lang="en-US" sz="2500" dirty="0"/>
          </a:p>
          <a:p>
            <a:pPr algn="just"/>
            <a:r>
              <a:rPr lang="en-US" sz="2500" dirty="0"/>
              <a:t>A causal </a:t>
            </a:r>
            <a:r>
              <a:rPr lang="en-US" sz="2500" dirty="0" smtClean="0"/>
              <a:t>link has </a:t>
            </a:r>
            <a:r>
              <a:rPr lang="en-US" sz="2500" dirty="0"/>
              <a:t>not been proved, nor has a mechanism been established. </a:t>
            </a:r>
          </a:p>
          <a:p>
            <a:pPr algn="just"/>
            <a:endParaRPr lang="en-US" sz="2500" dirty="0"/>
          </a:p>
          <a:p>
            <a:pPr algn="just"/>
            <a:r>
              <a:rPr lang="en-US" sz="2500" dirty="0"/>
              <a:t>Nevertheless, it is recommended that </a:t>
            </a:r>
            <a:r>
              <a:rPr lang="en-US" sz="2500" dirty="0" err="1"/>
              <a:t>incretin</a:t>
            </a:r>
            <a:r>
              <a:rPr lang="en-US" sz="2500" dirty="0"/>
              <a:t>-based therapy be avoided in those with a history of pancreatitis</a:t>
            </a:r>
            <a:r>
              <a:rPr lang="en-US" sz="2500" dirty="0" smtClean="0"/>
              <a:t>.</a:t>
            </a:r>
          </a:p>
          <a:p>
            <a:pPr algn="just"/>
            <a:endParaRPr lang="en-US" sz="2500" dirty="0"/>
          </a:p>
          <a:p>
            <a:pPr algn="just"/>
            <a:r>
              <a:rPr lang="en-US" sz="2500" dirty="0" err="1" smtClean="0"/>
              <a:t>Exenatide</a:t>
            </a:r>
            <a:r>
              <a:rPr lang="en-US" sz="2500" dirty="0" smtClean="0"/>
              <a:t> </a:t>
            </a:r>
            <a:r>
              <a:rPr lang="en-US" sz="2500" dirty="0"/>
              <a:t>is </a:t>
            </a:r>
            <a:r>
              <a:rPr lang="en-US" sz="2500" dirty="0" err="1"/>
              <a:t>renally</a:t>
            </a:r>
            <a:r>
              <a:rPr lang="en-US" sz="2500" dirty="0"/>
              <a:t> cleared and is contraindicated in the setting of advanced kidney disease (</a:t>
            </a:r>
            <a:r>
              <a:rPr lang="en-US" sz="2500" dirty="0" err="1">
                <a:solidFill>
                  <a:srgbClr val="FF0000"/>
                </a:solidFill>
              </a:rPr>
              <a:t>eGFR</a:t>
            </a:r>
            <a:r>
              <a:rPr lang="en-US" sz="2500" dirty="0">
                <a:solidFill>
                  <a:srgbClr val="FF0000"/>
                </a:solidFill>
              </a:rPr>
              <a:t> &lt;30 mL/minute</a:t>
            </a:r>
            <a:r>
              <a:rPr lang="en-US" sz="2500" dirty="0"/>
              <a:t> </a:t>
            </a:r>
            <a:r>
              <a:rPr lang="en-US" sz="2500" dirty="0">
                <a:solidFill>
                  <a:srgbClr val="FF0000"/>
                </a:solidFill>
              </a:rPr>
              <a:t>per 1.73 m2</a:t>
            </a:r>
            <a:r>
              <a:rPr lang="en-US" sz="2500" dirty="0"/>
              <a:t>). </a:t>
            </a:r>
            <a:endParaRPr lang="en-US" sz="2500" dirty="0" smtClean="0"/>
          </a:p>
          <a:p>
            <a:pPr algn="just"/>
            <a:endParaRPr lang="en-US" sz="2500" dirty="0"/>
          </a:p>
          <a:p>
            <a:endParaRPr lang="en-US" sz="2500" dirty="0"/>
          </a:p>
        </p:txBody>
      </p:sp>
    </p:spTree>
    <p:extLst>
      <p:ext uri="{BB962C8B-B14F-4D97-AF65-F5344CB8AC3E}">
        <p14:creationId xmlns:p14="http://schemas.microsoft.com/office/powerpoint/2010/main" val="27822615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4525963"/>
          </a:xfrm>
        </p:spPr>
        <p:txBody>
          <a:bodyPr>
            <a:noAutofit/>
          </a:bodyPr>
          <a:lstStyle/>
          <a:p>
            <a:pPr algn="just"/>
            <a:r>
              <a:rPr lang="en-US" sz="2500" dirty="0"/>
              <a:t>A new safety concern that arose in preclinical testing</a:t>
            </a:r>
            <a:br>
              <a:rPr lang="en-US" sz="2500" dirty="0"/>
            </a:br>
            <a:r>
              <a:rPr lang="en-US" sz="2500" dirty="0"/>
              <a:t>with these long-acting agents is </a:t>
            </a:r>
            <a:r>
              <a:rPr lang="en-US" sz="2500" dirty="0">
                <a:solidFill>
                  <a:srgbClr val="FF0000"/>
                </a:solidFill>
              </a:rPr>
              <a:t>medullary thyroid cancer. </a:t>
            </a:r>
            <a:endParaRPr lang="en-US" sz="2500" dirty="0" smtClean="0">
              <a:solidFill>
                <a:srgbClr val="FF0000"/>
              </a:solidFill>
            </a:endParaRPr>
          </a:p>
          <a:p>
            <a:pPr algn="just"/>
            <a:endParaRPr lang="en-US" sz="2500" dirty="0"/>
          </a:p>
          <a:p>
            <a:pPr algn="just"/>
            <a:r>
              <a:rPr lang="en-US" sz="2500" dirty="0" smtClean="0"/>
              <a:t>No </a:t>
            </a:r>
            <a:r>
              <a:rPr lang="en-US" sz="2500" dirty="0"/>
              <a:t>signal exists for this problem with GLP-1–based </a:t>
            </a:r>
            <a:r>
              <a:rPr lang="en-US" sz="2500" dirty="0" smtClean="0"/>
              <a:t>therapy in </a:t>
            </a:r>
            <a:r>
              <a:rPr lang="en-US" sz="2500" dirty="0"/>
              <a:t>humans, but there is a clear increase in the incidence </a:t>
            </a:r>
            <a:r>
              <a:rPr lang="en-US" sz="2500" dirty="0" smtClean="0"/>
              <a:t>of these </a:t>
            </a:r>
            <a:r>
              <a:rPr lang="en-US" sz="2500" dirty="0"/>
              <a:t>tumors </a:t>
            </a:r>
            <a:r>
              <a:rPr lang="en-US" sz="2500" dirty="0">
                <a:solidFill>
                  <a:srgbClr val="FF0000"/>
                </a:solidFill>
              </a:rPr>
              <a:t>in rodents</a:t>
            </a:r>
            <a:r>
              <a:rPr lang="en-US" sz="2500" dirty="0"/>
              <a:t>, although not in other </a:t>
            </a:r>
            <a:r>
              <a:rPr lang="en-US" sz="2500" dirty="0" smtClean="0"/>
              <a:t>animal models</a:t>
            </a:r>
            <a:r>
              <a:rPr lang="en-US" sz="2500" dirty="0"/>
              <a:t>. </a:t>
            </a:r>
            <a:endParaRPr lang="en-US" sz="2500" dirty="0" smtClean="0"/>
          </a:p>
          <a:p>
            <a:pPr algn="just"/>
            <a:endParaRPr lang="en-US" sz="2500" dirty="0"/>
          </a:p>
          <a:p>
            <a:pPr algn="just"/>
            <a:r>
              <a:rPr lang="en-US" sz="2500" dirty="0" smtClean="0"/>
              <a:t>GLP-1 </a:t>
            </a:r>
            <a:r>
              <a:rPr lang="en-US" sz="2500" dirty="0"/>
              <a:t>plays a role in regulation of C cells in the</a:t>
            </a:r>
            <a:br>
              <a:rPr lang="en-US" sz="2500" dirty="0"/>
            </a:br>
            <a:r>
              <a:rPr lang="en-US" sz="2500" dirty="0"/>
              <a:t>rodent but apparently not in the human. </a:t>
            </a:r>
            <a:endParaRPr lang="en-US" sz="2500" dirty="0" smtClean="0"/>
          </a:p>
          <a:p>
            <a:pPr algn="just"/>
            <a:endParaRPr lang="en-US" sz="2500" dirty="0"/>
          </a:p>
          <a:p>
            <a:pPr algn="just"/>
            <a:r>
              <a:rPr lang="en-US" sz="2500" dirty="0" smtClean="0"/>
              <a:t>Nevertheless</a:t>
            </a:r>
            <a:r>
              <a:rPr lang="en-US" sz="2500" dirty="0"/>
              <a:t>, </a:t>
            </a:r>
            <a:r>
              <a:rPr lang="en-US" sz="2500" dirty="0" smtClean="0"/>
              <a:t>it is </a:t>
            </a:r>
            <a:r>
              <a:rPr lang="en-US" sz="2500" dirty="0"/>
              <a:t>suggested that these agents be avoided in those with </a:t>
            </a:r>
            <a:r>
              <a:rPr lang="en-US" sz="2500" dirty="0" smtClean="0"/>
              <a:t>a </a:t>
            </a:r>
            <a:r>
              <a:rPr lang="en-US" sz="2500" dirty="0" smtClean="0">
                <a:solidFill>
                  <a:srgbClr val="FF0000"/>
                </a:solidFill>
              </a:rPr>
              <a:t>personal </a:t>
            </a:r>
            <a:r>
              <a:rPr lang="en-US" sz="2500" dirty="0">
                <a:solidFill>
                  <a:srgbClr val="FF0000"/>
                </a:solidFill>
              </a:rPr>
              <a:t>or family history of medullary thyroid </a:t>
            </a:r>
            <a:r>
              <a:rPr lang="en-US" sz="2500" dirty="0" smtClean="0">
                <a:solidFill>
                  <a:srgbClr val="FF0000"/>
                </a:solidFill>
              </a:rPr>
              <a:t>cancer.</a:t>
            </a:r>
            <a:endParaRPr lang="en-US" sz="2500" dirty="0">
              <a:solidFill>
                <a:srgbClr val="FF0000"/>
              </a:solidFill>
            </a:endParaRPr>
          </a:p>
          <a:p>
            <a:pPr algn="just"/>
            <a:endParaRPr lang="en-US" sz="2500" dirty="0"/>
          </a:p>
        </p:txBody>
      </p:sp>
    </p:spTree>
    <p:extLst>
      <p:ext uri="{BB962C8B-B14F-4D97-AF65-F5344CB8AC3E}">
        <p14:creationId xmlns:p14="http://schemas.microsoft.com/office/powerpoint/2010/main" val="6584890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7170" name="Picture 2" descr="C:\Users\نشقشبشق\AppData\Local\Microsoft\Windows\Temporary Internet Files\Low\Content.IE5\DF577OOO\Screenshot_2018-10-12-23-45-36~2[1].png"/>
          <p:cNvPicPr>
            <a:picLocks noGrp="1" noChangeAspect="1" noChangeArrowheads="1"/>
          </p:cNvPicPr>
          <p:nvPr>
            <p:ph idx="1"/>
          </p:nvPr>
        </p:nvPicPr>
        <p:blipFill>
          <a:blip r:embed="rId2"/>
          <a:srcRect/>
          <a:stretch>
            <a:fillRect/>
          </a:stretch>
        </p:blipFill>
        <p:spPr bwMode="auto">
          <a:xfrm>
            <a:off x="123315" y="304800"/>
            <a:ext cx="8868285" cy="6400801"/>
          </a:xfrm>
          <a:prstGeom prst="rect">
            <a:avLst/>
          </a:prstGeom>
          <a:noFill/>
        </p:spPr>
      </p:pic>
    </p:spTree>
    <p:extLst>
      <p:ext uri="{BB962C8B-B14F-4D97-AF65-F5344CB8AC3E}">
        <p14:creationId xmlns:p14="http://schemas.microsoft.com/office/powerpoint/2010/main" val="31952058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04800"/>
            <a:ext cx="8839200" cy="6863417"/>
          </a:xfrm>
          <a:prstGeom prst="rect">
            <a:avLst/>
          </a:prstGeom>
          <a:noFill/>
        </p:spPr>
        <p:txBody>
          <a:bodyPr wrap="square" rtlCol="1">
            <a:spAutoFit/>
          </a:bodyPr>
          <a:lstStyle/>
          <a:p>
            <a:r>
              <a:rPr lang="en-US" sz="2800" dirty="0" smtClean="0">
                <a:solidFill>
                  <a:srgbClr val="FF0000"/>
                </a:solidFill>
              </a:rPr>
              <a:t>SODIUM-GLUCOSE TRANSPORTER-2 INHIBITORS</a:t>
            </a:r>
          </a:p>
          <a:p>
            <a:pPr marL="457200" indent="-457200">
              <a:buFont typeface="Arial" panose="020B0604020202020204" pitchFamily="34" charset="0"/>
              <a:buChar char="•"/>
            </a:pPr>
            <a:endParaRPr lang="en-US" sz="2800" dirty="0">
              <a:solidFill>
                <a:srgbClr val="FF0000"/>
              </a:solidFill>
            </a:endParaRPr>
          </a:p>
          <a:p>
            <a:pPr marL="342900" indent="-342900">
              <a:buFont typeface="Arial" panose="020B0604020202020204" pitchFamily="34" charset="0"/>
              <a:buChar char="•"/>
            </a:pPr>
            <a:r>
              <a:rPr lang="en-US" sz="2400" dirty="0" smtClean="0"/>
              <a:t>In diabetes glucose </a:t>
            </a:r>
            <a:r>
              <a:rPr lang="en-US" sz="2400" dirty="0" err="1" smtClean="0"/>
              <a:t>reabsorbtion</a:t>
            </a:r>
            <a:r>
              <a:rPr lang="en-US" sz="2400" dirty="0" smtClean="0"/>
              <a:t> is increased expression and activity of SGLT2</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smtClean="0"/>
              <a:t>Found in </a:t>
            </a:r>
            <a:r>
              <a:rPr lang="en-US" sz="2400" dirty="0" err="1" smtClean="0"/>
              <a:t>prox</a:t>
            </a:r>
            <a:r>
              <a:rPr lang="en-US" sz="2400" dirty="0" smtClean="0"/>
              <a:t> tubule of kidney and responsible fore 90% of renal tubular glucose reabsorption.</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smtClean="0"/>
              <a:t>Moderate weight loss( 2-3 Kg) over placebo in 26 week studies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err="1" smtClean="0"/>
              <a:t>Bp</a:t>
            </a:r>
            <a:r>
              <a:rPr lang="en-US" sz="2400" dirty="0" smtClean="0"/>
              <a:t>  reduction </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smtClean="0"/>
              <a:t>Most side effects are </a:t>
            </a:r>
            <a:r>
              <a:rPr lang="en-US" sz="2400" dirty="0" err="1" smtClean="0"/>
              <a:t>glucosuria</a:t>
            </a:r>
            <a:r>
              <a:rPr lang="en-US" sz="2400" dirty="0" smtClean="0"/>
              <a:t> , lower urinary tract infection (rare</a:t>
            </a:r>
          </a:p>
          <a:p>
            <a:r>
              <a:rPr lang="en-US" sz="2400" dirty="0" smtClean="0"/>
              <a:t>Episodes) ,genital infection (related to yeast )</a:t>
            </a:r>
          </a:p>
          <a:p>
            <a:endParaRPr lang="en-US" sz="2400" dirty="0"/>
          </a:p>
          <a:p>
            <a:pPr marL="342900" indent="-342900">
              <a:buFont typeface="Arial" panose="020B0604020202020204" pitchFamily="34" charset="0"/>
              <a:buChar char="•"/>
            </a:pPr>
            <a:r>
              <a:rPr lang="en-US" sz="2400" dirty="0" err="1" smtClean="0"/>
              <a:t>Empagliflozin</a:t>
            </a:r>
            <a:r>
              <a:rPr lang="en-US" sz="2400" dirty="0" smtClean="0"/>
              <a:t> is indicated for use to an GFR of 45 ml/minute</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endParaRPr lang="fa-IR" sz="2400" dirty="0"/>
          </a:p>
        </p:txBody>
      </p:sp>
    </p:spTree>
    <p:extLst>
      <p:ext uri="{BB962C8B-B14F-4D97-AF65-F5344CB8AC3E}">
        <p14:creationId xmlns:p14="http://schemas.microsoft.com/office/powerpoint/2010/main" val="33399464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354" y="1066800"/>
            <a:ext cx="8534400" cy="1107996"/>
          </a:xfrm>
          <a:prstGeom prst="rect">
            <a:avLst/>
          </a:prstGeom>
          <a:noFill/>
        </p:spPr>
        <p:txBody>
          <a:bodyPr wrap="square" rtlCol="1">
            <a:spAutoFit/>
          </a:bodyPr>
          <a:lstStyle/>
          <a:p>
            <a:pPr marL="285750" indent="-285750">
              <a:buFont typeface="Arial" panose="020B0604020202020204" pitchFamily="34" charset="0"/>
              <a:buChar char="•"/>
            </a:pPr>
            <a:r>
              <a:rPr lang="en-US" sz="2400" dirty="0" smtClean="0"/>
              <a:t>An unexplained imbalance in bladder </a:t>
            </a:r>
            <a:r>
              <a:rPr lang="en-US" sz="2400" dirty="0" err="1" smtClean="0"/>
              <a:t>canser</a:t>
            </a:r>
            <a:r>
              <a:rPr lang="en-US" sz="2400" dirty="0" smtClean="0"/>
              <a:t> (</a:t>
            </a:r>
            <a:r>
              <a:rPr lang="en-US" sz="2400" dirty="0" err="1" smtClean="0"/>
              <a:t>dapagliflozin</a:t>
            </a:r>
            <a:r>
              <a:rPr lang="en-US" sz="2400" dirty="0" smtClean="0"/>
              <a: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sz="2400" dirty="0" err="1" smtClean="0"/>
              <a:t>Euglycemic</a:t>
            </a:r>
            <a:r>
              <a:rPr lang="en-US" sz="2400" dirty="0" smtClean="0"/>
              <a:t> diabetic ketoacidosis </a:t>
            </a:r>
            <a:endParaRPr lang="fa-IR" sz="2400" dirty="0"/>
          </a:p>
        </p:txBody>
      </p:sp>
    </p:spTree>
    <p:extLst>
      <p:ext uri="{BB962C8B-B14F-4D97-AF65-F5344CB8AC3E}">
        <p14:creationId xmlns:p14="http://schemas.microsoft.com/office/powerpoint/2010/main" val="21241274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marL="0" algn="ctr" rtl="1" fontAlgn="t">
              <a:spcBef>
                <a:spcPts val="0"/>
              </a:spcBef>
            </a:pPr>
            <a:endParaRPr lang="fa-IR" dirty="0">
              <a:latin typeface="Arial" panose="020B0604020202020204" pitchFamily="34" charset="0"/>
            </a:endParaRPr>
          </a:p>
          <a:p>
            <a:pPr rtl="1" fontAlgn="t"/>
            <a:endParaRPr lang="fa-IR" dirty="0"/>
          </a:p>
        </p:txBody>
      </p:sp>
      <p:graphicFrame>
        <p:nvGraphicFramePr>
          <p:cNvPr id="4" name="Table 3"/>
          <p:cNvGraphicFramePr>
            <a:graphicFrameLocks noGrp="1"/>
          </p:cNvGraphicFramePr>
          <p:nvPr>
            <p:extLst>
              <p:ext uri="{D42A27DB-BD31-4B8C-83A1-F6EECF244321}">
                <p14:modId xmlns:p14="http://schemas.microsoft.com/office/powerpoint/2010/main" val="2292795611"/>
              </p:ext>
            </p:extLst>
          </p:nvPr>
        </p:nvGraphicFramePr>
        <p:xfrm>
          <a:off x="-1" y="1"/>
          <a:ext cx="9144001" cy="6857999"/>
        </p:xfrm>
        <a:graphic>
          <a:graphicData uri="http://schemas.openxmlformats.org/drawingml/2006/table">
            <a:tbl>
              <a:tblPr rtl="1" firstRow="1" bandRow="1">
                <a:tableStyleId>{5C22544A-7EE6-4342-B048-85BDC9FD1C3A}</a:tableStyleId>
              </a:tblPr>
              <a:tblGrid>
                <a:gridCol w="1185705">
                  <a:extLst>
                    <a:ext uri="{9D8B030D-6E8A-4147-A177-3AD203B41FA5}">
                      <a16:colId xmlns:a16="http://schemas.microsoft.com/office/drawing/2014/main" xmlns="" val="2051617812"/>
                    </a:ext>
                  </a:extLst>
                </a:gridCol>
                <a:gridCol w="1205803">
                  <a:extLst>
                    <a:ext uri="{9D8B030D-6E8A-4147-A177-3AD203B41FA5}">
                      <a16:colId xmlns:a16="http://schemas.microsoft.com/office/drawing/2014/main" xmlns="" val="3441482696"/>
                    </a:ext>
                  </a:extLst>
                </a:gridCol>
                <a:gridCol w="1242361">
                  <a:extLst>
                    <a:ext uri="{9D8B030D-6E8A-4147-A177-3AD203B41FA5}">
                      <a16:colId xmlns:a16="http://schemas.microsoft.com/office/drawing/2014/main" xmlns="" val="1171969011"/>
                    </a:ext>
                  </a:extLst>
                </a:gridCol>
                <a:gridCol w="1008470">
                  <a:extLst>
                    <a:ext uri="{9D8B030D-6E8A-4147-A177-3AD203B41FA5}">
                      <a16:colId xmlns:a16="http://schemas.microsoft.com/office/drawing/2014/main" xmlns="" val="93036401"/>
                    </a:ext>
                  </a:extLst>
                </a:gridCol>
                <a:gridCol w="1100163">
                  <a:extLst>
                    <a:ext uri="{9D8B030D-6E8A-4147-A177-3AD203B41FA5}">
                      <a16:colId xmlns:a16="http://schemas.microsoft.com/office/drawing/2014/main" xmlns="" val="1319482997"/>
                    </a:ext>
                  </a:extLst>
                </a:gridCol>
                <a:gridCol w="1290394">
                  <a:extLst>
                    <a:ext uri="{9D8B030D-6E8A-4147-A177-3AD203B41FA5}">
                      <a16:colId xmlns:a16="http://schemas.microsoft.com/office/drawing/2014/main" xmlns="" val="458722580"/>
                    </a:ext>
                  </a:extLst>
                </a:gridCol>
                <a:gridCol w="968105">
                  <a:extLst>
                    <a:ext uri="{9D8B030D-6E8A-4147-A177-3AD203B41FA5}">
                      <a16:colId xmlns:a16="http://schemas.microsoft.com/office/drawing/2014/main" xmlns="" val="454075864"/>
                    </a:ext>
                  </a:extLst>
                </a:gridCol>
                <a:gridCol w="1143000">
                  <a:extLst>
                    <a:ext uri="{9D8B030D-6E8A-4147-A177-3AD203B41FA5}">
                      <a16:colId xmlns:a16="http://schemas.microsoft.com/office/drawing/2014/main" xmlns="" val="835925879"/>
                    </a:ext>
                  </a:extLst>
                </a:gridCol>
              </a:tblGrid>
              <a:tr h="1709948">
                <a:tc>
                  <a:txBody>
                    <a:bodyPr/>
                    <a:lstStyle/>
                    <a:p>
                      <a:pPr algn="ctr" rtl="1"/>
                      <a:r>
                        <a:rPr lang="en-US" sz="2500" dirty="0" smtClean="0"/>
                        <a:t>Max</a:t>
                      </a:r>
                    </a:p>
                    <a:p>
                      <a:pPr algn="ctr" rtl="1"/>
                      <a:r>
                        <a:rPr lang="en-US" sz="2500" dirty="0" smtClean="0"/>
                        <a:t>dose</a:t>
                      </a:r>
                      <a:endParaRPr lang="fa-IR" sz="2500" dirty="0"/>
                    </a:p>
                  </a:txBody>
                  <a:tcPr marL="126610" marR="126610" marT="63306" marB="63306" anchor="ctr"/>
                </a:tc>
                <a:tc>
                  <a:txBody>
                    <a:bodyPr/>
                    <a:lstStyle/>
                    <a:p>
                      <a:pPr algn="ctr" rtl="1"/>
                      <a:r>
                        <a:rPr lang="en-US" sz="2500" dirty="0" smtClean="0"/>
                        <a:t>Initial dose</a:t>
                      </a:r>
                      <a:endParaRPr lang="fa-IR" sz="2500" dirty="0"/>
                    </a:p>
                  </a:txBody>
                  <a:tcPr marL="126610" marR="126610" marT="63306" marB="63306" anchor="ctr"/>
                </a:tc>
                <a:tc>
                  <a:txBody>
                    <a:bodyPr/>
                    <a:lstStyle/>
                    <a:p>
                      <a:pPr algn="ctr" rtl="1"/>
                      <a:r>
                        <a:rPr lang="en-US" sz="2500" dirty="0" smtClean="0"/>
                        <a:t>Weight effect</a:t>
                      </a:r>
                      <a:endParaRPr lang="fa-IR" sz="2500" dirty="0"/>
                    </a:p>
                  </a:txBody>
                  <a:tcPr marL="126610" marR="126610" marT="63306" marB="63306" anchor="ctr"/>
                </a:tc>
                <a:tc>
                  <a:txBody>
                    <a:bodyPr/>
                    <a:lstStyle/>
                    <a:p>
                      <a:pPr algn="ctr" rtl="1"/>
                      <a:r>
                        <a:rPr lang="en-US" sz="2500" dirty="0" smtClean="0"/>
                        <a:t>hypoglycemia</a:t>
                      </a:r>
                      <a:endParaRPr lang="fa-IR" sz="2500" dirty="0"/>
                    </a:p>
                  </a:txBody>
                  <a:tcPr marL="126610" marR="126610" marT="63306" marB="63306" anchor="ctr"/>
                </a:tc>
                <a:tc>
                  <a:txBody>
                    <a:bodyPr/>
                    <a:lstStyle/>
                    <a:p>
                      <a:pPr algn="ctr" rtl="1"/>
                      <a:r>
                        <a:rPr lang="en-US" sz="2500" dirty="0" smtClean="0"/>
                        <a:t>Times daily</a:t>
                      </a:r>
                      <a:endParaRPr lang="fa-IR" sz="2500" dirty="0"/>
                    </a:p>
                  </a:txBody>
                  <a:tcPr marL="126610" marR="126610" marT="63306" marB="63306" anchor="ctr"/>
                </a:tc>
                <a:tc>
                  <a:txBody>
                    <a:bodyPr/>
                    <a:lstStyle/>
                    <a:p>
                      <a:pPr algn="ctr" rtl="1"/>
                      <a:r>
                        <a:rPr lang="en-US" sz="2500" dirty="0" smtClean="0"/>
                        <a:t>Fasting/prandial</a:t>
                      </a:r>
                      <a:endParaRPr lang="fa-IR" sz="2500" dirty="0"/>
                    </a:p>
                  </a:txBody>
                  <a:tcPr marL="126610" marR="126610" marT="63306" marB="63306" anchor="ctr"/>
                </a:tc>
                <a:tc>
                  <a:txBody>
                    <a:bodyPr/>
                    <a:lstStyle/>
                    <a:p>
                      <a:pPr algn="ctr" rtl="1"/>
                      <a:r>
                        <a:rPr lang="en-US" sz="2500" dirty="0" smtClean="0"/>
                        <a:t>HbA1C</a:t>
                      </a:r>
                    </a:p>
                    <a:p>
                      <a:pPr algn="ctr" rtl="1"/>
                      <a:r>
                        <a:rPr lang="en-US" sz="2500" dirty="0" smtClean="0"/>
                        <a:t>lowering</a:t>
                      </a:r>
                      <a:endParaRPr lang="fa-IR" sz="2500" dirty="0"/>
                    </a:p>
                  </a:txBody>
                  <a:tcPr marL="126610" marR="126610" marT="63306" marB="63306" anchor="ctr"/>
                </a:tc>
                <a:tc>
                  <a:txBody>
                    <a:bodyPr/>
                    <a:lstStyle/>
                    <a:p>
                      <a:pPr algn="ctr" rtl="1"/>
                      <a:r>
                        <a:rPr lang="en-US" sz="2500" dirty="0" smtClean="0"/>
                        <a:t>Class of drug</a:t>
                      </a:r>
                      <a:endParaRPr lang="fa-IR" sz="2500" dirty="0"/>
                    </a:p>
                  </a:txBody>
                  <a:tcPr marL="126610" marR="126610" marT="63306" marB="63306" anchor="ctr"/>
                </a:tc>
                <a:extLst>
                  <a:ext uri="{0D108BD9-81ED-4DB2-BD59-A6C34878D82A}">
                    <a16:rowId xmlns:a16="http://schemas.microsoft.com/office/drawing/2014/main" xmlns="" val="3798322904"/>
                  </a:ext>
                </a:extLst>
              </a:tr>
              <a:tr h="1209589">
                <a:tc>
                  <a:txBody>
                    <a:bodyPr/>
                    <a:lstStyle/>
                    <a:p>
                      <a:pPr algn="ctr" rtl="1"/>
                      <a:r>
                        <a:rPr lang="en-US" sz="2500" dirty="0" smtClean="0"/>
                        <a:t>2500</a:t>
                      </a:r>
                      <a:endParaRPr lang="fa-IR" sz="2500" dirty="0"/>
                    </a:p>
                  </a:txBody>
                  <a:tcPr marL="126610" marR="126610" marT="63306" marB="63306" anchor="ctr"/>
                </a:tc>
                <a:tc>
                  <a:txBody>
                    <a:bodyPr/>
                    <a:lstStyle/>
                    <a:p>
                      <a:pPr algn="ctr" rtl="1"/>
                      <a:r>
                        <a:rPr lang="en-US" sz="2500" dirty="0" smtClean="0"/>
                        <a:t>500</a:t>
                      </a:r>
                      <a:endParaRPr lang="fa-IR" sz="2500" dirty="0"/>
                    </a:p>
                  </a:txBody>
                  <a:tcPr marL="126610" marR="126610" marT="63306" marB="63306" anchor="ctr"/>
                </a:tc>
                <a:tc>
                  <a:txBody>
                    <a:bodyPr/>
                    <a:lstStyle/>
                    <a:p>
                      <a:pPr algn="ctr" rtl="1"/>
                      <a:r>
                        <a:rPr lang="en-US" sz="2500" dirty="0" smtClean="0"/>
                        <a:t>Neutral</a:t>
                      </a:r>
                      <a:endParaRPr lang="fa-IR" sz="2500" dirty="0"/>
                    </a:p>
                  </a:txBody>
                  <a:tcPr marL="126610" marR="126610" marT="63306" marB="63306" anchor="ctr"/>
                </a:tc>
                <a:tc>
                  <a:txBody>
                    <a:bodyPr/>
                    <a:lstStyle/>
                    <a:p>
                      <a:pPr algn="ctr" rtl="1"/>
                      <a:r>
                        <a:rPr lang="en-US" sz="2500" dirty="0" smtClean="0"/>
                        <a:t>NO</a:t>
                      </a:r>
                      <a:endParaRPr lang="fa-IR" sz="2500" dirty="0"/>
                    </a:p>
                  </a:txBody>
                  <a:tcPr marL="126610" marR="126610" marT="63306" marB="63306" anchor="ctr"/>
                </a:tc>
                <a:tc>
                  <a:txBody>
                    <a:bodyPr/>
                    <a:lstStyle/>
                    <a:p>
                      <a:pPr algn="ctr" rtl="1"/>
                      <a:r>
                        <a:rPr lang="en-US" sz="2500" dirty="0" smtClean="0"/>
                        <a:t>1-2</a:t>
                      </a:r>
                      <a:endParaRPr lang="fa-IR" sz="2500" dirty="0"/>
                    </a:p>
                  </a:txBody>
                  <a:tcPr marL="126610" marR="126610" marT="63306" marB="63306" anchor="ctr"/>
                </a:tc>
                <a:tc>
                  <a:txBody>
                    <a:bodyPr/>
                    <a:lstStyle/>
                    <a:p>
                      <a:pPr algn="ctr" rtl="1"/>
                      <a:r>
                        <a:rPr lang="en-US" sz="2500" dirty="0" smtClean="0"/>
                        <a:t>fasting</a:t>
                      </a:r>
                      <a:endParaRPr lang="fa-IR" sz="2500" dirty="0"/>
                    </a:p>
                  </a:txBody>
                  <a:tcPr marL="126610" marR="126610" marT="63306" marB="63306" anchor="ctr"/>
                </a:tc>
                <a:tc>
                  <a:txBody>
                    <a:bodyPr/>
                    <a:lstStyle/>
                    <a:p>
                      <a:pPr algn="ctr" rtl="1"/>
                      <a:r>
                        <a:rPr lang="en-US" sz="2500" dirty="0" smtClean="0"/>
                        <a:t>&gt;1%</a:t>
                      </a:r>
                      <a:endParaRPr lang="fa-IR" sz="2500" dirty="0"/>
                    </a:p>
                  </a:txBody>
                  <a:tcPr marL="126610" marR="126610" marT="63306" marB="63306" anchor="ctr"/>
                </a:tc>
                <a:tc>
                  <a:txBody>
                    <a:bodyPr/>
                    <a:lstStyle/>
                    <a:p>
                      <a:pPr algn="ctr" rtl="1"/>
                      <a:r>
                        <a:rPr lang="en-US" sz="2500" dirty="0" err="1" smtClean="0"/>
                        <a:t>Biguanide</a:t>
                      </a:r>
                      <a:endParaRPr lang="fa-IR" sz="2500" dirty="0"/>
                    </a:p>
                  </a:txBody>
                  <a:tcPr marL="126610" marR="126610" marT="63306" marB="63306" anchor="ctr"/>
                </a:tc>
                <a:extLst>
                  <a:ext uri="{0D108BD9-81ED-4DB2-BD59-A6C34878D82A}">
                    <a16:rowId xmlns:a16="http://schemas.microsoft.com/office/drawing/2014/main" xmlns="" val="435620585"/>
                  </a:ext>
                </a:extLst>
              </a:tr>
              <a:tr h="1315252">
                <a:tc>
                  <a:txBody>
                    <a:bodyPr/>
                    <a:lstStyle/>
                    <a:p>
                      <a:pPr algn="ctr" rtl="1"/>
                      <a:r>
                        <a:rPr lang="en-US" sz="2500" dirty="0" smtClean="0"/>
                        <a:t>320</a:t>
                      </a:r>
                    </a:p>
                    <a:p>
                      <a:pPr algn="ctr" rtl="1"/>
                      <a:r>
                        <a:rPr lang="en-US" sz="2500" dirty="0" smtClean="0"/>
                        <a:t>120</a:t>
                      </a:r>
                    </a:p>
                    <a:p>
                      <a:pPr algn="ctr" rtl="1"/>
                      <a:r>
                        <a:rPr lang="en-US" sz="2500" dirty="0" smtClean="0"/>
                        <a:t>20</a:t>
                      </a:r>
                      <a:endParaRPr lang="fa-IR" sz="2500" dirty="0"/>
                    </a:p>
                  </a:txBody>
                  <a:tcPr marL="126610" marR="126610" marT="63306" marB="63306" anchor="ctr"/>
                </a:tc>
                <a:tc>
                  <a:txBody>
                    <a:bodyPr/>
                    <a:lstStyle/>
                    <a:p>
                      <a:pPr algn="ctr" rtl="1"/>
                      <a:r>
                        <a:rPr lang="en-US" sz="2500" dirty="0" smtClean="0"/>
                        <a:t>80</a:t>
                      </a:r>
                    </a:p>
                    <a:p>
                      <a:pPr algn="ctr" rtl="1"/>
                      <a:r>
                        <a:rPr lang="en-US" sz="2500" dirty="0" smtClean="0"/>
                        <a:t>30</a:t>
                      </a:r>
                    </a:p>
                    <a:p>
                      <a:pPr algn="ctr" rtl="1"/>
                      <a:r>
                        <a:rPr lang="en-US" sz="2500" dirty="0" smtClean="0"/>
                        <a:t>2.5-5</a:t>
                      </a:r>
                      <a:endParaRPr lang="fa-IR" sz="2500" dirty="0"/>
                    </a:p>
                  </a:txBody>
                  <a:tcPr marL="126610" marR="126610" marT="63306" marB="63306" anchor="ctr"/>
                </a:tc>
                <a:tc>
                  <a:txBody>
                    <a:bodyPr/>
                    <a:lstStyle/>
                    <a:p>
                      <a:pPr algn="ctr" rtl="1"/>
                      <a:r>
                        <a:rPr lang="en-US" sz="2500" dirty="0" smtClean="0"/>
                        <a:t>Gain</a:t>
                      </a:r>
                      <a:endParaRPr lang="fa-IR" sz="2500" dirty="0"/>
                    </a:p>
                  </a:txBody>
                  <a:tcPr marL="126610" marR="126610" marT="63306" marB="63306" anchor="ctr"/>
                </a:tc>
                <a:tc>
                  <a:txBody>
                    <a:bodyPr/>
                    <a:lstStyle/>
                    <a:p>
                      <a:pPr algn="ctr" rtl="1"/>
                      <a:r>
                        <a:rPr lang="en-US" sz="2500" dirty="0" smtClean="0"/>
                        <a:t>YES</a:t>
                      </a:r>
                      <a:endParaRPr lang="fa-IR" sz="2500" dirty="0"/>
                    </a:p>
                  </a:txBody>
                  <a:tcPr marL="126610" marR="126610" marT="63306" marB="63306" anchor="ctr"/>
                </a:tc>
                <a:tc>
                  <a:txBody>
                    <a:bodyPr/>
                    <a:lstStyle/>
                    <a:p>
                      <a:pPr algn="ctr" rtl="1"/>
                      <a:r>
                        <a:rPr lang="en-US" sz="2500" dirty="0" smtClean="0"/>
                        <a:t>1-2</a:t>
                      </a:r>
                      <a:endParaRPr lang="fa-IR" sz="2500" dirty="0"/>
                    </a:p>
                  </a:txBody>
                  <a:tcPr marL="126610" marR="126610" marT="63306" marB="63306" anchor="ctr"/>
                </a:tc>
                <a:tc>
                  <a:txBody>
                    <a:bodyPr/>
                    <a:lstStyle/>
                    <a:p>
                      <a:pPr algn="ctr" rtl="1"/>
                      <a:r>
                        <a:rPr lang="en-US" sz="2500" dirty="0" smtClean="0"/>
                        <a:t>fasting</a:t>
                      </a:r>
                      <a:endParaRPr lang="fa-IR" sz="2500" dirty="0"/>
                    </a:p>
                  </a:txBody>
                  <a:tcPr marL="126610" marR="126610" marT="63306" marB="63306" anchor="ctr"/>
                </a:tc>
                <a:tc>
                  <a:txBody>
                    <a:bodyPr/>
                    <a:lstStyle/>
                    <a:p>
                      <a:pPr algn="ctr" rtl="1"/>
                      <a:r>
                        <a:rPr lang="en-US" sz="2500" dirty="0" smtClean="0"/>
                        <a:t>&gt;1%</a:t>
                      </a:r>
                      <a:endParaRPr lang="fa-IR" sz="2500" dirty="0"/>
                    </a:p>
                  </a:txBody>
                  <a:tcPr marL="126610" marR="126610" marT="63306" marB="63306" anchor="ctr"/>
                </a:tc>
                <a:tc>
                  <a:txBody>
                    <a:bodyPr/>
                    <a:lstStyle/>
                    <a:p>
                      <a:pPr algn="ctr" rtl="1"/>
                      <a:r>
                        <a:rPr lang="en-US" sz="2500" dirty="0" smtClean="0"/>
                        <a:t>sulfonylurea</a:t>
                      </a:r>
                      <a:endParaRPr lang="fa-IR" sz="2500" dirty="0"/>
                    </a:p>
                  </a:txBody>
                  <a:tcPr marL="126610" marR="126610" marT="63306" marB="63306" anchor="ctr"/>
                </a:tc>
                <a:extLst>
                  <a:ext uri="{0D108BD9-81ED-4DB2-BD59-A6C34878D82A}">
                    <a16:rowId xmlns:a16="http://schemas.microsoft.com/office/drawing/2014/main" xmlns="" val="1418917895"/>
                  </a:ext>
                </a:extLst>
              </a:tr>
              <a:tr h="1311605">
                <a:tc>
                  <a:txBody>
                    <a:bodyPr/>
                    <a:lstStyle/>
                    <a:p>
                      <a:pPr algn="ctr" rtl="1"/>
                      <a:r>
                        <a:rPr lang="en-US" sz="2500" dirty="0" smtClean="0"/>
                        <a:t>16</a:t>
                      </a:r>
                      <a:endParaRPr lang="fa-IR" sz="2500" dirty="0"/>
                    </a:p>
                  </a:txBody>
                  <a:tcPr marL="126610" marR="126610" marT="63306" marB="63306" anchor="ctr"/>
                </a:tc>
                <a:tc>
                  <a:txBody>
                    <a:bodyPr/>
                    <a:lstStyle/>
                    <a:p>
                      <a:pPr algn="ctr" rtl="1"/>
                      <a:r>
                        <a:rPr lang="en-US" sz="2500" dirty="0" smtClean="0"/>
                        <a:t>0.5</a:t>
                      </a:r>
                      <a:endParaRPr lang="fa-IR" sz="2500" dirty="0"/>
                    </a:p>
                  </a:txBody>
                  <a:tcPr marL="126610" marR="126610" marT="63306" marB="63306" anchor="ctr"/>
                </a:tc>
                <a:tc>
                  <a:txBody>
                    <a:bodyPr/>
                    <a:lstStyle/>
                    <a:p>
                      <a:pPr algn="ctr" rtl="1"/>
                      <a:r>
                        <a:rPr lang="en-US" sz="2500" dirty="0" smtClean="0"/>
                        <a:t>Gain</a:t>
                      </a:r>
                      <a:endParaRPr lang="fa-IR" sz="2500" dirty="0"/>
                    </a:p>
                  </a:txBody>
                  <a:tcPr marL="126610" marR="126610" marT="63306" marB="63306" anchor="ctr"/>
                </a:tc>
                <a:tc>
                  <a:txBody>
                    <a:bodyPr/>
                    <a:lstStyle/>
                    <a:p>
                      <a:pPr algn="ctr" rtl="1"/>
                      <a:r>
                        <a:rPr lang="en-US" sz="2500" dirty="0" smtClean="0"/>
                        <a:t>YES</a:t>
                      </a:r>
                      <a:endParaRPr lang="fa-IR" sz="2500" dirty="0"/>
                    </a:p>
                  </a:txBody>
                  <a:tcPr marL="126610" marR="126610" marT="63306" marB="63306" anchor="ctr"/>
                </a:tc>
                <a:tc>
                  <a:txBody>
                    <a:bodyPr/>
                    <a:lstStyle/>
                    <a:p>
                      <a:pPr algn="ctr" rtl="1"/>
                      <a:r>
                        <a:rPr lang="en-US" sz="2500" dirty="0" smtClean="0"/>
                        <a:t>With</a:t>
                      </a:r>
                    </a:p>
                    <a:p>
                      <a:pPr algn="ctr" rtl="1"/>
                      <a:r>
                        <a:rPr lang="en-US" sz="2500" dirty="0" smtClean="0"/>
                        <a:t>meals</a:t>
                      </a:r>
                      <a:endParaRPr lang="fa-IR" sz="2500" dirty="0"/>
                    </a:p>
                  </a:txBody>
                  <a:tcPr marL="126610" marR="126610" marT="63306" marB="63306" anchor="ctr"/>
                </a:tc>
                <a:tc>
                  <a:txBody>
                    <a:bodyPr/>
                    <a:lstStyle/>
                    <a:p>
                      <a:pPr algn="ctr" rtl="1"/>
                      <a:r>
                        <a:rPr lang="en-US" sz="2500" dirty="0" smtClean="0"/>
                        <a:t>Both</a:t>
                      </a:r>
                      <a:endParaRPr lang="fa-IR" sz="2500" dirty="0"/>
                    </a:p>
                  </a:txBody>
                  <a:tcPr marL="126610" marR="126610" marT="63306" marB="63306" anchor="ctr"/>
                </a:tc>
                <a:tc>
                  <a:txBody>
                    <a:bodyPr/>
                    <a:lstStyle/>
                    <a:p>
                      <a:pPr algn="ctr" rtl="1"/>
                      <a:r>
                        <a:rPr lang="en-US" sz="2500" dirty="0" smtClean="0"/>
                        <a:t>&gt;1%</a:t>
                      </a:r>
                      <a:endParaRPr lang="fa-IR" sz="2500" dirty="0"/>
                    </a:p>
                  </a:txBody>
                  <a:tcPr marL="126610" marR="126610" marT="63306" marB="63306" anchor="ctr"/>
                </a:tc>
                <a:tc>
                  <a:txBody>
                    <a:bodyPr/>
                    <a:lstStyle/>
                    <a:p>
                      <a:pPr algn="ctr" rtl="1"/>
                      <a:r>
                        <a:rPr lang="en-US" sz="2500" dirty="0" err="1" smtClean="0"/>
                        <a:t>meglitinide</a:t>
                      </a:r>
                      <a:endParaRPr lang="fa-IR" sz="2500" dirty="0"/>
                    </a:p>
                  </a:txBody>
                  <a:tcPr marL="126610" marR="126610" marT="63306" marB="63306" anchor="ctr"/>
                </a:tc>
                <a:extLst>
                  <a:ext uri="{0D108BD9-81ED-4DB2-BD59-A6C34878D82A}">
                    <a16:rowId xmlns:a16="http://schemas.microsoft.com/office/drawing/2014/main" xmlns="" val="3627955473"/>
                  </a:ext>
                </a:extLst>
              </a:tr>
              <a:tr h="1311605">
                <a:tc>
                  <a:txBody>
                    <a:bodyPr/>
                    <a:lstStyle/>
                    <a:p>
                      <a:pPr algn="ctr" rtl="1"/>
                      <a:r>
                        <a:rPr lang="en-US" sz="2500" dirty="0" smtClean="0"/>
                        <a:t>45</a:t>
                      </a:r>
                      <a:endParaRPr lang="fa-IR" sz="2500" dirty="0"/>
                    </a:p>
                  </a:txBody>
                  <a:tcPr marL="126610" marR="126610" marT="63306" marB="63306" anchor="ctr"/>
                </a:tc>
                <a:tc>
                  <a:txBody>
                    <a:bodyPr/>
                    <a:lstStyle/>
                    <a:p>
                      <a:pPr algn="ctr" rtl="1"/>
                      <a:r>
                        <a:rPr lang="en-US" sz="2500" dirty="0" smtClean="0"/>
                        <a:t>15</a:t>
                      </a:r>
                      <a:endParaRPr lang="fa-IR" sz="2500" dirty="0"/>
                    </a:p>
                  </a:txBody>
                  <a:tcPr marL="126610" marR="126610" marT="63306" marB="63306" anchor="ctr"/>
                </a:tc>
                <a:tc>
                  <a:txBody>
                    <a:bodyPr/>
                    <a:lstStyle/>
                    <a:p>
                      <a:pPr algn="ctr" rtl="1"/>
                      <a:r>
                        <a:rPr lang="en-US" sz="2500" dirty="0" smtClean="0"/>
                        <a:t>Gain</a:t>
                      </a:r>
                      <a:endParaRPr lang="fa-IR" sz="2500" dirty="0"/>
                    </a:p>
                  </a:txBody>
                  <a:tcPr marL="126610" marR="126610" marT="63306" marB="63306" anchor="ctr"/>
                </a:tc>
                <a:tc>
                  <a:txBody>
                    <a:bodyPr/>
                    <a:lstStyle/>
                    <a:p>
                      <a:pPr algn="ctr" rtl="1"/>
                      <a:r>
                        <a:rPr lang="en-US" sz="2500" dirty="0" smtClean="0"/>
                        <a:t>NO</a:t>
                      </a:r>
                      <a:endParaRPr lang="fa-IR" sz="2500" dirty="0"/>
                    </a:p>
                  </a:txBody>
                  <a:tcPr marL="126610" marR="126610" marT="63306" marB="63306" anchor="ctr"/>
                </a:tc>
                <a:tc>
                  <a:txBody>
                    <a:bodyPr/>
                    <a:lstStyle/>
                    <a:p>
                      <a:pPr algn="ctr" rtl="1"/>
                      <a:r>
                        <a:rPr lang="en-US" sz="2500" dirty="0" smtClean="0"/>
                        <a:t>1</a:t>
                      </a:r>
                      <a:endParaRPr lang="fa-IR" sz="2500" dirty="0"/>
                    </a:p>
                  </a:txBody>
                  <a:tcPr marL="126610" marR="126610" marT="63306" marB="63306" anchor="ctr"/>
                </a:tc>
                <a:tc>
                  <a:txBody>
                    <a:bodyPr/>
                    <a:lstStyle/>
                    <a:p>
                      <a:pPr algn="ctr" rtl="1"/>
                      <a:r>
                        <a:rPr lang="en-US" sz="2500" dirty="0" smtClean="0"/>
                        <a:t>fasting</a:t>
                      </a:r>
                      <a:endParaRPr lang="fa-IR" sz="2500" dirty="0"/>
                    </a:p>
                  </a:txBody>
                  <a:tcPr marL="126610" marR="126610" marT="63306" marB="63306" anchor="ctr"/>
                </a:tc>
                <a:tc>
                  <a:txBody>
                    <a:bodyPr/>
                    <a:lstStyle/>
                    <a:p>
                      <a:pPr algn="ctr" rtl="1"/>
                      <a:r>
                        <a:rPr lang="en-US" sz="2500" dirty="0" smtClean="0"/>
                        <a:t>&gt;1%</a:t>
                      </a:r>
                      <a:endParaRPr lang="fa-IR" sz="2500" dirty="0"/>
                    </a:p>
                  </a:txBody>
                  <a:tcPr marL="126610" marR="126610" marT="63306" marB="63306" anchor="ctr"/>
                </a:tc>
                <a:tc>
                  <a:txBody>
                    <a:bodyPr/>
                    <a:lstStyle/>
                    <a:p>
                      <a:pPr algn="ctr" rtl="1"/>
                      <a:r>
                        <a:rPr lang="en-US" sz="2500" dirty="0" smtClean="0"/>
                        <a:t>TZD</a:t>
                      </a:r>
                      <a:endParaRPr lang="fa-IR" sz="2500" dirty="0"/>
                    </a:p>
                  </a:txBody>
                  <a:tcPr marL="126610" marR="126610" marT="63306" marB="63306" anchor="ctr"/>
                </a:tc>
                <a:extLst>
                  <a:ext uri="{0D108BD9-81ED-4DB2-BD59-A6C34878D82A}">
                    <a16:rowId xmlns:a16="http://schemas.microsoft.com/office/drawing/2014/main" xmlns="" val="204610334"/>
                  </a:ext>
                </a:extLst>
              </a:tr>
            </a:tbl>
          </a:graphicData>
        </a:graphic>
      </p:graphicFrame>
    </p:spTree>
    <p:extLst>
      <p:ext uri="{BB962C8B-B14F-4D97-AF65-F5344CB8AC3E}">
        <p14:creationId xmlns:p14="http://schemas.microsoft.com/office/powerpoint/2010/main" val="16035256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reeform 38"/>
          <p:cNvSpPr>
            <a:spLocks/>
          </p:cNvSpPr>
          <p:nvPr/>
        </p:nvSpPr>
        <p:spPr bwMode="auto">
          <a:xfrm>
            <a:off x="3077766" y="1812925"/>
            <a:ext cx="2962275" cy="2706688"/>
          </a:xfrm>
          <a:custGeom>
            <a:avLst/>
            <a:gdLst>
              <a:gd name="T0" fmla="*/ 2147483646 w 2488"/>
              <a:gd name="T1" fmla="*/ 2147483646 h 1705"/>
              <a:gd name="T2" fmla="*/ 2147483646 w 2488"/>
              <a:gd name="T3" fmla="*/ 2147483646 h 1705"/>
              <a:gd name="T4" fmla="*/ 2147483646 w 2488"/>
              <a:gd name="T5" fmla="*/ 2147483646 h 1705"/>
              <a:gd name="T6" fmla="*/ 2147483646 w 2488"/>
              <a:gd name="T7" fmla="*/ 2147483646 h 1705"/>
              <a:gd name="T8" fmla="*/ 2147483646 w 2488"/>
              <a:gd name="T9" fmla="*/ 2147483646 h 1705"/>
              <a:gd name="T10" fmla="*/ 2147483646 w 2488"/>
              <a:gd name="T11" fmla="*/ 2147483646 h 1705"/>
              <a:gd name="T12" fmla="*/ 2147483646 w 2488"/>
              <a:gd name="T13" fmla="*/ 2147483646 h 1705"/>
              <a:gd name="T14" fmla="*/ 2147483646 w 2488"/>
              <a:gd name="T15" fmla="*/ 2147483646 h 1705"/>
              <a:gd name="T16" fmla="*/ 2147483646 w 2488"/>
              <a:gd name="T17" fmla="*/ 2147483646 h 1705"/>
              <a:gd name="T18" fmla="*/ 2147483646 w 2488"/>
              <a:gd name="T19" fmla="*/ 2147483646 h 1705"/>
              <a:gd name="T20" fmla="*/ 2147483646 w 2488"/>
              <a:gd name="T21" fmla="*/ 2147483646 h 1705"/>
              <a:gd name="T22" fmla="*/ 2147483646 w 2488"/>
              <a:gd name="T23" fmla="*/ 2147483646 h 1705"/>
              <a:gd name="T24" fmla="*/ 2147483646 w 2488"/>
              <a:gd name="T25" fmla="*/ 2147483646 h 1705"/>
              <a:gd name="T26" fmla="*/ 2147483646 w 2488"/>
              <a:gd name="T27" fmla="*/ 2147483646 h 1705"/>
              <a:gd name="T28" fmla="*/ 2147483646 w 2488"/>
              <a:gd name="T29" fmla="*/ 2147483646 h 1705"/>
              <a:gd name="T30" fmla="*/ 2147483646 w 2488"/>
              <a:gd name="T31" fmla="*/ 2147483646 h 1705"/>
              <a:gd name="T32" fmla="*/ 2147483646 w 2488"/>
              <a:gd name="T33" fmla="*/ 2147483646 h 1705"/>
              <a:gd name="T34" fmla="*/ 2147483646 w 2488"/>
              <a:gd name="T35" fmla="*/ 2147483646 h 1705"/>
              <a:gd name="T36" fmla="*/ 2147483646 w 2488"/>
              <a:gd name="T37" fmla="*/ 2147483646 h 1705"/>
              <a:gd name="T38" fmla="*/ 2147483646 w 2488"/>
              <a:gd name="T39" fmla="*/ 2147483646 h 1705"/>
              <a:gd name="T40" fmla="*/ 2147483646 w 2488"/>
              <a:gd name="T41" fmla="*/ 2147483646 h 1705"/>
              <a:gd name="T42" fmla="*/ 2147483646 w 2488"/>
              <a:gd name="T43" fmla="*/ 2147483646 h 1705"/>
              <a:gd name="T44" fmla="*/ 2147483646 w 2488"/>
              <a:gd name="T45" fmla="*/ 2147483646 h 1705"/>
              <a:gd name="T46" fmla="*/ 2147483646 w 2488"/>
              <a:gd name="T47" fmla="*/ 2147483646 h 1705"/>
              <a:gd name="T48" fmla="*/ 2147483646 w 2488"/>
              <a:gd name="T49" fmla="*/ 2147483646 h 1705"/>
              <a:gd name="T50" fmla="*/ 2147483646 w 2488"/>
              <a:gd name="T51" fmla="*/ 2147483646 h 1705"/>
              <a:gd name="T52" fmla="*/ 2147483646 w 2488"/>
              <a:gd name="T53" fmla="*/ 2147483646 h 1705"/>
              <a:gd name="T54" fmla="*/ 2147483646 w 2488"/>
              <a:gd name="T55" fmla="*/ 2147483646 h 1705"/>
              <a:gd name="T56" fmla="*/ 2147483646 w 2488"/>
              <a:gd name="T57" fmla="*/ 2147483646 h 170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88"/>
              <a:gd name="T88" fmla="*/ 0 h 1705"/>
              <a:gd name="T89" fmla="*/ 2488 w 2488"/>
              <a:gd name="T90" fmla="*/ 1705 h 170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88" h="1705">
                <a:moveTo>
                  <a:pt x="113" y="3"/>
                </a:moveTo>
                <a:cubicBezTo>
                  <a:pt x="449" y="6"/>
                  <a:pt x="110" y="0"/>
                  <a:pt x="2129" y="20"/>
                </a:cubicBezTo>
                <a:cubicBezTo>
                  <a:pt x="2441" y="23"/>
                  <a:pt x="2488" y="1435"/>
                  <a:pt x="2146" y="1705"/>
                </a:cubicBezTo>
                <a:cubicBezTo>
                  <a:pt x="54" y="1663"/>
                  <a:pt x="88" y="1704"/>
                  <a:pt x="44" y="1696"/>
                </a:cubicBezTo>
                <a:cubicBezTo>
                  <a:pt x="0" y="1688"/>
                  <a:pt x="20" y="1595"/>
                  <a:pt x="6" y="1552"/>
                </a:cubicBezTo>
                <a:cubicBezTo>
                  <a:pt x="9" y="1534"/>
                  <a:pt x="20" y="1510"/>
                  <a:pt x="36" y="1494"/>
                </a:cubicBezTo>
                <a:cubicBezTo>
                  <a:pt x="45" y="1485"/>
                  <a:pt x="60" y="1484"/>
                  <a:pt x="70" y="1477"/>
                </a:cubicBezTo>
                <a:cubicBezTo>
                  <a:pt x="80" y="1470"/>
                  <a:pt x="87" y="1460"/>
                  <a:pt x="96" y="1452"/>
                </a:cubicBezTo>
                <a:cubicBezTo>
                  <a:pt x="114" y="1393"/>
                  <a:pt x="116" y="1385"/>
                  <a:pt x="70" y="1333"/>
                </a:cubicBezTo>
                <a:cubicBezTo>
                  <a:pt x="54" y="1315"/>
                  <a:pt x="46" y="1300"/>
                  <a:pt x="46" y="1240"/>
                </a:cubicBezTo>
                <a:cubicBezTo>
                  <a:pt x="44" y="1218"/>
                  <a:pt x="52" y="1210"/>
                  <a:pt x="62" y="1200"/>
                </a:cubicBezTo>
                <a:cubicBezTo>
                  <a:pt x="72" y="1190"/>
                  <a:pt x="89" y="1190"/>
                  <a:pt x="104" y="1181"/>
                </a:cubicBezTo>
                <a:cubicBezTo>
                  <a:pt x="122" y="1170"/>
                  <a:pt x="155" y="1147"/>
                  <a:pt x="155" y="1147"/>
                </a:cubicBezTo>
                <a:cubicBezTo>
                  <a:pt x="169" y="1123"/>
                  <a:pt x="191" y="1077"/>
                  <a:pt x="186" y="1036"/>
                </a:cubicBezTo>
                <a:cubicBezTo>
                  <a:pt x="181" y="995"/>
                  <a:pt x="141" y="931"/>
                  <a:pt x="126" y="900"/>
                </a:cubicBezTo>
                <a:cubicBezTo>
                  <a:pt x="109" y="875"/>
                  <a:pt x="104" y="876"/>
                  <a:pt x="94" y="848"/>
                </a:cubicBezTo>
                <a:cubicBezTo>
                  <a:pt x="91" y="831"/>
                  <a:pt x="96" y="815"/>
                  <a:pt x="106" y="800"/>
                </a:cubicBezTo>
                <a:cubicBezTo>
                  <a:pt x="116" y="785"/>
                  <a:pt x="142" y="778"/>
                  <a:pt x="155" y="757"/>
                </a:cubicBezTo>
                <a:cubicBezTo>
                  <a:pt x="162" y="746"/>
                  <a:pt x="184" y="692"/>
                  <a:pt x="182" y="676"/>
                </a:cubicBezTo>
                <a:cubicBezTo>
                  <a:pt x="178" y="654"/>
                  <a:pt x="170" y="646"/>
                  <a:pt x="154" y="624"/>
                </a:cubicBezTo>
                <a:cubicBezTo>
                  <a:pt x="138" y="602"/>
                  <a:pt x="102" y="566"/>
                  <a:pt x="87" y="545"/>
                </a:cubicBezTo>
                <a:cubicBezTo>
                  <a:pt x="81" y="527"/>
                  <a:pt x="64" y="513"/>
                  <a:pt x="62" y="495"/>
                </a:cubicBezTo>
                <a:cubicBezTo>
                  <a:pt x="54" y="431"/>
                  <a:pt x="111" y="430"/>
                  <a:pt x="147" y="401"/>
                </a:cubicBezTo>
                <a:cubicBezTo>
                  <a:pt x="170" y="382"/>
                  <a:pt x="173" y="375"/>
                  <a:pt x="189" y="351"/>
                </a:cubicBezTo>
                <a:cubicBezTo>
                  <a:pt x="188" y="349"/>
                  <a:pt x="175" y="297"/>
                  <a:pt x="172" y="291"/>
                </a:cubicBezTo>
                <a:cubicBezTo>
                  <a:pt x="162" y="273"/>
                  <a:pt x="138" y="240"/>
                  <a:pt x="138" y="240"/>
                </a:cubicBezTo>
                <a:cubicBezTo>
                  <a:pt x="111" y="154"/>
                  <a:pt x="154" y="281"/>
                  <a:pt x="113" y="190"/>
                </a:cubicBezTo>
                <a:cubicBezTo>
                  <a:pt x="106" y="174"/>
                  <a:pt x="96" y="139"/>
                  <a:pt x="96" y="139"/>
                </a:cubicBezTo>
                <a:cubicBezTo>
                  <a:pt x="104" y="118"/>
                  <a:pt x="152" y="76"/>
                  <a:pt x="166" y="60"/>
                </a:cubicBezTo>
              </a:path>
            </a:pathLst>
          </a:custGeom>
          <a:gradFill rotWithShape="1">
            <a:gsLst>
              <a:gs pos="0">
                <a:srgbClr val="FFFF99"/>
              </a:gs>
              <a:gs pos="100000">
                <a:srgbClr val="767647"/>
              </a:gs>
            </a:gsLst>
            <a:path path="rect">
              <a:fillToRect t="100000" r="100000"/>
            </a:path>
          </a:gradFill>
          <a:ln>
            <a:noFill/>
          </a:ln>
          <a:effectLst>
            <a:prstShdw prst="shdw17" dist="17961" dir="2700000">
              <a:srgbClr val="99995C">
                <a:alpha val="74997"/>
              </a:srgbClr>
            </a:prst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819" name="Rectangle 3"/>
          <p:cNvSpPr>
            <a:spLocks noChangeArrowheads="1"/>
          </p:cNvSpPr>
          <p:nvPr/>
        </p:nvSpPr>
        <p:spPr bwMode="auto">
          <a:xfrm>
            <a:off x="2787255" y="4708527"/>
            <a:ext cx="4712494" cy="154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4" rIns="91389" bIns="45694">
            <a:spAutoFit/>
          </a:bodyP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lnSpc>
                <a:spcPct val="90000"/>
              </a:lnSpc>
              <a:spcBef>
                <a:spcPct val="25000"/>
              </a:spcBef>
              <a:buClrTx/>
              <a:buFontTx/>
              <a:buNone/>
            </a:pPr>
            <a:r>
              <a:rPr lang="en-US" altLang="en-US" sz="1800" b="1" dirty="0">
                <a:latin typeface="Calibri" panose="020F0502020204030204" pitchFamily="34" charset="0"/>
                <a:cs typeface="Calibri" panose="020F0502020204030204" pitchFamily="34" charset="0"/>
              </a:rPr>
              <a:t>Major transporter of glucose in the kidney</a:t>
            </a:r>
          </a:p>
          <a:p>
            <a:pPr marL="285750" indent="-285750" eaLnBrk="1" hangingPunct="1">
              <a:lnSpc>
                <a:spcPct val="90000"/>
              </a:lnSpc>
              <a:spcBef>
                <a:spcPct val="25000"/>
              </a:spcBef>
              <a:buClr>
                <a:srgbClr val="FF6600"/>
              </a:buClr>
              <a:buFont typeface="Wingdings" panose="05000000000000000000" pitchFamily="2" charset="2"/>
              <a:buChar char="§"/>
            </a:pPr>
            <a:r>
              <a:rPr lang="en-US" altLang="en-US" sz="1800" b="1" dirty="0"/>
              <a:t>  </a:t>
            </a:r>
            <a:r>
              <a:rPr lang="en-US" altLang="en-US" sz="1800" dirty="0">
                <a:latin typeface="Calibri" panose="020F0502020204030204" pitchFamily="34" charset="0"/>
                <a:cs typeface="Calibri" panose="020F0502020204030204" pitchFamily="34" charset="0"/>
              </a:rPr>
              <a:t>Low affinity, high capacity for glucose</a:t>
            </a:r>
          </a:p>
          <a:p>
            <a:pPr marL="285750" indent="-285750" eaLnBrk="1" hangingPunct="1">
              <a:lnSpc>
                <a:spcPct val="90000"/>
              </a:lnSpc>
              <a:spcBef>
                <a:spcPct val="25000"/>
              </a:spcBef>
              <a:buClr>
                <a:srgbClr val="FF6600"/>
              </a:buClr>
              <a:buFont typeface="Wingdings" panose="05000000000000000000" pitchFamily="2" charset="2"/>
              <a:buChar char="§"/>
            </a:pPr>
            <a:r>
              <a:rPr lang="en-US" altLang="en-US" sz="1800" dirty="0">
                <a:latin typeface="Calibri" panose="020F0502020204030204" pitchFamily="34" charset="0"/>
                <a:cs typeface="Calibri" panose="020F0502020204030204" pitchFamily="34" charset="0"/>
              </a:rPr>
              <a:t>  Nearly exclusively expressed in the kidney</a:t>
            </a:r>
          </a:p>
          <a:p>
            <a:pPr marL="285750" indent="-285750" eaLnBrk="1" hangingPunct="1">
              <a:lnSpc>
                <a:spcPct val="90000"/>
              </a:lnSpc>
              <a:spcBef>
                <a:spcPct val="25000"/>
              </a:spcBef>
              <a:buClr>
                <a:srgbClr val="FF6600"/>
              </a:buClr>
              <a:buFont typeface="Wingdings" panose="05000000000000000000" pitchFamily="2" charset="2"/>
              <a:buChar char="§"/>
            </a:pPr>
            <a:r>
              <a:rPr lang="en-US" altLang="en-US" sz="1800" dirty="0">
                <a:latin typeface="Calibri" panose="020F0502020204030204" pitchFamily="34" charset="0"/>
                <a:cs typeface="Calibri" panose="020F0502020204030204" pitchFamily="34" charset="0"/>
              </a:rPr>
              <a:t>  Responsible for ~90% of renal glucose </a:t>
            </a:r>
            <a:r>
              <a:rPr lang="en-US" altLang="en-US" sz="1800" dirty="0" smtClean="0">
                <a:latin typeface="Calibri" panose="020F0502020204030204" pitchFamily="34" charset="0"/>
                <a:cs typeface="Calibri" panose="020F0502020204030204" pitchFamily="34" charset="0"/>
              </a:rPr>
              <a:t>reabsorption  </a:t>
            </a:r>
            <a:r>
              <a:rPr lang="en-US" altLang="en-US" sz="1800" dirty="0">
                <a:latin typeface="Calibri" panose="020F0502020204030204" pitchFamily="34" charset="0"/>
                <a:cs typeface="Calibri" panose="020F0502020204030204" pitchFamily="34" charset="0"/>
              </a:rPr>
              <a:t>in the proximal tubule </a:t>
            </a:r>
          </a:p>
        </p:txBody>
      </p:sp>
      <p:sp>
        <p:nvSpPr>
          <p:cNvPr id="34820" name="Rectangle 4"/>
          <p:cNvSpPr>
            <a:spLocks noChangeArrowheads="1"/>
          </p:cNvSpPr>
          <p:nvPr/>
        </p:nvSpPr>
        <p:spPr bwMode="auto">
          <a:xfrm>
            <a:off x="582116" y="6569856"/>
            <a:ext cx="6211491"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Tx/>
              <a:buNone/>
            </a:pPr>
            <a:r>
              <a:rPr lang="en-US" altLang="en-US" sz="1400" dirty="0" err="1">
                <a:latin typeface="+mn-lt"/>
              </a:rPr>
              <a:t>Hediger</a:t>
            </a:r>
            <a:r>
              <a:rPr lang="en-US" altLang="en-US" sz="1400" dirty="0">
                <a:latin typeface="+mn-lt"/>
              </a:rPr>
              <a:t> MA, Rhoads DB. </a:t>
            </a:r>
            <a:r>
              <a:rPr lang="en-US" altLang="en-US" sz="1400" i="1" dirty="0">
                <a:latin typeface="+mn-lt"/>
              </a:rPr>
              <a:t>Physiol. Rev</a:t>
            </a:r>
            <a:r>
              <a:rPr lang="en-US" altLang="en-US" sz="1400" dirty="0">
                <a:latin typeface="+mn-lt"/>
              </a:rPr>
              <a:t>. 1994;74:993-1026. </a:t>
            </a:r>
          </a:p>
        </p:txBody>
      </p:sp>
      <p:sp>
        <p:nvSpPr>
          <p:cNvPr id="34821" name="Text Box 15"/>
          <p:cNvSpPr txBox="1">
            <a:spLocks noChangeArrowheads="1"/>
          </p:cNvSpPr>
          <p:nvPr/>
        </p:nvSpPr>
        <p:spPr bwMode="invGray">
          <a:xfrm>
            <a:off x="3687862" y="3046415"/>
            <a:ext cx="1721843" cy="707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89" tIns="45694" rIns="91389" bIns="45694">
            <a:spAutoFit/>
          </a:bodyP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2000" b="1">
                <a:solidFill>
                  <a:schemeClr val="bg1"/>
                </a:solidFill>
              </a:rPr>
              <a:t>S1 Proximal </a:t>
            </a:r>
            <a:br>
              <a:rPr lang="en-US" altLang="en-US" sz="2000" b="1">
                <a:solidFill>
                  <a:schemeClr val="bg1"/>
                </a:solidFill>
              </a:rPr>
            </a:br>
            <a:r>
              <a:rPr lang="en-US" altLang="en-US" sz="2000" b="1">
                <a:solidFill>
                  <a:schemeClr val="bg1"/>
                </a:solidFill>
              </a:rPr>
              <a:t>Tubule</a:t>
            </a:r>
            <a:endParaRPr lang="en-US" altLang="en-US" sz="2000" b="1" baseline="30000">
              <a:solidFill>
                <a:schemeClr val="bg1"/>
              </a:solidFill>
            </a:endParaRPr>
          </a:p>
        </p:txBody>
      </p:sp>
      <p:grpSp>
        <p:nvGrpSpPr>
          <p:cNvPr id="34822" name="Group 16"/>
          <p:cNvGrpSpPr>
            <a:grpSpLocks/>
          </p:cNvGrpSpPr>
          <p:nvPr/>
        </p:nvGrpSpPr>
        <p:grpSpPr bwMode="auto">
          <a:xfrm rot="5400000" flipH="1">
            <a:off x="4984553" y="1808361"/>
            <a:ext cx="1538287" cy="1544242"/>
            <a:chOff x="2308" y="721"/>
            <a:chExt cx="969" cy="1297"/>
          </a:xfrm>
        </p:grpSpPr>
        <p:grpSp>
          <p:nvGrpSpPr>
            <p:cNvPr id="34839" name="Group 17"/>
            <p:cNvGrpSpPr>
              <a:grpSpLocks/>
            </p:cNvGrpSpPr>
            <p:nvPr/>
          </p:nvGrpSpPr>
          <p:grpSpPr bwMode="auto">
            <a:xfrm>
              <a:off x="2831" y="721"/>
              <a:ext cx="446" cy="1297"/>
              <a:chOff x="2831" y="721"/>
              <a:chExt cx="446" cy="1297"/>
            </a:xfrm>
          </p:grpSpPr>
          <p:sp>
            <p:nvSpPr>
              <p:cNvPr id="146456" name="Text Box 18"/>
              <p:cNvSpPr txBox="1">
                <a:spLocks noChangeArrowheads="1"/>
              </p:cNvSpPr>
              <p:nvPr/>
            </p:nvSpPr>
            <p:spPr bwMode="invGray">
              <a:xfrm rot="5400000">
                <a:off x="2797" y="1538"/>
                <a:ext cx="514" cy="446"/>
              </a:xfrm>
              <a:prstGeom prst="rect">
                <a:avLst/>
              </a:prstGeom>
              <a:noFill/>
              <a:ln w="9525">
                <a:noFill/>
                <a:miter lim="800000"/>
                <a:headEnd/>
                <a:tailEnd/>
              </a:ln>
            </p:spPr>
            <p:txBody>
              <a:bodyPr wrap="none" lIns="91389" tIns="45694" rIns="91389" bIns="45694">
                <a:spAutoFit/>
              </a:bodyPr>
              <a:lstStyle>
                <a:lvl1pPr eaLnBrk="0" hangingPunct="0">
                  <a:defRPr sz="1600">
                    <a:solidFill>
                      <a:schemeClr val="tx1"/>
                    </a:solidFill>
                    <a:latin typeface="Arial" panose="020B0604020202020204" pitchFamily="34" charset="0"/>
                    <a:ea typeface="MS PGothic" panose="020B0600070205080204" pitchFamily="34" charset="-128"/>
                  </a:defRPr>
                </a:lvl1pPr>
                <a:lvl2pPr marL="742950" indent="-285750" eaLnBrk="0" hangingPunct="0">
                  <a:defRPr sz="1600">
                    <a:solidFill>
                      <a:schemeClr val="tx1"/>
                    </a:solidFill>
                    <a:latin typeface="Arial" panose="020B0604020202020204" pitchFamily="34" charset="0"/>
                    <a:ea typeface="MS PGothic" panose="020B0600070205080204" pitchFamily="34" charset="-128"/>
                  </a:defRPr>
                </a:lvl2pPr>
                <a:lvl3pPr marL="1143000" indent="-228600" eaLnBrk="0" hangingPunct="0">
                  <a:defRPr sz="1600">
                    <a:solidFill>
                      <a:schemeClr val="tx1"/>
                    </a:solidFill>
                    <a:latin typeface="Arial" panose="020B0604020202020204" pitchFamily="34" charset="0"/>
                    <a:ea typeface="MS PGothic" panose="020B0600070205080204" pitchFamily="34" charset="-128"/>
                  </a:defRPr>
                </a:lvl3pPr>
                <a:lvl4pPr marL="1600200" indent="-228600" eaLnBrk="0" hangingPunct="0">
                  <a:defRPr sz="1600">
                    <a:solidFill>
                      <a:schemeClr val="tx1"/>
                    </a:solidFill>
                    <a:latin typeface="Arial" panose="020B0604020202020204" pitchFamily="34" charset="0"/>
                    <a:ea typeface="MS PGothic" panose="020B0600070205080204" pitchFamily="34" charset="-128"/>
                  </a:defRPr>
                </a:lvl4pPr>
                <a:lvl5pPr marL="2057400" indent="-228600" eaLnBrk="0" hangingPunct="0">
                  <a:defRPr sz="16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eaLnBrk="1" hangingPunct="1">
                  <a:defRPr/>
                </a:pPr>
                <a:endParaRPr lang="en-US" altLang="en-US" sz="2000" b="1">
                  <a:solidFill>
                    <a:schemeClr val="accent1"/>
                  </a:solidFill>
                </a:endParaRPr>
              </a:p>
              <a:p>
                <a:pPr eaLnBrk="1" hangingPunct="1">
                  <a:defRPr/>
                </a:pPr>
                <a:r>
                  <a:rPr lang="en-US" altLang="en-US" sz="2000" b="1">
                    <a:solidFill>
                      <a:schemeClr val="accent1"/>
                    </a:solidFill>
                    <a:effectLst>
                      <a:outerShdw blurRad="38100" dist="38100" dir="2700000" algn="tl">
                        <a:srgbClr val="000000"/>
                      </a:outerShdw>
                    </a:effectLst>
                  </a:rPr>
                  <a:t>Na</a:t>
                </a:r>
                <a:r>
                  <a:rPr lang="en-US" altLang="en-US" sz="2000" b="1" baseline="30000">
                    <a:solidFill>
                      <a:schemeClr val="accent1"/>
                    </a:solidFill>
                    <a:effectLst>
                      <a:outerShdw blurRad="38100" dist="38100" dir="2700000" algn="tl">
                        <a:srgbClr val="000000"/>
                      </a:outerShdw>
                    </a:effectLst>
                  </a:rPr>
                  <a:t>+</a:t>
                </a:r>
              </a:p>
            </p:txBody>
          </p:sp>
          <p:sp>
            <p:nvSpPr>
              <p:cNvPr id="34842" name="AutoShape 19"/>
              <p:cNvSpPr>
                <a:spLocks noChangeArrowheads="1"/>
              </p:cNvSpPr>
              <p:nvPr/>
            </p:nvSpPr>
            <p:spPr bwMode="invGray">
              <a:xfrm>
                <a:off x="2938" y="1281"/>
                <a:ext cx="259" cy="221"/>
              </a:xfrm>
              <a:prstGeom prst="octagon">
                <a:avLst>
                  <a:gd name="adj" fmla="val 0"/>
                </a:avLst>
              </a:prstGeom>
              <a:solidFill>
                <a:srgbClr val="993366"/>
              </a:solidFill>
              <a:ln w="9525">
                <a:solidFill>
                  <a:schemeClr val="tx1"/>
                </a:solidFill>
                <a:miter lim="800000"/>
                <a:headEnd/>
                <a:tailEnd/>
              </a:ln>
            </p:spPr>
            <p:txBody>
              <a:bodyPr rot="10800000" vert="eaVert" wrap="none" lIns="91389" tIns="45694" rIns="91389" bIns="45694" anchor="ct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Tx/>
                  <a:buNone/>
                </a:pPr>
                <a:endParaRPr lang="en-US" altLang="en-US"/>
              </a:p>
            </p:txBody>
          </p:sp>
          <p:sp>
            <p:nvSpPr>
              <p:cNvPr id="34843" name="AutoShape 20"/>
              <p:cNvSpPr>
                <a:spLocks noChangeArrowheads="1"/>
              </p:cNvSpPr>
              <p:nvPr/>
            </p:nvSpPr>
            <p:spPr bwMode="invGray">
              <a:xfrm rot="5400000">
                <a:off x="2833" y="1366"/>
                <a:ext cx="637" cy="91"/>
              </a:xfrm>
              <a:prstGeom prst="rightArrow">
                <a:avLst>
                  <a:gd name="adj1" fmla="val 50000"/>
                  <a:gd name="adj2" fmla="val 175000"/>
                </a:avLst>
              </a:prstGeom>
              <a:solidFill>
                <a:schemeClr val="accent1"/>
              </a:solidFill>
              <a:ln w="3175">
                <a:solidFill>
                  <a:schemeClr val="tx1"/>
                </a:solidFill>
                <a:miter lim="800000"/>
                <a:headEnd/>
                <a:tailEnd/>
              </a:ln>
            </p:spPr>
            <p:txBody>
              <a:bodyPr wrap="none" lIns="91389" tIns="45694" rIns="91389" bIns="45694" anchor="ct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Tx/>
                  <a:buNone/>
                </a:pPr>
                <a:endParaRPr lang="en-US" altLang="en-US"/>
              </a:p>
            </p:txBody>
          </p:sp>
          <p:sp>
            <p:nvSpPr>
              <p:cNvPr id="34844" name="AutoShape 21"/>
              <p:cNvSpPr>
                <a:spLocks noChangeArrowheads="1"/>
              </p:cNvSpPr>
              <p:nvPr/>
            </p:nvSpPr>
            <p:spPr bwMode="invGray">
              <a:xfrm rot="-5400000">
                <a:off x="2665" y="1366"/>
                <a:ext cx="637" cy="91"/>
              </a:xfrm>
              <a:prstGeom prst="rightArrow">
                <a:avLst>
                  <a:gd name="adj1" fmla="val 50000"/>
                  <a:gd name="adj2" fmla="val 175000"/>
                </a:avLst>
              </a:prstGeom>
              <a:solidFill>
                <a:schemeClr val="accent1"/>
              </a:solidFill>
              <a:ln w="3175">
                <a:solidFill>
                  <a:schemeClr val="tx1"/>
                </a:solidFill>
                <a:miter lim="800000"/>
                <a:headEnd/>
                <a:tailEnd/>
              </a:ln>
            </p:spPr>
            <p:txBody>
              <a:bodyPr rot="10800000" wrap="none" lIns="91389" tIns="45694" rIns="91389" bIns="45694" anchor="ct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Tx/>
                  <a:buNone/>
                </a:pPr>
                <a:endParaRPr lang="en-US" altLang="en-US"/>
              </a:p>
            </p:txBody>
          </p:sp>
          <p:sp>
            <p:nvSpPr>
              <p:cNvPr id="34845" name="Text Box 22"/>
              <p:cNvSpPr txBox="1">
                <a:spLocks noChangeArrowheads="1"/>
              </p:cNvSpPr>
              <p:nvPr/>
            </p:nvSpPr>
            <p:spPr bwMode="invGray">
              <a:xfrm rot="5400000">
                <a:off x="2943" y="793"/>
                <a:ext cx="39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89" tIns="45694" rIns="91389" bIns="45694">
                <a:spAutoFit/>
              </a:bodyP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2000" b="1"/>
                  <a:t>K</a:t>
                </a:r>
                <a:r>
                  <a:rPr lang="en-US" altLang="en-US" sz="2000" b="1" baseline="30000"/>
                  <a:t>+</a:t>
                </a:r>
              </a:p>
            </p:txBody>
          </p:sp>
        </p:grpSp>
        <p:sp>
          <p:nvSpPr>
            <p:cNvPr id="34840" name="AutoShape 23"/>
            <p:cNvSpPr>
              <a:spLocks noChangeArrowheads="1"/>
            </p:cNvSpPr>
            <p:nvPr/>
          </p:nvSpPr>
          <p:spPr bwMode="invGray">
            <a:xfrm>
              <a:off x="2308" y="1281"/>
              <a:ext cx="588" cy="183"/>
            </a:xfrm>
            <a:prstGeom prst="roundRect">
              <a:avLst>
                <a:gd name="adj" fmla="val 49648"/>
              </a:avLst>
            </a:prstGeom>
            <a:solidFill>
              <a:srgbClr val="C5ACC1"/>
            </a:solidFill>
            <a:ln w="9525">
              <a:solidFill>
                <a:schemeClr val="tx1"/>
              </a:solidFill>
              <a:round/>
              <a:headEnd/>
              <a:tailEnd/>
            </a:ln>
          </p:spPr>
          <p:txBody>
            <a:bodyPr wrap="none" lIns="91389" tIns="45694" rIns="91389" bIns="45694" anchor="ct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1600" b="1"/>
                <a:t>ATPase</a:t>
              </a:r>
            </a:p>
          </p:txBody>
        </p:sp>
      </p:grpSp>
      <p:grpSp>
        <p:nvGrpSpPr>
          <p:cNvPr id="34823" name="Group 24"/>
          <p:cNvGrpSpPr>
            <a:grpSpLocks/>
          </p:cNvGrpSpPr>
          <p:nvPr/>
        </p:nvGrpSpPr>
        <p:grpSpPr bwMode="auto">
          <a:xfrm>
            <a:off x="5347098" y="3473451"/>
            <a:ext cx="2153128" cy="903273"/>
            <a:chOff x="3515" y="2001"/>
            <a:chExt cx="1620" cy="684"/>
          </a:xfrm>
        </p:grpSpPr>
        <p:sp>
          <p:nvSpPr>
            <p:cNvPr id="34834" name="AutoShape 25"/>
            <p:cNvSpPr>
              <a:spLocks noChangeArrowheads="1"/>
            </p:cNvSpPr>
            <p:nvPr/>
          </p:nvSpPr>
          <p:spPr bwMode="invGray">
            <a:xfrm>
              <a:off x="3685" y="2295"/>
              <a:ext cx="260" cy="222"/>
            </a:xfrm>
            <a:prstGeom prst="octagon">
              <a:avLst>
                <a:gd name="adj" fmla="val 29287"/>
              </a:avLst>
            </a:prstGeom>
            <a:solidFill>
              <a:srgbClr val="CC99FF"/>
            </a:solidFill>
            <a:ln w="9525">
              <a:solidFill>
                <a:schemeClr val="tx1"/>
              </a:solidFill>
              <a:miter lim="800000"/>
              <a:headEnd/>
              <a:tailEnd/>
            </a:ln>
          </p:spPr>
          <p:txBody>
            <a:bodyPr wrap="none" lIns="91389" tIns="45694" rIns="91389" bIns="45694" anchor="ct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Tx/>
                <a:buNone/>
              </a:pPr>
              <a:endParaRPr lang="en-US" altLang="en-US"/>
            </a:p>
          </p:txBody>
        </p:sp>
        <p:grpSp>
          <p:nvGrpSpPr>
            <p:cNvPr id="34835" name="Group 26"/>
            <p:cNvGrpSpPr>
              <a:grpSpLocks/>
            </p:cNvGrpSpPr>
            <p:nvPr/>
          </p:nvGrpSpPr>
          <p:grpSpPr bwMode="auto">
            <a:xfrm>
              <a:off x="3515" y="2001"/>
              <a:ext cx="1620" cy="684"/>
              <a:chOff x="3515" y="2001"/>
              <a:chExt cx="1620" cy="684"/>
            </a:xfrm>
          </p:grpSpPr>
          <p:sp>
            <p:nvSpPr>
              <p:cNvPr id="34836" name="AutoShape 27"/>
              <p:cNvSpPr>
                <a:spLocks noChangeArrowheads="1"/>
              </p:cNvSpPr>
              <p:nvPr/>
            </p:nvSpPr>
            <p:spPr bwMode="invGray">
              <a:xfrm>
                <a:off x="3515" y="2370"/>
                <a:ext cx="628" cy="93"/>
              </a:xfrm>
              <a:prstGeom prst="rightArrow">
                <a:avLst>
                  <a:gd name="adj1" fmla="val 50000"/>
                  <a:gd name="adj2" fmla="val 168817"/>
                </a:avLst>
              </a:prstGeom>
              <a:solidFill>
                <a:schemeClr val="accent1"/>
              </a:solidFill>
              <a:ln w="9525">
                <a:solidFill>
                  <a:schemeClr val="tx1"/>
                </a:solidFill>
                <a:miter lim="800000"/>
                <a:headEnd/>
                <a:tailEnd/>
              </a:ln>
            </p:spPr>
            <p:txBody>
              <a:bodyPr wrap="none" lIns="91389" tIns="45694" rIns="91389" bIns="45694" anchor="ct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Tx/>
                  <a:buNone/>
                </a:pPr>
                <a:endParaRPr lang="en-US" altLang="en-US"/>
              </a:p>
            </p:txBody>
          </p:sp>
          <p:sp>
            <p:nvSpPr>
              <p:cNvPr id="34837" name="Text Box 28"/>
              <p:cNvSpPr txBox="1">
                <a:spLocks noChangeArrowheads="1"/>
              </p:cNvSpPr>
              <p:nvPr/>
            </p:nvSpPr>
            <p:spPr bwMode="invGray">
              <a:xfrm>
                <a:off x="4105" y="2367"/>
                <a:ext cx="1030"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3200" b="1" baseline="30000" dirty="0">
                    <a:solidFill>
                      <a:schemeClr val="accent1"/>
                    </a:solidFill>
                  </a:rPr>
                  <a:t>Glucose</a:t>
                </a:r>
              </a:p>
            </p:txBody>
          </p:sp>
          <p:sp>
            <p:nvSpPr>
              <p:cNvPr id="34838" name="Text Box 29"/>
              <p:cNvSpPr txBox="1">
                <a:spLocks noChangeArrowheads="1"/>
              </p:cNvSpPr>
              <p:nvPr/>
            </p:nvSpPr>
            <p:spPr bwMode="invGray">
              <a:xfrm>
                <a:off x="3871" y="2001"/>
                <a:ext cx="644" cy="256"/>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389" tIns="45694" rIns="91389" bIns="45694">
                <a:spAutoFit/>
              </a:bodyP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1600" b="1">
                    <a:solidFill>
                      <a:srgbClr val="000000"/>
                    </a:solidFill>
                  </a:rPr>
                  <a:t>GLUT2</a:t>
                </a:r>
                <a:endParaRPr lang="en-US" altLang="en-US" sz="1600" b="1" baseline="30000">
                  <a:solidFill>
                    <a:srgbClr val="000000"/>
                  </a:solidFill>
                </a:endParaRPr>
              </a:p>
            </p:txBody>
          </p:sp>
        </p:grpSp>
      </p:grpSp>
      <p:grpSp>
        <p:nvGrpSpPr>
          <p:cNvPr id="34824" name="Group 30"/>
          <p:cNvGrpSpPr>
            <a:grpSpLocks/>
          </p:cNvGrpSpPr>
          <p:nvPr/>
        </p:nvGrpSpPr>
        <p:grpSpPr bwMode="auto">
          <a:xfrm>
            <a:off x="1981203" y="2616200"/>
            <a:ext cx="1463278" cy="1181100"/>
            <a:chOff x="715" y="1763"/>
            <a:chExt cx="1229" cy="744"/>
          </a:xfrm>
        </p:grpSpPr>
        <p:sp>
          <p:nvSpPr>
            <p:cNvPr id="34829" name="Text Box 31"/>
            <p:cNvSpPr txBox="1">
              <a:spLocks noChangeArrowheads="1"/>
            </p:cNvSpPr>
            <p:nvPr/>
          </p:nvSpPr>
          <p:spPr bwMode="invGray">
            <a:xfrm>
              <a:off x="715" y="2091"/>
              <a:ext cx="100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89" tIns="45694" rIns="91389" bIns="45694">
              <a:spAutoFit/>
            </a:bodyP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2000" b="1" dirty="0">
                  <a:solidFill>
                    <a:schemeClr val="accent1"/>
                  </a:solidFill>
                </a:rPr>
                <a:t>Glucose</a:t>
              </a:r>
            </a:p>
          </p:txBody>
        </p:sp>
        <p:sp>
          <p:nvSpPr>
            <p:cNvPr id="34830" name="AutoShape 32"/>
            <p:cNvSpPr>
              <a:spLocks noChangeArrowheads="1"/>
            </p:cNvSpPr>
            <p:nvPr/>
          </p:nvSpPr>
          <p:spPr bwMode="invGray">
            <a:xfrm>
              <a:off x="1315" y="2415"/>
              <a:ext cx="628" cy="92"/>
            </a:xfrm>
            <a:prstGeom prst="rightArrow">
              <a:avLst>
                <a:gd name="adj1" fmla="val 50000"/>
                <a:gd name="adj2" fmla="val 170652"/>
              </a:avLst>
            </a:prstGeom>
            <a:solidFill>
              <a:schemeClr val="accent1"/>
            </a:solidFill>
            <a:ln w="9525">
              <a:solidFill>
                <a:schemeClr val="tx2"/>
              </a:solidFill>
              <a:miter lim="800000"/>
              <a:headEnd/>
              <a:tailEnd/>
            </a:ln>
          </p:spPr>
          <p:txBody>
            <a:bodyPr wrap="none" lIns="91389" tIns="45694" rIns="91389" bIns="45694" anchor="ct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Tx/>
                <a:buNone/>
              </a:pPr>
              <a:endParaRPr lang="en-US" altLang="en-US">
                <a:solidFill>
                  <a:srgbClr val="D74721"/>
                </a:solidFill>
              </a:endParaRPr>
            </a:p>
          </p:txBody>
        </p:sp>
        <p:sp>
          <p:nvSpPr>
            <p:cNvPr id="34831" name="Text Box 33"/>
            <p:cNvSpPr txBox="1">
              <a:spLocks noChangeArrowheads="1"/>
            </p:cNvSpPr>
            <p:nvPr/>
          </p:nvSpPr>
          <p:spPr bwMode="invGray">
            <a:xfrm>
              <a:off x="994" y="1763"/>
              <a:ext cx="834" cy="252"/>
            </a:xfrm>
            <a:prstGeom prst="rect">
              <a:avLst/>
            </a:prstGeom>
            <a:solidFill>
              <a:srgbClr val="0000FF"/>
            </a:solidFill>
            <a:ln w="9525">
              <a:solidFill>
                <a:schemeClr val="tx2"/>
              </a:solidFill>
              <a:miter lim="800000"/>
              <a:headEnd/>
              <a:tailEnd/>
            </a:ln>
          </p:spPr>
          <p:txBody>
            <a:bodyPr wrap="none" lIns="91389" tIns="45694" rIns="91389" bIns="45694">
              <a:spAutoFit/>
            </a:bodyP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2000" b="1"/>
                <a:t>SGLT2</a:t>
              </a:r>
              <a:endParaRPr lang="en-US" altLang="en-US" sz="2000" b="1" baseline="30000"/>
            </a:p>
          </p:txBody>
        </p:sp>
        <p:sp>
          <p:nvSpPr>
            <p:cNvPr id="34832" name="AutoShape 34"/>
            <p:cNvSpPr>
              <a:spLocks noChangeArrowheads="1"/>
            </p:cNvSpPr>
            <p:nvPr/>
          </p:nvSpPr>
          <p:spPr bwMode="invGray">
            <a:xfrm>
              <a:off x="1316" y="2055"/>
              <a:ext cx="628" cy="92"/>
            </a:xfrm>
            <a:prstGeom prst="rightArrow">
              <a:avLst>
                <a:gd name="adj1" fmla="val 50000"/>
                <a:gd name="adj2" fmla="val 170652"/>
              </a:avLst>
            </a:prstGeom>
            <a:solidFill>
              <a:schemeClr val="accent1"/>
            </a:solidFill>
            <a:ln w="9525">
              <a:solidFill>
                <a:schemeClr val="tx2"/>
              </a:solidFill>
              <a:miter lim="800000"/>
              <a:headEnd/>
              <a:tailEnd/>
            </a:ln>
          </p:spPr>
          <p:txBody>
            <a:bodyPr wrap="none" lIns="91389" tIns="45694" rIns="91389" bIns="45694" anchor="ct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Tx/>
                <a:buNone/>
              </a:pPr>
              <a:endParaRPr lang="en-US" altLang="en-US">
                <a:solidFill>
                  <a:srgbClr val="D74721"/>
                </a:solidFill>
              </a:endParaRPr>
            </a:p>
          </p:txBody>
        </p:sp>
        <p:sp>
          <p:nvSpPr>
            <p:cNvPr id="34833" name="AutoShape 35"/>
            <p:cNvSpPr>
              <a:spLocks noChangeArrowheads="1"/>
            </p:cNvSpPr>
            <p:nvPr/>
          </p:nvSpPr>
          <p:spPr bwMode="invGray">
            <a:xfrm>
              <a:off x="1685" y="2172"/>
              <a:ext cx="259" cy="222"/>
            </a:xfrm>
            <a:prstGeom prst="octagon">
              <a:avLst>
                <a:gd name="adj" fmla="val 29287"/>
              </a:avLst>
            </a:prstGeom>
            <a:solidFill>
              <a:srgbClr val="80FF00"/>
            </a:solidFill>
            <a:ln w="9525">
              <a:solidFill>
                <a:schemeClr val="tx1"/>
              </a:solidFill>
              <a:miter lim="800000"/>
              <a:headEnd/>
              <a:tailEnd/>
            </a:ln>
          </p:spPr>
          <p:txBody>
            <a:bodyPr wrap="none" lIns="91389" tIns="45694" rIns="91389" bIns="45694" anchor="ct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Tx/>
                <a:buNone/>
              </a:pPr>
              <a:endParaRPr lang="en-US" altLang="en-US"/>
            </a:p>
          </p:txBody>
        </p:sp>
      </p:grpSp>
      <p:sp>
        <p:nvSpPr>
          <p:cNvPr id="112676" name="Text Box 36"/>
          <p:cNvSpPr txBox="1">
            <a:spLocks noChangeArrowheads="1"/>
          </p:cNvSpPr>
          <p:nvPr/>
        </p:nvSpPr>
        <p:spPr bwMode="auto">
          <a:xfrm>
            <a:off x="6481764" y="1543052"/>
            <a:ext cx="1041797" cy="396875"/>
          </a:xfrm>
          <a:prstGeom prst="rect">
            <a:avLst/>
          </a:prstGeom>
          <a:noFill/>
          <a:ln w="19050">
            <a:noFill/>
            <a:miter lim="800000"/>
            <a:headEnd/>
            <a:tailEnd/>
          </a:ln>
        </p:spPr>
        <p:txBody>
          <a:bodyPr lIns="91389" tIns="45694" rIns="91389" bIns="45694" anchorCtr="1">
            <a:spAutoFit/>
          </a:bodyPr>
          <a:lstStyle>
            <a:lvl1pPr eaLnBrk="0" hangingPunct="0">
              <a:defRPr sz="1600">
                <a:solidFill>
                  <a:schemeClr val="tx1"/>
                </a:solidFill>
                <a:latin typeface="Arial" panose="020B0604020202020204" pitchFamily="34" charset="0"/>
                <a:ea typeface="MS PGothic" panose="020B0600070205080204" pitchFamily="34" charset="-128"/>
              </a:defRPr>
            </a:lvl1pPr>
            <a:lvl2pPr marL="742950" indent="-285750" eaLnBrk="0" hangingPunct="0">
              <a:defRPr sz="1600">
                <a:solidFill>
                  <a:schemeClr val="tx1"/>
                </a:solidFill>
                <a:latin typeface="Arial" panose="020B0604020202020204" pitchFamily="34" charset="0"/>
                <a:ea typeface="MS PGothic" panose="020B0600070205080204" pitchFamily="34" charset="-128"/>
              </a:defRPr>
            </a:lvl2pPr>
            <a:lvl3pPr marL="1143000" indent="-228600" eaLnBrk="0" hangingPunct="0">
              <a:defRPr sz="1600">
                <a:solidFill>
                  <a:schemeClr val="tx1"/>
                </a:solidFill>
                <a:latin typeface="Arial" panose="020B0604020202020204" pitchFamily="34" charset="0"/>
                <a:ea typeface="MS PGothic" panose="020B0600070205080204" pitchFamily="34" charset="-128"/>
              </a:defRPr>
            </a:lvl3pPr>
            <a:lvl4pPr marL="1600200" indent="-228600" eaLnBrk="0" hangingPunct="0">
              <a:defRPr sz="1600">
                <a:solidFill>
                  <a:schemeClr val="tx1"/>
                </a:solidFill>
                <a:latin typeface="Arial" panose="020B0604020202020204" pitchFamily="34" charset="0"/>
                <a:ea typeface="MS PGothic" panose="020B0600070205080204" pitchFamily="34" charset="-128"/>
              </a:defRPr>
            </a:lvl4pPr>
            <a:lvl5pPr marL="2057400" indent="-228600" eaLnBrk="0" hangingPunct="0">
              <a:defRPr sz="16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defRPr/>
            </a:pPr>
            <a:r>
              <a:rPr lang="en-US" altLang="en-US" sz="2000" b="1" dirty="0"/>
              <a:t>Blood</a:t>
            </a:r>
          </a:p>
        </p:txBody>
      </p:sp>
      <p:sp>
        <p:nvSpPr>
          <p:cNvPr id="112677" name="Text Box 37"/>
          <p:cNvSpPr txBox="1">
            <a:spLocks noChangeArrowheads="1"/>
          </p:cNvSpPr>
          <p:nvPr/>
        </p:nvSpPr>
        <p:spPr bwMode="auto">
          <a:xfrm>
            <a:off x="1419226" y="1543052"/>
            <a:ext cx="1360885" cy="396875"/>
          </a:xfrm>
          <a:prstGeom prst="rect">
            <a:avLst/>
          </a:prstGeom>
          <a:noFill/>
          <a:ln w="19050">
            <a:noFill/>
            <a:miter lim="800000"/>
            <a:headEnd/>
            <a:tailEnd/>
          </a:ln>
        </p:spPr>
        <p:txBody>
          <a:bodyPr lIns="91389" tIns="45694" rIns="91389" bIns="45694" anchorCtr="1">
            <a:spAutoFit/>
          </a:bodyPr>
          <a:lstStyle>
            <a:lvl1pPr eaLnBrk="0" hangingPunct="0">
              <a:defRPr sz="1600">
                <a:solidFill>
                  <a:schemeClr val="tx1"/>
                </a:solidFill>
                <a:latin typeface="Arial" panose="020B0604020202020204" pitchFamily="34" charset="0"/>
                <a:ea typeface="MS PGothic" panose="020B0600070205080204" pitchFamily="34" charset="-128"/>
              </a:defRPr>
            </a:lvl1pPr>
            <a:lvl2pPr marL="742950" indent="-285750" eaLnBrk="0" hangingPunct="0">
              <a:defRPr sz="1600">
                <a:solidFill>
                  <a:schemeClr val="tx1"/>
                </a:solidFill>
                <a:latin typeface="Arial" panose="020B0604020202020204" pitchFamily="34" charset="0"/>
                <a:ea typeface="MS PGothic" panose="020B0600070205080204" pitchFamily="34" charset="-128"/>
              </a:defRPr>
            </a:lvl2pPr>
            <a:lvl3pPr marL="1143000" indent="-228600" eaLnBrk="0" hangingPunct="0">
              <a:defRPr sz="1600">
                <a:solidFill>
                  <a:schemeClr val="tx1"/>
                </a:solidFill>
                <a:latin typeface="Arial" panose="020B0604020202020204" pitchFamily="34" charset="0"/>
                <a:ea typeface="MS PGothic" panose="020B0600070205080204" pitchFamily="34" charset="-128"/>
              </a:defRPr>
            </a:lvl3pPr>
            <a:lvl4pPr marL="1600200" indent="-228600" eaLnBrk="0" hangingPunct="0">
              <a:defRPr sz="1600">
                <a:solidFill>
                  <a:schemeClr val="tx1"/>
                </a:solidFill>
                <a:latin typeface="Arial" panose="020B0604020202020204" pitchFamily="34" charset="0"/>
                <a:ea typeface="MS PGothic" panose="020B0600070205080204" pitchFamily="34" charset="-128"/>
              </a:defRPr>
            </a:lvl4pPr>
            <a:lvl5pPr marL="2057400" indent="-228600" eaLnBrk="0" hangingPunct="0">
              <a:defRPr sz="16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defRPr/>
            </a:pPr>
            <a:r>
              <a:rPr lang="en-US" altLang="en-US" sz="2000" b="1" dirty="0"/>
              <a:t>Lumen</a:t>
            </a:r>
          </a:p>
        </p:txBody>
      </p:sp>
      <p:sp>
        <p:nvSpPr>
          <p:cNvPr id="34827" name="Text Box 18"/>
          <p:cNvSpPr txBox="1">
            <a:spLocks noChangeArrowheads="1"/>
          </p:cNvSpPr>
          <p:nvPr/>
        </p:nvSpPr>
        <p:spPr bwMode="invGray">
          <a:xfrm flipH="1">
            <a:off x="2313387" y="3359150"/>
            <a:ext cx="818542" cy="707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a:spcBef>
                <a:spcPct val="20000"/>
              </a:spcBef>
              <a:buClr>
                <a:srgbClr val="FF6E2D"/>
              </a:buClr>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FF6E2D"/>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FF6E2D"/>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2000" b="1" dirty="0"/>
          </a:p>
          <a:p>
            <a:pPr eaLnBrk="1" hangingPunct="1">
              <a:spcBef>
                <a:spcPct val="0"/>
              </a:spcBef>
              <a:buClrTx/>
              <a:buFontTx/>
              <a:buNone/>
            </a:pPr>
            <a:r>
              <a:rPr lang="en-US" altLang="en-US" sz="2000" b="1" dirty="0"/>
              <a:t>Na</a:t>
            </a:r>
            <a:r>
              <a:rPr lang="en-US" altLang="en-US" sz="2000" b="1" baseline="30000" dirty="0"/>
              <a:t>+</a:t>
            </a:r>
          </a:p>
        </p:txBody>
      </p:sp>
      <p:sp>
        <p:nvSpPr>
          <p:cNvPr id="619558" name="Rectangle 38"/>
          <p:cNvSpPr>
            <a:spLocks noGrp="1" noChangeArrowheads="1"/>
          </p:cNvSpPr>
          <p:nvPr>
            <p:ph type="title"/>
          </p:nvPr>
        </p:nvSpPr>
        <p:spPr>
          <a:xfrm>
            <a:off x="609600" y="0"/>
            <a:ext cx="8534400" cy="1075851"/>
          </a:xfrm>
        </p:spPr>
        <p:style>
          <a:lnRef idx="1">
            <a:schemeClr val="accent1"/>
          </a:lnRef>
          <a:fillRef idx="2">
            <a:schemeClr val="accent1"/>
          </a:fillRef>
          <a:effectRef idx="1">
            <a:schemeClr val="accent1"/>
          </a:effectRef>
          <a:fontRef idx="minor">
            <a:schemeClr val="dk1"/>
          </a:fontRef>
        </p:style>
        <p:txBody>
          <a:bodyPr>
            <a:normAutofit/>
          </a:bodyPr>
          <a:lstStyle/>
          <a:p>
            <a:pPr algn="ctr" eaLnBrk="1" hangingPunct="1">
              <a:defRPr/>
            </a:pPr>
            <a:r>
              <a:rPr lang="en-US" altLang="en-US" sz="3200" dirty="0" smtClean="0"/>
              <a:t>SGLT2 Mediates Glucose Reabsorption in the Kidney</a:t>
            </a:r>
          </a:p>
        </p:txBody>
      </p:sp>
      <p:sp>
        <p:nvSpPr>
          <p:cNvPr id="2" name="Oval 1"/>
          <p:cNvSpPr/>
          <p:nvPr/>
        </p:nvSpPr>
        <p:spPr>
          <a:xfrm>
            <a:off x="1600200" y="1543052"/>
            <a:ext cx="919164" cy="395286"/>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6543080" y="1532422"/>
            <a:ext cx="919164" cy="395286"/>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Slide Number Placeholder 1"/>
          <p:cNvSpPr txBox="1">
            <a:spLocks/>
          </p:cNvSpPr>
          <p:nvPr/>
        </p:nvSpPr>
        <p:spPr>
          <a:xfrm>
            <a:off x="6781800" y="6528737"/>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33D6E5A2-EC83-451F-A719-9AC1370DD5CF}" type="slidenum">
              <a:rPr lang="en-US" sz="1200" smtClean="0">
                <a:solidFill>
                  <a:schemeClr val="bg1">
                    <a:lumMod val="50000"/>
                  </a:schemeClr>
                </a:solidFill>
              </a:rPr>
              <a:pPr algn="r"/>
              <a:t>30</a:t>
            </a:fld>
            <a:endParaRPr lang="en-US" sz="1200" dirty="0">
              <a:solidFill>
                <a:schemeClr val="bg1">
                  <a:lumMod val="50000"/>
                </a:schemeClr>
              </a:solidFill>
            </a:endParaRPr>
          </a:p>
        </p:txBody>
      </p:sp>
    </p:spTree>
    <p:extLst>
      <p:ext uri="{BB962C8B-B14F-4D97-AF65-F5344CB8AC3E}">
        <p14:creationId xmlns:p14="http://schemas.microsoft.com/office/powerpoint/2010/main" val="9019066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610600" cy="1143000"/>
          </a:xfrm>
        </p:spPr>
        <p:style>
          <a:lnRef idx="1">
            <a:schemeClr val="accent1"/>
          </a:lnRef>
          <a:fillRef idx="2">
            <a:schemeClr val="accent1"/>
          </a:fillRef>
          <a:effectRef idx="1">
            <a:schemeClr val="accent1"/>
          </a:effectRef>
          <a:fontRef idx="minor">
            <a:schemeClr val="dk1"/>
          </a:fontRef>
        </p:style>
        <p:txBody>
          <a:bodyPr/>
          <a:lstStyle/>
          <a:p>
            <a:pPr algn="ctr"/>
            <a:r>
              <a:rPr lang="en-US" dirty="0" err="1" smtClean="0">
                <a:latin typeface="Calibri" panose="020F0502020204030204" pitchFamily="34" charset="0"/>
                <a:cs typeface="Calibri" panose="020F0502020204030204" pitchFamily="34" charset="0"/>
              </a:rPr>
              <a:t>Gloripa</a:t>
            </a:r>
            <a:r>
              <a:rPr lang="en-US" dirty="0" smtClean="0">
                <a:latin typeface="Calibri" panose="020F0502020204030204" pitchFamily="34" charset="0"/>
                <a:cs typeface="Calibri" panose="020F0502020204030204" pitchFamily="34" charset="0"/>
              </a:rPr>
              <a:t>(Empagliflozin): </a:t>
            </a:r>
            <a:r>
              <a:rPr lang="en-US" dirty="0">
                <a:latin typeface="Calibri" panose="020F0502020204030204" pitchFamily="34" charset="0"/>
                <a:cs typeface="Calibri" panose="020F0502020204030204" pitchFamily="34" charset="0"/>
              </a:rPr>
              <a:t>I</a:t>
            </a:r>
            <a:r>
              <a:rPr lang="en-US" dirty="0" smtClean="0">
                <a:latin typeface="Calibri" panose="020F0502020204030204" pitchFamily="34" charset="0"/>
                <a:cs typeface="Calibri" panose="020F0502020204030204" pitchFamily="34" charset="0"/>
              </a:rPr>
              <a:t>ndication</a:t>
            </a:r>
            <a:endParaRPr lang="en-US" dirty="0">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pPr algn="just"/>
            <a:r>
              <a:rPr lang="en-US" dirty="0" smtClean="0">
                <a:latin typeface="Calibri" panose="020F0502020204030204" pitchFamily="34" charset="0"/>
                <a:cs typeface="Calibri" panose="020F0502020204030204" pitchFamily="34" charset="0"/>
              </a:rPr>
              <a:t>GLORIPA is indicated:</a:t>
            </a:r>
          </a:p>
          <a:p>
            <a:pPr algn="just"/>
            <a:endParaRPr lang="en-US" dirty="0" smtClean="0">
              <a:latin typeface="Calibri" panose="020F0502020204030204" pitchFamily="34" charset="0"/>
              <a:cs typeface="Calibri" panose="020F0502020204030204" pitchFamily="34" charset="0"/>
            </a:endParaRPr>
          </a:p>
          <a:p>
            <a:pPr lvl="1" algn="just">
              <a:buFont typeface="Wingdings" panose="05000000000000000000" pitchFamily="2" charset="2"/>
              <a:buChar char="ü"/>
            </a:pPr>
            <a:r>
              <a:rPr lang="en-US" dirty="0">
                <a:latin typeface="Calibri" panose="020F0502020204030204" pitchFamily="34" charset="0"/>
                <a:cs typeface="Calibri" panose="020F0502020204030204" pitchFamily="34" charset="0"/>
              </a:rPr>
              <a:t>A</a:t>
            </a:r>
            <a:r>
              <a:rPr lang="en-US" dirty="0" smtClean="0">
                <a:latin typeface="Calibri" panose="020F0502020204030204" pitchFamily="34" charset="0"/>
                <a:cs typeface="Calibri" panose="020F0502020204030204" pitchFamily="34" charset="0"/>
              </a:rPr>
              <a:t>s an adjunct to diet and exercise to improve glycemic control in adults with T2DM,</a:t>
            </a:r>
          </a:p>
          <a:p>
            <a:pPr lvl="1" algn="just">
              <a:buFont typeface="Wingdings" panose="05000000000000000000" pitchFamily="2" charset="2"/>
              <a:buChar char="ü"/>
            </a:pPr>
            <a:endParaRPr lang="en-US" dirty="0" smtClean="0">
              <a:latin typeface="Calibri" panose="020F0502020204030204" pitchFamily="34" charset="0"/>
              <a:cs typeface="Calibri" panose="020F0502020204030204" pitchFamily="34" charset="0"/>
            </a:endParaRPr>
          </a:p>
          <a:p>
            <a:pPr lvl="1" algn="just">
              <a:buFont typeface="Wingdings" panose="05000000000000000000" pitchFamily="2" charset="2"/>
              <a:buChar char="ü"/>
            </a:pPr>
            <a:r>
              <a:rPr lang="en-US" dirty="0" smtClean="0">
                <a:latin typeface="Calibri" panose="020F0502020204030204" pitchFamily="34" charset="0"/>
                <a:cs typeface="Calibri" panose="020F0502020204030204" pitchFamily="34" charset="0"/>
              </a:rPr>
              <a:t> </a:t>
            </a:r>
            <a:r>
              <a:rPr lang="en-US" dirty="0">
                <a:solidFill>
                  <a:srgbClr val="2F07C1"/>
                </a:solidFill>
                <a:latin typeface="Calibri" panose="020F0502020204030204" pitchFamily="34" charset="0"/>
                <a:cs typeface="Calibri" panose="020F0502020204030204" pitchFamily="34" charset="0"/>
              </a:rPr>
              <a:t>T</a:t>
            </a:r>
            <a:r>
              <a:rPr lang="en-US" dirty="0" smtClean="0">
                <a:solidFill>
                  <a:srgbClr val="2F07C1"/>
                </a:solidFill>
                <a:latin typeface="Calibri" panose="020F0502020204030204" pitchFamily="34" charset="0"/>
                <a:cs typeface="Calibri" panose="020F0502020204030204" pitchFamily="34" charset="0"/>
              </a:rPr>
              <a:t>o reduce the risk of CV death </a:t>
            </a:r>
            <a:r>
              <a:rPr lang="en-US" dirty="0" smtClean="0">
                <a:latin typeface="Calibri" panose="020F0502020204030204" pitchFamily="34" charset="0"/>
                <a:cs typeface="Calibri" panose="020F0502020204030204" pitchFamily="34" charset="0"/>
              </a:rPr>
              <a:t>in adult patients with T2DM and established. CV disease.</a:t>
            </a:r>
          </a:p>
          <a:p>
            <a:pPr lvl="1" algn="just">
              <a:buFont typeface="Wingdings" panose="05000000000000000000" pitchFamily="2" charset="2"/>
              <a:buChar char="ü"/>
            </a:pPr>
            <a:endParaRPr lang="en-US" dirty="0" smtClean="0">
              <a:latin typeface="Calibri" panose="020F0502020204030204" pitchFamily="34" charset="0"/>
              <a:cs typeface="Calibri" panose="020F0502020204030204" pitchFamily="34" charset="0"/>
            </a:endParaRPr>
          </a:p>
          <a:p>
            <a:pPr marL="0" marR="0" indent="0" algn="just">
              <a:lnSpc>
                <a:spcPts val="100"/>
              </a:lnSpc>
              <a:spcBef>
                <a:spcPts val="0"/>
              </a:spcBef>
              <a:spcAft>
                <a:spcPts val="0"/>
              </a:spcAft>
              <a:buNone/>
            </a:pPr>
            <a:r>
              <a:rPr lang="en-US" dirty="0" smtClean="0">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smtClean="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dirty="0" smtClean="0">
                <a:effectLst/>
                <a:latin typeface="Calibri" panose="020F0502020204030204" pitchFamily="34" charset="0"/>
                <a:ea typeface="Times New Roman" panose="02020603050405020304" pitchFamily="18" charset="0"/>
                <a:cs typeface="Calibri" panose="020F0502020204030204" pitchFamily="34" charset="0"/>
              </a:rPr>
              <a:t>GLORIPA is not recommended for patients with type 1 diabetes or for the treatment of diabetic ketoacidosis.</a:t>
            </a:r>
            <a:endParaRPr lang="en-US" dirty="0" smtClean="0">
              <a:latin typeface="Calibri" panose="020F0502020204030204" pitchFamily="34" charset="0"/>
              <a:cs typeface="Calibri" panose="020F0502020204030204" pitchFamily="34" charset="0"/>
            </a:endParaRPr>
          </a:p>
          <a:p>
            <a:pPr algn="just"/>
            <a:endParaRPr lang="en-US" dirty="0">
              <a:latin typeface="Calibri" panose="020F0502020204030204" pitchFamily="34" charset="0"/>
              <a:cs typeface="Calibri" panose="020F0502020204030204" pitchFamily="34" charset="0"/>
            </a:endParaRPr>
          </a:p>
        </p:txBody>
      </p:sp>
      <p:sp>
        <p:nvSpPr>
          <p:cNvPr id="5" name="Slide Number Placeholder 1"/>
          <p:cNvSpPr txBox="1">
            <a:spLocks/>
          </p:cNvSpPr>
          <p:nvPr/>
        </p:nvSpPr>
        <p:spPr>
          <a:xfrm>
            <a:off x="6781800" y="6528737"/>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33D6E5A2-EC83-451F-A719-9AC1370DD5CF}" type="slidenum">
              <a:rPr lang="en-US" sz="1200" smtClean="0">
                <a:solidFill>
                  <a:schemeClr val="bg1">
                    <a:lumMod val="50000"/>
                  </a:schemeClr>
                </a:solidFill>
              </a:rPr>
              <a:pPr algn="r"/>
              <a:t>31</a:t>
            </a:fld>
            <a:endParaRPr lang="en-US" sz="1200" dirty="0">
              <a:solidFill>
                <a:schemeClr val="bg1">
                  <a:lumMod val="50000"/>
                </a:schemeClr>
              </a:solidFill>
            </a:endParaRPr>
          </a:p>
        </p:txBody>
      </p:sp>
    </p:spTree>
    <p:extLst>
      <p:ext uri="{BB962C8B-B14F-4D97-AF65-F5344CB8AC3E}">
        <p14:creationId xmlns:p14="http://schemas.microsoft.com/office/powerpoint/2010/main" val="27965276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610600" cy="584775"/>
          </a:xfrm>
        </p:spPr>
        <p:style>
          <a:lnRef idx="1">
            <a:schemeClr val="accent1"/>
          </a:lnRef>
          <a:fillRef idx="2">
            <a:schemeClr val="accent1"/>
          </a:fillRef>
          <a:effectRef idx="1">
            <a:schemeClr val="accent1"/>
          </a:effectRef>
          <a:fontRef idx="minor">
            <a:schemeClr val="dk1"/>
          </a:fontRef>
        </p:style>
        <p:txBody>
          <a:bodyPr/>
          <a:lstStyle/>
          <a:p>
            <a:pPr algn="ctr"/>
            <a:r>
              <a:rPr lang="en-CA" sz="3200" dirty="0"/>
              <a:t>Conclusions</a:t>
            </a:r>
          </a:p>
        </p:txBody>
      </p:sp>
      <p:graphicFrame>
        <p:nvGraphicFramePr>
          <p:cNvPr id="4" name="Diagram 3"/>
          <p:cNvGraphicFramePr/>
          <p:nvPr>
            <p:extLst/>
          </p:nvPr>
        </p:nvGraphicFramePr>
        <p:xfrm>
          <a:off x="1655676" y="1192984"/>
          <a:ext cx="5562000" cy="49003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1"/>
          <p:cNvSpPr txBox="1">
            <a:spLocks/>
          </p:cNvSpPr>
          <p:nvPr/>
        </p:nvSpPr>
        <p:spPr>
          <a:xfrm>
            <a:off x="6781800" y="6528737"/>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33D6E5A2-EC83-451F-A719-9AC1370DD5CF}" type="slidenum">
              <a:rPr lang="en-US" sz="1200" smtClean="0">
                <a:solidFill>
                  <a:schemeClr val="bg1">
                    <a:lumMod val="50000"/>
                  </a:schemeClr>
                </a:solidFill>
              </a:rPr>
              <a:pPr algn="r"/>
              <a:t>32</a:t>
            </a:fld>
            <a:endParaRPr lang="en-US" sz="1200" dirty="0">
              <a:solidFill>
                <a:schemeClr val="bg1">
                  <a:lumMod val="50000"/>
                </a:schemeClr>
              </a:solidFill>
            </a:endParaRPr>
          </a:p>
        </p:txBody>
      </p:sp>
    </p:spTree>
    <p:extLst>
      <p:ext uri="{BB962C8B-B14F-4D97-AF65-F5344CB8AC3E}">
        <p14:creationId xmlns:p14="http://schemas.microsoft.com/office/powerpoint/2010/main" val="3382487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610600" cy="584775"/>
          </a:xfrm>
        </p:spPr>
        <p:style>
          <a:lnRef idx="1">
            <a:schemeClr val="accent1"/>
          </a:lnRef>
          <a:fillRef idx="2">
            <a:schemeClr val="accent1"/>
          </a:fillRef>
          <a:effectRef idx="1">
            <a:schemeClr val="accent1"/>
          </a:effectRef>
          <a:fontRef idx="minor">
            <a:schemeClr val="dk1"/>
          </a:fontRef>
        </p:style>
        <p:txBody>
          <a:bodyPr/>
          <a:lstStyle/>
          <a:p>
            <a:pPr algn="ctr"/>
            <a:r>
              <a:rPr lang="en-CA" sz="3200" dirty="0"/>
              <a:t>Conclusions</a:t>
            </a:r>
          </a:p>
        </p:txBody>
      </p:sp>
      <p:graphicFrame>
        <p:nvGraphicFramePr>
          <p:cNvPr id="4" name="Diagram 3"/>
          <p:cNvGraphicFramePr/>
          <p:nvPr>
            <p:extLst/>
          </p:nvPr>
        </p:nvGraphicFramePr>
        <p:xfrm>
          <a:off x="1767488" y="1231084"/>
          <a:ext cx="5562000" cy="49003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1"/>
          <p:cNvSpPr txBox="1">
            <a:spLocks/>
          </p:cNvSpPr>
          <p:nvPr/>
        </p:nvSpPr>
        <p:spPr>
          <a:xfrm>
            <a:off x="6781800" y="6528737"/>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33D6E5A2-EC83-451F-A719-9AC1370DD5CF}" type="slidenum">
              <a:rPr lang="en-US" sz="1200" smtClean="0">
                <a:solidFill>
                  <a:schemeClr val="bg1">
                    <a:lumMod val="50000"/>
                  </a:schemeClr>
                </a:solidFill>
              </a:rPr>
              <a:pPr algn="r"/>
              <a:t>33</a:t>
            </a:fld>
            <a:endParaRPr lang="en-US" sz="1200" dirty="0">
              <a:solidFill>
                <a:schemeClr val="bg1">
                  <a:lumMod val="50000"/>
                </a:schemeClr>
              </a:solidFill>
            </a:endParaRPr>
          </a:p>
        </p:txBody>
      </p:sp>
    </p:spTree>
    <p:extLst>
      <p:ext uri="{BB962C8B-B14F-4D97-AF65-F5344CB8AC3E}">
        <p14:creationId xmlns:p14="http://schemas.microsoft.com/office/powerpoint/2010/main" val="4275574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533400" y="6096000"/>
            <a:ext cx="8610599" cy="762000"/>
          </a:xfrm>
        </p:spPr>
        <p:txBody>
          <a:bodyPr>
            <a:noAutofit/>
          </a:bodyPr>
          <a:lstStyle/>
          <a:p>
            <a:pPr marL="0" indent="0">
              <a:buNone/>
            </a:pPr>
            <a:r>
              <a:rPr lang="en-GB" sz="1400" dirty="0" err="1" smtClean="0"/>
              <a:t>Jardiance</a:t>
            </a:r>
            <a:r>
              <a:rPr lang="en-GB" sz="1400" dirty="0" smtClean="0"/>
              <a:t> FDA label 2017</a:t>
            </a:r>
            <a:r>
              <a:rPr lang="en-GB" sz="1400" dirty="0"/>
              <a:t/>
            </a:r>
            <a:br>
              <a:rPr lang="en-GB" sz="1400" dirty="0"/>
            </a:br>
            <a:r>
              <a:rPr lang="en-GB" sz="1400" dirty="0"/>
              <a:t>Jardiance (empagliflozin) Summary of Product Characteristics. Available at: https://www.medicines.org.uk/emc/medicine/28973 (accessed July 2016). </a:t>
            </a:r>
          </a:p>
        </p:txBody>
      </p:sp>
      <p:sp>
        <p:nvSpPr>
          <p:cNvPr id="3" name="Title 2"/>
          <p:cNvSpPr>
            <a:spLocks noGrp="1"/>
          </p:cNvSpPr>
          <p:nvPr>
            <p:ph type="title"/>
          </p:nvPr>
        </p:nvSpPr>
        <p:spPr>
          <a:xfrm>
            <a:off x="609600" y="0"/>
            <a:ext cx="8534400" cy="725715"/>
          </a:xfrm>
        </p:spPr>
        <p:style>
          <a:lnRef idx="1">
            <a:schemeClr val="accent1"/>
          </a:lnRef>
          <a:fillRef idx="2">
            <a:schemeClr val="accent1"/>
          </a:fillRef>
          <a:effectRef idx="1">
            <a:schemeClr val="accent1"/>
          </a:effectRef>
          <a:fontRef idx="minor">
            <a:schemeClr val="dk1"/>
          </a:fontRef>
        </p:style>
        <p:txBody>
          <a:bodyPr>
            <a:normAutofit fontScale="90000"/>
          </a:bodyPr>
          <a:lstStyle/>
          <a:p>
            <a:pPr algn="ctr"/>
            <a:r>
              <a:rPr lang="en-GB" dirty="0" smtClean="0"/>
              <a:t>Dosage and Administration </a:t>
            </a:r>
            <a:endParaRPr lang="en-GB" dirty="0"/>
          </a:p>
        </p:txBody>
      </p:sp>
      <p:sp>
        <p:nvSpPr>
          <p:cNvPr id="4" name="Content Placeholder 3"/>
          <p:cNvSpPr>
            <a:spLocks noGrp="1"/>
          </p:cNvSpPr>
          <p:nvPr>
            <p:ph idx="1"/>
          </p:nvPr>
        </p:nvSpPr>
        <p:spPr>
          <a:xfrm>
            <a:off x="838200" y="1190171"/>
            <a:ext cx="8001000" cy="4710898"/>
          </a:xfrm>
        </p:spPr>
        <p:txBody>
          <a:bodyPr>
            <a:normAutofit fontScale="92500" lnSpcReduction="10000"/>
          </a:bodyPr>
          <a:lstStyle/>
          <a:p>
            <a:r>
              <a:rPr lang="en-GB" sz="2400" dirty="0"/>
              <a:t>Recommended starting dose </a:t>
            </a:r>
            <a:r>
              <a:rPr lang="en-GB" sz="2400" dirty="0">
                <a:solidFill>
                  <a:srgbClr val="0070C0"/>
                </a:solidFill>
              </a:rPr>
              <a:t>10 mg once daily</a:t>
            </a:r>
          </a:p>
          <a:p>
            <a:r>
              <a:rPr lang="en-GB" sz="2400" dirty="0"/>
              <a:t>For patients who tolerate 10 mg and need further glycaemic control, their dose can be increased </a:t>
            </a:r>
            <a:r>
              <a:rPr lang="en-GB" sz="2400" dirty="0">
                <a:solidFill>
                  <a:srgbClr val="0070C0"/>
                </a:solidFill>
              </a:rPr>
              <a:t>to 25 mg once daily</a:t>
            </a:r>
          </a:p>
          <a:p>
            <a:r>
              <a:rPr lang="en-GB" sz="2400" dirty="0"/>
              <a:t>Can be taken </a:t>
            </a:r>
            <a:r>
              <a:rPr lang="en-GB" sz="2400" dirty="0">
                <a:solidFill>
                  <a:srgbClr val="0070C0"/>
                </a:solidFill>
              </a:rPr>
              <a:t>with/without </a:t>
            </a:r>
            <a:r>
              <a:rPr lang="en-GB" sz="2400" dirty="0" smtClean="0">
                <a:solidFill>
                  <a:srgbClr val="0070C0"/>
                </a:solidFill>
              </a:rPr>
              <a:t>food</a:t>
            </a:r>
            <a:r>
              <a:rPr lang="en-GB" sz="2400" dirty="0"/>
              <a:t> </a:t>
            </a:r>
            <a:r>
              <a:rPr lang="en-GB" sz="2400" dirty="0" smtClean="0"/>
              <a:t>in the morning</a:t>
            </a:r>
            <a:endParaRPr lang="en-GB" sz="2400" dirty="0"/>
          </a:p>
          <a:p>
            <a:r>
              <a:rPr lang="en-GB" sz="2400" dirty="0"/>
              <a:t>Can be used alone or in combination with other common </a:t>
            </a:r>
            <a:r>
              <a:rPr lang="en-GB" sz="2400" dirty="0" smtClean="0"/>
              <a:t>therapies</a:t>
            </a:r>
          </a:p>
          <a:p>
            <a:endParaRPr lang="en-GB" sz="2400" dirty="0"/>
          </a:p>
          <a:p>
            <a:pPr lvl="1">
              <a:buFont typeface="Wingdings" panose="05000000000000000000" pitchFamily="2" charset="2"/>
              <a:buChar char="Ø"/>
            </a:pPr>
            <a:r>
              <a:rPr lang="en-GB" sz="2000" dirty="0"/>
              <a:t>No clinically meaningful interactions were observed when empagliflozin was co-administered with other commonly used medications, including </a:t>
            </a:r>
            <a:r>
              <a:rPr lang="en-GB" sz="2000" dirty="0" smtClean="0"/>
              <a:t>pioglitazone</a:t>
            </a:r>
          </a:p>
          <a:p>
            <a:pPr lvl="1">
              <a:buFont typeface="Wingdings" panose="05000000000000000000" pitchFamily="2" charset="2"/>
              <a:buChar char="Ø"/>
            </a:pPr>
            <a:endParaRPr lang="en-GB" sz="2000" dirty="0"/>
          </a:p>
          <a:p>
            <a:pPr lvl="1">
              <a:buFont typeface="Wingdings" panose="05000000000000000000" pitchFamily="2" charset="2"/>
              <a:buChar char="Ø"/>
            </a:pPr>
            <a:r>
              <a:rPr lang="en-GB" sz="2000" dirty="0"/>
              <a:t>A lower dose of insulin or insulin </a:t>
            </a:r>
            <a:r>
              <a:rPr lang="en-GB" sz="2000" dirty="0" err="1"/>
              <a:t>secretagogues</a:t>
            </a:r>
            <a:r>
              <a:rPr lang="en-GB" sz="2000" dirty="0"/>
              <a:t> (</a:t>
            </a:r>
            <a:r>
              <a:rPr lang="en-GB" sz="2000" dirty="0" err="1"/>
              <a:t>eg</a:t>
            </a:r>
            <a:r>
              <a:rPr lang="en-GB" sz="2000" dirty="0"/>
              <a:t>, </a:t>
            </a:r>
            <a:r>
              <a:rPr lang="en-GB" sz="2000" dirty="0" err="1"/>
              <a:t>sulphonylureas</a:t>
            </a:r>
            <a:r>
              <a:rPr lang="en-GB" sz="2000" dirty="0"/>
              <a:t>) may be needed to reduce the risk of hypoglycaemia when empagliflozin is used in combination with these </a:t>
            </a:r>
            <a:r>
              <a:rPr lang="en-GB" sz="2000" dirty="0" smtClean="0"/>
              <a:t>agents</a:t>
            </a:r>
            <a:endParaRPr lang="en-GB" sz="2000" dirty="0"/>
          </a:p>
        </p:txBody>
      </p:sp>
      <p:sp>
        <p:nvSpPr>
          <p:cNvPr id="6" name="Slide Number Placeholder 1"/>
          <p:cNvSpPr txBox="1">
            <a:spLocks/>
          </p:cNvSpPr>
          <p:nvPr/>
        </p:nvSpPr>
        <p:spPr>
          <a:xfrm>
            <a:off x="6781800" y="6528737"/>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33D6E5A2-EC83-451F-A719-9AC1370DD5CF}" type="slidenum">
              <a:rPr lang="en-US" sz="1200" smtClean="0">
                <a:solidFill>
                  <a:schemeClr val="bg1">
                    <a:lumMod val="50000"/>
                  </a:schemeClr>
                </a:solidFill>
              </a:rPr>
              <a:pPr algn="r"/>
              <a:t>34</a:t>
            </a:fld>
            <a:endParaRPr lang="en-US" sz="1200" dirty="0">
              <a:solidFill>
                <a:schemeClr val="bg1">
                  <a:lumMod val="50000"/>
                </a:schemeClr>
              </a:solidFill>
            </a:endParaRPr>
          </a:p>
        </p:txBody>
      </p:sp>
    </p:spTree>
    <p:extLst>
      <p:ext uri="{BB962C8B-B14F-4D97-AF65-F5344CB8AC3E}">
        <p14:creationId xmlns:p14="http://schemas.microsoft.com/office/powerpoint/2010/main" val="317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 y="0"/>
          <a:ext cx="9144001" cy="6858000"/>
        </p:xfrm>
        <a:graphic>
          <a:graphicData uri="http://schemas.openxmlformats.org/drawingml/2006/table">
            <a:tbl>
              <a:tblPr rtl="1" firstRow="1" bandRow="1">
                <a:tableStyleId>{5C22544A-7EE6-4342-B048-85BDC9FD1C3A}</a:tableStyleId>
              </a:tblPr>
              <a:tblGrid>
                <a:gridCol w="2834105">
                  <a:extLst>
                    <a:ext uri="{9D8B030D-6E8A-4147-A177-3AD203B41FA5}">
                      <a16:colId xmlns:a16="http://schemas.microsoft.com/office/drawing/2014/main" xmlns="" val="22426046"/>
                    </a:ext>
                  </a:extLst>
                </a:gridCol>
                <a:gridCol w="4818553">
                  <a:extLst>
                    <a:ext uri="{9D8B030D-6E8A-4147-A177-3AD203B41FA5}">
                      <a16:colId xmlns:a16="http://schemas.microsoft.com/office/drawing/2014/main" xmlns="" val="4002022935"/>
                    </a:ext>
                  </a:extLst>
                </a:gridCol>
                <a:gridCol w="1491343">
                  <a:extLst>
                    <a:ext uri="{9D8B030D-6E8A-4147-A177-3AD203B41FA5}">
                      <a16:colId xmlns:a16="http://schemas.microsoft.com/office/drawing/2014/main" xmlns="" val="2399116784"/>
                    </a:ext>
                  </a:extLst>
                </a:gridCol>
              </a:tblGrid>
              <a:tr h="847618">
                <a:tc>
                  <a:txBody>
                    <a:bodyPr/>
                    <a:lstStyle/>
                    <a:p>
                      <a:pPr algn="l" rtl="1"/>
                      <a:r>
                        <a:rPr lang="en-US" sz="1600" dirty="0" smtClean="0"/>
                        <a:t>Renal</a:t>
                      </a:r>
                      <a:r>
                        <a:rPr lang="en-US" sz="1600" baseline="0" dirty="0" smtClean="0"/>
                        <a:t> dosing recommendation</a:t>
                      </a:r>
                      <a:endParaRPr lang="fa-IR" sz="1600" dirty="0"/>
                    </a:p>
                  </a:txBody>
                  <a:tcPr/>
                </a:tc>
                <a:tc>
                  <a:txBody>
                    <a:bodyPr/>
                    <a:lstStyle/>
                    <a:p>
                      <a:pPr algn="ctr" rtl="1"/>
                      <a:r>
                        <a:rPr lang="en-US" dirty="0" smtClean="0"/>
                        <a:t>Side effect</a:t>
                      </a:r>
                      <a:endParaRPr lang="fa-IR" dirty="0"/>
                    </a:p>
                  </a:txBody>
                  <a:tcPr/>
                </a:tc>
                <a:tc>
                  <a:txBody>
                    <a:bodyPr/>
                    <a:lstStyle/>
                    <a:p>
                      <a:pPr algn="l" rtl="1"/>
                      <a:r>
                        <a:rPr lang="en-US" dirty="0" smtClean="0"/>
                        <a:t>Agent</a:t>
                      </a:r>
                      <a:endParaRPr lang="fa-IR" dirty="0"/>
                    </a:p>
                  </a:txBody>
                  <a:tcPr/>
                </a:tc>
                <a:extLst>
                  <a:ext uri="{0D108BD9-81ED-4DB2-BD59-A6C34878D82A}">
                    <a16:rowId xmlns:a16="http://schemas.microsoft.com/office/drawing/2014/main" xmlns="" val="3644412263"/>
                  </a:ext>
                </a:extLst>
              </a:tr>
              <a:tr h="847618">
                <a:tc>
                  <a:txBody>
                    <a:bodyPr/>
                    <a:lstStyle/>
                    <a:p>
                      <a:pPr marL="0" indent="0" rtl="1">
                        <a:buFont typeface="Arial" panose="020B0604020202020204" pitchFamily="34" charset="0"/>
                        <a:buNone/>
                      </a:pPr>
                      <a:r>
                        <a:rPr lang="en-US" sz="1600" dirty="0" smtClean="0"/>
                        <a:t>No</a:t>
                      </a:r>
                      <a:r>
                        <a:rPr lang="en-US" sz="1600" baseline="0" dirty="0" smtClean="0"/>
                        <a:t> dose adjustment if GFR&gt;45</a:t>
                      </a:r>
                    </a:p>
                    <a:p>
                      <a:pPr marL="0" indent="0" rtl="1">
                        <a:buFont typeface="Arial" panose="020B0604020202020204" pitchFamily="34" charset="0"/>
                        <a:buNone/>
                      </a:pPr>
                      <a:r>
                        <a:rPr lang="en-US" sz="1600" baseline="0" dirty="0" smtClean="0"/>
                        <a:t>Discontinue if GFR&lt;30</a:t>
                      </a:r>
                      <a:endParaRPr lang="fa-IR" sz="1600" dirty="0"/>
                    </a:p>
                  </a:txBody>
                  <a:tcPr/>
                </a:tc>
                <a:tc>
                  <a:txBody>
                    <a:bodyPr/>
                    <a:lstStyle/>
                    <a:p>
                      <a:pPr rtl="1"/>
                      <a:r>
                        <a:rPr lang="en-US" dirty="0" smtClean="0"/>
                        <a:t>Diarrhea/abdominal cramp/ nausea/</a:t>
                      </a:r>
                      <a:r>
                        <a:rPr lang="en-US" dirty="0" err="1" smtClean="0"/>
                        <a:t>vit</a:t>
                      </a:r>
                      <a:r>
                        <a:rPr lang="en-US" baseline="0" dirty="0" smtClean="0"/>
                        <a:t> B12 deficiency/lactic acidosis risk</a:t>
                      </a:r>
                      <a:endParaRPr lang="fa-IR" dirty="0"/>
                    </a:p>
                  </a:txBody>
                  <a:tcPr/>
                </a:tc>
                <a:tc>
                  <a:txBody>
                    <a:bodyPr/>
                    <a:lstStyle/>
                    <a:p>
                      <a:pPr rtl="1"/>
                      <a:r>
                        <a:rPr lang="en-US" dirty="0" smtClean="0"/>
                        <a:t>Metformin</a:t>
                      </a:r>
                      <a:endParaRPr lang="fa-IR" dirty="0"/>
                    </a:p>
                  </a:txBody>
                  <a:tcPr/>
                </a:tc>
                <a:extLst>
                  <a:ext uri="{0D108BD9-81ED-4DB2-BD59-A6C34878D82A}">
                    <a16:rowId xmlns:a16="http://schemas.microsoft.com/office/drawing/2014/main" xmlns="" val="2685620782"/>
                  </a:ext>
                </a:extLst>
              </a:tr>
              <a:tr h="847618">
                <a:tc>
                  <a:txBody>
                    <a:bodyPr/>
                    <a:lstStyle/>
                    <a:p>
                      <a:pPr rtl="1"/>
                      <a:r>
                        <a:rPr lang="en-US" sz="1600" dirty="0" smtClean="0"/>
                        <a:t>Avoid</a:t>
                      </a:r>
                      <a:r>
                        <a:rPr lang="en-US" sz="1600" baseline="0" dirty="0" smtClean="0"/>
                        <a:t> use in patient with renal impairment</a:t>
                      </a:r>
                      <a:endParaRPr lang="fa-IR" sz="1600" dirty="0"/>
                    </a:p>
                  </a:txBody>
                  <a:tcPr/>
                </a:tc>
                <a:tc>
                  <a:txBody>
                    <a:bodyPr/>
                    <a:lstStyle/>
                    <a:p>
                      <a:pPr rtl="1"/>
                      <a:r>
                        <a:rPr lang="en-US" dirty="0" smtClean="0"/>
                        <a:t>Hypoglycemia/ increased weight </a:t>
                      </a:r>
                      <a:endParaRPr lang="fa-IR" dirty="0"/>
                    </a:p>
                  </a:txBody>
                  <a:tcPr/>
                </a:tc>
                <a:tc>
                  <a:txBody>
                    <a:bodyPr/>
                    <a:lstStyle/>
                    <a:p>
                      <a:pPr rtl="1"/>
                      <a:r>
                        <a:rPr lang="en-US" dirty="0" smtClean="0"/>
                        <a:t>Sulfonylurea</a:t>
                      </a:r>
                      <a:endParaRPr lang="fa-IR" dirty="0"/>
                    </a:p>
                  </a:txBody>
                  <a:tcPr/>
                </a:tc>
                <a:extLst>
                  <a:ext uri="{0D108BD9-81ED-4DB2-BD59-A6C34878D82A}">
                    <a16:rowId xmlns:a16="http://schemas.microsoft.com/office/drawing/2014/main" xmlns="" val="2800995425"/>
                  </a:ext>
                </a:extLst>
              </a:tr>
              <a:tr h="847618">
                <a:tc>
                  <a:txBody>
                    <a:bodyPr/>
                    <a:lstStyle/>
                    <a:p>
                      <a:pPr rtl="1"/>
                      <a:r>
                        <a:rPr lang="en-US" sz="1600" dirty="0" smtClean="0"/>
                        <a:t>Initiate conservatively</a:t>
                      </a:r>
                      <a:r>
                        <a:rPr lang="en-US" sz="1600" baseline="0" dirty="0" smtClean="0"/>
                        <a:t> at 0.5 mg with meal if GFR&lt;30</a:t>
                      </a:r>
                      <a:endParaRPr lang="fa-IR" sz="1600" dirty="0"/>
                    </a:p>
                  </a:txBody>
                  <a:tcPr/>
                </a:tc>
                <a:tc>
                  <a:txBody>
                    <a:bodyPr/>
                    <a:lstStyle/>
                    <a:p>
                      <a:pPr rtl="1"/>
                      <a:r>
                        <a:rPr lang="en-US" dirty="0" smtClean="0"/>
                        <a:t>Hypoglycemia/ increased weight</a:t>
                      </a:r>
                      <a:endParaRPr lang="fa-IR" dirty="0"/>
                    </a:p>
                  </a:txBody>
                  <a:tcPr/>
                </a:tc>
                <a:tc>
                  <a:txBody>
                    <a:bodyPr/>
                    <a:lstStyle/>
                    <a:p>
                      <a:pPr rtl="1"/>
                      <a:r>
                        <a:rPr lang="en-US" dirty="0" err="1" smtClean="0"/>
                        <a:t>Meglinitide</a:t>
                      </a:r>
                      <a:endParaRPr lang="fa-IR" dirty="0"/>
                    </a:p>
                  </a:txBody>
                  <a:tcPr/>
                </a:tc>
                <a:extLst>
                  <a:ext uri="{0D108BD9-81ED-4DB2-BD59-A6C34878D82A}">
                    <a16:rowId xmlns:a16="http://schemas.microsoft.com/office/drawing/2014/main" xmlns="" val="3010378831"/>
                  </a:ext>
                </a:extLst>
              </a:tr>
              <a:tr h="847618">
                <a:tc>
                  <a:txBody>
                    <a:bodyPr/>
                    <a:lstStyle/>
                    <a:p>
                      <a:pPr rtl="1"/>
                      <a:r>
                        <a:rPr lang="en-US" sz="1600" dirty="0" smtClean="0"/>
                        <a:t>No dose adjustment required</a:t>
                      </a:r>
                      <a:endParaRPr lang="fa-IR" sz="1600" dirty="0"/>
                    </a:p>
                  </a:txBody>
                  <a:tcPr/>
                </a:tc>
                <a:tc>
                  <a:txBody>
                    <a:bodyPr/>
                    <a:lstStyle/>
                    <a:p>
                      <a:pPr rtl="1"/>
                      <a:r>
                        <a:rPr lang="en-US" dirty="0" smtClean="0"/>
                        <a:t>Edema/ heart failure/ Bone</a:t>
                      </a:r>
                      <a:r>
                        <a:rPr lang="en-US" baseline="0" dirty="0" smtClean="0"/>
                        <a:t> fractures/increased LDL/ increased weight/bladder </a:t>
                      </a:r>
                      <a:r>
                        <a:rPr lang="en-US" baseline="0" dirty="0" err="1" smtClean="0"/>
                        <a:t>canser</a:t>
                      </a:r>
                      <a:r>
                        <a:rPr lang="en-US" baseline="0" dirty="0" smtClean="0"/>
                        <a:t>?</a:t>
                      </a:r>
                      <a:endParaRPr lang="fa-IR" dirty="0"/>
                    </a:p>
                  </a:txBody>
                  <a:tcPr/>
                </a:tc>
                <a:tc>
                  <a:txBody>
                    <a:bodyPr/>
                    <a:lstStyle/>
                    <a:p>
                      <a:pPr rtl="1"/>
                      <a:r>
                        <a:rPr lang="en-US" dirty="0" smtClean="0"/>
                        <a:t>TZD</a:t>
                      </a:r>
                      <a:endParaRPr lang="fa-IR" dirty="0"/>
                    </a:p>
                  </a:txBody>
                  <a:tcPr/>
                </a:tc>
                <a:extLst>
                  <a:ext uri="{0D108BD9-81ED-4DB2-BD59-A6C34878D82A}">
                    <a16:rowId xmlns:a16="http://schemas.microsoft.com/office/drawing/2014/main" xmlns="" val="3882532533"/>
                  </a:ext>
                </a:extLst>
              </a:tr>
              <a:tr h="847618">
                <a:tc>
                  <a:txBody>
                    <a:bodyPr/>
                    <a:lstStyle/>
                    <a:p>
                      <a:pPr rtl="1"/>
                      <a:r>
                        <a:rPr lang="en-US" sz="1600" dirty="0" smtClean="0"/>
                        <a:t>100mg daily if GFR&gt;50</a:t>
                      </a:r>
                    </a:p>
                    <a:p>
                      <a:pPr rtl="1"/>
                      <a:r>
                        <a:rPr lang="en-US" sz="1600" dirty="0" smtClean="0"/>
                        <a:t>50mg</a:t>
                      </a:r>
                      <a:r>
                        <a:rPr lang="en-US" sz="1600" baseline="0" dirty="0" smtClean="0"/>
                        <a:t> daily if GFR 30-50</a:t>
                      </a:r>
                    </a:p>
                    <a:p>
                      <a:pPr rtl="1"/>
                      <a:r>
                        <a:rPr lang="en-US" sz="1600" baseline="0" dirty="0" smtClean="0"/>
                        <a:t>25mg daily if GFR&lt;30</a:t>
                      </a:r>
                      <a:endParaRPr lang="fa-IR" sz="1600" dirty="0"/>
                    </a:p>
                  </a:txBody>
                  <a:tcPr/>
                </a:tc>
                <a:tc>
                  <a:txBody>
                    <a:bodyPr/>
                    <a:lstStyle/>
                    <a:p>
                      <a:pPr rtl="1"/>
                      <a:r>
                        <a:rPr lang="en-US" dirty="0" smtClean="0"/>
                        <a:t>Angioedema/ acute </a:t>
                      </a:r>
                      <a:r>
                        <a:rPr lang="en-US" dirty="0" err="1" smtClean="0"/>
                        <a:t>panceratits</a:t>
                      </a:r>
                      <a:r>
                        <a:rPr lang="en-US" dirty="0" smtClean="0"/>
                        <a:t> </a:t>
                      </a:r>
                      <a:endParaRPr lang="fa-IR" dirty="0"/>
                    </a:p>
                  </a:txBody>
                  <a:tcPr/>
                </a:tc>
                <a:tc>
                  <a:txBody>
                    <a:bodyPr/>
                    <a:lstStyle/>
                    <a:p>
                      <a:pPr rtl="1"/>
                      <a:r>
                        <a:rPr lang="en-US" dirty="0" smtClean="0"/>
                        <a:t>DPP4</a:t>
                      </a:r>
                      <a:r>
                        <a:rPr lang="en-US" baseline="0" dirty="0" smtClean="0"/>
                        <a:t> </a:t>
                      </a:r>
                      <a:r>
                        <a:rPr lang="en-US" baseline="0" dirty="0" err="1" smtClean="0"/>
                        <a:t>inhiitor</a:t>
                      </a:r>
                      <a:endParaRPr lang="fa-IR" dirty="0"/>
                    </a:p>
                  </a:txBody>
                  <a:tcPr/>
                </a:tc>
                <a:extLst>
                  <a:ext uri="{0D108BD9-81ED-4DB2-BD59-A6C34878D82A}">
                    <a16:rowId xmlns:a16="http://schemas.microsoft.com/office/drawing/2014/main" xmlns="" val="3879151826"/>
                  </a:ext>
                </a:extLst>
              </a:tr>
              <a:tr h="847618">
                <a:tc>
                  <a:txBody>
                    <a:bodyPr/>
                    <a:lstStyle/>
                    <a:p>
                      <a:pPr rtl="1"/>
                      <a:r>
                        <a:rPr lang="en-US" dirty="0" smtClean="0"/>
                        <a:t>Avoid if GFR&lt;30</a:t>
                      </a:r>
                      <a:endParaRPr lang="fa-IR" dirty="0"/>
                    </a:p>
                  </a:txBody>
                  <a:tcPr/>
                </a:tc>
                <a:tc>
                  <a:txBody>
                    <a:bodyPr/>
                    <a:lstStyle/>
                    <a:p>
                      <a:pPr rtl="1"/>
                      <a:r>
                        <a:rPr lang="en-US" dirty="0" smtClean="0"/>
                        <a:t>Flatulence/ diarrhea</a:t>
                      </a:r>
                      <a:endParaRPr lang="fa-IR" dirty="0"/>
                    </a:p>
                  </a:txBody>
                  <a:tcPr/>
                </a:tc>
                <a:tc>
                  <a:txBody>
                    <a:bodyPr/>
                    <a:lstStyle/>
                    <a:p>
                      <a:pPr rtl="1"/>
                      <a:r>
                        <a:rPr lang="en-US" dirty="0" smtClean="0"/>
                        <a:t>A-glucosidase inhibitor</a:t>
                      </a:r>
                      <a:endParaRPr lang="fa-IR" dirty="0"/>
                    </a:p>
                  </a:txBody>
                  <a:tcPr/>
                </a:tc>
                <a:extLst>
                  <a:ext uri="{0D108BD9-81ED-4DB2-BD59-A6C34878D82A}">
                    <a16:rowId xmlns:a16="http://schemas.microsoft.com/office/drawing/2014/main" xmlns="" val="4104066614"/>
                  </a:ext>
                </a:extLst>
              </a:tr>
              <a:tr h="924674">
                <a:tc>
                  <a:txBody>
                    <a:bodyPr/>
                    <a:lstStyle/>
                    <a:p>
                      <a:pPr rtl="1"/>
                      <a:r>
                        <a:rPr lang="en-US" sz="1600" dirty="0" smtClean="0"/>
                        <a:t>Not</a:t>
                      </a:r>
                      <a:r>
                        <a:rPr lang="en-US" sz="1600" baseline="0" dirty="0" smtClean="0"/>
                        <a:t> recommended with GFR&lt;30</a:t>
                      </a:r>
                      <a:endParaRPr lang="fa-IR" sz="1600" dirty="0"/>
                    </a:p>
                  </a:txBody>
                  <a:tcPr/>
                </a:tc>
                <a:tc>
                  <a:txBody>
                    <a:bodyPr/>
                    <a:lstStyle/>
                    <a:p>
                      <a:pPr rtl="1"/>
                      <a:r>
                        <a:rPr lang="en-US" dirty="0" smtClean="0"/>
                        <a:t>Nausea/ vomiting/diarrhea/ acute </a:t>
                      </a:r>
                      <a:r>
                        <a:rPr lang="en-US" dirty="0" err="1" smtClean="0"/>
                        <a:t>panceratits</a:t>
                      </a:r>
                      <a:r>
                        <a:rPr lang="en-US" dirty="0" smtClean="0"/>
                        <a:t>/c-cell hyperplasia/MTC</a:t>
                      </a:r>
                      <a:r>
                        <a:rPr lang="en-US" baseline="0" dirty="0" smtClean="0"/>
                        <a:t> in animals </a:t>
                      </a:r>
                      <a:endParaRPr lang="fa-IR" dirty="0"/>
                    </a:p>
                  </a:txBody>
                  <a:tcPr/>
                </a:tc>
                <a:tc>
                  <a:txBody>
                    <a:bodyPr/>
                    <a:lstStyle/>
                    <a:p>
                      <a:pPr rtl="1"/>
                      <a:r>
                        <a:rPr lang="en-US" dirty="0" smtClean="0"/>
                        <a:t>GLP1</a:t>
                      </a:r>
                      <a:r>
                        <a:rPr lang="en-US" baseline="0" dirty="0" smtClean="0"/>
                        <a:t> receptor agonist</a:t>
                      </a:r>
                      <a:endParaRPr lang="fa-IR" dirty="0"/>
                    </a:p>
                  </a:txBody>
                  <a:tcPr/>
                </a:tc>
                <a:extLst>
                  <a:ext uri="{0D108BD9-81ED-4DB2-BD59-A6C34878D82A}">
                    <a16:rowId xmlns:a16="http://schemas.microsoft.com/office/drawing/2014/main" xmlns="" val="3844141410"/>
                  </a:ext>
                </a:extLst>
              </a:tr>
            </a:tbl>
          </a:graphicData>
        </a:graphic>
      </p:graphicFrame>
    </p:spTree>
    <p:extLst>
      <p:ext uri="{BB962C8B-B14F-4D97-AF65-F5344CB8AC3E}">
        <p14:creationId xmlns:p14="http://schemas.microsoft.com/office/powerpoint/2010/main" val="16080889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4" name="Picture 1"/>
          <p:cNvPicPr>
            <a:picLocks noChangeAspect="1" noChangeArrowheads="1"/>
          </p:cNvPicPr>
          <p:nvPr/>
        </p:nvPicPr>
        <p:blipFill>
          <a:blip r:embed="rId2"/>
          <a:srcRect/>
          <a:stretch>
            <a:fillRect/>
          </a:stretch>
        </p:blipFill>
        <p:spPr bwMode="auto">
          <a:xfrm>
            <a:off x="821925" y="0"/>
            <a:ext cx="7483875" cy="6857999"/>
          </a:xfrm>
          <a:prstGeom prst="rect">
            <a:avLst/>
          </a:prstGeom>
          <a:noFill/>
          <a:ln w="9525">
            <a:noFill/>
            <a:miter lim="800000"/>
            <a:headEnd/>
            <a:tailEnd/>
          </a:ln>
        </p:spPr>
      </p:pic>
    </p:spTree>
    <p:extLst>
      <p:ext uri="{BB962C8B-B14F-4D97-AF65-F5344CB8AC3E}">
        <p14:creationId xmlns:p14="http://schemas.microsoft.com/office/powerpoint/2010/main" val="302049601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7964" r="66667" b="17699"/>
          <a:stretch/>
        </p:blipFill>
        <p:spPr bwMode="auto">
          <a:xfrm>
            <a:off x="1676401" y="0"/>
            <a:ext cx="57150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2595796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229600" cy="1143000"/>
          </a:xfrm>
        </p:spPr>
        <p:txBody>
          <a:bodyPr/>
          <a:lstStyle/>
          <a:p>
            <a:endParaRPr lang="en-US"/>
          </a:p>
        </p:txBody>
      </p:sp>
      <p:pic>
        <p:nvPicPr>
          <p:cNvPr id="4" name="Content Placeholder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33333" t="9144" b="14160"/>
          <a:stretch/>
        </p:blipFill>
        <p:spPr bwMode="auto">
          <a:xfrm>
            <a:off x="76200" y="0"/>
            <a:ext cx="9067800" cy="6829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5925682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r>
              <a:rPr lang="en-US" sz="2800" dirty="0" smtClean="0"/>
              <a:t>Consider starting dual therapy when HbA1C is greater than </a:t>
            </a:r>
            <a:r>
              <a:rPr lang="en-US" sz="2800" dirty="0" smtClean="0">
                <a:solidFill>
                  <a:srgbClr val="FF0000"/>
                </a:solidFill>
              </a:rPr>
              <a:t>9%.</a:t>
            </a:r>
          </a:p>
          <a:p>
            <a:r>
              <a:rPr lang="en-US" sz="2800" dirty="0"/>
              <a:t>C</a:t>
            </a:r>
            <a:r>
              <a:rPr lang="en-US" sz="2800" dirty="0" smtClean="0"/>
              <a:t>onsider starting with combination injectable therapy when blood glucose is higher than </a:t>
            </a:r>
            <a:r>
              <a:rPr lang="en-US" sz="2800" dirty="0" smtClean="0">
                <a:solidFill>
                  <a:srgbClr val="FF0000"/>
                </a:solidFill>
              </a:rPr>
              <a:t>300 to 350 mg/dl </a:t>
            </a:r>
            <a:r>
              <a:rPr lang="en-US" sz="2800" dirty="0" smtClean="0"/>
              <a:t>or HbA1C is greater than </a:t>
            </a:r>
            <a:r>
              <a:rPr lang="en-US" sz="2800" dirty="0" smtClean="0">
                <a:solidFill>
                  <a:srgbClr val="FF0000"/>
                </a:solidFill>
              </a:rPr>
              <a:t>10% to 12% </a:t>
            </a:r>
            <a:r>
              <a:rPr lang="en-US" sz="2800" dirty="0" err="1" smtClean="0"/>
              <a:t>especialy</a:t>
            </a:r>
            <a:r>
              <a:rPr lang="en-US" sz="2800" dirty="0" smtClean="0"/>
              <a:t> if symptomatic or catabolic features are </a:t>
            </a:r>
            <a:r>
              <a:rPr lang="en-US" sz="2800" dirty="0" err="1" smtClean="0"/>
              <a:t>present,In</a:t>
            </a:r>
            <a:r>
              <a:rPr lang="en-US" sz="2800" dirty="0" smtClean="0"/>
              <a:t> which case basal insulin plus mealtime insulin is the preferred initial regimen.</a:t>
            </a:r>
            <a:endParaRPr lang="fa-IR" sz="2800" dirty="0"/>
          </a:p>
        </p:txBody>
      </p:sp>
    </p:spTree>
    <p:extLst>
      <p:ext uri="{BB962C8B-B14F-4D97-AF65-F5344CB8AC3E}">
        <p14:creationId xmlns:p14="http://schemas.microsoft.com/office/powerpoint/2010/main" val="39010456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81000"/>
            <a:ext cx="8382000" cy="6555641"/>
          </a:xfrm>
          <a:prstGeom prst="rect">
            <a:avLst/>
          </a:prstGeom>
          <a:noFill/>
        </p:spPr>
        <p:txBody>
          <a:bodyPr wrap="square" rtlCol="1">
            <a:spAutoFit/>
          </a:bodyPr>
          <a:lstStyle/>
          <a:p>
            <a:r>
              <a:rPr lang="en-US" sz="2800" dirty="0" smtClean="0">
                <a:solidFill>
                  <a:srgbClr val="FF0000"/>
                </a:solidFill>
              </a:rPr>
              <a:t>INSULIN SENSITIZERS WITH PREDOMINANT ACTION IN THE LIVER</a:t>
            </a:r>
          </a:p>
          <a:p>
            <a:endParaRPr lang="en-US" sz="2800" dirty="0" smtClean="0">
              <a:solidFill>
                <a:srgbClr val="FF0000"/>
              </a:solidFill>
            </a:endParaRPr>
          </a:p>
          <a:p>
            <a:r>
              <a:rPr lang="en-US" sz="2400" dirty="0" smtClean="0"/>
              <a:t>METFORMIN:</a:t>
            </a:r>
          </a:p>
          <a:p>
            <a:endParaRPr lang="en-US" sz="2400" dirty="0" smtClean="0"/>
          </a:p>
          <a:p>
            <a:pPr marL="342900" indent="-342900">
              <a:buFont typeface="Arial" panose="020B0604020202020204" pitchFamily="34" charset="0"/>
              <a:buChar char="•"/>
            </a:pPr>
            <a:r>
              <a:rPr lang="en-US" sz="2400" dirty="0" smtClean="0"/>
              <a:t>Reduce hepatic gluconeogenesis and glucose production</a:t>
            </a:r>
          </a:p>
          <a:p>
            <a:pPr marL="342900" indent="-342900">
              <a:buFont typeface="Arial" panose="020B0604020202020204" pitchFamily="34" charset="0"/>
              <a:buChar char="•"/>
            </a:pPr>
            <a:r>
              <a:rPr lang="en-US" sz="2400" dirty="0" smtClean="0"/>
              <a:t>Improved insulin sensitivity in peripheral tissues</a:t>
            </a:r>
          </a:p>
          <a:p>
            <a:pPr marL="342900" indent="-342900">
              <a:buFont typeface="Arial" panose="020B0604020202020204" pitchFamily="34" charset="0"/>
              <a:buChar char="•"/>
            </a:pPr>
            <a:r>
              <a:rPr lang="en-US" sz="2400" dirty="0" smtClean="0"/>
              <a:t>Do not increase insulin levels thus they are not associated with a significant risk of hypoglycemia</a:t>
            </a:r>
          </a:p>
          <a:p>
            <a:pPr marL="342900" indent="-342900">
              <a:buFont typeface="Arial" panose="020B0604020202020204" pitchFamily="34" charset="0"/>
              <a:buChar char="•"/>
            </a:pPr>
            <a:r>
              <a:rPr lang="en-US" sz="2400" dirty="0" smtClean="0"/>
              <a:t>Perhaps as a result of clinical </a:t>
            </a:r>
            <a:r>
              <a:rPr lang="en-US" sz="2400" dirty="0" err="1" smtClean="0"/>
              <a:t>gasterointestinal</a:t>
            </a:r>
            <a:r>
              <a:rPr lang="en-US" sz="2400" dirty="0" smtClean="0"/>
              <a:t> effects ,associated with </a:t>
            </a:r>
            <a:r>
              <a:rPr lang="en-US" sz="2400" dirty="0" smtClean="0">
                <a:solidFill>
                  <a:srgbClr val="FF0000"/>
                </a:solidFill>
              </a:rPr>
              <a:t>modest </a:t>
            </a:r>
            <a:r>
              <a:rPr lang="en-US" sz="2400" dirty="0" smtClean="0"/>
              <a:t>weight loss.</a:t>
            </a:r>
          </a:p>
          <a:p>
            <a:pPr marL="342900" indent="-342900">
              <a:buFont typeface="Arial" panose="020B0604020202020204" pitchFamily="34" charset="0"/>
              <a:buChar char="•"/>
            </a:pPr>
            <a:r>
              <a:rPr lang="en-US" sz="2400" dirty="0" smtClean="0"/>
              <a:t>Contraindication: renal insufficiency, hepatic insufficiency, alcohol abuse</a:t>
            </a:r>
          </a:p>
          <a:p>
            <a:endParaRPr lang="en-US" sz="2400" dirty="0" smtClean="0"/>
          </a:p>
          <a:p>
            <a:endParaRPr lang="en-US" sz="2400" dirty="0" smtClean="0"/>
          </a:p>
          <a:p>
            <a:pPr marL="342900" indent="-342900">
              <a:buFont typeface="Arial" panose="020B0604020202020204" pitchFamily="34" charset="0"/>
              <a:buChar char="•"/>
            </a:pPr>
            <a:endParaRPr lang="en-US" sz="2400" dirty="0" smtClean="0"/>
          </a:p>
          <a:p>
            <a:pPr marL="342900" indent="-342900">
              <a:buFont typeface="Arial" panose="020B0604020202020204" pitchFamily="34" charset="0"/>
              <a:buChar char="•"/>
            </a:pPr>
            <a:endParaRPr lang="fa-IR" sz="2400" dirty="0"/>
          </a:p>
        </p:txBody>
      </p:sp>
    </p:spTree>
    <p:extLst>
      <p:ext uri="{BB962C8B-B14F-4D97-AF65-F5344CB8AC3E}">
        <p14:creationId xmlns:p14="http://schemas.microsoft.com/office/powerpoint/2010/main" val="6899866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two_perfect_roses"/>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1828800"/>
            <a:ext cx="9601200" cy="3416320"/>
          </a:xfrm>
          <a:prstGeom prst="rect">
            <a:avLst/>
          </a:prstGeom>
        </p:spPr>
        <p:txBody>
          <a:bodyPr wrap="square">
            <a:spAutoFit/>
          </a:bodyPr>
          <a:lstStyle/>
          <a:p>
            <a:pPr marL="342900" indent="-342900">
              <a:buFont typeface="Arial" panose="020B0604020202020204" pitchFamily="34" charset="0"/>
              <a:buChar char="•"/>
            </a:pPr>
            <a:r>
              <a:rPr lang="en-US" sz="2400" dirty="0"/>
              <a:t>Some patient develop progressive </a:t>
            </a:r>
            <a:r>
              <a:rPr lang="en-US" sz="2400" dirty="0" err="1"/>
              <a:t>vit</a:t>
            </a:r>
            <a:r>
              <a:rPr lang="en-US" sz="2400" dirty="0"/>
              <a:t> B12 </a:t>
            </a:r>
            <a:r>
              <a:rPr lang="en-US" sz="2400" dirty="0" smtClean="0"/>
              <a:t>deficiency</a:t>
            </a:r>
          </a:p>
          <a:p>
            <a:endParaRPr lang="en-US" sz="2400" dirty="0" smtClean="0"/>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Metformin associated modest reductions in LDL, TG, BP and </a:t>
            </a:r>
            <a:r>
              <a:rPr lang="en-US" sz="2400" dirty="0" err="1"/>
              <a:t>procoagulant</a:t>
            </a:r>
            <a:r>
              <a:rPr lang="en-US" sz="2400" dirty="0"/>
              <a:t> factors </a:t>
            </a:r>
            <a:endParaRPr lang="en-US" sz="2400" dirty="0" smtClean="0"/>
          </a:p>
          <a:p>
            <a:pPr marL="342900" indent="-342900">
              <a:buFont typeface="Arial" panose="020B0604020202020204" pitchFamily="34" charset="0"/>
              <a:buChar char="•"/>
            </a:pPr>
            <a:endParaRPr lang="en-US" sz="2400" dirty="0"/>
          </a:p>
          <a:p>
            <a:endParaRPr lang="en-US" sz="2400" dirty="0" smtClean="0"/>
          </a:p>
          <a:p>
            <a:pPr marL="342900" indent="-342900">
              <a:buFont typeface="Arial" panose="020B0604020202020204" pitchFamily="34" charset="0"/>
              <a:buChar char="•"/>
            </a:pPr>
            <a:r>
              <a:rPr lang="en-US" sz="2400" dirty="0" smtClean="0"/>
              <a:t>Metformin may reduce risk of cardiovascular events and death</a:t>
            </a:r>
          </a:p>
          <a:p>
            <a:pPr marL="342900" indent="-342900">
              <a:buFont typeface="Arial" panose="020B0604020202020204" pitchFamily="34" charset="0"/>
              <a:buChar char="•"/>
            </a:pPr>
            <a:endParaRPr lang="en-US" sz="2400" dirty="0"/>
          </a:p>
        </p:txBody>
      </p:sp>
    </p:spTree>
    <p:extLst>
      <p:ext uri="{BB962C8B-B14F-4D97-AF65-F5344CB8AC3E}">
        <p14:creationId xmlns:p14="http://schemas.microsoft.com/office/powerpoint/2010/main" val="5568462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Picture 4"/>
          <p:cNvPicPr>
            <a:picLocks noGrp="1" noChangeAspect="1" noChangeArrowheads="1"/>
          </p:cNvPicPr>
          <p:nvPr>
            <p:ph idx="1"/>
          </p:nvPr>
        </p:nvPicPr>
        <p:blipFill>
          <a:blip r:embed="rId2" cstate="print"/>
          <a:srcRect/>
          <a:stretch>
            <a:fillRect/>
          </a:stretch>
        </p:blipFill>
        <p:spPr bwMode="auto">
          <a:xfrm>
            <a:off x="2362201" y="-1"/>
            <a:ext cx="4419599" cy="6886299"/>
          </a:xfrm>
          <a:prstGeom prst="rect">
            <a:avLst/>
          </a:prstGeom>
          <a:noFill/>
          <a:ln w="9525">
            <a:noFill/>
            <a:miter lim="800000"/>
            <a:headEnd/>
            <a:tailEnd/>
          </a:ln>
          <a:effectLst/>
        </p:spPr>
      </p:pic>
    </p:spTree>
    <p:extLst>
      <p:ext uri="{BB962C8B-B14F-4D97-AF65-F5344CB8AC3E}">
        <p14:creationId xmlns:p14="http://schemas.microsoft.com/office/powerpoint/2010/main" val="29613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Picture 5"/>
          <p:cNvPicPr>
            <a:picLocks noGrp="1" noChangeAspect="1" noChangeArrowheads="1"/>
          </p:cNvPicPr>
          <p:nvPr>
            <p:ph idx="1"/>
          </p:nvPr>
        </p:nvPicPr>
        <p:blipFill>
          <a:blip r:embed="rId2" cstate="print"/>
          <a:srcRect/>
          <a:stretch>
            <a:fillRect/>
          </a:stretch>
        </p:blipFill>
        <p:spPr bwMode="auto">
          <a:xfrm>
            <a:off x="2438400" y="15102"/>
            <a:ext cx="4267200" cy="6842898"/>
          </a:xfrm>
          <a:prstGeom prst="rect">
            <a:avLst/>
          </a:prstGeom>
          <a:noFill/>
          <a:ln w="9525">
            <a:noFill/>
            <a:miter lim="800000"/>
            <a:headEnd/>
            <a:tailEnd/>
          </a:ln>
          <a:effectLst/>
        </p:spPr>
      </p:pic>
    </p:spTree>
    <p:extLst>
      <p:ext uri="{BB962C8B-B14F-4D97-AF65-F5344CB8AC3E}">
        <p14:creationId xmlns:p14="http://schemas.microsoft.com/office/powerpoint/2010/main" val="20280269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6146" name="Picture 2"/>
          <p:cNvPicPr>
            <a:picLocks noChangeAspect="1" noChangeArrowheads="1"/>
          </p:cNvPicPr>
          <p:nvPr/>
        </p:nvPicPr>
        <p:blipFill>
          <a:blip r:embed="rId2" cstate="print"/>
          <a:srcRect/>
          <a:stretch>
            <a:fillRect/>
          </a:stretch>
        </p:blipFill>
        <p:spPr bwMode="auto">
          <a:xfrm>
            <a:off x="2133600" y="0"/>
            <a:ext cx="4913862" cy="6858000"/>
          </a:xfrm>
          <a:prstGeom prst="rect">
            <a:avLst/>
          </a:prstGeom>
          <a:noFill/>
          <a:ln w="9525">
            <a:noFill/>
            <a:miter lim="800000"/>
            <a:headEnd/>
            <a:tailEnd/>
          </a:ln>
          <a:effectLst/>
        </p:spPr>
      </p:pic>
    </p:spTree>
    <p:extLst>
      <p:ext uri="{BB962C8B-B14F-4D97-AF65-F5344CB8AC3E}">
        <p14:creationId xmlns:p14="http://schemas.microsoft.com/office/powerpoint/2010/main" val="39755281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62000" y="457200"/>
            <a:ext cx="7620000" cy="7478970"/>
          </a:xfrm>
          <a:prstGeom prst="rect">
            <a:avLst/>
          </a:prstGeom>
          <a:noFill/>
        </p:spPr>
        <p:txBody>
          <a:bodyPr wrap="square" rtlCol="1">
            <a:spAutoFit/>
          </a:bodyPr>
          <a:lstStyle/>
          <a:p>
            <a:r>
              <a:rPr lang="en-US" sz="2800" dirty="0" smtClean="0">
                <a:solidFill>
                  <a:srgbClr val="FF0000"/>
                </a:solidFill>
              </a:rPr>
              <a:t>INSULIN SENSITIZERS WITH PREDOMINANT ACTION IN PERIPHERAL INSULIN-SENSITIVE TISSUES</a:t>
            </a:r>
          </a:p>
          <a:p>
            <a:endParaRPr lang="en-US" sz="2800" dirty="0" smtClean="0">
              <a:solidFill>
                <a:srgbClr val="FF0000"/>
              </a:solidFill>
            </a:endParaRPr>
          </a:p>
          <a:p>
            <a:r>
              <a:rPr lang="en-US" sz="2800" dirty="0" smtClean="0"/>
              <a:t>THIAZOLIDINEDIONE:( TZD)</a:t>
            </a:r>
          </a:p>
          <a:p>
            <a:endParaRPr lang="en-US" sz="2800" dirty="0" smtClean="0"/>
          </a:p>
          <a:p>
            <a:pPr marL="457200" indent="-457200">
              <a:buFont typeface="Arial" panose="020B0604020202020204" pitchFamily="34" charset="0"/>
              <a:buChar char="•"/>
            </a:pPr>
            <a:r>
              <a:rPr lang="en-US" sz="2400" dirty="0" smtClean="0"/>
              <a:t>Improvement in glycemic control with improvement in insulin </a:t>
            </a:r>
            <a:r>
              <a:rPr lang="en-US" sz="2400" dirty="0" err="1" smtClean="0"/>
              <a:t>sensivity</a:t>
            </a:r>
            <a:r>
              <a:rPr lang="en-US" sz="2400" dirty="0" smtClean="0"/>
              <a:t> and reduction in FFA level</a:t>
            </a:r>
          </a:p>
          <a:p>
            <a:endParaRPr lang="en-US" sz="2400" dirty="0" smtClean="0"/>
          </a:p>
          <a:p>
            <a:pPr marL="457200" indent="-457200">
              <a:buFont typeface="Arial" panose="020B0604020202020204" pitchFamily="34" charset="0"/>
              <a:buChar char="•"/>
            </a:pPr>
            <a:r>
              <a:rPr lang="en-US" sz="2400" dirty="0" err="1" smtClean="0">
                <a:solidFill>
                  <a:srgbClr val="FF0000"/>
                </a:solidFill>
              </a:rPr>
              <a:t>Pioglitasone</a:t>
            </a:r>
            <a:r>
              <a:rPr lang="en-US" sz="2400" dirty="0" smtClean="0"/>
              <a:t> reduced TG and improvement in HDL particle number and size and improvement in LDL particle size and number</a:t>
            </a:r>
          </a:p>
          <a:p>
            <a:endParaRPr lang="en-US" sz="2400" dirty="0" smtClean="0"/>
          </a:p>
          <a:p>
            <a:pPr marL="457200" indent="-457200">
              <a:buFont typeface="Arial" panose="020B0604020202020204" pitchFamily="34" charset="0"/>
              <a:buChar char="•"/>
            </a:pPr>
            <a:r>
              <a:rPr lang="en-US" sz="2400" dirty="0" smtClean="0"/>
              <a:t>Reduced carotid intimal medial </a:t>
            </a:r>
            <a:r>
              <a:rPr lang="en-US" sz="2400" dirty="0" err="1" smtClean="0"/>
              <a:t>thichness</a:t>
            </a:r>
            <a:r>
              <a:rPr lang="en-US" sz="2400" dirty="0" smtClean="0"/>
              <a:t>, normalization of vascular endothelial function ,improvement in dyslipidemia, lower </a:t>
            </a:r>
            <a:r>
              <a:rPr lang="en-US" sz="2400" dirty="0" err="1" smtClean="0"/>
              <a:t>BP,improved</a:t>
            </a:r>
            <a:r>
              <a:rPr lang="en-US" sz="2400" dirty="0" smtClean="0"/>
              <a:t> coagulation parameters.</a:t>
            </a:r>
          </a:p>
          <a:p>
            <a:pPr marL="457200" indent="-457200">
              <a:buFont typeface="Arial" panose="020B0604020202020204" pitchFamily="34" charset="0"/>
              <a:buChar char="•"/>
            </a:pPr>
            <a:endParaRPr lang="en-US" sz="2400" dirty="0" smtClean="0"/>
          </a:p>
          <a:p>
            <a:pPr marL="457200" indent="-457200">
              <a:buFont typeface="Arial" panose="020B0604020202020204" pitchFamily="34" charset="0"/>
              <a:buChar char="•"/>
            </a:pPr>
            <a:endParaRPr lang="en-US" sz="2400" dirty="0"/>
          </a:p>
          <a:p>
            <a:endParaRPr lang="fa-IR" sz="2800" dirty="0">
              <a:solidFill>
                <a:srgbClr val="FF0000"/>
              </a:solidFill>
            </a:endParaRPr>
          </a:p>
        </p:txBody>
      </p:sp>
    </p:spTree>
    <p:extLst>
      <p:ext uri="{BB962C8B-B14F-4D97-AF65-F5344CB8AC3E}">
        <p14:creationId xmlns:p14="http://schemas.microsoft.com/office/powerpoint/2010/main" val="37483258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2962</TotalTime>
  <Words>1587</Words>
  <Application>Microsoft Office PowerPoint</Application>
  <PresentationFormat>On-screen Show (4:3)</PresentationFormat>
  <Paragraphs>380</Paragraphs>
  <Slides>40</Slides>
  <Notes>4</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SGLT2 Mediates Glucose Reabsorption in the Kidney</vt:lpstr>
      <vt:lpstr>Gloripa(Empagliflozin): Indication</vt:lpstr>
      <vt:lpstr>Conclusions</vt:lpstr>
      <vt:lpstr>Conclusions</vt:lpstr>
      <vt:lpstr>Dosage and Administration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 Aminorroaya</dc:creator>
  <cp:lastModifiedBy>USER</cp:lastModifiedBy>
  <cp:revision>509</cp:revision>
  <dcterms:created xsi:type="dcterms:W3CDTF">2012-10-19T10:12:34Z</dcterms:created>
  <dcterms:modified xsi:type="dcterms:W3CDTF">2019-02-17T06:41:46Z</dcterms:modified>
</cp:coreProperties>
</file>