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3"/>
  </p:notesMasterIdLst>
  <p:sldIdLst>
    <p:sldId id="492" r:id="rId2"/>
    <p:sldId id="414" r:id="rId3"/>
    <p:sldId id="524" r:id="rId4"/>
    <p:sldId id="502" r:id="rId5"/>
    <p:sldId id="528" r:id="rId6"/>
    <p:sldId id="500" r:id="rId7"/>
    <p:sldId id="498" r:id="rId8"/>
    <p:sldId id="503" r:id="rId9"/>
    <p:sldId id="504" r:id="rId10"/>
    <p:sldId id="505" r:id="rId11"/>
    <p:sldId id="506" r:id="rId12"/>
    <p:sldId id="507" r:id="rId13"/>
    <p:sldId id="508" r:id="rId14"/>
    <p:sldId id="529" r:id="rId15"/>
    <p:sldId id="512" r:id="rId16"/>
    <p:sldId id="509" r:id="rId17"/>
    <p:sldId id="510" r:id="rId18"/>
    <p:sldId id="511" r:id="rId19"/>
    <p:sldId id="513" r:id="rId20"/>
    <p:sldId id="514" r:id="rId21"/>
    <p:sldId id="515" r:id="rId22"/>
    <p:sldId id="516" r:id="rId23"/>
    <p:sldId id="517" r:id="rId24"/>
    <p:sldId id="518" r:id="rId25"/>
    <p:sldId id="519" r:id="rId26"/>
    <p:sldId id="520" r:id="rId27"/>
    <p:sldId id="523" r:id="rId28"/>
    <p:sldId id="521" r:id="rId29"/>
    <p:sldId id="527" r:id="rId30"/>
    <p:sldId id="522" r:id="rId31"/>
    <p:sldId id="265" r:id="rId3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01BB8B78-C82B-401E-9133-8247A808B90B}">
          <p14:sldIdLst>
            <p14:sldId id="492"/>
            <p14:sldId id="414"/>
            <p14:sldId id="524"/>
            <p14:sldId id="502"/>
            <p14:sldId id="528"/>
            <p14:sldId id="500"/>
            <p14:sldId id="498"/>
            <p14:sldId id="503"/>
            <p14:sldId id="504"/>
            <p14:sldId id="505"/>
            <p14:sldId id="506"/>
            <p14:sldId id="507"/>
            <p14:sldId id="508"/>
            <p14:sldId id="529"/>
            <p14:sldId id="512"/>
            <p14:sldId id="509"/>
            <p14:sldId id="510"/>
            <p14:sldId id="511"/>
            <p14:sldId id="513"/>
            <p14:sldId id="514"/>
            <p14:sldId id="515"/>
            <p14:sldId id="516"/>
            <p14:sldId id="517"/>
            <p14:sldId id="518"/>
            <p14:sldId id="519"/>
            <p14:sldId id="520"/>
            <p14:sldId id="523"/>
            <p14:sldId id="521"/>
            <p14:sldId id="527"/>
            <p14:sldId id="522"/>
          </p14:sldIdLst>
        </p14:section>
        <p14:section name="Untitled Section" id="{3110E3F3-7B00-4069-9AA6-E317C88FE233}">
          <p14:sldIdLst>
            <p14:sldId id="265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00FF"/>
    <a:srgbClr val="339933"/>
    <a:srgbClr val="33CC33"/>
    <a:srgbClr val="FF3300"/>
    <a:srgbClr val="CC3300"/>
    <a:srgbClr val="96641A"/>
    <a:srgbClr val="CC00CC"/>
    <a:srgbClr val="00CCFF"/>
    <a:srgbClr val="00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2" autoAdjust="0"/>
    <p:restoredTop sz="94638" autoAdjust="0"/>
  </p:normalViewPr>
  <p:slideViewPr>
    <p:cSldViewPr>
      <p:cViewPr varScale="1">
        <p:scale>
          <a:sx n="87" d="100"/>
          <a:sy n="87" d="100"/>
        </p:scale>
        <p:origin x="1086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9EB5263-63AE-4643-8458-15724484C304}" type="datetimeFigureOut">
              <a:rPr lang="en-US" smtClean="0"/>
              <a:pPr/>
              <a:t>2/16/2019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0D7C96-2F69-4B88-9A44-8FFCC7B8A1A7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B1BC4-EB70-40F4-8D6B-8234ACFFC513}" type="datetimeFigureOut">
              <a:rPr lang="en-US" smtClean="0"/>
              <a:pPr/>
              <a:t>2/16/2019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903229-B661-4C37-B39F-BD90D16F202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B1BC4-EB70-40F4-8D6B-8234ACFFC513}" type="datetimeFigureOut">
              <a:rPr lang="en-US" smtClean="0"/>
              <a:pPr/>
              <a:t>2/16/2019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903229-B661-4C37-B39F-BD90D16F202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B1BC4-EB70-40F4-8D6B-8234ACFFC513}" type="datetimeFigureOut">
              <a:rPr lang="en-US" smtClean="0"/>
              <a:pPr/>
              <a:t>2/16/2019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903229-B661-4C37-B39F-BD90D16F202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B1BC4-EB70-40F4-8D6B-8234ACFFC513}" type="datetimeFigureOut">
              <a:rPr lang="en-US" smtClean="0"/>
              <a:pPr/>
              <a:t>2/16/2019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903229-B661-4C37-B39F-BD90D16F202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B1BC4-EB70-40F4-8D6B-8234ACFFC513}" type="datetimeFigureOut">
              <a:rPr lang="en-US" smtClean="0"/>
              <a:pPr/>
              <a:t>2/16/2019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903229-B661-4C37-B39F-BD90D16F202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B1BC4-EB70-40F4-8D6B-8234ACFFC513}" type="datetimeFigureOut">
              <a:rPr lang="en-US" smtClean="0"/>
              <a:pPr/>
              <a:t>2/16/2019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903229-B661-4C37-B39F-BD90D16F202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B1BC4-EB70-40F4-8D6B-8234ACFFC513}" type="datetimeFigureOut">
              <a:rPr lang="en-US" smtClean="0"/>
              <a:pPr/>
              <a:t>2/16/2019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903229-B661-4C37-B39F-BD90D16F202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B1BC4-EB70-40F4-8D6B-8234ACFFC513}" type="datetimeFigureOut">
              <a:rPr lang="en-US" smtClean="0"/>
              <a:pPr/>
              <a:t>2/16/2019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903229-B661-4C37-B39F-BD90D16F202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B1BC4-EB70-40F4-8D6B-8234ACFFC513}" type="datetimeFigureOut">
              <a:rPr lang="en-US" smtClean="0"/>
              <a:pPr/>
              <a:t>2/16/2019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903229-B661-4C37-B39F-BD90D16F202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B1BC4-EB70-40F4-8D6B-8234ACFFC513}" type="datetimeFigureOut">
              <a:rPr lang="en-US" smtClean="0"/>
              <a:pPr/>
              <a:t>2/16/2019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903229-B661-4C37-B39F-BD90D16F202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B1BC4-EB70-40F4-8D6B-8234ACFFC513}" type="datetimeFigureOut">
              <a:rPr lang="en-US" smtClean="0"/>
              <a:pPr/>
              <a:t>2/16/2019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903229-B661-4C37-B39F-BD90D16F202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B1BC4-EB70-40F4-8D6B-8234ACFFC513}" type="datetimeFigureOut">
              <a:rPr lang="en-US" smtClean="0"/>
              <a:pPr/>
              <a:t>2/16/2019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903229-B661-4C37-B39F-BD90D16F202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7B1BC4-EB70-40F4-8D6B-8234ACFFC513}" type="datetimeFigureOut">
              <a:rPr lang="en-US" smtClean="0"/>
              <a:pPr/>
              <a:t>2/16/2019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903229-B661-4C37-B39F-BD90D16F202D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kavoshgar.zepo.ir/images/shop/img24630_cb_13941125-094025_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24744"/>
            <a:ext cx="9144000" cy="460851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635367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457200"/>
            <a:ext cx="8229600" cy="6705600"/>
          </a:xfrm>
        </p:spPr>
        <p:txBody>
          <a:bodyPr>
            <a:normAutofit/>
          </a:bodyPr>
          <a:lstStyle/>
          <a:p>
            <a:pPr algn="l"/>
            <a:r>
              <a:rPr lang="en-US" dirty="0" smtClean="0"/>
              <a:t>Long –acting analogs</a:t>
            </a:r>
            <a:br>
              <a:rPr lang="en-US" dirty="0" smtClean="0"/>
            </a:br>
            <a:r>
              <a:rPr lang="en-US" dirty="0" smtClean="0">
                <a:solidFill>
                  <a:srgbClr val="FF0000"/>
                </a:solidFill>
              </a:rPr>
              <a:t>Glargine</a:t>
            </a:r>
            <a:br>
              <a:rPr lang="en-US" dirty="0" smtClean="0">
                <a:solidFill>
                  <a:srgbClr val="FF0000"/>
                </a:solidFill>
              </a:rPr>
            </a:br>
            <a:r>
              <a:rPr lang="en-US" dirty="0" err="1">
                <a:solidFill>
                  <a:srgbClr val="FF0000"/>
                </a:solidFill>
              </a:rPr>
              <a:t>D</a:t>
            </a:r>
            <a:r>
              <a:rPr lang="en-US" dirty="0" err="1" smtClean="0">
                <a:solidFill>
                  <a:srgbClr val="FF0000"/>
                </a:solidFill>
              </a:rPr>
              <a:t>etemir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br>
              <a:rPr lang="en-US" dirty="0" smtClean="0">
                <a:solidFill>
                  <a:srgbClr val="FF0000"/>
                </a:solidFill>
              </a:rPr>
            </a:br>
            <a:r>
              <a:rPr lang="en-US" dirty="0" err="1" smtClean="0">
                <a:solidFill>
                  <a:srgbClr val="FF0000"/>
                </a:solidFill>
              </a:rPr>
              <a:t>Degludec</a:t>
            </a:r>
            <a:r>
              <a:rPr lang="en-US" dirty="0" smtClean="0">
                <a:solidFill>
                  <a:srgbClr val="FF0000"/>
                </a:solidFill>
              </a:rPr>
              <a:t/>
            </a:r>
            <a:br>
              <a:rPr lang="en-US" dirty="0" smtClean="0">
                <a:solidFill>
                  <a:srgbClr val="FF0000"/>
                </a:solidFill>
              </a:rPr>
            </a:br>
            <a:r>
              <a:rPr lang="en-US" dirty="0" smtClean="0">
                <a:solidFill>
                  <a:srgbClr val="FF0000"/>
                </a:solidFill>
              </a:rPr>
              <a:t/>
            </a:r>
            <a:br>
              <a:rPr lang="en-US" dirty="0" smtClean="0">
                <a:solidFill>
                  <a:srgbClr val="FF0000"/>
                </a:solidFill>
              </a:rPr>
            </a:br>
            <a:r>
              <a:rPr lang="en-US" sz="3200" dirty="0" smtClean="0"/>
              <a:t>glargine</a:t>
            </a:r>
            <a:r>
              <a:rPr lang="en-US" sz="2400" dirty="0" smtClean="0"/>
              <a:t> : is solubilized in acid but precipitated when neutralized in tissues on injection</a:t>
            </a:r>
            <a:br>
              <a:rPr lang="en-US" sz="2400" dirty="0" smtClean="0"/>
            </a:br>
            <a:r>
              <a:rPr lang="en-US" sz="2400" dirty="0" smtClean="0"/>
              <a:t>no consistent or distinctive peak in activity and duration of action of more than 24 hours in most </a:t>
            </a:r>
            <a:r>
              <a:rPr lang="en-US" sz="2400" dirty="0" err="1" smtClean="0"/>
              <a:t>paitents</a:t>
            </a:r>
            <a:r>
              <a:rPr lang="en-US" sz="2400" dirty="0" smtClean="0"/>
              <a:t>. </a:t>
            </a:r>
            <a:endParaRPr lang="fa-IR" sz="2400" dirty="0"/>
          </a:p>
        </p:txBody>
      </p:sp>
    </p:spTree>
    <p:extLst>
      <p:ext uri="{BB962C8B-B14F-4D97-AF65-F5344CB8AC3E}">
        <p14:creationId xmlns:p14="http://schemas.microsoft.com/office/powerpoint/2010/main" val="4097414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10242" name="Picture 2" descr="C:\Users\نشقشبشق\AppData\Local\Microsoft\Windows\Temporary Internet Files\Low\Content.IE5\409WJZ6I\Screenshot_2018-10-12-23-42-02~2[1]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9679" y="0"/>
            <a:ext cx="7880685" cy="6858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50626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err="1" smtClean="0"/>
              <a:t>Detemir</a:t>
            </a:r>
            <a:r>
              <a:rPr lang="en-US" dirty="0" smtClean="0"/>
              <a:t> </a:t>
            </a:r>
            <a:r>
              <a:rPr lang="en-US" sz="2400" dirty="0" smtClean="0"/>
              <a:t>: a fatty –acid side chain has been covalently bound to the insulin molecule , remain soluble both in the  vial and in tissues </a:t>
            </a:r>
          </a:p>
          <a:p>
            <a:r>
              <a:rPr lang="en-US" sz="2400" dirty="0" smtClean="0"/>
              <a:t>Duration of action of approximately 24 hours except at low doses &lt; 20 to 30 units.</a:t>
            </a:r>
          </a:p>
          <a:p>
            <a:pPr marL="0" indent="0">
              <a:buNone/>
            </a:pPr>
            <a:r>
              <a:rPr lang="en-US" dirty="0" err="1" smtClean="0"/>
              <a:t>Degludec</a:t>
            </a:r>
            <a:r>
              <a:rPr lang="en-US" sz="2400" dirty="0" smtClean="0"/>
              <a:t> : extended durations of action and less within –day and day to day variability in pharmacodynamics and promise greater reductions in hypoglycemic risk , less weight gain , potential </a:t>
            </a:r>
            <a:r>
              <a:rPr lang="en-US" sz="2400" dirty="0" err="1" smtClean="0"/>
              <a:t>improvments</a:t>
            </a:r>
            <a:r>
              <a:rPr lang="en-US" sz="2400" dirty="0" smtClean="0"/>
              <a:t> in glycemic control .</a:t>
            </a:r>
            <a:endParaRPr lang="fa-IR" sz="2400" dirty="0"/>
          </a:p>
        </p:txBody>
      </p:sp>
    </p:spTree>
    <p:extLst>
      <p:ext uri="{BB962C8B-B14F-4D97-AF65-F5344CB8AC3E}">
        <p14:creationId xmlns:p14="http://schemas.microsoft.com/office/powerpoint/2010/main" val="1962097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3037" y="1"/>
            <a:ext cx="3531563" cy="6858000"/>
          </a:xfrm>
        </p:spPr>
      </p:pic>
    </p:spTree>
    <p:extLst>
      <p:ext uri="{BB962C8B-B14F-4D97-AF65-F5344CB8AC3E}">
        <p14:creationId xmlns:p14="http://schemas.microsoft.com/office/powerpoint/2010/main" val="4047878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78" y="505883"/>
            <a:ext cx="9050522" cy="5405173"/>
          </a:xfrm>
        </p:spPr>
      </p:pic>
    </p:spTree>
    <p:extLst>
      <p:ext uri="{BB962C8B-B14F-4D97-AF65-F5344CB8AC3E}">
        <p14:creationId xmlns:p14="http://schemas.microsoft.com/office/powerpoint/2010/main" val="1868954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 analogue insulins rather than human insulins:</a:t>
            </a:r>
          </a:p>
          <a:p>
            <a:endParaRPr lang="en-US" sz="2400" dirty="0" smtClean="0"/>
          </a:p>
          <a:p>
            <a:r>
              <a:rPr lang="en-US" sz="2400" dirty="0" err="1" smtClean="0"/>
              <a:t>Approximaleiy</a:t>
            </a:r>
            <a:r>
              <a:rPr lang="en-US" sz="2400" dirty="0" smtClean="0"/>
              <a:t> threefold greater expense </a:t>
            </a:r>
          </a:p>
          <a:p>
            <a:r>
              <a:rPr lang="en-US" sz="2400" dirty="0" smtClean="0"/>
              <a:t>Greater convenience </a:t>
            </a:r>
          </a:p>
          <a:p>
            <a:r>
              <a:rPr lang="en-US" sz="2400" dirty="0" smtClean="0"/>
              <a:t>Both fast-acting and long- acting insulin analogues have been shown to provide a </a:t>
            </a:r>
            <a:r>
              <a:rPr lang="en-US" sz="2400" dirty="0" smtClean="0">
                <a:solidFill>
                  <a:srgbClr val="FF0000"/>
                </a:solidFill>
              </a:rPr>
              <a:t>modest</a:t>
            </a:r>
            <a:r>
              <a:rPr lang="en-US" sz="2400" dirty="0" smtClean="0"/>
              <a:t> reduction in hypoglycemia</a:t>
            </a:r>
          </a:p>
          <a:p>
            <a:pPr marL="0" indent="0">
              <a:buNone/>
            </a:pP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3570649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Premixed insulin products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NPH/Regular 70/30</a:t>
            </a:r>
          </a:p>
          <a:p>
            <a:r>
              <a:rPr lang="en-US" dirty="0" err="1" smtClean="0">
                <a:solidFill>
                  <a:srgbClr val="FF0000"/>
                </a:solidFill>
              </a:rPr>
              <a:t>Lispro</a:t>
            </a:r>
            <a:r>
              <a:rPr lang="en-US" dirty="0" smtClean="0">
                <a:solidFill>
                  <a:srgbClr val="FF0000"/>
                </a:solidFill>
              </a:rPr>
              <a:t> 50/50</a:t>
            </a:r>
          </a:p>
          <a:p>
            <a:r>
              <a:rPr lang="en-US" dirty="0" err="1" smtClean="0">
                <a:solidFill>
                  <a:srgbClr val="FF0000"/>
                </a:solidFill>
              </a:rPr>
              <a:t>Lispro</a:t>
            </a:r>
            <a:r>
              <a:rPr lang="en-US" dirty="0" smtClean="0">
                <a:solidFill>
                  <a:srgbClr val="FF0000"/>
                </a:solidFill>
              </a:rPr>
              <a:t> 75/25</a:t>
            </a:r>
          </a:p>
          <a:p>
            <a:r>
              <a:rPr lang="en-US" dirty="0" err="1" smtClean="0">
                <a:solidFill>
                  <a:srgbClr val="FF0000"/>
                </a:solidFill>
              </a:rPr>
              <a:t>Aspart</a:t>
            </a:r>
            <a:r>
              <a:rPr lang="en-US" dirty="0" smtClean="0">
                <a:solidFill>
                  <a:srgbClr val="FF0000"/>
                </a:solidFill>
              </a:rPr>
              <a:t> 70/30</a:t>
            </a:r>
            <a:endParaRPr lang="fa-IR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9628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9218" name="Picture 2" descr="C:\Users\نشقشبشق\AppData\Local\Microsoft\Windows\Temporary Internet Files\Low\Content.IE5\DF577OOO\Screenshot_2018-10-12-23-43-33~2[1]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1" y="26385"/>
            <a:ext cx="4800600" cy="675541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354288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7170" name="Picture 2" descr="C:\Users\نشقشبشق\AppData\Local\Microsoft\Windows\Temporary Internet Files\Low\Content.IE5\DF577OOO\Screenshot_2018-10-12-23-45-36~2[1].pn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23315" y="304800"/>
            <a:ext cx="8868285" cy="640080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469455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Insulin therapy in DM1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Because the hallmark of type 1 diabetes is absent or near-absent b-cell function, insulin treatment is essential for individuals with type 1 diabetes</a:t>
            </a:r>
            <a:r>
              <a:rPr lang="en-US" dirty="0" smtClean="0"/>
              <a:t>.</a:t>
            </a:r>
          </a:p>
          <a:p>
            <a:pPr marL="0" indent="0">
              <a:buNone/>
            </a:pPr>
            <a:endParaRPr lang="en-US" dirty="0" smtClean="0"/>
          </a:p>
          <a:p>
            <a:r>
              <a:rPr lang="en-US" dirty="0" smtClean="0"/>
              <a:t> </a:t>
            </a:r>
            <a:r>
              <a:rPr lang="en-US" dirty="0"/>
              <a:t>evidence has accumulated supporting </a:t>
            </a:r>
            <a:r>
              <a:rPr lang="en-US" dirty="0">
                <a:solidFill>
                  <a:srgbClr val="FF0000"/>
                </a:solidFill>
              </a:rPr>
              <a:t>multiple</a:t>
            </a:r>
            <a:r>
              <a:rPr lang="en-US" dirty="0"/>
              <a:t> </a:t>
            </a:r>
            <a:r>
              <a:rPr lang="en-US" dirty="0">
                <a:solidFill>
                  <a:srgbClr val="FF0000"/>
                </a:solidFill>
              </a:rPr>
              <a:t>daily injections </a:t>
            </a:r>
            <a:r>
              <a:rPr lang="en-US" dirty="0" smtClean="0"/>
              <a:t>of insulin </a:t>
            </a:r>
            <a:r>
              <a:rPr lang="en-US" dirty="0"/>
              <a:t>or continuous subcutaneous administration through an insulin </a:t>
            </a:r>
            <a:r>
              <a:rPr lang="en-US" dirty="0">
                <a:solidFill>
                  <a:srgbClr val="FF0000"/>
                </a:solidFill>
              </a:rPr>
              <a:t>pump</a:t>
            </a:r>
            <a:r>
              <a:rPr lang="en-US" dirty="0"/>
              <a:t> </a:t>
            </a:r>
            <a:r>
              <a:rPr lang="en-US" dirty="0" smtClean="0"/>
              <a:t>as providing </a:t>
            </a:r>
            <a:r>
              <a:rPr lang="en-US" dirty="0"/>
              <a:t>the best combination of effectiveness and safety for people with type 1 </a:t>
            </a:r>
            <a:r>
              <a:rPr lang="en-US" dirty="0" smtClean="0"/>
              <a:t>diabetes.</a:t>
            </a:r>
            <a:r>
              <a:rPr lang="en-US" dirty="0"/>
              <a:t/>
            </a:r>
            <a:br>
              <a:rPr lang="en-US" dirty="0"/>
            </a:b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2932938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08037"/>
            <a:ext cx="8229600" cy="45259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5400" b="1" dirty="0" smtClean="0"/>
              <a:t>INSULINS</a:t>
            </a:r>
          </a:p>
          <a:p>
            <a:pPr algn="ctr">
              <a:buNone/>
            </a:pPr>
            <a:endParaRPr lang="en-US" sz="6000" b="1" dirty="0" smtClean="0"/>
          </a:p>
          <a:p>
            <a:pPr algn="ctr">
              <a:buNone/>
            </a:pPr>
            <a:endParaRPr lang="en-US" sz="6000" b="1" dirty="0" smtClean="0"/>
          </a:p>
          <a:p>
            <a:pPr algn="ctr">
              <a:buNone/>
            </a:pPr>
            <a:r>
              <a:rPr lang="en-US" dirty="0" err="1" smtClean="0"/>
              <a:t>Dr.R.Sajjad</a:t>
            </a:r>
            <a:endParaRPr lang="en-US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3048000" y="5791200"/>
            <a:ext cx="29718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dirty="0" err="1" smtClean="0"/>
              <a:t>december</a:t>
            </a:r>
            <a:r>
              <a:rPr lang="en-US" dirty="0" smtClean="0"/>
              <a:t> 2018</a:t>
            </a:r>
            <a:endParaRPr lang="fa-I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Generally, insulin requirements can be estimated based on weight, with typical</a:t>
            </a:r>
            <a:br>
              <a:rPr lang="en-US" dirty="0"/>
            </a:br>
            <a:r>
              <a:rPr lang="en-US" dirty="0"/>
              <a:t>doses ranging from </a:t>
            </a:r>
            <a:r>
              <a:rPr lang="en-US" dirty="0">
                <a:solidFill>
                  <a:srgbClr val="FF0000"/>
                </a:solidFill>
              </a:rPr>
              <a:t>0.4 to 1.0 units/kg/day</a:t>
            </a:r>
            <a:r>
              <a:rPr lang="en-US" dirty="0"/>
              <a:t>. Higher amounts are required during</a:t>
            </a:r>
            <a:br>
              <a:rPr lang="en-US" dirty="0"/>
            </a:br>
            <a:r>
              <a:rPr lang="en-US" dirty="0">
                <a:solidFill>
                  <a:srgbClr val="FF0000"/>
                </a:solidFill>
              </a:rPr>
              <a:t>puberty</a:t>
            </a:r>
            <a:r>
              <a:rPr lang="en-US" dirty="0"/>
              <a:t>, </a:t>
            </a:r>
            <a:r>
              <a:rPr lang="en-US" dirty="0">
                <a:solidFill>
                  <a:srgbClr val="FF0000"/>
                </a:solidFill>
              </a:rPr>
              <a:t>pregnancy</a:t>
            </a:r>
            <a:r>
              <a:rPr lang="en-US" dirty="0"/>
              <a:t>, and </a:t>
            </a:r>
            <a:r>
              <a:rPr lang="en-US" dirty="0">
                <a:solidFill>
                  <a:srgbClr val="FF0000"/>
                </a:solidFill>
              </a:rPr>
              <a:t>medical illness</a:t>
            </a:r>
            <a:r>
              <a:rPr lang="en-US" dirty="0"/>
              <a:t>. </a:t>
            </a:r>
            <a:br>
              <a:rPr lang="en-US" dirty="0"/>
            </a:b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3254220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The American diabetes association Type </a:t>
            </a:r>
            <a:r>
              <a:rPr lang="en-US" dirty="0"/>
              <a:t>1 Diabetes Sourcebook notes </a:t>
            </a:r>
            <a:r>
              <a:rPr lang="en-US" dirty="0" smtClean="0">
                <a:solidFill>
                  <a:srgbClr val="FF0000"/>
                </a:solidFill>
              </a:rPr>
              <a:t>0.5units/kg/day</a:t>
            </a:r>
            <a:r>
              <a:rPr lang="en-US" dirty="0" smtClean="0"/>
              <a:t> </a:t>
            </a:r>
            <a:r>
              <a:rPr lang="en-US" dirty="0"/>
              <a:t>as a typical starting dose </a:t>
            </a:r>
            <a:r>
              <a:rPr lang="en-US" dirty="0" smtClean="0"/>
              <a:t>in patients </a:t>
            </a:r>
            <a:r>
              <a:rPr lang="en-US" dirty="0"/>
              <a:t>with type 1 diabetes who </a:t>
            </a:r>
            <a:r>
              <a:rPr lang="en-US" dirty="0" smtClean="0"/>
              <a:t>are metabolically </a:t>
            </a:r>
            <a:r>
              <a:rPr lang="en-US" dirty="0"/>
              <a:t>stable, with </a:t>
            </a:r>
            <a:r>
              <a:rPr lang="en-US" dirty="0">
                <a:solidFill>
                  <a:srgbClr val="FF0000"/>
                </a:solidFill>
              </a:rPr>
              <a:t>half </a:t>
            </a:r>
            <a:r>
              <a:rPr lang="en-US" dirty="0"/>
              <a:t>administered as prandial insulin given to </a:t>
            </a:r>
            <a:r>
              <a:rPr lang="en-US" dirty="0" smtClean="0"/>
              <a:t>control blood </a:t>
            </a:r>
            <a:r>
              <a:rPr lang="en-US" dirty="0"/>
              <a:t>glucose after meals and the </a:t>
            </a:r>
            <a:r>
              <a:rPr lang="en-US" dirty="0" smtClean="0"/>
              <a:t>other </a:t>
            </a:r>
            <a:r>
              <a:rPr lang="en-US" dirty="0" smtClean="0">
                <a:solidFill>
                  <a:srgbClr val="FF0000"/>
                </a:solidFill>
              </a:rPr>
              <a:t>half </a:t>
            </a:r>
            <a:r>
              <a:rPr lang="en-US" dirty="0"/>
              <a:t>as basal insulin to control </a:t>
            </a:r>
            <a:r>
              <a:rPr lang="en-US" dirty="0" err="1"/>
              <a:t>glycemia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in the periods between meal absorption </a:t>
            </a:r>
            <a:r>
              <a:rPr lang="en-US" dirty="0" smtClean="0"/>
              <a:t>.</a:t>
            </a:r>
            <a:r>
              <a:rPr lang="en-US" dirty="0"/>
              <a:t/>
            </a:r>
            <a:br>
              <a:rPr lang="en-US" dirty="0"/>
            </a:b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62101088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Most studies comparing multiple </a:t>
            </a:r>
            <a:r>
              <a:rPr lang="en-US" dirty="0" smtClean="0"/>
              <a:t>daily injections </a:t>
            </a:r>
            <a:r>
              <a:rPr lang="en-US" dirty="0"/>
              <a:t>with continuous subcutaneous insulin infusion (CSII) have </a:t>
            </a:r>
            <a:r>
              <a:rPr lang="en-US" dirty="0" smtClean="0"/>
              <a:t>been relatively </a:t>
            </a:r>
            <a:r>
              <a:rPr lang="en-US" dirty="0"/>
              <a:t>small and of short duration</a:t>
            </a:r>
            <a:r>
              <a:rPr lang="en-US" dirty="0" smtClean="0"/>
              <a:t>.</a:t>
            </a:r>
          </a:p>
          <a:p>
            <a:r>
              <a:rPr lang="en-US" dirty="0"/>
              <a:t/>
            </a:r>
            <a:br>
              <a:rPr lang="en-US" dirty="0"/>
            </a:br>
            <a:r>
              <a:rPr lang="en-US" dirty="0"/>
              <a:t>However, a recent systematic </a:t>
            </a:r>
            <a:r>
              <a:rPr lang="en-US" dirty="0" smtClean="0"/>
              <a:t>review and </a:t>
            </a:r>
            <a:r>
              <a:rPr lang="en-US" dirty="0"/>
              <a:t>meta-analysis concluded that </a:t>
            </a:r>
            <a:r>
              <a:rPr lang="en-US" dirty="0" smtClean="0"/>
              <a:t>pump therapy </a:t>
            </a:r>
            <a:r>
              <a:rPr lang="en-US" dirty="0"/>
              <a:t>has </a:t>
            </a:r>
            <a:r>
              <a:rPr lang="en-US" dirty="0">
                <a:solidFill>
                  <a:srgbClr val="FF0000"/>
                </a:solidFill>
              </a:rPr>
              <a:t>modest advantages </a:t>
            </a:r>
            <a:r>
              <a:rPr lang="en-US" dirty="0" smtClean="0"/>
              <a:t>for lowering </a:t>
            </a:r>
            <a:r>
              <a:rPr lang="en-US" dirty="0"/>
              <a:t>A1C (–0.30% [95% CI –0.58 </a:t>
            </a:r>
            <a:r>
              <a:rPr lang="en-US" dirty="0" smtClean="0"/>
              <a:t>to–0.02</a:t>
            </a:r>
            <a:r>
              <a:rPr lang="en-US" dirty="0"/>
              <a:t>]) and for reducing severe hypoglycemia rates in children and adults </a:t>
            </a:r>
            <a:br>
              <a:rPr lang="en-US" dirty="0"/>
            </a:b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250413761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The arrival of </a:t>
            </a:r>
            <a:r>
              <a:rPr lang="en-US" dirty="0" smtClean="0"/>
              <a:t>continuous glucose </a:t>
            </a:r>
            <a:r>
              <a:rPr lang="en-US" dirty="0"/>
              <a:t>monitors to clinical </a:t>
            </a:r>
            <a:r>
              <a:rPr lang="en-US" dirty="0" smtClean="0"/>
              <a:t>practice has </a:t>
            </a:r>
            <a:r>
              <a:rPr lang="en-US" dirty="0"/>
              <a:t>proven beneficial </a:t>
            </a:r>
            <a:r>
              <a:rPr lang="en-US" dirty="0" smtClean="0"/>
              <a:t>in specific </a:t>
            </a:r>
            <a:r>
              <a:rPr lang="en-US" dirty="0"/>
              <a:t>circumstances. </a:t>
            </a:r>
            <a:endParaRPr lang="en-US" dirty="0" smtClean="0"/>
          </a:p>
          <a:p>
            <a:r>
              <a:rPr lang="en-US" dirty="0" smtClean="0"/>
              <a:t>Reduction </a:t>
            </a:r>
            <a:r>
              <a:rPr lang="en-US" dirty="0"/>
              <a:t>of </a:t>
            </a:r>
            <a:r>
              <a:rPr lang="en-US" dirty="0">
                <a:solidFill>
                  <a:srgbClr val="FF0000"/>
                </a:solidFill>
              </a:rPr>
              <a:t>nocturnal hypoglycemia </a:t>
            </a:r>
            <a:r>
              <a:rPr lang="en-US" dirty="0" smtClean="0"/>
              <a:t>in people </a:t>
            </a:r>
            <a:r>
              <a:rPr lang="en-US" dirty="0"/>
              <a:t>with type 1 </a:t>
            </a:r>
            <a:r>
              <a:rPr lang="en-US" dirty="0" smtClean="0"/>
              <a:t>diabetes using insulin pumps </a:t>
            </a:r>
            <a:r>
              <a:rPr lang="en-US" dirty="0"/>
              <a:t>with glucose </a:t>
            </a:r>
            <a:r>
              <a:rPr lang="en-US" dirty="0" smtClean="0"/>
              <a:t>sensors is </a:t>
            </a:r>
            <a:r>
              <a:rPr lang="en-US" dirty="0"/>
              <a:t>improved </a:t>
            </a:r>
            <a:r>
              <a:rPr lang="en-US" dirty="0" smtClean="0"/>
              <a:t>by automatic </a:t>
            </a:r>
            <a:r>
              <a:rPr lang="en-US" dirty="0"/>
              <a:t>suspension </a:t>
            </a:r>
            <a:r>
              <a:rPr lang="en-US" dirty="0" smtClean="0"/>
              <a:t>of insulin </a:t>
            </a:r>
            <a:r>
              <a:rPr lang="en-US" dirty="0"/>
              <a:t>delivery at a preset glucose </a:t>
            </a:r>
            <a:r>
              <a:rPr lang="en-US" dirty="0" smtClean="0"/>
              <a:t>level.</a:t>
            </a:r>
            <a:r>
              <a:rPr lang="en-US" dirty="0"/>
              <a:t/>
            </a:r>
            <a:br>
              <a:rPr lang="en-US" dirty="0"/>
            </a:b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87159401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373562"/>
          </a:xfrm>
        </p:spPr>
        <p:txBody>
          <a:bodyPr>
            <a:normAutofit/>
          </a:bodyPr>
          <a:lstStyle/>
          <a:p>
            <a:r>
              <a:rPr lang="en-US" sz="5400" dirty="0" smtClean="0"/>
              <a:t>Insulin therapy in DM2 </a:t>
            </a:r>
            <a:endParaRPr lang="fa-IR" sz="5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36818319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 dirty="0"/>
          </a:p>
        </p:txBody>
      </p:sp>
      <p:pic>
        <p:nvPicPr>
          <p:cNvPr id="4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1925" y="0"/>
            <a:ext cx="7483875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922596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Consider starting dual therapy when HbA1C is greater than </a:t>
            </a:r>
            <a:r>
              <a:rPr lang="en-US" sz="2800" dirty="0" smtClean="0">
                <a:solidFill>
                  <a:srgbClr val="FF0000"/>
                </a:solidFill>
              </a:rPr>
              <a:t>9%.</a:t>
            </a:r>
          </a:p>
          <a:p>
            <a:r>
              <a:rPr lang="en-US" sz="2800" dirty="0"/>
              <a:t>C</a:t>
            </a:r>
            <a:r>
              <a:rPr lang="en-US" sz="2800" dirty="0" smtClean="0"/>
              <a:t>onsider starting with combination injectable therapy when blood glucose is higher than </a:t>
            </a:r>
            <a:r>
              <a:rPr lang="en-US" sz="2800" dirty="0" smtClean="0">
                <a:solidFill>
                  <a:srgbClr val="FF0000"/>
                </a:solidFill>
              </a:rPr>
              <a:t>300 to 350 mg/dl </a:t>
            </a:r>
            <a:r>
              <a:rPr lang="en-US" sz="2800" dirty="0" smtClean="0"/>
              <a:t>or HbA1C is greater than </a:t>
            </a:r>
            <a:r>
              <a:rPr lang="en-US" sz="2800" dirty="0" smtClean="0">
                <a:solidFill>
                  <a:srgbClr val="FF0000"/>
                </a:solidFill>
              </a:rPr>
              <a:t>10% to 12% </a:t>
            </a:r>
            <a:r>
              <a:rPr lang="en-US" sz="2800" dirty="0" err="1" smtClean="0"/>
              <a:t>especialy</a:t>
            </a:r>
            <a:r>
              <a:rPr lang="en-US" sz="2800" dirty="0" smtClean="0"/>
              <a:t> if symptomatic or catabolic features are </a:t>
            </a:r>
            <a:r>
              <a:rPr lang="en-US" sz="2800" dirty="0" err="1" smtClean="0"/>
              <a:t>present,In</a:t>
            </a:r>
            <a:r>
              <a:rPr lang="en-US" sz="2800" dirty="0" smtClean="0"/>
              <a:t> which case basal insulin plus mealtime insulin is the preferred initial regimen.</a:t>
            </a:r>
            <a:endParaRPr lang="fa-IR" sz="2800" dirty="0"/>
          </a:p>
        </p:txBody>
      </p:sp>
    </p:spTree>
    <p:extLst>
      <p:ext uri="{BB962C8B-B14F-4D97-AF65-F5344CB8AC3E}">
        <p14:creationId xmlns:p14="http://schemas.microsoft.com/office/powerpoint/2010/main" val="3310084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Consider initial injectable combination ( ie,GLP1 RA +basal insulin or </a:t>
            </a:r>
            <a:r>
              <a:rPr lang="en-US" dirty="0" err="1" smtClean="0"/>
              <a:t>prandil</a:t>
            </a:r>
            <a:r>
              <a:rPr lang="en-US" dirty="0" smtClean="0"/>
              <a:t>/basal insulin   ) if </a:t>
            </a:r>
            <a:r>
              <a:rPr lang="en-US" dirty="0" smtClean="0">
                <a:solidFill>
                  <a:srgbClr val="FF0000"/>
                </a:solidFill>
              </a:rPr>
              <a:t>HbA1c&gt;10%</a:t>
            </a:r>
            <a:r>
              <a:rPr lang="en-US" dirty="0" smtClean="0"/>
              <a:t> </a:t>
            </a:r>
            <a:r>
              <a:rPr lang="en-US" dirty="0" smtClean="0">
                <a:solidFill>
                  <a:srgbClr val="FF0000"/>
                </a:solidFill>
              </a:rPr>
              <a:t>and/or &gt;2% above target.</a:t>
            </a:r>
          </a:p>
          <a:p>
            <a:endParaRPr lang="en-US" dirty="0" smtClean="0"/>
          </a:p>
          <a:p>
            <a:endParaRPr lang="en-US" dirty="0"/>
          </a:p>
          <a:p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3052387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47800" y="-24253"/>
            <a:ext cx="6253162" cy="68822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200791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46527" t="11796" r="3700" b="74217"/>
          <a:stretch/>
        </p:blipFill>
        <p:spPr>
          <a:xfrm>
            <a:off x="4190999" y="1752599"/>
            <a:ext cx="4631269" cy="182880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7498" t="3282" r="54061" b="2611"/>
          <a:stretch/>
        </p:blipFill>
        <p:spPr>
          <a:xfrm>
            <a:off x="838199" y="0"/>
            <a:ext cx="329711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127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/>
          <p:cNvPicPr>
            <a:picLocks noChangeAspect="1"/>
          </p:cNvPicPr>
          <p:nvPr/>
        </p:nvPicPr>
        <p:blipFill>
          <a:blip r:embed="rId2"/>
          <a:srcRect r="19167"/>
          <a:stretch>
            <a:fillRect/>
          </a:stretch>
        </p:blipFill>
        <p:spPr bwMode="auto">
          <a:xfrm>
            <a:off x="0" y="2424113"/>
            <a:ext cx="9116012" cy="1995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255417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086" y="762000"/>
            <a:ext cx="8229600" cy="1143000"/>
          </a:xfrm>
        </p:spPr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762000"/>
            <a:ext cx="8229600" cy="5105400"/>
          </a:xfrm>
        </p:spPr>
        <p:txBody>
          <a:bodyPr>
            <a:normAutofit fontScale="85000" lnSpcReduction="20000"/>
          </a:bodyPr>
          <a:lstStyle/>
          <a:p>
            <a:r>
              <a:rPr lang="en-US" dirty="0"/>
              <a:t>If basal insulin has been titrated to </a:t>
            </a:r>
            <a:r>
              <a:rPr lang="en-US" dirty="0" smtClean="0"/>
              <a:t>an acceptable </a:t>
            </a:r>
            <a:r>
              <a:rPr lang="en-US" dirty="0"/>
              <a:t>fasting blood glucose </a:t>
            </a:r>
            <a:r>
              <a:rPr lang="en-US" dirty="0" smtClean="0"/>
              <a:t>level (or </a:t>
            </a:r>
            <a:r>
              <a:rPr lang="en-US" dirty="0"/>
              <a:t>if the </a:t>
            </a:r>
            <a:r>
              <a:rPr lang="en-US" dirty="0">
                <a:solidFill>
                  <a:srgbClr val="FF0000"/>
                </a:solidFill>
              </a:rPr>
              <a:t>dose is </a:t>
            </a:r>
            <a:r>
              <a:rPr lang="en-US" dirty="0" smtClean="0">
                <a:solidFill>
                  <a:srgbClr val="FF0000"/>
                </a:solidFill>
              </a:rPr>
              <a:t>&gt;0.5 units/kg/day</a:t>
            </a:r>
            <a:r>
              <a:rPr lang="en-US" dirty="0" smtClean="0"/>
              <a:t>) and </a:t>
            </a:r>
            <a:r>
              <a:rPr lang="en-US" dirty="0"/>
              <a:t>A1C remains above target, </a:t>
            </a:r>
            <a:r>
              <a:rPr lang="en-US" dirty="0" smtClean="0"/>
              <a:t>consider advancing </a:t>
            </a:r>
            <a:r>
              <a:rPr lang="en-US" dirty="0"/>
              <a:t>to combination injectable </a:t>
            </a:r>
            <a:r>
              <a:rPr lang="en-US" dirty="0" smtClean="0"/>
              <a:t>therapy.</a:t>
            </a:r>
          </a:p>
          <a:p>
            <a:pPr marL="0" indent="0">
              <a:buNone/>
            </a:pPr>
            <a:endParaRPr lang="en-US" dirty="0" smtClean="0"/>
          </a:p>
          <a:p>
            <a:r>
              <a:rPr lang="en-US" dirty="0" smtClean="0"/>
              <a:t>This </a:t>
            </a:r>
            <a:r>
              <a:rPr lang="en-US" dirty="0"/>
              <a:t>approach </a:t>
            </a:r>
            <a:r>
              <a:rPr lang="en-US" dirty="0" smtClean="0"/>
              <a:t>can use  a GLP-1 </a:t>
            </a:r>
            <a:r>
              <a:rPr lang="en-US" dirty="0"/>
              <a:t>receptor agonist added to basal </a:t>
            </a:r>
            <a:r>
              <a:rPr lang="en-US" dirty="0" smtClean="0"/>
              <a:t>insulin or </a:t>
            </a:r>
            <a:r>
              <a:rPr lang="en-US" dirty="0"/>
              <a:t>multiple doses of </a:t>
            </a:r>
            <a:r>
              <a:rPr lang="en-US" dirty="0" smtClean="0"/>
              <a:t>insulin.</a:t>
            </a:r>
          </a:p>
          <a:p>
            <a:endParaRPr lang="en-US" dirty="0" smtClean="0"/>
          </a:p>
          <a:p>
            <a:r>
              <a:rPr lang="en-US" dirty="0" smtClean="0"/>
              <a:t> </a:t>
            </a:r>
            <a:r>
              <a:rPr lang="en-US" dirty="0"/>
              <a:t>The combination of basal insulin and </a:t>
            </a:r>
            <a:r>
              <a:rPr lang="en-US" dirty="0" smtClean="0"/>
              <a:t>GLP-1 receptor </a:t>
            </a:r>
            <a:r>
              <a:rPr lang="en-US" dirty="0"/>
              <a:t>agonist has potent glucose </a:t>
            </a:r>
            <a:r>
              <a:rPr lang="en-US" sz="3000" dirty="0" smtClean="0"/>
              <a:t>lowering actions and less weight gain and hypoglycemia compared intensified insulin regimens.</a:t>
            </a:r>
            <a:r>
              <a:rPr lang="en-US" sz="3000" dirty="0"/>
              <a:t/>
            </a:r>
            <a:br>
              <a:rPr lang="en-US" sz="3000" dirty="0"/>
            </a:br>
            <a:endParaRPr lang="fa-IR" sz="3000" dirty="0"/>
          </a:p>
        </p:txBody>
      </p:sp>
    </p:spTree>
    <p:extLst>
      <p:ext uri="{BB962C8B-B14F-4D97-AF65-F5344CB8AC3E}">
        <p14:creationId xmlns:p14="http://schemas.microsoft.com/office/powerpoint/2010/main" val="886586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two_perfect_rose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202362"/>
          </a:xfrm>
        </p:spPr>
        <p:txBody>
          <a:bodyPr>
            <a:normAutofit/>
          </a:bodyPr>
          <a:lstStyle/>
          <a:p>
            <a:pPr algn="l"/>
            <a:r>
              <a:rPr lang="en-US" sz="4000" dirty="0" smtClean="0"/>
              <a:t/>
            </a:r>
            <a:br>
              <a:rPr lang="en-US" sz="4000" dirty="0" smtClean="0"/>
            </a:br>
            <a:r>
              <a:rPr lang="en-US" sz="4000" dirty="0" smtClean="0"/>
              <a:t>Rapid-acting analogs</a:t>
            </a:r>
            <a:br>
              <a:rPr lang="en-US" sz="4000" dirty="0" smtClean="0"/>
            </a:br>
            <a:r>
              <a:rPr lang="en-US" sz="4000" dirty="0" err="1" smtClean="0">
                <a:solidFill>
                  <a:srgbClr val="FF0000"/>
                </a:solidFill>
              </a:rPr>
              <a:t>Lispro</a:t>
            </a:r>
            <a:r>
              <a:rPr lang="en-US" sz="4000" dirty="0" smtClean="0"/>
              <a:t/>
            </a:r>
            <a:br>
              <a:rPr lang="en-US" sz="4000" dirty="0" smtClean="0"/>
            </a:br>
            <a:r>
              <a:rPr lang="en-US" sz="4000" dirty="0" err="1" smtClean="0">
                <a:solidFill>
                  <a:srgbClr val="FF0000"/>
                </a:solidFill>
              </a:rPr>
              <a:t>Aspart</a:t>
            </a:r>
            <a:r>
              <a:rPr lang="en-US" sz="4000" dirty="0" smtClean="0"/>
              <a:t/>
            </a:r>
            <a:br>
              <a:rPr lang="en-US" sz="4000" dirty="0" smtClean="0"/>
            </a:br>
            <a:r>
              <a:rPr lang="en-US" sz="4000" dirty="0" err="1" smtClean="0">
                <a:solidFill>
                  <a:srgbClr val="FF0000"/>
                </a:solidFill>
              </a:rPr>
              <a:t>Glulisine</a:t>
            </a:r>
            <a:r>
              <a:rPr lang="en-US" sz="4000" dirty="0" smtClean="0">
                <a:solidFill>
                  <a:srgbClr val="FF0000"/>
                </a:solidFill>
              </a:rPr>
              <a:t> </a:t>
            </a:r>
            <a:r>
              <a:rPr lang="en-US" sz="4000" dirty="0" smtClean="0"/>
              <a:t/>
            </a:r>
            <a:br>
              <a:rPr lang="en-US" sz="4000" dirty="0" smtClean="0"/>
            </a:br>
            <a:r>
              <a:rPr lang="en-US" sz="4000" dirty="0" smtClean="0">
                <a:solidFill>
                  <a:srgbClr val="FF0000"/>
                </a:solidFill>
              </a:rPr>
              <a:t>Inhaled insulin</a:t>
            </a:r>
            <a:br>
              <a:rPr lang="en-US" sz="4000" dirty="0" smtClean="0">
                <a:solidFill>
                  <a:srgbClr val="FF0000"/>
                </a:solidFill>
              </a:rPr>
            </a:br>
            <a:r>
              <a:rPr lang="en-US" sz="4000" dirty="0"/>
              <a:t/>
            </a:r>
            <a:br>
              <a:rPr lang="en-US" sz="4000" dirty="0"/>
            </a:br>
            <a:r>
              <a:rPr lang="en-US" sz="2400" dirty="0" smtClean="0"/>
              <a:t>an onset of action in 5 to 15 min , peak activity in approximately 1 hour, and duration of activity of approximately 4 hours.</a:t>
            </a:r>
            <a:r>
              <a:rPr lang="en-US" sz="4000" dirty="0" smtClean="0"/>
              <a:t/>
            </a:r>
            <a:br>
              <a:rPr lang="en-US" sz="4000" dirty="0" smtClean="0"/>
            </a:br>
            <a:endParaRPr lang="fa-IR" sz="4000" dirty="0"/>
          </a:p>
        </p:txBody>
      </p:sp>
    </p:spTree>
    <p:extLst>
      <p:ext uri="{BB962C8B-B14F-4D97-AF65-F5344CB8AC3E}">
        <p14:creationId xmlns:p14="http://schemas.microsoft.com/office/powerpoint/2010/main" val="1413841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0" y="-103397"/>
            <a:ext cx="4114800" cy="7112944"/>
          </a:xfrm>
        </p:spPr>
      </p:pic>
    </p:spTree>
    <p:extLst>
      <p:ext uri="{BB962C8B-B14F-4D97-AF65-F5344CB8AC3E}">
        <p14:creationId xmlns:p14="http://schemas.microsoft.com/office/powerpoint/2010/main" val="3553981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8194" name="Picture 2" descr="C:\Users\نشقشبشق\AppData\Local\Microsoft\Windows\Temporary Internet Files\Low\Content.IE5\409WJZ6I\Screenshot_2018-10-12-23-44-44~2[1]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68274" y="0"/>
            <a:ext cx="7407452" cy="685799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733441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dirty="0" smtClean="0"/>
              <a:t>Inhaled insulin:</a:t>
            </a:r>
          </a:p>
          <a:p>
            <a:pPr marL="0" indent="0">
              <a:buNone/>
            </a:pPr>
            <a:endParaRPr lang="en-US" sz="2400" dirty="0" smtClean="0"/>
          </a:p>
          <a:p>
            <a:r>
              <a:rPr lang="en-US" sz="2400" dirty="0" smtClean="0"/>
              <a:t>An inhaled formulation of regular human insulin available.</a:t>
            </a:r>
          </a:p>
          <a:p>
            <a:r>
              <a:rPr lang="en-US" sz="2400" dirty="0" smtClean="0"/>
              <a:t>Quite convenient to carry and use.</a:t>
            </a:r>
          </a:p>
          <a:p>
            <a:r>
              <a:rPr lang="en-US" sz="2400" dirty="0" err="1" smtClean="0"/>
              <a:t>Microparticles</a:t>
            </a:r>
            <a:r>
              <a:rPr lang="en-US" sz="2400" dirty="0" smtClean="0"/>
              <a:t> produce peak in about 20 min with peak activity in 1 hour and a terminal half-life of 1 hour.</a:t>
            </a:r>
          </a:p>
          <a:p>
            <a:r>
              <a:rPr lang="en-US" sz="2400" dirty="0" smtClean="0"/>
              <a:t>Great interest as a technique to avoid frequent injection.</a:t>
            </a:r>
          </a:p>
          <a:p>
            <a:r>
              <a:rPr lang="en-US" sz="2400" dirty="0" smtClean="0"/>
              <a:t>Requires spirometry before initiation, at 6 months, annually thereafter.</a:t>
            </a:r>
          </a:p>
          <a:p>
            <a:r>
              <a:rPr lang="en-US" sz="2400" dirty="0" smtClean="0"/>
              <a:t>Contraindication : patients with asthma, COPD, active lung </a:t>
            </a:r>
            <a:r>
              <a:rPr lang="en-US" sz="2400" dirty="0" err="1" smtClean="0"/>
              <a:t>canser</a:t>
            </a:r>
            <a:r>
              <a:rPr lang="en-US" sz="2400" dirty="0" smtClean="0"/>
              <a:t> and smokers.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3103382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83362"/>
          </a:xfrm>
        </p:spPr>
        <p:txBody>
          <a:bodyPr>
            <a:normAutofit/>
          </a:bodyPr>
          <a:lstStyle/>
          <a:p>
            <a:pPr algn="l"/>
            <a:r>
              <a:rPr lang="en-US" dirty="0" smtClean="0"/>
              <a:t>Short-acting analogs</a:t>
            </a:r>
            <a:br>
              <a:rPr lang="en-US" dirty="0" smtClean="0"/>
            </a:br>
            <a:r>
              <a:rPr lang="en-US" dirty="0" smtClean="0">
                <a:solidFill>
                  <a:srgbClr val="FF0000"/>
                </a:solidFill>
              </a:rPr>
              <a:t>Human Regular</a:t>
            </a:r>
            <a:r>
              <a:rPr lang="en-US" dirty="0">
                <a:solidFill>
                  <a:srgbClr val="FF0000"/>
                </a:solidFill>
              </a:rPr>
              <a:t/>
            </a:r>
            <a:br>
              <a:rPr lang="en-US" dirty="0">
                <a:solidFill>
                  <a:srgbClr val="FF0000"/>
                </a:solidFill>
              </a:rPr>
            </a:br>
            <a:r>
              <a:rPr lang="en-US" dirty="0" smtClean="0">
                <a:solidFill>
                  <a:srgbClr val="FF0000"/>
                </a:solidFill>
              </a:rPr>
              <a:t/>
            </a:r>
            <a:br>
              <a:rPr lang="en-US" dirty="0" smtClean="0">
                <a:solidFill>
                  <a:srgbClr val="FF0000"/>
                </a:solidFill>
              </a:rPr>
            </a:br>
            <a:r>
              <a:rPr lang="en-US" sz="2400" dirty="0" err="1"/>
              <a:t>r</a:t>
            </a:r>
            <a:r>
              <a:rPr lang="en-US" sz="2400" dirty="0" err="1" smtClean="0"/>
              <a:t>egular</a:t>
            </a:r>
            <a:r>
              <a:rPr lang="en-US" sz="2400" dirty="0" smtClean="0"/>
              <a:t> insulin is approximately half as fast as the rapid –acting </a:t>
            </a:r>
            <a:r>
              <a:rPr lang="en-US" sz="2400" dirty="0" err="1" smtClean="0"/>
              <a:t>analogs,with</a:t>
            </a:r>
            <a:r>
              <a:rPr lang="en-US" sz="2400" dirty="0" smtClean="0"/>
              <a:t> onset 30 min ,peak at 2-4 hours and duration of action of 6 to 8 hours or longer.</a:t>
            </a:r>
            <a:r>
              <a:rPr lang="en-US" dirty="0">
                <a:solidFill>
                  <a:srgbClr val="FF0000"/>
                </a:solidFill>
              </a:rPr>
              <a:t/>
            </a:r>
            <a:br>
              <a:rPr lang="en-US" dirty="0">
                <a:solidFill>
                  <a:srgbClr val="FF0000"/>
                </a:solidFill>
              </a:rPr>
            </a:br>
            <a:r>
              <a:rPr lang="en-US" dirty="0" smtClean="0">
                <a:solidFill>
                  <a:srgbClr val="FF0000"/>
                </a:solidFill>
              </a:rPr>
              <a:t/>
            </a:r>
            <a:br>
              <a:rPr lang="en-US" dirty="0" smtClean="0">
                <a:solidFill>
                  <a:srgbClr val="FF0000"/>
                </a:solidFill>
              </a:rPr>
            </a:br>
            <a:endParaRPr lang="fa-IR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7380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381000"/>
            <a:ext cx="8229600" cy="5257800"/>
          </a:xfrm>
        </p:spPr>
        <p:txBody>
          <a:bodyPr>
            <a:normAutofit/>
          </a:bodyPr>
          <a:lstStyle/>
          <a:p>
            <a:pPr algn="l"/>
            <a:r>
              <a:rPr lang="en-US" dirty="0" smtClean="0"/>
              <a:t>Intermediate-acting analogs</a:t>
            </a:r>
            <a:br>
              <a:rPr lang="en-US" dirty="0" smtClean="0"/>
            </a:br>
            <a:r>
              <a:rPr lang="en-US" dirty="0" smtClean="0">
                <a:solidFill>
                  <a:srgbClr val="FF0000"/>
                </a:solidFill>
              </a:rPr>
              <a:t>Human NPH</a:t>
            </a:r>
            <a:br>
              <a:rPr lang="en-US" dirty="0" smtClean="0">
                <a:solidFill>
                  <a:srgbClr val="FF0000"/>
                </a:solidFill>
              </a:rPr>
            </a:br>
            <a:r>
              <a:rPr lang="en-US" dirty="0" smtClean="0">
                <a:solidFill>
                  <a:srgbClr val="FF0000"/>
                </a:solidFill>
              </a:rPr>
              <a:t/>
            </a:r>
            <a:br>
              <a:rPr lang="en-US" dirty="0" smtClean="0">
                <a:solidFill>
                  <a:srgbClr val="FF0000"/>
                </a:solidFill>
              </a:rPr>
            </a:br>
            <a:r>
              <a:rPr lang="en-US" sz="2700" dirty="0" smtClean="0"/>
              <a:t>Onset , peak, duration are about twofold greater than regular insulin, with an onset of action in 1-2 hours, a peak at 4 to 8 hours and a duration of action at 12 to 16 hours</a:t>
            </a:r>
            <a:br>
              <a:rPr lang="en-US" sz="2700" dirty="0" smtClean="0"/>
            </a:br>
            <a:endParaRPr lang="fa-IR" sz="2700" dirty="0"/>
          </a:p>
        </p:txBody>
      </p:sp>
    </p:spTree>
    <p:extLst>
      <p:ext uri="{BB962C8B-B14F-4D97-AF65-F5344CB8AC3E}">
        <p14:creationId xmlns:p14="http://schemas.microsoft.com/office/powerpoint/2010/main" val="2225921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2994</TotalTime>
  <Words>569</Words>
  <Application>Microsoft Office PowerPoint</Application>
  <PresentationFormat>On-screen Show (4:3)</PresentationFormat>
  <Paragraphs>50</Paragraphs>
  <Slides>31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5" baseType="lpstr">
      <vt:lpstr>Arial</vt:lpstr>
      <vt:lpstr>Calibri</vt:lpstr>
      <vt:lpstr>Times New Roman</vt:lpstr>
      <vt:lpstr>Office Theme</vt:lpstr>
      <vt:lpstr>PowerPoint Presentation</vt:lpstr>
      <vt:lpstr>PowerPoint Presentation</vt:lpstr>
      <vt:lpstr>PowerPoint Presentation</vt:lpstr>
      <vt:lpstr> Rapid-acting analogs Lispro Aspart Glulisine  Inhaled insulin  an onset of action in 5 to 15 min , peak activity in approximately 1 hour, and duration of activity of approximately 4 hours. </vt:lpstr>
      <vt:lpstr>PowerPoint Presentation</vt:lpstr>
      <vt:lpstr>PowerPoint Presentation</vt:lpstr>
      <vt:lpstr>PowerPoint Presentation</vt:lpstr>
      <vt:lpstr>Short-acting analogs Human Regular  regular insulin is approximately half as fast as the rapid –acting analogs,with onset 30 min ,peak at 2-4 hours and duration of action of 6 to 8 hours or longer.  </vt:lpstr>
      <vt:lpstr>Intermediate-acting analogs Human NPH  Onset , peak, duration are about twofold greater than regular insulin, with an onset of action in 1-2 hours, a peak at 4 to 8 hours and a duration of action at 12 to 16 hours </vt:lpstr>
      <vt:lpstr>Long –acting analogs Glargine Detemir  Degludec  glargine : is solubilized in acid but precipitated when neutralized in tissues on injection no consistent or distinctive peak in activity and duration of action of more than 24 hours in most paitents.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Premixed insulin products</vt:lpstr>
      <vt:lpstr>PowerPoint Presentation</vt:lpstr>
      <vt:lpstr>PowerPoint Presentation</vt:lpstr>
      <vt:lpstr>Insulin therapy in DM1</vt:lpstr>
      <vt:lpstr>PowerPoint Presentation</vt:lpstr>
      <vt:lpstr>PowerPoint Presentation</vt:lpstr>
      <vt:lpstr>PowerPoint Presentation</vt:lpstr>
      <vt:lpstr>PowerPoint Presentation</vt:lpstr>
      <vt:lpstr>Insulin therapy in DM2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Dr. Aminorroaya</dc:creator>
  <cp:lastModifiedBy>Moorche</cp:lastModifiedBy>
  <cp:revision>509</cp:revision>
  <dcterms:created xsi:type="dcterms:W3CDTF">2012-10-19T10:12:34Z</dcterms:created>
  <dcterms:modified xsi:type="dcterms:W3CDTF">2019-02-16T02:52:13Z</dcterms:modified>
</cp:coreProperties>
</file>