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0" r:id="rId1"/>
  </p:sldMasterIdLst>
  <p:notesMasterIdLst>
    <p:notesMasterId r:id="rId36"/>
  </p:notesMasterIdLst>
  <p:handoutMasterIdLst>
    <p:handoutMasterId r:id="rId37"/>
  </p:handoutMasterIdLst>
  <p:sldIdLst>
    <p:sldId id="256" r:id="rId2"/>
    <p:sldId id="365" r:id="rId3"/>
    <p:sldId id="358" r:id="rId4"/>
    <p:sldId id="359" r:id="rId5"/>
    <p:sldId id="360" r:id="rId6"/>
    <p:sldId id="346" r:id="rId7"/>
    <p:sldId id="295" r:id="rId8"/>
    <p:sldId id="328" r:id="rId9"/>
    <p:sldId id="329" r:id="rId10"/>
    <p:sldId id="330" r:id="rId11"/>
    <p:sldId id="331" r:id="rId12"/>
    <p:sldId id="296" r:id="rId13"/>
    <p:sldId id="297" r:id="rId14"/>
    <p:sldId id="298" r:id="rId15"/>
    <p:sldId id="299" r:id="rId16"/>
    <p:sldId id="332" r:id="rId17"/>
    <p:sldId id="366" r:id="rId18"/>
    <p:sldId id="361" r:id="rId19"/>
    <p:sldId id="371" r:id="rId20"/>
    <p:sldId id="372" r:id="rId21"/>
    <p:sldId id="316" r:id="rId22"/>
    <p:sldId id="347" r:id="rId23"/>
    <p:sldId id="348" r:id="rId24"/>
    <p:sldId id="349" r:id="rId25"/>
    <p:sldId id="350" r:id="rId26"/>
    <p:sldId id="369" r:id="rId27"/>
    <p:sldId id="368" r:id="rId28"/>
    <p:sldId id="370" r:id="rId29"/>
    <p:sldId id="354" r:id="rId30"/>
    <p:sldId id="373" r:id="rId31"/>
    <p:sldId id="272" r:id="rId32"/>
    <p:sldId id="374" r:id="rId33"/>
    <p:sldId id="367" r:id="rId34"/>
    <p:sldId id="341" r:id="rId3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77" autoAdjust="0"/>
    <p:restoredTop sz="94660"/>
  </p:normalViewPr>
  <p:slideViewPr>
    <p:cSldViewPr>
      <p:cViewPr varScale="1">
        <p:scale>
          <a:sx n="74" d="100"/>
          <a:sy n="74" d="100"/>
        </p:scale>
        <p:origin x="1038"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872"/>
    </p:cViewPr>
  </p:sorterViewPr>
  <p:notesViewPr>
    <p:cSldViewPr>
      <p:cViewPr varScale="1">
        <p:scale>
          <a:sx n="83" d="100"/>
          <a:sy n="83" d="100"/>
        </p:scale>
        <p:origin x="-2040"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D2F699-E6E0-4492-8B37-DB959ED27660}" type="doc">
      <dgm:prSet loTypeId="urn:microsoft.com/office/officeart/2005/8/layout/venn1" loCatId="relationship" qsTypeId="urn:microsoft.com/office/officeart/2005/8/quickstyle/simple1" qsCatId="simple" csTypeId="urn:microsoft.com/office/officeart/2005/8/colors/accent1_2" csCatId="accent1" phldr="1"/>
      <dgm:spPr/>
    </dgm:pt>
    <dgm:pt modelId="{CACFFA7D-0F70-427A-A6D7-413D49F34E20}">
      <dgm:prSet phldrT="[Text]"/>
      <dgm:spPr/>
      <dgm:t>
        <a:bodyPr/>
        <a:lstStyle/>
        <a:p>
          <a:pPr rtl="1"/>
          <a:r>
            <a:rPr lang="fa-IR" dirty="0" smtClean="0">
              <a:effectLst>
                <a:outerShdw blurRad="38100" dist="38100" dir="2700000" algn="tl">
                  <a:srgbClr val="000000">
                    <a:alpha val="43137"/>
                  </a:srgbClr>
                </a:outerShdw>
              </a:effectLst>
              <a:cs typeface="B Sina" pitchFamily="2" charset="-78"/>
            </a:rPr>
            <a:t>مبارزه با بيماريها</a:t>
          </a:r>
          <a:endParaRPr lang="fa-IR" dirty="0">
            <a:effectLst>
              <a:outerShdw blurRad="38100" dist="38100" dir="2700000" algn="tl">
                <a:srgbClr val="000000">
                  <a:alpha val="43137"/>
                </a:srgbClr>
              </a:outerShdw>
            </a:effectLst>
            <a:cs typeface="B Sina" pitchFamily="2" charset="-78"/>
          </a:endParaRPr>
        </a:p>
      </dgm:t>
    </dgm:pt>
    <dgm:pt modelId="{1EC448B2-73C2-4F33-9828-2A3BB781DF99}" type="parTrans" cxnId="{D336C498-CE8C-4F9D-81DD-4E6EAAA22139}">
      <dgm:prSet/>
      <dgm:spPr/>
      <dgm:t>
        <a:bodyPr/>
        <a:lstStyle/>
        <a:p>
          <a:pPr rtl="1"/>
          <a:endParaRPr lang="fa-IR"/>
        </a:p>
      </dgm:t>
    </dgm:pt>
    <dgm:pt modelId="{8A5ECCD5-35FA-40DC-9B08-F0477880403F}" type="sibTrans" cxnId="{D336C498-CE8C-4F9D-81DD-4E6EAAA22139}">
      <dgm:prSet/>
      <dgm:spPr/>
      <dgm:t>
        <a:bodyPr/>
        <a:lstStyle/>
        <a:p>
          <a:pPr rtl="1"/>
          <a:endParaRPr lang="fa-IR"/>
        </a:p>
      </dgm:t>
    </dgm:pt>
    <dgm:pt modelId="{880464B5-76CD-41C6-ACF2-8148CA014583}">
      <dgm:prSet phldrT="[Text]"/>
      <dgm:spPr/>
      <dgm:t>
        <a:bodyPr/>
        <a:lstStyle/>
        <a:p>
          <a:pPr rtl="1"/>
          <a:r>
            <a:rPr lang="fa-IR" dirty="0" smtClean="0">
              <a:effectLst>
                <a:outerShdw blurRad="38100" dist="38100" dir="2700000" algn="tl">
                  <a:srgbClr val="000000">
                    <a:alpha val="43137"/>
                  </a:srgbClr>
                </a:outerShdw>
              </a:effectLst>
              <a:cs typeface="B Sina" pitchFamily="2" charset="-78"/>
            </a:rPr>
            <a:t>آموزش بهداشت</a:t>
          </a:r>
          <a:endParaRPr lang="fa-IR" dirty="0">
            <a:effectLst>
              <a:outerShdw blurRad="38100" dist="38100" dir="2700000" algn="tl">
                <a:srgbClr val="000000">
                  <a:alpha val="43137"/>
                </a:srgbClr>
              </a:outerShdw>
            </a:effectLst>
            <a:cs typeface="B Sina" pitchFamily="2" charset="-78"/>
          </a:endParaRPr>
        </a:p>
      </dgm:t>
    </dgm:pt>
    <dgm:pt modelId="{069939BD-EE7F-4FA1-8513-B906A7465B5E}" type="parTrans" cxnId="{C3AD77C9-6D6D-4943-B0ED-A95C9ECCB706}">
      <dgm:prSet/>
      <dgm:spPr/>
      <dgm:t>
        <a:bodyPr/>
        <a:lstStyle/>
        <a:p>
          <a:pPr rtl="1"/>
          <a:endParaRPr lang="fa-IR"/>
        </a:p>
      </dgm:t>
    </dgm:pt>
    <dgm:pt modelId="{F75691D9-2BFC-4925-8913-63E036F47A06}" type="sibTrans" cxnId="{C3AD77C9-6D6D-4943-B0ED-A95C9ECCB706}">
      <dgm:prSet/>
      <dgm:spPr/>
      <dgm:t>
        <a:bodyPr/>
        <a:lstStyle/>
        <a:p>
          <a:pPr rtl="1"/>
          <a:endParaRPr lang="fa-IR"/>
        </a:p>
      </dgm:t>
    </dgm:pt>
    <dgm:pt modelId="{7673B110-2777-4DE7-903A-FBF3202A930D}">
      <dgm:prSet phldrT="[Text]"/>
      <dgm:spPr/>
      <dgm:t>
        <a:bodyPr/>
        <a:lstStyle/>
        <a:p>
          <a:pPr rtl="1"/>
          <a:r>
            <a:rPr lang="fa-IR" dirty="0" smtClean="0">
              <a:effectLst>
                <a:outerShdw blurRad="38100" dist="38100" dir="2700000" algn="tl">
                  <a:srgbClr val="000000">
                    <a:alpha val="43137"/>
                  </a:srgbClr>
                </a:outerShdw>
              </a:effectLst>
              <a:cs typeface="B Sina" pitchFamily="2" charset="-78"/>
            </a:rPr>
            <a:t>بهداشت محيط</a:t>
          </a:r>
          <a:endParaRPr lang="fa-IR" dirty="0">
            <a:effectLst>
              <a:outerShdw blurRad="38100" dist="38100" dir="2700000" algn="tl">
                <a:srgbClr val="000000">
                  <a:alpha val="43137"/>
                </a:srgbClr>
              </a:outerShdw>
            </a:effectLst>
            <a:cs typeface="B Sina" pitchFamily="2" charset="-78"/>
          </a:endParaRPr>
        </a:p>
      </dgm:t>
    </dgm:pt>
    <dgm:pt modelId="{C85AB50C-EDEA-47D2-85E1-E96CC76740D2}" type="parTrans" cxnId="{B05AC1E6-9783-4DBD-9B4A-F0543DD1384E}">
      <dgm:prSet/>
      <dgm:spPr/>
      <dgm:t>
        <a:bodyPr/>
        <a:lstStyle/>
        <a:p>
          <a:pPr rtl="1"/>
          <a:endParaRPr lang="fa-IR"/>
        </a:p>
      </dgm:t>
    </dgm:pt>
    <dgm:pt modelId="{9FA15D62-8630-42E0-8348-6D10DFB3A242}" type="sibTrans" cxnId="{B05AC1E6-9783-4DBD-9B4A-F0543DD1384E}">
      <dgm:prSet/>
      <dgm:spPr/>
      <dgm:t>
        <a:bodyPr/>
        <a:lstStyle/>
        <a:p>
          <a:pPr rtl="1"/>
          <a:endParaRPr lang="fa-IR"/>
        </a:p>
      </dgm:t>
    </dgm:pt>
    <dgm:pt modelId="{2DC8DAC0-05C3-4427-A5DC-7CA31472324C}" type="pres">
      <dgm:prSet presAssocID="{A1D2F699-E6E0-4492-8B37-DB959ED27660}" presName="compositeShape" presStyleCnt="0">
        <dgm:presLayoutVars>
          <dgm:chMax val="7"/>
          <dgm:dir/>
          <dgm:resizeHandles val="exact"/>
        </dgm:presLayoutVars>
      </dgm:prSet>
      <dgm:spPr/>
    </dgm:pt>
    <dgm:pt modelId="{FB21E832-2F46-40A9-89D9-A19A2D9F4C35}" type="pres">
      <dgm:prSet presAssocID="{CACFFA7D-0F70-427A-A6D7-413D49F34E20}" presName="circ1" presStyleLbl="vennNode1" presStyleIdx="0" presStyleCnt="3"/>
      <dgm:spPr/>
      <dgm:t>
        <a:bodyPr/>
        <a:lstStyle/>
        <a:p>
          <a:pPr rtl="1"/>
          <a:endParaRPr lang="fa-IR"/>
        </a:p>
      </dgm:t>
    </dgm:pt>
    <dgm:pt modelId="{87A69461-26E2-4C46-80EE-C0D4A0C20DC3}" type="pres">
      <dgm:prSet presAssocID="{CACFFA7D-0F70-427A-A6D7-413D49F34E20}" presName="circ1Tx" presStyleLbl="revTx" presStyleIdx="0" presStyleCnt="0">
        <dgm:presLayoutVars>
          <dgm:chMax val="0"/>
          <dgm:chPref val="0"/>
          <dgm:bulletEnabled val="1"/>
        </dgm:presLayoutVars>
      </dgm:prSet>
      <dgm:spPr/>
      <dgm:t>
        <a:bodyPr/>
        <a:lstStyle/>
        <a:p>
          <a:pPr rtl="1"/>
          <a:endParaRPr lang="fa-IR"/>
        </a:p>
      </dgm:t>
    </dgm:pt>
    <dgm:pt modelId="{BE2D1DD3-9762-4396-9015-E18F8DE5E6A4}" type="pres">
      <dgm:prSet presAssocID="{880464B5-76CD-41C6-ACF2-8148CA014583}" presName="circ2" presStyleLbl="vennNode1" presStyleIdx="1" presStyleCnt="3"/>
      <dgm:spPr/>
      <dgm:t>
        <a:bodyPr/>
        <a:lstStyle/>
        <a:p>
          <a:pPr rtl="1"/>
          <a:endParaRPr lang="fa-IR"/>
        </a:p>
      </dgm:t>
    </dgm:pt>
    <dgm:pt modelId="{3AA992B4-546B-4653-BB93-04D548DA2711}" type="pres">
      <dgm:prSet presAssocID="{880464B5-76CD-41C6-ACF2-8148CA014583}" presName="circ2Tx" presStyleLbl="revTx" presStyleIdx="0" presStyleCnt="0">
        <dgm:presLayoutVars>
          <dgm:chMax val="0"/>
          <dgm:chPref val="0"/>
          <dgm:bulletEnabled val="1"/>
        </dgm:presLayoutVars>
      </dgm:prSet>
      <dgm:spPr/>
      <dgm:t>
        <a:bodyPr/>
        <a:lstStyle/>
        <a:p>
          <a:pPr rtl="1"/>
          <a:endParaRPr lang="fa-IR"/>
        </a:p>
      </dgm:t>
    </dgm:pt>
    <dgm:pt modelId="{FD508CDE-114A-41A9-AC1F-1151FB1CFC99}" type="pres">
      <dgm:prSet presAssocID="{7673B110-2777-4DE7-903A-FBF3202A930D}" presName="circ3" presStyleLbl="vennNode1" presStyleIdx="2" presStyleCnt="3"/>
      <dgm:spPr/>
      <dgm:t>
        <a:bodyPr/>
        <a:lstStyle/>
        <a:p>
          <a:pPr rtl="1"/>
          <a:endParaRPr lang="fa-IR"/>
        </a:p>
      </dgm:t>
    </dgm:pt>
    <dgm:pt modelId="{FA67B6D9-5214-4CBF-8BF0-96CA6E37692B}" type="pres">
      <dgm:prSet presAssocID="{7673B110-2777-4DE7-903A-FBF3202A930D}" presName="circ3Tx" presStyleLbl="revTx" presStyleIdx="0" presStyleCnt="0">
        <dgm:presLayoutVars>
          <dgm:chMax val="0"/>
          <dgm:chPref val="0"/>
          <dgm:bulletEnabled val="1"/>
        </dgm:presLayoutVars>
      </dgm:prSet>
      <dgm:spPr/>
      <dgm:t>
        <a:bodyPr/>
        <a:lstStyle/>
        <a:p>
          <a:pPr rtl="1"/>
          <a:endParaRPr lang="fa-IR"/>
        </a:p>
      </dgm:t>
    </dgm:pt>
  </dgm:ptLst>
  <dgm:cxnLst>
    <dgm:cxn modelId="{C3AD77C9-6D6D-4943-B0ED-A95C9ECCB706}" srcId="{A1D2F699-E6E0-4492-8B37-DB959ED27660}" destId="{880464B5-76CD-41C6-ACF2-8148CA014583}" srcOrd="1" destOrd="0" parTransId="{069939BD-EE7F-4FA1-8513-B906A7465B5E}" sibTransId="{F75691D9-2BFC-4925-8913-63E036F47A06}"/>
    <dgm:cxn modelId="{4BCC74C0-9EFA-4961-BC6F-86AECDAB368B}" type="presOf" srcId="{7673B110-2777-4DE7-903A-FBF3202A930D}" destId="{FA67B6D9-5214-4CBF-8BF0-96CA6E37692B}" srcOrd="1" destOrd="0" presId="urn:microsoft.com/office/officeart/2005/8/layout/venn1"/>
    <dgm:cxn modelId="{618A6779-35ED-477F-8341-A240B7A32139}" type="presOf" srcId="{CACFFA7D-0F70-427A-A6D7-413D49F34E20}" destId="{87A69461-26E2-4C46-80EE-C0D4A0C20DC3}" srcOrd="1" destOrd="0" presId="urn:microsoft.com/office/officeart/2005/8/layout/venn1"/>
    <dgm:cxn modelId="{CFBDD218-4A3C-4B23-9D71-B5BDB7A68413}" type="presOf" srcId="{CACFFA7D-0F70-427A-A6D7-413D49F34E20}" destId="{FB21E832-2F46-40A9-89D9-A19A2D9F4C35}" srcOrd="0" destOrd="0" presId="urn:microsoft.com/office/officeart/2005/8/layout/venn1"/>
    <dgm:cxn modelId="{AE68945D-37EE-4CB8-A1DD-19C514A3A9B8}" type="presOf" srcId="{7673B110-2777-4DE7-903A-FBF3202A930D}" destId="{FD508CDE-114A-41A9-AC1F-1151FB1CFC99}" srcOrd="0" destOrd="0" presId="urn:microsoft.com/office/officeart/2005/8/layout/venn1"/>
    <dgm:cxn modelId="{D336C498-CE8C-4F9D-81DD-4E6EAAA22139}" srcId="{A1D2F699-E6E0-4492-8B37-DB959ED27660}" destId="{CACFFA7D-0F70-427A-A6D7-413D49F34E20}" srcOrd="0" destOrd="0" parTransId="{1EC448B2-73C2-4F33-9828-2A3BB781DF99}" sibTransId="{8A5ECCD5-35FA-40DC-9B08-F0477880403F}"/>
    <dgm:cxn modelId="{B05AC1E6-9783-4DBD-9B4A-F0543DD1384E}" srcId="{A1D2F699-E6E0-4492-8B37-DB959ED27660}" destId="{7673B110-2777-4DE7-903A-FBF3202A930D}" srcOrd="2" destOrd="0" parTransId="{C85AB50C-EDEA-47D2-85E1-E96CC76740D2}" sibTransId="{9FA15D62-8630-42E0-8348-6D10DFB3A242}"/>
    <dgm:cxn modelId="{D853BFD2-AA88-4105-B26A-A8173E056C2F}" type="presOf" srcId="{880464B5-76CD-41C6-ACF2-8148CA014583}" destId="{BE2D1DD3-9762-4396-9015-E18F8DE5E6A4}" srcOrd="0" destOrd="0" presId="urn:microsoft.com/office/officeart/2005/8/layout/venn1"/>
    <dgm:cxn modelId="{C811CCBB-FEDB-4A30-8478-650EBA7B7C06}" type="presOf" srcId="{A1D2F699-E6E0-4492-8B37-DB959ED27660}" destId="{2DC8DAC0-05C3-4427-A5DC-7CA31472324C}" srcOrd="0" destOrd="0" presId="urn:microsoft.com/office/officeart/2005/8/layout/venn1"/>
    <dgm:cxn modelId="{64BB6009-4CBB-441A-A35C-4091D72120E3}" type="presOf" srcId="{880464B5-76CD-41C6-ACF2-8148CA014583}" destId="{3AA992B4-546B-4653-BB93-04D548DA2711}" srcOrd="1" destOrd="0" presId="urn:microsoft.com/office/officeart/2005/8/layout/venn1"/>
    <dgm:cxn modelId="{9DF4BDBB-59AE-4FE3-B1B3-1EE5492A2405}" type="presParOf" srcId="{2DC8DAC0-05C3-4427-A5DC-7CA31472324C}" destId="{FB21E832-2F46-40A9-89D9-A19A2D9F4C35}" srcOrd="0" destOrd="0" presId="urn:microsoft.com/office/officeart/2005/8/layout/venn1"/>
    <dgm:cxn modelId="{DCBCA09C-380D-46F1-BBEF-BEEF5076C3E2}" type="presParOf" srcId="{2DC8DAC0-05C3-4427-A5DC-7CA31472324C}" destId="{87A69461-26E2-4C46-80EE-C0D4A0C20DC3}" srcOrd="1" destOrd="0" presId="urn:microsoft.com/office/officeart/2005/8/layout/venn1"/>
    <dgm:cxn modelId="{6B0A1575-F272-4AE6-8D09-6CC2152EC5E5}" type="presParOf" srcId="{2DC8DAC0-05C3-4427-A5DC-7CA31472324C}" destId="{BE2D1DD3-9762-4396-9015-E18F8DE5E6A4}" srcOrd="2" destOrd="0" presId="urn:microsoft.com/office/officeart/2005/8/layout/venn1"/>
    <dgm:cxn modelId="{00968B89-427F-4A2F-AA8C-93725EF2E699}" type="presParOf" srcId="{2DC8DAC0-05C3-4427-A5DC-7CA31472324C}" destId="{3AA992B4-546B-4653-BB93-04D548DA2711}" srcOrd="3" destOrd="0" presId="urn:microsoft.com/office/officeart/2005/8/layout/venn1"/>
    <dgm:cxn modelId="{F70090B0-F4E5-4DB6-8185-41554626587F}" type="presParOf" srcId="{2DC8DAC0-05C3-4427-A5DC-7CA31472324C}" destId="{FD508CDE-114A-41A9-AC1F-1151FB1CFC99}" srcOrd="4" destOrd="0" presId="urn:microsoft.com/office/officeart/2005/8/layout/venn1"/>
    <dgm:cxn modelId="{1CDA753B-6B28-451D-9FFD-8D2220DF4151}" type="presParOf" srcId="{2DC8DAC0-05C3-4427-A5DC-7CA31472324C}" destId="{FA67B6D9-5214-4CBF-8BF0-96CA6E37692B}"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21E832-2F46-40A9-89D9-A19A2D9F4C35}">
      <dsp:nvSpPr>
        <dsp:cNvPr id="0" name=""/>
        <dsp:cNvSpPr/>
      </dsp:nvSpPr>
      <dsp:spPr>
        <a:xfrm>
          <a:off x="2856706" y="58142"/>
          <a:ext cx="2790825" cy="279082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511300" rtl="1">
            <a:lnSpc>
              <a:spcPct val="90000"/>
            </a:lnSpc>
            <a:spcBef>
              <a:spcPct val="0"/>
            </a:spcBef>
            <a:spcAft>
              <a:spcPct val="35000"/>
            </a:spcAft>
          </a:pPr>
          <a:r>
            <a:rPr lang="fa-IR" sz="3400" kern="1200" dirty="0" smtClean="0">
              <a:effectLst>
                <a:outerShdw blurRad="38100" dist="38100" dir="2700000" algn="tl">
                  <a:srgbClr val="000000">
                    <a:alpha val="43137"/>
                  </a:srgbClr>
                </a:outerShdw>
              </a:effectLst>
              <a:cs typeface="B Sina" pitchFamily="2" charset="-78"/>
            </a:rPr>
            <a:t>مبارزه با بيماريها</a:t>
          </a:r>
          <a:endParaRPr lang="fa-IR" sz="3400" kern="1200" dirty="0">
            <a:effectLst>
              <a:outerShdw blurRad="38100" dist="38100" dir="2700000" algn="tl">
                <a:srgbClr val="000000">
                  <a:alpha val="43137"/>
                </a:srgbClr>
              </a:outerShdw>
            </a:effectLst>
            <a:cs typeface="B Sina" pitchFamily="2" charset="-78"/>
          </a:endParaRPr>
        </a:p>
      </dsp:txBody>
      <dsp:txXfrm>
        <a:off x="3228816" y="546536"/>
        <a:ext cx="2046605" cy="1255871"/>
      </dsp:txXfrm>
    </dsp:sp>
    <dsp:sp modelId="{BE2D1DD3-9762-4396-9015-E18F8DE5E6A4}">
      <dsp:nvSpPr>
        <dsp:cNvPr id="0" name=""/>
        <dsp:cNvSpPr/>
      </dsp:nvSpPr>
      <dsp:spPr>
        <a:xfrm>
          <a:off x="3863729" y="1802407"/>
          <a:ext cx="2790825" cy="279082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511300" rtl="1">
            <a:lnSpc>
              <a:spcPct val="90000"/>
            </a:lnSpc>
            <a:spcBef>
              <a:spcPct val="0"/>
            </a:spcBef>
            <a:spcAft>
              <a:spcPct val="35000"/>
            </a:spcAft>
          </a:pPr>
          <a:r>
            <a:rPr lang="fa-IR" sz="3400" kern="1200" dirty="0" smtClean="0">
              <a:effectLst>
                <a:outerShdw blurRad="38100" dist="38100" dir="2700000" algn="tl">
                  <a:srgbClr val="000000">
                    <a:alpha val="43137"/>
                  </a:srgbClr>
                </a:outerShdw>
              </a:effectLst>
              <a:cs typeface="B Sina" pitchFamily="2" charset="-78"/>
            </a:rPr>
            <a:t>آموزش بهداشت</a:t>
          </a:r>
          <a:endParaRPr lang="fa-IR" sz="3400" kern="1200" dirty="0">
            <a:effectLst>
              <a:outerShdw blurRad="38100" dist="38100" dir="2700000" algn="tl">
                <a:srgbClr val="000000">
                  <a:alpha val="43137"/>
                </a:srgbClr>
              </a:outerShdw>
            </a:effectLst>
            <a:cs typeface="B Sina" pitchFamily="2" charset="-78"/>
          </a:endParaRPr>
        </a:p>
      </dsp:txBody>
      <dsp:txXfrm>
        <a:off x="4717256" y="2523370"/>
        <a:ext cx="1674495" cy="1534953"/>
      </dsp:txXfrm>
    </dsp:sp>
    <dsp:sp modelId="{FD508CDE-114A-41A9-AC1F-1151FB1CFC99}">
      <dsp:nvSpPr>
        <dsp:cNvPr id="0" name=""/>
        <dsp:cNvSpPr/>
      </dsp:nvSpPr>
      <dsp:spPr>
        <a:xfrm>
          <a:off x="1849683" y="1802407"/>
          <a:ext cx="2790825" cy="279082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511300" rtl="1">
            <a:lnSpc>
              <a:spcPct val="90000"/>
            </a:lnSpc>
            <a:spcBef>
              <a:spcPct val="0"/>
            </a:spcBef>
            <a:spcAft>
              <a:spcPct val="35000"/>
            </a:spcAft>
          </a:pPr>
          <a:r>
            <a:rPr lang="fa-IR" sz="3400" kern="1200" dirty="0" smtClean="0">
              <a:effectLst>
                <a:outerShdw blurRad="38100" dist="38100" dir="2700000" algn="tl">
                  <a:srgbClr val="000000">
                    <a:alpha val="43137"/>
                  </a:srgbClr>
                </a:outerShdw>
              </a:effectLst>
              <a:cs typeface="B Sina" pitchFamily="2" charset="-78"/>
            </a:rPr>
            <a:t>بهداشت محيط</a:t>
          </a:r>
          <a:endParaRPr lang="fa-IR" sz="3400" kern="1200" dirty="0">
            <a:effectLst>
              <a:outerShdw blurRad="38100" dist="38100" dir="2700000" algn="tl">
                <a:srgbClr val="000000">
                  <a:alpha val="43137"/>
                </a:srgbClr>
              </a:outerShdw>
            </a:effectLst>
            <a:cs typeface="B Sina" pitchFamily="2" charset="-78"/>
          </a:endParaRPr>
        </a:p>
      </dsp:txBody>
      <dsp:txXfrm>
        <a:off x="2112486" y="2523370"/>
        <a:ext cx="1674495" cy="1534953"/>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C7673B0D-2C44-40A1-852D-854CEA214D38}" type="datetimeFigureOut">
              <a:rPr lang="en-US"/>
              <a:pPr>
                <a:defRPr/>
              </a:pPr>
              <a:t>6/14/2020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FD70210-C70C-4732-81F9-3001099566F2}" type="slidenum">
              <a:rPr lang="en-US"/>
              <a:pPr>
                <a:defRPr/>
              </a:pPr>
              <a:t>‹#›</a:t>
            </a:fld>
            <a:endParaRPr lang="en-US"/>
          </a:p>
        </p:txBody>
      </p:sp>
    </p:spTree>
    <p:extLst>
      <p:ext uri="{BB962C8B-B14F-4D97-AF65-F5344CB8AC3E}">
        <p14:creationId xmlns:p14="http://schemas.microsoft.com/office/powerpoint/2010/main" val="4059906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8F95599D-9430-400B-A855-AACA4903B7FD}" type="datetimeFigureOut">
              <a:rPr lang="en-US"/>
              <a:pPr>
                <a:defRPr/>
              </a:pPr>
              <a:t>6/14/2020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r>
              <a:rPr lang="fa-IR"/>
              <a:t>اردبیل 3-4 خردادماه 1390</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9B03DE5C-4038-424A-83BF-8CD95127C44A}" type="slidenum">
              <a:rPr lang="en-US"/>
              <a:pPr>
                <a:defRPr/>
              </a:pPr>
              <a:t>‹#›</a:t>
            </a:fld>
            <a:endParaRPr lang="en-US"/>
          </a:p>
        </p:txBody>
      </p:sp>
    </p:spTree>
    <p:extLst>
      <p:ext uri="{BB962C8B-B14F-4D97-AF65-F5344CB8AC3E}">
        <p14:creationId xmlns:p14="http://schemas.microsoft.com/office/powerpoint/2010/main" val="8637084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a-IR" smtClean="0"/>
          </a:p>
        </p:txBody>
      </p:sp>
      <p:sp>
        <p:nvSpPr>
          <p:cNvPr id="50180" name="Slide Number Placeholder 5"/>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8E05B54-4968-4914-A18D-001D86110423}" type="slidenum">
              <a:rPr lang="en-US" smtClean="0"/>
              <a:pPr/>
              <a:t>1</a:t>
            </a:fld>
            <a:endParaRPr lang="en-US" dirty="0" smtClean="0"/>
          </a:p>
        </p:txBody>
      </p:sp>
    </p:spTree>
    <p:extLst>
      <p:ext uri="{BB962C8B-B14F-4D97-AF65-F5344CB8AC3E}">
        <p14:creationId xmlns:p14="http://schemas.microsoft.com/office/powerpoint/2010/main" val="27032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28792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17332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35449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7271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55882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21963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09435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7914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8825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812238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0F426-9F15-4A83-BB84-7C575ABD2F4A}" type="datetimeFigureOut">
              <a:rPr lang="fa-IR" smtClean="0">
                <a:solidFill>
                  <a:prstClr val="black">
                    <a:tint val="75000"/>
                  </a:prstClr>
                </a:solidFill>
              </a:rPr>
              <a:pPr/>
              <a:t>10/23/1441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05DFFE3B-7060-474B-8D3C-8C80796C3CC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12854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fontAlgn="auto">
              <a:spcBef>
                <a:spcPts val="0"/>
              </a:spcBef>
              <a:spcAft>
                <a:spcPts val="0"/>
              </a:spcAft>
            </a:pPr>
            <a:fld id="{9440F426-9F15-4A83-BB84-7C575ABD2F4A}" type="datetimeFigureOut">
              <a:rPr lang="fa-IR" smtClean="0">
                <a:solidFill>
                  <a:prstClr val="black">
                    <a:tint val="75000"/>
                  </a:prstClr>
                </a:solidFill>
                <a:latin typeface="Calibri"/>
                <a:cs typeface="Arial"/>
              </a:rPr>
              <a:pPr rtl="1" fontAlgn="auto">
                <a:spcBef>
                  <a:spcPts val="0"/>
                </a:spcBef>
                <a:spcAft>
                  <a:spcPts val="0"/>
                </a:spcAft>
              </a:pPr>
              <a:t>10/23/1441</a:t>
            </a:fld>
            <a:endParaRPr lang="fa-IR">
              <a:solidFill>
                <a:prstClr val="black">
                  <a:tint val="75000"/>
                </a:prstClr>
              </a:solidFill>
              <a:latin typeface="Calibri"/>
              <a:cs typeface="Aria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fontAlgn="auto">
              <a:spcBef>
                <a:spcPts val="0"/>
              </a:spcBef>
              <a:spcAft>
                <a:spcPts val="0"/>
              </a:spcAft>
            </a:pPr>
            <a:endParaRPr lang="fa-IR">
              <a:solidFill>
                <a:prstClr val="black">
                  <a:tint val="75000"/>
                </a:prstClr>
              </a:solidFill>
              <a:latin typeface="Calibri"/>
              <a:cs typeface="Aria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fontAlgn="auto">
              <a:spcBef>
                <a:spcPts val="0"/>
              </a:spcBef>
              <a:spcAft>
                <a:spcPts val="0"/>
              </a:spcAft>
            </a:pPr>
            <a:fld id="{05DFFE3B-7060-474B-8D3C-8C80796C3CCE}" type="slidenum">
              <a:rPr lang="fa-IR" smtClean="0">
                <a:solidFill>
                  <a:prstClr val="black">
                    <a:tint val="75000"/>
                  </a:prstClr>
                </a:solidFill>
                <a:latin typeface="Calibri"/>
                <a:cs typeface="Arial"/>
              </a:rPr>
              <a:pPr rtl="1" fontAlgn="auto">
                <a:spcBef>
                  <a:spcPts val="0"/>
                </a:spcBef>
                <a:spcAft>
                  <a:spcPts val="0"/>
                </a:spcAft>
              </a:pPr>
              <a:t>‹#›</a:t>
            </a:fld>
            <a:endParaRPr lang="fa-IR">
              <a:solidFill>
                <a:prstClr val="black">
                  <a:tint val="75000"/>
                </a:prstClr>
              </a:solidFill>
              <a:latin typeface="Calibri"/>
              <a:cs typeface="Arial"/>
            </a:endParaRPr>
          </a:p>
        </p:txBody>
      </p:sp>
    </p:spTree>
    <p:extLst>
      <p:ext uri="{BB962C8B-B14F-4D97-AF65-F5344CB8AC3E}">
        <p14:creationId xmlns:p14="http://schemas.microsoft.com/office/powerpoint/2010/main" val="2092813211"/>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1143000"/>
            <a:ext cx="6477000" cy="2819400"/>
          </a:xfrm>
        </p:spPr>
        <p:txBody>
          <a:bodyPr>
            <a:normAutofit fontScale="90000"/>
          </a:bodyPr>
          <a:lstStyle/>
          <a:p>
            <a:pPr algn="ctr" eaLnBrk="1" fontAlgn="auto" hangingPunct="1">
              <a:spcAft>
                <a:spcPts val="0"/>
              </a:spcAft>
              <a:defRPr/>
            </a:pPr>
            <a:r>
              <a:rPr lang="fa-IR" dirty="0" smtClean="0">
                <a:solidFill>
                  <a:schemeClr val="tx2">
                    <a:satMod val="130000"/>
                  </a:schemeClr>
                </a:solidFill>
                <a:cs typeface="B Titr" pitchFamily="2" charset="-78"/>
              </a:rPr>
              <a:t/>
            </a:r>
            <a:br>
              <a:rPr lang="fa-IR" dirty="0" smtClean="0">
                <a:solidFill>
                  <a:schemeClr val="tx2">
                    <a:satMod val="130000"/>
                  </a:schemeClr>
                </a:solidFill>
                <a:cs typeface="B Titr" pitchFamily="2" charset="-78"/>
              </a:rPr>
            </a:br>
            <a:r>
              <a:rPr lang="fa-IR" dirty="0" smtClean="0">
                <a:solidFill>
                  <a:schemeClr val="tx2">
                    <a:satMod val="130000"/>
                  </a:schemeClr>
                </a:solidFill>
                <a:cs typeface="B Titr" pitchFamily="2" charset="-78"/>
              </a:rPr>
              <a:t/>
            </a:r>
            <a:br>
              <a:rPr lang="fa-IR" dirty="0" smtClean="0">
                <a:solidFill>
                  <a:schemeClr val="tx2">
                    <a:satMod val="130000"/>
                  </a:schemeClr>
                </a:solidFill>
                <a:cs typeface="B Titr" pitchFamily="2" charset="-78"/>
              </a:rPr>
            </a:br>
            <a:r>
              <a:rPr lang="fa-IR" dirty="0" smtClean="0">
                <a:solidFill>
                  <a:schemeClr val="tx2">
                    <a:satMod val="130000"/>
                  </a:schemeClr>
                </a:solidFill>
                <a:cs typeface="B Titr" pitchFamily="2" charset="-78"/>
              </a:rPr>
              <a:t>برنامه بهداشت آب و فاضلاب برای پیشگیری و کنترل بیماریهای  منتقله از آب   </a:t>
            </a:r>
            <a:br>
              <a:rPr lang="fa-IR" dirty="0" smtClean="0">
                <a:solidFill>
                  <a:schemeClr val="tx2">
                    <a:satMod val="130000"/>
                  </a:schemeClr>
                </a:solidFill>
                <a:cs typeface="B Titr" pitchFamily="2" charset="-78"/>
              </a:rPr>
            </a:br>
            <a:endParaRPr lang="en-US" dirty="0">
              <a:solidFill>
                <a:schemeClr val="tx2">
                  <a:satMod val="130000"/>
                </a:schemeClr>
              </a:solidFill>
              <a:cs typeface="B Titr" pitchFamily="2" charset="-78"/>
            </a:endParaRPr>
          </a:p>
        </p:txBody>
      </p:sp>
      <p:sp>
        <p:nvSpPr>
          <p:cNvPr id="4" name="Rectangle 3"/>
          <p:cNvSpPr/>
          <p:nvPr/>
        </p:nvSpPr>
        <p:spPr>
          <a:xfrm>
            <a:off x="2209800" y="4038600"/>
            <a:ext cx="5257800" cy="1600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a-IR" sz="2400" dirty="0" smtClean="0">
                <a:solidFill>
                  <a:schemeClr val="tx1"/>
                </a:solidFill>
                <a:cs typeface="B Roya" pitchFamily="2" charset="-78"/>
              </a:rPr>
              <a:t>مرکز بهداشت استان اصفهان- خرداد99</a:t>
            </a:r>
            <a:endParaRPr lang="en-US" sz="2400" dirty="0">
              <a:solidFill>
                <a:schemeClr val="tx1"/>
              </a:solidFill>
              <a:cs typeface="B Roya"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4800600" y="2743200"/>
          <a:ext cx="4191000" cy="4016825"/>
        </p:xfrm>
        <a:graphic>
          <a:graphicData uri="http://schemas.openxmlformats.org/drawingml/2006/table">
            <a:tbl>
              <a:tblPr rtl="1"/>
              <a:tblGrid>
                <a:gridCol w="3439146">
                  <a:extLst>
                    <a:ext uri="{9D8B030D-6E8A-4147-A177-3AD203B41FA5}">
                      <a16:colId xmlns:a16="http://schemas.microsoft.com/office/drawing/2014/main" val="20000"/>
                    </a:ext>
                  </a:extLst>
                </a:gridCol>
                <a:gridCol w="751854">
                  <a:extLst>
                    <a:ext uri="{9D8B030D-6E8A-4147-A177-3AD203B41FA5}">
                      <a16:colId xmlns:a16="http://schemas.microsoft.com/office/drawing/2014/main" val="20001"/>
                    </a:ext>
                  </a:extLst>
                </a:gridCol>
              </a:tblGrid>
              <a:tr h="280851">
                <a:tc>
                  <a:txBody>
                    <a:bodyPr/>
                    <a:lstStyle/>
                    <a:p>
                      <a:pPr algn="ctr" rtl="1">
                        <a:spcAft>
                          <a:spcPts val="0"/>
                        </a:spcAft>
                      </a:pPr>
                      <a:r>
                        <a:rPr lang="fa-IR" sz="1200" dirty="0">
                          <a:latin typeface="Times New Roman"/>
                          <a:ea typeface="Times New Roman"/>
                          <a:cs typeface="B Lotus"/>
                        </a:rPr>
                        <a:t>سوال</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پاسخ</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0851">
                <a:tc>
                  <a:txBody>
                    <a:bodyPr/>
                    <a:lstStyle/>
                    <a:p>
                      <a:pPr algn="just" rtl="1">
                        <a:spcAft>
                          <a:spcPts val="0"/>
                        </a:spcAft>
                      </a:pPr>
                      <a:r>
                        <a:rPr lang="fa-IR" sz="1200">
                          <a:latin typeface="Times New Roman"/>
                          <a:ea typeface="Times New Roman"/>
                          <a:cs typeface="B Lotus"/>
                        </a:rPr>
                        <a:t>1- آیا توالت یا لوله فاضلاب در شعاع 100 متری تلمبه خانه وجود دارد؟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80851">
                <a:tc>
                  <a:txBody>
                    <a:bodyPr/>
                    <a:lstStyle/>
                    <a:p>
                      <a:pPr algn="just" rtl="1">
                        <a:spcAft>
                          <a:spcPts val="0"/>
                        </a:spcAft>
                      </a:pPr>
                      <a:r>
                        <a:rPr lang="fa-IR" sz="1200">
                          <a:latin typeface="Times New Roman"/>
                          <a:ea typeface="Times New Roman"/>
                          <a:cs typeface="B Lotus"/>
                        </a:rPr>
                        <a:t>2- آیا نزدیکترین توالت فاقد سیستم فاضلابرو می باشد؟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80851">
                <a:tc>
                  <a:txBody>
                    <a:bodyPr/>
                    <a:lstStyle/>
                    <a:p>
                      <a:pPr algn="just" rtl="1">
                        <a:spcAft>
                          <a:spcPts val="0"/>
                        </a:spcAft>
                      </a:pPr>
                      <a:r>
                        <a:rPr lang="fa-IR" sz="1200" dirty="0">
                          <a:latin typeface="Times New Roman"/>
                          <a:ea typeface="Times New Roman"/>
                          <a:cs typeface="B Lotus"/>
                        </a:rPr>
                        <a:t>3- آیا هیچگونه منبع آلودگی در شعاع 50 متری وجود دارد؟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80851">
                <a:tc>
                  <a:txBody>
                    <a:bodyPr/>
                    <a:lstStyle/>
                    <a:p>
                      <a:pPr algn="just" rtl="1">
                        <a:spcAft>
                          <a:spcPts val="0"/>
                        </a:spcAft>
                      </a:pPr>
                      <a:r>
                        <a:rPr lang="fa-IR" sz="1200">
                          <a:latin typeface="Times New Roman"/>
                          <a:ea typeface="Times New Roman"/>
                          <a:cs typeface="B Lotus"/>
                        </a:rPr>
                        <a:t>4- آیا چاه سربازی در شعاع 100 متری وجود دارد؟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80851">
                <a:tc>
                  <a:txBody>
                    <a:bodyPr/>
                    <a:lstStyle/>
                    <a:p>
                      <a:pPr algn="just" rtl="1">
                        <a:spcAft>
                          <a:spcPts val="0"/>
                        </a:spcAft>
                      </a:pPr>
                      <a:r>
                        <a:rPr lang="fa-IR" sz="1200">
                          <a:latin typeface="Times New Roman"/>
                          <a:ea typeface="Times New Roman"/>
                          <a:cs typeface="B Lotus"/>
                        </a:rPr>
                        <a:t>5- آیا لوله زهکشی اطراف تلمبه خانه دچار شکستگی است؟</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61703">
                <a:tc>
                  <a:txBody>
                    <a:bodyPr/>
                    <a:lstStyle/>
                    <a:p>
                      <a:pPr algn="just" rtl="1">
                        <a:spcAft>
                          <a:spcPts val="0"/>
                        </a:spcAft>
                      </a:pPr>
                      <a:r>
                        <a:rPr lang="fa-IR" sz="1200">
                          <a:latin typeface="Times New Roman"/>
                          <a:ea typeface="Times New Roman"/>
                          <a:cs typeface="B Lotus"/>
                        </a:rPr>
                        <a:t>6- آیا نرده های حصار دچار صدمه دیدگی شده اند که منجر به ورود حیوانات شود؟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dirty="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80851">
                <a:tc>
                  <a:txBody>
                    <a:bodyPr/>
                    <a:lstStyle/>
                    <a:p>
                      <a:pPr algn="just" rtl="1">
                        <a:spcAft>
                          <a:spcPts val="0"/>
                        </a:spcAft>
                      </a:pPr>
                      <a:r>
                        <a:rPr lang="fa-IR" sz="1200">
                          <a:latin typeface="Times New Roman"/>
                          <a:ea typeface="Times New Roman"/>
                          <a:cs typeface="B Lotus"/>
                        </a:rPr>
                        <a:t>7- آ یا کف تلمبه خانه نسبت به نفوذ آب نفوذناپذیر است؟</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80851">
                <a:tc>
                  <a:txBody>
                    <a:bodyPr/>
                    <a:lstStyle/>
                    <a:p>
                      <a:pPr algn="just" rtl="1">
                        <a:spcAft>
                          <a:spcPts val="0"/>
                        </a:spcAft>
                      </a:pPr>
                      <a:r>
                        <a:rPr lang="fa-IR" sz="1200">
                          <a:latin typeface="Times New Roman"/>
                          <a:ea typeface="Times New Roman"/>
                          <a:cs typeface="B Lotus"/>
                        </a:rPr>
                        <a:t>8- آیا در داخل تلمبه خانه محل های تجمع آب وجود دارد؟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80851">
                <a:tc>
                  <a:txBody>
                    <a:bodyPr/>
                    <a:lstStyle/>
                    <a:p>
                      <a:pPr algn="just" rtl="1">
                        <a:spcAft>
                          <a:spcPts val="0"/>
                        </a:spcAft>
                      </a:pPr>
                      <a:r>
                        <a:rPr lang="fa-IR" sz="1200">
                          <a:latin typeface="Times New Roman"/>
                          <a:ea typeface="Times New Roman"/>
                          <a:cs typeface="B Lotus"/>
                        </a:rPr>
                        <a:t>9- آیا آب بندی چاه فاقد اصول بهسازی است؟</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80851">
                <a:tc>
                  <a:txBody>
                    <a:bodyPr/>
                    <a:lstStyle/>
                    <a:p>
                      <a:pPr algn="just" rtl="1">
                        <a:spcAft>
                          <a:spcPts val="0"/>
                        </a:spcAft>
                      </a:pPr>
                      <a:r>
                        <a:rPr lang="fa-IR" sz="1200">
                          <a:latin typeface="Times New Roman"/>
                          <a:ea typeface="Times New Roman"/>
                          <a:cs typeface="B Lotus"/>
                        </a:rPr>
                        <a:t>کل امتیاز ریسک (از 9 نمره)</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endParaRPr lang="fa-IR" sz="1200">
                        <a:latin typeface="Times New Roman"/>
                        <a:ea typeface="Times New Roman"/>
                        <a:cs typeface="B Lotu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561703">
                <a:tc gridSpan="2">
                  <a:txBody>
                    <a:bodyPr/>
                    <a:lstStyle/>
                    <a:p>
                      <a:pPr algn="just" rtl="1">
                        <a:spcAft>
                          <a:spcPts val="0"/>
                        </a:spcAft>
                      </a:pPr>
                      <a:r>
                        <a:rPr lang="fa-IR" sz="1200" dirty="0">
                          <a:latin typeface="Times New Roman"/>
                          <a:ea typeface="Times New Roman"/>
                          <a:cs typeface="B Lotus"/>
                        </a:rPr>
                        <a:t>امتیاز ریسک:</a:t>
                      </a:r>
                      <a:endParaRPr lang="en-US" sz="1200" dirty="0">
                        <a:latin typeface="Times New Roman"/>
                        <a:ea typeface="Times New Roman"/>
                        <a:cs typeface="Arial"/>
                      </a:endParaRPr>
                    </a:p>
                    <a:p>
                      <a:pPr algn="just" rtl="1">
                        <a:spcAft>
                          <a:spcPts val="0"/>
                        </a:spcAft>
                      </a:pPr>
                      <a:r>
                        <a:rPr lang="fa-IR" sz="1200" dirty="0">
                          <a:latin typeface="Times New Roman"/>
                          <a:ea typeface="Times New Roman"/>
                          <a:cs typeface="B Lotus"/>
                        </a:rPr>
                        <a:t>بالا (9- 7)      متوسط (6- 3)        پائین (2- 0)       </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11"/>
                  </a:ext>
                </a:extLst>
              </a:tr>
            </a:tbl>
          </a:graphicData>
        </a:graphic>
      </p:graphicFrame>
      <p:sp>
        <p:nvSpPr>
          <p:cNvPr id="19498" name="Rectangle 1"/>
          <p:cNvSpPr>
            <a:spLocks noChangeArrowheads="1"/>
          </p:cNvSpPr>
          <p:nvPr/>
        </p:nvSpPr>
        <p:spPr bwMode="auto">
          <a:xfrm>
            <a:off x="4495800" y="228600"/>
            <a:ext cx="4648200" cy="2308225"/>
          </a:xfrm>
          <a:prstGeom prst="rect">
            <a:avLst/>
          </a:prstGeom>
          <a:noFill/>
          <a:ln w="9525">
            <a:noFill/>
            <a:miter lim="800000"/>
            <a:headEnd/>
            <a:tailEnd/>
          </a:ln>
        </p:spPr>
        <p:txBody>
          <a:bodyPr anchor="ctr">
            <a:spAutoFit/>
          </a:bodyPr>
          <a:lstStyle/>
          <a:p>
            <a:pPr algn="justLow" rtl="1"/>
            <a:r>
              <a:rPr lang="fa-IR" sz="1200" dirty="0">
                <a:ea typeface="Times New Roman" pitchFamily="18" charset="0"/>
                <a:cs typeface="B Lotus" pitchFamily="2" charset="-78"/>
              </a:rPr>
              <a:t>- نوع تسهیلات                           چاه های عمیق با سیستم مکانیزه</a:t>
            </a:r>
            <a:endParaRPr lang="en-US" sz="1100" dirty="0">
              <a:ea typeface="Times New Roman" pitchFamily="18" charset="0"/>
            </a:endParaRPr>
          </a:p>
          <a:p>
            <a:pPr algn="justLow" rtl="1" eaLnBrk="0" hangingPunct="0"/>
            <a:r>
              <a:rPr lang="fa-IR" sz="1200" dirty="0">
                <a:ea typeface="Times New Roman" pitchFamily="18" charset="0"/>
                <a:cs typeface="B Lotus" pitchFamily="2" charset="-78"/>
              </a:rPr>
              <a:t>1- اطلاعات عمومی                      : بخش </a:t>
            </a:r>
            <a:endParaRPr lang="en-US" sz="1100" dirty="0">
              <a:ea typeface="Times New Roman" pitchFamily="18" charset="0"/>
            </a:endParaRPr>
          </a:p>
          <a:p>
            <a:pPr algn="justLow" rtl="1" eaLnBrk="0" hangingPunct="0"/>
            <a:r>
              <a:rPr lang="fa-IR" sz="1200" dirty="0">
                <a:ea typeface="Times New Roman" pitchFamily="18" charset="0"/>
                <a:cs typeface="B Lotus" pitchFamily="2" charset="-78"/>
              </a:rPr>
              <a:t>                                               : محله </a:t>
            </a:r>
            <a:endParaRPr lang="en-US" sz="1100" dirty="0"/>
          </a:p>
          <a:p>
            <a:pPr algn="justLow" rtl="1" eaLnBrk="0" hangingPunct="0"/>
            <a:r>
              <a:rPr lang="fa-IR" sz="1200" dirty="0">
                <a:cs typeface="B Lotus" pitchFamily="2" charset="-78"/>
              </a:rPr>
              <a:t>2- شماره کد</a:t>
            </a:r>
            <a:endParaRPr lang="en-US" sz="1100" dirty="0"/>
          </a:p>
          <a:p>
            <a:pPr algn="justLow" rtl="1" eaLnBrk="0" hangingPunct="0"/>
            <a:r>
              <a:rPr lang="fa-IR" sz="1200" dirty="0">
                <a:cs typeface="B Lotus" pitchFamily="2" charset="-78"/>
              </a:rPr>
              <a:t>3- تاریخ بازدید</a:t>
            </a:r>
            <a:endParaRPr lang="en-US" sz="1100" dirty="0"/>
          </a:p>
          <a:p>
            <a:pPr algn="justLow" rtl="1" eaLnBrk="0" hangingPunct="0"/>
            <a:r>
              <a:rPr lang="fa-IR" sz="1200" dirty="0">
                <a:cs typeface="B Lotus" pitchFamily="2" charset="-78"/>
              </a:rPr>
              <a:t>4- آیا نمونه آب برداشت شده است؟  </a:t>
            </a:r>
            <a:endParaRPr lang="en-US" sz="1100" dirty="0"/>
          </a:p>
          <a:p>
            <a:pPr algn="justLow" rtl="1" eaLnBrk="0" hangingPunct="0"/>
            <a:r>
              <a:rPr lang="fa-IR" sz="1200" dirty="0">
                <a:cs typeface="B Lotus" pitchFamily="2" charset="-78"/>
              </a:rPr>
              <a:t>                       شماره نمونه:                                 </a:t>
            </a:r>
            <a:r>
              <a:rPr lang="en-US" sz="1200" dirty="0">
                <a:cs typeface="B Lotus" pitchFamily="2" charset="-78"/>
              </a:rPr>
              <a:t>FC/100 ml</a:t>
            </a:r>
            <a:r>
              <a:rPr lang="fa-IR" sz="1200" dirty="0">
                <a:cs typeface="B Lotus" pitchFamily="2" charset="-78"/>
              </a:rPr>
              <a:t> :</a:t>
            </a:r>
            <a:endParaRPr lang="en-US" sz="1100" dirty="0"/>
          </a:p>
          <a:p>
            <a:pPr algn="justLow" rtl="1" eaLnBrk="0" hangingPunct="0"/>
            <a:r>
              <a:rPr lang="en-US" sz="1200" dirty="0">
                <a:cs typeface="B Lotus" pitchFamily="2" charset="-78"/>
              </a:rPr>
              <a:t>II</a:t>
            </a:r>
            <a:r>
              <a:rPr lang="fa-IR" sz="1200" dirty="0">
                <a:cs typeface="B Lotus" pitchFamily="2" charset="-78"/>
              </a:rPr>
              <a:t>- اطلاعات تشخیصی برای ارزیابی</a:t>
            </a:r>
            <a:endParaRPr lang="en-US" sz="1100" dirty="0"/>
          </a:p>
          <a:p>
            <a:pPr algn="justLow" rtl="1" eaLnBrk="0" hangingPunct="0"/>
            <a:r>
              <a:rPr lang="en-US" sz="1200" dirty="0">
                <a:cs typeface="B Lotus" pitchFamily="2" charset="-78"/>
              </a:rPr>
              <a:t>III</a:t>
            </a:r>
            <a:r>
              <a:rPr lang="fa-IR" sz="1200" dirty="0">
                <a:cs typeface="B Lotus" pitchFamily="2" charset="-78"/>
              </a:rPr>
              <a:t>- نتایج و توصیه ها</a:t>
            </a:r>
            <a:endParaRPr lang="en-US" sz="1100" dirty="0"/>
          </a:p>
          <a:p>
            <a:pPr algn="justLow" rtl="1" eaLnBrk="0" hangingPunct="0"/>
            <a:r>
              <a:rPr lang="fa-IR" sz="1200" dirty="0">
                <a:cs typeface="B Lotus" pitchFamily="2" charset="-78"/>
              </a:rPr>
              <a:t>نقاط ریسک مهم در زیر درج شده است:                      (لیست شماره 10-1)</a:t>
            </a:r>
            <a:endParaRPr lang="en-US" sz="1100" dirty="0"/>
          </a:p>
          <a:p>
            <a:pPr algn="justLow" rtl="1" eaLnBrk="0" hangingPunct="0"/>
            <a:r>
              <a:rPr lang="fa-IR" sz="1200" dirty="0">
                <a:cs typeface="B Lotus" pitchFamily="2" charset="-78"/>
              </a:rPr>
              <a:t>                                                                      امضاء بازرس بهداشتی/ معاون                                                </a:t>
            </a:r>
            <a:endParaRPr lang="en-US" sz="1100" dirty="0"/>
          </a:p>
          <a:p>
            <a:pPr algn="justLow" rtl="1" eaLnBrk="0" hangingPunct="0"/>
            <a:r>
              <a:rPr lang="fa-IR" sz="1200" dirty="0">
                <a:cs typeface="B Lotus" pitchFamily="2" charset="-78"/>
              </a:rPr>
              <a:t>توصیه:</a:t>
            </a:r>
            <a:endParaRPr lang="fa-IR" dirty="0"/>
          </a:p>
        </p:txBody>
      </p:sp>
      <p:pic>
        <p:nvPicPr>
          <p:cNvPr id="19499" name="Picture 3"/>
          <p:cNvPicPr>
            <a:picLocks noChangeAspect="1" noChangeArrowheads="1"/>
          </p:cNvPicPr>
          <p:nvPr/>
        </p:nvPicPr>
        <p:blipFill>
          <a:blip r:embed="rId2" cstate="print"/>
          <a:srcRect/>
          <a:stretch>
            <a:fillRect/>
          </a:stretch>
        </p:blipFill>
        <p:spPr bwMode="auto">
          <a:xfrm>
            <a:off x="0" y="0"/>
            <a:ext cx="47244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152400"/>
            <a:ext cx="6019800" cy="914400"/>
          </a:xfrm>
        </p:spPr>
        <p:txBody>
          <a:bodyPr>
            <a:normAutofit fontScale="90000"/>
          </a:bodyPr>
          <a:lstStyle/>
          <a:p>
            <a:pPr algn="ctr" rtl="1" fontAlgn="auto">
              <a:spcAft>
                <a:spcPts val="0"/>
              </a:spcAft>
              <a:defRPr/>
            </a:pPr>
            <a:r>
              <a:rPr lang="fa-IR" sz="3200" b="1" dirty="0" smtClean="0">
                <a:cs typeface="B Titr" pitchFamily="2" charset="-78"/>
              </a:rPr>
              <a:t>1-4) ارزیابی سیستم تامین آب آشامیدنی</a:t>
            </a:r>
            <a:endParaRPr lang="en-US" sz="3200" b="1" dirty="0">
              <a:cs typeface="B Titr" pitchFamily="2" charset="-78"/>
            </a:endParaRPr>
          </a:p>
        </p:txBody>
      </p:sp>
      <p:pic>
        <p:nvPicPr>
          <p:cNvPr id="20483" name="Content Placeholder 3"/>
          <p:cNvPicPr>
            <a:picLocks noGrp="1" noChangeAspect="1" noChangeArrowheads="1"/>
          </p:cNvPicPr>
          <p:nvPr>
            <p:ph idx="1"/>
          </p:nvPr>
        </p:nvPicPr>
        <p:blipFill>
          <a:blip r:embed="rId2" cstate="print"/>
          <a:stretch>
            <a:fillRect/>
          </a:stretch>
        </p:blipFill>
        <p:spPr bwMode="auto">
          <a:xfrm>
            <a:off x="1709464" y="1600200"/>
            <a:ext cx="5725072" cy="4525963"/>
          </a:xfrm>
        </p:spPr>
      </p:pic>
      <p:pic>
        <p:nvPicPr>
          <p:cNvPr id="20484" name="Picture 4"/>
          <p:cNvPicPr>
            <a:picLocks noChangeAspect="1" noChangeArrowheads="1"/>
          </p:cNvPicPr>
          <p:nvPr/>
        </p:nvPicPr>
        <p:blipFill>
          <a:blip r:embed="rId3" cstate="print"/>
          <a:srcRect/>
          <a:stretch>
            <a:fillRect/>
          </a:stretch>
        </p:blipFill>
        <p:spPr bwMode="auto">
          <a:xfrm>
            <a:off x="0" y="1981200"/>
            <a:ext cx="2895600" cy="3352800"/>
          </a:xfrm>
          <a:prstGeom prst="rect">
            <a:avLst/>
          </a:prstGeom>
          <a:noFill/>
          <a:ln w="9525">
            <a:noFill/>
            <a:miter lim="800000"/>
            <a:headEnd/>
            <a:tailEnd/>
          </a:ln>
        </p:spPr>
      </p:pic>
      <p:sp>
        <p:nvSpPr>
          <p:cNvPr id="5" name="5-Point Star 4">
            <a:hlinkClick r:id="rId4" action="ppaction://hlinksldjump"/>
          </p:cNvPr>
          <p:cNvSpPr/>
          <p:nvPr/>
        </p:nvSpPr>
        <p:spPr>
          <a:xfrm>
            <a:off x="1600200" y="6248400"/>
            <a:ext cx="2286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772400" cy="1143000"/>
          </a:xfrm>
        </p:spPr>
        <p:txBody>
          <a:bodyPr>
            <a:noAutofit/>
          </a:bodyPr>
          <a:lstStyle/>
          <a:p>
            <a:pPr algn="ctr" rtl="1" eaLnBrk="1" fontAlgn="auto" hangingPunct="1">
              <a:spcAft>
                <a:spcPts val="0"/>
              </a:spcAft>
              <a:defRPr/>
            </a:pPr>
            <a:r>
              <a:rPr lang="fa-IR" sz="2800" b="1" dirty="0" smtClean="0">
                <a:cs typeface="B Titr" pitchFamily="2" charset="-78"/>
              </a:rPr>
              <a:t>2) برنامه پایش سطوح مختلف برای شناسایی نقاط ضعف و برطرف نمودن آن</a:t>
            </a:r>
            <a:endParaRPr lang="en-US" sz="2800" dirty="0">
              <a:cs typeface="B Titr" pitchFamily="2" charset="-78"/>
            </a:endParaRPr>
          </a:p>
        </p:txBody>
      </p:sp>
      <p:sp>
        <p:nvSpPr>
          <p:cNvPr id="3" name="Content Placeholder 2"/>
          <p:cNvSpPr>
            <a:spLocks noGrp="1"/>
          </p:cNvSpPr>
          <p:nvPr>
            <p:ph idx="1"/>
          </p:nvPr>
        </p:nvSpPr>
        <p:spPr>
          <a:xfrm>
            <a:off x="1066800" y="1676400"/>
            <a:ext cx="7648575" cy="4648200"/>
          </a:xfrm>
        </p:spPr>
        <p:txBody>
          <a:bodyPr>
            <a:normAutofit lnSpcReduction="10000"/>
          </a:bodyPr>
          <a:lstStyle/>
          <a:p>
            <a:pPr algn="just" rtl="1" eaLnBrk="1" hangingPunct="1">
              <a:lnSpc>
                <a:spcPct val="150000"/>
              </a:lnSpc>
            </a:pPr>
            <a:r>
              <a:rPr lang="ar-SA" sz="4000" dirty="0" smtClean="0">
                <a:cs typeface="B Nazanin" pitchFamily="2" charset="-78"/>
              </a:rPr>
              <a:t>لازم است هرساله با اجرای برنامه های </a:t>
            </a:r>
            <a:r>
              <a:rPr lang="fa-IR" sz="4000" dirty="0" smtClean="0">
                <a:cs typeface="B Nazanin" pitchFamily="2" charset="-78"/>
              </a:rPr>
              <a:t>پایش</a:t>
            </a:r>
            <a:r>
              <a:rPr lang="ar-SA" sz="4000" dirty="0" smtClean="0">
                <a:cs typeface="B Nazanin" pitchFamily="2" charset="-78"/>
              </a:rPr>
              <a:t> مدون از سطوح پایین تر </a:t>
            </a:r>
            <a:r>
              <a:rPr lang="fa-IR" sz="4000" dirty="0" smtClean="0">
                <a:cs typeface="B Nazanin" pitchFamily="2" charset="-78"/>
              </a:rPr>
              <a:t>عملکرد و نحوه اجرای عملیات و </a:t>
            </a:r>
            <a:r>
              <a:rPr lang="ar-SA" sz="4000" dirty="0" smtClean="0">
                <a:cs typeface="B Nazanin" pitchFamily="2" charset="-78"/>
              </a:rPr>
              <a:t>چالشها </a:t>
            </a:r>
            <a:r>
              <a:rPr lang="fa-IR" sz="4000" dirty="0" smtClean="0">
                <a:cs typeface="B Nazanin" pitchFamily="2" charset="-78"/>
              </a:rPr>
              <a:t>را</a:t>
            </a:r>
            <a:r>
              <a:rPr lang="ar-SA" sz="4000" dirty="0" smtClean="0">
                <a:cs typeface="B Nazanin" pitchFamily="2" charset="-78"/>
              </a:rPr>
              <a:t> از نزدیک مورد بررسی</a:t>
            </a:r>
            <a:r>
              <a:rPr lang="fa-IR" sz="4000" dirty="0" smtClean="0">
                <a:cs typeface="B Nazanin" pitchFamily="2" charset="-78"/>
              </a:rPr>
              <a:t> قرار گرفته</a:t>
            </a:r>
            <a:r>
              <a:rPr lang="ar-SA" sz="4000" dirty="0" smtClean="0">
                <a:cs typeface="B Nazanin" pitchFamily="2" charset="-78"/>
              </a:rPr>
              <a:t> و نسبت به برطرف نمودن آنها اقدام نمود . </a:t>
            </a:r>
            <a:endParaRPr lang="en-US" sz="4000" dirty="0" smtClean="0">
              <a:cs typeface="B Nazanin" pitchFamily="2" charset="-78"/>
            </a:endParaRPr>
          </a:p>
          <a:p>
            <a:pPr algn="just" eaLnBrk="1" hangingPunct="1"/>
            <a:endParaRPr lang="en-US" sz="4000" dirty="0" smtClean="0"/>
          </a:p>
        </p:txBody>
      </p:sp>
      <p:sp>
        <p:nvSpPr>
          <p:cNvPr id="4" name="5-Point Star 3">
            <a:hlinkClick r:id="rId2" action="ppaction://hlinksldjump"/>
          </p:cNvPr>
          <p:cNvSpPr/>
          <p:nvPr/>
        </p:nvSpPr>
        <p:spPr>
          <a:xfrm>
            <a:off x="1295400" y="5943600"/>
            <a:ext cx="2286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84238"/>
          </a:xfrm>
        </p:spPr>
        <p:txBody>
          <a:bodyPr>
            <a:noAutofit/>
          </a:bodyPr>
          <a:lstStyle/>
          <a:p>
            <a:pPr algn="ctr" eaLnBrk="1" fontAlgn="auto" hangingPunct="1">
              <a:spcAft>
                <a:spcPts val="0"/>
              </a:spcAft>
              <a:defRPr/>
            </a:pPr>
            <a:r>
              <a:rPr lang="fa-IR" sz="3600" b="1" dirty="0" smtClean="0">
                <a:effectLst>
                  <a:outerShdw blurRad="38100" dist="38100" dir="2700000" algn="tl">
                    <a:srgbClr val="000000">
                      <a:alpha val="43137"/>
                    </a:srgbClr>
                  </a:outerShdw>
                </a:effectLst>
                <a:cs typeface="B Titr" pitchFamily="2" charset="-78"/>
              </a:rPr>
              <a:t>3) هماهنگيهاي درون بخشي و برون بخشي</a:t>
            </a:r>
            <a:endParaRPr lang="en-US" sz="3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524001"/>
            <a:ext cx="7724775" cy="4762500"/>
          </a:xfrm>
        </p:spPr>
        <p:txBody>
          <a:bodyPr>
            <a:normAutofit fontScale="70000" lnSpcReduction="20000"/>
          </a:bodyPr>
          <a:lstStyle/>
          <a:p>
            <a:pPr algn="r" rtl="1" eaLnBrk="1" fontAlgn="auto" hangingPunct="1">
              <a:lnSpc>
                <a:spcPct val="150000"/>
              </a:lnSpc>
              <a:spcAft>
                <a:spcPts val="0"/>
              </a:spcAft>
              <a:buClr>
                <a:schemeClr val="accent1">
                  <a:shade val="75000"/>
                </a:schemeClr>
              </a:buClr>
              <a:buFont typeface="Wingdings"/>
              <a:buChar char="p"/>
              <a:defRPr/>
            </a:pPr>
            <a:r>
              <a:rPr lang="ar-SA" b="1" dirty="0" smtClean="0">
                <a:solidFill>
                  <a:schemeClr val="bg2">
                    <a:lumMod val="25000"/>
                  </a:schemeClr>
                </a:solidFill>
                <a:cs typeface="B Nazanin" pitchFamily="2" charset="-78"/>
              </a:rPr>
              <a:t>برگزاري جلسات درون بخشي</a:t>
            </a:r>
            <a:r>
              <a:rPr lang="fa-IR" b="1" dirty="0" smtClean="0">
                <a:solidFill>
                  <a:schemeClr val="bg2">
                    <a:lumMod val="25000"/>
                  </a:schemeClr>
                </a:solidFill>
                <a:cs typeface="B Nazanin" pitchFamily="2" charset="-78"/>
              </a:rPr>
              <a:t> به منظور  </a:t>
            </a:r>
            <a:r>
              <a:rPr lang="ar-SA" b="1" dirty="0" smtClean="0">
                <a:solidFill>
                  <a:schemeClr val="bg2">
                    <a:lumMod val="25000"/>
                  </a:schemeClr>
                </a:solidFill>
                <a:cs typeface="B Nazanin" pitchFamily="2" charset="-78"/>
              </a:rPr>
              <a:t>حساس سازي و  پيش بيني اقدامات و فعاليت ها </a:t>
            </a:r>
            <a:endParaRPr lang="en-US" b="1" dirty="0" smtClean="0">
              <a:solidFill>
                <a:schemeClr val="bg2">
                  <a:lumMod val="25000"/>
                </a:schemeClr>
              </a:solidFill>
              <a:cs typeface="B Nazanin" pitchFamily="2" charset="-78"/>
            </a:endParaRPr>
          </a:p>
          <a:p>
            <a:pPr algn="r" rtl="1" eaLnBrk="1" fontAlgn="auto" hangingPunct="1">
              <a:lnSpc>
                <a:spcPct val="150000"/>
              </a:lnSpc>
              <a:spcAft>
                <a:spcPts val="0"/>
              </a:spcAft>
              <a:buClr>
                <a:schemeClr val="accent1">
                  <a:shade val="75000"/>
                </a:schemeClr>
              </a:buClr>
              <a:buFont typeface="Wingdings"/>
              <a:buChar char="p"/>
              <a:defRPr/>
            </a:pPr>
            <a:r>
              <a:rPr lang="ar-SA" b="1" dirty="0" smtClean="0">
                <a:solidFill>
                  <a:schemeClr val="bg2">
                    <a:lumMod val="25000"/>
                  </a:schemeClr>
                </a:solidFill>
                <a:cs typeface="B Nazanin" pitchFamily="2" charset="-78"/>
              </a:rPr>
              <a:t>برگزاري جلسات برون </a:t>
            </a:r>
            <a:r>
              <a:rPr lang="ar-SA" sz="3100" b="1" dirty="0" smtClean="0">
                <a:solidFill>
                  <a:schemeClr val="bg2">
                    <a:lumMod val="25000"/>
                  </a:schemeClr>
                </a:solidFill>
                <a:cs typeface="B Nazanin" pitchFamily="2" charset="-78"/>
              </a:rPr>
              <a:t>بخشي</a:t>
            </a:r>
            <a:r>
              <a:rPr lang="fa-IR" sz="3100" b="1" dirty="0" smtClean="0">
                <a:solidFill>
                  <a:schemeClr val="bg2">
                    <a:lumMod val="25000"/>
                  </a:schemeClr>
                </a:solidFill>
                <a:cs typeface="B Nazanin" pitchFamily="2" charset="-78"/>
              </a:rPr>
              <a:t> به منظور :</a:t>
            </a:r>
            <a:endParaRPr lang="en-US" sz="3100" b="1"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ar-SA" dirty="0" smtClean="0">
                <a:solidFill>
                  <a:schemeClr val="bg2">
                    <a:lumMod val="25000"/>
                  </a:schemeClr>
                </a:solidFill>
                <a:cs typeface="B Nazanin" pitchFamily="2" charset="-78"/>
              </a:rPr>
              <a:t>ايجاد هماهنگي و جلوگيري از موازي كاريهاي احتمالي</a:t>
            </a:r>
            <a:endParaRPr lang="en-US"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ar-SA" dirty="0" smtClean="0">
                <a:solidFill>
                  <a:schemeClr val="bg2">
                    <a:lumMod val="25000"/>
                  </a:schemeClr>
                </a:solidFill>
                <a:cs typeface="B Nazanin" pitchFamily="2" charset="-78"/>
              </a:rPr>
              <a:t>صرفه جويي و حفظ منابع اعتباري و انساني</a:t>
            </a:r>
            <a:endParaRPr lang="en-US"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ar-SA" dirty="0" smtClean="0">
                <a:solidFill>
                  <a:schemeClr val="bg2">
                    <a:lumMod val="25000"/>
                  </a:schemeClr>
                </a:solidFill>
                <a:cs typeface="B Nazanin" pitchFamily="2" charset="-78"/>
              </a:rPr>
              <a:t>همچنين جلب مشاركت و حساس سازي</a:t>
            </a:r>
            <a:endParaRPr lang="en-US"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ar-SA" dirty="0" smtClean="0">
                <a:solidFill>
                  <a:schemeClr val="bg2">
                    <a:lumMod val="25000"/>
                  </a:schemeClr>
                </a:solidFill>
                <a:cs typeface="B Nazanin" pitchFamily="2" charset="-78"/>
              </a:rPr>
              <a:t>افزايش سطح آگاهي در زمينه پيشگيري و کنترل همه گيريها و رفع خطرات بالقوه </a:t>
            </a:r>
            <a:endParaRPr lang="en-US"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fa-IR" dirty="0" smtClean="0">
                <a:solidFill>
                  <a:schemeClr val="bg2">
                    <a:lumMod val="25000"/>
                  </a:schemeClr>
                </a:solidFill>
                <a:cs typeface="B Nazanin" pitchFamily="2" charset="-78"/>
              </a:rPr>
              <a:t>ایجاد </a:t>
            </a:r>
            <a:r>
              <a:rPr lang="ar-SA" dirty="0" smtClean="0">
                <a:solidFill>
                  <a:schemeClr val="bg2">
                    <a:lumMod val="25000"/>
                  </a:schemeClr>
                </a:solidFill>
                <a:cs typeface="B Nazanin" pitchFamily="2" charset="-78"/>
              </a:rPr>
              <a:t>آمادگي لازم براي کنترل همه گيريهاي احتمالي</a:t>
            </a:r>
            <a:endParaRPr lang="fa-IR" dirty="0" smtClean="0">
              <a:solidFill>
                <a:schemeClr val="bg2">
                  <a:lumMod val="25000"/>
                </a:schemeClr>
              </a:solidFill>
              <a:cs typeface="B Nazanin" pitchFamily="2" charset="-78"/>
            </a:endParaRPr>
          </a:p>
          <a:p>
            <a:pPr lvl="1" algn="r" rtl="1" eaLnBrk="1" fontAlgn="auto" hangingPunct="1">
              <a:lnSpc>
                <a:spcPct val="150000"/>
              </a:lnSpc>
              <a:spcAft>
                <a:spcPts val="0"/>
              </a:spcAft>
              <a:buFont typeface="Wingdings"/>
              <a:buChar char="n"/>
              <a:defRPr/>
            </a:pPr>
            <a:r>
              <a:rPr lang="fa-IR" b="1" dirty="0" smtClean="0">
                <a:solidFill>
                  <a:schemeClr val="bg2">
                    <a:lumMod val="25000"/>
                  </a:schemeClr>
                </a:solidFill>
                <a:cs typeface="B Nazanin" pitchFamily="2" charset="-78"/>
              </a:rPr>
              <a:t>رفع مشکلات شناسایی شده</a:t>
            </a:r>
          </a:p>
          <a:p>
            <a:pPr algn="r" rtl="1" eaLnBrk="1" fontAlgn="auto" hangingPunct="1">
              <a:spcAft>
                <a:spcPts val="0"/>
              </a:spcAft>
              <a:buClr>
                <a:schemeClr val="accent1">
                  <a:shade val="75000"/>
                </a:schemeClr>
              </a:buClr>
              <a:buFont typeface="Wingdings"/>
              <a:buChar char="p"/>
              <a:defRPr/>
            </a:pPr>
            <a:endParaRPr lang="en-US" dirty="0" smtClean="0">
              <a:solidFill>
                <a:schemeClr val="bg2">
                  <a:lumMod val="25000"/>
                </a:schemeClr>
              </a:solidFill>
            </a:endParaRPr>
          </a:p>
          <a:p>
            <a:pPr algn="r" rtl="1" eaLnBrk="1" fontAlgn="auto" hangingPunct="1">
              <a:spcAft>
                <a:spcPts val="0"/>
              </a:spcAft>
              <a:buClr>
                <a:schemeClr val="accent1">
                  <a:shade val="75000"/>
                </a:schemeClr>
              </a:buClr>
              <a:buFont typeface="Wingdings"/>
              <a:buChar char="p"/>
              <a:defRPr/>
            </a:pPr>
            <a:endParaRPr lang="en-US" dirty="0">
              <a:solidFill>
                <a:schemeClr val="bg2">
                  <a:lumMod val="25000"/>
                </a:schemeClr>
              </a:solidFill>
            </a:endParaRPr>
          </a:p>
        </p:txBody>
      </p:sp>
      <p:sp>
        <p:nvSpPr>
          <p:cNvPr id="4" name="Left-Right Arrow 3">
            <a:hlinkClick r:id="rId2" action="ppaction://hlinksldjump"/>
          </p:cNvPr>
          <p:cNvSpPr/>
          <p:nvPr/>
        </p:nvSpPr>
        <p:spPr>
          <a:xfrm>
            <a:off x="1295400" y="5943600"/>
            <a:ext cx="381000" cy="1524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33400"/>
            <a:ext cx="7772400" cy="731838"/>
          </a:xfrm>
        </p:spPr>
        <p:txBody>
          <a:bodyPr>
            <a:noAutofit/>
          </a:bodyPr>
          <a:lstStyle/>
          <a:p>
            <a:pPr algn="ctr" rtl="1" eaLnBrk="1" fontAlgn="auto" hangingPunct="1">
              <a:spcAft>
                <a:spcPts val="0"/>
              </a:spcAft>
              <a:defRPr/>
            </a:pPr>
            <a:r>
              <a:rPr lang="fa-IR" sz="3600" dirty="0" smtClean="0">
                <a:effectLst>
                  <a:outerShdw blurRad="38100" dist="38100" dir="2700000" algn="tl">
                    <a:srgbClr val="000000">
                      <a:alpha val="43137"/>
                    </a:srgbClr>
                  </a:outerShdw>
                </a:effectLst>
                <a:cs typeface="B Titr" pitchFamily="2" charset="-78"/>
              </a:rPr>
              <a:t>4) آموزش و بازآموزی پرسنل </a:t>
            </a:r>
            <a:endParaRPr lang="en-US" sz="3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857375"/>
            <a:ext cx="7724775" cy="4429125"/>
          </a:xfrm>
        </p:spPr>
        <p:txBody>
          <a:bodyPr>
            <a:normAutofit fontScale="92500"/>
          </a:bodyPr>
          <a:lstStyle/>
          <a:p>
            <a:pPr algn="r" rtl="1" eaLnBrk="1" fontAlgn="auto" hangingPunct="1">
              <a:lnSpc>
                <a:spcPct val="150000"/>
              </a:lnSpc>
              <a:spcAft>
                <a:spcPts val="0"/>
              </a:spcAft>
              <a:buClr>
                <a:schemeClr val="accent1">
                  <a:shade val="75000"/>
                </a:schemeClr>
              </a:buClr>
              <a:buFont typeface="Wingdings" pitchFamily="2" charset="2"/>
              <a:buChar char="Ø"/>
              <a:defRPr/>
            </a:pPr>
            <a:r>
              <a:rPr lang="ar-SA" b="1" dirty="0" smtClean="0">
                <a:solidFill>
                  <a:schemeClr val="bg2">
                    <a:lumMod val="25000"/>
                  </a:schemeClr>
                </a:solidFill>
                <a:cs typeface="B Nazanin" pitchFamily="2" charset="-78"/>
              </a:rPr>
              <a:t>آموزش </a:t>
            </a:r>
            <a:r>
              <a:rPr lang="fa-IR" b="1" dirty="0" smtClean="0">
                <a:solidFill>
                  <a:schemeClr val="bg2">
                    <a:lumMod val="25000"/>
                  </a:schemeClr>
                </a:solidFill>
                <a:cs typeface="B Nazanin" pitchFamily="2" charset="-78"/>
              </a:rPr>
              <a:t>و بازآموزی و حساس سازی </a:t>
            </a:r>
            <a:r>
              <a:rPr lang="ar-SA" b="1" dirty="0" smtClean="0">
                <a:solidFill>
                  <a:schemeClr val="bg2">
                    <a:lumMod val="25000"/>
                  </a:schemeClr>
                </a:solidFill>
                <a:cs typeface="B Nazanin" pitchFamily="2" charset="-78"/>
              </a:rPr>
              <a:t>پرسنل بهداشتي مرتبط ( حداقل هر سال يكبار ) </a:t>
            </a:r>
            <a:endParaRPr lang="en-US" dirty="0" smtClean="0">
              <a:solidFill>
                <a:schemeClr val="bg2">
                  <a:lumMod val="25000"/>
                </a:schemeClr>
              </a:solidFill>
              <a:cs typeface="B Nazanin" pitchFamily="2" charset="-78"/>
            </a:endParaRPr>
          </a:p>
          <a:p>
            <a:pPr algn="r" rtl="1" eaLnBrk="1" fontAlgn="auto" hangingPunct="1">
              <a:lnSpc>
                <a:spcPct val="150000"/>
              </a:lnSpc>
              <a:spcAft>
                <a:spcPts val="0"/>
              </a:spcAft>
              <a:buClr>
                <a:schemeClr val="accent1">
                  <a:shade val="75000"/>
                </a:schemeClr>
              </a:buClr>
              <a:buFont typeface="Wingdings" pitchFamily="2" charset="2"/>
              <a:buChar char="Ø"/>
              <a:defRPr/>
            </a:pPr>
            <a:r>
              <a:rPr lang="ar-SA" b="1" dirty="0" smtClean="0">
                <a:solidFill>
                  <a:schemeClr val="bg2">
                    <a:lumMod val="25000"/>
                  </a:schemeClr>
                </a:solidFill>
                <a:cs typeface="B Nazanin" pitchFamily="2" charset="-78"/>
              </a:rPr>
              <a:t>آموزش به بهره برداران و متصديان سيستم هاي تامين آب همچنين  متصديان و شاغلين مراكز و اماكن حساس</a:t>
            </a:r>
            <a:endParaRPr lang="fa-IR" b="1" dirty="0" smtClean="0">
              <a:solidFill>
                <a:schemeClr val="bg2">
                  <a:lumMod val="25000"/>
                </a:schemeClr>
              </a:solidFill>
              <a:cs typeface="B Nazanin" pitchFamily="2" charset="-78"/>
            </a:endParaRPr>
          </a:p>
          <a:p>
            <a:pPr algn="r" rtl="1" eaLnBrk="1" fontAlgn="auto" hangingPunct="1">
              <a:lnSpc>
                <a:spcPct val="150000"/>
              </a:lnSpc>
              <a:spcAft>
                <a:spcPts val="0"/>
              </a:spcAft>
              <a:buClr>
                <a:schemeClr val="accent1">
                  <a:shade val="75000"/>
                </a:schemeClr>
              </a:buClr>
              <a:buFont typeface="Wingdings" pitchFamily="2" charset="2"/>
              <a:buChar char="Ø"/>
              <a:defRPr/>
            </a:pPr>
            <a:r>
              <a:rPr lang="ar-SA" b="1" dirty="0" smtClean="0">
                <a:solidFill>
                  <a:schemeClr val="bg2">
                    <a:lumMod val="25000"/>
                  </a:schemeClr>
                </a:solidFill>
                <a:cs typeface="B Nazanin" pitchFamily="2" charset="-78"/>
              </a:rPr>
              <a:t>آموزش عمومي و ارائه نکات آموزشي از طريق رسانه هاي </a:t>
            </a:r>
            <a:r>
              <a:rPr lang="fa-IR" b="1" dirty="0" smtClean="0">
                <a:solidFill>
                  <a:schemeClr val="bg2">
                    <a:lumMod val="25000"/>
                  </a:schemeClr>
                </a:solidFill>
                <a:cs typeface="B Nazanin" pitchFamily="2" charset="-78"/>
              </a:rPr>
              <a:t>عمومی</a:t>
            </a:r>
            <a:endParaRPr lang="en-US" dirty="0">
              <a:solidFill>
                <a:schemeClr val="bg2">
                  <a:lumMod val="25000"/>
                </a:schemeClr>
              </a:solidFill>
              <a:cs typeface="B Nazanin" pitchFamily="2" charset="-78"/>
            </a:endParaRPr>
          </a:p>
        </p:txBody>
      </p:sp>
      <p:sp>
        <p:nvSpPr>
          <p:cNvPr id="4" name="Moon 3">
            <a:hlinkClick r:id="rId2" action="ppaction://hlinksldjump"/>
          </p:cNvPr>
          <p:cNvSpPr/>
          <p:nvPr/>
        </p:nvSpPr>
        <p:spPr>
          <a:xfrm>
            <a:off x="1447800" y="6019800"/>
            <a:ext cx="152400" cy="304800"/>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7200"/>
            <a:ext cx="7696200" cy="731838"/>
          </a:xfrm>
        </p:spPr>
        <p:txBody>
          <a:bodyPr>
            <a:normAutofit fontScale="90000"/>
          </a:bodyPr>
          <a:lstStyle/>
          <a:p>
            <a:pPr algn="ctr" rtl="1" eaLnBrk="1" fontAlgn="auto" hangingPunct="1">
              <a:spcAft>
                <a:spcPts val="0"/>
              </a:spcAft>
              <a:defRPr/>
            </a:pPr>
            <a:r>
              <a:rPr lang="fa-IR" dirty="0" smtClean="0">
                <a:effectLst>
                  <a:outerShdw blurRad="38100" dist="38100" dir="2700000" algn="tl">
                    <a:srgbClr val="000000">
                      <a:alpha val="43137"/>
                    </a:srgbClr>
                  </a:outerShdw>
                </a:effectLst>
                <a:cs typeface="B Titr" pitchFamily="2" charset="-78"/>
              </a:rPr>
              <a:t>5) تامین تجهیزات و پشتیبانی</a:t>
            </a:r>
            <a:endParaRPr lang="en-US"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447800"/>
            <a:ext cx="7724775" cy="4838701"/>
          </a:xfrm>
        </p:spPr>
        <p:txBody>
          <a:bodyPr/>
          <a:lstStyle/>
          <a:p>
            <a:pPr algn="r" rtl="1" eaLnBrk="1" hangingPunct="1">
              <a:lnSpc>
                <a:spcPct val="150000"/>
              </a:lnSpc>
              <a:buFont typeface="Wingdings" pitchFamily="2" charset="2"/>
              <a:buChar char="v"/>
            </a:pPr>
            <a:r>
              <a:rPr lang="ar-SA" sz="3600" dirty="0" smtClean="0">
                <a:cs typeface="B Nazanin" pitchFamily="2" charset="-78"/>
              </a:rPr>
              <a:t>ذخيره سازي </a:t>
            </a:r>
            <a:r>
              <a:rPr lang="fa-IR" sz="3600" dirty="0" smtClean="0">
                <a:cs typeface="B Nazanin" pitchFamily="2" charset="-78"/>
              </a:rPr>
              <a:t>و تامین </a:t>
            </a:r>
            <a:r>
              <a:rPr lang="ar-SA" sz="3600" dirty="0" smtClean="0">
                <a:cs typeface="B Nazanin" pitchFamily="2" charset="-78"/>
              </a:rPr>
              <a:t>مواد و تجهيزات اعم از پرکلرين ، کيت و معرفهاي کلرسنجي ، </a:t>
            </a:r>
            <a:r>
              <a:rPr lang="fa-IR" sz="3600" dirty="0" smtClean="0">
                <a:cs typeface="B Nazanin" pitchFamily="2" charset="-78"/>
              </a:rPr>
              <a:t>محيط کشت ، کدورت سنج ، </a:t>
            </a:r>
            <a:r>
              <a:rPr lang="ar-SA" sz="3600" dirty="0" smtClean="0">
                <a:cs typeface="B Nazanin" pitchFamily="2" charset="-78"/>
              </a:rPr>
              <a:t>مواد گندزداي مورد نياز و</a:t>
            </a:r>
            <a:r>
              <a:rPr lang="fa-IR" sz="3600" dirty="0" smtClean="0">
                <a:cs typeface="B Nazanin" pitchFamily="2" charset="-78"/>
              </a:rPr>
              <a:t>......</a:t>
            </a:r>
          </a:p>
          <a:p>
            <a:pPr algn="r" rtl="1" eaLnBrk="1" hangingPunct="1">
              <a:lnSpc>
                <a:spcPct val="150000"/>
              </a:lnSpc>
              <a:buFont typeface="Wingdings" pitchFamily="2" charset="2"/>
              <a:buChar char="v"/>
            </a:pPr>
            <a:r>
              <a:rPr lang="ar-SA" sz="3600" dirty="0" smtClean="0">
                <a:cs typeface="B Nazanin" pitchFamily="2" charset="-78"/>
              </a:rPr>
              <a:t>پيش بيني منابع مالي و حمل و نقل</a:t>
            </a:r>
            <a:endParaRPr lang="fa-IR" sz="3600" dirty="0" smtClean="0">
              <a:cs typeface="B Nazanin" pitchFamily="2" charset="-78"/>
            </a:endParaRPr>
          </a:p>
          <a:p>
            <a:pPr algn="r" rtl="1" eaLnBrk="1" hangingPunct="1">
              <a:lnSpc>
                <a:spcPct val="150000"/>
              </a:lnSpc>
              <a:buFont typeface="Wingdings" pitchFamily="2" charset="2"/>
              <a:buChar char="v"/>
            </a:pPr>
            <a:r>
              <a:rPr lang="fa-IR" sz="3600" dirty="0" smtClean="0">
                <a:cs typeface="B Nazanin" pitchFamily="2" charset="-78"/>
              </a:rPr>
              <a:t>تجهیز سطوح پایین تر </a:t>
            </a:r>
            <a:endParaRPr lang="en-US" sz="3600" dirty="0" smtClean="0">
              <a:cs typeface="B Nazanin" pitchFamily="2" charset="-78"/>
            </a:endParaRPr>
          </a:p>
        </p:txBody>
      </p:sp>
      <p:sp>
        <p:nvSpPr>
          <p:cNvPr id="4" name="Moon 3">
            <a:hlinkClick r:id="rId2" action="ppaction://hlinksldjump"/>
          </p:cNvPr>
          <p:cNvSpPr/>
          <p:nvPr/>
        </p:nvSpPr>
        <p:spPr>
          <a:xfrm>
            <a:off x="1371600" y="5638800"/>
            <a:ext cx="152400" cy="381000"/>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eaLnBrk="1" fontAlgn="auto" hangingPunct="1">
              <a:spcAft>
                <a:spcPts val="0"/>
              </a:spcAft>
              <a:defRPr/>
            </a:pPr>
            <a:r>
              <a:rPr lang="fa-IR" b="1" dirty="0" smtClean="0">
                <a:effectLst>
                  <a:outerShdw blurRad="38100" dist="38100" dir="2700000" algn="tl">
                    <a:srgbClr val="000000">
                      <a:alpha val="43137"/>
                    </a:srgbClr>
                  </a:outerShdw>
                </a:effectLst>
                <a:cs typeface="B Titr" pitchFamily="2" charset="-78"/>
              </a:rPr>
              <a:t>اقدامات در هنگام بروز همه گيري</a:t>
            </a:r>
            <a:endParaRPr lang="en-US"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1066799" y="1447801"/>
            <a:ext cx="7648575" cy="4838700"/>
          </a:xfrm>
        </p:spPr>
        <p:txBody>
          <a:bodyPr>
            <a:noAutofit/>
          </a:bodyPr>
          <a:lstStyle/>
          <a:p>
            <a:pPr marL="0" indent="-1143000" algn="r"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گزارش همه گیری یا طغیان پس از تایید واحد بیماریهای واگیر بصورت تلفنی به واحد </a:t>
            </a:r>
            <a:r>
              <a:rPr lang="en-US" sz="2000" b="1" dirty="0" smtClean="0">
                <a:solidFill>
                  <a:schemeClr val="bg2">
                    <a:lumMod val="25000"/>
                  </a:schemeClr>
                </a:solidFill>
                <a:cs typeface="B Nazanin" pitchFamily="2" charset="-78"/>
              </a:rPr>
              <a:t>EOC </a:t>
            </a:r>
            <a:r>
              <a:rPr lang="fa-IR" sz="2000" b="1" dirty="0" smtClean="0">
                <a:solidFill>
                  <a:schemeClr val="bg2">
                    <a:lumMod val="25000"/>
                  </a:schemeClr>
                </a:solidFill>
                <a:cs typeface="B Nazanin" pitchFamily="2" charset="-78"/>
              </a:rPr>
              <a:t> مرکز سلامت محیط و کار(توسط کارشناسان بهداشت محیط ستاد معاونت بهداشتی)</a:t>
            </a:r>
          </a:p>
          <a:p>
            <a:pPr marL="0" indent="-1143000" algn="r"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 جمع آوری اطلاعات اولیه محل و قوع طغیان و تکمیل </a:t>
            </a:r>
            <a:r>
              <a:rPr lang="ar-SA" sz="2000" b="1" dirty="0" smtClean="0">
                <a:solidFill>
                  <a:schemeClr val="bg2">
                    <a:lumMod val="25000"/>
                  </a:schemeClr>
                </a:solidFill>
                <a:cs typeface="B Nazanin" pitchFamily="2" charset="-78"/>
              </a:rPr>
              <a:t>گزارش </a:t>
            </a:r>
            <a:r>
              <a:rPr lang="fa-IR" sz="2000" b="1" dirty="0" smtClean="0">
                <a:solidFill>
                  <a:schemeClr val="bg2">
                    <a:lumMod val="25000"/>
                  </a:schemeClr>
                </a:solidFill>
                <a:cs typeface="B Nazanin" pitchFamily="2" charset="-78"/>
              </a:rPr>
              <a:t>فوری و ارسال آن به مرکز سلامت محیط و کار و ثبت در پرتال (حداکثر در 24 ساعت اولیه گزارش طغیان)</a:t>
            </a:r>
          </a:p>
          <a:p>
            <a:pPr marL="0" indent="-1143000" algn="just"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 </a:t>
            </a:r>
            <a:r>
              <a:rPr lang="ar-SA" sz="2000" b="1" dirty="0" smtClean="0">
                <a:solidFill>
                  <a:schemeClr val="bg2">
                    <a:lumMod val="25000"/>
                  </a:schemeClr>
                </a:solidFill>
                <a:cs typeface="B Nazanin" pitchFamily="2" charset="-78"/>
              </a:rPr>
              <a:t>بررسي همه گيري يا طغيان</a:t>
            </a:r>
            <a:r>
              <a:rPr lang="fa-IR" sz="2000" b="1" dirty="0" smtClean="0">
                <a:solidFill>
                  <a:schemeClr val="bg2">
                    <a:lumMod val="25000"/>
                  </a:schemeClr>
                </a:solidFill>
                <a:cs typeface="B Nazanin" pitchFamily="2" charset="-78"/>
              </a:rPr>
              <a:t>(بسته به اندازه و شدت طغیان توسط کارشناسان شهرستان، استان و یا مرکز سلامت محیط و کار انجام می شود.) </a:t>
            </a:r>
            <a:r>
              <a:rPr lang="ar-SA" sz="2000" b="1" dirty="0" smtClean="0">
                <a:solidFill>
                  <a:schemeClr val="bg2">
                    <a:lumMod val="25000"/>
                  </a:schemeClr>
                </a:solidFill>
                <a:cs typeface="B Nazanin" pitchFamily="2" charset="-78"/>
              </a:rPr>
              <a:t> </a:t>
            </a:r>
            <a:endParaRPr lang="fa-IR" sz="2000" b="1" dirty="0" smtClean="0">
              <a:solidFill>
                <a:schemeClr val="bg2">
                  <a:lumMod val="25000"/>
                </a:schemeClr>
              </a:solidFill>
              <a:cs typeface="B Nazanin" pitchFamily="2" charset="-78"/>
            </a:endParaRPr>
          </a:p>
          <a:p>
            <a:pPr marL="0" indent="-1143000" algn="r"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اجراي اقدامات کنترلي و پيشگيرانه</a:t>
            </a:r>
          </a:p>
          <a:p>
            <a:pPr marL="0" indent="-1143000" algn="r" rtl="1" eaLnBrk="1" fontAlgn="auto" hangingPunct="1">
              <a:lnSpc>
                <a:spcPct val="150000"/>
              </a:lnSpc>
              <a:spcAft>
                <a:spcPts val="0"/>
              </a:spcAft>
              <a:buClr>
                <a:schemeClr val="accent1">
                  <a:shade val="75000"/>
                </a:schemeClr>
              </a:buClr>
              <a:buNone/>
              <a:defRPr/>
            </a:pPr>
            <a:r>
              <a:rPr lang="fa-IR" sz="2000" b="1" dirty="0" smtClean="0">
                <a:solidFill>
                  <a:schemeClr val="bg2">
                    <a:lumMod val="25000"/>
                  </a:schemeClr>
                </a:solidFill>
                <a:cs typeface="B Nazanin" pitchFamily="2" charset="-78"/>
              </a:rPr>
              <a:t> - ارسال گزارش نهایی طغيان و ثبت در پرتال</a:t>
            </a:r>
          </a:p>
          <a:p>
            <a:pPr marL="0" algn="r" rtl="1" eaLnBrk="1" fontAlgn="auto" hangingPunct="1">
              <a:lnSpc>
                <a:spcPct val="150000"/>
              </a:lnSpc>
              <a:spcAft>
                <a:spcPts val="0"/>
              </a:spcAft>
              <a:buClr>
                <a:schemeClr val="accent1">
                  <a:shade val="75000"/>
                </a:schemeClr>
              </a:buClr>
              <a:buNone/>
              <a:defRPr/>
            </a:pPr>
            <a:endParaRPr lang="fa-IR" sz="900" b="1" dirty="0" smtClean="0">
              <a:solidFill>
                <a:schemeClr val="bg2">
                  <a:lumMod val="25000"/>
                </a:schemeClr>
              </a:solidFill>
              <a:cs typeface="B Nazanin" pitchFamily="2" charset="-78"/>
            </a:endParaRPr>
          </a:p>
          <a:p>
            <a:pPr marL="0" algn="r" rtl="1" eaLnBrk="1" fontAlgn="auto" hangingPunct="1">
              <a:spcAft>
                <a:spcPts val="0"/>
              </a:spcAft>
              <a:buClr>
                <a:schemeClr val="accent1">
                  <a:shade val="75000"/>
                </a:schemeClr>
              </a:buClr>
              <a:buNone/>
              <a:defRPr/>
            </a:pPr>
            <a:endParaRPr lang="fa-IR" sz="900" b="1" dirty="0" smtClean="0">
              <a:solidFill>
                <a:schemeClr val="bg2">
                  <a:lumMod val="25000"/>
                </a:schemeClr>
              </a:solidFill>
              <a:cs typeface="B Nazanin" pitchFamily="2" charset="-78"/>
            </a:endParaRPr>
          </a:p>
          <a:p>
            <a:pPr marL="0" algn="r" rtl="1" eaLnBrk="1" fontAlgn="auto" hangingPunct="1">
              <a:spcAft>
                <a:spcPts val="0"/>
              </a:spcAft>
              <a:buClr>
                <a:schemeClr val="accent1">
                  <a:shade val="75000"/>
                </a:schemeClr>
              </a:buClr>
              <a:buNone/>
              <a:defRPr/>
            </a:pPr>
            <a:r>
              <a:rPr lang="en-US" sz="1100" b="1" dirty="0" smtClean="0">
                <a:solidFill>
                  <a:schemeClr val="bg2">
                    <a:lumMod val="25000"/>
                  </a:schemeClr>
                </a:solidFill>
                <a:effectLst>
                  <a:outerShdw blurRad="38100" dist="38100" dir="2700000" algn="tl">
                    <a:srgbClr val="000000">
                      <a:alpha val="43137"/>
                    </a:srgbClr>
                  </a:outerShdw>
                </a:effectLst>
                <a:cs typeface="B Nazanin" pitchFamily="2" charset="-78"/>
              </a:rPr>
              <a:t/>
            </a:r>
            <a:br>
              <a:rPr lang="en-US" sz="1100" b="1" dirty="0" smtClean="0">
                <a:solidFill>
                  <a:schemeClr val="bg2">
                    <a:lumMod val="25000"/>
                  </a:schemeClr>
                </a:solidFill>
                <a:effectLst>
                  <a:outerShdw blurRad="38100" dist="38100" dir="2700000" algn="tl">
                    <a:srgbClr val="000000">
                      <a:alpha val="43137"/>
                    </a:srgbClr>
                  </a:outerShdw>
                </a:effectLst>
                <a:cs typeface="B Nazanin" pitchFamily="2" charset="-78"/>
              </a:rPr>
            </a:br>
            <a:r>
              <a:rPr lang="en-US" sz="1100" b="1" dirty="0" smtClean="0">
                <a:solidFill>
                  <a:schemeClr val="bg2">
                    <a:lumMod val="25000"/>
                  </a:schemeClr>
                </a:solidFill>
                <a:effectLst>
                  <a:outerShdw blurRad="38100" dist="38100" dir="2700000" algn="tl">
                    <a:srgbClr val="000000">
                      <a:alpha val="43137"/>
                    </a:srgbClr>
                  </a:outerShdw>
                </a:effectLst>
                <a:cs typeface="B Nazanin" pitchFamily="2" charset="-78"/>
              </a:rPr>
              <a:t/>
            </a:r>
            <a:br>
              <a:rPr lang="en-US" sz="1100" b="1" dirty="0" smtClean="0">
                <a:solidFill>
                  <a:schemeClr val="bg2">
                    <a:lumMod val="25000"/>
                  </a:schemeClr>
                </a:solidFill>
                <a:effectLst>
                  <a:outerShdw blurRad="38100" dist="38100" dir="2700000" algn="tl">
                    <a:srgbClr val="000000">
                      <a:alpha val="43137"/>
                    </a:srgbClr>
                  </a:outerShdw>
                </a:effectLst>
                <a:cs typeface="B Nazanin" pitchFamily="2" charset="-78"/>
              </a:rPr>
            </a:br>
            <a:endParaRPr lang="en-US" sz="1100" b="1" i="1" u="sng" dirty="0" smtClean="0">
              <a:solidFill>
                <a:schemeClr val="bg2">
                  <a:lumMod val="25000"/>
                </a:schemeClr>
              </a:solidFill>
              <a:cs typeface="B Nazanin" pitchFamily="2" charset="-78"/>
            </a:endParaRPr>
          </a:p>
          <a:p>
            <a:pPr marL="0" algn="r" rtl="1" eaLnBrk="1" fontAlgn="auto" hangingPunct="1">
              <a:spcAft>
                <a:spcPts val="0"/>
              </a:spcAft>
              <a:buClr>
                <a:schemeClr val="accent1">
                  <a:shade val="75000"/>
                </a:schemeClr>
              </a:buClr>
              <a:buNone/>
              <a:defRPr/>
            </a:pPr>
            <a:endParaRPr lang="en-US" sz="1100" b="1" dirty="0">
              <a:solidFill>
                <a:schemeClr val="bg2">
                  <a:lumMod val="25000"/>
                </a:schemeClr>
              </a:solidFill>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Picture 2" descr="C:\Users\Z.Mosavian\Desktop\Untitled_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rot="5400000">
            <a:off x="1143000" y="-1142998"/>
            <a:ext cx="6857998" cy="9143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32291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800850" cy="1143000"/>
          </a:xfrm>
        </p:spPr>
        <p:txBody>
          <a:bodyPr/>
          <a:lstStyle/>
          <a:p>
            <a:pPr rtl="1" fontAlgn="auto">
              <a:spcAft>
                <a:spcPts val="0"/>
              </a:spcAft>
              <a:defRPr/>
            </a:pPr>
            <a:r>
              <a:rPr lang="fa-IR" dirty="0" smtClean="0">
                <a:effectLst>
                  <a:outerShdw blurRad="38100" dist="38100" dir="2700000" algn="tl">
                    <a:srgbClr val="000000">
                      <a:alpha val="43137"/>
                    </a:srgbClr>
                  </a:outerShdw>
                </a:effectLst>
                <a:cs typeface="B Titr" pitchFamily="2" charset="-78"/>
              </a:rPr>
              <a:t>بررسی همه گیری یا طغیان</a:t>
            </a:r>
            <a:endParaRPr lang="en-US"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466725" y="1857375"/>
            <a:ext cx="8248650" cy="4429125"/>
          </a:xfrm>
        </p:spPr>
        <p:txBody>
          <a:bodyPr/>
          <a:lstStyle/>
          <a:p>
            <a:pPr lvl="1" algn="r" rtl="1" fontAlgn="auto">
              <a:spcAft>
                <a:spcPts val="0"/>
              </a:spcAft>
              <a:buFont typeface="Wingdings"/>
              <a:buChar char="n"/>
              <a:defRPr/>
            </a:pPr>
            <a:r>
              <a:rPr lang="ar-SA" b="1" i="1" u="sng" dirty="0" smtClean="0">
                <a:solidFill>
                  <a:schemeClr val="bg2">
                    <a:lumMod val="25000"/>
                  </a:schemeClr>
                </a:solidFill>
                <a:cs typeface="B Nazanin" pitchFamily="2" charset="-78"/>
              </a:rPr>
              <a:t>بررسي اپيدميولوژيک </a:t>
            </a:r>
            <a:endParaRPr lang="en-US" b="1" i="1" u="sng" dirty="0" smtClean="0">
              <a:solidFill>
                <a:schemeClr val="bg2">
                  <a:lumMod val="25000"/>
                </a:schemeClr>
              </a:solidFill>
              <a:cs typeface="B Nazanin" pitchFamily="2" charset="-78"/>
            </a:endParaRPr>
          </a:p>
          <a:p>
            <a:pPr lvl="1" algn="r" rtl="1" fontAlgn="auto">
              <a:spcAft>
                <a:spcPts val="0"/>
              </a:spcAft>
              <a:buFont typeface="Wingdings"/>
              <a:buChar char="n"/>
              <a:defRPr/>
            </a:pPr>
            <a:endParaRPr lang="fa-IR" b="1" i="1" u="sng" dirty="0" smtClean="0">
              <a:solidFill>
                <a:schemeClr val="bg2">
                  <a:lumMod val="25000"/>
                </a:schemeClr>
              </a:solidFill>
              <a:cs typeface="B Nazanin" pitchFamily="2" charset="-78"/>
            </a:endParaRPr>
          </a:p>
          <a:p>
            <a:pPr lvl="1" algn="r" rtl="1" fontAlgn="auto">
              <a:spcAft>
                <a:spcPts val="0"/>
              </a:spcAft>
              <a:buFont typeface="Wingdings"/>
              <a:buChar char="n"/>
              <a:defRPr/>
            </a:pPr>
            <a:r>
              <a:rPr lang="ar-SA" b="1" i="1" u="sng" dirty="0" smtClean="0">
                <a:solidFill>
                  <a:schemeClr val="bg2">
                    <a:lumMod val="25000"/>
                  </a:schemeClr>
                </a:solidFill>
                <a:cs typeface="B Nazanin" pitchFamily="2" charset="-78"/>
              </a:rPr>
              <a:t>بررسيهاي محيطي</a:t>
            </a:r>
            <a:endParaRPr lang="en-US" b="1" i="1" u="sng" dirty="0" smtClean="0">
              <a:solidFill>
                <a:schemeClr val="bg2">
                  <a:lumMod val="25000"/>
                </a:schemeClr>
              </a:solidFill>
              <a:cs typeface="B Nazanin" pitchFamily="2" charset="-78"/>
            </a:endParaRPr>
          </a:p>
          <a:p>
            <a:pPr lvl="1" algn="r" rtl="1" fontAlgn="auto">
              <a:spcAft>
                <a:spcPts val="0"/>
              </a:spcAft>
              <a:buFont typeface="Wingdings"/>
              <a:buNone/>
              <a:defRPr/>
            </a:pPr>
            <a:endParaRPr lang="fa-IR" b="1" i="1" u="sng" dirty="0" smtClean="0">
              <a:solidFill>
                <a:schemeClr val="bg2">
                  <a:lumMod val="25000"/>
                </a:schemeClr>
              </a:solidFill>
              <a:cs typeface="B Nazanin" pitchFamily="2" charset="-78"/>
            </a:endParaRPr>
          </a:p>
          <a:p>
            <a:pPr lvl="1" algn="r" rtl="1" fontAlgn="auto">
              <a:spcAft>
                <a:spcPts val="0"/>
              </a:spcAft>
              <a:buFont typeface="Wingdings"/>
              <a:buChar char="n"/>
              <a:defRPr/>
            </a:pPr>
            <a:r>
              <a:rPr lang="ar-SA" b="1" i="1" u="sng" dirty="0" smtClean="0">
                <a:solidFill>
                  <a:schemeClr val="bg2">
                    <a:lumMod val="25000"/>
                  </a:schemeClr>
                </a:solidFill>
                <a:cs typeface="B Nazanin" pitchFamily="2" charset="-78"/>
              </a:rPr>
              <a:t>بررسيهاي آزمايشگاهي </a:t>
            </a:r>
            <a:endParaRPr lang="fa-IR" b="1" i="1" u="sng" dirty="0" smtClean="0">
              <a:solidFill>
                <a:schemeClr val="bg2">
                  <a:lumMod val="25000"/>
                </a:schemeClr>
              </a:solidFill>
              <a:cs typeface="B Nazanin" pitchFamily="2" charset="-78"/>
            </a:endParaRPr>
          </a:p>
          <a:p>
            <a:pPr algn="r" rtl="1" fontAlgn="auto">
              <a:spcAft>
                <a:spcPts val="0"/>
              </a:spcAft>
              <a:buClr>
                <a:schemeClr val="accent1">
                  <a:shade val="75000"/>
                </a:schemeClr>
              </a:buClr>
              <a:buFont typeface="Wingdings"/>
              <a:buNone/>
              <a:defRPr/>
            </a:pPr>
            <a:r>
              <a:rPr lang="en-US" dirty="0" smtClean="0">
                <a:solidFill>
                  <a:schemeClr val="bg2">
                    <a:lumMod val="25000"/>
                  </a:schemeClr>
                </a:solidFill>
                <a:effectLst>
                  <a:outerShdw blurRad="38100" dist="38100" dir="2700000" algn="tl">
                    <a:srgbClr val="000000">
                      <a:alpha val="43137"/>
                    </a:srgbClr>
                  </a:outerShdw>
                </a:effectLst>
                <a:cs typeface="B Titr" pitchFamily="2" charset="-78"/>
              </a:rPr>
              <a:t/>
            </a:r>
            <a:br>
              <a:rPr lang="en-US" dirty="0" smtClean="0">
                <a:solidFill>
                  <a:schemeClr val="bg2">
                    <a:lumMod val="25000"/>
                  </a:schemeClr>
                </a:solidFill>
                <a:effectLst>
                  <a:outerShdw blurRad="38100" dist="38100" dir="2700000" algn="tl">
                    <a:srgbClr val="000000">
                      <a:alpha val="43137"/>
                    </a:srgbClr>
                  </a:outerShdw>
                </a:effectLst>
                <a:cs typeface="B Titr" pitchFamily="2" charset="-78"/>
              </a:rPr>
            </a:br>
            <a:r>
              <a:rPr lang="en-US" dirty="0" smtClean="0">
                <a:solidFill>
                  <a:schemeClr val="bg2">
                    <a:lumMod val="25000"/>
                  </a:schemeClr>
                </a:solidFill>
                <a:effectLst>
                  <a:outerShdw blurRad="38100" dist="38100" dir="2700000" algn="tl">
                    <a:srgbClr val="000000">
                      <a:alpha val="43137"/>
                    </a:srgbClr>
                  </a:outerShdw>
                </a:effectLst>
                <a:cs typeface="B Titr" pitchFamily="2" charset="-78"/>
              </a:rPr>
              <a:t/>
            </a:r>
            <a:br>
              <a:rPr lang="en-US" dirty="0" smtClean="0">
                <a:solidFill>
                  <a:schemeClr val="bg2">
                    <a:lumMod val="25000"/>
                  </a:schemeClr>
                </a:solidFill>
                <a:effectLst>
                  <a:outerShdw blurRad="38100" dist="38100" dir="2700000" algn="tl">
                    <a:srgbClr val="000000">
                      <a:alpha val="43137"/>
                    </a:srgbClr>
                  </a:outerShdw>
                </a:effectLst>
                <a:cs typeface="B Titr" pitchFamily="2" charset="-78"/>
              </a:rPr>
            </a:br>
            <a:endParaRPr lang="en-US" b="1" i="1" u="sng" dirty="0" smtClean="0">
              <a:solidFill>
                <a:schemeClr val="bg2">
                  <a:lumMod val="25000"/>
                </a:schemeClr>
              </a:solidFill>
              <a:cs typeface="B Nazanin" pitchFamily="2" charset="-78"/>
            </a:endParaRPr>
          </a:p>
          <a:p>
            <a:pPr algn="r" rtl="1" fontAlgn="auto">
              <a:spcAft>
                <a:spcPts val="0"/>
              </a:spcAft>
              <a:buClr>
                <a:schemeClr val="accent1">
                  <a:shade val="75000"/>
                </a:schemeClr>
              </a:buClr>
              <a:buFont typeface="Wingdings"/>
              <a:buChar char="p"/>
              <a:defRPr/>
            </a:pPr>
            <a:endParaRPr lang="en-US" dirty="0">
              <a:solidFill>
                <a:schemeClr val="bg2">
                  <a:lumMod val="2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linds(horizontal)">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9763" lvl="1" indent="-236538" algn="ctr" rtl="1" fontAlgn="auto">
              <a:spcBef>
                <a:spcPts val="550"/>
              </a:spcBef>
              <a:spcAft>
                <a:spcPts val="0"/>
              </a:spcAft>
              <a:defRPr/>
            </a:pPr>
            <a:r>
              <a:rPr lang="ar-SA" sz="2800" b="1" i="1" u="sng" kern="1200" dirty="0">
                <a:solidFill>
                  <a:srgbClr val="EEECE1">
                    <a:lumMod val="25000"/>
                  </a:srgbClr>
                </a:solidFill>
                <a:latin typeface="Gill Sans MT"/>
                <a:ea typeface="+mn-ea"/>
                <a:cs typeface="B Nazanin" pitchFamily="2" charset="-78"/>
              </a:rPr>
              <a:t>بررسي اپيدميولوژيک </a:t>
            </a:r>
            <a:r>
              <a:rPr lang="en-US" sz="2800" b="1" i="1" u="sng" kern="1200" dirty="0">
                <a:solidFill>
                  <a:srgbClr val="EEECE1">
                    <a:lumMod val="25000"/>
                  </a:srgbClr>
                </a:solidFill>
                <a:latin typeface="Gill Sans MT"/>
                <a:ea typeface="+mn-ea"/>
                <a:cs typeface="B Nazanin" pitchFamily="2" charset="-78"/>
              </a:rPr>
              <a:t/>
            </a:r>
            <a:br>
              <a:rPr lang="en-US" sz="2800" b="1" i="1" u="sng" kern="1200" dirty="0">
                <a:solidFill>
                  <a:srgbClr val="EEECE1">
                    <a:lumMod val="25000"/>
                  </a:srgbClr>
                </a:solidFill>
                <a:latin typeface="Gill Sans MT"/>
                <a:ea typeface="+mn-ea"/>
                <a:cs typeface="B Nazanin" pitchFamily="2" charset="-78"/>
              </a:rPr>
            </a:br>
            <a:endParaRPr lang="fa-IR" dirty="0"/>
          </a:p>
        </p:txBody>
      </p:sp>
      <p:sp>
        <p:nvSpPr>
          <p:cNvPr id="3" name="Content Placeholder 2"/>
          <p:cNvSpPr>
            <a:spLocks noGrp="1"/>
          </p:cNvSpPr>
          <p:nvPr>
            <p:ph idx="1"/>
          </p:nvPr>
        </p:nvSpPr>
        <p:spPr>
          <a:xfrm>
            <a:off x="533400" y="1143000"/>
            <a:ext cx="8096250" cy="5181600"/>
          </a:xfrm>
        </p:spPr>
        <p:txBody>
          <a:bodyPr>
            <a:normAutofit fontScale="85000" lnSpcReduction="10000"/>
          </a:bodyPr>
          <a:lstStyle/>
          <a:p>
            <a:pPr marL="82550" indent="0" algn="r" rtl="1">
              <a:buNone/>
            </a:pPr>
            <a:r>
              <a:rPr lang="fa-IR" b="1" dirty="0">
                <a:solidFill>
                  <a:srgbClr val="000000"/>
                </a:solidFill>
                <a:cs typeface="B Yagut" panose="00000400000000000000" pitchFamily="2" charset="-78"/>
              </a:rPr>
              <a:t>1</a:t>
            </a:r>
            <a:r>
              <a:rPr lang="fa-IR" b="1" dirty="0" smtClean="0">
                <a:solidFill>
                  <a:srgbClr val="000000"/>
                </a:solidFill>
                <a:cs typeface="B Yagut" panose="00000400000000000000" pitchFamily="2" charset="-78"/>
              </a:rPr>
              <a:t>)</a:t>
            </a:r>
            <a:r>
              <a:rPr lang="fa-IR" sz="2800" dirty="0" smtClean="0">
                <a:solidFill>
                  <a:srgbClr val="000000"/>
                </a:solidFill>
                <a:latin typeface="BYagut"/>
                <a:cs typeface="B Yagut" panose="00000400000000000000" pitchFamily="2" charset="-78"/>
              </a:rPr>
              <a:t>تایید </a:t>
            </a:r>
            <a:r>
              <a:rPr lang="fa-IR" sz="2800" dirty="0">
                <a:solidFill>
                  <a:srgbClr val="000000"/>
                </a:solidFill>
                <a:latin typeface="BYagut"/>
                <a:cs typeface="B Yagut" panose="00000400000000000000" pitchFamily="2" charset="-78"/>
              </a:rPr>
              <a:t>همه گیري </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2)</a:t>
            </a:r>
            <a:r>
              <a:rPr lang="fa-IR" sz="2800" dirty="0" smtClean="0">
                <a:solidFill>
                  <a:srgbClr val="000000"/>
                </a:solidFill>
                <a:latin typeface="BYagut"/>
                <a:cs typeface="B Yagut" panose="00000400000000000000" pitchFamily="2" charset="-78"/>
              </a:rPr>
              <a:t>تایید تشخیص</a:t>
            </a:r>
            <a:r>
              <a:rPr lang="fa-IR" sz="2800" dirty="0">
                <a:solidFill>
                  <a:srgbClr val="000000"/>
                </a:solidFill>
                <a:latin typeface="BYagut"/>
                <a:cs typeface="B Yagut" panose="00000400000000000000" pitchFamily="2" charset="-78"/>
              </a:rPr>
              <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3)</a:t>
            </a:r>
            <a:r>
              <a:rPr lang="fa-IR" sz="2800" dirty="0" smtClean="0">
                <a:solidFill>
                  <a:srgbClr val="000000"/>
                </a:solidFill>
                <a:latin typeface="BYagut"/>
                <a:cs typeface="B Yagut" panose="00000400000000000000" pitchFamily="2" charset="-78"/>
              </a:rPr>
              <a:t>تعریف </a:t>
            </a:r>
            <a:r>
              <a:rPr lang="fa-IR" sz="2800" dirty="0">
                <a:solidFill>
                  <a:srgbClr val="000000"/>
                </a:solidFill>
                <a:latin typeface="BYagut"/>
                <a:cs typeface="B Yagut" panose="00000400000000000000" pitchFamily="2" charset="-78"/>
              </a:rPr>
              <a:t>مورد بیماري </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4)</a:t>
            </a:r>
            <a:r>
              <a:rPr lang="fa-IR" sz="2800" dirty="0" smtClean="0">
                <a:solidFill>
                  <a:srgbClr val="000000"/>
                </a:solidFill>
                <a:latin typeface="BYagut"/>
                <a:cs typeface="B Yagut" panose="00000400000000000000" pitchFamily="2" charset="-78"/>
              </a:rPr>
              <a:t>شناسایی </a:t>
            </a:r>
            <a:r>
              <a:rPr lang="fa-IR" sz="2800" dirty="0">
                <a:solidFill>
                  <a:srgbClr val="000000"/>
                </a:solidFill>
                <a:latin typeface="BYagut"/>
                <a:cs typeface="B Yagut" panose="00000400000000000000" pitchFamily="2" charset="-78"/>
              </a:rPr>
              <a:t>موارد بیماري و به دست آوردن اطلاعات در مورد آنها</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5)</a:t>
            </a:r>
            <a:r>
              <a:rPr lang="fa-IR" sz="2800" dirty="0" smtClean="0">
                <a:solidFill>
                  <a:srgbClr val="000000"/>
                </a:solidFill>
                <a:latin typeface="BYagut"/>
                <a:cs typeface="B Yagut" panose="00000400000000000000" pitchFamily="2" charset="-78"/>
              </a:rPr>
              <a:t>توصیف </a:t>
            </a:r>
            <a:r>
              <a:rPr lang="fa-IR" sz="2800" dirty="0">
                <a:solidFill>
                  <a:srgbClr val="000000"/>
                </a:solidFill>
                <a:latin typeface="BYagut"/>
                <a:cs typeface="B Yagut" panose="00000400000000000000" pitchFamily="2" charset="-78"/>
              </a:rPr>
              <a:t>اپیدمیولوژي بر حسب شخص، مکان و </a:t>
            </a:r>
            <a:r>
              <a:rPr lang="fa-IR" sz="2800" dirty="0" smtClean="0">
                <a:solidFill>
                  <a:srgbClr val="000000"/>
                </a:solidFill>
                <a:latin typeface="BYagut"/>
                <a:cs typeface="B Yagut" panose="00000400000000000000" pitchFamily="2" charset="-78"/>
              </a:rPr>
              <a:t>زمان</a:t>
            </a:r>
          </a:p>
          <a:p>
            <a:pPr marL="82550" indent="0" algn="r" rtl="1">
              <a:buNone/>
            </a:pPr>
            <a:r>
              <a:rPr lang="fa-IR" sz="2800" b="1" dirty="0">
                <a:solidFill>
                  <a:srgbClr val="000000"/>
                </a:solidFill>
                <a:latin typeface="BYagut"/>
                <a:cs typeface="B Yagut" panose="00000400000000000000" pitchFamily="2" charset="-78"/>
              </a:rPr>
              <a:t>6</a:t>
            </a:r>
            <a:r>
              <a:rPr lang="fa-IR" sz="2800" b="1" dirty="0" smtClean="0">
                <a:solidFill>
                  <a:srgbClr val="000000"/>
                </a:solidFill>
                <a:latin typeface="BYagut"/>
                <a:cs typeface="B Yagut" panose="00000400000000000000" pitchFamily="2" charset="-78"/>
              </a:rPr>
              <a:t>)</a:t>
            </a:r>
            <a:r>
              <a:rPr lang="fa-IR" sz="2800" dirty="0" smtClean="0">
                <a:solidFill>
                  <a:srgbClr val="000000"/>
                </a:solidFill>
                <a:latin typeface="BYagut"/>
                <a:cs typeface="B Yagut" panose="00000400000000000000" pitchFamily="2" charset="-78"/>
              </a:rPr>
              <a:t>فرضیه </a:t>
            </a:r>
            <a:r>
              <a:rPr lang="fa-IR" sz="2800" dirty="0">
                <a:solidFill>
                  <a:srgbClr val="000000"/>
                </a:solidFill>
                <a:latin typeface="BYagut"/>
                <a:cs typeface="B Yagut" panose="00000400000000000000" pitchFamily="2" charset="-78"/>
              </a:rPr>
              <a:t>سازي بر مبناي اپیدمیولوژي توصیفی </a:t>
            </a:r>
            <a:r>
              <a:rPr lang="fa-IR" sz="2800" dirty="0" smtClean="0">
                <a:solidFill>
                  <a:srgbClr val="000000"/>
                </a:solidFill>
                <a:latin typeface="BYagut"/>
                <a:cs typeface="B Yagut" panose="00000400000000000000" pitchFamily="2" charset="-78"/>
              </a:rPr>
              <a:t>و</a:t>
            </a:r>
            <a:r>
              <a:rPr lang="fa-IR" sz="2800" dirty="0">
                <a:solidFill>
                  <a:srgbClr val="000000"/>
                </a:solidFill>
                <a:latin typeface="BYagut"/>
                <a:cs typeface="B Yagut" panose="00000400000000000000" pitchFamily="2" charset="-78"/>
              </a:rPr>
              <a:t> بررسی هاي </a:t>
            </a:r>
            <a:r>
              <a:rPr lang="fa-IR" sz="2800" dirty="0" smtClean="0">
                <a:solidFill>
                  <a:srgbClr val="000000"/>
                </a:solidFill>
                <a:latin typeface="BYagut"/>
                <a:cs typeface="B Yagut" panose="00000400000000000000" pitchFamily="2" charset="-78"/>
              </a:rPr>
              <a:t>محیطی</a:t>
            </a:r>
            <a:r>
              <a:rPr lang="fa-IR" sz="2800" dirty="0">
                <a:solidFill>
                  <a:srgbClr val="000000"/>
                </a:solidFill>
                <a:latin typeface="BYagut"/>
                <a:cs typeface="B Yagut" panose="00000400000000000000" pitchFamily="2" charset="-78"/>
              </a:rPr>
              <a:t/>
            </a:r>
            <a:br>
              <a:rPr lang="fa-IR" sz="2800" dirty="0">
                <a:solidFill>
                  <a:srgbClr val="000000"/>
                </a:solidFill>
                <a:latin typeface="BYagut"/>
                <a:cs typeface="B Yagut" panose="00000400000000000000" pitchFamily="2" charset="-78"/>
              </a:rPr>
            </a:br>
            <a:r>
              <a:rPr lang="fa-IR" sz="2800" dirty="0" smtClean="0">
                <a:solidFill>
                  <a:srgbClr val="000000"/>
                </a:solidFill>
                <a:latin typeface="BYagut"/>
                <a:cs typeface="B Yagut" panose="00000400000000000000" pitchFamily="2" charset="-78"/>
              </a:rPr>
              <a:t>7)آزمون </a:t>
            </a:r>
            <a:r>
              <a:rPr lang="fa-IR" sz="2800" dirty="0">
                <a:solidFill>
                  <a:srgbClr val="000000"/>
                </a:solidFill>
                <a:latin typeface="BYagut"/>
                <a:cs typeface="B Yagut" panose="00000400000000000000" pitchFamily="2" charset="-78"/>
              </a:rPr>
              <a:t>فرضیه ها</a:t>
            </a:r>
            <a:br>
              <a:rPr lang="fa-IR" sz="2800" dirty="0">
                <a:solidFill>
                  <a:srgbClr val="000000"/>
                </a:solidFill>
                <a:latin typeface="BYagut"/>
                <a:cs typeface="B Yagut" panose="00000400000000000000" pitchFamily="2" charset="-78"/>
              </a:rPr>
            </a:br>
            <a:r>
              <a:rPr lang="fa-IR" sz="2800" b="1" dirty="0" smtClean="0">
                <a:solidFill>
                  <a:srgbClr val="000000"/>
                </a:solidFill>
                <a:cs typeface="B Yagut" panose="00000400000000000000" pitchFamily="2" charset="-78"/>
              </a:rPr>
              <a:t>8)</a:t>
            </a:r>
            <a:r>
              <a:rPr lang="fa-IR" sz="2800" dirty="0" smtClean="0">
                <a:solidFill>
                  <a:srgbClr val="000000"/>
                </a:solidFill>
                <a:latin typeface="BYagut"/>
                <a:cs typeface="B Yagut" panose="00000400000000000000" pitchFamily="2" charset="-78"/>
              </a:rPr>
              <a:t>گزارش طغیان</a:t>
            </a:r>
            <a:r>
              <a:rPr lang="fa-IR" dirty="0">
                <a:solidFill>
                  <a:srgbClr val="000000"/>
                </a:solidFill>
                <a:latin typeface="BYagut"/>
                <a:cs typeface="B Yagut" panose="00000400000000000000" pitchFamily="2" charset="-78"/>
              </a:rPr>
              <a:t/>
            </a:r>
            <a:br>
              <a:rPr lang="fa-IR" dirty="0">
                <a:solidFill>
                  <a:srgbClr val="000000"/>
                </a:solidFill>
                <a:latin typeface="BYagut"/>
                <a:cs typeface="B Yagut" panose="00000400000000000000" pitchFamily="2" charset="-78"/>
              </a:rPr>
            </a:br>
            <a:r>
              <a:rPr lang="fa-IR" dirty="0" smtClean="0">
                <a:solidFill>
                  <a:srgbClr val="FF0000"/>
                </a:solidFill>
                <a:latin typeface="BYagut"/>
                <a:cs typeface="B Yagut" panose="00000400000000000000" pitchFamily="2" charset="-78"/>
              </a:rPr>
              <a:t>بررسی اپیدمیولوژیک توسط مرکز مدیریت بیماری ها انجام می شود.</a:t>
            </a:r>
            <a:r>
              <a:rPr lang="fa-IR" dirty="0">
                <a:solidFill>
                  <a:srgbClr val="FF0000"/>
                </a:solidFill>
                <a:latin typeface="BYagut"/>
                <a:cs typeface="B Yagut" panose="00000400000000000000" pitchFamily="2" charset="-78"/>
              </a:rPr>
              <a:t/>
            </a:r>
            <a:br>
              <a:rPr lang="fa-IR" dirty="0">
                <a:solidFill>
                  <a:srgbClr val="FF0000"/>
                </a:solidFill>
                <a:latin typeface="BYagut"/>
                <a:cs typeface="B Yagut" panose="00000400000000000000" pitchFamily="2" charset="-78"/>
              </a:rPr>
            </a:br>
            <a:r>
              <a:rPr lang="fa-IR" dirty="0">
                <a:solidFill>
                  <a:srgbClr val="000000"/>
                </a:solidFill>
                <a:latin typeface="BYagut"/>
              </a:rPr>
              <a:t/>
            </a:r>
            <a:br>
              <a:rPr lang="fa-IR" dirty="0">
                <a:solidFill>
                  <a:srgbClr val="000000"/>
                </a:solidFill>
                <a:latin typeface="BYagut"/>
              </a:rPr>
            </a:br>
            <a:r>
              <a:rPr lang="fa-IR" dirty="0">
                <a:solidFill>
                  <a:srgbClr val="000000"/>
                </a:solidFill>
                <a:latin typeface="BYagut"/>
              </a:rPr>
              <a:t/>
            </a:r>
            <a:br>
              <a:rPr lang="fa-IR" dirty="0">
                <a:solidFill>
                  <a:srgbClr val="000000"/>
                </a:solidFill>
                <a:latin typeface="BYagut"/>
              </a:rPr>
            </a:b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2736406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1143000"/>
          </a:xfrm>
        </p:spPr>
        <p:txBody>
          <a:bodyPr>
            <a:normAutofit fontScale="90000"/>
          </a:bodyPr>
          <a:lstStyle/>
          <a:p>
            <a:r>
              <a:rPr lang="fa-IR" b="1" dirty="0" smtClean="0">
                <a:solidFill>
                  <a:srgbClr val="002060"/>
                </a:solidFill>
              </a:rPr>
              <a:t>مقدمه :</a:t>
            </a:r>
            <a:r>
              <a:rPr lang="fa-IR" b="1" dirty="0" smtClean="0"/>
              <a:t/>
            </a:r>
            <a:br>
              <a:rPr lang="fa-IR" b="1" dirty="0" smtClean="0"/>
            </a:br>
            <a:endParaRPr lang="fa-IR" dirty="0"/>
          </a:p>
        </p:txBody>
      </p:sp>
      <p:sp>
        <p:nvSpPr>
          <p:cNvPr id="3" name="Content Placeholder 2"/>
          <p:cNvSpPr>
            <a:spLocks noGrp="1"/>
          </p:cNvSpPr>
          <p:nvPr>
            <p:ph idx="1"/>
          </p:nvPr>
        </p:nvSpPr>
        <p:spPr/>
        <p:txBody>
          <a:bodyPr>
            <a:normAutofit/>
          </a:bodyPr>
          <a:lstStyle/>
          <a:p>
            <a:pPr algn="justLow"/>
            <a:r>
              <a:rPr lang="fa-IR" dirty="0" smtClean="0"/>
              <a:t>همه </a:t>
            </a:r>
            <a:r>
              <a:rPr lang="fa-IR" dirty="0"/>
              <a:t>ساله خصوصاً با شروع فصل گرما طغيانهاي بيماريهاي منتقله از آب در كشور گزارش مي شود . </a:t>
            </a:r>
            <a:r>
              <a:rPr lang="fa-IR" dirty="0" smtClean="0"/>
              <a:t>یکی از دلايل </a:t>
            </a:r>
            <a:r>
              <a:rPr lang="fa-IR" dirty="0"/>
              <a:t>اصلي بروز اين طغيانها عدم دسترسي به آب سالم و دفع غير بهداشتي فاضلاب مي باشد .</a:t>
            </a:r>
          </a:p>
        </p:txBody>
      </p:sp>
    </p:spTree>
    <p:extLst>
      <p:ext uri="{BB962C8B-B14F-4D97-AF65-F5344CB8AC3E}">
        <p14:creationId xmlns:p14="http://schemas.microsoft.com/office/powerpoint/2010/main" val="86489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9763" lvl="1" indent="-236538" algn="ctr" rtl="1" fontAlgn="auto">
              <a:spcBef>
                <a:spcPts val="550"/>
              </a:spcBef>
              <a:spcAft>
                <a:spcPts val="0"/>
              </a:spcAft>
              <a:defRPr/>
            </a:pPr>
            <a:r>
              <a:rPr lang="ar-SA" sz="2800" b="1" i="1" u="sng" kern="1200" dirty="0">
                <a:solidFill>
                  <a:srgbClr val="EEECE1">
                    <a:lumMod val="25000"/>
                  </a:srgbClr>
                </a:solidFill>
                <a:latin typeface="Gill Sans MT"/>
                <a:ea typeface="+mn-ea"/>
                <a:cs typeface="B Nazanin" pitchFamily="2" charset="-78"/>
              </a:rPr>
              <a:t>بررسيهاي محيطي</a:t>
            </a:r>
            <a:r>
              <a:rPr lang="en-US" sz="2800" b="1" i="1" u="sng" kern="1200" dirty="0">
                <a:solidFill>
                  <a:srgbClr val="EEECE1">
                    <a:lumMod val="25000"/>
                  </a:srgbClr>
                </a:solidFill>
                <a:latin typeface="Gill Sans MT"/>
                <a:ea typeface="+mn-ea"/>
                <a:cs typeface="B Nazanin" pitchFamily="2" charset="-78"/>
              </a:rPr>
              <a:t/>
            </a:r>
            <a:br>
              <a:rPr lang="en-US" sz="2800" b="1" i="1" u="sng" kern="1200" dirty="0">
                <a:solidFill>
                  <a:srgbClr val="EEECE1">
                    <a:lumMod val="25000"/>
                  </a:srgbClr>
                </a:solidFill>
                <a:latin typeface="Gill Sans MT"/>
                <a:ea typeface="+mn-ea"/>
                <a:cs typeface="B Nazanin" pitchFamily="2" charset="-78"/>
              </a:rPr>
            </a:br>
            <a:endParaRPr lang="fa-IR" dirty="0"/>
          </a:p>
        </p:txBody>
      </p:sp>
      <p:sp>
        <p:nvSpPr>
          <p:cNvPr id="3" name="Content Placeholder 2"/>
          <p:cNvSpPr>
            <a:spLocks noGrp="1"/>
          </p:cNvSpPr>
          <p:nvPr>
            <p:ph idx="1"/>
          </p:nvPr>
        </p:nvSpPr>
        <p:spPr/>
        <p:txBody>
          <a:bodyPr/>
          <a:lstStyle/>
          <a:p>
            <a:pPr algn="justLow" rtl="1"/>
            <a:r>
              <a:rPr lang="fa-IR" dirty="0">
                <a:solidFill>
                  <a:srgbClr val="000000"/>
                </a:solidFill>
                <a:latin typeface="BYagut"/>
              </a:rPr>
              <a:t>این بررسی توسط کارشناسان بهداشت محیط براي پاسخ به اینکه چرا و چگونه طغیان اتفاق افتاده است </a:t>
            </a:r>
            <a:r>
              <a:rPr lang="fa-IR" dirty="0" smtClean="0">
                <a:solidFill>
                  <a:srgbClr val="000000"/>
                </a:solidFill>
                <a:latin typeface="BYagut"/>
              </a:rPr>
              <a:t>به عمل </a:t>
            </a:r>
            <a:r>
              <a:rPr lang="fa-IR" dirty="0">
                <a:solidFill>
                  <a:srgbClr val="000000"/>
                </a:solidFill>
                <a:latin typeface="BYagut"/>
              </a:rPr>
              <a:t>می آید . بررسی هاي محیطی همگام با بررسیهاي اپیدمیولوژیکی و آزمایشگاهی باید صورت پذیرد </a:t>
            </a:r>
            <a:r>
              <a:rPr lang="fa-IR" dirty="0" smtClean="0">
                <a:solidFill>
                  <a:srgbClr val="000000"/>
                </a:solidFill>
                <a:latin typeface="BYagut"/>
              </a:rPr>
              <a:t>ونکته </a:t>
            </a:r>
            <a:r>
              <a:rPr lang="fa-IR" dirty="0">
                <a:solidFill>
                  <a:srgbClr val="000000"/>
                </a:solidFill>
                <a:latin typeface="BYagut"/>
              </a:rPr>
              <a:t>حائز اهمیت این است که اقدامات لازم براي جلوگیري از بروز مجدد طغیان در آینده بعمل آید</a:t>
            </a:r>
            <a:r>
              <a:rPr lang="fa-IR" dirty="0" smtClean="0">
                <a:solidFill>
                  <a:srgbClr val="000000"/>
                </a:solidFill>
                <a:latin typeface="BYagut"/>
              </a:rPr>
              <a:t>.</a:t>
            </a:r>
            <a:endParaRPr lang="fa-IR" dirty="0"/>
          </a:p>
        </p:txBody>
      </p:sp>
    </p:spTree>
    <p:extLst>
      <p:ext uri="{BB962C8B-B14F-4D97-AF65-F5344CB8AC3E}">
        <p14:creationId xmlns:p14="http://schemas.microsoft.com/office/powerpoint/2010/main" val="18539599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533400"/>
            <a:ext cx="7499350" cy="1600200"/>
          </a:xfrm>
        </p:spPr>
        <p:txBody>
          <a:bodyPr>
            <a:noAutofit/>
          </a:bodyPr>
          <a:lstStyle/>
          <a:p>
            <a:pPr algn="ctr" rtl="1">
              <a:defRPr/>
            </a:pPr>
            <a:r>
              <a:rPr lang="fa-IR" sz="2400" dirty="0">
                <a:solidFill>
                  <a:srgbClr val="FF0000"/>
                </a:solidFill>
                <a:effectLst/>
                <a:latin typeface="BYagut"/>
                <a:cs typeface="B Titr" panose="00000700000000000000" pitchFamily="2" charset="-78"/>
              </a:rPr>
              <a:t>اقدامات مهم و ویژه براي یک بررسی محیطی براي تعیین احتمال آلودگی آب در هنگام طغیان </a:t>
            </a:r>
            <a:r>
              <a:rPr lang="fa-IR" sz="2400" dirty="0" smtClean="0">
                <a:solidFill>
                  <a:srgbClr val="FF0000"/>
                </a:solidFill>
                <a:effectLst/>
                <a:latin typeface="BYagut"/>
                <a:cs typeface="B Titr" panose="00000700000000000000" pitchFamily="2" charset="-78"/>
              </a:rPr>
              <a:t>هاي بیماریهاي </a:t>
            </a:r>
            <a:r>
              <a:rPr lang="fa-IR" sz="2400" dirty="0">
                <a:solidFill>
                  <a:srgbClr val="FF0000"/>
                </a:solidFill>
                <a:effectLst/>
                <a:latin typeface="BYagut"/>
                <a:cs typeface="B Titr" panose="00000700000000000000" pitchFamily="2" charset="-78"/>
              </a:rPr>
              <a:t>منتقله </a:t>
            </a:r>
            <a:r>
              <a:rPr lang="fa-IR" sz="2400" dirty="0" smtClean="0">
                <a:solidFill>
                  <a:srgbClr val="FF0000"/>
                </a:solidFill>
                <a:effectLst/>
                <a:latin typeface="BYagut"/>
                <a:cs typeface="B Titr" panose="00000700000000000000" pitchFamily="2" charset="-78"/>
              </a:rPr>
              <a:t>ازآب</a:t>
            </a:r>
            <a:r>
              <a:rPr lang="fa-IR" sz="4800" dirty="0">
                <a:solidFill>
                  <a:srgbClr val="000000"/>
                </a:solidFill>
                <a:effectLst/>
                <a:latin typeface="BYagut"/>
              </a:rPr>
              <a:t/>
            </a:r>
            <a:br>
              <a:rPr lang="fa-IR" sz="4800" dirty="0">
                <a:solidFill>
                  <a:srgbClr val="000000"/>
                </a:solidFill>
                <a:effectLst/>
                <a:latin typeface="BYagut"/>
              </a:rPr>
            </a:br>
            <a:endParaRPr lang="en-US" sz="4400" b="1" dirty="0">
              <a:cs typeface="B Yagut" pitchFamily="2" charset="-78"/>
            </a:endParaRPr>
          </a:p>
        </p:txBody>
      </p:sp>
      <p:sp>
        <p:nvSpPr>
          <p:cNvPr id="34819" name="Content Placeholder 2"/>
          <p:cNvSpPr>
            <a:spLocks noGrp="1"/>
          </p:cNvSpPr>
          <p:nvPr>
            <p:ph idx="1"/>
          </p:nvPr>
        </p:nvSpPr>
        <p:spPr>
          <a:xfrm>
            <a:off x="1435100" y="2286000"/>
            <a:ext cx="7499350" cy="3962400"/>
          </a:xfrm>
        </p:spPr>
        <p:txBody>
          <a:bodyPr/>
          <a:lstStyle/>
          <a:p>
            <a:pPr algn="r" rtl="1"/>
            <a:r>
              <a:rPr lang="fa-IR" sz="2800" dirty="0" smtClean="0">
                <a:ea typeface="Majalla UI"/>
                <a:cs typeface="B Yagut" pitchFamily="2" charset="-78"/>
              </a:rPr>
              <a:t>تعیین نوع خطر(</a:t>
            </a:r>
            <a:r>
              <a:rPr lang="en-US" sz="2800" dirty="0" smtClean="0">
                <a:ea typeface="Majalla UI"/>
                <a:cs typeface="B Yagut" pitchFamily="2" charset="-78"/>
              </a:rPr>
              <a:t>Hazard</a:t>
            </a:r>
            <a:r>
              <a:rPr lang="fa-IR" sz="2800" dirty="0" smtClean="0">
                <a:ea typeface="Majalla UI"/>
                <a:cs typeface="B Yagut" pitchFamily="2" charset="-78"/>
              </a:rPr>
              <a:t>)</a:t>
            </a:r>
          </a:p>
          <a:p>
            <a:pPr algn="r" rtl="1"/>
            <a:r>
              <a:rPr lang="fa-IR" sz="2800" dirty="0" smtClean="0">
                <a:ea typeface="Majalla UI"/>
                <a:cs typeface="B Yagut" pitchFamily="2" charset="-78"/>
              </a:rPr>
              <a:t>تعیین رویداد مخاطره آمیز(</a:t>
            </a:r>
            <a:r>
              <a:rPr lang="en-US" sz="2800" dirty="0" smtClean="0">
                <a:cs typeface="B Yagut" pitchFamily="2" charset="-78"/>
              </a:rPr>
              <a:t>Hazardous event</a:t>
            </a:r>
            <a:r>
              <a:rPr lang="fa-IR" sz="2800" dirty="0" smtClean="0">
                <a:cs typeface="B Yagut" pitchFamily="2" charset="-78"/>
              </a:rPr>
              <a:t>)</a:t>
            </a:r>
          </a:p>
          <a:p>
            <a:pPr algn="r" rtl="1"/>
            <a:r>
              <a:rPr lang="fa-IR" sz="2800" dirty="0" smtClean="0">
                <a:cs typeface="B Yagut" pitchFamily="2" charset="-78"/>
              </a:rPr>
              <a:t>بررسی معیارهای کنترل(</a:t>
            </a:r>
            <a:r>
              <a:rPr lang="en-US" sz="2800" dirty="0" smtClean="0">
                <a:cs typeface="B Yagut" pitchFamily="2" charset="-78"/>
              </a:rPr>
              <a:t> Control measures</a:t>
            </a:r>
            <a:r>
              <a:rPr lang="fa-IR" sz="2800" dirty="0" smtClean="0">
                <a:cs typeface="B Yagut" pitchFamily="2" charset="-78"/>
              </a:rPr>
              <a:t>)</a:t>
            </a:r>
          </a:p>
          <a:p>
            <a:pPr algn="r" rtl="1"/>
            <a:r>
              <a:rPr lang="fa-IR" sz="2800" dirty="0" smtClean="0">
                <a:cs typeface="B Yagut" pitchFamily="2" charset="-78"/>
              </a:rPr>
              <a:t>اعتبار بخشی معیارهای کنترل( </a:t>
            </a:r>
            <a:r>
              <a:rPr lang="en-US" sz="2800" dirty="0" smtClean="0">
                <a:cs typeface="B Yagut" pitchFamily="2" charset="-78"/>
              </a:rPr>
              <a:t>Validation</a:t>
            </a:r>
            <a:r>
              <a:rPr lang="fa-IR" sz="2800" dirty="0" smtClean="0">
                <a:cs typeface="B Yagut" pitchFamily="2" charset="-78"/>
              </a:rPr>
              <a:t>)</a:t>
            </a:r>
          </a:p>
          <a:p>
            <a:pPr algn="r" rtl="1"/>
            <a:r>
              <a:rPr lang="fa-IR" sz="2800" dirty="0" smtClean="0">
                <a:cs typeface="B Yagut" pitchFamily="2" charset="-78"/>
              </a:rPr>
              <a:t>بررسی پایش معیارهای کنترل(</a:t>
            </a:r>
            <a:r>
              <a:rPr lang="en-US" sz="2800" dirty="0" smtClean="0">
                <a:cs typeface="B Yagut" pitchFamily="2" charset="-78"/>
              </a:rPr>
              <a:t>Operational monitoring</a:t>
            </a:r>
            <a:r>
              <a:rPr lang="fa-IR" sz="2800" dirty="0" smtClean="0">
                <a:cs typeface="B Yagut" pitchFamily="2" charset="-78"/>
              </a:rPr>
              <a:t>)</a:t>
            </a:r>
          </a:p>
          <a:p>
            <a:pPr algn="r" rtl="1"/>
            <a:r>
              <a:rPr lang="fa-IR" sz="2800" dirty="0" smtClean="0">
                <a:cs typeface="B Yagut" pitchFamily="2" charset="-78"/>
              </a:rPr>
              <a:t>انجام مداخلات اصلاحی(</a:t>
            </a:r>
            <a:r>
              <a:rPr lang="en-US" sz="2800" dirty="0" smtClean="0">
                <a:cs typeface="B Yagut" pitchFamily="2" charset="-78"/>
              </a:rPr>
              <a:t> Corrective actions</a:t>
            </a:r>
            <a:r>
              <a:rPr lang="fa-IR" sz="2800" dirty="0" smtClean="0">
                <a:cs typeface="B Yagut" pitchFamily="2" charset="-78"/>
              </a:rPr>
              <a:t>)</a:t>
            </a:r>
          </a:p>
          <a:p>
            <a:pPr algn="r" rtl="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fade">
                                      <p:cBhvr>
                                        <p:cTn id="7" dur="2000"/>
                                        <p:tgtEl>
                                          <p:spTgt spid="348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819">
                                            <p:txEl>
                                              <p:pRg st="1" end="1"/>
                                            </p:txEl>
                                          </p:spTgt>
                                        </p:tgtEl>
                                        <p:attrNameLst>
                                          <p:attrName>style.visibility</p:attrName>
                                        </p:attrNameLst>
                                      </p:cBhvr>
                                      <p:to>
                                        <p:strVal val="visible"/>
                                      </p:to>
                                    </p:set>
                                    <p:animEffect transition="in" filter="fade">
                                      <p:cBhvr>
                                        <p:cTn id="12" dur="2000"/>
                                        <p:tgtEl>
                                          <p:spTgt spid="348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819">
                                            <p:txEl>
                                              <p:pRg st="2" end="2"/>
                                            </p:txEl>
                                          </p:spTgt>
                                        </p:tgtEl>
                                        <p:attrNameLst>
                                          <p:attrName>style.visibility</p:attrName>
                                        </p:attrNameLst>
                                      </p:cBhvr>
                                      <p:to>
                                        <p:strVal val="visible"/>
                                      </p:to>
                                    </p:set>
                                    <p:animEffect transition="in" filter="fade">
                                      <p:cBhvr>
                                        <p:cTn id="17" dur="2000"/>
                                        <p:tgtEl>
                                          <p:spTgt spid="348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819">
                                            <p:txEl>
                                              <p:pRg st="3" end="3"/>
                                            </p:txEl>
                                          </p:spTgt>
                                        </p:tgtEl>
                                        <p:attrNameLst>
                                          <p:attrName>style.visibility</p:attrName>
                                        </p:attrNameLst>
                                      </p:cBhvr>
                                      <p:to>
                                        <p:strVal val="visible"/>
                                      </p:to>
                                    </p:set>
                                    <p:animEffect transition="in" filter="fade">
                                      <p:cBhvr>
                                        <p:cTn id="22" dur="2000"/>
                                        <p:tgtEl>
                                          <p:spTgt spid="348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819">
                                            <p:txEl>
                                              <p:pRg st="4" end="4"/>
                                            </p:txEl>
                                          </p:spTgt>
                                        </p:tgtEl>
                                        <p:attrNameLst>
                                          <p:attrName>style.visibility</p:attrName>
                                        </p:attrNameLst>
                                      </p:cBhvr>
                                      <p:to>
                                        <p:strVal val="visible"/>
                                      </p:to>
                                    </p:set>
                                    <p:animEffect transition="in" filter="fade">
                                      <p:cBhvr>
                                        <p:cTn id="27" dur="2000"/>
                                        <p:tgtEl>
                                          <p:spTgt spid="348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819">
                                            <p:txEl>
                                              <p:pRg st="5" end="5"/>
                                            </p:txEl>
                                          </p:spTgt>
                                        </p:tgtEl>
                                        <p:attrNameLst>
                                          <p:attrName>style.visibility</p:attrName>
                                        </p:attrNameLst>
                                      </p:cBhvr>
                                      <p:to>
                                        <p:strVal val="visible"/>
                                      </p:to>
                                    </p:set>
                                    <p:animEffect transition="in" filter="fade">
                                      <p:cBhvr>
                                        <p:cTn id="32" dur="2000"/>
                                        <p:tgtEl>
                                          <p:spTgt spid="348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noAutofit/>
          </a:bodyPr>
          <a:lstStyle/>
          <a:p>
            <a:pPr algn="r" rtl="1" eaLnBrk="1" fontAlgn="auto" hangingPunct="1">
              <a:spcAft>
                <a:spcPts val="0"/>
              </a:spcAft>
              <a:defRPr/>
            </a:pPr>
            <a:r>
              <a:rPr lang="fa-IR" sz="3200" b="1" dirty="0" smtClean="0">
                <a:solidFill>
                  <a:schemeClr val="tx2">
                    <a:satMod val="130000"/>
                  </a:schemeClr>
                </a:solidFill>
                <a:cs typeface="B Titr" pitchFamily="2" charset="-78"/>
              </a:rPr>
              <a:t>خطر:</a:t>
            </a:r>
            <a:r>
              <a:rPr lang="en-US" sz="3200" b="1" dirty="0" smtClean="0">
                <a:solidFill>
                  <a:schemeClr val="tx2">
                    <a:satMod val="130000"/>
                  </a:schemeClr>
                </a:solidFill>
                <a:cs typeface="B Titr" pitchFamily="2" charset="-78"/>
              </a:rPr>
              <a:t>  </a:t>
            </a:r>
            <a:r>
              <a:rPr lang="en-US" sz="3200" b="1" dirty="0" err="1" smtClean="0">
                <a:solidFill>
                  <a:schemeClr val="tx2">
                    <a:satMod val="130000"/>
                  </a:schemeClr>
                </a:solidFill>
                <a:cs typeface="B Titr" pitchFamily="2" charset="-78"/>
              </a:rPr>
              <a:t>Hazrad</a:t>
            </a:r>
            <a:r>
              <a:rPr lang="en-US" sz="3200" b="1" dirty="0" smtClean="0">
                <a:solidFill>
                  <a:schemeClr val="tx2">
                    <a:satMod val="130000"/>
                  </a:schemeClr>
                </a:solidFill>
                <a:cs typeface="B Titr" pitchFamily="2" charset="-78"/>
              </a:rPr>
              <a:t> </a:t>
            </a:r>
            <a:r>
              <a:rPr lang="en-US" sz="3200" dirty="0" smtClean="0">
                <a:solidFill>
                  <a:schemeClr val="tx2">
                    <a:satMod val="130000"/>
                  </a:schemeClr>
                </a:solidFill>
                <a:cs typeface="B Titr" pitchFamily="2" charset="-78"/>
              </a:rPr>
              <a:t/>
            </a:r>
            <a:br>
              <a:rPr lang="en-US" sz="3200" dirty="0" smtClean="0">
                <a:solidFill>
                  <a:schemeClr val="tx2">
                    <a:satMod val="130000"/>
                  </a:schemeClr>
                </a:solidFill>
                <a:cs typeface="B Titr" pitchFamily="2" charset="-78"/>
              </a:rPr>
            </a:br>
            <a:endParaRPr lang="en-US" sz="3200" dirty="0">
              <a:solidFill>
                <a:schemeClr val="tx2">
                  <a:satMod val="130000"/>
                </a:schemeClr>
              </a:solidFill>
              <a:effectLst>
                <a:outerShdw blurRad="38100" dist="38100" dir="2700000" algn="tl">
                  <a:srgbClr val="000000">
                    <a:alpha val="43137"/>
                  </a:srgbClr>
                </a:outerShdw>
              </a:effectLst>
              <a:cs typeface="B Titr" pitchFamily="2" charset="-78"/>
            </a:endParaRPr>
          </a:p>
        </p:txBody>
      </p:sp>
      <p:sp>
        <p:nvSpPr>
          <p:cNvPr id="35843" name="Content Placeholder 2"/>
          <p:cNvSpPr>
            <a:spLocks noGrp="1"/>
          </p:cNvSpPr>
          <p:nvPr>
            <p:ph idx="1"/>
          </p:nvPr>
        </p:nvSpPr>
        <p:spPr/>
        <p:txBody>
          <a:bodyPr/>
          <a:lstStyle/>
          <a:p>
            <a:pPr algn="justLow" rtl="1" eaLnBrk="1" hangingPunct="1"/>
            <a:r>
              <a:rPr lang="fa-IR" sz="4000" dirty="0"/>
              <a:t>منظور یک عامل فیزیکی، بیولوژیکی، شیمیایی و یا رادیولوژیکی می باشد که در شرایطی در آب منجر به</a:t>
            </a:r>
            <a:r>
              <a:rPr lang="en-US" sz="4000" dirty="0"/>
              <a:t/>
            </a:r>
            <a:br>
              <a:rPr lang="en-US" sz="4000" dirty="0"/>
            </a:br>
            <a:r>
              <a:rPr lang="fa-IR" sz="4000" dirty="0"/>
              <a:t>اثرات سوء بر سلامت می شود. واژه دیگر براي </a:t>
            </a:r>
            <a:r>
              <a:rPr lang="fa-IR" sz="4000" dirty="0" smtClean="0"/>
              <a:t>خطر</a:t>
            </a:r>
            <a:r>
              <a:rPr lang="fa-IR" sz="4000" dirty="0" smtClean="0">
                <a:solidFill>
                  <a:prstClr val="black"/>
                </a:solidFill>
              </a:rPr>
              <a:t> </a:t>
            </a:r>
            <a:r>
              <a:rPr lang="fa-IR" sz="4000" dirty="0">
                <a:solidFill>
                  <a:prstClr val="black"/>
                </a:solidFill>
              </a:rPr>
              <a:t>«</a:t>
            </a:r>
            <a:r>
              <a:rPr lang="fa-IR" sz="4000" dirty="0" smtClean="0"/>
              <a:t> آلاینده </a:t>
            </a:r>
            <a:r>
              <a:rPr lang="fa-IR" sz="4000" dirty="0">
                <a:solidFill>
                  <a:prstClr val="black"/>
                </a:solidFill>
              </a:rPr>
              <a:t>» </a:t>
            </a:r>
            <a:r>
              <a:rPr lang="fa-IR" sz="4000" dirty="0" smtClean="0"/>
              <a:t>می </a:t>
            </a:r>
            <a:r>
              <a:rPr lang="fa-IR" sz="4000" dirty="0"/>
              <a:t>باشد</a:t>
            </a:r>
            <a:r>
              <a:rPr lang="en-US" sz="4000" dirty="0"/>
              <a:t>.</a:t>
            </a:r>
            <a:br>
              <a:rPr lang="en-US" sz="4000" dirty="0"/>
            </a:br>
            <a:r>
              <a:rPr lang="fa-IR" sz="4000" dirty="0"/>
              <a:t>در مبحث طغیان نوع خطر یا آلاینده، عامل میکروبی می باشد</a:t>
            </a:r>
            <a:r>
              <a:rPr lang="en-US" sz="4000" dirty="0"/>
              <a:t>.</a:t>
            </a:r>
            <a:endParaRPr lang="fa-IR" sz="4000" b="1" dirty="0" smtClean="0">
              <a:cs typeface="B Nazanin" pitchFamily="2" charset="-78"/>
            </a:endParaRPr>
          </a:p>
          <a:p>
            <a:pPr algn="just" rtl="1" eaLnBrk="1" hangingPunct="1"/>
            <a:endParaRPr lang="en-US" sz="4000" b="1" dirty="0" smtClean="0">
              <a:cs typeface="B Nazanin" pitchFamily="2" charset="-7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33400"/>
            <a:ext cx="7924800" cy="655638"/>
          </a:xfrm>
        </p:spPr>
        <p:txBody>
          <a:bodyPr>
            <a:noAutofit/>
          </a:bodyPr>
          <a:lstStyle/>
          <a:p>
            <a:pPr algn="ctr" rtl="1" eaLnBrk="1" fontAlgn="auto" hangingPunct="1">
              <a:spcAft>
                <a:spcPts val="0"/>
              </a:spcAft>
              <a:defRPr/>
            </a:pPr>
            <a:r>
              <a:rPr lang="fa-IR" sz="3200" b="1" dirty="0" smtClean="0">
                <a:cs typeface="B Nazanin" pitchFamily="2" charset="-78"/>
              </a:rPr>
              <a:t>رویداد مخاطره آمیز(</a:t>
            </a:r>
            <a:r>
              <a:rPr lang="en-US" sz="3200" b="1" dirty="0" smtClean="0">
                <a:cs typeface="B Nazanin" pitchFamily="2" charset="-78"/>
              </a:rPr>
              <a:t>Hazardous event</a:t>
            </a:r>
            <a:r>
              <a:rPr lang="fa-IR" sz="3200" b="1" dirty="0" smtClean="0">
                <a:cs typeface="B Nazanin" pitchFamily="2" charset="-78"/>
              </a:rPr>
              <a:t>):</a:t>
            </a:r>
            <a:endParaRPr lang="en-US" sz="3200" b="1" dirty="0">
              <a:solidFill>
                <a:schemeClr val="tx2">
                  <a:satMod val="130000"/>
                </a:schemeClr>
              </a:solidFill>
              <a:cs typeface="B Titr" pitchFamily="2" charset="-78"/>
            </a:endParaRPr>
          </a:p>
        </p:txBody>
      </p:sp>
      <p:sp>
        <p:nvSpPr>
          <p:cNvPr id="36867" name="Content Placeholder 2"/>
          <p:cNvSpPr>
            <a:spLocks noGrp="1"/>
          </p:cNvSpPr>
          <p:nvPr>
            <p:ph idx="1"/>
          </p:nvPr>
        </p:nvSpPr>
        <p:spPr>
          <a:xfrm>
            <a:off x="1066800" y="1752600"/>
            <a:ext cx="7924800" cy="4343400"/>
          </a:xfrm>
        </p:spPr>
        <p:txBody>
          <a:bodyPr>
            <a:normAutofit lnSpcReduction="10000"/>
          </a:bodyPr>
          <a:lstStyle/>
          <a:p>
            <a:pPr algn="justLow" rtl="1" eaLnBrk="1" hangingPunct="1"/>
            <a:r>
              <a:rPr lang="fa-IR" dirty="0">
                <a:solidFill>
                  <a:srgbClr val="000000"/>
                </a:solidFill>
                <a:latin typeface="BYagut"/>
                <a:ea typeface="Calibri"/>
                <a:cs typeface="Arial"/>
              </a:rPr>
              <a:t>عبارتست از رویدادي که باعث ایجاد خطرات یا شکست در حذف یا کاهش آنها از سیستم تامین آب می</a:t>
            </a:r>
            <a:r>
              <a:rPr lang="en-US" dirty="0">
                <a:solidFill>
                  <a:srgbClr val="000000"/>
                </a:solidFill>
                <a:latin typeface="BYagut"/>
                <a:ea typeface="Calibri"/>
                <a:cs typeface="Arial"/>
              </a:rPr>
              <a:t/>
            </a:r>
            <a:br>
              <a:rPr lang="en-US" dirty="0">
                <a:solidFill>
                  <a:srgbClr val="000000"/>
                </a:solidFill>
                <a:latin typeface="BYagut"/>
                <a:ea typeface="Calibri"/>
                <a:cs typeface="Arial"/>
              </a:rPr>
            </a:br>
            <a:r>
              <a:rPr lang="fa-IR" dirty="0">
                <a:solidFill>
                  <a:srgbClr val="000000"/>
                </a:solidFill>
                <a:latin typeface="BYagut"/>
                <a:ea typeface="Calibri"/>
                <a:cs typeface="Arial"/>
              </a:rPr>
              <a:t>شود و شامل تمام رویدادهایی است که در کل سیستم تامین آب ) شامل منبع ، تصفیه خانه، مخازن،</a:t>
            </a:r>
            <a:r>
              <a:rPr lang="en-US" dirty="0">
                <a:solidFill>
                  <a:srgbClr val="000000"/>
                </a:solidFill>
                <a:latin typeface="BYagut"/>
                <a:ea typeface="Calibri"/>
                <a:cs typeface="Arial"/>
              </a:rPr>
              <a:t/>
            </a:r>
            <a:br>
              <a:rPr lang="en-US" dirty="0">
                <a:solidFill>
                  <a:srgbClr val="000000"/>
                </a:solidFill>
                <a:latin typeface="BYagut"/>
                <a:ea typeface="Calibri"/>
                <a:cs typeface="Arial"/>
              </a:rPr>
            </a:br>
            <a:r>
              <a:rPr lang="fa-IR" dirty="0">
                <a:solidFill>
                  <a:srgbClr val="000000"/>
                </a:solidFill>
                <a:latin typeface="BYagut"/>
                <a:ea typeface="Calibri"/>
                <a:cs typeface="Arial"/>
              </a:rPr>
              <a:t>شبکه توزیع و مصرف ( می تواند اتفاق بیفتد و باعث ورود آلودگی به آب شود. مانند بارندگی، قطعی</a:t>
            </a:r>
            <a:r>
              <a:rPr lang="en-US" dirty="0">
                <a:solidFill>
                  <a:srgbClr val="000000"/>
                </a:solidFill>
                <a:latin typeface="BYagut"/>
                <a:ea typeface="Calibri"/>
                <a:cs typeface="Arial"/>
              </a:rPr>
              <a:t/>
            </a:r>
            <a:br>
              <a:rPr lang="en-US" dirty="0">
                <a:solidFill>
                  <a:srgbClr val="000000"/>
                </a:solidFill>
                <a:latin typeface="BYagut"/>
                <a:ea typeface="Calibri"/>
                <a:cs typeface="Arial"/>
              </a:rPr>
            </a:br>
            <a:r>
              <a:rPr lang="fa-IR" dirty="0">
                <a:solidFill>
                  <a:srgbClr val="000000"/>
                </a:solidFill>
                <a:latin typeface="BYagut"/>
                <a:ea typeface="Calibri"/>
                <a:cs typeface="Arial"/>
              </a:rPr>
              <a:t>آب، شکستگی لوله، ورود حیوانات به منابع و مخازن، سیفوناژ معکوس </a:t>
            </a:r>
            <a:r>
              <a:rPr lang="fa-IR" dirty="0" smtClean="0">
                <a:solidFill>
                  <a:srgbClr val="000000"/>
                </a:solidFill>
                <a:latin typeface="BYagut"/>
                <a:ea typeface="Calibri"/>
                <a:cs typeface="Arial"/>
              </a:rPr>
              <a:t>و</a:t>
            </a:r>
            <a:r>
              <a:rPr lang="en-US" dirty="0" smtClean="0">
                <a:solidFill>
                  <a:srgbClr val="000000"/>
                </a:solidFill>
                <a:latin typeface="BYagut"/>
                <a:ea typeface="Calibri"/>
                <a:cs typeface="Arial"/>
              </a:rPr>
              <a:t>..</a:t>
            </a:r>
            <a:r>
              <a:rPr lang="en-US" sz="2800" dirty="0" smtClean="0">
                <a:solidFill>
                  <a:srgbClr val="000000"/>
                </a:solidFill>
                <a:latin typeface="BYagut"/>
                <a:ea typeface="Calibri"/>
                <a:cs typeface="Arial"/>
              </a:rPr>
              <a:t>.....</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endParaRPr lang="en-US" sz="2800" b="1" dirty="0" smtClean="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fade">
                                      <p:cBhvr>
                                        <p:cTn id="7" dur="2000"/>
                                        <p:tgtEl>
                                          <p:spTgt spid="368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eaLnBrk="1" fontAlgn="auto" hangingPunct="1">
              <a:spcAft>
                <a:spcPts val="0"/>
              </a:spcAft>
              <a:defRPr/>
            </a:pPr>
            <a:r>
              <a:rPr lang="fa-IR" sz="3600" dirty="0" smtClean="0">
                <a:solidFill>
                  <a:schemeClr val="tx2">
                    <a:satMod val="130000"/>
                  </a:schemeClr>
                </a:solidFill>
                <a:effectLst>
                  <a:outerShdw blurRad="38100" dist="38100" dir="2700000" algn="tl">
                    <a:srgbClr val="000000">
                      <a:alpha val="43137"/>
                    </a:srgbClr>
                  </a:outerShdw>
                </a:effectLst>
                <a:cs typeface="B Titr" pitchFamily="2" charset="-78"/>
              </a:rPr>
              <a:t>ادامه.....</a:t>
            </a:r>
            <a:endParaRPr lang="en-US" sz="3600" dirty="0">
              <a:solidFill>
                <a:schemeClr val="tx2">
                  <a:satMod val="130000"/>
                </a:schemeClr>
              </a:solidFill>
              <a:effectLst>
                <a:outerShdw blurRad="38100" dist="38100" dir="2700000" algn="tl">
                  <a:srgbClr val="000000">
                    <a:alpha val="43137"/>
                  </a:srgbClr>
                </a:outerShdw>
              </a:effectLst>
              <a:cs typeface="B Titr" pitchFamily="2" charset="-78"/>
            </a:endParaRPr>
          </a:p>
        </p:txBody>
      </p:sp>
      <p:sp>
        <p:nvSpPr>
          <p:cNvPr id="37891" name="Content Placeholder 3"/>
          <p:cNvSpPr>
            <a:spLocks noGrp="1"/>
          </p:cNvSpPr>
          <p:nvPr>
            <p:ph idx="1"/>
          </p:nvPr>
        </p:nvSpPr>
        <p:spPr/>
        <p:txBody>
          <a:bodyPr/>
          <a:lstStyle/>
          <a:p>
            <a:pPr algn="justLow" rtl="1" eaLnBrk="1" hangingPunct="1">
              <a:lnSpc>
                <a:spcPct val="110000"/>
              </a:lnSpc>
            </a:pPr>
            <a:r>
              <a:rPr lang="fa-IR" sz="2800" b="1" dirty="0" smtClean="0">
                <a:solidFill>
                  <a:srgbClr val="000000"/>
                </a:solidFill>
                <a:latin typeface="BYagut"/>
                <a:ea typeface="Calibri"/>
                <a:cs typeface="Arial"/>
              </a:rPr>
              <a:t>تعیین </a:t>
            </a:r>
            <a:r>
              <a:rPr lang="fa-IR" sz="2800" b="1" dirty="0">
                <a:solidFill>
                  <a:srgbClr val="000000"/>
                </a:solidFill>
                <a:latin typeface="BYagut"/>
                <a:ea typeface="Calibri"/>
                <a:cs typeface="Arial"/>
              </a:rPr>
              <a:t>رویداد مخاطره آمیز باید </a:t>
            </a:r>
            <a:r>
              <a:rPr lang="fa-IR" b="1" dirty="0" smtClean="0">
                <a:cs typeface="B Nazanin" pitchFamily="2" charset="-78"/>
              </a:rPr>
              <a:t>با توجه به دوره نهفتگی بیماری، شرایط محیطی و رویدادها مورد بررسی قرار گیرد.</a:t>
            </a:r>
          </a:p>
          <a:p>
            <a:pPr algn="justLow" rtl="1" eaLnBrk="1" hangingPunct="1">
              <a:lnSpc>
                <a:spcPct val="110000"/>
              </a:lnSpc>
            </a:pPr>
            <a:r>
              <a:rPr lang="fa-IR" b="1" dirty="0" smtClean="0">
                <a:cs typeface="B Nazanin" pitchFamily="2" charset="-78"/>
              </a:rPr>
              <a:t>براي درک بهتر موضوع لازم است نمودار جریان سيستم تامين آب از منبع تا مصرف با لحاظ نمودن منابع آلودگي و تعیین رویدادهای مخاطره آمیز تهيه شود. </a:t>
            </a:r>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defRPr/>
            </a:pPr>
            <a:r>
              <a:rPr lang="fa-IR" b="1" dirty="0" smtClean="0">
                <a:cs typeface="B Yagut" pitchFamily="2" charset="-78"/>
              </a:rPr>
              <a:t>معیارهای کنترل </a:t>
            </a:r>
            <a:r>
              <a:rPr lang="en-US" b="1" dirty="0" smtClean="0">
                <a:cs typeface="B Yagut" pitchFamily="2" charset="-78"/>
              </a:rPr>
              <a:t>Control Measures</a:t>
            </a:r>
            <a:endParaRPr lang="en-US" b="1" dirty="0">
              <a:cs typeface="B Yagut" pitchFamily="2" charset="-78"/>
            </a:endParaRPr>
          </a:p>
        </p:txBody>
      </p:sp>
      <p:sp>
        <p:nvSpPr>
          <p:cNvPr id="38915" name="Content Placeholder 2"/>
          <p:cNvSpPr>
            <a:spLocks noGrp="1"/>
          </p:cNvSpPr>
          <p:nvPr>
            <p:ph idx="1"/>
          </p:nvPr>
        </p:nvSpPr>
        <p:spPr>
          <a:xfrm>
            <a:off x="1435100" y="1676400"/>
            <a:ext cx="7499350" cy="4572000"/>
          </a:xfrm>
        </p:spPr>
        <p:txBody>
          <a:bodyPr/>
          <a:lstStyle/>
          <a:p>
            <a:pPr algn="just" rtl="1"/>
            <a:r>
              <a:rPr lang="fa-IR" sz="4400" dirty="0" smtClean="0">
                <a:ea typeface="Majalla UI"/>
                <a:cs typeface="B Nazanin" pitchFamily="2" charset="-78"/>
              </a:rPr>
              <a:t>معیار کنترل عبارتست از یک فعالیت یا یک فرایند که می تواند برای پیشگیری ، حذف یا کاهش خطر به سطح قابل قبول مورد استفاده قرار گیرد. (گندزدایی مستمر آب آشامیدنی، رعایت حریم منابع آب)</a:t>
            </a:r>
            <a:endParaRPr lang="en-US" sz="4400" dirty="0" smtClean="0">
              <a:ea typeface="Majalla UI"/>
              <a:cs typeface="B Nazanin"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7620000" cy="990600"/>
          </a:xfrm>
        </p:spPr>
        <p:txBody>
          <a:bodyPr>
            <a:noAutofit/>
          </a:bodyPr>
          <a:lstStyle/>
          <a:p>
            <a:pPr algn="ctr" rtl="1" eaLnBrk="1" fontAlgn="auto" hangingPunct="1">
              <a:spcAft>
                <a:spcPts val="0"/>
              </a:spcAft>
              <a:defRPr/>
            </a:pPr>
            <a:r>
              <a:rPr lang="fa-IR" sz="3200" dirty="0" smtClean="0">
                <a:cs typeface="B Titr" pitchFamily="2" charset="-78"/>
              </a:rPr>
              <a:t>اعتبار بخشی معیارهای کنترل بکار رفته </a:t>
            </a:r>
            <a:r>
              <a:rPr lang="en-US" sz="3200" dirty="0" smtClean="0">
                <a:cs typeface="B Titr" pitchFamily="2" charset="-78"/>
              </a:rPr>
              <a:t>Validation</a:t>
            </a:r>
            <a:endParaRPr lang="en-US" sz="3600" dirty="0">
              <a:solidFill>
                <a:schemeClr val="tx2">
                  <a:satMod val="130000"/>
                </a:schemeClr>
              </a:solidFill>
              <a:effectLst>
                <a:outerShdw blurRad="38100" dist="38100" dir="2700000" algn="tl">
                  <a:srgbClr val="000000">
                    <a:alpha val="43137"/>
                  </a:srgbClr>
                </a:outerShdw>
              </a:effectLst>
              <a:cs typeface="B Titr" pitchFamily="2" charset="-78"/>
            </a:endParaRPr>
          </a:p>
        </p:txBody>
      </p:sp>
      <p:sp>
        <p:nvSpPr>
          <p:cNvPr id="39939" name="Content Placeholder 2"/>
          <p:cNvSpPr>
            <a:spLocks noGrp="1"/>
          </p:cNvSpPr>
          <p:nvPr>
            <p:ph idx="1"/>
          </p:nvPr>
        </p:nvSpPr>
        <p:spPr>
          <a:xfrm>
            <a:off x="1066800" y="1676400"/>
            <a:ext cx="7867650" cy="4572000"/>
          </a:xfrm>
        </p:spPr>
        <p:txBody>
          <a:bodyPr/>
          <a:lstStyle/>
          <a:p>
            <a:pPr algn="justLow" rtl="1" eaLnBrk="1" hangingPunct="1"/>
            <a:r>
              <a:rPr lang="fa-IR" sz="4000" dirty="0" smtClean="0">
                <a:ea typeface="Majalla UI"/>
                <a:cs typeface="B Nazanin" pitchFamily="2" charset="-78"/>
              </a:rPr>
              <a:t>بدست آوردن شواهد برای اینکه آیا معیارهای کنترل بکار رفته بطور موثر عمل می کنند. اطلاعات فنی در یک مقاله علمی،نتایج حاصل از یک طرح پایلوت،استفاده از رهنمودهای آب آشامیدنی ،بازرسی بهداشتی و...)</a:t>
            </a:r>
            <a:endParaRPr lang="en-US" sz="4000" dirty="0" smtClean="0">
              <a:cs typeface="B Nazanin" pitchFamily="2" charset="-78"/>
            </a:endParaRPr>
          </a:p>
        </p:txBody>
      </p:sp>
    </p:spTree>
    <p:extLst>
      <p:ext uri="{BB962C8B-B14F-4D97-AF65-F5344CB8AC3E}">
        <p14:creationId xmlns:p14="http://schemas.microsoft.com/office/powerpoint/2010/main" val="9647044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b="1" dirty="0">
                <a:solidFill>
                  <a:srgbClr val="000000"/>
                </a:solidFill>
                <a:effectLst/>
                <a:latin typeface="BYagut"/>
                <a:ea typeface="Calibri"/>
                <a:cs typeface="B Yagut" panose="00000400000000000000" pitchFamily="2" charset="-78"/>
              </a:rPr>
              <a:t>بررسی پایش معیارهاي کنترل </a:t>
            </a:r>
            <a:endParaRPr lang="fa-IR" sz="3600" b="1" dirty="0">
              <a:cs typeface="B Yagut" panose="00000400000000000000" pitchFamily="2" charset="-78"/>
            </a:endParaRPr>
          </a:p>
        </p:txBody>
      </p:sp>
      <p:sp>
        <p:nvSpPr>
          <p:cNvPr id="3" name="Content Placeholder 2"/>
          <p:cNvSpPr>
            <a:spLocks noGrp="1"/>
          </p:cNvSpPr>
          <p:nvPr>
            <p:ph idx="1"/>
          </p:nvPr>
        </p:nvSpPr>
        <p:spPr/>
        <p:txBody>
          <a:bodyPr>
            <a:normAutofit lnSpcReduction="10000"/>
          </a:bodyPr>
          <a:lstStyle/>
          <a:p>
            <a:pPr algn="justLow" rtl="1"/>
            <a:r>
              <a:rPr lang="fa-IR" sz="2800" dirty="0">
                <a:solidFill>
                  <a:srgbClr val="000000"/>
                </a:solidFill>
                <a:latin typeface="BYagut"/>
                <a:ea typeface="Calibri"/>
                <a:cs typeface="Arial"/>
              </a:rPr>
              <a:t>بررسی پایش هاي بعمل آمده به منظور ارزیابی اینکه آیا یک نقطه بحرانی تحت کنترل می باشد و یا آب</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از معیارهاي کیفی برخوردار است. به عبارت دیگر بررسی اینکه آیا کنترل بکار رفته در عمل </a:t>
            </a:r>
            <a:r>
              <a:rPr lang="fa-IR" sz="2800" dirty="0" smtClean="0">
                <a:solidFill>
                  <a:srgbClr val="000000"/>
                </a:solidFill>
                <a:latin typeface="BYagut"/>
                <a:ea typeface="Calibri"/>
                <a:cs typeface="Arial"/>
              </a:rPr>
              <a:t>، به </a:t>
            </a:r>
            <a:r>
              <a:rPr lang="fa-IR" sz="2800" dirty="0">
                <a:solidFill>
                  <a:srgbClr val="000000"/>
                </a:solidFill>
                <a:latin typeface="BYagut"/>
                <a:ea typeface="Calibri"/>
                <a:cs typeface="Arial"/>
              </a:rPr>
              <a:t>درستی</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کار می کند. بعنوان مثال بررسی نتایج </a:t>
            </a:r>
            <a:r>
              <a:rPr lang="fa-IR" sz="2800" dirty="0" smtClean="0">
                <a:solidFill>
                  <a:srgbClr val="000000"/>
                </a:solidFill>
                <a:latin typeface="BYagut"/>
                <a:ea typeface="Calibri"/>
                <a:cs typeface="Arial"/>
              </a:rPr>
              <a:t>کلرسنجی(پایش) </a:t>
            </a:r>
            <a:r>
              <a:rPr lang="fa-IR" sz="2800" dirty="0">
                <a:solidFill>
                  <a:srgbClr val="000000"/>
                </a:solidFill>
                <a:latin typeface="BYagut"/>
                <a:ea typeface="Calibri"/>
                <a:cs typeface="Arial"/>
              </a:rPr>
              <a:t>براي بررسی سیستم گندزدایی بعنوان معیار</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کنترل، می تواند استفاده شود. همچنین بازرسی و بررسی حصارکشی دور منبع تامین آب به منظور</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اطمینان از سالم بودن و کارکرد مناسب آن براي جلوگیري از ورود حیوانات بعنوان بررسی پایش</a:t>
            </a:r>
            <a:r>
              <a:rPr lang="en-US" sz="2800" dirty="0">
                <a:solidFill>
                  <a:srgbClr val="000000"/>
                </a:solidFill>
                <a:latin typeface="BYagut"/>
                <a:ea typeface="Calibri"/>
                <a:cs typeface="Arial"/>
              </a:rPr>
              <a:t/>
            </a:r>
            <a:br>
              <a:rPr lang="en-US" sz="2800" dirty="0">
                <a:solidFill>
                  <a:srgbClr val="000000"/>
                </a:solidFill>
                <a:latin typeface="BYagut"/>
                <a:ea typeface="Calibri"/>
                <a:cs typeface="Arial"/>
              </a:rPr>
            </a:br>
            <a:r>
              <a:rPr lang="fa-IR" sz="2800" dirty="0">
                <a:solidFill>
                  <a:srgbClr val="000000"/>
                </a:solidFill>
                <a:latin typeface="BYagut"/>
                <a:ea typeface="Calibri"/>
                <a:cs typeface="Arial"/>
              </a:rPr>
              <a:t>معیار کنترل به حساب می آید</a:t>
            </a:r>
            <a:r>
              <a:rPr lang="en-US" sz="2800" dirty="0">
                <a:solidFill>
                  <a:srgbClr val="000000"/>
                </a:solidFill>
                <a:latin typeface="BYagut"/>
                <a:ea typeface="Calibri"/>
                <a:cs typeface="Arial"/>
              </a:rPr>
              <a:t>.</a:t>
            </a:r>
            <a:endParaRPr lang="fa-IR" sz="2800" dirty="0"/>
          </a:p>
        </p:txBody>
      </p:sp>
    </p:spTree>
    <p:extLst>
      <p:ext uri="{BB962C8B-B14F-4D97-AF65-F5344CB8AC3E}">
        <p14:creationId xmlns:p14="http://schemas.microsoft.com/office/powerpoint/2010/main" val="3707576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dirty="0" smtClean="0">
                <a:cs typeface="B Titr" panose="00000700000000000000" pitchFamily="2" charset="-78"/>
              </a:rPr>
              <a:t>مثالی برای بررسی محیطی یک طغیان</a:t>
            </a:r>
            <a:endParaRPr lang="fa-IR" sz="3200"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5321459"/>
              </p:ext>
            </p:extLst>
          </p:nvPr>
        </p:nvGraphicFramePr>
        <p:xfrm>
          <a:off x="990600" y="1600200"/>
          <a:ext cx="8004516" cy="5127040"/>
        </p:xfrm>
        <a:graphic>
          <a:graphicData uri="http://schemas.openxmlformats.org/drawingml/2006/table">
            <a:tbl>
              <a:tblPr rtl="1" firstRow="1" bandRow="1">
                <a:tableStyleId>{5C22544A-7EE6-4342-B048-85BDC9FD1C3A}</a:tableStyleId>
              </a:tblPr>
              <a:tblGrid>
                <a:gridCol w="1244990">
                  <a:extLst>
                    <a:ext uri="{9D8B030D-6E8A-4147-A177-3AD203B41FA5}">
                      <a16:colId xmlns:a16="http://schemas.microsoft.com/office/drawing/2014/main" val="20000"/>
                    </a:ext>
                  </a:extLst>
                </a:gridCol>
                <a:gridCol w="1293056">
                  <a:extLst>
                    <a:ext uri="{9D8B030D-6E8A-4147-A177-3AD203B41FA5}">
                      <a16:colId xmlns:a16="http://schemas.microsoft.com/office/drawing/2014/main" val="20001"/>
                    </a:ext>
                  </a:extLst>
                </a:gridCol>
                <a:gridCol w="1349326">
                  <a:extLst>
                    <a:ext uri="{9D8B030D-6E8A-4147-A177-3AD203B41FA5}">
                      <a16:colId xmlns:a16="http://schemas.microsoft.com/office/drawing/2014/main" val="20002"/>
                    </a:ext>
                  </a:extLst>
                </a:gridCol>
                <a:gridCol w="1385668">
                  <a:extLst>
                    <a:ext uri="{9D8B030D-6E8A-4147-A177-3AD203B41FA5}">
                      <a16:colId xmlns:a16="http://schemas.microsoft.com/office/drawing/2014/main" val="20003"/>
                    </a:ext>
                  </a:extLst>
                </a:gridCol>
                <a:gridCol w="1420201">
                  <a:extLst>
                    <a:ext uri="{9D8B030D-6E8A-4147-A177-3AD203B41FA5}">
                      <a16:colId xmlns:a16="http://schemas.microsoft.com/office/drawing/2014/main" val="20004"/>
                    </a:ext>
                  </a:extLst>
                </a:gridCol>
                <a:gridCol w="1311275">
                  <a:extLst>
                    <a:ext uri="{9D8B030D-6E8A-4147-A177-3AD203B41FA5}">
                      <a16:colId xmlns:a16="http://schemas.microsoft.com/office/drawing/2014/main" val="20005"/>
                    </a:ext>
                  </a:extLst>
                </a:gridCol>
              </a:tblGrid>
              <a:tr h="1432560">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نوع خطر</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رویداد مخاطره آمیز</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معیارهای کنترل</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اعتباربخشی معیار های کنترل</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بررسی پایش</a:t>
                      </a:r>
                      <a:r>
                        <a:rPr lang="fa-IR" baseline="0" dirty="0" smtClean="0">
                          <a:cs typeface="B Titr" panose="00000700000000000000" pitchFamily="2" charset="-78"/>
                        </a:rPr>
                        <a:t> معیارهای کنترل</a:t>
                      </a:r>
                      <a:endParaRPr lang="fa-IR" dirty="0">
                        <a:cs typeface="B Titr" panose="00000700000000000000" pitchFamily="2" charset="-78"/>
                      </a:endParaRPr>
                    </a:p>
                  </a:txBody>
                  <a:tcPr/>
                </a:tc>
                <a:tc>
                  <a:txBody>
                    <a:bodyPr/>
                    <a:lstStyle/>
                    <a:p>
                      <a:pPr algn="ctr" rtl="1"/>
                      <a:endParaRPr lang="fa-IR" dirty="0" smtClean="0">
                        <a:cs typeface="B Titr" panose="00000700000000000000" pitchFamily="2" charset="-78"/>
                      </a:endParaRPr>
                    </a:p>
                    <a:p>
                      <a:pPr algn="ctr" rtl="1"/>
                      <a:r>
                        <a:rPr lang="fa-IR" dirty="0" smtClean="0">
                          <a:cs typeface="B Titr" panose="00000700000000000000" pitchFamily="2" charset="-78"/>
                        </a:rPr>
                        <a:t>اقدامات اصلاحی</a:t>
                      </a:r>
                      <a:endParaRPr lang="fa-IR" dirty="0">
                        <a:cs typeface="B Titr" panose="00000700000000000000" pitchFamily="2" charset="-78"/>
                      </a:endParaRPr>
                    </a:p>
                  </a:txBody>
                  <a:tcPr/>
                </a:tc>
                <a:extLst>
                  <a:ext uri="{0D108BD9-81ED-4DB2-BD59-A6C34878D82A}">
                    <a16:rowId xmlns:a16="http://schemas.microsoft.com/office/drawing/2014/main" val="10000"/>
                  </a:ext>
                </a:extLst>
              </a:tr>
              <a:tr h="1566400">
                <a:tc rowSpan="2">
                  <a:txBody>
                    <a:bodyPr/>
                    <a:lstStyle/>
                    <a:p>
                      <a:pPr algn="ctr" rtl="1"/>
                      <a:r>
                        <a:rPr lang="fa-IR" sz="2000" dirty="0" smtClean="0">
                          <a:cs typeface="B Yagut" panose="00000400000000000000" pitchFamily="2" charset="-78"/>
                        </a:rPr>
                        <a:t>میکروبی</a:t>
                      </a:r>
                      <a:endParaRPr lang="fa-IR" sz="2000" dirty="0">
                        <a:cs typeface="B Yagut" panose="00000400000000000000" pitchFamily="2" charset="-78"/>
                      </a:endParaRPr>
                    </a:p>
                  </a:txBody>
                  <a:tcPr/>
                </a:tc>
                <a:tc rowSpan="2">
                  <a:txBody>
                    <a:bodyPr/>
                    <a:lstStyle/>
                    <a:p>
                      <a:pPr algn="ctr" rtl="1"/>
                      <a:r>
                        <a:rPr lang="fa-IR" sz="2000" dirty="0" smtClean="0">
                          <a:cs typeface="B Yagut" panose="00000400000000000000" pitchFamily="2" charset="-78"/>
                        </a:rPr>
                        <a:t>سیل و بارندگی</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1- رعایت حریم منابع آب</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عدم رعایت حریم منابع آب(معیار کنترل اعتبار ندارد)</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آلودگی به کلیفرم گرماپای(نتایج قبلی و فعلی)</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تغییر منبع آب یا بهسازی و رعایت حریم</a:t>
                      </a:r>
                      <a:endParaRPr lang="fa-IR" sz="2000" dirty="0">
                        <a:cs typeface="B Yagut" panose="00000400000000000000" pitchFamily="2" charset="-78"/>
                      </a:endParaRPr>
                    </a:p>
                  </a:txBody>
                  <a:tcPr/>
                </a:tc>
                <a:extLst>
                  <a:ext uri="{0D108BD9-81ED-4DB2-BD59-A6C34878D82A}">
                    <a16:rowId xmlns:a16="http://schemas.microsoft.com/office/drawing/2014/main" val="10001"/>
                  </a:ext>
                </a:extLst>
              </a:tr>
              <a:tr h="2079040">
                <a:tc vMerge="1">
                  <a:txBody>
                    <a:bodyPr/>
                    <a:lstStyle/>
                    <a:p>
                      <a:pPr rtl="1"/>
                      <a:endParaRPr lang="fa-IR" dirty="0"/>
                    </a:p>
                  </a:txBody>
                  <a:tcPr/>
                </a:tc>
                <a:tc vMerge="1">
                  <a:txBody>
                    <a:bodyPr/>
                    <a:lstStyle/>
                    <a:p>
                      <a:pPr rtl="1"/>
                      <a:endParaRPr lang="fa-IR" dirty="0"/>
                    </a:p>
                  </a:txBody>
                  <a:tcPr/>
                </a:tc>
                <a:tc>
                  <a:txBody>
                    <a:bodyPr/>
                    <a:lstStyle/>
                    <a:p>
                      <a:pPr algn="ctr" rtl="1"/>
                      <a:r>
                        <a:rPr lang="fa-IR" sz="2000" dirty="0" smtClean="0">
                          <a:cs typeface="B Yagut" panose="00000400000000000000" pitchFamily="2" charset="-78"/>
                        </a:rPr>
                        <a:t>گندزدایی مستمر آب</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عدم گندزدایی پیوسته آب بدلیل کلرزنی</a:t>
                      </a:r>
                      <a:r>
                        <a:rPr lang="fa-IR" sz="2000" baseline="0" dirty="0" smtClean="0">
                          <a:cs typeface="B Yagut" panose="00000400000000000000" pitchFamily="2" charset="-78"/>
                        </a:rPr>
                        <a:t> دستی (معیار کنترل اعتبار ندارد)</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نتایج نامطلوب کلرسنجی(قبلی و فعلی)</a:t>
                      </a:r>
                      <a:endParaRPr lang="fa-IR" sz="2000" dirty="0">
                        <a:cs typeface="B Yagut" panose="00000400000000000000" pitchFamily="2" charset="-78"/>
                      </a:endParaRPr>
                    </a:p>
                  </a:txBody>
                  <a:tcPr/>
                </a:tc>
                <a:tc>
                  <a:txBody>
                    <a:bodyPr/>
                    <a:lstStyle/>
                    <a:p>
                      <a:pPr algn="ctr" rtl="1"/>
                      <a:r>
                        <a:rPr lang="fa-IR" sz="2000" dirty="0" smtClean="0">
                          <a:cs typeface="B Yagut" panose="00000400000000000000" pitchFamily="2" charset="-78"/>
                        </a:rPr>
                        <a:t>نصب کلریناتور</a:t>
                      </a:r>
                      <a:r>
                        <a:rPr lang="fa-IR" sz="2000" baseline="0" dirty="0" smtClean="0">
                          <a:cs typeface="B Yagut" panose="00000400000000000000" pitchFamily="2" charset="-78"/>
                        </a:rPr>
                        <a:t> اتوماتیک</a:t>
                      </a:r>
                      <a:endParaRPr lang="fa-IR" sz="2000" dirty="0">
                        <a:cs typeface="B Yagut" panose="00000400000000000000" pitchFamily="2" charset="-78"/>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773002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normAutofit/>
          </a:bodyPr>
          <a:lstStyle/>
          <a:p>
            <a:pPr algn="ctr" rtl="1" eaLnBrk="1" fontAlgn="auto" hangingPunct="1">
              <a:spcAft>
                <a:spcPts val="0"/>
              </a:spcAft>
              <a:defRPr/>
            </a:pPr>
            <a:r>
              <a:rPr lang="fa-IR" b="1" dirty="0" smtClean="0">
                <a:solidFill>
                  <a:schemeClr val="tx2">
                    <a:satMod val="130000"/>
                  </a:schemeClr>
                </a:solidFill>
                <a:cs typeface="B Titr" pitchFamily="2" charset="-78"/>
              </a:rPr>
              <a:t>مداخلات اصلاحي</a:t>
            </a:r>
            <a:r>
              <a:rPr lang="en-US" b="1" dirty="0" smtClean="0">
                <a:solidFill>
                  <a:schemeClr val="tx2">
                    <a:satMod val="130000"/>
                  </a:schemeClr>
                </a:solidFill>
                <a:cs typeface="B Titr" pitchFamily="2" charset="-78"/>
              </a:rPr>
              <a:t>Corrective actions</a:t>
            </a:r>
            <a:endParaRPr lang="en-US" dirty="0">
              <a:solidFill>
                <a:schemeClr val="tx2">
                  <a:satMod val="130000"/>
                </a:schemeClr>
              </a:solidFill>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1143000" y="1447800"/>
            <a:ext cx="7791450" cy="4800600"/>
          </a:xfrm>
        </p:spPr>
        <p:txBody>
          <a:bodyPr>
            <a:noAutofit/>
          </a:bodyPr>
          <a:lstStyle/>
          <a:p>
            <a:pPr marL="365760" indent="-283464" algn="justLow" rtl="1" eaLnBrk="1" fontAlgn="auto" hangingPunct="1">
              <a:lnSpc>
                <a:spcPct val="150000"/>
              </a:lnSpc>
              <a:spcAft>
                <a:spcPts val="0"/>
              </a:spcAft>
              <a:buFont typeface="Wingdings 2"/>
              <a:buChar char=""/>
              <a:defRPr/>
            </a:pPr>
            <a:r>
              <a:rPr lang="fa-IR" sz="2400" b="1" dirty="0" smtClean="0">
                <a:cs typeface="B Nazanin" pitchFamily="2" charset="-78"/>
              </a:rPr>
              <a:t>اجرای هر نوع فعالیت، زمانی که نتایج حاصل از پایش در نقطه کنترل نشان دهنده یک فقدان کنترل باشد. پس از انجام مراحل قبلي و  تعیین رویداد مخاطره آمیز،  بررسی معیارهای کنترل،  اعتباربخشی معیارهای کنترل  و بررسی پایش معیارهای کنترل بکار رفته ، باید مداخلات اصلاحي براي کنترل همه گيري بعمل آيد.</a:t>
            </a:r>
          </a:p>
          <a:p>
            <a:pPr marL="365760" indent="-283464" algn="justLow" rtl="1" eaLnBrk="1" fontAlgn="auto" hangingPunct="1">
              <a:lnSpc>
                <a:spcPct val="150000"/>
              </a:lnSpc>
              <a:spcAft>
                <a:spcPts val="0"/>
              </a:spcAft>
              <a:buFont typeface="Wingdings 2"/>
              <a:buChar char=""/>
              <a:defRPr/>
            </a:pPr>
            <a:r>
              <a:rPr lang="fa-IR" sz="2400" b="1" dirty="0" smtClean="0">
                <a:cs typeface="B Nazanin" pitchFamily="2" charset="-78"/>
              </a:rPr>
              <a:t>لازم به ذکر است که به دليل اهميت کنترل سريع همه گيري در بعضي مواقع لازم است قبل از تکميل بررسيها برخي اقدامات لازم و موقت براي کنترل همه گيري بعمل آيد . ( همانند استفاده از ساير منابع آب مطمئن ، استفاده از آب بطري شده و .......) </a:t>
            </a:r>
            <a:endParaRPr lang="en-US" sz="2400" b="1" dirty="0" smtClean="0">
              <a:cs typeface="B Nazanin" pitchFamily="2" charset="-78"/>
            </a:endParaRPr>
          </a:p>
          <a:p>
            <a:pPr marL="365760" indent="-283464" algn="justLow" rtl="1" eaLnBrk="1" fontAlgn="auto" hangingPunct="1">
              <a:lnSpc>
                <a:spcPct val="150000"/>
              </a:lnSpc>
              <a:spcAft>
                <a:spcPts val="0"/>
              </a:spcAft>
              <a:buFont typeface="Wingdings 2"/>
              <a:buChar char=""/>
              <a:defRPr/>
            </a:pPr>
            <a:endParaRPr lang="en-US" sz="2400" b="1"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2918"/>
            <a:ext cx="8229600" cy="1143000"/>
          </a:xfrm>
        </p:spPr>
        <p:txBody>
          <a:bodyPr/>
          <a:lstStyle/>
          <a:p>
            <a:pPr algn="r" rtl="1" fontAlgn="auto">
              <a:spcAft>
                <a:spcPts val="0"/>
              </a:spcAft>
              <a:defRPr/>
            </a:pPr>
            <a:r>
              <a:rPr lang="fa-IR" dirty="0" smtClean="0">
                <a:cs typeface="B Titr" pitchFamily="2" charset="-78"/>
              </a:rPr>
              <a:t>عناوین : </a:t>
            </a:r>
            <a:endParaRPr lang="en-US" dirty="0">
              <a:cs typeface="B Titr" pitchFamily="2" charset="-78"/>
            </a:endParaRPr>
          </a:p>
        </p:txBody>
      </p:sp>
      <p:sp>
        <p:nvSpPr>
          <p:cNvPr id="11267" name="Content Placeholder 2"/>
          <p:cNvSpPr>
            <a:spLocks noGrp="1"/>
          </p:cNvSpPr>
          <p:nvPr>
            <p:ph idx="1"/>
          </p:nvPr>
        </p:nvSpPr>
        <p:spPr bwMode="auto">
          <a:xfrm>
            <a:off x="466725" y="1857375"/>
            <a:ext cx="8248650" cy="4429125"/>
          </a:xfrm>
        </p:spPr>
        <p:txBody>
          <a:bodyPr wrap="square" lIns="91440" tIns="45720" rIns="91440" bIns="45720" numCol="1" anchor="t" anchorCtr="0" compatLnSpc="1">
            <a:prstTxWarp prst="textNoShape">
              <a:avLst/>
            </a:prstTxWarp>
          </a:bodyPr>
          <a:lstStyle/>
          <a:p>
            <a:pPr marL="514350" indent="-514350" algn="r" rtl="1">
              <a:lnSpc>
                <a:spcPct val="150000"/>
              </a:lnSpc>
              <a:buFont typeface="Constantia" pitchFamily="18" charset="0"/>
              <a:buAutoNum type="arabicPeriod"/>
            </a:pPr>
            <a:r>
              <a:rPr lang="fa-IR" smtClean="0">
                <a:cs typeface="B Nazanin" pitchFamily="2" charset="-78"/>
              </a:rPr>
              <a:t>عناصر بحرانی کنترل همه گیریهای بیماری های منتقله از آب</a:t>
            </a:r>
          </a:p>
          <a:p>
            <a:pPr marL="514350" indent="-514350" algn="r" rtl="1">
              <a:lnSpc>
                <a:spcPct val="150000"/>
              </a:lnSpc>
              <a:buFont typeface="Constantia" pitchFamily="18" charset="0"/>
              <a:buAutoNum type="arabicPeriod"/>
            </a:pPr>
            <a:r>
              <a:rPr lang="fa-IR" smtClean="0">
                <a:cs typeface="B Nazanin" pitchFamily="2" charset="-78"/>
              </a:rPr>
              <a:t>اقدامات لازم پیش از بروز همه گیری </a:t>
            </a:r>
          </a:p>
          <a:p>
            <a:pPr marL="514350" indent="-514350" algn="r" rtl="1">
              <a:lnSpc>
                <a:spcPct val="150000"/>
              </a:lnSpc>
              <a:buFont typeface="Constantia" pitchFamily="18" charset="0"/>
              <a:buAutoNum type="arabicPeriod"/>
            </a:pPr>
            <a:r>
              <a:rPr lang="fa-IR" smtClean="0">
                <a:cs typeface="B Nazanin" pitchFamily="2" charset="-78"/>
              </a:rPr>
              <a:t>اقدامات لازم در هنگام بروز همه گیری </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9763" lvl="1" indent="-236538" algn="ctr" rtl="1" fontAlgn="auto">
              <a:spcBef>
                <a:spcPts val="550"/>
              </a:spcBef>
              <a:spcAft>
                <a:spcPts val="0"/>
              </a:spcAft>
              <a:defRPr/>
            </a:pPr>
            <a:r>
              <a:rPr lang="ar-SA" sz="2800" b="1" i="1" u="sng" kern="1200" dirty="0">
                <a:solidFill>
                  <a:srgbClr val="EEECE1">
                    <a:lumMod val="25000"/>
                  </a:srgbClr>
                </a:solidFill>
                <a:latin typeface="Gill Sans MT"/>
                <a:ea typeface="+mn-ea"/>
                <a:cs typeface="B Nazanin" pitchFamily="2" charset="-78"/>
              </a:rPr>
              <a:t>بررسيهاي آزمايشگاهي </a:t>
            </a:r>
            <a:r>
              <a:rPr lang="fa-IR" sz="2800" b="1" i="1" u="sng" kern="1200" dirty="0">
                <a:solidFill>
                  <a:srgbClr val="EEECE1">
                    <a:lumMod val="25000"/>
                  </a:srgbClr>
                </a:solidFill>
                <a:latin typeface="Gill Sans MT"/>
                <a:ea typeface="+mn-ea"/>
                <a:cs typeface="B Nazanin" pitchFamily="2" charset="-78"/>
              </a:rPr>
              <a:t/>
            </a:r>
            <a:br>
              <a:rPr lang="fa-IR" sz="2800" b="1" i="1" u="sng" kern="1200" dirty="0">
                <a:solidFill>
                  <a:srgbClr val="EEECE1">
                    <a:lumMod val="25000"/>
                  </a:srgbClr>
                </a:solidFill>
                <a:latin typeface="Gill Sans MT"/>
                <a:ea typeface="+mn-ea"/>
                <a:cs typeface="B Nazanin" pitchFamily="2" charset="-78"/>
              </a:rPr>
            </a:br>
            <a:endParaRPr lang="fa-IR" dirty="0"/>
          </a:p>
        </p:txBody>
      </p:sp>
      <p:sp>
        <p:nvSpPr>
          <p:cNvPr id="3" name="Content Placeholder 2"/>
          <p:cNvSpPr>
            <a:spLocks noGrp="1"/>
          </p:cNvSpPr>
          <p:nvPr>
            <p:ph idx="1"/>
          </p:nvPr>
        </p:nvSpPr>
        <p:spPr>
          <a:xfrm>
            <a:off x="1143000" y="1219200"/>
            <a:ext cx="7791450" cy="5029200"/>
          </a:xfrm>
        </p:spPr>
        <p:txBody>
          <a:bodyPr>
            <a:normAutofit fontScale="92500"/>
          </a:bodyPr>
          <a:lstStyle/>
          <a:p>
            <a:pPr algn="r" rtl="1"/>
            <a:r>
              <a:rPr lang="fa-IR" sz="2800" dirty="0">
                <a:solidFill>
                  <a:srgbClr val="000000"/>
                </a:solidFill>
                <a:latin typeface="BYagut"/>
                <a:cs typeface="B Yagut" panose="00000400000000000000" pitchFamily="2" charset="-78"/>
              </a:rPr>
              <a:t>بررسی آزمایشگاهی به عنوان ابزاري براي تکمیل بررسی هاي اپیدمیولوژیک و محیطی، می باشد.</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نقش بررسی هاي آزمایشگاهی در طغیان بیماري هاي منتقله از آب و غذا عبارتند از :</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تعیین و تایید آزمایشگاهی میکروارگانیسم عامل بیماري در انسان</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تشخیص آزمایشگاهی آلودگی آب یا مواد غذایی ) شاخص هاي آلودگی (</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تشخیص و تایید آزمایشگاهی میکروارگانیسم عامل بیماریزا در آب یا مواد غذایی</a:t>
            </a:r>
            <a:br>
              <a:rPr lang="fa-IR" sz="2800" dirty="0">
                <a:solidFill>
                  <a:srgbClr val="000000"/>
                </a:solidFill>
                <a:latin typeface="BYagut"/>
                <a:cs typeface="B Yagut" panose="00000400000000000000" pitchFamily="2" charset="-78"/>
              </a:rPr>
            </a:br>
            <a:r>
              <a:rPr lang="fa-IR" sz="2800" dirty="0">
                <a:solidFill>
                  <a:srgbClr val="000000"/>
                </a:solidFill>
                <a:latin typeface="BYagut"/>
                <a:cs typeface="B Yagut" panose="00000400000000000000" pitchFamily="2" charset="-78"/>
              </a:rPr>
              <a:t>همکاري با سایر اعضاء تیم بررسی براي تعیین و توصیف پاتوژن عامل طغیان</a:t>
            </a:r>
            <a:r>
              <a:rPr lang="fa-IR" dirty="0">
                <a:solidFill>
                  <a:srgbClr val="000000"/>
                </a:solidFill>
                <a:latin typeface="BYagut"/>
              </a:rPr>
              <a:t/>
            </a:r>
            <a:br>
              <a:rPr lang="fa-IR" dirty="0">
                <a:solidFill>
                  <a:srgbClr val="000000"/>
                </a:solidFill>
                <a:latin typeface="BYagut"/>
              </a:rPr>
            </a:br>
            <a:endParaRPr lang="fa-IR" dirty="0"/>
          </a:p>
        </p:txBody>
      </p:sp>
    </p:spTree>
    <p:extLst>
      <p:ext uri="{BB962C8B-B14F-4D97-AF65-F5344CB8AC3E}">
        <p14:creationId xmlns:p14="http://schemas.microsoft.com/office/powerpoint/2010/main" val="31451987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bwMode="auto"/>
        <p:txBody>
          <a:bodyPr vert="horz" wrap="square" lIns="91440" tIns="45720" rIns="91440" bIns="45720" numCol="1" anchorCtr="0" compatLnSpc="1">
            <a:prstTxWarp prst="textNoShape">
              <a:avLst/>
            </a:prstTxWarp>
          </a:bodyPr>
          <a:lstStyle/>
          <a:p>
            <a:pPr algn="ctr" eaLnBrk="1" hangingPunct="1"/>
            <a:r>
              <a:rPr lang="fa-IR" b="1" dirty="0" smtClean="0">
                <a:effectLst/>
                <a:cs typeface="B Titr" pitchFamily="2" charset="-78"/>
              </a:rPr>
              <a:t>  گزارش نهایی طغیان </a:t>
            </a:r>
            <a:endParaRPr lang="en-US" b="1" dirty="0" smtClean="0">
              <a:effectLst/>
              <a:cs typeface="B Titr" pitchFamily="2" charset="-78"/>
            </a:endParaRPr>
          </a:p>
        </p:txBody>
      </p:sp>
      <p:sp>
        <p:nvSpPr>
          <p:cNvPr id="3" name="Content Placeholder 2"/>
          <p:cNvSpPr>
            <a:spLocks noGrp="1"/>
          </p:cNvSpPr>
          <p:nvPr>
            <p:ph idx="1"/>
          </p:nvPr>
        </p:nvSpPr>
        <p:spPr/>
        <p:txBody>
          <a:bodyPr>
            <a:normAutofit/>
          </a:bodyPr>
          <a:lstStyle/>
          <a:p>
            <a:pPr marL="365760" indent="-283464" algn="justLow" rtl="1" eaLnBrk="1" fontAlgn="auto" hangingPunct="1">
              <a:spcAft>
                <a:spcPts val="0"/>
              </a:spcAft>
              <a:buFont typeface="Wingdings 2"/>
              <a:buChar char=""/>
              <a:defRPr/>
            </a:pPr>
            <a:r>
              <a:rPr lang="fa-IR" dirty="0">
                <a:solidFill>
                  <a:srgbClr val="000000"/>
                </a:solidFill>
                <a:latin typeface="BYagut"/>
              </a:rPr>
              <a:t>پس از طی مراحل فوق لازم است پس از جمع بندي و تحلیل نتایج بررسی هاي اپیدمیولوژیکی، محیطی و</a:t>
            </a:r>
            <a:br>
              <a:rPr lang="fa-IR" dirty="0">
                <a:solidFill>
                  <a:srgbClr val="000000"/>
                </a:solidFill>
                <a:latin typeface="BYagut"/>
              </a:rPr>
            </a:br>
            <a:r>
              <a:rPr lang="fa-IR" dirty="0">
                <a:solidFill>
                  <a:srgbClr val="000000"/>
                </a:solidFill>
                <a:latin typeface="BYagut"/>
              </a:rPr>
              <a:t>آزمایشگاهی فرم مطابق با پیوست شماره 8تکمیل و به مراتب بالاتر اعلام و در پرونده مرکز بهداشت</a:t>
            </a:r>
            <a:br>
              <a:rPr lang="fa-IR" dirty="0">
                <a:solidFill>
                  <a:srgbClr val="000000"/>
                </a:solidFill>
                <a:latin typeface="BYagut"/>
              </a:rPr>
            </a:br>
            <a:r>
              <a:rPr lang="fa-IR" dirty="0">
                <a:solidFill>
                  <a:srgbClr val="000000"/>
                </a:solidFill>
                <a:latin typeface="BYagut"/>
              </a:rPr>
              <a:t>شهرستان و استان ثبت گردد</a:t>
            </a:r>
            <a:br>
              <a:rPr lang="fa-IR" dirty="0">
                <a:solidFill>
                  <a:srgbClr val="000000"/>
                </a:solidFill>
                <a:latin typeface="BYagut"/>
              </a:rPr>
            </a:b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cs typeface="B Titr" panose="00000700000000000000" pitchFamily="2" charset="-78"/>
              </a:rPr>
              <a:t>انتظارات</a:t>
            </a:r>
            <a:endParaRPr lang="fa-IR" sz="4000" dirty="0">
              <a:cs typeface="B Titr" panose="00000700000000000000" pitchFamily="2" charset="-78"/>
            </a:endParaRPr>
          </a:p>
        </p:txBody>
      </p:sp>
      <p:sp>
        <p:nvSpPr>
          <p:cNvPr id="3" name="Content Placeholder 2"/>
          <p:cNvSpPr>
            <a:spLocks noGrp="1"/>
          </p:cNvSpPr>
          <p:nvPr>
            <p:ph idx="1"/>
          </p:nvPr>
        </p:nvSpPr>
        <p:spPr>
          <a:xfrm>
            <a:off x="1066800" y="1447800"/>
            <a:ext cx="7867650" cy="4800600"/>
          </a:xfrm>
        </p:spPr>
        <p:txBody>
          <a:bodyPr>
            <a:noAutofit/>
          </a:bodyPr>
          <a:lstStyle/>
          <a:p>
            <a:pPr algn="justLow" rtl="1"/>
            <a:r>
              <a:rPr lang="fa-IR" sz="2600" dirty="0" smtClean="0">
                <a:latin typeface="Arial" panose="020B0604020202020204" pitchFamily="34" charset="0"/>
                <a:cs typeface="Arial" panose="020B0604020202020204" pitchFamily="34" charset="0"/>
              </a:rPr>
              <a:t>تبادل به موقع اطلاعات بین واحدهای  بهداشت محیط و کنترل بیماریهای واگیر در سطوح مختلف پیش از بروز و هنگام بروز  </a:t>
            </a:r>
          </a:p>
          <a:p>
            <a:pPr algn="justLow" rtl="1"/>
            <a:r>
              <a:rPr lang="fa-IR" sz="2600" dirty="0" smtClean="0">
                <a:latin typeface="Arial" panose="020B0604020202020204" pitchFamily="34" charset="0"/>
                <a:cs typeface="Arial" panose="020B0604020202020204" pitchFamily="34" charset="0"/>
              </a:rPr>
              <a:t>جلب همکاری های درون بخشی و برون بخشی و تشکیل جلسات مستمر به منظور پیشگیری و کنترل بیماریهای منتقله از آب و غذا </a:t>
            </a:r>
          </a:p>
          <a:p>
            <a:pPr algn="justLow" rtl="1"/>
            <a:r>
              <a:rPr lang="fa-IR" sz="2600" dirty="0" smtClean="0">
                <a:latin typeface="Arial" panose="020B0604020202020204" pitchFamily="34" charset="0"/>
                <a:cs typeface="Arial" panose="020B0604020202020204" pitchFamily="34" charset="0"/>
              </a:rPr>
              <a:t>همکاری با تیم بررسی طغیان در هنگام طغیان های بیماریهای منتقله از آب و غذا و ارسال و تبادل اطلاعات بهنگام</a:t>
            </a:r>
          </a:p>
          <a:p>
            <a:pPr algn="justLow" rtl="1"/>
            <a:r>
              <a:rPr lang="fa-IR" sz="2600" dirty="0" smtClean="0">
                <a:latin typeface="Arial" panose="020B0604020202020204" pitchFamily="34" charset="0"/>
                <a:cs typeface="Arial" panose="020B0604020202020204" pitchFamily="34" charset="0"/>
              </a:rPr>
              <a:t>انجام و گزارش به موقع بررسی نهایی طغیان </a:t>
            </a:r>
          </a:p>
          <a:p>
            <a:pPr algn="justLow" rtl="1"/>
            <a:r>
              <a:rPr lang="fa-IR" sz="2600" dirty="0" smtClean="0">
                <a:latin typeface="Arial" panose="020B0604020202020204" pitchFamily="34" charset="0"/>
                <a:cs typeface="Arial" panose="020B0604020202020204" pitchFamily="34" charset="0"/>
              </a:rPr>
              <a:t>آموزش و حساس سازی نیروی انسانی </a:t>
            </a:r>
          </a:p>
          <a:p>
            <a:pPr algn="justLow" rtl="1"/>
            <a:r>
              <a:rPr lang="fa-IR" sz="2600" dirty="0" smtClean="0">
                <a:latin typeface="Arial" panose="020B0604020202020204" pitchFamily="34" charset="0"/>
                <a:cs typeface="Arial" panose="020B0604020202020204" pitchFamily="34" charset="0"/>
              </a:rPr>
              <a:t>آموز ش و اطلاع رسانی به مردم در خصوص پیشگیری و کنترل  </a:t>
            </a:r>
          </a:p>
          <a:p>
            <a:pPr algn="justLow" rtl="1"/>
            <a:r>
              <a:rPr lang="fa-IR" sz="2600" dirty="0" smtClean="0">
                <a:latin typeface="Arial" panose="020B0604020202020204" pitchFamily="34" charset="0"/>
                <a:cs typeface="Arial" panose="020B0604020202020204" pitchFamily="34" charset="0"/>
              </a:rPr>
              <a:t>اجرای مفاد دستورالعمل بهداشت محیط به منظور پیشگیری و کنترل طغیان  </a:t>
            </a:r>
            <a:endParaRPr lang="fa-IR" sz="2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1757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fa-IR" smtClean="0"/>
              <a:t>اردبیل 3-4 خردادماه 1390</a:t>
            </a:r>
            <a:endParaRPr lang="en-US"/>
          </a:p>
        </p:txBody>
      </p:sp>
      <p:pic>
        <p:nvPicPr>
          <p:cNvPr id="2050" name="Picture 2" descr="C:\Users\Z.Mosavian\Desktop\Untitled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2826"/>
            <a:ext cx="8229600" cy="6890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68126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c:\Users\Public\Pictures\Sample Pictures\Forest.jpg"/>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642918"/>
            <a:ext cx="8229600" cy="1143000"/>
          </a:xfrm>
        </p:spPr>
        <p:txBody>
          <a:bodyPr/>
          <a:lstStyle/>
          <a:p>
            <a:pPr algn="r" fontAlgn="auto">
              <a:spcAft>
                <a:spcPts val="0"/>
              </a:spcAft>
              <a:defRPr/>
            </a:pPr>
            <a:r>
              <a:rPr lang="fa-IR" sz="2900" b="1" dirty="0" smtClean="0">
                <a:solidFill>
                  <a:srgbClr val="164C6C"/>
                </a:solidFill>
                <a:cs typeface="B Titr" pitchFamily="2" charset="-78"/>
              </a:rPr>
              <a:t> عناصر بحراني كنترل همه گيريهاي بيماريهاي منتقله از آب</a:t>
            </a:r>
            <a:endParaRPr lang="en-US" sz="2900" b="1" dirty="0" smtClean="0">
              <a:solidFill>
                <a:srgbClr val="164C6C"/>
              </a:solidFill>
              <a:cs typeface="B Titr" pitchFamily="2" charset="-78"/>
            </a:endParaRPr>
          </a:p>
        </p:txBody>
      </p:sp>
      <p:sp>
        <p:nvSpPr>
          <p:cNvPr id="29699" name="Rectangle 3"/>
          <p:cNvSpPr>
            <a:spLocks noGrp="1" noChangeArrowheads="1"/>
          </p:cNvSpPr>
          <p:nvPr>
            <p:ph idx="1"/>
          </p:nvPr>
        </p:nvSpPr>
        <p:spPr bwMode="auto">
          <a:xfrm>
            <a:off x="301625" y="1527175"/>
            <a:ext cx="8504238" cy="4572000"/>
          </a:xfrm>
        </p:spPr>
        <p:txBody>
          <a:bodyPr wrap="square" lIns="91440" tIns="45720" rIns="91440" bIns="45720" numCol="1" anchor="t" anchorCtr="0" compatLnSpc="1">
            <a:prstTxWarp prst="textNoShape">
              <a:avLst/>
            </a:prstTxWarp>
          </a:bodyPr>
          <a:lstStyle/>
          <a:p>
            <a:pPr algn="r" rtl="1"/>
            <a:r>
              <a:rPr lang="fa-IR" dirty="0" smtClean="0">
                <a:cs typeface="B Nazanin" pitchFamily="2" charset="-78"/>
              </a:rPr>
              <a:t>شناسايي سريع موارد بيماري</a:t>
            </a:r>
          </a:p>
          <a:p>
            <a:pPr algn="r" rtl="1"/>
            <a:r>
              <a:rPr lang="fa-IR" dirty="0" smtClean="0">
                <a:cs typeface="B Nazanin" pitchFamily="2" charset="-78"/>
              </a:rPr>
              <a:t>اطلاع به مسئولين سلامت</a:t>
            </a:r>
          </a:p>
          <a:p>
            <a:pPr algn="r" rtl="1"/>
            <a:r>
              <a:rPr lang="fa-IR" dirty="0" smtClean="0">
                <a:cs typeface="B Nazanin" pitchFamily="2" charset="-78"/>
              </a:rPr>
              <a:t>برقرار كردن مراكز درماني</a:t>
            </a:r>
          </a:p>
          <a:p>
            <a:pPr algn="r" rtl="1"/>
            <a:r>
              <a:rPr lang="fa-IR" dirty="0" smtClean="0">
                <a:cs typeface="B Nazanin" pitchFamily="2" charset="-78"/>
              </a:rPr>
              <a:t>آموزش بهداشت</a:t>
            </a:r>
          </a:p>
          <a:p>
            <a:pPr algn="r" rtl="1"/>
            <a:r>
              <a:rPr lang="fa-IR" dirty="0" smtClean="0">
                <a:cs typeface="B Nazanin" pitchFamily="2" charset="-78"/>
              </a:rPr>
              <a:t>دفع بهداشتی فاضلاب</a:t>
            </a:r>
          </a:p>
          <a:p>
            <a:pPr algn="r" rtl="1"/>
            <a:r>
              <a:rPr lang="fa-IR" dirty="0" smtClean="0">
                <a:cs typeface="B Nazanin" pitchFamily="2" charset="-78"/>
              </a:rPr>
              <a:t>تامین آب سالم</a:t>
            </a:r>
          </a:p>
          <a:p>
            <a:pPr algn="r" rtl="1"/>
            <a:r>
              <a:rPr lang="fa-IR" dirty="0" smtClean="0">
                <a:cs typeface="B Nazanin" pitchFamily="2" charset="-78"/>
              </a:rPr>
              <a:t>بهداشت مواد غذایی</a:t>
            </a:r>
            <a:endParaRPr lang="en-US" dirty="0" smtClean="0">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fade">
                                      <p:cBhvr>
                                        <p:cTn id="7" dur="2000"/>
                                        <p:tgtEl>
                                          <p:spTgt spid="296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fade">
                                      <p:cBhvr>
                                        <p:cTn id="12" dur="2000"/>
                                        <p:tgtEl>
                                          <p:spTgt spid="296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699">
                                            <p:txEl>
                                              <p:pRg st="2" end="2"/>
                                            </p:txEl>
                                          </p:spTgt>
                                        </p:tgtEl>
                                        <p:attrNameLst>
                                          <p:attrName>style.visibility</p:attrName>
                                        </p:attrNameLst>
                                      </p:cBhvr>
                                      <p:to>
                                        <p:strVal val="visible"/>
                                      </p:to>
                                    </p:set>
                                    <p:animEffect transition="in" filter="fade">
                                      <p:cBhvr>
                                        <p:cTn id="17" dur="2000"/>
                                        <p:tgtEl>
                                          <p:spTgt spid="296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699">
                                            <p:txEl>
                                              <p:pRg st="3" end="3"/>
                                            </p:txEl>
                                          </p:spTgt>
                                        </p:tgtEl>
                                        <p:attrNameLst>
                                          <p:attrName>style.visibility</p:attrName>
                                        </p:attrNameLst>
                                      </p:cBhvr>
                                      <p:to>
                                        <p:strVal val="visible"/>
                                      </p:to>
                                    </p:set>
                                    <p:animEffect transition="in" filter="fade">
                                      <p:cBhvr>
                                        <p:cTn id="22" dur="2000"/>
                                        <p:tgtEl>
                                          <p:spTgt spid="296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699">
                                            <p:txEl>
                                              <p:pRg st="4" end="4"/>
                                            </p:txEl>
                                          </p:spTgt>
                                        </p:tgtEl>
                                        <p:attrNameLst>
                                          <p:attrName>style.visibility</p:attrName>
                                        </p:attrNameLst>
                                      </p:cBhvr>
                                      <p:to>
                                        <p:strVal val="visible"/>
                                      </p:to>
                                    </p:set>
                                    <p:animEffect transition="in" filter="fade">
                                      <p:cBhvr>
                                        <p:cTn id="27" dur="2000"/>
                                        <p:tgtEl>
                                          <p:spTgt spid="296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9699">
                                            <p:txEl>
                                              <p:pRg st="5" end="5"/>
                                            </p:txEl>
                                          </p:spTgt>
                                        </p:tgtEl>
                                        <p:attrNameLst>
                                          <p:attrName>style.visibility</p:attrName>
                                        </p:attrNameLst>
                                      </p:cBhvr>
                                      <p:to>
                                        <p:strVal val="visible"/>
                                      </p:to>
                                    </p:set>
                                    <p:animEffect transition="in" filter="fade">
                                      <p:cBhvr>
                                        <p:cTn id="32" dur="2000"/>
                                        <p:tgtEl>
                                          <p:spTgt spid="296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9699">
                                            <p:txEl>
                                              <p:pRg st="6" end="6"/>
                                            </p:txEl>
                                          </p:spTgt>
                                        </p:tgtEl>
                                        <p:attrNameLst>
                                          <p:attrName>style.visibility</p:attrName>
                                        </p:attrNameLst>
                                      </p:cBhvr>
                                      <p:to>
                                        <p:strVal val="visible"/>
                                      </p:to>
                                    </p:set>
                                    <p:animEffect transition="in" filter="fade">
                                      <p:cBhvr>
                                        <p:cTn id="37" dur="2000"/>
                                        <p:tgtEl>
                                          <p:spTgt spid="296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01625" y="1447800"/>
          <a:ext cx="8504238" cy="4651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FB21E832-2F46-40A9-89D9-A19A2D9F4C35}"/>
                                            </p:graphicEl>
                                          </p:spTgt>
                                        </p:tgtEl>
                                        <p:attrNameLst>
                                          <p:attrName>style.visibility</p:attrName>
                                        </p:attrNameLst>
                                      </p:cBhvr>
                                      <p:to>
                                        <p:strVal val="visible"/>
                                      </p:to>
                                    </p:set>
                                    <p:anim calcmode="lin" valueType="num">
                                      <p:cBhvr additive="base">
                                        <p:cTn id="7" dur="500" fill="hold"/>
                                        <p:tgtEl>
                                          <p:spTgt spid="4">
                                            <p:graphicEl>
                                              <a:dgm id="{FB21E832-2F46-40A9-89D9-A19A2D9F4C35}"/>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FB21E832-2F46-40A9-89D9-A19A2D9F4C35}"/>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BE2D1DD3-9762-4396-9015-E18F8DE5E6A4}"/>
                                            </p:graphicEl>
                                          </p:spTgt>
                                        </p:tgtEl>
                                        <p:attrNameLst>
                                          <p:attrName>style.visibility</p:attrName>
                                        </p:attrNameLst>
                                      </p:cBhvr>
                                      <p:to>
                                        <p:strVal val="visible"/>
                                      </p:to>
                                    </p:set>
                                    <p:anim calcmode="lin" valueType="num">
                                      <p:cBhvr additive="base">
                                        <p:cTn id="13" dur="500" fill="hold"/>
                                        <p:tgtEl>
                                          <p:spTgt spid="4">
                                            <p:graphicEl>
                                              <a:dgm id="{BE2D1DD3-9762-4396-9015-E18F8DE5E6A4}"/>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BE2D1DD3-9762-4396-9015-E18F8DE5E6A4}"/>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FD508CDE-114A-41A9-AC1F-1151FB1CFC99}"/>
                                            </p:graphicEl>
                                          </p:spTgt>
                                        </p:tgtEl>
                                        <p:attrNameLst>
                                          <p:attrName>style.visibility</p:attrName>
                                        </p:attrNameLst>
                                      </p:cBhvr>
                                      <p:to>
                                        <p:strVal val="visible"/>
                                      </p:to>
                                    </p:set>
                                    <p:anim calcmode="lin" valueType="num">
                                      <p:cBhvr additive="base">
                                        <p:cTn id="19" dur="500" fill="hold"/>
                                        <p:tgtEl>
                                          <p:spTgt spid="4">
                                            <p:graphicEl>
                                              <a:dgm id="{FD508CDE-114A-41A9-AC1F-1151FB1CFC99}"/>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FD508CDE-114A-41A9-AC1F-1151FB1CFC99}"/>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fa-IR" sz="3600" dirty="0" smtClean="0">
                <a:effectLst>
                  <a:outerShdw blurRad="38100" dist="38100" dir="2700000" algn="tl">
                    <a:srgbClr val="000000">
                      <a:alpha val="43137"/>
                    </a:srgbClr>
                  </a:outerShdw>
                </a:effectLst>
                <a:cs typeface="B Titr" pitchFamily="2" charset="-78"/>
              </a:rPr>
              <a:t>اقدامات لازم پیش از بروز همه گیری </a:t>
            </a:r>
            <a:endParaRPr lang="en-US" sz="3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857375"/>
            <a:ext cx="7724775" cy="4543425"/>
          </a:xfrm>
        </p:spPr>
        <p:txBody>
          <a:bodyPr>
            <a:normAutofit lnSpcReduction="10000"/>
          </a:bodyPr>
          <a:lstStyle/>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hlinkClick r:id="rId2" action="ppaction://hlinksldjump"/>
              </a:rPr>
              <a:t>نظارت </a:t>
            </a:r>
            <a:r>
              <a:rPr lang="fa-IR" sz="3000" b="1" dirty="0" smtClean="0">
                <a:solidFill>
                  <a:schemeClr val="bg2">
                    <a:lumMod val="25000"/>
                  </a:schemeClr>
                </a:solidFill>
                <a:cs typeface="B Nazanin" pitchFamily="2" charset="-78"/>
              </a:rPr>
              <a:t>بر بهداشت آب و فاضلاب و تعیین خطرات بالقوه</a:t>
            </a:r>
          </a:p>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rPr>
              <a:t>برنامه </a:t>
            </a:r>
            <a:r>
              <a:rPr lang="fa-IR" sz="3000" b="1" dirty="0" smtClean="0">
                <a:solidFill>
                  <a:schemeClr val="bg2">
                    <a:lumMod val="25000"/>
                  </a:schemeClr>
                </a:solidFill>
                <a:cs typeface="B Nazanin" pitchFamily="2" charset="-78"/>
                <a:hlinkClick r:id="rId3" action="ppaction://hlinksldjump"/>
              </a:rPr>
              <a:t>پایش </a:t>
            </a:r>
            <a:r>
              <a:rPr lang="fa-IR" sz="3000" b="1" dirty="0" smtClean="0">
                <a:solidFill>
                  <a:schemeClr val="bg2">
                    <a:lumMod val="25000"/>
                  </a:schemeClr>
                </a:solidFill>
                <a:cs typeface="B Nazanin" pitchFamily="2" charset="-78"/>
              </a:rPr>
              <a:t>سطوح مختلف برای شناسایی نقاط ضعف و برطرف نمودن آن</a:t>
            </a:r>
          </a:p>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hlinkClick r:id="rId4" action="ppaction://hlinksldjump"/>
              </a:rPr>
              <a:t>ه</a:t>
            </a:r>
            <a:r>
              <a:rPr lang="fa-IR" sz="3000" b="1" dirty="0" smtClean="0">
                <a:solidFill>
                  <a:schemeClr val="bg2">
                    <a:lumMod val="25000"/>
                  </a:schemeClr>
                </a:solidFill>
                <a:cs typeface="B Nazanin" pitchFamily="2" charset="-78"/>
              </a:rPr>
              <a:t>ماهنگي هاي درون بخشي و برون بخشي</a:t>
            </a:r>
          </a:p>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hlinkClick r:id="rId5" action="ppaction://hlinksldjump"/>
              </a:rPr>
              <a:t>آموزش</a:t>
            </a:r>
            <a:r>
              <a:rPr lang="fa-IR" sz="3000" b="1" dirty="0" smtClean="0">
                <a:solidFill>
                  <a:schemeClr val="bg2">
                    <a:lumMod val="25000"/>
                  </a:schemeClr>
                </a:solidFill>
                <a:cs typeface="B Nazanin" pitchFamily="2" charset="-78"/>
              </a:rPr>
              <a:t> عمومی و بازآموزی پرسنل</a:t>
            </a:r>
          </a:p>
          <a:p>
            <a:pPr marL="514350" indent="-514350" algn="r" rtl="1" eaLnBrk="1" fontAlgn="auto" hangingPunct="1">
              <a:lnSpc>
                <a:spcPct val="150000"/>
              </a:lnSpc>
              <a:spcAft>
                <a:spcPts val="0"/>
              </a:spcAft>
              <a:buClr>
                <a:schemeClr val="accent1">
                  <a:shade val="75000"/>
                </a:schemeClr>
              </a:buClr>
              <a:buFont typeface="+mj-lt"/>
              <a:buAutoNum type="arabicParenR"/>
              <a:defRPr/>
            </a:pPr>
            <a:r>
              <a:rPr lang="fa-IR" sz="3000" b="1" dirty="0" smtClean="0">
                <a:solidFill>
                  <a:schemeClr val="bg2">
                    <a:lumMod val="25000"/>
                  </a:schemeClr>
                </a:solidFill>
                <a:cs typeface="B Nazanin" pitchFamily="2" charset="-78"/>
                <a:hlinkClick r:id="rId6" action="ppaction://hlinksldjump"/>
              </a:rPr>
              <a:t>تامین </a:t>
            </a:r>
            <a:r>
              <a:rPr lang="fa-IR" sz="3000" b="1" dirty="0" smtClean="0">
                <a:solidFill>
                  <a:schemeClr val="bg2">
                    <a:lumMod val="25000"/>
                  </a:schemeClr>
                </a:solidFill>
                <a:cs typeface="B Nazanin" pitchFamily="2" charset="-78"/>
              </a:rPr>
              <a:t>تجهیزات و پشتیبانی </a:t>
            </a:r>
            <a:endParaRPr lang="en-US" sz="3000" b="1" dirty="0" smtClean="0">
              <a:solidFill>
                <a:schemeClr val="bg2">
                  <a:lumMod val="25000"/>
                </a:schemeClr>
              </a:solidFill>
              <a:cs typeface="B Nazanin" pitchFamily="2" charset="-78"/>
            </a:endParaRPr>
          </a:p>
          <a:p>
            <a:pPr algn="r" rtl="1" eaLnBrk="1" fontAlgn="auto" hangingPunct="1">
              <a:lnSpc>
                <a:spcPct val="150000"/>
              </a:lnSpc>
              <a:spcAft>
                <a:spcPts val="0"/>
              </a:spcAft>
              <a:buClr>
                <a:schemeClr val="accent1">
                  <a:shade val="75000"/>
                </a:schemeClr>
              </a:buClr>
              <a:buFont typeface="Wingdings"/>
              <a:buChar char="p"/>
              <a:defRPr/>
            </a:pPr>
            <a:endParaRPr lang="en-US" sz="3000" b="1" dirty="0">
              <a:solidFill>
                <a:schemeClr val="bg2">
                  <a:lumMod val="25000"/>
                </a:schemeClr>
              </a:solidFill>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696200" cy="609600"/>
          </a:xfrm>
        </p:spPr>
        <p:txBody>
          <a:bodyPr>
            <a:noAutofit/>
          </a:bodyPr>
          <a:lstStyle/>
          <a:p>
            <a:pPr algn="ctr" rtl="1" eaLnBrk="1" fontAlgn="auto" hangingPunct="1">
              <a:spcAft>
                <a:spcPts val="0"/>
              </a:spcAft>
              <a:defRPr/>
            </a:pPr>
            <a:r>
              <a:rPr lang="fa-IR" sz="2600" dirty="0" smtClean="0">
                <a:effectLst>
                  <a:outerShdw blurRad="38100" dist="38100" dir="2700000" algn="tl">
                    <a:srgbClr val="000000">
                      <a:alpha val="43137"/>
                    </a:srgbClr>
                  </a:outerShdw>
                </a:effectLst>
                <a:cs typeface="B Titr" pitchFamily="2" charset="-78"/>
              </a:rPr>
              <a:t>1: نظارت بر بهداشت آب  و فاضلاب و تعیین خطرات بالقوه</a:t>
            </a:r>
            <a:endParaRPr lang="en-US" sz="26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295400"/>
            <a:ext cx="7724775" cy="5257801"/>
          </a:xfrm>
        </p:spPr>
        <p:txBody>
          <a:bodyPr>
            <a:normAutofit/>
          </a:bodyPr>
          <a:lstStyle/>
          <a:p>
            <a:pPr marL="514350" indent="-514350" algn="r" rtl="1" eaLnBrk="1" fontAlgn="auto" hangingPunct="1">
              <a:spcAft>
                <a:spcPts val="0"/>
              </a:spcAft>
              <a:buClr>
                <a:schemeClr val="accent1">
                  <a:shade val="75000"/>
                </a:schemeClr>
              </a:buClr>
              <a:buFont typeface="+mj-lt"/>
              <a:buAutoNum type="arabicParenR"/>
              <a:defRPr/>
            </a:pPr>
            <a:r>
              <a:rPr lang="fa-IR" dirty="0" smtClean="0">
                <a:solidFill>
                  <a:schemeClr val="bg2">
                    <a:lumMod val="25000"/>
                  </a:schemeClr>
                </a:solidFill>
                <a:cs typeface="B Nazanin" pitchFamily="2" charset="-78"/>
              </a:rPr>
              <a:t>سنجش کلر آزاد باقیمانده و کنترل میکروبی آب آشامیدنی</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تجزيه و تحليل نتايج ميکروبي آب </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بازرسي از سيستم هاي تامين آب </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fa-IR" dirty="0" smtClean="0">
                <a:solidFill>
                  <a:schemeClr val="bg2">
                    <a:lumMod val="25000"/>
                  </a:schemeClr>
                </a:solidFill>
                <a:cs typeface="B Nazanin" pitchFamily="2" charset="-78"/>
              </a:rPr>
              <a:t>ارزیابی </a:t>
            </a:r>
            <a:r>
              <a:rPr lang="ar-SA" dirty="0" smtClean="0">
                <a:solidFill>
                  <a:schemeClr val="bg2">
                    <a:lumMod val="25000"/>
                  </a:schemeClr>
                </a:solidFill>
                <a:cs typeface="B Nazanin" pitchFamily="2" charset="-78"/>
              </a:rPr>
              <a:t> سيس</a:t>
            </a:r>
            <a:r>
              <a:rPr lang="fa-IR" dirty="0" smtClean="0">
                <a:solidFill>
                  <a:schemeClr val="bg2">
                    <a:lumMod val="25000"/>
                  </a:schemeClr>
                </a:solidFill>
                <a:cs typeface="B Nazanin" pitchFamily="2" charset="-78"/>
              </a:rPr>
              <a:t>تم تامین آب (</a:t>
            </a:r>
            <a:r>
              <a:rPr lang="ar-SA" dirty="0" smtClean="0">
                <a:solidFill>
                  <a:schemeClr val="bg2">
                    <a:lumMod val="25000"/>
                  </a:schemeClr>
                </a:solidFill>
                <a:cs typeface="B Nazanin" pitchFamily="2" charset="-78"/>
              </a:rPr>
              <a:t>با توجه به نتايج پايش هاي ميکروبي و </a:t>
            </a:r>
            <a:r>
              <a:rPr lang="fa-IR" dirty="0" smtClean="0">
                <a:solidFill>
                  <a:schemeClr val="bg2">
                    <a:lumMod val="25000"/>
                  </a:schemeClr>
                </a:solidFill>
                <a:cs typeface="B Nazanin" pitchFamily="2" charset="-78"/>
              </a:rPr>
              <a:t>بازرسی از </a:t>
            </a:r>
            <a:r>
              <a:rPr lang="ar-SA" dirty="0" smtClean="0">
                <a:solidFill>
                  <a:schemeClr val="bg2">
                    <a:lumMod val="25000"/>
                  </a:schemeClr>
                </a:solidFill>
                <a:cs typeface="B Nazanin" pitchFamily="2" charset="-78"/>
              </a:rPr>
              <a:t>سيستم</a:t>
            </a:r>
            <a:r>
              <a:rPr lang="fa-IR" dirty="0" smtClean="0">
                <a:solidFill>
                  <a:schemeClr val="bg2">
                    <a:lumMod val="25000"/>
                  </a:schemeClr>
                </a:solidFill>
                <a:cs typeface="B Nazanin" pitchFamily="2" charset="-78"/>
              </a:rPr>
              <a:t>)</a:t>
            </a:r>
            <a:r>
              <a:rPr lang="ar-SA" dirty="0" smtClean="0">
                <a:solidFill>
                  <a:schemeClr val="bg2">
                    <a:lumMod val="25000"/>
                  </a:schemeClr>
                </a:solidFill>
                <a:cs typeface="B Nazanin" pitchFamily="2" charset="-78"/>
              </a:rPr>
              <a:t> </a:t>
            </a:r>
            <a:endParaRPr lang="fa-IR"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كنترل بهداشتي استخرهاي شنا و شناگاههاي طبيعي </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بررسي حريم منابع آب </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solidFill>
                  <a:schemeClr val="bg2">
                    <a:lumMod val="25000"/>
                  </a:schemeClr>
                </a:solidFill>
                <a:cs typeface="B Nazanin" pitchFamily="2" charset="-78"/>
              </a:rPr>
              <a:t>نظارت بر دفع بهداشتي فاضلاب</a:t>
            </a:r>
            <a:endParaRPr lang="en-US" dirty="0" smtClean="0">
              <a:solidFill>
                <a:schemeClr val="bg2">
                  <a:lumMod val="25000"/>
                </a:schemeClr>
              </a:solidFill>
              <a:cs typeface="B Nazanin" pitchFamily="2" charset="-78"/>
            </a:endParaRPr>
          </a:p>
          <a:p>
            <a:pPr marL="514350" indent="-514350" algn="r" rtl="1" eaLnBrk="1" fontAlgn="auto" hangingPunct="1">
              <a:spcAft>
                <a:spcPts val="0"/>
              </a:spcAft>
              <a:buClr>
                <a:schemeClr val="accent1">
                  <a:shade val="75000"/>
                </a:schemeClr>
              </a:buClr>
              <a:buFont typeface="+mj-lt"/>
              <a:buAutoNum type="arabicParenR"/>
              <a:defRPr/>
            </a:pPr>
            <a:endParaRPr lang="en-US" dirty="0" smtClean="0">
              <a:solidFill>
                <a:schemeClr val="bg2">
                  <a:lumMod val="25000"/>
                </a:schemeClr>
              </a:solidFill>
            </a:endParaRPr>
          </a:p>
          <a:p>
            <a:pPr marL="514350" indent="-514350" algn="r" eaLnBrk="1" fontAlgn="auto" hangingPunct="1">
              <a:spcAft>
                <a:spcPts val="0"/>
              </a:spcAft>
              <a:buClr>
                <a:schemeClr val="accent1">
                  <a:shade val="75000"/>
                </a:schemeClr>
              </a:buClr>
              <a:buFont typeface="+mj-lt"/>
              <a:buAutoNum type="arabicParenR"/>
              <a:defRPr/>
            </a:pPr>
            <a:endParaRPr lang="en-US" dirty="0">
              <a:solidFill>
                <a:schemeClr val="bg2">
                  <a:lumMod val="2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868362"/>
          </a:xfrm>
        </p:spPr>
        <p:txBody>
          <a:bodyPr/>
          <a:lstStyle/>
          <a:p>
            <a:pPr lvl="1" algn="ctr" rtl="1" fontAlgn="auto">
              <a:spcAft>
                <a:spcPts val="0"/>
              </a:spcAft>
              <a:defRPr/>
            </a:pPr>
            <a:r>
              <a:rPr lang="fa-IR" sz="2800" dirty="0" smtClean="0">
                <a:solidFill>
                  <a:sysClr val="windowText" lastClr="000000"/>
                </a:solidFill>
                <a:effectLst>
                  <a:outerShdw blurRad="38100" dist="38100" dir="2700000" algn="tl">
                    <a:srgbClr val="000000">
                      <a:alpha val="43137"/>
                    </a:srgbClr>
                  </a:outerShdw>
                </a:effectLst>
                <a:cs typeface="B Titr" pitchFamily="2" charset="-78"/>
              </a:rPr>
              <a:t>1</a:t>
            </a:r>
            <a:r>
              <a:rPr kumimoji="0" lang="fa-IR" sz="2800" dirty="0" smtClean="0">
                <a:solidFill>
                  <a:sysClr val="windowText" lastClr="000000"/>
                </a:solidFill>
                <a:effectLst>
                  <a:outerShdw blurRad="38100" dist="38100" dir="2700000" algn="tl">
                    <a:srgbClr val="000000">
                      <a:alpha val="43137"/>
                    </a:srgbClr>
                  </a:outerShdw>
                </a:effectLst>
                <a:cs typeface="B Titr" pitchFamily="2" charset="-78"/>
              </a:rPr>
              <a:t>-2) </a:t>
            </a:r>
            <a:r>
              <a:rPr kumimoji="0" lang="ar-SA" sz="2800" dirty="0" smtClean="0">
                <a:solidFill>
                  <a:sysClr val="windowText" lastClr="000000"/>
                </a:solidFill>
                <a:effectLst>
                  <a:outerShdw blurRad="38100" dist="38100" dir="2700000" algn="tl">
                    <a:srgbClr val="000000">
                      <a:alpha val="43137"/>
                    </a:srgbClr>
                  </a:outerShdw>
                </a:effectLst>
                <a:cs typeface="B Titr" pitchFamily="2" charset="-78"/>
              </a:rPr>
              <a:t>تجزيه </a:t>
            </a:r>
            <a:r>
              <a:rPr kumimoji="0" lang="ar-SA" sz="2800" dirty="0">
                <a:solidFill>
                  <a:sysClr val="windowText" lastClr="000000"/>
                </a:solidFill>
                <a:effectLst>
                  <a:outerShdw blurRad="38100" dist="38100" dir="2700000" algn="tl">
                    <a:srgbClr val="000000">
                      <a:alpha val="43137"/>
                    </a:srgbClr>
                  </a:outerShdw>
                </a:effectLst>
                <a:cs typeface="B Titr" pitchFamily="2" charset="-78"/>
              </a:rPr>
              <a:t>و تحليل نتايج ميکروبي آب </a:t>
            </a:r>
            <a:r>
              <a:rPr kumimoji="0" lang="ar-SA" sz="2800" dirty="0" smtClean="0">
                <a:solidFill>
                  <a:sysClr val="windowText" lastClr="000000"/>
                </a:solidFill>
                <a:effectLst>
                  <a:outerShdw blurRad="38100" dist="38100" dir="2700000" algn="tl">
                    <a:srgbClr val="000000">
                      <a:alpha val="43137"/>
                    </a:srgbClr>
                  </a:outerShdw>
                </a:effectLst>
                <a:cs typeface="B Titr" pitchFamily="2" charset="-78"/>
              </a:rPr>
              <a:t>:</a:t>
            </a:r>
            <a:endParaRPr kumimoji="0" lang="en-US" sz="2800" dirty="0">
              <a:solidFill>
                <a:sysClr val="windowText" lastClr="000000"/>
              </a:solidFill>
              <a:effectLst>
                <a:outerShdw blurRad="38100" dist="38100" dir="2700000" algn="tl">
                  <a:srgbClr val="000000">
                    <a:alpha val="43137"/>
                  </a:srgbClr>
                </a:outerShdw>
              </a:effectLst>
              <a:cs typeface="B Titr" pitchFamily="2" charset="-78"/>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990600" y="1219200"/>
            <a:ext cx="7772400" cy="5181600"/>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655638"/>
          </a:xfrm>
        </p:spPr>
        <p:txBody>
          <a:bodyPr>
            <a:noAutofit/>
          </a:bodyPr>
          <a:lstStyle/>
          <a:p>
            <a:pPr algn="ctr" rtl="1" fontAlgn="auto">
              <a:spcAft>
                <a:spcPts val="0"/>
              </a:spcAft>
              <a:defRPr/>
            </a:pPr>
            <a:r>
              <a:rPr lang="fa-IR" sz="3200" dirty="0" smtClean="0">
                <a:effectLst>
                  <a:outerShdw blurRad="38100" dist="38100" dir="2700000" algn="tl">
                    <a:srgbClr val="000000">
                      <a:alpha val="43137"/>
                    </a:srgbClr>
                  </a:outerShdw>
                </a:effectLst>
                <a:cs typeface="B Titr" pitchFamily="2" charset="-78"/>
              </a:rPr>
              <a:t>1-3) بازرسی از سیستمهای تامین آب</a:t>
            </a:r>
            <a:endParaRPr lang="en-US" sz="32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bwMode="auto">
          <a:xfrm>
            <a:off x="1066801" y="1295400"/>
            <a:ext cx="7648574" cy="4962525"/>
          </a:xfrm>
        </p:spPr>
        <p:txBody>
          <a:bodyPr wrap="square" lIns="91440" tIns="45720" rIns="91440" bIns="45720" numCol="1" anchor="t" anchorCtr="0" compatLnSpc="1">
            <a:prstTxWarp prst="textNoShape">
              <a:avLst/>
            </a:prstTxWarp>
          </a:bodyPr>
          <a:lstStyle/>
          <a:p>
            <a:pPr algn="justLow" rtl="1">
              <a:lnSpc>
                <a:spcPct val="150000"/>
              </a:lnSpc>
            </a:pPr>
            <a:r>
              <a:rPr lang="ar-SA" sz="4000" dirty="0" smtClean="0">
                <a:cs typeface="B Nazanin" pitchFamily="2" charset="-78"/>
              </a:rPr>
              <a:t>با انجام بازرسي از سيستم هاي تامين</a:t>
            </a:r>
            <a:r>
              <a:rPr lang="fa-IR" sz="4000" dirty="0" smtClean="0">
                <a:cs typeface="B Nazanin" pitchFamily="2" charset="-78"/>
              </a:rPr>
              <a:t> آب خطرات بالقوه سیستم شناسایی می شود.</a:t>
            </a:r>
          </a:p>
          <a:p>
            <a:pPr algn="justLow" rtl="1">
              <a:lnSpc>
                <a:spcPct val="150000"/>
              </a:lnSpc>
            </a:pPr>
            <a:r>
              <a:rPr lang="fa-IR" sz="4000" dirty="0" smtClean="0">
                <a:cs typeface="B Nazanin" pitchFamily="2" charset="-78"/>
              </a:rPr>
              <a:t>بازرسی برای هر سیستم  می تواند با توجه به فرمهای مربوطه صورت گیرد .</a:t>
            </a:r>
            <a:endParaRPr lang="en-US" sz="40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3137</TotalTime>
  <Words>1536</Words>
  <Application>Microsoft Office PowerPoint</Application>
  <PresentationFormat>On-screen Show (4:3)</PresentationFormat>
  <Paragraphs>173</Paragraphs>
  <Slides>34</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34</vt:i4>
      </vt:variant>
    </vt:vector>
  </HeadingPairs>
  <TitlesOfParts>
    <vt:vector size="50" baseType="lpstr">
      <vt:lpstr>Arial</vt:lpstr>
      <vt:lpstr>B Lotus</vt:lpstr>
      <vt:lpstr>B Nazanin</vt:lpstr>
      <vt:lpstr>B Roya</vt:lpstr>
      <vt:lpstr>B Sina</vt:lpstr>
      <vt:lpstr>B Titr</vt:lpstr>
      <vt:lpstr>B Yagut</vt:lpstr>
      <vt:lpstr>BYagut</vt:lpstr>
      <vt:lpstr>Calibri</vt:lpstr>
      <vt:lpstr>Constantia</vt:lpstr>
      <vt:lpstr>Gill Sans MT</vt:lpstr>
      <vt:lpstr>Majalla UI</vt:lpstr>
      <vt:lpstr>Times New Roman</vt:lpstr>
      <vt:lpstr>Wingdings</vt:lpstr>
      <vt:lpstr>Wingdings 2</vt:lpstr>
      <vt:lpstr>Office Theme</vt:lpstr>
      <vt:lpstr>  برنامه بهداشت آب و فاضلاب برای پیشگیری و کنترل بیماریهای  منتقله از آب    </vt:lpstr>
      <vt:lpstr>مقدمه : </vt:lpstr>
      <vt:lpstr>عناوین : </vt:lpstr>
      <vt:lpstr> عناصر بحراني كنترل همه گيريهاي بيماريهاي منتقله از آب</vt:lpstr>
      <vt:lpstr>PowerPoint Presentation</vt:lpstr>
      <vt:lpstr>اقدامات لازم پیش از بروز همه گیری </vt:lpstr>
      <vt:lpstr>1: نظارت بر بهداشت آب  و فاضلاب و تعیین خطرات بالقوه</vt:lpstr>
      <vt:lpstr>1-2) تجزيه و تحليل نتايج ميکروبي آب :</vt:lpstr>
      <vt:lpstr>1-3) بازرسی از سیستمهای تامین آب</vt:lpstr>
      <vt:lpstr>PowerPoint Presentation</vt:lpstr>
      <vt:lpstr>1-4) ارزیابی سیستم تامین آب آشامیدنی</vt:lpstr>
      <vt:lpstr>2) برنامه پایش سطوح مختلف برای شناسایی نقاط ضعف و برطرف نمودن آن</vt:lpstr>
      <vt:lpstr>3) هماهنگيهاي درون بخشي و برون بخشي</vt:lpstr>
      <vt:lpstr>4) آموزش و بازآموزی پرسنل </vt:lpstr>
      <vt:lpstr>5) تامین تجهیزات و پشتیبانی</vt:lpstr>
      <vt:lpstr>اقدامات در هنگام بروز همه گيري</vt:lpstr>
      <vt:lpstr>PowerPoint Presentation</vt:lpstr>
      <vt:lpstr>بررسی همه گیری یا طغیان</vt:lpstr>
      <vt:lpstr>بررسي اپيدميولوژيک  </vt:lpstr>
      <vt:lpstr>بررسيهاي محيطي </vt:lpstr>
      <vt:lpstr>اقدامات مهم و ویژه براي یک بررسی محیطی براي تعیین احتمال آلودگی آب در هنگام طغیان هاي بیماریهاي منتقله ازآب </vt:lpstr>
      <vt:lpstr>خطر:  Hazrad  </vt:lpstr>
      <vt:lpstr>رویداد مخاطره آمیز(Hazardous event):</vt:lpstr>
      <vt:lpstr>ادامه.....</vt:lpstr>
      <vt:lpstr>معیارهای کنترل Control Measures</vt:lpstr>
      <vt:lpstr>اعتبار بخشی معیارهای کنترل بکار رفته Validation</vt:lpstr>
      <vt:lpstr>بررسی پایش معیارهاي کنترل </vt:lpstr>
      <vt:lpstr>مثالی برای بررسی محیطی یک طغیان</vt:lpstr>
      <vt:lpstr>مداخلات اصلاحيCorrective actions</vt:lpstr>
      <vt:lpstr>بررسيهاي آزمايشگاهي  </vt:lpstr>
      <vt:lpstr>  گزارش نهایی طغیان </vt:lpstr>
      <vt:lpstr>انتظارات</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مدیریت بهداشت آب و فاضلاب  در شرایط اضطراری</dc:title>
  <dc:creator>shaghaghi</dc:creator>
  <cp:lastModifiedBy>Mohit</cp:lastModifiedBy>
  <cp:revision>343</cp:revision>
  <dcterms:created xsi:type="dcterms:W3CDTF">2006-08-16T00:00:00Z</dcterms:created>
  <dcterms:modified xsi:type="dcterms:W3CDTF">2020-06-14T04:02:06Z</dcterms:modified>
</cp:coreProperties>
</file>