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40" r:id="rId1"/>
  </p:sldMasterIdLst>
  <p:notesMasterIdLst>
    <p:notesMasterId r:id="rId59"/>
  </p:notesMasterIdLst>
  <p:handoutMasterIdLst>
    <p:handoutMasterId r:id="rId60"/>
  </p:handoutMasterIdLst>
  <p:sldIdLst>
    <p:sldId id="616" r:id="rId2"/>
    <p:sldId id="618" r:id="rId3"/>
    <p:sldId id="631" r:id="rId4"/>
    <p:sldId id="632" r:id="rId5"/>
    <p:sldId id="596" r:id="rId6"/>
    <p:sldId id="590" r:id="rId7"/>
    <p:sldId id="560" r:id="rId8"/>
    <p:sldId id="565" r:id="rId9"/>
    <p:sldId id="566" r:id="rId10"/>
    <p:sldId id="567" r:id="rId11"/>
    <p:sldId id="570" r:id="rId12"/>
    <p:sldId id="575" r:id="rId13"/>
    <p:sldId id="599" r:id="rId14"/>
    <p:sldId id="576" r:id="rId15"/>
    <p:sldId id="600" r:id="rId16"/>
    <p:sldId id="577" r:id="rId17"/>
    <p:sldId id="578" r:id="rId18"/>
    <p:sldId id="601" r:id="rId19"/>
    <p:sldId id="579" r:id="rId20"/>
    <p:sldId id="602" r:id="rId21"/>
    <p:sldId id="594" r:id="rId22"/>
    <p:sldId id="592" r:id="rId23"/>
    <p:sldId id="619" r:id="rId24"/>
    <p:sldId id="620" r:id="rId25"/>
    <p:sldId id="621" r:id="rId26"/>
    <p:sldId id="580" r:id="rId27"/>
    <p:sldId id="582" r:id="rId28"/>
    <p:sldId id="583" r:id="rId29"/>
    <p:sldId id="603" r:id="rId30"/>
    <p:sldId id="604" r:id="rId31"/>
    <p:sldId id="614" r:id="rId32"/>
    <p:sldId id="637" r:id="rId33"/>
    <p:sldId id="605" r:id="rId34"/>
    <p:sldId id="636" r:id="rId35"/>
    <p:sldId id="638" r:id="rId36"/>
    <p:sldId id="610" r:id="rId37"/>
    <p:sldId id="611" r:id="rId38"/>
    <p:sldId id="612" r:id="rId39"/>
    <p:sldId id="613" r:id="rId40"/>
    <p:sldId id="627" r:id="rId41"/>
    <p:sldId id="628" r:id="rId42"/>
    <p:sldId id="629" r:id="rId43"/>
    <p:sldId id="633" r:id="rId44"/>
    <p:sldId id="630" r:id="rId45"/>
    <p:sldId id="581" r:id="rId46"/>
    <p:sldId id="624" r:id="rId47"/>
    <p:sldId id="625" r:id="rId48"/>
    <p:sldId id="626" r:id="rId49"/>
    <p:sldId id="622" r:id="rId50"/>
    <p:sldId id="552" r:id="rId51"/>
    <p:sldId id="553" r:id="rId52"/>
    <p:sldId id="623" r:id="rId53"/>
    <p:sldId id="617" r:id="rId54"/>
    <p:sldId id="587" r:id="rId55"/>
    <p:sldId id="589" r:id="rId56"/>
    <p:sldId id="593" r:id="rId57"/>
    <p:sldId id="615" r:id="rId58"/>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r" defTabSz="914400" rtl="1"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r" defTabSz="914400" rtl="1"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r" defTabSz="914400" rtl="1"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r" defTabSz="914400" rtl="1"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66FF99"/>
    <a:srgbClr val="339933"/>
    <a:srgbClr val="CC00CC"/>
    <a:srgbClr val="FFCCFF"/>
    <a:srgbClr val="FF66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1" autoAdjust="0"/>
    <p:restoredTop sz="94652" autoAdjust="0"/>
  </p:normalViewPr>
  <p:slideViewPr>
    <p:cSldViewPr>
      <p:cViewPr>
        <p:scale>
          <a:sx n="60" d="100"/>
          <a:sy n="60" d="100"/>
        </p:scale>
        <p:origin x="-2412" y="-6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88" y="0"/>
            <a:ext cx="2971800" cy="457200"/>
          </a:xfrm>
          <a:prstGeom prst="rect">
            <a:avLst/>
          </a:prstGeom>
        </p:spPr>
        <p:txBody>
          <a:bodyPr vert="horz" lIns="91440" tIns="45720" rIns="91440" bIns="45720" rtlCol="1"/>
          <a:lstStyle>
            <a:lvl1pPr algn="l">
              <a:defRPr sz="1200"/>
            </a:lvl1pPr>
          </a:lstStyle>
          <a:p>
            <a:fld id="{5FF08FAA-6877-4076-9101-85ED2A136D17}" type="datetimeFigureOut">
              <a:rPr lang="fa-IR" smtClean="0"/>
              <a:t>08/07/1439</a:t>
            </a:fld>
            <a:endParaRPr lang="fa-IR"/>
          </a:p>
        </p:txBody>
      </p:sp>
      <p:sp>
        <p:nvSpPr>
          <p:cNvPr id="4" name="Footer Placeholder 3"/>
          <p:cNvSpPr>
            <a:spLocks noGrp="1"/>
          </p:cNvSpPr>
          <p:nvPr>
            <p:ph type="ftr" sz="quarter" idx="2"/>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8685213"/>
            <a:ext cx="2971800" cy="457200"/>
          </a:xfrm>
          <a:prstGeom prst="rect">
            <a:avLst/>
          </a:prstGeom>
        </p:spPr>
        <p:txBody>
          <a:bodyPr vert="horz" lIns="91440" tIns="45720" rIns="91440" bIns="45720" rtlCol="1" anchor="b"/>
          <a:lstStyle>
            <a:lvl1pPr algn="l">
              <a:defRPr sz="1200"/>
            </a:lvl1pPr>
          </a:lstStyle>
          <a:p>
            <a:fld id="{A8FF17E4-1665-4B44-AF7B-29209F3B25A8}" type="slidenum">
              <a:rPr lang="fa-IR" smtClean="0"/>
              <a:t>‹#›</a:t>
            </a:fld>
            <a:endParaRPr lang="fa-IR"/>
          </a:p>
        </p:txBody>
      </p:sp>
    </p:spTree>
    <p:extLst>
      <p:ext uri="{BB962C8B-B14F-4D97-AF65-F5344CB8AC3E}">
        <p14:creationId xmlns:p14="http://schemas.microsoft.com/office/powerpoint/2010/main" val="40296166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ADBE8C3C-8439-422B-A569-F91B15CA2421}" type="datetimeFigureOut">
              <a:rPr lang="fa-IR" smtClean="0"/>
              <a:t>08/07/1439</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696D794-A0FD-44A6-A785-01FA14C9C7D3}" type="slidenum">
              <a:rPr lang="fa-IR" smtClean="0"/>
              <a:t>‹#›</a:t>
            </a:fld>
            <a:endParaRPr lang="fa-IR"/>
          </a:p>
        </p:txBody>
      </p:sp>
    </p:spTree>
    <p:extLst>
      <p:ext uri="{BB962C8B-B14F-4D97-AF65-F5344CB8AC3E}">
        <p14:creationId xmlns:p14="http://schemas.microsoft.com/office/powerpoint/2010/main" val="315379169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endParaRPr lang="es-E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s-E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4A526D5-C3DF-4D68-B87D-D4B91848682B}" type="slidenum">
              <a:rPr lang="es-ES" smtClean="0"/>
              <a:pPr/>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s-ES"/>
          </a:p>
        </p:txBody>
      </p:sp>
      <p:sp>
        <p:nvSpPr>
          <p:cNvPr id="5" name="Footer Placeholder 4"/>
          <p:cNvSpPr>
            <a:spLocks noGrp="1"/>
          </p:cNvSpPr>
          <p:nvPr>
            <p:ph type="ftr" sz="quarter" idx="11"/>
          </p:nvPr>
        </p:nvSpPr>
        <p:spPr/>
        <p:txBody>
          <a:bodyPr/>
          <a:lstStyle>
            <a:extLst/>
          </a:lstStyle>
          <a:p>
            <a:endParaRPr lang="es-ES"/>
          </a:p>
        </p:txBody>
      </p:sp>
      <p:sp>
        <p:nvSpPr>
          <p:cNvPr id="6" name="Slide Number Placeholder 5"/>
          <p:cNvSpPr>
            <a:spLocks noGrp="1"/>
          </p:cNvSpPr>
          <p:nvPr>
            <p:ph type="sldNum" sz="quarter" idx="12"/>
          </p:nvPr>
        </p:nvSpPr>
        <p:spPr/>
        <p:txBody>
          <a:bodyPr/>
          <a:lstStyle>
            <a:extLst/>
          </a:lstStyle>
          <a:p>
            <a:fld id="{C6BEB53B-A0EB-4B40-9AFB-E35A745BDCAE}" type="slidenum">
              <a:rPr lang="es-ES" smtClean="0"/>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s-ES"/>
          </a:p>
        </p:txBody>
      </p:sp>
      <p:sp>
        <p:nvSpPr>
          <p:cNvPr id="5" name="Footer Placeholder 4"/>
          <p:cNvSpPr>
            <a:spLocks noGrp="1"/>
          </p:cNvSpPr>
          <p:nvPr>
            <p:ph type="ftr" sz="quarter" idx="11"/>
          </p:nvPr>
        </p:nvSpPr>
        <p:spPr/>
        <p:txBody>
          <a:bodyPr/>
          <a:lstStyle>
            <a:extLst/>
          </a:lstStyle>
          <a:p>
            <a:endParaRPr lang="es-ES"/>
          </a:p>
        </p:txBody>
      </p:sp>
      <p:sp>
        <p:nvSpPr>
          <p:cNvPr id="6" name="Slide Number Placeholder 5"/>
          <p:cNvSpPr>
            <a:spLocks noGrp="1"/>
          </p:cNvSpPr>
          <p:nvPr>
            <p:ph type="sldNum" sz="quarter" idx="12"/>
          </p:nvPr>
        </p:nvSpPr>
        <p:spPr/>
        <p:txBody>
          <a:bodyPr/>
          <a:lstStyle>
            <a:extLst/>
          </a:lstStyle>
          <a:p>
            <a:fld id="{518B1C8F-A1F1-4F5C-8360-B4100B5A7B2E}" type="slidenum">
              <a:rPr lang="es-ES" smtClean="0"/>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s-ES"/>
          </a:p>
        </p:txBody>
      </p:sp>
      <p:sp>
        <p:nvSpPr>
          <p:cNvPr id="5" name="Footer Placeholder 4"/>
          <p:cNvSpPr>
            <a:spLocks noGrp="1"/>
          </p:cNvSpPr>
          <p:nvPr>
            <p:ph type="ftr" sz="quarter" idx="11"/>
          </p:nvPr>
        </p:nvSpPr>
        <p:spPr/>
        <p:txBody>
          <a:bodyPr/>
          <a:lstStyle>
            <a:extLst/>
          </a:lstStyle>
          <a:p>
            <a:endParaRPr lang="es-ES"/>
          </a:p>
        </p:txBody>
      </p:sp>
      <p:sp>
        <p:nvSpPr>
          <p:cNvPr id="6" name="Slide Number Placeholder 5"/>
          <p:cNvSpPr>
            <a:spLocks noGrp="1"/>
          </p:cNvSpPr>
          <p:nvPr>
            <p:ph type="sldNum" sz="quarter" idx="12"/>
          </p:nvPr>
        </p:nvSpPr>
        <p:spPr/>
        <p:txBody>
          <a:bodyPr/>
          <a:lstStyle>
            <a:extLst/>
          </a:lstStyle>
          <a:p>
            <a:fld id="{9F1AD93A-44FA-4C31-8CF9-4DABEF56ACA0}" type="slidenum">
              <a:rPr lang="es-ES" smtClean="0"/>
              <a:pPr/>
              <a:t>‹#›</a:t>
            </a:fld>
            <a:endParaRPr lang="es-E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endParaRPr lang="es-ES"/>
          </a:p>
        </p:txBody>
      </p:sp>
      <p:sp>
        <p:nvSpPr>
          <p:cNvPr id="5" name="Footer Placeholder 4"/>
          <p:cNvSpPr>
            <a:spLocks noGrp="1"/>
          </p:cNvSpPr>
          <p:nvPr>
            <p:ph type="ftr" sz="quarter" idx="11"/>
          </p:nvPr>
        </p:nvSpPr>
        <p:spPr/>
        <p:txBody>
          <a:bodyPr/>
          <a:lstStyle>
            <a:extLst/>
          </a:lstStyle>
          <a:p>
            <a:endParaRPr lang="es-ES"/>
          </a:p>
        </p:txBody>
      </p:sp>
      <p:sp>
        <p:nvSpPr>
          <p:cNvPr id="6" name="Slide Number Placeholder 5"/>
          <p:cNvSpPr>
            <a:spLocks noGrp="1"/>
          </p:cNvSpPr>
          <p:nvPr>
            <p:ph type="sldNum" sz="quarter" idx="12"/>
          </p:nvPr>
        </p:nvSpPr>
        <p:spPr/>
        <p:txBody>
          <a:bodyPr/>
          <a:lstStyle>
            <a:extLst/>
          </a:lstStyle>
          <a:p>
            <a:fld id="{2D63DD65-C91D-42DB-80D5-E24E05C25FDF}" type="slidenum">
              <a:rPr lang="es-ES" smtClean="0"/>
              <a:pPr/>
              <a:t>‹#›</a:t>
            </a:fld>
            <a:endParaRPr lang="es-E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es-ES"/>
          </a:p>
        </p:txBody>
      </p:sp>
      <p:sp>
        <p:nvSpPr>
          <p:cNvPr id="6" name="Footer Placeholder 5"/>
          <p:cNvSpPr>
            <a:spLocks noGrp="1"/>
          </p:cNvSpPr>
          <p:nvPr>
            <p:ph type="ftr" sz="quarter" idx="11"/>
          </p:nvPr>
        </p:nvSpPr>
        <p:spPr/>
        <p:txBody>
          <a:bodyPr/>
          <a:lstStyle>
            <a:extLst/>
          </a:lstStyle>
          <a:p>
            <a:endParaRPr lang="es-ES"/>
          </a:p>
        </p:txBody>
      </p:sp>
      <p:sp>
        <p:nvSpPr>
          <p:cNvPr id="7" name="Slide Number Placeholder 6"/>
          <p:cNvSpPr>
            <a:spLocks noGrp="1"/>
          </p:cNvSpPr>
          <p:nvPr>
            <p:ph type="sldNum" sz="quarter" idx="12"/>
          </p:nvPr>
        </p:nvSpPr>
        <p:spPr/>
        <p:txBody>
          <a:bodyPr/>
          <a:lstStyle>
            <a:extLst/>
          </a:lstStyle>
          <a:p>
            <a:fld id="{A4A2F305-C0F1-4DE1-84F5-534CE519926B}" type="slidenum">
              <a:rPr lang="es-ES" smtClean="0"/>
              <a:pPr/>
              <a:t>‹#›</a:t>
            </a:fld>
            <a:endParaRPr lang="es-E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es-ES"/>
          </a:p>
        </p:txBody>
      </p:sp>
      <p:sp>
        <p:nvSpPr>
          <p:cNvPr id="8" name="Footer Placeholder 7"/>
          <p:cNvSpPr>
            <a:spLocks noGrp="1"/>
          </p:cNvSpPr>
          <p:nvPr>
            <p:ph type="ftr" sz="quarter" idx="11"/>
          </p:nvPr>
        </p:nvSpPr>
        <p:spPr/>
        <p:txBody>
          <a:bodyPr/>
          <a:lstStyle>
            <a:extLst/>
          </a:lstStyle>
          <a:p>
            <a:endParaRPr lang="es-ES"/>
          </a:p>
        </p:txBody>
      </p:sp>
      <p:sp>
        <p:nvSpPr>
          <p:cNvPr id="9" name="Slide Number Placeholder 8"/>
          <p:cNvSpPr>
            <a:spLocks noGrp="1"/>
          </p:cNvSpPr>
          <p:nvPr>
            <p:ph type="sldNum" sz="quarter" idx="12"/>
          </p:nvPr>
        </p:nvSpPr>
        <p:spPr/>
        <p:txBody>
          <a:bodyPr/>
          <a:lstStyle>
            <a:extLst/>
          </a:lstStyle>
          <a:p>
            <a:fld id="{448AEDEF-DBCF-46C3-B4DE-733E06F4C8B9}" type="slidenum">
              <a:rPr lang="es-ES" smtClean="0"/>
              <a:pPr/>
              <a:t>‹#›</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endParaRPr lang="es-ES"/>
          </a:p>
        </p:txBody>
      </p:sp>
      <p:sp>
        <p:nvSpPr>
          <p:cNvPr id="4" name="Footer Placeholder 3"/>
          <p:cNvSpPr>
            <a:spLocks noGrp="1"/>
          </p:cNvSpPr>
          <p:nvPr>
            <p:ph type="ftr" sz="quarter" idx="11"/>
          </p:nvPr>
        </p:nvSpPr>
        <p:spPr/>
        <p:txBody>
          <a:bodyPr/>
          <a:lstStyle>
            <a:extLst/>
          </a:lstStyle>
          <a:p>
            <a:endParaRPr lang="es-ES"/>
          </a:p>
        </p:txBody>
      </p:sp>
      <p:sp>
        <p:nvSpPr>
          <p:cNvPr id="5" name="Slide Number Placeholder 4"/>
          <p:cNvSpPr>
            <a:spLocks noGrp="1"/>
          </p:cNvSpPr>
          <p:nvPr>
            <p:ph type="sldNum" sz="quarter" idx="12"/>
          </p:nvPr>
        </p:nvSpPr>
        <p:spPr/>
        <p:txBody>
          <a:bodyPr/>
          <a:lstStyle>
            <a:extLst/>
          </a:lstStyle>
          <a:p>
            <a:fld id="{09D8A08B-3EC8-4E3A-86AE-C56DCB7899F6}" type="slidenum">
              <a:rPr lang="es-ES" smtClean="0"/>
              <a:pPr/>
              <a:t>‹#›</a:t>
            </a:fld>
            <a:endParaRPr lang="es-E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endParaRPr lang="es-ES"/>
          </a:p>
        </p:txBody>
      </p:sp>
      <p:sp>
        <p:nvSpPr>
          <p:cNvPr id="3" name="Footer Placeholder 2"/>
          <p:cNvSpPr>
            <a:spLocks noGrp="1"/>
          </p:cNvSpPr>
          <p:nvPr>
            <p:ph type="ftr" sz="quarter" idx="11"/>
          </p:nvPr>
        </p:nvSpPr>
        <p:spPr/>
        <p:txBody>
          <a:bodyPr/>
          <a:lstStyle>
            <a:extLst/>
          </a:lstStyle>
          <a:p>
            <a:endParaRPr lang="es-ES"/>
          </a:p>
        </p:txBody>
      </p:sp>
      <p:sp>
        <p:nvSpPr>
          <p:cNvPr id="4" name="Slide Number Placeholder 3"/>
          <p:cNvSpPr>
            <a:spLocks noGrp="1"/>
          </p:cNvSpPr>
          <p:nvPr>
            <p:ph type="sldNum" sz="quarter" idx="12"/>
          </p:nvPr>
        </p:nvSpPr>
        <p:spPr/>
        <p:txBody>
          <a:bodyPr/>
          <a:lstStyle>
            <a:extLst/>
          </a:lstStyle>
          <a:p>
            <a:fld id="{58DA99D8-1561-46D5-B555-2C6F696264F5}" type="slidenum">
              <a:rPr lang="es-ES" smtClean="0"/>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endParaRPr lang="es-ES"/>
          </a:p>
        </p:txBody>
      </p:sp>
      <p:sp>
        <p:nvSpPr>
          <p:cNvPr id="6" name="Footer Placeholder 5"/>
          <p:cNvSpPr>
            <a:spLocks noGrp="1"/>
          </p:cNvSpPr>
          <p:nvPr>
            <p:ph type="ftr" sz="quarter" idx="11"/>
          </p:nvPr>
        </p:nvSpPr>
        <p:spPr/>
        <p:txBody>
          <a:bodyPr/>
          <a:lstStyle>
            <a:extLst/>
          </a:lstStyle>
          <a:p>
            <a:endParaRPr lang="es-ES"/>
          </a:p>
        </p:txBody>
      </p:sp>
      <p:sp>
        <p:nvSpPr>
          <p:cNvPr id="7" name="Slide Number Placeholder 6"/>
          <p:cNvSpPr>
            <a:spLocks noGrp="1"/>
          </p:cNvSpPr>
          <p:nvPr>
            <p:ph type="sldNum" sz="quarter" idx="12"/>
          </p:nvPr>
        </p:nvSpPr>
        <p:spPr/>
        <p:txBody>
          <a:bodyPr/>
          <a:lstStyle>
            <a:extLst/>
          </a:lstStyle>
          <a:p>
            <a:fld id="{6DD25A03-78ED-40C8-8745-73C1A8EC7C5F}" type="slidenum">
              <a:rPr lang="es-ES" smtClean="0"/>
              <a:pPr/>
              <a:t>‹#›</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endParaRPr lang="es-E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s-E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3B8B2A5-3246-4B3A-B9FE-391C89FA1E7B}" type="slidenum">
              <a:rPr lang="es-ES" smtClean="0"/>
              <a:pPr/>
              <a:t>‹#›</a:t>
            </a:fld>
            <a:endParaRPr lang="es-E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rtl="1" fontAlgn="auto">
              <a:spcBef>
                <a:spcPts val="0"/>
              </a:spcBef>
              <a:spcAft>
                <a:spcPts val="0"/>
              </a:spcAft>
            </a:pPr>
            <a:fld id="{9B58C1D5-FCCB-4FEE-9DA7-20BFC310685B}" type="datetimeFigureOut">
              <a:rPr lang="fa-IR" smtClean="0">
                <a:solidFill>
                  <a:prstClr val="black">
                    <a:lumMod val="50000"/>
                    <a:lumOff val="50000"/>
                  </a:prstClr>
                </a:solidFill>
                <a:latin typeface="Trebuchet MS"/>
                <a:cs typeface="Tahoma"/>
              </a:rPr>
              <a:pPr rtl="1" fontAlgn="auto">
                <a:spcBef>
                  <a:spcPts val="0"/>
                </a:spcBef>
                <a:spcAft>
                  <a:spcPts val="0"/>
                </a:spcAft>
              </a:pPr>
              <a:t>08/07/1439</a:t>
            </a:fld>
            <a:endParaRPr lang="fa-IR">
              <a:solidFill>
                <a:prstClr val="black">
                  <a:lumMod val="50000"/>
                  <a:lumOff val="50000"/>
                </a:prstClr>
              </a:solidFill>
              <a:latin typeface="Trebuchet MS"/>
              <a:cs typeface="Tahoma"/>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rtl="1" fontAlgn="auto">
              <a:spcBef>
                <a:spcPts val="0"/>
              </a:spcBef>
              <a:spcAft>
                <a:spcPts val="0"/>
              </a:spcAft>
            </a:pPr>
            <a:endParaRPr lang="fa-IR">
              <a:solidFill>
                <a:prstClr val="black">
                  <a:lumMod val="50000"/>
                  <a:lumOff val="50000"/>
                </a:prstClr>
              </a:solidFill>
              <a:latin typeface="Trebuchet MS"/>
              <a:cs typeface="Tahoma"/>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rtl="1" fontAlgn="auto">
              <a:spcBef>
                <a:spcPts val="0"/>
              </a:spcBef>
              <a:spcAft>
                <a:spcPts val="0"/>
              </a:spcAft>
            </a:pPr>
            <a:fld id="{94C7009E-DCEB-40F2-B986-373A0800473F}" type="slidenum">
              <a:rPr lang="fa-IR" smtClean="0">
                <a:solidFill>
                  <a:prstClr val="black">
                    <a:lumMod val="50000"/>
                    <a:lumOff val="50000"/>
                  </a:prstClr>
                </a:solidFill>
                <a:latin typeface="Trebuchet MS"/>
                <a:cs typeface="Tahoma"/>
              </a:rPr>
              <a:pPr rtl="1" fontAlgn="auto">
                <a:spcBef>
                  <a:spcPts val="0"/>
                </a:spcBef>
                <a:spcAft>
                  <a:spcPts val="0"/>
                </a:spcAft>
              </a:pPr>
              <a:t>‹#›</a:t>
            </a:fld>
            <a:endParaRPr lang="fa-IR">
              <a:solidFill>
                <a:prstClr val="black">
                  <a:lumMod val="50000"/>
                  <a:lumOff val="50000"/>
                </a:prstClr>
              </a:solidFill>
              <a:latin typeface="Trebuchet MS"/>
              <a:cs typeface="Tahoma"/>
            </a:endParaRPr>
          </a:p>
        </p:txBody>
      </p:sp>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pPr marL="109728" indent="0" algn="ctr">
              <a:lnSpc>
                <a:spcPct val="150000"/>
              </a:lnSpc>
              <a:buNone/>
            </a:pPr>
            <a:r>
              <a:rPr lang="fa-IR" sz="4800" dirty="0">
                <a:effectLst>
                  <a:outerShdw blurRad="38100" dist="38100" dir="2700000" algn="tl">
                    <a:srgbClr val="000000">
                      <a:alpha val="43137"/>
                    </a:srgbClr>
                  </a:outerShdw>
                </a:effectLst>
                <a:latin typeface="+mj-lt"/>
                <a:ea typeface="+mj-ea"/>
                <a:cs typeface="2  Sahar" pitchFamily="2" charset="-78"/>
              </a:rPr>
              <a:t>روش های انجام آزمایش میکروبی آب </a:t>
            </a:r>
          </a:p>
          <a:p>
            <a:pPr algn="ctr">
              <a:lnSpc>
                <a:spcPct val="150000"/>
              </a:lnSpc>
            </a:pPr>
            <a:endParaRPr lang="fa-IR" sz="4800" dirty="0">
              <a:effectLst>
                <a:outerShdw blurRad="38100" dist="38100" dir="2700000" algn="tl">
                  <a:srgbClr val="000000">
                    <a:alpha val="43137"/>
                  </a:srgbClr>
                </a:outerShdw>
              </a:effectLst>
              <a:latin typeface="+mj-lt"/>
              <a:ea typeface="+mj-ea"/>
              <a:cs typeface="2  Sahar" pitchFamily="2" charset="-78"/>
            </a:endParaRPr>
          </a:p>
          <a:p>
            <a:pPr marL="109728" indent="0" algn="ctr">
              <a:lnSpc>
                <a:spcPct val="150000"/>
              </a:lnSpc>
              <a:buNone/>
            </a:pPr>
            <a:r>
              <a:rPr lang="fa-IR" sz="4800" dirty="0">
                <a:effectLst>
                  <a:outerShdw blurRad="38100" dist="38100" dir="2700000" algn="tl">
                    <a:srgbClr val="000000">
                      <a:alpha val="43137"/>
                    </a:srgbClr>
                  </a:outerShdw>
                </a:effectLst>
                <a:latin typeface="+mj-lt"/>
                <a:ea typeface="+mj-ea"/>
                <a:cs typeface="2  Sahar" pitchFamily="2" charset="-78"/>
              </a:rPr>
              <a:t>مرکز بهداشت استان اصفهان </a:t>
            </a:r>
          </a:p>
          <a:p>
            <a:pPr algn="ctr">
              <a:lnSpc>
                <a:spcPct val="150000"/>
              </a:lnSpc>
            </a:pPr>
            <a:endParaRPr lang="fa-IR" sz="4800" dirty="0">
              <a:effectLst>
                <a:outerShdw blurRad="38100" dist="38100" dir="2700000" algn="tl">
                  <a:srgbClr val="000000">
                    <a:alpha val="43137"/>
                  </a:srgbClr>
                </a:outerShdw>
              </a:effectLst>
              <a:latin typeface="+mj-lt"/>
              <a:ea typeface="+mj-ea"/>
              <a:cs typeface="2  Sahar" pitchFamily="2" charset="-78"/>
            </a:endParaRPr>
          </a:p>
          <a:p>
            <a:pPr marL="109728" indent="0" algn="ctr">
              <a:lnSpc>
                <a:spcPct val="150000"/>
              </a:lnSpc>
              <a:buNone/>
            </a:pPr>
            <a:r>
              <a:rPr lang="fa-IR" sz="4800" dirty="0">
                <a:effectLst>
                  <a:outerShdw blurRad="38100" dist="38100" dir="2700000" algn="tl">
                    <a:srgbClr val="000000">
                      <a:alpha val="43137"/>
                    </a:srgbClr>
                  </a:outerShdw>
                </a:effectLst>
                <a:latin typeface="+mj-lt"/>
                <a:ea typeface="+mj-ea"/>
                <a:cs typeface="2  Sahar" pitchFamily="2" charset="-78"/>
              </a:rPr>
              <a:t>اردیبهشت 97</a:t>
            </a:r>
            <a:endParaRPr lang="en-US" sz="4800" dirty="0">
              <a:effectLst>
                <a:outerShdw blurRad="38100" dist="38100" dir="2700000" algn="tl">
                  <a:srgbClr val="000000">
                    <a:alpha val="43137"/>
                  </a:srgbClr>
                </a:outerShdw>
              </a:effectLst>
              <a:latin typeface="+mj-lt"/>
              <a:ea typeface="+mj-ea"/>
              <a:cs typeface="2  Sahar" pitchFamily="2" charset="-78"/>
            </a:endParaRPr>
          </a:p>
        </p:txBody>
      </p:sp>
      <p:sp>
        <p:nvSpPr>
          <p:cNvPr id="3" name="Title 2"/>
          <p:cNvSpPr>
            <a:spLocks noGrp="1"/>
          </p:cNvSpPr>
          <p:nvPr>
            <p:ph type="title"/>
          </p:nvPr>
        </p:nvSpPr>
        <p:spPr/>
        <p:txBody>
          <a:bodyPr>
            <a:normAutofit/>
          </a:bodyPr>
          <a:lstStyle/>
          <a:p>
            <a:pPr algn="ctr"/>
            <a:r>
              <a:rPr lang="fa-IR" sz="4800" b="0" dirty="0">
                <a:solidFill>
                  <a:schemeClr val="tx1"/>
                </a:solidFill>
                <a:effectLst>
                  <a:outerShdw blurRad="38100" dist="38100" dir="2700000" algn="tl">
                    <a:srgbClr val="000000">
                      <a:alpha val="43137"/>
                    </a:srgbClr>
                  </a:outerShdw>
                </a:effectLst>
                <a:cs typeface="2  Nikoo" pitchFamily="2" charset="-78"/>
              </a:rPr>
              <a:t>بسم الله الرحمن الرحیم</a:t>
            </a:r>
            <a:endParaRPr lang="fa-IR" sz="4800" b="0" dirty="0">
              <a:solidFill>
                <a:schemeClr val="tx1"/>
              </a:solidFill>
              <a:cs typeface="2  Nikoo" pitchFamily="2" charset="-78"/>
            </a:endParaRPr>
          </a:p>
        </p:txBody>
      </p:sp>
    </p:spTree>
    <p:extLst>
      <p:ext uri="{BB962C8B-B14F-4D97-AF65-F5344CB8AC3E}">
        <p14:creationId xmlns:p14="http://schemas.microsoft.com/office/powerpoint/2010/main" val="28967505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smtClean="0">
                <a:cs typeface="B Nazanin" pitchFamily="2" charset="-78"/>
              </a:rPr>
              <a:t>لاکتوز براث </a:t>
            </a:r>
            <a:r>
              <a:rPr lang="fa-IR" dirty="0">
                <a:cs typeface="B Nazanin" pitchFamily="2" charset="-78"/>
              </a:rPr>
              <a:t>سه غلظتی : </a:t>
            </a:r>
            <a:r>
              <a:rPr lang="fa-IR" dirty="0" smtClean="0">
                <a:cs typeface="B Nazanin" pitchFamily="2" charset="-78"/>
              </a:rPr>
              <a:t>39 </a:t>
            </a:r>
            <a:r>
              <a:rPr lang="fa-IR" dirty="0">
                <a:cs typeface="B Nazanin" pitchFamily="2" charset="-78"/>
              </a:rPr>
              <a:t>گـرم از پـودر آمـاده </a:t>
            </a:r>
            <a:r>
              <a:rPr lang="fa-IR" dirty="0" smtClean="0">
                <a:cs typeface="B Nazanin" pitchFamily="2" charset="-78"/>
              </a:rPr>
              <a:t>لاکتوزبراث </a:t>
            </a:r>
            <a:r>
              <a:rPr lang="fa-IR" dirty="0">
                <a:cs typeface="B Nazanin" pitchFamily="2" charset="-78"/>
              </a:rPr>
              <a:t>را در یـک لیتـر آب مقطر حـل کـرده و در حـجـم هـای ۱۰ میلی لیتری در لـولـه هـای کشت تـوزیـع می کنیـم و یـک لـولـه درهـام در داخـل هـر کـدام می اندازیم و درب آنها را می بنـدیـم. سپـس در اتوکلاو به مدت ۱۵ دقیقه در دمـای ۱۲۱ درجه سانتیگراد استریـل می نماییم</a:t>
            </a:r>
            <a:r>
              <a:rPr lang="fa-IR" dirty="0" smtClean="0">
                <a:cs typeface="B Nazanin" pitchFamily="2" charset="-78"/>
              </a:rPr>
              <a:t>.</a:t>
            </a:r>
            <a:endParaRPr lang="fa-IR" dirty="0">
              <a:cs typeface="B Nazanin" pitchFamily="2" charset="-78"/>
            </a:endParaRPr>
          </a:p>
          <a:p>
            <a:r>
              <a:rPr lang="fa-IR" dirty="0">
                <a:cs typeface="B Nazanin" pitchFamily="2" charset="-78"/>
              </a:rPr>
              <a:t>در آزمـایـش </a:t>
            </a:r>
            <a:r>
              <a:rPr lang="en-US" dirty="0">
                <a:cs typeface="B Nazanin" pitchFamily="2" charset="-78"/>
              </a:rPr>
              <a:t>MPN </a:t>
            </a:r>
            <a:r>
              <a:rPr lang="fa-IR" dirty="0" smtClean="0">
                <a:cs typeface="B Nazanin" pitchFamily="2" charset="-78"/>
              </a:rPr>
              <a:t> فاضلاب معمولاً </a:t>
            </a:r>
            <a:r>
              <a:rPr lang="fa-IR" dirty="0">
                <a:cs typeface="B Nazanin" pitchFamily="2" charset="-78"/>
              </a:rPr>
              <a:t>بـه جـای محیط کـشـت لاکتوز بـراث، از محیط کشت لـوریـل سولفات براث استفاده می شود؛ زیـرا در مرحله احتمالی محیط کشت لاکتوز بـراث، احتمال نتیجه مثبت کـاذب بسیار زیـاد است ولی در محیط کشت لوریل سولفات براث این احتمال وجود ندارد.</a:t>
            </a:r>
          </a:p>
          <a:p>
            <a:endParaRPr lang="fa-IR" dirty="0"/>
          </a:p>
        </p:txBody>
      </p:sp>
      <p:sp>
        <p:nvSpPr>
          <p:cNvPr id="2" name="Title 1"/>
          <p:cNvSpPr>
            <a:spLocks noGrp="1"/>
          </p:cNvSpPr>
          <p:nvPr>
            <p:ph type="title"/>
          </p:nvPr>
        </p:nvSpPr>
        <p:spPr/>
        <p:txBody>
          <a:bodyPr/>
          <a:lstStyle/>
          <a:p>
            <a:pPr algn="ctr"/>
            <a:r>
              <a:rPr lang="fa-IR" b="1" dirty="0">
                <a:cs typeface="2  Compset" pitchFamily="2" charset="-78"/>
              </a:rPr>
              <a:t>تهیه محیط کشت</a:t>
            </a:r>
            <a:endParaRPr lang="fa-IR" dirty="0">
              <a:cs typeface="2  Compset" pitchFamily="2" charset="-78"/>
            </a:endParaRPr>
          </a:p>
        </p:txBody>
      </p:sp>
    </p:spTree>
    <p:extLst>
      <p:ext uri="{BB962C8B-B14F-4D97-AF65-F5344CB8AC3E}">
        <p14:creationId xmlns:p14="http://schemas.microsoft.com/office/powerpoint/2010/main" val="32775523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268760"/>
            <a:ext cx="8928992" cy="4824536"/>
          </a:xfrm>
        </p:spPr>
        <p:txBody>
          <a:bodyPr>
            <a:normAutofit lnSpcReduction="10000"/>
          </a:bodyPr>
          <a:lstStyle/>
          <a:p>
            <a:pPr marL="109728" indent="0">
              <a:buNone/>
            </a:pPr>
            <a:r>
              <a:rPr lang="en-US" sz="2800" b="1" dirty="0">
                <a:cs typeface="B Nazanin" pitchFamily="2" charset="-78"/>
              </a:rPr>
              <a:t>BGB </a:t>
            </a:r>
            <a:r>
              <a:rPr lang="fa-IR" sz="2800" b="1" dirty="0">
                <a:cs typeface="B Nazanin" pitchFamily="2" charset="-78"/>
              </a:rPr>
              <a:t>براث ( برلیانت گرین بایل لاکتوز براث )</a:t>
            </a:r>
            <a:endParaRPr lang="fa-IR" sz="2800" dirty="0">
              <a:cs typeface="B Nazanin" pitchFamily="2" charset="-78"/>
            </a:endParaRPr>
          </a:p>
          <a:p>
            <a:r>
              <a:rPr lang="fa-IR" sz="2600" dirty="0">
                <a:cs typeface="B Nazanin" pitchFamily="2" charset="-78"/>
              </a:rPr>
              <a:t>۴۰ گرم از پودر آماده </a:t>
            </a:r>
            <a:r>
              <a:rPr lang="en-US" sz="2600" dirty="0">
                <a:cs typeface="B Nazanin" pitchFamily="2" charset="-78"/>
              </a:rPr>
              <a:t>BGB </a:t>
            </a:r>
            <a:r>
              <a:rPr lang="fa-IR" sz="2600" dirty="0">
                <a:cs typeface="B Nazanin" pitchFamily="2" charset="-78"/>
              </a:rPr>
              <a:t>براث را در یک لیتر آب مقطر حل کرده و در حجم های ۱۰ میلی لیتری در لوله های کشت توزیع می کنیم و یـک لوله درهام در داخل هر کدام می اندازیم و درب آنها را می بندیم. سپس در اتوکلاو به مدت ۱۵ دقیقه در دمای ۱۲۱ درجه سانتیگراد استریل می نماییم.</a:t>
            </a:r>
          </a:p>
          <a:p>
            <a:pPr marL="109728" indent="0">
              <a:buNone/>
            </a:pPr>
            <a:r>
              <a:rPr lang="en-US" sz="2800" b="1" dirty="0">
                <a:cs typeface="B Nazanin" pitchFamily="2" charset="-78"/>
              </a:rPr>
              <a:t>EC </a:t>
            </a:r>
            <a:r>
              <a:rPr lang="fa-IR" sz="2800" b="1" dirty="0">
                <a:cs typeface="B Nazanin" pitchFamily="2" charset="-78"/>
              </a:rPr>
              <a:t>براث</a:t>
            </a:r>
            <a:endParaRPr lang="fa-IR" sz="2800" dirty="0">
              <a:cs typeface="B Nazanin" pitchFamily="2" charset="-78"/>
            </a:endParaRPr>
          </a:p>
          <a:p>
            <a:r>
              <a:rPr lang="fa-IR" sz="2600" dirty="0">
                <a:cs typeface="B Nazanin" pitchFamily="2" charset="-78"/>
              </a:rPr>
              <a:t>۳۷ گرم از پودر آماده </a:t>
            </a:r>
            <a:r>
              <a:rPr lang="en-US" sz="2600" dirty="0">
                <a:cs typeface="B Nazanin" pitchFamily="2" charset="-78"/>
              </a:rPr>
              <a:t>EC </a:t>
            </a:r>
            <a:r>
              <a:rPr lang="fa-IR" sz="2600" dirty="0">
                <a:cs typeface="B Nazanin" pitchFamily="2" charset="-78"/>
              </a:rPr>
              <a:t>براث را در یک لیتر آب مقطر حل کرده و در حجم های ۱۰ میلی لیتری در لـولـه هـای کشت توزیع می کنیم و یـک لوله درهام در داخل هر کدام می اندازیم و درب آنها را می بندیم. سپس در اتوکلاو به مدت ۱۵ دقیقه در دمای ۱۲۱ درجه سانتیگراد استریل می نماییم.</a:t>
            </a:r>
          </a:p>
          <a:p>
            <a:r>
              <a:rPr lang="fa-IR" sz="2600" dirty="0">
                <a:cs typeface="B Nazanin" pitchFamily="2" charset="-78"/>
              </a:rPr>
              <a:t>محیط های کشت بعد از استریل شدن به مدت یک هفته در یخچال در دمای </a:t>
            </a:r>
            <a:endParaRPr lang="fa-IR" sz="2600" dirty="0" smtClean="0">
              <a:cs typeface="B Nazanin" pitchFamily="2" charset="-78"/>
            </a:endParaRPr>
          </a:p>
          <a:p>
            <a:r>
              <a:rPr lang="fa-IR" sz="2600" dirty="0" smtClean="0">
                <a:cs typeface="B Nazanin" pitchFamily="2" charset="-78"/>
              </a:rPr>
              <a:t>۱۰ – </a:t>
            </a:r>
            <a:r>
              <a:rPr lang="fa-IR" sz="2600" dirty="0">
                <a:cs typeface="B Nazanin" pitchFamily="2" charset="-78"/>
              </a:rPr>
              <a:t>۴ درجه سانتیگراد نگهداری می نماییم.</a:t>
            </a:r>
          </a:p>
          <a:p>
            <a:endParaRPr lang="fa-IR" dirty="0"/>
          </a:p>
        </p:txBody>
      </p:sp>
      <p:sp>
        <p:nvSpPr>
          <p:cNvPr id="2" name="Title 1"/>
          <p:cNvSpPr>
            <a:spLocks noGrp="1"/>
          </p:cNvSpPr>
          <p:nvPr>
            <p:ph type="title"/>
          </p:nvPr>
        </p:nvSpPr>
        <p:spPr/>
        <p:txBody>
          <a:bodyPr/>
          <a:lstStyle/>
          <a:p>
            <a:pPr algn="ctr"/>
            <a:r>
              <a:rPr lang="fa-IR" b="1" dirty="0"/>
              <a:t>تهیه محیط کشت</a:t>
            </a:r>
            <a:endParaRPr lang="fa-IR" dirty="0"/>
          </a:p>
        </p:txBody>
      </p:sp>
    </p:spTree>
    <p:extLst>
      <p:ext uri="{BB962C8B-B14F-4D97-AF65-F5344CB8AC3E}">
        <p14:creationId xmlns:p14="http://schemas.microsoft.com/office/powerpoint/2010/main" val="8297399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09728" indent="0">
              <a:buNone/>
            </a:pPr>
            <a:r>
              <a:rPr lang="fa-IR" sz="2800" b="1" dirty="0">
                <a:cs typeface="B Nazanin" pitchFamily="2" charset="-78"/>
              </a:rPr>
              <a:t>روش 5 لوله </a:t>
            </a:r>
            <a:r>
              <a:rPr lang="fa-IR" sz="2800" b="1" dirty="0" smtClean="0">
                <a:cs typeface="B Nazanin" pitchFamily="2" charset="-78"/>
              </a:rPr>
              <a:t>ای </a:t>
            </a:r>
            <a:r>
              <a:rPr lang="fa-IR" sz="2800" dirty="0" smtClean="0">
                <a:cs typeface="B Nazanin" pitchFamily="2" charset="-78"/>
              </a:rPr>
              <a:t>:  </a:t>
            </a:r>
          </a:p>
          <a:p>
            <a:r>
              <a:rPr lang="fa-IR" dirty="0" smtClean="0">
                <a:cs typeface="B Nazanin" pitchFamily="2" charset="-78"/>
              </a:rPr>
              <a:t>ردیف های ۵ تایی از لوله های آزمایش را در محفظه نگهدارنده لـولـه قـرار می دهیم. تعداد ایـن ردیـف ها و حجم نمونه انتخابی بستگی به کیفیت و ویژگی های نمونه مورد آزمایش دارد .( آب های آشامیدنی با میزان کلر باقیمانده مطلوب ) بـرای آب آشامیدنی ۵ لوله با حجم بیش از ۳۰ میلی لیتر آماده می کنیم. در هر لوله آزمایش ۱۰ میلی لیتر محیط کشت لاکتوزبراث ۳ غلظتی وجـود دارد. بعد از ۲۵ بار تکان دادن بطری نمونه در هـر لـولـه آزمـایـش ۲۰ میلی لیتـر نمونه را بـا پیپت  استریل وارد می کنیم. </a:t>
            </a:r>
            <a:r>
              <a:rPr lang="fa-IR" dirty="0">
                <a:cs typeface="B Nazanin" pitchFamily="2" charset="-78"/>
              </a:rPr>
              <a:t>ظرف حاوی نمونه ها و محلول هـای رقـیـق شـده را ۲۵ بـار </a:t>
            </a:r>
            <a:r>
              <a:rPr lang="fa-IR" dirty="0" smtClean="0">
                <a:cs typeface="B Nazanin" pitchFamily="2" charset="-78"/>
              </a:rPr>
              <a:t>تکان </a:t>
            </a:r>
            <a:r>
              <a:rPr lang="fa-IR" dirty="0">
                <a:cs typeface="B Nazanin" pitchFamily="2" charset="-78"/>
              </a:rPr>
              <a:t>می دهیم </a:t>
            </a:r>
          </a:p>
        </p:txBody>
      </p:sp>
      <p:sp>
        <p:nvSpPr>
          <p:cNvPr id="2" name="Title 1"/>
          <p:cNvSpPr>
            <a:spLocks noGrp="1"/>
          </p:cNvSpPr>
          <p:nvPr>
            <p:ph type="title"/>
          </p:nvPr>
        </p:nvSpPr>
        <p:spPr/>
        <p:txBody>
          <a:bodyPr>
            <a:normAutofit fontScale="90000"/>
          </a:bodyPr>
          <a:lstStyle/>
          <a:p>
            <a:pPr algn="ctr"/>
            <a:r>
              <a:rPr lang="fa-IR" dirty="0" smtClean="0">
                <a:cs typeface="2  Compset" pitchFamily="2" charset="-78"/>
              </a:rPr>
              <a:t>مرحله احتمالی </a:t>
            </a:r>
            <a:r>
              <a:rPr lang="fa-IR" dirty="0" smtClean="0"/>
              <a:t/>
            </a:r>
            <a:br>
              <a:rPr lang="fa-IR" dirty="0" smtClean="0"/>
            </a:br>
            <a:endParaRPr lang="fa-IR" dirty="0"/>
          </a:p>
        </p:txBody>
      </p:sp>
    </p:spTree>
    <p:extLst>
      <p:ext uri="{BB962C8B-B14F-4D97-AF65-F5344CB8AC3E}">
        <p14:creationId xmlns:p14="http://schemas.microsoft.com/office/powerpoint/2010/main" val="27962478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09728" indent="0">
              <a:buNone/>
            </a:pPr>
            <a:r>
              <a:rPr lang="fa-IR" sz="2800" b="1" dirty="0" smtClean="0">
                <a:cs typeface="B Nazanin" pitchFamily="2" charset="-78"/>
              </a:rPr>
              <a:t>روش 9 لوله ای : </a:t>
            </a:r>
          </a:p>
          <a:p>
            <a:r>
              <a:rPr lang="fa-IR" dirty="0" smtClean="0">
                <a:cs typeface="B Nazanin" pitchFamily="2" charset="-78"/>
              </a:rPr>
              <a:t>برای آب های استخر شنا ، منابع و مخازن ذخیره آب و آب هایی که کلر باقیمانده صفر دارند ، از روش 9 لوله ای استفاده می شود  برای هـر رقت (10</a:t>
            </a:r>
            <a:r>
              <a:rPr lang="en-US" dirty="0" smtClean="0">
                <a:cs typeface="B Nazanin" pitchFamily="2" charset="-78"/>
              </a:rPr>
              <a:t>، </a:t>
            </a:r>
            <a:r>
              <a:rPr lang="fa-IR" dirty="0" smtClean="0">
                <a:cs typeface="B Nazanin" pitchFamily="2" charset="-78"/>
              </a:rPr>
              <a:t>۱، ۰٫۱ نـمـونـه) 3 لـولـه آمـاده می نماییم. در 3لـولـه اول ۱۰ میلی لیتر محیط کشت لاکتوزبراث دو غلظتی  که 10 سی سی  از نمونه را به محیط کشت اضافه میکنیم و در 6 لوله بعدی، ۱۰ میلی لیتر محیط کشت لاکتوز براث یک غلظتی وجود داردکه در 3 لوله اول 1 سی سی نمونه و در 3 لوله دوم</a:t>
            </a:r>
            <a:r>
              <a:rPr lang="fa-IR" dirty="0">
                <a:cs typeface="B Nazanin" pitchFamily="2" charset="-78"/>
              </a:rPr>
              <a:t> ۰٫۱</a:t>
            </a:r>
            <a:r>
              <a:rPr lang="fa-IR" dirty="0" smtClean="0">
                <a:cs typeface="B Nazanin" pitchFamily="2" charset="-78"/>
              </a:rPr>
              <a:t> سی سی از نمونه مورد نظر را بوسیله پیپت استریل اضافه میکنیم ، ظرف حاوی نمونه ها و محلول هـای رقـیـق شـده را ۲۵ بـار تکان می دهیم .</a:t>
            </a:r>
            <a:endParaRPr lang="fa-IR" dirty="0">
              <a:cs typeface="B Nazanin" pitchFamily="2" charset="-78"/>
            </a:endParaRPr>
          </a:p>
        </p:txBody>
      </p:sp>
      <p:sp>
        <p:nvSpPr>
          <p:cNvPr id="3" name="Title 2"/>
          <p:cNvSpPr>
            <a:spLocks noGrp="1"/>
          </p:cNvSpPr>
          <p:nvPr>
            <p:ph type="title"/>
          </p:nvPr>
        </p:nvSpPr>
        <p:spPr/>
        <p:txBody>
          <a:bodyPr/>
          <a:lstStyle/>
          <a:p>
            <a:pPr algn="ctr"/>
            <a:r>
              <a:rPr lang="fa-IR" dirty="0" smtClean="0">
                <a:cs typeface="2  Compset" pitchFamily="2" charset="-78"/>
              </a:rPr>
              <a:t>مرحله احتمالی </a:t>
            </a:r>
            <a:endParaRPr lang="fa-IR" dirty="0">
              <a:cs typeface="2  Compset" pitchFamily="2" charset="-78"/>
            </a:endParaRPr>
          </a:p>
        </p:txBody>
      </p:sp>
    </p:spTree>
    <p:extLst>
      <p:ext uri="{BB962C8B-B14F-4D97-AF65-F5344CB8AC3E}">
        <p14:creationId xmlns:p14="http://schemas.microsoft.com/office/powerpoint/2010/main" val="4881129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09728" indent="0">
              <a:buNone/>
            </a:pPr>
            <a:r>
              <a:rPr lang="fa-IR" sz="2800" b="1" dirty="0" smtClean="0">
                <a:cs typeface="B Nazanin" pitchFamily="2" charset="-78"/>
              </a:rPr>
              <a:t>روش 10 لوله ای </a:t>
            </a:r>
            <a:r>
              <a:rPr lang="fa-IR" sz="2800" b="1" dirty="0">
                <a:cs typeface="B Nazanin" pitchFamily="2" charset="-78"/>
              </a:rPr>
              <a:t>: </a:t>
            </a:r>
            <a:endParaRPr lang="fa-IR" sz="2800" b="1" dirty="0" smtClean="0">
              <a:cs typeface="B Nazanin" pitchFamily="2" charset="-78"/>
            </a:endParaRPr>
          </a:p>
          <a:p>
            <a:r>
              <a:rPr lang="fa-IR" dirty="0" smtClean="0">
                <a:cs typeface="B Nazanin" pitchFamily="2" charset="-78"/>
              </a:rPr>
              <a:t>ردیف </a:t>
            </a:r>
            <a:r>
              <a:rPr lang="fa-IR" dirty="0">
                <a:cs typeface="B Nazanin" pitchFamily="2" charset="-78"/>
              </a:rPr>
              <a:t>های </a:t>
            </a:r>
            <a:r>
              <a:rPr lang="fa-IR" dirty="0" smtClean="0">
                <a:cs typeface="B Nazanin" pitchFamily="2" charset="-78"/>
              </a:rPr>
              <a:t>10 </a:t>
            </a:r>
            <a:r>
              <a:rPr lang="fa-IR" dirty="0">
                <a:cs typeface="B Nazanin" pitchFamily="2" charset="-78"/>
              </a:rPr>
              <a:t>تایی از لوله های آزمایش را در محفظه نگهدارنده لـولـه قـرار می دهیم. تعداد ایـن ردیـف ها و حجم نمونه انتخابی بستگی به کیفیت و ویژگی های نمونه مورد آزمایش </a:t>
            </a:r>
            <a:r>
              <a:rPr lang="fa-IR" dirty="0" smtClean="0">
                <a:cs typeface="B Nazanin" pitchFamily="2" charset="-78"/>
              </a:rPr>
              <a:t>دارد.در هر لوله آزمایش 10 میلی لیتر لاکتوز برات دوغلظتی وجود دارد که 10 سی سی از نمونه مورد نظر را به هر کدام از لوله های اضافه می کنیم . </a:t>
            </a:r>
            <a:r>
              <a:rPr lang="fa-IR" dirty="0">
                <a:cs typeface="B Nazanin" pitchFamily="2" charset="-78"/>
              </a:rPr>
              <a:t>ظرف حاوی نمونه ها و محلول هـای رقـیـق شـده را ۲۵ بـار </a:t>
            </a:r>
            <a:r>
              <a:rPr lang="fa-IR" dirty="0" smtClean="0">
                <a:cs typeface="B Nazanin" pitchFamily="2" charset="-78"/>
              </a:rPr>
              <a:t>تکان </a:t>
            </a:r>
            <a:r>
              <a:rPr lang="fa-IR" dirty="0">
                <a:cs typeface="B Nazanin" pitchFamily="2" charset="-78"/>
              </a:rPr>
              <a:t>می </a:t>
            </a:r>
            <a:r>
              <a:rPr lang="fa-IR" dirty="0" smtClean="0">
                <a:cs typeface="B Nazanin" pitchFamily="2" charset="-78"/>
              </a:rPr>
              <a:t>دهیم .</a:t>
            </a:r>
          </a:p>
        </p:txBody>
      </p:sp>
      <p:sp>
        <p:nvSpPr>
          <p:cNvPr id="2" name="Title 1"/>
          <p:cNvSpPr>
            <a:spLocks noGrp="1"/>
          </p:cNvSpPr>
          <p:nvPr>
            <p:ph type="title"/>
          </p:nvPr>
        </p:nvSpPr>
        <p:spPr/>
        <p:txBody>
          <a:bodyPr/>
          <a:lstStyle/>
          <a:p>
            <a:pPr algn="ctr"/>
            <a:r>
              <a:rPr lang="fa-IR" dirty="0">
                <a:cs typeface="2  Compset" pitchFamily="2" charset="-78"/>
              </a:rPr>
              <a:t>مرحله احتمالی </a:t>
            </a:r>
          </a:p>
        </p:txBody>
      </p:sp>
    </p:spTree>
    <p:extLst>
      <p:ext uri="{BB962C8B-B14F-4D97-AF65-F5344CB8AC3E}">
        <p14:creationId xmlns:p14="http://schemas.microsoft.com/office/powerpoint/2010/main" val="12773788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09728" indent="0">
              <a:buNone/>
            </a:pPr>
            <a:r>
              <a:rPr lang="fa-IR" sz="2800" b="1" dirty="0" smtClean="0">
                <a:cs typeface="B Nazanin" pitchFamily="2" charset="-78"/>
              </a:rPr>
              <a:t>روش 15 لوله ای : </a:t>
            </a:r>
          </a:p>
          <a:p>
            <a:r>
              <a:rPr lang="fa-IR" dirty="0" smtClean="0">
                <a:cs typeface="B Nazanin" pitchFamily="2" charset="-78"/>
              </a:rPr>
              <a:t>برای آب های خام که هیچ گونه فرایند گندزدایی روی آن ها انجام نشده است ، از این روش استفاده می شود  برای هـر رقت (1</a:t>
            </a:r>
            <a:r>
              <a:rPr lang="fa-IR" sz="2400" dirty="0" smtClean="0">
                <a:cs typeface="B Nazanin" pitchFamily="2" charset="-78"/>
              </a:rPr>
              <a:t>0</a:t>
            </a:r>
            <a:r>
              <a:rPr lang="en-US" sz="2400" dirty="0" smtClean="0">
                <a:cs typeface="B Nazanin" pitchFamily="2" charset="-78"/>
              </a:rPr>
              <a:t>، </a:t>
            </a:r>
            <a:r>
              <a:rPr lang="fa-IR" sz="2400" dirty="0" smtClean="0">
                <a:cs typeface="B Nazanin" pitchFamily="2" charset="-78"/>
              </a:rPr>
              <a:t>۱، ۰٫۱</a:t>
            </a:r>
            <a:r>
              <a:rPr lang="fa-IR" dirty="0" smtClean="0">
                <a:cs typeface="B Nazanin" pitchFamily="2" charset="-78"/>
              </a:rPr>
              <a:t> نـمـونـه) ۵ لـولـه آمـاده می نماییم. در ۵ لـولـه اول ۱۰ میلی لیتر محیط کشت لاکتوزبراث دو غلظتی  که 10 سی سی  از نمونه را به مجیط کشت اضافه میکنیم و در ۱۰ لوله بعدی، ۱۰ میلی لیتر محیط کشت لاکتوز براث یک غلظتی وجود داردکه در 5 لوله اول 1 سی سی نمونه و در 5 لوله دوم</a:t>
            </a:r>
            <a:r>
              <a:rPr lang="fa-IR" dirty="0">
                <a:cs typeface="B Nazanin" pitchFamily="2" charset="-78"/>
              </a:rPr>
              <a:t> ۰٫۱</a:t>
            </a:r>
            <a:r>
              <a:rPr lang="fa-IR" dirty="0" smtClean="0">
                <a:cs typeface="B Nazanin" pitchFamily="2" charset="-78"/>
              </a:rPr>
              <a:t> سی سی از نمونه مورد نظر را بوسیله پیپت استریل اضافه میکنیم ، ظرف حاوی نمونه ها و محلول هـای رقـیـق شـده را ۲۵ بـار تکان می دهیم .</a:t>
            </a:r>
            <a:endParaRPr lang="fa-IR" dirty="0">
              <a:cs typeface="B Nazanin" pitchFamily="2" charset="-78"/>
            </a:endParaRPr>
          </a:p>
        </p:txBody>
      </p:sp>
      <p:sp>
        <p:nvSpPr>
          <p:cNvPr id="3" name="Title 2"/>
          <p:cNvSpPr>
            <a:spLocks noGrp="1"/>
          </p:cNvSpPr>
          <p:nvPr>
            <p:ph type="title"/>
          </p:nvPr>
        </p:nvSpPr>
        <p:spPr/>
        <p:txBody>
          <a:bodyPr/>
          <a:lstStyle/>
          <a:p>
            <a:pPr algn="ctr"/>
            <a:r>
              <a:rPr lang="fa-IR" dirty="0" smtClean="0">
                <a:cs typeface="2  Compset" pitchFamily="2" charset="-78"/>
              </a:rPr>
              <a:t>مرحله احتمالی </a:t>
            </a:r>
            <a:endParaRPr lang="fa-IR" dirty="0">
              <a:cs typeface="2  Compset" pitchFamily="2" charset="-78"/>
            </a:endParaRPr>
          </a:p>
        </p:txBody>
      </p:sp>
    </p:spTree>
    <p:extLst>
      <p:ext uri="{BB962C8B-B14F-4D97-AF65-F5344CB8AC3E}">
        <p14:creationId xmlns:p14="http://schemas.microsoft.com/office/powerpoint/2010/main" val="24449715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fa-IR" dirty="0">
                <a:cs typeface="B Nazanin" pitchFamily="2" charset="-78"/>
              </a:rPr>
              <a:t>لوله ها یـا بطری هـای حـاوی نمونه و محیط کشت را در دمـای ۳۵ درجه سانتیگراد در انکوباتور قـرار می دهیم. بعد از ۲۴ ساعت، هر لوله یـا بطری را به آرامی و با حرکت چرخشی تکان داده و آن را از نـظـر میـزان رشد میکـروبـی، وجـود یـا عـدم وجـود گـاز و واکنش هـای اسیدی (سایه های زرد رنگ) بررسی می کنیم. </a:t>
            </a:r>
          </a:p>
          <a:p>
            <a:r>
              <a:rPr lang="fa-IR" dirty="0" smtClean="0">
                <a:cs typeface="B Nazanin" pitchFamily="2" charset="-78"/>
              </a:rPr>
              <a:t>چنانچه </a:t>
            </a:r>
            <a:r>
              <a:rPr lang="fa-IR" dirty="0">
                <a:cs typeface="B Nazanin" pitchFamily="2" charset="-78"/>
              </a:rPr>
              <a:t>در ایـن مرحله تشکیل گـاز یـا اسید مشاهده نگردید، آنها را مجدداً به مدت ۲۴ ساعت در انکوباتور قرار می دهیم. پـس از ۴۸ سـاعـت لـولـه ها را بـررسی می کنیم، وجـود یـا عدم وجود رشد زیاد گاز و اسید را یادداشت می نماییم. تولید گـاز در لـولـه هـا طـی ۴۸ سـاعـت بیانگر پاسخ مثبت بـه آزمـایـش احتمالـی است. لـولـه های مثبت را بـرای آزمایش در مرحله تأییدی نگه می داریم. عـدم تشکیل گـاز در پـایـان ۴۸ ساعت بیانگـر نتیجه منفی </a:t>
            </a:r>
            <a:endParaRPr lang="fa-IR" dirty="0" smtClean="0">
              <a:cs typeface="B Nazanin" pitchFamily="2" charset="-78"/>
            </a:endParaRPr>
          </a:p>
          <a:p>
            <a:r>
              <a:rPr lang="fa-IR" dirty="0" smtClean="0">
                <a:cs typeface="B Nazanin" pitchFamily="2" charset="-78"/>
              </a:rPr>
              <a:t>می </a:t>
            </a:r>
            <a:r>
              <a:rPr lang="fa-IR" dirty="0">
                <a:cs typeface="B Nazanin" pitchFamily="2" charset="-78"/>
              </a:rPr>
              <a:t>بـاشـد. </a:t>
            </a:r>
          </a:p>
        </p:txBody>
      </p:sp>
      <p:sp>
        <p:nvSpPr>
          <p:cNvPr id="2" name="Title 1"/>
          <p:cNvSpPr>
            <a:spLocks noGrp="1"/>
          </p:cNvSpPr>
          <p:nvPr>
            <p:ph type="title"/>
          </p:nvPr>
        </p:nvSpPr>
        <p:spPr/>
        <p:txBody>
          <a:bodyPr/>
          <a:lstStyle/>
          <a:p>
            <a:pPr algn="ctr"/>
            <a:r>
              <a:rPr lang="fa-IR" dirty="0">
                <a:cs typeface="2  Compset" pitchFamily="2" charset="-78"/>
              </a:rPr>
              <a:t>مرحله احتمالی </a:t>
            </a:r>
          </a:p>
        </p:txBody>
      </p:sp>
    </p:spTree>
    <p:extLst>
      <p:ext uri="{BB962C8B-B14F-4D97-AF65-F5344CB8AC3E}">
        <p14:creationId xmlns:p14="http://schemas.microsoft.com/office/powerpoint/2010/main" val="21919048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cs typeface="B Nazanin" pitchFamily="2" charset="-78"/>
              </a:rPr>
              <a:t>تمام لوله ها یا بطری های آزمایش مرحله احتمالی را که پس از ۲۴ یا ۴۸ ساعت گـرمـاگـزاری تشکیل گـاز در آنها مشاهده شده است، برای مرحله تأییدی آزمایش می شوند. چنانچه رشـد گـاز در لوله احتمالی زودتـر از ۲۴ ساعت ظاهر شد، می تـوان آنها را پیش از اتمام زمان ۲۴ ساعته به مرحله تأییدی منتقل نمود. لوله های مرحله احتمالی را که تولید گاز در آنها مشاهـده می شود بـه آرامـی می چرخانیم یـا تکان می دهیم تـا میکرو ارگانیسم ها در آنها به صورت شناور در آیند. </a:t>
            </a:r>
          </a:p>
        </p:txBody>
      </p:sp>
      <p:sp>
        <p:nvSpPr>
          <p:cNvPr id="2" name="Title 1"/>
          <p:cNvSpPr>
            <a:spLocks noGrp="1"/>
          </p:cNvSpPr>
          <p:nvPr>
            <p:ph type="title"/>
          </p:nvPr>
        </p:nvSpPr>
        <p:spPr/>
        <p:txBody>
          <a:bodyPr/>
          <a:lstStyle/>
          <a:p>
            <a:pPr algn="ctr"/>
            <a:r>
              <a:rPr lang="fa-IR" b="1" dirty="0">
                <a:cs typeface="2  Compset" pitchFamily="2" charset="-78"/>
              </a:rPr>
              <a:t>مرحله تأییدی</a:t>
            </a:r>
            <a:endParaRPr lang="fa-IR" dirty="0">
              <a:cs typeface="2  Compset" pitchFamily="2" charset="-78"/>
            </a:endParaRPr>
          </a:p>
        </p:txBody>
      </p:sp>
    </p:spTree>
    <p:extLst>
      <p:ext uri="{BB962C8B-B14F-4D97-AF65-F5344CB8AC3E}">
        <p14:creationId xmlns:p14="http://schemas.microsoft.com/office/powerpoint/2010/main" val="41555521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smtClean="0">
                <a:cs typeface="B Nazanin" pitchFamily="2" charset="-78"/>
              </a:rPr>
              <a:t>با یک لوپ فلزی استریل به قطر ۳٫۵ – ۳ میلی متر یک لوپ (قطره) کامل از کشت میکروبی داخـل لـولـه احتمالی مثبت را بـه لـولـه حـاوی مـحیـط کـشـت </a:t>
            </a:r>
            <a:r>
              <a:rPr lang="en-US" dirty="0" smtClean="0">
                <a:cs typeface="B Nazanin" pitchFamily="2" charset="-78"/>
              </a:rPr>
              <a:t>BGB </a:t>
            </a:r>
            <a:r>
              <a:rPr lang="fa-IR" dirty="0" smtClean="0">
                <a:cs typeface="B Nazanin" pitchFamily="2" charset="-78"/>
              </a:rPr>
              <a:t>بـرای </a:t>
            </a:r>
            <a:r>
              <a:rPr lang="en-US" dirty="0" smtClean="0">
                <a:cs typeface="B Nazanin" pitchFamily="2" charset="-78"/>
              </a:rPr>
              <a:t>Total Coliform)</a:t>
            </a:r>
            <a:r>
              <a:rPr lang="fa-IR" dirty="0" smtClean="0">
                <a:cs typeface="B Nazanin" pitchFamily="2" charset="-78"/>
              </a:rPr>
              <a:t>) منتقل می کنیم این کار برای لوله های احتمالی مثبت تکرار می شود. محیط کشت </a:t>
            </a:r>
            <a:r>
              <a:rPr lang="en-US" dirty="0" smtClean="0">
                <a:cs typeface="B Nazanin" pitchFamily="2" charset="-78"/>
              </a:rPr>
              <a:t>BGB </a:t>
            </a:r>
            <a:r>
              <a:rPr lang="fa-IR" dirty="0" smtClean="0">
                <a:cs typeface="B Nazanin" pitchFamily="2" charset="-78"/>
              </a:rPr>
              <a:t>تلقیح شده را بـه مدت ۴۸ ساعت در دمـای ۳۵ درجـه گرماگـزاری می کنیم. تشکیل گـاز بـه هـر میزان در لـولـه هـای دورهـام در هـر زمـان از ۴۸ سـاعـت گرماگزاری، بیانگر پاسخ مثبت در ایـن مرحله است. مقدار باکتری های کلیفرم غیر مدفوعی را از تعداد لوله های مثبت این مرحله از آزمایش را محاسبه می نماییم. </a:t>
            </a:r>
            <a:endParaRPr lang="fa-IR" dirty="0">
              <a:cs typeface="B Nazanin" pitchFamily="2" charset="-78"/>
            </a:endParaRPr>
          </a:p>
        </p:txBody>
      </p:sp>
      <p:sp>
        <p:nvSpPr>
          <p:cNvPr id="2" name="Title 1"/>
          <p:cNvSpPr>
            <a:spLocks noGrp="1"/>
          </p:cNvSpPr>
          <p:nvPr>
            <p:ph type="title"/>
          </p:nvPr>
        </p:nvSpPr>
        <p:spPr/>
        <p:txBody>
          <a:bodyPr/>
          <a:lstStyle/>
          <a:p>
            <a:pPr algn="ctr"/>
            <a:r>
              <a:rPr lang="fa-IR" b="1" dirty="0">
                <a:cs typeface="2  Compset" pitchFamily="2" charset="-78"/>
              </a:rPr>
              <a:t>مرحله تأییدی</a:t>
            </a:r>
            <a:endParaRPr lang="fa-IR" dirty="0">
              <a:cs typeface="2  Compset" pitchFamily="2" charset="-78"/>
            </a:endParaRPr>
          </a:p>
        </p:txBody>
      </p:sp>
    </p:spTree>
    <p:extLst>
      <p:ext uri="{BB962C8B-B14F-4D97-AF65-F5344CB8AC3E}">
        <p14:creationId xmlns:p14="http://schemas.microsoft.com/office/powerpoint/2010/main" val="34183796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cs typeface="B Nazanin" pitchFamily="2" charset="-78"/>
              </a:rPr>
              <a:t>با یک لوپ فلزی استریل به قطر </a:t>
            </a:r>
            <a:r>
              <a:rPr lang="fa-IR" dirty="0" smtClean="0">
                <a:cs typeface="B Nazanin" pitchFamily="2" charset="-78"/>
              </a:rPr>
              <a:t>۳.۵ </a:t>
            </a:r>
            <a:r>
              <a:rPr lang="fa-IR" dirty="0">
                <a:cs typeface="B Nazanin" pitchFamily="2" charset="-78"/>
              </a:rPr>
              <a:t>– ۳ میلی متر یک لوپ (قطره) کامل از کشت میکروبی داخـل لـولـه احتمالی مثبت را </a:t>
            </a:r>
            <a:r>
              <a:rPr lang="fa-IR" dirty="0" smtClean="0">
                <a:cs typeface="B Nazanin" pitchFamily="2" charset="-78"/>
              </a:rPr>
              <a:t>بـه لوله حاوی محیط کشت  </a:t>
            </a:r>
            <a:r>
              <a:rPr lang="en-US" dirty="0" smtClean="0">
                <a:cs typeface="B Nazanin" pitchFamily="2" charset="-78"/>
              </a:rPr>
              <a:t>)EC</a:t>
            </a:r>
            <a:r>
              <a:rPr lang="fa-IR" dirty="0" smtClean="0">
                <a:cs typeface="B Nazanin" pitchFamily="2" charset="-78"/>
              </a:rPr>
              <a:t>بـرای </a:t>
            </a:r>
            <a:r>
              <a:rPr lang="fa-IR" dirty="0">
                <a:cs typeface="B Nazanin" pitchFamily="2" charset="-78"/>
              </a:rPr>
              <a:t>کلیفرم های مدفوعی) منتقل می کنیم این کار برای لوله های احتمالی مثبت تکرار می شود. محیط کشت </a:t>
            </a:r>
            <a:r>
              <a:rPr lang="en-US" dirty="0">
                <a:cs typeface="B Nazanin" pitchFamily="2" charset="-78"/>
              </a:rPr>
              <a:t>EC </a:t>
            </a:r>
            <a:r>
              <a:rPr lang="fa-IR" dirty="0" smtClean="0">
                <a:cs typeface="B Nazanin" pitchFamily="2" charset="-78"/>
              </a:rPr>
              <a:t>تلقیح </a:t>
            </a:r>
            <a:r>
              <a:rPr lang="fa-IR" dirty="0">
                <a:cs typeface="B Nazanin" pitchFamily="2" charset="-78"/>
              </a:rPr>
              <a:t>شده را بـه مدت </a:t>
            </a:r>
            <a:r>
              <a:rPr lang="fa-IR" dirty="0" smtClean="0">
                <a:cs typeface="B Nazanin" pitchFamily="2" charset="-78"/>
              </a:rPr>
              <a:t>24 </a:t>
            </a:r>
            <a:r>
              <a:rPr lang="fa-IR" dirty="0">
                <a:cs typeface="B Nazanin" pitchFamily="2" charset="-78"/>
              </a:rPr>
              <a:t>ساعت در دمـای </a:t>
            </a:r>
            <a:r>
              <a:rPr lang="fa-IR" dirty="0" smtClean="0">
                <a:cs typeface="B Nazanin" pitchFamily="2" charset="-78"/>
              </a:rPr>
              <a:t>44.5 </a:t>
            </a:r>
            <a:r>
              <a:rPr lang="fa-IR" dirty="0">
                <a:cs typeface="B Nazanin" pitchFamily="2" charset="-78"/>
              </a:rPr>
              <a:t>درجـه </a:t>
            </a:r>
            <a:r>
              <a:rPr lang="fa-IR" dirty="0" smtClean="0">
                <a:cs typeface="B Nazanin" pitchFamily="2" charset="-78"/>
              </a:rPr>
              <a:t>در بن ماری یا حمام بخار  گرماگـزاری </a:t>
            </a:r>
            <a:r>
              <a:rPr lang="fa-IR" dirty="0">
                <a:cs typeface="B Nazanin" pitchFamily="2" charset="-78"/>
              </a:rPr>
              <a:t>می کنیم. تشکیل گـاز بـه هـر میزان در لـولـه هـای دورهـام در هـر زمـان از </a:t>
            </a:r>
            <a:r>
              <a:rPr lang="fa-IR" dirty="0" smtClean="0">
                <a:cs typeface="B Nazanin" pitchFamily="2" charset="-78"/>
              </a:rPr>
              <a:t>24 </a:t>
            </a:r>
            <a:r>
              <a:rPr lang="fa-IR" dirty="0">
                <a:cs typeface="B Nazanin" pitchFamily="2" charset="-78"/>
              </a:rPr>
              <a:t>سـاعـت گرماگزاری، بیانگر پاسخ مثبت در ایـن مرحله است. مقدار باکتری های کلیفرم </a:t>
            </a:r>
            <a:r>
              <a:rPr lang="fa-IR" dirty="0" smtClean="0">
                <a:cs typeface="B Nazanin" pitchFamily="2" charset="-78"/>
              </a:rPr>
              <a:t>مدفوعی </a:t>
            </a:r>
            <a:r>
              <a:rPr lang="fa-IR" dirty="0">
                <a:cs typeface="B Nazanin" pitchFamily="2" charset="-78"/>
              </a:rPr>
              <a:t>را از تعداد لوله های مثبت این مرحله از آزمایش را محاسبه می نماییم. </a:t>
            </a:r>
          </a:p>
        </p:txBody>
      </p:sp>
      <p:sp>
        <p:nvSpPr>
          <p:cNvPr id="2" name="Title 1"/>
          <p:cNvSpPr>
            <a:spLocks noGrp="1"/>
          </p:cNvSpPr>
          <p:nvPr>
            <p:ph type="title"/>
          </p:nvPr>
        </p:nvSpPr>
        <p:spPr>
          <a:xfrm>
            <a:off x="457200" y="274638"/>
            <a:ext cx="8229600" cy="1354162"/>
          </a:xfrm>
        </p:spPr>
        <p:txBody>
          <a:bodyPr>
            <a:normAutofit fontScale="90000"/>
          </a:bodyPr>
          <a:lstStyle/>
          <a:p>
            <a:pPr algn="ctr"/>
            <a:r>
              <a:rPr lang="fa-IR" dirty="0"/>
              <a:t/>
            </a:r>
            <a:br>
              <a:rPr lang="fa-IR" dirty="0"/>
            </a:br>
            <a:r>
              <a:rPr lang="fa-IR" dirty="0" smtClean="0">
                <a:cs typeface="2  Compset" pitchFamily="2" charset="-78"/>
              </a:rPr>
              <a:t>مرحله تکمیلی</a:t>
            </a:r>
            <a:r>
              <a:rPr lang="fa-IR" dirty="0"/>
              <a:t/>
            </a:r>
            <a:br>
              <a:rPr lang="fa-IR" dirty="0"/>
            </a:br>
            <a:endParaRPr lang="fa-IR" dirty="0">
              <a:cs typeface="2  Compset" pitchFamily="2" charset="-78"/>
            </a:endParaRPr>
          </a:p>
        </p:txBody>
      </p:sp>
    </p:spTree>
    <p:extLst>
      <p:ext uri="{BB962C8B-B14F-4D97-AF65-F5344CB8AC3E}">
        <p14:creationId xmlns:p14="http://schemas.microsoft.com/office/powerpoint/2010/main" val="4316224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109728" indent="0" algn="just">
              <a:lnSpc>
                <a:spcPct val="150000"/>
              </a:lnSpc>
              <a:buNone/>
            </a:pPr>
            <a:r>
              <a:rPr lang="fa-IR" dirty="0" smtClean="0">
                <a:cs typeface="B Nazanin" pitchFamily="2" charset="-78"/>
              </a:rPr>
              <a:t>به </a:t>
            </a:r>
            <a:r>
              <a:rPr lang="fa-IR" dirty="0">
                <a:cs typeface="B Nazanin" pitchFamily="2" charset="-78"/>
              </a:rPr>
              <a:t>طور کلی آب خام حاوی دو </a:t>
            </a:r>
            <a:r>
              <a:rPr lang="fa-IR" dirty="0" smtClean="0">
                <a:cs typeface="B Nazanin" pitchFamily="2" charset="-78"/>
              </a:rPr>
              <a:t>گروه </a:t>
            </a:r>
            <a:r>
              <a:rPr lang="fa-IR" dirty="0">
                <a:cs typeface="B Nazanin" pitchFamily="2" charset="-78"/>
              </a:rPr>
              <a:t>میکروارگانیسم </a:t>
            </a:r>
            <a:r>
              <a:rPr lang="fa-IR" dirty="0" smtClean="0">
                <a:cs typeface="B Nazanin" pitchFamily="2" charset="-78"/>
              </a:rPr>
              <a:t>است . گروه اول</a:t>
            </a:r>
            <a:r>
              <a:rPr lang="fa-IR" dirty="0">
                <a:cs typeface="B Nazanin" pitchFamily="2" charset="-78"/>
              </a:rPr>
              <a:t>، </a:t>
            </a:r>
            <a:r>
              <a:rPr lang="fa-IR" dirty="0" smtClean="0">
                <a:cs typeface="B Nazanin" pitchFamily="2" charset="-78"/>
              </a:rPr>
              <a:t>میکروارگانیـسمهـای دائمی نامیده می شوند  که </a:t>
            </a:r>
            <a:r>
              <a:rPr lang="fa-IR" dirty="0">
                <a:cs typeface="B Nazanin" pitchFamily="2" charset="-78"/>
              </a:rPr>
              <a:t>به طـور طبیعـی سـاکن آب بـوده، دارای نیازهـای غـذایی کمـی </a:t>
            </a:r>
            <a:r>
              <a:rPr lang="fa-IR" dirty="0" smtClean="0">
                <a:cs typeface="B Nazanin" pitchFamily="2" charset="-78"/>
              </a:rPr>
              <a:t>هـستندو شامل گونه های اسیتنو باکتر، فلاو باکتریوم ، کرمو باکتریوم می باشد .</a:t>
            </a:r>
          </a:p>
          <a:p>
            <a:pPr marL="109728" indent="0" algn="just">
              <a:lnSpc>
                <a:spcPct val="150000"/>
              </a:lnSpc>
              <a:buNone/>
            </a:pPr>
            <a:r>
              <a:rPr lang="fa-IR" dirty="0" smtClean="0">
                <a:cs typeface="B Nazanin" pitchFamily="2" charset="-78"/>
              </a:rPr>
              <a:t>گروه دوم میکرو ارگانیسم های گذرا نامیده می شوند و از محیط اطراف       ( انسان ، حیوان ، خاک ) به آب انتقال می یابند . میکرو ارگانیسم های بیماری زا در این گروه قرار می گیرند .</a:t>
            </a:r>
            <a:endParaRPr lang="en-US" dirty="0">
              <a:cs typeface="B Nazanin" pitchFamily="2" charset="-78"/>
            </a:endParaRPr>
          </a:p>
        </p:txBody>
      </p:sp>
      <p:sp>
        <p:nvSpPr>
          <p:cNvPr id="3" name="Title 2"/>
          <p:cNvSpPr>
            <a:spLocks noGrp="1"/>
          </p:cNvSpPr>
          <p:nvPr>
            <p:ph type="title"/>
          </p:nvPr>
        </p:nvSpPr>
        <p:spPr/>
        <p:txBody>
          <a:bodyPr/>
          <a:lstStyle/>
          <a:p>
            <a:pPr algn="r"/>
            <a:r>
              <a:rPr lang="fa-IR" dirty="0"/>
              <a:t> </a:t>
            </a:r>
            <a:r>
              <a:rPr lang="fa-IR" dirty="0" smtClean="0"/>
              <a:t>مقدمه </a:t>
            </a:r>
            <a:endParaRPr lang="fa-IR" dirty="0"/>
          </a:p>
        </p:txBody>
      </p:sp>
    </p:spTree>
    <p:extLst>
      <p:ext uri="{BB962C8B-B14F-4D97-AF65-F5344CB8AC3E}">
        <p14:creationId xmlns:p14="http://schemas.microsoft.com/office/powerpoint/2010/main" val="27415086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smtClean="0">
                <a:cs typeface="B Nazanin" pitchFamily="2" charset="-78"/>
              </a:rPr>
              <a:t>اگـر </a:t>
            </a:r>
            <a:r>
              <a:rPr lang="fa-IR" dirty="0">
                <a:cs typeface="B Nazanin" pitchFamily="2" charset="-78"/>
              </a:rPr>
              <a:t>نتیجه آزمایش لوله های حـاوی محیط کشت </a:t>
            </a:r>
            <a:r>
              <a:rPr lang="en-US" dirty="0" smtClean="0">
                <a:cs typeface="B Nazanin" pitchFamily="2" charset="-78"/>
              </a:rPr>
              <a:t>EC</a:t>
            </a:r>
            <a:r>
              <a:rPr lang="fa-IR" dirty="0" smtClean="0">
                <a:cs typeface="B Nazanin" pitchFamily="2" charset="-78"/>
              </a:rPr>
              <a:t>براث </a:t>
            </a:r>
            <a:r>
              <a:rPr lang="fa-IR" dirty="0">
                <a:cs typeface="B Nazanin" pitchFamily="2" charset="-78"/>
              </a:rPr>
              <a:t>مثبت باشد، نشانه مثبت بودن مرحله تکمیلی و وجود کلیفرم های مدفوعی می باشد. در حالی کـه اگر نتیجه </a:t>
            </a:r>
            <a:r>
              <a:rPr lang="en-US" dirty="0" smtClean="0">
                <a:cs typeface="B Nazanin" pitchFamily="2" charset="-78"/>
              </a:rPr>
              <a:t> BGB </a:t>
            </a:r>
            <a:r>
              <a:rPr lang="fa-IR" dirty="0">
                <a:cs typeface="B Nazanin" pitchFamily="2" charset="-78"/>
              </a:rPr>
              <a:t>مثبت ولی جواب </a:t>
            </a:r>
            <a:r>
              <a:rPr lang="en-US" dirty="0" smtClean="0">
                <a:cs typeface="B Nazanin" pitchFamily="2" charset="-78"/>
              </a:rPr>
              <a:t>EC</a:t>
            </a:r>
            <a:r>
              <a:rPr lang="fa-IR" dirty="0" smtClean="0">
                <a:cs typeface="B Nazanin" pitchFamily="2" charset="-78"/>
              </a:rPr>
              <a:t>براث </a:t>
            </a:r>
            <a:r>
              <a:rPr lang="fa-IR" dirty="0">
                <a:cs typeface="B Nazanin" pitchFamily="2" charset="-78"/>
              </a:rPr>
              <a:t>منفی باشد، نشانه وجود کلیفرم های غیر مدفوعی است.</a:t>
            </a:r>
          </a:p>
          <a:p>
            <a:endParaRPr lang="fa-IR" dirty="0"/>
          </a:p>
        </p:txBody>
      </p:sp>
      <p:sp>
        <p:nvSpPr>
          <p:cNvPr id="2" name="Title 1"/>
          <p:cNvSpPr>
            <a:spLocks noGrp="1"/>
          </p:cNvSpPr>
          <p:nvPr>
            <p:ph type="title"/>
          </p:nvPr>
        </p:nvSpPr>
        <p:spPr>
          <a:xfrm>
            <a:off x="457200" y="274638"/>
            <a:ext cx="8229600" cy="1210146"/>
          </a:xfrm>
        </p:spPr>
        <p:txBody>
          <a:bodyPr>
            <a:normAutofit fontScale="90000"/>
          </a:bodyPr>
          <a:lstStyle/>
          <a:p>
            <a:pPr algn="ctr"/>
            <a:r>
              <a:rPr lang="fa-IR" dirty="0"/>
              <a:t/>
            </a:r>
            <a:br>
              <a:rPr lang="fa-IR" dirty="0"/>
            </a:br>
            <a:r>
              <a:rPr lang="fa-IR" dirty="0" smtClean="0">
                <a:cs typeface="2  Compset" pitchFamily="2" charset="-78"/>
              </a:rPr>
              <a:t>مرحله تکمیلی</a:t>
            </a:r>
            <a:r>
              <a:rPr lang="fa-IR" dirty="0"/>
              <a:t/>
            </a:r>
            <a:br>
              <a:rPr lang="fa-IR" dirty="0"/>
            </a:br>
            <a:endParaRPr lang="fa-IR" dirty="0"/>
          </a:p>
        </p:txBody>
      </p:sp>
    </p:spTree>
    <p:extLst>
      <p:ext uri="{BB962C8B-B14F-4D97-AF65-F5344CB8AC3E}">
        <p14:creationId xmlns:p14="http://schemas.microsoft.com/office/powerpoint/2010/main" val="24015700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55776" y="620688"/>
            <a:ext cx="3886200"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a:xfrm>
            <a:off x="683568" y="2780928"/>
            <a:ext cx="8274496" cy="3426296"/>
          </a:xfrm>
        </p:spPr>
        <p:txBody>
          <a:bodyPr>
            <a:noAutofit/>
          </a:bodyPr>
          <a:lstStyle/>
          <a:p>
            <a:pPr algn="just">
              <a:lnSpc>
                <a:spcPct val="150000"/>
              </a:lnSpc>
            </a:pPr>
            <a:r>
              <a:rPr lang="fa-IR" sz="2400" b="0" dirty="0">
                <a:solidFill>
                  <a:schemeClr val="tx1"/>
                </a:solidFill>
                <a:effectLst/>
                <a:cs typeface="B Nazanin" pitchFamily="2" charset="-78"/>
              </a:rPr>
              <a:t>با توجه به دستورالعمل های اخیر وزارت </a:t>
            </a:r>
            <a:r>
              <a:rPr lang="fa-IR" sz="2400" b="0" dirty="0" smtClean="0">
                <a:solidFill>
                  <a:schemeClr val="tx1"/>
                </a:solidFill>
                <a:effectLst/>
                <a:cs typeface="B Nazanin" pitchFamily="2" charset="-78"/>
              </a:rPr>
              <a:t>بهداشت، </a:t>
            </a:r>
            <a:r>
              <a:rPr lang="fa-IR" sz="2400" b="0" dirty="0">
                <a:solidFill>
                  <a:schemeClr val="tx1"/>
                </a:solidFill>
                <a:effectLst/>
                <a:cs typeface="B Nazanin" pitchFamily="2" charset="-78"/>
              </a:rPr>
              <a:t>درمان و آموزش </a:t>
            </a:r>
            <a:r>
              <a:rPr lang="fa-IR" sz="2400" b="0" dirty="0" smtClean="0">
                <a:solidFill>
                  <a:schemeClr val="tx1"/>
                </a:solidFill>
                <a:effectLst/>
                <a:cs typeface="B Nazanin" pitchFamily="2" charset="-78"/>
              </a:rPr>
              <a:t>پزشکی پس از انتقال وکشت نمونه آب بر روی محیط کشت لاکتوز براث (مرحله احتمالی) موارد مثبت این مرحله جهت تایید کلیفرم های گرماپای روی محیط اختصاصی </a:t>
            </a:r>
            <a:r>
              <a:rPr lang="en-US" sz="2400" b="0" dirty="0" smtClean="0">
                <a:solidFill>
                  <a:srgbClr val="7030A0"/>
                </a:solidFill>
                <a:effectLst/>
                <a:latin typeface="Bodoni MT Black" pitchFamily="18" charset="0"/>
                <a:cs typeface="B Nazanin" pitchFamily="2" charset="-78"/>
              </a:rPr>
              <a:t>EC</a:t>
            </a:r>
            <a:r>
              <a:rPr lang="fa-IR" sz="2400" b="0" dirty="0" smtClean="0">
                <a:solidFill>
                  <a:schemeClr val="tx1"/>
                </a:solidFill>
                <a:effectLst/>
                <a:cs typeface="B Nazanin" pitchFamily="2" charset="-78"/>
              </a:rPr>
              <a:t> براث منتقل و در حرارت 2</a:t>
            </a:r>
            <a:r>
              <a:rPr lang="en-US" sz="2400" b="0" dirty="0" smtClean="0">
                <a:solidFill>
                  <a:schemeClr val="tx1"/>
                </a:solidFill>
                <a:effectLst/>
                <a:latin typeface="Bodoni MT Black" panose="02070A03080606020203" pitchFamily="18" charset="0"/>
                <a:cs typeface="B Nazanin" pitchFamily="2" charset="-78"/>
              </a:rPr>
              <a:t>±</a:t>
            </a:r>
            <a:r>
              <a:rPr lang="fa-IR" sz="2400" b="0" dirty="0" smtClean="0">
                <a:solidFill>
                  <a:schemeClr val="tx1"/>
                </a:solidFill>
                <a:effectLst/>
                <a:cs typeface="B Nazanin" pitchFamily="2" charset="-78"/>
              </a:rPr>
              <a:t>44/5 در حمام بخار و به مدت 24 ساعت کشت داده می شوند و نتایج مثبت با احتساب </a:t>
            </a:r>
            <a:r>
              <a:rPr lang="en-US" sz="2400" b="0" dirty="0" smtClean="0">
                <a:effectLst/>
                <a:latin typeface="Bodoni MT Black" pitchFamily="18" charset="0"/>
                <a:cs typeface="B Nazanin" pitchFamily="2" charset="-78"/>
              </a:rPr>
              <a:t>MPN</a:t>
            </a:r>
            <a:r>
              <a:rPr lang="fa-IR" sz="2400" b="0" dirty="0" smtClean="0">
                <a:solidFill>
                  <a:schemeClr val="tx1"/>
                </a:solidFill>
                <a:effectLst/>
                <a:cs typeface="B Nazanin" pitchFamily="2" charset="-78"/>
              </a:rPr>
              <a:t> به عنوان کلیفرم گرماپای گزارش می شود.</a:t>
            </a:r>
            <a:endParaRPr lang="fa-IR" sz="2400" b="0" dirty="0">
              <a:solidFill>
                <a:schemeClr val="tx1"/>
              </a:solidFill>
              <a:effectLst/>
              <a:cs typeface="B Nazanin" pitchFamily="2" charset="-78"/>
            </a:endParaRPr>
          </a:p>
        </p:txBody>
      </p:sp>
    </p:spTree>
    <p:extLst>
      <p:ext uri="{BB962C8B-B14F-4D97-AF65-F5344CB8AC3E}">
        <p14:creationId xmlns:p14="http://schemas.microsoft.com/office/powerpoint/2010/main" val="6736982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fa-IR" dirty="0"/>
          </a:p>
        </p:txBody>
      </p:sp>
      <p:sp>
        <p:nvSpPr>
          <p:cNvPr id="2" name="Title 1"/>
          <p:cNvSpPr>
            <a:spLocks noGrp="1"/>
          </p:cNvSpPr>
          <p:nvPr>
            <p:ph type="title"/>
          </p:nvPr>
        </p:nvSpPr>
        <p:spPr>
          <a:xfrm>
            <a:off x="539552" y="274638"/>
            <a:ext cx="8147248" cy="822722"/>
          </a:xfrm>
        </p:spPr>
        <p:txBody>
          <a:bodyPr/>
          <a:lstStyle/>
          <a:p>
            <a:endParaRPr lang="fa-IR" dirty="0"/>
          </a:p>
        </p:txBody>
      </p:sp>
      <p:pic>
        <p:nvPicPr>
          <p:cNvPr id="1026" name="Picture 2" descr="C:\Users\T.Ebrahimpour\Desktop\MPN-725x4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67895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484784"/>
            <a:ext cx="8517632" cy="4896544"/>
          </a:xfrm>
        </p:spPr>
        <p:txBody>
          <a:bodyPr>
            <a:normAutofit/>
          </a:bodyPr>
          <a:lstStyle/>
          <a:p>
            <a:r>
              <a:rPr lang="fa-IR" dirty="0">
                <a:cs typeface="B Nazanin" pitchFamily="2" charset="-78"/>
              </a:rPr>
              <a:t>محیط کشت های خشک (بدون آب) را در بطری هایی که درب آنها </a:t>
            </a:r>
            <a:endParaRPr lang="fa-IR" dirty="0" smtClean="0">
              <a:cs typeface="B Nazanin" pitchFamily="2" charset="-78"/>
            </a:endParaRPr>
          </a:p>
          <a:p>
            <a:r>
              <a:rPr lang="fa-IR" dirty="0" smtClean="0">
                <a:cs typeface="B Nazanin" pitchFamily="2" charset="-78"/>
              </a:rPr>
              <a:t>محکم </a:t>
            </a:r>
            <a:r>
              <a:rPr lang="fa-IR" dirty="0">
                <a:cs typeface="B Nazanin" pitchFamily="2" charset="-78"/>
              </a:rPr>
              <a:t>بسته شده و در جـای تـاریـک و دمـای کمتر از ۳۰ </a:t>
            </a:r>
            <a:r>
              <a:rPr lang="fa-IR" dirty="0" smtClean="0">
                <a:cs typeface="B Nazanin" pitchFamily="2" charset="-78"/>
              </a:rPr>
              <a:t>درجه سانتیگراد </a:t>
            </a:r>
            <a:r>
              <a:rPr lang="fa-IR" dirty="0">
                <a:cs typeface="B Nazanin" pitchFamily="2" charset="-78"/>
              </a:rPr>
              <a:t>و رطوبت پایین نگهداری می کنیم. در صورتی که محیط </a:t>
            </a:r>
            <a:r>
              <a:rPr lang="fa-IR" dirty="0" smtClean="0">
                <a:cs typeface="B Nazanin" pitchFamily="2" charset="-78"/>
              </a:rPr>
              <a:t>های </a:t>
            </a:r>
            <a:r>
              <a:rPr lang="fa-IR" dirty="0">
                <a:cs typeface="B Nazanin" pitchFamily="2" charset="-78"/>
              </a:rPr>
              <a:t>کشت تغییر رنگ دهند و یا به حالت کیک و قالب درآیند و یا </a:t>
            </a:r>
            <a:r>
              <a:rPr lang="fa-IR" dirty="0" smtClean="0">
                <a:cs typeface="B Nazanin" pitchFamily="2" charset="-78"/>
              </a:rPr>
              <a:t>ینکه </a:t>
            </a:r>
            <a:r>
              <a:rPr lang="fa-IR" dirty="0">
                <a:cs typeface="B Nazanin" pitchFamily="2" charset="-78"/>
              </a:rPr>
              <a:t>خصوصیت پودری خود را از دست دهند، نباید از آنها استفاده </a:t>
            </a:r>
            <a:r>
              <a:rPr lang="fa-IR" dirty="0" smtClean="0">
                <a:cs typeface="B Nazanin" pitchFamily="2" charset="-78"/>
              </a:rPr>
              <a:t>کرد</a:t>
            </a:r>
            <a:r>
              <a:rPr lang="fa-IR" dirty="0">
                <a:cs typeface="B Nazanin" pitchFamily="2" charset="-78"/>
              </a:rPr>
              <a:t>. بسته های محیط کشت خشک را در مقادیر کم طوری تهیه می </a:t>
            </a:r>
            <a:r>
              <a:rPr lang="fa-IR" dirty="0" smtClean="0">
                <a:cs typeface="B Nazanin" pitchFamily="2" charset="-78"/>
              </a:rPr>
              <a:t>کنیم </a:t>
            </a:r>
            <a:r>
              <a:rPr lang="fa-IR" dirty="0">
                <a:cs typeface="B Nazanin" pitchFamily="2" charset="-78"/>
              </a:rPr>
              <a:t>که بعد از باز کردن در طی ۶ ماه مصرف گردد. </a:t>
            </a:r>
            <a:endParaRPr lang="en-US" dirty="0">
              <a:cs typeface="B Nazanin" pitchFamily="2" charset="-78"/>
            </a:endParaRPr>
          </a:p>
        </p:txBody>
      </p:sp>
      <p:sp>
        <p:nvSpPr>
          <p:cNvPr id="3" name="Title 2"/>
          <p:cNvSpPr>
            <a:spLocks noGrp="1"/>
          </p:cNvSpPr>
          <p:nvPr>
            <p:ph type="title"/>
          </p:nvPr>
        </p:nvSpPr>
        <p:spPr>
          <a:xfrm>
            <a:off x="1115616" y="116632"/>
            <a:ext cx="7200800" cy="1224136"/>
          </a:xfrm>
        </p:spPr>
        <p:txBody>
          <a:bodyPr>
            <a:normAutofit fontScale="90000"/>
          </a:bodyPr>
          <a:lstStyle/>
          <a:p>
            <a:pPr algn="ctr"/>
            <a:r>
              <a:rPr lang="fa-IR" sz="4000" dirty="0">
                <a:cs typeface="2  Nikoo" pitchFamily="2" charset="-78"/>
              </a:rPr>
              <a:t/>
            </a:r>
            <a:br>
              <a:rPr lang="fa-IR" sz="4000" dirty="0">
                <a:cs typeface="2  Nikoo" pitchFamily="2" charset="-78"/>
              </a:rPr>
            </a:br>
            <a:r>
              <a:rPr lang="fa-IR" sz="4900" dirty="0" smtClean="0">
                <a:cs typeface="2  Compset" pitchFamily="2" charset="-78"/>
              </a:rPr>
              <a:t>نحوه ذخیره سازی</a:t>
            </a:r>
            <a:r>
              <a:rPr lang="fa-IR" sz="4000" dirty="0">
                <a:cs typeface="2  Nikoo" pitchFamily="2" charset="-78"/>
              </a:rPr>
              <a:t/>
            </a:r>
            <a:br>
              <a:rPr lang="fa-IR" sz="4000" dirty="0">
                <a:cs typeface="2  Nikoo" pitchFamily="2" charset="-78"/>
              </a:rPr>
            </a:br>
            <a:endParaRPr lang="en-US" sz="4000" dirty="0">
              <a:effectLst>
                <a:outerShdw blurRad="38100" dist="38100" dir="2700000" algn="tl">
                  <a:srgbClr val="000000">
                    <a:alpha val="43137"/>
                  </a:srgbClr>
                </a:outerShdw>
              </a:effectLst>
              <a:cs typeface="2  Nikoo" pitchFamily="2" charset="-78"/>
            </a:endParaRPr>
          </a:p>
        </p:txBody>
      </p:sp>
    </p:spTree>
    <p:extLst>
      <p:ext uri="{BB962C8B-B14F-4D97-AF65-F5344CB8AC3E}">
        <p14:creationId xmlns:p14="http://schemas.microsoft.com/office/powerpoint/2010/main" val="34730107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a:cs typeface="B Nazanin" pitchFamily="2" charset="-78"/>
              </a:rPr>
              <a:t>بعد از حـل کردن محیط کشت، فـوراً آن را در لـولـه هـای </a:t>
            </a:r>
            <a:r>
              <a:rPr lang="fa-IR" dirty="0" smtClean="0">
                <a:cs typeface="B Nazanin" pitchFamily="2" charset="-78"/>
              </a:rPr>
              <a:t>آزمایش حاوی درهام بوسیله پیپیتور به حجم 10 سی سی تـوزیـع </a:t>
            </a:r>
            <a:r>
              <a:rPr lang="fa-IR" dirty="0">
                <a:cs typeface="B Nazanin" pitchFamily="2" charset="-78"/>
              </a:rPr>
              <a:t>می کنیم </a:t>
            </a:r>
            <a:r>
              <a:rPr lang="fa-IR" dirty="0" smtClean="0">
                <a:cs typeface="B Nazanin" pitchFamily="2" charset="-78"/>
              </a:rPr>
              <a:t>، محیط </a:t>
            </a:r>
            <a:r>
              <a:rPr lang="fa-IR" dirty="0">
                <a:cs typeface="B Nazanin" pitchFamily="2" charset="-78"/>
              </a:rPr>
              <a:t>کشت های غیر استریل را نبایستی نگهداری کرد. تمام محیط های </a:t>
            </a:r>
            <a:r>
              <a:rPr lang="fa-IR" dirty="0" smtClean="0">
                <a:cs typeface="B Nazanin" pitchFamily="2" charset="-78"/>
              </a:rPr>
              <a:t>کشت آزمایش </a:t>
            </a:r>
            <a:r>
              <a:rPr lang="en-US" dirty="0" smtClean="0">
                <a:cs typeface="B Nazanin" pitchFamily="2" charset="-78"/>
              </a:rPr>
              <a:t>MPN</a:t>
            </a:r>
            <a:r>
              <a:rPr lang="fa-IR" dirty="0" smtClean="0">
                <a:cs typeface="B Nazanin" pitchFamily="2" charset="-78"/>
              </a:rPr>
              <a:t>را </a:t>
            </a:r>
            <a:r>
              <a:rPr lang="fa-IR" dirty="0">
                <a:cs typeface="B Nazanin" pitchFamily="2" charset="-78"/>
              </a:rPr>
              <a:t>در اتوکلاو با دمای ۱۲۱ درجه </a:t>
            </a:r>
            <a:r>
              <a:rPr lang="fa-IR" dirty="0" smtClean="0">
                <a:cs typeface="B Nazanin" pitchFamily="2" charset="-78"/>
              </a:rPr>
              <a:t>سانتیگراد و فشار  1/5اتمسفر به </a:t>
            </a:r>
            <a:r>
              <a:rPr lang="fa-IR" dirty="0">
                <a:cs typeface="B Nazanin" pitchFamily="2" charset="-78"/>
              </a:rPr>
              <a:t>مدت ۱۵ دقیقه </a:t>
            </a:r>
            <a:r>
              <a:rPr lang="fa-IR" dirty="0" smtClean="0">
                <a:cs typeface="B Nazanin" pitchFamily="2" charset="-78"/>
              </a:rPr>
              <a:t>استریل </a:t>
            </a:r>
            <a:r>
              <a:rPr lang="fa-IR" dirty="0">
                <a:cs typeface="B Nazanin" pitchFamily="2" charset="-78"/>
              </a:rPr>
              <a:t>می کنیم. هنگامی که فشار بـه صفر رسید، محیط کشت را از اتوکلاو خـارج کرده </a:t>
            </a:r>
            <a:r>
              <a:rPr lang="fa-IR" dirty="0" smtClean="0">
                <a:cs typeface="B Nazanin" pitchFamily="2" charset="-78"/>
              </a:rPr>
              <a:t>بعد از رسیدن به دمای محیط در یخچال نگهداری می کنیم . </a:t>
            </a:r>
            <a:endParaRPr lang="fa-IR" dirty="0">
              <a:cs typeface="B Nazanin" pitchFamily="2" charset="-78"/>
            </a:endParaRPr>
          </a:p>
        </p:txBody>
      </p:sp>
      <p:sp>
        <p:nvSpPr>
          <p:cNvPr id="2" name="Title 1"/>
          <p:cNvSpPr>
            <a:spLocks noGrp="1"/>
          </p:cNvSpPr>
          <p:nvPr>
            <p:ph type="title"/>
          </p:nvPr>
        </p:nvSpPr>
        <p:spPr/>
        <p:txBody>
          <a:bodyPr>
            <a:normAutofit/>
          </a:bodyPr>
          <a:lstStyle/>
          <a:p>
            <a:pPr algn="ctr"/>
            <a:r>
              <a:rPr lang="fa-IR" sz="4800" b="1" dirty="0">
                <a:cs typeface="2  Compset" pitchFamily="2" charset="-78"/>
              </a:rPr>
              <a:t>نحوه ذخیره سازی</a:t>
            </a:r>
            <a:endParaRPr lang="fa-IR" sz="4800" dirty="0">
              <a:cs typeface="2  Compset" pitchFamily="2" charset="-78"/>
            </a:endParaRPr>
          </a:p>
        </p:txBody>
      </p:sp>
    </p:spTree>
    <p:extLst>
      <p:ext uri="{BB962C8B-B14F-4D97-AF65-F5344CB8AC3E}">
        <p14:creationId xmlns:p14="http://schemas.microsoft.com/office/powerpoint/2010/main" val="22460943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a:t>محیط کشت را در مقادیری تهیه می کنیم که در طـی کمتر از یـک هفته مصرف شـوند. اگـر محیط کشت هـا در لوله های در پیچدار ریخته شده است، بـه مـدت </a:t>
            </a:r>
            <a:r>
              <a:rPr lang="fa-IR" dirty="0" smtClean="0"/>
              <a:t>۳ </a:t>
            </a:r>
            <a:r>
              <a:rPr lang="fa-IR" dirty="0"/>
              <a:t>مـاه قـابـل نگهداری می باشند. محیط کشت را دور از نور مستقیم خورشید باید نگهداری کنیم و از آلودگی و تبخیر بیش از اندازه آنها می بایست جلوگیری کرد.</a:t>
            </a:r>
          </a:p>
          <a:p>
            <a:endParaRPr lang="fa-IR" dirty="0"/>
          </a:p>
        </p:txBody>
      </p:sp>
      <p:sp>
        <p:nvSpPr>
          <p:cNvPr id="2" name="Title 1"/>
          <p:cNvSpPr>
            <a:spLocks noGrp="1"/>
          </p:cNvSpPr>
          <p:nvPr>
            <p:ph type="title"/>
          </p:nvPr>
        </p:nvSpPr>
        <p:spPr/>
        <p:txBody>
          <a:bodyPr>
            <a:normAutofit/>
          </a:bodyPr>
          <a:lstStyle/>
          <a:p>
            <a:pPr algn="ctr"/>
            <a:r>
              <a:rPr lang="fa-IR" sz="4800" b="1" dirty="0">
                <a:cs typeface="2  Compset" pitchFamily="2" charset="-78"/>
              </a:rPr>
              <a:t>نحوه ذخیره سازی</a:t>
            </a:r>
            <a:endParaRPr lang="fa-IR" sz="4800" dirty="0">
              <a:cs typeface="2  Compset" pitchFamily="2" charset="-78"/>
            </a:endParaRPr>
          </a:p>
        </p:txBody>
      </p:sp>
    </p:spTree>
    <p:extLst>
      <p:ext uri="{BB962C8B-B14F-4D97-AF65-F5344CB8AC3E}">
        <p14:creationId xmlns:p14="http://schemas.microsoft.com/office/powerpoint/2010/main" val="7426757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34290" indent="0">
              <a:lnSpc>
                <a:spcPct val="150000"/>
              </a:lnSpc>
              <a:buNone/>
            </a:pPr>
            <a:r>
              <a:rPr lang="fa-IR" dirty="0" smtClean="0">
                <a:cs typeface="B Nazanin" pitchFamily="2" charset="-78"/>
              </a:rPr>
              <a:t>برای محاسبه غلظت یـا تـراکم باکتری هـا از روش بیان آمـاری محتمل تـریـن تعداد یـا بیشترین تعداد احتمالی </a:t>
            </a:r>
            <a:r>
              <a:rPr lang="en-US" dirty="0" smtClean="0">
                <a:cs typeface="B Nazanin" pitchFamily="2" charset="-78"/>
              </a:rPr>
              <a:t>MPN </a:t>
            </a:r>
            <a:r>
              <a:rPr lang="fa-IR" dirty="0" smtClean="0">
                <a:cs typeface="B Nazanin" pitchFamily="2" charset="-78"/>
              </a:rPr>
              <a:t> استفاده می شـود. روش محاسبه بـوسیله جـداول</a:t>
            </a:r>
            <a:r>
              <a:rPr lang="en-US" dirty="0" smtClean="0">
                <a:cs typeface="B Nazanin" pitchFamily="2" charset="-78"/>
              </a:rPr>
              <a:t> MPN </a:t>
            </a:r>
            <a:r>
              <a:rPr lang="fa-IR" dirty="0" smtClean="0">
                <a:cs typeface="B Nazanin" pitchFamily="2" charset="-78"/>
              </a:rPr>
              <a:t>در دستورالعمل هـای آزمایشگاه ثبت شده است .</a:t>
            </a:r>
          </a:p>
          <a:p>
            <a:pPr marL="34290" indent="0">
              <a:lnSpc>
                <a:spcPct val="150000"/>
              </a:lnSpc>
              <a:buNone/>
            </a:pPr>
            <a:r>
              <a:rPr lang="fa-IR" dirty="0">
                <a:cs typeface="B Nazanin" pitchFamily="2" charset="-78"/>
              </a:rPr>
              <a:t>الف) 5 لوله ای  جدول (2)</a:t>
            </a:r>
          </a:p>
          <a:p>
            <a:pPr marL="34290" indent="0">
              <a:lnSpc>
                <a:spcPct val="150000"/>
              </a:lnSpc>
              <a:buNone/>
            </a:pPr>
            <a:r>
              <a:rPr lang="fa-IR" dirty="0">
                <a:cs typeface="B Nazanin" pitchFamily="2" charset="-78"/>
              </a:rPr>
              <a:t>ب) 9 لوله ای</a:t>
            </a:r>
            <a:endParaRPr lang="en-US" dirty="0">
              <a:cs typeface="B Nazanin" pitchFamily="2" charset="-78"/>
            </a:endParaRPr>
          </a:p>
          <a:p>
            <a:pPr marL="34290" indent="0">
              <a:lnSpc>
                <a:spcPct val="150000"/>
              </a:lnSpc>
              <a:buNone/>
            </a:pPr>
            <a:r>
              <a:rPr lang="fa-IR" dirty="0">
                <a:cs typeface="B Nazanin" pitchFamily="2" charset="-78"/>
              </a:rPr>
              <a:t>ج) 10 لوله ای    جدول (3)</a:t>
            </a:r>
            <a:endParaRPr lang="en-US" dirty="0">
              <a:cs typeface="B Nazanin" pitchFamily="2" charset="-78"/>
            </a:endParaRPr>
          </a:p>
          <a:p>
            <a:pPr marL="34290" indent="0">
              <a:lnSpc>
                <a:spcPct val="150000"/>
              </a:lnSpc>
              <a:buNone/>
            </a:pPr>
            <a:r>
              <a:rPr lang="fa-IR" dirty="0">
                <a:cs typeface="B Nazanin" pitchFamily="2" charset="-78"/>
              </a:rPr>
              <a:t>د) 15 لوله ای    </a:t>
            </a:r>
          </a:p>
        </p:txBody>
      </p:sp>
      <p:sp>
        <p:nvSpPr>
          <p:cNvPr id="2" name="Title 1"/>
          <p:cNvSpPr>
            <a:spLocks noGrp="1"/>
          </p:cNvSpPr>
          <p:nvPr>
            <p:ph type="title"/>
          </p:nvPr>
        </p:nvSpPr>
        <p:spPr>
          <a:xfrm>
            <a:off x="457200" y="260648"/>
            <a:ext cx="8229600" cy="1586440"/>
          </a:xfrm>
        </p:spPr>
        <p:txBody>
          <a:bodyPr>
            <a:normAutofit/>
          </a:bodyPr>
          <a:lstStyle/>
          <a:p>
            <a:pPr algn="ctr"/>
            <a:r>
              <a:rPr lang="fa-IR" b="1" dirty="0">
                <a:cs typeface="2  Compset" pitchFamily="2" charset="-78"/>
              </a:rPr>
              <a:t>محاسبه و بیان </a:t>
            </a:r>
            <a:r>
              <a:rPr lang="en-US" b="1" dirty="0">
                <a:cs typeface="2  Compset" pitchFamily="2" charset="-78"/>
              </a:rPr>
              <a:t>MPN</a:t>
            </a:r>
            <a:r>
              <a:rPr lang="en-US" dirty="0"/>
              <a:t/>
            </a:r>
            <a:br>
              <a:rPr lang="en-US" dirty="0"/>
            </a:br>
            <a:endParaRPr lang="fa-IR" dirty="0"/>
          </a:p>
        </p:txBody>
      </p:sp>
    </p:spTree>
    <p:extLst>
      <p:ext uri="{BB962C8B-B14F-4D97-AF65-F5344CB8AC3E}">
        <p14:creationId xmlns:p14="http://schemas.microsoft.com/office/powerpoint/2010/main" val="1009470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555624636"/>
              </p:ext>
            </p:extLst>
          </p:nvPr>
        </p:nvGraphicFramePr>
        <p:xfrm>
          <a:off x="838200" y="2362200"/>
          <a:ext cx="7404100" cy="3733800"/>
        </p:xfrm>
        <a:graphic>
          <a:graphicData uri="http://schemas.openxmlformats.org/drawingml/2006/table">
            <a:tbl>
              <a:tblPr firstRow="1" bandRow="1">
                <a:tableStyleId>{5C22544A-7EE6-4342-B048-85BDC9FD1C3A}</a:tableStyleId>
              </a:tblPr>
              <a:tblGrid>
                <a:gridCol w="1851025"/>
                <a:gridCol w="1851025"/>
                <a:gridCol w="1851025"/>
                <a:gridCol w="1851025"/>
              </a:tblGrid>
              <a:tr h="466725">
                <a:tc gridSpan="2">
                  <a:txBody>
                    <a:bodyPr/>
                    <a:lstStyle/>
                    <a:p>
                      <a:pPr algn="ctr"/>
                      <a:r>
                        <a:rPr lang="fa-IR" dirty="0" smtClean="0">
                          <a:cs typeface="B Titr" pitchFamily="2" charset="-78"/>
                        </a:rPr>
                        <a:t>دامنه</a:t>
                      </a:r>
                      <a:r>
                        <a:rPr lang="fa-IR" baseline="0" dirty="0" smtClean="0">
                          <a:cs typeface="B Titr" pitchFamily="2" charset="-78"/>
                        </a:rPr>
                        <a:t> اطمینان 95% (تقریبی)</a:t>
                      </a:r>
                      <a:endParaRPr lang="en-US" dirty="0">
                        <a:cs typeface="B Titr" pitchFamily="2" charset="-78"/>
                      </a:endParaRPr>
                    </a:p>
                  </a:txBody>
                  <a:tcPr/>
                </a:tc>
                <a:tc hMerge="1">
                  <a:txBody>
                    <a:bodyPr/>
                    <a:lstStyle/>
                    <a:p>
                      <a:endParaRPr lang="en-US" dirty="0"/>
                    </a:p>
                  </a:txBody>
                  <a:tcPr/>
                </a:tc>
                <a:tc rowSpan="2">
                  <a:txBody>
                    <a:bodyPr/>
                    <a:lstStyle/>
                    <a:p>
                      <a:pPr algn="ctr"/>
                      <a:r>
                        <a:rPr lang="fa-IR" sz="1400" dirty="0" smtClean="0">
                          <a:cs typeface="B Titr" pitchFamily="2" charset="-78"/>
                        </a:rPr>
                        <a:t>شاخص </a:t>
                      </a:r>
                      <a:r>
                        <a:rPr lang="en-US" sz="1400" dirty="0" smtClean="0">
                          <a:latin typeface="Bodoni MT Black" pitchFamily="18" charset="0"/>
                          <a:cs typeface="B Titr" pitchFamily="2" charset="-78"/>
                        </a:rPr>
                        <a:t>MPN</a:t>
                      </a:r>
                      <a:r>
                        <a:rPr lang="fa-IR" sz="1400" baseline="0" dirty="0" smtClean="0">
                          <a:cs typeface="B Titr" pitchFamily="2" charset="-78"/>
                        </a:rPr>
                        <a:t> </a:t>
                      </a:r>
                      <a:r>
                        <a:rPr lang="fa-IR" sz="1400" baseline="0" dirty="0" smtClean="0">
                          <a:latin typeface="Bodoni MT Black" pitchFamily="18" charset="0"/>
                          <a:cs typeface="B Titr" pitchFamily="2" charset="-78"/>
                        </a:rPr>
                        <a:t>در </a:t>
                      </a:r>
                      <a:r>
                        <a:rPr lang="en-US" sz="1400" baseline="0" dirty="0" smtClean="0">
                          <a:latin typeface="Bodoni MT Black" pitchFamily="18" charset="0"/>
                          <a:cs typeface="B Titr" pitchFamily="2" charset="-78"/>
                        </a:rPr>
                        <a:t>100 ml</a:t>
                      </a:r>
                      <a:endParaRPr lang="en-US" sz="1400" dirty="0">
                        <a:latin typeface="Bodoni MT Black" pitchFamily="18" charset="0"/>
                        <a:cs typeface="B Titr" pitchFamily="2" charset="-78"/>
                      </a:endParaRPr>
                    </a:p>
                  </a:txBody>
                  <a:tcPr/>
                </a:tc>
                <a:tc rowSpan="2">
                  <a:txBody>
                    <a:bodyPr/>
                    <a:lstStyle/>
                    <a:p>
                      <a:pPr algn="ctr"/>
                      <a:r>
                        <a:rPr lang="fa-IR" dirty="0" smtClean="0">
                          <a:cs typeface="B Titr" pitchFamily="2" charset="-78"/>
                        </a:rPr>
                        <a:t>تعداد لوله</a:t>
                      </a:r>
                      <a:r>
                        <a:rPr lang="fa-IR" baseline="0" dirty="0" smtClean="0">
                          <a:cs typeface="B Titr" pitchFamily="2" charset="-78"/>
                        </a:rPr>
                        <a:t> های مثبت از کل 5 لوله 20 میلی لیتری</a:t>
                      </a:r>
                      <a:endParaRPr lang="en-US" dirty="0">
                        <a:cs typeface="B Titr" pitchFamily="2" charset="-78"/>
                      </a:endParaRPr>
                    </a:p>
                  </a:txBody>
                  <a:tcPr/>
                </a:tc>
              </a:tr>
              <a:tr h="466725">
                <a:tc>
                  <a:txBody>
                    <a:bodyPr/>
                    <a:lstStyle/>
                    <a:p>
                      <a:pPr algn="ctr"/>
                      <a:r>
                        <a:rPr lang="fa-IR" dirty="0" smtClean="0">
                          <a:cs typeface="B Titr" pitchFamily="2" charset="-78"/>
                        </a:rPr>
                        <a:t>حداکثر</a:t>
                      </a:r>
                      <a:endParaRPr lang="en-US" dirty="0">
                        <a:cs typeface="B Titr" pitchFamily="2" charset="-78"/>
                      </a:endParaRPr>
                    </a:p>
                  </a:txBody>
                  <a:tcPr/>
                </a:tc>
                <a:tc>
                  <a:txBody>
                    <a:bodyPr/>
                    <a:lstStyle/>
                    <a:p>
                      <a:pPr algn="ctr"/>
                      <a:r>
                        <a:rPr lang="fa-IR" dirty="0" smtClean="0">
                          <a:cs typeface="B Titr" pitchFamily="2" charset="-78"/>
                        </a:rPr>
                        <a:t>حداقل</a:t>
                      </a:r>
                      <a:endParaRPr lang="en-US" dirty="0">
                        <a:cs typeface="B Titr" pitchFamily="2" charset="-78"/>
                      </a:endParaRPr>
                    </a:p>
                  </a:txBody>
                  <a:tcPr/>
                </a:tc>
                <a:tc vMerge="1">
                  <a:txBody>
                    <a:bodyPr/>
                    <a:lstStyle/>
                    <a:p>
                      <a:endParaRPr lang="en-US" dirty="0"/>
                    </a:p>
                  </a:txBody>
                  <a:tcPr/>
                </a:tc>
                <a:tc vMerge="1">
                  <a:txBody>
                    <a:bodyPr/>
                    <a:lstStyle/>
                    <a:p>
                      <a:endParaRPr lang="en-US" dirty="0"/>
                    </a:p>
                  </a:txBody>
                  <a:tcPr/>
                </a:tc>
              </a:tr>
              <a:tr h="466725">
                <a:tc>
                  <a:txBody>
                    <a:bodyPr/>
                    <a:lstStyle/>
                    <a:p>
                      <a:pPr algn="ctr"/>
                      <a:r>
                        <a:rPr lang="fa-IR" dirty="0" smtClean="0">
                          <a:cs typeface="B Titr" pitchFamily="2" charset="-78"/>
                        </a:rPr>
                        <a:t>3</a:t>
                      </a:r>
                      <a:endParaRPr lang="en-US" dirty="0">
                        <a:cs typeface="B Titr" pitchFamily="2" charset="-78"/>
                      </a:endParaRPr>
                    </a:p>
                  </a:txBody>
                  <a:tcPr/>
                </a:tc>
                <a:tc>
                  <a:txBody>
                    <a:bodyPr/>
                    <a:lstStyle/>
                    <a:p>
                      <a:pPr algn="ctr"/>
                      <a:r>
                        <a:rPr lang="fa-IR" dirty="0" smtClean="0">
                          <a:cs typeface="B Titr" pitchFamily="2" charset="-78"/>
                        </a:rPr>
                        <a:t>0</a:t>
                      </a:r>
                      <a:endParaRPr lang="en-US" dirty="0">
                        <a:cs typeface="B Titr" pitchFamily="2" charset="-78"/>
                      </a:endParaRPr>
                    </a:p>
                  </a:txBody>
                  <a:tcPr/>
                </a:tc>
                <a:tc>
                  <a:txBody>
                    <a:bodyPr/>
                    <a:lstStyle/>
                    <a:p>
                      <a:pPr algn="ctr"/>
                      <a:r>
                        <a:rPr lang="fa-IR" dirty="0" smtClean="0">
                          <a:cs typeface="B Titr" pitchFamily="2" charset="-78"/>
                        </a:rPr>
                        <a:t>کمتر</a:t>
                      </a:r>
                      <a:r>
                        <a:rPr lang="fa-IR" baseline="0" dirty="0" smtClean="0">
                          <a:cs typeface="B Titr" pitchFamily="2" charset="-78"/>
                        </a:rPr>
                        <a:t> از 1/1</a:t>
                      </a:r>
                      <a:endParaRPr lang="en-US" dirty="0">
                        <a:cs typeface="B Titr" pitchFamily="2" charset="-78"/>
                      </a:endParaRPr>
                    </a:p>
                  </a:txBody>
                  <a:tcPr/>
                </a:tc>
                <a:tc>
                  <a:txBody>
                    <a:bodyPr/>
                    <a:lstStyle/>
                    <a:p>
                      <a:pPr algn="ctr"/>
                      <a:r>
                        <a:rPr lang="fa-IR" dirty="0" smtClean="0">
                          <a:cs typeface="B Titr" pitchFamily="2" charset="-78"/>
                        </a:rPr>
                        <a:t>0</a:t>
                      </a:r>
                      <a:endParaRPr lang="en-US" dirty="0">
                        <a:cs typeface="B Titr" pitchFamily="2" charset="-78"/>
                      </a:endParaRPr>
                    </a:p>
                  </a:txBody>
                  <a:tcPr/>
                </a:tc>
              </a:tr>
              <a:tr h="466725">
                <a:tc>
                  <a:txBody>
                    <a:bodyPr/>
                    <a:lstStyle/>
                    <a:p>
                      <a:pPr algn="ctr"/>
                      <a:r>
                        <a:rPr lang="fa-IR" dirty="0" smtClean="0">
                          <a:cs typeface="B Titr" pitchFamily="2" charset="-78"/>
                        </a:rPr>
                        <a:t>6/3</a:t>
                      </a:r>
                      <a:endParaRPr lang="en-US" dirty="0">
                        <a:cs typeface="B Titr" pitchFamily="2" charset="-78"/>
                      </a:endParaRPr>
                    </a:p>
                  </a:txBody>
                  <a:tcPr/>
                </a:tc>
                <a:tc>
                  <a:txBody>
                    <a:bodyPr/>
                    <a:lstStyle/>
                    <a:p>
                      <a:pPr algn="ctr"/>
                      <a:r>
                        <a:rPr lang="fa-IR" dirty="0" smtClean="0">
                          <a:cs typeface="B Titr" pitchFamily="2" charset="-78"/>
                        </a:rPr>
                        <a:t>0/05</a:t>
                      </a:r>
                      <a:endParaRPr lang="en-US" dirty="0">
                        <a:cs typeface="B Titr" pitchFamily="2" charset="-78"/>
                      </a:endParaRPr>
                    </a:p>
                  </a:txBody>
                  <a:tcPr/>
                </a:tc>
                <a:tc>
                  <a:txBody>
                    <a:bodyPr/>
                    <a:lstStyle/>
                    <a:p>
                      <a:pPr algn="ctr"/>
                      <a:r>
                        <a:rPr lang="fa-IR" dirty="0" smtClean="0">
                          <a:cs typeface="B Titr" pitchFamily="2" charset="-78"/>
                        </a:rPr>
                        <a:t>1/1</a:t>
                      </a:r>
                      <a:endParaRPr lang="en-US" dirty="0">
                        <a:cs typeface="B Titr" pitchFamily="2" charset="-78"/>
                      </a:endParaRPr>
                    </a:p>
                  </a:txBody>
                  <a:tcPr/>
                </a:tc>
                <a:tc>
                  <a:txBody>
                    <a:bodyPr/>
                    <a:lstStyle/>
                    <a:p>
                      <a:pPr algn="ctr"/>
                      <a:r>
                        <a:rPr lang="fa-IR" dirty="0" smtClean="0">
                          <a:cs typeface="B Titr" pitchFamily="2" charset="-78"/>
                        </a:rPr>
                        <a:t>1</a:t>
                      </a:r>
                      <a:endParaRPr lang="en-US" dirty="0">
                        <a:cs typeface="B Titr" pitchFamily="2" charset="-78"/>
                      </a:endParaRPr>
                    </a:p>
                  </a:txBody>
                  <a:tcPr/>
                </a:tc>
              </a:tr>
              <a:tr h="466725">
                <a:tc>
                  <a:txBody>
                    <a:bodyPr/>
                    <a:lstStyle/>
                    <a:p>
                      <a:pPr algn="ctr"/>
                      <a:r>
                        <a:rPr lang="fa-IR" dirty="0" smtClean="0">
                          <a:cs typeface="B Titr" pitchFamily="2" charset="-78"/>
                        </a:rPr>
                        <a:t>9/6</a:t>
                      </a:r>
                      <a:endParaRPr lang="en-US" dirty="0">
                        <a:cs typeface="B Titr" pitchFamily="2" charset="-78"/>
                      </a:endParaRPr>
                    </a:p>
                  </a:txBody>
                  <a:tcPr/>
                </a:tc>
                <a:tc>
                  <a:txBody>
                    <a:bodyPr/>
                    <a:lstStyle/>
                    <a:p>
                      <a:pPr algn="ctr"/>
                      <a:r>
                        <a:rPr lang="fa-IR" dirty="0" smtClean="0">
                          <a:cs typeface="B Titr" pitchFamily="2" charset="-78"/>
                        </a:rPr>
                        <a:t>0/3</a:t>
                      </a:r>
                      <a:endParaRPr lang="en-US" dirty="0">
                        <a:cs typeface="B Titr" pitchFamily="2" charset="-78"/>
                      </a:endParaRPr>
                    </a:p>
                  </a:txBody>
                  <a:tcPr/>
                </a:tc>
                <a:tc>
                  <a:txBody>
                    <a:bodyPr/>
                    <a:lstStyle/>
                    <a:p>
                      <a:pPr algn="ctr"/>
                      <a:r>
                        <a:rPr lang="fa-IR" dirty="0" smtClean="0">
                          <a:cs typeface="B Titr" pitchFamily="2" charset="-78"/>
                        </a:rPr>
                        <a:t>2/6</a:t>
                      </a:r>
                      <a:endParaRPr lang="en-US" dirty="0">
                        <a:cs typeface="B Titr" pitchFamily="2" charset="-78"/>
                      </a:endParaRPr>
                    </a:p>
                  </a:txBody>
                  <a:tcPr/>
                </a:tc>
                <a:tc>
                  <a:txBody>
                    <a:bodyPr/>
                    <a:lstStyle/>
                    <a:p>
                      <a:pPr algn="ctr"/>
                      <a:r>
                        <a:rPr lang="fa-IR" dirty="0" smtClean="0">
                          <a:cs typeface="B Titr" pitchFamily="2" charset="-78"/>
                        </a:rPr>
                        <a:t>2</a:t>
                      </a:r>
                      <a:endParaRPr lang="en-US" dirty="0">
                        <a:cs typeface="B Titr" pitchFamily="2" charset="-78"/>
                      </a:endParaRPr>
                    </a:p>
                  </a:txBody>
                  <a:tcPr/>
                </a:tc>
              </a:tr>
              <a:tr h="466725">
                <a:tc>
                  <a:txBody>
                    <a:bodyPr/>
                    <a:lstStyle/>
                    <a:p>
                      <a:pPr algn="ctr"/>
                      <a:r>
                        <a:rPr lang="fa-IR" dirty="0" smtClean="0">
                          <a:cs typeface="B Titr" pitchFamily="2" charset="-78"/>
                        </a:rPr>
                        <a:t>14/7</a:t>
                      </a:r>
                      <a:endParaRPr lang="en-US" dirty="0">
                        <a:cs typeface="B Titr" pitchFamily="2" charset="-78"/>
                      </a:endParaRPr>
                    </a:p>
                  </a:txBody>
                  <a:tcPr/>
                </a:tc>
                <a:tc>
                  <a:txBody>
                    <a:bodyPr/>
                    <a:lstStyle/>
                    <a:p>
                      <a:pPr algn="ctr"/>
                      <a:r>
                        <a:rPr lang="fa-IR" dirty="0" smtClean="0">
                          <a:cs typeface="B Titr" pitchFamily="2" charset="-78"/>
                        </a:rPr>
                        <a:t>0/8</a:t>
                      </a:r>
                      <a:endParaRPr lang="en-US" dirty="0">
                        <a:cs typeface="B Titr" pitchFamily="2" charset="-78"/>
                      </a:endParaRPr>
                    </a:p>
                  </a:txBody>
                  <a:tcPr/>
                </a:tc>
                <a:tc>
                  <a:txBody>
                    <a:bodyPr/>
                    <a:lstStyle/>
                    <a:p>
                      <a:pPr algn="ctr"/>
                      <a:r>
                        <a:rPr lang="fa-IR" dirty="0" smtClean="0">
                          <a:cs typeface="B Titr" pitchFamily="2" charset="-78"/>
                        </a:rPr>
                        <a:t>4/6</a:t>
                      </a:r>
                      <a:endParaRPr lang="en-US" dirty="0">
                        <a:cs typeface="B Titr" pitchFamily="2" charset="-78"/>
                      </a:endParaRPr>
                    </a:p>
                  </a:txBody>
                  <a:tcPr/>
                </a:tc>
                <a:tc>
                  <a:txBody>
                    <a:bodyPr/>
                    <a:lstStyle/>
                    <a:p>
                      <a:pPr algn="ctr"/>
                      <a:r>
                        <a:rPr lang="fa-IR" dirty="0" smtClean="0">
                          <a:cs typeface="B Titr" pitchFamily="2" charset="-78"/>
                        </a:rPr>
                        <a:t>3</a:t>
                      </a:r>
                      <a:endParaRPr lang="en-US" dirty="0">
                        <a:cs typeface="B Titr" pitchFamily="2" charset="-78"/>
                      </a:endParaRPr>
                    </a:p>
                  </a:txBody>
                  <a:tcPr/>
                </a:tc>
              </a:tr>
              <a:tr h="466725">
                <a:tc>
                  <a:txBody>
                    <a:bodyPr/>
                    <a:lstStyle/>
                    <a:p>
                      <a:pPr algn="ctr"/>
                      <a:r>
                        <a:rPr lang="fa-IR" dirty="0" smtClean="0">
                          <a:cs typeface="B Titr" pitchFamily="2" charset="-78"/>
                        </a:rPr>
                        <a:t>26/4</a:t>
                      </a:r>
                      <a:endParaRPr lang="en-US" dirty="0">
                        <a:cs typeface="B Titr" pitchFamily="2" charset="-78"/>
                      </a:endParaRPr>
                    </a:p>
                  </a:txBody>
                  <a:tcPr/>
                </a:tc>
                <a:tc>
                  <a:txBody>
                    <a:bodyPr/>
                    <a:lstStyle/>
                    <a:p>
                      <a:pPr algn="ctr"/>
                      <a:r>
                        <a:rPr lang="fa-IR" dirty="0" smtClean="0">
                          <a:cs typeface="B Titr" pitchFamily="2" charset="-78"/>
                        </a:rPr>
                        <a:t>1/7</a:t>
                      </a:r>
                      <a:endParaRPr lang="en-US" dirty="0">
                        <a:cs typeface="B Titr" pitchFamily="2" charset="-78"/>
                      </a:endParaRPr>
                    </a:p>
                  </a:txBody>
                  <a:tcPr/>
                </a:tc>
                <a:tc>
                  <a:txBody>
                    <a:bodyPr/>
                    <a:lstStyle/>
                    <a:p>
                      <a:pPr algn="ctr"/>
                      <a:r>
                        <a:rPr lang="fa-IR" dirty="0" smtClean="0">
                          <a:cs typeface="B Titr" pitchFamily="2" charset="-78"/>
                        </a:rPr>
                        <a:t>8</a:t>
                      </a:r>
                      <a:endParaRPr lang="en-US" dirty="0">
                        <a:cs typeface="B Titr" pitchFamily="2" charset="-78"/>
                      </a:endParaRPr>
                    </a:p>
                  </a:txBody>
                  <a:tcPr/>
                </a:tc>
                <a:tc>
                  <a:txBody>
                    <a:bodyPr/>
                    <a:lstStyle/>
                    <a:p>
                      <a:pPr algn="ctr"/>
                      <a:r>
                        <a:rPr lang="fa-IR" dirty="0" smtClean="0">
                          <a:cs typeface="B Titr" pitchFamily="2" charset="-78"/>
                        </a:rPr>
                        <a:t>4</a:t>
                      </a:r>
                      <a:endParaRPr lang="en-US" dirty="0">
                        <a:cs typeface="B Titr" pitchFamily="2" charset="-78"/>
                      </a:endParaRPr>
                    </a:p>
                  </a:txBody>
                  <a:tcPr/>
                </a:tc>
              </a:tr>
              <a:tr h="466725">
                <a:tc>
                  <a:txBody>
                    <a:bodyPr/>
                    <a:lstStyle/>
                    <a:p>
                      <a:pPr algn="ctr"/>
                      <a:r>
                        <a:rPr lang="fa-IR" dirty="0" smtClean="0">
                          <a:cs typeface="B Titr" pitchFamily="2" charset="-78"/>
                        </a:rPr>
                        <a:t>بی نهایت</a:t>
                      </a:r>
                      <a:endParaRPr lang="en-US" dirty="0">
                        <a:cs typeface="B Titr" pitchFamily="2" charset="-78"/>
                      </a:endParaRPr>
                    </a:p>
                  </a:txBody>
                  <a:tcPr/>
                </a:tc>
                <a:tc>
                  <a:txBody>
                    <a:bodyPr/>
                    <a:lstStyle/>
                    <a:p>
                      <a:pPr algn="ctr"/>
                      <a:r>
                        <a:rPr lang="fa-IR" dirty="0" smtClean="0">
                          <a:cs typeface="B Titr" pitchFamily="2" charset="-78"/>
                        </a:rPr>
                        <a:t>4</a:t>
                      </a:r>
                      <a:endParaRPr lang="en-US" dirty="0">
                        <a:cs typeface="B Titr" pitchFamily="2" charset="-78"/>
                      </a:endParaRPr>
                    </a:p>
                  </a:txBody>
                  <a:tcPr/>
                </a:tc>
                <a:tc>
                  <a:txBody>
                    <a:bodyPr/>
                    <a:lstStyle/>
                    <a:p>
                      <a:pPr algn="ctr"/>
                      <a:r>
                        <a:rPr lang="fa-IR" dirty="0" smtClean="0">
                          <a:cs typeface="B Titr" pitchFamily="2" charset="-78"/>
                        </a:rPr>
                        <a:t>بیشتر از 8</a:t>
                      </a:r>
                      <a:endParaRPr lang="en-US" dirty="0">
                        <a:cs typeface="B Titr" pitchFamily="2" charset="-78"/>
                      </a:endParaRPr>
                    </a:p>
                  </a:txBody>
                  <a:tcPr/>
                </a:tc>
                <a:tc>
                  <a:txBody>
                    <a:bodyPr/>
                    <a:lstStyle/>
                    <a:p>
                      <a:pPr algn="ctr"/>
                      <a:r>
                        <a:rPr lang="fa-IR" dirty="0" smtClean="0">
                          <a:cs typeface="B Titr" pitchFamily="2" charset="-78"/>
                        </a:rPr>
                        <a:t>5</a:t>
                      </a:r>
                      <a:endParaRPr lang="en-US" dirty="0">
                        <a:cs typeface="B Titr" pitchFamily="2" charset="-78"/>
                      </a:endParaRPr>
                    </a:p>
                  </a:txBody>
                  <a:tcPr/>
                </a:tc>
              </a:tr>
            </a:tbl>
          </a:graphicData>
        </a:graphic>
      </p:graphicFrame>
      <p:sp>
        <p:nvSpPr>
          <p:cNvPr id="2" name="Title 1"/>
          <p:cNvSpPr>
            <a:spLocks noGrp="1"/>
          </p:cNvSpPr>
          <p:nvPr>
            <p:ph type="title"/>
          </p:nvPr>
        </p:nvSpPr>
        <p:spPr>
          <a:xfrm>
            <a:off x="857250" y="609600"/>
            <a:ext cx="7406640" cy="1752600"/>
          </a:xfrm>
        </p:spPr>
        <p:txBody>
          <a:bodyPr>
            <a:noAutofit/>
          </a:bodyPr>
          <a:lstStyle/>
          <a:p>
            <a:pPr algn="ctr">
              <a:lnSpc>
                <a:spcPct val="150000"/>
              </a:lnSpc>
            </a:pPr>
            <a:r>
              <a:rPr lang="fa-IR" sz="2000" dirty="0" smtClean="0">
                <a:solidFill>
                  <a:srgbClr val="92D050"/>
                </a:solidFill>
                <a:cs typeface="B Jadid" pitchFamily="2" charset="-78"/>
              </a:rPr>
              <a:t>جدول 2-</a:t>
            </a:r>
            <a:r>
              <a:rPr lang="fa-IR" sz="2000" dirty="0" smtClean="0">
                <a:solidFill>
                  <a:schemeClr val="tx1"/>
                </a:solidFill>
                <a:cs typeface="B Jadid" pitchFamily="2" charset="-78"/>
              </a:rPr>
              <a:t> شاخص </a:t>
            </a:r>
            <a:r>
              <a:rPr lang="en-US" sz="2000" dirty="0" smtClean="0">
                <a:solidFill>
                  <a:schemeClr val="tx1"/>
                </a:solidFill>
                <a:latin typeface="Bodoni MT Black" pitchFamily="18" charset="0"/>
                <a:cs typeface="B Jadid" pitchFamily="2" charset="-78"/>
              </a:rPr>
              <a:t>MPN</a:t>
            </a:r>
            <a:r>
              <a:rPr lang="fa-IR" sz="2000" dirty="0" smtClean="0">
                <a:solidFill>
                  <a:schemeClr val="tx1"/>
                </a:solidFill>
                <a:cs typeface="B Jadid" pitchFamily="2" charset="-78"/>
              </a:rPr>
              <a:t> و دامنه اطمینان 95% برای ترکیب لوله های مثبت و منفی زمانی که در آزمایش از 5 لوله 20 میلی لیتر استفاده شده باشد.</a:t>
            </a:r>
            <a:endParaRPr lang="en-US" sz="2000" dirty="0">
              <a:solidFill>
                <a:schemeClr val="tx1"/>
              </a:solidFill>
              <a:cs typeface="B Jadid" pitchFamily="2" charset="-78"/>
            </a:endParaRPr>
          </a:p>
        </p:txBody>
      </p:sp>
    </p:spTree>
    <p:extLst>
      <p:ext uri="{BB962C8B-B14F-4D97-AF65-F5344CB8AC3E}">
        <p14:creationId xmlns:p14="http://schemas.microsoft.com/office/powerpoint/2010/main" val="21315418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413970483"/>
              </p:ext>
            </p:extLst>
          </p:nvPr>
        </p:nvGraphicFramePr>
        <p:xfrm>
          <a:off x="838200" y="1443526"/>
          <a:ext cx="7406208" cy="5308110"/>
        </p:xfrm>
        <a:graphic>
          <a:graphicData uri="http://schemas.openxmlformats.org/drawingml/2006/table">
            <a:tbl>
              <a:tblPr firstRow="1" bandRow="1">
                <a:tableStyleId>{5C22544A-7EE6-4342-B048-85BDC9FD1C3A}</a:tableStyleId>
              </a:tblPr>
              <a:tblGrid>
                <a:gridCol w="1851552"/>
                <a:gridCol w="1851552"/>
                <a:gridCol w="1851552"/>
                <a:gridCol w="1851552"/>
              </a:tblGrid>
              <a:tr h="617863">
                <a:tc gridSpan="2">
                  <a:txBody>
                    <a:bodyPr/>
                    <a:lstStyle/>
                    <a:p>
                      <a:pPr marL="0" marR="0" indent="0" algn="ctr" defTabSz="685800" rtl="1" eaLnBrk="1" fontAlgn="auto" latinLnBrk="0" hangingPunct="1">
                        <a:lnSpc>
                          <a:spcPct val="100000"/>
                        </a:lnSpc>
                        <a:spcBef>
                          <a:spcPts val="0"/>
                        </a:spcBef>
                        <a:spcAft>
                          <a:spcPts val="0"/>
                        </a:spcAft>
                        <a:buClrTx/>
                        <a:buSzTx/>
                        <a:buFontTx/>
                        <a:buNone/>
                        <a:tabLst/>
                        <a:defRPr/>
                      </a:pPr>
                      <a:r>
                        <a:rPr lang="fa-IR" dirty="0" smtClean="0">
                          <a:cs typeface="B Titr" pitchFamily="2" charset="-78"/>
                        </a:rPr>
                        <a:t>دامنه</a:t>
                      </a:r>
                      <a:r>
                        <a:rPr lang="fa-IR" baseline="0" dirty="0" smtClean="0">
                          <a:cs typeface="B Titr" pitchFamily="2" charset="-78"/>
                        </a:rPr>
                        <a:t> اطمینان 95% (تقریبی)</a:t>
                      </a:r>
                      <a:endParaRPr lang="en-US" dirty="0" smtClean="0">
                        <a:cs typeface="B Titr" pitchFamily="2" charset="-78"/>
                      </a:endParaRPr>
                    </a:p>
                    <a:p>
                      <a:pPr algn="ctr"/>
                      <a:endParaRPr lang="en-US" dirty="0">
                        <a:cs typeface="B Titr" pitchFamily="2" charset="-78"/>
                      </a:endParaRPr>
                    </a:p>
                  </a:txBody>
                  <a:tcPr/>
                </a:tc>
                <a:tc hMerge="1">
                  <a:txBody>
                    <a:bodyPr/>
                    <a:lstStyle/>
                    <a:p>
                      <a:endParaRPr lang="en-US" dirty="0"/>
                    </a:p>
                  </a:txBody>
                  <a:tcPr/>
                </a:tc>
                <a:tc rowSpan="2">
                  <a:txBody>
                    <a:bodyPr/>
                    <a:lstStyle/>
                    <a:p>
                      <a:pPr marL="0" marR="0" indent="0" algn="ctr" defTabSz="685800" rtl="1" eaLnBrk="1" fontAlgn="auto" latinLnBrk="0" hangingPunct="1">
                        <a:lnSpc>
                          <a:spcPct val="100000"/>
                        </a:lnSpc>
                        <a:spcBef>
                          <a:spcPts val="0"/>
                        </a:spcBef>
                        <a:spcAft>
                          <a:spcPts val="0"/>
                        </a:spcAft>
                        <a:buClrTx/>
                        <a:buSzTx/>
                        <a:buFontTx/>
                        <a:buNone/>
                        <a:tabLst/>
                        <a:defRPr/>
                      </a:pPr>
                      <a:r>
                        <a:rPr lang="fa-IR" sz="1400" dirty="0" smtClean="0">
                          <a:cs typeface="B Titr" pitchFamily="2" charset="-78"/>
                        </a:rPr>
                        <a:t>شاخص </a:t>
                      </a:r>
                      <a:r>
                        <a:rPr lang="en-US" sz="1400" dirty="0" smtClean="0">
                          <a:latin typeface="Bodoni MT Black" pitchFamily="18" charset="0"/>
                          <a:cs typeface="B Titr" pitchFamily="2" charset="-78"/>
                        </a:rPr>
                        <a:t>MPN</a:t>
                      </a:r>
                      <a:r>
                        <a:rPr lang="fa-IR" sz="1400" baseline="0" dirty="0" smtClean="0">
                          <a:cs typeface="B Titr" pitchFamily="2" charset="-78"/>
                        </a:rPr>
                        <a:t> </a:t>
                      </a:r>
                      <a:r>
                        <a:rPr lang="fa-IR" sz="1400" baseline="0" dirty="0" smtClean="0">
                          <a:latin typeface="Bodoni MT Black" pitchFamily="18" charset="0"/>
                          <a:cs typeface="B Titr" pitchFamily="2" charset="-78"/>
                        </a:rPr>
                        <a:t>در </a:t>
                      </a:r>
                      <a:r>
                        <a:rPr lang="en-US" sz="1400" baseline="0" dirty="0" smtClean="0">
                          <a:latin typeface="Bodoni MT Black" pitchFamily="18" charset="0"/>
                          <a:cs typeface="B Titr" pitchFamily="2" charset="-78"/>
                        </a:rPr>
                        <a:t>100 ml</a:t>
                      </a:r>
                      <a:endParaRPr lang="en-US" sz="1400" dirty="0" smtClean="0">
                        <a:latin typeface="Bodoni MT Black" pitchFamily="18" charset="0"/>
                        <a:cs typeface="B Titr" pitchFamily="2" charset="-78"/>
                      </a:endParaRPr>
                    </a:p>
                    <a:p>
                      <a:pPr algn="ctr"/>
                      <a:endParaRPr lang="en-US" dirty="0">
                        <a:cs typeface="B Titr" pitchFamily="2" charset="-78"/>
                      </a:endParaRPr>
                    </a:p>
                  </a:txBody>
                  <a:tcPr/>
                </a:tc>
                <a:tc rowSpan="2">
                  <a:txBody>
                    <a:bodyPr/>
                    <a:lstStyle/>
                    <a:p>
                      <a:pPr marL="0" marR="0" indent="0" algn="ctr" defTabSz="685800" rtl="1" eaLnBrk="1" fontAlgn="auto" latinLnBrk="0" hangingPunct="1">
                        <a:lnSpc>
                          <a:spcPct val="100000"/>
                        </a:lnSpc>
                        <a:spcBef>
                          <a:spcPts val="0"/>
                        </a:spcBef>
                        <a:spcAft>
                          <a:spcPts val="0"/>
                        </a:spcAft>
                        <a:buClrTx/>
                        <a:buSzTx/>
                        <a:buFontTx/>
                        <a:buNone/>
                        <a:tabLst/>
                        <a:defRPr/>
                      </a:pPr>
                      <a:r>
                        <a:rPr lang="fa-IR" dirty="0" smtClean="0">
                          <a:cs typeface="B Titr" pitchFamily="2" charset="-78"/>
                        </a:rPr>
                        <a:t>تعداد لوله</a:t>
                      </a:r>
                      <a:r>
                        <a:rPr lang="fa-IR" baseline="0" dirty="0" smtClean="0">
                          <a:cs typeface="B Titr" pitchFamily="2" charset="-78"/>
                        </a:rPr>
                        <a:t> های مثبت از کل 10 لوله 10 میلی لیتری</a:t>
                      </a:r>
                      <a:endParaRPr lang="en-US" dirty="0" smtClean="0">
                        <a:cs typeface="B Titr" pitchFamily="2" charset="-78"/>
                      </a:endParaRPr>
                    </a:p>
                    <a:p>
                      <a:pPr algn="ctr"/>
                      <a:endParaRPr lang="en-US" dirty="0">
                        <a:cs typeface="B Titr" pitchFamily="2" charset="-78"/>
                      </a:endParaRPr>
                    </a:p>
                  </a:txBody>
                  <a:tcPr/>
                </a:tc>
              </a:tr>
              <a:tr h="529597">
                <a:tc>
                  <a:txBody>
                    <a:bodyPr/>
                    <a:lstStyle/>
                    <a:p>
                      <a:pPr algn="ctr"/>
                      <a:r>
                        <a:rPr lang="fa-IR" dirty="0" smtClean="0">
                          <a:cs typeface="B Titr" pitchFamily="2" charset="-78"/>
                        </a:rPr>
                        <a:t>حداکثر</a:t>
                      </a:r>
                      <a:endParaRPr lang="en-US" dirty="0">
                        <a:cs typeface="B Titr" pitchFamily="2" charset="-78"/>
                      </a:endParaRPr>
                    </a:p>
                  </a:txBody>
                  <a:tcPr/>
                </a:tc>
                <a:tc>
                  <a:txBody>
                    <a:bodyPr/>
                    <a:lstStyle/>
                    <a:p>
                      <a:pPr algn="ctr"/>
                      <a:r>
                        <a:rPr lang="fa-IR" dirty="0" smtClean="0">
                          <a:cs typeface="B Titr" pitchFamily="2" charset="-78"/>
                        </a:rPr>
                        <a:t>حداقل</a:t>
                      </a:r>
                      <a:endParaRPr lang="en-US" dirty="0">
                        <a:cs typeface="B Titr" pitchFamily="2" charset="-78"/>
                      </a:endParaRPr>
                    </a:p>
                  </a:txBody>
                  <a:tcPr/>
                </a:tc>
                <a:tc vMerge="1">
                  <a:txBody>
                    <a:bodyPr/>
                    <a:lstStyle/>
                    <a:p>
                      <a:endParaRPr lang="en-US" dirty="0"/>
                    </a:p>
                  </a:txBody>
                  <a:tcPr/>
                </a:tc>
                <a:tc vMerge="1">
                  <a:txBody>
                    <a:bodyPr/>
                    <a:lstStyle/>
                    <a:p>
                      <a:endParaRPr lang="en-US" dirty="0"/>
                    </a:p>
                  </a:txBody>
                  <a:tcPr/>
                </a:tc>
              </a:tr>
              <a:tr h="374490">
                <a:tc>
                  <a:txBody>
                    <a:bodyPr/>
                    <a:lstStyle/>
                    <a:p>
                      <a:pPr algn="ctr"/>
                      <a:r>
                        <a:rPr lang="fa-IR" dirty="0" smtClean="0">
                          <a:cs typeface="B Titr" pitchFamily="2" charset="-78"/>
                        </a:rPr>
                        <a:t>3</a:t>
                      </a:r>
                      <a:endParaRPr lang="en-US" dirty="0">
                        <a:cs typeface="B Titr" pitchFamily="2" charset="-78"/>
                      </a:endParaRPr>
                    </a:p>
                  </a:txBody>
                  <a:tcPr/>
                </a:tc>
                <a:tc>
                  <a:txBody>
                    <a:bodyPr/>
                    <a:lstStyle/>
                    <a:p>
                      <a:pPr algn="ctr"/>
                      <a:r>
                        <a:rPr lang="fa-IR" dirty="0" smtClean="0">
                          <a:cs typeface="B Titr" pitchFamily="2" charset="-78"/>
                        </a:rPr>
                        <a:t>0</a:t>
                      </a:r>
                      <a:endParaRPr lang="en-US" dirty="0">
                        <a:cs typeface="B Titr" pitchFamily="2" charset="-78"/>
                      </a:endParaRPr>
                    </a:p>
                  </a:txBody>
                  <a:tcPr/>
                </a:tc>
                <a:tc>
                  <a:txBody>
                    <a:bodyPr/>
                    <a:lstStyle/>
                    <a:p>
                      <a:pPr algn="ctr"/>
                      <a:r>
                        <a:rPr lang="fa-IR" dirty="0" smtClean="0">
                          <a:cs typeface="B Titr" pitchFamily="2" charset="-78"/>
                        </a:rPr>
                        <a:t>کمتر از 1/1</a:t>
                      </a:r>
                      <a:endParaRPr lang="en-US" dirty="0">
                        <a:cs typeface="B Titr" pitchFamily="2" charset="-78"/>
                      </a:endParaRPr>
                    </a:p>
                  </a:txBody>
                  <a:tcPr/>
                </a:tc>
                <a:tc>
                  <a:txBody>
                    <a:bodyPr/>
                    <a:lstStyle/>
                    <a:p>
                      <a:pPr algn="ctr"/>
                      <a:r>
                        <a:rPr lang="fa-IR" dirty="0" smtClean="0">
                          <a:cs typeface="B Titr" pitchFamily="2" charset="-78"/>
                        </a:rPr>
                        <a:t>0</a:t>
                      </a:r>
                      <a:endParaRPr lang="en-US" dirty="0">
                        <a:cs typeface="B Titr" pitchFamily="2" charset="-78"/>
                      </a:endParaRPr>
                    </a:p>
                  </a:txBody>
                  <a:tcPr/>
                </a:tc>
              </a:tr>
              <a:tr h="374490">
                <a:tc>
                  <a:txBody>
                    <a:bodyPr/>
                    <a:lstStyle/>
                    <a:p>
                      <a:pPr algn="ctr"/>
                      <a:r>
                        <a:rPr lang="fa-IR" dirty="0" smtClean="0">
                          <a:cs typeface="B Titr" pitchFamily="2" charset="-78"/>
                        </a:rPr>
                        <a:t>5/9</a:t>
                      </a:r>
                      <a:endParaRPr lang="en-US" dirty="0">
                        <a:cs typeface="B Titr" pitchFamily="2" charset="-78"/>
                      </a:endParaRPr>
                    </a:p>
                  </a:txBody>
                  <a:tcPr/>
                </a:tc>
                <a:tc>
                  <a:txBody>
                    <a:bodyPr/>
                    <a:lstStyle/>
                    <a:p>
                      <a:pPr algn="ctr"/>
                      <a:r>
                        <a:rPr lang="fa-IR" dirty="0" smtClean="0">
                          <a:cs typeface="B Titr" pitchFamily="2" charset="-78"/>
                        </a:rPr>
                        <a:t>0/03</a:t>
                      </a:r>
                      <a:endParaRPr lang="en-US" dirty="0">
                        <a:cs typeface="B Titr" pitchFamily="2" charset="-78"/>
                      </a:endParaRPr>
                    </a:p>
                  </a:txBody>
                  <a:tcPr/>
                </a:tc>
                <a:tc>
                  <a:txBody>
                    <a:bodyPr/>
                    <a:lstStyle/>
                    <a:p>
                      <a:pPr algn="ctr"/>
                      <a:r>
                        <a:rPr lang="fa-IR" dirty="0" smtClean="0">
                          <a:cs typeface="B Titr" pitchFamily="2" charset="-78"/>
                        </a:rPr>
                        <a:t>1/1</a:t>
                      </a:r>
                      <a:endParaRPr lang="en-US" dirty="0">
                        <a:cs typeface="B Titr" pitchFamily="2" charset="-78"/>
                      </a:endParaRPr>
                    </a:p>
                  </a:txBody>
                  <a:tcPr/>
                </a:tc>
                <a:tc>
                  <a:txBody>
                    <a:bodyPr/>
                    <a:lstStyle/>
                    <a:p>
                      <a:pPr algn="ctr"/>
                      <a:r>
                        <a:rPr lang="fa-IR" dirty="0" smtClean="0">
                          <a:cs typeface="B Titr" pitchFamily="2" charset="-78"/>
                        </a:rPr>
                        <a:t>1</a:t>
                      </a:r>
                      <a:endParaRPr lang="en-US" dirty="0">
                        <a:cs typeface="B Titr" pitchFamily="2" charset="-78"/>
                      </a:endParaRPr>
                    </a:p>
                  </a:txBody>
                  <a:tcPr/>
                </a:tc>
              </a:tr>
              <a:tr h="374490">
                <a:tc>
                  <a:txBody>
                    <a:bodyPr/>
                    <a:lstStyle/>
                    <a:p>
                      <a:pPr algn="ctr"/>
                      <a:r>
                        <a:rPr lang="fa-IR" dirty="0" smtClean="0">
                          <a:cs typeface="B Titr" pitchFamily="2" charset="-78"/>
                        </a:rPr>
                        <a:t>8/1</a:t>
                      </a:r>
                      <a:endParaRPr lang="en-US" dirty="0">
                        <a:cs typeface="B Titr" pitchFamily="2" charset="-78"/>
                      </a:endParaRPr>
                    </a:p>
                  </a:txBody>
                  <a:tcPr/>
                </a:tc>
                <a:tc>
                  <a:txBody>
                    <a:bodyPr/>
                    <a:lstStyle/>
                    <a:p>
                      <a:pPr algn="ctr"/>
                      <a:r>
                        <a:rPr lang="fa-IR" dirty="0" smtClean="0">
                          <a:cs typeface="B Titr" pitchFamily="2" charset="-78"/>
                        </a:rPr>
                        <a:t>0/26</a:t>
                      </a:r>
                      <a:endParaRPr lang="en-US" dirty="0">
                        <a:cs typeface="B Titr" pitchFamily="2" charset="-78"/>
                      </a:endParaRPr>
                    </a:p>
                  </a:txBody>
                  <a:tcPr/>
                </a:tc>
                <a:tc>
                  <a:txBody>
                    <a:bodyPr/>
                    <a:lstStyle/>
                    <a:p>
                      <a:pPr algn="ctr"/>
                      <a:r>
                        <a:rPr lang="fa-IR" dirty="0" smtClean="0">
                          <a:cs typeface="B Titr" pitchFamily="2" charset="-78"/>
                        </a:rPr>
                        <a:t>2/2</a:t>
                      </a:r>
                      <a:endParaRPr lang="en-US" dirty="0">
                        <a:cs typeface="B Titr" pitchFamily="2" charset="-78"/>
                      </a:endParaRPr>
                    </a:p>
                  </a:txBody>
                  <a:tcPr/>
                </a:tc>
                <a:tc>
                  <a:txBody>
                    <a:bodyPr/>
                    <a:lstStyle/>
                    <a:p>
                      <a:pPr algn="ctr"/>
                      <a:r>
                        <a:rPr lang="fa-IR" dirty="0" smtClean="0">
                          <a:cs typeface="B Titr" pitchFamily="2" charset="-78"/>
                        </a:rPr>
                        <a:t>2</a:t>
                      </a:r>
                      <a:endParaRPr lang="en-US" dirty="0">
                        <a:cs typeface="B Titr" pitchFamily="2" charset="-78"/>
                      </a:endParaRPr>
                    </a:p>
                  </a:txBody>
                  <a:tcPr/>
                </a:tc>
              </a:tr>
              <a:tr h="374490">
                <a:tc>
                  <a:txBody>
                    <a:bodyPr/>
                    <a:lstStyle/>
                    <a:p>
                      <a:pPr algn="ctr"/>
                      <a:r>
                        <a:rPr lang="fa-IR" dirty="0" smtClean="0">
                          <a:cs typeface="B Titr" pitchFamily="2" charset="-78"/>
                        </a:rPr>
                        <a:t>10/6</a:t>
                      </a:r>
                      <a:endParaRPr lang="en-US" dirty="0">
                        <a:cs typeface="B Titr" pitchFamily="2" charset="-78"/>
                      </a:endParaRPr>
                    </a:p>
                  </a:txBody>
                  <a:tcPr/>
                </a:tc>
                <a:tc>
                  <a:txBody>
                    <a:bodyPr/>
                    <a:lstStyle/>
                    <a:p>
                      <a:pPr algn="ctr"/>
                      <a:r>
                        <a:rPr lang="fa-IR" dirty="0" smtClean="0">
                          <a:cs typeface="B Titr" pitchFamily="2" charset="-78"/>
                        </a:rPr>
                        <a:t>0/69</a:t>
                      </a:r>
                      <a:endParaRPr lang="en-US" dirty="0">
                        <a:cs typeface="B Titr" pitchFamily="2" charset="-78"/>
                      </a:endParaRPr>
                    </a:p>
                  </a:txBody>
                  <a:tcPr/>
                </a:tc>
                <a:tc>
                  <a:txBody>
                    <a:bodyPr/>
                    <a:lstStyle/>
                    <a:p>
                      <a:pPr algn="ctr"/>
                      <a:r>
                        <a:rPr lang="fa-IR" dirty="0" smtClean="0">
                          <a:cs typeface="B Titr" pitchFamily="2" charset="-78"/>
                        </a:rPr>
                        <a:t>3/6</a:t>
                      </a:r>
                      <a:endParaRPr lang="en-US" dirty="0">
                        <a:cs typeface="B Titr" pitchFamily="2" charset="-78"/>
                      </a:endParaRPr>
                    </a:p>
                  </a:txBody>
                  <a:tcPr/>
                </a:tc>
                <a:tc>
                  <a:txBody>
                    <a:bodyPr/>
                    <a:lstStyle/>
                    <a:p>
                      <a:pPr algn="ctr"/>
                      <a:r>
                        <a:rPr lang="fa-IR" dirty="0" smtClean="0">
                          <a:cs typeface="B Titr" pitchFamily="2" charset="-78"/>
                        </a:rPr>
                        <a:t>3</a:t>
                      </a:r>
                      <a:endParaRPr lang="en-US" dirty="0">
                        <a:cs typeface="B Titr" pitchFamily="2" charset="-78"/>
                      </a:endParaRPr>
                    </a:p>
                  </a:txBody>
                  <a:tcPr/>
                </a:tc>
              </a:tr>
              <a:tr h="374490">
                <a:tc>
                  <a:txBody>
                    <a:bodyPr/>
                    <a:lstStyle/>
                    <a:p>
                      <a:pPr algn="ctr"/>
                      <a:r>
                        <a:rPr lang="fa-IR" dirty="0" smtClean="0">
                          <a:cs typeface="B Titr" pitchFamily="2" charset="-78"/>
                        </a:rPr>
                        <a:t>13/4</a:t>
                      </a:r>
                      <a:endParaRPr lang="en-US" dirty="0">
                        <a:cs typeface="B Titr" pitchFamily="2" charset="-78"/>
                      </a:endParaRPr>
                    </a:p>
                  </a:txBody>
                  <a:tcPr/>
                </a:tc>
                <a:tc>
                  <a:txBody>
                    <a:bodyPr/>
                    <a:lstStyle/>
                    <a:p>
                      <a:pPr algn="ctr"/>
                      <a:r>
                        <a:rPr lang="fa-IR" dirty="0" smtClean="0">
                          <a:cs typeface="B Titr" pitchFamily="2" charset="-78"/>
                        </a:rPr>
                        <a:t>1/3</a:t>
                      </a:r>
                      <a:endParaRPr lang="en-US" dirty="0">
                        <a:cs typeface="B Titr" pitchFamily="2" charset="-78"/>
                      </a:endParaRPr>
                    </a:p>
                  </a:txBody>
                  <a:tcPr/>
                </a:tc>
                <a:tc>
                  <a:txBody>
                    <a:bodyPr/>
                    <a:lstStyle/>
                    <a:p>
                      <a:pPr algn="ctr"/>
                      <a:r>
                        <a:rPr lang="fa-IR" dirty="0" smtClean="0">
                          <a:cs typeface="B Titr" pitchFamily="2" charset="-78"/>
                        </a:rPr>
                        <a:t>5/1</a:t>
                      </a:r>
                      <a:endParaRPr lang="en-US" dirty="0">
                        <a:cs typeface="B Titr" pitchFamily="2" charset="-78"/>
                      </a:endParaRPr>
                    </a:p>
                  </a:txBody>
                  <a:tcPr/>
                </a:tc>
                <a:tc>
                  <a:txBody>
                    <a:bodyPr/>
                    <a:lstStyle/>
                    <a:p>
                      <a:pPr algn="ctr"/>
                      <a:r>
                        <a:rPr lang="fa-IR" dirty="0" smtClean="0">
                          <a:cs typeface="B Titr" pitchFamily="2" charset="-78"/>
                        </a:rPr>
                        <a:t>4</a:t>
                      </a:r>
                      <a:endParaRPr lang="en-US" dirty="0">
                        <a:cs typeface="B Titr" pitchFamily="2" charset="-78"/>
                      </a:endParaRPr>
                    </a:p>
                  </a:txBody>
                  <a:tcPr/>
                </a:tc>
              </a:tr>
              <a:tr h="374490">
                <a:tc>
                  <a:txBody>
                    <a:bodyPr/>
                    <a:lstStyle/>
                    <a:p>
                      <a:pPr algn="ctr"/>
                      <a:r>
                        <a:rPr lang="fa-IR" dirty="0" smtClean="0">
                          <a:cs typeface="B Titr" pitchFamily="2" charset="-78"/>
                        </a:rPr>
                        <a:t>16/8</a:t>
                      </a:r>
                      <a:endParaRPr lang="en-US" dirty="0">
                        <a:cs typeface="B Titr" pitchFamily="2" charset="-78"/>
                      </a:endParaRPr>
                    </a:p>
                  </a:txBody>
                  <a:tcPr/>
                </a:tc>
                <a:tc>
                  <a:txBody>
                    <a:bodyPr/>
                    <a:lstStyle/>
                    <a:p>
                      <a:pPr algn="ctr"/>
                      <a:r>
                        <a:rPr lang="fa-IR" dirty="0" smtClean="0">
                          <a:cs typeface="B Titr" pitchFamily="2" charset="-78"/>
                        </a:rPr>
                        <a:t>2/1</a:t>
                      </a:r>
                      <a:endParaRPr lang="en-US" dirty="0">
                        <a:cs typeface="B Titr" pitchFamily="2" charset="-78"/>
                      </a:endParaRPr>
                    </a:p>
                  </a:txBody>
                  <a:tcPr/>
                </a:tc>
                <a:tc>
                  <a:txBody>
                    <a:bodyPr/>
                    <a:lstStyle/>
                    <a:p>
                      <a:pPr algn="ctr"/>
                      <a:r>
                        <a:rPr lang="fa-IR" dirty="0" smtClean="0">
                          <a:cs typeface="B Titr" pitchFamily="2" charset="-78"/>
                        </a:rPr>
                        <a:t>6/9</a:t>
                      </a:r>
                      <a:endParaRPr lang="en-US" dirty="0">
                        <a:cs typeface="B Titr" pitchFamily="2" charset="-78"/>
                      </a:endParaRPr>
                    </a:p>
                  </a:txBody>
                  <a:tcPr/>
                </a:tc>
                <a:tc>
                  <a:txBody>
                    <a:bodyPr/>
                    <a:lstStyle/>
                    <a:p>
                      <a:pPr algn="ctr"/>
                      <a:r>
                        <a:rPr lang="fa-IR" dirty="0" smtClean="0">
                          <a:cs typeface="B Titr" pitchFamily="2" charset="-78"/>
                        </a:rPr>
                        <a:t>5</a:t>
                      </a:r>
                      <a:endParaRPr lang="en-US" dirty="0">
                        <a:cs typeface="B Titr" pitchFamily="2" charset="-78"/>
                      </a:endParaRPr>
                    </a:p>
                  </a:txBody>
                  <a:tcPr/>
                </a:tc>
              </a:tr>
              <a:tr h="374490">
                <a:tc>
                  <a:txBody>
                    <a:bodyPr/>
                    <a:lstStyle/>
                    <a:p>
                      <a:pPr algn="ctr"/>
                      <a:r>
                        <a:rPr lang="fa-IR" dirty="0" smtClean="0">
                          <a:cs typeface="B Titr" pitchFamily="2" charset="-78"/>
                        </a:rPr>
                        <a:t>21/1</a:t>
                      </a:r>
                      <a:endParaRPr lang="en-US" dirty="0">
                        <a:cs typeface="B Titr" pitchFamily="2" charset="-78"/>
                      </a:endParaRPr>
                    </a:p>
                  </a:txBody>
                  <a:tcPr/>
                </a:tc>
                <a:tc>
                  <a:txBody>
                    <a:bodyPr/>
                    <a:lstStyle/>
                    <a:p>
                      <a:pPr algn="ctr"/>
                      <a:r>
                        <a:rPr lang="fa-IR" dirty="0" smtClean="0">
                          <a:cs typeface="B Titr" pitchFamily="2" charset="-78"/>
                        </a:rPr>
                        <a:t>3/1</a:t>
                      </a:r>
                      <a:endParaRPr lang="en-US" dirty="0">
                        <a:cs typeface="B Titr" pitchFamily="2" charset="-78"/>
                      </a:endParaRPr>
                    </a:p>
                  </a:txBody>
                  <a:tcPr/>
                </a:tc>
                <a:tc>
                  <a:txBody>
                    <a:bodyPr/>
                    <a:lstStyle/>
                    <a:p>
                      <a:pPr algn="ctr"/>
                      <a:r>
                        <a:rPr lang="fa-IR" dirty="0" smtClean="0">
                          <a:cs typeface="B Titr" pitchFamily="2" charset="-78"/>
                        </a:rPr>
                        <a:t>9/2</a:t>
                      </a:r>
                      <a:endParaRPr lang="en-US" dirty="0">
                        <a:cs typeface="B Titr" pitchFamily="2" charset="-78"/>
                      </a:endParaRPr>
                    </a:p>
                  </a:txBody>
                  <a:tcPr/>
                </a:tc>
                <a:tc>
                  <a:txBody>
                    <a:bodyPr/>
                    <a:lstStyle/>
                    <a:p>
                      <a:pPr algn="ctr"/>
                      <a:r>
                        <a:rPr lang="fa-IR" dirty="0" smtClean="0">
                          <a:cs typeface="B Titr" pitchFamily="2" charset="-78"/>
                        </a:rPr>
                        <a:t>6</a:t>
                      </a:r>
                      <a:endParaRPr lang="en-US" dirty="0">
                        <a:cs typeface="B Titr" pitchFamily="2" charset="-78"/>
                      </a:endParaRPr>
                    </a:p>
                  </a:txBody>
                  <a:tcPr/>
                </a:tc>
              </a:tr>
              <a:tr h="374490">
                <a:tc>
                  <a:txBody>
                    <a:bodyPr/>
                    <a:lstStyle/>
                    <a:p>
                      <a:pPr algn="ctr"/>
                      <a:r>
                        <a:rPr lang="fa-IR" dirty="0" smtClean="0">
                          <a:cs typeface="B Titr" pitchFamily="2" charset="-78"/>
                        </a:rPr>
                        <a:t>27/1</a:t>
                      </a:r>
                      <a:endParaRPr lang="en-US" dirty="0">
                        <a:cs typeface="B Titr" pitchFamily="2" charset="-78"/>
                      </a:endParaRPr>
                    </a:p>
                  </a:txBody>
                  <a:tcPr/>
                </a:tc>
                <a:tc>
                  <a:txBody>
                    <a:bodyPr/>
                    <a:lstStyle/>
                    <a:p>
                      <a:pPr algn="ctr"/>
                      <a:r>
                        <a:rPr lang="fa-IR" dirty="0" smtClean="0">
                          <a:cs typeface="B Titr" pitchFamily="2" charset="-78"/>
                        </a:rPr>
                        <a:t>4/3</a:t>
                      </a:r>
                      <a:endParaRPr lang="en-US" dirty="0">
                        <a:cs typeface="B Titr" pitchFamily="2" charset="-78"/>
                      </a:endParaRPr>
                    </a:p>
                  </a:txBody>
                  <a:tcPr/>
                </a:tc>
                <a:tc>
                  <a:txBody>
                    <a:bodyPr/>
                    <a:lstStyle/>
                    <a:p>
                      <a:pPr algn="ctr"/>
                      <a:r>
                        <a:rPr lang="fa-IR" dirty="0" smtClean="0">
                          <a:cs typeface="B Titr" pitchFamily="2" charset="-78"/>
                        </a:rPr>
                        <a:t>12</a:t>
                      </a:r>
                      <a:endParaRPr lang="en-US" dirty="0">
                        <a:cs typeface="B Titr" pitchFamily="2" charset="-78"/>
                      </a:endParaRPr>
                    </a:p>
                  </a:txBody>
                  <a:tcPr/>
                </a:tc>
                <a:tc>
                  <a:txBody>
                    <a:bodyPr/>
                    <a:lstStyle/>
                    <a:p>
                      <a:pPr algn="ctr"/>
                      <a:r>
                        <a:rPr lang="fa-IR" dirty="0" smtClean="0">
                          <a:cs typeface="B Titr" pitchFamily="2" charset="-78"/>
                        </a:rPr>
                        <a:t>7</a:t>
                      </a:r>
                      <a:endParaRPr lang="en-US" dirty="0">
                        <a:cs typeface="B Titr" pitchFamily="2" charset="-78"/>
                      </a:endParaRPr>
                    </a:p>
                  </a:txBody>
                  <a:tcPr/>
                </a:tc>
              </a:tr>
              <a:tr h="374490">
                <a:tc>
                  <a:txBody>
                    <a:bodyPr/>
                    <a:lstStyle/>
                    <a:p>
                      <a:pPr algn="ctr"/>
                      <a:r>
                        <a:rPr lang="fa-IR" dirty="0" smtClean="0">
                          <a:cs typeface="B Titr" pitchFamily="2" charset="-78"/>
                        </a:rPr>
                        <a:t>36/8</a:t>
                      </a:r>
                      <a:endParaRPr lang="en-US" dirty="0">
                        <a:cs typeface="B Titr" pitchFamily="2" charset="-78"/>
                      </a:endParaRPr>
                    </a:p>
                  </a:txBody>
                  <a:tcPr/>
                </a:tc>
                <a:tc>
                  <a:txBody>
                    <a:bodyPr/>
                    <a:lstStyle/>
                    <a:p>
                      <a:pPr algn="ctr"/>
                      <a:r>
                        <a:rPr lang="fa-IR" dirty="0" smtClean="0">
                          <a:cs typeface="B Titr" pitchFamily="2" charset="-78"/>
                        </a:rPr>
                        <a:t>5/9</a:t>
                      </a:r>
                      <a:endParaRPr lang="en-US" dirty="0">
                        <a:cs typeface="B Titr" pitchFamily="2" charset="-78"/>
                      </a:endParaRPr>
                    </a:p>
                  </a:txBody>
                  <a:tcPr/>
                </a:tc>
                <a:tc>
                  <a:txBody>
                    <a:bodyPr/>
                    <a:lstStyle/>
                    <a:p>
                      <a:pPr algn="ctr"/>
                      <a:r>
                        <a:rPr lang="fa-IR" dirty="0" smtClean="0">
                          <a:cs typeface="B Titr" pitchFamily="2" charset="-78"/>
                        </a:rPr>
                        <a:t>16/1</a:t>
                      </a:r>
                      <a:endParaRPr lang="en-US" dirty="0">
                        <a:cs typeface="B Titr" pitchFamily="2" charset="-78"/>
                      </a:endParaRPr>
                    </a:p>
                  </a:txBody>
                  <a:tcPr/>
                </a:tc>
                <a:tc>
                  <a:txBody>
                    <a:bodyPr/>
                    <a:lstStyle/>
                    <a:p>
                      <a:pPr algn="ctr"/>
                      <a:r>
                        <a:rPr lang="fa-IR" dirty="0" smtClean="0">
                          <a:cs typeface="B Titr" pitchFamily="2" charset="-78"/>
                        </a:rPr>
                        <a:t>8</a:t>
                      </a:r>
                      <a:endParaRPr lang="en-US" dirty="0">
                        <a:cs typeface="B Titr" pitchFamily="2" charset="-78"/>
                      </a:endParaRPr>
                    </a:p>
                  </a:txBody>
                  <a:tcPr/>
                </a:tc>
              </a:tr>
              <a:tr h="374490">
                <a:tc>
                  <a:txBody>
                    <a:bodyPr/>
                    <a:lstStyle/>
                    <a:p>
                      <a:pPr algn="ctr"/>
                      <a:r>
                        <a:rPr lang="fa-IR" dirty="0" smtClean="0">
                          <a:cs typeface="B Titr" pitchFamily="2" charset="-78"/>
                        </a:rPr>
                        <a:t>59/5</a:t>
                      </a:r>
                      <a:endParaRPr lang="en-US" dirty="0">
                        <a:cs typeface="B Titr" pitchFamily="2" charset="-78"/>
                      </a:endParaRPr>
                    </a:p>
                  </a:txBody>
                  <a:tcPr/>
                </a:tc>
                <a:tc>
                  <a:txBody>
                    <a:bodyPr/>
                    <a:lstStyle/>
                    <a:p>
                      <a:pPr algn="ctr"/>
                      <a:r>
                        <a:rPr lang="fa-IR" dirty="0" smtClean="0">
                          <a:cs typeface="B Titr" pitchFamily="2" charset="-78"/>
                        </a:rPr>
                        <a:t>8/1</a:t>
                      </a:r>
                      <a:endParaRPr lang="en-US" dirty="0">
                        <a:cs typeface="B Titr" pitchFamily="2" charset="-78"/>
                      </a:endParaRPr>
                    </a:p>
                  </a:txBody>
                  <a:tcPr/>
                </a:tc>
                <a:tc>
                  <a:txBody>
                    <a:bodyPr/>
                    <a:lstStyle/>
                    <a:p>
                      <a:pPr algn="ctr"/>
                      <a:r>
                        <a:rPr lang="fa-IR" dirty="0" smtClean="0">
                          <a:cs typeface="B Titr" pitchFamily="2" charset="-78"/>
                        </a:rPr>
                        <a:t>23</a:t>
                      </a:r>
                      <a:endParaRPr lang="en-US" dirty="0">
                        <a:cs typeface="B Titr" pitchFamily="2" charset="-78"/>
                      </a:endParaRPr>
                    </a:p>
                  </a:txBody>
                  <a:tcPr/>
                </a:tc>
                <a:tc>
                  <a:txBody>
                    <a:bodyPr/>
                    <a:lstStyle/>
                    <a:p>
                      <a:pPr algn="ctr"/>
                      <a:r>
                        <a:rPr lang="fa-IR" dirty="0" smtClean="0">
                          <a:cs typeface="B Titr" pitchFamily="2" charset="-78"/>
                        </a:rPr>
                        <a:t>9</a:t>
                      </a:r>
                      <a:endParaRPr lang="en-US" dirty="0">
                        <a:cs typeface="B Titr" pitchFamily="2" charset="-78"/>
                      </a:endParaRPr>
                    </a:p>
                  </a:txBody>
                  <a:tcPr/>
                </a:tc>
              </a:tr>
              <a:tr h="374490">
                <a:tc>
                  <a:txBody>
                    <a:bodyPr/>
                    <a:lstStyle/>
                    <a:p>
                      <a:pPr algn="ctr"/>
                      <a:r>
                        <a:rPr lang="fa-IR" dirty="0" smtClean="0">
                          <a:cs typeface="B Titr" pitchFamily="2" charset="-78"/>
                        </a:rPr>
                        <a:t>بی نهایت</a:t>
                      </a:r>
                      <a:endParaRPr lang="en-US" dirty="0">
                        <a:cs typeface="B Titr" pitchFamily="2" charset="-78"/>
                      </a:endParaRPr>
                    </a:p>
                  </a:txBody>
                  <a:tcPr/>
                </a:tc>
                <a:tc>
                  <a:txBody>
                    <a:bodyPr/>
                    <a:lstStyle/>
                    <a:p>
                      <a:pPr algn="ctr"/>
                      <a:r>
                        <a:rPr lang="fa-IR" dirty="0" smtClean="0">
                          <a:cs typeface="B Titr" pitchFamily="2" charset="-78"/>
                        </a:rPr>
                        <a:t>13/5</a:t>
                      </a:r>
                      <a:endParaRPr lang="en-US" dirty="0">
                        <a:cs typeface="B Titr" pitchFamily="2" charset="-78"/>
                      </a:endParaRPr>
                    </a:p>
                  </a:txBody>
                  <a:tcPr/>
                </a:tc>
                <a:tc>
                  <a:txBody>
                    <a:bodyPr/>
                    <a:lstStyle/>
                    <a:p>
                      <a:pPr algn="ctr"/>
                      <a:r>
                        <a:rPr lang="fa-IR" dirty="0" smtClean="0">
                          <a:cs typeface="B Titr" pitchFamily="2" charset="-78"/>
                        </a:rPr>
                        <a:t>بیشتر از 23</a:t>
                      </a:r>
                      <a:endParaRPr lang="en-US" dirty="0">
                        <a:cs typeface="B Titr" pitchFamily="2" charset="-78"/>
                      </a:endParaRPr>
                    </a:p>
                  </a:txBody>
                  <a:tcPr/>
                </a:tc>
                <a:tc>
                  <a:txBody>
                    <a:bodyPr/>
                    <a:lstStyle/>
                    <a:p>
                      <a:pPr algn="ctr"/>
                      <a:r>
                        <a:rPr lang="fa-IR" dirty="0" smtClean="0">
                          <a:cs typeface="B Titr" pitchFamily="2" charset="-78"/>
                        </a:rPr>
                        <a:t>10</a:t>
                      </a:r>
                      <a:endParaRPr lang="en-US" dirty="0">
                        <a:cs typeface="B Titr" pitchFamily="2" charset="-78"/>
                      </a:endParaRPr>
                    </a:p>
                  </a:txBody>
                  <a:tcPr/>
                </a:tc>
              </a:tr>
            </a:tbl>
          </a:graphicData>
        </a:graphic>
      </p:graphicFrame>
      <p:sp>
        <p:nvSpPr>
          <p:cNvPr id="2" name="Title 1"/>
          <p:cNvSpPr>
            <a:spLocks noGrp="1"/>
          </p:cNvSpPr>
          <p:nvPr>
            <p:ph type="title"/>
          </p:nvPr>
        </p:nvSpPr>
        <p:spPr>
          <a:xfrm>
            <a:off x="914400" y="457200"/>
            <a:ext cx="7406640" cy="914400"/>
          </a:xfrm>
        </p:spPr>
        <p:txBody>
          <a:bodyPr>
            <a:noAutofit/>
          </a:bodyPr>
          <a:lstStyle/>
          <a:p>
            <a:pPr algn="ctr"/>
            <a:r>
              <a:rPr lang="fa-IR" sz="1800" dirty="0" smtClean="0">
                <a:cs typeface="B Jadid" pitchFamily="2" charset="-78"/>
              </a:rPr>
              <a:t>جدول 3- </a:t>
            </a:r>
            <a:r>
              <a:rPr lang="fa-IR" sz="1800" dirty="0">
                <a:solidFill>
                  <a:schemeClr val="tx1"/>
                </a:solidFill>
                <a:cs typeface="B Jadid" pitchFamily="2" charset="-78"/>
              </a:rPr>
              <a:t>شاخص </a:t>
            </a:r>
            <a:r>
              <a:rPr lang="en-US" sz="1800" dirty="0">
                <a:solidFill>
                  <a:schemeClr val="tx1"/>
                </a:solidFill>
                <a:latin typeface="Bodoni MT Black" pitchFamily="18" charset="0"/>
                <a:cs typeface="B Jadid" pitchFamily="2" charset="-78"/>
              </a:rPr>
              <a:t>MPN</a:t>
            </a:r>
            <a:r>
              <a:rPr lang="fa-IR" sz="1800" dirty="0">
                <a:solidFill>
                  <a:schemeClr val="tx1"/>
                </a:solidFill>
                <a:cs typeface="B Jadid" pitchFamily="2" charset="-78"/>
              </a:rPr>
              <a:t> و دامنه اطمینان 95% برای ترکیب لوله های مثبت و منفی زمانی که در آزمایش از </a:t>
            </a:r>
            <a:r>
              <a:rPr lang="fa-IR" sz="1800" dirty="0" smtClean="0">
                <a:solidFill>
                  <a:schemeClr val="tx1"/>
                </a:solidFill>
                <a:cs typeface="B Jadid" pitchFamily="2" charset="-78"/>
              </a:rPr>
              <a:t>10 </a:t>
            </a:r>
            <a:r>
              <a:rPr lang="fa-IR" sz="1800" dirty="0">
                <a:solidFill>
                  <a:schemeClr val="tx1"/>
                </a:solidFill>
                <a:cs typeface="B Jadid" pitchFamily="2" charset="-78"/>
              </a:rPr>
              <a:t>لوله </a:t>
            </a:r>
            <a:r>
              <a:rPr lang="fa-IR" sz="1800" dirty="0" smtClean="0">
                <a:solidFill>
                  <a:schemeClr val="tx1"/>
                </a:solidFill>
                <a:cs typeface="B Jadid" pitchFamily="2" charset="-78"/>
              </a:rPr>
              <a:t>10 </a:t>
            </a:r>
            <a:r>
              <a:rPr lang="fa-IR" sz="1800" dirty="0">
                <a:solidFill>
                  <a:schemeClr val="tx1"/>
                </a:solidFill>
                <a:cs typeface="B Jadid" pitchFamily="2" charset="-78"/>
              </a:rPr>
              <a:t>میلی لیتر استفاده شده باشد.</a:t>
            </a:r>
            <a:endParaRPr lang="en-US" sz="1800" dirty="0">
              <a:cs typeface="B Jadid" pitchFamily="2" charset="-78"/>
            </a:endParaRPr>
          </a:p>
        </p:txBody>
      </p:sp>
    </p:spTree>
    <p:extLst>
      <p:ext uri="{BB962C8B-B14F-4D97-AF65-F5344CB8AC3E}">
        <p14:creationId xmlns:p14="http://schemas.microsoft.com/office/powerpoint/2010/main" val="17404121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b="1" dirty="0" smtClean="0">
                <a:cs typeface="B Nazanin" pitchFamily="2" charset="-78"/>
              </a:rPr>
              <a:t>ب</a:t>
            </a:r>
            <a:r>
              <a:rPr lang="ar-SA" b="1" dirty="0" smtClean="0">
                <a:cs typeface="B Nazanin" pitchFamily="2" charset="-78"/>
              </a:rPr>
              <a:t>اکتری </a:t>
            </a:r>
            <a:r>
              <a:rPr lang="ar-SA" b="1" dirty="0">
                <a:cs typeface="B Nazanin" pitchFamily="2" charset="-78"/>
              </a:rPr>
              <a:t>های </a:t>
            </a:r>
            <a:r>
              <a:rPr lang="ar-SA" b="1" dirty="0" smtClean="0">
                <a:cs typeface="B Nazanin" pitchFamily="2" charset="-78"/>
              </a:rPr>
              <a:t>هتروتروف</a:t>
            </a:r>
            <a:r>
              <a:rPr lang="fa-IR" b="1" dirty="0" smtClean="0">
                <a:cs typeface="B Nazanin" pitchFamily="2" charset="-78"/>
              </a:rPr>
              <a:t> :</a:t>
            </a:r>
            <a:r>
              <a:rPr lang="ar-SA" b="1" dirty="0" smtClean="0">
                <a:cs typeface="B Nazanin" pitchFamily="2" charset="-78"/>
              </a:rPr>
              <a:t> </a:t>
            </a:r>
            <a:endParaRPr lang="fa-IR" b="1" dirty="0" smtClean="0">
              <a:cs typeface="B Nazanin" pitchFamily="2" charset="-78"/>
            </a:endParaRPr>
          </a:p>
          <a:p>
            <a:pPr marL="109728" indent="0">
              <a:buNone/>
            </a:pPr>
            <a:r>
              <a:rPr lang="fa-IR" sz="2900" dirty="0">
                <a:cs typeface="B Nazanin" pitchFamily="2" charset="-78"/>
              </a:rPr>
              <a:t>شمارش میکرو ارگانیسم </a:t>
            </a:r>
            <a:r>
              <a:rPr lang="fa-IR" sz="2900" dirty="0" smtClean="0">
                <a:cs typeface="B Nazanin" pitchFamily="2" charset="-78"/>
              </a:rPr>
              <a:t>های هتروتروف ، </a:t>
            </a:r>
            <a:r>
              <a:rPr lang="fa-IR" sz="2900" dirty="0">
                <a:cs typeface="B Nazanin" pitchFamily="2" charset="-78"/>
              </a:rPr>
              <a:t>روشی است که توسط آن تعداد باکتری </a:t>
            </a:r>
            <a:r>
              <a:rPr lang="fa-IR" sz="2900" dirty="0" smtClean="0">
                <a:cs typeface="B Nazanin" pitchFamily="2" charset="-78"/>
              </a:rPr>
              <a:t>های </a:t>
            </a:r>
            <a:r>
              <a:rPr lang="fa-IR" sz="2900" dirty="0">
                <a:cs typeface="B Nazanin" pitchFamily="2" charset="-78"/>
              </a:rPr>
              <a:t>هتروتروف زنده در آب اندازه گیری شده و </a:t>
            </a:r>
            <a:r>
              <a:rPr lang="fa-IR" sz="2900" dirty="0" smtClean="0">
                <a:cs typeface="B Nazanin" pitchFamily="2" charset="-78"/>
              </a:rPr>
              <a:t>برای بررسی تغییرات </a:t>
            </a:r>
            <a:r>
              <a:rPr lang="fa-IR" sz="2900" dirty="0">
                <a:cs typeface="B Nazanin" pitchFamily="2" charset="-78"/>
              </a:rPr>
              <a:t>کیفی به هنگام تصفیه و توزیع آب و یا کیفیت آب استخرهای شنا </a:t>
            </a:r>
            <a:r>
              <a:rPr lang="fa-IR" sz="2900" dirty="0" smtClean="0">
                <a:cs typeface="B Nazanin" pitchFamily="2" charset="-78"/>
              </a:rPr>
              <a:t>انجام  </a:t>
            </a:r>
            <a:r>
              <a:rPr lang="fa-IR" sz="2900" dirty="0">
                <a:cs typeface="B Nazanin" pitchFamily="2" charset="-78"/>
              </a:rPr>
              <a:t>می گردد </a:t>
            </a:r>
            <a:r>
              <a:rPr lang="fa-IR" sz="2900" dirty="0" smtClean="0">
                <a:cs typeface="B Nazanin" pitchFamily="2" charset="-78"/>
              </a:rPr>
              <a:t>، کلنی </a:t>
            </a:r>
            <a:r>
              <a:rPr lang="fa-IR" sz="2900" dirty="0">
                <a:cs typeface="B Nazanin" pitchFamily="2" charset="-78"/>
              </a:rPr>
              <a:t>های مورد مطالعه با این روش می توانند به صورت دوتایی </a:t>
            </a:r>
            <a:r>
              <a:rPr lang="fa-IR" sz="2900" dirty="0" smtClean="0">
                <a:cs typeface="B Nazanin" pitchFamily="2" charset="-78"/>
              </a:rPr>
              <a:t>، </a:t>
            </a:r>
            <a:r>
              <a:rPr lang="fa-IR" sz="2900" dirty="0">
                <a:cs typeface="B Nazanin" pitchFamily="2" charset="-78"/>
              </a:rPr>
              <a:t>زنجیره </a:t>
            </a:r>
            <a:r>
              <a:rPr lang="fa-IR" sz="2900" dirty="0" smtClean="0">
                <a:cs typeface="B Nazanin" pitchFamily="2" charset="-78"/>
              </a:rPr>
              <a:t>ای ، خوشه </a:t>
            </a:r>
            <a:r>
              <a:rPr lang="fa-IR" sz="2900" dirty="0">
                <a:cs typeface="B Nazanin" pitchFamily="2" charset="-78"/>
              </a:rPr>
              <a:t>ای و یا منفرد تشکیل شوندکه همه انواع آن تحت عنوان واحد های تشکیل دهنده کلنی </a:t>
            </a:r>
            <a:r>
              <a:rPr lang="en-US" sz="2900" dirty="0" smtClean="0">
                <a:cs typeface="B Nazanin" pitchFamily="2" charset="-78"/>
              </a:rPr>
              <a:t>    </a:t>
            </a:r>
            <a:r>
              <a:rPr lang="en-US" sz="2400" dirty="0" smtClean="0">
                <a:cs typeface="B Nazanin" pitchFamily="2" charset="-78"/>
              </a:rPr>
              <a:t>(CFU ) </a:t>
            </a:r>
            <a:r>
              <a:rPr lang="fa-IR" sz="2900" dirty="0" smtClean="0">
                <a:cs typeface="B Nazanin" pitchFamily="2" charset="-78"/>
              </a:rPr>
              <a:t>نامیده </a:t>
            </a:r>
            <a:r>
              <a:rPr lang="fa-IR" sz="2900" dirty="0">
                <a:cs typeface="B Nazanin" pitchFamily="2" charset="-78"/>
              </a:rPr>
              <a:t>می شوند </a:t>
            </a:r>
            <a:r>
              <a:rPr lang="fa-IR" sz="2900" dirty="0" smtClean="0">
                <a:cs typeface="B Nazanin" pitchFamily="2" charset="-78"/>
              </a:rPr>
              <a:t>.</a:t>
            </a:r>
            <a:endParaRPr lang="fa-IR" sz="2900" dirty="0">
              <a:cs typeface="B Nazanin" pitchFamily="2" charset="-78"/>
            </a:endParaRPr>
          </a:p>
        </p:txBody>
      </p:sp>
      <p:sp>
        <p:nvSpPr>
          <p:cNvPr id="2" name="Title 1"/>
          <p:cNvSpPr>
            <a:spLocks noGrp="1"/>
          </p:cNvSpPr>
          <p:nvPr>
            <p:ph type="title"/>
          </p:nvPr>
        </p:nvSpPr>
        <p:spPr>
          <a:xfrm>
            <a:off x="457200" y="188640"/>
            <a:ext cx="8229600" cy="1008112"/>
          </a:xfrm>
        </p:spPr>
        <p:txBody>
          <a:bodyPr>
            <a:normAutofit/>
          </a:bodyPr>
          <a:lstStyle/>
          <a:p>
            <a:pPr algn="ctr"/>
            <a:r>
              <a:rPr lang="fa-IR" dirty="0">
                <a:effectLst/>
                <a:cs typeface="2  Compset" pitchFamily="2" charset="-78"/>
              </a:rPr>
              <a:t>آزمایش </a:t>
            </a:r>
            <a:r>
              <a:rPr lang="en-US" dirty="0">
                <a:effectLst/>
                <a:cs typeface="2  Compset" pitchFamily="2" charset="-78"/>
              </a:rPr>
              <a:t>HPC</a:t>
            </a:r>
            <a:endParaRPr lang="fa-IR" dirty="0">
              <a:cs typeface="2  Compset" pitchFamily="2" charset="-78"/>
            </a:endParaRPr>
          </a:p>
        </p:txBody>
      </p:sp>
    </p:spTree>
    <p:extLst>
      <p:ext uri="{BB962C8B-B14F-4D97-AF65-F5344CB8AC3E}">
        <p14:creationId xmlns:p14="http://schemas.microsoft.com/office/powerpoint/2010/main" val="39823109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556792"/>
            <a:ext cx="8229600" cy="4525963"/>
          </a:xfrm>
        </p:spPr>
        <p:txBody>
          <a:bodyPr>
            <a:normAutofit/>
          </a:bodyPr>
          <a:lstStyle/>
          <a:p>
            <a:pPr marL="109728" indent="0" algn="just">
              <a:lnSpc>
                <a:spcPct val="150000"/>
              </a:lnSpc>
              <a:buNone/>
            </a:pPr>
            <a:r>
              <a:rPr lang="fa-IR" dirty="0">
                <a:cs typeface="B Nazanin" pitchFamily="2" charset="-78"/>
              </a:rPr>
              <a:t>میکروارگانیسمهایی که از طریق خوردن آب آلوده ایجاد بیماری می </a:t>
            </a:r>
            <a:r>
              <a:rPr lang="fa-IR" dirty="0" smtClean="0">
                <a:cs typeface="B Nazanin" pitchFamily="2" charset="-78"/>
              </a:rPr>
              <a:t>کنند شامل گونه هایی مانند سالمونلا ، شیگلا ، اشر شیا کلی ، ویبریوکلرا ،کمپیلو باکتر ژژونی ،کریپتوسپوریوم ،  انتامو باهیستولتیکا ، ژیاردیا و بالانتیدیوم کلی می باشد . </a:t>
            </a:r>
            <a:endParaRPr lang="en-US" dirty="0">
              <a:cs typeface="B Nazanin" pitchFamily="2" charset="-78"/>
            </a:endParaRPr>
          </a:p>
        </p:txBody>
      </p:sp>
      <p:sp>
        <p:nvSpPr>
          <p:cNvPr id="3" name="Title 2"/>
          <p:cNvSpPr>
            <a:spLocks noGrp="1"/>
          </p:cNvSpPr>
          <p:nvPr>
            <p:ph type="title"/>
          </p:nvPr>
        </p:nvSpPr>
        <p:spPr/>
        <p:txBody>
          <a:bodyPr/>
          <a:lstStyle/>
          <a:p>
            <a:pPr algn="r"/>
            <a:r>
              <a:rPr lang="fa-IR" dirty="0" smtClean="0"/>
              <a:t>م</a:t>
            </a:r>
            <a:r>
              <a:rPr lang="fa-IR" dirty="0"/>
              <a:t>قدم</a:t>
            </a:r>
            <a:r>
              <a:rPr lang="fa-IR" dirty="0" smtClean="0"/>
              <a:t>ه </a:t>
            </a:r>
            <a:endParaRPr lang="fa-IR" dirty="0"/>
          </a:p>
        </p:txBody>
      </p:sp>
    </p:spTree>
    <p:extLst>
      <p:ext uri="{BB962C8B-B14F-4D97-AF65-F5344CB8AC3E}">
        <p14:creationId xmlns:p14="http://schemas.microsoft.com/office/powerpoint/2010/main" val="13982081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09728" indent="0">
              <a:buNone/>
            </a:pPr>
            <a:endParaRPr lang="fa-IR" sz="2800" b="1" dirty="0">
              <a:cs typeface="B Nazanin" pitchFamily="2" charset="-78"/>
            </a:endParaRPr>
          </a:p>
          <a:p>
            <a:pPr marL="109728" indent="0">
              <a:buNone/>
            </a:pPr>
            <a:r>
              <a:rPr lang="fa-IR" sz="2800" b="1" dirty="0" smtClean="0">
                <a:cs typeface="B Nazanin" pitchFamily="2" charset="-78"/>
              </a:rPr>
              <a:t>روش </a:t>
            </a:r>
            <a:r>
              <a:rPr lang="fa-IR" sz="2800" b="1" dirty="0">
                <a:cs typeface="B Nazanin" pitchFamily="2" charset="-78"/>
              </a:rPr>
              <a:t>های انجام آزمایش : </a:t>
            </a:r>
            <a:endParaRPr lang="fa-IR" sz="2800" b="1" dirty="0" smtClean="0">
              <a:cs typeface="B Nazanin" pitchFamily="2" charset="-78"/>
            </a:endParaRPr>
          </a:p>
          <a:p>
            <a:pPr marL="109728" indent="0">
              <a:buNone/>
            </a:pPr>
            <a:endParaRPr lang="fa-IR" sz="2800" b="1" dirty="0" smtClean="0">
              <a:cs typeface="B Nazanin" pitchFamily="2" charset="-78"/>
            </a:endParaRPr>
          </a:p>
          <a:p>
            <a:pPr marL="109728" indent="0">
              <a:buNone/>
            </a:pPr>
            <a:r>
              <a:rPr lang="fa-IR" sz="2800" dirty="0" smtClean="0">
                <a:cs typeface="B Nazanin" pitchFamily="2" charset="-78"/>
              </a:rPr>
              <a:t>1- </a:t>
            </a:r>
            <a:r>
              <a:rPr lang="fa-IR" sz="2800" dirty="0">
                <a:cs typeface="B Nazanin" pitchFamily="2" charset="-78"/>
              </a:rPr>
              <a:t>پور پلیت          </a:t>
            </a:r>
            <a:r>
              <a:rPr lang="en-US" sz="2800" dirty="0">
                <a:cs typeface="B Nazanin" pitchFamily="2" charset="-78"/>
              </a:rPr>
              <a:t>pour plate )</a:t>
            </a:r>
            <a:r>
              <a:rPr lang="fa-IR" sz="2800" dirty="0">
                <a:cs typeface="B Nazanin" pitchFamily="2" charset="-78"/>
              </a:rPr>
              <a:t>) </a:t>
            </a:r>
          </a:p>
          <a:p>
            <a:pPr marL="109728" indent="0">
              <a:buNone/>
            </a:pPr>
            <a:endParaRPr lang="fa-IR" sz="2800" b="1" dirty="0">
              <a:cs typeface="B Nazanin" pitchFamily="2" charset="-78"/>
            </a:endParaRPr>
          </a:p>
          <a:p>
            <a:pPr marL="109728" indent="0">
              <a:buNone/>
            </a:pPr>
            <a:r>
              <a:rPr lang="fa-IR" dirty="0" smtClean="0">
                <a:cs typeface="B Nazanin" pitchFamily="2" charset="-78"/>
              </a:rPr>
              <a:t>2-کشت </a:t>
            </a:r>
            <a:r>
              <a:rPr lang="fa-IR" dirty="0">
                <a:cs typeface="B Nazanin" pitchFamily="2" charset="-78"/>
              </a:rPr>
              <a:t>سطحی </a:t>
            </a:r>
            <a:r>
              <a:rPr lang="en-US" dirty="0">
                <a:cs typeface="B Nazanin" pitchFamily="2" charset="-78"/>
              </a:rPr>
              <a:t>spread plate)   </a:t>
            </a:r>
            <a:r>
              <a:rPr lang="fa-IR" dirty="0">
                <a:cs typeface="B Nazanin" pitchFamily="2" charset="-78"/>
              </a:rPr>
              <a:t>)</a:t>
            </a:r>
          </a:p>
          <a:p>
            <a:pPr marL="109728" indent="0">
              <a:buNone/>
            </a:pPr>
            <a:endParaRPr lang="fa-IR" dirty="0">
              <a:cs typeface="B Nazanin" pitchFamily="2" charset="-78"/>
            </a:endParaRPr>
          </a:p>
          <a:p>
            <a:pPr marL="109728" indent="0">
              <a:buNone/>
            </a:pPr>
            <a:r>
              <a:rPr lang="fa-IR" dirty="0" smtClean="0">
                <a:cs typeface="B Nazanin" pitchFamily="2" charset="-78"/>
              </a:rPr>
              <a:t>3- </a:t>
            </a:r>
            <a:r>
              <a:rPr lang="fa-IR" dirty="0">
                <a:cs typeface="B Nazanin" pitchFamily="2" charset="-78"/>
              </a:rPr>
              <a:t>صافی غشایی یا ممبران فیلتر</a:t>
            </a:r>
            <a:r>
              <a:rPr lang="fa-IR" dirty="0"/>
              <a:t/>
            </a:r>
            <a:br>
              <a:rPr lang="fa-IR" dirty="0"/>
            </a:br>
            <a:endParaRPr lang="fa-IR" dirty="0"/>
          </a:p>
          <a:p>
            <a:pPr marL="109728" indent="0">
              <a:buNone/>
            </a:pPr>
            <a:endParaRPr lang="fa-IR" dirty="0">
              <a:cs typeface="+mj-cs"/>
            </a:endParaRPr>
          </a:p>
        </p:txBody>
      </p:sp>
      <p:sp>
        <p:nvSpPr>
          <p:cNvPr id="2" name="Title 1"/>
          <p:cNvSpPr>
            <a:spLocks noGrp="1"/>
          </p:cNvSpPr>
          <p:nvPr>
            <p:ph type="title"/>
          </p:nvPr>
        </p:nvSpPr>
        <p:spPr>
          <a:xfrm>
            <a:off x="457200" y="188640"/>
            <a:ext cx="8229600" cy="1008112"/>
          </a:xfrm>
        </p:spPr>
        <p:txBody>
          <a:bodyPr>
            <a:normAutofit/>
          </a:bodyPr>
          <a:lstStyle/>
          <a:p>
            <a:pPr algn="ctr"/>
            <a:r>
              <a:rPr lang="fa-IR" dirty="0">
                <a:effectLst/>
                <a:cs typeface="2  Compset" pitchFamily="2" charset="-78"/>
              </a:rPr>
              <a:t>آزمایش </a:t>
            </a:r>
            <a:r>
              <a:rPr lang="en-US" dirty="0">
                <a:effectLst/>
                <a:cs typeface="2  Compset" pitchFamily="2" charset="-78"/>
              </a:rPr>
              <a:t>HPC</a:t>
            </a:r>
            <a:endParaRPr lang="fa-IR" dirty="0">
              <a:cs typeface="2  Compset" pitchFamily="2" charset="-78"/>
            </a:endParaRPr>
          </a:p>
        </p:txBody>
      </p:sp>
    </p:spTree>
    <p:extLst>
      <p:ext uri="{BB962C8B-B14F-4D97-AF65-F5344CB8AC3E}">
        <p14:creationId xmlns:p14="http://schemas.microsoft.com/office/powerpoint/2010/main" val="6178857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109728" indent="0">
              <a:buNone/>
            </a:pPr>
            <a:r>
              <a:rPr lang="fa-IR" b="1" dirty="0" smtClean="0">
                <a:cs typeface="B Nazanin" pitchFamily="2" charset="-78"/>
              </a:rPr>
              <a:t>روش </a:t>
            </a:r>
            <a:r>
              <a:rPr lang="fa-IR" b="1" dirty="0">
                <a:cs typeface="B Nazanin" pitchFamily="2" charset="-78"/>
              </a:rPr>
              <a:t>پورپلیت </a:t>
            </a:r>
            <a:r>
              <a:rPr lang="fa-IR" dirty="0">
                <a:cs typeface="B Nazanin" pitchFamily="2" charset="-78"/>
              </a:rPr>
              <a:t>: </a:t>
            </a:r>
            <a:r>
              <a:rPr lang="fa-IR" dirty="0" smtClean="0">
                <a:cs typeface="B Nazanin" pitchFamily="2" charset="-78"/>
              </a:rPr>
              <a:t>مقدار 0/1</a:t>
            </a:r>
            <a:r>
              <a:rPr lang="fa-IR" dirty="0">
                <a:cs typeface="B Nazanin" pitchFamily="2" charset="-78"/>
              </a:rPr>
              <a:t>  تا 1 میلی لیتر از نمونه یا نمونه ای رقیق شده که به وسیله ی پیپت به پلیت سترون اضافه و سپس محیط کشت آگار مذاب را </a:t>
            </a:r>
            <a:r>
              <a:rPr lang="fa-IR" dirty="0" smtClean="0">
                <a:cs typeface="B Nazanin" pitchFamily="2" charset="-78"/>
              </a:rPr>
              <a:t>می افزاییم </a:t>
            </a:r>
            <a:r>
              <a:rPr lang="fa-IR" dirty="0">
                <a:cs typeface="B Nazanin" pitchFamily="2" charset="-78"/>
              </a:rPr>
              <a:t>و پس از مخلوط شدن باید سرد و منجمدگردد سپس گرماگذاری شده و شمارش کلنی انجام می گردد.</a:t>
            </a:r>
          </a:p>
          <a:p>
            <a:pPr marL="109728" indent="0">
              <a:buNone/>
            </a:pPr>
            <a:r>
              <a:rPr lang="fa-IR" b="1" dirty="0">
                <a:cs typeface="B Nazanin" pitchFamily="2" charset="-78"/>
              </a:rPr>
              <a:t>روش کشت سطحی </a:t>
            </a:r>
            <a:r>
              <a:rPr lang="fa-IR" dirty="0">
                <a:cs typeface="B Nazanin" pitchFamily="2" charset="-78"/>
              </a:rPr>
              <a:t>: مقدار 0/1یا 0/5  میلی لیتر از نمونه </a:t>
            </a:r>
            <a:r>
              <a:rPr lang="fa-IR" dirty="0" smtClean="0">
                <a:cs typeface="B Nazanin" pitchFamily="2" charset="-78"/>
              </a:rPr>
              <a:t> یا </a:t>
            </a:r>
            <a:r>
              <a:rPr lang="fa-IR" u="sng" dirty="0" smtClean="0">
                <a:cs typeface="B Nazanin" pitchFamily="2" charset="-78"/>
              </a:rPr>
              <a:t>1</a:t>
            </a:r>
            <a:r>
              <a:rPr lang="fa-IR" dirty="0">
                <a:cs typeface="B Nazanin" pitchFamily="2" charset="-78"/>
              </a:rPr>
              <a:t> میلی لیتر از رقت مناسب نمونه به محیط کشت حاوی آگار جامد شده موجود در پلیت اضافه می شود . نمونه ی تلقیح شده  بر روی سطح محیط کشت را با یک میله شیشه ای سترون به صورت یکنواخت پخش می گردد.در این روش همه کلنی ها بر روی سطح محیط کشت به وجود آمده و مانع از نفوذ کلنی ها به داخل آگار مذاب می شود . پس از گرماگذاری در </a:t>
            </a:r>
            <a:r>
              <a:rPr lang="fa-IR" dirty="0" smtClean="0">
                <a:cs typeface="B Nazanin" pitchFamily="2" charset="-78"/>
              </a:rPr>
              <a:t>دمای  37 – 35 به مدت زمان 48 ساعت </a:t>
            </a:r>
          </a:p>
          <a:p>
            <a:pPr marL="109728" indent="0">
              <a:buNone/>
            </a:pPr>
            <a:r>
              <a:rPr lang="fa-IR" dirty="0" smtClean="0">
                <a:cs typeface="B Nazanin" pitchFamily="2" charset="-78"/>
              </a:rPr>
              <a:t>کلنی </a:t>
            </a:r>
            <a:r>
              <a:rPr lang="fa-IR" dirty="0">
                <a:cs typeface="B Nazanin" pitchFamily="2" charset="-78"/>
              </a:rPr>
              <a:t>های باکتری ها را بر روی سطح آگار شمارش </a:t>
            </a:r>
            <a:r>
              <a:rPr lang="fa-IR">
                <a:cs typeface="B Nazanin" pitchFamily="2" charset="-78"/>
              </a:rPr>
              <a:t>می </a:t>
            </a:r>
            <a:r>
              <a:rPr lang="fa-IR" smtClean="0">
                <a:cs typeface="B Nazanin" pitchFamily="2" charset="-78"/>
              </a:rPr>
              <a:t>کنیم </a:t>
            </a:r>
            <a:endParaRPr lang="fa-IR" dirty="0">
              <a:cs typeface="B Nazanin" pitchFamily="2" charset="-78"/>
            </a:endParaRPr>
          </a:p>
          <a:p>
            <a:pPr marL="109728" indent="0">
              <a:buNone/>
            </a:pPr>
            <a:endParaRPr lang="fa-IR" dirty="0"/>
          </a:p>
        </p:txBody>
      </p:sp>
      <p:sp>
        <p:nvSpPr>
          <p:cNvPr id="2" name="Title 1"/>
          <p:cNvSpPr>
            <a:spLocks noGrp="1"/>
          </p:cNvSpPr>
          <p:nvPr>
            <p:ph type="title"/>
          </p:nvPr>
        </p:nvSpPr>
        <p:spPr>
          <a:xfrm>
            <a:off x="457200" y="188640"/>
            <a:ext cx="8229600" cy="1008112"/>
          </a:xfrm>
        </p:spPr>
        <p:txBody>
          <a:bodyPr>
            <a:normAutofit/>
          </a:bodyPr>
          <a:lstStyle/>
          <a:p>
            <a:pPr algn="ctr"/>
            <a:r>
              <a:rPr lang="fa-IR" sz="4000" dirty="0">
                <a:effectLst/>
                <a:cs typeface="2  Compset" pitchFamily="2" charset="-78"/>
              </a:rPr>
              <a:t>آزمایش </a:t>
            </a:r>
            <a:r>
              <a:rPr lang="en-US" sz="4000" dirty="0">
                <a:effectLst/>
                <a:cs typeface="2  Compset" pitchFamily="2" charset="-78"/>
              </a:rPr>
              <a:t>HPC</a:t>
            </a:r>
            <a:endParaRPr lang="fa-IR" sz="4000" dirty="0">
              <a:solidFill>
                <a:schemeClr val="tx1"/>
              </a:solidFill>
              <a:latin typeface="+mn-lt"/>
              <a:ea typeface="+mn-ea"/>
              <a:cs typeface="B Nazanin" pitchFamily="2" charset="-78"/>
            </a:endParaRPr>
          </a:p>
        </p:txBody>
      </p:sp>
    </p:spTree>
    <p:extLst>
      <p:ext uri="{BB962C8B-B14F-4D97-AF65-F5344CB8AC3E}">
        <p14:creationId xmlns:p14="http://schemas.microsoft.com/office/powerpoint/2010/main" val="6351975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b="1" dirty="0">
                <a:cs typeface="B Nazanin" pitchFamily="2" charset="-78"/>
              </a:rPr>
              <a:t>روش صافی غشایی </a:t>
            </a:r>
            <a:r>
              <a:rPr lang="fa-IR" dirty="0">
                <a:cs typeface="B Nazanin" pitchFamily="2" charset="-78"/>
              </a:rPr>
              <a:t>: این روش در مورد نمونه های آب با حجم زیاد و </a:t>
            </a:r>
            <a:r>
              <a:rPr lang="fa-IR" dirty="0" smtClean="0">
                <a:cs typeface="B Nazanin" pitchFamily="2" charset="-78"/>
              </a:rPr>
              <a:t> کدورت </a:t>
            </a:r>
            <a:r>
              <a:rPr lang="fa-IR" dirty="0">
                <a:cs typeface="B Nazanin" pitchFamily="2" charset="-78"/>
              </a:rPr>
              <a:t>کم و معمولاٌ برای آب هایی با احتمال شمارش کلنی کمتر از </a:t>
            </a:r>
            <a:r>
              <a:rPr lang="en-US" dirty="0" smtClean="0">
                <a:cs typeface="B Nazanin" pitchFamily="2" charset="-78"/>
              </a:rPr>
              <a:t> </a:t>
            </a:r>
            <a:r>
              <a:rPr lang="en-US" sz="2000" dirty="0" smtClean="0">
                <a:cs typeface="B Nazanin" pitchFamily="2" charset="-78"/>
              </a:rPr>
              <a:t>(</a:t>
            </a:r>
            <a:r>
              <a:rPr lang="en-US" sz="2000" dirty="0" err="1" smtClean="0">
                <a:cs typeface="B Nazanin" pitchFamily="2" charset="-78"/>
              </a:rPr>
              <a:t>Cfu</a:t>
            </a:r>
            <a:r>
              <a:rPr lang="en-US" sz="2000" dirty="0" smtClean="0">
                <a:cs typeface="B Nazanin" pitchFamily="2" charset="-78"/>
              </a:rPr>
              <a:t>/ml </a:t>
            </a:r>
            <a:r>
              <a:rPr lang="en-US" sz="2000" dirty="0">
                <a:cs typeface="B Nazanin" pitchFamily="2" charset="-78"/>
              </a:rPr>
              <a:t>10- 1) </a:t>
            </a:r>
            <a:r>
              <a:rPr lang="fa-IR" sz="2000" dirty="0" smtClean="0">
                <a:cs typeface="B Nazanin" pitchFamily="2" charset="-78"/>
              </a:rPr>
              <a:t> </a:t>
            </a:r>
            <a:r>
              <a:rPr lang="fa-IR" dirty="0" smtClean="0">
                <a:cs typeface="B Nazanin" pitchFamily="2" charset="-78"/>
              </a:rPr>
              <a:t>به </a:t>
            </a:r>
            <a:r>
              <a:rPr lang="fa-IR" dirty="0">
                <a:cs typeface="B Nazanin" pitchFamily="2" charset="-78"/>
              </a:rPr>
              <a:t>کار می رود این روش شوک گرمائی ایجاد نمی کند </a:t>
            </a:r>
            <a:r>
              <a:rPr lang="fa-IR" dirty="0" smtClean="0">
                <a:cs typeface="B Nazanin" pitchFamily="2" charset="-78"/>
              </a:rPr>
              <a:t> و </a:t>
            </a:r>
            <a:r>
              <a:rPr lang="fa-IR" dirty="0">
                <a:cs typeface="B Nazanin" pitchFamily="2" charset="-78"/>
              </a:rPr>
              <a:t>هزینه های آن برای تهیه صافی های غشایی بیشتر از دو </a:t>
            </a:r>
            <a:r>
              <a:rPr lang="fa-IR" dirty="0" smtClean="0">
                <a:cs typeface="B Nazanin" pitchFamily="2" charset="-78"/>
              </a:rPr>
              <a:t>روش </a:t>
            </a:r>
            <a:r>
              <a:rPr lang="fa-IR" dirty="0">
                <a:cs typeface="B Nazanin" pitchFamily="2" charset="-78"/>
              </a:rPr>
              <a:t>دیگر برشمرده می شود .</a:t>
            </a:r>
          </a:p>
          <a:p>
            <a:endParaRPr lang="fa-IR" sz="2500" dirty="0">
              <a:cs typeface="B Nazanin" pitchFamily="2" charset="-78"/>
            </a:endParaRPr>
          </a:p>
        </p:txBody>
      </p:sp>
      <p:sp>
        <p:nvSpPr>
          <p:cNvPr id="3" name="Title 2"/>
          <p:cNvSpPr>
            <a:spLocks noGrp="1"/>
          </p:cNvSpPr>
          <p:nvPr>
            <p:ph type="title"/>
          </p:nvPr>
        </p:nvSpPr>
        <p:spPr/>
        <p:txBody>
          <a:bodyPr/>
          <a:lstStyle/>
          <a:p>
            <a:pPr algn="ctr"/>
            <a:r>
              <a:rPr lang="fa-IR" dirty="0">
                <a:effectLst/>
                <a:cs typeface="2  Compset" pitchFamily="2" charset="-78"/>
              </a:rPr>
              <a:t>آزمایش </a:t>
            </a:r>
            <a:r>
              <a:rPr lang="en-US" dirty="0">
                <a:effectLst/>
                <a:cs typeface="2  Compset" pitchFamily="2" charset="-78"/>
              </a:rPr>
              <a:t>HPC</a:t>
            </a:r>
            <a:endParaRPr lang="fa-IR" dirty="0"/>
          </a:p>
        </p:txBody>
      </p:sp>
    </p:spTree>
    <p:extLst>
      <p:ext uri="{BB962C8B-B14F-4D97-AF65-F5344CB8AC3E}">
        <p14:creationId xmlns:p14="http://schemas.microsoft.com/office/powerpoint/2010/main" val="11012033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712968" cy="4958011"/>
          </a:xfrm>
        </p:spPr>
        <p:txBody>
          <a:bodyPr>
            <a:noAutofit/>
          </a:bodyPr>
          <a:lstStyle/>
          <a:p>
            <a:pPr marL="109728" indent="0">
              <a:buNone/>
            </a:pPr>
            <a:r>
              <a:rPr lang="fa-IR" sz="2800" b="1" dirty="0" smtClean="0">
                <a:cs typeface="B Nazanin" pitchFamily="2" charset="-78"/>
              </a:rPr>
              <a:t>روش </a:t>
            </a:r>
            <a:r>
              <a:rPr lang="fa-IR" sz="2800" b="1" dirty="0">
                <a:cs typeface="B Nazanin" pitchFamily="2" charset="-78"/>
              </a:rPr>
              <a:t>کشت سطحی </a:t>
            </a:r>
            <a:r>
              <a:rPr lang="en-US" sz="2800" b="1" dirty="0" smtClean="0">
                <a:cs typeface="B Nazanin" pitchFamily="2" charset="-78"/>
              </a:rPr>
              <a:t>Spread </a:t>
            </a:r>
            <a:r>
              <a:rPr lang="en-US" sz="2800" b="1" dirty="0">
                <a:cs typeface="B Nazanin" pitchFamily="2" charset="-78"/>
              </a:rPr>
              <a:t>Plate</a:t>
            </a:r>
            <a:r>
              <a:rPr lang="en-US" sz="2800" b="1" dirty="0" smtClean="0">
                <a:cs typeface="B Nazanin" pitchFamily="2" charset="-78"/>
              </a:rPr>
              <a:t>)</a:t>
            </a:r>
            <a:r>
              <a:rPr lang="fa-IR" sz="2800" b="1" dirty="0" smtClean="0">
                <a:cs typeface="B Nazanin" pitchFamily="2" charset="-78"/>
              </a:rPr>
              <a:t> ) :</a:t>
            </a:r>
          </a:p>
          <a:p>
            <a:r>
              <a:rPr lang="fa-IR" dirty="0">
                <a:cs typeface="B Nazanin" pitchFamily="2" charset="-78"/>
              </a:rPr>
              <a:t>پلیت ها را به ترتیب چیده و علامت گذاری می نمائیم .</a:t>
            </a:r>
          </a:p>
          <a:p>
            <a:r>
              <a:rPr lang="fa-IR" dirty="0">
                <a:cs typeface="B Nazanin" pitchFamily="2" charset="-78"/>
              </a:rPr>
              <a:t>در صورت نیاز  نمونه ها را رقیق </a:t>
            </a:r>
            <a:r>
              <a:rPr lang="fa-IR" dirty="0" smtClean="0">
                <a:cs typeface="B Nazanin" pitchFamily="2" charset="-78"/>
              </a:rPr>
              <a:t>سازی می کنیم .</a:t>
            </a:r>
            <a:endParaRPr lang="fa-IR" dirty="0">
              <a:cs typeface="B Nazanin" pitchFamily="2" charset="-78"/>
            </a:endParaRPr>
          </a:p>
          <a:p>
            <a:r>
              <a:rPr lang="fa-IR" dirty="0">
                <a:cs typeface="B Nazanin" pitchFamily="2" charset="-78"/>
              </a:rPr>
              <a:t> براساس نمونه ها و رقت ها پلیت ها را مرتب می </a:t>
            </a:r>
            <a:r>
              <a:rPr lang="fa-IR" dirty="0" smtClean="0">
                <a:cs typeface="B Nazanin" pitchFamily="2" charset="-78"/>
              </a:rPr>
              <a:t>نمائیم .</a:t>
            </a:r>
            <a:endParaRPr lang="fa-IR" dirty="0">
              <a:cs typeface="B Nazanin" pitchFamily="2" charset="-78"/>
            </a:endParaRPr>
          </a:p>
          <a:p>
            <a:r>
              <a:rPr lang="fa-IR" dirty="0">
                <a:cs typeface="B Nazanin" pitchFamily="2" charset="-78"/>
              </a:rPr>
              <a:t>نمونه ها و رقت ها را قبل از اینکه با استفاده از پیپت به داخل پلیت منتقل کنیم بایستی به شدت تکان داد .</a:t>
            </a:r>
          </a:p>
          <a:p>
            <a:r>
              <a:rPr lang="fa-IR" dirty="0">
                <a:cs typeface="B Nazanin" pitchFamily="2" charset="-78"/>
              </a:rPr>
              <a:t>در حالی که پلیت را می چرخانیم نمونه یا حجم رقیق شده 0/1یا 0/5 میلی  لیتر رابا استفاده از پیپت روی سطح محیط آگار جامد می ر </a:t>
            </a:r>
            <a:r>
              <a:rPr lang="fa-IR" dirty="0" smtClean="0">
                <a:cs typeface="B Nazanin" pitchFamily="2" charset="-78"/>
              </a:rPr>
              <a:t>یزیم .</a:t>
            </a:r>
            <a:endParaRPr lang="fa-IR" dirty="0">
              <a:cs typeface="B Nazanin" pitchFamily="2" charset="-78"/>
            </a:endParaRPr>
          </a:p>
          <a:p>
            <a:endParaRPr lang="fa-IR" sz="2800" dirty="0">
              <a:cs typeface="B Nazanin" pitchFamily="2" charset="-78"/>
            </a:endParaRPr>
          </a:p>
        </p:txBody>
      </p:sp>
      <p:sp>
        <p:nvSpPr>
          <p:cNvPr id="2" name="Title 1"/>
          <p:cNvSpPr>
            <a:spLocks noGrp="1"/>
          </p:cNvSpPr>
          <p:nvPr>
            <p:ph type="title"/>
          </p:nvPr>
        </p:nvSpPr>
        <p:spPr>
          <a:xfrm>
            <a:off x="457200" y="188640"/>
            <a:ext cx="8229600" cy="1008112"/>
          </a:xfrm>
        </p:spPr>
        <p:txBody>
          <a:bodyPr>
            <a:normAutofit/>
          </a:bodyPr>
          <a:lstStyle/>
          <a:p>
            <a:pPr algn="ctr"/>
            <a:r>
              <a:rPr lang="fa-IR" sz="2800" dirty="0">
                <a:solidFill>
                  <a:schemeClr val="tx1"/>
                </a:solidFill>
                <a:latin typeface="+mn-lt"/>
                <a:ea typeface="+mn-ea"/>
                <a:cs typeface="B Nazanin" pitchFamily="2" charset="-78"/>
              </a:rPr>
              <a:t>آزمایش </a:t>
            </a:r>
            <a:r>
              <a:rPr lang="en-US" sz="2800" dirty="0">
                <a:solidFill>
                  <a:schemeClr val="tx1"/>
                </a:solidFill>
                <a:latin typeface="+mn-lt"/>
                <a:ea typeface="+mn-ea"/>
                <a:cs typeface="B Nazanin" pitchFamily="2" charset="-78"/>
              </a:rPr>
              <a:t>HPC</a:t>
            </a:r>
            <a:endParaRPr lang="fa-IR" sz="2800" dirty="0">
              <a:solidFill>
                <a:schemeClr val="tx1"/>
              </a:solidFill>
              <a:latin typeface="+mn-lt"/>
              <a:ea typeface="+mn-ea"/>
              <a:cs typeface="B Nazanin" pitchFamily="2" charset="-78"/>
            </a:endParaRPr>
          </a:p>
        </p:txBody>
      </p:sp>
    </p:spTree>
    <p:extLst>
      <p:ext uri="{BB962C8B-B14F-4D97-AF65-F5344CB8AC3E}">
        <p14:creationId xmlns:p14="http://schemas.microsoft.com/office/powerpoint/2010/main" val="41029127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sz="2400" dirty="0"/>
              <a:t> </a:t>
            </a:r>
            <a:r>
              <a:rPr lang="fa-IR" dirty="0">
                <a:cs typeface="B Nazanin" pitchFamily="2" charset="-78"/>
              </a:rPr>
              <a:t> نمونه تلقیح شده را روی سطح محیط کشت با استفاده از میله شیشه ای سترون به طور یکنواخت پخش می کنیم  این کار با ثابت نگه داشتن میله شیشه ای بر روی سطح آگار و حرکت دادن پلیت و یا با حرکت دادن میله شیشه ای بر روی سطح محیط کشت انجام می شود در این روش همه کلنی ها بر روی سطح محیط کشت شکل می گیرند</a:t>
            </a:r>
          </a:p>
          <a:p>
            <a:r>
              <a:rPr lang="fa-IR" dirty="0">
                <a:cs typeface="B Nazanin" pitchFamily="2" charset="-78"/>
              </a:rPr>
              <a:t>   قبل از گرماگذاری اجازه می دهیم تا نمونه تلقیح شده بطور کامل در محیط کشت جذب شود </a:t>
            </a:r>
            <a:r>
              <a:rPr lang="fa-IR" dirty="0" smtClean="0">
                <a:cs typeface="B Nazanin" pitchFamily="2" charset="-78"/>
              </a:rPr>
              <a:t>.</a:t>
            </a:r>
          </a:p>
          <a:p>
            <a:endParaRPr lang="fa-IR" dirty="0">
              <a:cs typeface="B Nazanin" pitchFamily="2" charset="-78"/>
            </a:endParaRPr>
          </a:p>
          <a:p>
            <a:pPr marL="109728" indent="0">
              <a:buNone/>
            </a:pPr>
            <a:r>
              <a:rPr lang="fa-IR" dirty="0">
                <a:cs typeface="B Nazanin" pitchFamily="2" charset="-78"/>
              </a:rPr>
              <a:t/>
            </a:r>
            <a:br>
              <a:rPr lang="fa-IR" dirty="0">
                <a:cs typeface="B Nazanin" pitchFamily="2" charset="-78"/>
              </a:rPr>
            </a:br>
            <a:endParaRPr lang="fa-IR" dirty="0">
              <a:cs typeface="B Nazanin" pitchFamily="2" charset="-78"/>
            </a:endParaRPr>
          </a:p>
        </p:txBody>
      </p:sp>
      <p:sp>
        <p:nvSpPr>
          <p:cNvPr id="2" name="Title 1"/>
          <p:cNvSpPr>
            <a:spLocks noGrp="1"/>
          </p:cNvSpPr>
          <p:nvPr>
            <p:ph type="title"/>
          </p:nvPr>
        </p:nvSpPr>
        <p:spPr>
          <a:xfrm>
            <a:off x="457200" y="188640"/>
            <a:ext cx="8229600" cy="1008112"/>
          </a:xfrm>
        </p:spPr>
        <p:txBody>
          <a:bodyPr>
            <a:normAutofit/>
          </a:bodyPr>
          <a:lstStyle/>
          <a:p>
            <a:pPr algn="ctr"/>
            <a:r>
              <a:rPr lang="fa-IR" dirty="0">
                <a:effectLst/>
                <a:cs typeface="2  Compset" pitchFamily="2" charset="-78"/>
              </a:rPr>
              <a:t>آزمایش </a:t>
            </a:r>
            <a:r>
              <a:rPr lang="en-US" dirty="0">
                <a:effectLst/>
                <a:cs typeface="2  Compset" pitchFamily="2" charset="-78"/>
              </a:rPr>
              <a:t>HPC</a:t>
            </a:r>
            <a:endParaRPr lang="fa-IR" dirty="0">
              <a:cs typeface="2  Compset" pitchFamily="2" charset="-78"/>
            </a:endParaRPr>
          </a:p>
        </p:txBody>
      </p:sp>
    </p:spTree>
    <p:extLst>
      <p:ext uri="{BB962C8B-B14F-4D97-AF65-F5344CB8AC3E}">
        <p14:creationId xmlns:p14="http://schemas.microsoft.com/office/powerpoint/2010/main" val="10807836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556792"/>
            <a:ext cx="8229600" cy="4525963"/>
          </a:xfrm>
        </p:spPr>
        <p:txBody>
          <a:bodyPr/>
          <a:lstStyle/>
          <a:p>
            <a:pPr marL="109728" indent="0">
              <a:buNone/>
            </a:pPr>
            <a:r>
              <a:rPr lang="fa-IR" dirty="0">
                <a:cs typeface="B Nazanin" pitchFamily="2" charset="-78"/>
              </a:rPr>
              <a:t>وقتی سطح محیط کشت آگار خشک شد درب پلیت ها را بسته آنها را بطور وارونه برای انجام آزمایش های اختصاصی به مدت 48 ساعت در  حرارت 35 درجه سلسیوس قرار می دهیم پس از گرماگذاری در دما و مدت زمان مناسب کلنی های مجزا بر روی سطح محیط کشت پدیدار می شوند</a:t>
            </a:r>
          </a:p>
        </p:txBody>
      </p:sp>
      <p:sp>
        <p:nvSpPr>
          <p:cNvPr id="3" name="Title 2"/>
          <p:cNvSpPr>
            <a:spLocks noGrp="1"/>
          </p:cNvSpPr>
          <p:nvPr>
            <p:ph type="title"/>
          </p:nvPr>
        </p:nvSpPr>
        <p:spPr/>
        <p:txBody>
          <a:bodyPr/>
          <a:lstStyle/>
          <a:p>
            <a:pPr algn="ctr"/>
            <a:r>
              <a:rPr lang="fa-IR" dirty="0">
                <a:effectLst/>
                <a:cs typeface="2  Compset" pitchFamily="2" charset="-78"/>
              </a:rPr>
              <a:t>آزمایش </a:t>
            </a:r>
            <a:r>
              <a:rPr lang="en-US" dirty="0">
                <a:effectLst/>
                <a:cs typeface="2  Compset" pitchFamily="2" charset="-78"/>
              </a:rPr>
              <a:t>HPC</a:t>
            </a:r>
            <a:endParaRPr lang="fa-IR" dirty="0"/>
          </a:p>
        </p:txBody>
      </p:sp>
    </p:spTree>
    <p:extLst>
      <p:ext uri="{BB962C8B-B14F-4D97-AF65-F5344CB8AC3E}">
        <p14:creationId xmlns:p14="http://schemas.microsoft.com/office/powerpoint/2010/main" val="5489267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b="1" dirty="0" smtClean="0">
                <a:cs typeface="B Nazanin" pitchFamily="2" charset="-78"/>
              </a:rPr>
              <a:t>شمارش و ثبت نتایج : </a:t>
            </a:r>
          </a:p>
          <a:p>
            <a:r>
              <a:rPr lang="fa-IR" dirty="0" smtClean="0">
                <a:cs typeface="B Nazanin" pitchFamily="2" charset="-78"/>
              </a:rPr>
              <a:t>پس </a:t>
            </a:r>
            <a:r>
              <a:rPr lang="fa-IR" dirty="0">
                <a:cs typeface="B Nazanin" pitchFamily="2" charset="-78"/>
              </a:rPr>
              <a:t>از پایان زمان انکوباسیون، بلافاصله اقدام به شمارش کلنی ها می نماییم. اگر امکان شمارش در آن زمان مقدور نیست، اطراف پلیت ها را پارافیلم زده و به صـورت وارونه در دمای ۱۰ – ۵ درجه سانتیگراد در یخچال نگهداری می کنیم. زمان نگهداری می بایستی کمتر از ۲۴ ساعت باشد.</a:t>
            </a:r>
          </a:p>
          <a:p>
            <a:r>
              <a:rPr lang="fa-IR" dirty="0">
                <a:cs typeface="B Nazanin" pitchFamily="2" charset="-78"/>
              </a:rPr>
              <a:t>بهترین وسیله برای شمارش کلنی ها در ایران، دستگاه کلنی کانتر بوده که دارای عدسی مناسب جهت بزرگ نمایی می باشد.</a:t>
            </a:r>
          </a:p>
          <a:p>
            <a:endParaRPr lang="fa-IR" b="1" dirty="0" smtClean="0"/>
          </a:p>
        </p:txBody>
      </p:sp>
      <p:sp>
        <p:nvSpPr>
          <p:cNvPr id="2" name="Title 1"/>
          <p:cNvSpPr>
            <a:spLocks noGrp="1"/>
          </p:cNvSpPr>
          <p:nvPr>
            <p:ph type="title"/>
          </p:nvPr>
        </p:nvSpPr>
        <p:spPr>
          <a:xfrm>
            <a:off x="457200" y="188640"/>
            <a:ext cx="8229600" cy="1008112"/>
          </a:xfrm>
        </p:spPr>
        <p:txBody>
          <a:bodyPr>
            <a:normAutofit/>
          </a:bodyPr>
          <a:lstStyle/>
          <a:p>
            <a:pPr algn="ctr"/>
            <a:r>
              <a:rPr lang="fa-IR" dirty="0">
                <a:effectLst/>
                <a:cs typeface="2  Compset" pitchFamily="2" charset="-78"/>
              </a:rPr>
              <a:t>آزمایش </a:t>
            </a:r>
            <a:r>
              <a:rPr lang="en-US" dirty="0">
                <a:effectLst/>
                <a:cs typeface="2  Compset" pitchFamily="2" charset="-78"/>
              </a:rPr>
              <a:t>HPC</a:t>
            </a:r>
            <a:endParaRPr lang="fa-IR" dirty="0">
              <a:cs typeface="2  Compset" pitchFamily="2" charset="-78"/>
            </a:endParaRPr>
          </a:p>
        </p:txBody>
      </p:sp>
    </p:spTree>
    <p:extLst>
      <p:ext uri="{BB962C8B-B14F-4D97-AF65-F5344CB8AC3E}">
        <p14:creationId xmlns:p14="http://schemas.microsoft.com/office/powerpoint/2010/main" val="40790212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ln>
            <a:solidFill>
              <a:schemeClr val="accent1"/>
            </a:solidFill>
          </a:ln>
        </p:spPr>
        <p:txBody>
          <a:bodyPr/>
          <a:lstStyle/>
          <a:p>
            <a:r>
              <a:rPr lang="fa-IR" dirty="0" smtClean="0">
                <a:cs typeface="B Nazanin" pitchFamily="2" charset="-78"/>
              </a:rPr>
              <a:t>شمارش کلنی ها :</a:t>
            </a:r>
          </a:p>
          <a:p>
            <a:r>
              <a:rPr lang="fa-IR" dirty="0" smtClean="0">
                <a:cs typeface="B Nazanin" pitchFamily="2" charset="-78"/>
              </a:rPr>
              <a:t>اگر </a:t>
            </a:r>
            <a:r>
              <a:rPr lang="fa-IR" dirty="0">
                <a:cs typeface="B Nazanin" pitchFamily="2" charset="-78"/>
              </a:rPr>
              <a:t>تعداد کلنی های شمارش شده در سطح کلی پلیت کمتر از ۳۰ عـدد باشد، می توان تـا ۲ میلی لیتر از نمونه را تلقیح و کشت داد که در این صورت نحوه شمارش بدین صورت می باشد </a:t>
            </a:r>
            <a:r>
              <a:rPr lang="fa-IR" dirty="0" smtClean="0">
                <a:cs typeface="B Nazanin" pitchFamily="2" charset="-78"/>
              </a:rPr>
              <a:t>:</a:t>
            </a:r>
          </a:p>
          <a:p>
            <a:pPr marL="109728" indent="0" algn="ctr">
              <a:buNone/>
            </a:pPr>
            <a:r>
              <a:rPr lang="fa-IR" u="sng" dirty="0" smtClean="0">
                <a:cs typeface="B Nazanin" pitchFamily="2" charset="-78"/>
              </a:rPr>
              <a:t>کلنی های شمارش شده در سطح پلیت</a:t>
            </a:r>
          </a:p>
          <a:p>
            <a:pPr marL="109728" indent="0" algn="ctr">
              <a:buNone/>
            </a:pPr>
            <a:r>
              <a:rPr lang="fa-IR" dirty="0" smtClean="0">
                <a:cs typeface="B Nazanin" pitchFamily="2" charset="-78"/>
              </a:rPr>
              <a:t>حجم نمونه تلقیح شده (</a:t>
            </a:r>
            <a:r>
              <a:rPr lang="en-US" dirty="0" smtClean="0">
                <a:cs typeface="B Nazanin" pitchFamily="2" charset="-78"/>
              </a:rPr>
              <a:t>(ml</a:t>
            </a:r>
            <a:r>
              <a:rPr lang="fa-IR" dirty="0" smtClean="0">
                <a:cs typeface="B Nazanin" pitchFamily="2" charset="-78"/>
              </a:rPr>
              <a:t> </a:t>
            </a:r>
          </a:p>
          <a:p>
            <a:pPr algn="ctr"/>
            <a:r>
              <a:rPr lang="fa-IR" dirty="0" smtClean="0">
                <a:cs typeface="B Nazanin" pitchFamily="2" charset="-78"/>
              </a:rPr>
              <a:t>در </a:t>
            </a:r>
            <a:r>
              <a:rPr lang="fa-IR" dirty="0">
                <a:cs typeface="B Nazanin" pitchFamily="2" charset="-78"/>
              </a:rPr>
              <a:t>مواردی که تعداد کلنی ها در سطح کل پلیت بالاتر از ۳۰ عدد باشد، حجم نمونه تلقیح شده برابر با ۱ میلی لیتر بوده و نحوه </a:t>
            </a:r>
            <a:r>
              <a:rPr lang="fa-IR" dirty="0" smtClean="0">
                <a:cs typeface="B Nazanin" pitchFamily="2" charset="-78"/>
              </a:rPr>
              <a:t>شمارش</a:t>
            </a:r>
          </a:p>
          <a:p>
            <a:r>
              <a:rPr lang="fa-IR" dirty="0" smtClean="0">
                <a:cs typeface="B Nazanin" pitchFamily="2" charset="-78"/>
              </a:rPr>
              <a:t>مطابق </a:t>
            </a:r>
            <a:r>
              <a:rPr lang="fa-IR" dirty="0">
                <a:cs typeface="B Nazanin" pitchFamily="2" charset="-78"/>
              </a:rPr>
              <a:t>فرمول </a:t>
            </a:r>
            <a:r>
              <a:rPr lang="fa-IR" dirty="0" smtClean="0">
                <a:cs typeface="B Nazanin" pitchFamily="2" charset="-78"/>
              </a:rPr>
              <a:t>بالاست ولی در مخرج کسر عدد 1 را می گذاریم .</a:t>
            </a:r>
          </a:p>
        </p:txBody>
      </p:sp>
      <p:sp>
        <p:nvSpPr>
          <p:cNvPr id="2" name="Title 1"/>
          <p:cNvSpPr>
            <a:spLocks noGrp="1"/>
          </p:cNvSpPr>
          <p:nvPr>
            <p:ph type="title"/>
          </p:nvPr>
        </p:nvSpPr>
        <p:spPr>
          <a:xfrm>
            <a:off x="457200" y="188640"/>
            <a:ext cx="8229600" cy="1008112"/>
          </a:xfrm>
        </p:spPr>
        <p:txBody>
          <a:bodyPr>
            <a:normAutofit/>
          </a:bodyPr>
          <a:lstStyle/>
          <a:p>
            <a:pPr algn="ctr"/>
            <a:r>
              <a:rPr lang="fa-IR" sz="4000" dirty="0">
                <a:effectLst/>
                <a:cs typeface="2  Compset" pitchFamily="2" charset="-78"/>
              </a:rPr>
              <a:t>آزمایش </a:t>
            </a:r>
            <a:r>
              <a:rPr lang="en-US" sz="4000" dirty="0">
                <a:effectLst/>
                <a:cs typeface="2  Compset" pitchFamily="2" charset="-78"/>
              </a:rPr>
              <a:t>HPC</a:t>
            </a:r>
            <a:endParaRPr lang="fa-IR" sz="4000" dirty="0">
              <a:cs typeface="2  Compset" pitchFamily="2" charset="-78"/>
            </a:endParaRPr>
          </a:p>
        </p:txBody>
      </p:sp>
    </p:spTree>
    <p:extLst>
      <p:ext uri="{BB962C8B-B14F-4D97-AF65-F5344CB8AC3E}">
        <p14:creationId xmlns:p14="http://schemas.microsoft.com/office/powerpoint/2010/main" val="40790212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smtClean="0">
                <a:cs typeface="B Nazanin" pitchFamily="2" charset="-78"/>
              </a:rPr>
              <a:t>اگر </a:t>
            </a:r>
            <a:r>
              <a:rPr lang="fa-IR" dirty="0">
                <a:cs typeface="B Nazanin" pitchFamily="2" charset="-78"/>
              </a:rPr>
              <a:t>تعداد کلنی ها در سطح کل پلیت بسیار بیشتر از ۳۰۰ عدد باشد به ترتیب زیر عمل می نماییم </a:t>
            </a:r>
            <a:r>
              <a:rPr lang="fa-IR" dirty="0" smtClean="0">
                <a:cs typeface="B Nazanin" pitchFamily="2" charset="-78"/>
              </a:rPr>
              <a:t>:</a:t>
            </a:r>
          </a:p>
          <a:p>
            <a:r>
              <a:rPr lang="fa-IR" dirty="0" smtClean="0">
                <a:cs typeface="B Nazanin" pitchFamily="2" charset="-78"/>
              </a:rPr>
              <a:t>اگـر </a:t>
            </a:r>
            <a:r>
              <a:rPr lang="fa-IR" dirty="0">
                <a:cs typeface="B Nazanin" pitchFamily="2" charset="-78"/>
              </a:rPr>
              <a:t>در یک </a:t>
            </a:r>
            <a:r>
              <a:rPr lang="fa-IR" dirty="0" smtClean="0">
                <a:cs typeface="B Nazanin" pitchFamily="2" charset="-78"/>
              </a:rPr>
              <a:t>مربع</a:t>
            </a:r>
            <a:r>
              <a:rPr lang="en-US" sz="2000" dirty="0" smtClean="0">
                <a:cs typeface="B Nazanin" pitchFamily="2" charset="-78"/>
              </a:rPr>
              <a:t>Cm</a:t>
            </a:r>
            <a:r>
              <a:rPr lang="en-US" sz="2000" baseline="30000" dirty="0" smtClean="0">
                <a:cs typeface="B Nazanin" pitchFamily="2" charset="-78"/>
              </a:rPr>
              <a:t>2</a:t>
            </a:r>
            <a:r>
              <a:rPr lang="en-US" sz="2000" dirty="0">
                <a:cs typeface="B Nazanin" pitchFamily="2" charset="-78"/>
              </a:rPr>
              <a:t> </a:t>
            </a:r>
            <a:r>
              <a:rPr lang="en-US" dirty="0" smtClean="0">
                <a:cs typeface="B Nazanin" pitchFamily="2" charset="-78"/>
              </a:rPr>
              <a:t>) </a:t>
            </a:r>
            <a:r>
              <a:rPr lang="fa-IR" dirty="0" smtClean="0">
                <a:cs typeface="B Nazanin" pitchFamily="2" charset="-78"/>
              </a:rPr>
              <a:t>1) از </a:t>
            </a:r>
            <a:r>
              <a:rPr lang="fa-IR" dirty="0">
                <a:cs typeface="B Nazanin" pitchFamily="2" charset="-78"/>
              </a:rPr>
              <a:t>سطح پلیت تعداد کلنی کمتر از ۱۰ عدد </a:t>
            </a:r>
            <a:r>
              <a:rPr lang="fa-IR" dirty="0" smtClean="0">
                <a:cs typeface="B Nazanin" pitchFamily="2" charset="-78"/>
              </a:rPr>
              <a:t>باشد ، </a:t>
            </a:r>
            <a:r>
              <a:rPr lang="fa-IR" dirty="0">
                <a:cs typeface="B Nazanin" pitchFamily="2" charset="-78"/>
              </a:rPr>
              <a:t>۱۳ مربع کـه دارای توزیع یکنواختی از کلنی هـا بـاشـد را انتخاب می کنیم. بهتـر است در صـورت امکان ۷ مـربـع متوالی در جـهـت افـقـی ۶ مـربـع متوالی در جهت عمودی را انتخاب نماییم. سپـس مجموع تعداد کلنی هـا در ۱۳ مربع را در ۵ ضـرب می کنیم تـا کـل کلنی هـا در پلیتی با مساحت </a:t>
            </a:r>
            <a:r>
              <a:rPr lang="en-US" dirty="0" smtClean="0">
                <a:cs typeface="B Nazanin" pitchFamily="2" charset="-78"/>
              </a:rPr>
              <a:t> </a:t>
            </a:r>
            <a:r>
              <a:rPr lang="en-US" sz="2400" dirty="0" smtClean="0">
                <a:cs typeface="B Nazanin" pitchFamily="2" charset="-78"/>
              </a:rPr>
              <a:t>65cm</a:t>
            </a:r>
            <a:r>
              <a:rPr lang="en-US" sz="2400" baseline="30000" dirty="0" smtClean="0">
                <a:cs typeface="B Nazanin" pitchFamily="2" charset="-78"/>
              </a:rPr>
              <a:t>2</a:t>
            </a:r>
            <a:r>
              <a:rPr lang="fa-IR" dirty="0" smtClean="0">
                <a:cs typeface="B Nazanin" pitchFamily="2" charset="-78"/>
              </a:rPr>
              <a:t>بدست </a:t>
            </a:r>
            <a:r>
              <a:rPr lang="fa-IR" dirty="0">
                <a:cs typeface="B Nazanin" pitchFamily="2" charset="-78"/>
              </a:rPr>
              <a:t>آید. باید توجه داشته باشیم که یک مربع را دوبار نشماریم.</a:t>
            </a:r>
          </a:p>
          <a:p>
            <a:endParaRPr lang="fa-IR" b="1" dirty="0" smtClean="0"/>
          </a:p>
        </p:txBody>
      </p:sp>
      <p:sp>
        <p:nvSpPr>
          <p:cNvPr id="2" name="Title 1"/>
          <p:cNvSpPr>
            <a:spLocks noGrp="1"/>
          </p:cNvSpPr>
          <p:nvPr>
            <p:ph type="title"/>
          </p:nvPr>
        </p:nvSpPr>
        <p:spPr>
          <a:xfrm>
            <a:off x="457200" y="188640"/>
            <a:ext cx="8229600" cy="1008112"/>
          </a:xfrm>
        </p:spPr>
        <p:txBody>
          <a:bodyPr>
            <a:normAutofit/>
          </a:bodyPr>
          <a:lstStyle/>
          <a:p>
            <a:pPr algn="ctr"/>
            <a:r>
              <a:rPr lang="fa-IR" dirty="0">
                <a:effectLst/>
                <a:cs typeface="2  Compset" pitchFamily="2" charset="-78"/>
              </a:rPr>
              <a:t>آزمایش </a:t>
            </a:r>
            <a:r>
              <a:rPr lang="en-US" dirty="0">
                <a:effectLst/>
                <a:cs typeface="2  Compset" pitchFamily="2" charset="-78"/>
              </a:rPr>
              <a:t>HPC</a:t>
            </a:r>
            <a:endParaRPr lang="fa-IR" dirty="0">
              <a:cs typeface="2  Compset" pitchFamily="2" charset="-78"/>
            </a:endParaRPr>
          </a:p>
        </p:txBody>
      </p:sp>
    </p:spTree>
    <p:extLst>
      <p:ext uri="{BB962C8B-B14F-4D97-AF65-F5344CB8AC3E}">
        <p14:creationId xmlns:p14="http://schemas.microsoft.com/office/powerpoint/2010/main" val="102294581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dirty="0" smtClean="0">
                <a:cs typeface="B Nazanin" pitchFamily="2" charset="-78"/>
              </a:rPr>
              <a:t>اگـر </a:t>
            </a:r>
            <a:r>
              <a:rPr lang="fa-IR" dirty="0">
                <a:cs typeface="B Nazanin" pitchFamily="2" charset="-78"/>
              </a:rPr>
              <a:t>در یـک مـربـع </a:t>
            </a:r>
            <a:r>
              <a:rPr lang="en-US" dirty="0" smtClean="0">
                <a:cs typeface="B Nazanin" pitchFamily="2" charset="-78"/>
              </a:rPr>
              <a:t> </a:t>
            </a:r>
            <a:r>
              <a:rPr lang="en-US" sz="2400" dirty="0" smtClean="0">
                <a:cs typeface="B Nazanin" pitchFamily="2" charset="-78"/>
              </a:rPr>
              <a:t>(1Cm</a:t>
            </a:r>
            <a:r>
              <a:rPr lang="en-US" sz="2400" baseline="30000" dirty="0" smtClean="0">
                <a:cs typeface="B Nazanin" pitchFamily="2" charset="-78"/>
              </a:rPr>
              <a:t>2</a:t>
            </a:r>
            <a:r>
              <a:rPr lang="en-US" dirty="0" smtClean="0">
                <a:cs typeface="B Nazanin" pitchFamily="2" charset="-78"/>
              </a:rPr>
              <a:t>) </a:t>
            </a:r>
            <a:r>
              <a:rPr lang="fa-IR" dirty="0">
                <a:cs typeface="B Nazanin" pitchFamily="2" charset="-78"/>
              </a:rPr>
              <a:t>از سطح پلیت، تعداد کلنی بیشتر از ۱۰ عـدد بـود، چهار مـربـع را کـه دارای توزیع یکنواختی هستند می شماریم و میانگین ۴ مـربـع را در واحـد سطح بـدسـت می آوریم و در ضریب مناسب ضرب می نماییم (۶۵ برای پلیت های شیشه ای و ۵۷ برای پلیت های یکبار مصرف).</a:t>
            </a:r>
          </a:p>
          <a:p>
            <a:r>
              <a:rPr lang="fa-IR" dirty="0">
                <a:cs typeface="B Nazanin" pitchFamily="2" charset="-78"/>
              </a:rPr>
              <a:t>اگر در یک مربع تعداد کلنی هـا بیشتر از ۱۰۰ عـدد </a:t>
            </a:r>
            <a:r>
              <a:rPr lang="fa-IR" dirty="0" smtClean="0">
                <a:cs typeface="B Nazanin" pitchFamily="2" charset="-78"/>
              </a:rPr>
              <a:t>بـود ، باید رقیق سازی انجام شود و نتایج در عکس رقت ضرب شود . </a:t>
            </a:r>
          </a:p>
          <a:p>
            <a:r>
              <a:rPr lang="fa-IR" dirty="0" smtClean="0">
                <a:cs typeface="B Nazanin" pitchFamily="2" charset="-78"/>
              </a:rPr>
              <a:t>توجه </a:t>
            </a:r>
            <a:r>
              <a:rPr lang="fa-IR" dirty="0">
                <a:cs typeface="B Nazanin" pitchFamily="2" charset="-78"/>
              </a:rPr>
              <a:t>داشته باشیم که کلنی های تشکیل یافته (تخمین زده شده) را </a:t>
            </a:r>
            <a:r>
              <a:rPr lang="en-US" dirty="0" smtClean="0">
                <a:cs typeface="B Nazanin" pitchFamily="2" charset="-78"/>
              </a:rPr>
              <a:t>    </a:t>
            </a:r>
            <a:r>
              <a:rPr lang="en-US" dirty="0" err="1" smtClean="0">
                <a:cs typeface="B Nazanin" pitchFamily="2" charset="-78"/>
              </a:rPr>
              <a:t>cfu</a:t>
            </a:r>
            <a:r>
              <a:rPr lang="fa-IR" dirty="0" smtClean="0">
                <a:cs typeface="B Nazanin" pitchFamily="2" charset="-78"/>
              </a:rPr>
              <a:t> در واحد </a:t>
            </a:r>
            <a:r>
              <a:rPr lang="fa-IR" dirty="0">
                <a:cs typeface="B Nazanin" pitchFamily="2" charset="-78"/>
              </a:rPr>
              <a:t>میلی لیتر گزارش </a:t>
            </a:r>
            <a:r>
              <a:rPr lang="fa-IR" dirty="0" smtClean="0">
                <a:cs typeface="B Nazanin" pitchFamily="2" charset="-78"/>
              </a:rPr>
              <a:t>کنیم .</a:t>
            </a:r>
            <a:endParaRPr lang="fa-IR" b="1" dirty="0" smtClean="0">
              <a:cs typeface="B Nazanin" pitchFamily="2" charset="-78"/>
            </a:endParaRPr>
          </a:p>
        </p:txBody>
      </p:sp>
      <p:sp>
        <p:nvSpPr>
          <p:cNvPr id="2" name="Title 1"/>
          <p:cNvSpPr>
            <a:spLocks noGrp="1"/>
          </p:cNvSpPr>
          <p:nvPr>
            <p:ph type="title"/>
          </p:nvPr>
        </p:nvSpPr>
        <p:spPr>
          <a:xfrm>
            <a:off x="457200" y="188640"/>
            <a:ext cx="8229600" cy="1008112"/>
          </a:xfrm>
        </p:spPr>
        <p:txBody>
          <a:bodyPr>
            <a:normAutofit/>
          </a:bodyPr>
          <a:lstStyle/>
          <a:p>
            <a:pPr algn="ctr"/>
            <a:r>
              <a:rPr lang="fa-IR" dirty="0">
                <a:effectLst/>
                <a:cs typeface="2  Compset" pitchFamily="2" charset="-78"/>
              </a:rPr>
              <a:t>آزمایش </a:t>
            </a:r>
            <a:r>
              <a:rPr lang="en-US" dirty="0">
                <a:effectLst/>
                <a:cs typeface="2  Compset" pitchFamily="2" charset="-78"/>
              </a:rPr>
              <a:t>HPC</a:t>
            </a:r>
            <a:endParaRPr lang="fa-IR" dirty="0">
              <a:cs typeface="2  Compset" pitchFamily="2" charset="-78"/>
            </a:endParaRPr>
          </a:p>
        </p:txBody>
      </p:sp>
    </p:spTree>
    <p:extLst>
      <p:ext uri="{BB962C8B-B14F-4D97-AF65-F5344CB8AC3E}">
        <p14:creationId xmlns:p14="http://schemas.microsoft.com/office/powerpoint/2010/main" val="143372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393192" lvl="1" indent="0">
              <a:buNone/>
            </a:pPr>
            <a:r>
              <a:rPr lang="fa-IR" sz="2700" dirty="0">
                <a:cs typeface="B Nazanin" pitchFamily="2" charset="-78"/>
              </a:rPr>
              <a:t>منظور باکتریهایی هستند که وجود آنها در آب نشان </a:t>
            </a:r>
            <a:r>
              <a:rPr lang="fa-IR" sz="2700" dirty="0" smtClean="0">
                <a:cs typeface="B Nazanin" pitchFamily="2" charset="-78"/>
              </a:rPr>
              <a:t>دهنده </a:t>
            </a:r>
            <a:r>
              <a:rPr lang="fa-IR" sz="2700" dirty="0">
                <a:cs typeface="B Nazanin" pitchFamily="2" charset="-78"/>
              </a:rPr>
              <a:t>ناکافی بودن فرآینـد تـصفیه و همچنـین آلودگی آب با مدفوع انسان و حیوان است. مانند کلیفرم هـای گرماپـای، آنتروکـوک هـای مـدفوعی، کلستریدیومهای احیا </a:t>
            </a:r>
            <a:r>
              <a:rPr lang="fa-IR" sz="2700" dirty="0" smtClean="0">
                <a:cs typeface="B Nazanin" pitchFamily="2" charset="-78"/>
              </a:rPr>
              <a:t>کننده </a:t>
            </a:r>
            <a:r>
              <a:rPr lang="fa-IR" sz="2700" dirty="0" smtClean="0">
                <a:cs typeface="B Nazanin" pitchFamily="2" charset="-78"/>
              </a:rPr>
              <a:t>سولفیت</a:t>
            </a:r>
          </a:p>
          <a:p>
            <a:pPr marL="393192" lvl="1" indent="0">
              <a:buNone/>
            </a:pPr>
            <a:endParaRPr lang="fa-IR" sz="2700" dirty="0">
              <a:cs typeface="B Nazanin" pitchFamily="2" charset="-78"/>
            </a:endParaRPr>
          </a:p>
          <a:p>
            <a:pPr marL="393192" lvl="1" indent="0">
              <a:buNone/>
            </a:pPr>
            <a:r>
              <a:rPr lang="fa-IR" sz="2700" dirty="0">
                <a:cs typeface="B Nazanin" pitchFamily="2" charset="-78"/>
              </a:rPr>
              <a:t>بـه دلیـل سهولت و سرعت جدا سازی و شناسایی ، جستجوی اشرشیا کلی و کلیفرم های گرما پای در آب مناسب تر می باشد </a:t>
            </a:r>
            <a:r>
              <a:rPr lang="fa-IR" sz="2700" dirty="0" smtClean="0">
                <a:cs typeface="B Nazanin" pitchFamily="2" charset="-78"/>
              </a:rPr>
              <a:t>.</a:t>
            </a:r>
            <a:r>
              <a:rPr lang="fa-IR" sz="2700" dirty="0">
                <a:cs typeface="B Nazanin" pitchFamily="2" charset="-78"/>
              </a:rPr>
              <a:t/>
            </a:r>
            <a:br>
              <a:rPr lang="fa-IR" sz="2700" dirty="0">
                <a:cs typeface="B Nazanin" pitchFamily="2" charset="-78"/>
              </a:rPr>
            </a:br>
            <a:endParaRPr lang="fa-IR" sz="2700" dirty="0">
              <a:cs typeface="B Nazanin" pitchFamily="2" charset="-78"/>
            </a:endParaRPr>
          </a:p>
          <a:p>
            <a:pPr marL="393192" lvl="1" indent="0">
              <a:buNone/>
            </a:pPr>
            <a:endParaRPr lang="fa-IR" sz="2700" dirty="0">
              <a:cs typeface="B Nazanin" pitchFamily="2" charset="-78"/>
            </a:endParaRPr>
          </a:p>
          <a:p>
            <a:pPr marL="109728" indent="0" algn="just">
              <a:buNone/>
            </a:pPr>
            <a:r>
              <a:rPr lang="fa-IR" dirty="0" smtClean="0">
                <a:cs typeface="B Nazanin" pitchFamily="2" charset="-78"/>
              </a:rPr>
              <a:t>     </a:t>
            </a:r>
            <a:endParaRPr lang="fa-IR" dirty="0"/>
          </a:p>
        </p:txBody>
      </p:sp>
      <p:sp>
        <p:nvSpPr>
          <p:cNvPr id="3" name="Title 2"/>
          <p:cNvSpPr>
            <a:spLocks noGrp="1"/>
          </p:cNvSpPr>
          <p:nvPr>
            <p:ph type="title"/>
          </p:nvPr>
        </p:nvSpPr>
        <p:spPr/>
        <p:txBody>
          <a:bodyPr>
            <a:normAutofit/>
          </a:bodyPr>
          <a:lstStyle/>
          <a:p>
            <a:pPr algn="ctr"/>
            <a:r>
              <a:rPr lang="fa-IR" sz="2800" dirty="0">
                <a:solidFill>
                  <a:schemeClr val="accent3">
                    <a:lumMod val="75000"/>
                  </a:schemeClr>
                </a:solidFill>
                <a:cs typeface="B Jadid" pitchFamily="2" charset="-78"/>
              </a:rPr>
              <a:t>باکتری های نشانگر آلودگی آب آشامیدنی </a:t>
            </a:r>
          </a:p>
        </p:txBody>
      </p:sp>
    </p:spTree>
    <p:extLst>
      <p:ext uri="{BB962C8B-B14F-4D97-AF65-F5344CB8AC3E}">
        <p14:creationId xmlns:p14="http://schemas.microsoft.com/office/powerpoint/2010/main" val="36110770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fa-IR" sz="3200" dirty="0">
                <a:solidFill>
                  <a:schemeClr val="accent3">
                    <a:lumMod val="75000"/>
                  </a:schemeClr>
                </a:solidFill>
                <a:cs typeface="B Jadid" pitchFamily="2" charset="-78"/>
              </a:rPr>
              <a:t>خصوصيات ميكروبي آب آشاميدني</a:t>
            </a:r>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196752"/>
            <a:ext cx="8568952" cy="5472608"/>
          </a:xfrm>
          <a:prstGeom prst="rect">
            <a:avLst/>
          </a:prstGeom>
          <a:noFill/>
          <a:ln>
            <a:noFill/>
          </a:ln>
        </p:spPr>
      </p:pic>
    </p:spTree>
    <p:extLst>
      <p:ext uri="{BB962C8B-B14F-4D97-AF65-F5344CB8AC3E}">
        <p14:creationId xmlns:p14="http://schemas.microsoft.com/office/powerpoint/2010/main" val="34998366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9552" y="332656"/>
            <a:ext cx="8085584" cy="1143000"/>
          </a:xfrm>
        </p:spPr>
        <p:txBody>
          <a:bodyPr>
            <a:normAutofit/>
          </a:bodyPr>
          <a:lstStyle/>
          <a:p>
            <a:r>
              <a:rPr lang="fa-IR" sz="3200" dirty="0">
                <a:solidFill>
                  <a:schemeClr val="accent3">
                    <a:lumMod val="75000"/>
                  </a:schemeClr>
                </a:solidFill>
                <a:cs typeface="B Jadid" pitchFamily="2" charset="-78"/>
              </a:rPr>
              <a:t>کنترل کیفی آب آشامیدنی (تعداد موارد سنجش کلر)</a:t>
            </a:r>
          </a:p>
        </p:txBody>
      </p:sp>
      <p:pic>
        <p:nvPicPr>
          <p:cNvPr id="4" name="Content Placeholder 5"/>
          <p:cNvPicPr>
            <a:picLocks noGrp="1"/>
          </p:cNvPicPr>
          <p:nvPr>
            <p:ph idx="1"/>
          </p:nvPr>
        </p:nvPicPr>
        <p:blipFill>
          <a:blip r:embed="rId2"/>
          <a:srcRect l="16452" t="26386" r="5440" b="15299"/>
          <a:stretch>
            <a:fillRect/>
          </a:stretch>
        </p:blipFill>
        <p:spPr bwMode="auto">
          <a:xfrm>
            <a:off x="530571" y="1481138"/>
            <a:ext cx="8082857" cy="4525962"/>
          </a:xfrm>
          <a:prstGeom prst="rect">
            <a:avLst/>
          </a:prstGeom>
          <a:noFill/>
          <a:ln w="9525">
            <a:noFill/>
            <a:miter lim="800000"/>
            <a:headEnd/>
            <a:tailEnd/>
          </a:ln>
        </p:spPr>
      </p:pic>
    </p:spTree>
    <p:extLst>
      <p:ext uri="{BB962C8B-B14F-4D97-AF65-F5344CB8AC3E}">
        <p14:creationId xmlns:p14="http://schemas.microsoft.com/office/powerpoint/2010/main" val="33431035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ctr"/>
            <a:r>
              <a:rPr lang="fa-IR" sz="2800" dirty="0">
                <a:solidFill>
                  <a:schemeClr val="accent3">
                    <a:lumMod val="75000"/>
                  </a:schemeClr>
                </a:solidFill>
                <a:cs typeface="B Jadid" pitchFamily="2" charset="-78"/>
              </a:rPr>
              <a:t>کنترل کیفی آب آشامیدنی (استاندارد کلر آزاد باقیمانده)</a:t>
            </a:r>
          </a:p>
        </p:txBody>
      </p:sp>
      <p:pic>
        <p:nvPicPr>
          <p:cNvPr id="4" name="Content Placeholder 3"/>
          <p:cNvPicPr>
            <a:picLocks noGrp="1"/>
          </p:cNvPicPr>
          <p:nvPr>
            <p:ph idx="1"/>
          </p:nvPr>
        </p:nvPicPr>
        <p:blipFill>
          <a:blip r:embed="rId2"/>
          <a:srcRect l="15455" t="21286" r="14082" b="8647"/>
          <a:stretch>
            <a:fillRect/>
          </a:stretch>
        </p:blipFill>
        <p:spPr bwMode="auto">
          <a:xfrm>
            <a:off x="179512" y="1481138"/>
            <a:ext cx="8568951" cy="4828182"/>
          </a:xfrm>
          <a:prstGeom prst="rect">
            <a:avLst/>
          </a:prstGeom>
          <a:noFill/>
          <a:ln w="9525">
            <a:noFill/>
            <a:miter lim="800000"/>
            <a:headEnd/>
            <a:tailEnd/>
          </a:ln>
        </p:spPr>
      </p:pic>
    </p:spTree>
    <p:extLst>
      <p:ext uri="{BB962C8B-B14F-4D97-AF65-F5344CB8AC3E}">
        <p14:creationId xmlns:p14="http://schemas.microsoft.com/office/powerpoint/2010/main" val="227424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fa-IR" sz="2400" dirty="0">
                <a:solidFill>
                  <a:schemeClr val="accent3">
                    <a:lumMod val="75000"/>
                  </a:schemeClr>
                </a:solidFill>
                <a:cs typeface="B Jadid" pitchFamily="2" charset="-78"/>
              </a:rPr>
              <a:t>کنترل کیفی آب آشامیدنی </a:t>
            </a:r>
            <a:r>
              <a:rPr lang="fa-IR" sz="2400" dirty="0" smtClean="0">
                <a:solidFill>
                  <a:schemeClr val="accent3">
                    <a:lumMod val="75000"/>
                  </a:schemeClr>
                </a:solidFill>
                <a:cs typeface="B Jadid" pitchFamily="2" charset="-78"/>
              </a:rPr>
              <a:t>(حداقل تعداد نمونه برای آزمون میکروبی )</a:t>
            </a:r>
            <a:endParaRPr lang="fa-IR" sz="24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271750714"/>
              </p:ext>
            </p:extLst>
          </p:nvPr>
        </p:nvGraphicFramePr>
        <p:xfrm>
          <a:off x="827584" y="1268760"/>
          <a:ext cx="7900650" cy="4639345"/>
        </p:xfrm>
        <a:graphic>
          <a:graphicData uri="http://schemas.openxmlformats.org/drawingml/2006/table">
            <a:tbl>
              <a:tblPr rtl="1" firstRow="1" bandRow="1">
                <a:tableStyleId>{5C22544A-7EE6-4342-B048-85BDC9FD1C3A}</a:tableStyleId>
              </a:tblPr>
              <a:tblGrid>
                <a:gridCol w="2747918"/>
                <a:gridCol w="2766501"/>
                <a:gridCol w="2386231"/>
              </a:tblGrid>
              <a:tr h="504797">
                <a:tc>
                  <a:txBody>
                    <a:bodyPr/>
                    <a:lstStyle/>
                    <a:p>
                      <a:pPr algn="ctr" rtl="1"/>
                      <a:r>
                        <a:rPr lang="fa-IR" sz="2000" b="1" dirty="0" smtClean="0">
                          <a:cs typeface="B Nazanin" pitchFamily="2" charset="-78"/>
                        </a:rPr>
                        <a:t>ردیف </a:t>
                      </a:r>
                      <a:endParaRPr lang="fa-IR" sz="2000" b="1" dirty="0">
                        <a:cs typeface="B Nazanin" pitchFamily="2" charset="-78"/>
                      </a:endParaRPr>
                    </a:p>
                  </a:txBody>
                  <a:tcPr/>
                </a:tc>
                <a:tc>
                  <a:txBody>
                    <a:bodyPr/>
                    <a:lstStyle/>
                    <a:p>
                      <a:pPr algn="ctr" rtl="1"/>
                      <a:r>
                        <a:rPr lang="fa-IR" sz="2000" b="1" dirty="0" smtClean="0">
                          <a:cs typeface="B Nazanin" pitchFamily="2" charset="-78"/>
                        </a:rPr>
                        <a:t>جمعیت / نفر </a:t>
                      </a:r>
                      <a:endParaRPr lang="fa-IR" sz="2000" b="1" dirty="0">
                        <a:cs typeface="B Nazanin" pitchFamily="2" charset="-78"/>
                      </a:endParaRPr>
                    </a:p>
                  </a:txBody>
                  <a:tcPr/>
                </a:tc>
                <a:tc>
                  <a:txBody>
                    <a:bodyPr/>
                    <a:lstStyle/>
                    <a:p>
                      <a:pPr algn="ctr" rtl="1"/>
                      <a:r>
                        <a:rPr lang="fa-IR" sz="2000" b="1" dirty="0" smtClean="0">
                          <a:cs typeface="B Nazanin" pitchFamily="2" charset="-78"/>
                        </a:rPr>
                        <a:t>تعداد نمونه در سال </a:t>
                      </a:r>
                      <a:endParaRPr lang="fa-IR" sz="2000" b="1" dirty="0">
                        <a:cs typeface="B Nazanin" pitchFamily="2" charset="-78"/>
                      </a:endParaRPr>
                    </a:p>
                  </a:txBody>
                  <a:tcPr/>
                </a:tc>
              </a:tr>
              <a:tr h="812228">
                <a:tc>
                  <a:txBody>
                    <a:bodyPr/>
                    <a:lstStyle/>
                    <a:p>
                      <a:pPr algn="ctr" rtl="1"/>
                      <a:r>
                        <a:rPr lang="fa-IR" sz="2000" b="1" dirty="0" smtClean="0">
                          <a:cs typeface="B Nazanin" pitchFamily="2" charset="-78"/>
                        </a:rPr>
                        <a:t>1</a:t>
                      </a:r>
                      <a:endParaRPr lang="fa-IR" sz="2000" b="1" dirty="0">
                        <a:cs typeface="B Nazanin" pitchFamily="2" charset="-78"/>
                      </a:endParaRPr>
                    </a:p>
                  </a:txBody>
                  <a:tcPr/>
                </a:tc>
                <a:tc>
                  <a:txBody>
                    <a:bodyPr/>
                    <a:lstStyle/>
                    <a:p>
                      <a:pPr algn="ctr" rtl="1"/>
                      <a:r>
                        <a:rPr lang="fa-IR" sz="2000" b="1" dirty="0" smtClean="0">
                          <a:cs typeface="B Nazanin" pitchFamily="2" charset="-78"/>
                        </a:rPr>
                        <a:t>5000&gt;</a:t>
                      </a:r>
                      <a:endParaRPr lang="fa-IR" sz="2000" b="1" dirty="0">
                        <a:cs typeface="B Nazanin" pitchFamily="2" charset="-78"/>
                      </a:endParaRPr>
                    </a:p>
                  </a:txBody>
                  <a:tcPr/>
                </a:tc>
                <a:tc>
                  <a:txBody>
                    <a:bodyPr/>
                    <a:lstStyle/>
                    <a:p>
                      <a:pPr algn="ctr" rtl="1"/>
                      <a:r>
                        <a:rPr lang="fa-IR" sz="2000" b="1" dirty="0" smtClean="0">
                          <a:cs typeface="B Nazanin" pitchFamily="2" charset="-78"/>
                        </a:rPr>
                        <a:t>12</a:t>
                      </a:r>
                    </a:p>
                    <a:p>
                      <a:pPr algn="ctr" rtl="1"/>
                      <a:endParaRPr lang="fa-IR" sz="2000" b="1" dirty="0">
                        <a:cs typeface="B Nazanin" pitchFamily="2" charset="-78"/>
                      </a:endParaRPr>
                    </a:p>
                  </a:txBody>
                  <a:tcPr/>
                </a:tc>
              </a:tr>
              <a:tr h="812228">
                <a:tc>
                  <a:txBody>
                    <a:bodyPr/>
                    <a:lstStyle/>
                    <a:p>
                      <a:pPr algn="ctr" rtl="1"/>
                      <a:r>
                        <a:rPr lang="fa-IR" sz="2000" b="1" dirty="0" smtClean="0">
                          <a:cs typeface="B Nazanin" pitchFamily="2" charset="-78"/>
                        </a:rPr>
                        <a:t>2</a:t>
                      </a:r>
                      <a:endParaRPr lang="fa-IR" sz="2000" b="1" dirty="0">
                        <a:cs typeface="B Nazanin" pitchFamily="2" charset="-78"/>
                      </a:endParaRPr>
                    </a:p>
                  </a:txBody>
                  <a:tcPr/>
                </a:tc>
                <a:tc>
                  <a:txBody>
                    <a:bodyPr/>
                    <a:lstStyle/>
                    <a:p>
                      <a:pPr algn="ctr" rtl="1"/>
                      <a:r>
                        <a:rPr lang="fa-IR" sz="2000" b="1" dirty="0" smtClean="0">
                          <a:cs typeface="B Nazanin" pitchFamily="2" charset="-78"/>
                        </a:rPr>
                        <a:t>5000-100000 </a:t>
                      </a:r>
                      <a:r>
                        <a:rPr lang="fa-IR" sz="2000" b="1" baseline="0" dirty="0" smtClean="0">
                          <a:cs typeface="B Nazanin" pitchFamily="2" charset="-78"/>
                        </a:rPr>
                        <a:t> </a:t>
                      </a:r>
                      <a:endParaRPr lang="fa-IR" sz="2000" b="1" dirty="0">
                        <a:cs typeface="B Nazanin" pitchFamily="2" charset="-78"/>
                      </a:endParaRPr>
                    </a:p>
                  </a:txBody>
                  <a:tcPr/>
                </a:tc>
                <a:tc>
                  <a:txBody>
                    <a:bodyPr/>
                    <a:lstStyle/>
                    <a:p>
                      <a:pPr algn="ctr" rtl="1"/>
                      <a:r>
                        <a:rPr lang="fa-IR" sz="2000" b="1" dirty="0" smtClean="0">
                          <a:cs typeface="B Nazanin" pitchFamily="2" charset="-78"/>
                        </a:rPr>
                        <a:t>12نمونه به ازای</a:t>
                      </a:r>
                      <a:r>
                        <a:rPr lang="fa-IR" sz="2000" b="1" baseline="0" dirty="0" smtClean="0">
                          <a:cs typeface="B Nazanin" pitchFamily="2" charset="-78"/>
                        </a:rPr>
                        <a:t> هر 5000 نفر </a:t>
                      </a:r>
                    </a:p>
                    <a:p>
                      <a:pPr algn="ctr" rtl="1"/>
                      <a:endParaRPr lang="fa-IR" sz="2000" b="1" dirty="0">
                        <a:cs typeface="B Nazanin" pitchFamily="2" charset="-78"/>
                      </a:endParaRPr>
                    </a:p>
                  </a:txBody>
                  <a:tcPr/>
                </a:tc>
              </a:tr>
              <a:tr h="812228">
                <a:tc>
                  <a:txBody>
                    <a:bodyPr/>
                    <a:lstStyle/>
                    <a:p>
                      <a:pPr algn="ctr" rtl="1"/>
                      <a:r>
                        <a:rPr lang="fa-IR" sz="2000" b="1" dirty="0" smtClean="0">
                          <a:cs typeface="B Nazanin" pitchFamily="2" charset="-78"/>
                        </a:rPr>
                        <a:t>3</a:t>
                      </a:r>
                      <a:endParaRPr lang="fa-IR" sz="2000" b="1" dirty="0">
                        <a:cs typeface="B Nazanin" pitchFamily="2" charset="-78"/>
                      </a:endParaRPr>
                    </a:p>
                  </a:txBody>
                  <a:tcPr/>
                </a:tc>
                <a:tc>
                  <a:txBody>
                    <a:bodyPr/>
                    <a:lstStyle/>
                    <a:p>
                      <a:pPr algn="ctr" rtl="1"/>
                      <a:r>
                        <a:rPr lang="fa-IR" sz="2000" b="1" dirty="0" smtClean="0">
                          <a:cs typeface="B Nazanin" pitchFamily="2" charset="-78"/>
                        </a:rPr>
                        <a:t>101000- 500000</a:t>
                      </a:r>
                      <a:endParaRPr lang="fa-IR" sz="2000" b="1" dirty="0">
                        <a:cs typeface="B Nazanin" pitchFamily="2" charset="-78"/>
                      </a:endParaRPr>
                    </a:p>
                  </a:txBody>
                  <a:tcPr/>
                </a:tc>
                <a:tc>
                  <a:txBody>
                    <a:bodyPr/>
                    <a:lstStyle/>
                    <a:p>
                      <a:pPr algn="ctr" rtl="1"/>
                      <a:r>
                        <a:rPr lang="fa-IR" sz="2000" b="1" dirty="0" smtClean="0">
                          <a:cs typeface="B Nazanin" pitchFamily="2" charset="-78"/>
                        </a:rPr>
                        <a:t>12</a:t>
                      </a:r>
                      <a:r>
                        <a:rPr lang="fa-IR" sz="2000" b="1" baseline="0" dirty="0" smtClean="0">
                          <a:cs typeface="B Nazanin" pitchFamily="2" charset="-78"/>
                        </a:rPr>
                        <a:t> نمونه به ازای هر 100000نفر بعلاوه 120 نمونه اضافی </a:t>
                      </a:r>
                      <a:endParaRPr lang="fa-IR" sz="2000" b="1" dirty="0">
                        <a:cs typeface="B Nazanin" pitchFamily="2" charset="-78"/>
                      </a:endParaRPr>
                    </a:p>
                  </a:txBody>
                  <a:tcPr/>
                </a:tc>
              </a:tr>
              <a:tr h="1165369">
                <a:tc>
                  <a:txBody>
                    <a:bodyPr/>
                    <a:lstStyle/>
                    <a:p>
                      <a:pPr algn="ctr" rtl="1"/>
                      <a:r>
                        <a:rPr lang="fa-IR" sz="2000" b="1" dirty="0" smtClean="0">
                          <a:cs typeface="B Nazanin" pitchFamily="2" charset="-78"/>
                        </a:rPr>
                        <a:t>4</a:t>
                      </a:r>
                      <a:endParaRPr lang="fa-IR" sz="2000" b="1" dirty="0">
                        <a:cs typeface="B Nazanin" pitchFamily="2" charset="-78"/>
                      </a:endParaRPr>
                    </a:p>
                  </a:txBody>
                  <a:tcPr/>
                </a:tc>
                <a:tc>
                  <a:txBody>
                    <a:bodyPr/>
                    <a:lstStyle/>
                    <a:p>
                      <a:pPr algn="ctr" rtl="1"/>
                      <a:r>
                        <a:rPr lang="fa-IR" sz="2000" b="1" dirty="0" smtClean="0">
                          <a:cs typeface="B Nazanin" pitchFamily="2" charset="-78"/>
                        </a:rPr>
                        <a:t>500000&lt;</a:t>
                      </a:r>
                      <a:endParaRPr lang="fa-IR" sz="2000" b="1" dirty="0">
                        <a:cs typeface="B Nazanin" pitchFamily="2"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2000" b="1" dirty="0" smtClean="0">
                          <a:cs typeface="B Nazanin" pitchFamily="2" charset="-78"/>
                        </a:rPr>
                        <a:t>12</a:t>
                      </a:r>
                      <a:r>
                        <a:rPr lang="fa-IR" sz="2000" b="1" baseline="0" dirty="0" smtClean="0">
                          <a:cs typeface="B Nazanin" pitchFamily="2" charset="-78"/>
                        </a:rPr>
                        <a:t> نمونه به ازای هر 100000نفر بعلاوه 180 نمونه اضافی </a:t>
                      </a:r>
                      <a:endParaRPr lang="fa-IR" sz="2000" b="1" dirty="0" smtClean="0">
                        <a:cs typeface="B Nazanin" pitchFamily="2" charset="-78"/>
                      </a:endParaRPr>
                    </a:p>
                    <a:p>
                      <a:pPr algn="ctr" rtl="1"/>
                      <a:endParaRPr lang="fa-IR" sz="2000" b="1" dirty="0">
                        <a:cs typeface="B Nazanin" pitchFamily="2" charset="-78"/>
                      </a:endParaRPr>
                    </a:p>
                  </a:txBody>
                  <a:tcPr/>
                </a:tc>
              </a:tr>
            </a:tbl>
          </a:graphicData>
        </a:graphic>
      </p:graphicFrame>
    </p:spTree>
    <p:extLst>
      <p:ext uri="{BB962C8B-B14F-4D97-AF65-F5344CB8AC3E}">
        <p14:creationId xmlns:p14="http://schemas.microsoft.com/office/powerpoint/2010/main" val="22709105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7544" y="332656"/>
            <a:ext cx="8229600" cy="1143000"/>
          </a:xfrm>
        </p:spPr>
        <p:txBody>
          <a:bodyPr>
            <a:normAutofit/>
          </a:bodyPr>
          <a:lstStyle/>
          <a:p>
            <a:pPr algn="ctr"/>
            <a:r>
              <a:rPr lang="fa-IR" sz="4000" dirty="0">
                <a:solidFill>
                  <a:schemeClr val="accent3">
                    <a:lumMod val="75000"/>
                  </a:schemeClr>
                </a:solidFill>
                <a:cs typeface="B Jadid" pitchFamily="2" charset="-78"/>
              </a:rPr>
              <a:t>بهداشت آب استخرها</a:t>
            </a:r>
          </a:p>
        </p:txBody>
      </p:sp>
      <p:pic>
        <p:nvPicPr>
          <p:cNvPr id="4" name="table"/>
          <p:cNvPicPr>
            <a:picLocks noGrp="1" noChangeAspect="1"/>
          </p:cNvPicPr>
          <p:nvPr>
            <p:ph idx="1"/>
          </p:nvPr>
        </p:nvPicPr>
        <p:blipFill>
          <a:blip r:embed="rId2"/>
          <a:stretch>
            <a:fillRect/>
          </a:stretch>
        </p:blipFill>
        <p:spPr>
          <a:xfrm>
            <a:off x="611560" y="1988840"/>
            <a:ext cx="8229600" cy="4172669"/>
          </a:xfrm>
          <a:prstGeom prst="rect">
            <a:avLst/>
          </a:prstGeom>
        </p:spPr>
      </p:pic>
    </p:spTree>
    <p:extLst>
      <p:ext uri="{BB962C8B-B14F-4D97-AF65-F5344CB8AC3E}">
        <p14:creationId xmlns:p14="http://schemas.microsoft.com/office/powerpoint/2010/main" val="42843116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fa-IR" dirty="0" smtClean="0">
                <a:cs typeface="B Nazanin" pitchFamily="2" charset="-78"/>
              </a:rPr>
              <a:t>تمام </a:t>
            </a:r>
            <a:r>
              <a:rPr lang="fa-IR" dirty="0">
                <a:cs typeface="B Nazanin" pitchFamily="2" charset="-78"/>
              </a:rPr>
              <a:t>ظروف شیشه ای را به خوبی با دترجنت مناسب و آب گرم شسته و با آب گـرم طـوری آبکشی می نماییم کـه تمام ترکیبات ماده شوینده حذف شـونـد. سپس بـا آب مقطر آب کشی می کنیم. سترون کـردن ظروف شیشه ای نباید کمتر از ۶۰ دقیقه در دمـای خشک ۱۷۰ درجه سانتیگراد بـاشـد. ظروف شیشه ای که داخل محفظه فلزی قرار </a:t>
            </a:r>
            <a:r>
              <a:rPr lang="fa-IR" dirty="0" smtClean="0">
                <a:cs typeface="B Nazanin" pitchFamily="2" charset="-78"/>
              </a:rPr>
              <a:t>دارند ، </a:t>
            </a:r>
            <a:r>
              <a:rPr lang="fa-IR" dirty="0">
                <a:cs typeface="B Nazanin" pitchFamily="2" charset="-78"/>
              </a:rPr>
              <a:t>باید حداقل ۲ ساعت در دمای ۱۷۰ درجه سانتیگراد سترون شوند. ظـروف نمونه برداری، یـا به روش فوق و یا به مدت ۱۵ دقیقه در اتوکلاو با دمـای ۱۲۱ درجه سانتیگراد سترون شـونـد. بـرای پیشگیری از تغییر شکل، درب ظـروف پلاستیکی نباید محکم شده بـاشـد. زمـان استریل کردن در اتوکلاو ۱۲۱ درجه سانتیگراد بـرای محیط کشت های تازه ۱۵ – ۱۲ دقیقه، برای مـواد آلـوده و محیط کشت های دور ریختنی ۳۰ دقیقه و برای آب رقیق سازی ۱۵ دقیقه می باشد.</a:t>
            </a:r>
          </a:p>
          <a:p>
            <a:endParaRPr lang="fa-IR" dirty="0"/>
          </a:p>
        </p:txBody>
      </p:sp>
      <p:sp>
        <p:nvSpPr>
          <p:cNvPr id="2" name="Title 1"/>
          <p:cNvSpPr>
            <a:spLocks noGrp="1"/>
          </p:cNvSpPr>
          <p:nvPr>
            <p:ph type="title"/>
          </p:nvPr>
        </p:nvSpPr>
        <p:spPr>
          <a:xfrm>
            <a:off x="457200" y="548680"/>
            <a:ext cx="8229600" cy="1224136"/>
          </a:xfrm>
        </p:spPr>
        <p:txBody>
          <a:bodyPr>
            <a:normAutofit fontScale="90000"/>
          </a:bodyPr>
          <a:lstStyle/>
          <a:p>
            <a:pPr algn="ctr"/>
            <a:r>
              <a:rPr lang="fa-IR" sz="3600" dirty="0">
                <a:solidFill>
                  <a:schemeClr val="accent3">
                    <a:lumMod val="75000"/>
                  </a:schemeClr>
                </a:solidFill>
                <a:cs typeface="B Jadid" pitchFamily="2" charset="-78"/>
              </a:rPr>
              <a:t>شستشو و استریل کردن</a:t>
            </a:r>
            <a:r>
              <a:rPr lang="fa-IR" dirty="0"/>
              <a:t/>
            </a:r>
            <a:br>
              <a:rPr lang="fa-IR" dirty="0"/>
            </a:br>
            <a:endParaRPr lang="fa-IR" dirty="0"/>
          </a:p>
        </p:txBody>
      </p:sp>
    </p:spTree>
    <p:extLst>
      <p:ext uri="{BB962C8B-B14F-4D97-AF65-F5344CB8AC3E}">
        <p14:creationId xmlns:p14="http://schemas.microsoft.com/office/powerpoint/2010/main" val="29486013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sz="2800" b="1" dirty="0" smtClean="0">
                <a:cs typeface="B Nazanin" pitchFamily="2" charset="-78"/>
              </a:rPr>
              <a:t>تست شیمیایی :</a:t>
            </a:r>
          </a:p>
          <a:p>
            <a:pPr marL="109728" indent="0">
              <a:buNone/>
            </a:pPr>
            <a:endParaRPr lang="fa-IR" sz="2800" b="1" dirty="0" smtClean="0">
              <a:cs typeface="B Nazanin" pitchFamily="2" charset="-78"/>
            </a:endParaRPr>
          </a:p>
          <a:p>
            <a:pPr marL="109728" indent="0">
              <a:buNone/>
            </a:pPr>
            <a:r>
              <a:rPr lang="fa-IR" dirty="0">
                <a:cs typeface="B Nazanin" pitchFamily="2" charset="-78"/>
              </a:rPr>
              <a:t>نوار کاغذی </a:t>
            </a:r>
            <a:r>
              <a:rPr lang="en-US" dirty="0">
                <a:cs typeface="B Nazanin" pitchFamily="2" charset="-78"/>
              </a:rPr>
              <a:t>TST </a:t>
            </a:r>
            <a:r>
              <a:rPr lang="en-US" dirty="0" smtClean="0">
                <a:cs typeface="B Nazanin" pitchFamily="2" charset="-78"/>
              </a:rPr>
              <a:t>:</a:t>
            </a:r>
            <a:r>
              <a:rPr lang="fa-IR" dirty="0" smtClean="0">
                <a:cs typeface="B Nazanin" pitchFamily="2" charset="-78"/>
              </a:rPr>
              <a:t>سه </a:t>
            </a:r>
            <a:r>
              <a:rPr lang="fa-IR" dirty="0">
                <a:cs typeface="B Nazanin" pitchFamily="2" charset="-78"/>
              </a:rPr>
              <a:t>عامل زمان، بخار و دما را کنترل می کند و از زرد به بنفش تغيير رنگ می دهد . در هرسری کاری از این نوار استفاده کنيد. </a:t>
            </a:r>
          </a:p>
          <a:p>
            <a:endParaRPr lang="fa-IR" dirty="0" smtClean="0">
              <a:cs typeface="B Nazanin" pitchFamily="2" charset="-78"/>
            </a:endParaRPr>
          </a:p>
        </p:txBody>
      </p:sp>
      <p:sp>
        <p:nvSpPr>
          <p:cNvPr id="3" name="Title 2"/>
          <p:cNvSpPr>
            <a:spLocks noGrp="1"/>
          </p:cNvSpPr>
          <p:nvPr>
            <p:ph type="title"/>
          </p:nvPr>
        </p:nvSpPr>
        <p:spPr/>
        <p:txBody>
          <a:bodyPr>
            <a:normAutofit/>
          </a:bodyPr>
          <a:lstStyle/>
          <a:p>
            <a:pPr algn="ctr"/>
            <a:r>
              <a:rPr lang="fa-IR" sz="4000" dirty="0">
                <a:solidFill>
                  <a:schemeClr val="accent3">
                    <a:lumMod val="75000"/>
                  </a:schemeClr>
                </a:solidFill>
                <a:cs typeface="B Jadid" pitchFamily="2" charset="-78"/>
              </a:rPr>
              <a:t>کنترل کیفی اتو کلاو </a:t>
            </a:r>
          </a:p>
        </p:txBody>
      </p:sp>
    </p:spTree>
    <p:extLst>
      <p:ext uri="{BB962C8B-B14F-4D97-AF65-F5344CB8AC3E}">
        <p14:creationId xmlns:p14="http://schemas.microsoft.com/office/powerpoint/2010/main" val="40074175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sz="2800" b="1" dirty="0">
                <a:cs typeface="B Nazanin" pitchFamily="2" charset="-78"/>
              </a:rPr>
              <a:t>تست شيميایی:</a:t>
            </a:r>
          </a:p>
          <a:p>
            <a:r>
              <a:rPr lang="fa-IR" dirty="0" smtClean="0"/>
              <a:t> </a:t>
            </a:r>
            <a:r>
              <a:rPr lang="fa-IR" sz="2800" dirty="0">
                <a:cs typeface="B Nazanin" pitchFamily="2" charset="-78"/>
              </a:rPr>
              <a:t>ویال شيشه ای </a:t>
            </a:r>
            <a:r>
              <a:rPr lang="en-US" sz="2800" dirty="0">
                <a:cs typeface="B Nazanin" pitchFamily="2" charset="-78"/>
              </a:rPr>
              <a:t>Browne </a:t>
            </a:r>
            <a:r>
              <a:rPr lang="fa-IR" sz="2800" dirty="0">
                <a:cs typeface="B Nazanin" pitchFamily="2" charset="-78"/>
              </a:rPr>
              <a:t>و مشاهدة تغيير رنگ مناسب از قرمز به </a:t>
            </a:r>
            <a:r>
              <a:rPr lang="fa-IR" sz="2800" dirty="0" smtClean="0">
                <a:cs typeface="B Nazanin" pitchFamily="2" charset="-78"/>
              </a:rPr>
              <a:t>سبز </a:t>
            </a:r>
            <a:r>
              <a:rPr lang="fa-IR" sz="2800" dirty="0">
                <a:cs typeface="B Nazanin" pitchFamily="2" charset="-78"/>
              </a:rPr>
              <a:t>از این ویال </a:t>
            </a:r>
            <a:r>
              <a:rPr lang="fa-IR" sz="2800" dirty="0" smtClean="0">
                <a:cs typeface="B Nazanin" pitchFamily="2" charset="-78"/>
              </a:rPr>
              <a:t>به صورت ماهیانه استفاده </a:t>
            </a:r>
            <a:r>
              <a:rPr lang="fa-IR" sz="2800" dirty="0">
                <a:cs typeface="B Nazanin" pitchFamily="2" charset="-78"/>
              </a:rPr>
              <a:t>کنيد.</a:t>
            </a:r>
          </a:p>
          <a:p>
            <a:endParaRPr lang="fa-IR" sz="2800" dirty="0">
              <a:cs typeface="B Nazanin" pitchFamily="2" charset="-78"/>
            </a:endParaRPr>
          </a:p>
          <a:p>
            <a:pPr marL="109728" indent="0">
              <a:buNone/>
            </a:pPr>
            <a:r>
              <a:rPr lang="fa-IR" sz="2800" b="1" dirty="0">
                <a:cs typeface="B Nazanin" pitchFamily="2" charset="-78"/>
              </a:rPr>
              <a:t>روش نگه داری </a:t>
            </a:r>
            <a:r>
              <a:rPr lang="fa-IR" sz="2800" dirty="0">
                <a:cs typeface="B Nazanin" pitchFamily="2" charset="-78"/>
              </a:rPr>
              <a:t>: در محل خنک و زیر حرارت 21 درجه </a:t>
            </a:r>
            <a:r>
              <a:rPr lang="fa-IR" sz="2800" dirty="0" smtClean="0">
                <a:cs typeface="B Nazanin" pitchFamily="2" charset="-78"/>
              </a:rPr>
              <a:t>سانتیگراد </a:t>
            </a:r>
            <a:r>
              <a:rPr lang="fa-IR" sz="2800" dirty="0">
                <a:cs typeface="B Nazanin" pitchFamily="2" charset="-78"/>
              </a:rPr>
              <a:t>نگهداری شود </a:t>
            </a:r>
            <a:r>
              <a:rPr lang="fa-IR" sz="2800" dirty="0" smtClean="0">
                <a:cs typeface="B Nazanin" pitchFamily="2" charset="-78"/>
              </a:rPr>
              <a:t>.( </a:t>
            </a:r>
            <a:r>
              <a:rPr lang="fa-IR" sz="2800" dirty="0">
                <a:cs typeface="B Nazanin" pitchFamily="2" charset="-78"/>
              </a:rPr>
              <a:t>ترجیحا داخل یخچال )</a:t>
            </a:r>
          </a:p>
        </p:txBody>
      </p:sp>
      <p:sp>
        <p:nvSpPr>
          <p:cNvPr id="3" name="Title 2"/>
          <p:cNvSpPr>
            <a:spLocks noGrp="1"/>
          </p:cNvSpPr>
          <p:nvPr>
            <p:ph type="title"/>
          </p:nvPr>
        </p:nvSpPr>
        <p:spPr/>
        <p:txBody>
          <a:bodyPr>
            <a:normAutofit/>
          </a:bodyPr>
          <a:lstStyle/>
          <a:p>
            <a:pPr algn="ctr"/>
            <a:r>
              <a:rPr lang="fa-IR" sz="4000" dirty="0">
                <a:solidFill>
                  <a:schemeClr val="accent3">
                    <a:lumMod val="75000"/>
                  </a:schemeClr>
                </a:solidFill>
                <a:cs typeface="B Jadid" pitchFamily="2" charset="-78"/>
              </a:rPr>
              <a:t>کنترل کیفی </a:t>
            </a:r>
            <a:r>
              <a:rPr lang="fa-IR" sz="4000" dirty="0" smtClean="0">
                <a:solidFill>
                  <a:schemeClr val="accent3">
                    <a:lumMod val="75000"/>
                  </a:schemeClr>
                </a:solidFill>
                <a:cs typeface="B Jadid" pitchFamily="2" charset="-78"/>
              </a:rPr>
              <a:t>فور </a:t>
            </a:r>
            <a:endParaRPr lang="fa-IR" sz="4000" dirty="0">
              <a:solidFill>
                <a:schemeClr val="accent3">
                  <a:lumMod val="75000"/>
                </a:schemeClr>
              </a:solidFill>
              <a:cs typeface="B Jadid" pitchFamily="2" charset="-78"/>
            </a:endParaRPr>
          </a:p>
        </p:txBody>
      </p:sp>
    </p:spTree>
    <p:extLst>
      <p:ext uri="{BB962C8B-B14F-4D97-AF65-F5344CB8AC3E}">
        <p14:creationId xmlns:p14="http://schemas.microsoft.com/office/powerpoint/2010/main" val="140302770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109728" indent="0">
              <a:buNone/>
            </a:pPr>
            <a:endParaRPr lang="fa-IR" dirty="0" smtClean="0">
              <a:cs typeface="B Nazanin" pitchFamily="2" charset="-78"/>
            </a:endParaRPr>
          </a:p>
          <a:p>
            <a:pPr marL="109728" indent="0">
              <a:buNone/>
            </a:pPr>
            <a:r>
              <a:rPr lang="fa-IR" dirty="0" smtClean="0">
                <a:cs typeface="B Nazanin" pitchFamily="2" charset="-78"/>
              </a:rPr>
              <a:t>حرارت </a:t>
            </a:r>
            <a:r>
              <a:rPr lang="fa-IR" dirty="0">
                <a:cs typeface="B Nazanin" pitchFamily="2" charset="-78"/>
              </a:rPr>
              <a:t>انکوباتور با دماسنج کاليبره، اندازه گيری و به طور روزانه و </a:t>
            </a:r>
            <a:r>
              <a:rPr lang="fa-IR" dirty="0" smtClean="0">
                <a:cs typeface="B Nazanin" pitchFamily="2" charset="-78"/>
              </a:rPr>
              <a:t>بر </a:t>
            </a:r>
            <a:r>
              <a:rPr lang="fa-IR" dirty="0">
                <a:cs typeface="B Nazanin" pitchFamily="2" charset="-78"/>
              </a:rPr>
              <a:t>روی منحنی حرارت ثبت </a:t>
            </a:r>
            <a:r>
              <a:rPr lang="fa-IR" dirty="0" smtClean="0">
                <a:cs typeface="B Nazanin" pitchFamily="2" charset="-78"/>
              </a:rPr>
              <a:t>مي گردد.</a:t>
            </a:r>
          </a:p>
          <a:p>
            <a:pPr marL="109728" indent="0">
              <a:buNone/>
            </a:pPr>
            <a:endParaRPr lang="fa-IR" dirty="0">
              <a:cs typeface="B Nazanin" pitchFamily="2" charset="-78"/>
            </a:endParaRPr>
          </a:p>
          <a:p>
            <a:pPr marL="109728" indent="0">
              <a:buNone/>
            </a:pPr>
            <a:r>
              <a:rPr lang="fa-IR" b="1" dirty="0" smtClean="0">
                <a:cs typeface="B Nazanin" pitchFamily="2" charset="-78"/>
              </a:rPr>
              <a:t>نکته :</a:t>
            </a:r>
          </a:p>
          <a:p>
            <a:pPr marL="109728" indent="0">
              <a:buNone/>
            </a:pPr>
            <a:r>
              <a:rPr lang="fa-IR" dirty="0" smtClean="0">
                <a:cs typeface="B Nazanin" pitchFamily="2" charset="-78"/>
              </a:rPr>
              <a:t>مستندات کنترل کیفی دستگاههای آزمایشگاه میکروبی آب باید به مدت 6 ماه در آزمایشگاه نگه داری شوند . </a:t>
            </a:r>
            <a:endParaRPr lang="fa-IR" dirty="0">
              <a:cs typeface="B Nazanin" pitchFamily="2" charset="-78"/>
            </a:endParaRPr>
          </a:p>
        </p:txBody>
      </p:sp>
      <p:sp>
        <p:nvSpPr>
          <p:cNvPr id="3" name="Title 2"/>
          <p:cNvSpPr>
            <a:spLocks noGrp="1"/>
          </p:cNvSpPr>
          <p:nvPr>
            <p:ph type="title"/>
          </p:nvPr>
        </p:nvSpPr>
        <p:spPr/>
        <p:txBody>
          <a:bodyPr>
            <a:normAutofit/>
          </a:bodyPr>
          <a:lstStyle/>
          <a:p>
            <a:pPr algn="ctr"/>
            <a:r>
              <a:rPr lang="fa-IR" sz="4000" dirty="0">
                <a:solidFill>
                  <a:schemeClr val="accent3">
                    <a:lumMod val="75000"/>
                  </a:schemeClr>
                </a:solidFill>
                <a:cs typeface="B Jadid" pitchFamily="2" charset="-78"/>
              </a:rPr>
              <a:t>کنترل کیفی </a:t>
            </a:r>
            <a:r>
              <a:rPr lang="fa-IR" sz="4000" dirty="0" smtClean="0">
                <a:solidFill>
                  <a:schemeClr val="accent3">
                    <a:lumMod val="75000"/>
                  </a:schemeClr>
                </a:solidFill>
                <a:cs typeface="B Jadid" pitchFamily="2" charset="-78"/>
              </a:rPr>
              <a:t>انکو باتور </a:t>
            </a:r>
            <a:endParaRPr lang="fa-IR" sz="4000" dirty="0">
              <a:solidFill>
                <a:schemeClr val="accent3">
                  <a:lumMod val="75000"/>
                </a:schemeClr>
              </a:solidFill>
              <a:cs typeface="B Jadid" pitchFamily="2" charset="-78"/>
            </a:endParaRPr>
          </a:p>
        </p:txBody>
      </p:sp>
    </p:spTree>
    <p:extLst>
      <p:ext uri="{BB962C8B-B14F-4D97-AF65-F5344CB8AC3E}">
        <p14:creationId xmlns:p14="http://schemas.microsoft.com/office/powerpoint/2010/main" val="237699252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484784"/>
            <a:ext cx="8229600" cy="4525963"/>
          </a:xfrm>
        </p:spPr>
        <p:txBody>
          <a:bodyPr>
            <a:normAutofit lnSpcReduction="10000"/>
          </a:bodyPr>
          <a:lstStyle/>
          <a:p>
            <a:pPr marL="109728" indent="0">
              <a:buNone/>
            </a:pPr>
            <a:r>
              <a:rPr lang="fa-IR" dirty="0">
                <a:cs typeface="B Nazanin" pitchFamily="2" charset="-78"/>
              </a:rPr>
              <a:t>دستگاه </a:t>
            </a:r>
            <a:r>
              <a:rPr lang="fa-IR" dirty="0" smtClean="0">
                <a:cs typeface="B Nazanin" pitchFamily="2" charset="-78"/>
              </a:rPr>
              <a:t>انکوباتور</a:t>
            </a:r>
          </a:p>
          <a:p>
            <a:pPr marL="109728" indent="0">
              <a:buNone/>
            </a:pPr>
            <a:r>
              <a:rPr lang="fa-IR" dirty="0" smtClean="0">
                <a:cs typeface="B Nazanin" pitchFamily="2" charset="-78"/>
              </a:rPr>
              <a:t>دستگاه </a:t>
            </a:r>
            <a:r>
              <a:rPr lang="fa-IR" dirty="0">
                <a:cs typeface="B Nazanin" pitchFamily="2" charset="-78"/>
              </a:rPr>
              <a:t>اتوکلاو</a:t>
            </a:r>
          </a:p>
          <a:p>
            <a:pPr marL="109728" indent="0">
              <a:buNone/>
            </a:pPr>
            <a:r>
              <a:rPr lang="fa-IR" dirty="0">
                <a:cs typeface="B Nazanin" pitchFamily="2" charset="-78"/>
              </a:rPr>
              <a:t>دستگاه بن </a:t>
            </a:r>
            <a:r>
              <a:rPr lang="fa-IR" dirty="0" smtClean="0">
                <a:cs typeface="B Nazanin" pitchFamily="2" charset="-78"/>
              </a:rPr>
              <a:t>ماری</a:t>
            </a:r>
          </a:p>
          <a:p>
            <a:pPr marL="109728" indent="0">
              <a:buNone/>
            </a:pPr>
            <a:r>
              <a:rPr lang="fa-IR" dirty="0" smtClean="0">
                <a:cs typeface="B Nazanin" pitchFamily="2" charset="-78"/>
              </a:rPr>
              <a:t>دستگاه هود </a:t>
            </a:r>
            <a:endParaRPr lang="fa-IR" dirty="0">
              <a:cs typeface="B Nazanin" pitchFamily="2" charset="-78"/>
            </a:endParaRPr>
          </a:p>
          <a:p>
            <a:pPr marL="109728" indent="0">
              <a:buNone/>
            </a:pPr>
            <a:r>
              <a:rPr lang="fa-IR" dirty="0">
                <a:cs typeface="B Nazanin" pitchFamily="2" charset="-78"/>
              </a:rPr>
              <a:t>دستگاه </a:t>
            </a:r>
            <a:r>
              <a:rPr lang="fa-IR" dirty="0" smtClean="0">
                <a:cs typeface="B Nazanin" pitchFamily="2" charset="-78"/>
              </a:rPr>
              <a:t>کلنی کا نتر</a:t>
            </a:r>
            <a:endParaRPr lang="fa-IR" dirty="0">
              <a:cs typeface="B Nazanin" pitchFamily="2" charset="-78"/>
            </a:endParaRPr>
          </a:p>
          <a:p>
            <a:pPr marL="109728" indent="0">
              <a:buNone/>
            </a:pPr>
            <a:r>
              <a:rPr lang="fa-IR" dirty="0">
                <a:cs typeface="B Nazanin" pitchFamily="2" charset="-78"/>
              </a:rPr>
              <a:t> دستگاه </a:t>
            </a:r>
            <a:r>
              <a:rPr lang="fa-IR" dirty="0" smtClean="0">
                <a:cs typeface="B Nazanin" pitchFamily="2" charset="-78"/>
              </a:rPr>
              <a:t>فور</a:t>
            </a:r>
          </a:p>
          <a:p>
            <a:pPr marL="109728" indent="0">
              <a:buNone/>
            </a:pPr>
            <a:r>
              <a:rPr lang="fa-IR" dirty="0" smtClean="0">
                <a:cs typeface="B Nazanin" pitchFamily="2" charset="-78"/>
              </a:rPr>
              <a:t>دستگاه شیکر </a:t>
            </a:r>
            <a:endParaRPr lang="fa-IR" dirty="0">
              <a:cs typeface="B Nazanin" pitchFamily="2" charset="-78"/>
            </a:endParaRPr>
          </a:p>
          <a:p>
            <a:pPr marL="109728" indent="0">
              <a:buNone/>
            </a:pPr>
            <a:r>
              <a:rPr lang="fa-IR" dirty="0">
                <a:cs typeface="B Nazanin" pitchFamily="2" charset="-78"/>
              </a:rPr>
              <a:t> یخچال آزمایشگاهی</a:t>
            </a:r>
          </a:p>
          <a:p>
            <a:pPr marL="109728" indent="0">
              <a:buNone/>
            </a:pPr>
            <a:r>
              <a:rPr lang="fa-IR" dirty="0">
                <a:cs typeface="B Nazanin" pitchFamily="2" charset="-78"/>
              </a:rPr>
              <a:t>انواع محیط های کش  انواع ظروف شیشه ای آزمایشگاهی</a:t>
            </a:r>
          </a:p>
          <a:p>
            <a:pPr marL="109728" indent="0">
              <a:buNone/>
            </a:pPr>
            <a:r>
              <a:rPr lang="fa-IR" dirty="0">
                <a:cs typeface="B Nazanin" pitchFamily="2" charset="-78"/>
              </a:rPr>
              <a:t>انواع ظروف یکبار مصرف آزمایشگاهی</a:t>
            </a:r>
          </a:p>
        </p:txBody>
      </p:sp>
      <p:sp>
        <p:nvSpPr>
          <p:cNvPr id="2" name="Title 1"/>
          <p:cNvSpPr>
            <a:spLocks noGrp="1"/>
          </p:cNvSpPr>
          <p:nvPr>
            <p:ph type="title"/>
          </p:nvPr>
        </p:nvSpPr>
        <p:spPr/>
        <p:txBody>
          <a:bodyPr>
            <a:normAutofit/>
          </a:bodyPr>
          <a:lstStyle/>
          <a:p>
            <a:pPr algn="ctr">
              <a:lnSpc>
                <a:spcPct val="130000"/>
              </a:lnSpc>
              <a:buClr>
                <a:schemeClr val="accent1"/>
              </a:buClr>
              <a:buSzPct val="68000"/>
            </a:pPr>
            <a:r>
              <a:rPr lang="fa-IR" sz="4000" dirty="0">
                <a:solidFill>
                  <a:schemeClr val="accent3">
                    <a:lumMod val="75000"/>
                  </a:schemeClr>
                </a:solidFill>
                <a:cs typeface="B Jadid" pitchFamily="2" charset="-78"/>
              </a:rPr>
              <a:t>تجهیزات آزمایشگاه میکروبی آب </a:t>
            </a:r>
            <a:endParaRPr lang="en-US" sz="4000" dirty="0">
              <a:solidFill>
                <a:schemeClr val="accent3">
                  <a:lumMod val="75000"/>
                </a:schemeClr>
              </a:solidFill>
              <a:cs typeface="B Jadid" pitchFamily="2" charset="-78"/>
            </a:endParaRPr>
          </a:p>
        </p:txBody>
      </p:sp>
    </p:spTree>
    <p:extLst>
      <p:ext uri="{BB962C8B-B14F-4D97-AF65-F5344CB8AC3E}">
        <p14:creationId xmlns:p14="http://schemas.microsoft.com/office/powerpoint/2010/main" val="7046689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556792"/>
            <a:ext cx="8640960" cy="4450499"/>
          </a:xfrm>
        </p:spPr>
        <p:txBody>
          <a:bodyPr>
            <a:normAutofit/>
          </a:bodyPr>
          <a:lstStyle/>
          <a:p>
            <a:pPr marL="109728" indent="0" algn="just">
              <a:buNone/>
            </a:pPr>
            <a:r>
              <a:rPr lang="fa-IR" dirty="0">
                <a:cs typeface="B Nazanin" pitchFamily="2" charset="-78"/>
              </a:rPr>
              <a:t>متداول ترین باکتری ها در گروه کلیفرم را اشریشیا کلی تشکیل می دهد.              حضور آن در آب نشانه آلودگی آب به يک منشأ مدفوعی است که به تازگی</a:t>
            </a:r>
          </a:p>
          <a:p>
            <a:pPr marL="109728" lvl="1" indent="0">
              <a:spcBef>
                <a:spcPts val="400"/>
              </a:spcBef>
              <a:buSzPct val="68000"/>
              <a:buNone/>
            </a:pPr>
            <a:r>
              <a:rPr lang="fa-IR" sz="2700" dirty="0" smtClean="0">
                <a:cs typeface="B Nazanin" pitchFamily="2" charset="-78"/>
              </a:rPr>
              <a:t>رخ </a:t>
            </a:r>
            <a:r>
              <a:rPr lang="fa-IR" sz="2700" dirty="0">
                <a:cs typeface="B Nazanin" pitchFamily="2" charset="-78"/>
              </a:rPr>
              <a:t>داده زيرا اين باکتری قادر به تکثیر در محیط آبی نمی باشند و  مدت طولانی در آب زنده نمی ماند. </a:t>
            </a:r>
            <a:endParaRPr lang="fa-IR" sz="2700" dirty="0" smtClean="0">
              <a:cs typeface="B Nazanin" pitchFamily="2" charset="-78"/>
            </a:endParaRPr>
          </a:p>
          <a:p>
            <a:pPr marL="109728" lvl="1" indent="0">
              <a:spcBef>
                <a:spcPts val="400"/>
              </a:spcBef>
              <a:buSzPct val="68000"/>
              <a:buNone/>
            </a:pPr>
            <a:endParaRPr lang="fa-IR" sz="2700" dirty="0" smtClean="0">
              <a:cs typeface="B Nazanin" pitchFamily="2" charset="-78"/>
            </a:endParaRPr>
          </a:p>
          <a:p>
            <a:pPr marL="109728" lvl="1" indent="0">
              <a:spcBef>
                <a:spcPts val="400"/>
              </a:spcBef>
              <a:buSzPct val="68000"/>
              <a:buNone/>
            </a:pPr>
            <a:r>
              <a:rPr lang="fa-IR" dirty="0" smtClean="0">
                <a:cs typeface="B Nazanin" pitchFamily="2" charset="-78"/>
              </a:rPr>
              <a:t>در آزمایش باکتری شناسی آب، دو آزمایش زیر معمولاً انجام می شود:</a:t>
            </a:r>
            <a:endParaRPr lang="en-US" dirty="0" smtClean="0">
              <a:cs typeface="B Nazanin" pitchFamily="2" charset="-78"/>
            </a:endParaRPr>
          </a:p>
          <a:p>
            <a:pPr marL="0" indent="0" algn="just">
              <a:lnSpc>
                <a:spcPct val="160000"/>
              </a:lnSpc>
              <a:buNone/>
            </a:pPr>
            <a:r>
              <a:rPr lang="fa-IR" dirty="0" smtClean="0">
                <a:cs typeface="B Nazanin" pitchFamily="2" charset="-78"/>
              </a:rPr>
              <a:t> </a:t>
            </a:r>
            <a:r>
              <a:rPr lang="fa-IR" b="1" dirty="0">
                <a:cs typeface="B Nazanin" pitchFamily="2" charset="-78"/>
              </a:rPr>
              <a:t>آزمایش </a:t>
            </a:r>
            <a:r>
              <a:rPr lang="en-US" b="1" dirty="0">
                <a:solidFill>
                  <a:srgbClr val="FF0000"/>
                </a:solidFill>
                <a:cs typeface="B Nazanin" pitchFamily="2" charset="-78"/>
              </a:rPr>
              <a:t>MPN</a:t>
            </a:r>
            <a:endParaRPr lang="fa-IR" b="1" dirty="0">
              <a:solidFill>
                <a:srgbClr val="FF0000"/>
              </a:solidFill>
              <a:cs typeface="B Nazanin" pitchFamily="2" charset="-78"/>
            </a:endParaRPr>
          </a:p>
          <a:p>
            <a:pPr marL="0" indent="0" algn="just">
              <a:lnSpc>
                <a:spcPct val="160000"/>
              </a:lnSpc>
              <a:buNone/>
            </a:pPr>
            <a:r>
              <a:rPr lang="fa-IR" b="1" dirty="0">
                <a:cs typeface="B Nazanin" pitchFamily="2" charset="-78"/>
              </a:rPr>
              <a:t>آزمایش </a:t>
            </a:r>
            <a:r>
              <a:rPr lang="en-US" b="1" dirty="0">
                <a:solidFill>
                  <a:srgbClr val="FF0000"/>
                </a:solidFill>
                <a:cs typeface="B Nazanin" pitchFamily="2" charset="-78"/>
              </a:rPr>
              <a:t>HPC</a:t>
            </a:r>
          </a:p>
        </p:txBody>
      </p:sp>
      <p:sp>
        <p:nvSpPr>
          <p:cNvPr id="3" name="Title 2"/>
          <p:cNvSpPr>
            <a:spLocks noGrp="1"/>
          </p:cNvSpPr>
          <p:nvPr>
            <p:ph type="title"/>
          </p:nvPr>
        </p:nvSpPr>
        <p:spPr/>
        <p:txBody>
          <a:bodyPr>
            <a:normAutofit/>
          </a:bodyPr>
          <a:lstStyle/>
          <a:p>
            <a:pPr algn="ctr"/>
            <a:r>
              <a:rPr lang="fa-IR" sz="2800" dirty="0" smtClean="0">
                <a:solidFill>
                  <a:schemeClr val="accent3">
                    <a:lumMod val="75000"/>
                  </a:schemeClr>
                </a:solidFill>
                <a:cs typeface="B Jadid" pitchFamily="2" charset="-78"/>
              </a:rPr>
              <a:t>باکتری </a:t>
            </a:r>
            <a:r>
              <a:rPr lang="fa-IR" sz="2800" dirty="0">
                <a:solidFill>
                  <a:schemeClr val="accent3">
                    <a:lumMod val="75000"/>
                  </a:schemeClr>
                </a:solidFill>
                <a:cs typeface="B Jadid" pitchFamily="2" charset="-78"/>
              </a:rPr>
              <a:t>های نشانگر آلودگی آب آشامیدنی </a:t>
            </a:r>
            <a:endParaRPr lang="fa-IR" sz="2800" dirty="0"/>
          </a:p>
        </p:txBody>
      </p:sp>
    </p:spTree>
    <p:extLst>
      <p:ext uri="{BB962C8B-B14F-4D97-AF65-F5344CB8AC3E}">
        <p14:creationId xmlns:p14="http://schemas.microsoft.com/office/powerpoint/2010/main" val="345728298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484784"/>
            <a:ext cx="8229600" cy="4525963"/>
          </a:xfrm>
        </p:spPr>
        <p:txBody>
          <a:bodyPr>
            <a:normAutofit/>
          </a:bodyPr>
          <a:lstStyle/>
          <a:p>
            <a:pPr marL="0" indent="0" algn="just">
              <a:lnSpc>
                <a:spcPct val="150000"/>
              </a:lnSpc>
              <a:buNone/>
            </a:pPr>
            <a:r>
              <a:rPr lang="fa-IR" sz="2400" dirty="0">
                <a:cs typeface="B Nazanin" pitchFamily="2" charset="-78"/>
              </a:rPr>
              <a:t>دستگاهی است که توسط آن گرمای لازم جهت رشد باکتریها بعد از مرحله کشت ، فراهم می شود</a:t>
            </a:r>
            <a:r>
              <a:rPr lang="fa-IR" sz="2400" dirty="0" smtClean="0">
                <a:cs typeface="B Nazanin" pitchFamily="2" charset="-78"/>
              </a:rPr>
              <a:t>. این </a:t>
            </a:r>
            <a:r>
              <a:rPr lang="fa-IR" sz="2400" dirty="0">
                <a:cs typeface="B Nazanin" pitchFamily="2" charset="-78"/>
              </a:rPr>
              <a:t>دستگاه برای ما دمای </a:t>
            </a:r>
            <a:r>
              <a:rPr lang="en-US" sz="2400" dirty="0">
                <a:cs typeface="B Nazanin" pitchFamily="2" charset="-78"/>
              </a:rPr>
              <a:t>35±2c </a:t>
            </a:r>
            <a:r>
              <a:rPr lang="fa-IR" sz="2400" dirty="0">
                <a:cs typeface="B Nazanin" pitchFamily="2" charset="-78"/>
              </a:rPr>
              <a:t> را تامین می کندکه در مرحله احتمالی و تاییدی  نمونه های کشت داده شده را به مدت 48 ساعت در آن </a:t>
            </a:r>
            <a:r>
              <a:rPr lang="fa-IR" sz="2400" dirty="0" smtClean="0">
                <a:cs typeface="B Nazanin" pitchFamily="2" charset="-78"/>
              </a:rPr>
              <a:t>نگهداری</a:t>
            </a:r>
          </a:p>
          <a:p>
            <a:pPr marL="0" indent="0" algn="just">
              <a:lnSpc>
                <a:spcPct val="150000"/>
              </a:lnSpc>
              <a:buNone/>
            </a:pPr>
            <a:r>
              <a:rPr lang="fa-IR" sz="2400" dirty="0" smtClean="0">
                <a:cs typeface="B Nazanin" pitchFamily="2" charset="-78"/>
              </a:rPr>
              <a:t> </a:t>
            </a:r>
            <a:r>
              <a:rPr lang="fa-IR" sz="2400" dirty="0">
                <a:cs typeface="B Nazanin" pitchFamily="2" charset="-78"/>
              </a:rPr>
              <a:t>می کنیم.</a:t>
            </a:r>
            <a:endParaRPr lang="en-US" sz="2400" dirty="0">
              <a:cs typeface="B Nazanin" pitchFamily="2" charset="-78"/>
            </a:endParaRPr>
          </a:p>
        </p:txBody>
      </p:sp>
      <p:sp>
        <p:nvSpPr>
          <p:cNvPr id="2" name="Title 1"/>
          <p:cNvSpPr>
            <a:spLocks noGrp="1"/>
          </p:cNvSpPr>
          <p:nvPr>
            <p:ph type="title"/>
          </p:nvPr>
        </p:nvSpPr>
        <p:spPr/>
        <p:txBody>
          <a:bodyPr/>
          <a:lstStyle/>
          <a:p>
            <a:pPr algn="ctr" rtl="1"/>
            <a:r>
              <a:rPr lang="fa-IR" sz="4000" dirty="0" smtClean="0">
                <a:solidFill>
                  <a:schemeClr val="accent3">
                    <a:lumMod val="75000"/>
                  </a:schemeClr>
                </a:solidFill>
                <a:cs typeface="B Jadid" pitchFamily="2" charset="-78"/>
              </a:rPr>
              <a:t>انکوباتور</a:t>
            </a:r>
            <a:endParaRPr lang="en-US" dirty="0">
              <a:solidFill>
                <a:schemeClr val="accent3">
                  <a:lumMod val="75000"/>
                </a:schemeClr>
              </a:solidFill>
              <a:cs typeface="B Jadid"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2600" y="3581400"/>
            <a:ext cx="5105400" cy="2842890"/>
          </a:xfrm>
          <a:prstGeom prst="rect">
            <a:avLst/>
          </a:prstGeom>
          <a:ln>
            <a:noFill/>
          </a:ln>
          <a:effectLst>
            <a:softEdge rad="112500"/>
          </a:effectLst>
        </p:spPr>
      </p:pic>
    </p:spTree>
    <p:extLst>
      <p:ext uri="{BB962C8B-B14F-4D97-AF65-F5344CB8AC3E}">
        <p14:creationId xmlns:p14="http://schemas.microsoft.com/office/powerpoint/2010/main" val="97625434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85801"/>
            <a:ext cx="7863840" cy="2743200"/>
          </a:xfrm>
        </p:spPr>
        <p:txBody>
          <a:bodyPr>
            <a:noAutofit/>
          </a:bodyPr>
          <a:lstStyle/>
          <a:p>
            <a:pPr algn="just" rtl="1">
              <a:lnSpc>
                <a:spcPct val="150000"/>
              </a:lnSpc>
            </a:pPr>
            <a:r>
              <a:rPr lang="fa-IR" sz="2000" dirty="0" smtClean="0">
                <a:cs typeface="B Nazanin" pitchFamily="2" charset="-78"/>
              </a:rPr>
              <a:t>      دستگاه اتوکلاو حرارتی به اندازه حرارت استرلیزاسیون یعنی </a:t>
            </a:r>
            <a:r>
              <a:rPr lang="en-US" sz="2000" dirty="0" smtClean="0">
                <a:latin typeface="Bodoni MT Black" pitchFamily="18" charset="0"/>
                <a:cs typeface="B Nazanin" pitchFamily="2" charset="-78"/>
              </a:rPr>
              <a:t>121c</a:t>
            </a:r>
            <a:r>
              <a:rPr lang="fa-IR" sz="2000" dirty="0" smtClean="0">
                <a:cs typeface="B Nazanin" pitchFamily="2" charset="-78"/>
              </a:rPr>
              <a:t> درون محفظه ایجاد می کند و مجهز به ترمومتر دقیقی است که بهتر است انتهای آن در مسیر خروج بخار قرار گیرد تا درجه حرارت مینیمم درون محفظه استریل کننده را نشان دهد. دستگاه به یک فشارسنج مجهز است و بوسیله دریچه اطمینان متصل به مسیر تولید بخار اشباع و یا مستقیماً به منبع تولید کننده بخار به خوبی تنظیم می شود. این دستگاه حرارت مرطوب </a:t>
            </a:r>
            <a:r>
              <a:rPr lang="en-US" sz="2000" dirty="0" smtClean="0">
                <a:latin typeface="Bodoni MT Black" pitchFamily="18" charset="0"/>
                <a:cs typeface="B Nazanin" pitchFamily="2" charset="-78"/>
              </a:rPr>
              <a:t>121c</a:t>
            </a:r>
            <a:r>
              <a:rPr lang="en-US" sz="2000" dirty="0" smtClean="0">
                <a:cs typeface="B Nazanin" pitchFamily="2" charset="-78"/>
              </a:rPr>
              <a:t> </a:t>
            </a:r>
            <a:r>
              <a:rPr lang="fa-IR" sz="2000" dirty="0" smtClean="0">
                <a:cs typeface="B Nazanin" pitchFamily="2" charset="-78"/>
              </a:rPr>
              <a:t> را با فشار 15 بار (14/8 اتمسفر) در مدت 15 دقیقه تامین می کند. </a:t>
            </a:r>
            <a:endParaRPr lang="en-US" sz="2000" dirty="0" smtClean="0">
              <a:cs typeface="B Nazanin" pitchFamily="2" charset="-78"/>
            </a:endParaRPr>
          </a:p>
          <a:p>
            <a:pPr algn="just" rtl="1">
              <a:lnSpc>
                <a:spcPct val="150000"/>
              </a:lnSpc>
            </a:pPr>
            <a:endParaRPr lang="en-US" sz="2000" dirty="0">
              <a:cs typeface="B Titr" pitchFamily="2" charset="-78"/>
            </a:endParaRPr>
          </a:p>
        </p:txBody>
      </p:sp>
      <p:sp>
        <p:nvSpPr>
          <p:cNvPr id="2" name="Title 1"/>
          <p:cNvSpPr>
            <a:spLocks noGrp="1"/>
          </p:cNvSpPr>
          <p:nvPr>
            <p:ph type="title"/>
          </p:nvPr>
        </p:nvSpPr>
        <p:spPr>
          <a:xfrm>
            <a:off x="838200" y="152400"/>
            <a:ext cx="7520940" cy="548640"/>
          </a:xfrm>
        </p:spPr>
        <p:txBody>
          <a:bodyPr>
            <a:normAutofit fontScale="90000"/>
          </a:bodyPr>
          <a:lstStyle/>
          <a:p>
            <a:pPr algn="ctr" rtl="1"/>
            <a:r>
              <a:rPr lang="fa-IR" sz="4000" dirty="0" smtClean="0">
                <a:solidFill>
                  <a:schemeClr val="accent3">
                    <a:lumMod val="75000"/>
                  </a:schemeClr>
                </a:solidFill>
                <a:cs typeface="B Jadid" pitchFamily="2" charset="-78"/>
              </a:rPr>
              <a:t>اتوکلاو</a:t>
            </a:r>
            <a:endParaRPr lang="en-US" sz="4000" dirty="0">
              <a:solidFill>
                <a:schemeClr val="accent3">
                  <a:lumMod val="75000"/>
                </a:schemeClr>
              </a:solidFill>
              <a:cs typeface="B Jadid"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3505200"/>
            <a:ext cx="3276600" cy="3352800"/>
          </a:xfrm>
          <a:prstGeom prst="rect">
            <a:avLst/>
          </a:prstGeom>
          <a:ln>
            <a:noFill/>
          </a:ln>
          <a:effectLst>
            <a:softEdge rad="112500"/>
          </a:effectLst>
        </p:spPr>
      </p:pic>
    </p:spTree>
    <p:extLst>
      <p:ext uri="{BB962C8B-B14F-4D97-AF65-F5344CB8AC3E}">
        <p14:creationId xmlns:p14="http://schemas.microsoft.com/office/powerpoint/2010/main" val="48042427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1"/>
            <a:r>
              <a:rPr lang="fa-IR" dirty="0" smtClean="0"/>
              <a:t>وسیله </a:t>
            </a:r>
            <a:r>
              <a:rPr lang="fa-IR" dirty="0"/>
              <a:t>ای اتاقک مانند با حفاظ شیشه ای متحرک و دارای هواکش و سیستم روشنایی که بعضی ازآنها حاوی لامپ </a:t>
            </a:r>
            <a:r>
              <a:rPr lang="en-US" dirty="0"/>
              <a:t>UV  </a:t>
            </a:r>
            <a:r>
              <a:rPr lang="fa-IR" dirty="0"/>
              <a:t>جهت استریل کردن هوای داخل آن در </a:t>
            </a:r>
            <a:r>
              <a:rPr lang="fa-IR" sz="2500" dirty="0">
                <a:cs typeface="B Nazanin" pitchFamily="2" charset="-78"/>
              </a:rPr>
              <a:t>هنگام</a:t>
            </a:r>
            <a:r>
              <a:rPr lang="fa-IR" dirty="0"/>
              <a:t> کار با عوامل میکروبی و </a:t>
            </a:r>
            <a:r>
              <a:rPr lang="fa-IR" dirty="0" smtClean="0"/>
              <a:t>محیطهای </a:t>
            </a:r>
            <a:r>
              <a:rPr lang="fa-IR" dirty="0"/>
              <a:t>کشت داده شده ، می باشند</a:t>
            </a:r>
            <a:r>
              <a:rPr lang="fa-IR" dirty="0" smtClean="0"/>
              <a:t>.</a:t>
            </a:r>
          </a:p>
          <a:p>
            <a:pPr lvl="1"/>
            <a:endParaRPr lang="fa-IR" dirty="0" smtClean="0"/>
          </a:p>
          <a:p>
            <a:pPr lvl="1"/>
            <a:endParaRPr lang="fa-IR" dirty="0"/>
          </a:p>
        </p:txBody>
      </p:sp>
      <p:sp>
        <p:nvSpPr>
          <p:cNvPr id="3" name="Title 2"/>
          <p:cNvSpPr>
            <a:spLocks noGrp="1"/>
          </p:cNvSpPr>
          <p:nvPr>
            <p:ph type="title"/>
          </p:nvPr>
        </p:nvSpPr>
        <p:spPr/>
        <p:txBody>
          <a:bodyPr>
            <a:normAutofit/>
          </a:bodyPr>
          <a:lstStyle/>
          <a:p>
            <a:pPr algn="ctr"/>
            <a:r>
              <a:rPr lang="fa-IR" sz="3200" dirty="0">
                <a:solidFill>
                  <a:schemeClr val="accent3">
                    <a:lumMod val="75000"/>
                  </a:schemeClr>
                </a:solidFill>
                <a:cs typeface="B Jadid" pitchFamily="2" charset="-78"/>
              </a:rPr>
              <a:t>هود</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1840" y="3046407"/>
            <a:ext cx="4320480" cy="3396518"/>
          </a:xfrm>
          <a:prstGeom prst="rect">
            <a:avLst/>
          </a:prstGeom>
        </p:spPr>
      </p:pic>
    </p:spTree>
    <p:extLst>
      <p:ext uri="{BB962C8B-B14F-4D97-AF65-F5344CB8AC3E}">
        <p14:creationId xmlns:p14="http://schemas.microsoft.com/office/powerpoint/2010/main" val="5546860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dirty="0">
                <a:cs typeface="B Nazanin" pitchFamily="2" charset="-78"/>
              </a:rPr>
              <a:t> شعله آزمایشگاهی وسیله ای برای حرارت دادن و سترون کردن لوازمی مانند سوزن کشت و دهانه ظروف و لوله های آزمایش و غیره و در واقع فضایی معادل 15 سانتیمتر اطراف خود را استریل و عاری از میکروب می نماید</a:t>
            </a:r>
            <a:r>
              <a:rPr lang="fa-IR" dirty="0" smtClean="0">
                <a:cs typeface="B Nazanin" pitchFamily="2" charset="-78"/>
              </a:rPr>
              <a:t>.</a:t>
            </a:r>
          </a:p>
          <a:p>
            <a:endParaRPr lang="fa-IR" dirty="0"/>
          </a:p>
        </p:txBody>
      </p:sp>
      <p:sp>
        <p:nvSpPr>
          <p:cNvPr id="3" name="Title 2"/>
          <p:cNvSpPr>
            <a:spLocks noGrp="1"/>
          </p:cNvSpPr>
          <p:nvPr>
            <p:ph type="title"/>
          </p:nvPr>
        </p:nvSpPr>
        <p:spPr/>
        <p:txBody>
          <a:bodyPr>
            <a:normAutofit/>
          </a:bodyPr>
          <a:lstStyle/>
          <a:p>
            <a:pPr algn="ctr"/>
            <a:r>
              <a:rPr lang="fa-IR" sz="4000" dirty="0">
                <a:solidFill>
                  <a:schemeClr val="accent3">
                    <a:lumMod val="75000"/>
                  </a:schemeClr>
                </a:solidFill>
                <a:cs typeface="B Jadid" pitchFamily="2" charset="-78"/>
              </a:rPr>
              <a:t>شعله گاز یا چراغ بونزن</a:t>
            </a:r>
          </a:p>
        </p:txBody>
      </p:sp>
      <p:pic>
        <p:nvPicPr>
          <p:cNvPr id="1026" name="Picture 2" descr="C:\Users\T.Ebrahimpour\Desktop\downlo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356992"/>
            <a:ext cx="3456384" cy="2351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566142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762001"/>
            <a:ext cx="8686800" cy="3124199"/>
          </a:xfrm>
        </p:spPr>
        <p:txBody>
          <a:bodyPr>
            <a:normAutofit fontScale="92500" lnSpcReduction="20000"/>
          </a:bodyPr>
          <a:lstStyle/>
          <a:p>
            <a:pPr algn="r" rtl="1"/>
            <a:endParaRPr lang="en-US" dirty="0">
              <a:cs typeface="B Nazanin" pitchFamily="2" charset="-78"/>
            </a:endParaRPr>
          </a:p>
          <a:p>
            <a:r>
              <a:rPr lang="fa-IR" dirty="0">
                <a:cs typeface="B Nazanin" pitchFamily="2" charset="-78"/>
              </a:rPr>
              <a:t>دستگاهی است که توسط آن یکسری از وسائل آزمایشگاه را با حرارت خشک استریل می کنند. این وسایل باید حتما فلزی یا شیشه ای باشند که مقاوم به حرارت خشک باشند. دمای لازم برای استریل کردن توسط فور 180 درجه و زمان آن </a:t>
            </a:r>
            <a:r>
              <a:rPr lang="fa-IR" dirty="0" smtClean="0">
                <a:cs typeface="B Nazanin" pitchFamily="2" charset="-78"/>
              </a:rPr>
              <a:t>حدود 1/5- 1 </a:t>
            </a:r>
            <a:r>
              <a:rPr lang="fa-IR" dirty="0">
                <a:cs typeface="B Nazanin" pitchFamily="2" charset="-78"/>
              </a:rPr>
              <a:t>ساعت می باشد. بعد از اتمام کار استریل کردن و قبل از باز کردن درب دستگاه باید توجه داشت که باید دستگاه سرد شده باشد تا از شکستن وسایل شیشه ای جلوگیری شود.</a:t>
            </a:r>
          </a:p>
          <a:p>
            <a:r>
              <a:rPr lang="fa-IR" dirty="0">
                <a:cs typeface="B Nazanin" pitchFamily="2" charset="-78"/>
              </a:rPr>
              <a:t>درجه حرارت داخل فور توسط یک دماسنج به تنظیم کننده حرارت(ترموستات) متصل می باشد و این دماسنج دما را به ما نشان می دهد.</a:t>
            </a:r>
          </a:p>
          <a:p>
            <a:endParaRPr lang="en-US" dirty="0"/>
          </a:p>
        </p:txBody>
      </p:sp>
      <p:sp>
        <p:nvSpPr>
          <p:cNvPr id="2" name="Title 1"/>
          <p:cNvSpPr>
            <a:spLocks noGrp="1"/>
          </p:cNvSpPr>
          <p:nvPr>
            <p:ph type="title"/>
          </p:nvPr>
        </p:nvSpPr>
        <p:spPr>
          <a:xfrm>
            <a:off x="838200" y="188640"/>
            <a:ext cx="7520940" cy="817200"/>
          </a:xfrm>
        </p:spPr>
        <p:txBody>
          <a:bodyPr>
            <a:noAutofit/>
          </a:bodyPr>
          <a:lstStyle/>
          <a:p>
            <a:pPr algn="ctr" rtl="1"/>
            <a:r>
              <a:rPr lang="en-US" sz="3200" dirty="0">
                <a:solidFill>
                  <a:schemeClr val="accent3">
                    <a:lumMod val="75000"/>
                  </a:schemeClr>
                </a:solidFill>
                <a:latin typeface="Bodoni MT Black" pitchFamily="18" charset="0"/>
                <a:cs typeface="B Jadid" pitchFamily="2" charset="-78"/>
              </a:rPr>
              <a:t>Oven</a:t>
            </a:r>
            <a:r>
              <a:rPr lang="fa-IR" sz="3200" dirty="0">
                <a:solidFill>
                  <a:schemeClr val="accent3">
                    <a:lumMod val="75000"/>
                  </a:schemeClr>
                </a:solidFill>
                <a:cs typeface="B Jadid" pitchFamily="2" charset="-78"/>
              </a:rPr>
              <a:t> یا </a:t>
            </a:r>
            <a:r>
              <a:rPr lang="fa-IR" sz="3200" dirty="0" smtClean="0">
                <a:solidFill>
                  <a:schemeClr val="accent3">
                    <a:lumMod val="75000"/>
                  </a:schemeClr>
                </a:solidFill>
                <a:cs typeface="B Jadid" pitchFamily="2" charset="-78"/>
              </a:rPr>
              <a:t>فور</a:t>
            </a:r>
            <a:r>
              <a:rPr lang="en-US" sz="3200" dirty="0">
                <a:solidFill>
                  <a:schemeClr val="accent3">
                    <a:lumMod val="75000"/>
                  </a:schemeClr>
                </a:solidFill>
                <a:cs typeface="B Jadid" pitchFamily="2" charset="-78"/>
              </a:rPr>
              <a:t/>
            </a:r>
            <a:br>
              <a:rPr lang="en-US" sz="3200" dirty="0">
                <a:solidFill>
                  <a:schemeClr val="accent3">
                    <a:lumMod val="75000"/>
                  </a:schemeClr>
                </a:solidFill>
                <a:cs typeface="B Jadid" pitchFamily="2" charset="-78"/>
              </a:rPr>
            </a:br>
            <a:endParaRPr lang="en-US" sz="3200" dirty="0">
              <a:solidFill>
                <a:schemeClr val="accent3">
                  <a:lumMod val="75000"/>
                </a:schemeClr>
              </a:solidFill>
              <a:cs typeface="B Jadid"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0" y="3657600"/>
            <a:ext cx="5486400" cy="3200400"/>
          </a:xfrm>
          <a:prstGeom prst="rect">
            <a:avLst/>
          </a:prstGeom>
          <a:ln>
            <a:noFill/>
          </a:ln>
          <a:effectLst>
            <a:softEdge rad="112500"/>
          </a:effectLst>
        </p:spPr>
      </p:pic>
    </p:spTree>
    <p:extLst>
      <p:ext uri="{BB962C8B-B14F-4D97-AF65-F5344CB8AC3E}">
        <p14:creationId xmlns:p14="http://schemas.microsoft.com/office/powerpoint/2010/main" val="158110654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556792"/>
            <a:ext cx="8357552" cy="5301208"/>
          </a:xfrm>
        </p:spPr>
        <p:txBody>
          <a:bodyPr>
            <a:normAutofit/>
          </a:bodyPr>
          <a:lstStyle/>
          <a:p>
            <a:pPr algn="just">
              <a:lnSpc>
                <a:spcPct val="150000"/>
              </a:lnSpc>
            </a:pPr>
            <a:r>
              <a:rPr lang="fa-IR" sz="2400" dirty="0">
                <a:cs typeface="B Nazanin" pitchFamily="2" charset="-78"/>
              </a:rPr>
              <a:t>وسیله ای است که در آن بوسیله آب محتوی آن می توان حرارت معینی را ثابت نگهداشت که درجه حرارت تا 100 درجه قابل تنظیم می باشد که در این حالت به آن بن ماری جوش می گویند. از این دستگاه می توان بعنوان گرمخانه گذاری محیطهای کشت و همچنین ذوب نمودن محیطهای کشت هم استفاده نمود. بن ماری بهتر است حاوی دماسنج نیز باشد.</a:t>
            </a:r>
            <a:endParaRPr lang="en-US" sz="2400" dirty="0">
              <a:cs typeface="B Nazanin" pitchFamily="2" charset="-78"/>
            </a:endParaRPr>
          </a:p>
        </p:txBody>
      </p:sp>
      <p:sp>
        <p:nvSpPr>
          <p:cNvPr id="2" name="Title 1"/>
          <p:cNvSpPr>
            <a:spLocks noGrp="1"/>
          </p:cNvSpPr>
          <p:nvPr>
            <p:ph type="title"/>
          </p:nvPr>
        </p:nvSpPr>
        <p:spPr>
          <a:xfrm>
            <a:off x="457200" y="704088"/>
            <a:ext cx="8229600" cy="564672"/>
          </a:xfrm>
        </p:spPr>
        <p:txBody>
          <a:bodyPr>
            <a:normAutofit fontScale="90000"/>
          </a:bodyPr>
          <a:lstStyle/>
          <a:p>
            <a:pPr algn="ctr"/>
            <a:r>
              <a:rPr lang="fa-IR" sz="4000" dirty="0">
                <a:solidFill>
                  <a:schemeClr val="accent3">
                    <a:lumMod val="75000"/>
                  </a:schemeClr>
                </a:solidFill>
                <a:cs typeface="B Jadid" pitchFamily="2" charset="-78"/>
              </a:rPr>
              <a:t>بن ماری</a:t>
            </a:r>
            <a:endParaRPr lang="en-US" sz="4000" dirty="0">
              <a:solidFill>
                <a:schemeClr val="accent3">
                  <a:lumMod val="75000"/>
                </a:schemeClr>
              </a:solidFill>
              <a:cs typeface="B Jadid"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5696" y="4140677"/>
            <a:ext cx="3888432" cy="2717323"/>
          </a:xfrm>
          <a:prstGeom prst="rect">
            <a:avLst/>
          </a:prstGeom>
          <a:ln>
            <a:noFill/>
          </a:ln>
          <a:effectLst>
            <a:softEdge rad="112500"/>
          </a:effectLst>
        </p:spPr>
      </p:pic>
    </p:spTree>
    <p:extLst>
      <p:ext uri="{BB962C8B-B14F-4D97-AF65-F5344CB8AC3E}">
        <p14:creationId xmlns:p14="http://schemas.microsoft.com/office/powerpoint/2010/main" val="148676508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dirty="0">
                <a:cs typeface="B Nazanin" pitchFamily="2" charset="-78"/>
              </a:rPr>
              <a:t>جهت مخلوط کردن و هم زدن نمونه ها در لوله آزمایش و در نوع دیگر، شیکر با صفحه مسطح می باشد که برای هم زدن و مخلوط کردن محتویات ظروف با سطح مقطع پهن است .</a:t>
            </a:r>
          </a:p>
        </p:txBody>
      </p:sp>
      <p:sp>
        <p:nvSpPr>
          <p:cNvPr id="3" name="Title 2"/>
          <p:cNvSpPr>
            <a:spLocks noGrp="1"/>
          </p:cNvSpPr>
          <p:nvPr>
            <p:ph type="title"/>
          </p:nvPr>
        </p:nvSpPr>
        <p:spPr/>
        <p:txBody>
          <a:bodyPr>
            <a:normAutofit fontScale="90000"/>
          </a:bodyPr>
          <a:lstStyle/>
          <a:p>
            <a:pPr algn="ctr"/>
            <a:r>
              <a:rPr lang="fa-IR" sz="4000" dirty="0">
                <a:solidFill>
                  <a:schemeClr val="accent3">
                    <a:lumMod val="75000"/>
                  </a:schemeClr>
                </a:solidFill>
                <a:cs typeface="B Jadid" pitchFamily="2" charset="-78"/>
              </a:rPr>
              <a:t>دستگاه شیکر (جهت گرم کردن و هم زدن محلول ها همراه با مگنت</a:t>
            </a:r>
            <a:r>
              <a:rPr lang="fa-IR" dirty="0">
                <a:effectLst/>
                <a:cs typeface="2  Compset" pitchFamily="2" charset="-78"/>
              </a:rPr>
              <a:t>)</a:t>
            </a:r>
            <a:endParaRPr lang="fa-IR" dirty="0">
              <a:cs typeface="2  Compset"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2780928"/>
            <a:ext cx="5256584" cy="3019174"/>
          </a:xfrm>
          <a:prstGeom prst="rect">
            <a:avLst/>
          </a:prstGeom>
        </p:spPr>
      </p:pic>
    </p:spTree>
    <p:extLst>
      <p:ext uri="{BB962C8B-B14F-4D97-AF65-F5344CB8AC3E}">
        <p14:creationId xmlns:p14="http://schemas.microsoft.com/office/powerpoint/2010/main" val="376383948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lnSpc>
                <a:spcPct val="100000"/>
              </a:lnSpc>
              <a:buFont typeface="Wingdings" pitchFamily="2" charset="2"/>
              <a:buChar char="ü"/>
            </a:pPr>
            <a:r>
              <a:rPr lang="fa-IR" sz="2800" dirty="0">
                <a:cs typeface="B Nazanin" pitchFamily="2" charset="-78"/>
              </a:rPr>
              <a:t>مهندسی محیط ، نویسنده :</a:t>
            </a:r>
            <a:r>
              <a:rPr lang="en-US" sz="2800" dirty="0" err="1">
                <a:latin typeface="Bodoni MT Black" pitchFamily="18" charset="0"/>
                <a:cs typeface="B Nazanin" pitchFamily="2" charset="-78"/>
              </a:rPr>
              <a:t>D.L.Kanth</a:t>
            </a:r>
            <a:r>
              <a:rPr lang="en-US" sz="2800" dirty="0">
                <a:latin typeface="Bodoni MT Black" pitchFamily="18" charset="0"/>
                <a:cs typeface="B Nazanin" pitchFamily="2" charset="-78"/>
              </a:rPr>
              <a:t> </a:t>
            </a:r>
            <a:r>
              <a:rPr lang="en-US" sz="2800" dirty="0" err="1">
                <a:latin typeface="Bodoni MT Black" pitchFamily="18" charset="0"/>
                <a:cs typeface="B Nazanin" pitchFamily="2" charset="-78"/>
              </a:rPr>
              <a:t>Rao</a:t>
            </a:r>
            <a:r>
              <a:rPr lang="en-US" sz="2800" dirty="0">
                <a:latin typeface="Bodoni MT Black" pitchFamily="18" charset="0"/>
                <a:cs typeface="B Nazanin" pitchFamily="2" charset="-78"/>
              </a:rPr>
              <a:t>, </a:t>
            </a:r>
            <a:r>
              <a:rPr lang="en-US" sz="2800" dirty="0" err="1">
                <a:latin typeface="Bodoni MT Black" pitchFamily="18" charset="0"/>
                <a:cs typeface="B Nazanin" pitchFamily="2" charset="-78"/>
              </a:rPr>
              <a:t>A.Kamala</a:t>
            </a:r>
            <a:r>
              <a:rPr lang="fa-IR" sz="2800" dirty="0">
                <a:cs typeface="B Nazanin" pitchFamily="2" charset="-78"/>
              </a:rPr>
              <a:t> ، ترجمه : حمید کاشانیان </a:t>
            </a:r>
          </a:p>
          <a:p>
            <a:pPr algn="just">
              <a:lnSpc>
                <a:spcPct val="100000"/>
              </a:lnSpc>
              <a:buClr>
                <a:schemeClr val="tx1"/>
              </a:buClr>
              <a:buFont typeface="Wingdings" pitchFamily="2" charset="2"/>
              <a:buChar char="ü"/>
            </a:pPr>
            <a:r>
              <a:rPr lang="fa-IR" sz="2800" dirty="0">
                <a:cs typeface="B Nazanin" pitchFamily="2" charset="-78"/>
              </a:rPr>
              <a:t>آزمایشهای میکروبی آب و پساب ، ترجمه: پروفسور گیتی امتیازی</a:t>
            </a:r>
            <a:endParaRPr lang="en-US" sz="2800" dirty="0">
              <a:cs typeface="B Nazanin" pitchFamily="2" charset="-78"/>
            </a:endParaRPr>
          </a:p>
          <a:p>
            <a:pPr algn="just">
              <a:lnSpc>
                <a:spcPct val="100000"/>
              </a:lnSpc>
              <a:buFont typeface="Wingdings" pitchFamily="2" charset="2"/>
              <a:buChar char="ü"/>
            </a:pPr>
            <a:r>
              <a:rPr lang="en-US" sz="2800" dirty="0">
                <a:cs typeface="B Nazanin" pitchFamily="2" charset="-78"/>
              </a:rPr>
              <a:t> </a:t>
            </a:r>
            <a:r>
              <a:rPr lang="en-US" sz="2800" dirty="0" smtClean="0">
                <a:cs typeface="B Nazanin" pitchFamily="2" charset="-78"/>
              </a:rPr>
              <a:t> </a:t>
            </a:r>
            <a:r>
              <a:rPr lang="fa-IR" sz="2800" dirty="0">
                <a:cs typeface="B Nazanin" pitchFamily="2" charset="-78"/>
              </a:rPr>
              <a:t>استاندارد متد برای آزمایشات آب و فاضلاب ، سازمان بهداشت جهانی</a:t>
            </a:r>
            <a:endParaRPr lang="en-US" sz="2800" dirty="0">
              <a:cs typeface="B Nazanin" pitchFamily="2" charset="-78"/>
            </a:endParaRPr>
          </a:p>
          <a:p>
            <a:pPr algn="just">
              <a:lnSpc>
                <a:spcPct val="100000"/>
              </a:lnSpc>
              <a:buFont typeface="Wingdings" pitchFamily="2" charset="2"/>
              <a:buChar char="ü"/>
            </a:pPr>
            <a:r>
              <a:rPr lang="en-US" sz="2800" dirty="0">
                <a:cs typeface="B Nazanin" pitchFamily="2" charset="-78"/>
              </a:rPr>
              <a:t> </a:t>
            </a:r>
            <a:r>
              <a:rPr lang="fa-IR" sz="2800" dirty="0">
                <a:cs typeface="B Nazanin" pitchFamily="2" charset="-78"/>
              </a:rPr>
              <a:t>دستورالعمل های</a:t>
            </a:r>
            <a:r>
              <a:rPr lang="en-US" sz="2800" dirty="0">
                <a:cs typeface="B Nazanin" pitchFamily="2" charset="-78"/>
              </a:rPr>
              <a:t> </a:t>
            </a:r>
            <a:r>
              <a:rPr lang="fa-IR" sz="2800" dirty="0">
                <a:cs typeface="B Nazanin" pitchFamily="2" charset="-78"/>
              </a:rPr>
              <a:t>آزمایشگاهی آب و فاضلاب، مرکز تحقیقات ، بهبود و بهره وری صنعت آب و فاضلاب کشور</a:t>
            </a:r>
          </a:p>
          <a:p>
            <a:endParaRPr lang="fa-IR" dirty="0"/>
          </a:p>
        </p:txBody>
      </p:sp>
      <p:sp>
        <p:nvSpPr>
          <p:cNvPr id="3" name="Title 2"/>
          <p:cNvSpPr>
            <a:spLocks noGrp="1"/>
          </p:cNvSpPr>
          <p:nvPr>
            <p:ph type="title"/>
          </p:nvPr>
        </p:nvSpPr>
        <p:spPr/>
        <p:txBody>
          <a:bodyPr/>
          <a:lstStyle/>
          <a:p>
            <a:pPr algn="r"/>
            <a:r>
              <a:rPr lang="fa-IR" dirty="0" smtClean="0">
                <a:cs typeface="2  Compset" pitchFamily="2" charset="-78"/>
              </a:rPr>
              <a:t>منابع</a:t>
            </a:r>
            <a:r>
              <a:rPr lang="fa-IR" dirty="0" smtClean="0"/>
              <a:t> </a:t>
            </a:r>
            <a:endParaRPr lang="fa-IR" dirty="0"/>
          </a:p>
        </p:txBody>
      </p:sp>
    </p:spTree>
    <p:extLst>
      <p:ext uri="{BB962C8B-B14F-4D97-AF65-F5344CB8AC3E}">
        <p14:creationId xmlns:p14="http://schemas.microsoft.com/office/powerpoint/2010/main" val="34702919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486" y="2057400"/>
            <a:ext cx="8938514" cy="838199"/>
          </a:xfrm>
        </p:spPr>
        <p:txBody>
          <a:bodyPr>
            <a:normAutofit/>
          </a:bodyPr>
          <a:lstStyle/>
          <a:p>
            <a:pPr marL="0" indent="0" algn="ctr">
              <a:buNone/>
            </a:pPr>
            <a:r>
              <a:rPr lang="en-US" sz="4000" b="1" dirty="0">
                <a:solidFill>
                  <a:schemeClr val="accent2"/>
                </a:solidFill>
                <a:effectLst>
                  <a:outerShdw blurRad="31750" dist="25400" dir="5400000" algn="tl" rotWithShape="0">
                    <a:srgbClr val="000000">
                      <a:alpha val="25000"/>
                    </a:srgbClr>
                  </a:outerShdw>
                </a:effectLst>
                <a:latin typeface="Bodoni MT Black" panose="02070A03080606020203" pitchFamily="18" charset="0"/>
                <a:ea typeface="+mj-ea"/>
                <a:cs typeface="2  Bardiya" pitchFamily="2" charset="-78"/>
              </a:rPr>
              <a:t>Most Probably Number</a:t>
            </a:r>
          </a:p>
          <a:p>
            <a:pPr marL="0" indent="0">
              <a:buNone/>
            </a:pPr>
            <a:endParaRPr lang="fa-IR" sz="4000" b="1" u="sng" dirty="0">
              <a:solidFill>
                <a:schemeClr val="accent2"/>
              </a:solidFill>
              <a:effectLst>
                <a:outerShdw blurRad="31750" dist="25400" dir="5400000" algn="tl" rotWithShape="0">
                  <a:srgbClr val="000000">
                    <a:alpha val="25000"/>
                  </a:srgbClr>
                </a:outerShdw>
              </a:effectLst>
              <a:latin typeface="Bodoni MT Black" panose="02070A03080606020203" pitchFamily="18" charset="0"/>
              <a:ea typeface="+mj-ea"/>
              <a:cs typeface="2  Bardiya" pitchFamily="2" charset="-78"/>
            </a:endParaRPr>
          </a:p>
        </p:txBody>
      </p:sp>
      <p:sp>
        <p:nvSpPr>
          <p:cNvPr id="2" name="Title 1"/>
          <p:cNvSpPr>
            <a:spLocks noGrp="1"/>
          </p:cNvSpPr>
          <p:nvPr>
            <p:ph type="title"/>
          </p:nvPr>
        </p:nvSpPr>
        <p:spPr>
          <a:xfrm>
            <a:off x="1500886" y="438150"/>
            <a:ext cx="7247578" cy="1828800"/>
          </a:xfrm>
        </p:spPr>
        <p:txBody>
          <a:bodyPr>
            <a:noAutofit/>
          </a:bodyPr>
          <a:lstStyle/>
          <a:p>
            <a:pPr algn="just"/>
            <a:r>
              <a:rPr lang="fa-IR" sz="4000" dirty="0">
                <a:solidFill>
                  <a:srgbClr val="0070C0"/>
                </a:solidFill>
                <a:cs typeface="2  Bardiya" pitchFamily="2" charset="-78"/>
              </a:rPr>
              <a:t>روش آزمایش </a:t>
            </a:r>
            <a:r>
              <a:rPr lang="en-US" sz="4000" u="sng" dirty="0">
                <a:solidFill>
                  <a:schemeClr val="accent2"/>
                </a:solidFill>
                <a:latin typeface="Bodoni MT Black" panose="02070A03080606020203" pitchFamily="18" charset="0"/>
                <a:cs typeface="2  Bardiya" pitchFamily="2" charset="-78"/>
              </a:rPr>
              <a:t>MPN</a:t>
            </a:r>
            <a:r>
              <a:rPr lang="fa-IR" sz="4000" dirty="0">
                <a:solidFill>
                  <a:srgbClr val="0070C0"/>
                </a:solidFill>
                <a:cs typeface="2  Bardiya" pitchFamily="2" charset="-78"/>
              </a:rPr>
              <a:t> یا بیشترین تعداد احتمالی در 100 میلی لیتر نمونه </a:t>
            </a:r>
            <a:r>
              <a:rPr lang="en-US" sz="4000" dirty="0">
                <a:solidFill>
                  <a:schemeClr val="accent2"/>
                </a:solidFill>
                <a:cs typeface="B Jadid" panose="00000700000000000000" pitchFamily="2" charset="-78"/>
              </a:rPr>
              <a:t/>
            </a:r>
            <a:br>
              <a:rPr lang="en-US" sz="4000" dirty="0">
                <a:solidFill>
                  <a:schemeClr val="accent2"/>
                </a:solidFill>
                <a:cs typeface="B Jadid" panose="00000700000000000000" pitchFamily="2" charset="-78"/>
              </a:rPr>
            </a:br>
            <a:endParaRPr lang="fa-IR" sz="4000" dirty="0">
              <a:solidFill>
                <a:schemeClr val="accent2"/>
              </a:solidFill>
              <a:cs typeface="B Jadid" panose="00000700000000000000" pitchFamily="2" charset="-78"/>
            </a:endParaRP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362200" y="3048000"/>
            <a:ext cx="3809524" cy="2895600"/>
          </a:xfrm>
          <a:prstGeom prst="rect">
            <a:avLst/>
          </a:prstGeom>
        </p:spPr>
      </p:pic>
    </p:spTree>
    <p:extLst>
      <p:ext uri="{BB962C8B-B14F-4D97-AF65-F5344CB8AC3E}">
        <p14:creationId xmlns:p14="http://schemas.microsoft.com/office/powerpoint/2010/main" val="9610743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340768"/>
            <a:ext cx="8640960" cy="4392488"/>
          </a:xfrm>
        </p:spPr>
        <p:txBody>
          <a:bodyPr>
            <a:normAutofit/>
          </a:bodyPr>
          <a:lstStyle/>
          <a:p>
            <a:pPr marL="0" indent="0">
              <a:buNone/>
            </a:pPr>
            <a:r>
              <a:rPr lang="fa-IR" dirty="0">
                <a:cs typeface="B Nazanin" pitchFamily="2" charset="-78"/>
              </a:rPr>
              <a:t>گـروه کلی فرم شامل جنس های متعددی از باکتری های متعلق به خانواده آنتروباکتریاسه ها هستند. شناسایی این گروه از باکتری ها از طریق تخمیر </a:t>
            </a:r>
            <a:r>
              <a:rPr lang="fa-IR" dirty="0" smtClean="0">
                <a:cs typeface="B Nazanin" pitchFamily="2" charset="-78"/>
              </a:rPr>
              <a:t>لاکتوز می باشد . </a:t>
            </a:r>
          </a:p>
          <a:p>
            <a:pPr marL="0" indent="0">
              <a:buNone/>
            </a:pPr>
            <a:r>
              <a:rPr lang="fa-IR" dirty="0" smtClean="0">
                <a:cs typeface="B Nazanin" pitchFamily="2" charset="-78"/>
              </a:rPr>
              <a:t>بـر </a:t>
            </a:r>
            <a:r>
              <a:rPr lang="fa-IR" dirty="0">
                <a:cs typeface="B Nazanin" pitchFamily="2" charset="-78"/>
              </a:rPr>
              <a:t>اسـاس روش تخمیر، ایـن گـروه تحت عنوان باکتری های هـوازی و بی هـوازی اختیاری، گـرم منفی، بـدون اسپور و میله ای شـکـل کـه در دمـای ۳۵ درجه سانتیگراد، لاکتوز را ظـرف ۴۸ سـاعـت تخمیر و تولید گـاز و اسید می کنند، تعریف می شـونـد. یکی از روش هـای استاندارد بـرای شناسایی گـروه کلی فـرم بـر اسـاس روش تخمیر چند لوله ای (مرحله احتمالی، تأیید و تکمیلی) می باشد. نتایج آزمایش به صـورت محتمل ترین تعداد </a:t>
            </a:r>
            <a:r>
              <a:rPr lang="fa-IR" dirty="0" smtClean="0">
                <a:cs typeface="B Nazanin" pitchFamily="2" charset="-78"/>
              </a:rPr>
              <a:t>ممکن</a:t>
            </a:r>
            <a:r>
              <a:rPr lang="en-US" dirty="0" smtClean="0">
                <a:cs typeface="B Nazanin" pitchFamily="2" charset="-78"/>
              </a:rPr>
              <a:t>MPN </a:t>
            </a:r>
            <a:r>
              <a:rPr lang="fa-IR" dirty="0">
                <a:cs typeface="B Nazanin" pitchFamily="2" charset="-78"/>
              </a:rPr>
              <a:t>ارگانیسم های مـوجـود بیان می شـود. </a:t>
            </a:r>
            <a:endParaRPr lang="en-US" dirty="0">
              <a:cs typeface="B Nazanin" pitchFamily="2" charset="-78"/>
            </a:endParaRPr>
          </a:p>
        </p:txBody>
      </p:sp>
      <p:sp>
        <p:nvSpPr>
          <p:cNvPr id="3" name="Title 2"/>
          <p:cNvSpPr>
            <a:spLocks noGrp="1"/>
          </p:cNvSpPr>
          <p:nvPr>
            <p:ph type="title"/>
          </p:nvPr>
        </p:nvSpPr>
        <p:spPr>
          <a:xfrm>
            <a:off x="251520" y="0"/>
            <a:ext cx="8507288" cy="1847088"/>
          </a:xfrm>
        </p:spPr>
        <p:txBody>
          <a:bodyPr>
            <a:normAutofit/>
          </a:bodyPr>
          <a:lstStyle/>
          <a:p>
            <a:pPr algn="ctr"/>
            <a:r>
              <a:rPr lang="fa-IR" sz="2000" dirty="0">
                <a:cs typeface="2  Titr" pitchFamily="2" charset="-78"/>
              </a:rPr>
              <a:t>آزمایش </a:t>
            </a:r>
            <a:r>
              <a:rPr lang="en-US" sz="2000" dirty="0">
                <a:cs typeface="2  Titr" pitchFamily="2" charset="-78"/>
              </a:rPr>
              <a:t>MPN </a:t>
            </a:r>
            <a:r>
              <a:rPr lang="fa-IR" sz="2000" dirty="0" smtClean="0">
                <a:cs typeface="2  Titr" pitchFamily="2" charset="-78"/>
              </a:rPr>
              <a:t>شناسایی </a:t>
            </a:r>
            <a:r>
              <a:rPr lang="fa-IR" sz="2000" dirty="0">
                <a:cs typeface="2  Titr" pitchFamily="2" charset="-78"/>
              </a:rPr>
              <a:t>باکتری های کلیفرم و کلیفرم مدفوعی به روش تخمیر چند لوله </a:t>
            </a:r>
            <a:r>
              <a:rPr lang="fa-IR" sz="2000" dirty="0" smtClean="0">
                <a:cs typeface="2  Titr" pitchFamily="2" charset="-78"/>
              </a:rPr>
              <a:t>ای</a:t>
            </a:r>
            <a:r>
              <a:rPr lang="fa-IR" sz="2000" dirty="0">
                <a:cs typeface="2  Titr" pitchFamily="2" charset="-78"/>
              </a:rPr>
              <a:t/>
            </a:r>
            <a:br>
              <a:rPr lang="fa-IR" sz="2000" dirty="0">
                <a:cs typeface="2  Titr" pitchFamily="2" charset="-78"/>
              </a:rPr>
            </a:br>
            <a:endParaRPr lang="en-US" sz="2000" dirty="0">
              <a:effectLst>
                <a:outerShdw blurRad="38100" dist="38100" dir="2700000" algn="tl">
                  <a:srgbClr val="000000">
                    <a:alpha val="43137"/>
                  </a:srgbClr>
                </a:outerShdw>
              </a:effectLst>
              <a:cs typeface="2  Titr" pitchFamily="2" charset="-78"/>
            </a:endParaRPr>
          </a:p>
        </p:txBody>
      </p:sp>
    </p:spTree>
    <p:extLst>
      <p:ext uri="{BB962C8B-B14F-4D97-AF65-F5344CB8AC3E}">
        <p14:creationId xmlns:p14="http://schemas.microsoft.com/office/powerpoint/2010/main" val="28554677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b="1" dirty="0" smtClean="0">
                <a:cs typeface="B Nazanin" pitchFamily="2" charset="-78"/>
              </a:rPr>
              <a:t>آب</a:t>
            </a:r>
          </a:p>
          <a:p>
            <a:r>
              <a:rPr lang="fa-IR" dirty="0">
                <a:cs typeface="B Nazanin" pitchFamily="2" charset="-78"/>
              </a:rPr>
              <a:t>برای تهیه محیط کشت و مـعـرف ها فقط از آب مقطر </a:t>
            </a:r>
            <a:r>
              <a:rPr lang="fa-IR" dirty="0" smtClean="0">
                <a:cs typeface="B Nazanin" pitchFamily="2" charset="-78"/>
              </a:rPr>
              <a:t>استفاده </a:t>
            </a:r>
            <a:r>
              <a:rPr lang="fa-IR" dirty="0">
                <a:cs typeface="B Nazanin" pitchFamily="2" charset="-78"/>
              </a:rPr>
              <a:t>می کنیم که بایستی قبلاً آزمایش شود و مشخص گردد که فاقد هر گونه فلزات محلول و تـرکیبات بازدارنده یا باکتری کـش اسـت</a:t>
            </a:r>
            <a:r>
              <a:rPr lang="fa-IR" dirty="0" smtClean="0">
                <a:cs typeface="B Nazanin" pitchFamily="2" charset="-78"/>
              </a:rPr>
              <a:t>. آب </a:t>
            </a:r>
            <a:r>
              <a:rPr lang="fa-IR" dirty="0">
                <a:cs typeface="B Nazanin" pitchFamily="2" charset="-78"/>
              </a:rPr>
              <a:t>مقطر باید دور از نور مستقیم خورشید نگهداری شـده تـا از رشد جلبک هـا جلوگیری به عمل آید. آب مقطر کهنه در صورتی که به مدت طولانی در ظروف روباز نگهداری شـود، ممکن است حاوی </a:t>
            </a:r>
            <a:r>
              <a:rPr lang="fa-IR" dirty="0" smtClean="0">
                <a:cs typeface="B Nazanin" pitchFamily="2" charset="-78"/>
              </a:rPr>
              <a:t>ترکیبات </a:t>
            </a:r>
            <a:r>
              <a:rPr lang="fa-IR" dirty="0">
                <a:cs typeface="B Nazanin" pitchFamily="2" charset="-78"/>
              </a:rPr>
              <a:t>آلی فرار سمی جذب شده از اتمسفر باشد. عملیات نگهداری مناسب معمولاً باعث حذف آلودگی به مواد مغذی می گردد.</a:t>
            </a:r>
          </a:p>
        </p:txBody>
      </p:sp>
      <p:sp>
        <p:nvSpPr>
          <p:cNvPr id="2" name="Title 1"/>
          <p:cNvSpPr>
            <a:spLocks noGrp="1"/>
          </p:cNvSpPr>
          <p:nvPr>
            <p:ph type="title"/>
          </p:nvPr>
        </p:nvSpPr>
        <p:spPr/>
        <p:txBody>
          <a:bodyPr/>
          <a:lstStyle/>
          <a:p>
            <a:pPr algn="ctr"/>
            <a:r>
              <a:rPr lang="fa-IR" b="1" dirty="0">
                <a:cs typeface="2  Compset" pitchFamily="2" charset="-78"/>
              </a:rPr>
              <a:t>تهیه محیط کشت</a:t>
            </a:r>
            <a:endParaRPr lang="fa-IR" dirty="0">
              <a:cs typeface="2  Compset" pitchFamily="2" charset="-78"/>
            </a:endParaRPr>
          </a:p>
        </p:txBody>
      </p:sp>
    </p:spTree>
    <p:extLst>
      <p:ext uri="{BB962C8B-B14F-4D97-AF65-F5344CB8AC3E}">
        <p14:creationId xmlns:p14="http://schemas.microsoft.com/office/powerpoint/2010/main" val="34634243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109728" indent="0">
              <a:buNone/>
            </a:pPr>
            <a:r>
              <a:rPr lang="fa-IR" sz="2800" b="1" dirty="0" smtClean="0">
                <a:cs typeface="B Nazanin" pitchFamily="2" charset="-78"/>
              </a:rPr>
              <a:t>لاکتوز براث</a:t>
            </a:r>
            <a:endParaRPr lang="fa-IR" sz="2800" dirty="0">
              <a:cs typeface="B Nazanin" pitchFamily="2" charset="-78"/>
            </a:endParaRPr>
          </a:p>
          <a:p>
            <a:r>
              <a:rPr lang="fa-IR" dirty="0" smtClean="0">
                <a:cs typeface="B Nazanin" pitchFamily="2" charset="-78"/>
              </a:rPr>
              <a:t>لاکتوز براث یک غلظتی :</a:t>
            </a:r>
            <a:r>
              <a:rPr lang="fa-IR" dirty="0">
                <a:cs typeface="B Nazanin" pitchFamily="2" charset="-78"/>
              </a:rPr>
              <a:t> </a:t>
            </a:r>
            <a:r>
              <a:rPr lang="fa-IR" dirty="0" smtClean="0">
                <a:cs typeface="B Nazanin" pitchFamily="2" charset="-78"/>
              </a:rPr>
              <a:t>13 </a:t>
            </a:r>
            <a:r>
              <a:rPr lang="fa-IR" dirty="0">
                <a:cs typeface="B Nazanin" pitchFamily="2" charset="-78"/>
              </a:rPr>
              <a:t>گـرم از پـودر آمـاده </a:t>
            </a:r>
            <a:r>
              <a:rPr lang="fa-IR" dirty="0" smtClean="0">
                <a:cs typeface="B Nazanin" pitchFamily="2" charset="-78"/>
              </a:rPr>
              <a:t>لاکتوزبراث </a:t>
            </a:r>
            <a:r>
              <a:rPr lang="fa-IR" dirty="0">
                <a:cs typeface="B Nazanin" pitchFamily="2" charset="-78"/>
              </a:rPr>
              <a:t>را در یک لیتر آب مـقـطـر حـل می کنیم و در حجم های ۱۰ میلی لیتر در لـولـه هـای کشت توزیع می نماییم و یک لوله درهـام داخل هرکدام از لـولـه های کشت می انـدازیـم و درب آنها را می بندیم. سپس در اتـوکلاو بـه مـدت ۱۵ دقیقه در دمـای ۱۲۱ درجه سانتیگراد استریل می کنیم.</a:t>
            </a:r>
          </a:p>
          <a:p>
            <a:r>
              <a:rPr lang="fa-IR" dirty="0" smtClean="0">
                <a:cs typeface="B Nazanin" pitchFamily="2" charset="-78"/>
              </a:rPr>
              <a:t>لاکتوز براث دو </a:t>
            </a:r>
            <a:r>
              <a:rPr lang="fa-IR" dirty="0">
                <a:cs typeface="B Nazanin" pitchFamily="2" charset="-78"/>
              </a:rPr>
              <a:t>غلظتی : </a:t>
            </a:r>
            <a:r>
              <a:rPr lang="fa-IR" dirty="0" smtClean="0">
                <a:cs typeface="B Nazanin" pitchFamily="2" charset="-78"/>
              </a:rPr>
              <a:t>26گـرم </a:t>
            </a:r>
            <a:r>
              <a:rPr lang="fa-IR" dirty="0">
                <a:cs typeface="B Nazanin" pitchFamily="2" charset="-78"/>
              </a:rPr>
              <a:t>از پـودر آمـاده </a:t>
            </a:r>
            <a:r>
              <a:rPr lang="fa-IR" dirty="0" smtClean="0">
                <a:cs typeface="B Nazanin" pitchFamily="2" charset="-78"/>
              </a:rPr>
              <a:t>لاکتوز بـراث </a:t>
            </a:r>
            <a:r>
              <a:rPr lang="fa-IR" dirty="0">
                <a:cs typeface="B Nazanin" pitchFamily="2" charset="-78"/>
              </a:rPr>
              <a:t>را در یـک لیتر آب مقطر حل کرده و در حجم های ۱۰ میلی لیتری در لـولـه های کشت توزیع می کنیم و یـک لـولـه درهـام در داخل هر کدام می اندازیم و درب آنها را می بندیم. سپس در اتوکلاو به مدت ۱۵ دقیقه در دمای۱۲۱ درجه سانتیگراد استریل می نماییم.</a:t>
            </a:r>
          </a:p>
          <a:p>
            <a:endParaRPr lang="fa-IR" dirty="0"/>
          </a:p>
        </p:txBody>
      </p:sp>
      <p:sp>
        <p:nvSpPr>
          <p:cNvPr id="2" name="Title 1"/>
          <p:cNvSpPr>
            <a:spLocks noGrp="1"/>
          </p:cNvSpPr>
          <p:nvPr>
            <p:ph type="title"/>
          </p:nvPr>
        </p:nvSpPr>
        <p:spPr/>
        <p:txBody>
          <a:bodyPr/>
          <a:lstStyle/>
          <a:p>
            <a:pPr algn="ctr"/>
            <a:r>
              <a:rPr lang="fa-IR" b="1" dirty="0">
                <a:cs typeface="2  Compset" pitchFamily="2" charset="-78"/>
              </a:rPr>
              <a:t>تهیه محیط کشت</a:t>
            </a:r>
            <a:endParaRPr lang="fa-IR" dirty="0">
              <a:cs typeface="2  Compset" pitchFamily="2" charset="-78"/>
            </a:endParaRPr>
          </a:p>
        </p:txBody>
      </p:sp>
    </p:spTree>
    <p:extLst>
      <p:ext uri="{BB962C8B-B14F-4D97-AF65-F5344CB8AC3E}">
        <p14:creationId xmlns:p14="http://schemas.microsoft.com/office/powerpoint/2010/main" val="49268461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3552</TotalTime>
  <Words>3618</Words>
  <Application>Microsoft Office PowerPoint</Application>
  <PresentationFormat>On-screen Show (4:3)</PresentationFormat>
  <Paragraphs>284</Paragraphs>
  <Slides>57</Slides>
  <Notes>0</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Concourse</vt:lpstr>
      <vt:lpstr>بسم الله الرحمن الرحیم</vt:lpstr>
      <vt:lpstr> مقدمه </vt:lpstr>
      <vt:lpstr>مقدمه </vt:lpstr>
      <vt:lpstr>باکتری های نشانگر آلودگی آب آشامیدنی </vt:lpstr>
      <vt:lpstr>باکتری های نشانگر آلودگی آب آشامیدنی </vt:lpstr>
      <vt:lpstr>روش آزمایش MPN یا بیشترین تعداد احتمالی در 100 میلی لیتر نمونه  </vt:lpstr>
      <vt:lpstr>آزمایش MPN شناسایی باکتری های کلیفرم و کلیفرم مدفوعی به روش تخمیر چند لوله ای </vt:lpstr>
      <vt:lpstr>تهیه محیط کشت</vt:lpstr>
      <vt:lpstr>تهیه محیط کشت</vt:lpstr>
      <vt:lpstr>تهیه محیط کشت</vt:lpstr>
      <vt:lpstr>تهیه محیط کشت</vt:lpstr>
      <vt:lpstr>مرحله احتمالی  </vt:lpstr>
      <vt:lpstr>مرحله احتمالی </vt:lpstr>
      <vt:lpstr>مرحله احتمالی </vt:lpstr>
      <vt:lpstr>مرحله احتمالی </vt:lpstr>
      <vt:lpstr>مرحله احتمالی </vt:lpstr>
      <vt:lpstr>مرحله تأییدی</vt:lpstr>
      <vt:lpstr>مرحله تأییدی</vt:lpstr>
      <vt:lpstr> مرحله تکمیلی </vt:lpstr>
      <vt:lpstr> مرحله تکمیلی </vt:lpstr>
      <vt:lpstr>با توجه به دستورالعمل های اخیر وزارت بهداشت، درمان و آموزش پزشکی پس از انتقال وکشت نمونه آب بر روی محیط کشت لاکتوز براث (مرحله احتمالی) موارد مثبت این مرحله جهت تایید کلیفرم های گرماپای روی محیط اختصاصی EC براث منتقل و در حرارت 2±44/5 در حمام بخار و به مدت 24 ساعت کشت داده می شوند و نتایج مثبت با احتساب MPN به عنوان کلیفرم گرماپای گزارش می شود.</vt:lpstr>
      <vt:lpstr>PowerPoint Presentation</vt:lpstr>
      <vt:lpstr> نحوه ذخیره سازی </vt:lpstr>
      <vt:lpstr>نحوه ذخیره سازی</vt:lpstr>
      <vt:lpstr>نحوه ذخیره سازی</vt:lpstr>
      <vt:lpstr>محاسبه و بیان MPN </vt:lpstr>
      <vt:lpstr>جدول 2- شاخص MPN و دامنه اطمینان 95% برای ترکیب لوله های مثبت و منفی زمانی که در آزمایش از 5 لوله 20 میلی لیتر استفاده شده باشد.</vt:lpstr>
      <vt:lpstr>جدول 3- شاخص MPN و دامنه اطمینان 95% برای ترکیب لوله های مثبت و منفی زمانی که در آزمایش از 10 لوله 10 میلی لیتر استفاده شده باشد.</vt:lpstr>
      <vt:lpstr>آزمایش HPC</vt:lpstr>
      <vt:lpstr>آزمایش HPC</vt:lpstr>
      <vt:lpstr>آزمایش HPC</vt:lpstr>
      <vt:lpstr>آزمایش HPC</vt:lpstr>
      <vt:lpstr>آزمایش HPC</vt:lpstr>
      <vt:lpstr>آزمایش HPC</vt:lpstr>
      <vt:lpstr>آزمایش HPC</vt:lpstr>
      <vt:lpstr>آزمایش HPC</vt:lpstr>
      <vt:lpstr>آزمایش HPC</vt:lpstr>
      <vt:lpstr>آزمایش HPC</vt:lpstr>
      <vt:lpstr>آزمایش HPC</vt:lpstr>
      <vt:lpstr>خصوصيات ميكروبي آب آشاميدني</vt:lpstr>
      <vt:lpstr>کنترل کیفی آب آشامیدنی (تعداد موارد سنجش کلر)</vt:lpstr>
      <vt:lpstr>کنترل کیفی آب آشامیدنی (استاندارد کلر آزاد باقیمانده)</vt:lpstr>
      <vt:lpstr>کنترل کیفی آب آشامیدنی (حداقل تعداد نمونه برای آزمون میکروبی )</vt:lpstr>
      <vt:lpstr>بهداشت آب استخرها</vt:lpstr>
      <vt:lpstr>شستشو و استریل کردن </vt:lpstr>
      <vt:lpstr>کنترل کیفی اتو کلاو </vt:lpstr>
      <vt:lpstr>کنترل کیفی فور </vt:lpstr>
      <vt:lpstr>کنترل کیفی انکو باتور </vt:lpstr>
      <vt:lpstr>تجهیزات آزمایشگاه میکروبی آب </vt:lpstr>
      <vt:lpstr>انکوباتور</vt:lpstr>
      <vt:lpstr>اتوکلاو</vt:lpstr>
      <vt:lpstr>هود</vt:lpstr>
      <vt:lpstr>شعله گاز یا چراغ بونزن</vt:lpstr>
      <vt:lpstr>Oven یا فور </vt:lpstr>
      <vt:lpstr>بن ماری</vt:lpstr>
      <vt:lpstr>دستگاه شیکر (جهت گرم کردن و هم زدن محلول ها همراه با مگنت)</vt:lpstr>
      <vt:lpstr>منابع </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Mariajose</dc:creator>
  <cp:lastModifiedBy>T.Ebrahimpour</cp:lastModifiedBy>
  <cp:revision>755</cp:revision>
  <cp:lastPrinted>2016-04-10T04:08:32Z</cp:lastPrinted>
  <dcterms:created xsi:type="dcterms:W3CDTF">2010-05-23T14:28:12Z</dcterms:created>
  <dcterms:modified xsi:type="dcterms:W3CDTF">2018-04-22T08:26:36Z</dcterms:modified>
</cp:coreProperties>
</file>