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6" r:id="rId1"/>
  </p:sldMasterIdLst>
  <p:sldIdLst>
    <p:sldId id="587" r:id="rId2"/>
    <p:sldId id="256" r:id="rId3"/>
    <p:sldId id="375" r:id="rId4"/>
    <p:sldId id="374" r:id="rId5"/>
    <p:sldId id="376" r:id="rId6"/>
    <p:sldId id="605" r:id="rId7"/>
    <p:sldId id="608" r:id="rId8"/>
    <p:sldId id="606" r:id="rId9"/>
    <p:sldId id="386" r:id="rId10"/>
    <p:sldId id="387" r:id="rId11"/>
    <p:sldId id="389" r:id="rId12"/>
    <p:sldId id="390" r:id="rId13"/>
    <p:sldId id="391" r:id="rId14"/>
    <p:sldId id="392" r:id="rId15"/>
    <p:sldId id="393" r:id="rId16"/>
    <p:sldId id="394" r:id="rId17"/>
    <p:sldId id="395" r:id="rId18"/>
    <p:sldId id="401" r:id="rId19"/>
    <p:sldId id="597" r:id="rId20"/>
    <p:sldId id="361" r:id="rId21"/>
    <p:sldId id="362" r:id="rId22"/>
    <p:sldId id="363" r:id="rId23"/>
    <p:sldId id="364" r:id="rId24"/>
    <p:sldId id="365" r:id="rId25"/>
    <p:sldId id="366" r:id="rId26"/>
    <p:sldId id="367" r:id="rId27"/>
    <p:sldId id="368" r:id="rId28"/>
    <p:sldId id="369" r:id="rId29"/>
    <p:sldId id="370" r:id="rId30"/>
    <p:sldId id="371" r:id="rId31"/>
    <p:sldId id="259" r:id="rId32"/>
    <p:sldId id="260" r:id="rId33"/>
    <p:sldId id="261" r:id="rId34"/>
    <p:sldId id="262" r:id="rId35"/>
    <p:sldId id="263" r:id="rId36"/>
    <p:sldId id="264" r:id="rId37"/>
    <p:sldId id="265" r:id="rId38"/>
    <p:sldId id="273" r:id="rId39"/>
    <p:sldId id="274" r:id="rId40"/>
    <p:sldId id="275" r:id="rId41"/>
    <p:sldId id="276" r:id="rId42"/>
    <p:sldId id="277" r:id="rId43"/>
    <p:sldId id="378" r:id="rId44"/>
    <p:sldId id="379" r:id="rId45"/>
    <p:sldId id="483" r:id="rId46"/>
    <p:sldId id="421" r:id="rId47"/>
    <p:sldId id="422" r:id="rId48"/>
    <p:sldId id="281" r:id="rId49"/>
    <p:sldId id="559" r:id="rId50"/>
    <p:sldId id="588" r:id="rId51"/>
    <p:sldId id="599" r:id="rId52"/>
    <p:sldId id="282" r:id="rId53"/>
    <p:sldId id="283" r:id="rId54"/>
    <p:sldId id="499" r:id="rId55"/>
    <p:sldId id="590" r:id="rId56"/>
    <p:sldId id="500" r:id="rId57"/>
    <p:sldId id="501" r:id="rId58"/>
    <p:sldId id="502" r:id="rId59"/>
    <p:sldId id="503" r:id="rId60"/>
    <p:sldId id="574" r:id="rId61"/>
    <p:sldId id="506" r:id="rId62"/>
    <p:sldId id="509" r:id="rId63"/>
    <p:sldId id="511" r:id="rId64"/>
    <p:sldId id="512" r:id="rId65"/>
    <p:sldId id="513" r:id="rId66"/>
    <p:sldId id="514" r:id="rId67"/>
    <p:sldId id="515" r:id="rId68"/>
    <p:sldId id="516" r:id="rId69"/>
    <p:sldId id="520" r:id="rId70"/>
    <p:sldId id="521" r:id="rId71"/>
    <p:sldId id="522" r:id="rId72"/>
    <p:sldId id="523" r:id="rId73"/>
    <p:sldId id="524" r:id="rId74"/>
    <p:sldId id="525" r:id="rId75"/>
    <p:sldId id="527" r:id="rId76"/>
    <p:sldId id="561" r:id="rId77"/>
    <p:sldId id="532" r:id="rId78"/>
    <p:sldId id="579" r:id="rId79"/>
    <p:sldId id="533" r:id="rId80"/>
    <p:sldId id="534" r:id="rId81"/>
    <p:sldId id="558" r:id="rId82"/>
    <p:sldId id="575" r:id="rId83"/>
    <p:sldId id="539" r:id="rId84"/>
    <p:sldId id="565" r:id="rId85"/>
    <p:sldId id="566" r:id="rId86"/>
    <p:sldId id="564" r:id="rId87"/>
    <p:sldId id="580" r:id="rId88"/>
    <p:sldId id="591" r:id="rId89"/>
    <p:sldId id="582" r:id="rId90"/>
    <p:sldId id="592" r:id="rId91"/>
    <p:sldId id="583" r:id="rId92"/>
    <p:sldId id="584" r:id="rId93"/>
    <p:sldId id="593" r:id="rId94"/>
    <p:sldId id="544" r:id="rId95"/>
    <p:sldId id="567" r:id="rId96"/>
    <p:sldId id="568" r:id="rId97"/>
    <p:sldId id="550" r:id="rId98"/>
    <p:sldId id="569" r:id="rId99"/>
    <p:sldId id="570" r:id="rId100"/>
    <p:sldId id="594" r:id="rId101"/>
    <p:sldId id="595" r:id="rId102"/>
    <p:sldId id="596" r:id="rId103"/>
    <p:sldId id="571" r:id="rId104"/>
    <p:sldId id="572" r:id="rId105"/>
    <p:sldId id="267" r:id="rId106"/>
    <p:sldId id="268" r:id="rId107"/>
    <p:sldId id="269" r:id="rId108"/>
    <p:sldId id="603" r:id="rId109"/>
    <p:sldId id="604" r:id="rId110"/>
    <p:sldId id="585"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88"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334382917"/>
      </p:ext>
    </p:extLst>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8434414"/>
      </p:ext>
    </p:extLst>
  </p:cSld>
  <p:clrMapOvr>
    <a:masterClrMapping/>
  </p:clrMapOvr>
  <p:transition>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985739"/>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3567364"/>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770694450"/>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4048586"/>
      </p:ext>
    </p:extLst>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4370857"/>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51831330"/>
      </p:ext>
    </p:extLst>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8422644"/>
      </p:ext>
    </p:extLst>
  </p:cSld>
  <p:clrMapOvr>
    <a:masterClrMapping/>
  </p:clrMapOvr>
  <p:transition>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43009547"/>
      </p:ext>
    </p:extLst>
  </p:cSld>
  <p:clrMapOvr>
    <a:masterClrMapping/>
  </p:clrMapOvr>
  <p:transition>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90811053"/>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2" descr="fsdhn ifez iez 6754 fgd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Box 8"/>
          <p:cNvSpPr txBox="1">
            <a:spLocks noChangeArrowheads="1"/>
          </p:cNvSpPr>
          <p:nvPr/>
        </p:nvSpPr>
        <p:spPr bwMode="auto">
          <a:xfrm>
            <a:off x="8035925" y="6375400"/>
            <a:ext cx="1073150"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FR" altLang="fa-IR" b="1"/>
              <a:t>Page </a:t>
            </a:r>
            <a:fld id="{821A4CA3-3155-4576-8379-E6DD455C3A8F}" type="slidenum">
              <a:rPr lang="fr-FR" altLang="fa-IR" b="1"/>
              <a:pPr eaLnBrk="1" hangingPunct="1"/>
              <a:t>‹#›</a:t>
            </a:fld>
            <a:endParaRPr lang="fr-FR" altLang="fa-IR" b="1"/>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p:wipe dir="r"/>
  </p:transition>
  <p:timing>
    <p:tnLst>
      <p:par>
        <p:cTn id="1" dur="indefinite" restart="never" nodeType="tmRoot"/>
      </p:par>
    </p:tnLst>
  </p:timing>
  <p:txStyles>
    <p:titleStyle>
      <a:lvl1pPr algn="ctr" rtl="1" eaLnBrk="1" fontAlgn="base" hangingPunct="1">
        <a:spcBef>
          <a:spcPct val="0"/>
        </a:spcBef>
        <a:spcAft>
          <a:spcPct val="0"/>
        </a:spcAft>
        <a:defRPr sz="4400" kern="12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1" eaLnBrk="1" fontAlgn="base" hangingPunct="1">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r" rtl="1"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hyperlink" Target="http://old.tebyan.net/Teb.aspx?nId=637" TargetMode="External"/><Relationship Id="rId2" Type="http://schemas.openxmlformats.org/officeDocument/2006/relationships/hyperlink" Target="http://old.tebyan.net/Teb.aspx?nId=884" TargetMode="External"/><Relationship Id="rId1" Type="http://schemas.openxmlformats.org/officeDocument/2006/relationships/slideLayout" Target="../slideLayouts/slideLayout2.xml"/><Relationship Id="rId6" Type="http://schemas.openxmlformats.org/officeDocument/2006/relationships/hyperlink" Target="http://old.tebyan.net/Teb.aspx?nId=723" TargetMode="External"/><Relationship Id="rId5" Type="http://schemas.openxmlformats.org/officeDocument/2006/relationships/hyperlink" Target="http://old.tebyan.net/Teb.aspx?nId=9623" TargetMode="External"/><Relationship Id="rId4" Type="http://schemas.openxmlformats.org/officeDocument/2006/relationships/hyperlink" Target="http://old.tebyan.net/Teb.aspx?nId=847"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بسم الله\(www.powergfx.ir) (2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81000"/>
            <a:ext cx="7620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55584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FF00"/>
                </a:solidFill>
              </a:rPr>
              <a:t>دلائل اعمال کنترل سنتی مطابق ذیل می باشد</a:t>
            </a:r>
            <a:endParaRPr lang="en-US" dirty="0">
              <a:solidFill>
                <a:srgbClr val="FFFF00"/>
              </a:solidFill>
            </a:endParaRPr>
          </a:p>
        </p:txBody>
      </p:sp>
      <p:sp>
        <p:nvSpPr>
          <p:cNvPr id="3" name="Content Placeholder 2"/>
          <p:cNvSpPr>
            <a:spLocks noGrp="1"/>
          </p:cNvSpPr>
          <p:nvPr>
            <p:ph idx="1"/>
          </p:nvPr>
        </p:nvSpPr>
        <p:spPr>
          <a:xfrm>
            <a:off x="0" y="1600200"/>
            <a:ext cx="9144000" cy="4997152"/>
          </a:xfrm>
        </p:spPr>
        <p:txBody>
          <a:bodyPr>
            <a:normAutofit fontScale="92500" lnSpcReduction="10000"/>
          </a:bodyPr>
          <a:lstStyle/>
          <a:p>
            <a:pPr algn="r" rtl="1"/>
            <a:r>
              <a:rPr lang="fa-IR" dirty="0" smtClean="0"/>
              <a:t>عدم </a:t>
            </a:r>
            <a:r>
              <a:rPr lang="fa-IR" dirty="0"/>
              <a:t>اجرای سیستم  </a:t>
            </a:r>
            <a:r>
              <a:rPr lang="en-US" dirty="0"/>
              <a:t>HACCP1</a:t>
            </a:r>
            <a:r>
              <a:rPr lang="fa-IR" dirty="0"/>
              <a:t>در کلیه صنایع تولید کننده مواد غذایی </a:t>
            </a:r>
            <a:r>
              <a:rPr lang="fa-IR" dirty="0" smtClean="0"/>
              <a:t>داخلی</a:t>
            </a:r>
          </a:p>
          <a:p>
            <a:pPr marL="0" indent="0" algn="r" rtl="1">
              <a:buNone/>
            </a:pPr>
            <a:endParaRPr lang="fa-IR" dirty="0"/>
          </a:p>
          <a:p>
            <a:pPr algn="r" rtl="1"/>
            <a:r>
              <a:rPr lang="fa-IR" dirty="0" smtClean="0"/>
              <a:t>تولید </a:t>
            </a:r>
            <a:r>
              <a:rPr lang="fa-IR" dirty="0"/>
              <a:t>و عرضه مواد غذایی تقلبی و غیر مجاز در کارگاه های غیر </a:t>
            </a:r>
            <a:r>
              <a:rPr lang="fa-IR" dirty="0" smtClean="0"/>
              <a:t>بهداشتی</a:t>
            </a:r>
          </a:p>
          <a:p>
            <a:pPr algn="r" rtl="1"/>
            <a:endParaRPr lang="fa-IR" dirty="0"/>
          </a:p>
          <a:p>
            <a:pPr algn="r" rtl="1"/>
            <a:r>
              <a:rPr lang="fa-IR" dirty="0" smtClean="0"/>
              <a:t>ورود </a:t>
            </a:r>
            <a:r>
              <a:rPr lang="fa-IR" dirty="0"/>
              <a:t>و عرضه مواد غذایی قاچاق در بازارهای </a:t>
            </a:r>
            <a:r>
              <a:rPr lang="fa-IR" dirty="0" smtClean="0"/>
              <a:t>داخلی</a:t>
            </a:r>
          </a:p>
          <a:p>
            <a:pPr marL="0" indent="0" algn="r" rtl="1">
              <a:buNone/>
            </a:pPr>
            <a:endParaRPr lang="fa-IR" dirty="0"/>
          </a:p>
          <a:p>
            <a:pPr algn="r" rtl="1"/>
            <a:r>
              <a:rPr lang="fa-IR" dirty="0"/>
              <a:t> </a:t>
            </a:r>
            <a:r>
              <a:rPr lang="fa-IR" dirty="0" smtClean="0"/>
              <a:t>عدم </a:t>
            </a:r>
            <a:r>
              <a:rPr lang="fa-IR" dirty="0"/>
              <a:t>آگاهی کافی </a:t>
            </a:r>
            <a:r>
              <a:rPr lang="fa-IR" dirty="0" smtClean="0"/>
              <a:t>نسبت </a:t>
            </a:r>
            <a:r>
              <a:rPr lang="fa-IR" dirty="0"/>
              <a:t>به این </a:t>
            </a:r>
            <a:r>
              <a:rPr lang="fa-IR" dirty="0" smtClean="0"/>
              <a:t>سیستم </a:t>
            </a:r>
            <a:r>
              <a:rPr lang="fa-IR" dirty="0"/>
              <a:t>در بین کارکنان مراکز تهیه و توزیع مواد غذایی </a:t>
            </a:r>
            <a:r>
              <a:rPr lang="fa-IR" dirty="0" smtClean="0"/>
              <a:t>واماکن </a:t>
            </a:r>
            <a:r>
              <a:rPr lang="fa-IR" dirty="0"/>
              <a:t>عمومی</a:t>
            </a:r>
            <a:endParaRPr lang="en-US" dirty="0"/>
          </a:p>
        </p:txBody>
      </p:sp>
    </p:spTree>
    <p:extLst>
      <p:ext uri="{BB962C8B-B14F-4D97-AF65-F5344CB8AC3E}">
        <p14:creationId xmlns:p14="http://schemas.microsoft.com/office/powerpoint/2010/main" val="4240902057"/>
      </p:ext>
    </p:extLst>
  </p:cSld>
  <p:clrMapOvr>
    <a:masterClrMapping/>
  </p:clrMapOvr>
  <p:transition>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منشور </a:t>
            </a:r>
            <a:r>
              <a:rPr lang="fa-IR" b="1" dirty="0">
                <a:solidFill>
                  <a:srgbClr val="FFFF00"/>
                </a:solidFill>
              </a:rPr>
              <a:t>اخلاقی </a:t>
            </a:r>
            <a:r>
              <a:rPr lang="fa-IR" b="1" dirty="0" smtClean="0">
                <a:solidFill>
                  <a:srgbClr val="FFFF00"/>
                </a:solidFill>
              </a:rPr>
              <a:t>بازرسان بهداشت محیط</a:t>
            </a:r>
            <a:endParaRPr lang="en-US" b="1" dirty="0">
              <a:solidFill>
                <a:srgbClr val="FFFF00"/>
              </a:solidFill>
            </a:endParaRPr>
          </a:p>
        </p:txBody>
      </p:sp>
      <p:sp>
        <p:nvSpPr>
          <p:cNvPr id="3" name="Content Placeholder 2"/>
          <p:cNvSpPr>
            <a:spLocks noGrp="1"/>
          </p:cNvSpPr>
          <p:nvPr>
            <p:ph idx="1"/>
          </p:nvPr>
        </p:nvSpPr>
        <p:spPr>
          <a:xfrm>
            <a:off x="179512" y="1600200"/>
            <a:ext cx="8856984" cy="4525963"/>
          </a:xfrm>
        </p:spPr>
        <p:txBody>
          <a:bodyPr/>
          <a:lstStyle/>
          <a:p>
            <a:pPr algn="r" rtl="1">
              <a:buFont typeface="Wingdings" panose="05000000000000000000" pitchFamily="2" charset="2"/>
              <a:buChar char="q"/>
            </a:pPr>
            <a:r>
              <a:rPr lang="fa-IR" dirty="0"/>
              <a:t>رعایت آر استگی ظاهر ،نزاکت اخلاق اسلامی ،وقت </a:t>
            </a:r>
            <a:r>
              <a:rPr lang="fa-IR" dirty="0" smtClean="0"/>
              <a:t>شناسی </a:t>
            </a:r>
            <a:r>
              <a:rPr lang="fa-IR" dirty="0"/>
              <a:t>،</a:t>
            </a:r>
            <a:r>
              <a:rPr lang="fa-IR" dirty="0" smtClean="0"/>
              <a:t>عد </a:t>
            </a:r>
            <a:r>
              <a:rPr lang="fa-IR" dirty="0"/>
              <a:t>ا لت و انصاف در ار ائه </a:t>
            </a:r>
            <a:r>
              <a:rPr lang="fa-IR" dirty="0" smtClean="0"/>
              <a:t>خدمات مناسب </a:t>
            </a:r>
            <a:r>
              <a:rPr lang="fa-IR" dirty="0"/>
              <a:t>به مردم </a:t>
            </a:r>
            <a:r>
              <a:rPr lang="fa-IR" dirty="0" smtClean="0"/>
              <a:t>وخوىش برخوردی </a:t>
            </a:r>
            <a:r>
              <a:rPr lang="fa-IR" dirty="0"/>
              <a:t>به ،</a:t>
            </a:r>
            <a:r>
              <a:rPr lang="fa-IR" dirty="0" smtClean="0"/>
              <a:t>هنگام </a:t>
            </a:r>
            <a:r>
              <a:rPr lang="fa-IR" dirty="0"/>
              <a:t>ار ائه </a:t>
            </a:r>
            <a:r>
              <a:rPr lang="fa-IR" dirty="0" smtClean="0"/>
              <a:t>خدمت وخویشتن </a:t>
            </a:r>
            <a:r>
              <a:rPr lang="fa-IR" dirty="0"/>
              <a:t>داری </a:t>
            </a:r>
            <a:r>
              <a:rPr lang="fa-IR" dirty="0" smtClean="0"/>
              <a:t>وشکیبایی </a:t>
            </a:r>
            <a:r>
              <a:rPr lang="fa-IR" dirty="0"/>
              <a:t>ر </a:t>
            </a:r>
            <a:r>
              <a:rPr lang="fa-IR" dirty="0" smtClean="0"/>
              <a:t>اسرلوحه برخورد </a:t>
            </a:r>
            <a:r>
              <a:rPr lang="fa-IR" dirty="0"/>
              <a:t>با </a:t>
            </a:r>
            <a:r>
              <a:rPr lang="fa-IR" dirty="0" smtClean="0"/>
              <a:t>گیرندگان خدمت </a:t>
            </a:r>
            <a:r>
              <a:rPr lang="fa-IR" dirty="0"/>
              <a:t>قر ار می دهیم </a:t>
            </a:r>
            <a:r>
              <a:rPr lang="fa-IR" dirty="0" smtClean="0"/>
              <a:t>.</a:t>
            </a:r>
          </a:p>
          <a:p>
            <a:pPr algn="r" rtl="1">
              <a:buFont typeface="Wingdings" panose="05000000000000000000" pitchFamily="2" charset="2"/>
              <a:buChar char="q"/>
            </a:pPr>
            <a:r>
              <a:rPr lang="fa-IR" dirty="0"/>
              <a:t>اما </a:t>
            </a:r>
            <a:r>
              <a:rPr lang="fa-IR" dirty="0" smtClean="0"/>
              <a:t>نتد </a:t>
            </a:r>
            <a:r>
              <a:rPr lang="fa-IR" dirty="0"/>
              <a:t>ا ری ،</a:t>
            </a:r>
            <a:r>
              <a:rPr lang="fa-IR" dirty="0" smtClean="0"/>
              <a:t>رازداری </a:t>
            </a:r>
            <a:r>
              <a:rPr lang="fa-IR" dirty="0"/>
              <a:t>، حفظ </a:t>
            </a:r>
            <a:r>
              <a:rPr lang="fa-IR" dirty="0" smtClean="0"/>
              <a:t>اسرار </a:t>
            </a:r>
            <a:r>
              <a:rPr lang="fa-IR" dirty="0"/>
              <a:t>ارباب </a:t>
            </a:r>
            <a:r>
              <a:rPr lang="fa-IR" dirty="0" smtClean="0"/>
              <a:t>رجوع </a:t>
            </a:r>
            <a:r>
              <a:rPr lang="fa-IR" dirty="0"/>
              <a:t>ورفتار یکسان بامردم </a:t>
            </a:r>
            <a:r>
              <a:rPr lang="fa-IR" dirty="0" smtClean="0"/>
              <a:t>ازیاد نخواهیم برد.</a:t>
            </a:r>
          </a:p>
          <a:p>
            <a:pPr algn="r" rtl="1">
              <a:buFont typeface="Wingdings" panose="05000000000000000000" pitchFamily="2" charset="2"/>
              <a:buChar char="q"/>
            </a:pPr>
            <a:r>
              <a:rPr lang="fa-IR" dirty="0" smtClean="0"/>
              <a:t>همواره </a:t>
            </a:r>
            <a:r>
              <a:rPr lang="fa-IR" dirty="0"/>
              <a:t>بر ای ار ائه اطلاعات </a:t>
            </a:r>
            <a:r>
              <a:rPr lang="fa-IR" dirty="0" smtClean="0"/>
              <a:t>وتوضیحات </a:t>
            </a:r>
            <a:r>
              <a:rPr lang="fa-IR" dirty="0"/>
              <a:t>کافی </a:t>
            </a:r>
            <a:r>
              <a:rPr lang="fa-IR" dirty="0" smtClean="0"/>
              <a:t>وآموزش </a:t>
            </a:r>
            <a:r>
              <a:rPr lang="fa-IR" dirty="0"/>
              <a:t>های </a:t>
            </a:r>
            <a:r>
              <a:rPr lang="fa-IR" dirty="0" smtClean="0"/>
              <a:t>لازم </a:t>
            </a:r>
            <a:r>
              <a:rPr lang="fa-IR" dirty="0"/>
              <a:t>در </a:t>
            </a:r>
            <a:r>
              <a:rPr lang="fa-IR" dirty="0" smtClean="0"/>
              <a:t>هنگام ارائه خدمت آماده </a:t>
            </a:r>
            <a:r>
              <a:rPr lang="fa-IR" dirty="0"/>
              <a:t>هستیم </a:t>
            </a:r>
            <a:r>
              <a:rPr lang="fa-IR" dirty="0" smtClean="0"/>
              <a:t>.</a:t>
            </a:r>
            <a:endParaRPr lang="en-US" dirty="0"/>
          </a:p>
        </p:txBody>
      </p:sp>
    </p:spTree>
    <p:extLst>
      <p:ext uri="{BB962C8B-B14F-4D97-AF65-F5344CB8AC3E}">
        <p14:creationId xmlns:p14="http://schemas.microsoft.com/office/powerpoint/2010/main" val="3783649940"/>
      </p:ext>
    </p:extLst>
  </p:cSld>
  <p:clrMapOvr>
    <a:masterClrMapping/>
  </p:clrMapOvr>
  <p:transition>
    <p:wipe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منشور اخلاقی بازرسان بهداشت محیط</a:t>
            </a:r>
            <a:endParaRPr lang="en-US" b="1" dirty="0">
              <a:solidFill>
                <a:srgbClr val="FFFF00"/>
              </a:solidFill>
            </a:endParaRPr>
          </a:p>
        </p:txBody>
      </p:sp>
      <p:sp>
        <p:nvSpPr>
          <p:cNvPr id="3" name="Content Placeholder 2"/>
          <p:cNvSpPr>
            <a:spLocks noGrp="1"/>
          </p:cNvSpPr>
          <p:nvPr>
            <p:ph idx="1"/>
          </p:nvPr>
        </p:nvSpPr>
        <p:spPr/>
        <p:txBody>
          <a:bodyPr>
            <a:normAutofit lnSpcReduction="10000"/>
          </a:bodyPr>
          <a:lstStyle/>
          <a:p>
            <a:pPr algn="just" rtl="1">
              <a:buFont typeface="Wingdings" panose="05000000000000000000" pitchFamily="2" charset="2"/>
              <a:buChar char="q"/>
            </a:pPr>
            <a:r>
              <a:rPr lang="fa-IR" dirty="0" smtClean="0"/>
              <a:t>پرهیزاز اسراف </a:t>
            </a:r>
            <a:r>
              <a:rPr lang="fa-IR" dirty="0"/>
              <a:t>وتبذیر </a:t>
            </a:r>
            <a:r>
              <a:rPr lang="fa-IR" dirty="0" smtClean="0"/>
              <a:t>بیت </a:t>
            </a:r>
            <a:r>
              <a:rPr lang="fa-IR" dirty="0"/>
              <a:t>ا لمال و </a:t>
            </a:r>
            <a:r>
              <a:rPr lang="fa-IR" dirty="0" smtClean="0"/>
              <a:t>کوىشش </a:t>
            </a:r>
            <a:r>
              <a:rPr lang="fa-IR" dirty="0"/>
              <a:t>در حفظ </a:t>
            </a:r>
            <a:r>
              <a:rPr lang="fa-IR" dirty="0" smtClean="0"/>
              <a:t>ونگهد </a:t>
            </a:r>
            <a:r>
              <a:rPr lang="fa-IR" dirty="0"/>
              <a:t>ا ری </a:t>
            </a:r>
            <a:r>
              <a:rPr lang="fa-IR" dirty="0" smtClean="0"/>
              <a:t>امو </a:t>
            </a:r>
            <a:r>
              <a:rPr lang="fa-IR" dirty="0"/>
              <a:t>ال </a:t>
            </a:r>
            <a:r>
              <a:rPr lang="fa-IR" dirty="0" smtClean="0"/>
              <a:t>خدمت گیرندگان </a:t>
            </a:r>
            <a:r>
              <a:rPr lang="fa-IR" dirty="0"/>
              <a:t>در </a:t>
            </a:r>
            <a:r>
              <a:rPr lang="fa-IR" dirty="0" smtClean="0"/>
              <a:t>هنگام بازرسی </a:t>
            </a:r>
            <a:r>
              <a:rPr lang="fa-IR" dirty="0"/>
              <a:t>و اجر ای </a:t>
            </a:r>
            <a:r>
              <a:rPr lang="fa-IR" dirty="0" smtClean="0"/>
              <a:t>قانون را لازمه </a:t>
            </a:r>
            <a:r>
              <a:rPr lang="fa-IR" dirty="0"/>
              <a:t>کار </a:t>
            </a:r>
            <a:r>
              <a:rPr lang="fa-IR" dirty="0" smtClean="0"/>
              <a:t>خود </a:t>
            </a:r>
            <a:r>
              <a:rPr lang="fa-IR" dirty="0"/>
              <a:t>می دانیم </a:t>
            </a:r>
            <a:r>
              <a:rPr lang="fa-IR" dirty="0" smtClean="0"/>
              <a:t>.</a:t>
            </a:r>
          </a:p>
          <a:p>
            <a:pPr algn="just" rtl="1">
              <a:buFont typeface="Wingdings" panose="05000000000000000000" pitchFamily="2" charset="2"/>
              <a:buChar char="q"/>
            </a:pPr>
            <a:r>
              <a:rPr lang="fa-IR" dirty="0" smtClean="0"/>
              <a:t>درهنگام بازدید خود </a:t>
            </a:r>
            <a:r>
              <a:rPr lang="fa-IR" dirty="0"/>
              <a:t>ر املزم به معرفی </a:t>
            </a:r>
            <a:r>
              <a:rPr lang="fa-IR" dirty="0" smtClean="0"/>
              <a:t>دانسته </a:t>
            </a:r>
            <a:r>
              <a:rPr lang="fa-IR" dirty="0"/>
              <a:t>و </a:t>
            </a:r>
            <a:r>
              <a:rPr lang="fa-IR" dirty="0" smtClean="0"/>
              <a:t>ارائه </a:t>
            </a:r>
            <a:r>
              <a:rPr lang="fa-IR" dirty="0"/>
              <a:t>کارت شىاسائی </a:t>
            </a:r>
            <a:r>
              <a:rPr lang="fa-IR" dirty="0" smtClean="0"/>
              <a:t>معتبر(کارت بازرسی بهد </a:t>
            </a:r>
            <a:r>
              <a:rPr lang="fa-IR" dirty="0"/>
              <a:t>ا شت محیط)ر ا </a:t>
            </a:r>
            <a:r>
              <a:rPr lang="fa-IR" dirty="0" smtClean="0"/>
              <a:t>وظیفه خود مید انیم.</a:t>
            </a:r>
          </a:p>
          <a:p>
            <a:pPr algn="just" rtl="1">
              <a:buFont typeface="Wingdings" panose="05000000000000000000" pitchFamily="2" charset="2"/>
              <a:buChar char="q"/>
            </a:pPr>
            <a:r>
              <a:rPr lang="fa-IR" dirty="0" smtClean="0"/>
              <a:t>پرهیز از </a:t>
            </a:r>
            <a:r>
              <a:rPr lang="fa-IR" dirty="0"/>
              <a:t>هر </a:t>
            </a:r>
            <a:r>
              <a:rPr lang="fa-IR" dirty="0" smtClean="0"/>
              <a:t>گونه </a:t>
            </a:r>
            <a:r>
              <a:rPr lang="fa-IR" dirty="0"/>
              <a:t>مظاهر فساد اداری </a:t>
            </a:r>
            <a:r>
              <a:rPr lang="fa-IR" dirty="0" smtClean="0"/>
              <a:t>ز </a:t>
            </a:r>
            <a:r>
              <a:rPr lang="fa-IR" dirty="0"/>
              <a:t>قبیل </a:t>
            </a:r>
            <a:r>
              <a:rPr lang="fa-IR" dirty="0" smtClean="0"/>
              <a:t>توصیه </a:t>
            </a:r>
            <a:r>
              <a:rPr lang="fa-IR" dirty="0"/>
              <a:t>وسفارش ،تبعیض،دریافت </a:t>
            </a:r>
            <a:r>
              <a:rPr lang="fa-IR" dirty="0" smtClean="0"/>
              <a:t>هدیه </a:t>
            </a:r>
            <a:r>
              <a:rPr lang="fa-IR" dirty="0"/>
              <a:t>یا وجه </a:t>
            </a:r>
            <a:r>
              <a:rPr lang="fa-IR" dirty="0" smtClean="0"/>
              <a:t>نقد </a:t>
            </a:r>
            <a:r>
              <a:rPr lang="fa-IR" dirty="0"/>
              <a:t>ر ا </a:t>
            </a:r>
            <a:r>
              <a:rPr lang="fa-IR" dirty="0" smtClean="0"/>
              <a:t>وظیفه شرعی </a:t>
            </a:r>
            <a:r>
              <a:rPr lang="fa-IR" dirty="0"/>
              <a:t>و </a:t>
            </a:r>
            <a:r>
              <a:rPr lang="fa-IR" dirty="0" smtClean="0"/>
              <a:t>قانونی خود </a:t>
            </a:r>
            <a:r>
              <a:rPr lang="fa-IR" dirty="0"/>
              <a:t>می </a:t>
            </a:r>
            <a:r>
              <a:rPr lang="fa-IR" dirty="0" smtClean="0"/>
              <a:t>دانیم. </a:t>
            </a:r>
            <a:endParaRPr lang="en-US" dirty="0"/>
          </a:p>
        </p:txBody>
      </p:sp>
    </p:spTree>
    <p:extLst>
      <p:ext uri="{BB962C8B-B14F-4D97-AF65-F5344CB8AC3E}">
        <p14:creationId xmlns:p14="http://schemas.microsoft.com/office/powerpoint/2010/main" val="2712629923"/>
      </p:ext>
    </p:extLst>
  </p:cSld>
  <p:clrMapOvr>
    <a:masterClrMapping/>
  </p:clrMapOvr>
  <p:transition>
    <p:wipe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منشور اخلاقی بازرسان بهداشت محیط</a:t>
            </a:r>
            <a:endParaRPr lang="en-US" b="1" dirty="0">
              <a:solidFill>
                <a:srgbClr val="FFFF00"/>
              </a:solidFill>
            </a:endParaRPr>
          </a:p>
        </p:txBody>
      </p:sp>
      <p:sp>
        <p:nvSpPr>
          <p:cNvPr id="3" name="Content Placeholder 2"/>
          <p:cNvSpPr>
            <a:spLocks noGrp="1"/>
          </p:cNvSpPr>
          <p:nvPr>
            <p:ph idx="1"/>
          </p:nvPr>
        </p:nvSpPr>
        <p:spPr>
          <a:xfrm>
            <a:off x="0" y="1600200"/>
            <a:ext cx="9144000" cy="4525963"/>
          </a:xfrm>
        </p:spPr>
        <p:txBody>
          <a:bodyPr>
            <a:normAutofit fontScale="77500" lnSpcReduction="20000"/>
          </a:bodyPr>
          <a:lstStyle/>
          <a:p>
            <a:pPr algn="just" rtl="1">
              <a:buFont typeface="Wingdings" panose="05000000000000000000" pitchFamily="2" charset="2"/>
              <a:buChar char="q"/>
            </a:pPr>
            <a:r>
              <a:rPr lang="fa-IR" dirty="0" smtClean="0"/>
              <a:t>پرهیز از </a:t>
            </a:r>
            <a:r>
              <a:rPr lang="fa-IR" dirty="0"/>
              <a:t>هر </a:t>
            </a:r>
            <a:r>
              <a:rPr lang="fa-IR" dirty="0" smtClean="0"/>
              <a:t>گونه </a:t>
            </a:r>
            <a:r>
              <a:rPr lang="fa-IR" dirty="0"/>
              <a:t>غیبت و تهمت وتضعیف </a:t>
            </a:r>
            <a:r>
              <a:rPr lang="fa-IR" dirty="0" smtClean="0"/>
              <a:t>روحیه همکار </a:t>
            </a:r>
            <a:r>
              <a:rPr lang="fa-IR" dirty="0"/>
              <a:t>ان </a:t>
            </a:r>
            <a:r>
              <a:rPr lang="fa-IR" dirty="0" smtClean="0"/>
              <a:t>و ایجاد </a:t>
            </a:r>
            <a:r>
              <a:rPr lang="fa-IR" dirty="0"/>
              <a:t>فضای </a:t>
            </a:r>
            <a:r>
              <a:rPr lang="fa-IR" dirty="0" smtClean="0"/>
              <a:t>صمیمی </a:t>
            </a:r>
            <a:r>
              <a:rPr lang="fa-IR" dirty="0"/>
              <a:t>در جهت اعتماد متقابل و </a:t>
            </a:r>
            <a:r>
              <a:rPr lang="fa-IR" dirty="0" smtClean="0"/>
              <a:t>روحیه همکاری </a:t>
            </a:r>
            <a:r>
              <a:rPr lang="fa-IR" dirty="0"/>
              <a:t>و انجام کار گروهی همر </a:t>
            </a:r>
            <a:r>
              <a:rPr lang="fa-IR" dirty="0" smtClean="0"/>
              <a:t>اه </a:t>
            </a:r>
            <a:r>
              <a:rPr lang="fa-IR" dirty="0"/>
              <a:t>با متانت </a:t>
            </a:r>
            <a:r>
              <a:rPr lang="fa-IR" dirty="0" smtClean="0"/>
              <a:t>وپذیرش پیشنهاد </a:t>
            </a:r>
            <a:r>
              <a:rPr lang="fa-IR" dirty="0"/>
              <a:t>و انتقاد </a:t>
            </a:r>
            <a:r>
              <a:rPr lang="fa-IR" dirty="0" smtClean="0"/>
              <a:t>سازنده همکاران مورد توجه </a:t>
            </a:r>
            <a:r>
              <a:rPr lang="fa-IR" dirty="0"/>
              <a:t>کامل ما قر ار </a:t>
            </a:r>
            <a:r>
              <a:rPr lang="fa-IR" dirty="0" smtClean="0"/>
              <a:t>خو اهد گرفت.</a:t>
            </a:r>
          </a:p>
          <a:p>
            <a:pPr marL="0" indent="0" algn="just" rtl="1">
              <a:buNone/>
            </a:pPr>
            <a:endParaRPr lang="fa-IR" dirty="0"/>
          </a:p>
          <a:p>
            <a:pPr algn="just" rtl="1">
              <a:buFont typeface="Wingdings" panose="05000000000000000000" pitchFamily="2" charset="2"/>
              <a:buChar char="q"/>
            </a:pPr>
            <a:r>
              <a:rPr lang="fa-IR" dirty="0"/>
              <a:t>اجر ای </a:t>
            </a:r>
            <a:r>
              <a:rPr lang="fa-IR" dirty="0" smtClean="0"/>
              <a:t>دقیق قانون بدون </a:t>
            </a:r>
            <a:r>
              <a:rPr lang="fa-IR" dirty="0"/>
              <a:t>در نظر گرفته ارتباطات نسبی وسببی </a:t>
            </a:r>
            <a:r>
              <a:rPr lang="fa-IR" dirty="0" smtClean="0"/>
              <a:t>وتاثیرات منطقه </a:t>
            </a:r>
            <a:r>
              <a:rPr lang="fa-IR" dirty="0"/>
              <a:t>ای </a:t>
            </a:r>
            <a:r>
              <a:rPr lang="fa-IR" dirty="0" smtClean="0"/>
              <a:t>وبومی </a:t>
            </a:r>
            <a:r>
              <a:rPr lang="fa-IR" dirty="0"/>
              <a:t>و اعمال </a:t>
            </a:r>
            <a:r>
              <a:rPr lang="fa-IR" dirty="0" smtClean="0"/>
              <a:t>سلایق </a:t>
            </a:r>
            <a:r>
              <a:rPr lang="fa-IR" dirty="0"/>
              <a:t>شخصی </a:t>
            </a:r>
            <a:r>
              <a:rPr lang="fa-IR" dirty="0" smtClean="0"/>
              <a:t>راوظیفه خود </a:t>
            </a:r>
            <a:r>
              <a:rPr lang="fa-IR" dirty="0"/>
              <a:t>می دانیم </a:t>
            </a:r>
            <a:r>
              <a:rPr lang="fa-IR" dirty="0" smtClean="0"/>
              <a:t>.</a:t>
            </a:r>
          </a:p>
          <a:p>
            <a:pPr marL="0" indent="0" algn="just" rtl="1">
              <a:buNone/>
            </a:pPr>
            <a:endParaRPr lang="fa-IR" dirty="0" smtClean="0"/>
          </a:p>
          <a:p>
            <a:pPr algn="r" rtl="1">
              <a:buFont typeface="Wingdings" panose="05000000000000000000" pitchFamily="2" charset="2"/>
              <a:buChar char="q"/>
            </a:pPr>
            <a:r>
              <a:rPr lang="fa-IR" dirty="0" smtClean="0"/>
              <a:t>تهیه و ارائه مستىندات لازم </a:t>
            </a:r>
            <a:r>
              <a:rPr lang="fa-IR" dirty="0"/>
              <a:t>وشفاف </a:t>
            </a:r>
            <a:r>
              <a:rPr lang="fa-IR" dirty="0" smtClean="0"/>
              <a:t>قانونی </a:t>
            </a:r>
            <a:r>
              <a:rPr lang="fa-IR" dirty="0"/>
              <a:t>به </a:t>
            </a:r>
            <a:r>
              <a:rPr lang="fa-IR" dirty="0" smtClean="0"/>
              <a:t>منظور پاسخگویی </a:t>
            </a:r>
            <a:r>
              <a:rPr lang="fa-IR" dirty="0"/>
              <a:t>به مردم </a:t>
            </a:r>
            <a:r>
              <a:rPr lang="fa-IR" dirty="0" smtClean="0"/>
              <a:t>ومسئولین </a:t>
            </a:r>
            <a:r>
              <a:rPr lang="fa-IR" dirty="0"/>
              <a:t>وپذیرش انتقاد </a:t>
            </a:r>
            <a:r>
              <a:rPr lang="fa-IR" dirty="0" smtClean="0"/>
              <a:t>سازنده ازخدمت گیرندگان </a:t>
            </a:r>
            <a:r>
              <a:rPr lang="fa-IR" dirty="0"/>
              <a:t>ر </a:t>
            </a:r>
            <a:r>
              <a:rPr lang="fa-IR" dirty="0" smtClean="0"/>
              <a:t>الازمه خودمیدانیم .</a:t>
            </a:r>
          </a:p>
          <a:p>
            <a:pPr marL="0" indent="0" algn="r" rtl="1">
              <a:buNone/>
            </a:pPr>
            <a:endParaRPr lang="fa-IR" dirty="0" smtClean="0"/>
          </a:p>
          <a:p>
            <a:pPr algn="r" rtl="1">
              <a:buFont typeface="Wingdings" panose="05000000000000000000" pitchFamily="2" charset="2"/>
              <a:buChar char="q"/>
            </a:pPr>
            <a:r>
              <a:rPr lang="fa-IR" dirty="0" smtClean="0"/>
              <a:t>ارتقاء </a:t>
            </a:r>
            <a:r>
              <a:rPr lang="fa-IR" dirty="0"/>
              <a:t>سطح سلامت مردم در </a:t>
            </a:r>
            <a:r>
              <a:rPr lang="fa-IR" dirty="0" smtClean="0"/>
              <a:t>همه ابعاد </a:t>
            </a:r>
            <a:r>
              <a:rPr lang="fa-IR" dirty="0"/>
              <a:t>و </a:t>
            </a:r>
            <a:r>
              <a:rPr lang="fa-IR" dirty="0" smtClean="0"/>
              <a:t>ارائه خدمات بهد </a:t>
            </a:r>
            <a:r>
              <a:rPr lang="fa-IR" dirty="0"/>
              <a:t>ا شتی مىاسب ر </a:t>
            </a:r>
            <a:r>
              <a:rPr lang="fa-IR" dirty="0" smtClean="0"/>
              <a:t>اسرلوحه کارخود </a:t>
            </a:r>
            <a:r>
              <a:rPr lang="fa-IR" dirty="0"/>
              <a:t>قر ار می دهیم </a:t>
            </a:r>
            <a:r>
              <a:rPr lang="fa-IR" dirty="0" smtClean="0"/>
              <a:t>.</a:t>
            </a:r>
            <a:endParaRPr lang="en-US" dirty="0"/>
          </a:p>
        </p:txBody>
      </p:sp>
    </p:spTree>
    <p:extLst>
      <p:ext uri="{BB962C8B-B14F-4D97-AF65-F5344CB8AC3E}">
        <p14:creationId xmlns:p14="http://schemas.microsoft.com/office/powerpoint/2010/main" val="2019562624"/>
      </p:ext>
    </p:extLst>
  </p:cSld>
  <p:clrMapOvr>
    <a:masterClrMapping/>
  </p:clrMapOvr>
  <p:transition>
    <p:wipe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آزمایشهاي ارگانولپتیک</a:t>
            </a:r>
            <a:endParaRPr lang="en-US" b="1" dirty="0">
              <a:solidFill>
                <a:srgbClr val="FFFF00"/>
              </a:solidFill>
            </a:endParaRPr>
          </a:p>
        </p:txBody>
      </p:sp>
      <p:sp>
        <p:nvSpPr>
          <p:cNvPr id="3" name="Content Placeholder 2"/>
          <p:cNvSpPr>
            <a:spLocks noGrp="1"/>
          </p:cNvSpPr>
          <p:nvPr>
            <p:ph idx="1"/>
          </p:nvPr>
        </p:nvSpPr>
        <p:spPr/>
        <p:txBody>
          <a:bodyPr>
            <a:normAutofit fontScale="77500" lnSpcReduction="20000"/>
          </a:bodyPr>
          <a:lstStyle/>
          <a:p>
            <a:pPr marL="0" indent="0" algn="r" rtl="1">
              <a:buNone/>
            </a:pPr>
            <a:r>
              <a:rPr lang="fa-IR" dirty="0"/>
              <a:t> آزمایشهایي گفته می شود </a:t>
            </a:r>
            <a:r>
              <a:rPr lang="fa-IR" dirty="0" smtClean="0"/>
              <a:t>که بر مبناي </a:t>
            </a:r>
            <a:r>
              <a:rPr lang="fa-IR" dirty="0"/>
              <a:t>بو، طعم و وضعیت ظاهري مواد غذایي انجام می </a:t>
            </a:r>
            <a:r>
              <a:rPr lang="fa-IR" dirty="0" smtClean="0"/>
              <a:t>شود</a:t>
            </a:r>
            <a:r>
              <a:rPr lang="fa-IR" dirty="0"/>
              <a:t>.  </a:t>
            </a:r>
            <a:endParaRPr lang="fa-IR" dirty="0" smtClean="0"/>
          </a:p>
          <a:p>
            <a:pPr marL="0" indent="0" algn="r" rtl="1">
              <a:buNone/>
            </a:pPr>
            <a:r>
              <a:rPr lang="fa-IR" dirty="0" smtClean="0"/>
              <a:t>البته </a:t>
            </a:r>
            <a:r>
              <a:rPr lang="fa-IR" dirty="0"/>
              <a:t>به هنگام بکارگیری </a:t>
            </a:r>
            <a:r>
              <a:rPr lang="fa-IR" dirty="0" smtClean="0"/>
              <a:t>حس بویایی </a:t>
            </a:r>
            <a:r>
              <a:rPr lang="fa-IR" dirty="0"/>
              <a:t>و به ویژه </a:t>
            </a:r>
            <a:r>
              <a:rPr lang="fa-IR" dirty="0" smtClean="0"/>
              <a:t>چشایی </a:t>
            </a:r>
            <a:r>
              <a:rPr lang="fa-IR" dirty="0"/>
              <a:t>برای آزمایش </a:t>
            </a:r>
            <a:r>
              <a:rPr lang="fa-IR" dirty="0" smtClean="0"/>
              <a:t>طعم </a:t>
            </a:r>
            <a:r>
              <a:rPr lang="fa-IR" dirty="0"/>
              <a:t>و بوی ماده غذایی ضروری </a:t>
            </a:r>
            <a:r>
              <a:rPr lang="fa-IR" dirty="0" smtClean="0"/>
              <a:t>خواهد </a:t>
            </a:r>
            <a:r>
              <a:rPr lang="fa-IR" dirty="0"/>
              <a:t>بود تا از </a:t>
            </a:r>
            <a:r>
              <a:rPr lang="fa-IR" dirty="0" smtClean="0"/>
              <a:t>ایجادهرگونه مسمومیت </a:t>
            </a:r>
            <a:r>
              <a:rPr lang="fa-IR" dirty="0"/>
              <a:t>احتمالی به خاطر </a:t>
            </a:r>
            <a:r>
              <a:rPr lang="fa-IR" dirty="0" smtClean="0"/>
              <a:t>سمیت </a:t>
            </a:r>
            <a:r>
              <a:rPr lang="fa-IR" dirty="0"/>
              <a:t>ماده مورد نظر اجتناب گردد. </a:t>
            </a:r>
            <a:endParaRPr lang="fa-IR" dirty="0" smtClean="0"/>
          </a:p>
          <a:p>
            <a:pPr marL="0" indent="0" algn="r" rtl="1">
              <a:buNone/>
            </a:pPr>
            <a:r>
              <a:rPr lang="fa-IR" dirty="0"/>
              <a:t>. در </a:t>
            </a:r>
            <a:r>
              <a:rPr lang="fa-IR" dirty="0" smtClean="0"/>
              <a:t>بررسي وضعیت</a:t>
            </a:r>
            <a:r>
              <a:rPr lang="fa-IR" dirty="0"/>
              <a:t> </a:t>
            </a:r>
            <a:r>
              <a:rPr lang="fa-IR" dirty="0" smtClean="0"/>
              <a:t>ظاهري </a:t>
            </a:r>
            <a:r>
              <a:rPr lang="fa-IR" dirty="0"/>
              <a:t>هرگونه حالت غیرعادي با اهمیت تلقي مي گردد.</a:t>
            </a:r>
            <a:br>
              <a:rPr lang="fa-IR" dirty="0"/>
            </a:br>
            <a:r>
              <a:rPr lang="fa-IR" dirty="0"/>
              <a:t>در بوئیدن مواد غذایي علاوه بر اینکه مي توان به </a:t>
            </a:r>
            <a:r>
              <a:rPr lang="fa-IR" dirty="0" smtClean="0"/>
              <a:t>فساد </a:t>
            </a:r>
            <a:r>
              <a:rPr lang="fa-IR" dirty="0"/>
              <a:t>آنها پي برد، هر بوي </a:t>
            </a:r>
            <a:r>
              <a:rPr lang="fa-IR" dirty="0" smtClean="0"/>
              <a:t>غیرطبیعي مي تواند </a:t>
            </a:r>
            <a:r>
              <a:rPr lang="fa-IR" dirty="0"/>
              <a:t>توجه بازرس را به </a:t>
            </a:r>
            <a:r>
              <a:rPr lang="fa-IR" dirty="0" smtClean="0"/>
              <a:t>ترکیب </a:t>
            </a:r>
            <a:r>
              <a:rPr lang="fa-IR" dirty="0"/>
              <a:t>غیرطبیعي ماده غذایي جلب نماید</a:t>
            </a:r>
            <a:br>
              <a:rPr lang="fa-IR" dirty="0"/>
            </a:br>
            <a:r>
              <a:rPr lang="fa-IR" dirty="0"/>
              <a:t/>
            </a:r>
            <a:br>
              <a:rPr lang="fa-IR" dirty="0"/>
            </a:br>
            <a:r>
              <a:rPr lang="fa-IR" dirty="0"/>
              <a:t/>
            </a:r>
            <a:br>
              <a:rPr lang="fa-IR" dirty="0"/>
            </a:br>
            <a:endParaRPr lang="en-US" dirty="0"/>
          </a:p>
        </p:txBody>
      </p:sp>
    </p:spTree>
    <p:extLst>
      <p:ext uri="{BB962C8B-B14F-4D97-AF65-F5344CB8AC3E}">
        <p14:creationId xmlns:p14="http://schemas.microsoft.com/office/powerpoint/2010/main" val="1551846107"/>
      </p:ext>
    </p:extLst>
  </p:cSld>
  <p:clrMapOvr>
    <a:masterClrMapping/>
  </p:clrMapOvr>
  <p:transition>
    <p:wipe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fa-IR" dirty="0"/>
              <a:t> طور خلاصه </a:t>
            </a:r>
            <a:r>
              <a:rPr lang="fa-IR" dirty="0" smtClean="0"/>
              <a:t>بررسي وضعیت </a:t>
            </a:r>
            <a:r>
              <a:rPr lang="fa-IR" dirty="0"/>
              <a:t>ظاهري، رنگ، </a:t>
            </a:r>
            <a:r>
              <a:rPr lang="fa-IR" dirty="0" smtClean="0"/>
              <a:t>بو </a:t>
            </a:r>
            <a:r>
              <a:rPr lang="fa-IR" dirty="0"/>
              <a:t>و طعم مواد غذایي </a:t>
            </a:r>
            <a:r>
              <a:rPr lang="fa-IR" dirty="0" smtClean="0"/>
              <a:t>که </a:t>
            </a:r>
            <a:r>
              <a:rPr lang="fa-IR" dirty="0"/>
              <a:t>تحت عنوان </a:t>
            </a:r>
            <a:r>
              <a:rPr lang="fa-IR" dirty="0" smtClean="0"/>
              <a:t>آزمایشهاي </a:t>
            </a:r>
            <a:r>
              <a:rPr lang="fa-IR" dirty="0"/>
              <a:t>ارگانولپتیک مطرح</a:t>
            </a:r>
          </a:p>
          <a:p>
            <a:pPr marL="0" indent="0" algn="r" rtl="1">
              <a:buNone/>
            </a:pPr>
            <a:r>
              <a:rPr lang="fa-IR" dirty="0"/>
              <a:t>مي گردد، بسیار مهم است. منتها در اینجا نکته اي است و آن ضرورت دقت و آشنایي با </a:t>
            </a:r>
            <a:r>
              <a:rPr lang="fa-IR" dirty="0" smtClean="0"/>
              <a:t>مشخصات ماده </a:t>
            </a:r>
            <a:r>
              <a:rPr lang="fa-IR" dirty="0"/>
              <a:t>غذایي طبیعي است. لذا بازرسي که این آگاهي را بیشتر دارد، موفق تر است</a:t>
            </a:r>
            <a:endParaRPr lang="en-US" dirty="0"/>
          </a:p>
        </p:txBody>
      </p:sp>
    </p:spTree>
    <p:extLst>
      <p:ext uri="{BB962C8B-B14F-4D97-AF65-F5344CB8AC3E}">
        <p14:creationId xmlns:p14="http://schemas.microsoft.com/office/powerpoint/2010/main" val="3742921636"/>
      </p:ext>
    </p:extLst>
  </p:cSld>
  <p:clrMapOvr>
    <a:masterClrMapping/>
  </p:clrMapOvr>
  <p:transition>
    <p:wipe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rtl="0" eaLnBrk="1" fontAlgn="auto" hangingPunct="1">
              <a:spcAft>
                <a:spcPts val="0"/>
              </a:spcAft>
              <a:defRPr/>
            </a:pPr>
            <a:r>
              <a:rPr lang="fa-IR" sz="4800" b="1" dirty="0" smtClean="0">
                <a:solidFill>
                  <a:srgbClr val="FFFF00"/>
                </a:solidFill>
                <a:cs typeface="B Homa" pitchFamily="2" charset="-78"/>
              </a:rPr>
              <a:t>مجازات مرتکبین تقلب</a:t>
            </a:r>
            <a:endParaRPr lang="fa-IR" sz="4800" b="1" dirty="0">
              <a:solidFill>
                <a:srgbClr val="FFFF00"/>
              </a:solidFill>
              <a:cs typeface="B Homa" pitchFamily="2" charset="-78"/>
            </a:endParaRPr>
          </a:p>
        </p:txBody>
      </p:sp>
      <p:sp>
        <p:nvSpPr>
          <p:cNvPr id="3" name="Content Placeholder 2"/>
          <p:cNvSpPr>
            <a:spLocks noGrp="1"/>
          </p:cNvSpPr>
          <p:nvPr>
            <p:ph idx="1"/>
          </p:nvPr>
        </p:nvSpPr>
        <p:spPr>
          <a:xfrm>
            <a:off x="179513" y="1447800"/>
            <a:ext cx="8754938" cy="4800600"/>
          </a:xfrm>
        </p:spPr>
        <p:txBody>
          <a:bodyPr rtlCol="1">
            <a:noAutofit/>
          </a:bodyPr>
          <a:lstStyle/>
          <a:p>
            <a:pPr marL="365760" indent="-283464" algn="justLow" rtl="1" eaLnBrk="1" fontAlgn="auto" hangingPunct="1">
              <a:spcAft>
                <a:spcPts val="0"/>
              </a:spcAft>
              <a:buFont typeface="Wingdings 2"/>
              <a:buChar char=""/>
              <a:defRPr/>
            </a:pPr>
            <a:r>
              <a:rPr lang="fa-IR" sz="3600" b="1" dirty="0" smtClean="0"/>
              <a:t>قانون مواد خوردنی، آشامیدنی، آرایشی و بهداشتی مصوب تیر ماه 1346</a:t>
            </a:r>
          </a:p>
          <a:p>
            <a:pPr marL="365760" indent="-283464" algn="justLow" rtl="1" eaLnBrk="1" fontAlgn="auto" hangingPunct="1">
              <a:spcAft>
                <a:spcPts val="0"/>
              </a:spcAft>
              <a:buFont typeface="Wingdings 2"/>
              <a:buNone/>
              <a:defRPr/>
            </a:pPr>
            <a:r>
              <a:rPr lang="fa-IR" sz="3600" b="1" dirty="0" smtClean="0"/>
              <a:t>ماده 2– تقلبات مذکور در ماده 1 بر حسب مورد مستلزم یکی از مجازاتهای زیر خواهد بود:</a:t>
            </a:r>
          </a:p>
          <a:p>
            <a:pPr marL="82296" indent="0" algn="justLow" rtl="1" eaLnBrk="1" fontAlgn="auto" hangingPunct="1">
              <a:spcAft>
                <a:spcPts val="0"/>
              </a:spcAft>
              <a:buNone/>
              <a:defRPr/>
            </a:pPr>
            <a:r>
              <a:rPr lang="fa-IR" sz="3600" b="1" dirty="0" smtClean="0"/>
              <a:t>1- در مواردی که مواد تقلبی بدست مصرف کننده نرسیده یا این که مصرف آن موجب بیماری نگردیده مجازات مرتکب سه ماه تا یکسال حبس تادیبی خواهد بود.</a:t>
            </a:r>
          </a:p>
          <a:p>
            <a:pPr marL="365760" indent="-283464" eaLnBrk="1" fontAlgn="auto" hangingPunct="1">
              <a:spcAft>
                <a:spcPts val="0"/>
              </a:spcAft>
              <a:buSzPct val="100000"/>
              <a:buFont typeface="Wingdings 2"/>
              <a:buNone/>
              <a:defRPr/>
            </a:pPr>
            <a:endParaRPr lang="fa-IR" sz="3600" b="1" dirty="0">
              <a:solidFill>
                <a:schemeClr val="accent2">
                  <a:lumMod val="50000"/>
                </a:schemeClr>
              </a:solidFill>
              <a:cs typeface="B Homa" pitchFamily="2" charset="-78"/>
            </a:endParaRPr>
          </a:p>
        </p:txBody>
      </p:sp>
    </p:spTree>
    <p:extLst>
      <p:ext uri="{BB962C8B-B14F-4D97-AF65-F5344CB8AC3E}">
        <p14:creationId xmlns:p14="http://schemas.microsoft.com/office/powerpoint/2010/main" val="436259890"/>
      </p:ext>
    </p:extLst>
  </p:cSld>
  <p:clrMapOvr>
    <a:masterClrMapping/>
  </p:clrMapOvr>
  <p:transition>
    <p:wipe dir="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3" y="500063"/>
            <a:ext cx="8754938" cy="5857875"/>
          </a:xfrm>
        </p:spPr>
        <p:txBody>
          <a:bodyPr rtlCol="1">
            <a:normAutofit lnSpcReduction="10000"/>
          </a:bodyPr>
          <a:lstStyle/>
          <a:p>
            <a:pPr marL="365760" indent="-283464" algn="r" eaLnBrk="1" fontAlgn="auto" hangingPunct="1">
              <a:spcAft>
                <a:spcPts val="0"/>
              </a:spcAft>
              <a:buFont typeface="Wingdings 2"/>
              <a:buNone/>
              <a:defRPr/>
            </a:pPr>
            <a:r>
              <a:rPr lang="fa-IR" b="1" dirty="0" smtClean="0">
                <a:cs typeface="B Homa" pitchFamily="2" charset="-78"/>
              </a:rPr>
              <a:t>2</a:t>
            </a:r>
            <a:r>
              <a:rPr lang="fa-IR" dirty="0" smtClean="0"/>
              <a:t>-</a:t>
            </a:r>
            <a:r>
              <a:rPr lang="ar-SA" dirty="0" smtClean="0"/>
              <a:t>درصورتيكه موجب بيماري مصرف كننده يا آسيبي گردد كه معالجه آن كمتر از يكماه باشد مجازات مرتكب ششماه تا دوسال حبس تأديبي خواهد بود وهرگاه مدت معالجه بيشتراز يكماه باشد مجازات مرتكب تا سه سال حبس تأديبي است.</a:t>
            </a:r>
            <a:endParaRPr lang="en-US" dirty="0" smtClean="0"/>
          </a:p>
          <a:p>
            <a:pPr marL="365760" indent="-283464" algn="r" eaLnBrk="1" fontAlgn="auto" hangingPunct="1">
              <a:spcAft>
                <a:spcPts val="0"/>
              </a:spcAft>
              <a:buFont typeface="Wingdings 2"/>
              <a:buNone/>
              <a:defRPr/>
            </a:pPr>
            <a:r>
              <a:rPr lang="fa-IR" dirty="0" smtClean="0"/>
              <a:t>3-</a:t>
            </a:r>
            <a:r>
              <a:rPr lang="ar-SA" dirty="0" smtClean="0"/>
              <a:t>درصورتيكه موجب نقص يكي از اعضاء مصرف كننده گردد مجازات مرتكب با توجه به ميزان نقص سه تا 10 سال حبس با اعمال شاقه است .</a:t>
            </a:r>
            <a:endParaRPr lang="en-US" dirty="0" smtClean="0"/>
          </a:p>
          <a:p>
            <a:pPr marL="365760" indent="-283464" algn="r" eaLnBrk="1" fontAlgn="auto" hangingPunct="1">
              <a:spcAft>
                <a:spcPts val="0"/>
              </a:spcAft>
              <a:buFont typeface="Wingdings 2"/>
              <a:buNone/>
              <a:defRPr/>
            </a:pPr>
            <a:r>
              <a:rPr lang="fa-IR" dirty="0" smtClean="0"/>
              <a:t>4-</a:t>
            </a:r>
            <a:r>
              <a:rPr lang="ar-SA" dirty="0" smtClean="0"/>
              <a:t>در</a:t>
            </a:r>
            <a:r>
              <a:rPr lang="fa-IR" dirty="0" smtClean="0"/>
              <a:t> </a:t>
            </a:r>
            <a:r>
              <a:rPr lang="ar-SA" dirty="0" smtClean="0"/>
              <a:t>صورتيكه در</a:t>
            </a:r>
            <a:r>
              <a:rPr lang="fa-IR" dirty="0" smtClean="0"/>
              <a:t> </a:t>
            </a:r>
            <a:r>
              <a:rPr lang="ar-SA" dirty="0" smtClean="0"/>
              <a:t>مورد مواد بهداشتي يا آرايشي موجب نقص زيبائي يا كراهت منظر شود مجازات مرتكب با توجه به ميزان نقص يا كراهت يكسال تا سه سال حبس تأديبي خواهد بود.</a:t>
            </a:r>
            <a:endParaRPr lang="en-US" dirty="0" smtClean="0"/>
          </a:p>
          <a:p>
            <a:pPr marL="365760" indent="-283464" algn="r" eaLnBrk="1" fontAlgn="auto" hangingPunct="1">
              <a:spcAft>
                <a:spcPts val="0"/>
              </a:spcAft>
              <a:buFont typeface="Wingdings 2"/>
              <a:buNone/>
              <a:defRPr/>
            </a:pPr>
            <a:r>
              <a:rPr lang="fa-IR" dirty="0" smtClean="0"/>
              <a:t>5-</a:t>
            </a:r>
            <a:r>
              <a:rPr lang="ar-SA" dirty="0" smtClean="0"/>
              <a:t>درصورتيكه موجب مرگ مصرف كننده شود مجازات مرتكب از سه سال تا پانزده سال حبس با اعمال شاقه است .</a:t>
            </a:r>
            <a:endParaRPr lang="en-US" dirty="0" smtClean="0"/>
          </a:p>
          <a:p>
            <a:pPr marL="365760" indent="-283464" eaLnBrk="1" fontAlgn="auto" hangingPunct="1">
              <a:spcAft>
                <a:spcPts val="0"/>
              </a:spcAft>
              <a:buFont typeface="Wingdings 2"/>
              <a:buNone/>
              <a:defRPr/>
            </a:pPr>
            <a:endParaRPr lang="fa-IR" b="1" dirty="0">
              <a:solidFill>
                <a:schemeClr val="accent2">
                  <a:lumMod val="50000"/>
                </a:schemeClr>
              </a:solidFill>
              <a:cs typeface="B Homa" pitchFamily="2" charset="-78"/>
            </a:endParaRPr>
          </a:p>
        </p:txBody>
      </p:sp>
    </p:spTree>
    <p:extLst>
      <p:ext uri="{BB962C8B-B14F-4D97-AF65-F5344CB8AC3E}">
        <p14:creationId xmlns:p14="http://schemas.microsoft.com/office/powerpoint/2010/main" val="3485087578"/>
      </p:ext>
    </p:extLst>
  </p:cSld>
  <p:clrMapOvr>
    <a:masterClrMapping/>
  </p:clrMapOvr>
  <p:transition>
    <p:wipe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eaLnBrk="1" fontAlgn="auto" hangingPunct="1">
              <a:spcAft>
                <a:spcPts val="0"/>
              </a:spcAft>
              <a:defRPr/>
            </a:pPr>
            <a:r>
              <a:rPr lang="fa-IR" b="1" dirty="0" smtClean="0">
                <a:solidFill>
                  <a:srgbClr val="FFFF00"/>
                </a:solidFill>
                <a:cs typeface="B Homa" pitchFamily="2" charset="-78"/>
              </a:rPr>
              <a:t>نحوه برخورد با مواد غذایی تقلبی</a:t>
            </a:r>
            <a:endParaRPr lang="fa-IR" b="1" dirty="0">
              <a:solidFill>
                <a:srgbClr val="FFFF00"/>
              </a:solidFill>
              <a:cs typeface="B Homa" pitchFamily="2" charset="-78"/>
            </a:endParaRPr>
          </a:p>
        </p:txBody>
      </p:sp>
      <p:sp>
        <p:nvSpPr>
          <p:cNvPr id="3" name="Content Placeholder 2"/>
          <p:cNvSpPr>
            <a:spLocks noGrp="1"/>
          </p:cNvSpPr>
          <p:nvPr>
            <p:ph idx="1"/>
          </p:nvPr>
        </p:nvSpPr>
        <p:spPr>
          <a:xfrm>
            <a:off x="179512" y="1340768"/>
            <a:ext cx="8676456" cy="5267325"/>
          </a:xfrm>
        </p:spPr>
        <p:txBody>
          <a:bodyPr rtlCol="1">
            <a:normAutofit fontScale="92500" lnSpcReduction="10000"/>
          </a:bodyPr>
          <a:lstStyle/>
          <a:p>
            <a:pPr marL="365760" indent="-283464" algn="justLow" rtl="1" eaLnBrk="1" fontAlgn="auto" hangingPunct="1">
              <a:spcAft>
                <a:spcPts val="0"/>
              </a:spcAft>
              <a:buFont typeface="Wingdings 2"/>
              <a:buChar char=""/>
              <a:defRPr/>
            </a:pPr>
            <a:r>
              <a:rPr lang="fa-IR" dirty="0" smtClean="0">
                <a:cs typeface="B Homa" pitchFamily="2" charset="-78"/>
              </a:rPr>
              <a:t>ماده 14 قانون مواد خوردني ، آشاميدني ، آرايشي و بهداشتي : كليه مواد تقلبي يا فاسد يا موادي كه مدت مصرف آنها منقضي شده باشد بلافاصله پس از كشف توقيف مي‌شود. هرگاه وزارت بهداری يا موسسات مسئول ديگر گواهي نمايند كه مواد مكشوفه براي برخي از مصارف انساني يا حيواني يا صنعتي قابل استفاده بوده ولي نگهداري آنها امكان ندارد مواد مكشوفه به دستور دادستان شهرستان با اطلاع صاحب كالا و با حضور نماينده دادستان شهرستان به فروش مي‌رسد و وجوه حاصل تا ختم دادرسي و صدور حكم قطعي در صندوق دادگستري توديع خواهد شد و هرگاه گواهي شد كه مواد مكشوفه قابليت مصرف انساني يا حيواني يا صنعتي ندارد فورا بدستور دادستان معدوم مي‌شود .</a:t>
            </a:r>
            <a:endParaRPr lang="en-US" dirty="0" smtClean="0">
              <a:cs typeface="B Homa" pitchFamily="2" charset="-78"/>
            </a:endParaRPr>
          </a:p>
          <a:p>
            <a:pPr marL="365760" indent="-283464" eaLnBrk="1" fontAlgn="auto" hangingPunct="1">
              <a:spcAft>
                <a:spcPts val="0"/>
              </a:spcAft>
              <a:buFont typeface="Wingdings 2"/>
              <a:buChar char=""/>
              <a:defRPr/>
            </a:pPr>
            <a:endParaRPr lang="fa-IR" dirty="0">
              <a:solidFill>
                <a:schemeClr val="accent2">
                  <a:lumMod val="50000"/>
                </a:schemeClr>
              </a:solidFill>
              <a:cs typeface="B Homa" pitchFamily="2" charset="-78"/>
            </a:endParaRPr>
          </a:p>
        </p:txBody>
      </p:sp>
    </p:spTree>
    <p:extLst>
      <p:ext uri="{BB962C8B-B14F-4D97-AF65-F5344CB8AC3E}">
        <p14:creationId xmlns:p14="http://schemas.microsoft.com/office/powerpoint/2010/main" val="42331796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ouygari\Desktop\425729936_5613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363169"/>
      </p:ext>
    </p:extLst>
  </p:cSld>
  <p:clrMapOvr>
    <a:masterClrMapping/>
  </p:clrMapOvr>
  <p:transition>
    <p:wipe dir="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ouygari\Desktop\425702777_5576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77575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b="1" dirty="0">
                <a:solidFill>
                  <a:srgbClr val="FFFF00"/>
                </a:solidFill>
              </a:rPr>
              <a:t>تعاریف اصطلاحات مورد استفاده در نمونه برداری</a:t>
            </a:r>
            <a:endParaRPr lang="en-US" sz="3600" b="1" dirty="0">
              <a:solidFill>
                <a:srgbClr val="FFFF00"/>
              </a:solidFill>
            </a:endParaRPr>
          </a:p>
        </p:txBody>
      </p:sp>
      <p:sp>
        <p:nvSpPr>
          <p:cNvPr id="3" name="Content Placeholder 2"/>
          <p:cNvSpPr>
            <a:spLocks noGrp="1"/>
          </p:cNvSpPr>
          <p:nvPr>
            <p:ph idx="1"/>
          </p:nvPr>
        </p:nvSpPr>
        <p:spPr>
          <a:xfrm>
            <a:off x="179512" y="1600200"/>
            <a:ext cx="8712968" cy="4525963"/>
          </a:xfrm>
        </p:spPr>
        <p:txBody>
          <a:bodyPr>
            <a:normAutofit lnSpcReduction="10000"/>
          </a:bodyPr>
          <a:lstStyle/>
          <a:p>
            <a:pPr algn="r" rtl="1"/>
            <a:r>
              <a:rPr lang="fa-IR" b="1" dirty="0">
                <a:solidFill>
                  <a:schemeClr val="accent6"/>
                </a:solidFill>
              </a:rPr>
              <a:t>محموله: </a:t>
            </a:r>
            <a:r>
              <a:rPr lang="fa-IR" dirty="0"/>
              <a:t>محموله مقداری از کالا است که طبق قرارداد در یک زمان تحویل می گردد. </a:t>
            </a:r>
            <a:r>
              <a:rPr lang="fa-IR" dirty="0" smtClean="0"/>
              <a:t>محموله ممکن </a:t>
            </a:r>
            <a:r>
              <a:rPr lang="fa-IR" dirty="0"/>
              <a:t>است شامل چند بهر و یا قسمتهایی از یک بهر باشد.</a:t>
            </a:r>
          </a:p>
          <a:p>
            <a:pPr algn="r" rtl="1"/>
            <a:r>
              <a:rPr lang="fa-IR" dirty="0"/>
              <a:t> </a:t>
            </a:r>
            <a:r>
              <a:rPr lang="fa-IR" b="1" dirty="0" smtClean="0">
                <a:solidFill>
                  <a:schemeClr val="accent6"/>
                </a:solidFill>
              </a:rPr>
              <a:t>بهر</a:t>
            </a:r>
            <a:r>
              <a:rPr lang="fa-IR" b="1" dirty="0">
                <a:solidFill>
                  <a:schemeClr val="accent6"/>
                </a:solidFill>
              </a:rPr>
              <a:t>: </a:t>
            </a:r>
            <a:r>
              <a:rPr lang="fa-IR" dirty="0"/>
              <a:t>مقدار معینی از کالا است که تحت شرایط یکسان تولید شده باشد. (سری ساخت)</a:t>
            </a:r>
          </a:p>
          <a:p>
            <a:pPr algn="r" rtl="1"/>
            <a:r>
              <a:rPr lang="fa-IR" b="1" dirty="0" smtClean="0">
                <a:solidFill>
                  <a:schemeClr val="accent6"/>
                </a:solidFill>
              </a:rPr>
              <a:t>حجم </a:t>
            </a:r>
            <a:r>
              <a:rPr lang="fa-IR" b="1" dirty="0">
                <a:solidFill>
                  <a:schemeClr val="accent6"/>
                </a:solidFill>
              </a:rPr>
              <a:t>بهر: </a:t>
            </a:r>
            <a:r>
              <a:rPr lang="fa-IR" dirty="0"/>
              <a:t>تعداد یا مقداری از فرآورده که یک بهر را تشکیل می دهد.</a:t>
            </a:r>
          </a:p>
          <a:p>
            <a:pPr algn="r" rtl="1"/>
            <a:r>
              <a:rPr lang="fa-IR" b="1" dirty="0" smtClean="0">
                <a:solidFill>
                  <a:schemeClr val="accent6"/>
                </a:solidFill>
              </a:rPr>
              <a:t>حجم </a:t>
            </a:r>
            <a:r>
              <a:rPr lang="fa-IR" b="1" dirty="0">
                <a:solidFill>
                  <a:schemeClr val="accent6"/>
                </a:solidFill>
              </a:rPr>
              <a:t>نمونه: </a:t>
            </a:r>
            <a:r>
              <a:rPr lang="fa-IR" dirty="0"/>
              <a:t>تعداد یا مقداری از کالا که مورد آزمایش قرار می گیرد</a:t>
            </a:r>
            <a:endParaRPr lang="en-US" dirty="0"/>
          </a:p>
        </p:txBody>
      </p:sp>
    </p:spTree>
    <p:extLst>
      <p:ext uri="{BB962C8B-B14F-4D97-AF65-F5344CB8AC3E}">
        <p14:creationId xmlns:p14="http://schemas.microsoft.com/office/powerpoint/2010/main" val="2298753200"/>
      </p:ext>
    </p:extLst>
  </p:cSld>
  <p:clrMapOvr>
    <a:masterClrMapping/>
  </p:clrMapOvr>
  <p:transition>
    <p:wipe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p:txBody>
          <a:bodyPr/>
          <a:lstStyle/>
          <a:p>
            <a:pPr eaLnBrk="1" hangingPunct="1">
              <a:buFontTx/>
              <a:buNone/>
              <a:defRPr/>
            </a:pPr>
            <a:r>
              <a:rPr lang="fa-IR" sz="8000" dirty="0" smtClean="0">
                <a:solidFill>
                  <a:srgbClr val="FFFF00"/>
                </a:solidFill>
                <a:cs typeface="B Titr" pitchFamily="2" charset="-78"/>
              </a:rPr>
              <a:t>با تشكر از حوصله شما </a:t>
            </a:r>
          </a:p>
          <a:p>
            <a:pPr algn="ctr" eaLnBrk="1" hangingPunct="1">
              <a:buFontTx/>
              <a:buNone/>
              <a:defRPr/>
            </a:pPr>
            <a:r>
              <a:rPr lang="fa-IR" sz="8000" dirty="0" smtClean="0">
                <a:solidFill>
                  <a:srgbClr val="FFFF00"/>
                </a:solidFill>
                <a:cs typeface="B Titr" pitchFamily="2" charset="-78"/>
              </a:rPr>
              <a:t>پايان </a:t>
            </a:r>
            <a:endParaRPr lang="en-US" sz="8000" dirty="0" smtClean="0">
              <a:solidFill>
                <a:srgbClr val="FFFF00"/>
              </a:solidFill>
              <a:cs typeface="B Titr" pitchFamily="2" charset="-78"/>
            </a:endParaRPr>
          </a:p>
        </p:txBody>
      </p:sp>
    </p:spTree>
    <p:extLst>
      <p:ext uri="{BB962C8B-B14F-4D97-AF65-F5344CB8AC3E}">
        <p14:creationId xmlns:p14="http://schemas.microsoft.com/office/powerpoint/2010/main" val="406457552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5280" cy="1143000"/>
          </a:xfrm>
        </p:spPr>
        <p:txBody>
          <a:bodyPr>
            <a:normAutofit fontScale="90000"/>
          </a:bodyPr>
          <a:lstStyle/>
          <a:p>
            <a:r>
              <a:rPr lang="fa-IR" b="1" dirty="0">
                <a:solidFill>
                  <a:srgbClr val="FFFF00"/>
                </a:solidFill>
              </a:rPr>
              <a:t>تعاریف اصطلاحات مورد استفاده در نمونه برداری</a:t>
            </a:r>
            <a:endParaRPr lang="en-US" b="1" dirty="0">
              <a:solidFill>
                <a:srgbClr val="FFFF00"/>
              </a:solidFill>
            </a:endParaRPr>
          </a:p>
        </p:txBody>
      </p:sp>
      <p:sp>
        <p:nvSpPr>
          <p:cNvPr id="3" name="Content Placeholder 2"/>
          <p:cNvSpPr>
            <a:spLocks noGrp="1"/>
          </p:cNvSpPr>
          <p:nvPr>
            <p:ph idx="1"/>
          </p:nvPr>
        </p:nvSpPr>
        <p:spPr>
          <a:xfrm>
            <a:off x="107504" y="1600200"/>
            <a:ext cx="8856984" cy="4997152"/>
          </a:xfrm>
        </p:spPr>
        <p:txBody>
          <a:bodyPr>
            <a:normAutofit/>
          </a:bodyPr>
          <a:lstStyle/>
          <a:p>
            <a:pPr algn="r" rtl="1"/>
            <a:r>
              <a:rPr lang="fa-IR" b="1" dirty="0" smtClean="0">
                <a:solidFill>
                  <a:schemeClr val="accent6"/>
                </a:solidFill>
              </a:rPr>
              <a:t>نمونه </a:t>
            </a:r>
            <a:r>
              <a:rPr lang="fa-IR" b="1" dirty="0">
                <a:solidFill>
                  <a:schemeClr val="accent6"/>
                </a:solidFill>
              </a:rPr>
              <a:t>معرف: </a:t>
            </a:r>
            <a:r>
              <a:rPr lang="fa-IR" b="1" dirty="0"/>
              <a:t>نمونه ای که معرف کلیه ویژگی های آن ماده برای انجام آزمایشات </a:t>
            </a:r>
            <a:r>
              <a:rPr lang="fa-IR" b="1" dirty="0" smtClean="0"/>
              <a:t>لازم جهت بررسی های میکروبی باشد. (نماینده کالا، شاهد)</a:t>
            </a:r>
          </a:p>
          <a:p>
            <a:pPr marL="0" indent="0" algn="r" rtl="1">
              <a:buNone/>
            </a:pPr>
            <a:endParaRPr lang="fa-IR" b="1" dirty="0" smtClean="0"/>
          </a:p>
          <a:p>
            <a:pPr algn="just" rtl="1"/>
            <a:r>
              <a:rPr lang="fa-IR" b="1" dirty="0" smtClean="0">
                <a:solidFill>
                  <a:schemeClr val="accent6"/>
                </a:solidFill>
              </a:rPr>
              <a:t> </a:t>
            </a:r>
            <a:r>
              <a:rPr lang="fa-IR" b="1" dirty="0" smtClean="0">
                <a:solidFill>
                  <a:schemeClr val="accent6"/>
                </a:solidFill>
              </a:rPr>
              <a:t>چهارچوب محموله (قاب:) </a:t>
            </a:r>
            <a:r>
              <a:rPr lang="fa-IR" b="1" dirty="0" smtClean="0"/>
              <a:t>چنانچه نمونه برداری از تمامی قسمت های محموله امکان پذیرنباشد از بسته هایی که در دسترس می باشند نمونه برداری صورت می گیرد که البته نتایج آن فقط برای بسته های آن چهارچوب قابل تفسیر بوده و نماینده کل محموله نمی باشد.</a:t>
            </a:r>
            <a:endParaRPr lang="en-US" b="1" dirty="0"/>
          </a:p>
        </p:txBody>
      </p:sp>
    </p:spTree>
    <p:extLst>
      <p:ext uri="{BB962C8B-B14F-4D97-AF65-F5344CB8AC3E}">
        <p14:creationId xmlns:p14="http://schemas.microsoft.com/office/powerpoint/2010/main" val="435624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143000"/>
          </a:xfrm>
        </p:spPr>
        <p:txBody>
          <a:bodyPr>
            <a:normAutofit fontScale="90000"/>
          </a:bodyPr>
          <a:lstStyle/>
          <a:p>
            <a:r>
              <a:rPr lang="fa-IR" b="1" dirty="0">
                <a:solidFill>
                  <a:srgbClr val="FFFF00"/>
                </a:solidFill>
              </a:rPr>
              <a:t>تعاریف اصطلاحات مورد استفاده در نمونه برداری</a:t>
            </a:r>
            <a:endParaRPr lang="en-US" b="1" dirty="0">
              <a:solidFill>
                <a:srgbClr val="FFFF00"/>
              </a:solidFill>
            </a:endParaRPr>
          </a:p>
        </p:txBody>
      </p:sp>
      <p:sp>
        <p:nvSpPr>
          <p:cNvPr id="3" name="Content Placeholder 2"/>
          <p:cNvSpPr>
            <a:spLocks noGrp="1"/>
          </p:cNvSpPr>
          <p:nvPr>
            <p:ph idx="1"/>
          </p:nvPr>
        </p:nvSpPr>
        <p:spPr>
          <a:xfrm>
            <a:off x="107504" y="1600200"/>
            <a:ext cx="8784976" cy="4525963"/>
          </a:xfrm>
        </p:spPr>
        <p:txBody>
          <a:bodyPr/>
          <a:lstStyle/>
          <a:p>
            <a:pPr algn="just" rtl="1"/>
            <a:r>
              <a:rPr lang="fa-IR" b="1" dirty="0" smtClean="0">
                <a:solidFill>
                  <a:schemeClr val="accent6"/>
                </a:solidFill>
              </a:rPr>
              <a:t>نمونه </a:t>
            </a:r>
            <a:r>
              <a:rPr lang="fa-IR" b="1" dirty="0">
                <a:solidFill>
                  <a:schemeClr val="accent6"/>
                </a:solidFill>
              </a:rPr>
              <a:t>اولیه: </a:t>
            </a:r>
            <a:r>
              <a:rPr lang="fa-IR" b="1" dirty="0"/>
              <a:t>عبارت </a:t>
            </a:r>
            <a:r>
              <a:rPr lang="fa-IR" b="1" dirty="0" smtClean="0"/>
              <a:t>است </a:t>
            </a:r>
            <a:r>
              <a:rPr lang="fa-IR" b="1" dirty="0"/>
              <a:t>از ماده جمع آوری </a:t>
            </a:r>
            <a:r>
              <a:rPr lang="fa-IR" b="1" dirty="0" smtClean="0"/>
              <a:t>شده </a:t>
            </a:r>
            <a:r>
              <a:rPr lang="fa-IR" b="1" dirty="0"/>
              <a:t>در نمونه </a:t>
            </a:r>
            <a:r>
              <a:rPr lang="fa-IR" b="1" dirty="0" smtClean="0"/>
              <a:t>برداری </a:t>
            </a:r>
            <a:r>
              <a:rPr lang="fa-IR" b="1" dirty="0"/>
              <a:t>که حداقل باید  </a:t>
            </a:r>
            <a:r>
              <a:rPr lang="fa-IR" b="1" dirty="0" smtClean="0"/>
              <a:t>2برابرمقدار </a:t>
            </a:r>
            <a:r>
              <a:rPr lang="fa-IR" b="1" dirty="0"/>
              <a:t>ماده غذایی لازم برای آزمایش باشد و همیشه مقدار مازاد آن برای مواقعی که نیاز مجدد </a:t>
            </a:r>
            <a:r>
              <a:rPr lang="fa-IR" b="1" dirty="0" smtClean="0"/>
              <a:t>به نمونه </a:t>
            </a:r>
            <a:r>
              <a:rPr lang="fa-IR" b="1" dirty="0"/>
              <a:t>است، نگهداری می </a:t>
            </a:r>
            <a:r>
              <a:rPr lang="fa-IR" b="1" dirty="0" smtClean="0"/>
              <a:t>شود</a:t>
            </a:r>
          </a:p>
          <a:p>
            <a:pPr algn="r" rtl="1"/>
            <a:endParaRPr lang="fa-IR" b="1" dirty="0"/>
          </a:p>
          <a:p>
            <a:pPr marL="0" indent="0" algn="r" rtl="1">
              <a:buNone/>
            </a:pPr>
            <a:r>
              <a:rPr lang="fa-IR" b="1" dirty="0"/>
              <a:t>روش های تولید مواد غذایی شامل روش سنتی و روش صنعتی یا کارخانه ای می </a:t>
            </a:r>
            <a:r>
              <a:rPr lang="fa-IR" b="1" dirty="0" smtClean="0"/>
              <a:t>باشد.</a:t>
            </a:r>
            <a:endParaRPr lang="en-US" b="1" dirty="0"/>
          </a:p>
        </p:txBody>
      </p:sp>
    </p:spTree>
    <p:extLst>
      <p:ext uri="{BB962C8B-B14F-4D97-AF65-F5344CB8AC3E}">
        <p14:creationId xmlns:p14="http://schemas.microsoft.com/office/powerpoint/2010/main" val="31353924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800" b="1" dirty="0">
                <a:solidFill>
                  <a:srgbClr val="FFFF00"/>
                </a:solidFill>
              </a:rPr>
              <a:t>ویژگی های تولید به روش سنتی</a:t>
            </a:r>
            <a:endParaRPr lang="en-US" sz="4800" b="1" dirty="0">
              <a:solidFill>
                <a:srgbClr val="FFFF00"/>
              </a:solidFill>
            </a:endParaRPr>
          </a:p>
        </p:txBody>
      </p:sp>
      <p:sp>
        <p:nvSpPr>
          <p:cNvPr id="3" name="Content Placeholder 2"/>
          <p:cNvSpPr>
            <a:spLocks noGrp="1"/>
          </p:cNvSpPr>
          <p:nvPr>
            <p:ph idx="1"/>
          </p:nvPr>
        </p:nvSpPr>
        <p:spPr>
          <a:xfrm>
            <a:off x="251520" y="1600200"/>
            <a:ext cx="8640960" cy="4525963"/>
          </a:xfrm>
        </p:spPr>
        <p:txBody>
          <a:bodyPr>
            <a:normAutofit/>
          </a:bodyPr>
          <a:lstStyle/>
          <a:p>
            <a:pPr algn="r" rtl="1"/>
            <a:r>
              <a:rPr lang="fa-IR" b="1" dirty="0"/>
              <a:t>عرضه در محل </a:t>
            </a:r>
            <a:r>
              <a:rPr lang="fa-IR" b="1" dirty="0" smtClean="0"/>
              <a:t>تولید</a:t>
            </a:r>
          </a:p>
          <a:p>
            <a:pPr algn="r" rtl="1"/>
            <a:r>
              <a:rPr lang="fa-IR" b="1" dirty="0" smtClean="0"/>
              <a:t>به </a:t>
            </a:r>
            <a:r>
              <a:rPr lang="fa-IR" b="1" dirty="0"/>
              <a:t>طور عمده فاقد بسته بندی مناسب</a:t>
            </a:r>
          </a:p>
          <a:p>
            <a:pPr algn="r" rtl="1"/>
            <a:r>
              <a:rPr lang="fa-IR" b="1" dirty="0" smtClean="0"/>
              <a:t>محدود </a:t>
            </a:r>
            <a:r>
              <a:rPr lang="fa-IR" b="1" dirty="0"/>
              <a:t>بودن مدت ماندگاری</a:t>
            </a:r>
          </a:p>
          <a:p>
            <a:pPr algn="r" rtl="1"/>
            <a:r>
              <a:rPr lang="fa-IR" b="1" dirty="0" smtClean="0"/>
              <a:t>قرار </a:t>
            </a:r>
            <a:r>
              <a:rPr lang="fa-IR" b="1" dirty="0"/>
              <a:t>داشتن در معرض آلودگیهای محیطی (هوا، گرد و غبار و حشرات و)...</a:t>
            </a:r>
          </a:p>
          <a:p>
            <a:pPr algn="r" rtl="1"/>
            <a:r>
              <a:rPr lang="fa-IR" b="1" dirty="0" smtClean="0"/>
              <a:t>مواجهه بازرس بهداشت </a:t>
            </a:r>
            <a:r>
              <a:rPr lang="fa-IR" b="1" dirty="0"/>
              <a:t>محیط با مواد اولیه، </a:t>
            </a:r>
            <a:r>
              <a:rPr lang="fa-IR" b="1" dirty="0" smtClean="0"/>
              <a:t>ابزار </a:t>
            </a:r>
            <a:r>
              <a:rPr lang="fa-IR" b="1" dirty="0"/>
              <a:t>و ظروف تهیه، </a:t>
            </a:r>
            <a:r>
              <a:rPr lang="fa-IR" b="1" dirty="0" smtClean="0"/>
              <a:t>نحوه </a:t>
            </a:r>
            <a:r>
              <a:rPr lang="fa-IR" b="1" dirty="0"/>
              <a:t>نگهداری و </a:t>
            </a:r>
            <a:r>
              <a:rPr lang="fa-IR" b="1" dirty="0" smtClean="0"/>
              <a:t>عرضه محصول </a:t>
            </a:r>
            <a:r>
              <a:rPr lang="fa-IR" b="1" dirty="0"/>
              <a:t>نهایی</a:t>
            </a:r>
            <a:endParaRPr lang="en-US" b="1" dirty="0"/>
          </a:p>
        </p:txBody>
      </p:sp>
    </p:spTree>
    <p:extLst>
      <p:ext uri="{BB962C8B-B14F-4D97-AF65-F5344CB8AC3E}">
        <p14:creationId xmlns:p14="http://schemas.microsoft.com/office/powerpoint/2010/main" val="374994058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507288" cy="1143000"/>
          </a:xfrm>
        </p:spPr>
        <p:txBody>
          <a:bodyPr>
            <a:normAutofit fontScale="90000"/>
          </a:bodyPr>
          <a:lstStyle/>
          <a:p>
            <a:r>
              <a:rPr lang="fa-IR" b="1" dirty="0">
                <a:solidFill>
                  <a:srgbClr val="FFFF00"/>
                </a:solidFill>
              </a:rPr>
              <a:t>ویژگی های تولید به روش صنعتی یا کارخانه ای</a:t>
            </a:r>
            <a:endParaRPr lang="en-US" b="1" dirty="0">
              <a:solidFill>
                <a:srgbClr val="FFFF00"/>
              </a:solidFill>
            </a:endParaRPr>
          </a:p>
        </p:txBody>
      </p:sp>
      <p:sp>
        <p:nvSpPr>
          <p:cNvPr id="3" name="Content Placeholder 2"/>
          <p:cNvSpPr>
            <a:spLocks noGrp="1"/>
          </p:cNvSpPr>
          <p:nvPr>
            <p:ph idx="1"/>
          </p:nvPr>
        </p:nvSpPr>
        <p:spPr>
          <a:xfrm>
            <a:off x="0" y="1600200"/>
            <a:ext cx="9036496" cy="5069160"/>
          </a:xfrm>
        </p:spPr>
        <p:txBody>
          <a:bodyPr>
            <a:normAutofit/>
          </a:bodyPr>
          <a:lstStyle/>
          <a:p>
            <a:pPr algn="just" rtl="1"/>
            <a:r>
              <a:rPr lang="fa-IR" b="1" dirty="0"/>
              <a:t>قابلیت جابجایی و عرضه در محلی خارج از محل تولید</a:t>
            </a:r>
          </a:p>
          <a:p>
            <a:pPr algn="just" rtl="1"/>
            <a:r>
              <a:rPr lang="fa-IR" b="1" dirty="0" smtClean="0"/>
              <a:t>به </a:t>
            </a:r>
            <a:r>
              <a:rPr lang="fa-IR" b="1" dirty="0"/>
              <a:t>طور عمده دارای بسته بندی مناسب</a:t>
            </a:r>
          </a:p>
          <a:p>
            <a:pPr algn="just" rtl="1"/>
            <a:r>
              <a:rPr lang="fa-IR" b="1" dirty="0" smtClean="0"/>
              <a:t>دارای </a:t>
            </a:r>
            <a:r>
              <a:rPr lang="fa-IR" b="1" dirty="0"/>
              <a:t>مدت ماندگاری طولانی تر</a:t>
            </a:r>
          </a:p>
          <a:p>
            <a:pPr algn="just" rtl="1"/>
            <a:r>
              <a:rPr lang="fa-IR" b="1" dirty="0" smtClean="0"/>
              <a:t>عدم </a:t>
            </a:r>
            <a:r>
              <a:rPr lang="fa-IR" b="1" dirty="0"/>
              <a:t>تماس مستقیم عوامل محیطی با مواد غذایی به دلیل دارا بودن بسته بندی</a:t>
            </a:r>
          </a:p>
          <a:p>
            <a:pPr algn="just" rtl="1"/>
            <a:r>
              <a:rPr lang="fa-IR" b="1" dirty="0" smtClean="0"/>
              <a:t>مواجهه </a:t>
            </a:r>
            <a:r>
              <a:rPr lang="fa-IR" b="1" dirty="0"/>
              <a:t>بازرس </a:t>
            </a:r>
            <a:r>
              <a:rPr lang="fa-IR" b="1" dirty="0" smtClean="0"/>
              <a:t>بهداشت </a:t>
            </a:r>
            <a:r>
              <a:rPr lang="fa-IR" b="1" dirty="0"/>
              <a:t>محیط با محصول نهایی. لازم به توضیح </a:t>
            </a:r>
            <a:r>
              <a:rPr lang="fa-IR" b="1" dirty="0" smtClean="0"/>
              <a:t>است </a:t>
            </a:r>
            <a:r>
              <a:rPr lang="fa-IR" b="1" dirty="0"/>
              <a:t>که در </a:t>
            </a:r>
            <a:r>
              <a:rPr lang="fa-IR" b="1" dirty="0" smtClean="0"/>
              <a:t>شرایط فعلی بازرسی </a:t>
            </a:r>
            <a:r>
              <a:rPr lang="fa-IR" b="1" dirty="0"/>
              <a:t>از کارخانجات مشکل می باشد این در حالی است که لازم است تمام شرایط انبارداری </a:t>
            </a:r>
            <a:r>
              <a:rPr lang="fa-IR" b="1" dirty="0" smtClean="0"/>
              <a:t>مواداولیه </a:t>
            </a:r>
            <a:r>
              <a:rPr lang="fa-IR" b="1" dirty="0"/>
              <a:t>و ... نیز در کارخانجات صنعتی کنترل شود.</a:t>
            </a:r>
            <a:endParaRPr lang="en-US" b="1" dirty="0"/>
          </a:p>
        </p:txBody>
      </p:sp>
    </p:spTree>
    <p:extLst>
      <p:ext uri="{BB962C8B-B14F-4D97-AF65-F5344CB8AC3E}">
        <p14:creationId xmlns:p14="http://schemas.microsoft.com/office/powerpoint/2010/main" val="75680958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12968" cy="1143000"/>
          </a:xfrm>
        </p:spPr>
        <p:txBody>
          <a:bodyPr>
            <a:noAutofit/>
          </a:bodyPr>
          <a:lstStyle/>
          <a:p>
            <a:pPr rtl="1"/>
            <a:r>
              <a:rPr lang="fa-IR" sz="3200" b="1" dirty="0">
                <a:solidFill>
                  <a:srgbClr val="FFFF00"/>
                </a:solidFill>
              </a:rPr>
              <a:t>عوامل مهم در کنترل مواد غذایی سنتی مشتمل بر موارد زیر است:</a:t>
            </a:r>
            <a:endParaRPr lang="en-US" sz="3200" b="1" dirty="0">
              <a:solidFill>
                <a:srgbClr val="FFFF00"/>
              </a:solidFill>
            </a:endParaRPr>
          </a:p>
        </p:txBody>
      </p:sp>
      <p:sp>
        <p:nvSpPr>
          <p:cNvPr id="3" name="Content Placeholder 2"/>
          <p:cNvSpPr>
            <a:spLocks noGrp="1"/>
          </p:cNvSpPr>
          <p:nvPr>
            <p:ph idx="1"/>
          </p:nvPr>
        </p:nvSpPr>
        <p:spPr>
          <a:xfrm>
            <a:off x="179512" y="1600200"/>
            <a:ext cx="8712968" cy="4525963"/>
          </a:xfrm>
        </p:spPr>
        <p:txBody>
          <a:bodyPr>
            <a:normAutofit fontScale="92500" lnSpcReduction="10000"/>
          </a:bodyPr>
          <a:lstStyle/>
          <a:p>
            <a:pPr algn="r" rtl="1"/>
            <a:r>
              <a:rPr lang="fa-IR" b="1" dirty="0" smtClean="0"/>
              <a:t>بهداشت </a:t>
            </a:r>
            <a:r>
              <a:rPr lang="fa-IR" b="1" dirty="0"/>
              <a:t>فردی تهیه کنندگان</a:t>
            </a:r>
          </a:p>
          <a:p>
            <a:pPr algn="r" rtl="1"/>
            <a:r>
              <a:rPr lang="fa-IR" b="1" dirty="0" smtClean="0"/>
              <a:t>مواد </a:t>
            </a:r>
            <a:r>
              <a:rPr lang="fa-IR" b="1" dirty="0"/>
              <a:t>اولیه بکار رفته در تهیه محصول</a:t>
            </a:r>
          </a:p>
          <a:p>
            <a:pPr algn="r" rtl="1"/>
            <a:r>
              <a:rPr lang="fa-IR" b="1" dirty="0" smtClean="0"/>
              <a:t>ابزار </a:t>
            </a:r>
            <a:r>
              <a:rPr lang="fa-IR" b="1" dirty="0"/>
              <a:t>و وسائل کار</a:t>
            </a:r>
          </a:p>
          <a:p>
            <a:pPr algn="r" rtl="1"/>
            <a:r>
              <a:rPr lang="fa-IR" b="1" dirty="0" smtClean="0"/>
              <a:t>بهداشت </a:t>
            </a:r>
            <a:r>
              <a:rPr lang="fa-IR" b="1" dirty="0"/>
              <a:t>محیط محل </a:t>
            </a:r>
            <a:r>
              <a:rPr lang="fa-IR" b="1" dirty="0" smtClean="0"/>
              <a:t>تهیه</a:t>
            </a:r>
          </a:p>
          <a:p>
            <a:pPr algn="r" rtl="1"/>
            <a:r>
              <a:rPr lang="fa-IR" b="1" dirty="0" smtClean="0"/>
              <a:t>نحوه </a:t>
            </a:r>
            <a:r>
              <a:rPr lang="fa-IR" b="1" dirty="0"/>
              <a:t>و شرایط نگهداری ماده غذایی در مراحل آماده سازی، تهیه و عرضه (از نظر دما، </a:t>
            </a:r>
            <a:r>
              <a:rPr lang="fa-IR" b="1" dirty="0" smtClean="0"/>
              <a:t>رطوبت،نور</a:t>
            </a:r>
            <a:r>
              <a:rPr lang="fa-IR" b="1" dirty="0"/>
              <a:t>، گرد و غبار و )...</a:t>
            </a:r>
          </a:p>
          <a:p>
            <a:pPr algn="r" rtl="1"/>
            <a:r>
              <a:rPr lang="fa-IR" b="1" dirty="0" smtClean="0"/>
              <a:t>نوع </a:t>
            </a:r>
            <a:r>
              <a:rPr lang="fa-IR" b="1" dirty="0"/>
              <a:t>ظروف عرضه و یا فروش ماده غذایی</a:t>
            </a:r>
          </a:p>
          <a:p>
            <a:pPr algn="r" rtl="1"/>
            <a:r>
              <a:rPr lang="fa-IR" b="1" dirty="0" smtClean="0"/>
              <a:t>چگونگی </a:t>
            </a:r>
            <a:r>
              <a:rPr lang="fa-IR" b="1" dirty="0"/>
              <a:t>مصرف (در محیط باز یا بسته، بصورت بسته بندی یا فله ای و مانند آن</a:t>
            </a:r>
            <a:endParaRPr lang="en-US" b="1" dirty="0"/>
          </a:p>
        </p:txBody>
      </p:sp>
    </p:spTree>
    <p:extLst>
      <p:ext uri="{BB962C8B-B14F-4D97-AF65-F5344CB8AC3E}">
        <p14:creationId xmlns:p14="http://schemas.microsoft.com/office/powerpoint/2010/main" val="280096604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smtClean="0">
                <a:solidFill>
                  <a:srgbClr val="FFFF00"/>
                </a:solidFill>
              </a:rPr>
              <a:t>عوامل </a:t>
            </a:r>
            <a:r>
              <a:rPr lang="fa-IR" b="1" dirty="0">
                <a:solidFill>
                  <a:srgbClr val="FFFF00"/>
                </a:solidFill>
              </a:rPr>
              <a:t>مهم در کنترل مواد غذایی </a:t>
            </a:r>
            <a:r>
              <a:rPr lang="fa-IR" b="1" dirty="0" smtClean="0">
                <a:solidFill>
                  <a:srgbClr val="FFFF00"/>
                </a:solidFill>
              </a:rPr>
              <a:t>صنعتی</a:t>
            </a:r>
            <a:endParaRPr lang="en-US" b="1" dirty="0">
              <a:solidFill>
                <a:srgbClr val="FFFF00"/>
              </a:solidFill>
            </a:endParaRPr>
          </a:p>
        </p:txBody>
      </p:sp>
      <p:sp>
        <p:nvSpPr>
          <p:cNvPr id="3" name="Content Placeholder 2"/>
          <p:cNvSpPr>
            <a:spLocks noGrp="1"/>
          </p:cNvSpPr>
          <p:nvPr>
            <p:ph idx="1"/>
          </p:nvPr>
        </p:nvSpPr>
        <p:spPr/>
        <p:txBody>
          <a:bodyPr/>
          <a:lstStyle/>
          <a:p>
            <a:pPr algn="r" rtl="1"/>
            <a:r>
              <a:rPr lang="fa-IR" b="1" dirty="0" smtClean="0"/>
              <a:t>بررسی </a:t>
            </a:r>
            <a:r>
              <a:rPr lang="fa-IR" b="1" dirty="0"/>
              <a:t>مشخصات بهداشتی (شامل پروانه ساخت، تاریخ تولید و انقضاء، آدرس کارخانه و </a:t>
            </a:r>
            <a:r>
              <a:rPr lang="fa-IR" b="1" dirty="0" smtClean="0"/>
              <a:t>درصورت </a:t>
            </a:r>
            <a:r>
              <a:rPr lang="fa-IR" b="1" dirty="0"/>
              <a:t>وارداتی بودن کنترل مجوز ورود از وزارت بهداشت با برچسب فارسی)</a:t>
            </a:r>
          </a:p>
          <a:p>
            <a:pPr algn="r" rtl="1"/>
            <a:r>
              <a:rPr lang="fa-IR" b="1" dirty="0" smtClean="0"/>
              <a:t>شرایط </a:t>
            </a:r>
            <a:r>
              <a:rPr lang="fa-IR" b="1" dirty="0"/>
              <a:t>نگهداری (از نظر دما، رطوبت، محیط، نوع چیدمان بر حسب تاریخ و)...</a:t>
            </a:r>
          </a:p>
          <a:p>
            <a:pPr algn="r" rtl="1"/>
            <a:r>
              <a:rPr lang="fa-IR" b="1" dirty="0"/>
              <a:t> </a:t>
            </a:r>
            <a:r>
              <a:rPr lang="fa-IR" b="1" dirty="0" smtClean="0"/>
              <a:t>کنترل </a:t>
            </a:r>
            <a:r>
              <a:rPr lang="fa-IR" b="1" dirty="0"/>
              <a:t>کیفیت ظاهری محصولات از نظر رنگ، بو و تغییرات فیزیکی (</a:t>
            </a:r>
            <a:r>
              <a:rPr lang="fa-IR" b="1" dirty="0" smtClean="0"/>
              <a:t>ارگانولپتیکی)</a:t>
            </a:r>
            <a:endParaRPr lang="en-US" b="1" dirty="0"/>
          </a:p>
        </p:txBody>
      </p:sp>
    </p:spTree>
    <p:extLst>
      <p:ext uri="{BB962C8B-B14F-4D97-AF65-F5344CB8AC3E}">
        <p14:creationId xmlns:p14="http://schemas.microsoft.com/office/powerpoint/2010/main" val="287386531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انواع دلائل نمونه برداری از مواد غذایی</a:t>
            </a:r>
            <a:endParaRPr lang="en-US" b="1"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pPr algn="r" rtl="1"/>
            <a:r>
              <a:rPr lang="fa-IR" b="1" dirty="0">
                <a:solidFill>
                  <a:schemeClr val="accent6"/>
                </a:solidFill>
              </a:rPr>
              <a:t>مشکوک به فساد</a:t>
            </a:r>
          </a:p>
          <a:p>
            <a:pPr algn="r" rtl="1"/>
            <a:r>
              <a:rPr lang="fa-IR" b="1" dirty="0" smtClean="0">
                <a:solidFill>
                  <a:schemeClr val="accent6"/>
                </a:solidFill>
              </a:rPr>
              <a:t>شکایت </a:t>
            </a:r>
            <a:r>
              <a:rPr lang="fa-IR" b="1" dirty="0">
                <a:solidFill>
                  <a:schemeClr val="accent6"/>
                </a:solidFill>
              </a:rPr>
              <a:t>(کتبی، تلفنی و یا حضوری)</a:t>
            </a:r>
          </a:p>
          <a:p>
            <a:pPr algn="r" rtl="1"/>
            <a:r>
              <a:rPr lang="fa-IR" b="1" dirty="0" smtClean="0">
                <a:solidFill>
                  <a:schemeClr val="accent6"/>
                </a:solidFill>
              </a:rPr>
              <a:t>کنترل </a:t>
            </a:r>
            <a:r>
              <a:rPr lang="fa-IR" b="1" dirty="0">
                <a:solidFill>
                  <a:schemeClr val="accent6"/>
                </a:solidFill>
              </a:rPr>
              <a:t>مستمر</a:t>
            </a:r>
          </a:p>
          <a:p>
            <a:pPr algn="r" rtl="1"/>
            <a:r>
              <a:rPr lang="fa-IR" b="1" dirty="0" smtClean="0"/>
              <a:t>صدور </a:t>
            </a:r>
            <a:r>
              <a:rPr lang="fa-IR" b="1" dirty="0"/>
              <a:t>پروانه ساخت</a:t>
            </a:r>
          </a:p>
          <a:p>
            <a:pPr algn="r" rtl="1"/>
            <a:r>
              <a:rPr lang="fa-IR" b="1" dirty="0" smtClean="0"/>
              <a:t>تمدید </a:t>
            </a:r>
            <a:r>
              <a:rPr lang="fa-IR" b="1" dirty="0"/>
              <a:t>پروانه ساخت</a:t>
            </a:r>
          </a:p>
          <a:p>
            <a:pPr algn="r" rtl="1"/>
            <a:r>
              <a:rPr lang="fa-IR" b="1" dirty="0" smtClean="0"/>
              <a:t>ترخیص</a:t>
            </a:r>
            <a:endParaRPr lang="fa-IR" b="1" dirty="0"/>
          </a:p>
          <a:p>
            <a:pPr algn="r" rtl="1"/>
            <a:r>
              <a:rPr lang="fa-IR" b="1" dirty="0" smtClean="0"/>
              <a:t>پیش </a:t>
            </a:r>
            <a:r>
              <a:rPr lang="fa-IR" b="1" dirty="0"/>
              <a:t>نمونه آزمایشی در خود صنایع و محلهای تولید</a:t>
            </a:r>
          </a:p>
          <a:p>
            <a:pPr algn="r" rtl="1"/>
            <a:r>
              <a:rPr lang="fa-IR" b="1" dirty="0" smtClean="0"/>
              <a:t>پیگیری </a:t>
            </a:r>
            <a:r>
              <a:rPr lang="fa-IR" b="1" dirty="0"/>
              <a:t>پرونده های قضایی</a:t>
            </a:r>
            <a:endParaRPr lang="en-US" b="1" dirty="0"/>
          </a:p>
        </p:txBody>
      </p:sp>
    </p:spTree>
    <p:extLst>
      <p:ext uri="{BB962C8B-B14F-4D97-AF65-F5344CB8AC3E}">
        <p14:creationId xmlns:p14="http://schemas.microsoft.com/office/powerpoint/2010/main" val="111224650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467544" y="2060848"/>
            <a:ext cx="8229600" cy="3528392"/>
          </a:xfrm>
          <a:solidFill>
            <a:srgbClr val="FFFF00"/>
          </a:solidFill>
        </p:spPr>
        <p:txBody>
          <a:bodyPr/>
          <a:lstStyle/>
          <a:p>
            <a:pPr marL="0" indent="0" algn="ctr">
              <a:buNone/>
            </a:pPr>
            <a:endParaRPr lang="fa-IR" altLang="en-US" sz="4800" b="1" i="1" dirty="0" smtClean="0">
              <a:solidFill>
                <a:srgbClr val="FF0000"/>
              </a:solidFill>
              <a:cs typeface="B Titr" pitchFamily="2" charset="-78"/>
            </a:endParaRPr>
          </a:p>
          <a:p>
            <a:pPr marL="0" indent="0" algn="ctr">
              <a:buNone/>
            </a:pPr>
            <a:r>
              <a:rPr lang="fa-IR" altLang="en-US" sz="4800" b="1" i="1" dirty="0" smtClean="0">
                <a:solidFill>
                  <a:srgbClr val="FF0000"/>
                </a:solidFill>
                <a:cs typeface="B Titr" pitchFamily="2" charset="-78"/>
              </a:rPr>
              <a:t>افزودنیهای </a:t>
            </a:r>
            <a:r>
              <a:rPr lang="fa-IR" altLang="en-US" sz="4800" b="1" i="1" dirty="0">
                <a:solidFill>
                  <a:srgbClr val="FF0000"/>
                </a:solidFill>
                <a:cs typeface="B Titr" pitchFamily="2" charset="-78"/>
              </a:rPr>
              <a:t>شیمیایی غیر مجاز در مواد غذایی</a:t>
            </a:r>
            <a:endParaRPr lang="en-US" altLang="en-US" sz="6600" b="1" i="1" dirty="0" smtClean="0">
              <a:solidFill>
                <a:srgbClr val="FF0000"/>
              </a:solidFill>
              <a:cs typeface="B Titr" pitchFamily="2" charset="-78"/>
            </a:endParaRPr>
          </a:p>
        </p:txBody>
      </p:sp>
    </p:spTree>
    <p:extLst>
      <p:ext uri="{BB962C8B-B14F-4D97-AF65-F5344CB8AC3E}">
        <p14:creationId xmlns:p14="http://schemas.microsoft.com/office/powerpoint/2010/main" val="1048507051"/>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484784"/>
            <a:ext cx="8712968" cy="3672408"/>
          </a:xfrm>
        </p:spPr>
        <p:txBody>
          <a:bodyPr>
            <a:normAutofit/>
          </a:bodyPr>
          <a:lstStyle/>
          <a:p>
            <a:pPr rtl="1"/>
            <a:r>
              <a:rPr lang="fa-IR" sz="6000" b="1" dirty="0" smtClean="0">
                <a:solidFill>
                  <a:srgbClr val="FFFF00"/>
                </a:solidFill>
              </a:rPr>
              <a:t>کنترل کیفی </a:t>
            </a:r>
            <a:r>
              <a:rPr lang="en-US" sz="6000" b="1" dirty="0" smtClean="0">
                <a:solidFill>
                  <a:srgbClr val="FFFF00"/>
                </a:solidFill>
              </a:rPr>
              <a:t/>
            </a:r>
            <a:br>
              <a:rPr lang="en-US" sz="6000" b="1" dirty="0" smtClean="0">
                <a:solidFill>
                  <a:srgbClr val="FFFF00"/>
                </a:solidFill>
              </a:rPr>
            </a:br>
            <a:r>
              <a:rPr lang="fa-IR" sz="6000" b="1" dirty="0" smtClean="0">
                <a:solidFill>
                  <a:srgbClr val="FFFF00"/>
                </a:solidFill>
              </a:rPr>
              <a:t>در بازرســي هاي مواد غذایي</a:t>
            </a:r>
            <a:endParaRPr lang="en-US" sz="6000" b="1" dirty="0">
              <a:solidFill>
                <a:srgbClr val="FFFF00"/>
              </a:solidFill>
            </a:endParaRPr>
          </a:p>
        </p:txBody>
      </p:sp>
    </p:spTree>
    <p:extLst>
      <p:ext uri="{BB962C8B-B14F-4D97-AF65-F5344CB8AC3E}">
        <p14:creationId xmlns:p14="http://schemas.microsoft.com/office/powerpoint/2010/main" val="299234936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620688"/>
            <a:ext cx="8229600" cy="792088"/>
          </a:xfrm>
        </p:spPr>
        <p:txBody>
          <a:bodyPr>
            <a:normAutofit fontScale="90000"/>
          </a:bodyPr>
          <a:lstStyle/>
          <a:p>
            <a:r>
              <a:rPr lang="fa-IR" b="1" dirty="0">
                <a:solidFill>
                  <a:srgbClr val="FFFF00"/>
                </a:solidFill>
              </a:rPr>
              <a:t>نیترات سدیم: </a:t>
            </a:r>
            <a:r>
              <a:rPr lang="fa-IR" dirty="0"/>
              <a:t/>
            </a:r>
            <a:br>
              <a:rPr lang="fa-IR" dirty="0"/>
            </a:br>
            <a:endParaRPr lang="en-US" dirty="0"/>
          </a:p>
        </p:txBody>
      </p:sp>
      <p:sp>
        <p:nvSpPr>
          <p:cNvPr id="3" name="Content Placeholder 2"/>
          <p:cNvSpPr>
            <a:spLocks noGrp="1"/>
          </p:cNvSpPr>
          <p:nvPr>
            <p:ph idx="1"/>
          </p:nvPr>
        </p:nvSpPr>
        <p:spPr>
          <a:xfrm>
            <a:off x="323528" y="1600200"/>
            <a:ext cx="8640960" cy="4525963"/>
          </a:xfrm>
        </p:spPr>
        <p:txBody>
          <a:bodyPr/>
          <a:lstStyle/>
          <a:p>
            <a:pPr algn="just" rtl="1"/>
            <a:r>
              <a:rPr lang="fa-IR" dirty="0" smtClean="0"/>
              <a:t>این </a:t>
            </a:r>
            <a:r>
              <a:rPr lang="fa-IR" dirty="0"/>
              <a:t>ماده شیمیایی به فرآورده های گوشتی اضافه می شود تا </a:t>
            </a:r>
            <a:r>
              <a:rPr lang="fa-IR" b="1" dirty="0">
                <a:solidFill>
                  <a:schemeClr val="accent6">
                    <a:lumMod val="75000"/>
                  </a:schemeClr>
                </a:solidFill>
              </a:rPr>
              <a:t>رنگ</a:t>
            </a:r>
            <a:r>
              <a:rPr lang="fa-IR" dirty="0"/>
              <a:t> و </a:t>
            </a:r>
            <a:r>
              <a:rPr lang="fa-IR" b="1" dirty="0">
                <a:solidFill>
                  <a:schemeClr val="accent6">
                    <a:lumMod val="75000"/>
                  </a:schemeClr>
                </a:solidFill>
              </a:rPr>
              <a:t>طعم </a:t>
            </a:r>
            <a:r>
              <a:rPr lang="fa-IR" dirty="0"/>
              <a:t>آن </a:t>
            </a:r>
            <a:r>
              <a:rPr lang="fa-IR" dirty="0" smtClean="0"/>
              <a:t>راحفظ </a:t>
            </a:r>
            <a:r>
              <a:rPr lang="fa-IR" dirty="0"/>
              <a:t>کند و از </a:t>
            </a:r>
            <a:r>
              <a:rPr lang="fa-IR" b="1" dirty="0">
                <a:solidFill>
                  <a:schemeClr val="accent6">
                    <a:lumMod val="75000"/>
                  </a:schemeClr>
                </a:solidFill>
              </a:rPr>
              <a:t>فساد</a:t>
            </a:r>
            <a:r>
              <a:rPr lang="fa-IR" dirty="0"/>
              <a:t> آن جلوگیری نماید</a:t>
            </a:r>
            <a:r>
              <a:rPr lang="fa-IR" dirty="0" smtClean="0"/>
              <a:t>.</a:t>
            </a:r>
          </a:p>
          <a:p>
            <a:pPr algn="just" rtl="1"/>
            <a:r>
              <a:rPr lang="fa-IR" dirty="0" smtClean="0"/>
              <a:t> </a:t>
            </a:r>
            <a:r>
              <a:rPr lang="fa-IR" dirty="0"/>
              <a:t>این ماده به طور رایج در هات داگ، ژامبون و گوشت </a:t>
            </a:r>
            <a:r>
              <a:rPr lang="fa-IR" dirty="0" smtClean="0"/>
              <a:t>های ساندویج </a:t>
            </a:r>
            <a:r>
              <a:rPr lang="fa-IR" dirty="0"/>
              <a:t>مثل کالباس و سوسیس، ماهی دودی و گوشت گاو نمک زده موجود است و مانع از </a:t>
            </a:r>
            <a:r>
              <a:rPr lang="fa-IR" dirty="0" smtClean="0"/>
              <a:t>رشدباکتری </a:t>
            </a:r>
            <a:r>
              <a:rPr lang="fa-IR" dirty="0"/>
              <a:t>ها می شود، اما به عنوان عاملی موثر در بروز سرطان شناخته شده </a:t>
            </a:r>
            <a:r>
              <a:rPr lang="fa-IR" dirty="0" smtClean="0"/>
              <a:t>است.</a:t>
            </a:r>
            <a:endParaRPr lang="en-US" dirty="0"/>
          </a:p>
        </p:txBody>
      </p:sp>
    </p:spTree>
    <p:extLst>
      <p:ext uri="{BB962C8B-B14F-4D97-AF65-F5344CB8AC3E}">
        <p14:creationId xmlns:p14="http://schemas.microsoft.com/office/powerpoint/2010/main" val="339586693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solidFill>
                  <a:srgbClr val="FFFF00"/>
                </a:solidFill>
              </a:rPr>
              <a:t>و </a:t>
            </a:r>
            <a:r>
              <a:rPr lang="en-US" b="1" dirty="0" smtClean="0">
                <a:solidFill>
                  <a:srgbClr val="FFFF00"/>
                </a:solidFill>
              </a:rPr>
              <a:t>BHT</a:t>
            </a:r>
            <a:r>
              <a:rPr lang="fa-IR" b="1" dirty="0">
                <a:solidFill>
                  <a:srgbClr val="FFFF00"/>
                </a:solidFill>
              </a:rPr>
              <a:t>بوتیلیتد </a:t>
            </a:r>
            <a:r>
              <a:rPr lang="fa-IR" b="1" dirty="0" smtClean="0">
                <a:solidFill>
                  <a:srgbClr val="FFFF00"/>
                </a:solidFill>
              </a:rPr>
              <a:t>روزتیولین</a:t>
            </a:r>
            <a:br>
              <a:rPr lang="fa-IR" b="1" dirty="0" smtClean="0">
                <a:solidFill>
                  <a:srgbClr val="FFFF00"/>
                </a:solidFill>
              </a:rPr>
            </a:br>
            <a:r>
              <a:rPr lang="fa-IR" b="1" dirty="0" smtClean="0">
                <a:solidFill>
                  <a:srgbClr val="FFFF00"/>
                </a:solidFill>
              </a:rPr>
              <a:t>:</a:t>
            </a:r>
            <a:r>
              <a:rPr lang="en-US" b="1" dirty="0" smtClean="0">
                <a:solidFill>
                  <a:srgbClr val="FFFF00"/>
                </a:solidFill>
              </a:rPr>
              <a:t>BHA </a:t>
            </a:r>
            <a:r>
              <a:rPr lang="fa-IR" b="1" dirty="0" smtClean="0">
                <a:solidFill>
                  <a:srgbClr val="FFFF00"/>
                </a:solidFill>
              </a:rPr>
              <a:t>بوتیلیتد هیدروکسی نازول</a:t>
            </a:r>
            <a:endParaRPr lang="en-US" b="1" dirty="0">
              <a:solidFill>
                <a:srgbClr val="FFFF00"/>
              </a:solidFill>
            </a:endParaRPr>
          </a:p>
        </p:txBody>
      </p:sp>
      <p:sp>
        <p:nvSpPr>
          <p:cNvPr id="3" name="Content Placeholder 2"/>
          <p:cNvSpPr>
            <a:spLocks noGrp="1"/>
          </p:cNvSpPr>
          <p:nvPr>
            <p:ph idx="1"/>
          </p:nvPr>
        </p:nvSpPr>
        <p:spPr>
          <a:xfrm>
            <a:off x="395536" y="1916832"/>
            <a:ext cx="8229600" cy="4525963"/>
          </a:xfrm>
        </p:spPr>
        <p:txBody>
          <a:bodyPr/>
          <a:lstStyle/>
          <a:p>
            <a:pPr marL="0" indent="0" algn="r" rtl="1">
              <a:buNone/>
            </a:pPr>
            <a:r>
              <a:rPr lang="fa-IR" dirty="0" smtClean="0"/>
              <a:t>این </a:t>
            </a:r>
            <a:r>
              <a:rPr lang="fa-IR" dirty="0"/>
              <a:t>مواد </a:t>
            </a:r>
            <a:r>
              <a:rPr lang="fa-IR" dirty="0" smtClean="0"/>
              <a:t>افزودنی مانع </a:t>
            </a:r>
            <a:r>
              <a:rPr lang="fa-IR" dirty="0"/>
              <a:t>از اکسید شدن محصولات غذایی شده و از فساد چربی و روغن جلوگیری می کند </a:t>
            </a:r>
            <a:r>
              <a:rPr lang="fa-IR" dirty="0" smtClean="0"/>
              <a:t>.</a:t>
            </a:r>
          </a:p>
          <a:p>
            <a:pPr marL="0" indent="0" algn="r" rtl="1">
              <a:buNone/>
            </a:pPr>
            <a:r>
              <a:rPr lang="fa-IR" dirty="0" smtClean="0"/>
              <a:t>و </a:t>
            </a:r>
            <a:r>
              <a:rPr lang="fa-IR" dirty="0"/>
              <a:t>اغلب </a:t>
            </a:r>
            <a:r>
              <a:rPr lang="fa-IR" dirty="0" smtClean="0"/>
              <a:t>درچیپس </a:t>
            </a:r>
            <a:r>
              <a:rPr lang="fa-IR" dirty="0"/>
              <a:t>سیب زمینی، آدامس، روغن های گیاهی و محصولات با منشا غلات موجود </a:t>
            </a:r>
            <a:r>
              <a:rPr lang="fa-IR" dirty="0" smtClean="0"/>
              <a:t>است.</a:t>
            </a:r>
            <a:endParaRPr lang="en-US" dirty="0"/>
          </a:p>
        </p:txBody>
      </p:sp>
    </p:spTree>
    <p:extLst>
      <p:ext uri="{BB962C8B-B14F-4D97-AF65-F5344CB8AC3E}">
        <p14:creationId xmlns:p14="http://schemas.microsoft.com/office/powerpoint/2010/main" val="329696313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1354162"/>
          </a:xfrm>
        </p:spPr>
        <p:txBody>
          <a:bodyPr>
            <a:normAutofit fontScale="90000"/>
          </a:bodyPr>
          <a:lstStyle/>
          <a:p>
            <a:r>
              <a:rPr lang="fa-IR" b="1" dirty="0" smtClean="0">
                <a:solidFill>
                  <a:srgbClr val="FFFF00"/>
                </a:solidFill>
              </a:rPr>
              <a:t>پروپیل </a:t>
            </a:r>
            <a:r>
              <a:rPr lang="fa-IR" b="1" dirty="0">
                <a:solidFill>
                  <a:srgbClr val="FFFF00"/>
                </a:solidFill>
              </a:rPr>
              <a:t>5 ،4 ،3تیری </a:t>
            </a:r>
            <a:r>
              <a:rPr lang="fa-IR" b="1" dirty="0" smtClean="0">
                <a:solidFill>
                  <a:srgbClr val="FFFF00"/>
                </a:solidFill>
              </a:rPr>
              <a:t>هیدروکسی بنزوات </a:t>
            </a:r>
            <a:r>
              <a:rPr lang="fa-IR" b="1" dirty="0">
                <a:solidFill>
                  <a:srgbClr val="FFFF00"/>
                </a:solidFill>
              </a:rPr>
              <a:t>(پروپیل گالات:)</a:t>
            </a:r>
            <a:endParaRPr lang="en-US" b="1" dirty="0">
              <a:solidFill>
                <a:srgbClr val="FFFF00"/>
              </a:solidFill>
            </a:endParaRPr>
          </a:p>
        </p:txBody>
      </p:sp>
      <p:sp>
        <p:nvSpPr>
          <p:cNvPr id="3" name="Content Placeholder 2"/>
          <p:cNvSpPr>
            <a:spLocks noGrp="1"/>
          </p:cNvSpPr>
          <p:nvPr>
            <p:ph idx="1"/>
          </p:nvPr>
        </p:nvSpPr>
        <p:spPr/>
        <p:txBody>
          <a:bodyPr/>
          <a:lstStyle/>
          <a:p>
            <a:pPr algn="just" rtl="1"/>
            <a:r>
              <a:rPr lang="fa-IR" dirty="0" smtClean="0"/>
              <a:t>این ماده </a:t>
            </a:r>
            <a:r>
              <a:rPr lang="fa-IR" dirty="0"/>
              <a:t>افزودنی </a:t>
            </a:r>
            <a:r>
              <a:rPr lang="fa-IR" dirty="0" smtClean="0"/>
              <a:t>برای جلوگیری </a:t>
            </a:r>
            <a:r>
              <a:rPr lang="fa-IR" dirty="0"/>
              <a:t>از فساد محصولات غذایی افزوده می شود و اغلب با دو ماده  </a:t>
            </a:r>
            <a:r>
              <a:rPr lang="en-US" dirty="0"/>
              <a:t>BHA</a:t>
            </a:r>
            <a:r>
              <a:rPr lang="fa-IR" dirty="0"/>
              <a:t>و  </a:t>
            </a:r>
            <a:r>
              <a:rPr lang="en-US" dirty="0"/>
              <a:t>BHT</a:t>
            </a:r>
            <a:r>
              <a:rPr lang="fa-IR" dirty="0"/>
              <a:t>پیوند دارد.</a:t>
            </a:r>
          </a:p>
          <a:p>
            <a:pPr algn="r" rtl="1"/>
            <a:r>
              <a:rPr lang="fa-IR" dirty="0"/>
              <a:t>پروپیل گالات در اغلب فرآورده های گوشتی، سوپ مرغ و آدامس موجود </a:t>
            </a:r>
            <a:r>
              <a:rPr lang="fa-IR" dirty="0" smtClean="0"/>
              <a:t>است.</a:t>
            </a:r>
            <a:endParaRPr lang="en-US" dirty="0"/>
          </a:p>
        </p:txBody>
      </p:sp>
    </p:spTree>
    <p:extLst>
      <p:ext uri="{BB962C8B-B14F-4D97-AF65-F5344CB8AC3E}">
        <p14:creationId xmlns:p14="http://schemas.microsoft.com/office/powerpoint/2010/main" val="328543680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منوسدیم گلوتامیک یا طعم افزای چینی</a:t>
            </a:r>
            <a:endParaRPr lang="en-US" b="1" dirty="0">
              <a:solidFill>
                <a:srgbClr val="FFFF00"/>
              </a:solidFill>
            </a:endParaRPr>
          </a:p>
        </p:txBody>
      </p:sp>
      <p:sp>
        <p:nvSpPr>
          <p:cNvPr id="3" name="Content Placeholder 2"/>
          <p:cNvSpPr>
            <a:spLocks noGrp="1"/>
          </p:cNvSpPr>
          <p:nvPr>
            <p:ph idx="1"/>
          </p:nvPr>
        </p:nvSpPr>
        <p:spPr/>
        <p:txBody>
          <a:bodyPr/>
          <a:lstStyle/>
          <a:p>
            <a:pPr algn="just" rtl="1"/>
            <a:r>
              <a:rPr lang="fa-IR" dirty="0" smtClean="0"/>
              <a:t>این </a:t>
            </a:r>
            <a:r>
              <a:rPr lang="fa-IR" dirty="0"/>
              <a:t>ماده شیمیایی نیز نوعی آمینو اسید است </a:t>
            </a:r>
            <a:r>
              <a:rPr lang="fa-IR" dirty="0" smtClean="0"/>
              <a:t>که به </a:t>
            </a:r>
            <a:r>
              <a:rPr lang="fa-IR" dirty="0"/>
              <a:t>عنوان طعم دهنده به سوپ، سالاد، چیپس و غذاهای رستوران اضافه می شود. </a:t>
            </a:r>
            <a:endParaRPr lang="fa-IR" dirty="0" smtClean="0"/>
          </a:p>
          <a:p>
            <a:pPr algn="just" rtl="1"/>
            <a:r>
              <a:rPr lang="fa-IR" dirty="0" smtClean="0"/>
              <a:t>این </a:t>
            </a:r>
            <a:r>
              <a:rPr lang="fa-IR" dirty="0"/>
              <a:t>ماده </a:t>
            </a:r>
            <a:r>
              <a:rPr lang="fa-IR" dirty="0" smtClean="0"/>
              <a:t>افزودنی به </a:t>
            </a:r>
            <a:r>
              <a:rPr lang="fa-IR" dirty="0"/>
              <a:t>خصوص در بین غذاهای آسیایی جایگاه داشته و در بعضی افراد ایجاد سردرد و تهوع می </a:t>
            </a:r>
            <a:r>
              <a:rPr lang="fa-IR" dirty="0" smtClean="0"/>
              <a:t>نماید.</a:t>
            </a:r>
            <a:endParaRPr lang="en-US" dirty="0"/>
          </a:p>
        </p:txBody>
      </p:sp>
    </p:spTree>
    <p:extLst>
      <p:ext uri="{BB962C8B-B14F-4D97-AF65-F5344CB8AC3E}">
        <p14:creationId xmlns:p14="http://schemas.microsoft.com/office/powerpoint/2010/main" val="156147980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چربی های ترانس یا چربی های اشباع نشده: </a:t>
            </a:r>
            <a:endParaRPr lang="en-US" b="1" dirty="0">
              <a:solidFill>
                <a:srgbClr val="FFFF00"/>
              </a:solidFill>
            </a:endParaRPr>
          </a:p>
        </p:txBody>
      </p:sp>
      <p:sp>
        <p:nvSpPr>
          <p:cNvPr id="3" name="Content Placeholder 2"/>
          <p:cNvSpPr>
            <a:spLocks noGrp="1"/>
          </p:cNvSpPr>
          <p:nvPr>
            <p:ph idx="1"/>
          </p:nvPr>
        </p:nvSpPr>
        <p:spPr/>
        <p:txBody>
          <a:bodyPr/>
          <a:lstStyle/>
          <a:p>
            <a:pPr algn="just" rtl="1"/>
            <a:r>
              <a:rPr lang="fa-IR" dirty="0" smtClean="0"/>
              <a:t>بر </a:t>
            </a:r>
            <a:r>
              <a:rPr lang="fa-IR" dirty="0"/>
              <a:t>اساس تحقیقات موجود این نوع چربی </a:t>
            </a:r>
            <a:r>
              <a:rPr lang="fa-IR" dirty="0" smtClean="0"/>
              <a:t>هاباعث </a:t>
            </a:r>
            <a:r>
              <a:rPr lang="fa-IR" dirty="0"/>
              <a:t>بیماری های قلبی، حملات قلبی و نقصان کلیه می شود</a:t>
            </a:r>
            <a:r>
              <a:rPr lang="fa-IR" dirty="0" smtClean="0"/>
              <a:t>.</a:t>
            </a:r>
          </a:p>
          <a:p>
            <a:pPr algn="just" rtl="1"/>
            <a:r>
              <a:rPr lang="fa-IR" dirty="0" smtClean="0"/>
              <a:t> </a:t>
            </a:r>
            <a:r>
              <a:rPr lang="fa-IR" dirty="0"/>
              <a:t>در اغلب غذاهای رستورانی و </a:t>
            </a:r>
            <a:r>
              <a:rPr lang="fa-IR" dirty="0" smtClean="0"/>
              <a:t>آماده موجود </a:t>
            </a:r>
            <a:r>
              <a:rPr lang="fa-IR" dirty="0"/>
              <a:t>بوده و متخصصان پیشنهاد می کنند که بیش از  2گرم از این ماده روزانه مصرف نشود</a:t>
            </a:r>
            <a:endParaRPr lang="en-US" dirty="0"/>
          </a:p>
        </p:txBody>
      </p:sp>
    </p:spTree>
    <p:extLst>
      <p:ext uri="{BB962C8B-B14F-4D97-AF65-F5344CB8AC3E}">
        <p14:creationId xmlns:p14="http://schemas.microsoft.com/office/powerpoint/2010/main" val="354936183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اسپارتام</a:t>
            </a:r>
            <a:r>
              <a:rPr lang="fa-IR" b="1" dirty="0">
                <a:solidFill>
                  <a:srgbClr val="FFFF00"/>
                </a:solidFill>
              </a:rPr>
              <a:t>:</a:t>
            </a:r>
            <a:r>
              <a:rPr lang="fa-IR" dirty="0"/>
              <a:t> </a:t>
            </a:r>
            <a:endParaRPr lang="en-US" dirty="0"/>
          </a:p>
        </p:txBody>
      </p:sp>
      <p:sp>
        <p:nvSpPr>
          <p:cNvPr id="3" name="Content Placeholder 2"/>
          <p:cNvSpPr>
            <a:spLocks noGrp="1"/>
          </p:cNvSpPr>
          <p:nvPr>
            <p:ph idx="1"/>
          </p:nvPr>
        </p:nvSpPr>
        <p:spPr/>
        <p:txBody>
          <a:bodyPr>
            <a:normAutofit fontScale="92500" lnSpcReduction="20000"/>
          </a:bodyPr>
          <a:lstStyle/>
          <a:p>
            <a:pPr algn="just" rtl="1">
              <a:buFont typeface="Wingdings" panose="05000000000000000000" pitchFamily="2" charset="2"/>
              <a:buChar char="q"/>
            </a:pPr>
            <a:r>
              <a:rPr lang="fa-IR" dirty="0" smtClean="0"/>
              <a:t>نوعی </a:t>
            </a:r>
            <a:r>
              <a:rPr lang="fa-IR" dirty="0"/>
              <a:t>ماده افزودنی قندی </a:t>
            </a:r>
            <a:r>
              <a:rPr lang="fa-IR" dirty="0" smtClean="0"/>
              <a:t>است که </a:t>
            </a:r>
            <a:r>
              <a:rPr lang="fa-IR" dirty="0"/>
              <a:t>در محصولات رژیمی مانند </a:t>
            </a:r>
            <a:r>
              <a:rPr lang="fa-IR" dirty="0" smtClean="0"/>
              <a:t>نوشیدنی های غیر </a:t>
            </a:r>
            <a:r>
              <a:rPr lang="fa-IR" dirty="0"/>
              <a:t>الکلی و... وجود </a:t>
            </a:r>
            <a:r>
              <a:rPr lang="fa-IR" dirty="0" smtClean="0"/>
              <a:t>داشته </a:t>
            </a:r>
            <a:r>
              <a:rPr lang="fa-IR" dirty="0"/>
              <a:t>و همچنین به صورت </a:t>
            </a:r>
            <a:r>
              <a:rPr lang="fa-IR" dirty="0" smtClean="0"/>
              <a:t>بسته </a:t>
            </a:r>
            <a:r>
              <a:rPr lang="fa-IR" dirty="0"/>
              <a:t>بندی و به عنوان قند مصنوعی و </a:t>
            </a:r>
            <a:r>
              <a:rPr lang="fa-IR" dirty="0" smtClean="0"/>
              <a:t>رژیمی کاربرد </a:t>
            </a:r>
            <a:r>
              <a:rPr lang="fa-IR" dirty="0"/>
              <a:t>دارد. </a:t>
            </a:r>
            <a:endParaRPr lang="fa-IR" dirty="0" smtClean="0"/>
          </a:p>
          <a:p>
            <a:pPr algn="just" rtl="1">
              <a:buFont typeface="Wingdings" panose="05000000000000000000" pitchFamily="2" charset="2"/>
              <a:buChar char="q"/>
            </a:pPr>
            <a:r>
              <a:rPr lang="fa-IR" dirty="0" smtClean="0"/>
              <a:t>البته </a:t>
            </a:r>
            <a:r>
              <a:rPr lang="fa-IR" dirty="0"/>
              <a:t>بعضی از </a:t>
            </a:r>
            <a:r>
              <a:rPr lang="fa-IR" dirty="0" smtClean="0"/>
              <a:t>سازمانها </a:t>
            </a:r>
            <a:r>
              <a:rPr lang="fa-IR" dirty="0"/>
              <a:t>مثل </a:t>
            </a:r>
            <a:r>
              <a:rPr lang="fa-IR" dirty="0" smtClean="0"/>
              <a:t>سازمان </a:t>
            </a:r>
            <a:r>
              <a:rPr lang="fa-IR" dirty="0"/>
              <a:t>غذا و دارو در آمریکا با سلامت این ماده </a:t>
            </a:r>
            <a:r>
              <a:rPr lang="fa-IR" dirty="0" smtClean="0"/>
              <a:t>موافق بوده </a:t>
            </a:r>
            <a:r>
              <a:rPr lang="fa-IR" dirty="0"/>
              <a:t>ولی بعضی دیگر از سازمانهای سلامت این ماده شیمیایی را عامل سرطان معرفی کرده است.</a:t>
            </a:r>
          </a:p>
          <a:p>
            <a:pPr algn="just" rtl="1">
              <a:buFont typeface="Wingdings" panose="05000000000000000000" pitchFamily="2" charset="2"/>
              <a:buChar char="q"/>
            </a:pPr>
            <a:r>
              <a:rPr lang="fa-IR" dirty="0"/>
              <a:t>این ماده به خصوص برای افراد مبتلا به فنیل کتونوری مضر </a:t>
            </a:r>
            <a:r>
              <a:rPr lang="fa-IR" dirty="0" smtClean="0"/>
              <a:t>است.</a:t>
            </a:r>
            <a:endParaRPr lang="en-US" dirty="0"/>
          </a:p>
        </p:txBody>
      </p:sp>
    </p:spTree>
    <p:extLst>
      <p:ext uri="{BB962C8B-B14F-4D97-AF65-F5344CB8AC3E}">
        <p14:creationId xmlns:p14="http://schemas.microsoft.com/office/powerpoint/2010/main" val="241434241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آسه </a:t>
            </a:r>
            <a:r>
              <a:rPr lang="fa-IR" b="1" dirty="0">
                <a:solidFill>
                  <a:srgbClr val="FFFF00"/>
                </a:solidFill>
              </a:rPr>
              <a:t>سولفام پتاسیم: </a:t>
            </a:r>
            <a:endParaRPr lang="en-US" b="1" dirty="0">
              <a:solidFill>
                <a:srgbClr val="FFFF00"/>
              </a:solidFill>
            </a:endParaRPr>
          </a:p>
        </p:txBody>
      </p:sp>
      <p:sp>
        <p:nvSpPr>
          <p:cNvPr id="3" name="Content Placeholder 2"/>
          <p:cNvSpPr>
            <a:spLocks noGrp="1"/>
          </p:cNvSpPr>
          <p:nvPr>
            <p:ph idx="1"/>
          </p:nvPr>
        </p:nvSpPr>
        <p:spPr>
          <a:xfrm>
            <a:off x="457200" y="1600200"/>
            <a:ext cx="8435280" cy="4525963"/>
          </a:xfrm>
        </p:spPr>
        <p:txBody>
          <a:bodyPr/>
          <a:lstStyle/>
          <a:p>
            <a:pPr algn="just" rtl="1"/>
            <a:r>
              <a:rPr lang="fa-IR" dirty="0" smtClean="0"/>
              <a:t>نوعی </a:t>
            </a:r>
            <a:r>
              <a:rPr lang="fa-IR" dirty="0"/>
              <a:t>دیگر از مواد قندی مصنوعی است که توسط سازمان غذا و </a:t>
            </a:r>
            <a:r>
              <a:rPr lang="fa-IR" dirty="0" smtClean="0"/>
              <a:t>دارودر </a:t>
            </a:r>
            <a:r>
              <a:rPr lang="fa-IR" dirty="0"/>
              <a:t>آمریکا تصویب شده و در نوشیدنی های غیر الکلی، آدامس و ....موجود است. </a:t>
            </a:r>
            <a:endParaRPr lang="fa-IR" dirty="0" smtClean="0"/>
          </a:p>
          <a:p>
            <a:pPr algn="just" rtl="1"/>
            <a:r>
              <a:rPr lang="fa-IR" dirty="0" smtClean="0"/>
              <a:t>پتاسیم </a:t>
            </a:r>
            <a:r>
              <a:rPr lang="fa-IR" dirty="0"/>
              <a:t>موجود </a:t>
            </a:r>
            <a:r>
              <a:rPr lang="fa-IR" dirty="0" smtClean="0"/>
              <a:t>دراین </a:t>
            </a:r>
            <a:r>
              <a:rPr lang="fa-IR" dirty="0"/>
              <a:t>ماده  200مرتبه شیرین تر از قند است و به نظر می رسد که این ماده قندی نیز خطرناک </a:t>
            </a:r>
            <a:r>
              <a:rPr lang="fa-IR" dirty="0" smtClean="0"/>
              <a:t>بوده و </a:t>
            </a:r>
            <a:r>
              <a:rPr lang="fa-IR" dirty="0"/>
              <a:t>باید در مورد مصرف آن جانب احتیاط را رعایت </a:t>
            </a:r>
            <a:r>
              <a:rPr lang="fa-IR" dirty="0" smtClean="0"/>
              <a:t>نمود.</a:t>
            </a:r>
            <a:endParaRPr lang="en-US" dirty="0"/>
          </a:p>
        </p:txBody>
      </p:sp>
    </p:spTree>
    <p:extLst>
      <p:ext uri="{BB962C8B-B14F-4D97-AF65-F5344CB8AC3E}">
        <p14:creationId xmlns:p14="http://schemas.microsoft.com/office/powerpoint/2010/main" val="63977785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solidFill>
                  <a:srgbClr val="FFFF00"/>
                </a:solidFill>
              </a:rPr>
              <a:t>مواد رنگی آبی  </a:t>
            </a:r>
            <a:r>
              <a:rPr lang="fa-IR" b="1" dirty="0">
                <a:solidFill>
                  <a:srgbClr val="FFFF00"/>
                </a:solidFill>
              </a:rPr>
              <a:t>1و  ،</a:t>
            </a:r>
            <a:r>
              <a:rPr lang="fa-IR" b="1" dirty="0" smtClean="0">
                <a:solidFill>
                  <a:srgbClr val="FFFF00"/>
                </a:solidFill>
              </a:rPr>
              <a:t>2،قرمز 3 ، سبز،3زرد 6</a:t>
            </a:r>
            <a:endParaRPr lang="en-US" b="1" dirty="0">
              <a:solidFill>
                <a:srgbClr val="FFFF00"/>
              </a:solidFill>
            </a:endParaRPr>
          </a:p>
        </p:txBody>
      </p:sp>
      <p:sp>
        <p:nvSpPr>
          <p:cNvPr id="3" name="Content Placeholder 2"/>
          <p:cNvSpPr>
            <a:spLocks noGrp="1"/>
          </p:cNvSpPr>
          <p:nvPr>
            <p:ph idx="1"/>
          </p:nvPr>
        </p:nvSpPr>
        <p:spPr>
          <a:xfrm>
            <a:off x="251520" y="1600200"/>
            <a:ext cx="8712968" cy="4525963"/>
          </a:xfrm>
        </p:spPr>
        <p:txBody>
          <a:bodyPr>
            <a:normAutofit/>
          </a:bodyPr>
          <a:lstStyle/>
          <a:p>
            <a:pPr algn="just" rtl="1"/>
            <a:r>
              <a:rPr lang="fa-IR" dirty="0" smtClean="0"/>
              <a:t>این </a:t>
            </a:r>
            <a:r>
              <a:rPr lang="fa-IR" dirty="0"/>
              <a:t>نوع مواد رنگی </a:t>
            </a:r>
            <a:r>
              <a:rPr lang="fa-IR" dirty="0" smtClean="0"/>
              <a:t>که </a:t>
            </a:r>
            <a:r>
              <a:rPr lang="fa-IR" dirty="0"/>
              <a:t>هنوز در </a:t>
            </a:r>
            <a:r>
              <a:rPr lang="fa-IR" dirty="0" smtClean="0"/>
              <a:t>اغلب محصولات </a:t>
            </a:r>
            <a:r>
              <a:rPr lang="fa-IR" dirty="0"/>
              <a:t>غذایی یافت می </a:t>
            </a:r>
            <a:r>
              <a:rPr lang="fa-IR" dirty="0" smtClean="0"/>
              <a:t>شود </a:t>
            </a:r>
            <a:r>
              <a:rPr lang="fa-IR" dirty="0"/>
              <a:t>می تواند سرطان زا باشد</a:t>
            </a:r>
            <a:r>
              <a:rPr lang="fa-IR" dirty="0" smtClean="0"/>
              <a:t>.</a:t>
            </a:r>
          </a:p>
          <a:p>
            <a:pPr algn="just" rtl="1"/>
            <a:r>
              <a:rPr lang="fa-IR" dirty="0" smtClean="0"/>
              <a:t> </a:t>
            </a:r>
            <a:r>
              <a:rPr lang="fa-IR" dirty="0"/>
              <a:t>بهتر است در هنگام خرید مواد </a:t>
            </a:r>
            <a:r>
              <a:rPr lang="fa-IR" dirty="0" smtClean="0"/>
              <a:t>غذایی به </a:t>
            </a:r>
            <a:r>
              <a:rPr lang="fa-IR" dirty="0"/>
              <a:t>طور کلی از </a:t>
            </a:r>
            <a:r>
              <a:rPr lang="fa-IR" dirty="0" smtClean="0"/>
              <a:t>موادی </a:t>
            </a:r>
            <a:r>
              <a:rPr lang="fa-IR" dirty="0"/>
              <a:t>که افزودنی رنگی دارند اجتناب نمود</a:t>
            </a:r>
            <a:r>
              <a:rPr lang="fa-IR" dirty="0" smtClean="0"/>
              <a:t>.</a:t>
            </a:r>
          </a:p>
          <a:p>
            <a:pPr algn="just" rtl="1"/>
            <a:r>
              <a:rPr lang="fa-IR" dirty="0" smtClean="0"/>
              <a:t> </a:t>
            </a:r>
            <a:r>
              <a:rPr lang="fa-IR" dirty="0"/>
              <a:t>البته بعضی از مواد رنگی نیز </a:t>
            </a:r>
            <a:r>
              <a:rPr lang="fa-IR" dirty="0" smtClean="0"/>
              <a:t>منشا طبیعی </a:t>
            </a:r>
            <a:r>
              <a:rPr lang="fa-IR" dirty="0"/>
              <a:t>دارد ولی برای اطمینان بهتر </a:t>
            </a:r>
            <a:r>
              <a:rPr lang="fa-IR" dirty="0" smtClean="0"/>
              <a:t>است </a:t>
            </a:r>
            <a:r>
              <a:rPr lang="fa-IR" dirty="0"/>
              <a:t>افراد </a:t>
            </a:r>
            <a:r>
              <a:rPr lang="fa-IR" dirty="0" smtClean="0"/>
              <a:t>حتی </a:t>
            </a:r>
            <a:r>
              <a:rPr lang="fa-IR" dirty="0"/>
              <a:t>الامکان از خرید محصولات دارای </a:t>
            </a:r>
            <a:r>
              <a:rPr lang="fa-IR" dirty="0" smtClean="0"/>
              <a:t>افزودنی رنگی </a:t>
            </a:r>
            <a:r>
              <a:rPr lang="fa-IR" dirty="0"/>
              <a:t>خودداری نمایند</a:t>
            </a:r>
            <a:endParaRPr lang="en-US" dirty="0"/>
          </a:p>
        </p:txBody>
      </p:sp>
    </p:spTree>
    <p:extLst>
      <p:ext uri="{BB962C8B-B14F-4D97-AF65-F5344CB8AC3E}">
        <p14:creationId xmlns:p14="http://schemas.microsoft.com/office/powerpoint/2010/main" val="167099171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5400" b="1" dirty="0">
                <a:solidFill>
                  <a:srgbClr val="FFFF00"/>
                </a:solidFill>
              </a:rPr>
              <a:t>اولسترا:</a:t>
            </a:r>
            <a:r>
              <a:rPr lang="fa-IR" dirty="0"/>
              <a:t> </a:t>
            </a:r>
            <a:endParaRPr lang="en-US" dirty="0"/>
          </a:p>
        </p:txBody>
      </p:sp>
      <p:sp>
        <p:nvSpPr>
          <p:cNvPr id="3" name="Content Placeholder 2"/>
          <p:cNvSpPr>
            <a:spLocks noGrp="1"/>
          </p:cNvSpPr>
          <p:nvPr>
            <p:ph idx="1"/>
          </p:nvPr>
        </p:nvSpPr>
        <p:spPr/>
        <p:txBody>
          <a:bodyPr/>
          <a:lstStyle/>
          <a:p>
            <a:pPr algn="just" rtl="1"/>
            <a:r>
              <a:rPr lang="fa-IR" dirty="0" smtClean="0"/>
              <a:t>نوعی </a:t>
            </a:r>
            <a:r>
              <a:rPr lang="fa-IR" dirty="0"/>
              <a:t>روغن مصنوعی است که در محصولاتی نظیر چیپس سیب زمینی وجود داردمانع از جذب چربی توسط دستگاه گوارش می شود</a:t>
            </a:r>
            <a:r>
              <a:rPr lang="fa-IR" dirty="0" smtClean="0"/>
              <a:t>.</a:t>
            </a:r>
          </a:p>
          <a:p>
            <a:pPr algn="just" rtl="1"/>
            <a:r>
              <a:rPr lang="fa-IR" dirty="0" smtClean="0"/>
              <a:t> </a:t>
            </a:r>
            <a:r>
              <a:rPr lang="fa-IR" dirty="0"/>
              <a:t>در اغلب موارد باعث اسهال شدید، درد </a:t>
            </a:r>
            <a:r>
              <a:rPr lang="fa-IR" dirty="0" smtClean="0"/>
              <a:t>شکم</a:t>
            </a:r>
            <a:r>
              <a:rPr lang="en-US" dirty="0" smtClean="0"/>
              <a:t> </a:t>
            </a:r>
            <a:r>
              <a:rPr lang="fa-IR" dirty="0" smtClean="0"/>
              <a:t>و </a:t>
            </a:r>
            <a:r>
              <a:rPr lang="fa-IR" dirty="0"/>
              <a:t>همچنین مانع از جذب ویتامین های مفید می گردد</a:t>
            </a:r>
            <a:endParaRPr lang="en-US" dirty="0" smtClean="0"/>
          </a:p>
          <a:p>
            <a:pPr algn="just" rtl="1"/>
            <a:endParaRPr lang="en-US" dirty="0"/>
          </a:p>
        </p:txBody>
      </p:sp>
    </p:spTree>
    <p:extLst>
      <p:ext uri="{BB962C8B-B14F-4D97-AF65-F5344CB8AC3E}">
        <p14:creationId xmlns:p14="http://schemas.microsoft.com/office/powerpoint/2010/main" val="184873129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800" b="1" dirty="0" smtClean="0">
                <a:solidFill>
                  <a:srgbClr val="FFFF00"/>
                </a:solidFill>
              </a:rPr>
              <a:t>برومات پتاسیم</a:t>
            </a:r>
            <a:r>
              <a:rPr lang="fa-IR" b="1" dirty="0">
                <a:solidFill>
                  <a:srgbClr val="FFFF00"/>
                </a:solidFill>
              </a:rPr>
              <a:t>:</a:t>
            </a:r>
            <a:r>
              <a:rPr lang="fa-IR" dirty="0"/>
              <a:t> </a:t>
            </a:r>
            <a:endParaRPr lang="en-US" dirty="0"/>
          </a:p>
        </p:txBody>
      </p:sp>
      <p:sp>
        <p:nvSpPr>
          <p:cNvPr id="3" name="Content Placeholder 2"/>
          <p:cNvSpPr>
            <a:spLocks noGrp="1"/>
          </p:cNvSpPr>
          <p:nvPr>
            <p:ph idx="1"/>
          </p:nvPr>
        </p:nvSpPr>
        <p:spPr/>
        <p:txBody>
          <a:bodyPr>
            <a:normAutofit fontScale="85000" lnSpcReduction="10000"/>
          </a:bodyPr>
          <a:lstStyle/>
          <a:p>
            <a:pPr algn="just" rtl="1"/>
            <a:r>
              <a:rPr lang="fa-IR" dirty="0" smtClean="0"/>
              <a:t>این </a:t>
            </a:r>
            <a:r>
              <a:rPr lang="fa-IR" dirty="0"/>
              <a:t>ماده شیمیایی بسیار نادر است و قبلا برای افزایش حجم خمیر </a:t>
            </a:r>
            <a:r>
              <a:rPr lang="fa-IR" dirty="0" smtClean="0"/>
              <a:t>سفید،نان </a:t>
            </a:r>
            <a:r>
              <a:rPr lang="fa-IR" dirty="0"/>
              <a:t>و... استفاده می شد که البته اکنون نیز تا حدودی استفاده می شود.</a:t>
            </a:r>
          </a:p>
          <a:p>
            <a:pPr marL="0" indent="0" algn="ctr" rtl="1">
              <a:buNone/>
            </a:pPr>
            <a:r>
              <a:rPr lang="fa-IR" sz="3500" b="1" dirty="0">
                <a:solidFill>
                  <a:srgbClr val="FFFF00"/>
                </a:solidFill>
              </a:rPr>
              <a:t> </a:t>
            </a:r>
            <a:r>
              <a:rPr lang="fa-IR" sz="4300" b="1" dirty="0" smtClean="0">
                <a:solidFill>
                  <a:srgbClr val="FFFF00"/>
                </a:solidFill>
              </a:rPr>
              <a:t>قند سفید:</a:t>
            </a:r>
          </a:p>
          <a:p>
            <a:pPr algn="just" rtl="1"/>
            <a:r>
              <a:rPr lang="fa-IR" dirty="0" smtClean="0"/>
              <a:t> </a:t>
            </a:r>
            <a:r>
              <a:rPr lang="fa-IR" dirty="0"/>
              <a:t>اغلب میوه جات و </a:t>
            </a:r>
            <a:r>
              <a:rPr lang="fa-IR" dirty="0" smtClean="0"/>
              <a:t>سبزیجات </a:t>
            </a:r>
            <a:r>
              <a:rPr lang="fa-IR" dirty="0"/>
              <a:t>دارای قند طبیعی است، اما بسیاری از </a:t>
            </a:r>
            <a:r>
              <a:rPr lang="fa-IR" dirty="0" smtClean="0"/>
              <a:t>محصولات غذایی </a:t>
            </a:r>
            <a:r>
              <a:rPr lang="fa-IR" dirty="0"/>
              <a:t>نیز دارای قند اضافه </a:t>
            </a:r>
            <a:r>
              <a:rPr lang="fa-IR" dirty="0" smtClean="0"/>
              <a:t>شده است</a:t>
            </a:r>
            <a:r>
              <a:rPr lang="fa-IR" dirty="0"/>
              <a:t>، مثل سس، شیرینی و ... اگرچه قند سفید غیر سمی </a:t>
            </a:r>
            <a:r>
              <a:rPr lang="fa-IR" dirty="0" smtClean="0"/>
              <a:t>است اما </a:t>
            </a:r>
            <a:r>
              <a:rPr lang="fa-IR" dirty="0"/>
              <a:t>مقدار زیاد آن برای سلامت مضر بوده و ایجاد عادت بد غذایی می کند. بر اساس اصول تغذیه </a:t>
            </a:r>
            <a:r>
              <a:rPr lang="fa-IR" dirty="0" smtClean="0"/>
              <a:t>ای  سالم </a:t>
            </a:r>
            <a:r>
              <a:rPr lang="fa-IR" dirty="0"/>
              <a:t>قندهای ساده باید تنها % 10از کالری مورد نیاز روزانه را تشکیل دهند</a:t>
            </a:r>
            <a:endParaRPr lang="en-US" dirty="0"/>
          </a:p>
        </p:txBody>
      </p:sp>
    </p:spTree>
    <p:extLst>
      <p:ext uri="{BB962C8B-B14F-4D97-AF65-F5344CB8AC3E}">
        <p14:creationId xmlns:p14="http://schemas.microsoft.com/office/powerpoint/2010/main" val="21373194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6000" b="1" dirty="0" smtClean="0">
                <a:solidFill>
                  <a:srgbClr val="FFFF00"/>
                </a:solidFill>
              </a:rPr>
              <a:t>مقدمه</a:t>
            </a:r>
            <a:endParaRPr lang="en-US" sz="6000" b="1"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pPr marL="0" indent="0" algn="just" rtl="1">
              <a:buNone/>
            </a:pPr>
            <a:r>
              <a:rPr lang="fa-IR" dirty="0" smtClean="0"/>
              <a:t>رعایت بهداشت مواد غذائی و تهيه و عرضه مواد غذائی سالم نقش بسيار مهمی را در سلامت تك تك شــهروندان جامعه ایفاء می کند. </a:t>
            </a:r>
            <a:endParaRPr lang="en-US" dirty="0" smtClean="0"/>
          </a:p>
          <a:p>
            <a:pPr marL="0" indent="0" algn="just" rtl="1">
              <a:buNone/>
            </a:pPr>
            <a:r>
              <a:rPr lang="fa-IR" dirty="0" smtClean="0"/>
              <a:t>آلودگی ميكروبی و شــيميایی مواد غذائی می تواند در کوتاه مدت باعث ایجاد مسموميت های غذایی فردی یا دسته جمعی شده و نيز در درازمدت باعث بروز بيماری های مزمن و گاه خطرناك گردد. </a:t>
            </a:r>
            <a:endParaRPr lang="en-US" dirty="0" smtClean="0"/>
          </a:p>
          <a:p>
            <a:pPr marL="0" indent="0" algn="just" rtl="1">
              <a:buNone/>
            </a:pPr>
            <a:r>
              <a:rPr lang="fa-IR" dirty="0" smtClean="0"/>
              <a:t>همچنين تقلب در عرضه مواد غذایی علاوه بر تهدید سلامت خریداران،از نظر اقتصادی نيز باعث ورود خســارت مالی به خریداران می شــود. متأسفانه دامنه ی تقلبات انجام شده در حوزه ی مواد غذایی وسيع بوده و هر روز شاهد بروز تقلبات جدید هستيم</a:t>
            </a:r>
            <a:r>
              <a:rPr lang="en-US" dirty="0" smtClean="0"/>
              <a:t>.</a:t>
            </a:r>
            <a:endParaRPr lang="en-US" dirty="0"/>
          </a:p>
        </p:txBody>
      </p:sp>
    </p:spTree>
    <p:extLst>
      <p:ext uri="{BB962C8B-B14F-4D97-AF65-F5344CB8AC3E}">
        <p14:creationId xmlns:p14="http://schemas.microsoft.com/office/powerpoint/2010/main" val="2827243164"/>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b="1" dirty="0">
                <a:solidFill>
                  <a:srgbClr val="FFFF00"/>
                </a:solidFill>
              </a:rPr>
              <a:t>کلرید سدیم</a:t>
            </a:r>
            <a:endParaRPr lang="en-US" sz="5400" b="1"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pPr algn="r" rtl="1"/>
            <a:endParaRPr lang="fa-IR" dirty="0"/>
          </a:p>
          <a:p>
            <a:pPr algn="r" rtl="1"/>
            <a:r>
              <a:rPr lang="fa-IR" dirty="0"/>
              <a:t> </a:t>
            </a:r>
            <a:r>
              <a:rPr lang="fa-IR" dirty="0" smtClean="0"/>
              <a:t>نمک </a:t>
            </a:r>
            <a:r>
              <a:rPr lang="fa-IR" dirty="0"/>
              <a:t>طعام طعم دهنده اصلی به وعده های غذایی روزانه می باشد که به </a:t>
            </a:r>
            <a:r>
              <a:rPr lang="fa-IR" dirty="0" smtClean="0"/>
              <a:t>طورپنهان </a:t>
            </a:r>
            <a:r>
              <a:rPr lang="fa-IR" dirty="0"/>
              <a:t>ایجاد </a:t>
            </a:r>
            <a:r>
              <a:rPr lang="fa-IR" dirty="0" smtClean="0"/>
              <a:t>مشکل </a:t>
            </a:r>
            <a:r>
              <a:rPr lang="fa-IR" dirty="0"/>
              <a:t>برای </a:t>
            </a:r>
            <a:r>
              <a:rPr lang="fa-IR" dirty="0" smtClean="0"/>
              <a:t>سلامت </a:t>
            </a:r>
            <a:r>
              <a:rPr lang="fa-IR" dirty="0"/>
              <a:t>افراد می کند. البته مقدار کم این ماده برای بدن مفید است </a:t>
            </a:r>
            <a:r>
              <a:rPr lang="fa-IR" dirty="0" smtClean="0"/>
              <a:t>امازیاده </a:t>
            </a:r>
            <a:r>
              <a:rPr lang="fa-IR" dirty="0"/>
              <a:t>روی در مصرف نتیجه ای جز بروز مشکلات قلبی، فشار خون بالا و... ندارد.</a:t>
            </a:r>
          </a:p>
          <a:p>
            <a:pPr algn="just" rtl="1"/>
            <a:r>
              <a:rPr lang="fa-IR" dirty="0"/>
              <a:t>با توجه به موارد گفته </a:t>
            </a:r>
            <a:r>
              <a:rPr lang="fa-IR" dirty="0" smtClean="0"/>
              <a:t>شده </a:t>
            </a:r>
            <a:r>
              <a:rPr lang="fa-IR" dirty="0"/>
              <a:t>می توان اذعان کرد که در هنگام خرید محصولات غذایی باید با </a:t>
            </a:r>
            <a:r>
              <a:rPr lang="fa-IR" dirty="0" smtClean="0"/>
              <a:t>دقت بیشتری </a:t>
            </a:r>
            <a:r>
              <a:rPr lang="fa-IR" dirty="0"/>
              <a:t>به برچسب ترکیبات و افزودنی ها نگاه کرده و تا حد ممکن از خرید غذاهایی که روند </a:t>
            </a:r>
            <a:r>
              <a:rPr lang="fa-IR" dirty="0" smtClean="0"/>
              <a:t>طبخ آنها </a:t>
            </a:r>
            <a:r>
              <a:rPr lang="fa-IR" dirty="0"/>
              <a:t>و مواد تشکیل دهنده آنها مشخص نیست اجتناب نماییم</a:t>
            </a:r>
            <a:endParaRPr lang="en-US" dirty="0"/>
          </a:p>
        </p:txBody>
      </p:sp>
    </p:spTree>
    <p:extLst>
      <p:ext uri="{BB962C8B-B14F-4D97-AF65-F5344CB8AC3E}">
        <p14:creationId xmlns:p14="http://schemas.microsoft.com/office/powerpoint/2010/main" val="320173573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60648"/>
            <a:ext cx="7499350" cy="582612"/>
          </a:xfrm>
        </p:spPr>
        <p:txBody>
          <a:bodyPr rtlCol="1">
            <a:noAutofit/>
          </a:bodyPr>
          <a:lstStyle/>
          <a:p>
            <a:pPr eaLnBrk="1" fontAlgn="auto" hangingPunct="1">
              <a:spcAft>
                <a:spcPts val="0"/>
              </a:spcAft>
              <a:defRPr/>
            </a:pPr>
            <a:r>
              <a:rPr lang="fa-IR" sz="4800" b="1" dirty="0" smtClean="0">
                <a:solidFill>
                  <a:srgbClr val="FFFF00"/>
                </a:solidFill>
                <a:cs typeface="B Homa" pitchFamily="2" charset="-78"/>
              </a:rPr>
              <a:t>مفهوم</a:t>
            </a:r>
            <a:r>
              <a:rPr lang="fa-IR" sz="6000" b="1" dirty="0" smtClean="0">
                <a:solidFill>
                  <a:srgbClr val="FFFF00"/>
                </a:solidFill>
                <a:cs typeface="B Homa" pitchFamily="2" charset="-78"/>
              </a:rPr>
              <a:t> </a:t>
            </a:r>
            <a:r>
              <a:rPr lang="fa-IR" sz="4800" b="1" dirty="0" smtClean="0">
                <a:solidFill>
                  <a:srgbClr val="FFFF00"/>
                </a:solidFill>
                <a:cs typeface="B Homa" pitchFamily="2" charset="-78"/>
              </a:rPr>
              <a:t>تقلب</a:t>
            </a:r>
            <a:endParaRPr lang="fa-IR" sz="4800" b="1" dirty="0">
              <a:solidFill>
                <a:srgbClr val="FFFF00"/>
              </a:solidFill>
              <a:cs typeface="B Homa" pitchFamily="2" charset="-78"/>
            </a:endParaRPr>
          </a:p>
        </p:txBody>
      </p:sp>
      <p:sp>
        <p:nvSpPr>
          <p:cNvPr id="3" name="Content Placeholder 2"/>
          <p:cNvSpPr>
            <a:spLocks noGrp="1"/>
          </p:cNvSpPr>
          <p:nvPr>
            <p:ph idx="1"/>
          </p:nvPr>
        </p:nvSpPr>
        <p:spPr>
          <a:xfrm>
            <a:off x="323528" y="785813"/>
            <a:ext cx="8606160" cy="5462587"/>
          </a:xfrm>
        </p:spPr>
        <p:txBody>
          <a:bodyPr rtlCol="1">
            <a:normAutofit/>
          </a:bodyPr>
          <a:lstStyle/>
          <a:p>
            <a:pPr marL="365760" indent="-283464" algn="just" eaLnBrk="1" fontAlgn="auto" hangingPunct="1">
              <a:spcAft>
                <a:spcPts val="0"/>
              </a:spcAft>
              <a:buFont typeface="Wingdings 2"/>
              <a:buNone/>
              <a:defRPr/>
            </a:pPr>
            <a:r>
              <a:rPr lang="fa-IR" sz="4400" dirty="0" smtClean="0"/>
              <a:t>در کاری به نفــع خود و به ضـــرر دیگری (معمولاً به طور مخفیانه) دست بردن</a:t>
            </a:r>
            <a:r>
              <a:rPr lang="fa-IR" sz="4400" b="1" dirty="0" smtClean="0">
                <a:cs typeface="B Homa" pitchFamily="2" charset="-78"/>
              </a:rPr>
              <a:t>. </a:t>
            </a:r>
            <a:endParaRPr lang="fa-IR" sz="4400" b="1" dirty="0">
              <a:cs typeface="B Homa" pitchFamily="2" charset="-78"/>
            </a:endParaRPr>
          </a:p>
        </p:txBody>
      </p:sp>
      <p:pic>
        <p:nvPicPr>
          <p:cNvPr id="61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257" y="2552700"/>
            <a:ext cx="8750176"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55380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eaLnBrk="1" fontAlgn="auto" hangingPunct="1">
              <a:spcAft>
                <a:spcPts val="0"/>
              </a:spcAft>
              <a:defRPr/>
            </a:pPr>
            <a:r>
              <a:rPr lang="fa-IR" sz="6000" b="1" dirty="0" smtClean="0">
                <a:solidFill>
                  <a:srgbClr val="FFFF00"/>
                </a:solidFill>
                <a:cs typeface="B Homa" pitchFamily="2" charset="-78"/>
              </a:rPr>
              <a:t>ابعاد تقلب در مواد غذایی</a:t>
            </a:r>
            <a:endParaRPr lang="fa-IR" sz="6000" dirty="0">
              <a:solidFill>
                <a:srgbClr val="FFFF00"/>
              </a:solidFill>
              <a:cs typeface="B Homa" pitchFamily="2" charset="-78"/>
            </a:endParaRPr>
          </a:p>
        </p:txBody>
      </p:sp>
      <p:sp>
        <p:nvSpPr>
          <p:cNvPr id="3" name="Content Placeholder 2"/>
          <p:cNvSpPr>
            <a:spLocks noGrp="1"/>
          </p:cNvSpPr>
          <p:nvPr>
            <p:ph idx="1"/>
          </p:nvPr>
        </p:nvSpPr>
        <p:spPr>
          <a:xfrm>
            <a:off x="1435100" y="2286000"/>
            <a:ext cx="7499350" cy="3962400"/>
          </a:xfrm>
        </p:spPr>
        <p:txBody>
          <a:bodyPr rtlCol="1">
            <a:normAutofit/>
          </a:bodyPr>
          <a:lstStyle/>
          <a:p>
            <a:pPr marL="365760" indent="-283464" algn="r" rtl="1" eaLnBrk="1" fontAlgn="auto" hangingPunct="1">
              <a:spcAft>
                <a:spcPts val="0"/>
              </a:spcAft>
              <a:buFont typeface="Wingdings 2"/>
              <a:buChar char=""/>
              <a:defRPr/>
            </a:pPr>
            <a:r>
              <a:rPr lang="fa-IR" sz="4800" dirty="0" smtClean="0"/>
              <a:t>اقتصادی</a:t>
            </a:r>
          </a:p>
          <a:p>
            <a:pPr marL="365760" indent="-283464" algn="r" rtl="1" eaLnBrk="1" fontAlgn="auto" hangingPunct="1">
              <a:spcAft>
                <a:spcPts val="0"/>
              </a:spcAft>
              <a:buFont typeface="Wingdings 2"/>
              <a:buChar char=""/>
              <a:defRPr/>
            </a:pPr>
            <a:r>
              <a:rPr lang="fa-IR" sz="4800" dirty="0" smtClean="0"/>
              <a:t>اجتماعی</a:t>
            </a:r>
          </a:p>
          <a:p>
            <a:pPr marL="365760" indent="-283464" algn="r" rtl="1" eaLnBrk="1" fontAlgn="auto" hangingPunct="1">
              <a:spcAft>
                <a:spcPts val="0"/>
              </a:spcAft>
              <a:buFont typeface="Wingdings 2"/>
              <a:buChar char=""/>
              <a:defRPr/>
            </a:pPr>
            <a:r>
              <a:rPr lang="fa-IR" sz="4800" dirty="0" smtClean="0"/>
              <a:t>بهداشتی</a:t>
            </a:r>
          </a:p>
          <a:p>
            <a:pPr marL="365760" indent="-283464" algn="r" rtl="1" eaLnBrk="1" fontAlgn="auto" hangingPunct="1">
              <a:spcAft>
                <a:spcPts val="0"/>
              </a:spcAft>
              <a:buFont typeface="Wingdings 2"/>
              <a:buChar char=""/>
              <a:defRPr/>
            </a:pPr>
            <a:endParaRPr lang="fa-IR" sz="4800" dirty="0"/>
          </a:p>
        </p:txBody>
      </p:sp>
    </p:spTree>
    <p:extLst>
      <p:ext uri="{BB962C8B-B14F-4D97-AF65-F5344CB8AC3E}">
        <p14:creationId xmlns:p14="http://schemas.microsoft.com/office/powerpoint/2010/main" val="15885863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466906" cy="939800"/>
          </a:xfrm>
        </p:spPr>
        <p:txBody>
          <a:bodyPr rtlCol="1">
            <a:normAutofit fontScale="90000"/>
          </a:bodyPr>
          <a:lstStyle/>
          <a:p>
            <a:pPr rtl="0" eaLnBrk="1" fontAlgn="auto" hangingPunct="1">
              <a:spcAft>
                <a:spcPts val="0"/>
              </a:spcAft>
              <a:defRPr/>
            </a:pPr>
            <a:r>
              <a:rPr lang="fa-IR" b="1" dirty="0" smtClean="0">
                <a:solidFill>
                  <a:srgbClr val="FFFF00"/>
                </a:solidFill>
                <a:cs typeface="B Homa" pitchFamily="2" charset="-78"/>
              </a:rPr>
              <a:t>ابعاد</a:t>
            </a:r>
            <a:r>
              <a:rPr lang="fa-IR" b="1" dirty="0" smtClean="0">
                <a:solidFill>
                  <a:schemeClr val="accent3">
                    <a:lumMod val="75000"/>
                  </a:schemeClr>
                </a:solidFill>
                <a:cs typeface="B Homa" pitchFamily="2" charset="-78"/>
              </a:rPr>
              <a:t> </a:t>
            </a:r>
            <a:r>
              <a:rPr lang="fa-IR" b="1" dirty="0" smtClean="0">
                <a:solidFill>
                  <a:schemeClr val="accent2">
                    <a:lumMod val="50000"/>
                  </a:schemeClr>
                </a:solidFill>
                <a:ea typeface="+mn-ea"/>
                <a:cs typeface="B Homa" pitchFamily="2" charset="-78"/>
              </a:rPr>
              <a:t>اقتصادی</a:t>
            </a:r>
            <a:br>
              <a:rPr lang="fa-IR" b="1" dirty="0" smtClean="0">
                <a:solidFill>
                  <a:schemeClr val="accent2">
                    <a:lumMod val="50000"/>
                  </a:schemeClr>
                </a:solidFill>
                <a:ea typeface="+mn-ea"/>
                <a:cs typeface="B Homa" pitchFamily="2" charset="-78"/>
              </a:rPr>
            </a:br>
            <a:r>
              <a:rPr lang="fa-IR" b="1" dirty="0" smtClean="0">
                <a:solidFill>
                  <a:srgbClr val="FFFF00"/>
                </a:solidFill>
                <a:cs typeface="B Homa" pitchFamily="2" charset="-78"/>
              </a:rPr>
              <a:t>تقلب در مواد غذایی</a:t>
            </a:r>
            <a:endParaRPr lang="fa-IR" b="1" dirty="0">
              <a:solidFill>
                <a:srgbClr val="FFFF00"/>
              </a:solidFill>
              <a:cs typeface="B Homa" pitchFamily="2" charset="-78"/>
            </a:endParaRPr>
          </a:p>
        </p:txBody>
      </p:sp>
      <p:sp>
        <p:nvSpPr>
          <p:cNvPr id="3" name="Content Placeholder 2"/>
          <p:cNvSpPr>
            <a:spLocks noGrp="1"/>
          </p:cNvSpPr>
          <p:nvPr>
            <p:ph idx="1"/>
          </p:nvPr>
        </p:nvSpPr>
        <p:spPr>
          <a:xfrm>
            <a:off x="107504" y="1556792"/>
            <a:ext cx="8826946" cy="5301208"/>
          </a:xfrm>
        </p:spPr>
        <p:txBody>
          <a:bodyPr rtlCol="1">
            <a:normAutofit/>
          </a:bodyPr>
          <a:lstStyle/>
          <a:p>
            <a:pPr marL="653796" indent="-571500" algn="justLow" rtl="1">
              <a:buFont typeface="Wingdings" panose="05000000000000000000" pitchFamily="2" charset="2"/>
              <a:buChar char="q"/>
              <a:defRPr/>
            </a:pPr>
            <a:r>
              <a:rPr lang="fa-IR" sz="3600" dirty="0" smtClean="0"/>
              <a:t>زیرا پولی که جهت خرید پرداخت می شود، بیش از ارزش ماده خریداری شده است. </a:t>
            </a:r>
          </a:p>
          <a:p>
            <a:pPr marL="653796" indent="-571500" algn="justLow" rtl="1">
              <a:buFont typeface="Wingdings" panose="05000000000000000000" pitchFamily="2" charset="2"/>
              <a:buChar char="q"/>
              <a:defRPr/>
            </a:pPr>
            <a:r>
              <a:rPr lang="fa-IR" sz="3600" dirty="0" smtClean="0"/>
              <a:t>سایر تولید کنندگان بدلیل عدم امکان رقابت، حذف و یا آنها هم برای ادامه فعالیت مجبور به تقلب می شوند.</a:t>
            </a:r>
          </a:p>
          <a:p>
            <a:pPr marL="653796" indent="-571500" algn="r" rtl="1">
              <a:buFont typeface="Wingdings" panose="05000000000000000000" pitchFamily="2" charset="2"/>
              <a:buChar char="q"/>
              <a:defRPr/>
            </a:pPr>
            <a:r>
              <a:rPr lang="fa-IR" sz="3400" dirty="0" smtClean="0"/>
              <a:t>عدم سرمایه گذاری بدلیل اقتصادی نبودن فعالیت </a:t>
            </a:r>
          </a:p>
        </p:txBody>
      </p:sp>
    </p:spTree>
    <p:extLst>
      <p:ext uri="{BB962C8B-B14F-4D97-AF65-F5344CB8AC3E}">
        <p14:creationId xmlns:p14="http://schemas.microsoft.com/office/powerpoint/2010/main" val="23144973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4638"/>
            <a:ext cx="8394898" cy="939800"/>
          </a:xfrm>
        </p:spPr>
        <p:txBody>
          <a:bodyPr rtlCol="1">
            <a:normAutofit fontScale="90000"/>
          </a:bodyPr>
          <a:lstStyle/>
          <a:p>
            <a:pPr eaLnBrk="1" fontAlgn="auto" hangingPunct="1">
              <a:spcAft>
                <a:spcPts val="0"/>
              </a:spcAft>
              <a:defRPr/>
            </a:pPr>
            <a:r>
              <a:rPr lang="fa-IR" b="1" dirty="0" smtClean="0">
                <a:solidFill>
                  <a:srgbClr val="FFFF00"/>
                </a:solidFill>
                <a:cs typeface="B Homa" pitchFamily="2" charset="-78"/>
              </a:rPr>
              <a:t>ابعاد</a:t>
            </a:r>
            <a:r>
              <a:rPr lang="fa-IR" b="1" dirty="0" smtClean="0">
                <a:solidFill>
                  <a:schemeClr val="accent3">
                    <a:lumMod val="75000"/>
                  </a:schemeClr>
                </a:solidFill>
                <a:cs typeface="B Homa" pitchFamily="2" charset="-78"/>
              </a:rPr>
              <a:t> </a:t>
            </a:r>
            <a:r>
              <a:rPr lang="fa-IR" b="1" dirty="0" smtClean="0">
                <a:solidFill>
                  <a:schemeClr val="accent2">
                    <a:lumMod val="50000"/>
                  </a:schemeClr>
                </a:solidFill>
                <a:ea typeface="+mn-ea"/>
                <a:cs typeface="B Homa" pitchFamily="2" charset="-78"/>
              </a:rPr>
              <a:t>اجتماعی</a:t>
            </a:r>
            <a:br>
              <a:rPr lang="fa-IR" b="1" dirty="0" smtClean="0">
                <a:solidFill>
                  <a:schemeClr val="accent2">
                    <a:lumMod val="50000"/>
                  </a:schemeClr>
                </a:solidFill>
                <a:ea typeface="+mn-ea"/>
                <a:cs typeface="B Homa" pitchFamily="2" charset="-78"/>
              </a:rPr>
            </a:br>
            <a:r>
              <a:rPr lang="fa-IR" b="1" dirty="0" smtClean="0">
                <a:solidFill>
                  <a:srgbClr val="FFFF00"/>
                </a:solidFill>
                <a:cs typeface="B Homa" pitchFamily="2" charset="-78"/>
              </a:rPr>
              <a:t>تقلب در مواد غذایی</a:t>
            </a:r>
            <a:endParaRPr lang="fa-IR" dirty="0">
              <a:solidFill>
                <a:srgbClr val="FFFF00"/>
              </a:solidFill>
              <a:cs typeface="B Homa" pitchFamily="2" charset="-78"/>
            </a:endParaRPr>
          </a:p>
        </p:txBody>
      </p:sp>
      <p:sp>
        <p:nvSpPr>
          <p:cNvPr id="3" name="Content Placeholder 2"/>
          <p:cNvSpPr>
            <a:spLocks noGrp="1"/>
          </p:cNvSpPr>
          <p:nvPr>
            <p:ph idx="1"/>
          </p:nvPr>
        </p:nvSpPr>
        <p:spPr>
          <a:xfrm>
            <a:off x="0" y="1447800"/>
            <a:ext cx="9144000" cy="4800600"/>
          </a:xfrm>
        </p:spPr>
        <p:txBody>
          <a:bodyPr rtlCol="1">
            <a:normAutofit/>
          </a:bodyPr>
          <a:lstStyle/>
          <a:p>
            <a:pPr marL="539496" indent="-457200" algn="justLow" rtl="1">
              <a:buFont typeface="Wingdings" panose="05000000000000000000" pitchFamily="2" charset="2"/>
              <a:buChar char="q"/>
              <a:defRPr/>
            </a:pPr>
            <a:r>
              <a:rPr lang="fa-IR" sz="3400" dirty="0" smtClean="0"/>
              <a:t>اعتماد مصرف کنندگان نسبت به محصولات از بین می رود، اعتماد عمومی سلب خواهد شد.</a:t>
            </a:r>
          </a:p>
          <a:p>
            <a:pPr marL="539496" indent="-457200" algn="justLow" rtl="1">
              <a:buFont typeface="Wingdings" panose="05000000000000000000" pitchFamily="2" charset="2"/>
              <a:buChar char="q"/>
              <a:defRPr/>
            </a:pPr>
            <a:r>
              <a:rPr lang="fa-IR" sz="3400" dirty="0" smtClean="0"/>
              <a:t>سایر تولید کنندگان بدلیل عدم امکان رقابت حذف و یا آنها هم برای ادامه فعالیت مجبور به تقلب می شوند.</a:t>
            </a:r>
          </a:p>
          <a:p>
            <a:pPr marL="539496" indent="-457200" algn="justLow" rtl="1">
              <a:buFont typeface="Wingdings" panose="05000000000000000000" pitchFamily="2" charset="2"/>
              <a:buChar char="q"/>
              <a:defRPr/>
            </a:pPr>
            <a:r>
              <a:rPr lang="fa-IR" sz="3400" dirty="0" smtClean="0"/>
              <a:t>عدم سرمایه گذاری و فعالیت جدید بدلیل سابقه سوء</a:t>
            </a:r>
          </a:p>
          <a:p>
            <a:pPr marL="365760" indent="-283464" algn="r" rtl="1" eaLnBrk="1" fontAlgn="auto" hangingPunct="1">
              <a:spcAft>
                <a:spcPts val="0"/>
              </a:spcAft>
              <a:buFont typeface="Wingdings 2"/>
              <a:buNone/>
              <a:defRPr/>
            </a:pPr>
            <a:endParaRPr lang="fa-IR" sz="3600" b="1" dirty="0">
              <a:cs typeface="B Homa" pitchFamily="2" charset="-78"/>
            </a:endParaRPr>
          </a:p>
        </p:txBody>
      </p:sp>
    </p:spTree>
    <p:extLst>
      <p:ext uri="{BB962C8B-B14F-4D97-AF65-F5344CB8AC3E}">
        <p14:creationId xmlns:p14="http://schemas.microsoft.com/office/powerpoint/2010/main" val="21742631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2" y="274638"/>
            <a:ext cx="8434388" cy="939800"/>
          </a:xfrm>
        </p:spPr>
        <p:txBody>
          <a:bodyPr rtlCol="1">
            <a:noAutofit/>
          </a:bodyPr>
          <a:lstStyle/>
          <a:p>
            <a:pPr eaLnBrk="1" fontAlgn="auto" hangingPunct="1">
              <a:spcAft>
                <a:spcPts val="0"/>
              </a:spcAft>
              <a:defRPr/>
            </a:pPr>
            <a:r>
              <a:rPr lang="fa-IR" b="1" dirty="0" smtClean="0">
                <a:solidFill>
                  <a:srgbClr val="FFFF00"/>
                </a:solidFill>
                <a:cs typeface="B Homa" pitchFamily="2" charset="-78"/>
              </a:rPr>
              <a:t>ابعاد</a:t>
            </a:r>
            <a:r>
              <a:rPr lang="fa-IR" b="1" dirty="0" smtClean="0">
                <a:solidFill>
                  <a:schemeClr val="accent3">
                    <a:lumMod val="75000"/>
                  </a:schemeClr>
                </a:solidFill>
                <a:cs typeface="B Homa" pitchFamily="2" charset="-78"/>
              </a:rPr>
              <a:t> </a:t>
            </a:r>
            <a:r>
              <a:rPr lang="fa-IR" b="1" dirty="0" smtClean="0">
                <a:solidFill>
                  <a:schemeClr val="accent2">
                    <a:lumMod val="50000"/>
                  </a:schemeClr>
                </a:solidFill>
                <a:ea typeface="+mn-ea"/>
                <a:cs typeface="B Homa" pitchFamily="2" charset="-78"/>
              </a:rPr>
              <a:t>بهداشتی</a:t>
            </a:r>
            <a:br>
              <a:rPr lang="fa-IR" b="1" dirty="0" smtClean="0">
                <a:solidFill>
                  <a:schemeClr val="accent2">
                    <a:lumMod val="50000"/>
                  </a:schemeClr>
                </a:solidFill>
                <a:ea typeface="+mn-ea"/>
                <a:cs typeface="B Homa" pitchFamily="2" charset="-78"/>
              </a:rPr>
            </a:br>
            <a:r>
              <a:rPr lang="fa-IR" b="1" dirty="0" smtClean="0">
                <a:solidFill>
                  <a:srgbClr val="FFFF00"/>
                </a:solidFill>
                <a:cs typeface="B Homa" pitchFamily="2" charset="-78"/>
              </a:rPr>
              <a:t>تقلب در مواد غذایی</a:t>
            </a:r>
            <a:endParaRPr lang="fa-IR" dirty="0">
              <a:solidFill>
                <a:srgbClr val="FFFF00"/>
              </a:solidFill>
              <a:cs typeface="B Homa" pitchFamily="2" charset="-78"/>
            </a:endParaRPr>
          </a:p>
        </p:txBody>
      </p:sp>
      <p:sp>
        <p:nvSpPr>
          <p:cNvPr id="3" name="Content Placeholder 2"/>
          <p:cNvSpPr>
            <a:spLocks noGrp="1"/>
          </p:cNvSpPr>
          <p:nvPr>
            <p:ph idx="1"/>
          </p:nvPr>
        </p:nvSpPr>
        <p:spPr>
          <a:xfrm>
            <a:off x="107505" y="1447800"/>
            <a:ext cx="8826946" cy="4800600"/>
          </a:xfrm>
        </p:spPr>
        <p:txBody>
          <a:bodyPr rtlCol="1">
            <a:normAutofit/>
          </a:bodyPr>
          <a:lstStyle/>
          <a:p>
            <a:pPr marL="653796" indent="-571500" algn="justLow" rtl="1" eaLnBrk="1" fontAlgn="auto" hangingPunct="1">
              <a:spcAft>
                <a:spcPts val="0"/>
              </a:spcAft>
              <a:buFont typeface="Wingdings" panose="05000000000000000000" pitchFamily="2" charset="2"/>
              <a:buChar char="q"/>
              <a:defRPr/>
            </a:pPr>
            <a:r>
              <a:rPr lang="fa-IR" sz="3600" dirty="0" smtClean="0"/>
              <a:t>بسته به نوع تقلب ممکن است موادی به غذا اضافه شود که مصرف آن در کوتاه مدت و یا دراز مدت عوارضی را برای مصرف کننده در پی داشته باشد.</a:t>
            </a:r>
          </a:p>
          <a:p>
            <a:pPr marL="653796" indent="-571500" algn="justLow" rtl="1" eaLnBrk="1" fontAlgn="auto" hangingPunct="1">
              <a:spcAft>
                <a:spcPts val="0"/>
              </a:spcAft>
              <a:buFont typeface="Wingdings" panose="05000000000000000000" pitchFamily="2" charset="2"/>
              <a:buChar char="q"/>
              <a:defRPr/>
            </a:pPr>
            <a:r>
              <a:rPr lang="fa-IR" sz="3600" dirty="0" smtClean="0"/>
              <a:t>در اثر آلودگی مواد تقلبی، مصرف کننده دچار بیماری ناشی از غذا می شود.</a:t>
            </a:r>
          </a:p>
          <a:p>
            <a:pPr marL="653796" indent="-571500" algn="justLow" rtl="1" eaLnBrk="1" fontAlgn="auto" hangingPunct="1">
              <a:spcAft>
                <a:spcPts val="0"/>
              </a:spcAft>
              <a:buFont typeface="Wingdings" panose="05000000000000000000" pitchFamily="2" charset="2"/>
              <a:buChar char="q"/>
              <a:defRPr/>
            </a:pPr>
            <a:r>
              <a:rPr lang="fa-IR" sz="3600" dirty="0" smtClean="0"/>
              <a:t>بدلیل کمبود مواد مغذی در کالای تقلبی، انرژی و مواد مغذی کافی به مصرف کننده نمی رسد</a:t>
            </a:r>
            <a:r>
              <a:rPr lang="fa-IR" sz="3600" dirty="0" smtClean="0">
                <a:solidFill>
                  <a:schemeClr val="accent2">
                    <a:lumMod val="50000"/>
                  </a:schemeClr>
                </a:solidFill>
              </a:rPr>
              <a:t>.</a:t>
            </a:r>
            <a:endParaRPr lang="fa-IR" sz="3600" dirty="0">
              <a:solidFill>
                <a:schemeClr val="accent2">
                  <a:lumMod val="50000"/>
                </a:schemeClr>
              </a:solidFill>
            </a:endParaRPr>
          </a:p>
        </p:txBody>
      </p:sp>
    </p:spTree>
    <p:extLst>
      <p:ext uri="{BB962C8B-B14F-4D97-AF65-F5344CB8AC3E}">
        <p14:creationId xmlns:p14="http://schemas.microsoft.com/office/powerpoint/2010/main" val="40738045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538914" cy="1439862"/>
          </a:xfrm>
        </p:spPr>
        <p:txBody>
          <a:bodyPr rtlCol="1">
            <a:normAutofit/>
          </a:bodyPr>
          <a:lstStyle/>
          <a:p>
            <a:pPr eaLnBrk="1" fontAlgn="auto" hangingPunct="1">
              <a:spcAft>
                <a:spcPts val="0"/>
              </a:spcAft>
              <a:defRPr/>
            </a:pPr>
            <a:r>
              <a:rPr lang="ar-SA" b="1" dirty="0" smtClean="0">
                <a:solidFill>
                  <a:srgbClr val="FFFF00"/>
                </a:solidFill>
                <a:cs typeface="B Homa" pitchFamily="2" charset="-78"/>
              </a:rPr>
              <a:t>دسته</a:t>
            </a:r>
            <a:r>
              <a:rPr lang="fa-IR" b="1" dirty="0" smtClean="0">
                <a:solidFill>
                  <a:srgbClr val="FFFF00"/>
                </a:solidFill>
                <a:cs typeface="B Homa" pitchFamily="2" charset="-78"/>
              </a:rPr>
              <a:t> بندی</a:t>
            </a:r>
            <a:r>
              <a:rPr lang="ar-SA" b="1" dirty="0" smtClean="0">
                <a:solidFill>
                  <a:srgbClr val="FFFF00"/>
                </a:solidFill>
                <a:cs typeface="B Homa" pitchFamily="2" charset="-78"/>
              </a:rPr>
              <a:t> تقلب</a:t>
            </a:r>
            <a:r>
              <a:rPr lang="fa-IR" b="1" dirty="0" smtClean="0">
                <a:solidFill>
                  <a:srgbClr val="FFFF00"/>
                </a:solidFill>
                <a:cs typeface="B Homa" pitchFamily="2" charset="-78"/>
              </a:rPr>
              <a:t>ات</a:t>
            </a:r>
            <a:r>
              <a:rPr lang="ar-SA" b="1" dirty="0" smtClean="0">
                <a:solidFill>
                  <a:srgbClr val="FFFF00"/>
                </a:solidFill>
                <a:cs typeface="B Homa" pitchFamily="2" charset="-78"/>
              </a:rPr>
              <a:t> مواد غذايي</a:t>
            </a:r>
            <a:r>
              <a:rPr lang="fa-IR" b="1" dirty="0" smtClean="0">
                <a:solidFill>
                  <a:srgbClr val="FFFF00"/>
                </a:solidFill>
                <a:cs typeface="B Homa" pitchFamily="2" charset="-78"/>
              </a:rPr>
              <a:t> از </a:t>
            </a:r>
            <a:r>
              <a:rPr lang="ar-SA" b="1" dirty="0" smtClean="0">
                <a:solidFill>
                  <a:srgbClr val="FFFF00"/>
                </a:solidFill>
                <a:cs typeface="B Homa" pitchFamily="2" charset="-78"/>
              </a:rPr>
              <a:t>لحاظ ميزان خطر</a:t>
            </a:r>
            <a:endParaRPr lang="fa-IR" b="1" dirty="0">
              <a:solidFill>
                <a:srgbClr val="FFFF00"/>
              </a:solidFill>
              <a:cs typeface="B Homa" pitchFamily="2" charset="-78"/>
            </a:endParaRPr>
          </a:p>
        </p:txBody>
      </p:sp>
      <p:sp>
        <p:nvSpPr>
          <p:cNvPr id="3" name="Content Placeholder 2"/>
          <p:cNvSpPr>
            <a:spLocks noGrp="1"/>
          </p:cNvSpPr>
          <p:nvPr>
            <p:ph idx="1"/>
          </p:nvPr>
        </p:nvSpPr>
        <p:spPr>
          <a:xfrm>
            <a:off x="179513" y="1714500"/>
            <a:ext cx="8754938" cy="4533900"/>
          </a:xfrm>
        </p:spPr>
        <p:txBody>
          <a:bodyPr rtlCol="1">
            <a:normAutofit/>
          </a:bodyPr>
          <a:lstStyle/>
          <a:p>
            <a:pPr marL="82296" indent="0" algn="justLow" rtl="1">
              <a:buNone/>
              <a:defRPr/>
            </a:pPr>
            <a:r>
              <a:rPr lang="ar-SA" sz="3600" b="1" dirty="0" smtClean="0">
                <a:solidFill>
                  <a:srgbClr val="FF0000"/>
                </a:solidFill>
              </a:rPr>
              <a:t>تقلب کم خطر : </a:t>
            </a:r>
            <a:r>
              <a:rPr lang="ar-SA" b="1" dirty="0" smtClean="0"/>
              <a:t> </a:t>
            </a:r>
            <a:endParaRPr lang="fa-IR" b="1" dirty="0" smtClean="0"/>
          </a:p>
          <a:p>
            <a:pPr marL="596646" indent="-514350" algn="justLow" rtl="1">
              <a:buFont typeface="Wingdings" panose="05000000000000000000" pitchFamily="2" charset="2"/>
              <a:buChar char="q"/>
              <a:defRPr/>
            </a:pPr>
            <a:r>
              <a:rPr lang="ar-SA" b="1" dirty="0" smtClean="0"/>
              <a:t>افز</a:t>
            </a:r>
            <a:r>
              <a:rPr lang="fa-IR" b="1" dirty="0" smtClean="0"/>
              <a:t>ودن </a:t>
            </a:r>
            <a:r>
              <a:rPr lang="ar-SA" b="1" dirty="0" smtClean="0"/>
              <a:t>نشاسته به ماست</a:t>
            </a:r>
            <a:r>
              <a:rPr lang="fa-IR" b="1" dirty="0" smtClean="0"/>
              <a:t> و یا کشک</a:t>
            </a:r>
            <a:r>
              <a:rPr lang="ar-SA" b="1" dirty="0" smtClean="0"/>
              <a:t> به منظور قوام بيشتر آن</a:t>
            </a:r>
            <a:r>
              <a:rPr lang="fa-IR" b="1" dirty="0" smtClean="0"/>
              <a:t>، ماش سائیده به فلفل سیاه و ...</a:t>
            </a:r>
          </a:p>
          <a:p>
            <a:pPr marL="82296" indent="0" algn="justLow" rtl="1">
              <a:buNone/>
              <a:defRPr/>
            </a:pPr>
            <a:r>
              <a:rPr lang="ar-SA" b="1" dirty="0" smtClean="0">
                <a:solidFill>
                  <a:srgbClr val="FF0000"/>
                </a:solidFill>
              </a:rPr>
              <a:t>تقلب خطرناک : </a:t>
            </a:r>
            <a:endParaRPr lang="fa-IR" b="1" dirty="0" smtClean="0">
              <a:solidFill>
                <a:srgbClr val="FF0000"/>
              </a:solidFill>
            </a:endParaRPr>
          </a:p>
          <a:p>
            <a:pPr marL="596646" indent="-514350" algn="justLow" rtl="1">
              <a:buFont typeface="Wingdings" panose="05000000000000000000" pitchFamily="2" charset="2"/>
              <a:buChar char="q"/>
              <a:defRPr/>
            </a:pPr>
            <a:r>
              <a:rPr lang="ar-SA" b="1" dirty="0" smtClean="0"/>
              <a:t>استفاده از رنگ</a:t>
            </a:r>
            <a:r>
              <a:rPr lang="fa-IR" b="1" dirty="0" smtClean="0"/>
              <a:t>های</a:t>
            </a:r>
            <a:r>
              <a:rPr lang="ar-SA" b="1" dirty="0" smtClean="0"/>
              <a:t> صنعتی</a:t>
            </a:r>
            <a:r>
              <a:rPr lang="fa-IR" b="1" dirty="0" smtClean="0"/>
              <a:t> و شیمیایی</a:t>
            </a:r>
            <a:r>
              <a:rPr lang="ar-SA" b="1" dirty="0" smtClean="0"/>
              <a:t> برای </a:t>
            </a:r>
            <a:r>
              <a:rPr lang="fa-IR" b="1" dirty="0" smtClean="0"/>
              <a:t>جذاب نمودن مواد غذایی، مواد نگهدارنده بیش از حد استاندارد، مخلوط کردن جنس فاسد و یا آلوده یا  استفاده از پارافین بجای شکلات</a:t>
            </a:r>
            <a:r>
              <a:rPr lang="ar-SA" b="1" dirty="0" smtClean="0"/>
              <a:t> </a:t>
            </a:r>
            <a:endParaRPr lang="fa-IR" b="1" dirty="0"/>
          </a:p>
        </p:txBody>
      </p:sp>
    </p:spTree>
    <p:extLst>
      <p:ext uri="{BB962C8B-B14F-4D97-AF65-F5344CB8AC3E}">
        <p14:creationId xmlns:p14="http://schemas.microsoft.com/office/powerpoint/2010/main" val="343213858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rtl="0" eaLnBrk="1" fontAlgn="auto" hangingPunct="1">
              <a:spcAft>
                <a:spcPts val="0"/>
              </a:spcAft>
              <a:defRPr/>
            </a:pPr>
            <a:r>
              <a:rPr lang="fa-IR" sz="4800" b="1" dirty="0" smtClean="0">
                <a:solidFill>
                  <a:srgbClr val="FFFF00"/>
                </a:solidFill>
                <a:cs typeface="B Homa" pitchFamily="2" charset="-78"/>
              </a:rPr>
              <a:t>طبقه بندی تقلبات از نظر ماهیت</a:t>
            </a:r>
            <a:endParaRPr lang="fa-IR" sz="4800" b="1" dirty="0">
              <a:solidFill>
                <a:srgbClr val="FFFF00"/>
              </a:solidFill>
              <a:cs typeface="B Homa" pitchFamily="2" charset="-78"/>
            </a:endParaRPr>
          </a:p>
        </p:txBody>
      </p:sp>
      <p:sp>
        <p:nvSpPr>
          <p:cNvPr id="3" name="Content Placeholder 2"/>
          <p:cNvSpPr>
            <a:spLocks noGrp="1"/>
          </p:cNvSpPr>
          <p:nvPr>
            <p:ph idx="1"/>
          </p:nvPr>
        </p:nvSpPr>
        <p:spPr>
          <a:xfrm>
            <a:off x="107504" y="1857375"/>
            <a:ext cx="8826946" cy="4391025"/>
          </a:xfrm>
        </p:spPr>
        <p:txBody>
          <a:bodyPr rtlCol="1">
            <a:normAutofit lnSpcReduction="10000"/>
          </a:bodyPr>
          <a:lstStyle/>
          <a:p>
            <a:pPr marL="653796" indent="-571500" algn="r" rtl="1" eaLnBrk="1" fontAlgn="auto" hangingPunct="1">
              <a:spcAft>
                <a:spcPts val="0"/>
              </a:spcAft>
              <a:buFont typeface="Wingdings" panose="05000000000000000000" pitchFamily="2" charset="2"/>
              <a:buChar char="q"/>
              <a:defRPr/>
            </a:pPr>
            <a:r>
              <a:rPr lang="fa-IR" sz="3600" dirty="0" smtClean="0"/>
              <a:t>تقلب در حجم</a:t>
            </a:r>
          </a:p>
          <a:p>
            <a:pPr marL="653796" indent="-571500" algn="r" rtl="1" eaLnBrk="1" fontAlgn="auto" hangingPunct="1">
              <a:spcAft>
                <a:spcPts val="0"/>
              </a:spcAft>
              <a:buFont typeface="Wingdings" panose="05000000000000000000" pitchFamily="2" charset="2"/>
              <a:buChar char="q"/>
              <a:defRPr/>
            </a:pPr>
            <a:r>
              <a:rPr lang="fa-IR" sz="3600" dirty="0" smtClean="0"/>
              <a:t>تقلب در وزن</a:t>
            </a:r>
          </a:p>
          <a:p>
            <a:pPr marL="653796" indent="-571500" algn="r" rtl="1" eaLnBrk="1" fontAlgn="auto" hangingPunct="1">
              <a:spcAft>
                <a:spcPts val="0"/>
              </a:spcAft>
              <a:buFont typeface="Wingdings" panose="05000000000000000000" pitchFamily="2" charset="2"/>
              <a:buChar char="q"/>
              <a:defRPr/>
            </a:pPr>
            <a:r>
              <a:rPr lang="fa-IR" sz="3600" dirty="0" smtClean="0"/>
              <a:t>عرضه جنس به جای جنس دیگر</a:t>
            </a:r>
          </a:p>
          <a:p>
            <a:pPr marL="653796" indent="-571500" algn="r" rtl="1" eaLnBrk="1" fontAlgn="auto" hangingPunct="1">
              <a:spcAft>
                <a:spcPts val="0"/>
              </a:spcAft>
              <a:buFont typeface="Wingdings" panose="05000000000000000000" pitchFamily="2" charset="2"/>
              <a:buChar char="q"/>
              <a:defRPr/>
            </a:pPr>
            <a:r>
              <a:rPr lang="fa-IR" sz="3600" dirty="0" smtClean="0"/>
              <a:t>مخلوط کردن مواد خارجی به جنس</a:t>
            </a:r>
          </a:p>
          <a:p>
            <a:pPr marL="653796" indent="-571500" algn="r" rtl="1" eaLnBrk="1" fontAlgn="auto" hangingPunct="1">
              <a:spcAft>
                <a:spcPts val="0"/>
              </a:spcAft>
              <a:buFont typeface="Wingdings" panose="05000000000000000000" pitchFamily="2" charset="2"/>
              <a:buChar char="q"/>
              <a:defRPr/>
            </a:pPr>
            <a:r>
              <a:rPr lang="fa-IR" sz="3600" dirty="0" smtClean="0"/>
              <a:t>عدم رعایت استاندارد و فرمول ثبت شده</a:t>
            </a:r>
          </a:p>
          <a:p>
            <a:pPr marL="653796" indent="-571500" algn="r" rtl="1" eaLnBrk="1" fontAlgn="auto" hangingPunct="1">
              <a:spcAft>
                <a:spcPts val="0"/>
              </a:spcAft>
              <a:buFont typeface="Wingdings" panose="05000000000000000000" pitchFamily="2" charset="2"/>
              <a:buChar char="q"/>
              <a:defRPr/>
            </a:pPr>
            <a:r>
              <a:rPr lang="fa-IR" sz="3600" dirty="0" smtClean="0"/>
              <a:t>سوء استفاده از اسم و علایم تجاری</a:t>
            </a:r>
          </a:p>
          <a:p>
            <a:pPr marL="653796" indent="-571500" algn="r" rtl="1" eaLnBrk="1" fontAlgn="auto" hangingPunct="1">
              <a:spcAft>
                <a:spcPts val="0"/>
              </a:spcAft>
              <a:buFont typeface="Wingdings" panose="05000000000000000000" pitchFamily="2" charset="2"/>
              <a:buChar char="q"/>
              <a:defRPr/>
            </a:pPr>
            <a:r>
              <a:rPr lang="fa-IR" sz="3600" dirty="0" smtClean="0"/>
              <a:t>بکار بردن رنگ و اسانس و مواد غیر مجاز</a:t>
            </a:r>
          </a:p>
          <a:p>
            <a:pPr marL="365760" indent="-283464" algn="r" rtl="1" eaLnBrk="1" fontAlgn="auto" hangingPunct="1">
              <a:spcAft>
                <a:spcPts val="0"/>
              </a:spcAft>
              <a:buFont typeface="Wingdings 2"/>
              <a:buChar char=""/>
              <a:defRPr/>
            </a:pPr>
            <a:endParaRPr lang="fa-IR" sz="3600" b="1" dirty="0" smtClean="0">
              <a:cs typeface="B Homa" pitchFamily="2" charset="-78"/>
            </a:endParaRPr>
          </a:p>
          <a:p>
            <a:pPr marL="365760" indent="-283464" algn="r" rtl="1" eaLnBrk="1" fontAlgn="auto" hangingPunct="1">
              <a:spcAft>
                <a:spcPts val="0"/>
              </a:spcAft>
              <a:buFont typeface="Wingdings 2"/>
              <a:buChar char=""/>
              <a:defRPr/>
            </a:pPr>
            <a:endParaRPr lang="fa-IR" sz="3600" b="1" dirty="0" smtClean="0">
              <a:cs typeface="B Homa" pitchFamily="2" charset="-78"/>
            </a:endParaRPr>
          </a:p>
          <a:p>
            <a:pPr marL="365760" indent="-283464" eaLnBrk="1" fontAlgn="auto" hangingPunct="1">
              <a:spcAft>
                <a:spcPts val="0"/>
              </a:spcAft>
              <a:buFont typeface="Wingdings 2"/>
              <a:buChar char=""/>
              <a:defRPr/>
            </a:pPr>
            <a:endParaRPr lang="fa-IR" sz="3600" b="1" dirty="0">
              <a:cs typeface="B Homa" pitchFamily="2" charset="-78"/>
            </a:endParaRPr>
          </a:p>
        </p:txBody>
      </p:sp>
    </p:spTree>
    <p:extLst>
      <p:ext uri="{BB962C8B-B14F-4D97-AF65-F5344CB8AC3E}">
        <p14:creationId xmlns:p14="http://schemas.microsoft.com/office/powerpoint/2010/main" val="22137855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785813"/>
            <a:ext cx="7499350" cy="631825"/>
          </a:xfrm>
        </p:spPr>
        <p:txBody>
          <a:bodyPr rtlCol="1">
            <a:noAutofit/>
          </a:bodyPr>
          <a:lstStyle/>
          <a:p>
            <a:pPr rtl="0" eaLnBrk="1" fontAlgn="auto" hangingPunct="1">
              <a:spcAft>
                <a:spcPts val="0"/>
              </a:spcAft>
              <a:defRPr/>
            </a:pPr>
            <a:r>
              <a:rPr lang="fa-IR" sz="5400" b="1" dirty="0" smtClean="0">
                <a:solidFill>
                  <a:srgbClr val="FFFF00"/>
                </a:solidFill>
                <a:cs typeface="B Homa" pitchFamily="2" charset="-78"/>
              </a:rPr>
              <a:t>تقلب در حجم</a:t>
            </a:r>
            <a:r>
              <a:rPr lang="fa-IR" sz="5400" b="1" dirty="0" smtClean="0">
                <a:solidFill>
                  <a:schemeClr val="accent3">
                    <a:lumMod val="75000"/>
                  </a:schemeClr>
                </a:solidFill>
                <a:cs typeface="B Homa" pitchFamily="2" charset="-78"/>
              </a:rPr>
              <a:t/>
            </a:r>
            <a:br>
              <a:rPr lang="fa-IR" sz="5400" b="1" dirty="0" smtClean="0">
                <a:solidFill>
                  <a:schemeClr val="accent3">
                    <a:lumMod val="75000"/>
                  </a:schemeClr>
                </a:solidFill>
                <a:cs typeface="B Homa" pitchFamily="2" charset="-78"/>
              </a:rPr>
            </a:br>
            <a:r>
              <a:rPr lang="en-US" sz="5400" b="1" dirty="0" smtClean="0">
                <a:solidFill>
                  <a:schemeClr val="accent3">
                    <a:lumMod val="75000"/>
                  </a:schemeClr>
                </a:solidFill>
                <a:cs typeface="B Homa" pitchFamily="2" charset="-78"/>
              </a:rPr>
              <a:t> </a:t>
            </a:r>
            <a:endParaRPr lang="fa-IR" sz="5400" dirty="0">
              <a:solidFill>
                <a:schemeClr val="accent3">
                  <a:lumMod val="75000"/>
                </a:schemeClr>
              </a:solidFill>
              <a:cs typeface="B Homa" pitchFamily="2" charset="-78"/>
            </a:endParaRPr>
          </a:p>
        </p:txBody>
      </p:sp>
      <p:sp>
        <p:nvSpPr>
          <p:cNvPr id="3" name="Content Placeholder 2"/>
          <p:cNvSpPr>
            <a:spLocks noGrp="1"/>
          </p:cNvSpPr>
          <p:nvPr>
            <p:ph idx="1"/>
          </p:nvPr>
        </p:nvSpPr>
        <p:spPr/>
        <p:txBody>
          <a:bodyPr rtlCol="1">
            <a:normAutofit/>
          </a:bodyPr>
          <a:lstStyle/>
          <a:p>
            <a:pPr marL="653796" indent="-571500" algn="r" rtl="1" eaLnBrk="1" fontAlgn="auto" hangingPunct="1">
              <a:spcAft>
                <a:spcPts val="0"/>
              </a:spcAft>
              <a:buFont typeface="Wingdings" panose="05000000000000000000" pitchFamily="2" charset="2"/>
              <a:buChar char="q"/>
              <a:defRPr/>
            </a:pPr>
            <a:r>
              <a:rPr lang="fa-IR" sz="4000" dirty="0"/>
              <a:t>افزودن آب به شیر</a:t>
            </a:r>
          </a:p>
          <a:p>
            <a:pPr marL="653796" indent="-571500" algn="r" rtl="1" eaLnBrk="1" fontAlgn="auto" hangingPunct="1">
              <a:spcAft>
                <a:spcPts val="0"/>
              </a:spcAft>
              <a:buFont typeface="Wingdings" panose="05000000000000000000" pitchFamily="2" charset="2"/>
              <a:buChar char="q"/>
              <a:defRPr/>
            </a:pPr>
            <a:r>
              <a:rPr lang="fa-IR" sz="4000" dirty="0" smtClean="0"/>
              <a:t>آب به آبمیوه و یا سرکه</a:t>
            </a:r>
          </a:p>
          <a:p>
            <a:pPr marL="653796" indent="-571500" algn="r" rtl="1" eaLnBrk="1" fontAlgn="auto" hangingPunct="1">
              <a:spcAft>
                <a:spcPts val="0"/>
              </a:spcAft>
              <a:buFont typeface="Wingdings" panose="05000000000000000000" pitchFamily="2" charset="2"/>
              <a:buChar char="q"/>
              <a:defRPr/>
            </a:pPr>
            <a:r>
              <a:rPr lang="fa-IR" sz="4000" dirty="0" smtClean="0"/>
              <a:t>حجم کمتر از مقدار درج شده</a:t>
            </a:r>
          </a:p>
          <a:p>
            <a:pPr marL="653796" indent="-571500" algn="r" rtl="1" eaLnBrk="1" fontAlgn="auto" hangingPunct="1">
              <a:spcAft>
                <a:spcPts val="0"/>
              </a:spcAft>
              <a:buFont typeface="Wingdings" panose="05000000000000000000" pitchFamily="2" charset="2"/>
              <a:buChar char="q"/>
              <a:defRPr/>
            </a:pPr>
            <a:r>
              <a:rPr lang="fa-IR" sz="4000" dirty="0" smtClean="0"/>
              <a:t>وضعیت بسته بندی</a:t>
            </a:r>
          </a:p>
          <a:p>
            <a:pPr marL="653796" indent="-571500" algn="r" rtl="1" eaLnBrk="1" fontAlgn="auto" hangingPunct="1">
              <a:spcAft>
                <a:spcPts val="0"/>
              </a:spcAft>
              <a:buFont typeface="Wingdings" panose="05000000000000000000" pitchFamily="2" charset="2"/>
              <a:buChar char="q"/>
              <a:defRPr/>
            </a:pPr>
            <a:endParaRPr lang="fa-IR" sz="4000" dirty="0"/>
          </a:p>
        </p:txBody>
      </p:sp>
    </p:spTree>
    <p:extLst>
      <p:ext uri="{BB962C8B-B14F-4D97-AF65-F5344CB8AC3E}">
        <p14:creationId xmlns:p14="http://schemas.microsoft.com/office/powerpoint/2010/main" val="31682792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rtl="0" eaLnBrk="1" fontAlgn="auto" hangingPunct="1">
              <a:spcAft>
                <a:spcPts val="0"/>
              </a:spcAft>
              <a:defRPr/>
            </a:pPr>
            <a:r>
              <a:rPr lang="fa-IR" b="1" dirty="0" smtClean="0">
                <a:solidFill>
                  <a:srgbClr val="FFFF00"/>
                </a:solidFill>
                <a:cs typeface="B Homa" pitchFamily="2" charset="-78"/>
              </a:rPr>
              <a:t>افزایش وزن</a:t>
            </a:r>
            <a:endParaRPr lang="fa-IR" b="1" dirty="0">
              <a:solidFill>
                <a:srgbClr val="FFFF00"/>
              </a:solidFill>
              <a:cs typeface="B Homa" pitchFamily="2" charset="-78"/>
            </a:endParaRPr>
          </a:p>
        </p:txBody>
      </p:sp>
      <p:sp>
        <p:nvSpPr>
          <p:cNvPr id="3" name="Content Placeholder 2"/>
          <p:cNvSpPr>
            <a:spLocks noGrp="1"/>
          </p:cNvSpPr>
          <p:nvPr>
            <p:ph idx="1"/>
          </p:nvPr>
        </p:nvSpPr>
        <p:spPr>
          <a:xfrm>
            <a:off x="251521" y="1643063"/>
            <a:ext cx="8682930" cy="4857750"/>
          </a:xfrm>
        </p:spPr>
        <p:txBody>
          <a:bodyPr rtlCol="1">
            <a:normAutofit fontScale="92500" lnSpcReduction="20000"/>
          </a:bodyPr>
          <a:lstStyle/>
          <a:p>
            <a:pPr marL="539496" indent="-457200" algn="r" rtl="1" eaLnBrk="1" fontAlgn="auto" hangingPunct="1">
              <a:spcAft>
                <a:spcPts val="0"/>
              </a:spcAft>
              <a:buFont typeface="Wingdings" panose="05000000000000000000" pitchFamily="2" charset="2"/>
              <a:buChar char="q"/>
              <a:defRPr/>
            </a:pPr>
            <a:r>
              <a:rPr lang="fa-IR" dirty="0" smtClean="0"/>
              <a:t>نگهداری مرغ و سبزیجات غده ای در آب</a:t>
            </a:r>
          </a:p>
          <a:p>
            <a:pPr marL="539496" indent="-457200" algn="r" rtl="1" eaLnBrk="1" fontAlgn="auto" hangingPunct="1">
              <a:spcAft>
                <a:spcPts val="0"/>
              </a:spcAft>
              <a:buFont typeface="Wingdings" panose="05000000000000000000" pitchFamily="2" charset="2"/>
              <a:buChar char="q"/>
              <a:defRPr/>
            </a:pPr>
            <a:r>
              <a:rPr lang="fa-IR" dirty="0" smtClean="0"/>
              <a:t>خارج نکردن کامل امعاء و احشاء مرغ و دام</a:t>
            </a:r>
          </a:p>
          <a:p>
            <a:pPr marL="539496" indent="-457200" algn="r" rtl="1" eaLnBrk="1" fontAlgn="auto" hangingPunct="1">
              <a:spcAft>
                <a:spcPts val="0"/>
              </a:spcAft>
              <a:buFont typeface="Wingdings" panose="05000000000000000000" pitchFamily="2" charset="2"/>
              <a:buChar char="q"/>
              <a:defRPr/>
            </a:pPr>
            <a:r>
              <a:rPr lang="fa-IR" dirty="0" smtClean="0"/>
              <a:t>نمک زیاد و نشاسته به آجیل</a:t>
            </a:r>
          </a:p>
          <a:p>
            <a:pPr marL="539496" indent="-457200" algn="r" rtl="1" eaLnBrk="1" fontAlgn="auto" hangingPunct="1">
              <a:spcAft>
                <a:spcPts val="0"/>
              </a:spcAft>
              <a:buFont typeface="Wingdings" panose="05000000000000000000" pitchFamily="2" charset="2"/>
              <a:buChar char="q"/>
              <a:defRPr/>
            </a:pPr>
            <a:r>
              <a:rPr lang="fa-IR" dirty="0" smtClean="0"/>
              <a:t>جعبه کیک و شیرینی</a:t>
            </a:r>
          </a:p>
          <a:p>
            <a:pPr marL="539496" indent="-457200" algn="r" rtl="1" eaLnBrk="1" fontAlgn="auto" hangingPunct="1">
              <a:spcAft>
                <a:spcPts val="0"/>
              </a:spcAft>
              <a:buFont typeface="Wingdings" panose="05000000000000000000" pitchFamily="2" charset="2"/>
              <a:buChar char="q"/>
              <a:defRPr/>
            </a:pPr>
            <a:r>
              <a:rPr lang="fa-IR" dirty="0" smtClean="0"/>
              <a:t>آب در کره و خامه</a:t>
            </a:r>
          </a:p>
          <a:p>
            <a:pPr marL="539496" indent="-457200" algn="r" rtl="1" eaLnBrk="1" fontAlgn="auto" hangingPunct="1">
              <a:spcAft>
                <a:spcPts val="0"/>
              </a:spcAft>
              <a:buFont typeface="Wingdings" panose="05000000000000000000" pitchFamily="2" charset="2"/>
              <a:buChar char="q"/>
              <a:defRPr/>
            </a:pPr>
            <a:r>
              <a:rPr lang="fa-IR" dirty="0" smtClean="0"/>
              <a:t>رطوبت در کیک، نان </a:t>
            </a:r>
          </a:p>
          <a:p>
            <a:pPr marL="539496" indent="-457200" algn="r" rtl="1" eaLnBrk="1" fontAlgn="auto" hangingPunct="1">
              <a:spcAft>
                <a:spcPts val="0"/>
              </a:spcAft>
              <a:buFont typeface="Wingdings" panose="05000000000000000000" pitchFamily="2" charset="2"/>
              <a:buChar char="q"/>
              <a:defRPr/>
            </a:pPr>
            <a:r>
              <a:rPr lang="fa-IR" dirty="0" smtClean="0"/>
              <a:t>سنگ و خاک بیش از حد معمول در حبوبات و غلات </a:t>
            </a:r>
          </a:p>
          <a:p>
            <a:pPr marL="539496" indent="-457200" algn="r" rtl="1" eaLnBrk="1" fontAlgn="auto" hangingPunct="1">
              <a:spcAft>
                <a:spcPts val="0"/>
              </a:spcAft>
              <a:buFont typeface="Wingdings" panose="05000000000000000000" pitchFamily="2" charset="2"/>
              <a:buChar char="q"/>
              <a:defRPr/>
            </a:pPr>
            <a:r>
              <a:rPr lang="fa-IR" dirty="0" smtClean="0"/>
              <a:t>گل بیش از حد معمول در سیب زمینی و سبزیجات</a:t>
            </a:r>
          </a:p>
          <a:p>
            <a:pPr marL="539496" indent="-457200" algn="r" rtl="1" eaLnBrk="1" fontAlgn="auto" hangingPunct="1">
              <a:spcAft>
                <a:spcPts val="0"/>
              </a:spcAft>
              <a:buFont typeface="Wingdings" panose="05000000000000000000" pitchFamily="2" charset="2"/>
              <a:buChar char="q"/>
              <a:defRPr/>
            </a:pPr>
            <a:r>
              <a:rPr lang="fa-IR" dirty="0" smtClean="0"/>
              <a:t>میوه با صندوق و شاخ و برگ</a:t>
            </a:r>
          </a:p>
          <a:p>
            <a:pPr marL="539496" indent="-457200" algn="r" rtl="1" eaLnBrk="1" fontAlgn="auto" hangingPunct="1">
              <a:spcAft>
                <a:spcPts val="0"/>
              </a:spcAft>
              <a:buFont typeface="Wingdings" panose="05000000000000000000" pitchFamily="2" charset="2"/>
              <a:buChar char="q"/>
              <a:defRPr/>
            </a:pPr>
            <a:r>
              <a:rPr lang="fa-IR" dirty="0" smtClean="0"/>
              <a:t>مغایرت وزن درج شده با وزن واقعی</a:t>
            </a:r>
          </a:p>
          <a:p>
            <a:pPr marL="365760" indent="-283464" algn="r" rtl="1" eaLnBrk="1" fontAlgn="auto" hangingPunct="1">
              <a:spcAft>
                <a:spcPts val="0"/>
              </a:spcAft>
              <a:buFont typeface="Wingdings 2"/>
              <a:buChar char=""/>
              <a:defRPr/>
            </a:pPr>
            <a:endParaRPr lang="fa-IR" b="1" dirty="0">
              <a:cs typeface="B Homa" pitchFamily="2" charset="-78"/>
            </a:endParaRPr>
          </a:p>
        </p:txBody>
      </p:sp>
    </p:spTree>
    <p:extLst>
      <p:ext uri="{BB962C8B-B14F-4D97-AF65-F5344CB8AC3E}">
        <p14:creationId xmlns:p14="http://schemas.microsoft.com/office/powerpoint/2010/main" val="9588406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heckerboard(across)">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heckerboard(across)">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heckerboard(across)">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71500" y="857250"/>
            <a:ext cx="8229600" cy="1143000"/>
          </a:xfrm>
        </p:spPr>
        <p:txBody>
          <a:bodyPr/>
          <a:lstStyle/>
          <a:p>
            <a:pPr algn="ctr" eaLnBrk="1" hangingPunct="1"/>
            <a:r>
              <a:rPr lang="fa-IR" altLang="en-US" sz="3400" smtClean="0">
                <a:cs typeface="B Nazanin" pitchFamily="2" charset="-78"/>
              </a:rPr>
              <a:t/>
            </a:r>
            <a:br>
              <a:rPr lang="fa-IR" altLang="en-US" sz="3400" smtClean="0">
                <a:cs typeface="B Nazanin" pitchFamily="2" charset="-78"/>
              </a:rPr>
            </a:br>
            <a:endParaRPr lang="en-US" altLang="en-US" sz="2600" smtClean="0">
              <a:cs typeface="B Nazanin" pitchFamily="2" charset="-78"/>
            </a:endParaRPr>
          </a:p>
        </p:txBody>
      </p:sp>
      <p:sp>
        <p:nvSpPr>
          <p:cNvPr id="4099" name="Rectangle 3"/>
          <p:cNvSpPr>
            <a:spLocks noGrp="1" noChangeArrowheads="1"/>
          </p:cNvSpPr>
          <p:nvPr>
            <p:ph idx="1"/>
          </p:nvPr>
        </p:nvSpPr>
        <p:spPr>
          <a:xfrm>
            <a:off x="500063" y="1928813"/>
            <a:ext cx="8229600" cy="3357562"/>
          </a:xfrm>
        </p:spPr>
        <p:txBody>
          <a:bodyPr>
            <a:normAutofit lnSpcReduction="10000"/>
          </a:bodyPr>
          <a:lstStyle/>
          <a:p>
            <a:pPr algn="just" rtl="1" eaLnBrk="1" hangingPunct="1"/>
            <a:r>
              <a:rPr lang="fa-IR" altLang="en-US" b="1" dirty="0" smtClean="0">
                <a:cs typeface="B Nazanin" pitchFamily="2" charset="-78"/>
              </a:rPr>
              <a:t>با افزایش روز افزون جمعیت تهیه غذای کافی یکی از مسائل پیچیده و مهم  ممالک مختلف دنیا بویژه کشورهای جهان سوم به شمار می</a:t>
            </a:r>
            <a:r>
              <a:rPr lang="en-US" altLang="en-US" b="1" dirty="0" smtClean="0">
                <a:cs typeface="B Nazanin" pitchFamily="2" charset="-78"/>
              </a:rPr>
              <a:t> </a:t>
            </a:r>
            <a:r>
              <a:rPr lang="fa-IR" altLang="en-US" b="1" dirty="0" smtClean="0">
                <a:cs typeface="B Nazanin" pitchFamily="2" charset="-78"/>
              </a:rPr>
              <a:t>رود علاوه بر مشکلات کمبود مواد غذایی معضلاتی چون تقلبات در مواد غذایی , فساد مواد غذایی , عدم رعایت اصول بهداشتی در تهیه , تبدیل و نگهداری و توزیع و مصرف این مواد موجب بروز مشکلاتی شده است</a:t>
            </a:r>
            <a:r>
              <a:rPr lang="fa-IR" altLang="en-US" dirty="0" smtClean="0"/>
              <a:t> </a:t>
            </a:r>
            <a:r>
              <a:rPr lang="en-US" altLang="en-US" dirty="0" smtClean="0"/>
              <a:t>.</a:t>
            </a:r>
          </a:p>
        </p:txBody>
      </p:sp>
    </p:spTree>
    <p:extLst>
      <p:ext uri="{BB962C8B-B14F-4D97-AF65-F5344CB8AC3E}">
        <p14:creationId xmlns:p14="http://schemas.microsoft.com/office/powerpoint/2010/main" val="3009742923"/>
      </p:ext>
    </p:extLst>
  </p:cSld>
  <p:clrMapOvr>
    <a:masterClrMapping/>
  </p:clrMapOvr>
  <p:transition>
    <p:cover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57188"/>
            <a:ext cx="8394898" cy="785812"/>
          </a:xfrm>
        </p:spPr>
        <p:txBody>
          <a:bodyPr rtlCol="1">
            <a:noAutofit/>
          </a:bodyPr>
          <a:lstStyle/>
          <a:p>
            <a:pPr rtl="0" eaLnBrk="1" fontAlgn="auto" hangingPunct="1">
              <a:spcAft>
                <a:spcPts val="0"/>
              </a:spcAft>
              <a:defRPr/>
            </a:pPr>
            <a:r>
              <a:rPr lang="fa-IR" b="1" dirty="0" smtClean="0">
                <a:solidFill>
                  <a:srgbClr val="FFFF00"/>
                </a:solidFill>
                <a:cs typeface="B Homa" pitchFamily="2" charset="-78"/>
              </a:rPr>
              <a:t>عرضه جنس به جای جنس دیگر</a:t>
            </a:r>
            <a:br>
              <a:rPr lang="fa-IR" b="1" dirty="0" smtClean="0">
                <a:solidFill>
                  <a:srgbClr val="FFFF00"/>
                </a:solidFill>
                <a:cs typeface="B Homa" pitchFamily="2" charset="-78"/>
              </a:rPr>
            </a:br>
            <a:endParaRPr lang="fa-IR" dirty="0">
              <a:solidFill>
                <a:srgbClr val="FFFF00"/>
              </a:solidFill>
              <a:cs typeface="B Homa" pitchFamily="2" charset="-78"/>
            </a:endParaRPr>
          </a:p>
        </p:txBody>
      </p:sp>
      <p:sp>
        <p:nvSpPr>
          <p:cNvPr id="3" name="Content Placeholder 2"/>
          <p:cNvSpPr>
            <a:spLocks noGrp="1"/>
          </p:cNvSpPr>
          <p:nvPr>
            <p:ph idx="1"/>
          </p:nvPr>
        </p:nvSpPr>
        <p:spPr>
          <a:xfrm>
            <a:off x="179512" y="1214438"/>
            <a:ext cx="8750176" cy="5429250"/>
          </a:xfrm>
        </p:spPr>
        <p:txBody>
          <a:bodyPr rtlCol="1">
            <a:normAutofit fontScale="85000" lnSpcReduction="20000"/>
          </a:bodyPr>
          <a:lstStyle/>
          <a:p>
            <a:pPr marL="539496" indent="-457200" algn="r" rtl="1" eaLnBrk="1" fontAlgn="auto" hangingPunct="1">
              <a:spcAft>
                <a:spcPts val="0"/>
              </a:spcAft>
              <a:buFont typeface="Wingdings" panose="05000000000000000000" pitchFamily="2" charset="2"/>
              <a:buChar char="q"/>
              <a:defRPr/>
            </a:pPr>
            <a:r>
              <a:rPr lang="fa-IR" dirty="0" smtClean="0"/>
              <a:t>گوشت گاو و گوساله به جای گوسفند</a:t>
            </a:r>
          </a:p>
          <a:p>
            <a:pPr marL="539496" indent="-457200" algn="r" rtl="1" eaLnBrk="1" fontAlgn="auto" hangingPunct="1">
              <a:spcAft>
                <a:spcPts val="0"/>
              </a:spcAft>
              <a:buFont typeface="Wingdings" panose="05000000000000000000" pitchFamily="2" charset="2"/>
              <a:buChar char="q"/>
              <a:defRPr/>
            </a:pPr>
            <a:r>
              <a:rPr lang="fa-IR" dirty="0" smtClean="0"/>
              <a:t>عرضه گوشت دام ماده بجای دام نر و یا بز بجای گوسفند</a:t>
            </a:r>
          </a:p>
          <a:p>
            <a:pPr marL="539496" indent="-457200" algn="r" rtl="1" eaLnBrk="1" fontAlgn="auto" hangingPunct="1">
              <a:spcAft>
                <a:spcPts val="0"/>
              </a:spcAft>
              <a:buFont typeface="Wingdings" panose="05000000000000000000" pitchFamily="2" charset="2"/>
              <a:buChar char="q"/>
              <a:defRPr/>
            </a:pPr>
            <a:r>
              <a:rPr lang="fa-IR" dirty="0" smtClean="0"/>
              <a:t>ماست، پنیر و کشک گاوی به جای گوسفندی</a:t>
            </a:r>
          </a:p>
          <a:p>
            <a:pPr marL="539496" indent="-457200" algn="r" rtl="1" eaLnBrk="1" fontAlgn="auto" hangingPunct="1">
              <a:spcAft>
                <a:spcPts val="0"/>
              </a:spcAft>
              <a:buFont typeface="Wingdings" panose="05000000000000000000" pitchFamily="2" charset="2"/>
              <a:buChar char="q"/>
              <a:defRPr/>
            </a:pPr>
            <a:r>
              <a:rPr lang="fa-IR" dirty="0" smtClean="0"/>
              <a:t>انواع روغن نباتی به جای روغن زیتون و روغنهای نباتی بجای یکدیگر</a:t>
            </a:r>
          </a:p>
          <a:p>
            <a:pPr marL="539496" indent="-457200" algn="r" rtl="1" eaLnBrk="1" fontAlgn="auto" hangingPunct="1">
              <a:spcAft>
                <a:spcPts val="0"/>
              </a:spcAft>
              <a:buFont typeface="Wingdings" panose="05000000000000000000" pitchFamily="2" charset="2"/>
              <a:buChar char="q"/>
              <a:defRPr/>
            </a:pPr>
            <a:r>
              <a:rPr lang="fa-IR" dirty="0" smtClean="0"/>
              <a:t>کره نباتی (مارگارین) به جای کره حیوانی</a:t>
            </a:r>
          </a:p>
          <a:p>
            <a:pPr marL="539496" indent="-457200" algn="r" rtl="1" eaLnBrk="1" fontAlgn="auto" hangingPunct="1">
              <a:spcAft>
                <a:spcPts val="0"/>
              </a:spcAft>
              <a:buFont typeface="Wingdings" panose="05000000000000000000" pitchFamily="2" charset="2"/>
              <a:buChar char="q"/>
              <a:defRPr/>
            </a:pPr>
            <a:r>
              <a:rPr lang="fa-IR" dirty="0" smtClean="0"/>
              <a:t>اسید استیک صنعتی به جای سرکه طبیعی</a:t>
            </a:r>
          </a:p>
          <a:p>
            <a:pPr marL="539496" indent="-457200" algn="r" rtl="1" eaLnBrk="1" fontAlgn="auto" hangingPunct="1">
              <a:spcAft>
                <a:spcPts val="0"/>
              </a:spcAft>
              <a:buFont typeface="Wingdings" panose="05000000000000000000" pitchFamily="2" charset="2"/>
              <a:buChar char="q"/>
              <a:defRPr/>
            </a:pPr>
            <a:r>
              <a:rPr lang="fa-IR" dirty="0" smtClean="0"/>
              <a:t>خلال هسته زردآلو یا بادام هندی بجای خلال بادام</a:t>
            </a:r>
          </a:p>
          <a:p>
            <a:pPr marL="539496" indent="-457200" algn="r" rtl="1" eaLnBrk="1" fontAlgn="auto" hangingPunct="1">
              <a:spcAft>
                <a:spcPts val="0"/>
              </a:spcAft>
              <a:buFont typeface="Wingdings" panose="05000000000000000000" pitchFamily="2" charset="2"/>
              <a:buChar char="q"/>
              <a:defRPr/>
            </a:pPr>
            <a:r>
              <a:rPr lang="fa-IR" dirty="0" smtClean="0"/>
              <a:t>خلال باقلا سبز بجای خلال پسته</a:t>
            </a:r>
          </a:p>
          <a:p>
            <a:pPr marL="539496" indent="-457200" algn="r" rtl="1" eaLnBrk="1" fontAlgn="auto" hangingPunct="1">
              <a:spcAft>
                <a:spcPts val="0"/>
              </a:spcAft>
              <a:buFont typeface="Wingdings" panose="05000000000000000000" pitchFamily="2" charset="2"/>
              <a:buChar char="q"/>
              <a:defRPr/>
            </a:pPr>
            <a:r>
              <a:rPr lang="fa-IR" dirty="0" smtClean="0"/>
              <a:t>عسل تابستان بجای عسل بهاره</a:t>
            </a:r>
          </a:p>
          <a:p>
            <a:pPr marL="539496" indent="-457200" algn="r" rtl="1" eaLnBrk="1" fontAlgn="auto" hangingPunct="1">
              <a:spcAft>
                <a:spcPts val="0"/>
              </a:spcAft>
              <a:buFont typeface="Wingdings" panose="05000000000000000000" pitchFamily="2" charset="2"/>
              <a:buChar char="q"/>
              <a:defRPr/>
            </a:pPr>
            <a:r>
              <a:rPr lang="fa-IR" dirty="0" smtClean="0"/>
              <a:t>شیره خرما بجای شیره انگور</a:t>
            </a:r>
          </a:p>
          <a:p>
            <a:pPr marL="539496" indent="-457200" algn="r" rtl="1" eaLnBrk="1" fontAlgn="auto" hangingPunct="1">
              <a:spcAft>
                <a:spcPts val="0"/>
              </a:spcAft>
              <a:buFont typeface="Wingdings" panose="05000000000000000000" pitchFamily="2" charset="2"/>
              <a:buChar char="q"/>
              <a:defRPr/>
            </a:pPr>
            <a:r>
              <a:rPr lang="fa-IR" dirty="0" smtClean="0"/>
              <a:t>عرضه چای ایرانی بجای خارجی </a:t>
            </a:r>
          </a:p>
          <a:p>
            <a:pPr marL="539496" indent="-457200" algn="r" rtl="1" eaLnBrk="1" fontAlgn="auto" hangingPunct="1">
              <a:spcAft>
                <a:spcPts val="0"/>
              </a:spcAft>
              <a:buFont typeface="Wingdings" panose="05000000000000000000" pitchFamily="2" charset="2"/>
              <a:buChar char="q"/>
              <a:defRPr/>
            </a:pPr>
            <a:r>
              <a:rPr lang="fa-IR" dirty="0" smtClean="0"/>
              <a:t>عرضه برنج خارجی بجای ایرانی</a:t>
            </a:r>
          </a:p>
          <a:p>
            <a:pPr marL="539496" indent="-457200" algn="r" rtl="1" eaLnBrk="1" fontAlgn="auto" hangingPunct="1">
              <a:spcAft>
                <a:spcPts val="0"/>
              </a:spcAft>
              <a:buFont typeface="Wingdings" panose="05000000000000000000" pitchFamily="2" charset="2"/>
              <a:buChar char="q"/>
              <a:defRPr/>
            </a:pPr>
            <a:r>
              <a:rPr lang="fa-IR" dirty="0" smtClean="0"/>
              <a:t>مخلوط کردن برنج مرغوب با برنج کیفیت پائین تر</a:t>
            </a:r>
          </a:p>
          <a:p>
            <a:pPr marL="539496" indent="-457200" algn="r" rtl="1" eaLnBrk="1" fontAlgn="auto" hangingPunct="1">
              <a:spcAft>
                <a:spcPts val="0"/>
              </a:spcAft>
              <a:buFont typeface="Wingdings" panose="05000000000000000000" pitchFamily="2" charset="2"/>
              <a:buChar char="q"/>
              <a:defRPr/>
            </a:pPr>
            <a:endParaRPr lang="fa-IR" dirty="0" smtClean="0"/>
          </a:p>
          <a:p>
            <a:pPr marL="365760" indent="-283464" eaLnBrk="1" fontAlgn="auto" hangingPunct="1">
              <a:spcAft>
                <a:spcPts val="0"/>
              </a:spcAft>
              <a:buFont typeface="Wingdings 2"/>
              <a:buChar char=""/>
              <a:defRPr/>
            </a:pPr>
            <a:endParaRPr lang="fa-IR" b="1" dirty="0">
              <a:solidFill>
                <a:schemeClr val="accent2">
                  <a:lumMod val="50000"/>
                </a:schemeClr>
              </a:solidFill>
              <a:cs typeface="B Homa" pitchFamily="2" charset="-78"/>
            </a:endParaRPr>
          </a:p>
        </p:txBody>
      </p:sp>
    </p:spTree>
    <p:extLst>
      <p:ext uri="{BB962C8B-B14F-4D97-AF65-F5344CB8AC3E}">
        <p14:creationId xmlns:p14="http://schemas.microsoft.com/office/powerpoint/2010/main" val="1283562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
                                            <p:txEl>
                                              <p:pRg st="1" end="1"/>
                                            </p:txEl>
                                          </p:spTgt>
                                        </p:tgtEl>
                                        <p:attrNameLst>
                                          <p:attrName>ppt_x</p:attrName>
                                        </p:attrNameLst>
                                      </p:cBhvr>
                                    </p:anim>
                                    <p:anim from="0" to="-1.0" calcmode="lin" valueType="num">
                                      <p:cBhvr>
                                        <p:cTn id="16" dur="200" decel="50000" autoRev="1" fill="hold">
                                          <p:stCondLst>
                                            <p:cond delay="600"/>
                                          </p:stCondLst>
                                        </p:cTn>
                                        <p:tgtEl>
                                          <p:spTgt spid="3">
                                            <p:txEl>
                                              <p:pRg st="1" end="1"/>
                                            </p:txEl>
                                          </p:spTgt>
                                        </p:tgtEl>
                                        <p:attrNameLst>
                                          <p:attrName>xshear</p:attrName>
                                        </p:attrNameLst>
                                      </p:cBhvr>
                                    </p:anim>
                                    <p:animScale>
                                      <p:cBhvr>
                                        <p:cTn id="17" dur="200" decel="100000" autoRev="1" fill="hold">
                                          <p:stCondLst>
                                            <p:cond delay="600"/>
                                          </p:stCondLst>
                                        </p:cTn>
                                        <p:tgtEl>
                                          <p:spTgt spid="3">
                                            <p:txEl>
                                              <p:pRg st="1" end="1"/>
                                            </p:txEl>
                                          </p:spTgt>
                                        </p:tgtEl>
                                      </p:cBhvr>
                                      <p:from x="100000" y="100000"/>
                                      <p:to x="80000" y="100000"/>
                                    </p:animScale>
                                    <p:anim by="(#ppt_h/3+#ppt_w*0.1)" calcmode="lin" valueType="num">
                                      <p:cBhvr additive="sum">
                                        <p:cTn id="18" dur="200" decel="100000" autoRev="1" fill="hold">
                                          <p:stCondLst>
                                            <p:cond delay="600"/>
                                          </p:stCondLst>
                                        </p:cTn>
                                        <p:tgtEl>
                                          <p:spTgt spid="3">
                                            <p:txEl>
                                              <p:pRg st="1" end="1"/>
                                            </p:txEl>
                                          </p:spTgt>
                                        </p:tgtEl>
                                        <p:attrNameLst>
                                          <p:attrName>ppt_x</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3">
                                            <p:txEl>
                                              <p:pRg st="2" end="2"/>
                                            </p:txEl>
                                          </p:spTgt>
                                        </p:tgtEl>
                                        <p:attrNameLst>
                                          <p:attrName>ppt_x</p:attrName>
                                        </p:attrNameLst>
                                      </p:cBhvr>
                                    </p:anim>
                                    <p:anim from="0" to="-1.0" calcmode="lin" valueType="num">
                                      <p:cBhvr>
                                        <p:cTn id="24" dur="200" decel="50000" autoRev="1" fill="hold">
                                          <p:stCondLst>
                                            <p:cond delay="600"/>
                                          </p:stCondLst>
                                        </p:cTn>
                                        <p:tgtEl>
                                          <p:spTgt spid="3">
                                            <p:txEl>
                                              <p:pRg st="2" end="2"/>
                                            </p:txEl>
                                          </p:spTgt>
                                        </p:tgtEl>
                                        <p:attrNameLst>
                                          <p:attrName>xshear</p:attrName>
                                        </p:attrNameLst>
                                      </p:cBhvr>
                                    </p:anim>
                                    <p:animScale>
                                      <p:cBhvr>
                                        <p:cTn id="25" dur="200" decel="100000" autoRev="1" fill="hold">
                                          <p:stCondLst>
                                            <p:cond delay="600"/>
                                          </p:stCondLst>
                                        </p:cTn>
                                        <p:tgtEl>
                                          <p:spTgt spid="3">
                                            <p:txEl>
                                              <p:pRg st="2" end="2"/>
                                            </p:txEl>
                                          </p:spTgt>
                                        </p:tgtEl>
                                      </p:cBhvr>
                                      <p:from x="100000" y="100000"/>
                                      <p:to x="80000" y="100000"/>
                                    </p:animScale>
                                    <p:anim by="(#ppt_h/3+#ppt_w*0.1)" calcmode="lin" valueType="num">
                                      <p:cBhvr additive="sum">
                                        <p:cTn id="26" dur="200" decel="100000" autoRev="1" fill="hold">
                                          <p:stCondLst>
                                            <p:cond delay="600"/>
                                          </p:stCondLst>
                                        </p:cTn>
                                        <p:tgtEl>
                                          <p:spTgt spid="3">
                                            <p:txEl>
                                              <p:pRg st="2" end="2"/>
                                            </p:txEl>
                                          </p:spTgt>
                                        </p:tgtEl>
                                        <p:attrNameLst>
                                          <p:attrName>ppt_x</p:attrName>
                                        </p:attrNameLst>
                                      </p:cBhvr>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3">
                                            <p:txEl>
                                              <p:pRg st="3" end="3"/>
                                            </p:txEl>
                                          </p:spTgt>
                                        </p:tgtEl>
                                        <p:attrNameLst>
                                          <p:attrName>ppt_x</p:attrName>
                                        </p:attrNameLst>
                                      </p:cBhvr>
                                    </p:anim>
                                    <p:anim from="0" to="-1.0" calcmode="lin" valueType="num">
                                      <p:cBhvr>
                                        <p:cTn id="32" dur="200" decel="50000" autoRev="1" fill="hold">
                                          <p:stCondLst>
                                            <p:cond delay="600"/>
                                          </p:stCondLst>
                                        </p:cTn>
                                        <p:tgtEl>
                                          <p:spTgt spid="3">
                                            <p:txEl>
                                              <p:pRg st="3" end="3"/>
                                            </p:txEl>
                                          </p:spTgt>
                                        </p:tgtEl>
                                        <p:attrNameLst>
                                          <p:attrName>xshear</p:attrName>
                                        </p:attrNameLst>
                                      </p:cBhvr>
                                    </p:anim>
                                    <p:animScale>
                                      <p:cBhvr>
                                        <p:cTn id="33" dur="200" decel="100000" autoRev="1" fill="hold">
                                          <p:stCondLst>
                                            <p:cond delay="600"/>
                                          </p:stCondLst>
                                        </p:cTn>
                                        <p:tgtEl>
                                          <p:spTgt spid="3">
                                            <p:txEl>
                                              <p:pRg st="3" end="3"/>
                                            </p:txEl>
                                          </p:spTgt>
                                        </p:tgtEl>
                                      </p:cBhvr>
                                      <p:from x="100000" y="100000"/>
                                      <p:to x="80000" y="100000"/>
                                    </p:animScale>
                                    <p:anim by="(#ppt_h/3+#ppt_w*0.1)" calcmode="lin" valueType="num">
                                      <p:cBhvr additive="sum">
                                        <p:cTn id="34"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from="(-#ppt_w/2)" to="(#ppt_x)" calcmode="lin" valueType="num">
                                      <p:cBhvr>
                                        <p:cTn id="39" dur="600" fill="hold">
                                          <p:stCondLst>
                                            <p:cond delay="0"/>
                                          </p:stCondLst>
                                        </p:cTn>
                                        <p:tgtEl>
                                          <p:spTgt spid="3">
                                            <p:txEl>
                                              <p:pRg st="4" end="4"/>
                                            </p:txEl>
                                          </p:spTgt>
                                        </p:tgtEl>
                                        <p:attrNameLst>
                                          <p:attrName>ppt_x</p:attrName>
                                        </p:attrNameLst>
                                      </p:cBhvr>
                                    </p:anim>
                                    <p:anim from="0" to="-1.0" calcmode="lin" valueType="num">
                                      <p:cBhvr>
                                        <p:cTn id="40" dur="200" decel="50000" autoRev="1" fill="hold">
                                          <p:stCondLst>
                                            <p:cond delay="600"/>
                                          </p:stCondLst>
                                        </p:cTn>
                                        <p:tgtEl>
                                          <p:spTgt spid="3">
                                            <p:txEl>
                                              <p:pRg st="4" end="4"/>
                                            </p:txEl>
                                          </p:spTgt>
                                        </p:tgtEl>
                                        <p:attrNameLst>
                                          <p:attrName>xshear</p:attrName>
                                        </p:attrNameLst>
                                      </p:cBhvr>
                                    </p:anim>
                                    <p:animScale>
                                      <p:cBhvr>
                                        <p:cTn id="41" dur="200" decel="100000" autoRev="1" fill="hold">
                                          <p:stCondLst>
                                            <p:cond delay="600"/>
                                          </p:stCondLst>
                                        </p:cTn>
                                        <p:tgtEl>
                                          <p:spTgt spid="3">
                                            <p:txEl>
                                              <p:pRg st="4" end="4"/>
                                            </p:txEl>
                                          </p:spTgt>
                                        </p:tgtEl>
                                      </p:cBhvr>
                                      <p:from x="100000" y="100000"/>
                                      <p:to x="80000" y="100000"/>
                                    </p:animScale>
                                    <p:anim by="(#ppt_h/3+#ppt_w*0.1)" calcmode="lin" valueType="num">
                                      <p:cBhvr additive="sum">
                                        <p:cTn id="42" dur="200" decel="100000" autoRev="1" fill="hold">
                                          <p:stCondLst>
                                            <p:cond delay="600"/>
                                          </p:stCondLst>
                                        </p:cTn>
                                        <p:tgtEl>
                                          <p:spTgt spid="3">
                                            <p:txEl>
                                              <p:pRg st="4" end="4"/>
                                            </p:txEl>
                                          </p:spTgt>
                                        </p:tgtEl>
                                        <p:attrNameLst>
                                          <p:attrName>ppt_x</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from="(-#ppt_w/2)" to="(#ppt_x)" calcmode="lin" valueType="num">
                                      <p:cBhvr>
                                        <p:cTn id="47" dur="600" fill="hold">
                                          <p:stCondLst>
                                            <p:cond delay="0"/>
                                          </p:stCondLst>
                                        </p:cTn>
                                        <p:tgtEl>
                                          <p:spTgt spid="3">
                                            <p:txEl>
                                              <p:pRg st="5" end="5"/>
                                            </p:txEl>
                                          </p:spTgt>
                                        </p:tgtEl>
                                        <p:attrNameLst>
                                          <p:attrName>ppt_x</p:attrName>
                                        </p:attrNameLst>
                                      </p:cBhvr>
                                    </p:anim>
                                    <p:anim from="0" to="-1.0" calcmode="lin" valueType="num">
                                      <p:cBhvr>
                                        <p:cTn id="48" dur="200" decel="50000" autoRev="1" fill="hold">
                                          <p:stCondLst>
                                            <p:cond delay="600"/>
                                          </p:stCondLst>
                                        </p:cTn>
                                        <p:tgtEl>
                                          <p:spTgt spid="3">
                                            <p:txEl>
                                              <p:pRg st="5" end="5"/>
                                            </p:txEl>
                                          </p:spTgt>
                                        </p:tgtEl>
                                        <p:attrNameLst>
                                          <p:attrName>xshear</p:attrName>
                                        </p:attrNameLst>
                                      </p:cBhvr>
                                    </p:anim>
                                    <p:animScale>
                                      <p:cBhvr>
                                        <p:cTn id="49" dur="200" decel="100000" autoRev="1" fill="hold">
                                          <p:stCondLst>
                                            <p:cond delay="600"/>
                                          </p:stCondLst>
                                        </p:cTn>
                                        <p:tgtEl>
                                          <p:spTgt spid="3">
                                            <p:txEl>
                                              <p:pRg st="5" end="5"/>
                                            </p:txEl>
                                          </p:spTgt>
                                        </p:tgtEl>
                                      </p:cBhvr>
                                      <p:from x="100000" y="100000"/>
                                      <p:to x="80000" y="100000"/>
                                    </p:animScale>
                                    <p:anim by="(#ppt_h/3+#ppt_w*0.1)" calcmode="lin" valueType="num">
                                      <p:cBhvr additive="sum">
                                        <p:cTn id="50" dur="200" decel="100000" autoRev="1" fill="hold">
                                          <p:stCondLst>
                                            <p:cond delay="600"/>
                                          </p:stCondLst>
                                        </p:cTn>
                                        <p:tgtEl>
                                          <p:spTgt spid="3">
                                            <p:txEl>
                                              <p:pRg st="5" end="5"/>
                                            </p:txEl>
                                          </p:spTgt>
                                        </p:tgtEl>
                                        <p:attrNameLst>
                                          <p:attrName>ppt_x</p:attrName>
                                        </p:attrNameLst>
                                      </p:cBhvr>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from="(-#ppt_w/2)" to="(#ppt_x)" calcmode="lin" valueType="num">
                                      <p:cBhvr>
                                        <p:cTn id="55" dur="600" fill="hold">
                                          <p:stCondLst>
                                            <p:cond delay="0"/>
                                          </p:stCondLst>
                                        </p:cTn>
                                        <p:tgtEl>
                                          <p:spTgt spid="3">
                                            <p:txEl>
                                              <p:pRg st="6" end="6"/>
                                            </p:txEl>
                                          </p:spTgt>
                                        </p:tgtEl>
                                        <p:attrNameLst>
                                          <p:attrName>ppt_x</p:attrName>
                                        </p:attrNameLst>
                                      </p:cBhvr>
                                    </p:anim>
                                    <p:anim from="0" to="-1.0" calcmode="lin" valueType="num">
                                      <p:cBhvr>
                                        <p:cTn id="56" dur="200" decel="50000" autoRev="1" fill="hold">
                                          <p:stCondLst>
                                            <p:cond delay="600"/>
                                          </p:stCondLst>
                                        </p:cTn>
                                        <p:tgtEl>
                                          <p:spTgt spid="3">
                                            <p:txEl>
                                              <p:pRg st="6" end="6"/>
                                            </p:txEl>
                                          </p:spTgt>
                                        </p:tgtEl>
                                        <p:attrNameLst>
                                          <p:attrName>xshear</p:attrName>
                                        </p:attrNameLst>
                                      </p:cBhvr>
                                    </p:anim>
                                    <p:animScale>
                                      <p:cBhvr>
                                        <p:cTn id="57" dur="200" decel="100000" autoRev="1" fill="hold">
                                          <p:stCondLst>
                                            <p:cond delay="600"/>
                                          </p:stCondLst>
                                        </p:cTn>
                                        <p:tgtEl>
                                          <p:spTgt spid="3">
                                            <p:txEl>
                                              <p:pRg st="6" end="6"/>
                                            </p:txEl>
                                          </p:spTgt>
                                        </p:tgtEl>
                                      </p:cBhvr>
                                      <p:from x="100000" y="100000"/>
                                      <p:to x="80000" y="100000"/>
                                    </p:animScale>
                                    <p:anim by="(#ppt_h/3+#ppt_w*0.1)" calcmode="lin" valueType="num">
                                      <p:cBhvr additive="sum">
                                        <p:cTn id="58" dur="200" decel="100000" autoRev="1" fill="hold">
                                          <p:stCondLst>
                                            <p:cond delay="600"/>
                                          </p:stCondLst>
                                        </p:cTn>
                                        <p:tgtEl>
                                          <p:spTgt spid="3">
                                            <p:txEl>
                                              <p:pRg st="6" end="6"/>
                                            </p:txEl>
                                          </p:spTgt>
                                        </p:tgtEl>
                                        <p:attrNameLst>
                                          <p:attrName>ppt_x</p:attrName>
                                        </p:attrNameLst>
                                      </p:cBhvr>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from="(-#ppt_w/2)" to="(#ppt_x)" calcmode="lin" valueType="num">
                                      <p:cBhvr>
                                        <p:cTn id="63" dur="600" fill="hold">
                                          <p:stCondLst>
                                            <p:cond delay="0"/>
                                          </p:stCondLst>
                                        </p:cTn>
                                        <p:tgtEl>
                                          <p:spTgt spid="3">
                                            <p:txEl>
                                              <p:pRg st="7" end="7"/>
                                            </p:txEl>
                                          </p:spTgt>
                                        </p:tgtEl>
                                        <p:attrNameLst>
                                          <p:attrName>ppt_x</p:attrName>
                                        </p:attrNameLst>
                                      </p:cBhvr>
                                    </p:anim>
                                    <p:anim from="0" to="-1.0" calcmode="lin" valueType="num">
                                      <p:cBhvr>
                                        <p:cTn id="64" dur="200" decel="50000" autoRev="1" fill="hold">
                                          <p:stCondLst>
                                            <p:cond delay="600"/>
                                          </p:stCondLst>
                                        </p:cTn>
                                        <p:tgtEl>
                                          <p:spTgt spid="3">
                                            <p:txEl>
                                              <p:pRg st="7" end="7"/>
                                            </p:txEl>
                                          </p:spTgt>
                                        </p:tgtEl>
                                        <p:attrNameLst>
                                          <p:attrName>xshear</p:attrName>
                                        </p:attrNameLst>
                                      </p:cBhvr>
                                    </p:anim>
                                    <p:animScale>
                                      <p:cBhvr>
                                        <p:cTn id="65" dur="200" decel="100000" autoRev="1" fill="hold">
                                          <p:stCondLst>
                                            <p:cond delay="600"/>
                                          </p:stCondLst>
                                        </p:cTn>
                                        <p:tgtEl>
                                          <p:spTgt spid="3">
                                            <p:txEl>
                                              <p:pRg st="7" end="7"/>
                                            </p:txEl>
                                          </p:spTgt>
                                        </p:tgtEl>
                                      </p:cBhvr>
                                      <p:from x="100000" y="100000"/>
                                      <p:to x="80000" y="100000"/>
                                    </p:animScale>
                                    <p:anim by="(#ppt_h/3+#ppt_w*0.1)" calcmode="lin" valueType="num">
                                      <p:cBhvr additive="sum">
                                        <p:cTn id="66" dur="200" decel="100000" autoRev="1" fill="hold">
                                          <p:stCondLst>
                                            <p:cond delay="600"/>
                                          </p:stCondLst>
                                        </p:cTn>
                                        <p:tgtEl>
                                          <p:spTgt spid="3">
                                            <p:txEl>
                                              <p:pRg st="7" end="7"/>
                                            </p:txEl>
                                          </p:spTgt>
                                        </p:tgtEl>
                                        <p:attrNameLst>
                                          <p:attrName>ppt_x</p:attrName>
                                        </p:attrNameLst>
                                      </p:cBhvr>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from="(-#ppt_w/2)" to="(#ppt_x)" calcmode="lin" valueType="num">
                                      <p:cBhvr>
                                        <p:cTn id="71" dur="600" fill="hold">
                                          <p:stCondLst>
                                            <p:cond delay="0"/>
                                          </p:stCondLst>
                                        </p:cTn>
                                        <p:tgtEl>
                                          <p:spTgt spid="3">
                                            <p:txEl>
                                              <p:pRg st="8" end="8"/>
                                            </p:txEl>
                                          </p:spTgt>
                                        </p:tgtEl>
                                        <p:attrNameLst>
                                          <p:attrName>ppt_x</p:attrName>
                                        </p:attrNameLst>
                                      </p:cBhvr>
                                    </p:anim>
                                    <p:anim from="0" to="-1.0" calcmode="lin" valueType="num">
                                      <p:cBhvr>
                                        <p:cTn id="72" dur="200" decel="50000" autoRev="1" fill="hold">
                                          <p:stCondLst>
                                            <p:cond delay="600"/>
                                          </p:stCondLst>
                                        </p:cTn>
                                        <p:tgtEl>
                                          <p:spTgt spid="3">
                                            <p:txEl>
                                              <p:pRg st="8" end="8"/>
                                            </p:txEl>
                                          </p:spTgt>
                                        </p:tgtEl>
                                        <p:attrNameLst>
                                          <p:attrName>xshear</p:attrName>
                                        </p:attrNameLst>
                                      </p:cBhvr>
                                    </p:anim>
                                    <p:animScale>
                                      <p:cBhvr>
                                        <p:cTn id="73" dur="200" decel="100000" autoRev="1" fill="hold">
                                          <p:stCondLst>
                                            <p:cond delay="600"/>
                                          </p:stCondLst>
                                        </p:cTn>
                                        <p:tgtEl>
                                          <p:spTgt spid="3">
                                            <p:txEl>
                                              <p:pRg st="8" end="8"/>
                                            </p:txEl>
                                          </p:spTgt>
                                        </p:tgtEl>
                                      </p:cBhvr>
                                      <p:from x="100000" y="100000"/>
                                      <p:to x="80000" y="100000"/>
                                    </p:animScale>
                                    <p:anim by="(#ppt_h/3+#ppt_w*0.1)" calcmode="lin" valueType="num">
                                      <p:cBhvr additive="sum">
                                        <p:cTn id="74" dur="200" decel="100000" autoRev="1" fill="hold">
                                          <p:stCondLst>
                                            <p:cond delay="600"/>
                                          </p:stCondLst>
                                        </p:cTn>
                                        <p:tgtEl>
                                          <p:spTgt spid="3">
                                            <p:txEl>
                                              <p:pRg st="8" end="8"/>
                                            </p:txEl>
                                          </p:spTgt>
                                        </p:tgtEl>
                                        <p:attrNameLst>
                                          <p:attrName>ppt_x</p:attrName>
                                        </p:attrNameLst>
                                      </p:cBhvr>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from="(-#ppt_w/2)" to="(#ppt_x)" calcmode="lin" valueType="num">
                                      <p:cBhvr>
                                        <p:cTn id="79" dur="600" fill="hold">
                                          <p:stCondLst>
                                            <p:cond delay="0"/>
                                          </p:stCondLst>
                                        </p:cTn>
                                        <p:tgtEl>
                                          <p:spTgt spid="3">
                                            <p:txEl>
                                              <p:pRg st="9" end="9"/>
                                            </p:txEl>
                                          </p:spTgt>
                                        </p:tgtEl>
                                        <p:attrNameLst>
                                          <p:attrName>ppt_x</p:attrName>
                                        </p:attrNameLst>
                                      </p:cBhvr>
                                    </p:anim>
                                    <p:anim from="0" to="-1.0" calcmode="lin" valueType="num">
                                      <p:cBhvr>
                                        <p:cTn id="80" dur="200" decel="50000" autoRev="1" fill="hold">
                                          <p:stCondLst>
                                            <p:cond delay="600"/>
                                          </p:stCondLst>
                                        </p:cTn>
                                        <p:tgtEl>
                                          <p:spTgt spid="3">
                                            <p:txEl>
                                              <p:pRg st="9" end="9"/>
                                            </p:txEl>
                                          </p:spTgt>
                                        </p:tgtEl>
                                        <p:attrNameLst>
                                          <p:attrName>xshear</p:attrName>
                                        </p:attrNameLst>
                                      </p:cBhvr>
                                    </p:anim>
                                    <p:animScale>
                                      <p:cBhvr>
                                        <p:cTn id="81" dur="200" decel="100000" autoRev="1" fill="hold">
                                          <p:stCondLst>
                                            <p:cond delay="600"/>
                                          </p:stCondLst>
                                        </p:cTn>
                                        <p:tgtEl>
                                          <p:spTgt spid="3">
                                            <p:txEl>
                                              <p:pRg st="9" end="9"/>
                                            </p:txEl>
                                          </p:spTgt>
                                        </p:tgtEl>
                                      </p:cBhvr>
                                      <p:from x="100000" y="100000"/>
                                      <p:to x="80000" y="100000"/>
                                    </p:animScale>
                                    <p:anim by="(#ppt_h/3+#ppt_w*0.1)" calcmode="lin" valueType="num">
                                      <p:cBhvr additive="sum">
                                        <p:cTn id="82" dur="200" decel="100000" autoRev="1" fill="hold">
                                          <p:stCondLst>
                                            <p:cond delay="600"/>
                                          </p:stCondLst>
                                        </p:cTn>
                                        <p:tgtEl>
                                          <p:spTgt spid="3">
                                            <p:txEl>
                                              <p:pRg st="9" end="9"/>
                                            </p:txEl>
                                          </p:spTgt>
                                        </p:tgtEl>
                                        <p:attrNameLst>
                                          <p:attrName>ppt_x</p:attrName>
                                        </p:attrNameLst>
                                      </p:cBhvr>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3">
                                            <p:txEl>
                                              <p:pRg st="10" end="10"/>
                                            </p:txEl>
                                          </p:spTgt>
                                        </p:tgtEl>
                                        <p:attrNameLst>
                                          <p:attrName>style.visibility</p:attrName>
                                        </p:attrNameLst>
                                      </p:cBhvr>
                                      <p:to>
                                        <p:strVal val="visible"/>
                                      </p:to>
                                    </p:set>
                                    <p:anim from="(-#ppt_w/2)" to="(#ppt_x)" calcmode="lin" valueType="num">
                                      <p:cBhvr>
                                        <p:cTn id="87" dur="600" fill="hold">
                                          <p:stCondLst>
                                            <p:cond delay="0"/>
                                          </p:stCondLst>
                                        </p:cTn>
                                        <p:tgtEl>
                                          <p:spTgt spid="3">
                                            <p:txEl>
                                              <p:pRg st="10" end="10"/>
                                            </p:txEl>
                                          </p:spTgt>
                                        </p:tgtEl>
                                        <p:attrNameLst>
                                          <p:attrName>ppt_x</p:attrName>
                                        </p:attrNameLst>
                                      </p:cBhvr>
                                    </p:anim>
                                    <p:anim from="0" to="-1.0" calcmode="lin" valueType="num">
                                      <p:cBhvr>
                                        <p:cTn id="88" dur="200" decel="50000" autoRev="1" fill="hold">
                                          <p:stCondLst>
                                            <p:cond delay="600"/>
                                          </p:stCondLst>
                                        </p:cTn>
                                        <p:tgtEl>
                                          <p:spTgt spid="3">
                                            <p:txEl>
                                              <p:pRg st="10" end="10"/>
                                            </p:txEl>
                                          </p:spTgt>
                                        </p:tgtEl>
                                        <p:attrNameLst>
                                          <p:attrName>xshear</p:attrName>
                                        </p:attrNameLst>
                                      </p:cBhvr>
                                    </p:anim>
                                    <p:animScale>
                                      <p:cBhvr>
                                        <p:cTn id="89" dur="200" decel="100000" autoRev="1" fill="hold">
                                          <p:stCondLst>
                                            <p:cond delay="600"/>
                                          </p:stCondLst>
                                        </p:cTn>
                                        <p:tgtEl>
                                          <p:spTgt spid="3">
                                            <p:txEl>
                                              <p:pRg st="10" end="10"/>
                                            </p:txEl>
                                          </p:spTgt>
                                        </p:tgtEl>
                                      </p:cBhvr>
                                      <p:from x="100000" y="100000"/>
                                      <p:to x="80000" y="100000"/>
                                    </p:animScale>
                                    <p:anim by="(#ppt_h/3+#ppt_w*0.1)" calcmode="lin" valueType="num">
                                      <p:cBhvr additive="sum">
                                        <p:cTn id="90" dur="200" decel="100000" autoRev="1" fill="hold">
                                          <p:stCondLst>
                                            <p:cond delay="600"/>
                                          </p:stCondLst>
                                        </p:cTn>
                                        <p:tgtEl>
                                          <p:spTgt spid="3">
                                            <p:txEl>
                                              <p:pRg st="10" end="10"/>
                                            </p:txEl>
                                          </p:spTgt>
                                        </p:tgtEl>
                                        <p:attrNameLst>
                                          <p:attrName>ppt_x</p:attrName>
                                        </p:attrNameLst>
                                      </p:cBhvr>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34" presetClass="entr" presetSubtype="0" fill="hold" grpId="0" nodeType="clickEffect">
                                  <p:stCondLst>
                                    <p:cond delay="0"/>
                                  </p:stCondLst>
                                  <p:childTnLst>
                                    <p:set>
                                      <p:cBhvr>
                                        <p:cTn id="94" dur="1" fill="hold">
                                          <p:stCondLst>
                                            <p:cond delay="0"/>
                                          </p:stCondLst>
                                        </p:cTn>
                                        <p:tgtEl>
                                          <p:spTgt spid="3">
                                            <p:txEl>
                                              <p:pRg st="11" end="11"/>
                                            </p:txEl>
                                          </p:spTgt>
                                        </p:tgtEl>
                                        <p:attrNameLst>
                                          <p:attrName>style.visibility</p:attrName>
                                        </p:attrNameLst>
                                      </p:cBhvr>
                                      <p:to>
                                        <p:strVal val="visible"/>
                                      </p:to>
                                    </p:set>
                                    <p:anim from="(-#ppt_w/2)" to="(#ppt_x)" calcmode="lin" valueType="num">
                                      <p:cBhvr>
                                        <p:cTn id="95" dur="600" fill="hold">
                                          <p:stCondLst>
                                            <p:cond delay="0"/>
                                          </p:stCondLst>
                                        </p:cTn>
                                        <p:tgtEl>
                                          <p:spTgt spid="3">
                                            <p:txEl>
                                              <p:pRg st="11" end="11"/>
                                            </p:txEl>
                                          </p:spTgt>
                                        </p:tgtEl>
                                        <p:attrNameLst>
                                          <p:attrName>ppt_x</p:attrName>
                                        </p:attrNameLst>
                                      </p:cBhvr>
                                    </p:anim>
                                    <p:anim from="0" to="-1.0" calcmode="lin" valueType="num">
                                      <p:cBhvr>
                                        <p:cTn id="96" dur="200" decel="50000" autoRev="1" fill="hold">
                                          <p:stCondLst>
                                            <p:cond delay="600"/>
                                          </p:stCondLst>
                                        </p:cTn>
                                        <p:tgtEl>
                                          <p:spTgt spid="3">
                                            <p:txEl>
                                              <p:pRg st="11" end="11"/>
                                            </p:txEl>
                                          </p:spTgt>
                                        </p:tgtEl>
                                        <p:attrNameLst>
                                          <p:attrName>xshear</p:attrName>
                                        </p:attrNameLst>
                                      </p:cBhvr>
                                    </p:anim>
                                    <p:animScale>
                                      <p:cBhvr>
                                        <p:cTn id="97" dur="200" decel="100000" autoRev="1" fill="hold">
                                          <p:stCondLst>
                                            <p:cond delay="600"/>
                                          </p:stCondLst>
                                        </p:cTn>
                                        <p:tgtEl>
                                          <p:spTgt spid="3">
                                            <p:txEl>
                                              <p:pRg st="11" end="11"/>
                                            </p:txEl>
                                          </p:spTgt>
                                        </p:tgtEl>
                                      </p:cBhvr>
                                      <p:from x="100000" y="100000"/>
                                      <p:to x="80000" y="100000"/>
                                    </p:animScale>
                                    <p:anim by="(#ppt_h/3+#ppt_w*0.1)" calcmode="lin" valueType="num">
                                      <p:cBhvr additive="sum">
                                        <p:cTn id="98" dur="200" decel="100000" autoRev="1" fill="hold">
                                          <p:stCondLst>
                                            <p:cond delay="600"/>
                                          </p:stCondLst>
                                        </p:cTn>
                                        <p:tgtEl>
                                          <p:spTgt spid="3">
                                            <p:txEl>
                                              <p:pRg st="11" end="11"/>
                                            </p:txEl>
                                          </p:spTgt>
                                        </p:tgtEl>
                                        <p:attrNameLst>
                                          <p:attrName>ppt_x</p:attrName>
                                        </p:attrNameLst>
                                      </p:cBhvr>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34" presetClass="entr" presetSubtype="0" fill="hold" grpId="0" nodeType="clickEffect">
                                  <p:stCondLst>
                                    <p:cond delay="0"/>
                                  </p:stCondLst>
                                  <p:childTnLst>
                                    <p:set>
                                      <p:cBhvr>
                                        <p:cTn id="102" dur="1" fill="hold">
                                          <p:stCondLst>
                                            <p:cond delay="0"/>
                                          </p:stCondLst>
                                        </p:cTn>
                                        <p:tgtEl>
                                          <p:spTgt spid="3">
                                            <p:txEl>
                                              <p:pRg st="12" end="12"/>
                                            </p:txEl>
                                          </p:spTgt>
                                        </p:tgtEl>
                                        <p:attrNameLst>
                                          <p:attrName>style.visibility</p:attrName>
                                        </p:attrNameLst>
                                      </p:cBhvr>
                                      <p:to>
                                        <p:strVal val="visible"/>
                                      </p:to>
                                    </p:set>
                                    <p:anim from="(-#ppt_w/2)" to="(#ppt_x)" calcmode="lin" valueType="num">
                                      <p:cBhvr>
                                        <p:cTn id="103" dur="600" fill="hold">
                                          <p:stCondLst>
                                            <p:cond delay="0"/>
                                          </p:stCondLst>
                                        </p:cTn>
                                        <p:tgtEl>
                                          <p:spTgt spid="3">
                                            <p:txEl>
                                              <p:pRg st="12" end="12"/>
                                            </p:txEl>
                                          </p:spTgt>
                                        </p:tgtEl>
                                        <p:attrNameLst>
                                          <p:attrName>ppt_x</p:attrName>
                                        </p:attrNameLst>
                                      </p:cBhvr>
                                    </p:anim>
                                    <p:anim from="0" to="-1.0" calcmode="lin" valueType="num">
                                      <p:cBhvr>
                                        <p:cTn id="104" dur="200" decel="50000" autoRev="1" fill="hold">
                                          <p:stCondLst>
                                            <p:cond delay="600"/>
                                          </p:stCondLst>
                                        </p:cTn>
                                        <p:tgtEl>
                                          <p:spTgt spid="3">
                                            <p:txEl>
                                              <p:pRg st="12" end="12"/>
                                            </p:txEl>
                                          </p:spTgt>
                                        </p:tgtEl>
                                        <p:attrNameLst>
                                          <p:attrName>xshear</p:attrName>
                                        </p:attrNameLst>
                                      </p:cBhvr>
                                    </p:anim>
                                    <p:animScale>
                                      <p:cBhvr>
                                        <p:cTn id="105" dur="200" decel="100000" autoRev="1" fill="hold">
                                          <p:stCondLst>
                                            <p:cond delay="600"/>
                                          </p:stCondLst>
                                        </p:cTn>
                                        <p:tgtEl>
                                          <p:spTgt spid="3">
                                            <p:txEl>
                                              <p:pRg st="12" end="12"/>
                                            </p:txEl>
                                          </p:spTgt>
                                        </p:tgtEl>
                                      </p:cBhvr>
                                      <p:from x="100000" y="100000"/>
                                      <p:to x="80000" y="100000"/>
                                    </p:animScale>
                                    <p:anim by="(#ppt_h/3+#ppt_w*0.1)" calcmode="lin" valueType="num">
                                      <p:cBhvr additive="sum">
                                        <p:cTn id="106" dur="200" decel="100000" autoRev="1" fill="hold">
                                          <p:stCondLst>
                                            <p:cond delay="600"/>
                                          </p:stCondLst>
                                        </p:cTn>
                                        <p:tgtEl>
                                          <p:spTgt spid="3">
                                            <p:txEl>
                                              <p:pRg st="12" end="1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714375"/>
            <a:ext cx="8826946" cy="1000125"/>
          </a:xfrm>
        </p:spPr>
        <p:txBody>
          <a:bodyPr rtlCol="1">
            <a:noAutofit/>
          </a:bodyPr>
          <a:lstStyle/>
          <a:p>
            <a:pPr rtl="0" eaLnBrk="1" fontAlgn="auto" hangingPunct="1">
              <a:spcAft>
                <a:spcPts val="0"/>
              </a:spcAft>
              <a:defRPr/>
            </a:pPr>
            <a:r>
              <a:rPr lang="fa-IR" b="1" dirty="0" smtClean="0">
                <a:solidFill>
                  <a:srgbClr val="FFFF00"/>
                </a:solidFill>
                <a:cs typeface="B Homa" pitchFamily="2" charset="-78"/>
              </a:rPr>
              <a:t>مخلوط کردن مواد خارجی به جنس</a:t>
            </a:r>
            <a:r>
              <a:rPr lang="fa-IR" b="1" dirty="0" smtClean="0">
                <a:solidFill>
                  <a:schemeClr val="accent3">
                    <a:lumMod val="75000"/>
                  </a:schemeClr>
                </a:solidFill>
                <a:cs typeface="B Homa" pitchFamily="2" charset="-78"/>
              </a:rPr>
              <a:t/>
            </a:r>
            <a:br>
              <a:rPr lang="fa-IR" b="1" dirty="0" smtClean="0">
                <a:solidFill>
                  <a:schemeClr val="accent3">
                    <a:lumMod val="75000"/>
                  </a:schemeClr>
                </a:solidFill>
                <a:cs typeface="B Homa" pitchFamily="2" charset="-78"/>
              </a:rPr>
            </a:br>
            <a:endParaRPr lang="fa-IR" dirty="0">
              <a:solidFill>
                <a:schemeClr val="accent3">
                  <a:lumMod val="75000"/>
                </a:schemeClr>
              </a:solidFill>
              <a:cs typeface="B Homa" pitchFamily="2" charset="-78"/>
            </a:endParaRPr>
          </a:p>
        </p:txBody>
      </p:sp>
      <p:sp>
        <p:nvSpPr>
          <p:cNvPr id="3" name="Content Placeholder 2"/>
          <p:cNvSpPr>
            <a:spLocks noGrp="1"/>
          </p:cNvSpPr>
          <p:nvPr>
            <p:ph idx="1"/>
          </p:nvPr>
        </p:nvSpPr>
        <p:spPr>
          <a:xfrm>
            <a:off x="683568" y="1268760"/>
            <a:ext cx="8286750" cy="4643438"/>
          </a:xfrm>
        </p:spPr>
        <p:txBody>
          <a:bodyPr rtlCol="1">
            <a:noAutofit/>
          </a:bodyPr>
          <a:lstStyle/>
          <a:p>
            <a:pPr marL="365760" indent="-283464" algn="r" rtl="1" eaLnBrk="1" fontAlgn="auto" hangingPunct="1">
              <a:spcAft>
                <a:spcPts val="0"/>
              </a:spcAft>
              <a:buFont typeface="Wingdings 2"/>
              <a:buChar char=""/>
              <a:defRPr/>
            </a:pPr>
            <a:r>
              <a:rPr lang="fa-IR" sz="2400" dirty="0" smtClean="0"/>
              <a:t>سیب زمینی و یا روغن نباتی به روغن حیوانی</a:t>
            </a:r>
          </a:p>
          <a:p>
            <a:pPr marL="365760" indent="-283464" algn="r" rtl="1" eaLnBrk="1" fontAlgn="auto" hangingPunct="1">
              <a:spcAft>
                <a:spcPts val="0"/>
              </a:spcAft>
              <a:buFont typeface="Wingdings 2"/>
              <a:buChar char=""/>
              <a:defRPr/>
            </a:pPr>
            <a:r>
              <a:rPr lang="fa-IR" sz="2400" dirty="0" smtClean="0"/>
              <a:t>شکر به عسل </a:t>
            </a:r>
          </a:p>
          <a:p>
            <a:pPr marL="365760" indent="-283464" algn="r" rtl="1" eaLnBrk="1" fontAlgn="auto" hangingPunct="1">
              <a:spcAft>
                <a:spcPts val="0"/>
              </a:spcAft>
              <a:buFont typeface="Wingdings 2"/>
              <a:buChar char=""/>
              <a:defRPr/>
            </a:pPr>
            <a:r>
              <a:rPr lang="fa-IR" sz="2400" dirty="0" smtClean="0"/>
              <a:t>پارافین به شکلات</a:t>
            </a:r>
          </a:p>
          <a:p>
            <a:pPr marL="365760" indent="-283464" algn="r" rtl="1" eaLnBrk="1" fontAlgn="auto" hangingPunct="1">
              <a:spcAft>
                <a:spcPts val="0"/>
              </a:spcAft>
              <a:buFont typeface="Wingdings 2"/>
              <a:buChar char=""/>
              <a:defRPr/>
            </a:pPr>
            <a:r>
              <a:rPr lang="fa-IR" sz="2400" dirty="0" smtClean="0"/>
              <a:t>اضافه کردن روغن نباتی به شیر و فراورده های لبنی</a:t>
            </a:r>
          </a:p>
          <a:p>
            <a:pPr marL="365760" indent="-283464" algn="r" rtl="1" eaLnBrk="1" fontAlgn="auto" hangingPunct="1">
              <a:spcAft>
                <a:spcPts val="0"/>
              </a:spcAft>
              <a:buFont typeface="Wingdings 2"/>
              <a:buChar char=""/>
              <a:defRPr/>
            </a:pPr>
            <a:r>
              <a:rPr lang="fa-IR" sz="2400" dirty="0" smtClean="0"/>
              <a:t>ماش سائیده به فلفل سیاه - دیگر محصولات آسیاب و چرخ شده</a:t>
            </a:r>
          </a:p>
          <a:p>
            <a:pPr marL="365760" indent="-283464" algn="r" rtl="1" eaLnBrk="1" fontAlgn="auto" hangingPunct="1">
              <a:spcAft>
                <a:spcPts val="0"/>
              </a:spcAft>
              <a:buFont typeface="Wingdings 2"/>
              <a:buChar char=""/>
              <a:defRPr/>
            </a:pPr>
            <a:r>
              <a:rPr lang="fa-IR" sz="2400" dirty="0" smtClean="0"/>
              <a:t>نخودچی سوخته به قهوه</a:t>
            </a:r>
          </a:p>
          <a:p>
            <a:pPr marL="365760" indent="-283464" algn="r" rtl="1" eaLnBrk="1" fontAlgn="auto" hangingPunct="1">
              <a:spcAft>
                <a:spcPts val="0"/>
              </a:spcAft>
              <a:buFont typeface="Wingdings 2"/>
              <a:buChar char=""/>
              <a:defRPr/>
            </a:pPr>
            <a:r>
              <a:rPr lang="fa-IR" sz="2400" dirty="0" smtClean="0"/>
              <a:t>آلايش هاي خوراكي و غير خوراكي دام در سوسیس و کالباس و همبرگر</a:t>
            </a:r>
          </a:p>
          <a:p>
            <a:pPr marL="365760" indent="-283464" algn="r" rtl="1" eaLnBrk="1" fontAlgn="auto" hangingPunct="1">
              <a:spcAft>
                <a:spcPts val="0"/>
              </a:spcAft>
              <a:buFont typeface="Wingdings 2"/>
              <a:buChar char=""/>
              <a:defRPr/>
            </a:pPr>
            <a:r>
              <a:rPr lang="fa-IR" sz="2400" dirty="0" smtClean="0"/>
              <a:t>سویا، نان خشک و پوست مرغ در کباب کوبیده و همبرگر</a:t>
            </a:r>
          </a:p>
          <a:p>
            <a:pPr marL="365760" indent="-283464" algn="r" rtl="1" eaLnBrk="1" fontAlgn="auto" hangingPunct="1">
              <a:spcAft>
                <a:spcPts val="0"/>
              </a:spcAft>
              <a:buFont typeface="Wingdings 2"/>
              <a:buChar char=""/>
              <a:defRPr/>
            </a:pPr>
            <a:r>
              <a:rPr lang="fa-IR" sz="2400" dirty="0" smtClean="0"/>
              <a:t>کدو حلوایی، نشاسته و...(قوام دهنده ها) به رب گوجه، رب انار و...</a:t>
            </a:r>
          </a:p>
          <a:p>
            <a:pPr marL="365760" indent="-283464" algn="r" rtl="1" eaLnBrk="1" fontAlgn="auto" hangingPunct="1">
              <a:spcAft>
                <a:spcPts val="0"/>
              </a:spcAft>
              <a:buFont typeface="Wingdings 2"/>
              <a:buChar char=""/>
              <a:defRPr/>
            </a:pPr>
            <a:r>
              <a:rPr lang="fa-IR" sz="2400" dirty="0" smtClean="0"/>
              <a:t>نشاسته، آرد و ... (قوام دهنده ها) به ماست و کشک و قارا</a:t>
            </a:r>
          </a:p>
          <a:p>
            <a:pPr marL="365760" indent="-283464" algn="r" rtl="1" eaLnBrk="1" fontAlgn="auto" hangingPunct="1">
              <a:spcAft>
                <a:spcPts val="0"/>
              </a:spcAft>
              <a:buFont typeface="Wingdings 2"/>
              <a:buChar char=""/>
              <a:defRPr/>
            </a:pPr>
            <a:r>
              <a:rPr lang="fa-IR" sz="2400" dirty="0" smtClean="0"/>
              <a:t>تفاله و پوست گوجه فرنگی به فلفل قرمز</a:t>
            </a:r>
          </a:p>
        </p:txBody>
      </p:sp>
    </p:spTree>
    <p:extLst>
      <p:ext uri="{BB962C8B-B14F-4D97-AF65-F5344CB8AC3E}">
        <p14:creationId xmlns:p14="http://schemas.microsoft.com/office/powerpoint/2010/main" val="13607650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10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amond(in)">
                                      <p:cBhvr>
                                        <p:cTn id="42" dur="10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diamond(in)">
                                      <p:cBhvr>
                                        <p:cTn id="47" dur="1000"/>
                                        <p:tgtEl>
                                          <p:spTgt spid="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diamond(in)">
                                      <p:cBhvr>
                                        <p:cTn id="52" dur="1000"/>
                                        <p:tgtEl>
                                          <p:spTgt spid="3">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diamond(in)">
                                      <p:cBhvr>
                                        <p:cTn id="5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85750"/>
            <a:ext cx="8964488" cy="983010"/>
          </a:xfrm>
        </p:spPr>
        <p:txBody>
          <a:bodyPr rtlCol="1">
            <a:noAutofit/>
          </a:bodyPr>
          <a:lstStyle/>
          <a:p>
            <a:pPr rtl="0" eaLnBrk="1" fontAlgn="auto" hangingPunct="1">
              <a:spcAft>
                <a:spcPts val="0"/>
              </a:spcAft>
              <a:defRPr/>
            </a:pPr>
            <a:r>
              <a:rPr lang="fa-IR" b="1" dirty="0" smtClean="0">
                <a:solidFill>
                  <a:srgbClr val="FFFF00"/>
                </a:solidFill>
                <a:cs typeface="B Homa" pitchFamily="2" charset="-78"/>
              </a:rPr>
              <a:t>عدم رعایت استاندارد و فرمول ثبت شده</a:t>
            </a:r>
            <a:r>
              <a:rPr lang="fa-IR" b="1" dirty="0" smtClean="0">
                <a:solidFill>
                  <a:schemeClr val="accent3">
                    <a:lumMod val="75000"/>
                  </a:schemeClr>
                </a:solidFill>
                <a:cs typeface="B Homa" pitchFamily="2" charset="-78"/>
              </a:rPr>
              <a:t/>
            </a:r>
            <a:br>
              <a:rPr lang="fa-IR" b="1" dirty="0" smtClean="0">
                <a:solidFill>
                  <a:schemeClr val="accent3">
                    <a:lumMod val="75000"/>
                  </a:schemeClr>
                </a:solidFill>
                <a:cs typeface="B Homa" pitchFamily="2" charset="-78"/>
              </a:rPr>
            </a:br>
            <a:endParaRPr lang="fa-IR" dirty="0">
              <a:solidFill>
                <a:schemeClr val="accent3">
                  <a:lumMod val="75000"/>
                </a:schemeClr>
              </a:solidFill>
              <a:cs typeface="B Homa" pitchFamily="2" charset="-78"/>
            </a:endParaRPr>
          </a:p>
        </p:txBody>
      </p:sp>
      <p:sp>
        <p:nvSpPr>
          <p:cNvPr id="3" name="Content Placeholder 2"/>
          <p:cNvSpPr>
            <a:spLocks noGrp="1"/>
          </p:cNvSpPr>
          <p:nvPr>
            <p:ph idx="1"/>
          </p:nvPr>
        </p:nvSpPr>
        <p:spPr>
          <a:xfrm>
            <a:off x="179512" y="1143000"/>
            <a:ext cx="8754938" cy="5214938"/>
          </a:xfrm>
        </p:spPr>
        <p:txBody>
          <a:bodyPr rtlCol="1">
            <a:normAutofit fontScale="85000" lnSpcReduction="10000"/>
          </a:bodyPr>
          <a:lstStyle/>
          <a:p>
            <a:pPr marL="365760" indent="-283464" algn="r" rtl="1" eaLnBrk="1" fontAlgn="auto" hangingPunct="1">
              <a:spcAft>
                <a:spcPts val="0"/>
              </a:spcAft>
              <a:buFont typeface="Wingdings 2"/>
              <a:buChar char=""/>
              <a:defRPr/>
            </a:pPr>
            <a:r>
              <a:rPr lang="fa-IR" dirty="0" smtClean="0"/>
              <a:t>درصد گوشت کمتر و نشاسته بیشتر در فراورده های گوشتی</a:t>
            </a:r>
          </a:p>
          <a:p>
            <a:pPr marL="365760" indent="-283464" algn="r" rtl="1" eaLnBrk="1" fontAlgn="auto" hangingPunct="1">
              <a:spcAft>
                <a:spcPts val="0"/>
              </a:spcAft>
              <a:buFont typeface="Wingdings 2"/>
              <a:buChar char=""/>
              <a:defRPr/>
            </a:pPr>
            <a:r>
              <a:rPr lang="fa-IR" dirty="0" smtClean="0"/>
              <a:t>نیتریت، نیترات بیشتر از حد مجاز به فراورده های گوشتی</a:t>
            </a:r>
          </a:p>
          <a:p>
            <a:pPr marL="365760" indent="-283464" algn="r" rtl="1" eaLnBrk="1" fontAlgn="auto" hangingPunct="1">
              <a:spcAft>
                <a:spcPts val="0"/>
              </a:spcAft>
              <a:buFont typeface="Wingdings 2"/>
              <a:buChar char=""/>
              <a:defRPr/>
            </a:pPr>
            <a:r>
              <a:rPr lang="fa-IR" dirty="0" smtClean="0"/>
              <a:t>درصد شکر و روغن کمتر در فراورده های آردی و قنادی و افزایش رطوبت و یا آرد</a:t>
            </a:r>
          </a:p>
          <a:p>
            <a:pPr marL="365760" indent="-283464" algn="r" rtl="1" eaLnBrk="1" fontAlgn="auto" hangingPunct="1">
              <a:spcAft>
                <a:spcPts val="0"/>
              </a:spcAft>
              <a:buFont typeface="Wingdings 2"/>
              <a:buChar char=""/>
              <a:defRPr/>
            </a:pPr>
            <a:r>
              <a:rPr lang="fa-IR" dirty="0" smtClean="0"/>
              <a:t>درصد شکر کمتر در کمپوتها، آبمیوه ها و مرباجات</a:t>
            </a:r>
          </a:p>
          <a:p>
            <a:pPr marL="365760" indent="-283464" algn="r" rtl="1" eaLnBrk="1" fontAlgn="auto" hangingPunct="1">
              <a:spcAft>
                <a:spcPts val="0"/>
              </a:spcAft>
              <a:buFont typeface="Wingdings 2"/>
              <a:buChar char=""/>
              <a:defRPr/>
            </a:pPr>
            <a:r>
              <a:rPr lang="fa-IR" dirty="0" smtClean="0"/>
              <a:t>سورباتها، بنزوآتها و ... بیشتر از حد مجاز به کمپوتها و آبمیوه ها و ...</a:t>
            </a:r>
          </a:p>
          <a:p>
            <a:pPr marL="365760" indent="-283464" algn="r" rtl="1" eaLnBrk="1" fontAlgn="auto" hangingPunct="1">
              <a:spcAft>
                <a:spcPts val="0"/>
              </a:spcAft>
              <a:buFont typeface="Wingdings 2"/>
              <a:buChar char=""/>
              <a:defRPr/>
            </a:pPr>
            <a:r>
              <a:rPr lang="fa-IR" dirty="0" smtClean="0"/>
              <a:t>درصد میوه کمتر در کمپوت و مربا</a:t>
            </a:r>
          </a:p>
          <a:p>
            <a:pPr marL="365760" indent="-283464" algn="r" rtl="1" eaLnBrk="1" fontAlgn="auto" hangingPunct="1">
              <a:spcAft>
                <a:spcPts val="0"/>
              </a:spcAft>
              <a:buFont typeface="Wingdings 2"/>
              <a:buChar char=""/>
              <a:defRPr/>
            </a:pPr>
            <a:r>
              <a:rPr lang="fa-IR" dirty="0" smtClean="0"/>
              <a:t>درصد گوشت و روغن کمتر در کنسروهای گوشتی </a:t>
            </a:r>
          </a:p>
          <a:p>
            <a:pPr marL="365760" indent="-283464" algn="r" rtl="1" eaLnBrk="1" fontAlgn="auto" hangingPunct="1">
              <a:spcAft>
                <a:spcPts val="0"/>
              </a:spcAft>
              <a:buFont typeface="Wingdings 2"/>
              <a:buChar char=""/>
              <a:defRPr/>
            </a:pPr>
            <a:r>
              <a:rPr lang="fa-IR" dirty="0" smtClean="0"/>
              <a:t>درصد چربی و ماده خشک کمتر در لبنیات</a:t>
            </a:r>
          </a:p>
          <a:p>
            <a:pPr marL="365760" indent="-283464" algn="r" rtl="1" eaLnBrk="1" fontAlgn="auto" hangingPunct="1">
              <a:spcAft>
                <a:spcPts val="0"/>
              </a:spcAft>
              <a:buFont typeface="Wingdings 2"/>
              <a:buChar char=""/>
              <a:defRPr/>
            </a:pPr>
            <a:r>
              <a:rPr lang="fa-IR" dirty="0" smtClean="0"/>
              <a:t>درصد نمک بیشتر در پنیر و کشک</a:t>
            </a:r>
          </a:p>
          <a:p>
            <a:pPr marL="365760" indent="-283464" algn="r" rtl="1" eaLnBrk="1" fontAlgn="auto" hangingPunct="1">
              <a:spcAft>
                <a:spcPts val="0"/>
              </a:spcAft>
              <a:buFont typeface="Wingdings 2"/>
              <a:buChar char=""/>
              <a:defRPr/>
            </a:pPr>
            <a:r>
              <a:rPr lang="fa-IR" dirty="0" smtClean="0"/>
              <a:t>بریکس (غلظت) کمتر در رب، آبلیمو و مرباجات</a:t>
            </a:r>
          </a:p>
          <a:p>
            <a:pPr marL="365760" indent="-283464" algn="r" rtl="1" eaLnBrk="1" fontAlgn="auto" hangingPunct="1">
              <a:spcAft>
                <a:spcPts val="0"/>
              </a:spcAft>
              <a:buFont typeface="Wingdings 2"/>
              <a:buChar char=""/>
              <a:defRPr/>
            </a:pPr>
            <a:endParaRPr lang="fa-IR" b="1" dirty="0" smtClean="0">
              <a:cs typeface="B Homa" pitchFamily="2" charset="-78"/>
            </a:endParaRPr>
          </a:p>
          <a:p>
            <a:pPr marL="365760" indent="-283464" eaLnBrk="1" fontAlgn="auto" hangingPunct="1">
              <a:spcAft>
                <a:spcPts val="0"/>
              </a:spcAft>
              <a:buFont typeface="Wingdings 2"/>
              <a:buChar char=""/>
              <a:defRPr/>
            </a:pPr>
            <a:endParaRPr lang="fa-IR" b="1" dirty="0" smtClean="0">
              <a:solidFill>
                <a:schemeClr val="accent2">
                  <a:lumMod val="50000"/>
                </a:schemeClr>
              </a:solidFill>
              <a:cs typeface="B Homa" pitchFamily="2" charset="-78"/>
            </a:endParaRPr>
          </a:p>
          <a:p>
            <a:pPr marL="365760" indent="-283464" eaLnBrk="1" fontAlgn="auto" hangingPunct="1">
              <a:spcAft>
                <a:spcPts val="0"/>
              </a:spcAft>
              <a:buFont typeface="Wingdings 2"/>
              <a:buChar char=""/>
              <a:defRPr/>
            </a:pPr>
            <a:endParaRPr lang="fa-IR" b="1" dirty="0" smtClean="0">
              <a:solidFill>
                <a:schemeClr val="accent2">
                  <a:lumMod val="50000"/>
                </a:schemeClr>
              </a:solidFill>
              <a:cs typeface="B Homa" pitchFamily="2" charset="-78"/>
            </a:endParaRPr>
          </a:p>
          <a:p>
            <a:pPr marL="365760" indent="-283464" eaLnBrk="1" fontAlgn="auto" hangingPunct="1">
              <a:spcAft>
                <a:spcPts val="0"/>
              </a:spcAft>
              <a:buFont typeface="Wingdings 2"/>
              <a:buChar char=""/>
              <a:defRPr/>
            </a:pPr>
            <a:endParaRPr lang="fa-IR" b="1" dirty="0">
              <a:solidFill>
                <a:schemeClr val="accent2">
                  <a:lumMod val="50000"/>
                </a:schemeClr>
              </a:solidFill>
              <a:cs typeface="B Homa" pitchFamily="2" charset="-78"/>
            </a:endParaRPr>
          </a:p>
        </p:txBody>
      </p:sp>
    </p:spTree>
    <p:extLst>
      <p:ext uri="{BB962C8B-B14F-4D97-AF65-F5344CB8AC3E}">
        <p14:creationId xmlns:p14="http://schemas.microsoft.com/office/powerpoint/2010/main" val="27343839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
                                            <p:txEl>
                                              <p:pRg st="1" end="1"/>
                                            </p:txEl>
                                          </p:spTgt>
                                        </p:tgtEl>
                                        <p:attrNameLst>
                                          <p:attrName>ppt_x</p:attrName>
                                        </p:attrNameLst>
                                      </p:cBhvr>
                                    </p:anim>
                                    <p:anim from="0" to="-1.0" calcmode="lin" valueType="num">
                                      <p:cBhvr>
                                        <p:cTn id="16" dur="200" decel="50000" autoRev="1" fill="hold">
                                          <p:stCondLst>
                                            <p:cond delay="600"/>
                                          </p:stCondLst>
                                        </p:cTn>
                                        <p:tgtEl>
                                          <p:spTgt spid="3">
                                            <p:txEl>
                                              <p:pRg st="1" end="1"/>
                                            </p:txEl>
                                          </p:spTgt>
                                        </p:tgtEl>
                                        <p:attrNameLst>
                                          <p:attrName>xshear</p:attrName>
                                        </p:attrNameLst>
                                      </p:cBhvr>
                                    </p:anim>
                                    <p:animScale>
                                      <p:cBhvr>
                                        <p:cTn id="17" dur="200" decel="100000" autoRev="1" fill="hold">
                                          <p:stCondLst>
                                            <p:cond delay="600"/>
                                          </p:stCondLst>
                                        </p:cTn>
                                        <p:tgtEl>
                                          <p:spTgt spid="3">
                                            <p:txEl>
                                              <p:pRg st="1" end="1"/>
                                            </p:txEl>
                                          </p:spTgt>
                                        </p:tgtEl>
                                      </p:cBhvr>
                                      <p:from x="100000" y="100000"/>
                                      <p:to x="80000" y="100000"/>
                                    </p:animScale>
                                    <p:anim by="(#ppt_h/3+#ppt_w*0.1)" calcmode="lin" valueType="num">
                                      <p:cBhvr additive="sum">
                                        <p:cTn id="18" dur="200" decel="100000" autoRev="1" fill="hold">
                                          <p:stCondLst>
                                            <p:cond delay="600"/>
                                          </p:stCondLst>
                                        </p:cTn>
                                        <p:tgtEl>
                                          <p:spTgt spid="3">
                                            <p:txEl>
                                              <p:pRg st="1" end="1"/>
                                            </p:txEl>
                                          </p:spTgt>
                                        </p:tgtEl>
                                        <p:attrNameLst>
                                          <p:attrName>ppt_x</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3">
                                            <p:txEl>
                                              <p:pRg st="2" end="2"/>
                                            </p:txEl>
                                          </p:spTgt>
                                        </p:tgtEl>
                                        <p:attrNameLst>
                                          <p:attrName>ppt_x</p:attrName>
                                        </p:attrNameLst>
                                      </p:cBhvr>
                                    </p:anim>
                                    <p:anim from="0" to="-1.0" calcmode="lin" valueType="num">
                                      <p:cBhvr>
                                        <p:cTn id="24" dur="200" decel="50000" autoRev="1" fill="hold">
                                          <p:stCondLst>
                                            <p:cond delay="600"/>
                                          </p:stCondLst>
                                        </p:cTn>
                                        <p:tgtEl>
                                          <p:spTgt spid="3">
                                            <p:txEl>
                                              <p:pRg st="2" end="2"/>
                                            </p:txEl>
                                          </p:spTgt>
                                        </p:tgtEl>
                                        <p:attrNameLst>
                                          <p:attrName>xshear</p:attrName>
                                        </p:attrNameLst>
                                      </p:cBhvr>
                                    </p:anim>
                                    <p:animScale>
                                      <p:cBhvr>
                                        <p:cTn id="25" dur="200" decel="100000" autoRev="1" fill="hold">
                                          <p:stCondLst>
                                            <p:cond delay="600"/>
                                          </p:stCondLst>
                                        </p:cTn>
                                        <p:tgtEl>
                                          <p:spTgt spid="3">
                                            <p:txEl>
                                              <p:pRg st="2" end="2"/>
                                            </p:txEl>
                                          </p:spTgt>
                                        </p:tgtEl>
                                      </p:cBhvr>
                                      <p:from x="100000" y="100000"/>
                                      <p:to x="80000" y="100000"/>
                                    </p:animScale>
                                    <p:anim by="(#ppt_h/3+#ppt_w*0.1)" calcmode="lin" valueType="num">
                                      <p:cBhvr additive="sum">
                                        <p:cTn id="26" dur="200" decel="100000" autoRev="1" fill="hold">
                                          <p:stCondLst>
                                            <p:cond delay="600"/>
                                          </p:stCondLst>
                                        </p:cTn>
                                        <p:tgtEl>
                                          <p:spTgt spid="3">
                                            <p:txEl>
                                              <p:pRg st="2" end="2"/>
                                            </p:txEl>
                                          </p:spTgt>
                                        </p:tgtEl>
                                        <p:attrNameLst>
                                          <p:attrName>ppt_x</p:attrName>
                                        </p:attrNameLst>
                                      </p:cBhvr>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3">
                                            <p:txEl>
                                              <p:pRg st="3" end="3"/>
                                            </p:txEl>
                                          </p:spTgt>
                                        </p:tgtEl>
                                        <p:attrNameLst>
                                          <p:attrName>ppt_x</p:attrName>
                                        </p:attrNameLst>
                                      </p:cBhvr>
                                    </p:anim>
                                    <p:anim from="0" to="-1.0" calcmode="lin" valueType="num">
                                      <p:cBhvr>
                                        <p:cTn id="32" dur="200" decel="50000" autoRev="1" fill="hold">
                                          <p:stCondLst>
                                            <p:cond delay="600"/>
                                          </p:stCondLst>
                                        </p:cTn>
                                        <p:tgtEl>
                                          <p:spTgt spid="3">
                                            <p:txEl>
                                              <p:pRg st="3" end="3"/>
                                            </p:txEl>
                                          </p:spTgt>
                                        </p:tgtEl>
                                        <p:attrNameLst>
                                          <p:attrName>xshear</p:attrName>
                                        </p:attrNameLst>
                                      </p:cBhvr>
                                    </p:anim>
                                    <p:animScale>
                                      <p:cBhvr>
                                        <p:cTn id="33" dur="200" decel="100000" autoRev="1" fill="hold">
                                          <p:stCondLst>
                                            <p:cond delay="600"/>
                                          </p:stCondLst>
                                        </p:cTn>
                                        <p:tgtEl>
                                          <p:spTgt spid="3">
                                            <p:txEl>
                                              <p:pRg st="3" end="3"/>
                                            </p:txEl>
                                          </p:spTgt>
                                        </p:tgtEl>
                                      </p:cBhvr>
                                      <p:from x="100000" y="100000"/>
                                      <p:to x="80000" y="100000"/>
                                    </p:animScale>
                                    <p:anim by="(#ppt_h/3+#ppt_w*0.1)" calcmode="lin" valueType="num">
                                      <p:cBhvr additive="sum">
                                        <p:cTn id="34"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from="(-#ppt_w/2)" to="(#ppt_x)" calcmode="lin" valueType="num">
                                      <p:cBhvr>
                                        <p:cTn id="39" dur="600" fill="hold">
                                          <p:stCondLst>
                                            <p:cond delay="0"/>
                                          </p:stCondLst>
                                        </p:cTn>
                                        <p:tgtEl>
                                          <p:spTgt spid="3">
                                            <p:txEl>
                                              <p:pRg st="4" end="4"/>
                                            </p:txEl>
                                          </p:spTgt>
                                        </p:tgtEl>
                                        <p:attrNameLst>
                                          <p:attrName>ppt_x</p:attrName>
                                        </p:attrNameLst>
                                      </p:cBhvr>
                                    </p:anim>
                                    <p:anim from="0" to="-1.0" calcmode="lin" valueType="num">
                                      <p:cBhvr>
                                        <p:cTn id="40" dur="200" decel="50000" autoRev="1" fill="hold">
                                          <p:stCondLst>
                                            <p:cond delay="600"/>
                                          </p:stCondLst>
                                        </p:cTn>
                                        <p:tgtEl>
                                          <p:spTgt spid="3">
                                            <p:txEl>
                                              <p:pRg st="4" end="4"/>
                                            </p:txEl>
                                          </p:spTgt>
                                        </p:tgtEl>
                                        <p:attrNameLst>
                                          <p:attrName>xshear</p:attrName>
                                        </p:attrNameLst>
                                      </p:cBhvr>
                                    </p:anim>
                                    <p:animScale>
                                      <p:cBhvr>
                                        <p:cTn id="41" dur="200" decel="100000" autoRev="1" fill="hold">
                                          <p:stCondLst>
                                            <p:cond delay="600"/>
                                          </p:stCondLst>
                                        </p:cTn>
                                        <p:tgtEl>
                                          <p:spTgt spid="3">
                                            <p:txEl>
                                              <p:pRg st="4" end="4"/>
                                            </p:txEl>
                                          </p:spTgt>
                                        </p:tgtEl>
                                      </p:cBhvr>
                                      <p:from x="100000" y="100000"/>
                                      <p:to x="80000" y="100000"/>
                                    </p:animScale>
                                    <p:anim by="(#ppt_h/3+#ppt_w*0.1)" calcmode="lin" valueType="num">
                                      <p:cBhvr additive="sum">
                                        <p:cTn id="42" dur="200" decel="100000" autoRev="1" fill="hold">
                                          <p:stCondLst>
                                            <p:cond delay="600"/>
                                          </p:stCondLst>
                                        </p:cTn>
                                        <p:tgtEl>
                                          <p:spTgt spid="3">
                                            <p:txEl>
                                              <p:pRg st="4" end="4"/>
                                            </p:txEl>
                                          </p:spTgt>
                                        </p:tgtEl>
                                        <p:attrNameLst>
                                          <p:attrName>ppt_x</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from="(-#ppt_w/2)" to="(#ppt_x)" calcmode="lin" valueType="num">
                                      <p:cBhvr>
                                        <p:cTn id="47" dur="600" fill="hold">
                                          <p:stCondLst>
                                            <p:cond delay="0"/>
                                          </p:stCondLst>
                                        </p:cTn>
                                        <p:tgtEl>
                                          <p:spTgt spid="3">
                                            <p:txEl>
                                              <p:pRg st="5" end="5"/>
                                            </p:txEl>
                                          </p:spTgt>
                                        </p:tgtEl>
                                        <p:attrNameLst>
                                          <p:attrName>ppt_x</p:attrName>
                                        </p:attrNameLst>
                                      </p:cBhvr>
                                    </p:anim>
                                    <p:anim from="0" to="-1.0" calcmode="lin" valueType="num">
                                      <p:cBhvr>
                                        <p:cTn id="48" dur="200" decel="50000" autoRev="1" fill="hold">
                                          <p:stCondLst>
                                            <p:cond delay="600"/>
                                          </p:stCondLst>
                                        </p:cTn>
                                        <p:tgtEl>
                                          <p:spTgt spid="3">
                                            <p:txEl>
                                              <p:pRg st="5" end="5"/>
                                            </p:txEl>
                                          </p:spTgt>
                                        </p:tgtEl>
                                        <p:attrNameLst>
                                          <p:attrName>xshear</p:attrName>
                                        </p:attrNameLst>
                                      </p:cBhvr>
                                    </p:anim>
                                    <p:animScale>
                                      <p:cBhvr>
                                        <p:cTn id="49" dur="200" decel="100000" autoRev="1" fill="hold">
                                          <p:stCondLst>
                                            <p:cond delay="600"/>
                                          </p:stCondLst>
                                        </p:cTn>
                                        <p:tgtEl>
                                          <p:spTgt spid="3">
                                            <p:txEl>
                                              <p:pRg st="5" end="5"/>
                                            </p:txEl>
                                          </p:spTgt>
                                        </p:tgtEl>
                                      </p:cBhvr>
                                      <p:from x="100000" y="100000"/>
                                      <p:to x="80000" y="100000"/>
                                    </p:animScale>
                                    <p:anim by="(#ppt_h/3+#ppt_w*0.1)" calcmode="lin" valueType="num">
                                      <p:cBhvr additive="sum">
                                        <p:cTn id="50" dur="200" decel="100000" autoRev="1" fill="hold">
                                          <p:stCondLst>
                                            <p:cond delay="600"/>
                                          </p:stCondLst>
                                        </p:cTn>
                                        <p:tgtEl>
                                          <p:spTgt spid="3">
                                            <p:txEl>
                                              <p:pRg st="5" end="5"/>
                                            </p:txEl>
                                          </p:spTgt>
                                        </p:tgtEl>
                                        <p:attrNameLst>
                                          <p:attrName>ppt_x</p:attrName>
                                        </p:attrNameLst>
                                      </p:cBhvr>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from="(-#ppt_w/2)" to="(#ppt_x)" calcmode="lin" valueType="num">
                                      <p:cBhvr>
                                        <p:cTn id="55" dur="600" fill="hold">
                                          <p:stCondLst>
                                            <p:cond delay="0"/>
                                          </p:stCondLst>
                                        </p:cTn>
                                        <p:tgtEl>
                                          <p:spTgt spid="3">
                                            <p:txEl>
                                              <p:pRg st="6" end="6"/>
                                            </p:txEl>
                                          </p:spTgt>
                                        </p:tgtEl>
                                        <p:attrNameLst>
                                          <p:attrName>ppt_x</p:attrName>
                                        </p:attrNameLst>
                                      </p:cBhvr>
                                    </p:anim>
                                    <p:anim from="0" to="-1.0" calcmode="lin" valueType="num">
                                      <p:cBhvr>
                                        <p:cTn id="56" dur="200" decel="50000" autoRev="1" fill="hold">
                                          <p:stCondLst>
                                            <p:cond delay="600"/>
                                          </p:stCondLst>
                                        </p:cTn>
                                        <p:tgtEl>
                                          <p:spTgt spid="3">
                                            <p:txEl>
                                              <p:pRg st="6" end="6"/>
                                            </p:txEl>
                                          </p:spTgt>
                                        </p:tgtEl>
                                        <p:attrNameLst>
                                          <p:attrName>xshear</p:attrName>
                                        </p:attrNameLst>
                                      </p:cBhvr>
                                    </p:anim>
                                    <p:animScale>
                                      <p:cBhvr>
                                        <p:cTn id="57" dur="200" decel="100000" autoRev="1" fill="hold">
                                          <p:stCondLst>
                                            <p:cond delay="600"/>
                                          </p:stCondLst>
                                        </p:cTn>
                                        <p:tgtEl>
                                          <p:spTgt spid="3">
                                            <p:txEl>
                                              <p:pRg st="6" end="6"/>
                                            </p:txEl>
                                          </p:spTgt>
                                        </p:tgtEl>
                                      </p:cBhvr>
                                      <p:from x="100000" y="100000"/>
                                      <p:to x="80000" y="100000"/>
                                    </p:animScale>
                                    <p:anim by="(#ppt_h/3+#ppt_w*0.1)" calcmode="lin" valueType="num">
                                      <p:cBhvr additive="sum">
                                        <p:cTn id="58" dur="200" decel="100000" autoRev="1" fill="hold">
                                          <p:stCondLst>
                                            <p:cond delay="600"/>
                                          </p:stCondLst>
                                        </p:cTn>
                                        <p:tgtEl>
                                          <p:spTgt spid="3">
                                            <p:txEl>
                                              <p:pRg st="6" end="6"/>
                                            </p:txEl>
                                          </p:spTgt>
                                        </p:tgtEl>
                                        <p:attrNameLst>
                                          <p:attrName>ppt_x</p:attrName>
                                        </p:attrNameLst>
                                      </p:cBhvr>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from="(-#ppt_w/2)" to="(#ppt_x)" calcmode="lin" valueType="num">
                                      <p:cBhvr>
                                        <p:cTn id="63" dur="600" fill="hold">
                                          <p:stCondLst>
                                            <p:cond delay="0"/>
                                          </p:stCondLst>
                                        </p:cTn>
                                        <p:tgtEl>
                                          <p:spTgt spid="3">
                                            <p:txEl>
                                              <p:pRg st="7" end="7"/>
                                            </p:txEl>
                                          </p:spTgt>
                                        </p:tgtEl>
                                        <p:attrNameLst>
                                          <p:attrName>ppt_x</p:attrName>
                                        </p:attrNameLst>
                                      </p:cBhvr>
                                    </p:anim>
                                    <p:anim from="0" to="-1.0" calcmode="lin" valueType="num">
                                      <p:cBhvr>
                                        <p:cTn id="64" dur="200" decel="50000" autoRev="1" fill="hold">
                                          <p:stCondLst>
                                            <p:cond delay="600"/>
                                          </p:stCondLst>
                                        </p:cTn>
                                        <p:tgtEl>
                                          <p:spTgt spid="3">
                                            <p:txEl>
                                              <p:pRg st="7" end="7"/>
                                            </p:txEl>
                                          </p:spTgt>
                                        </p:tgtEl>
                                        <p:attrNameLst>
                                          <p:attrName>xshear</p:attrName>
                                        </p:attrNameLst>
                                      </p:cBhvr>
                                    </p:anim>
                                    <p:animScale>
                                      <p:cBhvr>
                                        <p:cTn id="65" dur="200" decel="100000" autoRev="1" fill="hold">
                                          <p:stCondLst>
                                            <p:cond delay="600"/>
                                          </p:stCondLst>
                                        </p:cTn>
                                        <p:tgtEl>
                                          <p:spTgt spid="3">
                                            <p:txEl>
                                              <p:pRg st="7" end="7"/>
                                            </p:txEl>
                                          </p:spTgt>
                                        </p:tgtEl>
                                      </p:cBhvr>
                                      <p:from x="100000" y="100000"/>
                                      <p:to x="80000" y="100000"/>
                                    </p:animScale>
                                    <p:anim by="(#ppt_h/3+#ppt_w*0.1)" calcmode="lin" valueType="num">
                                      <p:cBhvr additive="sum">
                                        <p:cTn id="66" dur="200" decel="100000" autoRev="1" fill="hold">
                                          <p:stCondLst>
                                            <p:cond delay="600"/>
                                          </p:stCondLst>
                                        </p:cTn>
                                        <p:tgtEl>
                                          <p:spTgt spid="3">
                                            <p:txEl>
                                              <p:pRg st="7" end="7"/>
                                            </p:txEl>
                                          </p:spTgt>
                                        </p:tgtEl>
                                        <p:attrNameLst>
                                          <p:attrName>ppt_x</p:attrName>
                                        </p:attrNameLst>
                                      </p:cBhvr>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from="(-#ppt_w/2)" to="(#ppt_x)" calcmode="lin" valueType="num">
                                      <p:cBhvr>
                                        <p:cTn id="71" dur="600" fill="hold">
                                          <p:stCondLst>
                                            <p:cond delay="0"/>
                                          </p:stCondLst>
                                        </p:cTn>
                                        <p:tgtEl>
                                          <p:spTgt spid="3">
                                            <p:txEl>
                                              <p:pRg st="8" end="8"/>
                                            </p:txEl>
                                          </p:spTgt>
                                        </p:tgtEl>
                                        <p:attrNameLst>
                                          <p:attrName>ppt_x</p:attrName>
                                        </p:attrNameLst>
                                      </p:cBhvr>
                                    </p:anim>
                                    <p:anim from="0" to="-1.0" calcmode="lin" valueType="num">
                                      <p:cBhvr>
                                        <p:cTn id="72" dur="200" decel="50000" autoRev="1" fill="hold">
                                          <p:stCondLst>
                                            <p:cond delay="600"/>
                                          </p:stCondLst>
                                        </p:cTn>
                                        <p:tgtEl>
                                          <p:spTgt spid="3">
                                            <p:txEl>
                                              <p:pRg st="8" end="8"/>
                                            </p:txEl>
                                          </p:spTgt>
                                        </p:tgtEl>
                                        <p:attrNameLst>
                                          <p:attrName>xshear</p:attrName>
                                        </p:attrNameLst>
                                      </p:cBhvr>
                                    </p:anim>
                                    <p:animScale>
                                      <p:cBhvr>
                                        <p:cTn id="73" dur="200" decel="100000" autoRev="1" fill="hold">
                                          <p:stCondLst>
                                            <p:cond delay="600"/>
                                          </p:stCondLst>
                                        </p:cTn>
                                        <p:tgtEl>
                                          <p:spTgt spid="3">
                                            <p:txEl>
                                              <p:pRg st="8" end="8"/>
                                            </p:txEl>
                                          </p:spTgt>
                                        </p:tgtEl>
                                      </p:cBhvr>
                                      <p:from x="100000" y="100000"/>
                                      <p:to x="80000" y="100000"/>
                                    </p:animScale>
                                    <p:anim by="(#ppt_h/3+#ppt_w*0.1)" calcmode="lin" valueType="num">
                                      <p:cBhvr additive="sum">
                                        <p:cTn id="74" dur="200" decel="100000" autoRev="1" fill="hold">
                                          <p:stCondLst>
                                            <p:cond delay="600"/>
                                          </p:stCondLst>
                                        </p:cTn>
                                        <p:tgtEl>
                                          <p:spTgt spid="3">
                                            <p:txEl>
                                              <p:pRg st="8" end="8"/>
                                            </p:txEl>
                                          </p:spTgt>
                                        </p:tgtEl>
                                        <p:attrNameLst>
                                          <p:attrName>ppt_x</p:attrName>
                                        </p:attrNameLst>
                                      </p:cBhvr>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from="(-#ppt_w/2)" to="(#ppt_x)" calcmode="lin" valueType="num">
                                      <p:cBhvr>
                                        <p:cTn id="79" dur="600" fill="hold">
                                          <p:stCondLst>
                                            <p:cond delay="0"/>
                                          </p:stCondLst>
                                        </p:cTn>
                                        <p:tgtEl>
                                          <p:spTgt spid="3">
                                            <p:txEl>
                                              <p:pRg st="9" end="9"/>
                                            </p:txEl>
                                          </p:spTgt>
                                        </p:tgtEl>
                                        <p:attrNameLst>
                                          <p:attrName>ppt_x</p:attrName>
                                        </p:attrNameLst>
                                      </p:cBhvr>
                                    </p:anim>
                                    <p:anim from="0" to="-1.0" calcmode="lin" valueType="num">
                                      <p:cBhvr>
                                        <p:cTn id="80" dur="200" decel="50000" autoRev="1" fill="hold">
                                          <p:stCondLst>
                                            <p:cond delay="600"/>
                                          </p:stCondLst>
                                        </p:cTn>
                                        <p:tgtEl>
                                          <p:spTgt spid="3">
                                            <p:txEl>
                                              <p:pRg st="9" end="9"/>
                                            </p:txEl>
                                          </p:spTgt>
                                        </p:tgtEl>
                                        <p:attrNameLst>
                                          <p:attrName>xshear</p:attrName>
                                        </p:attrNameLst>
                                      </p:cBhvr>
                                    </p:anim>
                                    <p:animScale>
                                      <p:cBhvr>
                                        <p:cTn id="81" dur="200" decel="100000" autoRev="1" fill="hold">
                                          <p:stCondLst>
                                            <p:cond delay="600"/>
                                          </p:stCondLst>
                                        </p:cTn>
                                        <p:tgtEl>
                                          <p:spTgt spid="3">
                                            <p:txEl>
                                              <p:pRg st="9" end="9"/>
                                            </p:txEl>
                                          </p:spTgt>
                                        </p:tgtEl>
                                      </p:cBhvr>
                                      <p:from x="100000" y="100000"/>
                                      <p:to x="80000" y="100000"/>
                                    </p:animScale>
                                    <p:anim by="(#ppt_h/3+#ppt_w*0.1)" calcmode="lin" valueType="num">
                                      <p:cBhvr additive="sum">
                                        <p:cTn id="82" dur="200" decel="100000" autoRev="1" fill="hold">
                                          <p:stCondLst>
                                            <p:cond delay="600"/>
                                          </p:stCondLst>
                                        </p:cTn>
                                        <p:tgtEl>
                                          <p:spTgt spid="3">
                                            <p:txEl>
                                              <p:pRg st="9" end="9"/>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solidFill>
                  <a:srgbClr val="FFFF00"/>
                </a:solidFill>
              </a:rPr>
              <a:t>تقلب درحجم ووزن محصول:</a:t>
            </a:r>
            <a:r>
              <a:rPr lang="fa-IR" dirty="0"/>
              <a:t/>
            </a:r>
            <a:br>
              <a:rPr lang="fa-IR" dirty="0"/>
            </a:br>
            <a:endParaRPr lang="en-US" dirty="0"/>
          </a:p>
        </p:txBody>
      </p:sp>
      <p:sp>
        <p:nvSpPr>
          <p:cNvPr id="3" name="Content Placeholder 2"/>
          <p:cNvSpPr>
            <a:spLocks noGrp="1"/>
          </p:cNvSpPr>
          <p:nvPr>
            <p:ph idx="1"/>
          </p:nvPr>
        </p:nvSpPr>
        <p:spPr>
          <a:xfrm>
            <a:off x="251520" y="1600200"/>
            <a:ext cx="8712968" cy="4525963"/>
          </a:xfrm>
        </p:spPr>
        <p:txBody>
          <a:bodyPr>
            <a:normAutofit/>
          </a:bodyPr>
          <a:lstStyle/>
          <a:p>
            <a:pPr algn="r" rtl="1"/>
            <a:r>
              <a:rPr lang="fa-IR" dirty="0"/>
              <a:t>براي اين تقلب كم فروشي يا دزدي كلمات مناسب تري است.</a:t>
            </a:r>
          </a:p>
          <a:p>
            <a:pPr algn="r" rtl="1"/>
            <a:r>
              <a:rPr lang="fa-IR" dirty="0"/>
              <a:t>وزن يا حجم بايد روي برچسب محصول نوشته شود.</a:t>
            </a:r>
          </a:p>
          <a:p>
            <a:pPr algn="r" rtl="1"/>
            <a:r>
              <a:rPr lang="fa-IR" dirty="0"/>
              <a:t>سنگين كردن مواد غذائي گران با محصولات كم ارزش تقلب در وزن مي باشد</a:t>
            </a:r>
          </a:p>
          <a:p>
            <a:pPr algn="r" rtl="1"/>
            <a:r>
              <a:rPr lang="fa-IR" dirty="0"/>
              <a:t>كامل پرنشدن بطري نوشابه ها تقلب در حجم است.</a:t>
            </a:r>
          </a:p>
          <a:p>
            <a:pPr algn="r" rtl="1"/>
            <a:r>
              <a:rPr lang="fa-IR" dirty="0"/>
              <a:t>افزودني هاي مجاز در صورتي كه جاذبه هاي غير واقعي براي محصول بوجود آورد.رنگ وظاهر محصول را گول زننده بكنند تقلب محسوب مي شود.</a:t>
            </a:r>
          </a:p>
          <a:p>
            <a:pPr algn="r" rtl="1"/>
            <a:endParaRPr lang="fa-IR" dirty="0"/>
          </a:p>
          <a:p>
            <a:pPr algn="r" rtl="1"/>
            <a:endParaRPr lang="en-US" dirty="0"/>
          </a:p>
        </p:txBody>
      </p:sp>
    </p:spTree>
    <p:extLst>
      <p:ext uri="{BB962C8B-B14F-4D97-AF65-F5344CB8AC3E}">
        <p14:creationId xmlns:p14="http://schemas.microsoft.com/office/powerpoint/2010/main" val="3844223577"/>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solidFill>
                  <a:srgbClr val="FFFF00"/>
                </a:solidFill>
              </a:rPr>
              <a:t>سوء استفاده از نام،آرم وعلامت ويا حتي اعتبار يك محصول شناخته شده</a:t>
            </a:r>
            <a:endParaRPr lang="en-US" b="1" dirty="0">
              <a:solidFill>
                <a:srgbClr val="FFFF00"/>
              </a:solidFill>
            </a:endParaRPr>
          </a:p>
        </p:txBody>
      </p:sp>
      <p:sp>
        <p:nvSpPr>
          <p:cNvPr id="3" name="Content Placeholder 2"/>
          <p:cNvSpPr>
            <a:spLocks noGrp="1"/>
          </p:cNvSpPr>
          <p:nvPr>
            <p:ph idx="1"/>
          </p:nvPr>
        </p:nvSpPr>
        <p:spPr>
          <a:xfrm>
            <a:off x="0" y="1600200"/>
            <a:ext cx="9144000" cy="4925144"/>
          </a:xfrm>
        </p:spPr>
        <p:txBody>
          <a:bodyPr>
            <a:normAutofit lnSpcReduction="10000"/>
          </a:bodyPr>
          <a:lstStyle/>
          <a:p>
            <a:pPr algn="r" rtl="1"/>
            <a:r>
              <a:rPr lang="fa-IR" dirty="0"/>
              <a:t>محتويات محصولات بسته بندي شده نبايد به راحتي قابل دسترس باشد.مثل ظروف فلزي كنسرو ها</a:t>
            </a:r>
          </a:p>
          <a:p>
            <a:pPr algn="r" rtl="1"/>
            <a:r>
              <a:rPr lang="fa-IR" dirty="0"/>
              <a:t>در صورت هر نوع دسترسي به محصول تغييرات </a:t>
            </a:r>
            <a:r>
              <a:rPr lang="fa-IR" dirty="0" smtClean="0"/>
              <a:t>برگشت ناپذيري </a:t>
            </a:r>
            <a:r>
              <a:rPr lang="fa-IR" dirty="0"/>
              <a:t>در بسته بندي بوجود بيايد.</a:t>
            </a:r>
          </a:p>
          <a:p>
            <a:pPr algn="r" rtl="1"/>
            <a:r>
              <a:rPr lang="fa-IR" dirty="0"/>
              <a:t>بايد دقت كرد كه شباهت شكل،نا م ورنگ محصول ما را به اشتباه نياندازد.</a:t>
            </a:r>
          </a:p>
          <a:p>
            <a:pPr algn="r" rtl="1"/>
            <a:r>
              <a:rPr lang="fa-IR" dirty="0"/>
              <a:t>معمولاٌ كره حيواني در بسته بندي هاي نقره اي   ومارگارين در بسته بندي هاي طلائي رنگ عرضه مي شود. اگر توليد كننده ايي مارگارين را در بسته بندي نقره اي قراردهد خريدار به اشتباه خواهد افتاد.</a:t>
            </a:r>
          </a:p>
          <a:p>
            <a:pPr algn="r" rtl="1"/>
            <a:endParaRPr lang="en-US" dirty="0"/>
          </a:p>
        </p:txBody>
      </p:sp>
    </p:spTree>
    <p:extLst>
      <p:ext uri="{BB962C8B-B14F-4D97-AF65-F5344CB8AC3E}">
        <p14:creationId xmlns:p14="http://schemas.microsoft.com/office/powerpoint/2010/main" val="2995601814"/>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5121"/>
            <a:ext cx="8229600" cy="1143000"/>
          </a:xfrm>
        </p:spPr>
        <p:txBody>
          <a:bodyPr>
            <a:noAutofit/>
          </a:bodyPr>
          <a:lstStyle/>
          <a:p>
            <a:r>
              <a:rPr lang="fa-IR" sz="2000" b="1" dirty="0" smtClean="0">
                <a:solidFill>
                  <a:srgbClr val="FFFF00"/>
                </a:solidFill>
              </a:rPr>
              <a:t>لیست </a:t>
            </a:r>
            <a:r>
              <a:rPr lang="fa-IR" sz="2000" b="1" dirty="0">
                <a:solidFill>
                  <a:srgbClr val="FFFF00"/>
                </a:solidFill>
              </a:rPr>
              <a:t>حداقل مقدار نمونه جهت آزمایشات میکروبی و شیمیایی شیر و فرآورده های آن</a:t>
            </a:r>
            <a:endParaRPr lang="en-US" sz="20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8150944"/>
              </p:ext>
            </p:extLst>
          </p:nvPr>
        </p:nvGraphicFramePr>
        <p:xfrm>
          <a:off x="251520" y="1196752"/>
          <a:ext cx="8568952" cy="5552440"/>
        </p:xfrm>
        <a:graphic>
          <a:graphicData uri="http://schemas.openxmlformats.org/drawingml/2006/table">
            <a:tbl>
              <a:tblPr firstRow="1" bandRow="1">
                <a:tableStyleId>{5C22544A-7EE6-4342-B048-85BDC9FD1C3A}</a:tableStyleId>
              </a:tblPr>
              <a:tblGrid>
                <a:gridCol w="3445486"/>
                <a:gridCol w="2924114"/>
                <a:gridCol w="2199352"/>
              </a:tblGrid>
              <a:tr h="370840">
                <a:tc>
                  <a:txBody>
                    <a:bodyPr/>
                    <a:lstStyle/>
                    <a:p>
                      <a:pPr algn="ctr"/>
                      <a:r>
                        <a:rPr lang="fa-IR" dirty="0" smtClean="0"/>
                        <a:t>ازمایشات شیمیایی</a:t>
                      </a:r>
                      <a:endParaRPr lang="en-US" dirty="0"/>
                    </a:p>
                  </a:txBody>
                  <a:tcPr/>
                </a:tc>
                <a:tc>
                  <a:txBody>
                    <a:bodyPr/>
                    <a:lstStyle/>
                    <a:p>
                      <a:pPr algn="ctr"/>
                      <a:r>
                        <a:rPr lang="fa-IR" dirty="0" smtClean="0"/>
                        <a:t>ازمایشات</a:t>
                      </a:r>
                      <a:r>
                        <a:rPr lang="fa-IR" baseline="0" dirty="0" smtClean="0"/>
                        <a:t> میکروبی</a:t>
                      </a:r>
                      <a:endParaRPr lang="en-US" dirty="0"/>
                    </a:p>
                  </a:txBody>
                  <a:tcPr/>
                </a:tc>
                <a:tc>
                  <a:txBody>
                    <a:bodyPr/>
                    <a:lstStyle/>
                    <a:p>
                      <a:pPr algn="ctr"/>
                      <a:r>
                        <a:rPr lang="fa-IR" dirty="0" smtClean="0"/>
                        <a:t>نوع ماده</a:t>
                      </a:r>
                      <a:endParaRPr lang="en-US" dirty="0"/>
                    </a:p>
                  </a:txBody>
                  <a:tcPr/>
                </a:tc>
              </a:tr>
              <a:tr h="370840">
                <a:tc>
                  <a:txBody>
                    <a:bodyPr/>
                    <a:lstStyle/>
                    <a:p>
                      <a:pPr algn="ctr"/>
                      <a:r>
                        <a:rPr lang="fa-IR" sz="2000" b="1" dirty="0" smtClean="0"/>
                        <a:t>حداقل یک بسته یاشیشه</a:t>
                      </a:r>
                      <a:endParaRPr lang="en-US" sz="2000" b="1" dirty="0"/>
                    </a:p>
                  </a:txBody>
                  <a:tcPr/>
                </a:tc>
                <a:tc>
                  <a:txBody>
                    <a:bodyPr/>
                    <a:lstStyle/>
                    <a:p>
                      <a:pPr algn="ctr"/>
                      <a:r>
                        <a:rPr lang="fa-IR" sz="2000" b="1" dirty="0" smtClean="0"/>
                        <a:t>حداقل</a:t>
                      </a:r>
                      <a:r>
                        <a:rPr lang="fa-IR" sz="2000" b="1" baseline="0" dirty="0" smtClean="0"/>
                        <a:t> 2شیشه</a:t>
                      </a:r>
                      <a:endParaRPr lang="en-US" sz="2000" b="1" dirty="0"/>
                    </a:p>
                  </a:txBody>
                  <a:tcPr/>
                </a:tc>
                <a:tc>
                  <a:txBody>
                    <a:bodyPr/>
                    <a:lstStyle/>
                    <a:p>
                      <a:pPr algn="ctr"/>
                      <a:r>
                        <a:rPr lang="fa-IR" sz="2000" b="1" dirty="0" smtClean="0"/>
                        <a:t>كشك مايع</a:t>
                      </a:r>
                      <a:endParaRPr lang="en-US" sz="2000" b="1" dirty="0"/>
                    </a:p>
                  </a:txBody>
                  <a:tcPr/>
                </a:tc>
              </a:tr>
              <a:tr h="370840">
                <a:tc>
                  <a:txBody>
                    <a:bodyPr/>
                    <a:lstStyle/>
                    <a:p>
                      <a:pPr algn="ctr"/>
                      <a:r>
                        <a:rPr lang="fa-IR" sz="2000" b="1" dirty="0" smtClean="0"/>
                        <a:t>حداقل 500گرم</a:t>
                      </a:r>
                    </a:p>
                    <a:p>
                      <a:pPr algn="ctr"/>
                      <a:endParaRPr lang="en-US" sz="2000" b="1" dirty="0"/>
                    </a:p>
                  </a:txBody>
                  <a:tcPr/>
                </a:tc>
                <a:tc>
                  <a:txBody>
                    <a:bodyPr/>
                    <a:lstStyle/>
                    <a:p>
                      <a:pPr algn="ctr"/>
                      <a:r>
                        <a:rPr lang="fa-IR" sz="2000" b="1" dirty="0" smtClean="0"/>
                        <a:t>حداقل 250گرم</a:t>
                      </a:r>
                      <a:endParaRPr lang="fa-IR" sz="2000" b="1" dirty="0"/>
                    </a:p>
                  </a:txBody>
                  <a:tcPr/>
                </a:tc>
                <a:tc>
                  <a:txBody>
                    <a:bodyPr/>
                    <a:lstStyle/>
                    <a:p>
                      <a:pPr algn="ctr"/>
                      <a:r>
                        <a:rPr lang="fa-IR" sz="2000" b="1" dirty="0" smtClean="0"/>
                        <a:t>ماست</a:t>
                      </a:r>
                      <a:endParaRPr lang="en-US" sz="2000" b="1" dirty="0"/>
                    </a:p>
                  </a:txBody>
                  <a:tcPr/>
                </a:tc>
              </a:tr>
              <a:tr h="370840">
                <a:tc>
                  <a:txBody>
                    <a:bodyPr/>
                    <a:lstStyle/>
                    <a:p>
                      <a:pPr algn="ctr"/>
                      <a:r>
                        <a:rPr lang="fa-IR" sz="2000" b="1" dirty="0" smtClean="0"/>
                        <a:t>حداقل دوشیشه</a:t>
                      </a:r>
                      <a:endParaRPr lang="en-US" sz="2000" b="1" dirty="0"/>
                    </a:p>
                  </a:txBody>
                  <a:tcPr/>
                </a:tc>
                <a:tc>
                  <a:txBody>
                    <a:bodyPr/>
                    <a:lstStyle/>
                    <a:p>
                      <a:pPr algn="ctr"/>
                      <a:r>
                        <a:rPr lang="fa-IR" sz="2000" b="1" dirty="0" smtClean="0"/>
                        <a:t>حداقل 2شیشه یا قوطی یا بسته</a:t>
                      </a:r>
                      <a:endParaRPr lang="fa-IR" sz="2000" b="1" dirty="0"/>
                    </a:p>
                  </a:txBody>
                  <a:tcPr/>
                </a:tc>
                <a:tc>
                  <a:txBody>
                    <a:bodyPr/>
                    <a:lstStyle/>
                    <a:p>
                      <a:pPr algn="ctr"/>
                      <a:r>
                        <a:rPr lang="fa-IR" sz="2000" b="1" dirty="0" smtClean="0"/>
                        <a:t>شير پاستويزه</a:t>
                      </a:r>
                      <a:endParaRPr lang="en-US" sz="2000" b="1" dirty="0"/>
                    </a:p>
                  </a:txBody>
                  <a:tcPr/>
                </a:tc>
              </a:tr>
              <a:tr h="370840">
                <a:tc>
                  <a:txBody>
                    <a:bodyPr/>
                    <a:lstStyle/>
                    <a:p>
                      <a:pPr algn="ctr"/>
                      <a:r>
                        <a:rPr lang="fa-IR" sz="2000" b="1" dirty="0" smtClean="0"/>
                        <a:t>حداقل 500گرم</a:t>
                      </a:r>
                    </a:p>
                    <a:p>
                      <a:pPr algn="ctr"/>
                      <a:endParaRPr lang="en-US" sz="2000" b="1" dirty="0"/>
                    </a:p>
                  </a:txBody>
                  <a:tcPr/>
                </a:tc>
                <a:tc>
                  <a:txBody>
                    <a:bodyPr/>
                    <a:lstStyle/>
                    <a:p>
                      <a:pPr algn="ctr"/>
                      <a:r>
                        <a:rPr lang="fa-IR" sz="2000" b="1" smtClean="0"/>
                        <a:t>حداقل 250گرم</a:t>
                      </a:r>
                      <a:endParaRPr lang="fa-IR" sz="2000" b="1" dirty="0" smtClean="0"/>
                    </a:p>
                  </a:txBody>
                  <a:tcPr/>
                </a:tc>
                <a:tc>
                  <a:txBody>
                    <a:bodyPr/>
                    <a:lstStyle/>
                    <a:p>
                      <a:pPr algn="ctr"/>
                      <a:r>
                        <a:rPr lang="fa-IR" sz="2000" b="1" dirty="0" smtClean="0"/>
                        <a:t>پنير</a:t>
                      </a:r>
                      <a:endParaRPr lang="en-US" sz="2000" b="1" dirty="0"/>
                    </a:p>
                  </a:txBody>
                  <a:tcPr/>
                </a:tc>
              </a:tr>
              <a:tr h="370840">
                <a:tc>
                  <a:txBody>
                    <a:bodyPr/>
                    <a:lstStyle/>
                    <a:p>
                      <a:pPr algn="ctr"/>
                      <a:r>
                        <a:rPr lang="fa-IR" sz="2000" b="1" dirty="0" smtClean="0"/>
                        <a:t>حداقل 500گرم</a:t>
                      </a:r>
                    </a:p>
                    <a:p>
                      <a:pPr algn="ctr"/>
                      <a:endParaRPr lang="en-US" sz="2000" b="1" dirty="0"/>
                    </a:p>
                  </a:txBody>
                  <a:tcPr/>
                </a:tc>
                <a:tc>
                  <a:txBody>
                    <a:bodyPr/>
                    <a:lstStyle/>
                    <a:p>
                      <a:pPr algn="ctr"/>
                      <a:r>
                        <a:rPr lang="fa-IR" sz="2000" b="1" smtClean="0"/>
                        <a:t>حداقل 250گرم</a:t>
                      </a:r>
                      <a:endParaRPr lang="fa-IR" sz="2000" b="1" dirty="0" smtClean="0"/>
                    </a:p>
                  </a:txBody>
                  <a:tcPr/>
                </a:tc>
                <a:tc>
                  <a:txBody>
                    <a:bodyPr/>
                    <a:lstStyle/>
                    <a:p>
                      <a:pPr algn="ctr"/>
                      <a:r>
                        <a:rPr lang="fa-IR" sz="2000" b="1" dirty="0" smtClean="0"/>
                        <a:t>كره پاستويزه</a:t>
                      </a:r>
                      <a:endParaRPr lang="en-US" sz="2000" b="1" dirty="0"/>
                    </a:p>
                  </a:txBody>
                  <a:tcPr/>
                </a:tc>
              </a:tr>
              <a:tr h="370840">
                <a:tc>
                  <a:txBody>
                    <a:bodyPr/>
                    <a:lstStyle/>
                    <a:p>
                      <a:pPr algn="ctr"/>
                      <a:r>
                        <a:rPr lang="fa-IR" sz="2000" b="1" dirty="0" smtClean="0"/>
                        <a:t>حداقل 500گرم</a:t>
                      </a:r>
                      <a:endParaRPr lang="fa-IR" sz="2000" b="1" dirty="0"/>
                    </a:p>
                  </a:txBody>
                  <a:tcPr/>
                </a:tc>
                <a:tc>
                  <a:txBody>
                    <a:bodyPr/>
                    <a:lstStyle/>
                    <a:p>
                      <a:pPr algn="ctr"/>
                      <a:r>
                        <a:rPr lang="fa-IR" sz="2000" b="1" smtClean="0"/>
                        <a:t>حداقل 250گرم</a:t>
                      </a:r>
                      <a:endParaRPr lang="fa-IR" sz="2000" b="1" dirty="0" smtClean="0"/>
                    </a:p>
                  </a:txBody>
                  <a:tcPr/>
                </a:tc>
                <a:tc>
                  <a:txBody>
                    <a:bodyPr/>
                    <a:lstStyle/>
                    <a:p>
                      <a:pPr algn="ctr"/>
                      <a:r>
                        <a:rPr lang="fa-IR" sz="2000" b="1" dirty="0" smtClean="0"/>
                        <a:t>كره حيواني</a:t>
                      </a:r>
                      <a:endParaRPr lang="en-US" sz="2000" b="1" dirty="0"/>
                    </a:p>
                  </a:txBody>
                  <a:tcPr/>
                </a:tc>
              </a:tr>
              <a:tr h="370840">
                <a:tc>
                  <a:txBody>
                    <a:bodyPr/>
                    <a:lstStyle/>
                    <a:p>
                      <a:pPr algn="ctr"/>
                      <a:r>
                        <a:rPr lang="fa-IR" sz="2000" b="1" dirty="0" smtClean="0"/>
                        <a:t>حداقل 500گرم</a:t>
                      </a:r>
                      <a:endParaRPr lang="fa-IR" sz="2000" b="1" dirty="0"/>
                    </a:p>
                  </a:txBody>
                  <a:tcPr/>
                </a:tc>
                <a:tc>
                  <a:txBody>
                    <a:bodyPr/>
                    <a:lstStyle/>
                    <a:p>
                      <a:pPr algn="ctr"/>
                      <a:r>
                        <a:rPr lang="fa-IR" sz="2000" b="1" smtClean="0"/>
                        <a:t>حداقل 250گرم</a:t>
                      </a:r>
                      <a:endParaRPr lang="fa-IR" sz="2000" b="1" dirty="0" smtClean="0"/>
                    </a:p>
                  </a:txBody>
                  <a:tcPr/>
                </a:tc>
                <a:tc>
                  <a:txBody>
                    <a:bodyPr/>
                    <a:lstStyle/>
                    <a:p>
                      <a:pPr algn="ctr"/>
                      <a:r>
                        <a:rPr lang="fa-IR" sz="2000" b="1" dirty="0" smtClean="0"/>
                        <a:t>خامه</a:t>
                      </a:r>
                      <a:endParaRPr lang="en-US" sz="2000" b="1" dirty="0"/>
                    </a:p>
                  </a:txBody>
                  <a:tcPr/>
                </a:tc>
              </a:tr>
              <a:tr h="370840">
                <a:tc>
                  <a:txBody>
                    <a:bodyPr/>
                    <a:lstStyle/>
                    <a:p>
                      <a:pPr algn="ctr"/>
                      <a:r>
                        <a:rPr lang="fa-IR" sz="2000" b="1" dirty="0" smtClean="0"/>
                        <a:t>حداقل 350گرم</a:t>
                      </a:r>
                      <a:endParaRPr lang="fa-IR" sz="2000" b="1" dirty="0"/>
                    </a:p>
                  </a:txBody>
                  <a:tcPr/>
                </a:tc>
                <a:tc>
                  <a:txBody>
                    <a:bodyPr/>
                    <a:lstStyle/>
                    <a:p>
                      <a:pPr algn="ctr"/>
                      <a:r>
                        <a:rPr lang="fa-IR" sz="2000" b="1" dirty="0" smtClean="0"/>
                        <a:t>حداقل 250گرم</a:t>
                      </a:r>
                    </a:p>
                  </a:txBody>
                  <a:tcPr/>
                </a:tc>
                <a:tc>
                  <a:txBody>
                    <a:bodyPr/>
                    <a:lstStyle/>
                    <a:p>
                      <a:pPr algn="ctr"/>
                      <a:r>
                        <a:rPr lang="fa-IR" sz="2000" b="1" dirty="0" smtClean="0"/>
                        <a:t>پودر پنير</a:t>
                      </a:r>
                      <a:endParaRPr lang="en-US" sz="2000" b="1" dirty="0"/>
                    </a:p>
                  </a:txBody>
                  <a:tcPr/>
                </a:tc>
              </a:tr>
              <a:tr h="370840">
                <a:tc>
                  <a:txBody>
                    <a:bodyPr/>
                    <a:lstStyle/>
                    <a:p>
                      <a:pPr algn="ctr"/>
                      <a:r>
                        <a:rPr lang="fa-IR" sz="2000" b="1" smtClean="0"/>
                        <a:t>حداقل 8لیوان</a:t>
                      </a:r>
                      <a:endParaRPr lang="en-US" sz="2000" b="1" dirty="0"/>
                    </a:p>
                  </a:txBody>
                  <a:tcPr/>
                </a:tc>
                <a:tc>
                  <a:txBody>
                    <a:bodyPr/>
                    <a:lstStyle/>
                    <a:p>
                      <a:pPr algn="ctr"/>
                      <a:r>
                        <a:rPr lang="fa-IR" sz="2000" b="1" dirty="0" smtClean="0"/>
                        <a:t>حداقل 3لیوان</a:t>
                      </a:r>
                      <a:endParaRPr lang="fa-IR" sz="2000" b="1" dirty="0"/>
                    </a:p>
                  </a:txBody>
                  <a:tcPr/>
                </a:tc>
                <a:tc>
                  <a:txBody>
                    <a:bodyPr/>
                    <a:lstStyle/>
                    <a:p>
                      <a:pPr algn="ctr"/>
                      <a:r>
                        <a:rPr lang="fa-IR" sz="2000" b="1" dirty="0" smtClean="0"/>
                        <a:t>بستني</a:t>
                      </a:r>
                      <a:endParaRPr lang="en-US" sz="2000" b="1" dirty="0"/>
                    </a:p>
                  </a:txBody>
                  <a:tcPr/>
                </a:tc>
              </a:tr>
              <a:tr h="370840">
                <a:tc>
                  <a:txBody>
                    <a:bodyPr/>
                    <a:lstStyle/>
                    <a:p>
                      <a:pPr algn="ctr"/>
                      <a:r>
                        <a:rPr lang="fa-IR" sz="2000" b="1" dirty="0" smtClean="0"/>
                        <a:t>حداقل 500گرم</a:t>
                      </a:r>
                    </a:p>
                    <a:p>
                      <a:pPr algn="ctr"/>
                      <a:endParaRPr lang="en-US" sz="2000" b="1" dirty="0"/>
                    </a:p>
                  </a:txBody>
                  <a:tcPr/>
                </a:tc>
                <a:tc>
                  <a:txBody>
                    <a:bodyPr/>
                    <a:lstStyle/>
                    <a:p>
                      <a:pPr algn="ctr"/>
                      <a:r>
                        <a:rPr lang="fa-IR" sz="2000" b="1" dirty="0" smtClean="0"/>
                        <a:t>حداقل 200گرم</a:t>
                      </a:r>
                    </a:p>
                  </a:txBody>
                  <a:tcPr/>
                </a:tc>
                <a:tc>
                  <a:txBody>
                    <a:bodyPr/>
                    <a:lstStyle/>
                    <a:p>
                      <a:pPr algn="ctr"/>
                      <a:r>
                        <a:rPr lang="fa-IR" sz="2000" b="1" dirty="0" smtClean="0"/>
                        <a:t>بستني فله</a:t>
                      </a:r>
                      <a:endParaRPr lang="en-US" sz="2000" b="1" dirty="0"/>
                    </a:p>
                  </a:txBody>
                  <a:tcPr/>
                </a:tc>
              </a:tr>
            </a:tbl>
          </a:graphicData>
        </a:graphic>
      </p:graphicFrame>
    </p:spTree>
    <p:extLst>
      <p:ext uri="{BB962C8B-B14F-4D97-AF65-F5344CB8AC3E}">
        <p14:creationId xmlns:p14="http://schemas.microsoft.com/office/powerpoint/2010/main" val="2680794040"/>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استفاده </a:t>
            </a:r>
            <a:r>
              <a:rPr lang="fa-IR" b="1" dirty="0">
                <a:solidFill>
                  <a:srgbClr val="FFFF00"/>
                </a:solidFill>
              </a:rPr>
              <a:t>از روغن پالم در صنایع لبنی</a:t>
            </a:r>
            <a:endParaRPr lang="en-US" b="1" dirty="0">
              <a:solidFill>
                <a:srgbClr val="FFFF00"/>
              </a:solidFill>
            </a:endParaRPr>
          </a:p>
        </p:txBody>
      </p:sp>
      <p:sp>
        <p:nvSpPr>
          <p:cNvPr id="3" name="Content Placeholder 2"/>
          <p:cNvSpPr>
            <a:spLocks noGrp="1"/>
          </p:cNvSpPr>
          <p:nvPr>
            <p:ph idx="1"/>
          </p:nvPr>
        </p:nvSpPr>
        <p:spPr>
          <a:xfrm>
            <a:off x="107504" y="1600200"/>
            <a:ext cx="9036496" cy="4525963"/>
          </a:xfrm>
        </p:spPr>
        <p:txBody>
          <a:bodyPr>
            <a:normAutofit fontScale="92500" lnSpcReduction="10000"/>
          </a:bodyPr>
          <a:lstStyle/>
          <a:p>
            <a:pPr algn="just" rtl="1"/>
            <a:r>
              <a:rPr lang="fa-IR" dirty="0"/>
              <a:t>از جمله مواردی که اخیرا در </a:t>
            </a:r>
            <a:r>
              <a:rPr lang="fa-IR" dirty="0" smtClean="0"/>
              <a:t>کشور </a:t>
            </a:r>
            <a:r>
              <a:rPr lang="fa-IR" dirty="0"/>
              <a:t>در بحث </a:t>
            </a:r>
            <a:r>
              <a:rPr lang="fa-IR" dirty="0" smtClean="0"/>
              <a:t>سلامت </a:t>
            </a:r>
            <a:r>
              <a:rPr lang="fa-IR" dirty="0"/>
              <a:t>مواد غذایی به ویژه صنایع لبنی مطرح </a:t>
            </a:r>
            <a:r>
              <a:rPr lang="fa-IR" dirty="0" smtClean="0"/>
              <a:t>شده کاربرد </a:t>
            </a:r>
            <a:r>
              <a:rPr lang="fa-IR" dirty="0"/>
              <a:t>روغن پالم در ترکیب فرآورده های پرچرب می باشد</a:t>
            </a:r>
            <a:r>
              <a:rPr lang="fa-IR" dirty="0" smtClean="0"/>
              <a:t>.</a:t>
            </a:r>
            <a:endParaRPr lang="en-US" dirty="0" smtClean="0"/>
          </a:p>
          <a:p>
            <a:pPr algn="just" rtl="1"/>
            <a:r>
              <a:rPr lang="fa-IR" dirty="0" smtClean="0"/>
              <a:t> </a:t>
            </a:r>
            <a:r>
              <a:rPr lang="fa-IR" dirty="0"/>
              <a:t>در اصطلاح علمی روغن نخل یا </a:t>
            </a:r>
            <a:r>
              <a:rPr lang="fa-IR" dirty="0" smtClean="0"/>
              <a:t>روغن پالم </a:t>
            </a:r>
            <a:r>
              <a:rPr lang="fa-IR" dirty="0"/>
              <a:t>نوعی روغن گیاهی است که از مغز میوه نخل روغنی استخراج می شود. یکی از دلایل </a:t>
            </a:r>
            <a:r>
              <a:rPr lang="fa-IR" dirty="0" smtClean="0"/>
              <a:t>استفاده از </a:t>
            </a:r>
            <a:r>
              <a:rPr lang="fa-IR" dirty="0"/>
              <a:t>روغن پالم ارزان بودن آن </a:t>
            </a:r>
            <a:r>
              <a:rPr lang="fa-IR" dirty="0" smtClean="0"/>
              <a:t>نسبت </a:t>
            </a:r>
            <a:r>
              <a:rPr lang="fa-IR" dirty="0"/>
              <a:t>به </a:t>
            </a:r>
            <a:r>
              <a:rPr lang="fa-IR" dirty="0" smtClean="0"/>
              <a:t>سایر </a:t>
            </a:r>
            <a:r>
              <a:rPr lang="fa-IR" dirty="0"/>
              <a:t>روغن های کنجد، ذرت، سویا و آفتابگردان است </a:t>
            </a:r>
            <a:r>
              <a:rPr lang="en-US" dirty="0" smtClean="0"/>
              <a:t>.</a:t>
            </a:r>
            <a:r>
              <a:rPr lang="fa-IR" dirty="0" smtClean="0"/>
              <a:t> </a:t>
            </a:r>
            <a:endParaRPr lang="en-US" dirty="0" smtClean="0"/>
          </a:p>
          <a:p>
            <a:pPr algn="just" rtl="1"/>
            <a:r>
              <a:rPr lang="fa-IR" dirty="0" smtClean="0"/>
              <a:t>به</a:t>
            </a:r>
            <a:r>
              <a:rPr lang="en-US" dirty="0" smtClean="0"/>
              <a:t> </a:t>
            </a:r>
            <a:r>
              <a:rPr lang="fa-IR" dirty="0" smtClean="0"/>
              <a:t>دلیل </a:t>
            </a:r>
            <a:r>
              <a:rPr lang="fa-IR" dirty="0"/>
              <a:t>بالا رفتن قیمت روغن های دیگر نسبت به روغن پالم، سهم واردات این روغن نسبت به </a:t>
            </a:r>
            <a:r>
              <a:rPr lang="fa-IR" dirty="0" smtClean="0"/>
              <a:t>سایرروغن </a:t>
            </a:r>
            <a:r>
              <a:rPr lang="fa-IR" dirty="0"/>
              <a:t>ها نیز در دو </a:t>
            </a:r>
            <a:r>
              <a:rPr lang="fa-IR" dirty="0" smtClean="0"/>
              <a:t>سال </a:t>
            </a:r>
            <a:r>
              <a:rPr lang="fa-IR" dirty="0"/>
              <a:t>اخیر افزایش یافته </a:t>
            </a:r>
            <a:r>
              <a:rPr lang="fa-IR" dirty="0" smtClean="0"/>
              <a:t>است</a:t>
            </a:r>
            <a:r>
              <a:rPr lang="fa-IR" dirty="0"/>
              <a:t>. </a:t>
            </a:r>
            <a:endParaRPr lang="en-US" dirty="0"/>
          </a:p>
        </p:txBody>
      </p:sp>
    </p:spTree>
    <p:extLst>
      <p:ext uri="{BB962C8B-B14F-4D97-AF65-F5344CB8AC3E}">
        <p14:creationId xmlns:p14="http://schemas.microsoft.com/office/powerpoint/2010/main" val="1916362335"/>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استفاده از روغن پالم در صنایع لبنی</a:t>
            </a:r>
            <a:endParaRPr lang="en-US" b="1" dirty="0">
              <a:solidFill>
                <a:srgbClr val="FFFF00"/>
              </a:solidFill>
            </a:endParaRPr>
          </a:p>
        </p:txBody>
      </p:sp>
      <p:sp>
        <p:nvSpPr>
          <p:cNvPr id="3" name="Content Placeholder 2"/>
          <p:cNvSpPr>
            <a:spLocks noGrp="1"/>
          </p:cNvSpPr>
          <p:nvPr>
            <p:ph idx="1"/>
          </p:nvPr>
        </p:nvSpPr>
        <p:spPr>
          <a:xfrm>
            <a:off x="107504" y="1600200"/>
            <a:ext cx="9036496" cy="4525963"/>
          </a:xfrm>
        </p:spPr>
        <p:txBody>
          <a:bodyPr>
            <a:normAutofit fontScale="92500" lnSpcReduction="20000"/>
          </a:bodyPr>
          <a:lstStyle/>
          <a:p>
            <a:pPr algn="just" rtl="1"/>
            <a:r>
              <a:rPr lang="fa-IR" dirty="0"/>
              <a:t>روغن پالم پرمصرف ترین روغن گیاهی </a:t>
            </a:r>
            <a:r>
              <a:rPr lang="fa-IR" dirty="0" smtClean="0"/>
              <a:t>جهان است</a:t>
            </a:r>
            <a:r>
              <a:rPr lang="fa-IR" dirty="0"/>
              <a:t>. روغن پالم اسم خود را از اسید چرب اشباع  </a:t>
            </a:r>
            <a:r>
              <a:rPr lang="en-US" dirty="0"/>
              <a:t>c16</a:t>
            </a:r>
            <a:r>
              <a:rPr lang="fa-IR" dirty="0"/>
              <a:t>پالمتیک اسید گرفته است. </a:t>
            </a:r>
            <a:endParaRPr lang="en-US" dirty="0" smtClean="0"/>
          </a:p>
          <a:p>
            <a:pPr marL="0" indent="0" algn="just" rtl="1">
              <a:buNone/>
            </a:pPr>
            <a:endParaRPr lang="en-US" dirty="0" smtClean="0"/>
          </a:p>
          <a:p>
            <a:pPr algn="just" rtl="1"/>
            <a:r>
              <a:rPr lang="fa-IR" dirty="0" smtClean="0"/>
              <a:t>در </a:t>
            </a:r>
            <a:r>
              <a:rPr lang="fa-IR" dirty="0"/>
              <a:t>حالت </a:t>
            </a:r>
            <a:r>
              <a:rPr lang="fa-IR" dirty="0" smtClean="0"/>
              <a:t>طبیعی رنگ </a:t>
            </a:r>
            <a:r>
              <a:rPr lang="fa-IR" dirty="0"/>
              <a:t>روغن پالم به دلیل مقدار بالای بتاکاروتن قرمز </a:t>
            </a:r>
            <a:r>
              <a:rPr lang="fa-IR" dirty="0" smtClean="0"/>
              <a:t>است</a:t>
            </a:r>
            <a:r>
              <a:rPr lang="fa-IR" dirty="0"/>
              <a:t>. به همین دلیل روغن </a:t>
            </a:r>
            <a:r>
              <a:rPr lang="fa-IR" dirty="0" smtClean="0"/>
              <a:t>هسته </a:t>
            </a:r>
            <a:r>
              <a:rPr lang="fa-IR" dirty="0"/>
              <a:t>ی نخل </a:t>
            </a:r>
            <a:r>
              <a:rPr lang="fa-IR" dirty="0" smtClean="0"/>
              <a:t>باروغن هسته سایر </a:t>
            </a:r>
            <a:r>
              <a:rPr lang="fa-IR" dirty="0"/>
              <a:t>میوه های مشابه اشتباه نمی شود. </a:t>
            </a:r>
            <a:endParaRPr lang="en-US" dirty="0" smtClean="0"/>
          </a:p>
          <a:p>
            <a:pPr marL="0" indent="0" algn="just" rtl="1">
              <a:buNone/>
            </a:pPr>
            <a:endParaRPr lang="fa-IR" dirty="0"/>
          </a:p>
          <a:p>
            <a:pPr algn="r" rtl="1"/>
            <a:r>
              <a:rPr lang="fa-IR" dirty="0"/>
              <a:t>به گفته ی </a:t>
            </a:r>
            <a:r>
              <a:rPr lang="fa-IR" dirty="0" smtClean="0"/>
              <a:t>سازمان بهداشت </a:t>
            </a:r>
            <a:r>
              <a:rPr lang="fa-IR" dirty="0"/>
              <a:t>جهانی </a:t>
            </a:r>
            <a:r>
              <a:rPr lang="fa-IR" dirty="0" smtClean="0"/>
              <a:t>شواهد </a:t>
            </a:r>
            <a:r>
              <a:rPr lang="fa-IR" dirty="0"/>
              <a:t>قانع کننده ای وجود دارد که نشان می دهد </a:t>
            </a:r>
            <a:r>
              <a:rPr lang="fa-IR" dirty="0" smtClean="0"/>
              <a:t>مصرف</a:t>
            </a:r>
            <a:r>
              <a:rPr lang="en-US" dirty="0" smtClean="0"/>
              <a:t> </a:t>
            </a:r>
            <a:r>
              <a:rPr lang="fa-IR" dirty="0" smtClean="0"/>
              <a:t>پالمتیک اسید </a:t>
            </a:r>
            <a:r>
              <a:rPr lang="fa-IR" dirty="0"/>
              <a:t>احتمال ابتلا به بیماری های قلبی و </a:t>
            </a:r>
            <a:r>
              <a:rPr lang="fa-IR" dirty="0" smtClean="0"/>
              <a:t>عروقی </a:t>
            </a:r>
            <a:r>
              <a:rPr lang="fa-IR" dirty="0"/>
              <a:t>را افزایش می دهد</a:t>
            </a:r>
            <a:endParaRPr lang="en-US" dirty="0"/>
          </a:p>
        </p:txBody>
      </p:sp>
    </p:spTree>
    <p:extLst>
      <p:ext uri="{BB962C8B-B14F-4D97-AF65-F5344CB8AC3E}">
        <p14:creationId xmlns:p14="http://schemas.microsoft.com/office/powerpoint/2010/main" val="2148562574"/>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395536" y="1052736"/>
            <a:ext cx="8229600" cy="4530725"/>
          </a:xfrm>
          <a:solidFill>
            <a:srgbClr val="FFFF00"/>
          </a:solidFill>
        </p:spPr>
        <p:txBody>
          <a:bodyPr/>
          <a:lstStyle/>
          <a:p>
            <a:pPr algn="ctr" eaLnBrk="1" hangingPunct="1"/>
            <a:r>
              <a:rPr lang="fa-IR" altLang="en-US" sz="4800" b="1" i="1" dirty="0" smtClean="0">
                <a:cs typeface="B Titr" pitchFamily="2" charset="-78"/>
              </a:rPr>
              <a:t/>
            </a:r>
            <a:br>
              <a:rPr lang="fa-IR" altLang="en-US" sz="4800" b="1" i="1" dirty="0" smtClean="0">
                <a:cs typeface="B Titr" pitchFamily="2" charset="-78"/>
              </a:rPr>
            </a:br>
            <a:r>
              <a:rPr lang="fa-IR" altLang="en-US" sz="4800" b="1" i="1" dirty="0" smtClean="0">
                <a:cs typeface="B Titr" pitchFamily="2" charset="-78"/>
              </a:rPr>
              <a:t/>
            </a:r>
            <a:br>
              <a:rPr lang="fa-IR" altLang="en-US" sz="4800" b="1" i="1" dirty="0" smtClean="0">
                <a:cs typeface="B Titr" pitchFamily="2" charset="-78"/>
              </a:rPr>
            </a:br>
            <a:r>
              <a:rPr lang="fa-IR" altLang="en-US" sz="6600" b="1" dirty="0" smtClean="0">
                <a:solidFill>
                  <a:srgbClr val="FF0000"/>
                </a:solidFill>
                <a:cs typeface="B Titr" pitchFamily="2" charset="-78"/>
              </a:rPr>
              <a:t>تقلبات در گوشت وفرآورده هاي گوشتي</a:t>
            </a:r>
            <a:endParaRPr lang="en-US" altLang="en-US" sz="6600" b="1" dirty="0" smtClean="0">
              <a:solidFill>
                <a:srgbClr val="FF0000"/>
              </a:solidFill>
              <a:cs typeface="B Titr" pitchFamily="2" charset="-78"/>
            </a:endParaRPr>
          </a:p>
        </p:txBody>
      </p:sp>
    </p:spTree>
    <p:extLst>
      <p:ext uri="{BB962C8B-B14F-4D97-AF65-F5344CB8AC3E}">
        <p14:creationId xmlns:p14="http://schemas.microsoft.com/office/powerpoint/2010/main" val="3964192266"/>
      </p:ext>
    </p:extLst>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srgbClr val="FFFF00"/>
                </a:solidFill>
              </a:rPr>
              <a:t>تقلب</a:t>
            </a:r>
            <a:r>
              <a:rPr lang="fa-IR" b="1" dirty="0" smtClean="0">
                <a:solidFill>
                  <a:srgbClr val="FFFF00"/>
                </a:solidFill>
              </a:rPr>
              <a:t> درگوشت </a:t>
            </a:r>
            <a:r>
              <a:rPr lang="fa-IR" b="1" dirty="0">
                <a:solidFill>
                  <a:srgbClr val="FFFF00"/>
                </a:solidFill>
              </a:rPr>
              <a:t>قرمز</a:t>
            </a:r>
            <a:endParaRPr lang="en-US" b="1"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pPr marL="0" indent="0" algn="just" rtl="1">
              <a:buNone/>
            </a:pPr>
            <a:r>
              <a:rPr lang="fa-IR" b="1" dirty="0"/>
              <a:t>گوشت و بیشتر فرآورده های آن گران قیمت هستند و امکان تقلب در آنها زیاد است</a:t>
            </a:r>
            <a:r>
              <a:rPr lang="fa-IR" b="1" dirty="0" smtClean="0"/>
              <a:t>.</a:t>
            </a:r>
            <a:endParaRPr lang="en-US" b="1" dirty="0" smtClean="0"/>
          </a:p>
          <a:p>
            <a:pPr algn="just" rtl="1">
              <a:buFont typeface="Wingdings" panose="05000000000000000000" pitchFamily="2" charset="2"/>
              <a:buChar char="q"/>
            </a:pPr>
            <a:r>
              <a:rPr lang="fa-IR" b="1" dirty="0" smtClean="0"/>
              <a:t>فروش</a:t>
            </a:r>
            <a:r>
              <a:rPr lang="en-US" b="1" dirty="0" smtClean="0"/>
              <a:t> </a:t>
            </a:r>
            <a:r>
              <a:rPr lang="fa-IR" b="1" dirty="0" smtClean="0"/>
              <a:t>گوشت </a:t>
            </a:r>
            <a:r>
              <a:rPr lang="fa-IR" b="1" dirty="0"/>
              <a:t>حیوانات </a:t>
            </a:r>
            <a:r>
              <a:rPr lang="fa-IR" b="1" dirty="0" smtClean="0"/>
              <a:t>مرده</a:t>
            </a:r>
            <a:endParaRPr lang="en-US" b="1" dirty="0" smtClean="0"/>
          </a:p>
          <a:p>
            <a:pPr algn="just" rtl="1">
              <a:buFont typeface="Wingdings" panose="05000000000000000000" pitchFamily="2" charset="2"/>
              <a:buChar char="q"/>
            </a:pPr>
            <a:r>
              <a:rPr lang="fa-IR" b="1" dirty="0" smtClean="0"/>
              <a:t>عرضه گوشت حیوانات دیگر از جمله گوشت اسب، الاغ یا شتر به جای گوشت گاو و گوساله </a:t>
            </a:r>
          </a:p>
          <a:p>
            <a:pPr algn="just" rtl="1">
              <a:buFont typeface="Wingdings" panose="05000000000000000000" pitchFamily="2" charset="2"/>
              <a:buChar char="q"/>
            </a:pPr>
            <a:r>
              <a:rPr lang="fa-IR" b="1" dirty="0"/>
              <a:t>عرضه گوشت حیوانات ماده مسن به جای گوشت گاو نر و گوساله نر </a:t>
            </a:r>
          </a:p>
          <a:p>
            <a:pPr algn="just" rtl="1">
              <a:buFont typeface="Wingdings" panose="05000000000000000000" pitchFamily="2" charset="2"/>
              <a:buChar char="q"/>
            </a:pPr>
            <a:endParaRPr lang="fa-IR" b="1" dirty="0" smtClean="0"/>
          </a:p>
          <a:p>
            <a:pPr algn="just" rtl="1">
              <a:buFont typeface="Wingdings" panose="05000000000000000000" pitchFamily="2" charset="2"/>
              <a:buChar char="q"/>
            </a:pPr>
            <a:r>
              <a:rPr lang="fa-IR" b="1" dirty="0" smtClean="0"/>
              <a:t>در خصوص گوشت های چرخ کرده، گوشت کله ی گاو و بخش های ارزان قیمت را با گوشت های دیگر از جمله سنگدان مرغ مخلوط نموده و با قیمت بالاتر به فروش می رسانند. </a:t>
            </a:r>
            <a:endParaRPr lang="en-US" b="1" dirty="0"/>
          </a:p>
        </p:txBody>
      </p:sp>
    </p:spTree>
    <p:extLst>
      <p:ext uri="{BB962C8B-B14F-4D97-AF65-F5344CB8AC3E}">
        <p14:creationId xmlns:p14="http://schemas.microsoft.com/office/powerpoint/2010/main" val="19889895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583657" y="2304687"/>
            <a:ext cx="7777162"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Garamond" pitchFamily="18" charset="0"/>
                <a:cs typeface="B Zar" pitchFamily="2" charset="-78"/>
              </a:defRPr>
            </a:lvl1pPr>
            <a:lvl2pPr marL="742950" indent="-285750" eaLnBrk="0" hangingPunct="0">
              <a:defRPr b="1">
                <a:solidFill>
                  <a:schemeClr val="tx1"/>
                </a:solidFill>
                <a:latin typeface="Garamond" pitchFamily="18" charset="0"/>
                <a:cs typeface="B Zar" pitchFamily="2" charset="-78"/>
              </a:defRPr>
            </a:lvl2pPr>
            <a:lvl3pPr marL="1143000" indent="-228600" eaLnBrk="0" hangingPunct="0">
              <a:defRPr b="1">
                <a:solidFill>
                  <a:schemeClr val="tx1"/>
                </a:solidFill>
                <a:latin typeface="Garamond" pitchFamily="18" charset="0"/>
                <a:cs typeface="B Zar" pitchFamily="2" charset="-78"/>
              </a:defRPr>
            </a:lvl3pPr>
            <a:lvl4pPr marL="1600200" indent="-228600" eaLnBrk="0" hangingPunct="0">
              <a:defRPr b="1">
                <a:solidFill>
                  <a:schemeClr val="tx1"/>
                </a:solidFill>
                <a:latin typeface="Garamond" pitchFamily="18" charset="0"/>
                <a:cs typeface="B Zar" pitchFamily="2" charset="-78"/>
              </a:defRPr>
            </a:lvl4pPr>
            <a:lvl5pPr marL="2057400" indent="-228600" eaLnBrk="0" hangingPunct="0">
              <a:defRPr b="1">
                <a:solidFill>
                  <a:schemeClr val="tx1"/>
                </a:solidFill>
                <a:latin typeface="Garamond" pitchFamily="18" charset="0"/>
                <a:cs typeface="B Zar" pitchFamily="2" charset="-78"/>
              </a:defRPr>
            </a:lvl5pPr>
            <a:lvl6pPr marL="2514600" indent="-228600" algn="r" rtl="1" eaLnBrk="0" fontAlgn="base" hangingPunct="0">
              <a:spcBef>
                <a:spcPct val="0"/>
              </a:spcBef>
              <a:spcAft>
                <a:spcPct val="0"/>
              </a:spcAft>
              <a:defRPr b="1">
                <a:solidFill>
                  <a:schemeClr val="tx1"/>
                </a:solidFill>
                <a:latin typeface="Garamond" pitchFamily="18" charset="0"/>
                <a:cs typeface="B Zar" pitchFamily="2" charset="-78"/>
              </a:defRPr>
            </a:lvl6pPr>
            <a:lvl7pPr marL="2971800" indent="-228600" algn="r" rtl="1" eaLnBrk="0" fontAlgn="base" hangingPunct="0">
              <a:spcBef>
                <a:spcPct val="0"/>
              </a:spcBef>
              <a:spcAft>
                <a:spcPct val="0"/>
              </a:spcAft>
              <a:defRPr b="1">
                <a:solidFill>
                  <a:schemeClr val="tx1"/>
                </a:solidFill>
                <a:latin typeface="Garamond" pitchFamily="18" charset="0"/>
                <a:cs typeface="B Zar" pitchFamily="2" charset="-78"/>
              </a:defRPr>
            </a:lvl7pPr>
            <a:lvl8pPr marL="3429000" indent="-228600" algn="r" rtl="1" eaLnBrk="0" fontAlgn="base" hangingPunct="0">
              <a:spcBef>
                <a:spcPct val="0"/>
              </a:spcBef>
              <a:spcAft>
                <a:spcPct val="0"/>
              </a:spcAft>
              <a:defRPr b="1">
                <a:solidFill>
                  <a:schemeClr val="tx1"/>
                </a:solidFill>
                <a:latin typeface="Garamond" pitchFamily="18" charset="0"/>
                <a:cs typeface="B Zar" pitchFamily="2" charset="-78"/>
              </a:defRPr>
            </a:lvl8pPr>
            <a:lvl9pPr marL="3886200" indent="-228600" algn="r" rtl="1" eaLnBrk="0" fontAlgn="base" hangingPunct="0">
              <a:spcBef>
                <a:spcPct val="0"/>
              </a:spcBef>
              <a:spcAft>
                <a:spcPct val="0"/>
              </a:spcAft>
              <a:defRPr b="1">
                <a:solidFill>
                  <a:schemeClr val="tx1"/>
                </a:solidFill>
                <a:latin typeface="Garamond" pitchFamily="18" charset="0"/>
                <a:cs typeface="B Zar" pitchFamily="2" charset="-78"/>
              </a:defRPr>
            </a:lvl9pPr>
          </a:lstStyle>
          <a:p>
            <a:pPr algn="just" rtl="1" eaLnBrk="1" hangingPunct="1"/>
            <a:r>
              <a:rPr lang="fa-IR" altLang="en-US" sz="3200" dirty="0" smtClean="0">
                <a:solidFill>
                  <a:prstClr val="white"/>
                </a:solidFill>
              </a:rPr>
              <a:t>شرايط </a:t>
            </a:r>
            <a:r>
              <a:rPr lang="fa-IR" altLang="en-US" sz="3200" dirty="0">
                <a:solidFill>
                  <a:prstClr val="white"/>
                </a:solidFill>
              </a:rPr>
              <a:t>بد اقتصادي مثل </a:t>
            </a:r>
            <a:r>
              <a:rPr lang="fa-IR" altLang="en-US" sz="3200" dirty="0">
                <a:solidFill>
                  <a:srgbClr val="FFFF00"/>
                </a:solidFill>
              </a:rPr>
              <a:t>جنگ جهاني اول ودوم</a:t>
            </a:r>
            <a:r>
              <a:rPr lang="fa-IR" altLang="en-US" sz="3200" dirty="0">
                <a:solidFill>
                  <a:prstClr val="white"/>
                </a:solidFill>
              </a:rPr>
              <a:t> زمينه ساز بوجود آمدن انواع تقلبات در مواد غذائي بوده </a:t>
            </a:r>
            <a:r>
              <a:rPr lang="fa-IR" altLang="en-US" sz="3200" dirty="0" smtClean="0">
                <a:solidFill>
                  <a:prstClr val="white"/>
                </a:solidFill>
              </a:rPr>
              <a:t>اند.اين </a:t>
            </a:r>
            <a:r>
              <a:rPr lang="fa-IR" altLang="en-US" sz="3200" dirty="0">
                <a:solidFill>
                  <a:prstClr val="white"/>
                </a:solidFill>
              </a:rPr>
              <a:t>تقلب جرم است وارتباط مستقيم با سلامت جامعه </a:t>
            </a:r>
            <a:r>
              <a:rPr lang="fa-IR" altLang="en-US" sz="3200" dirty="0" smtClean="0">
                <a:solidFill>
                  <a:prstClr val="white"/>
                </a:solidFill>
              </a:rPr>
              <a:t>دارد.مقابله </a:t>
            </a:r>
            <a:r>
              <a:rPr lang="fa-IR" altLang="en-US" sz="3200" dirty="0">
                <a:solidFill>
                  <a:prstClr val="white"/>
                </a:solidFill>
              </a:rPr>
              <a:t>با آن در تمام دنيا با پشتوانه دولتي انجام </a:t>
            </a:r>
            <a:r>
              <a:rPr lang="fa-IR" altLang="en-US" sz="3200" dirty="0" smtClean="0">
                <a:solidFill>
                  <a:prstClr val="white"/>
                </a:solidFill>
              </a:rPr>
              <a:t>مي پذيرد</a:t>
            </a:r>
            <a:r>
              <a:rPr lang="fa-IR" altLang="en-US" sz="3200" dirty="0">
                <a:solidFill>
                  <a:prstClr val="white"/>
                </a:solidFill>
              </a:rPr>
              <a:t>.</a:t>
            </a:r>
          </a:p>
          <a:p>
            <a:pPr algn="r" rtl="1" eaLnBrk="1" hangingPunct="1"/>
            <a:endParaRPr lang="fa-IR" altLang="en-US" sz="3200" dirty="0">
              <a:solidFill>
                <a:prstClr val="white"/>
              </a:solidFill>
            </a:endParaRPr>
          </a:p>
        </p:txBody>
      </p:sp>
    </p:spTree>
    <p:extLst>
      <p:ext uri="{BB962C8B-B14F-4D97-AF65-F5344CB8AC3E}">
        <p14:creationId xmlns:p14="http://schemas.microsoft.com/office/powerpoint/2010/main" val="10411520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 calcmode="lin" valueType="num">
                                      <p:cBhvr additive="base">
                                        <p:cTn id="7" dur="500" fill="hold"/>
                                        <p:tgtEl>
                                          <p:spTgt spid="757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00200"/>
            <a:ext cx="8640960" cy="4525963"/>
          </a:xfrm>
        </p:spPr>
        <p:txBody>
          <a:bodyPr>
            <a:normAutofit lnSpcReduction="10000"/>
          </a:bodyPr>
          <a:lstStyle/>
          <a:p>
            <a:pPr algn="r" rtl="1">
              <a:buFont typeface="Wingdings" panose="05000000000000000000" pitchFamily="2" charset="2"/>
              <a:buChar char="q"/>
            </a:pPr>
            <a:r>
              <a:rPr lang="fa-IR" dirty="0"/>
              <a:t>عرضه چربی های صفاقی و احشایی داخل حفرات سینه، شکم و لگن (برای مصرف انسان مناسب نیست) به جای چربی های </a:t>
            </a:r>
            <a:r>
              <a:rPr lang="fa-IR" dirty="0" smtClean="0"/>
              <a:t>خوراکی</a:t>
            </a:r>
          </a:p>
          <a:p>
            <a:pPr algn="r" rtl="1">
              <a:buFont typeface="Wingdings" panose="05000000000000000000" pitchFamily="2" charset="2"/>
              <a:buChar char="q"/>
            </a:pPr>
            <a:endParaRPr lang="fa-IR" dirty="0"/>
          </a:p>
          <a:p>
            <a:pPr algn="r" rtl="1">
              <a:buFont typeface="Wingdings" panose="05000000000000000000" pitchFamily="2" charset="2"/>
              <a:buChar char="q"/>
            </a:pPr>
            <a:r>
              <a:rPr lang="fa-IR" dirty="0"/>
              <a:t>عرضه روده (انتهای روده بزرگ و راست روده اصطلاحا روده شیرین) و یا لوزالمعده/ پانکراس با نام خوش </a:t>
            </a:r>
            <a:r>
              <a:rPr lang="fa-IR" dirty="0" smtClean="0"/>
              <a:t>گوشت</a:t>
            </a:r>
          </a:p>
          <a:p>
            <a:pPr algn="r" rtl="1">
              <a:buFont typeface="Wingdings" panose="05000000000000000000" pitchFamily="2" charset="2"/>
              <a:buChar char="q"/>
            </a:pPr>
            <a:endParaRPr lang="fa-IR" dirty="0"/>
          </a:p>
          <a:p>
            <a:pPr algn="r" rtl="1">
              <a:buFont typeface="Wingdings" panose="05000000000000000000" pitchFamily="2" charset="2"/>
              <a:buChar char="q"/>
            </a:pPr>
            <a:r>
              <a:rPr lang="fa-IR" dirty="0"/>
              <a:t>عرضه تیموس با نام شیرمست (برای مصرف </a:t>
            </a:r>
            <a:r>
              <a:rPr lang="fa-IR" dirty="0" smtClean="0"/>
              <a:t>انسان</a:t>
            </a:r>
            <a:r>
              <a:rPr lang="en-US" dirty="0" smtClean="0"/>
              <a:t> </a:t>
            </a:r>
            <a:r>
              <a:rPr lang="fa-IR" dirty="0" smtClean="0"/>
              <a:t>مناسب </a:t>
            </a:r>
            <a:r>
              <a:rPr lang="fa-IR" dirty="0"/>
              <a:t>نیست)</a:t>
            </a:r>
          </a:p>
        </p:txBody>
      </p:sp>
      <p:sp>
        <p:nvSpPr>
          <p:cNvPr id="2" name="Rectangle 1"/>
          <p:cNvSpPr/>
          <p:nvPr/>
        </p:nvSpPr>
        <p:spPr>
          <a:xfrm>
            <a:off x="971600" y="692696"/>
            <a:ext cx="7200800" cy="830997"/>
          </a:xfrm>
          <a:prstGeom prst="rect">
            <a:avLst/>
          </a:prstGeom>
        </p:spPr>
        <p:txBody>
          <a:bodyPr wrap="square">
            <a:spAutoFit/>
          </a:bodyPr>
          <a:lstStyle/>
          <a:p>
            <a:pPr algn="ctr"/>
            <a:r>
              <a:rPr lang="fa-IR" sz="4800" b="1" dirty="0">
                <a:solidFill>
                  <a:srgbClr val="FFFF00"/>
                </a:solidFill>
              </a:rPr>
              <a:t>تقلب درگوشت قرمز</a:t>
            </a:r>
            <a:endParaRPr lang="en-US" sz="4800" b="1" dirty="0">
              <a:solidFill>
                <a:srgbClr val="FFFF00"/>
              </a:solidFill>
            </a:endParaRPr>
          </a:p>
        </p:txBody>
      </p:sp>
    </p:spTree>
    <p:extLst>
      <p:ext uri="{BB962C8B-B14F-4D97-AF65-F5344CB8AC3E}">
        <p14:creationId xmlns:p14="http://schemas.microsoft.com/office/powerpoint/2010/main" val="2857203018"/>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036496" cy="5694115"/>
          </a:xfrm>
        </p:spPr>
        <p:txBody>
          <a:bodyPr>
            <a:noAutofit/>
          </a:bodyPr>
          <a:lstStyle/>
          <a:p>
            <a:pPr marL="0" indent="0" algn="just" rtl="1">
              <a:buNone/>
            </a:pPr>
            <a:r>
              <a:rPr lang="fa-IR" sz="2800" dirty="0" smtClean="0"/>
              <a:t>انواع سوسیس</a:t>
            </a:r>
            <a:r>
              <a:rPr lang="fa-IR" sz="2800" dirty="0"/>
              <a:t>، کالباس و همبرگر از فرآورده های </a:t>
            </a:r>
            <a:r>
              <a:rPr lang="fa-IR" sz="2800" dirty="0" smtClean="0"/>
              <a:t>گوشتی </a:t>
            </a:r>
            <a:r>
              <a:rPr lang="fa-IR" sz="2800" dirty="0"/>
              <a:t>رایج و پر مصرف در </a:t>
            </a:r>
            <a:r>
              <a:rPr lang="fa-IR" sz="2800" dirty="0" smtClean="0"/>
              <a:t>کشور هستندکه توسط </a:t>
            </a:r>
            <a:r>
              <a:rPr lang="fa-IR" sz="2800" dirty="0"/>
              <a:t>صنایع متعددی تولید می شوند. </a:t>
            </a:r>
            <a:endParaRPr lang="fa-IR" sz="2800" dirty="0" smtClean="0"/>
          </a:p>
          <a:p>
            <a:pPr marL="0" indent="0" algn="just" rtl="1">
              <a:buNone/>
            </a:pPr>
            <a:r>
              <a:rPr lang="fa-IR" sz="2800" dirty="0" smtClean="0"/>
              <a:t>شاید </a:t>
            </a:r>
            <a:r>
              <a:rPr lang="fa-IR" sz="2800" dirty="0"/>
              <a:t>صنایع </a:t>
            </a:r>
            <a:r>
              <a:rPr lang="fa-IR" sz="2800" dirty="0" smtClean="0"/>
              <a:t>گوشت </a:t>
            </a:r>
            <a:r>
              <a:rPr lang="fa-IR" sz="2800" b="1" dirty="0">
                <a:solidFill>
                  <a:srgbClr val="FF0000"/>
                </a:solidFill>
              </a:rPr>
              <a:t>بیشترین امکان تقلب </a:t>
            </a:r>
            <a:r>
              <a:rPr lang="fa-IR" sz="2800" dirty="0"/>
              <a:t>را در </a:t>
            </a:r>
            <a:r>
              <a:rPr lang="fa-IR" sz="2800" dirty="0" smtClean="0"/>
              <a:t>بین گروههای </a:t>
            </a:r>
            <a:r>
              <a:rPr lang="fa-IR" sz="2800" dirty="0"/>
              <a:t>مختلف مواد غذایی </a:t>
            </a:r>
            <a:r>
              <a:rPr lang="fa-IR" sz="2800" dirty="0" smtClean="0"/>
              <a:t>داشته باشند </a:t>
            </a:r>
            <a:r>
              <a:rPr lang="fa-IR" sz="2800" dirty="0"/>
              <a:t>زیرا که مواد اولیه پس از مخلوط </a:t>
            </a:r>
            <a:r>
              <a:rPr lang="fa-IR" sz="2800" dirty="0" smtClean="0"/>
              <a:t>شدن </a:t>
            </a:r>
            <a:r>
              <a:rPr lang="fa-IR" sz="2800" dirty="0"/>
              <a:t>و </a:t>
            </a:r>
            <a:r>
              <a:rPr lang="fa-IR" sz="2800" dirty="0" smtClean="0"/>
              <a:t>یکنواخت شدن </a:t>
            </a:r>
            <a:r>
              <a:rPr lang="fa-IR" sz="2800" dirty="0"/>
              <a:t>در ظاهر، قابل </a:t>
            </a:r>
            <a:r>
              <a:rPr lang="fa-IR" sz="2800" dirty="0" smtClean="0"/>
              <a:t>شناسایی </a:t>
            </a:r>
            <a:r>
              <a:rPr lang="fa-IR" sz="2800" dirty="0"/>
              <a:t>نیستند</a:t>
            </a:r>
            <a:r>
              <a:rPr lang="fa-IR" sz="2800" dirty="0" smtClean="0"/>
              <a:t>.</a:t>
            </a:r>
          </a:p>
          <a:p>
            <a:pPr marL="0" indent="0" algn="just" rtl="1">
              <a:buNone/>
            </a:pPr>
            <a:r>
              <a:rPr lang="fa-IR" sz="2800" dirty="0" smtClean="0"/>
              <a:t> </a:t>
            </a:r>
            <a:r>
              <a:rPr lang="fa-IR" sz="2800" dirty="0"/>
              <a:t>فلسفه تولید فرآورده های </a:t>
            </a:r>
            <a:r>
              <a:rPr lang="fa-IR" sz="2800" dirty="0" smtClean="0"/>
              <a:t>گوشتی </a:t>
            </a:r>
            <a:r>
              <a:rPr lang="fa-IR" sz="2800" dirty="0"/>
              <a:t>در ابتدا این بوده </a:t>
            </a:r>
            <a:r>
              <a:rPr lang="fa-IR" sz="2800" dirty="0" smtClean="0"/>
              <a:t>که از </a:t>
            </a:r>
            <a:r>
              <a:rPr lang="fa-IR" sz="2800" dirty="0"/>
              <a:t>مجموعه </a:t>
            </a:r>
            <a:r>
              <a:rPr lang="fa-IR" sz="2800" dirty="0" smtClean="0"/>
              <a:t>گوشت </a:t>
            </a:r>
            <a:r>
              <a:rPr lang="fa-IR" sz="2800" dirty="0"/>
              <a:t>و ترکیبات دیگر، مثل آرد و </a:t>
            </a:r>
            <a:r>
              <a:rPr lang="fa-IR" sz="2800" dirty="0" smtClean="0"/>
              <a:t>شیر </a:t>
            </a:r>
            <a:r>
              <a:rPr lang="fa-IR" sz="2800" dirty="0"/>
              <a:t>خشک و </a:t>
            </a:r>
            <a:r>
              <a:rPr lang="fa-IR" sz="2800" dirty="0" smtClean="0"/>
              <a:t>سویا </a:t>
            </a:r>
            <a:r>
              <a:rPr lang="fa-IR" sz="2800" dirty="0"/>
              <a:t>و... محصولی به وجود </a:t>
            </a:r>
            <a:r>
              <a:rPr lang="fa-IR" sz="2800" dirty="0" smtClean="0"/>
              <a:t>بیاید که </a:t>
            </a:r>
            <a:r>
              <a:rPr lang="fa-IR" sz="2800" dirty="0"/>
              <a:t>علاوه بر انرژی زیادی که برای انجام فعالیت های روزمره به وجود می آورد، قیمت تمام </a:t>
            </a:r>
            <a:r>
              <a:rPr lang="fa-IR" sz="2800" dirty="0" smtClean="0"/>
              <a:t>شده</a:t>
            </a:r>
            <a:r>
              <a:rPr lang="fa-IR" sz="2800" dirty="0"/>
              <a:t> </a:t>
            </a:r>
            <a:r>
              <a:rPr lang="fa-IR" sz="2800" dirty="0" smtClean="0"/>
              <a:t>کمتری نسبت </a:t>
            </a:r>
            <a:r>
              <a:rPr lang="fa-IR" sz="2800" dirty="0"/>
              <a:t>به </a:t>
            </a:r>
            <a:r>
              <a:rPr lang="fa-IR" sz="2800" dirty="0" smtClean="0"/>
              <a:t>گوشت </a:t>
            </a:r>
            <a:r>
              <a:rPr lang="fa-IR" sz="2800" dirty="0"/>
              <a:t>خالص و در کنار همه اینها، طعم و مزه دلخواهی </a:t>
            </a:r>
            <a:r>
              <a:rPr lang="fa-IR" sz="2800" dirty="0" smtClean="0"/>
              <a:t>داشته </a:t>
            </a:r>
            <a:r>
              <a:rPr lang="fa-IR" sz="2800" dirty="0"/>
              <a:t>باشد</a:t>
            </a:r>
            <a:r>
              <a:rPr lang="fa-IR" sz="2800" dirty="0" smtClean="0"/>
              <a:t>.</a:t>
            </a:r>
          </a:p>
          <a:p>
            <a:pPr marL="0" indent="0" algn="just" rtl="1">
              <a:buNone/>
            </a:pPr>
            <a:r>
              <a:rPr lang="fa-IR" sz="2800" dirty="0" smtClean="0"/>
              <a:t> تفاوت اصلی </a:t>
            </a:r>
            <a:r>
              <a:rPr lang="fa-IR" sz="2800" dirty="0"/>
              <a:t>در کیفیت و قیمت فرآورده های گوشتی در میزان گوشت استفاده شده در این محصولات </a:t>
            </a:r>
            <a:r>
              <a:rPr lang="fa-IR" sz="2800" dirty="0" smtClean="0"/>
              <a:t>و در </a:t>
            </a:r>
            <a:r>
              <a:rPr lang="fa-IR" sz="2800" dirty="0"/>
              <a:t>مرحله بعدی نوع گوشت از نظر تقسیم بندی است، بنابراین تقلب اول می تواند استفاده </a:t>
            </a:r>
            <a:r>
              <a:rPr lang="fa-IR" sz="2800" dirty="0" smtClean="0"/>
              <a:t>بیشتر از </a:t>
            </a:r>
            <a:r>
              <a:rPr lang="fa-IR" sz="2800" dirty="0"/>
              <a:t>محصولات ارزان تر مثل آرد و سویا و... در ترکیب محصول نهایی </a:t>
            </a:r>
            <a:r>
              <a:rPr lang="fa-IR" sz="2800" dirty="0" smtClean="0"/>
              <a:t>باشد.</a:t>
            </a:r>
            <a:endParaRPr lang="en-US" sz="2800" dirty="0"/>
          </a:p>
        </p:txBody>
      </p:sp>
    </p:spTree>
    <p:extLst>
      <p:ext uri="{BB962C8B-B14F-4D97-AF65-F5344CB8AC3E}">
        <p14:creationId xmlns:p14="http://schemas.microsoft.com/office/powerpoint/2010/main" val="986760198"/>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28625" y="0"/>
            <a:ext cx="8229600" cy="1143000"/>
          </a:xfrm>
        </p:spPr>
        <p:txBody>
          <a:bodyPr>
            <a:normAutofit fontScale="90000"/>
          </a:bodyPr>
          <a:lstStyle/>
          <a:p>
            <a:r>
              <a:rPr lang="en-US" altLang="en-US" sz="3400" b="1" dirty="0" smtClean="0"/>
              <a:t/>
            </a:r>
            <a:br>
              <a:rPr lang="en-US" altLang="en-US" sz="3400" b="1" dirty="0" smtClean="0"/>
            </a:br>
            <a:r>
              <a:rPr lang="fa-IR" altLang="en-US" sz="6000" b="1" dirty="0" smtClean="0">
                <a:solidFill>
                  <a:srgbClr val="FFFF00"/>
                </a:solidFill>
                <a:cs typeface="B Titr" pitchFamily="2" charset="-78"/>
              </a:rPr>
              <a:t>تقلب در فراوردههای گوشتی</a:t>
            </a:r>
            <a:endParaRPr lang="en-US" altLang="en-US" sz="6000" dirty="0" smtClean="0">
              <a:solidFill>
                <a:srgbClr val="FFFF00"/>
              </a:solidFill>
            </a:endParaRPr>
          </a:p>
        </p:txBody>
      </p:sp>
      <p:sp>
        <p:nvSpPr>
          <p:cNvPr id="22531" name="Rectangle 3"/>
          <p:cNvSpPr>
            <a:spLocks noGrp="1" noChangeArrowheads="1"/>
          </p:cNvSpPr>
          <p:nvPr>
            <p:ph idx="1"/>
          </p:nvPr>
        </p:nvSpPr>
        <p:spPr>
          <a:xfrm>
            <a:off x="179512" y="1600200"/>
            <a:ext cx="8856984" cy="4525963"/>
          </a:xfrm>
        </p:spPr>
        <p:txBody>
          <a:bodyPr>
            <a:normAutofit fontScale="92500" lnSpcReduction="10000"/>
          </a:bodyPr>
          <a:lstStyle/>
          <a:p>
            <a:pPr algn="r" rtl="1" eaLnBrk="1" hangingPunct="1">
              <a:lnSpc>
                <a:spcPct val="80000"/>
              </a:lnSpc>
              <a:buFont typeface="Wingdings" panose="05000000000000000000" pitchFamily="2" charset="2"/>
              <a:buChar char="q"/>
            </a:pPr>
            <a:r>
              <a:rPr lang="fa-IR" altLang="en-US" sz="3900" dirty="0" smtClean="0"/>
              <a:t>افزودن مواد ازته غیر پروتئینی به نحوی که در آزمون های کنترل، مقدار ازت بالاتر به نظر برسد</a:t>
            </a:r>
            <a:endParaRPr lang="en-US" altLang="en-US" sz="3900" dirty="0" smtClean="0"/>
          </a:p>
          <a:p>
            <a:pPr algn="r" rtl="1" eaLnBrk="1" hangingPunct="1">
              <a:lnSpc>
                <a:spcPct val="80000"/>
              </a:lnSpc>
              <a:buFont typeface="Wingdings" panose="05000000000000000000" pitchFamily="2" charset="2"/>
              <a:buChar char="q"/>
            </a:pPr>
            <a:endParaRPr lang="en-US" altLang="en-US" sz="3900" dirty="0" smtClean="0"/>
          </a:p>
          <a:p>
            <a:pPr algn="r" rtl="1" eaLnBrk="1" hangingPunct="1">
              <a:lnSpc>
                <a:spcPct val="80000"/>
              </a:lnSpc>
              <a:buFont typeface="Wingdings" panose="05000000000000000000" pitchFamily="2" charset="2"/>
              <a:buChar char="q"/>
            </a:pPr>
            <a:r>
              <a:rPr lang="fa-IR" altLang="en-US" sz="3900" dirty="0" smtClean="0"/>
              <a:t>افزودن پودر استخوان به فرآورده هایی مانند سوسیس و کالباس</a:t>
            </a:r>
            <a:endParaRPr lang="en-US" altLang="en-US" sz="3900" dirty="0" smtClean="0"/>
          </a:p>
          <a:p>
            <a:pPr algn="r" rtl="1" eaLnBrk="1" hangingPunct="1">
              <a:lnSpc>
                <a:spcPct val="80000"/>
              </a:lnSpc>
              <a:buFont typeface="Wingdings" panose="05000000000000000000" pitchFamily="2" charset="2"/>
              <a:buChar char="q"/>
            </a:pPr>
            <a:endParaRPr lang="en-US" altLang="en-US" sz="3900" dirty="0" smtClean="0"/>
          </a:p>
          <a:p>
            <a:pPr algn="r" rtl="1" eaLnBrk="1" hangingPunct="1">
              <a:lnSpc>
                <a:spcPct val="80000"/>
              </a:lnSpc>
              <a:buFont typeface="Wingdings" panose="05000000000000000000" pitchFamily="2" charset="2"/>
              <a:buChar char="q"/>
            </a:pPr>
            <a:r>
              <a:rPr lang="fa-IR" altLang="en-US" sz="3900" dirty="0" smtClean="0"/>
              <a:t>مخلوط کردن گوشت با گوشت حیوانات ارزان قیمت</a:t>
            </a:r>
            <a:endParaRPr lang="en-US" altLang="en-US" sz="3900" dirty="0" smtClean="0"/>
          </a:p>
          <a:p>
            <a:pPr algn="r" rtl="1" eaLnBrk="1" hangingPunct="1">
              <a:lnSpc>
                <a:spcPct val="80000"/>
              </a:lnSpc>
              <a:buFont typeface="Wingdings" panose="05000000000000000000" pitchFamily="2" charset="2"/>
              <a:buChar char="q"/>
            </a:pPr>
            <a:endParaRPr lang="en-US" altLang="en-US" sz="3900" dirty="0" smtClean="0"/>
          </a:p>
          <a:p>
            <a:pPr algn="r" rtl="1" eaLnBrk="1" hangingPunct="1">
              <a:lnSpc>
                <a:spcPct val="80000"/>
              </a:lnSpc>
              <a:buFont typeface="Wingdings" panose="05000000000000000000" pitchFamily="2" charset="2"/>
              <a:buChar char="q"/>
            </a:pPr>
            <a:r>
              <a:rPr lang="fa-IR" altLang="en-US" sz="3900" dirty="0" smtClean="0"/>
              <a:t>افزودن پودر خون به همبرگر و سوسیس و کالباس</a:t>
            </a:r>
            <a:endParaRPr lang="en-US" altLang="en-US" sz="3600" dirty="0" smtClean="0"/>
          </a:p>
        </p:txBody>
      </p:sp>
    </p:spTree>
    <p:extLst>
      <p:ext uri="{BB962C8B-B14F-4D97-AF65-F5344CB8AC3E}">
        <p14:creationId xmlns:p14="http://schemas.microsoft.com/office/powerpoint/2010/main" val="683886728"/>
      </p:ext>
    </p:extLst>
  </p:cSld>
  <p:clrMapOvr>
    <a:masterClrMapping/>
  </p:clrMapOvr>
  <p:transition>
    <p:cover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fontScale="90000"/>
          </a:bodyPr>
          <a:lstStyle/>
          <a:p>
            <a:r>
              <a:rPr lang="en-US" altLang="en-US" dirty="0" smtClean="0"/>
              <a:t/>
            </a:r>
            <a:br>
              <a:rPr lang="en-US" altLang="en-US" dirty="0" smtClean="0"/>
            </a:br>
            <a:r>
              <a:rPr lang="en-US" altLang="en-US" dirty="0" smtClean="0"/>
              <a:t/>
            </a:r>
            <a:br>
              <a:rPr lang="en-US" altLang="en-US" dirty="0" smtClean="0"/>
            </a:br>
            <a:r>
              <a:rPr lang="en-US" altLang="en-US" dirty="0" smtClean="0"/>
              <a:t/>
            </a:r>
            <a:br>
              <a:rPr lang="en-US" altLang="en-US" dirty="0" smtClean="0"/>
            </a:br>
            <a:r>
              <a:rPr lang="en-US" altLang="en-US" dirty="0" smtClean="0"/>
              <a:t/>
            </a:r>
            <a:br>
              <a:rPr lang="en-US" altLang="en-US" dirty="0" smtClean="0"/>
            </a:br>
            <a:r>
              <a:rPr lang="en-US" altLang="en-US" dirty="0" smtClean="0"/>
              <a:t/>
            </a:r>
            <a:br>
              <a:rPr lang="en-US" altLang="en-US" dirty="0" smtClean="0"/>
            </a:br>
            <a:r>
              <a:rPr lang="en-US" altLang="en-US" dirty="0" smtClean="0"/>
              <a:t/>
            </a:r>
            <a:br>
              <a:rPr lang="en-US" altLang="en-US" dirty="0" smtClean="0"/>
            </a:br>
            <a:endParaRPr lang="en-US" altLang="en-US" dirty="0" smtClean="0"/>
          </a:p>
        </p:txBody>
      </p:sp>
      <p:sp>
        <p:nvSpPr>
          <p:cNvPr id="23555" name="Content Placeholder 2"/>
          <p:cNvSpPr>
            <a:spLocks noGrp="1"/>
          </p:cNvSpPr>
          <p:nvPr>
            <p:ph idx="1"/>
          </p:nvPr>
        </p:nvSpPr>
        <p:spPr>
          <a:xfrm>
            <a:off x="0" y="1700808"/>
            <a:ext cx="8928992" cy="5001419"/>
          </a:xfrm>
        </p:spPr>
        <p:txBody>
          <a:bodyPr/>
          <a:lstStyle/>
          <a:p>
            <a:pPr algn="r" rtl="1" eaLnBrk="1" hangingPunct="1">
              <a:lnSpc>
                <a:spcPct val="80000"/>
              </a:lnSpc>
              <a:buFont typeface="Wingdings" panose="05000000000000000000" pitchFamily="2" charset="2"/>
              <a:buChar char="q"/>
            </a:pPr>
            <a:r>
              <a:rPr lang="fa-IR" altLang="en-US" sz="2400" b="1" dirty="0" smtClean="0">
                <a:cs typeface="B Nazanin" pitchFamily="2" charset="-78"/>
              </a:rPr>
              <a:t>ر</a:t>
            </a:r>
            <a:r>
              <a:rPr lang="fa-IR" altLang="en-US" b="1" dirty="0" smtClean="0">
                <a:cs typeface="B Nazanin" pitchFamily="2" charset="-78"/>
              </a:rPr>
              <a:t>عایت نکردن فرمول و استاندارد فرآورده های گوشتی و افزودن مقادیر زیاد محصولات ارزانتر مثل آرد و سویا در تهیه سوسیس وکالباس و همبرگر</a:t>
            </a:r>
          </a:p>
          <a:p>
            <a:pPr algn="r" rtl="1" eaLnBrk="1" hangingPunct="1">
              <a:lnSpc>
                <a:spcPct val="80000"/>
              </a:lnSpc>
              <a:buFont typeface="Wingdings" panose="05000000000000000000" pitchFamily="2" charset="2"/>
              <a:buChar char="q"/>
            </a:pPr>
            <a:endParaRPr lang="en-US" altLang="en-US" sz="3600" b="1" dirty="0" smtClean="0">
              <a:cs typeface="B Nazanin" pitchFamily="2" charset="-78"/>
            </a:endParaRPr>
          </a:p>
          <a:p>
            <a:pPr algn="r" rtl="1" eaLnBrk="1" hangingPunct="1">
              <a:lnSpc>
                <a:spcPct val="80000"/>
              </a:lnSpc>
              <a:buFont typeface="Wingdings" panose="05000000000000000000" pitchFamily="2" charset="2"/>
              <a:buChar char="q"/>
            </a:pPr>
            <a:r>
              <a:rPr lang="fa-IR" altLang="en-US" b="1" dirty="0" smtClean="0">
                <a:cs typeface="B Nazanin" pitchFamily="2" charset="-78"/>
              </a:rPr>
              <a:t>افزودن نیتریت و نیترات به مقدار بیش از حد، برای بهبود رنگ و جلوگیری از رش میکروارگانیسم ها در تهیه سوسیس وکالباس و همبرگر</a:t>
            </a:r>
            <a:r>
              <a:rPr lang="en-US" altLang="en-US" dirty="0" smtClean="0"/>
              <a:t> </a:t>
            </a:r>
          </a:p>
          <a:p>
            <a:pPr>
              <a:buFont typeface="Wingdings" pitchFamily="2" charset="2"/>
              <a:buNone/>
            </a:pPr>
            <a:endParaRPr lang="en-US" altLang="en-US" dirty="0" smtClean="0"/>
          </a:p>
        </p:txBody>
      </p:sp>
      <p:sp>
        <p:nvSpPr>
          <p:cNvPr id="2" name="Rectangle 1"/>
          <p:cNvSpPr/>
          <p:nvPr/>
        </p:nvSpPr>
        <p:spPr>
          <a:xfrm>
            <a:off x="899592" y="692696"/>
            <a:ext cx="7344816" cy="769441"/>
          </a:xfrm>
          <a:prstGeom prst="rect">
            <a:avLst/>
          </a:prstGeom>
        </p:spPr>
        <p:txBody>
          <a:bodyPr wrap="square">
            <a:spAutoFit/>
          </a:bodyPr>
          <a:lstStyle/>
          <a:p>
            <a:pPr algn="ctr"/>
            <a:r>
              <a:rPr lang="fa-IR" sz="4400" b="1" dirty="0">
                <a:solidFill>
                  <a:srgbClr val="FFFF00"/>
                </a:solidFill>
              </a:rPr>
              <a:t>تقلب در فراوردههای گوشتی</a:t>
            </a:r>
            <a:endParaRPr lang="en-US" sz="4400" b="1" dirty="0">
              <a:solidFill>
                <a:srgbClr val="FFFF00"/>
              </a:solidFill>
            </a:endParaRPr>
          </a:p>
        </p:txBody>
      </p:sp>
    </p:spTree>
    <p:extLst>
      <p:ext uri="{BB962C8B-B14F-4D97-AF65-F5344CB8AC3E}">
        <p14:creationId xmlns:p14="http://schemas.microsoft.com/office/powerpoint/2010/main" val="382666813"/>
      </p:ext>
    </p:extLst>
  </p:cSld>
  <p:clrMapOvr>
    <a:masterClrMapping/>
  </p:clrMapOvr>
  <p:transition>
    <p:cover dir="l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000" b="1" dirty="0">
                <a:solidFill>
                  <a:srgbClr val="FFFF00"/>
                </a:solidFill>
              </a:rPr>
              <a:t>لیست حداقل مقدار نمونه جهت آزمایشات میکروبی و شیمیایی گوشت </a:t>
            </a:r>
            <a:r>
              <a:rPr lang="fa-IR" sz="2000" b="1" dirty="0" smtClean="0">
                <a:solidFill>
                  <a:srgbClr val="FFFF00"/>
                </a:solidFill>
              </a:rPr>
              <a:t>وانواع </a:t>
            </a:r>
            <a:r>
              <a:rPr lang="fa-IR" sz="2000" b="1" dirty="0">
                <a:solidFill>
                  <a:srgbClr val="FFFF00"/>
                </a:solidFill>
              </a:rPr>
              <a:t>فرآورده های گوشتی</a:t>
            </a:r>
            <a:endParaRPr lang="en-US" sz="20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68677290"/>
              </p:ext>
            </p:extLst>
          </p:nvPr>
        </p:nvGraphicFramePr>
        <p:xfrm>
          <a:off x="179512" y="1628800"/>
          <a:ext cx="8661648" cy="4145280"/>
        </p:xfrm>
        <a:graphic>
          <a:graphicData uri="http://schemas.openxmlformats.org/drawingml/2006/table">
            <a:tbl>
              <a:tblPr firstRow="1" bandRow="1">
                <a:tableStyleId>{5C22544A-7EE6-4342-B048-85BDC9FD1C3A}</a:tableStyleId>
              </a:tblPr>
              <a:tblGrid>
                <a:gridCol w="2887216"/>
                <a:gridCol w="2732010"/>
                <a:gridCol w="3042422"/>
              </a:tblGrid>
              <a:tr h="370840">
                <a:tc>
                  <a:txBody>
                    <a:bodyPr/>
                    <a:lstStyle/>
                    <a:p>
                      <a:pPr algn="ctr"/>
                      <a:r>
                        <a:rPr lang="fa-IR" sz="2800" b="1" dirty="0" smtClean="0"/>
                        <a:t>ازمایشات شیمیایی</a:t>
                      </a:r>
                      <a:endParaRPr lang="en-US" sz="2800" b="1" dirty="0"/>
                    </a:p>
                  </a:txBody>
                  <a:tcPr/>
                </a:tc>
                <a:tc>
                  <a:txBody>
                    <a:bodyPr/>
                    <a:lstStyle/>
                    <a:p>
                      <a:pPr algn="ctr"/>
                      <a:r>
                        <a:rPr lang="fa-IR" sz="2800" b="1" dirty="0" smtClean="0"/>
                        <a:t>ازمایشات</a:t>
                      </a:r>
                      <a:r>
                        <a:rPr lang="fa-IR" sz="2800" b="1" baseline="0" dirty="0" smtClean="0"/>
                        <a:t> میکروبی</a:t>
                      </a:r>
                      <a:endParaRPr lang="en-US" sz="2800" b="1" dirty="0"/>
                    </a:p>
                  </a:txBody>
                  <a:tcPr/>
                </a:tc>
                <a:tc>
                  <a:txBody>
                    <a:bodyPr/>
                    <a:lstStyle/>
                    <a:p>
                      <a:pPr algn="ctr"/>
                      <a:r>
                        <a:rPr lang="fa-IR" sz="2800" b="1" dirty="0" smtClean="0"/>
                        <a:t>نوع ماده</a:t>
                      </a:r>
                      <a:endParaRPr lang="en-US" sz="2800" b="1" dirty="0"/>
                    </a:p>
                  </a:txBody>
                  <a:tcPr/>
                </a:tc>
              </a:tr>
              <a:tr h="370840">
                <a:tc>
                  <a:txBody>
                    <a:bodyPr/>
                    <a:lstStyle/>
                    <a:p>
                      <a:pPr algn="ctr"/>
                      <a:r>
                        <a:rPr lang="fa-IR" sz="2800" b="1" dirty="0" smtClean="0"/>
                        <a:t>حداقل 500گرم</a:t>
                      </a:r>
                      <a:endParaRPr lang="fa-IR" sz="2800" b="1" dirty="0"/>
                    </a:p>
                  </a:txBody>
                  <a:tcPr/>
                </a:tc>
                <a:tc>
                  <a:txBody>
                    <a:bodyPr/>
                    <a:lstStyle/>
                    <a:p>
                      <a:pPr algn="ctr"/>
                      <a:r>
                        <a:rPr lang="fa-IR" sz="2800" b="1" dirty="0" smtClean="0"/>
                        <a:t>حداقل 250گرم</a:t>
                      </a:r>
                      <a:endParaRPr lang="en-US" sz="2800" b="1" dirty="0"/>
                    </a:p>
                  </a:txBody>
                  <a:tcPr/>
                </a:tc>
                <a:tc>
                  <a:txBody>
                    <a:bodyPr/>
                    <a:lstStyle/>
                    <a:p>
                      <a:pPr algn="ctr"/>
                      <a:r>
                        <a:rPr lang="fa-IR" sz="2800" b="1" dirty="0" smtClean="0"/>
                        <a:t>گوشت</a:t>
                      </a:r>
                      <a:endParaRPr lang="en-US" sz="2800" b="1" dirty="0"/>
                    </a:p>
                  </a:txBody>
                  <a:tcPr/>
                </a:tc>
              </a:tr>
              <a:tr h="370840">
                <a:tc>
                  <a:txBody>
                    <a:bodyPr/>
                    <a:lstStyle/>
                    <a:p>
                      <a:pPr algn="ctr"/>
                      <a:r>
                        <a:rPr lang="fa-IR" sz="2800" b="1" dirty="0" smtClean="0"/>
                        <a:t>حداقل 1000گرم</a:t>
                      </a:r>
                      <a:endParaRPr lang="fa-IR" sz="2800" b="1" dirty="0"/>
                    </a:p>
                  </a:txBody>
                  <a:tcPr/>
                </a:tc>
                <a:tc>
                  <a:txBody>
                    <a:bodyPr/>
                    <a:lstStyle/>
                    <a:p>
                      <a:pPr algn="ctr"/>
                      <a:r>
                        <a:rPr lang="fa-IR" sz="2800" b="1" smtClean="0"/>
                        <a:t>حداقل 250گرم</a:t>
                      </a:r>
                      <a:endParaRPr lang="fa-IR" sz="2800" b="1" dirty="0"/>
                    </a:p>
                  </a:txBody>
                  <a:tcPr/>
                </a:tc>
                <a:tc>
                  <a:txBody>
                    <a:bodyPr/>
                    <a:lstStyle/>
                    <a:p>
                      <a:pPr algn="ctr"/>
                      <a:r>
                        <a:rPr lang="fa-IR" sz="2800" b="1" dirty="0" smtClean="0"/>
                        <a:t>همبرگر </a:t>
                      </a:r>
                      <a:endParaRPr lang="en-US" sz="2800" b="1" dirty="0"/>
                    </a:p>
                  </a:txBody>
                  <a:tcPr/>
                </a:tc>
              </a:tr>
              <a:tr h="370840">
                <a:tc>
                  <a:txBody>
                    <a:bodyPr/>
                    <a:lstStyle/>
                    <a:p>
                      <a:pPr algn="ctr"/>
                      <a:r>
                        <a:rPr lang="fa-IR" sz="2800" b="1" dirty="0" smtClean="0"/>
                        <a:t>حداقل 500گرم</a:t>
                      </a:r>
                      <a:endParaRPr lang="fa-IR" sz="2800" b="1" dirty="0"/>
                    </a:p>
                  </a:txBody>
                  <a:tcPr/>
                </a:tc>
                <a:tc>
                  <a:txBody>
                    <a:bodyPr/>
                    <a:lstStyle/>
                    <a:p>
                      <a:pPr algn="ctr"/>
                      <a:r>
                        <a:rPr lang="fa-IR" sz="2800" b="1" smtClean="0"/>
                        <a:t>حداقل 250گرم</a:t>
                      </a:r>
                      <a:endParaRPr lang="fa-IR" sz="2800" b="1" dirty="0"/>
                    </a:p>
                  </a:txBody>
                  <a:tcPr/>
                </a:tc>
                <a:tc>
                  <a:txBody>
                    <a:bodyPr/>
                    <a:lstStyle/>
                    <a:p>
                      <a:pPr algn="ctr"/>
                      <a:r>
                        <a:rPr lang="fa-IR" sz="2800" b="1" dirty="0" smtClean="0"/>
                        <a:t>مرغ</a:t>
                      </a:r>
                      <a:endParaRPr lang="en-US" sz="2800" b="1" dirty="0"/>
                    </a:p>
                  </a:txBody>
                  <a:tcPr/>
                </a:tc>
              </a:tr>
              <a:tr h="370840">
                <a:tc>
                  <a:txBody>
                    <a:bodyPr/>
                    <a:lstStyle/>
                    <a:p>
                      <a:pPr algn="ctr"/>
                      <a:r>
                        <a:rPr lang="fa-IR" sz="2800" b="1" dirty="0" smtClean="0"/>
                        <a:t>حداقل 500گرم</a:t>
                      </a:r>
                      <a:endParaRPr lang="fa-IR" sz="2800" b="1" dirty="0"/>
                    </a:p>
                  </a:txBody>
                  <a:tcPr/>
                </a:tc>
                <a:tc>
                  <a:txBody>
                    <a:bodyPr/>
                    <a:lstStyle/>
                    <a:p>
                      <a:pPr algn="ctr"/>
                      <a:r>
                        <a:rPr lang="fa-IR" sz="2800" b="1" smtClean="0"/>
                        <a:t>حداقل 250گرم</a:t>
                      </a:r>
                      <a:endParaRPr lang="fa-IR" sz="2800" b="1" dirty="0"/>
                    </a:p>
                  </a:txBody>
                  <a:tcPr/>
                </a:tc>
                <a:tc>
                  <a:txBody>
                    <a:bodyPr/>
                    <a:lstStyle/>
                    <a:p>
                      <a:pPr algn="ctr"/>
                      <a:r>
                        <a:rPr lang="fa-IR" sz="2800" b="1" dirty="0" smtClean="0"/>
                        <a:t>ماهی</a:t>
                      </a:r>
                      <a:endParaRPr lang="en-US" sz="2800" b="1" dirty="0"/>
                    </a:p>
                  </a:txBody>
                  <a:tcPr/>
                </a:tc>
              </a:tr>
              <a:tr h="370840">
                <a:tc>
                  <a:txBody>
                    <a:bodyPr/>
                    <a:lstStyle/>
                    <a:p>
                      <a:pPr algn="ctr"/>
                      <a:r>
                        <a:rPr lang="fa-IR" sz="2800" b="1" dirty="0" smtClean="0"/>
                        <a:t>حداقل 500گرم</a:t>
                      </a:r>
                      <a:endParaRPr lang="fa-IR" sz="2800" b="1" dirty="0"/>
                    </a:p>
                  </a:txBody>
                  <a:tcPr/>
                </a:tc>
                <a:tc>
                  <a:txBody>
                    <a:bodyPr/>
                    <a:lstStyle/>
                    <a:p>
                      <a:pPr algn="ctr"/>
                      <a:r>
                        <a:rPr lang="fa-IR" sz="2800" b="1" smtClean="0"/>
                        <a:t>حداقل 250گرم</a:t>
                      </a:r>
                      <a:endParaRPr lang="fa-IR" sz="2800" b="1" dirty="0"/>
                    </a:p>
                  </a:txBody>
                  <a:tcPr/>
                </a:tc>
                <a:tc>
                  <a:txBody>
                    <a:bodyPr/>
                    <a:lstStyle/>
                    <a:p>
                      <a:pPr algn="ctr"/>
                      <a:r>
                        <a:rPr lang="fa-IR" sz="2800" b="1" dirty="0" smtClean="0"/>
                        <a:t>گوشت چرخ کرده</a:t>
                      </a:r>
                      <a:endParaRPr lang="en-US" sz="2800" b="1" dirty="0"/>
                    </a:p>
                  </a:txBody>
                  <a:tcPr/>
                </a:tc>
              </a:tr>
              <a:tr h="370840">
                <a:tc>
                  <a:txBody>
                    <a:bodyPr/>
                    <a:lstStyle/>
                    <a:p>
                      <a:pPr algn="ctr"/>
                      <a:r>
                        <a:rPr lang="fa-IR" sz="2800" b="1" dirty="0" smtClean="0"/>
                        <a:t>حداقل 1000گرم</a:t>
                      </a:r>
                      <a:endParaRPr lang="fa-IR" sz="2800" b="1" dirty="0"/>
                    </a:p>
                  </a:txBody>
                  <a:tcPr/>
                </a:tc>
                <a:tc>
                  <a:txBody>
                    <a:bodyPr/>
                    <a:lstStyle/>
                    <a:p>
                      <a:pPr algn="ctr"/>
                      <a:r>
                        <a:rPr lang="fa-IR" sz="2800" b="1" smtClean="0"/>
                        <a:t>حداقل 250گرم</a:t>
                      </a:r>
                      <a:endParaRPr lang="fa-IR" sz="2800" b="1" dirty="0"/>
                    </a:p>
                  </a:txBody>
                  <a:tcPr/>
                </a:tc>
                <a:tc>
                  <a:txBody>
                    <a:bodyPr/>
                    <a:lstStyle/>
                    <a:p>
                      <a:pPr algn="ctr"/>
                      <a:r>
                        <a:rPr lang="fa-IR" sz="2800" b="1" dirty="0" smtClean="0"/>
                        <a:t>کباب لقمه</a:t>
                      </a:r>
                      <a:endParaRPr lang="en-US" sz="2800" b="1" dirty="0"/>
                    </a:p>
                  </a:txBody>
                  <a:tcPr/>
                </a:tc>
              </a:tr>
              <a:tr h="370840">
                <a:tc>
                  <a:txBody>
                    <a:bodyPr/>
                    <a:lstStyle/>
                    <a:p>
                      <a:pPr algn="ctr"/>
                      <a:r>
                        <a:rPr lang="fa-IR" sz="2800" b="1" dirty="0" smtClean="0"/>
                        <a:t>حداقل 1000گرم</a:t>
                      </a:r>
                      <a:endParaRPr lang="fa-IR" sz="2800" b="1" dirty="0"/>
                    </a:p>
                  </a:txBody>
                  <a:tcPr/>
                </a:tc>
                <a:tc>
                  <a:txBody>
                    <a:bodyPr/>
                    <a:lstStyle/>
                    <a:p>
                      <a:pPr algn="ctr"/>
                      <a:r>
                        <a:rPr lang="fa-IR" sz="2800" b="1" dirty="0" smtClean="0"/>
                        <a:t>حداقل 250گرم</a:t>
                      </a:r>
                      <a:endParaRPr lang="fa-IR" sz="2800" b="1" dirty="0"/>
                    </a:p>
                  </a:txBody>
                  <a:tcPr/>
                </a:tc>
                <a:tc>
                  <a:txBody>
                    <a:bodyPr/>
                    <a:lstStyle/>
                    <a:p>
                      <a:pPr algn="ctr"/>
                      <a:r>
                        <a:rPr lang="fa-IR" sz="2800" b="1" dirty="0" smtClean="0"/>
                        <a:t>انواع سوسیس کالباس</a:t>
                      </a:r>
                      <a:endParaRPr lang="en-US" sz="2800" b="1" dirty="0"/>
                    </a:p>
                  </a:txBody>
                  <a:tcPr/>
                </a:tc>
              </a:tr>
            </a:tbl>
          </a:graphicData>
        </a:graphic>
      </p:graphicFrame>
    </p:spTree>
    <p:extLst>
      <p:ext uri="{BB962C8B-B14F-4D97-AF65-F5344CB8AC3E}">
        <p14:creationId xmlns:p14="http://schemas.microsoft.com/office/powerpoint/2010/main" val="2866289520"/>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395536" y="1052736"/>
            <a:ext cx="8229600" cy="5256584"/>
          </a:xfrm>
          <a:solidFill>
            <a:srgbClr val="FFFF00"/>
          </a:solidFill>
        </p:spPr>
        <p:txBody>
          <a:bodyPr>
            <a:normAutofit/>
          </a:bodyPr>
          <a:lstStyle/>
          <a:p>
            <a:pPr marL="0" indent="0" algn="ctr">
              <a:buNone/>
            </a:pPr>
            <a:r>
              <a:rPr lang="fa-IR" altLang="en-US" sz="4800" b="1" i="1" dirty="0" smtClean="0">
                <a:cs typeface="B Titr" pitchFamily="2" charset="-78"/>
              </a:rPr>
              <a:t/>
            </a:r>
            <a:br>
              <a:rPr lang="fa-IR" altLang="en-US" sz="4800" b="1" i="1" dirty="0" smtClean="0">
                <a:cs typeface="B Titr" pitchFamily="2" charset="-78"/>
              </a:rPr>
            </a:br>
            <a:r>
              <a:rPr lang="fa-IR" altLang="en-US" sz="4800" b="1" i="1" dirty="0" smtClean="0">
                <a:cs typeface="B Titr" pitchFamily="2" charset="-78"/>
              </a:rPr>
              <a:t/>
            </a:r>
            <a:br>
              <a:rPr lang="fa-IR" altLang="en-US" sz="4800" b="1" i="1" dirty="0" smtClean="0">
                <a:cs typeface="B Titr" pitchFamily="2" charset="-78"/>
              </a:rPr>
            </a:br>
            <a:r>
              <a:rPr lang="fa-IR" altLang="en-US" sz="6000" b="1" dirty="0">
                <a:solidFill>
                  <a:srgbClr val="FF0000"/>
                </a:solidFill>
                <a:cs typeface="B Titr" pitchFamily="2" charset="-78"/>
              </a:rPr>
              <a:t>تقلب در غلات و انواع فرآورده های مرتبط</a:t>
            </a:r>
            <a:endParaRPr lang="en-US" altLang="en-US" sz="6000" b="1" dirty="0" smtClean="0">
              <a:solidFill>
                <a:srgbClr val="FF0000"/>
              </a:solidFill>
              <a:cs typeface="B Titr" pitchFamily="2" charset="-78"/>
            </a:endParaRPr>
          </a:p>
        </p:txBody>
      </p:sp>
    </p:spTree>
    <p:extLst>
      <p:ext uri="{BB962C8B-B14F-4D97-AF65-F5344CB8AC3E}">
        <p14:creationId xmlns:p14="http://schemas.microsoft.com/office/powerpoint/2010/main" val="192473622"/>
      </p:ext>
    </p:extLst>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6000" b="1" dirty="0">
                <a:solidFill>
                  <a:srgbClr val="FFFF00"/>
                </a:solidFill>
              </a:rPr>
              <a:t>تقلب در نان</a:t>
            </a:r>
          </a:p>
        </p:txBody>
      </p:sp>
      <p:sp>
        <p:nvSpPr>
          <p:cNvPr id="3" name="Content Placeholder 2"/>
          <p:cNvSpPr>
            <a:spLocks noGrp="1"/>
          </p:cNvSpPr>
          <p:nvPr>
            <p:ph idx="1"/>
          </p:nvPr>
        </p:nvSpPr>
        <p:spPr/>
        <p:txBody>
          <a:bodyPr>
            <a:normAutofit fontScale="92500" lnSpcReduction="20000"/>
          </a:bodyPr>
          <a:lstStyle/>
          <a:p>
            <a:pPr algn="just" rtl="1">
              <a:buFont typeface="Wingdings" panose="05000000000000000000" pitchFamily="2" charset="2"/>
              <a:buChar char="q"/>
            </a:pPr>
            <a:r>
              <a:rPr lang="fa-IR" dirty="0" smtClean="0"/>
              <a:t>در کشور </a:t>
            </a:r>
            <a:r>
              <a:rPr lang="fa-IR" dirty="0"/>
              <a:t>در طی </a:t>
            </a:r>
            <a:r>
              <a:rPr lang="fa-IR" dirty="0" smtClean="0"/>
              <a:t>سالهای </a:t>
            </a:r>
            <a:r>
              <a:rPr lang="fa-IR" dirty="0"/>
              <a:t>گذشته به دلیل اعمال </a:t>
            </a:r>
            <a:r>
              <a:rPr lang="fa-IR" dirty="0" smtClean="0"/>
              <a:t>سیاست </a:t>
            </a:r>
            <a:r>
              <a:rPr lang="fa-IR" dirty="0"/>
              <a:t>یارانه ها از طرف دولت برای برخی </a:t>
            </a:r>
            <a:r>
              <a:rPr lang="fa-IR" dirty="0" smtClean="0"/>
              <a:t>ازفرآورده </a:t>
            </a:r>
            <a:r>
              <a:rPr lang="fa-IR" dirty="0"/>
              <a:t>های غذایی (مثل نان) قیمت نان که غذای اصلی مردم را </a:t>
            </a:r>
            <a:r>
              <a:rPr lang="fa-IR" dirty="0" smtClean="0"/>
              <a:t>تشکیل </a:t>
            </a:r>
            <a:r>
              <a:rPr lang="fa-IR" dirty="0"/>
              <a:t>می دهد پایین بوده </a:t>
            </a:r>
            <a:r>
              <a:rPr lang="fa-IR" dirty="0" smtClean="0"/>
              <a:t>وکمتر </a:t>
            </a:r>
            <a:r>
              <a:rPr lang="fa-IR" dirty="0"/>
              <a:t>کسی به فکر تقلب در این ماده ی غذایی می افتد</a:t>
            </a:r>
            <a:r>
              <a:rPr lang="fa-IR" dirty="0" smtClean="0"/>
              <a:t>.</a:t>
            </a:r>
            <a:endParaRPr lang="en-US" dirty="0" smtClean="0"/>
          </a:p>
          <a:p>
            <a:pPr algn="just" rtl="1">
              <a:buFont typeface="Wingdings" panose="05000000000000000000" pitchFamily="2" charset="2"/>
              <a:buChar char="q"/>
            </a:pPr>
            <a:r>
              <a:rPr lang="fa-IR" dirty="0" smtClean="0"/>
              <a:t> </a:t>
            </a:r>
            <a:r>
              <a:rPr lang="fa-IR" dirty="0"/>
              <a:t>با این وجود گاهی افراد سودجو و </a:t>
            </a:r>
            <a:r>
              <a:rPr lang="fa-IR" dirty="0" smtClean="0"/>
              <a:t>متقلب در </a:t>
            </a:r>
            <a:r>
              <a:rPr lang="fa-IR" dirty="0"/>
              <a:t>این ماده ی غذایی هم تقلب می کنند که در زیر به برخی از آنها اشاره شده است. </a:t>
            </a:r>
            <a:endParaRPr lang="en-US" dirty="0" smtClean="0"/>
          </a:p>
          <a:p>
            <a:pPr algn="just" rtl="1">
              <a:buFont typeface="Wingdings" panose="05000000000000000000" pitchFamily="2" charset="2"/>
              <a:buChar char="q"/>
            </a:pPr>
            <a:r>
              <a:rPr lang="fa-IR" dirty="0" smtClean="0"/>
              <a:t>البته </a:t>
            </a:r>
            <a:r>
              <a:rPr lang="fa-IR" dirty="0"/>
              <a:t>لازم </a:t>
            </a:r>
            <a:r>
              <a:rPr lang="fa-IR" dirty="0" smtClean="0"/>
              <a:t>به</a:t>
            </a:r>
            <a:r>
              <a:rPr lang="en-US" dirty="0" smtClean="0"/>
              <a:t> </a:t>
            </a:r>
            <a:r>
              <a:rPr lang="fa-IR" dirty="0" smtClean="0"/>
              <a:t>ذکر است </a:t>
            </a:r>
            <a:r>
              <a:rPr lang="fa-IR" dirty="0"/>
              <a:t>در حال حاضر با توجه به حذف یارانه های نان انتظار می رود میزان تقلبات در </a:t>
            </a:r>
            <a:r>
              <a:rPr lang="fa-IR" dirty="0" smtClean="0"/>
              <a:t>اینگونه مواد </a:t>
            </a:r>
            <a:r>
              <a:rPr lang="fa-IR" dirty="0"/>
              <a:t>نیز افزایش </a:t>
            </a:r>
            <a:r>
              <a:rPr lang="fa-IR" dirty="0" smtClean="0"/>
              <a:t>یابد.</a:t>
            </a:r>
            <a:endParaRPr lang="en-US" dirty="0"/>
          </a:p>
        </p:txBody>
      </p:sp>
    </p:spTree>
    <p:extLst>
      <p:ext uri="{BB962C8B-B14F-4D97-AF65-F5344CB8AC3E}">
        <p14:creationId xmlns:p14="http://schemas.microsoft.com/office/powerpoint/2010/main" val="1867096233"/>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اضافه کردن نشاسته به آرد</a:t>
            </a:r>
            <a:endParaRPr lang="en-US" b="1" dirty="0">
              <a:solidFill>
                <a:srgbClr val="FFFF00"/>
              </a:solidFill>
            </a:endParaRPr>
          </a:p>
        </p:txBody>
      </p:sp>
      <p:sp>
        <p:nvSpPr>
          <p:cNvPr id="3" name="Content Placeholder 2"/>
          <p:cNvSpPr>
            <a:spLocks noGrp="1"/>
          </p:cNvSpPr>
          <p:nvPr>
            <p:ph idx="1"/>
          </p:nvPr>
        </p:nvSpPr>
        <p:spPr/>
        <p:txBody>
          <a:bodyPr/>
          <a:lstStyle/>
          <a:p>
            <a:pPr marL="0" indent="0" algn="just" rtl="1">
              <a:buNone/>
            </a:pPr>
            <a:r>
              <a:rPr lang="fa-IR" dirty="0"/>
              <a:t>عده ای از متقلبین، مقداری </a:t>
            </a:r>
            <a:r>
              <a:rPr lang="fa-IR" dirty="0" smtClean="0"/>
              <a:t>نشاسته </a:t>
            </a:r>
            <a:r>
              <a:rPr lang="fa-IR" dirty="0"/>
              <a:t>ی </a:t>
            </a:r>
            <a:r>
              <a:rPr lang="fa-IR" dirty="0" smtClean="0"/>
              <a:t>سیب </a:t>
            </a:r>
            <a:r>
              <a:rPr lang="fa-IR" dirty="0"/>
              <a:t>زمینی و برنج به نان اضافه می کنند و در </a:t>
            </a:r>
            <a:r>
              <a:rPr lang="fa-IR" dirty="0" smtClean="0"/>
              <a:t>نتیجه خمیر</a:t>
            </a:r>
            <a:r>
              <a:rPr lang="fa-IR" dirty="0"/>
              <a:t>، آب بیشتری جذب می </a:t>
            </a:r>
            <a:r>
              <a:rPr lang="fa-IR" dirty="0" smtClean="0"/>
              <a:t>کند</a:t>
            </a:r>
          </a:p>
          <a:p>
            <a:pPr marL="0" indent="0" algn="just" rtl="1">
              <a:buNone/>
            </a:pPr>
            <a:endParaRPr lang="fa-IR" dirty="0"/>
          </a:p>
          <a:p>
            <a:pPr marL="0" indent="0" algn="just" rtl="1">
              <a:buNone/>
            </a:pPr>
            <a:r>
              <a:rPr lang="fa-IR" b="1" dirty="0" smtClean="0">
                <a:solidFill>
                  <a:srgbClr val="FFFF00"/>
                </a:solidFill>
              </a:rPr>
              <a:t>اضافه </a:t>
            </a:r>
            <a:r>
              <a:rPr lang="fa-IR" b="1" dirty="0">
                <a:solidFill>
                  <a:srgbClr val="FFFF00"/>
                </a:solidFill>
              </a:rPr>
              <a:t>کردن آردهای دیگر مانند آرد جو و ذرت به آرد گندم</a:t>
            </a:r>
            <a:endParaRPr lang="en-US" b="1" dirty="0">
              <a:solidFill>
                <a:srgbClr val="FFFF00"/>
              </a:solidFill>
            </a:endParaRPr>
          </a:p>
        </p:txBody>
      </p:sp>
    </p:spTree>
    <p:extLst>
      <p:ext uri="{BB962C8B-B14F-4D97-AF65-F5344CB8AC3E}">
        <p14:creationId xmlns:p14="http://schemas.microsoft.com/office/powerpoint/2010/main" val="1830452128"/>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استفاده از آردهای کهنه</a:t>
            </a:r>
            <a:endParaRPr lang="en-US" b="1" dirty="0">
              <a:solidFill>
                <a:srgbClr val="FFFF00"/>
              </a:solidFill>
            </a:endParaRPr>
          </a:p>
        </p:txBody>
      </p:sp>
      <p:sp>
        <p:nvSpPr>
          <p:cNvPr id="3" name="Content Placeholder 2"/>
          <p:cNvSpPr>
            <a:spLocks noGrp="1"/>
          </p:cNvSpPr>
          <p:nvPr>
            <p:ph idx="1"/>
          </p:nvPr>
        </p:nvSpPr>
        <p:spPr>
          <a:xfrm>
            <a:off x="179512" y="1600200"/>
            <a:ext cx="8712968" cy="4525963"/>
          </a:xfrm>
        </p:spPr>
        <p:txBody>
          <a:bodyPr/>
          <a:lstStyle/>
          <a:p>
            <a:pPr marL="0" indent="0" algn="just" rtl="1">
              <a:buNone/>
            </a:pPr>
            <a:r>
              <a:rPr lang="fa-IR" dirty="0"/>
              <a:t>در مورد آردهای کهنه که به علت فساد چربی، دارای اسیدیته ی بالایی هستند، متقلبین </a:t>
            </a:r>
            <a:r>
              <a:rPr lang="fa-IR" dirty="0" smtClean="0"/>
              <a:t>مقداری کربنات </a:t>
            </a:r>
            <a:r>
              <a:rPr lang="fa-IR" dirty="0"/>
              <a:t>یا بیکربنات سدیم به آرد اضافه می کنند. این مواد اسیدهای حاصل از فساد را خنثی کرده</a:t>
            </a:r>
          </a:p>
          <a:p>
            <a:pPr marL="0" indent="0" algn="just" rtl="1">
              <a:buNone/>
            </a:pPr>
            <a:r>
              <a:rPr lang="fa-IR" dirty="0"/>
              <a:t>و عیب کهنگی و ماندگی آرد را می پوشانند</a:t>
            </a:r>
            <a:r>
              <a:rPr lang="fa-IR" dirty="0" smtClean="0"/>
              <a:t>.</a:t>
            </a:r>
          </a:p>
          <a:p>
            <a:pPr marL="0" indent="0" algn="just" rtl="1">
              <a:buNone/>
            </a:pPr>
            <a:r>
              <a:rPr lang="fa-IR" dirty="0" smtClean="0"/>
              <a:t> </a:t>
            </a:r>
            <a:r>
              <a:rPr lang="fa-IR" dirty="0"/>
              <a:t>لازم به یادآوری است که برخی از این ترکیبات </a:t>
            </a:r>
            <a:r>
              <a:rPr lang="fa-IR" dirty="0" smtClean="0"/>
              <a:t>گاهی برای </a:t>
            </a:r>
            <a:r>
              <a:rPr lang="fa-IR" dirty="0"/>
              <a:t>کمک به عمل آمدن خمیر به آن اضافه می </a:t>
            </a:r>
            <a:r>
              <a:rPr lang="fa-IR" dirty="0" smtClean="0"/>
              <a:t>شوند.</a:t>
            </a:r>
            <a:endParaRPr lang="en-US" dirty="0"/>
          </a:p>
        </p:txBody>
      </p:sp>
    </p:spTree>
    <p:extLst>
      <p:ext uri="{BB962C8B-B14F-4D97-AF65-F5344CB8AC3E}">
        <p14:creationId xmlns:p14="http://schemas.microsoft.com/office/powerpoint/2010/main" val="3931461160"/>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اضافه کردن زاج برای سفید کردن سطح نان</a:t>
            </a:r>
            <a:endParaRPr lang="en-US" b="1" dirty="0">
              <a:solidFill>
                <a:srgbClr val="FFFF00"/>
              </a:solidFill>
            </a:endParaRPr>
          </a:p>
        </p:txBody>
      </p:sp>
      <p:sp>
        <p:nvSpPr>
          <p:cNvPr id="3" name="Content Placeholder 2"/>
          <p:cNvSpPr>
            <a:spLocks noGrp="1"/>
          </p:cNvSpPr>
          <p:nvPr>
            <p:ph idx="1"/>
          </p:nvPr>
        </p:nvSpPr>
        <p:spPr>
          <a:xfrm>
            <a:off x="395536" y="1628800"/>
            <a:ext cx="8229600" cy="4525963"/>
          </a:xfrm>
        </p:spPr>
        <p:txBody>
          <a:bodyPr/>
          <a:lstStyle/>
          <a:p>
            <a:pPr marL="0" indent="0" algn="just" rtl="1">
              <a:buNone/>
            </a:pPr>
            <a:r>
              <a:rPr lang="fa-IR" dirty="0" smtClean="0"/>
              <a:t>نان </a:t>
            </a:r>
            <a:r>
              <a:rPr lang="fa-IR" dirty="0"/>
              <a:t>های </a:t>
            </a:r>
            <a:r>
              <a:rPr lang="fa-IR" dirty="0" smtClean="0"/>
              <a:t>سفید </a:t>
            </a:r>
            <a:r>
              <a:rPr lang="fa-IR" dirty="0"/>
              <a:t>در پاره ای از مناطق دارای طرفداران </a:t>
            </a:r>
            <a:r>
              <a:rPr lang="fa-IR" dirty="0" smtClean="0"/>
              <a:t>بیشتری هستند </a:t>
            </a:r>
            <a:r>
              <a:rPr lang="fa-IR" dirty="0"/>
              <a:t>و لذا پاره ای از </a:t>
            </a:r>
            <a:r>
              <a:rPr lang="fa-IR" dirty="0" smtClean="0"/>
              <a:t>متقلبین مقداری </a:t>
            </a:r>
            <a:r>
              <a:rPr lang="fa-IR" dirty="0"/>
              <a:t>زاج سفید یا سولفات مس یا براکس به آردهای تیره اضافه می </a:t>
            </a:r>
            <a:r>
              <a:rPr lang="fa-IR" dirty="0" smtClean="0"/>
              <a:t>کنند.</a:t>
            </a:r>
          </a:p>
          <a:p>
            <a:pPr marL="0" indent="0" algn="just" rtl="1">
              <a:buNone/>
            </a:pPr>
            <a:endParaRPr lang="fa-IR" dirty="0" smtClean="0"/>
          </a:p>
          <a:p>
            <a:pPr marL="0" indent="0" algn="just" rtl="1">
              <a:buNone/>
            </a:pPr>
            <a:r>
              <a:rPr lang="fa-IR" sz="2400" b="1" dirty="0">
                <a:solidFill>
                  <a:srgbClr val="FFFF00"/>
                </a:solidFill>
              </a:rPr>
              <a:t>اضافه کردن ترکیباتی مانند گچ، پودر استخوان و تالک و امثال آن به آرد</a:t>
            </a:r>
          </a:p>
          <a:p>
            <a:pPr marL="0" indent="0" algn="just" rtl="1">
              <a:buNone/>
            </a:pPr>
            <a:endParaRPr lang="en-US" dirty="0"/>
          </a:p>
        </p:txBody>
      </p:sp>
    </p:spTree>
    <p:extLst>
      <p:ext uri="{BB962C8B-B14F-4D97-AF65-F5344CB8AC3E}">
        <p14:creationId xmlns:p14="http://schemas.microsoft.com/office/powerpoint/2010/main" val="16290631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052736"/>
            <a:ext cx="8496944" cy="4524315"/>
          </a:xfrm>
          <a:prstGeom prst="rect">
            <a:avLst/>
          </a:prstGeom>
        </p:spPr>
        <p:txBody>
          <a:bodyPr wrap="square">
            <a:spAutoFit/>
          </a:bodyPr>
          <a:lstStyle/>
          <a:p>
            <a:pPr algn="r"/>
            <a:r>
              <a:rPr lang="fa-IR" sz="2400" dirty="0"/>
              <a:t>د</a:t>
            </a:r>
            <a:r>
              <a:rPr lang="fa-IR" sz="3200" b="1" dirty="0"/>
              <a:t>ر کشورهای صنعتی حدود 30 درصد افراد از بیماریهای منتقله از آب و غذا رنج می برند در حالی که در کشور های جهان سوم حدود 80 درصد کل بیماری ها و 33 درصد مرگ و میرها ناشی از مصرف آب و غذای آلوده می باشد .حدود </a:t>
            </a:r>
            <a:r>
              <a:rPr lang="fa-IR" sz="3200" b="1" dirty="0" smtClean="0"/>
              <a:t>77 </a:t>
            </a:r>
            <a:r>
              <a:rPr lang="fa-IR" sz="3200" b="1" dirty="0"/>
              <a:t>درصد مسمومیت های غذایی ناشی از </a:t>
            </a:r>
            <a:r>
              <a:rPr lang="fa-IR" sz="3200" b="1" dirty="0" smtClean="0"/>
              <a:t>موادغذائی </a:t>
            </a:r>
          </a:p>
          <a:p>
            <a:pPr algn="r"/>
            <a:r>
              <a:rPr lang="fa-IR" sz="3200" b="1" dirty="0" smtClean="0"/>
              <a:t>( </a:t>
            </a:r>
            <a:r>
              <a:rPr lang="en-US" sz="3200" b="1" dirty="0"/>
              <a:t>center for disease control) </a:t>
            </a:r>
            <a:r>
              <a:rPr lang="fa-IR" sz="3200" b="1" dirty="0"/>
              <a:t>طبق بررسی مرکز کنترل بیماری ها </a:t>
            </a:r>
            <a:r>
              <a:rPr lang="fa-IR" sz="3200" b="1" dirty="0" smtClean="0"/>
              <a:t>،ازغذاهای  عرضه    </a:t>
            </a:r>
            <a:r>
              <a:rPr lang="fa-IR" sz="3200" b="1" dirty="0"/>
              <a:t>شده در اماکن عمومی و رستوران ها ، 20 درصد از مواد غذایی منازل و 3 درصد ناشی از مواد غذایی تجاری می </a:t>
            </a:r>
            <a:r>
              <a:rPr lang="fa-IR" sz="3200" b="1" dirty="0" smtClean="0"/>
              <a:t>باشند</a:t>
            </a:r>
            <a:r>
              <a:rPr lang="fa-IR" sz="2400" dirty="0" smtClean="0"/>
              <a:t>. </a:t>
            </a:r>
            <a:r>
              <a:rPr lang="fa-IR" dirty="0"/>
              <a:t>.</a:t>
            </a:r>
          </a:p>
        </p:txBody>
      </p:sp>
    </p:spTree>
    <p:extLst>
      <p:ext uri="{BB962C8B-B14F-4D97-AF65-F5344CB8AC3E}">
        <p14:creationId xmlns:p14="http://schemas.microsoft.com/office/powerpoint/2010/main" val="58267662"/>
      </p:ext>
    </p:extLst>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normAutofit fontScale="90000"/>
          </a:bodyPr>
          <a:lstStyle/>
          <a:p>
            <a:pPr algn="r"/>
            <a:r>
              <a:rPr lang="ar-SA" altLang="en-US" sz="4400" b="1" dirty="0" smtClean="0">
                <a:solidFill>
                  <a:srgbClr val="FFFF00"/>
                </a:solidFill>
              </a:rPr>
              <a:t>- </a:t>
            </a:r>
            <a:r>
              <a:rPr lang="ar-SA" altLang="en-US" sz="4000" b="1" dirty="0" smtClean="0">
                <a:solidFill>
                  <a:srgbClr val="FFFF00"/>
                </a:solidFill>
              </a:rPr>
              <a:t>اضافه کردن جوش شيرين به منظور ايجاد تخلخل در نان</a:t>
            </a:r>
            <a:endParaRPr lang="en-US" altLang="en-US" sz="4000" dirty="0" smtClean="0">
              <a:solidFill>
                <a:srgbClr val="FFFF00"/>
              </a:solidFill>
            </a:endParaRPr>
          </a:p>
        </p:txBody>
      </p:sp>
      <p:sp>
        <p:nvSpPr>
          <p:cNvPr id="39939" name="Content Placeholder 2"/>
          <p:cNvSpPr>
            <a:spLocks noGrp="1"/>
          </p:cNvSpPr>
          <p:nvPr>
            <p:ph idx="1"/>
          </p:nvPr>
        </p:nvSpPr>
        <p:spPr/>
        <p:txBody>
          <a:bodyPr/>
          <a:lstStyle/>
          <a:p>
            <a:pPr algn="r" rtl="1">
              <a:buFont typeface="Wingdings" pitchFamily="2" charset="2"/>
              <a:buNone/>
            </a:pPr>
            <a:r>
              <a:rPr lang="fa-IR" altLang="en-US" b="1" dirty="0" smtClean="0"/>
              <a:t> </a:t>
            </a:r>
            <a:r>
              <a:rPr lang="ar-SA" altLang="en-US" b="1" dirty="0" smtClean="0"/>
              <a:t> </a:t>
            </a:r>
            <a:r>
              <a:rPr lang="ar-SA" altLang="en-US" dirty="0"/>
              <a:t>ب</a:t>
            </a:r>
            <a:r>
              <a:rPr lang="fa-IR" altLang="en-US" dirty="0" smtClean="0"/>
              <a:t>رخي ا</a:t>
            </a:r>
            <a:r>
              <a:rPr lang="ar-SA" altLang="en-US" dirty="0" smtClean="0"/>
              <a:t>ز </a:t>
            </a:r>
            <a:r>
              <a:rPr lang="fa-IR" altLang="en-US" dirty="0" smtClean="0"/>
              <a:t>متقلبين از </a:t>
            </a:r>
            <a:r>
              <a:rPr lang="ar-SA" altLang="en-US" dirty="0" smtClean="0"/>
              <a:t>جوش شیرین برای ایجاد تخلخل و پوکی در نان و همچنین عمل آوری سریع و فرم پذیری آن استفاده می </a:t>
            </a:r>
            <a:r>
              <a:rPr lang="fa-IR" altLang="en-US" dirty="0" smtClean="0"/>
              <a:t>نمايند</a:t>
            </a:r>
            <a:r>
              <a:rPr lang="ar-SA" altLang="en-US" dirty="0" smtClean="0"/>
              <a:t>. </a:t>
            </a:r>
            <a:endParaRPr lang="en-US" altLang="en-US" dirty="0" smtClean="0"/>
          </a:p>
          <a:p>
            <a:pPr algn="just" rtl="1"/>
            <a:r>
              <a:rPr lang="ar-SA" altLang="en-US" dirty="0" smtClean="0"/>
              <a:t>استفاده از جوش شيرين در نان باعث بروز مواردي از جمله اختلال در جذب آهن و بروز </a:t>
            </a:r>
            <a:r>
              <a:rPr lang="ar-SA" altLang="en-US" u="sng" dirty="0" smtClean="0">
                <a:hlinkClick r:id="rId2"/>
              </a:rPr>
              <a:t>کم خوني</a:t>
            </a:r>
            <a:r>
              <a:rPr lang="ar-SA" altLang="en-US" dirty="0" smtClean="0"/>
              <a:t> ، </a:t>
            </a:r>
            <a:r>
              <a:rPr lang="ar-SA" altLang="en-US" u="sng" dirty="0" smtClean="0">
                <a:hlinkClick r:id="rId3"/>
              </a:rPr>
              <a:t>پوکي استخوان</a:t>
            </a:r>
            <a:r>
              <a:rPr lang="ar-SA" altLang="en-US" dirty="0" smtClean="0"/>
              <a:t> ، </a:t>
            </a:r>
            <a:r>
              <a:rPr lang="ar-SA" altLang="en-US" u="sng" dirty="0" smtClean="0">
                <a:hlinkClick r:id="rId4"/>
              </a:rPr>
              <a:t>بيماري هاي قلب وعروق</a:t>
            </a:r>
            <a:r>
              <a:rPr lang="ar-SA" altLang="en-US" dirty="0" smtClean="0"/>
              <a:t> ، اختلال در فعاليت هاي آنزيم هاي گوارش و هضم و جذب، </a:t>
            </a:r>
            <a:r>
              <a:rPr lang="ar-SA" altLang="en-US" u="sng" dirty="0" smtClean="0">
                <a:hlinkClick r:id="rId5"/>
              </a:rPr>
              <a:t>افزايش اسيديته معده</a:t>
            </a:r>
            <a:r>
              <a:rPr lang="ar-SA" altLang="en-US" dirty="0" smtClean="0"/>
              <a:t> و </a:t>
            </a:r>
            <a:r>
              <a:rPr lang="ar-SA" altLang="en-US" u="sng" dirty="0" smtClean="0">
                <a:hlinkClick r:id="rId6"/>
              </a:rPr>
              <a:t>بيمارهاي روده اي</a:t>
            </a:r>
            <a:r>
              <a:rPr lang="ar-SA" altLang="en-US" dirty="0" smtClean="0"/>
              <a:t> می شود .</a:t>
            </a:r>
            <a:endParaRPr lang="en-US" altLang="en-US" dirty="0" smtClean="0"/>
          </a:p>
          <a:p>
            <a:pPr algn="just" rtl="1"/>
            <a:endParaRPr lang="en-US" altLang="en-US" dirty="0" smtClean="0"/>
          </a:p>
        </p:txBody>
      </p:sp>
    </p:spTree>
    <p:extLst>
      <p:ext uri="{BB962C8B-B14F-4D97-AF65-F5344CB8AC3E}">
        <p14:creationId xmlns:p14="http://schemas.microsoft.com/office/powerpoint/2010/main" val="3171367481"/>
      </p:ext>
    </p:extLst>
  </p:cSld>
  <p:clrMapOvr>
    <a:masterClrMapping/>
  </p:clrMapOvr>
  <p:transition>
    <p:cover dir="l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srgbClr val="FFFF00"/>
                </a:solidFill>
              </a:rPr>
              <a:t>نحوه تشخیص تقلبات آرد</a:t>
            </a:r>
            <a:endParaRPr lang="en-US" b="1" dirty="0">
              <a:solidFill>
                <a:srgbClr val="FFFF00"/>
              </a:solidFill>
            </a:endParaRPr>
          </a:p>
        </p:txBody>
      </p:sp>
      <p:sp>
        <p:nvSpPr>
          <p:cNvPr id="3" name="Content Placeholder 2"/>
          <p:cNvSpPr>
            <a:spLocks noGrp="1"/>
          </p:cNvSpPr>
          <p:nvPr>
            <p:ph idx="1"/>
          </p:nvPr>
        </p:nvSpPr>
        <p:spPr/>
        <p:txBody>
          <a:bodyPr>
            <a:normAutofit lnSpcReduction="10000"/>
          </a:bodyPr>
          <a:lstStyle/>
          <a:p>
            <a:pPr marL="0" indent="0" algn="just" rtl="1">
              <a:buNone/>
            </a:pPr>
            <a:r>
              <a:rPr lang="fa-IR" b="1" dirty="0">
                <a:solidFill>
                  <a:schemeClr val="accent6">
                    <a:lumMod val="75000"/>
                  </a:schemeClr>
                </a:solidFill>
              </a:rPr>
              <a:t>اضافه کردن نشاسته به آرد</a:t>
            </a:r>
          </a:p>
          <a:p>
            <a:pPr marL="0" indent="0" algn="just" rtl="1">
              <a:buNone/>
            </a:pPr>
            <a:r>
              <a:rPr lang="fa-IR" dirty="0"/>
              <a:t>برای کشف این تقلب لازم است از نشاسته نان آزمون میکروسکوپی به عمل </a:t>
            </a:r>
            <a:r>
              <a:rPr lang="fa-IR" dirty="0" smtClean="0"/>
              <a:t>آید.</a:t>
            </a:r>
          </a:p>
          <a:p>
            <a:pPr marL="0" indent="0" algn="just" rtl="1">
              <a:buNone/>
            </a:pPr>
            <a:r>
              <a:rPr lang="fa-IR" b="1" dirty="0">
                <a:solidFill>
                  <a:schemeClr val="accent6">
                    <a:lumMod val="75000"/>
                  </a:schemeClr>
                </a:solidFill>
              </a:rPr>
              <a:t>تشخیص نان خشک کوبیده در داخل نان</a:t>
            </a:r>
          </a:p>
          <a:p>
            <a:pPr marL="0" indent="0" algn="just" rtl="1">
              <a:buNone/>
            </a:pPr>
            <a:r>
              <a:rPr lang="fa-IR" dirty="0"/>
              <a:t>اگر یک قطعه نان را در آب </a:t>
            </a:r>
            <a:r>
              <a:rPr lang="fa-IR" dirty="0" smtClean="0"/>
              <a:t>بخیسانید </a:t>
            </a:r>
            <a:r>
              <a:rPr lang="fa-IR" dirty="0"/>
              <a:t>و از مغز آن خمیري درآورید، دیده </a:t>
            </a:r>
            <a:r>
              <a:rPr lang="fa-IR" dirty="0" smtClean="0"/>
              <a:t>شدن </a:t>
            </a:r>
            <a:r>
              <a:rPr lang="fa-IR" dirty="0"/>
              <a:t>ذرات پوسته </a:t>
            </a:r>
            <a:r>
              <a:rPr lang="fa-IR" dirty="0" smtClean="0"/>
              <a:t>نان(قهوه </a:t>
            </a:r>
            <a:r>
              <a:rPr lang="fa-IR" dirty="0"/>
              <a:t>اي زرد) در آن، دلیل بر وجود آرد نان خشک در آرد تهیه نان است. پوسته مذکور زیر </a:t>
            </a:r>
            <a:r>
              <a:rPr lang="fa-IR" dirty="0" smtClean="0"/>
              <a:t>فشارانگشت </a:t>
            </a:r>
            <a:r>
              <a:rPr lang="fa-IR" dirty="0"/>
              <a:t>متلاشي می شود و با سبوس اشتباه نمی شود</a:t>
            </a:r>
            <a:endParaRPr lang="en-US" dirty="0"/>
          </a:p>
        </p:txBody>
      </p:sp>
    </p:spTree>
    <p:extLst>
      <p:ext uri="{BB962C8B-B14F-4D97-AF65-F5344CB8AC3E}">
        <p14:creationId xmlns:p14="http://schemas.microsoft.com/office/powerpoint/2010/main" val="146489592"/>
      </p:ext>
    </p:extLst>
  </p:cSld>
  <p:clrMapOvr>
    <a:masterClrMapping/>
  </p:clrMapOvr>
  <p:transition>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افزودن زاج یا سولفات مس به آردهای تیره</a:t>
            </a:r>
            <a:endParaRPr lang="en-US" b="1"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pPr marL="0" indent="0" algn="just" rtl="1">
              <a:buNone/>
            </a:pPr>
            <a:r>
              <a:rPr lang="fa-IR" dirty="0"/>
              <a:t>برای </a:t>
            </a:r>
            <a:r>
              <a:rPr lang="fa-IR" dirty="0" smtClean="0"/>
              <a:t>جستجوی </a:t>
            </a:r>
            <a:r>
              <a:rPr lang="fa-IR" dirty="0"/>
              <a:t>زاج می توان حدود  50گرم نان را با  </a:t>
            </a:r>
            <a:r>
              <a:rPr lang="fa-IR" dirty="0" smtClean="0"/>
              <a:t>50سانتی </a:t>
            </a:r>
            <a:r>
              <a:rPr lang="fa-IR" dirty="0"/>
              <a:t>متر مکعب آب مخلوط کرده </a:t>
            </a:r>
            <a:r>
              <a:rPr lang="fa-IR" dirty="0" smtClean="0"/>
              <a:t>و3-5سانتی </a:t>
            </a:r>
            <a:r>
              <a:rPr lang="fa-IR" dirty="0"/>
              <a:t>متر مکعب اسید استیک برای اسیدی کردن محیط به آن اضافه نمود و پس از آن </a:t>
            </a:r>
            <a:r>
              <a:rPr lang="fa-IR" dirty="0" smtClean="0"/>
              <a:t>یک سوزن </a:t>
            </a:r>
            <a:r>
              <a:rPr lang="fa-IR" dirty="0"/>
              <a:t>فولادی وارد محیط کرد. چنانچه یون مس در محیط وجود داشته باشد روی سوزن </a:t>
            </a:r>
            <a:r>
              <a:rPr lang="fa-IR" dirty="0" smtClean="0"/>
              <a:t>فولادی رسوب </a:t>
            </a:r>
            <a:r>
              <a:rPr lang="fa-IR" dirty="0"/>
              <a:t>کرده و قابل تشخیص خواهند </a:t>
            </a:r>
            <a:r>
              <a:rPr lang="fa-IR" dirty="0" smtClean="0"/>
              <a:t>بود.</a:t>
            </a:r>
          </a:p>
          <a:p>
            <a:pPr marL="0" indent="0" algn="just" rtl="1">
              <a:buNone/>
            </a:pPr>
            <a:r>
              <a:rPr lang="fa-IR" dirty="0"/>
              <a:t>در مورد سولفات مس می توان حدود  5گرم نان مشکوک را با مقداری اسید کلریدریک مخلوط کرده و دما داد. سپس مایع حاصل را صاف کرده و به آن مقداری آمونیاک اضافه کرد که در صورت وجودمس، مایع به رنگ آبی در می آید</a:t>
            </a:r>
            <a:endParaRPr lang="en-US" dirty="0"/>
          </a:p>
        </p:txBody>
      </p:sp>
    </p:spTree>
    <p:extLst>
      <p:ext uri="{BB962C8B-B14F-4D97-AF65-F5344CB8AC3E}">
        <p14:creationId xmlns:p14="http://schemas.microsoft.com/office/powerpoint/2010/main" val="94049857"/>
      </p:ext>
    </p:extLst>
  </p:cSld>
  <p:clrMapOvr>
    <a:masterClrMapping/>
  </p:clrMapOvr>
  <p:transition>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b="1" dirty="0">
                <a:solidFill>
                  <a:srgbClr val="FFFF00"/>
                </a:solidFill>
              </a:rPr>
              <a:t>برنج</a:t>
            </a:r>
            <a:endParaRPr lang="en-US" sz="5400" b="1"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pPr marL="0" indent="0" algn="just" rtl="1">
              <a:buNone/>
            </a:pPr>
            <a:r>
              <a:rPr lang="fa-IR" dirty="0" smtClean="0"/>
              <a:t>توجه </a:t>
            </a:r>
            <a:r>
              <a:rPr lang="fa-IR" dirty="0"/>
              <a:t>به مصرف بالای برنج در جامعه ما، تقلبات برنج نیز رواج دارد. </a:t>
            </a:r>
            <a:endParaRPr lang="fa-IR" dirty="0" smtClean="0"/>
          </a:p>
          <a:p>
            <a:pPr marL="0" indent="0" algn="just" rtl="1">
              <a:buNone/>
            </a:pPr>
            <a:r>
              <a:rPr lang="fa-IR" dirty="0" smtClean="0"/>
              <a:t>عرضه </a:t>
            </a:r>
            <a:r>
              <a:rPr lang="fa-IR" dirty="0"/>
              <a:t>ی برنج های آلوده به آرسنیک و سایر فلزات سنگین در سطح جامعه </a:t>
            </a:r>
            <a:r>
              <a:rPr lang="fa-IR" dirty="0" smtClean="0"/>
              <a:t>است که </a:t>
            </a:r>
            <a:r>
              <a:rPr lang="fa-IR" dirty="0"/>
              <a:t>به دلیل سودجویی و ارزان بودن معمولا از کشورهایی مانند هند وارد می شود. قاعدتا </a:t>
            </a:r>
            <a:r>
              <a:rPr lang="fa-IR" dirty="0" smtClean="0"/>
              <a:t>تشخیص این </a:t>
            </a:r>
            <a:r>
              <a:rPr lang="fa-IR" dirty="0"/>
              <a:t>آلودگیها منوط به نمونه برداری و انجام آنالیزهای پیشرفته با روش جذب اتمی یا  </a:t>
            </a:r>
            <a:r>
              <a:rPr lang="en-US" dirty="0"/>
              <a:t>ICP</a:t>
            </a:r>
            <a:r>
              <a:rPr lang="fa-IR" dirty="0" smtClean="0"/>
              <a:t>است</a:t>
            </a:r>
          </a:p>
          <a:p>
            <a:pPr marL="0" indent="0" algn="just" rtl="1">
              <a:buNone/>
            </a:pPr>
            <a:r>
              <a:rPr lang="fa-IR" dirty="0" smtClean="0"/>
              <a:t>.همچنین </a:t>
            </a:r>
            <a:r>
              <a:rPr lang="fa-IR" dirty="0"/>
              <a:t>نگرانی دیگری که در خصوص برنج وجود دارد عرضه برنج های تراریخته یا ترانس ژنیک </a:t>
            </a:r>
            <a:r>
              <a:rPr lang="fa-IR" dirty="0" smtClean="0"/>
              <a:t>است </a:t>
            </a:r>
            <a:r>
              <a:rPr lang="fa-IR" dirty="0"/>
              <a:t>که با </a:t>
            </a:r>
            <a:r>
              <a:rPr lang="fa-IR" dirty="0" smtClean="0"/>
              <a:t>دستکاری </a:t>
            </a:r>
            <a:r>
              <a:rPr lang="fa-IR" dirty="0"/>
              <a:t>ژنتیکی هم از نظر ظاهری مانند قد برنج اصلاح </a:t>
            </a:r>
            <a:r>
              <a:rPr lang="fa-IR" dirty="0" smtClean="0"/>
              <a:t>شده </a:t>
            </a:r>
            <a:r>
              <a:rPr lang="fa-IR" dirty="0"/>
              <a:t>اند و هم پر </a:t>
            </a:r>
            <a:r>
              <a:rPr lang="fa-IR" dirty="0" smtClean="0"/>
              <a:t>محصول می باشند.</a:t>
            </a:r>
            <a:endParaRPr lang="en-US" dirty="0"/>
          </a:p>
        </p:txBody>
      </p:sp>
    </p:spTree>
    <p:extLst>
      <p:ext uri="{BB962C8B-B14F-4D97-AF65-F5344CB8AC3E}">
        <p14:creationId xmlns:p14="http://schemas.microsoft.com/office/powerpoint/2010/main" val="3509138835"/>
      </p:ext>
    </p:extLst>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6632"/>
            <a:ext cx="9144000" cy="6741368"/>
          </a:xfrm>
        </p:spPr>
        <p:txBody>
          <a:bodyPr>
            <a:normAutofit/>
          </a:bodyPr>
          <a:lstStyle/>
          <a:p>
            <a:pPr algn="just" rtl="1">
              <a:buFont typeface="Wingdings" panose="05000000000000000000" pitchFamily="2" charset="2"/>
              <a:buChar char="q"/>
            </a:pPr>
            <a:r>
              <a:rPr lang="fa-IR" sz="2800" dirty="0"/>
              <a:t>در اغلب کشورهای خارجی معمولا اینگونه محصولات دارای برچسب بوده و خریدار </a:t>
            </a:r>
            <a:r>
              <a:rPr lang="fa-IR" sz="2800" dirty="0" smtClean="0"/>
              <a:t>به هنگام </a:t>
            </a:r>
            <a:r>
              <a:rPr lang="fa-IR" sz="2800" dirty="0"/>
              <a:t>خرید می داند که محصول مربوطه تراریخته هست این در حالی است که در ارتباط با </a:t>
            </a:r>
            <a:r>
              <a:rPr lang="fa-IR" sz="2800" dirty="0" smtClean="0"/>
              <a:t>موادغذایی </a:t>
            </a:r>
            <a:r>
              <a:rPr lang="fa-IR" sz="2800" dirty="0"/>
              <a:t>هنوز در داخل </a:t>
            </a:r>
            <a:r>
              <a:rPr lang="fa-IR" sz="2800" dirty="0" smtClean="0"/>
              <a:t>کشور </a:t>
            </a:r>
            <a:r>
              <a:rPr lang="fa-IR" sz="2800" dirty="0"/>
              <a:t>قانون </a:t>
            </a:r>
            <a:r>
              <a:rPr lang="fa-IR" sz="2800" dirty="0" smtClean="0"/>
              <a:t>مشخصی </a:t>
            </a:r>
            <a:r>
              <a:rPr lang="fa-IR" sz="2800" dirty="0"/>
              <a:t>در این خصوص وجود ندارد</a:t>
            </a:r>
            <a:r>
              <a:rPr lang="fa-IR" sz="2800" dirty="0" smtClean="0"/>
              <a:t>.</a:t>
            </a:r>
          </a:p>
          <a:p>
            <a:pPr algn="just" rtl="1">
              <a:buFont typeface="Wingdings" panose="05000000000000000000" pitchFamily="2" charset="2"/>
              <a:buChar char="q"/>
            </a:pPr>
            <a:r>
              <a:rPr lang="fa-IR" sz="2800" dirty="0" smtClean="0"/>
              <a:t> </a:t>
            </a:r>
            <a:r>
              <a:rPr lang="fa-IR" sz="2800" dirty="0"/>
              <a:t>مشاهده شده که </a:t>
            </a:r>
            <a:r>
              <a:rPr lang="fa-IR" sz="2800" dirty="0" smtClean="0"/>
              <a:t>برخی از </a:t>
            </a:r>
            <a:r>
              <a:rPr lang="fa-IR" sz="2800" dirty="0"/>
              <a:t>سودجویان و عرضه کنندگان عمده برنج گاهی برنج خارجی ارزان قیمت اروگوئه ای، تایلندی </a:t>
            </a:r>
            <a:r>
              <a:rPr lang="fa-IR" sz="2800" dirty="0" smtClean="0"/>
              <a:t>یا هندی </a:t>
            </a:r>
            <a:r>
              <a:rPr lang="fa-IR" sz="2800" dirty="0"/>
              <a:t>را در </a:t>
            </a:r>
            <a:r>
              <a:rPr lang="fa-IR" sz="2800" dirty="0" smtClean="0"/>
              <a:t>بسته </a:t>
            </a:r>
            <a:r>
              <a:rPr lang="fa-IR" sz="2800" dirty="0"/>
              <a:t>بندی های داخلی به عنوان برنج ایرانی با قیمت بالاتر به بازار عرضه می </a:t>
            </a:r>
            <a:r>
              <a:rPr lang="fa-IR" sz="2800" dirty="0" smtClean="0"/>
              <a:t>نمایند که </a:t>
            </a:r>
            <a:r>
              <a:rPr lang="fa-IR" sz="2800" dirty="0"/>
              <a:t>از مصادیق بارز تقلب در مواد غذایی </a:t>
            </a:r>
            <a:r>
              <a:rPr lang="fa-IR" sz="2800" dirty="0" smtClean="0"/>
              <a:t>است</a:t>
            </a:r>
            <a:r>
              <a:rPr lang="fa-IR" sz="2800" dirty="0"/>
              <a:t>. </a:t>
            </a:r>
            <a:endParaRPr lang="fa-IR" sz="2800" dirty="0" smtClean="0"/>
          </a:p>
          <a:p>
            <a:pPr algn="just" rtl="1">
              <a:buFont typeface="Wingdings" panose="05000000000000000000" pitchFamily="2" charset="2"/>
              <a:buChar char="q"/>
            </a:pPr>
            <a:r>
              <a:rPr lang="fa-IR" sz="2800" dirty="0" smtClean="0"/>
              <a:t>برخی </a:t>
            </a:r>
            <a:r>
              <a:rPr lang="fa-IR" sz="2800" dirty="0"/>
              <a:t>دیگر نیز در کیسه های برنج، قسمت </a:t>
            </a:r>
            <a:r>
              <a:rPr lang="fa-IR" sz="2800" dirty="0" smtClean="0"/>
              <a:t>پایینی کیسه </a:t>
            </a:r>
            <a:r>
              <a:rPr lang="fa-IR" sz="2800" dirty="0"/>
              <a:t>را از برنج های ارزان خارجی و قسمت رویی یا بالایی آن را از برنج ایرانی پر نموده و </a:t>
            </a:r>
            <a:r>
              <a:rPr lang="fa-IR" sz="2800" dirty="0" smtClean="0"/>
              <a:t>محصول را </a:t>
            </a:r>
            <a:r>
              <a:rPr lang="fa-IR" sz="2800" dirty="0"/>
              <a:t>به عنوان برنج ایرانی به فروش می رسانند. </a:t>
            </a:r>
            <a:endParaRPr lang="fa-IR" sz="2800" dirty="0" smtClean="0"/>
          </a:p>
          <a:p>
            <a:pPr algn="just" rtl="1">
              <a:buFont typeface="Wingdings" panose="05000000000000000000" pitchFamily="2" charset="2"/>
              <a:buChar char="q"/>
            </a:pPr>
            <a:r>
              <a:rPr lang="fa-IR" sz="2800" dirty="0" smtClean="0"/>
              <a:t>از </a:t>
            </a:r>
            <a:r>
              <a:rPr lang="fa-IR" sz="2800" dirty="0"/>
              <a:t>جمله تقلبات رایج دیگر در برنج می توان به </a:t>
            </a:r>
            <a:r>
              <a:rPr lang="fa-IR" sz="2800" dirty="0" smtClean="0"/>
              <a:t>مخلوط کردن </a:t>
            </a:r>
            <a:r>
              <a:rPr lang="fa-IR" sz="2800" dirty="0"/>
              <a:t>برنج نیم دانه یا شکسته با برنج های غیر شکسته اشاره نمود که با مشاهده چشمی به </a:t>
            </a:r>
            <a:r>
              <a:rPr lang="fa-IR" sz="2800" dirty="0" smtClean="0"/>
              <a:t>راحتی قابل </a:t>
            </a:r>
            <a:r>
              <a:rPr lang="fa-IR" sz="2800" dirty="0"/>
              <a:t>تشخیص می </a:t>
            </a:r>
            <a:r>
              <a:rPr lang="fa-IR" sz="2800" dirty="0" smtClean="0"/>
              <a:t>باشد.</a:t>
            </a:r>
            <a:endParaRPr lang="en-US" sz="2800" dirty="0"/>
          </a:p>
        </p:txBody>
      </p:sp>
    </p:spTree>
    <p:extLst>
      <p:ext uri="{BB962C8B-B14F-4D97-AF65-F5344CB8AC3E}">
        <p14:creationId xmlns:p14="http://schemas.microsoft.com/office/powerpoint/2010/main" val="1186318039"/>
      </p:ext>
    </p:extLst>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b="1" dirty="0">
                <a:solidFill>
                  <a:srgbClr val="FFFF00"/>
                </a:solidFill>
              </a:rPr>
              <a:t>لیست حداقل مقدار نمونه جهت آزمایشات میکروبی و شیمیایی غلات</a:t>
            </a:r>
            <a:endParaRPr lang="en-US" sz="28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9128465"/>
              </p:ext>
            </p:extLst>
          </p:nvPr>
        </p:nvGraphicFramePr>
        <p:xfrm>
          <a:off x="0" y="2132856"/>
          <a:ext cx="8964487" cy="3840480"/>
        </p:xfrm>
        <a:graphic>
          <a:graphicData uri="http://schemas.openxmlformats.org/drawingml/2006/table">
            <a:tbl>
              <a:tblPr firstRow="1" bandRow="1">
                <a:tableStyleId>{5C22544A-7EE6-4342-B048-85BDC9FD1C3A}</a:tableStyleId>
              </a:tblPr>
              <a:tblGrid>
                <a:gridCol w="3215965"/>
                <a:gridCol w="3697862"/>
                <a:gridCol w="2050660"/>
              </a:tblGrid>
              <a:tr h="502855">
                <a:tc>
                  <a:txBody>
                    <a:bodyPr/>
                    <a:lstStyle/>
                    <a:p>
                      <a:pPr algn="ctr"/>
                      <a:r>
                        <a:rPr lang="fa-IR" sz="3600" b="1" dirty="0" smtClean="0"/>
                        <a:t>ازمایشات شیمیایی</a:t>
                      </a:r>
                      <a:endParaRPr lang="en-US" sz="3600" b="1" dirty="0"/>
                    </a:p>
                  </a:txBody>
                  <a:tcPr/>
                </a:tc>
                <a:tc>
                  <a:txBody>
                    <a:bodyPr/>
                    <a:lstStyle/>
                    <a:p>
                      <a:pPr algn="ctr"/>
                      <a:r>
                        <a:rPr lang="fa-IR" sz="3600" b="1" dirty="0" smtClean="0"/>
                        <a:t>ازمایشات</a:t>
                      </a:r>
                      <a:r>
                        <a:rPr lang="fa-IR" sz="3600" b="1" baseline="0" dirty="0" smtClean="0"/>
                        <a:t> میکروبی</a:t>
                      </a:r>
                      <a:endParaRPr lang="en-US" sz="3600" b="1" dirty="0"/>
                    </a:p>
                  </a:txBody>
                  <a:tcPr/>
                </a:tc>
                <a:tc>
                  <a:txBody>
                    <a:bodyPr/>
                    <a:lstStyle/>
                    <a:p>
                      <a:pPr algn="ctr"/>
                      <a:r>
                        <a:rPr lang="fa-IR" sz="3600" b="1" dirty="0" smtClean="0"/>
                        <a:t>نوع ماده</a:t>
                      </a:r>
                      <a:endParaRPr lang="en-US" sz="3600" b="1" dirty="0"/>
                    </a:p>
                  </a:txBody>
                  <a:tcPr/>
                </a:tc>
              </a:tr>
              <a:tr h="502855">
                <a:tc>
                  <a:txBody>
                    <a:bodyPr/>
                    <a:lstStyle/>
                    <a:p>
                      <a:pPr algn="ctr"/>
                      <a:r>
                        <a:rPr lang="fa-IR" sz="3600" b="1" dirty="0" smtClean="0"/>
                        <a:t>حداقل 1000گرم</a:t>
                      </a:r>
                      <a:endParaRPr lang="fa-IR" sz="3600" b="1" dirty="0"/>
                    </a:p>
                  </a:txBody>
                  <a:tcPr/>
                </a:tc>
                <a:tc>
                  <a:txBody>
                    <a:bodyPr/>
                    <a:lstStyle/>
                    <a:p>
                      <a:pPr algn="ctr"/>
                      <a:r>
                        <a:rPr lang="fa-IR" sz="3600" b="1" dirty="0" smtClean="0"/>
                        <a:t>حداقل 250گرم</a:t>
                      </a:r>
                      <a:endParaRPr lang="fa-IR" sz="3600" b="1" dirty="0"/>
                    </a:p>
                  </a:txBody>
                  <a:tcPr/>
                </a:tc>
                <a:tc>
                  <a:txBody>
                    <a:bodyPr/>
                    <a:lstStyle/>
                    <a:p>
                      <a:pPr algn="ctr"/>
                      <a:r>
                        <a:rPr lang="fa-IR" sz="3600" b="1" dirty="0" smtClean="0"/>
                        <a:t>برنج </a:t>
                      </a:r>
                      <a:endParaRPr lang="en-US" sz="3600" b="1" dirty="0"/>
                    </a:p>
                  </a:txBody>
                  <a:tcPr/>
                </a:tc>
              </a:tr>
              <a:tr h="502855">
                <a:tc>
                  <a:txBody>
                    <a:bodyPr/>
                    <a:lstStyle/>
                    <a:p>
                      <a:pPr algn="ctr"/>
                      <a:r>
                        <a:rPr lang="fa-IR" sz="3600" b="1" dirty="0" smtClean="0"/>
                        <a:t>حداقل 1000گرم</a:t>
                      </a:r>
                      <a:endParaRPr lang="fa-IR" sz="3600" b="1" dirty="0"/>
                    </a:p>
                  </a:txBody>
                  <a:tcPr/>
                </a:tc>
                <a:tc>
                  <a:txBody>
                    <a:bodyPr/>
                    <a:lstStyle/>
                    <a:p>
                      <a:pPr algn="ctr"/>
                      <a:r>
                        <a:rPr lang="fa-IR" sz="3600" b="1" dirty="0" smtClean="0"/>
                        <a:t>حداقل 250گرم</a:t>
                      </a:r>
                      <a:endParaRPr lang="fa-IR" sz="3600" b="1" dirty="0"/>
                    </a:p>
                  </a:txBody>
                  <a:tcPr/>
                </a:tc>
                <a:tc>
                  <a:txBody>
                    <a:bodyPr/>
                    <a:lstStyle/>
                    <a:p>
                      <a:pPr algn="ctr"/>
                      <a:r>
                        <a:rPr lang="fa-IR" sz="3600" b="1" dirty="0" smtClean="0"/>
                        <a:t>گندم</a:t>
                      </a:r>
                      <a:endParaRPr lang="en-US" sz="3600" b="1" dirty="0"/>
                    </a:p>
                  </a:txBody>
                  <a:tcPr/>
                </a:tc>
              </a:tr>
              <a:tr h="502855">
                <a:tc>
                  <a:txBody>
                    <a:bodyPr/>
                    <a:lstStyle/>
                    <a:p>
                      <a:pPr algn="ctr"/>
                      <a:r>
                        <a:rPr lang="fa-IR" sz="3600" b="1" dirty="0" smtClean="0"/>
                        <a:t>حداقل 1000گرم</a:t>
                      </a:r>
                      <a:endParaRPr lang="fa-IR" sz="3600" b="1" dirty="0"/>
                    </a:p>
                  </a:txBody>
                  <a:tcPr/>
                </a:tc>
                <a:tc>
                  <a:txBody>
                    <a:bodyPr/>
                    <a:lstStyle/>
                    <a:p>
                      <a:pPr algn="ctr"/>
                      <a:r>
                        <a:rPr lang="fa-IR" sz="3600" b="1" dirty="0" smtClean="0"/>
                        <a:t>حداقل 250گرم</a:t>
                      </a:r>
                      <a:endParaRPr lang="fa-IR" sz="3600" b="1" dirty="0"/>
                    </a:p>
                  </a:txBody>
                  <a:tcPr/>
                </a:tc>
                <a:tc>
                  <a:txBody>
                    <a:bodyPr/>
                    <a:lstStyle/>
                    <a:p>
                      <a:pPr algn="ctr"/>
                      <a:r>
                        <a:rPr lang="fa-IR" sz="3600" b="1" dirty="0" smtClean="0"/>
                        <a:t>آرد گندم</a:t>
                      </a:r>
                      <a:endParaRPr lang="en-US" sz="3600" b="1" dirty="0"/>
                    </a:p>
                  </a:txBody>
                  <a:tcPr/>
                </a:tc>
              </a:tr>
              <a:tr h="502855">
                <a:tc>
                  <a:txBody>
                    <a:bodyPr/>
                    <a:lstStyle/>
                    <a:p>
                      <a:pPr algn="ctr"/>
                      <a:r>
                        <a:rPr lang="fa-IR" sz="3600" b="1" dirty="0" smtClean="0"/>
                        <a:t>حداقل2بسته</a:t>
                      </a:r>
                      <a:endParaRPr lang="fa-IR" sz="3600" b="1" dirty="0"/>
                    </a:p>
                  </a:txBody>
                  <a:tcPr/>
                </a:tc>
                <a:tc>
                  <a:txBody>
                    <a:bodyPr/>
                    <a:lstStyle/>
                    <a:p>
                      <a:pPr algn="ctr"/>
                      <a:r>
                        <a:rPr lang="fa-IR" sz="3600" b="1" dirty="0" smtClean="0"/>
                        <a:t>حداقل 250گرم</a:t>
                      </a:r>
                      <a:endParaRPr lang="fa-IR" sz="3600" b="1" dirty="0"/>
                    </a:p>
                  </a:txBody>
                  <a:tcPr/>
                </a:tc>
                <a:tc>
                  <a:txBody>
                    <a:bodyPr/>
                    <a:lstStyle/>
                    <a:p>
                      <a:pPr algn="ctr"/>
                      <a:r>
                        <a:rPr lang="fa-IR" sz="3600" b="1" dirty="0" smtClean="0"/>
                        <a:t>ماکارونی </a:t>
                      </a:r>
                      <a:endParaRPr lang="en-US" sz="3600" b="1" dirty="0"/>
                    </a:p>
                  </a:txBody>
                  <a:tcPr/>
                </a:tc>
              </a:tr>
              <a:tr h="502855">
                <a:tc>
                  <a:txBody>
                    <a:bodyPr/>
                    <a:lstStyle/>
                    <a:p>
                      <a:pPr algn="ctr"/>
                      <a:r>
                        <a:rPr lang="fa-IR" sz="3600" b="1" dirty="0" smtClean="0"/>
                        <a:t>حداقل2بسته</a:t>
                      </a:r>
                    </a:p>
                  </a:txBody>
                  <a:tcPr/>
                </a:tc>
                <a:tc>
                  <a:txBody>
                    <a:bodyPr/>
                    <a:lstStyle/>
                    <a:p>
                      <a:pPr algn="ctr"/>
                      <a:r>
                        <a:rPr lang="fa-IR" sz="3600" b="1" dirty="0" smtClean="0"/>
                        <a:t>حداقل 250گرم</a:t>
                      </a:r>
                      <a:endParaRPr lang="fa-IR" sz="3600" b="1" dirty="0"/>
                    </a:p>
                  </a:txBody>
                  <a:tcPr/>
                </a:tc>
                <a:tc>
                  <a:txBody>
                    <a:bodyPr/>
                    <a:lstStyle/>
                    <a:p>
                      <a:pPr algn="ctr"/>
                      <a:r>
                        <a:rPr lang="fa-IR" sz="3600" b="1" dirty="0" smtClean="0"/>
                        <a:t>رشته پلو</a:t>
                      </a:r>
                      <a:endParaRPr lang="en-US" sz="3600" b="1" dirty="0"/>
                    </a:p>
                  </a:txBody>
                  <a:tcPr/>
                </a:tc>
              </a:tr>
            </a:tbl>
          </a:graphicData>
        </a:graphic>
      </p:graphicFrame>
    </p:spTree>
    <p:extLst>
      <p:ext uri="{BB962C8B-B14F-4D97-AF65-F5344CB8AC3E}">
        <p14:creationId xmlns:p14="http://schemas.microsoft.com/office/powerpoint/2010/main" val="257122334"/>
      </p:ext>
    </p:extLst>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 در روغن</a:t>
            </a:r>
            <a:endParaRPr lang="en-US" b="1"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pPr marL="0" indent="0" algn="just" rtl="1">
              <a:buNone/>
            </a:pPr>
            <a:r>
              <a:rPr lang="fa-IR" dirty="0" smtClean="0"/>
              <a:t>بین </a:t>
            </a:r>
            <a:r>
              <a:rPr lang="fa-IR" dirty="0"/>
              <a:t>بهای روغن حیوانی و نباتی در </a:t>
            </a:r>
            <a:r>
              <a:rPr lang="fa-IR" dirty="0" smtClean="0"/>
              <a:t>کشور </a:t>
            </a:r>
            <a:r>
              <a:rPr lang="fa-IR" dirty="0"/>
              <a:t>ما اختلاف زیادی وجود دارد که بخش عمده ای از </a:t>
            </a:r>
            <a:r>
              <a:rPr lang="fa-IR" dirty="0" smtClean="0"/>
              <a:t>آن مربوط به </a:t>
            </a:r>
            <a:r>
              <a:rPr lang="fa-IR" dirty="0"/>
              <a:t>یارانه پرداختی دولت برای روغن های گیاهی </a:t>
            </a:r>
            <a:r>
              <a:rPr lang="fa-IR" dirty="0" smtClean="0"/>
              <a:t>است</a:t>
            </a:r>
            <a:r>
              <a:rPr lang="fa-IR" dirty="0"/>
              <a:t>. این موضوع باعث </a:t>
            </a:r>
            <a:r>
              <a:rPr lang="fa-IR" dirty="0" smtClean="0"/>
              <a:t>شده </a:t>
            </a:r>
            <a:r>
              <a:rPr lang="fa-IR" dirty="0"/>
              <a:t>که </a:t>
            </a:r>
            <a:r>
              <a:rPr lang="fa-IR" dirty="0" smtClean="0"/>
              <a:t>افرادناصالح </a:t>
            </a:r>
            <a:r>
              <a:rPr lang="fa-IR" dirty="0"/>
              <a:t>روغن حیواني را با انواع روغن گیاهي مانند روغن ذرت، روغن سویا، روغن پنبه دانه، </a:t>
            </a:r>
            <a:r>
              <a:rPr lang="fa-IR" dirty="0" smtClean="0"/>
              <a:t>روغن آفتابگردان</a:t>
            </a:r>
            <a:r>
              <a:rPr lang="fa-IR" dirty="0"/>
              <a:t>، روغن مغزهاي خوردني مخلوط کرده و به فروش </a:t>
            </a:r>
            <a:r>
              <a:rPr lang="fa-IR" dirty="0" smtClean="0"/>
              <a:t>برسانند </a:t>
            </a:r>
            <a:r>
              <a:rPr lang="fa-IR" dirty="0"/>
              <a:t>و این کار با توجه به </a:t>
            </a:r>
            <a:r>
              <a:rPr lang="fa-IR" dirty="0" smtClean="0"/>
              <a:t>اینکه روغن </a:t>
            </a:r>
            <a:r>
              <a:rPr lang="fa-IR" dirty="0"/>
              <a:t>هاي حیواني در </a:t>
            </a:r>
            <a:r>
              <a:rPr lang="fa-IR" dirty="0" smtClean="0"/>
              <a:t>بسته </a:t>
            </a:r>
            <a:r>
              <a:rPr lang="fa-IR" dirty="0"/>
              <a:t>هاي </a:t>
            </a:r>
            <a:r>
              <a:rPr lang="fa-IR" dirty="0" smtClean="0"/>
              <a:t>استاندارد </a:t>
            </a:r>
            <a:r>
              <a:rPr lang="fa-IR" dirty="0"/>
              <a:t>به بازار عرضه نمی </a:t>
            </a:r>
            <a:r>
              <a:rPr lang="fa-IR" dirty="0" smtClean="0"/>
              <a:t>شوند</a:t>
            </a:r>
            <a:r>
              <a:rPr lang="fa-IR" dirty="0"/>
              <a:t>، کار بسیار ساده اي است. مورد دیگر تقلب در روغن، مخلوط کردن روغن دنبه و پیه به روغن هاي حیواني و حتي روغن </a:t>
            </a:r>
            <a:r>
              <a:rPr lang="fa-IR" dirty="0" smtClean="0"/>
              <a:t>هاي گیاهي </a:t>
            </a:r>
            <a:r>
              <a:rPr lang="fa-IR" dirty="0"/>
              <a:t>با استفاده از تکنیک های مختلف می </a:t>
            </a:r>
            <a:r>
              <a:rPr lang="fa-IR" dirty="0" smtClean="0"/>
              <a:t>باشد.</a:t>
            </a:r>
            <a:endParaRPr lang="en-US" dirty="0"/>
          </a:p>
        </p:txBody>
      </p:sp>
    </p:spTree>
    <p:extLst>
      <p:ext uri="{BB962C8B-B14F-4D97-AF65-F5344CB8AC3E}">
        <p14:creationId xmlns:p14="http://schemas.microsoft.com/office/powerpoint/2010/main" val="634852559"/>
      </p:ext>
    </p:extLst>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تقلبات در روغن زیتون</a:t>
            </a:r>
            <a:endParaRPr lang="en-US" b="1" dirty="0">
              <a:solidFill>
                <a:srgbClr val="FFFF00"/>
              </a:solidFill>
            </a:endParaRPr>
          </a:p>
        </p:txBody>
      </p:sp>
      <p:sp>
        <p:nvSpPr>
          <p:cNvPr id="3" name="Content Placeholder 2"/>
          <p:cNvSpPr>
            <a:spLocks noGrp="1"/>
          </p:cNvSpPr>
          <p:nvPr>
            <p:ph idx="1"/>
          </p:nvPr>
        </p:nvSpPr>
        <p:spPr/>
        <p:txBody>
          <a:bodyPr>
            <a:noAutofit/>
          </a:bodyPr>
          <a:lstStyle/>
          <a:p>
            <a:pPr marL="0" indent="0" algn="r" rtl="1">
              <a:buNone/>
            </a:pPr>
            <a:r>
              <a:rPr lang="fa-IR" sz="2400" dirty="0" smtClean="0"/>
              <a:t>روغن </a:t>
            </a:r>
            <a:r>
              <a:rPr lang="fa-IR" sz="2400" dirty="0"/>
              <a:t>زیتون به دلیل قیمت و ارزش بالاي تغذیه ای، گاه به صورت تقلبي با روغن های معمولي </a:t>
            </a:r>
            <a:r>
              <a:rPr lang="fa-IR" sz="2400" dirty="0" smtClean="0"/>
              <a:t>وکم </a:t>
            </a:r>
            <a:r>
              <a:rPr lang="fa-IR" sz="2400" dirty="0"/>
              <a:t>ارزش مخلوط و به بازار عرضه مي شود</a:t>
            </a:r>
            <a:r>
              <a:rPr lang="fa-IR" sz="2400" dirty="0" smtClean="0"/>
              <a:t>.</a:t>
            </a:r>
          </a:p>
          <a:p>
            <a:pPr marL="0" indent="0" algn="r" rtl="1">
              <a:buNone/>
            </a:pPr>
            <a:r>
              <a:rPr lang="fa-IR" sz="2400" dirty="0" smtClean="0"/>
              <a:t> </a:t>
            </a:r>
            <a:r>
              <a:rPr lang="fa-IR" sz="2400" dirty="0"/>
              <a:t>به همین منظور در طول سال هاي متمادي </a:t>
            </a:r>
            <a:r>
              <a:rPr lang="fa-IR" sz="2400" dirty="0" smtClean="0"/>
              <a:t>تحقیقات قابل </a:t>
            </a:r>
            <a:r>
              <a:rPr lang="fa-IR" sz="2400" dirty="0"/>
              <a:t>توجهي در هر یک از زمینه های ممکن در مورد روغن زیتون انجام </a:t>
            </a:r>
            <a:r>
              <a:rPr lang="fa-IR" sz="2400" dirty="0" smtClean="0"/>
              <a:t>شده است</a:t>
            </a:r>
            <a:r>
              <a:rPr lang="fa-IR" sz="2400" dirty="0"/>
              <a:t>. با این </a:t>
            </a:r>
            <a:r>
              <a:rPr lang="fa-IR" sz="2400" dirty="0" smtClean="0"/>
              <a:t>حال تشخیص </a:t>
            </a:r>
            <a:r>
              <a:rPr lang="fa-IR" sz="2400" dirty="0"/>
              <a:t>روغن اضافه </a:t>
            </a:r>
            <a:r>
              <a:rPr lang="fa-IR" sz="2400" dirty="0" smtClean="0"/>
              <a:t>شده </a:t>
            </a:r>
            <a:r>
              <a:rPr lang="fa-IR" sz="2400" dirty="0"/>
              <a:t>به روغن زیتون معمولاً به آساني انجام نمي شود چرا که گاهي </a:t>
            </a:r>
            <a:r>
              <a:rPr lang="fa-IR" sz="2400" dirty="0" smtClean="0"/>
              <a:t>روغن اضافي </a:t>
            </a:r>
            <a:r>
              <a:rPr lang="fa-IR" sz="2400" dirty="0"/>
              <a:t>را طوري انتخاب مي کنند که هیچ تغییري در </a:t>
            </a:r>
            <a:r>
              <a:rPr lang="fa-IR" sz="2400" dirty="0" smtClean="0"/>
              <a:t>شاخص </a:t>
            </a:r>
            <a:r>
              <a:rPr lang="fa-IR" sz="2400" dirty="0"/>
              <a:t>ها (عدد یدي، عدد صابوني، </a:t>
            </a:r>
            <a:r>
              <a:rPr lang="fa-IR" sz="2400" dirty="0" smtClean="0"/>
              <a:t>تغییرضریب شکست نور</a:t>
            </a:r>
            <a:r>
              <a:rPr lang="fa-IR" sz="2400" dirty="0"/>
              <a:t>) به وجود نیاید. </a:t>
            </a:r>
            <a:endParaRPr lang="fa-IR" sz="2400" dirty="0" smtClean="0"/>
          </a:p>
          <a:p>
            <a:pPr marL="0" indent="0" algn="r" rtl="1">
              <a:buNone/>
            </a:pPr>
            <a:r>
              <a:rPr lang="fa-IR" sz="2400" dirty="0" smtClean="0"/>
              <a:t>افزودن روغن </a:t>
            </a:r>
            <a:r>
              <a:rPr lang="fa-IR" sz="2400" dirty="0"/>
              <a:t>های ارزان تر مانند </a:t>
            </a:r>
            <a:r>
              <a:rPr lang="fa-IR" sz="2400" dirty="0" smtClean="0"/>
              <a:t>روغن </a:t>
            </a:r>
            <a:r>
              <a:rPr lang="fa-IR" sz="2400" dirty="0"/>
              <a:t>ذرت، روغن </a:t>
            </a:r>
            <a:r>
              <a:rPr lang="fa-IR" sz="2400" dirty="0" smtClean="0"/>
              <a:t>های هیدروژنه </a:t>
            </a:r>
            <a:r>
              <a:rPr lang="fa-IR" sz="2400" dirty="0"/>
              <a:t>و جامد، همچنین روغن زیتون تصفیه </a:t>
            </a:r>
            <a:r>
              <a:rPr lang="fa-IR" sz="2400" dirty="0" smtClean="0"/>
              <a:t>شده </a:t>
            </a:r>
            <a:r>
              <a:rPr lang="fa-IR" sz="2400" dirty="0"/>
              <a:t>(که مصرف خوراکي ندارد) و روغن تفاله </a:t>
            </a:r>
            <a:r>
              <a:rPr lang="fa-IR" sz="2400" dirty="0" smtClean="0"/>
              <a:t>ي زیتون </a:t>
            </a:r>
            <a:r>
              <a:rPr lang="fa-IR" sz="2400" dirty="0"/>
              <a:t>به روغن زیتون بکر، اغلب به عنوان تقلب در روغن زیتون محسوب مي </a:t>
            </a:r>
            <a:r>
              <a:rPr lang="fa-IR" sz="2400" dirty="0" smtClean="0"/>
              <a:t>شوند.</a:t>
            </a:r>
            <a:endParaRPr lang="en-US" sz="2400" dirty="0"/>
          </a:p>
        </p:txBody>
      </p:sp>
    </p:spTree>
    <p:extLst>
      <p:ext uri="{BB962C8B-B14F-4D97-AF65-F5344CB8AC3E}">
        <p14:creationId xmlns:p14="http://schemas.microsoft.com/office/powerpoint/2010/main" val="3875901160"/>
      </p:ext>
    </p:extLst>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نحوه تشخیص تقلبات روغن</a:t>
            </a:r>
            <a:endParaRPr lang="en-US" b="1" dirty="0">
              <a:solidFill>
                <a:srgbClr val="FFFF00"/>
              </a:solidFill>
            </a:endParaRPr>
          </a:p>
        </p:txBody>
      </p:sp>
      <p:sp>
        <p:nvSpPr>
          <p:cNvPr id="3" name="Content Placeholder 2"/>
          <p:cNvSpPr>
            <a:spLocks noGrp="1"/>
          </p:cNvSpPr>
          <p:nvPr>
            <p:ph idx="1"/>
          </p:nvPr>
        </p:nvSpPr>
        <p:spPr/>
        <p:txBody>
          <a:bodyPr>
            <a:normAutofit/>
          </a:bodyPr>
          <a:lstStyle/>
          <a:p>
            <a:pPr marL="0" indent="0" algn="just" rtl="1">
              <a:buNone/>
            </a:pPr>
            <a:r>
              <a:rPr lang="fa-IR" b="1" dirty="0">
                <a:solidFill>
                  <a:schemeClr val="accent6">
                    <a:lumMod val="75000"/>
                  </a:schemeClr>
                </a:solidFill>
              </a:rPr>
              <a:t>مخلوط کردن روغن حیوانی با انواع روغن گیاهی</a:t>
            </a:r>
          </a:p>
          <a:p>
            <a:pPr marL="0" indent="0" algn="just" rtl="1">
              <a:buNone/>
            </a:pPr>
            <a:r>
              <a:rPr lang="fa-IR" dirty="0" smtClean="0"/>
              <a:t>برای شناسایی </a:t>
            </a:r>
            <a:r>
              <a:rPr lang="fa-IR" dirty="0"/>
              <a:t>این گونه </a:t>
            </a:r>
            <a:r>
              <a:rPr lang="fa-IR" dirty="0" smtClean="0"/>
              <a:t>تقلب </a:t>
            </a:r>
            <a:r>
              <a:rPr lang="fa-IR" dirty="0"/>
              <a:t>می توان روغن </a:t>
            </a:r>
            <a:r>
              <a:rPr lang="fa-IR" dirty="0" smtClean="0"/>
              <a:t>مشکوک </a:t>
            </a:r>
            <a:r>
              <a:rPr lang="fa-IR" dirty="0"/>
              <a:t>را در </a:t>
            </a:r>
            <a:r>
              <a:rPr lang="fa-IR" dirty="0" smtClean="0"/>
              <a:t>آزمایشگاه مورد </a:t>
            </a:r>
            <a:r>
              <a:rPr lang="fa-IR" dirty="0"/>
              <a:t>آزمون </a:t>
            </a:r>
            <a:r>
              <a:rPr lang="fa-IR" dirty="0" smtClean="0"/>
              <a:t>های فیتواسترول</a:t>
            </a:r>
            <a:r>
              <a:rPr lang="fa-IR" dirty="0"/>
              <a:t>، کلسترول، اندیس ید، اندیس صابونی، اندیس رایشر مایسل، اندیس پولنسک، </a:t>
            </a:r>
            <a:r>
              <a:rPr lang="fa-IR" dirty="0" smtClean="0"/>
              <a:t>آزمون الگوی اسیدهای </a:t>
            </a:r>
            <a:r>
              <a:rPr lang="fa-IR" dirty="0"/>
              <a:t>چرب آزاد، نقطه ذوب، وزن ویژه، ضریب </a:t>
            </a:r>
            <a:r>
              <a:rPr lang="fa-IR" dirty="0" smtClean="0"/>
              <a:t>شکست </a:t>
            </a:r>
            <a:r>
              <a:rPr lang="fa-IR" dirty="0"/>
              <a:t>نور و مانند اینها قرار داده و </a:t>
            </a:r>
            <a:r>
              <a:rPr lang="fa-IR" dirty="0" smtClean="0"/>
              <a:t>ازروی </a:t>
            </a:r>
            <a:r>
              <a:rPr lang="fa-IR" dirty="0"/>
              <a:t>اختلاف با موارد طبیعی به تقلب پی </a:t>
            </a:r>
            <a:r>
              <a:rPr lang="fa-IR" dirty="0" smtClean="0"/>
              <a:t>برد.</a:t>
            </a:r>
            <a:endParaRPr lang="en-US" dirty="0"/>
          </a:p>
        </p:txBody>
      </p:sp>
    </p:spTree>
    <p:extLst>
      <p:ext uri="{BB962C8B-B14F-4D97-AF65-F5344CB8AC3E}">
        <p14:creationId xmlns:p14="http://schemas.microsoft.com/office/powerpoint/2010/main" val="3165141119"/>
      </p:ext>
    </p:extLst>
  </p:cSld>
  <p:clrMapOvr>
    <a:masterClrMapping/>
  </p:clrMapOvr>
  <p:transition>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افزودن </a:t>
            </a:r>
            <a:r>
              <a:rPr lang="fa-IR" b="1" dirty="0">
                <a:solidFill>
                  <a:srgbClr val="FFFF00"/>
                </a:solidFill>
              </a:rPr>
              <a:t>روغن فاسد به انواع روغن</a:t>
            </a:r>
            <a:endParaRPr lang="en-US" b="1" dirty="0">
              <a:solidFill>
                <a:srgbClr val="FFFF00"/>
              </a:solidFill>
            </a:endParaRPr>
          </a:p>
        </p:txBody>
      </p:sp>
      <p:sp>
        <p:nvSpPr>
          <p:cNvPr id="3" name="Content Placeholder 2"/>
          <p:cNvSpPr>
            <a:spLocks noGrp="1"/>
          </p:cNvSpPr>
          <p:nvPr>
            <p:ph idx="1"/>
          </p:nvPr>
        </p:nvSpPr>
        <p:spPr/>
        <p:txBody>
          <a:bodyPr/>
          <a:lstStyle/>
          <a:p>
            <a:pPr marL="0" indent="0" algn="just" rtl="1">
              <a:buNone/>
            </a:pPr>
            <a:r>
              <a:rPr lang="fa-IR" dirty="0"/>
              <a:t>چنانچه روغن </a:t>
            </a:r>
            <a:r>
              <a:rPr lang="fa-IR" dirty="0" smtClean="0"/>
              <a:t>فاسد </a:t>
            </a:r>
            <a:r>
              <a:rPr lang="fa-IR" dirty="0"/>
              <a:t>به انواع روغن اضافه </a:t>
            </a:r>
            <a:r>
              <a:rPr lang="fa-IR" dirty="0" smtClean="0"/>
              <a:t>شده </a:t>
            </a:r>
            <a:r>
              <a:rPr lang="fa-IR" dirty="0"/>
              <a:t>باشد، از </a:t>
            </a:r>
            <a:r>
              <a:rPr lang="fa-IR" dirty="0" smtClean="0"/>
              <a:t>روی </a:t>
            </a:r>
            <a:r>
              <a:rPr lang="fa-IR" dirty="0"/>
              <a:t>اندیس های معرف فساد مانند </a:t>
            </a:r>
            <a:r>
              <a:rPr lang="fa-IR" dirty="0" smtClean="0"/>
              <a:t>اندیس پراکسید</a:t>
            </a:r>
            <a:r>
              <a:rPr lang="fa-IR" dirty="0"/>
              <a:t>، اندیس ید و مانند اینها می توان مورد را </a:t>
            </a:r>
            <a:r>
              <a:rPr lang="fa-IR" dirty="0" smtClean="0"/>
              <a:t>شناسایی </a:t>
            </a:r>
            <a:r>
              <a:rPr lang="fa-IR" dirty="0"/>
              <a:t>نمود. در چنین مواردی آزمون </a:t>
            </a:r>
            <a:r>
              <a:rPr lang="fa-IR" dirty="0" smtClean="0"/>
              <a:t>های حسی </a:t>
            </a:r>
            <a:r>
              <a:rPr lang="fa-IR" dirty="0"/>
              <a:t>هم موثر است چه در بیشتر موارد از روغن فاسد مزه و بوی تندی به مشام می </a:t>
            </a:r>
            <a:r>
              <a:rPr lang="fa-IR" dirty="0" smtClean="0"/>
              <a:t>رسد.</a:t>
            </a:r>
            <a:endParaRPr lang="en-US" dirty="0"/>
          </a:p>
        </p:txBody>
      </p:sp>
    </p:spTree>
    <p:extLst>
      <p:ext uri="{BB962C8B-B14F-4D97-AF65-F5344CB8AC3E}">
        <p14:creationId xmlns:p14="http://schemas.microsoft.com/office/powerpoint/2010/main" val="53370842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eaLnBrk="1" fontAlgn="auto" hangingPunct="1">
              <a:spcAft>
                <a:spcPts val="0"/>
              </a:spcAft>
              <a:defRPr/>
            </a:pPr>
            <a:r>
              <a:rPr lang="fa-IR" b="1" dirty="0" smtClean="0">
                <a:solidFill>
                  <a:srgbClr val="FFFF00"/>
                </a:solidFill>
                <a:latin typeface="Tahoma" pitchFamily="34" charset="0"/>
                <a:cs typeface="B Homa" pitchFamily="2" charset="-78"/>
              </a:rPr>
              <a:t>اهداف آموزش</a:t>
            </a:r>
            <a:endParaRPr lang="fa-IR" b="1" dirty="0">
              <a:solidFill>
                <a:srgbClr val="FFFF00"/>
              </a:solidFill>
              <a:latin typeface="Tahoma" pitchFamily="34" charset="0"/>
              <a:cs typeface="B Homa" pitchFamily="2" charset="-78"/>
            </a:endParaRPr>
          </a:p>
        </p:txBody>
      </p:sp>
      <p:sp>
        <p:nvSpPr>
          <p:cNvPr id="3" name="Content Placeholder 2"/>
          <p:cNvSpPr>
            <a:spLocks noGrp="1"/>
          </p:cNvSpPr>
          <p:nvPr>
            <p:ph idx="1"/>
          </p:nvPr>
        </p:nvSpPr>
        <p:spPr>
          <a:xfrm>
            <a:off x="928688" y="1447800"/>
            <a:ext cx="8215312" cy="4800600"/>
          </a:xfrm>
        </p:spPr>
        <p:txBody>
          <a:bodyPr rtlCol="1">
            <a:normAutofit/>
          </a:bodyPr>
          <a:lstStyle/>
          <a:p>
            <a:pPr marL="365760" indent="-283464" algn="r" rtl="1" eaLnBrk="1" fontAlgn="auto" hangingPunct="1">
              <a:spcAft>
                <a:spcPts val="0"/>
              </a:spcAft>
              <a:buFont typeface="Wingdings 2"/>
              <a:buChar char=""/>
              <a:defRPr/>
            </a:pPr>
            <a:r>
              <a:rPr lang="fa-IR" sz="4000" b="1" dirty="0" smtClean="0">
                <a:cs typeface="B Homa" pitchFamily="2" charset="-78"/>
              </a:rPr>
              <a:t>ابعاد مختلف تقلبات مواد غذایی</a:t>
            </a:r>
          </a:p>
          <a:p>
            <a:pPr marL="365760" indent="-283464" algn="r" rtl="1" eaLnBrk="1" fontAlgn="auto" hangingPunct="1">
              <a:spcAft>
                <a:spcPts val="0"/>
              </a:spcAft>
              <a:buFont typeface="Wingdings 2"/>
              <a:buChar char=""/>
              <a:defRPr/>
            </a:pPr>
            <a:r>
              <a:rPr lang="fa-IR" sz="4000" b="1" dirty="0" smtClean="0">
                <a:cs typeface="B Homa" pitchFamily="2" charset="-78"/>
              </a:rPr>
              <a:t>طبقه بندی تقلبات مواد غذایی</a:t>
            </a:r>
          </a:p>
          <a:p>
            <a:pPr marL="365760" indent="-283464" algn="r" rtl="1" eaLnBrk="1" fontAlgn="auto" hangingPunct="1">
              <a:spcAft>
                <a:spcPts val="0"/>
              </a:spcAft>
              <a:buFont typeface="Wingdings 2"/>
              <a:buChar char=""/>
              <a:defRPr/>
            </a:pPr>
            <a:r>
              <a:rPr lang="fa-IR" sz="4000" b="1" dirty="0" smtClean="0">
                <a:cs typeface="B Homa" pitchFamily="2" charset="-78"/>
              </a:rPr>
              <a:t>تقلبات رایج در مواد غذایی</a:t>
            </a:r>
          </a:p>
          <a:p>
            <a:pPr marL="365760" indent="-283464" algn="r" rtl="1" eaLnBrk="1" fontAlgn="auto" hangingPunct="1">
              <a:spcAft>
                <a:spcPts val="0"/>
              </a:spcAft>
              <a:buFont typeface="Wingdings 2"/>
              <a:buChar char=""/>
              <a:defRPr/>
            </a:pPr>
            <a:r>
              <a:rPr lang="fa-IR" sz="4000" b="1" dirty="0" smtClean="0">
                <a:cs typeface="B Homa" pitchFamily="2" charset="-78"/>
              </a:rPr>
              <a:t>روشهای تشخیص تقلبات</a:t>
            </a:r>
          </a:p>
          <a:p>
            <a:pPr marL="365760" indent="-283464" algn="r" rtl="1" eaLnBrk="1" fontAlgn="auto" hangingPunct="1">
              <a:spcAft>
                <a:spcPts val="0"/>
              </a:spcAft>
              <a:buFont typeface="Wingdings 2"/>
              <a:buChar char=""/>
              <a:defRPr/>
            </a:pPr>
            <a:r>
              <a:rPr lang="fa-IR" sz="4000" b="1" dirty="0" smtClean="0">
                <a:cs typeface="B Homa" pitchFamily="2" charset="-78"/>
              </a:rPr>
              <a:t>قوانین و مقررات مرتبط با تقلبات</a:t>
            </a:r>
            <a:endParaRPr lang="fa-IR" sz="4000" b="1" dirty="0">
              <a:cs typeface="B Homa" pitchFamily="2" charset="-78"/>
            </a:endParaRPr>
          </a:p>
        </p:txBody>
      </p:sp>
    </p:spTree>
    <p:extLst>
      <p:ext uri="{BB962C8B-B14F-4D97-AF65-F5344CB8AC3E}">
        <p14:creationId xmlns:p14="http://schemas.microsoft.com/office/powerpoint/2010/main" val="85632084"/>
      </p:ext>
    </p:extLst>
  </p:cSld>
  <p:clrMapOvr>
    <a:masterClrMapping/>
  </p:clrMapOvr>
  <p:transition>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428625" y="1643063"/>
            <a:ext cx="8229600" cy="4530725"/>
          </a:xfrm>
          <a:solidFill>
            <a:srgbClr val="FFFF00"/>
          </a:solidFill>
        </p:spPr>
        <p:txBody>
          <a:bodyPr/>
          <a:lstStyle/>
          <a:p>
            <a:pPr eaLnBrk="1" hangingPunct="1"/>
            <a:endParaRPr lang="en-US" altLang="en-US" sz="4800" b="1" dirty="0" smtClean="0">
              <a:cs typeface="B Titr" pitchFamily="2" charset="-78"/>
            </a:endParaRPr>
          </a:p>
          <a:p>
            <a:pPr algn="ctr" eaLnBrk="1" hangingPunct="1">
              <a:buFont typeface="Wingdings" pitchFamily="2" charset="2"/>
              <a:buNone/>
            </a:pPr>
            <a:r>
              <a:rPr lang="fa-IR" altLang="en-US" sz="4800" b="1" dirty="0" smtClean="0">
                <a:cs typeface="B Titr" pitchFamily="2" charset="-78"/>
              </a:rPr>
              <a:t/>
            </a:r>
            <a:br>
              <a:rPr lang="fa-IR" altLang="en-US" sz="4800" b="1" dirty="0" smtClean="0">
                <a:cs typeface="B Titr" pitchFamily="2" charset="-78"/>
              </a:rPr>
            </a:br>
            <a:r>
              <a:rPr lang="fa-IR" altLang="en-US" sz="4800" b="1" dirty="0" smtClean="0">
                <a:cs typeface="B Titr" pitchFamily="2" charset="-78"/>
              </a:rPr>
              <a:t>   </a:t>
            </a:r>
            <a:r>
              <a:rPr lang="fa-IR" altLang="en-US" sz="4800" b="1" i="1" dirty="0" smtClean="0">
                <a:solidFill>
                  <a:srgbClr val="FF0000"/>
                </a:solidFill>
                <a:cs typeface="B Titr" pitchFamily="2" charset="-78"/>
              </a:rPr>
              <a:t>   </a:t>
            </a:r>
            <a:r>
              <a:rPr lang="fa-IR" altLang="en-US" sz="7200" b="1" i="1" dirty="0" smtClean="0">
                <a:solidFill>
                  <a:srgbClr val="FF0000"/>
                </a:solidFill>
                <a:cs typeface="B Titr" pitchFamily="2" charset="-78"/>
              </a:rPr>
              <a:t>تقلب در ادويه ها </a:t>
            </a:r>
            <a:endParaRPr lang="en-US" altLang="en-US" sz="7200" b="1" i="1" dirty="0" smtClean="0">
              <a:solidFill>
                <a:srgbClr val="FF0000"/>
              </a:solidFill>
              <a:cs typeface="B Titr" pitchFamily="2" charset="-78"/>
            </a:endParaRPr>
          </a:p>
        </p:txBody>
      </p:sp>
    </p:spTree>
    <p:extLst>
      <p:ext uri="{BB962C8B-B14F-4D97-AF65-F5344CB8AC3E}">
        <p14:creationId xmlns:p14="http://schemas.microsoft.com/office/powerpoint/2010/main" val="1104011541"/>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 در زعفران</a:t>
            </a:r>
            <a:endParaRPr lang="en-US" b="1" dirty="0">
              <a:solidFill>
                <a:srgbClr val="FFFF00"/>
              </a:solidFill>
            </a:endParaRPr>
          </a:p>
        </p:txBody>
      </p:sp>
      <p:sp>
        <p:nvSpPr>
          <p:cNvPr id="3" name="Content Placeholder 2"/>
          <p:cNvSpPr>
            <a:spLocks noGrp="1"/>
          </p:cNvSpPr>
          <p:nvPr>
            <p:ph idx="1"/>
          </p:nvPr>
        </p:nvSpPr>
        <p:spPr/>
        <p:txBody>
          <a:bodyPr/>
          <a:lstStyle/>
          <a:p>
            <a:pPr marL="0" indent="0" algn="just" rtl="1">
              <a:buNone/>
            </a:pPr>
            <a:r>
              <a:rPr lang="fa-IR" dirty="0" smtClean="0"/>
              <a:t>قیمت </a:t>
            </a:r>
            <a:r>
              <a:rPr lang="fa-IR" dirty="0"/>
              <a:t>بالاي زعفران موجب </a:t>
            </a:r>
            <a:r>
              <a:rPr lang="fa-IR" dirty="0" smtClean="0"/>
              <a:t>شده </a:t>
            </a:r>
            <a:r>
              <a:rPr lang="fa-IR" dirty="0"/>
              <a:t>که این ماده در معرض تقلب </a:t>
            </a:r>
            <a:r>
              <a:rPr lang="fa-IR" dirty="0" smtClean="0"/>
              <a:t>هاي </a:t>
            </a:r>
            <a:r>
              <a:rPr lang="fa-IR" dirty="0"/>
              <a:t>زیادي قرار گیرد. زعفران </a:t>
            </a:r>
            <a:r>
              <a:rPr lang="fa-IR" dirty="0" smtClean="0"/>
              <a:t>ازپرچم </a:t>
            </a:r>
            <a:r>
              <a:rPr lang="fa-IR" dirty="0"/>
              <a:t>گل هاي گیاه آن تهیه مي </a:t>
            </a:r>
            <a:r>
              <a:rPr lang="fa-IR" dirty="0" smtClean="0"/>
              <a:t>شود </a:t>
            </a:r>
            <a:r>
              <a:rPr lang="fa-IR" dirty="0"/>
              <a:t>که معمولاً رنگ گرده </a:t>
            </a:r>
            <a:r>
              <a:rPr lang="fa-IR" dirty="0" smtClean="0"/>
              <a:t>هاي </a:t>
            </a:r>
            <a:r>
              <a:rPr lang="fa-IR" dirty="0"/>
              <a:t>آن زرد، قرمز ارغواني و </a:t>
            </a:r>
            <a:r>
              <a:rPr lang="fa-IR" dirty="0" smtClean="0"/>
              <a:t>قرمزنارنجي است </a:t>
            </a:r>
            <a:r>
              <a:rPr lang="fa-IR" dirty="0"/>
              <a:t>که به </a:t>
            </a:r>
            <a:r>
              <a:rPr lang="fa-IR" dirty="0" smtClean="0"/>
              <a:t>سادگي </a:t>
            </a:r>
            <a:r>
              <a:rPr lang="fa-IR" dirty="0"/>
              <a:t>از پرچم جدا مي </a:t>
            </a:r>
            <a:r>
              <a:rPr lang="fa-IR" dirty="0" smtClean="0"/>
              <a:t>شود </a:t>
            </a:r>
            <a:r>
              <a:rPr lang="fa-IR" dirty="0"/>
              <a:t>و این ویژگي کمتر در سایر گیاهان </a:t>
            </a:r>
            <a:r>
              <a:rPr lang="fa-IR" dirty="0" smtClean="0"/>
              <a:t>مشاهده مي گردد.</a:t>
            </a:r>
          </a:p>
          <a:p>
            <a:pPr algn="just" rtl="1">
              <a:buFont typeface="Wingdings" panose="05000000000000000000" pitchFamily="2" charset="2"/>
              <a:buChar char="q"/>
            </a:pPr>
            <a:r>
              <a:rPr lang="fa-IR" dirty="0" smtClean="0"/>
              <a:t> </a:t>
            </a:r>
            <a:r>
              <a:rPr lang="fa-IR" dirty="0"/>
              <a:t>برای تقلب در زعفران، پاره ای از متقلبین، از پرچم گیاه گل رنگ و گیاه های </a:t>
            </a:r>
            <a:r>
              <a:rPr lang="fa-IR" dirty="0" smtClean="0"/>
              <a:t>مشابه استفاده </a:t>
            </a:r>
            <a:r>
              <a:rPr lang="fa-IR" dirty="0"/>
              <a:t>مي کنند و آن را با زعفران مخلوط مي </a:t>
            </a:r>
            <a:r>
              <a:rPr lang="fa-IR" dirty="0" smtClean="0"/>
              <a:t>نمایند.</a:t>
            </a:r>
            <a:endParaRPr lang="en-US" dirty="0"/>
          </a:p>
        </p:txBody>
      </p:sp>
    </p:spTree>
    <p:extLst>
      <p:ext uri="{BB962C8B-B14F-4D97-AF65-F5344CB8AC3E}">
        <p14:creationId xmlns:p14="http://schemas.microsoft.com/office/powerpoint/2010/main" val="1458198086"/>
      </p:ext>
    </p:extLst>
  </p:cSld>
  <p:clrMapOvr>
    <a:masterClrMapping/>
  </p:clrMapOvr>
  <p:transition>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5361"/>
            <a:ext cx="8229600" cy="1143000"/>
          </a:xfrm>
        </p:spPr>
        <p:txBody>
          <a:bodyPr/>
          <a:lstStyle/>
          <a:p>
            <a:r>
              <a:rPr lang="fa-IR" b="1" dirty="0">
                <a:solidFill>
                  <a:srgbClr val="FFFF00"/>
                </a:solidFill>
              </a:rPr>
              <a:t>تقلب در زعفران</a:t>
            </a:r>
            <a:endParaRPr lang="en-US" b="1"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pPr algn="just" rtl="1">
              <a:buFont typeface="Wingdings" panose="05000000000000000000" pitchFamily="2" charset="2"/>
              <a:buChar char="q"/>
            </a:pPr>
            <a:r>
              <a:rPr lang="fa-IR" dirty="0" smtClean="0"/>
              <a:t>پاره </a:t>
            </a:r>
            <a:r>
              <a:rPr lang="fa-IR" dirty="0"/>
              <a:t>ای دیگر از آنها از </a:t>
            </a:r>
            <a:r>
              <a:rPr lang="fa-IR" dirty="0" smtClean="0"/>
              <a:t>ریشکهاي اطراف ذرت </a:t>
            </a:r>
            <a:r>
              <a:rPr lang="fa-IR" dirty="0"/>
              <a:t>یا بلال استفاده کرده و آن را با رنگ هاي مصنوعي متمایل به رنگ زعفران مانند املاح </a:t>
            </a:r>
            <a:r>
              <a:rPr lang="fa-IR" dirty="0" smtClean="0"/>
              <a:t>سرب و </a:t>
            </a:r>
            <a:r>
              <a:rPr lang="fa-IR" dirty="0"/>
              <a:t>رنگ های آزوتیک قرمز رنگ می کنند</a:t>
            </a:r>
            <a:r>
              <a:rPr lang="fa-IR" dirty="0" smtClean="0"/>
              <a:t>.</a:t>
            </a:r>
          </a:p>
          <a:p>
            <a:pPr algn="just" rtl="1">
              <a:buFont typeface="Wingdings" panose="05000000000000000000" pitchFamily="2" charset="2"/>
              <a:buChar char="q"/>
            </a:pPr>
            <a:r>
              <a:rPr lang="fa-IR" dirty="0" smtClean="0"/>
              <a:t> </a:t>
            </a:r>
            <a:r>
              <a:rPr lang="fa-IR" dirty="0"/>
              <a:t>در مورد پودر زعفران نیز از پودر گلرنگ استفاده می </a:t>
            </a:r>
            <a:r>
              <a:rPr lang="fa-IR" dirty="0" smtClean="0"/>
              <a:t>شودو </a:t>
            </a:r>
            <a:r>
              <a:rPr lang="fa-IR" dirty="0"/>
              <a:t>از </a:t>
            </a:r>
            <a:r>
              <a:rPr lang="fa-IR" dirty="0" smtClean="0"/>
              <a:t>آنجا که </a:t>
            </a:r>
            <a:r>
              <a:rPr lang="fa-IR" dirty="0"/>
              <a:t>این پودر مایل به قرمز رنگ </a:t>
            </a:r>
            <a:r>
              <a:rPr lang="fa-IR" dirty="0" smtClean="0"/>
              <a:t>است </a:t>
            </a:r>
            <a:r>
              <a:rPr lang="fa-IR" dirty="0"/>
              <a:t>آن را با گرده ذرت، خاک </a:t>
            </a:r>
            <a:r>
              <a:rPr lang="fa-IR" dirty="0" smtClean="0"/>
              <a:t>سرب</a:t>
            </a:r>
            <a:r>
              <a:rPr lang="fa-IR" dirty="0"/>
              <a:t>، </a:t>
            </a:r>
            <a:r>
              <a:rPr lang="fa-IR" dirty="0" smtClean="0"/>
              <a:t>ریشک بلال،زردچوبه</a:t>
            </a:r>
            <a:r>
              <a:rPr lang="fa-IR" dirty="0"/>
              <a:t>، پرچم گل </a:t>
            </a:r>
            <a:r>
              <a:rPr lang="fa-IR" dirty="0" smtClean="0"/>
              <a:t>همیشه </a:t>
            </a:r>
            <a:r>
              <a:rPr lang="fa-IR" dirty="0"/>
              <a:t>بهار، میخک، </a:t>
            </a:r>
            <a:r>
              <a:rPr lang="fa-IR" dirty="0" smtClean="0"/>
              <a:t>ریشک </a:t>
            </a:r>
            <a:r>
              <a:rPr lang="fa-IR" dirty="0"/>
              <a:t>گندم، رشته ها یا الیاف عضلات گوشت پس </a:t>
            </a:r>
            <a:r>
              <a:rPr lang="fa-IR" dirty="0" smtClean="0"/>
              <a:t>ازپخت </a:t>
            </a:r>
            <a:r>
              <a:rPr lang="fa-IR" dirty="0"/>
              <a:t>مخلوط می نمایند تا رنگ آن تعدیل شود. </a:t>
            </a:r>
            <a:endParaRPr lang="fa-IR" dirty="0" smtClean="0"/>
          </a:p>
          <a:p>
            <a:pPr algn="just" rtl="1">
              <a:buFont typeface="Wingdings" panose="05000000000000000000" pitchFamily="2" charset="2"/>
              <a:buChar char="q"/>
            </a:pPr>
            <a:r>
              <a:rPr lang="fa-IR" dirty="0" smtClean="0"/>
              <a:t>نوع </a:t>
            </a:r>
            <a:r>
              <a:rPr lang="fa-IR" dirty="0"/>
              <a:t>دیگر تقلب در زعفران با رنگ کردن ریشه </a:t>
            </a:r>
            <a:r>
              <a:rPr lang="fa-IR" dirty="0" smtClean="0"/>
              <a:t>های گوشت </a:t>
            </a:r>
            <a:r>
              <a:rPr lang="fa-IR" dirty="0"/>
              <a:t>صورت می </a:t>
            </a:r>
            <a:r>
              <a:rPr lang="fa-IR" dirty="0" smtClean="0"/>
              <a:t>گیرد.</a:t>
            </a:r>
            <a:endParaRPr lang="en-US" dirty="0"/>
          </a:p>
        </p:txBody>
      </p:sp>
    </p:spTree>
    <p:extLst>
      <p:ext uri="{BB962C8B-B14F-4D97-AF65-F5344CB8AC3E}">
        <p14:creationId xmlns:p14="http://schemas.microsoft.com/office/powerpoint/2010/main" val="2408617711"/>
      </p:ext>
    </p:extLst>
  </p:cSld>
  <p:clrMapOvr>
    <a:masterClrMapping/>
  </p:clrMapOvr>
  <p:transition>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fa-IR" b="1" dirty="0">
                <a:solidFill>
                  <a:srgbClr val="FFFF00"/>
                </a:solidFill>
              </a:rPr>
              <a:t>نحوه تشخیص تقلب در زعفران</a:t>
            </a:r>
            <a:endParaRPr lang="en-US" b="1" dirty="0">
              <a:solidFill>
                <a:srgbClr val="FFFF00"/>
              </a:solidFill>
            </a:endParaRPr>
          </a:p>
        </p:txBody>
      </p:sp>
      <p:sp>
        <p:nvSpPr>
          <p:cNvPr id="3" name="Content Placeholder 2"/>
          <p:cNvSpPr>
            <a:spLocks noGrp="1"/>
          </p:cNvSpPr>
          <p:nvPr>
            <p:ph idx="1"/>
          </p:nvPr>
        </p:nvSpPr>
        <p:spPr>
          <a:xfrm>
            <a:off x="107504" y="1052736"/>
            <a:ext cx="8928992" cy="5472608"/>
          </a:xfrm>
        </p:spPr>
        <p:txBody>
          <a:bodyPr>
            <a:normAutofit fontScale="92500" lnSpcReduction="10000"/>
          </a:bodyPr>
          <a:lstStyle/>
          <a:p>
            <a:pPr algn="just" rtl="1">
              <a:buFont typeface="Wingdings" panose="05000000000000000000" pitchFamily="2" charset="2"/>
              <a:buChar char="q"/>
            </a:pPr>
            <a:r>
              <a:rPr lang="fa-IR" dirty="0" smtClean="0"/>
              <a:t>براي </a:t>
            </a:r>
            <a:r>
              <a:rPr lang="fa-IR" dirty="0"/>
              <a:t>تشخیص تقلب در زعفران آن را بین دو تکه کاغذ قرار داده مي فشاریم زعفران طبیعي </a:t>
            </a:r>
            <a:r>
              <a:rPr lang="fa-IR" dirty="0" smtClean="0"/>
              <a:t>کاغذرا </a:t>
            </a:r>
            <a:r>
              <a:rPr lang="fa-IR" dirty="0"/>
              <a:t>رنگي نمي کند ولي رنگ تقلبي باعث زرد شدن کاغذ خواهد شد</a:t>
            </a:r>
            <a:r>
              <a:rPr lang="fa-IR" dirty="0" smtClean="0"/>
              <a:t>.</a:t>
            </a:r>
          </a:p>
          <a:p>
            <a:pPr algn="just" rtl="1">
              <a:buFont typeface="Wingdings" panose="05000000000000000000" pitchFamily="2" charset="2"/>
              <a:buChar char="q"/>
            </a:pPr>
            <a:r>
              <a:rPr lang="fa-IR" dirty="0" smtClean="0"/>
              <a:t> </a:t>
            </a:r>
            <a:r>
              <a:rPr lang="fa-IR" dirty="0"/>
              <a:t>با استفاده از آزمایش شعله </a:t>
            </a:r>
            <a:r>
              <a:rPr lang="fa-IR" dirty="0" smtClean="0"/>
              <a:t>نیزمي </a:t>
            </a:r>
            <a:r>
              <a:rPr lang="fa-IR" dirty="0"/>
              <a:t>توان تقلبات زعفران را تشخیص داد. به این صورت که زعفران را با پنس تمیز روي شعله </a:t>
            </a:r>
            <a:r>
              <a:rPr lang="fa-IR" dirty="0" smtClean="0"/>
              <a:t>قرارمي </a:t>
            </a:r>
            <a:r>
              <a:rPr lang="fa-IR" dirty="0"/>
              <a:t>دهیم. به </a:t>
            </a:r>
            <a:r>
              <a:rPr lang="fa-IR" dirty="0" smtClean="0"/>
              <a:t>واسطه </a:t>
            </a:r>
            <a:r>
              <a:rPr lang="fa-IR" dirty="0"/>
              <a:t>وجود </a:t>
            </a:r>
            <a:r>
              <a:rPr lang="fa-IR" dirty="0" smtClean="0"/>
              <a:t>پتاسیم </a:t>
            </a:r>
            <a:r>
              <a:rPr lang="fa-IR" dirty="0"/>
              <a:t>شعله بنفش تا نارنجي مي شود که اگر زعفران تقلبي باشد </a:t>
            </a:r>
            <a:r>
              <a:rPr lang="fa-IR" dirty="0" smtClean="0"/>
              <a:t>به خاطر </a:t>
            </a:r>
            <a:r>
              <a:rPr lang="fa-IR" dirty="0"/>
              <a:t>وجود </a:t>
            </a:r>
            <a:r>
              <a:rPr lang="fa-IR" dirty="0" smtClean="0"/>
              <a:t>سدیم </a:t>
            </a:r>
            <a:r>
              <a:rPr lang="fa-IR" dirty="0"/>
              <a:t>رنگ شعله زرد مي گردد</a:t>
            </a:r>
            <a:r>
              <a:rPr lang="fa-IR" dirty="0" smtClean="0"/>
              <a:t>.</a:t>
            </a:r>
          </a:p>
          <a:p>
            <a:pPr algn="just" rtl="1">
              <a:buFont typeface="Wingdings" panose="05000000000000000000" pitchFamily="2" charset="2"/>
              <a:buChar char="q"/>
            </a:pPr>
            <a:r>
              <a:rPr lang="fa-IR" dirty="0" smtClean="0"/>
              <a:t> </a:t>
            </a:r>
            <a:r>
              <a:rPr lang="fa-IR" dirty="0"/>
              <a:t>مشاهده شکل و مشابهت الیاف زعفران نیز می </a:t>
            </a:r>
            <a:r>
              <a:rPr lang="fa-IR" dirty="0" smtClean="0"/>
              <a:t>توانددر تشخیص تقلب </a:t>
            </a:r>
            <a:r>
              <a:rPr lang="fa-IR" dirty="0"/>
              <a:t>کمک </a:t>
            </a:r>
            <a:r>
              <a:rPr lang="fa-IR" dirty="0" smtClean="0"/>
              <a:t>نماید. </a:t>
            </a:r>
            <a:r>
              <a:rPr lang="fa-IR" dirty="0"/>
              <a:t>ریشک ذرت مستقيم ولی پرچم زعفران انحنا دارد </a:t>
            </a:r>
            <a:r>
              <a:rPr lang="fa-IR" dirty="0" smtClean="0"/>
              <a:t>.</a:t>
            </a:r>
          </a:p>
          <a:p>
            <a:pPr algn="just" rtl="1">
              <a:buFont typeface="Wingdings" panose="05000000000000000000" pitchFamily="2" charset="2"/>
              <a:buChar char="q"/>
            </a:pPr>
            <a:r>
              <a:rPr lang="fa-IR" dirty="0"/>
              <a:t>طعم زعفران اصل در دهان تلخ بوده و به هنگام قرار گرفتن درآب، رنگ آن پخش نمی شود</a:t>
            </a:r>
            <a:endParaRPr lang="en-US" dirty="0"/>
          </a:p>
        </p:txBody>
      </p:sp>
    </p:spTree>
    <p:extLst>
      <p:ext uri="{BB962C8B-B14F-4D97-AF65-F5344CB8AC3E}">
        <p14:creationId xmlns:p14="http://schemas.microsoft.com/office/powerpoint/2010/main" val="1270353601"/>
      </p:ext>
    </p:extLst>
  </p:cSld>
  <p:clrMapOvr>
    <a:masterClrMapping/>
  </p:clrMapOvr>
  <p:transition>
    <p:wipe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 در فلفل</a:t>
            </a:r>
            <a:endParaRPr lang="en-US" b="1" dirty="0">
              <a:solidFill>
                <a:srgbClr val="FFFF00"/>
              </a:solidFill>
            </a:endParaRPr>
          </a:p>
        </p:txBody>
      </p:sp>
      <p:sp>
        <p:nvSpPr>
          <p:cNvPr id="3" name="Content Placeholder 2"/>
          <p:cNvSpPr>
            <a:spLocks noGrp="1"/>
          </p:cNvSpPr>
          <p:nvPr>
            <p:ph idx="1"/>
          </p:nvPr>
        </p:nvSpPr>
        <p:spPr/>
        <p:txBody>
          <a:bodyPr/>
          <a:lstStyle/>
          <a:p>
            <a:pPr marL="0" indent="0" algn="just" rtl="1">
              <a:buNone/>
            </a:pPr>
            <a:r>
              <a:rPr lang="fa-IR" dirty="0"/>
              <a:t>براي تقلب در فلفل از موادي نظیر خاک اره ي نرم، نرم کرده ي پوست گردو و فندق، آرد </a:t>
            </a:r>
            <a:r>
              <a:rPr lang="fa-IR" dirty="0" smtClean="0"/>
              <a:t>نخودچي،نرم </a:t>
            </a:r>
            <a:r>
              <a:rPr lang="fa-IR" dirty="0"/>
              <a:t>شده ي هسته ي خرما، تفاله ي زیتون و مواد مشابه به عنوان پایه استفاده کرده و براي </a:t>
            </a:r>
            <a:r>
              <a:rPr lang="fa-IR" dirty="0" smtClean="0"/>
              <a:t>ایجادتندي </a:t>
            </a:r>
            <a:r>
              <a:rPr lang="fa-IR" dirty="0"/>
              <a:t>و رنگ و مزه آن را با پودر فلفل فرنگي یا خردل سیاه مخلوط مي کنند.</a:t>
            </a:r>
            <a:endParaRPr lang="en-US" dirty="0"/>
          </a:p>
        </p:txBody>
      </p:sp>
    </p:spTree>
    <p:extLst>
      <p:ext uri="{BB962C8B-B14F-4D97-AF65-F5344CB8AC3E}">
        <p14:creationId xmlns:p14="http://schemas.microsoft.com/office/powerpoint/2010/main" val="4114070661"/>
      </p:ext>
    </p:extLst>
  </p:cSld>
  <p:clrMapOvr>
    <a:masterClrMapping/>
  </p:clrMapOvr>
  <p:transition>
    <p:wipe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 در زردچوبه</a:t>
            </a:r>
            <a:endParaRPr lang="en-US" b="1" dirty="0">
              <a:solidFill>
                <a:srgbClr val="FFFF00"/>
              </a:solidFill>
            </a:endParaRPr>
          </a:p>
        </p:txBody>
      </p:sp>
      <p:sp>
        <p:nvSpPr>
          <p:cNvPr id="3" name="Content Placeholder 2"/>
          <p:cNvSpPr>
            <a:spLocks noGrp="1"/>
          </p:cNvSpPr>
          <p:nvPr>
            <p:ph idx="1"/>
          </p:nvPr>
        </p:nvSpPr>
        <p:spPr/>
        <p:txBody>
          <a:bodyPr/>
          <a:lstStyle/>
          <a:p>
            <a:pPr marL="0" indent="0" algn="just" rtl="1">
              <a:buNone/>
            </a:pPr>
            <a:r>
              <a:rPr lang="fa-IR" dirty="0" smtClean="0"/>
              <a:t>براي تولید </a:t>
            </a:r>
            <a:r>
              <a:rPr lang="fa-IR" dirty="0"/>
              <a:t>زردچوبه ي تقلبي، موادي نظیر آرد یا نان </a:t>
            </a:r>
            <a:r>
              <a:rPr lang="fa-IR" dirty="0" smtClean="0"/>
              <a:t>خشک</a:t>
            </a:r>
            <a:r>
              <a:rPr lang="fa-IR" dirty="0"/>
              <a:t>، </a:t>
            </a:r>
            <a:r>
              <a:rPr lang="fa-IR" dirty="0" smtClean="0"/>
              <a:t>پوست پسته</a:t>
            </a:r>
            <a:r>
              <a:rPr lang="fa-IR" dirty="0"/>
              <a:t>، گل </a:t>
            </a:r>
            <a:r>
              <a:rPr lang="fa-IR" dirty="0" smtClean="0"/>
              <a:t>اخری،کمي زردچوبه </a:t>
            </a:r>
            <a:r>
              <a:rPr lang="fa-IR" dirty="0"/>
              <a:t>طبیعی، </a:t>
            </a:r>
            <a:r>
              <a:rPr lang="fa-IR" dirty="0" smtClean="0"/>
              <a:t>کشک</a:t>
            </a:r>
            <a:r>
              <a:rPr lang="fa-IR" dirty="0"/>
              <a:t>، آرد، نمک، روغن نباتی، </a:t>
            </a:r>
            <a:r>
              <a:rPr lang="fa-IR" dirty="0" smtClean="0"/>
              <a:t>اسانس </a:t>
            </a:r>
            <a:r>
              <a:rPr lang="fa-IR" dirty="0"/>
              <a:t>را با یکدیگر مخلوط کرده و به </a:t>
            </a:r>
            <a:r>
              <a:rPr lang="fa-IR" dirty="0" smtClean="0"/>
              <a:t>عنوان زردچوبه </a:t>
            </a:r>
            <a:r>
              <a:rPr lang="fa-IR" dirty="0"/>
              <a:t>به فروش مي </a:t>
            </a:r>
            <a:r>
              <a:rPr lang="fa-IR" dirty="0" smtClean="0"/>
              <a:t>رسانند.</a:t>
            </a:r>
            <a:endParaRPr lang="en-US" dirty="0"/>
          </a:p>
        </p:txBody>
      </p:sp>
    </p:spTree>
    <p:extLst>
      <p:ext uri="{BB962C8B-B14F-4D97-AF65-F5344CB8AC3E}">
        <p14:creationId xmlns:p14="http://schemas.microsoft.com/office/powerpoint/2010/main" val="3826908858"/>
      </p:ext>
    </p:extLst>
  </p:cSld>
  <p:clrMapOvr>
    <a:masterClrMapping/>
  </p:clrMapOvr>
  <p:transition>
    <p:wipe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1564"/>
            <a:ext cx="8229600" cy="1143000"/>
          </a:xfrm>
        </p:spPr>
        <p:txBody>
          <a:bodyPr>
            <a:noAutofit/>
          </a:bodyPr>
          <a:lstStyle/>
          <a:p>
            <a:r>
              <a:rPr lang="fa-IR" sz="2800" b="1" dirty="0" smtClean="0">
                <a:solidFill>
                  <a:srgbClr val="FFFF00"/>
                </a:solidFill>
              </a:rPr>
              <a:t>حداقل </a:t>
            </a:r>
            <a:r>
              <a:rPr lang="fa-IR" sz="2800" b="1" dirty="0">
                <a:solidFill>
                  <a:srgbClr val="FFFF00"/>
                </a:solidFill>
              </a:rPr>
              <a:t>مقدار نمونه جهت آزمایشات میکروبی و شیمیایی </a:t>
            </a:r>
            <a:r>
              <a:rPr lang="fa-IR" sz="2800" b="1" dirty="0" smtClean="0">
                <a:solidFill>
                  <a:srgbClr val="FFFF00"/>
                </a:solidFill>
              </a:rPr>
              <a:t>ادویه ها</a:t>
            </a:r>
            <a:endParaRPr lang="en-US" sz="28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27429472"/>
              </p:ext>
            </p:extLst>
          </p:nvPr>
        </p:nvGraphicFramePr>
        <p:xfrm>
          <a:off x="395536" y="836712"/>
          <a:ext cx="8229600" cy="5688632"/>
        </p:xfrm>
        <a:graphic>
          <a:graphicData uri="http://schemas.openxmlformats.org/drawingml/2006/table">
            <a:tbl>
              <a:tblPr firstRow="1" bandRow="1">
                <a:tableStyleId>{5C22544A-7EE6-4342-B048-85BDC9FD1C3A}</a:tableStyleId>
              </a:tblPr>
              <a:tblGrid>
                <a:gridCol w="3106688"/>
                <a:gridCol w="2808312"/>
                <a:gridCol w="2314600"/>
              </a:tblGrid>
              <a:tr h="418282">
                <a:tc>
                  <a:txBody>
                    <a:bodyPr/>
                    <a:lstStyle/>
                    <a:p>
                      <a:pPr algn="ctr"/>
                      <a:r>
                        <a:rPr lang="fa-IR" sz="2000" b="1" dirty="0" smtClean="0"/>
                        <a:t>ازمایشات شیمیایی</a:t>
                      </a:r>
                      <a:endParaRPr lang="en-US" sz="2000" b="1" dirty="0"/>
                    </a:p>
                  </a:txBody>
                  <a:tcPr/>
                </a:tc>
                <a:tc>
                  <a:txBody>
                    <a:bodyPr/>
                    <a:lstStyle/>
                    <a:p>
                      <a:pPr algn="ctr"/>
                      <a:r>
                        <a:rPr lang="fa-IR" sz="2000" b="1" dirty="0" smtClean="0"/>
                        <a:t>ازمایشات</a:t>
                      </a:r>
                      <a:r>
                        <a:rPr lang="fa-IR" sz="2000" b="1" baseline="0" dirty="0" smtClean="0"/>
                        <a:t> میکروبی</a:t>
                      </a:r>
                      <a:endParaRPr lang="en-US" sz="2000" b="1" dirty="0"/>
                    </a:p>
                  </a:txBody>
                  <a:tcPr/>
                </a:tc>
                <a:tc>
                  <a:txBody>
                    <a:bodyPr/>
                    <a:lstStyle/>
                    <a:p>
                      <a:pPr algn="ctr"/>
                      <a:r>
                        <a:rPr lang="fa-IR" sz="2000" b="1" dirty="0" smtClean="0"/>
                        <a:t>نوع ماده</a:t>
                      </a:r>
                      <a:endParaRPr lang="en-US" sz="2000" b="1" dirty="0"/>
                    </a:p>
                  </a:txBody>
                  <a:tcPr/>
                </a:tc>
              </a:tr>
              <a:tr h="418282">
                <a:tc>
                  <a:txBody>
                    <a:bodyPr/>
                    <a:lstStyle/>
                    <a:p>
                      <a:pPr algn="ctr"/>
                      <a:r>
                        <a:rPr lang="fa-IR" sz="2000" b="1" dirty="0" smtClean="0"/>
                        <a:t>حداقل 2بسته یاحداقل 30گرم</a:t>
                      </a:r>
                      <a:endParaRPr lang="fa-IR" sz="2000" b="1" dirty="0"/>
                    </a:p>
                  </a:txBody>
                  <a:tcPr/>
                </a:tc>
                <a:tc>
                  <a:txBody>
                    <a:bodyPr/>
                    <a:lstStyle/>
                    <a:p>
                      <a:pPr algn="ctr"/>
                      <a:r>
                        <a:rPr lang="fa-IR" sz="2000" b="1" dirty="0" smtClean="0"/>
                        <a:t>حداقل 200گرم</a:t>
                      </a:r>
                      <a:endParaRPr lang="en-US" sz="2000" b="1" dirty="0"/>
                    </a:p>
                  </a:txBody>
                  <a:tcPr/>
                </a:tc>
                <a:tc>
                  <a:txBody>
                    <a:bodyPr/>
                    <a:lstStyle/>
                    <a:p>
                      <a:pPr algn="ctr"/>
                      <a:r>
                        <a:rPr lang="fa-IR" sz="2000" b="1" dirty="0" smtClean="0"/>
                        <a:t>سماق</a:t>
                      </a:r>
                      <a:endParaRPr lang="en-US" sz="2000" b="1" dirty="0"/>
                    </a:p>
                  </a:txBody>
                  <a:tcPr/>
                </a:tc>
              </a:tr>
              <a:tr h="752907">
                <a:tc>
                  <a:txBody>
                    <a:bodyPr/>
                    <a:lstStyle/>
                    <a:p>
                      <a:pPr algn="ctr"/>
                      <a:r>
                        <a:rPr lang="fa-IR" sz="2000" b="1" dirty="0" smtClean="0"/>
                        <a:t>حداقل250گرم یا حداقل 2بسته</a:t>
                      </a:r>
                      <a:endParaRPr lang="fa-IR" sz="2000" b="1" dirty="0"/>
                    </a:p>
                  </a:txBody>
                  <a:tcPr/>
                </a:tc>
                <a:tc>
                  <a:txBody>
                    <a:bodyPr/>
                    <a:lstStyle/>
                    <a:p>
                      <a:pPr algn="ctr"/>
                      <a:r>
                        <a:rPr lang="fa-IR" sz="2000" b="1" dirty="0" smtClean="0"/>
                        <a:t>حداقل 200گرم</a:t>
                      </a:r>
                    </a:p>
                    <a:p>
                      <a:pPr algn="ctr"/>
                      <a:endParaRPr lang="en-US" sz="2000" b="1" dirty="0"/>
                    </a:p>
                  </a:txBody>
                  <a:tcPr/>
                </a:tc>
                <a:tc>
                  <a:txBody>
                    <a:bodyPr/>
                    <a:lstStyle/>
                    <a:p>
                      <a:pPr algn="ctr"/>
                      <a:r>
                        <a:rPr lang="fa-IR" sz="2000" b="1" dirty="0" smtClean="0"/>
                        <a:t>زنجبیل</a:t>
                      </a:r>
                      <a:endParaRPr lang="en-US" sz="2000" b="1" dirty="0"/>
                    </a:p>
                  </a:txBody>
                  <a:tcPr/>
                </a:tc>
              </a:tr>
              <a:tr h="752907">
                <a:tc>
                  <a:txBody>
                    <a:bodyPr/>
                    <a:lstStyle/>
                    <a:p>
                      <a:pPr algn="ctr"/>
                      <a:r>
                        <a:rPr lang="fa-IR" sz="2000" b="1" dirty="0" smtClean="0"/>
                        <a:t>حداقل250گرم یا حداقل 2بسته</a:t>
                      </a:r>
                    </a:p>
                  </a:txBody>
                  <a:tcPr/>
                </a:tc>
                <a:tc>
                  <a:txBody>
                    <a:bodyPr/>
                    <a:lstStyle/>
                    <a:p>
                      <a:pPr algn="ctr"/>
                      <a:r>
                        <a:rPr lang="fa-IR" sz="2000" b="1" dirty="0" smtClean="0"/>
                        <a:t>حداقل 200گرم</a:t>
                      </a:r>
                      <a:endParaRPr lang="fa-IR" sz="2000" b="1" dirty="0"/>
                    </a:p>
                  </a:txBody>
                  <a:tcPr/>
                </a:tc>
                <a:tc>
                  <a:txBody>
                    <a:bodyPr/>
                    <a:lstStyle/>
                    <a:p>
                      <a:pPr algn="ctr"/>
                      <a:r>
                        <a:rPr lang="fa-IR" sz="2000" b="1" dirty="0" smtClean="0"/>
                        <a:t>زردچوبه</a:t>
                      </a:r>
                      <a:endParaRPr lang="en-US" sz="2000" b="1" dirty="0"/>
                    </a:p>
                  </a:txBody>
                  <a:tcPr/>
                </a:tc>
              </a:tr>
              <a:tr h="752907">
                <a:tc>
                  <a:txBody>
                    <a:bodyPr/>
                    <a:lstStyle/>
                    <a:p>
                      <a:pPr algn="ctr"/>
                      <a:r>
                        <a:rPr lang="fa-IR" sz="2000" b="1" dirty="0" smtClean="0"/>
                        <a:t>حداقل250گرم یا حداقل 2بسته</a:t>
                      </a:r>
                    </a:p>
                  </a:txBody>
                  <a:tcPr/>
                </a:tc>
                <a:tc>
                  <a:txBody>
                    <a:bodyPr/>
                    <a:lstStyle/>
                    <a:p>
                      <a:pPr algn="ctr"/>
                      <a:r>
                        <a:rPr lang="fa-IR" sz="2000" b="1" dirty="0" smtClean="0"/>
                        <a:t>حداقل 200گرم</a:t>
                      </a:r>
                      <a:endParaRPr lang="fa-IR" sz="2000" b="1" dirty="0"/>
                    </a:p>
                  </a:txBody>
                  <a:tcPr/>
                </a:tc>
                <a:tc>
                  <a:txBody>
                    <a:bodyPr/>
                    <a:lstStyle/>
                    <a:p>
                      <a:pPr algn="ctr"/>
                      <a:r>
                        <a:rPr lang="fa-IR" sz="2000" b="1" dirty="0" smtClean="0"/>
                        <a:t>فلفل سیاه</a:t>
                      </a:r>
                      <a:endParaRPr lang="en-US" sz="2000" b="1" dirty="0"/>
                    </a:p>
                  </a:txBody>
                  <a:tcPr/>
                </a:tc>
              </a:tr>
              <a:tr h="752907">
                <a:tc>
                  <a:txBody>
                    <a:bodyPr/>
                    <a:lstStyle/>
                    <a:p>
                      <a:pPr algn="ctr"/>
                      <a:r>
                        <a:rPr lang="fa-IR" sz="2000" b="1" dirty="0" smtClean="0"/>
                        <a:t>حداقل250گرم یا حداقل 2بسته</a:t>
                      </a:r>
                    </a:p>
                  </a:txBody>
                  <a:tcPr/>
                </a:tc>
                <a:tc>
                  <a:txBody>
                    <a:bodyPr/>
                    <a:lstStyle/>
                    <a:p>
                      <a:pPr algn="ctr"/>
                      <a:r>
                        <a:rPr lang="fa-IR" sz="2000" b="1" dirty="0" smtClean="0"/>
                        <a:t>حداقل 200گرم</a:t>
                      </a:r>
                      <a:endParaRPr lang="fa-IR" sz="2000" b="1" dirty="0"/>
                    </a:p>
                  </a:txBody>
                  <a:tcPr/>
                </a:tc>
                <a:tc>
                  <a:txBody>
                    <a:bodyPr/>
                    <a:lstStyle/>
                    <a:p>
                      <a:pPr algn="ctr"/>
                      <a:r>
                        <a:rPr lang="fa-IR" sz="2000" b="1" dirty="0" smtClean="0"/>
                        <a:t>دارچین</a:t>
                      </a:r>
                      <a:endParaRPr lang="en-US" sz="2000" b="1" dirty="0"/>
                    </a:p>
                  </a:txBody>
                  <a:tcPr/>
                </a:tc>
              </a:tr>
              <a:tr h="1087533">
                <a:tc>
                  <a:txBody>
                    <a:bodyPr/>
                    <a:lstStyle/>
                    <a:p>
                      <a:pPr algn="ctr"/>
                      <a:r>
                        <a:rPr lang="fa-IR" sz="2000" b="1" dirty="0" smtClean="0"/>
                        <a:t>حداقل250گرم یا حداقل 2بسته</a:t>
                      </a:r>
                    </a:p>
                    <a:p>
                      <a:pPr algn="ctr"/>
                      <a:endParaRPr lang="fa-IR" sz="2000" b="1" dirty="0"/>
                    </a:p>
                  </a:txBody>
                  <a:tcPr/>
                </a:tc>
                <a:tc>
                  <a:txBody>
                    <a:bodyPr/>
                    <a:lstStyle/>
                    <a:p>
                      <a:pPr algn="ctr"/>
                      <a:r>
                        <a:rPr lang="fa-IR" sz="2000" b="1" dirty="0" smtClean="0"/>
                        <a:t>حداقل 200گرم</a:t>
                      </a:r>
                    </a:p>
                    <a:p>
                      <a:pPr algn="ctr"/>
                      <a:endParaRPr lang="en-US" sz="2000" b="1" dirty="0"/>
                    </a:p>
                  </a:txBody>
                  <a:tcPr/>
                </a:tc>
                <a:tc>
                  <a:txBody>
                    <a:bodyPr/>
                    <a:lstStyle/>
                    <a:p>
                      <a:pPr algn="ctr"/>
                      <a:r>
                        <a:rPr lang="fa-IR" sz="2000" b="1" dirty="0" smtClean="0"/>
                        <a:t>هل</a:t>
                      </a:r>
                      <a:endParaRPr lang="en-US" sz="2000" b="1" dirty="0"/>
                    </a:p>
                  </a:txBody>
                  <a:tcPr/>
                </a:tc>
              </a:tr>
              <a:tr h="752907">
                <a:tc>
                  <a:txBody>
                    <a:bodyPr/>
                    <a:lstStyle/>
                    <a:p>
                      <a:pPr algn="ctr"/>
                      <a:r>
                        <a:rPr lang="fa-IR" sz="2000" b="1" smtClean="0"/>
                        <a:t>حداقل 300گرم</a:t>
                      </a:r>
                      <a:endParaRPr lang="fa-IR" sz="2000" b="1" dirty="0"/>
                    </a:p>
                  </a:txBody>
                  <a:tcPr/>
                </a:tc>
                <a:tc>
                  <a:txBody>
                    <a:bodyPr/>
                    <a:lstStyle/>
                    <a:p>
                      <a:pPr algn="ctr"/>
                      <a:r>
                        <a:rPr lang="fa-IR" sz="2000" b="1" dirty="0" smtClean="0"/>
                        <a:t>-</a:t>
                      </a:r>
                    </a:p>
                    <a:p>
                      <a:pPr algn="ctr"/>
                      <a:endParaRPr lang="en-US" sz="2000" b="1" dirty="0"/>
                    </a:p>
                  </a:txBody>
                  <a:tcPr/>
                </a:tc>
                <a:tc>
                  <a:txBody>
                    <a:bodyPr/>
                    <a:lstStyle/>
                    <a:p>
                      <a:pPr algn="ctr"/>
                      <a:r>
                        <a:rPr lang="fa-IR" sz="2000" b="1" dirty="0" smtClean="0"/>
                        <a:t>نمک</a:t>
                      </a:r>
                      <a:endParaRPr lang="en-US" sz="2000" b="1" dirty="0"/>
                    </a:p>
                  </a:txBody>
                  <a:tcPr/>
                </a:tc>
              </a:tr>
            </a:tbl>
          </a:graphicData>
        </a:graphic>
      </p:graphicFrame>
    </p:spTree>
    <p:extLst>
      <p:ext uri="{BB962C8B-B14F-4D97-AF65-F5344CB8AC3E}">
        <p14:creationId xmlns:p14="http://schemas.microsoft.com/office/powerpoint/2010/main" val="419353209"/>
      </p:ext>
    </p:extLst>
  </p:cSld>
  <p:clrMapOvr>
    <a:masterClrMapping/>
  </p:clrMapOvr>
  <p:transition>
    <p:wipe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fa-IR" b="1" dirty="0">
                <a:solidFill>
                  <a:srgbClr val="FFFF00"/>
                </a:solidFill>
              </a:rPr>
              <a:t>تقلب در سس، سرکه، آبلیمو و آب غوره</a:t>
            </a:r>
            <a:endParaRPr lang="en-US" b="1" dirty="0">
              <a:solidFill>
                <a:srgbClr val="FFFF00"/>
              </a:solidFill>
            </a:endParaRPr>
          </a:p>
        </p:txBody>
      </p:sp>
      <p:sp>
        <p:nvSpPr>
          <p:cNvPr id="3" name="Content Placeholder 2"/>
          <p:cNvSpPr>
            <a:spLocks noGrp="1"/>
          </p:cNvSpPr>
          <p:nvPr>
            <p:ph idx="1"/>
          </p:nvPr>
        </p:nvSpPr>
        <p:spPr>
          <a:xfrm>
            <a:off x="179512" y="980728"/>
            <a:ext cx="8784976" cy="5145435"/>
          </a:xfrm>
        </p:spPr>
        <p:txBody>
          <a:bodyPr>
            <a:normAutofit fontScale="70000" lnSpcReduction="20000"/>
          </a:bodyPr>
          <a:lstStyle/>
          <a:p>
            <a:pPr algn="r" rtl="1"/>
            <a:r>
              <a:rPr lang="fa-IR" sz="5100" b="1" dirty="0">
                <a:solidFill>
                  <a:schemeClr val="accent6">
                    <a:lumMod val="75000"/>
                  </a:schemeClr>
                </a:solidFill>
              </a:rPr>
              <a:t>تقلب در سرکه</a:t>
            </a:r>
          </a:p>
          <a:p>
            <a:pPr marL="0" indent="0" algn="just" rtl="1">
              <a:buNone/>
            </a:pPr>
            <a:r>
              <a:rPr lang="fa-IR" dirty="0"/>
              <a:t>نظر به اینکه </a:t>
            </a:r>
            <a:r>
              <a:rPr lang="fa-IR" dirty="0" smtClean="0"/>
              <a:t>سرکه </a:t>
            </a:r>
            <a:r>
              <a:rPr lang="fa-IR" dirty="0"/>
              <a:t>ي طبیعي به ویژه سرکه ي انگور تا حدي گران قیمت است، معدودي از </a:t>
            </a:r>
            <a:r>
              <a:rPr lang="fa-IR" dirty="0" smtClean="0"/>
              <a:t>افرادبراي </a:t>
            </a:r>
            <a:r>
              <a:rPr lang="fa-IR" dirty="0"/>
              <a:t>سودجویي در این ماده و تهیه ي سرکه ارزان قیمت، مقداري اسید استیک تجارتي را با آب </a:t>
            </a:r>
            <a:r>
              <a:rPr lang="fa-IR" dirty="0" smtClean="0"/>
              <a:t>به نسبتي </a:t>
            </a:r>
            <a:r>
              <a:rPr lang="fa-IR" dirty="0"/>
              <a:t>تهیه مي کنند که مقدار اسید استیک آن معادل سرکه ي طبیعي باشد و براي ایجاد </a:t>
            </a:r>
            <a:r>
              <a:rPr lang="fa-IR" dirty="0" smtClean="0"/>
              <a:t>طعم ویژه </a:t>
            </a:r>
            <a:r>
              <a:rPr lang="fa-IR" dirty="0"/>
              <a:t>ي </a:t>
            </a:r>
            <a:r>
              <a:rPr lang="fa-IR" dirty="0" smtClean="0"/>
              <a:t>سرکه</a:t>
            </a:r>
            <a:r>
              <a:rPr lang="fa-IR" dirty="0"/>
              <a:t>، از مواد معطر </a:t>
            </a:r>
            <a:r>
              <a:rPr lang="fa-IR" dirty="0" smtClean="0"/>
              <a:t>ساختگي </a:t>
            </a:r>
            <a:r>
              <a:rPr lang="fa-IR" dirty="0"/>
              <a:t>یا موادي مانند فلفل، </a:t>
            </a:r>
            <a:r>
              <a:rPr lang="fa-IR" dirty="0" smtClean="0"/>
              <a:t>ریشه </a:t>
            </a:r>
            <a:r>
              <a:rPr lang="fa-IR" dirty="0"/>
              <a:t>ي گیاه بابونه، فلفل فرنگي </a:t>
            </a:r>
            <a:r>
              <a:rPr lang="fa-IR" dirty="0" smtClean="0"/>
              <a:t>وخردل </a:t>
            </a:r>
            <a:r>
              <a:rPr lang="fa-IR" dirty="0"/>
              <a:t>استفاده مي نمایند</a:t>
            </a:r>
            <a:r>
              <a:rPr lang="fa-IR" dirty="0" smtClean="0"/>
              <a:t>.</a:t>
            </a:r>
          </a:p>
          <a:p>
            <a:pPr marL="0" indent="0" algn="just" rtl="1">
              <a:buNone/>
            </a:pPr>
            <a:endParaRPr lang="fa-IR" dirty="0" smtClean="0"/>
          </a:p>
          <a:p>
            <a:pPr marL="0" indent="0" algn="just" rtl="1">
              <a:buNone/>
            </a:pPr>
            <a:r>
              <a:rPr lang="fa-IR" dirty="0" smtClean="0"/>
              <a:t>گاهي </a:t>
            </a:r>
            <a:r>
              <a:rPr lang="fa-IR" dirty="0"/>
              <a:t>نیز سرکه ي طبیعي را با مقداري آب مخلوط نموده و براي </a:t>
            </a:r>
            <a:r>
              <a:rPr lang="fa-IR" dirty="0" smtClean="0"/>
              <a:t>تعدیل وزن </a:t>
            </a:r>
            <a:r>
              <a:rPr lang="fa-IR" dirty="0"/>
              <a:t>مخصوص آن مقداري زاج یا استات دو سود به آن اضافه می </a:t>
            </a:r>
            <a:r>
              <a:rPr lang="fa-IR" dirty="0" smtClean="0"/>
              <a:t>کنند.</a:t>
            </a:r>
          </a:p>
          <a:p>
            <a:pPr marL="0" indent="0" algn="just" rtl="1">
              <a:buNone/>
            </a:pPr>
            <a:endParaRPr lang="fa-IR" dirty="0" smtClean="0"/>
          </a:p>
          <a:p>
            <a:pPr marL="0" indent="0" algn="r" rtl="1">
              <a:buNone/>
            </a:pPr>
            <a:r>
              <a:rPr lang="fa-IR" altLang="en-US" dirty="0"/>
              <a:t>سركه صنعتي دراصل يك محلول حدوداٌ </a:t>
            </a:r>
            <a:r>
              <a:rPr lang="fa-IR" altLang="en-US" dirty="0">
                <a:solidFill>
                  <a:srgbClr val="FFFF00"/>
                </a:solidFill>
              </a:rPr>
              <a:t>5درصد </a:t>
            </a:r>
            <a:r>
              <a:rPr lang="fa-IR" altLang="en-US" dirty="0"/>
              <a:t>اسيد استيك است</a:t>
            </a:r>
          </a:p>
          <a:p>
            <a:pPr marL="0" indent="0" algn="r" rtl="1">
              <a:buNone/>
            </a:pPr>
            <a:endParaRPr lang="fa-IR" altLang="en-US" dirty="0"/>
          </a:p>
          <a:p>
            <a:pPr marL="0" indent="0" algn="r" rtl="1">
              <a:buNone/>
            </a:pPr>
            <a:r>
              <a:rPr lang="fa-IR" altLang="en-US" dirty="0"/>
              <a:t> كه در انواع تقلبي آن ممكن است از </a:t>
            </a:r>
            <a:r>
              <a:rPr lang="fa-IR" altLang="en-US" dirty="0">
                <a:solidFill>
                  <a:srgbClr val="FFFF00"/>
                </a:solidFill>
              </a:rPr>
              <a:t>اسيد هاي</a:t>
            </a:r>
            <a:r>
              <a:rPr lang="fa-IR" altLang="en-US" dirty="0"/>
              <a:t> </a:t>
            </a:r>
            <a:r>
              <a:rPr lang="fa-IR" altLang="en-US" dirty="0">
                <a:solidFill>
                  <a:srgbClr val="FFFF00"/>
                </a:solidFill>
              </a:rPr>
              <a:t>غير </a:t>
            </a:r>
            <a:r>
              <a:rPr lang="fa-IR" altLang="en-US" dirty="0"/>
              <a:t>مجاز ويا </a:t>
            </a:r>
            <a:r>
              <a:rPr lang="fa-IR" altLang="en-US" dirty="0">
                <a:solidFill>
                  <a:srgbClr val="FFFF00"/>
                </a:solidFill>
              </a:rPr>
              <a:t>رنگ هاي غير مجاز</a:t>
            </a:r>
            <a:r>
              <a:rPr lang="fa-IR" altLang="en-US" dirty="0"/>
              <a:t> براي ساخت يك محلول اسيدي مشابه استفاده شده باشد.</a:t>
            </a:r>
          </a:p>
          <a:p>
            <a:pPr marL="0" indent="0" algn="just" rtl="1">
              <a:buNone/>
            </a:pPr>
            <a:r>
              <a:rPr lang="fa-IR" dirty="0" smtClean="0"/>
              <a:t> </a:t>
            </a:r>
            <a:endParaRPr lang="en-US" dirty="0"/>
          </a:p>
        </p:txBody>
      </p:sp>
    </p:spTree>
    <p:extLst>
      <p:ext uri="{BB962C8B-B14F-4D97-AF65-F5344CB8AC3E}">
        <p14:creationId xmlns:p14="http://schemas.microsoft.com/office/powerpoint/2010/main" val="1516486053"/>
      </p:ext>
    </p:extLst>
  </p:cSld>
  <p:clrMapOvr>
    <a:masterClrMapping/>
  </p:clrMapOvr>
  <p:transition>
    <p:wipe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500063"/>
            <a:ext cx="8754938" cy="917575"/>
          </a:xfrm>
        </p:spPr>
        <p:txBody>
          <a:bodyPr rtlCol="1">
            <a:normAutofit fontScale="90000"/>
          </a:bodyPr>
          <a:lstStyle/>
          <a:p>
            <a:pPr eaLnBrk="1" fontAlgn="auto" hangingPunct="1">
              <a:spcAft>
                <a:spcPts val="0"/>
              </a:spcAft>
              <a:defRPr/>
            </a:pPr>
            <a:r>
              <a:rPr lang="fa-IR" sz="6000" b="1" dirty="0" smtClean="0">
                <a:solidFill>
                  <a:srgbClr val="FFFF00"/>
                </a:solidFill>
                <a:cs typeface="B Homa" pitchFamily="2" charset="-78"/>
              </a:rPr>
              <a:t>آبلیمو: </a:t>
            </a:r>
            <a:r>
              <a:rPr lang="fa-IR" b="1" dirty="0" smtClean="0">
                <a:solidFill>
                  <a:schemeClr val="accent2">
                    <a:lumMod val="50000"/>
                  </a:schemeClr>
                </a:solidFill>
                <a:cs typeface="B Homa" pitchFamily="2" charset="-78"/>
              </a:rPr>
              <a:t/>
            </a:r>
            <a:br>
              <a:rPr lang="fa-IR" b="1" dirty="0" smtClean="0">
                <a:solidFill>
                  <a:schemeClr val="accent2">
                    <a:lumMod val="50000"/>
                  </a:schemeClr>
                </a:solidFill>
                <a:cs typeface="B Homa" pitchFamily="2" charset="-78"/>
              </a:rPr>
            </a:br>
            <a:endParaRPr lang="fa-IR" dirty="0">
              <a:solidFill>
                <a:schemeClr val="tx2">
                  <a:satMod val="130000"/>
                </a:schemeClr>
              </a:solidFill>
            </a:endParaRPr>
          </a:p>
        </p:txBody>
      </p:sp>
      <p:sp>
        <p:nvSpPr>
          <p:cNvPr id="3" name="Content Placeholder 2"/>
          <p:cNvSpPr>
            <a:spLocks noGrp="1"/>
          </p:cNvSpPr>
          <p:nvPr>
            <p:ph idx="1"/>
          </p:nvPr>
        </p:nvSpPr>
        <p:spPr>
          <a:xfrm>
            <a:off x="395537" y="1143000"/>
            <a:ext cx="8748464" cy="5000625"/>
          </a:xfrm>
        </p:spPr>
        <p:txBody>
          <a:bodyPr rtlCol="1">
            <a:noAutofit/>
          </a:bodyPr>
          <a:lstStyle/>
          <a:p>
            <a:pPr marL="365760" indent="-283464" algn="r" rtl="1" eaLnBrk="1" fontAlgn="auto" hangingPunct="1">
              <a:spcAft>
                <a:spcPts val="0"/>
              </a:spcAft>
              <a:buFont typeface="Wingdings 2"/>
              <a:buNone/>
              <a:defRPr/>
            </a:pPr>
            <a:r>
              <a:rPr lang="fa-IR" sz="2800" b="1" dirty="0" smtClean="0">
                <a:solidFill>
                  <a:schemeClr val="accent6">
                    <a:lumMod val="75000"/>
                  </a:schemeClr>
                </a:solidFill>
                <a:ea typeface="Calibri"/>
                <a:cs typeface="B Homa" pitchFamily="2" charset="-78"/>
              </a:rPr>
              <a:t>ويژگيها:</a:t>
            </a:r>
          </a:p>
          <a:p>
            <a:pPr marL="365760" indent="-283464" algn="r" rtl="1" eaLnBrk="1" fontAlgn="auto" hangingPunct="1">
              <a:spcAft>
                <a:spcPts val="0"/>
              </a:spcAft>
              <a:buFont typeface="Wingdings 2"/>
              <a:buNone/>
              <a:defRPr/>
            </a:pPr>
            <a:r>
              <a:rPr lang="fa-IR" sz="2800" b="1" dirty="0" smtClean="0">
                <a:solidFill>
                  <a:schemeClr val="accent6">
                    <a:lumMod val="75000"/>
                  </a:schemeClr>
                </a:solidFill>
                <a:cs typeface="B Homa" pitchFamily="2" charset="-78"/>
              </a:rPr>
              <a:t>وضعيت ظاهري</a:t>
            </a:r>
            <a:endParaRPr lang="en-US" sz="2400" b="1" dirty="0" smtClean="0">
              <a:solidFill>
                <a:schemeClr val="accent6">
                  <a:lumMod val="75000"/>
                </a:schemeClr>
              </a:solidFill>
              <a:cs typeface="B Homa" pitchFamily="2" charset="-78"/>
            </a:endParaRPr>
          </a:p>
          <a:p>
            <a:pPr marL="365760" indent="-283464" algn="r" rtl="1" eaLnBrk="1" fontAlgn="auto" hangingPunct="1">
              <a:spcAft>
                <a:spcPts val="0"/>
              </a:spcAft>
              <a:buFont typeface="Wingdings 2"/>
              <a:buNone/>
              <a:defRPr/>
            </a:pPr>
            <a:r>
              <a:rPr lang="fa-IR" sz="2400" b="1" dirty="0" smtClean="0">
                <a:cs typeface="B Homa" pitchFamily="2" charset="-78"/>
              </a:rPr>
              <a:t>آب ليمو ترش بايد از نظر ظاهري يكنواخت بوده و ذرات گوشت ميوه مي تواند به صورت معلق يا ته نشين شده در آن وجود داشته باشند.</a:t>
            </a:r>
            <a:endParaRPr lang="en-US" sz="2400" b="1" dirty="0" smtClean="0">
              <a:cs typeface="B Homa" pitchFamily="2" charset="-78"/>
            </a:endParaRPr>
          </a:p>
          <a:p>
            <a:pPr marL="365760" indent="-283464" algn="r" rtl="1" eaLnBrk="1" fontAlgn="auto" hangingPunct="1">
              <a:spcAft>
                <a:spcPts val="0"/>
              </a:spcAft>
              <a:buFont typeface="Wingdings 2"/>
              <a:buNone/>
              <a:defRPr/>
            </a:pPr>
            <a:r>
              <a:rPr lang="fa-IR" sz="2800" b="1" dirty="0" smtClean="0">
                <a:solidFill>
                  <a:schemeClr val="accent6">
                    <a:lumMod val="75000"/>
                  </a:schemeClr>
                </a:solidFill>
                <a:cs typeface="B Homa" pitchFamily="2" charset="-78"/>
              </a:rPr>
              <a:t>رنگ</a:t>
            </a:r>
            <a:endParaRPr lang="en-US" sz="2800" b="1" dirty="0" smtClean="0">
              <a:solidFill>
                <a:schemeClr val="accent6">
                  <a:lumMod val="75000"/>
                </a:schemeClr>
              </a:solidFill>
              <a:cs typeface="B Homa" pitchFamily="2" charset="-78"/>
            </a:endParaRPr>
          </a:p>
          <a:p>
            <a:pPr marL="365760" indent="-283464" algn="r" rtl="1" eaLnBrk="1" fontAlgn="auto" hangingPunct="1">
              <a:spcAft>
                <a:spcPts val="0"/>
              </a:spcAft>
              <a:buFont typeface="Wingdings 2"/>
              <a:buNone/>
              <a:defRPr/>
            </a:pPr>
            <a:r>
              <a:rPr lang="fa-IR" sz="2400" b="1" dirty="0" smtClean="0">
                <a:cs typeface="B Homa" pitchFamily="2" charset="-78"/>
              </a:rPr>
              <a:t>رنگ آب ليمو ترش بايد طبيعي باشد. رنگ طبيعي آب ليمو ترش از زرد كمرنگ تا زرد كهربايي متغير است.</a:t>
            </a:r>
            <a:endParaRPr lang="en-US" sz="2400" b="1" dirty="0" smtClean="0">
              <a:cs typeface="B Homa" pitchFamily="2" charset="-78"/>
            </a:endParaRPr>
          </a:p>
          <a:p>
            <a:pPr marL="365760" indent="-283464" algn="r" rtl="1" eaLnBrk="1" fontAlgn="auto" hangingPunct="1">
              <a:spcAft>
                <a:spcPts val="0"/>
              </a:spcAft>
              <a:buFont typeface="Wingdings 2"/>
              <a:buNone/>
              <a:defRPr/>
            </a:pPr>
            <a:r>
              <a:rPr lang="fa-IR" sz="2800" b="1" dirty="0" smtClean="0">
                <a:cs typeface="B Homa" pitchFamily="2" charset="-78"/>
              </a:rPr>
              <a:t> </a:t>
            </a:r>
            <a:r>
              <a:rPr lang="fa-IR" sz="2800" b="1" dirty="0" smtClean="0">
                <a:solidFill>
                  <a:schemeClr val="accent6">
                    <a:lumMod val="75000"/>
                  </a:schemeClr>
                </a:solidFill>
                <a:cs typeface="B Homa" pitchFamily="2" charset="-78"/>
              </a:rPr>
              <a:t>چگالي</a:t>
            </a:r>
            <a:endParaRPr lang="en-US" sz="2800" b="1" dirty="0" smtClean="0">
              <a:solidFill>
                <a:schemeClr val="accent6">
                  <a:lumMod val="75000"/>
                </a:schemeClr>
              </a:solidFill>
              <a:cs typeface="B Homa" pitchFamily="2" charset="-78"/>
            </a:endParaRPr>
          </a:p>
          <a:p>
            <a:pPr marL="365760" indent="-283464" algn="r" rtl="1" eaLnBrk="1" fontAlgn="auto" hangingPunct="1">
              <a:spcAft>
                <a:spcPts val="0"/>
              </a:spcAft>
              <a:buFont typeface="Wingdings 2"/>
              <a:buNone/>
              <a:defRPr/>
            </a:pPr>
            <a:r>
              <a:rPr lang="fa-IR" sz="2400" b="1" dirty="0" smtClean="0">
                <a:cs typeface="B Homa" pitchFamily="2" charset="-78"/>
              </a:rPr>
              <a:t>كمينه چگالي آب ليمو ترش بايد 1.030 در 20 درجه سلسيوس باشد. </a:t>
            </a:r>
          </a:p>
          <a:p>
            <a:pPr marL="365760" indent="-283464" algn="r" rtl="1" eaLnBrk="1" fontAlgn="auto" hangingPunct="1">
              <a:spcAft>
                <a:spcPts val="0"/>
              </a:spcAft>
              <a:buFont typeface="Wingdings 2"/>
              <a:buNone/>
              <a:defRPr/>
            </a:pPr>
            <a:r>
              <a:rPr lang="fa-IR" sz="2400" b="1" dirty="0" smtClean="0">
                <a:cs typeface="B Homa" pitchFamily="2" charset="-78"/>
              </a:rPr>
              <a:t> </a:t>
            </a:r>
            <a:r>
              <a:rPr lang="fa-IR" sz="2800" b="1" dirty="0" smtClean="0">
                <a:solidFill>
                  <a:schemeClr val="accent6">
                    <a:lumMod val="75000"/>
                  </a:schemeClr>
                </a:solidFill>
                <a:cs typeface="B Homa" pitchFamily="2" charset="-78"/>
              </a:rPr>
              <a:t>مواد جامد محلول در آب</a:t>
            </a:r>
            <a:endParaRPr lang="fa-IR" sz="2400" b="1" dirty="0" smtClean="0">
              <a:solidFill>
                <a:schemeClr val="accent6">
                  <a:lumMod val="75000"/>
                </a:schemeClr>
              </a:solidFill>
              <a:cs typeface="B Homa" pitchFamily="2" charset="-78"/>
            </a:endParaRPr>
          </a:p>
          <a:p>
            <a:pPr marL="365760" indent="-283464" algn="r" rtl="1" eaLnBrk="1" fontAlgn="auto" hangingPunct="1">
              <a:spcAft>
                <a:spcPts val="0"/>
              </a:spcAft>
              <a:buFont typeface="Wingdings 2"/>
              <a:buNone/>
              <a:defRPr/>
            </a:pPr>
            <a:r>
              <a:rPr lang="fa-IR" sz="2400" b="1" dirty="0" smtClean="0">
                <a:cs typeface="B Homa" pitchFamily="2" charset="-78"/>
              </a:rPr>
              <a:t>كمينه درصد مواد جامد محلول در آب ليموترش بايد 7.5 گرم درصد ميلي ليتر باشد</a:t>
            </a:r>
            <a:endParaRPr lang="en-US" sz="2400" b="1" dirty="0" smtClean="0">
              <a:cs typeface="B Homa" pitchFamily="2" charset="-78"/>
            </a:endParaRPr>
          </a:p>
          <a:p>
            <a:pPr marL="365760" indent="-283464" algn="r" rtl="1" eaLnBrk="1" fontAlgn="auto" hangingPunct="1">
              <a:spcAft>
                <a:spcPts val="0"/>
              </a:spcAft>
              <a:buFont typeface="Wingdings 2"/>
              <a:buNone/>
              <a:defRPr/>
            </a:pPr>
            <a:endParaRPr lang="en-US" sz="2400" b="1" dirty="0" smtClean="0">
              <a:ea typeface="Calibri"/>
              <a:cs typeface="B Homa" pitchFamily="2" charset="-78"/>
            </a:endParaRPr>
          </a:p>
          <a:p>
            <a:pPr marL="365760" indent="-283464" eaLnBrk="1" fontAlgn="auto" hangingPunct="1">
              <a:spcAft>
                <a:spcPts val="0"/>
              </a:spcAft>
              <a:buFont typeface="Wingdings 2"/>
              <a:buNone/>
              <a:defRPr/>
            </a:pPr>
            <a:endParaRPr lang="fa-IR" sz="2400" b="1" dirty="0">
              <a:solidFill>
                <a:schemeClr val="accent2">
                  <a:lumMod val="50000"/>
                </a:schemeClr>
              </a:solidFill>
              <a:cs typeface="B Homa" pitchFamily="2" charset="-78"/>
            </a:endParaRPr>
          </a:p>
        </p:txBody>
      </p:sp>
    </p:spTree>
    <p:extLst>
      <p:ext uri="{BB962C8B-B14F-4D97-AF65-F5344CB8AC3E}">
        <p14:creationId xmlns:p14="http://schemas.microsoft.com/office/powerpoint/2010/main" val="3704055162"/>
      </p:ext>
    </p:extLst>
  </p:cSld>
  <p:clrMapOvr>
    <a:masterClrMapping/>
  </p:clrMapOvr>
  <p:transition>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تقلب در آب لیمو</a:t>
            </a:r>
            <a:endParaRPr lang="en-US" b="1"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pPr marL="0" indent="0" algn="just" rtl="1">
              <a:buNone/>
            </a:pPr>
            <a:r>
              <a:rPr lang="fa-IR" dirty="0"/>
              <a:t>در </a:t>
            </a:r>
            <a:r>
              <a:rPr lang="fa-IR" dirty="0" smtClean="0"/>
              <a:t>تهیه </a:t>
            </a:r>
            <a:r>
              <a:rPr lang="fa-IR" dirty="0"/>
              <a:t>آب لیموي تقلبي به این ترتیب عمل می </a:t>
            </a:r>
            <a:r>
              <a:rPr lang="fa-IR" dirty="0" smtClean="0"/>
              <a:t>شود </a:t>
            </a:r>
            <a:r>
              <a:rPr lang="fa-IR" dirty="0"/>
              <a:t>که مقداري کاه زبر را با آب ولرم </a:t>
            </a:r>
            <a:r>
              <a:rPr lang="fa-IR" dirty="0" smtClean="0"/>
              <a:t>مخلوط کرده </a:t>
            </a:r>
            <a:r>
              <a:rPr lang="fa-IR" dirty="0"/>
              <a:t>و مدتي به حال خود قرار </a:t>
            </a:r>
            <a:r>
              <a:rPr lang="fa-IR" dirty="0" smtClean="0"/>
              <a:t>مي </a:t>
            </a:r>
            <a:r>
              <a:rPr lang="fa-IR" dirty="0"/>
              <a:t>دهند که در این صورت پس از مدت کوتاهي مایع زرد رنگي حاصل مي </a:t>
            </a:r>
            <a:r>
              <a:rPr lang="fa-IR" dirty="0" smtClean="0"/>
              <a:t>شود </a:t>
            </a:r>
            <a:r>
              <a:rPr lang="fa-IR" dirty="0"/>
              <a:t>که آن را مدتي روي لیموي آب گرفته و گاه چرخ </a:t>
            </a:r>
            <a:r>
              <a:rPr lang="fa-IR" dirty="0" smtClean="0"/>
              <a:t>شده </a:t>
            </a:r>
            <a:r>
              <a:rPr lang="fa-IR" dirty="0"/>
              <a:t>قرار مي دهند. </a:t>
            </a:r>
            <a:r>
              <a:rPr lang="fa-IR" dirty="0" smtClean="0"/>
              <a:t>سپس پوست </a:t>
            </a:r>
            <a:r>
              <a:rPr lang="fa-IR" dirty="0"/>
              <a:t>لیموها را جداکرده و مقداري </a:t>
            </a:r>
            <a:r>
              <a:rPr lang="fa-IR" dirty="0" smtClean="0"/>
              <a:t>اسیداستیک </a:t>
            </a:r>
            <a:r>
              <a:rPr lang="fa-IR" dirty="0"/>
              <a:t>یا جوهر لیمو به آن اضافه نموده و پس از </a:t>
            </a:r>
            <a:r>
              <a:rPr lang="fa-IR" dirty="0" smtClean="0"/>
              <a:t>بسته بندی </a:t>
            </a:r>
            <a:r>
              <a:rPr lang="fa-IR" dirty="0"/>
              <a:t>به فروش می رسانند.</a:t>
            </a:r>
          </a:p>
          <a:p>
            <a:pPr marL="0" indent="0" algn="just" rtl="1">
              <a:buNone/>
            </a:pPr>
            <a:r>
              <a:rPr lang="fa-IR" dirty="0"/>
              <a:t>در </a:t>
            </a:r>
            <a:r>
              <a:rPr lang="fa-IR" dirty="0" smtClean="0"/>
              <a:t>پاره </a:t>
            </a:r>
            <a:r>
              <a:rPr lang="fa-IR" dirty="0"/>
              <a:t>اي از </a:t>
            </a:r>
            <a:r>
              <a:rPr lang="fa-IR" dirty="0" smtClean="0"/>
              <a:t>موارد </a:t>
            </a:r>
            <a:r>
              <a:rPr lang="fa-IR" dirty="0"/>
              <a:t>تنها مقداري آب به لیموي آب گرفته و چرخ </a:t>
            </a:r>
            <a:r>
              <a:rPr lang="fa-IR" dirty="0" smtClean="0"/>
              <a:t>شده </a:t>
            </a:r>
            <a:r>
              <a:rPr lang="fa-IR" dirty="0"/>
              <a:t>اضافه مي کنند و </a:t>
            </a:r>
            <a:r>
              <a:rPr lang="fa-IR" dirty="0" smtClean="0"/>
              <a:t>پس از مدتي </a:t>
            </a:r>
            <a:r>
              <a:rPr lang="fa-IR" dirty="0"/>
              <a:t>مخلوط را به هم زده و </a:t>
            </a:r>
            <a:r>
              <a:rPr lang="fa-IR" dirty="0" smtClean="0"/>
              <a:t>قسمت مایع </a:t>
            </a:r>
            <a:r>
              <a:rPr lang="fa-IR" dirty="0"/>
              <a:t>را جدا کرده و </a:t>
            </a:r>
            <a:r>
              <a:rPr lang="fa-IR" dirty="0" smtClean="0"/>
              <a:t>مقداري </a:t>
            </a:r>
            <a:r>
              <a:rPr lang="fa-IR" dirty="0"/>
              <a:t>جوهرلیمو به آن </a:t>
            </a:r>
            <a:r>
              <a:rPr lang="fa-IR" dirty="0" smtClean="0"/>
              <a:t>اضافه مي کنند.</a:t>
            </a:r>
            <a:endParaRPr lang="en-US" dirty="0"/>
          </a:p>
        </p:txBody>
      </p:sp>
    </p:spTree>
    <p:extLst>
      <p:ext uri="{BB962C8B-B14F-4D97-AF65-F5344CB8AC3E}">
        <p14:creationId xmlns:p14="http://schemas.microsoft.com/office/powerpoint/2010/main" val="329924065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7544" y="2348880"/>
            <a:ext cx="8208912" cy="3077766"/>
          </a:xfrm>
          <a:prstGeom prst="rect">
            <a:avLst/>
          </a:prstGeom>
        </p:spPr>
        <p:txBody>
          <a:bodyPr wrap="square">
            <a:spAutoFit/>
          </a:bodyPr>
          <a:lstStyle/>
          <a:p>
            <a:pPr algn="just" rtl="1"/>
            <a:r>
              <a:rPr lang="fa-IR" sz="4400" b="1" dirty="0" smtClean="0"/>
              <a:t>-هدف ارکنترل کیفی موادغذائی</a:t>
            </a:r>
          </a:p>
          <a:p>
            <a:pPr algn="just" rtl="1"/>
            <a:r>
              <a:rPr lang="fa-IR" sz="4400" b="1" dirty="0" smtClean="0"/>
              <a:t>-روشهای کنترل کیفی </a:t>
            </a:r>
            <a:r>
              <a:rPr lang="fa-IR" sz="4400" b="1" dirty="0" smtClean="0"/>
              <a:t>موادغذائی</a:t>
            </a:r>
            <a:endParaRPr lang="fa-IR" sz="4400" b="1" dirty="0" smtClean="0"/>
          </a:p>
          <a:p>
            <a:pPr algn="just" rtl="1"/>
            <a:r>
              <a:rPr lang="fa-IR" sz="4400" b="1" dirty="0" smtClean="0"/>
              <a:t>-شرایط نمونه برداری ازموادغذائی</a:t>
            </a:r>
          </a:p>
          <a:p>
            <a:pPr algn="just" rtl="1"/>
            <a:r>
              <a:rPr lang="fa-IR" sz="4400" b="1" dirty="0" smtClean="0"/>
              <a:t>اصول نمونه برداری</a:t>
            </a:r>
          </a:p>
          <a:p>
            <a:pPr algn="just" rtl="1"/>
            <a:r>
              <a:rPr lang="en-US" dirty="0" err="1" smtClean="0"/>
              <a:t>ente</a:t>
            </a:r>
            <a:endParaRPr lang="fa-IR" dirty="0"/>
          </a:p>
        </p:txBody>
      </p:sp>
    </p:spTree>
    <p:extLst>
      <p:ext uri="{BB962C8B-B14F-4D97-AF65-F5344CB8AC3E}">
        <p14:creationId xmlns:p14="http://schemas.microsoft.com/office/powerpoint/2010/main" val="3553922123"/>
      </p:ext>
    </p:extLst>
  </p:cSld>
  <p:clrMapOvr>
    <a:masterClrMapping/>
  </p:clrMapOvr>
  <p:transition>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تقلب </a:t>
            </a:r>
            <a:r>
              <a:rPr lang="fa-IR" b="1" dirty="0">
                <a:solidFill>
                  <a:srgbClr val="FFFF00"/>
                </a:solidFill>
              </a:rPr>
              <a:t>در آب غوره</a:t>
            </a:r>
            <a:endParaRPr lang="en-US" b="1" dirty="0">
              <a:solidFill>
                <a:srgbClr val="FFFF00"/>
              </a:solidFill>
            </a:endParaRPr>
          </a:p>
        </p:txBody>
      </p:sp>
      <p:sp>
        <p:nvSpPr>
          <p:cNvPr id="3" name="Content Placeholder 2"/>
          <p:cNvSpPr>
            <a:spLocks noGrp="1"/>
          </p:cNvSpPr>
          <p:nvPr>
            <p:ph idx="1"/>
          </p:nvPr>
        </p:nvSpPr>
        <p:spPr/>
        <p:txBody>
          <a:bodyPr/>
          <a:lstStyle/>
          <a:p>
            <a:pPr marL="0" indent="0" algn="r" rtl="1">
              <a:buNone/>
            </a:pPr>
            <a:r>
              <a:rPr lang="fa-IR" dirty="0"/>
              <a:t>براي تقلب در آب غوره برخي از </a:t>
            </a:r>
            <a:r>
              <a:rPr lang="fa-IR" dirty="0" smtClean="0"/>
              <a:t>فروشندگان </a:t>
            </a:r>
            <a:r>
              <a:rPr lang="fa-IR" dirty="0"/>
              <a:t>جوهر لیمو را با آب و کمي آب غوره مخلوط کرده </a:t>
            </a:r>
            <a:r>
              <a:rPr lang="fa-IR" dirty="0" smtClean="0"/>
              <a:t>وبه </a:t>
            </a:r>
            <a:r>
              <a:rPr lang="fa-IR" dirty="0"/>
              <a:t>عنوان آب غوره به فروش مي رسانند.</a:t>
            </a:r>
            <a:endParaRPr lang="en-US" dirty="0"/>
          </a:p>
        </p:txBody>
      </p:sp>
    </p:spTree>
    <p:extLst>
      <p:ext uri="{BB962C8B-B14F-4D97-AF65-F5344CB8AC3E}">
        <p14:creationId xmlns:p14="http://schemas.microsoft.com/office/powerpoint/2010/main" val="514515791"/>
      </p:ext>
    </p:extLst>
  </p:cSld>
  <p:clrMapOvr>
    <a:masterClrMapping/>
  </p:clrMapOvr>
  <p:transition>
    <p:wipe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143000"/>
          </a:xfrm>
        </p:spPr>
        <p:txBody>
          <a:bodyPr>
            <a:normAutofit/>
          </a:bodyPr>
          <a:lstStyle/>
          <a:p>
            <a:r>
              <a:rPr lang="fa-IR" sz="2800" b="1" dirty="0" smtClean="0">
                <a:solidFill>
                  <a:srgbClr val="FFFF00"/>
                </a:solidFill>
              </a:rPr>
              <a:t>لیست </a:t>
            </a:r>
            <a:r>
              <a:rPr lang="fa-IR" sz="2800" b="1" dirty="0">
                <a:solidFill>
                  <a:srgbClr val="FFFF00"/>
                </a:solidFill>
              </a:rPr>
              <a:t>حداقل مقدار نمونه جهت آزمایشات میکروبی و شیمیایی انواع سس، آبلیمو و آبغوره</a:t>
            </a:r>
            <a:endParaRPr lang="en-US" sz="28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86251400"/>
              </p:ext>
            </p:extLst>
          </p:nvPr>
        </p:nvGraphicFramePr>
        <p:xfrm>
          <a:off x="467544" y="1988840"/>
          <a:ext cx="8229600" cy="259080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pPr algn="ctr"/>
                      <a:r>
                        <a:rPr lang="fa-IR" sz="2800" b="1" dirty="0" smtClean="0"/>
                        <a:t>آزمایشات شیمیایی</a:t>
                      </a:r>
                      <a:endParaRPr lang="en-US" sz="2800" b="1" dirty="0"/>
                    </a:p>
                  </a:txBody>
                  <a:tcPr/>
                </a:tc>
                <a:tc>
                  <a:txBody>
                    <a:bodyPr/>
                    <a:lstStyle/>
                    <a:p>
                      <a:pPr algn="ctr"/>
                      <a:r>
                        <a:rPr lang="fa-IR" sz="2800" b="1" dirty="0" smtClean="0"/>
                        <a:t>آزمایشات میکروبی </a:t>
                      </a:r>
                      <a:endParaRPr lang="en-US" sz="2800" b="1" dirty="0"/>
                    </a:p>
                  </a:txBody>
                  <a:tcPr/>
                </a:tc>
                <a:tc>
                  <a:txBody>
                    <a:bodyPr/>
                    <a:lstStyle/>
                    <a:p>
                      <a:pPr algn="ctr"/>
                      <a:r>
                        <a:rPr lang="fa-IR" sz="2800" b="1" dirty="0" smtClean="0"/>
                        <a:t>نوع ماده</a:t>
                      </a:r>
                      <a:endParaRPr lang="en-US" sz="2800" b="1" dirty="0"/>
                    </a:p>
                  </a:txBody>
                  <a:tcPr/>
                </a:tc>
              </a:tr>
              <a:tr h="370840">
                <a:tc>
                  <a:txBody>
                    <a:bodyPr/>
                    <a:lstStyle/>
                    <a:p>
                      <a:pPr algn="ctr"/>
                      <a:r>
                        <a:rPr lang="fa-IR" sz="2800" b="1" dirty="0" smtClean="0"/>
                        <a:t>حداقل 2شیشه</a:t>
                      </a:r>
                      <a:endParaRPr lang="fa-IR" sz="2800" b="1" dirty="0"/>
                    </a:p>
                  </a:txBody>
                  <a:tcPr/>
                </a:tc>
                <a:tc>
                  <a:txBody>
                    <a:bodyPr/>
                    <a:lstStyle/>
                    <a:p>
                      <a:pPr algn="ctr"/>
                      <a:r>
                        <a:rPr lang="fa-IR" sz="2800" b="1" dirty="0" smtClean="0"/>
                        <a:t>حداقل 3شیشه</a:t>
                      </a:r>
                      <a:endParaRPr lang="en-US" sz="2800" b="1" dirty="0"/>
                    </a:p>
                  </a:txBody>
                  <a:tcPr/>
                </a:tc>
                <a:tc>
                  <a:txBody>
                    <a:bodyPr/>
                    <a:lstStyle/>
                    <a:p>
                      <a:pPr algn="ctr"/>
                      <a:r>
                        <a:rPr lang="fa-IR" sz="2800" b="1" dirty="0" smtClean="0"/>
                        <a:t>آب لیمو</a:t>
                      </a:r>
                      <a:endParaRPr lang="en-US" sz="2800" b="1" dirty="0"/>
                    </a:p>
                  </a:txBody>
                  <a:tcPr/>
                </a:tc>
              </a:tr>
              <a:tr h="370840">
                <a:tc>
                  <a:txBody>
                    <a:bodyPr/>
                    <a:lstStyle/>
                    <a:p>
                      <a:pPr algn="ctr"/>
                      <a:r>
                        <a:rPr lang="fa-IR" sz="2800" b="1" dirty="0" smtClean="0"/>
                        <a:t>حداقل 2شیشه</a:t>
                      </a:r>
                      <a:endParaRPr lang="fa-IR" sz="2800" b="1" dirty="0"/>
                    </a:p>
                  </a:txBody>
                  <a:tcPr/>
                </a:tc>
                <a:tc>
                  <a:txBody>
                    <a:bodyPr/>
                    <a:lstStyle/>
                    <a:p>
                      <a:pPr algn="ctr"/>
                      <a:r>
                        <a:rPr lang="fa-IR" sz="2800" b="1" dirty="0" smtClean="0"/>
                        <a:t>حداقل 3شیشه</a:t>
                      </a:r>
                      <a:endParaRPr lang="fa-IR" sz="2800" b="1" dirty="0"/>
                    </a:p>
                  </a:txBody>
                  <a:tcPr/>
                </a:tc>
                <a:tc>
                  <a:txBody>
                    <a:bodyPr/>
                    <a:lstStyle/>
                    <a:p>
                      <a:pPr algn="ctr"/>
                      <a:r>
                        <a:rPr lang="fa-IR" sz="2800" b="1" dirty="0" smtClean="0"/>
                        <a:t>آب غوره</a:t>
                      </a:r>
                      <a:endParaRPr lang="en-US" sz="2800" b="1" dirty="0"/>
                    </a:p>
                  </a:txBody>
                  <a:tcPr/>
                </a:tc>
              </a:tr>
              <a:tr h="370840">
                <a:tc>
                  <a:txBody>
                    <a:bodyPr/>
                    <a:lstStyle/>
                    <a:p>
                      <a:pPr algn="ctr"/>
                      <a:r>
                        <a:rPr lang="fa-IR" sz="2800" b="1" dirty="0" smtClean="0"/>
                        <a:t>حداقل 2شیشه</a:t>
                      </a:r>
                      <a:endParaRPr lang="fa-IR" sz="2800" b="1" dirty="0"/>
                    </a:p>
                  </a:txBody>
                  <a:tcPr/>
                </a:tc>
                <a:tc>
                  <a:txBody>
                    <a:bodyPr/>
                    <a:lstStyle/>
                    <a:p>
                      <a:pPr algn="ctr"/>
                      <a:r>
                        <a:rPr lang="fa-IR" sz="2800" b="1" dirty="0" smtClean="0"/>
                        <a:t>حداقل250گرم</a:t>
                      </a:r>
                      <a:endParaRPr lang="en-US" sz="2800" b="1" dirty="0"/>
                    </a:p>
                  </a:txBody>
                  <a:tcPr/>
                </a:tc>
                <a:tc>
                  <a:txBody>
                    <a:bodyPr/>
                    <a:lstStyle/>
                    <a:p>
                      <a:pPr algn="ctr"/>
                      <a:r>
                        <a:rPr lang="fa-IR" sz="2800" b="1" dirty="0" smtClean="0"/>
                        <a:t>سس گوجه فرنگی</a:t>
                      </a:r>
                      <a:endParaRPr lang="en-US" sz="2800" b="1" dirty="0"/>
                    </a:p>
                  </a:txBody>
                  <a:tcPr/>
                </a:tc>
              </a:tr>
              <a:tr h="370840">
                <a:tc>
                  <a:txBody>
                    <a:bodyPr/>
                    <a:lstStyle/>
                    <a:p>
                      <a:pPr algn="ctr"/>
                      <a:r>
                        <a:rPr lang="fa-IR" sz="2800" b="1" dirty="0" smtClean="0"/>
                        <a:t>حداقل 2شیشه</a:t>
                      </a:r>
                      <a:endParaRPr lang="fa-IR" sz="2800" b="1" dirty="0"/>
                    </a:p>
                  </a:txBody>
                  <a:tcPr/>
                </a:tc>
                <a:tc>
                  <a:txBody>
                    <a:bodyPr/>
                    <a:lstStyle/>
                    <a:p>
                      <a:pPr algn="ctr"/>
                      <a:r>
                        <a:rPr lang="fa-IR" sz="2800" b="1" dirty="0" smtClean="0"/>
                        <a:t>حداقل 2شیشه</a:t>
                      </a:r>
                      <a:endParaRPr lang="fa-IR" sz="2800" b="1" dirty="0"/>
                    </a:p>
                  </a:txBody>
                  <a:tcPr/>
                </a:tc>
                <a:tc>
                  <a:txBody>
                    <a:bodyPr/>
                    <a:lstStyle/>
                    <a:p>
                      <a:pPr algn="ctr"/>
                      <a:r>
                        <a:rPr lang="fa-IR" sz="2800" b="1" dirty="0" smtClean="0"/>
                        <a:t>سس سالاد</a:t>
                      </a:r>
                      <a:endParaRPr lang="en-US" sz="2800" b="1" dirty="0"/>
                    </a:p>
                  </a:txBody>
                  <a:tcPr/>
                </a:tc>
              </a:tr>
            </a:tbl>
          </a:graphicData>
        </a:graphic>
      </p:graphicFrame>
    </p:spTree>
    <p:extLst>
      <p:ext uri="{BB962C8B-B14F-4D97-AF65-F5344CB8AC3E}">
        <p14:creationId xmlns:p14="http://schemas.microsoft.com/office/powerpoint/2010/main" val="140330657"/>
      </p:ext>
    </p:extLst>
  </p:cSld>
  <p:clrMapOvr>
    <a:masterClrMapping/>
  </p:clrMapOvr>
  <p:transition>
    <p:wipe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fa-IR" altLang="en-US" sz="5400" b="1" dirty="0">
                <a:solidFill>
                  <a:srgbClr val="FFFF00"/>
                </a:solidFill>
                <a:cs typeface="B Titr" pitchFamily="2" charset="-78"/>
              </a:rPr>
              <a:t>تقلب در انواع رب</a:t>
            </a:r>
            <a:br>
              <a:rPr lang="fa-IR" altLang="en-US" sz="5400" b="1" dirty="0">
                <a:solidFill>
                  <a:srgbClr val="FFFF00"/>
                </a:solidFill>
                <a:cs typeface="B Titr" pitchFamily="2" charset="-78"/>
              </a:rPr>
            </a:br>
            <a:endParaRPr lang="en-US" altLang="en-US" sz="5400" dirty="0" smtClean="0">
              <a:solidFill>
                <a:srgbClr val="FF0000"/>
              </a:solidFill>
            </a:endParaRPr>
          </a:p>
        </p:txBody>
      </p:sp>
      <p:sp>
        <p:nvSpPr>
          <p:cNvPr id="41987" name="Rectangle 3"/>
          <p:cNvSpPr>
            <a:spLocks noGrp="1" noChangeArrowheads="1"/>
          </p:cNvSpPr>
          <p:nvPr>
            <p:ph idx="1"/>
          </p:nvPr>
        </p:nvSpPr>
        <p:spPr/>
        <p:txBody>
          <a:bodyPr/>
          <a:lstStyle/>
          <a:p>
            <a:pPr marL="0" indent="0" algn="r" rtl="1">
              <a:buNone/>
            </a:pPr>
            <a:r>
              <a:rPr lang="fa-IR" altLang="en-US" sz="3600" b="1" dirty="0">
                <a:solidFill>
                  <a:schemeClr val="accent6">
                    <a:lumMod val="75000"/>
                  </a:schemeClr>
                </a:solidFill>
                <a:cs typeface="B Nazanin" pitchFamily="2" charset="-78"/>
              </a:rPr>
              <a:t>رب گوجه فرنگي </a:t>
            </a:r>
          </a:p>
          <a:p>
            <a:pPr algn="r" rtl="1" eaLnBrk="1" hangingPunct="1"/>
            <a:r>
              <a:rPr lang="fa-IR" altLang="en-US" sz="3600" b="1" dirty="0" smtClean="0">
                <a:cs typeface="B Nazanin" pitchFamily="2" charset="-78"/>
              </a:rPr>
              <a:t>جوشاندن مخلوط رب گوجه فرنگي و پوره ي کدو يا کدوي پخته و له شده. </a:t>
            </a:r>
          </a:p>
          <a:p>
            <a:pPr algn="r" rtl="1" eaLnBrk="1" hangingPunct="1"/>
            <a:r>
              <a:rPr lang="fa-IR" altLang="en-US" sz="3600" b="1" dirty="0" smtClean="0">
                <a:cs typeface="B Nazanin" pitchFamily="2" charset="-78"/>
              </a:rPr>
              <a:t>افزودن سيب زميني پخته و له شده به رب </a:t>
            </a:r>
            <a:endParaRPr lang="en-US" altLang="en-US" sz="3600" b="1" dirty="0" smtClean="0">
              <a:cs typeface="B Nazanin" pitchFamily="2" charset="-78"/>
            </a:endParaRPr>
          </a:p>
          <a:p>
            <a:pPr algn="r" rtl="1"/>
            <a:endParaRPr lang="fa-IR" altLang="en-US" sz="3600" b="1" dirty="0" smtClean="0">
              <a:cs typeface="B Nazanin" pitchFamily="2" charset="-78"/>
            </a:endParaRPr>
          </a:p>
          <a:p>
            <a:pPr algn="r" rtl="1" eaLnBrk="1" hangingPunct="1"/>
            <a:r>
              <a:rPr lang="fa-IR" altLang="en-US" sz="3600" b="1" dirty="0" smtClean="0">
                <a:cs typeface="B Nazanin" pitchFamily="2" charset="-78"/>
              </a:rPr>
              <a:t>اضافه کردن نشاسته به رب گوجه فرنگي  برای سفت و غليظ شدن آن</a:t>
            </a:r>
            <a:endParaRPr lang="en-US" altLang="en-US" sz="3600" b="1" dirty="0" smtClean="0">
              <a:cs typeface="B Nazanin" pitchFamily="2" charset="-78"/>
            </a:endParaRPr>
          </a:p>
        </p:txBody>
      </p:sp>
    </p:spTree>
    <p:extLst>
      <p:ext uri="{BB962C8B-B14F-4D97-AF65-F5344CB8AC3E}">
        <p14:creationId xmlns:p14="http://schemas.microsoft.com/office/powerpoint/2010/main" val="796150450"/>
      </p:ext>
    </p:extLst>
  </p:cSld>
  <p:clrMapOvr>
    <a:masterClrMapping/>
  </p:clrMapOvr>
  <p:transition>
    <p:cover dir="lu"/>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رب انار</a:t>
            </a:r>
          </a:p>
        </p:txBody>
      </p:sp>
      <p:sp>
        <p:nvSpPr>
          <p:cNvPr id="3" name="Content Placeholder 2"/>
          <p:cNvSpPr>
            <a:spLocks noGrp="1"/>
          </p:cNvSpPr>
          <p:nvPr>
            <p:ph idx="1"/>
          </p:nvPr>
        </p:nvSpPr>
        <p:spPr/>
        <p:txBody>
          <a:bodyPr/>
          <a:lstStyle/>
          <a:p>
            <a:pPr marL="0" indent="0" algn="r" rtl="1">
              <a:buNone/>
            </a:pPr>
            <a:r>
              <a:rPr lang="fa-IR" dirty="0" smtClean="0"/>
              <a:t>براي </a:t>
            </a:r>
            <a:r>
              <a:rPr lang="fa-IR" dirty="0"/>
              <a:t>تولید رب انار تقلبي برخي از افراد گوجه فرنگي هاي ترش را پس از خیس نمودن با رب </a:t>
            </a:r>
            <a:r>
              <a:rPr lang="fa-IR" dirty="0" smtClean="0"/>
              <a:t>انارمخلوط </a:t>
            </a:r>
            <a:r>
              <a:rPr lang="fa-IR" dirty="0"/>
              <a:t>نموده و به عنوان رب انار مرغوب به فروش مي </a:t>
            </a:r>
            <a:r>
              <a:rPr lang="fa-IR" dirty="0" smtClean="0"/>
              <a:t>رسانند.</a:t>
            </a:r>
            <a:endParaRPr lang="en-US" dirty="0"/>
          </a:p>
        </p:txBody>
      </p:sp>
    </p:spTree>
    <p:extLst>
      <p:ext uri="{BB962C8B-B14F-4D97-AF65-F5344CB8AC3E}">
        <p14:creationId xmlns:p14="http://schemas.microsoft.com/office/powerpoint/2010/main" val="2771632989"/>
      </p:ext>
    </p:extLst>
  </p:cSld>
  <p:clrMapOvr>
    <a:masterClrMapping/>
  </p:clrMapOvr>
  <p:transition>
    <p:wipe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FF00"/>
                </a:solidFill>
              </a:rPr>
              <a:t>تشخیص </a:t>
            </a:r>
            <a:r>
              <a:rPr lang="fa-IR" b="1" dirty="0">
                <a:solidFill>
                  <a:srgbClr val="FFFF00"/>
                </a:solidFill>
              </a:rPr>
              <a:t>تقلب در </a:t>
            </a:r>
            <a:r>
              <a:rPr lang="fa-IR" b="1" dirty="0" smtClean="0">
                <a:solidFill>
                  <a:srgbClr val="FFFF00"/>
                </a:solidFill>
              </a:rPr>
              <a:t>رب</a:t>
            </a:r>
            <a:endParaRPr lang="en-US" b="1" dirty="0">
              <a:solidFill>
                <a:srgbClr val="FFFF00"/>
              </a:solidFill>
            </a:endParaRPr>
          </a:p>
        </p:txBody>
      </p:sp>
      <p:sp>
        <p:nvSpPr>
          <p:cNvPr id="3" name="Content Placeholder 2"/>
          <p:cNvSpPr>
            <a:spLocks noGrp="1"/>
          </p:cNvSpPr>
          <p:nvPr>
            <p:ph idx="1"/>
          </p:nvPr>
        </p:nvSpPr>
        <p:spPr/>
        <p:txBody>
          <a:bodyPr/>
          <a:lstStyle/>
          <a:p>
            <a:pPr marL="0" indent="0" algn="r" rtl="1">
              <a:buNone/>
            </a:pPr>
            <a:r>
              <a:rPr lang="fa-IR" dirty="0"/>
              <a:t>افزودن نشاسته به رب گوجه </a:t>
            </a:r>
            <a:r>
              <a:rPr lang="fa-IR" dirty="0" smtClean="0"/>
              <a:t>فرنگی براي </a:t>
            </a:r>
            <a:r>
              <a:rPr lang="fa-IR" dirty="0"/>
              <a:t>تشخیص وجود نشاسته در رب گوجه فرنگی مي توان چند قطره محلول ید به آن اضافه </a:t>
            </a:r>
            <a:r>
              <a:rPr lang="fa-IR" dirty="0" smtClean="0"/>
              <a:t>کرد که </a:t>
            </a:r>
            <a:r>
              <a:rPr lang="fa-IR" dirty="0"/>
              <a:t>در این صورت به دلیل وجود نشاسته رنگ آن آبي مي </a:t>
            </a:r>
            <a:r>
              <a:rPr lang="fa-IR" dirty="0" smtClean="0"/>
              <a:t>شود.</a:t>
            </a:r>
            <a:endParaRPr lang="en-US" dirty="0"/>
          </a:p>
        </p:txBody>
      </p:sp>
    </p:spTree>
    <p:extLst>
      <p:ext uri="{BB962C8B-B14F-4D97-AF65-F5344CB8AC3E}">
        <p14:creationId xmlns:p14="http://schemas.microsoft.com/office/powerpoint/2010/main" val="2798518034"/>
      </p:ext>
    </p:extLst>
  </p:cSld>
  <p:clrMapOvr>
    <a:masterClrMapping/>
  </p:clrMapOvr>
  <p:transition>
    <p:wipe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استفاده از کدو در تهیه رب گوجه فرنگی</a:t>
            </a:r>
            <a:endParaRPr lang="en-US" b="1" dirty="0">
              <a:solidFill>
                <a:srgbClr val="FFFF00"/>
              </a:solidFill>
            </a:endParaRPr>
          </a:p>
        </p:txBody>
      </p:sp>
      <p:sp>
        <p:nvSpPr>
          <p:cNvPr id="3" name="Content Placeholder 2"/>
          <p:cNvSpPr>
            <a:spLocks noGrp="1"/>
          </p:cNvSpPr>
          <p:nvPr>
            <p:ph idx="1"/>
          </p:nvPr>
        </p:nvSpPr>
        <p:spPr/>
        <p:txBody>
          <a:bodyPr/>
          <a:lstStyle/>
          <a:p>
            <a:pPr algn="r" rtl="1"/>
            <a:r>
              <a:rPr lang="fa-IR" dirty="0" smtClean="0"/>
              <a:t>یک قاشق از رب را در یک لیوان آب حل کنید اگر </a:t>
            </a:r>
            <a:r>
              <a:rPr lang="fa-IR" dirty="0"/>
              <a:t>قرمز رنگ بود خوب و اگر نارنجی یا زرد </a:t>
            </a:r>
            <a:r>
              <a:rPr lang="fa-IR" dirty="0" smtClean="0"/>
              <a:t>بودنشان </a:t>
            </a:r>
            <a:r>
              <a:rPr lang="fa-IR" dirty="0"/>
              <a:t>دهنده وجود کدو </a:t>
            </a:r>
            <a:r>
              <a:rPr lang="fa-IR" dirty="0" smtClean="0"/>
              <a:t>است.</a:t>
            </a:r>
            <a:endParaRPr lang="en-US" dirty="0"/>
          </a:p>
        </p:txBody>
      </p:sp>
    </p:spTree>
    <p:extLst>
      <p:ext uri="{BB962C8B-B14F-4D97-AF65-F5344CB8AC3E}">
        <p14:creationId xmlns:p14="http://schemas.microsoft.com/office/powerpoint/2010/main" val="3454447154"/>
      </p:ext>
    </p:extLst>
  </p:cSld>
  <p:clrMapOvr>
    <a:masterClrMapping/>
  </p:clrMapOvr>
  <p:transition>
    <p:wipe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b="1" dirty="0">
                <a:solidFill>
                  <a:srgbClr val="FFFF00"/>
                </a:solidFill>
              </a:rPr>
              <a:t>لیست حداقل مقدار نمونه جهت آزمایشات میکروبی و شیمیایی رب</a:t>
            </a:r>
            <a:endParaRPr lang="en-US" sz="28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76754446"/>
              </p:ext>
            </p:extLst>
          </p:nvPr>
        </p:nvGraphicFramePr>
        <p:xfrm>
          <a:off x="251520" y="3140968"/>
          <a:ext cx="8229600" cy="1158240"/>
        </p:xfrm>
        <a:graphic>
          <a:graphicData uri="http://schemas.openxmlformats.org/drawingml/2006/table">
            <a:tbl>
              <a:tblPr firstRow="1" bandRow="1">
                <a:tableStyleId>{5C22544A-7EE6-4342-B048-85BDC9FD1C3A}</a:tableStyleId>
              </a:tblPr>
              <a:tblGrid>
                <a:gridCol w="2743200"/>
                <a:gridCol w="2801416"/>
                <a:gridCol w="2684984"/>
              </a:tblGrid>
              <a:tr h="370840">
                <a:tc>
                  <a:txBody>
                    <a:bodyPr/>
                    <a:lstStyle/>
                    <a:p>
                      <a:pPr algn="ctr"/>
                      <a:r>
                        <a:rPr lang="fa-IR" sz="3200" b="1" dirty="0" smtClean="0"/>
                        <a:t>آزمایشات شیمیایی</a:t>
                      </a:r>
                      <a:endParaRPr lang="en-US" sz="3200" b="1" dirty="0"/>
                    </a:p>
                  </a:txBody>
                  <a:tcPr/>
                </a:tc>
                <a:tc>
                  <a:txBody>
                    <a:bodyPr/>
                    <a:lstStyle/>
                    <a:p>
                      <a:pPr algn="ctr"/>
                      <a:r>
                        <a:rPr lang="fa-IR" sz="3200" b="1" dirty="0" smtClean="0"/>
                        <a:t>آزمایشات میکروبی </a:t>
                      </a:r>
                      <a:endParaRPr lang="en-US" sz="3200" b="1" dirty="0"/>
                    </a:p>
                  </a:txBody>
                  <a:tcPr/>
                </a:tc>
                <a:tc>
                  <a:txBody>
                    <a:bodyPr/>
                    <a:lstStyle/>
                    <a:p>
                      <a:pPr algn="ctr"/>
                      <a:r>
                        <a:rPr lang="fa-IR" sz="3200" b="1" dirty="0" smtClean="0"/>
                        <a:t>نوع ماده</a:t>
                      </a:r>
                      <a:endParaRPr lang="en-US" sz="3200" b="1" dirty="0"/>
                    </a:p>
                  </a:txBody>
                  <a:tcPr/>
                </a:tc>
              </a:tr>
              <a:tr h="370840">
                <a:tc>
                  <a:txBody>
                    <a:bodyPr/>
                    <a:lstStyle/>
                    <a:p>
                      <a:pPr algn="ctr"/>
                      <a:r>
                        <a:rPr lang="fa-IR" sz="3200" b="1" dirty="0" smtClean="0"/>
                        <a:t>حداقل 2 شیشه</a:t>
                      </a:r>
                      <a:endParaRPr lang="en-US" sz="3200" b="1" dirty="0"/>
                    </a:p>
                  </a:txBody>
                  <a:tcPr/>
                </a:tc>
                <a:tc>
                  <a:txBody>
                    <a:bodyPr/>
                    <a:lstStyle/>
                    <a:p>
                      <a:pPr algn="ctr"/>
                      <a:r>
                        <a:rPr lang="fa-IR" sz="3200" b="1" dirty="0" smtClean="0"/>
                        <a:t>حداقل  250گرم</a:t>
                      </a:r>
                      <a:endParaRPr lang="en-US" sz="3200" b="1" dirty="0"/>
                    </a:p>
                  </a:txBody>
                  <a:tcPr/>
                </a:tc>
                <a:tc>
                  <a:txBody>
                    <a:bodyPr/>
                    <a:lstStyle/>
                    <a:p>
                      <a:pPr algn="ctr"/>
                      <a:r>
                        <a:rPr lang="fa-IR" sz="3200" b="1" dirty="0" smtClean="0"/>
                        <a:t>رب گوجه فرنگی </a:t>
                      </a:r>
                      <a:endParaRPr lang="en-US" sz="3200" b="1" dirty="0"/>
                    </a:p>
                  </a:txBody>
                  <a:tcPr/>
                </a:tc>
              </a:tr>
            </a:tbl>
          </a:graphicData>
        </a:graphic>
      </p:graphicFrame>
    </p:spTree>
    <p:extLst>
      <p:ext uri="{BB962C8B-B14F-4D97-AF65-F5344CB8AC3E}">
        <p14:creationId xmlns:p14="http://schemas.microsoft.com/office/powerpoint/2010/main" val="2798023836"/>
      </p:ext>
    </p:extLst>
  </p:cSld>
  <p:clrMapOvr>
    <a:masterClrMapping/>
  </p:clrMapOvr>
  <p:transition>
    <p:wipe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r>
              <a:rPr lang="fa-IR" altLang="en-US" sz="6000" b="1" dirty="0" smtClean="0">
                <a:solidFill>
                  <a:srgbClr val="FFFF00"/>
                </a:solidFill>
                <a:latin typeface="IranNastaliq" pitchFamily="18" charset="0"/>
              </a:rPr>
              <a:t>عسل</a:t>
            </a:r>
            <a:endParaRPr lang="fa-IR" altLang="en-US" sz="6000" b="1" dirty="0" smtClean="0">
              <a:solidFill>
                <a:srgbClr val="FFFF00"/>
              </a:solidFill>
            </a:endParaRPr>
          </a:p>
        </p:txBody>
      </p:sp>
      <p:sp>
        <p:nvSpPr>
          <p:cNvPr id="25603" name="Rectangle 2"/>
          <p:cNvSpPr>
            <a:spLocks noChangeArrowheads="1"/>
          </p:cNvSpPr>
          <p:nvPr/>
        </p:nvSpPr>
        <p:spPr bwMode="auto">
          <a:xfrm>
            <a:off x="428625" y="1785938"/>
            <a:ext cx="828675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ajalla UI"/>
                <a:cs typeface="Majalla UI"/>
              </a:defRPr>
            </a:lvl1pPr>
            <a:lvl2pPr marL="742950" indent="-285750" eaLnBrk="0" hangingPunct="0">
              <a:defRPr>
                <a:solidFill>
                  <a:schemeClr val="tx1"/>
                </a:solidFill>
                <a:latin typeface="Arial" pitchFamily="34" charset="0"/>
                <a:ea typeface="Majalla UI"/>
                <a:cs typeface="Majalla UI"/>
              </a:defRPr>
            </a:lvl2pPr>
            <a:lvl3pPr marL="1143000" indent="-228600" eaLnBrk="0" hangingPunct="0">
              <a:defRPr>
                <a:solidFill>
                  <a:schemeClr val="tx1"/>
                </a:solidFill>
                <a:latin typeface="Arial" pitchFamily="34" charset="0"/>
                <a:ea typeface="Majalla UI"/>
                <a:cs typeface="Majalla UI"/>
              </a:defRPr>
            </a:lvl3pPr>
            <a:lvl4pPr marL="1600200" indent="-228600" eaLnBrk="0" hangingPunct="0">
              <a:defRPr>
                <a:solidFill>
                  <a:schemeClr val="tx1"/>
                </a:solidFill>
                <a:latin typeface="Arial" pitchFamily="34" charset="0"/>
                <a:ea typeface="Majalla UI"/>
                <a:cs typeface="Majalla UI"/>
              </a:defRPr>
            </a:lvl4pPr>
            <a:lvl5pPr marL="2057400" indent="-228600" eaLnBrk="0" hangingPunct="0">
              <a:defRPr>
                <a:solidFill>
                  <a:schemeClr val="tx1"/>
                </a:solidFill>
                <a:latin typeface="Arial" pitchFamily="34" charset="0"/>
                <a:ea typeface="Majalla UI"/>
                <a:cs typeface="Majalla UI"/>
              </a:defRPr>
            </a:lvl5pPr>
            <a:lvl6pPr marL="2514600" indent="-228600" algn="r" rtl="1" eaLnBrk="0" fontAlgn="base" hangingPunct="0">
              <a:spcBef>
                <a:spcPct val="0"/>
              </a:spcBef>
              <a:spcAft>
                <a:spcPct val="0"/>
              </a:spcAft>
              <a:defRPr>
                <a:solidFill>
                  <a:schemeClr val="tx1"/>
                </a:solidFill>
                <a:latin typeface="Arial" pitchFamily="34" charset="0"/>
                <a:ea typeface="Majalla UI"/>
                <a:cs typeface="Majalla UI"/>
              </a:defRPr>
            </a:lvl6pPr>
            <a:lvl7pPr marL="2971800" indent="-228600" algn="r" rtl="1" eaLnBrk="0" fontAlgn="base" hangingPunct="0">
              <a:spcBef>
                <a:spcPct val="0"/>
              </a:spcBef>
              <a:spcAft>
                <a:spcPct val="0"/>
              </a:spcAft>
              <a:defRPr>
                <a:solidFill>
                  <a:schemeClr val="tx1"/>
                </a:solidFill>
                <a:latin typeface="Arial" pitchFamily="34" charset="0"/>
                <a:ea typeface="Majalla UI"/>
                <a:cs typeface="Majalla UI"/>
              </a:defRPr>
            </a:lvl7pPr>
            <a:lvl8pPr marL="3429000" indent="-228600" algn="r" rtl="1" eaLnBrk="0" fontAlgn="base" hangingPunct="0">
              <a:spcBef>
                <a:spcPct val="0"/>
              </a:spcBef>
              <a:spcAft>
                <a:spcPct val="0"/>
              </a:spcAft>
              <a:defRPr>
                <a:solidFill>
                  <a:schemeClr val="tx1"/>
                </a:solidFill>
                <a:latin typeface="Arial" pitchFamily="34" charset="0"/>
                <a:ea typeface="Majalla UI"/>
                <a:cs typeface="Majalla UI"/>
              </a:defRPr>
            </a:lvl8pPr>
            <a:lvl9pPr marL="3886200" indent="-228600" algn="r" rtl="1" eaLnBrk="0" fontAlgn="base" hangingPunct="0">
              <a:spcBef>
                <a:spcPct val="0"/>
              </a:spcBef>
              <a:spcAft>
                <a:spcPct val="0"/>
              </a:spcAft>
              <a:defRPr>
                <a:solidFill>
                  <a:schemeClr val="tx1"/>
                </a:solidFill>
                <a:latin typeface="Arial" pitchFamily="34" charset="0"/>
                <a:ea typeface="Majalla UI"/>
                <a:cs typeface="Majalla UI"/>
              </a:defRPr>
            </a:lvl9pPr>
          </a:lstStyle>
          <a:p>
            <a:pPr algn="just" rtl="1" eaLnBrk="1" hangingPunct="1"/>
            <a:r>
              <a:rPr lang="fa-IR" altLang="en-US" sz="3600" dirty="0">
                <a:cs typeface="B Mitra" pitchFamily="2" charset="-78"/>
              </a:rPr>
              <a:t>عسل به شهد گل ها اطلاق مي شود كه زنبور عسل پس از تغذيه از گياهان مختلف ، آن را ساخته باشد . به بيان ديگر عسل ماده شيرين و غليظي است كه توسط زنبور عسل از شهد گل ها جمع آوري شده و تغيير شكل مي يابد و سپس در داخل </a:t>
            </a:r>
            <a:r>
              <a:rPr lang="fa-IR" altLang="en-US" sz="3600" dirty="0" smtClean="0">
                <a:cs typeface="B Mitra" pitchFamily="2" charset="-78"/>
              </a:rPr>
              <a:t>سلولهاي </a:t>
            </a:r>
            <a:r>
              <a:rPr lang="fa-IR" altLang="en-US" sz="3600" dirty="0">
                <a:cs typeface="B Mitra" pitchFamily="2" charset="-78"/>
              </a:rPr>
              <a:t>مومي كندو ذخيره مي </a:t>
            </a:r>
            <a:r>
              <a:rPr lang="fa-IR" altLang="en-US" sz="3600" dirty="0" smtClean="0">
                <a:cs typeface="B Mitra" pitchFamily="2" charset="-78"/>
              </a:rPr>
              <a:t>شود</a:t>
            </a:r>
            <a:r>
              <a:rPr lang="en-US" altLang="en-US" sz="3600" dirty="0" smtClean="0">
                <a:cs typeface="B Mitra" pitchFamily="2" charset="-78"/>
              </a:rPr>
              <a:t>.</a:t>
            </a:r>
          </a:p>
          <a:p>
            <a:pPr algn="just" rtl="1" eaLnBrk="1" hangingPunct="1"/>
            <a:r>
              <a:rPr lang="fa-IR" sz="3600" dirty="0">
                <a:cs typeface="B Mitra" pitchFamily="2" charset="-78"/>
              </a:rPr>
              <a:t>عسل طبيعي سرشار از مواد غذايي بوده و مي تواند نيازهاي غذايي را برطرف سازد زيرا زنبور املاح و ويتامين هاي موجود در گل را درعسل مي پرورانده و آن را قابل جذب در خون مي سازد .</a:t>
            </a:r>
          </a:p>
          <a:p>
            <a:pPr algn="just" rtl="1" eaLnBrk="1" hangingPunct="1"/>
            <a:endParaRPr lang="fa-IR" altLang="en-US" sz="3600" dirty="0">
              <a:cs typeface="B Mitra" pitchFamily="2" charset="-78"/>
            </a:endParaRPr>
          </a:p>
        </p:txBody>
      </p:sp>
    </p:spTree>
    <p:extLst>
      <p:ext uri="{BB962C8B-B14F-4D97-AF65-F5344CB8AC3E}">
        <p14:creationId xmlns:p14="http://schemas.microsoft.com/office/powerpoint/2010/main" val="610241002"/>
      </p:ext>
    </p:extLst>
  </p:cSld>
  <p:clrMapOvr>
    <a:masterClrMapping/>
  </p:clrMapOvr>
  <p:transition>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20763" y="357188"/>
            <a:ext cx="7766050" cy="6000750"/>
          </a:xfrm>
        </p:spPr>
      </p:pic>
    </p:spTree>
    <p:extLst>
      <p:ext uri="{BB962C8B-B14F-4D97-AF65-F5344CB8AC3E}">
        <p14:creationId xmlns:p14="http://schemas.microsoft.com/office/powerpoint/2010/main" val="512331105"/>
      </p:ext>
    </p:extLst>
  </p:cSld>
  <p:clrMapOvr>
    <a:masterClrMapping/>
  </p:clrMapOvr>
  <p:transition>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8"/>
            <a:ext cx="8229600" cy="1368425"/>
          </a:xfrm>
        </p:spPr>
        <p:txBody>
          <a:bodyPr>
            <a:normAutofit/>
          </a:bodyPr>
          <a:lstStyle/>
          <a:p>
            <a:r>
              <a:rPr lang="fa-IR" altLang="en-US" sz="4800" b="1" dirty="0" smtClean="0">
                <a:solidFill>
                  <a:srgbClr val="FFFF00"/>
                </a:solidFill>
                <a:latin typeface="IranNastaliq" pitchFamily="18" charset="0"/>
              </a:rPr>
              <a:t>عسل تقلبي</a:t>
            </a:r>
            <a:endParaRPr lang="fa-IR" altLang="en-US" sz="4800" b="1" dirty="0" smtClean="0">
              <a:solidFill>
                <a:srgbClr val="FFFF00"/>
              </a:solidFill>
            </a:endParaRPr>
          </a:p>
        </p:txBody>
      </p:sp>
      <p:sp>
        <p:nvSpPr>
          <p:cNvPr id="27651" name="Content Placeholder 2"/>
          <p:cNvSpPr>
            <a:spLocks noGrp="1"/>
          </p:cNvSpPr>
          <p:nvPr>
            <p:ph idx="1"/>
          </p:nvPr>
        </p:nvSpPr>
        <p:spPr/>
        <p:txBody>
          <a:bodyPr/>
          <a:lstStyle/>
          <a:p>
            <a:pPr marL="0" indent="0" algn="r" rtl="1">
              <a:buNone/>
            </a:pPr>
            <a:r>
              <a:rPr lang="fa-IR" altLang="en-US" dirty="0" smtClean="0">
                <a:cs typeface="B Mitra" pitchFamily="2" charset="-78"/>
              </a:rPr>
              <a:t>هرگونه تغيير و دخل و تصرف در عسل طبيعي مانند افزودن يكسري مواد به آن تقلب محسوب مي گردد .</a:t>
            </a:r>
          </a:p>
          <a:p>
            <a:pPr algn="r" rtl="1">
              <a:buFont typeface="Wingdings" panose="05000000000000000000" pitchFamily="2" charset="2"/>
              <a:buChar char="q"/>
            </a:pPr>
            <a:r>
              <a:rPr lang="fa-IR" altLang="en-US" dirty="0" smtClean="0">
                <a:cs typeface="B Mitra" pitchFamily="2" charset="-78"/>
              </a:rPr>
              <a:t>تقلب با كمك زنبور عسل : تغذيه زنبور با آب شكر و اختلاط آن با مقداري عسل طبيعي</a:t>
            </a:r>
          </a:p>
          <a:p>
            <a:pPr algn="r" rtl="1">
              <a:buFont typeface="Wingdings" panose="05000000000000000000" pitchFamily="2" charset="2"/>
              <a:buChar char="q"/>
            </a:pPr>
            <a:r>
              <a:rPr lang="fa-IR" altLang="en-US" dirty="0" smtClean="0">
                <a:cs typeface="B Mitra" pitchFamily="2" charset="-78"/>
              </a:rPr>
              <a:t>تقلب بدون كمك زنبور عسل : در اين روش عسل كاملا مصنوعي بوده و از شيره ميوه هايي مانند خرما ، توت و ... و با استفاده از گلوكز ، شربت قند ، نشاسته و ... تهيه ميشود و البته فاقد هرگونه عطر و طعم عسل طبيعي مي باشد . </a:t>
            </a:r>
          </a:p>
          <a:p>
            <a:pPr algn="r"/>
            <a:endParaRPr lang="fa-IR" altLang="en-US" dirty="0" smtClean="0"/>
          </a:p>
        </p:txBody>
      </p:sp>
    </p:spTree>
    <p:extLst>
      <p:ext uri="{BB962C8B-B14F-4D97-AF65-F5344CB8AC3E}">
        <p14:creationId xmlns:p14="http://schemas.microsoft.com/office/powerpoint/2010/main" val="308265848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1143000"/>
          </a:xfrm>
        </p:spPr>
        <p:txBody>
          <a:bodyPr>
            <a:normAutofit fontScale="90000"/>
          </a:bodyPr>
          <a:lstStyle/>
          <a:p>
            <a:r>
              <a:rPr lang="fa-IR" dirty="0" smtClean="0">
                <a:solidFill>
                  <a:srgbClr val="FFFF00"/>
                </a:solidFill>
              </a:rPr>
              <a:t>ضر</a:t>
            </a:r>
            <a:r>
              <a:rPr lang="fa-IR" b="1" dirty="0" smtClean="0">
                <a:solidFill>
                  <a:srgbClr val="FFFF00"/>
                </a:solidFill>
              </a:rPr>
              <a:t>ورت </a:t>
            </a:r>
            <a:r>
              <a:rPr lang="fa-IR" b="1" dirty="0">
                <a:solidFill>
                  <a:srgbClr val="FFFF00"/>
                </a:solidFill>
              </a:rPr>
              <a:t>کنترل و نمونه برداری از مواد غذایی</a:t>
            </a:r>
            <a:endParaRPr lang="en-US" b="1" dirty="0">
              <a:solidFill>
                <a:srgbClr val="FFFF00"/>
              </a:solidFill>
            </a:endParaRPr>
          </a:p>
        </p:txBody>
      </p:sp>
      <p:sp>
        <p:nvSpPr>
          <p:cNvPr id="3" name="Content Placeholder 2"/>
          <p:cNvSpPr>
            <a:spLocks noGrp="1"/>
          </p:cNvSpPr>
          <p:nvPr>
            <p:ph idx="1"/>
          </p:nvPr>
        </p:nvSpPr>
        <p:spPr>
          <a:xfrm>
            <a:off x="0" y="980728"/>
            <a:ext cx="9036496" cy="5145435"/>
          </a:xfrm>
        </p:spPr>
        <p:txBody>
          <a:bodyPr>
            <a:normAutofit lnSpcReduction="10000"/>
          </a:bodyPr>
          <a:lstStyle/>
          <a:p>
            <a:pPr marL="0" indent="0" algn="r" rtl="1">
              <a:buNone/>
            </a:pPr>
            <a:r>
              <a:rPr lang="fa-IR" sz="2600" b="1" dirty="0">
                <a:solidFill>
                  <a:srgbClr val="FF0000"/>
                </a:solidFill>
              </a:rPr>
              <a:t>ا</a:t>
            </a:r>
            <a:r>
              <a:rPr lang="fa-IR" sz="2600" b="1" dirty="0" smtClean="0">
                <a:solidFill>
                  <a:srgbClr val="FF0000"/>
                </a:solidFill>
              </a:rPr>
              <a:t>نواع </a:t>
            </a:r>
            <a:r>
              <a:rPr lang="fa-IR" sz="2600" b="1" dirty="0">
                <a:solidFill>
                  <a:srgbClr val="FF0000"/>
                </a:solidFill>
              </a:rPr>
              <a:t>مواجهه با مواد غذایی غیر بهداشتی می تواند مشتمل بر موارد زیر باشد:</a:t>
            </a:r>
          </a:p>
          <a:p>
            <a:pPr algn="r" rtl="1"/>
            <a:r>
              <a:rPr lang="fa-IR" dirty="0" smtClean="0"/>
              <a:t>مواد </a:t>
            </a:r>
            <a:r>
              <a:rPr lang="fa-IR" dirty="0"/>
              <a:t>غذایی که به </a:t>
            </a:r>
            <a:r>
              <a:rPr lang="fa-IR" dirty="0" smtClean="0"/>
              <a:t>استناد </a:t>
            </a:r>
            <a:r>
              <a:rPr lang="fa-IR" dirty="0"/>
              <a:t>اعلام اداره نظارت بر مواد غذایی </a:t>
            </a:r>
            <a:r>
              <a:rPr lang="fa-IR" dirty="0" smtClean="0"/>
              <a:t>غیر </a:t>
            </a:r>
            <a:r>
              <a:rPr lang="fa-IR" dirty="0"/>
              <a:t>مجاز، تقلبی و یا دارای </a:t>
            </a:r>
            <a:r>
              <a:rPr lang="fa-IR" dirty="0" smtClean="0"/>
              <a:t>پروانه</a:t>
            </a:r>
            <a:r>
              <a:rPr lang="en-US" dirty="0" smtClean="0"/>
              <a:t> </a:t>
            </a:r>
            <a:r>
              <a:rPr lang="fa-IR" dirty="0" smtClean="0"/>
              <a:t>ساخت </a:t>
            </a:r>
            <a:r>
              <a:rPr lang="fa-IR" dirty="0"/>
              <a:t>غیر معتبر می باشند.</a:t>
            </a:r>
          </a:p>
          <a:p>
            <a:pPr algn="r" rtl="1"/>
            <a:r>
              <a:rPr lang="fa-IR" dirty="0" smtClean="0"/>
              <a:t>مواد </a:t>
            </a:r>
            <a:r>
              <a:rPr lang="fa-IR" dirty="0"/>
              <a:t>غذایی که دارای مشخصات بهداشتی معتبر هستند ولی مشکوک به فساد می باشند.</a:t>
            </a:r>
          </a:p>
          <a:p>
            <a:pPr algn="r" rtl="1"/>
            <a:r>
              <a:rPr lang="fa-IR" dirty="0" smtClean="0"/>
              <a:t>مواد </a:t>
            </a:r>
            <a:r>
              <a:rPr lang="fa-IR" dirty="0"/>
              <a:t>غذایی که دارای </a:t>
            </a:r>
            <a:r>
              <a:rPr lang="fa-IR" dirty="0" smtClean="0"/>
              <a:t>مشخصات </a:t>
            </a:r>
            <a:r>
              <a:rPr lang="fa-IR" dirty="0"/>
              <a:t>بهداشتی معتبر (پروانه </a:t>
            </a:r>
            <a:r>
              <a:rPr lang="fa-IR" dirty="0" smtClean="0"/>
              <a:t>ساخت</a:t>
            </a:r>
            <a:r>
              <a:rPr lang="fa-IR" dirty="0"/>
              <a:t>، تاریخ تولید و تاریخ </a:t>
            </a:r>
            <a:r>
              <a:rPr lang="fa-IR" dirty="0" smtClean="0"/>
              <a:t>مصرف)هستند </a:t>
            </a:r>
            <a:r>
              <a:rPr lang="fa-IR" dirty="0"/>
              <a:t>ولی تاریخ مصرف آنها گذشته است.</a:t>
            </a:r>
          </a:p>
          <a:p>
            <a:pPr algn="r" rtl="1"/>
            <a:r>
              <a:rPr lang="fa-IR" dirty="0" smtClean="0"/>
              <a:t>مواد </a:t>
            </a:r>
            <a:r>
              <a:rPr lang="fa-IR" dirty="0"/>
              <a:t>غذایی تهیه شده به روش سنتی که مشکوک به فساد می باشند.</a:t>
            </a:r>
            <a:endParaRPr lang="en-US" dirty="0"/>
          </a:p>
        </p:txBody>
      </p:sp>
    </p:spTree>
    <p:extLst>
      <p:ext uri="{BB962C8B-B14F-4D97-AF65-F5344CB8AC3E}">
        <p14:creationId xmlns:p14="http://schemas.microsoft.com/office/powerpoint/2010/main" val="3476463875"/>
      </p:ext>
    </p:extLst>
  </p:cSld>
  <p:clrMapOvr>
    <a:masterClrMapping/>
  </p:clrMapOvr>
  <p:transition>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b="1" dirty="0">
                <a:solidFill>
                  <a:srgbClr val="FFFF00"/>
                </a:solidFill>
              </a:rPr>
              <a:t>عسل تقلبي</a:t>
            </a:r>
          </a:p>
        </p:txBody>
      </p:sp>
      <p:sp>
        <p:nvSpPr>
          <p:cNvPr id="3" name="Content Placeholder 2"/>
          <p:cNvSpPr>
            <a:spLocks noGrp="1"/>
          </p:cNvSpPr>
          <p:nvPr>
            <p:ph idx="1"/>
          </p:nvPr>
        </p:nvSpPr>
        <p:spPr>
          <a:xfrm>
            <a:off x="251520" y="1600200"/>
            <a:ext cx="8712968" cy="4525963"/>
          </a:xfrm>
        </p:spPr>
        <p:txBody>
          <a:bodyPr>
            <a:normAutofit/>
          </a:bodyPr>
          <a:lstStyle/>
          <a:p>
            <a:pPr algn="r" rtl="1">
              <a:buFont typeface="Wingdings" panose="05000000000000000000" pitchFamily="2" charset="2"/>
              <a:buChar char="q"/>
            </a:pPr>
            <a:r>
              <a:rPr lang="fa-IR" sz="2800" dirty="0"/>
              <a:t>راحتترين تقلب ، ساخت يك شربت قندي تقلبي است</a:t>
            </a:r>
          </a:p>
          <a:p>
            <a:pPr algn="r" rtl="1">
              <a:buFont typeface="Wingdings" panose="05000000000000000000" pitchFamily="2" charset="2"/>
              <a:buChar char="q"/>
            </a:pPr>
            <a:r>
              <a:rPr lang="fa-IR" sz="2800" dirty="0"/>
              <a:t>رنگ عسل مستقيما مربوط به تغذيه عسل زنبوربوده  واز عسل كاملا شفاف وبي رنگ تا عسل قهوه اي رنگ تيره در طبيعت ديده مي شود.</a:t>
            </a:r>
          </a:p>
          <a:p>
            <a:pPr algn="r" rtl="1">
              <a:buFont typeface="Wingdings" panose="05000000000000000000" pitchFamily="2" charset="2"/>
              <a:buChar char="q"/>
            </a:pPr>
            <a:r>
              <a:rPr lang="fa-IR" sz="2800" dirty="0"/>
              <a:t>عسل تقلبي پس از مدتي نگهداري توليد شكرك </a:t>
            </a:r>
            <a:r>
              <a:rPr lang="fa-IR" sz="2800" dirty="0" smtClean="0"/>
              <a:t>يعني كريستالهاي </a:t>
            </a:r>
            <a:r>
              <a:rPr lang="fa-IR" sz="2800" dirty="0"/>
              <a:t>درشت ونبات مانند مي كند </a:t>
            </a:r>
          </a:p>
          <a:p>
            <a:pPr algn="r" rtl="1">
              <a:buFont typeface="Wingdings" panose="05000000000000000000" pitchFamily="2" charset="2"/>
              <a:buChar char="q"/>
            </a:pPr>
            <a:r>
              <a:rPr lang="fa-IR" sz="2800" dirty="0"/>
              <a:t>بايد توجه كرد كريستالهاي بسيار نرم وريزي كه پس از مدتي در عسل بوجود مي آيد كاملا طبيعي بوده ونشان دهنده خلوص عسل است، كه با حرارت دادن غير مستقيم عسل از بين مي روند. </a:t>
            </a:r>
          </a:p>
        </p:txBody>
      </p:sp>
    </p:spTree>
    <p:extLst>
      <p:ext uri="{BB962C8B-B14F-4D97-AF65-F5344CB8AC3E}">
        <p14:creationId xmlns:p14="http://schemas.microsoft.com/office/powerpoint/2010/main" val="1744614615"/>
      </p:ext>
    </p:extLst>
  </p:cSld>
  <p:clrMapOvr>
    <a:masterClrMapping/>
  </p:clrMapOvr>
  <p:transitio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fa-IR" altLang="en-US" b="1" dirty="0" smtClean="0">
                <a:solidFill>
                  <a:srgbClr val="FFFF00"/>
                </a:solidFill>
                <a:latin typeface="IranNastaliq" pitchFamily="18" charset="0"/>
              </a:rPr>
              <a:t>راه هاي تشخيص عسل طبيعي</a:t>
            </a:r>
            <a:endParaRPr lang="fa-IR" altLang="en-US" b="1" dirty="0" smtClean="0">
              <a:solidFill>
                <a:srgbClr val="FFFF00"/>
              </a:solidFill>
            </a:endParaRPr>
          </a:p>
        </p:txBody>
      </p:sp>
      <p:sp>
        <p:nvSpPr>
          <p:cNvPr id="28675" name="Content Placeholder 2"/>
          <p:cNvSpPr>
            <a:spLocks noGrp="1"/>
          </p:cNvSpPr>
          <p:nvPr>
            <p:ph idx="1"/>
          </p:nvPr>
        </p:nvSpPr>
        <p:spPr>
          <a:xfrm>
            <a:off x="179512" y="1600200"/>
            <a:ext cx="8640960" cy="4525963"/>
          </a:xfrm>
        </p:spPr>
        <p:txBody>
          <a:bodyPr/>
          <a:lstStyle/>
          <a:p>
            <a:pPr algn="r" rtl="1">
              <a:buFont typeface="Wingdings" panose="05000000000000000000" pitchFamily="2" charset="2"/>
              <a:buChar char="q"/>
            </a:pPr>
            <a:r>
              <a:rPr lang="fa-IR" altLang="en-US" dirty="0" smtClean="0">
                <a:cs typeface="B Mitra" pitchFamily="2" charset="-78"/>
              </a:rPr>
              <a:t>بهترين توصيه ، تهيه عسل طبيعي از فروشگاه هاي معتبر و ترجيحاً از پرورش دهندگان زنبور عسل مي</a:t>
            </a:r>
            <a:r>
              <a:rPr lang="en-US" altLang="en-US" dirty="0" smtClean="0">
                <a:cs typeface="B Mitra" pitchFamily="2" charset="-78"/>
              </a:rPr>
              <a:t> </a:t>
            </a:r>
            <a:r>
              <a:rPr lang="fa-IR" altLang="en-US" dirty="0" smtClean="0">
                <a:cs typeface="B Mitra" pitchFamily="2" charset="-78"/>
              </a:rPr>
              <a:t>باشد</a:t>
            </a:r>
            <a:r>
              <a:rPr lang="en-US" altLang="en-US" dirty="0" smtClean="0">
                <a:cs typeface="B Mitra" pitchFamily="2" charset="-78"/>
              </a:rPr>
              <a:t>.</a:t>
            </a:r>
            <a:endParaRPr lang="fa-IR" altLang="en-US" dirty="0" smtClean="0">
              <a:cs typeface="B Mitra" pitchFamily="2" charset="-78"/>
            </a:endParaRPr>
          </a:p>
          <a:p>
            <a:pPr algn="r" rtl="1">
              <a:buFont typeface="Wingdings" panose="05000000000000000000" pitchFamily="2" charset="2"/>
              <a:buChar char="q"/>
            </a:pPr>
            <a:r>
              <a:rPr lang="fa-IR" altLang="en-US" dirty="0" smtClean="0">
                <a:cs typeface="B Mitra" pitchFamily="2" charset="-78"/>
              </a:rPr>
              <a:t>تشخيص ويسكوزيته : با برگرداندن و سروته كردن شيشه عسل ، كه با توجه به سرعت بالا و پايين رفتن عسل و ايجاد حباب در شيشه و يا تعيين كشساني عسل  (ميزان كش آمدگي)</a:t>
            </a:r>
          </a:p>
          <a:p>
            <a:pPr algn="r" rtl="1">
              <a:buFont typeface="Wingdings" panose="05000000000000000000" pitchFamily="2" charset="2"/>
              <a:buChar char="q"/>
            </a:pPr>
            <a:r>
              <a:rPr lang="fa-IR" altLang="en-US" dirty="0" smtClean="0">
                <a:cs typeface="B Mitra" pitchFamily="2" charset="-78"/>
              </a:rPr>
              <a:t>ميزان تخمير : عسل حاوي مخمرهاي خوراكي بي ضرر براي انسان ميباشد كه بعد از شكرك زدن و در شرايطي كه رطوبت بيش از 17 درصد باشد ميزان تخمير افزايش مي يابد </a:t>
            </a:r>
            <a:r>
              <a:rPr lang="en-US" altLang="en-US" dirty="0" smtClean="0">
                <a:cs typeface="B Mitra" pitchFamily="2" charset="-78"/>
              </a:rPr>
              <a:t>.</a:t>
            </a:r>
            <a:endParaRPr lang="fa-IR" altLang="en-US" dirty="0" smtClean="0">
              <a:cs typeface="B Mitra" pitchFamily="2" charset="-78"/>
            </a:endParaRPr>
          </a:p>
          <a:p>
            <a:pPr algn="r" rtl="1">
              <a:buFont typeface="Wingdings" panose="05000000000000000000" pitchFamily="2" charset="2"/>
              <a:buChar char="q"/>
            </a:pPr>
            <a:endParaRPr lang="fa-IR" altLang="en-US" dirty="0" smtClean="0"/>
          </a:p>
        </p:txBody>
      </p:sp>
    </p:spTree>
    <p:extLst>
      <p:ext uri="{BB962C8B-B14F-4D97-AF65-F5344CB8AC3E}">
        <p14:creationId xmlns:p14="http://schemas.microsoft.com/office/powerpoint/2010/main" val="3146019664"/>
      </p:ext>
    </p:extLst>
  </p:cSld>
  <p:clrMapOvr>
    <a:masterClrMapping/>
  </p:clrMapOvr>
  <p:transition>
    <p:wipe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fa-IR" altLang="en-US" b="1" dirty="0" smtClean="0">
                <a:solidFill>
                  <a:srgbClr val="FFFF00"/>
                </a:solidFill>
                <a:latin typeface="IranNastaliq" pitchFamily="18" charset="0"/>
              </a:rPr>
              <a:t>راه هاي تشخيص عسل طبيعي</a:t>
            </a:r>
            <a:endParaRPr lang="fa-IR" altLang="en-US" b="1" dirty="0" smtClean="0">
              <a:solidFill>
                <a:srgbClr val="FFFF00"/>
              </a:solidFill>
            </a:endParaRPr>
          </a:p>
        </p:txBody>
      </p:sp>
      <p:sp>
        <p:nvSpPr>
          <p:cNvPr id="29699" name="Content Placeholder 2"/>
          <p:cNvSpPr>
            <a:spLocks noGrp="1"/>
          </p:cNvSpPr>
          <p:nvPr>
            <p:ph idx="1"/>
          </p:nvPr>
        </p:nvSpPr>
        <p:spPr/>
        <p:txBody>
          <a:bodyPr>
            <a:normAutofit fontScale="92500" lnSpcReduction="10000"/>
          </a:bodyPr>
          <a:lstStyle/>
          <a:p>
            <a:pPr algn="r" rtl="1">
              <a:buFont typeface="Wingdings" panose="05000000000000000000" pitchFamily="2" charset="2"/>
              <a:buChar char="q"/>
            </a:pPr>
            <a:r>
              <a:rPr lang="fa-IR" altLang="en-US" dirty="0" smtClean="0">
                <a:cs typeface="B Mitra" pitchFamily="2" charset="-78"/>
              </a:rPr>
              <a:t>طعم و مزه : عسل مصنوعي شيريني بيشتري نسبت به شكر و عسل طبيعي دارد</a:t>
            </a:r>
            <a:endParaRPr lang="en-US" altLang="en-US" dirty="0" smtClean="0">
              <a:cs typeface="B Mitra" pitchFamily="2" charset="-78"/>
            </a:endParaRPr>
          </a:p>
          <a:p>
            <a:pPr algn="r" rtl="1">
              <a:buFont typeface="Wingdings" panose="05000000000000000000" pitchFamily="2" charset="2"/>
              <a:buChar char="q"/>
            </a:pPr>
            <a:r>
              <a:rPr lang="fa-IR" altLang="en-US" dirty="0" smtClean="0">
                <a:cs typeface="B Mitra" pitchFamily="2" charset="-78"/>
              </a:rPr>
              <a:t>عطر و بو : پس از نگهداري طولاني مدت و هنگام باز نمودن درپوش بو و رايحه قوي و مطبوع عسل طبيعي قابل استشمام مي باشد</a:t>
            </a:r>
            <a:endParaRPr lang="en-US" altLang="en-US" dirty="0" smtClean="0">
              <a:cs typeface="B Mitra" pitchFamily="2" charset="-78"/>
            </a:endParaRPr>
          </a:p>
          <a:p>
            <a:pPr algn="r" rtl="1">
              <a:buFont typeface="Wingdings" panose="05000000000000000000" pitchFamily="2" charset="2"/>
              <a:buChar char="q"/>
            </a:pPr>
            <a:r>
              <a:rPr lang="fa-IR" altLang="en-US" dirty="0" smtClean="0">
                <a:cs typeface="B Mitra" pitchFamily="2" charset="-78"/>
              </a:rPr>
              <a:t>سرعت انحلال در آب : در صورتي كه عسل به صورت عمودي وارد ظرف آب گرديده و در ته ظرف جمع گردد و به سرعت حل نگردد از درصد خلوص بالاتري برخوردار است </a:t>
            </a:r>
            <a:endParaRPr lang="en-US" altLang="en-US" dirty="0" smtClean="0">
              <a:cs typeface="B Mitra" pitchFamily="2" charset="-78"/>
            </a:endParaRPr>
          </a:p>
          <a:p>
            <a:pPr algn="r" rtl="1">
              <a:buFont typeface="Wingdings" panose="05000000000000000000" pitchFamily="2" charset="2"/>
              <a:buChar char="q"/>
            </a:pPr>
            <a:r>
              <a:rPr lang="fa-IR" altLang="en-US" b="1" dirty="0" smtClean="0">
                <a:solidFill>
                  <a:schemeClr val="accent6">
                    <a:lumMod val="75000"/>
                  </a:schemeClr>
                </a:solidFill>
                <a:cs typeface="B Mitra" pitchFamily="2" charset="-78"/>
              </a:rPr>
              <a:t>شايان ذكر است روش هاي فوق هيچكدام به تنهايي توانايي تشخيص درصد خلوص عسل را ندارند .</a:t>
            </a:r>
            <a:endParaRPr lang="en-US" altLang="en-US" b="1" dirty="0" smtClean="0">
              <a:solidFill>
                <a:schemeClr val="accent6">
                  <a:lumMod val="75000"/>
                </a:schemeClr>
              </a:solidFill>
              <a:cs typeface="B Mitra" pitchFamily="2" charset="-78"/>
            </a:endParaRPr>
          </a:p>
          <a:p>
            <a:pPr algn="r" rtl="1">
              <a:buFont typeface="Wingdings" panose="05000000000000000000" pitchFamily="2" charset="2"/>
              <a:buChar char="q"/>
            </a:pPr>
            <a:endParaRPr lang="fa-IR" altLang="en-US" dirty="0" smtClean="0"/>
          </a:p>
        </p:txBody>
      </p:sp>
    </p:spTree>
    <p:extLst>
      <p:ext uri="{BB962C8B-B14F-4D97-AF65-F5344CB8AC3E}">
        <p14:creationId xmlns:p14="http://schemas.microsoft.com/office/powerpoint/2010/main" val="3594578789"/>
      </p:ext>
    </p:extLst>
  </p:cSld>
  <p:clrMapOvr>
    <a:masterClrMapping/>
  </p:clrMapOvr>
  <p:transition>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solidFill>
                  <a:srgbClr val="FFFF00"/>
                </a:solidFill>
              </a:rPr>
              <a:t>راهکارهای </a:t>
            </a:r>
            <a:r>
              <a:rPr lang="fa-IR" b="1" dirty="0" smtClean="0">
                <a:solidFill>
                  <a:srgbClr val="FFFF00"/>
                </a:solidFill>
              </a:rPr>
              <a:t>برای </a:t>
            </a:r>
            <a:r>
              <a:rPr lang="fa-IR" b="1" dirty="0">
                <a:solidFill>
                  <a:srgbClr val="FFFF00"/>
                </a:solidFill>
              </a:rPr>
              <a:t>تشخیص عسل خوب از </a:t>
            </a:r>
            <a:r>
              <a:rPr lang="fa-IR" b="1" dirty="0" smtClean="0">
                <a:solidFill>
                  <a:srgbClr val="FFFF00"/>
                </a:solidFill>
              </a:rPr>
              <a:t>بد</a:t>
            </a:r>
            <a:endParaRPr lang="en-US" b="1" dirty="0">
              <a:solidFill>
                <a:srgbClr val="FFFF00"/>
              </a:solidFill>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smtClean="0"/>
              <a:t>1</a:t>
            </a:r>
            <a:r>
              <a:rPr lang="en-US" dirty="0" smtClean="0"/>
              <a:t>-</a:t>
            </a:r>
            <a:r>
              <a:rPr lang="fa-IR" dirty="0" smtClean="0"/>
              <a:t>برای تشخیص عسل؛ سر گوگرد دار چوب کبریت را وارد عسل کرده (آغشته به عسل) سپس</a:t>
            </a:r>
            <a:r>
              <a:rPr lang="en-US" dirty="0" smtClean="0"/>
              <a:t> </a:t>
            </a:r>
            <a:r>
              <a:rPr lang="fa-IR" dirty="0" smtClean="0"/>
              <a:t>با فندک سعی کنید آن را آتش بزنید، اگر روشن نشد عسل خوبی است.</a:t>
            </a:r>
          </a:p>
          <a:p>
            <a:pPr marL="0" indent="0" algn="r" rtl="1">
              <a:buNone/>
            </a:pPr>
            <a:r>
              <a:rPr lang="fa-IR" dirty="0" smtClean="0"/>
              <a:t>2</a:t>
            </a:r>
            <a:r>
              <a:rPr lang="en-US" dirty="0" smtClean="0"/>
              <a:t>-</a:t>
            </a:r>
            <a:r>
              <a:rPr lang="fa-IR" dirty="0" smtClean="0"/>
              <a:t>با قاشق مقداری از عسل را در ظرف آب سرد بریزید طوری که با فاصله از آب وارد آب شود.اگر مستقیم (اصطلاحا نخ عسل) در یک جا جمع شد عسل مرغوبیست.</a:t>
            </a:r>
          </a:p>
          <a:p>
            <a:pPr marL="0" indent="0" algn="r" rtl="1">
              <a:buNone/>
            </a:pPr>
            <a:r>
              <a:rPr lang="fa-IR" dirty="0" smtClean="0"/>
              <a:t>3</a:t>
            </a:r>
            <a:r>
              <a:rPr lang="en-US" dirty="0" smtClean="0"/>
              <a:t>-</a:t>
            </a:r>
            <a:r>
              <a:rPr lang="fa-IR" dirty="0" smtClean="0"/>
              <a:t>ظرف شیشه ای حاوی عسل را جلوی نور بگیرید. اگر نور به راحتی از آن عبور کرد عسل</a:t>
            </a:r>
            <a:r>
              <a:rPr lang="en-US" dirty="0" smtClean="0"/>
              <a:t> </a:t>
            </a:r>
            <a:r>
              <a:rPr lang="fa-IR" dirty="0" smtClean="0"/>
              <a:t>خوبی نیست و باید تیره باشد</a:t>
            </a:r>
            <a:r>
              <a:rPr lang="en-US" dirty="0" smtClean="0"/>
              <a:t>.</a:t>
            </a:r>
            <a:endParaRPr lang="en-US" dirty="0"/>
          </a:p>
        </p:txBody>
      </p:sp>
    </p:spTree>
    <p:extLst>
      <p:ext uri="{BB962C8B-B14F-4D97-AF65-F5344CB8AC3E}">
        <p14:creationId xmlns:p14="http://schemas.microsoft.com/office/powerpoint/2010/main" val="4004905489"/>
      </p:ext>
    </p:extLst>
  </p:cSld>
  <p:clrMapOvr>
    <a:masterClrMapping/>
  </p:clrMapOvr>
  <p:transition>
    <p:wipe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نحوه تشخیص تقلب در عسل</a:t>
            </a:r>
            <a:endParaRPr lang="en-US" b="1"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pPr marL="0" indent="0" algn="just" rtl="1">
              <a:buNone/>
            </a:pPr>
            <a:r>
              <a:rPr lang="fa-IR" dirty="0"/>
              <a:t>برای </a:t>
            </a:r>
            <a:r>
              <a:rPr lang="fa-IR" dirty="0" smtClean="0"/>
              <a:t>شناسایی </a:t>
            </a:r>
            <a:r>
              <a:rPr lang="fa-IR" dirty="0"/>
              <a:t>تقلب در </a:t>
            </a:r>
            <a:r>
              <a:rPr lang="fa-IR" dirty="0" smtClean="0"/>
              <a:t>عسل ساده </a:t>
            </a:r>
            <a:r>
              <a:rPr lang="fa-IR" dirty="0"/>
              <a:t>ترین راه اندازه گیری مقدار قندهای احیا کننده و </a:t>
            </a:r>
            <a:r>
              <a:rPr lang="fa-IR" dirty="0" smtClean="0"/>
              <a:t>نسبت</a:t>
            </a:r>
            <a:r>
              <a:rPr lang="fa-IR" dirty="0"/>
              <a:t> </a:t>
            </a:r>
            <a:r>
              <a:rPr lang="fa-IR" dirty="0" smtClean="0"/>
              <a:t>فروکتوز </a:t>
            </a:r>
            <a:r>
              <a:rPr lang="fa-IR" dirty="0"/>
              <a:t>به گلوکز آن است. مقدار قندهای احیا کننده باید کمتر از  %70باشد و نسبت فروکتوز </a:t>
            </a:r>
            <a:r>
              <a:rPr lang="fa-IR" dirty="0" smtClean="0"/>
              <a:t>به گلوکز </a:t>
            </a:r>
            <a:r>
              <a:rPr lang="fa-IR" dirty="0"/>
              <a:t>هم در </a:t>
            </a:r>
            <a:r>
              <a:rPr lang="fa-IR" dirty="0" smtClean="0"/>
              <a:t>عسل </a:t>
            </a:r>
            <a:r>
              <a:rPr lang="fa-IR" dirty="0"/>
              <a:t>طبیعی حدود  1/1تا  </a:t>
            </a:r>
            <a:r>
              <a:rPr lang="fa-IR" dirty="0" smtClean="0"/>
              <a:t>1/2است </a:t>
            </a:r>
            <a:r>
              <a:rPr lang="fa-IR" dirty="0"/>
              <a:t>در حالی که این نسبت در عسل تقلبی </a:t>
            </a:r>
            <a:r>
              <a:rPr lang="fa-IR" dirty="0" smtClean="0"/>
              <a:t>برقرار نمی باشد</a:t>
            </a:r>
            <a:r>
              <a:rPr lang="fa-IR" dirty="0"/>
              <a:t>. آزمون پلاریمتری هم مناسب است. در عمل عسل طبیعی نور پلاریزه را به سمت </a:t>
            </a:r>
            <a:r>
              <a:rPr lang="fa-IR" dirty="0" smtClean="0"/>
              <a:t>چپ منحرف </a:t>
            </a:r>
            <a:r>
              <a:rPr lang="fa-IR" dirty="0"/>
              <a:t>می کند، در صورتی که اگر گلوکز مایع یا </a:t>
            </a:r>
            <a:r>
              <a:rPr lang="fa-IR" dirty="0" smtClean="0"/>
              <a:t>شکر </a:t>
            </a:r>
            <a:r>
              <a:rPr lang="fa-IR" dirty="0"/>
              <a:t>به </a:t>
            </a:r>
            <a:r>
              <a:rPr lang="fa-IR" dirty="0" smtClean="0"/>
              <a:t>عسل </a:t>
            </a:r>
            <a:r>
              <a:rPr lang="fa-IR" dirty="0"/>
              <a:t>اضافه </a:t>
            </a:r>
            <a:r>
              <a:rPr lang="fa-IR" dirty="0" smtClean="0"/>
              <a:t>شده </a:t>
            </a:r>
            <a:r>
              <a:rPr lang="fa-IR" dirty="0"/>
              <a:t>باشد و یا این </a:t>
            </a:r>
            <a:r>
              <a:rPr lang="fa-IR" dirty="0" smtClean="0"/>
              <a:t>مواد به </a:t>
            </a:r>
            <a:r>
              <a:rPr lang="fa-IR" dirty="0"/>
              <a:t>جای </a:t>
            </a:r>
            <a:r>
              <a:rPr lang="fa-IR" dirty="0" smtClean="0"/>
              <a:t>عسل </a:t>
            </a:r>
            <a:r>
              <a:rPr lang="fa-IR" dirty="0"/>
              <a:t>عرضه </a:t>
            </a:r>
            <a:r>
              <a:rPr lang="fa-IR" dirty="0" smtClean="0"/>
              <a:t>شده </a:t>
            </a:r>
            <a:r>
              <a:rPr lang="fa-IR" dirty="0"/>
              <a:t>باشند، در آزمون پلاریمتری نور را به سمت راست منحرف می کند. از</a:t>
            </a:r>
          </a:p>
          <a:p>
            <a:pPr marL="0" indent="0" algn="just" rtl="1">
              <a:buNone/>
            </a:pPr>
            <a:r>
              <a:rPr lang="fa-IR" dirty="0"/>
              <a:t>طرفی در </a:t>
            </a:r>
            <a:r>
              <a:rPr lang="fa-IR" dirty="0" smtClean="0"/>
              <a:t>عسل </a:t>
            </a:r>
            <a:r>
              <a:rPr lang="fa-IR" dirty="0"/>
              <a:t>طبیعی مقداری آنزیم های آمیلاز، </a:t>
            </a:r>
            <a:r>
              <a:rPr lang="fa-IR" dirty="0" smtClean="0"/>
              <a:t>کاتالاز</a:t>
            </a:r>
            <a:r>
              <a:rPr lang="fa-IR" dirty="0"/>
              <a:t>، انورتاز وجود دارد که این آنزیم ها </a:t>
            </a:r>
            <a:r>
              <a:rPr lang="fa-IR" dirty="0" smtClean="0"/>
              <a:t>درگلوکز </a:t>
            </a:r>
            <a:r>
              <a:rPr lang="fa-IR" dirty="0"/>
              <a:t>مایع و شکر دیده نمی شوند</a:t>
            </a:r>
            <a:endParaRPr lang="en-US" dirty="0"/>
          </a:p>
        </p:txBody>
      </p:sp>
    </p:spTree>
    <p:extLst>
      <p:ext uri="{BB962C8B-B14F-4D97-AF65-F5344CB8AC3E}">
        <p14:creationId xmlns:p14="http://schemas.microsoft.com/office/powerpoint/2010/main" val="328714998"/>
      </p:ext>
    </p:extLst>
  </p:cSld>
  <p:clrMapOvr>
    <a:masterClrMapping/>
  </p:clrMapOvr>
  <p:transition>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b="1" dirty="0">
                <a:solidFill>
                  <a:srgbClr val="FFFF00"/>
                </a:solidFill>
              </a:rPr>
              <a:t>لیست حداقل مقدار نمونه جهت آزمایشات میکروبی و شیمیایی </a:t>
            </a:r>
            <a:r>
              <a:rPr lang="fa-IR" sz="2800" b="1" dirty="0" smtClean="0">
                <a:solidFill>
                  <a:srgbClr val="FFFF00"/>
                </a:solidFill>
              </a:rPr>
              <a:t>عسل</a:t>
            </a:r>
            <a:endParaRPr lang="en-US" sz="28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61989629"/>
              </p:ext>
            </p:extLst>
          </p:nvPr>
        </p:nvGraphicFramePr>
        <p:xfrm>
          <a:off x="323528" y="3284984"/>
          <a:ext cx="8229600" cy="103632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pPr algn="ctr"/>
                      <a:r>
                        <a:rPr lang="fa-IR" sz="2800" b="1" dirty="0" smtClean="0"/>
                        <a:t>آزمایشات شیمیایی</a:t>
                      </a:r>
                      <a:endParaRPr lang="en-US" sz="2800" b="1" dirty="0"/>
                    </a:p>
                  </a:txBody>
                  <a:tcPr/>
                </a:tc>
                <a:tc>
                  <a:txBody>
                    <a:bodyPr/>
                    <a:lstStyle/>
                    <a:p>
                      <a:pPr algn="ctr"/>
                      <a:r>
                        <a:rPr lang="fa-IR" sz="2800" b="1" dirty="0" smtClean="0"/>
                        <a:t>آزمایشات میکروبی </a:t>
                      </a:r>
                      <a:endParaRPr lang="en-US" sz="2800" b="1" dirty="0"/>
                    </a:p>
                  </a:txBody>
                  <a:tcPr/>
                </a:tc>
                <a:tc>
                  <a:txBody>
                    <a:bodyPr/>
                    <a:lstStyle/>
                    <a:p>
                      <a:pPr algn="ctr"/>
                      <a:r>
                        <a:rPr lang="fa-IR" sz="2800" b="1" dirty="0" smtClean="0"/>
                        <a:t>نوع ماده</a:t>
                      </a:r>
                      <a:endParaRPr lang="en-US" sz="2800" b="1" dirty="0"/>
                    </a:p>
                  </a:txBody>
                  <a:tcPr/>
                </a:tc>
              </a:tr>
              <a:tr h="370840">
                <a:tc>
                  <a:txBody>
                    <a:bodyPr/>
                    <a:lstStyle/>
                    <a:p>
                      <a:pPr algn="ctr"/>
                      <a:r>
                        <a:rPr lang="fa-IR" sz="2800" b="1" dirty="0" smtClean="0"/>
                        <a:t>حداقل  500گرم</a:t>
                      </a:r>
                    </a:p>
                  </a:txBody>
                  <a:tcPr/>
                </a:tc>
                <a:tc>
                  <a:txBody>
                    <a:bodyPr/>
                    <a:lstStyle/>
                    <a:p>
                      <a:pPr algn="ctr"/>
                      <a:r>
                        <a:rPr lang="fa-IR" sz="2800" b="1" dirty="0" smtClean="0"/>
                        <a:t>حداقل  250گرم</a:t>
                      </a:r>
                      <a:endParaRPr lang="en-US" sz="2800" b="1" dirty="0"/>
                    </a:p>
                  </a:txBody>
                  <a:tcPr/>
                </a:tc>
                <a:tc>
                  <a:txBody>
                    <a:bodyPr/>
                    <a:lstStyle/>
                    <a:p>
                      <a:pPr algn="ctr"/>
                      <a:r>
                        <a:rPr lang="fa-IR" sz="2800" b="1" dirty="0" smtClean="0"/>
                        <a:t>عسل</a:t>
                      </a:r>
                      <a:endParaRPr lang="en-US" sz="2800" b="1" dirty="0"/>
                    </a:p>
                  </a:txBody>
                  <a:tcPr/>
                </a:tc>
              </a:tr>
            </a:tbl>
          </a:graphicData>
        </a:graphic>
      </p:graphicFrame>
    </p:spTree>
    <p:extLst>
      <p:ext uri="{BB962C8B-B14F-4D97-AF65-F5344CB8AC3E}">
        <p14:creationId xmlns:p14="http://schemas.microsoft.com/office/powerpoint/2010/main" val="1460157533"/>
      </p:ext>
    </p:extLst>
  </p:cSld>
  <p:clrMapOvr>
    <a:masterClrMapping/>
  </p:clrMapOvr>
  <p:transition>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400" b="1" dirty="0">
                <a:solidFill>
                  <a:srgbClr val="FFFF00"/>
                </a:solidFill>
              </a:rPr>
              <a:t>لیست حداقل مقدار نمونه جهت آزمایشات میکروبی و شیمیایی </a:t>
            </a:r>
            <a:r>
              <a:rPr lang="fa-IR" sz="2400" b="1" dirty="0" smtClean="0">
                <a:solidFill>
                  <a:srgbClr val="FFFF00"/>
                </a:solidFill>
              </a:rPr>
              <a:t>چای وقهوه</a:t>
            </a:r>
            <a:endParaRPr lang="en-US" sz="2400" b="1" dirty="0">
              <a:solidFill>
                <a:srgbClr val="FFFF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01677586"/>
              </p:ext>
            </p:extLst>
          </p:nvPr>
        </p:nvGraphicFramePr>
        <p:xfrm>
          <a:off x="179512" y="1988840"/>
          <a:ext cx="8784975" cy="2407920"/>
        </p:xfrm>
        <a:graphic>
          <a:graphicData uri="http://schemas.openxmlformats.org/drawingml/2006/table">
            <a:tbl>
              <a:tblPr firstRow="1" bandRow="1">
                <a:tableStyleId>{5C22544A-7EE6-4342-B048-85BDC9FD1C3A}</a:tableStyleId>
              </a:tblPr>
              <a:tblGrid>
                <a:gridCol w="2812356"/>
                <a:gridCol w="2812356"/>
                <a:gridCol w="3160263"/>
              </a:tblGrid>
              <a:tr h="370840">
                <a:tc>
                  <a:txBody>
                    <a:bodyPr/>
                    <a:lstStyle/>
                    <a:p>
                      <a:pPr algn="ctr"/>
                      <a:r>
                        <a:rPr lang="fa-IR" sz="2800" b="1" dirty="0" smtClean="0"/>
                        <a:t>آزمایشات شیمیایی</a:t>
                      </a:r>
                      <a:endParaRPr lang="en-US" sz="2800" b="1" dirty="0"/>
                    </a:p>
                  </a:txBody>
                  <a:tcPr/>
                </a:tc>
                <a:tc>
                  <a:txBody>
                    <a:bodyPr/>
                    <a:lstStyle/>
                    <a:p>
                      <a:pPr algn="ctr"/>
                      <a:r>
                        <a:rPr lang="fa-IR" sz="2800" b="1" dirty="0" smtClean="0"/>
                        <a:t>آزمایشات میکروبی </a:t>
                      </a:r>
                      <a:endParaRPr lang="en-US" sz="2800" b="1" dirty="0"/>
                    </a:p>
                  </a:txBody>
                  <a:tcPr/>
                </a:tc>
                <a:tc>
                  <a:txBody>
                    <a:bodyPr/>
                    <a:lstStyle/>
                    <a:p>
                      <a:pPr algn="ctr"/>
                      <a:r>
                        <a:rPr lang="fa-IR" sz="2800" b="1" dirty="0" smtClean="0"/>
                        <a:t>نوع ماده</a:t>
                      </a:r>
                      <a:endParaRPr lang="en-US" sz="2800" b="1" dirty="0"/>
                    </a:p>
                  </a:txBody>
                  <a:tcPr/>
                </a:tc>
              </a:tr>
              <a:tr h="370840">
                <a:tc>
                  <a:txBody>
                    <a:bodyPr/>
                    <a:lstStyle/>
                    <a:p>
                      <a:pPr algn="ctr"/>
                      <a:r>
                        <a:rPr lang="fa-IR" sz="2800" b="1" dirty="0" smtClean="0"/>
                        <a:t>حداقل  250گرم</a:t>
                      </a:r>
                    </a:p>
                    <a:p>
                      <a:pPr algn="ctr"/>
                      <a:endParaRPr lang="en-US" sz="2800" b="1" dirty="0"/>
                    </a:p>
                  </a:txBody>
                  <a:tcPr/>
                </a:tc>
                <a:tc>
                  <a:txBody>
                    <a:bodyPr/>
                    <a:lstStyle/>
                    <a:p>
                      <a:pPr algn="ctr"/>
                      <a:r>
                        <a:rPr lang="fa-IR" sz="2800" b="1" dirty="0" smtClean="0"/>
                        <a:t>حداقل  250گرم</a:t>
                      </a:r>
                      <a:endParaRPr lang="en-US" sz="2800" b="1" dirty="0"/>
                    </a:p>
                  </a:txBody>
                  <a:tcPr/>
                </a:tc>
                <a:tc>
                  <a:txBody>
                    <a:bodyPr/>
                    <a:lstStyle/>
                    <a:p>
                      <a:pPr algn="ctr"/>
                      <a:r>
                        <a:rPr lang="fa-IR" sz="2800" b="1" dirty="0" smtClean="0"/>
                        <a:t>پودرقهوه</a:t>
                      </a:r>
                      <a:endParaRPr lang="en-US" sz="2800" b="1" dirty="0"/>
                    </a:p>
                  </a:txBody>
                  <a:tcPr/>
                </a:tc>
              </a:tr>
              <a:tr h="370840">
                <a:tc>
                  <a:txBody>
                    <a:bodyPr/>
                    <a:lstStyle/>
                    <a:p>
                      <a:pPr algn="ctr"/>
                      <a:r>
                        <a:rPr lang="fa-IR" sz="2800" b="1" dirty="0" smtClean="0"/>
                        <a:t>حداقل  500گرم</a:t>
                      </a:r>
                    </a:p>
                    <a:p>
                      <a:pPr algn="ctr"/>
                      <a:endParaRPr lang="en-US" sz="2800" b="1" dirty="0"/>
                    </a:p>
                  </a:txBody>
                  <a:tcPr/>
                </a:tc>
                <a:tc>
                  <a:txBody>
                    <a:bodyPr/>
                    <a:lstStyle/>
                    <a:p>
                      <a:pPr algn="ctr"/>
                      <a:r>
                        <a:rPr lang="fa-IR" sz="2800" b="1" dirty="0" smtClean="0"/>
                        <a:t>حداقل  200گرم</a:t>
                      </a:r>
                      <a:endParaRPr lang="fa-IR" sz="2800" b="1" dirty="0"/>
                    </a:p>
                  </a:txBody>
                  <a:tcPr/>
                </a:tc>
                <a:tc>
                  <a:txBody>
                    <a:bodyPr/>
                    <a:lstStyle/>
                    <a:p>
                      <a:pPr algn="ctr"/>
                      <a:r>
                        <a:rPr lang="fa-IR" sz="2800" b="1" dirty="0" smtClean="0"/>
                        <a:t>چای</a:t>
                      </a:r>
                      <a:endParaRPr lang="en-US" sz="2800" b="1" dirty="0"/>
                    </a:p>
                  </a:txBody>
                  <a:tcPr/>
                </a:tc>
              </a:tr>
            </a:tbl>
          </a:graphicData>
        </a:graphic>
      </p:graphicFrame>
    </p:spTree>
    <p:extLst>
      <p:ext uri="{BB962C8B-B14F-4D97-AF65-F5344CB8AC3E}">
        <p14:creationId xmlns:p14="http://schemas.microsoft.com/office/powerpoint/2010/main" val="78597110"/>
      </p:ext>
    </p:extLst>
  </p:cSld>
  <p:clrMapOvr>
    <a:masterClrMapping/>
  </p:clrMapOvr>
  <p:transition>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FF00"/>
                </a:solidFill>
              </a:rPr>
              <a:t>سایر آزمونهای سریع مواد غذائی</a:t>
            </a:r>
            <a:endParaRPr lang="en-US" b="1" dirty="0">
              <a:solidFill>
                <a:srgbClr val="FFFF00"/>
              </a:solidFill>
            </a:endParaRPr>
          </a:p>
        </p:txBody>
      </p:sp>
      <p:sp>
        <p:nvSpPr>
          <p:cNvPr id="3" name="Content Placeholder 2"/>
          <p:cNvSpPr>
            <a:spLocks noGrp="1"/>
          </p:cNvSpPr>
          <p:nvPr>
            <p:ph idx="1"/>
          </p:nvPr>
        </p:nvSpPr>
        <p:spPr/>
        <p:txBody>
          <a:bodyPr/>
          <a:lstStyle/>
          <a:p>
            <a:pPr algn="r" rtl="1"/>
            <a:r>
              <a:rPr lang="fa-IR" sz="3600" b="1" dirty="0">
                <a:solidFill>
                  <a:schemeClr val="accent6">
                    <a:lumMod val="75000"/>
                  </a:schemeClr>
                </a:solidFill>
              </a:rPr>
              <a:t>تشخیص آفت زدگي دانه هاي </a:t>
            </a:r>
            <a:r>
              <a:rPr lang="fa-IR" sz="3600" b="1" dirty="0" smtClean="0">
                <a:solidFill>
                  <a:schemeClr val="accent6">
                    <a:lumMod val="75000"/>
                  </a:schemeClr>
                </a:solidFill>
              </a:rPr>
              <a:t>انباري</a:t>
            </a:r>
          </a:p>
          <a:p>
            <a:pPr marL="0" indent="0" algn="r" rtl="1">
              <a:buNone/>
            </a:pPr>
            <a:endParaRPr lang="fa-IR" b="1" dirty="0">
              <a:solidFill>
                <a:schemeClr val="accent6">
                  <a:lumMod val="75000"/>
                </a:schemeClr>
              </a:solidFill>
            </a:endParaRPr>
          </a:p>
          <a:p>
            <a:pPr marL="0" indent="0" algn="just" rtl="1">
              <a:buNone/>
            </a:pPr>
            <a:r>
              <a:rPr lang="fa-IR" dirty="0"/>
              <a:t>علاوه بر اینکه غالبا با دقت و </a:t>
            </a:r>
            <a:r>
              <a:rPr lang="fa-IR" dirty="0" smtClean="0"/>
              <a:t>شمارش </a:t>
            </a:r>
            <a:r>
              <a:rPr lang="fa-IR" dirty="0"/>
              <a:t>دانه هاي آفت زده و حشره خورده، مي توان میزان </a:t>
            </a:r>
            <a:r>
              <a:rPr lang="fa-IR" dirty="0" smtClean="0"/>
              <a:t>آلودگي دانه </a:t>
            </a:r>
            <a:r>
              <a:rPr lang="fa-IR" dirty="0"/>
              <a:t>ها را به </a:t>
            </a:r>
            <a:r>
              <a:rPr lang="fa-IR" dirty="0" smtClean="0"/>
              <a:t>آفات </a:t>
            </a:r>
            <a:r>
              <a:rPr lang="fa-IR" dirty="0"/>
              <a:t>انباري، در یک نمونه از دانه ها اندازه گیري </a:t>
            </a:r>
            <a:r>
              <a:rPr lang="fa-IR" dirty="0" smtClean="0"/>
              <a:t>نمود</a:t>
            </a:r>
            <a:r>
              <a:rPr lang="fa-IR" dirty="0"/>
              <a:t>، در مواردي که آفت </a:t>
            </a:r>
            <a:r>
              <a:rPr lang="fa-IR" dirty="0" smtClean="0"/>
              <a:t>زدگي کاملا </a:t>
            </a:r>
            <a:r>
              <a:rPr lang="fa-IR" dirty="0"/>
              <a:t>مشخص نیست، آزمایش زیر این موضوع را روشن می کند.</a:t>
            </a:r>
            <a:endParaRPr lang="en-US" dirty="0"/>
          </a:p>
        </p:txBody>
      </p:sp>
    </p:spTree>
    <p:extLst>
      <p:ext uri="{BB962C8B-B14F-4D97-AF65-F5344CB8AC3E}">
        <p14:creationId xmlns:p14="http://schemas.microsoft.com/office/powerpoint/2010/main" val="3639491447"/>
      </p:ext>
    </p:extLst>
  </p:cSld>
  <p:clrMapOvr>
    <a:masterClrMapping/>
  </p:clrMapOvr>
  <p:transition>
    <p:wipe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5865515"/>
          </a:xfrm>
        </p:spPr>
        <p:txBody>
          <a:bodyPr>
            <a:normAutofit fontScale="92500" lnSpcReduction="20000"/>
          </a:bodyPr>
          <a:lstStyle/>
          <a:p>
            <a:pPr algn="just" rtl="1">
              <a:buFont typeface="Wingdings" panose="05000000000000000000" pitchFamily="2" charset="2"/>
              <a:buChar char="q"/>
            </a:pPr>
            <a:r>
              <a:rPr lang="fa-IR" dirty="0" smtClean="0"/>
              <a:t>برخی </a:t>
            </a:r>
            <a:r>
              <a:rPr lang="fa-IR" dirty="0"/>
              <a:t>از </a:t>
            </a:r>
            <a:r>
              <a:rPr lang="fa-IR" dirty="0" smtClean="0"/>
              <a:t>فروشندگان </a:t>
            </a:r>
            <a:r>
              <a:rPr lang="fa-IR" dirty="0"/>
              <a:t>ممکن است با سپری شدن تاریخ انقضای ماده غذایی نسبت به درج </a:t>
            </a:r>
            <a:r>
              <a:rPr lang="fa-IR" dirty="0" smtClean="0"/>
              <a:t>تاریخ جدید </a:t>
            </a:r>
            <a:r>
              <a:rPr lang="fa-IR" dirty="0"/>
              <a:t>اقدام نمایند لذا تاریخ تولید و انقضای روی قوطی های </a:t>
            </a:r>
            <a:r>
              <a:rPr lang="fa-IR" dirty="0" smtClean="0"/>
              <a:t>کنسرو </a:t>
            </a:r>
            <a:r>
              <a:rPr lang="fa-IR" dirty="0"/>
              <a:t>و </a:t>
            </a:r>
            <a:r>
              <a:rPr lang="fa-IR" dirty="0" smtClean="0"/>
              <a:t>سایر </a:t>
            </a:r>
            <a:r>
              <a:rPr lang="fa-IR" dirty="0"/>
              <a:t>محصولات باید </a:t>
            </a:r>
            <a:r>
              <a:rPr lang="fa-IR" dirty="0" smtClean="0"/>
              <a:t>به صورت </a:t>
            </a:r>
            <a:r>
              <a:rPr lang="fa-IR" dirty="0"/>
              <a:t>برجسته باشند تا نتوان با سپری شدن تاریخ انقضا آنها را پاک (به کمک الکل و حلال </a:t>
            </a:r>
            <a:r>
              <a:rPr lang="fa-IR" dirty="0" smtClean="0"/>
              <a:t>های دیگر</a:t>
            </a:r>
            <a:r>
              <a:rPr lang="fa-IR" dirty="0"/>
              <a:t>) و تاریخ دیگری روی بسته بندی </a:t>
            </a:r>
            <a:r>
              <a:rPr lang="fa-IR" dirty="0" smtClean="0"/>
              <a:t>نوشت.</a:t>
            </a:r>
          </a:p>
          <a:p>
            <a:pPr marL="0" indent="0" algn="just" rtl="1">
              <a:buNone/>
            </a:pPr>
            <a:endParaRPr lang="fa-IR" dirty="0" smtClean="0"/>
          </a:p>
          <a:p>
            <a:pPr algn="just" rtl="1">
              <a:buFont typeface="Wingdings" panose="05000000000000000000" pitchFamily="2" charset="2"/>
              <a:buChar char="q"/>
            </a:pPr>
            <a:r>
              <a:rPr lang="fa-IR" dirty="0" smtClean="0"/>
              <a:t>در </a:t>
            </a:r>
            <a:r>
              <a:rPr lang="fa-IR" dirty="0"/>
              <a:t>صورت امکان و دسترسی، از محصولات غذایی درجه بندی شده (به وسیله مراکز و </a:t>
            </a:r>
            <a:r>
              <a:rPr lang="fa-IR" dirty="0" smtClean="0"/>
              <a:t>موسسات معتبر</a:t>
            </a:r>
            <a:r>
              <a:rPr lang="fa-IR" dirty="0"/>
              <a:t>) خریداری </a:t>
            </a:r>
            <a:r>
              <a:rPr lang="fa-IR" dirty="0" smtClean="0"/>
              <a:t>شود </a:t>
            </a:r>
            <a:r>
              <a:rPr lang="fa-IR" dirty="0"/>
              <a:t>چرا که اغلب محصولات غذایی به خصوص </a:t>
            </a:r>
            <a:r>
              <a:rPr lang="fa-IR" dirty="0" smtClean="0"/>
              <a:t>کشاورزی</a:t>
            </a:r>
            <a:r>
              <a:rPr lang="fa-IR" dirty="0"/>
              <a:t>، </a:t>
            </a:r>
            <a:r>
              <a:rPr lang="fa-IR" dirty="0" smtClean="0"/>
              <a:t>قسمت </a:t>
            </a:r>
            <a:r>
              <a:rPr lang="fa-IR" dirty="0"/>
              <a:t>های </a:t>
            </a:r>
            <a:r>
              <a:rPr lang="fa-IR" dirty="0" smtClean="0"/>
              <a:t>درمعرض </a:t>
            </a:r>
            <a:r>
              <a:rPr lang="fa-IR" dirty="0"/>
              <a:t>دید از محصولات درجه یک تزیین شده و قسمت های داخلی و غیر قابل رویت بسته </a:t>
            </a:r>
            <a:r>
              <a:rPr lang="fa-IR" dirty="0" smtClean="0"/>
              <a:t>بندی را </a:t>
            </a:r>
            <a:r>
              <a:rPr lang="fa-IR" dirty="0"/>
              <a:t>محصولات درجه  3و حتی مقداری غیر قابل عرضه و فروش </a:t>
            </a:r>
            <a:r>
              <a:rPr lang="fa-IR" dirty="0" smtClean="0"/>
              <a:t>تشکیل </a:t>
            </a:r>
            <a:r>
              <a:rPr lang="fa-IR" dirty="0"/>
              <a:t>می دهد. در داخل </a:t>
            </a:r>
            <a:r>
              <a:rPr lang="fa-IR" dirty="0" smtClean="0"/>
              <a:t>کشور متاسفانه </a:t>
            </a:r>
            <a:r>
              <a:rPr lang="fa-IR" dirty="0"/>
              <a:t>چنین مواردی در خصوص </a:t>
            </a:r>
            <a:r>
              <a:rPr lang="fa-IR" dirty="0" smtClean="0"/>
              <a:t>کیسه </a:t>
            </a:r>
            <a:r>
              <a:rPr lang="fa-IR" dirty="0"/>
              <a:t>های </a:t>
            </a:r>
            <a:r>
              <a:rPr lang="fa-IR" dirty="0" smtClean="0"/>
              <a:t>سیب </a:t>
            </a:r>
            <a:r>
              <a:rPr lang="fa-IR" dirty="0"/>
              <a:t>زمینی و پیاز و جعبه های میوه </a:t>
            </a:r>
            <a:r>
              <a:rPr lang="fa-IR" dirty="0" smtClean="0"/>
              <a:t>روتین می باشد.</a:t>
            </a:r>
            <a:endParaRPr lang="en-US" dirty="0"/>
          </a:p>
        </p:txBody>
      </p:sp>
    </p:spTree>
    <p:extLst>
      <p:ext uri="{BB962C8B-B14F-4D97-AF65-F5344CB8AC3E}">
        <p14:creationId xmlns:p14="http://schemas.microsoft.com/office/powerpoint/2010/main" val="1488285239"/>
      </p:ext>
    </p:extLst>
  </p:cSld>
  <p:clrMapOvr>
    <a:masterClrMapping/>
  </p:clrMapOvr>
  <p:transition>
    <p:wipe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lgn="r" rtl="1">
              <a:buFont typeface="Wingdings" panose="05000000000000000000" pitchFamily="2" charset="2"/>
              <a:buChar char="q"/>
            </a:pPr>
            <a:r>
              <a:rPr lang="fa-IR" dirty="0" smtClean="0"/>
              <a:t>لازم است </a:t>
            </a:r>
            <a:r>
              <a:rPr lang="fa-IR" dirty="0"/>
              <a:t>از </a:t>
            </a:r>
            <a:r>
              <a:rPr lang="fa-IR" dirty="0" smtClean="0"/>
              <a:t>عرضه فله </a:t>
            </a:r>
            <a:r>
              <a:rPr lang="fa-IR" dirty="0"/>
              <a:t>ای مواد غذایی </a:t>
            </a:r>
            <a:r>
              <a:rPr lang="fa-IR" dirty="0" smtClean="0"/>
              <a:t>مثل </a:t>
            </a:r>
            <a:r>
              <a:rPr lang="fa-IR" dirty="0"/>
              <a:t>کره و </a:t>
            </a:r>
            <a:r>
              <a:rPr lang="fa-IR" dirty="0" smtClean="0"/>
              <a:t>شیر </a:t>
            </a:r>
            <a:r>
              <a:rPr lang="fa-IR" dirty="0"/>
              <a:t>در مغازه های عرضه </a:t>
            </a:r>
            <a:r>
              <a:rPr lang="fa-IR" dirty="0" smtClean="0"/>
              <a:t>مواد غذایی جلوگیری </a:t>
            </a:r>
            <a:r>
              <a:rPr lang="fa-IR" dirty="0"/>
              <a:t>شود.</a:t>
            </a:r>
          </a:p>
          <a:p>
            <a:pPr algn="r" rtl="1">
              <a:buFont typeface="Wingdings" panose="05000000000000000000" pitchFamily="2" charset="2"/>
              <a:buChar char="q"/>
            </a:pPr>
            <a:r>
              <a:rPr lang="fa-IR" dirty="0" smtClean="0"/>
              <a:t>لازم </a:t>
            </a:r>
            <a:r>
              <a:rPr lang="fa-IR" dirty="0"/>
              <a:t>است با کنترل مستمر و در نظر گرفتن جریمه های سنگین و اجرای دقیق قوانین و </a:t>
            </a:r>
            <a:r>
              <a:rPr lang="fa-IR" dirty="0" smtClean="0"/>
              <a:t>مقررات و </a:t>
            </a:r>
            <a:r>
              <a:rPr lang="fa-IR" dirty="0"/>
              <a:t>مجازات تعیین </a:t>
            </a:r>
            <a:r>
              <a:rPr lang="fa-IR" dirty="0" smtClean="0"/>
              <a:t>شده</a:t>
            </a:r>
            <a:r>
              <a:rPr lang="fa-IR" dirty="0"/>
              <a:t>، تولید کنندگان مواد غذایی را از فکر عرضه محصولات تقلبی باز </a:t>
            </a:r>
            <a:r>
              <a:rPr lang="fa-IR" dirty="0" smtClean="0"/>
              <a:t>داشت</a:t>
            </a:r>
            <a:r>
              <a:rPr lang="fa-IR" dirty="0"/>
              <a:t>.</a:t>
            </a:r>
          </a:p>
          <a:p>
            <a:pPr algn="r" rtl="1">
              <a:buFont typeface="Wingdings" panose="05000000000000000000" pitchFamily="2" charset="2"/>
              <a:buChar char="q"/>
            </a:pPr>
            <a:r>
              <a:rPr lang="fa-IR" dirty="0"/>
              <a:t>همچنین تهیه </a:t>
            </a:r>
            <a:r>
              <a:rPr lang="fa-IR" dirty="0" smtClean="0"/>
              <a:t>منشور </a:t>
            </a:r>
            <a:r>
              <a:rPr lang="fa-IR" dirty="0"/>
              <a:t>بازرسی که در آن موارد لازم (اخلاقی و )... جهت رعایت اصول بازرسی </a:t>
            </a:r>
            <a:r>
              <a:rPr lang="fa-IR" dirty="0" smtClean="0"/>
              <a:t>قید شده </a:t>
            </a:r>
            <a:r>
              <a:rPr lang="fa-IR" dirty="0"/>
              <a:t>باشد می تواند در این زمینه مفید واقع </a:t>
            </a:r>
            <a:r>
              <a:rPr lang="fa-IR" dirty="0" smtClean="0"/>
              <a:t>گردد.</a:t>
            </a:r>
          </a:p>
          <a:p>
            <a:pPr algn="r" rtl="1">
              <a:buFont typeface="Wingdings" panose="05000000000000000000" pitchFamily="2" charset="2"/>
              <a:buChar char="q"/>
            </a:pPr>
            <a:r>
              <a:rPr lang="fa-IR" dirty="0" smtClean="0"/>
              <a:t>لازم </a:t>
            </a:r>
            <a:r>
              <a:rPr lang="fa-IR" dirty="0"/>
              <a:t>است از طریق رسانه های گروهی و عمومی، آموزش ها و راهنمایی های ساده و کاربردی </a:t>
            </a:r>
            <a:r>
              <a:rPr lang="fa-IR" dirty="0" smtClean="0"/>
              <a:t>درجهت </a:t>
            </a:r>
            <a:r>
              <a:rPr lang="fa-IR" dirty="0"/>
              <a:t>تهیه و خرید مواد غذایی هر از چندگاهی ارائه شده و تکرار </a:t>
            </a:r>
            <a:r>
              <a:rPr lang="fa-IR" dirty="0" smtClean="0"/>
              <a:t>گردد.</a:t>
            </a:r>
            <a:r>
              <a:rPr lang="fa-IR" dirty="0"/>
              <a:t/>
            </a:r>
            <a:br>
              <a:rPr lang="fa-IR" dirty="0"/>
            </a:br>
            <a:endParaRPr lang="en-US" dirty="0"/>
          </a:p>
        </p:txBody>
      </p:sp>
    </p:spTree>
    <p:extLst>
      <p:ext uri="{BB962C8B-B14F-4D97-AF65-F5344CB8AC3E}">
        <p14:creationId xmlns:p14="http://schemas.microsoft.com/office/powerpoint/2010/main" val="2106932967"/>
      </p:ext>
    </p:extLst>
  </p:cSld>
  <p:clrMapOvr>
    <a:masterClrMapping/>
  </p:clrMapOvr>
  <p:transition>
    <p:wipe dir="r"/>
  </p:transition>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Free-ppt42-ghalamo (2)</Template>
  <TotalTime>1978</TotalTime>
  <Words>7772</Words>
  <Application>Microsoft Office PowerPoint</Application>
  <PresentationFormat>On-screen Show (4:3)</PresentationFormat>
  <Paragraphs>577</Paragraphs>
  <Slides>110</Slides>
  <Notes>0</Notes>
  <HiddenSlides>0</HiddenSlides>
  <MMClips>0</MMClips>
  <ScaleCrop>false</ScaleCrop>
  <HeadingPairs>
    <vt:vector size="4" baseType="variant">
      <vt:variant>
        <vt:lpstr>Theme</vt:lpstr>
      </vt:variant>
      <vt:variant>
        <vt:i4>1</vt:i4>
      </vt:variant>
      <vt:variant>
        <vt:lpstr>Slide Titles</vt:lpstr>
      </vt:variant>
      <vt:variant>
        <vt:i4>110</vt:i4>
      </vt:variant>
    </vt:vector>
  </HeadingPairs>
  <TitlesOfParts>
    <vt:vector size="111" baseType="lpstr">
      <vt:lpstr>Modèle par défaut</vt:lpstr>
      <vt:lpstr>PowerPoint Presentation</vt:lpstr>
      <vt:lpstr>کنترل کیفی  در بازرســي هاي مواد غذایي</vt:lpstr>
      <vt:lpstr>مقدمه</vt:lpstr>
      <vt:lpstr> </vt:lpstr>
      <vt:lpstr>PowerPoint Presentation</vt:lpstr>
      <vt:lpstr>PowerPoint Presentation</vt:lpstr>
      <vt:lpstr>اهداف آموزش</vt:lpstr>
      <vt:lpstr>PowerPoint Presentation</vt:lpstr>
      <vt:lpstr>ضرورت کنترل و نمونه برداری از مواد غذایی</vt:lpstr>
      <vt:lpstr>دلائل اعمال کنترل سنتی مطابق ذیل می باشد</vt:lpstr>
      <vt:lpstr>تعاریف اصطلاحات مورد استفاده در نمونه برداری</vt:lpstr>
      <vt:lpstr>تعاریف اصطلاحات مورد استفاده در نمونه برداری</vt:lpstr>
      <vt:lpstr>تعاریف اصطلاحات مورد استفاده در نمونه برداری</vt:lpstr>
      <vt:lpstr>ویژگی های تولید به روش سنتی</vt:lpstr>
      <vt:lpstr>ویژگی های تولید به روش صنعتی یا کارخانه ای</vt:lpstr>
      <vt:lpstr>عوامل مهم در کنترل مواد غذایی سنتی مشتمل بر موارد زیر است:</vt:lpstr>
      <vt:lpstr>عوامل مهم در کنترل مواد غذایی صنعتی</vt:lpstr>
      <vt:lpstr>انواع دلائل نمونه برداری از مواد غذایی</vt:lpstr>
      <vt:lpstr>PowerPoint Presentation</vt:lpstr>
      <vt:lpstr>نیترات سدیم:  </vt:lpstr>
      <vt:lpstr>و BHTبوتیلیتد روزتیولین :BHA بوتیلیتد هیدروکسی نازول</vt:lpstr>
      <vt:lpstr>پروپیل 5 ،4 ،3تیری هیدروکسی بنزوات (پروپیل گالات:)</vt:lpstr>
      <vt:lpstr>منوسدیم گلوتامیک یا طعم افزای چینی</vt:lpstr>
      <vt:lpstr>چربی های ترانس یا چربی های اشباع نشده: </vt:lpstr>
      <vt:lpstr>اسپارتام: </vt:lpstr>
      <vt:lpstr>آسه سولفام پتاسیم: </vt:lpstr>
      <vt:lpstr>مواد رنگی آبی  1و  ،2،قرمز 3 ، سبز،3زرد 6</vt:lpstr>
      <vt:lpstr>اولسترا: </vt:lpstr>
      <vt:lpstr>برومات پتاسیم: </vt:lpstr>
      <vt:lpstr>کلرید سدیم</vt:lpstr>
      <vt:lpstr>مفهوم تقلب</vt:lpstr>
      <vt:lpstr>ابعاد تقلب در مواد غذایی</vt:lpstr>
      <vt:lpstr>ابعاد اقتصادی تقلب در مواد غذایی</vt:lpstr>
      <vt:lpstr>ابعاد اجتماعی تقلب در مواد غذایی</vt:lpstr>
      <vt:lpstr>ابعاد بهداشتی تقلب در مواد غذایی</vt:lpstr>
      <vt:lpstr>دسته بندی تقلبات مواد غذايي از لحاظ ميزان خطر</vt:lpstr>
      <vt:lpstr>طبقه بندی تقلبات از نظر ماهیت</vt:lpstr>
      <vt:lpstr>تقلب در حجم  </vt:lpstr>
      <vt:lpstr>افزایش وزن</vt:lpstr>
      <vt:lpstr>عرضه جنس به جای جنس دیگر </vt:lpstr>
      <vt:lpstr>مخلوط کردن مواد خارجی به جنس </vt:lpstr>
      <vt:lpstr>عدم رعایت استاندارد و فرمول ثبت شده </vt:lpstr>
      <vt:lpstr>تقلب درحجم ووزن محصول: </vt:lpstr>
      <vt:lpstr>سوء استفاده از نام،آرم وعلامت ويا حتي اعتبار يك محصول شناخته شده</vt:lpstr>
      <vt:lpstr>لیست حداقل مقدار نمونه جهت آزمایشات میکروبی و شیمیایی شیر و فرآورده های آن</vt:lpstr>
      <vt:lpstr>استفاده از روغن پالم در صنایع لبنی</vt:lpstr>
      <vt:lpstr>استفاده از روغن پالم در صنایع لبنی</vt:lpstr>
      <vt:lpstr>PowerPoint Presentation</vt:lpstr>
      <vt:lpstr>تقلب درگوشت قرمز</vt:lpstr>
      <vt:lpstr>PowerPoint Presentation</vt:lpstr>
      <vt:lpstr>PowerPoint Presentation</vt:lpstr>
      <vt:lpstr> تقلب در فراوردههای گوشتی</vt:lpstr>
      <vt:lpstr>      </vt:lpstr>
      <vt:lpstr>لیست حداقل مقدار نمونه جهت آزمایشات میکروبی و شیمیایی گوشت وانواع فرآورده های گوشتی</vt:lpstr>
      <vt:lpstr>PowerPoint Presentation</vt:lpstr>
      <vt:lpstr>تقلب در نان</vt:lpstr>
      <vt:lpstr>اضافه کردن نشاسته به آرد</vt:lpstr>
      <vt:lpstr>استفاده از آردهای کهنه</vt:lpstr>
      <vt:lpstr>اضافه کردن زاج برای سفید کردن سطح نان</vt:lpstr>
      <vt:lpstr>- اضافه کردن جوش شيرين به منظور ايجاد تخلخل در نان</vt:lpstr>
      <vt:lpstr>نحوه تشخیص تقلبات آرد</vt:lpstr>
      <vt:lpstr>افزودن زاج یا سولفات مس به آردهای تیره</vt:lpstr>
      <vt:lpstr>برنج</vt:lpstr>
      <vt:lpstr>PowerPoint Presentation</vt:lpstr>
      <vt:lpstr>لیست حداقل مقدار نمونه جهت آزمایشات میکروبی و شیمیایی غلات</vt:lpstr>
      <vt:lpstr>تقلب در روغن</vt:lpstr>
      <vt:lpstr>تقلبات در روغن زیتون</vt:lpstr>
      <vt:lpstr>نحوه تشخیص تقلبات روغن</vt:lpstr>
      <vt:lpstr>افزودن روغن فاسد به انواع روغن</vt:lpstr>
      <vt:lpstr>PowerPoint Presentation</vt:lpstr>
      <vt:lpstr>تقلب در زعفران</vt:lpstr>
      <vt:lpstr>تقلب در زعفران</vt:lpstr>
      <vt:lpstr>نحوه تشخیص تقلب در زعفران</vt:lpstr>
      <vt:lpstr>تقلب در فلفل</vt:lpstr>
      <vt:lpstr>تقلب در زردچوبه</vt:lpstr>
      <vt:lpstr>حداقل مقدار نمونه جهت آزمایشات میکروبی و شیمیایی ادویه ها</vt:lpstr>
      <vt:lpstr>تقلب در سس، سرکه، آبلیمو و آب غوره</vt:lpstr>
      <vt:lpstr>آبلیمو:  </vt:lpstr>
      <vt:lpstr>تقلب در آب لیمو</vt:lpstr>
      <vt:lpstr>تقلب در آب غوره</vt:lpstr>
      <vt:lpstr>لیست حداقل مقدار نمونه جهت آزمایشات میکروبی و شیمیایی انواع سس، آبلیمو و آبغوره</vt:lpstr>
      <vt:lpstr>تقلب در انواع رب </vt:lpstr>
      <vt:lpstr>رب انار</vt:lpstr>
      <vt:lpstr>تشخیص تقلب در رب</vt:lpstr>
      <vt:lpstr>استفاده از کدو در تهیه رب گوجه فرنگی</vt:lpstr>
      <vt:lpstr>لیست حداقل مقدار نمونه جهت آزمایشات میکروبی و شیمیایی رب</vt:lpstr>
      <vt:lpstr>عسل</vt:lpstr>
      <vt:lpstr>PowerPoint Presentation</vt:lpstr>
      <vt:lpstr>عسل تقلبي</vt:lpstr>
      <vt:lpstr>عسل تقلبي</vt:lpstr>
      <vt:lpstr>راه هاي تشخيص عسل طبيعي</vt:lpstr>
      <vt:lpstr>راه هاي تشخيص عسل طبيعي</vt:lpstr>
      <vt:lpstr>راهکارهای برای تشخیص عسل خوب از بد</vt:lpstr>
      <vt:lpstr>نحوه تشخیص تقلب در عسل</vt:lpstr>
      <vt:lpstr>لیست حداقل مقدار نمونه جهت آزمایشات میکروبی و شیمیایی عسل</vt:lpstr>
      <vt:lpstr>لیست حداقل مقدار نمونه جهت آزمایشات میکروبی و شیمیایی چای وقهوه</vt:lpstr>
      <vt:lpstr>سایر آزمونهای سریع مواد غذائی</vt:lpstr>
      <vt:lpstr>PowerPoint Presentation</vt:lpstr>
      <vt:lpstr>PowerPoint Presentation</vt:lpstr>
      <vt:lpstr>منشور اخلاقی بازرسان بهداشت محیط</vt:lpstr>
      <vt:lpstr>منشور اخلاقی بازرسان بهداشت محیط</vt:lpstr>
      <vt:lpstr>منشور اخلاقی بازرسان بهداشت محیط</vt:lpstr>
      <vt:lpstr>آزمایشهاي ارگانولپتیک</vt:lpstr>
      <vt:lpstr>PowerPoint Presentation</vt:lpstr>
      <vt:lpstr>مجازات مرتکبین تقلب</vt:lpstr>
      <vt:lpstr>PowerPoint Presentation</vt:lpstr>
      <vt:lpstr>نحوه برخورد با مواد غذایی تقلبی</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راهنماي شناسایي تقلب مواد غذایي در بازرســي هاي مواد غذایي”</dc:title>
  <dc:creator>rouygari</dc:creator>
  <cp:lastModifiedBy>M.Mirjahanian</cp:lastModifiedBy>
  <cp:revision>316</cp:revision>
  <dcterms:created xsi:type="dcterms:W3CDTF">2016-07-20T04:38:40Z</dcterms:created>
  <dcterms:modified xsi:type="dcterms:W3CDTF">2018-05-08T03:34:16Z</dcterms:modified>
</cp:coreProperties>
</file>