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301" r:id="rId3"/>
    <p:sldId id="258" r:id="rId4"/>
    <p:sldId id="302" r:id="rId5"/>
    <p:sldId id="307" r:id="rId6"/>
    <p:sldId id="304" r:id="rId7"/>
    <p:sldId id="305" r:id="rId8"/>
    <p:sldId id="306" r:id="rId9"/>
    <p:sldId id="308" r:id="rId10"/>
    <p:sldId id="309" r:id="rId11"/>
    <p:sldId id="310" r:id="rId12"/>
    <p:sldId id="296" r:id="rId13"/>
    <p:sldId id="311" r:id="rId14"/>
    <p:sldId id="313" r:id="rId15"/>
    <p:sldId id="314" r:id="rId16"/>
    <p:sldId id="315" r:id="rId17"/>
    <p:sldId id="316" r:id="rId18"/>
    <p:sldId id="317" r:id="rId19"/>
    <p:sldId id="318" r:id="rId20"/>
    <p:sldId id="319" r:id="rId21"/>
    <p:sldId id="29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9900"/>
    <a:srgbClr val="006600"/>
    <a:srgbClr val="660033"/>
    <a:srgbClr val="003300"/>
    <a:srgbClr val="CC3300"/>
    <a:srgbClr val="A50021"/>
    <a:srgbClr val="9900FF"/>
    <a:srgbClr val="66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18"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1347D5B-ED0F-41A2-839E-E8C8A4C6A452}" type="datetimeFigureOut">
              <a:rPr lang="fa-IR" smtClean="0"/>
              <a:pPr/>
              <a:t>04/10/1438</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05A071A-48B2-40D6-A6F2-18D15775AB46}" type="slidenum">
              <a:rPr lang="fa-IR" smtClean="0"/>
              <a:pPr/>
              <a:t>‹#›</a:t>
            </a:fld>
            <a:endParaRPr lang="fa-IR"/>
          </a:p>
        </p:txBody>
      </p:sp>
    </p:spTree>
    <p:extLst>
      <p:ext uri="{BB962C8B-B14F-4D97-AF65-F5344CB8AC3E}">
        <p14:creationId xmlns:p14="http://schemas.microsoft.com/office/powerpoint/2010/main" val="290733459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05A071A-48B2-40D6-A6F2-18D15775AB46}" type="slidenum">
              <a:rPr lang="fa-IR" smtClean="0"/>
              <a:pPr/>
              <a:t>13</a:t>
            </a:fld>
            <a:endParaRPr lang="fa-IR"/>
          </a:p>
        </p:txBody>
      </p:sp>
    </p:spTree>
    <p:extLst>
      <p:ext uri="{BB962C8B-B14F-4D97-AF65-F5344CB8AC3E}">
        <p14:creationId xmlns:p14="http://schemas.microsoft.com/office/powerpoint/2010/main" val="1120328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1/8/2017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1/8/2017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lireza\Desktop\430772_7120.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normAutofit/>
          </a:bodyPr>
          <a:lstStyle/>
          <a:p>
            <a:pPr algn="just">
              <a:buFontTx/>
              <a:buChar char="-"/>
            </a:pPr>
            <a:r>
              <a:rPr lang="fa-IR" b="1" dirty="0" smtClean="0"/>
              <a:t>روشویی و حوله برای استفاده کارکنان پایگاه تغذیه سالم </a:t>
            </a:r>
          </a:p>
          <a:p>
            <a:pPr algn="just">
              <a:buFontTx/>
              <a:buChar char="-"/>
            </a:pPr>
            <a:r>
              <a:rPr lang="fa-IR" b="1" dirty="0" smtClean="0"/>
              <a:t>قفسه بندی دیواری جهت نگهداری مواد خوراکی</a:t>
            </a:r>
          </a:p>
          <a:p>
            <a:pPr algn="just">
              <a:buFontTx/>
              <a:buChar char="-"/>
            </a:pPr>
            <a:r>
              <a:rPr lang="fa-IR" b="1" dirty="0" smtClean="0"/>
              <a:t>قفسه بندی زمینی در دار جهت  ذخیره و انبار مواد خوراکی</a:t>
            </a:r>
          </a:p>
          <a:p>
            <a:pPr algn="just">
              <a:buFontTx/>
              <a:buChar char="-"/>
            </a:pPr>
            <a:r>
              <a:rPr lang="fa-IR" b="1" dirty="0" smtClean="0"/>
              <a:t>ظروف زباله در دار وقابل شستشو</a:t>
            </a:r>
          </a:p>
          <a:p>
            <a:pPr algn="just">
              <a:buFontTx/>
              <a:buChar char="-"/>
            </a:pPr>
            <a:r>
              <a:rPr lang="fa-IR" b="1" dirty="0" smtClean="0"/>
              <a:t>قفسه یا رختکن جهت نگهداری لوازم شخصی کارکنان</a:t>
            </a:r>
          </a:p>
          <a:p>
            <a:pPr algn="just">
              <a:buFontTx/>
              <a:buChar char="-"/>
            </a:pPr>
            <a:r>
              <a:rPr lang="fa-IR" b="1" dirty="0" smtClean="0"/>
              <a:t>جعبه کمک های اولیه </a:t>
            </a:r>
          </a:p>
          <a:p>
            <a:pPr algn="just">
              <a:buFontTx/>
              <a:buChar char="-"/>
            </a:pPr>
            <a:r>
              <a:rPr lang="fa-IR" b="1" dirty="0" smtClean="0"/>
              <a:t>تجهیزات گرمایشی و سرمایشی</a:t>
            </a:r>
          </a:p>
          <a:p>
            <a:pPr marL="0" indent="0" algn="just">
              <a:buNone/>
            </a:pPr>
            <a:r>
              <a:rPr lang="fa-IR" b="1" dirty="0" smtClean="0">
                <a:solidFill>
                  <a:srgbClr val="C00000"/>
                </a:solidFill>
              </a:rPr>
              <a:t>تذکر: نوع پوشش سطوح محل عرضه مواد غذایی پایگاه نوع اول باید از مصالح ساختمانی با دوام ،قابل شستشو و صاف وبدون فرورفتگی و شکاف و دارای رنگهای ملایم و روشن باشد </a:t>
            </a:r>
          </a:p>
        </p:txBody>
      </p:sp>
    </p:spTree>
    <p:extLst>
      <p:ext uri="{BB962C8B-B14F-4D97-AF65-F5344CB8AC3E}">
        <p14:creationId xmlns:p14="http://schemas.microsoft.com/office/powerpoint/2010/main" val="3680909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r>
              <a:rPr lang="fa-IR" b="1" dirty="0">
                <a:solidFill>
                  <a:srgbClr val="0033CC"/>
                </a:solidFill>
              </a:rPr>
              <a:t>2) پایگاه تغذیه سالم نوع دوم: </a:t>
            </a:r>
            <a:r>
              <a:rPr lang="fa-IR" b="1" dirty="0"/>
              <a:t>این پایگاه علاوه بر فروش مواد خوردنی و آشامیدنی بسته بندی شده و آماده،مواد غذایی گرم و طبخ شده را نیز تهیه و عرضه </a:t>
            </a:r>
            <a:r>
              <a:rPr lang="fa-IR" b="1" dirty="0" smtClean="0"/>
              <a:t>می نماید  دارای شرایط زیر می باشد.</a:t>
            </a:r>
          </a:p>
          <a:p>
            <a:pPr marL="0" indent="0">
              <a:buNone/>
            </a:pPr>
            <a:r>
              <a:rPr lang="fa-IR" b="1" dirty="0" smtClean="0"/>
              <a:t>- رعایت کلیه بند های نوع اول</a:t>
            </a:r>
          </a:p>
          <a:p>
            <a:pPr>
              <a:buFontTx/>
              <a:buChar char="-"/>
            </a:pPr>
            <a:r>
              <a:rPr lang="fa-IR" b="1" dirty="0" smtClean="0"/>
              <a:t>وجود اجاق گاز</a:t>
            </a:r>
          </a:p>
          <a:p>
            <a:pPr>
              <a:buFontTx/>
              <a:buChar char="-"/>
            </a:pPr>
            <a:r>
              <a:rPr lang="fa-IR" b="1" dirty="0" smtClean="0"/>
              <a:t>ظرفشویی دو لنگه مجهز به آب گرم و سرد</a:t>
            </a:r>
          </a:p>
          <a:p>
            <a:pPr>
              <a:buFontTx/>
              <a:buChar char="-"/>
            </a:pPr>
            <a:r>
              <a:rPr lang="fa-IR" b="1" dirty="0" smtClean="0"/>
              <a:t>قفسه  جهت نگهداری ظروف</a:t>
            </a:r>
          </a:p>
          <a:p>
            <a:pPr>
              <a:buFontTx/>
              <a:buChar char="-"/>
            </a:pPr>
            <a:r>
              <a:rPr lang="fa-IR" b="1" dirty="0" smtClean="0"/>
              <a:t>میزکارجهت آماده سازی مواد خوراکی </a:t>
            </a:r>
          </a:p>
          <a:p>
            <a:pPr>
              <a:buFontTx/>
              <a:buChar char="-"/>
            </a:pPr>
            <a:r>
              <a:rPr lang="fa-IR" b="1" dirty="0" smtClean="0"/>
              <a:t> قفسه یا کمد در دار جهت ذخیره و انبار مواد غذایی اولیه مثل سیب  زمینی و پیازو روغن و....   </a:t>
            </a:r>
            <a:endParaRPr lang="fa-IR" b="1" dirty="0"/>
          </a:p>
          <a:p>
            <a:endParaRPr lang="fa-IR" dirty="0"/>
          </a:p>
        </p:txBody>
      </p:sp>
    </p:spTree>
    <p:extLst>
      <p:ext uri="{BB962C8B-B14F-4D97-AF65-F5344CB8AC3E}">
        <p14:creationId xmlns:p14="http://schemas.microsoft.com/office/powerpoint/2010/main" val="2412020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7" name="Picture 3" descr="C:\Users\alireza\Desktop\گل-نرگس.jpg"/>
          <p:cNvPicPr>
            <a:picLocks noGrp="1" noChangeAspect="1" noChangeArrowheads="1"/>
          </p:cNvPicPr>
          <p:nvPr>
            <p:ph idx="1"/>
          </p:nvPr>
        </p:nvPicPr>
        <p:blipFill>
          <a:blip r:embed="rId2"/>
          <a:srcRect/>
          <a:stretch>
            <a:fillRect/>
          </a:stretch>
        </p:blipFill>
        <p:spPr bwMode="auto">
          <a:xfrm>
            <a:off x="0" y="0"/>
            <a:ext cx="9144000" cy="70104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smtClean="0">
                <a:solidFill>
                  <a:srgbClr val="FF0000"/>
                </a:solidFill>
              </a:rPr>
              <a:t>شرایط ساختمانی پایگاه تغذیه سالم</a:t>
            </a:r>
            <a:endParaRPr lang="fa-IR" b="1" dirty="0">
              <a:solidFill>
                <a:srgbClr val="FF0000"/>
              </a:solidFill>
            </a:endParaRPr>
          </a:p>
        </p:txBody>
      </p:sp>
      <p:sp>
        <p:nvSpPr>
          <p:cNvPr id="3" name="Content Placeholder 2"/>
          <p:cNvSpPr>
            <a:spLocks noGrp="1"/>
          </p:cNvSpPr>
          <p:nvPr>
            <p:ph idx="1"/>
          </p:nvPr>
        </p:nvSpPr>
        <p:spPr/>
        <p:txBody>
          <a:bodyPr/>
          <a:lstStyle/>
          <a:p>
            <a:r>
              <a:rPr lang="fa-IR" b="1" dirty="0" smtClean="0">
                <a:solidFill>
                  <a:srgbClr val="FF0000"/>
                </a:solidFill>
              </a:rPr>
              <a:t>الف) شرایط کف دیوار ها و سقف پایگاه تغذیه سالم</a:t>
            </a:r>
          </a:p>
          <a:p>
            <a:pPr marL="0" indent="0" algn="just">
              <a:buNone/>
            </a:pPr>
            <a:r>
              <a:rPr lang="fa-IR" b="1" dirty="0" smtClean="0"/>
              <a:t>1- نوع پوشش سطوح محل عرضه مواد غذایی از مصالح ساختمانی مقاوم، قابل شستشو،صاف،بدون فرورفتگی،شکاف و دارای رنگ روشن و ملایم باشد.</a:t>
            </a:r>
          </a:p>
          <a:p>
            <a:pPr marL="0" indent="0" algn="just">
              <a:buNone/>
            </a:pPr>
            <a:r>
              <a:rPr lang="fa-IR" b="1" dirty="0" smtClean="0"/>
              <a:t>2- کف مجهز به کف شوی دارای شتر گلو بوده با شیب بندی مناسب</a:t>
            </a:r>
          </a:p>
          <a:p>
            <a:pPr marL="0" indent="0" algn="just">
              <a:buNone/>
            </a:pPr>
            <a:r>
              <a:rPr lang="fa-IR" b="1" dirty="0" smtClean="0">
                <a:solidFill>
                  <a:srgbClr val="FF0000"/>
                </a:solidFill>
              </a:rPr>
              <a:t>ب)  شرایط در و پنجره های پایگاه تغذیه سالم </a:t>
            </a:r>
          </a:p>
          <a:p>
            <a:pPr marL="0" indent="0" algn="just">
              <a:buNone/>
            </a:pPr>
            <a:r>
              <a:rPr lang="fa-IR" b="1" dirty="0" smtClean="0"/>
              <a:t>طراحی در و پنجره ها باید به گونه ای باشد که نور کافی و مناسب را تامین نموده وقابل شستشو دارای  تجهیزات یا توری باشند که از ورود حشرات و جوندگان و سایر حیوانات جلوگیری نماید </a:t>
            </a:r>
            <a:endParaRPr lang="fa-IR" b="1" dirty="0"/>
          </a:p>
        </p:txBody>
      </p:sp>
    </p:spTree>
    <p:extLst>
      <p:ext uri="{BB962C8B-B14F-4D97-AF65-F5344CB8AC3E}">
        <p14:creationId xmlns:p14="http://schemas.microsoft.com/office/powerpoint/2010/main" val="3257017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just"/>
            <a:r>
              <a:rPr lang="fa-IR" b="1" dirty="0" smtClean="0">
                <a:solidFill>
                  <a:srgbClr val="FF0000"/>
                </a:solidFill>
              </a:rPr>
              <a:t>ج) تاسیات بهداشتی پایگاه تغذیه سالم</a:t>
            </a:r>
          </a:p>
          <a:p>
            <a:pPr marL="0" indent="0" algn="just">
              <a:buNone/>
            </a:pPr>
            <a:r>
              <a:rPr lang="fa-IR" b="1" dirty="0" smtClean="0"/>
              <a:t>1- دارای آب آشامیدنی و سیستم فاضلاب مورد تائید وزارت بهداشت و درمان باشد.</a:t>
            </a:r>
          </a:p>
          <a:p>
            <a:pPr marL="0" indent="0" algn="just">
              <a:buNone/>
            </a:pPr>
            <a:r>
              <a:rPr lang="fa-IR" b="1" dirty="0" smtClean="0"/>
              <a:t>2-سیستم گرمایشی می تواند به اشکال گوناگون  از قبیل شوفاژ ویا بخاری باشد که در صورت کاربرد انواع بخاری احتراق به صورت کامل انجام گرفته و گازهای  حاصله به وسیله دود کش به خارج از محوطه  پایگاه تغذیه سالم هدایت گردند.</a:t>
            </a:r>
          </a:p>
          <a:p>
            <a:pPr marL="0" indent="0">
              <a:buNone/>
            </a:pPr>
            <a:r>
              <a:rPr lang="fa-IR" b="1" dirty="0" smtClean="0"/>
              <a:t>3- برخورداری از جریان هوا و تهویه مناسب حتی الامکان نصب هواکش </a:t>
            </a:r>
          </a:p>
          <a:p>
            <a:pPr marL="0" indent="0" algn="just">
              <a:buNone/>
            </a:pPr>
            <a:r>
              <a:rPr lang="fa-IR" b="1" dirty="0" smtClean="0"/>
              <a:t>4-تامین نورکافی  و مناسب  با استفاده از منابع روشنایی طبیعی و مصنوعی</a:t>
            </a:r>
          </a:p>
          <a:p>
            <a:pPr marL="0" indent="0" algn="just">
              <a:buNone/>
            </a:pPr>
            <a:r>
              <a:rPr lang="fa-IR" b="1" dirty="0" smtClean="0"/>
              <a:t>5-عایق کاری کف ودیوارها به منظور جلوگیری از نفوذ رطوبت</a:t>
            </a:r>
            <a:endParaRPr lang="fa-IR" b="1" dirty="0"/>
          </a:p>
        </p:txBody>
      </p:sp>
    </p:spTree>
    <p:extLst>
      <p:ext uri="{BB962C8B-B14F-4D97-AF65-F5344CB8AC3E}">
        <p14:creationId xmlns:p14="http://schemas.microsoft.com/office/powerpoint/2010/main" val="19708617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6200"/>
            <a:ext cx="9144000" cy="73152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668225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بهداشت فردی وعمومی</a:t>
            </a:r>
            <a:endParaRPr lang="fa-IR" b="1" dirty="0">
              <a:solidFill>
                <a:srgbClr val="FF0000"/>
              </a:solidFill>
            </a:endParaRPr>
          </a:p>
        </p:txBody>
      </p:sp>
      <p:sp>
        <p:nvSpPr>
          <p:cNvPr id="3" name="Content Placeholder 2"/>
          <p:cNvSpPr>
            <a:spLocks noGrp="1"/>
          </p:cNvSpPr>
          <p:nvPr>
            <p:ph idx="1"/>
          </p:nvPr>
        </p:nvSpPr>
        <p:spPr/>
        <p:txBody>
          <a:bodyPr>
            <a:normAutofit lnSpcReduction="10000"/>
          </a:bodyPr>
          <a:lstStyle/>
          <a:p>
            <a:r>
              <a:rPr lang="fa-IR" b="1" dirty="0" smtClean="0"/>
              <a:t>کلیه کارکنان که به نحوی در امر تهیه و توزیع و فروش مواد غذایی در پایگاه تغذیه سالم مدارس انجام وظیفه می نمایند موظفند کارت بهداشت از مراکز بهداشتی وابسته به دانشگاههای علوم پزشکی در محل خدمت خود داشته باشند</a:t>
            </a:r>
            <a:r>
              <a:rPr lang="fa-IR" b="1" dirty="0" smtClean="0"/>
              <a:t>.</a:t>
            </a:r>
          </a:p>
          <a:p>
            <a:r>
              <a:rPr lang="fa-IR" b="1" dirty="0" smtClean="0"/>
              <a:t>اشخاصی که در محل پایگاه تغذیه سالم کار می کنند می بایست به رپوش سفید (ودر محل پخت نیز ملبس به کلاه)بوده و موظف به استفاده از وسایل بهداشتی (حوله و صابون)می باشند</a:t>
            </a:r>
          </a:p>
          <a:p>
            <a:r>
              <a:rPr lang="fa-IR" b="1" dirty="0" smtClean="0"/>
              <a:t>کلیه پرسنل پایگاه تغذیه سالم ملزم به رعایت بهداشت فردی شامل کوتاه نگه داشتن ناخن و شستن دست ها با آب و صابون  بعد ار هر بار توالت وقبل از شروع کار می باشند.</a:t>
            </a:r>
          </a:p>
          <a:p>
            <a:pPr marL="0" indent="0">
              <a:buNone/>
            </a:pPr>
            <a:r>
              <a:rPr lang="fa-IR" b="1" dirty="0" smtClean="0"/>
              <a:t> </a:t>
            </a:r>
            <a:endParaRPr lang="fa-IR" b="1" dirty="0"/>
          </a:p>
        </p:txBody>
      </p:sp>
    </p:spTree>
    <p:extLst>
      <p:ext uri="{BB962C8B-B14F-4D97-AF65-F5344CB8AC3E}">
        <p14:creationId xmlns:p14="http://schemas.microsoft.com/office/powerpoint/2010/main" val="523284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57800"/>
          </a:xfrm>
        </p:spPr>
        <p:txBody>
          <a:bodyPr/>
          <a:lstStyle/>
          <a:p>
            <a:r>
              <a:rPr lang="fa-IR" dirty="0" smtClean="0"/>
              <a:t>مسئول دریافت وجه در تهیه و توزیع مواد خوراکی دخالت نداشته باشد.</a:t>
            </a:r>
          </a:p>
          <a:p>
            <a:r>
              <a:rPr lang="fa-IR" dirty="0" smtClean="0"/>
              <a:t>نصب جعبه کمک اولیه مجهز به لوازم مورد نیاز در محل پایگاه.</a:t>
            </a:r>
          </a:p>
          <a:p>
            <a:r>
              <a:rPr lang="fa-IR" dirty="0" smtClean="0"/>
              <a:t>نظافت روزانه محیط پایگاه  تغذیه سالم ضروری می باشد.</a:t>
            </a:r>
          </a:p>
          <a:p>
            <a:r>
              <a:rPr lang="fa-IR" dirty="0" smtClean="0"/>
              <a:t>کارکنان پایگاه تغذیه سالم در صورت ابتلاء به بیماری های  واگیر مثل سرماخوردگی ،اسهال، آنژین و بیماری های پوستی تا بهبودی کامل باید از تماس با مواد غذایی خوداری نمایند.</a:t>
            </a:r>
          </a:p>
          <a:p>
            <a:r>
              <a:rPr lang="fa-IR" dirty="0" smtClean="0"/>
              <a:t>از دست به دست نمودن مواد غذایی پخته شده بخصوص گوشت خوداری گردد.</a:t>
            </a:r>
            <a:endParaRPr lang="fa-IR" dirty="0"/>
          </a:p>
        </p:txBody>
      </p:sp>
    </p:spTree>
    <p:extLst>
      <p:ext uri="{BB962C8B-B14F-4D97-AF65-F5344CB8AC3E}">
        <p14:creationId xmlns:p14="http://schemas.microsoft.com/office/powerpoint/2010/main" val="1392183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تجهیزات و لوازم کار</a:t>
            </a:r>
            <a:endParaRPr lang="fa-IR" b="1" dirty="0">
              <a:solidFill>
                <a:srgbClr val="FF0000"/>
              </a:solidFill>
            </a:endParaRPr>
          </a:p>
        </p:txBody>
      </p:sp>
      <p:sp>
        <p:nvSpPr>
          <p:cNvPr id="3" name="Content Placeholder 2"/>
          <p:cNvSpPr>
            <a:spLocks noGrp="1"/>
          </p:cNvSpPr>
          <p:nvPr>
            <p:ph idx="1"/>
          </p:nvPr>
        </p:nvSpPr>
        <p:spPr/>
        <p:txBody>
          <a:bodyPr/>
          <a:lstStyle/>
          <a:p>
            <a:r>
              <a:rPr lang="fa-IR" b="1" dirty="0" smtClean="0"/>
              <a:t>ظروف مورد استفاده  در طبخ مواد غذایی یا آماده سازی مواد خوراکی در پایگاه تغذیه سالم میبایست دارای شرایط زیر باشند.</a:t>
            </a:r>
          </a:p>
          <a:p>
            <a:pPr>
              <a:buFontTx/>
              <a:buChar char="-"/>
            </a:pPr>
            <a:r>
              <a:rPr lang="fa-IR" b="1" dirty="0" smtClean="0"/>
              <a:t>استفاده از ظروفی که به وسیله وزارت بهداشت و درمان و آموزش پزشکی غیر مجاز اعلام شده  ممنوع است.</a:t>
            </a:r>
          </a:p>
          <a:p>
            <a:pPr>
              <a:buFontTx/>
              <a:buChar char="-"/>
            </a:pPr>
            <a:r>
              <a:rPr lang="fa-IR" b="1" dirty="0"/>
              <a:t> </a:t>
            </a:r>
            <a:r>
              <a:rPr lang="fa-IR" b="1" dirty="0" smtClean="0"/>
              <a:t>در صورت استفاده از ظروف تفلون و لعابی می بایست کاملا سالم و فاقد لب پریدگی باشند.</a:t>
            </a:r>
          </a:p>
          <a:p>
            <a:pPr>
              <a:buFontTx/>
              <a:buChar char="-"/>
            </a:pPr>
            <a:r>
              <a:rPr lang="fa-IR" b="1" dirty="0" smtClean="0"/>
              <a:t>وسایل و ظروف غذا باید پس از هربار مصرف کاملا شسته و هرچند یکبار گندزدایی شوند</a:t>
            </a:r>
          </a:p>
          <a:p>
            <a:pPr>
              <a:buFontTx/>
              <a:buChar char="-"/>
            </a:pPr>
            <a:r>
              <a:rPr lang="fa-IR" b="1" dirty="0" smtClean="0"/>
              <a:t>وسایل و ظروف غذاخوری و تهیه غذا می بایست در قفسه نگهداری شوند.</a:t>
            </a:r>
          </a:p>
          <a:p>
            <a:pPr>
              <a:buFontTx/>
              <a:buChar char="-"/>
            </a:pPr>
            <a:endParaRPr lang="fa-IR" b="1" dirty="0"/>
          </a:p>
        </p:txBody>
      </p:sp>
    </p:spTree>
    <p:extLst>
      <p:ext uri="{BB962C8B-B14F-4D97-AF65-F5344CB8AC3E}">
        <p14:creationId xmlns:p14="http://schemas.microsoft.com/office/powerpoint/2010/main" val="147074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buFontTx/>
              <a:buChar char="-"/>
            </a:pPr>
            <a:r>
              <a:rPr lang="fa-IR" dirty="0" smtClean="0"/>
              <a:t>میز کار باید دارای شرایط زیر باشد</a:t>
            </a:r>
          </a:p>
          <a:p>
            <a:pPr marL="514350" indent="-514350">
              <a:buAutoNum type="arabicParenR"/>
            </a:pPr>
            <a:r>
              <a:rPr lang="fa-IR" dirty="0" smtClean="0"/>
              <a:t>سطح میز کار باید صاف،تمیز،سالم و بدون درز بوده و روکش آن از جنس قابل شستشو باشد و پس از هر بار استفاده شستشو و گند زدایی گردد.</a:t>
            </a:r>
          </a:p>
          <a:p>
            <a:pPr>
              <a:buFontTx/>
              <a:buChar char="-"/>
            </a:pPr>
            <a:r>
              <a:rPr lang="fa-IR" dirty="0" smtClean="0"/>
              <a:t>سطل زباله بهداشتی،قابل شستشو و مجهز به کیسه زباله بوده و پس از هربار تخلیه شسته شود</a:t>
            </a:r>
          </a:p>
          <a:p>
            <a:pPr>
              <a:buFontTx/>
              <a:buChar char="-"/>
            </a:pPr>
            <a:r>
              <a:rPr lang="fa-IR" dirty="0" smtClean="0"/>
              <a:t>رعایت کلیه نکات ایمنی در خصوص استفاده از گاز شهری یا کپسول گاز مایع (تهیه کپسول اطفاء حریق در پایگاه تغذیه سالم الزامی است)</a:t>
            </a:r>
          </a:p>
        </p:txBody>
      </p:sp>
    </p:spTree>
    <p:extLst>
      <p:ext uri="{BB962C8B-B14F-4D97-AF65-F5344CB8AC3E}">
        <p14:creationId xmlns:p14="http://schemas.microsoft.com/office/powerpoint/2010/main" val="2134116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533400" y="1905000"/>
            <a:ext cx="8001000" cy="1295400"/>
          </a:xfrm>
          <a:prstGeom prst="rect">
            <a:avLst/>
          </a:prstGeom>
        </p:spPr>
        <p:txBody>
          <a:bodyPr vert="horz" lIns="0" rIns="0" bIns="0" anchor="b">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4800" b="1" noProof="0" dirty="0" smtClean="0">
                <a:solidFill>
                  <a:srgbClr val="FF6600"/>
                </a:solidFill>
                <a:latin typeface="+mj-lt"/>
                <a:ea typeface="+mj-ea"/>
                <a:cs typeface="+mj-cs"/>
              </a:rPr>
              <a:t>پایگاه تغذیه سالم  </a:t>
            </a:r>
            <a:endParaRPr kumimoji="0" lang="en-US" sz="4800" b="1" i="0" u="none" strike="noStrike" kern="1200" cap="none" spc="0" normalizeH="0" baseline="0" noProof="0" dirty="0">
              <a:ln>
                <a:noFill/>
              </a:ln>
              <a:solidFill>
                <a:srgbClr val="FF6600"/>
              </a:solidFill>
              <a:effectLst/>
              <a:uLnTx/>
              <a:uFillTx/>
              <a:latin typeface="+mj-lt"/>
              <a:ea typeface="+mj-ea"/>
              <a:cs typeface="+mj-cs"/>
            </a:endParaRPr>
          </a:p>
        </p:txBody>
      </p:sp>
      <p:sp>
        <p:nvSpPr>
          <p:cNvPr id="8" name="Subtitle 2"/>
          <p:cNvSpPr txBox="1">
            <a:spLocks/>
          </p:cNvSpPr>
          <p:nvPr/>
        </p:nvSpPr>
        <p:spPr>
          <a:xfrm>
            <a:off x="609600" y="3962400"/>
            <a:ext cx="7854696" cy="1752600"/>
          </a:xfrm>
          <a:prstGeom prst="rect">
            <a:avLst/>
          </a:prstGeom>
        </p:spPr>
        <p:txBody>
          <a:bodyPr vert="horz">
            <a:normAutofit/>
          </a:bodyPr>
          <a:lstStyle/>
          <a:p>
            <a:pPr marL="274320" marR="0" lvl="0" indent="-274320" algn="ct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800" b="1" i="0" u="none" strike="noStrike" kern="1200" cap="none" spc="0" normalizeH="0" baseline="0" noProof="0" dirty="0" smtClean="0">
                <a:ln>
                  <a:noFill/>
                </a:ln>
                <a:solidFill>
                  <a:srgbClr val="6600CC"/>
                </a:solidFill>
                <a:effectLst/>
                <a:uLnTx/>
                <a:uFillTx/>
                <a:latin typeface="+mn-lt"/>
                <a:ea typeface="+mn-ea"/>
                <a:cs typeface="2  Yagut" panose="00000400000000000000" pitchFamily="2" charset="-78"/>
              </a:rPr>
              <a:t>گروه مهندسی بهداشت محیط </a:t>
            </a:r>
          </a:p>
          <a:p>
            <a:pPr marL="274320" marR="0" lvl="0" indent="-274320" algn="ct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800" b="1" i="0" u="none" strike="noStrike" kern="1200" cap="none" spc="0" normalizeH="0" baseline="0" noProof="0" dirty="0" smtClean="0">
                <a:ln>
                  <a:noFill/>
                </a:ln>
                <a:solidFill>
                  <a:srgbClr val="6600CC"/>
                </a:solidFill>
                <a:effectLst/>
                <a:uLnTx/>
                <a:uFillTx/>
                <a:latin typeface="+mn-lt"/>
                <a:ea typeface="+mn-ea"/>
                <a:cs typeface="2  Yagut" panose="00000400000000000000" pitchFamily="2" charset="-78"/>
              </a:rPr>
              <a:t>معاونت بهداشتی </a:t>
            </a:r>
          </a:p>
          <a:p>
            <a:pPr marL="274320" marR="0" lvl="0" indent="-274320" algn="ct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800" b="1" i="0" u="none" strike="noStrike" kern="1200" cap="none" spc="0" normalizeH="0" baseline="0" noProof="0" dirty="0" smtClean="0">
                <a:ln>
                  <a:noFill/>
                </a:ln>
                <a:solidFill>
                  <a:srgbClr val="6600CC"/>
                </a:solidFill>
                <a:effectLst/>
                <a:uLnTx/>
                <a:uFillTx/>
                <a:latin typeface="+mn-lt"/>
                <a:ea typeface="+mn-ea"/>
                <a:cs typeface="2  Yagut" panose="00000400000000000000" pitchFamily="2" charset="-78"/>
              </a:rPr>
              <a:t>دی ماه 1394</a:t>
            </a:r>
          </a:p>
          <a:p>
            <a:pPr marL="274320" marR="0" lvl="0" indent="-274320" algn="ct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fa-IR" sz="1200" b="1" i="0" u="none" strike="noStrike" kern="1200" cap="none" spc="0" normalizeH="0" baseline="0" noProof="0" dirty="0" smtClean="0">
              <a:ln>
                <a:noFill/>
              </a:ln>
              <a:solidFill>
                <a:srgbClr val="9900FF"/>
              </a:solidFill>
              <a:effectLst/>
              <a:uLnTx/>
              <a:uFillTx/>
              <a:latin typeface="+mn-lt"/>
              <a:ea typeface="+mn-ea"/>
              <a:cs typeface="2  Yagut" panose="00000400000000000000" pitchFamily="2" charset="-78"/>
            </a:endParaRP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نحوه نظارت بر پایگاه تغذیه سالم</a:t>
            </a:r>
            <a:endParaRPr lang="fa-IR" b="1" dirty="0">
              <a:solidFill>
                <a:srgbClr val="FF0000"/>
              </a:solidFill>
            </a:endParaRPr>
          </a:p>
        </p:txBody>
      </p:sp>
      <p:sp>
        <p:nvSpPr>
          <p:cNvPr id="3" name="Content Placeholder 2"/>
          <p:cNvSpPr>
            <a:spLocks noGrp="1"/>
          </p:cNvSpPr>
          <p:nvPr>
            <p:ph idx="1"/>
          </p:nvPr>
        </p:nvSpPr>
        <p:spPr/>
        <p:txBody>
          <a:bodyPr/>
          <a:lstStyle/>
          <a:p>
            <a:r>
              <a:rPr lang="fa-IR" b="1" dirty="0" smtClean="0"/>
              <a:t>نظارت و خود کنترلی بر بهداشت مواد خوراکی وبهداشت محیط پایگاه تغذیه سالم در صورت وجود مراقب  یا رابط سلامت  و ارائه گزارش به کارشناسان سلامت آموزش و پرورش نواحی.</a:t>
            </a:r>
          </a:p>
          <a:p>
            <a:r>
              <a:rPr lang="fa-IR" b="1" dirty="0" smtClean="0"/>
              <a:t>وزارت آموزش و پروش (دفتر امور سلامت و تندرستی و سازمان دانش آموزی)هماهنگی لازم جهت نظارت وکنترل  برپایگاه تغذیه سالم را برای بازرسین بهداشت محیط دارای کارت بازرسی فراهم نماید.</a:t>
            </a:r>
          </a:p>
          <a:p>
            <a:r>
              <a:rPr lang="fa-IR" b="1" dirty="0" smtClean="0"/>
              <a:t>وزارت بهداشت ودرمان  برابر بازرسی های انجام شده  از پایگاه تغذیه سالم در صورت عدم رعایت نکات دستورالعمل پایگاه تغذیه سالم می تواند برابر  قانون اصلاح ماده سیزده قانون مواد خوردنی آشامیدنی آرایشی وبهداشتی اقدام  نماید.</a:t>
            </a:r>
            <a:endParaRPr lang="fa-IR" b="1" dirty="0"/>
          </a:p>
        </p:txBody>
      </p:sp>
    </p:spTree>
    <p:extLst>
      <p:ext uri="{BB962C8B-B14F-4D97-AF65-F5344CB8AC3E}">
        <p14:creationId xmlns:p14="http://schemas.microsoft.com/office/powerpoint/2010/main" val="1290922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descr="C:\Users\alireza\Desktop\Wallpapers Windows 7 - p30download.com - 207.jpg"/>
          <p:cNvPicPr>
            <a:picLocks noGrp="1" noChangeAspect="1" noChangeArrowheads="1"/>
          </p:cNvPicPr>
          <p:nvPr>
            <p:ph idx="1"/>
          </p:nvPr>
        </p:nvPicPr>
        <p:blipFill>
          <a:blip r:embed="rId2"/>
          <a:srcRect/>
          <a:stretch>
            <a:fillRect/>
          </a:stretch>
        </p:blipFill>
        <p:spPr bwMode="auto">
          <a:xfrm>
            <a:off x="12700" y="152400"/>
            <a:ext cx="9144000" cy="6858000"/>
          </a:xfrm>
          <a:prstGeom prst="rect">
            <a:avLst/>
          </a:prstGeom>
          <a:noFill/>
        </p:spPr>
      </p:pic>
      <p:sp>
        <p:nvSpPr>
          <p:cNvPr id="5" name="TextBox 4"/>
          <p:cNvSpPr txBox="1"/>
          <p:nvPr/>
        </p:nvSpPr>
        <p:spPr>
          <a:xfrm>
            <a:off x="0" y="5934670"/>
            <a:ext cx="2971800" cy="92333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1"/>
            <a:endParaRPr lang="en-US" sz="5400" b="1" cap="all" dirty="0" smtClean="0">
              <a:ln w="0"/>
              <a:solidFill>
                <a:srgbClr val="FFFF00"/>
              </a:solidFill>
              <a:effectLst>
                <a:reflection blurRad="12700" stA="50000" endPos="50000" dist="5000" dir="5400000" sy="-100000" rotWithShape="0"/>
              </a:effectLst>
              <a:cs typeface="2  Roya"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b="1" dirty="0" smtClean="0"/>
              <a:t>هدف و دامنه کاربرد</a:t>
            </a:r>
          </a:p>
          <a:p>
            <a:pPr marL="0" indent="0">
              <a:buNone/>
            </a:pPr>
            <a:r>
              <a:rPr lang="fa-IR" b="1" dirty="0" smtClean="0"/>
              <a:t>به منظورارتقای سلامت تغذیه ای دانش آموزان این دستورالعمل باید در کلیه مدارس دولتی و غیر دولتی اعم از ابتدایی ، متوسطه اول و دوم اجرا گردد</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تعاریف</a:t>
            </a:r>
            <a:endParaRPr lang="fa-IR" b="1" dirty="0">
              <a:solidFill>
                <a:srgbClr val="FF0000"/>
              </a:solidFill>
            </a:endParaRPr>
          </a:p>
        </p:txBody>
      </p:sp>
      <p:sp>
        <p:nvSpPr>
          <p:cNvPr id="3" name="Content Placeholder 2"/>
          <p:cNvSpPr>
            <a:spLocks noGrp="1"/>
          </p:cNvSpPr>
          <p:nvPr>
            <p:ph idx="1"/>
          </p:nvPr>
        </p:nvSpPr>
        <p:spPr/>
        <p:txBody>
          <a:bodyPr/>
          <a:lstStyle/>
          <a:p>
            <a:r>
              <a:rPr lang="fa-IR" b="1" dirty="0" smtClean="0">
                <a:solidFill>
                  <a:srgbClr val="FF0000"/>
                </a:solidFill>
              </a:rPr>
              <a:t>پایگاه تغذیه سالم :  </a:t>
            </a:r>
            <a:r>
              <a:rPr lang="fa-IR" b="1" dirty="0" smtClean="0"/>
              <a:t>به مکانی اطلاق میشود که تهیه و یا عرضه و فروش  مواد  خوردنی و آشامیدنی آماده مصرف به صورت سرد وگرم در آن انجام می گیرد.</a:t>
            </a:r>
          </a:p>
          <a:p>
            <a:r>
              <a:rPr lang="fa-IR" b="1" dirty="0" smtClean="0">
                <a:solidFill>
                  <a:srgbClr val="FF0000"/>
                </a:solidFill>
              </a:rPr>
              <a:t>میان وعده: </a:t>
            </a:r>
            <a:r>
              <a:rPr lang="fa-IR" b="1" dirty="0" smtClean="0"/>
              <a:t>مواد غذایی است که در فواصل بین غذاهای اصلی مصرف میگردد . با مصرف این میان وعده  بخشی از مواد مغذی مورد نیاز  روزانه دانش آموزان تامین میشود</a:t>
            </a:r>
          </a:p>
          <a:p>
            <a:r>
              <a:rPr lang="fa-IR" b="1" dirty="0" smtClean="0">
                <a:solidFill>
                  <a:srgbClr val="FF0000"/>
                </a:solidFill>
              </a:rPr>
              <a:t>تغذیه سالم:</a:t>
            </a:r>
            <a:r>
              <a:rPr lang="fa-IR" b="1" dirty="0" smtClean="0"/>
              <a:t>تغذیه ای که تمام نیازهای تغدیه ای بدن را تامین می کند و سالم، کافی،متنوع و متعادل باشد </a:t>
            </a:r>
          </a:p>
          <a:p>
            <a:r>
              <a:rPr lang="fa-IR" b="1" dirty="0" smtClean="0">
                <a:solidFill>
                  <a:srgbClr val="FF0000"/>
                </a:solidFill>
              </a:rPr>
              <a:t>مواد غذایی سالم:</a:t>
            </a:r>
            <a:r>
              <a:rPr lang="fa-IR" b="1" dirty="0" smtClean="0"/>
              <a:t>غذای سالم یا ایمن غذایی است که از مواد اولیه سالم و ایمن تهیه شده باشد و عاری از مواد زیان بخش و مضر باشد</a:t>
            </a:r>
          </a:p>
          <a:p>
            <a:endParaRPr lang="fa-IR" b="1" dirty="0"/>
          </a:p>
        </p:txBody>
      </p:sp>
    </p:spTree>
    <p:extLst>
      <p:ext uri="{BB962C8B-B14F-4D97-AF65-F5344CB8AC3E}">
        <p14:creationId xmlns:p14="http://schemas.microsoft.com/office/powerpoint/2010/main" val="31460302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lstStyle/>
          <a:p>
            <a:pPr marL="0" indent="0">
              <a:buNone/>
            </a:pPr>
            <a:r>
              <a:rPr lang="fa-IR" dirty="0" smtClean="0"/>
              <a:t> </a:t>
            </a:r>
          </a:p>
          <a:p>
            <a:r>
              <a:rPr lang="fa-IR" b="1" dirty="0">
                <a:solidFill>
                  <a:srgbClr val="FF0000"/>
                </a:solidFill>
              </a:rPr>
              <a:t>مواد غذایی  فاسد و غیر قابل مصرف </a:t>
            </a:r>
          </a:p>
          <a:p>
            <a:pPr marL="0" indent="0">
              <a:buNone/>
            </a:pPr>
            <a:r>
              <a:rPr lang="fa-IR" b="1" dirty="0" smtClean="0"/>
              <a:t>   مواد </a:t>
            </a:r>
            <a:r>
              <a:rPr lang="fa-IR" b="1" dirty="0"/>
              <a:t>غذایی </a:t>
            </a:r>
            <a:r>
              <a:rPr lang="fa-IR" b="1" dirty="0" smtClean="0"/>
              <a:t>است </a:t>
            </a:r>
            <a:r>
              <a:rPr lang="fa-IR" b="1" dirty="0"/>
              <a:t>که رنگ بو مزه </a:t>
            </a:r>
            <a:r>
              <a:rPr lang="fa-IR" b="1" dirty="0" smtClean="0"/>
              <a:t>وقوام </a:t>
            </a:r>
            <a:r>
              <a:rPr lang="fa-IR" b="1" dirty="0"/>
              <a:t>آن تغییر کرده </a:t>
            </a:r>
            <a:r>
              <a:rPr lang="fa-IR" b="1" dirty="0" smtClean="0"/>
              <a:t>ویا تاریخ مصرف </a:t>
            </a:r>
            <a:r>
              <a:rPr lang="fa-IR" b="1" dirty="0"/>
              <a:t>آن منقضی شده و یا در شرایط نامطلوب نگهداری شده </a:t>
            </a:r>
            <a:r>
              <a:rPr lang="fa-IR" b="1" dirty="0" smtClean="0"/>
              <a:t>باشد.</a:t>
            </a:r>
            <a:endParaRPr lang="fa-IR" b="1" dirty="0"/>
          </a:p>
          <a:p>
            <a:endParaRPr lang="fa-IR" dirty="0"/>
          </a:p>
        </p:txBody>
      </p:sp>
    </p:spTree>
    <p:extLst>
      <p:ext uri="{BB962C8B-B14F-4D97-AF65-F5344CB8AC3E}">
        <p14:creationId xmlns:p14="http://schemas.microsoft.com/office/powerpoint/2010/main" val="843235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بهداشت محیط پایگاه تغذیه سالم </a:t>
            </a:r>
            <a:endParaRPr lang="fa-IR" b="1" dirty="0">
              <a:solidFill>
                <a:srgbClr val="FF0000"/>
              </a:solidFill>
            </a:endParaRPr>
          </a:p>
        </p:txBody>
      </p:sp>
      <p:sp>
        <p:nvSpPr>
          <p:cNvPr id="3" name="Content Placeholder 2"/>
          <p:cNvSpPr>
            <a:spLocks noGrp="1"/>
          </p:cNvSpPr>
          <p:nvPr>
            <p:ph idx="1"/>
          </p:nvPr>
        </p:nvSpPr>
        <p:spPr/>
        <p:txBody>
          <a:bodyPr/>
          <a:lstStyle/>
          <a:p>
            <a:r>
              <a:rPr lang="fa-IR" b="1" dirty="0" smtClean="0">
                <a:solidFill>
                  <a:srgbClr val="FF0000"/>
                </a:solidFill>
              </a:rPr>
              <a:t>بهداشت محیط:</a:t>
            </a:r>
            <a:r>
              <a:rPr lang="fa-IR" b="1" dirty="0" smtClean="0"/>
              <a:t>عبارت است از کنترل عوامل فیزیکی،شیمیایی،بیولوژیکی ،رادیولوژیکی و غیره که درمحیط زندگی بر سلامت جسمی ،روانی واجتماعی انسان تاثیر میگذارد.</a:t>
            </a:r>
          </a:p>
          <a:p>
            <a:pPr marL="0" indent="0">
              <a:buNone/>
            </a:pPr>
            <a:r>
              <a:rPr lang="fa-IR" b="1" dirty="0" smtClean="0"/>
              <a:t> </a:t>
            </a:r>
          </a:p>
          <a:p>
            <a:r>
              <a:rPr lang="fa-IR" b="1" dirty="0" smtClean="0">
                <a:solidFill>
                  <a:srgbClr val="FF0000"/>
                </a:solidFill>
              </a:rPr>
              <a:t>بازرسی:</a:t>
            </a:r>
            <a:r>
              <a:rPr lang="fa-IR" b="1" dirty="0" smtClean="0"/>
              <a:t>به عمل نظارتی گفته میشود که هدف ازآن میزان انطباق شرایط موضوع ومحل بازرسی با قوانین و الزامات بهداشتی ناشی از آن ها می باشد. </a:t>
            </a:r>
          </a:p>
          <a:p>
            <a:pPr marL="0" indent="0">
              <a:buNone/>
            </a:pPr>
            <a:endParaRPr lang="fa-IR" b="1" dirty="0"/>
          </a:p>
        </p:txBody>
      </p:sp>
    </p:spTree>
    <p:extLst>
      <p:ext uri="{BB962C8B-B14F-4D97-AF65-F5344CB8AC3E}">
        <p14:creationId xmlns:p14="http://schemas.microsoft.com/office/powerpoint/2010/main" val="21027153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اصول مکان یابی پایگاه تغذیه سالم </a:t>
            </a:r>
            <a:endParaRPr lang="fa-IR" b="1" dirty="0">
              <a:solidFill>
                <a:srgbClr val="FF0000"/>
              </a:solidFill>
            </a:endParaRPr>
          </a:p>
        </p:txBody>
      </p:sp>
      <p:sp>
        <p:nvSpPr>
          <p:cNvPr id="3" name="Content Placeholder 2"/>
          <p:cNvSpPr>
            <a:spLocks noGrp="1"/>
          </p:cNvSpPr>
          <p:nvPr>
            <p:ph idx="1"/>
          </p:nvPr>
        </p:nvSpPr>
        <p:spPr/>
        <p:txBody>
          <a:bodyPr/>
          <a:lstStyle/>
          <a:p>
            <a:pPr algn="just"/>
            <a:r>
              <a:rPr lang="fa-IR" b="1" dirty="0" smtClean="0">
                <a:solidFill>
                  <a:srgbClr val="FF0000"/>
                </a:solidFill>
              </a:rPr>
              <a:t>انتخاب مکان: </a:t>
            </a:r>
            <a:r>
              <a:rPr lang="fa-IR" b="1" dirty="0" smtClean="0"/>
              <a:t>انتخاب مکان مناسب جهت استقرار پایگاه تغذیه سالم در مدارس با توجه به شرایط اقلیمی محل از نظر میزان تابش آفتاب،میزان بارندگی ،جهت بادهای غالب و.....</a:t>
            </a:r>
          </a:p>
          <a:p>
            <a:pPr algn="just"/>
            <a:r>
              <a:rPr lang="fa-IR" b="1" dirty="0" smtClean="0">
                <a:solidFill>
                  <a:srgbClr val="FF0000"/>
                </a:solidFill>
              </a:rPr>
              <a:t>دسترسی: </a:t>
            </a:r>
            <a:r>
              <a:rPr lang="fa-IR" b="1" dirty="0" smtClean="0"/>
              <a:t>پایگاه تغذیه سالم باید دارای دسترسی راحت ایمن و مناسب برای استفاده کنندگان داشته باشد.</a:t>
            </a:r>
          </a:p>
          <a:p>
            <a:pPr algn="just"/>
            <a:r>
              <a:rPr lang="fa-IR" b="1" dirty="0" smtClean="0"/>
              <a:t> </a:t>
            </a:r>
            <a:r>
              <a:rPr lang="fa-IR" b="1" dirty="0" smtClean="0">
                <a:solidFill>
                  <a:srgbClr val="FF0000"/>
                </a:solidFill>
              </a:rPr>
              <a:t>قرار گیری: </a:t>
            </a:r>
            <a:r>
              <a:rPr lang="fa-IR" b="1" dirty="0" smtClean="0"/>
              <a:t>دارا بودن فاصله مناسب ازمحل جمع آوری پسماند وسرویس های بهداشتی به گونه ای که محل قرار گیری پایگاه تغذیه سالم می بایست ضمن رعایت کلیه عوامل مذکوردر دورترین فاصله  ممکن از مراکز تولید بو و آلودگی در نظر گرفته شود.</a:t>
            </a:r>
            <a:endParaRPr lang="fa-IR" b="1" dirty="0"/>
          </a:p>
        </p:txBody>
      </p:sp>
    </p:spTree>
    <p:extLst>
      <p:ext uri="{BB962C8B-B14F-4D97-AF65-F5344CB8AC3E}">
        <p14:creationId xmlns:p14="http://schemas.microsoft.com/office/powerpoint/2010/main" val="14778782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lstStyle/>
          <a:p>
            <a:r>
              <a:rPr lang="fa-IR" dirty="0" smtClean="0"/>
              <a:t> </a:t>
            </a:r>
            <a:r>
              <a:rPr lang="fa-IR" b="1" dirty="0" smtClean="0">
                <a:solidFill>
                  <a:srgbClr val="FF0000"/>
                </a:solidFill>
              </a:rPr>
              <a:t>کنترل: </a:t>
            </a:r>
            <a:r>
              <a:rPr lang="fa-IR" b="1" dirty="0" smtClean="0"/>
              <a:t>قرار داشتن در معرض دید و کنترل مسئولان مراکز آموزشی</a:t>
            </a:r>
            <a:endParaRPr lang="fa-IR" b="1" dirty="0"/>
          </a:p>
        </p:txBody>
      </p:sp>
    </p:spTree>
    <p:extLst>
      <p:ext uri="{BB962C8B-B14F-4D97-AF65-F5344CB8AC3E}">
        <p14:creationId xmlns:p14="http://schemas.microsoft.com/office/powerpoint/2010/main" val="2326316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اصول طراحی و معماری پایگاه تغذیه سالن </a:t>
            </a:r>
            <a:endParaRPr lang="fa-IR" b="1" dirty="0">
              <a:solidFill>
                <a:srgbClr val="FF0000"/>
              </a:solidFill>
            </a:endParaRPr>
          </a:p>
        </p:txBody>
      </p:sp>
      <p:sp>
        <p:nvSpPr>
          <p:cNvPr id="3" name="Content Placeholder 2"/>
          <p:cNvSpPr>
            <a:spLocks noGrp="1"/>
          </p:cNvSpPr>
          <p:nvPr>
            <p:ph idx="1"/>
          </p:nvPr>
        </p:nvSpPr>
        <p:spPr/>
        <p:txBody>
          <a:bodyPr>
            <a:normAutofit lnSpcReduction="10000"/>
          </a:bodyPr>
          <a:lstStyle/>
          <a:p>
            <a:pPr algn="just"/>
            <a:r>
              <a:rPr lang="fa-IR" b="1" dirty="0" smtClean="0"/>
              <a:t>پایگاه تغذیه سالم در تعریف عام آن به مکان عرضه وفروش موادخوردنی آشامیدنی بسته بندی شده و آماده اطلاق می شود که در این صورت میزان فضای لازم تابع نوع خدمات ارائه شده در پایگاه فوق می باشد ولیکن در مواردی که در مواردی که طبخ مواد خوراکی نیز در آنم انجام میشود. ابعاد فیزیکی بیشتری را می طلبد  که مشروح هریک از الگو های زیر می باشد.</a:t>
            </a:r>
          </a:p>
          <a:p>
            <a:pPr marL="0" indent="0" algn="just">
              <a:buNone/>
            </a:pPr>
            <a:endParaRPr lang="fa-IR" b="1" dirty="0" smtClean="0"/>
          </a:p>
          <a:p>
            <a:pPr marL="0" indent="0" algn="just">
              <a:buNone/>
            </a:pPr>
            <a:r>
              <a:rPr lang="fa-IR" b="1" dirty="0" smtClean="0">
                <a:solidFill>
                  <a:srgbClr val="0033CC"/>
                </a:solidFill>
              </a:rPr>
              <a:t>2) پایگاه تغذیه سالم نوع اول :</a:t>
            </a:r>
            <a:r>
              <a:rPr lang="fa-IR" b="1" dirty="0" smtClean="0"/>
              <a:t>این پایگاه صرفا عرضه و فروش مواد خوراکی و آشامیدنی بسته بندی شده و آماده را به عهده دارد ودارای شرایط زیر می باشد </a:t>
            </a:r>
          </a:p>
          <a:p>
            <a:pPr marL="0" indent="0" algn="just">
              <a:buNone/>
            </a:pPr>
            <a:r>
              <a:rPr lang="fa-IR" b="1" dirty="0" smtClean="0">
                <a:solidFill>
                  <a:srgbClr val="0033CC"/>
                </a:solidFill>
              </a:rPr>
              <a:t>   </a:t>
            </a:r>
            <a:r>
              <a:rPr lang="fa-IR" b="1" dirty="0" smtClean="0"/>
              <a:t>- یخچال ویترینی </a:t>
            </a:r>
          </a:p>
          <a:p>
            <a:pPr marL="0" indent="0" algn="just">
              <a:buNone/>
            </a:pPr>
            <a:endParaRPr lang="fa-IR" b="1" dirty="0"/>
          </a:p>
        </p:txBody>
      </p:sp>
    </p:spTree>
    <p:extLst>
      <p:ext uri="{BB962C8B-B14F-4D97-AF65-F5344CB8AC3E}">
        <p14:creationId xmlns:p14="http://schemas.microsoft.com/office/powerpoint/2010/main" val="39565213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1684</TotalTime>
  <Words>1320</Words>
  <Application>Microsoft Office PowerPoint</Application>
  <PresentationFormat>On-screen Show (4:3)</PresentationFormat>
  <Paragraphs>80</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Flow</vt:lpstr>
      <vt:lpstr>PowerPoint Presentation</vt:lpstr>
      <vt:lpstr>PowerPoint Presentation</vt:lpstr>
      <vt:lpstr>PowerPoint Presentation</vt:lpstr>
      <vt:lpstr>تعاریف</vt:lpstr>
      <vt:lpstr>PowerPoint Presentation</vt:lpstr>
      <vt:lpstr>بهداشت محیط پایگاه تغذیه سالم </vt:lpstr>
      <vt:lpstr>اصول مکان یابی پایگاه تغذیه سالم </vt:lpstr>
      <vt:lpstr>PowerPoint Presentation</vt:lpstr>
      <vt:lpstr>اصول طراحی و معماری پایگاه تغذیه سالن </vt:lpstr>
      <vt:lpstr>PowerPoint Presentation</vt:lpstr>
      <vt:lpstr>PowerPoint Presentation</vt:lpstr>
      <vt:lpstr>PowerPoint Presentation</vt:lpstr>
      <vt:lpstr>شرایط ساختمانی پایگاه تغذیه سالم</vt:lpstr>
      <vt:lpstr>PowerPoint Presentation</vt:lpstr>
      <vt:lpstr>PowerPoint Presentation</vt:lpstr>
      <vt:lpstr>بهداشت فردی وعمومی</vt:lpstr>
      <vt:lpstr>PowerPoint Presentation</vt:lpstr>
      <vt:lpstr>تجهیزات و لوازم کار</vt:lpstr>
      <vt:lpstr>PowerPoint Presentation</vt:lpstr>
      <vt:lpstr>نحوه نظارت بر پایگاه تغذیه سالم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fathi</dc:creator>
  <cp:lastModifiedBy>B.Nik Khah</cp:lastModifiedBy>
  <cp:revision>191</cp:revision>
  <dcterms:created xsi:type="dcterms:W3CDTF">2006-08-16T00:00:00Z</dcterms:created>
  <dcterms:modified xsi:type="dcterms:W3CDTF">2017-01-08T06:40:24Z</dcterms:modified>
</cp:coreProperties>
</file>