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2"/>
  </p:sldMasterIdLst>
  <p:notesMasterIdLst>
    <p:notesMasterId r:id="rId109"/>
  </p:notesMasterIdLst>
  <p:handoutMasterIdLst>
    <p:handoutMasterId r:id="rId110"/>
  </p:handoutMasterIdLst>
  <p:sldIdLst>
    <p:sldId id="387" r:id="rId3"/>
    <p:sldId id="388" r:id="rId4"/>
    <p:sldId id="272" r:id="rId5"/>
    <p:sldId id="274" r:id="rId6"/>
    <p:sldId id="275" r:id="rId7"/>
    <p:sldId id="297" r:id="rId8"/>
    <p:sldId id="298" r:id="rId9"/>
    <p:sldId id="299" r:id="rId10"/>
    <p:sldId id="351" r:id="rId11"/>
    <p:sldId id="300" r:id="rId12"/>
    <p:sldId id="302" r:id="rId13"/>
    <p:sldId id="303" r:id="rId14"/>
    <p:sldId id="284" r:id="rId15"/>
    <p:sldId id="322" r:id="rId16"/>
    <p:sldId id="341" r:id="rId17"/>
    <p:sldId id="389" r:id="rId18"/>
    <p:sldId id="390" r:id="rId19"/>
    <p:sldId id="391" r:id="rId20"/>
    <p:sldId id="392" r:id="rId21"/>
    <p:sldId id="393" r:id="rId22"/>
    <p:sldId id="394" r:id="rId23"/>
    <p:sldId id="395" r:id="rId24"/>
    <p:sldId id="396" r:id="rId25"/>
    <p:sldId id="397" r:id="rId26"/>
    <p:sldId id="398" r:id="rId27"/>
    <p:sldId id="399" r:id="rId28"/>
    <p:sldId id="400" r:id="rId29"/>
    <p:sldId id="401" r:id="rId30"/>
    <p:sldId id="402" r:id="rId31"/>
    <p:sldId id="310" r:id="rId32"/>
    <p:sldId id="285" r:id="rId33"/>
    <p:sldId id="286" r:id="rId34"/>
    <p:sldId id="339" r:id="rId35"/>
    <p:sldId id="343" r:id="rId36"/>
    <p:sldId id="344" r:id="rId37"/>
    <p:sldId id="287" r:id="rId38"/>
    <p:sldId id="289" r:id="rId39"/>
    <p:sldId id="334" r:id="rId40"/>
    <p:sldId id="288" r:id="rId41"/>
    <p:sldId id="307" r:id="rId42"/>
    <p:sldId id="328" r:id="rId43"/>
    <p:sldId id="330" r:id="rId44"/>
    <p:sldId id="331" r:id="rId45"/>
    <p:sldId id="304" r:id="rId46"/>
    <p:sldId id="359" r:id="rId47"/>
    <p:sldId id="357" r:id="rId48"/>
    <p:sldId id="352" r:id="rId49"/>
    <p:sldId id="353" r:id="rId50"/>
    <p:sldId id="305" r:id="rId51"/>
    <p:sldId id="423" r:id="rId52"/>
    <p:sldId id="424" r:id="rId53"/>
    <p:sldId id="425" r:id="rId54"/>
    <p:sldId id="426" r:id="rId55"/>
    <p:sldId id="427" r:id="rId56"/>
    <p:sldId id="429" r:id="rId57"/>
    <p:sldId id="430" r:id="rId58"/>
    <p:sldId id="428" r:id="rId59"/>
    <p:sldId id="356" r:id="rId60"/>
    <p:sldId id="361" r:id="rId61"/>
    <p:sldId id="366" r:id="rId62"/>
    <p:sldId id="367" r:id="rId63"/>
    <p:sldId id="368" r:id="rId64"/>
    <p:sldId id="369" r:id="rId65"/>
    <p:sldId id="371" r:id="rId66"/>
    <p:sldId id="373" r:id="rId67"/>
    <p:sldId id="375" r:id="rId68"/>
    <p:sldId id="376" r:id="rId69"/>
    <p:sldId id="377" r:id="rId70"/>
    <p:sldId id="379" r:id="rId71"/>
    <p:sldId id="383" r:id="rId72"/>
    <p:sldId id="382" r:id="rId73"/>
    <p:sldId id="384" r:id="rId74"/>
    <p:sldId id="386" r:id="rId75"/>
    <p:sldId id="338" r:id="rId76"/>
    <p:sldId id="347" r:id="rId77"/>
    <p:sldId id="348" r:id="rId78"/>
    <p:sldId id="349" r:id="rId79"/>
    <p:sldId id="342" r:id="rId80"/>
    <p:sldId id="335" r:id="rId81"/>
    <p:sldId id="336" r:id="rId82"/>
    <p:sldId id="337" r:id="rId83"/>
    <p:sldId id="277" r:id="rId84"/>
    <p:sldId id="278" r:id="rId85"/>
    <p:sldId id="345" r:id="rId86"/>
    <p:sldId id="279" r:id="rId87"/>
    <p:sldId id="346" r:id="rId88"/>
    <p:sldId id="403" r:id="rId89"/>
    <p:sldId id="404" r:id="rId90"/>
    <p:sldId id="405" r:id="rId91"/>
    <p:sldId id="406" r:id="rId92"/>
    <p:sldId id="407" r:id="rId93"/>
    <p:sldId id="408" r:id="rId94"/>
    <p:sldId id="409" r:id="rId95"/>
    <p:sldId id="410" r:id="rId96"/>
    <p:sldId id="411" r:id="rId97"/>
    <p:sldId id="412" r:id="rId98"/>
    <p:sldId id="413" r:id="rId99"/>
    <p:sldId id="414" r:id="rId100"/>
    <p:sldId id="415" r:id="rId101"/>
    <p:sldId id="416" r:id="rId102"/>
    <p:sldId id="417" r:id="rId103"/>
    <p:sldId id="418" r:id="rId104"/>
    <p:sldId id="419" r:id="rId105"/>
    <p:sldId id="420" r:id="rId106"/>
    <p:sldId id="421" r:id="rId107"/>
    <p:sldId id="268" r:id="rId10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6600"/>
    <a:srgbClr val="B0AC00"/>
    <a:srgbClr val="5E1D10"/>
    <a:srgbClr val="4D4D4D"/>
    <a:srgbClr val="D5E1E7"/>
    <a:srgbClr val="FFCC66"/>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45" autoAdjust="0"/>
    <p:restoredTop sz="94660"/>
  </p:normalViewPr>
  <p:slideViewPr>
    <p:cSldViewPr>
      <p:cViewPr varScale="1">
        <p:scale>
          <a:sx n="66" d="100"/>
          <a:sy n="66" d="100"/>
        </p:scale>
        <p:origin x="-1548" y="-114"/>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theme" Target="theme/theme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notesMaster" Target="notesMasters/notesMaster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765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765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765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97B3B0D-64D0-428B-BA6F-B1A975765344}" type="slidenum">
              <a:rPr lang="en-US"/>
              <a:pPr/>
              <a:t>‹#›</a:t>
            </a:fld>
            <a:endParaRPr lang="en-US"/>
          </a:p>
        </p:txBody>
      </p:sp>
    </p:spTree>
    <p:extLst>
      <p:ext uri="{BB962C8B-B14F-4D97-AF65-F5344CB8AC3E}">
        <p14:creationId xmlns:p14="http://schemas.microsoft.com/office/powerpoint/2010/main" val="33628037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C95E4957-468E-49A5-A657-BA7F70598C34}" type="datetimeFigureOut">
              <a:rPr lang="fa-IR" smtClean="0"/>
              <a:pPr/>
              <a:t>07/20/1437</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AEB99356-9273-4709-BD7B-F1557E28D7C7}" type="slidenum">
              <a:rPr lang="fa-IR" smtClean="0"/>
              <a:pPr/>
              <a:t>‹#›</a:t>
            </a:fld>
            <a:endParaRPr lang="fa-IR"/>
          </a:p>
        </p:txBody>
      </p:sp>
    </p:spTree>
    <p:extLst>
      <p:ext uri="{BB962C8B-B14F-4D97-AF65-F5344CB8AC3E}">
        <p14:creationId xmlns:p14="http://schemas.microsoft.com/office/powerpoint/2010/main" val="149061028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AEB99356-9273-4709-BD7B-F1557E28D7C7}" type="slidenum">
              <a:rPr lang="fa-IR" smtClean="0"/>
              <a:pPr/>
              <a:t>33</a:t>
            </a:fld>
            <a:endParaRPr lang="fa-I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497927BB-7908-4FE0-9DB2-29A0A4866F7C}" type="slidenum">
              <a:rPr lang="fa-IR" smtClean="0"/>
              <a:pPr/>
              <a:t>66</a:t>
            </a:fld>
            <a:endParaRPr lang="fa-I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497927BB-7908-4FE0-9DB2-29A0A4866F7C}" type="slidenum">
              <a:rPr lang="fa-IR" smtClean="0"/>
              <a:pPr/>
              <a:t>69</a:t>
            </a:fld>
            <a:endParaRPr lang="fa-I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497927BB-7908-4FE0-9DB2-29A0A4866F7C}" type="slidenum">
              <a:rPr lang="fa-IR" smtClean="0"/>
              <a:pPr/>
              <a:t>70</a:t>
            </a:fld>
            <a:endParaRPr lang="fa-I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497927BB-7908-4FE0-9DB2-29A0A4866F7C}" type="slidenum">
              <a:rPr lang="fa-IR" smtClean="0"/>
              <a:pPr/>
              <a:t>71</a:t>
            </a:fld>
            <a:endParaRPr lang="fa-I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497927BB-7908-4FE0-9DB2-29A0A4866F7C}" type="slidenum">
              <a:rPr lang="fa-IR" smtClean="0"/>
              <a:pPr/>
              <a:t>73</a:t>
            </a:fld>
            <a:endParaRPr lang="fa-I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AEB99356-9273-4709-BD7B-F1557E28D7C7}" type="slidenum">
              <a:rPr lang="fa-IR" smtClean="0"/>
              <a:pPr/>
              <a:t>50</a:t>
            </a:fld>
            <a:endParaRPr lang="fa-I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497927BB-7908-4FE0-9DB2-29A0A4866F7C}" type="slidenum">
              <a:rPr lang="fa-IR" smtClean="0"/>
              <a:pPr/>
              <a:t>59</a:t>
            </a:fld>
            <a:endParaRPr lang="fa-I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497927BB-7908-4FE0-9DB2-29A0A4866F7C}" type="slidenum">
              <a:rPr lang="fa-IR" smtClean="0"/>
              <a:pPr/>
              <a:t>60</a:t>
            </a:fld>
            <a:endParaRPr lang="fa-I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497927BB-7908-4FE0-9DB2-29A0A4866F7C}" type="slidenum">
              <a:rPr lang="fa-IR" smtClean="0"/>
              <a:pPr/>
              <a:t>61</a:t>
            </a:fld>
            <a:endParaRPr lang="fa-I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497927BB-7908-4FE0-9DB2-29A0A4866F7C}" type="slidenum">
              <a:rPr lang="fa-IR" smtClean="0"/>
              <a:pPr/>
              <a:t>62</a:t>
            </a:fld>
            <a:endParaRPr lang="fa-I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497927BB-7908-4FE0-9DB2-29A0A4866F7C}" type="slidenum">
              <a:rPr lang="fa-IR" smtClean="0"/>
              <a:pPr/>
              <a:t>63</a:t>
            </a:fld>
            <a:endParaRPr lang="fa-I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497927BB-7908-4FE0-9DB2-29A0A4866F7C}" type="slidenum">
              <a:rPr lang="fa-IR" smtClean="0"/>
              <a:pPr/>
              <a:t>64</a:t>
            </a:fld>
            <a:endParaRPr lang="fa-I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497927BB-7908-4FE0-9DB2-29A0A4866F7C}" type="slidenum">
              <a:rPr lang="fa-IR" smtClean="0"/>
              <a:pPr/>
              <a:t>65</a:t>
            </a:fld>
            <a:endParaRPr lang="fa-I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152400" y="2895600"/>
            <a:ext cx="2667000" cy="1219200"/>
          </a:xfrm>
        </p:spPr>
        <p:txBody>
          <a:bodyPr anchor="b" anchorCtr="0"/>
          <a:lstStyle>
            <a:lvl1pPr>
              <a:defRPr sz="4000"/>
            </a:lvl1pPr>
          </a:lstStyle>
          <a:p>
            <a:r>
              <a:rPr lang="en-US" smtClean="0"/>
              <a:t>Click to edit Master title style</a:t>
            </a:r>
            <a:endParaRPr lang="en-US" dirty="0"/>
          </a:p>
        </p:txBody>
      </p:sp>
      <p:sp>
        <p:nvSpPr>
          <p:cNvPr id="16387" name="Rectangle 3"/>
          <p:cNvSpPr>
            <a:spLocks noGrp="1" noChangeArrowheads="1"/>
          </p:cNvSpPr>
          <p:nvPr>
            <p:ph type="subTitle" idx="1"/>
          </p:nvPr>
        </p:nvSpPr>
        <p:spPr>
          <a:xfrm>
            <a:off x="152400" y="3962400"/>
            <a:ext cx="2667000" cy="609600"/>
          </a:xfrm>
        </p:spPr>
        <p:txBody>
          <a:bodyPr/>
          <a:lstStyle>
            <a:lvl1pPr marL="0" indent="0">
              <a:buFontTx/>
              <a:buNone/>
              <a:defRPr/>
            </a:lvl1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4492625"/>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066800" y="3048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066800" y="505936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95400"/>
            <a:ext cx="7086600" cy="4724400"/>
          </a:xfrm>
        </p:spPr>
        <p:txBody>
          <a:bodyPr vert="eaVert"/>
          <a:lstStyle>
            <a:lvl1pPr>
              <a:defRPr sz="2400" i="1">
                <a:solidFill>
                  <a:schemeClr val="accent4">
                    <a:lumMod val="75000"/>
                  </a:schemeClr>
                </a:solidFill>
                <a:latin typeface="+mn-lt"/>
              </a:defRPr>
            </a:lvl1pPr>
            <a:lvl2pPr>
              <a:defRPr sz="2400" i="1">
                <a:solidFill>
                  <a:schemeClr val="accent4">
                    <a:lumMod val="75000"/>
                  </a:schemeClr>
                </a:solidFill>
                <a:latin typeface="+mn-lt"/>
              </a:defRPr>
            </a:lvl2pPr>
            <a:lvl3pPr>
              <a:defRPr i="1">
                <a:solidFill>
                  <a:schemeClr val="accent4">
                    <a:lumMod val="75000"/>
                  </a:schemeClr>
                </a:solidFill>
                <a:latin typeface="+mn-lt"/>
              </a:defRPr>
            </a:lvl3pPr>
            <a:lvl4pPr>
              <a:defRPr i="1">
                <a:solidFill>
                  <a:schemeClr val="accent4">
                    <a:lumMod val="75000"/>
                  </a:schemeClr>
                </a:solidFill>
                <a:latin typeface="+mn-lt"/>
              </a:defRPr>
            </a:lvl4pPr>
            <a:lvl5pPr>
              <a:defRPr i="1">
                <a:solidFill>
                  <a:schemeClr val="accent4">
                    <a:lumMod val="75000"/>
                  </a:schemeClr>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838200"/>
            <a:ext cx="173355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838200"/>
            <a:ext cx="5048250" cy="5105400"/>
          </a:xfrm>
        </p:spPr>
        <p:txBody>
          <a:bodyPr vert="eaVert"/>
          <a:lstStyle>
            <a:lvl1pPr>
              <a:defRPr sz="2800" i="1">
                <a:solidFill>
                  <a:schemeClr val="accent4">
                    <a:lumMod val="75000"/>
                  </a:schemeClr>
                </a:solidFill>
                <a:latin typeface="+mn-lt"/>
              </a:defRPr>
            </a:lvl1pPr>
            <a:lvl2pPr>
              <a:defRPr i="1">
                <a:solidFill>
                  <a:schemeClr val="accent4">
                    <a:lumMod val="75000"/>
                  </a:schemeClr>
                </a:solidFill>
                <a:latin typeface="+mn-lt"/>
              </a:defRPr>
            </a:lvl2pPr>
            <a:lvl3pPr>
              <a:defRPr i="1">
                <a:solidFill>
                  <a:schemeClr val="accent4">
                    <a:lumMod val="75000"/>
                  </a:schemeClr>
                </a:solidFill>
                <a:latin typeface="+mn-lt"/>
              </a:defRPr>
            </a:lvl3pPr>
            <a:lvl4pPr>
              <a:defRPr i="1">
                <a:solidFill>
                  <a:schemeClr val="accent4">
                    <a:lumMod val="75000"/>
                  </a:schemeClr>
                </a:solidFill>
                <a:latin typeface="+mn-lt"/>
              </a:defRPr>
            </a:lvl4pPr>
            <a:lvl5pPr>
              <a:defRPr i="1">
                <a:solidFill>
                  <a:schemeClr val="accent4">
                    <a:lumMod val="75000"/>
                  </a:schemeClr>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800" i="1">
                <a:solidFill>
                  <a:schemeClr val="accent4">
                    <a:lumMod val="75000"/>
                  </a:schemeClr>
                </a:solidFill>
                <a:latin typeface="+mn-lt"/>
              </a:defRPr>
            </a:lvl1pPr>
            <a:lvl2pPr>
              <a:defRPr i="1">
                <a:solidFill>
                  <a:schemeClr val="accent4">
                    <a:lumMod val="75000"/>
                  </a:schemeClr>
                </a:solidFill>
                <a:latin typeface="+mn-lt"/>
              </a:defRPr>
            </a:lvl2pPr>
            <a:lvl3pPr>
              <a:defRPr i="1">
                <a:solidFill>
                  <a:schemeClr val="accent4">
                    <a:lumMod val="75000"/>
                  </a:schemeClr>
                </a:solidFill>
                <a:latin typeface="+mn-lt"/>
              </a:defRPr>
            </a:lvl3pPr>
            <a:lvl4pPr>
              <a:defRPr i="1">
                <a:solidFill>
                  <a:schemeClr val="accent4">
                    <a:lumMod val="75000"/>
                  </a:schemeClr>
                </a:solidFill>
                <a:latin typeface="+mn-lt"/>
              </a:defRPr>
            </a:lvl4pPr>
            <a:lvl5pPr>
              <a:defRPr i="1">
                <a:solidFill>
                  <a:schemeClr val="accent4">
                    <a:lumMod val="75000"/>
                  </a:schemeClr>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800" i="1">
                <a:solidFill>
                  <a:schemeClr val="tx1"/>
                </a:solidFill>
                <a:latin typeface="+mn-lt"/>
              </a:defRPr>
            </a:lvl1pPr>
            <a:lvl2pPr>
              <a:defRPr i="1">
                <a:solidFill>
                  <a:schemeClr val="tx1"/>
                </a:solidFill>
                <a:latin typeface="+mn-lt"/>
              </a:defRPr>
            </a:lvl2pPr>
            <a:lvl3pPr>
              <a:defRPr i="1">
                <a:solidFill>
                  <a:schemeClr val="tx1"/>
                </a:solidFill>
                <a:latin typeface="+mn-lt"/>
              </a:defRPr>
            </a:lvl3pPr>
            <a:lvl4pPr>
              <a:defRPr i="1">
                <a:solidFill>
                  <a:schemeClr val="tx1"/>
                </a:solidFill>
                <a:latin typeface="+mn-lt"/>
              </a:defRPr>
            </a:lvl4pPr>
            <a:lvl5pPr>
              <a:defRPr i="1">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728787"/>
            <a:ext cx="68580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85800" y="228600"/>
            <a:ext cx="68580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3505200" cy="4267200"/>
          </a:xfrm>
        </p:spPr>
        <p:txBody>
          <a:bodyPr/>
          <a:lstStyle>
            <a:lvl1pPr>
              <a:defRPr sz="2800" i="1">
                <a:solidFill>
                  <a:schemeClr val="accent4">
                    <a:lumMod val="75000"/>
                  </a:schemeClr>
                </a:solidFill>
                <a:latin typeface="+mn-lt"/>
              </a:defRPr>
            </a:lvl1pPr>
            <a:lvl2pPr>
              <a:defRPr sz="2400" i="1">
                <a:solidFill>
                  <a:schemeClr val="accent4">
                    <a:lumMod val="75000"/>
                  </a:schemeClr>
                </a:solidFill>
                <a:latin typeface="+mn-lt"/>
              </a:defRPr>
            </a:lvl2pPr>
            <a:lvl3pPr>
              <a:defRPr sz="2000" i="1">
                <a:solidFill>
                  <a:schemeClr val="accent4">
                    <a:lumMod val="75000"/>
                  </a:schemeClr>
                </a:solidFill>
                <a:latin typeface="+mn-lt"/>
              </a:defRPr>
            </a:lvl3pPr>
            <a:lvl4pPr>
              <a:defRPr sz="1800" i="1">
                <a:solidFill>
                  <a:schemeClr val="accent4">
                    <a:lumMod val="75000"/>
                  </a:schemeClr>
                </a:solidFill>
                <a:latin typeface="+mn-lt"/>
              </a:defRPr>
            </a:lvl4pPr>
            <a:lvl5pPr>
              <a:defRPr sz="1800" i="1">
                <a:solidFill>
                  <a:schemeClr val="accent4">
                    <a:lumMod val="75000"/>
                  </a:schemeClr>
                </a:solidFill>
                <a:latin typeface="+mn-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191000" y="1676400"/>
            <a:ext cx="3429000" cy="4267200"/>
          </a:xfrm>
        </p:spPr>
        <p:txBody>
          <a:bodyPr/>
          <a:lstStyle>
            <a:lvl1pPr>
              <a:defRPr sz="2800" i="1">
                <a:solidFill>
                  <a:schemeClr val="accent4">
                    <a:lumMod val="75000"/>
                  </a:schemeClr>
                </a:solidFill>
                <a:latin typeface="+mn-lt"/>
              </a:defRPr>
            </a:lvl1pPr>
            <a:lvl2pPr>
              <a:defRPr sz="2400" i="1">
                <a:solidFill>
                  <a:schemeClr val="accent4">
                    <a:lumMod val="75000"/>
                  </a:schemeClr>
                </a:solidFill>
                <a:latin typeface="+mn-lt"/>
              </a:defRPr>
            </a:lvl2pPr>
            <a:lvl3pPr>
              <a:defRPr sz="2000" i="1">
                <a:solidFill>
                  <a:schemeClr val="accent4">
                    <a:lumMod val="75000"/>
                  </a:schemeClr>
                </a:solidFill>
                <a:latin typeface="+mn-lt"/>
              </a:defRPr>
            </a:lvl3pPr>
            <a:lvl4pPr>
              <a:defRPr sz="1800" i="1">
                <a:solidFill>
                  <a:schemeClr val="accent4">
                    <a:lumMod val="75000"/>
                  </a:schemeClr>
                </a:solidFill>
                <a:latin typeface="+mn-lt"/>
              </a:defRPr>
            </a:lvl4pPr>
            <a:lvl5pPr>
              <a:defRPr sz="1800" i="1">
                <a:solidFill>
                  <a:schemeClr val="accent4">
                    <a:lumMod val="75000"/>
                  </a:schemeClr>
                </a:solidFill>
                <a:latin typeface="+mn-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866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3429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429000" cy="3951288"/>
          </a:xfrm>
        </p:spPr>
        <p:txBody>
          <a:bodyPr/>
          <a:lstStyle>
            <a:lvl1pPr>
              <a:defRPr sz="2400" i="1">
                <a:solidFill>
                  <a:schemeClr val="accent4">
                    <a:lumMod val="75000"/>
                  </a:schemeClr>
                </a:solidFill>
                <a:latin typeface="+mn-lt"/>
              </a:defRPr>
            </a:lvl1pPr>
            <a:lvl2pPr>
              <a:defRPr sz="2000" i="1">
                <a:solidFill>
                  <a:schemeClr val="accent4">
                    <a:lumMod val="75000"/>
                  </a:schemeClr>
                </a:solidFill>
                <a:latin typeface="+mn-lt"/>
              </a:defRPr>
            </a:lvl2pPr>
            <a:lvl3pPr>
              <a:defRPr sz="1800" i="1">
                <a:solidFill>
                  <a:schemeClr val="accent4">
                    <a:lumMod val="75000"/>
                  </a:schemeClr>
                </a:solidFill>
                <a:latin typeface="+mn-lt"/>
              </a:defRPr>
            </a:lvl3pPr>
            <a:lvl4pPr>
              <a:defRPr sz="1600" i="1">
                <a:solidFill>
                  <a:schemeClr val="accent4">
                    <a:lumMod val="75000"/>
                  </a:schemeClr>
                </a:solidFill>
                <a:latin typeface="+mn-lt"/>
              </a:defRPr>
            </a:lvl4pPr>
            <a:lvl5pPr>
              <a:defRPr sz="1600" i="1">
                <a:solidFill>
                  <a:schemeClr val="accent4">
                    <a:lumMod val="75000"/>
                  </a:schemeClr>
                </a:solidFill>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191000" y="1564524"/>
            <a:ext cx="33528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191000" y="2204286"/>
            <a:ext cx="3352800" cy="3951288"/>
          </a:xfrm>
        </p:spPr>
        <p:txBody>
          <a:bodyPr/>
          <a:lstStyle>
            <a:lvl1pPr>
              <a:defRPr sz="2400" i="1">
                <a:solidFill>
                  <a:schemeClr val="accent4">
                    <a:lumMod val="75000"/>
                  </a:schemeClr>
                </a:solidFill>
                <a:latin typeface="+mn-lt"/>
              </a:defRPr>
            </a:lvl1pPr>
            <a:lvl2pPr>
              <a:defRPr sz="2000" i="1">
                <a:solidFill>
                  <a:schemeClr val="accent4">
                    <a:lumMod val="75000"/>
                  </a:schemeClr>
                </a:solidFill>
                <a:latin typeface="+mn-lt"/>
              </a:defRPr>
            </a:lvl2pPr>
            <a:lvl3pPr>
              <a:defRPr sz="1800" i="1">
                <a:solidFill>
                  <a:schemeClr val="accent4">
                    <a:lumMod val="75000"/>
                  </a:schemeClr>
                </a:solidFill>
                <a:latin typeface="+mn-lt"/>
              </a:defRPr>
            </a:lvl3pPr>
            <a:lvl4pPr>
              <a:defRPr sz="1600" i="1">
                <a:solidFill>
                  <a:schemeClr val="accent4">
                    <a:lumMod val="75000"/>
                  </a:schemeClr>
                </a:solidFill>
                <a:latin typeface="+mn-lt"/>
              </a:defRPr>
            </a:lvl4pPr>
            <a:lvl5pPr>
              <a:defRPr sz="1600" i="1">
                <a:solidFill>
                  <a:schemeClr val="accent4">
                    <a:lumMod val="75000"/>
                  </a:schemeClr>
                </a:solidFill>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4044950" cy="5853113"/>
          </a:xfrm>
        </p:spPr>
        <p:txBody>
          <a:bodyPr/>
          <a:lstStyle>
            <a:lvl1pPr>
              <a:defRPr sz="3200" i="1">
                <a:solidFill>
                  <a:schemeClr val="accent4">
                    <a:lumMod val="75000"/>
                  </a:schemeClr>
                </a:solidFill>
                <a:latin typeface="+mn-lt"/>
              </a:defRPr>
            </a:lvl1pPr>
            <a:lvl2pPr>
              <a:defRPr sz="2800" i="1">
                <a:solidFill>
                  <a:schemeClr val="accent4">
                    <a:lumMod val="75000"/>
                  </a:schemeClr>
                </a:solidFill>
                <a:latin typeface="+mn-lt"/>
              </a:defRPr>
            </a:lvl2pPr>
            <a:lvl3pPr>
              <a:defRPr sz="2400" i="1">
                <a:solidFill>
                  <a:schemeClr val="accent4">
                    <a:lumMod val="75000"/>
                  </a:schemeClr>
                </a:solidFill>
                <a:latin typeface="+mn-lt"/>
              </a:defRPr>
            </a:lvl3pPr>
            <a:lvl4pPr>
              <a:defRPr sz="2000" i="1">
                <a:solidFill>
                  <a:schemeClr val="accent4">
                    <a:lumMod val="75000"/>
                  </a:schemeClr>
                </a:solidFill>
                <a:latin typeface="+mn-lt"/>
              </a:defRPr>
            </a:lvl4pPr>
            <a:lvl5pPr>
              <a:defRPr sz="2000" i="1">
                <a:solidFill>
                  <a:schemeClr val="accent4">
                    <a:lumMod val="75000"/>
                  </a:schemeClr>
                </a:solidFill>
                <a:latin typeface="+mn-lt"/>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381000"/>
            <a:ext cx="7086600" cy="990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Your Topic Goes Here</a:t>
            </a:r>
          </a:p>
        </p:txBody>
      </p:sp>
      <p:sp>
        <p:nvSpPr>
          <p:cNvPr id="10243" name="Rectangle 3"/>
          <p:cNvSpPr>
            <a:spLocks noGrp="1" noChangeArrowheads="1"/>
          </p:cNvSpPr>
          <p:nvPr>
            <p:ph type="body" idx="1"/>
          </p:nvPr>
        </p:nvSpPr>
        <p:spPr bwMode="auto">
          <a:xfrm>
            <a:off x="457200" y="1447800"/>
            <a:ext cx="7086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Your Subtopics Go Here</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6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1" eaLnBrk="1" fontAlgn="base" hangingPunct="1">
        <a:spcBef>
          <a:spcPct val="0"/>
        </a:spcBef>
        <a:spcAft>
          <a:spcPct val="0"/>
        </a:spcAft>
        <a:defRPr sz="3200" i="1">
          <a:solidFill>
            <a:schemeClr val="accent5">
              <a:lumMod val="75000"/>
            </a:schemeClr>
          </a:solidFill>
          <a:latin typeface="+mj-lt"/>
          <a:ea typeface="+mj-ea"/>
          <a:cs typeface="+mj-cs"/>
        </a:defRPr>
      </a:lvl1pPr>
      <a:lvl2pPr algn="l" rtl="1" eaLnBrk="1" fontAlgn="base" hangingPunct="1">
        <a:spcBef>
          <a:spcPct val="0"/>
        </a:spcBef>
        <a:spcAft>
          <a:spcPct val="0"/>
        </a:spcAft>
        <a:defRPr sz="3200" i="1">
          <a:solidFill>
            <a:srgbClr val="FF6600"/>
          </a:solidFill>
          <a:latin typeface="Times New Roman" pitchFamily="18" charset="0"/>
        </a:defRPr>
      </a:lvl2pPr>
      <a:lvl3pPr algn="l" rtl="1" eaLnBrk="1" fontAlgn="base" hangingPunct="1">
        <a:spcBef>
          <a:spcPct val="0"/>
        </a:spcBef>
        <a:spcAft>
          <a:spcPct val="0"/>
        </a:spcAft>
        <a:defRPr sz="3200" i="1">
          <a:solidFill>
            <a:srgbClr val="FF6600"/>
          </a:solidFill>
          <a:latin typeface="Times New Roman" pitchFamily="18" charset="0"/>
        </a:defRPr>
      </a:lvl3pPr>
      <a:lvl4pPr algn="l" rtl="1" eaLnBrk="1" fontAlgn="base" hangingPunct="1">
        <a:spcBef>
          <a:spcPct val="0"/>
        </a:spcBef>
        <a:spcAft>
          <a:spcPct val="0"/>
        </a:spcAft>
        <a:defRPr sz="3200" i="1">
          <a:solidFill>
            <a:srgbClr val="FF6600"/>
          </a:solidFill>
          <a:latin typeface="Times New Roman" pitchFamily="18" charset="0"/>
        </a:defRPr>
      </a:lvl4pPr>
      <a:lvl5pPr algn="l" rtl="1" eaLnBrk="1" fontAlgn="base" hangingPunct="1">
        <a:spcBef>
          <a:spcPct val="0"/>
        </a:spcBef>
        <a:spcAft>
          <a:spcPct val="0"/>
        </a:spcAft>
        <a:defRPr sz="3200" i="1">
          <a:solidFill>
            <a:srgbClr val="FF6600"/>
          </a:solidFill>
          <a:latin typeface="Times New Roman" pitchFamily="18" charset="0"/>
        </a:defRPr>
      </a:lvl5pPr>
      <a:lvl6pPr marL="457200" algn="l" rtl="1" eaLnBrk="1" fontAlgn="base" hangingPunct="1">
        <a:spcBef>
          <a:spcPct val="0"/>
        </a:spcBef>
        <a:spcAft>
          <a:spcPct val="0"/>
        </a:spcAft>
        <a:defRPr sz="3200" i="1">
          <a:solidFill>
            <a:srgbClr val="FF6600"/>
          </a:solidFill>
          <a:latin typeface="Times New Roman" pitchFamily="18" charset="0"/>
        </a:defRPr>
      </a:lvl6pPr>
      <a:lvl7pPr marL="914400" algn="l" rtl="1" eaLnBrk="1" fontAlgn="base" hangingPunct="1">
        <a:spcBef>
          <a:spcPct val="0"/>
        </a:spcBef>
        <a:spcAft>
          <a:spcPct val="0"/>
        </a:spcAft>
        <a:defRPr sz="3200" i="1">
          <a:solidFill>
            <a:srgbClr val="FF6600"/>
          </a:solidFill>
          <a:latin typeface="Times New Roman" pitchFamily="18" charset="0"/>
        </a:defRPr>
      </a:lvl7pPr>
      <a:lvl8pPr marL="1371600" algn="l" rtl="1" eaLnBrk="1" fontAlgn="base" hangingPunct="1">
        <a:spcBef>
          <a:spcPct val="0"/>
        </a:spcBef>
        <a:spcAft>
          <a:spcPct val="0"/>
        </a:spcAft>
        <a:defRPr sz="3200" i="1">
          <a:solidFill>
            <a:srgbClr val="FF6600"/>
          </a:solidFill>
          <a:latin typeface="Times New Roman" pitchFamily="18" charset="0"/>
        </a:defRPr>
      </a:lvl8pPr>
      <a:lvl9pPr marL="1828800" algn="l" rtl="1" eaLnBrk="1" fontAlgn="base" hangingPunct="1">
        <a:spcBef>
          <a:spcPct val="0"/>
        </a:spcBef>
        <a:spcAft>
          <a:spcPct val="0"/>
        </a:spcAft>
        <a:defRPr sz="3200" i="1">
          <a:solidFill>
            <a:srgbClr val="FF6600"/>
          </a:solidFill>
          <a:latin typeface="Times New Roman" pitchFamily="18" charset="0"/>
        </a:defRPr>
      </a:lvl9pPr>
    </p:titleStyle>
    <p:bodyStyle>
      <a:lvl1pPr marL="342900" indent="-342900" algn="r" rtl="1" eaLnBrk="1" fontAlgn="base" hangingPunct="1">
        <a:spcBef>
          <a:spcPct val="20000"/>
        </a:spcBef>
        <a:spcAft>
          <a:spcPct val="0"/>
        </a:spcAft>
        <a:buChar char="•"/>
        <a:defRPr sz="2000" i="1">
          <a:solidFill>
            <a:schemeClr val="accent4">
              <a:lumMod val="75000"/>
            </a:schemeClr>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Arial" charset="0"/>
        </a:defRPr>
      </a:lvl2pPr>
      <a:lvl3pPr marL="1143000" indent="-228600" algn="r" rtl="1" eaLnBrk="1" fontAlgn="base" hangingPunct="1">
        <a:spcBef>
          <a:spcPct val="20000"/>
        </a:spcBef>
        <a:spcAft>
          <a:spcPct val="0"/>
        </a:spcAft>
        <a:buChar char="•"/>
        <a:defRPr sz="2400">
          <a:solidFill>
            <a:schemeClr val="tx1"/>
          </a:solidFill>
          <a:latin typeface="Arial" charset="0"/>
        </a:defRPr>
      </a:lvl3pPr>
      <a:lvl4pPr marL="1600200" indent="-228600" algn="r" rtl="1" eaLnBrk="1" fontAlgn="base" hangingPunct="1">
        <a:spcBef>
          <a:spcPct val="20000"/>
        </a:spcBef>
        <a:spcAft>
          <a:spcPct val="0"/>
        </a:spcAft>
        <a:buChar char="–"/>
        <a:defRPr sz="2000">
          <a:solidFill>
            <a:schemeClr val="tx1"/>
          </a:solidFill>
          <a:latin typeface="Arial" charset="0"/>
        </a:defRPr>
      </a:lvl4pPr>
      <a:lvl5pPr marL="2057400" indent="-228600" algn="r" rtl="1" eaLnBrk="1" fontAlgn="base" hangingPunct="1">
        <a:spcBef>
          <a:spcPct val="20000"/>
        </a:spcBef>
        <a:spcAft>
          <a:spcPct val="0"/>
        </a:spcAft>
        <a:buChar char="»"/>
        <a:defRPr sz="2000">
          <a:solidFill>
            <a:schemeClr val="tx1"/>
          </a:solidFill>
          <a:latin typeface="Arial" charset="0"/>
        </a:defRPr>
      </a:lvl5pPr>
      <a:lvl6pPr marL="2514600" indent="-228600" algn="r" rtl="1" eaLnBrk="1" fontAlgn="base" hangingPunct="1">
        <a:spcBef>
          <a:spcPct val="20000"/>
        </a:spcBef>
        <a:spcAft>
          <a:spcPct val="0"/>
        </a:spcAft>
        <a:buChar char="»"/>
        <a:defRPr sz="2000">
          <a:solidFill>
            <a:schemeClr val="tx1"/>
          </a:solidFill>
          <a:latin typeface="Arial" charset="0"/>
        </a:defRPr>
      </a:lvl6pPr>
      <a:lvl7pPr marL="2971800" indent="-228600" algn="r" rtl="1" eaLnBrk="1" fontAlgn="base" hangingPunct="1">
        <a:spcBef>
          <a:spcPct val="20000"/>
        </a:spcBef>
        <a:spcAft>
          <a:spcPct val="0"/>
        </a:spcAft>
        <a:buChar char="»"/>
        <a:defRPr sz="2000">
          <a:solidFill>
            <a:schemeClr val="tx1"/>
          </a:solidFill>
          <a:latin typeface="Arial" charset="0"/>
        </a:defRPr>
      </a:lvl7pPr>
      <a:lvl8pPr marL="3429000" indent="-228600" algn="r" rtl="1" eaLnBrk="1" fontAlgn="base" hangingPunct="1">
        <a:spcBef>
          <a:spcPct val="20000"/>
        </a:spcBef>
        <a:spcAft>
          <a:spcPct val="0"/>
        </a:spcAft>
        <a:buChar char="»"/>
        <a:defRPr sz="2000">
          <a:solidFill>
            <a:schemeClr val="tx1"/>
          </a:solidFill>
          <a:latin typeface="Arial" charset="0"/>
        </a:defRPr>
      </a:lvl8pPr>
      <a:lvl9pPr marL="3886200" indent="-228600" algn="r" rtl="1"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5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2.gif"/><Relationship Id="rId4" Type="http://schemas.openxmlformats.org/officeDocument/2006/relationships/image" Target="../media/image21.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6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6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3.xml"/><Relationship Id="rId1" Type="http://schemas.openxmlformats.org/officeDocument/2006/relationships/audio" Target="file:///G:\Old%20But%20GOLD!!\%5b00122\076.MP3" TargetMode="External"/><Relationship Id="rId4" Type="http://schemas.openxmlformats.org/officeDocument/2006/relationships/image" Target="../media/image37.png"/></Relationships>
</file>

<file path=ppt/slides/_rels/slide8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5" descr="sitegraphic20"/>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764704"/>
            <a:ext cx="7272808" cy="517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25519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7610468" cy="6245352"/>
          </a:xfrm>
        </p:spPr>
        <p:txBody>
          <a:bodyPr>
            <a:normAutofit fontScale="92500" lnSpcReduction="10000"/>
          </a:bodyPr>
          <a:lstStyle/>
          <a:p>
            <a:pPr algn="just">
              <a:buNone/>
            </a:pPr>
            <a:endParaRPr lang="fa-IR" sz="1800" b="1" i="0" dirty="0" smtClean="0">
              <a:cs typeface="B Mitra" pitchFamily="2" charset="-78"/>
            </a:endParaRPr>
          </a:p>
          <a:p>
            <a:pPr algn="ctr">
              <a:buNone/>
            </a:pPr>
            <a:r>
              <a:rPr lang="fa-IR" sz="2200" b="1" i="0" dirty="0" smtClean="0">
                <a:solidFill>
                  <a:srgbClr val="C00000"/>
                </a:solidFill>
                <a:cs typeface="B Titr" pitchFamily="2" charset="-78"/>
              </a:rPr>
              <a:t>3</a:t>
            </a:r>
            <a:r>
              <a:rPr lang="en-US" sz="2200" b="1" i="0" dirty="0" smtClean="0">
                <a:solidFill>
                  <a:srgbClr val="C00000"/>
                </a:solidFill>
                <a:cs typeface="B Titr" pitchFamily="2" charset="-78"/>
              </a:rPr>
              <a:t>(</a:t>
            </a:r>
            <a:r>
              <a:rPr lang="ar-SA" sz="2200" b="1" i="0" dirty="0" smtClean="0">
                <a:solidFill>
                  <a:srgbClr val="C00000"/>
                </a:solidFill>
                <a:cs typeface="B Titr" pitchFamily="2" charset="-78"/>
              </a:rPr>
              <a:t>حشرات</a:t>
            </a:r>
            <a:endParaRPr lang="en-US" sz="2200" b="1" i="0" dirty="0" smtClean="0">
              <a:solidFill>
                <a:srgbClr val="C00000"/>
              </a:solidFill>
              <a:cs typeface="B Titr" pitchFamily="2" charset="-78"/>
            </a:endParaRPr>
          </a:p>
          <a:p>
            <a:pPr marL="0" indent="0" algn="just">
              <a:lnSpc>
                <a:spcPct val="150000"/>
              </a:lnSpc>
              <a:buNone/>
            </a:pPr>
            <a:r>
              <a:rPr lang="ar-SA" sz="2000" b="1" i="0" dirty="0" smtClean="0">
                <a:solidFill>
                  <a:schemeClr val="tx1"/>
                </a:solidFill>
                <a:cs typeface="B Mitra" pitchFamily="2" charset="-78"/>
              </a:rPr>
              <a:t>حشرات علاوه بر آلوده ساختن مواد غذایی با انتقال میکروب ها از فضولات و مواد آلوده بر روی مواد</a:t>
            </a:r>
            <a:r>
              <a:rPr lang="fa-IR" sz="2000" b="1" i="0" dirty="0" smtClean="0">
                <a:solidFill>
                  <a:schemeClr val="tx1"/>
                </a:solidFill>
                <a:cs typeface="B Mitra" pitchFamily="2" charset="-78"/>
              </a:rPr>
              <a:t> </a:t>
            </a:r>
            <a:r>
              <a:rPr lang="ar-SA" sz="2000" b="1" i="0" dirty="0" smtClean="0">
                <a:solidFill>
                  <a:schemeClr val="tx1"/>
                </a:solidFill>
                <a:cs typeface="B Mitra" pitchFamily="2" charset="-78"/>
              </a:rPr>
              <a:t>غذایی و نیز باقی گذاشتن مواد دفعی خود روی آن ها، از مواد غذایی به عنوان محلی برای تخمگذاری استفاده</a:t>
            </a:r>
            <a:r>
              <a:rPr lang="fa-IR" sz="2000" b="1" i="0" dirty="0" smtClean="0">
                <a:solidFill>
                  <a:schemeClr val="tx1"/>
                </a:solidFill>
                <a:cs typeface="B Mitra" pitchFamily="2" charset="-78"/>
              </a:rPr>
              <a:t> </a:t>
            </a:r>
            <a:r>
              <a:rPr lang="ar-SA" sz="2000" b="1" i="0" dirty="0" smtClean="0">
                <a:solidFill>
                  <a:schemeClr val="tx1"/>
                </a:solidFill>
                <a:cs typeface="B Mitra" pitchFamily="2" charset="-78"/>
              </a:rPr>
              <a:t>می نمایند تخم ها در زمان کوتاهی به لارو تبدیل می شوند لاروها غالبا به شکل کرم های کوچکی دیده می شوند .مگس وقتی روی مواد غذایی می نشیند ابتدا مقداری از ترشحات دستگاه گوارش خود را روی آن می ریزد تا به کمک آن بخشی از غذا را به صورت محلول در آورده بمکد . لذا بقیه ترشحات گوارشی آن روی غذا باقی می ماند .برخی حشرات نیز مانند سِنّ در بقایای بزاقشان، فاکتور آنتی تریپسین وجود دارد که از قابلیت مصرف مواد غذایی می کاهد.</a:t>
            </a:r>
            <a:endParaRPr lang="en-US" sz="2000" b="1" i="0" dirty="0" smtClean="0">
              <a:solidFill>
                <a:schemeClr val="tx1"/>
              </a:solidFill>
              <a:cs typeface="B Mitra" pitchFamily="2" charset="-78"/>
            </a:endParaRPr>
          </a:p>
          <a:p>
            <a:pPr algn="ctr">
              <a:buNone/>
            </a:pPr>
            <a:r>
              <a:rPr lang="fa-IR" sz="2200" b="1" i="0" dirty="0" smtClean="0">
                <a:solidFill>
                  <a:srgbClr val="C00000"/>
                </a:solidFill>
                <a:cs typeface="B Titr" pitchFamily="2" charset="-78"/>
              </a:rPr>
              <a:t>4</a:t>
            </a:r>
            <a:r>
              <a:rPr lang="en-US" sz="2200" b="1" i="0" dirty="0" smtClean="0">
                <a:solidFill>
                  <a:srgbClr val="C00000"/>
                </a:solidFill>
                <a:cs typeface="B Titr" pitchFamily="2" charset="-78"/>
              </a:rPr>
              <a:t> (</a:t>
            </a:r>
            <a:r>
              <a:rPr lang="ar-SA" sz="2200" b="1" i="0" dirty="0" smtClean="0">
                <a:solidFill>
                  <a:srgbClr val="C00000"/>
                </a:solidFill>
                <a:cs typeface="B Titr" pitchFamily="2" charset="-78"/>
              </a:rPr>
              <a:t>انگل ها</a:t>
            </a:r>
            <a:endParaRPr lang="en-US" sz="2200" b="1" i="0" dirty="0" smtClean="0">
              <a:solidFill>
                <a:srgbClr val="C00000"/>
              </a:solidFill>
              <a:cs typeface="B Titr" pitchFamily="2" charset="-78"/>
            </a:endParaRPr>
          </a:p>
          <a:p>
            <a:pPr marL="0" indent="0" algn="just">
              <a:lnSpc>
                <a:spcPct val="150000"/>
              </a:lnSpc>
              <a:buNone/>
            </a:pPr>
            <a:r>
              <a:rPr lang="ar-SA" sz="2000" b="1" i="0" dirty="0" smtClean="0">
                <a:solidFill>
                  <a:schemeClr val="tx1"/>
                </a:solidFill>
                <a:cs typeface="B Mitra" pitchFamily="2" charset="-78"/>
              </a:rPr>
              <a:t>گاهی وجود تخم انگل (مثلا در مورد اکسیور یا کرمک و اکینوکوکوس گرانولوزوس عامل کیست</a:t>
            </a:r>
            <a:r>
              <a:rPr lang="fa-IR" sz="2000" b="1" i="0" dirty="0" smtClean="0">
                <a:solidFill>
                  <a:schemeClr val="tx1"/>
                </a:solidFill>
                <a:cs typeface="B Mitra" pitchFamily="2" charset="-78"/>
              </a:rPr>
              <a:t> </a:t>
            </a:r>
            <a:r>
              <a:rPr lang="ar-SA" sz="2000" b="1" i="0" dirty="0" smtClean="0">
                <a:solidFill>
                  <a:schemeClr val="tx1"/>
                </a:solidFill>
                <a:cs typeface="B Mitra" pitchFamily="2" charset="-78"/>
              </a:rPr>
              <a:t>هیداتیک) و زمانی وجود لارو انگل (مثلا در مورد لارو آسکاریس در سبزی های آلوده و یا لارو تنیا ساژیناتا درگوشت گاو و سارکوسیست در گوشت گوسفند و بز) غذا را ناسالم می کند.</a:t>
            </a:r>
            <a:endParaRPr lang="en-US" sz="2000" b="1" i="0" dirty="0" smtClean="0">
              <a:solidFill>
                <a:schemeClr val="tx1"/>
              </a:solidFill>
              <a:cs typeface="B Mitra" pitchFamily="2" charset="-78"/>
            </a:endParaRPr>
          </a:p>
          <a:p>
            <a:endParaRPr lang="fa-IR" dirty="0">
              <a:solidFill>
                <a:schemeClr val="tx1"/>
              </a:solidFill>
            </a:endParaRPr>
          </a:p>
        </p:txBody>
      </p:sp>
    </p:spTree>
  </p:cSld>
  <p:clrMapOvr>
    <a:masterClrMapping/>
  </p:clrMapOvr>
  <p:transition spd="slow">
    <p:pull dir="lu"/>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050" name="Picture 2"/>
          <p:cNvPicPr>
            <a:picLocks noGrp="1" noChangeAspect="1" noChangeArrowheads="1"/>
          </p:cNvPicPr>
          <p:nvPr>
            <p:ph idx="1"/>
          </p:nvPr>
        </p:nvPicPr>
        <p:blipFill>
          <a:blip r:embed="rId2" cstate="print"/>
          <a:srcRect/>
          <a:stretch>
            <a:fillRect/>
          </a:stretch>
        </p:blipFill>
        <p:spPr bwMode="auto">
          <a:xfrm>
            <a:off x="285720" y="642918"/>
            <a:ext cx="7000924" cy="5300682"/>
          </a:xfrm>
          <a:prstGeom prst="rect">
            <a:avLst/>
          </a:prstGeom>
          <a:noFill/>
          <a:ln w="9525">
            <a:noFill/>
            <a:miter lim="800000"/>
            <a:headEnd/>
            <a:tailEnd/>
          </a:ln>
          <a:effec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3074" name="Picture 2"/>
          <p:cNvPicPr>
            <a:picLocks noGrp="1" noChangeAspect="1" noChangeArrowheads="1"/>
          </p:cNvPicPr>
          <p:nvPr>
            <p:ph idx="1"/>
          </p:nvPr>
        </p:nvPicPr>
        <p:blipFill>
          <a:blip r:embed="rId2" cstate="print"/>
          <a:srcRect/>
          <a:stretch>
            <a:fillRect/>
          </a:stretch>
        </p:blipFill>
        <p:spPr bwMode="auto">
          <a:xfrm>
            <a:off x="357158" y="928670"/>
            <a:ext cx="7143800" cy="5014930"/>
          </a:xfrm>
          <a:prstGeom prst="rect">
            <a:avLst/>
          </a:prstGeom>
          <a:noFill/>
          <a:ln w="9525">
            <a:noFill/>
            <a:miter lim="800000"/>
            <a:headEnd/>
            <a:tailEnd/>
          </a:ln>
          <a:effec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098" name="Picture 2"/>
          <p:cNvPicPr>
            <a:picLocks noGrp="1" noChangeAspect="1" noChangeArrowheads="1"/>
          </p:cNvPicPr>
          <p:nvPr>
            <p:ph idx="1"/>
          </p:nvPr>
        </p:nvPicPr>
        <p:blipFill>
          <a:blip r:embed="rId2" cstate="print"/>
          <a:srcRect/>
          <a:stretch>
            <a:fillRect/>
          </a:stretch>
        </p:blipFill>
        <p:spPr bwMode="auto">
          <a:xfrm>
            <a:off x="500034" y="714356"/>
            <a:ext cx="6858048" cy="5229244"/>
          </a:xfrm>
          <a:prstGeom prst="rect">
            <a:avLst/>
          </a:prstGeom>
          <a:noFill/>
          <a:ln w="9525">
            <a:noFill/>
            <a:miter lim="800000"/>
            <a:headEnd/>
            <a:tailEnd/>
          </a:ln>
          <a:effec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5122" name="Picture 2"/>
          <p:cNvPicPr>
            <a:picLocks noGrp="1" noChangeAspect="1" noChangeArrowheads="1"/>
          </p:cNvPicPr>
          <p:nvPr>
            <p:ph idx="1"/>
          </p:nvPr>
        </p:nvPicPr>
        <p:blipFill>
          <a:blip r:embed="rId2" cstate="print"/>
          <a:srcRect/>
          <a:stretch>
            <a:fillRect/>
          </a:stretch>
        </p:blipFill>
        <p:spPr bwMode="auto">
          <a:xfrm>
            <a:off x="428596" y="785794"/>
            <a:ext cx="7000924" cy="5157806"/>
          </a:xfrm>
          <a:prstGeom prst="rect">
            <a:avLst/>
          </a:prstGeom>
          <a:noFill/>
          <a:ln w="9525">
            <a:noFill/>
            <a:miter lim="800000"/>
            <a:headEnd/>
            <a:tailEnd/>
          </a:ln>
          <a:effec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6146" name="Picture 2"/>
          <p:cNvPicPr>
            <a:picLocks noGrp="1" noChangeAspect="1" noChangeArrowheads="1"/>
          </p:cNvPicPr>
          <p:nvPr>
            <p:ph idx="1"/>
          </p:nvPr>
        </p:nvPicPr>
        <p:blipFill>
          <a:blip r:embed="rId2" cstate="print"/>
          <a:srcRect/>
          <a:stretch>
            <a:fillRect/>
          </a:stretch>
        </p:blipFill>
        <p:spPr bwMode="auto">
          <a:xfrm>
            <a:off x="428596" y="857232"/>
            <a:ext cx="6858048" cy="5086368"/>
          </a:xfrm>
          <a:prstGeom prst="rect">
            <a:avLst/>
          </a:prstGeom>
          <a:noFill/>
          <a:ln w="9525">
            <a:noFill/>
            <a:miter lim="800000"/>
            <a:headEnd/>
            <a:tailEnd/>
          </a:ln>
          <a:effec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7170" name="Picture 2" descr="E:\گوشی خودم\Camera\P_۲۰۱۵۱۱۱۸_۱۰۳۲۱۰.jpg"/>
          <p:cNvPicPr>
            <a:picLocks noGrp="1" noChangeAspect="1" noChangeArrowheads="1"/>
          </p:cNvPicPr>
          <p:nvPr>
            <p:ph idx="1"/>
          </p:nvPr>
        </p:nvPicPr>
        <p:blipFill>
          <a:blip r:embed="rId2" cstate="print"/>
          <a:srcRect/>
          <a:stretch>
            <a:fillRect/>
          </a:stretch>
        </p:blipFill>
        <p:spPr bwMode="auto">
          <a:xfrm>
            <a:off x="571472" y="928670"/>
            <a:ext cx="6572296" cy="5014930"/>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472" y="1000108"/>
            <a:ext cx="6858000" cy="1362075"/>
          </a:xfrm>
        </p:spPr>
        <p:txBody>
          <a:bodyPr/>
          <a:lstStyle/>
          <a:p>
            <a:pPr algn="ctr"/>
            <a:r>
              <a:rPr lang="fa-IR" i="0" dirty="0" smtClean="0">
                <a:solidFill>
                  <a:schemeClr val="accent4">
                    <a:lumMod val="50000"/>
                  </a:schemeClr>
                </a:solidFill>
              </a:rPr>
              <a:t>با تشکر از حضور و توجه شما</a:t>
            </a:r>
            <a:endParaRPr lang="fa-IR" i="0" dirty="0">
              <a:solidFill>
                <a:schemeClr val="accent4">
                  <a:lumMod val="50000"/>
                </a:schemeClr>
              </a:solidFill>
            </a:endParaRPr>
          </a:p>
        </p:txBody>
      </p:sp>
      <p:pic>
        <p:nvPicPr>
          <p:cNvPr id="3" name="Picture 2" descr="food-safety-audit.jpg"/>
          <p:cNvPicPr>
            <a:picLocks noChangeAspect="1"/>
          </p:cNvPicPr>
          <p:nvPr/>
        </p:nvPicPr>
        <p:blipFill>
          <a:blip r:embed="rId2" cstate="print"/>
          <a:stretch>
            <a:fillRect/>
          </a:stretch>
        </p:blipFill>
        <p:spPr>
          <a:xfrm>
            <a:off x="2214546" y="1857364"/>
            <a:ext cx="3405198" cy="3677614"/>
          </a:xfrm>
          <a:prstGeom prst="rect">
            <a:avLst/>
          </a:prstGeom>
          <a:ln>
            <a:noFill/>
          </a:ln>
          <a:effectLst>
            <a:softEdge rad="112500"/>
          </a:effectLst>
        </p:spPr>
      </p:pic>
      <p:pic>
        <p:nvPicPr>
          <p:cNvPr id="5" name="Picture 2" descr="C:\Documents and Settings\fdo\My Documents\My Pictures\vetton_ru_51.jpg"/>
          <p:cNvPicPr>
            <a:picLocks noChangeAspect="1" noChangeArrowheads="1"/>
          </p:cNvPicPr>
          <p:nvPr/>
        </p:nvPicPr>
        <p:blipFill>
          <a:blip r:embed="rId3" cstate="print"/>
          <a:srcRect/>
          <a:stretch>
            <a:fillRect/>
          </a:stretch>
        </p:blipFill>
        <p:spPr bwMode="auto">
          <a:xfrm>
            <a:off x="0" y="1"/>
            <a:ext cx="9144000" cy="6858000"/>
          </a:xfrm>
          <a:prstGeom prst="rect">
            <a:avLst/>
          </a:prstGeom>
          <a:noFill/>
        </p:spPr>
      </p:pic>
      <p:sp>
        <p:nvSpPr>
          <p:cNvPr id="6" name="Rectangle 5"/>
          <p:cNvSpPr/>
          <p:nvPr/>
        </p:nvSpPr>
        <p:spPr>
          <a:xfrm>
            <a:off x="5004048" y="980728"/>
            <a:ext cx="3505991" cy="1015663"/>
          </a:xfrm>
          <a:prstGeom prst="rect">
            <a:avLst/>
          </a:prstGeom>
        </p:spPr>
        <p:txBody>
          <a:bodyPr wrap="square">
            <a:spAutoFit/>
          </a:bodyPr>
          <a:lstStyle/>
          <a:p>
            <a:r>
              <a:rPr lang="fa-IR" sz="6000" b="1" dirty="0" smtClean="0">
                <a:cs typeface="B Nazanin" pitchFamily="2" charset="-78"/>
              </a:rPr>
              <a:t>با تشکر</a:t>
            </a:r>
            <a:endParaRPr lang="fa-IR" sz="6000" b="1" dirty="0">
              <a:cs typeface="B Nazanin" pitchFamily="2" charset="-78"/>
            </a:endParaRPr>
          </a:p>
        </p:txBody>
      </p:sp>
    </p:spTree>
  </p:cSld>
  <p:clrMapOvr>
    <a:masterClrMapping/>
  </p:clrMapOvr>
  <p:transition>
    <p:wheel spokes="8"/>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0" y="214290"/>
            <a:ext cx="7543792" cy="5857916"/>
          </a:xfrm>
        </p:spPr>
        <p:txBody>
          <a:bodyPr>
            <a:normAutofit fontScale="85000" lnSpcReduction="10000"/>
          </a:bodyPr>
          <a:lstStyle/>
          <a:p>
            <a:pPr algn="ctr">
              <a:buNone/>
            </a:pPr>
            <a:r>
              <a:rPr lang="fa-IR" sz="2000" b="1" i="0" dirty="0" smtClean="0">
                <a:solidFill>
                  <a:srgbClr val="C00000"/>
                </a:solidFill>
                <a:cs typeface="B Titr" pitchFamily="2" charset="-78"/>
              </a:rPr>
              <a:t>5) آ</a:t>
            </a:r>
            <a:r>
              <a:rPr lang="en-US" sz="2000" b="1" i="0" dirty="0" smtClean="0">
                <a:solidFill>
                  <a:srgbClr val="C00000"/>
                </a:solidFill>
                <a:cs typeface="B Titr" pitchFamily="2" charset="-78"/>
              </a:rPr>
              <a:t> </a:t>
            </a:r>
            <a:r>
              <a:rPr lang="ar-SA" sz="2000" b="1" i="0" dirty="0" smtClean="0">
                <a:solidFill>
                  <a:srgbClr val="C00000"/>
                </a:solidFill>
                <a:cs typeface="B Titr" pitchFamily="2" charset="-78"/>
              </a:rPr>
              <a:t>نزیم ها</a:t>
            </a:r>
            <a:endParaRPr lang="en-US" sz="2000" b="1" i="0" dirty="0" smtClean="0">
              <a:solidFill>
                <a:srgbClr val="C00000"/>
              </a:solidFill>
              <a:cs typeface="B Titr" pitchFamily="2" charset="-78"/>
            </a:endParaRPr>
          </a:p>
          <a:p>
            <a:pPr marL="0" indent="0" algn="just">
              <a:buNone/>
            </a:pPr>
            <a:r>
              <a:rPr lang="ar-SA" sz="2000" b="1" i="0" dirty="0" smtClean="0">
                <a:solidFill>
                  <a:schemeClr val="tx1"/>
                </a:solidFill>
                <a:cs typeface="B Mitra" pitchFamily="2" charset="-78"/>
              </a:rPr>
              <a:t>علاوه بر آنزیم های ترشح شده از عوامل فساد نظیر باکتری ها، کپک ها و غیره آنزیم های طبیعی موجود در مواد غذایی نیز عامل تجزیه و اُتولیز و در نتیجه فساد مواد غذایی می شوند.</a:t>
            </a:r>
            <a:endParaRPr lang="fa-IR" sz="2000" b="1" i="0" dirty="0" smtClean="0">
              <a:solidFill>
                <a:schemeClr val="tx1"/>
              </a:solidFill>
              <a:cs typeface="B Mitra" pitchFamily="2" charset="-78"/>
            </a:endParaRPr>
          </a:p>
          <a:p>
            <a:pPr algn="just">
              <a:buNone/>
            </a:pPr>
            <a:endParaRPr lang="en-US" sz="1800" b="1" i="0" dirty="0" smtClean="0">
              <a:cs typeface="B Mitra" pitchFamily="2" charset="-78"/>
            </a:endParaRPr>
          </a:p>
          <a:p>
            <a:pPr algn="ctr">
              <a:buNone/>
            </a:pPr>
            <a:r>
              <a:rPr lang="fa-IR" sz="2000" b="1" i="0" dirty="0" smtClean="0">
                <a:solidFill>
                  <a:srgbClr val="C00000"/>
                </a:solidFill>
                <a:cs typeface="B Titr" pitchFamily="2" charset="-78"/>
              </a:rPr>
              <a:t>6)</a:t>
            </a:r>
            <a:r>
              <a:rPr lang="en-US" sz="2000" b="1" i="0" dirty="0" smtClean="0">
                <a:solidFill>
                  <a:srgbClr val="C00000"/>
                </a:solidFill>
                <a:cs typeface="B Titr" pitchFamily="2" charset="-78"/>
              </a:rPr>
              <a:t> </a:t>
            </a:r>
            <a:r>
              <a:rPr lang="ar-SA" sz="2000" b="1" i="0" dirty="0" smtClean="0">
                <a:solidFill>
                  <a:srgbClr val="C00000"/>
                </a:solidFill>
                <a:cs typeface="B Titr" pitchFamily="2" charset="-78"/>
              </a:rPr>
              <a:t>گرما</a:t>
            </a:r>
            <a:endParaRPr lang="en-US" sz="2000" b="1" i="0" dirty="0" smtClean="0">
              <a:solidFill>
                <a:srgbClr val="C00000"/>
              </a:solidFill>
              <a:cs typeface="B Titr" pitchFamily="2" charset="-78"/>
            </a:endParaRPr>
          </a:p>
          <a:p>
            <a:pPr marL="0" indent="0" algn="just">
              <a:buNone/>
            </a:pPr>
            <a:r>
              <a:rPr lang="ar-SA" sz="2000" b="1" i="0" dirty="0" smtClean="0">
                <a:solidFill>
                  <a:schemeClr val="tx1"/>
                </a:solidFill>
                <a:cs typeface="B Mitra" pitchFamily="2" charset="-78"/>
              </a:rPr>
              <a:t>گرما در محدوده خاصی به عنوان عامل مساعد کننده شرایط برای فعالیت عوامل فساد، عمل می کند.</a:t>
            </a:r>
            <a:endParaRPr lang="en-US" sz="2000" b="1" i="0" dirty="0" smtClean="0">
              <a:solidFill>
                <a:schemeClr val="tx1"/>
              </a:solidFill>
              <a:cs typeface="B Mitra" pitchFamily="2" charset="-78"/>
            </a:endParaRPr>
          </a:p>
          <a:p>
            <a:pPr marL="0" indent="0">
              <a:lnSpc>
                <a:spcPct val="160000"/>
              </a:lnSpc>
              <a:buNone/>
            </a:pPr>
            <a:r>
              <a:rPr lang="fa-IR" sz="2000" i="0" dirty="0" smtClean="0">
                <a:solidFill>
                  <a:srgbClr val="FF00FF"/>
                </a:solidFill>
                <a:cs typeface="B Koodak" pitchFamily="2" charset="-78"/>
              </a:rPr>
              <a:t>مواد غذائی بالقوه خطرناك نباید بیش از دو ساعت در محدوده دماي خطرناك )دماي بین 5تا 60درجه</a:t>
            </a:r>
            <a:br>
              <a:rPr lang="fa-IR" sz="2000" i="0" dirty="0" smtClean="0">
                <a:solidFill>
                  <a:srgbClr val="FF00FF"/>
                </a:solidFill>
                <a:cs typeface="B Koodak" pitchFamily="2" charset="-78"/>
              </a:rPr>
            </a:br>
            <a:r>
              <a:rPr lang="fa-IR" sz="2000" i="0" dirty="0" smtClean="0">
                <a:solidFill>
                  <a:srgbClr val="FF00FF"/>
                </a:solidFill>
                <a:cs typeface="B Koodak" pitchFamily="2" charset="-78"/>
              </a:rPr>
              <a:t>سلسیوس( نگهداري گردد و باید در دماي پایین تر از 5درجه سلسیوس یا در دماي بالاتر از 60درجه</a:t>
            </a:r>
            <a:br>
              <a:rPr lang="fa-IR" sz="2000" i="0" dirty="0" smtClean="0">
                <a:solidFill>
                  <a:srgbClr val="FF00FF"/>
                </a:solidFill>
                <a:cs typeface="B Koodak" pitchFamily="2" charset="-78"/>
              </a:rPr>
            </a:br>
            <a:r>
              <a:rPr lang="fa-IR" sz="2000" i="0" dirty="0" smtClean="0">
                <a:solidFill>
                  <a:srgbClr val="FF00FF"/>
                </a:solidFill>
                <a:cs typeface="B Koodak" pitchFamily="2" charset="-78"/>
              </a:rPr>
              <a:t>سلسیوس نگهداري گردد</a:t>
            </a:r>
            <a:r>
              <a:rPr lang="fa-IR" sz="2000" i="0" dirty="0" smtClean="0"/>
              <a:t/>
            </a:r>
            <a:br>
              <a:rPr lang="fa-IR" sz="2000" i="0" dirty="0" smtClean="0"/>
            </a:br>
            <a:endParaRPr lang="en-US" sz="2000" b="1" i="0" dirty="0" smtClean="0">
              <a:solidFill>
                <a:schemeClr val="tx1"/>
              </a:solidFill>
              <a:cs typeface="B Mitra" pitchFamily="2" charset="-78"/>
            </a:endParaRPr>
          </a:p>
          <a:p>
            <a:pPr algn="ctr">
              <a:buNone/>
            </a:pPr>
            <a:r>
              <a:rPr lang="fa-IR" sz="2000" b="1" i="0" dirty="0" smtClean="0">
                <a:solidFill>
                  <a:srgbClr val="C00000"/>
                </a:solidFill>
                <a:cs typeface="B Titr" pitchFamily="2" charset="-78"/>
              </a:rPr>
              <a:t>7)</a:t>
            </a:r>
            <a:r>
              <a:rPr lang="en-US" sz="2000" b="1" i="0" dirty="0" smtClean="0">
                <a:solidFill>
                  <a:srgbClr val="C00000"/>
                </a:solidFill>
                <a:cs typeface="B Titr" pitchFamily="2" charset="-78"/>
              </a:rPr>
              <a:t> </a:t>
            </a:r>
            <a:r>
              <a:rPr lang="ar-SA" sz="2000" b="1" i="0" dirty="0" smtClean="0">
                <a:solidFill>
                  <a:srgbClr val="C00000"/>
                </a:solidFill>
                <a:cs typeface="B Titr" pitchFamily="2" charset="-78"/>
              </a:rPr>
              <a:t>رطوبت</a:t>
            </a:r>
            <a:endParaRPr lang="en-US" sz="2000" b="1" i="0" dirty="0" smtClean="0">
              <a:solidFill>
                <a:srgbClr val="C00000"/>
              </a:solidFill>
              <a:cs typeface="B Titr" pitchFamily="2" charset="-78"/>
            </a:endParaRPr>
          </a:p>
          <a:p>
            <a:pPr marL="0" indent="0" algn="just">
              <a:buNone/>
            </a:pPr>
            <a:r>
              <a:rPr lang="ar-SA" sz="2000" b="1" i="0" dirty="0" smtClean="0">
                <a:solidFill>
                  <a:schemeClr val="tx1"/>
                </a:solidFill>
                <a:cs typeface="B Mitra" pitchFamily="2" charset="-78"/>
              </a:rPr>
              <a:t>با توجه به نقش آب در فراهم ساختن شرایط برای انجام فعالیت های آنزیماتیک، شیمیایی، میکروبی</a:t>
            </a:r>
            <a:r>
              <a:rPr lang="fa-IR" sz="2000" b="1" i="0" dirty="0" smtClean="0">
                <a:solidFill>
                  <a:schemeClr val="tx1"/>
                </a:solidFill>
                <a:cs typeface="B Mitra" pitchFamily="2" charset="-78"/>
              </a:rPr>
              <a:t> و </a:t>
            </a:r>
            <a:r>
              <a:rPr lang="ar-SA" sz="2000" b="1" i="0" dirty="0" smtClean="0">
                <a:solidFill>
                  <a:schemeClr val="tx1"/>
                </a:solidFill>
                <a:cs typeface="B Mitra" pitchFamily="2" charset="-78"/>
              </a:rPr>
              <a:t>غیره از رطوبت به عنوان یکی از عوامل مهم موثر در فساد مواد غذایی اسم می بریم.</a:t>
            </a:r>
            <a:endParaRPr lang="en-US" sz="2000" b="1" i="0" dirty="0" smtClean="0">
              <a:solidFill>
                <a:schemeClr val="tx1"/>
              </a:solidFill>
              <a:cs typeface="B Mitra" pitchFamily="2" charset="-78"/>
            </a:endParaRPr>
          </a:p>
          <a:p>
            <a:pPr algn="ctr">
              <a:buNone/>
            </a:pPr>
            <a:r>
              <a:rPr lang="fa-IR" sz="2000" b="1" i="0" dirty="0" smtClean="0">
                <a:solidFill>
                  <a:srgbClr val="C00000"/>
                </a:solidFill>
                <a:cs typeface="B Titr" pitchFamily="2" charset="-78"/>
              </a:rPr>
              <a:t>8)</a:t>
            </a:r>
            <a:r>
              <a:rPr lang="en-US" sz="2000" b="1" i="0" dirty="0" smtClean="0">
                <a:solidFill>
                  <a:srgbClr val="C00000"/>
                </a:solidFill>
                <a:cs typeface="B Titr" pitchFamily="2" charset="-78"/>
              </a:rPr>
              <a:t> </a:t>
            </a:r>
            <a:r>
              <a:rPr lang="ar-SA" sz="2000" b="1" i="0" dirty="0" smtClean="0">
                <a:solidFill>
                  <a:srgbClr val="C00000"/>
                </a:solidFill>
                <a:cs typeface="B Titr" pitchFamily="2" charset="-78"/>
              </a:rPr>
              <a:t>نور</a:t>
            </a:r>
            <a:endParaRPr lang="en-US" sz="2000" b="1" i="0" dirty="0" smtClean="0">
              <a:solidFill>
                <a:srgbClr val="C00000"/>
              </a:solidFill>
              <a:cs typeface="B Titr" pitchFamily="2" charset="-78"/>
            </a:endParaRPr>
          </a:p>
          <a:p>
            <a:pPr marL="0" indent="0">
              <a:buNone/>
            </a:pPr>
            <a:r>
              <a:rPr lang="ar-SA" sz="2000" b="1" i="0" dirty="0" smtClean="0">
                <a:solidFill>
                  <a:schemeClr val="tx1"/>
                </a:solidFill>
                <a:cs typeface="B Mitra" pitchFamily="2" charset="-78"/>
              </a:rPr>
              <a:t>نور و بخصوص اشعه ماوراء بنفش باعث تغییراتی در مواد غذایی مثلا اکسیده شدن روغن ها، ویتامین ها و غیره میشود لذا در زمره عوامل کمک کننده به فساد مواد غذایی است.</a:t>
            </a:r>
            <a:endParaRPr lang="en-US" sz="2000" b="1" i="0" dirty="0" smtClean="0">
              <a:solidFill>
                <a:schemeClr val="tx1"/>
              </a:solidFill>
              <a:cs typeface="B Mitra" pitchFamily="2" charset="-78"/>
            </a:endParaRPr>
          </a:p>
          <a:p>
            <a:endParaRPr lang="fa-IR" dirty="0">
              <a:solidFill>
                <a:schemeClr val="tx1"/>
              </a:solidFill>
            </a:endParaRPr>
          </a:p>
        </p:txBody>
      </p:sp>
    </p:spTree>
  </p:cSld>
  <p:clrMapOvr>
    <a:masterClrMapping/>
  </p:clrMapOvr>
  <p:transition spd="slow">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7572396" cy="6143644"/>
          </a:xfrm>
        </p:spPr>
        <p:txBody>
          <a:bodyPr>
            <a:normAutofit/>
          </a:bodyPr>
          <a:lstStyle/>
          <a:p>
            <a:pPr algn="ctr">
              <a:buNone/>
            </a:pPr>
            <a:endParaRPr lang="fa-IR" sz="1800" b="1" i="0" dirty="0" smtClean="0">
              <a:cs typeface="B Mitra" pitchFamily="2" charset="-78"/>
            </a:endParaRPr>
          </a:p>
          <a:p>
            <a:pPr algn="ctr">
              <a:buNone/>
            </a:pPr>
            <a:r>
              <a:rPr lang="fa-IR" sz="2400" b="1" i="0" dirty="0" smtClean="0">
                <a:solidFill>
                  <a:srgbClr val="C00000"/>
                </a:solidFill>
                <a:cs typeface="B Titr" pitchFamily="2" charset="-78"/>
              </a:rPr>
              <a:t>9)</a:t>
            </a:r>
            <a:r>
              <a:rPr lang="en-US" sz="2400" b="1" i="0" dirty="0" smtClean="0">
                <a:solidFill>
                  <a:srgbClr val="C00000"/>
                </a:solidFill>
                <a:cs typeface="B Titr" pitchFamily="2" charset="-78"/>
              </a:rPr>
              <a:t> </a:t>
            </a:r>
            <a:r>
              <a:rPr lang="ar-SA" sz="2400" b="1" i="0" dirty="0" smtClean="0">
                <a:solidFill>
                  <a:srgbClr val="C00000"/>
                </a:solidFill>
                <a:cs typeface="B Titr" pitchFamily="2" charset="-78"/>
              </a:rPr>
              <a:t>اکسیژن</a:t>
            </a:r>
            <a:endParaRPr lang="en-US" sz="2400" b="1" i="0" dirty="0" smtClean="0">
              <a:solidFill>
                <a:srgbClr val="C00000"/>
              </a:solidFill>
              <a:cs typeface="B Titr" pitchFamily="2" charset="-78"/>
            </a:endParaRPr>
          </a:p>
          <a:p>
            <a:pPr marL="92075" indent="0">
              <a:buNone/>
            </a:pPr>
            <a:r>
              <a:rPr lang="ar-SA" sz="2400" b="1" i="0" dirty="0" smtClean="0">
                <a:solidFill>
                  <a:schemeClr val="tx1"/>
                </a:solidFill>
                <a:cs typeface="B Mitra" pitchFamily="2" charset="-78"/>
              </a:rPr>
              <a:t>با توجه به نقش اکسیژن در اکسیداسیون مواد غذایی، حضور هوا به طور کلی و اکسیژن به طور ا</a:t>
            </a:r>
            <a:r>
              <a:rPr lang="fa-IR" sz="2400" b="1" i="0" dirty="0" smtClean="0">
                <a:solidFill>
                  <a:schemeClr val="tx1"/>
                </a:solidFill>
                <a:cs typeface="B Mitra" pitchFamily="2" charset="-78"/>
              </a:rPr>
              <a:t>خ</a:t>
            </a:r>
            <a:r>
              <a:rPr lang="ar-SA" sz="2400" b="1" i="0" dirty="0" smtClean="0">
                <a:solidFill>
                  <a:schemeClr val="tx1"/>
                </a:solidFill>
                <a:cs typeface="B Mitra" pitchFamily="2" charset="-78"/>
              </a:rPr>
              <a:t>ص در کنار مواد غذایی از عوامل تسریع کننده در فساد خوردنی ها شناخته می شود</a:t>
            </a:r>
            <a:r>
              <a:rPr lang="ar-SA" sz="1800" b="1" i="0" dirty="0" smtClean="0">
                <a:cs typeface="B Mitra" pitchFamily="2" charset="-78"/>
              </a:rPr>
              <a:t>.</a:t>
            </a:r>
            <a:endParaRPr lang="fa-IR" sz="1800" b="1" i="0" dirty="0" smtClean="0">
              <a:cs typeface="B Mitra" pitchFamily="2" charset="-78"/>
            </a:endParaRPr>
          </a:p>
          <a:p>
            <a:pPr>
              <a:buNone/>
            </a:pPr>
            <a:endParaRPr lang="fa-IR" sz="1800" b="1" i="0" dirty="0" smtClean="0">
              <a:cs typeface="B Mitra" pitchFamily="2" charset="-78"/>
            </a:endParaRPr>
          </a:p>
          <a:p>
            <a:pPr>
              <a:buNone/>
            </a:pPr>
            <a:endParaRPr lang="en-US" sz="1800" b="1" i="0" dirty="0" smtClean="0">
              <a:cs typeface="B Mitra" pitchFamily="2" charset="-78"/>
            </a:endParaRPr>
          </a:p>
          <a:p>
            <a:pPr algn="ctr">
              <a:buNone/>
            </a:pPr>
            <a:r>
              <a:rPr lang="fa-IR" sz="2400" b="1" i="0" dirty="0" smtClean="0">
                <a:solidFill>
                  <a:srgbClr val="C00000"/>
                </a:solidFill>
                <a:cs typeface="B Titr" pitchFamily="2" charset="-78"/>
              </a:rPr>
              <a:t>10) </a:t>
            </a:r>
            <a:r>
              <a:rPr lang="ar-SA" sz="2400" b="1" i="0" dirty="0" smtClean="0">
                <a:solidFill>
                  <a:srgbClr val="C00000"/>
                </a:solidFill>
                <a:cs typeface="B Titr" pitchFamily="2" charset="-78"/>
              </a:rPr>
              <a:t>مجاورت و اضافه شدن مواد خارجی</a:t>
            </a:r>
            <a:r>
              <a:rPr lang="fa-IR" sz="2400" b="1" i="0" dirty="0" smtClean="0">
                <a:solidFill>
                  <a:srgbClr val="C00000"/>
                </a:solidFill>
                <a:cs typeface="B Mitra" pitchFamily="2" charset="-78"/>
              </a:rPr>
              <a:t> </a:t>
            </a:r>
          </a:p>
          <a:p>
            <a:pPr marL="0" indent="0" algn="just">
              <a:buNone/>
            </a:pPr>
            <a:r>
              <a:rPr lang="fa-IR" sz="1800" b="1" i="0" dirty="0" smtClean="0">
                <a:cs typeface="B Mitra" pitchFamily="2" charset="-78"/>
              </a:rPr>
              <a:t> </a:t>
            </a:r>
            <a:r>
              <a:rPr lang="fa-IR" sz="2000" b="1" i="0" dirty="0" smtClean="0">
                <a:cs typeface="B Mitra" pitchFamily="2" charset="-78"/>
              </a:rPr>
              <a:t> </a:t>
            </a:r>
            <a:r>
              <a:rPr lang="ar-SA" sz="2400" b="1" i="0" dirty="0" smtClean="0">
                <a:solidFill>
                  <a:schemeClr val="tx1"/>
                </a:solidFill>
                <a:cs typeface="B Mitra" pitchFamily="2" charset="-78"/>
              </a:rPr>
              <a:t>ورود مواد زیان بخش خارجی و وجود بقایای سموم دفع آفات نباتی و نگهداری مواد تصعید شونده</a:t>
            </a:r>
            <a:r>
              <a:rPr lang="fa-IR" sz="2400" b="1" i="0" dirty="0" smtClean="0">
                <a:solidFill>
                  <a:schemeClr val="tx1"/>
                </a:solidFill>
                <a:cs typeface="B Mitra" pitchFamily="2" charset="-78"/>
              </a:rPr>
              <a:t> در </a:t>
            </a:r>
            <a:r>
              <a:rPr lang="ar-SA" sz="2400" b="1" i="0" dirty="0" smtClean="0">
                <a:solidFill>
                  <a:schemeClr val="tx1"/>
                </a:solidFill>
                <a:cs typeface="B Mitra" pitchFamily="2" charset="-78"/>
              </a:rPr>
              <a:t>کنار مواد غذایی مثلا نگهداری ماده قابل تصعید نفتالین در انبار مواد خوردنی و به طور کلی ورود هر ماده خارجی به هر نحو به مواد غذایی از عوامل مهم در فساد و آلودگی مواد غذایی محسوب می شود.</a:t>
            </a:r>
            <a:endParaRPr lang="en-US" sz="2400" b="1" i="0" dirty="0" smtClean="0">
              <a:solidFill>
                <a:schemeClr val="tx1"/>
              </a:solidFill>
              <a:cs typeface="B Mitra" pitchFamily="2" charset="-78"/>
            </a:endParaRPr>
          </a:p>
          <a:p>
            <a:pPr>
              <a:buNone/>
            </a:pPr>
            <a:r>
              <a:rPr lang="fa-IR" sz="2000" b="1" i="0" dirty="0" smtClean="0">
                <a:cs typeface="B Mitra" pitchFamily="2" charset="-78"/>
              </a:rPr>
              <a:t>             </a:t>
            </a:r>
            <a:endParaRPr lang="fa-IR" sz="3200" dirty="0">
              <a:solidFill>
                <a:schemeClr val="tx1"/>
              </a:solidFill>
            </a:endParaRPr>
          </a:p>
        </p:txBody>
      </p:sp>
    </p:spTree>
  </p:cSld>
  <p:clrMapOvr>
    <a:masterClrMapping/>
  </p:clrMapOvr>
  <p:transition spd="slow">
    <p:pull dir="l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7715272" cy="6080760"/>
          </a:xfrm>
        </p:spPr>
        <p:txBody>
          <a:bodyPr>
            <a:normAutofit/>
          </a:bodyPr>
          <a:lstStyle/>
          <a:p>
            <a:pPr algn="ctr">
              <a:buNone/>
            </a:pPr>
            <a:endParaRPr lang="fa-IR" dirty="0" smtClean="0">
              <a:solidFill>
                <a:schemeClr val="accent1"/>
              </a:solidFill>
            </a:endParaRPr>
          </a:p>
          <a:p>
            <a:pPr algn="ctr">
              <a:buNone/>
            </a:pPr>
            <a:endParaRPr lang="fa-IR" dirty="0" smtClean="0">
              <a:solidFill>
                <a:schemeClr val="accent1"/>
              </a:solidFill>
            </a:endParaRPr>
          </a:p>
          <a:p>
            <a:pPr algn="ctr">
              <a:buNone/>
            </a:pPr>
            <a:endParaRPr lang="fa-IR" dirty="0" smtClean="0">
              <a:solidFill>
                <a:schemeClr val="accent1"/>
              </a:solidFill>
            </a:endParaRPr>
          </a:p>
          <a:p>
            <a:pPr algn="ctr">
              <a:buNone/>
            </a:pPr>
            <a:endParaRPr lang="fa-IR" dirty="0" smtClean="0">
              <a:solidFill>
                <a:schemeClr val="accent1"/>
              </a:solidFill>
            </a:endParaRPr>
          </a:p>
          <a:p>
            <a:pPr algn="ctr">
              <a:buNone/>
            </a:pPr>
            <a:r>
              <a:rPr lang="fa-IR" sz="4000" b="1" i="0" dirty="0" smtClean="0">
                <a:solidFill>
                  <a:schemeClr val="tx1">
                    <a:lumMod val="95000"/>
                    <a:lumOff val="5000"/>
                  </a:schemeClr>
                </a:solidFill>
                <a:cs typeface="B Titr" pitchFamily="2" charset="-78"/>
              </a:rPr>
              <a:t>روش های افزایش ماندگاری مواد غذایی</a:t>
            </a:r>
            <a:endParaRPr lang="en-US" sz="4000" b="1" i="0" dirty="0" smtClean="0">
              <a:solidFill>
                <a:schemeClr val="tx1">
                  <a:lumMod val="95000"/>
                  <a:lumOff val="5000"/>
                </a:schemeClr>
              </a:solidFill>
              <a:cs typeface="B Titr" pitchFamily="2" charset="-78"/>
            </a:endParaRPr>
          </a:p>
        </p:txBody>
      </p:sp>
    </p:spTree>
  </p:cSld>
  <p:clrMapOvr>
    <a:masterClrMapping/>
  </p:clrMapOvr>
  <p:transition spd="slow">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85728"/>
            <a:ext cx="7086600" cy="990600"/>
          </a:xfrm>
        </p:spPr>
        <p:txBody>
          <a:bodyPr/>
          <a:lstStyle/>
          <a:p>
            <a:pPr algn="ctr"/>
            <a:r>
              <a:rPr lang="fa-IR" sz="2000" b="1" i="0" dirty="0" smtClean="0">
                <a:solidFill>
                  <a:schemeClr val="accent3">
                    <a:lumMod val="75000"/>
                  </a:schemeClr>
                </a:solidFill>
                <a:latin typeface="+mn-lt"/>
                <a:ea typeface="+mn-ea"/>
                <a:cs typeface="B Titr" pitchFamily="2" charset="-78"/>
              </a:rPr>
              <a:t>1-</a:t>
            </a:r>
            <a:r>
              <a:rPr lang="ar-SA" sz="2400" b="1" i="0" dirty="0" smtClean="0">
                <a:solidFill>
                  <a:schemeClr val="accent3">
                    <a:lumMod val="75000"/>
                  </a:schemeClr>
                </a:solidFill>
                <a:latin typeface="+mn-lt"/>
                <a:ea typeface="+mn-ea"/>
                <a:cs typeface="B Titr" pitchFamily="2" charset="-78"/>
              </a:rPr>
              <a:t>نگهدارنده هاي شيميايي </a:t>
            </a:r>
            <a:r>
              <a:rPr lang="en-US" dirty="0" smtClean="0"/>
              <a:t/>
            </a:r>
            <a:br>
              <a:rPr lang="en-US" dirty="0" smtClean="0"/>
            </a:br>
            <a:endParaRPr lang="fa-IR" dirty="0"/>
          </a:p>
        </p:txBody>
      </p:sp>
      <p:sp>
        <p:nvSpPr>
          <p:cNvPr id="3" name="Content Placeholder 2"/>
          <p:cNvSpPr>
            <a:spLocks noGrp="1"/>
          </p:cNvSpPr>
          <p:nvPr>
            <p:ph idx="1"/>
          </p:nvPr>
        </p:nvSpPr>
        <p:spPr>
          <a:xfrm>
            <a:off x="285720" y="714356"/>
            <a:ext cx="7186642" cy="4572032"/>
          </a:xfrm>
        </p:spPr>
        <p:txBody>
          <a:bodyPr/>
          <a:lstStyle/>
          <a:p>
            <a:pPr algn="just">
              <a:lnSpc>
                <a:spcPct val="150000"/>
              </a:lnSpc>
            </a:pPr>
            <a:r>
              <a:rPr lang="ar-SA" sz="2000" b="1" i="0" dirty="0" smtClean="0">
                <a:solidFill>
                  <a:schemeClr val="tx1"/>
                </a:solidFill>
                <a:cs typeface="B Mitra" pitchFamily="2" charset="-78"/>
              </a:rPr>
              <a:t>مواد شيميايي، قرنهاست که جهت نگهداري غذاها مورد استفاده قرار مي گيرند. </a:t>
            </a:r>
            <a:r>
              <a:rPr lang="ar-SA" sz="2000" b="1" i="0" u="sng" dirty="0" smtClean="0">
                <a:solidFill>
                  <a:schemeClr val="tx1"/>
                </a:solidFill>
                <a:cs typeface="B Mitra" pitchFamily="2" charset="-78"/>
              </a:rPr>
              <a:t>بنزوات سديم</a:t>
            </a:r>
            <a:r>
              <a:rPr lang="ar-SA" sz="2000" b="1" i="0" dirty="0" smtClean="0">
                <a:solidFill>
                  <a:schemeClr val="tx1"/>
                </a:solidFill>
                <a:cs typeface="B Mitra" pitchFamily="2" charset="-78"/>
              </a:rPr>
              <a:t>، </a:t>
            </a:r>
            <a:r>
              <a:rPr lang="ar-SA" sz="2000" b="1" i="0" u="sng" dirty="0" smtClean="0">
                <a:solidFill>
                  <a:schemeClr val="tx1"/>
                </a:solidFill>
                <a:cs typeface="B Mitra" pitchFamily="2" charset="-78"/>
              </a:rPr>
              <a:t>کلرور سديم</a:t>
            </a:r>
            <a:r>
              <a:rPr lang="ar-SA" sz="2000" b="1" i="0" dirty="0" smtClean="0">
                <a:solidFill>
                  <a:schemeClr val="tx1"/>
                </a:solidFill>
                <a:cs typeface="B Mitra" pitchFamily="2" charset="-78"/>
              </a:rPr>
              <a:t>، </a:t>
            </a:r>
            <a:r>
              <a:rPr lang="ar-SA" sz="2000" b="1" i="0" u="sng" dirty="0" smtClean="0">
                <a:solidFill>
                  <a:schemeClr val="tx1"/>
                </a:solidFill>
                <a:cs typeface="B Mitra" pitchFamily="2" charset="-78"/>
              </a:rPr>
              <a:t>نيترات سديم </a:t>
            </a:r>
            <a:r>
              <a:rPr lang="ar-SA" sz="2000" b="1" i="0" dirty="0" smtClean="0">
                <a:solidFill>
                  <a:schemeClr val="tx1"/>
                </a:solidFill>
                <a:cs typeface="B Mitra" pitchFamily="2" charset="-78"/>
              </a:rPr>
              <a:t>و </a:t>
            </a:r>
            <a:r>
              <a:rPr lang="ar-SA" sz="2000" b="1" i="0" u="sng" dirty="0" smtClean="0">
                <a:solidFill>
                  <a:schemeClr val="tx1"/>
                </a:solidFill>
                <a:cs typeface="B Mitra" pitchFamily="2" charset="-78"/>
              </a:rPr>
              <a:t>پتاسيم</a:t>
            </a:r>
            <a:r>
              <a:rPr lang="ar-SA" sz="2000" b="1" i="0" dirty="0" smtClean="0">
                <a:solidFill>
                  <a:schemeClr val="tx1"/>
                </a:solidFill>
                <a:cs typeface="B Mitra" pitchFamily="2" charset="-78"/>
              </a:rPr>
              <a:t>، </a:t>
            </a:r>
            <a:r>
              <a:rPr lang="ar-SA" sz="2000" b="1" i="0" u="sng" dirty="0" smtClean="0">
                <a:solidFill>
                  <a:schemeClr val="tx1"/>
                </a:solidFill>
                <a:cs typeface="B Mitra" pitchFamily="2" charset="-78"/>
              </a:rPr>
              <a:t>قندها</a:t>
            </a:r>
            <a:r>
              <a:rPr lang="ar-SA" sz="2000" b="1" i="0" dirty="0" smtClean="0">
                <a:solidFill>
                  <a:schemeClr val="tx1"/>
                </a:solidFill>
                <a:cs typeface="B Mitra" pitchFamily="2" charset="-78"/>
              </a:rPr>
              <a:t>، </a:t>
            </a:r>
            <a:r>
              <a:rPr lang="ar-SA" sz="2000" b="1" i="0" u="sng" dirty="0" smtClean="0">
                <a:solidFill>
                  <a:schemeClr val="tx1"/>
                </a:solidFill>
                <a:cs typeface="B Mitra" pitchFamily="2" charset="-78"/>
              </a:rPr>
              <a:t>سرکه</a:t>
            </a:r>
            <a:r>
              <a:rPr lang="ar-SA" sz="2000" b="1" i="0" dirty="0" smtClean="0">
                <a:solidFill>
                  <a:schemeClr val="tx1"/>
                </a:solidFill>
                <a:cs typeface="B Mitra" pitchFamily="2" charset="-78"/>
              </a:rPr>
              <a:t>، </a:t>
            </a:r>
            <a:r>
              <a:rPr lang="fa-IR" sz="2000" b="1" i="0" u="sng" dirty="0" smtClean="0">
                <a:solidFill>
                  <a:schemeClr val="tx1"/>
                </a:solidFill>
                <a:cs typeface="B Mitra" pitchFamily="2" charset="-78"/>
              </a:rPr>
              <a:t>دود </a:t>
            </a:r>
            <a:r>
              <a:rPr lang="ar-SA" sz="2000" b="1" i="0" u="sng" dirty="0" smtClean="0">
                <a:solidFill>
                  <a:schemeClr val="tx1"/>
                </a:solidFill>
                <a:cs typeface="B Mitra" pitchFamily="2" charset="-78"/>
              </a:rPr>
              <a:t>چوب</a:t>
            </a:r>
            <a:r>
              <a:rPr lang="fa-IR" sz="2000" b="1" i="0" u="sng" dirty="0" smtClean="0">
                <a:solidFill>
                  <a:schemeClr val="tx1"/>
                </a:solidFill>
                <a:cs typeface="B Mitra" pitchFamily="2" charset="-78"/>
              </a:rPr>
              <a:t> </a:t>
            </a:r>
            <a:r>
              <a:rPr lang="ar-SA" sz="2000" b="1" i="0" dirty="0" smtClean="0">
                <a:solidFill>
                  <a:schemeClr val="tx1"/>
                </a:solidFill>
                <a:cs typeface="B Mitra" pitchFamily="2" charset="-78"/>
              </a:rPr>
              <a:t>از انواع نگهدارنده هاي سنتي محسوب مي شوند.</a:t>
            </a:r>
            <a:endParaRPr lang="fa-IR" sz="2000" b="1" i="0" dirty="0" smtClean="0">
              <a:solidFill>
                <a:schemeClr val="tx1"/>
              </a:solidFill>
              <a:cs typeface="B Mitra" pitchFamily="2" charset="-78"/>
            </a:endParaRPr>
          </a:p>
          <a:p>
            <a:pPr algn="just">
              <a:lnSpc>
                <a:spcPct val="150000"/>
              </a:lnSpc>
            </a:pPr>
            <a:r>
              <a:rPr lang="ar-SA" sz="2000" b="1" i="0" dirty="0" smtClean="0">
                <a:solidFill>
                  <a:schemeClr val="tx1"/>
                </a:solidFill>
                <a:cs typeface="B Mitra" pitchFamily="2" charset="-78"/>
              </a:rPr>
              <a:t> شير شيرين شده با افزودن مقدار زيادي شکر براي مدت زمان بيشتري قابل استفاده است.</a:t>
            </a:r>
            <a:endParaRPr lang="fa-IR" sz="2000" b="1" i="0" dirty="0" smtClean="0">
              <a:solidFill>
                <a:schemeClr val="tx1"/>
              </a:solidFill>
              <a:cs typeface="B Mitra" pitchFamily="2" charset="-78"/>
            </a:endParaRPr>
          </a:p>
          <a:p>
            <a:pPr algn="just">
              <a:lnSpc>
                <a:spcPct val="150000"/>
              </a:lnSpc>
            </a:pPr>
            <a:r>
              <a:rPr lang="ar-SA" sz="2000" b="1" i="0" dirty="0" smtClean="0">
                <a:solidFill>
                  <a:schemeClr val="tx1"/>
                </a:solidFill>
                <a:cs typeface="B Mitra" pitchFamily="2" charset="-78"/>
              </a:rPr>
              <a:t>ترشي  و شور نيز  يكي از روشهاي  استفاده از مواد شيميايي است چون در روش اول  از </a:t>
            </a:r>
            <a:r>
              <a:rPr lang="ar-SA" sz="2000" b="1" i="0" u="sng" dirty="0" smtClean="0">
                <a:solidFill>
                  <a:schemeClr val="tx1"/>
                </a:solidFill>
                <a:cs typeface="B Mitra" pitchFamily="2" charset="-78"/>
              </a:rPr>
              <a:t>اسيد استيك </a:t>
            </a:r>
            <a:r>
              <a:rPr lang="ar-SA" sz="2000" b="1" i="0" dirty="0" smtClean="0">
                <a:solidFill>
                  <a:schemeClr val="tx1"/>
                </a:solidFill>
                <a:cs typeface="B Mitra" pitchFamily="2" charset="-78"/>
              </a:rPr>
              <a:t>و در روش دوم از نمك(كلريد سديم ) استفاده مي كنيم . </a:t>
            </a:r>
            <a:endParaRPr lang="en-US" sz="2000" b="1" i="0" dirty="0" smtClean="0">
              <a:solidFill>
                <a:schemeClr val="tx1"/>
              </a:solidFill>
              <a:cs typeface="B Mitra" pitchFamily="2" charset="-78"/>
            </a:endParaRPr>
          </a:p>
          <a:p>
            <a:pPr algn="just">
              <a:lnSpc>
                <a:spcPct val="150000"/>
              </a:lnSpc>
            </a:pPr>
            <a:endParaRPr lang="fa-IR" sz="2000" b="1" i="0" dirty="0" smtClean="0">
              <a:solidFill>
                <a:schemeClr val="tx1"/>
              </a:solidFill>
              <a:cs typeface="B Mitra" pitchFamily="2" charset="-78"/>
            </a:endParaRPr>
          </a:p>
        </p:txBody>
      </p:sp>
    </p:spTree>
  </p:cSld>
  <p:clrMapOvr>
    <a:masterClrMapping/>
  </p:clrMapOvr>
  <p:transition spd="slow">
    <p:pull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285728"/>
            <a:ext cx="7543800" cy="4929222"/>
          </a:xfrm>
        </p:spPr>
        <p:txBody>
          <a:bodyPr/>
          <a:lstStyle/>
          <a:p>
            <a:pPr algn="just">
              <a:lnSpc>
                <a:spcPct val="150000"/>
              </a:lnSpc>
            </a:pPr>
            <a:r>
              <a:rPr lang="ar-SA" sz="2000" b="1" i="0" dirty="0" smtClean="0">
                <a:solidFill>
                  <a:srgbClr val="FF6600"/>
                </a:solidFill>
                <a:cs typeface="B Mitra" pitchFamily="2" charset="-78"/>
              </a:rPr>
              <a:t>دي اکسيد سولفور و سولفيت ها</a:t>
            </a:r>
            <a:r>
              <a:rPr lang="ar-SA" sz="2000" b="1" i="0" dirty="0" smtClean="0">
                <a:solidFill>
                  <a:schemeClr val="accent1"/>
                </a:solidFill>
                <a:cs typeface="B Mitra" pitchFamily="2" charset="-78"/>
              </a:rPr>
              <a:t> </a:t>
            </a:r>
            <a:r>
              <a:rPr lang="ar-SA" sz="2000" b="1" i="0" dirty="0" smtClean="0">
                <a:solidFill>
                  <a:schemeClr val="tx1"/>
                </a:solidFill>
                <a:cs typeface="B Mitra" pitchFamily="2" charset="-78"/>
              </a:rPr>
              <a:t>از پر مصرف ترين مواد نگهدارنده هستند. دي اکسيد سولفور (</a:t>
            </a:r>
            <a:r>
              <a:rPr lang="en-US" sz="2000" b="1" i="0" dirty="0" smtClean="0">
                <a:solidFill>
                  <a:schemeClr val="tx1"/>
                </a:solidFill>
                <a:cs typeface="B Mitra" pitchFamily="2" charset="-78"/>
              </a:rPr>
              <a:t>so</a:t>
            </a:r>
            <a:r>
              <a:rPr lang="ar-SA" sz="2000" b="1" i="0" dirty="0" smtClean="0">
                <a:solidFill>
                  <a:schemeClr val="tx1"/>
                </a:solidFill>
                <a:cs typeface="B Mitra" pitchFamily="2" charset="-78"/>
              </a:rPr>
              <a:t>2 ) يک گاز است که از قديم جهت جلوگيري از رشد ميکروبها مورداستفاده بوده است. با اينهمه دي اکسيد سولفور و سولفيت ها يک طعم نامطبوع دارند که بعضي از افراد حتي در غلظت پايين، آنرا تشخيص مي دهند. علاوه بر اين محلول سولفيت ها بعنوان يک عامل مهم </a:t>
            </a:r>
            <a:r>
              <a:rPr lang="ar-SA" sz="2000" b="1" i="0" u="sng" dirty="0" smtClean="0">
                <a:solidFill>
                  <a:schemeClr val="tx1"/>
                </a:solidFill>
                <a:cs typeface="B Mitra" pitchFamily="2" charset="-78"/>
              </a:rPr>
              <a:t>کاهش ويتامين تيامين </a:t>
            </a:r>
            <a:r>
              <a:rPr lang="ar-SA" sz="2000" b="1" i="0" dirty="0" smtClean="0">
                <a:solidFill>
                  <a:schemeClr val="tx1"/>
                </a:solidFill>
                <a:cs typeface="B Mitra" pitchFamily="2" charset="-78"/>
              </a:rPr>
              <a:t>محسوب </a:t>
            </a:r>
            <a:r>
              <a:rPr lang="fa-IR" sz="2000" b="1" i="0" dirty="0" smtClean="0">
                <a:solidFill>
                  <a:schemeClr val="tx1"/>
                </a:solidFill>
                <a:cs typeface="B Mitra" pitchFamily="2" charset="-78"/>
              </a:rPr>
              <a:t>می</a:t>
            </a:r>
            <a:r>
              <a:rPr lang="ar-SA" sz="2000" b="1" i="0" dirty="0" smtClean="0">
                <a:solidFill>
                  <a:schemeClr val="tx1"/>
                </a:solidFill>
                <a:cs typeface="B Mitra" pitchFamily="2" charset="-78"/>
              </a:rPr>
              <a:t>شوند</a:t>
            </a:r>
            <a:endParaRPr lang="fa-IR" sz="2000" b="1" i="0" dirty="0" smtClean="0">
              <a:solidFill>
                <a:schemeClr val="tx1"/>
              </a:solidFill>
              <a:cs typeface="B Mitra" pitchFamily="2" charset="-78"/>
            </a:endParaRPr>
          </a:p>
          <a:p>
            <a:pPr algn="just">
              <a:lnSpc>
                <a:spcPct val="150000"/>
              </a:lnSpc>
              <a:buNone/>
            </a:pPr>
            <a:r>
              <a:rPr lang="ar-SA" sz="2000" b="1" i="0" dirty="0" smtClean="0">
                <a:solidFill>
                  <a:schemeClr val="tx1"/>
                </a:solidFill>
                <a:cs typeface="B Mitra" pitchFamily="2" charset="-78"/>
              </a:rPr>
              <a:t/>
            </a:r>
            <a:br>
              <a:rPr lang="ar-SA" sz="2000" b="1" i="0" dirty="0" smtClean="0">
                <a:solidFill>
                  <a:schemeClr val="tx1"/>
                </a:solidFill>
                <a:cs typeface="B Mitra" pitchFamily="2" charset="-78"/>
              </a:rPr>
            </a:br>
            <a:r>
              <a:rPr lang="ar-SA" sz="2000" b="1" i="0" dirty="0" smtClean="0">
                <a:solidFill>
                  <a:schemeClr val="tx1"/>
                </a:solidFill>
                <a:cs typeface="B Mitra" pitchFamily="2" charset="-78"/>
              </a:rPr>
              <a:t> استفاده از </a:t>
            </a:r>
            <a:r>
              <a:rPr lang="ar-SA" sz="2000" b="1" i="0" dirty="0" smtClean="0">
                <a:solidFill>
                  <a:srgbClr val="FF6600"/>
                </a:solidFill>
                <a:cs typeface="B Mitra" pitchFamily="2" charset="-78"/>
              </a:rPr>
              <a:t>نيتريتها</a:t>
            </a:r>
            <a:r>
              <a:rPr lang="ar-SA" sz="2000" b="1" i="0" dirty="0" smtClean="0">
                <a:solidFill>
                  <a:schemeClr val="accent1"/>
                </a:solidFill>
                <a:cs typeface="B Mitra" pitchFamily="2" charset="-78"/>
              </a:rPr>
              <a:t> </a:t>
            </a:r>
            <a:r>
              <a:rPr lang="ar-SA" sz="2000" b="1" i="0" dirty="0" smtClean="0">
                <a:solidFill>
                  <a:srgbClr val="FF6600"/>
                </a:solidFill>
                <a:cs typeface="B Mitra" pitchFamily="2" charset="-78"/>
              </a:rPr>
              <a:t>و</a:t>
            </a:r>
            <a:r>
              <a:rPr lang="ar-SA" sz="2000" b="1" i="0" dirty="0" smtClean="0">
                <a:solidFill>
                  <a:schemeClr val="accent1"/>
                </a:solidFill>
                <a:cs typeface="B Mitra" pitchFamily="2" charset="-78"/>
              </a:rPr>
              <a:t> </a:t>
            </a:r>
            <a:r>
              <a:rPr lang="ar-SA" sz="2000" b="1" i="0" dirty="0" smtClean="0">
                <a:solidFill>
                  <a:srgbClr val="FF6600"/>
                </a:solidFill>
                <a:cs typeface="B Mitra" pitchFamily="2" charset="-78"/>
              </a:rPr>
              <a:t>نيتراتها</a:t>
            </a:r>
            <a:r>
              <a:rPr lang="ar-SA" sz="2000" b="1" i="0" dirty="0" smtClean="0">
                <a:solidFill>
                  <a:schemeClr val="accent1"/>
                </a:solidFill>
                <a:cs typeface="B Mitra" pitchFamily="2" charset="-78"/>
              </a:rPr>
              <a:t> </a:t>
            </a:r>
            <a:r>
              <a:rPr lang="ar-SA" sz="2000" b="1" i="0" dirty="0" smtClean="0">
                <a:solidFill>
                  <a:schemeClr val="tx1"/>
                </a:solidFill>
                <a:cs typeface="B Mitra" pitchFamily="2" charset="-78"/>
              </a:rPr>
              <a:t>در غذا، امروزه در حال کاهش است. در تجديد نظرهاي انجام شده توصيه مي شود که مقدار نيتريت مجاز در يک ماده غذايي بايد در حداقل ميزان مورد نياز جهت جلوگيري از رشد باکتري بوتولينوم در آن ماده</a:t>
            </a:r>
            <a:r>
              <a:rPr lang="fa-IR" sz="2000" b="1" i="0" dirty="0" smtClean="0">
                <a:solidFill>
                  <a:schemeClr val="tx1"/>
                </a:solidFill>
                <a:cs typeface="B Mitra" pitchFamily="2" charset="-78"/>
              </a:rPr>
              <a:t> </a:t>
            </a:r>
            <a:r>
              <a:rPr lang="ar-SA" sz="2000" b="1" i="0" dirty="0" smtClean="0">
                <a:solidFill>
                  <a:schemeClr val="tx1"/>
                </a:solidFill>
                <a:cs typeface="B Mitra" pitchFamily="2" charset="-78"/>
              </a:rPr>
              <a:t>غذايي کاهش داده شود. </a:t>
            </a:r>
            <a:endParaRPr lang="en-US" sz="2000" b="1" i="0" dirty="0" smtClean="0">
              <a:solidFill>
                <a:schemeClr val="tx1"/>
              </a:solidFill>
              <a:cs typeface="B Mitra" pitchFamily="2" charset="-78"/>
            </a:endParaRPr>
          </a:p>
          <a:p>
            <a:pPr algn="just">
              <a:lnSpc>
                <a:spcPct val="150000"/>
              </a:lnSpc>
            </a:pPr>
            <a:r>
              <a:rPr lang="ar-SA" sz="2000" b="1" i="0" dirty="0" smtClean="0">
                <a:solidFill>
                  <a:schemeClr val="tx1"/>
                </a:solidFill>
                <a:cs typeface="B Mitra" pitchFamily="2" charset="-78"/>
              </a:rPr>
              <a:t>علاوه بر اين، نيتراتها در کشاورزي نيز به عنوان کود بطور گسترده اي مورداستفاده قرار مي گيرند و از اين طريق نيز وارد منابع آب و سبزيهاي خوردني مي گردند.</a:t>
            </a:r>
            <a:endParaRPr lang="fa-IR" sz="2000" b="1" i="0" dirty="0" smtClean="0">
              <a:solidFill>
                <a:schemeClr val="tx1"/>
              </a:solidFill>
              <a:cs typeface="B Mitra" pitchFamily="2" charset="-78"/>
            </a:endParaRPr>
          </a:p>
        </p:txBody>
      </p:sp>
    </p:spTree>
  </p:cSld>
  <p:clrMapOvr>
    <a:masterClrMapping/>
  </p:clrMapOvr>
  <p:transition spd="slow">
    <p:strips dir="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cs typeface="B Titr" pitchFamily="2" charset="-78"/>
              </a:rPr>
              <a:t>نگهدارنده های شیمیایی (ادامه)</a:t>
            </a:r>
            <a:br>
              <a:rPr lang="fa-IR" dirty="0" smtClean="0">
                <a:cs typeface="B Titr" pitchFamily="2" charset="-78"/>
              </a:rPr>
            </a:br>
            <a:endParaRPr lang="fa-IR" dirty="0"/>
          </a:p>
        </p:txBody>
      </p:sp>
      <p:sp>
        <p:nvSpPr>
          <p:cNvPr id="4" name="Rectangle 3"/>
          <p:cNvSpPr>
            <a:spLocks noGrp="1" noChangeArrowheads="1"/>
          </p:cNvSpPr>
          <p:nvPr>
            <p:ph idx="1"/>
          </p:nvPr>
        </p:nvSpPr>
        <p:spPr>
          <a:xfrm>
            <a:off x="214282" y="928670"/>
            <a:ext cx="7329518" cy="4786346"/>
          </a:xfrm>
        </p:spPr>
        <p:txBody>
          <a:bodyPr/>
          <a:lstStyle/>
          <a:p>
            <a:pPr algn="ctr" eaLnBrk="1" hangingPunct="1">
              <a:buFont typeface="Wingdings" pitchFamily="2" charset="2"/>
              <a:buNone/>
            </a:pPr>
            <a:endParaRPr lang="fa-IR" sz="2400" dirty="0" smtClean="0">
              <a:cs typeface="B Titr" pitchFamily="2" charset="-78"/>
            </a:endParaRPr>
          </a:p>
          <a:p>
            <a:pPr algn="just" eaLnBrk="1" hangingPunct="1"/>
            <a:r>
              <a:rPr lang="fa-IR" b="1" dirty="0" smtClean="0">
                <a:cs typeface="2  Titr" pitchFamily="2" charset="-78"/>
              </a:rPr>
              <a:t> </a:t>
            </a:r>
            <a:r>
              <a:rPr lang="fa-IR" sz="2400" b="1" dirty="0" smtClean="0">
                <a:cs typeface="2  Titr" pitchFamily="2" charset="-78"/>
              </a:rPr>
              <a:t>در دهه های اخیر استفاده از مواد شیمیایی  جهت نگهداری مواد غذایی بسیار گسترش یافته است . مواد شیمیایی می توانند از راههای مختلف اثر سودمند خود را ظاهر سازند و به ایجاد و حفظ کیفیت مناسب در ماده غذایی و افزایش قابلیت نگهداری آن کمک نمایند . </a:t>
            </a:r>
          </a:p>
          <a:p>
            <a:pPr algn="just" eaLnBrk="1" hangingPunct="1">
              <a:buFont typeface="Wingdings" pitchFamily="2" charset="2"/>
              <a:buNone/>
            </a:pPr>
            <a:endParaRPr lang="fa-IR" sz="2400" b="1" dirty="0" smtClean="0">
              <a:cs typeface="2  Titr" pitchFamily="2" charset="-78"/>
            </a:endParaRPr>
          </a:p>
          <a:p>
            <a:pPr algn="just" eaLnBrk="1" hangingPunct="1"/>
            <a:r>
              <a:rPr lang="fa-IR" sz="2400" b="1" dirty="0" smtClean="0">
                <a:cs typeface="2  Titr" pitchFamily="2" charset="-78"/>
              </a:rPr>
              <a:t>از آنجایی که اضافه نمودن مواد شیمیایی در غذاها می تواند اثرات سوئی برای سلامت انسان به دنبال داشته باشد مقررات و ضوابط سختی از جهت مقدار و شرایط مصرف بر آنها اعمال گردیده و فقط بعد از بررسیهای علمی و اطمینان از بی خطر بودن آنها مجاز اعلام میگردند . </a:t>
            </a:r>
            <a:endParaRPr lang="en-US" sz="2400" b="1" dirty="0" smtClean="0">
              <a:cs typeface="2  Titr" pitchFamily="2" charset="-7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381000"/>
            <a:ext cx="7086600" cy="833422"/>
          </a:xfrm>
        </p:spPr>
        <p:txBody>
          <a:bodyPr/>
          <a:lstStyle/>
          <a:p>
            <a:pPr algn="r" eaLnBrk="1" hangingPunct="1"/>
            <a:r>
              <a:rPr lang="fa-IR" sz="2400" b="1" dirty="0" smtClean="0">
                <a:cs typeface="B Mitra" pitchFamily="2" charset="-78"/>
              </a:rPr>
              <a:t>نگهدارنده های شیمیایی مورد استفاده در غذاها عبارتند از :</a:t>
            </a:r>
            <a:r>
              <a:rPr lang="fa-IR" sz="4000" dirty="0" smtClean="0"/>
              <a:t> </a:t>
            </a:r>
            <a:endParaRPr lang="en-US" sz="4000" dirty="0" smtClean="0"/>
          </a:p>
        </p:txBody>
      </p:sp>
      <p:sp>
        <p:nvSpPr>
          <p:cNvPr id="5" name="Rectangle 3"/>
          <p:cNvSpPr>
            <a:spLocks noGrp="1" noChangeArrowheads="1"/>
          </p:cNvSpPr>
          <p:nvPr>
            <p:ph idx="1"/>
          </p:nvPr>
        </p:nvSpPr>
        <p:spPr>
          <a:xfrm>
            <a:off x="214313" y="1285875"/>
            <a:ext cx="7329487" cy="4657725"/>
          </a:xfrm>
        </p:spPr>
        <p:txBody>
          <a:bodyPr/>
          <a:lstStyle/>
          <a:p>
            <a:pPr marL="533400" indent="-533400" eaLnBrk="1" hangingPunct="1">
              <a:lnSpc>
                <a:spcPct val="90000"/>
              </a:lnSpc>
              <a:buFont typeface="Wingdings" pitchFamily="2" charset="2"/>
              <a:buAutoNum type="arabicParenR"/>
            </a:pPr>
            <a:r>
              <a:rPr lang="fa-IR" sz="2400" b="1" dirty="0" smtClean="0">
                <a:solidFill>
                  <a:srgbClr val="0070C0"/>
                </a:solidFill>
                <a:cs typeface="2  Titr" pitchFamily="2" charset="-78"/>
              </a:rPr>
              <a:t>مواد ضد میکروب </a:t>
            </a:r>
          </a:p>
          <a:p>
            <a:pPr marL="533400" indent="-533400" algn="just" eaLnBrk="1" hangingPunct="1">
              <a:lnSpc>
                <a:spcPct val="90000"/>
              </a:lnSpc>
              <a:buFont typeface="Wingdings" pitchFamily="2" charset="2"/>
              <a:buNone/>
            </a:pPr>
            <a:r>
              <a:rPr lang="fa-IR" sz="2400" b="1" dirty="0" smtClean="0">
                <a:solidFill>
                  <a:srgbClr val="FF0000"/>
                </a:solidFill>
                <a:cs typeface="2  Titr" pitchFamily="2" charset="-78"/>
              </a:rPr>
              <a:t>1-1- اسید بنزوئئیک </a:t>
            </a:r>
          </a:p>
          <a:p>
            <a:pPr marL="533400" indent="-533400" algn="just" eaLnBrk="1" hangingPunct="1">
              <a:lnSpc>
                <a:spcPct val="90000"/>
              </a:lnSpc>
            </a:pPr>
            <a:r>
              <a:rPr lang="fa-IR" sz="2400" b="1" dirty="0" smtClean="0">
                <a:cs typeface="2  Titr" pitchFamily="2" charset="-78"/>
              </a:rPr>
              <a:t>به طور طبیعی در موادی همچون سیب ، آلو ، توت فرنگی و دارچین وجود دارد . </a:t>
            </a:r>
          </a:p>
          <a:p>
            <a:pPr marL="533400" indent="-533400" algn="just" eaLnBrk="1" hangingPunct="1">
              <a:lnSpc>
                <a:spcPct val="90000"/>
              </a:lnSpc>
            </a:pPr>
            <a:r>
              <a:rPr lang="fa-IR" sz="2400" b="1" dirty="0" smtClean="0">
                <a:cs typeface="2  Titr" pitchFamily="2" charset="-78"/>
              </a:rPr>
              <a:t>از نمک سدیم اسید بنزوئیک به عنوان عامل ضد میکروب استفاده می شود . </a:t>
            </a:r>
            <a:endParaRPr lang="en-US" sz="2400" b="1" dirty="0" smtClean="0">
              <a:cs typeface="2  Titr" pitchFamily="2" charset="-78"/>
            </a:endParaRPr>
          </a:p>
          <a:p>
            <a:pPr marL="533400" indent="-533400" algn="just" eaLnBrk="1" hangingPunct="1">
              <a:lnSpc>
                <a:spcPct val="90000"/>
              </a:lnSpc>
            </a:pPr>
            <a:r>
              <a:rPr lang="en-US" sz="2400" b="1" dirty="0" smtClean="0">
                <a:cs typeface="2  Titr" pitchFamily="2" charset="-78"/>
              </a:rPr>
              <a:t>Ph </a:t>
            </a:r>
            <a:r>
              <a:rPr lang="fa-IR" sz="2400" b="1" dirty="0" smtClean="0">
                <a:cs typeface="2  Titr" pitchFamily="2" charset="-78"/>
              </a:rPr>
              <a:t>مناسب برای فعالیت اسید بنزوییک 5/2 – 4 است لذا برای مواد غذایی همچون نوشابه های گازدار و عصاره میوه ها مناسب است . </a:t>
            </a:r>
          </a:p>
          <a:p>
            <a:pPr marL="533400" indent="-533400" algn="just" eaLnBrk="1" hangingPunct="1">
              <a:lnSpc>
                <a:spcPct val="90000"/>
              </a:lnSpc>
            </a:pPr>
            <a:r>
              <a:rPr lang="fa-IR" sz="2400" b="1" dirty="0" smtClean="0">
                <a:cs typeface="2  Titr" pitchFamily="2" charset="-78"/>
              </a:rPr>
              <a:t>اثر نابود کنندگی آن بیشتر روی مخمرها و باکتریها بوده و اثر آن در مورد کپکها ناچیز است</a:t>
            </a:r>
            <a:r>
              <a:rPr lang="fa-IR" sz="2800" b="1" dirty="0" smtClean="0">
                <a:cs typeface="2  Titr" pitchFamily="2" charset="-78"/>
              </a:rPr>
              <a:t> </a:t>
            </a:r>
            <a:endParaRPr lang="en-US" sz="2800" b="1" dirty="0" smtClean="0">
              <a:cs typeface="2  Titr" pitchFamily="2" charset="-7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4" name="Rectangle 3"/>
          <p:cNvSpPr>
            <a:spLocks noGrp="1" noChangeArrowheads="1"/>
          </p:cNvSpPr>
          <p:nvPr>
            <p:ph idx="1"/>
          </p:nvPr>
        </p:nvSpPr>
        <p:spPr>
          <a:xfrm>
            <a:off x="285720" y="428604"/>
            <a:ext cx="7258080" cy="5514996"/>
          </a:xfrm>
        </p:spPr>
        <p:txBody>
          <a:bodyPr/>
          <a:lstStyle/>
          <a:p>
            <a:pPr marL="609600" indent="-609600" eaLnBrk="1" hangingPunct="1">
              <a:lnSpc>
                <a:spcPct val="90000"/>
              </a:lnSpc>
              <a:buFont typeface="Wingdings" pitchFamily="2" charset="2"/>
              <a:buNone/>
            </a:pPr>
            <a:r>
              <a:rPr lang="fa-IR" sz="2800" b="1" dirty="0" smtClean="0">
                <a:solidFill>
                  <a:srgbClr val="FF0000"/>
                </a:solidFill>
                <a:cs typeface="2  Titr" pitchFamily="2" charset="-78"/>
              </a:rPr>
              <a:t>1-2-اسید پروپیونیک</a:t>
            </a:r>
          </a:p>
          <a:p>
            <a:pPr marL="609600" indent="-609600" eaLnBrk="1" hangingPunct="1">
              <a:lnSpc>
                <a:spcPct val="90000"/>
              </a:lnSpc>
              <a:buFont typeface="Wingdings" pitchFamily="2" charset="2"/>
              <a:buNone/>
            </a:pPr>
            <a:r>
              <a:rPr lang="fa-IR" sz="2800" dirty="0" smtClean="0">
                <a:cs typeface="2  Titr" pitchFamily="2" charset="-78"/>
              </a:rPr>
              <a:t> </a:t>
            </a:r>
          </a:p>
          <a:p>
            <a:pPr marL="609600" indent="-609600" eaLnBrk="1" hangingPunct="1">
              <a:lnSpc>
                <a:spcPct val="90000"/>
              </a:lnSpc>
            </a:pPr>
            <a:r>
              <a:rPr lang="fa-IR" sz="2400" dirty="0" smtClean="0">
                <a:cs typeface="2  Titr" pitchFamily="2" charset="-78"/>
              </a:rPr>
              <a:t>این اسید و نمکهای سدیم و کلسیم آن دارای اثر مشخصی در جلوگیری از رشد کپکها و بعضی باکتریها می باشند . </a:t>
            </a:r>
            <a:endParaRPr lang="en-US" sz="2400" dirty="0" smtClean="0">
              <a:cs typeface="2  Titr" pitchFamily="2" charset="-78"/>
            </a:endParaRPr>
          </a:p>
          <a:p>
            <a:pPr marL="609600" indent="-609600" eaLnBrk="1" hangingPunct="1">
              <a:lnSpc>
                <a:spcPct val="90000"/>
              </a:lnSpc>
            </a:pPr>
            <a:r>
              <a:rPr lang="en-US" sz="2400" dirty="0" smtClean="0">
                <a:cs typeface="2  Titr" pitchFamily="2" charset="-78"/>
              </a:rPr>
              <a:t>Ph </a:t>
            </a:r>
            <a:r>
              <a:rPr lang="fa-IR" sz="2400" dirty="0" smtClean="0">
                <a:cs typeface="2  Titr" pitchFamily="2" charset="-78"/>
              </a:rPr>
              <a:t>مناسب برای فعالیت این اسید 5 است . </a:t>
            </a:r>
          </a:p>
          <a:p>
            <a:pPr marL="609600" indent="-609600" eaLnBrk="1" hangingPunct="1">
              <a:lnSpc>
                <a:spcPct val="90000"/>
              </a:lnSpc>
            </a:pPr>
            <a:r>
              <a:rPr lang="fa-IR" sz="2400" dirty="0" smtClean="0">
                <a:cs typeface="2  Titr" pitchFamily="2" charset="-78"/>
              </a:rPr>
              <a:t>از این اسید در تهیه نان و فراورده های آردی و بعضی پنیرها استفاده می شود.</a:t>
            </a:r>
          </a:p>
          <a:p>
            <a:pPr marL="609600" indent="-609600" eaLnBrk="1" hangingPunct="1">
              <a:lnSpc>
                <a:spcPct val="90000"/>
              </a:lnSpc>
              <a:buFont typeface="Wingdings" pitchFamily="2" charset="2"/>
              <a:buNone/>
            </a:pPr>
            <a:r>
              <a:rPr lang="fa-IR" sz="2800" b="1" dirty="0" smtClean="0">
                <a:solidFill>
                  <a:srgbClr val="FF0000"/>
                </a:solidFill>
                <a:cs typeface="2  Titr" pitchFamily="2" charset="-78"/>
              </a:rPr>
              <a:t>1-3-اسید سوربیک</a:t>
            </a:r>
            <a:r>
              <a:rPr lang="fa-IR" sz="2800" dirty="0" smtClean="0">
                <a:solidFill>
                  <a:srgbClr val="FF0000"/>
                </a:solidFill>
                <a:cs typeface="2  Titr" pitchFamily="2" charset="-78"/>
              </a:rPr>
              <a:t> </a:t>
            </a:r>
          </a:p>
          <a:p>
            <a:pPr marL="609600" indent="-609600" eaLnBrk="1" hangingPunct="1">
              <a:lnSpc>
                <a:spcPct val="90000"/>
              </a:lnSpc>
            </a:pPr>
            <a:r>
              <a:rPr lang="fa-IR" sz="2800" dirty="0" smtClean="0">
                <a:cs typeface="2  Titr" pitchFamily="2" charset="-78"/>
              </a:rPr>
              <a:t> </a:t>
            </a:r>
            <a:r>
              <a:rPr lang="fa-IR" sz="2400" dirty="0" smtClean="0">
                <a:cs typeface="2  Titr" pitchFamily="2" charset="-78"/>
              </a:rPr>
              <a:t>این اسید و نمکهای آن بیشتر در مقابل مخمرها و کپکها موثر بوده و اثر آن در مورد باکتریها کمتر است . </a:t>
            </a:r>
            <a:endParaRPr lang="en-US" sz="2400" dirty="0" smtClean="0">
              <a:cs typeface="2  Titr" pitchFamily="2" charset="-78"/>
            </a:endParaRPr>
          </a:p>
          <a:p>
            <a:pPr marL="609600" indent="-609600" eaLnBrk="1" hangingPunct="1">
              <a:lnSpc>
                <a:spcPct val="90000"/>
              </a:lnSpc>
            </a:pPr>
            <a:r>
              <a:rPr lang="en-US" sz="2400" dirty="0" smtClean="0">
                <a:cs typeface="2  Titr" pitchFamily="2" charset="-78"/>
              </a:rPr>
              <a:t>Ph </a:t>
            </a:r>
            <a:r>
              <a:rPr lang="fa-IR" sz="2400" dirty="0" smtClean="0">
                <a:cs typeface="2  Titr" pitchFamily="2" charset="-78"/>
              </a:rPr>
              <a:t> مناسب برای فعالیت آن تا 5/6 می باشد . </a:t>
            </a:r>
          </a:p>
          <a:p>
            <a:pPr marL="609600" indent="-609600" eaLnBrk="1" hangingPunct="1">
              <a:lnSpc>
                <a:spcPct val="90000"/>
              </a:lnSpc>
            </a:pPr>
            <a:r>
              <a:rPr lang="fa-IR" sz="2400" dirty="0" smtClean="0">
                <a:cs typeface="2  Titr" pitchFamily="2" charset="-78"/>
              </a:rPr>
              <a:t>در فرآورده های آردی ، عصاره میوه ها ، نوشابه های گازدار و مارگارین استقاده می شود . </a:t>
            </a:r>
            <a:endParaRPr lang="en-US" sz="2400" dirty="0" smtClean="0">
              <a:cs typeface="2  Titr" pitchFamily="2" charset="-7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4" name="Rectangle 3"/>
          <p:cNvSpPr>
            <a:spLocks noGrp="1" noChangeArrowheads="1"/>
          </p:cNvSpPr>
          <p:nvPr>
            <p:ph idx="1"/>
          </p:nvPr>
        </p:nvSpPr>
        <p:spPr>
          <a:xfrm>
            <a:off x="457200" y="785794"/>
            <a:ext cx="7086600" cy="5157806"/>
          </a:xfrm>
        </p:spPr>
        <p:txBody>
          <a:bodyPr/>
          <a:lstStyle/>
          <a:p>
            <a:pPr marL="609600" indent="-609600" eaLnBrk="1" hangingPunct="1">
              <a:buFont typeface="Wingdings" pitchFamily="2" charset="2"/>
              <a:buNone/>
            </a:pPr>
            <a:r>
              <a:rPr lang="fa-IR" b="1" dirty="0" smtClean="0">
                <a:solidFill>
                  <a:srgbClr val="FF0000"/>
                </a:solidFill>
                <a:cs typeface="2  Titr" pitchFamily="2" charset="-78"/>
              </a:rPr>
              <a:t>1-4-اسید استیک </a:t>
            </a:r>
          </a:p>
          <a:p>
            <a:pPr marL="609600" indent="-609600" eaLnBrk="1" hangingPunct="1">
              <a:buFont typeface="Wingdings" pitchFamily="2" charset="2"/>
              <a:buNone/>
            </a:pPr>
            <a:endParaRPr lang="fa-IR" b="1" dirty="0" smtClean="0">
              <a:cs typeface="2  Titr" pitchFamily="2" charset="-78"/>
            </a:endParaRPr>
          </a:p>
          <a:p>
            <a:pPr marL="609600" indent="-609600" eaLnBrk="1" hangingPunct="1"/>
            <a:r>
              <a:rPr lang="fa-IR" dirty="0" smtClean="0">
                <a:cs typeface="2  Titr" pitchFamily="2" charset="-78"/>
              </a:rPr>
              <a:t>حفاظت مواد غذایی توسط اسید استیک به صورت سرکه که دارای 4 درصد از این اسید می باشد سابقه طولانی دارد . </a:t>
            </a:r>
          </a:p>
          <a:p>
            <a:pPr marL="609600" indent="-609600" eaLnBrk="1" hangingPunct="1"/>
            <a:r>
              <a:rPr lang="fa-IR" dirty="0" smtClean="0">
                <a:cs typeface="2  Titr" pitchFamily="2" charset="-78"/>
              </a:rPr>
              <a:t>از نمکهای سدیم ، پتاسیم و کلسیم اسید استیک به منظور نگهداری مواد غذایی استفاده می شود . </a:t>
            </a:r>
          </a:p>
          <a:p>
            <a:pPr marL="609600" indent="-609600" eaLnBrk="1" hangingPunct="1"/>
            <a:r>
              <a:rPr lang="fa-IR" dirty="0" smtClean="0">
                <a:cs typeface="2  Titr" pitchFamily="2" charset="-78"/>
              </a:rPr>
              <a:t>در بعضی محصولات آردی ، سس ها ، مایونز ها و ترشی ها از این اسید استفاده می نمایند . </a:t>
            </a:r>
            <a:endParaRPr lang="en-US" dirty="0" smtClean="0">
              <a:cs typeface="2  Titr" pitchFamily="2" charset="-7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DCIM\594CANON\IMG_918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107504" y="3286124"/>
            <a:ext cx="7416824" cy="3571876"/>
          </a:xfrm>
        </p:spPr>
        <p:txBody>
          <a:bodyPr>
            <a:normAutofit fontScale="90000"/>
          </a:bodyPr>
          <a:lstStyle/>
          <a:p>
            <a:pPr algn="ctr"/>
            <a:r>
              <a:rPr lang="fa-IR" sz="2400" dirty="0" smtClean="0">
                <a:solidFill>
                  <a:srgbClr val="FF0000"/>
                </a:solidFill>
                <a:cs typeface="B Titr" pitchFamily="2" charset="-78"/>
              </a:rPr>
              <a:t/>
            </a:r>
            <a:br>
              <a:rPr lang="fa-IR" sz="2400" dirty="0" smtClean="0">
                <a:solidFill>
                  <a:srgbClr val="FF0000"/>
                </a:solidFill>
                <a:cs typeface="B Titr" pitchFamily="2" charset="-78"/>
              </a:rPr>
            </a:br>
            <a:r>
              <a:rPr lang="fa-IR" sz="2400" dirty="0" smtClean="0">
                <a:solidFill>
                  <a:srgbClr val="FF0000"/>
                </a:solidFill>
                <a:cs typeface="B Titr" pitchFamily="2" charset="-78"/>
              </a:rPr>
              <a:t/>
            </a:r>
            <a:br>
              <a:rPr lang="fa-IR" sz="2400" dirty="0" smtClean="0">
                <a:solidFill>
                  <a:srgbClr val="FF0000"/>
                </a:solidFill>
                <a:cs typeface="B Titr" pitchFamily="2" charset="-78"/>
              </a:rPr>
            </a:br>
            <a:r>
              <a:rPr lang="fa-IR" sz="2400" dirty="0" smtClean="0">
                <a:solidFill>
                  <a:srgbClr val="FF0000"/>
                </a:solidFill>
                <a:cs typeface="B Titr" pitchFamily="2" charset="-78"/>
              </a:rPr>
              <a:t/>
            </a:r>
            <a:br>
              <a:rPr lang="fa-IR" sz="2400" dirty="0" smtClean="0">
                <a:solidFill>
                  <a:srgbClr val="FF0000"/>
                </a:solidFill>
                <a:cs typeface="B Titr" pitchFamily="2" charset="-78"/>
              </a:rPr>
            </a:br>
            <a:r>
              <a:rPr lang="fa-IR" sz="2400" dirty="0" smtClean="0">
                <a:solidFill>
                  <a:srgbClr val="FF0000"/>
                </a:solidFill>
                <a:cs typeface="B Titr" pitchFamily="2" charset="-78"/>
              </a:rPr>
              <a:t/>
            </a:r>
            <a:br>
              <a:rPr lang="fa-IR" sz="2400" dirty="0" smtClean="0">
                <a:solidFill>
                  <a:srgbClr val="FF0000"/>
                </a:solidFill>
                <a:cs typeface="B Titr" pitchFamily="2" charset="-78"/>
              </a:rPr>
            </a:br>
            <a:r>
              <a:rPr lang="fa-IR" sz="2400" dirty="0" smtClean="0">
                <a:solidFill>
                  <a:srgbClr val="FF0000"/>
                </a:solidFill>
                <a:cs typeface="B Titr" pitchFamily="2" charset="-78"/>
              </a:rPr>
              <a:t/>
            </a:r>
            <a:br>
              <a:rPr lang="fa-IR" sz="2400" dirty="0" smtClean="0">
                <a:solidFill>
                  <a:srgbClr val="FF0000"/>
                </a:solidFill>
                <a:cs typeface="B Titr" pitchFamily="2" charset="-78"/>
              </a:rPr>
            </a:br>
            <a:r>
              <a:rPr lang="fa-IR" sz="2400" dirty="0" smtClean="0">
                <a:solidFill>
                  <a:srgbClr val="FF0000"/>
                </a:solidFill>
                <a:cs typeface="B Titr" pitchFamily="2" charset="-78"/>
              </a:rPr>
              <a:t/>
            </a:r>
            <a:br>
              <a:rPr lang="fa-IR" sz="2400" dirty="0" smtClean="0">
                <a:solidFill>
                  <a:srgbClr val="FF0000"/>
                </a:solidFill>
                <a:cs typeface="B Titr" pitchFamily="2" charset="-78"/>
              </a:rPr>
            </a:br>
            <a:r>
              <a:rPr lang="fa-IR" sz="2400" dirty="0" smtClean="0">
                <a:solidFill>
                  <a:srgbClr val="FF0000"/>
                </a:solidFill>
                <a:cs typeface="B Titr" pitchFamily="2" charset="-78"/>
              </a:rPr>
              <a:t/>
            </a:r>
            <a:br>
              <a:rPr lang="fa-IR" sz="2400" dirty="0" smtClean="0">
                <a:solidFill>
                  <a:srgbClr val="FF0000"/>
                </a:solidFill>
                <a:cs typeface="B Titr" pitchFamily="2" charset="-78"/>
              </a:rPr>
            </a:br>
            <a:r>
              <a:rPr lang="fa-IR" sz="2400" dirty="0" smtClean="0">
                <a:solidFill>
                  <a:srgbClr val="FF0000"/>
                </a:solidFill>
                <a:cs typeface="B Titr" pitchFamily="2" charset="-78"/>
              </a:rPr>
              <a:t/>
            </a:r>
            <a:br>
              <a:rPr lang="fa-IR" sz="2400" dirty="0" smtClean="0">
                <a:solidFill>
                  <a:srgbClr val="FF0000"/>
                </a:solidFill>
                <a:cs typeface="B Titr" pitchFamily="2" charset="-78"/>
              </a:rPr>
            </a:br>
            <a:r>
              <a:rPr lang="fa-IR" sz="2400" dirty="0" smtClean="0">
                <a:solidFill>
                  <a:srgbClr val="FF0000"/>
                </a:solidFill>
                <a:cs typeface="B Titr" pitchFamily="2" charset="-78"/>
              </a:rPr>
              <a:t/>
            </a:r>
            <a:br>
              <a:rPr lang="fa-IR" sz="2400" dirty="0" smtClean="0">
                <a:solidFill>
                  <a:srgbClr val="FF0000"/>
                </a:solidFill>
                <a:cs typeface="B Titr" pitchFamily="2" charset="-78"/>
              </a:rPr>
            </a:br>
            <a:r>
              <a:rPr lang="fa-IR" sz="2400" dirty="0" smtClean="0">
                <a:solidFill>
                  <a:srgbClr val="FF0000"/>
                </a:solidFill>
                <a:cs typeface="B Titr" pitchFamily="2" charset="-78"/>
              </a:rPr>
              <a:t/>
            </a:r>
            <a:br>
              <a:rPr lang="fa-IR" sz="2400" dirty="0" smtClean="0">
                <a:solidFill>
                  <a:srgbClr val="FF0000"/>
                </a:solidFill>
                <a:cs typeface="B Titr" pitchFamily="2" charset="-78"/>
              </a:rPr>
            </a:br>
            <a:r>
              <a:rPr lang="fa-IR" sz="2400" dirty="0" smtClean="0">
                <a:solidFill>
                  <a:srgbClr val="FF0000"/>
                </a:solidFill>
                <a:cs typeface="B Titr" pitchFamily="2" charset="-78"/>
              </a:rPr>
              <a:t/>
            </a:r>
            <a:br>
              <a:rPr lang="fa-IR" sz="2400" dirty="0" smtClean="0">
                <a:solidFill>
                  <a:srgbClr val="FF0000"/>
                </a:solidFill>
                <a:cs typeface="B Titr" pitchFamily="2" charset="-78"/>
              </a:rPr>
            </a:br>
            <a:r>
              <a:rPr lang="fa-IR" sz="2400" dirty="0" smtClean="0">
                <a:solidFill>
                  <a:srgbClr val="FF0000"/>
                </a:solidFill>
                <a:cs typeface="B Titr" pitchFamily="2" charset="-78"/>
              </a:rPr>
              <a:t/>
            </a:r>
            <a:br>
              <a:rPr lang="fa-IR" sz="2400" dirty="0" smtClean="0">
                <a:solidFill>
                  <a:srgbClr val="FF0000"/>
                </a:solidFill>
                <a:cs typeface="B Titr" pitchFamily="2" charset="-78"/>
              </a:rPr>
            </a:br>
            <a:r>
              <a:rPr lang="fa-IR" sz="2400" dirty="0" smtClean="0">
                <a:solidFill>
                  <a:srgbClr val="FF0000"/>
                </a:solidFill>
                <a:cs typeface="B Titr" pitchFamily="2" charset="-78"/>
              </a:rPr>
              <a:t>گارکاه </a:t>
            </a:r>
            <a:r>
              <a:rPr lang="fa-IR" sz="2400" dirty="0">
                <a:solidFill>
                  <a:srgbClr val="FF0000"/>
                </a:solidFill>
                <a:cs typeface="B Titr" pitchFamily="2" charset="-78"/>
              </a:rPr>
              <a:t>آموزشی با موضوع : </a:t>
            </a:r>
            <a:r>
              <a:rPr lang="fa-IR" sz="2400" dirty="0">
                <a:solidFill>
                  <a:schemeClr val="accent1"/>
                </a:solidFill>
                <a:cs typeface="B Titr" pitchFamily="2" charset="-78"/>
              </a:rPr>
              <a:t/>
            </a:r>
            <a:br>
              <a:rPr lang="fa-IR" sz="2400" dirty="0">
                <a:solidFill>
                  <a:schemeClr val="accent1"/>
                </a:solidFill>
                <a:cs typeface="B Titr" pitchFamily="2" charset="-78"/>
              </a:rPr>
            </a:br>
            <a:r>
              <a:rPr lang="fa-IR" sz="2400" dirty="0">
                <a:solidFill>
                  <a:schemeClr val="accent2">
                    <a:lumMod val="50000"/>
                  </a:schemeClr>
                </a:solidFill>
                <a:cs typeface="B Titr" pitchFamily="2" charset="-78"/>
              </a:rPr>
              <a:t/>
            </a:r>
            <a:br>
              <a:rPr lang="fa-IR" sz="2400" dirty="0">
                <a:solidFill>
                  <a:schemeClr val="accent2">
                    <a:lumMod val="50000"/>
                  </a:schemeClr>
                </a:solidFill>
                <a:cs typeface="B Titr" pitchFamily="2" charset="-78"/>
              </a:rPr>
            </a:br>
            <a:r>
              <a:rPr lang="fa-IR" sz="2200" dirty="0" smtClean="0">
                <a:solidFill>
                  <a:schemeClr val="accent1"/>
                </a:solidFill>
                <a:cs typeface="B Titr" pitchFamily="2" charset="-78"/>
              </a:rPr>
              <a:t/>
            </a:r>
            <a:br>
              <a:rPr lang="fa-IR" sz="2200" dirty="0" smtClean="0">
                <a:solidFill>
                  <a:schemeClr val="accent1"/>
                </a:solidFill>
                <a:cs typeface="B Titr" pitchFamily="2" charset="-78"/>
              </a:rPr>
            </a:br>
            <a:r>
              <a:rPr lang="fa-IR" sz="4400" dirty="0" smtClean="0">
                <a:solidFill>
                  <a:srgbClr val="FFFF00"/>
                </a:solidFill>
                <a:cs typeface="B Titr" pitchFamily="2" charset="-78"/>
              </a:rPr>
              <a:t>اصول </a:t>
            </a:r>
            <a:r>
              <a:rPr lang="fa-IR" sz="2200" dirty="0" smtClean="0">
                <a:solidFill>
                  <a:srgbClr val="FFFF00"/>
                </a:solidFill>
                <a:cs typeface="B Titr" pitchFamily="2" charset="-78"/>
              </a:rPr>
              <a:t> </a:t>
            </a:r>
            <a:r>
              <a:rPr lang="fa-IR" sz="4400" dirty="0" smtClean="0">
                <a:solidFill>
                  <a:srgbClr val="FFFF00"/>
                </a:solidFill>
                <a:cs typeface="B Titr" pitchFamily="2" charset="-78"/>
              </a:rPr>
              <a:t>نگهداری  مواد غذایی</a:t>
            </a:r>
            <a:r>
              <a:rPr lang="fa-IR" sz="2000" dirty="0" smtClean="0">
                <a:solidFill>
                  <a:srgbClr val="FFFF00"/>
                </a:solidFill>
                <a:cs typeface="B Titr" pitchFamily="2" charset="-78"/>
              </a:rPr>
              <a:t/>
            </a:r>
            <a:br>
              <a:rPr lang="fa-IR" sz="2000" dirty="0" smtClean="0">
                <a:solidFill>
                  <a:srgbClr val="FFFF00"/>
                </a:solidFill>
                <a:cs typeface="B Titr" pitchFamily="2" charset="-78"/>
              </a:rPr>
            </a:br>
            <a:r>
              <a:rPr lang="fa-IR" sz="2000" dirty="0" smtClean="0">
                <a:solidFill>
                  <a:schemeClr val="accent1"/>
                </a:solidFill>
                <a:cs typeface="B Titr" pitchFamily="2" charset="-78"/>
              </a:rPr>
              <a:t/>
            </a:r>
            <a:br>
              <a:rPr lang="fa-IR" sz="2000" dirty="0" smtClean="0">
                <a:solidFill>
                  <a:schemeClr val="accent1"/>
                </a:solidFill>
                <a:cs typeface="B Titr" pitchFamily="2" charset="-78"/>
              </a:rPr>
            </a:br>
            <a:r>
              <a:rPr lang="fa-IR" sz="1800" i="0" dirty="0" smtClean="0">
                <a:solidFill>
                  <a:schemeClr val="tx1"/>
                </a:solidFill>
                <a:cs typeface="B Titr" pitchFamily="2" charset="-78"/>
              </a:rPr>
              <a:t>زمان :8اردیبهشت ماه 1395</a:t>
            </a:r>
            <a:r>
              <a:rPr lang="fa-IR" sz="1800" i="0" dirty="0" smtClean="0">
                <a:solidFill>
                  <a:schemeClr val="accent2">
                    <a:lumMod val="50000"/>
                  </a:schemeClr>
                </a:solidFill>
                <a:cs typeface="B Titr" pitchFamily="2" charset="-78"/>
              </a:rPr>
              <a:t/>
            </a:r>
            <a:br>
              <a:rPr lang="fa-IR" sz="1800" i="0" dirty="0" smtClean="0">
                <a:solidFill>
                  <a:schemeClr val="accent2">
                    <a:lumMod val="50000"/>
                  </a:schemeClr>
                </a:solidFill>
                <a:cs typeface="B Titr" pitchFamily="2" charset="-78"/>
              </a:rPr>
            </a:br>
            <a:r>
              <a:rPr lang="fa-IR" sz="1800" i="0" dirty="0" smtClean="0">
                <a:solidFill>
                  <a:schemeClr val="accent2">
                    <a:lumMod val="50000"/>
                  </a:schemeClr>
                </a:solidFill>
                <a:cs typeface="B Titr" pitchFamily="2" charset="-78"/>
              </a:rPr>
              <a:t/>
            </a:r>
            <a:br>
              <a:rPr lang="fa-IR" sz="1800" i="0" dirty="0" smtClean="0">
                <a:solidFill>
                  <a:schemeClr val="accent2">
                    <a:lumMod val="50000"/>
                  </a:schemeClr>
                </a:solidFill>
                <a:cs typeface="B Titr" pitchFamily="2" charset="-78"/>
              </a:rPr>
            </a:br>
            <a:r>
              <a:rPr lang="fa-IR" sz="1800" dirty="0" smtClean="0">
                <a:solidFill>
                  <a:schemeClr val="accent2">
                    <a:lumMod val="50000"/>
                  </a:schemeClr>
                </a:solidFill>
                <a:cs typeface="B Titr" pitchFamily="2" charset="-78"/>
              </a:rPr>
              <a:t/>
            </a:r>
            <a:br>
              <a:rPr lang="fa-IR" sz="1800" dirty="0" smtClean="0">
                <a:solidFill>
                  <a:schemeClr val="accent2">
                    <a:lumMod val="50000"/>
                  </a:schemeClr>
                </a:solidFill>
                <a:cs typeface="B Titr" pitchFamily="2" charset="-78"/>
              </a:rPr>
            </a:br>
            <a:endParaRPr lang="fa-IR" sz="1800" dirty="0">
              <a:solidFill>
                <a:schemeClr val="accent2">
                  <a:lumMod val="50000"/>
                </a:schemeClr>
              </a:solidFill>
              <a:cs typeface="B Titr" pitchFamily="2" charset="-78"/>
            </a:endParaRPr>
          </a:p>
        </p:txBody>
      </p:sp>
    </p:spTree>
    <p:extLst>
      <p:ext uri="{BB962C8B-B14F-4D97-AF65-F5344CB8AC3E}">
        <p14:creationId xmlns:p14="http://schemas.microsoft.com/office/powerpoint/2010/main" val="1654094934"/>
      </p:ext>
    </p:extLst>
  </p:cSld>
  <p:clrMapOvr>
    <a:masterClrMapping/>
  </p:clrMapOvr>
  <p:transition spd="med">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214282" y="500042"/>
            <a:ext cx="7329518" cy="5443558"/>
          </a:xfrm>
        </p:spPr>
        <p:txBody>
          <a:bodyPr/>
          <a:lstStyle/>
          <a:p>
            <a:pPr marL="609600" indent="-609600" algn="just">
              <a:lnSpc>
                <a:spcPct val="90000"/>
              </a:lnSpc>
              <a:buNone/>
            </a:pPr>
            <a:r>
              <a:rPr lang="fa-IR" b="1" dirty="0" smtClean="0">
                <a:solidFill>
                  <a:srgbClr val="FF0000"/>
                </a:solidFill>
                <a:cs typeface="2  Titr" pitchFamily="2" charset="-78"/>
              </a:rPr>
              <a:t>1-5-آنتی بیوتیک ها </a:t>
            </a:r>
          </a:p>
          <a:p>
            <a:pPr marL="609600" indent="-609600" algn="just">
              <a:lnSpc>
                <a:spcPct val="90000"/>
              </a:lnSpc>
            </a:pPr>
            <a:r>
              <a:rPr lang="fa-IR" dirty="0" smtClean="0">
                <a:cs typeface="2  Titr" pitchFamily="2" charset="-78"/>
              </a:rPr>
              <a:t>از آنتی بیوتیکها که توسط انواعی از میکروارگانیسمها تولید میشوند ممکن است جهت نگهداری مواد غذایی استفاده شود </a:t>
            </a:r>
          </a:p>
          <a:p>
            <a:pPr marL="609600" indent="-609600" algn="just">
              <a:lnSpc>
                <a:spcPct val="90000"/>
              </a:lnSpc>
            </a:pPr>
            <a:r>
              <a:rPr lang="fa-IR" dirty="0" smtClean="0">
                <a:cs typeface="2  Titr" pitchFamily="2" charset="-78"/>
              </a:rPr>
              <a:t>از آنجایی که مصرف آنها سبب ایجاد مقاومت در برخی میکروبها در بدن انسان میگردد لذا مصرف تعداد خاصی از آنها و درموارد معدودی در برخی کشورها مجاز شده است . </a:t>
            </a:r>
          </a:p>
          <a:p>
            <a:pPr marL="609600" indent="-609600" algn="just">
              <a:lnSpc>
                <a:spcPct val="90000"/>
              </a:lnSpc>
            </a:pPr>
            <a:r>
              <a:rPr lang="fa-IR" dirty="0" smtClean="0">
                <a:cs typeface="2  Titr" pitchFamily="2" charset="-78"/>
              </a:rPr>
              <a:t>اینها شامل کلر تتراسایکلین ، اکسی تتراسایکلین ، پیمارسین و نیسین می باشد . </a:t>
            </a:r>
          </a:p>
          <a:p>
            <a:pPr marL="609600" indent="-609600" algn="just">
              <a:lnSpc>
                <a:spcPct val="90000"/>
              </a:lnSpc>
            </a:pPr>
            <a:r>
              <a:rPr lang="fa-IR" dirty="0" smtClean="0">
                <a:cs typeface="2  Titr" pitchFamily="2" charset="-78"/>
              </a:rPr>
              <a:t>از نیسین در پنیر های پروسه شده و اغذیه کنسرو شده استفاده می گردد . </a:t>
            </a:r>
          </a:p>
          <a:p>
            <a:endParaRPr lang="fa-I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smtClean="0">
                <a:solidFill>
                  <a:srgbClr val="FF0000"/>
                </a:solidFill>
                <a:cs typeface="B Mitra" pitchFamily="2" charset="-78"/>
              </a:rPr>
              <a:t>1-6- اکسید اتیلن و اکسید پروپیلن</a:t>
            </a:r>
            <a:r>
              <a:rPr lang="fa-IR" dirty="0" smtClean="0">
                <a:solidFill>
                  <a:srgbClr val="FF0000"/>
                </a:solidFill>
                <a:cs typeface="B Lotus" pitchFamily="2" charset="-78"/>
              </a:rPr>
              <a:t> </a:t>
            </a:r>
            <a:r>
              <a:rPr lang="fa-IR" dirty="0" smtClean="0">
                <a:cs typeface="B Lotus" pitchFamily="2" charset="-78"/>
              </a:rPr>
              <a:t/>
            </a:r>
            <a:br>
              <a:rPr lang="fa-IR" dirty="0" smtClean="0">
                <a:cs typeface="B Lotus" pitchFamily="2" charset="-78"/>
              </a:rPr>
            </a:br>
            <a:endParaRPr lang="fa-IR" dirty="0"/>
          </a:p>
        </p:txBody>
      </p:sp>
      <p:sp>
        <p:nvSpPr>
          <p:cNvPr id="3" name="Content Placeholder 2"/>
          <p:cNvSpPr>
            <a:spLocks noGrp="1"/>
          </p:cNvSpPr>
          <p:nvPr>
            <p:ph idx="1"/>
          </p:nvPr>
        </p:nvSpPr>
        <p:spPr/>
        <p:txBody>
          <a:bodyPr/>
          <a:lstStyle/>
          <a:p>
            <a:pPr marL="609600" indent="-609600" algn="just">
              <a:lnSpc>
                <a:spcPct val="90000"/>
              </a:lnSpc>
            </a:pPr>
            <a:r>
              <a:rPr lang="fa-IR" dirty="0" smtClean="0">
                <a:cs typeface="2  Titr" pitchFamily="2" charset="-78"/>
              </a:rPr>
              <a:t>از این مواد در حالت گازی آنها برای استریل کردن بعضی مواد غذایی با رطوبت کم مثل ادویه ها ،  سبزیها و میوه های خشک و همچنین پوششهای بسته بندی شده استفاده می شود </a:t>
            </a:r>
            <a:endParaRPr lang="en-US" dirty="0" smtClean="0">
              <a:cs typeface="2  Titr" pitchFamily="2" charset="-78"/>
            </a:endParaRPr>
          </a:p>
          <a:p>
            <a:endParaRPr lang="fa-I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086600" cy="476232"/>
          </a:xfrm>
        </p:spPr>
        <p:txBody>
          <a:bodyPr/>
          <a:lstStyle/>
          <a:p>
            <a:pPr algn="r"/>
            <a:r>
              <a:rPr lang="fa-IR" b="1" dirty="0" smtClean="0">
                <a:solidFill>
                  <a:srgbClr val="FF0000"/>
                </a:solidFill>
                <a:cs typeface="B Mitra" pitchFamily="2" charset="-78"/>
              </a:rPr>
              <a:t>2) اسیدها</a:t>
            </a:r>
            <a:r>
              <a:rPr lang="fa-IR" sz="2400" dirty="0" smtClean="0">
                <a:solidFill>
                  <a:srgbClr val="FF0000"/>
                </a:solidFill>
              </a:rPr>
              <a:t> </a:t>
            </a:r>
            <a:br>
              <a:rPr lang="fa-IR" sz="2400" dirty="0" smtClean="0">
                <a:solidFill>
                  <a:srgbClr val="FF0000"/>
                </a:solidFill>
              </a:rPr>
            </a:br>
            <a:endParaRPr lang="fa-IR" dirty="0">
              <a:solidFill>
                <a:srgbClr val="FF0000"/>
              </a:solidFill>
            </a:endParaRPr>
          </a:p>
        </p:txBody>
      </p:sp>
      <p:sp>
        <p:nvSpPr>
          <p:cNvPr id="4" name="Rectangle 3"/>
          <p:cNvSpPr>
            <a:spLocks noGrp="1" noChangeArrowheads="1"/>
          </p:cNvSpPr>
          <p:nvPr>
            <p:ph idx="1"/>
          </p:nvPr>
        </p:nvSpPr>
        <p:spPr>
          <a:xfrm>
            <a:off x="457200" y="714356"/>
            <a:ext cx="7086600" cy="5229244"/>
          </a:xfrm>
        </p:spPr>
        <p:txBody>
          <a:bodyPr/>
          <a:lstStyle/>
          <a:p>
            <a:pPr eaLnBrk="1" hangingPunct="1">
              <a:lnSpc>
                <a:spcPct val="80000"/>
              </a:lnSpc>
              <a:buFont typeface="Wingdings" pitchFamily="2" charset="2"/>
              <a:buNone/>
            </a:pPr>
            <a:r>
              <a:rPr lang="fa-IR" sz="2400" b="1" dirty="0" smtClean="0">
                <a:cs typeface="2  Titr" pitchFamily="2" charset="-78"/>
              </a:rPr>
              <a:t>-  اسیدها با کاهش </a:t>
            </a:r>
            <a:r>
              <a:rPr lang="en-US" sz="2400" b="1" dirty="0" smtClean="0">
                <a:cs typeface="2  Titr" pitchFamily="2" charset="-78"/>
              </a:rPr>
              <a:t>ph </a:t>
            </a:r>
            <a:r>
              <a:rPr lang="fa-IR" sz="2400" b="1" dirty="0" smtClean="0">
                <a:cs typeface="2  Titr" pitchFamily="2" charset="-78"/>
              </a:rPr>
              <a:t> محیط می توانند نقش بازدارنده و نابود کننده ای روی میکرو ارگانیسمها داشته باشد.  </a:t>
            </a:r>
          </a:p>
          <a:p>
            <a:pPr eaLnBrk="1" hangingPunct="1">
              <a:lnSpc>
                <a:spcPct val="80000"/>
              </a:lnSpc>
              <a:buFontTx/>
              <a:buChar char="-"/>
            </a:pPr>
            <a:r>
              <a:rPr lang="fa-IR" sz="2400" b="1" dirty="0" smtClean="0">
                <a:cs typeface="2  Titr" pitchFamily="2" charset="-78"/>
              </a:rPr>
              <a:t>در میان اسیدهای مورد مصرف در صنایع غذایی اسید سیتریک بیشترین مصرف را دارد زیرا به میزان زیاد در آب حل می شود و </a:t>
            </a:r>
            <a:r>
              <a:rPr lang="en-US" sz="2400" b="1" dirty="0" smtClean="0">
                <a:cs typeface="2  Titr" pitchFamily="2" charset="-78"/>
              </a:rPr>
              <a:t>ph</a:t>
            </a:r>
            <a:r>
              <a:rPr lang="fa-IR" sz="2400" b="1" dirty="0" smtClean="0">
                <a:cs typeface="2  Titr" pitchFamily="2" charset="-78"/>
              </a:rPr>
              <a:t> ماده غذایی را به 5/4  یا کمتر کاهش می دهد . </a:t>
            </a:r>
          </a:p>
          <a:p>
            <a:pPr eaLnBrk="1" hangingPunct="1">
              <a:lnSpc>
                <a:spcPct val="80000"/>
              </a:lnSpc>
              <a:buFontTx/>
              <a:buNone/>
            </a:pPr>
            <a:r>
              <a:rPr lang="fa-IR" sz="2400" b="1" dirty="0" smtClean="0">
                <a:cs typeface="2  Titr" pitchFamily="2" charset="-78"/>
              </a:rPr>
              <a:t> </a:t>
            </a:r>
          </a:p>
          <a:p>
            <a:pPr eaLnBrk="1" hangingPunct="1">
              <a:lnSpc>
                <a:spcPct val="80000"/>
              </a:lnSpc>
              <a:buFont typeface="Wingdings" pitchFamily="2" charset="2"/>
              <a:buNone/>
            </a:pPr>
            <a:r>
              <a:rPr lang="fa-IR" sz="2400" b="1" dirty="0" smtClean="0">
                <a:cs typeface="2  Titr" pitchFamily="2" charset="-78"/>
              </a:rPr>
              <a:t>- اسید سیتریک از راه تخمیر میکروبی ملاس تولید می شود . </a:t>
            </a:r>
          </a:p>
          <a:p>
            <a:pPr eaLnBrk="1" hangingPunct="1">
              <a:lnSpc>
                <a:spcPct val="80000"/>
              </a:lnSpc>
              <a:buFontTx/>
              <a:buChar char="-"/>
            </a:pPr>
            <a:r>
              <a:rPr lang="fa-IR" sz="2400" b="1" dirty="0" smtClean="0">
                <a:cs typeface="2  Titr" pitchFamily="2" charset="-78"/>
              </a:rPr>
              <a:t>اسید سیتریک یک ماده اسیدی کننده ارزشمند در فرآورده های لبنی محسوب می شود .</a:t>
            </a:r>
          </a:p>
          <a:p>
            <a:pPr eaLnBrk="1" hangingPunct="1">
              <a:lnSpc>
                <a:spcPct val="80000"/>
              </a:lnSpc>
              <a:buFontTx/>
              <a:buNone/>
            </a:pPr>
            <a:r>
              <a:rPr lang="fa-IR" sz="2400" b="1" dirty="0" smtClean="0">
                <a:cs typeface="2  Titr" pitchFamily="2" charset="-78"/>
              </a:rPr>
              <a:t>   </a:t>
            </a:r>
          </a:p>
          <a:p>
            <a:pPr eaLnBrk="1" hangingPunct="1">
              <a:lnSpc>
                <a:spcPct val="80000"/>
              </a:lnSpc>
              <a:buFont typeface="Wingdings" pitchFamily="2" charset="2"/>
              <a:buNone/>
            </a:pPr>
            <a:r>
              <a:rPr lang="fa-IR" sz="2400" b="1" dirty="0" smtClean="0">
                <a:cs typeface="2  Titr" pitchFamily="2" charset="-78"/>
              </a:rPr>
              <a:t>- این اسید در نوشابه های گازدار به عنوان طعم دهنده و حفاظت کننده ، در مربا ها و ژله ها به عنوان حفاظت کننده استفاده می شود .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457200" y="1071546"/>
            <a:ext cx="7086600" cy="4872054"/>
          </a:xfrm>
        </p:spPr>
        <p:txBody>
          <a:bodyPr/>
          <a:lstStyle/>
          <a:p>
            <a:pPr algn="just">
              <a:lnSpc>
                <a:spcPct val="80000"/>
              </a:lnSpc>
              <a:buNone/>
            </a:pPr>
            <a:r>
              <a:rPr lang="fa-IR" b="1" dirty="0" smtClean="0">
                <a:solidFill>
                  <a:srgbClr val="FF0000"/>
                </a:solidFill>
                <a:cs typeface="2  Titr" pitchFamily="2" charset="-78"/>
              </a:rPr>
              <a:t>- اسید فسفریک </a:t>
            </a:r>
            <a:r>
              <a:rPr lang="fa-IR" b="1" dirty="0" smtClean="0">
                <a:cs typeface="2  Titr" pitchFamily="2" charset="-78"/>
              </a:rPr>
              <a:t>دیگر اسید مورد استفاده در صنایع غذایی است که بعد از اسید سیتریک بیشترین کاربرد را دارد </a:t>
            </a:r>
          </a:p>
          <a:p>
            <a:pPr algn="just">
              <a:lnSpc>
                <a:spcPct val="80000"/>
              </a:lnSpc>
              <a:buNone/>
            </a:pPr>
            <a:r>
              <a:rPr lang="fa-IR" b="1" dirty="0" smtClean="0">
                <a:cs typeface="2  Titr" pitchFamily="2" charset="-78"/>
              </a:rPr>
              <a:t>- اسید فسفریک قویترین اسید بوده که میتواند پایین ترین </a:t>
            </a:r>
            <a:r>
              <a:rPr lang="en-US" b="1" dirty="0" smtClean="0">
                <a:cs typeface="2  Titr" pitchFamily="2" charset="-78"/>
              </a:rPr>
              <a:t>ph </a:t>
            </a:r>
            <a:r>
              <a:rPr lang="fa-IR" b="1" dirty="0" smtClean="0">
                <a:cs typeface="2  Titr" pitchFamily="2" charset="-78"/>
              </a:rPr>
              <a:t> قابل حصول را ایجاد نماید . </a:t>
            </a:r>
          </a:p>
          <a:p>
            <a:pPr algn="just">
              <a:lnSpc>
                <a:spcPct val="80000"/>
              </a:lnSpc>
              <a:buNone/>
            </a:pPr>
            <a:r>
              <a:rPr lang="fa-IR" b="1" dirty="0" smtClean="0">
                <a:cs typeface="2  Titr" pitchFamily="2" charset="-78"/>
              </a:rPr>
              <a:t>- اسید سیتریک و اسید فسفریک به ترتیب 60 و 25 درصد اسیدهای مصرفی را تشکیل میدهند و 15 درصد بقیه مربوط به اسیدهایی همچون لاکتیک ، گلوکونیک ، تارتاریک و ... می باشد </a:t>
            </a:r>
            <a:endParaRPr lang="en-US" b="1" dirty="0" smtClean="0">
              <a:cs typeface="2  Titr" pitchFamily="2" charset="-78"/>
            </a:endParaRPr>
          </a:p>
          <a:p>
            <a:endParaRPr lang="fa-I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0"/>
            <a:ext cx="7086600" cy="976274"/>
          </a:xfrm>
        </p:spPr>
        <p:txBody>
          <a:bodyPr/>
          <a:lstStyle/>
          <a:p>
            <a:pPr algn="r"/>
            <a:r>
              <a:rPr lang="fa-IR" b="1" dirty="0" smtClean="0">
                <a:solidFill>
                  <a:srgbClr val="FF0000"/>
                </a:solidFill>
                <a:cs typeface="B Mitra" pitchFamily="2" charset="-78"/>
              </a:rPr>
              <a:t>3) آنتی اکسیدان ها</a:t>
            </a:r>
            <a:r>
              <a:rPr lang="fa-IR" dirty="0" smtClean="0">
                <a:solidFill>
                  <a:srgbClr val="FF0000"/>
                </a:solidFill>
              </a:rPr>
              <a:t> </a:t>
            </a:r>
            <a:br>
              <a:rPr lang="fa-IR" dirty="0" smtClean="0">
                <a:solidFill>
                  <a:srgbClr val="FF0000"/>
                </a:solidFill>
              </a:rPr>
            </a:br>
            <a:endParaRPr lang="fa-IR" dirty="0">
              <a:solidFill>
                <a:srgbClr val="FF0000"/>
              </a:solidFill>
            </a:endParaRPr>
          </a:p>
        </p:txBody>
      </p:sp>
      <p:sp>
        <p:nvSpPr>
          <p:cNvPr id="4" name="Rectangle 3"/>
          <p:cNvSpPr>
            <a:spLocks noGrp="1" noChangeArrowheads="1"/>
          </p:cNvSpPr>
          <p:nvPr>
            <p:ph idx="1"/>
          </p:nvPr>
        </p:nvSpPr>
        <p:spPr>
          <a:xfrm>
            <a:off x="214282" y="785794"/>
            <a:ext cx="7329518" cy="5157806"/>
          </a:xfrm>
        </p:spPr>
        <p:txBody>
          <a:bodyPr/>
          <a:lstStyle/>
          <a:p>
            <a:pPr algn="just" eaLnBrk="1" hangingPunct="1">
              <a:lnSpc>
                <a:spcPct val="80000"/>
              </a:lnSpc>
            </a:pPr>
            <a:r>
              <a:rPr lang="fa-IR" sz="2400" dirty="0" smtClean="0">
                <a:cs typeface="2  Titr" pitchFamily="2" charset="-78"/>
              </a:rPr>
              <a:t>موادی هستند که از واکنش اکسیداسیدن مواد غذایی جلوگیری میکنند . </a:t>
            </a:r>
          </a:p>
          <a:p>
            <a:pPr algn="just" eaLnBrk="1" hangingPunct="1">
              <a:lnSpc>
                <a:spcPct val="80000"/>
              </a:lnSpc>
            </a:pPr>
            <a:r>
              <a:rPr lang="fa-IR" sz="2400" dirty="0" smtClean="0">
                <a:cs typeface="2  Titr" pitchFamily="2" charset="-78"/>
              </a:rPr>
              <a:t> اسید های چرب غیر اشباع موجود در روعنها و چربیها آمادگی قابل توجهی برای اکسید شدن دارند و اکسیداسیون در آنها طعم و بوی نامطلوبی ایجاد می نماید . </a:t>
            </a:r>
          </a:p>
          <a:p>
            <a:pPr algn="just" eaLnBrk="1" hangingPunct="1">
              <a:lnSpc>
                <a:spcPct val="80000"/>
              </a:lnSpc>
              <a:buFont typeface="Wingdings" pitchFamily="2" charset="2"/>
              <a:buNone/>
            </a:pPr>
            <a:endParaRPr lang="fa-IR" sz="2400" dirty="0" smtClean="0">
              <a:cs typeface="2  Titr" pitchFamily="2" charset="-78"/>
            </a:endParaRPr>
          </a:p>
          <a:p>
            <a:pPr algn="just" eaLnBrk="1" hangingPunct="1">
              <a:lnSpc>
                <a:spcPct val="80000"/>
              </a:lnSpc>
            </a:pPr>
            <a:r>
              <a:rPr lang="fa-IR" sz="2400" dirty="0" smtClean="0">
                <a:cs typeface="2  Titr" pitchFamily="2" charset="-78"/>
              </a:rPr>
              <a:t>بعضی آنتی اکسیدانها به طور طبیعی در مواد غذایی وجود دارند نظیر توکوفرول ها در روغنهای گیاهی اما از آنجایی که توکوفرول ها آنتی اکسیدانهای ضعیفی می بشند امروزه آنتی اکسیدانها با کارآیی بیشتر ساخته شده است . </a:t>
            </a:r>
          </a:p>
          <a:p>
            <a:pPr eaLnBrk="1" hangingPunct="1">
              <a:lnSpc>
                <a:spcPct val="80000"/>
              </a:lnSpc>
              <a:buFont typeface="Wingdings" pitchFamily="2" charset="2"/>
              <a:buNone/>
            </a:pPr>
            <a:endParaRPr lang="fa-IR" sz="2000" dirty="0" smtClean="0">
              <a:cs typeface="B Lotus" pitchFamily="2" charset="-7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214282" y="928670"/>
            <a:ext cx="7329518" cy="5014930"/>
          </a:xfrm>
        </p:spPr>
        <p:txBody>
          <a:bodyPr/>
          <a:lstStyle/>
          <a:p>
            <a:pPr algn="just">
              <a:lnSpc>
                <a:spcPct val="80000"/>
              </a:lnSpc>
            </a:pPr>
            <a:r>
              <a:rPr lang="fa-IR" dirty="0" smtClean="0">
                <a:cs typeface="2  Titr" pitchFamily="2" charset="-78"/>
              </a:rPr>
              <a:t>با توجه به مکانیسم اکسید شدن روغنها  آنتی اکسیدان خوب باید یک اتم هیدروژن به رادیکالهای آزاد تشکیل شده ارائه دهد بعلاوه رادیکال آزاد یک آنتی اکسیدان خوب نباید تمایل چندانی برای ترکیب شدن با اکسیژن داشته باشد . </a:t>
            </a:r>
          </a:p>
          <a:p>
            <a:pPr algn="just">
              <a:lnSpc>
                <a:spcPct val="80000"/>
              </a:lnSpc>
            </a:pPr>
            <a:endParaRPr lang="fa-IR" dirty="0" smtClean="0">
              <a:cs typeface="2  Titr" pitchFamily="2" charset="-78"/>
            </a:endParaRPr>
          </a:p>
          <a:p>
            <a:pPr algn="just">
              <a:lnSpc>
                <a:spcPct val="80000"/>
              </a:lnSpc>
            </a:pPr>
            <a:r>
              <a:rPr lang="fa-IR" dirty="0" smtClean="0">
                <a:cs typeface="2  Titr" pitchFamily="2" charset="-78"/>
              </a:rPr>
              <a:t>آنتی اکسیدانهای ساخته شده عمدتا دارای ساختمان فنلی هستندکه تعدادی از آنها </a:t>
            </a:r>
          </a:p>
          <a:p>
            <a:pPr algn="just">
              <a:lnSpc>
                <a:spcPct val="80000"/>
              </a:lnSpc>
              <a:buNone/>
            </a:pPr>
            <a:r>
              <a:rPr lang="fa-IR" dirty="0" smtClean="0">
                <a:cs typeface="2  Titr" pitchFamily="2" charset="-78"/>
              </a:rPr>
              <a:t>عبارتند از </a:t>
            </a:r>
            <a:r>
              <a:rPr lang="en-US" dirty="0" smtClean="0">
                <a:cs typeface="2  Titr" pitchFamily="2" charset="-78"/>
              </a:rPr>
              <a:t>BHT</a:t>
            </a:r>
            <a:r>
              <a:rPr lang="fa-IR" dirty="0" smtClean="0">
                <a:cs typeface="2  Titr" pitchFamily="2" charset="-78"/>
              </a:rPr>
              <a:t> ( بوتیلات هیدروکسی تولوئن ) ، </a:t>
            </a:r>
            <a:r>
              <a:rPr lang="en-US" dirty="0" smtClean="0">
                <a:cs typeface="2  Titr" pitchFamily="2" charset="-78"/>
              </a:rPr>
              <a:t>TBHQ</a:t>
            </a:r>
            <a:r>
              <a:rPr lang="fa-IR" dirty="0" smtClean="0">
                <a:cs typeface="2  Titr" pitchFamily="2" charset="-78"/>
              </a:rPr>
              <a:t> ( تترا بوتیل هیدروکسی </a:t>
            </a:r>
          </a:p>
          <a:p>
            <a:pPr algn="just">
              <a:lnSpc>
                <a:spcPct val="80000"/>
              </a:lnSpc>
              <a:buNone/>
            </a:pPr>
            <a:r>
              <a:rPr lang="fa-IR" dirty="0" smtClean="0">
                <a:cs typeface="2  Titr" pitchFamily="2" charset="-78"/>
              </a:rPr>
              <a:t>کینون ) و </a:t>
            </a:r>
            <a:r>
              <a:rPr lang="en-US" dirty="0" smtClean="0">
                <a:cs typeface="2  Titr" pitchFamily="2" charset="-78"/>
              </a:rPr>
              <a:t>PG</a:t>
            </a:r>
            <a:r>
              <a:rPr lang="fa-IR" dirty="0" smtClean="0">
                <a:cs typeface="2  Titr" pitchFamily="2" charset="-78"/>
              </a:rPr>
              <a:t> ( پروپیل گالات ) </a:t>
            </a:r>
          </a:p>
          <a:p>
            <a:pPr algn="just">
              <a:lnSpc>
                <a:spcPct val="80000"/>
              </a:lnSpc>
              <a:buNone/>
            </a:pPr>
            <a:endParaRPr lang="en-US" dirty="0" smtClean="0">
              <a:cs typeface="2  Titr" pitchFamily="2" charset="-78"/>
            </a:endParaRPr>
          </a:p>
          <a:p>
            <a:pPr algn="just"/>
            <a:endParaRPr lang="fa-IR" dirty="0">
              <a:cs typeface="2  Titr" pitchFamily="2" charset="-7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086600" cy="547670"/>
          </a:xfrm>
        </p:spPr>
        <p:txBody>
          <a:bodyPr/>
          <a:lstStyle/>
          <a:p>
            <a:pPr algn="r"/>
            <a:r>
              <a:rPr lang="fa-IR" b="1" dirty="0" smtClean="0">
                <a:solidFill>
                  <a:srgbClr val="FF0000"/>
                </a:solidFill>
                <a:cs typeface="B Mitra" pitchFamily="2" charset="-78"/>
              </a:rPr>
              <a:t>4) مهار کننده های فلزات</a:t>
            </a:r>
            <a:r>
              <a:rPr lang="fa-IR" dirty="0" smtClean="0">
                <a:solidFill>
                  <a:srgbClr val="FF0000"/>
                </a:solidFill>
              </a:rPr>
              <a:t> </a:t>
            </a:r>
            <a:r>
              <a:rPr lang="fa-IR" dirty="0" smtClean="0"/>
              <a:t/>
            </a:r>
            <a:br>
              <a:rPr lang="fa-IR" dirty="0" smtClean="0"/>
            </a:br>
            <a:endParaRPr lang="fa-IR" dirty="0"/>
          </a:p>
        </p:txBody>
      </p:sp>
      <p:sp>
        <p:nvSpPr>
          <p:cNvPr id="4" name="Rectangle 3"/>
          <p:cNvSpPr>
            <a:spLocks noGrp="1" noChangeArrowheads="1"/>
          </p:cNvSpPr>
          <p:nvPr>
            <p:ph idx="1"/>
          </p:nvPr>
        </p:nvSpPr>
        <p:spPr>
          <a:xfrm>
            <a:off x="214282" y="642918"/>
            <a:ext cx="7329518" cy="5300682"/>
          </a:xfrm>
        </p:spPr>
        <p:txBody>
          <a:bodyPr/>
          <a:lstStyle/>
          <a:p>
            <a:pPr algn="just" eaLnBrk="1" hangingPunct="1">
              <a:buFontTx/>
              <a:buChar char="-"/>
            </a:pPr>
            <a:r>
              <a:rPr lang="fa-IR" sz="2400" dirty="0" smtClean="0">
                <a:cs typeface="2  Titr" pitchFamily="2" charset="-78"/>
              </a:rPr>
              <a:t>اینها موادی هستند که با یونهای فلزی تشکیل کمپلکس می دهند تا از اثرات سوء آنها در مواد غذایی جلوگیری کنند . همانند اسیدهای آمینه ( گلیسین ) و پلی فسفاتها ( اسید فیتیک ) و یا اضافه کردن اسید سیتریک به روغن جهت جذب مس و آهن موجود که این دو فلز میتوانند سبب تسریع اکسیداسیون گردند . </a:t>
            </a:r>
          </a:p>
          <a:p>
            <a:pPr algn="just" eaLnBrk="1" hangingPunct="1">
              <a:buFont typeface="Wingdings" pitchFamily="2" charset="2"/>
              <a:buNone/>
            </a:pPr>
            <a:r>
              <a:rPr lang="fa-IR" sz="2400" b="1" dirty="0" smtClean="0">
                <a:solidFill>
                  <a:srgbClr val="FF0000"/>
                </a:solidFill>
                <a:cs typeface="2  Titr" pitchFamily="2" charset="-78"/>
              </a:rPr>
              <a:t>5) امولسیون کننده ها </a:t>
            </a:r>
          </a:p>
          <a:p>
            <a:pPr algn="just" eaLnBrk="1" hangingPunct="1">
              <a:buFont typeface="Wingdings" pitchFamily="2" charset="2"/>
              <a:buNone/>
            </a:pPr>
            <a:r>
              <a:rPr lang="fa-IR" sz="2400" dirty="0" smtClean="0">
                <a:cs typeface="2  Titr" pitchFamily="2" charset="-78"/>
              </a:rPr>
              <a:t>- برای ایجاد یکنواختی در آن دسته از مواد و سیستمهای غذایی متشکل از آب و روغن از مواد امولسیون کننده استفاده میشود . </a:t>
            </a:r>
          </a:p>
          <a:p>
            <a:pPr algn="just" eaLnBrk="1" hangingPunct="1">
              <a:buFont typeface="Wingdings" pitchFamily="2" charset="2"/>
              <a:buNone/>
            </a:pPr>
            <a:r>
              <a:rPr lang="fa-IR" sz="2400" dirty="0" smtClean="0">
                <a:cs typeface="2  Titr" pitchFamily="2" charset="-78"/>
              </a:rPr>
              <a:t>- این مواد از طریق کاهش سطحی میان دو فاز غیر قابل امتزاج این دو را به هم پیوند داده و در هم می آمیزد . </a:t>
            </a:r>
          </a:p>
          <a:p>
            <a:pPr algn="just" eaLnBrk="1" hangingPunct="1">
              <a:buFont typeface="Wingdings" pitchFamily="2" charset="2"/>
              <a:buNone/>
            </a:pPr>
            <a:r>
              <a:rPr lang="fa-IR" sz="2400" dirty="0" smtClean="0">
                <a:cs typeface="2  Titr" pitchFamily="2" charset="-78"/>
              </a:rPr>
              <a:t>این ترکیبات باید در ساختار مولکول خود قسمتهای آب دوست و چربی دوست داشته باشند تا بتوانند با هر دوفاز ارتباط ایجاد نمایند .</a:t>
            </a:r>
            <a:r>
              <a:rPr lang="fa-IR" sz="2800" dirty="0" smtClean="0">
                <a:cs typeface="2  Titr" pitchFamily="2" charset="-78"/>
              </a:rPr>
              <a:t> </a:t>
            </a:r>
            <a:endParaRPr lang="en-US" sz="2800" dirty="0" smtClean="0">
              <a:cs typeface="2  Titr" pitchFamily="2" charset="-78"/>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086600" cy="547670"/>
          </a:xfrm>
        </p:spPr>
        <p:txBody>
          <a:bodyPr/>
          <a:lstStyle/>
          <a:p>
            <a:pPr algn="r"/>
            <a:r>
              <a:rPr lang="fa-IR" sz="2400" b="1" dirty="0" smtClean="0">
                <a:solidFill>
                  <a:srgbClr val="FF0000"/>
                </a:solidFill>
                <a:cs typeface="2  Titr" pitchFamily="2" charset="-78"/>
              </a:rPr>
              <a:t>6) مواد پایدار کننده </a:t>
            </a:r>
            <a:r>
              <a:rPr lang="fa-IR" dirty="0" smtClean="0">
                <a:cs typeface="B Lotus" pitchFamily="2" charset="-78"/>
              </a:rPr>
              <a:t/>
            </a:r>
            <a:br>
              <a:rPr lang="fa-IR" dirty="0" smtClean="0">
                <a:cs typeface="B Lotus" pitchFamily="2" charset="-78"/>
              </a:rPr>
            </a:br>
            <a:endParaRPr lang="fa-IR" dirty="0"/>
          </a:p>
        </p:txBody>
      </p:sp>
      <p:sp>
        <p:nvSpPr>
          <p:cNvPr id="4" name="Rectangle 3"/>
          <p:cNvSpPr>
            <a:spLocks noGrp="1" noChangeArrowheads="1"/>
          </p:cNvSpPr>
          <p:nvPr>
            <p:ph idx="1"/>
          </p:nvPr>
        </p:nvSpPr>
        <p:spPr>
          <a:xfrm>
            <a:off x="214282" y="642918"/>
            <a:ext cx="7329518" cy="5300682"/>
          </a:xfrm>
        </p:spPr>
        <p:txBody>
          <a:bodyPr/>
          <a:lstStyle/>
          <a:p>
            <a:pPr algn="just" eaLnBrk="1" hangingPunct="1">
              <a:buFont typeface="Wingdings" pitchFamily="2" charset="2"/>
              <a:buNone/>
            </a:pPr>
            <a:r>
              <a:rPr lang="fa-IR" sz="2400" dirty="0" smtClean="0">
                <a:cs typeface="2  Titr" pitchFamily="2" charset="-78"/>
              </a:rPr>
              <a:t>برای افزایش خصوصیات بافتی و ساختمانی در سیستمهای غذایی از مواد پایدار کننده استفاده می شود که از طریق افزایش غلظت و ویسکوزیته محیط سبب پایداری سیستم می شوند . </a:t>
            </a:r>
          </a:p>
          <a:p>
            <a:pPr algn="just" eaLnBrk="1" hangingPunct="1">
              <a:buFont typeface="Wingdings" pitchFamily="2" charset="2"/>
              <a:buNone/>
            </a:pPr>
            <a:r>
              <a:rPr lang="fa-IR" sz="2400" dirty="0" smtClean="0">
                <a:cs typeface="2  Titr" pitchFamily="2" charset="-78"/>
              </a:rPr>
              <a:t>پلی ساکاریدها ، صمغ ها بدین منظور مورد استفاهد قرار میگیرند </a:t>
            </a:r>
          </a:p>
          <a:p>
            <a:pPr algn="just" eaLnBrk="1" hangingPunct="1">
              <a:buFont typeface="Wingdings" pitchFamily="2" charset="2"/>
              <a:buNone/>
            </a:pPr>
            <a:r>
              <a:rPr lang="fa-IR" sz="2400" b="1" dirty="0" smtClean="0">
                <a:solidFill>
                  <a:srgbClr val="FF0000"/>
                </a:solidFill>
                <a:cs typeface="2  Titr" pitchFamily="2" charset="-78"/>
              </a:rPr>
              <a:t>7 ) مواد جاذب رطوبت </a:t>
            </a:r>
          </a:p>
          <a:p>
            <a:pPr algn="just" eaLnBrk="1" hangingPunct="1">
              <a:buFont typeface="Wingdings" pitchFamily="2" charset="2"/>
              <a:buNone/>
            </a:pPr>
            <a:r>
              <a:rPr lang="fa-IR" sz="2400" dirty="0" smtClean="0">
                <a:cs typeface="2  Titr" pitchFamily="2" charset="-78"/>
              </a:rPr>
              <a:t>گروهی از ترکیبات موسوم به الکل های پلی هیدریک میتوانند رطوبت موجود در مواد غذایی را جذب نمایند و بدون ایجاد هر گونه اثر نامطلوب از خشک شدن و حالت تازگی این مواد جلوگیری نمایند . </a:t>
            </a:r>
          </a:p>
          <a:p>
            <a:pPr algn="just" eaLnBrk="1" hangingPunct="1">
              <a:buFont typeface="Wingdings" pitchFamily="2" charset="2"/>
              <a:buNone/>
            </a:pPr>
            <a:r>
              <a:rPr lang="fa-IR" sz="2400" dirty="0" smtClean="0">
                <a:cs typeface="2  Titr" pitchFamily="2" charset="-78"/>
              </a:rPr>
              <a:t>گلیسرول ، پروپثلن گلیکول، </a:t>
            </a:r>
            <a:r>
              <a:rPr lang="fa-IR" sz="2400" dirty="0" smtClean="0">
                <a:solidFill>
                  <a:srgbClr val="FFFF00"/>
                </a:solidFill>
                <a:cs typeface="2  Titr" pitchFamily="2" charset="-78"/>
              </a:rPr>
              <a:t>سوربیتول</a:t>
            </a:r>
            <a:r>
              <a:rPr lang="fa-IR" sz="2400" dirty="0" smtClean="0">
                <a:cs typeface="2  Titr" pitchFamily="2" charset="-78"/>
              </a:rPr>
              <a:t> از این دسته اند و در کیک ها یا مواد غذایی با رطوبت متوسط که دارای 15-30 درصد یا بیشتر رطوبت هستند مورد استفاده قرار میگیرند .</a:t>
            </a:r>
            <a:r>
              <a:rPr lang="fa-IR" sz="2800" dirty="0" smtClean="0">
                <a:cs typeface="2  Titr" pitchFamily="2" charset="-78"/>
              </a:rPr>
              <a:t> </a:t>
            </a:r>
            <a:endParaRPr lang="en-US" sz="2800" dirty="0" smtClean="0">
              <a:cs typeface="2  Titr" pitchFamily="2" charset="-78"/>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086600" cy="690546"/>
          </a:xfrm>
        </p:spPr>
        <p:txBody>
          <a:bodyPr/>
          <a:lstStyle/>
          <a:p>
            <a:pPr algn="r"/>
            <a:r>
              <a:rPr lang="fa-IR" b="1" dirty="0" smtClean="0">
                <a:solidFill>
                  <a:srgbClr val="FF0000"/>
                </a:solidFill>
                <a:cs typeface="B Mitra" pitchFamily="2" charset="-78"/>
              </a:rPr>
              <a:t>8) عوامل شفاف کننده</a:t>
            </a:r>
            <a:r>
              <a:rPr lang="fa-IR" dirty="0" smtClean="0">
                <a:solidFill>
                  <a:srgbClr val="FF0000"/>
                </a:solidFill>
              </a:rPr>
              <a:t> </a:t>
            </a:r>
            <a:r>
              <a:rPr lang="fa-IR" dirty="0" smtClean="0"/>
              <a:t/>
            </a:r>
            <a:br>
              <a:rPr lang="fa-IR" dirty="0" smtClean="0"/>
            </a:br>
            <a:endParaRPr lang="fa-IR" dirty="0"/>
          </a:p>
        </p:txBody>
      </p:sp>
      <p:sp>
        <p:nvSpPr>
          <p:cNvPr id="4" name="Rectangle 3"/>
          <p:cNvSpPr>
            <a:spLocks noGrp="1" noChangeArrowheads="1"/>
          </p:cNvSpPr>
          <p:nvPr>
            <p:ph idx="1"/>
          </p:nvPr>
        </p:nvSpPr>
        <p:spPr>
          <a:xfrm>
            <a:off x="285720" y="1071546"/>
            <a:ext cx="7329518" cy="4800616"/>
          </a:xfrm>
        </p:spPr>
        <p:txBody>
          <a:bodyPr/>
          <a:lstStyle/>
          <a:p>
            <a:pPr algn="just" eaLnBrk="1" hangingPunct="1">
              <a:lnSpc>
                <a:spcPct val="90000"/>
              </a:lnSpc>
            </a:pPr>
            <a:r>
              <a:rPr lang="fa-IR" sz="2400" dirty="0" smtClean="0">
                <a:cs typeface="2  Titr" pitchFamily="2" charset="-78"/>
              </a:rPr>
              <a:t>در برخی سیستمهای مایع غذایی وجود برخی ترکیبات سبب ایجاد یک حالت کدری میشود که در مواردی در طول زمان به صورت رسوب نمایان میشود . </a:t>
            </a:r>
          </a:p>
          <a:p>
            <a:pPr algn="just" eaLnBrk="1" hangingPunct="1">
              <a:lnSpc>
                <a:spcPct val="90000"/>
              </a:lnSpc>
            </a:pPr>
            <a:r>
              <a:rPr lang="fa-IR" sz="2400" dirty="0" smtClean="0">
                <a:cs typeface="2  Titr" pitchFamily="2" charset="-78"/>
              </a:rPr>
              <a:t>برای این منظور باید با استفاده از آنزیمهای خاص مواد ایجاد کننده کدورت را از بین برد به گونه ای که دیگر نتوانند باعث عدم شفافیت محیط شوند . </a:t>
            </a:r>
          </a:p>
          <a:p>
            <a:pPr algn="just" eaLnBrk="1" hangingPunct="1">
              <a:lnSpc>
                <a:spcPct val="90000"/>
              </a:lnSpc>
            </a:pPr>
            <a:r>
              <a:rPr lang="fa-IR" sz="2400" dirty="0" smtClean="0">
                <a:cs typeface="2  Titr" pitchFamily="2" charset="-78"/>
              </a:rPr>
              <a:t>ترکیبات سیلیکاتی نظیر بنتونیت و برخی رزین ها نظیر پلی آمیدها برای شفاف سازی و مقابله با پروتئین های مورد استفاده قرار میگیرند . </a:t>
            </a:r>
            <a:endParaRPr lang="en-US" sz="2400" dirty="0" smtClean="0">
              <a:cs typeface="2  Titr" pitchFamily="2" charset="-78"/>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smtClean="0">
                <a:solidFill>
                  <a:srgbClr val="FF0000"/>
                </a:solidFill>
                <a:cs typeface="2  Titr" pitchFamily="2" charset="-78"/>
              </a:rPr>
              <a:t>9) عوامل قوام دهنده</a:t>
            </a:r>
            <a:r>
              <a:rPr lang="fa-IR" dirty="0" smtClean="0">
                <a:solidFill>
                  <a:srgbClr val="FF0000"/>
                </a:solidFill>
                <a:cs typeface="2  Titr" pitchFamily="2" charset="-78"/>
              </a:rPr>
              <a:t> </a:t>
            </a:r>
            <a:br>
              <a:rPr lang="fa-IR" dirty="0" smtClean="0">
                <a:solidFill>
                  <a:srgbClr val="FF0000"/>
                </a:solidFill>
                <a:cs typeface="2  Titr" pitchFamily="2" charset="-78"/>
              </a:rPr>
            </a:br>
            <a:endParaRPr lang="fa-IR" dirty="0">
              <a:solidFill>
                <a:srgbClr val="FF0000"/>
              </a:solidFill>
            </a:endParaRPr>
          </a:p>
        </p:txBody>
      </p:sp>
      <p:sp>
        <p:nvSpPr>
          <p:cNvPr id="3" name="Content Placeholder 2"/>
          <p:cNvSpPr>
            <a:spLocks noGrp="1"/>
          </p:cNvSpPr>
          <p:nvPr>
            <p:ph idx="1"/>
          </p:nvPr>
        </p:nvSpPr>
        <p:spPr/>
        <p:txBody>
          <a:bodyPr/>
          <a:lstStyle/>
          <a:p>
            <a:pPr>
              <a:lnSpc>
                <a:spcPct val="90000"/>
              </a:lnSpc>
            </a:pPr>
            <a:endParaRPr lang="fa-IR" dirty="0" smtClean="0">
              <a:cs typeface="2  Titr" pitchFamily="2" charset="-78"/>
            </a:endParaRPr>
          </a:p>
          <a:p>
            <a:pPr>
              <a:lnSpc>
                <a:spcPct val="90000"/>
              </a:lnSpc>
            </a:pPr>
            <a:r>
              <a:rPr lang="fa-IR" dirty="0" smtClean="0">
                <a:cs typeface="2  Titr" pitchFamily="2" charset="-78"/>
              </a:rPr>
              <a:t>فرایندهایی نظیر حرارت دادن ، انجماد و یا تخمیر می تواننداز طریق صدمه بر ساختار مولکولی و از بین بردن برخی پیوندهای بین مولکولی  سبب کاهش بافت و استحکام میوه ها و سبزی ها شوند </a:t>
            </a:r>
          </a:p>
          <a:p>
            <a:pPr>
              <a:lnSpc>
                <a:spcPct val="90000"/>
              </a:lnSpc>
            </a:pPr>
            <a:r>
              <a:rPr lang="fa-IR" dirty="0" smtClean="0">
                <a:cs typeface="2  Titr" pitchFamily="2" charset="-78"/>
              </a:rPr>
              <a:t>برای این منظوز از فلزات چند ظرفیتی نظیر کلسیم استفاده کرده تا گروههای کربوکسیل را به هم وصل نماید . </a:t>
            </a:r>
            <a:endParaRPr lang="en-US" dirty="0" smtClean="0">
              <a:cs typeface="2  Titr" pitchFamily="2" charset="-78"/>
            </a:endParaRPr>
          </a:p>
          <a:p>
            <a:endParaRPr lang="fa-I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857496"/>
            <a:ext cx="7643834" cy="4000504"/>
          </a:xfrm>
        </p:spPr>
        <p:txBody>
          <a:bodyPr>
            <a:normAutofit/>
          </a:bodyPr>
          <a:lstStyle/>
          <a:p>
            <a:pPr algn="ctr">
              <a:buNone/>
            </a:pPr>
            <a:endParaRPr lang="fa-IR" sz="3200" b="1" dirty="0" smtClean="0">
              <a:cs typeface="2  Mitra" pitchFamily="2" charset="-78"/>
            </a:endParaRPr>
          </a:p>
          <a:p>
            <a:pPr algn="ctr"/>
            <a:endParaRPr lang="fa-IR" sz="3200" b="1" dirty="0" smtClean="0">
              <a:cs typeface="2  Mitra" pitchFamily="2" charset="-78"/>
            </a:endParaRPr>
          </a:p>
          <a:p>
            <a:pPr algn="ctr">
              <a:buNone/>
            </a:pPr>
            <a:r>
              <a:rPr lang="fa-IR" sz="4400" b="1" dirty="0" smtClean="0">
                <a:solidFill>
                  <a:srgbClr val="FF6600"/>
                </a:solidFill>
                <a:cs typeface="2  Mitra" pitchFamily="2" charset="-78"/>
              </a:rPr>
              <a:t>حضور مدعوین عزیز را گرامی میداریم</a:t>
            </a:r>
          </a:p>
          <a:p>
            <a:pPr algn="ctr">
              <a:buNone/>
            </a:pPr>
            <a:endParaRPr lang="fa-IR" sz="3200" b="1" dirty="0" smtClean="0">
              <a:solidFill>
                <a:srgbClr val="FF6600"/>
              </a:solidFill>
              <a:cs typeface="2  Jadid" pitchFamily="2" charset="-78"/>
            </a:endParaRPr>
          </a:p>
        </p:txBody>
      </p:sp>
      <p:pic>
        <p:nvPicPr>
          <p:cNvPr id="1026" name="Picture 2"/>
          <p:cNvPicPr>
            <a:picLocks noChangeAspect="1" noChangeArrowheads="1"/>
          </p:cNvPicPr>
          <p:nvPr/>
        </p:nvPicPr>
        <p:blipFill>
          <a:blip r:embed="rId2" cstate="print"/>
          <a:srcRect/>
          <a:stretch>
            <a:fillRect/>
          </a:stretch>
        </p:blipFill>
        <p:spPr bwMode="auto">
          <a:xfrm>
            <a:off x="0" y="0"/>
            <a:ext cx="9144000" cy="2381250"/>
          </a:xfrm>
          <a:prstGeom prst="rect">
            <a:avLst/>
          </a:prstGeom>
          <a:noFill/>
          <a:ln w="9525">
            <a:noFill/>
            <a:miter lim="800000"/>
            <a:headEnd/>
            <a:tailEnd/>
          </a:ln>
          <a:effectLst/>
        </p:spPr>
      </p:pic>
    </p:spTree>
  </p:cSld>
  <p:clrMapOvr>
    <a:masterClrMapping/>
  </p:clrMapOvr>
  <p:transition spd="med">
    <p:pull dir="l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14290"/>
            <a:ext cx="7086600" cy="990600"/>
          </a:xfrm>
        </p:spPr>
        <p:txBody>
          <a:bodyPr/>
          <a:lstStyle/>
          <a:p>
            <a:pPr algn="ctr"/>
            <a:r>
              <a:rPr lang="fa-IR" sz="2400" b="1" i="0" dirty="0" smtClean="0">
                <a:solidFill>
                  <a:srgbClr val="FF6600"/>
                </a:solidFill>
                <a:cs typeface="2  Mitra" pitchFamily="2" charset="-78"/>
              </a:rPr>
              <a:t>ازن چیست ؟</a:t>
            </a:r>
            <a:r>
              <a:rPr lang="en-US" dirty="0" smtClean="0"/>
              <a:t/>
            </a:r>
            <a:br>
              <a:rPr lang="en-US" dirty="0" smtClean="0"/>
            </a:br>
            <a:endParaRPr lang="fa-IR" dirty="0"/>
          </a:p>
        </p:txBody>
      </p:sp>
      <p:sp>
        <p:nvSpPr>
          <p:cNvPr id="3" name="Content Placeholder 2"/>
          <p:cNvSpPr>
            <a:spLocks noGrp="1"/>
          </p:cNvSpPr>
          <p:nvPr>
            <p:ph idx="1"/>
          </p:nvPr>
        </p:nvSpPr>
        <p:spPr>
          <a:xfrm>
            <a:off x="0" y="785794"/>
            <a:ext cx="7543800" cy="5443558"/>
          </a:xfrm>
        </p:spPr>
        <p:txBody>
          <a:bodyPr/>
          <a:lstStyle/>
          <a:p>
            <a:pPr marL="92075" lvl="2" indent="0" algn="just">
              <a:buNone/>
            </a:pPr>
            <a:r>
              <a:rPr lang="fa-IR" sz="2000" b="1" i="0" dirty="0" smtClean="0">
                <a:solidFill>
                  <a:schemeClr val="tx1"/>
                </a:solidFill>
                <a:ea typeface="+mn-ea"/>
                <a:cs typeface="B Mitra" pitchFamily="2" charset="-78"/>
              </a:rPr>
              <a:t>ازن (اکسیژن فعال) گازی است تقریباً بی رنگ با بویی خاص شبیه بوی هوای تازه‏ای که پس از رعدوبرق استشمام می‏شود و یا بویی که در کنار تخلیه الکتریکی در هوای آزاد به مشام می‏رسد. در دمای معمولی به صورت گاز است. مولکول ازن پایدار نبوده و در نتیجه نمی‏توان آن را انبار و یا حمل کرد. این امر باعث می‏شود که تولید ازن همواره در محل با استفاده از ژنراتور ازن انجام گیرد، بنابراین مراحل حمل و انبار مواد شیمیایی و خطرات ناشی از آن در این روش ضدعفونی حذف می‏شود.</a:t>
            </a:r>
            <a:endParaRPr lang="en-US" sz="2000" b="1" i="0" dirty="0" smtClean="0">
              <a:solidFill>
                <a:schemeClr val="tx1"/>
              </a:solidFill>
              <a:ea typeface="+mn-ea"/>
              <a:cs typeface="B Mitra" pitchFamily="2" charset="-78"/>
            </a:endParaRPr>
          </a:p>
          <a:p>
            <a:pPr algn="ctr">
              <a:buNone/>
            </a:pPr>
            <a:r>
              <a:rPr lang="fa-IR" sz="2400" b="1" i="0" dirty="0" smtClean="0">
                <a:solidFill>
                  <a:srgbClr val="FF6600"/>
                </a:solidFill>
                <a:latin typeface="+mj-lt"/>
                <a:ea typeface="+mj-ea"/>
                <a:cs typeface="2  Mitra" pitchFamily="2" charset="-78"/>
              </a:rPr>
              <a:t>خصوصیت ضد عفونی کننده ازن</a:t>
            </a:r>
            <a:endParaRPr lang="en-US" sz="2400" b="1" i="0" dirty="0" smtClean="0">
              <a:solidFill>
                <a:srgbClr val="FF6600"/>
              </a:solidFill>
              <a:latin typeface="+mj-lt"/>
              <a:ea typeface="+mj-ea"/>
              <a:cs typeface="2  Mitra" pitchFamily="2" charset="-78"/>
            </a:endParaRPr>
          </a:p>
          <a:p>
            <a:pPr marL="92075" lvl="2" indent="0" algn="just">
              <a:buNone/>
            </a:pPr>
            <a:r>
              <a:rPr lang="fa-IR" sz="2000" b="1" i="0" dirty="0" smtClean="0">
                <a:solidFill>
                  <a:schemeClr val="tx1"/>
                </a:solidFill>
                <a:ea typeface="+mn-ea"/>
                <a:cs typeface="B Mitra" pitchFamily="2" charset="-78"/>
              </a:rPr>
              <a:t>ازن میکروارگانیسم های مختلف نظیر انواع باکتری ها، ویروس ها، قارچ ها، مخمرها، اسپورها و هاگ‏های منتشر شونده از طریق آب و هوا را از بین می برد و به نحو مطلوب و بسیار مؤثری انواع آلودگی‏های میکروبی را کاهش می‏دهد. مولکول ازن با اکسید کردن گروه‏های سولفیدریک پروتئینی سلول باکتری را غیرفعال می‏کند. در دوزهای بالاتر با </a:t>
            </a:r>
            <a:r>
              <a:rPr lang="fa-IR" sz="2000" b="1" i="0" dirty="0" smtClean="0">
                <a:solidFill>
                  <a:schemeClr val="tx1"/>
                </a:solidFill>
                <a:ea typeface="+mn-ea"/>
                <a:cs typeface="2  Mitra" pitchFamily="2" charset="-78"/>
              </a:rPr>
              <a:t>حمله </a:t>
            </a:r>
            <a:r>
              <a:rPr lang="fa-IR" sz="2000" b="1" i="0" dirty="0" smtClean="0">
                <a:solidFill>
                  <a:schemeClr val="tx1"/>
                </a:solidFill>
                <a:ea typeface="+mn-ea"/>
                <a:cs typeface="B Mitra" pitchFamily="2" charset="-78"/>
              </a:rPr>
              <a:t>به جدار سلول باکتری موجب از هم گسیختگی و پارگی دیواره و غشاء خارجی و مرگ باکتری می‏شوند.</a:t>
            </a:r>
            <a:endParaRPr lang="en-US" sz="2000" b="1" i="0" dirty="0" smtClean="0">
              <a:solidFill>
                <a:schemeClr val="tx1"/>
              </a:solidFill>
              <a:ea typeface="+mn-ea"/>
              <a:cs typeface="B Mitra" pitchFamily="2" charset="-78"/>
            </a:endParaRPr>
          </a:p>
        </p:txBody>
      </p:sp>
    </p:spTree>
  </p:cSld>
  <p:clrMapOvr>
    <a:masterClrMapping/>
  </p:clrMapOvr>
  <p:transition spd="slow">
    <p:strips dir="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7786710" cy="6000768"/>
          </a:xfrm>
        </p:spPr>
        <p:txBody>
          <a:bodyPr>
            <a:normAutofit/>
          </a:bodyPr>
          <a:lstStyle/>
          <a:p>
            <a:pPr algn="ctr">
              <a:buNone/>
            </a:pPr>
            <a:endParaRPr lang="fa-IR" sz="2000" b="1" i="0" dirty="0" smtClean="0">
              <a:solidFill>
                <a:schemeClr val="accent4">
                  <a:lumMod val="50000"/>
                </a:schemeClr>
              </a:solidFill>
              <a:cs typeface="2  Mitra" pitchFamily="2" charset="-78"/>
            </a:endParaRPr>
          </a:p>
          <a:p>
            <a:pPr algn="ctr">
              <a:buNone/>
            </a:pPr>
            <a:r>
              <a:rPr lang="fa-IR" sz="2400" b="1" i="0" dirty="0" smtClean="0">
                <a:solidFill>
                  <a:schemeClr val="accent3">
                    <a:lumMod val="75000"/>
                  </a:schemeClr>
                </a:solidFill>
                <a:cs typeface="B Titr" pitchFamily="2" charset="-78"/>
              </a:rPr>
              <a:t>2-سرد کردن </a:t>
            </a:r>
          </a:p>
          <a:p>
            <a:pPr marL="0" indent="0" algn="ctr">
              <a:lnSpc>
                <a:spcPct val="150000"/>
              </a:lnSpc>
              <a:buNone/>
            </a:pPr>
            <a:r>
              <a:rPr lang="fa-IR" sz="2000" b="1" i="0" dirty="0" smtClean="0">
                <a:solidFill>
                  <a:schemeClr val="tx1"/>
                </a:solidFill>
                <a:cs typeface="B Mitra" pitchFamily="2" charset="-78"/>
              </a:rPr>
              <a:t>از جمله روش هایی است که موجب </a:t>
            </a:r>
            <a:r>
              <a:rPr lang="fa-IR" sz="2000" b="1" i="0" u="sng" dirty="0" smtClean="0">
                <a:solidFill>
                  <a:schemeClr val="tx1"/>
                </a:solidFill>
                <a:cs typeface="B Mitra" pitchFamily="2" charset="-78"/>
              </a:rPr>
              <a:t>جلوگیری از تکثیر </a:t>
            </a:r>
            <a:r>
              <a:rPr lang="fa-IR" sz="2000" b="1" i="0" dirty="0" smtClean="0">
                <a:solidFill>
                  <a:schemeClr val="tx1"/>
                </a:solidFill>
                <a:cs typeface="B Mitra" pitchFamily="2" charset="-78"/>
              </a:rPr>
              <a:t>میکروارگانیسم‌های بیماریزا و به تعویق انداختن فساد در مواد غذائی می‌گردد. نکته حائز اهمیت این است که مدت زمان نگهداری مواد غذائی در یخچال بر حسب </a:t>
            </a:r>
            <a:r>
              <a:rPr lang="fa-IR" sz="2000" b="1" i="0" u="sng" dirty="0" smtClean="0">
                <a:solidFill>
                  <a:schemeClr val="tx1"/>
                </a:solidFill>
                <a:cs typeface="B Mitra" pitchFamily="2" charset="-78"/>
              </a:rPr>
              <a:t>شدت فساد پذیری </a:t>
            </a:r>
            <a:r>
              <a:rPr lang="fa-IR" sz="2000" b="1" i="0" dirty="0" smtClean="0">
                <a:solidFill>
                  <a:schemeClr val="tx1"/>
                </a:solidFill>
                <a:cs typeface="B Mitra" pitchFamily="2" charset="-78"/>
              </a:rPr>
              <a:t>آنها متفاوت است. زمان نگهداری برخی از مواد غذائی با منشاء دامی در یخچال در جدول زیر نشان داده شده </a:t>
            </a:r>
            <a:endParaRPr lang="fa-IR" sz="2000" b="1" i="0" dirty="0">
              <a:solidFill>
                <a:schemeClr val="tx1"/>
              </a:solidFill>
              <a:cs typeface="B Mitra" pitchFamily="2" charset="-78"/>
            </a:endParaRPr>
          </a:p>
        </p:txBody>
      </p:sp>
      <p:graphicFrame>
        <p:nvGraphicFramePr>
          <p:cNvPr id="5" name="Table 4"/>
          <p:cNvGraphicFramePr>
            <a:graphicFrameLocks noGrp="1"/>
          </p:cNvGraphicFramePr>
          <p:nvPr/>
        </p:nvGraphicFramePr>
        <p:xfrm>
          <a:off x="0" y="2643182"/>
          <a:ext cx="7643835" cy="3643334"/>
        </p:xfrm>
        <a:graphic>
          <a:graphicData uri="http://schemas.openxmlformats.org/drawingml/2006/table">
            <a:tbl>
              <a:tblPr rtl="1" firstRow="1" bandRow="1">
                <a:tableStyleId>{5C22544A-7EE6-4342-B048-85BDC9FD1C3A}</a:tableStyleId>
              </a:tblPr>
              <a:tblGrid>
                <a:gridCol w="2547945"/>
                <a:gridCol w="2547945"/>
                <a:gridCol w="2547945"/>
              </a:tblGrid>
              <a:tr h="267892">
                <a:tc>
                  <a:txBody>
                    <a:bodyPr/>
                    <a:lstStyle/>
                    <a:p>
                      <a:pPr algn="ctr" rtl="1">
                        <a:lnSpc>
                          <a:spcPct val="115000"/>
                        </a:lnSpc>
                        <a:spcAft>
                          <a:spcPts val="1000"/>
                        </a:spcAft>
                      </a:pPr>
                      <a:r>
                        <a:rPr lang="fa-IR" sz="1000" dirty="0">
                          <a:latin typeface="Calibri"/>
                          <a:ea typeface="Times New Roman"/>
                          <a:cs typeface="Tahoma"/>
                        </a:rPr>
                        <a:t>زمان نگهداری</a:t>
                      </a:r>
                      <a:endParaRPr lang="en-US" sz="1100" dirty="0">
                        <a:latin typeface="Calibri"/>
                        <a:ea typeface="Times New Roman"/>
                        <a:cs typeface="Arial"/>
                      </a:endParaRPr>
                    </a:p>
                  </a:txBody>
                  <a:tcPr marL="0" marR="0" marT="0" marB="0" anchor="ctr"/>
                </a:tc>
                <a:tc>
                  <a:txBody>
                    <a:bodyPr/>
                    <a:lstStyle/>
                    <a:p>
                      <a:pPr algn="ctr" rtl="1">
                        <a:lnSpc>
                          <a:spcPct val="115000"/>
                        </a:lnSpc>
                        <a:spcAft>
                          <a:spcPts val="1000"/>
                        </a:spcAft>
                      </a:pPr>
                      <a:r>
                        <a:rPr lang="fa-IR" sz="1000" dirty="0">
                          <a:latin typeface="Calibri"/>
                          <a:ea typeface="Times New Roman"/>
                          <a:cs typeface="Tahoma"/>
                        </a:rPr>
                        <a:t>درجه حرارت (سانتی گراد)</a:t>
                      </a:r>
                      <a:endParaRPr lang="en-US" sz="1100" dirty="0">
                        <a:latin typeface="Calibri"/>
                        <a:ea typeface="Times New Roman"/>
                        <a:cs typeface="Arial"/>
                      </a:endParaRPr>
                    </a:p>
                  </a:txBody>
                  <a:tcPr marL="0" marR="0" marT="0" marB="0" anchor="ctr"/>
                </a:tc>
                <a:tc>
                  <a:txBody>
                    <a:bodyPr/>
                    <a:lstStyle/>
                    <a:p>
                      <a:pPr algn="ctr" rtl="1">
                        <a:lnSpc>
                          <a:spcPct val="115000"/>
                        </a:lnSpc>
                        <a:spcAft>
                          <a:spcPts val="1000"/>
                        </a:spcAft>
                      </a:pPr>
                      <a:r>
                        <a:rPr lang="fa-IR" sz="1000">
                          <a:latin typeface="Calibri"/>
                          <a:ea typeface="Times New Roman"/>
                          <a:cs typeface="Tahoma"/>
                        </a:rPr>
                        <a:t>ماده غذایی</a:t>
                      </a:r>
                      <a:endParaRPr lang="en-US" sz="1100" dirty="0">
                        <a:latin typeface="Calibri"/>
                        <a:ea typeface="Times New Roman"/>
                        <a:cs typeface="Arial"/>
                      </a:endParaRPr>
                    </a:p>
                  </a:txBody>
                  <a:tcPr marL="0" marR="0" marT="0" marB="0" anchor="ctr"/>
                </a:tc>
              </a:tr>
              <a:tr h="482206">
                <a:tc>
                  <a:txBody>
                    <a:bodyPr/>
                    <a:lstStyle/>
                    <a:p>
                      <a:pPr algn="ctr" rtl="1">
                        <a:lnSpc>
                          <a:spcPct val="115000"/>
                        </a:lnSpc>
                        <a:spcAft>
                          <a:spcPts val="1000"/>
                        </a:spcAft>
                      </a:pPr>
                      <a:r>
                        <a:rPr lang="fa-IR" sz="1400" b="1" dirty="0">
                          <a:latin typeface="Calibri"/>
                          <a:ea typeface="Times New Roman"/>
                          <a:cs typeface="2  Titr" pitchFamily="2" charset="-78"/>
                        </a:rPr>
                        <a:t>12 ساعت</a:t>
                      </a:r>
                      <a:endParaRPr lang="en-US" sz="1800" b="1" dirty="0">
                        <a:latin typeface="Calibri"/>
                        <a:ea typeface="Times New Roman"/>
                        <a:cs typeface="2  Titr" pitchFamily="2" charset="-78"/>
                      </a:endParaRPr>
                    </a:p>
                  </a:txBody>
                  <a:tcPr marL="0" marR="0" marT="0" marB="0" anchor="ctr"/>
                </a:tc>
                <a:tc>
                  <a:txBody>
                    <a:bodyPr/>
                    <a:lstStyle/>
                    <a:p>
                      <a:pPr algn="ctr" rtl="1">
                        <a:lnSpc>
                          <a:spcPct val="115000"/>
                        </a:lnSpc>
                        <a:spcAft>
                          <a:spcPts val="1000"/>
                        </a:spcAft>
                      </a:pPr>
                      <a:r>
                        <a:rPr lang="fa-IR" sz="1400" b="1" dirty="0">
                          <a:latin typeface="Calibri"/>
                          <a:ea typeface="Times New Roman"/>
                          <a:cs typeface="2  Titr" pitchFamily="2" charset="-78"/>
                        </a:rPr>
                        <a:t>0 تا 4</a:t>
                      </a:r>
                      <a:endParaRPr lang="en-US" sz="1800" b="1" dirty="0">
                        <a:latin typeface="Calibri"/>
                        <a:ea typeface="Times New Roman"/>
                        <a:cs typeface="2  Titr" pitchFamily="2" charset="-78"/>
                      </a:endParaRPr>
                    </a:p>
                  </a:txBody>
                  <a:tcPr marL="0" marR="0" marT="0" marB="0" anchor="ctr"/>
                </a:tc>
                <a:tc>
                  <a:txBody>
                    <a:bodyPr/>
                    <a:lstStyle/>
                    <a:p>
                      <a:pPr algn="ctr" rtl="1">
                        <a:lnSpc>
                          <a:spcPct val="115000"/>
                        </a:lnSpc>
                        <a:spcAft>
                          <a:spcPts val="1000"/>
                        </a:spcAft>
                      </a:pPr>
                      <a:r>
                        <a:rPr lang="fa-IR" sz="1400" b="1">
                          <a:latin typeface="Calibri"/>
                          <a:ea typeface="Times New Roman"/>
                          <a:cs typeface="2  Titr" pitchFamily="2" charset="-78"/>
                        </a:rPr>
                        <a:t>گوشت چرخ کرده</a:t>
                      </a:r>
                      <a:endParaRPr lang="en-US" sz="1800" b="1" dirty="0">
                        <a:latin typeface="Calibri"/>
                        <a:ea typeface="Times New Roman"/>
                        <a:cs typeface="2  Titr" pitchFamily="2" charset="-78"/>
                      </a:endParaRPr>
                    </a:p>
                  </a:txBody>
                  <a:tcPr marL="0" marR="0" marT="0" marB="0" anchor="ctr"/>
                </a:tc>
              </a:tr>
              <a:tr h="482206">
                <a:tc>
                  <a:txBody>
                    <a:bodyPr/>
                    <a:lstStyle/>
                    <a:p>
                      <a:pPr algn="ctr" rtl="1">
                        <a:lnSpc>
                          <a:spcPct val="115000"/>
                        </a:lnSpc>
                        <a:spcAft>
                          <a:spcPts val="1000"/>
                        </a:spcAft>
                      </a:pPr>
                      <a:r>
                        <a:rPr lang="fa-IR" sz="1400" b="1" dirty="0">
                          <a:latin typeface="Calibri"/>
                          <a:ea typeface="Times New Roman"/>
                          <a:cs typeface="2  Titr" pitchFamily="2" charset="-78"/>
                        </a:rPr>
                        <a:t>2-3 روز</a:t>
                      </a:r>
                      <a:endParaRPr lang="en-US" sz="1800" b="1" dirty="0">
                        <a:latin typeface="Calibri"/>
                        <a:ea typeface="Times New Roman"/>
                        <a:cs typeface="2  Titr" pitchFamily="2" charset="-78"/>
                      </a:endParaRPr>
                    </a:p>
                  </a:txBody>
                  <a:tcPr marL="0" marR="0" marT="0" marB="0" anchor="ctr"/>
                </a:tc>
                <a:tc>
                  <a:txBody>
                    <a:bodyPr/>
                    <a:lstStyle/>
                    <a:p>
                      <a:pPr algn="ctr" rtl="1">
                        <a:lnSpc>
                          <a:spcPct val="115000"/>
                        </a:lnSpc>
                        <a:spcAft>
                          <a:spcPts val="1000"/>
                        </a:spcAft>
                      </a:pPr>
                      <a:r>
                        <a:rPr lang="fa-IR" sz="1400" b="1">
                          <a:latin typeface="Calibri"/>
                          <a:ea typeface="Times New Roman"/>
                          <a:cs typeface="2  Titr" pitchFamily="2" charset="-78"/>
                        </a:rPr>
                        <a:t>0 تا 2</a:t>
                      </a:r>
                      <a:endParaRPr lang="en-US" sz="1800" b="1" dirty="0">
                        <a:latin typeface="Calibri"/>
                        <a:ea typeface="Times New Roman"/>
                        <a:cs typeface="2  Titr" pitchFamily="2" charset="-78"/>
                      </a:endParaRPr>
                    </a:p>
                  </a:txBody>
                  <a:tcPr marL="0" marR="0" marT="0" marB="0" anchor="ctr"/>
                </a:tc>
                <a:tc>
                  <a:txBody>
                    <a:bodyPr/>
                    <a:lstStyle/>
                    <a:p>
                      <a:pPr algn="ctr" rtl="1">
                        <a:lnSpc>
                          <a:spcPct val="115000"/>
                        </a:lnSpc>
                        <a:spcAft>
                          <a:spcPts val="1000"/>
                        </a:spcAft>
                      </a:pPr>
                      <a:r>
                        <a:rPr lang="fa-IR" sz="1400" b="1" dirty="0">
                          <a:latin typeface="Calibri"/>
                          <a:ea typeface="Times New Roman"/>
                          <a:cs typeface="2  Titr" pitchFamily="2" charset="-78"/>
                        </a:rPr>
                        <a:t>قطعات گوشت بسته بندی شده</a:t>
                      </a:r>
                      <a:endParaRPr lang="en-US" sz="1800" b="1" dirty="0">
                        <a:latin typeface="Calibri"/>
                        <a:ea typeface="Times New Roman"/>
                        <a:cs typeface="2  Titr" pitchFamily="2" charset="-78"/>
                      </a:endParaRPr>
                    </a:p>
                  </a:txBody>
                  <a:tcPr marL="0" marR="0" marT="0" marB="0" anchor="ctr"/>
                </a:tc>
              </a:tr>
              <a:tr h="482206">
                <a:tc>
                  <a:txBody>
                    <a:bodyPr/>
                    <a:lstStyle/>
                    <a:p>
                      <a:pPr algn="ctr" rtl="1">
                        <a:lnSpc>
                          <a:spcPct val="115000"/>
                        </a:lnSpc>
                        <a:spcAft>
                          <a:spcPts val="1000"/>
                        </a:spcAft>
                      </a:pPr>
                      <a:r>
                        <a:rPr lang="fa-IR" sz="1400" b="1">
                          <a:latin typeface="Calibri"/>
                          <a:ea typeface="Times New Roman"/>
                          <a:cs typeface="2  Titr" pitchFamily="2" charset="-78"/>
                        </a:rPr>
                        <a:t>8-6 روز</a:t>
                      </a:r>
                      <a:endParaRPr lang="en-US" sz="1800" b="1" dirty="0">
                        <a:latin typeface="Calibri"/>
                        <a:ea typeface="Times New Roman"/>
                        <a:cs typeface="2  Titr" pitchFamily="2" charset="-78"/>
                      </a:endParaRPr>
                    </a:p>
                  </a:txBody>
                  <a:tcPr marL="0" marR="0" marT="0" marB="0" anchor="ctr"/>
                </a:tc>
                <a:tc>
                  <a:txBody>
                    <a:bodyPr/>
                    <a:lstStyle/>
                    <a:p>
                      <a:pPr algn="ctr" rtl="1">
                        <a:lnSpc>
                          <a:spcPct val="115000"/>
                        </a:lnSpc>
                        <a:spcAft>
                          <a:spcPts val="1000"/>
                        </a:spcAft>
                      </a:pPr>
                      <a:r>
                        <a:rPr lang="fa-IR" sz="1400" b="1">
                          <a:latin typeface="Calibri"/>
                          <a:ea typeface="Times New Roman"/>
                          <a:cs typeface="2  Titr" pitchFamily="2" charset="-78"/>
                        </a:rPr>
                        <a:t>0 تا 2</a:t>
                      </a:r>
                      <a:endParaRPr lang="en-US" sz="1800" b="1" dirty="0">
                        <a:latin typeface="Calibri"/>
                        <a:ea typeface="Times New Roman"/>
                        <a:cs typeface="2  Titr" pitchFamily="2" charset="-78"/>
                      </a:endParaRPr>
                    </a:p>
                  </a:txBody>
                  <a:tcPr marL="0" marR="0" marT="0" marB="0" anchor="ctr"/>
                </a:tc>
                <a:tc>
                  <a:txBody>
                    <a:bodyPr/>
                    <a:lstStyle/>
                    <a:p>
                      <a:pPr algn="ctr" rtl="1">
                        <a:lnSpc>
                          <a:spcPct val="115000"/>
                        </a:lnSpc>
                        <a:spcAft>
                          <a:spcPts val="1000"/>
                        </a:spcAft>
                      </a:pPr>
                      <a:r>
                        <a:rPr lang="fa-IR" sz="1400" b="1" dirty="0">
                          <a:latin typeface="Calibri"/>
                          <a:ea typeface="Times New Roman"/>
                          <a:cs typeface="2  Titr" pitchFamily="2" charset="-78"/>
                        </a:rPr>
                        <a:t>گوشت مرغ تازه</a:t>
                      </a:r>
                      <a:endParaRPr lang="en-US" sz="1800" b="1" dirty="0">
                        <a:latin typeface="Calibri"/>
                        <a:ea typeface="Times New Roman"/>
                        <a:cs typeface="2  Titr" pitchFamily="2" charset="-78"/>
                      </a:endParaRPr>
                    </a:p>
                  </a:txBody>
                  <a:tcPr marL="0" marR="0" marT="0" marB="0" anchor="ctr"/>
                </a:tc>
              </a:tr>
              <a:tr h="482206">
                <a:tc>
                  <a:txBody>
                    <a:bodyPr/>
                    <a:lstStyle/>
                    <a:p>
                      <a:pPr algn="ctr" rtl="1">
                        <a:lnSpc>
                          <a:spcPct val="115000"/>
                        </a:lnSpc>
                        <a:spcAft>
                          <a:spcPts val="1000"/>
                        </a:spcAft>
                      </a:pPr>
                      <a:r>
                        <a:rPr lang="fa-IR" sz="1400" b="1">
                          <a:latin typeface="Calibri"/>
                          <a:ea typeface="Times New Roman"/>
                          <a:cs typeface="2  Titr" pitchFamily="2" charset="-78"/>
                        </a:rPr>
                        <a:t>10-6 روز</a:t>
                      </a:r>
                      <a:endParaRPr lang="en-US" sz="1800" b="1" dirty="0">
                        <a:latin typeface="Calibri"/>
                        <a:ea typeface="Times New Roman"/>
                        <a:cs typeface="2  Titr" pitchFamily="2" charset="-78"/>
                      </a:endParaRPr>
                    </a:p>
                  </a:txBody>
                  <a:tcPr marL="0" marR="0" marT="0" marB="0" anchor="ctr"/>
                </a:tc>
                <a:tc>
                  <a:txBody>
                    <a:bodyPr/>
                    <a:lstStyle/>
                    <a:p>
                      <a:pPr algn="ctr" rtl="1">
                        <a:lnSpc>
                          <a:spcPct val="115000"/>
                        </a:lnSpc>
                        <a:spcAft>
                          <a:spcPts val="1000"/>
                        </a:spcAft>
                      </a:pPr>
                      <a:r>
                        <a:rPr lang="fa-IR" sz="1400" b="1">
                          <a:latin typeface="Calibri"/>
                          <a:ea typeface="Times New Roman"/>
                          <a:cs typeface="2  Titr" pitchFamily="2" charset="-78"/>
                        </a:rPr>
                        <a:t>4 تا 6</a:t>
                      </a:r>
                      <a:endParaRPr lang="en-US" sz="1800" b="1" dirty="0">
                        <a:latin typeface="Calibri"/>
                        <a:ea typeface="Times New Roman"/>
                        <a:cs typeface="2  Titr" pitchFamily="2" charset="-78"/>
                      </a:endParaRPr>
                    </a:p>
                  </a:txBody>
                  <a:tcPr marL="0" marR="0" marT="0" marB="0" anchor="ctr"/>
                </a:tc>
                <a:tc>
                  <a:txBody>
                    <a:bodyPr/>
                    <a:lstStyle/>
                    <a:p>
                      <a:pPr algn="ctr" rtl="1">
                        <a:lnSpc>
                          <a:spcPct val="115000"/>
                        </a:lnSpc>
                        <a:spcAft>
                          <a:spcPts val="1000"/>
                        </a:spcAft>
                      </a:pPr>
                      <a:r>
                        <a:rPr lang="fa-IR" sz="1400" b="1" dirty="0">
                          <a:latin typeface="Calibri"/>
                          <a:ea typeface="Times New Roman"/>
                          <a:cs typeface="2  Titr" pitchFamily="2" charset="-78"/>
                        </a:rPr>
                        <a:t>برش کالباس بسته بندی شده</a:t>
                      </a:r>
                      <a:endParaRPr lang="en-US" sz="1800" b="1" dirty="0">
                        <a:latin typeface="Calibri"/>
                        <a:ea typeface="Times New Roman"/>
                        <a:cs typeface="2  Titr" pitchFamily="2" charset="-78"/>
                      </a:endParaRPr>
                    </a:p>
                  </a:txBody>
                  <a:tcPr marL="0" marR="0" marT="0" marB="0" anchor="ctr"/>
                </a:tc>
              </a:tr>
              <a:tr h="482206">
                <a:tc>
                  <a:txBody>
                    <a:bodyPr/>
                    <a:lstStyle/>
                    <a:p>
                      <a:pPr algn="ctr" rtl="1">
                        <a:lnSpc>
                          <a:spcPct val="115000"/>
                        </a:lnSpc>
                        <a:spcAft>
                          <a:spcPts val="1000"/>
                        </a:spcAft>
                      </a:pPr>
                      <a:r>
                        <a:rPr lang="fa-IR" sz="1400" b="1" dirty="0">
                          <a:latin typeface="Calibri"/>
                          <a:ea typeface="Times New Roman"/>
                          <a:cs typeface="2  Titr" pitchFamily="2" charset="-78"/>
                        </a:rPr>
                        <a:t>6-2 روز</a:t>
                      </a:r>
                      <a:endParaRPr lang="en-US" sz="1800" b="1" dirty="0">
                        <a:latin typeface="Calibri"/>
                        <a:ea typeface="Times New Roman"/>
                        <a:cs typeface="2  Titr" pitchFamily="2" charset="-78"/>
                      </a:endParaRPr>
                    </a:p>
                  </a:txBody>
                  <a:tcPr marL="0" marR="0" marT="0" marB="0" anchor="ctr"/>
                </a:tc>
                <a:tc>
                  <a:txBody>
                    <a:bodyPr/>
                    <a:lstStyle/>
                    <a:p>
                      <a:pPr algn="ctr" rtl="1">
                        <a:lnSpc>
                          <a:spcPct val="115000"/>
                        </a:lnSpc>
                        <a:spcAft>
                          <a:spcPts val="1000"/>
                        </a:spcAft>
                      </a:pPr>
                      <a:r>
                        <a:rPr lang="fa-IR" sz="1400" b="1">
                          <a:latin typeface="Calibri"/>
                          <a:ea typeface="Times New Roman"/>
                          <a:cs typeface="2  Titr" pitchFamily="2" charset="-78"/>
                        </a:rPr>
                        <a:t>0 تا 6</a:t>
                      </a:r>
                      <a:endParaRPr lang="en-US" sz="1800" b="1" dirty="0">
                        <a:latin typeface="Calibri"/>
                        <a:ea typeface="Times New Roman"/>
                        <a:cs typeface="2  Titr" pitchFamily="2" charset="-78"/>
                      </a:endParaRPr>
                    </a:p>
                  </a:txBody>
                  <a:tcPr marL="0" marR="0" marT="0" marB="0" anchor="ctr"/>
                </a:tc>
                <a:tc>
                  <a:txBody>
                    <a:bodyPr/>
                    <a:lstStyle/>
                    <a:p>
                      <a:pPr algn="ctr" rtl="1">
                        <a:lnSpc>
                          <a:spcPct val="115000"/>
                        </a:lnSpc>
                        <a:spcAft>
                          <a:spcPts val="1000"/>
                        </a:spcAft>
                      </a:pPr>
                      <a:r>
                        <a:rPr lang="fa-IR" sz="1400" b="1" dirty="0">
                          <a:latin typeface="Calibri"/>
                          <a:ea typeface="Times New Roman"/>
                          <a:cs typeface="2  Titr" pitchFamily="2" charset="-78"/>
                        </a:rPr>
                        <a:t>تخم مرغ</a:t>
                      </a:r>
                      <a:endParaRPr lang="en-US" sz="1800" b="1" dirty="0">
                        <a:latin typeface="Calibri"/>
                        <a:ea typeface="Times New Roman"/>
                        <a:cs typeface="2  Titr" pitchFamily="2" charset="-78"/>
                      </a:endParaRPr>
                    </a:p>
                  </a:txBody>
                  <a:tcPr marL="0" marR="0" marT="0" marB="0" anchor="ctr"/>
                </a:tc>
              </a:tr>
              <a:tr h="482206">
                <a:tc>
                  <a:txBody>
                    <a:bodyPr/>
                    <a:lstStyle/>
                    <a:p>
                      <a:pPr algn="ctr" rtl="1">
                        <a:lnSpc>
                          <a:spcPct val="115000"/>
                        </a:lnSpc>
                        <a:spcAft>
                          <a:spcPts val="1000"/>
                        </a:spcAft>
                      </a:pPr>
                      <a:r>
                        <a:rPr lang="fa-IR" sz="1400" b="1">
                          <a:latin typeface="Calibri"/>
                          <a:ea typeface="Times New Roman"/>
                          <a:cs typeface="2  Titr" pitchFamily="2" charset="-78"/>
                        </a:rPr>
                        <a:t>6-4 هفته</a:t>
                      </a:r>
                      <a:endParaRPr lang="en-US" sz="1800" b="1" dirty="0">
                        <a:latin typeface="Calibri"/>
                        <a:ea typeface="Times New Roman"/>
                        <a:cs typeface="2  Titr" pitchFamily="2" charset="-78"/>
                      </a:endParaRPr>
                    </a:p>
                  </a:txBody>
                  <a:tcPr marL="0" marR="0" marT="0" marB="0" anchor="ctr"/>
                </a:tc>
                <a:tc>
                  <a:txBody>
                    <a:bodyPr/>
                    <a:lstStyle/>
                    <a:p>
                      <a:pPr algn="ctr" rtl="1">
                        <a:lnSpc>
                          <a:spcPct val="115000"/>
                        </a:lnSpc>
                        <a:spcAft>
                          <a:spcPts val="1000"/>
                        </a:spcAft>
                      </a:pPr>
                      <a:r>
                        <a:rPr lang="fa-IR" sz="1400" b="1">
                          <a:latin typeface="Calibri"/>
                          <a:ea typeface="Times New Roman"/>
                          <a:cs typeface="2  Titr" pitchFamily="2" charset="-78"/>
                        </a:rPr>
                        <a:t>4 تا 6 </a:t>
                      </a:r>
                      <a:endParaRPr lang="en-US" sz="1800" b="1" dirty="0">
                        <a:latin typeface="Calibri"/>
                        <a:ea typeface="Times New Roman"/>
                        <a:cs typeface="2  Titr" pitchFamily="2" charset="-78"/>
                      </a:endParaRPr>
                    </a:p>
                  </a:txBody>
                  <a:tcPr marL="0" marR="0" marT="0" marB="0" anchor="ctr"/>
                </a:tc>
                <a:tc>
                  <a:txBody>
                    <a:bodyPr/>
                    <a:lstStyle/>
                    <a:p>
                      <a:pPr algn="ctr" rtl="1">
                        <a:lnSpc>
                          <a:spcPct val="115000"/>
                        </a:lnSpc>
                        <a:spcAft>
                          <a:spcPts val="1000"/>
                        </a:spcAft>
                      </a:pPr>
                      <a:r>
                        <a:rPr lang="fa-IR" sz="1400" b="1" dirty="0">
                          <a:latin typeface="Calibri"/>
                          <a:ea typeface="Times New Roman"/>
                          <a:cs typeface="2  Titr" pitchFamily="2" charset="-78"/>
                        </a:rPr>
                        <a:t>سس مایونز</a:t>
                      </a:r>
                      <a:endParaRPr lang="en-US" sz="1800" b="1" dirty="0">
                        <a:latin typeface="Calibri"/>
                        <a:ea typeface="Times New Roman"/>
                        <a:cs typeface="2  Titr" pitchFamily="2" charset="-78"/>
                      </a:endParaRPr>
                    </a:p>
                  </a:txBody>
                  <a:tcPr marL="0" marR="0" marT="0" marB="0" anchor="ctr"/>
                </a:tc>
              </a:tr>
              <a:tr h="482206">
                <a:tc>
                  <a:txBody>
                    <a:bodyPr/>
                    <a:lstStyle/>
                    <a:p>
                      <a:pPr algn="ctr" rtl="1">
                        <a:lnSpc>
                          <a:spcPct val="115000"/>
                        </a:lnSpc>
                        <a:spcAft>
                          <a:spcPts val="1000"/>
                        </a:spcAft>
                      </a:pPr>
                      <a:r>
                        <a:rPr lang="fa-IR" sz="1400" b="1">
                          <a:latin typeface="Calibri"/>
                          <a:ea typeface="Times New Roman"/>
                          <a:cs typeface="2  Titr" pitchFamily="2" charset="-78"/>
                        </a:rPr>
                        <a:t>3-2روز</a:t>
                      </a:r>
                      <a:endParaRPr lang="en-US" sz="1800" b="1" dirty="0">
                        <a:latin typeface="Calibri"/>
                        <a:ea typeface="Times New Roman"/>
                        <a:cs typeface="2  Titr" pitchFamily="2" charset="-78"/>
                      </a:endParaRPr>
                    </a:p>
                  </a:txBody>
                  <a:tcPr marL="0" marR="0" marT="0" marB="0" anchor="ctr"/>
                </a:tc>
                <a:tc>
                  <a:txBody>
                    <a:bodyPr/>
                    <a:lstStyle/>
                    <a:p>
                      <a:pPr algn="ctr" rtl="1">
                        <a:lnSpc>
                          <a:spcPct val="115000"/>
                        </a:lnSpc>
                        <a:spcAft>
                          <a:spcPts val="1000"/>
                        </a:spcAft>
                      </a:pPr>
                      <a:r>
                        <a:rPr lang="fa-IR" sz="1400" b="1" dirty="0">
                          <a:latin typeface="Calibri"/>
                          <a:ea typeface="Times New Roman"/>
                          <a:cs typeface="2  Titr" pitchFamily="2" charset="-78"/>
                        </a:rPr>
                        <a:t>0 تا 4</a:t>
                      </a:r>
                      <a:endParaRPr lang="en-US" sz="1800" b="1" dirty="0">
                        <a:latin typeface="Calibri"/>
                        <a:ea typeface="Times New Roman"/>
                        <a:cs typeface="2  Titr" pitchFamily="2" charset="-78"/>
                      </a:endParaRPr>
                    </a:p>
                  </a:txBody>
                  <a:tcPr marL="0" marR="0" marT="0" marB="0" anchor="ctr"/>
                </a:tc>
                <a:tc>
                  <a:txBody>
                    <a:bodyPr/>
                    <a:lstStyle/>
                    <a:p>
                      <a:pPr algn="ctr" rtl="1">
                        <a:lnSpc>
                          <a:spcPct val="115000"/>
                        </a:lnSpc>
                        <a:spcAft>
                          <a:spcPts val="1000"/>
                        </a:spcAft>
                      </a:pPr>
                      <a:r>
                        <a:rPr lang="fa-IR" sz="1400" b="1" dirty="0">
                          <a:latin typeface="Calibri"/>
                          <a:ea typeface="Times New Roman"/>
                          <a:cs typeface="2  Titr" pitchFamily="2" charset="-78"/>
                        </a:rPr>
                        <a:t>شیر پاستوریزه</a:t>
                      </a:r>
                      <a:endParaRPr lang="en-US" sz="1800" b="1" dirty="0">
                        <a:latin typeface="Calibri"/>
                        <a:ea typeface="Times New Roman"/>
                        <a:cs typeface="2  Titr" pitchFamily="2" charset="-78"/>
                      </a:endParaRPr>
                    </a:p>
                  </a:txBody>
                  <a:tcPr marL="0" marR="0" marT="0" marB="0" anchor="ctr"/>
                </a:tc>
              </a:tr>
            </a:tbl>
          </a:graphicData>
        </a:graphic>
      </p:graphicFrame>
    </p:spTree>
  </p:cSld>
  <p:clrMapOvr>
    <a:masterClrMapping/>
  </p:clrMapOvr>
  <p:transition spd="slow">
    <p:strips/>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14338"/>
            <a:ext cx="7643834" cy="6072206"/>
          </a:xfrm>
        </p:spPr>
        <p:txBody>
          <a:bodyPr/>
          <a:lstStyle/>
          <a:p>
            <a:pPr algn="ctr">
              <a:buNone/>
            </a:pPr>
            <a:endParaRPr lang="fa-IR" sz="2000" b="1" i="0" dirty="0" smtClean="0">
              <a:solidFill>
                <a:schemeClr val="accent4">
                  <a:lumMod val="50000"/>
                </a:schemeClr>
              </a:solidFill>
              <a:cs typeface="2  Mitra" pitchFamily="2" charset="-78"/>
            </a:endParaRPr>
          </a:p>
          <a:p>
            <a:pPr algn="just">
              <a:lnSpc>
                <a:spcPct val="150000"/>
              </a:lnSpc>
              <a:buNone/>
            </a:pPr>
            <a:r>
              <a:rPr lang="fa-IR" sz="2400" b="1" i="0" dirty="0" smtClean="0">
                <a:solidFill>
                  <a:schemeClr val="accent3">
                    <a:lumMod val="75000"/>
                  </a:schemeClr>
                </a:solidFill>
                <a:cs typeface="B Titr" pitchFamily="2" charset="-78"/>
              </a:rPr>
              <a:t>3-انجمادموادغذایی</a:t>
            </a:r>
            <a:r>
              <a:rPr lang="fa-IR" sz="2400" b="1" i="0" dirty="0" smtClean="0">
                <a:solidFill>
                  <a:schemeClr val="accent3">
                    <a:lumMod val="75000"/>
                  </a:schemeClr>
                </a:solidFill>
                <a:effectLst>
                  <a:outerShdw blurRad="38100" dist="38100" dir="2700000" algn="tl">
                    <a:srgbClr val="000000">
                      <a:alpha val="43137"/>
                    </a:srgbClr>
                  </a:outerShdw>
                </a:effectLst>
                <a:cs typeface="2  Mitra" pitchFamily="2" charset="-78"/>
              </a:rPr>
              <a:t> </a:t>
            </a:r>
            <a:r>
              <a:rPr lang="fa-IR" sz="1800" b="1" i="0" dirty="0" smtClean="0">
                <a:cs typeface="2  Mitra" pitchFamily="2" charset="-78"/>
              </a:rPr>
              <a:t/>
            </a:r>
            <a:br>
              <a:rPr lang="fa-IR" sz="1800" b="1" i="0" dirty="0" smtClean="0">
                <a:cs typeface="2  Mitra" pitchFamily="2" charset="-78"/>
              </a:rPr>
            </a:br>
            <a:r>
              <a:rPr lang="fa-IR" sz="2000" b="1" i="0" dirty="0" smtClean="0">
                <a:solidFill>
                  <a:schemeClr val="tx1"/>
                </a:solidFill>
                <a:cs typeface="B Mitra" pitchFamily="2" charset="-78"/>
              </a:rPr>
              <a:t>انجماد یکی از بهترین روش‌های نگهداری دراز مدت برای مواد غذائی است. منجمد کردن مواد غذائی و نگهداری آنها در فریزر موجب </a:t>
            </a:r>
            <a:r>
              <a:rPr lang="fa-IR" sz="2000" b="1" i="0" u="sng" dirty="0" smtClean="0">
                <a:solidFill>
                  <a:schemeClr val="tx1"/>
                </a:solidFill>
                <a:cs typeface="B Mitra" pitchFamily="2" charset="-78"/>
              </a:rPr>
              <a:t>توقف رشد و تکثیر میکروبی </a:t>
            </a:r>
            <a:r>
              <a:rPr lang="fa-IR" sz="2000" b="1" i="0" dirty="0" smtClean="0">
                <a:solidFill>
                  <a:schemeClr val="tx1"/>
                </a:solidFill>
                <a:cs typeface="B Mitra" pitchFamily="2" charset="-78"/>
              </a:rPr>
              <a:t>شده و نیز </a:t>
            </a:r>
            <a:r>
              <a:rPr lang="fa-IR" sz="2000" b="1" i="0" u="sng" dirty="0" smtClean="0">
                <a:solidFill>
                  <a:schemeClr val="tx1"/>
                </a:solidFill>
                <a:cs typeface="B Mitra" pitchFamily="2" charset="-78"/>
              </a:rPr>
              <a:t>واکنش‌های آنزیمی </a:t>
            </a:r>
            <a:r>
              <a:rPr lang="fa-IR" sz="2000" b="1" i="0" dirty="0" smtClean="0">
                <a:solidFill>
                  <a:schemeClr val="tx1"/>
                </a:solidFill>
                <a:cs typeface="B Mitra" pitchFamily="2" charset="-78"/>
              </a:rPr>
              <a:t>که موجب کاهش ارزش غذائی مواد می‌شود را به حداقل می‌رساند. در جدول ذیل زمان نگهداری انواع گوشت‌ها در فریزر نشان داده شده</a:t>
            </a:r>
            <a:r>
              <a:rPr lang="fa-IR" sz="2000" b="1" i="0" dirty="0" smtClean="0">
                <a:solidFill>
                  <a:schemeClr val="tx1"/>
                </a:solidFill>
                <a:cs typeface="2  Mitra" pitchFamily="2" charset="-78"/>
              </a:rPr>
              <a:t>:</a:t>
            </a:r>
            <a:endParaRPr lang="fa-IR" sz="1800" i="0" dirty="0" smtClean="0">
              <a:cs typeface="2  Mitra" pitchFamily="2" charset="-78"/>
            </a:endParaRPr>
          </a:p>
          <a:p>
            <a:endParaRPr lang="fa-IR" dirty="0"/>
          </a:p>
        </p:txBody>
      </p:sp>
      <p:graphicFrame>
        <p:nvGraphicFramePr>
          <p:cNvPr id="4" name="Table 3"/>
          <p:cNvGraphicFramePr>
            <a:graphicFrameLocks noGrp="1"/>
          </p:cNvGraphicFramePr>
          <p:nvPr/>
        </p:nvGraphicFramePr>
        <p:xfrm>
          <a:off x="0" y="2857496"/>
          <a:ext cx="7643834" cy="3143274"/>
        </p:xfrm>
        <a:graphic>
          <a:graphicData uri="http://schemas.openxmlformats.org/drawingml/2006/table">
            <a:tbl>
              <a:tblPr rtl="1" firstRow="1" bandRow="1">
                <a:tableStyleId>{5C22544A-7EE6-4342-B048-85BDC9FD1C3A}</a:tableStyleId>
              </a:tblPr>
              <a:tblGrid>
                <a:gridCol w="3821917"/>
                <a:gridCol w="3821917"/>
              </a:tblGrid>
              <a:tr h="523879">
                <a:tc>
                  <a:txBody>
                    <a:bodyPr/>
                    <a:lstStyle/>
                    <a:p>
                      <a:pPr algn="ctr" rtl="1">
                        <a:lnSpc>
                          <a:spcPct val="115000"/>
                        </a:lnSpc>
                        <a:spcAft>
                          <a:spcPts val="1000"/>
                        </a:spcAft>
                      </a:pPr>
                      <a:r>
                        <a:rPr lang="fa-IR" sz="1100" dirty="0">
                          <a:latin typeface="Calibri"/>
                          <a:ea typeface="Times New Roman"/>
                          <a:cs typeface="Tahoma"/>
                        </a:rPr>
                        <a:t>زمان نگهداری</a:t>
                      </a:r>
                      <a:endParaRPr lang="en-US" sz="1400" dirty="0">
                        <a:latin typeface="Calibri"/>
                        <a:ea typeface="Times New Roman"/>
                        <a:cs typeface="Arial"/>
                      </a:endParaRPr>
                    </a:p>
                  </a:txBody>
                  <a:tcPr marL="0" marR="0" marT="0" marB="0" anchor="ctr"/>
                </a:tc>
                <a:tc>
                  <a:txBody>
                    <a:bodyPr/>
                    <a:lstStyle/>
                    <a:p>
                      <a:pPr algn="ctr" rtl="1">
                        <a:lnSpc>
                          <a:spcPct val="115000"/>
                        </a:lnSpc>
                        <a:spcAft>
                          <a:spcPts val="1000"/>
                        </a:spcAft>
                      </a:pPr>
                      <a:r>
                        <a:rPr lang="fa-IR" sz="1100" dirty="0">
                          <a:latin typeface="Calibri"/>
                          <a:ea typeface="Times New Roman"/>
                          <a:cs typeface="Tahoma"/>
                        </a:rPr>
                        <a:t>ماده غذایی منجمد شده</a:t>
                      </a:r>
                      <a:endParaRPr lang="en-US" sz="1400" dirty="0">
                        <a:latin typeface="Calibri"/>
                        <a:ea typeface="Times New Roman"/>
                        <a:cs typeface="Arial"/>
                      </a:endParaRPr>
                    </a:p>
                  </a:txBody>
                  <a:tcPr marL="0" marR="0" marT="0" marB="0" anchor="ctr"/>
                </a:tc>
              </a:tr>
              <a:tr h="523879">
                <a:tc>
                  <a:txBody>
                    <a:bodyPr/>
                    <a:lstStyle/>
                    <a:p>
                      <a:pPr algn="ctr" rtl="1">
                        <a:lnSpc>
                          <a:spcPct val="115000"/>
                        </a:lnSpc>
                        <a:spcAft>
                          <a:spcPts val="1000"/>
                        </a:spcAft>
                      </a:pPr>
                      <a:r>
                        <a:rPr lang="fa-IR" sz="1400" b="1" dirty="0">
                          <a:latin typeface="Calibri"/>
                          <a:ea typeface="Times New Roman"/>
                          <a:cs typeface="Tahoma"/>
                        </a:rPr>
                        <a:t>3ماه</a:t>
                      </a:r>
                      <a:endParaRPr lang="en-US" sz="1800" b="1" dirty="0">
                        <a:latin typeface="Calibri"/>
                        <a:ea typeface="Times New Roman"/>
                        <a:cs typeface="Arial"/>
                      </a:endParaRPr>
                    </a:p>
                  </a:txBody>
                  <a:tcPr marL="0" marR="0" marT="0" marB="0" anchor="ctr"/>
                </a:tc>
                <a:tc>
                  <a:txBody>
                    <a:bodyPr/>
                    <a:lstStyle/>
                    <a:p>
                      <a:pPr algn="ctr" rtl="1">
                        <a:lnSpc>
                          <a:spcPct val="115000"/>
                        </a:lnSpc>
                        <a:spcAft>
                          <a:spcPts val="1000"/>
                        </a:spcAft>
                      </a:pPr>
                      <a:r>
                        <a:rPr lang="fa-IR" sz="1200" b="1" dirty="0">
                          <a:latin typeface="Calibri"/>
                          <a:ea typeface="Times New Roman"/>
                          <a:cs typeface="Tahoma"/>
                        </a:rPr>
                        <a:t>گوشت چرخ کرده</a:t>
                      </a:r>
                      <a:endParaRPr lang="en-US" sz="1600" b="1" dirty="0">
                        <a:latin typeface="Calibri"/>
                        <a:ea typeface="Times New Roman"/>
                        <a:cs typeface="Arial"/>
                      </a:endParaRPr>
                    </a:p>
                  </a:txBody>
                  <a:tcPr marL="0" marR="0" marT="0" marB="0" anchor="ctr"/>
                </a:tc>
              </a:tr>
              <a:tr h="523879">
                <a:tc>
                  <a:txBody>
                    <a:bodyPr/>
                    <a:lstStyle/>
                    <a:p>
                      <a:pPr algn="ctr" rtl="1">
                        <a:lnSpc>
                          <a:spcPct val="115000"/>
                        </a:lnSpc>
                        <a:spcAft>
                          <a:spcPts val="1000"/>
                        </a:spcAft>
                      </a:pPr>
                      <a:r>
                        <a:rPr lang="fa-IR" sz="1400" b="1" dirty="0">
                          <a:latin typeface="Calibri"/>
                          <a:ea typeface="Times New Roman"/>
                          <a:cs typeface="Tahoma"/>
                        </a:rPr>
                        <a:t>12-7 ماه</a:t>
                      </a:r>
                      <a:endParaRPr lang="en-US" sz="1800" b="1" dirty="0">
                        <a:latin typeface="Calibri"/>
                        <a:ea typeface="Times New Roman"/>
                        <a:cs typeface="Arial"/>
                      </a:endParaRPr>
                    </a:p>
                  </a:txBody>
                  <a:tcPr marL="0" marR="0" marT="0" marB="0" anchor="ctr"/>
                </a:tc>
                <a:tc>
                  <a:txBody>
                    <a:bodyPr/>
                    <a:lstStyle/>
                    <a:p>
                      <a:pPr algn="ctr" rtl="1">
                        <a:lnSpc>
                          <a:spcPct val="115000"/>
                        </a:lnSpc>
                        <a:spcAft>
                          <a:spcPts val="1000"/>
                        </a:spcAft>
                      </a:pPr>
                      <a:r>
                        <a:rPr lang="fa-IR" sz="1200" b="1" dirty="0">
                          <a:latin typeface="Calibri"/>
                          <a:ea typeface="Times New Roman"/>
                          <a:cs typeface="Tahoma"/>
                        </a:rPr>
                        <a:t>گوشت طیور (مرغ و. . . )</a:t>
                      </a:r>
                      <a:endParaRPr lang="en-US" sz="1600" b="1" dirty="0">
                        <a:latin typeface="Calibri"/>
                        <a:ea typeface="Times New Roman"/>
                        <a:cs typeface="Arial"/>
                      </a:endParaRPr>
                    </a:p>
                  </a:txBody>
                  <a:tcPr marL="0" marR="0" marT="0" marB="0" anchor="ctr"/>
                </a:tc>
              </a:tr>
              <a:tr h="523879">
                <a:tc>
                  <a:txBody>
                    <a:bodyPr/>
                    <a:lstStyle/>
                    <a:p>
                      <a:pPr algn="ctr" rtl="1">
                        <a:lnSpc>
                          <a:spcPct val="115000"/>
                        </a:lnSpc>
                        <a:spcAft>
                          <a:spcPts val="1000"/>
                        </a:spcAft>
                      </a:pPr>
                      <a:r>
                        <a:rPr lang="fa-IR" sz="1400" b="1" dirty="0">
                          <a:latin typeface="Calibri"/>
                          <a:ea typeface="Times New Roman"/>
                          <a:cs typeface="Tahoma"/>
                        </a:rPr>
                        <a:t>18-9 ماه</a:t>
                      </a:r>
                      <a:endParaRPr lang="en-US" sz="1800" b="1" dirty="0">
                        <a:latin typeface="Calibri"/>
                        <a:ea typeface="Times New Roman"/>
                        <a:cs typeface="Arial"/>
                      </a:endParaRPr>
                    </a:p>
                  </a:txBody>
                  <a:tcPr marL="0" marR="0" marT="0" marB="0" anchor="ctr"/>
                </a:tc>
                <a:tc>
                  <a:txBody>
                    <a:bodyPr/>
                    <a:lstStyle/>
                    <a:p>
                      <a:pPr algn="ctr" rtl="1">
                        <a:lnSpc>
                          <a:spcPct val="115000"/>
                        </a:lnSpc>
                        <a:spcAft>
                          <a:spcPts val="1000"/>
                        </a:spcAft>
                      </a:pPr>
                      <a:r>
                        <a:rPr lang="fa-IR" sz="1200" b="1" dirty="0">
                          <a:latin typeface="Calibri"/>
                          <a:ea typeface="Times New Roman"/>
                          <a:cs typeface="Tahoma"/>
                        </a:rPr>
                        <a:t>گوشت گاو</a:t>
                      </a:r>
                      <a:endParaRPr lang="en-US" sz="1600" b="1" dirty="0">
                        <a:latin typeface="Calibri"/>
                        <a:ea typeface="Times New Roman"/>
                        <a:cs typeface="Arial"/>
                      </a:endParaRPr>
                    </a:p>
                  </a:txBody>
                  <a:tcPr marL="0" marR="0" marT="0" marB="0" anchor="ctr"/>
                </a:tc>
              </a:tr>
              <a:tr h="523879">
                <a:tc>
                  <a:txBody>
                    <a:bodyPr/>
                    <a:lstStyle/>
                    <a:p>
                      <a:pPr algn="ctr" rtl="1">
                        <a:lnSpc>
                          <a:spcPct val="115000"/>
                        </a:lnSpc>
                        <a:spcAft>
                          <a:spcPts val="1000"/>
                        </a:spcAft>
                      </a:pPr>
                      <a:r>
                        <a:rPr lang="fa-IR" sz="1400" b="1">
                          <a:latin typeface="Calibri"/>
                          <a:ea typeface="Times New Roman"/>
                          <a:cs typeface="Tahoma"/>
                        </a:rPr>
                        <a:t>3ماه</a:t>
                      </a:r>
                      <a:endParaRPr lang="en-US" sz="1800" b="1" dirty="0">
                        <a:latin typeface="Calibri"/>
                        <a:ea typeface="Times New Roman"/>
                        <a:cs typeface="Arial"/>
                      </a:endParaRPr>
                    </a:p>
                  </a:txBody>
                  <a:tcPr marL="0" marR="0" marT="0" marB="0" anchor="ctr"/>
                </a:tc>
                <a:tc>
                  <a:txBody>
                    <a:bodyPr/>
                    <a:lstStyle/>
                    <a:p>
                      <a:pPr algn="ctr" rtl="1">
                        <a:lnSpc>
                          <a:spcPct val="115000"/>
                        </a:lnSpc>
                        <a:spcAft>
                          <a:spcPts val="1000"/>
                        </a:spcAft>
                      </a:pPr>
                      <a:r>
                        <a:rPr lang="fa-IR" sz="1200" b="1" dirty="0">
                          <a:latin typeface="Calibri"/>
                          <a:ea typeface="Times New Roman"/>
                          <a:cs typeface="Tahoma"/>
                        </a:rPr>
                        <a:t>ماهی پر چربی</a:t>
                      </a:r>
                      <a:endParaRPr lang="en-US" sz="1600" b="1" dirty="0">
                        <a:latin typeface="Calibri"/>
                        <a:ea typeface="Times New Roman"/>
                        <a:cs typeface="Arial"/>
                      </a:endParaRPr>
                    </a:p>
                  </a:txBody>
                  <a:tcPr marL="0" marR="0" marT="0" marB="0" anchor="ctr"/>
                </a:tc>
              </a:tr>
              <a:tr h="523879">
                <a:tc>
                  <a:txBody>
                    <a:bodyPr/>
                    <a:lstStyle/>
                    <a:p>
                      <a:pPr algn="ctr" rtl="1">
                        <a:lnSpc>
                          <a:spcPct val="115000"/>
                        </a:lnSpc>
                        <a:spcAft>
                          <a:spcPts val="1000"/>
                        </a:spcAft>
                      </a:pPr>
                      <a:r>
                        <a:rPr lang="fa-IR" sz="1400" b="1" dirty="0">
                          <a:latin typeface="Calibri"/>
                          <a:ea typeface="Times New Roman"/>
                          <a:cs typeface="Tahoma"/>
                        </a:rPr>
                        <a:t>5-4ماه</a:t>
                      </a:r>
                      <a:endParaRPr lang="en-US" sz="1800" b="1" dirty="0">
                        <a:latin typeface="Calibri"/>
                        <a:ea typeface="Times New Roman"/>
                        <a:cs typeface="Arial"/>
                      </a:endParaRPr>
                    </a:p>
                  </a:txBody>
                  <a:tcPr marL="0" marR="0" marT="0" marB="0" anchor="ctr"/>
                </a:tc>
                <a:tc>
                  <a:txBody>
                    <a:bodyPr/>
                    <a:lstStyle/>
                    <a:p>
                      <a:pPr algn="ctr" rtl="1">
                        <a:lnSpc>
                          <a:spcPct val="115000"/>
                        </a:lnSpc>
                        <a:spcAft>
                          <a:spcPts val="1000"/>
                        </a:spcAft>
                      </a:pPr>
                      <a:r>
                        <a:rPr lang="fa-IR" sz="1200" b="1" dirty="0">
                          <a:latin typeface="Calibri"/>
                          <a:ea typeface="Times New Roman"/>
                          <a:cs typeface="Tahoma"/>
                        </a:rPr>
                        <a:t>ماهی کم چربی</a:t>
                      </a:r>
                      <a:endParaRPr lang="en-US" sz="1600" b="1" dirty="0">
                        <a:latin typeface="Calibri"/>
                        <a:ea typeface="Times New Roman"/>
                        <a:cs typeface="Arial"/>
                      </a:endParaRPr>
                    </a:p>
                  </a:txBody>
                  <a:tcPr marL="0" marR="0" marT="0" marB="0" anchor="ctr"/>
                </a:tc>
              </a:tr>
            </a:tbl>
          </a:graphicData>
        </a:graphic>
      </p:graphicFrame>
    </p:spTree>
  </p:cSld>
  <p:clrMapOvr>
    <a:masterClrMapping/>
  </p:clrMapOvr>
  <p:transition spd="slow">
    <p:split dir="in"/>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929718" cy="3643338"/>
          </a:xfrm>
        </p:spPr>
        <p:txBody>
          <a:bodyPr/>
          <a:lstStyle/>
          <a:p>
            <a:endParaRPr lang="en-US" sz="2400" b="1" i="0" dirty="0" smtClean="0">
              <a:solidFill>
                <a:srgbClr val="FF6600"/>
              </a:solidFill>
              <a:cs typeface="2  Mitra" pitchFamily="2" charset="-78"/>
            </a:endParaRPr>
          </a:p>
          <a:p>
            <a:pPr indent="22225">
              <a:buNone/>
            </a:pPr>
            <a:r>
              <a:rPr lang="en-US" sz="2400" b="1" i="0" dirty="0" smtClean="0">
                <a:solidFill>
                  <a:srgbClr val="FF6600"/>
                </a:solidFill>
                <a:cs typeface="2  Mitra" pitchFamily="2" charset="-78"/>
              </a:rPr>
              <a:t>IQF (individual quick freezing</a:t>
            </a:r>
            <a:r>
              <a:rPr lang="fa-IR" sz="2400" b="1" i="0" dirty="0" smtClean="0">
                <a:solidFill>
                  <a:srgbClr val="FF6600"/>
                </a:solidFill>
                <a:cs typeface="2  Mitra" pitchFamily="2" charset="-78"/>
              </a:rPr>
              <a:t> </a:t>
            </a:r>
            <a:endParaRPr lang="en-US" sz="2400" b="1" i="0" dirty="0" smtClean="0">
              <a:solidFill>
                <a:srgbClr val="FF6600"/>
              </a:solidFill>
              <a:cs typeface="2  Mitra" pitchFamily="2" charset="-78"/>
            </a:endParaRPr>
          </a:p>
          <a:p>
            <a:pPr algn="just">
              <a:lnSpc>
                <a:spcPct val="150000"/>
              </a:lnSpc>
            </a:pPr>
            <a:r>
              <a:rPr lang="fa-IR" sz="2000" b="1" i="0" u="sng" dirty="0" smtClean="0">
                <a:solidFill>
                  <a:schemeClr val="tx1"/>
                </a:solidFill>
                <a:cs typeface="B Mitra" pitchFamily="2" charset="-78"/>
              </a:rPr>
              <a:t>یعنی انجماد محصولات به صورت سریع و مجزا از هم</a:t>
            </a:r>
            <a:r>
              <a:rPr lang="fa-IR" sz="2000" b="1" i="0" dirty="0" smtClean="0">
                <a:solidFill>
                  <a:schemeClr val="tx1"/>
                </a:solidFill>
                <a:cs typeface="B Mitra" pitchFamily="2" charset="-78"/>
              </a:rPr>
              <a:t>، یکی از روش‌های نوین انجماد در ایران است که امروزه جایگاه مهمی را در صنایع غذایی کشور به خود اختصاص داده است. تکنولوژی انجماد محصولات غذایی به روش </a:t>
            </a:r>
            <a:r>
              <a:rPr lang="en-US" sz="2000" b="1" i="0" dirty="0" smtClean="0">
                <a:solidFill>
                  <a:schemeClr val="tx1"/>
                </a:solidFill>
                <a:cs typeface="B Mitra" pitchFamily="2" charset="-78"/>
              </a:rPr>
              <a:t>IQF </a:t>
            </a:r>
            <a:r>
              <a:rPr lang="fa-IR" sz="2000" b="1" i="0" dirty="0" smtClean="0">
                <a:solidFill>
                  <a:schemeClr val="tx1"/>
                </a:solidFill>
                <a:cs typeface="B Mitra" pitchFamily="2" charset="-78"/>
              </a:rPr>
              <a:t>به این صورت است که در سیستم، هوای سرد با دمای 35- درجه سانتی گراد و در جهت عمود بر نوار و محصولات، با سرعت </a:t>
            </a:r>
            <a:r>
              <a:rPr lang="en-US" sz="2000" b="1" i="0" dirty="0" smtClean="0">
                <a:solidFill>
                  <a:schemeClr val="tx1"/>
                </a:solidFill>
                <a:cs typeface="B Mitra" pitchFamily="2" charset="-78"/>
              </a:rPr>
              <a:t>M/S 5-2 </a:t>
            </a:r>
            <a:r>
              <a:rPr lang="fa-IR" sz="2000" b="1" i="0" dirty="0" smtClean="0">
                <a:solidFill>
                  <a:schemeClr val="tx1"/>
                </a:solidFill>
                <a:cs typeface="B Mitra" pitchFamily="2" charset="-78"/>
              </a:rPr>
              <a:t>سیرکوله می شود. سیستم توسط نواری که محصول بر روی آن به صورت یکنواخت پخش شده، تغذیه می شود. ماده غذایی در تماس با هوای سرد درمدت زمان کوتاهی منجمد شده و بسته بندی می گردد.</a:t>
            </a:r>
          </a:p>
          <a:p>
            <a:endParaRPr lang="fa-IR" sz="1800" b="1" i="0" dirty="0" smtClean="0">
              <a:cs typeface="2  Mitra" pitchFamily="2" charset="-78"/>
            </a:endParaRPr>
          </a:p>
        </p:txBody>
      </p:sp>
      <p:pic>
        <p:nvPicPr>
          <p:cNvPr id="4" name="Picture 3" descr="IQFTRAWBERRIES.jpg"/>
          <p:cNvPicPr>
            <a:picLocks noChangeAspect="1"/>
          </p:cNvPicPr>
          <p:nvPr/>
        </p:nvPicPr>
        <p:blipFill>
          <a:blip r:embed="rId4" cstate="print"/>
          <a:stretch>
            <a:fillRect/>
          </a:stretch>
        </p:blipFill>
        <p:spPr>
          <a:xfrm>
            <a:off x="428596" y="3929066"/>
            <a:ext cx="3801575" cy="2928934"/>
          </a:xfrm>
          <a:prstGeom prst="rect">
            <a:avLst/>
          </a:prstGeom>
          <a:ln>
            <a:noFill/>
          </a:ln>
          <a:effectLst>
            <a:softEdge rad="112500"/>
          </a:effectLst>
        </p:spPr>
      </p:pic>
      <p:pic>
        <p:nvPicPr>
          <p:cNvPr id="5" name="Picture 4" descr="su%20pd%20iqf.jpg"/>
          <p:cNvPicPr>
            <a:picLocks noChangeAspect="1"/>
          </p:cNvPicPr>
          <p:nvPr/>
        </p:nvPicPr>
        <p:blipFill>
          <a:blip r:embed="rId5" cstate="print"/>
          <a:stretch>
            <a:fillRect/>
          </a:stretch>
        </p:blipFill>
        <p:spPr>
          <a:xfrm>
            <a:off x="4857752" y="3925257"/>
            <a:ext cx="3799234" cy="2932743"/>
          </a:xfrm>
          <a:prstGeom prst="rect">
            <a:avLst/>
          </a:prstGeom>
          <a:ln>
            <a:noFill/>
          </a:ln>
          <a:effectLst>
            <a:softEdge rad="112500"/>
          </a:effectLst>
        </p:spPr>
      </p:pic>
    </p:spTree>
  </p:cSld>
  <p:clrMapOvr>
    <a:masterClrMapping/>
  </p:clrMapOvr>
  <p:transition spd="slow">
    <p:wheel spokes="8"/>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500042"/>
            <a:ext cx="7158038" cy="4143404"/>
          </a:xfrm>
        </p:spPr>
        <p:txBody>
          <a:bodyPr/>
          <a:lstStyle/>
          <a:p>
            <a:pPr algn="just">
              <a:lnSpc>
                <a:spcPct val="150000"/>
              </a:lnSpc>
              <a:buNone/>
            </a:pPr>
            <a:r>
              <a:rPr lang="fa-IR" sz="2000" b="1" i="0" dirty="0" smtClean="0">
                <a:solidFill>
                  <a:srgbClr val="FF6600"/>
                </a:solidFill>
                <a:cs typeface="B Mitra" pitchFamily="2" charset="-78"/>
              </a:rPr>
              <a:t>مراحل فرآیند انجماد بعضی از محصولات به روش </a:t>
            </a:r>
            <a:r>
              <a:rPr lang="en-US" sz="2000" b="1" i="0" dirty="0" smtClean="0">
                <a:solidFill>
                  <a:srgbClr val="FF6600"/>
                </a:solidFill>
                <a:cs typeface="B Mitra" pitchFamily="2" charset="-78"/>
              </a:rPr>
              <a:t>IQF</a:t>
            </a:r>
          </a:p>
          <a:p>
            <a:pPr algn="just">
              <a:lnSpc>
                <a:spcPct val="150000"/>
              </a:lnSpc>
              <a:buNone/>
            </a:pPr>
            <a:r>
              <a:rPr lang="fa-IR" sz="2000" b="1" i="0" dirty="0" smtClean="0">
                <a:solidFill>
                  <a:srgbClr val="FF6600"/>
                </a:solidFill>
                <a:cs typeface="B Mitra" pitchFamily="2" charset="-78"/>
              </a:rPr>
              <a:t>سیب زمینی منجمد (فرنچ فرایزر)</a:t>
            </a:r>
          </a:p>
          <a:p>
            <a:pPr marL="0" indent="0" algn="just">
              <a:lnSpc>
                <a:spcPct val="150000"/>
              </a:lnSpc>
              <a:buNone/>
            </a:pPr>
            <a:r>
              <a:rPr lang="fa-IR" sz="2000" b="1" i="0" dirty="0" smtClean="0">
                <a:solidFill>
                  <a:schemeClr val="tx1"/>
                </a:solidFill>
                <a:cs typeface="B Mitra" pitchFamily="2" charset="-78"/>
              </a:rPr>
              <a:t>سیب زمینی‌هایی که از مزرعه به کارخانه منتقل می‌شوند. در کارخانه، پس از شستشوی اولیه پوست گیری شده، قسمت های تیره و ناخالصی ها از آن جدا شده، وارد مرحله برش زنی می شود. بعد از اینکه سیب زمینی به شکل خلال در آمد، مجددا شسته شده و به منظور غیر فعال شدن آنزیم‌های موجود، وارد آب داغ می شود. در مرحله بعدی خلال ها مقداری از رطوبت خود را از دست داده سپس نیمه سرخ می شوند. خلال های سیب زمینی بعد از اینکه خشک شدند در مدت زمان کوتاهی منجمد شده و بسته بندی می گردند.</a:t>
            </a:r>
          </a:p>
          <a:p>
            <a:endParaRPr lang="fa-IR" dirty="0"/>
          </a:p>
        </p:txBody>
      </p:sp>
    </p:spTree>
  </p:cSld>
  <p:clrMapOvr>
    <a:masterClrMapping/>
  </p:clrMapOvr>
  <p:transition spd="slow">
    <p:plus/>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0"/>
            <a:ext cx="7300914" cy="4429132"/>
          </a:xfrm>
        </p:spPr>
        <p:txBody>
          <a:bodyPr/>
          <a:lstStyle/>
          <a:p>
            <a:pPr algn="just">
              <a:lnSpc>
                <a:spcPct val="150000"/>
              </a:lnSpc>
            </a:pPr>
            <a:r>
              <a:rPr lang="fa-IR" sz="2400" b="1" i="0" dirty="0" smtClean="0">
                <a:solidFill>
                  <a:srgbClr val="FF6600"/>
                </a:solidFill>
                <a:cs typeface="B Mitra" pitchFamily="2" charset="-78"/>
              </a:rPr>
              <a:t>مزایای روش </a:t>
            </a:r>
            <a:r>
              <a:rPr lang="en-US" sz="2400" b="1" i="0" dirty="0" smtClean="0">
                <a:solidFill>
                  <a:srgbClr val="FF6600"/>
                </a:solidFill>
                <a:cs typeface="B Mitra" pitchFamily="2" charset="-78"/>
              </a:rPr>
              <a:t>IQF</a:t>
            </a:r>
            <a:endParaRPr lang="fa-IR" sz="2400" b="1" i="0" dirty="0" smtClean="0">
              <a:solidFill>
                <a:srgbClr val="FF6600"/>
              </a:solidFill>
              <a:cs typeface="B Mitra" pitchFamily="2" charset="-78"/>
            </a:endParaRPr>
          </a:p>
          <a:p>
            <a:pPr marL="0" indent="0" algn="justLow">
              <a:lnSpc>
                <a:spcPct val="150000"/>
              </a:lnSpc>
              <a:buNone/>
            </a:pPr>
            <a:r>
              <a:rPr lang="fa-IR" sz="2000" b="1" i="0" dirty="0" smtClean="0">
                <a:solidFill>
                  <a:schemeClr val="tx1"/>
                </a:solidFill>
                <a:cs typeface="B Mitra" pitchFamily="2" charset="-78"/>
              </a:rPr>
              <a:t>حداقل تغییرات و کاهش در مواد مغذی محصولات وجود دارد، چرا که آب موجود در بافت ماده غذایی در این روش به سرعت منجمد شده، از تشکیل بلورهای درشت که به سلول‌های بافت مواد غذایی آسیب جدی وارد می‌کنند، ممانعت به عمل می‌آید. در نتیجه بافت ماده غذایی در زمان انجماد سالم مانده و در زمان رفع انجماد، خروج آب یا تراوش عصاره و از بین رفتن ویتامین‌ها و املاح محلول در آب در حد ناچیز خواهد بود.سایر مزایا:</a:t>
            </a:r>
          </a:p>
          <a:p>
            <a:pPr marL="0" indent="0" algn="justLow">
              <a:lnSpc>
                <a:spcPct val="150000"/>
              </a:lnSpc>
              <a:buNone/>
            </a:pPr>
            <a:r>
              <a:rPr lang="fa-IR" sz="2000" b="1" i="0" dirty="0" smtClean="0">
                <a:solidFill>
                  <a:schemeClr val="tx1"/>
                </a:solidFill>
                <a:cs typeface="B Mitra" pitchFamily="2" charset="-78"/>
              </a:rPr>
              <a:t>1-حفظ تازگي ، رنگ ، عطر ، طعم طبيعي و حفظ خواص محصول</a:t>
            </a:r>
            <a:br>
              <a:rPr lang="fa-IR" sz="2000" b="1" i="0" dirty="0" smtClean="0">
                <a:solidFill>
                  <a:schemeClr val="tx1"/>
                </a:solidFill>
                <a:cs typeface="B Mitra" pitchFamily="2" charset="-78"/>
              </a:rPr>
            </a:br>
            <a:r>
              <a:rPr lang="fa-IR" sz="2000" b="1" i="0" dirty="0" smtClean="0">
                <a:solidFill>
                  <a:schemeClr val="tx1"/>
                </a:solidFill>
                <a:cs typeface="B Mitra" pitchFamily="2" charset="-78"/>
              </a:rPr>
              <a:t>2–انجماد بدون استفاده از هرکونه مواد شيميايي و نگهدارنده</a:t>
            </a:r>
          </a:p>
          <a:p>
            <a:pPr marL="0" indent="0">
              <a:lnSpc>
                <a:spcPct val="150000"/>
              </a:lnSpc>
              <a:buNone/>
            </a:pPr>
            <a:r>
              <a:rPr lang="fa-IR" sz="2000" b="1" i="0" dirty="0" smtClean="0">
                <a:solidFill>
                  <a:schemeClr val="tx1"/>
                </a:solidFill>
                <a:cs typeface="B Mitra" pitchFamily="2" charset="-78"/>
              </a:rPr>
              <a:t>3-انجماد بدون آب و چسبندگی نهایی محصول</a:t>
            </a:r>
            <a:br>
              <a:rPr lang="fa-IR" sz="2000" b="1" i="0" dirty="0" smtClean="0">
                <a:solidFill>
                  <a:schemeClr val="tx1"/>
                </a:solidFill>
                <a:cs typeface="B Mitra" pitchFamily="2" charset="-78"/>
              </a:rPr>
            </a:br>
            <a:r>
              <a:rPr lang="fa-IR" sz="2000" b="1" i="0" dirty="0" smtClean="0">
                <a:solidFill>
                  <a:schemeClr val="tx1"/>
                </a:solidFill>
                <a:cs typeface="B Mitra" pitchFamily="2" charset="-78"/>
              </a:rPr>
              <a:t>4–قابليت نگهداري طولاني با حفظ خواص تازگي محصول</a:t>
            </a:r>
            <a:br>
              <a:rPr lang="fa-IR" sz="2000" b="1" i="0" dirty="0" smtClean="0">
                <a:solidFill>
                  <a:schemeClr val="tx1"/>
                </a:solidFill>
                <a:cs typeface="B Mitra" pitchFamily="2" charset="-78"/>
              </a:rPr>
            </a:br>
            <a:r>
              <a:rPr lang="fa-IR" sz="2000" b="1" i="0" dirty="0" smtClean="0">
                <a:solidFill>
                  <a:schemeClr val="tx1"/>
                </a:solidFill>
                <a:cs typeface="B Mitra" pitchFamily="2" charset="-78"/>
              </a:rPr>
              <a:t>5– قابليت دسترسي به انواع محصولات در طول فصول مختلف و پخت سريع وآسان</a:t>
            </a:r>
            <a:endParaRPr lang="en-US" sz="2000" b="1" i="0" dirty="0" smtClean="0">
              <a:solidFill>
                <a:schemeClr val="tx1"/>
              </a:solidFill>
              <a:cs typeface="B Mitra" pitchFamily="2" charset="-78"/>
            </a:endParaRPr>
          </a:p>
        </p:txBody>
      </p:sp>
    </p:spTree>
  </p:cSld>
  <p:clrMapOvr>
    <a:masterClrMapping/>
  </p:clrMapOvr>
  <p:transition spd="slow">
    <p:diamon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0"/>
            <a:ext cx="7686668" cy="5786454"/>
          </a:xfrm>
        </p:spPr>
        <p:txBody>
          <a:bodyPr>
            <a:normAutofit/>
          </a:bodyPr>
          <a:lstStyle/>
          <a:p>
            <a:pPr marL="547688" lvl="0" indent="-14288" algn="ctr" eaLnBrk="0" hangingPunct="0">
              <a:spcBef>
                <a:spcPct val="0"/>
              </a:spcBef>
              <a:buNone/>
            </a:pPr>
            <a:endParaRPr lang="fa-IR" sz="2000" b="1" i="0" dirty="0" smtClean="0">
              <a:solidFill>
                <a:schemeClr val="accent4">
                  <a:lumMod val="50000"/>
                </a:schemeClr>
              </a:solidFill>
              <a:cs typeface="2  Mitra" pitchFamily="2" charset="-78"/>
            </a:endParaRPr>
          </a:p>
          <a:p>
            <a:pPr algn="ctr">
              <a:buNone/>
            </a:pPr>
            <a:r>
              <a:rPr lang="fa-IR" sz="2600" b="1" i="0" dirty="0" smtClean="0">
                <a:solidFill>
                  <a:schemeClr val="accent3">
                    <a:lumMod val="75000"/>
                  </a:schemeClr>
                </a:solidFill>
                <a:cs typeface="B Titr" pitchFamily="2" charset="-78"/>
              </a:rPr>
              <a:t>4-استفاده از گرما</a:t>
            </a:r>
            <a:r>
              <a:rPr lang="en-US" sz="2600" b="1" i="0" dirty="0" smtClean="0">
                <a:solidFill>
                  <a:schemeClr val="accent3">
                    <a:lumMod val="75000"/>
                  </a:schemeClr>
                </a:solidFill>
                <a:cs typeface="B Titr" pitchFamily="2" charset="-78"/>
              </a:rPr>
              <a:t>- </a:t>
            </a:r>
            <a:r>
              <a:rPr lang="fa-IR" sz="2600" b="1" i="0" dirty="0" smtClean="0">
                <a:solidFill>
                  <a:schemeClr val="accent3">
                    <a:lumMod val="75000"/>
                  </a:schemeClr>
                </a:solidFill>
                <a:cs typeface="B Titr" pitchFamily="2" charset="-78"/>
              </a:rPr>
              <a:t>حرارت</a:t>
            </a:r>
            <a:endParaRPr lang="en-US" sz="2600" b="1" i="0" dirty="0" smtClean="0">
              <a:solidFill>
                <a:schemeClr val="accent3">
                  <a:lumMod val="75000"/>
                </a:schemeClr>
              </a:solidFill>
              <a:cs typeface="B Titr" pitchFamily="2" charset="-78"/>
            </a:endParaRPr>
          </a:p>
          <a:p>
            <a:pPr marL="547688" lvl="0" indent="-14288" algn="just" eaLnBrk="0" fontAlgn="base" hangingPunct="0">
              <a:lnSpc>
                <a:spcPct val="150000"/>
              </a:lnSpc>
              <a:spcBef>
                <a:spcPct val="0"/>
              </a:spcBef>
              <a:spcAft>
                <a:spcPct val="0"/>
              </a:spcAft>
              <a:buNone/>
            </a:pPr>
            <a:r>
              <a:rPr lang="fa-IR" sz="2000" b="1" i="0" dirty="0" smtClean="0">
                <a:solidFill>
                  <a:schemeClr val="tx1"/>
                </a:solidFill>
                <a:cs typeface="B Mitra" pitchFamily="2" charset="-78"/>
              </a:rPr>
              <a:t>درجه حرارت یکی از مهمترین عوامل تعیین کننده رشد میکروب ها می باشد.بصورتی که حرارت بالای ۶۵درجه سانتیگراد باعث از بین رفتن میکروب ها و آنزیم ها می شود مهمترین روش‌های حرارتی برای نگهداری مواد غذائی دو روش پاستوریزاسیون و استریلیزاسیون میباشد</a:t>
            </a:r>
          </a:p>
          <a:p>
            <a:pPr marL="547688" indent="-14288" algn="just">
              <a:lnSpc>
                <a:spcPct val="150000"/>
              </a:lnSpc>
              <a:buNone/>
            </a:pPr>
            <a:r>
              <a:rPr lang="fa-IR" sz="2000" b="1" i="0" dirty="0" smtClean="0">
                <a:solidFill>
                  <a:schemeClr val="tx1"/>
                </a:solidFill>
                <a:cs typeface="B Mitra" pitchFamily="2" charset="-78"/>
              </a:rPr>
              <a:t> در روش پاستوریزاسیون تا حدودی میکروارگانیسم‌ها(تنها بیماریزا) از بین رفته و آنزیم‌ها غیر فعال می‌شوند. بهمین دلیل فرآورده‌های پاستوریزه مثل شیر پاستوریزه باید حتما در یخچال نگهداری شوند. </a:t>
            </a:r>
            <a:endParaRPr lang="en-US" sz="2000" b="1" i="0" dirty="0" smtClean="0">
              <a:solidFill>
                <a:schemeClr val="tx1"/>
              </a:solidFill>
              <a:cs typeface="B Mitra" pitchFamily="2" charset="-78"/>
            </a:endParaRPr>
          </a:p>
          <a:p>
            <a:pPr marL="547688" indent="-14288" algn="just">
              <a:lnSpc>
                <a:spcPct val="150000"/>
              </a:lnSpc>
              <a:buNone/>
            </a:pPr>
            <a:r>
              <a:rPr lang="fa-IR" sz="2000" b="1" i="0" dirty="0" smtClean="0">
                <a:solidFill>
                  <a:schemeClr val="tx1"/>
                </a:solidFill>
                <a:cs typeface="B Mitra" pitchFamily="2" charset="-78"/>
              </a:rPr>
              <a:t>در روش استریلیزاسیون، کلیه میکروارگانیسم‌ها از بین رفته و آنزیم‌ها غیر فعال می‌شوند. در نتیجه ماده غذایی برای مدت طولانی قابل نگهداری است. </a:t>
            </a:r>
            <a:endParaRPr lang="en-US" sz="2000" b="1" i="0" dirty="0" smtClean="0">
              <a:solidFill>
                <a:schemeClr val="tx1"/>
              </a:solidFill>
              <a:cs typeface="B Mitra" pitchFamily="2" charset="-78"/>
            </a:endParaRPr>
          </a:p>
          <a:p>
            <a:endParaRPr lang="fa-IR" dirty="0"/>
          </a:p>
        </p:txBody>
      </p:sp>
    </p:spTree>
  </p:cSld>
  <p:clrMapOvr>
    <a:masterClrMapping/>
  </p:clrMapOvr>
  <p:transition spd="slow">
    <p:whee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357166"/>
            <a:ext cx="7500990" cy="5715040"/>
          </a:xfrm>
        </p:spPr>
        <p:txBody>
          <a:bodyPr>
            <a:normAutofit/>
          </a:bodyPr>
          <a:lstStyle/>
          <a:p>
            <a:pPr marL="547688" indent="-14288" algn="ctr">
              <a:buNone/>
            </a:pPr>
            <a:endParaRPr lang="fa-IR" sz="1800" b="1" i="0" dirty="0" smtClean="0">
              <a:cs typeface="2  Mitra" pitchFamily="2" charset="-78"/>
            </a:endParaRPr>
          </a:p>
          <a:p>
            <a:pPr marL="547688" indent="-14288" algn="ctr">
              <a:buNone/>
            </a:pPr>
            <a:r>
              <a:rPr lang="fa-IR" sz="2400" b="1" i="0" dirty="0" smtClean="0">
                <a:solidFill>
                  <a:schemeClr val="accent3">
                    <a:lumMod val="75000"/>
                  </a:schemeClr>
                </a:solidFill>
                <a:cs typeface="B Titr" pitchFamily="2" charset="-78"/>
              </a:rPr>
              <a:t>5-</a:t>
            </a:r>
            <a:r>
              <a:rPr lang="ar-SA" sz="2400" b="1" i="0" dirty="0" smtClean="0">
                <a:solidFill>
                  <a:schemeClr val="accent3">
                    <a:lumMod val="75000"/>
                  </a:schemeClr>
                </a:solidFill>
                <a:cs typeface="B Titr" pitchFamily="2" charset="-78"/>
              </a:rPr>
              <a:t>خشک کردن</a:t>
            </a:r>
            <a:endParaRPr lang="fa-IR" sz="2400" b="1" i="0" dirty="0" smtClean="0">
              <a:solidFill>
                <a:schemeClr val="accent3">
                  <a:lumMod val="75000"/>
                </a:schemeClr>
              </a:solidFill>
              <a:cs typeface="B Titr" pitchFamily="2" charset="-78"/>
            </a:endParaRPr>
          </a:p>
          <a:p>
            <a:pPr marL="547688" indent="-14288" algn="ctr">
              <a:buNone/>
            </a:pPr>
            <a:endParaRPr lang="fa-IR" sz="2400" b="1" i="0" dirty="0" smtClean="0">
              <a:solidFill>
                <a:schemeClr val="accent1"/>
              </a:solidFill>
              <a:effectLst>
                <a:outerShdw blurRad="38100" dist="38100" dir="2700000" algn="tl">
                  <a:srgbClr val="000000">
                    <a:alpha val="43137"/>
                  </a:srgbClr>
                </a:outerShdw>
              </a:effectLst>
              <a:cs typeface="2  Mitra" pitchFamily="2" charset="-78"/>
            </a:endParaRPr>
          </a:p>
          <a:p>
            <a:pPr marL="547688" indent="-14288" algn="just">
              <a:lnSpc>
                <a:spcPct val="150000"/>
              </a:lnSpc>
              <a:buNone/>
            </a:pPr>
            <a:r>
              <a:rPr lang="ar-SA" sz="2000" b="1" i="0" dirty="0" smtClean="0">
                <a:solidFill>
                  <a:schemeClr val="tx1">
                    <a:lumMod val="95000"/>
                    <a:lumOff val="5000"/>
                  </a:schemeClr>
                </a:solidFill>
                <a:cs typeface="B Mitra" pitchFamily="2" charset="-78"/>
              </a:rPr>
              <a:t>خشک کردن، قدیمی ترین و متداول ترین شیوه نگهداری مواد غذایی است </a:t>
            </a:r>
            <a:r>
              <a:rPr lang="fa-IR" sz="2000" b="1" i="0" dirty="0" smtClean="0">
                <a:solidFill>
                  <a:schemeClr val="tx1">
                    <a:lumMod val="95000"/>
                    <a:lumOff val="5000"/>
                  </a:schemeClr>
                </a:solidFill>
                <a:cs typeface="B Mitra" pitchFamily="2" charset="-78"/>
              </a:rPr>
              <a:t>در این روش هدف از خشک کردن کاهش رطوبت آزاد مواد غذایی و در نتیجه  خارج ساختن رطوبت از دسترس میکروب ها و کاهش فعالیت آنزیم های موجود در مواد غذایی است</a:t>
            </a:r>
            <a:r>
              <a:rPr lang="ar-SA" sz="2000" b="1" i="0" dirty="0" smtClean="0">
                <a:solidFill>
                  <a:schemeClr val="tx1">
                    <a:lumMod val="95000"/>
                    <a:lumOff val="5000"/>
                  </a:schemeClr>
                </a:solidFill>
                <a:cs typeface="B Mitra" pitchFamily="2" charset="-78"/>
              </a:rPr>
              <a:t>. </a:t>
            </a:r>
            <a:endParaRPr lang="fa-IR" sz="2000" b="1" i="0" dirty="0" smtClean="0">
              <a:solidFill>
                <a:schemeClr val="tx1">
                  <a:lumMod val="95000"/>
                  <a:lumOff val="5000"/>
                </a:schemeClr>
              </a:solidFill>
              <a:cs typeface="B Mitra" pitchFamily="2" charset="-78"/>
            </a:endParaRPr>
          </a:p>
          <a:p>
            <a:pPr marL="547688" indent="-14288" algn="just">
              <a:lnSpc>
                <a:spcPct val="150000"/>
              </a:lnSpc>
              <a:buNone/>
            </a:pPr>
            <a:r>
              <a:rPr lang="ar-SA" sz="2000" b="1" i="0" dirty="0" smtClean="0">
                <a:solidFill>
                  <a:schemeClr val="tx1">
                    <a:lumMod val="95000"/>
                    <a:lumOff val="5000"/>
                  </a:schemeClr>
                </a:solidFill>
                <a:cs typeface="B Mitra" pitchFamily="2" charset="-78"/>
              </a:rPr>
              <a:t>توصیه می شود به هنگام خشک کردن</a:t>
            </a:r>
            <a:r>
              <a:rPr lang="fa-IR" sz="2000" b="1" i="0" dirty="0" smtClean="0">
                <a:solidFill>
                  <a:schemeClr val="tx1">
                    <a:lumMod val="95000"/>
                    <a:lumOff val="5000"/>
                  </a:schemeClr>
                </a:solidFill>
                <a:cs typeface="B Mitra" pitchFamily="2" charset="-78"/>
              </a:rPr>
              <a:t> </a:t>
            </a:r>
            <a:r>
              <a:rPr lang="ar-SA" sz="2000" b="1" i="0" dirty="0" smtClean="0">
                <a:solidFill>
                  <a:schemeClr val="tx1">
                    <a:lumMod val="95000"/>
                    <a:lumOff val="5000"/>
                  </a:schemeClr>
                </a:solidFill>
                <a:cs typeface="B Mitra" pitchFamily="2" charset="-78"/>
              </a:rPr>
              <a:t>سبزی ها</a:t>
            </a:r>
            <a:r>
              <a:rPr lang="fa-IR" sz="2000" b="1" i="0" dirty="0" smtClean="0">
                <a:solidFill>
                  <a:schemeClr val="tx1">
                    <a:lumMod val="95000"/>
                    <a:lumOff val="5000"/>
                  </a:schemeClr>
                </a:solidFill>
                <a:cs typeface="B Mitra" pitchFamily="2" charset="-78"/>
              </a:rPr>
              <a:t> </a:t>
            </a:r>
            <a:r>
              <a:rPr lang="ar-SA" sz="2000" b="1" i="0" dirty="0" smtClean="0">
                <a:solidFill>
                  <a:schemeClr val="tx1">
                    <a:lumMod val="95000"/>
                    <a:lumOff val="5000"/>
                  </a:schemeClr>
                </a:solidFill>
                <a:cs typeface="B Mitra" pitchFamily="2" charset="-78"/>
              </a:rPr>
              <a:t>، ابتدا آن ها را به مدت</a:t>
            </a:r>
            <a:r>
              <a:rPr lang="en-US" sz="2000" b="1" i="0" dirty="0" smtClean="0">
                <a:solidFill>
                  <a:schemeClr val="tx1">
                    <a:lumMod val="95000"/>
                    <a:lumOff val="5000"/>
                  </a:schemeClr>
                </a:solidFill>
                <a:cs typeface="B Mitra" pitchFamily="2" charset="-78"/>
              </a:rPr>
              <a:t> 1 </a:t>
            </a:r>
            <a:r>
              <a:rPr lang="ar-SA" sz="2000" b="1" i="0" dirty="0" smtClean="0">
                <a:solidFill>
                  <a:schemeClr val="tx1">
                    <a:lumMod val="95000"/>
                    <a:lumOff val="5000"/>
                  </a:schemeClr>
                </a:solidFill>
                <a:cs typeface="B Mitra" pitchFamily="2" charset="-78"/>
              </a:rPr>
              <a:t>دقیقه در بخار</a:t>
            </a:r>
            <a:r>
              <a:rPr lang="en-US" sz="2000" b="1" i="0" dirty="0" smtClean="0">
                <a:solidFill>
                  <a:schemeClr val="tx1">
                    <a:lumMod val="95000"/>
                    <a:lumOff val="5000"/>
                  </a:schemeClr>
                </a:solidFill>
                <a:cs typeface="B Mitra" pitchFamily="2" charset="-78"/>
              </a:rPr>
              <a:t> 100 </a:t>
            </a:r>
            <a:r>
              <a:rPr lang="ar-SA" sz="2000" b="1" i="0" dirty="0" smtClean="0">
                <a:solidFill>
                  <a:schemeClr val="tx1">
                    <a:lumMod val="95000"/>
                    <a:lumOff val="5000"/>
                  </a:schemeClr>
                </a:solidFill>
                <a:cs typeface="B Mitra" pitchFamily="2" charset="-78"/>
              </a:rPr>
              <a:t>درجه و یا به مدت</a:t>
            </a:r>
            <a:r>
              <a:rPr lang="en-US" sz="2000" b="1" i="0" dirty="0" smtClean="0">
                <a:solidFill>
                  <a:schemeClr val="tx1">
                    <a:lumMod val="95000"/>
                    <a:lumOff val="5000"/>
                  </a:schemeClr>
                </a:solidFill>
                <a:cs typeface="B Mitra" pitchFamily="2" charset="-78"/>
              </a:rPr>
              <a:t> 2-3</a:t>
            </a:r>
            <a:r>
              <a:rPr lang="ar-SA" sz="2000" b="1" i="0" dirty="0" smtClean="0">
                <a:solidFill>
                  <a:schemeClr val="tx1">
                    <a:lumMod val="95000"/>
                    <a:lumOff val="5000"/>
                  </a:schemeClr>
                </a:solidFill>
                <a:cs typeface="B Mitra" pitchFamily="2" charset="-78"/>
              </a:rPr>
              <a:t>دقیقه در آب داغ</a:t>
            </a:r>
            <a:r>
              <a:rPr lang="en-US" sz="2000" b="1" i="0" dirty="0" smtClean="0">
                <a:solidFill>
                  <a:schemeClr val="tx1">
                    <a:lumMod val="95000"/>
                    <a:lumOff val="5000"/>
                  </a:schemeClr>
                </a:solidFill>
                <a:cs typeface="B Mitra" pitchFamily="2" charset="-78"/>
              </a:rPr>
              <a:t> 85 </a:t>
            </a:r>
            <a:r>
              <a:rPr lang="ar-SA" sz="2000" b="1" i="0" dirty="0" smtClean="0">
                <a:solidFill>
                  <a:schemeClr val="tx1">
                    <a:lumMod val="95000"/>
                    <a:lumOff val="5000"/>
                  </a:schemeClr>
                </a:solidFill>
                <a:cs typeface="B Mitra" pitchFamily="2" charset="-78"/>
              </a:rPr>
              <a:t>تا</a:t>
            </a:r>
            <a:r>
              <a:rPr lang="en-US" sz="2000" b="1" i="0" dirty="0" smtClean="0">
                <a:solidFill>
                  <a:schemeClr val="tx1">
                    <a:lumMod val="95000"/>
                    <a:lumOff val="5000"/>
                  </a:schemeClr>
                </a:solidFill>
                <a:cs typeface="B Mitra" pitchFamily="2" charset="-78"/>
              </a:rPr>
              <a:t> 90 </a:t>
            </a:r>
            <a:r>
              <a:rPr lang="ar-SA" sz="2000" b="1" i="0" dirty="0" smtClean="0">
                <a:solidFill>
                  <a:schemeClr val="tx1">
                    <a:lumMod val="95000"/>
                    <a:lumOff val="5000"/>
                  </a:schemeClr>
                </a:solidFill>
                <a:cs typeface="B Mitra" pitchFamily="2" charset="-78"/>
              </a:rPr>
              <a:t>درجه قرار دهند تا با بی اثر کردن آنزیم های موجود در سبزی (عمل بلانچینگ ) محصول خشک کرده با کیفیت بهترفراهم گردد</a:t>
            </a:r>
            <a:r>
              <a:rPr lang="ar-SA" sz="2000" b="1" i="0" dirty="0" smtClean="0">
                <a:cs typeface="B Mitra" pitchFamily="2" charset="-78"/>
              </a:rPr>
              <a:t>.</a:t>
            </a:r>
            <a:endParaRPr lang="en-US" sz="2000" b="1" i="0" dirty="0" smtClean="0">
              <a:cs typeface="B Mitra" pitchFamily="2" charset="-78"/>
            </a:endParaRPr>
          </a:p>
          <a:p>
            <a:pPr marL="547688" indent="-14288" algn="just">
              <a:lnSpc>
                <a:spcPct val="150000"/>
              </a:lnSpc>
              <a:buNone/>
            </a:pPr>
            <a:r>
              <a:rPr lang="en-US" sz="2000" b="1" i="0" dirty="0" smtClean="0">
                <a:solidFill>
                  <a:schemeClr val="accent1"/>
                </a:solidFill>
                <a:cs typeface="B Mitra" pitchFamily="2" charset="-78"/>
              </a:rPr>
              <a:t> </a:t>
            </a:r>
            <a:endParaRPr lang="en-US" sz="2000" b="1" i="0" dirty="0" smtClean="0">
              <a:cs typeface="B Mitra" pitchFamily="2" charset="-78"/>
            </a:endParaRPr>
          </a:p>
          <a:p>
            <a:endParaRPr lang="en-US" dirty="0" smtClean="0"/>
          </a:p>
        </p:txBody>
      </p:sp>
    </p:spTree>
  </p:cSld>
  <p:clrMapOvr>
    <a:masterClrMapping/>
  </p:clrMapOvr>
  <p:transition spd="slow">
    <p:circl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57166"/>
            <a:ext cx="7391400" cy="5586434"/>
          </a:xfrm>
        </p:spPr>
        <p:txBody>
          <a:bodyPr/>
          <a:lstStyle/>
          <a:p>
            <a:pPr marL="547688" indent="-14288" algn="ctr">
              <a:lnSpc>
                <a:spcPct val="150000"/>
              </a:lnSpc>
              <a:buNone/>
            </a:pPr>
            <a:r>
              <a:rPr lang="en-US" sz="3200" b="1" i="0" dirty="0" smtClean="0">
                <a:solidFill>
                  <a:schemeClr val="accent3">
                    <a:lumMod val="75000"/>
                  </a:schemeClr>
                </a:solidFill>
                <a:cs typeface="B Titr" pitchFamily="2" charset="-78"/>
              </a:rPr>
              <a:t> </a:t>
            </a:r>
            <a:r>
              <a:rPr lang="fa-IR" sz="2000" b="1" i="0" dirty="0" smtClean="0">
                <a:solidFill>
                  <a:schemeClr val="accent3">
                    <a:lumMod val="75000"/>
                  </a:schemeClr>
                </a:solidFill>
                <a:cs typeface="B Titr" pitchFamily="2" charset="-78"/>
              </a:rPr>
              <a:t>6-</a:t>
            </a:r>
            <a:r>
              <a:rPr lang="ar-SA" sz="2000" b="1" i="0" dirty="0" smtClean="0">
                <a:solidFill>
                  <a:schemeClr val="accent3">
                    <a:lumMod val="75000"/>
                  </a:schemeClr>
                </a:solidFill>
                <a:cs typeface="B Titr" pitchFamily="2" charset="-78"/>
              </a:rPr>
              <a:t>تغلیظ و افزایش فشار اسمزی</a:t>
            </a:r>
            <a:endParaRPr lang="en-US" sz="2000" b="1" i="0" dirty="0" smtClean="0">
              <a:solidFill>
                <a:schemeClr val="accent3">
                  <a:lumMod val="75000"/>
                </a:schemeClr>
              </a:solidFill>
              <a:cs typeface="B Titr" pitchFamily="2" charset="-78"/>
            </a:endParaRPr>
          </a:p>
          <a:p>
            <a:pPr marL="92075" indent="0">
              <a:lnSpc>
                <a:spcPct val="150000"/>
              </a:lnSpc>
              <a:buNone/>
            </a:pPr>
            <a:r>
              <a:rPr lang="ar-SA" sz="2000" b="1" i="0" dirty="0" smtClean="0">
                <a:solidFill>
                  <a:schemeClr val="tx1">
                    <a:lumMod val="95000"/>
                    <a:lumOff val="5000"/>
                  </a:schemeClr>
                </a:solidFill>
                <a:cs typeface="2  Mitra" pitchFamily="2" charset="-78"/>
              </a:rPr>
              <a:t>تهیه رب ، شیره از آب میوه ها، تهیه مربا و مانند این ها با نامساعد کردن فعالیت عوامل قارچی وباکتریایی به خاطر کاهش آب فعال و افزایش فشار اسمزی سبب نگهداری مواد غذایی می شود.</a:t>
            </a:r>
            <a:r>
              <a:rPr lang="fa-IR" sz="2000" b="1" i="0" dirty="0" smtClean="0">
                <a:solidFill>
                  <a:schemeClr val="tx1">
                    <a:lumMod val="95000"/>
                    <a:lumOff val="5000"/>
                  </a:schemeClr>
                </a:solidFill>
                <a:cs typeface="2  Mitra" pitchFamily="2" charset="-78"/>
              </a:rPr>
              <a:t> تهيه شيره انگور  نيز يكي از  روشهاي غليظ كردن است </a:t>
            </a:r>
            <a:r>
              <a:rPr lang="fa-IR" sz="2000" b="1" i="0" dirty="0" smtClean="0">
                <a:cs typeface="2  Mitra" pitchFamily="2" charset="-78"/>
              </a:rPr>
              <a:t>.</a:t>
            </a:r>
            <a:endParaRPr lang="en-US" sz="2000" b="1" i="0" dirty="0" smtClean="0">
              <a:cs typeface="2  Mitra" pitchFamily="2" charset="-78"/>
            </a:endParaRPr>
          </a:p>
          <a:p>
            <a:pPr marL="547688" lvl="0" indent="-14288" algn="ctr">
              <a:lnSpc>
                <a:spcPct val="150000"/>
              </a:lnSpc>
              <a:buNone/>
            </a:pPr>
            <a:r>
              <a:rPr lang="fa-IR" sz="2000" b="1" i="0" dirty="0" smtClean="0">
                <a:solidFill>
                  <a:schemeClr val="accent3">
                    <a:lumMod val="75000"/>
                  </a:schemeClr>
                </a:solidFill>
                <a:cs typeface="B Titr" pitchFamily="2" charset="-78"/>
              </a:rPr>
              <a:t>7-</a:t>
            </a:r>
            <a:r>
              <a:rPr lang="ar-SA" sz="2000" b="1" i="0" dirty="0" smtClean="0">
                <a:solidFill>
                  <a:schemeClr val="accent3">
                    <a:lumMod val="75000"/>
                  </a:schemeClr>
                </a:solidFill>
                <a:cs typeface="B Titr" pitchFamily="2" charset="-78"/>
              </a:rPr>
              <a:t>استفاده از </a:t>
            </a:r>
            <a:r>
              <a:rPr lang="fa-IR" sz="2000" b="1" i="0" dirty="0" smtClean="0">
                <a:solidFill>
                  <a:schemeClr val="accent3">
                    <a:lumMod val="75000"/>
                  </a:schemeClr>
                </a:solidFill>
                <a:cs typeface="B Titr" pitchFamily="2" charset="-78"/>
              </a:rPr>
              <a:t>نمک</a:t>
            </a:r>
            <a:endParaRPr lang="en-US" sz="2000" b="1" i="0" dirty="0" smtClean="0">
              <a:solidFill>
                <a:schemeClr val="accent3">
                  <a:lumMod val="75000"/>
                </a:schemeClr>
              </a:solidFill>
              <a:cs typeface="B Titr" pitchFamily="2" charset="-78"/>
            </a:endParaRPr>
          </a:p>
          <a:p>
            <a:pPr marL="92075" indent="0">
              <a:lnSpc>
                <a:spcPct val="150000"/>
              </a:lnSpc>
              <a:buNone/>
            </a:pPr>
            <a:r>
              <a:rPr lang="fa-IR" sz="2000" b="1" i="0" dirty="0" smtClean="0">
                <a:solidFill>
                  <a:schemeClr val="tx1">
                    <a:lumMod val="95000"/>
                    <a:lumOff val="5000"/>
                  </a:schemeClr>
                </a:solidFill>
                <a:cs typeface="2  Mitra" pitchFamily="2" charset="-78"/>
              </a:rPr>
              <a:t>اثر نگهداری توسط نمک بیشتر بعلت پایین آوردن میزان آب فعال مواد غذایی می باشد .و از طریق افزایش فشار اسمزی و کاهش آب فعال تنها مانع فعالیت میکرو ارگانیسم ها می شود و اثر مستقیمی بر روی نابودی میکروارگانیسم ها ندارد.</a:t>
            </a:r>
            <a:endParaRPr lang="en-US" sz="2000" b="1" i="0" dirty="0" smtClean="0">
              <a:solidFill>
                <a:schemeClr val="tx1">
                  <a:lumMod val="95000"/>
                  <a:lumOff val="5000"/>
                </a:schemeClr>
              </a:solidFill>
              <a:cs typeface="2  Mitra" pitchFamily="2" charset="-78"/>
            </a:endParaRPr>
          </a:p>
          <a:p>
            <a:pPr marL="92075" lvl="0" indent="0">
              <a:lnSpc>
                <a:spcPct val="150000"/>
              </a:lnSpc>
              <a:buNone/>
            </a:pPr>
            <a:r>
              <a:rPr lang="ar-SA" sz="2000" b="1" i="0" dirty="0" smtClean="0">
                <a:solidFill>
                  <a:schemeClr val="tx1">
                    <a:lumMod val="95000"/>
                    <a:lumOff val="5000"/>
                  </a:schemeClr>
                </a:solidFill>
                <a:cs typeface="2  Mitra" pitchFamily="2" charset="-78"/>
              </a:rPr>
              <a:t>میزان نمک مورد استفاده برای نگهداری پنیر</a:t>
            </a:r>
            <a:r>
              <a:rPr lang="en-US" sz="2000" b="1" i="0" dirty="0" smtClean="0">
                <a:solidFill>
                  <a:schemeClr val="tx1">
                    <a:lumMod val="95000"/>
                    <a:lumOff val="5000"/>
                  </a:schemeClr>
                </a:solidFill>
                <a:cs typeface="2  Mitra" pitchFamily="2" charset="-78"/>
              </a:rPr>
              <a:t> </a:t>
            </a:r>
            <a:r>
              <a:rPr lang="fa-IR" sz="2000" b="1" i="0" dirty="0" smtClean="0">
                <a:solidFill>
                  <a:schemeClr val="tx1">
                    <a:lumMod val="95000"/>
                    <a:lumOff val="5000"/>
                  </a:schemeClr>
                </a:solidFill>
                <a:cs typeface="2  Mitra" pitchFamily="2" charset="-78"/>
              </a:rPr>
              <a:t>13</a:t>
            </a:r>
            <a:r>
              <a:rPr lang="en-US" sz="2000" b="1" i="0" dirty="0" smtClean="0">
                <a:solidFill>
                  <a:schemeClr val="tx1">
                    <a:lumMod val="95000"/>
                    <a:lumOff val="5000"/>
                  </a:schemeClr>
                </a:solidFill>
                <a:cs typeface="2  Mitra" pitchFamily="2" charset="-78"/>
              </a:rPr>
              <a:t> </a:t>
            </a:r>
            <a:r>
              <a:rPr lang="ar-SA" sz="2000" b="1" i="0" dirty="0" smtClean="0">
                <a:solidFill>
                  <a:schemeClr val="tx1">
                    <a:lumMod val="95000"/>
                    <a:lumOff val="5000"/>
                  </a:schemeClr>
                </a:solidFill>
                <a:cs typeface="2  Mitra" pitchFamily="2" charset="-78"/>
              </a:rPr>
              <a:t>% و برای نگهداری محصولات شور، حدو</a:t>
            </a:r>
            <a:r>
              <a:rPr lang="fa-IR" sz="2000" b="1" i="0" dirty="0" smtClean="0">
                <a:solidFill>
                  <a:schemeClr val="tx1">
                    <a:lumMod val="95000"/>
                    <a:lumOff val="5000"/>
                  </a:schemeClr>
                </a:solidFill>
                <a:cs typeface="2  Mitra" pitchFamily="2" charset="-78"/>
              </a:rPr>
              <a:t>د 6</a:t>
            </a:r>
            <a:r>
              <a:rPr lang="ar-SA" sz="2000" b="1" i="0" dirty="0" smtClean="0">
                <a:solidFill>
                  <a:schemeClr val="tx1">
                    <a:lumMod val="95000"/>
                    <a:lumOff val="5000"/>
                  </a:schemeClr>
                </a:solidFill>
                <a:cs typeface="2  Mitra" pitchFamily="2" charset="-78"/>
              </a:rPr>
              <a:t>% است</a:t>
            </a:r>
            <a:r>
              <a:rPr lang="en-US" sz="2000" b="1" i="0" dirty="0" smtClean="0">
                <a:solidFill>
                  <a:schemeClr val="tx1">
                    <a:lumMod val="95000"/>
                    <a:lumOff val="5000"/>
                  </a:schemeClr>
                </a:solidFill>
                <a:cs typeface="2  Mitra" pitchFamily="2" charset="-78"/>
              </a:rPr>
              <a:t>.</a:t>
            </a:r>
          </a:p>
          <a:p>
            <a:endParaRPr lang="fa-IR" dirty="0"/>
          </a:p>
        </p:txBody>
      </p:sp>
    </p:spTree>
  </p:cSld>
  <p:clrMapOvr>
    <a:masterClrMapping/>
  </p:clrMapOvr>
  <p:transition spd="slow">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214290"/>
            <a:ext cx="7858148" cy="5786478"/>
          </a:xfrm>
        </p:spPr>
        <p:txBody>
          <a:bodyPr>
            <a:normAutofit/>
          </a:bodyPr>
          <a:lstStyle/>
          <a:p>
            <a:pPr marL="547688" indent="-14288" algn="ctr">
              <a:buNone/>
            </a:pPr>
            <a:endParaRPr lang="fa-IR" sz="2000" b="1" i="0" dirty="0" smtClean="0">
              <a:cs typeface="2  Mitra" pitchFamily="2" charset="-78"/>
            </a:endParaRPr>
          </a:p>
          <a:p>
            <a:pPr marL="547688" indent="-14288" algn="ctr">
              <a:buNone/>
            </a:pPr>
            <a:r>
              <a:rPr lang="fa-IR" sz="2400" b="1" i="0" dirty="0" smtClean="0">
                <a:solidFill>
                  <a:schemeClr val="accent3">
                    <a:lumMod val="75000"/>
                  </a:schemeClr>
                </a:solidFill>
                <a:cs typeface="B Titr" pitchFamily="2" charset="-78"/>
              </a:rPr>
              <a:t>8-</a:t>
            </a:r>
            <a:r>
              <a:rPr lang="en-US" sz="2400" b="1" i="0" dirty="0" smtClean="0">
                <a:solidFill>
                  <a:schemeClr val="accent3">
                    <a:lumMod val="75000"/>
                  </a:schemeClr>
                </a:solidFill>
                <a:cs typeface="B Titr" pitchFamily="2" charset="-78"/>
              </a:rPr>
              <a:t> </a:t>
            </a:r>
            <a:r>
              <a:rPr lang="ar-SA" sz="2400" b="1" i="0" dirty="0" smtClean="0">
                <a:solidFill>
                  <a:schemeClr val="accent3">
                    <a:lumMod val="75000"/>
                  </a:schemeClr>
                </a:solidFill>
                <a:cs typeface="B Titr" pitchFamily="2" charset="-78"/>
              </a:rPr>
              <a:t>کنسرواسیون</a:t>
            </a:r>
            <a:endParaRPr lang="fa-IR" sz="2400" b="1" i="0" dirty="0" smtClean="0">
              <a:solidFill>
                <a:schemeClr val="accent3">
                  <a:lumMod val="75000"/>
                </a:schemeClr>
              </a:solidFill>
              <a:cs typeface="B Titr" pitchFamily="2" charset="-78"/>
            </a:endParaRPr>
          </a:p>
          <a:p>
            <a:pPr marL="547688" indent="-14288" algn="ctr">
              <a:buNone/>
            </a:pPr>
            <a:endParaRPr lang="en-US" sz="2000" b="1" i="0" dirty="0" smtClean="0">
              <a:solidFill>
                <a:schemeClr val="accent1"/>
              </a:solidFill>
              <a:effectLst>
                <a:outerShdw blurRad="38100" dist="38100" dir="2700000" algn="tl">
                  <a:srgbClr val="000000">
                    <a:alpha val="43137"/>
                  </a:srgbClr>
                </a:outerShdw>
              </a:effectLst>
              <a:cs typeface="2  Mitra" pitchFamily="2" charset="-78"/>
            </a:endParaRPr>
          </a:p>
          <a:p>
            <a:pPr marL="547688" indent="-14288" algn="just">
              <a:lnSpc>
                <a:spcPct val="150000"/>
              </a:lnSpc>
              <a:buNone/>
            </a:pPr>
            <a:r>
              <a:rPr lang="ar-SA" sz="2000" b="1" i="0" dirty="0" smtClean="0">
                <a:solidFill>
                  <a:schemeClr val="tx1"/>
                </a:solidFill>
                <a:cs typeface="B Mitra" pitchFamily="2" charset="-78"/>
              </a:rPr>
              <a:t>با توجه به این که محتویات داخل قوطی کنسرو در حرارت</a:t>
            </a:r>
            <a:r>
              <a:rPr lang="en-US" sz="2000" b="1" i="0" dirty="0" smtClean="0">
                <a:solidFill>
                  <a:schemeClr val="tx1"/>
                </a:solidFill>
                <a:cs typeface="B Mitra" pitchFamily="2" charset="-78"/>
              </a:rPr>
              <a:t> 120 </a:t>
            </a:r>
            <a:r>
              <a:rPr lang="ar-SA" sz="2000" b="1" i="0" dirty="0" smtClean="0">
                <a:solidFill>
                  <a:schemeClr val="tx1"/>
                </a:solidFill>
                <a:cs typeface="B Mitra" pitchFamily="2" charset="-78"/>
              </a:rPr>
              <a:t>درجه سانتیگراد و تحت</a:t>
            </a:r>
            <a:r>
              <a:rPr lang="en-US" sz="2000" b="1" i="0" dirty="0" smtClean="0">
                <a:solidFill>
                  <a:schemeClr val="tx1"/>
                </a:solidFill>
                <a:cs typeface="B Mitra" pitchFamily="2" charset="-78"/>
              </a:rPr>
              <a:t> 5 </a:t>
            </a:r>
            <a:r>
              <a:rPr lang="ar-SA" sz="2000" b="1" i="0" dirty="0" smtClean="0">
                <a:solidFill>
                  <a:schemeClr val="tx1"/>
                </a:solidFill>
                <a:cs typeface="B Mitra" pitchFamily="2" charset="-78"/>
              </a:rPr>
              <a:t>اتمسفر فشار</a:t>
            </a:r>
            <a:r>
              <a:rPr lang="fa-IR" sz="2000" b="1" i="0" dirty="0" smtClean="0">
                <a:solidFill>
                  <a:schemeClr val="tx1"/>
                </a:solidFill>
                <a:cs typeface="B Mitra" pitchFamily="2" charset="-78"/>
              </a:rPr>
              <a:t> </a:t>
            </a:r>
            <a:r>
              <a:rPr lang="ar-SA" sz="2000" b="1" i="0" dirty="0" smtClean="0">
                <a:solidFill>
                  <a:schemeClr val="tx1"/>
                </a:solidFill>
                <a:cs typeface="B Mitra" pitchFamily="2" charset="-78"/>
              </a:rPr>
              <a:t>به مدت</a:t>
            </a:r>
            <a:r>
              <a:rPr lang="en-US" sz="2000" b="1" i="0" dirty="0" smtClean="0">
                <a:solidFill>
                  <a:schemeClr val="tx1"/>
                </a:solidFill>
                <a:cs typeface="B Mitra" pitchFamily="2" charset="-78"/>
              </a:rPr>
              <a:t> 20 </a:t>
            </a:r>
            <a:r>
              <a:rPr lang="ar-SA" sz="2000" b="1" i="0" dirty="0" smtClean="0">
                <a:solidFill>
                  <a:schemeClr val="tx1"/>
                </a:solidFill>
                <a:cs typeface="B Mitra" pitchFamily="2" charset="-78"/>
              </a:rPr>
              <a:t>دقیقه از باکتری ها و اسپور آن ها عاری خواهد شد و نظر باینکه قوطی سالم کنسرو امکان نفوذ مجددعوامل فساد را غیرممکن می سازد لذا محتوای داخل قوطی های کنسرو بدون نیاز به شیوه های دیگر نگهداری (مثلا استفاده از سرما ) قابل نگهداری خواهد بود . احتیاطا با توجه به امکان ناکافی بودن حرارت استریلیزاسیون دربرخی قوطی های کنسرو و باقی ماندن احتمالی اسپور کلوستریدیوم بوتولینوم، توصیه می شود قوطی کنسرو را قبل از باز کردن مدت</a:t>
            </a:r>
            <a:r>
              <a:rPr lang="en-US" sz="2000" b="1" i="0" dirty="0" smtClean="0">
                <a:solidFill>
                  <a:schemeClr val="tx1"/>
                </a:solidFill>
                <a:cs typeface="B Mitra" pitchFamily="2" charset="-78"/>
              </a:rPr>
              <a:t> 20 </a:t>
            </a:r>
            <a:r>
              <a:rPr lang="ar-SA" sz="2000" b="1" i="0" dirty="0" smtClean="0">
                <a:solidFill>
                  <a:schemeClr val="tx1"/>
                </a:solidFill>
                <a:cs typeface="B Mitra" pitchFamily="2" charset="-78"/>
              </a:rPr>
              <a:t>دقیقه در آب جوشان قرار دهند (سم بوتولیسم در کمتر از مدت</a:t>
            </a:r>
            <a:r>
              <a:rPr lang="en-US" sz="2000" b="1" i="0" dirty="0" smtClean="0">
                <a:solidFill>
                  <a:schemeClr val="tx1"/>
                </a:solidFill>
                <a:cs typeface="B Mitra" pitchFamily="2" charset="-78"/>
              </a:rPr>
              <a:t> 20 </a:t>
            </a:r>
            <a:r>
              <a:rPr lang="ar-SA" sz="2000" b="1" i="0" dirty="0" smtClean="0">
                <a:solidFill>
                  <a:schemeClr val="tx1"/>
                </a:solidFill>
                <a:cs typeface="B Mitra" pitchFamily="2" charset="-78"/>
              </a:rPr>
              <a:t>دقیقه جوشیدن، از بین می رود). </a:t>
            </a:r>
            <a:endParaRPr lang="fa-IR" sz="2000" b="1" i="0" dirty="0" smtClean="0">
              <a:solidFill>
                <a:schemeClr val="tx1"/>
              </a:solidFill>
              <a:cs typeface="B Mitra" pitchFamily="2" charset="-78"/>
            </a:endParaRPr>
          </a:p>
        </p:txBody>
      </p:sp>
    </p:spTree>
  </p:cSld>
  <p:clrMapOvr>
    <a:masterClrMapping/>
  </p:clrMapOvr>
  <p:transition spd="slow">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ctr" eaLnBrk="1" hangingPunct="1">
              <a:defRPr/>
            </a:pPr>
            <a:r>
              <a:rPr lang="fa-IR" sz="4800" b="1" i="0" cap="all" dirty="0" smtClean="0">
                <a:solidFill>
                  <a:schemeClr val="accent1"/>
                </a:solidFill>
                <a:effectLst>
                  <a:outerShdw blurRad="38100" dist="38100" dir="2700000" algn="tl">
                    <a:srgbClr val="000000">
                      <a:alpha val="43137"/>
                    </a:srgbClr>
                  </a:outerShdw>
                </a:effectLst>
                <a:latin typeface="+mn-lt"/>
                <a:ea typeface="+mn-ea"/>
                <a:cs typeface="2  Mitra" pitchFamily="2" charset="-78"/>
              </a:rPr>
              <a:t>فساد</a:t>
            </a:r>
            <a:r>
              <a:rPr lang="fa-IR" sz="4800" b="1" dirty="0" smtClean="0">
                <a:solidFill>
                  <a:srgbClr val="FF3300"/>
                </a:solidFill>
                <a:effectLst>
                  <a:outerShdw blurRad="38100" dist="38100" dir="2700000" algn="tl">
                    <a:srgbClr val="000000">
                      <a:alpha val="43137"/>
                    </a:srgbClr>
                  </a:outerShdw>
                </a:effectLst>
                <a:cs typeface="B Titr" pitchFamily="2" charset="-78"/>
              </a:rPr>
              <a:t> </a:t>
            </a:r>
            <a:endParaRPr lang="en-US" sz="4800" b="1" dirty="0" smtClean="0">
              <a:solidFill>
                <a:srgbClr val="FF3300"/>
              </a:solidFill>
              <a:effectLst>
                <a:outerShdw blurRad="38100" dist="38100" dir="2700000" algn="tl">
                  <a:srgbClr val="000000">
                    <a:alpha val="43137"/>
                  </a:srgbClr>
                </a:outerShdw>
              </a:effectLst>
              <a:cs typeface="B Titr" pitchFamily="2" charset="-78"/>
            </a:endParaRPr>
          </a:p>
        </p:txBody>
      </p:sp>
      <p:sp>
        <p:nvSpPr>
          <p:cNvPr id="6147" name="Rectangle 3"/>
          <p:cNvSpPr>
            <a:spLocks noGrp="1" noChangeArrowheads="1"/>
          </p:cNvSpPr>
          <p:nvPr>
            <p:ph idx="1"/>
          </p:nvPr>
        </p:nvSpPr>
        <p:spPr/>
        <p:txBody>
          <a:bodyPr>
            <a:normAutofit/>
          </a:bodyPr>
          <a:lstStyle/>
          <a:p>
            <a:pPr algn="justLow" eaLnBrk="1" hangingPunct="1">
              <a:buFontTx/>
              <a:buNone/>
              <a:defRPr/>
            </a:pPr>
            <a:r>
              <a:rPr lang="fa-IR" b="1" i="0" cap="all" dirty="0" smtClean="0">
                <a:solidFill>
                  <a:schemeClr val="accent1"/>
                </a:solidFill>
                <a:cs typeface="2  Mitra" pitchFamily="2" charset="-78"/>
              </a:rPr>
              <a:t>هر گونه تغيير و تبديل در ماده غذايي كه از :</a:t>
            </a:r>
          </a:p>
          <a:p>
            <a:pPr algn="justLow" eaLnBrk="1" hangingPunct="1">
              <a:buFontTx/>
              <a:buNone/>
              <a:defRPr/>
            </a:pPr>
            <a:r>
              <a:rPr lang="fa-IR" sz="2400" b="1" i="0" dirty="0" smtClean="0">
                <a:solidFill>
                  <a:schemeClr val="tx1"/>
                </a:solidFill>
                <a:cs typeface="B Mitra" pitchFamily="2" charset="-78"/>
              </a:rPr>
              <a:t>الف ) ازارزش كيفي آن بكاهد .</a:t>
            </a:r>
          </a:p>
          <a:p>
            <a:pPr algn="justLow" eaLnBrk="1" hangingPunct="1">
              <a:buFontTx/>
              <a:buNone/>
              <a:defRPr/>
            </a:pPr>
            <a:endParaRPr lang="fa-IR" sz="2400" b="1" i="0" dirty="0" smtClean="0">
              <a:solidFill>
                <a:schemeClr val="tx1"/>
              </a:solidFill>
              <a:cs typeface="B Mitra" pitchFamily="2" charset="-78"/>
            </a:endParaRPr>
          </a:p>
          <a:p>
            <a:pPr algn="justLow" eaLnBrk="1" hangingPunct="1">
              <a:buFontTx/>
              <a:buNone/>
              <a:defRPr/>
            </a:pPr>
            <a:r>
              <a:rPr lang="fa-IR" sz="2400" b="1" i="0" dirty="0" smtClean="0">
                <a:solidFill>
                  <a:schemeClr val="tx1"/>
                </a:solidFill>
                <a:cs typeface="B Mitra" pitchFamily="2" charset="-78"/>
              </a:rPr>
              <a:t>ب) ميزان پذيرش و بازار پسندي آنرا تقليل دهد .</a:t>
            </a:r>
          </a:p>
          <a:p>
            <a:pPr algn="justLow" eaLnBrk="1" hangingPunct="1">
              <a:buFontTx/>
              <a:buNone/>
              <a:defRPr/>
            </a:pPr>
            <a:r>
              <a:rPr lang="fa-IR" sz="2400" b="1" i="0" dirty="0" smtClean="0">
                <a:solidFill>
                  <a:schemeClr val="tx1"/>
                </a:solidFill>
                <a:cs typeface="B Mitra" pitchFamily="2" charset="-78"/>
              </a:rPr>
              <a:t>( به مفهوم خطر بهداشتي نيست اما از نظر فروش و مصرف مردود است مانند لخته شدن شير بوسيله باكتريهاي غير پاتوژن ، قهوه اي شدن ميوه ها ، جذب رطوبت بوسيله نمك و شكر و پژمرده شدن سبزيجات )</a:t>
            </a:r>
            <a:endParaRPr lang="en-US" sz="2400" b="1" i="0" dirty="0" smtClean="0">
              <a:solidFill>
                <a:schemeClr val="tx1"/>
              </a:solidFill>
              <a:cs typeface="B Mitra" pitchFamily="2" charset="-78"/>
            </a:endParaRPr>
          </a:p>
        </p:txBody>
      </p:sp>
    </p:spTree>
  </p:cSld>
  <p:clrMapOvr>
    <a:masterClrMapping/>
  </p:clrMapOvr>
  <p:transition spd="slow">
    <p:wheel spokes="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7688" indent="-14288" algn="ctr">
              <a:spcBef>
                <a:spcPct val="20000"/>
              </a:spcBef>
            </a:pPr>
            <a:r>
              <a:rPr lang="fa-IR" sz="2400" b="1" i="0" dirty="0" smtClean="0">
                <a:solidFill>
                  <a:srgbClr val="FF6600"/>
                </a:solidFill>
                <a:latin typeface="+mn-lt"/>
                <a:ea typeface="+mn-ea"/>
                <a:cs typeface="2  Mitra" pitchFamily="2" charset="-78"/>
              </a:rPr>
              <a:t>كلستريديوم بوتولينوم ( بوتوليسم ):</a:t>
            </a:r>
            <a:endParaRPr lang="fa-IR" sz="2400" b="1" i="0" dirty="0">
              <a:solidFill>
                <a:srgbClr val="FF6600"/>
              </a:solidFill>
              <a:latin typeface="+mn-lt"/>
              <a:ea typeface="+mn-ea"/>
              <a:cs typeface="2  Mitra" pitchFamily="2" charset="-78"/>
            </a:endParaRPr>
          </a:p>
        </p:txBody>
      </p:sp>
      <p:sp>
        <p:nvSpPr>
          <p:cNvPr id="3" name="Content Placeholder 2"/>
          <p:cNvSpPr>
            <a:spLocks noGrp="1"/>
          </p:cNvSpPr>
          <p:nvPr>
            <p:ph idx="1"/>
          </p:nvPr>
        </p:nvSpPr>
        <p:spPr>
          <a:xfrm>
            <a:off x="214282" y="1571612"/>
            <a:ext cx="7515228" cy="3929090"/>
          </a:xfrm>
        </p:spPr>
        <p:txBody>
          <a:bodyPr/>
          <a:lstStyle/>
          <a:p>
            <a:pPr marL="547688" indent="-14288" algn="just">
              <a:lnSpc>
                <a:spcPct val="150000"/>
              </a:lnSpc>
              <a:buNone/>
            </a:pPr>
            <a:r>
              <a:rPr lang="fa-IR" sz="2000" b="1" i="0" dirty="0" smtClean="0">
                <a:solidFill>
                  <a:schemeClr val="tx1"/>
                </a:solidFill>
                <a:cs typeface="B Mitra" pitchFamily="2" charset="-78"/>
              </a:rPr>
              <a:t>بوتولیسم‌ یك‌ نوع‌ مسمومیت‌ غذایی‌ جدی‌، ولی‌ غیر مسری‌ است. این مسمومیت‌ دستگاه‌ عصبی‌ مركزی‌ و دستگاه‌ عضلانی‌ را تحت‌ تأثیر قرار می‌دهد</a:t>
            </a:r>
            <a:endParaRPr lang="en-US" sz="2000" b="1" i="0" dirty="0" smtClean="0">
              <a:solidFill>
                <a:schemeClr val="tx1"/>
              </a:solidFill>
              <a:cs typeface="B Mitra" pitchFamily="2" charset="-78"/>
            </a:endParaRPr>
          </a:p>
          <a:p>
            <a:pPr marL="547688" indent="-14288" algn="just">
              <a:lnSpc>
                <a:spcPct val="150000"/>
              </a:lnSpc>
              <a:buNone/>
            </a:pPr>
            <a:r>
              <a:rPr lang="fa-IR" sz="2000" b="1" i="0" dirty="0" smtClean="0">
                <a:solidFill>
                  <a:schemeClr val="tx1"/>
                </a:solidFill>
                <a:cs typeface="B Mitra" pitchFamily="2" charset="-78"/>
              </a:rPr>
              <a:t>باكتری كلستریدیوم بوتولینوم یك باكتری بی‌هوازی است كه در غذای آلوده یا خوب پخته نشده رشد می‌كند. با رشد این باكتری در غذا، سم قدرتمندی تولید و ترشح می‌شود كه توانایی جذب از دستگاه گوارش و گسترش به دستگاه عصبی مركزی را دارد.</a:t>
            </a:r>
          </a:p>
          <a:p>
            <a:pPr marL="547688" indent="-14288" algn="just">
              <a:lnSpc>
                <a:spcPct val="150000"/>
              </a:lnSpc>
              <a:buNone/>
            </a:pPr>
            <a:r>
              <a:rPr lang="fa-IR" sz="2000" b="1" i="0" dirty="0" smtClean="0">
                <a:solidFill>
                  <a:schemeClr val="tx1"/>
                </a:solidFill>
                <a:cs typeface="B Mitra" pitchFamily="2" charset="-78"/>
              </a:rPr>
              <a:t> ۲ کیلو گرم از سم این باکتری برای کشتن تمام ساکنان کره زمین کافی است  سم این باکتری  </a:t>
            </a:r>
            <a:r>
              <a:rPr lang="fa-IR" sz="2000" b="1" i="0" u="sng" dirty="0" smtClean="0">
                <a:solidFill>
                  <a:schemeClr val="tx1"/>
                </a:solidFill>
                <a:cs typeface="B Mitra" pitchFamily="2" charset="-78"/>
              </a:rPr>
              <a:t>در دمای80 درجه سانتيگراد بمدت 15 دقيقه </a:t>
            </a:r>
            <a:r>
              <a:rPr lang="fa-IR" sz="2000" b="1" i="0" dirty="0" smtClean="0">
                <a:solidFill>
                  <a:schemeClr val="tx1"/>
                </a:solidFill>
                <a:cs typeface="B Mitra" pitchFamily="2" charset="-78"/>
              </a:rPr>
              <a:t>از بين مي رود .لذاماده غذايي را بايد قبل از مصرف بمدت  20-15 دقیقه جوشاند. </a:t>
            </a:r>
            <a:endParaRPr lang="en-US" sz="2000" b="1" i="0" dirty="0" smtClean="0">
              <a:solidFill>
                <a:schemeClr val="tx1"/>
              </a:solidFill>
              <a:cs typeface="B Mitra" pitchFamily="2" charset="-78"/>
            </a:endParaRPr>
          </a:p>
          <a:p>
            <a:endParaRPr lang="fa-IR" sz="2000" b="1" i="0" dirty="0">
              <a:solidFill>
                <a:schemeClr val="accent1"/>
              </a:solidFill>
              <a:cs typeface="2  Mitra" pitchFamily="2" charset="-78"/>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739157" cy="16430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71604" y="0"/>
            <a:ext cx="7125113" cy="924475"/>
          </a:xfrm>
        </p:spPr>
        <p:txBody>
          <a:bodyPr/>
          <a:lstStyle/>
          <a:p>
            <a:pPr algn="r" rtl="0"/>
            <a:r>
              <a:rPr lang="fa-IR" sz="2400" b="1" i="0" dirty="0">
                <a:cs typeface="B Titr" pitchFamily="2" charset="-78"/>
              </a:rPr>
              <a:t>علائم</a:t>
            </a:r>
            <a:r>
              <a:rPr lang="fa-IR" sz="2400" b="1" dirty="0">
                <a:cs typeface="B Titr" pitchFamily="2" charset="-78"/>
              </a:rPr>
              <a:t> </a:t>
            </a:r>
            <a:r>
              <a:rPr lang="fa-IR" sz="2400" b="1" i="0" dirty="0" smtClean="0">
                <a:cs typeface="B Titr" pitchFamily="2" charset="-78"/>
              </a:rPr>
              <a:t>بیماری</a:t>
            </a:r>
            <a:r>
              <a:rPr lang="fa-IR" sz="2400" b="1" dirty="0" smtClean="0">
                <a:cs typeface="B Titr" pitchFamily="2" charset="-78"/>
              </a:rPr>
              <a:t>:</a:t>
            </a:r>
            <a:endParaRPr lang="fa-IR" sz="2400" b="1" dirty="0">
              <a:cs typeface="B Titr" pitchFamily="2" charset="-78"/>
            </a:endParaRPr>
          </a:p>
        </p:txBody>
      </p:sp>
      <p:sp>
        <p:nvSpPr>
          <p:cNvPr id="3" name="Content Placeholder 2"/>
          <p:cNvSpPr>
            <a:spLocks noGrp="1"/>
          </p:cNvSpPr>
          <p:nvPr>
            <p:ph idx="1"/>
          </p:nvPr>
        </p:nvSpPr>
        <p:spPr>
          <a:xfrm>
            <a:off x="4714876" y="928670"/>
            <a:ext cx="3929090" cy="5072098"/>
          </a:xfrm>
        </p:spPr>
        <p:txBody>
          <a:bodyPr>
            <a:noAutofit/>
          </a:bodyPr>
          <a:lstStyle/>
          <a:p>
            <a:pPr algn="just">
              <a:lnSpc>
                <a:spcPct val="150000"/>
              </a:lnSpc>
            </a:pPr>
            <a:r>
              <a:rPr lang="fa-IR" sz="2000" b="1" i="0" dirty="0" smtClean="0">
                <a:solidFill>
                  <a:schemeClr val="tx1"/>
                </a:solidFill>
                <a:cs typeface="B Mitra" pitchFamily="2" charset="-78"/>
              </a:rPr>
              <a:t>معمولا 12</a:t>
            </a:r>
            <a:r>
              <a:rPr lang="fa-IR" sz="2000" b="1" i="0" dirty="0">
                <a:solidFill>
                  <a:schemeClr val="tx1"/>
                </a:solidFill>
                <a:cs typeface="B Mitra" pitchFamily="2" charset="-78"/>
              </a:rPr>
              <a:t> تا </a:t>
            </a:r>
            <a:r>
              <a:rPr lang="fa-IR" sz="2000" b="1" i="0" dirty="0" smtClean="0">
                <a:solidFill>
                  <a:schemeClr val="tx1"/>
                </a:solidFill>
                <a:cs typeface="B Mitra" pitchFamily="2" charset="-78"/>
              </a:rPr>
              <a:t>24ساعت‌ </a:t>
            </a:r>
            <a:r>
              <a:rPr lang="fa-IR" sz="2000" b="1" i="0" dirty="0">
                <a:solidFill>
                  <a:schemeClr val="tx1"/>
                </a:solidFill>
                <a:cs typeface="B Mitra" pitchFamily="2" charset="-78"/>
              </a:rPr>
              <a:t>پس‌ از خوردن‌ غذای‌ آلوده‌ علائم‌ ظاهر می‌شوند. شایع‌ترین علائم بیماری شامل </a:t>
            </a:r>
            <a:r>
              <a:rPr lang="fa-IR" sz="2000" b="1" i="0" dirty="0" smtClean="0">
                <a:solidFill>
                  <a:schemeClr val="tx1"/>
                </a:solidFill>
                <a:cs typeface="B Mitra" pitchFamily="2" charset="-78"/>
              </a:rPr>
              <a:t>تاری دید</a:t>
            </a:r>
            <a:r>
              <a:rPr lang="fa-IR" sz="2000" b="1" i="0" dirty="0">
                <a:solidFill>
                  <a:schemeClr val="tx1"/>
                </a:solidFill>
                <a:cs typeface="B Mitra" pitchFamily="2" charset="-78"/>
              </a:rPr>
              <a:t>، </a:t>
            </a:r>
            <a:r>
              <a:rPr lang="fa-IR" sz="2000" b="1" i="0" dirty="0" smtClean="0">
                <a:solidFill>
                  <a:schemeClr val="tx1"/>
                </a:solidFill>
                <a:cs typeface="B Mitra" pitchFamily="2" charset="-78"/>
              </a:rPr>
              <a:t>دو بینی‌</a:t>
            </a:r>
            <a:r>
              <a:rPr lang="fa-IR" sz="2000" b="1" i="0" dirty="0">
                <a:solidFill>
                  <a:schemeClr val="tx1"/>
                </a:solidFill>
                <a:cs typeface="B Mitra" pitchFamily="2" charset="-78"/>
              </a:rPr>
              <a:t>، افتادن‌ </a:t>
            </a:r>
            <a:r>
              <a:rPr lang="fa-IR" sz="2000" b="1" i="0" dirty="0" smtClean="0">
                <a:solidFill>
                  <a:schemeClr val="tx1"/>
                </a:solidFill>
                <a:cs typeface="B Mitra" pitchFamily="2" charset="-78"/>
              </a:rPr>
              <a:t>پلك‌ها، خشك‌ شدن‌ دهان‌،  سختی </a:t>
            </a:r>
            <a:r>
              <a:rPr lang="fa-IR" sz="2000" b="1" i="0" dirty="0">
                <a:solidFill>
                  <a:schemeClr val="tx1"/>
                </a:solidFill>
                <a:cs typeface="B Mitra" pitchFamily="2" charset="-78"/>
              </a:rPr>
              <a:t>در بلع، اختلال تکلم </a:t>
            </a:r>
            <a:r>
              <a:rPr lang="fa-IR" sz="2000" b="1" i="0" dirty="0" smtClean="0">
                <a:solidFill>
                  <a:schemeClr val="tx1"/>
                </a:solidFill>
                <a:cs typeface="B Mitra" pitchFamily="2" charset="-78"/>
              </a:rPr>
              <a:t>، </a:t>
            </a:r>
            <a:r>
              <a:rPr lang="fa-IR" sz="2000" b="1" i="0" dirty="0">
                <a:solidFill>
                  <a:schemeClr val="tx1"/>
                </a:solidFill>
                <a:cs typeface="B Mitra" pitchFamily="2" charset="-78"/>
              </a:rPr>
              <a:t>عدم توانایی حرکتی، </a:t>
            </a:r>
            <a:r>
              <a:rPr lang="fa-IR" sz="2000" b="1" i="0" dirty="0" smtClean="0">
                <a:solidFill>
                  <a:schemeClr val="tx1"/>
                </a:solidFill>
                <a:cs typeface="B Mitra" pitchFamily="2" charset="-78"/>
              </a:rPr>
              <a:t>که </a:t>
            </a:r>
            <a:r>
              <a:rPr lang="fa-IR" sz="2000" b="1" i="0" dirty="0">
                <a:solidFill>
                  <a:schemeClr val="tx1"/>
                </a:solidFill>
                <a:cs typeface="B Mitra" pitchFamily="2" charset="-78"/>
              </a:rPr>
              <a:t>نهایتاً ممكن‌ است‌ به‌ فلج‌ نیز </a:t>
            </a:r>
            <a:r>
              <a:rPr lang="fa-IR" sz="2000" b="1" i="0" dirty="0" smtClean="0">
                <a:solidFill>
                  <a:schemeClr val="tx1"/>
                </a:solidFill>
                <a:cs typeface="B Mitra" pitchFamily="2" charset="-78"/>
              </a:rPr>
              <a:t>بیانجامد</a:t>
            </a:r>
          </a:p>
          <a:p>
            <a:pPr algn="just">
              <a:lnSpc>
                <a:spcPct val="150000"/>
              </a:lnSpc>
            </a:pPr>
            <a:r>
              <a:rPr lang="fa-IR" sz="2000" b="1" i="0" dirty="0" smtClean="0">
                <a:solidFill>
                  <a:schemeClr val="tx1"/>
                </a:solidFill>
                <a:cs typeface="B Mitra" pitchFamily="2" charset="-78"/>
              </a:rPr>
              <a:t>50% از افراد مبتلا در اثر فلج دستگاه تنفسي مي ميرند.در صورت تشخيص سريع و استفاده از آنتي توكسين مي توان بيمار را نجات داد</a:t>
            </a:r>
            <a:r>
              <a:rPr lang="fa-IR" sz="2000" b="1" i="0" dirty="0" smtClean="0">
                <a:cs typeface="B Mitra" pitchFamily="2" charset="-78"/>
              </a:rPr>
              <a:t>. </a:t>
            </a:r>
            <a:endParaRPr lang="en-US" sz="2000" b="1" i="0" dirty="0" smtClean="0">
              <a:cs typeface="B Mitra" pitchFamily="2" charset="-78"/>
            </a:endParaRPr>
          </a:p>
        </p:txBody>
      </p:sp>
      <p:pic>
        <p:nvPicPr>
          <p:cNvPr id="6146" name="Picture 2" descr="G:\44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20" y="928670"/>
            <a:ext cx="4205286" cy="47453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124342"/>
      </p:ext>
    </p:extLst>
  </p:cSld>
  <p:clrMapOvr>
    <a:masterClrMapping/>
  </p:clrMapOvr>
  <p:transition spd="slow">
    <p:wheel spokes="8"/>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1428736"/>
            <a:ext cx="7416824" cy="4572032"/>
          </a:xfrm>
          <a:ln/>
        </p:spPr>
        <p:style>
          <a:lnRef idx="2">
            <a:schemeClr val="accent4"/>
          </a:lnRef>
          <a:fillRef idx="1">
            <a:schemeClr val="lt1"/>
          </a:fillRef>
          <a:effectRef idx="0">
            <a:schemeClr val="accent4"/>
          </a:effectRef>
          <a:fontRef idx="minor">
            <a:schemeClr val="dk1"/>
          </a:fontRef>
        </p:style>
        <p:txBody>
          <a:bodyPr>
            <a:noAutofit/>
          </a:bodyPr>
          <a:lstStyle/>
          <a:p>
            <a:pPr algn="just">
              <a:lnSpc>
                <a:spcPct val="150000"/>
              </a:lnSpc>
            </a:pPr>
            <a:r>
              <a:rPr lang="fa-IR" sz="2000" b="1" i="0" dirty="0" smtClean="0">
                <a:solidFill>
                  <a:schemeClr val="tx1"/>
                </a:solidFill>
                <a:cs typeface="B Nazanin" pitchFamily="2" charset="-78"/>
              </a:rPr>
              <a:t>1)پيش </a:t>
            </a:r>
            <a:r>
              <a:rPr lang="fa-IR" sz="2000" b="1" i="0" dirty="0">
                <a:solidFill>
                  <a:schemeClr val="tx1"/>
                </a:solidFill>
                <a:cs typeface="B Nazanin" pitchFamily="2" charset="-78"/>
              </a:rPr>
              <a:t>از مصرف کنسرو، براي از بين بردن </a:t>
            </a:r>
            <a:r>
              <a:rPr lang="fa-IR" sz="2000" b="1" i="0" u="sng" dirty="0">
                <a:solidFill>
                  <a:schemeClr val="tx1"/>
                </a:solidFill>
                <a:cs typeface="B Nazanin" pitchFamily="2" charset="-78"/>
              </a:rPr>
              <a:t>سم کشنده بوتوليسم </a:t>
            </a:r>
            <a:r>
              <a:rPr lang="fa-IR" sz="2000" b="1" i="0" dirty="0" smtClean="0">
                <a:solidFill>
                  <a:schemeClr val="tx1"/>
                </a:solidFill>
                <a:cs typeface="B Nazanin" pitchFamily="2" charset="-78"/>
              </a:rPr>
              <a:t>15-20 </a:t>
            </a:r>
            <a:r>
              <a:rPr lang="fa-IR" sz="2000" b="1" i="0" dirty="0">
                <a:solidFill>
                  <a:schemeClr val="tx1"/>
                </a:solidFill>
                <a:cs typeface="B Nazanin" pitchFamily="2" charset="-78"/>
              </a:rPr>
              <a:t>دقيقه قوطي کنسرو را در آب جوش بجوشانيد</a:t>
            </a:r>
            <a:r>
              <a:rPr lang="fa-IR" sz="2000" b="1" i="0" dirty="0" smtClean="0">
                <a:solidFill>
                  <a:schemeClr val="tx1"/>
                </a:solidFill>
                <a:cs typeface="B Nazanin" pitchFamily="2" charset="-78"/>
              </a:rPr>
              <a:t>.</a:t>
            </a:r>
          </a:p>
          <a:p>
            <a:pPr algn="just">
              <a:lnSpc>
                <a:spcPct val="150000"/>
              </a:lnSpc>
            </a:pPr>
            <a:r>
              <a:rPr lang="fa-IR" sz="2000" b="1" i="0" dirty="0" smtClean="0">
                <a:solidFill>
                  <a:schemeClr val="tx1"/>
                </a:solidFill>
                <a:cs typeface="B Nazanin" pitchFamily="2" charset="-78"/>
              </a:rPr>
              <a:t>2) </a:t>
            </a:r>
            <a:r>
              <a:rPr lang="fa-IR" sz="2000" b="1" i="0" dirty="0">
                <a:solidFill>
                  <a:schemeClr val="tx1"/>
                </a:solidFill>
                <a:cs typeface="B Nazanin" pitchFamily="2" charset="-78"/>
              </a:rPr>
              <a:t>تورم قوطی كنسرو نشان دهنده آلودگی میكروبی است. از مصرف قوطی های کنسرو بادکرده خودداری نمایید</a:t>
            </a:r>
            <a:endParaRPr lang="en-US" sz="2000" b="1" i="0" dirty="0">
              <a:solidFill>
                <a:schemeClr val="tx1"/>
              </a:solidFill>
              <a:cs typeface="B Nazanin" pitchFamily="2" charset="-78"/>
            </a:endParaRPr>
          </a:p>
          <a:p>
            <a:pPr algn="just">
              <a:lnSpc>
                <a:spcPct val="150000"/>
              </a:lnSpc>
            </a:pPr>
            <a:r>
              <a:rPr lang="fa-IR" sz="2000" b="1" i="0" dirty="0" smtClean="0">
                <a:solidFill>
                  <a:schemeClr val="tx1"/>
                </a:solidFill>
                <a:cs typeface="B Nazanin" pitchFamily="2" charset="-78"/>
              </a:rPr>
              <a:t>3) </a:t>
            </a:r>
            <a:r>
              <a:rPr lang="fa-IR" sz="2000" b="1" i="0" dirty="0">
                <a:solidFill>
                  <a:schemeClr val="tx1"/>
                </a:solidFill>
                <a:cs typeface="B Nazanin" pitchFamily="2" charset="-78"/>
              </a:rPr>
              <a:t>قوطي کنسرو را براي گرم کردن به طور مستقيم روي شعله نگذاريد. در اثر شعله مستقيم، لحيم جداره قوطي ذوب مي‌شود و ذرات فلز وارد ماده غذايي مي‌شود</a:t>
            </a:r>
            <a:r>
              <a:rPr lang="fa-IR" sz="2000" b="1" i="0" dirty="0" smtClean="0">
                <a:solidFill>
                  <a:schemeClr val="tx1"/>
                </a:solidFill>
                <a:cs typeface="B Nazanin" pitchFamily="2" charset="-78"/>
              </a:rPr>
              <a:t>.</a:t>
            </a:r>
          </a:p>
          <a:p>
            <a:pPr algn="just">
              <a:lnSpc>
                <a:spcPct val="150000"/>
              </a:lnSpc>
            </a:pPr>
            <a:r>
              <a:rPr lang="fa-IR" sz="2000" b="1" i="0" dirty="0" smtClean="0">
                <a:solidFill>
                  <a:schemeClr val="tx1"/>
                </a:solidFill>
                <a:cs typeface="B Nazanin" pitchFamily="2" charset="-78"/>
              </a:rPr>
              <a:t>4) </a:t>
            </a:r>
            <a:r>
              <a:rPr lang="fa-IR" sz="2000" b="1" i="0" dirty="0">
                <a:solidFill>
                  <a:schemeClr val="tx1"/>
                </a:solidFill>
                <a:cs typeface="B Nazanin" pitchFamily="2" charset="-78"/>
              </a:rPr>
              <a:t>اگر پس از باز كردن در قوطی، دیدید كنسرو تغییر رنگ داده و دارای بوی نامطبوع است و حالت كف آلودگی دارد، فاسد است. از مصرف آن </a:t>
            </a:r>
            <a:r>
              <a:rPr lang="fa-IR" sz="2000" b="1" i="0" dirty="0" smtClean="0">
                <a:solidFill>
                  <a:schemeClr val="tx1"/>
                </a:solidFill>
                <a:cs typeface="B Nazanin" pitchFamily="2" charset="-78"/>
              </a:rPr>
              <a:t>خودداری </a:t>
            </a:r>
            <a:r>
              <a:rPr lang="fa-IR" sz="2000" b="1" i="0" dirty="0">
                <a:solidFill>
                  <a:schemeClr val="tx1"/>
                </a:solidFill>
                <a:cs typeface="B Nazanin" pitchFamily="2" charset="-78"/>
              </a:rPr>
              <a:t>كنید</a:t>
            </a:r>
            <a:r>
              <a:rPr lang="fa-IR" sz="2000" b="1" i="0" dirty="0" smtClean="0">
                <a:solidFill>
                  <a:schemeClr val="tx1"/>
                </a:solidFill>
                <a:cs typeface="B Nazanin" pitchFamily="2" charset="-78"/>
              </a:rPr>
              <a:t>.</a:t>
            </a:r>
            <a:endParaRPr lang="en-US" sz="2000" b="1" i="0" dirty="0">
              <a:solidFill>
                <a:schemeClr val="tx1"/>
              </a:solidFill>
              <a:cs typeface="B Nazanin" pitchFamily="2" charset="-78"/>
            </a:endParaRPr>
          </a:p>
        </p:txBody>
      </p:sp>
      <p:sp>
        <p:nvSpPr>
          <p:cNvPr id="4" name="TextBox 3"/>
          <p:cNvSpPr txBox="1"/>
          <p:nvPr/>
        </p:nvSpPr>
        <p:spPr>
          <a:xfrm>
            <a:off x="0" y="785794"/>
            <a:ext cx="7776864" cy="738664"/>
          </a:xfrm>
          <a:prstGeom prst="rect">
            <a:avLst/>
          </a:prstGeom>
          <a:noFill/>
        </p:spPr>
        <p:txBody>
          <a:bodyPr wrap="square" rtlCol="1">
            <a:spAutoFit/>
          </a:bodyPr>
          <a:lstStyle/>
          <a:p>
            <a:pPr algn="ctr"/>
            <a:r>
              <a:rPr lang="fa-IR" sz="2400" b="1" dirty="0">
                <a:solidFill>
                  <a:srgbClr val="FF0000"/>
                </a:solidFill>
                <a:cs typeface="B Titr" pitchFamily="2" charset="-78"/>
              </a:rPr>
              <a:t>توصيه هاي لازم براي مصرف كنندگان مواد غذايي كنسرو شده :</a:t>
            </a:r>
            <a:endParaRPr lang="en-US" sz="2400" b="1" dirty="0">
              <a:solidFill>
                <a:srgbClr val="FF0000"/>
              </a:solidFill>
              <a:cs typeface="B Titr" pitchFamily="2" charset="-78"/>
            </a:endParaRPr>
          </a:p>
          <a:p>
            <a:pPr algn="ctr"/>
            <a:endParaRPr lang="fa-IR" dirty="0"/>
          </a:p>
        </p:txBody>
      </p:sp>
    </p:spTree>
    <p:extLst>
      <p:ext uri="{BB962C8B-B14F-4D97-AF65-F5344CB8AC3E}">
        <p14:creationId xmlns:p14="http://schemas.microsoft.com/office/powerpoint/2010/main" val="130784925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14678" y="428604"/>
            <a:ext cx="5328592" cy="5572164"/>
          </a:xfrm>
          <a:ln/>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marL="0" indent="0">
              <a:buNone/>
            </a:pPr>
            <a:endParaRPr lang="fa-IR" sz="2000" b="1" dirty="0" smtClean="0">
              <a:cs typeface="B Nazanin" pitchFamily="2" charset="-78"/>
            </a:endParaRPr>
          </a:p>
          <a:p>
            <a:pPr algn="just">
              <a:lnSpc>
                <a:spcPct val="150000"/>
              </a:lnSpc>
            </a:pPr>
            <a:r>
              <a:rPr lang="fa-IR" sz="2000" b="1" i="0" dirty="0">
                <a:solidFill>
                  <a:schemeClr val="tx1"/>
                </a:solidFill>
                <a:cs typeface="B Mitra" pitchFamily="2" charset="-78"/>
              </a:rPr>
              <a:t>5</a:t>
            </a:r>
            <a:r>
              <a:rPr lang="fa-IR" sz="2000" b="1" i="0" dirty="0" smtClean="0">
                <a:solidFill>
                  <a:schemeClr val="tx1"/>
                </a:solidFill>
                <a:cs typeface="B Mitra" pitchFamily="2" charset="-78"/>
              </a:rPr>
              <a:t>) </a:t>
            </a:r>
            <a:r>
              <a:rPr lang="fa-IR" sz="2000" b="1" i="0" dirty="0">
                <a:solidFill>
                  <a:schemeClr val="tx1"/>
                </a:solidFill>
                <a:cs typeface="B Mitra" pitchFamily="2" charset="-78"/>
              </a:rPr>
              <a:t>پس از باز کردن قوطي کنسرو، فورا محتويات آن را در ظرف ديگر بريزيد. زيرا مواد غذايي پس از باز شدن در قوطي کنسرو در مجاورت اکسيژن هوا با جدار داخلي قوطي واکنش مي‌دهد. ظرف شيشه‌اي براي نگهداري اين مواد مناسب‌ترين است.</a:t>
            </a:r>
            <a:endParaRPr lang="en-US" sz="2000" b="1" i="0" dirty="0">
              <a:solidFill>
                <a:schemeClr val="tx1"/>
              </a:solidFill>
              <a:cs typeface="B Mitra" pitchFamily="2" charset="-78"/>
            </a:endParaRPr>
          </a:p>
          <a:p>
            <a:pPr algn="just">
              <a:lnSpc>
                <a:spcPct val="150000"/>
              </a:lnSpc>
            </a:pPr>
            <a:r>
              <a:rPr lang="fa-IR" sz="2000" b="1" i="0" dirty="0" smtClean="0">
                <a:solidFill>
                  <a:schemeClr val="tx1"/>
                </a:solidFill>
                <a:cs typeface="B Mitra" pitchFamily="2" charset="-78"/>
              </a:rPr>
              <a:t>6) </a:t>
            </a:r>
            <a:r>
              <a:rPr lang="fa-IR" sz="2000" b="1" i="0" dirty="0">
                <a:solidFill>
                  <a:schemeClr val="tx1"/>
                </a:solidFill>
                <a:cs typeface="B Mitra" pitchFamily="2" charset="-78"/>
              </a:rPr>
              <a:t>بهترين زمان براي مصرف کنسرو دو سال پس از تاريخ توليد است. بنابراين کنسروهايي را که سال‌ها در انبار مانده‌اند مصرف نکنيد. اين کنسروها مزه تندي دارند و بوي کهنگي مي‌دهند.</a:t>
            </a:r>
            <a:endParaRPr lang="en-US" sz="2000" b="1" i="0" dirty="0">
              <a:solidFill>
                <a:schemeClr val="tx1"/>
              </a:solidFill>
              <a:cs typeface="B Mitra" pitchFamily="2" charset="-78"/>
            </a:endParaRPr>
          </a:p>
          <a:p>
            <a:pPr algn="just">
              <a:lnSpc>
                <a:spcPct val="150000"/>
              </a:lnSpc>
            </a:pPr>
            <a:r>
              <a:rPr lang="fa-IR" sz="2000" b="1" i="0" dirty="0" smtClean="0">
                <a:solidFill>
                  <a:schemeClr val="tx1"/>
                </a:solidFill>
                <a:cs typeface="B Mitra" pitchFamily="2" charset="-78"/>
              </a:rPr>
              <a:t>7) </a:t>
            </a:r>
            <a:r>
              <a:rPr lang="fa-IR" sz="2000" b="1" i="0" dirty="0">
                <a:solidFill>
                  <a:schemeClr val="tx1"/>
                </a:solidFill>
                <a:cs typeface="B Mitra" pitchFamily="2" charset="-78"/>
              </a:rPr>
              <a:t>قوطي زنگ زده را مصرف نکنيد. اگر ديواره خارجي قوطي زنگ زده است، احتمال سوراخ شدن ديواره و فساد محتويات آن وجود دارد. اين کنسروها را مصرف نکنيد.</a:t>
            </a:r>
          </a:p>
          <a:p>
            <a:endParaRPr lang="fa-IR" dirty="0"/>
          </a:p>
        </p:txBody>
      </p:sp>
      <p:pic>
        <p:nvPicPr>
          <p:cNvPr id="9218" name="Picture 2" descr="G:\17-11-1386_IMAGE6333788157168750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596" y="3214686"/>
            <a:ext cx="2371759" cy="264320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9219" name="Picture 3" descr="G:\pic\images12.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348" y="285728"/>
            <a:ext cx="2041988" cy="264318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535515"/>
      </p:ext>
    </p:extLst>
  </p:cSld>
  <p:clrMapOvr>
    <a:masterClrMapping/>
  </p:clrMapOvr>
  <p:transition spd="slow">
    <p:strips dir="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836712"/>
            <a:ext cx="7358146" cy="4927250"/>
          </a:xfrm>
        </p:spPr>
        <p:txBody>
          <a:bodyPr>
            <a:normAutofit/>
          </a:bodyPr>
          <a:lstStyle/>
          <a:p>
            <a:pPr lvl="0" algn="ctr" eaLnBrk="0" fontAlgn="base" hangingPunct="0">
              <a:spcBef>
                <a:spcPct val="0"/>
              </a:spcBef>
              <a:spcAft>
                <a:spcPct val="0"/>
              </a:spcAft>
              <a:buNone/>
            </a:pPr>
            <a:endParaRPr lang="fa-IR" sz="1800" b="1" i="0" dirty="0" smtClean="0">
              <a:solidFill>
                <a:schemeClr val="accent4">
                  <a:lumMod val="50000"/>
                </a:schemeClr>
              </a:solidFill>
              <a:cs typeface="2  Mitra" pitchFamily="2" charset="-78"/>
            </a:endParaRPr>
          </a:p>
          <a:p>
            <a:pPr lvl="0" algn="ctr" eaLnBrk="0" fontAlgn="base" hangingPunct="0">
              <a:spcBef>
                <a:spcPct val="0"/>
              </a:spcBef>
              <a:spcAft>
                <a:spcPct val="0"/>
              </a:spcAft>
              <a:buNone/>
            </a:pPr>
            <a:r>
              <a:rPr lang="fa-IR" sz="2400" b="1" i="0" dirty="0" smtClean="0">
                <a:solidFill>
                  <a:schemeClr val="accent3">
                    <a:lumMod val="75000"/>
                  </a:schemeClr>
                </a:solidFill>
                <a:cs typeface="B Titr" pitchFamily="2" charset="-78"/>
              </a:rPr>
              <a:t>9-استفاده از پرتوها</a:t>
            </a:r>
            <a:endParaRPr lang="en-US" sz="2400" b="1" i="0" dirty="0" smtClean="0">
              <a:solidFill>
                <a:schemeClr val="accent3">
                  <a:lumMod val="75000"/>
                </a:schemeClr>
              </a:solidFill>
              <a:cs typeface="B Titr" pitchFamily="2" charset="-78"/>
            </a:endParaRPr>
          </a:p>
          <a:p>
            <a:pPr lvl="0" indent="22225" algn="just" eaLnBrk="0" fontAlgn="base" hangingPunct="0">
              <a:lnSpc>
                <a:spcPct val="150000"/>
              </a:lnSpc>
              <a:spcBef>
                <a:spcPct val="0"/>
              </a:spcBef>
              <a:spcAft>
                <a:spcPct val="0"/>
              </a:spcAft>
              <a:buNone/>
            </a:pPr>
            <a:r>
              <a:rPr lang="fa-IR" sz="3200" i="0" dirty="0" smtClean="0">
                <a:solidFill>
                  <a:schemeClr val="tx1"/>
                </a:solidFill>
                <a:cs typeface="2  Titr"/>
              </a:rPr>
              <a:t>در این روش از اشعه </a:t>
            </a:r>
            <a:r>
              <a:rPr lang="fa-IR" sz="3200" i="0" u="sng" dirty="0" smtClean="0">
                <a:solidFill>
                  <a:schemeClr val="tx1"/>
                </a:solidFill>
                <a:cs typeface="2  Titr"/>
              </a:rPr>
              <a:t>ماوراء بنفش و گاما </a:t>
            </a:r>
            <a:r>
              <a:rPr lang="fa-IR" sz="3200" i="0" dirty="0" smtClean="0">
                <a:solidFill>
                  <a:schemeClr val="tx1"/>
                </a:solidFill>
                <a:cs typeface="2  Titr"/>
              </a:rPr>
              <a:t>استفاده می شود که منجر به تخریب ساختمان سلولی میکروب و جلوگیری از فعالیت آنزیم ها می شود و هدف استفاده از پرتو ها در جلوگیری از جوانه زدن سیب زمینی ، پیاز،سیر و نیز پاستوریزه کردن ادویه ها ، سبزیجات،میوه ها  است</a:t>
            </a:r>
            <a:r>
              <a:rPr lang="fa-IR" sz="3200" i="0" dirty="0" smtClean="0">
                <a:cs typeface="2  Titr"/>
              </a:rPr>
              <a:t>. </a:t>
            </a:r>
          </a:p>
          <a:p>
            <a:pPr algn="ctr" eaLnBrk="0" hangingPunct="0">
              <a:spcBef>
                <a:spcPct val="0"/>
              </a:spcBef>
              <a:buNone/>
            </a:pPr>
            <a:endParaRPr lang="fa-IR" sz="1900" b="1" i="0" dirty="0" smtClean="0">
              <a:cs typeface="2  Mitra" pitchFamily="2" charset="-78"/>
            </a:endParaRPr>
          </a:p>
          <a:p>
            <a:pPr eaLnBrk="0" hangingPunct="0">
              <a:spcBef>
                <a:spcPct val="0"/>
              </a:spcBef>
              <a:buNone/>
            </a:pPr>
            <a:r>
              <a:rPr lang="ar-SA" sz="1900" b="1" i="0" dirty="0" smtClean="0">
                <a:cs typeface="2  Mitra" pitchFamily="2" charset="-78"/>
              </a:rPr>
              <a:t> </a:t>
            </a:r>
            <a:endParaRPr lang="fa-IR" sz="1900" b="1" i="0" dirty="0" smtClean="0">
              <a:cs typeface="2  Mitra" pitchFamily="2" charset="-78"/>
            </a:endParaRPr>
          </a:p>
          <a:p>
            <a:pPr lvl="0" eaLnBrk="0" fontAlgn="base" hangingPunct="0">
              <a:spcBef>
                <a:spcPct val="0"/>
              </a:spcBef>
              <a:spcAft>
                <a:spcPct val="0"/>
              </a:spcAft>
              <a:buNone/>
            </a:pPr>
            <a:endParaRPr lang="en-US" sz="1900" b="1" i="0" dirty="0" smtClean="0">
              <a:cs typeface="2  Mitra" pitchFamily="2" charset="-78"/>
            </a:endParaRPr>
          </a:p>
        </p:txBody>
      </p:sp>
    </p:spTree>
  </p:cSld>
  <p:clrMapOvr>
    <a:masterClrMapping/>
  </p:clrMapOvr>
  <p:transition spd="slow">
    <p:push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71472" y="142852"/>
            <a:ext cx="6500858" cy="1143000"/>
          </a:xfrm>
        </p:spPr>
        <p:txBody>
          <a:bodyPr/>
          <a:lstStyle/>
          <a:p>
            <a:pPr algn="ctr"/>
            <a:r>
              <a:rPr lang="fa-IR" b="1" i="0" dirty="0">
                <a:solidFill>
                  <a:srgbClr val="FF0000"/>
                </a:solidFill>
              </a:rPr>
              <a:t>نگهداری مواد غذایی با استفاده از تشعشع</a:t>
            </a:r>
            <a:endParaRPr lang="en-US" b="1" i="0" dirty="0">
              <a:solidFill>
                <a:srgbClr val="FF0000"/>
              </a:solidFill>
            </a:endParaRPr>
          </a:p>
        </p:txBody>
      </p:sp>
      <p:pic>
        <p:nvPicPr>
          <p:cNvPr id="18437" name="Picture 5" descr="wavelength_figur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23528" y="1340767"/>
            <a:ext cx="6963116" cy="4464497"/>
          </a:xfr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0775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i="0" dirty="0">
                <a:solidFill>
                  <a:schemeClr val="accent3">
                    <a:lumMod val="75000"/>
                  </a:schemeClr>
                </a:solidFill>
                <a:cs typeface="B Titr" pitchFamily="2" charset="-78"/>
              </a:rPr>
              <a:t>10-</a:t>
            </a:r>
            <a:r>
              <a:rPr lang="ar-SA" b="1" i="0" dirty="0">
                <a:solidFill>
                  <a:schemeClr val="accent3">
                    <a:lumMod val="75000"/>
                  </a:schemeClr>
                </a:solidFill>
                <a:cs typeface="B Titr" pitchFamily="2" charset="-78"/>
              </a:rPr>
              <a:t>دود دادن مواد غذايي </a:t>
            </a:r>
            <a:r>
              <a:rPr lang="fa-IR" b="1" i="0" dirty="0">
                <a:solidFill>
                  <a:schemeClr val="accent3">
                    <a:lumMod val="75000"/>
                  </a:schemeClr>
                </a:solidFill>
                <a:cs typeface="B Titr" pitchFamily="2" charset="-78"/>
              </a:rPr>
              <a:t/>
            </a:r>
            <a:br>
              <a:rPr lang="fa-IR" b="1" i="0" dirty="0">
                <a:solidFill>
                  <a:schemeClr val="accent3">
                    <a:lumMod val="75000"/>
                  </a:schemeClr>
                </a:solidFill>
                <a:cs typeface="B Titr" pitchFamily="2" charset="-78"/>
              </a:rPr>
            </a:br>
            <a:endParaRPr lang="fa-IR" dirty="0"/>
          </a:p>
        </p:txBody>
      </p:sp>
      <p:sp>
        <p:nvSpPr>
          <p:cNvPr id="3" name="Content Placeholder 2"/>
          <p:cNvSpPr>
            <a:spLocks noGrp="1"/>
          </p:cNvSpPr>
          <p:nvPr>
            <p:ph idx="1"/>
          </p:nvPr>
        </p:nvSpPr>
        <p:spPr/>
        <p:txBody>
          <a:bodyPr/>
          <a:lstStyle/>
          <a:p>
            <a:pPr eaLnBrk="0" hangingPunct="0">
              <a:spcBef>
                <a:spcPct val="0"/>
              </a:spcBef>
              <a:buNone/>
            </a:pPr>
            <a:r>
              <a:rPr lang="ar-SA" b="1" i="0" dirty="0" smtClean="0">
                <a:solidFill>
                  <a:schemeClr val="tx1"/>
                </a:solidFill>
                <a:cs typeface="2  Mitra" pitchFamily="2" charset="-78"/>
              </a:rPr>
              <a:t>بعضي </a:t>
            </a:r>
            <a:r>
              <a:rPr lang="ar-SA" b="1" i="0" dirty="0">
                <a:solidFill>
                  <a:schemeClr val="tx1"/>
                </a:solidFill>
                <a:cs typeface="2  Mitra" pitchFamily="2" charset="-78"/>
              </a:rPr>
              <a:t>از مواد غذايي مانند گوشت و ماهي را با دود دادن نگهداري مي كنند .  براي نگهداري ماهي از روش دود دادن استفاده مي شود . دود داراي مواد شيميايي محافظ مثل  فرمالدئيد  ، فنل ، اسيد استيك ، الكل اتيليك  و اسيد سيتريك  است كه از سوختن  چوب توليد مي شود . براي دود دادن از چوبهاي  سختي مثل چوب بلوط  و گردو استفاده مي شود </a:t>
            </a:r>
            <a:r>
              <a:rPr lang="ar-SA" b="1" i="0" dirty="0">
                <a:cs typeface="2  Mitra" pitchFamily="2" charset="-78"/>
              </a:rPr>
              <a:t>.</a:t>
            </a:r>
            <a:endParaRPr lang="fa-IR" b="1" i="0" dirty="0">
              <a:cs typeface="2  Mitra" pitchFamily="2" charset="-78"/>
            </a:endParaRPr>
          </a:p>
          <a:p>
            <a:pPr algn="just"/>
            <a:endParaRPr lang="fa-IR" dirty="0"/>
          </a:p>
        </p:txBody>
      </p:sp>
    </p:spTree>
    <p:extLst>
      <p:ext uri="{BB962C8B-B14F-4D97-AF65-F5344CB8AC3E}">
        <p14:creationId xmlns:p14="http://schemas.microsoft.com/office/powerpoint/2010/main" val="21992832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428604"/>
            <a:ext cx="7143800" cy="5072098"/>
          </a:xfrm>
        </p:spPr>
        <p:txBody>
          <a:bodyPr/>
          <a:lstStyle/>
          <a:p>
            <a:pPr marL="92075" indent="0" algn="just">
              <a:lnSpc>
                <a:spcPct val="150000"/>
              </a:lnSpc>
              <a:buNone/>
            </a:pPr>
            <a:r>
              <a:rPr lang="ar-SA" sz="2000" b="1" i="0" dirty="0" smtClean="0">
                <a:solidFill>
                  <a:schemeClr val="tx1"/>
                </a:solidFill>
                <a:cs typeface="B Mitra" pitchFamily="2" charset="-78"/>
              </a:rPr>
              <a:t>دود دادن</a:t>
            </a:r>
            <a:r>
              <a:rPr lang="fa-IR" sz="2000" b="1" i="0" dirty="0" smtClean="0">
                <a:solidFill>
                  <a:schemeClr val="tx1"/>
                </a:solidFill>
                <a:cs typeface="B Mitra" pitchFamily="2" charset="-78"/>
              </a:rPr>
              <a:t> </a:t>
            </a:r>
            <a:r>
              <a:rPr lang="ar-SA" sz="2000" b="1" i="0" dirty="0" smtClean="0">
                <a:solidFill>
                  <a:schemeClr val="tx1"/>
                </a:solidFill>
                <a:cs typeface="B Mitra" pitchFamily="2" charset="-78"/>
              </a:rPr>
              <a:t>یکی از روشهای بسیار قدیمی برای نگهداری گوشت و فرآوردههای گوشت است.علاوه بر اینکه مواد گوشتی را حفظ ونگهداری میکند، سبب خوش</a:t>
            </a:r>
            <a:r>
              <a:rPr lang="fa-IR" sz="2000" b="1" i="0" dirty="0" smtClean="0">
                <a:solidFill>
                  <a:schemeClr val="tx1"/>
                </a:solidFill>
                <a:cs typeface="B Mitra" pitchFamily="2" charset="-78"/>
              </a:rPr>
              <a:t> </a:t>
            </a:r>
            <a:r>
              <a:rPr lang="ar-SA" sz="2000" b="1" i="0" dirty="0" smtClean="0">
                <a:solidFill>
                  <a:schemeClr val="tx1"/>
                </a:solidFill>
                <a:cs typeface="B Mitra" pitchFamily="2" charset="-78"/>
              </a:rPr>
              <a:t>رنگی،خوش طعمی وایجاد مزه میشود.</a:t>
            </a:r>
            <a:endParaRPr lang="en-US" sz="2000" b="1" i="0" dirty="0" smtClean="0">
              <a:solidFill>
                <a:schemeClr val="tx1"/>
              </a:solidFill>
              <a:cs typeface="B Mitra" pitchFamily="2" charset="-78"/>
            </a:endParaRPr>
          </a:p>
          <a:p>
            <a:pPr marL="92075" indent="0" algn="just">
              <a:lnSpc>
                <a:spcPct val="150000"/>
              </a:lnSpc>
              <a:buNone/>
            </a:pPr>
            <a:r>
              <a:rPr lang="ar-SA" sz="2000" b="1" i="0" dirty="0" smtClean="0">
                <a:solidFill>
                  <a:schemeClr val="tx1"/>
                </a:solidFill>
                <a:cs typeface="B Mitra" pitchFamily="2" charset="-78"/>
              </a:rPr>
              <a:t>دود از سوختن ناقص چوب حاصل شده که برای تهیه آن اغلب خاک</a:t>
            </a:r>
            <a:r>
              <a:rPr lang="fa-IR" sz="2000" b="1" i="0" dirty="0" smtClean="0">
                <a:solidFill>
                  <a:schemeClr val="tx1"/>
                </a:solidFill>
                <a:cs typeface="B Mitra" pitchFamily="2" charset="-78"/>
              </a:rPr>
              <a:t> </a:t>
            </a:r>
            <a:r>
              <a:rPr lang="ar-SA" sz="2000" b="1" i="0" dirty="0" smtClean="0">
                <a:solidFill>
                  <a:schemeClr val="tx1"/>
                </a:solidFill>
                <a:cs typeface="B Mitra" pitchFamily="2" charset="-78"/>
              </a:rPr>
              <a:t>اره سوزانده میشود. چوب انواع درختان میوه مثل گردو،گیلاس وآلبالو وسیاه قلم از بهترین چوبهای عطر دار مورد استفاده میباشند .اما چوب سوزنی برگها مثل کاج نباید مورد استفاده قرار بگیرد</a:t>
            </a:r>
            <a:r>
              <a:rPr lang="en-US" sz="2000" b="1" i="0" dirty="0" smtClean="0">
                <a:solidFill>
                  <a:schemeClr val="tx1"/>
                </a:solidFill>
                <a:cs typeface="B Mitra" pitchFamily="2" charset="-78"/>
              </a:rPr>
              <a:t>.</a:t>
            </a:r>
          </a:p>
          <a:p>
            <a:pPr marL="92075" indent="0" algn="just">
              <a:lnSpc>
                <a:spcPct val="150000"/>
              </a:lnSpc>
              <a:buNone/>
            </a:pPr>
            <a:r>
              <a:rPr lang="ar-SA" sz="2000" b="1" i="0" dirty="0" smtClean="0">
                <a:solidFill>
                  <a:schemeClr val="tx1"/>
                </a:solidFill>
                <a:cs typeface="B Mitra" pitchFamily="2" charset="-78"/>
              </a:rPr>
              <a:t>دردود بیش از 300 ترکیب وجود دارد که بر روی طعم،رنگ و مزه محصول مؤثر است. ازجمله ترکیبات آن:الکلها</a:t>
            </a:r>
            <a:r>
              <a:rPr lang="fa-IR" sz="2000" b="1" i="0" dirty="0" smtClean="0">
                <a:solidFill>
                  <a:schemeClr val="tx1"/>
                </a:solidFill>
                <a:cs typeface="B Mitra" pitchFamily="2" charset="-78"/>
              </a:rPr>
              <a:t> ،</a:t>
            </a:r>
            <a:r>
              <a:rPr lang="ar-SA" sz="2000" b="1" i="0" dirty="0" smtClean="0">
                <a:solidFill>
                  <a:schemeClr val="tx1"/>
                </a:solidFill>
                <a:cs typeface="B Mitra" pitchFamily="2" charset="-78"/>
              </a:rPr>
              <a:t>اسیدها،</a:t>
            </a:r>
            <a:r>
              <a:rPr lang="fa-IR" sz="2000" b="1" i="0" dirty="0" smtClean="0">
                <a:solidFill>
                  <a:schemeClr val="tx1"/>
                </a:solidFill>
                <a:cs typeface="B Mitra" pitchFamily="2" charset="-78"/>
              </a:rPr>
              <a:t> </a:t>
            </a:r>
            <a:r>
              <a:rPr lang="ar-SA" sz="2000" b="1" i="0" dirty="0" smtClean="0">
                <a:solidFill>
                  <a:schemeClr val="tx1"/>
                </a:solidFill>
                <a:cs typeface="B Mitra" pitchFamily="2" charset="-78"/>
              </a:rPr>
              <a:t>کربونیلها</a:t>
            </a:r>
            <a:r>
              <a:rPr lang="fa-IR" sz="2000" b="1" i="0" dirty="0" smtClean="0">
                <a:solidFill>
                  <a:schemeClr val="tx1"/>
                </a:solidFill>
                <a:cs typeface="B Mitra" pitchFamily="2" charset="-78"/>
              </a:rPr>
              <a:t> </a:t>
            </a:r>
            <a:r>
              <a:rPr lang="ar-SA" sz="2000" b="1" i="0" dirty="0" smtClean="0">
                <a:solidFill>
                  <a:schemeClr val="tx1"/>
                </a:solidFill>
                <a:cs typeface="B Mitra" pitchFamily="2" charset="-78"/>
              </a:rPr>
              <a:t>و ترکیبات هیدروکربنهای معطر (آروماتیک</a:t>
            </a:r>
            <a:r>
              <a:rPr lang="fa-IR" sz="2000" b="1" i="0" dirty="0" smtClean="0">
                <a:solidFill>
                  <a:schemeClr val="tx1"/>
                </a:solidFill>
                <a:cs typeface="B Mitra" pitchFamily="2" charset="-78"/>
              </a:rPr>
              <a:t> </a:t>
            </a:r>
            <a:r>
              <a:rPr lang="ar-SA" sz="2000" b="1" i="0" dirty="0" smtClean="0">
                <a:solidFill>
                  <a:schemeClr val="tx1"/>
                </a:solidFill>
                <a:cs typeface="B Mitra" pitchFamily="2" charset="-78"/>
              </a:rPr>
              <a:t>حلقوی) که سرطانزا میباشند</a:t>
            </a:r>
            <a:endParaRPr lang="en-US" sz="2000" b="1" i="0" dirty="0" smtClean="0">
              <a:solidFill>
                <a:schemeClr val="tx1"/>
              </a:solidFill>
              <a:cs typeface="B Mitra" pitchFamily="2" charset="-78"/>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428604"/>
            <a:ext cx="7286676" cy="4852966"/>
          </a:xfrm>
        </p:spPr>
        <p:txBody>
          <a:bodyPr/>
          <a:lstStyle/>
          <a:p>
            <a:pPr marL="182563" indent="0" algn="just">
              <a:lnSpc>
                <a:spcPct val="150000"/>
              </a:lnSpc>
              <a:buNone/>
            </a:pPr>
            <a:r>
              <a:rPr lang="ar-SA" sz="2000" b="1" i="0" dirty="0" smtClean="0">
                <a:solidFill>
                  <a:schemeClr val="tx1"/>
                </a:solidFill>
                <a:cs typeface="B Mitra" pitchFamily="2" charset="-78"/>
              </a:rPr>
              <a:t>کربونیلها</a:t>
            </a:r>
            <a:r>
              <a:rPr lang="fa-IR" sz="2000" b="1" i="0" dirty="0" smtClean="0">
                <a:solidFill>
                  <a:schemeClr val="tx1"/>
                </a:solidFill>
                <a:cs typeface="B Mitra" pitchFamily="2" charset="-78"/>
              </a:rPr>
              <a:t> </a:t>
            </a:r>
            <a:r>
              <a:rPr lang="ar-SA" sz="2000" b="1" i="0" dirty="0" smtClean="0">
                <a:solidFill>
                  <a:schemeClr val="tx1"/>
                </a:solidFill>
                <a:cs typeface="B Mitra" pitchFamily="2" charset="-78"/>
              </a:rPr>
              <a:t>در واکنش قهوهای شدن شرکت کرده و باعث ایجاد رنگ قهوه ای درمحصول نهایی میشوند این ترکیبات در دمای بیش از </a:t>
            </a:r>
            <a:r>
              <a:rPr lang="ar-SA" sz="1800" b="1" i="0" dirty="0" smtClean="0">
                <a:solidFill>
                  <a:schemeClr val="tx1"/>
                </a:solidFill>
                <a:cs typeface="B Mitra" pitchFamily="2" charset="-78"/>
              </a:rPr>
              <a:t>280 </a:t>
            </a:r>
            <a:r>
              <a:rPr lang="ar-SA" sz="2000" b="1" i="0" dirty="0" smtClean="0">
                <a:solidFill>
                  <a:schemeClr val="tx1"/>
                </a:solidFill>
                <a:cs typeface="B Mitra" pitchFamily="2" charset="-78"/>
              </a:rPr>
              <a:t>درجه سانتیگراد تولید</a:t>
            </a:r>
            <a:endParaRPr lang="fa-IR" sz="2000" b="1" i="0" dirty="0" smtClean="0">
              <a:solidFill>
                <a:schemeClr val="tx1"/>
              </a:solidFill>
              <a:cs typeface="B Mitra" pitchFamily="2" charset="-78"/>
            </a:endParaRPr>
          </a:p>
          <a:p>
            <a:pPr marL="182563" indent="0" algn="just">
              <a:lnSpc>
                <a:spcPct val="150000"/>
              </a:lnSpc>
              <a:buNone/>
            </a:pPr>
            <a:r>
              <a:rPr lang="fa-IR" sz="2000" b="1" i="0" dirty="0" smtClean="0">
                <a:solidFill>
                  <a:schemeClr val="tx1"/>
                </a:solidFill>
                <a:cs typeface="B Mitra" pitchFamily="2" charset="-78"/>
              </a:rPr>
              <a:t>ت</a:t>
            </a:r>
            <a:r>
              <a:rPr lang="ar-SA" sz="2000" b="1" i="0" dirty="0" smtClean="0">
                <a:solidFill>
                  <a:schemeClr val="tx1"/>
                </a:solidFill>
                <a:cs typeface="B Mitra" pitchFamily="2" charset="-78"/>
              </a:rPr>
              <a:t>رکیبات معطر حلقوی مانند فنل</a:t>
            </a:r>
            <a:r>
              <a:rPr lang="fa-IR" sz="2000" b="1" i="0" dirty="0" smtClean="0">
                <a:solidFill>
                  <a:schemeClr val="tx1"/>
                </a:solidFill>
                <a:cs typeface="B Mitra" pitchFamily="2" charset="-78"/>
              </a:rPr>
              <a:t> </a:t>
            </a:r>
            <a:r>
              <a:rPr lang="ar-SA" sz="2000" b="1" i="0" dirty="0" smtClean="0">
                <a:solidFill>
                  <a:schemeClr val="tx1"/>
                </a:solidFill>
                <a:cs typeface="B Mitra" pitchFamily="2" charset="-78"/>
              </a:rPr>
              <a:t>،اکسی</a:t>
            </a:r>
            <a:r>
              <a:rPr lang="fa-IR" sz="2000" b="1" i="0" dirty="0" smtClean="0">
                <a:solidFill>
                  <a:schemeClr val="tx1"/>
                </a:solidFill>
                <a:cs typeface="B Mitra" pitchFamily="2" charset="-78"/>
              </a:rPr>
              <a:t> </a:t>
            </a:r>
            <a:r>
              <a:rPr lang="ar-SA" sz="2000" b="1" i="0" dirty="0" smtClean="0">
                <a:solidFill>
                  <a:schemeClr val="tx1"/>
                </a:solidFill>
                <a:cs typeface="B Mitra" pitchFamily="2" charset="-78"/>
              </a:rPr>
              <a:t>فنل،گایاکل</a:t>
            </a:r>
            <a:r>
              <a:rPr lang="fa-IR" sz="2000" b="1" i="0" dirty="0" smtClean="0">
                <a:solidFill>
                  <a:schemeClr val="tx1"/>
                </a:solidFill>
                <a:cs typeface="B Mitra" pitchFamily="2" charset="-78"/>
              </a:rPr>
              <a:t> </a:t>
            </a:r>
            <a:r>
              <a:rPr lang="ar-SA" sz="2000" b="1" i="0" dirty="0" smtClean="0">
                <a:solidFill>
                  <a:schemeClr val="tx1"/>
                </a:solidFill>
                <a:cs typeface="B Mitra" pitchFamily="2" charset="-78"/>
              </a:rPr>
              <a:t>،کروزول</a:t>
            </a:r>
            <a:r>
              <a:rPr lang="fa-IR" sz="2000" b="1" i="0" dirty="0" smtClean="0">
                <a:solidFill>
                  <a:schemeClr val="tx1"/>
                </a:solidFill>
                <a:cs typeface="B Mitra" pitchFamily="2" charset="-78"/>
              </a:rPr>
              <a:t> </a:t>
            </a:r>
            <a:r>
              <a:rPr lang="ar-SA" sz="2000" b="1" i="0" dirty="0" smtClean="0">
                <a:solidFill>
                  <a:schemeClr val="tx1"/>
                </a:solidFill>
                <a:cs typeface="B Mitra" pitchFamily="2" charset="-78"/>
              </a:rPr>
              <a:t>و…که در دمای حدود 380 درجه سانتیگراد تولید می</a:t>
            </a:r>
            <a:r>
              <a:rPr lang="fa-IR" sz="2000" b="1" i="0" dirty="0" smtClean="0">
                <a:solidFill>
                  <a:schemeClr val="tx1"/>
                </a:solidFill>
                <a:cs typeface="B Mitra" pitchFamily="2" charset="-78"/>
              </a:rPr>
              <a:t> </a:t>
            </a:r>
            <a:r>
              <a:rPr lang="ar-SA" sz="2000" b="1" i="0" dirty="0" smtClean="0">
                <a:solidFill>
                  <a:schemeClr val="tx1"/>
                </a:solidFill>
                <a:cs typeface="B Mitra" pitchFamily="2" charset="-78"/>
              </a:rPr>
              <a:t>شوند دارای خاصیت باکتریسید و یا باکتریوستاتیک بوده و اکسی</a:t>
            </a:r>
            <a:r>
              <a:rPr lang="fa-IR" sz="2000" b="1" i="0" dirty="0" smtClean="0">
                <a:solidFill>
                  <a:schemeClr val="tx1"/>
                </a:solidFill>
                <a:cs typeface="B Mitra" pitchFamily="2" charset="-78"/>
              </a:rPr>
              <a:t> </a:t>
            </a:r>
            <a:r>
              <a:rPr lang="ar-SA" sz="2000" b="1" i="0" dirty="0" smtClean="0">
                <a:solidFill>
                  <a:schemeClr val="tx1"/>
                </a:solidFill>
                <a:cs typeface="B Mitra" pitchFamily="2" charset="-78"/>
              </a:rPr>
              <a:t>فنل موجود در دود نیز بمراتب دارای اثر باکتریسیدی</a:t>
            </a:r>
            <a:r>
              <a:rPr lang="fa-IR" sz="2000" b="1" i="0" dirty="0" smtClean="0">
                <a:solidFill>
                  <a:schemeClr val="tx1"/>
                </a:solidFill>
                <a:cs typeface="B Mitra" pitchFamily="2" charset="-78"/>
              </a:rPr>
              <a:t> </a:t>
            </a:r>
            <a:r>
              <a:rPr lang="ar-SA" sz="2000" b="1" i="0" dirty="0" smtClean="0">
                <a:solidFill>
                  <a:schemeClr val="tx1"/>
                </a:solidFill>
                <a:cs typeface="B Mitra" pitchFamily="2" charset="-78"/>
              </a:rPr>
              <a:t>بیشتری نسبت به فنله</a:t>
            </a:r>
            <a:r>
              <a:rPr lang="fa-IR" sz="2000" b="1" i="0" dirty="0" smtClean="0">
                <a:solidFill>
                  <a:schemeClr val="tx1"/>
                </a:solidFill>
                <a:cs typeface="B Mitra" pitchFamily="2" charset="-78"/>
              </a:rPr>
              <a:t>ا</a:t>
            </a:r>
            <a:r>
              <a:rPr lang="ar-SA" sz="2000" b="1" i="0" dirty="0" smtClean="0">
                <a:solidFill>
                  <a:schemeClr val="tx1"/>
                </a:solidFill>
                <a:cs typeface="B Mitra" pitchFamily="2" charset="-78"/>
              </a:rPr>
              <a:t> ست</a:t>
            </a:r>
            <a:r>
              <a:rPr lang="en-US" sz="2000" b="1" i="0" dirty="0" smtClean="0">
                <a:solidFill>
                  <a:schemeClr val="tx1"/>
                </a:solidFill>
                <a:cs typeface="B Mitra" pitchFamily="2" charset="-78"/>
              </a:rPr>
              <a:t>.</a:t>
            </a:r>
            <a:r>
              <a:rPr lang="ar-SA" sz="2000" b="1" i="0" dirty="0" smtClean="0">
                <a:solidFill>
                  <a:schemeClr val="tx1"/>
                </a:solidFill>
                <a:cs typeface="B Mitra" pitchFamily="2" charset="-78"/>
              </a:rPr>
              <a:t> بنابراین،فرآیند دوددهی باعث ایجاد طعم و مزه دودی در محصول نها</a:t>
            </a:r>
            <a:r>
              <a:rPr lang="fa-IR" sz="2000" b="1" i="0" dirty="0" smtClean="0">
                <a:solidFill>
                  <a:schemeClr val="tx1"/>
                </a:solidFill>
                <a:cs typeface="B Mitra" pitchFamily="2" charset="-78"/>
              </a:rPr>
              <a:t>ی</a:t>
            </a:r>
            <a:r>
              <a:rPr lang="ar-SA" sz="2000" b="1" i="0" dirty="0" smtClean="0">
                <a:solidFill>
                  <a:schemeClr val="tx1"/>
                </a:solidFill>
                <a:cs typeface="B Mitra" pitchFamily="2" charset="-78"/>
              </a:rPr>
              <a:t>ی میشود</a:t>
            </a:r>
            <a:endParaRPr lang="fa-IR" sz="2000" b="1" i="0" dirty="0" smtClean="0">
              <a:solidFill>
                <a:schemeClr val="tx1"/>
              </a:solidFill>
              <a:cs typeface="B Mitra" pitchFamily="2" charset="-78"/>
            </a:endParaRPr>
          </a:p>
          <a:p>
            <a:pPr marL="182563" indent="0" algn="just">
              <a:lnSpc>
                <a:spcPct val="150000"/>
              </a:lnSpc>
              <a:buNone/>
            </a:pPr>
            <a:r>
              <a:rPr lang="ar-SA" sz="2000" b="1" i="0" dirty="0" smtClean="0">
                <a:solidFill>
                  <a:srgbClr val="C00000"/>
                </a:solidFill>
                <a:cs typeface="B Mitra" pitchFamily="2" charset="-78"/>
              </a:rPr>
              <a:t>دودمایع</a:t>
            </a:r>
            <a:r>
              <a:rPr lang="en-US" sz="2000" b="1" i="0" dirty="0" smtClean="0">
                <a:solidFill>
                  <a:schemeClr val="tx1"/>
                </a:solidFill>
                <a:cs typeface="B Mitra" pitchFamily="2" charset="-78"/>
              </a:rPr>
              <a:t>:</a:t>
            </a:r>
          </a:p>
          <a:p>
            <a:pPr marL="182563" indent="0" algn="just">
              <a:lnSpc>
                <a:spcPct val="150000"/>
              </a:lnSpc>
              <a:buNone/>
            </a:pPr>
            <a:r>
              <a:rPr lang="ar-SA" sz="2000" b="1" i="0" dirty="0" smtClean="0">
                <a:solidFill>
                  <a:schemeClr val="tx1"/>
                </a:solidFill>
                <a:cs typeface="B Mitra" pitchFamily="2" charset="-78"/>
              </a:rPr>
              <a:t>دود مایعی محلول</a:t>
            </a:r>
            <a:r>
              <a:rPr lang="fa-IR" sz="2000" b="1" i="0" dirty="0" smtClean="0">
                <a:solidFill>
                  <a:schemeClr val="tx1"/>
                </a:solidFill>
                <a:cs typeface="B Mitra" pitchFamily="2" charset="-78"/>
              </a:rPr>
              <a:t> </a:t>
            </a:r>
            <a:r>
              <a:rPr lang="ar-SA" sz="2000" b="1" i="0" dirty="0" smtClean="0">
                <a:solidFill>
                  <a:schemeClr val="tx1"/>
                </a:solidFill>
                <a:cs typeface="B Mitra" pitchFamily="2" charset="-78"/>
              </a:rPr>
              <a:t>شیمیایی آبکی است که حاوی طعم دود است و میتوان زمانیکه سوسیسها در</a:t>
            </a:r>
            <a:r>
              <a:rPr lang="fa-IR" sz="2000" b="1" i="0" dirty="0" smtClean="0">
                <a:solidFill>
                  <a:schemeClr val="tx1"/>
                </a:solidFill>
                <a:cs typeface="B Mitra" pitchFamily="2" charset="-78"/>
              </a:rPr>
              <a:t> </a:t>
            </a:r>
            <a:r>
              <a:rPr lang="ar-SA" sz="2000" b="1" i="0" dirty="0" smtClean="0">
                <a:solidFill>
                  <a:schemeClr val="tx1"/>
                </a:solidFill>
                <a:cs typeface="B Mitra" pitchFamily="2" charset="-78"/>
              </a:rPr>
              <a:t>اتاقک دودهی قرار داد</a:t>
            </a:r>
            <a:r>
              <a:rPr lang="fa-IR" sz="2000" b="1" i="0" dirty="0" smtClean="0">
                <a:solidFill>
                  <a:schemeClr val="tx1"/>
                </a:solidFill>
                <a:cs typeface="B Mitra" pitchFamily="2" charset="-78"/>
              </a:rPr>
              <a:t>ه</a:t>
            </a:r>
            <a:r>
              <a:rPr lang="ar-SA" sz="2000" b="1" i="0" dirty="0" smtClean="0">
                <a:solidFill>
                  <a:schemeClr val="tx1"/>
                </a:solidFill>
                <a:cs typeface="B Mitra" pitchFamily="2" charset="-78"/>
              </a:rPr>
              <a:t> شدند بر روی محصول اسپری شوند.این دود ماندگاری کمی به محصول داده ولی</a:t>
            </a:r>
            <a:r>
              <a:rPr lang="fa-IR" sz="2000" b="1" i="0" dirty="0" smtClean="0">
                <a:solidFill>
                  <a:schemeClr val="tx1"/>
                </a:solidFill>
                <a:cs typeface="B Mitra" pitchFamily="2" charset="-78"/>
              </a:rPr>
              <a:t> </a:t>
            </a:r>
            <a:r>
              <a:rPr lang="ar-SA" sz="2000" b="1" i="0" dirty="0" smtClean="0">
                <a:solidFill>
                  <a:schemeClr val="tx1"/>
                </a:solidFill>
                <a:cs typeface="B Mitra" pitchFamily="2" charset="-78"/>
              </a:rPr>
              <a:t>عاری از هرگونه آلودگی میبا</a:t>
            </a:r>
            <a:r>
              <a:rPr lang="fa-IR" sz="2000" b="1" i="0" dirty="0" smtClean="0">
                <a:solidFill>
                  <a:schemeClr val="tx1"/>
                </a:solidFill>
                <a:cs typeface="B Mitra" pitchFamily="2" charset="-78"/>
              </a:rPr>
              <a:t>شد</a:t>
            </a:r>
            <a:endParaRPr lang="fa-IR" sz="2000" b="1" i="0" dirty="0">
              <a:solidFill>
                <a:schemeClr val="tx1"/>
              </a:solidFill>
              <a:cs typeface="B Mitra" pitchFamily="2" charset="-78"/>
            </a:endParaRPr>
          </a:p>
        </p:txBody>
      </p:sp>
    </p:spTree>
  </p:cSld>
  <p:clrMapOvr>
    <a:masterClrMapping/>
  </p:clrMapOvr>
  <p:transition>
    <p:cut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571480"/>
            <a:ext cx="7215238" cy="5357826"/>
          </a:xfrm>
        </p:spPr>
        <p:txBody>
          <a:bodyPr>
            <a:normAutofit fontScale="77500" lnSpcReduction="20000"/>
          </a:bodyPr>
          <a:lstStyle/>
          <a:p>
            <a:pPr algn="ctr">
              <a:buNone/>
            </a:pPr>
            <a:endParaRPr lang="fa-IR" sz="2400" b="1" i="0" dirty="0" smtClean="0">
              <a:solidFill>
                <a:schemeClr val="tx1"/>
              </a:solidFill>
              <a:cs typeface="B Mitra" pitchFamily="2" charset="-78"/>
            </a:endParaRPr>
          </a:p>
          <a:p>
            <a:pPr algn="ctr" eaLnBrk="0" hangingPunct="0">
              <a:spcBef>
                <a:spcPct val="0"/>
              </a:spcBef>
              <a:buNone/>
            </a:pPr>
            <a:r>
              <a:rPr lang="fa-IR" sz="3100" b="1" i="0" dirty="0" smtClean="0">
                <a:solidFill>
                  <a:schemeClr val="accent3">
                    <a:lumMod val="75000"/>
                  </a:schemeClr>
                </a:solidFill>
                <a:cs typeface="B Titr" pitchFamily="2" charset="-78"/>
              </a:rPr>
              <a:t>11-تخمیر</a:t>
            </a:r>
          </a:p>
          <a:p>
            <a:pPr marL="92075" lvl="0" indent="90488">
              <a:lnSpc>
                <a:spcPct val="170000"/>
              </a:lnSpc>
              <a:buNone/>
            </a:pPr>
            <a:r>
              <a:rPr lang="fa-IR" sz="2400" b="1" i="0" dirty="0" smtClean="0">
                <a:solidFill>
                  <a:schemeClr val="tx1"/>
                </a:solidFill>
                <a:cs typeface="B Mitra" pitchFamily="2" charset="-78"/>
              </a:rPr>
              <a:t>بعنوان نمونه برای نگهداری طولانی تر شیر یکی از روش ها تبدیل  آن به ماست است که به کمک باکتری های لاکتیک موجود در مایه ماست و تبدیل قند لاکتوز شیر به اسید لاکتیک و در نتیجه کاهش</a:t>
            </a:r>
            <a:r>
              <a:rPr lang="en-US" sz="2400" b="1" i="0" dirty="0" smtClean="0">
                <a:solidFill>
                  <a:schemeClr val="tx1"/>
                </a:solidFill>
                <a:cs typeface="B Mitra" pitchFamily="2" charset="-78"/>
              </a:rPr>
              <a:t>PH </a:t>
            </a:r>
            <a:r>
              <a:rPr lang="fa-IR" sz="2400" b="1" i="0" dirty="0" smtClean="0">
                <a:solidFill>
                  <a:schemeClr val="tx1"/>
                </a:solidFill>
                <a:cs typeface="B Mitra" pitchFamily="2" charset="-78"/>
              </a:rPr>
              <a:t>شیر و انعقاد پروتئین موجود در شیر سرانجام تبدیل به ماست میشود و با این روش مدت زمان نگهداری  شیر بالاتر می رود.</a:t>
            </a:r>
          </a:p>
          <a:p>
            <a:pPr marL="547688" indent="-14288" algn="ctr">
              <a:buNone/>
            </a:pPr>
            <a:endParaRPr lang="fa-IR" sz="2400" b="1" i="0" dirty="0" smtClean="0">
              <a:solidFill>
                <a:schemeClr val="accent1"/>
              </a:solidFill>
              <a:effectLst>
                <a:outerShdw blurRad="38100" dist="38100" dir="2700000" algn="tl">
                  <a:srgbClr val="000000">
                    <a:alpha val="43137"/>
                  </a:srgbClr>
                </a:outerShdw>
              </a:effectLst>
              <a:cs typeface="2  Mitra" pitchFamily="2" charset="-78"/>
            </a:endParaRPr>
          </a:p>
          <a:p>
            <a:pPr marL="547688" indent="-14288" algn="ctr">
              <a:buNone/>
            </a:pPr>
            <a:r>
              <a:rPr lang="fa-IR" sz="3100" b="1" i="0" dirty="0" smtClean="0">
                <a:solidFill>
                  <a:schemeClr val="accent3">
                    <a:lumMod val="75000"/>
                  </a:schemeClr>
                </a:solidFill>
                <a:cs typeface="B Titr" pitchFamily="2" charset="-78"/>
              </a:rPr>
              <a:t>12-استفاده از انبار  و سيلو</a:t>
            </a:r>
          </a:p>
          <a:p>
            <a:pPr indent="22225" algn="just">
              <a:lnSpc>
                <a:spcPct val="170000"/>
              </a:lnSpc>
              <a:buNone/>
            </a:pPr>
            <a:r>
              <a:rPr lang="fa-IR" sz="2600" b="1" i="0" dirty="0" smtClean="0">
                <a:solidFill>
                  <a:schemeClr val="tx1"/>
                </a:solidFill>
                <a:cs typeface="B Mitra" pitchFamily="2" charset="-78"/>
              </a:rPr>
              <a:t>بسياري از مواد غذايي مخصوصا  غلات و حبو بات  را در انبارها و سيلو هاي تحت كنترل از نظر  درجه حرارت  و رطوبت  نگهداري مي كنند . نوعي از انبارهاي مدرن ، انبارهاي با اتمسفر  كنترل شده  است كه در آن نسبت گازهاي  </a:t>
            </a:r>
            <a:r>
              <a:rPr lang="en-US" sz="2600" b="1" i="0" dirty="0" smtClean="0">
                <a:solidFill>
                  <a:schemeClr val="tx1"/>
                </a:solidFill>
                <a:cs typeface="B Mitra" pitchFamily="2" charset="-78"/>
              </a:rPr>
              <a:t>CO2</a:t>
            </a:r>
            <a:r>
              <a:rPr lang="fa-IR" sz="2600" b="1" i="0" dirty="0" smtClean="0">
                <a:solidFill>
                  <a:schemeClr val="tx1"/>
                </a:solidFill>
                <a:cs typeface="B Mitra" pitchFamily="2" charset="-78"/>
              </a:rPr>
              <a:t> .، ازت  و اكسيژن  با نسبت آنها  در انبارهاي معمولي فرق مي كند.</a:t>
            </a:r>
          </a:p>
          <a:p>
            <a:pPr indent="22225" algn="just">
              <a:lnSpc>
                <a:spcPct val="150000"/>
              </a:lnSpc>
              <a:buNone/>
            </a:pPr>
            <a:endParaRPr lang="fa-IR" sz="1900" b="1" i="0" dirty="0">
              <a:cs typeface="2  Mitra" pitchFamily="2" charset="-78"/>
            </a:endParaRPr>
          </a:p>
        </p:txBody>
      </p:sp>
    </p:spTree>
  </p:cSld>
  <p:clrMapOvr>
    <a:masterClrMapping/>
  </p:clrMapOvr>
  <p:transition spd="slow">
    <p:zoom dir="in"/>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pPr algn="ctr" eaLnBrk="1" hangingPunct="1">
              <a:defRPr/>
            </a:pPr>
            <a:r>
              <a:rPr lang="fa-IR" sz="2800" dirty="0" smtClean="0">
                <a:solidFill>
                  <a:schemeClr val="accent1"/>
                </a:solidFill>
                <a:effectLst>
                  <a:outerShdw blurRad="38100" dist="38100" dir="2700000" algn="tl">
                    <a:srgbClr val="000000">
                      <a:alpha val="43137"/>
                    </a:srgbClr>
                  </a:outerShdw>
                </a:effectLst>
                <a:cs typeface="B Titr" pitchFamily="2" charset="-78"/>
              </a:rPr>
              <a:t>تقسيم بندي مواد غذايي برمبناي فساد پذيري </a:t>
            </a:r>
            <a:endParaRPr lang="en-US" sz="2800" dirty="0" smtClean="0">
              <a:solidFill>
                <a:schemeClr val="accent1"/>
              </a:solidFill>
              <a:effectLst>
                <a:outerShdw blurRad="38100" dist="38100" dir="2700000" algn="tl">
                  <a:srgbClr val="000000">
                    <a:alpha val="43137"/>
                  </a:srgbClr>
                </a:outerShdw>
              </a:effectLst>
              <a:cs typeface="B Titr" pitchFamily="2" charset="-78"/>
            </a:endParaRPr>
          </a:p>
        </p:txBody>
      </p:sp>
      <p:sp>
        <p:nvSpPr>
          <p:cNvPr id="7171" name="Rectangle 3"/>
          <p:cNvSpPr>
            <a:spLocks noGrp="1" noChangeArrowheads="1"/>
          </p:cNvSpPr>
          <p:nvPr>
            <p:ph idx="1"/>
          </p:nvPr>
        </p:nvSpPr>
        <p:spPr/>
        <p:txBody>
          <a:bodyPr/>
          <a:lstStyle/>
          <a:p>
            <a:pPr marL="609600" indent="-609600" algn="justLow" eaLnBrk="1" hangingPunct="1">
              <a:buFontTx/>
              <a:buNone/>
              <a:defRPr/>
            </a:pPr>
            <a:r>
              <a:rPr lang="fa-IR" sz="2400" i="0" dirty="0" smtClean="0">
                <a:solidFill>
                  <a:schemeClr val="accent1"/>
                </a:solidFill>
                <a:cs typeface="B Titr" pitchFamily="2" charset="-78"/>
              </a:rPr>
              <a:t>1.مقاوم به فساد : </a:t>
            </a:r>
          </a:p>
          <a:p>
            <a:pPr marL="0" indent="0" algn="justLow" eaLnBrk="1" hangingPunct="1">
              <a:buFontTx/>
              <a:buNone/>
              <a:defRPr/>
            </a:pPr>
            <a:r>
              <a:rPr lang="fa-IR" sz="2400" b="1" i="0" dirty="0" smtClean="0">
                <a:solidFill>
                  <a:schemeClr val="tx1"/>
                </a:solidFill>
                <a:cs typeface="B Mitra" pitchFamily="2" charset="-78"/>
              </a:rPr>
              <a:t>شرايط نگهداريشان سهل و آسان است و به آساني فاسد نمي شود زيرا مقدار رطوبت آنها كم است مانند غلات ، حبوبات ، شكر و خشكبار </a:t>
            </a:r>
          </a:p>
          <a:p>
            <a:pPr marL="609600" indent="-609600" algn="justLow">
              <a:buNone/>
              <a:defRPr/>
            </a:pPr>
            <a:r>
              <a:rPr lang="fa-IR" sz="2400" i="0" dirty="0" smtClean="0">
                <a:solidFill>
                  <a:schemeClr val="accent1"/>
                </a:solidFill>
                <a:cs typeface="B Titr" pitchFamily="2" charset="-78"/>
              </a:rPr>
              <a:t>2.نيمه مقاوم به فساد : </a:t>
            </a:r>
          </a:p>
          <a:p>
            <a:pPr marL="92075" indent="-92075" algn="justLow" eaLnBrk="1" hangingPunct="1">
              <a:buFontTx/>
              <a:buNone/>
              <a:defRPr/>
            </a:pPr>
            <a:r>
              <a:rPr lang="fa-IR" sz="2400" b="1" i="0" dirty="0" smtClean="0">
                <a:solidFill>
                  <a:schemeClr val="tx1"/>
                </a:solidFill>
                <a:cs typeface="B Mitra" pitchFamily="2" charset="-78"/>
              </a:rPr>
              <a:t>چنانچه به دقت برداشت حمل و نقل و نگهداري شود مي توان در شرايط آسان و طولاني نگهداري كرد مانند سيب زميني ، سيب و پياز </a:t>
            </a:r>
          </a:p>
          <a:p>
            <a:pPr marL="609600" indent="-609600" algn="justLow" eaLnBrk="1" hangingPunct="1">
              <a:buFontTx/>
              <a:buNone/>
              <a:defRPr/>
            </a:pPr>
            <a:r>
              <a:rPr lang="fa-IR" sz="2400" i="0" dirty="0" smtClean="0">
                <a:solidFill>
                  <a:schemeClr val="accent1"/>
                </a:solidFill>
                <a:cs typeface="B Titr" pitchFamily="2" charset="-78"/>
              </a:rPr>
              <a:t>3.مواد حساس به فساد : </a:t>
            </a:r>
          </a:p>
          <a:p>
            <a:pPr marL="0" indent="0" algn="justLow" eaLnBrk="1" hangingPunct="1">
              <a:buFontTx/>
              <a:buNone/>
              <a:defRPr/>
            </a:pPr>
            <a:r>
              <a:rPr lang="fa-IR" sz="2400" b="1" i="0" dirty="0" smtClean="0">
                <a:solidFill>
                  <a:schemeClr val="tx1"/>
                </a:solidFill>
                <a:cs typeface="B Mitra" pitchFamily="2" charset="-78"/>
              </a:rPr>
              <a:t>اگر تحت شرايط خاص نگهداري و فرايند نشود به سرعت فاسد مي شود مانند ميوه ها و سبزيها ، گوشت ، ماهي ، تخم مرغ و شير.</a:t>
            </a:r>
          </a:p>
          <a:p>
            <a:pPr marL="609600" indent="-609600" algn="justLow" eaLnBrk="1" hangingPunct="1">
              <a:buFontTx/>
              <a:buNone/>
              <a:defRPr/>
            </a:pPr>
            <a:endParaRPr lang="en-US" sz="2800" dirty="0" smtClean="0">
              <a:cs typeface="B Titr" pitchFamily="2" charset="-78"/>
            </a:endParaRPr>
          </a:p>
        </p:txBody>
      </p:sp>
    </p:spTree>
  </p:cSld>
  <p:clrMapOvr>
    <a:masterClrMapping/>
  </p:clrMapOvr>
  <p:transition spd="slow">
    <p:circl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428596" y="1571612"/>
            <a:ext cx="7072362" cy="4714908"/>
          </a:xfrm>
        </p:spPr>
        <p:txBody>
          <a:bodyPr/>
          <a:lstStyle/>
          <a:p>
            <a:pPr marL="0" indent="0" algn="just">
              <a:lnSpc>
                <a:spcPct val="150000"/>
              </a:lnSpc>
              <a:buNone/>
            </a:pPr>
            <a:r>
              <a:rPr lang="fa-IR" sz="2000" b="1" i="0" dirty="0" smtClean="0">
                <a:cs typeface="B Mitra" pitchFamily="2" charset="-78"/>
              </a:rPr>
              <a:t>سیستمی نوین در صنعت بسته بندی است که امروزه در کشورهای پیشرفته جهان جایگاهی ویژه دارد. در این سیستم بسته با ترکیبی از گازهای اکسیژن ، دی اکسید کربن و نیتروژن با درصد معین پر میگردد.</a:t>
            </a:r>
            <a:endParaRPr lang="en-US" sz="2000" b="1" i="0" dirty="0" smtClean="0">
              <a:cs typeface="B Mitra" pitchFamily="2" charset="-78"/>
            </a:endParaRPr>
          </a:p>
          <a:p>
            <a:pPr marL="0" indent="0" algn="just">
              <a:lnSpc>
                <a:spcPct val="150000"/>
              </a:lnSpc>
              <a:buNone/>
            </a:pPr>
            <a:r>
              <a:rPr lang="fa-IR" sz="2000" b="1" i="0" dirty="0" smtClean="0">
                <a:cs typeface="B Mitra" pitchFamily="2" charset="-78"/>
              </a:rPr>
              <a:t>بافتهای زنده همچون سبزیجات و میوه ها حتی بعد از برداشت به تنفس خود ادامه میدهند و افزایش تنفس و تولید گاز اتیلن باعث کاهش کیفیت بافت ، کاهش تردی و طراوت ، از دست رفتن ویتامین ها وآزاد شدن آنزیم‏های قهوه‏ای کننده میگردد. </a:t>
            </a:r>
            <a:endParaRPr lang="en-US" sz="2000" b="1" i="0" dirty="0" smtClean="0">
              <a:cs typeface="B Mitra" pitchFamily="2" charset="-78"/>
            </a:endParaRPr>
          </a:p>
          <a:p>
            <a:pPr marL="0" indent="0" algn="just">
              <a:lnSpc>
                <a:spcPct val="150000"/>
              </a:lnSpc>
              <a:buNone/>
            </a:pPr>
            <a:r>
              <a:rPr lang="fa-IR" sz="1800" b="1" i="0" dirty="0" smtClean="0">
                <a:solidFill>
                  <a:schemeClr val="accent4">
                    <a:lumMod val="75000"/>
                  </a:schemeClr>
                </a:solidFill>
                <a:cs typeface="B Mitra" pitchFamily="2" charset="-78"/>
              </a:rPr>
              <a:t>.</a:t>
            </a:r>
            <a:endParaRPr lang="en-US" sz="1800" b="1" i="0" dirty="0" smtClean="0">
              <a:solidFill>
                <a:schemeClr val="accent4">
                  <a:lumMod val="75000"/>
                </a:schemeClr>
              </a:solidFill>
              <a:cs typeface="B Mitra" pitchFamily="2" charset="-78"/>
            </a:endParaRPr>
          </a:p>
        </p:txBody>
      </p:sp>
      <p:sp>
        <p:nvSpPr>
          <p:cNvPr id="8" name="Title 1"/>
          <p:cNvSpPr>
            <a:spLocks noGrp="1"/>
          </p:cNvSpPr>
          <p:nvPr>
            <p:ph type="title"/>
          </p:nvPr>
        </p:nvSpPr>
        <p:spPr>
          <a:xfrm>
            <a:off x="0" y="642918"/>
            <a:ext cx="7929586" cy="785794"/>
          </a:xfrm>
        </p:spPr>
        <p:txBody>
          <a:bodyPr/>
          <a:lstStyle/>
          <a:p>
            <a:pPr algn="ctr" rtl="0"/>
            <a:r>
              <a:rPr lang="en-US" sz="2400" b="1" i="0" dirty="0" smtClean="0">
                <a:solidFill>
                  <a:srgbClr val="FF6600"/>
                </a:solidFill>
                <a:effectLst>
                  <a:outerShdw blurRad="38100" dist="38100" dir="2700000" algn="tl">
                    <a:srgbClr val="000000">
                      <a:alpha val="43137"/>
                    </a:srgbClr>
                  </a:outerShdw>
                </a:effectLst>
                <a:latin typeface="+mn-lt"/>
                <a:ea typeface="+mn-ea"/>
                <a:cs typeface="B Mitra" pitchFamily="2" charset="-78"/>
              </a:rPr>
              <a:t>(Modified atmosphere packaging)Map</a:t>
            </a:r>
            <a:r>
              <a:rPr lang="en-US" sz="2400" b="1" i="0" dirty="0" smtClean="0">
                <a:solidFill>
                  <a:srgbClr val="FF6600"/>
                </a:solidFill>
                <a:latin typeface="+mn-lt"/>
                <a:ea typeface="+mn-ea"/>
                <a:cs typeface="2  Mitra" pitchFamily="2" charset="-78"/>
              </a:rPr>
              <a:t>:</a:t>
            </a:r>
            <a:r>
              <a:rPr lang="fa-IR" sz="2400" b="1" i="0" dirty="0" smtClean="0">
                <a:solidFill>
                  <a:srgbClr val="FF6600"/>
                </a:solidFill>
                <a:latin typeface="+mn-lt"/>
                <a:ea typeface="+mn-ea"/>
                <a:cs typeface="2  Mitra" pitchFamily="2" charset="-78"/>
              </a:rPr>
              <a:t> </a:t>
            </a:r>
            <a:r>
              <a:rPr lang="fa-IR" sz="2400" b="1" i="0" dirty="0" smtClean="0">
                <a:solidFill>
                  <a:srgbClr val="FF6600"/>
                </a:solidFill>
                <a:effectLst>
                  <a:outerShdw blurRad="38100" dist="38100" dir="2700000" algn="tl">
                    <a:srgbClr val="000000">
                      <a:alpha val="43137"/>
                    </a:srgbClr>
                  </a:outerShdw>
                </a:effectLst>
                <a:cs typeface="2  Mitra" pitchFamily="2" charset="-78"/>
              </a:rPr>
              <a:t>اتمسفر اصلاح شده</a:t>
            </a:r>
            <a:endParaRPr lang="fa-IR" sz="2400" b="1" i="0" dirty="0">
              <a:solidFill>
                <a:srgbClr val="FF6600"/>
              </a:solidFill>
              <a:effectLst>
                <a:outerShdw blurRad="38100" dist="38100" dir="2700000" algn="tl">
                  <a:srgbClr val="000000">
                    <a:alpha val="43137"/>
                  </a:srgbClr>
                </a:outerShdw>
              </a:effectLst>
              <a:cs typeface="2  Mitra" pitchFamily="2" charset="-78"/>
            </a:endParaRPr>
          </a:p>
        </p:txBody>
      </p:sp>
    </p:spTree>
  </p:cSld>
  <p:clrMapOvr>
    <a:masterClrMapping/>
  </p:clrMapOvr>
  <p:transition spd="slow">
    <p:split orient="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714356"/>
            <a:ext cx="7139960" cy="4357718"/>
          </a:xfrm>
        </p:spPr>
        <p:txBody>
          <a:bodyPr/>
          <a:lstStyle/>
          <a:p>
            <a:pPr indent="22225" algn="just">
              <a:lnSpc>
                <a:spcPct val="200000"/>
              </a:lnSpc>
              <a:buNone/>
            </a:pPr>
            <a:r>
              <a:rPr lang="fa-IR" sz="2000" b="1" i="0" dirty="0" smtClean="0">
                <a:cs typeface="B Mitra" pitchFamily="2" charset="-78"/>
              </a:rPr>
              <a:t>ترکیب و درصد گازهای استفاده شده در این بسته ها با</a:t>
            </a:r>
            <a:r>
              <a:rPr lang="fa-IR" sz="2000" b="1" i="0" u="sng" dirty="0" smtClean="0">
                <a:cs typeface="B Mitra" pitchFamily="2" charset="-78"/>
              </a:rPr>
              <a:t> کاهش سرعت تنفس گیاه</a:t>
            </a:r>
            <a:r>
              <a:rPr lang="fa-IR" sz="2000" b="1" i="0" dirty="0" smtClean="0">
                <a:cs typeface="B Mitra" pitchFamily="2" charset="-78"/>
              </a:rPr>
              <a:t> و </a:t>
            </a:r>
            <a:r>
              <a:rPr lang="fa-IR" sz="2000" b="1" i="0" u="sng" dirty="0" smtClean="0">
                <a:cs typeface="B Mitra" pitchFamily="2" charset="-78"/>
              </a:rPr>
              <a:t>فعالیت میکروارگانیسم ها</a:t>
            </a:r>
            <a:r>
              <a:rPr lang="fa-IR" sz="2000" b="1" i="0" dirty="0" smtClean="0">
                <a:cs typeface="B Mitra" pitchFamily="2" charset="-78"/>
              </a:rPr>
              <a:t> و </a:t>
            </a:r>
            <a:r>
              <a:rPr lang="fa-IR" sz="2000" b="1" i="0" u="sng" dirty="0" smtClean="0">
                <a:cs typeface="B Mitra" pitchFamily="2" charset="-78"/>
              </a:rPr>
              <a:t>آنزیم‏های عامل فساد </a:t>
            </a:r>
            <a:r>
              <a:rPr lang="fa-IR" sz="2000" b="1" i="0" dirty="0" smtClean="0">
                <a:cs typeface="B Mitra" pitchFamily="2" charset="-78"/>
              </a:rPr>
              <a:t>به افزایش ماندگاری محصول ، حفظ ویتامین‏ها و کیفیت اولیه آن کمک شایانی میکند. ترکیب گازها در بسته بندی همچنین مشکل شایع </a:t>
            </a:r>
            <a:r>
              <a:rPr lang="fa-IR" sz="2000" b="1" i="0" u="sng" dirty="0" smtClean="0">
                <a:cs typeface="B Mitra" pitchFamily="2" charset="-78"/>
              </a:rPr>
              <a:t>تغییر رنگ و قهوه‏ای شدن بافتهای برش خورده نظیر کاهو را به تأخیر می‏اندازد.</a:t>
            </a:r>
            <a:r>
              <a:rPr lang="fa-IR" sz="2000" b="1" i="0" dirty="0" smtClean="0">
                <a:cs typeface="B Mitra" pitchFamily="2" charset="-78"/>
              </a:rPr>
              <a:t> در حال حاضر در محدوده وسيعي از غذاهاي تازه يا سرد شده شامل غذاهاي نيم پخته، ماكيان و ماهي، پاستاي تازه، ميوه و سبزيجات و اخيرا قهوه، چاي، غذاهاي آماده و فرآورده هاي نانوايي استفاده مي شود</a:t>
            </a:r>
          </a:p>
          <a:p>
            <a:pPr>
              <a:buNone/>
            </a:pPr>
            <a:endParaRPr lang="fa-IR" sz="1800" b="1" i="0" dirty="0" smtClean="0">
              <a:solidFill>
                <a:schemeClr val="accent4">
                  <a:lumMod val="50000"/>
                </a:schemeClr>
              </a:solidFill>
              <a:cs typeface="B Mitra" pitchFamily="2" charset="-78"/>
            </a:endParaRPr>
          </a:p>
        </p:txBody>
      </p:sp>
    </p:spTree>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285728"/>
            <a:ext cx="7086600" cy="5572164"/>
          </a:xfrm>
        </p:spPr>
        <p:txBody>
          <a:bodyPr/>
          <a:lstStyle/>
          <a:p>
            <a:pPr algn="just">
              <a:lnSpc>
                <a:spcPct val="200000"/>
              </a:lnSpc>
              <a:buNone/>
            </a:pPr>
            <a:r>
              <a:rPr lang="fa-IR" sz="2000" b="1" i="0" dirty="0" smtClean="0">
                <a:solidFill>
                  <a:srgbClr val="FF6600"/>
                </a:solidFill>
                <a:cs typeface="B Mitra" pitchFamily="2" charset="-78"/>
              </a:rPr>
              <a:t>چگونگی استفاده از تکنولوژی</a:t>
            </a:r>
            <a:r>
              <a:rPr lang="en-US" sz="2000" b="1" i="0" dirty="0" smtClean="0">
                <a:solidFill>
                  <a:srgbClr val="FF6600"/>
                </a:solidFill>
                <a:cs typeface="B Mitra" pitchFamily="2" charset="-78"/>
              </a:rPr>
              <a:t>MAP </a:t>
            </a:r>
          </a:p>
          <a:p>
            <a:pPr indent="22225" algn="just">
              <a:lnSpc>
                <a:spcPct val="200000"/>
              </a:lnSpc>
              <a:buNone/>
            </a:pPr>
            <a:r>
              <a:rPr lang="ar-SA" sz="2000" b="1" i="0" dirty="0" smtClean="0">
                <a:solidFill>
                  <a:schemeClr val="tx1">
                    <a:lumMod val="95000"/>
                    <a:lumOff val="5000"/>
                  </a:schemeClr>
                </a:solidFill>
                <a:cs typeface="B Mitra" pitchFamily="2" charset="-78"/>
              </a:rPr>
              <a:t>ابتدا لازم است گاز مورد نظر با ترکيب مورد نظر ساخته شود. براي اين منظور </a:t>
            </a:r>
            <a:r>
              <a:rPr lang="fa-IR" sz="2000" b="1" i="0" dirty="0" smtClean="0">
                <a:solidFill>
                  <a:schemeClr val="tx1">
                    <a:lumMod val="95000"/>
                    <a:lumOff val="5000"/>
                  </a:schemeClr>
                </a:solidFill>
                <a:cs typeface="B Mitra" pitchFamily="2" charset="-78"/>
              </a:rPr>
              <a:t>،</a:t>
            </a:r>
            <a:r>
              <a:rPr lang="ar-SA" sz="2000" b="1" i="0" dirty="0" smtClean="0">
                <a:solidFill>
                  <a:schemeClr val="tx1">
                    <a:lumMod val="95000"/>
                    <a:lumOff val="5000"/>
                  </a:schemeClr>
                </a:solidFill>
                <a:cs typeface="B Mitra" pitchFamily="2" charset="-78"/>
              </a:rPr>
              <a:t>مي توان اتمسفر با ترکيب مورد نظر را به طور آماده از کارخانجات تفکيک کننده هوا در کپسول هاي تحت فشار خريد. اما براي صرفه جويي در هزينه مي توان گازهاي سه گانه ازت، اکسيژن و دي اکسيد را به صورت خالص تهيه کرد و به وسيله يک دستگاه ميکسر گاز با نسبت مورد نظر مخلوط نمود. در اين روش نياز به ذخيره اتمسفر اصلاح شده در مخزن جداگانه نيست و مي توان از گاز مخلوط بدست آمده به طور مستقيم در بسته بندي تزريق کرد</a:t>
            </a:r>
            <a:r>
              <a:rPr lang="fa-IR" sz="2000" b="1" i="0" dirty="0" smtClean="0">
                <a:solidFill>
                  <a:schemeClr val="tx1">
                    <a:lumMod val="95000"/>
                    <a:lumOff val="5000"/>
                  </a:schemeClr>
                </a:solidFill>
                <a:cs typeface="B Mitra" pitchFamily="2" charset="-78"/>
              </a:rPr>
              <a:t>.</a:t>
            </a:r>
            <a:endParaRPr lang="fa-IR" sz="1800" b="1" i="0" dirty="0" smtClean="0">
              <a:solidFill>
                <a:schemeClr val="tx1">
                  <a:lumMod val="95000"/>
                  <a:lumOff val="5000"/>
                </a:schemeClr>
              </a:solidFill>
              <a:cs typeface="B Mitra" pitchFamily="2" charset="-78"/>
            </a:endParaRPr>
          </a:p>
          <a:p>
            <a:endParaRPr lang="fa-IR" dirty="0"/>
          </a:p>
        </p:txBody>
      </p:sp>
    </p:spTree>
  </p:cSld>
  <p:clrMapOvr>
    <a:masterClrMapping/>
  </p:clrMapOvr>
  <p:transition spd="slow">
    <p:cut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p_4.jpg"/>
          <p:cNvPicPr>
            <a:picLocks noChangeAspect="1"/>
          </p:cNvPicPr>
          <p:nvPr/>
        </p:nvPicPr>
        <p:blipFill>
          <a:blip r:embed="rId2" cstate="print"/>
          <a:stretch>
            <a:fillRect/>
          </a:stretch>
        </p:blipFill>
        <p:spPr>
          <a:xfrm>
            <a:off x="857224" y="1428736"/>
            <a:ext cx="7068413" cy="382232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ll dir="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http://bamikaco.com/images/other/Map.jpg"/>
          <p:cNvPicPr>
            <a:picLocks/>
          </p:cNvPicPr>
          <p:nvPr/>
        </p:nvPicPr>
        <p:blipFill>
          <a:blip r:embed="rId2" cstate="print"/>
          <a:srcRect/>
          <a:stretch>
            <a:fillRect/>
          </a:stretch>
        </p:blipFill>
        <p:spPr bwMode="auto">
          <a:xfrm>
            <a:off x="357158" y="500042"/>
            <a:ext cx="6929486" cy="4929222"/>
          </a:xfrm>
          <a:prstGeom prst="rect">
            <a:avLst/>
          </a:prstGeom>
          <a:noFill/>
          <a:ln w="9525">
            <a:noFill/>
            <a:miter lim="800000"/>
            <a:headEnd/>
            <a:tailEnd/>
          </a:ln>
          <a:effectLst/>
        </p:spPr>
      </p:pic>
    </p:spTree>
  </p:cSld>
  <p:clrMapOvr>
    <a:masterClrMapping/>
  </p:clrMapOvr>
  <p:transition spd="slow">
    <p:zo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Text Placeholder 2"/>
          <p:cNvSpPr>
            <a:spLocks noGrp="1"/>
          </p:cNvSpPr>
          <p:nvPr>
            <p:ph type="body" idx="1"/>
          </p:nvPr>
        </p:nvSpPr>
        <p:spPr/>
        <p:txBody>
          <a:bodyPr/>
          <a:lstStyle/>
          <a:p>
            <a:endParaRPr lang="fa-IR"/>
          </a:p>
        </p:txBody>
      </p:sp>
      <p:pic>
        <p:nvPicPr>
          <p:cNvPr id="1026" name="Picture 2" descr="C:\Users\M.Farsi\Downloads\map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476672"/>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Farsi\Downloads\animat-map.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3212976"/>
            <a:ext cx="4286250" cy="2371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Farsi\Downloads\map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476672"/>
            <a:ext cx="3924300" cy="2381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01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Text Placeholder 2"/>
          <p:cNvSpPr>
            <a:spLocks noGrp="1"/>
          </p:cNvSpPr>
          <p:nvPr>
            <p:ph type="body" idx="1"/>
          </p:nvPr>
        </p:nvSpPr>
        <p:spPr/>
        <p:txBody>
          <a:bodyPr/>
          <a:lstStyle/>
          <a:p>
            <a:endParaRPr lang="fa-IR"/>
          </a:p>
        </p:txBody>
      </p:sp>
      <p:pic>
        <p:nvPicPr>
          <p:cNvPr id="2050" name="Picture 2" descr="C:\Users\M.Farsi\Downloads\map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1" y="476672"/>
            <a:ext cx="619125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Farsi\Downloads\MAP-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328" y="2726634"/>
            <a:ext cx="4295775" cy="3203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7084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214290"/>
            <a:ext cx="7086600" cy="5214974"/>
          </a:xfrm>
        </p:spPr>
        <p:txBody>
          <a:bodyPr/>
          <a:lstStyle/>
          <a:p>
            <a:pPr>
              <a:lnSpc>
                <a:spcPct val="150000"/>
              </a:lnSpc>
            </a:pPr>
            <a:r>
              <a:rPr lang="fa-IR" b="1" i="0" dirty="0" smtClean="0">
                <a:solidFill>
                  <a:srgbClr val="FF6600"/>
                </a:solidFill>
                <a:cs typeface="B Mitra" pitchFamily="2" charset="-78"/>
              </a:rPr>
              <a:t>مزاياي بسته بندي با اتمسفر اصلاح شده</a:t>
            </a:r>
            <a:r>
              <a:rPr lang="fa-IR" sz="2000" b="1" i="0" dirty="0" smtClean="0">
                <a:cs typeface="B Mitra" pitchFamily="2" charset="-78"/>
              </a:rPr>
              <a:t/>
            </a:r>
            <a:br>
              <a:rPr lang="fa-IR" sz="2000" b="1" i="0" dirty="0" smtClean="0">
                <a:cs typeface="B Mitra" pitchFamily="2" charset="-78"/>
              </a:rPr>
            </a:br>
            <a:r>
              <a:rPr lang="fa-IR" sz="2000" b="1" i="0" dirty="0" smtClean="0">
                <a:cs typeface="B Mitra" pitchFamily="2" charset="-78"/>
              </a:rPr>
              <a:t>سيستم بسته بندي با اتمسفر اصلاح شده دارای مزاياي ذيل است :</a:t>
            </a:r>
            <a:br>
              <a:rPr lang="fa-IR" sz="2000" b="1" i="0" dirty="0" smtClean="0">
                <a:cs typeface="B Mitra" pitchFamily="2" charset="-78"/>
              </a:rPr>
            </a:br>
            <a:r>
              <a:rPr lang="fa-IR" sz="2000" b="1" i="0" dirty="0" smtClean="0">
                <a:cs typeface="B Mitra" pitchFamily="2" charset="-78"/>
              </a:rPr>
              <a:t>1. طولاني كردن ماندگاري با حفظ خواص كيفي مطلوب </a:t>
            </a:r>
            <a:br>
              <a:rPr lang="fa-IR" sz="2000" b="1" i="0" dirty="0" smtClean="0">
                <a:cs typeface="B Mitra" pitchFamily="2" charset="-78"/>
              </a:rPr>
            </a:br>
            <a:r>
              <a:rPr lang="fa-IR" sz="2000" b="1" i="0" dirty="0" smtClean="0">
                <a:cs typeface="B Mitra" pitchFamily="2" charset="-78"/>
              </a:rPr>
              <a:t>2. پايين آوردن ميزان ضايعات و فساد </a:t>
            </a:r>
            <a:br>
              <a:rPr lang="fa-IR" sz="2000" b="1" i="0" dirty="0" smtClean="0">
                <a:cs typeface="B Mitra" pitchFamily="2" charset="-78"/>
              </a:rPr>
            </a:br>
            <a:r>
              <a:rPr lang="fa-IR" sz="2000" b="1" i="0" dirty="0" smtClean="0">
                <a:cs typeface="B Mitra" pitchFamily="2" charset="-78"/>
              </a:rPr>
              <a:t>3. تازه نگه داشتن محصول بدون استفاده از مواد نگه دارنده يا پرتو دهي </a:t>
            </a:r>
            <a:br>
              <a:rPr lang="fa-IR" sz="2000" b="1" i="0" dirty="0" smtClean="0">
                <a:cs typeface="B Mitra" pitchFamily="2" charset="-78"/>
              </a:rPr>
            </a:br>
            <a:r>
              <a:rPr lang="fa-IR" sz="2000" b="1" i="0" dirty="0" smtClean="0">
                <a:cs typeface="B Mitra" pitchFamily="2" charset="-78"/>
              </a:rPr>
              <a:t>4. برداشت محصول تازه در سطوح رسيدگي مورد نظر براي مصرف كننده</a:t>
            </a:r>
            <a:br>
              <a:rPr lang="fa-IR" sz="2000" b="1" i="0" dirty="0" smtClean="0">
                <a:cs typeface="B Mitra" pitchFamily="2" charset="-78"/>
              </a:rPr>
            </a:br>
            <a:r>
              <a:rPr lang="fa-IR" sz="2000" b="1" i="0" dirty="0" smtClean="0">
                <a:cs typeface="B Mitra" pitchFamily="2" charset="-78"/>
              </a:rPr>
              <a:t>5. كاهش هزينه هاي حمل و نقل از طريق فراهم كردن زمان انبارداري افزوده </a:t>
            </a:r>
            <a:br>
              <a:rPr lang="fa-IR" sz="2000" b="1" i="0" dirty="0" smtClean="0">
                <a:cs typeface="B Mitra" pitchFamily="2" charset="-78"/>
              </a:rPr>
            </a:br>
            <a:r>
              <a:rPr lang="fa-IR" sz="2000" b="1" i="0" dirty="0" smtClean="0">
                <a:cs typeface="B Mitra" pitchFamily="2" charset="-78"/>
              </a:rPr>
              <a:t>6. فراهم نمودن محصولات برش خورده آماده مصرف </a:t>
            </a:r>
            <a:br>
              <a:rPr lang="fa-IR" sz="2000" b="1" i="0" dirty="0" smtClean="0">
                <a:cs typeface="B Mitra" pitchFamily="2" charset="-78"/>
              </a:rPr>
            </a:br>
            <a:r>
              <a:rPr lang="fa-IR" sz="2000" b="1" i="0" dirty="0" smtClean="0">
                <a:cs typeface="B Mitra" pitchFamily="2" charset="-78"/>
              </a:rPr>
              <a:t>7. صرفه جويي در مصرف انرژي (مانند عدم استفاده از فرآيندهاي حرارتي و برودتي</a:t>
            </a:r>
            <a:endParaRPr lang="fa-IR" sz="2000" dirty="0"/>
          </a:p>
        </p:txBody>
      </p:sp>
    </p:spTree>
  </p:cSld>
  <p:clrMapOvr>
    <a:masterClrMapping/>
  </p:clrMapOvr>
  <p:transition spd="slow">
    <p:strips dir="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457200" y="642918"/>
            <a:ext cx="7086600" cy="5214974"/>
          </a:xfrm>
        </p:spPr>
        <p:txBody>
          <a:bodyPr/>
          <a:lstStyle/>
          <a:p>
            <a:pPr algn="just"/>
            <a:r>
              <a:rPr lang="fa-IR" i="0" dirty="0" smtClean="0"/>
              <a:t> 2-42- در انبار مواد غذایی همواره </a:t>
            </a:r>
            <a:r>
              <a:rPr lang="fa-IR" b="1" i="0" dirty="0" smtClean="0">
                <a:solidFill>
                  <a:srgbClr val="FF0000"/>
                </a:solidFill>
              </a:rPr>
              <a:t>باید دماي 21درجه سلسیوس</a:t>
            </a:r>
            <a:r>
              <a:rPr lang="fa-IR" i="0" dirty="0" smtClean="0"/>
              <a:t> براي نگهداري مواد غذایی خشک </a:t>
            </a:r>
            <a:r>
              <a:rPr lang="fa-IR" b="1" i="0" dirty="0" smtClean="0">
                <a:solidFill>
                  <a:srgbClr val="FF0000"/>
                </a:solidFill>
              </a:rPr>
              <a:t>و رطوبت</a:t>
            </a:r>
            <a:br>
              <a:rPr lang="fa-IR" b="1" i="0" dirty="0" smtClean="0">
                <a:solidFill>
                  <a:srgbClr val="FF0000"/>
                </a:solidFill>
              </a:rPr>
            </a:br>
            <a:r>
              <a:rPr lang="fa-IR" b="1" i="0" dirty="0" smtClean="0">
                <a:solidFill>
                  <a:srgbClr val="FF0000"/>
                </a:solidFill>
              </a:rPr>
              <a:t>نسبی 55درصد </a:t>
            </a:r>
            <a:r>
              <a:rPr lang="fa-IR" i="0" dirty="0" smtClean="0"/>
              <a:t>تامین گردد.</a:t>
            </a:r>
          </a:p>
          <a:p>
            <a:pPr algn="just"/>
            <a:r>
              <a:rPr lang="fa-IR" i="0" dirty="0" smtClean="0"/>
              <a:t>-6-13چنانچه تخم مرغ هاي خوراکی تازه پس از زمان تخم گذاري در مراکز عرضه و فروش مجاز این</a:t>
            </a:r>
            <a:br>
              <a:rPr lang="fa-IR" i="0" dirty="0" smtClean="0"/>
            </a:br>
            <a:r>
              <a:rPr lang="fa-IR" i="0" dirty="0" smtClean="0"/>
              <a:t>فرآورده توزیع گردد می توان آن ها را در </a:t>
            </a:r>
            <a:r>
              <a:rPr lang="fa-IR" b="1" i="0" dirty="0" smtClean="0">
                <a:solidFill>
                  <a:srgbClr val="FF0000"/>
                </a:solidFill>
              </a:rPr>
              <a:t>دماي10تا 15درجه سلسیوس و در رطوبت نسبی 70تا 80درصد،</a:t>
            </a:r>
            <a:br>
              <a:rPr lang="fa-IR" b="1" i="0" dirty="0" smtClean="0">
                <a:solidFill>
                  <a:srgbClr val="FF0000"/>
                </a:solidFill>
              </a:rPr>
            </a:br>
            <a:r>
              <a:rPr lang="fa-IR" i="0" dirty="0" smtClean="0"/>
              <a:t>حداکثر براي مدت 2هفته نگهداري کرد.درغیر اینصورت چنانچه تخم مرغ بعد از ذخیره سازي در سردخانه بالاي صفر به مراکز عرضه منتقل گردد باید در مراکز عرضه در دماي حداکثر 7درجه سلسیوس نگهداری شود.</a:t>
            </a:r>
            <a:br>
              <a:rPr lang="fa-IR" i="0" dirty="0" smtClean="0"/>
            </a:br>
            <a:r>
              <a:rPr lang="fa-IR" i="0" dirty="0" smtClean="0"/>
              <a:t> </a:t>
            </a:r>
            <a:br>
              <a:rPr lang="fa-IR" i="0" dirty="0" smtClean="0"/>
            </a:br>
            <a:endParaRPr lang="fa-IR"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42910" y="1935480"/>
            <a:ext cx="6593386" cy="779140"/>
          </a:xfrm>
        </p:spPr>
        <p:txBody>
          <a:bodyPr>
            <a:normAutofit fontScale="85000" lnSpcReduction="10000"/>
          </a:bodyPr>
          <a:lstStyle/>
          <a:p>
            <a:pPr algn="ctr">
              <a:buNone/>
            </a:pPr>
            <a:r>
              <a:rPr lang="fa-IR" sz="3600" b="1" dirty="0" smtClean="0">
                <a:solidFill>
                  <a:schemeClr val="accent1"/>
                </a:solidFill>
                <a:cs typeface="B Nazanin" pitchFamily="2" charset="-78"/>
              </a:rPr>
              <a:t>شرايط نگهداري چند نمونه مواد غذايي در انبار</a:t>
            </a:r>
            <a:r>
              <a:rPr lang="fa-IR" sz="3600" b="1" dirty="0" smtClean="0">
                <a:cs typeface="B Nazanin" pitchFamily="2" charset="-78"/>
              </a:rPr>
              <a:t> </a:t>
            </a:r>
            <a:endParaRPr lang="fa-IR" sz="3600" b="1" dirty="0">
              <a:cs typeface="B Nazanin" pitchFamily="2" charset="-78"/>
            </a:endParaRPr>
          </a:p>
        </p:txBody>
      </p:sp>
    </p:spTree>
    <p:extLst>
      <p:ext uri="{BB962C8B-B14F-4D97-AF65-F5344CB8AC3E}">
        <p14:creationId xmlns:p14="http://schemas.microsoft.com/office/powerpoint/2010/main" val="38928867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0"/>
            <a:ext cx="7500990" cy="6154842"/>
          </a:xfrm>
        </p:spPr>
        <p:txBody>
          <a:bodyPr>
            <a:normAutofit/>
          </a:bodyPr>
          <a:lstStyle/>
          <a:p>
            <a:pPr algn="ctr">
              <a:buNone/>
            </a:pPr>
            <a:endParaRPr lang="fa-IR" sz="2000" b="1" i="0" dirty="0" smtClean="0">
              <a:solidFill>
                <a:schemeClr val="accent1"/>
              </a:solidFill>
              <a:cs typeface="B Mitra" pitchFamily="2" charset="-78"/>
            </a:endParaRPr>
          </a:p>
          <a:p>
            <a:pPr algn="ctr">
              <a:buNone/>
            </a:pPr>
            <a:r>
              <a:rPr lang="ar-SA" sz="3200" b="1" i="0" dirty="0" smtClean="0">
                <a:solidFill>
                  <a:schemeClr val="accent1"/>
                </a:solidFill>
                <a:effectLst>
                  <a:outerShdw blurRad="38100" dist="38100" dir="2700000" algn="tl">
                    <a:srgbClr val="000000">
                      <a:alpha val="43137"/>
                    </a:srgbClr>
                  </a:outerShdw>
                </a:effectLst>
                <a:cs typeface="B Mitra" pitchFamily="2" charset="-78"/>
              </a:rPr>
              <a:t>فساد و آلودگی مواد غذایی</a:t>
            </a:r>
            <a:endParaRPr lang="en-US" sz="3200" b="1" i="0" dirty="0" smtClean="0">
              <a:solidFill>
                <a:schemeClr val="accent1"/>
              </a:solidFill>
              <a:effectLst>
                <a:outerShdw blurRad="38100" dist="38100" dir="2700000" algn="tl">
                  <a:srgbClr val="000000">
                    <a:alpha val="43137"/>
                  </a:srgbClr>
                </a:outerShdw>
              </a:effectLst>
              <a:cs typeface="B Mitra" pitchFamily="2" charset="-78"/>
            </a:endParaRPr>
          </a:p>
          <a:p>
            <a:pPr indent="-160338" algn="just">
              <a:lnSpc>
                <a:spcPct val="200000"/>
              </a:lnSpc>
              <a:buNone/>
              <a:tabLst>
                <a:tab pos="7527925" algn="l"/>
              </a:tabLst>
            </a:pPr>
            <a:r>
              <a:rPr lang="ar-SA" sz="2400" b="1" i="0" dirty="0" smtClean="0">
                <a:solidFill>
                  <a:schemeClr val="tx1"/>
                </a:solidFill>
                <a:cs typeface="B Mitra" pitchFamily="2" charset="-78"/>
              </a:rPr>
              <a:t>اگر چه مفهوم فساد به عنوان پیدایش تغییرات نامطلوب و زیان بخش در مواد غذایی با مفهوم آلودگی</a:t>
            </a:r>
            <a:r>
              <a:rPr lang="fa-IR" sz="2400" b="1" i="0" dirty="0" smtClean="0">
                <a:solidFill>
                  <a:schemeClr val="tx1"/>
                </a:solidFill>
                <a:cs typeface="B Mitra" pitchFamily="2" charset="-78"/>
              </a:rPr>
              <a:t> </a:t>
            </a:r>
            <a:r>
              <a:rPr lang="ar-SA" sz="2400" b="1" i="0" dirty="0" smtClean="0">
                <a:solidFill>
                  <a:schemeClr val="tx1"/>
                </a:solidFill>
                <a:cs typeface="B Mitra" pitchFamily="2" charset="-78"/>
              </a:rPr>
              <a:t>به عنوان ورود و اضافه شدن عوامل بیماری زا و نامطلوب به مواد خوردنی متفاوت است، اما به هر صورت، هم آلودگی و هم فساد، هر دو به کاهش کیفیت و یا غیر قابل مصرف شدن مواد غذایی منجر می گردد</a:t>
            </a:r>
            <a:r>
              <a:rPr lang="fa-IR" sz="2400" b="1" i="0" dirty="0" smtClean="0">
                <a:solidFill>
                  <a:schemeClr val="tx1"/>
                </a:solidFill>
                <a:cs typeface="B Mitra" pitchFamily="2" charset="-78"/>
              </a:rPr>
              <a:t>.در ادامه به شناخت عوامل موثر در آلودگی می پردازیم:</a:t>
            </a:r>
          </a:p>
          <a:p>
            <a:pPr algn="just">
              <a:buNone/>
            </a:pPr>
            <a:endParaRPr lang="fa-IR" sz="1800" b="1" i="0" dirty="0" smtClean="0">
              <a:cs typeface="B Mitra" pitchFamily="2" charset="-78"/>
            </a:endParaRPr>
          </a:p>
          <a:p>
            <a:endParaRPr lang="fa-IR" sz="1800" dirty="0">
              <a:solidFill>
                <a:schemeClr val="tx1"/>
              </a:solidFill>
            </a:endParaRPr>
          </a:p>
        </p:txBody>
      </p:sp>
    </p:spTree>
  </p:cSld>
  <p:clrMapOvr>
    <a:masterClrMapping/>
  </p:clrMapOvr>
  <p:transition spd="slow">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071546"/>
            <a:ext cx="7272808" cy="4949742"/>
          </a:xfrm>
        </p:spPr>
        <p:style>
          <a:lnRef idx="1">
            <a:schemeClr val="accent1"/>
          </a:lnRef>
          <a:fillRef idx="2">
            <a:schemeClr val="accent1"/>
          </a:fillRef>
          <a:effectRef idx="1">
            <a:schemeClr val="accent1"/>
          </a:effectRef>
          <a:fontRef idx="minor">
            <a:schemeClr val="dk1"/>
          </a:fontRef>
        </p:style>
        <p:txBody>
          <a:bodyPr>
            <a:normAutofit/>
          </a:bodyPr>
          <a:lstStyle/>
          <a:p>
            <a:pPr>
              <a:buNone/>
            </a:pPr>
            <a:r>
              <a:rPr lang="fa-IR" sz="2800" b="1" dirty="0" smtClean="0">
                <a:solidFill>
                  <a:srgbClr val="9900FF"/>
                </a:solidFill>
                <a:cs typeface="B Mitra" pitchFamily="2" charset="-78"/>
              </a:rPr>
              <a:t>  1- </a:t>
            </a:r>
            <a:r>
              <a:rPr lang="fa-IR" sz="2800" b="1" dirty="0" smtClean="0">
                <a:solidFill>
                  <a:srgbClr val="9900FF"/>
                </a:solidFill>
                <a:cs typeface="B Nazanin" pitchFamily="2" charset="-78"/>
              </a:rPr>
              <a:t>نگهداري غذاي كنسرو شده : </a:t>
            </a:r>
          </a:p>
          <a:p>
            <a:pPr>
              <a:buNone/>
            </a:pPr>
            <a:r>
              <a:rPr lang="fa-IR" sz="2800" dirty="0" smtClean="0">
                <a:cs typeface="B Mitra" pitchFamily="2" charset="-78"/>
              </a:rPr>
              <a:t>  </a:t>
            </a:r>
            <a:r>
              <a:rPr lang="fa-IR" sz="2400" dirty="0" smtClean="0">
                <a:cs typeface="B Nazanin" pitchFamily="2" charset="-78"/>
              </a:rPr>
              <a:t>انبار نگهداری کنسروها باید: </a:t>
            </a:r>
          </a:p>
          <a:p>
            <a:pPr>
              <a:buNone/>
            </a:pPr>
            <a:endParaRPr lang="fa-IR" sz="2400" dirty="0" smtClean="0">
              <a:cs typeface="B Nazanin" pitchFamily="2" charset="-78"/>
            </a:endParaRPr>
          </a:p>
          <a:p>
            <a:pPr>
              <a:buFont typeface="Wingdings" pitchFamily="2" charset="2"/>
              <a:buChar char="v"/>
            </a:pPr>
            <a:r>
              <a:rPr lang="fa-IR" sz="2800" dirty="0" smtClean="0">
                <a:cs typeface="B Mitra" pitchFamily="2" charset="-78"/>
              </a:rPr>
              <a:t> </a:t>
            </a:r>
            <a:r>
              <a:rPr lang="fa-IR" sz="2400" b="1" dirty="0" smtClean="0">
                <a:solidFill>
                  <a:srgbClr val="FF00FF"/>
                </a:solidFill>
                <a:cs typeface="B Nazanin" pitchFamily="2" charset="-78"/>
              </a:rPr>
              <a:t>عاري از رطوبت </a:t>
            </a:r>
            <a:r>
              <a:rPr lang="fa-IR" sz="2400" dirty="0" smtClean="0">
                <a:cs typeface="B Nazanin" pitchFamily="2" charset="-78"/>
              </a:rPr>
              <a:t>(رطوبت بالا باعث زنگ زدگي و ايجاد منفذ در قوطي شده و نهايتاً باعث فساد محتويات آن مي گردد.) </a:t>
            </a:r>
          </a:p>
          <a:p>
            <a:pPr algn="just">
              <a:buFont typeface="Wingdings" pitchFamily="2" charset="2"/>
              <a:buChar char="v"/>
            </a:pPr>
            <a:r>
              <a:rPr lang="fa-IR" sz="2400" dirty="0" smtClean="0">
                <a:cs typeface="B Nazanin" pitchFamily="2" charset="-78"/>
              </a:rPr>
              <a:t>  </a:t>
            </a:r>
            <a:r>
              <a:rPr lang="fa-IR" sz="2400" b="1" dirty="0" smtClean="0">
                <a:solidFill>
                  <a:srgbClr val="FF00FF"/>
                </a:solidFill>
                <a:cs typeface="B Nazanin" pitchFamily="2" charset="-78"/>
              </a:rPr>
              <a:t>بالا نبودن دماي آن</a:t>
            </a:r>
          </a:p>
        </p:txBody>
      </p:sp>
      <p:pic>
        <p:nvPicPr>
          <p:cNvPr id="4" name="Picture 2" descr="C:\Documents and Settings\fdo\Desktop\صفری\111\344c1fcd410fdee184aff90443751f8f.jpg"/>
          <p:cNvPicPr>
            <a:picLocks noChangeAspect="1" noChangeArrowheads="1"/>
          </p:cNvPicPr>
          <p:nvPr/>
        </p:nvPicPr>
        <p:blipFill>
          <a:blip r:embed="rId3" cstate="print"/>
          <a:srcRect/>
          <a:stretch>
            <a:fillRect/>
          </a:stretch>
        </p:blipFill>
        <p:spPr bwMode="auto">
          <a:xfrm>
            <a:off x="323528" y="4725144"/>
            <a:ext cx="1641332" cy="1285884"/>
          </a:xfrm>
          <a:prstGeom prst="rect">
            <a:avLst/>
          </a:prstGeom>
          <a:noFill/>
        </p:spPr>
      </p:pic>
      <p:pic>
        <p:nvPicPr>
          <p:cNvPr id="5" name="Picture 3" descr="C:\Documents and Settings\fdo\Desktop\صفری\111\549338%D8%B1%D8%A8_%DA%AF%D9%88%D8%AC%D9%87_%D9%81%D8%B1%D9%86%DA%AF%DB%8C_%D9%BE%D8%A7%DB%8C%D8%A7_%DA%A9%D9%86%D8%B3%D8%B1%D9%88.jpg"/>
          <p:cNvPicPr>
            <a:picLocks noChangeAspect="1" noChangeArrowheads="1"/>
          </p:cNvPicPr>
          <p:nvPr/>
        </p:nvPicPr>
        <p:blipFill>
          <a:blip r:embed="rId4" cstate="print"/>
          <a:srcRect/>
          <a:stretch>
            <a:fillRect/>
          </a:stretch>
        </p:blipFill>
        <p:spPr bwMode="auto">
          <a:xfrm>
            <a:off x="2919167" y="4725145"/>
            <a:ext cx="1714512" cy="1285884"/>
          </a:xfrm>
          <a:prstGeom prst="rect">
            <a:avLst/>
          </a:prstGeom>
          <a:noFill/>
        </p:spPr>
      </p:pic>
      <p:pic>
        <p:nvPicPr>
          <p:cNvPr id="6" name="Picture 4" descr="C:\Documents and Settings\fdo\Desktop\صفری\111\conserve.gif"/>
          <p:cNvPicPr>
            <a:picLocks noChangeAspect="1" noChangeArrowheads="1"/>
          </p:cNvPicPr>
          <p:nvPr/>
        </p:nvPicPr>
        <p:blipFill>
          <a:blip r:embed="rId5" cstate="print"/>
          <a:srcRect/>
          <a:stretch>
            <a:fillRect/>
          </a:stretch>
        </p:blipFill>
        <p:spPr bwMode="auto">
          <a:xfrm>
            <a:off x="5508104" y="4725145"/>
            <a:ext cx="1785925" cy="1285885"/>
          </a:xfrm>
          <a:prstGeom prst="rect">
            <a:avLst/>
          </a:prstGeom>
          <a:noFill/>
        </p:spPr>
      </p:pic>
    </p:spTree>
    <p:extLst>
      <p:ext uri="{BB962C8B-B14F-4D97-AF65-F5344CB8AC3E}">
        <p14:creationId xmlns:p14="http://schemas.microsoft.com/office/powerpoint/2010/main" val="311691443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714356"/>
            <a:ext cx="7345988" cy="5184576"/>
          </a:xfrm>
        </p:spPr>
        <p:style>
          <a:lnRef idx="1">
            <a:schemeClr val="accent1"/>
          </a:lnRef>
          <a:fillRef idx="2">
            <a:schemeClr val="accent1"/>
          </a:fillRef>
          <a:effectRef idx="1">
            <a:schemeClr val="accent1"/>
          </a:effectRef>
          <a:fontRef idx="minor">
            <a:schemeClr val="dk1"/>
          </a:fontRef>
        </p:style>
        <p:txBody>
          <a:bodyPr>
            <a:normAutofit lnSpcReduction="10000"/>
          </a:bodyPr>
          <a:lstStyle/>
          <a:p>
            <a:pPr>
              <a:buNone/>
            </a:pPr>
            <a:r>
              <a:rPr lang="fa-IR" sz="2800" b="1" dirty="0" smtClean="0">
                <a:solidFill>
                  <a:srgbClr val="9900FF"/>
                </a:solidFill>
                <a:cs typeface="B Nazanin" pitchFamily="2" charset="-78"/>
              </a:rPr>
              <a:t>2- نگهداري روغن جامد ومايع: </a:t>
            </a:r>
            <a:r>
              <a:rPr lang="fa-IR" sz="2800" dirty="0" smtClean="0">
                <a:cs typeface="B Mitra" pitchFamily="2" charset="-78"/>
              </a:rPr>
              <a:t/>
            </a:r>
            <a:br>
              <a:rPr lang="fa-IR" sz="2800" dirty="0" smtClean="0">
                <a:cs typeface="B Mitra" pitchFamily="2" charset="-78"/>
              </a:rPr>
            </a:br>
            <a:r>
              <a:rPr lang="fa-IR" sz="2800" dirty="0" smtClean="0">
                <a:cs typeface="B Nazanin" pitchFamily="2" charset="-78"/>
                <a:sym typeface="Symbol" pitchFamily="18" charset="2"/>
              </a:rPr>
              <a:t> </a:t>
            </a:r>
            <a:r>
              <a:rPr lang="fa-IR" sz="2400" dirty="0" smtClean="0">
                <a:cs typeface="B Nazanin" pitchFamily="2" charset="-78"/>
                <a:sym typeface="Symbol" pitchFamily="18" charset="2"/>
              </a:rPr>
              <a:t>روغن يكي از مواد كالري زا براي انسان است كه براي تهيه غذاها از آن استفاده مي شود و چون فساد پذير است، لازم است در مراحل </a:t>
            </a:r>
            <a:r>
              <a:rPr lang="fa-IR" sz="2400" b="1" dirty="0" smtClean="0">
                <a:solidFill>
                  <a:srgbClr val="FF99FF"/>
                </a:solidFill>
                <a:cs typeface="B Nazanin" pitchFamily="2" charset="-78"/>
                <a:sym typeface="Symbol" pitchFamily="18" charset="2"/>
              </a:rPr>
              <a:t>توليد</a:t>
            </a:r>
            <a:r>
              <a:rPr lang="fa-IR" sz="2400" dirty="0" smtClean="0">
                <a:cs typeface="B Nazanin" pitchFamily="2" charset="-78"/>
                <a:sym typeface="Symbol" pitchFamily="18" charset="2"/>
              </a:rPr>
              <a:t>، </a:t>
            </a:r>
            <a:r>
              <a:rPr lang="fa-IR" sz="2400" b="1" dirty="0" smtClean="0">
                <a:solidFill>
                  <a:srgbClr val="FF99FF"/>
                </a:solidFill>
                <a:cs typeface="B Nazanin" pitchFamily="2" charset="-78"/>
                <a:sym typeface="Symbol" pitchFamily="18" charset="2"/>
              </a:rPr>
              <a:t>توزيع</a:t>
            </a:r>
            <a:r>
              <a:rPr lang="fa-IR" sz="2400" dirty="0" smtClean="0">
                <a:cs typeface="B Nazanin" pitchFamily="2" charset="-78"/>
                <a:sym typeface="Symbol" pitchFamily="18" charset="2"/>
              </a:rPr>
              <a:t>، </a:t>
            </a:r>
            <a:r>
              <a:rPr lang="fa-IR" sz="2400" b="1" dirty="0" smtClean="0">
                <a:solidFill>
                  <a:srgbClr val="FF99FF"/>
                </a:solidFill>
                <a:cs typeface="B Nazanin" pitchFamily="2" charset="-78"/>
                <a:sym typeface="Symbol" pitchFamily="18" charset="2"/>
              </a:rPr>
              <a:t>فروش</a:t>
            </a:r>
            <a:r>
              <a:rPr lang="fa-IR" sz="2400" dirty="0" smtClean="0">
                <a:cs typeface="B Nazanin" pitchFamily="2" charset="-78"/>
                <a:sym typeface="Symbol" pitchFamily="18" charset="2"/>
              </a:rPr>
              <a:t> و </a:t>
            </a:r>
            <a:r>
              <a:rPr lang="fa-IR" sz="2400" b="1" dirty="0" smtClean="0">
                <a:solidFill>
                  <a:srgbClr val="FF99FF"/>
                </a:solidFill>
                <a:cs typeface="B Nazanin" pitchFamily="2" charset="-78"/>
                <a:sym typeface="Symbol" pitchFamily="18" charset="2"/>
              </a:rPr>
              <a:t>مصرف</a:t>
            </a:r>
            <a:r>
              <a:rPr lang="fa-IR" sz="2400" dirty="0" smtClean="0">
                <a:cs typeface="B Nazanin" pitchFamily="2" charset="-78"/>
                <a:sym typeface="Symbol" pitchFamily="18" charset="2"/>
              </a:rPr>
              <a:t> آن اصول بهداشتي كاملاً رعايت شود . </a:t>
            </a:r>
          </a:p>
          <a:p>
            <a:pPr>
              <a:buNone/>
            </a:pPr>
            <a:r>
              <a:rPr lang="fa-IR" sz="2400" dirty="0" smtClean="0">
                <a:cs typeface="B Nazanin" pitchFamily="2" charset="-78"/>
                <a:sym typeface="Symbol" pitchFamily="18" charset="2"/>
              </a:rPr>
              <a:t>در هنگام مصرف روغن بايد به نكات زير توجه نمود : </a:t>
            </a:r>
          </a:p>
          <a:p>
            <a:pPr>
              <a:buNone/>
            </a:pPr>
            <a:endParaRPr lang="fa-IR" sz="2400" dirty="0" smtClean="0">
              <a:cs typeface="B Nazanin" pitchFamily="2" charset="-78"/>
              <a:sym typeface="Symbol" pitchFamily="18" charset="2"/>
            </a:endParaRPr>
          </a:p>
          <a:p>
            <a:pPr algn="just">
              <a:buFont typeface="Wingdings" pitchFamily="2" charset="2"/>
              <a:buChar char="Ø"/>
            </a:pPr>
            <a:r>
              <a:rPr lang="fa-IR" sz="2400" dirty="0" smtClean="0">
                <a:cs typeface="B Nazanin" pitchFamily="2" charset="-78"/>
                <a:sym typeface="Symbol" pitchFamily="18" charset="2"/>
              </a:rPr>
              <a:t> محل نگهداري روغن در مغازه ها بسیار حائز اهميت است و بايد </a:t>
            </a:r>
            <a:r>
              <a:rPr lang="fa-IR" sz="2400" b="1" dirty="0" smtClean="0">
                <a:solidFill>
                  <a:srgbClr val="FF00FF"/>
                </a:solidFill>
                <a:cs typeface="B Nazanin" pitchFamily="2" charset="-78"/>
                <a:sym typeface="Symbol" pitchFamily="18" charset="2"/>
              </a:rPr>
              <a:t>دور از نور و حرارت</a:t>
            </a:r>
            <a:r>
              <a:rPr lang="fa-IR" sz="2400" dirty="0" smtClean="0">
                <a:cs typeface="B Nazanin" pitchFamily="2" charset="-78"/>
                <a:sym typeface="Symbol" pitchFamily="18" charset="2"/>
              </a:rPr>
              <a:t> نگهداری شوند.</a:t>
            </a:r>
            <a:r>
              <a:rPr lang="fa-IR" sz="2400" dirty="0" smtClean="0">
                <a:cs typeface="B Nazanin" pitchFamily="2" charset="-78"/>
              </a:rPr>
              <a:t> به دليل غير اشباع بودن اسيد هاي چرب در روغن های مايع ميل تركيبي با اكسيژن در روغن مايع بیشتر از روغن جامد بوده و در صورت نگهداری در شرایط نامناسب سریعتر  تند مي شود. بنابراين روغن ها به خصوص روغن های مایع باید در محلي </a:t>
            </a:r>
            <a:r>
              <a:rPr lang="fa-IR" sz="2400" b="1" dirty="0" smtClean="0">
                <a:solidFill>
                  <a:srgbClr val="FF00FF"/>
                </a:solidFill>
                <a:cs typeface="B Nazanin" pitchFamily="2" charset="-78"/>
              </a:rPr>
              <a:t>خشك و خنك </a:t>
            </a:r>
            <a:r>
              <a:rPr lang="fa-IR" sz="2400" dirty="0" smtClean="0">
                <a:cs typeface="B Nazanin" pitchFamily="2" charset="-78"/>
              </a:rPr>
              <a:t>نگهداري گردند. </a:t>
            </a:r>
            <a:r>
              <a:rPr lang="fa-IR" sz="2400" dirty="0" smtClean="0">
                <a:cs typeface="B Nazanin" pitchFamily="2" charset="-78"/>
                <a:sym typeface="Symbol" pitchFamily="18" charset="2"/>
              </a:rPr>
              <a:t/>
            </a:r>
            <a:br>
              <a:rPr lang="fa-IR" sz="2400" dirty="0" smtClean="0">
                <a:cs typeface="B Nazanin" pitchFamily="2" charset="-78"/>
                <a:sym typeface="Symbol" pitchFamily="18" charset="2"/>
              </a:rPr>
            </a:br>
            <a:endParaRPr lang="fa-IR" sz="2400" dirty="0" smtClean="0">
              <a:cs typeface="B Nazanin" pitchFamily="2" charset="-78"/>
            </a:endParaRPr>
          </a:p>
          <a:p>
            <a:pPr>
              <a:buNone/>
            </a:pPr>
            <a:endParaRPr lang="fa-IR" sz="2800" dirty="0" smtClean="0">
              <a:cs typeface="B Mitra" pitchFamily="2" charset="-78"/>
            </a:endParaRPr>
          </a:p>
          <a:p>
            <a:pPr>
              <a:buNone/>
            </a:pPr>
            <a:endParaRPr lang="fa-IR" sz="2800" dirty="0" smtClean="0">
              <a:cs typeface="B Mitra" pitchFamily="2" charset="-78"/>
            </a:endParaRPr>
          </a:p>
          <a:p>
            <a:pPr>
              <a:buNone/>
            </a:pPr>
            <a:endParaRPr lang="fa-IR" sz="2800" dirty="0" smtClean="0">
              <a:cs typeface="B Mitra" pitchFamily="2" charset="-78"/>
            </a:endParaRPr>
          </a:p>
        </p:txBody>
      </p:sp>
    </p:spTree>
    <p:extLst>
      <p:ext uri="{BB962C8B-B14F-4D97-AF65-F5344CB8AC3E}">
        <p14:creationId xmlns:p14="http://schemas.microsoft.com/office/powerpoint/2010/main" val="4158585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404664"/>
            <a:ext cx="7416824" cy="5616624"/>
          </a:xfrm>
        </p:spPr>
        <p:style>
          <a:lnRef idx="1">
            <a:schemeClr val="accent1"/>
          </a:lnRef>
          <a:fillRef idx="2">
            <a:schemeClr val="accent1"/>
          </a:fillRef>
          <a:effectRef idx="1">
            <a:schemeClr val="accent1"/>
          </a:effectRef>
          <a:fontRef idx="minor">
            <a:schemeClr val="dk1"/>
          </a:fontRef>
        </p:style>
        <p:txBody>
          <a:bodyPr>
            <a:normAutofit/>
          </a:bodyPr>
          <a:lstStyle/>
          <a:p>
            <a:pPr>
              <a:buFont typeface="Wingdings" pitchFamily="2" charset="2"/>
              <a:buChar char="Ø"/>
            </a:pPr>
            <a:r>
              <a:rPr lang="fa-IR" sz="2400" dirty="0" smtClean="0">
                <a:cs typeface="B Nazanin" pitchFamily="2" charset="-78"/>
                <a:sym typeface="Symbol" pitchFamily="18" charset="2"/>
              </a:rPr>
              <a:t> ظاهر قوطي روغن بايد سالم و بي عيب باشد. </a:t>
            </a:r>
          </a:p>
          <a:p>
            <a:pPr>
              <a:buFont typeface="Wingdings" pitchFamily="2" charset="2"/>
              <a:buChar char="Ø"/>
            </a:pPr>
            <a:r>
              <a:rPr lang="fa-IR" sz="2400" dirty="0" smtClean="0">
                <a:cs typeface="B Nazanin" pitchFamily="2" charset="-78"/>
                <a:sym typeface="Symbol" pitchFamily="18" charset="2"/>
              </a:rPr>
              <a:t>اندازه قوطي يا وزن بايد با مصرف تناسب داشته باشد. ( خانوار يا غذاخوري ها )  </a:t>
            </a:r>
          </a:p>
          <a:p>
            <a:pPr>
              <a:buFont typeface="Wingdings" pitchFamily="2" charset="2"/>
              <a:buChar char="Ø"/>
            </a:pPr>
            <a:r>
              <a:rPr lang="fa-IR" sz="2400" dirty="0" smtClean="0">
                <a:cs typeface="B Nazanin" pitchFamily="2" charset="-78"/>
                <a:sym typeface="Symbol" pitchFamily="18" charset="2"/>
              </a:rPr>
              <a:t>اطلاعات لازم بهداشتي بر روي بسته روغن ثبت شده باشد. </a:t>
            </a:r>
            <a:endParaRPr lang="fa-IR" sz="2400" dirty="0" smtClean="0">
              <a:cs typeface="B Nazanin" pitchFamily="2" charset="-78"/>
            </a:endParaRPr>
          </a:p>
          <a:p>
            <a:pPr>
              <a:buNone/>
            </a:pPr>
            <a:endParaRPr lang="fa-IR" sz="3200" b="1" dirty="0" smtClean="0">
              <a:solidFill>
                <a:srgbClr val="9900FF"/>
              </a:solidFill>
              <a:cs typeface="B Nazanin" pitchFamily="2" charset="-78"/>
            </a:endParaRPr>
          </a:p>
        </p:txBody>
      </p:sp>
      <p:pic>
        <p:nvPicPr>
          <p:cNvPr id="5" name="Picture 3" descr="C:\Documents and Settings\fdo\Desktop\صفری\111\04368b1f832c4af95ec19c85441477a4.jpg"/>
          <p:cNvPicPr>
            <a:picLocks noChangeAspect="1" noChangeArrowheads="1"/>
          </p:cNvPicPr>
          <p:nvPr/>
        </p:nvPicPr>
        <p:blipFill>
          <a:blip r:embed="rId3" cstate="print"/>
          <a:srcRect/>
          <a:stretch>
            <a:fillRect/>
          </a:stretch>
        </p:blipFill>
        <p:spPr bwMode="auto">
          <a:xfrm>
            <a:off x="2843808" y="3803315"/>
            <a:ext cx="1714512" cy="2143140"/>
          </a:xfrm>
          <a:prstGeom prst="rect">
            <a:avLst/>
          </a:prstGeom>
          <a:noFill/>
        </p:spPr>
      </p:pic>
      <p:pic>
        <p:nvPicPr>
          <p:cNvPr id="6" name="Picture 2" descr="C:\Documents and Settings\fdo\Desktop\صفری\111\1a97842f22f88bfb0dcd9f84906844a5.jpg"/>
          <p:cNvPicPr>
            <a:picLocks noChangeAspect="1" noChangeArrowheads="1"/>
          </p:cNvPicPr>
          <p:nvPr/>
        </p:nvPicPr>
        <p:blipFill>
          <a:blip r:embed="rId4" cstate="print"/>
          <a:srcRect/>
          <a:stretch>
            <a:fillRect/>
          </a:stretch>
        </p:blipFill>
        <p:spPr bwMode="auto">
          <a:xfrm>
            <a:off x="239438" y="3789040"/>
            <a:ext cx="1714512" cy="2143140"/>
          </a:xfrm>
          <a:prstGeom prst="rect">
            <a:avLst/>
          </a:prstGeom>
          <a:noFill/>
        </p:spPr>
      </p:pic>
      <p:pic>
        <p:nvPicPr>
          <p:cNvPr id="2052" name="Picture 4" descr="C:\Documents and Settings\fdo\Desktop\صفری\111\zeytoon.jpg"/>
          <p:cNvPicPr>
            <a:picLocks noChangeAspect="1" noChangeArrowheads="1"/>
          </p:cNvPicPr>
          <p:nvPr/>
        </p:nvPicPr>
        <p:blipFill>
          <a:blip r:embed="rId5" cstate="print"/>
          <a:srcRect/>
          <a:stretch>
            <a:fillRect/>
          </a:stretch>
        </p:blipFill>
        <p:spPr bwMode="auto">
          <a:xfrm>
            <a:off x="5220072" y="3789040"/>
            <a:ext cx="2201382" cy="2171690"/>
          </a:xfrm>
          <a:prstGeom prst="rect">
            <a:avLst/>
          </a:prstGeom>
          <a:noFill/>
        </p:spPr>
      </p:pic>
    </p:spTree>
    <p:extLst>
      <p:ext uri="{BB962C8B-B14F-4D97-AF65-F5344CB8AC3E}">
        <p14:creationId xmlns:p14="http://schemas.microsoft.com/office/powerpoint/2010/main" val="24826407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476672"/>
            <a:ext cx="7344816" cy="5616624"/>
          </a:xfrm>
        </p:spPr>
        <p:style>
          <a:lnRef idx="1">
            <a:schemeClr val="accent1"/>
          </a:lnRef>
          <a:fillRef idx="2">
            <a:schemeClr val="accent1"/>
          </a:fillRef>
          <a:effectRef idx="1">
            <a:schemeClr val="accent1"/>
          </a:effectRef>
          <a:fontRef idx="minor">
            <a:schemeClr val="dk1"/>
          </a:fontRef>
        </p:style>
        <p:txBody>
          <a:bodyPr/>
          <a:lstStyle/>
          <a:p>
            <a:pPr>
              <a:buNone/>
            </a:pPr>
            <a:r>
              <a:rPr lang="fa-IR" sz="2800" b="1" dirty="0" smtClean="0">
                <a:solidFill>
                  <a:srgbClr val="9900FF"/>
                </a:solidFill>
                <a:cs typeface="B Nazanin" pitchFamily="2" charset="-78"/>
              </a:rPr>
              <a:t>3- نگهداري غلات و حبوبات : </a:t>
            </a:r>
          </a:p>
          <a:p>
            <a:pPr>
              <a:buNone/>
            </a:pPr>
            <a:r>
              <a:rPr lang="fa-IR" sz="2800" dirty="0" smtClean="0">
                <a:cs typeface="B Mitra" pitchFamily="2" charset="-78"/>
              </a:rPr>
              <a:t/>
            </a:r>
            <a:br>
              <a:rPr lang="fa-IR" sz="2800" dirty="0" smtClean="0">
                <a:cs typeface="B Mitra" pitchFamily="2" charset="-78"/>
              </a:rPr>
            </a:br>
            <a:r>
              <a:rPr lang="fa-IR" sz="2400" dirty="0" smtClean="0">
                <a:cs typeface="B Nazanin" pitchFamily="2" charset="-78"/>
              </a:rPr>
              <a:t>چون غلات تنفس مي كند رطوبت، </a:t>
            </a:r>
            <a:r>
              <a:rPr lang="en-US" sz="2400" dirty="0" smtClean="0">
                <a:cs typeface="B Nazanin" pitchFamily="2" charset="-78"/>
              </a:rPr>
              <a:t>co</a:t>
            </a:r>
            <a:r>
              <a:rPr lang="en-US" sz="2400" baseline="-25000" dirty="0" smtClean="0">
                <a:cs typeface="B Nazanin" pitchFamily="2" charset="-78"/>
              </a:rPr>
              <a:t>2</a:t>
            </a:r>
            <a:r>
              <a:rPr lang="fa-IR" sz="2400" baseline="-25000" dirty="0" smtClean="0">
                <a:cs typeface="B Nazanin" pitchFamily="2" charset="-78"/>
              </a:rPr>
              <a:t> </a:t>
            </a:r>
            <a:r>
              <a:rPr lang="fa-IR" sz="2400" dirty="0" smtClean="0">
                <a:cs typeface="B Nazanin" pitchFamily="2" charset="-78"/>
              </a:rPr>
              <a:t>و حرارت توليد مي كنند. </a:t>
            </a:r>
            <a:r>
              <a:rPr lang="fa-IR" sz="2400" b="1" dirty="0" smtClean="0">
                <a:solidFill>
                  <a:srgbClr val="FF00FF"/>
                </a:solidFill>
                <a:cs typeface="B Nazanin" pitchFamily="2" charset="-78"/>
              </a:rPr>
              <a:t>تهويه كردن انبار </a:t>
            </a:r>
            <a:r>
              <a:rPr lang="fa-IR" sz="2400" dirty="0" smtClean="0">
                <a:cs typeface="B Nazanin" pitchFamily="2" charset="-78"/>
              </a:rPr>
              <a:t>براي </a:t>
            </a:r>
            <a:r>
              <a:rPr lang="fa-IR" sz="2400" b="1" dirty="0" smtClean="0">
                <a:solidFill>
                  <a:srgbClr val="FF00FF"/>
                </a:solidFill>
                <a:cs typeface="B Nazanin" pitchFamily="2" charset="-78"/>
              </a:rPr>
              <a:t>خروج حرارت و رطوبت </a:t>
            </a:r>
            <a:r>
              <a:rPr lang="fa-IR" sz="2400" dirty="0" smtClean="0">
                <a:cs typeface="B Nazanin" pitchFamily="2" charset="-78"/>
              </a:rPr>
              <a:t>بسيار ضروري است، زيرا با افزايش حرارت انبار، تنفس شدت پيدا مي كند. رطوبت توليد شده و حرارت هر دو موجبات كپك زدگي و رشد آفات مي گردند. كيسه ها بايد طوري چيده شوند كه هم از ريزش آن جلوگيري شود و هم هوا از لابلاي آن عبور نمايد. </a:t>
            </a:r>
          </a:p>
        </p:txBody>
      </p:sp>
      <p:pic>
        <p:nvPicPr>
          <p:cNvPr id="5" name="Picture 5" descr="C:\Documents and Settings\fdo\Desktop\1274027087_amade-kardane-hobobat.jpg"/>
          <p:cNvPicPr>
            <a:picLocks noChangeAspect="1" noChangeArrowheads="1"/>
          </p:cNvPicPr>
          <p:nvPr/>
        </p:nvPicPr>
        <p:blipFill>
          <a:blip r:embed="rId3" cstate="print"/>
          <a:srcRect/>
          <a:stretch>
            <a:fillRect/>
          </a:stretch>
        </p:blipFill>
        <p:spPr bwMode="auto">
          <a:xfrm>
            <a:off x="323528" y="4268545"/>
            <a:ext cx="1714512" cy="1643074"/>
          </a:xfrm>
          <a:prstGeom prst="rect">
            <a:avLst/>
          </a:prstGeom>
          <a:noFill/>
        </p:spPr>
      </p:pic>
      <p:pic>
        <p:nvPicPr>
          <p:cNvPr id="6" name="Picture 6" descr="C:\Documents and Settings\fdo\Desktop\beans.jpg"/>
          <p:cNvPicPr>
            <a:picLocks noChangeAspect="1" noChangeArrowheads="1"/>
          </p:cNvPicPr>
          <p:nvPr/>
        </p:nvPicPr>
        <p:blipFill>
          <a:blip r:embed="rId4" cstate="print"/>
          <a:srcRect/>
          <a:stretch>
            <a:fillRect/>
          </a:stretch>
        </p:blipFill>
        <p:spPr bwMode="auto">
          <a:xfrm>
            <a:off x="2699792" y="4244557"/>
            <a:ext cx="1719429" cy="1643074"/>
          </a:xfrm>
          <a:prstGeom prst="rect">
            <a:avLst/>
          </a:prstGeom>
          <a:noFill/>
        </p:spPr>
      </p:pic>
    </p:spTree>
    <p:extLst>
      <p:ext uri="{BB962C8B-B14F-4D97-AF65-F5344CB8AC3E}">
        <p14:creationId xmlns:p14="http://schemas.microsoft.com/office/powerpoint/2010/main" val="24321546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476672"/>
            <a:ext cx="7344816" cy="5472608"/>
          </a:xfrm>
        </p:spPr>
        <p:style>
          <a:lnRef idx="1">
            <a:schemeClr val="accent1"/>
          </a:lnRef>
          <a:fillRef idx="2">
            <a:schemeClr val="accent1"/>
          </a:fillRef>
          <a:effectRef idx="1">
            <a:schemeClr val="accent1"/>
          </a:effectRef>
          <a:fontRef idx="minor">
            <a:schemeClr val="dk1"/>
          </a:fontRef>
        </p:style>
        <p:txBody>
          <a:bodyPr/>
          <a:lstStyle/>
          <a:p>
            <a:pPr>
              <a:buNone/>
            </a:pPr>
            <a:r>
              <a:rPr lang="fa-IR" sz="2800" b="1" dirty="0" smtClean="0">
                <a:solidFill>
                  <a:srgbClr val="9900FF"/>
                </a:solidFill>
                <a:cs typeface="B Nazanin" pitchFamily="2" charset="-78"/>
                <a:sym typeface="Symbol" pitchFamily="18" charset="2"/>
              </a:rPr>
              <a:t>4- نگهداری برنج:</a:t>
            </a:r>
            <a:r>
              <a:rPr lang="fa-IR" sz="2400" dirty="0" smtClean="0">
                <a:cs typeface="B Mitra" pitchFamily="2" charset="-78"/>
                <a:sym typeface="Symbol" pitchFamily="18" charset="2"/>
              </a:rPr>
              <a:t/>
            </a:r>
            <a:br>
              <a:rPr lang="fa-IR" sz="2400" dirty="0" smtClean="0">
                <a:cs typeface="B Mitra" pitchFamily="2" charset="-78"/>
                <a:sym typeface="Symbol" pitchFamily="18" charset="2"/>
              </a:rPr>
            </a:br>
            <a:r>
              <a:rPr lang="fa-IR" sz="2400" dirty="0" smtClean="0">
                <a:cs typeface="B Mitra" pitchFamily="2" charset="-78"/>
                <a:sym typeface="Symbol" pitchFamily="18" charset="2"/>
              </a:rPr>
              <a:t/>
            </a:r>
            <a:br>
              <a:rPr lang="fa-IR" sz="2400" dirty="0" smtClean="0">
                <a:cs typeface="B Mitra" pitchFamily="2" charset="-78"/>
                <a:sym typeface="Symbol" pitchFamily="18" charset="2"/>
              </a:rPr>
            </a:br>
            <a:r>
              <a:rPr lang="fa-IR" sz="2400" dirty="0" smtClean="0">
                <a:cs typeface="B Mitra" pitchFamily="2" charset="-78"/>
                <a:sym typeface="Symbol" pitchFamily="18" charset="2"/>
              </a:rPr>
              <a:t>برنج را بايد دور از آفتاب و رطوبت و در محلي تميز و عاري از حشرات و موش و در كيسه هاي نايلوني نگهداري نمود. براي نگهداري برنج براي مدت طولاني بايستي به هر 10 كيلوگرم برنج حدود 150 گرم نمك اضافه كرد. </a:t>
            </a:r>
            <a:endParaRPr lang="fa-IR" dirty="0" smtClean="0"/>
          </a:p>
          <a:p>
            <a:pPr>
              <a:buNone/>
            </a:pPr>
            <a:endParaRPr lang="fa-IR" dirty="0"/>
          </a:p>
        </p:txBody>
      </p:sp>
      <p:pic>
        <p:nvPicPr>
          <p:cNvPr id="5" name="Picture 2" descr="C:\Documents and Settings\fdo\Desktop\صفری\111\noh%20nokteh%20ghabl%20az%20kharidan%20berenj.jpg"/>
          <p:cNvPicPr>
            <a:picLocks noChangeAspect="1" noChangeArrowheads="1"/>
          </p:cNvPicPr>
          <p:nvPr/>
        </p:nvPicPr>
        <p:blipFill>
          <a:blip r:embed="rId3" cstate="print"/>
          <a:srcRect/>
          <a:stretch>
            <a:fillRect/>
          </a:stretch>
        </p:blipFill>
        <p:spPr bwMode="auto">
          <a:xfrm>
            <a:off x="1259632" y="3837235"/>
            <a:ext cx="2071702" cy="1952623"/>
          </a:xfrm>
          <a:prstGeom prst="rect">
            <a:avLst/>
          </a:prstGeom>
          <a:noFill/>
        </p:spPr>
      </p:pic>
      <p:pic>
        <p:nvPicPr>
          <p:cNvPr id="7" name="Picture 3" descr="C:\Documents and Settings\fdo\Desktop\صفری\111\rice_grains_1.jpg"/>
          <p:cNvPicPr>
            <a:picLocks noChangeAspect="1" noChangeArrowheads="1"/>
          </p:cNvPicPr>
          <p:nvPr/>
        </p:nvPicPr>
        <p:blipFill>
          <a:blip r:embed="rId4" cstate="print"/>
          <a:srcRect/>
          <a:stretch>
            <a:fillRect/>
          </a:stretch>
        </p:blipFill>
        <p:spPr bwMode="auto">
          <a:xfrm>
            <a:off x="4427984" y="3837235"/>
            <a:ext cx="2000264" cy="1952624"/>
          </a:xfrm>
          <a:prstGeom prst="rect">
            <a:avLst/>
          </a:prstGeom>
          <a:noFill/>
        </p:spPr>
      </p:pic>
    </p:spTree>
    <p:extLst>
      <p:ext uri="{BB962C8B-B14F-4D97-AF65-F5344CB8AC3E}">
        <p14:creationId xmlns:p14="http://schemas.microsoft.com/office/powerpoint/2010/main" val="38411434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260648"/>
            <a:ext cx="7416824" cy="5688632"/>
          </a:xfrm>
        </p:spPr>
        <p:style>
          <a:lnRef idx="1">
            <a:schemeClr val="accent1"/>
          </a:lnRef>
          <a:fillRef idx="2">
            <a:schemeClr val="accent1"/>
          </a:fillRef>
          <a:effectRef idx="1">
            <a:schemeClr val="accent1"/>
          </a:effectRef>
          <a:fontRef idx="minor">
            <a:schemeClr val="dk1"/>
          </a:fontRef>
        </p:style>
        <p:txBody>
          <a:bodyPr>
            <a:normAutofit lnSpcReduction="10000"/>
          </a:bodyPr>
          <a:lstStyle/>
          <a:p>
            <a:pPr>
              <a:buNone/>
            </a:pPr>
            <a:r>
              <a:rPr lang="fa-IR" sz="2800" b="1" dirty="0" smtClean="0">
                <a:solidFill>
                  <a:srgbClr val="9900FF"/>
                </a:solidFill>
                <a:cs typeface="B Nazanin" pitchFamily="2" charset="-78"/>
              </a:rPr>
              <a:t>5- نگهداری سس مایونز:</a:t>
            </a:r>
          </a:p>
          <a:p>
            <a:pPr>
              <a:buNone/>
            </a:pPr>
            <a:endParaRPr lang="fa-IR" sz="2800" b="1" dirty="0" smtClean="0">
              <a:solidFill>
                <a:srgbClr val="9900FF"/>
              </a:solidFill>
              <a:cs typeface="B Nazanin" pitchFamily="2" charset="-78"/>
            </a:endParaRPr>
          </a:p>
          <a:p>
            <a:pPr>
              <a:buFont typeface="Wingdings" pitchFamily="2" charset="2"/>
              <a:buChar char="ü"/>
            </a:pPr>
            <a:r>
              <a:rPr lang="en-US" sz="2400" dirty="0" smtClean="0">
                <a:cs typeface="B Nazanin" pitchFamily="2" charset="-78"/>
              </a:rPr>
              <a:t> </a:t>
            </a:r>
            <a:r>
              <a:rPr lang="ar-SA" sz="2400" dirty="0" smtClean="0">
                <a:cs typeface="B Nazanin" pitchFamily="2" charset="-78"/>
              </a:rPr>
              <a:t>تعداد کمی از میکروارگانیسم ها می توانند در </a:t>
            </a:r>
            <a:r>
              <a:rPr lang="en-US" sz="2400" dirty="0" smtClean="0">
                <a:cs typeface="B Nazanin" pitchFamily="2" charset="-78"/>
              </a:rPr>
              <a:t>pH</a:t>
            </a:r>
            <a:r>
              <a:rPr lang="ar-SA" sz="2400" dirty="0" smtClean="0">
                <a:cs typeface="B Nazanin" pitchFamily="2" charset="-78"/>
              </a:rPr>
              <a:t> پایین این فرآورده زنده بمانند</a:t>
            </a:r>
            <a:r>
              <a:rPr lang="fa-IR" sz="2400" dirty="0" smtClean="0">
                <a:cs typeface="B Nazanin" pitchFamily="2" charset="-78"/>
              </a:rPr>
              <a:t>.</a:t>
            </a:r>
            <a:endParaRPr lang="en-US" sz="2400" dirty="0" smtClean="0">
              <a:cs typeface="B Nazanin" pitchFamily="2" charset="-78"/>
            </a:endParaRPr>
          </a:p>
          <a:p>
            <a:pPr>
              <a:buFont typeface="Wingdings" pitchFamily="2" charset="2"/>
              <a:buChar char="ü"/>
            </a:pPr>
            <a:r>
              <a:rPr lang="fa-IR" sz="2400" dirty="0" smtClean="0">
                <a:cs typeface="B Nazanin" pitchFamily="2" charset="-78"/>
              </a:rPr>
              <a:t> </a:t>
            </a:r>
            <a:r>
              <a:rPr lang="ar-SA" sz="2400" dirty="0" smtClean="0">
                <a:cs typeface="B Nazanin" pitchFamily="2" charset="-78"/>
              </a:rPr>
              <a:t>سس مایونز و فرآورده هایی که عمدتاً از </a:t>
            </a:r>
            <a:r>
              <a:rPr lang="fa-IR" sz="2400" dirty="0" smtClean="0">
                <a:cs typeface="B Nazanin" pitchFamily="2" charset="-78"/>
              </a:rPr>
              <a:t>چربی </a:t>
            </a:r>
            <a:r>
              <a:rPr lang="ar-SA" sz="2400" dirty="0" smtClean="0">
                <a:cs typeface="B Nazanin" pitchFamily="2" charset="-78"/>
              </a:rPr>
              <a:t>تشکیل شده اند بیشتر در معرض فساد شیمیایی قرار می گیرند تا فساد میکروبی. </a:t>
            </a:r>
            <a:endParaRPr lang="fa-IR" sz="2400" dirty="0" smtClean="0">
              <a:cs typeface="B Nazanin" pitchFamily="2" charset="-78"/>
            </a:endParaRPr>
          </a:p>
          <a:p>
            <a:pPr>
              <a:buFont typeface="Wingdings" pitchFamily="2" charset="2"/>
              <a:buChar char="ü"/>
            </a:pPr>
            <a:r>
              <a:rPr lang="ar-SA" sz="2400" dirty="0" smtClean="0">
                <a:cs typeface="B Nazanin" pitchFamily="2" charset="-78"/>
              </a:rPr>
              <a:t>هیدرولی</a:t>
            </a:r>
            <a:r>
              <a:rPr lang="fa-IR" sz="2400" dirty="0" smtClean="0">
                <a:cs typeface="B Nazanin" pitchFamily="2" charset="-78"/>
              </a:rPr>
              <a:t>ز</a:t>
            </a:r>
            <a:r>
              <a:rPr lang="ar-SA" sz="2400" dirty="0" smtClean="0">
                <a:cs typeface="B Nazanin" pitchFamily="2" charset="-78"/>
              </a:rPr>
              <a:t>، اکسیداسیون یا ترکیبی از این دو مهمترین فسادهایی هستند که در مورد مواد غذایی چرب رخ می دهند</a:t>
            </a:r>
            <a:r>
              <a:rPr lang="fa-IR" sz="2400" dirty="0" smtClean="0">
                <a:cs typeface="B Nazanin" pitchFamily="2" charset="-78"/>
              </a:rPr>
              <a:t> </a:t>
            </a:r>
            <a:r>
              <a:rPr lang="ar-SA" sz="2400" dirty="0" smtClean="0">
                <a:cs typeface="B Nazanin" pitchFamily="2" charset="-78"/>
              </a:rPr>
              <a:t>و طعم نامطلوب تولید می کن</a:t>
            </a:r>
            <a:r>
              <a:rPr lang="fa-IR" sz="2400" dirty="0" smtClean="0">
                <a:cs typeface="B Nazanin" pitchFamily="2" charset="-78"/>
              </a:rPr>
              <a:t>ن</a:t>
            </a:r>
            <a:r>
              <a:rPr lang="ar-SA" sz="2400" dirty="0" smtClean="0">
                <a:cs typeface="B Nazanin" pitchFamily="2" charset="-78"/>
              </a:rPr>
              <a:t>د</a:t>
            </a:r>
            <a:r>
              <a:rPr lang="fa-IR" sz="2400" dirty="0" smtClean="0">
                <a:cs typeface="B Nazanin" pitchFamily="2" charset="-78"/>
              </a:rPr>
              <a:t>. </a:t>
            </a:r>
          </a:p>
          <a:p>
            <a:pPr>
              <a:buFont typeface="Wingdings" pitchFamily="2" charset="2"/>
              <a:buChar char="ü"/>
            </a:pPr>
            <a:r>
              <a:rPr lang="en-US" sz="2400" dirty="0" smtClean="0">
                <a:cs typeface="B Nazanin" pitchFamily="2" charset="-78"/>
              </a:rPr>
              <a:t> </a:t>
            </a:r>
            <a:r>
              <a:rPr lang="ar-SA" sz="2400" dirty="0" smtClean="0">
                <a:cs typeface="B Nazanin" pitchFamily="2" charset="-78"/>
              </a:rPr>
              <a:t>فلزات، نور (اشعه </a:t>
            </a:r>
            <a:r>
              <a:rPr lang="en-US" sz="2000" dirty="0" smtClean="0">
                <a:cs typeface="B Nazanin" pitchFamily="2" charset="-78"/>
              </a:rPr>
              <a:t>UV</a:t>
            </a:r>
            <a:r>
              <a:rPr lang="ar-SA" sz="2400" dirty="0" smtClean="0">
                <a:cs typeface="B Nazanin" pitchFamily="2" charset="-78"/>
              </a:rPr>
              <a:t>)، گرما، رطوبت و ... اکسیداسیون چربی ها و روغن ها را کاتالیز می کنند</a:t>
            </a:r>
            <a:r>
              <a:rPr lang="fa-IR" sz="2400" dirty="0" smtClean="0">
                <a:cs typeface="B Nazanin" pitchFamily="2" charset="-78"/>
              </a:rPr>
              <a:t>، بنابراین باید دور از:</a:t>
            </a:r>
            <a:r>
              <a:rPr lang="ar-SA" sz="2400" dirty="0" smtClean="0">
                <a:cs typeface="B Nazanin" pitchFamily="2" charset="-78"/>
              </a:rPr>
              <a:t> </a:t>
            </a:r>
            <a:endParaRPr lang="fa-IR" sz="2400" dirty="0" smtClean="0">
              <a:cs typeface="B Nazanin" pitchFamily="2" charset="-78"/>
            </a:endParaRPr>
          </a:p>
          <a:p>
            <a:pPr>
              <a:buFont typeface="Wingdings" pitchFamily="2" charset="2"/>
              <a:buChar char="v"/>
            </a:pPr>
            <a:r>
              <a:rPr lang="fa-IR" sz="2400" b="1" dirty="0" smtClean="0">
                <a:solidFill>
                  <a:srgbClr val="FF6699"/>
                </a:solidFill>
                <a:cs typeface="B Nazanin" pitchFamily="2" charset="-78"/>
              </a:rPr>
              <a:t>  </a:t>
            </a:r>
            <a:r>
              <a:rPr lang="fa-IR" sz="2800" b="1" dirty="0" smtClean="0">
                <a:solidFill>
                  <a:srgbClr val="FF00FF"/>
                </a:solidFill>
                <a:cs typeface="B Nazanin" pitchFamily="2" charset="-78"/>
              </a:rPr>
              <a:t>نور</a:t>
            </a:r>
          </a:p>
          <a:p>
            <a:pPr>
              <a:buFont typeface="Wingdings" pitchFamily="2" charset="2"/>
              <a:buChar char="v"/>
            </a:pPr>
            <a:r>
              <a:rPr lang="fa-IR" sz="2800" b="1" dirty="0" smtClean="0">
                <a:solidFill>
                  <a:srgbClr val="FF00FF"/>
                </a:solidFill>
                <a:cs typeface="B Nazanin" pitchFamily="2" charset="-78"/>
              </a:rPr>
              <a:t> حرارت</a:t>
            </a:r>
          </a:p>
          <a:p>
            <a:pPr>
              <a:buFont typeface="Wingdings" pitchFamily="2" charset="2"/>
              <a:buChar char="v"/>
            </a:pPr>
            <a:r>
              <a:rPr lang="fa-IR" sz="2800" b="1" dirty="0" smtClean="0">
                <a:solidFill>
                  <a:srgbClr val="FF00FF"/>
                </a:solidFill>
                <a:cs typeface="B Nazanin" pitchFamily="2" charset="-78"/>
              </a:rPr>
              <a:t> رطوبت</a:t>
            </a:r>
            <a:endParaRPr lang="en-US" sz="2800" b="1" dirty="0" smtClean="0">
              <a:solidFill>
                <a:srgbClr val="FF00FF"/>
              </a:solidFill>
              <a:cs typeface="B Nazanin" pitchFamily="2" charset="-78"/>
            </a:endParaRPr>
          </a:p>
        </p:txBody>
      </p:sp>
    </p:spTree>
    <p:extLst>
      <p:ext uri="{BB962C8B-B14F-4D97-AF65-F5344CB8AC3E}">
        <p14:creationId xmlns:p14="http://schemas.microsoft.com/office/powerpoint/2010/main" val="322575609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332657"/>
            <a:ext cx="7416824" cy="5688632"/>
          </a:xfrm>
        </p:spPr>
        <p:style>
          <a:lnRef idx="1">
            <a:schemeClr val="accent1"/>
          </a:lnRef>
          <a:fillRef idx="2">
            <a:schemeClr val="accent1"/>
          </a:fillRef>
          <a:effectRef idx="1">
            <a:schemeClr val="accent1"/>
          </a:effectRef>
          <a:fontRef idx="minor">
            <a:schemeClr val="dk1"/>
          </a:fontRef>
        </p:style>
        <p:txBody>
          <a:bodyPr>
            <a:normAutofit/>
          </a:bodyPr>
          <a:lstStyle/>
          <a:p>
            <a:pPr>
              <a:buNone/>
            </a:pPr>
            <a:r>
              <a:rPr lang="fa-IR" sz="2800" b="1" dirty="0" smtClean="0">
                <a:solidFill>
                  <a:srgbClr val="9900FF"/>
                </a:solidFill>
                <a:cs typeface="B Nazanin" pitchFamily="2" charset="-78"/>
              </a:rPr>
              <a:t>6- نگهداری نمک:</a:t>
            </a:r>
          </a:p>
          <a:p>
            <a:pPr>
              <a:buNone/>
            </a:pPr>
            <a:r>
              <a:rPr lang="fa-IR" sz="2800" dirty="0" smtClean="0"/>
              <a:t>  </a:t>
            </a:r>
            <a:r>
              <a:rPr lang="ar-SA" sz="2400" dirty="0" smtClean="0">
                <a:cs typeface="B Nazanin" pitchFamily="2" charset="-78"/>
              </a:rPr>
              <a:t>نمك‌هاي يد دار نبايد به مدت طولاني در معرض </a:t>
            </a:r>
            <a:r>
              <a:rPr lang="ar-SA" sz="2400" b="1" dirty="0" smtClean="0">
                <a:solidFill>
                  <a:srgbClr val="FF00FF"/>
                </a:solidFill>
                <a:cs typeface="B Nazanin" pitchFamily="2" charset="-78"/>
              </a:rPr>
              <a:t>نور خورشيد </a:t>
            </a:r>
            <a:r>
              <a:rPr lang="ar-SA" sz="2400" dirty="0" smtClean="0">
                <a:cs typeface="B Nazanin" pitchFamily="2" charset="-78"/>
              </a:rPr>
              <a:t>و يا </a:t>
            </a:r>
            <a:r>
              <a:rPr lang="ar-SA" sz="2400" b="1" dirty="0" smtClean="0">
                <a:solidFill>
                  <a:srgbClr val="FF00FF"/>
                </a:solidFill>
                <a:cs typeface="B Nazanin" pitchFamily="2" charset="-78"/>
              </a:rPr>
              <a:t>رطوبت</a:t>
            </a:r>
            <a:r>
              <a:rPr lang="ar-SA" sz="2400" dirty="0" smtClean="0">
                <a:cs typeface="B Nazanin" pitchFamily="2" charset="-78"/>
              </a:rPr>
              <a:t> قرار گيرند چرا كه يد خود را از دست مي‌دهند</a:t>
            </a:r>
            <a:r>
              <a:rPr lang="fa-IR" sz="2400" dirty="0" smtClean="0">
                <a:cs typeface="B Nazanin" pitchFamily="2" charset="-78"/>
              </a:rPr>
              <a:t>.</a:t>
            </a:r>
          </a:p>
          <a:p>
            <a:pPr>
              <a:buNone/>
            </a:pPr>
            <a:endParaRPr lang="fa-IR" sz="2400" b="1" dirty="0" smtClean="0">
              <a:solidFill>
                <a:srgbClr val="9900FF"/>
              </a:solidFill>
              <a:cs typeface="B Nazanin" pitchFamily="2" charset="-78"/>
            </a:endParaRPr>
          </a:p>
          <a:p>
            <a:pPr>
              <a:buNone/>
            </a:pPr>
            <a:r>
              <a:rPr lang="fa-IR" sz="2400" b="1" dirty="0" smtClean="0">
                <a:solidFill>
                  <a:srgbClr val="9900FF"/>
                </a:solidFill>
                <a:cs typeface="B Nazanin" pitchFamily="2" charset="-78"/>
              </a:rPr>
              <a:t>7- نگهداري قند و فرآورده هاي قنادي: </a:t>
            </a:r>
            <a:r>
              <a:rPr lang="fa-IR" sz="2400" dirty="0" smtClean="0">
                <a:cs typeface="B Mitra" pitchFamily="2" charset="-78"/>
              </a:rPr>
              <a:t/>
            </a:r>
            <a:br>
              <a:rPr lang="fa-IR" sz="2400" dirty="0" smtClean="0">
                <a:cs typeface="B Mitra" pitchFamily="2" charset="-78"/>
              </a:rPr>
            </a:br>
            <a:r>
              <a:rPr lang="fa-IR" sz="2400" dirty="0" smtClean="0">
                <a:cs typeface="B Nazanin" pitchFamily="2" charset="-78"/>
              </a:rPr>
              <a:t>فرآورده هاي قنادي و قند كه منشا آن شكر است مثل آبنبات ، مربا ، نبات و خود شكر بايد در محلي </a:t>
            </a:r>
            <a:r>
              <a:rPr lang="fa-IR" sz="2400" b="1" dirty="0" smtClean="0">
                <a:solidFill>
                  <a:srgbClr val="FF00FF"/>
                </a:solidFill>
                <a:cs typeface="B Nazanin" pitchFamily="2" charset="-78"/>
              </a:rPr>
              <a:t>خشك</a:t>
            </a:r>
            <a:r>
              <a:rPr lang="fa-IR" sz="2400" dirty="0" smtClean="0">
                <a:cs typeface="B Nazanin" pitchFamily="2" charset="-78"/>
              </a:rPr>
              <a:t> و </a:t>
            </a:r>
            <a:r>
              <a:rPr lang="fa-IR" sz="2400" b="1" dirty="0" smtClean="0">
                <a:solidFill>
                  <a:srgbClr val="FF00FF"/>
                </a:solidFill>
                <a:cs typeface="B Nazanin" pitchFamily="2" charset="-78"/>
              </a:rPr>
              <a:t>عاري ازگردو خاك </a:t>
            </a:r>
            <a:r>
              <a:rPr lang="fa-IR" sz="2400" dirty="0" smtClean="0">
                <a:cs typeface="B Nazanin" pitchFamily="2" charset="-78"/>
              </a:rPr>
              <a:t>نگهداري شوند.</a:t>
            </a:r>
          </a:p>
          <a:p>
            <a:pPr>
              <a:buNone/>
            </a:pPr>
            <a:endParaRPr lang="fa-IR" sz="2400" b="1" dirty="0">
              <a:solidFill>
                <a:srgbClr val="9900FF"/>
              </a:solidFill>
              <a:cs typeface="B Nazanin" pitchFamily="2" charset="-78"/>
            </a:endParaRPr>
          </a:p>
        </p:txBody>
      </p:sp>
      <p:pic>
        <p:nvPicPr>
          <p:cNvPr id="4" name="Picture 7" descr="C:\Documents and Settings\fdo\Desktop\moraba.jpg"/>
          <p:cNvPicPr>
            <a:picLocks noChangeAspect="1" noChangeArrowheads="1"/>
          </p:cNvPicPr>
          <p:nvPr/>
        </p:nvPicPr>
        <p:blipFill>
          <a:blip r:embed="rId3" cstate="print"/>
          <a:srcRect/>
          <a:stretch>
            <a:fillRect/>
          </a:stretch>
        </p:blipFill>
        <p:spPr bwMode="auto">
          <a:xfrm>
            <a:off x="971600" y="4193863"/>
            <a:ext cx="1785950" cy="1714488"/>
          </a:xfrm>
          <a:prstGeom prst="rect">
            <a:avLst/>
          </a:prstGeom>
          <a:noFill/>
        </p:spPr>
      </p:pic>
      <p:pic>
        <p:nvPicPr>
          <p:cNvPr id="5" name="Picture 8" descr="C:\Documents and Settings\fdo\Desktop\frumpzillajam.jpg"/>
          <p:cNvPicPr>
            <a:picLocks noChangeAspect="1" noChangeArrowheads="1"/>
          </p:cNvPicPr>
          <p:nvPr/>
        </p:nvPicPr>
        <p:blipFill>
          <a:blip r:embed="rId4" cstate="print"/>
          <a:srcRect/>
          <a:stretch>
            <a:fillRect/>
          </a:stretch>
        </p:blipFill>
        <p:spPr bwMode="auto">
          <a:xfrm>
            <a:off x="4355976" y="4176193"/>
            <a:ext cx="1844963" cy="1749827"/>
          </a:xfrm>
          <a:prstGeom prst="rect">
            <a:avLst/>
          </a:prstGeom>
          <a:noFill/>
        </p:spPr>
      </p:pic>
    </p:spTree>
    <p:extLst>
      <p:ext uri="{BB962C8B-B14F-4D97-AF65-F5344CB8AC3E}">
        <p14:creationId xmlns:p14="http://schemas.microsoft.com/office/powerpoint/2010/main" val="127638174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rgbClr val="9900FF"/>
                </a:solidFill>
                <a:cs typeface="B Nazanin" pitchFamily="2" charset="-78"/>
              </a:rPr>
              <a:t>نگهداري مواد غذايي در سردخانه:</a:t>
            </a:r>
            <a:endParaRPr lang="fa-IR" dirty="0"/>
          </a:p>
        </p:txBody>
      </p:sp>
      <p:sp>
        <p:nvSpPr>
          <p:cNvPr id="4" name="Content Placeholder 2"/>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lstStyle/>
          <a:p>
            <a:pPr>
              <a:buNone/>
            </a:pPr>
            <a:r>
              <a:rPr lang="fa-IR" sz="3200" dirty="0" smtClean="0">
                <a:solidFill>
                  <a:schemeClr val="accent2"/>
                </a:solidFill>
                <a:cs typeface="B Mitra" pitchFamily="2" charset="-78"/>
              </a:rPr>
              <a:t>  </a:t>
            </a:r>
            <a:endParaRPr lang="fa-IR" sz="2800" b="1" dirty="0" smtClean="0">
              <a:solidFill>
                <a:srgbClr val="9900FF"/>
              </a:solidFill>
              <a:cs typeface="B Nazanin" pitchFamily="2" charset="-78"/>
            </a:endParaRPr>
          </a:p>
          <a:p>
            <a:pPr>
              <a:buFont typeface="Wingdings" pitchFamily="2" charset="2"/>
              <a:buChar char="Ø"/>
            </a:pPr>
            <a:r>
              <a:rPr lang="fa-IR" sz="2400" dirty="0" smtClean="0">
                <a:cs typeface="B Nazanin" pitchFamily="2" charset="-78"/>
              </a:rPr>
              <a:t>سردخانه ها را از نظر درجه حرارت به دو قسمت </a:t>
            </a:r>
            <a:r>
              <a:rPr lang="fa-IR" sz="2400" b="1" dirty="0" smtClean="0">
                <a:cs typeface="B Nazanin" pitchFamily="2" charset="-78"/>
              </a:rPr>
              <a:t>بالاي صفر </a:t>
            </a:r>
            <a:r>
              <a:rPr lang="fa-IR" sz="2400" dirty="0" smtClean="0">
                <a:cs typeface="B Nazanin" pitchFamily="2" charset="-78"/>
              </a:rPr>
              <a:t>و </a:t>
            </a:r>
            <a:r>
              <a:rPr lang="fa-IR" sz="2400" b="1" dirty="0" smtClean="0">
                <a:cs typeface="B Nazanin" pitchFamily="2" charset="-78"/>
              </a:rPr>
              <a:t>پايين صفر </a:t>
            </a:r>
            <a:r>
              <a:rPr lang="fa-IR" sz="2400" dirty="0" smtClean="0">
                <a:cs typeface="B Nazanin" pitchFamily="2" charset="-78"/>
              </a:rPr>
              <a:t>درجه بندي مي كنند. </a:t>
            </a:r>
          </a:p>
          <a:p>
            <a:pPr>
              <a:buFont typeface="Wingdings" pitchFamily="2" charset="2"/>
              <a:buChar char="Ø"/>
            </a:pPr>
            <a:r>
              <a:rPr lang="fa-IR" sz="2400" dirty="0" smtClean="0">
                <a:cs typeface="B Nazanin" pitchFamily="2" charset="-78"/>
              </a:rPr>
              <a:t>در سردخانه بالاي صفر محصولاتي نگهداري مي شوند كه نياز به منجمد كردن ندارند و يا انجماد كردن براي آنها ضرر دارد مثل انواع </a:t>
            </a:r>
            <a:r>
              <a:rPr lang="fa-IR" sz="2400" b="1" dirty="0" smtClean="0">
                <a:cs typeface="B Nazanin" pitchFamily="2" charset="-78"/>
              </a:rPr>
              <a:t>ميوه</a:t>
            </a:r>
            <a:r>
              <a:rPr lang="fa-IR" sz="2400" dirty="0" smtClean="0">
                <a:cs typeface="B Nazanin" pitchFamily="2" charset="-78"/>
              </a:rPr>
              <a:t>، </a:t>
            </a:r>
            <a:r>
              <a:rPr lang="fa-IR" sz="2400" b="1" dirty="0" smtClean="0">
                <a:cs typeface="B Nazanin" pitchFamily="2" charset="-78"/>
              </a:rPr>
              <a:t>تخم مرغ</a:t>
            </a:r>
            <a:r>
              <a:rPr lang="fa-IR" sz="2400" dirty="0" smtClean="0">
                <a:cs typeface="B Nazanin" pitchFamily="2" charset="-78"/>
              </a:rPr>
              <a:t>، </a:t>
            </a:r>
            <a:r>
              <a:rPr lang="fa-IR" sz="2400" b="1" dirty="0" smtClean="0">
                <a:cs typeface="B Nazanin" pitchFamily="2" charset="-78"/>
              </a:rPr>
              <a:t>پنير</a:t>
            </a:r>
            <a:r>
              <a:rPr lang="fa-IR" sz="2400" dirty="0" smtClean="0">
                <a:cs typeface="B Nazanin" pitchFamily="2" charset="-78"/>
              </a:rPr>
              <a:t>. </a:t>
            </a:r>
          </a:p>
          <a:p>
            <a:pPr>
              <a:buFont typeface="Wingdings" pitchFamily="2" charset="2"/>
              <a:buChar char="Ø"/>
            </a:pPr>
            <a:r>
              <a:rPr lang="fa-IR" sz="2400" dirty="0" smtClean="0">
                <a:cs typeface="B Nazanin" pitchFamily="2" charset="-78"/>
              </a:rPr>
              <a:t>در سردخانه زير صفر مواد غذايي منجمد نگهداري مي شود مثل انواع </a:t>
            </a:r>
            <a:r>
              <a:rPr lang="fa-IR" sz="2400" b="1" dirty="0" smtClean="0">
                <a:cs typeface="B Nazanin" pitchFamily="2" charset="-78"/>
              </a:rPr>
              <a:t>گوشتها</a:t>
            </a:r>
            <a:r>
              <a:rPr lang="fa-IR" sz="2400" dirty="0" smtClean="0">
                <a:cs typeface="B Nazanin" pitchFamily="2" charset="-78"/>
              </a:rPr>
              <a:t>. </a:t>
            </a:r>
          </a:p>
        </p:txBody>
      </p:sp>
    </p:spTree>
    <p:extLst>
      <p:ext uri="{BB962C8B-B14F-4D97-AF65-F5344CB8AC3E}">
        <p14:creationId xmlns:p14="http://schemas.microsoft.com/office/powerpoint/2010/main" val="153811069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2800" b="1" dirty="0">
                <a:solidFill>
                  <a:srgbClr val="9900FF"/>
                </a:solidFill>
                <a:cs typeface="B Nazanin" pitchFamily="2" charset="-78"/>
              </a:rPr>
              <a:t>الف – نگهداري مواد غذايي در سردخانه هاي بالاي صفر</a:t>
            </a:r>
            <a:endParaRPr lang="fa-IR" sz="2800" dirty="0"/>
          </a:p>
        </p:txBody>
      </p:sp>
      <p:sp>
        <p:nvSpPr>
          <p:cNvPr id="4" name="Content Placeholder 2"/>
          <p:cNvSpPr>
            <a:spLocks noGrp="1"/>
          </p:cNvSpPr>
          <p:nvPr>
            <p:ph idx="1"/>
          </p:nvPr>
        </p:nvSpPr>
        <p:spPr>
          <a:xfrm>
            <a:off x="457200" y="1196752"/>
            <a:ext cx="7086600" cy="4746848"/>
          </a:xfrm>
        </p:spPr>
        <p:style>
          <a:lnRef idx="1">
            <a:schemeClr val="accent1"/>
          </a:lnRef>
          <a:fillRef idx="2">
            <a:schemeClr val="accent1"/>
          </a:fillRef>
          <a:effectRef idx="1">
            <a:schemeClr val="accent1"/>
          </a:effectRef>
          <a:fontRef idx="minor">
            <a:schemeClr val="dk1"/>
          </a:fontRef>
        </p:style>
        <p:txBody>
          <a:bodyPr>
            <a:normAutofit/>
          </a:bodyPr>
          <a:lstStyle/>
          <a:p>
            <a:pPr>
              <a:buNone/>
            </a:pPr>
            <a:r>
              <a:rPr lang="fa-IR" sz="2800" dirty="0" smtClean="0">
                <a:solidFill>
                  <a:srgbClr val="33CC33"/>
                </a:solidFill>
                <a:cs typeface="B Mitra" pitchFamily="2" charset="-78"/>
              </a:rPr>
              <a:t>   </a:t>
            </a:r>
            <a:r>
              <a:rPr lang="fa-IR" sz="2800" b="1" dirty="0" smtClean="0">
                <a:solidFill>
                  <a:srgbClr val="33CC33"/>
                </a:solidFill>
                <a:cs typeface="B Nazanin" pitchFamily="2" charset="-78"/>
              </a:rPr>
              <a:t>تخم مرغ: </a:t>
            </a:r>
          </a:p>
          <a:p>
            <a:pPr>
              <a:buNone/>
            </a:pPr>
            <a:r>
              <a:rPr lang="fa-IR" sz="2800" dirty="0" smtClean="0">
                <a:cs typeface="B Mitra" pitchFamily="2" charset="-78"/>
              </a:rPr>
              <a:t/>
            </a:r>
            <a:br>
              <a:rPr lang="fa-IR" sz="2800" dirty="0" smtClean="0">
                <a:cs typeface="B Mitra" pitchFamily="2" charset="-78"/>
              </a:rPr>
            </a:br>
            <a:r>
              <a:rPr lang="fa-IR" sz="2400" dirty="0" smtClean="0">
                <a:cs typeface="B Mitra" pitchFamily="2" charset="-78"/>
              </a:rPr>
              <a:t>تخم مرغ از مواد غذايي با ارزش است و به همين دليل در گروه غذايي گوشت قرار مي گيرد. بهترين درجه حرارت نگهداري صفر مي باشد و اگر به 2 - درجه برسد، تخم مرغ منجمد شده و پوسته آن مي تركد. </a:t>
            </a:r>
            <a:endParaRPr lang="fa-IR" sz="2400" dirty="0"/>
          </a:p>
        </p:txBody>
      </p:sp>
      <p:pic>
        <p:nvPicPr>
          <p:cNvPr id="5" name="Picture 2" descr="C:\Documents and Settings\fdo\Desktop\n00002617-t.jpg"/>
          <p:cNvPicPr>
            <a:picLocks noChangeAspect="1" noChangeArrowheads="1"/>
          </p:cNvPicPr>
          <p:nvPr/>
        </p:nvPicPr>
        <p:blipFill>
          <a:blip r:embed="rId2" cstate="print"/>
          <a:srcRect/>
          <a:stretch>
            <a:fillRect/>
          </a:stretch>
        </p:blipFill>
        <p:spPr bwMode="auto">
          <a:xfrm>
            <a:off x="789865" y="3645024"/>
            <a:ext cx="2428892" cy="2071702"/>
          </a:xfrm>
          <a:prstGeom prst="rect">
            <a:avLst/>
          </a:prstGeom>
          <a:noFill/>
        </p:spPr>
      </p:pic>
    </p:spTree>
    <p:extLst>
      <p:ext uri="{BB962C8B-B14F-4D97-AF65-F5344CB8AC3E}">
        <p14:creationId xmlns:p14="http://schemas.microsoft.com/office/powerpoint/2010/main" val="28529171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620688"/>
            <a:ext cx="7200800" cy="5400600"/>
          </a:xfrm>
        </p:spPr>
        <p:style>
          <a:lnRef idx="1">
            <a:schemeClr val="accent1"/>
          </a:lnRef>
          <a:fillRef idx="2">
            <a:schemeClr val="accent1"/>
          </a:fillRef>
          <a:effectRef idx="1">
            <a:schemeClr val="accent1"/>
          </a:effectRef>
          <a:fontRef idx="minor">
            <a:schemeClr val="dk1"/>
          </a:fontRef>
        </p:style>
        <p:txBody>
          <a:bodyPr>
            <a:normAutofit/>
          </a:bodyPr>
          <a:lstStyle/>
          <a:p>
            <a:pPr>
              <a:buNone/>
            </a:pPr>
            <a:r>
              <a:rPr lang="fa-IR" sz="3600" dirty="0" smtClean="0">
                <a:solidFill>
                  <a:srgbClr val="0000FF"/>
                </a:solidFill>
                <a:cs typeface="B Mitra" pitchFamily="2" charset="-78"/>
              </a:rPr>
              <a:t>  </a:t>
            </a:r>
            <a:r>
              <a:rPr lang="fa-IR" sz="2800" b="1" dirty="0" smtClean="0">
                <a:solidFill>
                  <a:srgbClr val="0000FF"/>
                </a:solidFill>
                <a:cs typeface="B Nazanin" pitchFamily="2" charset="-78"/>
              </a:rPr>
              <a:t>براي نگهداري تخم مرغ بايد موارد زير رعايت شود: </a:t>
            </a:r>
          </a:p>
          <a:p>
            <a:pPr>
              <a:buNone/>
            </a:pPr>
            <a:r>
              <a:rPr lang="fa-IR" sz="2800" dirty="0" smtClean="0">
                <a:cs typeface="B Mitra" pitchFamily="2" charset="-78"/>
              </a:rPr>
              <a:t/>
            </a:r>
            <a:br>
              <a:rPr lang="fa-IR" sz="2800" dirty="0" smtClean="0">
                <a:cs typeface="B Mitra" pitchFamily="2" charset="-78"/>
              </a:rPr>
            </a:br>
            <a:r>
              <a:rPr lang="fa-IR" sz="2400" dirty="0" smtClean="0">
                <a:cs typeface="B Nazanin" pitchFamily="2" charset="-78"/>
              </a:rPr>
              <a:t>1- سطح تخم مرغ ها نبايد كثيف باشد. چون نگهداري آن مشكل خواهد بود و نيز باعث آلودگي محيط سردخانه خواهد شد. </a:t>
            </a:r>
            <a:br>
              <a:rPr lang="fa-IR" sz="2400" dirty="0" smtClean="0">
                <a:cs typeface="B Nazanin" pitchFamily="2" charset="-78"/>
              </a:rPr>
            </a:br>
            <a:r>
              <a:rPr lang="fa-IR" sz="2400" dirty="0" smtClean="0">
                <a:cs typeface="B Nazanin" pitchFamily="2" charset="-78"/>
              </a:rPr>
              <a:t>2- شانه ها و كارتن هاي تخم مرغ بايد تميز باشند. </a:t>
            </a:r>
            <a:br>
              <a:rPr lang="fa-IR" sz="2400" dirty="0" smtClean="0">
                <a:cs typeface="B Nazanin" pitchFamily="2" charset="-78"/>
              </a:rPr>
            </a:br>
            <a:r>
              <a:rPr lang="fa-IR" sz="2400" dirty="0" smtClean="0">
                <a:cs typeface="B Nazanin" pitchFamily="2" charset="-78"/>
              </a:rPr>
              <a:t>3- تخم مرغ ها نبايد شكسته باشد. زيرا فساد ميكروبي و شيميايي آن سرعت پيدا مي كند. </a:t>
            </a:r>
            <a:br>
              <a:rPr lang="fa-IR" sz="2400" dirty="0" smtClean="0">
                <a:cs typeface="B Nazanin" pitchFamily="2" charset="-78"/>
              </a:rPr>
            </a:br>
            <a:r>
              <a:rPr lang="fa-IR" sz="2400" dirty="0" smtClean="0">
                <a:cs typeface="B Nazanin" pitchFamily="2" charset="-78"/>
              </a:rPr>
              <a:t>4- در صورت امكان پس از مدت دو ماه نگهداري، كارتن هاي تخم مرغ را بايد سرو ته كرد. به تجربه ثابت شده است كه اين عمل باعث افزايش مدت ماندگاري تخم مرغ مي شود . </a:t>
            </a:r>
            <a:br>
              <a:rPr lang="fa-IR" sz="2400" dirty="0" smtClean="0">
                <a:cs typeface="B Nazanin" pitchFamily="2" charset="-78"/>
              </a:rPr>
            </a:br>
            <a:r>
              <a:rPr lang="fa-IR" sz="2400" dirty="0" smtClean="0">
                <a:cs typeface="B Nazanin" pitchFamily="2" charset="-78"/>
              </a:rPr>
              <a:t>5- به دليل جذب بوی سایر مواد غذایی به وسیله تخم مرغ بايد آنرا از مواد غذايي ديگر جدا نگه داشت.  </a:t>
            </a:r>
            <a:r>
              <a:rPr lang="fa-IR" sz="2800" dirty="0" smtClean="0">
                <a:cs typeface="B Mitra" pitchFamily="2" charset="-78"/>
              </a:rPr>
              <a:t/>
            </a:r>
            <a:br>
              <a:rPr lang="fa-IR" sz="2800" dirty="0" smtClean="0">
                <a:cs typeface="B Mitra" pitchFamily="2" charset="-78"/>
              </a:rPr>
            </a:br>
            <a:endParaRPr lang="fa-IR" dirty="0"/>
          </a:p>
        </p:txBody>
      </p:sp>
    </p:spTree>
    <p:extLst>
      <p:ext uri="{BB962C8B-B14F-4D97-AF65-F5344CB8AC3E}">
        <p14:creationId xmlns:p14="http://schemas.microsoft.com/office/powerpoint/2010/main" val="2984068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0"/>
            <a:ext cx="7429552" cy="6000768"/>
          </a:xfrm>
        </p:spPr>
        <p:txBody>
          <a:bodyPr/>
          <a:lstStyle/>
          <a:p>
            <a:pPr algn="ctr">
              <a:buNone/>
            </a:pPr>
            <a:endParaRPr lang="fa-IR" sz="2000" b="1" i="0" dirty="0" smtClean="0">
              <a:solidFill>
                <a:schemeClr val="accent1"/>
              </a:solidFill>
              <a:cs typeface="B Mitra" pitchFamily="2" charset="-78"/>
            </a:endParaRPr>
          </a:p>
          <a:p>
            <a:pPr algn="ctr">
              <a:buNone/>
            </a:pPr>
            <a:r>
              <a:rPr lang="fa-IR" sz="2000" b="1" i="0" dirty="0" smtClean="0">
                <a:solidFill>
                  <a:srgbClr val="C00000"/>
                </a:solidFill>
                <a:cs typeface="B Titr" pitchFamily="2" charset="-78"/>
              </a:rPr>
              <a:t>1)</a:t>
            </a:r>
            <a:r>
              <a:rPr lang="en-US" sz="2000" b="1" i="0" dirty="0" smtClean="0">
                <a:solidFill>
                  <a:srgbClr val="C00000"/>
                </a:solidFill>
                <a:cs typeface="B Titr" pitchFamily="2" charset="-78"/>
              </a:rPr>
              <a:t> </a:t>
            </a:r>
            <a:r>
              <a:rPr lang="ar-SA" sz="2000" b="1" i="0" dirty="0" smtClean="0">
                <a:solidFill>
                  <a:srgbClr val="C00000"/>
                </a:solidFill>
                <a:cs typeface="B Titr" pitchFamily="2" charset="-78"/>
              </a:rPr>
              <a:t>باکتری ها</a:t>
            </a:r>
            <a:endParaRPr lang="en-US" sz="2000" b="1" i="0" dirty="0" smtClean="0">
              <a:solidFill>
                <a:srgbClr val="C00000"/>
              </a:solidFill>
              <a:cs typeface="B Titr" pitchFamily="2" charset="-78"/>
            </a:endParaRPr>
          </a:p>
          <a:p>
            <a:pPr marL="0" indent="0" algn="just">
              <a:lnSpc>
                <a:spcPct val="150000"/>
              </a:lnSpc>
              <a:buNone/>
            </a:pPr>
            <a:r>
              <a:rPr lang="ar-SA" sz="2400" b="1" i="0" dirty="0" smtClean="0">
                <a:solidFill>
                  <a:schemeClr val="tx1"/>
                </a:solidFill>
                <a:cs typeface="B Mitra" pitchFamily="2" charset="-78"/>
              </a:rPr>
              <a:t>باکتری ها به صورت های مختلفی موجب آلودگی و فساد در مواد غذایی می شوند . گاهی حضور عامل</a:t>
            </a:r>
            <a:r>
              <a:rPr lang="fa-IR" sz="2400" b="1" i="0" dirty="0" smtClean="0">
                <a:solidFill>
                  <a:schemeClr val="tx1"/>
                </a:solidFill>
                <a:cs typeface="B Mitra" pitchFamily="2" charset="-78"/>
              </a:rPr>
              <a:t> </a:t>
            </a:r>
            <a:r>
              <a:rPr lang="ar-SA" sz="2400" b="1" i="0" dirty="0" smtClean="0">
                <a:solidFill>
                  <a:schemeClr val="tx1"/>
                </a:solidFill>
                <a:cs typeface="B Mitra" pitchFamily="2" charset="-78"/>
              </a:rPr>
              <a:t>بیماری ز ا در مواد غذایی (مثلا وجود عوامل سببی سِل و بروسلوز در شیر، یا باسیل تیفوئید در غذای آلوده ) آنرا به صورت بیماری زا در می آورد گاهی ورود میکروب به مواد غذایی و سمومی که ترشح می کند (اگزوتوکسین مثلا در مورد استافیلوکوک طلایی، کلوستریدیوم بوتولینوم و آندوتوکسین در مورد کلوستریدیوم پرفرنژنس یا کلوستریدیوم ولشی ) سبب مسمومیت مصرف کننده می شود و زمانی هم میکروب غیر بیماری زا با تجزیه موادغذایی آنرا به صورت غیرقابل مصرف در می آورد.</a:t>
            </a:r>
            <a:endParaRPr lang="en-US" sz="2400" b="1" i="0" dirty="0" smtClean="0">
              <a:solidFill>
                <a:schemeClr val="tx1"/>
              </a:solidFill>
              <a:cs typeface="B Mitra" pitchFamily="2" charset="-78"/>
            </a:endParaRPr>
          </a:p>
          <a:p>
            <a:endParaRPr lang="fa-IR" dirty="0"/>
          </a:p>
        </p:txBody>
      </p:sp>
    </p:spTree>
  </p:cSld>
  <p:clrMapOvr>
    <a:masterClrMapping/>
  </p:clrMapOvr>
  <p:transition spd="slow">
    <p:pull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571480"/>
            <a:ext cx="7416824" cy="5377800"/>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a:buNone/>
            </a:pPr>
            <a:r>
              <a:rPr lang="fa-IR" sz="2800" b="1" dirty="0" smtClean="0">
                <a:solidFill>
                  <a:srgbClr val="33CC33"/>
                </a:solidFill>
                <a:cs typeface="B Nazanin" pitchFamily="2" charset="-78"/>
              </a:rPr>
              <a:t>پنير:</a:t>
            </a:r>
          </a:p>
          <a:p>
            <a:pPr>
              <a:buNone/>
            </a:pPr>
            <a:r>
              <a:rPr lang="fa-IR" sz="2800" dirty="0" smtClean="0">
                <a:cs typeface="B Mitra" pitchFamily="2" charset="-78"/>
              </a:rPr>
              <a:t/>
            </a:r>
            <a:br>
              <a:rPr lang="fa-IR" sz="2800" dirty="0" smtClean="0">
                <a:cs typeface="B Mitra" pitchFamily="2" charset="-78"/>
              </a:rPr>
            </a:br>
            <a:r>
              <a:rPr lang="fa-IR" sz="2800" dirty="0" smtClean="0">
                <a:cs typeface="B Mitra" pitchFamily="2" charset="-78"/>
              </a:rPr>
              <a:t> </a:t>
            </a:r>
            <a:r>
              <a:rPr lang="fa-IR" sz="2400" dirty="0" smtClean="0">
                <a:cs typeface="B Nazanin" pitchFamily="2" charset="-78"/>
              </a:rPr>
              <a:t>درحمل و نقل بايد دقت نمود كه حلب ها و يا بسته ها سوراخ نشود. زيرا با سوراخ شدن سريعاً فاسد مي گردند. درجه حرارت نگهداري پنير 2 تا 4 درجه سانتي مي باشد و دماي بالاي 8 درجه باعث فساد آن مي شود. در 2 درجه سانتي گراد مدت نگهداري پنير يك سال مي باشد. البته مدت زمان نگهداري پنيرهاي مختلف به تناسب نوع پنير و جنس بسته بندي متفاوت است.</a:t>
            </a:r>
          </a:p>
          <a:p>
            <a:pPr>
              <a:buNone/>
            </a:pPr>
            <a:endParaRPr lang="fa-IR" sz="2400" dirty="0" smtClean="0">
              <a:cs typeface="B Nazanin" pitchFamily="2" charset="-78"/>
            </a:endParaRPr>
          </a:p>
          <a:p>
            <a:pPr>
              <a:buNone/>
            </a:pPr>
            <a:r>
              <a:rPr lang="fa-IR" sz="2800" b="1" dirty="0" smtClean="0">
                <a:solidFill>
                  <a:srgbClr val="33CC33"/>
                </a:solidFill>
                <a:cs typeface="B Nazanin" pitchFamily="2" charset="-78"/>
              </a:rPr>
              <a:t>شير و ماست و كشك:</a:t>
            </a:r>
          </a:p>
          <a:p>
            <a:pPr algn="just">
              <a:buNone/>
            </a:pPr>
            <a:r>
              <a:rPr lang="fa-IR" sz="2800" dirty="0" smtClean="0">
                <a:cs typeface="B Mitra" pitchFamily="2" charset="-78"/>
              </a:rPr>
              <a:t/>
            </a:r>
            <a:br>
              <a:rPr lang="fa-IR" sz="2800" dirty="0" smtClean="0">
                <a:cs typeface="B Mitra" pitchFamily="2" charset="-78"/>
              </a:rPr>
            </a:br>
            <a:r>
              <a:rPr lang="fa-IR" sz="2400" dirty="0" smtClean="0">
                <a:cs typeface="B Nazanin" pitchFamily="2" charset="-78"/>
              </a:rPr>
              <a:t>شير پاستوريزه را در دماي يخچال3 تا 4 روز از زمان توليد مي توان نگهداري نمود.  </a:t>
            </a:r>
            <a:br>
              <a:rPr lang="fa-IR" sz="2400" dirty="0" smtClean="0">
                <a:cs typeface="B Nazanin" pitchFamily="2" charset="-78"/>
              </a:rPr>
            </a:br>
            <a:r>
              <a:rPr lang="fa-IR" sz="2400" dirty="0" smtClean="0">
                <a:cs typeface="B Nazanin" pitchFamily="2" charset="-78"/>
              </a:rPr>
              <a:t>شير استريليزه در صورت بسته بندي مناسب تا 6 ماه قابليت نگهداري مي باشد. ماست و کشک را در دماي يخچال باید نگهداري كرد. دماي معمولي خيلي خطرناك است.</a:t>
            </a:r>
            <a:endParaRPr lang="fa-IR" sz="2400" dirty="0">
              <a:cs typeface="B Nazanin" pitchFamily="2" charset="-78"/>
            </a:endParaRPr>
          </a:p>
        </p:txBody>
      </p:sp>
      <p:pic>
        <p:nvPicPr>
          <p:cNvPr id="4" name="Picture 2" descr="C:\Documents and Settings\fdo\Desktop\صفری\111\feta_cheese_9485950_std.jpg"/>
          <p:cNvPicPr>
            <a:picLocks noChangeAspect="1" noChangeArrowheads="1"/>
          </p:cNvPicPr>
          <p:nvPr/>
        </p:nvPicPr>
        <p:blipFill>
          <a:blip r:embed="rId3" cstate="print"/>
          <a:srcRect/>
          <a:stretch>
            <a:fillRect/>
          </a:stretch>
        </p:blipFill>
        <p:spPr bwMode="auto">
          <a:xfrm>
            <a:off x="323528" y="116632"/>
            <a:ext cx="1428760" cy="1285884"/>
          </a:xfrm>
          <a:prstGeom prst="rect">
            <a:avLst/>
          </a:prstGeom>
          <a:noFill/>
        </p:spPr>
      </p:pic>
    </p:spTree>
    <p:extLst>
      <p:ext uri="{BB962C8B-B14F-4D97-AF65-F5344CB8AC3E}">
        <p14:creationId xmlns:p14="http://schemas.microsoft.com/office/powerpoint/2010/main" val="11492094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332656"/>
            <a:ext cx="7416824" cy="5688632"/>
          </a:xfrm>
        </p:spPr>
        <p:style>
          <a:lnRef idx="1">
            <a:schemeClr val="accent1"/>
          </a:lnRef>
          <a:fillRef idx="2">
            <a:schemeClr val="accent1"/>
          </a:fillRef>
          <a:effectRef idx="1">
            <a:schemeClr val="accent1"/>
          </a:effectRef>
          <a:fontRef idx="minor">
            <a:schemeClr val="dk1"/>
          </a:fontRef>
        </p:style>
        <p:txBody>
          <a:bodyPr/>
          <a:lstStyle/>
          <a:p>
            <a:pPr>
              <a:buNone/>
            </a:pPr>
            <a:r>
              <a:rPr lang="fa-IR" sz="2800" b="1" dirty="0" smtClean="0">
                <a:solidFill>
                  <a:srgbClr val="33CC33"/>
                </a:solidFill>
                <a:cs typeface="B Nazanin" pitchFamily="2" charset="-78"/>
              </a:rPr>
              <a:t>گوشت تازه: </a:t>
            </a:r>
          </a:p>
          <a:p>
            <a:pPr algn="just">
              <a:buNone/>
            </a:pPr>
            <a:r>
              <a:rPr lang="fa-IR" sz="2400" dirty="0" smtClean="0">
                <a:cs typeface="B Mitra" pitchFamily="2" charset="-78"/>
              </a:rPr>
              <a:t>   در </a:t>
            </a:r>
            <a:r>
              <a:rPr lang="fa-IR" sz="2400" dirty="0" smtClean="0">
                <a:cs typeface="B Nazanin" pitchFamily="2" charset="-78"/>
              </a:rPr>
              <a:t>دماي 2-0 درجه سانتيگراد به مدت يك هفته مي توان نگهداري كرد.</a:t>
            </a:r>
          </a:p>
          <a:p>
            <a:pPr>
              <a:buNone/>
            </a:pPr>
            <a:r>
              <a:rPr lang="fa-IR" sz="2800" b="1" dirty="0" smtClean="0">
                <a:solidFill>
                  <a:srgbClr val="33CC33"/>
                </a:solidFill>
                <a:cs typeface="B Nazanin" pitchFamily="2" charset="-78"/>
              </a:rPr>
              <a:t>گوشت مرغ: </a:t>
            </a:r>
            <a:r>
              <a:rPr lang="fa-IR" sz="2400" dirty="0" smtClean="0">
                <a:cs typeface="B Mitra" pitchFamily="2" charset="-78"/>
              </a:rPr>
              <a:t/>
            </a:r>
            <a:br>
              <a:rPr lang="fa-IR" sz="2400" dirty="0" smtClean="0">
                <a:cs typeface="B Mitra" pitchFamily="2" charset="-78"/>
              </a:rPr>
            </a:br>
            <a:r>
              <a:rPr lang="fa-IR" sz="2400" dirty="0" smtClean="0">
                <a:cs typeface="B Nazanin" pitchFamily="2" charset="-78"/>
              </a:rPr>
              <a:t>گوشت مرغ بافت نرمتري نسبت به گوشت قرمز دارد و رعايت نكات بهداشتي در هنگام تخليه احشاء و  امعاء و شستن لاشه، حمل و نقل و محيط نگهداري الزامي است. مرغ را در دماي 2-0 درجه به مدت 7-5 روز مي توان نگهداري نمود. </a:t>
            </a:r>
          </a:p>
          <a:p>
            <a:pPr>
              <a:buNone/>
            </a:pPr>
            <a:r>
              <a:rPr lang="fa-IR" sz="2800" b="1" dirty="0" smtClean="0">
                <a:solidFill>
                  <a:srgbClr val="33CC33"/>
                </a:solidFill>
                <a:cs typeface="B Nazanin" pitchFamily="2" charset="-78"/>
              </a:rPr>
              <a:t> ماهي: </a:t>
            </a:r>
            <a:r>
              <a:rPr lang="fa-IR" sz="2400" dirty="0" smtClean="0">
                <a:cs typeface="B Mitra" pitchFamily="2" charset="-78"/>
              </a:rPr>
              <a:t/>
            </a:r>
            <a:br>
              <a:rPr lang="fa-IR" sz="2400" dirty="0" smtClean="0">
                <a:cs typeface="B Mitra" pitchFamily="2" charset="-78"/>
              </a:rPr>
            </a:br>
            <a:r>
              <a:rPr lang="fa-IR" sz="2400" dirty="0" smtClean="0">
                <a:cs typeface="B Nazanin" pitchFamily="2" charset="-78"/>
              </a:rPr>
              <a:t>گوشت ماهي بافت نرمتري نسبت به مرغ دارد. بنابراين نگهداري آن نسبت به ساير گوشتها مشكل تر است. رعايت نكات بهداشتي در زمان صيد ، پس از صيد (حمل و نقل و نگهداري) ضروري است. ماهي تازه حداكثر تا دو روز قابل نگهداري است. در صفر درجه سانتي گراد 2 الي 4 روز مي توان نگهداري كرد. به علت اينكه سريع الفساد مي باشد بهترين روش نگهداري</a:t>
            </a:r>
            <a:r>
              <a:rPr lang="fa-IR" sz="2400" b="1" dirty="0" smtClean="0">
                <a:cs typeface="B Nazanin" pitchFamily="2" charset="-78"/>
              </a:rPr>
              <a:t> انجماد </a:t>
            </a:r>
            <a:r>
              <a:rPr lang="fa-IR" sz="2400" dirty="0" smtClean="0">
                <a:cs typeface="B Nazanin" pitchFamily="2" charset="-78"/>
              </a:rPr>
              <a:t>مي باشد. </a:t>
            </a:r>
            <a:endParaRPr lang="fa-IR" sz="2400" dirty="0">
              <a:cs typeface="B Nazanin" pitchFamily="2" charset="-78"/>
            </a:endParaRPr>
          </a:p>
        </p:txBody>
      </p:sp>
    </p:spTree>
    <p:extLst>
      <p:ext uri="{BB962C8B-B14F-4D97-AF65-F5344CB8AC3E}">
        <p14:creationId xmlns:p14="http://schemas.microsoft.com/office/powerpoint/2010/main" val="133982222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fa-IR" b="1" dirty="0">
                <a:solidFill>
                  <a:srgbClr val="9900FF"/>
                </a:solidFill>
                <a:cs typeface="B Nazanin" pitchFamily="2" charset="-78"/>
              </a:rPr>
              <a:t>ب-نگهداري مواد غذايي در سردخانه زير صفر</a:t>
            </a:r>
            <a:endParaRPr lang="fa-IR" dirty="0"/>
          </a:p>
        </p:txBody>
      </p:sp>
      <p:sp>
        <p:nvSpPr>
          <p:cNvPr id="4" name="Content Placeholder 2"/>
          <p:cNvSpPr>
            <a:spLocks noGrp="1"/>
          </p:cNvSpPr>
          <p:nvPr>
            <p:ph idx="1"/>
          </p:nvPr>
        </p:nvSpPr>
        <p:spPr>
          <a:xfrm>
            <a:off x="107504" y="1447800"/>
            <a:ext cx="7436296" cy="4495800"/>
          </a:xfrm>
        </p:spPr>
        <p:style>
          <a:lnRef idx="1">
            <a:schemeClr val="accent1"/>
          </a:lnRef>
          <a:fillRef idx="2">
            <a:schemeClr val="accent1"/>
          </a:fillRef>
          <a:effectRef idx="1">
            <a:schemeClr val="accent1"/>
          </a:effectRef>
          <a:fontRef idx="minor">
            <a:schemeClr val="dk1"/>
          </a:fontRef>
        </p:style>
        <p:txBody>
          <a:bodyPr>
            <a:normAutofit fontScale="92500"/>
          </a:bodyPr>
          <a:lstStyle/>
          <a:p>
            <a:pPr>
              <a:buNone/>
            </a:pPr>
            <a:r>
              <a:rPr lang="fa-IR" sz="2800" b="1" dirty="0" smtClean="0">
                <a:solidFill>
                  <a:srgbClr val="33CC33"/>
                </a:solidFill>
                <a:cs typeface="B Nazanin" pitchFamily="2" charset="-78"/>
              </a:rPr>
              <a:t>كره: </a:t>
            </a:r>
          </a:p>
          <a:p>
            <a:pPr algn="just">
              <a:buNone/>
            </a:pPr>
            <a:r>
              <a:rPr lang="fa-IR" sz="2400" dirty="0" smtClean="0">
                <a:cs typeface="B Nazanin" pitchFamily="2" charset="-78"/>
              </a:rPr>
              <a:t>   كره در 18- درجه سانتي گراد تا يك سال و در دماي 4+ درجه تا يك ماه قابليت نگهداري دارد. در دماي معمولي خيلي زود اكسيده شده و طعم تند پيدا مي كند و فاسد مي شود. به دليل جذب بوي مواد بو دار بايد آن را از ساير مواد جدا نگه داشت.</a:t>
            </a:r>
          </a:p>
          <a:p>
            <a:pPr algn="just">
              <a:buNone/>
            </a:pPr>
            <a:r>
              <a:rPr lang="fa-IR" sz="2800" b="1" dirty="0" smtClean="0">
                <a:solidFill>
                  <a:srgbClr val="33CC33"/>
                </a:solidFill>
                <a:cs typeface="B Nazanin" pitchFamily="2" charset="-78"/>
              </a:rPr>
              <a:t>گوشت منجمد: </a:t>
            </a:r>
            <a:r>
              <a:rPr lang="fa-IR" sz="2800" dirty="0" smtClean="0">
                <a:cs typeface="B Mitra" pitchFamily="2" charset="-78"/>
              </a:rPr>
              <a:t/>
            </a:r>
            <a:br>
              <a:rPr lang="fa-IR" sz="2800" dirty="0" smtClean="0">
                <a:cs typeface="B Mitra" pitchFamily="2" charset="-78"/>
              </a:rPr>
            </a:br>
            <a:r>
              <a:rPr lang="fa-IR" sz="2400" dirty="0" smtClean="0">
                <a:cs typeface="B Nazanin" pitchFamily="2" charset="-78"/>
              </a:rPr>
              <a:t>گوشت منجمد متناسب با درجه حرارت نگهداري برای مدت های مختلفي قابل نگهداري مي باشد. در دماي 18- تا 20- درجه به مدت يك الي 1/5 سال و در دماي 12- درجه براي مدت 6 ماه قابل استفاده مي باشد. هرگز دماي سردخانه نبايد از 12- درجه سانتي گراد بالاتر بيايد زيرا اولاً احتمال رشد كپك ها وجود دارد، ثانياً بر اثر رشد كريستالهاي يخ آسيب وارده به بافت گوشت بيشتر مي شود و در زمان رفع انجماد چكه كردن خونابه گوشت بيشتر مي شود.</a:t>
            </a:r>
            <a:endParaRPr lang="fa-IR" sz="2400" dirty="0">
              <a:cs typeface="B Nazanin" pitchFamily="2" charset="-78"/>
            </a:endParaRPr>
          </a:p>
        </p:txBody>
      </p:sp>
    </p:spTree>
    <p:extLst>
      <p:ext uri="{BB962C8B-B14F-4D97-AF65-F5344CB8AC3E}">
        <p14:creationId xmlns:p14="http://schemas.microsoft.com/office/powerpoint/2010/main" val="25042895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552" y="404664"/>
            <a:ext cx="7492776" cy="5472608"/>
          </a:xfrm>
        </p:spPr>
        <p:style>
          <a:lnRef idx="1">
            <a:schemeClr val="accent1"/>
          </a:lnRef>
          <a:fillRef idx="2">
            <a:schemeClr val="accent1"/>
          </a:fillRef>
          <a:effectRef idx="1">
            <a:schemeClr val="accent1"/>
          </a:effectRef>
          <a:fontRef idx="minor">
            <a:schemeClr val="dk1"/>
          </a:fontRef>
        </p:style>
        <p:txBody>
          <a:bodyPr/>
          <a:lstStyle/>
          <a:p>
            <a:pPr>
              <a:buNone/>
            </a:pPr>
            <a:r>
              <a:rPr lang="fa-IR" sz="2800" b="1" dirty="0" smtClean="0">
                <a:solidFill>
                  <a:srgbClr val="33CC33"/>
                </a:solidFill>
                <a:cs typeface="B Nazanin" pitchFamily="2" charset="-78"/>
              </a:rPr>
              <a:t>مرغ منجمد: </a:t>
            </a:r>
            <a:r>
              <a:rPr lang="fa-IR" sz="2800" dirty="0" smtClean="0">
                <a:cs typeface="B Mitra" pitchFamily="2" charset="-78"/>
              </a:rPr>
              <a:t/>
            </a:r>
            <a:br>
              <a:rPr lang="fa-IR" sz="2800" dirty="0" smtClean="0">
                <a:cs typeface="B Mitra" pitchFamily="2" charset="-78"/>
              </a:rPr>
            </a:br>
            <a:r>
              <a:rPr lang="fa-IR" sz="2400" dirty="0" smtClean="0">
                <a:cs typeface="B Nazanin" pitchFamily="2" charset="-78"/>
              </a:rPr>
              <a:t>مرغ منجمد در صورت نداشتن پوشش در حدود 10 ماه و در صورت داشتن پوشش پلاستيكي تا يك سال قابليت نگهداري در 18- درجه را دارد.</a:t>
            </a:r>
          </a:p>
          <a:p>
            <a:pPr>
              <a:buNone/>
            </a:pPr>
            <a:endParaRPr lang="fa-IR" sz="2400" dirty="0" smtClean="0">
              <a:cs typeface="B Nazanin" pitchFamily="2" charset="-78"/>
            </a:endParaRPr>
          </a:p>
          <a:p>
            <a:pPr>
              <a:buNone/>
            </a:pPr>
            <a:r>
              <a:rPr lang="fa-IR" sz="2800" b="1" dirty="0" smtClean="0">
                <a:solidFill>
                  <a:srgbClr val="33CC33"/>
                </a:solidFill>
                <a:cs typeface="B Nazanin" pitchFamily="2" charset="-78"/>
              </a:rPr>
              <a:t>ماهي: </a:t>
            </a:r>
            <a:r>
              <a:rPr lang="fa-IR" sz="2400" dirty="0" smtClean="0">
                <a:cs typeface="B Mitra" pitchFamily="2" charset="-78"/>
              </a:rPr>
              <a:t/>
            </a:r>
            <a:br>
              <a:rPr lang="fa-IR" sz="2400" dirty="0" smtClean="0">
                <a:cs typeface="B Mitra" pitchFamily="2" charset="-78"/>
              </a:rPr>
            </a:br>
            <a:endParaRPr lang="fa-IR" sz="2400" dirty="0">
              <a:cs typeface="B Nazanin"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2660032812"/>
              </p:ext>
            </p:extLst>
          </p:nvPr>
        </p:nvGraphicFramePr>
        <p:xfrm>
          <a:off x="1763688" y="3140968"/>
          <a:ext cx="4357718" cy="2500329"/>
        </p:xfrm>
        <a:graphic>
          <a:graphicData uri="http://schemas.openxmlformats.org/drawingml/2006/table">
            <a:tbl>
              <a:tblPr rtl="1"/>
              <a:tblGrid>
                <a:gridCol w="1430699"/>
                <a:gridCol w="1474447"/>
                <a:gridCol w="1452572"/>
              </a:tblGrid>
              <a:tr h="517437">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fa-IR" sz="2400" b="1" i="0" u="none" strike="noStrike" cap="none" normalizeH="0" baseline="0" dirty="0" smtClean="0">
                          <a:ln>
                            <a:noFill/>
                          </a:ln>
                          <a:solidFill>
                            <a:schemeClr val="tx2"/>
                          </a:solidFill>
                          <a:effectLst>
                            <a:outerShdw blurRad="38100" dist="38100" dir="2700000" algn="tl">
                              <a:srgbClr val="000000"/>
                            </a:outerShdw>
                          </a:effectLst>
                          <a:latin typeface="Arial" pitchFamily="34" charset="0"/>
                          <a:cs typeface="B Mitra" pitchFamily="2" charset="-78"/>
                        </a:rPr>
                        <a:t>نوع ماهي </a:t>
                      </a:r>
                      <a:endParaRPr kumimoji="0" lang="en-US" sz="2400" b="1" i="0" u="none" strike="noStrike" cap="none" normalizeH="0" baseline="0" dirty="0" smtClean="0">
                        <a:ln>
                          <a:noFill/>
                        </a:ln>
                        <a:solidFill>
                          <a:schemeClr val="tx2"/>
                        </a:solidFill>
                        <a:effectLst>
                          <a:outerShdw blurRad="38100" dist="38100" dir="2700000" algn="tl">
                            <a:srgbClr val="000000"/>
                          </a:outerShdw>
                        </a:effectLst>
                        <a:latin typeface="Arial" pitchFamily="34" charset="0"/>
                        <a:cs typeface="B Mitra" pitchFamily="2" charset="-7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fa-IR" sz="2400" b="1" i="0" u="none" strike="noStrike" cap="none" normalizeH="0" baseline="0" dirty="0" smtClean="0">
                          <a:ln>
                            <a:noFill/>
                          </a:ln>
                          <a:solidFill>
                            <a:schemeClr val="tx2"/>
                          </a:solidFill>
                          <a:effectLst>
                            <a:outerShdw blurRad="38100" dist="38100" dir="2700000" algn="tl">
                              <a:srgbClr val="000000"/>
                            </a:outerShdw>
                          </a:effectLst>
                          <a:latin typeface="Arial" pitchFamily="34" charset="0"/>
                          <a:cs typeface="B Mitra" pitchFamily="2" charset="-78"/>
                        </a:rPr>
                        <a:t>18-</a:t>
                      </a:r>
                      <a:endParaRPr kumimoji="0" lang="en-US" sz="2400" b="1" i="0" u="none" strike="noStrike" cap="none" normalizeH="0" baseline="0" dirty="0" smtClean="0">
                        <a:ln>
                          <a:noFill/>
                        </a:ln>
                        <a:solidFill>
                          <a:schemeClr val="tx2"/>
                        </a:solidFill>
                        <a:effectLst>
                          <a:outerShdw blurRad="38100" dist="38100" dir="2700000" algn="tl">
                            <a:srgbClr val="000000"/>
                          </a:outerShdw>
                        </a:effectLst>
                        <a:latin typeface="Arial" pitchFamily="34" charset="0"/>
                        <a:cs typeface="B Mitr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fa-IR" sz="2400" b="1" i="0" u="none" strike="noStrike" cap="none" normalizeH="0" baseline="0" dirty="0" smtClean="0">
                          <a:ln>
                            <a:noFill/>
                          </a:ln>
                          <a:solidFill>
                            <a:schemeClr val="tx2"/>
                          </a:solidFill>
                          <a:effectLst>
                            <a:outerShdw blurRad="38100" dist="38100" dir="2700000" algn="tl">
                              <a:srgbClr val="000000"/>
                            </a:outerShdw>
                          </a:effectLst>
                          <a:latin typeface="Arial" pitchFamily="34" charset="0"/>
                          <a:cs typeface="B Mitra" pitchFamily="2" charset="-78"/>
                        </a:rPr>
                        <a:t>20-</a:t>
                      </a:r>
                      <a:endParaRPr kumimoji="0" lang="en-US" sz="2400" b="1" i="0" u="none" strike="noStrike" cap="none" normalizeH="0" baseline="0" dirty="0" smtClean="0">
                        <a:ln>
                          <a:noFill/>
                        </a:ln>
                        <a:solidFill>
                          <a:schemeClr val="tx2"/>
                        </a:solidFill>
                        <a:effectLst>
                          <a:outerShdw blurRad="38100" dist="38100" dir="2700000" algn="tl">
                            <a:srgbClr val="000000"/>
                          </a:outerShdw>
                        </a:effectLst>
                        <a:latin typeface="Arial" pitchFamily="34" charset="0"/>
                        <a:cs typeface="B Mitra" pitchFamily="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3314">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fa-IR" sz="2000" b="0" i="0" u="none" strike="noStrike" cap="none" normalizeH="0" baseline="0" dirty="0" smtClean="0">
                          <a:ln>
                            <a:noFill/>
                          </a:ln>
                          <a:solidFill>
                            <a:schemeClr val="tx2"/>
                          </a:solidFill>
                          <a:effectLst>
                            <a:outerShdw blurRad="38100" dist="38100" dir="2700000" algn="tl">
                              <a:srgbClr val="000000"/>
                            </a:outerShdw>
                          </a:effectLst>
                          <a:latin typeface="Arial" pitchFamily="34" charset="0"/>
                          <a:cs typeface="B Nazanin" pitchFamily="2" charset="-78"/>
                        </a:rPr>
                        <a:t>ماهي چرب </a:t>
                      </a:r>
                      <a:endParaRPr kumimoji="0" lang="en-US" sz="2000" b="0" i="0" u="none" strike="noStrike" cap="none" normalizeH="0" baseline="0" dirty="0" smtClean="0">
                        <a:ln>
                          <a:noFill/>
                        </a:ln>
                        <a:solidFill>
                          <a:schemeClr val="tx2"/>
                        </a:solidFill>
                        <a:effectLst>
                          <a:outerShdw blurRad="38100" dist="38100" dir="2700000" algn="tl">
                            <a:srgbClr val="000000"/>
                          </a:outerShdw>
                        </a:effectLst>
                        <a:latin typeface="Arial" pitchFamily="34" charset="0"/>
                        <a:cs typeface="B Nazanin" pitchFamily="2" charset="-7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fa-IR" sz="2000" b="0" i="0" u="none" strike="noStrike" cap="none" normalizeH="0" baseline="0" dirty="0" smtClean="0">
                          <a:ln>
                            <a:noFill/>
                          </a:ln>
                          <a:solidFill>
                            <a:schemeClr val="tx2"/>
                          </a:solidFill>
                          <a:effectLst>
                            <a:outerShdw blurRad="38100" dist="38100" dir="2700000" algn="tl">
                              <a:srgbClr val="000000"/>
                            </a:outerShdw>
                          </a:effectLst>
                          <a:latin typeface="Arial" pitchFamily="34" charset="0"/>
                          <a:cs typeface="B Nazanin" pitchFamily="2" charset="-78"/>
                        </a:rPr>
                        <a:t>6 تا 8 ماه </a:t>
                      </a:r>
                      <a:endParaRPr kumimoji="0" lang="en-US" sz="2000" b="0" i="0" u="none" strike="noStrike" cap="none" normalizeH="0" baseline="0" dirty="0" smtClean="0">
                        <a:ln>
                          <a:noFill/>
                        </a:ln>
                        <a:solidFill>
                          <a:schemeClr val="tx2"/>
                        </a:solidFill>
                        <a:effectLst>
                          <a:outerShdw blurRad="38100" dist="38100" dir="2700000" algn="tl">
                            <a:srgbClr val="000000"/>
                          </a:outerShdw>
                        </a:effectLst>
                        <a:latin typeface="Arial"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fa-IR" sz="2000" b="0" i="0" u="none" strike="noStrike" cap="none" normalizeH="0" baseline="0" dirty="0" smtClean="0">
                          <a:ln>
                            <a:noFill/>
                          </a:ln>
                          <a:solidFill>
                            <a:schemeClr val="tx2"/>
                          </a:solidFill>
                          <a:effectLst>
                            <a:outerShdw blurRad="38100" dist="38100" dir="2700000" algn="tl">
                              <a:srgbClr val="000000"/>
                            </a:outerShdw>
                          </a:effectLst>
                          <a:latin typeface="Arial" pitchFamily="34" charset="0"/>
                          <a:cs typeface="B Nazanin" pitchFamily="2" charset="-78"/>
                        </a:rPr>
                        <a:t>3 تا 4 ماه </a:t>
                      </a:r>
                      <a:endParaRPr kumimoji="0" lang="en-US" sz="2000" b="0" i="0" u="none" strike="noStrike" cap="none" normalizeH="0" baseline="0" dirty="0" smtClean="0">
                        <a:ln>
                          <a:noFill/>
                        </a:ln>
                        <a:solidFill>
                          <a:schemeClr val="tx2"/>
                        </a:solidFill>
                        <a:effectLst>
                          <a:outerShdw blurRad="38100" dist="38100" dir="2700000" algn="tl">
                            <a:srgbClr val="000000"/>
                          </a:outerShdw>
                        </a:effectLst>
                        <a:latin typeface="Arial"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79789">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fa-IR" sz="2000" b="0" i="0" u="none" strike="noStrike" cap="none" normalizeH="0" baseline="0" dirty="0" smtClean="0">
                          <a:ln>
                            <a:noFill/>
                          </a:ln>
                          <a:solidFill>
                            <a:schemeClr val="tx2"/>
                          </a:solidFill>
                          <a:effectLst>
                            <a:outerShdw blurRad="38100" dist="38100" dir="2700000" algn="tl">
                              <a:srgbClr val="000000"/>
                            </a:outerShdw>
                          </a:effectLst>
                          <a:latin typeface="Arial" pitchFamily="34" charset="0"/>
                          <a:cs typeface="B Nazanin" pitchFamily="2" charset="-78"/>
                        </a:rPr>
                        <a:t>ماهي نيمه چرب </a:t>
                      </a:r>
                      <a:endParaRPr kumimoji="0" lang="en-US" sz="2000" b="0" i="0" u="none" strike="noStrike" cap="none" normalizeH="0" baseline="0" dirty="0" smtClean="0">
                        <a:ln>
                          <a:noFill/>
                        </a:ln>
                        <a:solidFill>
                          <a:schemeClr val="tx2"/>
                        </a:solidFill>
                        <a:effectLst>
                          <a:outerShdw blurRad="38100" dist="38100" dir="2700000" algn="tl">
                            <a:srgbClr val="000000"/>
                          </a:outerShdw>
                        </a:effectLst>
                        <a:latin typeface="Arial" pitchFamily="34" charset="0"/>
                        <a:cs typeface="B Nazanin" pitchFamily="2" charset="-7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fa-IR" sz="2000" b="0" i="0" u="none" strike="noStrike" cap="none" normalizeH="0" baseline="0" dirty="0" smtClean="0">
                          <a:ln>
                            <a:noFill/>
                          </a:ln>
                          <a:solidFill>
                            <a:schemeClr val="tx2"/>
                          </a:solidFill>
                          <a:effectLst>
                            <a:outerShdw blurRad="38100" dist="38100" dir="2700000" algn="tl">
                              <a:srgbClr val="000000"/>
                            </a:outerShdw>
                          </a:effectLst>
                          <a:latin typeface="Arial" pitchFamily="34" charset="0"/>
                          <a:cs typeface="B Nazanin" pitchFamily="2" charset="-78"/>
                        </a:rPr>
                        <a:t>8 تا 9 ماه </a:t>
                      </a:r>
                      <a:endParaRPr kumimoji="0" lang="en-US" sz="2000" b="0" i="0" u="none" strike="noStrike" cap="none" normalizeH="0" baseline="0" dirty="0" smtClean="0">
                        <a:ln>
                          <a:noFill/>
                        </a:ln>
                        <a:solidFill>
                          <a:schemeClr val="tx2"/>
                        </a:solidFill>
                        <a:effectLst>
                          <a:outerShdw blurRad="38100" dist="38100" dir="2700000" algn="tl">
                            <a:srgbClr val="000000"/>
                          </a:outerShdw>
                        </a:effectLst>
                        <a:latin typeface="Arial"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fa-IR" sz="2000" b="0" i="0" u="none" strike="noStrike" cap="none" normalizeH="0" baseline="0" dirty="0" smtClean="0">
                          <a:ln>
                            <a:noFill/>
                          </a:ln>
                          <a:solidFill>
                            <a:schemeClr val="tx2"/>
                          </a:solidFill>
                          <a:effectLst>
                            <a:outerShdw blurRad="38100" dist="38100" dir="2700000" algn="tl">
                              <a:srgbClr val="000000"/>
                            </a:outerShdw>
                          </a:effectLst>
                          <a:latin typeface="Arial" pitchFamily="34" charset="0"/>
                          <a:cs typeface="B Nazanin" pitchFamily="2" charset="-78"/>
                        </a:rPr>
                        <a:t>4 تا 5 ماه </a:t>
                      </a:r>
                      <a:endParaRPr kumimoji="0" lang="en-US" sz="2000" b="0" i="0" u="none" strike="noStrike" cap="none" normalizeH="0" baseline="0" dirty="0" smtClean="0">
                        <a:ln>
                          <a:noFill/>
                        </a:ln>
                        <a:solidFill>
                          <a:schemeClr val="tx2"/>
                        </a:solidFill>
                        <a:effectLst>
                          <a:outerShdw blurRad="38100" dist="38100" dir="2700000" algn="tl">
                            <a:srgbClr val="000000"/>
                          </a:outerShdw>
                        </a:effectLst>
                        <a:latin typeface="Arial"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79789">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fa-IR" sz="2000" b="0" i="0" u="none" strike="noStrike" cap="none" normalizeH="0" baseline="0" smtClean="0">
                          <a:ln>
                            <a:noFill/>
                          </a:ln>
                          <a:solidFill>
                            <a:schemeClr val="tx2"/>
                          </a:solidFill>
                          <a:effectLst>
                            <a:outerShdw blurRad="38100" dist="38100" dir="2700000" algn="tl">
                              <a:srgbClr val="000000"/>
                            </a:outerShdw>
                          </a:effectLst>
                          <a:latin typeface="Arial" pitchFamily="34" charset="0"/>
                          <a:cs typeface="B Nazanin" pitchFamily="2" charset="-78"/>
                        </a:rPr>
                        <a:t>ماهي كم چرب </a:t>
                      </a:r>
                      <a:endParaRPr kumimoji="0" lang="en-US" sz="2000" b="0" i="0" u="none" strike="noStrike" cap="none" normalizeH="0" baseline="0" smtClean="0">
                        <a:ln>
                          <a:noFill/>
                        </a:ln>
                        <a:solidFill>
                          <a:schemeClr val="tx2"/>
                        </a:solidFill>
                        <a:effectLst>
                          <a:outerShdw blurRad="38100" dist="38100" dir="2700000" algn="tl">
                            <a:srgbClr val="000000"/>
                          </a:outerShdw>
                        </a:effectLst>
                        <a:latin typeface="Arial" pitchFamily="34" charset="0"/>
                        <a:cs typeface="B Nazanin" pitchFamily="2" charset="-7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fa-IR" sz="2000" b="0" i="0" u="none" strike="noStrike" cap="none" normalizeH="0" baseline="0" dirty="0" smtClean="0">
                          <a:ln>
                            <a:noFill/>
                          </a:ln>
                          <a:solidFill>
                            <a:schemeClr val="tx2"/>
                          </a:solidFill>
                          <a:effectLst>
                            <a:outerShdw blurRad="38100" dist="38100" dir="2700000" algn="tl">
                              <a:srgbClr val="000000"/>
                            </a:outerShdw>
                          </a:effectLst>
                          <a:latin typeface="Arial" pitchFamily="34" charset="0"/>
                          <a:cs typeface="B Nazanin" pitchFamily="2" charset="-78"/>
                        </a:rPr>
                        <a:t>10 تا 12 ماه </a:t>
                      </a:r>
                      <a:endParaRPr kumimoji="0" lang="en-US" sz="2000" b="0" i="0" u="none" strike="noStrike" cap="none" normalizeH="0" baseline="0" dirty="0" smtClean="0">
                        <a:ln>
                          <a:noFill/>
                        </a:ln>
                        <a:solidFill>
                          <a:schemeClr val="tx2"/>
                        </a:solidFill>
                        <a:effectLst>
                          <a:outerShdw blurRad="38100" dist="38100" dir="2700000" algn="tl">
                            <a:srgbClr val="000000"/>
                          </a:outerShdw>
                        </a:effectLst>
                        <a:latin typeface="Arial"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fa-IR" sz="2000" b="0" i="0" u="none" strike="noStrike" cap="none" normalizeH="0" baseline="0" dirty="0" smtClean="0">
                          <a:ln>
                            <a:noFill/>
                          </a:ln>
                          <a:solidFill>
                            <a:schemeClr val="tx2"/>
                          </a:solidFill>
                          <a:effectLst>
                            <a:outerShdw blurRad="38100" dist="38100" dir="2700000" algn="tl">
                              <a:srgbClr val="000000"/>
                            </a:outerShdw>
                          </a:effectLst>
                          <a:latin typeface="Arial" pitchFamily="34" charset="0"/>
                          <a:cs typeface="B Nazanin" pitchFamily="2" charset="-78"/>
                        </a:rPr>
                        <a:t>6 تا 8 ماه </a:t>
                      </a:r>
                      <a:endParaRPr kumimoji="0" lang="en-US" sz="2000" b="0" i="0" u="none" strike="noStrike" cap="none" normalizeH="0" baseline="0" dirty="0" smtClean="0">
                        <a:ln>
                          <a:noFill/>
                        </a:ln>
                        <a:solidFill>
                          <a:schemeClr val="tx2"/>
                        </a:solidFill>
                        <a:effectLst>
                          <a:outerShdw blurRad="38100" dist="38100" dir="2700000" algn="tl">
                            <a:srgbClr val="000000"/>
                          </a:outerShdw>
                        </a:effectLst>
                        <a:latin typeface="Arial" pitchFamily="34" charset="0"/>
                        <a:cs typeface="B Nazanin" pitchFamily="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0027673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500042"/>
            <a:ext cx="7086600" cy="690546"/>
          </a:xfrm>
        </p:spPr>
        <p:txBody>
          <a:bodyPr/>
          <a:lstStyle/>
          <a:p>
            <a:pPr algn="ctr"/>
            <a:r>
              <a:rPr lang="fa-IR" b="1" i="0" dirty="0" smtClean="0"/>
              <a:t>چگونگي تشكيل هيستامين </a:t>
            </a:r>
            <a:r>
              <a:rPr lang="en-US" i="0" dirty="0" smtClean="0"/>
              <a:t/>
            </a:r>
            <a:br>
              <a:rPr lang="en-US" i="0" dirty="0" smtClean="0"/>
            </a:br>
            <a:endParaRPr lang="en-US" i="0" dirty="0"/>
          </a:p>
        </p:txBody>
      </p:sp>
      <p:sp>
        <p:nvSpPr>
          <p:cNvPr id="3" name="Content Placeholder 2"/>
          <p:cNvSpPr>
            <a:spLocks noGrp="1"/>
          </p:cNvSpPr>
          <p:nvPr>
            <p:ph idx="1"/>
          </p:nvPr>
        </p:nvSpPr>
        <p:spPr>
          <a:xfrm>
            <a:off x="428596" y="1000108"/>
            <a:ext cx="7086600" cy="4872054"/>
          </a:xfrm>
        </p:spPr>
        <p:txBody>
          <a:bodyPr/>
          <a:lstStyle/>
          <a:p>
            <a:pPr marL="0" indent="0" algn="just">
              <a:lnSpc>
                <a:spcPct val="150000"/>
              </a:lnSpc>
              <a:buNone/>
            </a:pPr>
            <a:r>
              <a:rPr lang="fa-IR" sz="2000" b="1" i="0" dirty="0" smtClean="0">
                <a:solidFill>
                  <a:schemeClr val="tx1"/>
                </a:solidFill>
                <a:cs typeface="B Mitra" pitchFamily="2" charset="-78"/>
              </a:rPr>
              <a:t>هيستامين از طريق واكنش آنزيمي ،</a:t>
            </a:r>
            <a:r>
              <a:rPr lang="en-US" sz="2000" b="1" i="0" dirty="0" smtClean="0">
                <a:solidFill>
                  <a:schemeClr val="tx1"/>
                </a:solidFill>
                <a:cs typeface="B Mitra" pitchFamily="2" charset="-78"/>
              </a:rPr>
              <a:t> </a:t>
            </a:r>
            <a:r>
              <a:rPr lang="en-US" sz="2000" b="1" i="0" dirty="0" err="1" smtClean="0">
                <a:solidFill>
                  <a:schemeClr val="tx1"/>
                </a:solidFill>
                <a:cs typeface="B Mitra" pitchFamily="2" charset="-78"/>
              </a:rPr>
              <a:t>Decarboxylation</a:t>
            </a:r>
            <a:r>
              <a:rPr lang="en-US" sz="2000" b="1" i="0" dirty="0" smtClean="0">
                <a:solidFill>
                  <a:schemeClr val="tx1"/>
                </a:solidFill>
                <a:cs typeface="B Mitra" pitchFamily="2" charset="-78"/>
              </a:rPr>
              <a:t> </a:t>
            </a:r>
            <a:r>
              <a:rPr lang="fa-IR" sz="2000" b="1" i="0" dirty="0" smtClean="0">
                <a:solidFill>
                  <a:schemeClr val="tx1"/>
                </a:solidFill>
                <a:cs typeface="B Mitra" pitchFamily="2" charset="-78"/>
              </a:rPr>
              <a:t> بوسيله آنزيم </a:t>
            </a:r>
            <a:r>
              <a:rPr lang="en-US" sz="2000" b="1" i="0" dirty="0" err="1" smtClean="0">
                <a:solidFill>
                  <a:schemeClr val="tx1"/>
                </a:solidFill>
                <a:cs typeface="B Mitra" pitchFamily="2" charset="-78"/>
              </a:rPr>
              <a:t>Histidine</a:t>
            </a:r>
            <a:r>
              <a:rPr lang="en-US" sz="2000" b="1" i="0" dirty="0" smtClean="0">
                <a:solidFill>
                  <a:schemeClr val="tx1"/>
                </a:solidFill>
                <a:cs typeface="B Mitra" pitchFamily="2" charset="-78"/>
              </a:rPr>
              <a:t>  </a:t>
            </a:r>
            <a:r>
              <a:rPr lang="en-US" sz="2000" b="1" i="0" dirty="0" err="1" smtClean="0">
                <a:solidFill>
                  <a:schemeClr val="tx1"/>
                </a:solidFill>
                <a:cs typeface="B Mitra" pitchFamily="2" charset="-78"/>
              </a:rPr>
              <a:t>Decarboxylation</a:t>
            </a:r>
            <a:r>
              <a:rPr lang="en-US" sz="2000" b="1" i="0" dirty="0" smtClean="0">
                <a:solidFill>
                  <a:schemeClr val="tx1"/>
                </a:solidFill>
                <a:cs typeface="B Mitra" pitchFamily="2" charset="-78"/>
              </a:rPr>
              <a:t>  </a:t>
            </a:r>
            <a:r>
              <a:rPr lang="fa-IR" sz="2000" b="1" i="0" dirty="0" smtClean="0">
                <a:solidFill>
                  <a:schemeClr val="tx1"/>
                </a:solidFill>
                <a:cs typeface="B Mitra" pitchFamily="2" charset="-78"/>
              </a:rPr>
              <a:t>  بر روي اسيد آمينه هيستيدين موجود در ماده غذايي توليد مي شود . </a:t>
            </a:r>
            <a:endParaRPr lang="en-US" sz="2000" b="1" i="0" dirty="0" smtClean="0">
              <a:solidFill>
                <a:schemeClr val="tx1"/>
              </a:solidFill>
              <a:cs typeface="B Mitra" pitchFamily="2" charset="-78"/>
            </a:endParaRPr>
          </a:p>
          <a:p>
            <a:pPr marL="0" indent="0" algn="just">
              <a:lnSpc>
                <a:spcPct val="150000"/>
              </a:lnSpc>
              <a:buNone/>
            </a:pPr>
            <a:r>
              <a:rPr lang="fa-IR" sz="2000" b="1" i="0" dirty="0" smtClean="0">
                <a:solidFill>
                  <a:schemeClr val="tx1"/>
                </a:solidFill>
                <a:cs typeface="B Mitra" pitchFamily="2" charset="-78"/>
              </a:rPr>
              <a:t>ماهی ها مقدار زيادي اسيد آمينه آزاد هيستيدين درون بافت ماهيچه اي خود دارند كه به عنوان سوبسترا براي آنزيم باكتريايي عمل مي نمايند . </a:t>
            </a:r>
            <a:endParaRPr lang="en-US" sz="2000" b="1" i="0" dirty="0" smtClean="0">
              <a:solidFill>
                <a:schemeClr val="tx1"/>
              </a:solidFill>
              <a:cs typeface="B Mitra" pitchFamily="2" charset="-78"/>
            </a:endParaRPr>
          </a:p>
          <a:p>
            <a:pPr marL="0" indent="0" algn="just">
              <a:lnSpc>
                <a:spcPct val="150000"/>
              </a:lnSpc>
              <a:buNone/>
            </a:pPr>
            <a:r>
              <a:rPr lang="fa-IR" sz="2000" b="1" i="0" dirty="0" smtClean="0">
                <a:solidFill>
                  <a:schemeClr val="tx1"/>
                </a:solidFill>
                <a:cs typeface="B Mitra" pitchFamily="2" charset="-78"/>
              </a:rPr>
              <a:t>  در حين انتقال ماهي ، در زمان نگهداري ماهي ،همچنين در مراحل مختلف فر آيند</a:t>
            </a:r>
          </a:p>
          <a:p>
            <a:pPr marL="0" indent="0" algn="just">
              <a:lnSpc>
                <a:spcPct val="150000"/>
              </a:lnSpc>
              <a:buNone/>
            </a:pPr>
            <a:r>
              <a:rPr lang="fa-IR" sz="2000" b="1" i="0" dirty="0" smtClean="0">
                <a:solidFill>
                  <a:schemeClr val="tx1"/>
                </a:solidFill>
                <a:cs typeface="B Mitra" pitchFamily="2" charset="-78"/>
              </a:rPr>
              <a:t> ( قبل از استريليزاسيو ن ) باكتريهاي مولد آنزيم فوق ،اسيد آمينه آزاد را كربو كسيل زدايي كرده به هيستامين  تبديل مي كنند </a:t>
            </a:r>
            <a:endParaRPr lang="en-US" sz="2000" b="1" i="0" dirty="0" smtClean="0">
              <a:solidFill>
                <a:schemeClr val="tx1"/>
              </a:solidFill>
              <a:cs typeface="B Mitra" pitchFamily="2" charset="-78"/>
            </a:endParaRPr>
          </a:p>
          <a:p>
            <a:pPr marL="0" indent="0" algn="just">
              <a:lnSpc>
                <a:spcPct val="150000"/>
              </a:lnSpc>
            </a:pPr>
            <a:r>
              <a:rPr lang="fa-IR" sz="2000" b="1" i="0" dirty="0" smtClean="0">
                <a:solidFill>
                  <a:schemeClr val="tx1"/>
                </a:solidFill>
                <a:cs typeface="B Mitra" pitchFamily="2" charset="-78"/>
              </a:rPr>
              <a:t>تغييرات ناشي از اتوليز و يا فعاليت كه منجر به تجزيه پروتئيني بشود باعث تسهيل و تسريع تشكيل  هيستامين مي گردد.</a:t>
            </a:r>
            <a:endParaRPr lang="en-US" sz="2000" b="1" i="0" dirty="0" smtClean="0">
              <a:solidFill>
                <a:schemeClr val="tx1"/>
              </a:solidFill>
              <a:cs typeface="B Mitra" pitchFamily="2" charset="-78"/>
            </a:endParaRPr>
          </a:p>
        </p:txBody>
      </p:sp>
    </p:spTree>
  </p:cSld>
  <p:clrMapOvr>
    <a:masterClrMapping/>
  </p:clrMapOvr>
  <p:transition spd="slow">
    <p:split orient="ver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086600" cy="833422"/>
          </a:xfrm>
        </p:spPr>
        <p:txBody>
          <a:bodyPr/>
          <a:lstStyle/>
          <a:p>
            <a:pPr algn="ctr"/>
            <a:r>
              <a:rPr lang="fa-IR" b="1" i="0" dirty="0" smtClean="0"/>
              <a:t>روشهاي پيشگيري از تشكيل هيستامين </a:t>
            </a:r>
            <a:r>
              <a:rPr lang="en-US" dirty="0" smtClean="0"/>
              <a:t/>
            </a:r>
            <a:br>
              <a:rPr lang="en-US" dirty="0" smtClean="0"/>
            </a:br>
            <a:endParaRPr lang="en-US" dirty="0"/>
          </a:p>
        </p:txBody>
      </p:sp>
      <p:sp>
        <p:nvSpPr>
          <p:cNvPr id="3" name="Content Placeholder 2"/>
          <p:cNvSpPr>
            <a:spLocks noGrp="1"/>
          </p:cNvSpPr>
          <p:nvPr>
            <p:ph idx="1"/>
          </p:nvPr>
        </p:nvSpPr>
        <p:spPr>
          <a:xfrm>
            <a:off x="357158" y="857232"/>
            <a:ext cx="7086600" cy="4800616"/>
          </a:xfrm>
        </p:spPr>
        <p:txBody>
          <a:bodyPr/>
          <a:lstStyle/>
          <a:p>
            <a:pPr marL="0" indent="0" algn="just">
              <a:lnSpc>
                <a:spcPct val="150000"/>
              </a:lnSpc>
              <a:buNone/>
              <a:tabLst>
                <a:tab pos="0" algn="l"/>
              </a:tabLst>
            </a:pPr>
            <a:r>
              <a:rPr lang="fa-IR" sz="2000" b="1" i="0" dirty="0" smtClean="0">
                <a:solidFill>
                  <a:schemeClr val="tx1"/>
                </a:solidFill>
                <a:cs typeface="B Mitra" pitchFamily="2" charset="-78"/>
              </a:rPr>
              <a:t>بهترين روش پيشگيري از تشكيل هيستامين ، سرد سازي ماهي در كليه مراحل ،صيد ،نگهداري ،حمل و نقل و فرآيند مي باشد . </a:t>
            </a:r>
            <a:endParaRPr lang="en-US" sz="2000" i="0" dirty="0" smtClean="0">
              <a:solidFill>
                <a:schemeClr val="tx1"/>
              </a:solidFill>
              <a:cs typeface="B Mitra" pitchFamily="2" charset="-78"/>
            </a:endParaRPr>
          </a:p>
          <a:p>
            <a:pPr marL="0" indent="0" algn="just">
              <a:lnSpc>
                <a:spcPct val="150000"/>
              </a:lnSpc>
              <a:buNone/>
              <a:tabLst>
                <a:tab pos="0" algn="l"/>
              </a:tabLst>
            </a:pPr>
            <a:r>
              <a:rPr lang="fa-IR" sz="2000" b="1" i="0" dirty="0" smtClean="0">
                <a:solidFill>
                  <a:schemeClr val="tx1"/>
                </a:solidFill>
                <a:cs typeface="B Mitra" pitchFamily="2" charset="-78"/>
              </a:rPr>
              <a:t>باكتريهاي مولد هيستامين در آبشش و روده ماهي وجود دارند ، نگهداري طولاني مدت ماهي در درجه حرارت بالا منجر به تهاجم باكتريها به بافت عضلاني شده و هيستيدين را به هيستامين تبديل مي نمايد . از آنجائيكه غالب باكتريها ي مولد هيستامين از نوع مزوفيل مي باشند</a:t>
            </a:r>
            <a:r>
              <a:rPr lang="fa-IR" sz="2000" i="0" dirty="0" smtClean="0">
                <a:solidFill>
                  <a:schemeClr val="tx1"/>
                </a:solidFill>
                <a:cs typeface="B Mitra" pitchFamily="2" charset="-78"/>
              </a:rPr>
              <a:t> ، </a:t>
            </a:r>
            <a:r>
              <a:rPr lang="fa-IR" sz="2000" b="1" i="0" dirty="0" smtClean="0">
                <a:solidFill>
                  <a:schemeClr val="tx1"/>
                </a:solidFill>
                <a:cs typeface="B Mitra" pitchFamily="2" charset="-78"/>
              </a:rPr>
              <a:t>نگهداري ماهي در دماي صفر درجه يا پائين تر باعث جلوگيري از تشكيل و يا افزايش هيستامين مي گردد . بنابراين كاهش سريع دماي ماهي پس از صيد تا 1- درجه قبل از انجماد بهترين كار براي كنترل تشكيل هيستامين در ماهي است . هر چند برخي سوش هاي سرما دوست توانايي ساخت هيستامين را  دارند ولي فعاليت و رشد اين نوع باكتريها در صفر درجه بسيار كم است . </a:t>
            </a:r>
            <a:endParaRPr lang="en-US" sz="2000" i="0" dirty="0" smtClean="0">
              <a:solidFill>
                <a:schemeClr val="tx1"/>
              </a:solidFill>
              <a:cs typeface="B Mitra" pitchFamily="2" charset="-78"/>
            </a:endParaRPr>
          </a:p>
          <a:p>
            <a:pPr>
              <a:buNone/>
            </a:pPr>
            <a:r>
              <a:rPr lang="fa-IR" dirty="0" smtClean="0"/>
              <a:t> </a:t>
            </a:r>
            <a:endParaRPr lang="en-US" dirty="0" smtClean="0"/>
          </a:p>
          <a:p>
            <a:endParaRPr lang="en-US" dirty="0"/>
          </a:p>
        </p:txBody>
      </p:sp>
    </p:spTree>
  </p:cSld>
  <p:clrMapOvr>
    <a:masterClrMapping/>
  </p:clrMapOvr>
  <p:transition>
    <p:split orient="vert" dir="in"/>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14290"/>
            <a:ext cx="7086600" cy="785818"/>
          </a:xfrm>
        </p:spPr>
        <p:txBody>
          <a:bodyPr/>
          <a:lstStyle/>
          <a:p>
            <a:pPr algn="ctr"/>
            <a:r>
              <a:rPr lang="fa-IR" b="1" i="0" dirty="0" smtClean="0"/>
              <a:t>مسمومیت هیستامینی</a:t>
            </a:r>
            <a:endParaRPr lang="en-US" b="1" i="0" dirty="0"/>
          </a:p>
        </p:txBody>
      </p:sp>
      <p:sp>
        <p:nvSpPr>
          <p:cNvPr id="3" name="Content Placeholder 2"/>
          <p:cNvSpPr>
            <a:spLocks noGrp="1"/>
          </p:cNvSpPr>
          <p:nvPr>
            <p:ph idx="1"/>
          </p:nvPr>
        </p:nvSpPr>
        <p:spPr>
          <a:xfrm>
            <a:off x="214282" y="857232"/>
            <a:ext cx="7329518" cy="5143536"/>
          </a:xfrm>
        </p:spPr>
        <p:txBody>
          <a:bodyPr/>
          <a:lstStyle/>
          <a:p>
            <a:pPr algn="just"/>
            <a:r>
              <a:rPr lang="fa-IR" sz="2000" b="1" i="0" dirty="0" smtClean="0">
                <a:solidFill>
                  <a:schemeClr val="tx1"/>
                </a:solidFill>
                <a:cs typeface="B Mitra" pitchFamily="2" charset="-78"/>
              </a:rPr>
              <a:t>مسموميت هيستاميني ، بيماري ملايمي است با طيف وسيعي از علائم پوستي ، گوارشي ، خوني و عصبي . </a:t>
            </a:r>
            <a:endParaRPr lang="en-US" sz="2000" b="1" i="0" dirty="0" smtClean="0">
              <a:solidFill>
                <a:schemeClr val="tx1"/>
              </a:solidFill>
              <a:cs typeface="B Mitra" pitchFamily="2" charset="-78"/>
            </a:endParaRPr>
          </a:p>
          <a:p>
            <a:pPr algn="just"/>
            <a:r>
              <a:rPr lang="fa-IR" sz="2000" b="1" i="0" dirty="0" smtClean="0">
                <a:solidFill>
                  <a:schemeClr val="tx1"/>
                </a:solidFill>
                <a:cs typeface="B Mitra" pitchFamily="2" charset="-78"/>
              </a:rPr>
              <a:t> علائم پوستي : جوش زدن – سوزش - ورم و التهاب موضعي </a:t>
            </a:r>
            <a:endParaRPr lang="en-US" sz="2000" b="1" i="0" dirty="0" smtClean="0">
              <a:solidFill>
                <a:schemeClr val="tx1"/>
              </a:solidFill>
              <a:cs typeface="B Mitra" pitchFamily="2" charset="-78"/>
            </a:endParaRPr>
          </a:p>
          <a:p>
            <a:pPr algn="just"/>
            <a:r>
              <a:rPr lang="fa-IR" sz="2000" b="1" i="0" dirty="0" smtClean="0">
                <a:solidFill>
                  <a:schemeClr val="tx1"/>
                </a:solidFill>
                <a:cs typeface="B Mitra" pitchFamily="2" charset="-78"/>
              </a:rPr>
              <a:t>  علائم گوارشي :‌ تهوع -  استفراغ – اسهال و دردهاي شكمي </a:t>
            </a:r>
            <a:endParaRPr lang="en-US" sz="2000" b="1" i="0" dirty="0" smtClean="0">
              <a:solidFill>
                <a:schemeClr val="tx1"/>
              </a:solidFill>
              <a:cs typeface="B Mitra" pitchFamily="2" charset="-78"/>
            </a:endParaRPr>
          </a:p>
          <a:p>
            <a:pPr algn="just"/>
            <a:r>
              <a:rPr lang="fa-IR" sz="2000" b="1" i="0" dirty="0" smtClean="0">
                <a:solidFill>
                  <a:schemeClr val="tx1"/>
                </a:solidFill>
                <a:cs typeface="B Mitra" pitchFamily="2" charset="-78"/>
              </a:rPr>
              <a:t>  علائم خوني :‌فشار خون پايين </a:t>
            </a:r>
            <a:endParaRPr lang="en-US" sz="2000" b="1" i="0" dirty="0" smtClean="0">
              <a:solidFill>
                <a:schemeClr val="tx1"/>
              </a:solidFill>
              <a:cs typeface="B Mitra" pitchFamily="2" charset="-78"/>
            </a:endParaRPr>
          </a:p>
          <a:p>
            <a:pPr algn="just"/>
            <a:r>
              <a:rPr lang="fa-IR" sz="2000" b="1" i="0" dirty="0" smtClean="0">
                <a:solidFill>
                  <a:schemeClr val="tx1"/>
                </a:solidFill>
                <a:cs typeface="B Mitra" pitchFamily="2" charset="-78"/>
              </a:rPr>
              <a:t>  علائم عصبي :‌سر درد – لرزش – تپش – سوزش داشتن – سرخ شدن -  خارش و سوزش دهان </a:t>
            </a:r>
            <a:endParaRPr lang="en-US" sz="2000" b="1" i="0" dirty="0" smtClean="0">
              <a:solidFill>
                <a:schemeClr val="tx1"/>
              </a:solidFill>
              <a:cs typeface="B Mitra" pitchFamily="2" charset="-78"/>
            </a:endParaRPr>
          </a:p>
          <a:p>
            <a:pPr algn="just"/>
            <a:r>
              <a:rPr lang="en-US" sz="2000" b="1" i="0" dirty="0" smtClean="0">
                <a:solidFill>
                  <a:schemeClr val="tx1"/>
                </a:solidFill>
                <a:cs typeface="B Mitra" pitchFamily="2" charset="-78"/>
              </a:rPr>
              <a:t> </a:t>
            </a:r>
            <a:r>
              <a:rPr lang="fa-IR" sz="2000" b="1" i="0" dirty="0" smtClean="0">
                <a:solidFill>
                  <a:schemeClr val="tx1"/>
                </a:solidFill>
                <a:cs typeface="B Mitra" pitchFamily="2" charset="-78"/>
              </a:rPr>
              <a:t>رايج ترين علائم ، جوش زدن – اسهال – سرخ شدن – عرق كردن و سردرد مي باشد ، هر جند سرخ شدن صورت وجه افتراق مسموميت هيستاميني از ساير مسموميت ها ي غذايي عنوان گرديده است.</a:t>
            </a:r>
            <a:endParaRPr lang="en-US" sz="2000" b="1" i="0" dirty="0" smtClean="0">
              <a:solidFill>
                <a:schemeClr val="tx1"/>
              </a:solidFill>
              <a:cs typeface="B Mitra" pitchFamily="2" charset="-78"/>
            </a:endParaRPr>
          </a:p>
          <a:p>
            <a:pPr algn="just"/>
            <a:r>
              <a:rPr lang="fa-IR" sz="2000" b="1" i="0" dirty="0" smtClean="0">
                <a:solidFill>
                  <a:schemeClr val="tx1"/>
                </a:solidFill>
                <a:cs typeface="B Mitra" pitchFamily="2" charset="-78"/>
              </a:rPr>
              <a:t>علائم قلبي و تنفسي بندرت گزارش شده که در افراد مسنی که مشكل قلبي يا تنفسي دارند مسموميت هيستاميني مي تواند موجب تهديد زندگي آنان بشود . كه اين مسئله به ميزان هيستامين مصرفي بستگي دارد . </a:t>
            </a:r>
            <a:r>
              <a:rPr lang="fa-IR" sz="2000" b="1" dirty="0" smtClean="0">
                <a:cs typeface="B Mitra" pitchFamily="2" charset="-78"/>
              </a:rPr>
              <a:t> </a:t>
            </a:r>
            <a:endParaRPr lang="en-US" sz="2000" b="1" dirty="0" smtClean="0">
              <a:cs typeface="B Mitra" pitchFamily="2" charset="-78"/>
            </a:endParaRPr>
          </a:p>
          <a:p>
            <a:endParaRPr lang="en-US" sz="2000" dirty="0" smtClean="0"/>
          </a:p>
          <a:p>
            <a:r>
              <a:rPr lang="fa-IR" sz="2000" dirty="0" smtClean="0"/>
              <a:t> </a:t>
            </a:r>
            <a:endParaRPr lang="en-US" sz="2000" dirty="0" smtClean="0"/>
          </a:p>
          <a:p>
            <a:endParaRPr lang="en-US" sz="2000" dirty="0">
              <a:cs typeface="B Mitra" pitchFamily="2" charset="-78"/>
            </a:endParaRPr>
          </a:p>
        </p:txBody>
      </p:sp>
    </p:spTree>
  </p:cSld>
  <p:clrMapOvr>
    <a:masterClrMapping/>
  </p:clrMapOvr>
  <p:transition>
    <p:cut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714356"/>
            <a:ext cx="7086600" cy="4995866"/>
          </a:xfrm>
        </p:spPr>
        <p:txBody>
          <a:bodyPr/>
          <a:lstStyle/>
          <a:p>
            <a:pPr>
              <a:lnSpc>
                <a:spcPct val="150000"/>
              </a:lnSpc>
            </a:pPr>
            <a:r>
              <a:rPr lang="fa-IR" sz="2000" b="1" i="0" dirty="0" smtClean="0">
                <a:solidFill>
                  <a:schemeClr val="tx1"/>
                </a:solidFill>
                <a:cs typeface="B Mitra" pitchFamily="2" charset="-78"/>
              </a:rPr>
              <a:t>از آنجائيكه مسموميت هيستاميني يك مسموميت شيميايي است دوره كمون كوتاهي داشته و علائم به سرعت ظاهر مي گردد به طوريكه بين چند دقيقه تا چند ساعت پس از مصرف غذاي سمي ، خود را نشان  مي دهند . </a:t>
            </a:r>
            <a:endParaRPr lang="en-US" sz="2000" b="1" i="0" dirty="0" smtClean="0">
              <a:solidFill>
                <a:schemeClr val="tx1"/>
              </a:solidFill>
              <a:cs typeface="B Mitra" pitchFamily="2" charset="-78"/>
            </a:endParaRPr>
          </a:p>
          <a:p>
            <a:pPr>
              <a:lnSpc>
                <a:spcPct val="150000"/>
              </a:lnSpc>
            </a:pPr>
            <a:r>
              <a:rPr lang="fa-IR" sz="2000" b="1" i="0" dirty="0" smtClean="0">
                <a:solidFill>
                  <a:schemeClr val="tx1"/>
                </a:solidFill>
                <a:cs typeface="B Mitra" pitchFamily="2" charset="-78"/>
              </a:rPr>
              <a:t> </a:t>
            </a:r>
            <a:endParaRPr lang="en-US" sz="2000" b="1" i="0" dirty="0" smtClean="0">
              <a:solidFill>
                <a:schemeClr val="tx1"/>
              </a:solidFill>
              <a:cs typeface="B Mitra" pitchFamily="2" charset="-78"/>
            </a:endParaRPr>
          </a:p>
          <a:p>
            <a:pPr>
              <a:lnSpc>
                <a:spcPct val="150000"/>
              </a:lnSpc>
            </a:pPr>
            <a:r>
              <a:rPr lang="fa-IR" sz="2000" b="1" i="0" dirty="0" smtClean="0">
                <a:solidFill>
                  <a:schemeClr val="tx1"/>
                </a:solidFill>
                <a:cs typeface="B Mitra" pitchFamily="2" charset="-78"/>
              </a:rPr>
              <a:t>مزه تند فلفل مانند بلافاصله بعد از قرار گرفتن غذا در دهان احساس شده و معمولاً پنج دقيقه پس از صرف غذا ساير علائم بروز مي كنند . دوره ظهور معمولاً كوتاه بوده و حتي اگر در مان خاصي انجام نشود بعد از چند ساعت بر طرف مي شود . </a:t>
            </a:r>
            <a:endParaRPr lang="en-US" sz="2000" b="1" i="0" dirty="0" smtClean="0">
              <a:solidFill>
                <a:schemeClr val="tx1"/>
              </a:solidFill>
              <a:cs typeface="B Mitra" pitchFamily="2" charset="-78"/>
            </a:endParaRPr>
          </a:p>
          <a:p>
            <a:endParaRPr lang="en-US" dirty="0"/>
          </a:p>
        </p:txBody>
      </p:sp>
    </p:spTree>
  </p:cSld>
  <p:clrMapOvr>
    <a:masterClrMapping/>
  </p:clrMapOvr>
  <p:transition>
    <p:pull dir="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spd="slow">
    <p:dissolv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357166"/>
            <a:ext cx="7086600" cy="857256"/>
          </a:xfrm>
        </p:spPr>
        <p:txBody>
          <a:bodyPr/>
          <a:lstStyle/>
          <a:p>
            <a:pPr algn="ctr"/>
            <a:r>
              <a:rPr lang="en-US" i="0" dirty="0" smtClean="0"/>
              <a:t/>
            </a:r>
            <a:br>
              <a:rPr lang="en-US" i="0" dirty="0" smtClean="0"/>
            </a:br>
            <a:r>
              <a:rPr lang="fa-IR" b="1" i="0" dirty="0" smtClean="0">
                <a:cs typeface="B Mitra" pitchFamily="2" charset="-78"/>
              </a:rPr>
              <a:t>منشأ </a:t>
            </a:r>
            <a:r>
              <a:rPr lang="en-US" b="1" i="0" dirty="0" smtClean="0">
                <a:cs typeface="B Mitra" pitchFamily="2" charset="-78"/>
              </a:rPr>
              <a:t>HACCP</a:t>
            </a:r>
            <a:r>
              <a:rPr lang="fa-IR" b="1" i="0" dirty="0" smtClean="0">
                <a:cs typeface="B Mitra" pitchFamily="2" charset="-78"/>
              </a:rPr>
              <a:t> </a:t>
            </a:r>
            <a:r>
              <a:rPr lang="fa-IR" sz="2000" b="1" i="0" dirty="0" smtClean="0">
                <a:solidFill>
                  <a:schemeClr val="tx1"/>
                </a:solidFill>
                <a:cs typeface="B Mitra" pitchFamily="2" charset="-78"/>
              </a:rPr>
              <a:t/>
            </a:r>
            <a:br>
              <a:rPr lang="fa-IR" sz="2000" b="1" i="0" dirty="0" smtClean="0">
                <a:solidFill>
                  <a:schemeClr val="tx1"/>
                </a:solidFill>
                <a:cs typeface="B Mitra" pitchFamily="2" charset="-78"/>
              </a:rPr>
            </a:br>
            <a:r>
              <a:rPr lang="en-US" i="0" dirty="0" smtClean="0"/>
              <a:t/>
            </a:r>
            <a:br>
              <a:rPr lang="en-US" i="0" dirty="0" smtClean="0"/>
            </a:br>
            <a:endParaRPr lang="en-US" i="0" dirty="0"/>
          </a:p>
        </p:txBody>
      </p:sp>
      <p:sp>
        <p:nvSpPr>
          <p:cNvPr id="3" name="Content Placeholder 2"/>
          <p:cNvSpPr>
            <a:spLocks noGrp="1"/>
          </p:cNvSpPr>
          <p:nvPr>
            <p:ph idx="1"/>
          </p:nvPr>
        </p:nvSpPr>
        <p:spPr>
          <a:xfrm>
            <a:off x="214282" y="714356"/>
            <a:ext cx="7086600" cy="5014930"/>
          </a:xfrm>
        </p:spPr>
        <p:txBody>
          <a:bodyPr/>
          <a:lstStyle/>
          <a:p>
            <a:pPr marL="0" indent="0" algn="just">
              <a:lnSpc>
                <a:spcPct val="150000"/>
              </a:lnSpc>
              <a:buNone/>
            </a:pPr>
            <a:r>
              <a:rPr lang="en-US" sz="2000" b="1" i="0" dirty="0" smtClean="0">
                <a:solidFill>
                  <a:schemeClr val="tx1"/>
                </a:solidFill>
                <a:cs typeface="B Mitra" pitchFamily="2" charset="-78"/>
              </a:rPr>
              <a:t>HACCP </a:t>
            </a:r>
            <a:r>
              <a:rPr lang="fa-IR" sz="2000" b="1" i="0" dirty="0" smtClean="0">
                <a:solidFill>
                  <a:schemeClr val="tx1"/>
                </a:solidFill>
                <a:cs typeface="B Mitra" pitchFamily="2" charset="-78"/>
              </a:rPr>
              <a:t> مجموعه الزامات مربوط به سيستم مديريت بهداشت مواد غذايي است كه اين اصطلاح </a:t>
            </a:r>
            <a:r>
              <a:rPr lang="en-US" sz="2000" b="1" i="0" dirty="0" smtClean="0">
                <a:solidFill>
                  <a:schemeClr val="tx1"/>
                </a:solidFill>
                <a:cs typeface="B Mitra" pitchFamily="2" charset="-78"/>
              </a:rPr>
              <a:t>Hazard Analysis &amp; Critical Control Pointe“ </a:t>
            </a:r>
            <a:r>
              <a:rPr lang="fa-IR" sz="2000" b="1" i="0" dirty="0" smtClean="0">
                <a:solidFill>
                  <a:schemeClr val="tx1"/>
                </a:solidFill>
                <a:cs typeface="B Mitra" pitchFamily="2" charset="-78"/>
              </a:rPr>
              <a:t>به معني ” تجزيه و تحليل خطر و نقاط كنترل بحراني“ است</a:t>
            </a:r>
          </a:p>
          <a:p>
            <a:pPr marL="0" indent="0" algn="just">
              <a:lnSpc>
                <a:spcPct val="150000"/>
              </a:lnSpc>
              <a:buNone/>
            </a:pPr>
            <a:r>
              <a:rPr lang="en-US" sz="2000" b="1" i="0" dirty="0" smtClean="0">
                <a:solidFill>
                  <a:schemeClr val="tx1"/>
                </a:solidFill>
                <a:cs typeface="B Mitra" pitchFamily="2" charset="-78"/>
              </a:rPr>
              <a:t> HACCP</a:t>
            </a:r>
            <a:r>
              <a:rPr lang="fa-IR" sz="2000" b="1" i="0" dirty="0" smtClean="0">
                <a:solidFill>
                  <a:schemeClr val="tx1"/>
                </a:solidFill>
                <a:cs typeface="B Mitra" pitchFamily="2" charset="-78"/>
              </a:rPr>
              <a:t> به‌عنوان یک سیستم برای اولین بار در سال ۱۹۷۱ به‌طور رسمی در کنفرانس ملی حفاظت مواد غذائی مطرح شد در سال ۱۹۷۳ سازمان فضا نوردی آمریکا (ناسا) این سیستم را برای اطمینان از سلامت مواد غذایی فضا نوردی اجرا کردند </a:t>
            </a:r>
            <a:r>
              <a:rPr lang="fa-IR" sz="2000" b="1" i="0" dirty="0" smtClean="0">
                <a:solidFill>
                  <a:schemeClr val="tx1"/>
                </a:solidFill>
                <a:latin typeface="+mj-lt"/>
                <a:ea typeface="+mj-ea"/>
                <a:cs typeface="B Mitra" pitchFamily="2" charset="-78"/>
              </a:rPr>
              <a:t>خطوط راهنمای اجراء </a:t>
            </a:r>
            <a:r>
              <a:rPr lang="en-US" sz="2000" b="1" i="0" dirty="0" smtClean="0">
                <a:solidFill>
                  <a:schemeClr val="tx1"/>
                </a:solidFill>
                <a:latin typeface="+mj-lt"/>
                <a:ea typeface="+mj-ea"/>
                <a:cs typeface="B Mitra" pitchFamily="2" charset="-78"/>
              </a:rPr>
              <a:t>HACCP</a:t>
            </a:r>
            <a:r>
              <a:rPr lang="fa-IR" sz="2000" b="1" i="0" dirty="0" smtClean="0">
                <a:solidFill>
                  <a:schemeClr val="tx1"/>
                </a:solidFill>
                <a:latin typeface="+mj-lt"/>
                <a:ea typeface="+mj-ea"/>
                <a:cs typeface="B Mitra" pitchFamily="2" charset="-78"/>
              </a:rPr>
              <a:t> در سال ۱۹۹۳ توسط کمیسیون کدکس پذیرفته شد و به‌طور گسترده در رشته‌های مختلف صنایع غذائی در کشورهائی مثل ایالات متحده و ژاپن مورد استفاده قرار گرفت و در سال‌های اخیر </a:t>
            </a:r>
            <a:r>
              <a:rPr lang="en-US" sz="2000" b="1" i="0" dirty="0" smtClean="0">
                <a:solidFill>
                  <a:schemeClr val="tx1"/>
                </a:solidFill>
                <a:latin typeface="+mj-lt"/>
                <a:ea typeface="+mj-ea"/>
                <a:cs typeface="B Mitra" pitchFamily="2" charset="-78"/>
              </a:rPr>
              <a:t>HACCP</a:t>
            </a:r>
            <a:r>
              <a:rPr lang="fa-IR" sz="2000" b="1" i="0" dirty="0" smtClean="0">
                <a:solidFill>
                  <a:schemeClr val="tx1"/>
                </a:solidFill>
                <a:latin typeface="+mj-lt"/>
                <a:ea typeface="+mj-ea"/>
                <a:cs typeface="B Mitra" pitchFamily="2" charset="-78"/>
              </a:rPr>
              <a:t> به‌عنوان یک سیستم کنترلی مؤثر در سطح جهانی مورد استفاده قرار گرفته است.</a:t>
            </a:r>
          </a:p>
          <a:p>
            <a:pPr marL="0" indent="0" algn="just">
              <a:lnSpc>
                <a:spcPct val="150000"/>
              </a:lnSpc>
              <a:buNone/>
            </a:pPr>
            <a:r>
              <a:rPr lang="ar-SA" sz="2000" dirty="0" smtClean="0"/>
              <a:t>  </a:t>
            </a:r>
            <a:r>
              <a:rPr lang="en-US" sz="2000" b="1" i="0" dirty="0" smtClean="0">
                <a:solidFill>
                  <a:schemeClr val="tx1"/>
                </a:solidFill>
                <a:latin typeface="+mj-lt"/>
                <a:ea typeface="+mj-ea"/>
                <a:cs typeface="B Mitra" pitchFamily="2" charset="-78"/>
              </a:rPr>
              <a:t>HACCP</a:t>
            </a:r>
            <a:r>
              <a:rPr lang="ar-SA" sz="2000" b="1" i="0" dirty="0" smtClean="0">
                <a:solidFill>
                  <a:schemeClr val="tx1"/>
                </a:solidFill>
                <a:latin typeface="+mj-lt"/>
                <a:ea typeface="+mj-ea"/>
                <a:cs typeface="B Mitra" pitchFamily="2" charset="-78"/>
              </a:rPr>
              <a:t> ،ابزاری مفید برای پیشگیری ازایجاد مخاطرات ایمنی درموادغذایی است</a:t>
            </a:r>
            <a:endParaRPr lang="en-US" sz="2000" b="1" i="0" dirty="0" smtClean="0">
              <a:solidFill>
                <a:schemeClr val="tx1"/>
              </a:solidFill>
              <a:latin typeface="+mj-lt"/>
              <a:ea typeface="+mj-ea"/>
              <a:cs typeface="B Mitra" pitchFamily="2" charset="-78"/>
            </a:endParaRPr>
          </a:p>
        </p:txBody>
      </p:sp>
    </p:spTree>
  </p:cSld>
  <p:clrMapOvr>
    <a:masterClrMapping/>
  </p:clrMapOvr>
  <p:transition spd="slow">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7643834" cy="5786454"/>
          </a:xfrm>
        </p:spPr>
        <p:txBody>
          <a:bodyPr/>
          <a:lstStyle/>
          <a:p>
            <a:pPr algn="ctr">
              <a:buNone/>
            </a:pPr>
            <a:endParaRPr lang="fa-IR" sz="1800" b="1" i="0" dirty="0" smtClean="0">
              <a:solidFill>
                <a:schemeClr val="accent1"/>
              </a:solidFill>
              <a:cs typeface="B Mitra" pitchFamily="2" charset="-78"/>
            </a:endParaRPr>
          </a:p>
          <a:p>
            <a:pPr algn="ctr">
              <a:buNone/>
            </a:pPr>
            <a:r>
              <a:rPr lang="fa-IR" sz="2000" b="1" i="0" dirty="0" smtClean="0">
                <a:solidFill>
                  <a:srgbClr val="C00000"/>
                </a:solidFill>
                <a:cs typeface="B Titr" pitchFamily="2" charset="-78"/>
              </a:rPr>
              <a:t>2</a:t>
            </a:r>
            <a:r>
              <a:rPr lang="en-US" sz="2000" b="1" i="0" dirty="0" smtClean="0">
                <a:solidFill>
                  <a:srgbClr val="C00000"/>
                </a:solidFill>
                <a:cs typeface="B Titr" pitchFamily="2" charset="-78"/>
              </a:rPr>
              <a:t> (</a:t>
            </a:r>
            <a:r>
              <a:rPr lang="ar-SA" sz="2000" b="1" i="0" dirty="0" smtClean="0">
                <a:solidFill>
                  <a:srgbClr val="C00000"/>
                </a:solidFill>
                <a:cs typeface="B Titr" pitchFamily="2" charset="-78"/>
              </a:rPr>
              <a:t>کپک ها</a:t>
            </a:r>
            <a:endParaRPr lang="en-US" sz="2000" b="1" i="0" dirty="0" smtClean="0">
              <a:solidFill>
                <a:srgbClr val="C00000"/>
              </a:solidFill>
              <a:cs typeface="B Titr" pitchFamily="2" charset="-78"/>
            </a:endParaRPr>
          </a:p>
          <a:p>
            <a:pPr marL="0" indent="0" algn="just">
              <a:lnSpc>
                <a:spcPct val="150000"/>
              </a:lnSpc>
              <a:buNone/>
            </a:pPr>
            <a:r>
              <a:rPr lang="ar-SA" sz="2000" b="1" i="0" dirty="0" smtClean="0">
                <a:solidFill>
                  <a:schemeClr val="tx1"/>
                </a:solidFill>
                <a:cs typeface="B Mitra" pitchFamily="2" charset="-78"/>
              </a:rPr>
              <a:t>کپک ها با حضور رطوبت کافی</a:t>
            </a:r>
            <a:r>
              <a:rPr lang="ar-SA" sz="1400" b="1" i="0" dirty="0" smtClean="0">
                <a:solidFill>
                  <a:schemeClr val="tx1"/>
                </a:solidFill>
                <a:cs typeface="B Mitra" pitchFamily="2" charset="-78"/>
              </a:rPr>
              <a:t> </a:t>
            </a:r>
            <a:r>
              <a:rPr lang="ar-SA" sz="2000" b="1" i="0" dirty="0" smtClean="0">
                <a:solidFill>
                  <a:srgbClr val="FF0000"/>
                </a:solidFill>
                <a:cs typeface="B Mitra" pitchFamily="2" charset="-78"/>
              </a:rPr>
              <a:t>( </a:t>
            </a:r>
            <a:r>
              <a:rPr lang="fa-IR" sz="2000" b="1" i="0" dirty="0" smtClean="0">
                <a:solidFill>
                  <a:srgbClr val="FF0000"/>
                </a:solidFill>
                <a:cs typeface="B Mitra" pitchFamily="2" charset="-78"/>
              </a:rPr>
              <a:t>70</a:t>
            </a:r>
            <a:r>
              <a:rPr lang="en-US" sz="2000" b="1" i="0" dirty="0" smtClean="0">
                <a:solidFill>
                  <a:srgbClr val="FF0000"/>
                </a:solidFill>
                <a:cs typeface="B Mitra" pitchFamily="2" charset="-78"/>
              </a:rPr>
              <a:t> </a:t>
            </a:r>
            <a:r>
              <a:rPr lang="ar-SA" sz="2000" b="1" i="0" dirty="0" smtClean="0">
                <a:solidFill>
                  <a:srgbClr val="FF0000"/>
                </a:solidFill>
                <a:cs typeface="B Mitra" pitchFamily="2" charset="-78"/>
              </a:rPr>
              <a:t>تا</a:t>
            </a:r>
            <a:r>
              <a:rPr lang="en-US" sz="2000" b="1" i="0" dirty="0" smtClean="0">
                <a:solidFill>
                  <a:srgbClr val="FF0000"/>
                </a:solidFill>
                <a:cs typeface="B Mitra" pitchFamily="2" charset="-78"/>
              </a:rPr>
              <a:t> </a:t>
            </a:r>
            <a:r>
              <a:rPr lang="fa-IR" sz="2000" b="1" i="0" dirty="0" smtClean="0">
                <a:solidFill>
                  <a:srgbClr val="FF0000"/>
                </a:solidFill>
                <a:cs typeface="B Mitra" pitchFamily="2" charset="-78"/>
              </a:rPr>
              <a:t>90</a:t>
            </a:r>
            <a:r>
              <a:rPr lang="en-US" sz="2000" b="1" i="0" dirty="0" smtClean="0">
                <a:solidFill>
                  <a:srgbClr val="FF0000"/>
                </a:solidFill>
                <a:cs typeface="B Mitra" pitchFamily="2" charset="-78"/>
              </a:rPr>
              <a:t> </a:t>
            </a:r>
            <a:r>
              <a:rPr lang="ar-SA" sz="2000" b="1" i="0" dirty="0" smtClean="0">
                <a:solidFill>
                  <a:srgbClr val="FF0000"/>
                </a:solidFill>
                <a:cs typeface="B Mitra" pitchFamily="2" charset="-78"/>
              </a:rPr>
              <a:t>درصد ) </a:t>
            </a:r>
            <a:r>
              <a:rPr lang="ar-SA" sz="2000" b="1" i="0" dirty="0" smtClean="0">
                <a:solidFill>
                  <a:schemeClr val="tx1"/>
                </a:solidFill>
                <a:cs typeface="B Mitra" pitchFamily="2" charset="-78"/>
              </a:rPr>
              <a:t>فعالیت می کنند . محیط حاوی قند و اسیدی برای آن هامطلوب تر است اما با وجود این کپک ها در رطوبت های کمتر، دمای پایین و روی انواع مواد غذایی نیز می توانند رشد و فعالیت کنند .وقتی شرایط برای فعالیت آن ها نامساعد شود فورا ایجاد اسپور می کنند، ا سپورها در برابرخشکی و سرما مقاوم می باشند.</a:t>
            </a:r>
            <a:endParaRPr lang="en-US" sz="2000" b="1" i="0" dirty="0" smtClean="0">
              <a:solidFill>
                <a:schemeClr val="tx1"/>
              </a:solidFill>
              <a:cs typeface="B Mitra" pitchFamily="2" charset="-78"/>
            </a:endParaRPr>
          </a:p>
          <a:p>
            <a:pPr marL="0" indent="0" algn="just">
              <a:lnSpc>
                <a:spcPct val="150000"/>
              </a:lnSpc>
              <a:buNone/>
            </a:pPr>
            <a:r>
              <a:rPr lang="ar-SA" sz="2000" b="1" i="0" dirty="0" smtClean="0">
                <a:solidFill>
                  <a:schemeClr val="tx1"/>
                </a:solidFill>
                <a:cs typeface="B Mitra" pitchFamily="2" charset="-78"/>
              </a:rPr>
              <a:t>انواع مختلف کپک ها در مواد غذایی دیده می شوند (</a:t>
            </a:r>
            <a:r>
              <a:rPr lang="ar-SA" sz="1800" b="1" i="0" dirty="0" smtClean="0">
                <a:solidFill>
                  <a:schemeClr val="tx1"/>
                </a:solidFill>
                <a:cs typeface="B Mitra" pitchFamily="2" charset="-78"/>
              </a:rPr>
              <a:t>مهمترین کپک های مواد غذایی از دسته پنی سیلیوم، موکور، ریزوپوس، فوزاریوم و آسپرژیلوس می باشند </a:t>
            </a:r>
            <a:r>
              <a:rPr lang="ar-SA" sz="2000" b="1" i="0" dirty="0" smtClean="0">
                <a:solidFill>
                  <a:schemeClr val="tx1"/>
                </a:solidFill>
                <a:cs typeface="B Mitra" pitchFamily="2" charset="-78"/>
              </a:rPr>
              <a:t>). که برخی خودشان سمی، گروهی نیز دارای</a:t>
            </a:r>
            <a:r>
              <a:rPr lang="fa-IR" sz="2000" b="1" i="0" dirty="0" smtClean="0">
                <a:solidFill>
                  <a:schemeClr val="tx1"/>
                </a:solidFill>
                <a:cs typeface="B Mitra" pitchFamily="2" charset="-78"/>
              </a:rPr>
              <a:t> </a:t>
            </a:r>
            <a:r>
              <a:rPr lang="ar-SA" sz="2000" b="1" i="0" dirty="0" smtClean="0">
                <a:solidFill>
                  <a:schemeClr val="tx1"/>
                </a:solidFill>
                <a:cs typeface="B Mitra" pitchFamily="2" charset="-78"/>
              </a:rPr>
              <a:t>اگزوتوکسین (</a:t>
            </a:r>
            <a:r>
              <a:rPr lang="ar-SA" sz="1600" b="1" i="0" dirty="0" smtClean="0">
                <a:solidFill>
                  <a:schemeClr val="tx1"/>
                </a:solidFill>
                <a:cs typeface="B Mitra" pitchFamily="2" charset="-78"/>
              </a:rPr>
              <a:t>مثلا آسپرژیلوس فلاووس و نیز آسپرژیلوس پارازیتیکوس که سم </a:t>
            </a:r>
            <a:r>
              <a:rPr lang="ar-SA" sz="1600" b="1" i="0" u="sng" dirty="0" smtClean="0">
                <a:solidFill>
                  <a:schemeClr val="tx1"/>
                </a:solidFill>
                <a:cs typeface="B Mitra" pitchFamily="2" charset="-78"/>
              </a:rPr>
              <a:t>آفلاتوکسین</a:t>
            </a:r>
            <a:r>
              <a:rPr lang="ar-SA" sz="1600" b="1" i="0" dirty="0" smtClean="0">
                <a:solidFill>
                  <a:schemeClr val="tx1"/>
                </a:solidFill>
                <a:cs typeface="B Mitra" pitchFamily="2" charset="-78"/>
              </a:rPr>
              <a:t> ترشح می کند  این سم علاوه بر آن که سرطانزا است موجب هموآگلوتیناسیون نیز می شود </a:t>
            </a:r>
            <a:r>
              <a:rPr lang="ar-SA" sz="2000" b="1" i="0" dirty="0" smtClean="0">
                <a:solidFill>
                  <a:schemeClr val="tx1"/>
                </a:solidFill>
                <a:cs typeface="B Mitra" pitchFamily="2" charset="-78"/>
              </a:rPr>
              <a:t>) هستند و ضمناً با تجزیه مواد غذایی موجبات فساد خوردنی ها را نیز فراهم می آورند ترشح اگزوتوکسین کپک ها غالبا در حرارت بالاتر از</a:t>
            </a:r>
            <a:r>
              <a:rPr lang="en-US" sz="2000" b="1" i="0" dirty="0" smtClean="0">
                <a:solidFill>
                  <a:schemeClr val="tx1"/>
                </a:solidFill>
                <a:cs typeface="B Mitra" pitchFamily="2" charset="-78"/>
              </a:rPr>
              <a:t> </a:t>
            </a:r>
            <a:r>
              <a:rPr lang="fa-IR" sz="2000" b="1" i="0" dirty="0" smtClean="0">
                <a:solidFill>
                  <a:schemeClr val="tx1"/>
                </a:solidFill>
                <a:cs typeface="B Mitra" pitchFamily="2" charset="-78"/>
              </a:rPr>
              <a:t>10</a:t>
            </a:r>
            <a:r>
              <a:rPr lang="ar-SA" sz="2000" b="1" i="0" dirty="0" smtClean="0">
                <a:solidFill>
                  <a:schemeClr val="tx1"/>
                </a:solidFill>
                <a:cs typeface="B Mitra" pitchFamily="2" charset="-78"/>
              </a:rPr>
              <a:t>درجه</a:t>
            </a:r>
            <a:r>
              <a:rPr lang="en-US" sz="2000" b="1" i="0" dirty="0" smtClean="0">
                <a:solidFill>
                  <a:schemeClr val="tx1"/>
                </a:solidFill>
                <a:cs typeface="B Mitra" pitchFamily="2" charset="-78"/>
              </a:rPr>
              <a:t> </a:t>
            </a:r>
            <a:r>
              <a:rPr lang="ar-SA" sz="2000" b="1" i="0" dirty="0" smtClean="0">
                <a:solidFill>
                  <a:schemeClr val="tx1"/>
                </a:solidFill>
                <a:cs typeface="B Mitra" pitchFamily="2" charset="-78"/>
              </a:rPr>
              <a:t>سانتیگراد صورت می گیرد.</a:t>
            </a:r>
            <a:endParaRPr lang="en-US" sz="2000" b="1" i="0" dirty="0" smtClean="0">
              <a:solidFill>
                <a:schemeClr val="tx1"/>
              </a:solidFill>
              <a:cs typeface="B Mitra" pitchFamily="2" charset="-78"/>
            </a:endParaRPr>
          </a:p>
          <a:p>
            <a:endParaRPr lang="fa-IR" dirty="0"/>
          </a:p>
        </p:txBody>
      </p:sp>
    </p:spTree>
  </p:cSld>
  <p:clrMapOvr>
    <a:masterClrMapping/>
  </p:clrMapOvr>
  <p:transition spd="slow">
    <p:wedg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7086600" cy="990600"/>
          </a:xfrm>
        </p:spPr>
        <p:txBody>
          <a:bodyPr/>
          <a:lstStyle/>
          <a:p>
            <a:pPr algn="ctr"/>
            <a:r>
              <a:rPr lang="fa-IR" b="1" i="0" dirty="0" smtClean="0">
                <a:cs typeface="B Mitra" pitchFamily="2" charset="-78"/>
              </a:rPr>
              <a:t>تاریخچه سیستم </a:t>
            </a:r>
            <a:r>
              <a:rPr lang="en-US" b="1" i="0" dirty="0" smtClean="0">
                <a:cs typeface="B Mitra" pitchFamily="2" charset="-78"/>
              </a:rPr>
              <a:t>HACCP</a:t>
            </a:r>
            <a:r>
              <a:rPr lang="fa-IR" b="1" i="0" dirty="0" smtClean="0">
                <a:cs typeface="B Mitra" pitchFamily="2" charset="-78"/>
              </a:rPr>
              <a:t> در ایران</a:t>
            </a:r>
            <a:endParaRPr lang="en-US" i="0" dirty="0"/>
          </a:p>
        </p:txBody>
      </p:sp>
      <p:sp>
        <p:nvSpPr>
          <p:cNvPr id="3" name="Content Placeholder 2"/>
          <p:cNvSpPr>
            <a:spLocks noGrp="1"/>
          </p:cNvSpPr>
          <p:nvPr>
            <p:ph idx="1"/>
          </p:nvPr>
        </p:nvSpPr>
        <p:spPr>
          <a:xfrm>
            <a:off x="214282" y="714356"/>
            <a:ext cx="7515228" cy="4857784"/>
          </a:xfrm>
        </p:spPr>
        <p:txBody>
          <a:bodyPr/>
          <a:lstStyle/>
          <a:p>
            <a:pPr marL="0" indent="0">
              <a:lnSpc>
                <a:spcPct val="150000"/>
              </a:lnSpc>
              <a:buNone/>
            </a:pPr>
            <a:r>
              <a:rPr lang="fa-IR" sz="1800" b="1" i="0" dirty="0" smtClean="0">
                <a:solidFill>
                  <a:schemeClr val="tx1"/>
                </a:solidFill>
                <a:cs typeface="B Mitra" pitchFamily="2" charset="-78"/>
              </a:rPr>
              <a:t>با توجه به تأکید مکرر سازمان بهداشت جهانی در خصوص اجراء سیستم </a:t>
            </a:r>
            <a:r>
              <a:rPr lang="en-US" sz="1800" b="1" i="0" dirty="0" smtClean="0">
                <a:solidFill>
                  <a:schemeClr val="tx1"/>
                </a:solidFill>
                <a:cs typeface="B Mitra" pitchFamily="2" charset="-78"/>
              </a:rPr>
              <a:t>HACCP</a:t>
            </a:r>
            <a:r>
              <a:rPr lang="fa-IR" sz="1800" b="1" i="0" dirty="0" smtClean="0">
                <a:solidFill>
                  <a:schemeClr val="tx1"/>
                </a:solidFill>
                <a:cs typeface="B Mitra" pitchFamily="2" charset="-78"/>
              </a:rPr>
              <a:t> در مراکز تولید مواد غذائی به‌عنوان یک سیستم تضمین کیفیت پیشرفته و نوین و ضبط محموله‌های صادراتی ایران به اروپا در اوایل سال ۱۳۷۰ خورشیدی، نظام </a:t>
            </a:r>
            <a:r>
              <a:rPr lang="en-US" sz="1800" b="1" i="0" dirty="0" smtClean="0">
                <a:solidFill>
                  <a:schemeClr val="tx1"/>
                </a:solidFill>
                <a:cs typeface="B Mitra" pitchFamily="2" charset="-78"/>
              </a:rPr>
              <a:t>HACCP</a:t>
            </a:r>
            <a:r>
              <a:rPr lang="fa-IR" sz="1800" b="1" i="0" dirty="0" smtClean="0">
                <a:solidFill>
                  <a:schemeClr val="tx1"/>
                </a:solidFill>
                <a:cs typeface="B Mitra" pitchFamily="2" charset="-78"/>
              </a:rPr>
              <a:t> در واحدهای صادرکننده مواد غذائی کشور معرفی و اجراء شد</a:t>
            </a:r>
            <a:br>
              <a:rPr lang="fa-IR" sz="1800" b="1" i="0" dirty="0" smtClean="0">
                <a:solidFill>
                  <a:schemeClr val="tx1"/>
                </a:solidFill>
                <a:cs typeface="B Mitra" pitchFamily="2" charset="-78"/>
              </a:rPr>
            </a:br>
            <a:r>
              <a:rPr lang="fa-IR" sz="1800" b="1" i="0" dirty="0" smtClean="0">
                <a:solidFill>
                  <a:schemeClr val="tx1"/>
                </a:solidFill>
                <a:cs typeface="B Mitra" pitchFamily="2" charset="-78"/>
              </a:rPr>
              <a:t>از سال ۱۳۷۳ در راستا برنامه‌های ایمنی غذا، اداره کل نظارت بر مواد غذائی، آشامیدنی، آرایشی، و بهداشتی اقدامات خود را در مورد آموزش آن شروع کرده که تاکنون نیز ادامه دارد به‌طوری که در چهارم نوامبر سال ۲۰۰۰ میلادی پس از چندین سال تلاش برای تطابق با مقررات </a:t>
            </a:r>
            <a:r>
              <a:rPr lang="en-US" sz="1800" b="1" i="0" dirty="0" smtClean="0">
                <a:solidFill>
                  <a:schemeClr val="tx1"/>
                </a:solidFill>
                <a:cs typeface="B Mitra" pitchFamily="2" charset="-78"/>
              </a:rPr>
              <a:t>EC</a:t>
            </a:r>
            <a:r>
              <a:rPr lang="fa-IR" sz="1800" b="1" i="0" dirty="0" smtClean="0">
                <a:solidFill>
                  <a:schemeClr val="tx1"/>
                </a:solidFill>
                <a:cs typeface="B Mitra" pitchFamily="2" charset="-78"/>
              </a:rPr>
              <a:t> و نظام </a:t>
            </a:r>
            <a:r>
              <a:rPr lang="en-US" sz="1800" b="1" i="0" dirty="0" smtClean="0">
                <a:solidFill>
                  <a:schemeClr val="tx1"/>
                </a:solidFill>
                <a:cs typeface="B Mitra" pitchFamily="2" charset="-78"/>
              </a:rPr>
              <a:t>HACCP</a:t>
            </a:r>
            <a:r>
              <a:rPr lang="fa-IR" sz="1800" b="1" i="0" dirty="0" smtClean="0">
                <a:solidFill>
                  <a:schemeClr val="tx1"/>
                </a:solidFill>
                <a:cs typeface="B Mitra" pitchFamily="2" charset="-78"/>
              </a:rPr>
              <a:t> نام ایران به‌طور رسمی در فهرست مجاز کشورهای صادرکنندهٔ محصولات شیلاتی به اتحادیه اروپا قرار گرفت و تاکنون بیش از ۱۰۰ واحد فرآوری مواد غذائی در کشور از این نظام بهره گرفته‌اند ارگان‌هایی از قبیل سازمان دامپزشکی و شرکت شیلات ایران نیز اقدامات مشابهی را در زمینه اجراء سیستم </a:t>
            </a:r>
            <a:r>
              <a:rPr lang="en-US" sz="1800" b="1" i="0" dirty="0" smtClean="0">
                <a:solidFill>
                  <a:schemeClr val="tx1"/>
                </a:solidFill>
                <a:cs typeface="B Mitra" pitchFamily="2" charset="-78"/>
              </a:rPr>
              <a:t>HACCP</a:t>
            </a:r>
            <a:r>
              <a:rPr lang="fa-IR" sz="1800" b="1" i="0" dirty="0" smtClean="0">
                <a:solidFill>
                  <a:schemeClr val="tx1"/>
                </a:solidFill>
                <a:cs typeface="B Mitra" pitchFamily="2" charset="-78"/>
              </a:rPr>
              <a:t> روی فرآورده‌های دامی و فرآوری آبزیان انجام داده‌اند.</a:t>
            </a:r>
            <a:endParaRPr lang="en-US" sz="1800" b="1" i="0" dirty="0" smtClean="0">
              <a:solidFill>
                <a:schemeClr val="tx1"/>
              </a:solidFill>
              <a:cs typeface="B Mitra" pitchFamily="2" charset="-78"/>
            </a:endParaRPr>
          </a:p>
        </p:txBody>
      </p:sp>
    </p:spTree>
  </p:cSld>
  <p:clrMapOvr>
    <a:masterClrMapping/>
  </p:clrMapOvr>
  <p:transition spd="slow">
    <p:pull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
            </a:r>
            <a:br>
              <a:rPr lang="fa-IR" b="1" dirty="0" smtClean="0"/>
            </a:br>
            <a:endParaRPr lang="en-US" sz="2000" dirty="0"/>
          </a:p>
        </p:txBody>
      </p:sp>
      <p:sp>
        <p:nvSpPr>
          <p:cNvPr id="3" name="Content Placeholder 2"/>
          <p:cNvSpPr>
            <a:spLocks noGrp="1"/>
          </p:cNvSpPr>
          <p:nvPr>
            <p:ph idx="1"/>
          </p:nvPr>
        </p:nvSpPr>
        <p:spPr>
          <a:xfrm>
            <a:off x="285720" y="214290"/>
            <a:ext cx="7229476" cy="5715040"/>
          </a:xfrm>
        </p:spPr>
        <p:txBody>
          <a:bodyPr/>
          <a:lstStyle/>
          <a:p>
            <a:r>
              <a:rPr lang="fa-IR" sz="3200" b="1" i="0" dirty="0" smtClean="0">
                <a:solidFill>
                  <a:schemeClr val="accent5">
                    <a:lumMod val="75000"/>
                  </a:schemeClr>
                </a:solidFill>
                <a:latin typeface="+mj-lt"/>
                <a:ea typeface="+mj-ea"/>
                <a:cs typeface="B Mitra" pitchFamily="2" charset="-78"/>
              </a:rPr>
              <a:t>مزایای استفاده از سیستم </a:t>
            </a:r>
            <a:r>
              <a:rPr lang="en-US" sz="3200" b="1" i="0" dirty="0" smtClean="0">
                <a:solidFill>
                  <a:schemeClr val="accent5">
                    <a:lumMod val="75000"/>
                  </a:schemeClr>
                </a:solidFill>
                <a:latin typeface="+mj-lt"/>
                <a:ea typeface="+mj-ea"/>
                <a:cs typeface="B Mitra" pitchFamily="2" charset="-78"/>
              </a:rPr>
              <a:t>HACCP</a:t>
            </a:r>
            <a:r>
              <a:rPr lang="fa-IR" sz="3200" b="1" i="0" dirty="0" smtClean="0">
                <a:solidFill>
                  <a:schemeClr val="accent5">
                    <a:lumMod val="75000"/>
                  </a:schemeClr>
                </a:solidFill>
                <a:latin typeface="+mj-lt"/>
                <a:ea typeface="+mj-ea"/>
                <a:cs typeface="B Mitra" pitchFamily="2" charset="-78"/>
              </a:rPr>
              <a:t> </a:t>
            </a:r>
          </a:p>
          <a:p>
            <a:pPr>
              <a:buNone/>
            </a:pPr>
            <a:r>
              <a:rPr lang="fa-IR" sz="2000" b="1" i="0" dirty="0" smtClean="0">
                <a:solidFill>
                  <a:schemeClr val="tx1"/>
                </a:solidFill>
              </a:rPr>
              <a:t/>
            </a:r>
            <a:br>
              <a:rPr lang="fa-IR" sz="2000" b="1" i="0" dirty="0" smtClean="0">
                <a:solidFill>
                  <a:schemeClr val="tx1"/>
                </a:solidFill>
              </a:rPr>
            </a:br>
            <a:r>
              <a:rPr lang="fa-IR" sz="2000" b="1" i="0" dirty="0" smtClean="0">
                <a:solidFill>
                  <a:schemeClr val="tx1"/>
                </a:solidFill>
              </a:rPr>
              <a:t>٭ </a:t>
            </a:r>
            <a:r>
              <a:rPr lang="fa-IR" sz="2000" b="1" i="0" dirty="0" smtClean="0">
                <a:solidFill>
                  <a:schemeClr val="tx1"/>
                </a:solidFill>
                <a:cs typeface="B Mitra" pitchFamily="2" charset="-78"/>
              </a:rPr>
              <a:t>تحت پوشش قراردادن تمامی جنبه‌های بهداشتی مواد غذائی از مواد اولیه تا محصول نهائی </a:t>
            </a:r>
            <a:br>
              <a:rPr lang="fa-IR" sz="2000" b="1" i="0" dirty="0" smtClean="0">
                <a:solidFill>
                  <a:schemeClr val="tx1"/>
                </a:solidFill>
                <a:cs typeface="B Mitra" pitchFamily="2" charset="-78"/>
              </a:rPr>
            </a:br>
            <a:r>
              <a:rPr lang="fa-IR" sz="2000" b="1" i="0" dirty="0" smtClean="0">
                <a:solidFill>
                  <a:schemeClr val="tx1"/>
                </a:solidFill>
                <a:cs typeface="B Mitra" pitchFamily="2" charset="-78"/>
              </a:rPr>
              <a:t>٭ به‌عنوان مکملی برای دیگر سیستم‌های مدیریت کنترل کیفی مانند </a:t>
            </a:r>
            <a:r>
              <a:rPr lang="en-US" sz="2000" b="1" i="0" dirty="0" smtClean="0">
                <a:solidFill>
                  <a:schemeClr val="tx1"/>
                </a:solidFill>
                <a:cs typeface="B Mitra" pitchFamily="2" charset="-78"/>
              </a:rPr>
              <a:t>ISO </a:t>
            </a:r>
            <a:r>
              <a:rPr lang="fa-IR" sz="2000" b="1" i="0" dirty="0" smtClean="0">
                <a:solidFill>
                  <a:schemeClr val="tx1"/>
                </a:solidFill>
                <a:cs typeface="B Mitra" pitchFamily="2" charset="-78"/>
              </a:rPr>
              <a:t>۹۰۰۰ </a:t>
            </a:r>
            <a:br>
              <a:rPr lang="fa-IR" sz="2000" b="1" i="0" dirty="0" smtClean="0">
                <a:solidFill>
                  <a:schemeClr val="tx1"/>
                </a:solidFill>
                <a:cs typeface="B Mitra" pitchFamily="2" charset="-78"/>
              </a:rPr>
            </a:br>
            <a:r>
              <a:rPr lang="fa-IR" sz="2000" b="1" i="0" dirty="0" smtClean="0">
                <a:solidFill>
                  <a:schemeClr val="tx1"/>
                </a:solidFill>
                <a:cs typeface="B Mitra" pitchFamily="2" charset="-78"/>
              </a:rPr>
              <a:t>٭ رونق و آسانی تجارت بین‌‌المللی چرا که ایمنی مواد غذائی را تضمین می‌کند. </a:t>
            </a:r>
            <a:br>
              <a:rPr lang="fa-IR" sz="2000" b="1" i="0" dirty="0" smtClean="0">
                <a:solidFill>
                  <a:schemeClr val="tx1"/>
                </a:solidFill>
                <a:cs typeface="B Mitra" pitchFamily="2" charset="-78"/>
              </a:rPr>
            </a:br>
            <a:r>
              <a:rPr lang="fa-IR" sz="2000" b="1" i="0" dirty="0" smtClean="0">
                <a:solidFill>
                  <a:schemeClr val="tx1"/>
                </a:solidFill>
                <a:cs typeface="B Mitra" pitchFamily="2" charset="-78"/>
              </a:rPr>
              <a:t>٭ اطمینان و تضمین کیفیت مواد غذائی از نظر آلودگی‌های میکروبی، شیمیائی و فیزیکی </a:t>
            </a:r>
            <a:br>
              <a:rPr lang="fa-IR" sz="2000" b="1" i="0" dirty="0" smtClean="0">
                <a:solidFill>
                  <a:schemeClr val="tx1"/>
                </a:solidFill>
                <a:cs typeface="B Mitra" pitchFamily="2" charset="-78"/>
              </a:rPr>
            </a:br>
            <a:r>
              <a:rPr lang="fa-IR" sz="2000" b="1" i="0" dirty="0" smtClean="0">
                <a:solidFill>
                  <a:schemeClr val="tx1"/>
                </a:solidFill>
                <a:cs typeface="B Mitra" pitchFamily="2" charset="-78"/>
              </a:rPr>
              <a:t>٭ مهار آلودگی قبل از تولید مواد غذائی </a:t>
            </a:r>
            <a:br>
              <a:rPr lang="fa-IR" sz="2000" b="1" i="0" dirty="0" smtClean="0">
                <a:solidFill>
                  <a:schemeClr val="tx1"/>
                </a:solidFill>
                <a:cs typeface="B Mitra" pitchFamily="2" charset="-78"/>
              </a:rPr>
            </a:br>
            <a:r>
              <a:rPr lang="fa-IR" sz="2000" b="1" i="0" dirty="0" smtClean="0">
                <a:solidFill>
                  <a:schemeClr val="tx1"/>
                </a:solidFill>
                <a:cs typeface="B Mitra" pitchFamily="2" charset="-78"/>
              </a:rPr>
              <a:t>٭ جلوگیری از آلودگی‌های ثانویه مواد غذائی </a:t>
            </a:r>
            <a:br>
              <a:rPr lang="fa-IR" sz="2000" b="1" i="0" dirty="0" smtClean="0">
                <a:solidFill>
                  <a:schemeClr val="tx1"/>
                </a:solidFill>
                <a:cs typeface="B Mitra" pitchFamily="2" charset="-78"/>
              </a:rPr>
            </a:br>
            <a:r>
              <a:rPr lang="fa-IR" sz="2000" b="1" i="0" dirty="0" smtClean="0">
                <a:solidFill>
                  <a:schemeClr val="tx1"/>
                </a:solidFill>
                <a:cs typeface="B Mitra" pitchFamily="2" charset="-78"/>
              </a:rPr>
              <a:t>٭ صرفه‌جوئی در مصرف معرف‌ها و وسایل آزمایشگاهی </a:t>
            </a:r>
            <a:br>
              <a:rPr lang="fa-IR" sz="2000" b="1" i="0" dirty="0" smtClean="0">
                <a:solidFill>
                  <a:schemeClr val="tx1"/>
                </a:solidFill>
                <a:cs typeface="B Mitra" pitchFamily="2" charset="-78"/>
              </a:rPr>
            </a:br>
            <a:r>
              <a:rPr lang="fa-IR" sz="2000" b="1" i="0" dirty="0" smtClean="0">
                <a:solidFill>
                  <a:schemeClr val="tx1"/>
                </a:solidFill>
                <a:cs typeface="B Mitra" pitchFamily="2" charset="-78"/>
              </a:rPr>
              <a:t>٭ صرفه‌جوئی در وقت و هزینه‌های اضافی </a:t>
            </a:r>
            <a:br>
              <a:rPr lang="fa-IR" sz="2000" b="1" i="0" dirty="0" smtClean="0">
                <a:solidFill>
                  <a:schemeClr val="tx1"/>
                </a:solidFill>
                <a:cs typeface="B Mitra" pitchFamily="2" charset="-78"/>
              </a:rPr>
            </a:br>
            <a:r>
              <a:rPr lang="fa-IR" sz="2000" b="1" i="0" dirty="0" smtClean="0">
                <a:solidFill>
                  <a:schemeClr val="tx1"/>
                </a:solidFill>
                <a:cs typeface="B Mitra" pitchFamily="2" charset="-78"/>
              </a:rPr>
              <a:t>٭ جلوگیری از ضایعات و به هدر رفتن مواد غذائی ناسالم بعد از تولید در </a:t>
            </a:r>
            <a:r>
              <a:rPr lang="en-US" sz="2000" b="1" i="0" dirty="0" smtClean="0">
                <a:solidFill>
                  <a:schemeClr val="tx1"/>
                </a:solidFill>
                <a:cs typeface="B Mitra" pitchFamily="2" charset="-78"/>
              </a:rPr>
              <a:t>HACCP</a:t>
            </a:r>
            <a:r>
              <a:rPr lang="fa-IR" sz="2000" b="1" i="0" dirty="0" smtClean="0">
                <a:solidFill>
                  <a:schemeClr val="tx1"/>
                </a:solidFill>
                <a:cs typeface="B Mitra" pitchFamily="2" charset="-78"/>
              </a:rPr>
              <a:t> ایمنی غذائی همیشه در اولویت قرار می‌گیرد اما فنون آن انعطاف‌پذیرند و می‌توانند برای موارد دیگری مانند کیفیت محصول، روش‌های اجرائی کارها و فرآوردهای غیرغذائی نیز به‌کار گرفته شوند. </a:t>
            </a:r>
            <a:r>
              <a:rPr lang="fa-IR" sz="2000" b="1" dirty="0" smtClean="0">
                <a:cs typeface="B Mitra" pitchFamily="2" charset="-78"/>
              </a:rPr>
              <a:t/>
            </a:r>
            <a:br>
              <a:rPr lang="fa-IR" sz="2000" b="1" dirty="0" smtClean="0">
                <a:cs typeface="B Mitra" pitchFamily="2" charset="-78"/>
              </a:rPr>
            </a:br>
            <a:r>
              <a:rPr lang="fa-IR" sz="2000" b="1" dirty="0" smtClean="0"/>
              <a:t/>
            </a:r>
            <a:br>
              <a:rPr lang="fa-IR" sz="2000" b="1" dirty="0" smtClean="0"/>
            </a:br>
            <a:endParaRPr lang="en-US" sz="2000" dirty="0"/>
          </a:p>
        </p:txBody>
      </p:sp>
    </p:spTree>
  </p:cSld>
  <p:clrMapOvr>
    <a:masterClrMapping/>
  </p:clrMapOvr>
  <p:transition spd="slow">
    <p:pull dir="u"/>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472" y="357166"/>
            <a:ext cx="7086600" cy="990600"/>
          </a:xfrm>
        </p:spPr>
        <p:txBody>
          <a:bodyPr/>
          <a:lstStyle/>
          <a:p>
            <a:pPr lvl="0" algn="ctr"/>
            <a:r>
              <a:rPr lang="ar-SA" sz="2000" i="0" dirty="0" smtClean="0">
                <a:solidFill>
                  <a:srgbClr val="C00000"/>
                </a:solidFill>
                <a:latin typeface="Tahoma" pitchFamily="34" charset="0"/>
                <a:ea typeface="Times New Roman" pitchFamily="18" charset="0"/>
                <a:cs typeface="B Titr" pitchFamily="2" charset="-78"/>
              </a:rPr>
              <a:t>قوانین طلایی سازمان جهانی بهداشت برای ایمنی وبهداشت غذایی عبارتند از :</a:t>
            </a:r>
            <a:r>
              <a:rPr lang="en-US" sz="2000" i="0" dirty="0" smtClean="0">
                <a:solidFill>
                  <a:srgbClr val="C00000"/>
                </a:solidFill>
                <a:latin typeface="Arial" pitchFamily="34" charset="0"/>
                <a:cs typeface="Arial" pitchFamily="34" charset="0"/>
              </a:rPr>
              <a:t/>
            </a:r>
            <a:br>
              <a:rPr lang="en-US" sz="2000" i="0" dirty="0" smtClean="0">
                <a:solidFill>
                  <a:srgbClr val="C00000"/>
                </a:solidFill>
                <a:latin typeface="Arial" pitchFamily="34" charset="0"/>
                <a:cs typeface="Arial" pitchFamily="34" charset="0"/>
              </a:rPr>
            </a:br>
            <a:endParaRPr lang="fa-IR" sz="2000" i="0" dirty="0">
              <a:solidFill>
                <a:srgbClr val="C00000"/>
              </a:solidFill>
            </a:endParaRPr>
          </a:p>
        </p:txBody>
      </p:sp>
      <p:sp>
        <p:nvSpPr>
          <p:cNvPr id="3" name="Content Placeholder 2"/>
          <p:cNvSpPr>
            <a:spLocks noGrp="1"/>
          </p:cNvSpPr>
          <p:nvPr>
            <p:ph idx="1"/>
          </p:nvPr>
        </p:nvSpPr>
        <p:spPr>
          <a:xfrm>
            <a:off x="457200" y="1071546"/>
            <a:ext cx="7086600" cy="4872054"/>
          </a:xfrm>
        </p:spPr>
        <p:txBody>
          <a:bodyPr>
            <a:normAutofit fontScale="92500" lnSpcReduction="10000"/>
          </a:bodyPr>
          <a:lstStyle/>
          <a:p>
            <a:pPr marL="0" lvl="0" indent="0" algn="just" eaLnBrk="0" fontAlgn="base" hangingPunct="0">
              <a:lnSpc>
                <a:spcPct val="120000"/>
              </a:lnSpc>
              <a:spcBef>
                <a:spcPct val="0"/>
              </a:spcBef>
              <a:spcAft>
                <a:spcPct val="0"/>
              </a:spcAft>
              <a:buClrTx/>
              <a:buSzTx/>
              <a:buNone/>
            </a:pPr>
            <a:r>
              <a:rPr lang="ar-SA" sz="3200" b="1" i="0" dirty="0" smtClean="0">
                <a:cs typeface="B Mitra" pitchFamily="2" charset="-78"/>
              </a:rPr>
              <a:t/>
            </a:r>
            <a:br>
              <a:rPr lang="ar-SA" sz="3200" b="1" i="0" dirty="0" smtClean="0">
                <a:cs typeface="B Mitra" pitchFamily="2" charset="-78"/>
              </a:rPr>
            </a:br>
            <a:endParaRPr lang="fa-IR" sz="3200" b="1" i="0" dirty="0" smtClean="0">
              <a:cs typeface="B Mitra" pitchFamily="2" charset="-78"/>
            </a:endParaRPr>
          </a:p>
          <a:p>
            <a:pPr marL="0" lvl="0" indent="0" algn="just" eaLnBrk="0" fontAlgn="base" hangingPunct="0">
              <a:lnSpc>
                <a:spcPct val="120000"/>
              </a:lnSpc>
              <a:spcBef>
                <a:spcPct val="0"/>
              </a:spcBef>
              <a:spcAft>
                <a:spcPct val="0"/>
              </a:spcAft>
              <a:buClrTx/>
              <a:buSzTx/>
              <a:buNone/>
            </a:pPr>
            <a:endParaRPr lang="fa-IR" sz="3200" b="1" i="0" dirty="0" smtClean="0">
              <a:cs typeface="B Mitra" pitchFamily="2" charset="-78"/>
            </a:endParaRPr>
          </a:p>
          <a:p>
            <a:pPr marL="0" lvl="0" indent="0" algn="just" eaLnBrk="0" fontAlgn="base" hangingPunct="0">
              <a:lnSpc>
                <a:spcPct val="120000"/>
              </a:lnSpc>
              <a:spcBef>
                <a:spcPct val="0"/>
              </a:spcBef>
              <a:spcAft>
                <a:spcPct val="0"/>
              </a:spcAft>
              <a:buClrTx/>
              <a:buSzTx/>
              <a:buNone/>
            </a:pPr>
            <a:endParaRPr lang="fa-IR" sz="3200" b="1" i="0" dirty="0" smtClean="0">
              <a:cs typeface="B Mitra" pitchFamily="2" charset="-78"/>
            </a:endParaRPr>
          </a:p>
          <a:p>
            <a:pPr marL="0" lvl="0" indent="0" algn="just" eaLnBrk="0" fontAlgn="base" hangingPunct="0">
              <a:lnSpc>
                <a:spcPct val="120000"/>
              </a:lnSpc>
              <a:spcBef>
                <a:spcPct val="0"/>
              </a:spcBef>
              <a:spcAft>
                <a:spcPct val="0"/>
              </a:spcAft>
              <a:buClrTx/>
              <a:buSzTx/>
              <a:buNone/>
            </a:pPr>
            <a:endParaRPr lang="fa-IR" sz="3200" b="1" i="0" dirty="0" smtClean="0">
              <a:cs typeface="B Mitra" pitchFamily="2" charset="-78"/>
            </a:endParaRPr>
          </a:p>
          <a:p>
            <a:pPr marL="0" lvl="0" indent="0" algn="just" eaLnBrk="0" fontAlgn="base" hangingPunct="0">
              <a:lnSpc>
                <a:spcPct val="120000"/>
              </a:lnSpc>
              <a:spcBef>
                <a:spcPct val="0"/>
              </a:spcBef>
              <a:spcAft>
                <a:spcPct val="0"/>
              </a:spcAft>
              <a:buClrTx/>
              <a:buSzTx/>
              <a:buNone/>
            </a:pPr>
            <a:endParaRPr lang="fa-IR" sz="3200" b="1" i="0" dirty="0" smtClean="0">
              <a:cs typeface="B Mitra" pitchFamily="2" charset="-78"/>
            </a:endParaRPr>
          </a:p>
          <a:p>
            <a:pPr marL="0" lvl="0" indent="0" algn="just" eaLnBrk="0" fontAlgn="base" hangingPunct="0">
              <a:lnSpc>
                <a:spcPct val="120000"/>
              </a:lnSpc>
              <a:spcBef>
                <a:spcPct val="0"/>
              </a:spcBef>
              <a:spcAft>
                <a:spcPct val="0"/>
              </a:spcAft>
              <a:buClrTx/>
              <a:buSzTx/>
              <a:buNone/>
            </a:pPr>
            <a:r>
              <a:rPr lang="ar-SA" sz="2000" b="1" i="0" dirty="0" smtClean="0">
                <a:cs typeface="B Mitra" pitchFamily="2" charset="-78"/>
              </a:rPr>
              <a:t>1- برای اطمینان از ایمنی غذا ، غذاهای فرآوری شده را انتخاب نمائید .</a:t>
            </a:r>
            <a:endParaRPr lang="fa-IR" sz="2000" b="1" i="0" dirty="0" smtClean="0">
              <a:cs typeface="B Mitra" pitchFamily="2" charset="-78"/>
            </a:endParaRPr>
          </a:p>
          <a:p>
            <a:pPr marL="0" lvl="0" indent="0" algn="just" eaLnBrk="0" fontAlgn="base" hangingPunct="0">
              <a:lnSpc>
                <a:spcPct val="120000"/>
              </a:lnSpc>
              <a:spcBef>
                <a:spcPct val="0"/>
              </a:spcBef>
              <a:spcAft>
                <a:spcPct val="0"/>
              </a:spcAft>
              <a:buClrTx/>
              <a:buSzTx/>
              <a:buNone/>
            </a:pPr>
            <a:r>
              <a:rPr lang="ar-SA" sz="2000" b="1" i="0" dirty="0" smtClean="0">
                <a:cs typeface="B Mitra" pitchFamily="2" charset="-78"/>
              </a:rPr>
              <a:t>مصرف بسیاری از مواد غذایی نظیرمیوه ها وسبزیها درحالت طبیعی بهترین توصیه است ولی مواد غذایی دیگر بدون طی مراحل فرآوری ایمن نیستند برای مثال به جای شیرتازه ، شیرپاستوریزه بخرید. غذاهای معینی مثل کا هو که بصورت خام خورده می شوند احتیاج به شستشو و ضدعفونی دقیق دارند.</a:t>
            </a:r>
            <a:endParaRPr lang="en-US" sz="2000" b="1" i="0" dirty="0" smtClean="0">
              <a:cs typeface="B Mitra" pitchFamily="2" charset="-78"/>
            </a:endParaRPr>
          </a:p>
        </p:txBody>
      </p:sp>
      <p:pic>
        <p:nvPicPr>
          <p:cNvPr id="5" name="Picture 4" descr="be food safe logo.jpg"/>
          <p:cNvPicPr>
            <a:picLocks noChangeAspect="1"/>
          </p:cNvPicPr>
          <p:nvPr/>
        </p:nvPicPr>
        <p:blipFill>
          <a:blip r:embed="rId2" cstate="print"/>
          <a:stretch>
            <a:fillRect/>
          </a:stretch>
        </p:blipFill>
        <p:spPr>
          <a:xfrm>
            <a:off x="2428860" y="928670"/>
            <a:ext cx="2518036" cy="3124115"/>
          </a:xfrm>
          <a:prstGeom prst="rect">
            <a:avLst/>
          </a:prstGeom>
          <a:ln>
            <a:noFill/>
          </a:ln>
          <a:effectLst>
            <a:softEdge rad="112500"/>
          </a:effectLst>
        </p:spPr>
      </p:pic>
    </p:spTree>
  </p:cSld>
  <p:clrMapOvr>
    <a:masterClrMapping/>
  </p:clrMapOvr>
  <p:transition>
    <p:zoom/>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214338"/>
            <a:ext cx="7186642" cy="6143644"/>
          </a:xfrm>
        </p:spPr>
        <p:txBody>
          <a:bodyPr>
            <a:normAutofit fontScale="62500" lnSpcReduction="20000"/>
          </a:bodyPr>
          <a:lstStyle/>
          <a:p>
            <a:pPr marL="0" lvl="0" indent="0" algn="just" eaLnBrk="0" hangingPunct="0">
              <a:lnSpc>
                <a:spcPct val="120000"/>
              </a:lnSpc>
              <a:spcBef>
                <a:spcPct val="0"/>
              </a:spcBef>
              <a:buNone/>
            </a:pPr>
            <a:r>
              <a:rPr lang="ar-SA" sz="3300" b="1" i="0" dirty="0" smtClean="0">
                <a:solidFill>
                  <a:schemeClr val="accent4">
                    <a:lumMod val="75000"/>
                  </a:schemeClr>
                </a:solidFill>
                <a:cs typeface="B Mitra" pitchFamily="2" charset="-78"/>
              </a:rPr>
              <a:t/>
            </a:r>
            <a:br>
              <a:rPr lang="ar-SA" sz="3300" b="1" i="0" dirty="0" smtClean="0">
                <a:solidFill>
                  <a:schemeClr val="accent4">
                    <a:lumMod val="75000"/>
                  </a:schemeClr>
                </a:solidFill>
                <a:cs typeface="B Mitra" pitchFamily="2" charset="-78"/>
              </a:rPr>
            </a:br>
            <a:r>
              <a:rPr lang="ar-SA" sz="3600" b="1" i="0" dirty="0" smtClean="0">
                <a:cs typeface="B Mitra" pitchFamily="2" charset="-78"/>
              </a:rPr>
              <a:t/>
            </a:r>
            <a:br>
              <a:rPr lang="ar-SA" sz="3600" b="1" i="0" dirty="0" smtClean="0">
                <a:cs typeface="B Mitra" pitchFamily="2" charset="-78"/>
              </a:rPr>
            </a:br>
            <a:r>
              <a:rPr lang="fa-IR" sz="3600" b="1" i="0" dirty="0" smtClean="0">
                <a:cs typeface="B Mitra" pitchFamily="2" charset="-78"/>
              </a:rPr>
              <a:t>2-</a:t>
            </a:r>
            <a:r>
              <a:rPr lang="ar-SA" sz="3600" b="1" i="0" dirty="0" smtClean="0">
                <a:cs typeface="B Mitra" pitchFamily="2" charset="-78"/>
              </a:rPr>
              <a:t>غذاها راخوب بپزید .</a:t>
            </a:r>
            <a:endParaRPr lang="fa-IR" sz="3600" b="1" i="0" dirty="0" smtClean="0">
              <a:cs typeface="B Mitra" pitchFamily="2" charset="-78"/>
            </a:endParaRPr>
          </a:p>
          <a:p>
            <a:pPr marL="0" lvl="0" indent="0" algn="just" eaLnBrk="0" hangingPunct="0">
              <a:lnSpc>
                <a:spcPct val="120000"/>
              </a:lnSpc>
              <a:spcBef>
                <a:spcPct val="0"/>
              </a:spcBef>
              <a:buNone/>
            </a:pPr>
            <a:r>
              <a:rPr lang="ar-SA" sz="3600" b="1" i="0" dirty="0" smtClean="0">
                <a:cs typeface="B Mitra" pitchFamily="2" charset="-78"/>
              </a:rPr>
              <a:t>بسیاری از غذاهای خام ، بخصوص گوشت ماکیان ، گوشت قرمز وشیر غیرپاستوریزه معمولا" آلوده به میکروبهای بیماریزا می باشند پخت دقیق آنها می تواند میکروبهای بیماریزا را ازبین ببرد ولی بخاطر داشته باشید که برای رسیدن به این مهم دمای تمام قسمتهای ماده غذایی باید به حداقل 70 درجه سانتیگراد برسد . اگرمرغ پخته شده هنوز در نزدیک استخوانها خام باقی مانده است آن رابه داخل ظرف برگردانید تا کاملا " پخته شود . گوشت ، ماهی وماکیان یخ زده باید قبل از پخت ، کاملا" ازانجماد خارج شوند.</a:t>
            </a:r>
            <a:endParaRPr lang="en-US" sz="3600" b="1" i="0" dirty="0" smtClean="0">
              <a:cs typeface="B Mitra" pitchFamily="2" charset="-78"/>
            </a:endParaRPr>
          </a:p>
          <a:p>
            <a:pPr marL="0" indent="0">
              <a:lnSpc>
                <a:spcPct val="120000"/>
              </a:lnSpc>
              <a:buNone/>
            </a:pPr>
            <a:r>
              <a:rPr lang="fa-IR" sz="3600" b="1" i="0" dirty="0" smtClean="0">
                <a:cs typeface="B Mitra" pitchFamily="2" charset="-78"/>
              </a:rPr>
              <a:t>3</a:t>
            </a:r>
            <a:r>
              <a:rPr lang="ar-SA" sz="3600" b="1" i="0" dirty="0" smtClean="0">
                <a:cs typeface="B Mitra" pitchFamily="2" charset="-78"/>
              </a:rPr>
              <a:t>- بلافاصله بعدازپخت غذا را مصرف کنید.</a:t>
            </a:r>
            <a:br>
              <a:rPr lang="ar-SA" sz="3600" b="1" i="0" dirty="0" smtClean="0">
                <a:cs typeface="B Mitra" pitchFamily="2" charset="-78"/>
              </a:rPr>
            </a:br>
            <a:r>
              <a:rPr lang="ar-SA" sz="3600" b="1" i="0" dirty="0" smtClean="0">
                <a:cs typeface="B Mitra" pitchFamily="2" charset="-78"/>
              </a:rPr>
              <a:t>وقتی غذای طبخ شده به اندازه دمای اتاق سرد شود ، میکروبها درآن شروع به تکثیر می کنند هرچه زمان بیشتری سپری شود ، خطر بیشتراست برای رعایت ایمنی ، غذا را بلافاصه بعد از پخت مصرف نمایند </a:t>
            </a:r>
            <a:endParaRPr lang="fa-IR" sz="3600" b="1" i="0" dirty="0" smtClean="0">
              <a:cs typeface="B Mitra" pitchFamily="2" charset="-78"/>
            </a:endParaRPr>
          </a:p>
          <a:p>
            <a:pPr marL="0" indent="0">
              <a:lnSpc>
                <a:spcPct val="120000"/>
              </a:lnSpc>
              <a:buNone/>
            </a:pPr>
            <a:endParaRPr lang="fa-IR" sz="3600" b="1" i="0" dirty="0" smtClean="0">
              <a:cs typeface="B Mitra" pitchFamily="2" charset="-78"/>
            </a:endParaRPr>
          </a:p>
          <a:p>
            <a:pPr marL="0" indent="0">
              <a:lnSpc>
                <a:spcPct val="120000"/>
              </a:lnSpc>
              <a:buNone/>
            </a:pPr>
            <a:endParaRPr lang="fa-IR" sz="3600" b="1" i="0" dirty="0" smtClean="0">
              <a:cs typeface="B Mitra" pitchFamily="2" charset="-78"/>
            </a:endParaRPr>
          </a:p>
          <a:p>
            <a:pPr marL="0" indent="0">
              <a:buNone/>
            </a:pPr>
            <a:endParaRPr lang="en-US" sz="3600" b="1" i="0" dirty="0" smtClean="0">
              <a:cs typeface="B Mitra" pitchFamily="2" charset="-78"/>
            </a:endParaRPr>
          </a:p>
        </p:txBody>
      </p:sp>
    </p:spTree>
  </p:cSld>
  <p:clrMapOvr>
    <a:masterClrMapping/>
  </p:clrMapOvr>
  <p:transition>
    <p:wipe dir="u"/>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4282" y="285728"/>
            <a:ext cx="7277120" cy="5214974"/>
          </a:xfrm>
        </p:spPr>
        <p:txBody>
          <a:bodyPr/>
          <a:lstStyle/>
          <a:p>
            <a:r>
              <a:rPr lang="fa-IR" b="1" i="0" dirty="0" smtClean="0">
                <a:solidFill>
                  <a:schemeClr val="tx1"/>
                </a:solidFill>
                <a:cs typeface="B Mitra" pitchFamily="2" charset="-78"/>
              </a:rPr>
              <a:t>4-</a:t>
            </a:r>
            <a:r>
              <a:rPr lang="ar-SA" b="1" i="0" dirty="0" smtClean="0">
                <a:solidFill>
                  <a:schemeClr val="tx1"/>
                </a:solidFill>
                <a:cs typeface="B Mitra" pitchFamily="2" charset="-78"/>
              </a:rPr>
              <a:t>غذاهای پخته را به دقت نگهداری کنید.</a:t>
            </a:r>
            <a:endParaRPr lang="fa-IR" b="1" i="0" dirty="0" smtClean="0">
              <a:solidFill>
                <a:schemeClr val="tx1"/>
              </a:solidFill>
              <a:cs typeface="B Mitra" pitchFamily="2" charset="-78"/>
            </a:endParaRPr>
          </a:p>
          <a:p>
            <a:pPr algn="just"/>
            <a:r>
              <a:rPr lang="ar-SA" b="1" i="0" dirty="0" smtClean="0">
                <a:solidFill>
                  <a:schemeClr val="tx1"/>
                </a:solidFill>
                <a:cs typeface="B Mitra" pitchFamily="2" charset="-78"/>
              </a:rPr>
              <a:t>اگر مجبورید که غذا را پیشاپیش تهیه کنید یا می خواهید آن را برای مدتی نگهدارید، آن را در مکان گرم  نزدیک یا بالای 60 درجه سانتیگراد ( یا در مکان سرد) نزدیک یا زیر 10 درجه سانتیگراد نگهداری نمائید .زمانی که بخواهید غذا را برای مدت 4 یا 5ساعت نگهداری کنید، این قانون اهمیت حیاتی خواهد داشت . بطور کلی غذای کودکان بهتراست که ازقبل تهیه نشود . یکی از اشتباهاتی که موجب بروز مسمومیت های غذایی بی شمار می گردد گذاشتن مقدار زیادی غذای گرم درداخل یخچال است دریک یخچال تقریبا " پر ، غذاها نمی توانند به آن سرعت که باید و شاید سرد شوند . وقتی مغز غذا به مدت طولانی گرم باقی بماند ( یعنی بالای 10 درجه سانتیگراد ) ، میکروبها رشد کرده وبه سرعت تا حد بیماریزایی تکثیرمی یابند</a:t>
            </a:r>
            <a:endParaRPr lang="fa-IR" b="1" i="0" dirty="0" smtClean="0">
              <a:solidFill>
                <a:schemeClr val="tx1"/>
              </a:solidFill>
              <a:cs typeface="B Mitra" pitchFamily="2" charset="-78"/>
            </a:endParaRPr>
          </a:p>
          <a:p>
            <a:pPr algn="just">
              <a:lnSpc>
                <a:spcPct val="120000"/>
              </a:lnSpc>
            </a:pPr>
            <a:endParaRPr lang="fa-IR" b="1" i="0" dirty="0" smtClean="0">
              <a:solidFill>
                <a:schemeClr val="tx1"/>
              </a:solidFill>
              <a:cs typeface="B Mitra" pitchFamily="2" charset="-78"/>
            </a:endParaRPr>
          </a:p>
          <a:p>
            <a:r>
              <a:rPr lang="fa-IR" b="1" i="0" dirty="0" smtClean="0">
                <a:solidFill>
                  <a:schemeClr val="tx1"/>
                </a:solidFill>
                <a:cs typeface="B Mitra" pitchFamily="2" charset="-78"/>
              </a:rPr>
              <a:t>5</a:t>
            </a:r>
            <a:r>
              <a:rPr lang="ar-SA" b="1" i="0" dirty="0" smtClean="0">
                <a:solidFill>
                  <a:schemeClr val="tx1"/>
                </a:solidFill>
                <a:cs typeface="B Mitra" pitchFamily="2" charset="-78"/>
              </a:rPr>
              <a:t>- غذاهای پخته را به دقت حرارت دهید .</a:t>
            </a:r>
            <a:endParaRPr lang="fa-IR" b="1" i="0" dirty="0" smtClean="0">
              <a:solidFill>
                <a:schemeClr val="tx1"/>
              </a:solidFill>
              <a:cs typeface="B Mitra" pitchFamily="2" charset="-78"/>
            </a:endParaRPr>
          </a:p>
          <a:p>
            <a:r>
              <a:rPr lang="ar-SA" b="1" i="0" dirty="0" smtClean="0">
                <a:solidFill>
                  <a:schemeClr val="tx1"/>
                </a:solidFill>
                <a:cs typeface="B Mitra" pitchFamily="2" charset="-78"/>
              </a:rPr>
              <a:t>این راه بهترین روش مبارزه با میکروب هائی است که ممکن است درطول نگه داری رشد کرده باشند . نگهداری مناسب، رشد میکروبها را کاهش می دهد ولی میکروارگانیسم ها را ازبین نمی برد . بنابراین غذا را یکبار دیگر به دقت حرارت دهید بطوری که دمای تمام قسمت های غذا به حداقل 70 درجه سانتیگراد برسد .</a:t>
            </a:r>
            <a:endParaRPr lang="fa-IR" b="1" i="0" dirty="0" smtClean="0">
              <a:solidFill>
                <a:schemeClr val="tx1"/>
              </a:solidFill>
              <a:cs typeface="B Mitra" pitchFamily="2" charset="-78"/>
            </a:endParaRPr>
          </a:p>
          <a:p>
            <a:endParaRPr lang="fa-IR" b="1" i="0" dirty="0" smtClean="0">
              <a:solidFill>
                <a:schemeClr val="tx1"/>
              </a:solidFill>
              <a:cs typeface="B Mitra" pitchFamily="2" charset="-78"/>
            </a:endParaRPr>
          </a:p>
          <a:p>
            <a:endParaRPr lang="en-US" b="1" i="0" dirty="0" smtClean="0">
              <a:solidFill>
                <a:schemeClr val="tx1"/>
              </a:solidFill>
              <a:cs typeface="B Mitra" pitchFamily="2" charset="-78"/>
            </a:endParaRPr>
          </a:p>
        </p:txBody>
      </p:sp>
    </p:spTree>
  </p:cSld>
  <p:clrMapOvr>
    <a:masterClrMapping/>
  </p:clrMapOvr>
  <p:transition>
    <p:pull dir="d"/>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357166"/>
            <a:ext cx="7400956" cy="4714908"/>
          </a:xfrm>
        </p:spPr>
        <p:txBody>
          <a:bodyPr>
            <a:normAutofit fontScale="25000" lnSpcReduction="20000"/>
          </a:bodyPr>
          <a:lstStyle/>
          <a:p>
            <a:pPr marL="0" lvl="0" indent="0" eaLnBrk="0" fontAlgn="base" hangingPunct="0">
              <a:spcBef>
                <a:spcPct val="0"/>
              </a:spcBef>
              <a:spcAft>
                <a:spcPct val="0"/>
              </a:spcAft>
              <a:buClrTx/>
              <a:buSzTx/>
              <a:buNone/>
            </a:pPr>
            <a:r>
              <a:rPr lang="ar-SA" dirty="0" smtClean="0">
                <a:solidFill>
                  <a:srgbClr val="333333"/>
                </a:solidFill>
                <a:latin typeface="Tahoma" pitchFamily="34" charset="0"/>
                <a:ea typeface="Times New Roman" pitchFamily="18" charset="0"/>
                <a:cs typeface="Tahoma" pitchFamily="34" charset="0"/>
              </a:rPr>
              <a:t>.</a:t>
            </a:r>
            <a:endParaRPr lang="en-US" sz="7200" b="1" i="0" dirty="0" smtClean="0">
              <a:solidFill>
                <a:schemeClr val="accent4">
                  <a:lumMod val="75000"/>
                </a:schemeClr>
              </a:solidFill>
              <a:cs typeface="B Mitra" pitchFamily="2" charset="-78"/>
            </a:endParaRPr>
          </a:p>
          <a:p>
            <a:pPr marL="0" lvl="0" indent="0">
              <a:lnSpc>
                <a:spcPct val="120000"/>
              </a:lnSpc>
              <a:buClrTx/>
              <a:buSzTx/>
              <a:buNone/>
            </a:pPr>
            <a:r>
              <a:rPr lang="ar-SA" sz="8000" b="1" i="0" dirty="0" smtClean="0">
                <a:cs typeface="B Mitra" pitchFamily="2" charset="-78"/>
              </a:rPr>
              <a:t/>
            </a:r>
            <a:br>
              <a:rPr lang="ar-SA" sz="8000" b="1" i="0" dirty="0" smtClean="0">
                <a:cs typeface="B Mitra" pitchFamily="2" charset="-78"/>
              </a:rPr>
            </a:br>
            <a:r>
              <a:rPr lang="fa-IR" sz="8000" b="1" i="0" dirty="0" smtClean="0">
                <a:cs typeface="B Mitra" pitchFamily="2" charset="-78"/>
              </a:rPr>
              <a:t>6-</a:t>
            </a:r>
            <a:r>
              <a:rPr lang="ar-SA" sz="8000" b="1" i="0" dirty="0" smtClean="0">
                <a:cs typeface="B Mitra" pitchFamily="2" charset="-78"/>
              </a:rPr>
              <a:t>ازتماس بین غذاهای خام وپخته جلوگیری نمائید .</a:t>
            </a:r>
            <a:endParaRPr lang="fa-IR" sz="8000" b="1" i="0" dirty="0" smtClean="0">
              <a:cs typeface="B Mitra" pitchFamily="2" charset="-78"/>
            </a:endParaRPr>
          </a:p>
          <a:p>
            <a:pPr marL="0" indent="0">
              <a:lnSpc>
                <a:spcPct val="120000"/>
              </a:lnSpc>
              <a:buNone/>
            </a:pPr>
            <a:r>
              <a:rPr lang="ar-SA" sz="8000" b="1" i="0" dirty="0" smtClean="0">
                <a:cs typeface="B Mitra" pitchFamily="2" charset="-78"/>
              </a:rPr>
              <a:t>غذاهای سالم پخته شده می توانند در اثرکوچکترین برخورد با غذاهای خام آلوده شوند این آلودگی ممکن است مستقیم باشد، مثل زمانی که گوشت خام ماکیان با غذای پخته تماس یابد . این موضوع می تواند ازاین هم ظریفتر باشد . برای مثال زمانی که مرغ خام را آماده می کنید ازهمان تخته وچاقوی شسته نشده برای قطعه قطعه کردن مرغ پخته استفاده نکنید . انجام این کار می تواند تمام خطرات بالقوه رشد میکروبی را دوباره ایجاد کرده وباعث بروزبیماری شود</a:t>
            </a:r>
            <a:endParaRPr lang="fa-IR" sz="8000" b="1" i="0" dirty="0" smtClean="0">
              <a:cs typeface="B Mitra" pitchFamily="2" charset="-78"/>
            </a:endParaRPr>
          </a:p>
          <a:p>
            <a:pPr marL="0" indent="0">
              <a:lnSpc>
                <a:spcPct val="120000"/>
              </a:lnSpc>
              <a:buNone/>
            </a:pPr>
            <a:endParaRPr lang="fa-IR" sz="8000" dirty="0" smtClean="0">
              <a:cs typeface="B Mitra" pitchFamily="2" charset="-78"/>
            </a:endParaRPr>
          </a:p>
          <a:p>
            <a:pPr marL="0" lvl="0" indent="0">
              <a:lnSpc>
                <a:spcPct val="120000"/>
              </a:lnSpc>
              <a:buClrTx/>
              <a:buSzTx/>
              <a:buNone/>
            </a:pPr>
            <a:r>
              <a:rPr lang="fa-IR" sz="8000" b="1" i="0" dirty="0" smtClean="0">
                <a:cs typeface="B Mitra" pitchFamily="2" charset="-78"/>
              </a:rPr>
              <a:t>7-</a:t>
            </a:r>
            <a:r>
              <a:rPr lang="ar-SA" sz="8000" b="1" i="0" dirty="0" smtClean="0">
                <a:cs typeface="B Mitra" pitchFamily="2" charset="-78"/>
              </a:rPr>
              <a:t>دستهایتان را به صورت مکرر بشوئید .</a:t>
            </a:r>
            <a:br>
              <a:rPr lang="ar-SA" sz="8000" b="1" i="0" dirty="0" smtClean="0">
                <a:cs typeface="B Mitra" pitchFamily="2" charset="-78"/>
              </a:rPr>
            </a:br>
            <a:r>
              <a:rPr lang="ar-SA" sz="8000" b="1" i="0" dirty="0" smtClean="0">
                <a:cs typeface="B Mitra" pitchFamily="2" charset="-78"/>
              </a:rPr>
              <a:t>قبل از شروع به آماده کردن غذا و همینطور بعداز پایان این کار دستهایتان را به دقت بشوئید خصوصا " بعد از توالت و یا پس ازآماده سازی غذاهای خام مثل ماهی ، گوشت وماکیان ، و اگردر دستهایتان عفونتی وجود دارد قبل از تهیه غذا روی آن را پوشانده وپانسمان نمائید . همچنین به خاطر داشته باشید که حیوانات خانگی مانند سگها ، پرندگان و بخصوص لاک پشت غالبا " ناقل میکروبهای بیماریزای خطرناکی هستند که می توانند از دستهای شما به غذا منتقل شوند .</a:t>
            </a:r>
            <a:endParaRPr lang="en-US" sz="8000" b="1" i="0" dirty="0" smtClean="0">
              <a:cs typeface="B Mitra" pitchFamily="2" charset="-78"/>
            </a:endParaRPr>
          </a:p>
          <a:p>
            <a:pPr marL="0" lvl="0" indent="0">
              <a:buClrTx/>
              <a:buSzTx/>
              <a:buNone/>
            </a:pPr>
            <a:endParaRPr lang="fa-IR" dirty="0">
              <a:solidFill>
                <a:schemeClr val="tx1"/>
              </a:solidFill>
            </a:endParaRPr>
          </a:p>
        </p:txBody>
      </p:sp>
    </p:spTree>
  </p:cSld>
  <p:clrMapOvr>
    <a:masterClrMapping/>
  </p:clrMapOvr>
  <p:transition>
    <p:cu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285728"/>
            <a:ext cx="7086600" cy="5086368"/>
          </a:xfrm>
        </p:spPr>
        <p:txBody>
          <a:bodyPr/>
          <a:lstStyle/>
          <a:p>
            <a:pPr marL="0" indent="0">
              <a:buNone/>
            </a:pPr>
            <a:r>
              <a:rPr lang="ar-SA" sz="2000" b="1" i="0" dirty="0" smtClean="0">
                <a:cs typeface="B Mitra" pitchFamily="2" charset="-78"/>
              </a:rPr>
              <a:t/>
            </a:r>
            <a:br>
              <a:rPr lang="ar-SA" sz="2000" b="1" i="0" dirty="0" smtClean="0">
                <a:cs typeface="B Mitra" pitchFamily="2" charset="-78"/>
              </a:rPr>
            </a:br>
            <a:r>
              <a:rPr lang="ar-SA" sz="2000" b="1" i="0" dirty="0" smtClean="0">
                <a:cs typeface="B Mitra" pitchFamily="2" charset="-78"/>
              </a:rPr>
              <a:t>8- تمام سطوح آشپزخانه را دقیقا" تمیز نگهدارید .</a:t>
            </a:r>
            <a:br>
              <a:rPr lang="ar-SA" sz="2000" b="1" i="0" dirty="0" smtClean="0">
                <a:cs typeface="B Mitra" pitchFamily="2" charset="-78"/>
              </a:rPr>
            </a:br>
            <a:r>
              <a:rPr lang="ar-SA" sz="2000" b="1" i="0" dirty="0" smtClean="0">
                <a:cs typeface="B Mitra" pitchFamily="2" charset="-78"/>
              </a:rPr>
              <a:t>ازآنجایی که غذاها به آسانی آلوده می شوند تمام سطوح مورد استفاده هنگام آماده سازی و تهیه غذا باید دقیقا " تمیز نگهداشته شوند . هرذره غذا ،خرده نان یا لکه ای می تواند یک منبع میکروب باشد .پارچه هایی که باظروف و وسایل آشپزی تماس دارند باید هر روز تعویض وقبل از مصرف دوباره در آب جوشانده شوند . پارچه های جدا برای تمیز کردن زمینها نیز به شستشوی مکرر نیاز دارند.</a:t>
            </a:r>
            <a:endParaRPr lang="fa-IR" sz="2000" b="1" i="0" dirty="0" smtClean="0">
              <a:cs typeface="B Mitra" pitchFamily="2" charset="-78"/>
            </a:endParaRPr>
          </a:p>
          <a:p>
            <a:pPr marL="0" indent="0">
              <a:buNone/>
            </a:pPr>
            <a:endParaRPr lang="en-US" sz="2000" b="1" i="0" dirty="0" smtClean="0">
              <a:cs typeface="B Mitra" pitchFamily="2" charset="-78"/>
            </a:endParaRPr>
          </a:p>
          <a:p>
            <a:pPr marL="0" lvl="0" indent="0">
              <a:buClrTx/>
              <a:buSzTx/>
              <a:buNone/>
            </a:pPr>
            <a:r>
              <a:rPr lang="fa-IR" sz="2000" b="1" i="0" dirty="0" smtClean="0">
                <a:cs typeface="B Mitra" pitchFamily="2" charset="-78"/>
              </a:rPr>
              <a:t>9</a:t>
            </a:r>
            <a:r>
              <a:rPr lang="ar-SA" sz="2000" b="1" i="0" dirty="0" smtClean="0">
                <a:cs typeface="B Mitra" pitchFamily="2" charset="-78"/>
              </a:rPr>
              <a:t>- غذاها را ازدسترس حشرات ، جوندگان ودیگرحیوانات دورنگاه دارید.</a:t>
            </a:r>
            <a:br>
              <a:rPr lang="ar-SA" sz="2000" b="1" i="0" dirty="0" smtClean="0">
                <a:cs typeface="B Mitra" pitchFamily="2" charset="-78"/>
              </a:rPr>
            </a:br>
            <a:r>
              <a:rPr lang="ar-SA" sz="2000" b="1" i="0" dirty="0" smtClean="0">
                <a:cs typeface="B Mitra" pitchFamily="2" charset="-78"/>
              </a:rPr>
              <a:t>حیوانات غالبا" حامل میکروبهای بیماریزا هستند که می توانند باعث مسمومیت های غذایی شوند . نگهداری غذا در ظروف درب دار بهترین راه محافظت غذاست</a:t>
            </a:r>
            <a:endParaRPr lang="fa-IR" sz="2000" b="1" i="0" dirty="0" smtClean="0">
              <a:cs typeface="B Mitra" pitchFamily="2" charset="-78"/>
            </a:endParaRPr>
          </a:p>
          <a:p>
            <a:pPr marL="0" lvl="0" indent="0">
              <a:buClrTx/>
              <a:buSzTx/>
              <a:buNone/>
            </a:pPr>
            <a:endParaRPr lang="fa-IR" sz="2000" b="1" i="0" dirty="0" smtClean="0">
              <a:cs typeface="B Mitra" pitchFamily="2" charset="-78"/>
            </a:endParaRPr>
          </a:p>
          <a:p>
            <a:pPr marL="0" lvl="0" indent="0">
              <a:buClrTx/>
              <a:buSzTx/>
              <a:buNone/>
            </a:pPr>
            <a:r>
              <a:rPr lang="fa-IR" sz="2000" b="1" i="0" dirty="0" smtClean="0">
                <a:cs typeface="B Mitra" pitchFamily="2" charset="-78"/>
              </a:rPr>
              <a:t>10</a:t>
            </a:r>
            <a:r>
              <a:rPr lang="ar-SA" sz="2000" b="1" i="0" dirty="0" smtClean="0">
                <a:cs typeface="B Mitra" pitchFamily="2" charset="-78"/>
              </a:rPr>
              <a:t>- ازآب پاکیزه استفاده نمائید .</a:t>
            </a:r>
            <a:br>
              <a:rPr lang="ar-SA" sz="2000" b="1" i="0" dirty="0" smtClean="0">
                <a:cs typeface="B Mitra" pitchFamily="2" charset="-78"/>
              </a:rPr>
            </a:br>
            <a:r>
              <a:rPr lang="ar-SA" sz="2000" b="1" i="0" dirty="0" smtClean="0">
                <a:cs typeface="B Mitra" pitchFamily="2" charset="-78"/>
              </a:rPr>
              <a:t>وجود آب پاکیزه همان قدر که برای نوشیدن مهم است برای تهیه غذا نیزاهمیت دارد . اگردرمورد آب مصرفی تان شک دارید قبل از اضافه کردن آن به غذا ویا استفاده ازآن برای تهیه یخ ، آن را بجوشانید بخصوص درمورد آب مورداستفاده درتهیه غذای کودک بسیار دقت داشته باشید </a:t>
            </a:r>
            <a:r>
              <a:rPr lang="ar-SA" b="1" i="0" dirty="0" smtClean="0">
                <a:cs typeface="B Mitra" pitchFamily="2" charset="-78"/>
              </a:rPr>
              <a:t>. </a:t>
            </a:r>
          </a:p>
          <a:p>
            <a:endParaRPr lang="fa-IR" dirty="0"/>
          </a:p>
        </p:txBody>
      </p:sp>
    </p:spTree>
  </p:cSld>
  <p:clrMapOvr>
    <a:masterClrMapping/>
  </p:clrMapOvr>
  <p:transition>
    <p:pull dir="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rgbClr val="FF00FF"/>
                </a:solidFill>
              </a:rPr>
              <a:t>تصاویرنگهداری موادغذائی</a:t>
            </a:r>
            <a:endParaRPr lang="fa-IR" dirty="0">
              <a:solidFill>
                <a:srgbClr val="FF00FF"/>
              </a:solidFill>
            </a:endParaRPr>
          </a:p>
        </p:txBody>
      </p:sp>
      <p:pic>
        <p:nvPicPr>
          <p:cNvPr id="1026" name="Picture 2" descr="M:\آخرين دانلودها\DSC02048.JPG"/>
          <p:cNvPicPr>
            <a:picLocks noGrp="1" noChangeAspect="1" noChangeArrowheads="1"/>
          </p:cNvPicPr>
          <p:nvPr>
            <p:ph idx="1"/>
          </p:nvPr>
        </p:nvPicPr>
        <p:blipFill>
          <a:blip r:embed="rId3" cstate="print"/>
          <a:srcRect/>
          <a:stretch>
            <a:fillRect/>
          </a:stretch>
        </p:blipFill>
        <p:spPr bwMode="auto">
          <a:xfrm>
            <a:off x="214313" y="1483714"/>
            <a:ext cx="7329487" cy="4119172"/>
          </a:xfrm>
          <a:prstGeom prst="rect">
            <a:avLst/>
          </a:prstGeom>
          <a:noFill/>
        </p:spPr>
      </p:pic>
      <p:pic>
        <p:nvPicPr>
          <p:cNvPr id="5" name="076.MP3">
            <a:hlinkClick r:id="" action="ppaction://media"/>
          </p:cNvPr>
          <p:cNvPicPr>
            <a:picLocks noRot="1" noChangeAspect="1"/>
          </p:cNvPicPr>
          <p:nvPr>
            <a:audioFile r:link="rId1"/>
          </p:nvPr>
        </p:nvPicPr>
        <p:blipFill>
          <a:blip r:embed="rId4" cstate="print"/>
          <a:stretch>
            <a:fillRect/>
          </a:stretch>
        </p:blipFill>
        <p:spPr>
          <a:xfrm>
            <a:off x="6000760" y="2214554"/>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448"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050" name="Picture 2" descr="M:\آخرين دانلودها\DSC02056.JPG"/>
          <p:cNvPicPr>
            <a:picLocks noGrp="1" noChangeAspect="1" noChangeArrowheads="1"/>
          </p:cNvPicPr>
          <p:nvPr>
            <p:ph idx="1"/>
          </p:nvPr>
        </p:nvPicPr>
        <p:blipFill>
          <a:blip r:embed="rId2" cstate="print"/>
          <a:srcRect/>
          <a:stretch>
            <a:fillRect/>
          </a:stretch>
        </p:blipFill>
        <p:spPr bwMode="auto">
          <a:xfrm>
            <a:off x="285720" y="857233"/>
            <a:ext cx="7258080" cy="4829802"/>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3074" name="Picture 2" descr="M:\آخرين دانلودها\DSC02062.JPG"/>
          <p:cNvPicPr>
            <a:picLocks noGrp="1" noChangeAspect="1" noChangeArrowheads="1"/>
          </p:cNvPicPr>
          <p:nvPr>
            <p:ph idx="1"/>
          </p:nvPr>
        </p:nvPicPr>
        <p:blipFill>
          <a:blip r:embed="rId2" cstate="print"/>
          <a:srcRect/>
          <a:stretch>
            <a:fillRect/>
          </a:stretch>
        </p:blipFill>
        <p:spPr bwMode="auto">
          <a:xfrm>
            <a:off x="142844" y="857233"/>
            <a:ext cx="7400956" cy="4829802"/>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500042"/>
            <a:ext cx="7329518" cy="5443558"/>
          </a:xfrm>
        </p:spPr>
        <p:txBody>
          <a:bodyPr/>
          <a:lstStyle/>
          <a:p>
            <a:pPr algn="just">
              <a:lnSpc>
                <a:spcPct val="150000"/>
              </a:lnSpc>
              <a:buNone/>
            </a:pPr>
            <a:r>
              <a:rPr lang="fa-IR" sz="2000" b="1" i="0" dirty="0" smtClean="0">
                <a:solidFill>
                  <a:schemeClr val="accent6"/>
                </a:solidFill>
                <a:cs typeface="B Mitra" pitchFamily="2" charset="-78"/>
              </a:rPr>
              <a:t>آفلاتوكسين </a:t>
            </a:r>
          </a:p>
          <a:p>
            <a:pPr indent="22225" algn="just">
              <a:lnSpc>
                <a:spcPct val="150000"/>
              </a:lnSpc>
              <a:buNone/>
            </a:pPr>
            <a:r>
              <a:rPr lang="fa-IR" sz="1800" b="1" i="0" dirty="0" smtClean="0">
                <a:solidFill>
                  <a:schemeClr val="tx1"/>
                </a:solidFill>
                <a:cs typeface="B Mitra" pitchFamily="2" charset="-78"/>
              </a:rPr>
              <a:t>يك متابوليك ثانويه قارچ هاست وعمده ترين قارچ هايي كه باعث توليد آفلاتوكسين مي شوند به دو گونه اسپرژيلوس فلاووس(</a:t>
            </a:r>
            <a:r>
              <a:rPr lang="en-US" sz="1800" b="1" i="0" dirty="0" err="1" smtClean="0">
                <a:solidFill>
                  <a:schemeClr val="tx1"/>
                </a:solidFill>
                <a:cs typeface="B Mitra" pitchFamily="2" charset="-78"/>
              </a:rPr>
              <a:t>Aspergill</a:t>
            </a:r>
            <a:r>
              <a:rPr lang="en-US" sz="1800" b="1" i="0" dirty="0" smtClean="0">
                <a:solidFill>
                  <a:schemeClr val="tx1"/>
                </a:solidFill>
                <a:cs typeface="B Mitra" pitchFamily="2" charset="-78"/>
              </a:rPr>
              <a:t> </a:t>
            </a:r>
            <a:r>
              <a:rPr lang="en-US" sz="1800" b="1" i="0" dirty="0" err="1" smtClean="0">
                <a:solidFill>
                  <a:schemeClr val="tx1"/>
                </a:solidFill>
                <a:cs typeface="B Mitra" pitchFamily="2" charset="-78"/>
              </a:rPr>
              <a:t>flavus</a:t>
            </a:r>
            <a:r>
              <a:rPr lang="fa-IR" sz="1800" b="1" i="0" dirty="0" smtClean="0">
                <a:solidFill>
                  <a:schemeClr val="tx1"/>
                </a:solidFill>
                <a:cs typeface="B Mitra" pitchFamily="2" charset="-78"/>
              </a:rPr>
              <a:t> ) و اسپرژيلوس پارازيتيكوس (</a:t>
            </a:r>
            <a:r>
              <a:rPr lang="en-US" sz="1800" b="1" i="0" dirty="0" err="1" smtClean="0">
                <a:solidFill>
                  <a:schemeClr val="tx1"/>
                </a:solidFill>
                <a:cs typeface="B Mitra" pitchFamily="2" charset="-78"/>
              </a:rPr>
              <a:t>A.parasiticus</a:t>
            </a:r>
            <a:r>
              <a:rPr lang="fa-IR" sz="1800" b="1" i="0" dirty="0" smtClean="0">
                <a:solidFill>
                  <a:schemeClr val="tx1"/>
                </a:solidFill>
                <a:cs typeface="B Mitra" pitchFamily="2" charset="-78"/>
              </a:rPr>
              <a:t>) تعلق دارند. اين قارچ ها تحت شرايط رطوبت و حرارت مساعد قادر خواهند بود كه بر روي مواد غذايي وي‍ژه اي رشد نموده و به دنبال رشد خود آفلاتوكسين توليد كنند. به دليل اين كه توليد اين گروه از سموم قارچي ابتدا در گونه آسپرژيلوس فلاووس يافت شده است، به نام آفلاتوكسين مشهور شدند. به طوري كه </a:t>
            </a:r>
            <a:r>
              <a:rPr lang="en-US" sz="1800" b="1" i="0" dirty="0" smtClean="0">
                <a:solidFill>
                  <a:schemeClr val="tx1"/>
                </a:solidFill>
                <a:cs typeface="B Mitra" pitchFamily="2" charset="-78"/>
              </a:rPr>
              <a:t>A</a:t>
            </a:r>
            <a:r>
              <a:rPr lang="fa-IR" sz="1800" b="1" i="0" dirty="0" smtClean="0">
                <a:solidFill>
                  <a:schemeClr val="tx1"/>
                </a:solidFill>
                <a:cs typeface="B Mitra" pitchFamily="2" charset="-78"/>
              </a:rPr>
              <a:t> از </a:t>
            </a:r>
            <a:r>
              <a:rPr lang="en-US" sz="1800" b="1" i="0" dirty="0" err="1" smtClean="0">
                <a:solidFill>
                  <a:schemeClr val="tx1"/>
                </a:solidFill>
                <a:cs typeface="B Mitra" pitchFamily="2" charset="-78"/>
              </a:rPr>
              <a:t>Aspergellus</a:t>
            </a:r>
            <a:r>
              <a:rPr lang="fa-IR" sz="1800" b="1" i="0" dirty="0" smtClean="0">
                <a:solidFill>
                  <a:schemeClr val="tx1"/>
                </a:solidFill>
                <a:cs typeface="B Mitra" pitchFamily="2" charset="-78"/>
              </a:rPr>
              <a:t> و</a:t>
            </a:r>
            <a:r>
              <a:rPr lang="en-US" sz="1800" b="1" i="0" dirty="0" err="1" smtClean="0">
                <a:solidFill>
                  <a:schemeClr val="tx1"/>
                </a:solidFill>
                <a:cs typeface="B Mitra" pitchFamily="2" charset="-78"/>
              </a:rPr>
              <a:t>Fla</a:t>
            </a:r>
            <a:r>
              <a:rPr lang="fa-IR" sz="1800" b="1" i="0" dirty="0" smtClean="0">
                <a:solidFill>
                  <a:schemeClr val="tx1"/>
                </a:solidFill>
                <a:cs typeface="B Mitra" pitchFamily="2" charset="-78"/>
              </a:rPr>
              <a:t>  از </a:t>
            </a:r>
            <a:r>
              <a:rPr lang="en-US" sz="1800" b="1" i="0" dirty="0" err="1" smtClean="0">
                <a:solidFill>
                  <a:schemeClr val="tx1"/>
                </a:solidFill>
                <a:cs typeface="B Mitra" pitchFamily="2" charset="-78"/>
              </a:rPr>
              <a:t>Flavus</a:t>
            </a:r>
            <a:r>
              <a:rPr lang="fa-IR" sz="1800" b="1" i="0" dirty="0" smtClean="0">
                <a:solidFill>
                  <a:schemeClr val="tx1"/>
                </a:solidFill>
                <a:cs typeface="B Mitra" pitchFamily="2" charset="-78"/>
              </a:rPr>
              <a:t> گرفته شده و </a:t>
            </a:r>
            <a:r>
              <a:rPr lang="en-US" sz="1800" b="1" i="0" dirty="0" smtClean="0">
                <a:solidFill>
                  <a:schemeClr val="tx1"/>
                </a:solidFill>
                <a:cs typeface="B Mitra" pitchFamily="2" charset="-78"/>
              </a:rPr>
              <a:t>Toxin</a:t>
            </a:r>
            <a:r>
              <a:rPr lang="fa-IR" sz="1800" b="1" i="0" dirty="0" smtClean="0">
                <a:solidFill>
                  <a:schemeClr val="tx1"/>
                </a:solidFill>
                <a:cs typeface="B Mitra" pitchFamily="2" charset="-78"/>
              </a:rPr>
              <a:t> نيز به معني سم مي باشد از مهمترین انواع افلاتوکسین ها </a:t>
            </a:r>
            <a:r>
              <a:rPr lang="en-US" sz="1800" b="1" i="0" dirty="0" smtClean="0">
                <a:solidFill>
                  <a:schemeClr val="tx1"/>
                </a:solidFill>
                <a:cs typeface="B Mitra" pitchFamily="2" charset="-78"/>
              </a:rPr>
              <a:t>B1,B2,G1,G2</a:t>
            </a:r>
            <a:r>
              <a:rPr lang="fa-IR" sz="1800" b="1" i="0" dirty="0" smtClean="0">
                <a:solidFill>
                  <a:schemeClr val="tx1"/>
                </a:solidFill>
                <a:cs typeface="B Mitra" pitchFamily="2" charset="-78"/>
              </a:rPr>
              <a:t> میباشند همچنین نوع </a:t>
            </a:r>
            <a:r>
              <a:rPr lang="en-US" sz="1800" b="1" i="0" dirty="0" smtClean="0">
                <a:solidFill>
                  <a:schemeClr val="tx1"/>
                </a:solidFill>
                <a:cs typeface="B Mitra" pitchFamily="2" charset="-78"/>
              </a:rPr>
              <a:t>M1</a:t>
            </a:r>
            <a:r>
              <a:rPr lang="fa-IR" sz="1800" b="1" i="0" dirty="0" smtClean="0">
                <a:solidFill>
                  <a:schemeClr val="tx1"/>
                </a:solidFill>
                <a:cs typeface="B Mitra" pitchFamily="2" charset="-78"/>
              </a:rPr>
              <a:t>و </a:t>
            </a:r>
            <a:r>
              <a:rPr lang="en-US" sz="1800" b="1" i="0" dirty="0" smtClean="0">
                <a:solidFill>
                  <a:schemeClr val="tx1"/>
                </a:solidFill>
                <a:cs typeface="B Mitra" pitchFamily="2" charset="-78"/>
              </a:rPr>
              <a:t>M2</a:t>
            </a:r>
            <a:r>
              <a:rPr lang="fa-IR" sz="1800" b="1" i="0" dirty="0" smtClean="0">
                <a:solidFill>
                  <a:schemeClr val="tx1"/>
                </a:solidFill>
                <a:cs typeface="B Mitra" pitchFamily="2" charset="-78"/>
              </a:rPr>
              <a:t> براي اولين بار از شير دامهایی كه با خوراك آلوده تغذيه شده بودند ، جدا شدنداین سموم در شیر ، پنیر ،بادام زمینی ،تخم پنبه ،مغز بادام ،چاشنی ها، انجیر ودر انواع مختلف خوراکهای انسانی ودامی یافت شده وقابل اندازه گیری است گاهی تخم مرغ ومحصولات گوشتی به علت استفاده از خوراک آلوده ،آلودگی به افلاتوکسین را نشان می دهند . </a:t>
            </a:r>
            <a:endParaRPr lang="en-US" sz="1800" b="1" i="0" dirty="0" smtClean="0">
              <a:solidFill>
                <a:schemeClr val="tx1"/>
              </a:solidFill>
              <a:cs typeface="B Mitra" pitchFamily="2" charset="-78"/>
            </a:endParaRPr>
          </a:p>
          <a:p>
            <a:endParaRPr lang="fa-IR" sz="2400" dirty="0" smtClean="0">
              <a:solidFill>
                <a:schemeClr val="tx1"/>
              </a:solidFill>
            </a:endParaRPr>
          </a:p>
        </p:txBody>
      </p:sp>
    </p:spTree>
  </p:cSld>
  <p:clrMapOvr>
    <a:masterClrMapping/>
  </p:clrMapOvr>
  <p:transition>
    <p:strips/>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098" name="Picture 2" descr="M:\آخرين دانلودها\DSC02064.JPG"/>
          <p:cNvPicPr>
            <a:picLocks noGrp="1" noChangeAspect="1" noChangeArrowheads="1"/>
          </p:cNvPicPr>
          <p:nvPr>
            <p:ph idx="1"/>
          </p:nvPr>
        </p:nvPicPr>
        <p:blipFill>
          <a:blip r:embed="rId2" cstate="print"/>
          <a:srcRect/>
          <a:stretch>
            <a:fillRect/>
          </a:stretch>
        </p:blipFill>
        <p:spPr bwMode="auto">
          <a:xfrm>
            <a:off x="285720" y="785795"/>
            <a:ext cx="7258080" cy="4901240"/>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5122" name="Picture 2" descr="M:\آخرين دانلودها\DSC02069.JPG"/>
          <p:cNvPicPr>
            <a:picLocks noGrp="1" noChangeAspect="1" noChangeArrowheads="1"/>
          </p:cNvPicPr>
          <p:nvPr>
            <p:ph idx="1"/>
          </p:nvPr>
        </p:nvPicPr>
        <p:blipFill>
          <a:blip r:embed="rId2" cstate="print"/>
          <a:srcRect/>
          <a:stretch>
            <a:fillRect/>
          </a:stretch>
        </p:blipFill>
        <p:spPr bwMode="auto">
          <a:xfrm>
            <a:off x="457200" y="857232"/>
            <a:ext cx="7086600" cy="4498809"/>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6146" name="Picture 2" descr="M:\آخرين دانلودها\DSC02070.JPG"/>
          <p:cNvPicPr>
            <a:picLocks noGrp="1" noChangeAspect="1" noChangeArrowheads="1"/>
          </p:cNvPicPr>
          <p:nvPr>
            <p:ph idx="1"/>
          </p:nvPr>
        </p:nvPicPr>
        <p:blipFill>
          <a:blip r:embed="rId2" cstate="print"/>
          <a:srcRect/>
          <a:stretch>
            <a:fillRect/>
          </a:stretch>
        </p:blipFill>
        <p:spPr bwMode="auto">
          <a:xfrm>
            <a:off x="457200" y="1000109"/>
            <a:ext cx="7086600" cy="4686926"/>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7170" name="Picture 2" descr="M:\آخرين دانلودها\IMG_0002.JPG"/>
          <p:cNvPicPr>
            <a:picLocks noGrp="1" noChangeAspect="1" noChangeArrowheads="1"/>
          </p:cNvPicPr>
          <p:nvPr>
            <p:ph idx="1"/>
          </p:nvPr>
        </p:nvPicPr>
        <p:blipFill>
          <a:blip r:embed="rId2" cstate="print"/>
          <a:srcRect/>
          <a:stretch>
            <a:fillRect/>
          </a:stretch>
        </p:blipFill>
        <p:spPr bwMode="auto">
          <a:xfrm>
            <a:off x="457200" y="928670"/>
            <a:ext cx="7086600" cy="4757402"/>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8194" name="Picture 2" descr="M:\آخرين دانلودها\IMG_0004.JPG"/>
          <p:cNvPicPr>
            <a:picLocks noGrp="1" noChangeAspect="1" noChangeArrowheads="1"/>
          </p:cNvPicPr>
          <p:nvPr>
            <p:ph idx="1"/>
          </p:nvPr>
        </p:nvPicPr>
        <p:blipFill>
          <a:blip r:embed="rId2" cstate="print"/>
          <a:srcRect/>
          <a:stretch>
            <a:fillRect/>
          </a:stretch>
        </p:blipFill>
        <p:spPr bwMode="auto">
          <a:xfrm>
            <a:off x="457200" y="714356"/>
            <a:ext cx="7086600" cy="4971716"/>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9218" name="Picture 2" descr="M:\آخرين دانلودها\IMG_0005.JPG"/>
          <p:cNvPicPr>
            <a:picLocks noGrp="1" noChangeAspect="1" noChangeArrowheads="1"/>
          </p:cNvPicPr>
          <p:nvPr>
            <p:ph idx="1"/>
          </p:nvPr>
        </p:nvPicPr>
        <p:blipFill>
          <a:blip r:embed="rId2" cstate="print"/>
          <a:srcRect/>
          <a:stretch>
            <a:fillRect/>
          </a:stretch>
        </p:blipFill>
        <p:spPr bwMode="auto">
          <a:xfrm>
            <a:off x="285720" y="928670"/>
            <a:ext cx="7258080" cy="4757402"/>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0242" name="Picture 2" descr="M:\آخرين دانلودها\IMG_0026.JPG"/>
          <p:cNvPicPr>
            <a:picLocks noGrp="1" noChangeAspect="1" noChangeArrowheads="1"/>
          </p:cNvPicPr>
          <p:nvPr>
            <p:ph idx="1"/>
          </p:nvPr>
        </p:nvPicPr>
        <p:blipFill>
          <a:blip r:embed="rId2" cstate="print"/>
          <a:srcRect/>
          <a:stretch>
            <a:fillRect/>
          </a:stretch>
        </p:blipFill>
        <p:spPr bwMode="auto">
          <a:xfrm>
            <a:off x="457200" y="857232"/>
            <a:ext cx="7086600" cy="4834693"/>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1266" name="Picture 2" descr="M:\آخرين دانلودها\IMG_0028.JPG"/>
          <p:cNvPicPr>
            <a:picLocks noGrp="1" noChangeAspect="1" noChangeArrowheads="1"/>
          </p:cNvPicPr>
          <p:nvPr>
            <p:ph idx="1"/>
          </p:nvPr>
        </p:nvPicPr>
        <p:blipFill>
          <a:blip r:embed="rId2" cstate="print"/>
          <a:srcRect/>
          <a:stretch>
            <a:fillRect/>
          </a:stretch>
        </p:blipFill>
        <p:spPr bwMode="auto">
          <a:xfrm>
            <a:off x="285720" y="785794"/>
            <a:ext cx="7258080" cy="4906131"/>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2290" name="Picture 2" descr="M:\آخرين دانلودها\IMG_0060.JPG"/>
          <p:cNvPicPr>
            <a:picLocks noGrp="1" noChangeAspect="1" noChangeArrowheads="1"/>
          </p:cNvPicPr>
          <p:nvPr>
            <p:ph idx="1"/>
          </p:nvPr>
        </p:nvPicPr>
        <p:blipFill>
          <a:blip r:embed="rId2" cstate="print"/>
          <a:srcRect/>
          <a:stretch>
            <a:fillRect/>
          </a:stretch>
        </p:blipFill>
        <p:spPr bwMode="auto">
          <a:xfrm>
            <a:off x="457200" y="1000108"/>
            <a:ext cx="7086600" cy="4691817"/>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026" name="Picture 2"/>
          <p:cNvPicPr>
            <a:picLocks noGrp="1" noChangeAspect="1" noChangeArrowheads="1"/>
          </p:cNvPicPr>
          <p:nvPr>
            <p:ph idx="1"/>
          </p:nvPr>
        </p:nvPicPr>
        <p:blipFill>
          <a:blip r:embed="rId2" cstate="print"/>
          <a:srcRect/>
          <a:stretch>
            <a:fillRect/>
          </a:stretch>
        </p:blipFill>
        <p:spPr bwMode="auto">
          <a:xfrm>
            <a:off x="357158" y="785794"/>
            <a:ext cx="7215238" cy="515780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S010336790">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Custom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2BA428E-A2FC-438F-9A00-4CD79B3DB2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TS010336790</Template>
  <TotalTime>2043</TotalTime>
  <Words>5233</Words>
  <Application>Microsoft Office PowerPoint</Application>
  <PresentationFormat>On-screen Show (4:3)</PresentationFormat>
  <Paragraphs>404</Paragraphs>
  <Slides>106</Slides>
  <Notes>14</Notes>
  <HiddenSlides>0</HiddenSlides>
  <MMClips>1</MMClips>
  <ScaleCrop>false</ScaleCrop>
  <HeadingPairs>
    <vt:vector size="4" baseType="variant">
      <vt:variant>
        <vt:lpstr>Theme</vt:lpstr>
      </vt:variant>
      <vt:variant>
        <vt:i4>1</vt:i4>
      </vt:variant>
      <vt:variant>
        <vt:lpstr>Slide Titles</vt:lpstr>
      </vt:variant>
      <vt:variant>
        <vt:i4>106</vt:i4>
      </vt:variant>
    </vt:vector>
  </HeadingPairs>
  <TitlesOfParts>
    <vt:vector size="107" baseType="lpstr">
      <vt:lpstr>TS010336790</vt:lpstr>
      <vt:lpstr>PowerPoint Presentation</vt:lpstr>
      <vt:lpstr>            گارکاه آموزشی با موضوع :    اصول  نگهداری  مواد غذایی  زمان :8اردیبهشت ماه 1395   </vt:lpstr>
      <vt:lpstr>PowerPoint Presentation</vt:lpstr>
      <vt:lpstr>فساد </vt:lpstr>
      <vt:lpstr>تقسيم بندي مواد غذايي برمبناي فساد پذيري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1-نگهدارنده هاي شيميايي  </vt:lpstr>
      <vt:lpstr>PowerPoint Presentation</vt:lpstr>
      <vt:lpstr>نگهدارنده های شیمیایی (ادامه) </vt:lpstr>
      <vt:lpstr>نگهدارنده های شیمیایی مورد استفاده در غذاها عبارتند از : </vt:lpstr>
      <vt:lpstr>PowerPoint Presentation</vt:lpstr>
      <vt:lpstr>PowerPoint Presentation</vt:lpstr>
      <vt:lpstr>PowerPoint Presentation</vt:lpstr>
      <vt:lpstr>1-6- اکسید اتیلن و اکسید پروپیلن  </vt:lpstr>
      <vt:lpstr>2) اسیدها  </vt:lpstr>
      <vt:lpstr>PowerPoint Presentation</vt:lpstr>
      <vt:lpstr>3) آنتی اکسیدان ها  </vt:lpstr>
      <vt:lpstr>PowerPoint Presentation</vt:lpstr>
      <vt:lpstr>4) مهار کننده های فلزات  </vt:lpstr>
      <vt:lpstr>6) مواد پایدار کننده  </vt:lpstr>
      <vt:lpstr>8) عوامل شفاف کننده  </vt:lpstr>
      <vt:lpstr>9) عوامل قوام دهنده  </vt:lpstr>
      <vt:lpstr>ازن چیست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كلستريديوم بوتولينوم ( بوتوليسم ):</vt:lpstr>
      <vt:lpstr>علائم بیماری:</vt:lpstr>
      <vt:lpstr>PowerPoint Presentation</vt:lpstr>
      <vt:lpstr>PowerPoint Presentation</vt:lpstr>
      <vt:lpstr>PowerPoint Presentation</vt:lpstr>
      <vt:lpstr>نگهداری مواد غذایی با استفاده از تشعشع</vt:lpstr>
      <vt:lpstr>10-دود دادن مواد غذايي  </vt:lpstr>
      <vt:lpstr>PowerPoint Presentation</vt:lpstr>
      <vt:lpstr>PowerPoint Presentation</vt:lpstr>
      <vt:lpstr>PowerPoint Presentation</vt:lpstr>
      <vt:lpstr>(Modified atmosphere packaging)Map: اتمسفر اصلاح شده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نگهداري مواد غذايي در سردخانه:</vt:lpstr>
      <vt:lpstr>الف – نگهداري مواد غذايي در سردخانه هاي بالاي صفر</vt:lpstr>
      <vt:lpstr>PowerPoint Presentation</vt:lpstr>
      <vt:lpstr>PowerPoint Presentation</vt:lpstr>
      <vt:lpstr>PowerPoint Presentation</vt:lpstr>
      <vt:lpstr>ب-نگهداري مواد غذايي در سردخانه زير صفر</vt:lpstr>
      <vt:lpstr>PowerPoint Presentation</vt:lpstr>
      <vt:lpstr>چگونگي تشكيل هيستامين  </vt:lpstr>
      <vt:lpstr>روشهاي پيشگيري از تشكيل هيستامين  </vt:lpstr>
      <vt:lpstr>مسمومیت هیستامینی</vt:lpstr>
      <vt:lpstr>PowerPoint Presentation</vt:lpstr>
      <vt:lpstr>PowerPoint Presentation</vt:lpstr>
      <vt:lpstr> منشأ HACCP   </vt:lpstr>
      <vt:lpstr>تاریخچه سیستم HACCP در ایران</vt:lpstr>
      <vt:lpstr> </vt:lpstr>
      <vt:lpstr>قوانین طلایی سازمان جهانی بهداشت برای ایمنی وبهداشت غذایی عبارتند از : </vt:lpstr>
      <vt:lpstr>PowerPoint Presentation</vt:lpstr>
      <vt:lpstr>PowerPoint Presentation</vt:lpstr>
      <vt:lpstr>PowerPoint Presentation</vt:lpstr>
      <vt:lpstr>PowerPoint Presentation</vt:lpstr>
      <vt:lpstr>تصاویرنگهداری موادغذائی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با تشکر از حضور و توجه شما</vt:lpstr>
    </vt:vector>
  </TitlesOfParts>
  <Company>AdibSoft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Fresh fruits</dc:title>
  <dc:creator>M-B</dc:creator>
  <cp:keywords/>
  <cp:lastModifiedBy>M.Farsi</cp:lastModifiedBy>
  <cp:revision>338</cp:revision>
  <dcterms:created xsi:type="dcterms:W3CDTF">2013-12-19T09:27:19Z</dcterms:created>
  <dcterms:modified xsi:type="dcterms:W3CDTF">2016-04-27T03:56:05Z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TC103367909990</vt:lpwstr>
  </property>
</Properties>
</file>