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19"/>
  </p:notesMasterIdLst>
  <p:handoutMasterIdLst>
    <p:handoutMasterId r:id="rId20"/>
  </p:handoutMasterIdLst>
  <p:sldIdLst>
    <p:sldId id="640" r:id="rId2"/>
    <p:sldId id="796" r:id="rId3"/>
    <p:sldId id="782" r:id="rId4"/>
    <p:sldId id="783" r:id="rId5"/>
    <p:sldId id="784" r:id="rId6"/>
    <p:sldId id="785" r:id="rId7"/>
    <p:sldId id="786" r:id="rId8"/>
    <p:sldId id="787" r:id="rId9"/>
    <p:sldId id="788" r:id="rId10"/>
    <p:sldId id="789" r:id="rId11"/>
    <p:sldId id="790" r:id="rId12"/>
    <p:sldId id="791" r:id="rId13"/>
    <p:sldId id="792" r:id="rId14"/>
    <p:sldId id="793" r:id="rId15"/>
    <p:sldId id="794" r:id="rId16"/>
    <p:sldId id="795" r:id="rId17"/>
    <p:sldId id="774" r:id="rId18"/>
  </p:sldIdLst>
  <p:sldSz cx="9144000" cy="6858000" type="screen4x3"/>
  <p:notesSz cx="6797675" cy="9928225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BE7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9568" autoAdjust="0"/>
    <p:restoredTop sz="94660"/>
  </p:normalViewPr>
  <p:slideViewPr>
    <p:cSldViewPr>
      <p:cViewPr varScale="1">
        <p:scale>
          <a:sx n="45" d="100"/>
          <a:sy n="45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lang="fa-IR" sz="2400" b="0" i="0" u="none" strike="noStrike" kern="1200" spc="0" baseline="0" dirty="0" smtClean="0">
                <a:solidFill>
                  <a:schemeClr val="tx1"/>
                </a:solidFill>
                <a:latin typeface="+mn-lt"/>
                <a:ea typeface="+mn-ea"/>
                <a:cs typeface="B Titr" pitchFamily="2" charset="-78"/>
              </a:defRPr>
            </a:pPr>
            <a:r>
              <a:rPr lang="fa-IR" sz="2400" kern="1200" dirty="0" smtClean="0">
                <a:solidFill>
                  <a:schemeClr val="tx1"/>
                </a:solidFill>
                <a:latin typeface="+mn-lt"/>
                <a:ea typeface="+mn-ea"/>
                <a:cs typeface="B Titr" pitchFamily="2" charset="-78"/>
              </a:rPr>
              <a:t>شهرهای دارای بیشترین تعداد مبتلا به بیمارهای منتقله از آب وغذا در طغیان های سال 95 </a:t>
            </a:r>
          </a:p>
        </c:rich>
      </c:tx>
      <c:layout>
        <c:manualLayout>
          <c:xMode val="edge"/>
          <c:yMode val="edge"/>
          <c:x val="0.11433488723184022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7.3528652345340187E-2"/>
          <c:y val="0.27443551576600872"/>
          <c:w val="0.90714351240959057"/>
          <c:h val="0.6211280696077377"/>
        </c:manualLayout>
      </c:layout>
      <c:barChart>
        <c:barDir val="col"/>
        <c:grouping val="clustered"/>
        <c:ser>
          <c:idx val="0"/>
          <c:order val="0"/>
          <c:tx>
            <c:strRef>
              <c:f>'95 کل '!$D$1</c:f>
              <c:strCache>
                <c:ptCount val="1"/>
                <c:pt idx="0">
                  <c:v>تعداد مبتلایان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'95 کل '!$C$2:$C$1476</c:f>
              <c:strCache>
                <c:ptCount val="10"/>
                <c:pt idx="0">
                  <c:v>اردبيل</c:v>
                </c:pt>
                <c:pt idx="1">
                  <c:v>تربت حيدريه</c:v>
                </c:pt>
                <c:pt idx="2">
                  <c:v>چابهار</c:v>
                </c:pt>
                <c:pt idx="3">
                  <c:v>تهران</c:v>
                </c:pt>
                <c:pt idx="4">
                  <c:v>مشهد</c:v>
                </c:pt>
                <c:pt idx="5">
                  <c:v>ديواندره</c:v>
                </c:pt>
                <c:pt idx="6">
                  <c:v>كامياران</c:v>
                </c:pt>
                <c:pt idx="7">
                  <c:v>اسلام‌آباد غرب</c:v>
                </c:pt>
                <c:pt idx="8">
                  <c:v>سر پل ذهاب</c:v>
                </c:pt>
                <c:pt idx="9">
                  <c:v>فريدن</c:v>
                </c:pt>
              </c:strCache>
            </c:strRef>
          </c:cat>
          <c:val>
            <c:numRef>
              <c:f>'95 کل '!$D$2:$D$1476</c:f>
              <c:numCache>
                <c:formatCode>#,##0</c:formatCode>
                <c:ptCount val="10"/>
                <c:pt idx="0">
                  <c:v>221</c:v>
                </c:pt>
                <c:pt idx="1">
                  <c:v>145</c:v>
                </c:pt>
                <c:pt idx="2">
                  <c:v>177</c:v>
                </c:pt>
                <c:pt idx="3">
                  <c:v>112</c:v>
                </c:pt>
                <c:pt idx="4">
                  <c:v>126</c:v>
                </c:pt>
                <c:pt idx="5">
                  <c:v>151</c:v>
                </c:pt>
                <c:pt idx="6">
                  <c:v>100</c:v>
                </c:pt>
                <c:pt idx="7">
                  <c:v>3303</c:v>
                </c:pt>
                <c:pt idx="8">
                  <c:v>384</c:v>
                </c:pt>
                <c:pt idx="9" formatCode="General">
                  <c:v>250</c:v>
                </c:pt>
              </c:numCache>
            </c:numRef>
          </c:val>
        </c:ser>
        <c:gapWidth val="219"/>
        <c:overlap val="-27"/>
        <c:axId val="56059008"/>
        <c:axId val="56060544"/>
      </c:barChart>
      <c:catAx>
        <c:axId val="560590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060544"/>
        <c:crosses val="autoZero"/>
        <c:auto val="1"/>
        <c:lblAlgn val="ctr"/>
        <c:lblOffset val="100"/>
      </c:catAx>
      <c:valAx>
        <c:axId val="5606054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059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دانشگاهی!$O$46</c:f>
              <c:strCache>
                <c:ptCount val="1"/>
                <c:pt idx="0">
                  <c:v>سال95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دانشگاهی!$P$45:$T$45</c:f>
              <c:strCache>
                <c:ptCount val="5"/>
                <c:pt idx="0">
                  <c:v>تعداد طغیان</c:v>
                </c:pt>
                <c:pt idx="1">
                  <c:v>طغیان آب</c:v>
                </c:pt>
                <c:pt idx="2">
                  <c:v>طغیان غذا</c:v>
                </c:pt>
                <c:pt idx="3">
                  <c:v>نامشخص</c:v>
                </c:pt>
                <c:pt idx="4">
                  <c:v>مشترک</c:v>
                </c:pt>
              </c:strCache>
            </c:strRef>
          </c:cat>
          <c:val>
            <c:numRef>
              <c:f>دانشگاهی!$P$46:$T$46</c:f>
              <c:numCache>
                <c:formatCode>General</c:formatCode>
                <c:ptCount val="5"/>
                <c:pt idx="0">
                  <c:v>1475</c:v>
                </c:pt>
                <c:pt idx="1">
                  <c:v>79</c:v>
                </c:pt>
                <c:pt idx="2">
                  <c:v>414</c:v>
                </c:pt>
                <c:pt idx="3">
                  <c:v>958</c:v>
                </c:pt>
                <c:pt idx="4">
                  <c:v>24</c:v>
                </c:pt>
              </c:numCache>
            </c:numRef>
          </c:val>
        </c:ser>
        <c:ser>
          <c:idx val="1"/>
          <c:order val="1"/>
          <c:tx>
            <c:strRef>
              <c:f>دانشگاهی!$O$47</c:f>
              <c:strCache>
                <c:ptCount val="1"/>
                <c:pt idx="0">
                  <c:v>سال94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دانشگاهی!$P$45:$T$45</c:f>
              <c:strCache>
                <c:ptCount val="5"/>
                <c:pt idx="0">
                  <c:v>تعداد طغیان</c:v>
                </c:pt>
                <c:pt idx="1">
                  <c:v>طغیان آب</c:v>
                </c:pt>
                <c:pt idx="2">
                  <c:v>طغیان غذا</c:v>
                </c:pt>
                <c:pt idx="3">
                  <c:v>نامشخص</c:v>
                </c:pt>
                <c:pt idx="4">
                  <c:v>مشترک</c:v>
                </c:pt>
              </c:strCache>
            </c:strRef>
          </c:cat>
          <c:val>
            <c:numRef>
              <c:f>دانشگاهی!$P$47:$T$47</c:f>
              <c:numCache>
                <c:formatCode>General</c:formatCode>
                <c:ptCount val="5"/>
                <c:pt idx="0">
                  <c:v>1680</c:v>
                </c:pt>
                <c:pt idx="1">
                  <c:v>90</c:v>
                </c:pt>
                <c:pt idx="2">
                  <c:v>524</c:v>
                </c:pt>
                <c:pt idx="3">
                  <c:v>1021</c:v>
                </c:pt>
                <c:pt idx="4">
                  <c:v>27</c:v>
                </c:pt>
              </c:numCache>
            </c:numRef>
          </c:val>
        </c:ser>
        <c:dLbls>
          <c:showVal val="1"/>
        </c:dLbls>
        <c:gapWidth val="100"/>
        <c:overlap val="-24"/>
        <c:axId val="56389632"/>
        <c:axId val="56391168"/>
      </c:barChart>
      <c:catAx>
        <c:axId val="563896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91168"/>
        <c:crosses val="autoZero"/>
        <c:auto val="1"/>
        <c:lblAlgn val="ctr"/>
        <c:lblOffset val="100"/>
      </c:catAx>
      <c:valAx>
        <c:axId val="5639116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89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DBFF1-DF6E-423B-800B-01ED1E3328C8}" type="datetimeFigureOut">
              <a:rPr lang="en-US" smtClean="0"/>
              <a:pPr/>
              <a:t>5/13/2017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34B6E-B41E-4FE6-B98E-63F1C0C136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7419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7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561E391-1D63-46DD-A354-F62F4676540F}" type="datetimeFigureOut">
              <a:rPr lang="fa-IR" smtClean="0"/>
              <a:pPr/>
              <a:t>1438/08/17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52016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7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36E9482-4669-4975-A148-E7D396D0596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732517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6E9482-4669-4975-A148-E7D396D0596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157904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a-IR" smtClean="0">
                <a:latin typeface="Arial" pitchFamily="34" charset="0"/>
                <a:cs typeface="B Titr" pitchFamily="2" charset="-78"/>
              </a:rPr>
              <a:t>يا به عبارت ديگر چگونه از كاركرد اقدام هاي كنترلي اطمينان حاصل كنيم؟</a:t>
            </a:r>
            <a:endParaRPr lang="fa-IR" sz="1800" smtClean="0">
              <a:latin typeface="Arial" pitchFamily="34" charset="0"/>
              <a:cs typeface="B Titr" pitchFamily="2" charset="-78"/>
            </a:endParaRP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ABCFD7-BBC2-4D3E-9DBD-AC6BF1FE3BAA}" type="slidenum">
              <a:rPr lang="fa-IR" smtClean="0"/>
              <a:pPr>
                <a:defRPr/>
              </a:pPr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772132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a-IR" smtClean="0">
                <a:latin typeface="Arial" pitchFamily="34" charset="0"/>
                <a:cs typeface="B Titr" pitchFamily="2" charset="-78"/>
              </a:rPr>
              <a:t>يا به عبارت ديگر چگونه از كاركرد اقدام هاي كنترلي اطمينان حاصل كنيم؟</a:t>
            </a:r>
            <a:endParaRPr lang="fa-IR" sz="1800" smtClean="0">
              <a:latin typeface="Arial" pitchFamily="34" charset="0"/>
              <a:cs typeface="B Titr" pitchFamily="2" charset="-78"/>
            </a:endParaRP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ABCFD7-BBC2-4D3E-9DBD-AC6BF1FE3BAA}" type="slidenum">
              <a:rPr lang="fa-IR" smtClean="0"/>
              <a:pPr>
                <a:defRPr/>
              </a:pPr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182237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a-IR" smtClean="0">
                <a:latin typeface="Arial" pitchFamily="34" charset="0"/>
                <a:cs typeface="B Titr" pitchFamily="2" charset="-78"/>
              </a:rPr>
              <a:t>يا به عبارت ديگر چگونه از كاركرد اقدام هاي كنترلي اطمينان حاصل كنيم؟</a:t>
            </a:r>
            <a:endParaRPr lang="fa-IR" sz="1800" smtClean="0">
              <a:latin typeface="Arial" pitchFamily="34" charset="0"/>
              <a:cs typeface="B Titr" pitchFamily="2" charset="-78"/>
            </a:endParaRP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ABCFD7-BBC2-4D3E-9DBD-AC6BF1FE3BAA}" type="slidenum">
              <a:rPr lang="fa-IR" smtClean="0"/>
              <a:pPr>
                <a:defRPr/>
              </a:pPr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496470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a-IR" smtClean="0">
                <a:latin typeface="Arial" pitchFamily="34" charset="0"/>
                <a:cs typeface="B Titr" pitchFamily="2" charset="-78"/>
              </a:rPr>
              <a:t>يا به عبارت ديگر چگونه از كاركرد اقدام هاي كنترلي اطمينان حاصل كنيم؟</a:t>
            </a:r>
            <a:endParaRPr lang="fa-IR" sz="1800" smtClean="0">
              <a:latin typeface="Arial" pitchFamily="34" charset="0"/>
              <a:cs typeface="B Titr" pitchFamily="2" charset="-78"/>
            </a:endParaRP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ABCFD7-BBC2-4D3E-9DBD-AC6BF1FE3BAA}" type="slidenum">
              <a:rPr lang="fa-IR" smtClean="0"/>
              <a:pPr>
                <a:defRPr/>
              </a:pPr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4020083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a-IR" smtClean="0">
                <a:latin typeface="Arial" pitchFamily="34" charset="0"/>
                <a:cs typeface="B Titr" pitchFamily="2" charset="-78"/>
              </a:rPr>
              <a:t>يا به عبارت ديگر چگونه از كاركرد اقدام هاي كنترلي اطمينان حاصل كنيم؟</a:t>
            </a:r>
            <a:endParaRPr lang="fa-IR" sz="1800" smtClean="0">
              <a:latin typeface="Arial" pitchFamily="34" charset="0"/>
              <a:cs typeface="B Titr" pitchFamily="2" charset="-78"/>
            </a:endParaRP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ABCFD7-BBC2-4D3E-9DBD-AC6BF1FE3BAA}" type="slidenum">
              <a:rPr lang="fa-IR" smtClean="0"/>
              <a:pPr>
                <a:defRPr/>
              </a:pPr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542798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a-IR" smtClean="0">
                <a:latin typeface="Arial" pitchFamily="34" charset="0"/>
                <a:cs typeface="B Titr" pitchFamily="2" charset="-78"/>
              </a:rPr>
              <a:t>يا به عبارت ديگر چگونه از كاركرد اقدام هاي كنترلي اطمينان حاصل كنيم؟</a:t>
            </a:r>
            <a:endParaRPr lang="fa-IR" sz="1800" smtClean="0">
              <a:latin typeface="Arial" pitchFamily="34" charset="0"/>
              <a:cs typeface="B Titr" pitchFamily="2" charset="-78"/>
            </a:endParaRP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ABCFD7-BBC2-4D3E-9DBD-AC6BF1FE3BAA}" type="slidenum">
              <a:rPr lang="fa-IR" smtClean="0"/>
              <a:pPr>
                <a:defRPr/>
              </a:pPr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4205293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a-IR" smtClean="0">
                <a:latin typeface="Arial" pitchFamily="34" charset="0"/>
                <a:cs typeface="B Titr" pitchFamily="2" charset="-78"/>
              </a:rPr>
              <a:t>يا به عبارت ديگر چگونه از كاركرد اقدام هاي كنترلي اطمينان حاصل كنيم؟</a:t>
            </a:r>
            <a:endParaRPr lang="fa-IR" sz="1800" smtClean="0">
              <a:latin typeface="Arial" pitchFamily="34" charset="0"/>
              <a:cs typeface="B Titr" pitchFamily="2" charset="-78"/>
            </a:endParaRP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ABCFD7-BBC2-4D3E-9DBD-AC6BF1FE3BAA}" type="slidenum">
              <a:rPr lang="fa-IR" smtClean="0"/>
              <a:pPr>
                <a:defRPr/>
              </a:pPr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8788575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a-IR" smtClean="0">
                <a:latin typeface="Arial" pitchFamily="34" charset="0"/>
                <a:cs typeface="B Titr" pitchFamily="2" charset="-78"/>
              </a:rPr>
              <a:t>يا به عبارت ديگر چگونه از كاركرد اقدام هاي كنترلي اطمينان حاصل كنيم؟</a:t>
            </a:r>
            <a:endParaRPr lang="fa-IR" sz="1800" smtClean="0">
              <a:latin typeface="Arial" pitchFamily="34" charset="0"/>
              <a:cs typeface="B Titr" pitchFamily="2" charset="-78"/>
            </a:endParaRP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ABCFD7-BBC2-4D3E-9DBD-AC6BF1FE3BAA}" type="slidenum">
              <a:rPr lang="fa-IR" smtClean="0"/>
              <a:pPr>
                <a:defRPr/>
              </a:pPr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406335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a-IR" smtClean="0">
                <a:latin typeface="Arial" pitchFamily="34" charset="0"/>
                <a:cs typeface="B Titr" pitchFamily="2" charset="-78"/>
              </a:rPr>
              <a:t>يا به عبارت ديگر چگونه از كاركرد اقدام هاي كنترلي اطمينان حاصل كنيم؟</a:t>
            </a:r>
            <a:endParaRPr lang="fa-IR" sz="1800" smtClean="0">
              <a:latin typeface="Arial" pitchFamily="34" charset="0"/>
              <a:cs typeface="B Titr" pitchFamily="2" charset="-78"/>
            </a:endParaRP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ABCFD7-BBC2-4D3E-9DBD-AC6BF1FE3BAA}" type="slidenum">
              <a:rPr lang="fa-IR" smtClean="0"/>
              <a:pPr>
                <a:defRPr/>
              </a:pPr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382422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a-IR" smtClean="0">
                <a:latin typeface="Arial" pitchFamily="34" charset="0"/>
                <a:cs typeface="B Titr" pitchFamily="2" charset="-78"/>
              </a:rPr>
              <a:t>يا به عبارت ديگر چگونه از كاركرد اقدام هاي كنترلي اطمينان حاصل كنيم؟</a:t>
            </a:r>
            <a:endParaRPr lang="fa-IR" sz="1800" smtClean="0">
              <a:latin typeface="Arial" pitchFamily="34" charset="0"/>
              <a:cs typeface="B Titr" pitchFamily="2" charset="-78"/>
            </a:endParaRP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ABCFD7-BBC2-4D3E-9DBD-AC6BF1FE3BAA}" type="slidenum">
              <a:rPr lang="fa-IR" smtClean="0"/>
              <a:pPr>
                <a:defRPr/>
              </a:pPr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259069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tif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12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200599" y="5257800"/>
            <a:ext cx="1481929" cy="1371600"/>
          </a:xfrm>
          <a:prstGeom prst="rect">
            <a:avLst/>
          </a:prstGeom>
        </p:spPr>
      </p:pic>
      <p:pic>
        <p:nvPicPr>
          <p:cNvPr id="14" name="Picture 13" descr="logo final moavenat copy.ti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14444" b="24445"/>
          <a:stretch>
            <a:fillRect/>
          </a:stretch>
        </p:blipFill>
        <p:spPr>
          <a:xfrm>
            <a:off x="3962400" y="304799"/>
            <a:ext cx="1636162" cy="1428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87596C-ACC7-415F-BB98-0B98EE0A7759}" type="datetime8">
              <a:rPr lang="fa-IR" smtClean="0"/>
              <a:pPr/>
              <a:t>17/مه/13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DD4882-9B9C-4CB4-AA77-19A1D6C2FEC0}" type="datetime8">
              <a:rPr lang="fa-IR" smtClean="0"/>
              <a:pPr/>
              <a:t>17/مه/13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</a:blip>
          <a:srcRect t="11737" b="26376"/>
          <a:stretch>
            <a:fillRect/>
          </a:stretch>
        </p:blipFill>
        <p:spPr>
          <a:xfrm>
            <a:off x="2362200" y="1524000"/>
            <a:ext cx="4998823" cy="441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554A8-3A9A-4AE0-A5FD-5F5051DC60A7}" type="datetime8">
              <a:rPr lang="fa-IR" smtClean="0"/>
              <a:pPr/>
              <a:t>17/مه/13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cs typeface="B Yagut" pitchFamily="2" charset="-78"/>
              </a:defRPr>
            </a:lvl1pPr>
            <a:extLst/>
          </a:lstStyle>
          <a:p>
            <a:r>
              <a:rPr lang="fa-IR" dirty="0" smtClean="0"/>
              <a:t>معاونت بهداشت</a:t>
            </a: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ctr">
              <a:defRPr sz="3200">
                <a:effectLst/>
                <a:cs typeface="B Titr" pitchFamily="2" charset="-78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8A4849-1686-419C-BD31-FD5181B18D2D}" type="datetime8">
              <a:rPr lang="fa-IR" smtClean="0"/>
              <a:pPr/>
              <a:t>17/مه/13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EE7548-A4E0-4079-ACC7-28C1F85CD3AA}" type="datetime8">
              <a:rPr lang="fa-IR" smtClean="0"/>
              <a:pPr/>
              <a:t>17/مه/13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8D9FFD-9153-4824-BC9F-3E4A8251C233}" type="datetime8">
              <a:rPr lang="fa-IR" smtClean="0"/>
              <a:pPr/>
              <a:t>17/مه/13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0C194F-BCCD-4BBB-84B1-65A0A51EA700}" type="datetime8">
              <a:rPr lang="fa-IR" smtClean="0"/>
              <a:pPr/>
              <a:t>17/مه/13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20FD62-086D-4684-BA51-7625D4F39708}" type="datetime8">
              <a:rPr lang="fa-IR" smtClean="0"/>
              <a:pPr/>
              <a:t>17/مه/13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1CC7BAC-C0D3-4D3D-8FF4-2FC4014F74C1}" type="datetime8">
              <a:rPr lang="fa-IR" smtClean="0"/>
              <a:pPr/>
              <a:t>17/مه/13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FD22C7B-C51A-419F-9C3C-28B373484841}" type="datetime8">
              <a:rPr lang="fa-IR" smtClean="0"/>
              <a:pPr/>
              <a:t>17/مه/13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 final moavenat copy.tif"/>
          <p:cNvPicPr>
            <a:picLocks noChangeAspect="1"/>
          </p:cNvPicPr>
          <p:nvPr/>
        </p:nvPicPr>
        <p:blipFill>
          <a:blip r:embed="rId13" cstate="print">
            <a:lum bright="70000" contrast="-70000"/>
          </a:blip>
          <a:srcRect t="14444" b="24445"/>
          <a:stretch>
            <a:fillRect/>
          </a:stretch>
        </p:blipFill>
        <p:spPr>
          <a:xfrm>
            <a:off x="2209800" y="1600200"/>
            <a:ext cx="4800406" cy="4191000"/>
          </a:xfrm>
          <a:prstGeom prst="rect">
            <a:avLst/>
          </a:prstGeom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D7BCCA4-E6FD-446A-8A2A-9C7D1B7A054C}" type="datetime8">
              <a:rPr lang="fa-IR" smtClean="0"/>
              <a:pPr/>
              <a:t>17/مه/13</a:t>
            </a:fld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  <a:cs typeface="B Zar" pitchFamily="2" charset="-78"/>
              </a:defRPr>
            </a:lvl1pPr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  <p:pic>
        <p:nvPicPr>
          <p:cNvPr id="16" name="Picture 15" descr="MOH logo.bmp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2647" y="5943600"/>
            <a:ext cx="987953" cy="914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r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/>
          <a:latin typeface="+mj-lt"/>
          <a:ea typeface="+mj-ea"/>
          <a:cs typeface="B Yagut" pitchFamily="2" charset="-78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3332583"/>
          </a:xfrm>
        </p:spPr>
        <p:txBody>
          <a:bodyPr>
            <a:normAutofit/>
          </a:bodyPr>
          <a:lstStyle/>
          <a:p>
            <a:r>
              <a:rPr lang="fa-IR" sz="6000" dirty="0" smtClean="0"/>
              <a:t/>
            </a:r>
            <a:br>
              <a:rPr lang="fa-IR" sz="6000" dirty="0" smtClean="0"/>
            </a:br>
            <a:endParaRPr lang="fa-IR" sz="6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5269" y="2174207"/>
            <a:ext cx="4333461" cy="248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359802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533400" y="228600"/>
            <a:ext cx="8229600" cy="6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lnSpc>
                <a:spcPct val="155000"/>
              </a:lnSpc>
            </a:pPr>
            <a:r>
              <a:rPr lang="fa-IR" sz="2400" dirty="0" smtClean="0">
                <a:cs typeface="B Titr" pitchFamily="2" charset="-78"/>
              </a:rPr>
              <a:t>گزارش طغیان بیماریهای منتقله از آب و غذا</a:t>
            </a:r>
            <a:endParaRPr lang="fa-IR" sz="1200" dirty="0">
              <a:cs typeface="B Titr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066800"/>
            <a:ext cx="81534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2500" t="21094" b="37499"/>
          <a:stretch/>
        </p:blipFill>
        <p:spPr>
          <a:xfrm>
            <a:off x="613228" y="1600200"/>
            <a:ext cx="8171543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046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533400" y="228600"/>
            <a:ext cx="8229600" cy="6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lnSpc>
                <a:spcPct val="155000"/>
              </a:lnSpc>
            </a:pPr>
            <a:r>
              <a:rPr lang="fa-IR" sz="2400" dirty="0" smtClean="0">
                <a:cs typeface="B Titr" pitchFamily="2" charset="-78"/>
              </a:rPr>
              <a:t>گزارش طغیان بیماریهای منتقله از آب و غذا</a:t>
            </a:r>
            <a:endParaRPr lang="fa-IR" sz="1200" dirty="0">
              <a:cs typeface="B Titr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066800"/>
            <a:ext cx="81534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2500" t="22656" r="2500" b="51563"/>
          <a:stretch/>
        </p:blipFill>
        <p:spPr>
          <a:xfrm>
            <a:off x="381000" y="1752600"/>
            <a:ext cx="8589818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363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533400" y="228600"/>
            <a:ext cx="8229600" cy="6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lnSpc>
                <a:spcPct val="155000"/>
              </a:lnSpc>
            </a:pPr>
            <a:r>
              <a:rPr lang="fa-IR" sz="2400" dirty="0" smtClean="0">
                <a:cs typeface="B Titr" pitchFamily="2" charset="-78"/>
              </a:rPr>
              <a:t>گزارش طغیان بیماریهای منتقله از آب و غذا</a:t>
            </a:r>
            <a:endParaRPr lang="fa-IR" sz="1200" dirty="0">
              <a:cs typeface="B Titr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066800"/>
            <a:ext cx="81534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0000" t="22656" r="1875" b="49219"/>
          <a:stretch/>
        </p:blipFill>
        <p:spPr>
          <a:xfrm>
            <a:off x="304800" y="1447800"/>
            <a:ext cx="86868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426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533400" y="228600"/>
            <a:ext cx="8229600" cy="6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lnSpc>
                <a:spcPct val="155000"/>
              </a:lnSpc>
            </a:pPr>
            <a:r>
              <a:rPr lang="fa-IR" sz="2400" dirty="0" smtClean="0">
                <a:cs typeface="B Titr" pitchFamily="2" charset="-78"/>
              </a:rPr>
              <a:t>درس آموخته طغیان بیماریهای منتقله از آب و غذا</a:t>
            </a:r>
            <a:endParaRPr lang="fa-IR" sz="1200" dirty="0">
              <a:cs typeface="B Titr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066800"/>
            <a:ext cx="81534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600200"/>
            <a:ext cx="8153400" cy="495300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600" dirty="0" smtClean="0">
                <a:cs typeface="B Mitra" pitchFamily="2" charset="-78"/>
              </a:rPr>
              <a:t>عدم اطلاع بهنگام از وقوع طغیان </a:t>
            </a:r>
          </a:p>
          <a:p>
            <a:pPr algn="just" rtl="1"/>
            <a:r>
              <a:rPr lang="fa-IR" sz="3600" dirty="0" smtClean="0">
                <a:cs typeface="B Mitra" pitchFamily="2" charset="-78"/>
              </a:rPr>
              <a:t>اطلاع رسانی دیرهنگام به سطوح بالاتر</a:t>
            </a:r>
          </a:p>
          <a:p>
            <a:pPr algn="just" rtl="1"/>
            <a:r>
              <a:rPr lang="fa-IR" sz="3600" dirty="0" smtClean="0">
                <a:cs typeface="B Mitra" pitchFamily="2" charset="-78"/>
              </a:rPr>
              <a:t>تصمیم گیری عجولانه در اعلام منبع ایجاد طغیان</a:t>
            </a:r>
          </a:p>
          <a:p>
            <a:pPr algn="just" rtl="1"/>
            <a:r>
              <a:rPr lang="fa-IR" sz="3600" dirty="0" smtClean="0">
                <a:cs typeface="B Mitra" pitchFamily="2" charset="-78"/>
              </a:rPr>
              <a:t>توجه جدی به عوامل خطر و کنترل آنها</a:t>
            </a:r>
          </a:p>
          <a:p>
            <a:pPr algn="just" rtl="1"/>
            <a:r>
              <a:rPr lang="fa-IR" sz="3600" dirty="0" smtClean="0">
                <a:cs typeface="B Mitra" pitchFamily="2" charset="-78"/>
              </a:rPr>
              <a:t>توجه به </a:t>
            </a:r>
            <a:r>
              <a:rPr lang="fa-IR" sz="3600" dirty="0" err="1" smtClean="0">
                <a:cs typeface="B Mitra" pitchFamily="2" charset="-78"/>
              </a:rPr>
              <a:t>آیتم</a:t>
            </a:r>
            <a:r>
              <a:rPr lang="fa-IR" sz="3600" dirty="0" smtClean="0">
                <a:cs typeface="B Mitra" pitchFamily="2" charset="-78"/>
              </a:rPr>
              <a:t> های اپیدمیولوژی</a:t>
            </a:r>
          </a:p>
          <a:p>
            <a:pPr algn="just" rtl="1"/>
            <a:endParaRPr lang="fa-IR" sz="3600" dirty="0" smtClean="0">
              <a:cs typeface="B Mitra" pitchFamily="2" charset="-78"/>
            </a:endParaRPr>
          </a:p>
          <a:p>
            <a:pPr algn="just" rtl="1"/>
            <a:endParaRPr lang="en-US" sz="3600" dirty="0" smtClean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049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533400" y="228600"/>
            <a:ext cx="8229600" cy="6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lnSpc>
                <a:spcPct val="155000"/>
              </a:lnSpc>
            </a:pPr>
            <a:r>
              <a:rPr lang="fa-IR" sz="2400" dirty="0" smtClean="0">
                <a:cs typeface="B Titr" pitchFamily="2" charset="-78"/>
              </a:rPr>
              <a:t>درس آموخته طغیان بیماریهای منتقله از آب و غذا</a:t>
            </a:r>
            <a:endParaRPr lang="fa-IR" sz="1200" dirty="0">
              <a:cs typeface="B Titr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066800"/>
            <a:ext cx="81534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447800"/>
            <a:ext cx="8153400" cy="518160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dirty="0" smtClean="0">
                <a:cs typeface="B Mitra" pitchFamily="2" charset="-78"/>
              </a:rPr>
              <a:t>عدم مستند سازی مناسب کنترل های انجام شده قبل از وقوع طغیان/ حادثه</a:t>
            </a:r>
          </a:p>
          <a:p>
            <a:pPr algn="just" rtl="1"/>
            <a:r>
              <a:rPr lang="fa-IR" dirty="0" smtClean="0">
                <a:cs typeface="B Mitra" pitchFamily="2" charset="-78"/>
              </a:rPr>
              <a:t>شناخت ناکافی از وضعیت سامانه تامین آب</a:t>
            </a:r>
          </a:p>
          <a:p>
            <a:pPr algn="just" rtl="1"/>
            <a:r>
              <a:rPr lang="fa-IR" dirty="0" smtClean="0">
                <a:cs typeface="B Mitra" pitchFamily="2" charset="-78"/>
              </a:rPr>
              <a:t>عدم تهیه نمونه آب مناسب( آب خام، شبکه عمومی، نقطه مصرف) از نظر تعداد و محل</a:t>
            </a:r>
          </a:p>
          <a:p>
            <a:pPr algn="just" rtl="1"/>
            <a:r>
              <a:rPr lang="fa-IR" dirty="0" smtClean="0">
                <a:cs typeface="B Mitra" pitchFamily="2" charset="-78"/>
              </a:rPr>
              <a:t>بررسی اتفاقات و تغییرات در دوره کمون بیماری</a:t>
            </a:r>
          </a:p>
          <a:p>
            <a:pPr algn="just" rtl="1"/>
            <a:endParaRPr lang="fa-IR" dirty="0" smtClean="0">
              <a:cs typeface="B Mitra" pitchFamily="2" charset="-78"/>
            </a:endParaRPr>
          </a:p>
          <a:p>
            <a:pPr algn="just" rtl="1"/>
            <a:endParaRPr lang="en-US" dirty="0" smtClean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10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924475"/>
          </a:xfrm>
        </p:spPr>
        <p:txBody>
          <a:bodyPr>
            <a:normAutofit/>
          </a:bodyPr>
          <a:lstStyle/>
          <a:p>
            <a:r>
              <a:rPr lang="fa-IR" sz="3200" spc="30" dirty="0">
                <a:latin typeface="Candara"/>
                <a:ea typeface="+mn-ea"/>
                <a:cs typeface="B Titr" pitchFamily="2" charset="-78"/>
              </a:rPr>
              <a:t>مشکلات موجود در گزارشات فوری ثبت شده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80920" cy="5472607"/>
          </a:xfrm>
        </p:spPr>
        <p:txBody>
          <a:bodyPr>
            <a:normAutofit fontScale="55000" lnSpcReduction="20000"/>
          </a:bodyPr>
          <a:lstStyle/>
          <a:p>
            <a:pPr lvl="0" algn="just" defTabSz="914400" rtl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"/>
            </a:pPr>
            <a:r>
              <a:rPr lang="fa-IR" sz="4400" dirty="0">
                <a:latin typeface="+mj-lt"/>
                <a:ea typeface="+mj-ea"/>
                <a:cs typeface="+mj-cs"/>
              </a:rPr>
              <a:t>تعداد 1 مورد ابتلاء به بیماری اسهالی ، درد شکم و تهوع و استفراغ به عنوان طغیان ثبت نگردد.</a:t>
            </a:r>
          </a:p>
          <a:p>
            <a:pPr lvl="0" algn="just" defTabSz="914400" rtl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"/>
            </a:pPr>
            <a:r>
              <a:rPr lang="fa-IR" sz="4400" dirty="0">
                <a:latin typeface="+mj-lt"/>
                <a:ea typeface="+mj-ea"/>
                <a:cs typeface="+mj-cs"/>
              </a:rPr>
              <a:t> اگر تعداد افراد بیمار2 و  بیشتر از 2 نفر با علائم مشترک و منبع آب و غذای مشترک باشد ثبت شود. </a:t>
            </a:r>
          </a:p>
          <a:p>
            <a:pPr lvl="0" algn="just" defTabSz="914400" rtl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"/>
            </a:pPr>
            <a:r>
              <a:rPr lang="fa-IR" sz="4400" dirty="0">
                <a:latin typeface="+mj-lt"/>
                <a:ea typeface="+mj-ea"/>
                <a:cs typeface="+mj-cs"/>
              </a:rPr>
              <a:t> در مورد التور 1 مورد مشاهده هم ثبت می شود . </a:t>
            </a:r>
          </a:p>
          <a:p>
            <a:pPr lvl="0" algn="just" defTabSz="914400" rtl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"/>
            </a:pPr>
            <a:r>
              <a:rPr lang="fa-IR" sz="4400" dirty="0">
                <a:latin typeface="+mj-lt"/>
                <a:ea typeface="+mj-ea"/>
                <a:cs typeface="+mj-cs"/>
              </a:rPr>
              <a:t>  موارد مشکوک به التور یک نفر باشد گزارش طغیان ثبت نشود .</a:t>
            </a:r>
          </a:p>
          <a:p>
            <a:pPr lvl="0" algn="just" defTabSz="914400" rtl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"/>
            </a:pPr>
            <a:r>
              <a:rPr lang="fa-IR" sz="4400" dirty="0">
                <a:latin typeface="+mj-lt"/>
                <a:ea typeface="+mj-ea"/>
                <a:cs typeface="+mj-cs"/>
              </a:rPr>
              <a:t>تاریخ شروع طغیان با تاریخ ثبت گزارش فوری طغیان فاصله زمانی زیادی دارد ( حداکثر ظرف مدت 24 ساعت بایستی ثبت شود ).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endParaRPr lang="fa-IR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02F2-6B7A-4F0A-B2A8-EE6BF1FBBFDA}" type="slidenum">
              <a:rPr lang="fa-IR" smtClean="0"/>
              <a:pPr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49216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924475"/>
          </a:xfrm>
        </p:spPr>
        <p:txBody>
          <a:bodyPr>
            <a:noAutofit/>
          </a:bodyPr>
          <a:lstStyle/>
          <a:p>
            <a:r>
              <a:rPr lang="fa-IR" sz="3200" spc="30" dirty="0">
                <a:latin typeface="Candara"/>
                <a:ea typeface="+mn-ea"/>
                <a:cs typeface="B Titr" pitchFamily="2" charset="-78"/>
              </a:rPr>
              <a:t>مشکلات موجود در گزارشات فوری ثبت </a:t>
            </a:r>
            <a:r>
              <a:rPr lang="fa-IR" sz="3200" spc="30" dirty="0" smtClean="0">
                <a:latin typeface="Candara"/>
                <a:ea typeface="+mn-ea"/>
                <a:cs typeface="B Titr" pitchFamily="2" charset="-78"/>
              </a:rPr>
              <a:t>شده</a:t>
            </a:r>
            <a:endParaRPr lang="fa-IR" sz="3200" spc="30" dirty="0">
              <a:latin typeface="Candara"/>
              <a:ea typeface="+mn-ea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544616"/>
          </a:xfrm>
        </p:spPr>
        <p:txBody>
          <a:bodyPr>
            <a:noAutofit/>
          </a:bodyPr>
          <a:lstStyle/>
          <a:p>
            <a:pPr lvl="0" algn="just" defTabSz="914400" rtl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"/>
            </a:pPr>
            <a:r>
              <a:rPr lang="fa-IR" sz="2400" dirty="0">
                <a:latin typeface="+mj-lt"/>
                <a:ea typeface="+mj-ea"/>
                <a:cs typeface="+mj-cs"/>
              </a:rPr>
              <a:t>جمعیت در معرض خطر ، تعداد مبتلایان ، محل وقوع و درصد کلر باقیمانده  ... ثبت نگردیده و خالی است.</a:t>
            </a:r>
          </a:p>
          <a:p>
            <a:pPr lvl="0" algn="just" defTabSz="914400" rtl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"/>
            </a:pPr>
            <a:r>
              <a:rPr lang="fa-IR" sz="2400" dirty="0">
                <a:latin typeface="+mj-lt"/>
                <a:ea typeface="+mj-ea"/>
                <a:cs typeface="+mj-cs"/>
              </a:rPr>
              <a:t> نام دانشگاه-شهرستان– شهر – روستا بطور صحیح درج نگردیده است </a:t>
            </a:r>
          </a:p>
          <a:p>
            <a:pPr lvl="0" algn="just" defTabSz="914400" rtl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"/>
            </a:pPr>
            <a:r>
              <a:rPr lang="fa-IR" sz="2400" dirty="0">
                <a:latin typeface="+mj-lt"/>
                <a:ea typeface="+mj-ea"/>
                <a:cs typeface="+mj-cs"/>
              </a:rPr>
              <a:t>عدم همخوانی فرم گزارش فوری و گزارش نهایی پیوست شده </a:t>
            </a:r>
          </a:p>
          <a:p>
            <a:pPr lvl="0" algn="just" defTabSz="914400" rtl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"/>
            </a:pPr>
            <a:r>
              <a:rPr lang="fa-IR" sz="2400" dirty="0">
                <a:latin typeface="+mj-lt"/>
                <a:ea typeface="+mj-ea"/>
                <a:cs typeface="+mj-cs"/>
              </a:rPr>
              <a:t>عدم ثبت نتایجات مربوط به نمونه برداری های انجام شده درفرم گزارش نهایی طغیان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02F2-6B7A-4F0A-B2A8-EE6BF1FBBFDA}" type="slidenum">
              <a:rPr lang="fa-IR" smtClean="0">
                <a:solidFill>
                  <a:srgbClr val="FF388C">
                    <a:lumMod val="20000"/>
                    <a:lumOff val="80000"/>
                  </a:srgbClr>
                </a:solidFill>
              </a:rPr>
              <a:pPr/>
              <a:t>16</a:t>
            </a:fld>
            <a:endParaRPr lang="fa-IR">
              <a:solidFill>
                <a:srgbClr val="FF388C">
                  <a:lumMod val="20000"/>
                  <a:lumOff val="8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466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>
          <a:xfrm>
            <a:off x="3124200" y="381000"/>
            <a:ext cx="3276600" cy="1447800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fa-IR" altLang="en-US" sz="8000" smtClean="0"/>
              <a:t>با تشکر </a:t>
            </a:r>
          </a:p>
          <a:p>
            <a:pPr algn="ctr" eaLnBrk="1" hangingPunct="1">
              <a:buFontTx/>
              <a:buNone/>
            </a:pPr>
            <a:endParaRPr lang="en-US" altLang="en-US" sz="8000" smtClean="0"/>
          </a:p>
        </p:txBody>
      </p:sp>
      <p:sp>
        <p:nvSpPr>
          <p:cNvPr id="399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7885ACA4-FB3F-448F-9C7E-E7FD9D53FE1F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600" smtClean="0"/>
          </a:p>
        </p:txBody>
      </p:sp>
      <p:pic>
        <p:nvPicPr>
          <p:cNvPr id="39939" name="Picture 6" descr="KINGN0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12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1813300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1676400"/>
          </a:xfrm>
        </p:spPr>
        <p:txBody>
          <a:bodyPr>
            <a:noAutofit/>
          </a:bodyPr>
          <a:lstStyle/>
          <a:p>
            <a:r>
              <a:rPr lang="fa-IR" sz="5400" dirty="0" smtClean="0">
                <a:solidFill>
                  <a:schemeClr val="tx1"/>
                </a:solidFill>
              </a:rPr>
              <a:t/>
            </a:r>
            <a:br>
              <a:rPr lang="fa-IR" sz="5400" dirty="0" smtClean="0">
                <a:solidFill>
                  <a:schemeClr val="tx1"/>
                </a:solidFill>
              </a:rPr>
            </a:br>
            <a:endParaRPr lang="en-US" altLang="en-US" sz="5400" dirty="0" smtClean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0" y="4953000"/>
            <a:ext cx="9144000" cy="1447800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fa-IR" altLang="en-US" sz="2800" dirty="0" smtClean="0">
                <a:cs typeface="B Titr" pitchFamily="2" charset="-78"/>
              </a:rPr>
              <a:t>رامسر- اردیبهشت 27-96/2/24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fa-IR" altLang="en-US" sz="2800" dirty="0" smtClean="0">
              <a:cs typeface="B Titr" pitchFamily="2" charset="-78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fa-IR" altLang="en-US" sz="2800" dirty="0" smtClean="0">
              <a:cs typeface="B Titr" pitchFamily="2" charset="-78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fa-IR" altLang="en-US" sz="2800" dirty="0" smtClean="0">
                <a:cs typeface="B Titr" pitchFamily="2" charset="-78"/>
              </a:rPr>
              <a:t>مرکز سلامت محیط وکار</a:t>
            </a:r>
            <a:endParaRPr lang="en-US" altLang="en-US" sz="2800" dirty="0" smtClean="0">
              <a:cs typeface="B Titr" pitchFamily="2" charset="-78"/>
            </a:endParaRPr>
          </a:p>
        </p:txBody>
      </p:sp>
      <p:sp>
        <p:nvSpPr>
          <p:cNvPr id="409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DB6738E-2F08-48B6-80BE-A01126C50745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60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600200"/>
            <a:ext cx="9144000" cy="12192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/>
            </a:r>
            <a:br>
              <a:rPr kumimoji="0" lang="fa-IR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</a:br>
            <a:r>
              <a:rPr kumimoji="0" lang="fa-IR" sz="4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گزارش بیماری های منتقله از آب و غذا</a:t>
            </a:r>
            <a:br>
              <a:rPr kumimoji="0" lang="fa-IR" sz="4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</a:br>
            <a:r>
              <a:rPr kumimoji="0" lang="fa-IR" sz="4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سال 1395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6849343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533400" y="228600"/>
            <a:ext cx="8229600" cy="6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lnSpc>
                <a:spcPct val="155000"/>
              </a:lnSpc>
            </a:pPr>
            <a:r>
              <a:rPr lang="fa-IR" sz="2400" dirty="0" smtClean="0">
                <a:cs typeface="B Titr" pitchFamily="2" charset="-78"/>
              </a:rPr>
              <a:t>گزارش طغیان بیماریهای منتقله از آب و غذا</a:t>
            </a:r>
            <a:endParaRPr lang="fa-IR" sz="1200" dirty="0">
              <a:cs typeface="B Titr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066800"/>
            <a:ext cx="81534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90" y="1036320"/>
            <a:ext cx="8389620" cy="478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533400" y="228600"/>
            <a:ext cx="8229600" cy="6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lnSpc>
                <a:spcPct val="155000"/>
              </a:lnSpc>
            </a:pPr>
            <a:r>
              <a:rPr lang="fa-IR" sz="2400" dirty="0" smtClean="0">
                <a:cs typeface="B Titr" pitchFamily="2" charset="-78"/>
              </a:rPr>
              <a:t>گزارش طغیان بیماریهای منتقله از آب و غذا</a:t>
            </a:r>
            <a:endParaRPr lang="fa-IR" sz="1200" dirty="0">
              <a:cs typeface="B Titr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066800"/>
            <a:ext cx="81534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00200"/>
            <a:ext cx="6983098" cy="459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971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533400" y="228600"/>
            <a:ext cx="8229600" cy="6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lnSpc>
                <a:spcPct val="155000"/>
              </a:lnSpc>
            </a:pPr>
            <a:r>
              <a:rPr lang="fa-IR" sz="2400" dirty="0" smtClean="0">
                <a:cs typeface="B Titr" pitchFamily="2" charset="-78"/>
              </a:rPr>
              <a:t>گزارش طغیان بیماریهای منتقله از آب و غذا</a:t>
            </a:r>
            <a:endParaRPr lang="fa-IR" sz="1200" dirty="0">
              <a:cs typeface="B Titr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066800"/>
            <a:ext cx="81534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90" y="1036320"/>
            <a:ext cx="8389620" cy="478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778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533400" y="228600"/>
            <a:ext cx="8229600" cy="6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lnSpc>
                <a:spcPct val="155000"/>
              </a:lnSpc>
            </a:pPr>
            <a:r>
              <a:rPr lang="fa-IR" sz="2400" dirty="0" smtClean="0">
                <a:cs typeface="B Titr" pitchFamily="2" charset="-78"/>
              </a:rPr>
              <a:t>گزارش طغیان بیماریهای منتقله از آب و غذا</a:t>
            </a:r>
            <a:endParaRPr lang="fa-IR" sz="1200" dirty="0">
              <a:cs typeface="B Titr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066800"/>
            <a:ext cx="81534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036320"/>
            <a:ext cx="8233410" cy="469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322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533400" y="228600"/>
            <a:ext cx="8229600" cy="6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lnSpc>
                <a:spcPct val="155000"/>
              </a:lnSpc>
            </a:pPr>
            <a:r>
              <a:rPr lang="fa-IR" sz="2400" dirty="0" smtClean="0">
                <a:cs typeface="B Titr" pitchFamily="2" charset="-78"/>
              </a:rPr>
              <a:t>گزارش طغیان بیماریهای منتقله از آب و غذا</a:t>
            </a:r>
            <a:endParaRPr lang="fa-IR" sz="1200" dirty="0">
              <a:cs typeface="B Titr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066800"/>
            <a:ext cx="81534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90" y="1036320"/>
            <a:ext cx="8389620" cy="478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755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33033466"/>
              </p:ext>
            </p:extLst>
          </p:nvPr>
        </p:nvGraphicFramePr>
        <p:xfrm>
          <a:off x="381000" y="381000"/>
          <a:ext cx="7924799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18882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/>
          </p:nvPr>
        </p:nvGraphicFramePr>
        <p:xfrm>
          <a:off x="838200" y="1752600"/>
          <a:ext cx="76962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33400" y="228600"/>
            <a:ext cx="8229600" cy="664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lnSpc>
                <a:spcPct val="155000"/>
              </a:lnSpc>
            </a:pPr>
            <a:r>
              <a:rPr lang="fa-IR" sz="2400" dirty="0" smtClean="0">
                <a:cs typeface="B Titr" pitchFamily="2" charset="-78"/>
              </a:rPr>
              <a:t>مقایسه طغیان های بیماریهای منتقله از آب و غذا در سال 94 و95</a:t>
            </a:r>
            <a:endParaRPr lang="fa-IR" sz="1200" dirty="0"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69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eport template (2)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3366</TotalTime>
  <Words>519</Words>
  <Application>Microsoft Office PowerPoint</Application>
  <PresentationFormat>On-screen Show (4:3)</PresentationFormat>
  <Paragraphs>65</Paragraphs>
  <Slides>17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report template (2)</vt:lpstr>
      <vt:lpstr> </vt:lpstr>
      <vt:lpstr>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مشکلات موجود در گزارشات فوری ثبت شده</vt:lpstr>
      <vt:lpstr>مشکلات موجود در گزارشات فوری ثبت شده</vt:lpstr>
      <vt:lpstr>Slide 17</vt:lpstr>
    </vt:vector>
  </TitlesOfParts>
  <Company>Office07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a-moghisi</dc:creator>
  <cp:lastModifiedBy>T.gate</cp:lastModifiedBy>
  <cp:revision>404</cp:revision>
  <cp:lastPrinted>2015-09-22T08:20:11Z</cp:lastPrinted>
  <dcterms:created xsi:type="dcterms:W3CDTF">2011-10-25T08:46:34Z</dcterms:created>
  <dcterms:modified xsi:type="dcterms:W3CDTF">2017-05-13T18:47:31Z</dcterms:modified>
</cp:coreProperties>
</file>