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756" r:id="rId2"/>
    <p:sldMasterId id="2147483780" r:id="rId3"/>
    <p:sldMasterId id="2147483792" r:id="rId4"/>
    <p:sldMasterId id="2147483816" r:id="rId5"/>
    <p:sldMasterId id="2147483828" r:id="rId6"/>
  </p:sldMasterIdLst>
  <p:sldIdLst>
    <p:sldId id="359" r:id="rId7"/>
    <p:sldId id="257" r:id="rId8"/>
    <p:sldId id="321" r:id="rId9"/>
    <p:sldId id="322" r:id="rId10"/>
    <p:sldId id="323" r:id="rId11"/>
    <p:sldId id="324" r:id="rId12"/>
    <p:sldId id="361" r:id="rId13"/>
    <p:sldId id="333" r:id="rId14"/>
    <p:sldId id="327" r:id="rId15"/>
    <p:sldId id="260" r:id="rId16"/>
    <p:sldId id="262" r:id="rId17"/>
    <p:sldId id="263" r:id="rId18"/>
    <p:sldId id="264" r:id="rId19"/>
    <p:sldId id="265" r:id="rId20"/>
    <p:sldId id="266" r:id="rId21"/>
    <p:sldId id="267" r:id="rId22"/>
    <p:sldId id="268" r:id="rId23"/>
    <p:sldId id="269" r:id="rId24"/>
    <p:sldId id="314" r:id="rId25"/>
    <p:sldId id="270" r:id="rId26"/>
    <p:sldId id="273" r:id="rId27"/>
    <p:sldId id="274" r:id="rId28"/>
    <p:sldId id="277" r:id="rId29"/>
    <p:sldId id="278" r:id="rId30"/>
    <p:sldId id="279" r:id="rId31"/>
    <p:sldId id="280" r:id="rId32"/>
    <p:sldId id="282" r:id="rId33"/>
    <p:sldId id="285" r:id="rId34"/>
    <p:sldId id="286" r:id="rId35"/>
    <p:sldId id="287" r:id="rId36"/>
    <p:sldId id="288" r:id="rId37"/>
    <p:sldId id="291" r:id="rId38"/>
    <p:sldId id="292" r:id="rId39"/>
    <p:sldId id="293" r:id="rId40"/>
    <p:sldId id="294" r:id="rId41"/>
    <p:sldId id="295" r:id="rId42"/>
    <p:sldId id="296" r:id="rId43"/>
    <p:sldId id="315" r:id="rId44"/>
    <p:sldId id="297" r:id="rId45"/>
    <p:sldId id="298" r:id="rId46"/>
    <p:sldId id="299" r:id="rId47"/>
    <p:sldId id="300" r:id="rId48"/>
    <p:sldId id="301" r:id="rId49"/>
    <p:sldId id="302" r:id="rId50"/>
    <p:sldId id="303" r:id="rId51"/>
    <p:sldId id="304" r:id="rId52"/>
    <p:sldId id="305" r:id="rId53"/>
    <p:sldId id="308" r:id="rId54"/>
    <p:sldId id="309" r:id="rId55"/>
    <p:sldId id="310" r:id="rId56"/>
    <p:sldId id="320" r:id="rId57"/>
    <p:sldId id="336" r:id="rId58"/>
    <p:sldId id="337" r:id="rId59"/>
    <p:sldId id="338" r:id="rId60"/>
    <p:sldId id="339" r:id="rId61"/>
    <p:sldId id="340" r:id="rId62"/>
    <p:sldId id="341" r:id="rId63"/>
    <p:sldId id="342" r:id="rId64"/>
    <p:sldId id="343" r:id="rId65"/>
    <p:sldId id="344" r:id="rId66"/>
    <p:sldId id="345" r:id="rId67"/>
    <p:sldId id="346" r:id="rId68"/>
    <p:sldId id="347" r:id="rId69"/>
    <p:sldId id="348" r:id="rId70"/>
    <p:sldId id="349" r:id="rId71"/>
    <p:sldId id="350" r:id="rId72"/>
    <p:sldId id="351" r:id="rId73"/>
    <p:sldId id="352" r:id="rId74"/>
    <p:sldId id="353" r:id="rId75"/>
    <p:sldId id="354" r:id="rId76"/>
    <p:sldId id="355" r:id="rId77"/>
    <p:sldId id="356" r:id="rId78"/>
    <p:sldId id="357" r:id="rId79"/>
    <p:sldId id="358" r:id="rId80"/>
    <p:sldId id="360" r:id="rId8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10" autoAdjust="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slide" Target="slides/slide62.xml"/><Relationship Id="rId76" Type="http://schemas.openxmlformats.org/officeDocument/2006/relationships/slide" Target="slides/slide70.xml"/><Relationship Id="rId84" Type="http://schemas.openxmlformats.org/officeDocument/2006/relationships/theme" Target="theme/theme1.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5.xml"/><Relationship Id="rId61" Type="http://schemas.openxmlformats.org/officeDocument/2006/relationships/slide" Target="slides/slide55.xml"/><Relationship Id="rId82" Type="http://schemas.openxmlformats.org/officeDocument/2006/relationships/presProps" Target="presProps.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D2F699-E6E0-4492-8B37-DB959ED27660}" type="doc">
      <dgm:prSet loTypeId="urn:microsoft.com/office/officeart/2005/8/layout/venn1" loCatId="relationship" qsTypeId="urn:microsoft.com/office/officeart/2005/8/quickstyle/simple1" qsCatId="simple" csTypeId="urn:microsoft.com/office/officeart/2005/8/colors/accent1_2" csCatId="accent1" phldr="1"/>
      <dgm:spPr/>
    </dgm:pt>
    <dgm:pt modelId="{880464B5-76CD-41C6-ACF2-8148CA014583}">
      <dgm:prSet phldrT="[Text]"/>
      <dgm:spPr/>
      <dgm:t>
        <a:bodyPr/>
        <a:lstStyle/>
        <a:p>
          <a:pPr rtl="1"/>
          <a:r>
            <a:rPr lang="fa-IR" dirty="0" smtClean="0">
              <a:effectLst>
                <a:outerShdw blurRad="38100" dist="38100" dir="2700000" algn="tl">
                  <a:srgbClr val="000000">
                    <a:alpha val="43137"/>
                  </a:srgbClr>
                </a:outerShdw>
              </a:effectLst>
              <a:cs typeface="B Sina" pitchFamily="2" charset="-78"/>
            </a:rPr>
            <a:t>آموزش بهداشت</a:t>
          </a:r>
          <a:endParaRPr lang="fa-IR" dirty="0">
            <a:effectLst>
              <a:outerShdw blurRad="38100" dist="38100" dir="2700000" algn="tl">
                <a:srgbClr val="000000">
                  <a:alpha val="43137"/>
                </a:srgbClr>
              </a:outerShdw>
            </a:effectLst>
            <a:cs typeface="B Sina" pitchFamily="2" charset="-78"/>
          </a:endParaRPr>
        </a:p>
      </dgm:t>
    </dgm:pt>
    <dgm:pt modelId="{069939BD-EE7F-4FA1-8513-B906A7465B5E}" type="parTrans" cxnId="{C3AD77C9-6D6D-4943-B0ED-A95C9ECCB706}">
      <dgm:prSet/>
      <dgm:spPr/>
      <dgm:t>
        <a:bodyPr/>
        <a:lstStyle/>
        <a:p>
          <a:pPr rtl="1"/>
          <a:endParaRPr lang="fa-IR"/>
        </a:p>
      </dgm:t>
    </dgm:pt>
    <dgm:pt modelId="{F75691D9-2BFC-4925-8913-63E036F47A06}" type="sibTrans" cxnId="{C3AD77C9-6D6D-4943-B0ED-A95C9ECCB706}">
      <dgm:prSet/>
      <dgm:spPr/>
      <dgm:t>
        <a:bodyPr/>
        <a:lstStyle/>
        <a:p>
          <a:pPr rtl="1"/>
          <a:endParaRPr lang="fa-IR"/>
        </a:p>
      </dgm:t>
    </dgm:pt>
    <dgm:pt modelId="{7673B110-2777-4DE7-903A-FBF3202A930D}">
      <dgm:prSet phldrT="[Text]"/>
      <dgm:spPr/>
      <dgm:t>
        <a:bodyPr/>
        <a:lstStyle/>
        <a:p>
          <a:pPr rtl="1"/>
          <a:r>
            <a:rPr lang="fa-IR" dirty="0" smtClean="0">
              <a:effectLst>
                <a:outerShdw blurRad="38100" dist="38100" dir="2700000" algn="tl">
                  <a:srgbClr val="000000">
                    <a:alpha val="43137"/>
                  </a:srgbClr>
                </a:outerShdw>
              </a:effectLst>
              <a:cs typeface="B Sina" pitchFamily="2" charset="-78"/>
            </a:rPr>
            <a:t>بهداشت محيط</a:t>
          </a:r>
          <a:endParaRPr lang="fa-IR" dirty="0">
            <a:effectLst>
              <a:outerShdw blurRad="38100" dist="38100" dir="2700000" algn="tl">
                <a:srgbClr val="000000">
                  <a:alpha val="43137"/>
                </a:srgbClr>
              </a:outerShdw>
            </a:effectLst>
            <a:cs typeface="B Sina" pitchFamily="2" charset="-78"/>
          </a:endParaRPr>
        </a:p>
      </dgm:t>
    </dgm:pt>
    <dgm:pt modelId="{C85AB50C-EDEA-47D2-85E1-E96CC76740D2}" type="parTrans" cxnId="{B05AC1E6-9783-4DBD-9B4A-F0543DD1384E}">
      <dgm:prSet/>
      <dgm:spPr/>
      <dgm:t>
        <a:bodyPr/>
        <a:lstStyle/>
        <a:p>
          <a:pPr rtl="1"/>
          <a:endParaRPr lang="fa-IR"/>
        </a:p>
      </dgm:t>
    </dgm:pt>
    <dgm:pt modelId="{9FA15D62-8630-42E0-8348-6D10DFB3A242}" type="sibTrans" cxnId="{B05AC1E6-9783-4DBD-9B4A-F0543DD1384E}">
      <dgm:prSet/>
      <dgm:spPr/>
      <dgm:t>
        <a:bodyPr/>
        <a:lstStyle/>
        <a:p>
          <a:pPr rtl="1"/>
          <a:endParaRPr lang="fa-IR"/>
        </a:p>
      </dgm:t>
    </dgm:pt>
    <dgm:pt modelId="{CACFFA7D-0F70-427A-A6D7-413D49F34E20}">
      <dgm:prSet phldrT="[Text]"/>
      <dgm:spPr/>
      <dgm:t>
        <a:bodyPr/>
        <a:lstStyle/>
        <a:p>
          <a:pPr rtl="1"/>
          <a:r>
            <a:rPr lang="fa-IR" dirty="0" smtClean="0">
              <a:effectLst>
                <a:outerShdw blurRad="38100" dist="38100" dir="2700000" algn="tl">
                  <a:srgbClr val="000000">
                    <a:alpha val="43137"/>
                  </a:srgbClr>
                </a:outerShdw>
              </a:effectLst>
              <a:cs typeface="B Sina" pitchFamily="2" charset="-78"/>
            </a:rPr>
            <a:t>مبارزه با بيماريها</a:t>
          </a:r>
          <a:endParaRPr lang="fa-IR" dirty="0">
            <a:effectLst>
              <a:outerShdw blurRad="38100" dist="38100" dir="2700000" algn="tl">
                <a:srgbClr val="000000">
                  <a:alpha val="43137"/>
                </a:srgbClr>
              </a:outerShdw>
            </a:effectLst>
            <a:cs typeface="B Sina" pitchFamily="2" charset="-78"/>
          </a:endParaRPr>
        </a:p>
      </dgm:t>
    </dgm:pt>
    <dgm:pt modelId="{8A5ECCD5-35FA-40DC-9B08-F0477880403F}" type="sibTrans" cxnId="{D336C498-CE8C-4F9D-81DD-4E6EAAA22139}">
      <dgm:prSet/>
      <dgm:spPr/>
      <dgm:t>
        <a:bodyPr/>
        <a:lstStyle/>
        <a:p>
          <a:pPr rtl="1"/>
          <a:endParaRPr lang="fa-IR"/>
        </a:p>
      </dgm:t>
    </dgm:pt>
    <dgm:pt modelId="{1EC448B2-73C2-4F33-9828-2A3BB781DF99}" type="parTrans" cxnId="{D336C498-CE8C-4F9D-81DD-4E6EAAA22139}">
      <dgm:prSet/>
      <dgm:spPr/>
      <dgm:t>
        <a:bodyPr/>
        <a:lstStyle/>
        <a:p>
          <a:pPr rtl="1"/>
          <a:endParaRPr lang="fa-IR"/>
        </a:p>
      </dgm:t>
    </dgm:pt>
    <dgm:pt modelId="{2DC8DAC0-05C3-4427-A5DC-7CA31472324C}" type="pres">
      <dgm:prSet presAssocID="{A1D2F699-E6E0-4492-8B37-DB959ED27660}" presName="compositeShape" presStyleCnt="0">
        <dgm:presLayoutVars>
          <dgm:chMax val="7"/>
          <dgm:dir/>
          <dgm:resizeHandles val="exact"/>
        </dgm:presLayoutVars>
      </dgm:prSet>
      <dgm:spPr/>
    </dgm:pt>
    <dgm:pt modelId="{FB21E832-2F46-40A9-89D9-A19A2D9F4C35}" type="pres">
      <dgm:prSet presAssocID="{CACFFA7D-0F70-427A-A6D7-413D49F34E20}" presName="circ1" presStyleLbl="vennNode1" presStyleIdx="0" presStyleCnt="3"/>
      <dgm:spPr/>
      <dgm:t>
        <a:bodyPr/>
        <a:lstStyle/>
        <a:p>
          <a:pPr rtl="1"/>
          <a:endParaRPr lang="fa-IR"/>
        </a:p>
      </dgm:t>
    </dgm:pt>
    <dgm:pt modelId="{87A69461-26E2-4C46-80EE-C0D4A0C20DC3}" type="pres">
      <dgm:prSet presAssocID="{CACFFA7D-0F70-427A-A6D7-413D49F34E20}" presName="circ1Tx" presStyleLbl="revTx" presStyleIdx="0" presStyleCnt="0">
        <dgm:presLayoutVars>
          <dgm:chMax val="0"/>
          <dgm:chPref val="0"/>
          <dgm:bulletEnabled val="1"/>
        </dgm:presLayoutVars>
      </dgm:prSet>
      <dgm:spPr/>
      <dgm:t>
        <a:bodyPr/>
        <a:lstStyle/>
        <a:p>
          <a:pPr rtl="1"/>
          <a:endParaRPr lang="fa-IR"/>
        </a:p>
      </dgm:t>
    </dgm:pt>
    <dgm:pt modelId="{BE2D1DD3-9762-4396-9015-E18F8DE5E6A4}" type="pres">
      <dgm:prSet presAssocID="{880464B5-76CD-41C6-ACF2-8148CA014583}" presName="circ2" presStyleLbl="vennNode1" presStyleIdx="1" presStyleCnt="3"/>
      <dgm:spPr/>
      <dgm:t>
        <a:bodyPr/>
        <a:lstStyle/>
        <a:p>
          <a:pPr rtl="1"/>
          <a:endParaRPr lang="fa-IR"/>
        </a:p>
      </dgm:t>
    </dgm:pt>
    <dgm:pt modelId="{3AA992B4-546B-4653-BB93-04D548DA2711}" type="pres">
      <dgm:prSet presAssocID="{880464B5-76CD-41C6-ACF2-8148CA014583}" presName="circ2Tx" presStyleLbl="revTx" presStyleIdx="0" presStyleCnt="0">
        <dgm:presLayoutVars>
          <dgm:chMax val="0"/>
          <dgm:chPref val="0"/>
          <dgm:bulletEnabled val="1"/>
        </dgm:presLayoutVars>
      </dgm:prSet>
      <dgm:spPr/>
      <dgm:t>
        <a:bodyPr/>
        <a:lstStyle/>
        <a:p>
          <a:pPr rtl="1"/>
          <a:endParaRPr lang="fa-IR"/>
        </a:p>
      </dgm:t>
    </dgm:pt>
    <dgm:pt modelId="{FD508CDE-114A-41A9-AC1F-1151FB1CFC99}" type="pres">
      <dgm:prSet presAssocID="{7673B110-2777-4DE7-903A-FBF3202A930D}" presName="circ3" presStyleLbl="vennNode1" presStyleIdx="2" presStyleCnt="3"/>
      <dgm:spPr/>
      <dgm:t>
        <a:bodyPr/>
        <a:lstStyle/>
        <a:p>
          <a:pPr rtl="1"/>
          <a:endParaRPr lang="fa-IR"/>
        </a:p>
      </dgm:t>
    </dgm:pt>
    <dgm:pt modelId="{FA67B6D9-5214-4CBF-8BF0-96CA6E37692B}" type="pres">
      <dgm:prSet presAssocID="{7673B110-2777-4DE7-903A-FBF3202A930D}" presName="circ3Tx" presStyleLbl="revTx" presStyleIdx="0" presStyleCnt="0">
        <dgm:presLayoutVars>
          <dgm:chMax val="0"/>
          <dgm:chPref val="0"/>
          <dgm:bulletEnabled val="1"/>
        </dgm:presLayoutVars>
      </dgm:prSet>
      <dgm:spPr/>
      <dgm:t>
        <a:bodyPr/>
        <a:lstStyle/>
        <a:p>
          <a:pPr rtl="1"/>
          <a:endParaRPr lang="fa-IR"/>
        </a:p>
      </dgm:t>
    </dgm:pt>
  </dgm:ptLst>
  <dgm:cxnLst>
    <dgm:cxn modelId="{B05AC1E6-9783-4DBD-9B4A-F0543DD1384E}" srcId="{A1D2F699-E6E0-4492-8B37-DB959ED27660}" destId="{7673B110-2777-4DE7-903A-FBF3202A930D}" srcOrd="2" destOrd="0" parTransId="{C85AB50C-EDEA-47D2-85E1-E96CC76740D2}" sibTransId="{9FA15D62-8630-42E0-8348-6D10DFB3A242}"/>
    <dgm:cxn modelId="{BCD13A10-691C-48EF-BB4D-FB506FAD0AE4}" type="presOf" srcId="{880464B5-76CD-41C6-ACF2-8148CA014583}" destId="{3AA992B4-546B-4653-BB93-04D548DA2711}" srcOrd="1" destOrd="0" presId="urn:microsoft.com/office/officeart/2005/8/layout/venn1"/>
    <dgm:cxn modelId="{D336C498-CE8C-4F9D-81DD-4E6EAAA22139}" srcId="{A1D2F699-E6E0-4492-8B37-DB959ED27660}" destId="{CACFFA7D-0F70-427A-A6D7-413D49F34E20}" srcOrd="0" destOrd="0" parTransId="{1EC448B2-73C2-4F33-9828-2A3BB781DF99}" sibTransId="{8A5ECCD5-35FA-40DC-9B08-F0477880403F}"/>
    <dgm:cxn modelId="{396CA9F5-B5C6-4662-87DB-0B3623A3320D}" type="presOf" srcId="{7673B110-2777-4DE7-903A-FBF3202A930D}" destId="{FD508CDE-114A-41A9-AC1F-1151FB1CFC99}" srcOrd="0" destOrd="0" presId="urn:microsoft.com/office/officeart/2005/8/layout/venn1"/>
    <dgm:cxn modelId="{1081E782-B38F-4334-A9E3-3E97C862F8B4}" type="presOf" srcId="{CACFFA7D-0F70-427A-A6D7-413D49F34E20}" destId="{87A69461-26E2-4C46-80EE-C0D4A0C20DC3}" srcOrd="1" destOrd="0" presId="urn:microsoft.com/office/officeart/2005/8/layout/venn1"/>
    <dgm:cxn modelId="{BCAE9161-B1B6-4CA0-8084-951E2FB3DE31}" type="presOf" srcId="{880464B5-76CD-41C6-ACF2-8148CA014583}" destId="{BE2D1DD3-9762-4396-9015-E18F8DE5E6A4}" srcOrd="0" destOrd="0" presId="urn:microsoft.com/office/officeart/2005/8/layout/venn1"/>
    <dgm:cxn modelId="{C1B75F02-8C8A-4851-A198-BD9FB68F3086}" type="presOf" srcId="{7673B110-2777-4DE7-903A-FBF3202A930D}" destId="{FA67B6D9-5214-4CBF-8BF0-96CA6E37692B}" srcOrd="1" destOrd="0" presId="urn:microsoft.com/office/officeart/2005/8/layout/venn1"/>
    <dgm:cxn modelId="{99F4FE11-90A0-439D-BD85-FC71DF478169}" type="presOf" srcId="{A1D2F699-E6E0-4492-8B37-DB959ED27660}" destId="{2DC8DAC0-05C3-4427-A5DC-7CA31472324C}" srcOrd="0" destOrd="0" presId="urn:microsoft.com/office/officeart/2005/8/layout/venn1"/>
    <dgm:cxn modelId="{233652B5-843D-48A3-A661-F91154471D82}" type="presOf" srcId="{CACFFA7D-0F70-427A-A6D7-413D49F34E20}" destId="{FB21E832-2F46-40A9-89D9-A19A2D9F4C35}" srcOrd="0" destOrd="0" presId="urn:microsoft.com/office/officeart/2005/8/layout/venn1"/>
    <dgm:cxn modelId="{C3AD77C9-6D6D-4943-B0ED-A95C9ECCB706}" srcId="{A1D2F699-E6E0-4492-8B37-DB959ED27660}" destId="{880464B5-76CD-41C6-ACF2-8148CA014583}" srcOrd="1" destOrd="0" parTransId="{069939BD-EE7F-4FA1-8513-B906A7465B5E}" sibTransId="{F75691D9-2BFC-4925-8913-63E036F47A06}"/>
    <dgm:cxn modelId="{39F33775-05F9-4486-A333-4D8C16A55152}" type="presParOf" srcId="{2DC8DAC0-05C3-4427-A5DC-7CA31472324C}" destId="{FB21E832-2F46-40A9-89D9-A19A2D9F4C35}" srcOrd="0" destOrd="0" presId="urn:microsoft.com/office/officeart/2005/8/layout/venn1"/>
    <dgm:cxn modelId="{7BA505EC-5AFE-4FD7-9880-D0C5F1302C45}" type="presParOf" srcId="{2DC8DAC0-05C3-4427-A5DC-7CA31472324C}" destId="{87A69461-26E2-4C46-80EE-C0D4A0C20DC3}" srcOrd="1" destOrd="0" presId="urn:microsoft.com/office/officeart/2005/8/layout/venn1"/>
    <dgm:cxn modelId="{8F1BAD48-123A-4BD8-B373-10DA8FFA1D2F}" type="presParOf" srcId="{2DC8DAC0-05C3-4427-A5DC-7CA31472324C}" destId="{BE2D1DD3-9762-4396-9015-E18F8DE5E6A4}" srcOrd="2" destOrd="0" presId="urn:microsoft.com/office/officeart/2005/8/layout/venn1"/>
    <dgm:cxn modelId="{044142D2-75E0-4674-9D52-C04E7A3EA5B8}" type="presParOf" srcId="{2DC8DAC0-05C3-4427-A5DC-7CA31472324C}" destId="{3AA992B4-546B-4653-BB93-04D548DA2711}" srcOrd="3" destOrd="0" presId="urn:microsoft.com/office/officeart/2005/8/layout/venn1"/>
    <dgm:cxn modelId="{4BF49BB3-924F-423F-8F45-A6CAC956480D}" type="presParOf" srcId="{2DC8DAC0-05C3-4427-A5DC-7CA31472324C}" destId="{FD508CDE-114A-41A9-AC1F-1151FB1CFC99}" srcOrd="4" destOrd="0" presId="urn:microsoft.com/office/officeart/2005/8/layout/venn1"/>
    <dgm:cxn modelId="{7F9C8D7B-CA99-4D90-85BA-BD2D262AFA46}" type="presParOf" srcId="{2DC8DAC0-05C3-4427-A5DC-7CA31472324C}" destId="{FA67B6D9-5214-4CBF-8BF0-96CA6E37692B}"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21E832-2F46-40A9-89D9-A19A2D9F4C35}">
      <dsp:nvSpPr>
        <dsp:cNvPr id="0" name=""/>
        <dsp:cNvSpPr/>
      </dsp:nvSpPr>
      <dsp:spPr>
        <a:xfrm>
          <a:off x="2856706" y="58142"/>
          <a:ext cx="2790825" cy="2790825"/>
        </a:xfrm>
        <a:prstGeom prst="ellipse">
          <a:avLst/>
        </a:prstGeom>
        <a:solidFill>
          <a:schemeClr val="accent1">
            <a:alpha val="50000"/>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511300" rtl="1">
            <a:lnSpc>
              <a:spcPct val="90000"/>
            </a:lnSpc>
            <a:spcBef>
              <a:spcPct val="0"/>
            </a:spcBef>
            <a:spcAft>
              <a:spcPct val="35000"/>
            </a:spcAft>
          </a:pPr>
          <a:r>
            <a:rPr lang="fa-IR" sz="3400" kern="1200" dirty="0" smtClean="0">
              <a:effectLst>
                <a:outerShdw blurRad="38100" dist="38100" dir="2700000" algn="tl">
                  <a:srgbClr val="000000">
                    <a:alpha val="43137"/>
                  </a:srgbClr>
                </a:outerShdw>
              </a:effectLst>
              <a:cs typeface="B Sina" pitchFamily="2" charset="-78"/>
            </a:rPr>
            <a:t>مبارزه با بيماريها</a:t>
          </a:r>
          <a:endParaRPr lang="fa-IR" sz="3400" kern="1200" dirty="0">
            <a:effectLst>
              <a:outerShdw blurRad="38100" dist="38100" dir="2700000" algn="tl">
                <a:srgbClr val="000000">
                  <a:alpha val="43137"/>
                </a:srgbClr>
              </a:outerShdw>
            </a:effectLst>
            <a:cs typeface="B Sina" pitchFamily="2" charset="-78"/>
          </a:endParaRPr>
        </a:p>
      </dsp:txBody>
      <dsp:txXfrm>
        <a:off x="3228816" y="546536"/>
        <a:ext cx="2046605" cy="1255871"/>
      </dsp:txXfrm>
    </dsp:sp>
    <dsp:sp modelId="{BE2D1DD3-9762-4396-9015-E18F8DE5E6A4}">
      <dsp:nvSpPr>
        <dsp:cNvPr id="0" name=""/>
        <dsp:cNvSpPr/>
      </dsp:nvSpPr>
      <dsp:spPr>
        <a:xfrm>
          <a:off x="3863729" y="1802407"/>
          <a:ext cx="2790825" cy="2790825"/>
        </a:xfrm>
        <a:prstGeom prst="ellipse">
          <a:avLst/>
        </a:prstGeom>
        <a:solidFill>
          <a:schemeClr val="accent1">
            <a:alpha val="50000"/>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511300" rtl="1">
            <a:lnSpc>
              <a:spcPct val="90000"/>
            </a:lnSpc>
            <a:spcBef>
              <a:spcPct val="0"/>
            </a:spcBef>
            <a:spcAft>
              <a:spcPct val="35000"/>
            </a:spcAft>
          </a:pPr>
          <a:r>
            <a:rPr lang="fa-IR" sz="3400" kern="1200" dirty="0" smtClean="0">
              <a:effectLst>
                <a:outerShdw blurRad="38100" dist="38100" dir="2700000" algn="tl">
                  <a:srgbClr val="000000">
                    <a:alpha val="43137"/>
                  </a:srgbClr>
                </a:outerShdw>
              </a:effectLst>
              <a:cs typeface="B Sina" pitchFamily="2" charset="-78"/>
            </a:rPr>
            <a:t>آموزش بهداشت</a:t>
          </a:r>
          <a:endParaRPr lang="fa-IR" sz="3400" kern="1200" dirty="0">
            <a:effectLst>
              <a:outerShdw blurRad="38100" dist="38100" dir="2700000" algn="tl">
                <a:srgbClr val="000000">
                  <a:alpha val="43137"/>
                </a:srgbClr>
              </a:outerShdw>
            </a:effectLst>
            <a:cs typeface="B Sina" pitchFamily="2" charset="-78"/>
          </a:endParaRPr>
        </a:p>
      </dsp:txBody>
      <dsp:txXfrm>
        <a:off x="4717256" y="2523370"/>
        <a:ext cx="1674495" cy="1534953"/>
      </dsp:txXfrm>
    </dsp:sp>
    <dsp:sp modelId="{FD508CDE-114A-41A9-AC1F-1151FB1CFC99}">
      <dsp:nvSpPr>
        <dsp:cNvPr id="0" name=""/>
        <dsp:cNvSpPr/>
      </dsp:nvSpPr>
      <dsp:spPr>
        <a:xfrm>
          <a:off x="1849683" y="1802407"/>
          <a:ext cx="2790825" cy="2790825"/>
        </a:xfrm>
        <a:prstGeom prst="ellipse">
          <a:avLst/>
        </a:prstGeom>
        <a:solidFill>
          <a:schemeClr val="accent1">
            <a:alpha val="50000"/>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511300" rtl="1">
            <a:lnSpc>
              <a:spcPct val="90000"/>
            </a:lnSpc>
            <a:spcBef>
              <a:spcPct val="0"/>
            </a:spcBef>
            <a:spcAft>
              <a:spcPct val="35000"/>
            </a:spcAft>
          </a:pPr>
          <a:r>
            <a:rPr lang="fa-IR" sz="3400" kern="1200" dirty="0" smtClean="0">
              <a:effectLst>
                <a:outerShdw blurRad="38100" dist="38100" dir="2700000" algn="tl">
                  <a:srgbClr val="000000">
                    <a:alpha val="43137"/>
                  </a:srgbClr>
                </a:outerShdw>
              </a:effectLst>
              <a:cs typeface="B Sina" pitchFamily="2" charset="-78"/>
            </a:rPr>
            <a:t>بهداشت محيط</a:t>
          </a:r>
          <a:endParaRPr lang="fa-IR" sz="3400" kern="1200" dirty="0">
            <a:effectLst>
              <a:outerShdw blurRad="38100" dist="38100" dir="2700000" algn="tl">
                <a:srgbClr val="000000">
                  <a:alpha val="43137"/>
                </a:srgbClr>
              </a:outerShdw>
            </a:effectLst>
            <a:cs typeface="B Sina" pitchFamily="2" charset="-78"/>
          </a:endParaRPr>
        </a:p>
      </dsp:txBody>
      <dsp:txXfrm>
        <a:off x="2112486" y="2523370"/>
        <a:ext cx="1674495" cy="1534953"/>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7772400" cy="4571999"/>
          </a:xfrm>
        </p:spPr>
        <p:txBody>
          <a:bodyPr anchor="ctr">
            <a:noAutofit/>
          </a:bodyPr>
          <a:lstStyle>
            <a:lvl1pPr>
              <a:lnSpc>
                <a:spcPct val="100000"/>
              </a:lnSpc>
              <a:defRPr sz="8800" spc="-80" baseline="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457200" y="4800600"/>
            <a:ext cx="6858000" cy="914400"/>
          </a:xfrm>
        </p:spPr>
        <p:txBody>
          <a:bodyPr/>
          <a:lstStyle>
            <a:lvl1pPr marL="0" indent="0" algn="l">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6/24/2018</a:t>
            </a:fld>
            <a:endParaRPr lang="en-US"/>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7772400" cy="4571999"/>
          </a:xfrm>
        </p:spPr>
        <p:txBody>
          <a:bodyPr anchor="ctr">
            <a:noAutofit/>
          </a:bodyPr>
          <a:lstStyle>
            <a:lvl1pPr>
              <a:lnSpc>
                <a:spcPct val="100000"/>
              </a:lnSpc>
              <a:defRPr sz="8800" spc="-80" baseline="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457200" y="4800600"/>
            <a:ext cx="6858000" cy="914400"/>
          </a:xfrm>
        </p:spPr>
        <p:txBody>
          <a:bodyPr/>
          <a:lstStyle>
            <a:lvl1pPr marL="0" indent="0" algn="l">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fld id="{16330DDF-C394-4B59-8ECB-92ADBC215B45}"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5" name="Footer Placeholder 4"/>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lvl1pPr>
              <a:defRPr>
                <a:solidFill>
                  <a:schemeClr val="tx1"/>
                </a:solidFill>
              </a:defRPr>
            </a:lvl1pPr>
          </a:lstStyle>
          <a:p>
            <a:pPr>
              <a:defRPr/>
            </a:pPr>
            <a:fld id="{D5B44A12-BE43-4C09-9CC4-BEFE9FA73CDE}"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FBD0AE29-74EB-47B1-8951-C978AD4B1632}"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5" name="Footer Placeholder 4"/>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6" name="Slide Number Placeholder 5"/>
          <p:cNvSpPr>
            <a:spLocks noGrp="1"/>
          </p:cNvSpPr>
          <p:nvPr>
            <p:ph type="sldNum" sz="quarter" idx="12"/>
          </p:nvPr>
        </p:nvSpPr>
        <p:spPr/>
        <p:txBody>
          <a:bodyPr/>
          <a:lstStyle/>
          <a:p>
            <a:pPr>
              <a:defRPr/>
            </a:pPr>
            <a:fld id="{DA371626-B526-4C43-B0C3-4B2BC2166487}"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7772400" cy="4321175"/>
          </a:xfrm>
        </p:spPr>
        <p:txBody>
          <a:bodyPr anchor="ctr">
            <a:noAutofit/>
          </a:bodyPr>
          <a:lstStyle>
            <a:lvl1pPr algn="l">
              <a:lnSpc>
                <a:spcPct val="100000"/>
              </a:lnSpc>
              <a:defRPr sz="8800" b="0" cap="all" spc="-80" baseline="0">
                <a:solidFill>
                  <a:schemeClr val="tx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7" name="Date Placeholder 6"/>
          <p:cNvSpPr>
            <a:spLocks noGrp="1"/>
          </p:cNvSpPr>
          <p:nvPr>
            <p:ph type="dt" sz="half" idx="10"/>
          </p:nvPr>
        </p:nvSpPr>
        <p:spPr/>
        <p:txBody>
          <a:bodyPr/>
          <a:lstStyle/>
          <a:p>
            <a:pPr>
              <a:defRPr/>
            </a:pPr>
            <a:fld id="{8E270D81-EC6B-43CA-AA92-23B4F6714006}"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8" name="Slide Number Placeholder 7"/>
          <p:cNvSpPr>
            <a:spLocks noGrp="1"/>
          </p:cNvSpPr>
          <p:nvPr>
            <p:ph type="sldNum" sz="quarter" idx="11"/>
          </p:nvPr>
        </p:nvSpPr>
        <p:spPr/>
        <p:txBody>
          <a:bodyPr/>
          <a:lstStyle/>
          <a:p>
            <a:pPr>
              <a:defRPr/>
            </a:pPr>
            <a:fld id="{C9D58233-F159-4BDB-A0EA-C3DA4078AD0F}"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
        <p:nvSpPr>
          <p:cNvPr id="9" name="Footer Placeholder 8"/>
          <p:cNvSpPr>
            <a:spLocks noGrp="1"/>
          </p:cNvSpPr>
          <p:nvPr>
            <p:ph type="ftr" sz="quarter" idx="12"/>
          </p:nvPr>
        </p:nvSpPr>
        <p:spPr/>
        <p:txBody>
          <a:bodyPr/>
          <a:lstStyle/>
          <a:p>
            <a:pPr>
              <a:defRPr/>
            </a:pPr>
            <a:endParaRPr lang="en-US">
              <a:solidFill>
                <a:srgbClr val="DBF5F9">
                  <a:shade val="50000"/>
                  <a:satMod val="200000"/>
                </a:srgb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3068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704B7780-F145-469E-8DDD-50DDD256DA63}"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6" name="Footer Placeholder 5"/>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7" name="Slide Number Placeholder 6"/>
          <p:cNvSpPr>
            <a:spLocks noGrp="1"/>
          </p:cNvSpPr>
          <p:nvPr>
            <p:ph type="sldNum" sz="quarter" idx="12"/>
          </p:nvPr>
        </p:nvSpPr>
        <p:spPr/>
        <p:txBody>
          <a:bodyPr/>
          <a:lstStyle/>
          <a:p>
            <a:pPr>
              <a:defRPr/>
            </a:pPr>
            <a:fld id="{0FA9D046-A5AD-4ACB-A1A6-F2DC12E16FED}"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27632"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5093208"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9D9162A4-7338-4B0F-B4D8-87C3291FDBB4}"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8" name="Footer Placeholder 7"/>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9" name="Slide Number Placeholder 8"/>
          <p:cNvSpPr>
            <a:spLocks noGrp="1"/>
          </p:cNvSpPr>
          <p:nvPr>
            <p:ph type="sldNum" sz="quarter" idx="12"/>
          </p:nvPr>
        </p:nvSpPr>
        <p:spPr/>
        <p:txBody>
          <a:bodyPr/>
          <a:lstStyle/>
          <a:p>
            <a:pPr>
              <a:defRPr/>
            </a:pPr>
            <a:fld id="{5703E311-2F65-4BD2-9CE1-FEC395257DFC}"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5753CBC6-8576-43B1-96EF-E90A2584D657}"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4" name="Footer Placeholder 3"/>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5" name="Slide Number Placeholder 4"/>
          <p:cNvSpPr>
            <a:spLocks noGrp="1"/>
          </p:cNvSpPr>
          <p:nvPr>
            <p:ph type="sldNum" sz="quarter" idx="12"/>
          </p:nvPr>
        </p:nvSpPr>
        <p:spPr/>
        <p:txBody>
          <a:bodyPr/>
          <a:lstStyle/>
          <a:p>
            <a:pPr>
              <a:defRPr/>
            </a:pPr>
            <a:fld id="{FC487E08-B57C-43A4-8F78-37B785012DCD}"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F47A0086-19D8-4DB5-8E5E-37091BC14849}"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3" name="Footer Placeholder 2"/>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4" name="Slide Number Placeholder 3"/>
          <p:cNvSpPr>
            <a:spLocks noGrp="1"/>
          </p:cNvSpPr>
          <p:nvPr>
            <p:ph type="sldNum" sz="quarter" idx="12"/>
          </p:nvPr>
        </p:nvSpPr>
        <p:spPr/>
        <p:txBody>
          <a:bodyPr/>
          <a:lstStyle/>
          <a:p>
            <a:pPr>
              <a:defRPr/>
            </a:pPr>
            <a:fld id="{A01AF2F7-52C6-47E2-98B9-E277C7D9D727}"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EB35894F-5FEF-4572-A36C-F7BF21FA9D28}"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6" name="Footer Placeholder 5"/>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7" name="Slide Number Placeholder 6"/>
          <p:cNvSpPr>
            <a:spLocks noGrp="1"/>
          </p:cNvSpPr>
          <p:nvPr>
            <p:ph type="sldNum" sz="quarter" idx="12"/>
          </p:nvPr>
        </p:nvSpPr>
        <p:spPr/>
        <p:txBody>
          <a:bodyPr/>
          <a:lstStyle/>
          <a:p>
            <a:pPr>
              <a:defRPr/>
            </a:pPr>
            <a:fld id="{0C9AF867-9B06-42C1-958D-5270D36A03D9}"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6/24/2018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457200" y="5715000"/>
            <a:ext cx="815340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EA14E0B0-6D5F-4EA6-ADE4-7FB2AC3C6067}"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6" name="Footer Placeholder 5"/>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lstStyle>
          <a:p>
            <a:pPr>
              <a:defRPr/>
            </a:pPr>
            <a:fld id="{9CB285FB-3988-42D5-9FFD-549786D24A1B}"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en-US" smtClean="0"/>
              <a:t>Click to edit Master title style</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47EAE138-69B3-4B4B-9F21-E29E083ED78F}"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5" name="Footer Placeholder 4"/>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6" name="Slide Number Placeholder 5"/>
          <p:cNvSpPr>
            <a:spLocks noGrp="1"/>
          </p:cNvSpPr>
          <p:nvPr>
            <p:ph type="sldNum" sz="quarter" idx="12"/>
          </p:nvPr>
        </p:nvSpPr>
        <p:spPr/>
        <p:txBody>
          <a:bodyPr/>
          <a:lstStyle/>
          <a:p>
            <a:pPr>
              <a:defRPr/>
            </a:pPr>
            <a:fld id="{A9A7CDEA-7A93-4B2E-A494-AF8300E327B9}"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5E2F94F2-6AE8-418F-B9C0-C2378E918B27}"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5" name="Footer Placeholder 4"/>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6" name="Slide Number Placeholder 5"/>
          <p:cNvSpPr>
            <a:spLocks noGrp="1"/>
          </p:cNvSpPr>
          <p:nvPr>
            <p:ph type="sldNum" sz="quarter" idx="12"/>
          </p:nvPr>
        </p:nvSpPr>
        <p:spPr/>
        <p:txBody>
          <a:bodyPr/>
          <a:lstStyle/>
          <a:p>
            <a:pPr>
              <a:defRPr/>
            </a:pPr>
            <a:fld id="{AECC5A9A-9868-4084-80FD-3844651D349A}"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7772400" cy="4571999"/>
          </a:xfrm>
        </p:spPr>
        <p:txBody>
          <a:bodyPr anchor="ctr">
            <a:noAutofit/>
          </a:bodyPr>
          <a:lstStyle>
            <a:lvl1pPr>
              <a:lnSpc>
                <a:spcPct val="100000"/>
              </a:lnSpc>
              <a:defRPr sz="8800" spc="-80" baseline="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457200" y="4800600"/>
            <a:ext cx="6858000" cy="914400"/>
          </a:xfrm>
        </p:spPr>
        <p:txBody>
          <a:bodyPr/>
          <a:lstStyle>
            <a:lvl1pPr marL="0" indent="0" algn="l">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fld id="{16330DDF-C394-4B59-8ECB-92ADBC215B45}"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5" name="Footer Placeholder 4"/>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lvl1pPr>
              <a:defRPr>
                <a:solidFill>
                  <a:schemeClr val="tx1"/>
                </a:solidFill>
              </a:defRPr>
            </a:lvl1pPr>
          </a:lstStyle>
          <a:p>
            <a:pPr>
              <a:defRPr/>
            </a:pPr>
            <a:fld id="{D5B44A12-BE43-4C09-9CC4-BEFE9FA73CDE}"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FBD0AE29-74EB-47B1-8951-C978AD4B1632}"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5" name="Footer Placeholder 4"/>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6" name="Slide Number Placeholder 5"/>
          <p:cNvSpPr>
            <a:spLocks noGrp="1"/>
          </p:cNvSpPr>
          <p:nvPr>
            <p:ph type="sldNum" sz="quarter" idx="12"/>
          </p:nvPr>
        </p:nvSpPr>
        <p:spPr/>
        <p:txBody>
          <a:bodyPr/>
          <a:lstStyle/>
          <a:p>
            <a:pPr>
              <a:defRPr/>
            </a:pPr>
            <a:fld id="{DA371626-B526-4C43-B0C3-4B2BC2166487}"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7772400" cy="4321175"/>
          </a:xfrm>
        </p:spPr>
        <p:txBody>
          <a:bodyPr anchor="ctr">
            <a:noAutofit/>
          </a:bodyPr>
          <a:lstStyle>
            <a:lvl1pPr algn="l">
              <a:lnSpc>
                <a:spcPct val="100000"/>
              </a:lnSpc>
              <a:defRPr sz="8800" b="0" cap="all" spc="-80" baseline="0">
                <a:solidFill>
                  <a:schemeClr val="tx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7" name="Date Placeholder 6"/>
          <p:cNvSpPr>
            <a:spLocks noGrp="1"/>
          </p:cNvSpPr>
          <p:nvPr>
            <p:ph type="dt" sz="half" idx="10"/>
          </p:nvPr>
        </p:nvSpPr>
        <p:spPr/>
        <p:txBody>
          <a:bodyPr/>
          <a:lstStyle/>
          <a:p>
            <a:pPr>
              <a:defRPr/>
            </a:pPr>
            <a:fld id="{8E270D81-EC6B-43CA-AA92-23B4F6714006}"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8" name="Slide Number Placeholder 7"/>
          <p:cNvSpPr>
            <a:spLocks noGrp="1"/>
          </p:cNvSpPr>
          <p:nvPr>
            <p:ph type="sldNum" sz="quarter" idx="11"/>
          </p:nvPr>
        </p:nvSpPr>
        <p:spPr/>
        <p:txBody>
          <a:bodyPr/>
          <a:lstStyle/>
          <a:p>
            <a:pPr>
              <a:defRPr/>
            </a:pPr>
            <a:fld id="{C9D58233-F159-4BDB-A0EA-C3DA4078AD0F}"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
        <p:nvSpPr>
          <p:cNvPr id="9" name="Footer Placeholder 8"/>
          <p:cNvSpPr>
            <a:spLocks noGrp="1"/>
          </p:cNvSpPr>
          <p:nvPr>
            <p:ph type="ftr" sz="quarter" idx="12"/>
          </p:nvPr>
        </p:nvSpPr>
        <p:spPr/>
        <p:txBody>
          <a:bodyPr/>
          <a:lstStyle/>
          <a:p>
            <a:pPr>
              <a:defRPr/>
            </a:pPr>
            <a:endParaRPr lang="en-US">
              <a:solidFill>
                <a:srgbClr val="DBF5F9">
                  <a:shade val="50000"/>
                  <a:satMod val="200000"/>
                </a:srgbClr>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3068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704B7780-F145-469E-8DDD-50DDD256DA63}"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6" name="Footer Placeholder 5"/>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7" name="Slide Number Placeholder 6"/>
          <p:cNvSpPr>
            <a:spLocks noGrp="1"/>
          </p:cNvSpPr>
          <p:nvPr>
            <p:ph type="sldNum" sz="quarter" idx="12"/>
          </p:nvPr>
        </p:nvSpPr>
        <p:spPr/>
        <p:txBody>
          <a:bodyPr/>
          <a:lstStyle/>
          <a:p>
            <a:pPr>
              <a:defRPr/>
            </a:pPr>
            <a:fld id="{0FA9D046-A5AD-4ACB-A1A6-F2DC12E16FED}"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27632"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5093208"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9D9162A4-7338-4B0F-B4D8-87C3291FDBB4}"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8" name="Footer Placeholder 7"/>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9" name="Slide Number Placeholder 8"/>
          <p:cNvSpPr>
            <a:spLocks noGrp="1"/>
          </p:cNvSpPr>
          <p:nvPr>
            <p:ph type="sldNum" sz="quarter" idx="12"/>
          </p:nvPr>
        </p:nvSpPr>
        <p:spPr/>
        <p:txBody>
          <a:bodyPr/>
          <a:lstStyle/>
          <a:p>
            <a:pPr>
              <a:defRPr/>
            </a:pPr>
            <a:fld id="{5703E311-2F65-4BD2-9CE1-FEC395257DFC}"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5753CBC6-8576-43B1-96EF-E90A2584D657}"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4" name="Footer Placeholder 3"/>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5" name="Slide Number Placeholder 4"/>
          <p:cNvSpPr>
            <a:spLocks noGrp="1"/>
          </p:cNvSpPr>
          <p:nvPr>
            <p:ph type="sldNum" sz="quarter" idx="12"/>
          </p:nvPr>
        </p:nvSpPr>
        <p:spPr/>
        <p:txBody>
          <a:bodyPr/>
          <a:lstStyle/>
          <a:p>
            <a:pPr>
              <a:defRPr/>
            </a:pPr>
            <a:fld id="{FC487E08-B57C-43A4-8F78-37B785012DCD}"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F47A0086-19D8-4DB5-8E5E-37091BC14849}"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3" name="Footer Placeholder 2"/>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4" name="Slide Number Placeholder 3"/>
          <p:cNvSpPr>
            <a:spLocks noGrp="1"/>
          </p:cNvSpPr>
          <p:nvPr>
            <p:ph type="sldNum" sz="quarter" idx="12"/>
          </p:nvPr>
        </p:nvSpPr>
        <p:spPr/>
        <p:txBody>
          <a:bodyPr/>
          <a:lstStyle/>
          <a:p>
            <a:pPr>
              <a:defRPr/>
            </a:pPr>
            <a:fld id="{A01AF2F7-52C6-47E2-98B9-E277C7D9D727}"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7772400" cy="4321175"/>
          </a:xfrm>
        </p:spPr>
        <p:txBody>
          <a:bodyPr anchor="ctr">
            <a:noAutofit/>
          </a:bodyPr>
          <a:lstStyle>
            <a:lvl1pPr algn="l">
              <a:lnSpc>
                <a:spcPct val="100000"/>
              </a:lnSpc>
              <a:defRPr sz="8800" b="0" cap="all" spc="-80" baseline="0">
                <a:solidFill>
                  <a:schemeClr val="tx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6/24/2018</a:t>
            </a:fld>
            <a:endParaRPr lang="en-US"/>
          </a:p>
        </p:txBody>
      </p:sp>
      <p:sp>
        <p:nvSpPr>
          <p:cNvPr id="8" name="Slide Number Placeholder 7"/>
          <p:cNvSpPr>
            <a:spLocks noGrp="1"/>
          </p:cNvSpPr>
          <p:nvPr>
            <p:ph type="sldNum" sz="quarter" idx="11"/>
          </p:nvPr>
        </p:nvSpPr>
        <p:spPr/>
        <p:txBody>
          <a:bodyPr/>
          <a:lstStyle/>
          <a:p>
            <a:fld id="{B6F15528-21DE-4FAA-801E-634DDDAF4B2B}"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EB35894F-5FEF-4572-A36C-F7BF21FA9D28}"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6" name="Footer Placeholder 5"/>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7" name="Slide Number Placeholder 6"/>
          <p:cNvSpPr>
            <a:spLocks noGrp="1"/>
          </p:cNvSpPr>
          <p:nvPr>
            <p:ph type="sldNum" sz="quarter" idx="12"/>
          </p:nvPr>
        </p:nvSpPr>
        <p:spPr/>
        <p:txBody>
          <a:bodyPr/>
          <a:lstStyle/>
          <a:p>
            <a:pPr>
              <a:defRPr/>
            </a:pPr>
            <a:fld id="{0C9AF867-9B06-42C1-958D-5270D36A03D9}"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457200" y="5715000"/>
            <a:ext cx="815340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EA14E0B0-6D5F-4EA6-ADE4-7FB2AC3C6067}"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6" name="Footer Placeholder 5"/>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lstStyle>
          <a:p>
            <a:pPr>
              <a:defRPr/>
            </a:pPr>
            <a:fld id="{9CB285FB-3988-42D5-9FFD-549786D24A1B}"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en-US" smtClean="0"/>
              <a:t>Click to edit Master title style</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47EAE138-69B3-4B4B-9F21-E29E083ED78F}"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5" name="Footer Placeholder 4"/>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6" name="Slide Number Placeholder 5"/>
          <p:cNvSpPr>
            <a:spLocks noGrp="1"/>
          </p:cNvSpPr>
          <p:nvPr>
            <p:ph type="sldNum" sz="quarter" idx="12"/>
          </p:nvPr>
        </p:nvSpPr>
        <p:spPr/>
        <p:txBody>
          <a:bodyPr/>
          <a:lstStyle/>
          <a:p>
            <a:pPr>
              <a:defRPr/>
            </a:pPr>
            <a:fld id="{A9A7CDEA-7A93-4B2E-A494-AF8300E327B9}"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5E2F94F2-6AE8-418F-B9C0-C2378E918B27}"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5" name="Footer Placeholder 4"/>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6" name="Slide Number Placeholder 5"/>
          <p:cNvSpPr>
            <a:spLocks noGrp="1"/>
          </p:cNvSpPr>
          <p:nvPr>
            <p:ph type="sldNum" sz="quarter" idx="12"/>
          </p:nvPr>
        </p:nvSpPr>
        <p:spPr/>
        <p:txBody>
          <a:bodyPr/>
          <a:lstStyle/>
          <a:p>
            <a:pPr>
              <a:defRPr/>
            </a:pPr>
            <a:fld id="{AECC5A9A-9868-4084-80FD-3844651D349A}"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7772400" cy="4571999"/>
          </a:xfrm>
        </p:spPr>
        <p:txBody>
          <a:bodyPr anchor="ctr">
            <a:noAutofit/>
          </a:bodyPr>
          <a:lstStyle>
            <a:lvl1pPr>
              <a:lnSpc>
                <a:spcPct val="100000"/>
              </a:lnSpc>
              <a:defRPr sz="8800" spc="-80" baseline="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457200" y="4800600"/>
            <a:ext cx="6858000" cy="914400"/>
          </a:xfrm>
        </p:spPr>
        <p:txBody>
          <a:bodyPr/>
          <a:lstStyle>
            <a:lvl1pPr marL="0" indent="0" algn="l">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fld id="{16330DDF-C394-4B59-8ECB-92ADBC215B45}"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5" name="Footer Placeholder 4"/>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lvl1pPr>
              <a:defRPr>
                <a:solidFill>
                  <a:schemeClr val="tx1"/>
                </a:solidFill>
              </a:defRPr>
            </a:lvl1pPr>
          </a:lstStyle>
          <a:p>
            <a:pPr>
              <a:defRPr/>
            </a:pPr>
            <a:fld id="{D5B44A12-BE43-4C09-9CC4-BEFE9FA73CDE}"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FBD0AE29-74EB-47B1-8951-C978AD4B1632}"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5" name="Footer Placeholder 4"/>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6" name="Slide Number Placeholder 5"/>
          <p:cNvSpPr>
            <a:spLocks noGrp="1"/>
          </p:cNvSpPr>
          <p:nvPr>
            <p:ph type="sldNum" sz="quarter" idx="12"/>
          </p:nvPr>
        </p:nvSpPr>
        <p:spPr/>
        <p:txBody>
          <a:bodyPr/>
          <a:lstStyle/>
          <a:p>
            <a:pPr>
              <a:defRPr/>
            </a:pPr>
            <a:fld id="{DA371626-B526-4C43-B0C3-4B2BC2166487}"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7772400" cy="4321175"/>
          </a:xfrm>
        </p:spPr>
        <p:txBody>
          <a:bodyPr anchor="ctr">
            <a:noAutofit/>
          </a:bodyPr>
          <a:lstStyle>
            <a:lvl1pPr algn="l">
              <a:lnSpc>
                <a:spcPct val="100000"/>
              </a:lnSpc>
              <a:defRPr sz="8800" b="0" cap="all" spc="-80" baseline="0">
                <a:solidFill>
                  <a:schemeClr val="tx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7" name="Date Placeholder 6"/>
          <p:cNvSpPr>
            <a:spLocks noGrp="1"/>
          </p:cNvSpPr>
          <p:nvPr>
            <p:ph type="dt" sz="half" idx="10"/>
          </p:nvPr>
        </p:nvSpPr>
        <p:spPr/>
        <p:txBody>
          <a:bodyPr/>
          <a:lstStyle/>
          <a:p>
            <a:pPr>
              <a:defRPr/>
            </a:pPr>
            <a:fld id="{8E270D81-EC6B-43CA-AA92-23B4F6714006}"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8" name="Slide Number Placeholder 7"/>
          <p:cNvSpPr>
            <a:spLocks noGrp="1"/>
          </p:cNvSpPr>
          <p:nvPr>
            <p:ph type="sldNum" sz="quarter" idx="11"/>
          </p:nvPr>
        </p:nvSpPr>
        <p:spPr/>
        <p:txBody>
          <a:bodyPr/>
          <a:lstStyle/>
          <a:p>
            <a:pPr>
              <a:defRPr/>
            </a:pPr>
            <a:fld id="{C9D58233-F159-4BDB-A0EA-C3DA4078AD0F}"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
        <p:nvSpPr>
          <p:cNvPr id="9" name="Footer Placeholder 8"/>
          <p:cNvSpPr>
            <a:spLocks noGrp="1"/>
          </p:cNvSpPr>
          <p:nvPr>
            <p:ph type="ftr" sz="quarter" idx="12"/>
          </p:nvPr>
        </p:nvSpPr>
        <p:spPr/>
        <p:txBody>
          <a:bodyPr/>
          <a:lstStyle/>
          <a:p>
            <a:pPr>
              <a:defRPr/>
            </a:pPr>
            <a:endParaRPr lang="en-US">
              <a:solidFill>
                <a:srgbClr val="DBF5F9">
                  <a:shade val="50000"/>
                  <a:satMod val="200000"/>
                </a:srgb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3068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704B7780-F145-469E-8DDD-50DDD256DA63}"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6" name="Footer Placeholder 5"/>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7" name="Slide Number Placeholder 6"/>
          <p:cNvSpPr>
            <a:spLocks noGrp="1"/>
          </p:cNvSpPr>
          <p:nvPr>
            <p:ph type="sldNum" sz="quarter" idx="12"/>
          </p:nvPr>
        </p:nvSpPr>
        <p:spPr/>
        <p:txBody>
          <a:bodyPr/>
          <a:lstStyle/>
          <a:p>
            <a:pPr>
              <a:defRPr/>
            </a:pPr>
            <a:fld id="{0FA9D046-A5AD-4ACB-A1A6-F2DC12E16FED}"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27632"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5093208"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9D9162A4-7338-4B0F-B4D8-87C3291FDBB4}"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8" name="Footer Placeholder 7"/>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9" name="Slide Number Placeholder 8"/>
          <p:cNvSpPr>
            <a:spLocks noGrp="1"/>
          </p:cNvSpPr>
          <p:nvPr>
            <p:ph type="sldNum" sz="quarter" idx="12"/>
          </p:nvPr>
        </p:nvSpPr>
        <p:spPr/>
        <p:txBody>
          <a:bodyPr/>
          <a:lstStyle/>
          <a:p>
            <a:pPr>
              <a:defRPr/>
            </a:pPr>
            <a:fld id="{5703E311-2F65-4BD2-9CE1-FEC395257DFC}"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5753CBC6-8576-43B1-96EF-E90A2584D657}"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4" name="Footer Placeholder 3"/>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5" name="Slide Number Placeholder 4"/>
          <p:cNvSpPr>
            <a:spLocks noGrp="1"/>
          </p:cNvSpPr>
          <p:nvPr>
            <p:ph type="sldNum" sz="quarter" idx="12"/>
          </p:nvPr>
        </p:nvSpPr>
        <p:spPr/>
        <p:txBody>
          <a:bodyPr/>
          <a:lstStyle/>
          <a:p>
            <a:pPr>
              <a:defRPr/>
            </a:pPr>
            <a:fld id="{FC487E08-B57C-43A4-8F78-37B785012DCD}"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3068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6/24/2018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F47A0086-19D8-4DB5-8E5E-37091BC14849}"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3" name="Footer Placeholder 2"/>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4" name="Slide Number Placeholder 3"/>
          <p:cNvSpPr>
            <a:spLocks noGrp="1"/>
          </p:cNvSpPr>
          <p:nvPr>
            <p:ph type="sldNum" sz="quarter" idx="12"/>
          </p:nvPr>
        </p:nvSpPr>
        <p:spPr/>
        <p:txBody>
          <a:bodyPr/>
          <a:lstStyle/>
          <a:p>
            <a:pPr>
              <a:defRPr/>
            </a:pPr>
            <a:fld id="{A01AF2F7-52C6-47E2-98B9-E277C7D9D727}"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EB35894F-5FEF-4572-A36C-F7BF21FA9D28}"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6" name="Footer Placeholder 5"/>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7" name="Slide Number Placeholder 6"/>
          <p:cNvSpPr>
            <a:spLocks noGrp="1"/>
          </p:cNvSpPr>
          <p:nvPr>
            <p:ph type="sldNum" sz="quarter" idx="12"/>
          </p:nvPr>
        </p:nvSpPr>
        <p:spPr/>
        <p:txBody>
          <a:bodyPr/>
          <a:lstStyle/>
          <a:p>
            <a:pPr>
              <a:defRPr/>
            </a:pPr>
            <a:fld id="{0C9AF867-9B06-42C1-958D-5270D36A03D9}"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457200" y="5715000"/>
            <a:ext cx="815340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EA14E0B0-6D5F-4EA6-ADE4-7FB2AC3C6067}"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6" name="Footer Placeholder 5"/>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lstStyle>
          <a:p>
            <a:pPr>
              <a:defRPr/>
            </a:pPr>
            <a:fld id="{9CB285FB-3988-42D5-9FFD-549786D24A1B}"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en-US" smtClean="0"/>
              <a:t>Click to edit Master title style</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47EAE138-69B3-4B4B-9F21-E29E083ED78F}"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5" name="Footer Placeholder 4"/>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6" name="Slide Number Placeholder 5"/>
          <p:cNvSpPr>
            <a:spLocks noGrp="1"/>
          </p:cNvSpPr>
          <p:nvPr>
            <p:ph type="sldNum" sz="quarter" idx="12"/>
          </p:nvPr>
        </p:nvSpPr>
        <p:spPr/>
        <p:txBody>
          <a:bodyPr/>
          <a:lstStyle/>
          <a:p>
            <a:pPr>
              <a:defRPr/>
            </a:pPr>
            <a:fld id="{A9A7CDEA-7A93-4B2E-A494-AF8300E327B9}"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5E2F94F2-6AE8-418F-B9C0-C2378E918B27}"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5" name="Footer Placeholder 4"/>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6" name="Slide Number Placeholder 5"/>
          <p:cNvSpPr>
            <a:spLocks noGrp="1"/>
          </p:cNvSpPr>
          <p:nvPr>
            <p:ph type="sldNum" sz="quarter" idx="12"/>
          </p:nvPr>
        </p:nvSpPr>
        <p:spPr/>
        <p:txBody>
          <a:bodyPr/>
          <a:lstStyle/>
          <a:p>
            <a:pPr>
              <a:defRPr/>
            </a:pPr>
            <a:fld id="{AECC5A9A-9868-4084-80FD-3844651D349A}"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7772400" cy="4571999"/>
          </a:xfrm>
        </p:spPr>
        <p:txBody>
          <a:bodyPr anchor="ctr">
            <a:noAutofit/>
          </a:bodyPr>
          <a:lstStyle>
            <a:lvl1pPr>
              <a:lnSpc>
                <a:spcPct val="100000"/>
              </a:lnSpc>
              <a:defRPr sz="8800" spc="-80" baseline="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457200" y="4800600"/>
            <a:ext cx="6858000" cy="914400"/>
          </a:xfrm>
        </p:spPr>
        <p:txBody>
          <a:bodyPr/>
          <a:lstStyle>
            <a:lvl1pPr marL="0" indent="0" algn="l">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fld id="{16330DDF-C394-4B59-8ECB-92ADBC215B45}"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5" name="Footer Placeholder 4"/>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lvl1pPr>
              <a:defRPr>
                <a:solidFill>
                  <a:schemeClr val="tx1"/>
                </a:solidFill>
              </a:defRPr>
            </a:lvl1pPr>
          </a:lstStyle>
          <a:p>
            <a:pPr>
              <a:defRPr/>
            </a:pPr>
            <a:fld id="{D5B44A12-BE43-4C09-9CC4-BEFE9FA73CDE}"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FBD0AE29-74EB-47B1-8951-C978AD4B1632}"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5" name="Footer Placeholder 4"/>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6" name="Slide Number Placeholder 5"/>
          <p:cNvSpPr>
            <a:spLocks noGrp="1"/>
          </p:cNvSpPr>
          <p:nvPr>
            <p:ph type="sldNum" sz="quarter" idx="12"/>
          </p:nvPr>
        </p:nvSpPr>
        <p:spPr/>
        <p:txBody>
          <a:bodyPr/>
          <a:lstStyle/>
          <a:p>
            <a:pPr>
              <a:defRPr/>
            </a:pPr>
            <a:fld id="{DA371626-B526-4C43-B0C3-4B2BC2166487}"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7772400" cy="4321175"/>
          </a:xfrm>
        </p:spPr>
        <p:txBody>
          <a:bodyPr anchor="ctr">
            <a:noAutofit/>
          </a:bodyPr>
          <a:lstStyle>
            <a:lvl1pPr algn="l">
              <a:lnSpc>
                <a:spcPct val="100000"/>
              </a:lnSpc>
              <a:defRPr sz="8800" b="0" cap="all" spc="-80" baseline="0">
                <a:solidFill>
                  <a:schemeClr val="tx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7" name="Date Placeholder 6"/>
          <p:cNvSpPr>
            <a:spLocks noGrp="1"/>
          </p:cNvSpPr>
          <p:nvPr>
            <p:ph type="dt" sz="half" idx="10"/>
          </p:nvPr>
        </p:nvSpPr>
        <p:spPr/>
        <p:txBody>
          <a:bodyPr/>
          <a:lstStyle/>
          <a:p>
            <a:pPr>
              <a:defRPr/>
            </a:pPr>
            <a:fld id="{8E270D81-EC6B-43CA-AA92-23B4F6714006}"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8" name="Slide Number Placeholder 7"/>
          <p:cNvSpPr>
            <a:spLocks noGrp="1"/>
          </p:cNvSpPr>
          <p:nvPr>
            <p:ph type="sldNum" sz="quarter" idx="11"/>
          </p:nvPr>
        </p:nvSpPr>
        <p:spPr/>
        <p:txBody>
          <a:bodyPr/>
          <a:lstStyle/>
          <a:p>
            <a:pPr>
              <a:defRPr/>
            </a:pPr>
            <a:fld id="{C9D58233-F159-4BDB-A0EA-C3DA4078AD0F}"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
        <p:nvSpPr>
          <p:cNvPr id="9" name="Footer Placeholder 8"/>
          <p:cNvSpPr>
            <a:spLocks noGrp="1"/>
          </p:cNvSpPr>
          <p:nvPr>
            <p:ph type="ftr" sz="quarter" idx="12"/>
          </p:nvPr>
        </p:nvSpPr>
        <p:spPr/>
        <p:txBody>
          <a:bodyPr/>
          <a:lstStyle/>
          <a:p>
            <a:pPr>
              <a:defRPr/>
            </a:pPr>
            <a:endParaRPr lang="en-US">
              <a:solidFill>
                <a:srgbClr val="DBF5F9">
                  <a:shade val="50000"/>
                  <a:satMod val="200000"/>
                </a:srgb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3068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704B7780-F145-469E-8DDD-50DDD256DA63}"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6" name="Footer Placeholder 5"/>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7" name="Slide Number Placeholder 6"/>
          <p:cNvSpPr>
            <a:spLocks noGrp="1"/>
          </p:cNvSpPr>
          <p:nvPr>
            <p:ph type="sldNum" sz="quarter" idx="12"/>
          </p:nvPr>
        </p:nvSpPr>
        <p:spPr/>
        <p:txBody>
          <a:bodyPr/>
          <a:lstStyle/>
          <a:p>
            <a:pPr>
              <a:defRPr/>
            </a:pPr>
            <a:fld id="{0FA9D046-A5AD-4ACB-A1A6-F2DC12E16FED}"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27632"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5093208"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9D9162A4-7338-4B0F-B4D8-87C3291FDBB4}"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8" name="Footer Placeholder 7"/>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9" name="Slide Number Placeholder 8"/>
          <p:cNvSpPr>
            <a:spLocks noGrp="1"/>
          </p:cNvSpPr>
          <p:nvPr>
            <p:ph type="sldNum" sz="quarter" idx="12"/>
          </p:nvPr>
        </p:nvSpPr>
        <p:spPr/>
        <p:txBody>
          <a:bodyPr/>
          <a:lstStyle/>
          <a:p>
            <a:pPr>
              <a:defRPr/>
            </a:pPr>
            <a:fld id="{5703E311-2F65-4BD2-9CE1-FEC395257DFC}"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27632"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5093208"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6/24/2018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5753CBC6-8576-43B1-96EF-E90A2584D657}"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4" name="Footer Placeholder 3"/>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5" name="Slide Number Placeholder 4"/>
          <p:cNvSpPr>
            <a:spLocks noGrp="1"/>
          </p:cNvSpPr>
          <p:nvPr>
            <p:ph type="sldNum" sz="quarter" idx="12"/>
          </p:nvPr>
        </p:nvSpPr>
        <p:spPr/>
        <p:txBody>
          <a:bodyPr/>
          <a:lstStyle/>
          <a:p>
            <a:pPr>
              <a:defRPr/>
            </a:pPr>
            <a:fld id="{FC487E08-B57C-43A4-8F78-37B785012DCD}"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F47A0086-19D8-4DB5-8E5E-37091BC14849}"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3" name="Footer Placeholder 2"/>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4" name="Slide Number Placeholder 3"/>
          <p:cNvSpPr>
            <a:spLocks noGrp="1"/>
          </p:cNvSpPr>
          <p:nvPr>
            <p:ph type="sldNum" sz="quarter" idx="12"/>
          </p:nvPr>
        </p:nvSpPr>
        <p:spPr/>
        <p:txBody>
          <a:bodyPr/>
          <a:lstStyle/>
          <a:p>
            <a:pPr>
              <a:defRPr/>
            </a:pPr>
            <a:fld id="{A01AF2F7-52C6-47E2-98B9-E277C7D9D727}"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EB35894F-5FEF-4572-A36C-F7BF21FA9D28}"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6" name="Footer Placeholder 5"/>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7" name="Slide Number Placeholder 6"/>
          <p:cNvSpPr>
            <a:spLocks noGrp="1"/>
          </p:cNvSpPr>
          <p:nvPr>
            <p:ph type="sldNum" sz="quarter" idx="12"/>
          </p:nvPr>
        </p:nvSpPr>
        <p:spPr/>
        <p:txBody>
          <a:bodyPr/>
          <a:lstStyle/>
          <a:p>
            <a:pPr>
              <a:defRPr/>
            </a:pPr>
            <a:fld id="{0C9AF867-9B06-42C1-958D-5270D36A03D9}"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457200" y="5715000"/>
            <a:ext cx="815340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EA14E0B0-6D5F-4EA6-ADE4-7FB2AC3C6067}"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6" name="Footer Placeholder 5"/>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lstStyle>
          <a:p>
            <a:pPr>
              <a:defRPr/>
            </a:pPr>
            <a:fld id="{9CB285FB-3988-42D5-9FFD-549786D24A1B}"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en-US" smtClean="0"/>
              <a:t>Click to edit Master title style</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47EAE138-69B3-4B4B-9F21-E29E083ED78F}"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5" name="Footer Placeholder 4"/>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6" name="Slide Number Placeholder 5"/>
          <p:cNvSpPr>
            <a:spLocks noGrp="1"/>
          </p:cNvSpPr>
          <p:nvPr>
            <p:ph type="sldNum" sz="quarter" idx="12"/>
          </p:nvPr>
        </p:nvSpPr>
        <p:spPr/>
        <p:txBody>
          <a:bodyPr/>
          <a:lstStyle/>
          <a:p>
            <a:pPr>
              <a:defRPr/>
            </a:pPr>
            <a:fld id="{A9A7CDEA-7A93-4B2E-A494-AF8300E327B9}"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5E2F94F2-6AE8-418F-B9C0-C2378E918B27}"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5" name="Footer Placeholder 4"/>
          <p:cNvSpPr>
            <a:spLocks noGrp="1"/>
          </p:cNvSpPr>
          <p:nvPr>
            <p:ph type="ftr" sz="quarter" idx="11"/>
          </p:nvPr>
        </p:nvSpPr>
        <p:spPr/>
        <p:txBody>
          <a:bodyPr/>
          <a:lstStyle/>
          <a:p>
            <a:pPr>
              <a:defRPr/>
            </a:pPr>
            <a:endParaRPr lang="en-US">
              <a:solidFill>
                <a:srgbClr val="DBF5F9">
                  <a:shade val="50000"/>
                  <a:satMod val="200000"/>
                </a:srgbClr>
              </a:solidFill>
            </a:endParaRPr>
          </a:p>
        </p:txBody>
      </p:sp>
      <p:sp>
        <p:nvSpPr>
          <p:cNvPr id="6" name="Slide Number Placeholder 5"/>
          <p:cNvSpPr>
            <a:spLocks noGrp="1"/>
          </p:cNvSpPr>
          <p:nvPr>
            <p:ph type="sldNum" sz="quarter" idx="12"/>
          </p:nvPr>
        </p:nvSpPr>
        <p:spPr/>
        <p:txBody>
          <a:bodyPr/>
          <a:lstStyle/>
          <a:p>
            <a:pPr>
              <a:defRPr/>
            </a:pPr>
            <a:fld id="{AECC5A9A-9868-4084-80FD-3844651D349A}"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7772400" cy="4571999"/>
          </a:xfrm>
        </p:spPr>
        <p:txBody>
          <a:bodyPr anchor="ctr">
            <a:noAutofit/>
          </a:bodyPr>
          <a:lstStyle>
            <a:lvl1pPr>
              <a:lnSpc>
                <a:spcPct val="100000"/>
              </a:lnSpc>
              <a:defRPr sz="8800" spc="-80" baseline="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457200" y="4800600"/>
            <a:ext cx="6858000" cy="914400"/>
          </a:xfrm>
        </p:spPr>
        <p:txBody>
          <a:bodyPr/>
          <a:lstStyle>
            <a:lvl1pPr marL="0" indent="0" algn="l">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6/24/2018</a:t>
            </a:fld>
            <a:endParaRPr lang="en-US"/>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pPr/>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6/24/2018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7772400" cy="4321175"/>
          </a:xfrm>
        </p:spPr>
        <p:txBody>
          <a:bodyPr anchor="ctr">
            <a:noAutofit/>
          </a:bodyPr>
          <a:lstStyle>
            <a:lvl1pPr algn="l">
              <a:lnSpc>
                <a:spcPct val="100000"/>
              </a:lnSpc>
              <a:defRPr sz="8800" b="0" cap="all" spc="-80" baseline="0">
                <a:solidFill>
                  <a:schemeClr val="tx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6/24/2018</a:t>
            </a:fld>
            <a:endParaRPr lang="en-US"/>
          </a:p>
        </p:txBody>
      </p:sp>
      <p:sp>
        <p:nvSpPr>
          <p:cNvPr id="8" name="Slide Number Placeholder 7"/>
          <p:cNvSpPr>
            <a:spLocks noGrp="1"/>
          </p:cNvSpPr>
          <p:nvPr>
            <p:ph type="sldNum" sz="quarter" idx="11"/>
          </p:nvPr>
        </p:nvSpPr>
        <p:spPr/>
        <p:txBody>
          <a:bodyPr/>
          <a:lstStyle/>
          <a:p>
            <a:fld id="{B6F15528-21DE-4FAA-801E-634DDDAF4B2B}"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3068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6/24/2018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6/24/2018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27632"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5093208"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6/24/2018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6/24/2018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6/24/2018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457200" y="5715000"/>
            <a:ext cx="815340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pPr/>
              <a:t>‹#›</a:t>
            </a:fld>
            <a:endParaRPr lang="en-US"/>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en-US" smtClean="0"/>
              <a:t>Click to edit Master title style</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6/24/2018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457200" y="5715000"/>
            <a:ext cx="815340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pPr/>
              <a:t>‹#›</a:t>
            </a:fld>
            <a:endParaRPr lang="en-US"/>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en-US" smtClean="0"/>
              <a:t>Click to edit Master title style</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5791200" cy="13716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52600"/>
            <a:ext cx="7620000"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fld id="{1D8BD707-D9CF-40AE-B4C6-C98DA3205C09}" type="datetimeFigureOut">
              <a:rPr lang="en-US" smtClean="0"/>
              <a:pPr/>
              <a:t>6/24/2018</a:t>
            </a:fld>
            <a:endParaRPr lang="en-US"/>
          </a:p>
        </p:txBody>
      </p:sp>
      <p:sp>
        <p:nvSpPr>
          <p:cNvPr id="5" name="Footer Placeholder 4"/>
          <p:cNvSpPr>
            <a:spLocks noGrp="1"/>
          </p:cNvSpPr>
          <p:nvPr>
            <p:ph type="ftr" sz="quarter" idx="3"/>
          </p:nvPr>
        </p:nvSpPr>
        <p:spPr>
          <a:xfrm>
            <a:off x="457200" y="6492875"/>
            <a:ext cx="3429000" cy="283845"/>
          </a:xfrm>
          <a:prstGeom prst="rect">
            <a:avLst/>
          </a:prstGeom>
        </p:spPr>
        <p:txBody>
          <a:bodyPr vert="horz" lIns="91440" tIns="45720" rIns="91440" bIns="45720" rtlCol="0" anchor="t"/>
          <a:lstStyle>
            <a:lvl1pPr algn="l">
              <a:defRPr sz="1000">
                <a:solidFill>
                  <a:schemeClr val="tx1"/>
                </a:solidFill>
              </a:defRPr>
            </a:lvl1pPr>
          </a:lstStyle>
          <a:p>
            <a:endParaRPr lang="en-US"/>
          </a:p>
        </p:txBody>
      </p:sp>
      <p:sp>
        <p:nvSpPr>
          <p:cNvPr id="6" name="Slide Number Placeholder 5"/>
          <p:cNvSpPr>
            <a:spLocks noGrp="1"/>
          </p:cNvSpPr>
          <p:nvPr>
            <p:ph type="sldNum" sz="quarter" idx="4"/>
          </p:nvPr>
        </p:nvSpPr>
        <p:spPr>
          <a:xfrm rot="16200000">
            <a:off x="8227377" y="5885497"/>
            <a:ext cx="1315721" cy="365125"/>
          </a:xfrm>
          <a:prstGeom prst="rect">
            <a:avLst/>
          </a:prstGeom>
        </p:spPr>
        <p:txBody>
          <a:bodyPr vert="horz" lIns="91440" tIns="45720" rIns="91440" bIns="45720" rtlCol="0" anchor="ctr"/>
          <a:lstStyle>
            <a:lvl1pPr algn="l">
              <a:defRPr sz="2400" b="1">
                <a:solidFill>
                  <a:schemeClr val="tx2"/>
                </a:solidFill>
              </a:defRPr>
            </a:lvl1pPr>
          </a:lstStyle>
          <a:p>
            <a:fld id="{B6F15528-21DE-4FAA-801E-634DDDAF4B2B}" type="slidenum">
              <a:rPr lang="en-US" smtClean="0"/>
              <a:pPr/>
              <a:t>‹#›</a:t>
            </a:fld>
            <a:endParaRPr lang="en-US"/>
          </a:p>
        </p:txBody>
      </p:sp>
      <p:sp>
        <p:nvSpPr>
          <p:cNvPr id="7" name="Rectangle 6"/>
          <p:cNvSpPr/>
          <p:nvPr/>
        </p:nvSpPr>
        <p:spPr>
          <a:xfrm>
            <a:off x="9001124" y="0"/>
            <a:ext cx="142876"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1" eaLnBrk="1" latinLnBrk="0" hangingPunct="1">
        <a:spcBef>
          <a:spcPct val="0"/>
        </a:spcBef>
        <a:buNone/>
        <a:defRPr sz="3600" kern="1200" cap="all" spc="-60" baseline="0">
          <a:solidFill>
            <a:schemeClr val="tx2"/>
          </a:solidFill>
          <a:latin typeface="+mj-lt"/>
          <a:ea typeface="+mj-ea"/>
          <a:cs typeface="+mj-cs"/>
        </a:defRPr>
      </a:lvl1pPr>
    </p:titleStyle>
    <p:bodyStyle>
      <a:lvl1pPr marL="0" indent="0" algn="r" defTabSz="914400" rtl="1"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r" defTabSz="914400" rtl="1"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r" defTabSz="914400" rtl="1"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r" defTabSz="914400" rtl="1"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r" defTabSz="914400" rtl="1"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5791200" cy="13716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52600"/>
            <a:ext cx="7620000"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pPr>
              <a:defRPr/>
            </a:pPr>
            <a:fld id="{5F6F9580-C5CA-49F9-8540-4EFEB39D6112}"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5" name="Footer Placeholder 4"/>
          <p:cNvSpPr>
            <a:spLocks noGrp="1"/>
          </p:cNvSpPr>
          <p:nvPr>
            <p:ph type="ftr" sz="quarter" idx="3"/>
          </p:nvPr>
        </p:nvSpPr>
        <p:spPr>
          <a:xfrm>
            <a:off x="457200" y="6492875"/>
            <a:ext cx="3429000" cy="283845"/>
          </a:xfrm>
          <a:prstGeom prst="rect">
            <a:avLst/>
          </a:prstGeom>
        </p:spPr>
        <p:txBody>
          <a:bodyPr vert="horz" lIns="91440" tIns="45720" rIns="91440" bIns="45720" rtlCol="0" anchor="t"/>
          <a:lstStyle>
            <a:lvl1pPr algn="l">
              <a:defRPr sz="1000">
                <a:solidFill>
                  <a:schemeClr val="tx1"/>
                </a:solidFill>
              </a:defRPr>
            </a:lvl1pPr>
          </a:lstStyle>
          <a:p>
            <a:pPr>
              <a:defRPr/>
            </a:pPr>
            <a:endParaRPr lang="en-US">
              <a:solidFill>
                <a:srgbClr val="DBF5F9">
                  <a:shade val="50000"/>
                  <a:satMod val="200000"/>
                </a:srgbClr>
              </a:solidFill>
            </a:endParaRPr>
          </a:p>
        </p:txBody>
      </p:sp>
      <p:sp>
        <p:nvSpPr>
          <p:cNvPr id="6" name="Slide Number Placeholder 5"/>
          <p:cNvSpPr>
            <a:spLocks noGrp="1"/>
          </p:cNvSpPr>
          <p:nvPr>
            <p:ph type="sldNum" sz="quarter" idx="4"/>
          </p:nvPr>
        </p:nvSpPr>
        <p:spPr>
          <a:xfrm rot="16200000">
            <a:off x="8227377" y="5885497"/>
            <a:ext cx="1315721" cy="365125"/>
          </a:xfrm>
          <a:prstGeom prst="rect">
            <a:avLst/>
          </a:prstGeom>
        </p:spPr>
        <p:txBody>
          <a:bodyPr vert="horz" lIns="91440" tIns="45720" rIns="91440" bIns="45720" rtlCol="0" anchor="ctr"/>
          <a:lstStyle>
            <a:lvl1pPr algn="l">
              <a:defRPr sz="2400" b="1">
                <a:solidFill>
                  <a:schemeClr val="tx2"/>
                </a:solidFill>
              </a:defRPr>
            </a:lvl1pPr>
          </a:lstStyle>
          <a:p>
            <a:pPr>
              <a:defRPr/>
            </a:pPr>
            <a:fld id="{1A73DDAB-70E1-4208-8E39-D6D25A441C69}"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
        <p:nvSpPr>
          <p:cNvPr id="7" name="Rectangle 6"/>
          <p:cNvSpPr/>
          <p:nvPr/>
        </p:nvSpPr>
        <p:spPr>
          <a:xfrm>
            <a:off x="9001124" y="0"/>
            <a:ext cx="142876"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1" eaLnBrk="1" latinLnBrk="0" hangingPunct="1">
        <a:spcBef>
          <a:spcPct val="0"/>
        </a:spcBef>
        <a:buNone/>
        <a:defRPr sz="3600" kern="1200" cap="all" spc="-60" baseline="0">
          <a:solidFill>
            <a:schemeClr val="tx2"/>
          </a:solidFill>
          <a:latin typeface="+mj-lt"/>
          <a:ea typeface="+mj-ea"/>
          <a:cs typeface="+mj-cs"/>
        </a:defRPr>
      </a:lvl1pPr>
    </p:titleStyle>
    <p:bodyStyle>
      <a:lvl1pPr marL="0" indent="0" algn="r" defTabSz="914400" rtl="1"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r" defTabSz="914400" rtl="1"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r" defTabSz="914400" rtl="1"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r" defTabSz="914400" rtl="1"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r" defTabSz="914400" rtl="1"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5791200" cy="13716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52600"/>
            <a:ext cx="7620000"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pPr>
              <a:defRPr/>
            </a:pPr>
            <a:fld id="{5F6F9580-C5CA-49F9-8540-4EFEB39D6112}"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5" name="Footer Placeholder 4"/>
          <p:cNvSpPr>
            <a:spLocks noGrp="1"/>
          </p:cNvSpPr>
          <p:nvPr>
            <p:ph type="ftr" sz="quarter" idx="3"/>
          </p:nvPr>
        </p:nvSpPr>
        <p:spPr>
          <a:xfrm>
            <a:off x="457200" y="6492875"/>
            <a:ext cx="3429000" cy="283845"/>
          </a:xfrm>
          <a:prstGeom prst="rect">
            <a:avLst/>
          </a:prstGeom>
        </p:spPr>
        <p:txBody>
          <a:bodyPr vert="horz" lIns="91440" tIns="45720" rIns="91440" bIns="45720" rtlCol="0" anchor="t"/>
          <a:lstStyle>
            <a:lvl1pPr algn="l">
              <a:defRPr sz="1000">
                <a:solidFill>
                  <a:schemeClr val="tx1"/>
                </a:solidFill>
              </a:defRPr>
            </a:lvl1pPr>
          </a:lstStyle>
          <a:p>
            <a:pPr>
              <a:defRPr/>
            </a:pPr>
            <a:endParaRPr lang="en-US">
              <a:solidFill>
                <a:srgbClr val="DBF5F9">
                  <a:shade val="50000"/>
                  <a:satMod val="200000"/>
                </a:srgbClr>
              </a:solidFill>
            </a:endParaRPr>
          </a:p>
        </p:txBody>
      </p:sp>
      <p:sp>
        <p:nvSpPr>
          <p:cNvPr id="6" name="Slide Number Placeholder 5"/>
          <p:cNvSpPr>
            <a:spLocks noGrp="1"/>
          </p:cNvSpPr>
          <p:nvPr>
            <p:ph type="sldNum" sz="quarter" idx="4"/>
          </p:nvPr>
        </p:nvSpPr>
        <p:spPr>
          <a:xfrm rot="16200000">
            <a:off x="8227377" y="5885497"/>
            <a:ext cx="1315721" cy="365125"/>
          </a:xfrm>
          <a:prstGeom prst="rect">
            <a:avLst/>
          </a:prstGeom>
        </p:spPr>
        <p:txBody>
          <a:bodyPr vert="horz" lIns="91440" tIns="45720" rIns="91440" bIns="45720" rtlCol="0" anchor="ctr"/>
          <a:lstStyle>
            <a:lvl1pPr algn="l">
              <a:defRPr sz="2400" b="1">
                <a:solidFill>
                  <a:schemeClr val="tx2"/>
                </a:solidFill>
              </a:defRPr>
            </a:lvl1pPr>
          </a:lstStyle>
          <a:p>
            <a:pPr>
              <a:defRPr/>
            </a:pPr>
            <a:fld id="{1A73DDAB-70E1-4208-8E39-D6D25A441C69}"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
        <p:nvSpPr>
          <p:cNvPr id="7" name="Rectangle 6"/>
          <p:cNvSpPr/>
          <p:nvPr/>
        </p:nvSpPr>
        <p:spPr>
          <a:xfrm>
            <a:off x="9001124" y="0"/>
            <a:ext cx="142876"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defTabSz="914400" rtl="1" eaLnBrk="1" latinLnBrk="0" hangingPunct="1">
        <a:spcBef>
          <a:spcPct val="0"/>
        </a:spcBef>
        <a:buNone/>
        <a:defRPr sz="3600" kern="1200" cap="all" spc="-60" baseline="0">
          <a:solidFill>
            <a:schemeClr val="tx2"/>
          </a:solidFill>
          <a:latin typeface="+mj-lt"/>
          <a:ea typeface="+mj-ea"/>
          <a:cs typeface="+mj-cs"/>
        </a:defRPr>
      </a:lvl1pPr>
    </p:titleStyle>
    <p:bodyStyle>
      <a:lvl1pPr marL="0" indent="0" algn="r" defTabSz="914400" rtl="1"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r" defTabSz="914400" rtl="1"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r" defTabSz="914400" rtl="1"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r" defTabSz="914400" rtl="1"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r" defTabSz="914400" rtl="1"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5791200" cy="13716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52600"/>
            <a:ext cx="7620000"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pPr>
              <a:defRPr/>
            </a:pPr>
            <a:fld id="{5F6F9580-C5CA-49F9-8540-4EFEB39D6112}"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5" name="Footer Placeholder 4"/>
          <p:cNvSpPr>
            <a:spLocks noGrp="1"/>
          </p:cNvSpPr>
          <p:nvPr>
            <p:ph type="ftr" sz="quarter" idx="3"/>
          </p:nvPr>
        </p:nvSpPr>
        <p:spPr>
          <a:xfrm>
            <a:off x="457200" y="6492875"/>
            <a:ext cx="3429000" cy="283845"/>
          </a:xfrm>
          <a:prstGeom prst="rect">
            <a:avLst/>
          </a:prstGeom>
        </p:spPr>
        <p:txBody>
          <a:bodyPr vert="horz" lIns="91440" tIns="45720" rIns="91440" bIns="45720" rtlCol="0" anchor="t"/>
          <a:lstStyle>
            <a:lvl1pPr algn="l">
              <a:defRPr sz="1000">
                <a:solidFill>
                  <a:schemeClr val="tx1"/>
                </a:solidFill>
              </a:defRPr>
            </a:lvl1pPr>
          </a:lstStyle>
          <a:p>
            <a:pPr>
              <a:defRPr/>
            </a:pPr>
            <a:endParaRPr lang="en-US">
              <a:solidFill>
                <a:srgbClr val="DBF5F9">
                  <a:shade val="50000"/>
                  <a:satMod val="200000"/>
                </a:srgbClr>
              </a:solidFill>
            </a:endParaRPr>
          </a:p>
        </p:txBody>
      </p:sp>
      <p:sp>
        <p:nvSpPr>
          <p:cNvPr id="6" name="Slide Number Placeholder 5"/>
          <p:cNvSpPr>
            <a:spLocks noGrp="1"/>
          </p:cNvSpPr>
          <p:nvPr>
            <p:ph type="sldNum" sz="quarter" idx="4"/>
          </p:nvPr>
        </p:nvSpPr>
        <p:spPr>
          <a:xfrm rot="16200000">
            <a:off x="8227377" y="5885497"/>
            <a:ext cx="1315721" cy="365125"/>
          </a:xfrm>
          <a:prstGeom prst="rect">
            <a:avLst/>
          </a:prstGeom>
        </p:spPr>
        <p:txBody>
          <a:bodyPr vert="horz" lIns="91440" tIns="45720" rIns="91440" bIns="45720" rtlCol="0" anchor="ctr"/>
          <a:lstStyle>
            <a:lvl1pPr algn="l">
              <a:defRPr sz="2400" b="1">
                <a:solidFill>
                  <a:schemeClr val="tx2"/>
                </a:solidFill>
              </a:defRPr>
            </a:lvl1pPr>
          </a:lstStyle>
          <a:p>
            <a:pPr>
              <a:defRPr/>
            </a:pPr>
            <a:fld id="{1A73DDAB-70E1-4208-8E39-D6D25A441C69}"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
        <p:nvSpPr>
          <p:cNvPr id="7" name="Rectangle 6"/>
          <p:cNvSpPr/>
          <p:nvPr/>
        </p:nvSpPr>
        <p:spPr>
          <a:xfrm>
            <a:off x="9001124" y="0"/>
            <a:ext cx="142876"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defTabSz="914400" rtl="1" eaLnBrk="1" latinLnBrk="0" hangingPunct="1">
        <a:spcBef>
          <a:spcPct val="0"/>
        </a:spcBef>
        <a:buNone/>
        <a:defRPr sz="3600" kern="1200" cap="all" spc="-60" baseline="0">
          <a:solidFill>
            <a:schemeClr val="tx2"/>
          </a:solidFill>
          <a:latin typeface="+mj-lt"/>
          <a:ea typeface="+mj-ea"/>
          <a:cs typeface="+mj-cs"/>
        </a:defRPr>
      </a:lvl1pPr>
    </p:titleStyle>
    <p:bodyStyle>
      <a:lvl1pPr marL="0" indent="0" algn="r" defTabSz="914400" rtl="1"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r" defTabSz="914400" rtl="1"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r" defTabSz="914400" rtl="1"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r" defTabSz="914400" rtl="1"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r" defTabSz="914400" rtl="1"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5791200" cy="13716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52600"/>
            <a:ext cx="7620000"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pPr>
              <a:defRPr/>
            </a:pPr>
            <a:fld id="{5F6F9580-C5CA-49F9-8540-4EFEB39D6112}"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5" name="Footer Placeholder 4"/>
          <p:cNvSpPr>
            <a:spLocks noGrp="1"/>
          </p:cNvSpPr>
          <p:nvPr>
            <p:ph type="ftr" sz="quarter" idx="3"/>
          </p:nvPr>
        </p:nvSpPr>
        <p:spPr>
          <a:xfrm>
            <a:off x="457200" y="6492875"/>
            <a:ext cx="3429000" cy="283845"/>
          </a:xfrm>
          <a:prstGeom prst="rect">
            <a:avLst/>
          </a:prstGeom>
        </p:spPr>
        <p:txBody>
          <a:bodyPr vert="horz" lIns="91440" tIns="45720" rIns="91440" bIns="45720" rtlCol="0" anchor="t"/>
          <a:lstStyle>
            <a:lvl1pPr algn="l">
              <a:defRPr sz="1000">
                <a:solidFill>
                  <a:schemeClr val="tx1"/>
                </a:solidFill>
              </a:defRPr>
            </a:lvl1pPr>
          </a:lstStyle>
          <a:p>
            <a:pPr>
              <a:defRPr/>
            </a:pPr>
            <a:endParaRPr lang="en-US">
              <a:solidFill>
                <a:srgbClr val="DBF5F9">
                  <a:shade val="50000"/>
                  <a:satMod val="200000"/>
                </a:srgbClr>
              </a:solidFill>
            </a:endParaRPr>
          </a:p>
        </p:txBody>
      </p:sp>
      <p:sp>
        <p:nvSpPr>
          <p:cNvPr id="6" name="Slide Number Placeholder 5"/>
          <p:cNvSpPr>
            <a:spLocks noGrp="1"/>
          </p:cNvSpPr>
          <p:nvPr>
            <p:ph type="sldNum" sz="quarter" idx="4"/>
          </p:nvPr>
        </p:nvSpPr>
        <p:spPr>
          <a:xfrm rot="16200000">
            <a:off x="8227377" y="5885497"/>
            <a:ext cx="1315721" cy="365125"/>
          </a:xfrm>
          <a:prstGeom prst="rect">
            <a:avLst/>
          </a:prstGeom>
        </p:spPr>
        <p:txBody>
          <a:bodyPr vert="horz" lIns="91440" tIns="45720" rIns="91440" bIns="45720" rtlCol="0" anchor="ctr"/>
          <a:lstStyle>
            <a:lvl1pPr algn="l">
              <a:defRPr sz="2400" b="1">
                <a:solidFill>
                  <a:schemeClr val="tx2"/>
                </a:solidFill>
              </a:defRPr>
            </a:lvl1pPr>
          </a:lstStyle>
          <a:p>
            <a:pPr>
              <a:defRPr/>
            </a:pPr>
            <a:fld id="{1A73DDAB-70E1-4208-8E39-D6D25A441C69}"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
        <p:nvSpPr>
          <p:cNvPr id="7" name="Rectangle 6"/>
          <p:cNvSpPr/>
          <p:nvPr/>
        </p:nvSpPr>
        <p:spPr>
          <a:xfrm>
            <a:off x="9001124" y="0"/>
            <a:ext cx="142876"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l" defTabSz="914400" rtl="1" eaLnBrk="1" latinLnBrk="0" hangingPunct="1">
        <a:spcBef>
          <a:spcPct val="0"/>
        </a:spcBef>
        <a:buNone/>
        <a:defRPr sz="3600" kern="1200" cap="all" spc="-60" baseline="0">
          <a:solidFill>
            <a:schemeClr val="tx2"/>
          </a:solidFill>
          <a:latin typeface="+mj-lt"/>
          <a:ea typeface="+mj-ea"/>
          <a:cs typeface="+mj-cs"/>
        </a:defRPr>
      </a:lvl1pPr>
    </p:titleStyle>
    <p:bodyStyle>
      <a:lvl1pPr marL="0" indent="0" algn="r" defTabSz="914400" rtl="1"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r" defTabSz="914400" rtl="1"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r" defTabSz="914400" rtl="1"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r" defTabSz="914400" rtl="1"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r" defTabSz="914400" rtl="1"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5791200" cy="13716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52600"/>
            <a:ext cx="7620000"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pPr>
              <a:defRPr/>
            </a:pPr>
            <a:fld id="{5F6F9580-C5CA-49F9-8540-4EFEB39D6112}" type="datetimeFigureOut">
              <a:rPr lang="en-US" smtClean="0">
                <a:solidFill>
                  <a:srgbClr val="DBF5F9">
                    <a:shade val="50000"/>
                    <a:satMod val="200000"/>
                  </a:srgbClr>
                </a:solidFill>
              </a:rPr>
              <a:pPr>
                <a:defRPr/>
              </a:pPr>
              <a:t>6/24/2018</a:t>
            </a:fld>
            <a:endParaRPr lang="en-US">
              <a:solidFill>
                <a:srgbClr val="DBF5F9">
                  <a:shade val="50000"/>
                  <a:satMod val="200000"/>
                </a:srgbClr>
              </a:solidFill>
            </a:endParaRPr>
          </a:p>
        </p:txBody>
      </p:sp>
      <p:sp>
        <p:nvSpPr>
          <p:cNvPr id="5" name="Footer Placeholder 4"/>
          <p:cNvSpPr>
            <a:spLocks noGrp="1"/>
          </p:cNvSpPr>
          <p:nvPr>
            <p:ph type="ftr" sz="quarter" idx="3"/>
          </p:nvPr>
        </p:nvSpPr>
        <p:spPr>
          <a:xfrm>
            <a:off x="457200" y="6492875"/>
            <a:ext cx="3429000" cy="283845"/>
          </a:xfrm>
          <a:prstGeom prst="rect">
            <a:avLst/>
          </a:prstGeom>
        </p:spPr>
        <p:txBody>
          <a:bodyPr vert="horz" lIns="91440" tIns="45720" rIns="91440" bIns="45720" rtlCol="0" anchor="t"/>
          <a:lstStyle>
            <a:lvl1pPr algn="l">
              <a:defRPr sz="1000">
                <a:solidFill>
                  <a:schemeClr val="tx1"/>
                </a:solidFill>
              </a:defRPr>
            </a:lvl1pPr>
          </a:lstStyle>
          <a:p>
            <a:pPr>
              <a:defRPr/>
            </a:pPr>
            <a:endParaRPr lang="en-US">
              <a:solidFill>
                <a:srgbClr val="DBF5F9">
                  <a:shade val="50000"/>
                  <a:satMod val="200000"/>
                </a:srgbClr>
              </a:solidFill>
            </a:endParaRPr>
          </a:p>
        </p:txBody>
      </p:sp>
      <p:sp>
        <p:nvSpPr>
          <p:cNvPr id="6" name="Slide Number Placeholder 5"/>
          <p:cNvSpPr>
            <a:spLocks noGrp="1"/>
          </p:cNvSpPr>
          <p:nvPr>
            <p:ph type="sldNum" sz="quarter" idx="4"/>
          </p:nvPr>
        </p:nvSpPr>
        <p:spPr>
          <a:xfrm rot="16200000">
            <a:off x="8227377" y="5885497"/>
            <a:ext cx="1315721" cy="365125"/>
          </a:xfrm>
          <a:prstGeom prst="rect">
            <a:avLst/>
          </a:prstGeom>
        </p:spPr>
        <p:txBody>
          <a:bodyPr vert="horz" lIns="91440" tIns="45720" rIns="91440" bIns="45720" rtlCol="0" anchor="ctr"/>
          <a:lstStyle>
            <a:lvl1pPr algn="l">
              <a:defRPr sz="2400" b="1">
                <a:solidFill>
                  <a:schemeClr val="tx2"/>
                </a:solidFill>
              </a:defRPr>
            </a:lvl1pPr>
          </a:lstStyle>
          <a:p>
            <a:pPr>
              <a:defRPr/>
            </a:pPr>
            <a:fld id="{1A73DDAB-70E1-4208-8E39-D6D25A441C69}" type="slidenum">
              <a:rPr lang="en-US" smtClean="0">
                <a:solidFill>
                  <a:srgbClr val="DBF5F9">
                    <a:shade val="50000"/>
                    <a:satMod val="200000"/>
                  </a:srgbClr>
                </a:solidFill>
              </a:rPr>
              <a:pPr>
                <a:defRPr/>
              </a:pPr>
              <a:t>‹#›</a:t>
            </a:fld>
            <a:endParaRPr lang="en-US">
              <a:solidFill>
                <a:srgbClr val="DBF5F9">
                  <a:shade val="50000"/>
                  <a:satMod val="200000"/>
                </a:srgbClr>
              </a:solidFill>
            </a:endParaRPr>
          </a:p>
        </p:txBody>
      </p:sp>
      <p:sp>
        <p:nvSpPr>
          <p:cNvPr id="7" name="Rectangle 6"/>
          <p:cNvSpPr/>
          <p:nvPr/>
        </p:nvSpPr>
        <p:spPr>
          <a:xfrm>
            <a:off x="9001124" y="0"/>
            <a:ext cx="142876"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l" defTabSz="914400" rtl="1" eaLnBrk="1" latinLnBrk="0" hangingPunct="1">
        <a:spcBef>
          <a:spcPct val="0"/>
        </a:spcBef>
        <a:buNone/>
        <a:defRPr sz="3600" kern="1200" cap="all" spc="-60" baseline="0">
          <a:solidFill>
            <a:schemeClr val="tx2"/>
          </a:solidFill>
          <a:latin typeface="+mj-lt"/>
          <a:ea typeface="+mj-ea"/>
          <a:cs typeface="+mj-cs"/>
        </a:defRPr>
      </a:lvl1pPr>
    </p:titleStyle>
    <p:bodyStyle>
      <a:lvl1pPr marL="0" indent="0" algn="r" defTabSz="914400" rtl="1"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r" defTabSz="914400" rtl="1"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r" defTabSz="914400" rtl="1"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r" defTabSz="914400" rtl="1"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r" defTabSz="914400" rtl="1"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00200" y="1981200"/>
            <a:ext cx="6477000" cy="1828800"/>
          </a:xfrm>
        </p:spPr>
        <p:txBody>
          <a:bodyPr>
            <a:normAutofit fontScale="90000"/>
          </a:bodyPr>
          <a:lstStyle/>
          <a:p>
            <a:pPr algn="ctr" eaLnBrk="1" fontAlgn="auto" hangingPunct="1">
              <a:spcAft>
                <a:spcPts val="0"/>
              </a:spcAft>
              <a:defRPr/>
            </a:pPr>
            <a:r>
              <a:rPr lang="fa-IR" sz="4400" dirty="0" smtClean="0">
                <a:solidFill>
                  <a:schemeClr val="tx2">
                    <a:satMod val="130000"/>
                  </a:schemeClr>
                </a:solidFill>
                <a:cs typeface="B Titr" pitchFamily="2" charset="-78"/>
              </a:rPr>
              <a:t>بررسی محیطی در همه گیریهای منتقله از آب   </a:t>
            </a:r>
            <a:r>
              <a:rPr lang="fa-IR" dirty="0" smtClean="0">
                <a:solidFill>
                  <a:schemeClr val="tx2">
                    <a:satMod val="130000"/>
                  </a:schemeClr>
                </a:solidFill>
                <a:cs typeface="B Titr" pitchFamily="2" charset="-78"/>
              </a:rPr>
              <a:t/>
            </a:r>
            <a:br>
              <a:rPr lang="fa-IR" dirty="0" smtClean="0">
                <a:solidFill>
                  <a:schemeClr val="tx2">
                    <a:satMod val="130000"/>
                  </a:schemeClr>
                </a:solidFill>
                <a:cs typeface="B Titr" pitchFamily="2" charset="-78"/>
              </a:rPr>
            </a:br>
            <a:endParaRPr lang="en-US" dirty="0">
              <a:solidFill>
                <a:schemeClr val="tx2">
                  <a:satMod val="130000"/>
                </a:schemeClr>
              </a:solidFill>
              <a:cs typeface="B Titr" pitchFamily="2" charset="-78"/>
            </a:endParaRPr>
          </a:p>
        </p:txBody>
      </p:sp>
      <p:sp>
        <p:nvSpPr>
          <p:cNvPr id="4" name="Rectangle 3"/>
          <p:cNvSpPr/>
          <p:nvPr/>
        </p:nvSpPr>
        <p:spPr>
          <a:xfrm>
            <a:off x="2209800" y="4419600"/>
            <a:ext cx="5257800" cy="1219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2400" b="1" dirty="0">
                <a:solidFill>
                  <a:prstClr val="black"/>
                </a:solidFill>
                <a:cs typeface="B Homa" pitchFamily="2" charset="-78"/>
              </a:rPr>
              <a:t>مرکز بهداشت استان</a:t>
            </a:r>
          </a:p>
          <a:p>
            <a:pPr algn="ctr">
              <a:defRPr/>
            </a:pPr>
            <a:r>
              <a:rPr lang="fa-IR" sz="2400" b="1" dirty="0">
                <a:solidFill>
                  <a:prstClr val="black"/>
                </a:solidFill>
                <a:cs typeface="B Homa" pitchFamily="2" charset="-78"/>
              </a:rPr>
              <a:t>تیر ماه- 97</a:t>
            </a:r>
            <a:endParaRPr lang="en-US" sz="2400" b="1" dirty="0">
              <a:solidFill>
                <a:prstClr val="black"/>
              </a:solidFill>
              <a:cs typeface="B Homa" pitchFamily="2" charset="-78"/>
            </a:endParaRPr>
          </a:p>
        </p:txBody>
      </p:sp>
    </p:spTree>
    <p:extLst>
      <p:ext uri="{BB962C8B-B14F-4D97-AF65-F5344CB8AC3E}">
        <p14:creationId xmlns:p14="http://schemas.microsoft.com/office/powerpoint/2010/main" val="42724087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718"/>
            <a:ext cx="8153400" cy="1066482"/>
          </a:xfrm>
        </p:spPr>
        <p:txBody>
          <a:bodyPr>
            <a:normAutofit/>
          </a:bodyPr>
          <a:lstStyle/>
          <a:p>
            <a:pPr algn="ctr"/>
            <a:r>
              <a:rPr lang="fa-IR" sz="2800" b="1" cap="none" spc="0" dirty="0">
                <a:solidFill>
                  <a:srgbClr val="FF0000"/>
                </a:solidFill>
                <a:latin typeface="BTitr"/>
                <a:ea typeface="+mn-ea"/>
                <a:cs typeface="B Titr" panose="00000700000000000000" pitchFamily="2" charset="-78"/>
              </a:rPr>
              <a:t>سنجش کلر آزاد باقیمانده در آب </a:t>
            </a:r>
            <a:r>
              <a:rPr lang="fa-IR" sz="2800" b="1" cap="none" spc="0" dirty="0" smtClean="0">
                <a:solidFill>
                  <a:srgbClr val="FF0000"/>
                </a:solidFill>
                <a:latin typeface="BTitr"/>
                <a:ea typeface="+mn-ea"/>
                <a:cs typeface="B Titr" panose="00000700000000000000" pitchFamily="2" charset="-78"/>
              </a:rPr>
              <a:t>آشامیدنی </a:t>
            </a:r>
            <a:r>
              <a:rPr lang="fa-IR" sz="2800" dirty="0" smtClean="0">
                <a:solidFill>
                  <a:srgbClr val="FF0000"/>
                </a:solidFill>
                <a:latin typeface="BYagut"/>
                <a:cs typeface="B Titr" panose="00000700000000000000" pitchFamily="2" charset="-78"/>
              </a:rPr>
              <a:t>مناطق روستایی دارای لوله کشی</a:t>
            </a:r>
            <a:endParaRPr lang="fa-IR" sz="2800" dirty="0">
              <a:solidFill>
                <a:srgbClr val="FF0000"/>
              </a:solidFill>
              <a:cs typeface="B Titr" panose="00000700000000000000" pitchFamily="2" charset="-78"/>
            </a:endParaRPr>
          </a:p>
        </p:txBody>
      </p:sp>
      <p:sp>
        <p:nvSpPr>
          <p:cNvPr id="3" name="Content Placeholder 2"/>
          <p:cNvSpPr>
            <a:spLocks noGrp="1"/>
          </p:cNvSpPr>
          <p:nvPr>
            <p:ph idx="1"/>
          </p:nvPr>
        </p:nvSpPr>
        <p:spPr>
          <a:xfrm>
            <a:off x="152400" y="1600200"/>
            <a:ext cx="8686800" cy="4724400"/>
          </a:xfrm>
        </p:spPr>
        <p:txBody>
          <a:bodyPr>
            <a:normAutofit/>
          </a:bodyPr>
          <a:lstStyle/>
          <a:p>
            <a:pPr lvl="0" algn="justLow"/>
            <a:r>
              <a:rPr lang="fa-IR" dirty="0">
                <a:solidFill>
                  <a:srgbClr val="000000"/>
                </a:solidFill>
                <a:latin typeface="BTitr"/>
                <a:cs typeface="B Mitra" panose="00000400000000000000" pitchFamily="2" charset="-78"/>
              </a:rPr>
              <a:t/>
            </a:r>
            <a:br>
              <a:rPr lang="fa-IR" dirty="0">
                <a:solidFill>
                  <a:srgbClr val="000000"/>
                </a:solidFill>
                <a:latin typeface="BTitr"/>
                <a:cs typeface="B Mitra" panose="00000400000000000000" pitchFamily="2" charset="-78"/>
              </a:rPr>
            </a:br>
            <a:r>
              <a:rPr lang="fa-IR" dirty="0" smtClean="0">
                <a:solidFill>
                  <a:srgbClr val="000000"/>
                </a:solidFill>
                <a:cs typeface="B Mitra" panose="00000400000000000000" pitchFamily="2" charset="-78"/>
              </a:rPr>
              <a:t>1</a:t>
            </a:r>
            <a:r>
              <a:rPr lang="fa-IR" sz="2200" dirty="0" smtClean="0">
                <a:solidFill>
                  <a:srgbClr val="000000"/>
                </a:solidFill>
                <a:cs typeface="B Mitra" panose="00000400000000000000" pitchFamily="2" charset="-78"/>
              </a:rPr>
              <a:t>) </a:t>
            </a:r>
            <a:r>
              <a:rPr lang="fa-IR" sz="2200" dirty="0" smtClean="0">
                <a:solidFill>
                  <a:srgbClr val="000000"/>
                </a:solidFill>
                <a:latin typeface="BYagut"/>
                <a:cs typeface="B Mitra" panose="00000400000000000000" pitchFamily="2" charset="-78"/>
              </a:rPr>
              <a:t>در </a:t>
            </a:r>
            <a:r>
              <a:rPr lang="fa-IR" sz="2200" dirty="0">
                <a:solidFill>
                  <a:srgbClr val="000000"/>
                </a:solidFill>
                <a:latin typeface="BYagut"/>
                <a:cs typeface="B Mitra" panose="00000400000000000000" pitchFamily="2" charset="-78"/>
              </a:rPr>
              <a:t>روستاهاي داراي لوله کشی آب آشامیدنی، </a:t>
            </a:r>
            <a:r>
              <a:rPr lang="fa-IR" sz="2200" dirty="0" smtClean="0">
                <a:solidFill>
                  <a:srgbClr val="000000"/>
                </a:solidFill>
                <a:latin typeface="BYagut"/>
                <a:cs typeface="B Mitra" panose="00000400000000000000" pitchFamily="2" charset="-78"/>
              </a:rPr>
              <a:t>سنجش </a:t>
            </a:r>
            <a:r>
              <a:rPr lang="fa-IR" sz="2200" dirty="0">
                <a:solidFill>
                  <a:srgbClr val="000000"/>
                </a:solidFill>
                <a:latin typeface="BYagut"/>
                <a:cs typeface="B Mitra" panose="00000400000000000000" pitchFamily="2" charset="-78"/>
              </a:rPr>
              <a:t>کلر آزاد</a:t>
            </a:r>
            <a:br>
              <a:rPr lang="fa-IR" sz="2200" dirty="0">
                <a:solidFill>
                  <a:srgbClr val="000000"/>
                </a:solidFill>
                <a:latin typeface="BYagut"/>
                <a:cs typeface="B Mitra" panose="00000400000000000000" pitchFamily="2" charset="-78"/>
              </a:rPr>
            </a:br>
            <a:r>
              <a:rPr lang="fa-IR" sz="2200" dirty="0">
                <a:solidFill>
                  <a:srgbClr val="000000"/>
                </a:solidFill>
                <a:latin typeface="BYagut"/>
                <a:cs typeface="B Mitra" panose="00000400000000000000" pitchFamily="2" charset="-78"/>
              </a:rPr>
              <a:t>باقیمانده به تعداد مناسب درنقاط مختلف شبکه و مقایسه با مقادیر </a:t>
            </a:r>
            <a:r>
              <a:rPr lang="fa-IR" sz="2200" dirty="0" smtClean="0">
                <a:solidFill>
                  <a:srgbClr val="000000"/>
                </a:solidFill>
                <a:latin typeface="BYagut"/>
                <a:cs typeface="B Mitra" panose="00000400000000000000" pitchFamily="2" charset="-78"/>
              </a:rPr>
              <a:t>مجاز</a:t>
            </a:r>
            <a:r>
              <a:rPr lang="fa-IR" sz="2200" dirty="0">
                <a:solidFill>
                  <a:srgbClr val="000000"/>
                </a:solidFill>
                <a:latin typeface="BYagut"/>
                <a:cs typeface="B Mitra" panose="00000400000000000000" pitchFamily="2" charset="-78"/>
              </a:rPr>
              <a:t/>
            </a:r>
            <a:br>
              <a:rPr lang="fa-IR" sz="2200" dirty="0">
                <a:solidFill>
                  <a:srgbClr val="000000"/>
                </a:solidFill>
                <a:latin typeface="BYagut"/>
                <a:cs typeface="B Mitra" panose="00000400000000000000" pitchFamily="2" charset="-78"/>
              </a:rPr>
            </a:br>
            <a:r>
              <a:rPr lang="fa-IR" sz="2200" dirty="0">
                <a:solidFill>
                  <a:srgbClr val="000000"/>
                </a:solidFill>
                <a:latin typeface="BTitr"/>
                <a:cs typeface="B Mitra" panose="00000400000000000000" pitchFamily="2" charset="-78"/>
              </a:rPr>
              <a:t/>
            </a:r>
            <a:br>
              <a:rPr lang="fa-IR" sz="2200" dirty="0">
                <a:solidFill>
                  <a:srgbClr val="000000"/>
                </a:solidFill>
                <a:latin typeface="BTitr"/>
                <a:cs typeface="B Mitra" panose="00000400000000000000" pitchFamily="2" charset="-78"/>
              </a:rPr>
            </a:br>
            <a:r>
              <a:rPr lang="fa-IR" sz="2200" dirty="0" smtClean="0">
                <a:solidFill>
                  <a:srgbClr val="000000"/>
                </a:solidFill>
                <a:latin typeface="BTitr"/>
                <a:cs typeface="B Mitra" panose="00000400000000000000" pitchFamily="2" charset="-78"/>
              </a:rPr>
              <a:t>2) </a:t>
            </a:r>
            <a:r>
              <a:rPr lang="fa-IR" sz="2200" dirty="0" smtClean="0">
                <a:solidFill>
                  <a:srgbClr val="000000"/>
                </a:solidFill>
                <a:latin typeface="BYagut"/>
                <a:cs typeface="B Mitra" panose="00000400000000000000" pitchFamily="2" charset="-78"/>
              </a:rPr>
              <a:t>نتایج </a:t>
            </a:r>
            <a:r>
              <a:rPr lang="fa-IR" sz="2200" dirty="0">
                <a:solidFill>
                  <a:srgbClr val="000000"/>
                </a:solidFill>
                <a:latin typeface="BYagut"/>
                <a:cs typeface="B Mitra" panose="00000400000000000000" pitchFamily="2" charset="-78"/>
              </a:rPr>
              <a:t>قرائت میزان کلر آزاد </a:t>
            </a:r>
            <a:r>
              <a:rPr lang="fa-IR" sz="2200" dirty="0" smtClean="0">
                <a:solidFill>
                  <a:srgbClr val="000000"/>
                </a:solidFill>
                <a:latin typeface="BYagut"/>
                <a:cs typeface="B Mitra" panose="00000400000000000000" pitchFamily="2" charset="-78"/>
              </a:rPr>
              <a:t>باقیمانده در سامانه جامع بازرسی ثبت</a:t>
            </a:r>
          </a:p>
          <a:p>
            <a:pPr lvl="0" algn="justLow"/>
            <a:r>
              <a:rPr lang="fa-IR" sz="2200" dirty="0" smtClean="0">
                <a:solidFill>
                  <a:srgbClr val="000000"/>
                </a:solidFill>
                <a:latin typeface="BYagut"/>
                <a:cs typeface="B Mitra" panose="00000400000000000000" pitchFamily="2" charset="-78"/>
              </a:rPr>
              <a:t>3) در صورت مطلوب </a:t>
            </a:r>
            <a:r>
              <a:rPr lang="fa-IR" sz="2200" dirty="0">
                <a:solidFill>
                  <a:srgbClr val="000000"/>
                </a:solidFill>
                <a:latin typeface="BYagut"/>
                <a:cs typeface="B Mitra" panose="00000400000000000000" pitchFamily="2" charset="-78"/>
              </a:rPr>
              <a:t>نبودن میزان کلر باقیمانده در اسرع وقت</a:t>
            </a:r>
            <a:r>
              <a:rPr lang="fa-IR" sz="2200" dirty="0" smtClean="0">
                <a:solidFill>
                  <a:srgbClr val="000000"/>
                </a:solidFill>
                <a:latin typeface="BYagut"/>
                <a:cs typeface="B Mitra" panose="00000400000000000000" pitchFamily="2" charset="-78"/>
              </a:rPr>
              <a:t> </a:t>
            </a:r>
            <a:r>
              <a:rPr lang="fa-IR" sz="2200" dirty="0">
                <a:solidFill>
                  <a:srgbClr val="000000"/>
                </a:solidFill>
                <a:latin typeface="BYagut"/>
                <a:cs typeface="B Mitra" panose="00000400000000000000" pitchFamily="2" charset="-78"/>
              </a:rPr>
              <a:t>تماس با مسئولین آب روستا </a:t>
            </a:r>
            <a:endParaRPr lang="fa-IR" sz="2200" dirty="0" smtClean="0">
              <a:solidFill>
                <a:srgbClr val="000000"/>
              </a:solidFill>
              <a:latin typeface="BYagut"/>
              <a:cs typeface="B Mitra" panose="00000400000000000000" pitchFamily="2" charset="-78"/>
            </a:endParaRPr>
          </a:p>
          <a:p>
            <a:pPr lvl="0" algn="justLow"/>
            <a:r>
              <a:rPr lang="fa-IR" sz="2200" dirty="0" smtClean="0">
                <a:solidFill>
                  <a:srgbClr val="000000"/>
                </a:solidFill>
                <a:latin typeface="BYagut"/>
                <a:cs typeface="B Mitra" panose="00000400000000000000" pitchFamily="2" charset="-78"/>
              </a:rPr>
              <a:t>4 ) انعکاس موضوع به </a:t>
            </a:r>
            <a:r>
              <a:rPr lang="fa-IR" sz="2200" dirty="0">
                <a:solidFill>
                  <a:srgbClr val="000000"/>
                </a:solidFill>
                <a:latin typeface="BYagut"/>
                <a:cs typeface="B Mitra" panose="00000400000000000000" pitchFamily="2" charset="-78"/>
              </a:rPr>
              <a:t>مرکز بهداشتی و درمانی </a:t>
            </a:r>
            <a:r>
              <a:rPr lang="fa-IR" sz="2200" dirty="0" smtClean="0">
                <a:solidFill>
                  <a:srgbClr val="000000"/>
                </a:solidFill>
                <a:latin typeface="BYagut"/>
                <a:cs typeface="B Mitra" panose="00000400000000000000" pitchFamily="2" charset="-78"/>
              </a:rPr>
              <a:t>جهت پیگیری رفع </a:t>
            </a:r>
            <a:r>
              <a:rPr lang="fa-IR" sz="2200" dirty="0">
                <a:solidFill>
                  <a:srgbClr val="000000"/>
                </a:solidFill>
                <a:latin typeface="BYagut"/>
                <a:cs typeface="B Mitra" panose="00000400000000000000" pitchFamily="2" charset="-78"/>
              </a:rPr>
              <a:t>مشکل از طریق شرکت </a:t>
            </a:r>
            <a:r>
              <a:rPr lang="fa-IR" sz="2200" dirty="0" smtClean="0">
                <a:solidFill>
                  <a:srgbClr val="000000"/>
                </a:solidFill>
                <a:latin typeface="BYagut"/>
                <a:cs typeface="B Mitra" panose="00000400000000000000" pitchFamily="2" charset="-78"/>
              </a:rPr>
              <a:t>آب و </a:t>
            </a:r>
            <a:r>
              <a:rPr lang="fa-IR" sz="2200" dirty="0">
                <a:solidFill>
                  <a:srgbClr val="000000"/>
                </a:solidFill>
                <a:latin typeface="BYagut"/>
                <a:cs typeface="B Mitra" panose="00000400000000000000" pitchFamily="2" charset="-78"/>
              </a:rPr>
              <a:t>فاضلاب روستایی </a:t>
            </a:r>
            <a:endParaRPr lang="fa-IR" sz="2200" dirty="0" smtClean="0">
              <a:solidFill>
                <a:srgbClr val="000000"/>
              </a:solidFill>
              <a:latin typeface="BYagut"/>
              <a:cs typeface="B Mitra" panose="00000400000000000000" pitchFamily="2" charset="-78"/>
            </a:endParaRPr>
          </a:p>
          <a:p>
            <a:pPr lvl="0" algn="justLow"/>
            <a:r>
              <a:rPr lang="fa-IR" sz="2200" dirty="0" smtClean="0">
                <a:solidFill>
                  <a:srgbClr val="000000"/>
                </a:solidFill>
                <a:latin typeface="BYagut"/>
                <a:cs typeface="B Mitra" panose="00000400000000000000" pitchFamily="2" charset="-78"/>
              </a:rPr>
              <a:t>5) مستند سازی</a:t>
            </a:r>
          </a:p>
          <a:p>
            <a:pPr lvl="0" algn="justLow"/>
            <a:r>
              <a:rPr lang="fa-IR" sz="2200" dirty="0" smtClean="0">
                <a:solidFill>
                  <a:srgbClr val="000000"/>
                </a:solidFill>
                <a:latin typeface="BYagut"/>
                <a:cs typeface="B Mitra" panose="00000400000000000000" pitchFamily="2" charset="-78"/>
              </a:rPr>
              <a:t>6) </a:t>
            </a:r>
            <a:r>
              <a:rPr lang="fa-IR" sz="2200" dirty="0" smtClean="0">
                <a:solidFill>
                  <a:schemeClr val="tx2"/>
                </a:solidFill>
                <a:latin typeface="BYagut"/>
                <a:cs typeface="B Mitra" panose="00000400000000000000" pitchFamily="2" charset="-78"/>
              </a:rPr>
              <a:t>در </a:t>
            </a:r>
            <a:r>
              <a:rPr lang="fa-IR" sz="2200" dirty="0">
                <a:solidFill>
                  <a:schemeClr val="tx2"/>
                </a:solidFill>
                <a:latin typeface="BYagut"/>
                <a:cs typeface="B Mitra" panose="00000400000000000000" pitchFamily="2" charset="-78"/>
              </a:rPr>
              <a:t>صورت عدم وجود کلر باقیمانده </a:t>
            </a:r>
            <a:r>
              <a:rPr lang="fa-IR" sz="2200" dirty="0" smtClean="0">
                <a:solidFill>
                  <a:schemeClr val="tx2"/>
                </a:solidFill>
                <a:latin typeface="BYagut"/>
                <a:cs typeface="B Mitra" panose="00000400000000000000" pitchFamily="2" charset="-78"/>
              </a:rPr>
              <a:t>اقدام به </a:t>
            </a:r>
            <a:r>
              <a:rPr lang="fa-IR" sz="2200" dirty="0">
                <a:solidFill>
                  <a:schemeClr val="tx2"/>
                </a:solidFill>
                <a:latin typeface="BYagut"/>
                <a:cs typeface="B Mitra" panose="00000400000000000000" pitchFamily="2" charset="-78"/>
              </a:rPr>
              <a:t>نمونه برداري باکتریولوژیکی </a:t>
            </a:r>
            <a:r>
              <a:rPr lang="fa-IR" sz="2200" dirty="0" smtClean="0">
                <a:solidFill>
                  <a:schemeClr val="tx2"/>
                </a:solidFill>
                <a:latin typeface="BYagut"/>
                <a:cs typeface="B Mitra" panose="00000400000000000000" pitchFamily="2" charset="-78"/>
              </a:rPr>
              <a:t>آب</a:t>
            </a:r>
            <a:endParaRPr lang="fa-IR" sz="2200" dirty="0">
              <a:solidFill>
                <a:schemeClr val="tx2"/>
              </a:solidFill>
              <a:cs typeface="B Mitra" panose="00000400000000000000" pitchFamily="2" charset="-78"/>
            </a:endParaRPr>
          </a:p>
        </p:txBody>
      </p:sp>
    </p:spTree>
    <p:extLst>
      <p:ext uri="{BB962C8B-B14F-4D97-AF65-F5344CB8AC3E}">
        <p14:creationId xmlns:p14="http://schemas.microsoft.com/office/powerpoint/2010/main" val="3060626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718"/>
            <a:ext cx="8001000" cy="1371600"/>
          </a:xfrm>
        </p:spPr>
        <p:txBody>
          <a:bodyPr>
            <a:normAutofit/>
          </a:bodyPr>
          <a:lstStyle/>
          <a:p>
            <a:pPr algn="ctr"/>
            <a:r>
              <a:rPr lang="fa-IR" sz="2800" b="1" cap="none" spc="0" dirty="0" smtClean="0">
                <a:solidFill>
                  <a:srgbClr val="FF0000"/>
                </a:solidFill>
                <a:latin typeface="BTitr"/>
                <a:cs typeface="B Titr" panose="00000700000000000000" pitchFamily="2" charset="-78"/>
              </a:rPr>
              <a:t>سالم سازی آب </a:t>
            </a:r>
            <a:r>
              <a:rPr lang="fa-IR" sz="2800" b="1" cap="none" spc="0" dirty="0">
                <a:solidFill>
                  <a:srgbClr val="FF0000"/>
                </a:solidFill>
                <a:latin typeface="BTitr"/>
                <a:cs typeface="B Titr" panose="00000700000000000000" pitchFamily="2" charset="-78"/>
              </a:rPr>
              <a:t>آشامیدنی </a:t>
            </a:r>
            <a:r>
              <a:rPr lang="fa-IR" sz="2800" dirty="0">
                <a:solidFill>
                  <a:srgbClr val="FF0000"/>
                </a:solidFill>
                <a:latin typeface="BYagut"/>
                <a:cs typeface="B Titr" panose="00000700000000000000" pitchFamily="2" charset="-78"/>
              </a:rPr>
              <a:t>مناطق روستایی </a:t>
            </a:r>
            <a:r>
              <a:rPr lang="fa-IR" sz="2800" dirty="0" smtClean="0">
                <a:solidFill>
                  <a:srgbClr val="FF0000"/>
                </a:solidFill>
                <a:latin typeface="BYagut"/>
                <a:cs typeface="B Titr" panose="00000700000000000000" pitchFamily="2" charset="-78"/>
              </a:rPr>
              <a:t>فاقد </a:t>
            </a:r>
            <a:r>
              <a:rPr lang="fa-IR" sz="2800" dirty="0">
                <a:solidFill>
                  <a:srgbClr val="FF0000"/>
                </a:solidFill>
                <a:latin typeface="BYagut"/>
                <a:cs typeface="B Titr" panose="00000700000000000000" pitchFamily="2" charset="-78"/>
              </a:rPr>
              <a:t>لوله کشی</a:t>
            </a:r>
            <a:endParaRPr lang="fa-IR" sz="2800" dirty="0">
              <a:solidFill>
                <a:srgbClr val="FF0000"/>
              </a:solidFill>
            </a:endParaRPr>
          </a:p>
        </p:txBody>
      </p:sp>
      <p:sp>
        <p:nvSpPr>
          <p:cNvPr id="3" name="Content Placeholder 2"/>
          <p:cNvSpPr>
            <a:spLocks noGrp="1"/>
          </p:cNvSpPr>
          <p:nvPr>
            <p:ph idx="1"/>
          </p:nvPr>
        </p:nvSpPr>
        <p:spPr/>
        <p:txBody>
          <a:bodyPr>
            <a:normAutofit/>
          </a:bodyPr>
          <a:lstStyle/>
          <a:p>
            <a:pPr marL="457200" indent="-457200" algn="justLow" rtl="1">
              <a:buAutoNum type="arabicParenR"/>
            </a:pPr>
            <a:r>
              <a:rPr lang="fa-IR" dirty="0" smtClean="0">
                <a:solidFill>
                  <a:srgbClr val="000000"/>
                </a:solidFill>
                <a:latin typeface="BYagut"/>
                <a:cs typeface="B Mitra" panose="00000400000000000000" pitchFamily="2" charset="-78"/>
              </a:rPr>
              <a:t>ت</a:t>
            </a:r>
            <a:r>
              <a:rPr lang="fa-IR" sz="2200" dirty="0" smtClean="0">
                <a:solidFill>
                  <a:srgbClr val="000000"/>
                </a:solidFill>
                <a:latin typeface="BYagut"/>
                <a:cs typeface="B Mitra" panose="00000400000000000000" pitchFamily="2" charset="-78"/>
              </a:rPr>
              <a:t>وزیع پرکلرین بین </a:t>
            </a:r>
            <a:r>
              <a:rPr lang="fa-IR" sz="2200" dirty="0">
                <a:solidFill>
                  <a:srgbClr val="000000"/>
                </a:solidFill>
                <a:latin typeface="BYagut"/>
                <a:cs typeface="B Mitra" panose="00000400000000000000" pitchFamily="2" charset="-78"/>
              </a:rPr>
              <a:t>کلیه خانه هاي بهداشت </a:t>
            </a:r>
            <a:endParaRPr lang="fa-IR" sz="2200" dirty="0" smtClean="0">
              <a:solidFill>
                <a:srgbClr val="000000"/>
              </a:solidFill>
              <a:latin typeface="BYagut"/>
              <a:cs typeface="B Mitra" panose="00000400000000000000" pitchFamily="2" charset="-78"/>
            </a:endParaRPr>
          </a:p>
          <a:p>
            <a:pPr marL="457200" indent="-457200" algn="justLow">
              <a:buAutoNum type="arabicParenR"/>
            </a:pPr>
            <a:r>
              <a:rPr lang="fa-IR" sz="2200" dirty="0" smtClean="0">
                <a:solidFill>
                  <a:srgbClr val="000000"/>
                </a:solidFill>
                <a:latin typeface="BYagut"/>
                <a:cs typeface="B Mitra" panose="00000400000000000000" pitchFamily="2" charset="-78"/>
              </a:rPr>
              <a:t>با </a:t>
            </a:r>
            <a:r>
              <a:rPr lang="fa-IR" sz="2200" dirty="0">
                <a:solidFill>
                  <a:srgbClr val="000000"/>
                </a:solidFill>
                <a:latin typeface="BYagut"/>
                <a:cs typeface="B Mitra" panose="00000400000000000000" pitchFamily="2" charset="-78"/>
              </a:rPr>
              <a:t>استفاده از دستورالعمل </a:t>
            </a:r>
            <a:r>
              <a:rPr lang="fa-IR" sz="2200" dirty="0" smtClean="0">
                <a:solidFill>
                  <a:srgbClr val="000000"/>
                </a:solidFill>
                <a:latin typeface="BYagut"/>
                <a:cs typeface="B Mitra" panose="00000400000000000000" pitchFamily="2" charset="-78"/>
              </a:rPr>
              <a:t>تهیه محلول </a:t>
            </a:r>
            <a:r>
              <a:rPr lang="fa-IR" sz="2200" dirty="0">
                <a:solidFill>
                  <a:srgbClr val="000000"/>
                </a:solidFill>
                <a:latin typeface="BYagut"/>
                <a:cs typeface="B Mitra" panose="00000400000000000000" pitchFamily="2" charset="-78"/>
              </a:rPr>
              <a:t>کلر </a:t>
            </a:r>
            <a:r>
              <a:rPr lang="fa-IR" sz="2200" dirty="0" smtClean="0">
                <a:solidFill>
                  <a:srgbClr val="000000"/>
                </a:solidFill>
                <a:latin typeface="BYagut"/>
                <a:cs typeface="B Mitra" panose="00000400000000000000" pitchFamily="2" charset="-78"/>
              </a:rPr>
              <a:t>(کلر مادر</a:t>
            </a:r>
            <a:r>
              <a:rPr lang="fa-IR" sz="2200" dirty="0">
                <a:solidFill>
                  <a:srgbClr val="000000"/>
                </a:solidFill>
                <a:latin typeface="BYagut"/>
                <a:cs typeface="B Mitra" panose="00000400000000000000" pitchFamily="2" charset="-78"/>
              </a:rPr>
              <a:t>%1</a:t>
            </a:r>
            <a:r>
              <a:rPr lang="fa-IR" sz="2200" dirty="0" smtClean="0">
                <a:solidFill>
                  <a:srgbClr val="000000"/>
                </a:solidFill>
                <a:latin typeface="BYagut"/>
                <a:cs typeface="B Mitra" panose="00000400000000000000" pitchFamily="2" charset="-78"/>
              </a:rPr>
              <a:t>)در </a:t>
            </a:r>
            <a:r>
              <a:rPr lang="fa-IR" sz="2200" dirty="0">
                <a:solidFill>
                  <a:srgbClr val="000000"/>
                </a:solidFill>
                <a:latin typeface="BYagut"/>
                <a:cs typeface="B Mitra" panose="00000400000000000000" pitchFamily="2" charset="-78"/>
              </a:rPr>
              <a:t>کلیه خانه هاي بهداشت، محلول کلر جهت سالم سازي </a:t>
            </a:r>
            <a:r>
              <a:rPr lang="fa-IR" sz="2200" dirty="0" smtClean="0">
                <a:solidFill>
                  <a:srgbClr val="000000"/>
                </a:solidFill>
                <a:latin typeface="BYagut"/>
                <a:cs typeface="B Mitra" panose="00000400000000000000" pitchFamily="2" charset="-78"/>
              </a:rPr>
              <a:t>آب آشامیدنی </a:t>
            </a:r>
            <a:r>
              <a:rPr lang="fa-IR" sz="2200" dirty="0">
                <a:solidFill>
                  <a:srgbClr val="000000"/>
                </a:solidFill>
                <a:latin typeface="BYagut"/>
                <a:cs typeface="B Mitra" panose="00000400000000000000" pitchFamily="2" charset="-78"/>
              </a:rPr>
              <a:t>تهیه و در شیشه هاي رنگی بین خانوارهاي روستایی توزیع </a:t>
            </a:r>
            <a:r>
              <a:rPr lang="fa-IR" sz="2200" dirty="0" smtClean="0">
                <a:solidFill>
                  <a:srgbClr val="000000"/>
                </a:solidFill>
                <a:latin typeface="BYagut"/>
                <a:cs typeface="B Mitra" panose="00000400000000000000" pitchFamily="2" charset="-78"/>
              </a:rPr>
              <a:t>گردد.</a:t>
            </a:r>
          </a:p>
          <a:p>
            <a:pPr marL="457200" indent="-457200" algn="justLow">
              <a:buAutoNum type="arabicParenR"/>
            </a:pPr>
            <a:r>
              <a:rPr lang="fa-IR" sz="2200" dirty="0" smtClean="0">
                <a:solidFill>
                  <a:srgbClr val="000000"/>
                </a:solidFill>
                <a:latin typeface="BYagut"/>
                <a:cs typeface="B Mitra" panose="00000400000000000000" pitchFamily="2" charset="-78"/>
              </a:rPr>
              <a:t>جهت </a:t>
            </a:r>
            <a:r>
              <a:rPr lang="fa-IR" sz="2200" dirty="0">
                <a:solidFill>
                  <a:srgbClr val="000000"/>
                </a:solidFill>
                <a:latin typeface="BYagut"/>
                <a:cs typeface="B Mitra" panose="00000400000000000000" pitchFamily="2" charset="-78"/>
              </a:rPr>
              <a:t>کنترل کلر آزاد باقیمانده، کلرسنجی از آب مصرفی خانوار انجام و نتایج ثبت می </a:t>
            </a:r>
            <a:r>
              <a:rPr lang="fa-IR" sz="2200" dirty="0" smtClean="0">
                <a:solidFill>
                  <a:srgbClr val="000000"/>
                </a:solidFill>
                <a:latin typeface="BYagut"/>
                <a:cs typeface="B Mitra" panose="00000400000000000000" pitchFamily="2" charset="-78"/>
              </a:rPr>
              <a:t>شود و </a:t>
            </a:r>
            <a:r>
              <a:rPr lang="fa-IR" sz="2200" dirty="0">
                <a:solidFill>
                  <a:srgbClr val="000000"/>
                </a:solidFill>
                <a:latin typeface="BYagut"/>
                <a:cs typeface="B Mitra" panose="00000400000000000000" pitchFamily="2" charset="-78"/>
              </a:rPr>
              <a:t>در صورت مطلوب نبودن میزان کلر باقیمانده ، آموزش هاي لازم ارائه می گردد. </a:t>
            </a:r>
            <a:endParaRPr lang="fa-IR" sz="2200" dirty="0" smtClean="0">
              <a:solidFill>
                <a:srgbClr val="000000"/>
              </a:solidFill>
              <a:latin typeface="BYagut"/>
              <a:cs typeface="B Mitra" panose="00000400000000000000" pitchFamily="2" charset="-78"/>
            </a:endParaRPr>
          </a:p>
          <a:p>
            <a:pPr marL="457200" indent="-457200" algn="justLow">
              <a:buAutoNum type="arabicParenR"/>
            </a:pPr>
            <a:r>
              <a:rPr lang="fa-IR" sz="2200" dirty="0" smtClean="0">
                <a:solidFill>
                  <a:srgbClr val="000000"/>
                </a:solidFill>
                <a:latin typeface="BYagut"/>
                <a:cs typeface="B Mitra" panose="00000400000000000000" pitchFamily="2" charset="-78"/>
              </a:rPr>
              <a:t>جوشاندن آب </a:t>
            </a:r>
            <a:r>
              <a:rPr lang="fa-IR" sz="2200" dirty="0">
                <a:solidFill>
                  <a:srgbClr val="000000"/>
                </a:solidFill>
                <a:latin typeface="BYagut"/>
                <a:cs typeface="B Mitra" panose="00000400000000000000" pitchFamily="2" charset="-78"/>
              </a:rPr>
              <a:t>نیز بعنوان روش جایگزین بجاي استفاده از محلول کلر مادر براي سالمسازي آب </a:t>
            </a:r>
            <a:r>
              <a:rPr lang="fa-IR" sz="2200" dirty="0" smtClean="0">
                <a:solidFill>
                  <a:srgbClr val="000000"/>
                </a:solidFill>
                <a:latin typeface="BYagut"/>
                <a:cs typeface="B Mitra" panose="00000400000000000000" pitchFamily="2" charset="-78"/>
              </a:rPr>
              <a:t>می تواند </a:t>
            </a:r>
            <a:r>
              <a:rPr lang="fa-IR" sz="2200" dirty="0">
                <a:solidFill>
                  <a:srgbClr val="000000"/>
                </a:solidFill>
                <a:latin typeface="BYagut"/>
                <a:cs typeface="B Mitra" panose="00000400000000000000" pitchFamily="2" charset="-78"/>
              </a:rPr>
              <a:t>استفاده شود. </a:t>
            </a:r>
            <a:endParaRPr lang="fa-IR" sz="2200" dirty="0">
              <a:cs typeface="B Mitra" panose="00000400000000000000" pitchFamily="2" charset="-78"/>
            </a:endParaRPr>
          </a:p>
        </p:txBody>
      </p:sp>
    </p:spTree>
    <p:extLst>
      <p:ext uri="{BB962C8B-B14F-4D97-AF65-F5344CB8AC3E}">
        <p14:creationId xmlns:p14="http://schemas.microsoft.com/office/powerpoint/2010/main" val="3621078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718"/>
            <a:ext cx="7696200" cy="1371600"/>
          </a:xfrm>
        </p:spPr>
        <p:txBody>
          <a:bodyPr>
            <a:normAutofit/>
          </a:bodyPr>
          <a:lstStyle/>
          <a:p>
            <a:pPr algn="ctr"/>
            <a:r>
              <a:rPr lang="fa-IR" sz="2800" b="1" cap="none" spc="0" dirty="0">
                <a:solidFill>
                  <a:srgbClr val="FF0000"/>
                </a:solidFill>
                <a:latin typeface="BYagut"/>
                <a:ea typeface="+mn-ea"/>
                <a:cs typeface="B Titr" panose="00000700000000000000" pitchFamily="2" charset="-78"/>
              </a:rPr>
              <a:t>سنجش کلر آزاد باقیمانده آب </a:t>
            </a:r>
            <a:r>
              <a:rPr lang="fa-IR" sz="2800" b="1" cap="none" spc="0" dirty="0" smtClean="0">
                <a:solidFill>
                  <a:srgbClr val="FF0000"/>
                </a:solidFill>
                <a:latin typeface="BYagut"/>
                <a:ea typeface="+mn-ea"/>
                <a:cs typeface="B Titr" panose="00000700000000000000" pitchFamily="2" charset="-78"/>
              </a:rPr>
              <a:t>آشامیدنی</a:t>
            </a:r>
            <a:r>
              <a:rPr lang="fa-IR" sz="2800" b="1" cap="none" spc="0" dirty="0">
                <a:solidFill>
                  <a:srgbClr val="FF0000"/>
                </a:solidFill>
                <a:latin typeface="BYagut"/>
                <a:ea typeface="+mn-ea"/>
                <a:cs typeface="B Titr" panose="00000700000000000000" pitchFamily="2" charset="-78"/>
              </a:rPr>
              <a:t> در مناطق شهري</a:t>
            </a:r>
            <a:r>
              <a:rPr lang="fa-IR" sz="2800" b="1" cap="none" spc="0" dirty="0" smtClean="0">
                <a:solidFill>
                  <a:srgbClr val="FF0000"/>
                </a:solidFill>
                <a:latin typeface="BYagut"/>
                <a:ea typeface="+mn-ea"/>
                <a:cs typeface="B Titr" panose="00000700000000000000" pitchFamily="2" charset="-78"/>
              </a:rPr>
              <a:t> </a:t>
            </a:r>
            <a:endParaRPr lang="fa-IR" sz="2800" dirty="0">
              <a:solidFill>
                <a:srgbClr val="FF0000"/>
              </a:solidFill>
              <a:cs typeface="B Titr" panose="00000700000000000000" pitchFamily="2" charset="-78"/>
            </a:endParaRPr>
          </a:p>
        </p:txBody>
      </p:sp>
      <p:sp>
        <p:nvSpPr>
          <p:cNvPr id="3" name="Content Placeholder 2"/>
          <p:cNvSpPr>
            <a:spLocks noGrp="1"/>
          </p:cNvSpPr>
          <p:nvPr>
            <p:ph idx="1"/>
          </p:nvPr>
        </p:nvSpPr>
        <p:spPr/>
        <p:txBody>
          <a:bodyPr>
            <a:normAutofit/>
          </a:bodyPr>
          <a:lstStyle/>
          <a:p>
            <a:pPr marL="457200" indent="-457200">
              <a:buAutoNum type="arabicParenR"/>
            </a:pPr>
            <a:r>
              <a:rPr lang="fa-IR" sz="2200" dirty="0" smtClean="0">
                <a:solidFill>
                  <a:srgbClr val="000000"/>
                </a:solidFill>
                <a:latin typeface="BYagut"/>
                <a:cs typeface="B Mitra" panose="00000400000000000000" pitchFamily="2" charset="-78"/>
              </a:rPr>
              <a:t>در نقاط  </a:t>
            </a:r>
            <a:r>
              <a:rPr lang="fa-IR" sz="2200" dirty="0">
                <a:solidFill>
                  <a:srgbClr val="000000"/>
                </a:solidFill>
                <a:latin typeface="BYagut"/>
                <a:cs typeface="B Mitra" panose="00000400000000000000" pitchFamily="2" charset="-78"/>
              </a:rPr>
              <a:t>مختلف شبکه </a:t>
            </a:r>
            <a:r>
              <a:rPr lang="fa-IR" sz="2200" dirty="0" smtClean="0">
                <a:solidFill>
                  <a:srgbClr val="000000"/>
                </a:solidFill>
                <a:latin typeface="BYagut"/>
                <a:cs typeface="B Mitra" panose="00000400000000000000" pitchFamily="2" charset="-78"/>
              </a:rPr>
              <a:t>بر اساس </a:t>
            </a:r>
            <a:r>
              <a:rPr lang="fa-IR" sz="2200" dirty="0">
                <a:solidFill>
                  <a:srgbClr val="000000"/>
                </a:solidFill>
                <a:latin typeface="BYagut"/>
                <a:cs typeface="B Mitra" panose="00000400000000000000" pitchFamily="2" charset="-78"/>
              </a:rPr>
              <a:t>( </a:t>
            </a:r>
            <a:r>
              <a:rPr lang="fa-IR" sz="2200" dirty="0" smtClean="0">
                <a:solidFill>
                  <a:srgbClr val="000000"/>
                </a:solidFill>
                <a:latin typeface="BYagut"/>
                <a:cs typeface="B Mitra" panose="00000400000000000000" pitchFamily="2" charset="-78"/>
              </a:rPr>
              <a:t>استاندارد </a:t>
            </a:r>
            <a:r>
              <a:rPr lang="fa-IR" sz="2200" dirty="0">
                <a:solidFill>
                  <a:srgbClr val="000000"/>
                </a:solidFill>
                <a:latin typeface="BYagut"/>
                <a:cs typeface="B Mitra" panose="00000400000000000000" pitchFamily="2" charset="-78"/>
              </a:rPr>
              <a:t>ملی </a:t>
            </a:r>
            <a:r>
              <a:rPr lang="fa-IR" sz="2200" dirty="0" smtClean="0">
                <a:solidFill>
                  <a:srgbClr val="000000"/>
                </a:solidFill>
                <a:latin typeface="BYagut"/>
                <a:cs typeface="B Mitra" panose="00000400000000000000" pitchFamily="2" charset="-78"/>
              </a:rPr>
              <a:t>1053) و </a:t>
            </a:r>
            <a:r>
              <a:rPr lang="fa-IR" sz="2200" dirty="0">
                <a:solidFill>
                  <a:srgbClr val="000000"/>
                </a:solidFill>
                <a:latin typeface="BYagut"/>
                <a:cs typeface="B Mitra" panose="00000400000000000000" pitchFamily="2" charset="-78"/>
              </a:rPr>
              <a:t>درمحدوده فعالیت مراکز بهداشتی درمانی </a:t>
            </a:r>
            <a:r>
              <a:rPr lang="fa-IR" sz="2200" dirty="0" smtClean="0">
                <a:solidFill>
                  <a:srgbClr val="000000"/>
                </a:solidFill>
                <a:latin typeface="BYagut"/>
                <a:cs typeface="B Mitra" panose="00000400000000000000" pitchFamily="2" charset="-78"/>
              </a:rPr>
              <a:t>کلرسنجی انجام </a:t>
            </a:r>
            <a:r>
              <a:rPr lang="fa-IR" sz="2200" dirty="0">
                <a:solidFill>
                  <a:srgbClr val="000000"/>
                </a:solidFill>
                <a:latin typeface="BYagut"/>
                <a:cs typeface="B Mitra" panose="00000400000000000000" pitchFamily="2" charset="-78"/>
              </a:rPr>
              <a:t>و نتایج مربوطه </a:t>
            </a:r>
            <a:r>
              <a:rPr lang="fa-IR" sz="2200" dirty="0" smtClean="0">
                <a:solidFill>
                  <a:srgbClr val="000000"/>
                </a:solidFill>
                <a:latin typeface="BYagut"/>
                <a:cs typeface="B Mitra" panose="00000400000000000000" pitchFamily="2" charset="-78"/>
              </a:rPr>
              <a:t>ضمن مقایسه </a:t>
            </a:r>
            <a:r>
              <a:rPr lang="fa-IR" sz="2200" dirty="0">
                <a:solidFill>
                  <a:srgbClr val="000000"/>
                </a:solidFill>
                <a:latin typeface="BYagut"/>
                <a:cs typeface="B Mitra" panose="00000400000000000000" pitchFamily="2" charset="-78"/>
              </a:rPr>
              <a:t>با مقادیر مجاز بر اساس استاندارد نامبرده </a:t>
            </a:r>
            <a:r>
              <a:rPr lang="fa-IR" sz="2200" dirty="0" smtClean="0">
                <a:solidFill>
                  <a:srgbClr val="000000"/>
                </a:solidFill>
                <a:latin typeface="BYagut"/>
                <a:cs typeface="B Mitra" panose="00000400000000000000" pitchFamily="2" charset="-78"/>
              </a:rPr>
              <a:t>درسامانه جامع بازرسی باقیمانده آب آشامیدنی </a:t>
            </a:r>
            <a:r>
              <a:rPr lang="fa-IR" sz="2200" dirty="0">
                <a:solidFill>
                  <a:srgbClr val="000000"/>
                </a:solidFill>
                <a:latin typeface="BYagut"/>
                <a:cs typeface="B Mitra" panose="00000400000000000000" pitchFamily="2" charset="-78"/>
              </a:rPr>
              <a:t>ثبت </a:t>
            </a:r>
            <a:r>
              <a:rPr lang="fa-IR" sz="2200" dirty="0" smtClean="0">
                <a:solidFill>
                  <a:srgbClr val="000000"/>
                </a:solidFill>
                <a:latin typeface="BYagut"/>
                <a:cs typeface="B Mitra" panose="00000400000000000000" pitchFamily="2" charset="-78"/>
              </a:rPr>
              <a:t> می گردد</a:t>
            </a:r>
          </a:p>
          <a:p>
            <a:pPr marL="457200" indent="-457200">
              <a:buAutoNum type="arabicParenR"/>
            </a:pPr>
            <a:r>
              <a:rPr lang="fa-IR" sz="2200" dirty="0" smtClean="0">
                <a:solidFill>
                  <a:srgbClr val="000000"/>
                </a:solidFill>
                <a:latin typeface="BYagut"/>
                <a:cs typeface="B Mitra" panose="00000400000000000000" pitchFamily="2" charset="-78"/>
              </a:rPr>
              <a:t> </a:t>
            </a:r>
            <a:r>
              <a:rPr lang="fa-IR" sz="2200" dirty="0">
                <a:solidFill>
                  <a:srgbClr val="000000"/>
                </a:solidFill>
                <a:latin typeface="BYagut"/>
                <a:cs typeface="B Mitra" panose="00000400000000000000" pitchFamily="2" charset="-78"/>
              </a:rPr>
              <a:t>در صورت مشاهده نتایج نامطلوب، </a:t>
            </a:r>
            <a:r>
              <a:rPr lang="fa-IR" sz="2200" dirty="0" smtClean="0">
                <a:solidFill>
                  <a:srgbClr val="000000"/>
                </a:solidFill>
                <a:latin typeface="BYagut"/>
                <a:cs typeface="B Mitra" panose="00000400000000000000" pitchFamily="2" charset="-78"/>
              </a:rPr>
              <a:t>گزارش در </a:t>
            </a:r>
            <a:r>
              <a:rPr lang="fa-IR" sz="2200" dirty="0">
                <a:solidFill>
                  <a:srgbClr val="000000"/>
                </a:solidFill>
                <a:latin typeface="BYagut"/>
                <a:cs typeface="B Mitra" panose="00000400000000000000" pitchFamily="2" charset="-78"/>
              </a:rPr>
              <a:t>اسرع وقت به شرکت آب و فاضلاب به صورت تلفنی </a:t>
            </a:r>
            <a:endParaRPr lang="fa-IR" sz="2200" dirty="0" smtClean="0">
              <a:solidFill>
                <a:srgbClr val="000000"/>
              </a:solidFill>
              <a:latin typeface="BYagut"/>
              <a:cs typeface="B Mitra" panose="00000400000000000000" pitchFamily="2" charset="-78"/>
            </a:endParaRPr>
          </a:p>
          <a:p>
            <a:pPr marL="457200" indent="-457200">
              <a:buAutoNum type="arabicParenR"/>
            </a:pPr>
            <a:r>
              <a:rPr lang="fa-IR" sz="2200" dirty="0" smtClean="0">
                <a:solidFill>
                  <a:srgbClr val="000000"/>
                </a:solidFill>
                <a:latin typeface="BYagut"/>
                <a:cs typeface="B Mitra" panose="00000400000000000000" pitchFamily="2" charset="-78"/>
              </a:rPr>
              <a:t>مستند سازی </a:t>
            </a:r>
          </a:p>
          <a:p>
            <a:pPr marL="457200" indent="-457200">
              <a:buAutoNum type="arabicParenR"/>
            </a:pPr>
            <a:r>
              <a:rPr lang="fa-IR" sz="2200" dirty="0" smtClean="0">
                <a:solidFill>
                  <a:srgbClr val="000000"/>
                </a:solidFill>
                <a:latin typeface="BYagut"/>
                <a:cs typeface="B Mitra" panose="00000400000000000000" pitchFamily="2" charset="-78"/>
              </a:rPr>
              <a:t>د</a:t>
            </a:r>
            <a:r>
              <a:rPr lang="fa-IR" sz="2200" dirty="0" smtClean="0">
                <a:solidFill>
                  <a:schemeClr val="tx2"/>
                </a:solidFill>
                <a:latin typeface="BYagut"/>
                <a:cs typeface="B Mitra" panose="00000400000000000000" pitchFamily="2" charset="-78"/>
              </a:rPr>
              <a:t>ر </a:t>
            </a:r>
            <a:r>
              <a:rPr lang="fa-IR" sz="2200" dirty="0">
                <a:solidFill>
                  <a:schemeClr val="tx2"/>
                </a:solidFill>
                <a:latin typeface="BYagut"/>
                <a:cs typeface="B Mitra" panose="00000400000000000000" pitchFamily="2" charset="-78"/>
              </a:rPr>
              <a:t>صورت عدم وجود کلر باقیمانده </a:t>
            </a:r>
            <a:r>
              <a:rPr lang="fa-IR" sz="2200" dirty="0" smtClean="0">
                <a:solidFill>
                  <a:schemeClr val="tx2"/>
                </a:solidFill>
                <a:latin typeface="BYagut"/>
                <a:cs typeface="B Mitra" panose="00000400000000000000" pitchFamily="2" charset="-78"/>
              </a:rPr>
              <a:t>اقدام به نمونه برداری میکروبی</a:t>
            </a:r>
            <a:r>
              <a:rPr lang="fa-IR" sz="2200" dirty="0">
                <a:solidFill>
                  <a:srgbClr val="000000"/>
                </a:solidFill>
                <a:latin typeface="BYagut"/>
                <a:cs typeface="B Mitra" panose="00000400000000000000" pitchFamily="2" charset="-78"/>
              </a:rPr>
              <a:t/>
            </a:r>
            <a:br>
              <a:rPr lang="fa-IR" sz="2200" dirty="0">
                <a:solidFill>
                  <a:srgbClr val="000000"/>
                </a:solidFill>
                <a:latin typeface="BYagut"/>
                <a:cs typeface="B Mitra" panose="00000400000000000000" pitchFamily="2" charset="-78"/>
              </a:rPr>
            </a:br>
            <a:endParaRPr lang="fa-IR" sz="2200" dirty="0">
              <a:cs typeface="B Mitra" panose="00000400000000000000" pitchFamily="2" charset="-78"/>
            </a:endParaRPr>
          </a:p>
        </p:txBody>
      </p:sp>
    </p:spTree>
    <p:extLst>
      <p:ext uri="{BB962C8B-B14F-4D97-AF65-F5344CB8AC3E}">
        <p14:creationId xmlns:p14="http://schemas.microsoft.com/office/powerpoint/2010/main" val="19277387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0"/>
            <a:ext cx="7848600" cy="1371600"/>
          </a:xfrm>
        </p:spPr>
        <p:txBody>
          <a:bodyPr>
            <a:noAutofit/>
          </a:bodyPr>
          <a:lstStyle/>
          <a:p>
            <a:pPr algn="ctr"/>
            <a:r>
              <a:rPr lang="fa-IR" sz="2800" dirty="0">
                <a:solidFill>
                  <a:srgbClr val="FF0000"/>
                </a:solidFill>
                <a:latin typeface="BTitr"/>
                <a:cs typeface="B Titr" panose="00000700000000000000" pitchFamily="2" charset="-78"/>
              </a:rPr>
              <a:t>نظارت و کنترل میکروبی </a:t>
            </a:r>
            <a:r>
              <a:rPr lang="fa-IR" sz="2800" dirty="0" smtClean="0">
                <a:solidFill>
                  <a:srgbClr val="FF0000"/>
                </a:solidFill>
                <a:latin typeface="BTitr"/>
                <a:cs typeface="B Titr" panose="00000700000000000000" pitchFamily="2" charset="-78"/>
              </a:rPr>
              <a:t>آب</a:t>
            </a:r>
            <a:r>
              <a:rPr lang="fa-IR" sz="2800" b="1" dirty="0" smtClean="0">
                <a:solidFill>
                  <a:srgbClr val="FF0000"/>
                </a:solidFill>
                <a:latin typeface="BTitr"/>
                <a:cs typeface="B Titr" panose="00000700000000000000" pitchFamily="2" charset="-78"/>
              </a:rPr>
              <a:t> در مناطق روستایی در روستاهای دارای شبکه لوله کشی</a:t>
            </a:r>
            <a:r>
              <a:rPr lang="fa-IR" sz="2400" dirty="0">
                <a:solidFill>
                  <a:srgbClr val="000000"/>
                </a:solidFill>
                <a:latin typeface="BTitr"/>
                <a:cs typeface="B Titr" panose="00000700000000000000" pitchFamily="2" charset="-78"/>
              </a:rPr>
              <a:t/>
            </a:r>
            <a:br>
              <a:rPr lang="fa-IR" sz="2400" dirty="0">
                <a:solidFill>
                  <a:srgbClr val="000000"/>
                </a:solidFill>
                <a:latin typeface="BTitr"/>
                <a:cs typeface="B Titr" panose="00000700000000000000" pitchFamily="2" charset="-78"/>
              </a:rPr>
            </a:br>
            <a:r>
              <a:rPr lang="fa-IR" sz="2400" dirty="0">
                <a:solidFill>
                  <a:srgbClr val="000000"/>
                </a:solidFill>
                <a:latin typeface="BTitr"/>
                <a:cs typeface="B Titr" panose="00000700000000000000" pitchFamily="2" charset="-78"/>
              </a:rPr>
              <a:t/>
            </a:r>
            <a:br>
              <a:rPr lang="fa-IR" sz="2400" dirty="0">
                <a:solidFill>
                  <a:srgbClr val="000000"/>
                </a:solidFill>
                <a:latin typeface="BTitr"/>
                <a:cs typeface="B Titr" panose="00000700000000000000" pitchFamily="2" charset="-78"/>
              </a:rPr>
            </a:br>
            <a:endParaRPr lang="fa-IR" sz="2400" dirty="0">
              <a:cs typeface="B Titr" panose="00000700000000000000" pitchFamily="2" charset="-78"/>
            </a:endParaRPr>
          </a:p>
        </p:txBody>
      </p:sp>
      <p:sp>
        <p:nvSpPr>
          <p:cNvPr id="3" name="Content Placeholder 2"/>
          <p:cNvSpPr>
            <a:spLocks noGrp="1"/>
          </p:cNvSpPr>
          <p:nvPr>
            <p:ph idx="1"/>
          </p:nvPr>
        </p:nvSpPr>
        <p:spPr>
          <a:xfrm>
            <a:off x="762000" y="1752600"/>
            <a:ext cx="7620000" cy="4373563"/>
          </a:xfrm>
        </p:spPr>
        <p:txBody>
          <a:bodyPr>
            <a:normAutofit/>
          </a:bodyPr>
          <a:lstStyle/>
          <a:p>
            <a:pPr marL="457200" indent="-457200" algn="r" rtl="1">
              <a:buAutoNum type="arabicParenR"/>
            </a:pPr>
            <a:r>
              <a:rPr lang="fa-IR" sz="2400" dirty="0" smtClean="0">
                <a:solidFill>
                  <a:srgbClr val="000000"/>
                </a:solidFill>
                <a:latin typeface="BYagut"/>
                <a:cs typeface="B Mitra" panose="00000400000000000000" pitchFamily="2" charset="-78"/>
              </a:rPr>
              <a:t>جهت </a:t>
            </a:r>
            <a:r>
              <a:rPr lang="fa-IR" sz="2400" dirty="0">
                <a:solidFill>
                  <a:srgbClr val="000000"/>
                </a:solidFill>
                <a:latin typeface="BYagut"/>
                <a:cs typeface="B Mitra" panose="00000400000000000000" pitchFamily="2" charset="-78"/>
              </a:rPr>
              <a:t>کنترل کیفی آب آشامیدنی در مناطق روستایی </a:t>
            </a:r>
            <a:r>
              <a:rPr lang="fa-IR" sz="2400" dirty="0" smtClean="0">
                <a:solidFill>
                  <a:srgbClr val="000000"/>
                </a:solidFill>
                <a:latin typeface="BYagut"/>
                <a:cs typeface="B Mitra" panose="00000400000000000000" pitchFamily="2" charset="-78"/>
              </a:rPr>
              <a:t>انجام نمونه برداري </a:t>
            </a:r>
            <a:r>
              <a:rPr lang="fa-IR" sz="2400" dirty="0">
                <a:solidFill>
                  <a:srgbClr val="000000"/>
                </a:solidFill>
                <a:latin typeface="BYagut"/>
                <a:cs typeface="B Mitra" panose="00000400000000000000" pitchFamily="2" charset="-78"/>
              </a:rPr>
              <a:t>مطابق با استاندارد ملی </a:t>
            </a:r>
            <a:r>
              <a:rPr lang="fa-IR" sz="2400" dirty="0" smtClean="0">
                <a:solidFill>
                  <a:srgbClr val="000000"/>
                </a:solidFill>
                <a:latin typeface="BYagut"/>
                <a:cs typeface="B Mitra" panose="00000400000000000000" pitchFamily="2" charset="-78"/>
              </a:rPr>
              <a:t>4208</a:t>
            </a:r>
          </a:p>
          <a:p>
            <a:pPr marL="457200" indent="-457200" algn="r" rtl="1">
              <a:buAutoNum type="arabicParenR"/>
            </a:pPr>
            <a:r>
              <a:rPr lang="fa-IR" sz="2400" dirty="0" smtClean="0">
                <a:solidFill>
                  <a:srgbClr val="000000"/>
                </a:solidFill>
                <a:latin typeface="BYagut"/>
                <a:cs typeface="B Mitra" panose="00000400000000000000" pitchFamily="2" charset="-78"/>
              </a:rPr>
              <a:t>ثبت </a:t>
            </a:r>
            <a:r>
              <a:rPr lang="fa-IR" sz="2400" dirty="0">
                <a:solidFill>
                  <a:srgbClr val="000000"/>
                </a:solidFill>
                <a:latin typeface="BYagut"/>
                <a:cs typeface="B Mitra" panose="00000400000000000000" pitchFamily="2" charset="-78"/>
              </a:rPr>
              <a:t>نتایج </a:t>
            </a:r>
            <a:r>
              <a:rPr lang="fa-IR" sz="2400" dirty="0" smtClean="0">
                <a:solidFill>
                  <a:srgbClr val="000000"/>
                </a:solidFill>
                <a:latin typeface="BYagut"/>
                <a:cs typeface="B Mitra" panose="00000400000000000000" pitchFamily="2" charset="-78"/>
              </a:rPr>
              <a:t>در سامانه جامع بازرسی </a:t>
            </a:r>
          </a:p>
          <a:p>
            <a:pPr marL="457200" indent="-457200" algn="r" rtl="1">
              <a:buAutoNum type="arabicParenR"/>
            </a:pPr>
            <a:r>
              <a:rPr lang="fa-IR" sz="2400" dirty="0" smtClean="0">
                <a:solidFill>
                  <a:srgbClr val="000000"/>
                </a:solidFill>
                <a:latin typeface="BYagut"/>
                <a:cs typeface="B Mitra" panose="00000400000000000000" pitchFamily="2" charset="-78"/>
              </a:rPr>
              <a:t>در </a:t>
            </a:r>
            <a:r>
              <a:rPr lang="fa-IR" sz="2400" dirty="0">
                <a:solidFill>
                  <a:srgbClr val="000000"/>
                </a:solidFill>
                <a:latin typeface="BYagut"/>
                <a:cs typeface="B Mitra" panose="00000400000000000000" pitchFamily="2" charset="-78"/>
              </a:rPr>
              <a:t>صورت مثبت بودن نتایج از نظر وجود کلی فرم هاي گرماپاي </a:t>
            </a:r>
            <a:r>
              <a:rPr lang="fa-IR" sz="2400" dirty="0" smtClean="0">
                <a:solidFill>
                  <a:srgbClr val="000000"/>
                </a:solidFill>
                <a:latin typeface="BYagut"/>
                <a:cs typeface="B Mitra" panose="00000400000000000000" pitchFamily="2" charset="-78"/>
              </a:rPr>
              <a:t>یا اشرشیاکلی انعکاس </a:t>
            </a:r>
            <a:r>
              <a:rPr lang="fa-IR" sz="2400" dirty="0">
                <a:solidFill>
                  <a:srgbClr val="000000"/>
                </a:solidFill>
                <a:latin typeface="BYagut"/>
                <a:cs typeface="B Mitra" panose="00000400000000000000" pitchFamily="2" charset="-78"/>
              </a:rPr>
              <a:t>سریع نتایج به سازمان هاي مسئول تأمین کننده آب آشامیدنی </a:t>
            </a:r>
            <a:r>
              <a:rPr lang="fa-IR" sz="2400" dirty="0" smtClean="0">
                <a:solidFill>
                  <a:srgbClr val="000000"/>
                </a:solidFill>
                <a:latin typeface="BYagut"/>
                <a:cs typeface="B Mitra" panose="00000400000000000000" pitchFamily="2" charset="-78"/>
              </a:rPr>
              <a:t>وسطوح بالاتر</a:t>
            </a:r>
          </a:p>
          <a:p>
            <a:pPr marL="457200" indent="-457200" algn="r" rtl="1">
              <a:buAutoNum type="arabicParenR"/>
            </a:pPr>
            <a:r>
              <a:rPr lang="fa-IR" sz="2400" dirty="0" smtClean="0">
                <a:solidFill>
                  <a:srgbClr val="000000"/>
                </a:solidFill>
                <a:latin typeface="BYagut"/>
                <a:cs typeface="B Mitra" panose="00000400000000000000" pitchFamily="2" charset="-78"/>
              </a:rPr>
              <a:t>تکرار سریع نمونه برداری در اسرع وقت</a:t>
            </a:r>
          </a:p>
          <a:p>
            <a:pPr marL="457200" indent="-457200" algn="r" rtl="1">
              <a:buAutoNum type="arabicParenR"/>
            </a:pPr>
            <a:r>
              <a:rPr lang="fa-IR" sz="2400" dirty="0" smtClean="0">
                <a:solidFill>
                  <a:srgbClr val="000000"/>
                </a:solidFill>
                <a:latin typeface="BYagut"/>
                <a:cs typeface="B Mitra" panose="00000400000000000000" pitchFamily="2" charset="-78"/>
              </a:rPr>
              <a:t> </a:t>
            </a:r>
            <a:r>
              <a:rPr lang="fa-IR" sz="2400" dirty="0">
                <a:solidFill>
                  <a:srgbClr val="000000"/>
                </a:solidFill>
                <a:latin typeface="BYagut"/>
                <a:cs typeface="B Mitra" panose="00000400000000000000" pitchFamily="2" charset="-78"/>
              </a:rPr>
              <a:t>پیگیري مستمر تا رفع کامل مشکل </a:t>
            </a:r>
            <a:r>
              <a:rPr lang="fa-IR" sz="2400" dirty="0" smtClean="0">
                <a:solidFill>
                  <a:srgbClr val="000000"/>
                </a:solidFill>
                <a:latin typeface="BYagut"/>
                <a:cs typeface="B Mitra" panose="00000400000000000000" pitchFamily="2" charset="-78"/>
              </a:rPr>
              <a:t>آلودگی</a:t>
            </a:r>
            <a:r>
              <a:rPr lang="fa-IR" dirty="0">
                <a:solidFill>
                  <a:srgbClr val="000000"/>
                </a:solidFill>
                <a:latin typeface="BYagut"/>
              </a:rPr>
              <a:t/>
            </a:r>
            <a:br>
              <a:rPr lang="fa-IR" dirty="0">
                <a:solidFill>
                  <a:srgbClr val="000000"/>
                </a:solidFill>
                <a:latin typeface="BYagut"/>
              </a:rPr>
            </a:br>
            <a:endParaRPr lang="fa-IR" dirty="0"/>
          </a:p>
        </p:txBody>
      </p:sp>
    </p:spTree>
    <p:extLst>
      <p:ext uri="{BB962C8B-B14F-4D97-AF65-F5344CB8AC3E}">
        <p14:creationId xmlns:p14="http://schemas.microsoft.com/office/powerpoint/2010/main" val="34279035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718"/>
            <a:ext cx="8534400" cy="1371600"/>
          </a:xfrm>
        </p:spPr>
        <p:txBody>
          <a:bodyPr>
            <a:normAutofit/>
          </a:bodyPr>
          <a:lstStyle/>
          <a:p>
            <a:pPr algn="ctr"/>
            <a:r>
              <a:rPr lang="fa-IR" sz="2800" dirty="0">
                <a:solidFill>
                  <a:srgbClr val="FF0000"/>
                </a:solidFill>
                <a:latin typeface="BTitr"/>
                <a:cs typeface="B Titr" panose="00000700000000000000" pitchFamily="2" charset="-78"/>
              </a:rPr>
              <a:t>نظا</a:t>
            </a:r>
            <a:r>
              <a:rPr lang="fa-IR" sz="3200" dirty="0">
                <a:solidFill>
                  <a:srgbClr val="FF0000"/>
                </a:solidFill>
                <a:latin typeface="BTitr"/>
                <a:cs typeface="B Titr" panose="00000700000000000000" pitchFamily="2" charset="-78"/>
              </a:rPr>
              <a:t>رت و کنترل میکروبی آب</a:t>
            </a:r>
            <a:r>
              <a:rPr lang="fa-IR" sz="3200" b="1" dirty="0">
                <a:solidFill>
                  <a:srgbClr val="FF0000"/>
                </a:solidFill>
                <a:latin typeface="BTitr"/>
                <a:cs typeface="B Titr" panose="00000700000000000000" pitchFamily="2" charset="-78"/>
              </a:rPr>
              <a:t> در مناطق روستایی در روستاهای </a:t>
            </a:r>
            <a:r>
              <a:rPr lang="fa-IR" sz="3200" b="1" dirty="0" smtClean="0">
                <a:solidFill>
                  <a:srgbClr val="FF0000"/>
                </a:solidFill>
                <a:latin typeface="BTitr"/>
                <a:cs typeface="B Titr" panose="00000700000000000000" pitchFamily="2" charset="-78"/>
              </a:rPr>
              <a:t>فاقد  </a:t>
            </a:r>
            <a:r>
              <a:rPr lang="fa-IR" sz="3200" b="1" dirty="0">
                <a:solidFill>
                  <a:srgbClr val="FF0000"/>
                </a:solidFill>
                <a:latin typeface="BTitr"/>
                <a:cs typeface="B Titr" panose="00000700000000000000" pitchFamily="2" charset="-78"/>
              </a:rPr>
              <a:t>شبکه لوله کشی</a:t>
            </a:r>
            <a:endParaRPr lang="fa-IR" sz="4400" dirty="0">
              <a:solidFill>
                <a:srgbClr val="FF0000"/>
              </a:solidFill>
            </a:endParaRPr>
          </a:p>
        </p:txBody>
      </p:sp>
      <p:sp>
        <p:nvSpPr>
          <p:cNvPr id="3" name="Content Placeholder 2"/>
          <p:cNvSpPr>
            <a:spLocks noGrp="1"/>
          </p:cNvSpPr>
          <p:nvPr>
            <p:ph idx="1"/>
          </p:nvPr>
        </p:nvSpPr>
        <p:spPr>
          <a:xfrm>
            <a:off x="457200" y="1752600"/>
            <a:ext cx="8153400" cy="4373563"/>
          </a:xfrm>
        </p:spPr>
        <p:txBody>
          <a:bodyPr>
            <a:normAutofit/>
          </a:bodyPr>
          <a:lstStyle/>
          <a:p>
            <a:pPr marL="457200" indent="-457200" algn="r" rtl="1">
              <a:buAutoNum type="arabicParenR"/>
            </a:pPr>
            <a:r>
              <a:rPr lang="fa-IR" sz="2400" dirty="0" smtClean="0">
                <a:solidFill>
                  <a:srgbClr val="000000"/>
                </a:solidFill>
                <a:latin typeface="BYagut"/>
                <a:cs typeface="B Mitra" panose="00000400000000000000" pitchFamily="2" charset="-78"/>
              </a:rPr>
              <a:t>آموزش نحوه </a:t>
            </a:r>
            <a:r>
              <a:rPr lang="fa-IR" sz="2400" dirty="0">
                <a:solidFill>
                  <a:srgbClr val="000000"/>
                </a:solidFill>
                <a:latin typeface="BYagut"/>
                <a:cs typeface="B Mitra" panose="00000400000000000000" pitchFamily="2" charset="-78"/>
              </a:rPr>
              <a:t>سالمسازي آب آشامیدنی به </a:t>
            </a:r>
            <a:r>
              <a:rPr lang="fa-IR" sz="2400" dirty="0" smtClean="0">
                <a:solidFill>
                  <a:srgbClr val="000000"/>
                </a:solidFill>
                <a:latin typeface="BYagut"/>
                <a:cs typeface="B Mitra" panose="00000400000000000000" pitchFamily="2" charset="-78"/>
              </a:rPr>
              <a:t>خانوارها</a:t>
            </a:r>
          </a:p>
          <a:p>
            <a:pPr marL="457200" indent="-457200" algn="r" rtl="1">
              <a:buAutoNum type="arabicParenR"/>
            </a:pPr>
            <a:r>
              <a:rPr lang="fa-IR" sz="2400" dirty="0" smtClean="0">
                <a:solidFill>
                  <a:srgbClr val="000000"/>
                </a:solidFill>
                <a:latin typeface="BYagut"/>
                <a:cs typeface="B Mitra" panose="00000400000000000000" pitchFamily="2" charset="-78"/>
              </a:rPr>
              <a:t>در </a:t>
            </a:r>
            <a:r>
              <a:rPr lang="fa-IR" sz="2400" dirty="0">
                <a:solidFill>
                  <a:srgbClr val="000000"/>
                </a:solidFill>
                <a:latin typeface="BYagut"/>
                <a:cs typeface="B Mitra" panose="00000400000000000000" pitchFamily="2" charset="-78"/>
              </a:rPr>
              <a:t>صورتیکه آلودگی منابع بیش از حد توصیه شده تشخیص داده شود </a:t>
            </a:r>
            <a:r>
              <a:rPr lang="fa-IR" sz="2400" dirty="0" smtClean="0">
                <a:solidFill>
                  <a:srgbClr val="000000"/>
                </a:solidFill>
                <a:latin typeface="BYagut"/>
                <a:cs typeface="B Mitra" panose="00000400000000000000" pitchFamily="2" charset="-78"/>
              </a:rPr>
              <a:t>با هماهنگی </a:t>
            </a:r>
            <a:r>
              <a:rPr lang="fa-IR" sz="2400" dirty="0">
                <a:solidFill>
                  <a:srgbClr val="000000"/>
                </a:solidFill>
                <a:latin typeface="BYagut"/>
                <a:cs typeface="B Mitra" panose="00000400000000000000" pitchFamily="2" charset="-78"/>
              </a:rPr>
              <a:t>شرکت آب و فاضلاب نسبت به حذف آن منبع و جایگزینی سایر منابع مطمئن اقدام شود</a:t>
            </a:r>
            <a:br>
              <a:rPr lang="fa-IR" sz="2400" dirty="0">
                <a:solidFill>
                  <a:srgbClr val="000000"/>
                </a:solidFill>
                <a:latin typeface="BYagut"/>
                <a:cs typeface="B Mitra" panose="00000400000000000000" pitchFamily="2" charset="-78"/>
              </a:rPr>
            </a:br>
            <a:endParaRPr lang="fa-IR" sz="2400" dirty="0">
              <a:cs typeface="B Mitra" panose="00000400000000000000" pitchFamily="2" charset="-78"/>
            </a:endParaRPr>
          </a:p>
        </p:txBody>
      </p:sp>
    </p:spTree>
    <p:extLst>
      <p:ext uri="{BB962C8B-B14F-4D97-AF65-F5344CB8AC3E}">
        <p14:creationId xmlns:p14="http://schemas.microsoft.com/office/powerpoint/2010/main" val="42065873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7924800" cy="1371600"/>
          </a:xfrm>
        </p:spPr>
        <p:txBody>
          <a:bodyPr>
            <a:normAutofit/>
          </a:bodyPr>
          <a:lstStyle/>
          <a:p>
            <a:pPr algn="ctr"/>
            <a:r>
              <a:rPr lang="fa-IR" sz="2800" dirty="0">
                <a:solidFill>
                  <a:srgbClr val="FF0000"/>
                </a:solidFill>
                <a:latin typeface="BTitr"/>
                <a:cs typeface="B Titr" panose="00000700000000000000" pitchFamily="2" charset="-78"/>
              </a:rPr>
              <a:t>نظارت و کنترل میکروبی آب</a:t>
            </a:r>
            <a:r>
              <a:rPr lang="fa-IR" sz="2800" b="1" dirty="0">
                <a:solidFill>
                  <a:srgbClr val="FF0000"/>
                </a:solidFill>
                <a:latin typeface="BTitr"/>
                <a:cs typeface="B Titr" panose="00000700000000000000" pitchFamily="2" charset="-78"/>
              </a:rPr>
              <a:t> </a:t>
            </a:r>
            <a:r>
              <a:rPr lang="fa-IR" sz="2800" b="1" dirty="0" smtClean="0">
                <a:solidFill>
                  <a:srgbClr val="FF0000"/>
                </a:solidFill>
                <a:latin typeface="BTitr"/>
                <a:cs typeface="B Titr" panose="00000700000000000000" pitchFamily="2" charset="-78"/>
              </a:rPr>
              <a:t>در </a:t>
            </a:r>
            <a:r>
              <a:rPr lang="fa-IR" sz="2800" b="1" dirty="0" smtClean="0">
                <a:solidFill>
                  <a:srgbClr val="FF0000"/>
                </a:solidFill>
                <a:latin typeface="BTitr"/>
                <a:cs typeface="B Titr" panose="00000700000000000000" pitchFamily="2" charset="-78"/>
              </a:rPr>
              <a:t>مناطق شهری</a:t>
            </a:r>
            <a:endParaRPr lang="fa-IR" sz="4000" dirty="0">
              <a:solidFill>
                <a:srgbClr val="FF0000"/>
              </a:solidFill>
            </a:endParaRPr>
          </a:p>
        </p:txBody>
      </p:sp>
      <p:sp>
        <p:nvSpPr>
          <p:cNvPr id="3" name="Content Placeholder 2"/>
          <p:cNvSpPr>
            <a:spLocks noGrp="1"/>
          </p:cNvSpPr>
          <p:nvPr>
            <p:ph idx="1"/>
          </p:nvPr>
        </p:nvSpPr>
        <p:spPr>
          <a:xfrm>
            <a:off x="457200" y="1752600"/>
            <a:ext cx="8077200" cy="4419600"/>
          </a:xfrm>
        </p:spPr>
        <p:txBody>
          <a:bodyPr>
            <a:noAutofit/>
          </a:bodyPr>
          <a:lstStyle/>
          <a:p>
            <a:pPr marL="457200" lvl="0" indent="-457200">
              <a:buFont typeface="Arial" pitchFamily="34" charset="0"/>
              <a:buAutoNum type="arabicParenR"/>
            </a:pPr>
            <a:r>
              <a:rPr lang="fa-IR" sz="2400" dirty="0">
                <a:solidFill>
                  <a:srgbClr val="000000"/>
                </a:solidFill>
                <a:latin typeface="BYagut"/>
                <a:cs typeface="B Mitra" panose="00000400000000000000" pitchFamily="2" charset="-78"/>
              </a:rPr>
              <a:t>جهت کنترل کیفی آب آشامیدنی در مناطق روستایی انجام نمونه برداري مطابق با استاندارد ملی 4208</a:t>
            </a:r>
          </a:p>
          <a:p>
            <a:pPr marL="457200" lvl="0" indent="-457200">
              <a:buFont typeface="Arial" pitchFamily="34" charset="0"/>
              <a:buAutoNum type="arabicParenR"/>
            </a:pPr>
            <a:r>
              <a:rPr lang="fa-IR" sz="2400" dirty="0">
                <a:solidFill>
                  <a:srgbClr val="000000"/>
                </a:solidFill>
                <a:latin typeface="BYagut"/>
                <a:cs typeface="B Mitra" panose="00000400000000000000" pitchFamily="2" charset="-78"/>
              </a:rPr>
              <a:t>ثبت نتایج در سامانه جامع بازرسی </a:t>
            </a:r>
          </a:p>
          <a:p>
            <a:pPr marL="457200" lvl="0" indent="-457200">
              <a:buFont typeface="Arial" pitchFamily="34" charset="0"/>
              <a:buAutoNum type="arabicParenR"/>
            </a:pPr>
            <a:r>
              <a:rPr lang="fa-IR" sz="2400" dirty="0">
                <a:solidFill>
                  <a:srgbClr val="000000"/>
                </a:solidFill>
                <a:latin typeface="BYagut"/>
                <a:cs typeface="B Mitra" panose="00000400000000000000" pitchFamily="2" charset="-78"/>
              </a:rPr>
              <a:t>در صورت مثبت بودن نتایج از نظر وجود کلی فرم هاي گرماپاي یا اشرشیاکلی انعکاس سریع نتایج به سازمان هاي مسئول تأمین کننده آب آشامیدنی وسطوح بالاتر</a:t>
            </a:r>
          </a:p>
          <a:p>
            <a:pPr marL="457200" lvl="0" indent="-457200">
              <a:buFont typeface="Arial" pitchFamily="34" charset="0"/>
              <a:buAutoNum type="arabicParenR"/>
            </a:pPr>
            <a:r>
              <a:rPr lang="fa-IR" sz="2400" dirty="0">
                <a:solidFill>
                  <a:srgbClr val="000000"/>
                </a:solidFill>
                <a:latin typeface="BYagut"/>
                <a:cs typeface="B Mitra" panose="00000400000000000000" pitchFamily="2" charset="-78"/>
              </a:rPr>
              <a:t>تکرار سریع نمونه برداری در اسرع وقت</a:t>
            </a:r>
          </a:p>
          <a:p>
            <a:pPr marL="457200" lvl="0" indent="-457200">
              <a:buFont typeface="Arial" pitchFamily="34" charset="0"/>
              <a:buAutoNum type="arabicParenR"/>
            </a:pPr>
            <a:r>
              <a:rPr lang="fa-IR" sz="2400" dirty="0">
                <a:solidFill>
                  <a:srgbClr val="000000"/>
                </a:solidFill>
                <a:latin typeface="BYagut"/>
                <a:cs typeface="B Mitra" panose="00000400000000000000" pitchFamily="2" charset="-78"/>
              </a:rPr>
              <a:t> پیگیري مستمر تا رفع کامل مشکل </a:t>
            </a:r>
            <a:r>
              <a:rPr lang="fa-IR" sz="2400" dirty="0" smtClean="0">
                <a:solidFill>
                  <a:srgbClr val="000000"/>
                </a:solidFill>
                <a:latin typeface="BYagut"/>
                <a:cs typeface="B Mitra" panose="00000400000000000000" pitchFamily="2" charset="-78"/>
              </a:rPr>
              <a:t>آلودگی</a:t>
            </a:r>
          </a:p>
          <a:p>
            <a:pPr lvl="0"/>
            <a:r>
              <a:rPr lang="fa-IR" sz="2400" dirty="0">
                <a:solidFill>
                  <a:srgbClr val="000000"/>
                </a:solidFill>
                <a:latin typeface="BYagut"/>
                <a:cs typeface="B Mitra" panose="00000400000000000000" pitchFamily="2" charset="-78"/>
              </a:rPr>
              <a:t/>
            </a:r>
            <a:br>
              <a:rPr lang="fa-IR" sz="2400" dirty="0">
                <a:solidFill>
                  <a:srgbClr val="000000"/>
                </a:solidFill>
                <a:latin typeface="BYagut"/>
                <a:cs typeface="B Mitra" panose="00000400000000000000" pitchFamily="2" charset="-78"/>
              </a:rPr>
            </a:br>
            <a:r>
              <a:rPr lang="fa-IR" sz="2400" dirty="0">
                <a:solidFill>
                  <a:srgbClr val="000000"/>
                </a:solidFill>
                <a:latin typeface="BYagut"/>
                <a:cs typeface="B Mitra" panose="00000400000000000000" pitchFamily="2" charset="-78"/>
              </a:rPr>
              <a:t>قابل ذکر است شاخص مطلوبیت میکروبی آب آشامیدنی بر اساس باکتري هاي </a:t>
            </a:r>
            <a:r>
              <a:rPr lang="fa-IR" sz="2400" dirty="0">
                <a:solidFill>
                  <a:srgbClr val="FF0000"/>
                </a:solidFill>
                <a:latin typeface="BYagut"/>
                <a:cs typeface="B Mitra" panose="00000400000000000000" pitchFamily="2" charset="-78"/>
              </a:rPr>
              <a:t>گروه </a:t>
            </a:r>
            <a:r>
              <a:rPr lang="fa-IR" sz="2400" dirty="0" smtClean="0">
                <a:solidFill>
                  <a:srgbClr val="FF0000"/>
                </a:solidFill>
                <a:latin typeface="BYagut"/>
                <a:cs typeface="B Mitra" panose="00000400000000000000" pitchFamily="2" charset="-78"/>
              </a:rPr>
              <a:t>کلیفرم گرماپاي </a:t>
            </a:r>
            <a:r>
              <a:rPr lang="fa-IR" sz="2400" dirty="0">
                <a:solidFill>
                  <a:srgbClr val="FF0000"/>
                </a:solidFill>
                <a:latin typeface="BYagut"/>
                <a:cs typeface="B Mitra" panose="00000400000000000000" pitchFamily="2" charset="-78"/>
              </a:rPr>
              <a:t>یا اشرشیا کلی </a:t>
            </a:r>
            <a:r>
              <a:rPr lang="fa-IR" sz="2400" dirty="0">
                <a:solidFill>
                  <a:srgbClr val="000000"/>
                </a:solidFill>
                <a:latin typeface="BYagut"/>
                <a:cs typeface="B Mitra" panose="00000400000000000000" pitchFamily="2" charset="-78"/>
              </a:rPr>
              <a:t>باشد</a:t>
            </a:r>
            <a:endParaRPr lang="fa-IR" sz="2400" dirty="0">
              <a:cs typeface="B Mitra" panose="00000400000000000000" pitchFamily="2" charset="-78"/>
            </a:endParaRPr>
          </a:p>
        </p:txBody>
      </p:sp>
    </p:spTree>
    <p:extLst>
      <p:ext uri="{BB962C8B-B14F-4D97-AF65-F5344CB8AC3E}">
        <p14:creationId xmlns:p14="http://schemas.microsoft.com/office/powerpoint/2010/main" val="23195848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718"/>
            <a:ext cx="8153400" cy="1371600"/>
          </a:xfrm>
        </p:spPr>
        <p:txBody>
          <a:bodyPr>
            <a:normAutofit/>
          </a:bodyPr>
          <a:lstStyle/>
          <a:p>
            <a:pPr algn="ctr"/>
            <a:r>
              <a:rPr lang="fa-IR" sz="2800" dirty="0">
                <a:solidFill>
                  <a:srgbClr val="FF0000"/>
                </a:solidFill>
                <a:latin typeface="BTitr"/>
                <a:cs typeface="B Titr" panose="00000700000000000000" pitchFamily="2" charset="-78"/>
              </a:rPr>
              <a:t>نظارت و کنترل میکروبی </a:t>
            </a:r>
            <a:r>
              <a:rPr lang="fa-IR" sz="2800" dirty="0" smtClean="0">
                <a:solidFill>
                  <a:srgbClr val="FF0000"/>
                </a:solidFill>
                <a:latin typeface="BTitr"/>
                <a:cs typeface="B Titr" panose="00000700000000000000" pitchFamily="2" charset="-78"/>
              </a:rPr>
              <a:t>آب</a:t>
            </a:r>
            <a:r>
              <a:rPr lang="fa-IR" sz="2800" b="1" dirty="0" smtClean="0">
                <a:solidFill>
                  <a:srgbClr val="FF0000"/>
                </a:solidFill>
                <a:latin typeface="BTitr"/>
                <a:cs typeface="B Titr" panose="00000700000000000000" pitchFamily="2" charset="-78"/>
              </a:rPr>
              <a:t> </a:t>
            </a:r>
            <a:r>
              <a:rPr lang="fa-IR" sz="2800" b="1" cap="none" spc="0" dirty="0" smtClean="0">
                <a:solidFill>
                  <a:srgbClr val="FF0000"/>
                </a:solidFill>
                <a:latin typeface="BYagut"/>
                <a:ea typeface="+mn-ea"/>
                <a:cs typeface="B Titr" panose="00000700000000000000" pitchFamily="2" charset="-78"/>
              </a:rPr>
              <a:t>در </a:t>
            </a:r>
            <a:r>
              <a:rPr lang="fa-IR" sz="2800" b="1" cap="none" spc="0" dirty="0">
                <a:solidFill>
                  <a:srgbClr val="FF0000"/>
                </a:solidFill>
                <a:latin typeface="BYagut"/>
                <a:ea typeface="+mn-ea"/>
                <a:cs typeface="B Titr" panose="00000700000000000000" pitchFamily="2" charset="-78"/>
              </a:rPr>
              <a:t>حاشیه </a:t>
            </a:r>
            <a:r>
              <a:rPr lang="fa-IR" sz="2800" b="1" cap="none" spc="0" dirty="0" smtClean="0">
                <a:solidFill>
                  <a:srgbClr val="FF0000"/>
                </a:solidFill>
                <a:latin typeface="BYagut"/>
                <a:ea typeface="+mn-ea"/>
                <a:cs typeface="B Titr" panose="00000700000000000000" pitchFamily="2" charset="-78"/>
              </a:rPr>
              <a:t>شهرها</a:t>
            </a:r>
            <a:endParaRPr lang="fa-IR" sz="4400" dirty="0">
              <a:solidFill>
                <a:srgbClr val="FF0000"/>
              </a:solidFill>
              <a:cs typeface="B Titr" panose="00000700000000000000" pitchFamily="2" charset="-78"/>
            </a:endParaRPr>
          </a:p>
        </p:txBody>
      </p:sp>
      <p:sp>
        <p:nvSpPr>
          <p:cNvPr id="3" name="Content Placeholder 2"/>
          <p:cNvSpPr>
            <a:spLocks noGrp="1"/>
          </p:cNvSpPr>
          <p:nvPr>
            <p:ph idx="1"/>
          </p:nvPr>
        </p:nvSpPr>
        <p:spPr>
          <a:xfrm>
            <a:off x="304800" y="1752600"/>
            <a:ext cx="7772400" cy="4373563"/>
          </a:xfrm>
        </p:spPr>
        <p:txBody>
          <a:bodyPr>
            <a:normAutofit/>
          </a:bodyPr>
          <a:lstStyle/>
          <a:p>
            <a:pPr marL="457200" indent="-457200" algn="justLow" rtl="1">
              <a:buAutoNum type="arabicParenR"/>
            </a:pPr>
            <a:r>
              <a:rPr lang="fa-IR" sz="2400" dirty="0" smtClean="0">
                <a:solidFill>
                  <a:srgbClr val="000000"/>
                </a:solidFill>
                <a:latin typeface="BYagut"/>
                <a:cs typeface="B Mitra" panose="00000400000000000000" pitchFamily="2" charset="-78"/>
              </a:rPr>
              <a:t>نظارت </a:t>
            </a:r>
            <a:r>
              <a:rPr lang="fa-IR" sz="2400" dirty="0">
                <a:solidFill>
                  <a:srgbClr val="000000"/>
                </a:solidFill>
                <a:latin typeface="BYagut"/>
                <a:cs typeface="B Mitra" panose="00000400000000000000" pitchFamily="2" charset="-78"/>
              </a:rPr>
              <a:t>مستمر بر </a:t>
            </a:r>
            <a:r>
              <a:rPr lang="fa-IR" sz="2400" dirty="0" smtClean="0">
                <a:solidFill>
                  <a:srgbClr val="000000"/>
                </a:solidFill>
                <a:latin typeface="BYagut"/>
                <a:cs typeface="B Mitra" panose="00000400000000000000" pitchFamily="2" charset="-78"/>
              </a:rPr>
              <a:t>کیفیت میکروبی </a:t>
            </a:r>
            <a:r>
              <a:rPr lang="fa-IR" sz="2400" dirty="0">
                <a:solidFill>
                  <a:srgbClr val="000000"/>
                </a:solidFill>
                <a:latin typeface="BYagut"/>
                <a:cs typeface="B Mitra" panose="00000400000000000000" pitchFamily="2" charset="-78"/>
              </a:rPr>
              <a:t>آب آشامیدنی مصرفی </a:t>
            </a:r>
            <a:endParaRPr lang="fa-IR" sz="2400" dirty="0" smtClean="0">
              <a:solidFill>
                <a:srgbClr val="000000"/>
              </a:solidFill>
              <a:latin typeface="BYagut"/>
              <a:cs typeface="B Mitra" panose="00000400000000000000" pitchFamily="2" charset="-78"/>
            </a:endParaRPr>
          </a:p>
          <a:p>
            <a:pPr marL="457200" indent="-457200" algn="justLow" rtl="1">
              <a:buAutoNum type="arabicParenR"/>
            </a:pPr>
            <a:r>
              <a:rPr lang="fa-IR" sz="2400" dirty="0" smtClean="0">
                <a:solidFill>
                  <a:srgbClr val="000000"/>
                </a:solidFill>
                <a:latin typeface="BYagut"/>
                <a:cs typeface="B Mitra" panose="00000400000000000000" pitchFamily="2" charset="-78"/>
              </a:rPr>
              <a:t>پیگیري </a:t>
            </a:r>
            <a:r>
              <a:rPr lang="fa-IR" sz="2400" dirty="0">
                <a:solidFill>
                  <a:srgbClr val="000000"/>
                </a:solidFill>
                <a:latin typeface="BYagut"/>
                <a:cs typeface="B Mitra" panose="00000400000000000000" pitchFamily="2" charset="-78"/>
              </a:rPr>
              <a:t>رفع مشکلات </a:t>
            </a:r>
            <a:r>
              <a:rPr lang="fa-IR" sz="2400" dirty="0" smtClean="0">
                <a:solidFill>
                  <a:srgbClr val="000000"/>
                </a:solidFill>
                <a:latin typeface="BYagut"/>
                <a:cs typeface="B Mitra" panose="00000400000000000000" pitchFamily="2" charset="-78"/>
              </a:rPr>
              <a:t>موجود</a:t>
            </a:r>
          </a:p>
          <a:p>
            <a:pPr marL="457200" indent="-457200" algn="justLow" rtl="1">
              <a:buAutoNum type="arabicParenR"/>
            </a:pPr>
            <a:r>
              <a:rPr lang="fa-IR" sz="2400" dirty="0" smtClean="0">
                <a:solidFill>
                  <a:srgbClr val="000000"/>
                </a:solidFill>
                <a:latin typeface="BYagut"/>
                <a:cs typeface="B Mitra" panose="00000400000000000000" pitchFamily="2" charset="-78"/>
              </a:rPr>
              <a:t> </a:t>
            </a:r>
            <a:r>
              <a:rPr lang="fa-IR" sz="2400" dirty="0">
                <a:solidFill>
                  <a:srgbClr val="000000"/>
                </a:solidFill>
                <a:latin typeface="BYagut"/>
                <a:cs typeface="B Mitra" panose="00000400000000000000" pitchFamily="2" charset="-78"/>
              </a:rPr>
              <a:t>آموزشهاي لازم در </a:t>
            </a:r>
            <a:r>
              <a:rPr lang="fa-IR" sz="2400" dirty="0" smtClean="0">
                <a:solidFill>
                  <a:srgbClr val="000000"/>
                </a:solidFill>
                <a:latin typeface="BYagut"/>
                <a:cs typeface="B Mitra" panose="00000400000000000000" pitchFamily="2" charset="-78"/>
              </a:rPr>
              <a:t>خصوص نحوه </a:t>
            </a:r>
            <a:r>
              <a:rPr lang="fa-IR" sz="2400" dirty="0">
                <a:solidFill>
                  <a:srgbClr val="000000"/>
                </a:solidFill>
                <a:latin typeface="BYagut"/>
                <a:cs typeface="B Mitra" panose="00000400000000000000" pitchFamily="2" charset="-78"/>
              </a:rPr>
              <a:t>سالمسازي آب </a:t>
            </a:r>
            <a:r>
              <a:rPr lang="fa-IR" sz="2400" dirty="0" smtClean="0">
                <a:solidFill>
                  <a:srgbClr val="000000"/>
                </a:solidFill>
                <a:latin typeface="BYagut"/>
                <a:cs typeface="B Mitra" panose="00000400000000000000" pitchFamily="2" charset="-78"/>
              </a:rPr>
              <a:t>( </a:t>
            </a:r>
            <a:r>
              <a:rPr lang="fa-IR" sz="2400" dirty="0">
                <a:solidFill>
                  <a:srgbClr val="000000"/>
                </a:solidFill>
                <a:latin typeface="BYagut"/>
                <a:cs typeface="B Mitra" panose="00000400000000000000" pitchFamily="2" charset="-78"/>
              </a:rPr>
              <a:t>جوشاندن و استفاده از کلر </a:t>
            </a:r>
            <a:r>
              <a:rPr lang="fa-IR" sz="2400" dirty="0" smtClean="0">
                <a:solidFill>
                  <a:srgbClr val="000000"/>
                </a:solidFill>
                <a:latin typeface="BYagut"/>
                <a:cs typeface="B Mitra" panose="00000400000000000000" pitchFamily="2" charset="-78"/>
              </a:rPr>
              <a:t>مادر) </a:t>
            </a:r>
          </a:p>
          <a:p>
            <a:pPr marL="457200" indent="-457200" algn="justLow">
              <a:buAutoNum type="arabicParenR"/>
            </a:pPr>
            <a:r>
              <a:rPr lang="fa-IR" sz="2400" dirty="0" smtClean="0">
                <a:solidFill>
                  <a:srgbClr val="000000"/>
                </a:solidFill>
                <a:latin typeface="BYagut"/>
                <a:cs typeface="B Mitra" panose="00000400000000000000" pitchFamily="2" charset="-78"/>
              </a:rPr>
              <a:t>برخورد </a:t>
            </a:r>
            <a:r>
              <a:rPr lang="fa-IR" sz="2400" dirty="0">
                <a:solidFill>
                  <a:srgbClr val="000000"/>
                </a:solidFill>
                <a:latin typeface="BYagut"/>
                <a:cs typeface="B Mitra" panose="00000400000000000000" pitchFamily="2" charset="-78"/>
              </a:rPr>
              <a:t>قانونی </a:t>
            </a:r>
            <a:r>
              <a:rPr lang="fa-IR" sz="2400" dirty="0" smtClean="0">
                <a:solidFill>
                  <a:srgbClr val="000000"/>
                </a:solidFill>
                <a:latin typeface="BYagut"/>
                <a:cs typeface="B Mitra" panose="00000400000000000000" pitchFamily="2" charset="-78"/>
              </a:rPr>
              <a:t>با </a:t>
            </a:r>
            <a:r>
              <a:rPr lang="fa-IR" sz="2400" dirty="0">
                <a:solidFill>
                  <a:srgbClr val="000000"/>
                </a:solidFill>
                <a:latin typeface="BYagut"/>
                <a:cs typeface="B Mitra" panose="00000400000000000000" pitchFamily="2" charset="-78"/>
              </a:rPr>
              <a:t>توزیع کنندگان غیر مجاز آب </a:t>
            </a:r>
            <a:r>
              <a:rPr lang="fa-IR" sz="2400" dirty="0" smtClean="0">
                <a:solidFill>
                  <a:srgbClr val="000000"/>
                </a:solidFill>
                <a:latin typeface="BYagut"/>
                <a:cs typeface="B Mitra" panose="00000400000000000000" pitchFamily="2" charset="-78"/>
              </a:rPr>
              <a:t>آشامیدنی</a:t>
            </a:r>
            <a:endParaRPr lang="fa-IR" sz="2400" dirty="0">
              <a:cs typeface="B Mitra" panose="00000400000000000000" pitchFamily="2" charset="-78"/>
            </a:endParaRPr>
          </a:p>
        </p:txBody>
      </p:sp>
    </p:spTree>
    <p:extLst>
      <p:ext uri="{BB962C8B-B14F-4D97-AF65-F5344CB8AC3E}">
        <p14:creationId xmlns:p14="http://schemas.microsoft.com/office/powerpoint/2010/main" val="21079689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718"/>
            <a:ext cx="7772400" cy="1371600"/>
          </a:xfrm>
        </p:spPr>
        <p:txBody>
          <a:bodyPr>
            <a:normAutofit/>
          </a:bodyPr>
          <a:lstStyle/>
          <a:p>
            <a:pPr algn="ctr"/>
            <a:r>
              <a:rPr lang="fa-IR" sz="3200" dirty="0">
                <a:solidFill>
                  <a:srgbClr val="FF0000"/>
                </a:solidFill>
                <a:latin typeface="BTitr"/>
                <a:cs typeface="B Titr" panose="00000700000000000000" pitchFamily="2" charset="-78"/>
              </a:rPr>
              <a:t>نظارت و کنترل میکروبی آب</a:t>
            </a:r>
            <a:r>
              <a:rPr lang="fa-IR" sz="3200" b="1" dirty="0">
                <a:solidFill>
                  <a:srgbClr val="FF0000"/>
                </a:solidFill>
                <a:latin typeface="BTitr"/>
                <a:cs typeface="B Titr" panose="00000700000000000000" pitchFamily="2" charset="-78"/>
              </a:rPr>
              <a:t> </a:t>
            </a:r>
            <a:r>
              <a:rPr lang="fa-IR" sz="3200" b="1" dirty="0" smtClean="0">
                <a:solidFill>
                  <a:srgbClr val="FF0000"/>
                </a:solidFill>
                <a:latin typeface="BTitr"/>
                <a:cs typeface="B Titr" panose="00000700000000000000" pitchFamily="2" charset="-78"/>
              </a:rPr>
              <a:t> برای </a:t>
            </a:r>
            <a:r>
              <a:rPr lang="fa-IR" sz="2800" b="1" cap="none" spc="0" dirty="0">
                <a:solidFill>
                  <a:srgbClr val="FF0000"/>
                </a:solidFill>
                <a:latin typeface="BYagut"/>
                <a:ea typeface="+mn-ea"/>
                <a:cs typeface="B Titr" panose="00000700000000000000" pitchFamily="2" charset="-78"/>
              </a:rPr>
              <a:t>شبکه هاي خصوصی </a:t>
            </a:r>
            <a:endParaRPr lang="fa-IR" sz="4000" dirty="0">
              <a:solidFill>
                <a:srgbClr val="FF0000"/>
              </a:solidFill>
              <a:cs typeface="B Titr" panose="00000700000000000000" pitchFamily="2" charset="-78"/>
            </a:endParaRPr>
          </a:p>
        </p:txBody>
      </p:sp>
      <p:sp>
        <p:nvSpPr>
          <p:cNvPr id="3" name="Content Placeholder 2"/>
          <p:cNvSpPr>
            <a:spLocks noGrp="1"/>
          </p:cNvSpPr>
          <p:nvPr>
            <p:ph idx="1"/>
          </p:nvPr>
        </p:nvSpPr>
        <p:spPr/>
        <p:txBody>
          <a:bodyPr/>
          <a:lstStyle/>
          <a:p>
            <a:pPr marL="457200" indent="-457200">
              <a:buAutoNum type="arabicParenR"/>
            </a:pPr>
            <a:r>
              <a:rPr lang="fa-IR" sz="2400" dirty="0" smtClean="0">
                <a:solidFill>
                  <a:srgbClr val="000000"/>
                </a:solidFill>
                <a:latin typeface="BYagut"/>
                <a:cs typeface="B Mitra" panose="00000400000000000000" pitchFamily="2" charset="-78"/>
              </a:rPr>
              <a:t>پایش </a:t>
            </a:r>
            <a:r>
              <a:rPr lang="fa-IR" sz="2400" dirty="0">
                <a:solidFill>
                  <a:srgbClr val="000000"/>
                </a:solidFill>
                <a:latin typeface="BYagut"/>
                <a:cs typeface="B Mitra" panose="00000400000000000000" pitchFamily="2" charset="-78"/>
              </a:rPr>
              <a:t>میزان کلر آزاد باقیمانده </a:t>
            </a:r>
            <a:r>
              <a:rPr lang="fa-IR" sz="2400" dirty="0" smtClean="0">
                <a:solidFill>
                  <a:srgbClr val="000000"/>
                </a:solidFill>
                <a:latin typeface="BYagut"/>
                <a:cs typeface="B Mitra" panose="00000400000000000000" pitchFamily="2" charset="-78"/>
              </a:rPr>
              <a:t>وکیفیت </a:t>
            </a:r>
            <a:r>
              <a:rPr lang="fa-IR" sz="2400" dirty="0">
                <a:solidFill>
                  <a:srgbClr val="000000"/>
                </a:solidFill>
                <a:latin typeface="BYagut"/>
                <a:cs typeface="B Mitra" panose="00000400000000000000" pitchFamily="2" charset="-78"/>
              </a:rPr>
              <a:t>میکروبی </a:t>
            </a:r>
            <a:r>
              <a:rPr lang="fa-IR" sz="2400" dirty="0" smtClean="0">
                <a:solidFill>
                  <a:srgbClr val="000000"/>
                </a:solidFill>
                <a:latin typeface="BYagut"/>
                <a:cs typeface="B Mitra" panose="00000400000000000000" pitchFamily="2" charset="-78"/>
              </a:rPr>
              <a:t>همانند </a:t>
            </a:r>
            <a:r>
              <a:rPr lang="fa-IR" sz="2400" dirty="0">
                <a:solidFill>
                  <a:srgbClr val="000000"/>
                </a:solidFill>
                <a:latin typeface="BYagut"/>
                <a:cs typeface="B Mitra" panose="00000400000000000000" pitchFamily="2" charset="-78"/>
              </a:rPr>
              <a:t>شبکه هاي لوله کشی شهري </a:t>
            </a:r>
            <a:endParaRPr lang="fa-IR" sz="2400" dirty="0" smtClean="0">
              <a:solidFill>
                <a:srgbClr val="000000"/>
              </a:solidFill>
              <a:latin typeface="BYagut"/>
              <a:cs typeface="B Mitra" panose="00000400000000000000" pitchFamily="2" charset="-78"/>
            </a:endParaRPr>
          </a:p>
          <a:p>
            <a:pPr marL="457200" indent="-457200">
              <a:buAutoNum type="arabicParenR"/>
            </a:pPr>
            <a:r>
              <a:rPr lang="fa-IR" sz="2400" dirty="0" smtClean="0">
                <a:solidFill>
                  <a:srgbClr val="000000"/>
                </a:solidFill>
                <a:latin typeface="BYagut"/>
                <a:cs typeface="B Mitra" panose="00000400000000000000" pitchFamily="2" charset="-78"/>
              </a:rPr>
              <a:t>در </a:t>
            </a:r>
            <a:r>
              <a:rPr lang="fa-IR" sz="2400" dirty="0">
                <a:solidFill>
                  <a:srgbClr val="000000"/>
                </a:solidFill>
                <a:latin typeface="BYagut"/>
                <a:cs typeface="B Mitra" panose="00000400000000000000" pitchFamily="2" charset="-78"/>
              </a:rPr>
              <a:t>صورت وجود نواقص، پیگیري در جهت رفع </a:t>
            </a:r>
            <a:r>
              <a:rPr lang="fa-IR" sz="2400" dirty="0" smtClean="0">
                <a:solidFill>
                  <a:srgbClr val="000000"/>
                </a:solidFill>
                <a:latin typeface="BYagut"/>
                <a:cs typeface="B Mitra" panose="00000400000000000000" pitchFamily="2" charset="-78"/>
              </a:rPr>
              <a:t>آن</a:t>
            </a:r>
          </a:p>
          <a:p>
            <a:pPr marL="457200" indent="-457200">
              <a:buAutoNum type="arabicParenR"/>
            </a:pPr>
            <a:r>
              <a:rPr lang="fa-IR" sz="2400" dirty="0">
                <a:solidFill>
                  <a:srgbClr val="000000"/>
                </a:solidFill>
                <a:latin typeface="BYagut"/>
                <a:cs typeface="B Mitra" panose="00000400000000000000" pitchFamily="2" charset="-78"/>
              </a:rPr>
              <a:t>در موارد لازم </a:t>
            </a:r>
            <a:r>
              <a:rPr lang="fa-IR" sz="2400" dirty="0" smtClean="0">
                <a:solidFill>
                  <a:srgbClr val="000000"/>
                </a:solidFill>
                <a:latin typeface="BYagut"/>
                <a:cs typeface="B Mitra" panose="00000400000000000000" pitchFamily="2" charset="-78"/>
              </a:rPr>
              <a:t>اقدام از </a:t>
            </a:r>
            <a:r>
              <a:rPr lang="fa-IR" sz="2400" dirty="0">
                <a:solidFill>
                  <a:srgbClr val="000000"/>
                </a:solidFill>
                <a:latin typeface="BYagut"/>
                <a:cs typeface="B Mitra" panose="00000400000000000000" pitchFamily="2" charset="-78"/>
              </a:rPr>
              <a:t>طریق مراجع </a:t>
            </a:r>
            <a:r>
              <a:rPr lang="fa-IR" sz="2400" dirty="0" smtClean="0">
                <a:solidFill>
                  <a:srgbClr val="000000"/>
                </a:solidFill>
                <a:latin typeface="BYagut"/>
                <a:cs typeface="B Mitra" panose="00000400000000000000" pitchFamily="2" charset="-78"/>
              </a:rPr>
              <a:t>قضائی</a:t>
            </a:r>
            <a:r>
              <a:rPr lang="fa-IR" dirty="0">
                <a:solidFill>
                  <a:srgbClr val="000000"/>
                </a:solidFill>
                <a:latin typeface="BYagut"/>
              </a:rPr>
              <a:t/>
            </a:r>
            <a:br>
              <a:rPr lang="fa-IR" dirty="0">
                <a:solidFill>
                  <a:srgbClr val="000000"/>
                </a:solidFill>
                <a:latin typeface="BYagut"/>
              </a:rPr>
            </a:br>
            <a:r>
              <a:rPr lang="fa-IR" dirty="0">
                <a:solidFill>
                  <a:srgbClr val="000000"/>
                </a:solidFill>
                <a:latin typeface="BYagut"/>
              </a:rPr>
              <a:t/>
            </a:r>
            <a:br>
              <a:rPr lang="fa-IR" dirty="0">
                <a:solidFill>
                  <a:srgbClr val="000000"/>
                </a:solidFill>
                <a:latin typeface="BYagut"/>
              </a:rPr>
            </a:br>
            <a:endParaRPr lang="fa-IR" dirty="0"/>
          </a:p>
        </p:txBody>
      </p:sp>
    </p:spTree>
    <p:extLst>
      <p:ext uri="{BB962C8B-B14F-4D97-AF65-F5344CB8AC3E}">
        <p14:creationId xmlns:p14="http://schemas.microsoft.com/office/powerpoint/2010/main" val="15388875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990600"/>
            <a:ext cx="7391400" cy="838518"/>
          </a:xfrm>
        </p:spPr>
        <p:txBody>
          <a:bodyPr>
            <a:normAutofit fontScale="90000"/>
          </a:bodyPr>
          <a:lstStyle/>
          <a:p>
            <a:pPr algn="ctr"/>
            <a:r>
              <a:rPr lang="fa-IR" sz="3100" dirty="0">
                <a:solidFill>
                  <a:srgbClr val="FF0000"/>
                </a:solidFill>
                <a:latin typeface="BYagut"/>
                <a:cs typeface="B Titr" panose="00000700000000000000" pitchFamily="2" charset="-78"/>
              </a:rPr>
              <a:t>تجزیه و تحلیل نتایج میکروبی </a:t>
            </a:r>
            <a:r>
              <a:rPr lang="fa-IR" sz="3100" dirty="0" smtClean="0">
                <a:solidFill>
                  <a:srgbClr val="FF0000"/>
                </a:solidFill>
                <a:latin typeface="BYagut"/>
                <a:cs typeface="B Titr" panose="00000700000000000000" pitchFamily="2" charset="-78"/>
              </a:rPr>
              <a:t>آب</a:t>
            </a:r>
            <a:r>
              <a:rPr lang="fa-IR" sz="2700" dirty="0">
                <a:solidFill>
                  <a:srgbClr val="000000"/>
                </a:solidFill>
                <a:latin typeface="BYagut"/>
                <a:cs typeface="B Titr" panose="00000700000000000000" pitchFamily="2" charset="-78"/>
              </a:rPr>
              <a:t/>
            </a:r>
            <a:br>
              <a:rPr lang="fa-IR" sz="2700" dirty="0">
                <a:solidFill>
                  <a:srgbClr val="000000"/>
                </a:solidFill>
                <a:latin typeface="BYagut"/>
                <a:cs typeface="B Titr" panose="00000700000000000000" pitchFamily="2" charset="-78"/>
              </a:rPr>
            </a:br>
            <a:r>
              <a:rPr lang="fa-IR" dirty="0">
                <a:solidFill>
                  <a:srgbClr val="000000"/>
                </a:solidFill>
                <a:latin typeface="BYagut"/>
              </a:rPr>
              <a:t/>
            </a:r>
            <a:br>
              <a:rPr lang="fa-IR" dirty="0">
                <a:solidFill>
                  <a:srgbClr val="000000"/>
                </a:solidFill>
                <a:latin typeface="BYagut"/>
              </a:rPr>
            </a:br>
            <a:endParaRPr lang="fa-IR" dirty="0"/>
          </a:p>
        </p:txBody>
      </p:sp>
      <p:sp>
        <p:nvSpPr>
          <p:cNvPr id="3" name="Content Placeholder 2"/>
          <p:cNvSpPr>
            <a:spLocks noGrp="1"/>
          </p:cNvSpPr>
          <p:nvPr>
            <p:ph idx="1"/>
          </p:nvPr>
        </p:nvSpPr>
        <p:spPr>
          <a:xfrm>
            <a:off x="457200" y="1752600"/>
            <a:ext cx="8153400" cy="4373563"/>
          </a:xfrm>
        </p:spPr>
        <p:txBody>
          <a:bodyPr/>
          <a:lstStyle/>
          <a:p>
            <a:pPr marL="457200" indent="-457200">
              <a:buAutoNum type="arabicParenR"/>
            </a:pPr>
            <a:r>
              <a:rPr lang="fa-IR" sz="2400" dirty="0" smtClean="0">
                <a:solidFill>
                  <a:srgbClr val="000000"/>
                </a:solidFill>
                <a:latin typeface="BYagut"/>
                <a:cs typeface="B Mitra" panose="00000400000000000000" pitchFamily="2" charset="-78"/>
              </a:rPr>
              <a:t>بر </a:t>
            </a:r>
            <a:r>
              <a:rPr lang="fa-IR" sz="2400" dirty="0">
                <a:solidFill>
                  <a:srgbClr val="000000"/>
                </a:solidFill>
                <a:latin typeface="BYagut"/>
                <a:cs typeface="B Mitra" panose="00000400000000000000" pitchFamily="2" charset="-78"/>
              </a:rPr>
              <a:t>اساس آخرین رهنمود سازمان جهانی بهداشت </a:t>
            </a:r>
            <a:r>
              <a:rPr lang="fa-IR" sz="2400" dirty="0" smtClean="0">
                <a:solidFill>
                  <a:srgbClr val="000000"/>
                </a:solidFill>
                <a:latin typeface="BYagut"/>
                <a:cs typeface="B Mitra" panose="00000400000000000000" pitchFamily="2" charset="-78"/>
              </a:rPr>
              <a:t>اظهار </a:t>
            </a:r>
            <a:r>
              <a:rPr lang="fa-IR" sz="2400" dirty="0">
                <a:solidFill>
                  <a:srgbClr val="000000"/>
                </a:solidFill>
                <a:latin typeface="BYagut"/>
                <a:cs typeface="B Mitra" panose="00000400000000000000" pitchFamily="2" charset="-78"/>
              </a:rPr>
              <a:t>نظر در </a:t>
            </a:r>
            <a:r>
              <a:rPr lang="fa-IR" sz="2400" dirty="0" smtClean="0">
                <a:solidFill>
                  <a:srgbClr val="000000"/>
                </a:solidFill>
                <a:latin typeface="BYagut"/>
                <a:cs typeface="B Mitra" panose="00000400000000000000" pitchFamily="2" charset="-78"/>
              </a:rPr>
              <a:t>خصوص وضعیت سیستم</a:t>
            </a:r>
            <a:r>
              <a:rPr lang="fa-IR" sz="2400" dirty="0">
                <a:solidFill>
                  <a:srgbClr val="000000"/>
                </a:solidFill>
                <a:latin typeface="BYagut"/>
                <a:cs typeface="B Mitra" panose="00000400000000000000" pitchFamily="2" charset="-78"/>
              </a:rPr>
              <a:t> تامین آب در دوره هاي زمانی مشخص </a:t>
            </a:r>
            <a:r>
              <a:rPr lang="fa-IR" sz="2400" dirty="0" smtClean="0">
                <a:solidFill>
                  <a:srgbClr val="000000"/>
                </a:solidFill>
                <a:latin typeface="BYagut"/>
                <a:cs typeface="B Mitra" panose="00000400000000000000" pitchFamily="2" charset="-78"/>
              </a:rPr>
              <a:t>( </a:t>
            </a:r>
            <a:r>
              <a:rPr lang="fa-IR" sz="2400" dirty="0">
                <a:solidFill>
                  <a:srgbClr val="000000"/>
                </a:solidFill>
                <a:latin typeface="BYagut"/>
                <a:cs typeface="B Mitra" panose="00000400000000000000" pitchFamily="2" charset="-78"/>
              </a:rPr>
              <a:t>سه ماهه، شش ماهه، یک ساله </a:t>
            </a:r>
            <a:r>
              <a:rPr lang="fa-IR" sz="2400" dirty="0" smtClean="0">
                <a:solidFill>
                  <a:srgbClr val="000000"/>
                </a:solidFill>
                <a:latin typeface="BYagut"/>
                <a:cs typeface="B Mitra" panose="00000400000000000000" pitchFamily="2" charset="-78"/>
              </a:rPr>
              <a:t>)</a:t>
            </a:r>
            <a:r>
              <a:rPr lang="fa-IR" sz="2400" dirty="0">
                <a:solidFill>
                  <a:srgbClr val="000000"/>
                </a:solidFill>
                <a:latin typeface="BYagut"/>
                <a:cs typeface="B Mitra" panose="00000400000000000000" pitchFamily="2" charset="-78"/>
              </a:rPr>
              <a:t> با توجه به نتایج میکروبی آب آشامیدنی </a:t>
            </a:r>
            <a:endParaRPr lang="fa-IR" sz="2400" dirty="0" smtClean="0">
              <a:solidFill>
                <a:srgbClr val="000000"/>
              </a:solidFill>
              <a:latin typeface="BYagut"/>
              <a:cs typeface="B Mitra" panose="00000400000000000000" pitchFamily="2" charset="-78"/>
            </a:endParaRPr>
          </a:p>
          <a:p>
            <a:pPr marL="457200" indent="-457200">
              <a:buAutoNum type="arabicParenR"/>
            </a:pPr>
            <a:r>
              <a:rPr lang="fa-IR" sz="2400" dirty="0" smtClean="0">
                <a:solidFill>
                  <a:srgbClr val="000000"/>
                </a:solidFill>
                <a:latin typeface="BYagut"/>
                <a:cs typeface="B Mitra" panose="00000400000000000000" pitchFamily="2" charset="-78"/>
              </a:rPr>
              <a:t>مقایسه با اطلاعات جدول وضعیت </a:t>
            </a:r>
            <a:r>
              <a:rPr lang="fa-IR" sz="2400" dirty="0">
                <a:solidFill>
                  <a:srgbClr val="000000"/>
                </a:solidFill>
                <a:latin typeface="BYagut"/>
                <a:cs typeface="B Mitra" panose="00000400000000000000" pitchFamily="2" charset="-78"/>
              </a:rPr>
              <a:t>سیستم تامین آب بر اساس </a:t>
            </a:r>
            <a:r>
              <a:rPr lang="fa-IR" sz="2400" dirty="0" smtClean="0">
                <a:solidFill>
                  <a:srgbClr val="000000"/>
                </a:solidFill>
                <a:latin typeface="BYagut"/>
                <a:cs typeface="B Mitra" panose="00000400000000000000" pitchFamily="2" charset="-78"/>
              </a:rPr>
              <a:t>درصد مطلوبیت </a:t>
            </a:r>
            <a:r>
              <a:rPr lang="fa-IR" sz="2400" dirty="0">
                <a:solidFill>
                  <a:srgbClr val="000000"/>
                </a:solidFill>
                <a:latin typeface="BYagut"/>
                <a:cs typeface="B Mitra" panose="00000400000000000000" pitchFamily="2" charset="-78"/>
              </a:rPr>
              <a:t>کلی فرم گرماپاي یا اشرشیاکلی و جمعیت تحت </a:t>
            </a:r>
            <a:r>
              <a:rPr lang="fa-IR" sz="2400" dirty="0" smtClean="0">
                <a:solidFill>
                  <a:srgbClr val="000000"/>
                </a:solidFill>
                <a:latin typeface="BYagut"/>
                <a:cs typeface="B Mitra" panose="00000400000000000000" pitchFamily="2" charset="-78"/>
              </a:rPr>
              <a:t>پوشش</a:t>
            </a:r>
            <a:r>
              <a:rPr lang="fa-IR" dirty="0">
                <a:solidFill>
                  <a:srgbClr val="000000"/>
                </a:solidFill>
                <a:latin typeface="BYagut"/>
              </a:rPr>
              <a:t/>
            </a:r>
            <a:br>
              <a:rPr lang="fa-IR" dirty="0">
                <a:solidFill>
                  <a:srgbClr val="000000"/>
                </a:solidFill>
                <a:latin typeface="BYagut"/>
              </a:rPr>
            </a:br>
            <a:endParaRPr lang="fa-IR" dirty="0"/>
          </a:p>
        </p:txBody>
      </p:sp>
    </p:spTree>
    <p:extLst>
      <p:ext uri="{BB962C8B-B14F-4D97-AF65-F5344CB8AC3E}">
        <p14:creationId xmlns:p14="http://schemas.microsoft.com/office/powerpoint/2010/main" val="12974280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228600"/>
            <a:ext cx="5791200" cy="1371600"/>
          </a:xfrm>
        </p:spPr>
        <p:txBody>
          <a:bodyPr/>
          <a:lstStyle/>
          <a:p>
            <a:pPr lvl="1" algn="ctr" eaLnBrk="1" fontAlgn="auto" hangingPunct="1">
              <a:spcBef>
                <a:spcPts val="0"/>
              </a:spcBef>
              <a:spcAft>
                <a:spcPts val="0"/>
              </a:spcAft>
              <a:defRPr/>
            </a:pPr>
            <a:r>
              <a:rPr lang="ar-SA" sz="2800" dirty="0" smtClean="0">
                <a:solidFill>
                  <a:srgbClr val="FF0000"/>
                </a:solidFill>
                <a:effectLst>
                  <a:outerShdw blurRad="38100" dist="38100" dir="2700000" algn="tl">
                    <a:srgbClr val="000000">
                      <a:alpha val="43137"/>
                    </a:srgbClr>
                  </a:outerShdw>
                </a:effectLst>
                <a:cs typeface="B Titr" pitchFamily="2" charset="-78"/>
              </a:rPr>
              <a:t>تجزيه </a:t>
            </a:r>
            <a:r>
              <a:rPr lang="ar-SA" sz="2800" dirty="0">
                <a:solidFill>
                  <a:srgbClr val="FF0000"/>
                </a:solidFill>
                <a:effectLst>
                  <a:outerShdw blurRad="38100" dist="38100" dir="2700000" algn="tl">
                    <a:srgbClr val="000000">
                      <a:alpha val="43137"/>
                    </a:srgbClr>
                  </a:outerShdw>
                </a:effectLst>
                <a:cs typeface="B Titr" pitchFamily="2" charset="-78"/>
              </a:rPr>
              <a:t>و تحليل نتايج ميکروبي </a:t>
            </a:r>
            <a:r>
              <a:rPr lang="ar-SA" sz="2800" dirty="0" smtClean="0">
                <a:solidFill>
                  <a:srgbClr val="FF0000"/>
                </a:solidFill>
                <a:effectLst>
                  <a:outerShdw blurRad="38100" dist="38100" dir="2700000" algn="tl">
                    <a:srgbClr val="000000">
                      <a:alpha val="43137"/>
                    </a:srgbClr>
                  </a:outerShdw>
                </a:effectLst>
                <a:cs typeface="B Titr" pitchFamily="2" charset="-78"/>
              </a:rPr>
              <a:t>آب</a:t>
            </a:r>
            <a:r>
              <a:rPr lang="en-US" sz="2800" dirty="0">
                <a:solidFill>
                  <a:srgbClr val="FF0000"/>
                </a:solidFill>
                <a:effectLst>
                  <a:outerShdw blurRad="38100" dist="38100" dir="2700000" algn="tl">
                    <a:srgbClr val="000000">
                      <a:alpha val="43137"/>
                    </a:srgbClr>
                  </a:outerShdw>
                </a:effectLst>
                <a:cs typeface="B Titr" pitchFamily="2" charset="-78"/>
              </a:rPr>
              <a:t/>
            </a:r>
            <a:br>
              <a:rPr lang="en-US" sz="2800" dirty="0">
                <a:solidFill>
                  <a:srgbClr val="FF0000"/>
                </a:solidFill>
                <a:effectLst>
                  <a:outerShdw blurRad="38100" dist="38100" dir="2700000" algn="tl">
                    <a:srgbClr val="000000">
                      <a:alpha val="43137"/>
                    </a:srgbClr>
                  </a:outerShdw>
                </a:effectLst>
                <a:cs typeface="B Titr" pitchFamily="2" charset="-78"/>
              </a:rPr>
            </a:br>
            <a:endParaRPr lang="en-US" sz="2800" dirty="0">
              <a:solidFill>
                <a:srgbClr val="FF0000"/>
              </a:solidFill>
              <a:effectLst>
                <a:outerShdw blurRad="38100" dist="38100" dir="2700000" algn="tl">
                  <a:srgbClr val="000000">
                    <a:alpha val="43137"/>
                  </a:srgbClr>
                </a:outerShdw>
              </a:effectLst>
              <a:cs typeface="B Titr" pitchFamily="2" charset="-78"/>
            </a:endParaRP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295400"/>
            <a:ext cx="7924800" cy="5178425"/>
          </a:xfrm>
        </p:spPr>
      </p:pic>
    </p:spTree>
    <p:extLst>
      <p:ext uri="{BB962C8B-B14F-4D97-AF65-F5344CB8AC3E}">
        <p14:creationId xmlns:p14="http://schemas.microsoft.com/office/powerpoint/2010/main" val="345889913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linds(horizontal)">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718"/>
            <a:ext cx="7543800" cy="837882"/>
          </a:xfrm>
        </p:spPr>
        <p:txBody>
          <a:bodyPr/>
          <a:lstStyle/>
          <a:p>
            <a:pPr algn="ctr"/>
            <a:r>
              <a:rPr lang="fa-IR" dirty="0" smtClean="0">
                <a:solidFill>
                  <a:srgbClr val="FF0000"/>
                </a:solidFill>
                <a:cs typeface="B Titr" panose="00000700000000000000" pitchFamily="2" charset="-78"/>
              </a:rPr>
              <a:t>بیان مسئله</a:t>
            </a:r>
            <a:endParaRPr lang="fa-IR" dirty="0">
              <a:solidFill>
                <a:srgbClr val="FF0000"/>
              </a:solidFill>
              <a:cs typeface="B Titr" panose="00000700000000000000" pitchFamily="2" charset="-78"/>
            </a:endParaRPr>
          </a:p>
        </p:txBody>
      </p:sp>
      <p:sp>
        <p:nvSpPr>
          <p:cNvPr id="3" name="Content Placeholder 2"/>
          <p:cNvSpPr>
            <a:spLocks noGrp="1"/>
          </p:cNvSpPr>
          <p:nvPr>
            <p:ph idx="1"/>
          </p:nvPr>
        </p:nvSpPr>
        <p:spPr>
          <a:xfrm>
            <a:off x="228600" y="1143000"/>
            <a:ext cx="8610600" cy="5334000"/>
          </a:xfrm>
        </p:spPr>
        <p:txBody>
          <a:bodyPr>
            <a:normAutofit/>
          </a:bodyPr>
          <a:lstStyle/>
          <a:p>
            <a:pPr algn="justLow" rtl="1"/>
            <a:r>
              <a:rPr lang="fa-IR" sz="2400" dirty="0">
                <a:cs typeface="B Mitra" panose="00000400000000000000" pitchFamily="2" charset="-78"/>
              </a:rPr>
              <a:t>تامین بهداشت عمومی و ارتقاء </a:t>
            </a:r>
            <a:r>
              <a:rPr lang="fa-IR" sz="2400" dirty="0" smtClean="0">
                <a:cs typeface="B Mitra" panose="00000400000000000000" pitchFamily="2" charset="-78"/>
              </a:rPr>
              <a:t>سطح آن </a:t>
            </a:r>
            <a:r>
              <a:rPr lang="fa-IR" sz="2400" dirty="0">
                <a:cs typeface="B Mitra" panose="00000400000000000000" pitchFamily="2" charset="-78"/>
              </a:rPr>
              <a:t>از طریق اجراي برنامه هاي بهداشتی مخصوصاً در زمینه بهداشت محیط و مبارزه با بیماریها از وظایف وزارت </a:t>
            </a:r>
            <a:r>
              <a:rPr lang="fa-IR" sz="2400" dirty="0" smtClean="0">
                <a:cs typeface="B Mitra" panose="00000400000000000000" pitchFamily="2" charset="-78"/>
              </a:rPr>
              <a:t>بهداشت می </a:t>
            </a:r>
            <a:r>
              <a:rPr lang="fa-IR" sz="2400" dirty="0">
                <a:cs typeface="B Mitra" panose="00000400000000000000" pitchFamily="2" charset="-78"/>
              </a:rPr>
              <a:t>باشد. همه ساله خصوصاً با شروع فصل گرما طغیانهاي بیماریهاي منتقله از آب در کشور گزارش می شود. یکی </a:t>
            </a:r>
            <a:r>
              <a:rPr lang="fa-IR" sz="2400" dirty="0" smtClean="0">
                <a:cs typeface="B Mitra" panose="00000400000000000000" pitchFamily="2" charset="-78"/>
              </a:rPr>
              <a:t>ازدلایل </a:t>
            </a:r>
            <a:r>
              <a:rPr lang="fa-IR" sz="2400" dirty="0">
                <a:cs typeface="B Mitra" panose="00000400000000000000" pitchFamily="2" charset="-78"/>
              </a:rPr>
              <a:t>اصلی بروز این طغیان ها عدم دسترسی به آب سالم و دفع غیر بهداشتی فاضلاب می </a:t>
            </a:r>
            <a:r>
              <a:rPr lang="fa-IR" sz="2400" dirty="0" smtClean="0">
                <a:cs typeface="B Mitra" panose="00000400000000000000" pitchFamily="2" charset="-78"/>
              </a:rPr>
              <a:t>باشد.در </a:t>
            </a:r>
            <a:r>
              <a:rPr lang="fa-IR" sz="2400" dirty="0">
                <a:cs typeface="B Mitra" panose="00000400000000000000" pitchFamily="2" charset="-78"/>
              </a:rPr>
              <a:t>کشور ما خصوصاً در برخی مناطق روستایی تامین کمیت و کیفیت آب آشامیدنی در برخی اوقات با مشکل </a:t>
            </a:r>
            <a:r>
              <a:rPr lang="fa-IR" sz="2400" dirty="0" smtClean="0">
                <a:cs typeface="B Mitra" panose="00000400000000000000" pitchFamily="2" charset="-78"/>
              </a:rPr>
              <a:t>مواجه می </a:t>
            </a:r>
            <a:r>
              <a:rPr lang="fa-IR" sz="2400" dirty="0">
                <a:cs typeface="B Mitra" panose="00000400000000000000" pitchFamily="2" charset="-78"/>
              </a:rPr>
              <a:t>شود و از طرف دیگر سیستم هاي جمع آوري و تصفیه فاضلاب نیز به طور مناسب توسعه داده نشده است، لذا هر از</a:t>
            </a:r>
            <a:br>
              <a:rPr lang="fa-IR" sz="2400" dirty="0">
                <a:cs typeface="B Mitra" panose="00000400000000000000" pitchFamily="2" charset="-78"/>
              </a:rPr>
            </a:br>
            <a:r>
              <a:rPr lang="fa-IR" sz="2400" dirty="0">
                <a:cs typeface="B Mitra" panose="00000400000000000000" pitchFamily="2" charset="-78"/>
              </a:rPr>
              <a:t>چندگاهی به دلیل آلودگی آب شاهد بروز طغیان و همه گیریهاي منتقله از آب هستیم که باعث تحمیل هزینه </a:t>
            </a:r>
            <a:r>
              <a:rPr lang="fa-IR" sz="2400" dirty="0" smtClean="0">
                <a:cs typeface="B Mitra" panose="00000400000000000000" pitchFamily="2" charset="-78"/>
              </a:rPr>
              <a:t>هاي گزاف </a:t>
            </a:r>
            <a:r>
              <a:rPr lang="fa-IR" sz="2400" dirty="0">
                <a:cs typeface="B Mitra" panose="00000400000000000000" pitchFamily="2" charset="-78"/>
              </a:rPr>
              <a:t>به سیستم بهداشتی و درمانی کشور می شود. به جهت پیشگیري و کنترل همه گیریهاي بیماریهاي منتقله از </a:t>
            </a:r>
            <a:r>
              <a:rPr lang="fa-IR" sz="2400" dirty="0" smtClean="0">
                <a:cs typeface="B Mitra" panose="00000400000000000000" pitchFamily="2" charset="-78"/>
              </a:rPr>
              <a:t>آب </a:t>
            </a:r>
            <a:r>
              <a:rPr lang="fa-IR" sz="2400" dirty="0" smtClean="0">
                <a:solidFill>
                  <a:srgbClr val="000000"/>
                </a:solidFill>
                <a:latin typeface="BNazanin"/>
                <a:cs typeface="B Mitra" panose="00000400000000000000" pitchFamily="2" charset="-78"/>
              </a:rPr>
              <a:t>لازم </a:t>
            </a:r>
            <a:r>
              <a:rPr lang="fa-IR" sz="2400" dirty="0">
                <a:solidFill>
                  <a:srgbClr val="000000"/>
                </a:solidFill>
                <a:latin typeface="BNazanin"/>
                <a:cs typeface="B Mitra" panose="00000400000000000000" pitchFamily="2" charset="-78"/>
              </a:rPr>
              <a:t>است اقدامات بهنگام و موثر در خصوص بهداشت آب و فاضلاب انجام گیرد</a:t>
            </a:r>
            <a:br>
              <a:rPr lang="fa-IR" sz="2400" dirty="0">
                <a:solidFill>
                  <a:srgbClr val="000000"/>
                </a:solidFill>
                <a:latin typeface="BNazanin"/>
                <a:cs typeface="B Mitra" panose="00000400000000000000" pitchFamily="2" charset="-78"/>
              </a:rPr>
            </a:br>
            <a:r>
              <a:rPr lang="fa-IR" dirty="0"/>
              <a:t/>
            </a:r>
            <a:br>
              <a:rPr lang="fa-IR" dirty="0"/>
            </a:br>
            <a:endParaRPr lang="fa-IR" dirty="0"/>
          </a:p>
        </p:txBody>
      </p:sp>
    </p:spTree>
    <p:extLst>
      <p:ext uri="{BB962C8B-B14F-4D97-AF65-F5344CB8AC3E}">
        <p14:creationId xmlns:p14="http://schemas.microsoft.com/office/powerpoint/2010/main" val="119033615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990600"/>
            <a:ext cx="5791200" cy="1371600"/>
          </a:xfrm>
        </p:spPr>
        <p:txBody>
          <a:bodyPr>
            <a:normAutofit fontScale="90000"/>
          </a:bodyPr>
          <a:lstStyle/>
          <a:p>
            <a:pPr algn="ctr"/>
            <a:r>
              <a:rPr lang="fa-IR" sz="3100" dirty="0">
                <a:solidFill>
                  <a:srgbClr val="FF0000"/>
                </a:solidFill>
                <a:latin typeface="BYagut"/>
                <a:cs typeface="B Titr" panose="00000700000000000000" pitchFamily="2" charset="-78"/>
              </a:rPr>
              <a:t>بازرسی از سیستم هاي تامین </a:t>
            </a:r>
            <a:r>
              <a:rPr lang="fa-IR" sz="3100" dirty="0" smtClean="0">
                <a:solidFill>
                  <a:srgbClr val="FF0000"/>
                </a:solidFill>
                <a:latin typeface="BYagut"/>
                <a:cs typeface="B Titr" panose="00000700000000000000" pitchFamily="2" charset="-78"/>
              </a:rPr>
              <a:t>آب</a:t>
            </a:r>
            <a:r>
              <a:rPr lang="fa-IR" dirty="0">
                <a:solidFill>
                  <a:srgbClr val="000000"/>
                </a:solidFill>
                <a:latin typeface="BYagut"/>
              </a:rPr>
              <a:t/>
            </a:r>
            <a:br>
              <a:rPr lang="fa-IR" dirty="0">
                <a:solidFill>
                  <a:srgbClr val="000000"/>
                </a:solidFill>
                <a:latin typeface="BYagut"/>
              </a:rPr>
            </a:br>
            <a:r>
              <a:rPr lang="fa-IR" dirty="0">
                <a:solidFill>
                  <a:srgbClr val="000000"/>
                </a:solidFill>
                <a:latin typeface="BYagut"/>
              </a:rPr>
              <a:t/>
            </a:r>
            <a:br>
              <a:rPr lang="fa-IR" dirty="0">
                <a:solidFill>
                  <a:srgbClr val="000000"/>
                </a:solidFill>
                <a:latin typeface="BYagut"/>
              </a:rPr>
            </a:br>
            <a:endParaRPr lang="fa-IR" dirty="0"/>
          </a:p>
        </p:txBody>
      </p:sp>
      <p:sp>
        <p:nvSpPr>
          <p:cNvPr id="3" name="Content Placeholder 2"/>
          <p:cNvSpPr>
            <a:spLocks noGrp="1"/>
          </p:cNvSpPr>
          <p:nvPr>
            <p:ph idx="1"/>
          </p:nvPr>
        </p:nvSpPr>
        <p:spPr>
          <a:xfrm>
            <a:off x="533400" y="1676400"/>
            <a:ext cx="8077200" cy="4343400"/>
          </a:xfrm>
        </p:spPr>
        <p:txBody>
          <a:bodyPr>
            <a:normAutofit/>
          </a:bodyPr>
          <a:lstStyle/>
          <a:p>
            <a:pPr algn="justLow" rtl="1"/>
            <a:r>
              <a:rPr lang="fa-IR" sz="2400" dirty="0">
                <a:solidFill>
                  <a:srgbClr val="FF0000"/>
                </a:solidFill>
                <a:latin typeface="BYagut"/>
                <a:cs typeface="B Mitra" panose="00000400000000000000" pitchFamily="2" charset="-78"/>
              </a:rPr>
              <a:t>هدف</a:t>
            </a:r>
            <a:r>
              <a:rPr lang="fa-IR" sz="2400" dirty="0">
                <a:solidFill>
                  <a:srgbClr val="000000"/>
                </a:solidFill>
                <a:latin typeface="BYagut"/>
                <a:cs typeface="B Mitra" panose="00000400000000000000" pitchFamily="2" charset="-78"/>
              </a:rPr>
              <a:t> </a:t>
            </a:r>
            <a:r>
              <a:rPr lang="fa-IR" sz="2400" dirty="0" smtClean="0">
                <a:solidFill>
                  <a:srgbClr val="000000"/>
                </a:solidFill>
                <a:latin typeface="BYagut"/>
                <a:cs typeface="B Mitra" panose="00000400000000000000" pitchFamily="2" charset="-78"/>
              </a:rPr>
              <a:t>: تعیین </a:t>
            </a:r>
            <a:r>
              <a:rPr lang="fa-IR" sz="2400" dirty="0">
                <a:solidFill>
                  <a:srgbClr val="000000"/>
                </a:solidFill>
                <a:latin typeface="BYagut"/>
                <a:cs typeface="B Mitra" panose="00000400000000000000" pitchFamily="2" charset="-78"/>
              </a:rPr>
              <a:t>خطرات بالقوه از نقطه آبگیر تا </a:t>
            </a:r>
            <a:r>
              <a:rPr lang="fa-IR" sz="2400" dirty="0" smtClean="0">
                <a:solidFill>
                  <a:srgbClr val="000000"/>
                </a:solidFill>
                <a:latin typeface="BYagut"/>
                <a:cs typeface="B Mitra" panose="00000400000000000000" pitchFamily="2" charset="-78"/>
              </a:rPr>
              <a:t>مصرف</a:t>
            </a:r>
            <a:r>
              <a:rPr lang="fa-IR" sz="2400" dirty="0">
                <a:solidFill>
                  <a:srgbClr val="000000"/>
                </a:solidFill>
                <a:latin typeface="BYagut"/>
                <a:cs typeface="B Mitra" panose="00000400000000000000" pitchFamily="2" charset="-78"/>
              </a:rPr>
              <a:t/>
            </a:r>
            <a:br>
              <a:rPr lang="fa-IR" sz="2400" dirty="0">
                <a:solidFill>
                  <a:srgbClr val="000000"/>
                </a:solidFill>
                <a:latin typeface="BYagut"/>
                <a:cs typeface="B Mitra" panose="00000400000000000000" pitchFamily="2" charset="-78"/>
              </a:rPr>
            </a:br>
            <a:r>
              <a:rPr lang="fa-IR" sz="2400" dirty="0">
                <a:solidFill>
                  <a:srgbClr val="000000"/>
                </a:solidFill>
                <a:latin typeface="BYagut"/>
                <a:cs typeface="B Mitra" panose="00000400000000000000" pitchFamily="2" charset="-78"/>
              </a:rPr>
              <a:t>سیستم تامین آب شامل </a:t>
            </a:r>
            <a:r>
              <a:rPr lang="fa-IR" sz="2400" dirty="0" smtClean="0">
                <a:solidFill>
                  <a:srgbClr val="000000"/>
                </a:solidFill>
                <a:latin typeface="BYagut"/>
                <a:cs typeface="B Mitra" panose="00000400000000000000" pitchFamily="2" charset="-78"/>
              </a:rPr>
              <a:t> : منبع</a:t>
            </a:r>
            <a:r>
              <a:rPr lang="fa-IR" sz="2400" dirty="0">
                <a:solidFill>
                  <a:srgbClr val="000000"/>
                </a:solidFill>
                <a:latin typeface="BYagut"/>
                <a:cs typeface="B Mitra" panose="00000400000000000000" pitchFamily="2" charset="-78"/>
              </a:rPr>
              <a:t>، تصفیه خانه، مخازن ذخیره، شبکه لوله کشی و نقطه </a:t>
            </a:r>
            <a:r>
              <a:rPr lang="fa-IR" sz="2400" dirty="0" smtClean="0">
                <a:solidFill>
                  <a:srgbClr val="000000"/>
                </a:solidFill>
                <a:latin typeface="BYagut"/>
                <a:cs typeface="B Mitra" panose="00000400000000000000" pitchFamily="2" charset="-78"/>
              </a:rPr>
              <a:t>مصرف </a:t>
            </a:r>
          </a:p>
          <a:p>
            <a:pPr marL="457200" indent="-457200" algn="justLow">
              <a:buAutoNum type="arabicParenR"/>
            </a:pPr>
            <a:r>
              <a:rPr lang="fa-IR" sz="2400" dirty="0" smtClean="0">
                <a:solidFill>
                  <a:srgbClr val="000000"/>
                </a:solidFill>
                <a:latin typeface="BYagut"/>
                <a:cs typeface="B Mitra" panose="00000400000000000000" pitchFamily="2" charset="-78"/>
              </a:rPr>
              <a:t>انجام </a:t>
            </a:r>
            <a:r>
              <a:rPr lang="fa-IR" sz="2400" dirty="0">
                <a:solidFill>
                  <a:srgbClr val="000000"/>
                </a:solidFill>
                <a:latin typeface="BYagut"/>
                <a:cs typeface="B Mitra" panose="00000400000000000000" pitchFamily="2" charset="-78"/>
              </a:rPr>
              <a:t>بازرسی از سیستم هاي تامین آب مطابق با فرم هاي بازرسی از این تاسیسات </a:t>
            </a:r>
            <a:r>
              <a:rPr lang="fa-IR" sz="2400" dirty="0" smtClean="0">
                <a:solidFill>
                  <a:srgbClr val="000000"/>
                </a:solidFill>
                <a:latin typeface="BYagut"/>
                <a:cs typeface="B Mitra" panose="00000400000000000000" pitchFamily="2" charset="-78"/>
              </a:rPr>
              <a:t>وامتیازدهی</a:t>
            </a:r>
          </a:p>
          <a:p>
            <a:pPr marL="457200" indent="-457200" algn="justLow">
              <a:buAutoNum type="arabicParenR"/>
            </a:pPr>
            <a:r>
              <a:rPr lang="fa-IR" sz="2400" dirty="0">
                <a:solidFill>
                  <a:srgbClr val="000000"/>
                </a:solidFill>
                <a:latin typeface="BYagut"/>
                <a:cs typeface="B Mitra" panose="00000400000000000000" pitchFamily="2" charset="-78"/>
              </a:rPr>
              <a:t>ارزیابی نتایج میکروبی آب بر اساس جدول وضعیت سیستم تامین آب بر اساس درصد مطلوبیت کلی فرم گرماپاي یا اشرشیاکلی و جمعیت تحت </a:t>
            </a:r>
            <a:r>
              <a:rPr lang="fa-IR" sz="2400" dirty="0" smtClean="0">
                <a:solidFill>
                  <a:srgbClr val="000000"/>
                </a:solidFill>
                <a:latin typeface="BYagut"/>
                <a:cs typeface="B Mitra" panose="00000400000000000000" pitchFamily="2" charset="-78"/>
              </a:rPr>
              <a:t>پوشش می </a:t>
            </a:r>
            <a:r>
              <a:rPr lang="fa-IR" sz="2400" dirty="0">
                <a:solidFill>
                  <a:srgbClr val="000000"/>
                </a:solidFill>
                <a:latin typeface="BYagut"/>
                <a:cs typeface="B Mitra" panose="00000400000000000000" pitchFamily="2" charset="-78"/>
              </a:rPr>
              <a:t>توان در خصوص وضعیت سیستم از نظر احتمال وقوع </a:t>
            </a:r>
            <a:r>
              <a:rPr lang="fa-IR" sz="2400" dirty="0" smtClean="0">
                <a:solidFill>
                  <a:srgbClr val="000000"/>
                </a:solidFill>
                <a:latin typeface="BYagut"/>
                <a:cs typeface="B Mitra" panose="00000400000000000000" pitchFamily="2" charset="-78"/>
              </a:rPr>
              <a:t>خطر</a:t>
            </a:r>
          </a:p>
          <a:p>
            <a:pPr marL="457200" indent="-457200" algn="justLow">
              <a:buAutoNum type="arabicParenR"/>
            </a:pPr>
            <a:r>
              <a:rPr lang="fa-IR" sz="2400" dirty="0" smtClean="0">
                <a:solidFill>
                  <a:srgbClr val="000000"/>
                </a:solidFill>
                <a:latin typeface="BYagut"/>
                <a:cs typeface="B Mitra" panose="00000400000000000000" pitchFamily="2" charset="-78"/>
              </a:rPr>
              <a:t>اولویت بندی و انجام قدامات </a:t>
            </a:r>
            <a:r>
              <a:rPr lang="fa-IR" sz="2400" dirty="0">
                <a:solidFill>
                  <a:srgbClr val="000000"/>
                </a:solidFill>
                <a:latin typeface="BYagut"/>
                <a:cs typeface="B Mitra" panose="00000400000000000000" pitchFamily="2" charset="-78"/>
              </a:rPr>
              <a:t>مورد </a:t>
            </a:r>
            <a:r>
              <a:rPr lang="fa-IR" sz="2400" dirty="0" smtClean="0">
                <a:solidFill>
                  <a:srgbClr val="000000"/>
                </a:solidFill>
                <a:latin typeface="BYagut"/>
                <a:cs typeface="B Mitra" panose="00000400000000000000" pitchFamily="2" charset="-78"/>
              </a:rPr>
              <a:t>نیاز</a:t>
            </a:r>
            <a:r>
              <a:rPr lang="fa-IR" dirty="0">
                <a:solidFill>
                  <a:srgbClr val="000000"/>
                </a:solidFill>
                <a:latin typeface="BYagut"/>
              </a:rPr>
              <a:t/>
            </a:r>
            <a:br>
              <a:rPr lang="fa-IR" dirty="0">
                <a:solidFill>
                  <a:srgbClr val="000000"/>
                </a:solidFill>
                <a:latin typeface="BYagut"/>
              </a:rPr>
            </a:br>
            <a:endParaRPr lang="fa-IR" dirty="0"/>
          </a:p>
        </p:txBody>
      </p:sp>
    </p:spTree>
    <p:extLst>
      <p:ext uri="{BB962C8B-B14F-4D97-AF65-F5344CB8AC3E}">
        <p14:creationId xmlns:p14="http://schemas.microsoft.com/office/powerpoint/2010/main" val="17168447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718"/>
            <a:ext cx="7467600" cy="1371600"/>
          </a:xfrm>
        </p:spPr>
        <p:txBody>
          <a:bodyPr>
            <a:normAutofit/>
          </a:bodyPr>
          <a:lstStyle/>
          <a:p>
            <a:pPr algn="ctr"/>
            <a:r>
              <a:rPr lang="fa-IR" sz="2800" dirty="0">
                <a:solidFill>
                  <a:srgbClr val="FF0000"/>
                </a:solidFill>
                <a:latin typeface="BTitr"/>
                <a:cs typeface="B Titr" panose="00000700000000000000" pitchFamily="2" charset="-78"/>
              </a:rPr>
              <a:t>کنترل بهداشتی استخرهاي شنا و شناگاههاي طبیعی</a:t>
            </a:r>
            <a:r>
              <a:rPr lang="fa-IR" sz="2400" dirty="0">
                <a:solidFill>
                  <a:srgbClr val="000000"/>
                </a:solidFill>
                <a:latin typeface="BTitr"/>
                <a:cs typeface="B Titr" panose="00000700000000000000" pitchFamily="2" charset="-78"/>
              </a:rPr>
              <a:t/>
            </a:r>
            <a:br>
              <a:rPr lang="fa-IR" sz="2400" dirty="0">
                <a:solidFill>
                  <a:srgbClr val="000000"/>
                </a:solidFill>
                <a:latin typeface="BTitr"/>
                <a:cs typeface="B Titr" panose="00000700000000000000" pitchFamily="2" charset="-78"/>
              </a:rPr>
            </a:br>
            <a:endParaRPr lang="fa-IR" sz="2400" dirty="0">
              <a:cs typeface="B Titr" panose="00000700000000000000" pitchFamily="2" charset="-78"/>
            </a:endParaRPr>
          </a:p>
        </p:txBody>
      </p:sp>
      <p:sp>
        <p:nvSpPr>
          <p:cNvPr id="3" name="Content Placeholder 2"/>
          <p:cNvSpPr>
            <a:spLocks noGrp="1"/>
          </p:cNvSpPr>
          <p:nvPr>
            <p:ph idx="1"/>
          </p:nvPr>
        </p:nvSpPr>
        <p:spPr/>
        <p:txBody>
          <a:bodyPr>
            <a:normAutofit/>
          </a:bodyPr>
          <a:lstStyle/>
          <a:p>
            <a:pPr marL="457200" indent="-457200" algn="justLow" rtl="1">
              <a:buAutoNum type="arabicParenR"/>
            </a:pPr>
            <a:r>
              <a:rPr lang="fa-IR" sz="2400" dirty="0" smtClean="0">
                <a:solidFill>
                  <a:srgbClr val="000000"/>
                </a:solidFill>
                <a:latin typeface="BYagut"/>
                <a:cs typeface="B Mitra" panose="00000400000000000000" pitchFamily="2" charset="-78"/>
              </a:rPr>
              <a:t>پایش بهداشتی استخرهای شنا مطابق </a:t>
            </a:r>
            <a:r>
              <a:rPr lang="fa-IR" sz="2400" dirty="0">
                <a:solidFill>
                  <a:srgbClr val="000000"/>
                </a:solidFill>
                <a:latin typeface="BYagut"/>
                <a:cs typeface="B Mitra" panose="00000400000000000000" pitchFamily="2" charset="-78"/>
              </a:rPr>
              <a:t>استاندارد ملی به شماره 11203با عنوان الزامات عمومی استخرها و آئین نامه </a:t>
            </a:r>
            <a:r>
              <a:rPr lang="fa-IR" sz="2400" dirty="0" smtClean="0">
                <a:solidFill>
                  <a:srgbClr val="000000"/>
                </a:solidFill>
                <a:latin typeface="BYagut"/>
                <a:cs typeface="B Mitra" panose="00000400000000000000" pitchFamily="2" charset="-78"/>
              </a:rPr>
              <a:t>مقررات بهداشتی </a:t>
            </a:r>
            <a:r>
              <a:rPr lang="fa-IR" sz="2400" dirty="0">
                <a:solidFill>
                  <a:srgbClr val="000000"/>
                </a:solidFill>
                <a:latin typeface="BYagut"/>
                <a:cs typeface="B Mitra" panose="00000400000000000000" pitchFamily="2" charset="-78"/>
              </a:rPr>
              <a:t>اصلاح ماده 13قانون مواد خوراکی، آشامیدنی، آرایشی و بهداشتی </a:t>
            </a:r>
            <a:endParaRPr lang="fa-IR" sz="2400" dirty="0" smtClean="0">
              <a:solidFill>
                <a:srgbClr val="000000"/>
              </a:solidFill>
              <a:latin typeface="BYagut"/>
              <a:cs typeface="B Mitra" panose="00000400000000000000" pitchFamily="2" charset="-78"/>
            </a:endParaRPr>
          </a:p>
          <a:p>
            <a:pPr marL="457200" indent="-457200" algn="justLow" rtl="1">
              <a:buAutoNum type="arabicParenR"/>
            </a:pPr>
            <a:r>
              <a:rPr lang="fa-IR" sz="2400" dirty="0" smtClean="0">
                <a:solidFill>
                  <a:schemeClr val="tx2"/>
                </a:solidFill>
                <a:latin typeface="BYagut"/>
                <a:cs typeface="B Mitra" panose="00000400000000000000" pitchFamily="2" charset="-78"/>
              </a:rPr>
              <a:t>جلوگیري </a:t>
            </a:r>
            <a:r>
              <a:rPr lang="fa-IR" sz="2400" dirty="0">
                <a:solidFill>
                  <a:schemeClr val="tx2"/>
                </a:solidFill>
                <a:latin typeface="BYagut"/>
                <a:cs typeface="B Mitra" panose="00000400000000000000" pitchFamily="2" charset="-78"/>
              </a:rPr>
              <a:t>از فعالیت استخرهائی که فاقد دستگاه تصفیه </a:t>
            </a:r>
            <a:r>
              <a:rPr lang="fa-IR" sz="2400" dirty="0" smtClean="0">
                <a:solidFill>
                  <a:schemeClr val="tx2"/>
                </a:solidFill>
                <a:latin typeface="BYagut"/>
                <a:cs typeface="B Mitra" panose="00000400000000000000" pitchFamily="2" charset="-78"/>
              </a:rPr>
              <a:t>وکلرزنی </a:t>
            </a:r>
            <a:r>
              <a:rPr lang="fa-IR" sz="2400" dirty="0">
                <a:solidFill>
                  <a:schemeClr val="tx2"/>
                </a:solidFill>
                <a:latin typeface="BYagut"/>
                <a:cs typeface="B Mitra" panose="00000400000000000000" pitchFamily="2" charset="-78"/>
              </a:rPr>
              <a:t>مداوم </a:t>
            </a:r>
            <a:r>
              <a:rPr lang="fa-IR" sz="2400" dirty="0" smtClean="0">
                <a:solidFill>
                  <a:schemeClr val="tx2"/>
                </a:solidFill>
                <a:latin typeface="BYagut"/>
                <a:cs typeface="B Mitra" panose="00000400000000000000" pitchFamily="2" charset="-78"/>
              </a:rPr>
              <a:t>آب</a:t>
            </a:r>
          </a:p>
          <a:p>
            <a:pPr marL="457200" indent="-457200" algn="justLow">
              <a:buAutoNum type="arabicParenR"/>
            </a:pPr>
            <a:r>
              <a:rPr lang="fa-IR" sz="2400" dirty="0">
                <a:solidFill>
                  <a:srgbClr val="000000"/>
                </a:solidFill>
                <a:latin typeface="BYagut"/>
                <a:cs typeface="B Mitra" panose="00000400000000000000" pitchFamily="2" charset="-78"/>
              </a:rPr>
              <a:t>برنامه ریزي براي تشدید بازرسی ها و کنترل کیفی آب استخر در فصولی </a:t>
            </a:r>
            <a:r>
              <a:rPr lang="fa-IR" sz="2400" dirty="0" smtClean="0">
                <a:solidFill>
                  <a:srgbClr val="000000"/>
                </a:solidFill>
                <a:latin typeface="BYagut"/>
                <a:cs typeface="B Mitra" panose="00000400000000000000" pitchFamily="2" charset="-78"/>
              </a:rPr>
              <a:t>گرما</a:t>
            </a:r>
            <a:endParaRPr lang="fa-IR" sz="2400" dirty="0">
              <a:cs typeface="B Mitra" panose="00000400000000000000" pitchFamily="2" charset="-78"/>
            </a:endParaRPr>
          </a:p>
        </p:txBody>
      </p:sp>
    </p:spTree>
    <p:extLst>
      <p:ext uri="{BB962C8B-B14F-4D97-AF65-F5344CB8AC3E}">
        <p14:creationId xmlns:p14="http://schemas.microsoft.com/office/powerpoint/2010/main" val="156038863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838200"/>
            <a:ext cx="7162800" cy="914400"/>
          </a:xfrm>
        </p:spPr>
        <p:txBody>
          <a:bodyPr>
            <a:normAutofit fontScale="90000"/>
          </a:bodyPr>
          <a:lstStyle/>
          <a:p>
            <a:pPr algn="ctr"/>
            <a:r>
              <a:rPr lang="fa-IR" sz="3100" dirty="0">
                <a:solidFill>
                  <a:srgbClr val="FF0000"/>
                </a:solidFill>
                <a:latin typeface="BTitr"/>
                <a:cs typeface="B Titr" panose="00000700000000000000" pitchFamily="2" charset="-78"/>
              </a:rPr>
              <a:t>کنترل بهداشتی آب در اماکن عمومی و حساس</a:t>
            </a:r>
            <a:r>
              <a:rPr lang="fa-IR" dirty="0">
                <a:solidFill>
                  <a:srgbClr val="000000"/>
                </a:solidFill>
                <a:latin typeface="BTitr"/>
              </a:rPr>
              <a:t/>
            </a:r>
            <a:br>
              <a:rPr lang="fa-IR" dirty="0">
                <a:solidFill>
                  <a:srgbClr val="000000"/>
                </a:solidFill>
                <a:latin typeface="BTitr"/>
              </a:rPr>
            </a:br>
            <a:r>
              <a:rPr lang="fa-IR" dirty="0">
                <a:solidFill>
                  <a:srgbClr val="000000"/>
                </a:solidFill>
                <a:latin typeface="BTitr"/>
              </a:rPr>
              <a:t/>
            </a:r>
            <a:br>
              <a:rPr lang="fa-IR" dirty="0">
                <a:solidFill>
                  <a:srgbClr val="000000"/>
                </a:solidFill>
                <a:latin typeface="BTitr"/>
              </a:rPr>
            </a:br>
            <a:endParaRPr lang="fa-IR" dirty="0"/>
          </a:p>
        </p:txBody>
      </p:sp>
      <p:sp>
        <p:nvSpPr>
          <p:cNvPr id="3" name="Content Placeholder 2"/>
          <p:cNvSpPr>
            <a:spLocks noGrp="1"/>
          </p:cNvSpPr>
          <p:nvPr>
            <p:ph idx="1"/>
          </p:nvPr>
        </p:nvSpPr>
        <p:spPr>
          <a:xfrm>
            <a:off x="228600" y="914400"/>
            <a:ext cx="8458200" cy="5638800"/>
          </a:xfrm>
        </p:spPr>
        <p:txBody>
          <a:bodyPr>
            <a:normAutofit fontScale="77500" lnSpcReduction="20000"/>
          </a:bodyPr>
          <a:lstStyle/>
          <a:p>
            <a:pPr marL="457200" indent="-457200" algn="justLow" rtl="1">
              <a:buAutoNum type="arabicParenR"/>
            </a:pPr>
            <a:r>
              <a:rPr lang="fa-IR" sz="2800" dirty="0" smtClean="0">
                <a:solidFill>
                  <a:srgbClr val="000000"/>
                </a:solidFill>
                <a:latin typeface="BYagut"/>
                <a:cs typeface="B Mitra" panose="00000400000000000000" pitchFamily="2" charset="-78"/>
              </a:rPr>
              <a:t>نظارت </a:t>
            </a:r>
            <a:r>
              <a:rPr lang="fa-IR" sz="2800" dirty="0">
                <a:solidFill>
                  <a:srgbClr val="000000"/>
                </a:solidFill>
                <a:latin typeface="BYagut"/>
                <a:cs typeface="B Mitra" panose="00000400000000000000" pitchFamily="2" charset="-78"/>
              </a:rPr>
              <a:t>بر کیفیت آب مصرفی کارخانجات یخ سازي و نوشابه سازي از طریق انجام آزمایش </a:t>
            </a:r>
            <a:r>
              <a:rPr lang="fa-IR" sz="2800" dirty="0" smtClean="0">
                <a:solidFill>
                  <a:srgbClr val="000000"/>
                </a:solidFill>
                <a:latin typeface="BYagut"/>
                <a:cs typeface="B Mitra" panose="00000400000000000000" pitchFamily="2" charset="-78"/>
              </a:rPr>
              <a:t>هاي باکتریولوژي </a:t>
            </a:r>
          </a:p>
          <a:p>
            <a:pPr marL="457200" indent="-457200" algn="justLow" rtl="1">
              <a:buAutoNum type="arabicParenR"/>
            </a:pPr>
            <a:r>
              <a:rPr lang="fa-IR" sz="2800" dirty="0" smtClean="0">
                <a:solidFill>
                  <a:srgbClr val="000000"/>
                </a:solidFill>
                <a:latin typeface="BYagut"/>
                <a:cs typeface="B Mitra" panose="00000400000000000000" pitchFamily="2" charset="-78"/>
              </a:rPr>
              <a:t>ملزم </a:t>
            </a:r>
            <a:r>
              <a:rPr lang="fa-IR" sz="2800" dirty="0">
                <a:solidFill>
                  <a:srgbClr val="000000"/>
                </a:solidFill>
                <a:latin typeface="BYagut"/>
                <a:cs typeface="B Mitra" panose="00000400000000000000" pitchFamily="2" charset="-78"/>
              </a:rPr>
              <a:t>نمودن مسئولین کارخانجات مذکور به رفع نواقص بهداشتی تأسیسات آب</a:t>
            </a:r>
            <a:br>
              <a:rPr lang="fa-IR" sz="2800" dirty="0">
                <a:solidFill>
                  <a:srgbClr val="000000"/>
                </a:solidFill>
                <a:latin typeface="BYagut"/>
                <a:cs typeface="B Mitra" panose="00000400000000000000" pitchFamily="2" charset="-78"/>
              </a:rPr>
            </a:br>
            <a:endParaRPr lang="fa-IR" sz="2800" dirty="0" smtClean="0">
              <a:solidFill>
                <a:srgbClr val="000000"/>
              </a:solidFill>
              <a:latin typeface="BYagut"/>
              <a:cs typeface="B Mitra" panose="00000400000000000000" pitchFamily="2" charset="-78"/>
            </a:endParaRPr>
          </a:p>
          <a:p>
            <a:pPr marL="457200" indent="-457200" algn="justLow" rtl="1">
              <a:buAutoNum type="arabicParenR"/>
            </a:pPr>
            <a:r>
              <a:rPr lang="fa-IR" sz="2800" dirty="0" smtClean="0">
                <a:solidFill>
                  <a:srgbClr val="000000"/>
                </a:solidFill>
                <a:latin typeface="BYagut"/>
                <a:cs typeface="B Mitra" panose="00000400000000000000" pitchFamily="2" charset="-78"/>
              </a:rPr>
              <a:t>نظارت ویژه بر شرایط بهداشتی تولید </a:t>
            </a:r>
            <a:r>
              <a:rPr lang="fa-IR" sz="2800" dirty="0">
                <a:solidFill>
                  <a:srgbClr val="000000"/>
                </a:solidFill>
                <a:latin typeface="BYagut"/>
                <a:cs typeface="B Mitra" panose="00000400000000000000" pitchFamily="2" charset="-78"/>
              </a:rPr>
              <a:t>یخ، وضعیت جایگاهها و مراکز فروش </a:t>
            </a:r>
            <a:r>
              <a:rPr lang="fa-IR" sz="2800" dirty="0" smtClean="0">
                <a:solidFill>
                  <a:srgbClr val="000000"/>
                </a:solidFill>
                <a:latin typeface="BYagut"/>
                <a:cs typeface="B Mitra" panose="00000400000000000000" pitchFamily="2" charset="-78"/>
              </a:rPr>
              <a:t>یخ</a:t>
            </a:r>
          </a:p>
          <a:p>
            <a:pPr marL="457200" indent="-457200" algn="justLow">
              <a:buAutoNum type="arabicParenR"/>
            </a:pPr>
            <a:r>
              <a:rPr lang="fa-IR" sz="2800" dirty="0" smtClean="0">
                <a:solidFill>
                  <a:srgbClr val="000000"/>
                </a:solidFill>
                <a:latin typeface="BYagut"/>
                <a:cs typeface="B Mitra" panose="00000400000000000000" pitchFamily="2" charset="-78"/>
              </a:rPr>
              <a:t>انجام اقداما </a:t>
            </a:r>
            <a:r>
              <a:rPr lang="fa-IR" sz="2800" dirty="0">
                <a:solidFill>
                  <a:srgbClr val="000000"/>
                </a:solidFill>
                <a:latin typeface="BYagut"/>
                <a:cs typeface="B Mitra" panose="00000400000000000000" pitchFamily="2" charset="-78"/>
              </a:rPr>
              <a:t>لازم در خصوص نصب علائم هشداردهنده در پارك ها و گورستان ها و ترمینال </a:t>
            </a:r>
            <a:r>
              <a:rPr lang="fa-IR" sz="2800" dirty="0" smtClean="0">
                <a:solidFill>
                  <a:srgbClr val="000000"/>
                </a:solidFill>
                <a:latin typeface="BYagut"/>
                <a:cs typeface="B Mitra" panose="00000400000000000000" pitchFamily="2" charset="-78"/>
              </a:rPr>
              <a:t>ها به منظور </a:t>
            </a:r>
            <a:r>
              <a:rPr lang="fa-IR" sz="2800" dirty="0">
                <a:solidFill>
                  <a:srgbClr val="000000"/>
                </a:solidFill>
                <a:latin typeface="BYagut"/>
                <a:cs typeface="B Mitra" panose="00000400000000000000" pitchFamily="2" charset="-78"/>
              </a:rPr>
              <a:t>عدم استفاده از آب مخصوص آبیاري فضاي سبز جهت شرب، </a:t>
            </a:r>
            <a:endParaRPr lang="fa-IR" sz="2800" dirty="0" smtClean="0">
              <a:solidFill>
                <a:srgbClr val="000000"/>
              </a:solidFill>
              <a:latin typeface="BYagut"/>
              <a:cs typeface="B Mitra" panose="00000400000000000000" pitchFamily="2" charset="-78"/>
            </a:endParaRPr>
          </a:p>
          <a:p>
            <a:pPr marL="457200" indent="-457200" algn="justLow">
              <a:buAutoNum type="arabicParenR"/>
            </a:pPr>
            <a:r>
              <a:rPr lang="fa-IR" sz="2800" dirty="0">
                <a:solidFill>
                  <a:srgbClr val="000000"/>
                </a:solidFill>
                <a:latin typeface="BYagut"/>
                <a:cs typeface="B Mitra" panose="00000400000000000000" pitchFamily="2" charset="-78"/>
              </a:rPr>
              <a:t>نظارت ویژه بر </a:t>
            </a:r>
            <a:r>
              <a:rPr lang="fa-IR" sz="2800" dirty="0" smtClean="0">
                <a:solidFill>
                  <a:srgbClr val="000000"/>
                </a:solidFill>
                <a:latin typeface="BYagut"/>
                <a:cs typeface="B Mitra" panose="00000400000000000000" pitchFamily="2" charset="-78"/>
              </a:rPr>
              <a:t>وضعیت </a:t>
            </a:r>
            <a:r>
              <a:rPr lang="fa-IR" sz="2800" dirty="0">
                <a:solidFill>
                  <a:srgbClr val="000000"/>
                </a:solidFill>
                <a:latin typeface="BYagut"/>
                <a:cs typeface="B Mitra" panose="00000400000000000000" pitchFamily="2" charset="-78"/>
              </a:rPr>
              <a:t>وضعیت تامین آب آشامیدنی </a:t>
            </a:r>
            <a:r>
              <a:rPr lang="fa-IR" sz="2800" dirty="0" smtClean="0">
                <a:solidFill>
                  <a:srgbClr val="000000"/>
                </a:solidFill>
                <a:latin typeface="BYagut"/>
                <a:cs typeface="B Mitra" panose="00000400000000000000" pitchFamily="2" charset="-78"/>
              </a:rPr>
              <a:t> و بهداشت </a:t>
            </a:r>
            <a:r>
              <a:rPr lang="fa-IR" sz="2800" dirty="0">
                <a:solidFill>
                  <a:srgbClr val="000000"/>
                </a:solidFill>
                <a:latin typeface="BYagut"/>
                <a:cs typeface="B Mitra" panose="00000400000000000000" pitchFamily="2" charset="-78"/>
              </a:rPr>
              <a:t>توالت ها، </a:t>
            </a:r>
            <a:r>
              <a:rPr lang="fa-IR" sz="2800" dirty="0" smtClean="0">
                <a:solidFill>
                  <a:srgbClr val="000000"/>
                </a:solidFill>
                <a:latin typeface="BYagut"/>
                <a:cs typeface="B Mitra" panose="00000400000000000000" pitchFamily="2" charset="-78"/>
              </a:rPr>
              <a:t>در </a:t>
            </a:r>
            <a:r>
              <a:rPr lang="fa-IR" sz="2800" dirty="0">
                <a:solidFill>
                  <a:srgbClr val="000000"/>
                </a:solidFill>
                <a:latin typeface="BYagut"/>
                <a:cs typeface="B Mitra" panose="00000400000000000000" pitchFamily="2" charset="-78"/>
              </a:rPr>
              <a:t>ترمینال </a:t>
            </a:r>
            <a:r>
              <a:rPr lang="fa-IR" sz="2800" dirty="0" smtClean="0">
                <a:solidFill>
                  <a:srgbClr val="000000"/>
                </a:solidFill>
                <a:latin typeface="BYagut"/>
                <a:cs typeface="B Mitra" panose="00000400000000000000" pitchFamily="2" charset="-78"/>
              </a:rPr>
              <a:t>ها</a:t>
            </a:r>
          </a:p>
          <a:p>
            <a:pPr marL="457200" indent="-457200" algn="justLow">
              <a:buAutoNum type="arabicParenR"/>
            </a:pPr>
            <a:r>
              <a:rPr lang="fa-IR" sz="2800" dirty="0">
                <a:solidFill>
                  <a:srgbClr val="000000"/>
                </a:solidFill>
                <a:latin typeface="BYagut"/>
                <a:cs typeface="B Mitra" panose="00000400000000000000" pitchFamily="2" charset="-78"/>
              </a:rPr>
              <a:t>نظارت ویژه </a:t>
            </a:r>
            <a:r>
              <a:rPr lang="fa-IR" sz="2800" dirty="0" smtClean="0">
                <a:solidFill>
                  <a:srgbClr val="000000"/>
                </a:solidFill>
                <a:latin typeface="BYagut"/>
                <a:cs typeface="B Mitra" panose="00000400000000000000" pitchFamily="2" charset="-78"/>
              </a:rPr>
              <a:t>برعدم </a:t>
            </a:r>
            <a:r>
              <a:rPr lang="fa-IR" sz="2800" dirty="0">
                <a:solidFill>
                  <a:srgbClr val="000000"/>
                </a:solidFill>
                <a:latin typeface="BYagut"/>
                <a:cs typeface="B Mitra" panose="00000400000000000000" pitchFamily="2" charset="-78"/>
              </a:rPr>
              <a:t>استفاده از لیوان مشترك در اتوبوس هاي مسافربري بین </a:t>
            </a:r>
            <a:r>
              <a:rPr lang="fa-IR" sz="2800" dirty="0" smtClean="0">
                <a:solidFill>
                  <a:srgbClr val="000000"/>
                </a:solidFill>
                <a:latin typeface="BYagut"/>
                <a:cs typeface="B Mitra" panose="00000400000000000000" pitchFamily="2" charset="-78"/>
              </a:rPr>
              <a:t>شهري</a:t>
            </a:r>
          </a:p>
          <a:p>
            <a:pPr marL="457200" indent="-457200">
              <a:buAutoNum type="arabicParenR"/>
            </a:pPr>
            <a:r>
              <a:rPr lang="fa-IR" sz="2800" dirty="0">
                <a:solidFill>
                  <a:srgbClr val="000000"/>
                </a:solidFill>
                <a:latin typeface="BYagut"/>
                <a:cs typeface="B Mitra" panose="00000400000000000000" pitchFamily="2" charset="-78"/>
              </a:rPr>
              <a:t>نظارت ویژه </a:t>
            </a:r>
            <a:r>
              <a:rPr lang="fa-IR" sz="2800" dirty="0" smtClean="0">
                <a:solidFill>
                  <a:srgbClr val="000000"/>
                </a:solidFill>
                <a:latin typeface="BYagut"/>
                <a:cs typeface="B Mitra" panose="00000400000000000000" pitchFamily="2" charset="-78"/>
              </a:rPr>
              <a:t>بر</a:t>
            </a:r>
            <a:r>
              <a:rPr lang="fa-IR" sz="2800" dirty="0">
                <a:solidFill>
                  <a:srgbClr val="000000"/>
                </a:solidFill>
                <a:latin typeface="BYagut"/>
                <a:cs typeface="B Mitra" panose="00000400000000000000" pitchFamily="2" charset="-78"/>
              </a:rPr>
              <a:t> آب آشامیدنی در رستوران </a:t>
            </a:r>
            <a:r>
              <a:rPr lang="fa-IR" sz="2800" dirty="0" smtClean="0">
                <a:solidFill>
                  <a:srgbClr val="000000"/>
                </a:solidFill>
                <a:latin typeface="BYagut"/>
                <a:cs typeface="B Mitra" panose="00000400000000000000" pitchFamily="2" charset="-78"/>
              </a:rPr>
              <a:t>وبوفه قطارها</a:t>
            </a:r>
            <a:r>
              <a:rPr lang="fa-IR" sz="2800" dirty="0">
                <a:solidFill>
                  <a:srgbClr val="000000"/>
                </a:solidFill>
                <a:latin typeface="BYagut"/>
                <a:cs typeface="B Mitra" panose="00000400000000000000" pitchFamily="2" charset="-78"/>
              </a:rPr>
              <a:t> در </a:t>
            </a:r>
            <a:r>
              <a:rPr lang="fa-IR" sz="2800" dirty="0" smtClean="0">
                <a:solidFill>
                  <a:srgbClr val="000000"/>
                </a:solidFill>
                <a:latin typeface="BYagut"/>
                <a:cs typeface="B Mitra" panose="00000400000000000000" pitchFamily="2" charset="-78"/>
              </a:rPr>
              <a:t>شهرهای داراي </a:t>
            </a:r>
            <a:r>
              <a:rPr lang="fa-IR" sz="2800" dirty="0">
                <a:solidFill>
                  <a:srgbClr val="000000"/>
                </a:solidFill>
                <a:latin typeface="BYagut"/>
                <a:cs typeface="B Mitra" panose="00000400000000000000" pitchFamily="2" charset="-78"/>
              </a:rPr>
              <a:t>شبکه راه آهن سراسري </a:t>
            </a:r>
            <a:endParaRPr lang="fa-IR" sz="2800" dirty="0" smtClean="0">
              <a:solidFill>
                <a:srgbClr val="000000"/>
              </a:solidFill>
              <a:latin typeface="BYagut"/>
              <a:cs typeface="B Mitra" panose="00000400000000000000" pitchFamily="2" charset="-78"/>
            </a:endParaRPr>
          </a:p>
          <a:p>
            <a:pPr marL="457200" indent="-457200">
              <a:buAutoNum type="arabicParenR"/>
            </a:pPr>
            <a:r>
              <a:rPr lang="fa-IR" sz="2800" dirty="0">
                <a:solidFill>
                  <a:srgbClr val="000000"/>
                </a:solidFill>
                <a:latin typeface="BYagut"/>
                <a:cs typeface="B Mitra" panose="00000400000000000000" pitchFamily="2" charset="-78"/>
              </a:rPr>
              <a:t>نظارت ویژه بر آب </a:t>
            </a:r>
            <a:r>
              <a:rPr lang="fa-IR" sz="2800" dirty="0" smtClean="0">
                <a:solidFill>
                  <a:srgbClr val="000000"/>
                </a:solidFill>
                <a:latin typeface="BYagut"/>
                <a:cs typeface="B Mitra" panose="00000400000000000000" pitchFamily="2" charset="-78"/>
              </a:rPr>
              <a:t>آشامیدنی</a:t>
            </a:r>
            <a:r>
              <a:rPr lang="fa-IR" sz="2800" dirty="0">
                <a:solidFill>
                  <a:srgbClr val="000000"/>
                </a:solidFill>
                <a:latin typeface="BYagut"/>
                <a:cs typeface="B Mitra" panose="00000400000000000000" pitchFamily="2" charset="-78"/>
              </a:rPr>
              <a:t> مورد استفاده در مدارس و وضعیت بهداشتی بوفه </a:t>
            </a:r>
            <a:r>
              <a:rPr lang="fa-IR" sz="2800" dirty="0" smtClean="0">
                <a:solidFill>
                  <a:srgbClr val="000000"/>
                </a:solidFill>
                <a:latin typeface="BYagut"/>
                <a:cs typeface="B Mitra" panose="00000400000000000000" pitchFamily="2" charset="-78"/>
              </a:rPr>
              <a:t>ها</a:t>
            </a:r>
            <a:r>
              <a:rPr lang="fa-IR" dirty="0">
                <a:solidFill>
                  <a:srgbClr val="000000"/>
                </a:solidFill>
                <a:latin typeface="BYagut"/>
                <a:cs typeface="B Mitra" panose="00000400000000000000" pitchFamily="2" charset="-78"/>
              </a:rPr>
              <a:t/>
            </a:r>
            <a:br>
              <a:rPr lang="fa-IR" dirty="0">
                <a:solidFill>
                  <a:srgbClr val="000000"/>
                </a:solidFill>
                <a:latin typeface="BYagut"/>
                <a:cs typeface="B Mitra" panose="00000400000000000000" pitchFamily="2" charset="-78"/>
              </a:rPr>
            </a:br>
            <a:r>
              <a:rPr lang="fa-IR" dirty="0">
                <a:solidFill>
                  <a:srgbClr val="000000"/>
                </a:solidFill>
                <a:latin typeface="BYagut"/>
              </a:rPr>
              <a:t/>
            </a:r>
            <a:br>
              <a:rPr lang="fa-IR" dirty="0">
                <a:solidFill>
                  <a:srgbClr val="000000"/>
                </a:solidFill>
                <a:latin typeface="BYagut"/>
              </a:rPr>
            </a:br>
            <a:r>
              <a:rPr lang="fa-IR" dirty="0">
                <a:solidFill>
                  <a:srgbClr val="000000"/>
                </a:solidFill>
                <a:latin typeface="BYagut"/>
              </a:rPr>
              <a:t/>
            </a:r>
            <a:br>
              <a:rPr lang="fa-IR" dirty="0">
                <a:solidFill>
                  <a:srgbClr val="000000"/>
                </a:solidFill>
                <a:latin typeface="BYagut"/>
              </a:rPr>
            </a:br>
            <a:endParaRPr lang="fa-IR" dirty="0"/>
          </a:p>
        </p:txBody>
      </p:sp>
    </p:spTree>
    <p:extLst>
      <p:ext uri="{BB962C8B-B14F-4D97-AF65-F5344CB8AC3E}">
        <p14:creationId xmlns:p14="http://schemas.microsoft.com/office/powerpoint/2010/main" val="46208057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762000"/>
            <a:ext cx="5791200" cy="1371600"/>
          </a:xfrm>
        </p:spPr>
        <p:txBody>
          <a:bodyPr>
            <a:normAutofit/>
          </a:bodyPr>
          <a:lstStyle/>
          <a:p>
            <a:pPr algn="ctr"/>
            <a:r>
              <a:rPr lang="fa-IR" sz="2800" dirty="0">
                <a:solidFill>
                  <a:srgbClr val="FF0000"/>
                </a:solidFill>
                <a:latin typeface="BTitr"/>
                <a:cs typeface="B Titr" panose="00000700000000000000" pitchFamily="2" charset="-78"/>
              </a:rPr>
              <a:t>بررسی حریم منابع آب</a:t>
            </a:r>
            <a:br>
              <a:rPr lang="fa-IR" sz="2800" dirty="0">
                <a:solidFill>
                  <a:srgbClr val="FF0000"/>
                </a:solidFill>
                <a:latin typeface="BTitr"/>
                <a:cs typeface="B Titr" panose="00000700000000000000" pitchFamily="2" charset="-78"/>
              </a:rPr>
            </a:br>
            <a:r>
              <a:rPr lang="fa-IR" sz="2800" dirty="0">
                <a:solidFill>
                  <a:srgbClr val="FF0000"/>
                </a:solidFill>
                <a:latin typeface="BTitr"/>
                <a:cs typeface="B Titr" panose="00000700000000000000" pitchFamily="2" charset="-78"/>
              </a:rPr>
              <a:t/>
            </a:r>
            <a:br>
              <a:rPr lang="fa-IR" sz="2800" dirty="0">
                <a:solidFill>
                  <a:srgbClr val="FF0000"/>
                </a:solidFill>
                <a:latin typeface="BTitr"/>
                <a:cs typeface="B Titr" panose="00000700000000000000" pitchFamily="2" charset="-78"/>
              </a:rPr>
            </a:br>
            <a:endParaRPr lang="fa-IR" sz="2800" dirty="0">
              <a:solidFill>
                <a:srgbClr val="FF0000"/>
              </a:solidFill>
              <a:cs typeface="B Titr" panose="00000700000000000000" pitchFamily="2" charset="-78"/>
            </a:endParaRPr>
          </a:p>
        </p:txBody>
      </p:sp>
      <p:sp>
        <p:nvSpPr>
          <p:cNvPr id="3" name="Content Placeholder 2"/>
          <p:cNvSpPr>
            <a:spLocks noGrp="1"/>
          </p:cNvSpPr>
          <p:nvPr>
            <p:ph idx="1"/>
          </p:nvPr>
        </p:nvSpPr>
        <p:spPr>
          <a:xfrm>
            <a:off x="457200" y="1600200"/>
            <a:ext cx="7620000" cy="4373563"/>
          </a:xfrm>
        </p:spPr>
        <p:txBody>
          <a:bodyPr>
            <a:normAutofit/>
          </a:bodyPr>
          <a:lstStyle/>
          <a:p>
            <a:pPr algn="r" rtl="1"/>
            <a:r>
              <a:rPr lang="fa-IR" sz="2400" dirty="0">
                <a:solidFill>
                  <a:srgbClr val="000000"/>
                </a:solidFill>
                <a:latin typeface="BYagut"/>
                <a:cs typeface="B Mitra" panose="00000400000000000000" pitchFamily="2" charset="-78"/>
              </a:rPr>
              <a:t/>
            </a:r>
            <a:br>
              <a:rPr lang="fa-IR" sz="2400" dirty="0">
                <a:solidFill>
                  <a:srgbClr val="000000"/>
                </a:solidFill>
                <a:latin typeface="BYagut"/>
                <a:cs typeface="B Mitra" panose="00000400000000000000" pitchFamily="2" charset="-78"/>
              </a:rPr>
            </a:br>
            <a:r>
              <a:rPr lang="fa-IR" sz="2400" dirty="0" smtClean="0">
                <a:solidFill>
                  <a:srgbClr val="000000"/>
                </a:solidFill>
                <a:latin typeface="BYagut"/>
                <a:cs typeface="B Mitra" panose="00000400000000000000" pitchFamily="2" charset="-78"/>
              </a:rPr>
              <a:t>1)  </a:t>
            </a:r>
            <a:r>
              <a:rPr lang="fa-IR" sz="2400" dirty="0">
                <a:solidFill>
                  <a:srgbClr val="000000"/>
                </a:solidFill>
                <a:latin typeface="BYagut"/>
                <a:cs typeface="B Mitra" panose="00000400000000000000" pitchFamily="2" charset="-78"/>
              </a:rPr>
              <a:t>تشکیل جلسات کمیته حفاظت از منابع آب </a:t>
            </a:r>
            <a:r>
              <a:rPr lang="fa-IR" sz="2400" dirty="0" smtClean="0">
                <a:solidFill>
                  <a:srgbClr val="000000"/>
                </a:solidFill>
                <a:latin typeface="BYagut"/>
                <a:cs typeface="B Mitra" panose="00000400000000000000" pitchFamily="2" charset="-78"/>
              </a:rPr>
              <a:t>با حضور مراجع ذیربط</a:t>
            </a:r>
          </a:p>
          <a:p>
            <a:pPr marL="109728" lvl="0" algn="justLow">
              <a:spcAft>
                <a:spcPts val="0"/>
              </a:spcAft>
              <a:buClr>
                <a:srgbClr val="F07F09"/>
              </a:buClr>
              <a:buSzPct val="85000"/>
              <a:defRPr/>
            </a:pPr>
            <a:r>
              <a:rPr lang="fa-IR" sz="2400" dirty="0">
                <a:solidFill>
                  <a:srgbClr val="000000"/>
                </a:solidFill>
                <a:latin typeface="BYagut"/>
                <a:cs typeface="B Mitra" panose="00000400000000000000" pitchFamily="2" charset="-78"/>
              </a:rPr>
              <a:t>2</a:t>
            </a:r>
            <a:r>
              <a:rPr lang="fa-IR" sz="2400" dirty="0" smtClean="0">
                <a:solidFill>
                  <a:srgbClr val="000000"/>
                </a:solidFill>
                <a:latin typeface="BYagut"/>
                <a:cs typeface="B Mitra" panose="00000400000000000000" pitchFamily="2" charset="-78"/>
              </a:rPr>
              <a:t>)</a:t>
            </a:r>
            <a:r>
              <a:rPr lang="fa-IR" sz="3200" b="0" dirty="0" smtClean="0">
                <a:solidFill>
                  <a:prstClr val="black"/>
                </a:solidFill>
                <a:latin typeface="Georgia"/>
                <a:cs typeface="B Mitra" panose="00000400000000000000" pitchFamily="2" charset="-78"/>
              </a:rPr>
              <a:t> </a:t>
            </a:r>
            <a:r>
              <a:rPr lang="fa-IR" sz="2400" dirty="0">
                <a:solidFill>
                  <a:prstClr val="black"/>
                </a:solidFill>
                <a:latin typeface="Georgia"/>
                <a:cs typeface="B Mitra" panose="00000400000000000000" pitchFamily="2" charset="-78"/>
              </a:rPr>
              <a:t>رعایت فاصله حداقل 30متر یا بیشتر با منبع احتمالی آلودگی از قبیل چاه جذب فاضلاب – محل دفن زباله – تصفیه خانه های فاضلاب و...ودر سطحی بالاتر از محل </a:t>
            </a:r>
            <a:r>
              <a:rPr lang="fa-IR" sz="2400" dirty="0" smtClean="0">
                <a:solidFill>
                  <a:prstClr val="black"/>
                </a:solidFill>
                <a:latin typeface="Georgia"/>
                <a:cs typeface="B Mitra" panose="00000400000000000000" pitchFamily="2" charset="-78"/>
              </a:rPr>
              <a:t>آلودگی</a:t>
            </a:r>
          </a:p>
          <a:p>
            <a:pPr marL="109728" lvl="0" algn="justLow">
              <a:spcAft>
                <a:spcPts val="0"/>
              </a:spcAft>
              <a:buClr>
                <a:srgbClr val="F07F09"/>
              </a:buClr>
              <a:buSzPct val="85000"/>
              <a:defRPr/>
            </a:pPr>
            <a:r>
              <a:rPr lang="fa-IR" sz="2400" dirty="0" smtClean="0">
                <a:solidFill>
                  <a:prstClr val="black"/>
                </a:solidFill>
                <a:latin typeface="Georgia"/>
                <a:cs typeface="B Mitra" panose="00000400000000000000" pitchFamily="2" charset="-78"/>
              </a:rPr>
              <a:t>3) </a:t>
            </a:r>
            <a:r>
              <a:rPr lang="fa-IR" sz="2400" dirty="0">
                <a:solidFill>
                  <a:prstClr val="black"/>
                </a:solidFill>
                <a:latin typeface="Georgia"/>
                <a:cs typeface="B Mitra" panose="00000400000000000000" pitchFamily="2" charset="-78"/>
              </a:rPr>
              <a:t>جنس خاک ، شیب زمین و عمق آبهای زیرزمینی باید در نظر گرفته شود </a:t>
            </a:r>
          </a:p>
          <a:p>
            <a:pPr marL="109728" lvl="0" algn="justLow">
              <a:spcAft>
                <a:spcPts val="0"/>
              </a:spcAft>
              <a:buClr>
                <a:srgbClr val="F07F09"/>
              </a:buClr>
              <a:buSzPct val="85000"/>
              <a:defRPr/>
            </a:pPr>
            <a:r>
              <a:rPr lang="fa-IR" sz="2400" dirty="0">
                <a:solidFill>
                  <a:prstClr val="black"/>
                </a:solidFill>
                <a:latin typeface="Georgia"/>
                <a:cs typeface="B Mitra" panose="00000400000000000000" pitchFamily="2" charset="-78"/>
              </a:rPr>
              <a:t>4</a:t>
            </a:r>
            <a:r>
              <a:rPr lang="fa-IR" sz="2400" dirty="0" smtClean="0">
                <a:solidFill>
                  <a:prstClr val="black"/>
                </a:solidFill>
                <a:latin typeface="Georgia"/>
                <a:cs typeface="B Mitra" panose="00000400000000000000" pitchFamily="2" charset="-78"/>
              </a:rPr>
              <a:t>) </a:t>
            </a:r>
            <a:r>
              <a:rPr lang="fa-IR" sz="2400" dirty="0">
                <a:solidFill>
                  <a:prstClr val="black"/>
                </a:solidFill>
                <a:latin typeface="Georgia"/>
                <a:cs typeface="B Mitra" panose="00000400000000000000" pitchFamily="2" charset="-78"/>
              </a:rPr>
              <a:t>حریم چاه تا منابع آلوده برای زمینهای رسی و شنی 50-30 و زمینهای آهکی 200-100 متر در نظر گرفته می شود.</a:t>
            </a:r>
            <a:endParaRPr lang="en-US" sz="2400" dirty="0">
              <a:solidFill>
                <a:prstClr val="black"/>
              </a:solidFill>
              <a:latin typeface="Georgia"/>
              <a:cs typeface="B Mitra" panose="00000400000000000000" pitchFamily="2" charset="-78"/>
            </a:endParaRPr>
          </a:p>
          <a:p>
            <a:pPr marL="109728" lvl="0" algn="justLow">
              <a:spcAft>
                <a:spcPts val="0"/>
              </a:spcAft>
              <a:buClr>
                <a:srgbClr val="F07F09"/>
              </a:buClr>
              <a:buSzPct val="85000"/>
              <a:defRPr/>
            </a:pPr>
            <a:endParaRPr lang="fa-IR" sz="2800" b="0" dirty="0" smtClean="0">
              <a:solidFill>
                <a:prstClr val="black"/>
              </a:solidFill>
              <a:latin typeface="Georgia"/>
            </a:endParaRPr>
          </a:p>
          <a:p>
            <a:pPr marL="109728" lvl="0" algn="justLow">
              <a:spcAft>
                <a:spcPts val="0"/>
              </a:spcAft>
              <a:buClr>
                <a:srgbClr val="F07F09"/>
              </a:buClr>
              <a:buSzPct val="85000"/>
              <a:defRPr/>
            </a:pPr>
            <a:endParaRPr lang="fa-IR" sz="2800" b="0" dirty="0">
              <a:solidFill>
                <a:prstClr val="black"/>
              </a:solidFill>
              <a:latin typeface="Georgia"/>
            </a:endParaRPr>
          </a:p>
          <a:p>
            <a:pPr algn="r" rtl="1"/>
            <a:endParaRPr lang="fa-IR" dirty="0" smtClean="0">
              <a:solidFill>
                <a:srgbClr val="000000"/>
              </a:solidFill>
              <a:latin typeface="BYagut"/>
            </a:endParaRPr>
          </a:p>
          <a:p>
            <a:pPr algn="r" rtl="1"/>
            <a:endParaRPr lang="fa-IR" dirty="0"/>
          </a:p>
        </p:txBody>
      </p:sp>
    </p:spTree>
    <p:extLst>
      <p:ext uri="{BB962C8B-B14F-4D97-AF65-F5344CB8AC3E}">
        <p14:creationId xmlns:p14="http://schemas.microsoft.com/office/powerpoint/2010/main" val="25327651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609600"/>
            <a:ext cx="5791200" cy="1371600"/>
          </a:xfrm>
        </p:spPr>
        <p:txBody>
          <a:bodyPr>
            <a:normAutofit/>
          </a:bodyPr>
          <a:lstStyle/>
          <a:p>
            <a:pPr algn="ctr"/>
            <a:r>
              <a:rPr lang="fa-IR" sz="2800" dirty="0">
                <a:solidFill>
                  <a:srgbClr val="FF0000"/>
                </a:solidFill>
                <a:latin typeface="BTitr"/>
                <a:cs typeface="B Titr" panose="00000700000000000000" pitchFamily="2" charset="-78"/>
              </a:rPr>
              <a:t>نظارت بر دفع بهداشتی فاضلاب </a:t>
            </a:r>
            <a:r>
              <a:rPr lang="fa-IR" sz="2800" dirty="0">
                <a:solidFill>
                  <a:srgbClr val="000000"/>
                </a:solidFill>
                <a:latin typeface="BTitr"/>
                <a:cs typeface="B Titr" panose="00000700000000000000" pitchFamily="2" charset="-78"/>
              </a:rPr>
              <a:t/>
            </a:r>
            <a:br>
              <a:rPr lang="fa-IR" sz="2800" dirty="0">
                <a:solidFill>
                  <a:srgbClr val="000000"/>
                </a:solidFill>
                <a:latin typeface="BTitr"/>
                <a:cs typeface="B Titr" panose="00000700000000000000" pitchFamily="2" charset="-78"/>
              </a:rPr>
            </a:br>
            <a:r>
              <a:rPr lang="fa-IR" sz="2800" dirty="0">
                <a:solidFill>
                  <a:srgbClr val="000000"/>
                </a:solidFill>
                <a:latin typeface="BTitr"/>
                <a:cs typeface="B Titr" panose="00000700000000000000" pitchFamily="2" charset="-78"/>
              </a:rPr>
              <a:t/>
            </a:r>
            <a:br>
              <a:rPr lang="fa-IR" sz="2800" dirty="0">
                <a:solidFill>
                  <a:srgbClr val="000000"/>
                </a:solidFill>
                <a:latin typeface="BTitr"/>
                <a:cs typeface="B Titr" panose="00000700000000000000" pitchFamily="2" charset="-78"/>
              </a:rPr>
            </a:br>
            <a:endParaRPr lang="fa-IR" sz="2800" dirty="0">
              <a:cs typeface="B Titr" panose="00000700000000000000" pitchFamily="2" charset="-78"/>
            </a:endParaRPr>
          </a:p>
        </p:txBody>
      </p:sp>
      <p:sp>
        <p:nvSpPr>
          <p:cNvPr id="3" name="Content Placeholder 2"/>
          <p:cNvSpPr>
            <a:spLocks noGrp="1"/>
          </p:cNvSpPr>
          <p:nvPr>
            <p:ph idx="1"/>
          </p:nvPr>
        </p:nvSpPr>
        <p:spPr/>
        <p:txBody>
          <a:bodyPr>
            <a:normAutofit fontScale="92500"/>
          </a:bodyPr>
          <a:lstStyle/>
          <a:p>
            <a:pPr marL="457200" indent="-457200" algn="r" rtl="1">
              <a:buAutoNum type="arabicParenR"/>
            </a:pPr>
            <a:r>
              <a:rPr lang="fa-IR" sz="2400" dirty="0" smtClean="0">
                <a:solidFill>
                  <a:srgbClr val="000000"/>
                </a:solidFill>
                <a:latin typeface="BYagut"/>
                <a:cs typeface="B Mitra" panose="00000400000000000000" pitchFamily="2" charset="-78"/>
              </a:rPr>
              <a:t>نظارت </a:t>
            </a:r>
            <a:r>
              <a:rPr lang="fa-IR" sz="2400" dirty="0">
                <a:solidFill>
                  <a:srgbClr val="000000"/>
                </a:solidFill>
                <a:latin typeface="BYagut"/>
                <a:cs typeface="B Mitra" panose="00000400000000000000" pitchFamily="2" charset="-78"/>
              </a:rPr>
              <a:t>بر دفع بهداشتی فاضلاب ها براي جلوگیري از آلودگی منابع آب </a:t>
            </a:r>
            <a:endParaRPr lang="fa-IR" sz="2400" dirty="0" smtClean="0">
              <a:solidFill>
                <a:srgbClr val="000000"/>
              </a:solidFill>
              <a:latin typeface="BYagut"/>
              <a:cs typeface="B Mitra" panose="00000400000000000000" pitchFamily="2" charset="-78"/>
            </a:endParaRPr>
          </a:p>
          <a:p>
            <a:pPr marL="457200" indent="-457200" algn="r" rtl="1">
              <a:buAutoNum type="arabicParenR"/>
            </a:pPr>
            <a:r>
              <a:rPr lang="fa-IR" sz="2400" dirty="0" smtClean="0">
                <a:solidFill>
                  <a:srgbClr val="000000"/>
                </a:solidFill>
                <a:latin typeface="BYagut"/>
                <a:cs typeface="B Mitra" panose="00000400000000000000" pitchFamily="2" charset="-78"/>
              </a:rPr>
              <a:t>جلوگیري از </a:t>
            </a:r>
            <a:r>
              <a:rPr lang="fa-IR" sz="2400" dirty="0">
                <a:solidFill>
                  <a:srgbClr val="000000"/>
                </a:solidFill>
                <a:latin typeface="BYagut"/>
                <a:cs typeface="B Mitra" panose="00000400000000000000" pitchFamily="2" charset="-78"/>
              </a:rPr>
              <a:t>استفاده از فاضلاب خام جهت آبیاري سبزیجات و محصولات کشاورزي که </a:t>
            </a:r>
            <a:r>
              <a:rPr lang="fa-IR" sz="2400" dirty="0" smtClean="0">
                <a:solidFill>
                  <a:srgbClr val="000000"/>
                </a:solidFill>
                <a:latin typeface="BYagut"/>
                <a:cs typeface="B Mitra" panose="00000400000000000000" pitchFamily="2" charset="-78"/>
              </a:rPr>
              <a:t>بصورت خام </a:t>
            </a:r>
            <a:r>
              <a:rPr lang="fa-IR" sz="2400" dirty="0">
                <a:solidFill>
                  <a:srgbClr val="000000"/>
                </a:solidFill>
                <a:latin typeface="BYagut"/>
                <a:cs typeface="B Mitra" panose="00000400000000000000" pitchFamily="2" charset="-78"/>
              </a:rPr>
              <a:t>مصرف می شوند، </a:t>
            </a:r>
            <a:endParaRPr lang="fa-IR" sz="2400" dirty="0" smtClean="0">
              <a:solidFill>
                <a:srgbClr val="000000"/>
              </a:solidFill>
              <a:latin typeface="BYagut"/>
              <a:cs typeface="B Mitra" panose="00000400000000000000" pitchFamily="2" charset="-78"/>
            </a:endParaRPr>
          </a:p>
          <a:p>
            <a:pPr marL="457200" indent="-457200">
              <a:buAutoNum type="arabicParenR"/>
            </a:pPr>
            <a:r>
              <a:rPr lang="fa-IR" sz="2400" dirty="0">
                <a:solidFill>
                  <a:srgbClr val="000000"/>
                </a:solidFill>
                <a:latin typeface="BYagut"/>
                <a:cs typeface="B Mitra" panose="00000400000000000000" pitchFamily="2" charset="-78"/>
              </a:rPr>
              <a:t>هماهنگی هاي برون بخشی و مطرح نمودن موضوع در کمیته هاي برون </a:t>
            </a:r>
            <a:r>
              <a:rPr lang="fa-IR" sz="2400" dirty="0" smtClean="0">
                <a:solidFill>
                  <a:srgbClr val="000000"/>
                </a:solidFill>
                <a:latin typeface="BYagut"/>
                <a:cs typeface="B Mitra" panose="00000400000000000000" pitchFamily="2" charset="-78"/>
              </a:rPr>
              <a:t>بخشی</a:t>
            </a:r>
          </a:p>
          <a:p>
            <a:pPr marL="457200" indent="-457200">
              <a:buAutoNum type="arabicParenR"/>
            </a:pPr>
            <a:r>
              <a:rPr lang="fa-IR" sz="2400" dirty="0">
                <a:solidFill>
                  <a:srgbClr val="000000"/>
                </a:solidFill>
                <a:latin typeface="BYagut"/>
                <a:cs typeface="B Mitra" panose="00000400000000000000" pitchFamily="2" charset="-78"/>
              </a:rPr>
              <a:t>مستند </a:t>
            </a:r>
            <a:r>
              <a:rPr lang="fa-IR" sz="2400" dirty="0" smtClean="0">
                <a:solidFill>
                  <a:srgbClr val="000000"/>
                </a:solidFill>
                <a:latin typeface="BYagut"/>
                <a:cs typeface="B Mitra" panose="00000400000000000000" pitchFamily="2" charset="-78"/>
              </a:rPr>
              <a:t>سازي</a:t>
            </a:r>
          </a:p>
          <a:p>
            <a:pPr marL="457200" indent="-457200">
              <a:buAutoNum type="arabicParenR"/>
            </a:pPr>
            <a:r>
              <a:rPr lang="fa-IR" sz="2400" dirty="0">
                <a:solidFill>
                  <a:srgbClr val="000000"/>
                </a:solidFill>
                <a:latin typeface="BYagut"/>
                <a:cs typeface="B Mitra" panose="00000400000000000000" pitchFamily="2" charset="-78"/>
              </a:rPr>
              <a:t>با استناد به ماده 688قانون مجازات اسلامی ازمصرف فاضلاب خام کشاورزي و آبیاري سبزیجاتی که به صورت خام مصرف می شوند</a:t>
            </a:r>
            <a:br>
              <a:rPr lang="fa-IR" sz="2400" dirty="0">
                <a:solidFill>
                  <a:srgbClr val="000000"/>
                </a:solidFill>
                <a:latin typeface="BYagut"/>
                <a:cs typeface="B Mitra" panose="00000400000000000000" pitchFamily="2" charset="-78"/>
              </a:rPr>
            </a:br>
            <a:r>
              <a:rPr lang="fa-IR" sz="2400" dirty="0">
                <a:solidFill>
                  <a:srgbClr val="000000"/>
                </a:solidFill>
                <a:latin typeface="BYagut"/>
                <a:cs typeface="B Mitra" panose="00000400000000000000" pitchFamily="2" charset="-78"/>
              </a:rPr>
              <a:t>جلوگیري بعمل آورد</a:t>
            </a:r>
            <a:br>
              <a:rPr lang="fa-IR" sz="2400" dirty="0">
                <a:solidFill>
                  <a:srgbClr val="000000"/>
                </a:solidFill>
                <a:latin typeface="BYagut"/>
                <a:cs typeface="B Mitra" panose="00000400000000000000" pitchFamily="2" charset="-78"/>
              </a:rPr>
            </a:br>
            <a:r>
              <a:rPr lang="fa-IR" dirty="0">
                <a:solidFill>
                  <a:srgbClr val="000000"/>
                </a:solidFill>
                <a:latin typeface="BYagut"/>
              </a:rPr>
              <a:t/>
            </a:r>
            <a:br>
              <a:rPr lang="fa-IR" dirty="0">
                <a:solidFill>
                  <a:srgbClr val="000000"/>
                </a:solidFill>
                <a:latin typeface="BYagut"/>
              </a:rPr>
            </a:br>
            <a:endParaRPr lang="fa-IR" dirty="0"/>
          </a:p>
        </p:txBody>
      </p:sp>
    </p:spTree>
    <p:extLst>
      <p:ext uri="{BB962C8B-B14F-4D97-AF65-F5344CB8AC3E}">
        <p14:creationId xmlns:p14="http://schemas.microsoft.com/office/powerpoint/2010/main" val="286590963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685800"/>
            <a:ext cx="5791200" cy="1371600"/>
          </a:xfrm>
        </p:spPr>
        <p:txBody>
          <a:bodyPr>
            <a:normAutofit fontScale="90000"/>
          </a:bodyPr>
          <a:lstStyle/>
          <a:p>
            <a:pPr algn="ctr"/>
            <a:r>
              <a:rPr lang="fa-IR" sz="3100" dirty="0">
                <a:solidFill>
                  <a:srgbClr val="FF0000"/>
                </a:solidFill>
                <a:latin typeface="BTitr"/>
                <a:cs typeface="B Titr" panose="00000700000000000000" pitchFamily="2" charset="-78"/>
              </a:rPr>
              <a:t>برنامه پایش سطوح مختلف</a:t>
            </a:r>
            <a:r>
              <a:rPr lang="fa-IR" dirty="0">
                <a:solidFill>
                  <a:srgbClr val="000000"/>
                </a:solidFill>
                <a:latin typeface="BTitr"/>
                <a:cs typeface="B Titr" panose="00000700000000000000" pitchFamily="2" charset="-78"/>
              </a:rPr>
              <a:t/>
            </a:r>
            <a:br>
              <a:rPr lang="fa-IR" dirty="0">
                <a:solidFill>
                  <a:srgbClr val="000000"/>
                </a:solidFill>
                <a:latin typeface="BTitr"/>
                <a:cs typeface="B Titr" panose="00000700000000000000" pitchFamily="2" charset="-78"/>
              </a:rPr>
            </a:br>
            <a:r>
              <a:rPr lang="fa-IR" dirty="0">
                <a:solidFill>
                  <a:srgbClr val="000000"/>
                </a:solidFill>
                <a:latin typeface="BTitr"/>
              </a:rPr>
              <a:t/>
            </a:r>
            <a:br>
              <a:rPr lang="fa-IR" dirty="0">
                <a:solidFill>
                  <a:srgbClr val="000000"/>
                </a:solidFill>
                <a:latin typeface="BTitr"/>
              </a:rPr>
            </a:br>
            <a:endParaRPr lang="fa-IR" dirty="0"/>
          </a:p>
        </p:txBody>
      </p:sp>
      <p:sp>
        <p:nvSpPr>
          <p:cNvPr id="3" name="Content Placeholder 2"/>
          <p:cNvSpPr>
            <a:spLocks noGrp="1"/>
          </p:cNvSpPr>
          <p:nvPr>
            <p:ph idx="1"/>
          </p:nvPr>
        </p:nvSpPr>
        <p:spPr/>
        <p:txBody>
          <a:bodyPr>
            <a:normAutofit/>
          </a:bodyPr>
          <a:lstStyle/>
          <a:p>
            <a:pPr marL="457200" indent="-457200" algn="justLow" rtl="1">
              <a:buAutoNum type="arabicParenR"/>
            </a:pPr>
            <a:r>
              <a:rPr lang="fa-IR" sz="2400" dirty="0" smtClean="0">
                <a:solidFill>
                  <a:srgbClr val="000000"/>
                </a:solidFill>
                <a:latin typeface="BYagut"/>
                <a:cs typeface="B Mitra" panose="00000400000000000000" pitchFamily="2" charset="-78"/>
              </a:rPr>
              <a:t>اجراي </a:t>
            </a:r>
            <a:r>
              <a:rPr lang="fa-IR" sz="2400" dirty="0">
                <a:solidFill>
                  <a:srgbClr val="000000"/>
                </a:solidFill>
                <a:latin typeface="BYagut"/>
                <a:cs typeface="B Mitra" panose="00000400000000000000" pitchFamily="2" charset="-78"/>
              </a:rPr>
              <a:t>برنامه هاي بازدید مدون در سطوح </a:t>
            </a:r>
            <a:r>
              <a:rPr lang="fa-IR" sz="2400" dirty="0" smtClean="0">
                <a:solidFill>
                  <a:srgbClr val="000000"/>
                </a:solidFill>
                <a:latin typeface="BYagut"/>
                <a:cs typeface="B Mitra" panose="00000400000000000000" pitchFamily="2" charset="-78"/>
              </a:rPr>
              <a:t>مختلف</a:t>
            </a:r>
          </a:p>
          <a:p>
            <a:pPr marL="457200" indent="-457200" algn="justLow" rtl="1">
              <a:buAutoNum type="arabicParenR"/>
            </a:pPr>
            <a:r>
              <a:rPr lang="fa-IR" sz="2400" dirty="0" smtClean="0">
                <a:solidFill>
                  <a:srgbClr val="000000"/>
                </a:solidFill>
                <a:latin typeface="BYagut"/>
                <a:cs typeface="B Mitra" panose="00000400000000000000" pitchFamily="2" charset="-78"/>
              </a:rPr>
              <a:t>بررسی </a:t>
            </a:r>
            <a:r>
              <a:rPr lang="fa-IR" sz="2400" dirty="0">
                <a:solidFill>
                  <a:srgbClr val="000000"/>
                </a:solidFill>
                <a:latin typeface="BYagut"/>
                <a:cs typeface="B Mitra" panose="00000400000000000000" pitchFamily="2" charset="-78"/>
              </a:rPr>
              <a:t>فعالیت ها </a:t>
            </a:r>
            <a:endParaRPr lang="fa-IR" sz="2400" dirty="0" smtClean="0">
              <a:solidFill>
                <a:srgbClr val="000000"/>
              </a:solidFill>
              <a:latin typeface="BYagut"/>
              <a:cs typeface="B Mitra" panose="00000400000000000000" pitchFamily="2" charset="-78"/>
            </a:endParaRPr>
          </a:p>
          <a:p>
            <a:pPr marL="457200" indent="-457200" algn="justLow" rtl="1">
              <a:buAutoNum type="arabicParenR"/>
            </a:pPr>
            <a:r>
              <a:rPr lang="fa-IR" sz="2400" dirty="0" smtClean="0">
                <a:solidFill>
                  <a:srgbClr val="000000"/>
                </a:solidFill>
                <a:latin typeface="BYagut"/>
                <a:cs typeface="B Mitra" panose="00000400000000000000" pitchFamily="2" charset="-78"/>
              </a:rPr>
              <a:t>شناسایی نقاط ضعف </a:t>
            </a:r>
          </a:p>
          <a:p>
            <a:pPr marL="457200" indent="-457200" algn="justLow" rtl="1">
              <a:buAutoNum type="arabicParenR"/>
            </a:pPr>
            <a:r>
              <a:rPr lang="fa-IR" sz="2400" dirty="0" smtClean="0">
                <a:solidFill>
                  <a:srgbClr val="000000"/>
                </a:solidFill>
                <a:latin typeface="BYagut"/>
                <a:cs typeface="B Mitra" panose="00000400000000000000" pitchFamily="2" charset="-78"/>
              </a:rPr>
              <a:t>پیگیری رفع مشکلات شناسایی شده</a:t>
            </a:r>
            <a:endParaRPr lang="fa-IR" sz="2400" dirty="0">
              <a:cs typeface="B Mitra" panose="00000400000000000000" pitchFamily="2" charset="-78"/>
            </a:endParaRPr>
          </a:p>
        </p:txBody>
      </p:sp>
    </p:spTree>
    <p:extLst>
      <p:ext uri="{BB962C8B-B14F-4D97-AF65-F5344CB8AC3E}">
        <p14:creationId xmlns:p14="http://schemas.microsoft.com/office/powerpoint/2010/main" val="78636166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28600"/>
            <a:ext cx="5791200" cy="1828800"/>
          </a:xfrm>
        </p:spPr>
        <p:txBody>
          <a:bodyPr>
            <a:normAutofit/>
          </a:bodyPr>
          <a:lstStyle/>
          <a:p>
            <a:pPr algn="ctr"/>
            <a:r>
              <a:rPr lang="fa-IR" sz="2800" dirty="0">
                <a:solidFill>
                  <a:srgbClr val="FF0000"/>
                </a:solidFill>
                <a:latin typeface="BTitr"/>
                <a:cs typeface="B Titr" panose="00000700000000000000" pitchFamily="2" charset="-78"/>
              </a:rPr>
              <a:t>هماهنگیهاي درون بخشی و برون بخشی</a:t>
            </a:r>
            <a:r>
              <a:rPr lang="fa-IR" dirty="0">
                <a:solidFill>
                  <a:srgbClr val="000000"/>
                </a:solidFill>
                <a:latin typeface="BTitr"/>
                <a:cs typeface="B Titr" panose="00000700000000000000" pitchFamily="2" charset="-78"/>
              </a:rPr>
              <a:t/>
            </a:r>
            <a:br>
              <a:rPr lang="fa-IR" dirty="0">
                <a:solidFill>
                  <a:srgbClr val="000000"/>
                </a:solidFill>
                <a:latin typeface="BTitr"/>
                <a:cs typeface="B Titr" panose="00000700000000000000" pitchFamily="2" charset="-78"/>
              </a:rPr>
            </a:br>
            <a:r>
              <a:rPr lang="fa-IR" dirty="0">
                <a:solidFill>
                  <a:srgbClr val="000000"/>
                </a:solidFill>
                <a:latin typeface="BTitr"/>
                <a:cs typeface="B Titr" panose="00000700000000000000" pitchFamily="2" charset="-78"/>
              </a:rPr>
              <a:t/>
            </a:r>
            <a:br>
              <a:rPr lang="fa-IR" dirty="0">
                <a:solidFill>
                  <a:srgbClr val="000000"/>
                </a:solidFill>
                <a:latin typeface="BTitr"/>
                <a:cs typeface="B Titr" panose="00000700000000000000" pitchFamily="2" charset="-78"/>
              </a:rPr>
            </a:br>
            <a:endParaRPr lang="fa-IR" dirty="0">
              <a:cs typeface="B Titr" panose="00000700000000000000" pitchFamily="2" charset="-78"/>
            </a:endParaRPr>
          </a:p>
        </p:txBody>
      </p:sp>
      <p:sp>
        <p:nvSpPr>
          <p:cNvPr id="3" name="Content Placeholder 2"/>
          <p:cNvSpPr>
            <a:spLocks noGrp="1"/>
          </p:cNvSpPr>
          <p:nvPr>
            <p:ph idx="1"/>
          </p:nvPr>
        </p:nvSpPr>
        <p:spPr>
          <a:xfrm>
            <a:off x="228600" y="1066800"/>
            <a:ext cx="8534400" cy="5486400"/>
          </a:xfrm>
        </p:spPr>
        <p:txBody>
          <a:bodyPr>
            <a:noAutofit/>
          </a:bodyPr>
          <a:lstStyle/>
          <a:p>
            <a:pPr marL="457200" indent="-457200" algn="justLow">
              <a:buAutoNum type="arabicParenR"/>
            </a:pPr>
            <a:r>
              <a:rPr lang="fa-IR" dirty="0" smtClean="0">
                <a:solidFill>
                  <a:srgbClr val="000000"/>
                </a:solidFill>
                <a:latin typeface="BYagut"/>
                <a:cs typeface="B Mitra" panose="00000400000000000000" pitchFamily="2" charset="-78"/>
              </a:rPr>
              <a:t>برگزاري جلسات </a:t>
            </a:r>
            <a:r>
              <a:rPr lang="fa-IR" dirty="0">
                <a:solidFill>
                  <a:srgbClr val="000000"/>
                </a:solidFill>
                <a:latin typeface="BYagut"/>
                <a:cs typeface="B Mitra" panose="00000400000000000000" pitchFamily="2" charset="-78"/>
              </a:rPr>
              <a:t>هماهنگی درون بخشی با واحد بیماري هاي </a:t>
            </a:r>
            <a:r>
              <a:rPr lang="fa-IR" dirty="0" smtClean="0">
                <a:solidFill>
                  <a:srgbClr val="000000"/>
                </a:solidFill>
                <a:latin typeface="BYagut"/>
                <a:cs typeface="B Mitra" panose="00000400000000000000" pitchFamily="2" charset="-78"/>
              </a:rPr>
              <a:t>واگیر و </a:t>
            </a:r>
            <a:r>
              <a:rPr lang="fa-IR" dirty="0">
                <a:solidFill>
                  <a:srgbClr val="000000"/>
                </a:solidFill>
                <a:latin typeface="BYagut"/>
                <a:cs typeface="B Mitra" panose="00000400000000000000" pitchFamily="2" charset="-78"/>
              </a:rPr>
              <a:t>سایر واحدهاي مرتبط </a:t>
            </a:r>
            <a:r>
              <a:rPr lang="fa-IR" dirty="0" smtClean="0">
                <a:solidFill>
                  <a:srgbClr val="000000"/>
                </a:solidFill>
                <a:latin typeface="BYagut"/>
                <a:cs typeface="B Mitra" panose="00000400000000000000" pitchFamily="2" charset="-78"/>
              </a:rPr>
              <a:t> در </a:t>
            </a:r>
            <a:r>
              <a:rPr lang="fa-IR" dirty="0">
                <a:solidFill>
                  <a:srgbClr val="000000"/>
                </a:solidFill>
                <a:latin typeface="BYagut"/>
                <a:cs typeface="B Mitra" panose="00000400000000000000" pitchFamily="2" charset="-78"/>
              </a:rPr>
              <a:t>مناطق آندمیک قبل از شروع احتمالی همه گیري </a:t>
            </a:r>
            <a:endParaRPr lang="fa-IR" dirty="0" smtClean="0">
              <a:solidFill>
                <a:srgbClr val="000000"/>
              </a:solidFill>
              <a:latin typeface="BYagut"/>
              <a:cs typeface="B Mitra" panose="00000400000000000000" pitchFamily="2" charset="-78"/>
            </a:endParaRPr>
          </a:p>
          <a:p>
            <a:pPr marL="457200" indent="-457200" algn="justLow">
              <a:buAutoNum type="arabicParenR"/>
            </a:pPr>
            <a:r>
              <a:rPr lang="fa-IR" dirty="0" smtClean="0">
                <a:solidFill>
                  <a:srgbClr val="000000"/>
                </a:solidFill>
                <a:latin typeface="BYagut"/>
                <a:cs typeface="B Mitra" panose="00000400000000000000" pitchFamily="2" charset="-78"/>
              </a:rPr>
              <a:t>حساس </a:t>
            </a:r>
            <a:r>
              <a:rPr lang="fa-IR" dirty="0">
                <a:solidFill>
                  <a:srgbClr val="000000"/>
                </a:solidFill>
                <a:latin typeface="BYagut"/>
                <a:cs typeface="B Mitra" panose="00000400000000000000" pitchFamily="2" charset="-78"/>
              </a:rPr>
              <a:t>سازي </a:t>
            </a:r>
            <a:r>
              <a:rPr lang="fa-IR" dirty="0" smtClean="0">
                <a:solidFill>
                  <a:srgbClr val="000000"/>
                </a:solidFill>
                <a:latin typeface="BYagut"/>
                <a:cs typeface="B Mitra" panose="00000400000000000000" pitchFamily="2" charset="-78"/>
              </a:rPr>
              <a:t>و </a:t>
            </a:r>
            <a:r>
              <a:rPr lang="fa-IR" dirty="0">
                <a:solidFill>
                  <a:srgbClr val="000000"/>
                </a:solidFill>
                <a:latin typeface="BYagut"/>
                <a:cs typeface="B Mitra" panose="00000400000000000000" pitchFamily="2" charset="-78"/>
              </a:rPr>
              <a:t>تصمیم </a:t>
            </a:r>
            <a:r>
              <a:rPr lang="fa-IR" dirty="0" smtClean="0">
                <a:solidFill>
                  <a:srgbClr val="000000"/>
                </a:solidFill>
                <a:latin typeface="BYagut"/>
                <a:cs typeface="B Mitra" panose="00000400000000000000" pitchFamily="2" charset="-78"/>
              </a:rPr>
              <a:t>گیری در </a:t>
            </a:r>
            <a:r>
              <a:rPr lang="fa-IR" dirty="0">
                <a:solidFill>
                  <a:srgbClr val="000000"/>
                </a:solidFill>
                <a:latin typeface="BYagut"/>
                <a:cs typeface="B Mitra" panose="00000400000000000000" pitchFamily="2" charset="-78"/>
              </a:rPr>
              <a:t>سطوح </a:t>
            </a:r>
            <a:r>
              <a:rPr lang="fa-IR" dirty="0" smtClean="0">
                <a:solidFill>
                  <a:srgbClr val="000000"/>
                </a:solidFill>
                <a:latin typeface="BYagut"/>
                <a:cs typeface="B Mitra" panose="00000400000000000000" pitchFamily="2" charset="-78"/>
              </a:rPr>
              <a:t>مختلف</a:t>
            </a:r>
          </a:p>
          <a:p>
            <a:pPr marL="457200" indent="-457200" algn="justLow">
              <a:buAutoNum type="arabicParenR"/>
            </a:pPr>
            <a:r>
              <a:rPr lang="fa-IR" dirty="0">
                <a:solidFill>
                  <a:srgbClr val="000000"/>
                </a:solidFill>
                <a:latin typeface="BYagut"/>
                <a:cs typeface="B Mitra" panose="00000400000000000000" pitchFamily="2" charset="-78"/>
              </a:rPr>
              <a:t>برگزاري جلسات برون </a:t>
            </a:r>
            <a:r>
              <a:rPr lang="fa-IR" dirty="0" smtClean="0">
                <a:solidFill>
                  <a:srgbClr val="000000"/>
                </a:solidFill>
                <a:latin typeface="BYagut"/>
                <a:cs typeface="B Mitra" panose="00000400000000000000" pitchFamily="2" charset="-78"/>
              </a:rPr>
              <a:t>بخشی به </a:t>
            </a:r>
            <a:r>
              <a:rPr lang="fa-IR" dirty="0">
                <a:solidFill>
                  <a:srgbClr val="000000"/>
                </a:solidFill>
                <a:latin typeface="BYagut"/>
                <a:cs typeface="B Mitra" panose="00000400000000000000" pitchFamily="2" charset="-78"/>
              </a:rPr>
              <a:t>منظور ایجاد هماهنگی و جلوگیري از موازي کاري هاي احتمالی، صرفه جویی و </a:t>
            </a:r>
            <a:r>
              <a:rPr lang="fa-IR" dirty="0" smtClean="0">
                <a:solidFill>
                  <a:srgbClr val="000000"/>
                </a:solidFill>
                <a:latin typeface="BYagut"/>
                <a:cs typeface="B Mitra" panose="00000400000000000000" pitchFamily="2" charset="-78"/>
              </a:rPr>
              <a:t>حفظ منابع اعتباري </a:t>
            </a:r>
            <a:r>
              <a:rPr lang="fa-IR" dirty="0">
                <a:solidFill>
                  <a:srgbClr val="000000"/>
                </a:solidFill>
                <a:latin typeface="BYagut"/>
                <a:cs typeface="B Mitra" panose="00000400000000000000" pitchFamily="2" charset="-78"/>
              </a:rPr>
              <a:t>و </a:t>
            </a:r>
            <a:r>
              <a:rPr lang="fa-IR" dirty="0" smtClean="0">
                <a:solidFill>
                  <a:srgbClr val="000000"/>
                </a:solidFill>
                <a:latin typeface="BYagut"/>
                <a:cs typeface="B Mitra" panose="00000400000000000000" pitchFamily="2" charset="-78"/>
              </a:rPr>
              <a:t>انسانی</a:t>
            </a:r>
          </a:p>
          <a:p>
            <a:pPr marL="457200" indent="-457200" algn="justLow">
              <a:buAutoNum type="arabicParenR"/>
            </a:pPr>
            <a:r>
              <a:rPr lang="fa-IR" dirty="0">
                <a:solidFill>
                  <a:srgbClr val="000000"/>
                </a:solidFill>
                <a:latin typeface="BYagut"/>
                <a:cs typeface="B Mitra" panose="00000400000000000000" pitchFamily="2" charset="-78"/>
              </a:rPr>
              <a:t>جلب مشارکت و حساس سازي جلسات برون بخشی با هدف </a:t>
            </a:r>
            <a:r>
              <a:rPr lang="fa-IR" dirty="0" smtClean="0">
                <a:solidFill>
                  <a:srgbClr val="000000"/>
                </a:solidFill>
                <a:latin typeface="BYagut"/>
                <a:cs typeface="B Mitra" panose="00000400000000000000" pitchFamily="2" charset="-78"/>
              </a:rPr>
              <a:t>افزایش سطح </a:t>
            </a:r>
            <a:r>
              <a:rPr lang="fa-IR" dirty="0">
                <a:solidFill>
                  <a:srgbClr val="000000"/>
                </a:solidFill>
                <a:latin typeface="BYagut"/>
                <a:cs typeface="B Mitra" panose="00000400000000000000" pitchFamily="2" charset="-78"/>
              </a:rPr>
              <a:t>آگاهی در زمینه پیشگیري و کنترل همه گیري ها و رفع خطرات </a:t>
            </a:r>
            <a:r>
              <a:rPr lang="fa-IR" dirty="0" smtClean="0">
                <a:solidFill>
                  <a:srgbClr val="000000"/>
                </a:solidFill>
                <a:latin typeface="BYagut"/>
                <a:cs typeface="B Mitra" panose="00000400000000000000" pitchFamily="2" charset="-78"/>
              </a:rPr>
              <a:t>بالقوه</a:t>
            </a:r>
          </a:p>
          <a:p>
            <a:pPr marL="457200" lvl="0" indent="-457200" algn="justLow">
              <a:buFont typeface="Arial" pitchFamily="34" charset="0"/>
              <a:buAutoNum type="arabicParenR"/>
            </a:pPr>
            <a:r>
              <a:rPr lang="fa-IR" dirty="0" smtClean="0">
                <a:solidFill>
                  <a:srgbClr val="000000"/>
                </a:solidFill>
                <a:latin typeface="BYagut"/>
                <a:cs typeface="B Mitra" panose="00000400000000000000" pitchFamily="2" charset="-78"/>
              </a:rPr>
              <a:t>آمادگی لازم </a:t>
            </a:r>
            <a:r>
              <a:rPr lang="fa-IR" dirty="0">
                <a:solidFill>
                  <a:srgbClr val="000000"/>
                </a:solidFill>
                <a:latin typeface="BYagut"/>
                <a:cs typeface="B Mitra" panose="00000400000000000000" pitchFamily="2" charset="-78"/>
              </a:rPr>
              <a:t>براي کنترل همه گیري هاي احتمالی با حضور دستگاهها و نهادهاي مرتبط مانند شرکت </a:t>
            </a:r>
            <a:r>
              <a:rPr lang="fa-IR" dirty="0" smtClean="0">
                <a:solidFill>
                  <a:srgbClr val="000000"/>
                </a:solidFill>
                <a:latin typeface="BYagut"/>
                <a:cs typeface="B Mitra" panose="00000400000000000000" pitchFamily="2" charset="-78"/>
              </a:rPr>
              <a:t>هاي آب </a:t>
            </a:r>
            <a:r>
              <a:rPr lang="fa-IR" dirty="0">
                <a:solidFill>
                  <a:srgbClr val="000000"/>
                </a:solidFill>
                <a:latin typeface="BYagut"/>
                <a:cs typeface="B Mitra" panose="00000400000000000000" pitchFamily="2" charset="-78"/>
              </a:rPr>
              <a:t>و فاضلاب شهري و روستایی، استانداري، شهرداري، سازمان آموزش و پرورش، سازمان</a:t>
            </a:r>
            <a:br>
              <a:rPr lang="fa-IR" dirty="0">
                <a:solidFill>
                  <a:srgbClr val="000000"/>
                </a:solidFill>
                <a:latin typeface="BYagut"/>
                <a:cs typeface="B Mitra" panose="00000400000000000000" pitchFamily="2" charset="-78"/>
              </a:rPr>
            </a:br>
            <a:r>
              <a:rPr lang="fa-IR" dirty="0">
                <a:solidFill>
                  <a:srgbClr val="000000"/>
                </a:solidFill>
                <a:latin typeface="BYagut"/>
                <a:cs typeface="B Mitra" panose="00000400000000000000" pitchFamily="2" charset="-78"/>
              </a:rPr>
              <a:t>جهاد کشاورزي، مجامع امور صنفی، مراجع قضایی، ستاد نیروي نظامی و انتظامی، سازمان صدا</a:t>
            </a:r>
            <a:br>
              <a:rPr lang="fa-IR" dirty="0">
                <a:solidFill>
                  <a:srgbClr val="000000"/>
                </a:solidFill>
                <a:latin typeface="BYagut"/>
                <a:cs typeface="B Mitra" panose="00000400000000000000" pitchFamily="2" charset="-78"/>
              </a:rPr>
            </a:br>
            <a:r>
              <a:rPr lang="fa-IR" dirty="0">
                <a:solidFill>
                  <a:srgbClr val="000000"/>
                </a:solidFill>
                <a:latin typeface="BYagut"/>
                <a:cs typeface="B Mitra" panose="00000400000000000000" pitchFamily="2" charset="-78"/>
              </a:rPr>
              <a:t>و سیما، سازمان بهزیستی، اداره کل زندانها، اداره کل فرهنگ و ارشاد اسلامی و .... در قالب</a:t>
            </a:r>
            <a:br>
              <a:rPr lang="fa-IR" dirty="0">
                <a:solidFill>
                  <a:srgbClr val="000000"/>
                </a:solidFill>
                <a:latin typeface="BYagut"/>
                <a:cs typeface="B Mitra" panose="00000400000000000000" pitchFamily="2" charset="-78"/>
              </a:rPr>
            </a:br>
            <a:r>
              <a:rPr lang="fa-IR" dirty="0">
                <a:solidFill>
                  <a:srgbClr val="000000"/>
                </a:solidFill>
                <a:latin typeface="BYagut"/>
                <a:cs typeface="B Mitra" panose="00000400000000000000" pitchFamily="2" charset="-78"/>
              </a:rPr>
              <a:t>جلسات شوراي سلامت و امنیت غذایی و سایر </a:t>
            </a:r>
            <a:r>
              <a:rPr lang="fa-IR" dirty="0" smtClean="0">
                <a:solidFill>
                  <a:srgbClr val="000000"/>
                </a:solidFill>
                <a:latin typeface="BYagut"/>
                <a:cs typeface="B Mitra" panose="00000400000000000000" pitchFamily="2" charset="-78"/>
              </a:rPr>
              <a:t>جلسات با </a:t>
            </a:r>
            <a:r>
              <a:rPr lang="fa-IR" dirty="0">
                <a:solidFill>
                  <a:srgbClr val="000000"/>
                </a:solidFill>
                <a:latin typeface="BYagut"/>
                <a:cs typeface="B Mitra" panose="00000400000000000000" pitchFamily="2" charset="-78"/>
              </a:rPr>
              <a:t>توجه به </a:t>
            </a:r>
            <a:r>
              <a:rPr lang="fa-IR" dirty="0" smtClean="0">
                <a:solidFill>
                  <a:srgbClr val="000000"/>
                </a:solidFill>
                <a:latin typeface="BYagut"/>
                <a:cs typeface="B Mitra" panose="00000400000000000000" pitchFamily="2" charset="-78"/>
              </a:rPr>
              <a:t>نظارت</a:t>
            </a:r>
            <a:r>
              <a:rPr lang="fa-IR" dirty="0">
                <a:solidFill>
                  <a:srgbClr val="000000"/>
                </a:solidFill>
                <a:latin typeface="BYagut"/>
                <a:cs typeface="B Mitra" panose="00000400000000000000" pitchFamily="2" charset="-78"/>
              </a:rPr>
              <a:t> هاي بعمل آمده در خصوص بهداشت آب و فاضلاب و تعیین خطرات </a:t>
            </a:r>
            <a:r>
              <a:rPr lang="fa-IR" dirty="0" smtClean="0">
                <a:solidFill>
                  <a:srgbClr val="000000"/>
                </a:solidFill>
                <a:latin typeface="BYagut"/>
                <a:cs typeface="B Mitra" panose="00000400000000000000" pitchFamily="2" charset="-78"/>
              </a:rPr>
              <a:t>بالقوه در سیستم ها آبرسانی</a:t>
            </a:r>
            <a:r>
              <a:rPr lang="fa-IR" dirty="0">
                <a:solidFill>
                  <a:srgbClr val="000000"/>
                </a:solidFill>
                <a:latin typeface="BYagut"/>
                <a:cs typeface="B Mitra" panose="00000400000000000000" pitchFamily="2" charset="-78"/>
              </a:rPr>
              <a:t/>
            </a:r>
            <a:br>
              <a:rPr lang="fa-IR" dirty="0">
                <a:solidFill>
                  <a:srgbClr val="000000"/>
                </a:solidFill>
                <a:latin typeface="BYagut"/>
                <a:cs typeface="B Mitra" panose="00000400000000000000" pitchFamily="2" charset="-78"/>
              </a:rPr>
            </a:br>
            <a:r>
              <a:rPr lang="fa-IR" dirty="0">
                <a:solidFill>
                  <a:srgbClr val="000000"/>
                </a:solidFill>
                <a:latin typeface="BYagut"/>
              </a:rPr>
              <a:t/>
            </a:r>
            <a:br>
              <a:rPr lang="fa-IR" dirty="0">
                <a:solidFill>
                  <a:srgbClr val="000000"/>
                </a:solidFill>
                <a:latin typeface="BYagut"/>
              </a:rPr>
            </a:br>
            <a:endParaRPr lang="fa-IR" dirty="0"/>
          </a:p>
        </p:txBody>
      </p:sp>
    </p:spTree>
    <p:extLst>
      <p:ext uri="{BB962C8B-B14F-4D97-AF65-F5344CB8AC3E}">
        <p14:creationId xmlns:p14="http://schemas.microsoft.com/office/powerpoint/2010/main" val="318452469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09600"/>
            <a:ext cx="5791200" cy="1371600"/>
          </a:xfrm>
        </p:spPr>
        <p:txBody>
          <a:bodyPr>
            <a:normAutofit fontScale="90000"/>
          </a:bodyPr>
          <a:lstStyle/>
          <a:p>
            <a:pPr algn="ctr"/>
            <a:r>
              <a:rPr lang="fa-IR" sz="3100" dirty="0" smtClean="0">
                <a:solidFill>
                  <a:srgbClr val="FF0000"/>
                </a:solidFill>
                <a:latin typeface="BTitr"/>
                <a:cs typeface="B Titr" panose="00000700000000000000" pitchFamily="2" charset="-78"/>
              </a:rPr>
              <a:t>آموزش </a:t>
            </a:r>
            <a:r>
              <a:rPr lang="fa-IR" sz="3100" dirty="0">
                <a:solidFill>
                  <a:srgbClr val="FF0000"/>
                </a:solidFill>
                <a:latin typeface="BTitr"/>
                <a:cs typeface="B Titr" panose="00000700000000000000" pitchFamily="2" charset="-78"/>
              </a:rPr>
              <a:t>عمومی و بازآموزي پرسنل</a:t>
            </a:r>
            <a:r>
              <a:rPr lang="fa-IR" dirty="0">
                <a:solidFill>
                  <a:srgbClr val="000000"/>
                </a:solidFill>
                <a:latin typeface="BTitr"/>
              </a:rPr>
              <a:t/>
            </a:r>
            <a:br>
              <a:rPr lang="fa-IR" dirty="0">
                <a:solidFill>
                  <a:srgbClr val="000000"/>
                </a:solidFill>
                <a:latin typeface="BTitr"/>
              </a:rPr>
            </a:br>
            <a:r>
              <a:rPr lang="fa-IR" dirty="0">
                <a:solidFill>
                  <a:srgbClr val="000000"/>
                </a:solidFill>
                <a:latin typeface="BTitr"/>
              </a:rPr>
              <a:t/>
            </a:r>
            <a:br>
              <a:rPr lang="fa-IR" dirty="0">
                <a:solidFill>
                  <a:srgbClr val="000000"/>
                </a:solidFill>
                <a:latin typeface="BTitr"/>
              </a:rPr>
            </a:br>
            <a:endParaRPr lang="fa-IR" dirty="0"/>
          </a:p>
        </p:txBody>
      </p:sp>
      <p:sp>
        <p:nvSpPr>
          <p:cNvPr id="3" name="Content Placeholder 2"/>
          <p:cNvSpPr>
            <a:spLocks noGrp="1"/>
          </p:cNvSpPr>
          <p:nvPr>
            <p:ph idx="1"/>
          </p:nvPr>
        </p:nvSpPr>
        <p:spPr>
          <a:xfrm>
            <a:off x="457200" y="1752600"/>
            <a:ext cx="8153400" cy="4373563"/>
          </a:xfrm>
        </p:spPr>
        <p:txBody>
          <a:bodyPr>
            <a:normAutofit fontScale="55000" lnSpcReduction="20000"/>
          </a:bodyPr>
          <a:lstStyle/>
          <a:p>
            <a:pPr algn="justLow" rtl="1"/>
            <a:r>
              <a:rPr lang="fa-IR" sz="3800" dirty="0" smtClean="0">
                <a:solidFill>
                  <a:srgbClr val="000000"/>
                </a:solidFill>
                <a:latin typeface="BYagut"/>
                <a:cs typeface="B Mitra" panose="00000400000000000000" pitchFamily="2" charset="-78"/>
              </a:rPr>
              <a:t/>
            </a:r>
            <a:br>
              <a:rPr lang="fa-IR" sz="3800" dirty="0" smtClean="0">
                <a:solidFill>
                  <a:srgbClr val="000000"/>
                </a:solidFill>
                <a:latin typeface="BYagut"/>
                <a:cs typeface="B Mitra" panose="00000400000000000000" pitchFamily="2" charset="-78"/>
              </a:rPr>
            </a:br>
            <a:r>
              <a:rPr lang="fa-IR" sz="3800" dirty="0" smtClean="0">
                <a:solidFill>
                  <a:srgbClr val="000000"/>
                </a:solidFill>
                <a:latin typeface="BYagut"/>
                <a:cs typeface="B Mitra" panose="00000400000000000000" pitchFamily="2" charset="-78"/>
              </a:rPr>
              <a:t>1) آموزش پرسنل بهداشتی مرتبط </a:t>
            </a:r>
          </a:p>
          <a:p>
            <a:pPr algn="justLow" rtl="1"/>
            <a:r>
              <a:rPr lang="fa-IR" sz="3800" dirty="0" smtClean="0">
                <a:solidFill>
                  <a:srgbClr val="000000"/>
                </a:solidFill>
                <a:latin typeface="BYagut"/>
                <a:cs typeface="B Mitra" panose="00000400000000000000" pitchFamily="2" charset="-78"/>
              </a:rPr>
              <a:t>2) برگزاري دوره هاي بازآموزي و آموزشی کوتاه مدت در ارتباط با نظارت بر آب آشامیدنی و نحوه کنترل بیماري هاي واگیر روده اي خصوصاً براي همکارانی که جدیداً استخدام شده اند در سطوح مختلف در طول سال</a:t>
            </a:r>
          </a:p>
          <a:p>
            <a:pPr lvl="0" algn="justLow"/>
            <a:r>
              <a:rPr lang="fa-IR" sz="3800" dirty="0" smtClean="0">
                <a:solidFill>
                  <a:srgbClr val="000000"/>
                </a:solidFill>
                <a:latin typeface="BYagut"/>
                <a:cs typeface="B Mitra" panose="00000400000000000000" pitchFamily="2" charset="-78"/>
              </a:rPr>
              <a:t>3) آموزش بهداشت آب و اهمیت بیماری های واگیردارپیش از شروع فصل همه گیري در از طریق آموزشگاههاي بهداشت عمومی و اصناف </a:t>
            </a:r>
          </a:p>
          <a:p>
            <a:pPr lvl="0" algn="justLow"/>
            <a:r>
              <a:rPr lang="fa-IR" sz="3800" dirty="0" smtClean="0">
                <a:solidFill>
                  <a:srgbClr val="000000"/>
                </a:solidFill>
                <a:latin typeface="BYagut"/>
                <a:cs typeface="B Mitra" panose="00000400000000000000" pitchFamily="2" charset="-78"/>
              </a:rPr>
              <a:t>4) چاپ و تکثیر پوستر و بروشور با تاکید بر موضوع بهداشت آب وفاضلاب</a:t>
            </a:r>
          </a:p>
          <a:p>
            <a:pPr lvl="0" algn="justLow"/>
            <a:r>
              <a:rPr lang="fa-IR" sz="3800" dirty="0" smtClean="0">
                <a:solidFill>
                  <a:srgbClr val="000000"/>
                </a:solidFill>
                <a:latin typeface="BYagut"/>
                <a:cs typeface="B Mitra" panose="00000400000000000000" pitchFamily="2" charset="-78"/>
              </a:rPr>
              <a:t>5)</a:t>
            </a:r>
            <a:r>
              <a:rPr lang="fa-IR" sz="3800" cap="all" spc="-60" dirty="0" smtClean="0">
                <a:solidFill>
                  <a:srgbClr val="000000"/>
                </a:solidFill>
                <a:latin typeface="BYagut"/>
                <a:cs typeface="B Mitra" panose="00000400000000000000" pitchFamily="2" charset="-78"/>
              </a:rPr>
              <a:t> آموزش به بهره برداران و متصدیان سیستم هاي تامین آب همچنین متصدیان و شاغلین مراکز</a:t>
            </a:r>
            <a:br>
              <a:rPr lang="fa-IR" sz="3800" cap="all" spc="-60" dirty="0" smtClean="0">
                <a:solidFill>
                  <a:srgbClr val="000000"/>
                </a:solidFill>
                <a:latin typeface="BYagut"/>
                <a:cs typeface="B Mitra" panose="00000400000000000000" pitchFamily="2" charset="-78"/>
              </a:rPr>
            </a:br>
            <a:r>
              <a:rPr lang="fa-IR" sz="3800" cap="all" spc="-60" dirty="0" smtClean="0">
                <a:solidFill>
                  <a:srgbClr val="000000"/>
                </a:solidFill>
                <a:latin typeface="BYagut"/>
                <a:cs typeface="B Mitra" panose="00000400000000000000" pitchFamily="2" charset="-78"/>
              </a:rPr>
              <a:t>و اماکن حساس</a:t>
            </a:r>
          </a:p>
          <a:p>
            <a:pPr lvl="0" algn="justLow"/>
            <a:r>
              <a:rPr lang="fa-IR" sz="3800" dirty="0" smtClean="0">
                <a:solidFill>
                  <a:srgbClr val="000000"/>
                </a:solidFill>
                <a:latin typeface="BYagut"/>
                <a:cs typeface="B Mitra" panose="00000400000000000000" pitchFamily="2" charset="-78"/>
              </a:rPr>
              <a:t>5)</a:t>
            </a:r>
            <a:r>
              <a:rPr lang="fa-IR" sz="3800" cap="all" spc="-60" dirty="0" smtClean="0">
                <a:solidFill>
                  <a:srgbClr val="000000"/>
                </a:solidFill>
                <a:latin typeface="BYagut"/>
                <a:cs typeface="B Mitra" panose="00000400000000000000" pitchFamily="2" charset="-78"/>
              </a:rPr>
              <a:t> آموزش عمومی و ارائه نکات آموزشی از طریق رسانه هاي جمعی</a:t>
            </a:r>
            <a:endParaRPr lang="fa-IR" sz="3800" dirty="0" smtClean="0">
              <a:solidFill>
                <a:srgbClr val="000000"/>
              </a:solidFill>
              <a:cs typeface="B Mitra" panose="00000400000000000000" pitchFamily="2" charset="-78"/>
            </a:endParaRPr>
          </a:p>
          <a:p>
            <a:pPr lvl="0"/>
            <a:r>
              <a:rPr lang="fa-IR" sz="2400" b="0" cap="all" spc="-60" dirty="0">
                <a:solidFill>
                  <a:srgbClr val="000000"/>
                </a:solidFill>
                <a:latin typeface="BYagut"/>
                <a:ea typeface="+mj-ea"/>
                <a:cs typeface="B Mitra" panose="00000400000000000000" pitchFamily="2" charset="-78"/>
              </a:rPr>
              <a:t/>
            </a:r>
            <a:br>
              <a:rPr lang="fa-IR" sz="2400" b="0" cap="all" spc="-60" dirty="0">
                <a:solidFill>
                  <a:srgbClr val="000000"/>
                </a:solidFill>
                <a:latin typeface="BYagut"/>
                <a:ea typeface="+mj-ea"/>
                <a:cs typeface="B Mitra" panose="00000400000000000000" pitchFamily="2" charset="-78"/>
              </a:rPr>
            </a:br>
            <a:r>
              <a:rPr lang="fa-IR" sz="2400" dirty="0">
                <a:solidFill>
                  <a:srgbClr val="000000"/>
                </a:solidFill>
                <a:latin typeface="Zar-s"/>
              </a:rPr>
              <a:t/>
            </a:r>
            <a:br>
              <a:rPr lang="fa-IR" sz="2400" dirty="0">
                <a:solidFill>
                  <a:srgbClr val="000000"/>
                </a:solidFill>
                <a:latin typeface="Zar-s"/>
              </a:rPr>
            </a:br>
            <a:endParaRPr lang="fa-IR" dirty="0"/>
          </a:p>
        </p:txBody>
      </p:sp>
    </p:spTree>
    <p:extLst>
      <p:ext uri="{BB962C8B-B14F-4D97-AF65-F5344CB8AC3E}">
        <p14:creationId xmlns:p14="http://schemas.microsoft.com/office/powerpoint/2010/main" val="7597696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609600"/>
            <a:ext cx="5791200" cy="1371600"/>
          </a:xfrm>
        </p:spPr>
        <p:txBody>
          <a:bodyPr>
            <a:normAutofit fontScale="90000"/>
          </a:bodyPr>
          <a:lstStyle/>
          <a:p>
            <a:pPr algn="ctr"/>
            <a:r>
              <a:rPr lang="fa-IR" sz="3100" dirty="0">
                <a:solidFill>
                  <a:srgbClr val="FF0000"/>
                </a:solidFill>
                <a:latin typeface="BTitr"/>
                <a:cs typeface="B Titr" panose="00000700000000000000" pitchFamily="2" charset="-78"/>
              </a:rPr>
              <a:t>تامین تجهیزات و پشتیبانی</a:t>
            </a:r>
            <a:r>
              <a:rPr lang="fa-IR" dirty="0">
                <a:solidFill>
                  <a:srgbClr val="000000"/>
                </a:solidFill>
                <a:latin typeface="BTitr"/>
                <a:cs typeface="B Titr" panose="00000700000000000000" pitchFamily="2" charset="-78"/>
              </a:rPr>
              <a:t/>
            </a:r>
            <a:br>
              <a:rPr lang="fa-IR" dirty="0">
                <a:solidFill>
                  <a:srgbClr val="000000"/>
                </a:solidFill>
                <a:latin typeface="BTitr"/>
                <a:cs typeface="B Titr" panose="00000700000000000000" pitchFamily="2" charset="-78"/>
              </a:rPr>
            </a:br>
            <a:r>
              <a:rPr lang="fa-IR" dirty="0">
                <a:solidFill>
                  <a:srgbClr val="000000"/>
                </a:solidFill>
                <a:latin typeface="BTitr"/>
                <a:cs typeface="B Titr" panose="00000700000000000000" pitchFamily="2" charset="-78"/>
              </a:rPr>
              <a:t/>
            </a:r>
            <a:br>
              <a:rPr lang="fa-IR" dirty="0">
                <a:solidFill>
                  <a:srgbClr val="000000"/>
                </a:solidFill>
                <a:latin typeface="BTitr"/>
                <a:cs typeface="B Titr" panose="00000700000000000000" pitchFamily="2" charset="-78"/>
              </a:rPr>
            </a:br>
            <a:endParaRPr lang="fa-IR" dirty="0">
              <a:cs typeface="B Titr" panose="00000700000000000000" pitchFamily="2" charset="-78"/>
            </a:endParaRPr>
          </a:p>
        </p:txBody>
      </p:sp>
      <p:sp>
        <p:nvSpPr>
          <p:cNvPr id="3" name="Content Placeholder 2"/>
          <p:cNvSpPr>
            <a:spLocks noGrp="1"/>
          </p:cNvSpPr>
          <p:nvPr>
            <p:ph idx="1"/>
          </p:nvPr>
        </p:nvSpPr>
        <p:spPr/>
        <p:txBody>
          <a:bodyPr>
            <a:normAutofit/>
          </a:bodyPr>
          <a:lstStyle/>
          <a:p>
            <a:pPr marL="457200" indent="-457200">
              <a:buAutoNum type="arabicParenR"/>
            </a:pPr>
            <a:r>
              <a:rPr lang="fa-IR" sz="2400" dirty="0" smtClean="0">
                <a:solidFill>
                  <a:srgbClr val="000000"/>
                </a:solidFill>
                <a:latin typeface="BYagut"/>
                <a:cs typeface="B Mitra" panose="00000400000000000000" pitchFamily="2" charset="-78"/>
              </a:rPr>
              <a:t>برآورد </a:t>
            </a:r>
            <a:r>
              <a:rPr lang="fa-IR" sz="2400" dirty="0">
                <a:solidFill>
                  <a:srgbClr val="000000"/>
                </a:solidFill>
                <a:latin typeface="BYagut"/>
                <a:cs typeface="B Mitra" panose="00000400000000000000" pitchFamily="2" charset="-78"/>
              </a:rPr>
              <a:t>صحیح نیازهاي سالانه ملزومات و تجهیزات مورد نیاز در منطقه </a:t>
            </a:r>
            <a:r>
              <a:rPr lang="fa-IR" sz="2400" dirty="0" smtClean="0">
                <a:solidFill>
                  <a:srgbClr val="000000"/>
                </a:solidFill>
                <a:latin typeface="BYagut"/>
                <a:cs typeface="B Mitra" panose="00000400000000000000" pitchFamily="2" charset="-78"/>
              </a:rPr>
              <a:t>تحت</a:t>
            </a:r>
            <a:r>
              <a:rPr lang="fa-IR" sz="2400" dirty="0">
                <a:solidFill>
                  <a:srgbClr val="000000"/>
                </a:solidFill>
                <a:latin typeface="BYagut"/>
                <a:cs typeface="B Mitra" panose="00000400000000000000" pitchFamily="2" charset="-78"/>
              </a:rPr>
              <a:t> پوشش براي اجراي برنامه ها و فعالیت هاي معمول و همچنین پیش بینی شرایط بروز </a:t>
            </a:r>
            <a:r>
              <a:rPr lang="fa-IR" sz="2400" dirty="0" smtClean="0">
                <a:solidFill>
                  <a:srgbClr val="000000"/>
                </a:solidFill>
                <a:latin typeface="BYagut"/>
                <a:cs typeface="B Mitra" panose="00000400000000000000" pitchFamily="2" charset="-78"/>
              </a:rPr>
              <a:t>بحران در </a:t>
            </a:r>
            <a:r>
              <a:rPr lang="fa-IR" sz="2400" dirty="0">
                <a:solidFill>
                  <a:srgbClr val="000000"/>
                </a:solidFill>
                <a:latin typeface="BYagut"/>
                <a:cs typeface="B Mitra" panose="00000400000000000000" pitchFamily="2" charset="-78"/>
              </a:rPr>
              <a:t>طول سال </a:t>
            </a:r>
            <a:endParaRPr lang="fa-IR" sz="2400" dirty="0" smtClean="0">
              <a:solidFill>
                <a:srgbClr val="000000"/>
              </a:solidFill>
              <a:latin typeface="BYagut"/>
              <a:cs typeface="B Mitra" panose="00000400000000000000" pitchFamily="2" charset="-78"/>
            </a:endParaRPr>
          </a:p>
          <a:p>
            <a:pPr marL="457200" lvl="0" indent="-457200">
              <a:buFont typeface="Arial" pitchFamily="34" charset="0"/>
              <a:buAutoNum type="arabicParenR"/>
            </a:pPr>
            <a:r>
              <a:rPr lang="fa-IR" sz="2400" dirty="0">
                <a:solidFill>
                  <a:srgbClr val="000000"/>
                </a:solidFill>
                <a:latin typeface="BYagut"/>
                <a:cs typeface="B Mitra" panose="00000400000000000000" pitchFamily="2" charset="-78"/>
              </a:rPr>
              <a:t>ذخیره سازي مواد و تجهیزات اعم از پرکلرین، کیت و معرفهاي کلرسنجی، محیط کشت،کدورت سنج، وسیله نقلیه، مواد گندزداي مورد نیاز </a:t>
            </a:r>
          </a:p>
          <a:p>
            <a:pPr marL="457200" indent="-457200">
              <a:buAutoNum type="arabicParenR"/>
            </a:pPr>
            <a:r>
              <a:rPr lang="fa-IR" sz="2400" dirty="0" smtClean="0">
                <a:solidFill>
                  <a:srgbClr val="000000"/>
                </a:solidFill>
                <a:latin typeface="BYagut"/>
                <a:cs typeface="B Mitra" panose="00000400000000000000" pitchFamily="2" charset="-78"/>
              </a:rPr>
              <a:t>پیش بینی منابع </a:t>
            </a:r>
            <a:r>
              <a:rPr lang="fa-IR" sz="2400" dirty="0">
                <a:solidFill>
                  <a:srgbClr val="000000"/>
                </a:solidFill>
                <a:latin typeface="BYagut"/>
                <a:cs typeface="B Mitra" panose="00000400000000000000" pitchFamily="2" charset="-78"/>
              </a:rPr>
              <a:t>مالی و حمل و نقل براي تشدید فعالیت ها</a:t>
            </a:r>
            <a:r>
              <a:rPr lang="fa-IR" dirty="0" smtClean="0">
                <a:solidFill>
                  <a:srgbClr val="000000"/>
                </a:solidFill>
                <a:latin typeface="BYagut"/>
              </a:rPr>
              <a:t/>
            </a:r>
            <a:br>
              <a:rPr lang="fa-IR" dirty="0" smtClean="0">
                <a:solidFill>
                  <a:srgbClr val="000000"/>
                </a:solidFill>
                <a:latin typeface="BYagut"/>
              </a:rPr>
            </a:br>
            <a:endParaRPr lang="fa-IR" dirty="0"/>
          </a:p>
        </p:txBody>
      </p:sp>
    </p:spTree>
    <p:extLst>
      <p:ext uri="{BB962C8B-B14F-4D97-AF65-F5344CB8AC3E}">
        <p14:creationId xmlns:p14="http://schemas.microsoft.com/office/powerpoint/2010/main" val="72250781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762000"/>
            <a:ext cx="5791200" cy="1371600"/>
          </a:xfrm>
        </p:spPr>
        <p:txBody>
          <a:bodyPr>
            <a:normAutofit fontScale="90000"/>
          </a:bodyPr>
          <a:lstStyle/>
          <a:p>
            <a:pPr algn="ctr"/>
            <a:r>
              <a:rPr lang="fa-IR" sz="3100" dirty="0">
                <a:solidFill>
                  <a:srgbClr val="FF0000"/>
                </a:solidFill>
                <a:latin typeface="BTitr"/>
                <a:cs typeface="B Titr" panose="00000700000000000000" pitchFamily="2" charset="-78"/>
              </a:rPr>
              <a:t>اقدامات در هنگام بروز همه گیري</a:t>
            </a:r>
            <a:r>
              <a:rPr lang="fa-IR" dirty="0">
                <a:solidFill>
                  <a:srgbClr val="000000"/>
                </a:solidFill>
                <a:latin typeface="BTitr"/>
              </a:rPr>
              <a:t/>
            </a:r>
            <a:br>
              <a:rPr lang="fa-IR" dirty="0">
                <a:solidFill>
                  <a:srgbClr val="000000"/>
                </a:solidFill>
                <a:latin typeface="BTitr"/>
              </a:rPr>
            </a:br>
            <a:r>
              <a:rPr lang="fa-IR" dirty="0">
                <a:solidFill>
                  <a:srgbClr val="000000"/>
                </a:solidFill>
                <a:latin typeface="BTitr"/>
              </a:rPr>
              <a:t/>
            </a:r>
            <a:br>
              <a:rPr lang="fa-IR" dirty="0">
                <a:solidFill>
                  <a:srgbClr val="000000"/>
                </a:solidFill>
                <a:latin typeface="BTitr"/>
              </a:rPr>
            </a:br>
            <a:endParaRPr lang="fa-IR" dirty="0"/>
          </a:p>
        </p:txBody>
      </p:sp>
      <p:sp>
        <p:nvSpPr>
          <p:cNvPr id="3" name="Content Placeholder 2"/>
          <p:cNvSpPr>
            <a:spLocks noGrp="1"/>
          </p:cNvSpPr>
          <p:nvPr>
            <p:ph idx="1"/>
          </p:nvPr>
        </p:nvSpPr>
        <p:spPr>
          <a:xfrm>
            <a:off x="457200" y="1371600"/>
            <a:ext cx="8229600" cy="4876800"/>
          </a:xfrm>
        </p:spPr>
        <p:txBody>
          <a:bodyPr>
            <a:normAutofit/>
          </a:bodyPr>
          <a:lstStyle/>
          <a:p>
            <a:pPr algn="r" rtl="1"/>
            <a:r>
              <a:rPr lang="fa-IR" sz="2200" dirty="0" smtClean="0">
                <a:solidFill>
                  <a:srgbClr val="000000"/>
                </a:solidFill>
                <a:latin typeface="BTitr"/>
                <a:cs typeface="B Mitra" panose="00000400000000000000" pitchFamily="2" charset="-78"/>
              </a:rPr>
              <a:t>1) گزارش </a:t>
            </a:r>
            <a:r>
              <a:rPr lang="fa-IR" sz="2200" dirty="0">
                <a:solidFill>
                  <a:srgbClr val="000000"/>
                </a:solidFill>
                <a:latin typeface="BTitr"/>
                <a:cs typeface="B Mitra" panose="00000400000000000000" pitchFamily="2" charset="-78"/>
              </a:rPr>
              <a:t>همه گیري </a:t>
            </a:r>
            <a:r>
              <a:rPr lang="fa-IR" sz="2200" b="1" dirty="0">
                <a:solidFill>
                  <a:srgbClr val="000000"/>
                </a:solidFill>
                <a:latin typeface="BTitr"/>
                <a:cs typeface="B Mitra" panose="00000400000000000000" pitchFamily="2" charset="-78"/>
              </a:rPr>
              <a:t>:</a:t>
            </a:r>
            <a:r>
              <a:rPr lang="fa-IR" sz="2200" dirty="0">
                <a:solidFill>
                  <a:srgbClr val="000000"/>
                </a:solidFill>
                <a:latin typeface="BTitr"/>
                <a:cs typeface="B Mitra" panose="00000400000000000000" pitchFamily="2" charset="-78"/>
              </a:rPr>
              <a:t/>
            </a:r>
            <a:br>
              <a:rPr lang="fa-IR" sz="2200" dirty="0">
                <a:solidFill>
                  <a:srgbClr val="000000"/>
                </a:solidFill>
                <a:latin typeface="BTitr"/>
                <a:cs typeface="B Mitra" panose="00000400000000000000" pitchFamily="2" charset="-78"/>
              </a:rPr>
            </a:br>
            <a:r>
              <a:rPr lang="fa-IR" sz="2200" dirty="0">
                <a:solidFill>
                  <a:srgbClr val="000000"/>
                </a:solidFill>
                <a:latin typeface="BYagut"/>
                <a:cs typeface="B Mitra" panose="00000400000000000000" pitchFamily="2" charset="-78"/>
              </a:rPr>
              <a:t>گزارش همه گیري توسط واحد مدیریت بیماري هاي واگیر انجام می شود</a:t>
            </a:r>
            <a:r>
              <a:rPr lang="fa-IR" sz="2200" dirty="0" smtClean="0">
                <a:solidFill>
                  <a:srgbClr val="000000"/>
                </a:solidFill>
                <a:latin typeface="BYagut"/>
                <a:cs typeface="B Mitra" panose="00000400000000000000" pitchFamily="2" charset="-78"/>
              </a:rPr>
              <a:t>.</a:t>
            </a:r>
          </a:p>
          <a:p>
            <a:pPr algn="r" rtl="1"/>
            <a:r>
              <a:rPr lang="fa-IR" sz="2200" dirty="0">
                <a:solidFill>
                  <a:srgbClr val="000000"/>
                </a:solidFill>
                <a:latin typeface="BYagut"/>
                <a:cs typeface="B Mitra" panose="00000400000000000000" pitchFamily="2" charset="-78"/>
              </a:rPr>
              <a:t/>
            </a:r>
            <a:br>
              <a:rPr lang="fa-IR" sz="2200" dirty="0">
                <a:solidFill>
                  <a:srgbClr val="000000"/>
                </a:solidFill>
                <a:latin typeface="BYagut"/>
                <a:cs typeface="B Mitra" panose="00000400000000000000" pitchFamily="2" charset="-78"/>
              </a:rPr>
            </a:br>
            <a:r>
              <a:rPr lang="fa-IR" sz="2200" b="1" dirty="0" smtClean="0">
                <a:solidFill>
                  <a:srgbClr val="000000"/>
                </a:solidFill>
                <a:latin typeface="BYagut"/>
                <a:cs typeface="B Mitra" panose="00000400000000000000" pitchFamily="2" charset="-78"/>
              </a:rPr>
              <a:t>2) </a:t>
            </a:r>
            <a:r>
              <a:rPr lang="fa-IR" sz="2200" dirty="0" smtClean="0">
                <a:solidFill>
                  <a:srgbClr val="000000"/>
                </a:solidFill>
                <a:latin typeface="BTitr"/>
                <a:cs typeface="B Mitra" panose="00000400000000000000" pitchFamily="2" charset="-78"/>
              </a:rPr>
              <a:t>ارزیابی </a:t>
            </a:r>
            <a:r>
              <a:rPr lang="fa-IR" sz="2200" dirty="0">
                <a:solidFill>
                  <a:srgbClr val="000000"/>
                </a:solidFill>
                <a:latin typeface="BTitr"/>
                <a:cs typeface="B Mitra" panose="00000400000000000000" pitchFamily="2" charset="-78"/>
              </a:rPr>
              <a:t>سریع به همراه تکمیل فرم ارزیابی </a:t>
            </a:r>
            <a:r>
              <a:rPr lang="fa-IR" sz="2200" b="1" dirty="0">
                <a:solidFill>
                  <a:srgbClr val="000000"/>
                </a:solidFill>
                <a:latin typeface="BTitr"/>
                <a:cs typeface="B Mitra" panose="00000400000000000000" pitchFamily="2" charset="-78"/>
              </a:rPr>
              <a:t>:</a:t>
            </a:r>
            <a:r>
              <a:rPr lang="fa-IR" sz="2200" dirty="0">
                <a:solidFill>
                  <a:srgbClr val="000000"/>
                </a:solidFill>
                <a:latin typeface="BTitr"/>
                <a:cs typeface="B Mitra" panose="00000400000000000000" pitchFamily="2" charset="-78"/>
              </a:rPr>
              <a:t/>
            </a:r>
            <a:br>
              <a:rPr lang="fa-IR" sz="2200" dirty="0">
                <a:solidFill>
                  <a:srgbClr val="000000"/>
                </a:solidFill>
                <a:latin typeface="BTitr"/>
                <a:cs typeface="B Mitra" panose="00000400000000000000" pitchFamily="2" charset="-78"/>
              </a:rPr>
            </a:br>
            <a:r>
              <a:rPr lang="fa-IR" sz="2200" dirty="0">
                <a:solidFill>
                  <a:srgbClr val="000000"/>
                </a:solidFill>
                <a:latin typeface="BYagut"/>
                <a:cs typeface="B Mitra" panose="00000400000000000000" pitchFamily="2" charset="-78"/>
              </a:rPr>
              <a:t>بلافاصله پس از گزارش همه گیري گزارش فوري همه گیري بیماري منتقله از آب به صورت تلفنی و </a:t>
            </a:r>
            <a:r>
              <a:rPr lang="fa-IR" sz="2200" dirty="0" smtClean="0">
                <a:solidFill>
                  <a:srgbClr val="000000"/>
                </a:solidFill>
                <a:latin typeface="BYagut"/>
                <a:cs typeface="B Mitra" panose="00000400000000000000" pitchFamily="2" charset="-78"/>
              </a:rPr>
              <a:t>ازطریق </a:t>
            </a:r>
            <a:r>
              <a:rPr lang="fa-IR" sz="2200" dirty="0">
                <a:solidFill>
                  <a:srgbClr val="000000"/>
                </a:solidFill>
                <a:latin typeface="BYagut"/>
                <a:cs typeface="B Mitra" panose="00000400000000000000" pitchFamily="2" charset="-78"/>
              </a:rPr>
              <a:t>تکمیل فرم </a:t>
            </a:r>
            <a:r>
              <a:rPr lang="fa-IR" sz="2200" dirty="0" smtClean="0">
                <a:solidFill>
                  <a:srgbClr val="000000"/>
                </a:solidFill>
                <a:latin typeface="BYagut"/>
                <a:cs typeface="B Mitra" panose="00000400000000000000" pitchFamily="2" charset="-78"/>
              </a:rPr>
              <a:t>( </a:t>
            </a:r>
            <a:r>
              <a:rPr lang="fa-IR" sz="2200" dirty="0">
                <a:solidFill>
                  <a:srgbClr val="000000"/>
                </a:solidFill>
                <a:latin typeface="BYagut"/>
                <a:cs typeface="B Mitra" panose="00000400000000000000" pitchFamily="2" charset="-78"/>
              </a:rPr>
              <a:t>پیوست </a:t>
            </a:r>
            <a:r>
              <a:rPr lang="fa-IR" sz="2200" dirty="0" smtClean="0">
                <a:solidFill>
                  <a:srgbClr val="000000"/>
                </a:solidFill>
                <a:latin typeface="BYagut"/>
                <a:cs typeface="B Mitra" panose="00000400000000000000" pitchFamily="2" charset="-78"/>
              </a:rPr>
              <a:t>7) به </a:t>
            </a:r>
            <a:r>
              <a:rPr lang="fa-IR" sz="2200" dirty="0">
                <a:solidFill>
                  <a:srgbClr val="000000"/>
                </a:solidFill>
                <a:latin typeface="BYagut"/>
                <a:cs typeface="B Mitra" panose="00000400000000000000" pitchFamily="2" charset="-78"/>
              </a:rPr>
              <a:t>سطح بالاتر منعکس می شود</a:t>
            </a:r>
            <a:r>
              <a:rPr lang="fa-IR" sz="2200" dirty="0" smtClean="0">
                <a:solidFill>
                  <a:srgbClr val="000000"/>
                </a:solidFill>
                <a:latin typeface="BYagut"/>
                <a:cs typeface="B Mitra" panose="00000400000000000000" pitchFamily="2" charset="-78"/>
              </a:rPr>
              <a:t>.</a:t>
            </a:r>
          </a:p>
          <a:p>
            <a:pPr algn="r" rtl="1"/>
            <a:r>
              <a:rPr lang="fa-IR" sz="2200" dirty="0">
                <a:solidFill>
                  <a:srgbClr val="000000"/>
                </a:solidFill>
                <a:latin typeface="BYagut"/>
                <a:cs typeface="B Mitra" panose="00000400000000000000" pitchFamily="2" charset="-78"/>
              </a:rPr>
              <a:t/>
            </a:r>
            <a:br>
              <a:rPr lang="fa-IR" sz="2200" dirty="0">
                <a:solidFill>
                  <a:srgbClr val="000000"/>
                </a:solidFill>
                <a:latin typeface="BYagut"/>
                <a:cs typeface="B Mitra" panose="00000400000000000000" pitchFamily="2" charset="-78"/>
              </a:rPr>
            </a:br>
            <a:r>
              <a:rPr lang="fa-IR" sz="2200" b="1" dirty="0" smtClean="0">
                <a:solidFill>
                  <a:srgbClr val="000000"/>
                </a:solidFill>
                <a:latin typeface="BYagut"/>
                <a:cs typeface="B Mitra" panose="00000400000000000000" pitchFamily="2" charset="-78"/>
              </a:rPr>
              <a:t>3) </a:t>
            </a:r>
            <a:r>
              <a:rPr lang="fa-IR" sz="2200" dirty="0" smtClean="0">
                <a:solidFill>
                  <a:srgbClr val="000000"/>
                </a:solidFill>
                <a:latin typeface="BTitr"/>
                <a:cs typeface="B Mitra" panose="00000400000000000000" pitchFamily="2" charset="-78"/>
              </a:rPr>
              <a:t>بررسی </a:t>
            </a:r>
            <a:r>
              <a:rPr lang="fa-IR" sz="2200" dirty="0">
                <a:solidFill>
                  <a:srgbClr val="000000"/>
                </a:solidFill>
                <a:latin typeface="BTitr"/>
                <a:cs typeface="B Mitra" panose="00000400000000000000" pitchFamily="2" charset="-78"/>
              </a:rPr>
              <a:t>همه گیري یا طغیان </a:t>
            </a:r>
            <a:r>
              <a:rPr lang="fa-IR" sz="2200" b="1" dirty="0">
                <a:solidFill>
                  <a:srgbClr val="000000"/>
                </a:solidFill>
                <a:latin typeface="BTitr"/>
                <a:cs typeface="B Mitra" panose="00000400000000000000" pitchFamily="2" charset="-78"/>
              </a:rPr>
              <a:t>:</a:t>
            </a:r>
            <a:r>
              <a:rPr lang="fa-IR" sz="2200" dirty="0">
                <a:solidFill>
                  <a:srgbClr val="000000"/>
                </a:solidFill>
                <a:latin typeface="BTitr"/>
                <a:cs typeface="B Mitra" panose="00000400000000000000" pitchFamily="2" charset="-78"/>
              </a:rPr>
              <a:t/>
            </a:r>
            <a:br>
              <a:rPr lang="fa-IR" sz="2200" dirty="0">
                <a:solidFill>
                  <a:srgbClr val="000000"/>
                </a:solidFill>
                <a:latin typeface="BTitr"/>
                <a:cs typeface="B Mitra" panose="00000400000000000000" pitchFamily="2" charset="-78"/>
              </a:rPr>
            </a:br>
            <a:r>
              <a:rPr lang="fa-IR" sz="2200" b="1" dirty="0" smtClean="0">
                <a:solidFill>
                  <a:srgbClr val="000000"/>
                </a:solidFill>
                <a:latin typeface="BTitr"/>
                <a:cs typeface="B Mitra" panose="00000400000000000000" pitchFamily="2" charset="-78"/>
              </a:rPr>
              <a:t>1-3</a:t>
            </a:r>
            <a:r>
              <a:rPr lang="fa-IR" sz="2200" dirty="0" smtClean="0">
                <a:solidFill>
                  <a:srgbClr val="000000"/>
                </a:solidFill>
                <a:latin typeface="BTitr"/>
                <a:cs typeface="B Mitra" panose="00000400000000000000" pitchFamily="2" charset="-78"/>
              </a:rPr>
              <a:t>بررسی </a:t>
            </a:r>
            <a:r>
              <a:rPr lang="fa-IR" sz="2200" dirty="0">
                <a:solidFill>
                  <a:srgbClr val="000000"/>
                </a:solidFill>
                <a:latin typeface="BTitr"/>
                <a:cs typeface="B Mitra" panose="00000400000000000000" pitchFamily="2" charset="-78"/>
              </a:rPr>
              <a:t>اپیدمیولوژیک</a:t>
            </a:r>
            <a:br>
              <a:rPr lang="fa-IR" sz="2200" dirty="0">
                <a:solidFill>
                  <a:srgbClr val="000000"/>
                </a:solidFill>
                <a:latin typeface="BTitr"/>
                <a:cs typeface="B Mitra" panose="00000400000000000000" pitchFamily="2" charset="-78"/>
              </a:rPr>
            </a:br>
            <a:r>
              <a:rPr lang="fa-IR" sz="2200" dirty="0" smtClean="0">
                <a:solidFill>
                  <a:srgbClr val="000000"/>
                </a:solidFill>
                <a:latin typeface="BTitr"/>
                <a:cs typeface="B Mitra" panose="00000400000000000000" pitchFamily="2" charset="-78"/>
              </a:rPr>
              <a:t>2</a:t>
            </a:r>
            <a:r>
              <a:rPr lang="fa-IR" sz="2200" b="1" dirty="0" smtClean="0">
                <a:solidFill>
                  <a:srgbClr val="000000"/>
                </a:solidFill>
                <a:latin typeface="BTitr"/>
                <a:cs typeface="B Mitra" panose="00000400000000000000" pitchFamily="2" charset="-78"/>
              </a:rPr>
              <a:t>-3</a:t>
            </a:r>
            <a:r>
              <a:rPr lang="fa-IR" sz="2200" dirty="0" smtClean="0">
                <a:solidFill>
                  <a:srgbClr val="000000"/>
                </a:solidFill>
                <a:latin typeface="BTitr"/>
                <a:cs typeface="B Mitra" panose="00000400000000000000" pitchFamily="2" charset="-78"/>
              </a:rPr>
              <a:t>بررسی </a:t>
            </a:r>
            <a:r>
              <a:rPr lang="fa-IR" sz="2200" dirty="0">
                <a:solidFill>
                  <a:srgbClr val="000000"/>
                </a:solidFill>
                <a:latin typeface="BTitr"/>
                <a:cs typeface="B Mitra" panose="00000400000000000000" pitchFamily="2" charset="-78"/>
              </a:rPr>
              <a:t>هاي محیطی</a:t>
            </a:r>
            <a:br>
              <a:rPr lang="fa-IR" sz="2200" dirty="0">
                <a:solidFill>
                  <a:srgbClr val="000000"/>
                </a:solidFill>
                <a:latin typeface="BTitr"/>
                <a:cs typeface="B Mitra" panose="00000400000000000000" pitchFamily="2" charset="-78"/>
              </a:rPr>
            </a:br>
            <a:r>
              <a:rPr lang="fa-IR" sz="2200" b="1" dirty="0" smtClean="0">
                <a:solidFill>
                  <a:srgbClr val="000000"/>
                </a:solidFill>
                <a:latin typeface="BTitr"/>
                <a:cs typeface="B Mitra" panose="00000400000000000000" pitchFamily="2" charset="-78"/>
              </a:rPr>
              <a:t>3-3</a:t>
            </a:r>
            <a:r>
              <a:rPr lang="fa-IR" sz="2200" dirty="0" smtClean="0">
                <a:solidFill>
                  <a:srgbClr val="000000"/>
                </a:solidFill>
                <a:latin typeface="BTitr"/>
                <a:cs typeface="B Mitra" panose="00000400000000000000" pitchFamily="2" charset="-78"/>
              </a:rPr>
              <a:t>بررسی </a:t>
            </a:r>
            <a:r>
              <a:rPr lang="fa-IR" sz="2200" dirty="0">
                <a:solidFill>
                  <a:srgbClr val="000000"/>
                </a:solidFill>
                <a:latin typeface="BTitr"/>
                <a:cs typeface="B Mitra" panose="00000400000000000000" pitchFamily="2" charset="-78"/>
              </a:rPr>
              <a:t>هاي آزمایشگاهی</a:t>
            </a:r>
            <a:r>
              <a:rPr lang="fa-IR" dirty="0">
                <a:solidFill>
                  <a:srgbClr val="000000"/>
                </a:solidFill>
                <a:latin typeface="BYagut"/>
              </a:rPr>
              <a:t/>
            </a:r>
            <a:br>
              <a:rPr lang="fa-IR" dirty="0">
                <a:solidFill>
                  <a:srgbClr val="000000"/>
                </a:solidFill>
                <a:latin typeface="BYagut"/>
              </a:rPr>
            </a:br>
            <a:endParaRPr lang="fa-IR" dirty="0"/>
          </a:p>
        </p:txBody>
      </p:sp>
    </p:spTree>
    <p:extLst>
      <p:ext uri="{BB962C8B-B14F-4D97-AF65-F5344CB8AC3E}">
        <p14:creationId xmlns:p14="http://schemas.microsoft.com/office/powerpoint/2010/main" val="9958199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lgn="r" rtl="1" eaLnBrk="1" hangingPunct="1">
              <a:lnSpc>
                <a:spcPct val="150000"/>
              </a:lnSpc>
              <a:buClr>
                <a:srgbClr val="4F81BD"/>
              </a:buClr>
              <a:buSzPct val="70000"/>
              <a:buFont typeface="Constantia" pitchFamily="18" charset="0"/>
              <a:buAutoNum type="arabicPeriod"/>
              <a:defRPr/>
            </a:pPr>
            <a:r>
              <a:rPr lang="fa-IR" altLang="fa-IR" dirty="0">
                <a:solidFill>
                  <a:prstClr val="black"/>
                </a:solidFill>
                <a:latin typeface="Arial" pitchFamily="34" charset="0"/>
                <a:cs typeface="Arial" pitchFamily="34" charset="0"/>
              </a:rPr>
              <a:t>عنا</a:t>
            </a:r>
            <a:r>
              <a:rPr lang="fa-IR" altLang="fa-IR" sz="2400" dirty="0">
                <a:solidFill>
                  <a:prstClr val="black"/>
                </a:solidFill>
                <a:latin typeface="Arial" pitchFamily="34" charset="0"/>
                <a:cs typeface="B Mitra" panose="00000400000000000000" pitchFamily="2" charset="-78"/>
              </a:rPr>
              <a:t>صر بحرانی کنترل همه گیریهای بیماری های منتقله از آب</a:t>
            </a:r>
          </a:p>
          <a:p>
            <a:pPr marL="514350" indent="-514350" algn="r" rtl="1" eaLnBrk="1" hangingPunct="1">
              <a:lnSpc>
                <a:spcPct val="150000"/>
              </a:lnSpc>
              <a:buClr>
                <a:srgbClr val="4F81BD"/>
              </a:buClr>
              <a:buSzPct val="70000"/>
              <a:buFont typeface="Constantia" pitchFamily="18" charset="0"/>
              <a:buAutoNum type="arabicPeriod"/>
              <a:defRPr/>
            </a:pPr>
            <a:r>
              <a:rPr lang="fa-IR" altLang="fa-IR" sz="2400" dirty="0">
                <a:solidFill>
                  <a:prstClr val="black"/>
                </a:solidFill>
                <a:latin typeface="Arial" pitchFamily="34" charset="0"/>
                <a:cs typeface="B Mitra" panose="00000400000000000000" pitchFamily="2" charset="-78"/>
              </a:rPr>
              <a:t>اقدامات لازم پیش از بروز همه گیری </a:t>
            </a:r>
          </a:p>
          <a:p>
            <a:pPr marL="514350" indent="-514350" algn="r" rtl="1" eaLnBrk="1" hangingPunct="1">
              <a:lnSpc>
                <a:spcPct val="150000"/>
              </a:lnSpc>
              <a:buClr>
                <a:srgbClr val="4F81BD"/>
              </a:buClr>
              <a:buSzPct val="70000"/>
              <a:buFont typeface="Constantia" pitchFamily="18" charset="0"/>
              <a:buAutoNum type="arabicPeriod"/>
              <a:defRPr/>
            </a:pPr>
            <a:r>
              <a:rPr lang="fa-IR" altLang="fa-IR" sz="2400" dirty="0">
                <a:solidFill>
                  <a:prstClr val="black"/>
                </a:solidFill>
                <a:latin typeface="Arial" pitchFamily="34" charset="0"/>
                <a:cs typeface="B Mitra" panose="00000400000000000000" pitchFamily="2" charset="-78"/>
              </a:rPr>
              <a:t>اقدامات لازم در هنگام بروز همه گیری </a:t>
            </a:r>
          </a:p>
          <a:p>
            <a:pPr algn="r" rtl="1">
              <a:defRPr/>
            </a:pPr>
            <a:endParaRPr lang="fa-IR" dirty="0"/>
          </a:p>
        </p:txBody>
      </p:sp>
    </p:spTree>
    <p:extLst>
      <p:ext uri="{BB962C8B-B14F-4D97-AF65-F5344CB8AC3E}">
        <p14:creationId xmlns:p14="http://schemas.microsoft.com/office/powerpoint/2010/main" val="354992556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28600"/>
            <a:ext cx="5791200" cy="1371600"/>
          </a:xfrm>
        </p:spPr>
        <p:txBody>
          <a:bodyPr>
            <a:normAutofit/>
          </a:bodyPr>
          <a:lstStyle/>
          <a:p>
            <a:pPr algn="ctr"/>
            <a:r>
              <a:rPr lang="fa-IR" sz="2800" dirty="0">
                <a:solidFill>
                  <a:srgbClr val="FF0000"/>
                </a:solidFill>
                <a:latin typeface="BTitr"/>
                <a:cs typeface="B Titr" panose="00000700000000000000" pitchFamily="2" charset="-78"/>
              </a:rPr>
              <a:t>بررسی </a:t>
            </a:r>
            <a:r>
              <a:rPr lang="fa-IR" sz="2800" dirty="0" smtClean="0">
                <a:solidFill>
                  <a:srgbClr val="FF0000"/>
                </a:solidFill>
                <a:latin typeface="BTitr"/>
                <a:cs typeface="B Titr" panose="00000700000000000000" pitchFamily="2" charset="-78"/>
              </a:rPr>
              <a:t>اپیدمیولوژیک</a:t>
            </a:r>
            <a:r>
              <a:rPr lang="fa-IR" dirty="0">
                <a:solidFill>
                  <a:srgbClr val="000000"/>
                </a:solidFill>
                <a:latin typeface="BTitr"/>
              </a:rPr>
              <a:t/>
            </a:r>
            <a:br>
              <a:rPr lang="fa-IR" dirty="0">
                <a:solidFill>
                  <a:srgbClr val="000000"/>
                </a:solidFill>
                <a:latin typeface="BTitr"/>
              </a:rPr>
            </a:br>
            <a:endParaRPr lang="fa-IR" dirty="0"/>
          </a:p>
        </p:txBody>
      </p:sp>
      <p:sp>
        <p:nvSpPr>
          <p:cNvPr id="3" name="Content Placeholder 2"/>
          <p:cNvSpPr>
            <a:spLocks noGrp="1"/>
          </p:cNvSpPr>
          <p:nvPr>
            <p:ph idx="1"/>
          </p:nvPr>
        </p:nvSpPr>
        <p:spPr>
          <a:xfrm>
            <a:off x="304800" y="1295400"/>
            <a:ext cx="8534400" cy="5181600"/>
          </a:xfrm>
        </p:spPr>
        <p:txBody>
          <a:bodyPr>
            <a:normAutofit fontScale="92500" lnSpcReduction="20000"/>
          </a:bodyPr>
          <a:lstStyle/>
          <a:p>
            <a:pPr algn="r" rtl="1"/>
            <a:r>
              <a:rPr lang="fa-IR" sz="2400" dirty="0">
                <a:solidFill>
                  <a:srgbClr val="000000"/>
                </a:solidFill>
                <a:latin typeface="BYagut"/>
                <a:cs typeface="B Mitra" panose="00000400000000000000" pitchFamily="2" charset="-78"/>
              </a:rPr>
              <a:t>بررسی اپیدمیولوژیک شامل مراحل زیر می باشد: </a:t>
            </a:r>
            <a:r>
              <a:rPr lang="fa-IR" sz="2400" dirty="0" smtClean="0">
                <a:solidFill>
                  <a:srgbClr val="000000"/>
                </a:solidFill>
                <a:latin typeface="BYagut"/>
                <a:cs typeface="B Mitra" panose="00000400000000000000" pitchFamily="2" charset="-78"/>
              </a:rPr>
              <a:t>( </a:t>
            </a:r>
            <a:r>
              <a:rPr lang="fa-IR" sz="2400" dirty="0">
                <a:solidFill>
                  <a:srgbClr val="000000"/>
                </a:solidFill>
                <a:latin typeface="BYagut"/>
                <a:cs typeface="B Mitra" panose="00000400000000000000" pitchFamily="2" charset="-78"/>
              </a:rPr>
              <a:t>توسط مرکز مدیریت بیماریها انجام می شود </a:t>
            </a:r>
            <a:r>
              <a:rPr lang="fa-IR" sz="2400" dirty="0" smtClean="0">
                <a:solidFill>
                  <a:srgbClr val="000000"/>
                </a:solidFill>
                <a:latin typeface="BYagut"/>
                <a:cs typeface="B Mitra" panose="00000400000000000000" pitchFamily="2" charset="-78"/>
              </a:rPr>
              <a:t>)</a:t>
            </a:r>
          </a:p>
          <a:p>
            <a:pPr algn="r" rtl="1"/>
            <a:r>
              <a:rPr lang="fa-IR" sz="2400" dirty="0">
                <a:solidFill>
                  <a:srgbClr val="000000"/>
                </a:solidFill>
                <a:latin typeface="BYagut"/>
                <a:cs typeface="B Mitra" panose="00000400000000000000" pitchFamily="2" charset="-78"/>
              </a:rPr>
              <a:t/>
            </a:r>
            <a:br>
              <a:rPr lang="fa-IR" sz="2400" dirty="0">
                <a:solidFill>
                  <a:srgbClr val="000000"/>
                </a:solidFill>
                <a:latin typeface="BYagut"/>
                <a:cs typeface="B Mitra" panose="00000400000000000000" pitchFamily="2" charset="-78"/>
              </a:rPr>
            </a:br>
            <a:r>
              <a:rPr lang="fa-IR" sz="2400" dirty="0" smtClean="0">
                <a:solidFill>
                  <a:srgbClr val="000000"/>
                </a:solidFill>
                <a:latin typeface="BYagut"/>
                <a:cs typeface="B Mitra" panose="00000400000000000000" pitchFamily="2" charset="-78"/>
              </a:rPr>
              <a:t>1)</a:t>
            </a:r>
            <a:r>
              <a:rPr lang="fa-IR" sz="2400" b="1" dirty="0" smtClean="0">
                <a:solidFill>
                  <a:srgbClr val="000000"/>
                </a:solidFill>
                <a:latin typeface="BYagut"/>
                <a:cs typeface="B Mitra" panose="00000400000000000000" pitchFamily="2" charset="-78"/>
              </a:rPr>
              <a:t> </a:t>
            </a:r>
            <a:r>
              <a:rPr lang="fa-IR" sz="2400" dirty="0" smtClean="0">
                <a:solidFill>
                  <a:srgbClr val="000000"/>
                </a:solidFill>
                <a:latin typeface="BYagut"/>
                <a:cs typeface="B Mitra" panose="00000400000000000000" pitchFamily="2" charset="-78"/>
              </a:rPr>
              <a:t>تایید </a:t>
            </a:r>
            <a:r>
              <a:rPr lang="fa-IR" sz="2400" dirty="0">
                <a:solidFill>
                  <a:srgbClr val="000000"/>
                </a:solidFill>
                <a:latin typeface="BYagut"/>
                <a:cs typeface="B Mitra" panose="00000400000000000000" pitchFamily="2" charset="-78"/>
              </a:rPr>
              <a:t>همه گیري </a:t>
            </a:r>
            <a:r>
              <a:rPr lang="fa-IR" sz="2400" b="1" dirty="0">
                <a:solidFill>
                  <a:srgbClr val="000000"/>
                </a:solidFill>
                <a:latin typeface="BYagut"/>
                <a:cs typeface="B Mitra" panose="00000400000000000000" pitchFamily="2" charset="-78"/>
              </a:rPr>
              <a:t>:</a:t>
            </a:r>
            <a:r>
              <a:rPr lang="fa-IR" sz="2400" dirty="0">
                <a:solidFill>
                  <a:srgbClr val="000000"/>
                </a:solidFill>
                <a:latin typeface="BYagut"/>
                <a:cs typeface="B Mitra" panose="00000400000000000000" pitchFamily="2" charset="-78"/>
              </a:rPr>
              <a:t/>
            </a:r>
            <a:br>
              <a:rPr lang="fa-IR" sz="2400" dirty="0">
                <a:solidFill>
                  <a:srgbClr val="000000"/>
                </a:solidFill>
                <a:latin typeface="BYagut"/>
                <a:cs typeface="B Mitra" panose="00000400000000000000" pitchFamily="2" charset="-78"/>
              </a:rPr>
            </a:br>
            <a:r>
              <a:rPr lang="fa-IR" sz="2400" dirty="0">
                <a:solidFill>
                  <a:srgbClr val="000000"/>
                </a:solidFill>
                <a:latin typeface="BYagut"/>
                <a:cs typeface="B Mitra" panose="00000400000000000000" pitchFamily="2" charset="-78"/>
              </a:rPr>
              <a:t>تایید توسط مرکز مدیریت بیماریها و واحدهاي اجرایی آن با توجه به فراوانی بیماري و مقایسه</a:t>
            </a:r>
            <a:br>
              <a:rPr lang="fa-IR" sz="2400" dirty="0">
                <a:solidFill>
                  <a:srgbClr val="000000"/>
                </a:solidFill>
                <a:latin typeface="BYagut"/>
                <a:cs typeface="B Mitra" panose="00000400000000000000" pitchFamily="2" charset="-78"/>
              </a:rPr>
            </a:br>
            <a:r>
              <a:rPr lang="fa-IR" sz="2400" dirty="0">
                <a:solidFill>
                  <a:srgbClr val="000000"/>
                </a:solidFill>
                <a:latin typeface="BYagut"/>
                <a:cs typeface="B Mitra" panose="00000400000000000000" pitchFamily="2" charset="-78"/>
              </a:rPr>
              <a:t>اطلاعات گذشته و حال و روند بیماري و بررسی هاي آماري صورت می پذیرد</a:t>
            </a:r>
            <a:r>
              <a:rPr lang="fa-IR" sz="2400" dirty="0" smtClean="0">
                <a:solidFill>
                  <a:srgbClr val="000000"/>
                </a:solidFill>
                <a:latin typeface="BYagut"/>
                <a:cs typeface="B Mitra" panose="00000400000000000000" pitchFamily="2" charset="-78"/>
              </a:rPr>
              <a:t>.</a:t>
            </a:r>
          </a:p>
          <a:p>
            <a:pPr algn="r" rtl="1"/>
            <a:r>
              <a:rPr lang="fa-IR" sz="2400" dirty="0">
                <a:solidFill>
                  <a:srgbClr val="000000"/>
                </a:solidFill>
                <a:latin typeface="BYagut"/>
                <a:cs typeface="B Mitra" panose="00000400000000000000" pitchFamily="2" charset="-78"/>
              </a:rPr>
              <a:t/>
            </a:r>
            <a:br>
              <a:rPr lang="fa-IR" sz="2400" dirty="0">
                <a:solidFill>
                  <a:srgbClr val="000000"/>
                </a:solidFill>
                <a:latin typeface="BYagut"/>
                <a:cs typeface="B Mitra" panose="00000400000000000000" pitchFamily="2" charset="-78"/>
              </a:rPr>
            </a:br>
            <a:r>
              <a:rPr lang="fa-IR" sz="2400" b="1" dirty="0" smtClean="0">
                <a:solidFill>
                  <a:srgbClr val="000000"/>
                </a:solidFill>
                <a:latin typeface="BYagut"/>
                <a:cs typeface="B Mitra" panose="00000400000000000000" pitchFamily="2" charset="-78"/>
              </a:rPr>
              <a:t>2)  </a:t>
            </a:r>
            <a:r>
              <a:rPr lang="fa-IR" sz="2400" dirty="0" smtClean="0">
                <a:solidFill>
                  <a:srgbClr val="000000"/>
                </a:solidFill>
                <a:latin typeface="BYagut"/>
                <a:cs typeface="B Mitra" panose="00000400000000000000" pitchFamily="2" charset="-78"/>
              </a:rPr>
              <a:t>تایید </a:t>
            </a:r>
            <a:r>
              <a:rPr lang="fa-IR" sz="2400" dirty="0">
                <a:solidFill>
                  <a:srgbClr val="000000"/>
                </a:solidFill>
                <a:latin typeface="BYagut"/>
                <a:cs typeface="B Mitra" panose="00000400000000000000" pitchFamily="2" charset="-78"/>
              </a:rPr>
              <a:t>تشخیص </a:t>
            </a:r>
            <a:r>
              <a:rPr lang="fa-IR" sz="2400" b="1" dirty="0">
                <a:solidFill>
                  <a:srgbClr val="000000"/>
                </a:solidFill>
                <a:latin typeface="BYagut"/>
                <a:cs typeface="B Mitra" panose="00000400000000000000" pitchFamily="2" charset="-78"/>
              </a:rPr>
              <a:t>: </a:t>
            </a:r>
            <a:r>
              <a:rPr lang="fa-IR" sz="2400" dirty="0">
                <a:solidFill>
                  <a:srgbClr val="000000"/>
                </a:solidFill>
                <a:latin typeface="BYagut"/>
                <a:cs typeface="B Mitra" panose="00000400000000000000" pitchFamily="2" charset="-78"/>
              </a:rPr>
              <a:t>این مرحله با استفاده از بررسیهاي کلینیکی و آزمایشگاهی بر روي موارد </a:t>
            </a:r>
            <a:r>
              <a:rPr lang="fa-IR" sz="2400" dirty="0" smtClean="0">
                <a:solidFill>
                  <a:srgbClr val="000000"/>
                </a:solidFill>
                <a:latin typeface="BYagut"/>
                <a:cs typeface="B Mitra" panose="00000400000000000000" pitchFamily="2" charset="-78"/>
              </a:rPr>
              <a:t>مشاهده شده </a:t>
            </a:r>
            <a:r>
              <a:rPr lang="fa-IR" sz="2400" dirty="0">
                <a:solidFill>
                  <a:srgbClr val="000000"/>
                </a:solidFill>
                <a:latin typeface="BYagut"/>
                <a:cs typeface="B Mitra" panose="00000400000000000000" pitchFamily="2" charset="-78"/>
              </a:rPr>
              <a:t>توسط مرکز مدیریت بیماریها انجام می </a:t>
            </a:r>
            <a:r>
              <a:rPr lang="fa-IR" sz="2400" dirty="0" smtClean="0">
                <a:solidFill>
                  <a:srgbClr val="000000"/>
                </a:solidFill>
                <a:latin typeface="BYagut"/>
                <a:cs typeface="B Mitra" panose="00000400000000000000" pitchFamily="2" charset="-78"/>
              </a:rPr>
              <a:t>شود</a:t>
            </a:r>
          </a:p>
          <a:p>
            <a:pPr lvl="0" algn="justLow"/>
            <a:r>
              <a:rPr lang="fa-IR" sz="2400" dirty="0" smtClean="0">
                <a:solidFill>
                  <a:srgbClr val="000000"/>
                </a:solidFill>
                <a:latin typeface="BYagut"/>
                <a:cs typeface="B Mitra" panose="00000400000000000000" pitchFamily="2" charset="-78"/>
              </a:rPr>
              <a:t>3)  تعریف </a:t>
            </a:r>
            <a:r>
              <a:rPr lang="fa-IR" sz="2400" dirty="0">
                <a:solidFill>
                  <a:srgbClr val="000000"/>
                </a:solidFill>
                <a:latin typeface="BYagut"/>
                <a:cs typeface="B Mitra" panose="00000400000000000000" pitchFamily="2" charset="-78"/>
              </a:rPr>
              <a:t>مورد بیماري :</a:t>
            </a:r>
          </a:p>
          <a:p>
            <a:pPr lvl="0" algn="justLow"/>
            <a:r>
              <a:rPr lang="fa-IR" sz="2400" dirty="0">
                <a:solidFill>
                  <a:srgbClr val="000000"/>
                </a:solidFill>
                <a:latin typeface="BYagut"/>
                <a:cs typeface="B Mitra" panose="00000400000000000000" pitchFamily="2" charset="-78"/>
              </a:rPr>
              <a:t>این مرحله یکی از ابزار بررسی اپیدمیولوژي براي شمارش تعداد موارد بیماري می باشد. تعریف مورد بیماري باید ساده و کاربردي بوده می تواند بر اساس بررسی هاي کلینیکی، آزمایشگاهی، دوره زمانی بیماري، مکان و ویژگیهاي فردي باشد.</a:t>
            </a:r>
          </a:p>
          <a:p>
            <a:pPr algn="r" rtl="1"/>
            <a:r>
              <a:rPr lang="fa-IR" dirty="0">
                <a:solidFill>
                  <a:srgbClr val="000000"/>
                </a:solidFill>
                <a:latin typeface="BYagut"/>
              </a:rPr>
              <a:t/>
            </a:r>
            <a:br>
              <a:rPr lang="fa-IR" dirty="0">
                <a:solidFill>
                  <a:srgbClr val="000000"/>
                </a:solidFill>
                <a:latin typeface="BYagut"/>
              </a:rPr>
            </a:br>
            <a:endParaRPr lang="fa-IR" dirty="0"/>
          </a:p>
        </p:txBody>
      </p:sp>
    </p:spTree>
    <p:extLst>
      <p:ext uri="{BB962C8B-B14F-4D97-AF65-F5344CB8AC3E}">
        <p14:creationId xmlns:p14="http://schemas.microsoft.com/office/powerpoint/2010/main" val="13720469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315200" cy="609600"/>
          </a:xfrm>
        </p:spPr>
        <p:txBody>
          <a:bodyPr>
            <a:normAutofit fontScale="90000"/>
          </a:bodyPr>
          <a:lstStyle/>
          <a:p>
            <a:pPr algn="r"/>
            <a:r>
              <a:rPr lang="fa-IR" sz="2800" dirty="0">
                <a:solidFill>
                  <a:srgbClr val="FF0000"/>
                </a:solidFill>
                <a:latin typeface="BTitr"/>
                <a:cs typeface="B Titr" panose="00000700000000000000" pitchFamily="2" charset="-78"/>
              </a:rPr>
              <a:t>بررسی </a:t>
            </a:r>
            <a:r>
              <a:rPr lang="fa-IR" sz="2800" dirty="0" smtClean="0">
                <a:solidFill>
                  <a:srgbClr val="FF0000"/>
                </a:solidFill>
                <a:latin typeface="BTitr"/>
                <a:cs typeface="B Titr" panose="00000700000000000000" pitchFamily="2" charset="-78"/>
              </a:rPr>
              <a:t>اپیدمیولوژیک</a:t>
            </a:r>
            <a:r>
              <a:rPr lang="fa-IR" dirty="0" smtClean="0">
                <a:solidFill>
                  <a:srgbClr val="FF0000"/>
                </a:solidFill>
                <a:latin typeface="BTitr"/>
                <a:cs typeface="B Titr" panose="00000700000000000000" pitchFamily="2" charset="-78"/>
              </a:rPr>
              <a:t>...  </a:t>
            </a:r>
            <a:endParaRPr lang="fa-IR" dirty="0">
              <a:solidFill>
                <a:srgbClr val="FF0000"/>
              </a:solidFill>
            </a:endParaRPr>
          </a:p>
        </p:txBody>
      </p:sp>
      <p:sp>
        <p:nvSpPr>
          <p:cNvPr id="3" name="Content Placeholder 2"/>
          <p:cNvSpPr>
            <a:spLocks noGrp="1"/>
          </p:cNvSpPr>
          <p:nvPr>
            <p:ph idx="1"/>
          </p:nvPr>
        </p:nvSpPr>
        <p:spPr>
          <a:xfrm>
            <a:off x="304800" y="914400"/>
            <a:ext cx="8458200" cy="5562600"/>
          </a:xfrm>
        </p:spPr>
        <p:txBody>
          <a:bodyPr>
            <a:normAutofit fontScale="92500" lnSpcReduction="10000"/>
          </a:bodyPr>
          <a:lstStyle/>
          <a:p>
            <a:pPr algn="r" rtl="1"/>
            <a:r>
              <a:rPr lang="fa-IR" sz="2200" dirty="0" smtClean="0">
                <a:solidFill>
                  <a:srgbClr val="000000"/>
                </a:solidFill>
                <a:latin typeface="BYagut"/>
                <a:cs typeface="B Mitra" panose="00000400000000000000" pitchFamily="2" charset="-78"/>
              </a:rPr>
              <a:t>4)‌   شناسایی </a:t>
            </a:r>
            <a:r>
              <a:rPr lang="fa-IR" sz="2200" dirty="0">
                <a:solidFill>
                  <a:srgbClr val="000000"/>
                </a:solidFill>
                <a:latin typeface="BYagut"/>
                <a:cs typeface="B Mitra" panose="00000400000000000000" pitchFamily="2" charset="-78"/>
              </a:rPr>
              <a:t>موارد بیماري و به دست آوردن اطلاعات در مورد آنها</a:t>
            </a:r>
            <a:r>
              <a:rPr lang="fa-IR" sz="2200" b="1" dirty="0">
                <a:solidFill>
                  <a:srgbClr val="000000"/>
                </a:solidFill>
                <a:latin typeface="BYagut"/>
                <a:cs typeface="B Mitra" panose="00000400000000000000" pitchFamily="2" charset="-78"/>
              </a:rPr>
              <a:t>:</a:t>
            </a:r>
            <a:r>
              <a:rPr lang="fa-IR" sz="2200" dirty="0">
                <a:solidFill>
                  <a:srgbClr val="000000"/>
                </a:solidFill>
                <a:latin typeface="BYagut"/>
                <a:cs typeface="B Mitra" panose="00000400000000000000" pitchFamily="2" charset="-78"/>
              </a:rPr>
              <a:t/>
            </a:r>
            <a:br>
              <a:rPr lang="fa-IR" sz="2200" dirty="0">
                <a:solidFill>
                  <a:srgbClr val="000000"/>
                </a:solidFill>
                <a:latin typeface="BYagut"/>
                <a:cs typeface="B Mitra" panose="00000400000000000000" pitchFamily="2" charset="-78"/>
              </a:rPr>
            </a:br>
            <a:r>
              <a:rPr lang="fa-IR" sz="2200" dirty="0">
                <a:solidFill>
                  <a:srgbClr val="000000"/>
                </a:solidFill>
                <a:latin typeface="BYagut"/>
                <a:cs typeface="B Mitra" panose="00000400000000000000" pitchFamily="2" charset="-78"/>
              </a:rPr>
              <a:t>در این مرحله با بیماران مصاحبه شده و اطلاعات مربوطه توسط پرسشنامه اخذ </a:t>
            </a:r>
            <a:r>
              <a:rPr lang="fa-IR" sz="2200" dirty="0" smtClean="0">
                <a:solidFill>
                  <a:srgbClr val="000000"/>
                </a:solidFill>
                <a:latin typeface="BYagut"/>
                <a:cs typeface="B Mitra" panose="00000400000000000000" pitchFamily="2" charset="-78"/>
              </a:rPr>
              <a:t> می شود</a:t>
            </a:r>
          </a:p>
          <a:p>
            <a:pPr algn="r" rtl="1"/>
            <a:r>
              <a:rPr lang="fa-IR" sz="2200" dirty="0">
                <a:solidFill>
                  <a:srgbClr val="000000"/>
                </a:solidFill>
                <a:latin typeface="BYagut"/>
                <a:cs typeface="B Mitra" panose="00000400000000000000" pitchFamily="2" charset="-78"/>
              </a:rPr>
              <a:t/>
            </a:r>
            <a:br>
              <a:rPr lang="fa-IR" sz="2200" dirty="0">
                <a:solidFill>
                  <a:srgbClr val="000000"/>
                </a:solidFill>
                <a:latin typeface="BYagut"/>
                <a:cs typeface="B Mitra" panose="00000400000000000000" pitchFamily="2" charset="-78"/>
              </a:rPr>
            </a:br>
            <a:r>
              <a:rPr lang="fa-IR" sz="2200" dirty="0">
                <a:solidFill>
                  <a:srgbClr val="000000"/>
                </a:solidFill>
                <a:latin typeface="BYagut"/>
                <a:cs typeface="B Mitra" panose="00000400000000000000" pitchFamily="2" charset="-78"/>
              </a:rPr>
              <a:t>5) توصیف اپیدمیولوژي بر حسب شخص، مکان و زمان :</a:t>
            </a:r>
            <a:br>
              <a:rPr lang="fa-IR" sz="2200" dirty="0">
                <a:solidFill>
                  <a:srgbClr val="000000"/>
                </a:solidFill>
                <a:latin typeface="BYagut"/>
                <a:cs typeface="B Mitra" panose="00000400000000000000" pitchFamily="2" charset="-78"/>
              </a:rPr>
            </a:br>
            <a:r>
              <a:rPr lang="fa-IR" sz="2200" dirty="0">
                <a:solidFill>
                  <a:srgbClr val="000000"/>
                </a:solidFill>
                <a:latin typeface="BYagut"/>
                <a:cs typeface="B Mitra" panose="00000400000000000000" pitchFamily="2" charset="-78"/>
              </a:rPr>
              <a:t>نقشه بیماري با توجه به سن، جنس، وضعیت پزشکی، سابقه مصرف مواد غذایی، رفتارهاي پر خطر و...... و با استفاده از اطلاعات کسب شده توسط واحد مدیریت بیماریها تهیه می گردد</a:t>
            </a:r>
            <a:r>
              <a:rPr lang="fa-IR" sz="2200" dirty="0" smtClean="0">
                <a:solidFill>
                  <a:srgbClr val="000000"/>
                </a:solidFill>
                <a:latin typeface="BYagut"/>
                <a:cs typeface="B Mitra" panose="00000400000000000000" pitchFamily="2" charset="-78"/>
              </a:rPr>
              <a:t>.</a:t>
            </a:r>
          </a:p>
          <a:p>
            <a:pPr algn="r" rtl="1"/>
            <a:r>
              <a:rPr lang="fa-IR" sz="2200" dirty="0">
                <a:solidFill>
                  <a:srgbClr val="000000"/>
                </a:solidFill>
                <a:latin typeface="BYagut"/>
                <a:cs typeface="B Mitra" panose="00000400000000000000" pitchFamily="2" charset="-78"/>
              </a:rPr>
              <a:t/>
            </a:r>
            <a:br>
              <a:rPr lang="fa-IR" sz="2200" dirty="0">
                <a:solidFill>
                  <a:srgbClr val="000000"/>
                </a:solidFill>
                <a:latin typeface="BYagut"/>
                <a:cs typeface="B Mitra" panose="00000400000000000000" pitchFamily="2" charset="-78"/>
              </a:rPr>
            </a:br>
            <a:r>
              <a:rPr lang="fa-IR" sz="2200" dirty="0">
                <a:solidFill>
                  <a:srgbClr val="000000"/>
                </a:solidFill>
                <a:latin typeface="BYagut"/>
                <a:cs typeface="B Mitra" panose="00000400000000000000" pitchFamily="2" charset="-78"/>
              </a:rPr>
              <a:t>6)  فرضیه سازي بر مبناي اپیدمیولوژي توصیفی و بررسی هاي محیطی</a:t>
            </a:r>
            <a:br>
              <a:rPr lang="fa-IR" sz="2200" dirty="0">
                <a:solidFill>
                  <a:srgbClr val="000000"/>
                </a:solidFill>
                <a:latin typeface="BYagut"/>
                <a:cs typeface="B Mitra" panose="00000400000000000000" pitchFamily="2" charset="-78"/>
              </a:rPr>
            </a:br>
            <a:r>
              <a:rPr lang="fa-IR" sz="2200" dirty="0">
                <a:solidFill>
                  <a:srgbClr val="000000"/>
                </a:solidFill>
                <a:latin typeface="BYagut"/>
                <a:cs typeface="B Mitra" panose="00000400000000000000" pitchFamily="2" charset="-78"/>
              </a:rPr>
              <a:t>در این مرحله با همکاري اپیدمیولوژیست ها و متخصصین بهداشت محیط و با در نظر گرفتن نتایج بررسی ها، فرضیه هاي ممکن طراحی می </a:t>
            </a:r>
            <a:r>
              <a:rPr lang="fa-IR" sz="2200" dirty="0" smtClean="0">
                <a:solidFill>
                  <a:srgbClr val="000000"/>
                </a:solidFill>
                <a:latin typeface="BYagut"/>
                <a:cs typeface="B Mitra" panose="00000400000000000000" pitchFamily="2" charset="-78"/>
              </a:rPr>
              <a:t>گردد</a:t>
            </a:r>
          </a:p>
          <a:p>
            <a:pPr lvl="0"/>
            <a:r>
              <a:rPr lang="fa-IR" sz="2200" dirty="0">
                <a:solidFill>
                  <a:srgbClr val="000000"/>
                </a:solidFill>
                <a:cs typeface="B Mitra" panose="00000400000000000000" pitchFamily="2" charset="-78"/>
              </a:rPr>
              <a:t>7) </a:t>
            </a:r>
            <a:r>
              <a:rPr lang="fa-IR" sz="2200" dirty="0">
                <a:solidFill>
                  <a:srgbClr val="000000"/>
                </a:solidFill>
                <a:latin typeface="BYagut"/>
                <a:cs typeface="B Mitra" panose="00000400000000000000" pitchFamily="2" charset="-78"/>
              </a:rPr>
              <a:t>آزمون فرضیه ها</a:t>
            </a:r>
            <a:br>
              <a:rPr lang="fa-IR" sz="2200" dirty="0">
                <a:solidFill>
                  <a:srgbClr val="000000"/>
                </a:solidFill>
                <a:latin typeface="BYagut"/>
                <a:cs typeface="B Mitra" panose="00000400000000000000" pitchFamily="2" charset="-78"/>
              </a:rPr>
            </a:br>
            <a:r>
              <a:rPr lang="fa-IR" sz="2200" dirty="0">
                <a:solidFill>
                  <a:srgbClr val="000000"/>
                </a:solidFill>
                <a:latin typeface="BYagut"/>
                <a:cs typeface="B Mitra" panose="00000400000000000000" pitchFamily="2" charset="-78"/>
              </a:rPr>
              <a:t>در این مرحله از طریق انجام مطالعات تحلیلی، با استفاده از آزمون هاي آماري فرضیه هاي طراحی </a:t>
            </a:r>
            <a:r>
              <a:rPr lang="fa-IR" sz="2200" dirty="0" smtClean="0">
                <a:solidFill>
                  <a:srgbClr val="000000"/>
                </a:solidFill>
                <a:latin typeface="BYagut"/>
                <a:cs typeface="B Mitra" panose="00000400000000000000" pitchFamily="2" charset="-78"/>
              </a:rPr>
              <a:t>شده مورد </a:t>
            </a:r>
            <a:r>
              <a:rPr lang="fa-IR" sz="2200" dirty="0">
                <a:solidFill>
                  <a:srgbClr val="000000"/>
                </a:solidFill>
                <a:latin typeface="BYagut"/>
                <a:cs typeface="B Mitra" panose="00000400000000000000" pitchFamily="2" charset="-78"/>
              </a:rPr>
              <a:t>بررسی و تحلیل قرار می گیرند</a:t>
            </a:r>
            <a:r>
              <a:rPr lang="fa-IR" sz="2200" dirty="0" smtClean="0">
                <a:solidFill>
                  <a:srgbClr val="000000"/>
                </a:solidFill>
                <a:latin typeface="BYagut"/>
                <a:cs typeface="B Mitra" panose="00000400000000000000" pitchFamily="2" charset="-78"/>
              </a:rPr>
              <a:t>.</a:t>
            </a:r>
          </a:p>
          <a:p>
            <a:pPr lvl="0"/>
            <a:r>
              <a:rPr lang="fa-IR" sz="2200" dirty="0">
                <a:solidFill>
                  <a:srgbClr val="000000"/>
                </a:solidFill>
                <a:latin typeface="BYagut"/>
                <a:cs typeface="B Mitra" panose="00000400000000000000" pitchFamily="2" charset="-78"/>
              </a:rPr>
              <a:t/>
            </a:r>
            <a:br>
              <a:rPr lang="fa-IR" sz="2200" dirty="0">
                <a:solidFill>
                  <a:srgbClr val="000000"/>
                </a:solidFill>
                <a:latin typeface="BYagut"/>
                <a:cs typeface="B Mitra" panose="00000400000000000000" pitchFamily="2" charset="-78"/>
              </a:rPr>
            </a:br>
            <a:r>
              <a:rPr lang="fa-IR" sz="2200" dirty="0">
                <a:solidFill>
                  <a:srgbClr val="000000"/>
                </a:solidFill>
                <a:latin typeface="BYagut"/>
                <a:cs typeface="B Mitra" panose="00000400000000000000" pitchFamily="2" charset="-78"/>
              </a:rPr>
              <a:t>8)  گزارش طغیان ( بررسی اپیدمیولوژیک ) :</a:t>
            </a:r>
            <a:br>
              <a:rPr lang="fa-IR" sz="2200" dirty="0">
                <a:solidFill>
                  <a:srgbClr val="000000"/>
                </a:solidFill>
                <a:latin typeface="BYagut"/>
                <a:cs typeface="B Mitra" panose="00000400000000000000" pitchFamily="2" charset="-78"/>
              </a:rPr>
            </a:br>
            <a:r>
              <a:rPr lang="fa-IR" sz="2200" dirty="0">
                <a:solidFill>
                  <a:srgbClr val="000000"/>
                </a:solidFill>
                <a:latin typeface="BYagut"/>
                <a:cs typeface="B Mitra" panose="00000400000000000000" pitchFamily="2" charset="-78"/>
              </a:rPr>
              <a:t>در نهایت با در نظر گرفتن کلیه مراحل پیش گفت نتایج بررسی ها گزارش می شود </a:t>
            </a:r>
            <a:r>
              <a:rPr lang="fa-IR" dirty="0">
                <a:solidFill>
                  <a:srgbClr val="000000"/>
                </a:solidFill>
                <a:latin typeface="BYagut"/>
              </a:rPr>
              <a:t/>
            </a:r>
            <a:br>
              <a:rPr lang="fa-IR" dirty="0">
                <a:solidFill>
                  <a:srgbClr val="000000"/>
                </a:solidFill>
                <a:latin typeface="BYagut"/>
              </a:rPr>
            </a:br>
            <a:endParaRPr lang="fa-IR" dirty="0">
              <a:solidFill>
                <a:srgbClr val="000000"/>
              </a:solidFill>
            </a:endParaRPr>
          </a:p>
          <a:p>
            <a:pPr algn="r" rtl="1"/>
            <a:endParaRPr lang="fa-IR" dirty="0"/>
          </a:p>
        </p:txBody>
      </p:sp>
    </p:spTree>
    <p:extLst>
      <p:ext uri="{BB962C8B-B14F-4D97-AF65-F5344CB8AC3E}">
        <p14:creationId xmlns:p14="http://schemas.microsoft.com/office/powerpoint/2010/main" val="86265406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5791200" cy="1371600"/>
          </a:xfrm>
        </p:spPr>
        <p:txBody>
          <a:bodyPr>
            <a:normAutofit/>
          </a:bodyPr>
          <a:lstStyle/>
          <a:p>
            <a:pPr algn="ctr"/>
            <a:r>
              <a:rPr lang="fa-IR" dirty="0">
                <a:solidFill>
                  <a:srgbClr val="FF0000"/>
                </a:solidFill>
                <a:latin typeface="BTitr"/>
                <a:cs typeface="B Titr" panose="00000700000000000000" pitchFamily="2" charset="-78"/>
              </a:rPr>
              <a:t>بررسی </a:t>
            </a:r>
            <a:r>
              <a:rPr lang="fa-IR" dirty="0" smtClean="0">
                <a:solidFill>
                  <a:srgbClr val="FF0000"/>
                </a:solidFill>
                <a:latin typeface="BTitr"/>
                <a:cs typeface="B Titr" panose="00000700000000000000" pitchFamily="2" charset="-78"/>
              </a:rPr>
              <a:t>محیطی</a:t>
            </a:r>
            <a:r>
              <a:rPr lang="fa-IR" sz="800" b="1" dirty="0" smtClean="0">
                <a:solidFill>
                  <a:srgbClr val="FF0000"/>
                </a:solidFill>
                <a:cs typeface="B Titr" panose="00000700000000000000" pitchFamily="2" charset="-78"/>
              </a:rPr>
              <a:t>1</a:t>
            </a:r>
            <a:r>
              <a:rPr lang="fa-IR" sz="800" dirty="0">
                <a:solidFill>
                  <a:srgbClr val="000000"/>
                </a:solidFill>
              </a:rPr>
              <a:t/>
            </a:r>
            <a:br>
              <a:rPr lang="fa-IR" sz="800" dirty="0">
                <a:solidFill>
                  <a:srgbClr val="000000"/>
                </a:solidFill>
              </a:rPr>
            </a:br>
            <a:r>
              <a:rPr lang="fa-IR" sz="800" dirty="0">
                <a:solidFill>
                  <a:srgbClr val="000000"/>
                </a:solidFill>
              </a:rPr>
              <a:t/>
            </a:r>
            <a:br>
              <a:rPr lang="fa-IR" sz="800" dirty="0">
                <a:solidFill>
                  <a:srgbClr val="000000"/>
                </a:solidFill>
              </a:rPr>
            </a:br>
            <a:endParaRPr lang="fa-IR" dirty="0"/>
          </a:p>
        </p:txBody>
      </p:sp>
      <p:sp>
        <p:nvSpPr>
          <p:cNvPr id="3" name="Content Placeholder 2"/>
          <p:cNvSpPr>
            <a:spLocks noGrp="1"/>
          </p:cNvSpPr>
          <p:nvPr>
            <p:ph idx="1"/>
          </p:nvPr>
        </p:nvSpPr>
        <p:spPr/>
        <p:txBody>
          <a:bodyPr/>
          <a:lstStyle/>
          <a:p>
            <a:pPr marL="457200" indent="-457200" algn="r" rtl="1">
              <a:buAutoNum type="arabicParenR"/>
            </a:pPr>
            <a:r>
              <a:rPr lang="fa-IR" sz="2400" dirty="0" smtClean="0">
                <a:solidFill>
                  <a:srgbClr val="000000"/>
                </a:solidFill>
                <a:latin typeface="BYagut"/>
                <a:cs typeface="B Mitra" panose="00000400000000000000" pitchFamily="2" charset="-78"/>
              </a:rPr>
              <a:t>این </a:t>
            </a:r>
            <a:r>
              <a:rPr lang="fa-IR" sz="2400" dirty="0">
                <a:solidFill>
                  <a:srgbClr val="000000"/>
                </a:solidFill>
                <a:latin typeface="BYagut"/>
                <a:cs typeface="B Mitra" panose="00000400000000000000" pitchFamily="2" charset="-78"/>
              </a:rPr>
              <a:t>بررسی توسط کارشناسان بهداشت محیط براي پاسخ به اینکه چرا و چگونه طغیان اتفاق افتاده است </a:t>
            </a:r>
            <a:r>
              <a:rPr lang="fa-IR" sz="2400" dirty="0" smtClean="0">
                <a:solidFill>
                  <a:srgbClr val="000000"/>
                </a:solidFill>
                <a:latin typeface="BYagut"/>
                <a:cs typeface="B Mitra" panose="00000400000000000000" pitchFamily="2" charset="-78"/>
              </a:rPr>
              <a:t>به عمل </a:t>
            </a:r>
            <a:r>
              <a:rPr lang="fa-IR" sz="2400" dirty="0">
                <a:solidFill>
                  <a:srgbClr val="000000"/>
                </a:solidFill>
                <a:latin typeface="BYagut"/>
                <a:cs typeface="B Mitra" panose="00000400000000000000" pitchFamily="2" charset="-78"/>
              </a:rPr>
              <a:t>می آید </a:t>
            </a:r>
            <a:endParaRPr lang="fa-IR" sz="2400" dirty="0" smtClean="0">
              <a:solidFill>
                <a:srgbClr val="000000"/>
              </a:solidFill>
              <a:latin typeface="BYagut"/>
              <a:cs typeface="B Mitra" panose="00000400000000000000" pitchFamily="2" charset="-78"/>
            </a:endParaRPr>
          </a:p>
          <a:p>
            <a:pPr marL="457200" indent="-457200" algn="r" rtl="1">
              <a:buAutoNum type="arabicParenR"/>
            </a:pPr>
            <a:r>
              <a:rPr lang="fa-IR" sz="2400" dirty="0" smtClean="0">
                <a:solidFill>
                  <a:srgbClr val="000000"/>
                </a:solidFill>
                <a:latin typeface="BYagut"/>
                <a:cs typeface="B Mitra" panose="00000400000000000000" pitchFamily="2" charset="-78"/>
              </a:rPr>
              <a:t>بررسی </a:t>
            </a:r>
            <a:r>
              <a:rPr lang="fa-IR" sz="2400" dirty="0">
                <a:solidFill>
                  <a:srgbClr val="000000"/>
                </a:solidFill>
                <a:latin typeface="BYagut"/>
                <a:cs typeface="B Mitra" panose="00000400000000000000" pitchFamily="2" charset="-78"/>
              </a:rPr>
              <a:t>هاي محیطی همگام با بررسیهاي اپیدمیولوژیکی و آزمایشگاهی باید صورت </a:t>
            </a:r>
            <a:r>
              <a:rPr lang="fa-IR" sz="2400" dirty="0" smtClean="0">
                <a:solidFill>
                  <a:srgbClr val="000000"/>
                </a:solidFill>
                <a:latin typeface="BYagut"/>
                <a:cs typeface="B Mitra" panose="00000400000000000000" pitchFamily="2" charset="-78"/>
              </a:rPr>
              <a:t>پذیرد</a:t>
            </a:r>
          </a:p>
          <a:p>
            <a:pPr marL="457200" indent="-457200">
              <a:buAutoNum type="arabicParenR"/>
            </a:pPr>
            <a:r>
              <a:rPr lang="fa-IR" sz="2400" dirty="0">
                <a:solidFill>
                  <a:srgbClr val="000000"/>
                </a:solidFill>
                <a:latin typeface="BYagut"/>
                <a:cs typeface="B Mitra" panose="00000400000000000000" pitchFamily="2" charset="-78"/>
              </a:rPr>
              <a:t>نکته حائز اهمیت این است که اقدامات لازم براي جلوگیري از بروز مجدد طغیان در آینده بعمل آید</a:t>
            </a:r>
            <a:br>
              <a:rPr lang="fa-IR" sz="2400" dirty="0">
                <a:solidFill>
                  <a:srgbClr val="000000"/>
                </a:solidFill>
                <a:latin typeface="BYagut"/>
                <a:cs typeface="B Mitra" panose="00000400000000000000" pitchFamily="2" charset="-78"/>
              </a:rPr>
            </a:br>
            <a:r>
              <a:rPr lang="fa-IR" dirty="0">
                <a:solidFill>
                  <a:srgbClr val="000000"/>
                </a:solidFill>
                <a:latin typeface="BYagut"/>
              </a:rPr>
              <a:t/>
            </a:r>
            <a:br>
              <a:rPr lang="fa-IR" dirty="0">
                <a:solidFill>
                  <a:srgbClr val="000000"/>
                </a:solidFill>
                <a:latin typeface="BYagut"/>
              </a:rPr>
            </a:br>
            <a:endParaRPr lang="fa-IR" dirty="0"/>
          </a:p>
        </p:txBody>
      </p:sp>
    </p:spTree>
    <p:extLst>
      <p:ext uri="{BB962C8B-B14F-4D97-AF65-F5344CB8AC3E}">
        <p14:creationId xmlns:p14="http://schemas.microsoft.com/office/powerpoint/2010/main" val="231522165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382000" cy="1371600"/>
          </a:xfrm>
        </p:spPr>
        <p:txBody>
          <a:bodyPr>
            <a:normAutofit fontScale="90000"/>
          </a:bodyPr>
          <a:lstStyle/>
          <a:p>
            <a:pPr algn="ctr"/>
            <a:r>
              <a:rPr lang="fa-IR" sz="2700" dirty="0">
                <a:solidFill>
                  <a:srgbClr val="FF0000"/>
                </a:solidFill>
                <a:latin typeface="BYagut"/>
                <a:cs typeface="B Titr" panose="00000700000000000000" pitchFamily="2" charset="-78"/>
              </a:rPr>
              <a:t>اقدامات مهم و ویژه براي یک بررسی محیطی </a:t>
            </a:r>
            <a:r>
              <a:rPr lang="fa-IR" sz="2700" dirty="0" smtClean="0">
                <a:solidFill>
                  <a:srgbClr val="FF0000"/>
                </a:solidFill>
                <a:latin typeface="BYagut"/>
                <a:cs typeface="B Titr" panose="00000700000000000000" pitchFamily="2" charset="-78"/>
              </a:rPr>
              <a:t>در </a:t>
            </a:r>
            <a:r>
              <a:rPr lang="fa-IR" sz="2700" dirty="0">
                <a:solidFill>
                  <a:srgbClr val="FF0000"/>
                </a:solidFill>
                <a:latin typeface="BYagut"/>
                <a:cs typeface="B Titr" panose="00000700000000000000" pitchFamily="2" charset="-78"/>
              </a:rPr>
              <a:t>هنگام طغیان هاي</a:t>
            </a:r>
            <a:br>
              <a:rPr lang="fa-IR" sz="2700" dirty="0">
                <a:solidFill>
                  <a:srgbClr val="FF0000"/>
                </a:solidFill>
                <a:latin typeface="BYagut"/>
                <a:cs typeface="B Titr" panose="00000700000000000000" pitchFamily="2" charset="-78"/>
              </a:rPr>
            </a:br>
            <a:r>
              <a:rPr lang="fa-IR" sz="2700" dirty="0">
                <a:solidFill>
                  <a:srgbClr val="FF0000"/>
                </a:solidFill>
                <a:latin typeface="BYagut"/>
                <a:cs typeface="B Titr" panose="00000700000000000000" pitchFamily="2" charset="-78"/>
              </a:rPr>
              <a:t>بیماریهاي منتقله از </a:t>
            </a:r>
            <a:r>
              <a:rPr lang="fa-IR" sz="2700" dirty="0" smtClean="0">
                <a:solidFill>
                  <a:srgbClr val="FF0000"/>
                </a:solidFill>
                <a:latin typeface="BYagut"/>
                <a:cs typeface="B Titr" panose="00000700000000000000" pitchFamily="2" charset="-78"/>
              </a:rPr>
              <a:t>آب</a:t>
            </a:r>
            <a:r>
              <a:rPr lang="fa-IR" dirty="0">
                <a:solidFill>
                  <a:srgbClr val="000000"/>
                </a:solidFill>
                <a:latin typeface="BYagut"/>
              </a:rPr>
              <a:t/>
            </a:r>
            <a:br>
              <a:rPr lang="fa-IR" dirty="0">
                <a:solidFill>
                  <a:srgbClr val="000000"/>
                </a:solidFill>
                <a:latin typeface="BYagut"/>
              </a:rPr>
            </a:br>
            <a:endParaRPr lang="fa-IR" dirty="0"/>
          </a:p>
        </p:txBody>
      </p:sp>
      <p:sp>
        <p:nvSpPr>
          <p:cNvPr id="3" name="Content Placeholder 2"/>
          <p:cNvSpPr>
            <a:spLocks noGrp="1"/>
          </p:cNvSpPr>
          <p:nvPr>
            <p:ph idx="1"/>
          </p:nvPr>
        </p:nvSpPr>
        <p:spPr>
          <a:xfrm>
            <a:off x="609600" y="1905000"/>
            <a:ext cx="7620000" cy="4373563"/>
          </a:xfrm>
        </p:spPr>
        <p:txBody>
          <a:bodyPr>
            <a:normAutofit fontScale="92500" lnSpcReduction="10000"/>
          </a:bodyPr>
          <a:lstStyle/>
          <a:p>
            <a:pPr algn="r" rtl="1"/>
            <a:r>
              <a:rPr lang="fa-IR" sz="2400" dirty="0">
                <a:solidFill>
                  <a:srgbClr val="000000"/>
                </a:solidFill>
                <a:latin typeface="BYagut"/>
                <a:cs typeface="B Mitra" panose="00000400000000000000" pitchFamily="2" charset="-78"/>
              </a:rPr>
              <a:t>تعیین نوع </a:t>
            </a:r>
            <a:r>
              <a:rPr lang="fa-IR" sz="2400" dirty="0" smtClean="0">
                <a:solidFill>
                  <a:srgbClr val="000000"/>
                </a:solidFill>
                <a:latin typeface="BYagut"/>
                <a:cs typeface="B Mitra" panose="00000400000000000000" pitchFamily="2" charset="-78"/>
              </a:rPr>
              <a:t>خطر</a:t>
            </a:r>
            <a:endParaRPr lang="fa-IR" sz="1800" dirty="0" smtClean="0">
              <a:solidFill>
                <a:srgbClr val="000000"/>
              </a:solidFill>
              <a:latin typeface="BYagut"/>
              <a:cs typeface="B Mitra" panose="00000400000000000000" pitchFamily="2" charset="-78"/>
            </a:endParaRPr>
          </a:p>
          <a:p>
            <a:pPr algn="r" rtl="1"/>
            <a:r>
              <a:rPr lang="fa-IR" sz="1800" dirty="0">
                <a:solidFill>
                  <a:srgbClr val="000000"/>
                </a:solidFill>
                <a:latin typeface="BYagut"/>
                <a:cs typeface="B Mitra" panose="00000400000000000000" pitchFamily="2" charset="-78"/>
              </a:rPr>
              <a:t/>
            </a:r>
            <a:br>
              <a:rPr lang="fa-IR" sz="1800" dirty="0">
                <a:solidFill>
                  <a:srgbClr val="000000"/>
                </a:solidFill>
                <a:latin typeface="BYagut"/>
                <a:cs typeface="B Mitra" panose="00000400000000000000" pitchFamily="2" charset="-78"/>
              </a:rPr>
            </a:br>
            <a:r>
              <a:rPr lang="fa-IR" sz="2400" dirty="0">
                <a:solidFill>
                  <a:srgbClr val="000000"/>
                </a:solidFill>
                <a:latin typeface="BYagut"/>
                <a:cs typeface="B Mitra" panose="00000400000000000000" pitchFamily="2" charset="-78"/>
              </a:rPr>
              <a:t>- تعیین رویداد مخاطره </a:t>
            </a:r>
            <a:r>
              <a:rPr lang="fa-IR" sz="2400" dirty="0" smtClean="0">
                <a:solidFill>
                  <a:srgbClr val="000000"/>
                </a:solidFill>
                <a:latin typeface="BYagut"/>
                <a:cs typeface="B Mitra" panose="00000400000000000000" pitchFamily="2" charset="-78"/>
              </a:rPr>
              <a:t>آمیز</a:t>
            </a:r>
            <a:endParaRPr lang="fa-IR" sz="1800" dirty="0" smtClean="0">
              <a:solidFill>
                <a:srgbClr val="000000"/>
              </a:solidFill>
              <a:latin typeface="BYagut"/>
              <a:cs typeface="B Mitra" panose="00000400000000000000" pitchFamily="2" charset="-78"/>
            </a:endParaRPr>
          </a:p>
          <a:p>
            <a:pPr algn="r" rtl="1"/>
            <a:r>
              <a:rPr lang="fa-IR" sz="1800" dirty="0">
                <a:solidFill>
                  <a:srgbClr val="000000"/>
                </a:solidFill>
                <a:latin typeface="BYagut"/>
                <a:cs typeface="B Mitra" panose="00000400000000000000" pitchFamily="2" charset="-78"/>
              </a:rPr>
              <a:t/>
            </a:r>
            <a:br>
              <a:rPr lang="fa-IR" sz="1800" dirty="0">
                <a:solidFill>
                  <a:srgbClr val="000000"/>
                </a:solidFill>
                <a:latin typeface="BYagut"/>
                <a:cs typeface="B Mitra" panose="00000400000000000000" pitchFamily="2" charset="-78"/>
              </a:rPr>
            </a:br>
            <a:r>
              <a:rPr lang="fa-IR" sz="2400" dirty="0">
                <a:solidFill>
                  <a:srgbClr val="000000"/>
                </a:solidFill>
                <a:latin typeface="BYagut"/>
                <a:cs typeface="B Mitra" panose="00000400000000000000" pitchFamily="2" charset="-78"/>
              </a:rPr>
              <a:t>- بررسی معیارهاي </a:t>
            </a:r>
            <a:r>
              <a:rPr lang="fa-IR" sz="2400" dirty="0" smtClean="0">
                <a:solidFill>
                  <a:srgbClr val="000000"/>
                </a:solidFill>
                <a:latin typeface="BYagut"/>
                <a:cs typeface="B Mitra" panose="00000400000000000000" pitchFamily="2" charset="-78"/>
              </a:rPr>
              <a:t>کنترل</a:t>
            </a:r>
            <a:endParaRPr lang="fa-IR" sz="1800" dirty="0" smtClean="0">
              <a:solidFill>
                <a:srgbClr val="000000"/>
              </a:solidFill>
              <a:latin typeface="BYagut"/>
              <a:cs typeface="B Mitra" panose="00000400000000000000" pitchFamily="2" charset="-78"/>
            </a:endParaRPr>
          </a:p>
          <a:p>
            <a:pPr algn="r" rtl="1"/>
            <a:r>
              <a:rPr lang="fa-IR" sz="1800" dirty="0">
                <a:solidFill>
                  <a:srgbClr val="000000"/>
                </a:solidFill>
                <a:latin typeface="BYagut"/>
                <a:cs typeface="B Mitra" panose="00000400000000000000" pitchFamily="2" charset="-78"/>
              </a:rPr>
              <a:t/>
            </a:r>
            <a:br>
              <a:rPr lang="fa-IR" sz="1800" dirty="0">
                <a:solidFill>
                  <a:srgbClr val="000000"/>
                </a:solidFill>
                <a:latin typeface="BYagut"/>
                <a:cs typeface="B Mitra" panose="00000400000000000000" pitchFamily="2" charset="-78"/>
              </a:rPr>
            </a:br>
            <a:r>
              <a:rPr lang="fa-IR" sz="2400" dirty="0">
                <a:solidFill>
                  <a:srgbClr val="000000"/>
                </a:solidFill>
                <a:latin typeface="BYagut"/>
                <a:cs typeface="B Mitra" panose="00000400000000000000" pitchFamily="2" charset="-78"/>
              </a:rPr>
              <a:t>- اعتباربخشی </a:t>
            </a:r>
            <a:r>
              <a:rPr lang="fa-IR" sz="2400" dirty="0" smtClean="0">
                <a:solidFill>
                  <a:srgbClr val="000000"/>
                </a:solidFill>
                <a:latin typeface="BYagut"/>
                <a:cs typeface="B Mitra" panose="00000400000000000000" pitchFamily="2" charset="-78"/>
              </a:rPr>
              <a:t>معیارهاي </a:t>
            </a:r>
            <a:r>
              <a:rPr lang="fa-IR" sz="2400" dirty="0" smtClean="0">
                <a:solidFill>
                  <a:srgbClr val="000000"/>
                </a:solidFill>
                <a:latin typeface="BYagut"/>
                <a:cs typeface="B Mitra" panose="00000400000000000000" pitchFamily="2" charset="-78"/>
              </a:rPr>
              <a:t>کنترل</a:t>
            </a:r>
          </a:p>
          <a:p>
            <a:pPr algn="r" rtl="1"/>
            <a:r>
              <a:rPr lang="fa-IR" sz="2400" dirty="0">
                <a:solidFill>
                  <a:srgbClr val="000000"/>
                </a:solidFill>
                <a:latin typeface="BYagut"/>
                <a:cs typeface="B Mitra" panose="00000400000000000000" pitchFamily="2" charset="-78"/>
              </a:rPr>
              <a:t/>
            </a:r>
            <a:br>
              <a:rPr lang="fa-IR" sz="2400" dirty="0">
                <a:solidFill>
                  <a:srgbClr val="000000"/>
                </a:solidFill>
                <a:latin typeface="BYagut"/>
                <a:cs typeface="B Mitra" panose="00000400000000000000" pitchFamily="2" charset="-78"/>
              </a:rPr>
            </a:br>
            <a:r>
              <a:rPr lang="fa-IR" sz="2400" dirty="0">
                <a:solidFill>
                  <a:srgbClr val="000000"/>
                </a:solidFill>
                <a:latin typeface="BYagut"/>
                <a:cs typeface="B Mitra" panose="00000400000000000000" pitchFamily="2" charset="-78"/>
              </a:rPr>
              <a:t>- بررسی پایش </a:t>
            </a:r>
            <a:r>
              <a:rPr lang="fa-IR" sz="2400" dirty="0" smtClean="0">
                <a:solidFill>
                  <a:srgbClr val="000000"/>
                </a:solidFill>
                <a:latin typeface="BYagut"/>
                <a:cs typeface="B Mitra" panose="00000400000000000000" pitchFamily="2" charset="-78"/>
              </a:rPr>
              <a:t>معیارهاي </a:t>
            </a:r>
            <a:r>
              <a:rPr lang="fa-IR" sz="2400" dirty="0" smtClean="0">
                <a:solidFill>
                  <a:srgbClr val="000000"/>
                </a:solidFill>
                <a:latin typeface="BYagut"/>
                <a:cs typeface="B Mitra" panose="00000400000000000000" pitchFamily="2" charset="-78"/>
              </a:rPr>
              <a:t>کنترل</a:t>
            </a:r>
          </a:p>
          <a:p>
            <a:pPr algn="r" rtl="1"/>
            <a:r>
              <a:rPr lang="fa-IR" sz="2400" dirty="0">
                <a:solidFill>
                  <a:srgbClr val="000000"/>
                </a:solidFill>
                <a:latin typeface="BYagut"/>
                <a:cs typeface="B Mitra" panose="00000400000000000000" pitchFamily="2" charset="-78"/>
              </a:rPr>
              <a:t/>
            </a:r>
            <a:br>
              <a:rPr lang="fa-IR" sz="2400" dirty="0">
                <a:solidFill>
                  <a:srgbClr val="000000"/>
                </a:solidFill>
                <a:latin typeface="BYagut"/>
                <a:cs typeface="B Mitra" panose="00000400000000000000" pitchFamily="2" charset="-78"/>
              </a:rPr>
            </a:br>
            <a:r>
              <a:rPr lang="fa-IR" sz="2400" dirty="0">
                <a:solidFill>
                  <a:srgbClr val="000000"/>
                </a:solidFill>
                <a:latin typeface="BYagut"/>
                <a:cs typeface="B Mitra" panose="00000400000000000000" pitchFamily="2" charset="-78"/>
              </a:rPr>
              <a:t>- انجام مداخلات اصلاحی</a:t>
            </a:r>
            <a:r>
              <a:rPr lang="fa-IR" dirty="0">
                <a:solidFill>
                  <a:srgbClr val="000000"/>
                </a:solidFill>
                <a:latin typeface="BYagut"/>
              </a:rPr>
              <a:t/>
            </a:r>
            <a:br>
              <a:rPr lang="fa-IR" dirty="0">
                <a:solidFill>
                  <a:srgbClr val="000000"/>
                </a:solidFill>
                <a:latin typeface="BYagut"/>
              </a:rPr>
            </a:br>
            <a:endParaRPr lang="fa-IR" dirty="0"/>
          </a:p>
        </p:txBody>
      </p:sp>
    </p:spTree>
    <p:extLst>
      <p:ext uri="{BB962C8B-B14F-4D97-AF65-F5344CB8AC3E}">
        <p14:creationId xmlns:p14="http://schemas.microsoft.com/office/powerpoint/2010/main" val="195289022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81000"/>
            <a:ext cx="5791200" cy="1371600"/>
          </a:xfrm>
        </p:spPr>
        <p:txBody>
          <a:bodyPr>
            <a:normAutofit fontScale="90000"/>
          </a:bodyPr>
          <a:lstStyle/>
          <a:p>
            <a:pPr algn="ctr"/>
            <a:r>
              <a:rPr lang="fa-IR" sz="3100" dirty="0" smtClean="0">
                <a:solidFill>
                  <a:srgbClr val="FF0000"/>
                </a:solidFill>
                <a:latin typeface="BYagut"/>
                <a:cs typeface="B Titr" panose="00000700000000000000" pitchFamily="2" charset="-78"/>
              </a:rPr>
              <a:t/>
            </a:r>
            <a:br>
              <a:rPr lang="fa-IR" sz="3100" dirty="0" smtClean="0">
                <a:solidFill>
                  <a:srgbClr val="FF0000"/>
                </a:solidFill>
                <a:latin typeface="BYagut"/>
                <a:cs typeface="B Titr" panose="00000700000000000000" pitchFamily="2" charset="-78"/>
              </a:rPr>
            </a:br>
            <a:r>
              <a:rPr lang="fa-IR" sz="3100" dirty="0" smtClean="0">
                <a:solidFill>
                  <a:srgbClr val="FF0000"/>
                </a:solidFill>
                <a:latin typeface="BYagut"/>
                <a:cs typeface="B Titr" panose="00000700000000000000" pitchFamily="2" charset="-78"/>
              </a:rPr>
              <a:t> </a:t>
            </a:r>
            <a:r>
              <a:rPr lang="fa-IR" sz="3100" dirty="0">
                <a:solidFill>
                  <a:srgbClr val="FF0000"/>
                </a:solidFill>
                <a:latin typeface="BYagut"/>
                <a:cs typeface="B Titr" panose="00000700000000000000" pitchFamily="2" charset="-78"/>
              </a:rPr>
              <a:t>نوع خطر</a:t>
            </a:r>
            <a:r>
              <a:rPr lang="fa-IR" dirty="0">
                <a:solidFill>
                  <a:srgbClr val="000000"/>
                </a:solidFill>
                <a:latin typeface="BYagut"/>
              </a:rPr>
              <a:t/>
            </a:r>
            <a:br>
              <a:rPr lang="fa-IR" dirty="0">
                <a:solidFill>
                  <a:srgbClr val="000000"/>
                </a:solidFill>
                <a:latin typeface="BYagut"/>
              </a:rPr>
            </a:br>
            <a:r>
              <a:rPr lang="fa-IR" dirty="0">
                <a:solidFill>
                  <a:srgbClr val="000000"/>
                </a:solidFill>
                <a:latin typeface="BYagut"/>
              </a:rPr>
              <a:t/>
            </a:r>
            <a:br>
              <a:rPr lang="fa-IR" dirty="0">
                <a:solidFill>
                  <a:srgbClr val="000000"/>
                </a:solidFill>
                <a:latin typeface="BYagut"/>
              </a:rPr>
            </a:br>
            <a:endParaRPr lang="fa-IR" dirty="0"/>
          </a:p>
        </p:txBody>
      </p:sp>
      <p:sp>
        <p:nvSpPr>
          <p:cNvPr id="3" name="Content Placeholder 2"/>
          <p:cNvSpPr>
            <a:spLocks noGrp="1"/>
          </p:cNvSpPr>
          <p:nvPr>
            <p:ph idx="1"/>
          </p:nvPr>
        </p:nvSpPr>
        <p:spPr/>
        <p:txBody>
          <a:bodyPr/>
          <a:lstStyle/>
          <a:p>
            <a:pPr algn="r" rtl="1"/>
            <a:r>
              <a:rPr lang="fa-IR" dirty="0">
                <a:solidFill>
                  <a:srgbClr val="000000"/>
                </a:solidFill>
                <a:latin typeface="BYagut"/>
              </a:rPr>
              <a:t>م</a:t>
            </a:r>
            <a:r>
              <a:rPr lang="fa-IR" sz="2400" dirty="0">
                <a:solidFill>
                  <a:srgbClr val="000000"/>
                </a:solidFill>
                <a:latin typeface="BYagut"/>
                <a:cs typeface="B Mitra" panose="00000400000000000000" pitchFamily="2" charset="-78"/>
              </a:rPr>
              <a:t>نظور یک عامل فیزیکی، بیولوژیکی، شیمیایی و یا رادیولوژیکی می باشد که در شرایطی در آب منجر </a:t>
            </a:r>
            <a:r>
              <a:rPr lang="fa-IR" sz="2400" dirty="0" smtClean="0">
                <a:solidFill>
                  <a:srgbClr val="000000"/>
                </a:solidFill>
                <a:latin typeface="BYagut"/>
                <a:cs typeface="B Mitra" panose="00000400000000000000" pitchFamily="2" charset="-78"/>
              </a:rPr>
              <a:t>به اثرات </a:t>
            </a:r>
            <a:r>
              <a:rPr lang="fa-IR" sz="2400" dirty="0">
                <a:solidFill>
                  <a:srgbClr val="000000"/>
                </a:solidFill>
                <a:latin typeface="BYagut"/>
                <a:cs typeface="B Mitra" panose="00000400000000000000" pitchFamily="2" charset="-78"/>
              </a:rPr>
              <a:t>سوء بر سلامت می شود. </a:t>
            </a:r>
            <a:endParaRPr lang="fa-IR" sz="2400" dirty="0" smtClean="0">
              <a:solidFill>
                <a:srgbClr val="000000"/>
              </a:solidFill>
              <a:latin typeface="BYagut"/>
              <a:cs typeface="B Mitra" panose="00000400000000000000" pitchFamily="2" charset="-78"/>
            </a:endParaRPr>
          </a:p>
          <a:p>
            <a:r>
              <a:rPr lang="fa-IR" sz="2400" dirty="0" smtClean="0">
                <a:solidFill>
                  <a:srgbClr val="000000"/>
                </a:solidFill>
                <a:latin typeface="BYagut"/>
                <a:cs typeface="B Mitra" panose="00000400000000000000" pitchFamily="2" charset="-78"/>
              </a:rPr>
              <a:t>واژه </a:t>
            </a:r>
            <a:r>
              <a:rPr lang="fa-IR" sz="2400" dirty="0">
                <a:solidFill>
                  <a:srgbClr val="000000"/>
                </a:solidFill>
                <a:latin typeface="BYagut"/>
                <a:cs typeface="B Mitra" panose="00000400000000000000" pitchFamily="2" charset="-78"/>
              </a:rPr>
              <a:t>دیگر براي </a:t>
            </a:r>
            <a:r>
              <a:rPr lang="fa-IR" sz="2400" dirty="0" smtClean="0">
                <a:solidFill>
                  <a:srgbClr val="000000"/>
                </a:solidFill>
                <a:latin typeface="BYagut"/>
                <a:cs typeface="B Mitra" panose="00000400000000000000" pitchFamily="2" charset="-78"/>
              </a:rPr>
              <a:t>خطر</a:t>
            </a:r>
            <a:r>
              <a:rPr lang="fa-IR" sz="2400" dirty="0">
                <a:solidFill>
                  <a:srgbClr val="000000"/>
                </a:solidFill>
                <a:latin typeface="BYagut"/>
                <a:cs typeface="B Mitra" panose="00000400000000000000" pitchFamily="2" charset="-78"/>
              </a:rPr>
              <a:t> </a:t>
            </a:r>
            <a:r>
              <a:rPr lang="fa-IR" sz="2400" dirty="0" smtClean="0">
                <a:solidFill>
                  <a:srgbClr val="000000"/>
                </a:solidFill>
                <a:latin typeface="BYagut"/>
                <a:cs typeface="B Mitra" panose="00000400000000000000" pitchFamily="2" charset="-78"/>
              </a:rPr>
              <a:t>«</a:t>
            </a:r>
            <a:r>
              <a:rPr lang="fa-IR" sz="2400" dirty="0">
                <a:solidFill>
                  <a:srgbClr val="000000"/>
                </a:solidFill>
                <a:latin typeface="BYagut"/>
                <a:cs typeface="B Mitra" panose="00000400000000000000" pitchFamily="2" charset="-78"/>
              </a:rPr>
              <a:t>آلاینده</a:t>
            </a:r>
            <a:r>
              <a:rPr lang="fa-IR" sz="2400" dirty="0" smtClean="0">
                <a:solidFill>
                  <a:srgbClr val="000000"/>
                </a:solidFill>
                <a:latin typeface="BYagut"/>
                <a:cs typeface="B Mitra" panose="00000400000000000000" pitchFamily="2" charset="-78"/>
              </a:rPr>
              <a:t>» می </a:t>
            </a:r>
            <a:r>
              <a:rPr lang="fa-IR" sz="2400" dirty="0">
                <a:solidFill>
                  <a:srgbClr val="000000"/>
                </a:solidFill>
                <a:latin typeface="BYagut"/>
                <a:cs typeface="B Mitra" panose="00000400000000000000" pitchFamily="2" charset="-78"/>
              </a:rPr>
              <a:t>باشد.</a:t>
            </a:r>
            <a:br>
              <a:rPr lang="fa-IR" sz="2400" dirty="0">
                <a:solidFill>
                  <a:srgbClr val="000000"/>
                </a:solidFill>
                <a:latin typeface="BYagut"/>
                <a:cs typeface="B Mitra" panose="00000400000000000000" pitchFamily="2" charset="-78"/>
              </a:rPr>
            </a:br>
            <a:r>
              <a:rPr lang="fa-IR" sz="2400" dirty="0">
                <a:solidFill>
                  <a:srgbClr val="000000"/>
                </a:solidFill>
                <a:latin typeface="BYagut"/>
                <a:cs typeface="B Mitra" panose="00000400000000000000" pitchFamily="2" charset="-78"/>
              </a:rPr>
              <a:t>در مبحث طغیان نوع خطر یا آلاینده، عامل میکروبی می باشد</a:t>
            </a:r>
            <a:r>
              <a:rPr lang="fa-IR" dirty="0">
                <a:solidFill>
                  <a:srgbClr val="000000"/>
                </a:solidFill>
                <a:latin typeface="BYagut"/>
              </a:rPr>
              <a:t/>
            </a:r>
            <a:br>
              <a:rPr lang="fa-IR" dirty="0">
                <a:solidFill>
                  <a:srgbClr val="000000"/>
                </a:solidFill>
                <a:latin typeface="BYagut"/>
              </a:rPr>
            </a:br>
            <a:endParaRPr lang="fa-IR" dirty="0"/>
          </a:p>
        </p:txBody>
      </p:sp>
    </p:spTree>
    <p:extLst>
      <p:ext uri="{BB962C8B-B14F-4D97-AF65-F5344CB8AC3E}">
        <p14:creationId xmlns:p14="http://schemas.microsoft.com/office/powerpoint/2010/main" val="277151228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1295400"/>
            <a:ext cx="5791200" cy="762000"/>
          </a:xfrm>
        </p:spPr>
        <p:txBody>
          <a:bodyPr>
            <a:normAutofit fontScale="90000"/>
          </a:bodyPr>
          <a:lstStyle/>
          <a:p>
            <a:pPr algn="ctr"/>
            <a:r>
              <a:rPr lang="fa-IR" dirty="0" smtClean="0">
                <a:solidFill>
                  <a:srgbClr val="FF0000"/>
                </a:solidFill>
                <a:latin typeface="BYagut"/>
                <a:cs typeface="B Titr" panose="00000700000000000000" pitchFamily="2" charset="-78"/>
              </a:rPr>
              <a:t>رویداد </a:t>
            </a:r>
            <a:r>
              <a:rPr lang="fa-IR" dirty="0">
                <a:solidFill>
                  <a:srgbClr val="FF0000"/>
                </a:solidFill>
                <a:latin typeface="BYagut"/>
                <a:cs typeface="B Titr" panose="00000700000000000000" pitchFamily="2" charset="-78"/>
              </a:rPr>
              <a:t>مخاطره آمیز</a:t>
            </a:r>
            <a:r>
              <a:rPr lang="fa-IR" dirty="0">
                <a:solidFill>
                  <a:srgbClr val="000000"/>
                </a:solidFill>
                <a:latin typeface="BYagut"/>
                <a:cs typeface="B Titr" panose="00000700000000000000" pitchFamily="2" charset="-78"/>
              </a:rPr>
              <a:t/>
            </a:r>
            <a:br>
              <a:rPr lang="fa-IR" dirty="0">
                <a:solidFill>
                  <a:srgbClr val="000000"/>
                </a:solidFill>
                <a:latin typeface="BYagut"/>
                <a:cs typeface="B Titr" panose="00000700000000000000" pitchFamily="2" charset="-78"/>
              </a:rPr>
            </a:br>
            <a:r>
              <a:rPr lang="fa-IR" dirty="0">
                <a:solidFill>
                  <a:srgbClr val="000000"/>
                </a:solidFill>
                <a:latin typeface="BYagut"/>
              </a:rPr>
              <a:t/>
            </a:r>
            <a:br>
              <a:rPr lang="fa-IR" dirty="0">
                <a:solidFill>
                  <a:srgbClr val="000000"/>
                </a:solidFill>
                <a:latin typeface="BYagut"/>
              </a:rPr>
            </a:br>
            <a:endParaRPr lang="fa-IR" dirty="0"/>
          </a:p>
        </p:txBody>
      </p:sp>
      <p:sp>
        <p:nvSpPr>
          <p:cNvPr id="3" name="Content Placeholder 2"/>
          <p:cNvSpPr>
            <a:spLocks noGrp="1"/>
          </p:cNvSpPr>
          <p:nvPr>
            <p:ph idx="1"/>
          </p:nvPr>
        </p:nvSpPr>
        <p:spPr>
          <a:xfrm>
            <a:off x="304800" y="1219200"/>
            <a:ext cx="8534400" cy="5181600"/>
          </a:xfrm>
        </p:spPr>
        <p:txBody>
          <a:bodyPr>
            <a:normAutofit/>
          </a:bodyPr>
          <a:lstStyle/>
          <a:p>
            <a:pPr algn="r" rtl="1"/>
            <a:r>
              <a:rPr lang="fa-IR" dirty="0" smtClean="0">
                <a:solidFill>
                  <a:srgbClr val="000000"/>
                </a:solidFill>
                <a:latin typeface="BYagut"/>
                <a:cs typeface="B Mitra" panose="00000400000000000000" pitchFamily="2" charset="-78"/>
              </a:rPr>
              <a:t>1</a:t>
            </a:r>
            <a:r>
              <a:rPr lang="fa-IR" sz="2400" dirty="0" smtClean="0">
                <a:solidFill>
                  <a:srgbClr val="000000"/>
                </a:solidFill>
                <a:latin typeface="BYagut"/>
                <a:cs typeface="B Mitra" panose="00000400000000000000" pitchFamily="2" charset="-78"/>
              </a:rPr>
              <a:t>) عبارتست </a:t>
            </a:r>
            <a:r>
              <a:rPr lang="fa-IR" sz="2400" dirty="0">
                <a:solidFill>
                  <a:srgbClr val="000000"/>
                </a:solidFill>
                <a:latin typeface="BYagut"/>
                <a:cs typeface="B Mitra" panose="00000400000000000000" pitchFamily="2" charset="-78"/>
              </a:rPr>
              <a:t>از رویدادي که باعث ایجاد خطرات یا شکست در حذف یا کاهش آنها از سیستم تامین آب </a:t>
            </a:r>
            <a:r>
              <a:rPr lang="fa-IR" sz="2400" dirty="0" smtClean="0">
                <a:solidFill>
                  <a:srgbClr val="000000"/>
                </a:solidFill>
                <a:latin typeface="BYagut"/>
                <a:cs typeface="B Mitra" panose="00000400000000000000" pitchFamily="2" charset="-78"/>
              </a:rPr>
              <a:t>می شود </a:t>
            </a:r>
          </a:p>
          <a:p>
            <a:pPr algn="r" rtl="1"/>
            <a:r>
              <a:rPr lang="fa-IR" sz="2400" dirty="0" smtClean="0">
                <a:solidFill>
                  <a:srgbClr val="000000"/>
                </a:solidFill>
                <a:latin typeface="BYagut"/>
                <a:cs typeface="B Mitra" panose="00000400000000000000" pitchFamily="2" charset="-78"/>
              </a:rPr>
              <a:t>2) تمام رویدادهایی </a:t>
            </a:r>
            <a:r>
              <a:rPr lang="fa-IR" sz="2400" dirty="0">
                <a:solidFill>
                  <a:srgbClr val="000000"/>
                </a:solidFill>
                <a:latin typeface="BYagut"/>
                <a:cs typeface="B Mitra" panose="00000400000000000000" pitchFamily="2" charset="-78"/>
              </a:rPr>
              <a:t>است که در کل سیستم تامین آب </a:t>
            </a:r>
            <a:r>
              <a:rPr lang="fa-IR" sz="2400" dirty="0" smtClean="0">
                <a:solidFill>
                  <a:srgbClr val="000000"/>
                </a:solidFill>
                <a:latin typeface="BYagut"/>
                <a:cs typeface="B Mitra" panose="00000400000000000000" pitchFamily="2" charset="-78"/>
              </a:rPr>
              <a:t>( </a:t>
            </a:r>
            <a:r>
              <a:rPr lang="fa-IR" sz="2400" dirty="0">
                <a:solidFill>
                  <a:srgbClr val="000000"/>
                </a:solidFill>
                <a:latin typeface="BYagut"/>
                <a:cs typeface="B Mitra" panose="00000400000000000000" pitchFamily="2" charset="-78"/>
              </a:rPr>
              <a:t>شامل منبع ، تصفیه خانه، مخازن،</a:t>
            </a:r>
            <a:br>
              <a:rPr lang="fa-IR" sz="2400" dirty="0">
                <a:solidFill>
                  <a:srgbClr val="000000"/>
                </a:solidFill>
                <a:latin typeface="BYagut"/>
                <a:cs typeface="B Mitra" panose="00000400000000000000" pitchFamily="2" charset="-78"/>
              </a:rPr>
            </a:br>
            <a:r>
              <a:rPr lang="fa-IR" sz="2400" dirty="0">
                <a:solidFill>
                  <a:srgbClr val="000000"/>
                </a:solidFill>
                <a:latin typeface="BYagut"/>
                <a:cs typeface="B Mitra" panose="00000400000000000000" pitchFamily="2" charset="-78"/>
              </a:rPr>
              <a:t>شبکه توزیع و مصرف </a:t>
            </a:r>
            <a:r>
              <a:rPr lang="fa-IR" sz="2400" dirty="0" smtClean="0">
                <a:solidFill>
                  <a:srgbClr val="000000"/>
                </a:solidFill>
                <a:latin typeface="BYagut"/>
                <a:cs typeface="B Mitra" panose="00000400000000000000" pitchFamily="2" charset="-78"/>
              </a:rPr>
              <a:t>) </a:t>
            </a:r>
            <a:r>
              <a:rPr lang="fa-IR" sz="2400" dirty="0">
                <a:solidFill>
                  <a:srgbClr val="000000"/>
                </a:solidFill>
                <a:latin typeface="BYagut"/>
                <a:cs typeface="B Mitra" panose="00000400000000000000" pitchFamily="2" charset="-78"/>
              </a:rPr>
              <a:t>می تواند اتفاق بیفتد و باعث ورود آلودگی به آب شود. مانند بارندگی، </a:t>
            </a:r>
            <a:r>
              <a:rPr lang="fa-IR" sz="2400" dirty="0" smtClean="0">
                <a:solidFill>
                  <a:srgbClr val="000000"/>
                </a:solidFill>
                <a:latin typeface="BYagut"/>
                <a:cs typeface="B Mitra" panose="00000400000000000000" pitchFamily="2" charset="-78"/>
              </a:rPr>
              <a:t>قطعی آب</a:t>
            </a:r>
            <a:r>
              <a:rPr lang="fa-IR" sz="2400" dirty="0">
                <a:solidFill>
                  <a:srgbClr val="000000"/>
                </a:solidFill>
                <a:latin typeface="BYagut"/>
                <a:cs typeface="B Mitra" panose="00000400000000000000" pitchFamily="2" charset="-78"/>
              </a:rPr>
              <a:t>، شکستگی لوله، ورود حیوانات به منابع و مخازن، سیفوناژ معکوس و.......</a:t>
            </a:r>
            <a:br>
              <a:rPr lang="fa-IR" sz="2400" dirty="0">
                <a:solidFill>
                  <a:srgbClr val="000000"/>
                </a:solidFill>
                <a:latin typeface="BYagut"/>
                <a:cs typeface="B Mitra" panose="00000400000000000000" pitchFamily="2" charset="-78"/>
              </a:rPr>
            </a:br>
            <a:r>
              <a:rPr lang="fa-IR" sz="2400" dirty="0" smtClean="0">
                <a:solidFill>
                  <a:srgbClr val="000000"/>
                </a:solidFill>
                <a:latin typeface="BYagut"/>
                <a:cs typeface="B Mitra" panose="00000400000000000000" pitchFamily="2" charset="-78"/>
              </a:rPr>
              <a:t>3) تعیین </a:t>
            </a:r>
            <a:r>
              <a:rPr lang="fa-IR" sz="2400" dirty="0">
                <a:solidFill>
                  <a:srgbClr val="000000"/>
                </a:solidFill>
                <a:latin typeface="BYagut"/>
                <a:cs typeface="B Mitra" panose="00000400000000000000" pitchFamily="2" charset="-78"/>
              </a:rPr>
              <a:t>رویداد مخاطره آمیز باید با توجه به دوره نهفتگی بیماري، شرایط محیطی و رویداد مورد </a:t>
            </a:r>
            <a:r>
              <a:rPr lang="fa-IR" sz="2400" dirty="0" smtClean="0">
                <a:solidFill>
                  <a:srgbClr val="000000"/>
                </a:solidFill>
                <a:latin typeface="BYagut"/>
                <a:cs typeface="B Mitra" panose="00000400000000000000" pitchFamily="2" charset="-78"/>
              </a:rPr>
              <a:t>بررسی قرار </a:t>
            </a:r>
            <a:r>
              <a:rPr lang="fa-IR" sz="2400" dirty="0">
                <a:solidFill>
                  <a:srgbClr val="000000"/>
                </a:solidFill>
                <a:latin typeface="BYagut"/>
                <a:cs typeface="B Mitra" panose="00000400000000000000" pitchFamily="2" charset="-78"/>
              </a:rPr>
              <a:t>گیرد. </a:t>
            </a:r>
            <a:endParaRPr lang="fa-IR" sz="2400" dirty="0" smtClean="0">
              <a:solidFill>
                <a:srgbClr val="000000"/>
              </a:solidFill>
              <a:latin typeface="BYagut"/>
              <a:cs typeface="B Mitra" panose="00000400000000000000" pitchFamily="2" charset="-78"/>
            </a:endParaRPr>
          </a:p>
          <a:p>
            <a:pPr algn="r" rtl="1"/>
            <a:r>
              <a:rPr lang="fa-IR" sz="2400" dirty="0" smtClean="0">
                <a:solidFill>
                  <a:srgbClr val="000000"/>
                </a:solidFill>
                <a:latin typeface="BYagut"/>
                <a:cs typeface="B Mitra" panose="00000400000000000000" pitchFamily="2" charset="-78"/>
              </a:rPr>
              <a:t>براي </a:t>
            </a:r>
            <a:r>
              <a:rPr lang="fa-IR" sz="2400" dirty="0">
                <a:solidFill>
                  <a:srgbClr val="000000"/>
                </a:solidFill>
                <a:latin typeface="BYagut"/>
                <a:cs typeface="B Mitra" panose="00000400000000000000" pitchFamily="2" charset="-78"/>
              </a:rPr>
              <a:t>درك بهتر موضوع لازم است نمودار جریان سیستم تامین آب از منبع تا مصرف با </a:t>
            </a:r>
            <a:r>
              <a:rPr lang="fa-IR" sz="2400" dirty="0" smtClean="0">
                <a:solidFill>
                  <a:srgbClr val="000000"/>
                </a:solidFill>
                <a:latin typeface="BYagut"/>
                <a:cs typeface="B Mitra" panose="00000400000000000000" pitchFamily="2" charset="-78"/>
              </a:rPr>
              <a:t>لحاظ نمودن </a:t>
            </a:r>
            <a:r>
              <a:rPr lang="fa-IR" sz="2400" dirty="0">
                <a:solidFill>
                  <a:srgbClr val="000000"/>
                </a:solidFill>
                <a:latin typeface="BYagut"/>
                <a:cs typeface="B Mitra" panose="00000400000000000000" pitchFamily="2" charset="-78"/>
              </a:rPr>
              <a:t>منابع آلودگی و تعیین رویدادهاي مخاطره آمیز تهیه شود</a:t>
            </a:r>
            <a:endParaRPr lang="fa-IR" sz="2400" dirty="0">
              <a:cs typeface="B Mitra" panose="00000400000000000000" pitchFamily="2" charset="-78"/>
            </a:endParaRPr>
          </a:p>
        </p:txBody>
      </p:sp>
    </p:spTree>
    <p:extLst>
      <p:ext uri="{BB962C8B-B14F-4D97-AF65-F5344CB8AC3E}">
        <p14:creationId xmlns:p14="http://schemas.microsoft.com/office/powerpoint/2010/main" val="84640763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762000"/>
            <a:ext cx="5791200" cy="1371600"/>
          </a:xfrm>
        </p:spPr>
        <p:txBody>
          <a:bodyPr>
            <a:normAutofit fontScale="90000"/>
          </a:bodyPr>
          <a:lstStyle/>
          <a:p>
            <a:pPr algn="ctr"/>
            <a:r>
              <a:rPr lang="fa-IR" sz="3100" dirty="0" smtClean="0">
                <a:solidFill>
                  <a:srgbClr val="FF0000"/>
                </a:solidFill>
                <a:latin typeface="BYagut"/>
                <a:cs typeface="B Titr" panose="00000700000000000000" pitchFamily="2" charset="-78"/>
              </a:rPr>
              <a:t>معیارهاي </a:t>
            </a:r>
            <a:r>
              <a:rPr lang="fa-IR" sz="3100" dirty="0">
                <a:solidFill>
                  <a:srgbClr val="FF0000"/>
                </a:solidFill>
                <a:latin typeface="BYagut"/>
                <a:cs typeface="B Titr" panose="00000700000000000000" pitchFamily="2" charset="-78"/>
              </a:rPr>
              <a:t>کنترل</a:t>
            </a:r>
            <a:r>
              <a:rPr lang="fa-IR" dirty="0">
                <a:solidFill>
                  <a:srgbClr val="000000"/>
                </a:solidFill>
                <a:latin typeface="BYagut"/>
              </a:rPr>
              <a:t/>
            </a:r>
            <a:br>
              <a:rPr lang="fa-IR" dirty="0">
                <a:solidFill>
                  <a:srgbClr val="000000"/>
                </a:solidFill>
                <a:latin typeface="BYagut"/>
              </a:rPr>
            </a:br>
            <a:r>
              <a:rPr lang="fa-IR" dirty="0">
                <a:solidFill>
                  <a:srgbClr val="000000"/>
                </a:solidFill>
                <a:latin typeface="BYagut"/>
              </a:rPr>
              <a:t/>
            </a:r>
            <a:br>
              <a:rPr lang="fa-IR" dirty="0">
                <a:solidFill>
                  <a:srgbClr val="000000"/>
                </a:solidFill>
                <a:latin typeface="BYagut"/>
              </a:rPr>
            </a:br>
            <a:endParaRPr lang="fa-IR" dirty="0"/>
          </a:p>
        </p:txBody>
      </p:sp>
      <p:sp>
        <p:nvSpPr>
          <p:cNvPr id="3" name="Content Placeholder 2"/>
          <p:cNvSpPr>
            <a:spLocks noGrp="1"/>
          </p:cNvSpPr>
          <p:nvPr>
            <p:ph idx="1"/>
          </p:nvPr>
        </p:nvSpPr>
        <p:spPr>
          <a:xfrm>
            <a:off x="457200" y="1752600"/>
            <a:ext cx="8305800" cy="4373563"/>
          </a:xfrm>
        </p:spPr>
        <p:txBody>
          <a:bodyPr>
            <a:normAutofit/>
          </a:bodyPr>
          <a:lstStyle/>
          <a:p>
            <a:pPr algn="r" rtl="1"/>
            <a:r>
              <a:rPr lang="fa-IR" sz="2400" dirty="0">
                <a:solidFill>
                  <a:srgbClr val="000000"/>
                </a:solidFill>
                <a:latin typeface="BYagut"/>
                <a:cs typeface="B Mitra" panose="00000400000000000000" pitchFamily="2" charset="-78"/>
              </a:rPr>
              <a:t>معیار کنترل عبارتست از از هر عمل یا فعالیتی که می تواند براي پیشگیري یا حذف یا کاهش خطر به </a:t>
            </a:r>
            <a:r>
              <a:rPr lang="fa-IR" sz="2400" dirty="0" smtClean="0">
                <a:solidFill>
                  <a:srgbClr val="000000"/>
                </a:solidFill>
                <a:latin typeface="BYagut"/>
                <a:cs typeface="B Mitra" panose="00000400000000000000" pitchFamily="2" charset="-78"/>
              </a:rPr>
              <a:t>سطح قابل </a:t>
            </a:r>
            <a:r>
              <a:rPr lang="fa-IR" sz="2400" dirty="0">
                <a:solidFill>
                  <a:srgbClr val="000000"/>
                </a:solidFill>
                <a:latin typeface="BYagut"/>
                <a:cs typeface="B Mitra" panose="00000400000000000000" pitchFamily="2" charset="-78"/>
              </a:rPr>
              <a:t>قبول مورد استفاده قرار گیرد. مانند رعایت حریم منابع و یا گندزدایی مستمر آب.</a:t>
            </a:r>
            <a:br>
              <a:rPr lang="fa-IR" sz="2400" dirty="0">
                <a:solidFill>
                  <a:srgbClr val="000000"/>
                </a:solidFill>
                <a:latin typeface="BYagut"/>
                <a:cs typeface="B Mitra" panose="00000400000000000000" pitchFamily="2" charset="-78"/>
              </a:rPr>
            </a:br>
            <a:endParaRPr lang="fa-IR" sz="2400" dirty="0">
              <a:cs typeface="B Mitra" panose="00000400000000000000" pitchFamily="2" charset="-78"/>
            </a:endParaRPr>
          </a:p>
        </p:txBody>
      </p:sp>
    </p:spTree>
    <p:extLst>
      <p:ext uri="{BB962C8B-B14F-4D97-AF65-F5344CB8AC3E}">
        <p14:creationId xmlns:p14="http://schemas.microsoft.com/office/powerpoint/2010/main" val="93419476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1143000"/>
            <a:ext cx="5791200" cy="1371600"/>
          </a:xfrm>
        </p:spPr>
        <p:txBody>
          <a:bodyPr>
            <a:normAutofit fontScale="90000"/>
          </a:bodyPr>
          <a:lstStyle/>
          <a:p>
            <a:r>
              <a:rPr lang="fa-IR" sz="3100" dirty="0">
                <a:solidFill>
                  <a:srgbClr val="FF0000"/>
                </a:solidFill>
                <a:latin typeface="BYagut"/>
                <a:cs typeface="B Titr" panose="00000700000000000000" pitchFamily="2" charset="-78"/>
              </a:rPr>
              <a:t>اعتبار بخشی معیارهاي کنترل به کار رفته</a:t>
            </a:r>
            <a:r>
              <a:rPr lang="fa-IR" dirty="0">
                <a:solidFill>
                  <a:srgbClr val="000000"/>
                </a:solidFill>
                <a:latin typeface="BYagut"/>
              </a:rPr>
              <a:t/>
            </a:r>
            <a:br>
              <a:rPr lang="fa-IR" dirty="0">
                <a:solidFill>
                  <a:srgbClr val="000000"/>
                </a:solidFill>
                <a:latin typeface="BYagut"/>
              </a:rPr>
            </a:br>
            <a:r>
              <a:rPr lang="fa-IR" dirty="0">
                <a:solidFill>
                  <a:srgbClr val="000000"/>
                </a:solidFill>
                <a:latin typeface="BYagut"/>
              </a:rPr>
              <a:t/>
            </a:r>
            <a:br>
              <a:rPr lang="fa-IR" dirty="0">
                <a:solidFill>
                  <a:srgbClr val="000000"/>
                </a:solidFill>
                <a:latin typeface="BYagut"/>
              </a:rPr>
            </a:br>
            <a:endParaRPr lang="fa-IR" dirty="0"/>
          </a:p>
        </p:txBody>
      </p:sp>
      <p:sp>
        <p:nvSpPr>
          <p:cNvPr id="3" name="Content Placeholder 2"/>
          <p:cNvSpPr>
            <a:spLocks noGrp="1"/>
          </p:cNvSpPr>
          <p:nvPr>
            <p:ph idx="1"/>
          </p:nvPr>
        </p:nvSpPr>
        <p:spPr>
          <a:xfrm>
            <a:off x="533400" y="2362201"/>
            <a:ext cx="7620000" cy="2819400"/>
          </a:xfrm>
        </p:spPr>
        <p:txBody>
          <a:bodyPr/>
          <a:lstStyle/>
          <a:p>
            <a:pPr algn="r" rtl="1"/>
            <a:r>
              <a:rPr lang="fa-IR" sz="2400" dirty="0">
                <a:solidFill>
                  <a:srgbClr val="000000"/>
                </a:solidFill>
                <a:latin typeface="BYagut"/>
              </a:rPr>
              <a:t>عبارتست از به دست آوردن مستندات براي اینکه آیا معیارهاي کنترل به کار رفته و به طور </a:t>
            </a:r>
            <a:r>
              <a:rPr lang="fa-IR" sz="2400" dirty="0" smtClean="0">
                <a:solidFill>
                  <a:srgbClr val="000000"/>
                </a:solidFill>
                <a:latin typeface="BYagut"/>
              </a:rPr>
              <a:t>موثر عمل می </a:t>
            </a:r>
            <a:r>
              <a:rPr lang="fa-IR" sz="2400" dirty="0">
                <a:solidFill>
                  <a:srgbClr val="000000"/>
                </a:solidFill>
                <a:latin typeface="BYagut"/>
              </a:rPr>
              <a:t>کنند. معمولاً اعتبار بخشی از طریق بازرسی امکان پذیر است</a:t>
            </a:r>
            <a:r>
              <a:rPr lang="fa-IR" dirty="0">
                <a:solidFill>
                  <a:srgbClr val="000000"/>
                </a:solidFill>
                <a:latin typeface="BYagut"/>
              </a:rPr>
              <a:t/>
            </a:r>
            <a:br>
              <a:rPr lang="fa-IR" dirty="0">
                <a:solidFill>
                  <a:srgbClr val="000000"/>
                </a:solidFill>
                <a:latin typeface="BYagut"/>
              </a:rPr>
            </a:br>
            <a:endParaRPr lang="fa-IR" dirty="0"/>
          </a:p>
        </p:txBody>
      </p:sp>
    </p:spTree>
    <p:extLst>
      <p:ext uri="{BB962C8B-B14F-4D97-AF65-F5344CB8AC3E}">
        <p14:creationId xmlns:p14="http://schemas.microsoft.com/office/powerpoint/2010/main" val="186119765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828800"/>
            <a:ext cx="8229600" cy="228600"/>
          </a:xfrm>
        </p:spPr>
        <p:txBody>
          <a:bodyPr>
            <a:noAutofit/>
          </a:bodyPr>
          <a:lstStyle/>
          <a:p>
            <a:pPr algn="ctr" rtl="1" eaLnBrk="1" fontAlgn="auto" hangingPunct="1">
              <a:spcAft>
                <a:spcPts val="0"/>
              </a:spcAft>
              <a:defRPr/>
            </a:pPr>
            <a:r>
              <a:rPr lang="fa-IR" sz="2400" dirty="0">
                <a:solidFill>
                  <a:srgbClr val="FF0000"/>
                </a:solidFill>
                <a:effectLst/>
                <a:latin typeface="BHoma"/>
                <a:cs typeface="B Titr" panose="00000700000000000000" pitchFamily="2" charset="-78"/>
              </a:rPr>
              <a:t>معیارهاي کنترل بر اساس میزان آلودگی آب</a:t>
            </a:r>
            <a:r>
              <a:rPr lang="fa-IR" sz="4000" dirty="0">
                <a:solidFill>
                  <a:srgbClr val="FF0000"/>
                </a:solidFill>
                <a:effectLst/>
                <a:latin typeface="BHoma"/>
              </a:rPr>
              <a:t/>
            </a:r>
            <a:br>
              <a:rPr lang="fa-IR" sz="4000" dirty="0">
                <a:solidFill>
                  <a:srgbClr val="FF0000"/>
                </a:solidFill>
                <a:effectLst/>
                <a:latin typeface="BHoma"/>
              </a:rPr>
            </a:br>
            <a:r>
              <a:rPr lang="fa-IR" sz="4000" dirty="0">
                <a:solidFill>
                  <a:srgbClr val="000000"/>
                </a:solidFill>
                <a:effectLst/>
                <a:latin typeface="BHoma"/>
              </a:rPr>
              <a:t/>
            </a:r>
            <a:br>
              <a:rPr lang="fa-IR" sz="4000" dirty="0">
                <a:solidFill>
                  <a:srgbClr val="000000"/>
                </a:solidFill>
                <a:effectLst/>
                <a:latin typeface="BHoma"/>
              </a:rPr>
            </a:br>
            <a:endParaRPr lang="en-US" sz="4000" dirty="0">
              <a:solidFill>
                <a:schemeClr val="tx2">
                  <a:satMod val="130000"/>
                </a:schemeClr>
              </a:solidFill>
              <a:effectLst>
                <a:outerShdw blurRad="38100" dist="38100" dir="2700000" algn="tl">
                  <a:srgbClr val="000000">
                    <a:alpha val="43137"/>
                  </a:srgbClr>
                </a:outerShdw>
              </a:effectLst>
              <a:cs typeface="B Titr" pitchFamily="2" charset="-78"/>
            </a:endParaRPr>
          </a:p>
        </p:txBody>
      </p:sp>
      <p:pic>
        <p:nvPicPr>
          <p:cNvPr id="51203"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90600" y="838200"/>
            <a:ext cx="7700433" cy="5791200"/>
          </a:xfrm>
        </p:spPr>
      </p:pic>
    </p:spTree>
    <p:extLst>
      <p:ext uri="{BB962C8B-B14F-4D97-AF65-F5344CB8AC3E}">
        <p14:creationId xmlns:p14="http://schemas.microsoft.com/office/powerpoint/2010/main" val="11508740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457200"/>
            <a:ext cx="5791200" cy="1371600"/>
          </a:xfrm>
        </p:spPr>
        <p:txBody>
          <a:bodyPr>
            <a:normAutofit/>
          </a:bodyPr>
          <a:lstStyle/>
          <a:p>
            <a:pPr algn="ctr"/>
            <a:r>
              <a:rPr lang="fa-IR" sz="2800" dirty="0" smtClean="0">
                <a:solidFill>
                  <a:srgbClr val="FF0000"/>
                </a:solidFill>
                <a:latin typeface="BYagut"/>
                <a:cs typeface="B Titr" panose="00000700000000000000" pitchFamily="2" charset="-78"/>
              </a:rPr>
              <a:t>پایش </a:t>
            </a:r>
            <a:r>
              <a:rPr lang="fa-IR" sz="2800" dirty="0">
                <a:solidFill>
                  <a:srgbClr val="FF0000"/>
                </a:solidFill>
                <a:latin typeface="BYagut"/>
                <a:cs typeface="B Titr" panose="00000700000000000000" pitchFamily="2" charset="-78"/>
              </a:rPr>
              <a:t>معیارهاي کنترل</a:t>
            </a:r>
            <a:br>
              <a:rPr lang="fa-IR" sz="2800" dirty="0">
                <a:solidFill>
                  <a:srgbClr val="FF0000"/>
                </a:solidFill>
                <a:latin typeface="BYagut"/>
                <a:cs typeface="B Titr" panose="00000700000000000000" pitchFamily="2" charset="-78"/>
              </a:rPr>
            </a:br>
            <a:r>
              <a:rPr lang="fa-IR" sz="2800" dirty="0">
                <a:solidFill>
                  <a:srgbClr val="FF0000"/>
                </a:solidFill>
                <a:latin typeface="BYagut"/>
                <a:cs typeface="B Titr" panose="00000700000000000000" pitchFamily="2" charset="-78"/>
              </a:rPr>
              <a:t/>
            </a:r>
            <a:br>
              <a:rPr lang="fa-IR" sz="2800" dirty="0">
                <a:solidFill>
                  <a:srgbClr val="FF0000"/>
                </a:solidFill>
                <a:latin typeface="BYagut"/>
                <a:cs typeface="B Titr" panose="00000700000000000000" pitchFamily="2" charset="-78"/>
              </a:rPr>
            </a:br>
            <a:endParaRPr lang="fa-IR" sz="2800" dirty="0">
              <a:solidFill>
                <a:srgbClr val="FF0000"/>
              </a:solidFill>
              <a:cs typeface="B Titr" panose="00000700000000000000" pitchFamily="2" charset="-78"/>
            </a:endParaRPr>
          </a:p>
        </p:txBody>
      </p:sp>
      <p:sp>
        <p:nvSpPr>
          <p:cNvPr id="3" name="Content Placeholder 2"/>
          <p:cNvSpPr>
            <a:spLocks noGrp="1"/>
          </p:cNvSpPr>
          <p:nvPr>
            <p:ph idx="1"/>
          </p:nvPr>
        </p:nvSpPr>
        <p:spPr>
          <a:xfrm>
            <a:off x="457200" y="1524000"/>
            <a:ext cx="8001000" cy="4602163"/>
          </a:xfrm>
        </p:spPr>
        <p:txBody>
          <a:bodyPr>
            <a:normAutofit/>
          </a:bodyPr>
          <a:lstStyle/>
          <a:p>
            <a:pPr algn="r" rtl="1"/>
            <a:r>
              <a:rPr lang="fa-IR" sz="2400" dirty="0">
                <a:solidFill>
                  <a:srgbClr val="000000"/>
                </a:solidFill>
                <a:latin typeface="BYagut"/>
                <a:cs typeface="B Mitra" panose="00000400000000000000" pitchFamily="2" charset="-78"/>
              </a:rPr>
              <a:t>بررسی پایش هاي بعمل آمده به منظور ارزیابی </a:t>
            </a:r>
            <a:r>
              <a:rPr lang="fa-IR" sz="2400" dirty="0" smtClean="0">
                <a:solidFill>
                  <a:srgbClr val="000000"/>
                </a:solidFill>
                <a:latin typeface="BYagut"/>
                <a:cs typeface="B Mitra" panose="00000400000000000000" pitchFamily="2" charset="-78"/>
              </a:rPr>
              <a:t>اینکه :</a:t>
            </a:r>
          </a:p>
          <a:p>
            <a:pPr algn="r" rtl="1"/>
            <a:r>
              <a:rPr lang="fa-IR" sz="2400" dirty="0" smtClean="0">
                <a:solidFill>
                  <a:srgbClr val="000000"/>
                </a:solidFill>
                <a:latin typeface="BYagut"/>
                <a:cs typeface="B Mitra" panose="00000400000000000000" pitchFamily="2" charset="-78"/>
              </a:rPr>
              <a:t> -آیا </a:t>
            </a:r>
            <a:r>
              <a:rPr lang="fa-IR" sz="2400" dirty="0">
                <a:solidFill>
                  <a:srgbClr val="000000"/>
                </a:solidFill>
                <a:latin typeface="BYagut"/>
                <a:cs typeface="B Mitra" panose="00000400000000000000" pitchFamily="2" charset="-78"/>
              </a:rPr>
              <a:t>یک نقطه بحرانی تحت کنترل می باشد </a:t>
            </a:r>
            <a:endParaRPr lang="fa-IR" sz="2400" dirty="0" smtClean="0">
              <a:solidFill>
                <a:srgbClr val="000000"/>
              </a:solidFill>
              <a:latin typeface="BYagut"/>
              <a:cs typeface="B Mitra" panose="00000400000000000000" pitchFamily="2" charset="-78"/>
            </a:endParaRPr>
          </a:p>
          <a:p>
            <a:pPr marL="342900" indent="-342900" algn="r" rtl="1">
              <a:buFontTx/>
              <a:buChar char="-"/>
            </a:pPr>
            <a:r>
              <a:rPr lang="fa-IR" sz="2400" dirty="0" smtClean="0">
                <a:solidFill>
                  <a:srgbClr val="000000"/>
                </a:solidFill>
                <a:latin typeface="BYagut"/>
                <a:cs typeface="B Mitra" panose="00000400000000000000" pitchFamily="2" charset="-78"/>
              </a:rPr>
              <a:t>آیا آب از </a:t>
            </a:r>
            <a:r>
              <a:rPr lang="fa-IR" sz="2400" dirty="0">
                <a:solidFill>
                  <a:srgbClr val="000000"/>
                </a:solidFill>
                <a:latin typeface="BYagut"/>
                <a:cs typeface="B Mitra" panose="00000400000000000000" pitchFamily="2" charset="-78"/>
              </a:rPr>
              <a:t>معیارهاي کیفی برخوردار است. </a:t>
            </a:r>
            <a:endParaRPr lang="fa-IR" sz="2400" dirty="0" smtClean="0">
              <a:solidFill>
                <a:srgbClr val="000000"/>
              </a:solidFill>
              <a:latin typeface="BYagut"/>
              <a:cs typeface="B Mitra" panose="00000400000000000000" pitchFamily="2" charset="-78"/>
            </a:endParaRPr>
          </a:p>
          <a:p>
            <a:pPr marL="342900" indent="-342900" algn="r" rtl="1">
              <a:buFontTx/>
              <a:buChar char="-"/>
            </a:pPr>
            <a:r>
              <a:rPr lang="fa-IR" sz="2400" dirty="0" smtClean="0">
                <a:solidFill>
                  <a:srgbClr val="000000"/>
                </a:solidFill>
                <a:latin typeface="BYagut"/>
                <a:cs typeface="B Mitra" panose="00000400000000000000" pitchFamily="2" charset="-78"/>
              </a:rPr>
              <a:t>آیا </a:t>
            </a:r>
            <a:r>
              <a:rPr lang="fa-IR" sz="2400" dirty="0">
                <a:solidFill>
                  <a:srgbClr val="000000"/>
                </a:solidFill>
                <a:latin typeface="BYagut"/>
                <a:cs typeface="B Mitra" panose="00000400000000000000" pitchFamily="2" charset="-78"/>
              </a:rPr>
              <a:t>کنترل بکار رفته در عمل به </a:t>
            </a:r>
            <a:r>
              <a:rPr lang="fa-IR" sz="2400" dirty="0" smtClean="0">
                <a:solidFill>
                  <a:srgbClr val="000000"/>
                </a:solidFill>
                <a:latin typeface="BYagut"/>
                <a:cs typeface="B Mitra" panose="00000400000000000000" pitchFamily="2" charset="-78"/>
              </a:rPr>
              <a:t>درستی کار </a:t>
            </a:r>
            <a:r>
              <a:rPr lang="fa-IR" sz="2400" dirty="0">
                <a:solidFill>
                  <a:srgbClr val="000000"/>
                </a:solidFill>
                <a:latin typeface="BYagut"/>
                <a:cs typeface="B Mitra" panose="00000400000000000000" pitchFamily="2" charset="-78"/>
              </a:rPr>
              <a:t>می کند. </a:t>
            </a:r>
            <a:endParaRPr lang="fa-IR" sz="2400" dirty="0" smtClean="0">
              <a:solidFill>
                <a:srgbClr val="000000"/>
              </a:solidFill>
              <a:latin typeface="BYagut"/>
              <a:cs typeface="B Mitra" panose="00000400000000000000" pitchFamily="2" charset="-78"/>
            </a:endParaRPr>
          </a:p>
          <a:p>
            <a:pPr marL="342900" indent="-342900" algn="r" rtl="1">
              <a:buFontTx/>
              <a:buChar char="-"/>
            </a:pPr>
            <a:r>
              <a:rPr lang="fa-IR" sz="2400" dirty="0" smtClean="0">
                <a:solidFill>
                  <a:srgbClr val="000000"/>
                </a:solidFill>
                <a:latin typeface="BYagut"/>
                <a:cs typeface="B Mitra" panose="00000400000000000000" pitchFamily="2" charset="-78"/>
              </a:rPr>
              <a:t>بعنوان </a:t>
            </a:r>
            <a:r>
              <a:rPr lang="fa-IR" sz="2400" dirty="0">
                <a:solidFill>
                  <a:srgbClr val="000000"/>
                </a:solidFill>
                <a:latin typeface="BYagut"/>
                <a:cs typeface="B Mitra" panose="00000400000000000000" pitchFamily="2" charset="-78"/>
              </a:rPr>
              <a:t>مثال بررسی نتایج </a:t>
            </a:r>
            <a:r>
              <a:rPr lang="fa-IR" sz="2400" dirty="0" smtClean="0">
                <a:solidFill>
                  <a:srgbClr val="000000"/>
                </a:solidFill>
                <a:latin typeface="BYagut"/>
                <a:cs typeface="B Mitra" panose="00000400000000000000" pitchFamily="2" charset="-78"/>
              </a:rPr>
              <a:t>کلرسنجی(پایش) </a:t>
            </a:r>
            <a:r>
              <a:rPr lang="fa-IR" sz="2400" dirty="0">
                <a:solidFill>
                  <a:srgbClr val="000000"/>
                </a:solidFill>
                <a:latin typeface="BYagut"/>
                <a:cs typeface="B Mitra" panose="00000400000000000000" pitchFamily="2" charset="-78"/>
              </a:rPr>
              <a:t>براي بررسی سیستم گندزدایی بعنوان </a:t>
            </a:r>
            <a:r>
              <a:rPr lang="fa-IR" sz="2400" dirty="0" smtClean="0">
                <a:solidFill>
                  <a:srgbClr val="000000"/>
                </a:solidFill>
                <a:latin typeface="BYagut"/>
                <a:cs typeface="B Mitra" panose="00000400000000000000" pitchFamily="2" charset="-78"/>
              </a:rPr>
              <a:t>معیارکنترل</a:t>
            </a:r>
            <a:r>
              <a:rPr lang="fa-IR" sz="2400" dirty="0">
                <a:solidFill>
                  <a:srgbClr val="000000"/>
                </a:solidFill>
                <a:latin typeface="BYagut"/>
                <a:cs typeface="B Mitra" panose="00000400000000000000" pitchFamily="2" charset="-78"/>
              </a:rPr>
              <a:t>، می تواند استفاده شود. </a:t>
            </a:r>
            <a:endParaRPr lang="fa-IR" sz="2400" dirty="0" smtClean="0">
              <a:solidFill>
                <a:srgbClr val="000000"/>
              </a:solidFill>
              <a:latin typeface="BYagut"/>
              <a:cs typeface="B Mitra" panose="00000400000000000000" pitchFamily="2" charset="-78"/>
            </a:endParaRPr>
          </a:p>
          <a:p>
            <a:pPr algn="r" rtl="1"/>
            <a:r>
              <a:rPr lang="fa-IR" sz="2400" dirty="0" smtClean="0">
                <a:solidFill>
                  <a:srgbClr val="000000"/>
                </a:solidFill>
                <a:latin typeface="BYagut"/>
                <a:cs typeface="B Mitra" panose="00000400000000000000" pitchFamily="2" charset="-78"/>
              </a:rPr>
              <a:t>- همچنین </a:t>
            </a:r>
            <a:r>
              <a:rPr lang="fa-IR" sz="2400" dirty="0">
                <a:solidFill>
                  <a:srgbClr val="000000"/>
                </a:solidFill>
                <a:latin typeface="BYagut"/>
                <a:cs typeface="B Mitra" panose="00000400000000000000" pitchFamily="2" charset="-78"/>
              </a:rPr>
              <a:t>بازرسی و بررسی حصارکشی دور منبع تامین آب به </a:t>
            </a:r>
            <a:r>
              <a:rPr lang="fa-IR" sz="2400" dirty="0" smtClean="0">
                <a:solidFill>
                  <a:srgbClr val="000000"/>
                </a:solidFill>
                <a:latin typeface="BYagut"/>
                <a:cs typeface="B Mitra" panose="00000400000000000000" pitchFamily="2" charset="-78"/>
              </a:rPr>
              <a:t>منظوراطمینان </a:t>
            </a:r>
            <a:r>
              <a:rPr lang="fa-IR" sz="2400" dirty="0">
                <a:solidFill>
                  <a:srgbClr val="000000"/>
                </a:solidFill>
                <a:latin typeface="BYagut"/>
                <a:cs typeface="B Mitra" panose="00000400000000000000" pitchFamily="2" charset="-78"/>
              </a:rPr>
              <a:t>از سالم بودن و کارکرد مناسب آن براي جلوگیري از ورود حیوانات بعنوان بررسی </a:t>
            </a:r>
            <a:r>
              <a:rPr lang="fa-IR" sz="2400" dirty="0" smtClean="0">
                <a:solidFill>
                  <a:srgbClr val="000000"/>
                </a:solidFill>
                <a:latin typeface="BYagut"/>
                <a:cs typeface="B Mitra" panose="00000400000000000000" pitchFamily="2" charset="-78"/>
              </a:rPr>
              <a:t>پایش معیار </a:t>
            </a:r>
            <a:r>
              <a:rPr lang="fa-IR" sz="2400" dirty="0">
                <a:solidFill>
                  <a:srgbClr val="000000"/>
                </a:solidFill>
                <a:latin typeface="BYagut"/>
                <a:cs typeface="B Mitra" panose="00000400000000000000" pitchFamily="2" charset="-78"/>
              </a:rPr>
              <a:t>کنترل به حساب می آید</a:t>
            </a:r>
            <a:endParaRPr lang="fa-IR" sz="2400" dirty="0">
              <a:cs typeface="B Mitra" panose="00000400000000000000" pitchFamily="2" charset="-78"/>
            </a:endParaRPr>
          </a:p>
        </p:txBody>
      </p:sp>
    </p:spTree>
    <p:extLst>
      <p:ext uri="{BB962C8B-B14F-4D97-AF65-F5344CB8AC3E}">
        <p14:creationId xmlns:p14="http://schemas.microsoft.com/office/powerpoint/2010/main" val="30007763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defRPr/>
            </a:pPr>
            <a:r>
              <a:rPr lang="fa-IR" sz="3200" b="1" cap="small" dirty="0">
                <a:solidFill>
                  <a:srgbClr val="164C6C"/>
                </a:solidFill>
                <a:effectLst/>
                <a:latin typeface="Century Schoolbook"/>
                <a:cs typeface="B Titr" pitchFamily="2" charset="-78"/>
              </a:rPr>
              <a:t>1</a:t>
            </a:r>
            <a:r>
              <a:rPr lang="fa-IR" sz="2900" b="1" cap="small" dirty="0">
                <a:solidFill>
                  <a:srgbClr val="164C6C"/>
                </a:solidFill>
                <a:effectLst/>
                <a:latin typeface="Century Schoolbook"/>
                <a:cs typeface="B Titr" pitchFamily="2" charset="-78"/>
              </a:rPr>
              <a:t>- عناصر بحراني كنترل همه گيريهاي بيماريهاي منتقله از آب</a:t>
            </a:r>
            <a:endParaRPr lang="fa-IR" dirty="0"/>
          </a:p>
        </p:txBody>
      </p:sp>
      <p:sp>
        <p:nvSpPr>
          <p:cNvPr id="3" name="Content Placeholder 2"/>
          <p:cNvSpPr>
            <a:spLocks noGrp="1"/>
          </p:cNvSpPr>
          <p:nvPr>
            <p:ph idx="1"/>
          </p:nvPr>
        </p:nvSpPr>
        <p:spPr/>
        <p:txBody>
          <a:bodyPr/>
          <a:lstStyle/>
          <a:p>
            <a:pPr marL="273050" indent="-273050" algn="r" rtl="1" eaLnBrk="1" hangingPunct="1">
              <a:buClr>
                <a:srgbClr val="4F81BD"/>
              </a:buClr>
              <a:buSzPct val="70000"/>
              <a:buFont typeface="Wingdings" pitchFamily="2" charset="2"/>
              <a:buChar char=""/>
              <a:defRPr/>
            </a:pPr>
            <a:r>
              <a:rPr lang="fa-IR" altLang="fa-IR" sz="2400" b="1" dirty="0">
                <a:solidFill>
                  <a:prstClr val="black"/>
                </a:solidFill>
                <a:latin typeface="Century Schoolbook"/>
                <a:cs typeface="B Mitra" panose="00000400000000000000" pitchFamily="2" charset="-78"/>
              </a:rPr>
              <a:t>شناسايي سريع موارد بيماري</a:t>
            </a:r>
          </a:p>
          <a:p>
            <a:pPr marL="273050" indent="-273050" algn="r" rtl="1" eaLnBrk="1" hangingPunct="1">
              <a:buClr>
                <a:srgbClr val="4F81BD"/>
              </a:buClr>
              <a:buSzPct val="70000"/>
              <a:buFont typeface="Wingdings" pitchFamily="2" charset="2"/>
              <a:buChar char=""/>
              <a:defRPr/>
            </a:pPr>
            <a:r>
              <a:rPr lang="fa-IR" altLang="fa-IR" sz="2400" b="1" dirty="0">
                <a:solidFill>
                  <a:prstClr val="black"/>
                </a:solidFill>
                <a:latin typeface="Century Schoolbook"/>
                <a:cs typeface="B Mitra" panose="00000400000000000000" pitchFamily="2" charset="-78"/>
              </a:rPr>
              <a:t>اطلاع به مسئولين </a:t>
            </a:r>
            <a:r>
              <a:rPr lang="fa-IR" altLang="fa-IR" sz="2400" b="1" dirty="0">
                <a:solidFill>
                  <a:prstClr val="black"/>
                </a:solidFill>
                <a:latin typeface="Arial" pitchFamily="34" charset="0"/>
                <a:cs typeface="B Mitra" panose="00000400000000000000" pitchFamily="2" charset="-78"/>
              </a:rPr>
              <a:t>سلامت</a:t>
            </a:r>
          </a:p>
          <a:p>
            <a:pPr marL="273050" indent="-273050" algn="r" rtl="1" eaLnBrk="1" hangingPunct="1">
              <a:buClr>
                <a:srgbClr val="4F81BD"/>
              </a:buClr>
              <a:buSzPct val="70000"/>
              <a:buFont typeface="Wingdings" pitchFamily="2" charset="2"/>
              <a:buChar char=""/>
              <a:defRPr/>
            </a:pPr>
            <a:r>
              <a:rPr lang="fa-IR" altLang="fa-IR" sz="2400" b="1" dirty="0">
                <a:solidFill>
                  <a:prstClr val="black"/>
                </a:solidFill>
                <a:latin typeface="Century Schoolbook"/>
                <a:cs typeface="B Mitra" panose="00000400000000000000" pitchFamily="2" charset="-78"/>
              </a:rPr>
              <a:t>برقرار كردن مراكز درماني</a:t>
            </a:r>
          </a:p>
          <a:p>
            <a:pPr marL="273050" indent="-273050" algn="r" rtl="1" eaLnBrk="1" hangingPunct="1">
              <a:buClr>
                <a:srgbClr val="4F81BD"/>
              </a:buClr>
              <a:buSzPct val="70000"/>
              <a:buFont typeface="Wingdings" pitchFamily="2" charset="2"/>
              <a:buChar char=""/>
              <a:defRPr/>
            </a:pPr>
            <a:r>
              <a:rPr lang="fa-IR" altLang="fa-IR" sz="2400" b="1" dirty="0">
                <a:solidFill>
                  <a:prstClr val="black"/>
                </a:solidFill>
                <a:latin typeface="Century Schoolbook"/>
                <a:cs typeface="B Mitra" panose="00000400000000000000" pitchFamily="2" charset="-78"/>
              </a:rPr>
              <a:t>آموزش بهداشت</a:t>
            </a:r>
          </a:p>
          <a:p>
            <a:pPr marL="273050" indent="-273050" algn="r" rtl="1" eaLnBrk="1" hangingPunct="1">
              <a:buClr>
                <a:srgbClr val="4F81BD"/>
              </a:buClr>
              <a:buSzPct val="70000"/>
              <a:buFont typeface="Wingdings" pitchFamily="2" charset="2"/>
              <a:buChar char=""/>
              <a:defRPr/>
            </a:pPr>
            <a:r>
              <a:rPr lang="fa-IR" altLang="fa-IR" sz="2400" b="1" dirty="0">
                <a:solidFill>
                  <a:prstClr val="black"/>
                </a:solidFill>
                <a:latin typeface="Century Schoolbook"/>
                <a:cs typeface="B Mitra" panose="00000400000000000000" pitchFamily="2" charset="-78"/>
              </a:rPr>
              <a:t>دفع بهداشتی فاضلاب</a:t>
            </a:r>
          </a:p>
          <a:p>
            <a:pPr marL="273050" indent="-273050" algn="r" rtl="1" eaLnBrk="1" hangingPunct="1">
              <a:buClr>
                <a:srgbClr val="4F81BD"/>
              </a:buClr>
              <a:buSzPct val="70000"/>
              <a:buFont typeface="Wingdings" pitchFamily="2" charset="2"/>
              <a:buChar char=""/>
              <a:defRPr/>
            </a:pPr>
            <a:r>
              <a:rPr lang="fa-IR" altLang="fa-IR" sz="2400" b="1" dirty="0">
                <a:solidFill>
                  <a:prstClr val="black"/>
                </a:solidFill>
                <a:latin typeface="Century Schoolbook"/>
                <a:cs typeface="B Mitra" panose="00000400000000000000" pitchFamily="2" charset="-78"/>
              </a:rPr>
              <a:t>تامین آب سالم</a:t>
            </a:r>
          </a:p>
          <a:p>
            <a:pPr marL="273050" indent="-273050" algn="r" rtl="1" eaLnBrk="1" hangingPunct="1">
              <a:buClr>
                <a:srgbClr val="4F81BD"/>
              </a:buClr>
              <a:buSzPct val="70000"/>
              <a:buFont typeface="Wingdings" pitchFamily="2" charset="2"/>
              <a:buChar char=""/>
              <a:defRPr/>
            </a:pPr>
            <a:r>
              <a:rPr lang="fa-IR" altLang="fa-IR" sz="2400" b="1" dirty="0">
                <a:solidFill>
                  <a:prstClr val="black"/>
                </a:solidFill>
                <a:latin typeface="Century Schoolbook"/>
                <a:cs typeface="B Mitra" panose="00000400000000000000" pitchFamily="2" charset="-78"/>
              </a:rPr>
              <a:t>بهداشت مواد غذایی</a:t>
            </a:r>
            <a:endParaRPr lang="en-US" altLang="fa-IR" sz="2400" b="1" dirty="0">
              <a:solidFill>
                <a:prstClr val="black"/>
              </a:solidFill>
              <a:latin typeface="Century Schoolbook"/>
              <a:cs typeface="B Mitra" panose="00000400000000000000" pitchFamily="2" charset="-78"/>
            </a:endParaRPr>
          </a:p>
          <a:p>
            <a:pPr algn="r" rtl="1">
              <a:defRPr/>
            </a:pPr>
            <a:endParaRPr lang="fa-IR" dirty="0"/>
          </a:p>
        </p:txBody>
      </p:sp>
    </p:spTree>
    <p:extLst>
      <p:ext uri="{BB962C8B-B14F-4D97-AF65-F5344CB8AC3E}">
        <p14:creationId xmlns:p14="http://schemas.microsoft.com/office/powerpoint/2010/main" val="334478795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533400"/>
            <a:ext cx="5791200" cy="1066800"/>
          </a:xfrm>
        </p:spPr>
        <p:txBody>
          <a:bodyPr>
            <a:normAutofit fontScale="90000"/>
          </a:bodyPr>
          <a:lstStyle/>
          <a:p>
            <a:pPr algn="ctr"/>
            <a:r>
              <a:rPr lang="fa-IR" sz="2800" dirty="0">
                <a:solidFill>
                  <a:srgbClr val="FF0000"/>
                </a:solidFill>
                <a:latin typeface="BHoma"/>
                <a:cs typeface="B Titr" panose="00000700000000000000" pitchFamily="2" charset="-78"/>
              </a:rPr>
              <a:t>مثالی براي بررسی محیطی یک طغیان</a:t>
            </a:r>
            <a:r>
              <a:rPr lang="fa-IR" sz="2800" dirty="0">
                <a:solidFill>
                  <a:srgbClr val="000000"/>
                </a:solidFill>
                <a:latin typeface="BHoma"/>
                <a:cs typeface="B Titr" panose="00000700000000000000" pitchFamily="2" charset="-78"/>
              </a:rPr>
              <a:t/>
            </a:r>
            <a:br>
              <a:rPr lang="fa-IR" sz="2800" dirty="0">
                <a:solidFill>
                  <a:srgbClr val="000000"/>
                </a:solidFill>
                <a:latin typeface="BHoma"/>
                <a:cs typeface="B Titr" panose="00000700000000000000" pitchFamily="2" charset="-78"/>
              </a:rPr>
            </a:br>
            <a:r>
              <a:rPr lang="fa-IR" sz="2800" dirty="0">
                <a:solidFill>
                  <a:srgbClr val="000000"/>
                </a:solidFill>
                <a:latin typeface="BHoma"/>
                <a:cs typeface="B Titr" panose="00000700000000000000" pitchFamily="2" charset="-78"/>
              </a:rPr>
              <a:t/>
            </a:r>
            <a:br>
              <a:rPr lang="fa-IR" sz="2800" dirty="0">
                <a:solidFill>
                  <a:srgbClr val="000000"/>
                </a:solidFill>
                <a:latin typeface="BHoma"/>
                <a:cs typeface="B Titr" panose="00000700000000000000" pitchFamily="2" charset="-78"/>
              </a:rPr>
            </a:br>
            <a:endParaRPr lang="fa-IR" sz="2800" dirty="0">
              <a:cs typeface="B Titr" panose="00000700000000000000" pitchFamily="2" charset="-78"/>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984964107"/>
              </p:ext>
            </p:extLst>
          </p:nvPr>
        </p:nvGraphicFramePr>
        <p:xfrm>
          <a:off x="228600" y="1295400"/>
          <a:ext cx="8686800" cy="5318760"/>
        </p:xfrm>
        <a:graphic>
          <a:graphicData uri="http://schemas.openxmlformats.org/drawingml/2006/table">
            <a:tbl>
              <a:tblPr rtl="1" firstRow="1" bandRow="1">
                <a:tableStyleId>{5C22544A-7EE6-4342-B048-85BDC9FD1C3A}</a:tableStyleId>
              </a:tblPr>
              <a:tblGrid>
                <a:gridCol w="1213338"/>
                <a:gridCol w="1550964"/>
                <a:gridCol w="1579098"/>
                <a:gridCol w="1447800"/>
                <a:gridCol w="1447800"/>
                <a:gridCol w="1447800"/>
              </a:tblGrid>
              <a:tr h="1295400">
                <a:tc>
                  <a:txBody>
                    <a:bodyPr/>
                    <a:lstStyle/>
                    <a:p>
                      <a:pPr algn="ctr" rtl="1"/>
                      <a:endParaRPr lang="fa-IR" sz="1800" i="0" dirty="0" smtClean="0">
                        <a:solidFill>
                          <a:srgbClr val="000000"/>
                        </a:solidFill>
                        <a:effectLst/>
                        <a:latin typeface="BYagut"/>
                      </a:endParaRPr>
                    </a:p>
                    <a:p>
                      <a:pPr algn="ctr" rtl="1"/>
                      <a:r>
                        <a:rPr lang="fa-IR" sz="1800" i="0" dirty="0" smtClean="0">
                          <a:solidFill>
                            <a:srgbClr val="000000"/>
                          </a:solidFill>
                          <a:effectLst/>
                          <a:latin typeface="BYagut"/>
                        </a:rPr>
                        <a:t>نوع خطر</a:t>
                      </a:r>
                      <a:br>
                        <a:rPr lang="fa-IR" sz="1800" i="0" dirty="0" smtClean="0">
                          <a:solidFill>
                            <a:srgbClr val="000000"/>
                          </a:solidFill>
                          <a:effectLst/>
                          <a:latin typeface="BYagut"/>
                        </a:rPr>
                      </a:br>
                      <a:r>
                        <a:rPr lang="fa-IR" sz="1800" i="0" dirty="0" smtClean="0">
                          <a:solidFill>
                            <a:srgbClr val="000000"/>
                          </a:solidFill>
                          <a:effectLst/>
                          <a:latin typeface="BYagut"/>
                        </a:rPr>
                        <a:t/>
                      </a:r>
                      <a:br>
                        <a:rPr lang="fa-IR" sz="1800" i="0" dirty="0" smtClean="0">
                          <a:solidFill>
                            <a:srgbClr val="000000"/>
                          </a:solidFill>
                          <a:effectLst/>
                          <a:latin typeface="BYagut"/>
                        </a:rPr>
                      </a:br>
                      <a:endParaRPr lang="fa-IR" sz="1800" dirty="0"/>
                    </a:p>
                  </a:txBody>
                  <a:tcPr>
                    <a:solidFill>
                      <a:srgbClr val="FFC000"/>
                    </a:solidFill>
                  </a:tcPr>
                </a:tc>
                <a:tc>
                  <a:txBody>
                    <a:bodyPr/>
                    <a:lstStyle/>
                    <a:p>
                      <a:pPr algn="ctr" rtl="1"/>
                      <a:endParaRPr kumimoji="0" lang="fa-IR" sz="1800" b="1" i="0" u="none" strike="noStrike" kern="1200" cap="none" spc="0" normalizeH="0" baseline="0" noProof="0" dirty="0" smtClean="0">
                        <a:ln>
                          <a:noFill/>
                        </a:ln>
                        <a:solidFill>
                          <a:srgbClr val="000000"/>
                        </a:solidFill>
                        <a:effectLst/>
                        <a:uLnTx/>
                        <a:uFillTx/>
                        <a:latin typeface="BYagut"/>
                        <a:ea typeface="+mn-ea"/>
                        <a:cs typeface="+mn-cs"/>
                      </a:endParaRPr>
                    </a:p>
                    <a:p>
                      <a:pPr algn="ctr" rtl="1"/>
                      <a:r>
                        <a:rPr kumimoji="0" lang="fa-IR" sz="1800" b="1" i="0" u="none" strike="noStrike" kern="1200" cap="none" spc="0" normalizeH="0" baseline="0" noProof="0" dirty="0" smtClean="0">
                          <a:ln>
                            <a:noFill/>
                          </a:ln>
                          <a:solidFill>
                            <a:srgbClr val="000000"/>
                          </a:solidFill>
                          <a:effectLst/>
                          <a:uLnTx/>
                          <a:uFillTx/>
                          <a:latin typeface="BYagut"/>
                          <a:ea typeface="+mn-ea"/>
                          <a:cs typeface="+mn-cs"/>
                        </a:rPr>
                        <a:t>رویداد مخاطره</a:t>
                      </a:r>
                      <a:br>
                        <a:rPr kumimoji="0" lang="fa-IR" sz="1800" b="1" i="0" u="none" strike="noStrike" kern="1200" cap="none" spc="0" normalizeH="0" baseline="0" noProof="0" dirty="0" smtClean="0">
                          <a:ln>
                            <a:noFill/>
                          </a:ln>
                          <a:solidFill>
                            <a:srgbClr val="000000"/>
                          </a:solidFill>
                          <a:effectLst/>
                          <a:uLnTx/>
                          <a:uFillTx/>
                          <a:latin typeface="BYagut"/>
                          <a:ea typeface="+mn-ea"/>
                          <a:cs typeface="+mn-cs"/>
                        </a:rPr>
                      </a:br>
                      <a:r>
                        <a:rPr kumimoji="0" lang="fa-IR" sz="1800" b="1" i="0" u="none" strike="noStrike" kern="1200" cap="none" spc="0" normalizeH="0" baseline="0" noProof="0" dirty="0" smtClean="0">
                          <a:ln>
                            <a:noFill/>
                          </a:ln>
                          <a:solidFill>
                            <a:srgbClr val="000000"/>
                          </a:solidFill>
                          <a:effectLst/>
                          <a:uLnTx/>
                          <a:uFillTx/>
                          <a:latin typeface="BYagut"/>
                          <a:ea typeface="+mn-ea"/>
                          <a:cs typeface="+mn-cs"/>
                        </a:rPr>
                        <a:t>آمیز</a:t>
                      </a:r>
                      <a:endParaRPr lang="fa-IR" sz="1800" dirty="0"/>
                    </a:p>
                  </a:txBody>
                  <a:tcPr>
                    <a:solidFill>
                      <a:srgbClr val="FFC000"/>
                    </a:solidFill>
                  </a:tcPr>
                </a:tc>
                <a:tc>
                  <a:txBody>
                    <a:bodyPr/>
                    <a:lstStyle/>
                    <a:p>
                      <a:pPr algn="ctr" rtl="1"/>
                      <a:endParaRPr kumimoji="0" lang="fa-IR" sz="1800" b="1" i="0" u="none" strike="noStrike" kern="1200" cap="none" spc="0" normalizeH="0" baseline="0" noProof="0" dirty="0" smtClean="0">
                        <a:ln>
                          <a:noFill/>
                        </a:ln>
                        <a:solidFill>
                          <a:srgbClr val="000000"/>
                        </a:solidFill>
                        <a:effectLst/>
                        <a:uLnTx/>
                        <a:uFillTx/>
                        <a:latin typeface="BYagut"/>
                        <a:ea typeface="+mn-ea"/>
                        <a:cs typeface="+mn-cs"/>
                      </a:endParaRPr>
                    </a:p>
                    <a:p>
                      <a:pPr algn="ctr" rtl="1"/>
                      <a:r>
                        <a:rPr kumimoji="0" lang="fa-IR" sz="1800" b="1" i="0" u="none" strike="noStrike" kern="1200" cap="none" spc="0" normalizeH="0" baseline="0" noProof="0" dirty="0" smtClean="0">
                          <a:ln>
                            <a:noFill/>
                          </a:ln>
                          <a:solidFill>
                            <a:srgbClr val="000000"/>
                          </a:solidFill>
                          <a:effectLst/>
                          <a:uLnTx/>
                          <a:uFillTx/>
                          <a:latin typeface="BYagut"/>
                          <a:ea typeface="+mn-ea"/>
                          <a:cs typeface="+mn-cs"/>
                        </a:rPr>
                        <a:t>معیارهاي کنترل</a:t>
                      </a:r>
                      <a:endParaRPr lang="fa-IR" sz="1800" dirty="0"/>
                    </a:p>
                  </a:txBody>
                  <a:tcPr>
                    <a:solidFill>
                      <a:srgbClr val="FFC000"/>
                    </a:solidFill>
                  </a:tcPr>
                </a:tc>
                <a:tc>
                  <a:txBody>
                    <a:bodyPr/>
                    <a:lstStyle/>
                    <a:p>
                      <a:pPr algn="ctr" rtl="1"/>
                      <a:endParaRPr kumimoji="0" lang="fa-IR" sz="1800" b="1" i="0" u="none" strike="noStrike" kern="1200" cap="none" spc="0" normalizeH="0" baseline="0" noProof="0" dirty="0" smtClean="0">
                        <a:ln>
                          <a:noFill/>
                        </a:ln>
                        <a:solidFill>
                          <a:srgbClr val="000000"/>
                        </a:solidFill>
                        <a:effectLst/>
                        <a:uLnTx/>
                        <a:uFillTx/>
                        <a:latin typeface="BYagut"/>
                        <a:ea typeface="+mn-ea"/>
                        <a:cs typeface="+mn-cs"/>
                      </a:endParaRPr>
                    </a:p>
                    <a:p>
                      <a:pPr algn="ctr" rtl="1"/>
                      <a:r>
                        <a:rPr kumimoji="0" lang="fa-IR" sz="1800" b="1" i="0" u="none" strike="noStrike" kern="1200" cap="none" spc="0" normalizeH="0" baseline="0" noProof="0" dirty="0" smtClean="0">
                          <a:ln>
                            <a:noFill/>
                          </a:ln>
                          <a:solidFill>
                            <a:srgbClr val="000000"/>
                          </a:solidFill>
                          <a:effectLst/>
                          <a:uLnTx/>
                          <a:uFillTx/>
                          <a:latin typeface="BYagut"/>
                          <a:ea typeface="+mn-ea"/>
                          <a:cs typeface="+mn-cs"/>
                        </a:rPr>
                        <a:t>اعتباربخشی</a:t>
                      </a:r>
                      <a:br>
                        <a:rPr kumimoji="0" lang="fa-IR" sz="1800" b="1" i="0" u="none" strike="noStrike" kern="1200" cap="none" spc="0" normalizeH="0" baseline="0" noProof="0" dirty="0" smtClean="0">
                          <a:ln>
                            <a:noFill/>
                          </a:ln>
                          <a:solidFill>
                            <a:srgbClr val="000000"/>
                          </a:solidFill>
                          <a:effectLst/>
                          <a:uLnTx/>
                          <a:uFillTx/>
                          <a:latin typeface="BYagut"/>
                          <a:ea typeface="+mn-ea"/>
                          <a:cs typeface="+mn-cs"/>
                        </a:rPr>
                      </a:br>
                      <a:r>
                        <a:rPr kumimoji="0" lang="fa-IR" sz="1800" b="1" i="0" u="none" strike="noStrike" kern="1200" cap="none" spc="0" normalizeH="0" baseline="0" noProof="0" dirty="0" smtClean="0">
                          <a:ln>
                            <a:noFill/>
                          </a:ln>
                          <a:solidFill>
                            <a:srgbClr val="000000"/>
                          </a:solidFill>
                          <a:effectLst/>
                          <a:uLnTx/>
                          <a:uFillTx/>
                          <a:latin typeface="BYagut"/>
                          <a:ea typeface="+mn-ea"/>
                          <a:cs typeface="+mn-cs"/>
                        </a:rPr>
                        <a:t>معیارهاي کنترل</a:t>
                      </a:r>
                      <a:endParaRPr lang="fa-IR" sz="1800" dirty="0"/>
                    </a:p>
                  </a:txBody>
                  <a:tcPr>
                    <a:solidFill>
                      <a:srgbClr val="FFC000"/>
                    </a:solidFill>
                  </a:tcPr>
                </a:tc>
                <a:tc>
                  <a:txBody>
                    <a:bodyPr/>
                    <a:lstStyle/>
                    <a:p>
                      <a:pPr algn="ctr" rtl="1"/>
                      <a:endParaRPr kumimoji="0" lang="fa-IR" sz="1800" b="1" i="0" u="none" strike="noStrike" kern="1200" cap="none" spc="0" normalizeH="0" baseline="0" noProof="0" dirty="0" smtClean="0">
                        <a:ln>
                          <a:noFill/>
                        </a:ln>
                        <a:solidFill>
                          <a:srgbClr val="000000"/>
                        </a:solidFill>
                        <a:effectLst/>
                        <a:uLnTx/>
                        <a:uFillTx/>
                        <a:latin typeface="BYagut"/>
                        <a:ea typeface="+mn-ea"/>
                        <a:cs typeface="+mn-cs"/>
                      </a:endParaRPr>
                    </a:p>
                    <a:p>
                      <a:pPr algn="ctr" rtl="1"/>
                      <a:r>
                        <a:rPr kumimoji="0" lang="fa-IR" sz="1800" b="1" i="0" u="none" strike="noStrike" kern="1200" cap="none" spc="0" normalizeH="0" baseline="0" noProof="0" dirty="0" smtClean="0">
                          <a:ln>
                            <a:noFill/>
                          </a:ln>
                          <a:solidFill>
                            <a:srgbClr val="000000"/>
                          </a:solidFill>
                          <a:effectLst/>
                          <a:uLnTx/>
                          <a:uFillTx/>
                          <a:latin typeface="BYagut"/>
                          <a:ea typeface="+mn-ea"/>
                          <a:cs typeface="+mn-cs"/>
                        </a:rPr>
                        <a:t>بررسی پایش</a:t>
                      </a:r>
                      <a:br>
                        <a:rPr kumimoji="0" lang="fa-IR" sz="1800" b="1" i="0" u="none" strike="noStrike" kern="1200" cap="none" spc="0" normalizeH="0" baseline="0" noProof="0" dirty="0" smtClean="0">
                          <a:ln>
                            <a:noFill/>
                          </a:ln>
                          <a:solidFill>
                            <a:srgbClr val="000000"/>
                          </a:solidFill>
                          <a:effectLst/>
                          <a:uLnTx/>
                          <a:uFillTx/>
                          <a:latin typeface="BYagut"/>
                          <a:ea typeface="+mn-ea"/>
                          <a:cs typeface="+mn-cs"/>
                        </a:rPr>
                      </a:br>
                      <a:r>
                        <a:rPr kumimoji="0" lang="fa-IR" sz="1800" b="1" i="0" u="none" strike="noStrike" kern="1200" cap="none" spc="0" normalizeH="0" baseline="0" noProof="0" dirty="0" smtClean="0">
                          <a:ln>
                            <a:noFill/>
                          </a:ln>
                          <a:solidFill>
                            <a:srgbClr val="000000"/>
                          </a:solidFill>
                          <a:effectLst/>
                          <a:uLnTx/>
                          <a:uFillTx/>
                          <a:latin typeface="BYagut"/>
                          <a:ea typeface="+mn-ea"/>
                          <a:cs typeface="+mn-cs"/>
                        </a:rPr>
                        <a:t>معیارهاي کنترل</a:t>
                      </a:r>
                      <a:endParaRPr lang="fa-IR" sz="1800" dirty="0"/>
                    </a:p>
                  </a:txBody>
                  <a:tcPr>
                    <a:solidFill>
                      <a:srgbClr val="FFC000"/>
                    </a:solidFill>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800" b="1" i="0" u="none" strike="noStrike" kern="1200" cap="none" spc="0" normalizeH="0" baseline="0" noProof="0" dirty="0" smtClean="0">
                          <a:ln>
                            <a:noFill/>
                          </a:ln>
                          <a:solidFill>
                            <a:srgbClr val="000000"/>
                          </a:solidFill>
                          <a:effectLst/>
                          <a:uLnTx/>
                          <a:uFillTx/>
                          <a:latin typeface="BYagut"/>
                          <a:ea typeface="+mn-ea"/>
                          <a:cs typeface="+mn-cs"/>
                        </a:rPr>
                        <a:t/>
                      </a:r>
                      <a:br>
                        <a:rPr kumimoji="0" lang="fa-IR" sz="1800" b="1" i="0" u="none" strike="noStrike" kern="1200" cap="none" spc="0" normalizeH="0" baseline="0" noProof="0" dirty="0" smtClean="0">
                          <a:ln>
                            <a:noFill/>
                          </a:ln>
                          <a:solidFill>
                            <a:srgbClr val="000000"/>
                          </a:solidFill>
                          <a:effectLst/>
                          <a:uLnTx/>
                          <a:uFillTx/>
                          <a:latin typeface="BYagut"/>
                          <a:ea typeface="+mn-ea"/>
                          <a:cs typeface="+mn-cs"/>
                        </a:rPr>
                      </a:br>
                      <a:r>
                        <a:rPr kumimoji="0" lang="fa-IR" sz="1800" b="1" i="0" u="none" strike="noStrike" kern="1200" cap="none" spc="0" normalizeH="0" baseline="0" noProof="0" dirty="0" smtClean="0">
                          <a:ln>
                            <a:noFill/>
                          </a:ln>
                          <a:solidFill>
                            <a:srgbClr val="000000"/>
                          </a:solidFill>
                          <a:effectLst/>
                          <a:uLnTx/>
                          <a:uFillTx/>
                          <a:latin typeface="BYagut"/>
                          <a:ea typeface="+mn-ea"/>
                          <a:cs typeface="+mn-cs"/>
                        </a:rPr>
                        <a:t>اقدامات اصلاحی</a:t>
                      </a:r>
                      <a:br>
                        <a:rPr kumimoji="0" lang="fa-IR" sz="1800" b="1" i="0" u="none" strike="noStrike" kern="1200" cap="none" spc="0" normalizeH="0" baseline="0" noProof="0" dirty="0" smtClean="0">
                          <a:ln>
                            <a:noFill/>
                          </a:ln>
                          <a:solidFill>
                            <a:srgbClr val="000000"/>
                          </a:solidFill>
                          <a:effectLst/>
                          <a:uLnTx/>
                          <a:uFillTx/>
                          <a:latin typeface="BYagut"/>
                          <a:ea typeface="+mn-ea"/>
                          <a:cs typeface="+mn-cs"/>
                        </a:rPr>
                      </a:br>
                      <a:endParaRPr kumimoji="0" lang="fa-IR" sz="1800" b="1" i="0" u="none" strike="noStrike" kern="1200" cap="none" spc="0" normalizeH="0" baseline="0" noProof="0" dirty="0" smtClean="0">
                        <a:ln>
                          <a:noFill/>
                        </a:ln>
                        <a:solidFill>
                          <a:prstClr val="white"/>
                        </a:solidFill>
                        <a:effectLst/>
                        <a:uLnTx/>
                        <a:uFillTx/>
                        <a:latin typeface="+mn-lt"/>
                        <a:ea typeface="+mn-ea"/>
                        <a:cs typeface="+mn-cs"/>
                      </a:endParaRPr>
                    </a:p>
                    <a:p>
                      <a:pPr algn="ctr" rtl="1"/>
                      <a:endParaRPr lang="fa-IR" sz="1800" dirty="0"/>
                    </a:p>
                  </a:txBody>
                  <a:tcPr>
                    <a:solidFill>
                      <a:srgbClr val="FFC000"/>
                    </a:solidFill>
                  </a:tcPr>
                </a:tc>
              </a:tr>
              <a:tr h="1187955">
                <a:tc>
                  <a:txBody>
                    <a:bodyPr/>
                    <a:lstStyle/>
                    <a:p>
                      <a:pPr rtl="1"/>
                      <a:r>
                        <a:rPr lang="fa-IR" sz="1800" b="1" i="0" dirty="0" smtClean="0">
                          <a:solidFill>
                            <a:srgbClr val="000000"/>
                          </a:solidFill>
                          <a:effectLst/>
                          <a:latin typeface="BYagut"/>
                          <a:cs typeface="B Mitra" panose="00000400000000000000" pitchFamily="2" charset="-78"/>
                        </a:rPr>
                        <a:t>میکروبی</a:t>
                      </a:r>
                      <a:br>
                        <a:rPr lang="fa-IR" sz="1800" b="1" i="0" dirty="0" smtClean="0">
                          <a:solidFill>
                            <a:srgbClr val="000000"/>
                          </a:solidFill>
                          <a:effectLst/>
                          <a:latin typeface="BYagut"/>
                          <a:cs typeface="B Mitra" panose="00000400000000000000" pitchFamily="2" charset="-78"/>
                        </a:rPr>
                      </a:br>
                      <a:r>
                        <a:rPr lang="fa-IR" sz="1800" b="1" i="0" dirty="0" smtClean="0">
                          <a:solidFill>
                            <a:srgbClr val="000000"/>
                          </a:solidFill>
                          <a:effectLst/>
                          <a:latin typeface="BYagut"/>
                          <a:cs typeface="B Mitra" panose="00000400000000000000" pitchFamily="2" charset="-78"/>
                        </a:rPr>
                        <a:t/>
                      </a:r>
                      <a:br>
                        <a:rPr lang="fa-IR" sz="1800" b="1" i="0" dirty="0" smtClean="0">
                          <a:solidFill>
                            <a:srgbClr val="000000"/>
                          </a:solidFill>
                          <a:effectLst/>
                          <a:latin typeface="BYagut"/>
                          <a:cs typeface="B Mitra" panose="00000400000000000000" pitchFamily="2" charset="-78"/>
                        </a:rPr>
                      </a:br>
                      <a:endParaRPr lang="fa-IR" sz="1800" b="1" dirty="0">
                        <a:cs typeface="B Mitra" panose="00000400000000000000" pitchFamily="2" charset="-78"/>
                      </a:endParaRPr>
                    </a:p>
                  </a:txBody>
                  <a:tcPr>
                    <a:solidFill>
                      <a:schemeClr val="tx2">
                        <a:lumMod val="20000"/>
                        <a:lumOff val="80000"/>
                      </a:schemeClr>
                    </a:solidFill>
                  </a:tcPr>
                </a:tc>
                <a:tc>
                  <a:txBody>
                    <a:bodyPr/>
                    <a:lstStyle/>
                    <a:p>
                      <a:pPr rtl="1"/>
                      <a:r>
                        <a:rPr lang="fa-IR" sz="1800" b="1" i="0" dirty="0" smtClean="0">
                          <a:solidFill>
                            <a:srgbClr val="000000"/>
                          </a:solidFill>
                          <a:effectLst/>
                          <a:latin typeface="BYagut"/>
                          <a:cs typeface="B Mitra" panose="00000400000000000000" pitchFamily="2" charset="-78"/>
                        </a:rPr>
                        <a:t>سیل و بارندگی</a:t>
                      </a:r>
                      <a:br>
                        <a:rPr lang="fa-IR" sz="1800" b="1" i="0" dirty="0" smtClean="0">
                          <a:solidFill>
                            <a:srgbClr val="000000"/>
                          </a:solidFill>
                          <a:effectLst/>
                          <a:latin typeface="BYagut"/>
                          <a:cs typeface="B Mitra" panose="00000400000000000000" pitchFamily="2" charset="-78"/>
                        </a:rPr>
                      </a:br>
                      <a:r>
                        <a:rPr lang="fa-IR" sz="1800" b="1" i="0" dirty="0" smtClean="0">
                          <a:solidFill>
                            <a:srgbClr val="000000"/>
                          </a:solidFill>
                          <a:effectLst/>
                          <a:latin typeface="BYagut"/>
                          <a:cs typeface="B Mitra" panose="00000400000000000000" pitchFamily="2" charset="-78"/>
                        </a:rPr>
                        <a:t/>
                      </a:r>
                      <a:br>
                        <a:rPr lang="fa-IR" sz="1800" b="1" i="0" dirty="0" smtClean="0">
                          <a:solidFill>
                            <a:srgbClr val="000000"/>
                          </a:solidFill>
                          <a:effectLst/>
                          <a:latin typeface="BYagut"/>
                          <a:cs typeface="B Mitra" panose="00000400000000000000" pitchFamily="2" charset="-78"/>
                        </a:rPr>
                      </a:br>
                      <a:endParaRPr lang="fa-IR" sz="1800" b="1" dirty="0">
                        <a:cs typeface="B Mitra" panose="00000400000000000000" pitchFamily="2" charset="-78"/>
                      </a:endParaRPr>
                    </a:p>
                  </a:txBody>
                  <a:tcPr>
                    <a:solidFill>
                      <a:schemeClr val="tx2">
                        <a:lumMod val="20000"/>
                        <a:lumOff val="80000"/>
                      </a:schemeClr>
                    </a:solidFill>
                  </a:tcPr>
                </a:tc>
                <a:tc>
                  <a:txBody>
                    <a:bodyPr/>
                    <a:lstStyle/>
                    <a:p>
                      <a:pPr rtl="1"/>
                      <a:r>
                        <a:rPr lang="fa-IR" sz="1800" b="1" i="0" dirty="0" smtClean="0">
                          <a:solidFill>
                            <a:srgbClr val="000000"/>
                          </a:solidFill>
                          <a:effectLst/>
                          <a:cs typeface="B Mitra" panose="00000400000000000000" pitchFamily="2" charset="-78"/>
                        </a:rPr>
                        <a:t>1-</a:t>
                      </a:r>
                      <a:r>
                        <a:rPr lang="fa-IR" sz="1800" b="1" i="0" dirty="0" smtClean="0">
                          <a:solidFill>
                            <a:srgbClr val="000000"/>
                          </a:solidFill>
                          <a:effectLst/>
                          <a:latin typeface="BYagut"/>
                          <a:cs typeface="B Mitra" panose="00000400000000000000" pitchFamily="2" charset="-78"/>
                        </a:rPr>
                        <a:t>رعایت حریم</a:t>
                      </a:r>
                      <a:br>
                        <a:rPr lang="fa-IR" sz="1800" b="1" i="0" dirty="0" smtClean="0">
                          <a:solidFill>
                            <a:srgbClr val="000000"/>
                          </a:solidFill>
                          <a:effectLst/>
                          <a:latin typeface="BYagut"/>
                          <a:cs typeface="B Mitra" panose="00000400000000000000" pitchFamily="2" charset="-78"/>
                        </a:rPr>
                      </a:br>
                      <a:r>
                        <a:rPr lang="fa-IR" sz="1800" b="1" i="0" dirty="0" smtClean="0">
                          <a:solidFill>
                            <a:srgbClr val="000000"/>
                          </a:solidFill>
                          <a:effectLst/>
                          <a:latin typeface="BYagut"/>
                          <a:cs typeface="B Mitra" panose="00000400000000000000" pitchFamily="2" charset="-78"/>
                        </a:rPr>
                        <a:t>منبع آب</a:t>
                      </a:r>
                      <a:br>
                        <a:rPr lang="fa-IR" sz="1800" b="1" i="0" dirty="0" smtClean="0">
                          <a:solidFill>
                            <a:srgbClr val="000000"/>
                          </a:solidFill>
                          <a:effectLst/>
                          <a:latin typeface="BYagut"/>
                          <a:cs typeface="B Mitra" panose="00000400000000000000" pitchFamily="2" charset="-78"/>
                        </a:rPr>
                      </a:br>
                      <a:r>
                        <a:rPr lang="fa-IR" sz="1800" b="1" i="0" dirty="0" smtClean="0">
                          <a:solidFill>
                            <a:srgbClr val="000000"/>
                          </a:solidFill>
                          <a:effectLst/>
                          <a:latin typeface="BYagut"/>
                          <a:cs typeface="B Mitra" panose="00000400000000000000" pitchFamily="2" charset="-78"/>
                        </a:rPr>
                        <a:t/>
                      </a:r>
                      <a:br>
                        <a:rPr lang="fa-IR" sz="1800" b="1" i="0" dirty="0" smtClean="0">
                          <a:solidFill>
                            <a:srgbClr val="000000"/>
                          </a:solidFill>
                          <a:effectLst/>
                          <a:latin typeface="BYagut"/>
                          <a:cs typeface="B Mitra" panose="00000400000000000000" pitchFamily="2" charset="-78"/>
                        </a:rPr>
                      </a:br>
                      <a:endParaRPr lang="fa-IR" sz="1800" b="1" dirty="0">
                        <a:cs typeface="B Mitra" panose="00000400000000000000" pitchFamily="2" charset="-78"/>
                      </a:endParaRPr>
                    </a:p>
                  </a:txBody>
                  <a:tcPr>
                    <a:solidFill>
                      <a:schemeClr val="tx2">
                        <a:lumMod val="20000"/>
                        <a:lumOff val="80000"/>
                      </a:schemeClr>
                    </a:solidFill>
                  </a:tcPr>
                </a:tc>
                <a:tc>
                  <a:txBody>
                    <a:bodyPr/>
                    <a:lstStyle/>
                    <a:p>
                      <a:pPr rtl="1"/>
                      <a:r>
                        <a:rPr lang="fa-IR" sz="1800" b="1" i="0" dirty="0" smtClean="0">
                          <a:solidFill>
                            <a:srgbClr val="000000"/>
                          </a:solidFill>
                          <a:effectLst/>
                          <a:latin typeface="BYagut"/>
                          <a:cs typeface="B Mitra" panose="00000400000000000000" pitchFamily="2" charset="-78"/>
                        </a:rPr>
                        <a:t>عدم رعایت حریم</a:t>
                      </a:r>
                      <a:br>
                        <a:rPr lang="fa-IR" sz="1800" b="1" i="0" dirty="0" smtClean="0">
                          <a:solidFill>
                            <a:srgbClr val="000000"/>
                          </a:solidFill>
                          <a:effectLst/>
                          <a:latin typeface="BYagut"/>
                          <a:cs typeface="B Mitra" panose="00000400000000000000" pitchFamily="2" charset="-78"/>
                        </a:rPr>
                      </a:br>
                      <a:r>
                        <a:rPr lang="fa-IR" sz="1800" b="1" i="0" dirty="0" smtClean="0">
                          <a:solidFill>
                            <a:srgbClr val="000000"/>
                          </a:solidFill>
                          <a:effectLst/>
                          <a:latin typeface="BYagut"/>
                          <a:cs typeface="B Mitra" panose="00000400000000000000" pitchFamily="2" charset="-78"/>
                        </a:rPr>
                        <a:t>منابع آب)معیار</a:t>
                      </a:r>
                      <a:br>
                        <a:rPr lang="fa-IR" sz="1800" b="1" i="0" dirty="0" smtClean="0">
                          <a:solidFill>
                            <a:srgbClr val="000000"/>
                          </a:solidFill>
                          <a:effectLst/>
                          <a:latin typeface="BYagut"/>
                          <a:cs typeface="B Mitra" panose="00000400000000000000" pitchFamily="2" charset="-78"/>
                        </a:rPr>
                      </a:br>
                      <a:r>
                        <a:rPr lang="fa-IR" sz="1800" b="1" i="0" dirty="0" smtClean="0">
                          <a:solidFill>
                            <a:srgbClr val="000000"/>
                          </a:solidFill>
                          <a:effectLst/>
                          <a:latin typeface="BYagut"/>
                          <a:cs typeface="B Mitra" panose="00000400000000000000" pitchFamily="2" charset="-78"/>
                        </a:rPr>
                        <a:t>کنترل اعتبار ندارد</a:t>
                      </a:r>
                      <a:br>
                        <a:rPr lang="fa-IR" sz="1800" b="1" i="0" dirty="0" smtClean="0">
                          <a:solidFill>
                            <a:srgbClr val="000000"/>
                          </a:solidFill>
                          <a:effectLst/>
                          <a:latin typeface="BYagut"/>
                          <a:cs typeface="B Mitra" panose="00000400000000000000" pitchFamily="2" charset="-78"/>
                        </a:rPr>
                      </a:br>
                      <a:endParaRPr lang="fa-IR" sz="1800" b="1" dirty="0">
                        <a:cs typeface="B Mitra" panose="00000400000000000000" pitchFamily="2" charset="-78"/>
                      </a:endParaRPr>
                    </a:p>
                  </a:txBody>
                  <a:tcPr>
                    <a:solidFill>
                      <a:schemeClr val="tx2">
                        <a:lumMod val="20000"/>
                        <a:lumOff val="80000"/>
                      </a:schemeClr>
                    </a:solidFill>
                  </a:tcPr>
                </a:tc>
                <a:tc>
                  <a:txBody>
                    <a:bodyPr/>
                    <a:lstStyle/>
                    <a:p>
                      <a:pPr rtl="1"/>
                      <a:r>
                        <a:rPr lang="fa-IR" sz="1800" b="1" i="0" dirty="0" smtClean="0">
                          <a:solidFill>
                            <a:srgbClr val="000000"/>
                          </a:solidFill>
                          <a:effectLst/>
                          <a:latin typeface="BYagut"/>
                          <a:cs typeface="B Mitra" panose="00000400000000000000" pitchFamily="2" charset="-78"/>
                        </a:rPr>
                        <a:t>آلودگی به کلیفرم</a:t>
                      </a:r>
                      <a:br>
                        <a:rPr lang="fa-IR" sz="1800" b="1" i="0" dirty="0" smtClean="0">
                          <a:solidFill>
                            <a:srgbClr val="000000"/>
                          </a:solidFill>
                          <a:effectLst/>
                          <a:latin typeface="BYagut"/>
                          <a:cs typeface="B Mitra" panose="00000400000000000000" pitchFamily="2" charset="-78"/>
                        </a:rPr>
                      </a:br>
                      <a:r>
                        <a:rPr lang="fa-IR" sz="1800" b="1" i="0" dirty="0" smtClean="0">
                          <a:solidFill>
                            <a:srgbClr val="000000"/>
                          </a:solidFill>
                          <a:effectLst/>
                          <a:latin typeface="BYagut"/>
                          <a:cs typeface="B Mitra" panose="00000400000000000000" pitchFamily="2" charset="-78"/>
                        </a:rPr>
                        <a:t>گرماپاي ) نتایج</a:t>
                      </a:r>
                      <a:br>
                        <a:rPr lang="fa-IR" sz="1800" b="1" i="0" dirty="0" smtClean="0">
                          <a:solidFill>
                            <a:srgbClr val="000000"/>
                          </a:solidFill>
                          <a:effectLst/>
                          <a:latin typeface="BYagut"/>
                          <a:cs typeface="B Mitra" panose="00000400000000000000" pitchFamily="2" charset="-78"/>
                        </a:rPr>
                      </a:br>
                      <a:r>
                        <a:rPr lang="fa-IR" sz="1800" b="1" i="0" dirty="0" smtClean="0">
                          <a:solidFill>
                            <a:srgbClr val="000000"/>
                          </a:solidFill>
                          <a:effectLst/>
                          <a:latin typeface="BYagut"/>
                          <a:cs typeface="B Mitra" panose="00000400000000000000" pitchFamily="2" charset="-78"/>
                        </a:rPr>
                        <a:t>قبلی و فعلی </a:t>
                      </a:r>
                      <a:br>
                        <a:rPr lang="fa-IR" sz="1800" b="1" i="0" dirty="0" smtClean="0">
                          <a:solidFill>
                            <a:srgbClr val="000000"/>
                          </a:solidFill>
                          <a:effectLst/>
                          <a:latin typeface="BYagut"/>
                          <a:cs typeface="B Mitra" panose="00000400000000000000" pitchFamily="2" charset="-78"/>
                        </a:rPr>
                      </a:br>
                      <a:r>
                        <a:rPr lang="fa-IR" sz="1800" b="1" i="0" dirty="0" smtClean="0">
                          <a:solidFill>
                            <a:srgbClr val="000000"/>
                          </a:solidFill>
                          <a:effectLst/>
                          <a:latin typeface="BYagut"/>
                          <a:cs typeface="B Mitra" panose="00000400000000000000" pitchFamily="2" charset="-78"/>
                        </a:rPr>
                        <a:t/>
                      </a:r>
                      <a:br>
                        <a:rPr lang="fa-IR" sz="1800" b="1" i="0" dirty="0" smtClean="0">
                          <a:solidFill>
                            <a:srgbClr val="000000"/>
                          </a:solidFill>
                          <a:effectLst/>
                          <a:latin typeface="BYagut"/>
                          <a:cs typeface="B Mitra" panose="00000400000000000000" pitchFamily="2" charset="-78"/>
                        </a:rPr>
                      </a:br>
                      <a:endParaRPr lang="fa-IR" sz="1800" b="1" dirty="0">
                        <a:cs typeface="B Mitra" panose="00000400000000000000" pitchFamily="2" charset="-78"/>
                      </a:endParaRPr>
                    </a:p>
                  </a:txBody>
                  <a:tcPr>
                    <a:solidFill>
                      <a:schemeClr val="tx2">
                        <a:lumMod val="20000"/>
                        <a:lumOff val="80000"/>
                      </a:schemeClr>
                    </a:solidFill>
                  </a:tcPr>
                </a:tc>
                <a:tc>
                  <a:txBody>
                    <a:bodyPr/>
                    <a:lstStyle/>
                    <a:p>
                      <a:pPr rtl="1"/>
                      <a:r>
                        <a:rPr lang="fa-IR" sz="1800" b="1" i="0" dirty="0" smtClean="0">
                          <a:solidFill>
                            <a:srgbClr val="000000"/>
                          </a:solidFill>
                          <a:effectLst/>
                          <a:latin typeface="BYagut"/>
                          <a:cs typeface="B Mitra" panose="00000400000000000000" pitchFamily="2" charset="-78"/>
                        </a:rPr>
                        <a:t>تغییر منبع آب یا</a:t>
                      </a:r>
                      <a:br>
                        <a:rPr lang="fa-IR" sz="1800" b="1" i="0" dirty="0" smtClean="0">
                          <a:solidFill>
                            <a:srgbClr val="000000"/>
                          </a:solidFill>
                          <a:effectLst/>
                          <a:latin typeface="BYagut"/>
                          <a:cs typeface="B Mitra" panose="00000400000000000000" pitchFamily="2" charset="-78"/>
                        </a:rPr>
                      </a:br>
                      <a:r>
                        <a:rPr lang="fa-IR" sz="1800" b="1" i="0" dirty="0" smtClean="0">
                          <a:solidFill>
                            <a:srgbClr val="000000"/>
                          </a:solidFill>
                          <a:effectLst/>
                          <a:latin typeface="BYagut"/>
                          <a:cs typeface="B Mitra" panose="00000400000000000000" pitchFamily="2" charset="-78"/>
                        </a:rPr>
                        <a:t>بهسازي و رعایت</a:t>
                      </a:r>
                      <a:br>
                        <a:rPr lang="fa-IR" sz="1800" b="1" i="0" dirty="0" smtClean="0">
                          <a:solidFill>
                            <a:srgbClr val="000000"/>
                          </a:solidFill>
                          <a:effectLst/>
                          <a:latin typeface="BYagut"/>
                          <a:cs typeface="B Mitra" panose="00000400000000000000" pitchFamily="2" charset="-78"/>
                        </a:rPr>
                      </a:br>
                      <a:r>
                        <a:rPr lang="fa-IR" sz="1800" b="1" i="0" dirty="0" smtClean="0">
                          <a:solidFill>
                            <a:srgbClr val="000000"/>
                          </a:solidFill>
                          <a:effectLst/>
                          <a:latin typeface="BYagut"/>
                          <a:cs typeface="B Mitra" panose="00000400000000000000" pitchFamily="2" charset="-78"/>
                        </a:rPr>
                        <a:t>حریم</a:t>
                      </a:r>
                      <a:br>
                        <a:rPr lang="fa-IR" sz="1800" b="1" i="0" dirty="0" smtClean="0">
                          <a:solidFill>
                            <a:srgbClr val="000000"/>
                          </a:solidFill>
                          <a:effectLst/>
                          <a:latin typeface="BYagut"/>
                          <a:cs typeface="B Mitra" panose="00000400000000000000" pitchFamily="2" charset="-78"/>
                        </a:rPr>
                      </a:br>
                      <a:r>
                        <a:rPr lang="fa-IR" sz="1800" b="1" i="0" dirty="0" smtClean="0">
                          <a:solidFill>
                            <a:srgbClr val="000000"/>
                          </a:solidFill>
                          <a:effectLst/>
                          <a:latin typeface="BYagut"/>
                          <a:cs typeface="B Mitra" panose="00000400000000000000" pitchFamily="2" charset="-78"/>
                        </a:rPr>
                        <a:t/>
                      </a:r>
                      <a:br>
                        <a:rPr lang="fa-IR" sz="1800" b="1" i="0" dirty="0" smtClean="0">
                          <a:solidFill>
                            <a:srgbClr val="000000"/>
                          </a:solidFill>
                          <a:effectLst/>
                          <a:latin typeface="BYagut"/>
                          <a:cs typeface="B Mitra" panose="00000400000000000000" pitchFamily="2" charset="-78"/>
                        </a:rPr>
                      </a:br>
                      <a:endParaRPr lang="fa-IR" sz="1800" b="1" dirty="0">
                        <a:cs typeface="B Mitra" panose="00000400000000000000" pitchFamily="2" charset="-78"/>
                      </a:endParaRPr>
                    </a:p>
                  </a:txBody>
                  <a:tcPr>
                    <a:solidFill>
                      <a:schemeClr val="tx2">
                        <a:lumMod val="20000"/>
                        <a:lumOff val="80000"/>
                      </a:schemeClr>
                    </a:solidFill>
                  </a:tcPr>
                </a:tc>
              </a:tr>
              <a:tr h="2042160">
                <a:tc>
                  <a:txBody>
                    <a:bodyPr/>
                    <a:lstStyle/>
                    <a:p>
                      <a:pPr rtl="1"/>
                      <a:endParaRPr lang="fa-IR" sz="1600" b="1">
                        <a:cs typeface="B Mitra" panose="00000400000000000000" pitchFamily="2" charset="-78"/>
                      </a:endParaRPr>
                    </a:p>
                  </a:txBody>
                  <a:tcPr>
                    <a:solidFill>
                      <a:schemeClr val="tx2">
                        <a:lumMod val="20000"/>
                        <a:lumOff val="80000"/>
                      </a:schemeClr>
                    </a:solidFill>
                  </a:tcPr>
                </a:tc>
                <a:tc>
                  <a:txBody>
                    <a:bodyPr/>
                    <a:lstStyle/>
                    <a:p>
                      <a:pPr rtl="1"/>
                      <a:endParaRPr lang="fa-IR" sz="1600" b="1">
                        <a:cs typeface="B Mitra" panose="00000400000000000000" pitchFamily="2" charset="-78"/>
                      </a:endParaRPr>
                    </a:p>
                  </a:txBody>
                  <a:tcPr>
                    <a:solidFill>
                      <a:schemeClr val="tx2">
                        <a:lumMod val="20000"/>
                        <a:lumOff val="80000"/>
                      </a:schemeClr>
                    </a:solidFill>
                  </a:tcPr>
                </a:tc>
                <a:tc>
                  <a:txBody>
                    <a:bodyPr/>
                    <a:lstStyle/>
                    <a:p>
                      <a:pPr rtl="1"/>
                      <a:r>
                        <a:rPr lang="fa-IR" sz="1800" b="1" i="0" dirty="0" smtClean="0">
                          <a:solidFill>
                            <a:srgbClr val="000000"/>
                          </a:solidFill>
                          <a:effectLst/>
                          <a:cs typeface="B Mitra" panose="00000400000000000000" pitchFamily="2" charset="-78"/>
                        </a:rPr>
                        <a:t>2-</a:t>
                      </a:r>
                      <a:r>
                        <a:rPr lang="fa-IR" sz="1800" b="1" i="0" dirty="0" smtClean="0">
                          <a:solidFill>
                            <a:srgbClr val="000000"/>
                          </a:solidFill>
                          <a:effectLst/>
                          <a:latin typeface="BYagut"/>
                          <a:cs typeface="B Mitra" panose="00000400000000000000" pitchFamily="2" charset="-78"/>
                        </a:rPr>
                        <a:t>گندزدایی</a:t>
                      </a:r>
                      <a:br>
                        <a:rPr lang="fa-IR" sz="1800" b="1" i="0" dirty="0" smtClean="0">
                          <a:solidFill>
                            <a:srgbClr val="000000"/>
                          </a:solidFill>
                          <a:effectLst/>
                          <a:latin typeface="BYagut"/>
                          <a:cs typeface="B Mitra" panose="00000400000000000000" pitchFamily="2" charset="-78"/>
                        </a:rPr>
                      </a:br>
                      <a:r>
                        <a:rPr lang="fa-IR" sz="1800" b="1" i="0" dirty="0" smtClean="0">
                          <a:solidFill>
                            <a:srgbClr val="000000"/>
                          </a:solidFill>
                          <a:effectLst/>
                          <a:latin typeface="BYagut"/>
                          <a:cs typeface="B Mitra" panose="00000400000000000000" pitchFamily="2" charset="-78"/>
                        </a:rPr>
                        <a:t>مستمر آب</a:t>
                      </a:r>
                      <a:br>
                        <a:rPr lang="fa-IR" sz="1800" b="1" i="0" dirty="0" smtClean="0">
                          <a:solidFill>
                            <a:srgbClr val="000000"/>
                          </a:solidFill>
                          <a:effectLst/>
                          <a:latin typeface="BYagut"/>
                          <a:cs typeface="B Mitra" panose="00000400000000000000" pitchFamily="2" charset="-78"/>
                        </a:rPr>
                      </a:br>
                      <a:r>
                        <a:rPr lang="fa-IR" sz="1800" b="1" i="0" dirty="0" smtClean="0">
                          <a:solidFill>
                            <a:srgbClr val="000000"/>
                          </a:solidFill>
                          <a:effectLst/>
                          <a:latin typeface="BYagut"/>
                          <a:cs typeface="B Mitra" panose="00000400000000000000" pitchFamily="2" charset="-78"/>
                        </a:rPr>
                        <a:t/>
                      </a:r>
                      <a:br>
                        <a:rPr lang="fa-IR" sz="1800" b="1" i="0" dirty="0" smtClean="0">
                          <a:solidFill>
                            <a:srgbClr val="000000"/>
                          </a:solidFill>
                          <a:effectLst/>
                          <a:latin typeface="BYagut"/>
                          <a:cs typeface="B Mitra" panose="00000400000000000000" pitchFamily="2" charset="-78"/>
                        </a:rPr>
                      </a:br>
                      <a:endParaRPr lang="fa-IR" sz="1800" b="1" dirty="0">
                        <a:cs typeface="B Mitra" panose="00000400000000000000" pitchFamily="2" charset="-78"/>
                      </a:endParaRPr>
                    </a:p>
                  </a:txBody>
                  <a:tcPr>
                    <a:solidFill>
                      <a:schemeClr val="tx2">
                        <a:lumMod val="20000"/>
                        <a:lumOff val="80000"/>
                      </a:schemeClr>
                    </a:solidFill>
                  </a:tcPr>
                </a:tc>
                <a:tc>
                  <a:txBody>
                    <a:bodyPr/>
                    <a:lstStyle/>
                    <a:p>
                      <a:pPr rtl="1"/>
                      <a:r>
                        <a:rPr lang="fa-IR" sz="1800" b="1" i="0" dirty="0" smtClean="0">
                          <a:solidFill>
                            <a:srgbClr val="000000"/>
                          </a:solidFill>
                          <a:effectLst/>
                          <a:latin typeface="BYagut"/>
                          <a:cs typeface="B Mitra" panose="00000400000000000000" pitchFamily="2" charset="-78"/>
                        </a:rPr>
                        <a:t>عدم گندزدایی</a:t>
                      </a:r>
                      <a:br>
                        <a:rPr lang="fa-IR" sz="1800" b="1" i="0" dirty="0" smtClean="0">
                          <a:solidFill>
                            <a:srgbClr val="000000"/>
                          </a:solidFill>
                          <a:effectLst/>
                          <a:latin typeface="BYagut"/>
                          <a:cs typeface="B Mitra" panose="00000400000000000000" pitchFamily="2" charset="-78"/>
                        </a:rPr>
                      </a:br>
                      <a:r>
                        <a:rPr lang="fa-IR" sz="1800" b="1" i="0" dirty="0" smtClean="0">
                          <a:solidFill>
                            <a:srgbClr val="000000"/>
                          </a:solidFill>
                          <a:effectLst/>
                          <a:latin typeface="BYagut"/>
                          <a:cs typeface="B Mitra" panose="00000400000000000000" pitchFamily="2" charset="-78"/>
                        </a:rPr>
                        <a:t>پیوسته آب بدلیل</a:t>
                      </a:r>
                      <a:br>
                        <a:rPr lang="fa-IR" sz="1800" b="1" i="0" dirty="0" smtClean="0">
                          <a:solidFill>
                            <a:srgbClr val="000000"/>
                          </a:solidFill>
                          <a:effectLst/>
                          <a:latin typeface="BYagut"/>
                          <a:cs typeface="B Mitra" panose="00000400000000000000" pitchFamily="2" charset="-78"/>
                        </a:rPr>
                      </a:br>
                      <a:r>
                        <a:rPr lang="fa-IR" sz="1800" b="1" i="0" dirty="0" smtClean="0">
                          <a:solidFill>
                            <a:srgbClr val="000000"/>
                          </a:solidFill>
                          <a:effectLst/>
                          <a:latin typeface="BYagut"/>
                          <a:cs typeface="B Mitra" panose="00000400000000000000" pitchFamily="2" charset="-78"/>
                        </a:rPr>
                        <a:t>کلرزنی</a:t>
                      </a:r>
                      <a:br>
                        <a:rPr lang="fa-IR" sz="1800" b="1" i="0" dirty="0" smtClean="0">
                          <a:solidFill>
                            <a:srgbClr val="000000"/>
                          </a:solidFill>
                          <a:effectLst/>
                          <a:latin typeface="BYagut"/>
                          <a:cs typeface="B Mitra" panose="00000400000000000000" pitchFamily="2" charset="-78"/>
                        </a:rPr>
                      </a:br>
                      <a:r>
                        <a:rPr lang="fa-IR" sz="1800" b="1" i="0" dirty="0" smtClean="0">
                          <a:solidFill>
                            <a:srgbClr val="000000"/>
                          </a:solidFill>
                          <a:effectLst/>
                          <a:latin typeface="BYagut"/>
                          <a:cs typeface="B Mitra" panose="00000400000000000000" pitchFamily="2" charset="-78"/>
                        </a:rPr>
                        <a:t>دستی)معیار کنترل</a:t>
                      </a:r>
                      <a:br>
                        <a:rPr lang="fa-IR" sz="1800" b="1" i="0" dirty="0" smtClean="0">
                          <a:solidFill>
                            <a:srgbClr val="000000"/>
                          </a:solidFill>
                          <a:effectLst/>
                          <a:latin typeface="BYagut"/>
                          <a:cs typeface="B Mitra" panose="00000400000000000000" pitchFamily="2" charset="-78"/>
                        </a:rPr>
                      </a:br>
                      <a:r>
                        <a:rPr lang="fa-IR" sz="1800" b="1" i="0" dirty="0" smtClean="0">
                          <a:solidFill>
                            <a:srgbClr val="000000"/>
                          </a:solidFill>
                          <a:effectLst/>
                          <a:latin typeface="BYagut"/>
                          <a:cs typeface="B Mitra" panose="00000400000000000000" pitchFamily="2" charset="-78"/>
                        </a:rPr>
                        <a:t>اعتبار ندارد</a:t>
                      </a:r>
                      <a:br>
                        <a:rPr lang="fa-IR" sz="1800" b="1" i="0" dirty="0" smtClean="0">
                          <a:solidFill>
                            <a:srgbClr val="000000"/>
                          </a:solidFill>
                          <a:effectLst/>
                          <a:latin typeface="BYagut"/>
                          <a:cs typeface="B Mitra" panose="00000400000000000000" pitchFamily="2" charset="-78"/>
                        </a:rPr>
                      </a:br>
                      <a:endParaRPr lang="fa-IR" sz="1800" b="1" dirty="0">
                        <a:cs typeface="B Mitra" panose="00000400000000000000" pitchFamily="2" charset="-78"/>
                      </a:endParaRPr>
                    </a:p>
                  </a:txBody>
                  <a:tcPr>
                    <a:solidFill>
                      <a:schemeClr val="tx2">
                        <a:lumMod val="20000"/>
                        <a:lumOff val="80000"/>
                      </a:schemeClr>
                    </a:solidFill>
                  </a:tcPr>
                </a:tc>
                <a:tc>
                  <a:txBody>
                    <a:bodyPr/>
                    <a:lstStyle/>
                    <a:p>
                      <a:pPr rtl="1"/>
                      <a:r>
                        <a:rPr lang="fa-IR" sz="1800" b="1" i="0" dirty="0" smtClean="0">
                          <a:solidFill>
                            <a:srgbClr val="000000"/>
                          </a:solidFill>
                          <a:effectLst/>
                          <a:latin typeface="BYagut"/>
                          <a:cs typeface="B Mitra" panose="00000400000000000000" pitchFamily="2" charset="-78"/>
                        </a:rPr>
                        <a:t>نتایج نامطلوب</a:t>
                      </a:r>
                      <a:br>
                        <a:rPr lang="fa-IR" sz="1800" b="1" i="0" dirty="0" smtClean="0">
                          <a:solidFill>
                            <a:srgbClr val="000000"/>
                          </a:solidFill>
                          <a:effectLst/>
                          <a:latin typeface="BYagut"/>
                          <a:cs typeface="B Mitra" panose="00000400000000000000" pitchFamily="2" charset="-78"/>
                        </a:rPr>
                      </a:br>
                      <a:r>
                        <a:rPr lang="fa-IR" sz="1800" b="1" i="0" dirty="0" smtClean="0">
                          <a:solidFill>
                            <a:srgbClr val="000000"/>
                          </a:solidFill>
                          <a:effectLst/>
                          <a:latin typeface="BYagut"/>
                          <a:cs typeface="B Mitra" panose="00000400000000000000" pitchFamily="2" charset="-78"/>
                        </a:rPr>
                        <a:t>کلرسنجی )نتایج</a:t>
                      </a:r>
                      <a:br>
                        <a:rPr lang="fa-IR" sz="1800" b="1" i="0" dirty="0" smtClean="0">
                          <a:solidFill>
                            <a:srgbClr val="000000"/>
                          </a:solidFill>
                          <a:effectLst/>
                          <a:latin typeface="BYagut"/>
                          <a:cs typeface="B Mitra" panose="00000400000000000000" pitchFamily="2" charset="-78"/>
                        </a:rPr>
                      </a:br>
                      <a:r>
                        <a:rPr lang="fa-IR" sz="1800" b="1" i="0" dirty="0" smtClean="0">
                          <a:solidFill>
                            <a:srgbClr val="000000"/>
                          </a:solidFill>
                          <a:effectLst/>
                          <a:latin typeface="BYagut"/>
                          <a:cs typeface="B Mitra" panose="00000400000000000000" pitchFamily="2" charset="-78"/>
                        </a:rPr>
                        <a:t>قبلی و فعلی</a:t>
                      </a:r>
                      <a:br>
                        <a:rPr lang="fa-IR" sz="1800" b="1" i="0" dirty="0" smtClean="0">
                          <a:solidFill>
                            <a:srgbClr val="000000"/>
                          </a:solidFill>
                          <a:effectLst/>
                          <a:latin typeface="BYagut"/>
                          <a:cs typeface="B Mitra" panose="00000400000000000000" pitchFamily="2" charset="-78"/>
                        </a:rPr>
                      </a:br>
                      <a:r>
                        <a:rPr lang="fa-IR" sz="1800" b="1" i="0" dirty="0" smtClean="0">
                          <a:solidFill>
                            <a:srgbClr val="000000"/>
                          </a:solidFill>
                          <a:effectLst/>
                          <a:latin typeface="BYagut"/>
                          <a:cs typeface="B Mitra" panose="00000400000000000000" pitchFamily="2" charset="-78"/>
                        </a:rPr>
                        <a:t/>
                      </a:r>
                      <a:br>
                        <a:rPr lang="fa-IR" sz="1800" b="1" i="0" dirty="0" smtClean="0">
                          <a:solidFill>
                            <a:srgbClr val="000000"/>
                          </a:solidFill>
                          <a:effectLst/>
                          <a:latin typeface="BYagut"/>
                          <a:cs typeface="B Mitra" panose="00000400000000000000" pitchFamily="2" charset="-78"/>
                        </a:rPr>
                      </a:br>
                      <a:endParaRPr lang="fa-IR" sz="1800" b="1" dirty="0">
                        <a:cs typeface="B Mitra" panose="00000400000000000000" pitchFamily="2" charset="-78"/>
                      </a:endParaRPr>
                    </a:p>
                  </a:txBody>
                  <a:tcPr>
                    <a:solidFill>
                      <a:schemeClr val="tx2">
                        <a:lumMod val="20000"/>
                        <a:lumOff val="80000"/>
                      </a:schemeClr>
                    </a:solidFill>
                  </a:tcPr>
                </a:tc>
                <a:tc>
                  <a:txBody>
                    <a:bodyPr/>
                    <a:lstStyle/>
                    <a:p>
                      <a:pPr rtl="1"/>
                      <a:r>
                        <a:rPr lang="fa-IR" sz="1800" b="1" i="0" dirty="0" smtClean="0">
                          <a:solidFill>
                            <a:srgbClr val="000000"/>
                          </a:solidFill>
                          <a:effectLst/>
                          <a:latin typeface="BYagut"/>
                          <a:cs typeface="B Mitra" panose="00000400000000000000" pitchFamily="2" charset="-78"/>
                        </a:rPr>
                        <a:t>نصب کلریناتور</a:t>
                      </a:r>
                      <a:br>
                        <a:rPr lang="fa-IR" sz="1800" b="1" i="0" dirty="0" smtClean="0">
                          <a:solidFill>
                            <a:srgbClr val="000000"/>
                          </a:solidFill>
                          <a:effectLst/>
                          <a:latin typeface="BYagut"/>
                          <a:cs typeface="B Mitra" panose="00000400000000000000" pitchFamily="2" charset="-78"/>
                        </a:rPr>
                      </a:br>
                      <a:r>
                        <a:rPr lang="fa-IR" sz="1800" b="1" i="0" dirty="0" smtClean="0">
                          <a:solidFill>
                            <a:srgbClr val="000000"/>
                          </a:solidFill>
                          <a:effectLst/>
                          <a:latin typeface="BYagut"/>
                          <a:cs typeface="B Mitra" panose="00000400000000000000" pitchFamily="2" charset="-78"/>
                        </a:rPr>
                        <a:t>اتوماتیک</a:t>
                      </a:r>
                      <a:br>
                        <a:rPr lang="fa-IR" sz="1800" b="1" i="0" dirty="0" smtClean="0">
                          <a:solidFill>
                            <a:srgbClr val="000000"/>
                          </a:solidFill>
                          <a:effectLst/>
                          <a:latin typeface="BYagut"/>
                          <a:cs typeface="B Mitra" panose="00000400000000000000" pitchFamily="2" charset="-78"/>
                        </a:rPr>
                      </a:br>
                      <a:r>
                        <a:rPr lang="fa-IR" sz="1800" b="1" i="0" dirty="0" smtClean="0">
                          <a:solidFill>
                            <a:srgbClr val="000000"/>
                          </a:solidFill>
                          <a:effectLst/>
                          <a:latin typeface="BYagut"/>
                          <a:cs typeface="B Mitra" panose="00000400000000000000" pitchFamily="2" charset="-78"/>
                        </a:rPr>
                        <a:t/>
                      </a:r>
                      <a:br>
                        <a:rPr lang="fa-IR" sz="1800" b="1" i="0" dirty="0" smtClean="0">
                          <a:solidFill>
                            <a:srgbClr val="000000"/>
                          </a:solidFill>
                          <a:effectLst/>
                          <a:latin typeface="BYagut"/>
                          <a:cs typeface="B Mitra" panose="00000400000000000000" pitchFamily="2" charset="-78"/>
                        </a:rPr>
                      </a:br>
                      <a:endParaRPr lang="fa-IR" sz="1800" b="1" dirty="0">
                        <a:cs typeface="B Mitra" panose="00000400000000000000" pitchFamily="2" charset="-78"/>
                      </a:endParaRPr>
                    </a:p>
                  </a:txBody>
                  <a:tcPr>
                    <a:solidFill>
                      <a:schemeClr val="tx2">
                        <a:lumMod val="20000"/>
                        <a:lumOff val="80000"/>
                      </a:schemeClr>
                    </a:solidFill>
                  </a:tcPr>
                </a:tc>
              </a:tr>
            </a:tbl>
          </a:graphicData>
        </a:graphic>
      </p:graphicFrame>
    </p:spTree>
    <p:extLst>
      <p:ext uri="{BB962C8B-B14F-4D97-AF65-F5344CB8AC3E}">
        <p14:creationId xmlns:p14="http://schemas.microsoft.com/office/powerpoint/2010/main" val="86605729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1066800"/>
            <a:ext cx="5791200" cy="914082"/>
          </a:xfrm>
        </p:spPr>
        <p:txBody>
          <a:bodyPr>
            <a:normAutofit fontScale="90000"/>
          </a:bodyPr>
          <a:lstStyle/>
          <a:p>
            <a:pPr algn="ctr"/>
            <a:r>
              <a:rPr lang="fa-IR" dirty="0" smtClean="0">
                <a:solidFill>
                  <a:srgbClr val="FF0000"/>
                </a:solidFill>
                <a:latin typeface="BYagut"/>
                <a:cs typeface="B Titr" panose="00000700000000000000" pitchFamily="2" charset="-78"/>
              </a:rPr>
              <a:t>انجام </a:t>
            </a:r>
            <a:r>
              <a:rPr lang="fa-IR" dirty="0">
                <a:solidFill>
                  <a:srgbClr val="FF0000"/>
                </a:solidFill>
                <a:latin typeface="BYagut"/>
                <a:cs typeface="B Titr" panose="00000700000000000000" pitchFamily="2" charset="-78"/>
              </a:rPr>
              <a:t>مداخلات اصلاحی</a:t>
            </a:r>
            <a:r>
              <a:rPr lang="fa-IR" dirty="0">
                <a:solidFill>
                  <a:srgbClr val="000000"/>
                </a:solidFill>
                <a:latin typeface="BYagut"/>
                <a:cs typeface="B Titr" panose="00000700000000000000" pitchFamily="2" charset="-78"/>
              </a:rPr>
              <a:t/>
            </a:r>
            <a:br>
              <a:rPr lang="fa-IR" dirty="0">
                <a:solidFill>
                  <a:srgbClr val="000000"/>
                </a:solidFill>
                <a:latin typeface="BYagut"/>
                <a:cs typeface="B Titr" panose="00000700000000000000" pitchFamily="2" charset="-78"/>
              </a:rPr>
            </a:br>
            <a:r>
              <a:rPr lang="fa-IR" dirty="0">
                <a:solidFill>
                  <a:srgbClr val="000000"/>
                </a:solidFill>
                <a:latin typeface="BYagut"/>
                <a:cs typeface="B Titr" panose="00000700000000000000" pitchFamily="2" charset="-78"/>
              </a:rPr>
              <a:t/>
            </a:r>
            <a:br>
              <a:rPr lang="fa-IR" dirty="0">
                <a:solidFill>
                  <a:srgbClr val="000000"/>
                </a:solidFill>
                <a:latin typeface="BYagut"/>
                <a:cs typeface="B Titr" panose="00000700000000000000" pitchFamily="2" charset="-78"/>
              </a:rPr>
            </a:br>
            <a:endParaRPr lang="fa-IR" dirty="0">
              <a:cs typeface="B Titr" panose="00000700000000000000" pitchFamily="2" charset="-78"/>
            </a:endParaRPr>
          </a:p>
        </p:txBody>
      </p:sp>
      <p:sp>
        <p:nvSpPr>
          <p:cNvPr id="3" name="Content Placeholder 2"/>
          <p:cNvSpPr>
            <a:spLocks noGrp="1"/>
          </p:cNvSpPr>
          <p:nvPr>
            <p:ph idx="1"/>
          </p:nvPr>
        </p:nvSpPr>
        <p:spPr/>
        <p:txBody>
          <a:bodyPr/>
          <a:lstStyle/>
          <a:p>
            <a:pPr marL="342900" indent="-342900" algn="r" rtl="1">
              <a:buFontTx/>
              <a:buChar char="-"/>
            </a:pPr>
            <a:r>
              <a:rPr lang="fa-IR" sz="2400" dirty="0" smtClean="0">
                <a:solidFill>
                  <a:srgbClr val="000000"/>
                </a:solidFill>
                <a:latin typeface="BYagut"/>
                <a:cs typeface="B Mitra" panose="00000400000000000000" pitchFamily="2" charset="-78"/>
              </a:rPr>
              <a:t>پس </a:t>
            </a:r>
            <a:r>
              <a:rPr lang="fa-IR" sz="2400" dirty="0">
                <a:solidFill>
                  <a:srgbClr val="000000"/>
                </a:solidFill>
                <a:latin typeface="BYagut"/>
                <a:cs typeface="B Mitra" panose="00000400000000000000" pitchFamily="2" charset="-78"/>
              </a:rPr>
              <a:t>از انجام مراحل قبلی لازم است مداخلات اصلاحی براي کنترل همه گیري بعمل </a:t>
            </a:r>
            <a:r>
              <a:rPr lang="fa-IR" sz="2400" dirty="0" smtClean="0">
                <a:solidFill>
                  <a:srgbClr val="000000"/>
                </a:solidFill>
                <a:latin typeface="BYagut"/>
                <a:cs typeface="B Mitra" panose="00000400000000000000" pitchFamily="2" charset="-78"/>
              </a:rPr>
              <a:t>آید.</a:t>
            </a:r>
          </a:p>
          <a:p>
            <a:pPr algn="r" rtl="1"/>
            <a:endParaRPr lang="fa-IR" sz="2400" dirty="0" smtClean="0">
              <a:solidFill>
                <a:srgbClr val="000000"/>
              </a:solidFill>
              <a:latin typeface="BYagut"/>
              <a:cs typeface="B Mitra" panose="00000400000000000000" pitchFamily="2" charset="-78"/>
            </a:endParaRPr>
          </a:p>
          <a:p>
            <a:pPr marL="342900" indent="-342900" algn="r" rtl="1">
              <a:buFontTx/>
              <a:buChar char="-"/>
            </a:pPr>
            <a:r>
              <a:rPr lang="fa-IR" sz="2400" dirty="0" smtClean="0">
                <a:solidFill>
                  <a:srgbClr val="000000"/>
                </a:solidFill>
                <a:latin typeface="BYagut"/>
                <a:cs typeface="B Mitra" panose="00000400000000000000" pitchFamily="2" charset="-78"/>
              </a:rPr>
              <a:t> </a:t>
            </a:r>
            <a:r>
              <a:rPr lang="fa-IR" sz="2400" dirty="0" smtClean="0">
                <a:solidFill>
                  <a:srgbClr val="FF0000"/>
                </a:solidFill>
                <a:latin typeface="BYagut"/>
                <a:cs typeface="B Mitra" panose="00000400000000000000" pitchFamily="2" charset="-78"/>
              </a:rPr>
              <a:t>نکته : </a:t>
            </a:r>
            <a:r>
              <a:rPr lang="fa-IR" sz="2400" dirty="0" smtClean="0">
                <a:solidFill>
                  <a:srgbClr val="000000"/>
                </a:solidFill>
                <a:latin typeface="BYagut"/>
                <a:cs typeface="B Mitra" panose="00000400000000000000" pitchFamily="2" charset="-78"/>
              </a:rPr>
              <a:t>به </a:t>
            </a:r>
            <a:r>
              <a:rPr lang="fa-IR" sz="2400" dirty="0">
                <a:solidFill>
                  <a:srgbClr val="000000"/>
                </a:solidFill>
                <a:latin typeface="BYagut"/>
                <a:cs typeface="B Mitra" panose="00000400000000000000" pitchFamily="2" charset="-78"/>
              </a:rPr>
              <a:t>دلیل اهمیت کنترل سریع همه گیري در بعضی مواقع لازم است قبل از تکمیل بررسی </a:t>
            </a:r>
            <a:r>
              <a:rPr lang="fa-IR" sz="2400" dirty="0" smtClean="0">
                <a:solidFill>
                  <a:srgbClr val="000000"/>
                </a:solidFill>
                <a:latin typeface="BYagut"/>
                <a:cs typeface="B Mitra" panose="00000400000000000000" pitchFamily="2" charset="-78"/>
              </a:rPr>
              <a:t>ها برخی </a:t>
            </a:r>
            <a:r>
              <a:rPr lang="fa-IR" sz="2400" dirty="0">
                <a:solidFill>
                  <a:srgbClr val="000000"/>
                </a:solidFill>
                <a:latin typeface="BYagut"/>
                <a:cs typeface="B Mitra" panose="00000400000000000000" pitchFamily="2" charset="-78"/>
              </a:rPr>
              <a:t>اقدامات لازم و موقت براي کنترل همه گیري بعمل آید . </a:t>
            </a:r>
            <a:endParaRPr lang="fa-IR" sz="2400" dirty="0" smtClean="0">
              <a:solidFill>
                <a:srgbClr val="000000"/>
              </a:solidFill>
              <a:latin typeface="BYagut"/>
              <a:cs typeface="B Mitra" panose="00000400000000000000" pitchFamily="2" charset="-78"/>
            </a:endParaRPr>
          </a:p>
          <a:p>
            <a:pPr marL="342900" indent="-342900" algn="r" rtl="1">
              <a:buFontTx/>
              <a:buChar char="-"/>
            </a:pPr>
            <a:r>
              <a:rPr lang="fa-IR" sz="2400" dirty="0">
                <a:solidFill>
                  <a:srgbClr val="000000"/>
                </a:solidFill>
                <a:latin typeface="BYagut"/>
                <a:cs typeface="B Mitra" panose="00000400000000000000" pitchFamily="2" charset="-78"/>
              </a:rPr>
              <a:t>(</a:t>
            </a:r>
            <a:r>
              <a:rPr lang="fa-IR" sz="2400" dirty="0" smtClean="0">
                <a:solidFill>
                  <a:srgbClr val="000000"/>
                </a:solidFill>
                <a:latin typeface="BYagut"/>
                <a:cs typeface="B Mitra" panose="00000400000000000000" pitchFamily="2" charset="-78"/>
              </a:rPr>
              <a:t>همانند </a:t>
            </a:r>
            <a:r>
              <a:rPr lang="fa-IR" sz="2400" dirty="0">
                <a:solidFill>
                  <a:srgbClr val="000000"/>
                </a:solidFill>
                <a:latin typeface="BYagut"/>
                <a:cs typeface="B Mitra" panose="00000400000000000000" pitchFamily="2" charset="-78"/>
              </a:rPr>
              <a:t>استفاده از سایر منابع </a:t>
            </a:r>
            <a:r>
              <a:rPr lang="fa-IR" sz="2400" dirty="0" smtClean="0">
                <a:solidFill>
                  <a:srgbClr val="000000"/>
                </a:solidFill>
                <a:latin typeface="BYagut"/>
                <a:cs typeface="B Mitra" panose="00000400000000000000" pitchFamily="2" charset="-78"/>
              </a:rPr>
              <a:t>آب مطمئن</a:t>
            </a:r>
            <a:r>
              <a:rPr lang="fa-IR" sz="2400" dirty="0">
                <a:solidFill>
                  <a:srgbClr val="000000"/>
                </a:solidFill>
                <a:latin typeface="BYagut"/>
                <a:cs typeface="B Mitra" panose="00000400000000000000" pitchFamily="2" charset="-78"/>
              </a:rPr>
              <a:t>، استفاده از آب بطري شده و ..... </a:t>
            </a:r>
            <a:r>
              <a:rPr lang="fa-IR" sz="2400" dirty="0" smtClean="0">
                <a:solidFill>
                  <a:srgbClr val="000000"/>
                </a:solidFill>
                <a:latin typeface="BYagut"/>
                <a:cs typeface="B Mitra" panose="00000400000000000000" pitchFamily="2" charset="-78"/>
              </a:rPr>
              <a:t>)</a:t>
            </a:r>
            <a:r>
              <a:rPr lang="fa-IR" dirty="0">
                <a:solidFill>
                  <a:srgbClr val="000000"/>
                </a:solidFill>
                <a:latin typeface="BYagut"/>
              </a:rPr>
              <a:t/>
            </a:r>
            <a:br>
              <a:rPr lang="fa-IR" dirty="0">
                <a:solidFill>
                  <a:srgbClr val="000000"/>
                </a:solidFill>
                <a:latin typeface="BYagut"/>
              </a:rPr>
            </a:br>
            <a:endParaRPr lang="fa-IR" dirty="0"/>
          </a:p>
        </p:txBody>
      </p:sp>
    </p:spTree>
    <p:extLst>
      <p:ext uri="{BB962C8B-B14F-4D97-AF65-F5344CB8AC3E}">
        <p14:creationId xmlns:p14="http://schemas.microsoft.com/office/powerpoint/2010/main" val="270375168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990600"/>
            <a:ext cx="5791200" cy="1066800"/>
          </a:xfrm>
        </p:spPr>
        <p:txBody>
          <a:bodyPr>
            <a:normAutofit fontScale="90000"/>
          </a:bodyPr>
          <a:lstStyle/>
          <a:p>
            <a:pPr algn="ctr"/>
            <a:r>
              <a:rPr lang="fa-IR" dirty="0">
                <a:solidFill>
                  <a:srgbClr val="FF0000"/>
                </a:solidFill>
                <a:latin typeface="BTitr"/>
                <a:cs typeface="B Titr" panose="00000700000000000000" pitchFamily="2" charset="-78"/>
              </a:rPr>
              <a:t>بررسی آزمایشگاهی</a:t>
            </a:r>
            <a:r>
              <a:rPr lang="fa-IR" dirty="0">
                <a:solidFill>
                  <a:srgbClr val="000000"/>
                </a:solidFill>
                <a:latin typeface="BTitr"/>
                <a:cs typeface="B Titr" panose="00000700000000000000" pitchFamily="2" charset="-78"/>
              </a:rPr>
              <a:t/>
            </a:r>
            <a:br>
              <a:rPr lang="fa-IR" dirty="0">
                <a:solidFill>
                  <a:srgbClr val="000000"/>
                </a:solidFill>
                <a:latin typeface="BTitr"/>
                <a:cs typeface="B Titr" panose="00000700000000000000" pitchFamily="2" charset="-78"/>
              </a:rPr>
            </a:br>
            <a:r>
              <a:rPr lang="fa-IR" dirty="0">
                <a:solidFill>
                  <a:srgbClr val="000000"/>
                </a:solidFill>
                <a:latin typeface="BTitr"/>
              </a:rPr>
              <a:t/>
            </a:r>
            <a:br>
              <a:rPr lang="fa-IR" dirty="0">
                <a:solidFill>
                  <a:srgbClr val="000000"/>
                </a:solidFill>
                <a:latin typeface="BTitr"/>
              </a:rPr>
            </a:br>
            <a:endParaRPr lang="fa-IR" dirty="0"/>
          </a:p>
        </p:txBody>
      </p:sp>
      <p:sp>
        <p:nvSpPr>
          <p:cNvPr id="3" name="Content Placeholder 2"/>
          <p:cNvSpPr>
            <a:spLocks noGrp="1"/>
          </p:cNvSpPr>
          <p:nvPr>
            <p:ph idx="1"/>
          </p:nvPr>
        </p:nvSpPr>
        <p:spPr>
          <a:xfrm>
            <a:off x="457200" y="1143000"/>
            <a:ext cx="8077200" cy="4983163"/>
          </a:xfrm>
        </p:spPr>
        <p:txBody>
          <a:bodyPr>
            <a:normAutofit lnSpcReduction="10000"/>
          </a:bodyPr>
          <a:lstStyle/>
          <a:p>
            <a:pPr marL="342900" indent="-342900" algn="r" rtl="1">
              <a:buFontTx/>
              <a:buChar char="-"/>
            </a:pPr>
            <a:r>
              <a:rPr lang="fa-IR" sz="2400" dirty="0" smtClean="0">
                <a:solidFill>
                  <a:srgbClr val="000000"/>
                </a:solidFill>
                <a:latin typeface="BYagut"/>
                <a:cs typeface="B Mitra" panose="00000400000000000000" pitchFamily="2" charset="-78"/>
              </a:rPr>
              <a:t>بررسی </a:t>
            </a:r>
            <a:r>
              <a:rPr lang="fa-IR" sz="2400" dirty="0">
                <a:solidFill>
                  <a:srgbClr val="000000"/>
                </a:solidFill>
                <a:latin typeface="BYagut"/>
                <a:cs typeface="B Mitra" panose="00000400000000000000" pitchFamily="2" charset="-78"/>
              </a:rPr>
              <a:t>آزمایشگاهی به عنوان ابزاري براي تکمیل بررسی هاي اپیدمیولوژیک و محیطی، می باشد</a:t>
            </a:r>
            <a:r>
              <a:rPr lang="fa-IR" sz="2400" dirty="0" smtClean="0">
                <a:solidFill>
                  <a:srgbClr val="000000"/>
                </a:solidFill>
                <a:latin typeface="BYagut"/>
                <a:cs typeface="B Mitra" panose="00000400000000000000" pitchFamily="2" charset="-78"/>
              </a:rPr>
              <a:t>.</a:t>
            </a:r>
          </a:p>
          <a:p>
            <a:pPr algn="r" rtl="1"/>
            <a:r>
              <a:rPr lang="fa-IR" sz="2400" dirty="0">
                <a:solidFill>
                  <a:srgbClr val="000000"/>
                </a:solidFill>
                <a:latin typeface="BYagut"/>
                <a:cs typeface="B Mitra" panose="00000400000000000000" pitchFamily="2" charset="-78"/>
              </a:rPr>
              <a:t/>
            </a:r>
            <a:br>
              <a:rPr lang="fa-IR" sz="2400" dirty="0">
                <a:solidFill>
                  <a:srgbClr val="000000"/>
                </a:solidFill>
                <a:latin typeface="BYagut"/>
                <a:cs typeface="B Mitra" panose="00000400000000000000" pitchFamily="2" charset="-78"/>
              </a:rPr>
            </a:br>
            <a:r>
              <a:rPr lang="fa-IR" sz="2400" dirty="0" smtClean="0">
                <a:solidFill>
                  <a:srgbClr val="000000"/>
                </a:solidFill>
                <a:latin typeface="BYagut"/>
                <a:cs typeface="B Mitra" panose="00000400000000000000" pitchFamily="2" charset="-78"/>
              </a:rPr>
              <a:t>- نقش </a:t>
            </a:r>
            <a:r>
              <a:rPr lang="fa-IR" sz="2400" dirty="0">
                <a:solidFill>
                  <a:srgbClr val="000000"/>
                </a:solidFill>
                <a:latin typeface="BYagut"/>
                <a:cs typeface="B Mitra" panose="00000400000000000000" pitchFamily="2" charset="-78"/>
              </a:rPr>
              <a:t>بررسی هاي آزمایشگاهی در طغیان بیماري هاي منتقله از آب و غذا عبارتند از </a:t>
            </a:r>
            <a:r>
              <a:rPr lang="fa-IR" sz="2400" dirty="0" smtClean="0">
                <a:solidFill>
                  <a:srgbClr val="000000"/>
                </a:solidFill>
                <a:latin typeface="BYagut"/>
                <a:cs typeface="B Mitra" panose="00000400000000000000" pitchFamily="2" charset="-78"/>
              </a:rPr>
              <a:t>:</a:t>
            </a:r>
          </a:p>
          <a:p>
            <a:pPr algn="r" rtl="1"/>
            <a:r>
              <a:rPr lang="fa-IR" sz="2400" dirty="0">
                <a:solidFill>
                  <a:srgbClr val="000000"/>
                </a:solidFill>
                <a:latin typeface="BYagut"/>
                <a:cs typeface="B Mitra" panose="00000400000000000000" pitchFamily="2" charset="-78"/>
              </a:rPr>
              <a:t/>
            </a:r>
            <a:br>
              <a:rPr lang="fa-IR" sz="2400" dirty="0">
                <a:solidFill>
                  <a:srgbClr val="000000"/>
                </a:solidFill>
                <a:latin typeface="BYagut"/>
                <a:cs typeface="B Mitra" panose="00000400000000000000" pitchFamily="2" charset="-78"/>
              </a:rPr>
            </a:br>
            <a:r>
              <a:rPr lang="fa-IR" sz="2400" dirty="0" smtClean="0">
                <a:solidFill>
                  <a:srgbClr val="000000"/>
                </a:solidFill>
                <a:latin typeface="BYagut"/>
                <a:cs typeface="B Mitra" panose="00000400000000000000" pitchFamily="2" charset="-78"/>
              </a:rPr>
              <a:t>1) تعیین </a:t>
            </a:r>
            <a:r>
              <a:rPr lang="fa-IR" sz="2400" dirty="0">
                <a:solidFill>
                  <a:srgbClr val="000000"/>
                </a:solidFill>
                <a:latin typeface="BYagut"/>
                <a:cs typeface="B Mitra" panose="00000400000000000000" pitchFamily="2" charset="-78"/>
              </a:rPr>
              <a:t>و تایید آزمایشگاهی میکروارگانیسم عامل بیماري در انسان</a:t>
            </a:r>
            <a:br>
              <a:rPr lang="fa-IR" sz="2400" dirty="0">
                <a:solidFill>
                  <a:srgbClr val="000000"/>
                </a:solidFill>
                <a:latin typeface="BYagut"/>
                <a:cs typeface="B Mitra" panose="00000400000000000000" pitchFamily="2" charset="-78"/>
              </a:rPr>
            </a:br>
            <a:r>
              <a:rPr lang="fa-IR" sz="2400" dirty="0" smtClean="0">
                <a:solidFill>
                  <a:srgbClr val="000000"/>
                </a:solidFill>
                <a:latin typeface="BYagut"/>
                <a:cs typeface="B Mitra" panose="00000400000000000000" pitchFamily="2" charset="-78"/>
              </a:rPr>
              <a:t>2) تشخیص </a:t>
            </a:r>
            <a:r>
              <a:rPr lang="fa-IR" sz="2400" dirty="0">
                <a:solidFill>
                  <a:srgbClr val="000000"/>
                </a:solidFill>
                <a:latin typeface="BYagut"/>
                <a:cs typeface="B Mitra" panose="00000400000000000000" pitchFamily="2" charset="-78"/>
              </a:rPr>
              <a:t>آزمایشگاهی آلودگی آب یا مواد غذایی </a:t>
            </a:r>
            <a:r>
              <a:rPr lang="fa-IR" sz="2400" dirty="0" smtClean="0">
                <a:solidFill>
                  <a:srgbClr val="000000"/>
                </a:solidFill>
                <a:latin typeface="BYagut"/>
                <a:cs typeface="B Mitra" panose="00000400000000000000" pitchFamily="2" charset="-78"/>
              </a:rPr>
              <a:t>( </a:t>
            </a:r>
            <a:r>
              <a:rPr lang="fa-IR" sz="2400" dirty="0">
                <a:solidFill>
                  <a:srgbClr val="000000"/>
                </a:solidFill>
                <a:latin typeface="BYagut"/>
                <a:cs typeface="B Mitra" panose="00000400000000000000" pitchFamily="2" charset="-78"/>
              </a:rPr>
              <a:t>شاخص هاي آلودگی </a:t>
            </a:r>
            <a:r>
              <a:rPr lang="fa-IR" sz="2400" dirty="0" smtClean="0">
                <a:solidFill>
                  <a:srgbClr val="000000"/>
                </a:solidFill>
                <a:latin typeface="BYagut"/>
                <a:cs typeface="B Mitra" panose="00000400000000000000" pitchFamily="2" charset="-78"/>
              </a:rPr>
              <a:t>)</a:t>
            </a:r>
            <a:r>
              <a:rPr lang="fa-IR" sz="2400" dirty="0">
                <a:solidFill>
                  <a:srgbClr val="000000"/>
                </a:solidFill>
                <a:latin typeface="BYagut"/>
                <a:cs typeface="B Mitra" panose="00000400000000000000" pitchFamily="2" charset="-78"/>
              </a:rPr>
              <a:t/>
            </a:r>
            <a:br>
              <a:rPr lang="fa-IR" sz="2400" dirty="0">
                <a:solidFill>
                  <a:srgbClr val="000000"/>
                </a:solidFill>
                <a:latin typeface="BYagut"/>
                <a:cs typeface="B Mitra" panose="00000400000000000000" pitchFamily="2" charset="-78"/>
              </a:rPr>
            </a:br>
            <a:r>
              <a:rPr lang="fa-IR" sz="2400" dirty="0" smtClean="0">
                <a:solidFill>
                  <a:srgbClr val="000000"/>
                </a:solidFill>
                <a:latin typeface="BYagut"/>
                <a:cs typeface="B Mitra" panose="00000400000000000000" pitchFamily="2" charset="-78"/>
              </a:rPr>
              <a:t>3) تشخیص </a:t>
            </a:r>
            <a:r>
              <a:rPr lang="fa-IR" sz="2400" dirty="0">
                <a:solidFill>
                  <a:srgbClr val="000000"/>
                </a:solidFill>
                <a:latin typeface="BYagut"/>
                <a:cs typeface="B Mitra" panose="00000400000000000000" pitchFamily="2" charset="-78"/>
              </a:rPr>
              <a:t>و تایید آزمایشگاهی میکروارگانیسم عامل بیماریزا در آب یا مواد غذایی</a:t>
            </a:r>
            <a:br>
              <a:rPr lang="fa-IR" sz="2400" dirty="0">
                <a:solidFill>
                  <a:srgbClr val="000000"/>
                </a:solidFill>
                <a:latin typeface="BYagut"/>
                <a:cs typeface="B Mitra" panose="00000400000000000000" pitchFamily="2" charset="-78"/>
              </a:rPr>
            </a:br>
            <a:r>
              <a:rPr lang="fa-IR" sz="2400" dirty="0" smtClean="0">
                <a:solidFill>
                  <a:srgbClr val="000000"/>
                </a:solidFill>
                <a:latin typeface="BYagut"/>
                <a:cs typeface="B Mitra" panose="00000400000000000000" pitchFamily="2" charset="-78"/>
              </a:rPr>
              <a:t>4) همکاري </a:t>
            </a:r>
            <a:r>
              <a:rPr lang="fa-IR" sz="2400" dirty="0">
                <a:solidFill>
                  <a:srgbClr val="000000"/>
                </a:solidFill>
                <a:latin typeface="BYagut"/>
                <a:cs typeface="B Mitra" panose="00000400000000000000" pitchFamily="2" charset="-78"/>
              </a:rPr>
              <a:t>با سایر اعضاء تیم بررسی براي تعیین و توصیف پاتوژن عامل طغیان</a:t>
            </a:r>
            <a:r>
              <a:rPr lang="fa-IR" dirty="0">
                <a:solidFill>
                  <a:srgbClr val="000000"/>
                </a:solidFill>
                <a:latin typeface="BYagut"/>
              </a:rPr>
              <a:t/>
            </a:r>
            <a:br>
              <a:rPr lang="fa-IR" dirty="0">
                <a:solidFill>
                  <a:srgbClr val="000000"/>
                </a:solidFill>
                <a:latin typeface="BYagut"/>
              </a:rPr>
            </a:br>
            <a:endParaRPr lang="fa-IR" dirty="0"/>
          </a:p>
        </p:txBody>
      </p:sp>
    </p:spTree>
    <p:extLst>
      <p:ext uri="{BB962C8B-B14F-4D97-AF65-F5344CB8AC3E}">
        <p14:creationId xmlns:p14="http://schemas.microsoft.com/office/powerpoint/2010/main" val="131053501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609600"/>
            <a:ext cx="5791200" cy="1371600"/>
          </a:xfrm>
        </p:spPr>
        <p:txBody>
          <a:bodyPr>
            <a:normAutofit fontScale="90000"/>
          </a:bodyPr>
          <a:lstStyle/>
          <a:p>
            <a:pPr algn="ctr"/>
            <a:r>
              <a:rPr lang="fa-IR" sz="3100" dirty="0">
                <a:solidFill>
                  <a:srgbClr val="FF0000"/>
                </a:solidFill>
                <a:latin typeface="BTitr"/>
                <a:cs typeface="B Titr" panose="00000700000000000000" pitchFamily="2" charset="-78"/>
              </a:rPr>
              <a:t>گزارش نهایی طغیان </a:t>
            </a:r>
            <a:r>
              <a:rPr lang="fa-IR" dirty="0">
                <a:solidFill>
                  <a:srgbClr val="000000"/>
                </a:solidFill>
                <a:latin typeface="BTitr"/>
              </a:rPr>
              <a:t/>
            </a:r>
            <a:br>
              <a:rPr lang="fa-IR" dirty="0">
                <a:solidFill>
                  <a:srgbClr val="000000"/>
                </a:solidFill>
                <a:latin typeface="BTitr"/>
              </a:rPr>
            </a:br>
            <a:r>
              <a:rPr lang="fa-IR" dirty="0">
                <a:solidFill>
                  <a:srgbClr val="000000"/>
                </a:solidFill>
                <a:latin typeface="BTitr"/>
              </a:rPr>
              <a:t/>
            </a:r>
            <a:br>
              <a:rPr lang="fa-IR" dirty="0">
                <a:solidFill>
                  <a:srgbClr val="000000"/>
                </a:solidFill>
                <a:latin typeface="BTitr"/>
              </a:rPr>
            </a:br>
            <a:endParaRPr lang="fa-IR" dirty="0"/>
          </a:p>
        </p:txBody>
      </p:sp>
      <p:sp>
        <p:nvSpPr>
          <p:cNvPr id="3" name="Content Placeholder 2"/>
          <p:cNvSpPr>
            <a:spLocks noGrp="1"/>
          </p:cNvSpPr>
          <p:nvPr>
            <p:ph idx="1"/>
          </p:nvPr>
        </p:nvSpPr>
        <p:spPr>
          <a:xfrm>
            <a:off x="228600" y="1752600"/>
            <a:ext cx="8305800" cy="4373563"/>
          </a:xfrm>
        </p:spPr>
        <p:txBody>
          <a:bodyPr/>
          <a:lstStyle/>
          <a:p>
            <a:pPr algn="r" rtl="1"/>
            <a:r>
              <a:rPr lang="fa-IR" sz="2400" dirty="0">
                <a:solidFill>
                  <a:srgbClr val="000000"/>
                </a:solidFill>
                <a:latin typeface="BYagut"/>
                <a:cs typeface="B Mitra" panose="00000400000000000000" pitchFamily="2" charset="-78"/>
              </a:rPr>
              <a:t>پس از طی مراحل فوق لازم است پس از جمع بندي و تحلیل نتایج بررسی هاي اپیدمیولوژیکی، محیطی </a:t>
            </a:r>
            <a:r>
              <a:rPr lang="fa-IR" sz="2400" dirty="0" smtClean="0">
                <a:solidFill>
                  <a:srgbClr val="000000"/>
                </a:solidFill>
                <a:latin typeface="BYagut"/>
                <a:cs typeface="B Mitra" panose="00000400000000000000" pitchFamily="2" charset="-78"/>
              </a:rPr>
              <a:t>وآزمایشگاهی </a:t>
            </a:r>
            <a:r>
              <a:rPr lang="fa-IR" sz="2400" dirty="0">
                <a:solidFill>
                  <a:srgbClr val="000000"/>
                </a:solidFill>
                <a:latin typeface="BYagut"/>
                <a:cs typeface="B Mitra" panose="00000400000000000000" pitchFamily="2" charset="-78"/>
              </a:rPr>
              <a:t>فرم مطابق با </a:t>
            </a:r>
            <a:r>
              <a:rPr lang="fa-IR" sz="2400" dirty="0">
                <a:solidFill>
                  <a:srgbClr val="FF0000"/>
                </a:solidFill>
                <a:latin typeface="BYagut"/>
                <a:cs typeface="B Mitra" panose="00000400000000000000" pitchFamily="2" charset="-78"/>
              </a:rPr>
              <a:t>پیوست شماره 8تکمیل </a:t>
            </a:r>
            <a:r>
              <a:rPr lang="fa-IR" sz="2400" dirty="0">
                <a:solidFill>
                  <a:srgbClr val="000000"/>
                </a:solidFill>
                <a:latin typeface="BYagut"/>
                <a:cs typeface="B Mitra" panose="00000400000000000000" pitchFamily="2" charset="-78"/>
              </a:rPr>
              <a:t>و به مراتب بالاتر اعلام و در پرونده مرکز </a:t>
            </a:r>
            <a:r>
              <a:rPr lang="fa-IR" sz="2400" dirty="0" smtClean="0">
                <a:solidFill>
                  <a:srgbClr val="000000"/>
                </a:solidFill>
                <a:latin typeface="BYagut"/>
                <a:cs typeface="B Mitra" panose="00000400000000000000" pitchFamily="2" charset="-78"/>
              </a:rPr>
              <a:t>بهداشت شهرستان </a:t>
            </a:r>
            <a:r>
              <a:rPr lang="fa-IR" sz="2400" dirty="0">
                <a:solidFill>
                  <a:srgbClr val="000000"/>
                </a:solidFill>
                <a:latin typeface="BYagut"/>
                <a:cs typeface="B Mitra" panose="00000400000000000000" pitchFamily="2" charset="-78"/>
              </a:rPr>
              <a:t>و استان ثبت گردد</a:t>
            </a:r>
            <a:r>
              <a:rPr lang="fa-IR" dirty="0">
                <a:solidFill>
                  <a:srgbClr val="000000"/>
                </a:solidFill>
                <a:latin typeface="BYagut"/>
              </a:rPr>
              <a:t/>
            </a:r>
            <a:br>
              <a:rPr lang="fa-IR" dirty="0">
                <a:solidFill>
                  <a:srgbClr val="000000"/>
                </a:solidFill>
                <a:latin typeface="BYagut"/>
              </a:rPr>
            </a:br>
            <a:endParaRPr lang="fa-IR" dirty="0"/>
          </a:p>
        </p:txBody>
      </p:sp>
    </p:spTree>
    <p:extLst>
      <p:ext uri="{BB962C8B-B14F-4D97-AF65-F5344CB8AC3E}">
        <p14:creationId xmlns:p14="http://schemas.microsoft.com/office/powerpoint/2010/main" val="403084655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533400"/>
            <a:ext cx="5791200" cy="1371600"/>
          </a:xfrm>
        </p:spPr>
        <p:txBody>
          <a:bodyPr>
            <a:normAutofit fontScale="90000"/>
          </a:bodyPr>
          <a:lstStyle/>
          <a:p>
            <a:pPr algn="ctr"/>
            <a:r>
              <a:rPr lang="fa-IR" sz="3100" dirty="0">
                <a:solidFill>
                  <a:srgbClr val="FF0000"/>
                </a:solidFill>
                <a:latin typeface="BTitr"/>
                <a:cs typeface="B Titr" panose="00000700000000000000" pitchFamily="2" charset="-78"/>
              </a:rPr>
              <a:t>تهیه محلول کلر ذخیره یک درصد</a:t>
            </a:r>
            <a:r>
              <a:rPr lang="fa-IR" dirty="0">
                <a:solidFill>
                  <a:srgbClr val="000000"/>
                </a:solidFill>
                <a:latin typeface="BTitr"/>
                <a:cs typeface="B Titr" panose="00000700000000000000" pitchFamily="2" charset="-78"/>
              </a:rPr>
              <a:t/>
            </a:r>
            <a:br>
              <a:rPr lang="fa-IR" dirty="0">
                <a:solidFill>
                  <a:srgbClr val="000000"/>
                </a:solidFill>
                <a:latin typeface="BTitr"/>
                <a:cs typeface="B Titr" panose="00000700000000000000" pitchFamily="2" charset="-78"/>
              </a:rPr>
            </a:br>
            <a:r>
              <a:rPr lang="fa-IR" dirty="0">
                <a:solidFill>
                  <a:srgbClr val="000000"/>
                </a:solidFill>
                <a:latin typeface="BTitr"/>
                <a:cs typeface="B Titr" panose="00000700000000000000" pitchFamily="2" charset="-78"/>
              </a:rPr>
              <a:t/>
            </a:r>
            <a:br>
              <a:rPr lang="fa-IR" dirty="0">
                <a:solidFill>
                  <a:srgbClr val="000000"/>
                </a:solidFill>
                <a:latin typeface="BTitr"/>
                <a:cs typeface="B Titr" panose="00000700000000000000" pitchFamily="2" charset="-78"/>
              </a:rPr>
            </a:br>
            <a:endParaRPr lang="fa-IR" dirty="0">
              <a:cs typeface="B Titr" panose="00000700000000000000" pitchFamily="2" charset="-78"/>
            </a:endParaRPr>
          </a:p>
        </p:txBody>
      </p:sp>
      <p:sp>
        <p:nvSpPr>
          <p:cNvPr id="3" name="Content Placeholder 2"/>
          <p:cNvSpPr>
            <a:spLocks noGrp="1"/>
          </p:cNvSpPr>
          <p:nvPr>
            <p:ph idx="1"/>
          </p:nvPr>
        </p:nvSpPr>
        <p:spPr>
          <a:xfrm>
            <a:off x="381000" y="1828800"/>
            <a:ext cx="7924800" cy="4373563"/>
          </a:xfrm>
        </p:spPr>
        <p:txBody>
          <a:bodyPr>
            <a:normAutofit/>
          </a:bodyPr>
          <a:lstStyle/>
          <a:p>
            <a:r>
              <a:rPr lang="fa-IR" dirty="0" smtClean="0">
                <a:solidFill>
                  <a:srgbClr val="000000"/>
                </a:solidFill>
                <a:latin typeface="BYagut"/>
              </a:rPr>
              <a:t>- </a:t>
            </a:r>
            <a:r>
              <a:rPr lang="fa-IR" sz="2400" dirty="0" smtClean="0">
                <a:solidFill>
                  <a:srgbClr val="FF0000"/>
                </a:solidFill>
                <a:latin typeface="BYagut"/>
                <a:cs typeface="B Mitra" panose="00000400000000000000" pitchFamily="2" charset="-78"/>
              </a:rPr>
              <a:t>15</a:t>
            </a:r>
            <a:r>
              <a:rPr lang="fa-IR" sz="2400" dirty="0" smtClean="0">
                <a:solidFill>
                  <a:srgbClr val="000000"/>
                </a:solidFill>
                <a:latin typeface="BYagut"/>
                <a:cs typeface="B Mitra" panose="00000400000000000000" pitchFamily="2" charset="-78"/>
              </a:rPr>
              <a:t> گرم </a:t>
            </a:r>
            <a:r>
              <a:rPr lang="fa-IR" sz="2400" dirty="0">
                <a:solidFill>
                  <a:srgbClr val="000000"/>
                </a:solidFill>
                <a:latin typeface="BYagut"/>
                <a:cs typeface="B Mitra" panose="00000400000000000000" pitchFamily="2" charset="-78"/>
              </a:rPr>
              <a:t>هیپوکلریت کلسیم </a:t>
            </a:r>
            <a:r>
              <a:rPr lang="fa-IR" sz="2400" dirty="0" smtClean="0">
                <a:solidFill>
                  <a:srgbClr val="000000"/>
                </a:solidFill>
                <a:latin typeface="BYagut"/>
                <a:cs typeface="B Mitra" panose="00000400000000000000" pitchFamily="2" charset="-78"/>
              </a:rPr>
              <a:t>%70(پرکلرین) </a:t>
            </a:r>
            <a:r>
              <a:rPr lang="fa-IR" sz="2400" dirty="0">
                <a:solidFill>
                  <a:srgbClr val="000000"/>
                </a:solidFill>
                <a:latin typeface="BYagut"/>
                <a:cs typeface="B Mitra" panose="00000400000000000000" pitchFamily="2" charset="-78"/>
              </a:rPr>
              <a:t>درصورت در دسترس بودن</a:t>
            </a:r>
            <a:br>
              <a:rPr lang="fa-IR" sz="2400" dirty="0">
                <a:solidFill>
                  <a:srgbClr val="000000"/>
                </a:solidFill>
                <a:latin typeface="BYagut"/>
                <a:cs typeface="B Mitra" panose="00000400000000000000" pitchFamily="2" charset="-78"/>
              </a:rPr>
            </a:br>
            <a:r>
              <a:rPr lang="fa-IR" sz="2400" dirty="0" smtClean="0">
                <a:solidFill>
                  <a:srgbClr val="000000"/>
                </a:solidFill>
                <a:latin typeface="BYagut"/>
                <a:cs typeface="B Mitra" panose="00000400000000000000" pitchFamily="2" charset="-78"/>
              </a:rPr>
              <a:t>- </a:t>
            </a:r>
            <a:r>
              <a:rPr lang="fa-IR" sz="2400" dirty="0" smtClean="0">
                <a:solidFill>
                  <a:srgbClr val="FF0000"/>
                </a:solidFill>
                <a:latin typeface="BYagut"/>
                <a:cs typeface="B Mitra" panose="00000400000000000000" pitchFamily="2" charset="-78"/>
              </a:rPr>
              <a:t>33</a:t>
            </a:r>
            <a:r>
              <a:rPr lang="fa-IR" sz="2400" dirty="0" smtClean="0">
                <a:solidFill>
                  <a:srgbClr val="000000"/>
                </a:solidFill>
                <a:latin typeface="BYagut"/>
                <a:cs typeface="B Mitra" panose="00000400000000000000" pitchFamily="2" charset="-78"/>
              </a:rPr>
              <a:t>گرم </a:t>
            </a:r>
            <a:r>
              <a:rPr lang="fa-IR" sz="2400" dirty="0">
                <a:solidFill>
                  <a:srgbClr val="000000"/>
                </a:solidFill>
                <a:latin typeface="BYagut"/>
                <a:cs typeface="B Mitra" panose="00000400000000000000" pitchFamily="2" charset="-78"/>
              </a:rPr>
              <a:t>گرد سفید کننده کلرور دوشو %30در صورت در دسترس بودن</a:t>
            </a:r>
            <a:br>
              <a:rPr lang="fa-IR" sz="2400" dirty="0">
                <a:solidFill>
                  <a:srgbClr val="000000"/>
                </a:solidFill>
                <a:latin typeface="BYagut"/>
                <a:cs typeface="B Mitra" panose="00000400000000000000" pitchFamily="2" charset="-78"/>
              </a:rPr>
            </a:br>
            <a:r>
              <a:rPr lang="fa-IR" sz="2400" dirty="0" smtClean="0">
                <a:solidFill>
                  <a:srgbClr val="000000"/>
                </a:solidFill>
                <a:latin typeface="BYagut"/>
                <a:cs typeface="B Mitra" panose="00000400000000000000" pitchFamily="2" charset="-78"/>
              </a:rPr>
              <a:t>- </a:t>
            </a:r>
            <a:r>
              <a:rPr lang="fa-IR" sz="2400" dirty="0" smtClean="0">
                <a:solidFill>
                  <a:srgbClr val="FF0000"/>
                </a:solidFill>
                <a:latin typeface="BYagut"/>
                <a:cs typeface="B Mitra" panose="00000400000000000000" pitchFamily="2" charset="-78"/>
              </a:rPr>
              <a:t>25</a:t>
            </a:r>
            <a:r>
              <a:rPr lang="fa-IR" sz="2400" dirty="0" smtClean="0">
                <a:solidFill>
                  <a:srgbClr val="000000"/>
                </a:solidFill>
                <a:latin typeface="BYagut"/>
                <a:cs typeface="B Mitra" panose="00000400000000000000" pitchFamily="2" charset="-78"/>
              </a:rPr>
              <a:t>0سی </a:t>
            </a:r>
            <a:r>
              <a:rPr lang="fa-IR" sz="2400" dirty="0">
                <a:solidFill>
                  <a:srgbClr val="000000"/>
                </a:solidFill>
                <a:latin typeface="BYagut"/>
                <a:cs typeface="B Mitra" panose="00000400000000000000" pitchFamily="2" charset="-78"/>
              </a:rPr>
              <a:t>سی هیپوکلریت سدیم %5در صورت در دسترس بودن</a:t>
            </a:r>
            <a:br>
              <a:rPr lang="fa-IR" sz="2400" dirty="0">
                <a:solidFill>
                  <a:srgbClr val="000000"/>
                </a:solidFill>
                <a:latin typeface="BYagut"/>
                <a:cs typeface="B Mitra" panose="00000400000000000000" pitchFamily="2" charset="-78"/>
              </a:rPr>
            </a:br>
            <a:r>
              <a:rPr lang="fa-IR" sz="2400" dirty="0" smtClean="0">
                <a:solidFill>
                  <a:srgbClr val="000000"/>
                </a:solidFill>
                <a:latin typeface="BYagut"/>
                <a:cs typeface="B Mitra" panose="00000400000000000000" pitchFamily="2" charset="-78"/>
              </a:rPr>
              <a:t>- </a:t>
            </a:r>
            <a:r>
              <a:rPr lang="fa-IR" sz="2400" dirty="0" smtClean="0">
                <a:solidFill>
                  <a:srgbClr val="FF0000"/>
                </a:solidFill>
                <a:latin typeface="BYagut"/>
                <a:cs typeface="B Mitra" panose="00000400000000000000" pitchFamily="2" charset="-78"/>
              </a:rPr>
              <a:t>110</a:t>
            </a:r>
            <a:r>
              <a:rPr lang="fa-IR" sz="2400" dirty="0" smtClean="0">
                <a:solidFill>
                  <a:srgbClr val="000000"/>
                </a:solidFill>
                <a:latin typeface="BYagut"/>
                <a:cs typeface="B Mitra" panose="00000400000000000000" pitchFamily="2" charset="-78"/>
              </a:rPr>
              <a:t>سی </a:t>
            </a:r>
            <a:r>
              <a:rPr lang="fa-IR" sz="2400" dirty="0">
                <a:solidFill>
                  <a:srgbClr val="000000"/>
                </a:solidFill>
                <a:latin typeface="BYagut"/>
                <a:cs typeface="B Mitra" panose="00000400000000000000" pitchFamily="2" charset="-78"/>
              </a:rPr>
              <a:t>سی هیپوکلریت سدیم %10در صورت در دسترس بودن</a:t>
            </a:r>
            <a:br>
              <a:rPr lang="fa-IR" sz="2400" dirty="0">
                <a:solidFill>
                  <a:srgbClr val="000000"/>
                </a:solidFill>
                <a:latin typeface="BYagut"/>
                <a:cs typeface="B Mitra" panose="00000400000000000000" pitchFamily="2" charset="-78"/>
              </a:rPr>
            </a:br>
            <a:r>
              <a:rPr lang="fa-IR" sz="2400" dirty="0">
                <a:solidFill>
                  <a:srgbClr val="000000"/>
                </a:solidFill>
                <a:latin typeface="BYagut"/>
                <a:cs typeface="B Mitra" panose="00000400000000000000" pitchFamily="2" charset="-78"/>
              </a:rPr>
              <a:t>را دریک بطري یک لیتري تیره رنگ ریخته و به آن آب اضافه کنید. محلول بدست آمده محلول %</a:t>
            </a:r>
            <a:r>
              <a:rPr lang="fa-IR" sz="2400" dirty="0" smtClean="0">
                <a:solidFill>
                  <a:srgbClr val="000000"/>
                </a:solidFill>
                <a:latin typeface="BYagut"/>
                <a:cs typeface="B Mitra" panose="00000400000000000000" pitchFamily="2" charset="-78"/>
              </a:rPr>
              <a:t>1کلراست</a:t>
            </a:r>
            <a:r>
              <a:rPr lang="fa-IR" sz="2400" dirty="0">
                <a:solidFill>
                  <a:srgbClr val="000000"/>
                </a:solidFill>
                <a:latin typeface="BYagut"/>
                <a:cs typeface="B Mitra" panose="00000400000000000000" pitchFamily="2" charset="-78"/>
              </a:rPr>
              <a:t>.</a:t>
            </a:r>
            <a:br>
              <a:rPr lang="fa-IR" sz="2400" dirty="0">
                <a:solidFill>
                  <a:srgbClr val="000000"/>
                </a:solidFill>
                <a:latin typeface="BYagut"/>
                <a:cs typeface="B Mitra" panose="00000400000000000000" pitchFamily="2" charset="-78"/>
              </a:rPr>
            </a:br>
            <a:r>
              <a:rPr lang="fa-IR" sz="2400" dirty="0" smtClean="0">
                <a:solidFill>
                  <a:srgbClr val="000000"/>
                </a:solidFill>
                <a:latin typeface="BYagut"/>
                <a:cs typeface="B Mitra" panose="00000400000000000000" pitchFamily="2" charset="-78"/>
              </a:rPr>
              <a:t>- محلول </a:t>
            </a:r>
            <a:r>
              <a:rPr lang="fa-IR" sz="2400" dirty="0">
                <a:solidFill>
                  <a:srgbClr val="000000"/>
                </a:solidFill>
                <a:latin typeface="BYagut"/>
                <a:cs typeface="B Mitra" panose="00000400000000000000" pitchFamily="2" charset="-78"/>
              </a:rPr>
              <a:t>کلر %1در </a:t>
            </a:r>
            <a:r>
              <a:rPr lang="fa-IR" sz="2400" dirty="0">
                <a:solidFill>
                  <a:srgbClr val="FF0000"/>
                </a:solidFill>
                <a:latin typeface="BYagut"/>
                <a:cs typeface="B Mitra" panose="00000400000000000000" pitchFamily="2" charset="-78"/>
              </a:rPr>
              <a:t>جاي خنک و در ظروف دربسته </a:t>
            </a:r>
            <a:r>
              <a:rPr lang="fa-IR" sz="2400" dirty="0">
                <a:solidFill>
                  <a:srgbClr val="000000"/>
                </a:solidFill>
                <a:latin typeface="BYagut"/>
                <a:cs typeface="B Mitra" panose="00000400000000000000" pitchFamily="2" charset="-78"/>
              </a:rPr>
              <a:t>، </a:t>
            </a:r>
            <a:r>
              <a:rPr lang="fa-IR" sz="2400" dirty="0">
                <a:solidFill>
                  <a:srgbClr val="FF0000"/>
                </a:solidFill>
                <a:latin typeface="BYagut"/>
                <a:cs typeface="B Mitra" panose="00000400000000000000" pitchFamily="2" charset="-78"/>
              </a:rPr>
              <a:t>دور از نور </a:t>
            </a:r>
            <a:r>
              <a:rPr lang="fa-IR" sz="2400" dirty="0">
                <a:solidFill>
                  <a:srgbClr val="000000"/>
                </a:solidFill>
                <a:latin typeface="BYagut"/>
                <a:cs typeface="B Mitra" panose="00000400000000000000" pitchFamily="2" charset="-78"/>
              </a:rPr>
              <a:t>نگهداري شود.</a:t>
            </a:r>
            <a:br>
              <a:rPr lang="fa-IR" sz="2400" dirty="0">
                <a:solidFill>
                  <a:srgbClr val="000000"/>
                </a:solidFill>
                <a:latin typeface="BYagut"/>
                <a:cs typeface="B Mitra" panose="00000400000000000000" pitchFamily="2" charset="-78"/>
              </a:rPr>
            </a:br>
            <a:r>
              <a:rPr lang="fa-IR" sz="2400" dirty="0">
                <a:solidFill>
                  <a:srgbClr val="000000"/>
                </a:solidFill>
                <a:latin typeface="BYagut"/>
                <a:cs typeface="B Mitra" panose="00000400000000000000" pitchFamily="2" charset="-78"/>
              </a:rPr>
              <a:t>محلول کلر بتدریج با گذشت زمان کلر مؤثر خود را از دست می دهد و باید از تاریخ تهیه در </a:t>
            </a:r>
            <a:r>
              <a:rPr lang="fa-IR" sz="2400" dirty="0">
                <a:solidFill>
                  <a:srgbClr val="FF0000"/>
                </a:solidFill>
                <a:latin typeface="BYagut"/>
                <a:cs typeface="B Mitra" panose="00000400000000000000" pitchFamily="2" charset="-78"/>
              </a:rPr>
              <a:t>کمتر از </a:t>
            </a:r>
            <a:r>
              <a:rPr lang="fa-IR" sz="2400" dirty="0" smtClean="0">
                <a:solidFill>
                  <a:srgbClr val="FF0000"/>
                </a:solidFill>
                <a:latin typeface="BYagut"/>
                <a:cs typeface="B Mitra" panose="00000400000000000000" pitchFamily="2" charset="-78"/>
              </a:rPr>
              <a:t>یک ماه </a:t>
            </a:r>
            <a:r>
              <a:rPr lang="fa-IR" sz="2400" dirty="0">
                <a:solidFill>
                  <a:srgbClr val="000000"/>
                </a:solidFill>
                <a:latin typeface="BYagut"/>
                <a:cs typeface="B Mitra" panose="00000400000000000000" pitchFamily="2" charset="-78"/>
              </a:rPr>
              <a:t>مصرف شود</a:t>
            </a:r>
            <a:endParaRPr lang="fa-IR" sz="2400" dirty="0">
              <a:cs typeface="B Mitra" panose="00000400000000000000" pitchFamily="2" charset="-78"/>
            </a:endParaRPr>
          </a:p>
        </p:txBody>
      </p:sp>
    </p:spTree>
    <p:extLst>
      <p:ext uri="{BB962C8B-B14F-4D97-AF65-F5344CB8AC3E}">
        <p14:creationId xmlns:p14="http://schemas.microsoft.com/office/powerpoint/2010/main" val="226782529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143000"/>
            <a:ext cx="7772400" cy="1067118"/>
          </a:xfrm>
        </p:spPr>
        <p:txBody>
          <a:bodyPr>
            <a:normAutofit fontScale="90000"/>
          </a:bodyPr>
          <a:lstStyle/>
          <a:p>
            <a:pPr algn="ctr"/>
            <a:r>
              <a:rPr lang="fa-IR" sz="3100" dirty="0">
                <a:solidFill>
                  <a:srgbClr val="FF0000"/>
                </a:solidFill>
                <a:latin typeface="BYagut"/>
                <a:cs typeface="B Titr" panose="00000700000000000000" pitchFamily="2" charset="-78"/>
              </a:rPr>
              <a:t>سالمسازي آب با استفاده از محلول کلر </a:t>
            </a:r>
            <a:r>
              <a:rPr lang="fa-IR" sz="3100" dirty="0" smtClean="0">
                <a:solidFill>
                  <a:srgbClr val="FF0000"/>
                </a:solidFill>
                <a:latin typeface="BYagut"/>
                <a:cs typeface="B Titr" panose="00000700000000000000" pitchFamily="2" charset="-78"/>
              </a:rPr>
              <a:t>ذخیره</a:t>
            </a:r>
            <a:r>
              <a:rPr lang="fa-IR" dirty="0">
                <a:solidFill>
                  <a:srgbClr val="000000"/>
                </a:solidFill>
                <a:latin typeface="BYagut"/>
                <a:cs typeface="B Titr" panose="00000700000000000000" pitchFamily="2" charset="-78"/>
              </a:rPr>
              <a:t/>
            </a:r>
            <a:br>
              <a:rPr lang="fa-IR" dirty="0">
                <a:solidFill>
                  <a:srgbClr val="000000"/>
                </a:solidFill>
                <a:latin typeface="BYagut"/>
                <a:cs typeface="B Titr" panose="00000700000000000000" pitchFamily="2" charset="-78"/>
              </a:rPr>
            </a:br>
            <a:r>
              <a:rPr lang="fa-IR" dirty="0">
                <a:solidFill>
                  <a:srgbClr val="000000"/>
                </a:solidFill>
                <a:latin typeface="BYagut"/>
                <a:cs typeface="B Titr" panose="00000700000000000000" pitchFamily="2" charset="-78"/>
              </a:rPr>
              <a:t/>
            </a:r>
            <a:br>
              <a:rPr lang="fa-IR" dirty="0">
                <a:solidFill>
                  <a:srgbClr val="000000"/>
                </a:solidFill>
                <a:latin typeface="BYagut"/>
                <a:cs typeface="B Titr" panose="00000700000000000000" pitchFamily="2" charset="-78"/>
              </a:rPr>
            </a:br>
            <a:endParaRPr lang="fa-IR" dirty="0">
              <a:cs typeface="B Titr" panose="00000700000000000000" pitchFamily="2" charset="-78"/>
            </a:endParaRPr>
          </a:p>
        </p:txBody>
      </p:sp>
      <p:sp>
        <p:nvSpPr>
          <p:cNvPr id="3" name="Content Placeholder 2"/>
          <p:cNvSpPr>
            <a:spLocks noGrp="1"/>
          </p:cNvSpPr>
          <p:nvPr>
            <p:ph idx="1"/>
          </p:nvPr>
        </p:nvSpPr>
        <p:spPr/>
        <p:txBody>
          <a:bodyPr>
            <a:noAutofit/>
          </a:bodyPr>
          <a:lstStyle/>
          <a:p>
            <a:r>
              <a:rPr lang="fa-IR" sz="2100" dirty="0" smtClean="0">
                <a:solidFill>
                  <a:srgbClr val="000000"/>
                </a:solidFill>
                <a:latin typeface="BYagut"/>
                <a:cs typeface="B Mitra" panose="00000400000000000000" pitchFamily="2" charset="-78"/>
              </a:rPr>
              <a:t>1) آزمایش </a:t>
            </a:r>
            <a:r>
              <a:rPr lang="fa-IR" sz="2100" dirty="0">
                <a:solidFill>
                  <a:srgbClr val="000000"/>
                </a:solidFill>
                <a:latin typeface="BYagut"/>
                <a:cs typeface="B Mitra" panose="00000400000000000000" pitchFamily="2" charset="-78"/>
              </a:rPr>
              <a:t>کلر خواهی براي </a:t>
            </a:r>
            <a:r>
              <a:rPr lang="fa-IR" sz="2100" dirty="0" smtClean="0">
                <a:solidFill>
                  <a:srgbClr val="000000"/>
                </a:solidFill>
                <a:latin typeface="BYagut"/>
                <a:cs typeface="B Mitra" panose="00000400000000000000" pitchFamily="2" charset="-78"/>
              </a:rPr>
              <a:t>آب مورد </a:t>
            </a:r>
            <a:r>
              <a:rPr lang="fa-IR" sz="2100" dirty="0">
                <a:solidFill>
                  <a:srgbClr val="000000"/>
                </a:solidFill>
                <a:latin typeface="BYagut"/>
                <a:cs typeface="B Mitra" panose="00000400000000000000" pitchFamily="2" charset="-78"/>
              </a:rPr>
              <a:t>استفاده </a:t>
            </a:r>
            <a:endParaRPr lang="fa-IR" sz="2100" dirty="0" smtClean="0">
              <a:solidFill>
                <a:srgbClr val="000000"/>
              </a:solidFill>
              <a:latin typeface="BYagut"/>
              <a:cs typeface="B Mitra" panose="00000400000000000000" pitchFamily="2" charset="-78"/>
            </a:endParaRPr>
          </a:p>
          <a:p>
            <a:r>
              <a:rPr lang="fa-IR" sz="2100" dirty="0" smtClean="0">
                <a:solidFill>
                  <a:srgbClr val="000000"/>
                </a:solidFill>
                <a:latin typeface="BYagut"/>
                <a:cs typeface="B Mitra" panose="00000400000000000000" pitchFamily="2" charset="-78"/>
              </a:rPr>
              <a:t>بدین </a:t>
            </a:r>
            <a:r>
              <a:rPr lang="fa-IR" sz="2100" dirty="0">
                <a:solidFill>
                  <a:srgbClr val="000000"/>
                </a:solidFill>
                <a:latin typeface="BYagut"/>
                <a:cs typeface="B Mitra" panose="00000400000000000000" pitchFamily="2" charset="-78"/>
              </a:rPr>
              <a:t>صورت که </a:t>
            </a:r>
            <a:r>
              <a:rPr lang="fa-IR" sz="2100" dirty="0" smtClean="0">
                <a:solidFill>
                  <a:srgbClr val="000000"/>
                </a:solidFill>
                <a:latin typeface="BYagut"/>
                <a:cs typeface="B Mitra" panose="00000400000000000000" pitchFamily="2" charset="-78"/>
              </a:rPr>
              <a:t>سه قطره </a:t>
            </a:r>
            <a:r>
              <a:rPr lang="fa-IR" sz="2100" dirty="0">
                <a:solidFill>
                  <a:srgbClr val="000000"/>
                </a:solidFill>
                <a:latin typeface="BYagut"/>
                <a:cs typeface="B Mitra" panose="00000400000000000000" pitchFamily="2" charset="-78"/>
              </a:rPr>
              <a:t>از محلول کلر مادر به ازاء هر لیتر آب اضافه نموده و پس از نیم ساعت زمان تماس در </a:t>
            </a:r>
            <a:r>
              <a:rPr lang="fa-IR" sz="2100" dirty="0" smtClean="0">
                <a:solidFill>
                  <a:srgbClr val="000000"/>
                </a:solidFill>
                <a:latin typeface="BYagut"/>
                <a:cs typeface="B Mitra" panose="00000400000000000000" pitchFamily="2" charset="-78"/>
              </a:rPr>
              <a:t>صورت وجود </a:t>
            </a:r>
            <a:r>
              <a:rPr lang="fa-IR" sz="2100" dirty="0">
                <a:solidFill>
                  <a:srgbClr val="000000"/>
                </a:solidFill>
                <a:latin typeface="BYagut"/>
                <a:cs typeface="B Mitra" panose="00000400000000000000" pitchFamily="2" charset="-78"/>
              </a:rPr>
              <a:t>مقدار کافی کلر آزاد باقیمانده </a:t>
            </a:r>
            <a:r>
              <a:rPr lang="fa-IR" sz="2100" dirty="0" smtClean="0">
                <a:solidFill>
                  <a:srgbClr val="000000"/>
                </a:solidFill>
                <a:latin typeface="BYagut"/>
                <a:cs typeface="B Mitra" panose="00000400000000000000" pitchFamily="2" charset="-78"/>
              </a:rPr>
              <a:t>(سنجش </a:t>
            </a:r>
            <a:r>
              <a:rPr lang="fa-IR" sz="2100" dirty="0">
                <a:solidFill>
                  <a:srgbClr val="000000"/>
                </a:solidFill>
                <a:latin typeface="BYagut"/>
                <a:cs typeface="B Mitra" panose="00000400000000000000" pitchFamily="2" charset="-78"/>
              </a:rPr>
              <a:t>بوسیله کیت کلرسنج یا سنجش بو و مزه </a:t>
            </a:r>
            <a:r>
              <a:rPr lang="fa-IR" sz="2100" dirty="0" smtClean="0">
                <a:solidFill>
                  <a:srgbClr val="000000"/>
                </a:solidFill>
                <a:latin typeface="BYagut"/>
                <a:cs typeface="B Mitra" panose="00000400000000000000" pitchFamily="2" charset="-78"/>
              </a:rPr>
              <a:t>کلر) </a:t>
            </a:r>
            <a:r>
              <a:rPr lang="fa-IR" sz="2100" dirty="0">
                <a:solidFill>
                  <a:srgbClr val="000000"/>
                </a:solidFill>
                <a:latin typeface="BYagut"/>
                <a:cs typeface="B Mitra" panose="00000400000000000000" pitchFamily="2" charset="-78"/>
              </a:rPr>
              <a:t>آن آب </a:t>
            </a:r>
            <a:r>
              <a:rPr lang="fa-IR" sz="2100" dirty="0" smtClean="0">
                <a:solidFill>
                  <a:srgbClr val="000000"/>
                </a:solidFill>
                <a:latin typeface="BYagut"/>
                <a:cs typeface="B Mitra" panose="00000400000000000000" pitchFamily="2" charset="-78"/>
              </a:rPr>
              <a:t>قابل مصرف </a:t>
            </a:r>
            <a:r>
              <a:rPr lang="fa-IR" sz="2100" dirty="0">
                <a:solidFill>
                  <a:srgbClr val="000000"/>
                </a:solidFill>
                <a:latin typeface="BYagut"/>
                <a:cs typeface="B Mitra" panose="00000400000000000000" pitchFamily="2" charset="-78"/>
              </a:rPr>
              <a:t>است، در غیر اینصورت یک قطره دیگر از محلول کلر مادر به آب اضافه نموده و کلرسنجی شود.</a:t>
            </a:r>
            <a:br>
              <a:rPr lang="fa-IR" sz="2100" dirty="0">
                <a:solidFill>
                  <a:srgbClr val="000000"/>
                </a:solidFill>
                <a:latin typeface="BYagut"/>
                <a:cs typeface="B Mitra" panose="00000400000000000000" pitchFamily="2" charset="-78"/>
              </a:rPr>
            </a:br>
            <a:r>
              <a:rPr lang="fa-IR" sz="2100" dirty="0">
                <a:solidFill>
                  <a:srgbClr val="000000"/>
                </a:solidFill>
                <a:latin typeface="BYagut"/>
                <a:cs typeface="B Mitra" panose="00000400000000000000" pitchFamily="2" charset="-78"/>
              </a:rPr>
              <a:t>این عمل تا زمانیکه وجود کلر آزاد باقیمانده در آب به حد لازم نرسیده ، تکرار می شود</a:t>
            </a:r>
            <a:r>
              <a:rPr lang="fa-IR" sz="2100" dirty="0" smtClean="0">
                <a:solidFill>
                  <a:srgbClr val="000000"/>
                </a:solidFill>
                <a:latin typeface="BYagut"/>
                <a:cs typeface="B Mitra" panose="00000400000000000000" pitchFamily="2" charset="-78"/>
              </a:rPr>
              <a:t>.</a:t>
            </a:r>
          </a:p>
          <a:p>
            <a:r>
              <a:rPr lang="fa-IR" sz="2100" dirty="0" smtClean="0">
                <a:solidFill>
                  <a:srgbClr val="000000"/>
                </a:solidFill>
                <a:latin typeface="BYagut"/>
                <a:cs typeface="B Mitra" panose="00000400000000000000" pitchFamily="2" charset="-78"/>
              </a:rPr>
              <a:t> 2) پس </a:t>
            </a:r>
            <a:r>
              <a:rPr lang="fa-IR" sz="2100" dirty="0">
                <a:solidFill>
                  <a:srgbClr val="000000"/>
                </a:solidFill>
                <a:latin typeface="BYagut"/>
                <a:cs typeface="B Mitra" panose="00000400000000000000" pitchFamily="2" charset="-78"/>
              </a:rPr>
              <a:t>از </a:t>
            </a:r>
            <a:r>
              <a:rPr lang="fa-IR" sz="2100" dirty="0" smtClean="0">
                <a:solidFill>
                  <a:srgbClr val="000000"/>
                </a:solidFill>
                <a:latin typeface="BYagut"/>
                <a:cs typeface="B Mitra" panose="00000400000000000000" pitchFamily="2" charset="-78"/>
              </a:rPr>
              <a:t>آزمایش کلرخواهی </a:t>
            </a:r>
            <a:r>
              <a:rPr lang="fa-IR" sz="2100" dirty="0">
                <a:solidFill>
                  <a:srgbClr val="000000"/>
                </a:solidFill>
                <a:latin typeface="BYagut"/>
                <a:cs typeface="B Mitra" panose="00000400000000000000" pitchFamily="2" charset="-78"/>
              </a:rPr>
              <a:t>آب مورد مصرف خانوار به آنان توصیه شود به ازاء هر لیتر آب به تعداد قطراتی که تعیین </a:t>
            </a:r>
            <a:r>
              <a:rPr lang="fa-IR" sz="2100" dirty="0" smtClean="0">
                <a:solidFill>
                  <a:srgbClr val="000000"/>
                </a:solidFill>
                <a:latin typeface="BYagut"/>
                <a:cs typeface="B Mitra" panose="00000400000000000000" pitchFamily="2" charset="-78"/>
              </a:rPr>
              <a:t>شده است </a:t>
            </a:r>
            <a:r>
              <a:rPr lang="fa-IR" sz="2100" dirty="0">
                <a:solidFill>
                  <a:srgbClr val="000000"/>
                </a:solidFill>
                <a:latin typeface="BYagut"/>
                <a:cs typeface="B Mitra" panose="00000400000000000000" pitchFamily="2" charset="-78"/>
              </a:rPr>
              <a:t>از محلول کلر مادر اضافه نموده و پس از نیم ساعت زمان تماس آب را مصرف نمایند. </a:t>
            </a:r>
            <a:endParaRPr lang="fa-IR" sz="2100" dirty="0" smtClean="0">
              <a:solidFill>
                <a:srgbClr val="000000"/>
              </a:solidFill>
              <a:latin typeface="BYagut"/>
              <a:cs typeface="B Mitra" panose="00000400000000000000" pitchFamily="2" charset="-78"/>
            </a:endParaRPr>
          </a:p>
          <a:p>
            <a:r>
              <a:rPr lang="fa-IR" sz="2100" dirty="0" smtClean="0">
                <a:solidFill>
                  <a:srgbClr val="000000"/>
                </a:solidFill>
                <a:latin typeface="BYagut"/>
                <a:cs typeface="B Mitra" panose="00000400000000000000" pitchFamily="2" charset="-78"/>
              </a:rPr>
              <a:t>3) این </a:t>
            </a:r>
            <a:r>
              <a:rPr lang="fa-IR" sz="2100" dirty="0">
                <a:solidFill>
                  <a:srgbClr val="000000"/>
                </a:solidFill>
                <a:latin typeface="BYagut"/>
                <a:cs typeface="B Mitra" panose="00000400000000000000" pitchFamily="2" charset="-78"/>
              </a:rPr>
              <a:t>آب تا </a:t>
            </a:r>
            <a:r>
              <a:rPr lang="fa-IR" sz="2100" dirty="0" smtClean="0">
                <a:solidFill>
                  <a:schemeClr val="tx2"/>
                </a:solidFill>
                <a:latin typeface="BYagut"/>
                <a:cs typeface="B Mitra" panose="00000400000000000000" pitchFamily="2" charset="-78"/>
              </a:rPr>
              <a:t>24ساعت</a:t>
            </a:r>
            <a:r>
              <a:rPr lang="fa-IR" sz="2100" dirty="0" smtClean="0">
                <a:solidFill>
                  <a:srgbClr val="000000"/>
                </a:solidFill>
                <a:latin typeface="BYagut"/>
                <a:cs typeface="B Mitra" panose="00000400000000000000" pitchFamily="2" charset="-78"/>
              </a:rPr>
              <a:t> </a:t>
            </a:r>
            <a:r>
              <a:rPr lang="fa-IR" sz="2100" dirty="0">
                <a:solidFill>
                  <a:srgbClr val="000000"/>
                </a:solidFill>
                <a:latin typeface="BYagut"/>
                <a:cs typeface="B Mitra" panose="00000400000000000000" pitchFamily="2" charset="-78"/>
              </a:rPr>
              <a:t>قابل مصرف است </a:t>
            </a:r>
            <a:endParaRPr lang="fa-IR" sz="2100" dirty="0" smtClean="0">
              <a:solidFill>
                <a:srgbClr val="000000"/>
              </a:solidFill>
              <a:latin typeface="BYagut"/>
              <a:cs typeface="B Mitra" panose="00000400000000000000" pitchFamily="2" charset="-78"/>
            </a:endParaRPr>
          </a:p>
          <a:p>
            <a:r>
              <a:rPr lang="fa-IR" sz="2100" dirty="0" smtClean="0">
                <a:solidFill>
                  <a:srgbClr val="000000"/>
                </a:solidFill>
                <a:latin typeface="BYagut"/>
                <a:cs typeface="B Mitra" panose="00000400000000000000" pitchFamily="2" charset="-78"/>
              </a:rPr>
              <a:t>4) در </a:t>
            </a:r>
            <a:r>
              <a:rPr lang="fa-IR" sz="2100" dirty="0">
                <a:solidFill>
                  <a:srgbClr val="000000"/>
                </a:solidFill>
                <a:latin typeface="BYagut"/>
                <a:cs typeface="B Mitra" panose="00000400000000000000" pitchFamily="2" charset="-78"/>
              </a:rPr>
              <a:t>صورت شفاف نبودن آب ابتدا آنرا صاف نموده سپس کلرزنی نماییم. </a:t>
            </a:r>
            <a:endParaRPr lang="fa-IR" sz="2100" dirty="0">
              <a:cs typeface="B Mitra" panose="00000400000000000000" pitchFamily="2" charset="-78"/>
            </a:endParaRPr>
          </a:p>
        </p:txBody>
      </p:sp>
    </p:spTree>
    <p:extLst>
      <p:ext uri="{BB962C8B-B14F-4D97-AF65-F5344CB8AC3E}">
        <p14:creationId xmlns:p14="http://schemas.microsoft.com/office/powerpoint/2010/main" val="168278185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5791200" cy="1371600"/>
          </a:xfrm>
        </p:spPr>
        <p:txBody>
          <a:bodyPr>
            <a:normAutofit fontScale="90000"/>
          </a:bodyPr>
          <a:lstStyle/>
          <a:p>
            <a:pPr algn="ctr"/>
            <a:r>
              <a:rPr lang="fa-IR" sz="3100" dirty="0">
                <a:solidFill>
                  <a:srgbClr val="FF0000"/>
                </a:solidFill>
                <a:latin typeface="BYagut"/>
                <a:cs typeface="B Titr" panose="00000700000000000000" pitchFamily="2" charset="-78"/>
              </a:rPr>
              <a:t>سالم سازي مخازن آب </a:t>
            </a:r>
            <a:r>
              <a:rPr lang="fa-IR" sz="3100" dirty="0" smtClean="0">
                <a:solidFill>
                  <a:srgbClr val="FF0000"/>
                </a:solidFill>
                <a:latin typeface="BYagut"/>
                <a:cs typeface="B Titr" panose="00000700000000000000" pitchFamily="2" charset="-78"/>
              </a:rPr>
              <a:t>آشامیدنی</a:t>
            </a:r>
            <a:r>
              <a:rPr lang="fa-IR" dirty="0">
                <a:solidFill>
                  <a:srgbClr val="000000"/>
                </a:solidFill>
                <a:latin typeface="BYagut"/>
              </a:rPr>
              <a:t/>
            </a:r>
            <a:br>
              <a:rPr lang="fa-IR" dirty="0">
                <a:solidFill>
                  <a:srgbClr val="000000"/>
                </a:solidFill>
                <a:latin typeface="BYagut"/>
              </a:rPr>
            </a:br>
            <a:r>
              <a:rPr lang="fa-IR" dirty="0">
                <a:solidFill>
                  <a:srgbClr val="000000"/>
                </a:solidFill>
                <a:latin typeface="BYagut"/>
              </a:rPr>
              <a:t/>
            </a:r>
            <a:br>
              <a:rPr lang="fa-IR" dirty="0">
                <a:solidFill>
                  <a:srgbClr val="000000"/>
                </a:solidFill>
                <a:latin typeface="BYagut"/>
              </a:rPr>
            </a:br>
            <a:endParaRPr lang="fa-IR" dirty="0"/>
          </a:p>
        </p:txBody>
      </p:sp>
      <p:sp>
        <p:nvSpPr>
          <p:cNvPr id="3" name="Content Placeholder 2"/>
          <p:cNvSpPr>
            <a:spLocks noGrp="1"/>
          </p:cNvSpPr>
          <p:nvPr>
            <p:ph idx="1"/>
          </p:nvPr>
        </p:nvSpPr>
        <p:spPr/>
        <p:txBody>
          <a:bodyPr>
            <a:noAutofit/>
          </a:bodyPr>
          <a:lstStyle/>
          <a:p>
            <a:pPr algn="r" rtl="1"/>
            <a:r>
              <a:rPr lang="fa-IR" sz="2400" dirty="0" smtClean="0">
                <a:solidFill>
                  <a:srgbClr val="000000"/>
                </a:solidFill>
                <a:latin typeface="BYagut"/>
                <a:cs typeface="B Mitra" panose="00000400000000000000" pitchFamily="2" charset="-78"/>
              </a:rPr>
              <a:t>1) براي </a:t>
            </a:r>
            <a:r>
              <a:rPr lang="fa-IR" sz="2400" dirty="0">
                <a:solidFill>
                  <a:srgbClr val="000000"/>
                </a:solidFill>
                <a:latin typeface="BYagut"/>
                <a:cs typeface="B Mitra" panose="00000400000000000000" pitchFamily="2" charset="-78"/>
              </a:rPr>
              <a:t>ضد عفونی مخازن نگهداري آب می توان 3 </a:t>
            </a:r>
            <a:r>
              <a:rPr lang="fa-IR" sz="2400" dirty="0">
                <a:solidFill>
                  <a:srgbClr val="000000"/>
                </a:solidFill>
                <a:latin typeface="TimesNewRoman"/>
                <a:cs typeface="B Mitra" panose="00000400000000000000" pitchFamily="2" charset="-78"/>
              </a:rPr>
              <a:t>– 5</a:t>
            </a:r>
            <a:r>
              <a:rPr lang="fa-IR" sz="2400" dirty="0">
                <a:solidFill>
                  <a:srgbClr val="000000"/>
                </a:solidFill>
                <a:latin typeface="BYagut"/>
                <a:cs typeface="B Mitra" panose="00000400000000000000" pitchFamily="2" charset="-78"/>
              </a:rPr>
              <a:t>گرم </a:t>
            </a:r>
            <a:r>
              <a:rPr lang="fa-IR" sz="2400" dirty="0" smtClean="0">
                <a:solidFill>
                  <a:srgbClr val="000000"/>
                </a:solidFill>
                <a:latin typeface="BYagut"/>
                <a:cs typeface="B Mitra" panose="00000400000000000000" pitchFamily="2" charset="-78"/>
              </a:rPr>
              <a:t>(حدود </a:t>
            </a:r>
            <a:r>
              <a:rPr lang="fa-IR" sz="2400" dirty="0">
                <a:solidFill>
                  <a:srgbClr val="000000"/>
                </a:solidFill>
                <a:latin typeface="BYagut"/>
                <a:cs typeface="B Mitra" panose="00000400000000000000" pitchFamily="2" charset="-78"/>
              </a:rPr>
              <a:t>یک قاشق </a:t>
            </a:r>
            <a:r>
              <a:rPr lang="fa-IR" sz="2400" dirty="0" smtClean="0">
                <a:solidFill>
                  <a:srgbClr val="000000"/>
                </a:solidFill>
                <a:latin typeface="BYagut"/>
                <a:cs typeface="B Mitra" panose="00000400000000000000" pitchFamily="2" charset="-78"/>
              </a:rPr>
              <a:t>مرباخوري) به </a:t>
            </a:r>
            <a:r>
              <a:rPr lang="fa-IR" sz="2400" dirty="0">
                <a:solidFill>
                  <a:srgbClr val="000000"/>
                </a:solidFill>
                <a:latin typeface="BYagut"/>
                <a:cs typeface="B Mitra" panose="00000400000000000000" pitchFamily="2" charset="-78"/>
              </a:rPr>
              <a:t>ازاي </a:t>
            </a:r>
            <a:r>
              <a:rPr lang="fa-IR" sz="2400" dirty="0" smtClean="0">
                <a:solidFill>
                  <a:srgbClr val="000000"/>
                </a:solidFill>
                <a:latin typeface="BYagut"/>
                <a:cs typeface="B Mitra" panose="00000400000000000000" pitchFamily="2" charset="-78"/>
              </a:rPr>
              <a:t>هرمتر </a:t>
            </a:r>
            <a:r>
              <a:rPr lang="fa-IR" sz="2400" dirty="0">
                <a:solidFill>
                  <a:srgbClr val="000000"/>
                </a:solidFill>
                <a:latin typeface="BYagut"/>
                <a:cs typeface="B Mitra" panose="00000400000000000000" pitchFamily="2" charset="-78"/>
              </a:rPr>
              <a:t>مکعب آب پرکلرین به آن اضافه نمود. </a:t>
            </a:r>
            <a:endParaRPr lang="fa-IR" sz="2400" dirty="0" smtClean="0">
              <a:solidFill>
                <a:srgbClr val="000000"/>
              </a:solidFill>
              <a:latin typeface="BYagut"/>
              <a:cs typeface="B Mitra" panose="00000400000000000000" pitchFamily="2" charset="-78"/>
            </a:endParaRPr>
          </a:p>
          <a:p>
            <a:pPr algn="r" rtl="1"/>
            <a:r>
              <a:rPr lang="fa-IR" sz="2400" dirty="0" smtClean="0">
                <a:solidFill>
                  <a:srgbClr val="000000"/>
                </a:solidFill>
                <a:latin typeface="BYagut"/>
                <a:cs typeface="B Mitra" panose="00000400000000000000" pitchFamily="2" charset="-78"/>
              </a:rPr>
              <a:t>2) براي </a:t>
            </a:r>
            <a:r>
              <a:rPr lang="fa-IR" sz="2400" dirty="0">
                <a:solidFill>
                  <a:srgbClr val="000000"/>
                </a:solidFill>
                <a:latin typeface="BYagut"/>
                <a:cs typeface="B Mitra" panose="00000400000000000000" pitchFamily="2" charset="-78"/>
              </a:rPr>
              <a:t>این کار ابتدا بایستی پرکلرین را در یک ظرف </a:t>
            </a:r>
            <a:r>
              <a:rPr lang="fa-IR" sz="2400" dirty="0" smtClean="0">
                <a:solidFill>
                  <a:srgbClr val="000000"/>
                </a:solidFill>
                <a:latin typeface="BYagut"/>
                <a:cs typeface="B Mitra" panose="00000400000000000000" pitchFamily="2" charset="-78"/>
              </a:rPr>
              <a:t>آب حل </a:t>
            </a:r>
            <a:r>
              <a:rPr lang="fa-IR" sz="2400" dirty="0">
                <a:solidFill>
                  <a:srgbClr val="000000"/>
                </a:solidFill>
                <a:latin typeface="BYagut"/>
                <a:cs typeface="B Mitra" panose="00000400000000000000" pitchFamily="2" charset="-78"/>
              </a:rPr>
              <a:t>کرده و به تدریج به آب مخزن اضافه نمایید به نحوي که محلول کلر در تمام قسمت هاي </a:t>
            </a:r>
            <a:r>
              <a:rPr lang="fa-IR" sz="2400" dirty="0" smtClean="0">
                <a:solidFill>
                  <a:srgbClr val="000000"/>
                </a:solidFill>
                <a:latin typeface="BYagut"/>
                <a:cs typeface="B Mitra" panose="00000400000000000000" pitchFamily="2" charset="-78"/>
              </a:rPr>
              <a:t>مخزنپخش </a:t>
            </a:r>
            <a:r>
              <a:rPr lang="fa-IR" sz="2400" dirty="0">
                <a:solidFill>
                  <a:srgbClr val="000000"/>
                </a:solidFill>
                <a:latin typeface="BYagut"/>
                <a:cs typeface="B Mitra" panose="00000400000000000000" pitchFamily="2" charset="-78"/>
              </a:rPr>
              <a:t>شود. </a:t>
            </a:r>
            <a:endParaRPr lang="fa-IR" sz="2400" dirty="0" smtClean="0">
              <a:solidFill>
                <a:srgbClr val="000000"/>
              </a:solidFill>
              <a:latin typeface="BYagut"/>
              <a:cs typeface="B Mitra" panose="00000400000000000000" pitchFamily="2" charset="-78"/>
            </a:endParaRPr>
          </a:p>
          <a:p>
            <a:pPr algn="r" rtl="1"/>
            <a:r>
              <a:rPr lang="fa-IR" sz="2400" dirty="0" smtClean="0">
                <a:solidFill>
                  <a:srgbClr val="000000"/>
                </a:solidFill>
                <a:latin typeface="BYagut"/>
                <a:cs typeface="B Mitra" panose="00000400000000000000" pitchFamily="2" charset="-78"/>
              </a:rPr>
              <a:t>3) بهتر </a:t>
            </a:r>
            <a:r>
              <a:rPr lang="fa-IR" sz="2400" dirty="0">
                <a:solidFill>
                  <a:srgbClr val="000000"/>
                </a:solidFill>
                <a:latin typeface="BYagut"/>
                <a:cs typeface="B Mitra" panose="00000400000000000000" pitchFamily="2" charset="-78"/>
              </a:rPr>
              <a:t>است ابتدا آزمایش کلرخواهی جهت تعیین میزان پرکلرین براي گندزدایی آب انجام</a:t>
            </a:r>
            <a:br>
              <a:rPr lang="fa-IR" sz="2400" dirty="0">
                <a:solidFill>
                  <a:srgbClr val="000000"/>
                </a:solidFill>
                <a:latin typeface="BYagut"/>
                <a:cs typeface="B Mitra" panose="00000400000000000000" pitchFamily="2" charset="-78"/>
              </a:rPr>
            </a:br>
            <a:r>
              <a:rPr lang="fa-IR" sz="2400" dirty="0">
                <a:solidFill>
                  <a:srgbClr val="000000"/>
                </a:solidFill>
                <a:latin typeface="BYagut"/>
                <a:cs typeface="B Mitra" panose="00000400000000000000" pitchFamily="2" charset="-78"/>
              </a:rPr>
              <a:t>شود. </a:t>
            </a:r>
            <a:endParaRPr lang="fa-IR" sz="2400" dirty="0" smtClean="0">
              <a:solidFill>
                <a:srgbClr val="000000"/>
              </a:solidFill>
              <a:latin typeface="BYagut"/>
              <a:cs typeface="B Mitra" panose="00000400000000000000" pitchFamily="2" charset="-78"/>
            </a:endParaRPr>
          </a:p>
          <a:p>
            <a:pPr algn="r" rtl="1"/>
            <a:r>
              <a:rPr lang="fa-IR" sz="2400" dirty="0" smtClean="0">
                <a:solidFill>
                  <a:srgbClr val="000000"/>
                </a:solidFill>
                <a:latin typeface="BYagut"/>
                <a:cs typeface="B Mitra" panose="00000400000000000000" pitchFamily="2" charset="-78"/>
              </a:rPr>
              <a:t>4) با </a:t>
            </a:r>
            <a:r>
              <a:rPr lang="fa-IR" sz="2400" dirty="0">
                <a:solidFill>
                  <a:srgbClr val="000000"/>
                </a:solidFill>
                <a:latin typeface="BYagut"/>
                <a:cs typeface="B Mitra" panose="00000400000000000000" pitchFamily="2" charset="-78"/>
              </a:rPr>
              <a:t>این روش تا 24ساعت یا بیشتر عمل گندزدائی آب انجام می شود </a:t>
            </a:r>
            <a:endParaRPr lang="fa-IR" sz="2400" dirty="0" smtClean="0">
              <a:solidFill>
                <a:srgbClr val="000000"/>
              </a:solidFill>
              <a:latin typeface="BYagut"/>
              <a:cs typeface="B Mitra" panose="00000400000000000000" pitchFamily="2" charset="-78"/>
            </a:endParaRPr>
          </a:p>
          <a:p>
            <a:pPr algn="r" rtl="1"/>
            <a:r>
              <a:rPr lang="fa-IR" sz="2400" dirty="0" smtClean="0">
                <a:solidFill>
                  <a:srgbClr val="000000"/>
                </a:solidFill>
                <a:latin typeface="BYagut"/>
                <a:cs typeface="B Mitra" panose="00000400000000000000" pitchFamily="2" charset="-78"/>
              </a:rPr>
              <a:t>5) به </a:t>
            </a:r>
            <a:r>
              <a:rPr lang="fa-IR" sz="2400" dirty="0">
                <a:solidFill>
                  <a:srgbClr val="000000"/>
                </a:solidFill>
                <a:latin typeface="BYagut"/>
                <a:cs typeface="B Mitra" panose="00000400000000000000" pitchFamily="2" charset="-78"/>
              </a:rPr>
              <a:t>محض </a:t>
            </a:r>
            <a:r>
              <a:rPr lang="fa-IR" sz="2400" dirty="0" smtClean="0">
                <a:solidFill>
                  <a:srgbClr val="000000"/>
                </a:solidFill>
                <a:latin typeface="BYagut"/>
                <a:cs typeface="B Mitra" panose="00000400000000000000" pitchFamily="2" charset="-78"/>
              </a:rPr>
              <a:t>عدم وجود </a:t>
            </a:r>
            <a:r>
              <a:rPr lang="fa-IR" sz="2400" dirty="0">
                <a:solidFill>
                  <a:srgbClr val="000000"/>
                </a:solidFill>
                <a:latin typeface="BYagut"/>
                <a:cs typeface="B Mitra" panose="00000400000000000000" pitchFamily="2" charset="-78"/>
              </a:rPr>
              <a:t>کلر آزاد باقیمانده و یا سنجش بوي کلر عمل کلرزنی را تکرار می نماییم</a:t>
            </a:r>
            <a:endParaRPr lang="fa-IR" sz="2400" dirty="0">
              <a:cs typeface="B Mitra" panose="00000400000000000000" pitchFamily="2" charset="-78"/>
            </a:endParaRPr>
          </a:p>
        </p:txBody>
      </p:sp>
    </p:spTree>
    <p:extLst>
      <p:ext uri="{BB962C8B-B14F-4D97-AF65-F5344CB8AC3E}">
        <p14:creationId xmlns:p14="http://schemas.microsoft.com/office/powerpoint/2010/main" val="260556250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718"/>
            <a:ext cx="7315200" cy="1371600"/>
          </a:xfrm>
        </p:spPr>
        <p:txBody>
          <a:bodyPr>
            <a:normAutofit fontScale="90000"/>
          </a:bodyPr>
          <a:lstStyle/>
          <a:p>
            <a:pPr algn="ctr"/>
            <a:r>
              <a:rPr lang="fa-IR" dirty="0">
                <a:solidFill>
                  <a:srgbClr val="FF0000"/>
                </a:solidFill>
                <a:latin typeface="BTitr"/>
                <a:cs typeface="B Titr" panose="00000700000000000000" pitchFamily="2" charset="-78"/>
              </a:rPr>
              <a:t>دستور</a:t>
            </a:r>
            <a:r>
              <a:rPr lang="fa-IR" sz="3100" dirty="0">
                <a:solidFill>
                  <a:srgbClr val="FF0000"/>
                </a:solidFill>
                <a:latin typeface="BTitr"/>
                <a:cs typeface="B Titr" panose="00000700000000000000" pitchFamily="2" charset="-78"/>
              </a:rPr>
              <a:t>العمل نمونه برداري از یخ براي آزمون باکتریولوژي</a:t>
            </a:r>
            <a:r>
              <a:rPr lang="fa-IR" dirty="0">
                <a:solidFill>
                  <a:srgbClr val="000000"/>
                </a:solidFill>
                <a:latin typeface="BTitr"/>
                <a:cs typeface="B Titr" panose="00000700000000000000" pitchFamily="2" charset="-78"/>
              </a:rPr>
              <a:t/>
            </a:r>
            <a:br>
              <a:rPr lang="fa-IR" dirty="0">
                <a:solidFill>
                  <a:srgbClr val="000000"/>
                </a:solidFill>
                <a:latin typeface="BTitr"/>
                <a:cs typeface="B Titr" panose="00000700000000000000" pitchFamily="2" charset="-78"/>
              </a:rPr>
            </a:br>
            <a:endParaRPr lang="fa-IR" dirty="0">
              <a:cs typeface="B Titr" panose="00000700000000000000" pitchFamily="2" charset="-78"/>
            </a:endParaRPr>
          </a:p>
        </p:txBody>
      </p:sp>
      <p:sp>
        <p:nvSpPr>
          <p:cNvPr id="3" name="Content Placeholder 2"/>
          <p:cNvSpPr>
            <a:spLocks noGrp="1"/>
          </p:cNvSpPr>
          <p:nvPr>
            <p:ph idx="1"/>
          </p:nvPr>
        </p:nvSpPr>
        <p:spPr>
          <a:xfrm>
            <a:off x="457200" y="1219200"/>
            <a:ext cx="8153400" cy="5105400"/>
          </a:xfrm>
        </p:spPr>
        <p:txBody>
          <a:bodyPr>
            <a:normAutofit/>
          </a:bodyPr>
          <a:lstStyle/>
          <a:p>
            <a:pPr algn="r" rtl="1"/>
            <a:r>
              <a:rPr lang="fa-IR" sz="2400" dirty="0">
                <a:solidFill>
                  <a:srgbClr val="000000"/>
                </a:solidFill>
                <a:latin typeface="BYagut"/>
                <a:cs typeface="B Mitra" panose="00000400000000000000" pitchFamily="2" charset="-78"/>
              </a:rPr>
              <a:t>یخ در حین تولید، حمل و نقل، نگهداري، جابه جایی و توزیع از طریق منابع مختلفی چون وسایل انجماد</a:t>
            </a:r>
            <a:r>
              <a:rPr lang="fa-IR" sz="2400" dirty="0" smtClean="0">
                <a:solidFill>
                  <a:srgbClr val="000000"/>
                </a:solidFill>
                <a:latin typeface="BYagut"/>
                <a:cs typeface="B Mitra" panose="00000400000000000000" pitchFamily="2" charset="-78"/>
              </a:rPr>
              <a:t>، آب</a:t>
            </a:r>
            <a:r>
              <a:rPr lang="fa-IR" sz="2400" dirty="0">
                <a:solidFill>
                  <a:srgbClr val="000000"/>
                </a:solidFill>
                <a:latin typeface="BYagut"/>
                <a:cs typeface="B Mitra" panose="00000400000000000000" pitchFamily="2" charset="-78"/>
              </a:rPr>
              <a:t>، ظروف و افرادي که در تولید و جابجایی آن دخالت دارند در معرض آلودگی میکروبی قرار می گیرد.</a:t>
            </a:r>
            <a:br>
              <a:rPr lang="fa-IR" sz="2400" dirty="0">
                <a:solidFill>
                  <a:srgbClr val="000000"/>
                </a:solidFill>
                <a:latin typeface="BYagut"/>
                <a:cs typeface="B Mitra" panose="00000400000000000000" pitchFamily="2" charset="-78"/>
              </a:rPr>
            </a:br>
            <a:r>
              <a:rPr lang="fa-IR" sz="2400" dirty="0" smtClean="0">
                <a:solidFill>
                  <a:srgbClr val="000000"/>
                </a:solidFill>
                <a:latin typeface="BYagut"/>
                <a:cs typeface="B Mitra" panose="00000400000000000000" pitchFamily="2" charset="-78"/>
              </a:rPr>
              <a:t>-آب </a:t>
            </a:r>
            <a:r>
              <a:rPr lang="fa-IR" sz="2400" dirty="0">
                <a:solidFill>
                  <a:srgbClr val="000000"/>
                </a:solidFill>
                <a:latin typeface="BYagut"/>
                <a:cs typeface="B Mitra" panose="00000400000000000000" pitchFamily="2" charset="-78"/>
              </a:rPr>
              <a:t>حاصل از ذوب شدن </a:t>
            </a:r>
            <a:r>
              <a:rPr lang="fa-IR" sz="2400" dirty="0" smtClean="0">
                <a:solidFill>
                  <a:srgbClr val="000000"/>
                </a:solidFill>
                <a:latin typeface="BYagut"/>
                <a:cs typeface="B Mitra" panose="00000400000000000000" pitchFamily="2" charset="-78"/>
              </a:rPr>
              <a:t>یخ </a:t>
            </a:r>
            <a:r>
              <a:rPr lang="fa-IR" sz="2400" dirty="0">
                <a:solidFill>
                  <a:srgbClr val="000000"/>
                </a:solidFill>
                <a:latin typeface="BYagut"/>
                <a:cs typeface="B Mitra" panose="00000400000000000000" pitchFamily="2" charset="-78"/>
              </a:rPr>
              <a:t>از نظر ویژگی هاي </a:t>
            </a:r>
            <a:r>
              <a:rPr lang="fa-IR" sz="2400" dirty="0" smtClean="0">
                <a:solidFill>
                  <a:srgbClr val="000000"/>
                </a:solidFill>
                <a:latin typeface="BYagut"/>
                <a:cs typeface="B Mitra" panose="00000400000000000000" pitchFamily="2" charset="-78"/>
              </a:rPr>
              <a:t>باکتریایی،فیزیکی </a:t>
            </a:r>
            <a:r>
              <a:rPr lang="fa-IR" sz="2400" dirty="0">
                <a:solidFill>
                  <a:srgbClr val="000000"/>
                </a:solidFill>
                <a:latin typeface="BYagut"/>
                <a:cs typeface="B Mitra" panose="00000400000000000000" pitchFamily="2" charset="-78"/>
              </a:rPr>
              <a:t>و شیمیایی </a:t>
            </a:r>
            <a:r>
              <a:rPr lang="fa-IR" sz="2400" dirty="0" smtClean="0">
                <a:solidFill>
                  <a:srgbClr val="000000"/>
                </a:solidFill>
                <a:latin typeface="BYagut"/>
                <a:cs typeface="B Mitra" panose="00000400000000000000" pitchFamily="2" charset="-78"/>
              </a:rPr>
              <a:t> باید داراي </a:t>
            </a:r>
            <a:r>
              <a:rPr lang="fa-IR" sz="2400" dirty="0">
                <a:solidFill>
                  <a:srgbClr val="000000"/>
                </a:solidFill>
                <a:latin typeface="BYagut"/>
                <a:cs typeface="B Mitra" panose="00000400000000000000" pitchFamily="2" charset="-78"/>
              </a:rPr>
              <a:t>مشخصات آب آشامیدنی باشد.</a:t>
            </a:r>
            <a:br>
              <a:rPr lang="fa-IR" sz="2400" dirty="0">
                <a:solidFill>
                  <a:srgbClr val="000000"/>
                </a:solidFill>
                <a:latin typeface="BYagut"/>
                <a:cs typeface="B Mitra" panose="00000400000000000000" pitchFamily="2" charset="-78"/>
              </a:rPr>
            </a:br>
            <a:r>
              <a:rPr lang="fa-IR" sz="2400" dirty="0" smtClean="0">
                <a:solidFill>
                  <a:srgbClr val="000000"/>
                </a:solidFill>
                <a:latin typeface="BYagut"/>
                <a:cs typeface="B Mitra" panose="00000400000000000000" pitchFamily="2" charset="-78"/>
              </a:rPr>
              <a:t>-  </a:t>
            </a:r>
            <a:r>
              <a:rPr lang="fa-IR" sz="2400" dirty="0">
                <a:solidFill>
                  <a:srgbClr val="000000"/>
                </a:solidFill>
                <a:latin typeface="BYagut"/>
                <a:cs typeface="B Mitra" panose="00000400000000000000" pitchFamily="2" charset="-78"/>
              </a:rPr>
              <a:t>نمونه برداري یخ : </a:t>
            </a:r>
            <a:endParaRPr lang="fa-IR" sz="2400" dirty="0" smtClean="0">
              <a:solidFill>
                <a:srgbClr val="000000"/>
              </a:solidFill>
              <a:latin typeface="BYagut"/>
              <a:cs typeface="B Mitra" panose="00000400000000000000" pitchFamily="2" charset="-78"/>
            </a:endParaRPr>
          </a:p>
          <a:p>
            <a:pPr algn="r" rtl="1"/>
            <a:r>
              <a:rPr lang="fa-IR" sz="2400" dirty="0" smtClean="0">
                <a:solidFill>
                  <a:srgbClr val="000000"/>
                </a:solidFill>
                <a:latin typeface="BYagut"/>
                <a:cs typeface="B Mitra" panose="00000400000000000000" pitchFamily="2" charset="-78"/>
              </a:rPr>
              <a:t>در </a:t>
            </a:r>
            <a:r>
              <a:rPr lang="fa-IR" sz="2400" dirty="0">
                <a:solidFill>
                  <a:srgbClr val="000000"/>
                </a:solidFill>
                <a:latin typeface="BYagut"/>
                <a:cs typeface="B Mitra" panose="00000400000000000000" pitchFamily="2" charset="-78"/>
              </a:rPr>
              <a:t>یک ظرف شیشه اي دهان گشاد استریل 500میلی لیتري با استفاده از کاردك </a:t>
            </a:r>
            <a:r>
              <a:rPr lang="fa-IR" sz="2400" dirty="0" smtClean="0">
                <a:solidFill>
                  <a:srgbClr val="000000"/>
                </a:solidFill>
                <a:latin typeface="BYagut"/>
                <a:cs typeface="B Mitra" panose="00000400000000000000" pitchFamily="2" charset="-78"/>
              </a:rPr>
              <a:t>وپنس </a:t>
            </a:r>
            <a:r>
              <a:rPr lang="fa-IR" sz="2400" dirty="0">
                <a:solidFill>
                  <a:srgbClr val="000000"/>
                </a:solidFill>
                <a:latin typeface="BYagut"/>
                <a:cs typeface="B Mitra" panose="00000400000000000000" pitchFamily="2" charset="-78"/>
              </a:rPr>
              <a:t>استریل </a:t>
            </a:r>
            <a:r>
              <a:rPr lang="fa-IR" sz="2400" dirty="0" smtClean="0">
                <a:solidFill>
                  <a:srgbClr val="000000"/>
                </a:solidFill>
                <a:latin typeface="BYagut"/>
                <a:cs typeface="B Mitra" panose="00000400000000000000" pitchFamily="2" charset="-78"/>
              </a:rPr>
              <a:t>( </a:t>
            </a:r>
            <a:r>
              <a:rPr lang="fa-IR" sz="2400" dirty="0">
                <a:solidFill>
                  <a:srgbClr val="000000"/>
                </a:solidFill>
                <a:latin typeface="BYagut"/>
                <a:cs typeface="B Mitra" panose="00000400000000000000" pitchFamily="2" charset="-78"/>
              </a:rPr>
              <a:t>تحت شرایط استریل </a:t>
            </a:r>
            <a:r>
              <a:rPr lang="fa-IR" sz="2400" dirty="0" smtClean="0">
                <a:solidFill>
                  <a:srgbClr val="000000"/>
                </a:solidFill>
                <a:latin typeface="BYagut"/>
                <a:cs typeface="B Mitra" panose="00000400000000000000" pitchFamily="2" charset="-78"/>
              </a:rPr>
              <a:t>) </a:t>
            </a:r>
            <a:r>
              <a:rPr lang="fa-IR" sz="2400" dirty="0">
                <a:solidFill>
                  <a:srgbClr val="000000"/>
                </a:solidFill>
                <a:latin typeface="BYagut"/>
                <a:cs typeface="B Mitra" panose="00000400000000000000" pitchFamily="2" charset="-78"/>
              </a:rPr>
              <a:t>حدود 200گرم یخ را نمونه برداري نموده و پس از انتقال </a:t>
            </a:r>
            <a:r>
              <a:rPr lang="fa-IR" sz="2400" dirty="0" smtClean="0">
                <a:solidFill>
                  <a:srgbClr val="000000"/>
                </a:solidFill>
                <a:latin typeface="BYagut"/>
                <a:cs typeface="B Mitra" panose="00000400000000000000" pitchFamily="2" charset="-78"/>
              </a:rPr>
              <a:t>به آزمایشگاه </a:t>
            </a:r>
            <a:r>
              <a:rPr lang="fa-IR" sz="2400" dirty="0">
                <a:solidFill>
                  <a:srgbClr val="000000"/>
                </a:solidFill>
                <a:latin typeface="BYagut"/>
                <a:cs typeface="B Mitra" panose="00000400000000000000" pitchFamily="2" charset="-78"/>
              </a:rPr>
              <a:t>آب حاصل از ذوب شدن آن را طبق روش آزمون باکتریولوژي آب آزمایش می کنیم .</a:t>
            </a:r>
            <a:br>
              <a:rPr lang="fa-IR" sz="2400" dirty="0">
                <a:solidFill>
                  <a:srgbClr val="000000"/>
                </a:solidFill>
                <a:latin typeface="BYagut"/>
                <a:cs typeface="B Mitra" panose="00000400000000000000" pitchFamily="2" charset="-78"/>
              </a:rPr>
            </a:br>
            <a:r>
              <a:rPr lang="fa-IR" sz="2400" dirty="0">
                <a:solidFill>
                  <a:srgbClr val="000000"/>
                </a:solidFill>
                <a:latin typeface="BYagut"/>
                <a:cs typeface="B Mitra" panose="00000400000000000000" pitchFamily="2" charset="-78"/>
              </a:rPr>
              <a:t>· بدیهی است شرایط نگهداري نمونه یخ و انتقال آن به آزمایشگاه همانند نمونه آب براي </a:t>
            </a:r>
            <a:r>
              <a:rPr lang="fa-IR" sz="2400" dirty="0" smtClean="0">
                <a:solidFill>
                  <a:srgbClr val="000000"/>
                </a:solidFill>
                <a:latin typeface="BYagut"/>
                <a:cs typeface="B Mitra" panose="00000400000000000000" pitchFamily="2" charset="-78"/>
              </a:rPr>
              <a:t>آزمون باکتریولوژیک</a:t>
            </a:r>
            <a:r>
              <a:rPr lang="fa-IR" dirty="0">
                <a:solidFill>
                  <a:srgbClr val="000000"/>
                </a:solidFill>
                <a:latin typeface="BYagut"/>
              </a:rPr>
              <a:t/>
            </a:r>
            <a:br>
              <a:rPr lang="fa-IR" dirty="0">
                <a:solidFill>
                  <a:srgbClr val="000000"/>
                </a:solidFill>
                <a:latin typeface="BYagut"/>
              </a:rPr>
            </a:br>
            <a:endParaRPr lang="fa-IR" dirty="0"/>
          </a:p>
        </p:txBody>
      </p:sp>
    </p:spTree>
    <p:extLst>
      <p:ext uri="{BB962C8B-B14F-4D97-AF65-F5344CB8AC3E}">
        <p14:creationId xmlns:p14="http://schemas.microsoft.com/office/powerpoint/2010/main" val="415100845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457200"/>
            <a:ext cx="5791200" cy="1371600"/>
          </a:xfrm>
        </p:spPr>
        <p:txBody>
          <a:bodyPr>
            <a:normAutofit fontScale="90000"/>
          </a:bodyPr>
          <a:lstStyle/>
          <a:p>
            <a:pPr algn="ctr"/>
            <a:r>
              <a:rPr lang="fa-IR" dirty="0">
                <a:solidFill>
                  <a:srgbClr val="FF0000"/>
                </a:solidFill>
                <a:latin typeface="BTitr"/>
                <a:cs typeface="B Titr" panose="00000700000000000000" pitchFamily="2" charset="-78"/>
              </a:rPr>
              <a:t>دستورالعمل گندزدایی فاضلاب</a:t>
            </a:r>
            <a:r>
              <a:rPr lang="fa-IR" dirty="0">
                <a:solidFill>
                  <a:srgbClr val="000000"/>
                </a:solidFill>
                <a:latin typeface="BTitr"/>
                <a:cs typeface="B Titr" panose="00000700000000000000" pitchFamily="2" charset="-78"/>
              </a:rPr>
              <a:t/>
            </a:r>
            <a:br>
              <a:rPr lang="fa-IR" dirty="0">
                <a:solidFill>
                  <a:srgbClr val="000000"/>
                </a:solidFill>
                <a:latin typeface="BTitr"/>
                <a:cs typeface="B Titr" panose="00000700000000000000" pitchFamily="2" charset="-78"/>
              </a:rPr>
            </a:br>
            <a:r>
              <a:rPr lang="fa-IR" dirty="0">
                <a:solidFill>
                  <a:srgbClr val="000000"/>
                </a:solidFill>
                <a:latin typeface="BTitr"/>
              </a:rPr>
              <a:t/>
            </a:r>
            <a:br>
              <a:rPr lang="fa-IR" dirty="0">
                <a:solidFill>
                  <a:srgbClr val="000000"/>
                </a:solidFill>
                <a:latin typeface="BTitr"/>
              </a:rPr>
            </a:br>
            <a:endParaRPr lang="fa-IR" dirty="0"/>
          </a:p>
        </p:txBody>
      </p:sp>
      <p:sp>
        <p:nvSpPr>
          <p:cNvPr id="3" name="Content Placeholder 2"/>
          <p:cNvSpPr>
            <a:spLocks noGrp="1"/>
          </p:cNvSpPr>
          <p:nvPr>
            <p:ph idx="1"/>
          </p:nvPr>
        </p:nvSpPr>
        <p:spPr>
          <a:xfrm>
            <a:off x="457200" y="1143000"/>
            <a:ext cx="8077200" cy="4983163"/>
          </a:xfrm>
        </p:spPr>
        <p:txBody>
          <a:bodyPr>
            <a:normAutofit fontScale="92500" lnSpcReduction="10000"/>
          </a:bodyPr>
          <a:lstStyle/>
          <a:p>
            <a:pPr algn="r" rtl="1"/>
            <a:r>
              <a:rPr lang="fa-IR" sz="2400" dirty="0" smtClean="0">
                <a:solidFill>
                  <a:srgbClr val="000000"/>
                </a:solidFill>
                <a:latin typeface="BYagut"/>
                <a:cs typeface="B Mitra" panose="00000400000000000000" pitchFamily="2" charset="-78"/>
              </a:rPr>
              <a:t>براي </a:t>
            </a:r>
            <a:r>
              <a:rPr lang="fa-IR" sz="2400" dirty="0">
                <a:solidFill>
                  <a:srgbClr val="000000"/>
                </a:solidFill>
                <a:latin typeface="BYagut"/>
                <a:cs typeface="B Mitra" panose="00000400000000000000" pitchFamily="2" charset="-78"/>
              </a:rPr>
              <a:t>گندزدائی </a:t>
            </a:r>
            <a:r>
              <a:rPr lang="fa-IR" sz="2400" dirty="0" smtClean="0">
                <a:solidFill>
                  <a:srgbClr val="000000"/>
                </a:solidFill>
                <a:latin typeface="BYagut"/>
                <a:cs typeface="B Mitra" panose="00000400000000000000" pitchFamily="2" charset="-78"/>
              </a:rPr>
              <a:t>فاضلاب (مدفوع </a:t>
            </a:r>
            <a:r>
              <a:rPr lang="fa-IR" sz="2400" dirty="0">
                <a:solidFill>
                  <a:srgbClr val="000000"/>
                </a:solidFill>
                <a:latin typeface="BYagut"/>
                <a:cs typeface="B Mitra" panose="00000400000000000000" pitchFamily="2" charset="-78"/>
              </a:rPr>
              <a:t>بیماران </a:t>
            </a:r>
            <a:r>
              <a:rPr lang="fa-IR" sz="2400" dirty="0" smtClean="0">
                <a:solidFill>
                  <a:srgbClr val="000000"/>
                </a:solidFill>
                <a:latin typeface="BYagut"/>
                <a:cs typeface="B Mitra" panose="00000400000000000000" pitchFamily="2" charset="-78"/>
              </a:rPr>
              <a:t>) </a:t>
            </a:r>
            <a:r>
              <a:rPr lang="fa-IR" sz="2400" dirty="0">
                <a:solidFill>
                  <a:srgbClr val="000000"/>
                </a:solidFill>
                <a:latin typeface="BYagut"/>
                <a:cs typeface="B Mitra" panose="00000400000000000000" pitchFamily="2" charset="-78"/>
              </a:rPr>
              <a:t>از شیر آهک %20یا محل کرئولین 5درصد استفاده </a:t>
            </a:r>
            <a:r>
              <a:rPr lang="fa-IR" sz="2400" dirty="0" smtClean="0">
                <a:solidFill>
                  <a:srgbClr val="000000"/>
                </a:solidFill>
                <a:latin typeface="BYagut"/>
                <a:cs typeface="B Mitra" panose="00000400000000000000" pitchFamily="2" charset="-78"/>
              </a:rPr>
              <a:t>می شود</a:t>
            </a:r>
            <a:r>
              <a:rPr lang="fa-IR" sz="2400" dirty="0">
                <a:solidFill>
                  <a:srgbClr val="000000"/>
                </a:solidFill>
                <a:latin typeface="BYagut"/>
                <a:cs typeface="B Mitra" panose="00000400000000000000" pitchFamily="2" charset="-78"/>
              </a:rPr>
              <a:t>. </a:t>
            </a:r>
            <a:endParaRPr lang="fa-IR" sz="2400" dirty="0" smtClean="0">
              <a:solidFill>
                <a:srgbClr val="000000"/>
              </a:solidFill>
              <a:latin typeface="BYagut"/>
              <a:cs typeface="B Mitra" panose="00000400000000000000" pitchFamily="2" charset="-78"/>
            </a:endParaRPr>
          </a:p>
          <a:p>
            <a:pPr algn="r" rtl="1"/>
            <a:r>
              <a:rPr lang="fa-IR" sz="2400" dirty="0" smtClean="0">
                <a:solidFill>
                  <a:srgbClr val="000000"/>
                </a:solidFill>
                <a:latin typeface="BYagut"/>
                <a:cs typeface="B Mitra" panose="00000400000000000000" pitchFamily="2" charset="-78"/>
              </a:rPr>
              <a:t>-  </a:t>
            </a:r>
            <a:r>
              <a:rPr lang="fa-IR" sz="2400" dirty="0">
                <a:solidFill>
                  <a:srgbClr val="000000"/>
                </a:solidFill>
                <a:latin typeface="BYagut"/>
                <a:cs typeface="B Mitra" panose="00000400000000000000" pitchFamily="2" charset="-78"/>
              </a:rPr>
              <a:t>محلول کرئولین 5درصد با توجه به اینکه کرئولین با کروزول چند درصد باشد با استفاده</a:t>
            </a:r>
            <a:br>
              <a:rPr lang="fa-IR" sz="2400" dirty="0">
                <a:solidFill>
                  <a:srgbClr val="000000"/>
                </a:solidFill>
                <a:latin typeface="BYagut"/>
                <a:cs typeface="B Mitra" panose="00000400000000000000" pitchFamily="2" charset="-78"/>
              </a:rPr>
            </a:br>
            <a:r>
              <a:rPr lang="fa-IR" sz="2400" dirty="0">
                <a:solidFill>
                  <a:srgbClr val="000000"/>
                </a:solidFill>
                <a:latin typeface="BYagut"/>
                <a:cs typeface="B Mitra" panose="00000400000000000000" pitchFamily="2" charset="-78"/>
              </a:rPr>
              <a:t>از فرمول زیر تهیه می شود</a:t>
            </a:r>
            <a:br>
              <a:rPr lang="fa-IR" sz="2400" dirty="0">
                <a:solidFill>
                  <a:srgbClr val="000000"/>
                </a:solidFill>
                <a:latin typeface="BYagut"/>
                <a:cs typeface="B Mitra" panose="00000400000000000000" pitchFamily="2" charset="-78"/>
              </a:rPr>
            </a:br>
            <a:r>
              <a:rPr lang="en-US" sz="2400" dirty="0">
                <a:solidFill>
                  <a:srgbClr val="000000"/>
                </a:solidFill>
                <a:cs typeface="B Mitra" panose="00000400000000000000" pitchFamily="2" charset="-78"/>
              </a:rPr>
              <a:t>C </a:t>
            </a:r>
            <a:r>
              <a:rPr lang="fa-IR" sz="2400" dirty="0" smtClean="0">
                <a:solidFill>
                  <a:srgbClr val="000000"/>
                </a:solidFill>
                <a:cs typeface="B Mitra" panose="00000400000000000000" pitchFamily="2" charset="-78"/>
              </a:rPr>
              <a:t>/</a:t>
            </a:r>
            <a:r>
              <a:rPr lang="en-US" sz="2400" dirty="0" smtClean="0">
                <a:solidFill>
                  <a:srgbClr val="000000"/>
                </a:solidFill>
                <a:cs typeface="B Mitra" panose="00000400000000000000" pitchFamily="2" charset="-78"/>
              </a:rPr>
              <a:t> P* </a:t>
            </a:r>
            <a:r>
              <a:rPr lang="en-US" sz="2400" dirty="0">
                <a:solidFill>
                  <a:srgbClr val="000000"/>
                </a:solidFill>
                <a:cs typeface="B Mitra" panose="00000400000000000000" pitchFamily="2" charset="-78"/>
              </a:rPr>
              <a:t>K </a:t>
            </a:r>
            <a:r>
              <a:rPr lang="fa-IR" sz="2400" dirty="0" smtClean="0">
                <a:solidFill>
                  <a:srgbClr val="000000"/>
                </a:solidFill>
                <a:cs typeface="B Mitra" panose="00000400000000000000" pitchFamily="2" charset="-78"/>
              </a:rPr>
              <a:t>=</a:t>
            </a:r>
            <a:r>
              <a:rPr lang="en-US" sz="2400" dirty="0" smtClean="0">
                <a:solidFill>
                  <a:srgbClr val="000000"/>
                </a:solidFill>
                <a:cs typeface="B Mitra" panose="00000400000000000000" pitchFamily="2" charset="-78"/>
              </a:rPr>
              <a:t> </a:t>
            </a:r>
            <a:r>
              <a:rPr lang="en-US" sz="2400" dirty="0">
                <a:solidFill>
                  <a:srgbClr val="000000"/>
                </a:solidFill>
                <a:cs typeface="B Mitra" panose="00000400000000000000" pitchFamily="2" charset="-78"/>
              </a:rPr>
              <a:t>L</a:t>
            </a:r>
            <a:br>
              <a:rPr lang="en-US" sz="2400" dirty="0">
                <a:solidFill>
                  <a:srgbClr val="000000"/>
                </a:solidFill>
                <a:cs typeface="B Mitra" panose="00000400000000000000" pitchFamily="2" charset="-78"/>
              </a:rPr>
            </a:br>
            <a:r>
              <a:rPr lang="en-US" sz="2400" dirty="0">
                <a:solidFill>
                  <a:srgbClr val="000000"/>
                </a:solidFill>
                <a:cs typeface="B Mitra" panose="00000400000000000000" pitchFamily="2" charset="-78"/>
              </a:rPr>
              <a:t/>
            </a:r>
            <a:br>
              <a:rPr lang="en-US" sz="2400" dirty="0">
                <a:solidFill>
                  <a:srgbClr val="000000"/>
                </a:solidFill>
                <a:cs typeface="B Mitra" panose="00000400000000000000" pitchFamily="2" charset="-78"/>
              </a:rPr>
            </a:br>
            <a:r>
              <a:rPr lang="en-US" sz="2400" dirty="0" smtClean="0">
                <a:solidFill>
                  <a:srgbClr val="000000"/>
                </a:solidFill>
                <a:cs typeface="B Mitra" panose="00000400000000000000" pitchFamily="2" charset="-78"/>
              </a:rPr>
              <a:t>K - </a:t>
            </a:r>
            <a:r>
              <a:rPr lang="fa-IR" sz="2400" dirty="0" smtClean="0">
                <a:solidFill>
                  <a:srgbClr val="000000"/>
                </a:solidFill>
                <a:cs typeface="B Mitra" panose="00000400000000000000" pitchFamily="2" charset="-78"/>
              </a:rPr>
              <a:t> = </a:t>
            </a:r>
            <a:r>
              <a:rPr lang="fa-IR" sz="2400" dirty="0" smtClean="0">
                <a:solidFill>
                  <a:srgbClr val="000000"/>
                </a:solidFill>
                <a:latin typeface="BYagut"/>
                <a:cs typeface="B Mitra" panose="00000400000000000000" pitchFamily="2" charset="-78"/>
              </a:rPr>
              <a:t>مقدار </a:t>
            </a:r>
            <a:r>
              <a:rPr lang="fa-IR" sz="2400" dirty="0">
                <a:solidFill>
                  <a:srgbClr val="000000"/>
                </a:solidFill>
                <a:latin typeface="BYagut"/>
                <a:cs typeface="B Mitra" panose="00000400000000000000" pitchFamily="2" charset="-78"/>
              </a:rPr>
              <a:t>کرئولین موجود</a:t>
            </a:r>
            <a:br>
              <a:rPr lang="fa-IR" sz="2400" dirty="0">
                <a:solidFill>
                  <a:srgbClr val="000000"/>
                </a:solidFill>
                <a:latin typeface="BYagut"/>
                <a:cs typeface="B Mitra" panose="00000400000000000000" pitchFamily="2" charset="-78"/>
              </a:rPr>
            </a:br>
            <a:r>
              <a:rPr lang="fa-IR" sz="2400" dirty="0" smtClean="0">
                <a:solidFill>
                  <a:srgbClr val="000000"/>
                </a:solidFill>
                <a:latin typeface="BYagut"/>
                <a:cs typeface="B Mitra" panose="00000400000000000000" pitchFamily="2" charset="-78"/>
              </a:rPr>
              <a:t>-  </a:t>
            </a:r>
            <a:r>
              <a:rPr lang="en-US" sz="2400" dirty="0" smtClean="0">
                <a:solidFill>
                  <a:srgbClr val="000000"/>
                </a:solidFill>
                <a:latin typeface="BYagut"/>
                <a:cs typeface="B Mitra" panose="00000400000000000000" pitchFamily="2" charset="-78"/>
              </a:rPr>
              <a:t> </a:t>
            </a:r>
            <a:r>
              <a:rPr lang="en-US" sz="2400" dirty="0" smtClean="0">
                <a:solidFill>
                  <a:srgbClr val="000000"/>
                </a:solidFill>
                <a:cs typeface="B Mitra" panose="00000400000000000000" pitchFamily="2" charset="-78"/>
              </a:rPr>
              <a:t>C</a:t>
            </a:r>
            <a:r>
              <a:rPr lang="fa-IR" sz="2400" dirty="0" smtClean="0">
                <a:solidFill>
                  <a:srgbClr val="000000"/>
                </a:solidFill>
                <a:cs typeface="B Mitra" panose="00000400000000000000" pitchFamily="2" charset="-78"/>
              </a:rPr>
              <a:t>= </a:t>
            </a:r>
            <a:r>
              <a:rPr lang="fa-IR" sz="2400" dirty="0" smtClean="0">
                <a:solidFill>
                  <a:srgbClr val="000000"/>
                </a:solidFill>
                <a:latin typeface="BYagut"/>
                <a:cs typeface="B Mitra" panose="00000400000000000000" pitchFamily="2" charset="-78"/>
              </a:rPr>
              <a:t>غلظت </a:t>
            </a:r>
            <a:r>
              <a:rPr lang="fa-IR" sz="2400" dirty="0">
                <a:solidFill>
                  <a:srgbClr val="000000"/>
                </a:solidFill>
                <a:latin typeface="BYagut"/>
                <a:cs typeface="B Mitra" panose="00000400000000000000" pitchFamily="2" charset="-78"/>
              </a:rPr>
              <a:t>مورد نیاز که در اینجا 5درصد می باشد.</a:t>
            </a:r>
            <a:br>
              <a:rPr lang="fa-IR" sz="2400" dirty="0">
                <a:solidFill>
                  <a:srgbClr val="000000"/>
                </a:solidFill>
                <a:latin typeface="BYagut"/>
                <a:cs typeface="B Mitra" panose="00000400000000000000" pitchFamily="2" charset="-78"/>
              </a:rPr>
            </a:br>
            <a:r>
              <a:rPr lang="fa-IR" sz="2400" dirty="0" smtClean="0">
                <a:solidFill>
                  <a:srgbClr val="000000"/>
                </a:solidFill>
                <a:latin typeface="BYagut"/>
                <a:cs typeface="B Mitra" panose="00000400000000000000" pitchFamily="2" charset="-78"/>
              </a:rPr>
              <a:t>-  </a:t>
            </a:r>
            <a:r>
              <a:rPr lang="en-US" sz="2400" dirty="0" smtClean="0">
                <a:solidFill>
                  <a:srgbClr val="000000"/>
                </a:solidFill>
                <a:latin typeface="BYagut"/>
                <a:cs typeface="B Mitra" panose="00000400000000000000" pitchFamily="2" charset="-78"/>
              </a:rPr>
              <a:t> = </a:t>
            </a:r>
            <a:r>
              <a:rPr lang="en-US" sz="2400" dirty="0" smtClean="0">
                <a:solidFill>
                  <a:srgbClr val="000000"/>
                </a:solidFill>
                <a:cs typeface="B Mitra" panose="00000400000000000000" pitchFamily="2" charset="-78"/>
              </a:rPr>
              <a:t>P</a:t>
            </a:r>
            <a:r>
              <a:rPr lang="fa-IR" sz="2400" dirty="0">
                <a:solidFill>
                  <a:srgbClr val="000000"/>
                </a:solidFill>
                <a:latin typeface="BYagut"/>
                <a:cs typeface="B Mitra" panose="00000400000000000000" pitchFamily="2" charset="-78"/>
              </a:rPr>
              <a:t>درصد غلظت کرئولین خریداري شده</a:t>
            </a:r>
            <a:br>
              <a:rPr lang="fa-IR" sz="2400" dirty="0">
                <a:solidFill>
                  <a:srgbClr val="000000"/>
                </a:solidFill>
                <a:latin typeface="BYagut"/>
                <a:cs typeface="B Mitra" panose="00000400000000000000" pitchFamily="2" charset="-78"/>
              </a:rPr>
            </a:br>
            <a:r>
              <a:rPr lang="fa-IR" sz="2400" dirty="0" smtClean="0">
                <a:solidFill>
                  <a:srgbClr val="000000"/>
                </a:solidFill>
                <a:latin typeface="BYagut"/>
                <a:cs typeface="B Mitra" panose="00000400000000000000" pitchFamily="2" charset="-78"/>
              </a:rPr>
              <a:t>-  </a:t>
            </a:r>
            <a:r>
              <a:rPr lang="en-US" sz="2400" dirty="0" smtClean="0">
                <a:solidFill>
                  <a:srgbClr val="000000"/>
                </a:solidFill>
                <a:cs typeface="B Mitra" panose="00000400000000000000" pitchFamily="2" charset="-78"/>
              </a:rPr>
              <a:t>L</a:t>
            </a:r>
            <a:r>
              <a:rPr lang="fa-IR" sz="2400" dirty="0" smtClean="0">
                <a:solidFill>
                  <a:srgbClr val="000000"/>
                </a:solidFill>
                <a:cs typeface="B Mitra" panose="00000400000000000000" pitchFamily="2" charset="-78"/>
              </a:rPr>
              <a:t> = </a:t>
            </a:r>
            <a:r>
              <a:rPr lang="fa-IR" sz="2400" dirty="0" smtClean="0">
                <a:solidFill>
                  <a:srgbClr val="000000"/>
                </a:solidFill>
                <a:latin typeface="BYagut"/>
                <a:cs typeface="B Mitra" panose="00000400000000000000" pitchFamily="2" charset="-78"/>
              </a:rPr>
              <a:t>مقدار </a:t>
            </a:r>
            <a:r>
              <a:rPr lang="fa-IR" sz="2400" dirty="0">
                <a:solidFill>
                  <a:srgbClr val="000000"/>
                </a:solidFill>
                <a:latin typeface="BYagut"/>
                <a:cs typeface="B Mitra" panose="00000400000000000000" pitchFamily="2" charset="-78"/>
              </a:rPr>
              <a:t>محلول 5درصد بر حسب لیتر</a:t>
            </a:r>
            <a:r>
              <a:rPr lang="fa-IR" dirty="0">
                <a:solidFill>
                  <a:srgbClr val="000000"/>
                </a:solidFill>
              </a:rPr>
              <a:t/>
            </a:r>
            <a:br>
              <a:rPr lang="fa-IR" dirty="0">
                <a:solidFill>
                  <a:srgbClr val="000000"/>
                </a:solidFill>
              </a:rPr>
            </a:br>
            <a:r>
              <a:rPr lang="en-US" dirty="0">
                <a:solidFill>
                  <a:srgbClr val="000000"/>
                </a:solidFill>
              </a:rPr>
              <a:t/>
            </a:r>
            <a:br>
              <a:rPr lang="en-US" dirty="0">
                <a:solidFill>
                  <a:srgbClr val="000000"/>
                </a:solidFill>
              </a:rPr>
            </a:br>
            <a:r>
              <a:rPr lang="en-US" dirty="0">
                <a:solidFill>
                  <a:srgbClr val="000000"/>
                </a:solidFill>
              </a:rPr>
              <a:t/>
            </a:r>
            <a:br>
              <a:rPr lang="en-US" dirty="0">
                <a:solidFill>
                  <a:srgbClr val="000000"/>
                </a:solidFill>
              </a:rPr>
            </a:br>
            <a:r>
              <a:rPr lang="en-US" dirty="0">
                <a:solidFill>
                  <a:srgbClr val="000000"/>
                </a:solidFill>
              </a:rPr>
              <a:t/>
            </a:r>
            <a:br>
              <a:rPr lang="en-US" dirty="0">
                <a:solidFill>
                  <a:srgbClr val="000000"/>
                </a:solidFill>
              </a:rPr>
            </a:br>
            <a:endParaRPr lang="fa-IR" dirty="0"/>
          </a:p>
        </p:txBody>
      </p:sp>
    </p:spTree>
    <p:extLst>
      <p:ext uri="{BB962C8B-B14F-4D97-AF65-F5344CB8AC3E}">
        <p14:creationId xmlns:p14="http://schemas.microsoft.com/office/powerpoint/2010/main" val="65568280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6300" y="685800"/>
            <a:ext cx="7391400" cy="1371600"/>
          </a:xfrm>
        </p:spPr>
        <p:txBody>
          <a:bodyPr>
            <a:normAutofit/>
          </a:bodyPr>
          <a:lstStyle/>
          <a:p>
            <a:pPr algn="ctr"/>
            <a:r>
              <a:rPr lang="fa-IR" sz="2800" dirty="0" smtClean="0">
                <a:solidFill>
                  <a:srgbClr val="FF0000"/>
                </a:solidFill>
                <a:latin typeface="BYagut"/>
                <a:cs typeface="B Titr" panose="00000700000000000000" pitchFamily="2" charset="-78"/>
              </a:rPr>
              <a:t>روش تهیه شیر </a:t>
            </a:r>
            <a:r>
              <a:rPr lang="fa-IR" sz="2800" dirty="0">
                <a:solidFill>
                  <a:srgbClr val="FF0000"/>
                </a:solidFill>
                <a:latin typeface="BYagut"/>
                <a:cs typeface="B Titr" panose="00000700000000000000" pitchFamily="2" charset="-78"/>
              </a:rPr>
              <a:t>آهک %</a:t>
            </a:r>
            <a:r>
              <a:rPr lang="fa-IR" sz="2800" dirty="0" smtClean="0">
                <a:solidFill>
                  <a:srgbClr val="FF0000"/>
                </a:solidFill>
                <a:latin typeface="BYagut"/>
                <a:cs typeface="B Titr" panose="00000700000000000000" pitchFamily="2" charset="-78"/>
              </a:rPr>
              <a:t>20</a:t>
            </a:r>
            <a:r>
              <a:rPr lang="fa-IR" sz="2800" dirty="0">
                <a:solidFill>
                  <a:srgbClr val="FF0000"/>
                </a:solidFill>
                <a:latin typeface="BYagut"/>
                <a:cs typeface="B Titr" panose="00000700000000000000" pitchFamily="2" charset="-78"/>
              </a:rPr>
              <a:t/>
            </a:r>
            <a:br>
              <a:rPr lang="fa-IR" sz="2800" dirty="0">
                <a:solidFill>
                  <a:srgbClr val="FF0000"/>
                </a:solidFill>
                <a:latin typeface="BYagut"/>
                <a:cs typeface="B Titr" panose="00000700000000000000" pitchFamily="2" charset="-78"/>
              </a:rPr>
            </a:br>
            <a:r>
              <a:rPr lang="fa-IR" sz="2800" dirty="0">
                <a:solidFill>
                  <a:srgbClr val="FF0000"/>
                </a:solidFill>
                <a:latin typeface="BYagut"/>
                <a:cs typeface="B Titr" panose="00000700000000000000" pitchFamily="2" charset="-78"/>
              </a:rPr>
              <a:t/>
            </a:r>
            <a:br>
              <a:rPr lang="fa-IR" sz="2800" dirty="0">
                <a:solidFill>
                  <a:srgbClr val="FF0000"/>
                </a:solidFill>
                <a:latin typeface="BYagut"/>
                <a:cs typeface="B Titr" panose="00000700000000000000" pitchFamily="2" charset="-78"/>
              </a:rPr>
            </a:br>
            <a:endParaRPr lang="fa-IR" sz="2800" dirty="0">
              <a:solidFill>
                <a:srgbClr val="FF0000"/>
              </a:solidFill>
              <a:cs typeface="B Titr" panose="00000700000000000000" pitchFamily="2" charset="-78"/>
            </a:endParaRPr>
          </a:p>
        </p:txBody>
      </p:sp>
      <p:sp>
        <p:nvSpPr>
          <p:cNvPr id="3" name="Content Placeholder 2"/>
          <p:cNvSpPr>
            <a:spLocks noGrp="1"/>
          </p:cNvSpPr>
          <p:nvPr>
            <p:ph idx="1"/>
          </p:nvPr>
        </p:nvSpPr>
        <p:spPr/>
        <p:txBody>
          <a:bodyPr/>
          <a:lstStyle/>
          <a:p>
            <a:pPr algn="r" rtl="1"/>
            <a:r>
              <a:rPr lang="fa-IR" sz="2400" dirty="0">
                <a:solidFill>
                  <a:srgbClr val="000000"/>
                </a:solidFill>
                <a:latin typeface="BYagut"/>
                <a:cs typeface="B Mitra" panose="00000400000000000000" pitchFamily="2" charset="-78"/>
              </a:rPr>
              <a:t>مقدار معینی آهک معمولی را با 8برابر وزن یا 4برابر حجم آن آب مخلوط کرده و صبر میکنیم تا </a:t>
            </a:r>
            <a:r>
              <a:rPr lang="fa-IR" sz="2400" dirty="0" smtClean="0">
                <a:solidFill>
                  <a:srgbClr val="000000"/>
                </a:solidFill>
                <a:latin typeface="BYagut"/>
                <a:cs typeface="B Mitra" panose="00000400000000000000" pitchFamily="2" charset="-78"/>
              </a:rPr>
              <a:t>قسمت هاي </a:t>
            </a:r>
            <a:r>
              <a:rPr lang="fa-IR" sz="2400" dirty="0">
                <a:solidFill>
                  <a:srgbClr val="000000"/>
                </a:solidFill>
                <a:latin typeface="BYagut"/>
                <a:cs typeface="B Mitra" panose="00000400000000000000" pitchFamily="2" charset="-78"/>
              </a:rPr>
              <a:t>غیر قابل حل رسوب کند. </a:t>
            </a:r>
            <a:endParaRPr lang="fa-IR" sz="2400" dirty="0" smtClean="0">
              <a:solidFill>
                <a:srgbClr val="000000"/>
              </a:solidFill>
              <a:latin typeface="BYagut"/>
              <a:cs typeface="B Mitra" panose="00000400000000000000" pitchFamily="2" charset="-78"/>
            </a:endParaRPr>
          </a:p>
          <a:p>
            <a:pPr algn="r" rtl="1"/>
            <a:r>
              <a:rPr lang="fa-IR" sz="2400" dirty="0" smtClean="0">
                <a:solidFill>
                  <a:srgbClr val="000000"/>
                </a:solidFill>
                <a:latin typeface="BYagut"/>
                <a:cs typeface="B Mitra" panose="00000400000000000000" pitchFamily="2" charset="-78"/>
              </a:rPr>
              <a:t>- محلول </a:t>
            </a:r>
            <a:r>
              <a:rPr lang="fa-IR" sz="2400" dirty="0">
                <a:solidFill>
                  <a:srgbClr val="000000"/>
                </a:solidFill>
                <a:latin typeface="BYagut"/>
                <a:cs typeface="B Mitra" panose="00000400000000000000" pitchFamily="2" charset="-78"/>
              </a:rPr>
              <a:t>زلال موجود در قسمت فوقانی را جدا کرده بعنوان شیر </a:t>
            </a:r>
            <a:r>
              <a:rPr lang="fa-IR" sz="2400" dirty="0" smtClean="0">
                <a:solidFill>
                  <a:srgbClr val="000000"/>
                </a:solidFill>
                <a:latin typeface="BYagut"/>
                <a:cs typeface="B Mitra" panose="00000400000000000000" pitchFamily="2" charset="-78"/>
              </a:rPr>
              <a:t>آهک    %</a:t>
            </a:r>
            <a:r>
              <a:rPr lang="fa-IR" sz="2400" dirty="0">
                <a:solidFill>
                  <a:srgbClr val="000000"/>
                </a:solidFill>
                <a:latin typeface="BYagut"/>
                <a:cs typeface="B Mitra" panose="00000400000000000000" pitchFamily="2" charset="-78"/>
              </a:rPr>
              <a:t>20مورد استفاده قرار میدهیم</a:t>
            </a:r>
            <a:r>
              <a:rPr lang="fa-IR" dirty="0">
                <a:solidFill>
                  <a:srgbClr val="000000"/>
                </a:solidFill>
                <a:latin typeface="BYagut"/>
              </a:rPr>
              <a:t/>
            </a:r>
            <a:br>
              <a:rPr lang="fa-IR" dirty="0">
                <a:solidFill>
                  <a:srgbClr val="000000"/>
                </a:solidFill>
                <a:latin typeface="BYagut"/>
              </a:rPr>
            </a:br>
            <a:endParaRPr lang="fa-IR" dirty="0"/>
          </a:p>
        </p:txBody>
      </p:sp>
    </p:spTree>
    <p:extLst>
      <p:ext uri="{BB962C8B-B14F-4D97-AF65-F5344CB8AC3E}">
        <p14:creationId xmlns:p14="http://schemas.microsoft.com/office/powerpoint/2010/main" val="40975812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301625" y="1447800"/>
          <a:ext cx="8504238" cy="4651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6842740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graphicEl>
                                              <a:dgm id="{FB21E832-2F46-40A9-89D9-A19A2D9F4C35}"/>
                                            </p:graphicEl>
                                          </p:spTgt>
                                        </p:tgtEl>
                                        <p:attrNameLst>
                                          <p:attrName>style.visibility</p:attrName>
                                        </p:attrNameLst>
                                      </p:cBhvr>
                                      <p:to>
                                        <p:strVal val="visible"/>
                                      </p:to>
                                    </p:set>
                                    <p:anim calcmode="lin" valueType="num">
                                      <p:cBhvr additive="base">
                                        <p:cTn id="7" dur="500" fill="hold"/>
                                        <p:tgtEl>
                                          <p:spTgt spid="4">
                                            <p:graphicEl>
                                              <a:dgm id="{FB21E832-2F46-40A9-89D9-A19A2D9F4C35}"/>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FB21E832-2F46-40A9-89D9-A19A2D9F4C35}"/>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graphicEl>
                                              <a:dgm id="{BE2D1DD3-9762-4396-9015-E18F8DE5E6A4}"/>
                                            </p:graphicEl>
                                          </p:spTgt>
                                        </p:tgtEl>
                                        <p:attrNameLst>
                                          <p:attrName>style.visibility</p:attrName>
                                        </p:attrNameLst>
                                      </p:cBhvr>
                                      <p:to>
                                        <p:strVal val="visible"/>
                                      </p:to>
                                    </p:set>
                                    <p:anim calcmode="lin" valueType="num">
                                      <p:cBhvr additive="base">
                                        <p:cTn id="13" dur="500" fill="hold"/>
                                        <p:tgtEl>
                                          <p:spTgt spid="4">
                                            <p:graphicEl>
                                              <a:dgm id="{BE2D1DD3-9762-4396-9015-E18F8DE5E6A4}"/>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graphicEl>
                                              <a:dgm id="{BE2D1DD3-9762-4396-9015-E18F8DE5E6A4}"/>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graphicEl>
                                              <a:dgm id="{FD508CDE-114A-41A9-AC1F-1151FB1CFC99}"/>
                                            </p:graphicEl>
                                          </p:spTgt>
                                        </p:tgtEl>
                                        <p:attrNameLst>
                                          <p:attrName>style.visibility</p:attrName>
                                        </p:attrNameLst>
                                      </p:cBhvr>
                                      <p:to>
                                        <p:strVal val="visible"/>
                                      </p:to>
                                    </p:set>
                                    <p:anim calcmode="lin" valueType="num">
                                      <p:cBhvr additive="base">
                                        <p:cTn id="19" dur="500" fill="hold"/>
                                        <p:tgtEl>
                                          <p:spTgt spid="4">
                                            <p:graphicEl>
                                              <a:dgm id="{FD508CDE-114A-41A9-AC1F-1151FB1CFC99}"/>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graphicEl>
                                              <a:dgm id="{FD508CDE-114A-41A9-AC1F-1151FB1CFC99}"/>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85800"/>
            <a:ext cx="7010400" cy="1371600"/>
          </a:xfrm>
        </p:spPr>
        <p:txBody>
          <a:bodyPr>
            <a:normAutofit fontScale="90000"/>
          </a:bodyPr>
          <a:lstStyle/>
          <a:p>
            <a:pPr algn="ctr"/>
            <a:r>
              <a:rPr lang="fa-IR" dirty="0">
                <a:solidFill>
                  <a:srgbClr val="FF0000"/>
                </a:solidFill>
                <a:latin typeface="BYagut"/>
                <a:cs typeface="B Titr" panose="00000700000000000000" pitchFamily="2" charset="-78"/>
              </a:rPr>
              <a:t>گندزدائی منازل </a:t>
            </a:r>
            <a:r>
              <a:rPr lang="fa-IR" dirty="0" smtClean="0">
                <a:solidFill>
                  <a:srgbClr val="FF0000"/>
                </a:solidFill>
                <a:latin typeface="BYagut"/>
                <a:cs typeface="B Titr" panose="00000700000000000000" pitchFamily="2" charset="-78"/>
              </a:rPr>
              <a:t>آلوده</a:t>
            </a:r>
            <a:r>
              <a:rPr lang="fa-IR" dirty="0">
                <a:solidFill>
                  <a:srgbClr val="000000"/>
                </a:solidFill>
                <a:latin typeface="BYagut"/>
                <a:cs typeface="B Titr" panose="00000700000000000000" pitchFamily="2" charset="-78"/>
              </a:rPr>
              <a:t/>
            </a:r>
            <a:br>
              <a:rPr lang="fa-IR" dirty="0">
                <a:solidFill>
                  <a:srgbClr val="000000"/>
                </a:solidFill>
                <a:latin typeface="BYagut"/>
                <a:cs typeface="B Titr" panose="00000700000000000000" pitchFamily="2" charset="-78"/>
              </a:rPr>
            </a:br>
            <a:r>
              <a:rPr lang="fa-IR" dirty="0">
                <a:solidFill>
                  <a:srgbClr val="000000"/>
                </a:solidFill>
                <a:latin typeface="BYagut"/>
                <a:cs typeface="B Titr" panose="00000700000000000000" pitchFamily="2" charset="-78"/>
              </a:rPr>
              <a:t/>
            </a:r>
            <a:br>
              <a:rPr lang="fa-IR" dirty="0">
                <a:solidFill>
                  <a:srgbClr val="000000"/>
                </a:solidFill>
                <a:latin typeface="BYagut"/>
                <a:cs typeface="B Titr" panose="00000700000000000000" pitchFamily="2" charset="-78"/>
              </a:rPr>
            </a:br>
            <a:endParaRPr lang="fa-IR" dirty="0">
              <a:cs typeface="B Titr" panose="00000700000000000000" pitchFamily="2" charset="-78"/>
            </a:endParaRPr>
          </a:p>
        </p:txBody>
      </p:sp>
      <p:sp>
        <p:nvSpPr>
          <p:cNvPr id="3" name="Content Placeholder 2"/>
          <p:cNvSpPr>
            <a:spLocks noGrp="1"/>
          </p:cNvSpPr>
          <p:nvPr>
            <p:ph idx="1"/>
          </p:nvPr>
        </p:nvSpPr>
        <p:spPr>
          <a:xfrm>
            <a:off x="304800" y="1219200"/>
            <a:ext cx="8458200" cy="4906963"/>
          </a:xfrm>
        </p:spPr>
        <p:txBody>
          <a:bodyPr>
            <a:normAutofit/>
          </a:bodyPr>
          <a:lstStyle/>
          <a:p>
            <a:pPr marL="457200" indent="-457200">
              <a:buAutoNum type="arabicParenR"/>
            </a:pPr>
            <a:r>
              <a:rPr lang="fa-IR" sz="2100" dirty="0" smtClean="0">
                <a:solidFill>
                  <a:srgbClr val="000000"/>
                </a:solidFill>
                <a:latin typeface="BYagut"/>
                <a:cs typeface="B Mitra" panose="00000400000000000000" pitchFamily="2" charset="-78"/>
              </a:rPr>
              <a:t>کلیه </a:t>
            </a:r>
            <a:r>
              <a:rPr lang="fa-IR" sz="2100" dirty="0">
                <a:solidFill>
                  <a:srgbClr val="000000"/>
                </a:solidFill>
                <a:latin typeface="BYagut"/>
                <a:cs typeface="B Mitra" panose="00000400000000000000" pitchFamily="2" charset="-78"/>
              </a:rPr>
              <a:t>اطاق ها، راهروها، دربهاي ورودي و جاهائی که بیمار با آن در تماس بوده باید با محلول </a:t>
            </a:r>
            <a:r>
              <a:rPr lang="fa-IR" sz="2100" dirty="0" smtClean="0">
                <a:solidFill>
                  <a:srgbClr val="000000"/>
                </a:solidFill>
                <a:latin typeface="BYagut"/>
                <a:cs typeface="B Mitra" panose="00000400000000000000" pitchFamily="2" charset="-78"/>
              </a:rPr>
              <a:t>گندزداي محیطی </a:t>
            </a:r>
            <a:r>
              <a:rPr lang="fa-IR" sz="2100" dirty="0">
                <a:solidFill>
                  <a:srgbClr val="000000"/>
                </a:solidFill>
                <a:latin typeface="BYagut"/>
                <a:cs typeface="B Mitra" panose="00000400000000000000" pitchFamily="2" charset="-78"/>
              </a:rPr>
              <a:t>مناسب و داراي مجوز </a:t>
            </a:r>
            <a:r>
              <a:rPr lang="fa-IR" sz="2100" dirty="0" smtClean="0">
                <a:solidFill>
                  <a:srgbClr val="000000"/>
                </a:solidFill>
                <a:latin typeface="BYagut"/>
                <a:cs typeface="B Mitra" panose="00000400000000000000" pitchFamily="2" charset="-78"/>
              </a:rPr>
              <a:t>( </a:t>
            </a:r>
            <a:r>
              <a:rPr lang="fa-IR" sz="2100" dirty="0">
                <a:solidFill>
                  <a:srgbClr val="000000"/>
                </a:solidFill>
                <a:latin typeface="BYagut"/>
                <a:cs typeface="B Mitra" panose="00000400000000000000" pitchFamily="2" charset="-78"/>
              </a:rPr>
              <a:t>مطابق دستورالعمل مصرف </a:t>
            </a:r>
            <a:r>
              <a:rPr lang="fa-IR" sz="2100" dirty="0" smtClean="0">
                <a:solidFill>
                  <a:srgbClr val="000000"/>
                </a:solidFill>
                <a:latin typeface="BYagut"/>
                <a:cs typeface="B Mitra" panose="00000400000000000000" pitchFamily="2" charset="-78"/>
              </a:rPr>
              <a:t>) </a:t>
            </a:r>
            <a:r>
              <a:rPr lang="fa-IR" sz="2100" dirty="0">
                <a:solidFill>
                  <a:srgbClr val="000000"/>
                </a:solidFill>
                <a:latin typeface="BYagut"/>
                <a:cs typeface="B Mitra" panose="00000400000000000000" pitchFamily="2" charset="-78"/>
              </a:rPr>
              <a:t>گندزدایی شود</a:t>
            </a:r>
            <a:br>
              <a:rPr lang="fa-IR" sz="2100" dirty="0">
                <a:solidFill>
                  <a:srgbClr val="000000"/>
                </a:solidFill>
                <a:latin typeface="BYagut"/>
                <a:cs typeface="B Mitra" panose="00000400000000000000" pitchFamily="2" charset="-78"/>
              </a:rPr>
            </a:br>
            <a:r>
              <a:rPr lang="fa-IR" sz="2100" dirty="0" smtClean="0">
                <a:solidFill>
                  <a:srgbClr val="000000"/>
                </a:solidFill>
                <a:latin typeface="BYagut"/>
                <a:cs typeface="B Mitra" panose="00000400000000000000" pitchFamily="2" charset="-78"/>
              </a:rPr>
              <a:t>2)</a:t>
            </a:r>
            <a:r>
              <a:rPr lang="fa-IR" sz="2100" dirty="0" smtClean="0">
                <a:solidFill>
                  <a:srgbClr val="000000"/>
                </a:solidFill>
                <a:cs typeface="B Mitra" panose="00000400000000000000" pitchFamily="2" charset="-78"/>
              </a:rPr>
              <a:t> </a:t>
            </a:r>
            <a:r>
              <a:rPr lang="fa-IR" sz="2100" dirty="0" smtClean="0">
                <a:solidFill>
                  <a:srgbClr val="000000"/>
                </a:solidFill>
                <a:latin typeface="BYagut"/>
                <a:cs typeface="B Mitra" panose="00000400000000000000" pitchFamily="2" charset="-78"/>
              </a:rPr>
              <a:t>کف </a:t>
            </a:r>
            <a:r>
              <a:rPr lang="fa-IR" sz="2100" dirty="0">
                <a:solidFill>
                  <a:srgbClr val="000000"/>
                </a:solidFill>
                <a:latin typeface="BYagut"/>
                <a:cs typeface="B Mitra" panose="00000400000000000000" pitchFamily="2" charset="-78"/>
              </a:rPr>
              <a:t>و سره مستراح منازل را باید با کرئولین 5درصد یا شیر آهک %20گندزدائی نمود.</a:t>
            </a:r>
            <a:br>
              <a:rPr lang="fa-IR" sz="2100" dirty="0">
                <a:solidFill>
                  <a:srgbClr val="000000"/>
                </a:solidFill>
                <a:latin typeface="BYagut"/>
                <a:cs typeface="B Mitra" panose="00000400000000000000" pitchFamily="2" charset="-78"/>
              </a:rPr>
            </a:br>
            <a:r>
              <a:rPr lang="fa-IR" sz="2100" dirty="0" smtClean="0">
                <a:solidFill>
                  <a:srgbClr val="000000"/>
                </a:solidFill>
                <a:latin typeface="TimesNewRoman"/>
                <a:cs typeface="B Mitra" panose="00000400000000000000" pitchFamily="2" charset="-78"/>
              </a:rPr>
              <a:t>3) </a:t>
            </a:r>
            <a:r>
              <a:rPr lang="fa-IR" sz="2100" dirty="0" smtClean="0">
                <a:solidFill>
                  <a:srgbClr val="000000"/>
                </a:solidFill>
                <a:latin typeface="BYagut"/>
                <a:cs typeface="B Mitra" panose="00000400000000000000" pitchFamily="2" charset="-78"/>
              </a:rPr>
              <a:t>البسه </a:t>
            </a:r>
            <a:r>
              <a:rPr lang="fa-IR" sz="2100" dirty="0">
                <a:solidFill>
                  <a:srgbClr val="000000"/>
                </a:solidFill>
                <a:latin typeface="BYagut"/>
                <a:cs typeface="B Mitra" panose="00000400000000000000" pitchFamily="2" charset="-78"/>
              </a:rPr>
              <a:t>مشکوك و ملافه و غیره را باید جوشانیده و پس از خشک شدن مورد مصرف قرار داد.</a:t>
            </a:r>
            <a:br>
              <a:rPr lang="fa-IR" sz="2100" dirty="0">
                <a:solidFill>
                  <a:srgbClr val="000000"/>
                </a:solidFill>
                <a:latin typeface="BYagut"/>
                <a:cs typeface="B Mitra" panose="00000400000000000000" pitchFamily="2" charset="-78"/>
              </a:rPr>
            </a:br>
            <a:r>
              <a:rPr lang="fa-IR" sz="2100" dirty="0" smtClean="0">
                <a:solidFill>
                  <a:srgbClr val="000000"/>
                </a:solidFill>
                <a:latin typeface="TimesNewRoman"/>
                <a:cs typeface="B Mitra" panose="00000400000000000000" pitchFamily="2" charset="-78"/>
              </a:rPr>
              <a:t>4) </a:t>
            </a:r>
            <a:r>
              <a:rPr lang="fa-IR" sz="2100" dirty="0" smtClean="0">
                <a:solidFill>
                  <a:srgbClr val="000000"/>
                </a:solidFill>
                <a:latin typeface="BYagut"/>
                <a:cs typeface="B Mitra" panose="00000400000000000000" pitchFamily="2" charset="-78"/>
              </a:rPr>
              <a:t>لحاف</a:t>
            </a:r>
            <a:r>
              <a:rPr lang="fa-IR" sz="2100" dirty="0">
                <a:solidFill>
                  <a:srgbClr val="000000"/>
                </a:solidFill>
                <a:latin typeface="BYagut"/>
                <a:cs typeface="B Mitra" panose="00000400000000000000" pitchFamily="2" charset="-78"/>
              </a:rPr>
              <a:t>، پتو، تشک و امثالهم را باید با گندزداي مناسب گندزدایی کرد.</a:t>
            </a:r>
            <a:br>
              <a:rPr lang="fa-IR" sz="2100" dirty="0">
                <a:solidFill>
                  <a:srgbClr val="000000"/>
                </a:solidFill>
                <a:latin typeface="BYagut"/>
                <a:cs typeface="B Mitra" panose="00000400000000000000" pitchFamily="2" charset="-78"/>
              </a:rPr>
            </a:br>
            <a:r>
              <a:rPr lang="fa-IR" sz="2100" dirty="0" smtClean="0">
                <a:solidFill>
                  <a:srgbClr val="000000"/>
                </a:solidFill>
                <a:latin typeface="TimesNewRoman"/>
                <a:cs typeface="B Mitra" panose="00000400000000000000" pitchFamily="2" charset="-78"/>
              </a:rPr>
              <a:t>5) </a:t>
            </a:r>
            <a:r>
              <a:rPr lang="fa-IR" sz="2100" dirty="0" smtClean="0">
                <a:solidFill>
                  <a:srgbClr val="000000"/>
                </a:solidFill>
                <a:latin typeface="BYagut"/>
                <a:cs typeface="B Mitra" panose="00000400000000000000" pitchFamily="2" charset="-78"/>
              </a:rPr>
              <a:t>زباله </a:t>
            </a:r>
            <a:r>
              <a:rPr lang="fa-IR" sz="2100" dirty="0">
                <a:solidFill>
                  <a:srgbClr val="000000"/>
                </a:solidFill>
                <a:latin typeface="BYagut"/>
                <a:cs typeface="B Mitra" panose="00000400000000000000" pitchFamily="2" charset="-78"/>
              </a:rPr>
              <a:t>را باید در ظرفهاي درب دار جمع آوري و پس از ضدعفونی با شیر آهک %20یا کرئولین </a:t>
            </a:r>
            <a:r>
              <a:rPr lang="fa-IR" sz="2100" dirty="0" smtClean="0">
                <a:solidFill>
                  <a:srgbClr val="000000"/>
                </a:solidFill>
                <a:latin typeface="BYagut"/>
                <a:cs typeface="B Mitra" panose="00000400000000000000" pitchFamily="2" charset="-78"/>
              </a:rPr>
              <a:t>5درصد </a:t>
            </a:r>
            <a:r>
              <a:rPr lang="fa-IR" sz="2100" dirty="0">
                <a:solidFill>
                  <a:srgbClr val="000000"/>
                </a:solidFill>
                <a:latin typeface="BYagut"/>
                <a:cs typeface="B Mitra" panose="00000400000000000000" pitchFamily="2" charset="-78"/>
              </a:rPr>
              <a:t>نسبت به معدوم نمودن آن اقدام نمود تا موجب جلب مگس </a:t>
            </a:r>
            <a:r>
              <a:rPr lang="fa-IR" sz="2100" dirty="0" smtClean="0">
                <a:solidFill>
                  <a:srgbClr val="000000"/>
                </a:solidFill>
                <a:latin typeface="BYagut"/>
                <a:cs typeface="B Mitra" panose="00000400000000000000" pitchFamily="2" charset="-78"/>
              </a:rPr>
              <a:t>نگردد</a:t>
            </a:r>
          </a:p>
          <a:p>
            <a:r>
              <a:rPr lang="fa-IR" sz="2100" dirty="0">
                <a:solidFill>
                  <a:srgbClr val="000000"/>
                </a:solidFill>
                <a:latin typeface="BYagut"/>
                <a:cs typeface="B Mitra" panose="00000400000000000000" pitchFamily="2" charset="-78"/>
              </a:rPr>
              <a:t/>
            </a:r>
            <a:br>
              <a:rPr lang="fa-IR" sz="2100" dirty="0">
                <a:solidFill>
                  <a:srgbClr val="000000"/>
                </a:solidFill>
                <a:latin typeface="BYagut"/>
                <a:cs typeface="B Mitra" panose="00000400000000000000" pitchFamily="2" charset="-78"/>
              </a:rPr>
            </a:br>
            <a:r>
              <a:rPr lang="fa-IR" sz="2100" dirty="0">
                <a:solidFill>
                  <a:srgbClr val="000000"/>
                </a:solidFill>
                <a:latin typeface="BYagut"/>
                <a:cs typeface="B Mitra" panose="00000400000000000000" pitchFamily="2" charset="-78"/>
              </a:rPr>
              <a:t>تذکر - به طور کلی استفاده از سایر ترکیبات گندزداي محیطی که داراي مجوز از معاونت غذا و </a:t>
            </a:r>
            <a:r>
              <a:rPr lang="fa-IR" sz="2100" dirty="0" smtClean="0">
                <a:solidFill>
                  <a:srgbClr val="000000"/>
                </a:solidFill>
                <a:latin typeface="BYagut"/>
                <a:cs typeface="B Mitra" panose="00000400000000000000" pitchFamily="2" charset="-78"/>
              </a:rPr>
              <a:t>داروي وزارت </a:t>
            </a:r>
            <a:r>
              <a:rPr lang="fa-IR" sz="2100" dirty="0">
                <a:solidFill>
                  <a:srgbClr val="000000"/>
                </a:solidFill>
                <a:latin typeface="BYagut"/>
                <a:cs typeface="B Mitra" panose="00000400000000000000" pitchFamily="2" charset="-78"/>
              </a:rPr>
              <a:t>بهداشت براي مصرف مورد نظر را دارا باشند مطابق دستورالعمل مصرف آن بلامانع است</a:t>
            </a:r>
            <a:endParaRPr lang="fa-IR" sz="2100" dirty="0">
              <a:cs typeface="B Mitra" panose="00000400000000000000" pitchFamily="2" charset="-78"/>
            </a:endParaRPr>
          </a:p>
        </p:txBody>
      </p:sp>
    </p:spTree>
    <p:extLst>
      <p:ext uri="{BB962C8B-B14F-4D97-AF65-F5344CB8AC3E}">
        <p14:creationId xmlns:p14="http://schemas.microsoft.com/office/powerpoint/2010/main" val="192633322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971800"/>
            <a:ext cx="5791200" cy="1371600"/>
          </a:xfrm>
        </p:spPr>
        <p:txBody>
          <a:bodyPr>
            <a:normAutofit fontScale="90000"/>
          </a:bodyPr>
          <a:lstStyle/>
          <a:p>
            <a:pPr algn="r"/>
            <a:r>
              <a:rPr lang="fa-IR" dirty="0" smtClean="0">
                <a:cs typeface="B Titr" panose="00000700000000000000" pitchFamily="2" charset="-78"/>
              </a:rPr>
              <a:t>پیوست 7</a:t>
            </a:r>
            <a:br>
              <a:rPr lang="fa-IR" dirty="0" smtClean="0">
                <a:cs typeface="B Titr" panose="00000700000000000000" pitchFamily="2" charset="-78"/>
              </a:rPr>
            </a:br>
            <a:r>
              <a:rPr lang="fa-IR" dirty="0" smtClean="0">
                <a:cs typeface="B Titr" panose="00000700000000000000" pitchFamily="2" charset="-78"/>
              </a:rPr>
              <a:t>پیوست 8</a:t>
            </a:r>
            <a:br>
              <a:rPr lang="fa-IR" dirty="0" smtClean="0">
                <a:cs typeface="B Titr" panose="00000700000000000000" pitchFamily="2" charset="-78"/>
              </a:rPr>
            </a:br>
            <a:r>
              <a:rPr lang="fa-IR" dirty="0" smtClean="0">
                <a:cs typeface="B Titr" panose="00000700000000000000" pitchFamily="2" charset="-78"/>
              </a:rPr>
              <a:t>اکسل فصلی</a:t>
            </a:r>
            <a:endParaRPr lang="fa-IR" dirty="0">
              <a:cs typeface="B Titr" panose="00000700000000000000" pitchFamily="2" charset="-78"/>
            </a:endParaRPr>
          </a:p>
        </p:txBody>
      </p:sp>
      <p:sp>
        <p:nvSpPr>
          <p:cNvPr id="3" name="Content Placeholder 2"/>
          <p:cNvSpPr>
            <a:spLocks noGrp="1"/>
          </p:cNvSpPr>
          <p:nvPr>
            <p:ph idx="1"/>
          </p:nvPr>
        </p:nvSpPr>
        <p:spPr>
          <a:xfrm>
            <a:off x="533400" y="1143001"/>
            <a:ext cx="7620000" cy="762000"/>
          </a:xfrm>
        </p:spPr>
        <p:txBody>
          <a:bodyPr>
            <a:normAutofit fontScale="92500" lnSpcReduction="20000"/>
          </a:bodyPr>
          <a:lstStyle/>
          <a:p>
            <a:r>
              <a:rPr lang="fa-IR" sz="3200" b="0" cap="all" spc="-60" dirty="0" smtClean="0">
                <a:solidFill>
                  <a:srgbClr val="000000"/>
                </a:solidFill>
                <a:latin typeface="BTitr"/>
                <a:ea typeface="+mj-ea"/>
                <a:cs typeface="B Titr" panose="00000700000000000000" pitchFamily="2" charset="-78"/>
              </a:rPr>
              <a:t>فرم های </a:t>
            </a:r>
            <a:r>
              <a:rPr lang="fa-IR" sz="3200" b="0" cap="all" spc="-60" dirty="0">
                <a:solidFill>
                  <a:srgbClr val="000000"/>
                </a:solidFill>
                <a:latin typeface="BTitr"/>
                <a:ea typeface="+mj-ea"/>
                <a:cs typeface="B Titr" panose="00000700000000000000" pitchFamily="2" charset="-78"/>
              </a:rPr>
              <a:t>گزارش نهایی طغیان بیماري هاي منتقله از آب</a:t>
            </a:r>
            <a:r>
              <a:rPr lang="fa-IR" sz="3200" b="0" cap="all" spc="-60" dirty="0">
                <a:solidFill>
                  <a:srgbClr val="000000"/>
                </a:solidFill>
                <a:latin typeface="BTitr"/>
                <a:ea typeface="+mj-ea"/>
                <a:cs typeface="Tahoma"/>
              </a:rPr>
              <a:t/>
            </a:r>
            <a:br>
              <a:rPr lang="fa-IR" sz="3200" b="0" cap="all" spc="-60" dirty="0">
                <a:solidFill>
                  <a:srgbClr val="000000"/>
                </a:solidFill>
                <a:latin typeface="BTitr"/>
                <a:ea typeface="+mj-ea"/>
                <a:cs typeface="Tahoma"/>
              </a:rPr>
            </a:br>
            <a:endParaRPr lang="fa-IR" dirty="0"/>
          </a:p>
        </p:txBody>
      </p:sp>
    </p:spTree>
    <p:extLst>
      <p:ext uri="{BB962C8B-B14F-4D97-AF65-F5344CB8AC3E}">
        <p14:creationId xmlns:p14="http://schemas.microsoft.com/office/powerpoint/2010/main" val="401479814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905000"/>
            <a:ext cx="7407275" cy="1471613"/>
          </a:xfrm>
        </p:spPr>
        <p:txBody>
          <a:bodyPr/>
          <a:lstStyle/>
          <a:p>
            <a:pPr algn="ctr" rtl="1">
              <a:defRPr/>
            </a:pPr>
            <a:r>
              <a:rPr lang="fa-IR" sz="3600" b="1" dirty="0" smtClean="0">
                <a:solidFill>
                  <a:srgbClr val="FF0000"/>
                </a:solidFill>
                <a:latin typeface="Arial" pitchFamily="34" charset="0"/>
                <a:cs typeface="B Titr" pitchFamily="2" charset="-78"/>
              </a:rPr>
              <a:t>بررسی بهداشت آب و فاضلاب در یک طغیان</a:t>
            </a:r>
            <a:endParaRPr lang="en-US" sz="3600" b="1" dirty="0">
              <a:solidFill>
                <a:srgbClr val="FF0000"/>
              </a:solidFill>
              <a:latin typeface="Arial" pitchFamily="34" charset="0"/>
              <a:cs typeface="B Titr" pitchFamily="2" charset="-78"/>
            </a:endParaRPr>
          </a:p>
        </p:txBody>
      </p:sp>
    </p:spTree>
    <p:extLst>
      <p:ext uri="{BB962C8B-B14F-4D97-AF65-F5344CB8AC3E}">
        <p14:creationId xmlns:p14="http://schemas.microsoft.com/office/powerpoint/2010/main" val="297200142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fa-IR" dirty="0" smtClean="0">
                <a:solidFill>
                  <a:srgbClr val="FF0000"/>
                </a:solidFill>
                <a:cs typeface="B Titr" pitchFamily="2" charset="-78"/>
              </a:rPr>
              <a:t>سئوال</a:t>
            </a:r>
            <a:endParaRPr lang="en-US" dirty="0">
              <a:solidFill>
                <a:srgbClr val="FF0000"/>
              </a:solidFill>
              <a:cs typeface="B Titr" pitchFamily="2" charset="-78"/>
            </a:endParaRPr>
          </a:p>
        </p:txBody>
      </p:sp>
      <p:sp>
        <p:nvSpPr>
          <p:cNvPr id="24579" name="Content Placeholder 2"/>
          <p:cNvSpPr>
            <a:spLocks noGrp="1"/>
          </p:cNvSpPr>
          <p:nvPr>
            <p:ph idx="1"/>
          </p:nvPr>
        </p:nvSpPr>
        <p:spPr/>
        <p:txBody>
          <a:bodyPr/>
          <a:lstStyle/>
          <a:p>
            <a:pPr algn="justLow" rtl="1"/>
            <a:r>
              <a:rPr lang="fa-IR" altLang="fa-IR" sz="2400" dirty="0" smtClean="0">
                <a:latin typeface="Arial" pitchFamily="34" charset="0"/>
                <a:cs typeface="B Mitra" panose="00000400000000000000" pitchFamily="2" charset="-78"/>
              </a:rPr>
              <a:t>شما کارشناس مرکز بهداشت استان </a:t>
            </a:r>
            <a:r>
              <a:rPr lang="en-US" altLang="fa-IR" sz="2400" dirty="0" smtClean="0">
                <a:latin typeface="Arial" pitchFamily="34" charset="0"/>
                <a:cs typeface="B Mitra" panose="00000400000000000000" pitchFamily="2" charset="-78"/>
              </a:rPr>
              <a:t>X </a:t>
            </a:r>
            <a:r>
              <a:rPr lang="fa-IR" altLang="fa-IR" sz="2400" dirty="0" smtClean="0">
                <a:latin typeface="Arial" pitchFamily="34" charset="0"/>
                <a:cs typeface="B Mitra" panose="00000400000000000000" pitchFamily="2" charset="-78"/>
              </a:rPr>
              <a:t> هستید .در روز دوشنبه با شما از شهرستان </a:t>
            </a:r>
            <a:r>
              <a:rPr lang="en-US" altLang="fa-IR" sz="2400" dirty="0" smtClean="0">
                <a:latin typeface="Arial" pitchFamily="34" charset="0"/>
                <a:cs typeface="B Mitra" panose="00000400000000000000" pitchFamily="2" charset="-78"/>
              </a:rPr>
              <a:t>Y</a:t>
            </a:r>
            <a:r>
              <a:rPr lang="fa-IR" altLang="fa-IR" sz="2400" dirty="0" smtClean="0">
                <a:latin typeface="Arial" pitchFamily="34" charset="0"/>
                <a:cs typeface="B Mitra" panose="00000400000000000000" pitchFamily="2" charset="-78"/>
              </a:rPr>
              <a:t>تماس گرفته شده و گفته می شود که تعداد موارد اسهال خونی در شهرستان زیاد شده است. چه اقدامی انجام می دهید؟</a:t>
            </a:r>
            <a:endParaRPr lang="en-US" altLang="fa-IR" sz="2400" dirty="0" smtClean="0">
              <a:latin typeface="Arial" pitchFamily="34" charset="0"/>
              <a:cs typeface="B Mitra" panose="00000400000000000000" pitchFamily="2" charset="-78"/>
            </a:endParaRPr>
          </a:p>
          <a:p>
            <a:pPr algn="r" rtl="1"/>
            <a:endParaRPr lang="en-US" altLang="fa-IR" dirty="0" smtClean="0">
              <a:ea typeface="Majalla UI"/>
            </a:endParaRPr>
          </a:p>
        </p:txBody>
      </p:sp>
    </p:spTree>
    <p:extLst>
      <p:ext uri="{BB962C8B-B14F-4D97-AF65-F5344CB8AC3E}">
        <p14:creationId xmlns:p14="http://schemas.microsoft.com/office/powerpoint/2010/main" val="39476843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4579">
                                            <p:txEl>
                                              <p:pRg st="0" end="0"/>
                                            </p:txEl>
                                          </p:spTgt>
                                        </p:tgtEl>
                                        <p:attrNameLst>
                                          <p:attrName>style.visibility</p:attrName>
                                        </p:attrNameLst>
                                      </p:cBhvr>
                                      <p:to>
                                        <p:strVal val="visible"/>
                                      </p:to>
                                    </p:set>
                                    <p:animEffect transition="in" filter="blinds(horizontal)">
                                      <p:cBhvr>
                                        <p:cTn id="12" dur="500"/>
                                        <p:tgtEl>
                                          <p:spTgt spid="245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579"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fa-IR" dirty="0" smtClean="0">
                <a:solidFill>
                  <a:srgbClr val="00B050"/>
                </a:solidFill>
                <a:cs typeface="B Titr" pitchFamily="2" charset="-78"/>
              </a:rPr>
              <a:t>پاسخ</a:t>
            </a:r>
            <a:endParaRPr lang="en-US" dirty="0">
              <a:solidFill>
                <a:srgbClr val="00B050"/>
              </a:solidFill>
              <a:cs typeface="B Titr" pitchFamily="2" charset="-78"/>
            </a:endParaRPr>
          </a:p>
        </p:txBody>
      </p:sp>
      <p:sp>
        <p:nvSpPr>
          <p:cNvPr id="25603" name="Content Placeholder 2"/>
          <p:cNvSpPr>
            <a:spLocks noGrp="1"/>
          </p:cNvSpPr>
          <p:nvPr>
            <p:ph idx="1"/>
          </p:nvPr>
        </p:nvSpPr>
        <p:spPr/>
        <p:txBody>
          <a:bodyPr/>
          <a:lstStyle/>
          <a:p>
            <a:pPr algn="r" rtl="1"/>
            <a:r>
              <a:rPr lang="fa-IR" altLang="fa-IR" sz="2400" dirty="0" smtClean="0">
                <a:ea typeface="Majalla UI"/>
                <a:cs typeface="B Mitra" panose="00000400000000000000" pitchFamily="2" charset="-78"/>
              </a:rPr>
              <a:t>برای تایید با واحد مبارزه با بیماریها تماس می گیریم.</a:t>
            </a:r>
            <a:endParaRPr lang="en-US" altLang="fa-IR" sz="2400" dirty="0" smtClean="0">
              <a:ea typeface="Majalla UI"/>
              <a:cs typeface="B Mitra" panose="00000400000000000000" pitchFamily="2" charset="-78"/>
            </a:endParaRPr>
          </a:p>
          <a:p>
            <a:pPr algn="r" rtl="1"/>
            <a:endParaRPr lang="en-US" altLang="fa-IR" dirty="0" smtClean="0">
              <a:ea typeface="Majalla UI"/>
              <a:cs typeface="B Nazanin" pitchFamily="2" charset="-78"/>
            </a:endParaRPr>
          </a:p>
        </p:txBody>
      </p:sp>
    </p:spTree>
    <p:extLst>
      <p:ext uri="{BB962C8B-B14F-4D97-AF65-F5344CB8AC3E}">
        <p14:creationId xmlns:p14="http://schemas.microsoft.com/office/powerpoint/2010/main" val="27237944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5603">
                                            <p:txEl>
                                              <p:pRg st="0" end="0"/>
                                            </p:txEl>
                                          </p:spTgt>
                                        </p:tgtEl>
                                        <p:attrNameLst>
                                          <p:attrName>style.visibility</p:attrName>
                                        </p:attrNameLst>
                                      </p:cBhvr>
                                      <p:to>
                                        <p:strVal val="visible"/>
                                      </p:to>
                                    </p:set>
                                    <p:animEffect transition="in" filter="blinds(horizontal)">
                                      <p:cBhvr>
                                        <p:cTn id="12" dur="500"/>
                                        <p:tgtEl>
                                          <p:spTgt spid="2560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fa-IR" dirty="0" smtClean="0">
                <a:solidFill>
                  <a:srgbClr val="FF0000"/>
                </a:solidFill>
                <a:cs typeface="B Titr" pitchFamily="2" charset="-78"/>
              </a:rPr>
              <a:t>سئوال</a:t>
            </a:r>
            <a:endParaRPr lang="en-US" dirty="0">
              <a:solidFill>
                <a:srgbClr val="FF0000"/>
              </a:solidFill>
              <a:cs typeface="B Titr" pitchFamily="2" charset="-78"/>
            </a:endParaRPr>
          </a:p>
        </p:txBody>
      </p:sp>
      <p:sp>
        <p:nvSpPr>
          <p:cNvPr id="26627" name="Content Placeholder 2"/>
          <p:cNvSpPr>
            <a:spLocks noGrp="1"/>
          </p:cNvSpPr>
          <p:nvPr>
            <p:ph idx="1"/>
          </p:nvPr>
        </p:nvSpPr>
        <p:spPr/>
        <p:txBody>
          <a:bodyPr/>
          <a:lstStyle/>
          <a:p>
            <a:pPr algn="justLow" rtl="1"/>
            <a:r>
              <a:rPr lang="fa-IR" altLang="fa-IR" dirty="0" smtClean="0">
                <a:ea typeface="Majalla UI"/>
                <a:cs typeface="B Nazanin" pitchFamily="2" charset="-78"/>
              </a:rPr>
              <a:t>کا</a:t>
            </a:r>
            <a:r>
              <a:rPr lang="fa-IR" altLang="fa-IR" sz="2400" dirty="0" smtClean="0">
                <a:ea typeface="Majalla UI"/>
                <a:cs typeface="B Mitra" panose="00000400000000000000" pitchFamily="2" charset="-78"/>
              </a:rPr>
              <a:t>رشناس شهرستان توضیح می دهد که افزایش تعداد موارد از روز جمعه شروع شده و از دو مرکز بهداشتی و درمانی در دو روستای نزدیک به هم گزارش شده است.این تعداد بیماری در زمانهای دیگر به این حد نبوده و همه بیماران دارای اسهال خونی هستند.واحد بیماریها نیز و قوع طغیان را تایید می کند.چه اقدامی باید انجام دهیم؟</a:t>
            </a:r>
            <a:endParaRPr lang="en-US" altLang="fa-IR" sz="2400" dirty="0" smtClean="0">
              <a:ea typeface="Majalla UI"/>
              <a:cs typeface="B Mitra" panose="00000400000000000000" pitchFamily="2" charset="-78"/>
            </a:endParaRPr>
          </a:p>
          <a:p>
            <a:pPr algn="r"/>
            <a:endParaRPr lang="en-US" altLang="fa-IR" dirty="0" smtClean="0">
              <a:ea typeface="Majalla UI"/>
              <a:cs typeface="B Nazanin" pitchFamily="2" charset="-78"/>
            </a:endParaRPr>
          </a:p>
        </p:txBody>
      </p:sp>
    </p:spTree>
    <p:extLst>
      <p:ext uri="{BB962C8B-B14F-4D97-AF65-F5344CB8AC3E}">
        <p14:creationId xmlns:p14="http://schemas.microsoft.com/office/powerpoint/2010/main" val="17142986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6627">
                                            <p:txEl>
                                              <p:pRg st="0" end="0"/>
                                            </p:txEl>
                                          </p:spTgt>
                                        </p:tgtEl>
                                        <p:attrNameLst>
                                          <p:attrName>style.visibility</p:attrName>
                                        </p:attrNameLst>
                                      </p:cBhvr>
                                      <p:to>
                                        <p:strVal val="visible"/>
                                      </p:to>
                                    </p:set>
                                    <p:animEffect transition="in" filter="blinds(horizontal)">
                                      <p:cBhvr>
                                        <p:cTn id="12" dur="500"/>
                                        <p:tgtEl>
                                          <p:spTgt spid="266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fa-IR" dirty="0" smtClean="0">
                <a:solidFill>
                  <a:srgbClr val="00B050"/>
                </a:solidFill>
                <a:cs typeface="B Titr" pitchFamily="2" charset="-78"/>
              </a:rPr>
              <a:t>پاسخ</a:t>
            </a:r>
            <a:endParaRPr lang="en-US" dirty="0">
              <a:solidFill>
                <a:srgbClr val="00B050"/>
              </a:solidFill>
              <a:cs typeface="B Titr" pitchFamily="2" charset="-78"/>
            </a:endParaRPr>
          </a:p>
        </p:txBody>
      </p:sp>
      <p:sp>
        <p:nvSpPr>
          <p:cNvPr id="27651" name="Content Placeholder 2"/>
          <p:cNvSpPr>
            <a:spLocks noGrp="1"/>
          </p:cNvSpPr>
          <p:nvPr>
            <p:ph idx="1"/>
          </p:nvPr>
        </p:nvSpPr>
        <p:spPr/>
        <p:txBody>
          <a:bodyPr/>
          <a:lstStyle/>
          <a:p>
            <a:pPr algn="justLow" rtl="1">
              <a:buFont typeface="Wingdings 2" pitchFamily="18" charset="2"/>
              <a:buNone/>
            </a:pPr>
            <a:r>
              <a:rPr lang="fa-IR" altLang="fa-IR" sz="2400" dirty="0" smtClean="0">
                <a:ea typeface="Majalla UI"/>
                <a:cs typeface="B Mitra" panose="00000400000000000000" pitchFamily="2" charset="-78"/>
              </a:rPr>
              <a:t>گزارش فوری را از شهرستان درخواست نماییم که بصورت نمابر به مرکز بهداشت استان ارسال و سپس آنرا به مرکز بصورت نمابر ارسال نماییم.موضوع را تلفنی نیز به مرکز گزارش می نماییم.</a:t>
            </a:r>
            <a:endParaRPr lang="en-US" altLang="fa-IR" sz="2400" dirty="0" smtClean="0">
              <a:ea typeface="Majalla UI"/>
              <a:cs typeface="B Mitra" panose="00000400000000000000" pitchFamily="2" charset="-78"/>
            </a:endParaRPr>
          </a:p>
          <a:p>
            <a:pPr algn="r" rtl="1">
              <a:buFont typeface="Wingdings 2" pitchFamily="18" charset="2"/>
              <a:buNone/>
            </a:pPr>
            <a:endParaRPr lang="en-US" altLang="fa-IR" dirty="0" smtClean="0">
              <a:ea typeface="Majalla UI"/>
              <a:cs typeface="B Nazanin" pitchFamily="2" charset="-78"/>
            </a:endParaRPr>
          </a:p>
        </p:txBody>
      </p:sp>
    </p:spTree>
    <p:extLst>
      <p:ext uri="{BB962C8B-B14F-4D97-AF65-F5344CB8AC3E}">
        <p14:creationId xmlns:p14="http://schemas.microsoft.com/office/powerpoint/2010/main" val="7936665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7651">
                                            <p:txEl>
                                              <p:pRg st="0" end="0"/>
                                            </p:txEl>
                                          </p:spTgt>
                                        </p:tgtEl>
                                        <p:attrNameLst>
                                          <p:attrName>style.visibility</p:attrName>
                                        </p:attrNameLst>
                                      </p:cBhvr>
                                      <p:to>
                                        <p:strVal val="visible"/>
                                      </p:to>
                                    </p:set>
                                    <p:animEffect transition="in" filter="blinds(horizontal)">
                                      <p:cBhvr>
                                        <p:cTn id="12" dur="500"/>
                                        <p:tgtEl>
                                          <p:spTgt spid="276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fa-IR" dirty="0" smtClean="0">
                <a:solidFill>
                  <a:srgbClr val="FF0000"/>
                </a:solidFill>
                <a:cs typeface="B Titr" pitchFamily="2" charset="-78"/>
              </a:rPr>
              <a:t>سئوال</a:t>
            </a:r>
            <a:endParaRPr lang="en-US" dirty="0">
              <a:solidFill>
                <a:srgbClr val="FF0000"/>
              </a:solidFill>
              <a:cs typeface="B Titr" pitchFamily="2" charset="-78"/>
            </a:endParaRPr>
          </a:p>
        </p:txBody>
      </p:sp>
      <p:sp>
        <p:nvSpPr>
          <p:cNvPr id="28675" name="Content Placeholder 2"/>
          <p:cNvSpPr>
            <a:spLocks noGrp="1"/>
          </p:cNvSpPr>
          <p:nvPr>
            <p:ph idx="1"/>
          </p:nvPr>
        </p:nvSpPr>
        <p:spPr/>
        <p:txBody>
          <a:bodyPr/>
          <a:lstStyle/>
          <a:p>
            <a:pPr algn="justLow" rtl="1"/>
            <a:r>
              <a:rPr lang="fa-IR" altLang="fa-IR" dirty="0" smtClean="0">
                <a:ea typeface="Majalla UI"/>
                <a:cs typeface="B Nazanin" pitchFamily="2" charset="-78"/>
              </a:rPr>
              <a:t>ا</a:t>
            </a:r>
            <a:r>
              <a:rPr lang="fa-IR" altLang="fa-IR" sz="2400" dirty="0" smtClean="0">
                <a:ea typeface="Majalla UI"/>
                <a:cs typeface="B Mitra" panose="00000400000000000000" pitchFamily="2" charset="-78"/>
              </a:rPr>
              <a:t>ز مرکز بهداشت شهرستان گزارش می رسد تعداد موارد تاکنون (دوشنبه) 150 مورد بوده است .اقدام بعدی چیست؟</a:t>
            </a:r>
            <a:endParaRPr lang="en-US" altLang="fa-IR" sz="2400" dirty="0" smtClean="0">
              <a:ea typeface="Majalla UI"/>
              <a:cs typeface="B Mitra" panose="00000400000000000000" pitchFamily="2" charset="-78"/>
            </a:endParaRPr>
          </a:p>
        </p:txBody>
      </p:sp>
    </p:spTree>
    <p:extLst>
      <p:ext uri="{BB962C8B-B14F-4D97-AF65-F5344CB8AC3E}">
        <p14:creationId xmlns:p14="http://schemas.microsoft.com/office/powerpoint/2010/main" val="16314835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8675">
                                            <p:txEl>
                                              <p:pRg st="0" end="0"/>
                                            </p:txEl>
                                          </p:spTgt>
                                        </p:tgtEl>
                                        <p:attrNameLst>
                                          <p:attrName>style.visibility</p:attrName>
                                        </p:attrNameLst>
                                      </p:cBhvr>
                                      <p:to>
                                        <p:strVal val="visible"/>
                                      </p:to>
                                    </p:set>
                                    <p:animEffect transition="in" filter="blinds(horizontal)">
                                      <p:cBhvr>
                                        <p:cTn id="12" dur="500"/>
                                        <p:tgtEl>
                                          <p:spTgt spid="286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fa-IR" dirty="0" smtClean="0">
                <a:solidFill>
                  <a:srgbClr val="00B050"/>
                </a:solidFill>
                <a:cs typeface="B Titr" pitchFamily="2" charset="-78"/>
              </a:rPr>
              <a:t>پاسخ</a:t>
            </a:r>
            <a:endParaRPr lang="en-US" dirty="0">
              <a:solidFill>
                <a:srgbClr val="00B050"/>
              </a:solidFill>
              <a:cs typeface="B Titr" pitchFamily="2" charset="-78"/>
            </a:endParaRPr>
          </a:p>
        </p:txBody>
      </p:sp>
      <p:sp>
        <p:nvSpPr>
          <p:cNvPr id="29699" name="Content Placeholder 2"/>
          <p:cNvSpPr>
            <a:spLocks noGrp="1"/>
          </p:cNvSpPr>
          <p:nvPr>
            <p:ph idx="1"/>
          </p:nvPr>
        </p:nvSpPr>
        <p:spPr/>
        <p:txBody>
          <a:bodyPr/>
          <a:lstStyle/>
          <a:p>
            <a:pPr algn="justLow" rtl="1"/>
            <a:r>
              <a:rPr lang="fa-IR" altLang="fa-IR" sz="2400" dirty="0" smtClean="0">
                <a:ea typeface="Majalla UI"/>
                <a:cs typeface="B Mitra" panose="00000400000000000000" pitchFamily="2" charset="-78"/>
              </a:rPr>
              <a:t>نوع بیماری با توجه به تشخیصهای کلینیکی و احتمالا آزمایشگاهی و دوره کمون آن؟</a:t>
            </a:r>
            <a:endParaRPr lang="en-US" altLang="fa-IR" sz="2400" dirty="0" smtClean="0">
              <a:ea typeface="Majalla UI"/>
              <a:cs typeface="B Mitra" panose="00000400000000000000" pitchFamily="2" charset="-78"/>
            </a:endParaRPr>
          </a:p>
          <a:p>
            <a:pPr algn="justLow" rtl="1"/>
            <a:r>
              <a:rPr lang="fa-IR" altLang="fa-IR" sz="2400" dirty="0" smtClean="0">
                <a:ea typeface="Majalla UI"/>
                <a:cs typeface="B Mitra" panose="00000400000000000000" pitchFamily="2" charset="-78"/>
              </a:rPr>
              <a:t>دمای محیط؟</a:t>
            </a:r>
            <a:endParaRPr lang="en-US" altLang="fa-IR" sz="2400" dirty="0" smtClean="0">
              <a:cs typeface="B Mitra" panose="00000400000000000000" pitchFamily="2" charset="-78"/>
            </a:endParaRPr>
          </a:p>
          <a:p>
            <a:pPr algn="justLow" rtl="1"/>
            <a:r>
              <a:rPr lang="fa-IR" altLang="fa-IR" sz="2400" dirty="0" smtClean="0">
                <a:cs typeface="B Mitra" panose="00000400000000000000" pitchFamily="2" charset="-78"/>
              </a:rPr>
              <a:t>تاریخچه نتایج  کلرسنجی؟</a:t>
            </a:r>
            <a:endParaRPr lang="en-US" altLang="fa-IR" sz="2400" dirty="0" smtClean="0">
              <a:cs typeface="B Mitra" panose="00000400000000000000" pitchFamily="2" charset="-78"/>
            </a:endParaRPr>
          </a:p>
          <a:p>
            <a:pPr algn="justLow" rtl="1"/>
            <a:r>
              <a:rPr lang="fa-IR" altLang="fa-IR" sz="2400" dirty="0" smtClean="0">
                <a:cs typeface="B Mitra" panose="00000400000000000000" pitchFamily="2" charset="-78"/>
              </a:rPr>
              <a:t>تاریخچه آلودگی  میکروبی آب؟ </a:t>
            </a:r>
            <a:endParaRPr lang="en-US" altLang="fa-IR" sz="2400" dirty="0" smtClean="0">
              <a:cs typeface="B Mitra" panose="00000400000000000000" pitchFamily="2" charset="-78"/>
            </a:endParaRPr>
          </a:p>
          <a:p>
            <a:pPr algn="justLow" rtl="1"/>
            <a:r>
              <a:rPr lang="fa-IR" altLang="fa-IR" sz="2400" dirty="0" smtClean="0">
                <a:cs typeface="B Mitra" panose="00000400000000000000" pitchFamily="2" charset="-78"/>
              </a:rPr>
              <a:t>سابقه بارندگی و شکستگی؟</a:t>
            </a:r>
          </a:p>
          <a:p>
            <a:pPr algn="r" rtl="1"/>
            <a:r>
              <a:rPr lang="fa-IR" altLang="fa-IR" dirty="0" smtClean="0">
                <a:cs typeface="B Nazanin" pitchFamily="2" charset="-78"/>
              </a:rPr>
              <a:t>و.....</a:t>
            </a:r>
            <a:endParaRPr lang="en-US" altLang="fa-IR" dirty="0" smtClean="0">
              <a:cs typeface="B Nazanin" pitchFamily="2" charset="-78"/>
            </a:endParaRPr>
          </a:p>
          <a:p>
            <a:pPr algn="r" rtl="1"/>
            <a:endParaRPr lang="en-US" altLang="fa-IR" dirty="0" smtClean="0">
              <a:ea typeface="Majalla UI"/>
            </a:endParaRPr>
          </a:p>
        </p:txBody>
      </p:sp>
    </p:spTree>
    <p:extLst>
      <p:ext uri="{BB962C8B-B14F-4D97-AF65-F5344CB8AC3E}">
        <p14:creationId xmlns:p14="http://schemas.microsoft.com/office/powerpoint/2010/main" val="15036069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9699">
                                            <p:txEl>
                                              <p:pRg st="0" end="0"/>
                                            </p:txEl>
                                          </p:spTgt>
                                        </p:tgtEl>
                                        <p:attrNameLst>
                                          <p:attrName>style.visibility</p:attrName>
                                        </p:attrNameLst>
                                      </p:cBhvr>
                                      <p:to>
                                        <p:strVal val="visible"/>
                                      </p:to>
                                    </p:set>
                                    <p:animEffect transition="in" filter="blinds(horizontal)">
                                      <p:cBhvr>
                                        <p:cTn id="12" dur="500"/>
                                        <p:tgtEl>
                                          <p:spTgt spid="29699">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29699">
                                            <p:txEl>
                                              <p:pRg st="1" end="1"/>
                                            </p:txEl>
                                          </p:spTgt>
                                        </p:tgtEl>
                                        <p:attrNameLst>
                                          <p:attrName>style.visibility</p:attrName>
                                        </p:attrNameLst>
                                      </p:cBhvr>
                                      <p:to>
                                        <p:strVal val="visible"/>
                                      </p:to>
                                    </p:set>
                                    <p:animEffect transition="in" filter="blinds(horizontal)">
                                      <p:cBhvr>
                                        <p:cTn id="15" dur="500"/>
                                        <p:tgtEl>
                                          <p:spTgt spid="29699">
                                            <p:txEl>
                                              <p:pRg st="1" end="1"/>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29699">
                                            <p:txEl>
                                              <p:pRg st="2" end="2"/>
                                            </p:txEl>
                                          </p:spTgt>
                                        </p:tgtEl>
                                        <p:attrNameLst>
                                          <p:attrName>style.visibility</p:attrName>
                                        </p:attrNameLst>
                                      </p:cBhvr>
                                      <p:to>
                                        <p:strVal val="visible"/>
                                      </p:to>
                                    </p:set>
                                    <p:animEffect transition="in" filter="blinds(horizontal)">
                                      <p:cBhvr>
                                        <p:cTn id="18" dur="500"/>
                                        <p:tgtEl>
                                          <p:spTgt spid="29699">
                                            <p:txEl>
                                              <p:pRg st="2" end="2"/>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29699">
                                            <p:txEl>
                                              <p:pRg st="3" end="3"/>
                                            </p:txEl>
                                          </p:spTgt>
                                        </p:tgtEl>
                                        <p:attrNameLst>
                                          <p:attrName>style.visibility</p:attrName>
                                        </p:attrNameLst>
                                      </p:cBhvr>
                                      <p:to>
                                        <p:strVal val="visible"/>
                                      </p:to>
                                    </p:set>
                                    <p:animEffect transition="in" filter="blinds(horizontal)">
                                      <p:cBhvr>
                                        <p:cTn id="21" dur="500"/>
                                        <p:tgtEl>
                                          <p:spTgt spid="29699">
                                            <p:txEl>
                                              <p:pRg st="3" end="3"/>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29699">
                                            <p:txEl>
                                              <p:pRg st="4" end="4"/>
                                            </p:txEl>
                                          </p:spTgt>
                                        </p:tgtEl>
                                        <p:attrNameLst>
                                          <p:attrName>style.visibility</p:attrName>
                                        </p:attrNameLst>
                                      </p:cBhvr>
                                      <p:to>
                                        <p:strVal val="visible"/>
                                      </p:to>
                                    </p:set>
                                    <p:animEffect transition="in" filter="blinds(horizontal)">
                                      <p:cBhvr>
                                        <p:cTn id="24" dur="500"/>
                                        <p:tgtEl>
                                          <p:spTgt spid="29699">
                                            <p:txEl>
                                              <p:pRg st="4" end="4"/>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29699">
                                            <p:txEl>
                                              <p:pRg st="5" end="5"/>
                                            </p:txEl>
                                          </p:spTgt>
                                        </p:tgtEl>
                                        <p:attrNameLst>
                                          <p:attrName>style.visibility</p:attrName>
                                        </p:attrNameLst>
                                      </p:cBhvr>
                                      <p:to>
                                        <p:strVal val="visible"/>
                                      </p:to>
                                    </p:set>
                                    <p:animEffect transition="in" filter="blinds(horizontal)">
                                      <p:cBhvr>
                                        <p:cTn id="27" dur="500"/>
                                        <p:tgtEl>
                                          <p:spTgt spid="296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fa-IR" dirty="0" smtClean="0">
                <a:solidFill>
                  <a:srgbClr val="FF0000"/>
                </a:solidFill>
                <a:cs typeface="B Titr" pitchFamily="2" charset="-78"/>
              </a:rPr>
              <a:t>سئوال</a:t>
            </a:r>
            <a:endParaRPr lang="en-US" dirty="0">
              <a:solidFill>
                <a:srgbClr val="FF0000"/>
              </a:solidFill>
              <a:cs typeface="B Titr" pitchFamily="2" charset="-78"/>
            </a:endParaRPr>
          </a:p>
        </p:txBody>
      </p:sp>
      <p:sp>
        <p:nvSpPr>
          <p:cNvPr id="30723" name="Content Placeholder 2"/>
          <p:cNvSpPr>
            <a:spLocks noGrp="1"/>
          </p:cNvSpPr>
          <p:nvPr>
            <p:ph idx="1"/>
          </p:nvPr>
        </p:nvSpPr>
        <p:spPr/>
        <p:txBody>
          <a:bodyPr>
            <a:normAutofit/>
          </a:bodyPr>
          <a:lstStyle/>
          <a:p>
            <a:pPr lvl="2" algn="justLow" rtl="1"/>
            <a:r>
              <a:rPr lang="fa-IR" altLang="fa-IR" sz="2400" b="1" dirty="0" smtClean="0">
                <a:ea typeface="Majalla UI"/>
                <a:cs typeface="B Mitra" panose="00000400000000000000" pitchFamily="2" charset="-78"/>
              </a:rPr>
              <a:t>منبع تامین آب </a:t>
            </a:r>
            <a:r>
              <a:rPr lang="fa-IR" altLang="fa-IR" sz="2400" b="1" dirty="0" smtClean="0">
                <a:ea typeface="Majalla UI"/>
                <a:cs typeface="B Mitra" panose="00000400000000000000" pitchFamily="2" charset="-78"/>
              </a:rPr>
              <a:t>دو </a:t>
            </a:r>
            <a:r>
              <a:rPr lang="fa-IR" altLang="fa-IR" sz="2400" b="1" dirty="0" smtClean="0">
                <a:ea typeface="Majalla UI"/>
                <a:cs typeface="B Mitra" panose="00000400000000000000" pitchFamily="2" charset="-78"/>
              </a:rPr>
              <a:t>روستا چاه نیمه عمیق بوده که در فاصله 8 متری یک رودخانه قرار دارد .محل دفع فاضلاب تعدادی از خانوارها به رودخانه می باشد.آب از چاه به مخزن زمینی در بالای یک تپه پمپاژ شده و سپس به شبکه وارد می شود.کلرزنی بصورت دستی توسط آبدار انجام می شود.با توجه به کمبود آب </a:t>
            </a:r>
            <a:r>
              <a:rPr lang="fa-IR" altLang="fa-IR" sz="2400" b="1" dirty="0" smtClean="0">
                <a:ea typeface="Majalla UI"/>
                <a:cs typeface="B Mitra" panose="00000400000000000000" pitchFamily="2" charset="-78"/>
              </a:rPr>
              <a:t>در طول </a:t>
            </a:r>
            <a:r>
              <a:rPr lang="fa-IR" altLang="fa-IR" sz="2400" b="1" dirty="0" smtClean="0">
                <a:ea typeface="Majalla UI"/>
                <a:cs typeface="B Mitra" panose="00000400000000000000" pitchFamily="2" charset="-78"/>
              </a:rPr>
              <a:t>شبانه روز بطور متوسط 4 ساعت قطعی آب وجودارد و مخازن ذخیره خانگی در منازل برای ذخیره آب وجود دارد.بارندگی در طول چهار شنبه شب هفته گذشته اتفاق افتاده است.اقدام بعدی چیست؟</a:t>
            </a:r>
            <a:endParaRPr lang="en-US" altLang="fa-IR" sz="2400" b="1" dirty="0" smtClean="0">
              <a:ea typeface="Majalla UI"/>
              <a:cs typeface="B Mitra" panose="00000400000000000000" pitchFamily="2" charset="-78"/>
            </a:endParaRPr>
          </a:p>
          <a:p>
            <a:pPr algn="r"/>
            <a:endParaRPr lang="en-US" altLang="fa-IR" dirty="0" smtClean="0">
              <a:ea typeface="Majalla UI"/>
              <a:cs typeface="B Nazanin" pitchFamily="2" charset="-78"/>
            </a:endParaRPr>
          </a:p>
        </p:txBody>
      </p:sp>
    </p:spTree>
    <p:extLst>
      <p:ext uri="{BB962C8B-B14F-4D97-AF65-F5344CB8AC3E}">
        <p14:creationId xmlns:p14="http://schemas.microsoft.com/office/powerpoint/2010/main" val="32935424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0723">
                                            <p:txEl>
                                              <p:pRg st="0" end="0"/>
                                            </p:txEl>
                                          </p:spTgt>
                                        </p:tgtEl>
                                        <p:attrNameLst>
                                          <p:attrName>style.visibility</p:attrName>
                                        </p:attrNameLst>
                                      </p:cBhvr>
                                      <p:to>
                                        <p:strVal val="visible"/>
                                      </p:to>
                                    </p:set>
                                    <p:animEffect transition="in" filter="blinds(horizontal)">
                                      <p:cBhvr>
                                        <p:cTn id="12" dur="500"/>
                                        <p:tgtEl>
                                          <p:spTgt spid="307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500063"/>
            <a:ext cx="7499350" cy="928687"/>
          </a:xfrm>
        </p:spPr>
        <p:txBody>
          <a:bodyPr/>
          <a:lstStyle/>
          <a:p>
            <a:pPr algn="ctr" eaLnBrk="1" fontAlgn="auto" hangingPunct="1">
              <a:spcAft>
                <a:spcPts val="0"/>
              </a:spcAft>
              <a:defRPr/>
            </a:pPr>
            <a:r>
              <a:rPr lang="fa-IR" sz="3600" dirty="0" smtClean="0">
                <a:effectLst>
                  <a:outerShdw blurRad="38100" dist="38100" dir="2700000" algn="tl">
                    <a:srgbClr val="000000">
                      <a:alpha val="43137"/>
                    </a:srgbClr>
                  </a:outerShdw>
                </a:effectLst>
                <a:cs typeface="B Titr" pitchFamily="2" charset="-78"/>
              </a:rPr>
              <a:t>اقدامات لازم پیش از بروز همه گیری </a:t>
            </a:r>
            <a:endParaRPr lang="en-US" sz="3600"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642938" y="1844675"/>
            <a:ext cx="8215312" cy="4727575"/>
          </a:xfrm>
        </p:spPr>
        <p:txBody>
          <a:bodyPr>
            <a:normAutofit/>
          </a:bodyPr>
          <a:lstStyle/>
          <a:p>
            <a:pPr marL="514350" indent="-514350" algn="r" rtl="1" eaLnBrk="1" fontAlgn="auto" hangingPunct="1">
              <a:lnSpc>
                <a:spcPct val="150000"/>
              </a:lnSpc>
              <a:spcAft>
                <a:spcPts val="0"/>
              </a:spcAft>
              <a:buClr>
                <a:schemeClr val="accent1">
                  <a:shade val="75000"/>
                </a:schemeClr>
              </a:buClr>
              <a:buFont typeface="+mj-lt"/>
              <a:buAutoNum type="arabicPeriod"/>
              <a:defRPr/>
            </a:pPr>
            <a:r>
              <a:rPr lang="fa-IR" sz="2400" b="1" dirty="0" smtClean="0">
                <a:solidFill>
                  <a:srgbClr val="FF0000"/>
                </a:solidFill>
                <a:cs typeface="B Mitra" panose="00000400000000000000" pitchFamily="2" charset="-78"/>
              </a:rPr>
              <a:t>توصیف سیستم تامین آب</a:t>
            </a:r>
          </a:p>
          <a:p>
            <a:pPr marL="514350" indent="-514350" algn="r" rtl="1" eaLnBrk="1" fontAlgn="auto" hangingPunct="1">
              <a:lnSpc>
                <a:spcPct val="150000"/>
              </a:lnSpc>
              <a:spcAft>
                <a:spcPts val="0"/>
              </a:spcAft>
              <a:buClr>
                <a:schemeClr val="accent1">
                  <a:shade val="75000"/>
                </a:schemeClr>
              </a:buClr>
              <a:buFont typeface="+mj-lt"/>
              <a:buAutoNum type="arabicPeriod"/>
              <a:defRPr/>
            </a:pPr>
            <a:r>
              <a:rPr lang="fa-IR" sz="2400" b="1" dirty="0" smtClean="0">
                <a:solidFill>
                  <a:srgbClr val="0070C0"/>
                </a:solidFill>
                <a:cs typeface="B Mitra" panose="00000400000000000000" pitchFamily="2" charset="-78"/>
              </a:rPr>
              <a:t>نظارت بر بهداشت آب و فاضلاب و تعیین خطرات بالقوه </a:t>
            </a:r>
            <a:endParaRPr lang="en-US" sz="2400" dirty="0" smtClean="0">
              <a:solidFill>
                <a:srgbClr val="0070C0"/>
              </a:solidFill>
              <a:cs typeface="B Mitra" panose="00000400000000000000" pitchFamily="2" charset="-78"/>
            </a:endParaRPr>
          </a:p>
          <a:p>
            <a:pPr marL="514350" indent="-514350" algn="r" rtl="1" eaLnBrk="1" fontAlgn="auto" hangingPunct="1">
              <a:spcAft>
                <a:spcPts val="0"/>
              </a:spcAft>
              <a:buClr>
                <a:schemeClr val="accent1">
                  <a:shade val="75000"/>
                </a:schemeClr>
              </a:buClr>
              <a:buFont typeface="+mj-lt"/>
              <a:buAutoNum type="arabicPeriod"/>
              <a:defRPr/>
            </a:pPr>
            <a:r>
              <a:rPr lang="fa-IR" sz="2400" b="1" dirty="0" smtClean="0">
                <a:solidFill>
                  <a:schemeClr val="bg2">
                    <a:lumMod val="25000"/>
                  </a:schemeClr>
                </a:solidFill>
                <a:cs typeface="B Mitra" panose="00000400000000000000" pitchFamily="2" charset="-78"/>
              </a:rPr>
              <a:t>پایش سطوح مختلف برای شناسایی نقاط ضعف و برطرف نمودن آن</a:t>
            </a:r>
            <a:endParaRPr lang="en-US" sz="2400" dirty="0" smtClean="0">
              <a:solidFill>
                <a:schemeClr val="bg2">
                  <a:lumMod val="25000"/>
                </a:schemeClr>
              </a:solidFill>
              <a:cs typeface="B Mitra" panose="00000400000000000000" pitchFamily="2" charset="-78"/>
            </a:endParaRPr>
          </a:p>
          <a:p>
            <a:pPr marL="514350" indent="-514350" algn="r" rtl="1" eaLnBrk="1" fontAlgn="auto" hangingPunct="1">
              <a:spcAft>
                <a:spcPts val="0"/>
              </a:spcAft>
              <a:buClr>
                <a:schemeClr val="accent1">
                  <a:shade val="75000"/>
                </a:schemeClr>
              </a:buClr>
              <a:buFont typeface="+mj-lt"/>
              <a:buAutoNum type="arabicPeriod"/>
              <a:defRPr/>
            </a:pPr>
            <a:r>
              <a:rPr lang="fa-IR" sz="2400" b="1" dirty="0" smtClean="0">
                <a:solidFill>
                  <a:srgbClr val="FF0000"/>
                </a:solidFill>
                <a:cs typeface="B Mitra" panose="00000400000000000000" pitchFamily="2" charset="-78"/>
              </a:rPr>
              <a:t>هماهنگي هاي درون بخشي و برون بخشي</a:t>
            </a:r>
            <a:endParaRPr lang="en-US" sz="2400" dirty="0" smtClean="0">
              <a:solidFill>
                <a:srgbClr val="FF0000"/>
              </a:solidFill>
              <a:cs typeface="B Mitra" panose="00000400000000000000" pitchFamily="2" charset="-78"/>
            </a:endParaRPr>
          </a:p>
          <a:p>
            <a:pPr marL="514350" indent="-514350" algn="r" rtl="1" eaLnBrk="1" fontAlgn="auto" hangingPunct="1">
              <a:spcAft>
                <a:spcPts val="0"/>
              </a:spcAft>
              <a:buClr>
                <a:schemeClr val="accent1">
                  <a:shade val="75000"/>
                </a:schemeClr>
              </a:buClr>
              <a:buFont typeface="+mj-lt"/>
              <a:buAutoNum type="arabicPeriod"/>
              <a:defRPr/>
            </a:pPr>
            <a:r>
              <a:rPr lang="fa-IR" sz="2400" b="1" dirty="0" smtClean="0">
                <a:solidFill>
                  <a:srgbClr val="0070C0"/>
                </a:solidFill>
                <a:cs typeface="B Mitra" panose="00000400000000000000" pitchFamily="2" charset="-78"/>
              </a:rPr>
              <a:t>آموزش عمومی و بازآموزی پرسنل</a:t>
            </a:r>
            <a:endParaRPr lang="en-US" sz="2400" dirty="0" smtClean="0">
              <a:solidFill>
                <a:srgbClr val="0070C0"/>
              </a:solidFill>
              <a:cs typeface="B Mitra" panose="00000400000000000000" pitchFamily="2" charset="-78"/>
            </a:endParaRPr>
          </a:p>
          <a:p>
            <a:pPr marL="514350" indent="-514350" algn="r" rtl="1" eaLnBrk="1" fontAlgn="auto" hangingPunct="1">
              <a:spcAft>
                <a:spcPts val="0"/>
              </a:spcAft>
              <a:buClr>
                <a:schemeClr val="accent1">
                  <a:shade val="75000"/>
                </a:schemeClr>
              </a:buClr>
              <a:buFont typeface="+mj-lt"/>
              <a:buAutoNum type="arabicPeriod"/>
              <a:defRPr/>
            </a:pPr>
            <a:r>
              <a:rPr lang="fa-IR" sz="2400" b="1" dirty="0" smtClean="0">
                <a:solidFill>
                  <a:schemeClr val="bg2">
                    <a:lumMod val="25000"/>
                  </a:schemeClr>
                </a:solidFill>
                <a:cs typeface="B Mitra" panose="00000400000000000000" pitchFamily="2" charset="-78"/>
              </a:rPr>
              <a:t>تامین تجهیزات و پشتیبانی </a:t>
            </a:r>
            <a:endParaRPr lang="en-US" sz="2400" dirty="0" smtClean="0">
              <a:solidFill>
                <a:schemeClr val="bg2">
                  <a:lumMod val="25000"/>
                </a:schemeClr>
              </a:solidFill>
              <a:cs typeface="B Mitra" panose="00000400000000000000" pitchFamily="2" charset="-78"/>
            </a:endParaRPr>
          </a:p>
          <a:p>
            <a:pPr algn="r" rtl="1" eaLnBrk="1" fontAlgn="auto" hangingPunct="1">
              <a:lnSpc>
                <a:spcPct val="150000"/>
              </a:lnSpc>
              <a:spcAft>
                <a:spcPts val="0"/>
              </a:spcAft>
              <a:buClr>
                <a:schemeClr val="accent1">
                  <a:shade val="75000"/>
                </a:schemeClr>
              </a:buClr>
              <a:buFont typeface="Wingdings"/>
              <a:buChar char="p"/>
              <a:defRPr/>
            </a:pPr>
            <a:endParaRPr lang="en-US" dirty="0">
              <a:solidFill>
                <a:schemeClr val="bg2">
                  <a:lumMod val="25000"/>
                </a:schemeClr>
              </a:solidFill>
              <a:cs typeface="B Nazanin" pitchFamily="2" charset="-78"/>
            </a:endParaRPr>
          </a:p>
        </p:txBody>
      </p:sp>
    </p:spTree>
    <p:extLst>
      <p:ext uri="{BB962C8B-B14F-4D97-AF65-F5344CB8AC3E}">
        <p14:creationId xmlns:p14="http://schemas.microsoft.com/office/powerpoint/2010/main" val="3143775134"/>
      </p:ext>
    </p:extLst>
  </p:cSld>
  <p:clrMapOvr>
    <a:masterClrMapping/>
  </p:clrMapOvr>
  <p:transition spd="med">
    <p:wedg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fa-IR" dirty="0" smtClean="0">
                <a:solidFill>
                  <a:srgbClr val="00B050"/>
                </a:solidFill>
                <a:cs typeface="B Titr" pitchFamily="2" charset="-78"/>
              </a:rPr>
              <a:t>پاسخ</a:t>
            </a:r>
            <a:endParaRPr lang="en-US" dirty="0">
              <a:solidFill>
                <a:srgbClr val="00B050"/>
              </a:solidFill>
              <a:cs typeface="B Titr" pitchFamily="2" charset="-78"/>
            </a:endParaRPr>
          </a:p>
        </p:txBody>
      </p:sp>
      <p:sp>
        <p:nvSpPr>
          <p:cNvPr id="31747" name="Content Placeholder 2"/>
          <p:cNvSpPr>
            <a:spLocks noGrp="1"/>
          </p:cNvSpPr>
          <p:nvPr>
            <p:ph idx="1"/>
          </p:nvPr>
        </p:nvSpPr>
        <p:spPr/>
        <p:txBody>
          <a:bodyPr/>
          <a:lstStyle/>
          <a:p>
            <a:pPr algn="r" rtl="1"/>
            <a:r>
              <a:rPr lang="fa-IR" altLang="fa-IR" sz="2400" dirty="0" smtClean="0">
                <a:ea typeface="Majalla UI"/>
                <a:cs typeface="B Mitra" panose="00000400000000000000" pitchFamily="2" charset="-78"/>
              </a:rPr>
              <a:t>اعزام به منطقه و بررسی محیطی (آب و فاضلاب)</a:t>
            </a:r>
            <a:endParaRPr lang="en-US" altLang="fa-IR" sz="2400" dirty="0" smtClean="0">
              <a:ea typeface="Majalla UI"/>
              <a:cs typeface="B Mitra" panose="00000400000000000000" pitchFamily="2" charset="-78"/>
            </a:endParaRPr>
          </a:p>
          <a:p>
            <a:pPr algn="r" rtl="1">
              <a:buFont typeface="Wingdings 2" pitchFamily="18" charset="2"/>
              <a:buNone/>
            </a:pPr>
            <a:endParaRPr lang="en-US" altLang="fa-IR" dirty="0" smtClean="0">
              <a:ea typeface="Majalla UI"/>
              <a:cs typeface="B Nazanin" pitchFamily="2" charset="-78"/>
            </a:endParaRPr>
          </a:p>
        </p:txBody>
      </p:sp>
    </p:spTree>
    <p:extLst>
      <p:ext uri="{BB962C8B-B14F-4D97-AF65-F5344CB8AC3E}">
        <p14:creationId xmlns:p14="http://schemas.microsoft.com/office/powerpoint/2010/main" val="15127302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1747">
                                            <p:txEl>
                                              <p:pRg st="0" end="0"/>
                                            </p:txEl>
                                          </p:spTgt>
                                        </p:tgtEl>
                                        <p:attrNameLst>
                                          <p:attrName>style.visibility</p:attrName>
                                        </p:attrNameLst>
                                      </p:cBhvr>
                                      <p:to>
                                        <p:strVal val="visible"/>
                                      </p:to>
                                    </p:set>
                                    <p:animEffect transition="in" filter="blinds(horizontal)">
                                      <p:cBhvr>
                                        <p:cTn id="12" dur="500"/>
                                        <p:tgtEl>
                                          <p:spTgt spid="317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fa-IR" dirty="0" smtClean="0">
                <a:solidFill>
                  <a:srgbClr val="FF0000"/>
                </a:solidFill>
                <a:cs typeface="B Titr" pitchFamily="2" charset="-78"/>
              </a:rPr>
              <a:t>سئوال</a:t>
            </a:r>
            <a:endParaRPr lang="en-US" dirty="0">
              <a:solidFill>
                <a:srgbClr val="FF0000"/>
              </a:solidFill>
              <a:cs typeface="B Titr" pitchFamily="2" charset="-78"/>
            </a:endParaRPr>
          </a:p>
        </p:txBody>
      </p:sp>
      <p:sp>
        <p:nvSpPr>
          <p:cNvPr id="32771" name="Content Placeholder 2"/>
          <p:cNvSpPr>
            <a:spLocks noGrp="1"/>
          </p:cNvSpPr>
          <p:nvPr>
            <p:ph idx="1"/>
          </p:nvPr>
        </p:nvSpPr>
        <p:spPr/>
        <p:txBody>
          <a:bodyPr/>
          <a:lstStyle/>
          <a:p>
            <a:pPr algn="justLow" rtl="1"/>
            <a:r>
              <a:rPr lang="fa-IR" altLang="fa-IR" sz="2400" dirty="0" smtClean="0">
                <a:ea typeface="Majalla UI"/>
                <a:cs typeface="B Mitra" panose="00000400000000000000" pitchFamily="2" charset="-78"/>
              </a:rPr>
              <a:t>اکنون در منطقه هستید .برای بررسی محیطی چه اقداماتی بایستی انجام دهید؟با توجه به تشخیص کلینیکی عامل بیماری شیگلا گزارش شده است.</a:t>
            </a:r>
            <a:endParaRPr lang="en-US" altLang="fa-IR" sz="2400" dirty="0" smtClean="0">
              <a:ea typeface="Majalla UI"/>
              <a:cs typeface="B Mitra" panose="00000400000000000000" pitchFamily="2" charset="-78"/>
            </a:endParaRPr>
          </a:p>
          <a:p>
            <a:pPr algn="r"/>
            <a:endParaRPr lang="en-US" altLang="fa-IR" dirty="0" smtClean="0">
              <a:ea typeface="Majalla UI"/>
              <a:cs typeface="B Nazanin" pitchFamily="2" charset="-78"/>
            </a:endParaRPr>
          </a:p>
        </p:txBody>
      </p:sp>
    </p:spTree>
    <p:extLst>
      <p:ext uri="{BB962C8B-B14F-4D97-AF65-F5344CB8AC3E}">
        <p14:creationId xmlns:p14="http://schemas.microsoft.com/office/powerpoint/2010/main" val="12243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2771">
                                            <p:txEl>
                                              <p:pRg st="0" end="0"/>
                                            </p:txEl>
                                          </p:spTgt>
                                        </p:tgtEl>
                                        <p:attrNameLst>
                                          <p:attrName>style.visibility</p:attrName>
                                        </p:attrNameLst>
                                      </p:cBhvr>
                                      <p:to>
                                        <p:strVal val="visible"/>
                                      </p:to>
                                    </p:set>
                                    <p:animEffect transition="in" filter="blinds(horizontal)">
                                      <p:cBhvr>
                                        <p:cTn id="12" dur="500"/>
                                        <p:tgtEl>
                                          <p:spTgt spid="327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fa-IR" dirty="0" smtClean="0">
                <a:solidFill>
                  <a:srgbClr val="00B050"/>
                </a:solidFill>
                <a:cs typeface="B Titr" pitchFamily="2" charset="-78"/>
              </a:rPr>
              <a:t>پاسخ</a:t>
            </a:r>
            <a:endParaRPr lang="en-US" dirty="0">
              <a:solidFill>
                <a:srgbClr val="00B050"/>
              </a:solidFill>
              <a:cs typeface="B Titr" pitchFamily="2" charset="-78"/>
            </a:endParaRPr>
          </a:p>
        </p:txBody>
      </p:sp>
      <p:sp>
        <p:nvSpPr>
          <p:cNvPr id="33795" name="Content Placeholder 2"/>
          <p:cNvSpPr>
            <a:spLocks noGrp="1"/>
          </p:cNvSpPr>
          <p:nvPr>
            <p:ph idx="1"/>
          </p:nvPr>
        </p:nvSpPr>
        <p:spPr/>
        <p:txBody>
          <a:bodyPr>
            <a:normAutofit/>
          </a:bodyPr>
          <a:lstStyle/>
          <a:p>
            <a:pPr algn="justLow" rtl="1"/>
            <a:r>
              <a:rPr lang="fa-IR" altLang="fa-IR" sz="2400" dirty="0" smtClean="0">
                <a:ea typeface="Majalla UI"/>
                <a:cs typeface="B Mitra" panose="00000400000000000000" pitchFamily="2" charset="-78"/>
              </a:rPr>
              <a:t>تعیین نوع آلودگی: آزمایش آب رودخانه ،منبع آب ،مخزن ذخیره، آب مصرفی مبتلایان (همانطوریکه مصرف می شود) از نظر کلی فرم گرماپای و در صورت امکان شیگلا همچنین بررسی تاریخچه آلودگی میکروبی </a:t>
            </a:r>
            <a:endParaRPr lang="en-US" altLang="fa-IR" sz="2400" dirty="0" smtClean="0">
              <a:ea typeface="Majalla UI"/>
              <a:cs typeface="B Mitra" panose="00000400000000000000" pitchFamily="2" charset="-78"/>
            </a:endParaRPr>
          </a:p>
          <a:p>
            <a:pPr algn="justLow" rtl="1"/>
            <a:r>
              <a:rPr lang="fa-IR" altLang="fa-IR" sz="2400" dirty="0" smtClean="0">
                <a:ea typeface="Majalla UI"/>
                <a:cs typeface="B Mitra" panose="00000400000000000000" pitchFamily="2" charset="-78"/>
              </a:rPr>
              <a:t>تعیین منبع آلودگی: با توجه بازرسی از کل سیستم تامین آب از منبع تا مصرف و تعیین منابع احتمالی آلودگی که می تواند رودخانه (محل دفع فاضلاب در بالادست منبع آب) باشد یا مدفوع حیوانات و ورود آن به مخازن ذخیره خانگی باشد.</a:t>
            </a:r>
            <a:endParaRPr lang="en-US" altLang="fa-IR" sz="2400" dirty="0" smtClean="0">
              <a:cs typeface="B Mitra" panose="00000400000000000000" pitchFamily="2" charset="-78"/>
            </a:endParaRPr>
          </a:p>
        </p:txBody>
      </p:sp>
    </p:spTree>
    <p:extLst>
      <p:ext uri="{BB962C8B-B14F-4D97-AF65-F5344CB8AC3E}">
        <p14:creationId xmlns:p14="http://schemas.microsoft.com/office/powerpoint/2010/main" val="24872331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3795">
                                            <p:txEl>
                                              <p:pRg st="0" end="0"/>
                                            </p:txEl>
                                          </p:spTgt>
                                        </p:tgtEl>
                                        <p:attrNameLst>
                                          <p:attrName>style.visibility</p:attrName>
                                        </p:attrNameLst>
                                      </p:cBhvr>
                                      <p:to>
                                        <p:strVal val="visible"/>
                                      </p:to>
                                    </p:set>
                                    <p:animEffect transition="in" filter="blinds(horizontal)">
                                      <p:cBhvr>
                                        <p:cTn id="12" dur="500"/>
                                        <p:tgtEl>
                                          <p:spTgt spid="3379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3795">
                                            <p:txEl>
                                              <p:pRg st="1" end="1"/>
                                            </p:txEl>
                                          </p:spTgt>
                                        </p:tgtEl>
                                        <p:attrNameLst>
                                          <p:attrName>style.visibility</p:attrName>
                                        </p:attrNameLst>
                                      </p:cBhvr>
                                      <p:to>
                                        <p:strVal val="visible"/>
                                      </p:to>
                                    </p:set>
                                    <p:animEffect transition="in" filter="blinds(horizontal)">
                                      <p:cBhvr>
                                        <p:cTn id="17" dur="500"/>
                                        <p:tgtEl>
                                          <p:spTgt spid="3379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fa-IR" dirty="0" smtClean="0">
                <a:solidFill>
                  <a:schemeClr val="tx2"/>
                </a:solidFill>
                <a:cs typeface="B Titr" pitchFamily="2" charset="-78"/>
              </a:rPr>
              <a:t>ادامه</a:t>
            </a:r>
            <a:endParaRPr lang="en-US" dirty="0">
              <a:solidFill>
                <a:schemeClr val="tx2"/>
              </a:solidFill>
              <a:cs typeface="B Titr" pitchFamily="2" charset="-78"/>
            </a:endParaRPr>
          </a:p>
        </p:txBody>
      </p:sp>
      <p:sp>
        <p:nvSpPr>
          <p:cNvPr id="34819" name="Content Placeholder 2"/>
          <p:cNvSpPr>
            <a:spLocks noGrp="1"/>
          </p:cNvSpPr>
          <p:nvPr>
            <p:ph idx="1"/>
          </p:nvPr>
        </p:nvSpPr>
        <p:spPr/>
        <p:txBody>
          <a:bodyPr/>
          <a:lstStyle/>
          <a:p>
            <a:pPr algn="justLow" rtl="1"/>
            <a:r>
              <a:rPr lang="fa-IR" altLang="fa-IR" dirty="0" smtClean="0">
                <a:ea typeface="Majalla UI"/>
                <a:cs typeface="B Nazanin" pitchFamily="2" charset="-78"/>
              </a:rPr>
              <a:t>ت</a:t>
            </a:r>
            <a:r>
              <a:rPr lang="fa-IR" altLang="fa-IR" sz="2400" dirty="0" smtClean="0">
                <a:ea typeface="Majalla UI"/>
                <a:cs typeface="B Mitra" panose="00000400000000000000" pitchFamily="2" charset="-78"/>
              </a:rPr>
              <a:t>عیین دلایل انتقال آلودگی و ارزیابی احتمال آلودگی مجدد آب در انتقال ذخیره سازی  و مصرف: می تواند بارندگی و یا آلودگی آب در هنگام ذخیره سازی در منازل بدلیل عدم بهسازی مخازن خانگی با شد.</a:t>
            </a:r>
            <a:endParaRPr lang="en-US" altLang="fa-IR" sz="2400" dirty="0" smtClean="0">
              <a:ea typeface="Majalla UI"/>
              <a:cs typeface="B Mitra" panose="00000400000000000000" pitchFamily="2" charset="-78"/>
            </a:endParaRPr>
          </a:p>
          <a:p>
            <a:pPr algn="justLow" rtl="1"/>
            <a:r>
              <a:rPr lang="fa-IR" altLang="fa-IR" sz="2400" dirty="0" smtClean="0">
                <a:ea typeface="Majalla UI"/>
                <a:cs typeface="B Mitra" panose="00000400000000000000" pitchFamily="2" charset="-78"/>
              </a:rPr>
              <a:t>ارزیابی فرایندهای تصفیه در از بین بردن آلودگی باتوجه به میزان آلودگی در نفاط مختلف سیستم تامین آب و کدورت آب  در این خصوص اظهار نظر می شود. تاریخچه کلرسنجی های انجام شده و نوع سیستم کلرزنی(دستی) می تواند در این خصوص کمک نماید.</a:t>
            </a:r>
            <a:endParaRPr lang="en-US" altLang="fa-IR" sz="2400" dirty="0" smtClean="0">
              <a:cs typeface="B Mitra" panose="00000400000000000000" pitchFamily="2" charset="-78"/>
            </a:endParaRPr>
          </a:p>
          <a:p>
            <a:pPr algn="r" rtl="1"/>
            <a:endParaRPr lang="en-US" altLang="fa-IR" dirty="0" smtClean="0">
              <a:ea typeface="Majalla UI"/>
            </a:endParaRPr>
          </a:p>
        </p:txBody>
      </p:sp>
    </p:spTree>
    <p:extLst>
      <p:ext uri="{BB962C8B-B14F-4D97-AF65-F5344CB8AC3E}">
        <p14:creationId xmlns:p14="http://schemas.microsoft.com/office/powerpoint/2010/main" val="8573576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4819">
                                            <p:txEl>
                                              <p:pRg st="0" end="0"/>
                                            </p:txEl>
                                          </p:spTgt>
                                        </p:tgtEl>
                                        <p:attrNameLst>
                                          <p:attrName>style.visibility</p:attrName>
                                        </p:attrNameLst>
                                      </p:cBhvr>
                                      <p:to>
                                        <p:strVal val="visible"/>
                                      </p:to>
                                    </p:set>
                                    <p:animEffect transition="in" filter="blinds(horizontal)">
                                      <p:cBhvr>
                                        <p:cTn id="12" dur="500"/>
                                        <p:tgtEl>
                                          <p:spTgt spid="3481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4819">
                                            <p:txEl>
                                              <p:pRg st="1" end="1"/>
                                            </p:txEl>
                                          </p:spTgt>
                                        </p:tgtEl>
                                        <p:attrNameLst>
                                          <p:attrName>style.visibility</p:attrName>
                                        </p:attrNameLst>
                                      </p:cBhvr>
                                      <p:to>
                                        <p:strVal val="visible"/>
                                      </p:to>
                                    </p:set>
                                    <p:animEffect transition="in" filter="blinds(horizontal)">
                                      <p:cBhvr>
                                        <p:cTn id="17" dur="500"/>
                                        <p:tgtEl>
                                          <p:spTgt spid="348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fa-IR" dirty="0" smtClean="0">
                <a:solidFill>
                  <a:schemeClr val="tx2"/>
                </a:solidFill>
                <a:cs typeface="B Titr" pitchFamily="2" charset="-78"/>
              </a:rPr>
              <a:t>ادامه</a:t>
            </a:r>
            <a:endParaRPr lang="en-US" dirty="0">
              <a:solidFill>
                <a:schemeClr val="tx2"/>
              </a:solidFill>
              <a:cs typeface="B Titr" pitchFamily="2" charset="-78"/>
            </a:endParaRPr>
          </a:p>
        </p:txBody>
      </p:sp>
      <p:sp>
        <p:nvSpPr>
          <p:cNvPr id="35843" name="Content Placeholder 2"/>
          <p:cNvSpPr>
            <a:spLocks noGrp="1"/>
          </p:cNvSpPr>
          <p:nvPr>
            <p:ph idx="1"/>
          </p:nvPr>
        </p:nvSpPr>
        <p:spPr/>
        <p:txBody>
          <a:bodyPr/>
          <a:lstStyle/>
          <a:p>
            <a:pPr algn="justLow" rtl="1"/>
            <a:r>
              <a:rPr lang="fa-IR" altLang="fa-IR" dirty="0" smtClean="0">
                <a:ea typeface="Majalla UI"/>
                <a:cs typeface="B Nazanin" pitchFamily="2" charset="-78"/>
              </a:rPr>
              <a:t>ش</a:t>
            </a:r>
            <a:r>
              <a:rPr lang="fa-IR" altLang="fa-IR" sz="2400" dirty="0" smtClean="0">
                <a:ea typeface="Majalla UI"/>
                <a:cs typeface="B Mitra" panose="00000400000000000000" pitchFamily="2" charset="-78"/>
              </a:rPr>
              <a:t>ناسایی و اجرای مداخلات اصلاحی:اگر با توجه به نمودار خطی بیماریها (تعداد موارد بیماری بر حسب زمان) یا فرضیات و مطالعات اپیدمیولوژیک همچنین سابقه آلودگی میکروبی و کلرسنجیهای انجام شده احتمال نقش آب در ایجاد طغیان وجود دارد اقدامات مقابله ای  از قبیل تامین آب از منبع مطمئن(آبرسانی بوسیله تانکر یا آب بطری شده) یا آموزش گندزدایی آب آشامیدنی  بایستی انجام شود.در صورتیکه نتایج بررسی محیطی مشخص شد اقدامات مقابله ای بر آن اساس انجام می شود.</a:t>
            </a:r>
            <a:endParaRPr lang="en-US" altLang="fa-IR" sz="2400" dirty="0" smtClean="0">
              <a:ea typeface="Majalla UI"/>
              <a:cs typeface="B Mitra" panose="00000400000000000000" pitchFamily="2" charset="-78"/>
            </a:endParaRPr>
          </a:p>
          <a:p>
            <a:pPr algn="r" rtl="1"/>
            <a:endParaRPr lang="en-US" altLang="fa-IR" dirty="0" smtClean="0">
              <a:ea typeface="Majalla UI"/>
              <a:cs typeface="B Nazanin" pitchFamily="2" charset="-78"/>
            </a:endParaRPr>
          </a:p>
        </p:txBody>
      </p:sp>
    </p:spTree>
    <p:extLst>
      <p:ext uri="{BB962C8B-B14F-4D97-AF65-F5344CB8AC3E}">
        <p14:creationId xmlns:p14="http://schemas.microsoft.com/office/powerpoint/2010/main" val="19478163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5843">
                                            <p:txEl>
                                              <p:pRg st="0" end="0"/>
                                            </p:txEl>
                                          </p:spTgt>
                                        </p:tgtEl>
                                        <p:attrNameLst>
                                          <p:attrName>style.visibility</p:attrName>
                                        </p:attrNameLst>
                                      </p:cBhvr>
                                      <p:to>
                                        <p:strVal val="visible"/>
                                      </p:to>
                                    </p:set>
                                    <p:animEffect transition="in" filter="blinds(horizontal)">
                                      <p:cBhvr>
                                        <p:cTn id="12" dur="500"/>
                                        <p:tgtEl>
                                          <p:spTgt spid="358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fa-IR" dirty="0" smtClean="0">
                <a:solidFill>
                  <a:schemeClr val="tx2"/>
                </a:solidFill>
                <a:cs typeface="B Titr" pitchFamily="2" charset="-78"/>
              </a:rPr>
              <a:t>ادامه</a:t>
            </a:r>
            <a:endParaRPr lang="en-US" dirty="0">
              <a:solidFill>
                <a:schemeClr val="tx2"/>
              </a:solidFill>
              <a:cs typeface="B Titr" pitchFamily="2" charset="-78"/>
            </a:endParaRPr>
          </a:p>
        </p:txBody>
      </p:sp>
      <p:sp>
        <p:nvSpPr>
          <p:cNvPr id="36867" name="Content Placeholder 2"/>
          <p:cNvSpPr>
            <a:spLocks noGrp="1"/>
          </p:cNvSpPr>
          <p:nvPr>
            <p:ph idx="1"/>
          </p:nvPr>
        </p:nvSpPr>
        <p:spPr/>
        <p:txBody>
          <a:bodyPr/>
          <a:lstStyle/>
          <a:p>
            <a:pPr algn="justLow" rtl="1"/>
            <a:r>
              <a:rPr lang="fa-IR" altLang="fa-IR" sz="2400" dirty="0" smtClean="0">
                <a:ea typeface="Majalla UI"/>
                <a:cs typeface="B Mitra" panose="00000400000000000000" pitchFamily="2" charset="-78"/>
              </a:rPr>
              <a:t>ارائه گزارش بررسی محیطی:گزارش بررسی محیطی به مقامات بالاتر و مقایسه آن با بررسیهای اپیدمیولوژیک و آزمایشگاهی و نتیجه گیری در خصوص علت طغیان با هماهنگی با واحد مبارزه با بیماریها و مقامات مسئول(طی یک جلسه)</a:t>
            </a:r>
            <a:endParaRPr lang="en-US" altLang="fa-IR" sz="2400" dirty="0" smtClean="0">
              <a:ea typeface="Majalla UI"/>
              <a:cs typeface="B Mitra" panose="00000400000000000000" pitchFamily="2" charset="-78"/>
            </a:endParaRPr>
          </a:p>
          <a:p>
            <a:pPr algn="justLow" rtl="1"/>
            <a:r>
              <a:rPr lang="fa-IR" altLang="fa-IR" sz="2400" dirty="0" smtClean="0">
                <a:ea typeface="Majalla UI"/>
                <a:cs typeface="B Mitra" panose="00000400000000000000" pitchFamily="2" charset="-78"/>
              </a:rPr>
              <a:t>تکمیل گزارش نهایی بر اساس فرم و ارسال آن به مرکز.</a:t>
            </a:r>
            <a:endParaRPr lang="en-US" altLang="fa-IR" sz="2400" dirty="0" smtClean="0">
              <a:cs typeface="B Mitra" panose="00000400000000000000" pitchFamily="2" charset="-78"/>
            </a:endParaRPr>
          </a:p>
          <a:p>
            <a:pPr algn="r" rtl="1"/>
            <a:endParaRPr lang="en-US" altLang="fa-IR" dirty="0" smtClean="0">
              <a:ea typeface="Majalla UI"/>
            </a:endParaRPr>
          </a:p>
          <a:p>
            <a:pPr algn="r" rtl="1"/>
            <a:endParaRPr lang="en-US" altLang="fa-IR" dirty="0" smtClean="0">
              <a:ea typeface="Majalla UI"/>
            </a:endParaRPr>
          </a:p>
        </p:txBody>
      </p:sp>
    </p:spTree>
    <p:extLst>
      <p:ext uri="{BB962C8B-B14F-4D97-AF65-F5344CB8AC3E}">
        <p14:creationId xmlns:p14="http://schemas.microsoft.com/office/powerpoint/2010/main" val="12867910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6867">
                                            <p:txEl>
                                              <p:pRg st="0" end="0"/>
                                            </p:txEl>
                                          </p:spTgt>
                                        </p:tgtEl>
                                        <p:attrNameLst>
                                          <p:attrName>style.visibility</p:attrName>
                                        </p:attrNameLst>
                                      </p:cBhvr>
                                      <p:to>
                                        <p:strVal val="visible"/>
                                      </p:to>
                                    </p:set>
                                    <p:animEffect transition="in" filter="blinds(horizontal)">
                                      <p:cBhvr>
                                        <p:cTn id="12" dur="500"/>
                                        <p:tgtEl>
                                          <p:spTgt spid="3686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6867">
                                            <p:txEl>
                                              <p:pRg st="1" end="1"/>
                                            </p:txEl>
                                          </p:spTgt>
                                        </p:tgtEl>
                                        <p:attrNameLst>
                                          <p:attrName>style.visibility</p:attrName>
                                        </p:attrNameLst>
                                      </p:cBhvr>
                                      <p:to>
                                        <p:strVal val="visible"/>
                                      </p:to>
                                    </p:set>
                                    <p:animEffect transition="in" filter="blinds(horizontal)">
                                      <p:cBhvr>
                                        <p:cTn id="17" dur="500"/>
                                        <p:tgtEl>
                                          <p:spTgt spid="3686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100" y="274638"/>
            <a:ext cx="7499350" cy="715962"/>
          </a:xfrm>
        </p:spPr>
        <p:txBody>
          <a:bodyPr/>
          <a:lstStyle/>
          <a:p>
            <a:pPr algn="ctr">
              <a:defRPr/>
            </a:pPr>
            <a:r>
              <a:rPr lang="fa-IR" sz="4000" dirty="0">
                <a:solidFill>
                  <a:schemeClr val="tx2"/>
                </a:solidFill>
                <a:effectLst>
                  <a:outerShdw blurRad="38100" dist="38100" dir="2700000" algn="tl">
                    <a:srgbClr val="000000">
                      <a:alpha val="43137"/>
                    </a:srgbClr>
                  </a:outerShdw>
                </a:effectLst>
                <a:latin typeface="Franklin Gothic Book"/>
                <a:cs typeface="B Titr" pitchFamily="2" charset="-78"/>
              </a:rPr>
              <a:t>شاخص ها :</a:t>
            </a:r>
            <a:endParaRPr lang="en-US" dirty="0">
              <a:solidFill>
                <a:schemeClr val="tx2"/>
              </a:solidFill>
              <a:cs typeface="B Titr" pitchFamily="2" charset="-78"/>
            </a:endParaRPr>
          </a:p>
        </p:txBody>
      </p:sp>
      <p:sp>
        <p:nvSpPr>
          <p:cNvPr id="36867" name="Content Placeholder 2"/>
          <p:cNvSpPr>
            <a:spLocks noGrp="1"/>
          </p:cNvSpPr>
          <p:nvPr>
            <p:ph idx="1"/>
          </p:nvPr>
        </p:nvSpPr>
        <p:spPr>
          <a:xfrm>
            <a:off x="990600" y="914400"/>
            <a:ext cx="7943850" cy="5334000"/>
          </a:xfrm>
        </p:spPr>
        <p:txBody>
          <a:bodyPr>
            <a:normAutofit/>
          </a:bodyPr>
          <a:lstStyle/>
          <a:p>
            <a:pPr marL="274320" indent="-274320" algn="justLow" rtl="1" eaLnBrk="1" fontAlgn="auto" hangingPunct="1">
              <a:lnSpc>
                <a:spcPct val="150000"/>
              </a:lnSpc>
              <a:spcBef>
                <a:spcPts val="580"/>
              </a:spcBef>
              <a:spcAft>
                <a:spcPts val="0"/>
              </a:spcAft>
              <a:buClr>
                <a:srgbClr val="D34817"/>
              </a:buClr>
              <a:buSzPct val="85000"/>
              <a:buFont typeface="Wingdings 2"/>
              <a:buChar char=""/>
              <a:defRPr/>
            </a:pPr>
            <a:r>
              <a:rPr lang="fa-IR" sz="2400" dirty="0">
                <a:solidFill>
                  <a:prstClr val="black"/>
                </a:solidFill>
                <a:latin typeface="Perpetua"/>
                <a:cs typeface="B Mitra" panose="00000400000000000000" pitchFamily="2" charset="-78"/>
              </a:rPr>
              <a:t>شاخصهای بهداشت محیط ابزار اصلی در خصوص قضاوت در خصوص بهداشت محیط یک منطقه می باشد.</a:t>
            </a:r>
          </a:p>
          <a:p>
            <a:pPr marL="274320" indent="-274320" algn="justLow" rtl="1" eaLnBrk="1" fontAlgn="auto" hangingPunct="1">
              <a:lnSpc>
                <a:spcPct val="150000"/>
              </a:lnSpc>
              <a:spcBef>
                <a:spcPts val="580"/>
              </a:spcBef>
              <a:spcAft>
                <a:spcPts val="0"/>
              </a:spcAft>
              <a:buClr>
                <a:srgbClr val="D34817"/>
              </a:buClr>
              <a:buSzPct val="85000"/>
              <a:buFont typeface="Wingdings 2"/>
              <a:buChar char=""/>
              <a:defRPr/>
            </a:pPr>
            <a:r>
              <a:rPr lang="fa-IR" sz="2400" dirty="0">
                <a:solidFill>
                  <a:prstClr val="black"/>
                </a:solidFill>
                <a:latin typeface="Perpetua"/>
                <a:cs typeface="B Mitra" panose="00000400000000000000" pitchFamily="2" charset="-78"/>
              </a:rPr>
              <a:t>شاخصهای بهداشت آب و فاضلاب نمایانگر وضعیت بهداشت محیط از نظر بهداشت آب و فاضلاب بوده و  نشانگر نقاط خطر از نظر احتمال بروز و شیوع بیماریهای منتقله از آب می باشد.این شاخصها ابزار مناسبی برای برنامه ریزی و اولویت بندی در جهت کنترل  بیماریهای منتقله از آب است.</a:t>
            </a:r>
          </a:p>
          <a:p>
            <a:pPr marL="274320" indent="-274320" algn="justLow" rtl="1" eaLnBrk="1" fontAlgn="auto" hangingPunct="1">
              <a:lnSpc>
                <a:spcPct val="150000"/>
              </a:lnSpc>
              <a:spcBef>
                <a:spcPts val="580"/>
              </a:spcBef>
              <a:spcAft>
                <a:spcPts val="0"/>
              </a:spcAft>
              <a:buClr>
                <a:srgbClr val="D34817"/>
              </a:buClr>
              <a:buSzPct val="85000"/>
              <a:buFont typeface="Wingdings 2"/>
              <a:buChar char=""/>
              <a:defRPr/>
            </a:pPr>
            <a:r>
              <a:rPr lang="fa-IR" sz="2400" dirty="0">
                <a:solidFill>
                  <a:prstClr val="black"/>
                </a:solidFill>
                <a:latin typeface="Perpetua"/>
                <a:cs typeface="B Mitra" panose="00000400000000000000" pitchFamily="2" charset="-78"/>
              </a:rPr>
              <a:t>با توجه به شاخصها لازم است برنامه ریزی در جهت حفظ یا ارتقاء شاخصها صورت گیرد.</a:t>
            </a:r>
          </a:p>
          <a:p>
            <a:pPr algn="r" rtl="1">
              <a:defRPr/>
            </a:pPr>
            <a:endParaRPr lang="en-US" altLang="fa-IR" dirty="0" smtClean="0">
              <a:ea typeface="Majalla UI"/>
            </a:endParaRPr>
          </a:p>
          <a:p>
            <a:pPr algn="r" rtl="1">
              <a:defRPr/>
            </a:pPr>
            <a:endParaRPr lang="en-US" altLang="fa-IR" dirty="0" smtClean="0">
              <a:ea typeface="Majalla UI"/>
            </a:endParaRPr>
          </a:p>
        </p:txBody>
      </p:sp>
    </p:spTree>
    <p:extLst>
      <p:ext uri="{BB962C8B-B14F-4D97-AF65-F5344CB8AC3E}">
        <p14:creationId xmlns:p14="http://schemas.microsoft.com/office/powerpoint/2010/main" val="40428500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100" y="274638"/>
            <a:ext cx="7499350" cy="868362"/>
          </a:xfrm>
        </p:spPr>
        <p:txBody>
          <a:bodyPr/>
          <a:lstStyle/>
          <a:p>
            <a:pPr algn="ctr">
              <a:defRPr/>
            </a:pPr>
            <a:r>
              <a:rPr lang="fa-IR" sz="3600" dirty="0">
                <a:solidFill>
                  <a:schemeClr val="tx2"/>
                </a:solidFill>
                <a:effectLst>
                  <a:outerShdw blurRad="38100" dist="38100" dir="2700000" algn="tl">
                    <a:srgbClr val="000000">
                      <a:alpha val="43137"/>
                    </a:srgbClr>
                  </a:outerShdw>
                </a:effectLst>
                <a:latin typeface="Franklin Gothic Book"/>
                <a:cs typeface="B Titr" pitchFamily="2" charset="-78"/>
              </a:rPr>
              <a:t>فهرست شاخص ها : </a:t>
            </a:r>
            <a:endParaRPr lang="en-US" dirty="0">
              <a:solidFill>
                <a:schemeClr val="tx2"/>
              </a:solidFill>
              <a:cs typeface="B Titr" pitchFamily="2" charset="-78"/>
            </a:endParaRPr>
          </a:p>
        </p:txBody>
      </p:sp>
      <p:sp>
        <p:nvSpPr>
          <p:cNvPr id="36867" name="Content Placeholder 2"/>
          <p:cNvSpPr>
            <a:spLocks noGrp="1"/>
          </p:cNvSpPr>
          <p:nvPr>
            <p:ph idx="1"/>
          </p:nvPr>
        </p:nvSpPr>
        <p:spPr>
          <a:xfrm>
            <a:off x="990600" y="1143000"/>
            <a:ext cx="7943850" cy="5105400"/>
          </a:xfrm>
        </p:spPr>
        <p:txBody>
          <a:bodyPr/>
          <a:lstStyle/>
          <a:p>
            <a:pPr marL="274320" indent="-274320" algn="r" rtl="1" eaLnBrk="1" fontAlgn="auto" hangingPunct="1">
              <a:spcBef>
                <a:spcPts val="580"/>
              </a:spcBef>
              <a:spcAft>
                <a:spcPts val="0"/>
              </a:spcAft>
              <a:buClr>
                <a:srgbClr val="D34817"/>
              </a:buClr>
              <a:buSzPct val="85000"/>
              <a:buFont typeface="Wingdings 2"/>
              <a:buChar char=""/>
              <a:defRPr/>
            </a:pPr>
            <a:r>
              <a:rPr lang="fa-IR" altLang="fa-IR" sz="2800" dirty="0" smtClean="0">
                <a:ea typeface="Majalla UI"/>
                <a:cs typeface="B Nazanin" pitchFamily="2" charset="-78"/>
              </a:rPr>
              <a:t>ارائه</a:t>
            </a:r>
            <a:r>
              <a:rPr lang="fa-IR" altLang="fa-IR" sz="3600" dirty="0" smtClean="0">
                <a:ea typeface="Majalla UI"/>
                <a:cs typeface="B Nazanin" pitchFamily="2" charset="-78"/>
              </a:rPr>
              <a:t> </a:t>
            </a:r>
            <a:r>
              <a:rPr lang="fa-IR" sz="2800" dirty="0" smtClean="0">
                <a:solidFill>
                  <a:prstClr val="black"/>
                </a:solidFill>
                <a:latin typeface="Perpetua"/>
                <a:cs typeface="B Nazanin" pitchFamily="2" charset="-78"/>
              </a:rPr>
              <a:t>شاخص </a:t>
            </a:r>
            <a:r>
              <a:rPr lang="fa-IR" sz="2800" dirty="0">
                <a:solidFill>
                  <a:prstClr val="black"/>
                </a:solidFill>
                <a:latin typeface="Perpetua"/>
                <a:cs typeface="B Nazanin" pitchFamily="2" charset="-78"/>
              </a:rPr>
              <a:t>های آب آشامیدنی :</a:t>
            </a:r>
          </a:p>
          <a:p>
            <a:pPr marL="548640" lvl="1" indent="-228600" algn="r" rtl="1" eaLnBrk="1" fontAlgn="auto" hangingPunct="1">
              <a:spcBef>
                <a:spcPts val="370"/>
              </a:spcBef>
              <a:spcAft>
                <a:spcPts val="0"/>
              </a:spcAft>
              <a:buClr>
                <a:srgbClr val="9B2D1F"/>
              </a:buClr>
              <a:buSzPct val="85000"/>
              <a:buFont typeface="Wingdings 2"/>
              <a:buChar char=""/>
              <a:defRPr/>
            </a:pPr>
            <a:r>
              <a:rPr lang="fa-IR" sz="2400" b="1" dirty="0" smtClean="0">
                <a:solidFill>
                  <a:prstClr val="black"/>
                </a:solidFill>
                <a:latin typeface="Perpetua"/>
                <a:cs typeface="B Mitra" panose="00000400000000000000" pitchFamily="2" charset="-78"/>
              </a:rPr>
              <a:t>دسترسی به آب آشامیدنی سالم </a:t>
            </a:r>
          </a:p>
          <a:p>
            <a:pPr marL="548640" lvl="1" indent="-228600" algn="r" rtl="1" eaLnBrk="1" fontAlgn="auto" hangingPunct="1">
              <a:spcBef>
                <a:spcPts val="370"/>
              </a:spcBef>
              <a:spcAft>
                <a:spcPts val="0"/>
              </a:spcAft>
              <a:buClr>
                <a:srgbClr val="9B2D1F"/>
              </a:buClr>
              <a:buSzPct val="85000"/>
              <a:buFont typeface="Wingdings 2"/>
              <a:buChar char=""/>
              <a:defRPr/>
            </a:pPr>
            <a:r>
              <a:rPr lang="fa-IR" sz="2400" b="1" dirty="0" smtClean="0">
                <a:solidFill>
                  <a:prstClr val="black"/>
                </a:solidFill>
                <a:latin typeface="Perpetua"/>
                <a:cs typeface="B Mitra" panose="00000400000000000000" pitchFamily="2" charset="-78"/>
              </a:rPr>
              <a:t>دسترسی به شبکه عمومی آب آشامیدنی </a:t>
            </a:r>
          </a:p>
          <a:p>
            <a:pPr marL="548640" lvl="1" indent="-228600" algn="r" rtl="1" eaLnBrk="1" fontAlgn="auto" hangingPunct="1">
              <a:spcBef>
                <a:spcPts val="370"/>
              </a:spcBef>
              <a:spcAft>
                <a:spcPts val="0"/>
              </a:spcAft>
              <a:buClr>
                <a:srgbClr val="9B2D1F"/>
              </a:buClr>
              <a:buSzPct val="85000"/>
              <a:buFont typeface="Wingdings 2"/>
              <a:buChar char=""/>
              <a:defRPr/>
            </a:pPr>
            <a:r>
              <a:rPr lang="fa-IR" sz="2400" b="1" dirty="0">
                <a:solidFill>
                  <a:prstClr val="black"/>
                </a:solidFill>
                <a:latin typeface="Perpetua"/>
                <a:cs typeface="B Mitra" panose="00000400000000000000" pitchFamily="2" charset="-78"/>
              </a:rPr>
              <a:t>شاخص مطلوبیت </a:t>
            </a:r>
            <a:r>
              <a:rPr lang="fa-IR" sz="2400" b="1" dirty="0" smtClean="0">
                <a:solidFill>
                  <a:prstClr val="black"/>
                </a:solidFill>
                <a:latin typeface="Perpetua"/>
                <a:cs typeface="B Mitra" panose="00000400000000000000" pitchFamily="2" charset="-78"/>
              </a:rPr>
              <a:t>کلرسنجی </a:t>
            </a:r>
          </a:p>
          <a:p>
            <a:pPr marL="548640" lvl="1" indent="-228600" algn="r" rtl="1" eaLnBrk="1" fontAlgn="auto" hangingPunct="1">
              <a:spcBef>
                <a:spcPts val="370"/>
              </a:spcBef>
              <a:spcAft>
                <a:spcPts val="0"/>
              </a:spcAft>
              <a:buClr>
                <a:srgbClr val="9B2D1F"/>
              </a:buClr>
              <a:buSzPct val="85000"/>
              <a:buFont typeface="Wingdings 2"/>
              <a:buChar char=""/>
              <a:defRPr/>
            </a:pPr>
            <a:r>
              <a:rPr lang="fa-IR" sz="2400" b="1" dirty="0" smtClean="0">
                <a:solidFill>
                  <a:prstClr val="black"/>
                </a:solidFill>
                <a:latin typeface="Perpetua"/>
                <a:cs typeface="B Mitra" panose="00000400000000000000" pitchFamily="2" charset="-78"/>
              </a:rPr>
              <a:t>شاخص </a:t>
            </a:r>
            <a:r>
              <a:rPr lang="fa-IR" sz="2400" b="1" dirty="0">
                <a:solidFill>
                  <a:prstClr val="black"/>
                </a:solidFill>
                <a:latin typeface="Perpetua"/>
                <a:cs typeface="B Mitra" panose="00000400000000000000" pitchFamily="2" charset="-78"/>
              </a:rPr>
              <a:t>مطلوبیت میکروبی </a:t>
            </a:r>
          </a:p>
          <a:p>
            <a:pPr marL="274320" indent="-274320" algn="r" rtl="1" eaLnBrk="1" fontAlgn="auto" hangingPunct="1">
              <a:spcBef>
                <a:spcPts val="580"/>
              </a:spcBef>
              <a:spcAft>
                <a:spcPts val="0"/>
              </a:spcAft>
              <a:buClr>
                <a:srgbClr val="D34817"/>
              </a:buClr>
              <a:buSzPct val="85000"/>
              <a:buFont typeface="Wingdings 2"/>
              <a:buChar char=""/>
              <a:defRPr/>
            </a:pPr>
            <a:r>
              <a:rPr lang="fa-IR" sz="2800" dirty="0">
                <a:solidFill>
                  <a:prstClr val="black"/>
                </a:solidFill>
                <a:latin typeface="Perpetua"/>
                <a:cs typeface="B Nazanin" pitchFamily="2" charset="-78"/>
              </a:rPr>
              <a:t>شاخص های مرتبط با استخرهای شنا :</a:t>
            </a:r>
          </a:p>
          <a:p>
            <a:pPr marL="548640" lvl="1" indent="-228600" algn="r" rtl="1" eaLnBrk="1" fontAlgn="auto" hangingPunct="1">
              <a:spcBef>
                <a:spcPts val="370"/>
              </a:spcBef>
              <a:spcAft>
                <a:spcPts val="0"/>
              </a:spcAft>
              <a:buClr>
                <a:srgbClr val="9B2D1F"/>
              </a:buClr>
              <a:buSzPct val="85000"/>
              <a:buFont typeface="Wingdings 2"/>
              <a:buChar char=""/>
              <a:defRPr/>
            </a:pPr>
            <a:r>
              <a:rPr lang="fa-IR" b="1" dirty="0">
                <a:solidFill>
                  <a:prstClr val="black"/>
                </a:solidFill>
                <a:latin typeface="Perpetua"/>
                <a:cs typeface="B Mitra" panose="00000400000000000000" pitchFamily="2" charset="-78"/>
              </a:rPr>
              <a:t>شاخص نسبت بازدید به استخر </a:t>
            </a:r>
          </a:p>
          <a:p>
            <a:pPr marL="548640" lvl="1" indent="-228600" algn="r" rtl="1" eaLnBrk="1" fontAlgn="auto" hangingPunct="1">
              <a:spcBef>
                <a:spcPts val="370"/>
              </a:spcBef>
              <a:spcAft>
                <a:spcPts val="0"/>
              </a:spcAft>
              <a:buClr>
                <a:srgbClr val="9B2D1F"/>
              </a:buClr>
              <a:buSzPct val="85000"/>
              <a:buFont typeface="Wingdings 2"/>
              <a:buChar char=""/>
              <a:defRPr/>
            </a:pPr>
            <a:r>
              <a:rPr lang="fa-IR" b="1" dirty="0">
                <a:solidFill>
                  <a:prstClr val="black"/>
                </a:solidFill>
                <a:latin typeface="Perpetua"/>
                <a:cs typeface="B Mitra" panose="00000400000000000000" pitchFamily="2" charset="-78"/>
              </a:rPr>
              <a:t>شاخص مطلوبیت کلرسنجی آب استخر</a:t>
            </a:r>
          </a:p>
          <a:p>
            <a:pPr marL="548640" lvl="1" indent="-228600" algn="r" rtl="1" eaLnBrk="1" fontAlgn="auto" hangingPunct="1">
              <a:spcBef>
                <a:spcPts val="370"/>
              </a:spcBef>
              <a:spcAft>
                <a:spcPts val="0"/>
              </a:spcAft>
              <a:buClr>
                <a:srgbClr val="9B2D1F"/>
              </a:buClr>
              <a:buSzPct val="85000"/>
              <a:buFont typeface="Wingdings 2"/>
              <a:buChar char=""/>
              <a:defRPr/>
            </a:pPr>
            <a:r>
              <a:rPr lang="fa-IR" b="1" dirty="0">
                <a:solidFill>
                  <a:prstClr val="black"/>
                </a:solidFill>
                <a:latin typeface="Perpetua"/>
                <a:cs typeface="B Mitra" panose="00000400000000000000" pitchFamily="2" charset="-78"/>
              </a:rPr>
              <a:t>شاخص مطلوبیت </a:t>
            </a:r>
            <a:r>
              <a:rPr lang="en-US" b="1" dirty="0">
                <a:solidFill>
                  <a:prstClr val="black"/>
                </a:solidFill>
                <a:latin typeface="Perpetua"/>
                <a:cs typeface="B Mitra" panose="00000400000000000000" pitchFamily="2" charset="-78"/>
              </a:rPr>
              <a:t>pH</a:t>
            </a:r>
            <a:r>
              <a:rPr lang="fa-IR" b="1" dirty="0">
                <a:solidFill>
                  <a:prstClr val="black"/>
                </a:solidFill>
                <a:latin typeface="Perpetua"/>
                <a:cs typeface="B Mitra" panose="00000400000000000000" pitchFamily="2" charset="-78"/>
              </a:rPr>
              <a:t> آب استخر </a:t>
            </a:r>
          </a:p>
          <a:p>
            <a:pPr marL="548640" lvl="1" indent="-228600" algn="r" rtl="1" eaLnBrk="1" fontAlgn="auto" hangingPunct="1">
              <a:spcBef>
                <a:spcPts val="370"/>
              </a:spcBef>
              <a:spcAft>
                <a:spcPts val="0"/>
              </a:spcAft>
              <a:buClr>
                <a:srgbClr val="9B2D1F"/>
              </a:buClr>
              <a:buSzPct val="85000"/>
              <a:buFont typeface="Wingdings 2"/>
              <a:buChar char=""/>
              <a:defRPr/>
            </a:pPr>
            <a:r>
              <a:rPr lang="fa-IR" b="1" dirty="0">
                <a:solidFill>
                  <a:prstClr val="black"/>
                </a:solidFill>
                <a:latin typeface="Perpetua"/>
                <a:cs typeface="B Mitra" panose="00000400000000000000" pitchFamily="2" charset="-78"/>
              </a:rPr>
              <a:t>شاخص مطلوبیت کلیفرم گرماپای </a:t>
            </a:r>
          </a:p>
          <a:p>
            <a:pPr marL="274320" indent="-274320" algn="r" rtl="1" eaLnBrk="1" fontAlgn="auto" hangingPunct="1">
              <a:spcBef>
                <a:spcPts val="580"/>
              </a:spcBef>
              <a:spcAft>
                <a:spcPts val="0"/>
              </a:spcAft>
              <a:buClr>
                <a:srgbClr val="D34817"/>
              </a:buClr>
              <a:buSzPct val="85000"/>
              <a:buFont typeface="Wingdings 2"/>
              <a:buChar char=""/>
              <a:defRPr/>
            </a:pPr>
            <a:r>
              <a:rPr lang="fa-IR" sz="2800" dirty="0">
                <a:solidFill>
                  <a:prstClr val="black"/>
                </a:solidFill>
                <a:latin typeface="Perpetua"/>
                <a:cs typeface="B Nazanin" pitchFamily="2" charset="-78"/>
              </a:rPr>
              <a:t>شاخص فاضلاب </a:t>
            </a:r>
          </a:p>
          <a:p>
            <a:pPr algn="r" rtl="1">
              <a:defRPr/>
            </a:pPr>
            <a:endParaRPr lang="en-US" altLang="fa-IR" dirty="0" smtClean="0">
              <a:ea typeface="Majalla UI"/>
            </a:endParaRPr>
          </a:p>
          <a:p>
            <a:pPr algn="r" rtl="1">
              <a:defRPr/>
            </a:pPr>
            <a:endParaRPr lang="en-US" altLang="fa-IR" dirty="0" smtClean="0">
              <a:ea typeface="Majalla UI"/>
            </a:endParaRPr>
          </a:p>
        </p:txBody>
      </p:sp>
    </p:spTree>
    <p:extLst>
      <p:ext uri="{BB962C8B-B14F-4D97-AF65-F5344CB8AC3E}">
        <p14:creationId xmlns:p14="http://schemas.microsoft.com/office/powerpoint/2010/main" val="22808751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6867">
                                            <p:txEl>
                                              <p:pRg st="0" end="0"/>
                                            </p:txEl>
                                          </p:spTgt>
                                        </p:tgtEl>
                                        <p:attrNameLst>
                                          <p:attrName>style.visibility</p:attrName>
                                        </p:attrNameLst>
                                      </p:cBhvr>
                                      <p:to>
                                        <p:strVal val="visible"/>
                                      </p:to>
                                    </p:set>
                                    <p:animEffect transition="in" filter="blinds(horizontal)">
                                      <p:cBhvr>
                                        <p:cTn id="12" dur="500"/>
                                        <p:tgtEl>
                                          <p:spTgt spid="3686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6867">
                                            <p:txEl>
                                              <p:pRg st="1" end="1"/>
                                            </p:txEl>
                                          </p:spTgt>
                                        </p:tgtEl>
                                        <p:attrNameLst>
                                          <p:attrName>style.visibility</p:attrName>
                                        </p:attrNameLst>
                                      </p:cBhvr>
                                      <p:to>
                                        <p:strVal val="visible"/>
                                      </p:to>
                                    </p:set>
                                    <p:animEffect transition="in" filter="blinds(horizontal)">
                                      <p:cBhvr>
                                        <p:cTn id="17" dur="500"/>
                                        <p:tgtEl>
                                          <p:spTgt spid="36867">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6867">
                                            <p:txEl>
                                              <p:pRg st="2" end="2"/>
                                            </p:txEl>
                                          </p:spTgt>
                                        </p:tgtEl>
                                        <p:attrNameLst>
                                          <p:attrName>style.visibility</p:attrName>
                                        </p:attrNameLst>
                                      </p:cBhvr>
                                      <p:to>
                                        <p:strVal val="visible"/>
                                      </p:to>
                                    </p:set>
                                    <p:animEffect transition="in" filter="blinds(horizontal)">
                                      <p:cBhvr>
                                        <p:cTn id="22" dur="500"/>
                                        <p:tgtEl>
                                          <p:spTgt spid="36867">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6867">
                                            <p:txEl>
                                              <p:pRg st="3" end="3"/>
                                            </p:txEl>
                                          </p:spTgt>
                                        </p:tgtEl>
                                        <p:attrNameLst>
                                          <p:attrName>style.visibility</p:attrName>
                                        </p:attrNameLst>
                                      </p:cBhvr>
                                      <p:to>
                                        <p:strVal val="visible"/>
                                      </p:to>
                                    </p:set>
                                    <p:animEffect transition="in" filter="blinds(horizontal)">
                                      <p:cBhvr>
                                        <p:cTn id="27" dur="500"/>
                                        <p:tgtEl>
                                          <p:spTgt spid="36867">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6867">
                                            <p:txEl>
                                              <p:pRg st="4" end="4"/>
                                            </p:txEl>
                                          </p:spTgt>
                                        </p:tgtEl>
                                        <p:attrNameLst>
                                          <p:attrName>style.visibility</p:attrName>
                                        </p:attrNameLst>
                                      </p:cBhvr>
                                      <p:to>
                                        <p:strVal val="visible"/>
                                      </p:to>
                                    </p:set>
                                    <p:animEffect transition="in" filter="blinds(horizontal)">
                                      <p:cBhvr>
                                        <p:cTn id="32" dur="500"/>
                                        <p:tgtEl>
                                          <p:spTgt spid="36867">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6867">
                                            <p:txEl>
                                              <p:pRg st="5" end="5"/>
                                            </p:txEl>
                                          </p:spTgt>
                                        </p:tgtEl>
                                        <p:attrNameLst>
                                          <p:attrName>style.visibility</p:attrName>
                                        </p:attrNameLst>
                                      </p:cBhvr>
                                      <p:to>
                                        <p:strVal val="visible"/>
                                      </p:to>
                                    </p:set>
                                    <p:animEffect transition="in" filter="blinds(horizontal)">
                                      <p:cBhvr>
                                        <p:cTn id="37" dur="500"/>
                                        <p:tgtEl>
                                          <p:spTgt spid="36867">
                                            <p:txEl>
                                              <p:pRg st="5" end="5"/>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36867">
                                            <p:txEl>
                                              <p:pRg st="6" end="6"/>
                                            </p:txEl>
                                          </p:spTgt>
                                        </p:tgtEl>
                                        <p:attrNameLst>
                                          <p:attrName>style.visibility</p:attrName>
                                        </p:attrNameLst>
                                      </p:cBhvr>
                                      <p:to>
                                        <p:strVal val="visible"/>
                                      </p:to>
                                    </p:set>
                                    <p:animEffect transition="in" filter="blinds(horizontal)">
                                      <p:cBhvr>
                                        <p:cTn id="42" dur="500"/>
                                        <p:tgtEl>
                                          <p:spTgt spid="36867">
                                            <p:txEl>
                                              <p:pRg st="6" end="6"/>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36867">
                                            <p:txEl>
                                              <p:pRg st="7" end="7"/>
                                            </p:txEl>
                                          </p:spTgt>
                                        </p:tgtEl>
                                        <p:attrNameLst>
                                          <p:attrName>style.visibility</p:attrName>
                                        </p:attrNameLst>
                                      </p:cBhvr>
                                      <p:to>
                                        <p:strVal val="visible"/>
                                      </p:to>
                                    </p:set>
                                    <p:animEffect transition="in" filter="blinds(horizontal)">
                                      <p:cBhvr>
                                        <p:cTn id="47" dur="500"/>
                                        <p:tgtEl>
                                          <p:spTgt spid="36867">
                                            <p:txEl>
                                              <p:pRg st="7" end="7"/>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36867">
                                            <p:txEl>
                                              <p:pRg st="8" end="8"/>
                                            </p:txEl>
                                          </p:spTgt>
                                        </p:tgtEl>
                                        <p:attrNameLst>
                                          <p:attrName>style.visibility</p:attrName>
                                        </p:attrNameLst>
                                      </p:cBhvr>
                                      <p:to>
                                        <p:strVal val="visible"/>
                                      </p:to>
                                    </p:set>
                                    <p:animEffect transition="in" filter="blinds(horizontal)">
                                      <p:cBhvr>
                                        <p:cTn id="52" dur="500"/>
                                        <p:tgtEl>
                                          <p:spTgt spid="36867">
                                            <p:txEl>
                                              <p:pRg st="8" end="8"/>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36867">
                                            <p:txEl>
                                              <p:pRg st="9" end="9"/>
                                            </p:txEl>
                                          </p:spTgt>
                                        </p:tgtEl>
                                        <p:attrNameLst>
                                          <p:attrName>style.visibility</p:attrName>
                                        </p:attrNameLst>
                                      </p:cBhvr>
                                      <p:to>
                                        <p:strVal val="visible"/>
                                      </p:to>
                                    </p:set>
                                    <p:animEffect transition="in" filter="blinds(horizontal)">
                                      <p:cBhvr>
                                        <p:cTn id="57" dur="500"/>
                                        <p:tgtEl>
                                          <p:spTgt spid="36867">
                                            <p:txEl>
                                              <p:pRg st="9" end="9"/>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ntr" presetSubtype="10" fill="hold" nodeType="clickEffect">
                                  <p:stCondLst>
                                    <p:cond delay="0"/>
                                  </p:stCondLst>
                                  <p:childTnLst>
                                    <p:set>
                                      <p:cBhvr>
                                        <p:cTn id="61" dur="1" fill="hold">
                                          <p:stCondLst>
                                            <p:cond delay="0"/>
                                          </p:stCondLst>
                                        </p:cTn>
                                        <p:tgtEl>
                                          <p:spTgt spid="36867">
                                            <p:txEl>
                                              <p:pRg st="10" end="10"/>
                                            </p:txEl>
                                          </p:spTgt>
                                        </p:tgtEl>
                                        <p:attrNameLst>
                                          <p:attrName>style.visibility</p:attrName>
                                        </p:attrNameLst>
                                      </p:cBhvr>
                                      <p:to>
                                        <p:strVal val="visible"/>
                                      </p:to>
                                    </p:set>
                                    <p:animEffect transition="in" filter="blinds(horizontal)">
                                      <p:cBhvr>
                                        <p:cTn id="62" dur="500"/>
                                        <p:tgtEl>
                                          <p:spTgt spid="3686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100" y="274638"/>
            <a:ext cx="7499350" cy="868362"/>
          </a:xfrm>
        </p:spPr>
        <p:txBody>
          <a:bodyPr/>
          <a:lstStyle/>
          <a:p>
            <a:pPr algn="ctr" rtl="1">
              <a:defRPr/>
            </a:pPr>
            <a:r>
              <a:rPr lang="fa-IR" sz="3600" dirty="0" smtClean="0">
                <a:solidFill>
                  <a:schemeClr val="tx2"/>
                </a:solidFill>
                <a:cs typeface="B Titr" panose="00000700000000000000" pitchFamily="2" charset="-78"/>
              </a:rPr>
              <a:t>اهمیت بازرسی بهداشتی</a:t>
            </a:r>
            <a:endParaRPr lang="fa-IR" sz="3600" dirty="0">
              <a:solidFill>
                <a:schemeClr val="tx2"/>
              </a:solidFill>
              <a:cs typeface="B Titr" panose="00000700000000000000" pitchFamily="2" charset="-78"/>
            </a:endParaRPr>
          </a:p>
        </p:txBody>
      </p:sp>
      <p:sp>
        <p:nvSpPr>
          <p:cNvPr id="72707" name="Content Placeholder 2"/>
          <p:cNvSpPr>
            <a:spLocks noGrp="1"/>
          </p:cNvSpPr>
          <p:nvPr>
            <p:ph idx="1"/>
          </p:nvPr>
        </p:nvSpPr>
        <p:spPr>
          <a:xfrm>
            <a:off x="1435100" y="1219200"/>
            <a:ext cx="7499350" cy="5029200"/>
          </a:xfrm>
        </p:spPr>
        <p:txBody>
          <a:bodyPr/>
          <a:lstStyle/>
          <a:p>
            <a:pPr algn="justLow" rtl="1">
              <a:lnSpc>
                <a:spcPct val="115000"/>
              </a:lnSpc>
              <a:spcAft>
                <a:spcPts val="1000"/>
              </a:spcAft>
            </a:pPr>
            <a:r>
              <a:rPr lang="fa-IR" altLang="fa-IR" sz="2400" dirty="0" smtClean="0">
                <a:solidFill>
                  <a:srgbClr val="231F20"/>
                </a:solidFill>
                <a:latin typeface="BZar"/>
                <a:ea typeface="Calibri" pitchFamily="34" charset="0"/>
                <a:cs typeface="B Mitra" panose="00000400000000000000" pitchFamily="2" charset="-78"/>
              </a:rPr>
              <a:t>بازرسي</a:t>
            </a:r>
            <a:r>
              <a:rPr lang="en-US"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latin typeface="BZar"/>
                <a:ea typeface="Calibri" pitchFamily="34" charset="0"/>
                <a:cs typeface="B Mitra" panose="00000400000000000000" pitchFamily="2" charset="-78"/>
              </a:rPr>
              <a:t>بهداشتي و آناليز نمونه هاي آب مكمل یكدیگر مي باشند و با در دست داشتن یكي از این دو مي </a:t>
            </a:r>
            <a:r>
              <a:rPr lang="fa-IR" altLang="fa-IR" sz="2400" dirty="0" smtClean="0">
                <a:solidFill>
                  <a:srgbClr val="231F20"/>
                </a:solidFill>
                <a:latin typeface="BZar"/>
                <a:ea typeface="Calibri" pitchFamily="34" charset="0"/>
                <a:cs typeface="B Mitra" panose="00000400000000000000" pitchFamily="2" charset="-78"/>
              </a:rPr>
              <a:t>توان</a:t>
            </a:r>
            <a:r>
              <a:rPr lang="en-US"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latin typeface="BZar"/>
                <a:ea typeface="Calibri" pitchFamily="34" charset="0"/>
                <a:cs typeface="B Mitra" panose="00000400000000000000" pitchFamily="2" charset="-78"/>
              </a:rPr>
              <a:t>مورد </a:t>
            </a:r>
            <a:r>
              <a:rPr lang="fa-IR" altLang="fa-IR" sz="2400" dirty="0" smtClean="0">
                <a:solidFill>
                  <a:srgbClr val="231F20"/>
                </a:solidFill>
                <a:latin typeface="BZar"/>
                <a:ea typeface="Calibri" pitchFamily="34" charset="0"/>
                <a:cs typeface="B Mitra" panose="00000400000000000000" pitchFamily="2" charset="-78"/>
              </a:rPr>
              <a:t>دیگر را توصيف کرد. در مواردي که نمي توان کيفيت آب را آناليز کرد مي توان از بازرس</a:t>
            </a:r>
            <a:r>
              <a:rPr lang="fa-IR" altLang="fa-IR" sz="2400" dirty="0" smtClean="0">
                <a:solidFill>
                  <a:srgbClr val="231F20"/>
                </a:solidFill>
                <a:latin typeface="Calibri" pitchFamily="34" charset="0"/>
                <a:ea typeface="Calibri" pitchFamily="34" charset="0"/>
                <a:cs typeface="B Mitra" panose="00000400000000000000" pitchFamily="2" charset="-78"/>
              </a:rPr>
              <a:t>ي</a:t>
            </a:r>
            <a:r>
              <a:rPr lang="en-US" altLang="fa-IR" sz="2400" dirty="0" smtClean="0">
                <a:solidFill>
                  <a:srgbClr val="231F20"/>
                </a:solidFill>
                <a:latin typeface="BZar"/>
                <a:ea typeface="Calibri" pitchFamily="34" charset="0"/>
                <a:cs typeface="B Mitra" panose="00000400000000000000" pitchFamily="2" charset="-78"/>
              </a:rPr>
              <a:t/>
            </a:r>
            <a:br>
              <a:rPr lang="en-US" altLang="fa-IR" sz="2400" dirty="0" smtClean="0">
                <a:solidFill>
                  <a:srgbClr val="231F20"/>
                </a:solidFill>
                <a:latin typeface="BZar"/>
                <a:ea typeface="Calibri" pitchFamily="34" charset="0"/>
                <a:cs typeface="B Mitra" panose="00000400000000000000" pitchFamily="2" charset="-78"/>
              </a:rPr>
            </a:br>
            <a:r>
              <a:rPr lang="fa-IR" altLang="fa-IR" sz="2400" dirty="0" smtClean="0">
                <a:solidFill>
                  <a:srgbClr val="231F20"/>
                </a:solidFill>
                <a:latin typeface="BZar"/>
                <a:ea typeface="Calibri" pitchFamily="34" charset="0"/>
                <a:cs typeface="B Mitra" panose="00000400000000000000" pitchFamily="2" charset="-78"/>
              </a:rPr>
              <a:t>بهداش</a:t>
            </a:r>
            <a:r>
              <a:rPr lang="fa-IR" altLang="fa-IR" sz="2400" dirty="0" smtClean="0">
                <a:solidFill>
                  <a:srgbClr val="231F20"/>
                </a:solidFill>
                <a:latin typeface="Calibri" pitchFamily="34" charset="0"/>
                <a:ea typeface="Calibri" pitchFamily="34" charset="0"/>
                <a:cs typeface="B Mitra" panose="00000400000000000000" pitchFamily="2" charset="-78"/>
              </a:rPr>
              <a:t>تي</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latin typeface="Calibri" pitchFamily="34" charset="0"/>
                <a:ea typeface="Calibri" pitchFamily="34" charset="0"/>
                <a:cs typeface="B Mitra" panose="00000400000000000000" pitchFamily="2" charset="-78"/>
              </a:rPr>
              <a:t>براي</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latin typeface="Calibri" pitchFamily="34" charset="0"/>
                <a:ea typeface="Calibri" pitchFamily="34" charset="0"/>
                <a:cs typeface="B Mitra" panose="00000400000000000000" pitchFamily="2" charset="-78"/>
              </a:rPr>
              <a:t>اتخاذ</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latin typeface="Calibri" pitchFamily="34" charset="0"/>
                <a:ea typeface="Calibri" pitchFamily="34" charset="0"/>
                <a:cs typeface="B Mitra" panose="00000400000000000000" pitchFamily="2" charset="-78"/>
              </a:rPr>
              <a:t>تصميمات</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latin typeface="Calibri" pitchFamily="34" charset="0"/>
                <a:ea typeface="Calibri" pitchFamily="34" charset="0"/>
                <a:cs typeface="B Mitra" panose="00000400000000000000" pitchFamily="2" charset="-78"/>
              </a:rPr>
              <a:t>کمک</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latin typeface="Calibri" pitchFamily="34" charset="0"/>
                <a:ea typeface="Calibri" pitchFamily="34" charset="0"/>
                <a:cs typeface="B Mitra" panose="00000400000000000000" pitchFamily="2" charset="-78"/>
              </a:rPr>
              <a:t>گرفت</a:t>
            </a:r>
            <a:r>
              <a:rPr lang="fa-IR" altLang="fa-IR" sz="2400" dirty="0" smtClean="0">
                <a:solidFill>
                  <a:srgbClr val="231F20"/>
                </a:solidFill>
                <a:latin typeface="BZar"/>
                <a:ea typeface="Calibri" pitchFamily="34" charset="0"/>
                <a:cs typeface="B Mitra" panose="00000400000000000000" pitchFamily="2" charset="-78"/>
              </a:rPr>
              <a:t>. بازدیدهای بهداش</a:t>
            </a:r>
            <a:r>
              <a:rPr lang="fa-IR" altLang="fa-IR" sz="2400" dirty="0" smtClean="0">
                <a:solidFill>
                  <a:srgbClr val="231F20"/>
                </a:solidFill>
                <a:ea typeface="Calibri" pitchFamily="34" charset="0"/>
                <a:cs typeface="B Mitra" panose="00000400000000000000" pitchFamily="2" charset="-78"/>
              </a:rPr>
              <a:t>تی</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مجموعه</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اقدامات</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مورد</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نياز</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جهت</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حفاظت</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و</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سالم</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سازی</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منابع</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آب</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را</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مشخص</a:t>
            </a:r>
            <a:r>
              <a:rPr lang="en-US" altLang="fa-IR" sz="2400" dirty="0" smtClean="0">
                <a:solidFill>
                  <a:srgbClr val="231F20"/>
                </a:solidFill>
                <a:ea typeface="Calibri" pitchFamily="34" charset="0"/>
                <a:cs typeface="B Mitra" panose="00000400000000000000" pitchFamily="2" charset="-78"/>
              </a:rPr>
              <a:t> </a:t>
            </a:r>
            <a:r>
              <a:rPr lang="fa-IR" altLang="fa-IR" sz="2400" dirty="0" smtClean="0">
                <a:solidFill>
                  <a:srgbClr val="231F20"/>
                </a:solidFill>
                <a:latin typeface="BZar"/>
                <a:ea typeface="Calibri" pitchFamily="34" charset="0"/>
                <a:cs typeface="B Mitra" panose="00000400000000000000" pitchFamily="2" charset="-78"/>
              </a:rPr>
              <a:t>م</a:t>
            </a:r>
            <a:r>
              <a:rPr lang="fa-IR" altLang="fa-IR" sz="2400" dirty="0" smtClean="0">
                <a:solidFill>
                  <a:srgbClr val="231F20"/>
                </a:solidFill>
                <a:ea typeface="Calibri" pitchFamily="34" charset="0"/>
                <a:cs typeface="B Mitra" panose="00000400000000000000" pitchFamily="2" charset="-78"/>
              </a:rPr>
              <a:t>ی</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کنند</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نتایج</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نمونه</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های</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آب</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بيانگر</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کيفيت</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آب</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در</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زمان</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نمونه</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برداری</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است</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در</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حالی</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که</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بازدید،</a:t>
            </a:r>
            <a:r>
              <a:rPr lang="fa-IR" altLang="fa-IR" sz="2400" dirty="0" smtClean="0">
                <a:solidFill>
                  <a:srgbClr val="231F20"/>
                </a:solidFill>
                <a:latin typeface="BZar"/>
                <a:ea typeface="Calibri" pitchFamily="34" charset="0"/>
                <a:cs typeface="B Mitra" panose="00000400000000000000" pitchFamily="2" charset="-78"/>
              </a:rPr>
              <a:t>وضعيت </a:t>
            </a:r>
            <a:r>
              <a:rPr lang="fa-IR" altLang="fa-IR" sz="2400" dirty="0" smtClean="0">
                <a:solidFill>
                  <a:srgbClr val="231F20"/>
                </a:solidFill>
                <a:latin typeface="BZar"/>
                <a:ea typeface="Calibri" pitchFamily="34" charset="0"/>
                <a:cs typeface="B Mitra" panose="00000400000000000000" pitchFamily="2" charset="-78"/>
              </a:rPr>
              <a:t>کلی منطقه، منابع آلاینده موجود و ش</a:t>
            </a:r>
            <a:r>
              <a:rPr lang="fa-IR" altLang="fa-IR" sz="2400" dirty="0" smtClean="0">
                <a:solidFill>
                  <a:srgbClr val="231F20"/>
                </a:solidFill>
                <a:ea typeface="Calibri" pitchFamily="34" charset="0"/>
                <a:cs typeface="B Mitra" panose="00000400000000000000" pitchFamily="2" charset="-78"/>
              </a:rPr>
              <a:t>رایط</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رعایت</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حریم</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منبع</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آب</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را</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مشخص</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می</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ea typeface="Calibri" pitchFamily="34" charset="0"/>
                <a:cs typeface="B Mitra" panose="00000400000000000000" pitchFamily="2" charset="-78"/>
              </a:rPr>
              <a:t>سازد</a:t>
            </a:r>
            <a:endParaRPr lang="fa-IR" altLang="fa-IR" sz="2400" dirty="0" smtClean="0">
              <a:ea typeface="Majalla UI"/>
              <a:cs typeface="B Mitra" panose="00000400000000000000" pitchFamily="2" charset="-78"/>
            </a:endParaRPr>
          </a:p>
        </p:txBody>
      </p:sp>
    </p:spTree>
    <p:extLst>
      <p:ext uri="{BB962C8B-B14F-4D97-AF65-F5344CB8AC3E}">
        <p14:creationId xmlns:p14="http://schemas.microsoft.com/office/powerpoint/2010/main" val="183671876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fa-IR" sz="2800" dirty="0" smtClean="0">
                <a:solidFill>
                  <a:schemeClr val="tx2"/>
                </a:solidFill>
                <a:effectLst/>
                <a:latin typeface="BZar"/>
                <a:ea typeface="Calibri"/>
                <a:cs typeface="B Titr" panose="00000700000000000000" pitchFamily="2" charset="-78"/>
              </a:rPr>
              <a:t>فاکتورهای قابل توجه در بازدیدهای ميدانی</a:t>
            </a:r>
            <a:endParaRPr lang="fa-IR" sz="4000" dirty="0">
              <a:solidFill>
                <a:schemeClr val="tx2"/>
              </a:solidFill>
              <a:cs typeface="B Titr" panose="00000700000000000000" pitchFamily="2" charset="-78"/>
            </a:endParaRPr>
          </a:p>
        </p:txBody>
      </p:sp>
      <p:sp>
        <p:nvSpPr>
          <p:cNvPr id="3" name="Content Placeholder 2"/>
          <p:cNvSpPr>
            <a:spLocks noGrp="1"/>
          </p:cNvSpPr>
          <p:nvPr>
            <p:ph idx="1"/>
          </p:nvPr>
        </p:nvSpPr>
        <p:spPr/>
        <p:txBody>
          <a:bodyPr>
            <a:normAutofit/>
          </a:bodyPr>
          <a:lstStyle/>
          <a:p>
            <a:pPr marL="82550" indent="0" algn="r" rtl="1">
              <a:lnSpc>
                <a:spcPct val="115000"/>
              </a:lnSpc>
              <a:spcAft>
                <a:spcPts val="1000"/>
              </a:spcAft>
              <a:buFont typeface="Wingdings 2" pitchFamily="18" charset="2"/>
              <a:buNone/>
              <a:defRPr/>
            </a:pPr>
            <a:r>
              <a:rPr lang="en-US" sz="2400" dirty="0" smtClean="0">
                <a:solidFill>
                  <a:srgbClr val="231F20"/>
                </a:solidFill>
                <a:latin typeface="BZar"/>
                <a:ea typeface="Calibri"/>
                <a:cs typeface="B Mitra" panose="00000400000000000000" pitchFamily="2" charset="-78"/>
              </a:rPr>
              <a:t/>
            </a:r>
            <a:br>
              <a:rPr lang="en-US" sz="2400" dirty="0" smtClean="0">
                <a:solidFill>
                  <a:srgbClr val="231F20"/>
                </a:solidFill>
                <a:latin typeface="BZar"/>
                <a:ea typeface="Calibri"/>
                <a:cs typeface="B Mitra" panose="00000400000000000000" pitchFamily="2" charset="-78"/>
              </a:rPr>
            </a:br>
            <a:r>
              <a:rPr lang="en-US" sz="2400" dirty="0" smtClean="0">
                <a:solidFill>
                  <a:srgbClr val="231F20"/>
                </a:solidFill>
                <a:latin typeface="BZar"/>
                <a:ea typeface="Calibri"/>
                <a:cs typeface="B Mitra" panose="00000400000000000000" pitchFamily="2" charset="-78"/>
              </a:rPr>
              <a:t>- </a:t>
            </a:r>
            <a:r>
              <a:rPr lang="fa-IR" sz="2400" dirty="0" smtClean="0">
                <a:solidFill>
                  <a:srgbClr val="231F20"/>
                </a:solidFill>
                <a:latin typeface="BZar"/>
                <a:ea typeface="Calibri"/>
                <a:cs typeface="B Mitra" panose="00000400000000000000" pitchFamily="2" charset="-78"/>
              </a:rPr>
              <a:t>فاصله منبع آب تا منابع آلاینده نظير فضولات دامی و  فاضلاب های انسانی</a:t>
            </a:r>
            <a:r>
              <a:rPr lang="en-US" sz="2400" dirty="0" smtClean="0">
                <a:solidFill>
                  <a:srgbClr val="231F20"/>
                </a:solidFill>
                <a:latin typeface="BZar"/>
                <a:ea typeface="Calibri"/>
                <a:cs typeface="B Mitra" panose="00000400000000000000" pitchFamily="2" charset="-78"/>
              </a:rPr>
              <a:t/>
            </a:r>
            <a:br>
              <a:rPr lang="en-US" sz="2400" dirty="0" smtClean="0">
                <a:solidFill>
                  <a:srgbClr val="231F20"/>
                </a:solidFill>
                <a:latin typeface="BZar"/>
                <a:ea typeface="Calibri"/>
                <a:cs typeface="B Mitra" panose="00000400000000000000" pitchFamily="2" charset="-78"/>
              </a:rPr>
            </a:br>
            <a:r>
              <a:rPr lang="en-US" sz="2400" dirty="0" smtClean="0">
                <a:solidFill>
                  <a:srgbClr val="231F20"/>
                </a:solidFill>
                <a:latin typeface="BZar"/>
                <a:ea typeface="Calibri"/>
                <a:cs typeface="B Mitra" panose="00000400000000000000" pitchFamily="2" charset="-78"/>
              </a:rPr>
              <a:t>- </a:t>
            </a:r>
            <a:r>
              <a:rPr lang="fa-IR" sz="2400" dirty="0" smtClean="0">
                <a:solidFill>
                  <a:srgbClr val="231F20"/>
                </a:solidFill>
                <a:latin typeface="BZar"/>
                <a:ea typeface="Calibri"/>
                <a:cs typeface="B Mitra" panose="00000400000000000000" pitchFamily="2" charset="-78"/>
              </a:rPr>
              <a:t>توجه به پارامترهای ظاهری آب نظير رنگ و بو</a:t>
            </a:r>
            <a:endParaRPr lang="en-US" sz="2400" dirty="0" smtClean="0">
              <a:latin typeface="Calibri"/>
              <a:ea typeface="Calibri"/>
              <a:cs typeface="B Mitra" panose="00000400000000000000" pitchFamily="2" charset="-78"/>
            </a:endParaRPr>
          </a:p>
          <a:p>
            <a:pPr marL="82550" indent="0" algn="r" rtl="1">
              <a:buNone/>
              <a:defRPr/>
            </a:pPr>
            <a:r>
              <a:rPr lang="en-US" sz="2400" dirty="0" smtClean="0">
                <a:solidFill>
                  <a:srgbClr val="231F20"/>
                </a:solidFill>
                <a:latin typeface="BZar"/>
                <a:ea typeface="Calibri"/>
                <a:cs typeface="B Mitra" panose="00000400000000000000" pitchFamily="2" charset="-78"/>
              </a:rPr>
              <a:t>- </a:t>
            </a:r>
            <a:r>
              <a:rPr lang="fa-IR" sz="2400" dirty="0" smtClean="0">
                <a:solidFill>
                  <a:srgbClr val="231F20"/>
                </a:solidFill>
                <a:latin typeface="BZar"/>
                <a:ea typeface="Calibri"/>
                <a:cs typeface="B Mitra" panose="00000400000000000000" pitchFamily="2" charset="-78"/>
              </a:rPr>
              <a:t>تخليه فاضلاب ها در بالا دست رودخانه</a:t>
            </a:r>
          </a:p>
          <a:p>
            <a:pPr algn="r" rtl="1">
              <a:buFontTx/>
              <a:buChar char="-"/>
              <a:defRPr/>
            </a:pPr>
            <a:r>
              <a:rPr lang="fa-IR" sz="2400" dirty="0" smtClean="0">
                <a:solidFill>
                  <a:srgbClr val="231F20"/>
                </a:solidFill>
                <a:latin typeface="BZar"/>
                <a:cs typeface="B Mitra" panose="00000400000000000000" pitchFamily="2" charset="-78"/>
              </a:rPr>
              <a:t>شکستگی لوله های آبرسانی</a:t>
            </a:r>
            <a:endParaRPr lang="fa-IR" sz="2400" dirty="0">
              <a:cs typeface="B Mitra" panose="00000400000000000000" pitchFamily="2" charset="-78"/>
            </a:endParaRPr>
          </a:p>
        </p:txBody>
      </p:sp>
    </p:spTree>
    <p:extLst>
      <p:ext uri="{BB962C8B-B14F-4D97-AF65-F5344CB8AC3E}">
        <p14:creationId xmlns:p14="http://schemas.microsoft.com/office/powerpoint/2010/main" val="34324932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8888" y="549275"/>
            <a:ext cx="7499350" cy="654050"/>
          </a:xfrm>
        </p:spPr>
        <p:txBody>
          <a:bodyPr/>
          <a:lstStyle/>
          <a:p>
            <a:pPr algn="ctr" rtl="1" eaLnBrk="1" fontAlgn="auto" hangingPunct="1">
              <a:spcAft>
                <a:spcPts val="0"/>
              </a:spcAft>
              <a:defRPr/>
            </a:pPr>
            <a:r>
              <a:rPr lang="fa-IR" sz="3600" dirty="0" smtClean="0">
                <a:effectLst>
                  <a:outerShdw blurRad="38100" dist="38100" dir="2700000" algn="tl">
                    <a:srgbClr val="000000">
                      <a:alpha val="43137"/>
                    </a:srgbClr>
                  </a:outerShdw>
                </a:effectLst>
                <a:cs typeface="B Titr" pitchFamily="2" charset="-78"/>
              </a:rPr>
              <a:t>توصیف سیستم تامین آب</a:t>
            </a:r>
            <a:endParaRPr lang="en-US" sz="3600"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1214438" y="1268413"/>
            <a:ext cx="7429500" cy="4946650"/>
          </a:xfrm>
        </p:spPr>
        <p:txBody>
          <a:bodyPr>
            <a:normAutofit/>
          </a:bodyPr>
          <a:lstStyle/>
          <a:p>
            <a:pPr marL="514350" indent="-514350" algn="r" rtl="1" eaLnBrk="1" fontAlgn="auto" hangingPunct="1">
              <a:lnSpc>
                <a:spcPct val="150000"/>
              </a:lnSpc>
              <a:spcAft>
                <a:spcPts val="0"/>
              </a:spcAft>
              <a:buClr>
                <a:schemeClr val="accent1">
                  <a:shade val="75000"/>
                </a:schemeClr>
              </a:buClr>
              <a:buFont typeface="+mj-lt"/>
              <a:buAutoNum type="arabicPeriod"/>
              <a:defRPr/>
            </a:pPr>
            <a:r>
              <a:rPr lang="fa-IR" sz="2400" b="1" dirty="0" smtClean="0">
                <a:solidFill>
                  <a:srgbClr val="FF0000"/>
                </a:solidFill>
                <a:cs typeface="B Mitra" panose="00000400000000000000" pitchFamily="2" charset="-78"/>
              </a:rPr>
              <a:t>منابع آب موجود و جایگزین</a:t>
            </a:r>
          </a:p>
          <a:p>
            <a:pPr marL="514350" indent="-514350" algn="r" rtl="1" eaLnBrk="1" fontAlgn="auto" hangingPunct="1">
              <a:lnSpc>
                <a:spcPct val="150000"/>
              </a:lnSpc>
              <a:spcAft>
                <a:spcPts val="0"/>
              </a:spcAft>
              <a:buClr>
                <a:schemeClr val="accent1">
                  <a:shade val="75000"/>
                </a:schemeClr>
              </a:buClr>
              <a:buFont typeface="+mj-lt"/>
              <a:buAutoNum type="arabicPeriod"/>
              <a:defRPr/>
            </a:pPr>
            <a:r>
              <a:rPr lang="fa-IR" sz="2400" b="1" dirty="0" smtClean="0">
                <a:solidFill>
                  <a:srgbClr val="0070C0"/>
                </a:solidFill>
                <a:cs typeface="B Mitra" panose="00000400000000000000" pitchFamily="2" charset="-78"/>
              </a:rPr>
              <a:t>کاربری اراضی در حوزه آبریز</a:t>
            </a:r>
            <a:endParaRPr lang="en-US" sz="2400" dirty="0" smtClean="0">
              <a:solidFill>
                <a:srgbClr val="0070C0"/>
              </a:solidFill>
              <a:cs typeface="B Mitra" panose="00000400000000000000" pitchFamily="2" charset="-78"/>
            </a:endParaRPr>
          </a:p>
          <a:p>
            <a:pPr marL="514350" indent="-514350" algn="r" rtl="1" eaLnBrk="1" fontAlgn="auto" hangingPunct="1">
              <a:spcAft>
                <a:spcPts val="0"/>
              </a:spcAft>
              <a:buClr>
                <a:schemeClr val="accent1">
                  <a:shade val="75000"/>
                </a:schemeClr>
              </a:buClr>
              <a:buFont typeface="+mj-lt"/>
              <a:buAutoNum type="arabicPeriod"/>
              <a:defRPr/>
            </a:pPr>
            <a:r>
              <a:rPr lang="fa-IR" sz="2400" b="1" dirty="0" smtClean="0">
                <a:solidFill>
                  <a:schemeClr val="bg2">
                    <a:lumMod val="25000"/>
                  </a:schemeClr>
                </a:solidFill>
                <a:cs typeface="B Mitra" panose="00000400000000000000" pitchFamily="2" charset="-78"/>
              </a:rPr>
              <a:t>نقطه استحصال آب</a:t>
            </a:r>
            <a:endParaRPr lang="en-US" sz="2400" dirty="0" smtClean="0">
              <a:solidFill>
                <a:schemeClr val="bg2">
                  <a:lumMod val="25000"/>
                </a:schemeClr>
              </a:solidFill>
              <a:cs typeface="B Mitra" panose="00000400000000000000" pitchFamily="2" charset="-78"/>
            </a:endParaRPr>
          </a:p>
          <a:p>
            <a:pPr marL="514350" indent="-514350" algn="r" rtl="1" eaLnBrk="1" fontAlgn="auto" hangingPunct="1">
              <a:spcAft>
                <a:spcPts val="0"/>
              </a:spcAft>
              <a:buClr>
                <a:schemeClr val="accent1">
                  <a:shade val="75000"/>
                </a:schemeClr>
              </a:buClr>
              <a:buFont typeface="+mj-lt"/>
              <a:buAutoNum type="arabicPeriod"/>
              <a:defRPr/>
            </a:pPr>
            <a:r>
              <a:rPr lang="fa-IR" sz="2400" b="1" dirty="0" smtClean="0">
                <a:solidFill>
                  <a:srgbClr val="FF0000"/>
                </a:solidFill>
                <a:cs typeface="B Mitra" panose="00000400000000000000" pitchFamily="2" charset="-78"/>
              </a:rPr>
              <a:t>اطلاعات مربوط به ذخیره سازی آب</a:t>
            </a:r>
          </a:p>
          <a:p>
            <a:pPr marL="514350" indent="-514350" algn="r" rtl="1" eaLnBrk="1" fontAlgn="auto" hangingPunct="1">
              <a:spcAft>
                <a:spcPts val="0"/>
              </a:spcAft>
              <a:buClr>
                <a:schemeClr val="accent1">
                  <a:shade val="75000"/>
                </a:schemeClr>
              </a:buClr>
              <a:buFont typeface="+mj-lt"/>
              <a:buAutoNum type="arabicPeriod"/>
              <a:defRPr/>
            </a:pPr>
            <a:r>
              <a:rPr lang="fa-IR" sz="2400" b="1" dirty="0" smtClean="0">
                <a:solidFill>
                  <a:srgbClr val="0070C0"/>
                </a:solidFill>
                <a:cs typeface="B Mitra" panose="00000400000000000000" pitchFamily="2" charset="-78"/>
              </a:rPr>
              <a:t>اطلاعات تصفیه خانه (فرایند ها ، مواد شیمیایی)</a:t>
            </a:r>
          </a:p>
          <a:p>
            <a:pPr marL="514350" indent="-514350" algn="r" rtl="1" eaLnBrk="1" fontAlgn="auto" hangingPunct="1">
              <a:spcAft>
                <a:spcPts val="0"/>
              </a:spcAft>
              <a:buClr>
                <a:schemeClr val="accent1">
                  <a:shade val="75000"/>
                </a:schemeClr>
              </a:buClr>
              <a:buFont typeface="+mj-lt"/>
              <a:buAutoNum type="arabicPeriod"/>
              <a:defRPr/>
            </a:pPr>
            <a:r>
              <a:rPr lang="fa-IR" sz="2400" b="1" dirty="0" smtClean="0">
                <a:solidFill>
                  <a:schemeClr val="bg2">
                    <a:lumMod val="25000"/>
                  </a:schemeClr>
                </a:solidFill>
                <a:cs typeface="B Mitra" panose="00000400000000000000" pitchFamily="2" charset="-78"/>
              </a:rPr>
              <a:t>اطلاعات توزیع آب(مخازن ، شبکه </a:t>
            </a:r>
            <a:r>
              <a:rPr lang="fa-IR" sz="2400" b="1" dirty="0" smtClean="0">
                <a:solidFill>
                  <a:srgbClr val="FF0000"/>
                </a:solidFill>
                <a:cs typeface="B Mitra" panose="00000400000000000000" pitchFamily="2" charset="-78"/>
              </a:rPr>
              <a:t>)</a:t>
            </a:r>
          </a:p>
          <a:p>
            <a:pPr marL="514350" indent="-514350" algn="r" rtl="1" eaLnBrk="1" fontAlgn="auto" hangingPunct="1">
              <a:spcAft>
                <a:spcPts val="0"/>
              </a:spcAft>
              <a:buClr>
                <a:schemeClr val="accent1">
                  <a:shade val="75000"/>
                </a:schemeClr>
              </a:buClr>
              <a:buFont typeface="+mj-lt"/>
              <a:buAutoNum type="arabicPeriod"/>
              <a:defRPr/>
            </a:pPr>
            <a:r>
              <a:rPr lang="fa-IR" sz="2400" b="1" dirty="0" smtClean="0">
                <a:solidFill>
                  <a:srgbClr val="0070C0"/>
                </a:solidFill>
                <a:cs typeface="B Mitra" panose="00000400000000000000" pitchFamily="2" charset="-78"/>
              </a:rPr>
              <a:t>مواد و مصالح مورد استفاده در تماس آب </a:t>
            </a:r>
          </a:p>
          <a:p>
            <a:pPr marL="514350" indent="-514350" algn="r" rtl="1" eaLnBrk="1" fontAlgn="auto" hangingPunct="1">
              <a:spcAft>
                <a:spcPts val="0"/>
              </a:spcAft>
              <a:buClr>
                <a:schemeClr val="accent1">
                  <a:shade val="75000"/>
                </a:schemeClr>
              </a:buClr>
              <a:buFont typeface="+mj-lt"/>
              <a:buAutoNum type="arabicPeriod"/>
              <a:defRPr/>
            </a:pPr>
            <a:r>
              <a:rPr lang="fa-IR" sz="2400" b="1" dirty="0" smtClean="0">
                <a:solidFill>
                  <a:srgbClr val="FF0000"/>
                </a:solidFill>
                <a:cs typeface="B Mitra" panose="00000400000000000000" pitchFamily="2" charset="-78"/>
              </a:rPr>
              <a:t>شناخت مصارف </a:t>
            </a:r>
          </a:p>
          <a:p>
            <a:pPr marL="514350" indent="-514350" algn="r" rtl="1" eaLnBrk="1" fontAlgn="auto" hangingPunct="1">
              <a:spcAft>
                <a:spcPts val="0"/>
              </a:spcAft>
              <a:buClr>
                <a:schemeClr val="accent1">
                  <a:shade val="75000"/>
                </a:schemeClr>
              </a:buClr>
              <a:buFont typeface="+mj-lt"/>
              <a:buAutoNum type="arabicPeriod"/>
              <a:defRPr/>
            </a:pPr>
            <a:r>
              <a:rPr lang="fa-IR" sz="2400" b="1" dirty="0" smtClean="0">
                <a:solidFill>
                  <a:schemeClr val="bg2">
                    <a:lumMod val="25000"/>
                  </a:schemeClr>
                </a:solidFill>
                <a:cs typeface="B Mitra" panose="00000400000000000000" pitchFamily="2" charset="-78"/>
              </a:rPr>
              <a:t>استانداردهای کیفیت آب </a:t>
            </a:r>
            <a:endParaRPr lang="en-US" sz="2400" b="1" dirty="0" smtClean="0">
              <a:solidFill>
                <a:schemeClr val="bg2">
                  <a:lumMod val="25000"/>
                </a:schemeClr>
              </a:solidFill>
              <a:cs typeface="B Mitra" panose="00000400000000000000" pitchFamily="2" charset="-78"/>
            </a:endParaRPr>
          </a:p>
          <a:p>
            <a:pPr algn="r" rtl="1" eaLnBrk="1" fontAlgn="auto" hangingPunct="1">
              <a:lnSpc>
                <a:spcPct val="150000"/>
              </a:lnSpc>
              <a:spcAft>
                <a:spcPts val="0"/>
              </a:spcAft>
              <a:buClr>
                <a:schemeClr val="accent1">
                  <a:shade val="75000"/>
                </a:schemeClr>
              </a:buClr>
              <a:buFont typeface="Wingdings"/>
              <a:buChar char="p"/>
              <a:defRPr/>
            </a:pPr>
            <a:endParaRPr lang="en-US" sz="2800" dirty="0">
              <a:solidFill>
                <a:schemeClr val="bg2">
                  <a:lumMod val="25000"/>
                </a:schemeClr>
              </a:solidFill>
              <a:cs typeface="B Nazanin" pitchFamily="2" charset="-78"/>
            </a:endParaRPr>
          </a:p>
        </p:txBody>
      </p:sp>
    </p:spTree>
    <p:extLst>
      <p:ext uri="{BB962C8B-B14F-4D97-AF65-F5344CB8AC3E}">
        <p14:creationId xmlns:p14="http://schemas.microsoft.com/office/powerpoint/2010/main" val="2637715106"/>
      </p:ext>
    </p:extLst>
  </p:cSld>
  <p:clrMapOvr>
    <a:masterClrMapping/>
  </p:clrMapOvr>
  <p:transition spd="med">
    <p:wheel spokes="2"/>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152400"/>
            <a:ext cx="5791200" cy="1371600"/>
          </a:xfrm>
        </p:spPr>
        <p:txBody>
          <a:bodyPr>
            <a:normAutofit/>
          </a:bodyPr>
          <a:lstStyle/>
          <a:p>
            <a:pPr algn="ctr" rtl="1">
              <a:defRPr/>
            </a:pPr>
            <a:r>
              <a:rPr lang="fa-IR" sz="2800" b="1" dirty="0" smtClean="0">
                <a:solidFill>
                  <a:schemeClr val="tx2"/>
                </a:solidFill>
                <a:effectLst/>
                <a:ea typeface="+mn-ea"/>
                <a:cs typeface="B Titr" panose="00000700000000000000" pitchFamily="2" charset="-78"/>
              </a:rPr>
              <a:t>شکستگی درشبکه </a:t>
            </a:r>
            <a:r>
              <a:rPr lang="fa-IR" sz="2800" b="1" dirty="0">
                <a:solidFill>
                  <a:schemeClr val="tx2"/>
                </a:solidFill>
                <a:effectLst/>
                <a:ea typeface="+mn-ea"/>
                <a:cs typeface="B Titr" panose="00000700000000000000" pitchFamily="2" charset="-78"/>
              </a:rPr>
              <a:t>آبرساني </a:t>
            </a:r>
            <a:r>
              <a:rPr lang="fa-IR" sz="2800" b="1" dirty="0" smtClean="0">
                <a:solidFill>
                  <a:schemeClr val="tx2"/>
                </a:solidFill>
                <a:effectLst/>
                <a:ea typeface="+mn-ea"/>
                <a:cs typeface="B Titr" panose="00000700000000000000" pitchFamily="2" charset="-78"/>
              </a:rPr>
              <a:t>عمومی</a:t>
            </a:r>
            <a:endParaRPr lang="fa-IR" sz="3200" dirty="0">
              <a:solidFill>
                <a:schemeClr val="tx2"/>
              </a:solidFill>
              <a:cs typeface="B Titr" panose="00000700000000000000" pitchFamily="2" charset="-78"/>
            </a:endParaRPr>
          </a:p>
        </p:txBody>
      </p:sp>
      <p:sp>
        <p:nvSpPr>
          <p:cNvPr id="74755" name="Content Placeholder 2"/>
          <p:cNvSpPr>
            <a:spLocks noGrp="1"/>
          </p:cNvSpPr>
          <p:nvPr>
            <p:ph idx="1"/>
          </p:nvPr>
        </p:nvSpPr>
        <p:spPr>
          <a:xfrm>
            <a:off x="1143000" y="1447800"/>
            <a:ext cx="7791450" cy="4800600"/>
          </a:xfrm>
        </p:spPr>
        <p:txBody>
          <a:bodyPr>
            <a:normAutofit/>
          </a:bodyPr>
          <a:lstStyle/>
          <a:p>
            <a:pPr algn="justLow" rtl="1"/>
            <a:r>
              <a:rPr lang="fa-IR" altLang="fa-IR" sz="2400" dirty="0" smtClean="0">
                <a:cs typeface="B Mitra" panose="00000400000000000000" pitchFamily="2" charset="-78"/>
              </a:rPr>
              <a:t>چنانچه شبكه آبرساني عمومی دچار شکستگی شده </a:t>
            </a:r>
            <a:r>
              <a:rPr lang="fa-IR" altLang="fa-IR" sz="2400" dirty="0" smtClean="0">
                <a:cs typeface="B Mitra" panose="00000400000000000000" pitchFamily="2" charset="-78"/>
              </a:rPr>
              <a:t>است،بازدید</a:t>
            </a:r>
            <a:r>
              <a:rPr lang="fa-IR" altLang="fa-IR" sz="2400" dirty="0" smtClean="0">
                <a:cs typeface="B Mitra" panose="00000400000000000000" pitchFamily="2" charset="-78"/>
              </a:rPr>
              <a:t>، تعمير و بازسازی شبكه باید در اولویت قرار گرفته، لوله هاي اصلي آبرساني صدمه </a:t>
            </a:r>
            <a:r>
              <a:rPr lang="fa-IR" altLang="fa-IR" sz="2400" dirty="0" smtClean="0">
                <a:cs typeface="B Mitra" panose="00000400000000000000" pitchFamily="2" charset="-78"/>
              </a:rPr>
              <a:t>دیده در </a:t>
            </a:r>
            <a:r>
              <a:rPr lang="fa-IR" altLang="fa-IR" sz="2400" dirty="0" smtClean="0">
                <a:cs typeface="B Mitra" panose="00000400000000000000" pitchFamily="2" charset="-78"/>
              </a:rPr>
              <a:t>اسرع وقت تعمير شوند و یا با بستن چند شير و دور زدن بخش صدمه دیده از جریان آب به </a:t>
            </a:r>
            <a:r>
              <a:rPr lang="fa-IR" altLang="fa-IR" sz="2400" dirty="0" smtClean="0">
                <a:cs typeface="B Mitra" panose="00000400000000000000" pitchFamily="2" charset="-78"/>
              </a:rPr>
              <a:t>سایرقسمت </a:t>
            </a:r>
            <a:r>
              <a:rPr lang="fa-IR" altLang="fa-IR" sz="2400" dirty="0" smtClean="0">
                <a:cs typeface="B Mitra" panose="00000400000000000000" pitchFamily="2" charset="-78"/>
              </a:rPr>
              <a:t>های شبكه توزیع جلوگیری کرد</a:t>
            </a:r>
            <a:r>
              <a:rPr lang="en-US" altLang="fa-IR" sz="2400" dirty="0" smtClean="0">
                <a:cs typeface="B Mitra" panose="00000400000000000000" pitchFamily="2" charset="-78"/>
              </a:rPr>
              <a:t>.</a:t>
            </a:r>
            <a:br>
              <a:rPr lang="en-US" altLang="fa-IR" sz="2400" dirty="0" smtClean="0">
                <a:cs typeface="B Mitra" panose="00000400000000000000" pitchFamily="2" charset="-78"/>
              </a:rPr>
            </a:br>
            <a:r>
              <a:rPr lang="fa-IR" altLang="fa-IR" sz="2400" dirty="0" smtClean="0">
                <a:cs typeface="B Mitra" panose="00000400000000000000" pitchFamily="2" charset="-78"/>
              </a:rPr>
              <a:t>در این موارد لازم است فشار آب و غلظت کلر آزاد باقيمانده افزایش یابد تا از مكش و </a:t>
            </a:r>
            <a:r>
              <a:rPr lang="fa-IR" altLang="fa-IR" sz="2400" dirty="0" smtClean="0">
                <a:cs typeface="B Mitra" panose="00000400000000000000" pitchFamily="2" charset="-78"/>
              </a:rPr>
              <a:t>جریان</a:t>
            </a:r>
            <a:r>
              <a:rPr lang="en-US" altLang="fa-IR" sz="2400" dirty="0" smtClean="0">
                <a:cs typeface="B Mitra" panose="00000400000000000000" pitchFamily="2" charset="-78"/>
              </a:rPr>
              <a:t> </a:t>
            </a:r>
            <a:r>
              <a:rPr lang="fa-IR" altLang="fa-IR" sz="2400" dirty="0" smtClean="0">
                <a:cs typeface="B Mitra" panose="00000400000000000000" pitchFamily="2" charset="-78"/>
              </a:rPr>
              <a:t>معكوس </a:t>
            </a:r>
            <a:r>
              <a:rPr lang="fa-IR" altLang="fa-IR" sz="2400" dirty="0" smtClean="0">
                <a:cs typeface="B Mitra" panose="00000400000000000000" pitchFamily="2" charset="-78"/>
              </a:rPr>
              <a:t>آب آلوده به داخل شبكه جلوگيري شود. </a:t>
            </a:r>
            <a:endParaRPr lang="fa-IR" altLang="fa-IR" sz="1800" dirty="0" smtClean="0">
              <a:ea typeface="Majalla UI"/>
              <a:cs typeface="B Mitra" panose="00000400000000000000" pitchFamily="2" charset="-78"/>
            </a:endParaRPr>
          </a:p>
        </p:txBody>
      </p:sp>
    </p:spTree>
    <p:extLst>
      <p:ext uri="{BB962C8B-B14F-4D97-AF65-F5344CB8AC3E}">
        <p14:creationId xmlns:p14="http://schemas.microsoft.com/office/powerpoint/2010/main" val="85202622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325" y="304800"/>
            <a:ext cx="7499350" cy="960438"/>
          </a:xfrm>
        </p:spPr>
        <p:txBody>
          <a:bodyPr>
            <a:normAutofit fontScale="90000"/>
          </a:bodyPr>
          <a:lstStyle/>
          <a:p>
            <a:pPr marL="365125" indent="-282575" algn="ctr" rtl="1">
              <a:spcBef>
                <a:spcPts val="600"/>
              </a:spcBef>
              <a:defRPr/>
            </a:pPr>
            <a:r>
              <a:rPr lang="fa-IR" sz="3200" dirty="0" smtClean="0">
                <a:solidFill>
                  <a:schemeClr val="tx2"/>
                </a:solidFill>
                <a:effectLst/>
                <a:latin typeface="BZar"/>
                <a:ea typeface="Calibri"/>
                <a:cs typeface="B Titr" panose="00000700000000000000" pitchFamily="2" charset="-78"/>
              </a:rPr>
              <a:t>نکات مورد نظر درکنترل های بهداشتی</a:t>
            </a:r>
            <a:r>
              <a:rPr lang="fa-IR" sz="3200" dirty="0">
                <a:solidFill>
                  <a:srgbClr val="231F20"/>
                </a:solidFill>
                <a:effectLst/>
                <a:latin typeface="BZar"/>
                <a:ea typeface="Calibri"/>
                <a:cs typeface="Arial"/>
              </a:rPr>
              <a:t/>
            </a:r>
            <a:br>
              <a:rPr lang="fa-IR" sz="3200" dirty="0">
                <a:solidFill>
                  <a:srgbClr val="231F20"/>
                </a:solidFill>
                <a:effectLst/>
                <a:latin typeface="BZar"/>
                <a:ea typeface="Calibri"/>
                <a:cs typeface="Arial"/>
              </a:rPr>
            </a:br>
            <a:endParaRPr lang="fa-IR" dirty="0"/>
          </a:p>
        </p:txBody>
      </p:sp>
      <p:sp>
        <p:nvSpPr>
          <p:cNvPr id="75779" name="Content Placeholder 2"/>
          <p:cNvSpPr>
            <a:spLocks noGrp="1"/>
          </p:cNvSpPr>
          <p:nvPr>
            <p:ph idx="1"/>
          </p:nvPr>
        </p:nvSpPr>
        <p:spPr/>
        <p:txBody>
          <a:bodyPr>
            <a:normAutofit/>
          </a:bodyPr>
          <a:lstStyle/>
          <a:p>
            <a:pPr algn="justLow" rtl="1"/>
            <a:r>
              <a:rPr lang="fa-IR" altLang="fa-IR" sz="2400" dirty="0" smtClean="0">
                <a:solidFill>
                  <a:srgbClr val="231F20"/>
                </a:solidFill>
                <a:latin typeface="BZar"/>
                <a:ea typeface="Calibri" pitchFamily="34" charset="0"/>
                <a:cs typeface="B Mitra" panose="00000400000000000000" pitchFamily="2" charset="-78"/>
              </a:rPr>
              <a:t>نمونه برداری از آب و سنجش پارامترهای ،</a:t>
            </a:r>
            <a:r>
              <a:rPr lang="en-US" altLang="fa-IR" sz="2400" dirty="0" smtClean="0">
                <a:solidFill>
                  <a:srgbClr val="231F20"/>
                </a:solidFill>
                <a:latin typeface="Calibri" pitchFamily="34" charset="0"/>
                <a:ea typeface="Calibri" pitchFamily="34" charset="0"/>
                <a:cs typeface="B Mitra" panose="00000400000000000000" pitchFamily="2" charset="-78"/>
              </a:rPr>
              <a:t>pH</a:t>
            </a:r>
            <a:r>
              <a:rPr lang="fa-IR" altLang="fa-IR" sz="2400" dirty="0" smtClean="0">
                <a:solidFill>
                  <a:srgbClr val="231F20"/>
                </a:solidFill>
                <a:latin typeface="Calibri" pitchFamily="34" charset="0"/>
                <a:ea typeface="Calibri" pitchFamily="34" charset="0"/>
                <a:cs typeface="B Mitra" panose="00000400000000000000" pitchFamily="2" charset="-78"/>
              </a:rPr>
              <a:t>،</a:t>
            </a:r>
            <a:r>
              <a:rPr lang="fa-IR" altLang="fa-IR" sz="2400" dirty="0" smtClean="0">
                <a:solidFill>
                  <a:srgbClr val="231F20"/>
                </a:solidFill>
                <a:latin typeface="BZar"/>
                <a:ea typeface="Calibri" pitchFamily="34" charset="0"/>
                <a:cs typeface="B Mitra" panose="00000400000000000000" pitchFamily="2" charset="-78"/>
              </a:rPr>
              <a:t>کدورت و کلرباقيمانده</a:t>
            </a:r>
            <a:r>
              <a:rPr lang="en-US" altLang="fa-IR" sz="2400" dirty="0" smtClean="0">
                <a:solidFill>
                  <a:srgbClr val="231F20"/>
                </a:solidFill>
                <a:latin typeface="BZar"/>
                <a:cs typeface="B Mitra" panose="00000400000000000000" pitchFamily="2" charset="-78"/>
              </a:rPr>
              <a:t/>
            </a:r>
            <a:br>
              <a:rPr lang="en-US" altLang="fa-IR" sz="2400" dirty="0" smtClean="0">
                <a:solidFill>
                  <a:srgbClr val="231F20"/>
                </a:solidFill>
                <a:latin typeface="BZar"/>
                <a:cs typeface="B Mitra" panose="00000400000000000000" pitchFamily="2" charset="-78"/>
              </a:rPr>
            </a:br>
            <a:r>
              <a:rPr lang="fa-IR" altLang="fa-IR" sz="2400" dirty="0" smtClean="0">
                <a:solidFill>
                  <a:srgbClr val="231F20"/>
                </a:solidFill>
                <a:latin typeface="BZar"/>
                <a:cs typeface="B Mitra" panose="00000400000000000000" pitchFamily="2" charset="-78"/>
              </a:rPr>
              <a:t>با استفاده از کيت های آزمایشگاهی در ارزیابی سریع کيفی آب کاربرد دارد. </a:t>
            </a:r>
          </a:p>
          <a:p>
            <a:pPr algn="justLow" rtl="1"/>
            <a:r>
              <a:rPr lang="fa-IR" altLang="fa-IR" sz="2400" dirty="0" smtClean="0">
                <a:solidFill>
                  <a:srgbClr val="231F20"/>
                </a:solidFill>
                <a:latin typeface="BZar"/>
                <a:cs typeface="B Mitra" panose="00000400000000000000" pitchFamily="2" charset="-78"/>
              </a:rPr>
              <a:t>تناوب نمونه</a:t>
            </a:r>
            <a:r>
              <a:rPr lang="en-US" altLang="fa-IR" sz="2400" dirty="0" smtClean="0">
                <a:solidFill>
                  <a:srgbClr val="231F20"/>
                </a:solidFill>
                <a:latin typeface="BZar"/>
                <a:cs typeface="B Mitra" panose="00000400000000000000" pitchFamily="2" charset="-78"/>
              </a:rPr>
              <a:t> </a:t>
            </a:r>
            <a:r>
              <a:rPr lang="fa-IR" altLang="fa-IR" sz="2400" dirty="0" smtClean="0">
                <a:solidFill>
                  <a:srgbClr val="231F20"/>
                </a:solidFill>
                <a:latin typeface="BZar"/>
                <a:cs typeface="B Mitra" panose="00000400000000000000" pitchFamily="2" charset="-78"/>
              </a:rPr>
              <a:t>برداری و ارزیابی کيفی آب به عوامل متعددی نظير جمعيت تحت پوشش، نوع منبع آب،نوع تصفيه،</a:t>
            </a:r>
            <a:r>
              <a:rPr lang="en-US" altLang="fa-IR" sz="2400" dirty="0" smtClean="0">
                <a:solidFill>
                  <a:srgbClr val="231F20"/>
                </a:solidFill>
                <a:latin typeface="BZar"/>
                <a:cs typeface="B Mitra" panose="00000400000000000000" pitchFamily="2" charset="-78"/>
              </a:rPr>
              <a:t> </a:t>
            </a:r>
            <a:r>
              <a:rPr lang="fa-IR" altLang="fa-IR" sz="2400" dirty="0" smtClean="0">
                <a:solidFill>
                  <a:srgbClr val="231F20"/>
                </a:solidFill>
                <a:latin typeface="BZar"/>
                <a:cs typeface="B Mitra" panose="00000400000000000000" pitchFamily="2" charset="-78"/>
              </a:rPr>
              <a:t>طول شبكه، تعداد انشعاب و نوع آزمون وابسته است</a:t>
            </a:r>
            <a:endParaRPr lang="fa-IR" altLang="fa-IR" sz="2400" dirty="0" smtClean="0">
              <a:ea typeface="Majalla UI"/>
              <a:cs typeface="B Mitra" panose="00000400000000000000" pitchFamily="2" charset="-78"/>
            </a:endParaRPr>
          </a:p>
        </p:txBody>
      </p:sp>
    </p:spTree>
    <p:extLst>
      <p:ext uri="{BB962C8B-B14F-4D97-AF65-F5344CB8AC3E}">
        <p14:creationId xmlns:p14="http://schemas.microsoft.com/office/powerpoint/2010/main" val="162360362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defRPr/>
            </a:pPr>
            <a:r>
              <a:rPr lang="fa-IR" sz="3200" dirty="0">
                <a:solidFill>
                  <a:schemeClr val="tx2"/>
                </a:solidFill>
                <a:effectLst/>
                <a:latin typeface="BZar"/>
                <a:ea typeface="Calibri"/>
                <a:cs typeface="B Titr" panose="00000700000000000000" pitchFamily="2" charset="-78"/>
              </a:rPr>
              <a:t>تصفيه مناس</a:t>
            </a:r>
            <a:r>
              <a:rPr lang="fa-IR" sz="3200" dirty="0">
                <a:solidFill>
                  <a:schemeClr val="tx2"/>
                </a:solidFill>
                <a:effectLst/>
                <a:latin typeface="Calibri"/>
                <a:ea typeface="Calibri"/>
                <a:cs typeface="B Titr" panose="00000700000000000000" pitchFamily="2" charset="-78"/>
              </a:rPr>
              <a:t>ب</a:t>
            </a:r>
            <a:r>
              <a:rPr lang="fa-IR" sz="3200" dirty="0">
                <a:solidFill>
                  <a:schemeClr val="tx2"/>
                </a:solidFill>
                <a:effectLst/>
                <a:latin typeface="BZar"/>
                <a:ea typeface="Calibri"/>
                <a:cs typeface="B Titr" panose="00000700000000000000" pitchFamily="2" charset="-78"/>
              </a:rPr>
              <a:t> </a:t>
            </a:r>
            <a:r>
              <a:rPr lang="fa-IR" sz="3200" dirty="0">
                <a:solidFill>
                  <a:schemeClr val="tx2"/>
                </a:solidFill>
                <a:effectLst/>
                <a:latin typeface="Calibri"/>
                <a:ea typeface="Calibri"/>
                <a:cs typeface="B Titr" panose="00000700000000000000" pitchFamily="2" charset="-78"/>
              </a:rPr>
              <a:t>آب</a:t>
            </a:r>
            <a:r>
              <a:rPr lang="fa-IR" sz="3200" dirty="0">
                <a:solidFill>
                  <a:schemeClr val="tx2"/>
                </a:solidFill>
                <a:effectLst/>
                <a:latin typeface="BZar"/>
                <a:ea typeface="Calibri"/>
                <a:cs typeface="B Titr" panose="00000700000000000000" pitchFamily="2" charset="-78"/>
              </a:rPr>
              <a:t> </a:t>
            </a:r>
            <a:r>
              <a:rPr lang="fa-IR" sz="3200" dirty="0">
                <a:solidFill>
                  <a:schemeClr val="tx2"/>
                </a:solidFill>
                <a:effectLst/>
                <a:latin typeface="Calibri"/>
                <a:ea typeface="Calibri"/>
                <a:cs typeface="B Titr" panose="00000700000000000000" pitchFamily="2" charset="-78"/>
              </a:rPr>
              <a:t>در</a:t>
            </a:r>
            <a:r>
              <a:rPr lang="fa-IR" sz="3200" dirty="0">
                <a:solidFill>
                  <a:schemeClr val="tx2"/>
                </a:solidFill>
                <a:effectLst/>
                <a:latin typeface="BZar"/>
                <a:ea typeface="Calibri"/>
                <a:cs typeface="B Titr" panose="00000700000000000000" pitchFamily="2" charset="-78"/>
              </a:rPr>
              <a:t> </a:t>
            </a:r>
            <a:r>
              <a:rPr lang="fa-IR" sz="3200" dirty="0">
                <a:solidFill>
                  <a:schemeClr val="tx2"/>
                </a:solidFill>
                <a:effectLst/>
                <a:latin typeface="Calibri"/>
                <a:ea typeface="Calibri"/>
                <a:cs typeface="B Titr" panose="00000700000000000000" pitchFamily="2" charset="-78"/>
              </a:rPr>
              <a:t>خانه</a:t>
            </a:r>
            <a:r>
              <a:rPr lang="fa-IR" sz="3200" dirty="0">
                <a:solidFill>
                  <a:schemeClr val="tx2"/>
                </a:solidFill>
                <a:effectLst/>
                <a:latin typeface="BZar"/>
                <a:ea typeface="Calibri"/>
                <a:cs typeface="B Titr" panose="00000700000000000000" pitchFamily="2" charset="-78"/>
              </a:rPr>
              <a:t> </a:t>
            </a:r>
            <a:r>
              <a:rPr lang="fa-IR" sz="3200" dirty="0">
                <a:solidFill>
                  <a:schemeClr val="tx2"/>
                </a:solidFill>
                <a:effectLst/>
                <a:latin typeface="Calibri"/>
                <a:ea typeface="Calibri"/>
                <a:cs typeface="B Titr" panose="00000700000000000000" pitchFamily="2" charset="-78"/>
              </a:rPr>
              <a:t>ها</a:t>
            </a:r>
            <a:endParaRPr lang="fa-IR" dirty="0">
              <a:solidFill>
                <a:schemeClr val="tx2"/>
              </a:solidFill>
              <a:cs typeface="B Titr" panose="00000700000000000000" pitchFamily="2" charset="-78"/>
            </a:endParaRPr>
          </a:p>
        </p:txBody>
      </p:sp>
      <p:sp>
        <p:nvSpPr>
          <p:cNvPr id="76803" name="Content Placeholder 2"/>
          <p:cNvSpPr>
            <a:spLocks noGrp="1"/>
          </p:cNvSpPr>
          <p:nvPr>
            <p:ph idx="1"/>
          </p:nvPr>
        </p:nvSpPr>
        <p:spPr>
          <a:xfrm>
            <a:off x="1219200" y="914400"/>
            <a:ext cx="7499350" cy="4648200"/>
          </a:xfrm>
        </p:spPr>
        <p:txBody>
          <a:bodyPr/>
          <a:lstStyle/>
          <a:p>
            <a:pPr marL="82550" indent="0" rtl="1">
              <a:lnSpc>
                <a:spcPct val="115000"/>
              </a:lnSpc>
              <a:spcAft>
                <a:spcPts val="1000"/>
              </a:spcAft>
              <a:buFont typeface="Wingdings 2" pitchFamily="18" charset="2"/>
              <a:buNone/>
            </a:pPr>
            <a:r>
              <a:rPr lang="en-US" altLang="fa-IR" dirty="0" smtClean="0">
                <a:solidFill>
                  <a:srgbClr val="231F20"/>
                </a:solidFill>
                <a:latin typeface="BZar"/>
                <a:ea typeface="Calibri" pitchFamily="34" charset="0"/>
                <a:cs typeface="Arial" pitchFamily="34" charset="0"/>
              </a:rPr>
              <a:t/>
            </a:r>
            <a:br>
              <a:rPr lang="en-US" altLang="fa-IR" dirty="0" smtClean="0">
                <a:solidFill>
                  <a:srgbClr val="231F20"/>
                </a:solidFill>
                <a:latin typeface="BZar"/>
                <a:ea typeface="Calibri" pitchFamily="34" charset="0"/>
                <a:cs typeface="Arial" pitchFamily="34" charset="0"/>
              </a:rPr>
            </a:br>
            <a:r>
              <a:rPr lang="en-US" altLang="fa-IR" dirty="0" smtClean="0">
                <a:solidFill>
                  <a:srgbClr val="231F20"/>
                </a:solidFill>
                <a:latin typeface="Calibri" pitchFamily="34" charset="0"/>
                <a:ea typeface="Calibri" pitchFamily="34" charset="0"/>
                <a:cs typeface="Arial" pitchFamily="34" charset="0"/>
              </a:rPr>
              <a:t>- </a:t>
            </a:r>
            <a:r>
              <a:rPr lang="fa-IR" altLang="fa-IR" sz="2400" dirty="0" smtClean="0">
                <a:solidFill>
                  <a:srgbClr val="231F20"/>
                </a:solidFill>
                <a:latin typeface="BZar"/>
                <a:ea typeface="Calibri" pitchFamily="34" charset="0"/>
                <a:cs typeface="B Mitra" panose="00000400000000000000" pitchFamily="2" charset="-78"/>
              </a:rPr>
              <a:t>جوشاندن آب و سرد کردن آن پيش از مصرف</a:t>
            </a:r>
            <a:r>
              <a:rPr lang="en-US" altLang="fa-IR" sz="2400" dirty="0" smtClean="0">
                <a:solidFill>
                  <a:srgbClr val="231F20"/>
                </a:solidFill>
                <a:latin typeface="BZar"/>
                <a:cs typeface="B Mitra" panose="00000400000000000000" pitchFamily="2" charset="-78"/>
              </a:rPr>
              <a:t/>
            </a:r>
            <a:br>
              <a:rPr lang="en-US" altLang="fa-IR" sz="2400" dirty="0" smtClean="0">
                <a:solidFill>
                  <a:srgbClr val="231F20"/>
                </a:solidFill>
                <a:latin typeface="BZar"/>
                <a:cs typeface="B Mitra" panose="00000400000000000000" pitchFamily="2" charset="-78"/>
              </a:rPr>
            </a:br>
            <a:r>
              <a:rPr lang="en-US" altLang="fa-IR" sz="2400" dirty="0" smtClean="0">
                <a:solidFill>
                  <a:srgbClr val="231F20"/>
                </a:solidFill>
                <a:latin typeface="Calibri" pitchFamily="34" charset="0"/>
                <a:cs typeface="B Mitra" panose="00000400000000000000" pitchFamily="2" charset="-78"/>
              </a:rPr>
              <a:t>- </a:t>
            </a:r>
            <a:r>
              <a:rPr lang="fa-IR" altLang="fa-IR" sz="2400" dirty="0" smtClean="0">
                <a:solidFill>
                  <a:srgbClr val="231F20"/>
                </a:solidFill>
                <a:latin typeface="BZar"/>
                <a:cs typeface="B Mitra" panose="00000400000000000000" pitchFamily="2" charset="-78"/>
              </a:rPr>
              <a:t>اضافه کردن محلول هيپوکلریت س</a:t>
            </a:r>
            <a:r>
              <a:rPr lang="fa-IR" altLang="fa-IR" sz="2400" dirty="0" smtClean="0">
                <a:solidFill>
                  <a:srgbClr val="231F20"/>
                </a:solidFill>
                <a:latin typeface="Calibri" pitchFamily="34" charset="0"/>
                <a:cs typeface="B Mitra" panose="00000400000000000000" pitchFamily="2" charset="-78"/>
              </a:rPr>
              <a:t>دیم</a:t>
            </a:r>
            <a:r>
              <a:rPr lang="fa-IR" altLang="fa-IR" sz="2400" dirty="0" smtClean="0">
                <a:solidFill>
                  <a:srgbClr val="231F20"/>
                </a:solidFill>
                <a:latin typeface="BZar"/>
                <a:cs typeface="B Mitra" panose="00000400000000000000" pitchFamily="2" charset="-78"/>
              </a:rPr>
              <a:t> </a:t>
            </a:r>
            <a:r>
              <a:rPr lang="fa-IR" altLang="fa-IR" sz="2400" dirty="0" smtClean="0">
                <a:solidFill>
                  <a:srgbClr val="231F20"/>
                </a:solidFill>
                <a:latin typeface="Calibri" pitchFamily="34" charset="0"/>
                <a:cs typeface="B Mitra" panose="00000400000000000000" pitchFamily="2" charset="-78"/>
              </a:rPr>
              <a:t>به</a:t>
            </a:r>
            <a:r>
              <a:rPr lang="fa-IR" altLang="fa-IR" sz="2400" dirty="0" smtClean="0">
                <a:solidFill>
                  <a:srgbClr val="231F20"/>
                </a:solidFill>
                <a:latin typeface="BZar"/>
                <a:cs typeface="B Mitra" panose="00000400000000000000" pitchFamily="2" charset="-78"/>
              </a:rPr>
              <a:t> </a:t>
            </a:r>
            <a:r>
              <a:rPr lang="fa-IR" altLang="fa-IR" sz="2400" dirty="0" smtClean="0">
                <a:solidFill>
                  <a:srgbClr val="231F20"/>
                </a:solidFill>
                <a:latin typeface="Calibri" pitchFamily="34" charset="0"/>
                <a:cs typeface="B Mitra" panose="00000400000000000000" pitchFamily="2" charset="-78"/>
              </a:rPr>
              <a:t>آب</a:t>
            </a:r>
            <a:r>
              <a:rPr lang="fa-IR" altLang="fa-IR" sz="2400" dirty="0" smtClean="0">
                <a:solidFill>
                  <a:srgbClr val="231F20"/>
                </a:solidFill>
                <a:latin typeface="BZar"/>
                <a:cs typeface="B Mitra" panose="00000400000000000000" pitchFamily="2" charset="-78"/>
              </a:rPr>
              <a:t> </a:t>
            </a:r>
            <a:r>
              <a:rPr lang="fa-IR" altLang="fa-IR" sz="2400" dirty="0" smtClean="0">
                <a:solidFill>
                  <a:srgbClr val="231F20"/>
                </a:solidFill>
                <a:latin typeface="Calibri" pitchFamily="34" charset="0"/>
                <a:cs typeface="B Mitra" panose="00000400000000000000" pitchFamily="2" charset="-78"/>
              </a:rPr>
              <a:t>،</a:t>
            </a:r>
            <a:r>
              <a:rPr lang="fa-IR" altLang="fa-IR" sz="2400" dirty="0" smtClean="0">
                <a:solidFill>
                  <a:srgbClr val="231F20"/>
                </a:solidFill>
                <a:latin typeface="BZar"/>
                <a:cs typeface="B Mitra" panose="00000400000000000000" pitchFamily="2" charset="-78"/>
              </a:rPr>
              <a:t> </a:t>
            </a:r>
            <a:r>
              <a:rPr lang="fa-IR" altLang="fa-IR" sz="2400" dirty="0" smtClean="0">
                <a:solidFill>
                  <a:srgbClr val="231F20"/>
                </a:solidFill>
                <a:latin typeface="Calibri" pitchFamily="34" charset="0"/>
                <a:cs typeface="B Mitra" panose="00000400000000000000" pitchFamily="2" charset="-78"/>
              </a:rPr>
              <a:t>اختلاط</a:t>
            </a:r>
            <a:r>
              <a:rPr lang="fa-IR" altLang="fa-IR" sz="2400" dirty="0" smtClean="0">
                <a:solidFill>
                  <a:srgbClr val="231F20"/>
                </a:solidFill>
                <a:latin typeface="BZar"/>
                <a:cs typeface="B Mitra" panose="00000400000000000000" pitchFamily="2" charset="-78"/>
              </a:rPr>
              <a:t> </a:t>
            </a:r>
            <a:r>
              <a:rPr lang="fa-IR" altLang="fa-IR" sz="2400" dirty="0" smtClean="0">
                <a:solidFill>
                  <a:srgbClr val="231F20"/>
                </a:solidFill>
                <a:latin typeface="Calibri" pitchFamily="34" charset="0"/>
                <a:cs typeface="B Mitra" panose="00000400000000000000" pitchFamily="2" charset="-78"/>
              </a:rPr>
              <a:t>آب</a:t>
            </a:r>
            <a:r>
              <a:rPr lang="fa-IR" altLang="fa-IR" sz="2400" dirty="0" smtClean="0">
                <a:solidFill>
                  <a:srgbClr val="231F20"/>
                </a:solidFill>
                <a:latin typeface="BZar"/>
                <a:cs typeface="B Mitra" panose="00000400000000000000" pitchFamily="2" charset="-78"/>
              </a:rPr>
              <a:t> </a:t>
            </a:r>
            <a:r>
              <a:rPr lang="fa-IR" altLang="fa-IR" sz="2400" dirty="0" smtClean="0">
                <a:solidFill>
                  <a:srgbClr val="231F20"/>
                </a:solidFill>
                <a:latin typeface="Calibri" pitchFamily="34" charset="0"/>
                <a:cs typeface="B Mitra" panose="00000400000000000000" pitchFamily="2" charset="-78"/>
              </a:rPr>
              <a:t>و</a:t>
            </a:r>
            <a:r>
              <a:rPr lang="fa-IR" altLang="fa-IR" sz="2400" dirty="0" smtClean="0">
                <a:solidFill>
                  <a:srgbClr val="231F20"/>
                </a:solidFill>
                <a:latin typeface="BZar"/>
                <a:cs typeface="B Mitra" panose="00000400000000000000" pitchFamily="2" charset="-78"/>
              </a:rPr>
              <a:t> </a:t>
            </a:r>
            <a:r>
              <a:rPr lang="fa-IR" altLang="fa-IR" sz="2400" dirty="0" smtClean="0">
                <a:solidFill>
                  <a:srgbClr val="231F20"/>
                </a:solidFill>
                <a:latin typeface="Calibri" pitchFamily="34" charset="0"/>
                <a:cs typeface="B Mitra" panose="00000400000000000000" pitchFamily="2" charset="-78"/>
              </a:rPr>
              <a:t>تأمين </a:t>
            </a:r>
            <a:r>
              <a:rPr lang="fa-IR" altLang="fa-IR" sz="2400" dirty="0" smtClean="0">
                <a:solidFill>
                  <a:srgbClr val="231F20"/>
                </a:solidFill>
                <a:latin typeface="BZar"/>
                <a:cs typeface="B Mitra" panose="00000400000000000000" pitchFamily="2" charset="-78"/>
              </a:rPr>
              <a:t>زمان ماند در حدود </a:t>
            </a:r>
            <a:r>
              <a:rPr lang="en-US" altLang="fa-IR" sz="2400" dirty="0" smtClean="0">
                <a:solidFill>
                  <a:srgbClr val="231F20"/>
                </a:solidFill>
                <a:latin typeface="BZar"/>
                <a:cs typeface="B Mitra" panose="00000400000000000000" pitchFamily="2" charset="-78"/>
              </a:rPr>
              <a:t>30</a:t>
            </a:r>
            <a:r>
              <a:rPr lang="fa-IR" altLang="fa-IR" sz="2400" dirty="0" smtClean="0">
                <a:solidFill>
                  <a:srgbClr val="231F20"/>
                </a:solidFill>
                <a:latin typeface="BZar"/>
                <a:cs typeface="B Mitra" panose="00000400000000000000" pitchFamily="2" charset="-78"/>
              </a:rPr>
              <a:t>دقيقه</a:t>
            </a:r>
            <a:r>
              <a:rPr lang="en-US" altLang="fa-IR" sz="2400" dirty="0" smtClean="0">
                <a:solidFill>
                  <a:srgbClr val="231F20"/>
                </a:solidFill>
                <a:latin typeface="BZar"/>
                <a:cs typeface="B Mitra" panose="00000400000000000000" pitchFamily="2" charset="-78"/>
              </a:rPr>
              <a:t/>
            </a:r>
            <a:br>
              <a:rPr lang="en-US" altLang="fa-IR" sz="2400" dirty="0" smtClean="0">
                <a:solidFill>
                  <a:srgbClr val="231F20"/>
                </a:solidFill>
                <a:latin typeface="BZar"/>
                <a:cs typeface="B Mitra" panose="00000400000000000000" pitchFamily="2" charset="-78"/>
              </a:rPr>
            </a:br>
            <a:r>
              <a:rPr lang="en-US" altLang="fa-IR" sz="2400" dirty="0" smtClean="0">
                <a:solidFill>
                  <a:srgbClr val="231F20"/>
                </a:solidFill>
                <a:latin typeface="Calibri" pitchFamily="34" charset="0"/>
                <a:cs typeface="B Mitra" panose="00000400000000000000" pitchFamily="2" charset="-78"/>
              </a:rPr>
              <a:t>- </a:t>
            </a:r>
            <a:r>
              <a:rPr lang="fa-IR" altLang="fa-IR" sz="2400" dirty="0" smtClean="0">
                <a:solidFill>
                  <a:srgbClr val="231F20"/>
                </a:solidFill>
                <a:latin typeface="BZar"/>
                <a:cs typeface="B Mitra" panose="00000400000000000000" pitchFamily="2" charset="-78"/>
              </a:rPr>
              <a:t>یک بطري آب شفاف با حجم کم آب را به مدت </a:t>
            </a:r>
            <a:r>
              <a:rPr lang="en-US" altLang="fa-IR" sz="2400" dirty="0" smtClean="0">
                <a:solidFill>
                  <a:srgbClr val="231F20"/>
                </a:solidFill>
                <a:latin typeface="BZar"/>
                <a:cs typeface="B Mitra" panose="00000400000000000000" pitchFamily="2" charset="-78"/>
              </a:rPr>
              <a:t>20</a:t>
            </a:r>
            <a:r>
              <a:rPr lang="fa-IR" altLang="fa-IR" sz="2400" dirty="0" smtClean="0">
                <a:solidFill>
                  <a:srgbClr val="231F20"/>
                </a:solidFill>
                <a:latin typeface="BZar"/>
                <a:cs typeface="B Mitra" panose="00000400000000000000" pitchFamily="2" charset="-78"/>
              </a:rPr>
              <a:t>ثانيه به شدت تكان داده و به مدت حداقل </a:t>
            </a:r>
            <a:r>
              <a:rPr lang="fa-IR" altLang="fa-IR" sz="2400" dirty="0" smtClean="0">
                <a:solidFill>
                  <a:srgbClr val="231F20"/>
                </a:solidFill>
                <a:latin typeface="BZar"/>
                <a:cs typeface="B Mitra" panose="00000400000000000000" pitchFamily="2" charset="-78"/>
              </a:rPr>
              <a:t>6 ساعت </a:t>
            </a:r>
            <a:r>
              <a:rPr lang="fa-IR" altLang="fa-IR" sz="2400" dirty="0" smtClean="0">
                <a:solidFill>
                  <a:srgbClr val="231F20"/>
                </a:solidFill>
                <a:latin typeface="BZar"/>
                <a:cs typeface="B Mitra" panose="00000400000000000000" pitchFamily="2" charset="-78"/>
              </a:rPr>
              <a:t>در معرض نور خورشيد قرار دهيد</a:t>
            </a:r>
            <a:r>
              <a:rPr lang="en-US" altLang="fa-IR" sz="2400" dirty="0" smtClean="0">
                <a:solidFill>
                  <a:srgbClr val="231F20"/>
                </a:solidFill>
                <a:latin typeface="BZar"/>
                <a:cs typeface="B Mitra" panose="00000400000000000000" pitchFamily="2" charset="-78"/>
              </a:rPr>
              <a:t>.</a:t>
            </a:r>
            <a:br>
              <a:rPr lang="en-US" altLang="fa-IR" sz="2400" dirty="0" smtClean="0">
                <a:solidFill>
                  <a:srgbClr val="231F20"/>
                </a:solidFill>
                <a:latin typeface="BZar"/>
                <a:cs typeface="B Mitra" panose="00000400000000000000" pitchFamily="2" charset="-78"/>
              </a:rPr>
            </a:br>
            <a:r>
              <a:rPr lang="en-US" altLang="fa-IR" sz="2400" dirty="0" smtClean="0">
                <a:solidFill>
                  <a:srgbClr val="231F20"/>
                </a:solidFill>
                <a:latin typeface="Calibri" pitchFamily="34" charset="0"/>
                <a:cs typeface="B Mitra" panose="00000400000000000000" pitchFamily="2" charset="-78"/>
              </a:rPr>
              <a:t>- </a:t>
            </a:r>
            <a:r>
              <a:rPr lang="fa-IR" altLang="fa-IR" sz="2400" dirty="0" smtClean="0">
                <a:solidFill>
                  <a:srgbClr val="231F20"/>
                </a:solidFill>
                <a:latin typeface="BZar"/>
                <a:cs typeface="B Mitra" panose="00000400000000000000" pitchFamily="2" charset="-78"/>
              </a:rPr>
              <a:t>استفاده از مواد گندزدا نظير قرص هاي ضدعفوني کننده</a:t>
            </a:r>
            <a:endParaRPr lang="en-US" altLang="fa-IR" sz="2400" dirty="0" smtClean="0">
              <a:latin typeface="Calibri" pitchFamily="34" charset="0"/>
              <a:cs typeface="B Mitra" panose="00000400000000000000" pitchFamily="2" charset="-78"/>
            </a:endParaRPr>
          </a:p>
        </p:txBody>
      </p:sp>
    </p:spTree>
    <p:extLst>
      <p:ext uri="{BB962C8B-B14F-4D97-AF65-F5344CB8AC3E}">
        <p14:creationId xmlns:p14="http://schemas.microsoft.com/office/powerpoint/2010/main" val="292076832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381000"/>
            <a:ext cx="7499350" cy="304800"/>
          </a:xfrm>
        </p:spPr>
        <p:txBody>
          <a:bodyPr>
            <a:normAutofit fontScale="90000"/>
          </a:bodyPr>
          <a:lstStyle/>
          <a:p>
            <a:pPr algn="ctr" rtl="1">
              <a:lnSpc>
                <a:spcPct val="115000"/>
              </a:lnSpc>
              <a:spcAft>
                <a:spcPts val="1000"/>
              </a:spcAft>
              <a:defRPr/>
            </a:pPr>
            <a:r>
              <a:rPr lang="fa-IR" sz="4400" dirty="0" smtClean="0">
                <a:effectLst/>
                <a:latin typeface="Calibri"/>
                <a:ea typeface="Calibri"/>
                <a:cs typeface="Arial"/>
              </a:rPr>
              <a:t> </a:t>
            </a:r>
            <a:r>
              <a:rPr lang="en-US" sz="4400" dirty="0" smtClean="0">
                <a:effectLst/>
                <a:latin typeface="Calibri"/>
                <a:ea typeface="Calibri"/>
                <a:cs typeface="Arial"/>
              </a:rPr>
              <a:t/>
            </a:r>
            <a:br>
              <a:rPr lang="en-US" sz="4400" dirty="0" smtClean="0">
                <a:effectLst/>
                <a:latin typeface="Calibri"/>
                <a:ea typeface="Calibri"/>
                <a:cs typeface="Arial"/>
              </a:rPr>
            </a:br>
            <a:r>
              <a:rPr lang="fa-IR" sz="3100" b="1" dirty="0" smtClean="0">
                <a:solidFill>
                  <a:srgbClr val="FF0000"/>
                </a:solidFill>
                <a:effectLst/>
                <a:latin typeface="BZarBold"/>
                <a:ea typeface="Calibri"/>
                <a:cs typeface="B Titr" panose="00000700000000000000" pitchFamily="2" charset="-78"/>
              </a:rPr>
              <a:t>دستور العمل کاربرد قرص کلر</a:t>
            </a:r>
            <a:endParaRPr lang="fa-IR" dirty="0">
              <a:solidFill>
                <a:srgbClr val="FF0000"/>
              </a:solidFill>
              <a:cs typeface="B Titr" panose="00000700000000000000" pitchFamily="2" charset="-78"/>
            </a:endParaRPr>
          </a:p>
        </p:txBody>
      </p:sp>
      <p:sp>
        <p:nvSpPr>
          <p:cNvPr id="77827" name="Content Placeholder 2"/>
          <p:cNvSpPr>
            <a:spLocks noGrp="1"/>
          </p:cNvSpPr>
          <p:nvPr>
            <p:ph idx="1"/>
          </p:nvPr>
        </p:nvSpPr>
        <p:spPr>
          <a:xfrm>
            <a:off x="1066800" y="990600"/>
            <a:ext cx="7867650" cy="5257800"/>
          </a:xfrm>
        </p:spPr>
        <p:txBody>
          <a:bodyPr/>
          <a:lstStyle/>
          <a:p>
            <a:pPr algn="r" rtl="1">
              <a:lnSpc>
                <a:spcPct val="115000"/>
              </a:lnSpc>
              <a:spcAft>
                <a:spcPts val="1000"/>
              </a:spcAft>
            </a:pPr>
            <a:r>
              <a:rPr lang="en-US" altLang="fa-IR" sz="2100" dirty="0" smtClean="0">
                <a:solidFill>
                  <a:srgbClr val="231F20"/>
                </a:solidFill>
                <a:latin typeface="BZar"/>
                <a:ea typeface="Calibri" pitchFamily="34" charset="0"/>
                <a:cs typeface="B Mitra" panose="00000400000000000000" pitchFamily="2" charset="-78"/>
              </a:rPr>
              <a:t>1</a:t>
            </a:r>
            <a:r>
              <a:rPr lang="fa-IR" altLang="fa-IR" sz="2100" dirty="0" smtClean="0">
                <a:solidFill>
                  <a:srgbClr val="231F20"/>
                </a:solidFill>
                <a:latin typeface="BZar"/>
                <a:ea typeface="Calibri" pitchFamily="34" charset="0"/>
                <a:cs typeface="B Mitra" panose="00000400000000000000" pitchFamily="2" charset="-78"/>
              </a:rPr>
              <a:t>در صورت وجود مواد معلق و یا کدورت درآب خام، آب را فيلتر کنيد</a:t>
            </a:r>
            <a:r>
              <a:rPr lang="en-US" altLang="fa-IR" sz="2100" dirty="0" smtClean="0">
                <a:solidFill>
                  <a:srgbClr val="231F20"/>
                </a:solidFill>
                <a:latin typeface="BZar"/>
                <a:ea typeface="Calibri" pitchFamily="34" charset="0"/>
                <a:cs typeface="B Mitra" panose="00000400000000000000" pitchFamily="2" charset="-78"/>
              </a:rPr>
              <a:t>.</a:t>
            </a:r>
            <a:br>
              <a:rPr lang="en-US" altLang="fa-IR" sz="2100" dirty="0" smtClean="0">
                <a:solidFill>
                  <a:srgbClr val="231F20"/>
                </a:solidFill>
                <a:latin typeface="BZar"/>
                <a:ea typeface="Calibri" pitchFamily="34" charset="0"/>
                <a:cs typeface="B Mitra" panose="00000400000000000000" pitchFamily="2" charset="-78"/>
              </a:rPr>
            </a:br>
            <a:r>
              <a:rPr lang="en-US" altLang="fa-IR" sz="2100" dirty="0" smtClean="0">
                <a:solidFill>
                  <a:srgbClr val="231F20"/>
                </a:solidFill>
                <a:latin typeface="BZar"/>
                <a:ea typeface="Calibri" pitchFamily="34" charset="0"/>
                <a:cs typeface="B Mitra" panose="00000400000000000000" pitchFamily="2" charset="-78"/>
              </a:rPr>
              <a:t>-2</a:t>
            </a:r>
            <a:r>
              <a:rPr lang="fa-IR" altLang="fa-IR" sz="2100" dirty="0" smtClean="0">
                <a:solidFill>
                  <a:srgbClr val="231F20"/>
                </a:solidFill>
                <a:latin typeface="BZar"/>
                <a:ea typeface="Calibri" pitchFamily="34" charset="0"/>
                <a:cs typeface="B Mitra" panose="00000400000000000000" pitchFamily="2" charset="-78"/>
              </a:rPr>
              <a:t>دستور العمل مصرف و تاریخ اعتبار قرص ها را مطالعه کنيد</a:t>
            </a:r>
            <a:r>
              <a:rPr lang="en-US" altLang="fa-IR" sz="2100" dirty="0" smtClean="0">
                <a:solidFill>
                  <a:srgbClr val="231F20"/>
                </a:solidFill>
                <a:latin typeface="BZar"/>
                <a:ea typeface="Calibri" pitchFamily="34" charset="0"/>
                <a:cs typeface="B Mitra" panose="00000400000000000000" pitchFamily="2" charset="-78"/>
              </a:rPr>
              <a:t>.</a:t>
            </a:r>
            <a:br>
              <a:rPr lang="en-US" altLang="fa-IR" sz="2100" dirty="0" smtClean="0">
                <a:solidFill>
                  <a:srgbClr val="231F20"/>
                </a:solidFill>
                <a:latin typeface="BZar"/>
                <a:ea typeface="Calibri" pitchFamily="34" charset="0"/>
                <a:cs typeface="B Mitra" panose="00000400000000000000" pitchFamily="2" charset="-78"/>
              </a:rPr>
            </a:br>
            <a:r>
              <a:rPr lang="en-US" altLang="fa-IR" sz="2100" dirty="0" smtClean="0">
                <a:solidFill>
                  <a:srgbClr val="231F20"/>
                </a:solidFill>
                <a:latin typeface="BZar"/>
                <a:ea typeface="Calibri" pitchFamily="34" charset="0"/>
                <a:cs typeface="B Mitra" panose="00000400000000000000" pitchFamily="2" charset="-78"/>
              </a:rPr>
              <a:t>-3</a:t>
            </a:r>
            <a:r>
              <a:rPr lang="fa-IR" altLang="fa-IR" sz="2100" dirty="0" smtClean="0">
                <a:solidFill>
                  <a:srgbClr val="231F20"/>
                </a:solidFill>
                <a:latin typeface="BZar"/>
                <a:ea typeface="Calibri" pitchFamily="34" charset="0"/>
                <a:cs typeface="B Mitra" panose="00000400000000000000" pitchFamily="2" charset="-78"/>
              </a:rPr>
              <a:t>بر اس</a:t>
            </a:r>
            <a:r>
              <a:rPr lang="fa-IR" altLang="fa-IR" sz="2100" dirty="0" smtClean="0">
                <a:solidFill>
                  <a:srgbClr val="231F20"/>
                </a:solidFill>
                <a:ea typeface="Calibri" pitchFamily="34" charset="0"/>
                <a:cs typeface="B Mitra" panose="00000400000000000000" pitchFamily="2" charset="-78"/>
              </a:rPr>
              <a:t>اس</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دستور</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العمل</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مصرف،</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یک</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عدد</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قرص</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کلر</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را</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به</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مقدار</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آب</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تعيين</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شده،</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بيفزایيد</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در</a:t>
            </a:r>
            <a:r>
              <a:rPr lang="fa-IR" altLang="fa-IR" sz="2100" dirty="0" smtClean="0">
                <a:solidFill>
                  <a:srgbClr val="231F20"/>
                </a:solidFill>
                <a:latin typeface="BZar"/>
                <a:ea typeface="Calibri" pitchFamily="34" charset="0"/>
                <a:cs typeface="B Mitra" panose="00000400000000000000" pitchFamily="2" charset="-78"/>
              </a:rPr>
              <a:t>صورت</a:t>
            </a:r>
            <a:r>
              <a:rPr lang="fa-IR" altLang="fa-IR" sz="2100" dirty="0" smtClean="0">
                <a:solidFill>
                  <a:srgbClr val="231F20"/>
                </a:solidFill>
                <a:ea typeface="Calibri" pitchFamily="34" charset="0"/>
                <a:cs typeface="B Mitra" panose="00000400000000000000" pitchFamily="2" charset="-78"/>
              </a:rPr>
              <a:t>ي</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که</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مقدار</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آب</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مورد</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نياز</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جهت</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گندزدایي</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کمتر</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از</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مقدار</a:t>
            </a:r>
            <a:r>
              <a:rPr lang="fa-IR" altLang="fa-IR" sz="2100" dirty="0" smtClean="0">
                <a:solidFill>
                  <a:srgbClr val="231F20"/>
                </a:solidFill>
                <a:latin typeface="BZar"/>
                <a:ea typeface="Calibri" pitchFamily="34" charset="0"/>
                <a:cs typeface="B Mitra" panose="00000400000000000000" pitchFamily="2" charset="-78"/>
              </a:rPr>
              <a:t> توصيه ش</a:t>
            </a:r>
            <a:r>
              <a:rPr lang="fa-IR" altLang="fa-IR" sz="2100" dirty="0" smtClean="0">
                <a:solidFill>
                  <a:srgbClr val="231F20"/>
                </a:solidFill>
                <a:ea typeface="Calibri" pitchFamily="34" charset="0"/>
                <a:cs typeface="B Mitra" panose="00000400000000000000" pitchFamily="2" charset="-78"/>
              </a:rPr>
              <a:t>ده</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براي</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یک</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قرص</a:t>
            </a:r>
            <a:r>
              <a:rPr lang="fa-IR" altLang="fa-IR" sz="2100" dirty="0" smtClean="0">
                <a:solidFill>
                  <a:srgbClr val="231F20"/>
                </a:solidFill>
                <a:latin typeface="BZar"/>
                <a:ea typeface="Calibri" pitchFamily="34" charset="0"/>
                <a:cs typeface="B Mitra" panose="00000400000000000000" pitchFamily="2" charset="-78"/>
              </a:rPr>
              <a:t> </a:t>
            </a:r>
            <a:r>
              <a:rPr lang="fa-IR" altLang="fa-IR" sz="2100" dirty="0" smtClean="0">
                <a:solidFill>
                  <a:srgbClr val="231F20"/>
                </a:solidFill>
                <a:ea typeface="Calibri" pitchFamily="34" charset="0"/>
                <a:cs typeface="B Mitra" panose="00000400000000000000" pitchFamily="2" charset="-78"/>
              </a:rPr>
              <a:t>کلر</a:t>
            </a:r>
            <a:r>
              <a:rPr lang="fa-IR" altLang="fa-IR" sz="2100" dirty="0" smtClean="0">
                <a:solidFill>
                  <a:srgbClr val="231F20"/>
                </a:solidFill>
                <a:latin typeface="BZar"/>
                <a:ea typeface="Calibri" pitchFamily="34" charset="0"/>
                <a:cs typeface="B Mitra" panose="00000400000000000000" pitchFamily="2" charset="-78"/>
              </a:rPr>
              <a:t>مي باشد، متناسب با حجم آب، قرص را به قطعه هاي کوچک تقسيم کرده و براي گندزدایي استفاده</a:t>
            </a:r>
            <a:r>
              <a:rPr lang="en-US" altLang="fa-IR" sz="2100" dirty="0" smtClean="0">
                <a:solidFill>
                  <a:srgbClr val="231F20"/>
                </a:solidFill>
                <a:latin typeface="BZar"/>
                <a:ea typeface="Calibri" pitchFamily="34" charset="0"/>
                <a:cs typeface="B Mitra" panose="00000400000000000000" pitchFamily="2" charset="-78"/>
              </a:rPr>
              <a:t/>
            </a:r>
            <a:br>
              <a:rPr lang="en-US" altLang="fa-IR" sz="2100" dirty="0" smtClean="0">
                <a:solidFill>
                  <a:srgbClr val="231F20"/>
                </a:solidFill>
                <a:latin typeface="BZar"/>
                <a:ea typeface="Calibri" pitchFamily="34" charset="0"/>
                <a:cs typeface="B Mitra" panose="00000400000000000000" pitchFamily="2" charset="-78"/>
              </a:rPr>
            </a:br>
            <a:r>
              <a:rPr lang="fa-IR" altLang="fa-IR" sz="2100" dirty="0" smtClean="0">
                <a:solidFill>
                  <a:srgbClr val="231F20"/>
                </a:solidFill>
                <a:latin typeface="BZar"/>
                <a:ea typeface="Calibri" pitchFamily="34" charset="0"/>
                <a:cs typeface="B Mitra" panose="00000400000000000000" pitchFamily="2" charset="-78"/>
              </a:rPr>
              <a:t>نمایيد</a:t>
            </a:r>
            <a:r>
              <a:rPr lang="en-US" altLang="fa-IR" sz="2100" dirty="0" smtClean="0">
                <a:solidFill>
                  <a:srgbClr val="231F20"/>
                </a:solidFill>
                <a:latin typeface="BZar"/>
                <a:ea typeface="Calibri" pitchFamily="34" charset="0"/>
                <a:cs typeface="B Mitra" panose="00000400000000000000" pitchFamily="2" charset="-78"/>
              </a:rPr>
              <a:t>.</a:t>
            </a:r>
            <a:br>
              <a:rPr lang="en-US" altLang="fa-IR" sz="2100" dirty="0" smtClean="0">
                <a:solidFill>
                  <a:srgbClr val="231F20"/>
                </a:solidFill>
                <a:latin typeface="BZar"/>
                <a:ea typeface="Calibri" pitchFamily="34" charset="0"/>
                <a:cs typeface="B Mitra" panose="00000400000000000000" pitchFamily="2" charset="-78"/>
              </a:rPr>
            </a:br>
            <a:r>
              <a:rPr lang="en-US" altLang="fa-IR" sz="2100" dirty="0" smtClean="0">
                <a:solidFill>
                  <a:srgbClr val="231F20"/>
                </a:solidFill>
                <a:latin typeface="BZar"/>
                <a:ea typeface="Calibri" pitchFamily="34" charset="0"/>
                <a:cs typeface="B Mitra" panose="00000400000000000000" pitchFamily="2" charset="-78"/>
              </a:rPr>
              <a:t>-4</a:t>
            </a:r>
            <a:r>
              <a:rPr lang="fa-IR" altLang="fa-IR" sz="2100" dirty="0" smtClean="0">
                <a:solidFill>
                  <a:srgbClr val="231F20"/>
                </a:solidFill>
                <a:latin typeface="BZar"/>
                <a:ea typeface="Calibri" pitchFamily="34" charset="0"/>
                <a:cs typeface="B Mitra" panose="00000400000000000000" pitchFamily="2" charset="-78"/>
              </a:rPr>
              <a:t>در صورتي که پس از صاف کردن نمونه آب، آب مورد نظر همچنان حاوي کدورت مي باش</a:t>
            </a:r>
            <a:r>
              <a:rPr lang="fa-IR" altLang="fa-IR" sz="2100" dirty="0" smtClean="0">
                <a:solidFill>
                  <a:srgbClr val="231F20"/>
                </a:solidFill>
                <a:ea typeface="Calibri" pitchFamily="34" charset="0"/>
                <a:cs typeface="B Mitra" panose="00000400000000000000" pitchFamily="2" charset="-78"/>
              </a:rPr>
              <a:t>د،</a:t>
            </a:r>
            <a:r>
              <a:rPr lang="en-US" altLang="fa-IR" sz="2100" dirty="0" smtClean="0">
                <a:solidFill>
                  <a:srgbClr val="231F20"/>
                </a:solidFill>
                <a:latin typeface="BZar"/>
                <a:ea typeface="Calibri" pitchFamily="34" charset="0"/>
                <a:cs typeface="B Mitra" panose="00000400000000000000" pitchFamily="2" charset="-78"/>
              </a:rPr>
              <a:t/>
            </a:r>
            <a:br>
              <a:rPr lang="en-US" altLang="fa-IR" sz="2100" dirty="0" smtClean="0">
                <a:solidFill>
                  <a:srgbClr val="231F20"/>
                </a:solidFill>
                <a:latin typeface="BZar"/>
                <a:ea typeface="Calibri" pitchFamily="34" charset="0"/>
                <a:cs typeface="B Mitra" panose="00000400000000000000" pitchFamily="2" charset="-78"/>
              </a:rPr>
            </a:br>
            <a:r>
              <a:rPr lang="fa-IR" altLang="fa-IR" sz="2100" dirty="0" smtClean="0">
                <a:solidFill>
                  <a:srgbClr val="231F20"/>
                </a:solidFill>
                <a:latin typeface="BZar"/>
                <a:ea typeface="Calibri" pitchFamily="34" charset="0"/>
                <a:cs typeface="B Mitra" panose="00000400000000000000" pitchFamily="2" charset="-78"/>
              </a:rPr>
              <a:t>ميزان مصرف قرص کلر متناسب با حجم آب را دوبرابر نمایيد</a:t>
            </a:r>
            <a:r>
              <a:rPr lang="en-US" altLang="fa-IR" sz="2100" dirty="0" smtClean="0">
                <a:solidFill>
                  <a:srgbClr val="231F20"/>
                </a:solidFill>
                <a:latin typeface="BZar"/>
                <a:ea typeface="Calibri" pitchFamily="34" charset="0"/>
                <a:cs typeface="B Mitra" panose="00000400000000000000" pitchFamily="2" charset="-78"/>
              </a:rPr>
              <a:t>.</a:t>
            </a:r>
            <a:br>
              <a:rPr lang="en-US" altLang="fa-IR" sz="2100" dirty="0" smtClean="0">
                <a:solidFill>
                  <a:srgbClr val="231F20"/>
                </a:solidFill>
                <a:latin typeface="BZar"/>
                <a:ea typeface="Calibri" pitchFamily="34" charset="0"/>
                <a:cs typeface="B Mitra" panose="00000400000000000000" pitchFamily="2" charset="-78"/>
              </a:rPr>
            </a:br>
            <a:r>
              <a:rPr lang="en-US" altLang="fa-IR" sz="2100" dirty="0" smtClean="0">
                <a:solidFill>
                  <a:srgbClr val="231F20"/>
                </a:solidFill>
                <a:latin typeface="BZar"/>
                <a:ea typeface="Calibri" pitchFamily="34" charset="0"/>
                <a:cs typeface="B Mitra" panose="00000400000000000000" pitchFamily="2" charset="-78"/>
              </a:rPr>
              <a:t>-5</a:t>
            </a:r>
            <a:r>
              <a:rPr lang="fa-IR" altLang="fa-IR" sz="2100" dirty="0" smtClean="0">
                <a:solidFill>
                  <a:srgbClr val="231F20"/>
                </a:solidFill>
                <a:latin typeface="BZar"/>
                <a:ea typeface="Calibri" pitchFamily="34" charset="0"/>
                <a:cs typeface="B Mitra" panose="00000400000000000000" pitchFamily="2" charset="-78"/>
              </a:rPr>
              <a:t>آب را به خوبي به هم بزنيد تا قرص حل شده و </a:t>
            </a:r>
            <a:r>
              <a:rPr lang="en-US" altLang="fa-IR" sz="2100" dirty="0" smtClean="0">
                <a:solidFill>
                  <a:srgbClr val="231F20"/>
                </a:solidFill>
                <a:latin typeface="BZar"/>
                <a:ea typeface="Calibri" pitchFamily="34" charset="0"/>
                <a:cs typeface="B Mitra" panose="00000400000000000000" pitchFamily="2" charset="-78"/>
              </a:rPr>
              <a:t>5</a:t>
            </a:r>
            <a:r>
              <a:rPr lang="fa-IR" altLang="fa-IR" sz="2100" dirty="0" smtClean="0">
                <a:solidFill>
                  <a:srgbClr val="231F20"/>
                </a:solidFill>
                <a:latin typeface="BZar"/>
                <a:ea typeface="Calibri" pitchFamily="34" charset="0"/>
                <a:cs typeface="B Mitra" panose="00000400000000000000" pitchFamily="2" charset="-78"/>
              </a:rPr>
              <a:t>دقيقه صبر کنيد</a:t>
            </a:r>
            <a:r>
              <a:rPr lang="en-US" altLang="fa-IR" sz="2100" dirty="0" smtClean="0">
                <a:solidFill>
                  <a:srgbClr val="231F20"/>
                </a:solidFill>
                <a:latin typeface="BZar"/>
                <a:ea typeface="Calibri" pitchFamily="34" charset="0"/>
                <a:cs typeface="B Mitra" panose="00000400000000000000" pitchFamily="2" charset="-78"/>
              </a:rPr>
              <a:t>.</a:t>
            </a:r>
            <a:r>
              <a:rPr lang="en-US" altLang="fa-IR" sz="2400" dirty="0" smtClean="0">
                <a:solidFill>
                  <a:srgbClr val="231F20"/>
                </a:solidFill>
                <a:latin typeface="BZar"/>
                <a:ea typeface="Calibri" pitchFamily="34" charset="0"/>
                <a:cs typeface="Arial" pitchFamily="34" charset="0"/>
              </a:rPr>
              <a:t/>
            </a:r>
            <a:br>
              <a:rPr lang="en-US" altLang="fa-IR" sz="2400" dirty="0" smtClean="0">
                <a:solidFill>
                  <a:srgbClr val="231F20"/>
                </a:solidFill>
                <a:latin typeface="BZar"/>
                <a:ea typeface="Calibri" pitchFamily="34" charset="0"/>
                <a:cs typeface="Arial" pitchFamily="34" charset="0"/>
              </a:rPr>
            </a:br>
            <a:endParaRPr lang="fa-IR" altLang="fa-IR" sz="2400" dirty="0" smtClean="0">
              <a:ea typeface="Calibri" pitchFamily="34" charset="0"/>
              <a:cs typeface="Arial" pitchFamily="34" charset="0"/>
            </a:endParaRPr>
          </a:p>
        </p:txBody>
      </p:sp>
    </p:spTree>
    <p:extLst>
      <p:ext uri="{BB962C8B-B14F-4D97-AF65-F5344CB8AC3E}">
        <p14:creationId xmlns:p14="http://schemas.microsoft.com/office/powerpoint/2010/main" val="196812307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defRPr/>
            </a:pPr>
            <a:r>
              <a:rPr lang="fa-IR" dirty="0" smtClean="0"/>
              <a:t>ا</a:t>
            </a:r>
            <a:r>
              <a:rPr lang="fa-IR" dirty="0" smtClean="0">
                <a:cs typeface="B Titr" panose="00000700000000000000" pitchFamily="2" charset="-78"/>
              </a:rPr>
              <a:t>دامه</a:t>
            </a:r>
            <a:endParaRPr lang="fa-IR" dirty="0">
              <a:cs typeface="B Titr" panose="00000700000000000000" pitchFamily="2" charset="-78"/>
            </a:endParaRPr>
          </a:p>
        </p:txBody>
      </p:sp>
      <p:sp>
        <p:nvSpPr>
          <p:cNvPr id="78851" name="Content Placeholder 2"/>
          <p:cNvSpPr>
            <a:spLocks noGrp="1"/>
          </p:cNvSpPr>
          <p:nvPr>
            <p:ph idx="1"/>
          </p:nvPr>
        </p:nvSpPr>
        <p:spPr/>
        <p:txBody>
          <a:bodyPr/>
          <a:lstStyle/>
          <a:p>
            <a:pPr algn="justLow" rtl="1">
              <a:lnSpc>
                <a:spcPct val="115000"/>
              </a:lnSpc>
              <a:spcAft>
                <a:spcPts val="1000"/>
              </a:spcAft>
              <a:buClr>
                <a:srgbClr val="6076B4"/>
              </a:buClr>
            </a:pPr>
            <a:r>
              <a:rPr lang="en-US" altLang="fa-IR" sz="2400" dirty="0" smtClean="0">
                <a:solidFill>
                  <a:srgbClr val="231F20"/>
                </a:solidFill>
                <a:latin typeface="BZar"/>
                <a:ea typeface="Calibri" pitchFamily="34" charset="0"/>
                <a:cs typeface="Arial" pitchFamily="34" charset="0"/>
              </a:rPr>
              <a:t>-6</a:t>
            </a:r>
            <a:r>
              <a:rPr lang="fa-IR" altLang="fa-IR" sz="2400" dirty="0" smtClean="0">
                <a:solidFill>
                  <a:srgbClr val="231F20"/>
                </a:solidFill>
                <a:latin typeface="BZar"/>
                <a:ea typeface="Calibri" pitchFamily="34" charset="0"/>
                <a:cs typeface="B Mitra" panose="00000400000000000000" pitchFamily="2" charset="-78"/>
              </a:rPr>
              <a:t>مجدداً آب را ً کاملا مخلوط کرده و </a:t>
            </a:r>
            <a:r>
              <a:rPr lang="en-US" altLang="fa-IR" sz="2400" dirty="0" smtClean="0">
                <a:solidFill>
                  <a:srgbClr val="231F20"/>
                </a:solidFill>
                <a:latin typeface="BZar"/>
                <a:ea typeface="Calibri" pitchFamily="34" charset="0"/>
                <a:cs typeface="B Mitra" panose="00000400000000000000" pitchFamily="2" charset="-78"/>
              </a:rPr>
              <a:t>10</a:t>
            </a:r>
            <a:r>
              <a:rPr lang="fa-IR" altLang="fa-IR" sz="2400" dirty="0" smtClean="0">
                <a:solidFill>
                  <a:srgbClr val="231F20"/>
                </a:solidFill>
                <a:latin typeface="BZar"/>
                <a:ea typeface="Calibri" pitchFamily="34" charset="0"/>
                <a:cs typeface="B Mitra" panose="00000400000000000000" pitchFamily="2" charset="-78"/>
              </a:rPr>
              <a:t>دقيقه صبر کنيد. سپس کلر باقيمانده را اندازه گيري کرده اگ</a:t>
            </a:r>
            <a:r>
              <a:rPr lang="fa-IR" altLang="fa-IR" sz="2400" dirty="0" smtClean="0">
                <a:solidFill>
                  <a:srgbClr val="231F20"/>
                </a:solidFill>
                <a:latin typeface="Calibri" pitchFamily="34" charset="0"/>
                <a:ea typeface="Calibri" pitchFamily="34" charset="0"/>
                <a:cs typeface="B Mitra" panose="00000400000000000000" pitchFamily="2" charset="-78"/>
              </a:rPr>
              <a:t>ر</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latin typeface="Calibri" pitchFamily="34" charset="0"/>
                <a:ea typeface="Calibri" pitchFamily="34" charset="0"/>
                <a:cs typeface="B Mitra" panose="00000400000000000000" pitchFamily="2" charset="-78"/>
              </a:rPr>
              <a:t>ميزان</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latin typeface="Calibri" pitchFamily="34" charset="0"/>
                <a:ea typeface="Calibri" pitchFamily="34" charset="0"/>
                <a:cs typeface="B Mitra" panose="00000400000000000000" pitchFamily="2" charset="-78"/>
              </a:rPr>
              <a:t>کلر</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latin typeface="Calibri" pitchFamily="34" charset="0"/>
                <a:ea typeface="Calibri" pitchFamily="34" charset="0"/>
                <a:cs typeface="B Mitra" panose="00000400000000000000" pitchFamily="2" charset="-78"/>
              </a:rPr>
              <a:t>باقيمانده</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latin typeface="Calibri" pitchFamily="34" charset="0"/>
                <a:ea typeface="Calibri" pitchFamily="34" charset="0"/>
                <a:cs typeface="B Mitra" panose="00000400000000000000" pitchFamily="2" charset="-78"/>
              </a:rPr>
              <a:t>پس</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latin typeface="Calibri" pitchFamily="34" charset="0"/>
                <a:ea typeface="Calibri" pitchFamily="34" charset="0"/>
                <a:cs typeface="B Mitra" panose="00000400000000000000" pitchFamily="2" charset="-78"/>
              </a:rPr>
              <a:t>از</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latin typeface="Calibri" pitchFamily="34" charset="0"/>
                <a:ea typeface="Calibri" pitchFamily="34" charset="0"/>
                <a:cs typeface="B Mitra" panose="00000400000000000000" pitchFamily="2" charset="-78"/>
              </a:rPr>
              <a:t>زما</a:t>
            </a:r>
            <a:r>
              <a:rPr lang="fa-IR" altLang="fa-IR" sz="2400" dirty="0" smtClean="0">
                <a:solidFill>
                  <a:srgbClr val="231F20"/>
                </a:solidFill>
                <a:latin typeface="BZar"/>
                <a:ea typeface="Calibri" pitchFamily="34" charset="0"/>
                <a:cs typeface="B Mitra" panose="00000400000000000000" pitchFamily="2" charset="-78"/>
              </a:rPr>
              <a:t>ن </a:t>
            </a:r>
            <a:r>
              <a:rPr lang="en-US" altLang="fa-IR" sz="2400" dirty="0" smtClean="0">
                <a:solidFill>
                  <a:srgbClr val="231F20"/>
                </a:solidFill>
                <a:latin typeface="BZar"/>
                <a:ea typeface="Calibri" pitchFamily="34" charset="0"/>
                <a:cs typeface="B Mitra" panose="00000400000000000000" pitchFamily="2" charset="-78"/>
              </a:rPr>
              <a:t>10</a:t>
            </a:r>
            <a:r>
              <a:rPr lang="fa-IR" altLang="fa-IR" sz="2400" dirty="0" smtClean="0">
                <a:solidFill>
                  <a:srgbClr val="231F20"/>
                </a:solidFill>
                <a:latin typeface="BZar"/>
                <a:ea typeface="Calibri" pitchFamily="34" charset="0"/>
                <a:cs typeface="B Mitra" panose="00000400000000000000" pitchFamily="2" charset="-78"/>
              </a:rPr>
              <a:t>دقيقه، حداقل </a:t>
            </a:r>
            <a:r>
              <a:rPr lang="en-US" altLang="fa-IR" sz="2400" dirty="0" smtClean="0">
                <a:solidFill>
                  <a:srgbClr val="231F20"/>
                </a:solidFill>
                <a:latin typeface="BZar"/>
                <a:ea typeface="Calibri" pitchFamily="34" charset="0"/>
                <a:cs typeface="B Mitra" panose="00000400000000000000" pitchFamily="2" charset="-78"/>
              </a:rPr>
              <a:t>5</a:t>
            </a:r>
            <a:r>
              <a:rPr lang="fa-IR" altLang="fa-IR" sz="2400" dirty="0" smtClean="0">
                <a:solidFill>
                  <a:srgbClr val="231F20"/>
                </a:solidFill>
                <a:latin typeface="BZar"/>
                <a:ea typeface="Calibri" pitchFamily="34" charset="0"/>
                <a:cs typeface="B Mitra" panose="00000400000000000000" pitchFamily="2" charset="-78"/>
              </a:rPr>
              <a:t>ميلي گرم در ليتر باش</a:t>
            </a:r>
            <a:r>
              <a:rPr lang="fa-IR" altLang="fa-IR" sz="2400" dirty="0" smtClean="0">
                <a:solidFill>
                  <a:srgbClr val="231F20"/>
                </a:solidFill>
                <a:latin typeface="Calibri" pitchFamily="34" charset="0"/>
                <a:ea typeface="Calibri" pitchFamily="34" charset="0"/>
                <a:cs typeface="B Mitra" panose="00000400000000000000" pitchFamily="2" charset="-78"/>
              </a:rPr>
              <a:t>د</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latin typeface="Calibri" pitchFamily="34" charset="0"/>
                <a:ea typeface="Calibri" pitchFamily="34" charset="0"/>
                <a:cs typeface="B Mitra" panose="00000400000000000000" pitchFamily="2" charset="-78"/>
              </a:rPr>
              <a:t>و</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latin typeface="Calibri" pitchFamily="34" charset="0"/>
                <a:ea typeface="Calibri" pitchFamily="34" charset="0"/>
                <a:cs typeface="B Mitra" panose="00000400000000000000" pitchFamily="2" charset="-78"/>
              </a:rPr>
              <a:t>یا</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latin typeface="Calibri" pitchFamily="34" charset="0"/>
                <a:ea typeface="Calibri" pitchFamily="34" charset="0"/>
                <a:cs typeface="B Mitra" panose="00000400000000000000" pitchFamily="2" charset="-78"/>
              </a:rPr>
              <a:t>بوي</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latin typeface="Calibri" pitchFamily="34" charset="0"/>
                <a:ea typeface="Calibri" pitchFamily="34" charset="0"/>
                <a:cs typeface="B Mitra" panose="00000400000000000000" pitchFamily="2" charset="-78"/>
              </a:rPr>
              <a:t>کلر</a:t>
            </a:r>
            <a:r>
              <a:rPr lang="fa-IR" altLang="fa-IR" sz="2400" dirty="0" smtClean="0">
                <a:solidFill>
                  <a:srgbClr val="231F20"/>
                </a:solidFill>
                <a:latin typeface="BZar"/>
                <a:ea typeface="Calibri" pitchFamily="34" charset="0"/>
                <a:cs typeface="B Mitra" panose="00000400000000000000" pitchFamily="2" charset="-78"/>
              </a:rPr>
              <a:t> </a:t>
            </a:r>
            <a:r>
              <a:rPr lang="fa-IR" altLang="fa-IR" sz="2400" dirty="0" smtClean="0">
                <a:solidFill>
                  <a:srgbClr val="231F20"/>
                </a:solidFill>
                <a:latin typeface="Calibri" pitchFamily="34" charset="0"/>
                <a:ea typeface="Calibri" pitchFamily="34" charset="0"/>
                <a:cs typeface="B Mitra" panose="00000400000000000000" pitchFamily="2" charset="-78"/>
              </a:rPr>
              <a:t>از</a:t>
            </a:r>
            <a:r>
              <a:rPr lang="fa-IR" altLang="fa-IR" sz="2400" dirty="0" smtClean="0">
                <a:solidFill>
                  <a:srgbClr val="231F20"/>
                </a:solidFill>
                <a:latin typeface="BZar"/>
                <a:ea typeface="Calibri" pitchFamily="34" charset="0"/>
                <a:cs typeface="B Mitra" panose="00000400000000000000" pitchFamily="2" charset="-78"/>
              </a:rPr>
              <a:t>نمونه آب استشمام شود، </a:t>
            </a:r>
            <a:r>
              <a:rPr lang="en-US" altLang="fa-IR" sz="2400" dirty="0" smtClean="0">
                <a:solidFill>
                  <a:srgbClr val="231F20"/>
                </a:solidFill>
                <a:latin typeface="BZar"/>
                <a:ea typeface="Calibri" pitchFamily="34" charset="0"/>
                <a:cs typeface="B Mitra" panose="00000400000000000000" pitchFamily="2" charset="-78"/>
              </a:rPr>
              <a:t>20</a:t>
            </a:r>
            <a:r>
              <a:rPr lang="fa-IR" altLang="fa-IR" sz="2400" dirty="0" smtClean="0">
                <a:solidFill>
                  <a:srgbClr val="231F20"/>
                </a:solidFill>
                <a:latin typeface="BZar"/>
                <a:ea typeface="Calibri" pitchFamily="34" charset="0"/>
                <a:cs typeface="B Mitra" panose="00000400000000000000" pitchFamily="2" charset="-78"/>
              </a:rPr>
              <a:t>دقيقه دیگر صبر نموده و سپس آب را مصرف نمایيد</a:t>
            </a:r>
            <a:r>
              <a:rPr lang="en-US" altLang="fa-IR" sz="2400" dirty="0" smtClean="0">
                <a:solidFill>
                  <a:srgbClr val="231F20"/>
                </a:solidFill>
                <a:latin typeface="BZar"/>
                <a:ea typeface="Calibri" pitchFamily="34" charset="0"/>
                <a:cs typeface="B Mitra" panose="00000400000000000000" pitchFamily="2" charset="-78"/>
              </a:rPr>
              <a:t>(.</a:t>
            </a:r>
            <a:endParaRPr lang="en-US" altLang="fa-IR" sz="2400" dirty="0" smtClean="0">
              <a:solidFill>
                <a:srgbClr val="000000"/>
              </a:solidFill>
              <a:latin typeface="Calibri" pitchFamily="34" charset="0"/>
              <a:ea typeface="Calibri" pitchFamily="34" charset="0"/>
              <a:cs typeface="B Mitra" panose="00000400000000000000" pitchFamily="2" charset="-78"/>
            </a:endParaRPr>
          </a:p>
          <a:p>
            <a:pPr algn="r" rtl="1"/>
            <a:endParaRPr lang="fa-IR" altLang="fa-IR" dirty="0" smtClean="0">
              <a:ea typeface="Majalla UI"/>
            </a:endParaRPr>
          </a:p>
        </p:txBody>
      </p:sp>
    </p:spTree>
    <p:extLst>
      <p:ext uri="{BB962C8B-B14F-4D97-AF65-F5344CB8AC3E}">
        <p14:creationId xmlns:p14="http://schemas.microsoft.com/office/powerpoint/2010/main" val="294201377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sz="4800" dirty="0" smtClean="0"/>
              <a:t>موفق باشید</a:t>
            </a:r>
            <a:endParaRPr lang="fa-IR" sz="4800" dirty="0"/>
          </a:p>
        </p:txBody>
      </p:sp>
    </p:spTree>
    <p:extLst>
      <p:ext uri="{BB962C8B-B14F-4D97-AF65-F5344CB8AC3E}">
        <p14:creationId xmlns:p14="http://schemas.microsoft.com/office/powerpoint/2010/main" val="16603842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100" y="274638"/>
            <a:ext cx="7499350" cy="868362"/>
          </a:xfrm>
        </p:spPr>
        <p:txBody>
          <a:bodyPr/>
          <a:lstStyle/>
          <a:p>
            <a:pPr algn="ctr" rtl="1" eaLnBrk="1" fontAlgn="auto" hangingPunct="1">
              <a:spcAft>
                <a:spcPts val="0"/>
              </a:spcAft>
              <a:defRPr/>
            </a:pPr>
            <a:r>
              <a:rPr lang="fa-IR" sz="3600" dirty="0" smtClean="0">
                <a:effectLst>
                  <a:outerShdw blurRad="38100" dist="38100" dir="2700000" algn="tl">
                    <a:srgbClr val="000000">
                      <a:alpha val="43137"/>
                    </a:srgbClr>
                  </a:outerShdw>
                </a:effectLst>
                <a:cs typeface="B Titr" pitchFamily="2" charset="-78"/>
              </a:rPr>
              <a:t>توصیف سیستم تامین آب</a:t>
            </a:r>
            <a:endParaRPr lang="en-US" sz="3600"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1285875" y="1571625"/>
            <a:ext cx="7429500" cy="4429125"/>
          </a:xfrm>
        </p:spPr>
        <p:txBody>
          <a:bodyPr>
            <a:normAutofit/>
          </a:bodyPr>
          <a:lstStyle/>
          <a:p>
            <a:pPr marL="514350" indent="-514350" algn="r" rtl="1" eaLnBrk="1" fontAlgn="auto" hangingPunct="1">
              <a:lnSpc>
                <a:spcPct val="150000"/>
              </a:lnSpc>
              <a:spcAft>
                <a:spcPts val="0"/>
              </a:spcAft>
              <a:buClr>
                <a:schemeClr val="accent1">
                  <a:shade val="75000"/>
                </a:schemeClr>
              </a:buClr>
              <a:buFont typeface="+mj-lt"/>
              <a:buAutoNum type="arabicPeriod"/>
              <a:defRPr/>
            </a:pPr>
            <a:r>
              <a:rPr lang="fa-IR" sz="2400" b="1" dirty="0" smtClean="0">
                <a:solidFill>
                  <a:srgbClr val="FF0000"/>
                </a:solidFill>
                <a:cs typeface="B Mitra" panose="00000400000000000000" pitchFamily="2" charset="-78"/>
              </a:rPr>
              <a:t>مستند سازی کیفیت آب</a:t>
            </a:r>
          </a:p>
          <a:p>
            <a:pPr marL="514350" indent="-514350" algn="r" rtl="1" eaLnBrk="1" fontAlgn="auto" hangingPunct="1">
              <a:lnSpc>
                <a:spcPct val="150000"/>
              </a:lnSpc>
              <a:spcAft>
                <a:spcPts val="0"/>
              </a:spcAft>
              <a:buClr>
                <a:schemeClr val="accent1">
                  <a:shade val="75000"/>
                </a:schemeClr>
              </a:buClr>
              <a:buFont typeface="+mj-lt"/>
              <a:buAutoNum type="arabicPeriod"/>
              <a:defRPr/>
            </a:pPr>
            <a:r>
              <a:rPr lang="fa-IR" sz="2400" b="1" dirty="0" smtClean="0">
                <a:solidFill>
                  <a:srgbClr val="0070C0"/>
                </a:solidFill>
                <a:cs typeface="B Mitra" panose="00000400000000000000" pitchFamily="2" charset="-78"/>
              </a:rPr>
              <a:t>بازبینی سیستماتیک مستندات</a:t>
            </a:r>
            <a:endParaRPr lang="en-US" sz="2400" dirty="0" smtClean="0">
              <a:solidFill>
                <a:srgbClr val="0070C0"/>
              </a:solidFill>
              <a:cs typeface="B Mitra" panose="00000400000000000000" pitchFamily="2" charset="-78"/>
            </a:endParaRPr>
          </a:p>
          <a:p>
            <a:pPr marL="514350" indent="-514350" algn="r" rtl="1" eaLnBrk="1" fontAlgn="auto" hangingPunct="1">
              <a:spcAft>
                <a:spcPts val="0"/>
              </a:spcAft>
              <a:buClr>
                <a:schemeClr val="accent1">
                  <a:shade val="75000"/>
                </a:schemeClr>
              </a:buClr>
              <a:buFont typeface="+mj-lt"/>
              <a:buAutoNum type="arabicPeriod"/>
              <a:defRPr/>
            </a:pPr>
            <a:r>
              <a:rPr lang="fa-IR" sz="2400" b="1" dirty="0" smtClean="0">
                <a:solidFill>
                  <a:schemeClr val="bg2">
                    <a:lumMod val="25000"/>
                  </a:schemeClr>
                </a:solidFill>
                <a:cs typeface="B Mitra" panose="00000400000000000000" pitchFamily="2" charset="-78"/>
              </a:rPr>
              <a:t>بررسی های میدانی لازم است</a:t>
            </a:r>
            <a:endParaRPr lang="en-US" sz="2400" dirty="0" smtClean="0">
              <a:solidFill>
                <a:schemeClr val="bg2">
                  <a:lumMod val="25000"/>
                </a:schemeClr>
              </a:solidFill>
              <a:cs typeface="B Mitra" panose="00000400000000000000" pitchFamily="2" charset="-78"/>
            </a:endParaRPr>
          </a:p>
          <a:p>
            <a:pPr marL="514350" indent="-514350" algn="r" rtl="1" eaLnBrk="1" fontAlgn="auto" hangingPunct="1">
              <a:spcAft>
                <a:spcPts val="0"/>
              </a:spcAft>
              <a:buClr>
                <a:schemeClr val="accent1">
                  <a:shade val="75000"/>
                </a:schemeClr>
              </a:buClr>
              <a:buFont typeface="+mj-lt"/>
              <a:buAutoNum type="arabicPeriod"/>
              <a:defRPr/>
            </a:pPr>
            <a:r>
              <a:rPr lang="fa-IR" sz="2400" b="1" dirty="0" smtClean="0">
                <a:solidFill>
                  <a:srgbClr val="FF0000"/>
                </a:solidFill>
                <a:cs typeface="B Mitra" panose="00000400000000000000" pitchFamily="2" charset="-78"/>
              </a:rPr>
              <a:t>به ارزیابی ریسک کمک می کند</a:t>
            </a:r>
          </a:p>
          <a:p>
            <a:pPr marL="514350" indent="-514350" algn="r" rtl="1" eaLnBrk="1" fontAlgn="auto" hangingPunct="1">
              <a:spcAft>
                <a:spcPts val="0"/>
              </a:spcAft>
              <a:buClr>
                <a:schemeClr val="accent1">
                  <a:shade val="75000"/>
                </a:schemeClr>
              </a:buClr>
              <a:buFont typeface="+mj-lt"/>
              <a:buAutoNum type="arabicPeriod"/>
              <a:defRPr/>
            </a:pPr>
            <a:r>
              <a:rPr lang="fa-IR" sz="2400" b="1" dirty="0" smtClean="0">
                <a:solidFill>
                  <a:srgbClr val="0070C0"/>
                </a:solidFill>
                <a:cs typeface="B Mitra" panose="00000400000000000000" pitchFamily="2" charset="-78"/>
              </a:rPr>
              <a:t>تهیه دیاگرام جریان</a:t>
            </a:r>
          </a:p>
          <a:p>
            <a:pPr marL="514350" indent="-514350" algn="r" rtl="1" eaLnBrk="1" fontAlgn="auto" hangingPunct="1">
              <a:spcAft>
                <a:spcPts val="0"/>
              </a:spcAft>
              <a:buClr>
                <a:schemeClr val="accent1">
                  <a:shade val="75000"/>
                </a:schemeClr>
              </a:buClr>
              <a:buFont typeface="+mj-lt"/>
              <a:buAutoNum type="arabicPeriod"/>
              <a:defRPr/>
            </a:pPr>
            <a:r>
              <a:rPr lang="fa-IR" sz="2400" b="1" dirty="0" smtClean="0">
                <a:solidFill>
                  <a:srgbClr val="0070C0"/>
                </a:solidFill>
                <a:cs typeface="B Mitra" panose="00000400000000000000" pitchFamily="2" charset="-78"/>
              </a:rPr>
              <a:t>مشخص نمودن منابع بالقوه ریسک (تصفیه خانه فاضلاب، صنایع ،مخازن سپتیک )</a:t>
            </a:r>
            <a:endParaRPr lang="en-US" sz="2400" b="1" dirty="0" smtClean="0">
              <a:solidFill>
                <a:srgbClr val="0070C0"/>
              </a:solidFill>
              <a:cs typeface="B Mitra" panose="00000400000000000000" pitchFamily="2" charset="-78"/>
            </a:endParaRPr>
          </a:p>
          <a:p>
            <a:pPr algn="r" rtl="1" eaLnBrk="1" fontAlgn="auto" hangingPunct="1">
              <a:lnSpc>
                <a:spcPct val="150000"/>
              </a:lnSpc>
              <a:spcAft>
                <a:spcPts val="0"/>
              </a:spcAft>
              <a:buClr>
                <a:schemeClr val="accent1">
                  <a:shade val="75000"/>
                </a:schemeClr>
              </a:buClr>
              <a:buFont typeface="Wingdings"/>
              <a:buChar char="p"/>
              <a:defRPr/>
            </a:pPr>
            <a:endParaRPr lang="en-US" dirty="0">
              <a:solidFill>
                <a:schemeClr val="bg2">
                  <a:lumMod val="25000"/>
                </a:schemeClr>
              </a:solidFill>
              <a:cs typeface="B Nazanin" pitchFamily="2" charset="-78"/>
            </a:endParaRPr>
          </a:p>
        </p:txBody>
      </p:sp>
    </p:spTree>
    <p:extLst>
      <p:ext uri="{BB962C8B-B14F-4D97-AF65-F5344CB8AC3E}">
        <p14:creationId xmlns:p14="http://schemas.microsoft.com/office/powerpoint/2010/main" val="3050102607"/>
      </p:ext>
    </p:extLst>
  </p:cSld>
  <p:clrMapOvr>
    <a:masterClrMapping/>
  </p:clrMapOvr>
  <p:transition spd="med">
    <p:wheel spokes="2"/>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265238"/>
          </a:xfrm>
        </p:spPr>
        <p:txBody>
          <a:bodyPr>
            <a:noAutofit/>
          </a:bodyPr>
          <a:lstStyle/>
          <a:p>
            <a:pPr algn="ctr" eaLnBrk="1" fontAlgn="auto" hangingPunct="1">
              <a:spcAft>
                <a:spcPts val="0"/>
              </a:spcAft>
              <a:defRPr/>
            </a:pPr>
            <a:r>
              <a:rPr lang="fa-IR" sz="3200" dirty="0" smtClean="0">
                <a:effectLst>
                  <a:outerShdw blurRad="38100" dist="38100" dir="2700000" algn="tl">
                    <a:srgbClr val="000000">
                      <a:alpha val="43137"/>
                    </a:srgbClr>
                  </a:outerShdw>
                </a:effectLst>
                <a:cs typeface="B Titr" pitchFamily="2" charset="-78"/>
              </a:rPr>
              <a:t/>
            </a:r>
            <a:br>
              <a:rPr lang="fa-IR" sz="3200" dirty="0" smtClean="0">
                <a:effectLst>
                  <a:outerShdw blurRad="38100" dist="38100" dir="2700000" algn="tl">
                    <a:srgbClr val="000000">
                      <a:alpha val="43137"/>
                    </a:srgbClr>
                  </a:outerShdw>
                </a:effectLst>
                <a:cs typeface="B Titr" pitchFamily="2" charset="-78"/>
              </a:rPr>
            </a:br>
            <a:r>
              <a:rPr lang="fa-IR" sz="2800" dirty="0" smtClean="0">
                <a:effectLst>
                  <a:outerShdw blurRad="38100" dist="38100" dir="2700000" algn="tl">
                    <a:srgbClr val="000000">
                      <a:alpha val="43137"/>
                    </a:srgbClr>
                  </a:outerShdw>
                </a:effectLst>
                <a:cs typeface="B Titr" pitchFamily="2" charset="-78"/>
              </a:rPr>
              <a:t>نظارت بر بهداشت آب  و فاضلاب و تعیین خطرات بالقوه </a:t>
            </a:r>
            <a:endParaRPr lang="en-US" sz="3200"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1066800" y="1600200"/>
            <a:ext cx="7848600" cy="4873625"/>
          </a:xfrm>
        </p:spPr>
        <p:txBody>
          <a:bodyPr>
            <a:normAutofit/>
          </a:bodyPr>
          <a:lstStyle/>
          <a:p>
            <a:pPr marL="514350" indent="-514350" algn="justLow" rtl="1" eaLnBrk="1" fontAlgn="auto" hangingPunct="1">
              <a:spcAft>
                <a:spcPts val="0"/>
              </a:spcAft>
              <a:buClr>
                <a:schemeClr val="accent1">
                  <a:shade val="75000"/>
                </a:schemeClr>
              </a:buClr>
              <a:buFont typeface="+mj-lt"/>
              <a:buAutoNum type="arabicParenR"/>
              <a:defRPr/>
            </a:pPr>
            <a:r>
              <a:rPr lang="fa-IR" sz="2400" dirty="0" smtClean="0">
                <a:solidFill>
                  <a:schemeClr val="bg2">
                    <a:lumMod val="25000"/>
                  </a:schemeClr>
                </a:solidFill>
                <a:cs typeface="B Mitra" panose="00000400000000000000" pitchFamily="2" charset="-78"/>
              </a:rPr>
              <a:t>سنجش کلر آزاد باقیمانده و کنترل میکروبی آب آشامیدنی</a:t>
            </a:r>
            <a:endParaRPr lang="en-US" sz="2400" dirty="0" smtClean="0">
              <a:solidFill>
                <a:schemeClr val="bg2">
                  <a:lumMod val="25000"/>
                </a:schemeClr>
              </a:solidFill>
              <a:cs typeface="B Mitra" panose="00000400000000000000" pitchFamily="2" charset="-78"/>
            </a:endParaRPr>
          </a:p>
          <a:p>
            <a:pPr marL="514350" indent="-514350" algn="justLow" rtl="1" eaLnBrk="1" fontAlgn="auto" hangingPunct="1">
              <a:spcAft>
                <a:spcPts val="0"/>
              </a:spcAft>
              <a:buClr>
                <a:schemeClr val="accent1">
                  <a:shade val="75000"/>
                </a:schemeClr>
              </a:buClr>
              <a:buFont typeface="+mj-lt"/>
              <a:buAutoNum type="arabicParenR"/>
              <a:defRPr/>
            </a:pPr>
            <a:r>
              <a:rPr lang="ar-SA" sz="2400" dirty="0" smtClean="0">
                <a:solidFill>
                  <a:schemeClr val="bg2">
                    <a:lumMod val="25000"/>
                  </a:schemeClr>
                </a:solidFill>
                <a:cs typeface="B Mitra" panose="00000400000000000000" pitchFamily="2" charset="-78"/>
              </a:rPr>
              <a:t>تجزيه و تحليل نتايج ميکروبي آب </a:t>
            </a:r>
            <a:endParaRPr lang="en-US" sz="2400" dirty="0" smtClean="0">
              <a:solidFill>
                <a:schemeClr val="bg2">
                  <a:lumMod val="25000"/>
                </a:schemeClr>
              </a:solidFill>
              <a:cs typeface="B Mitra" panose="00000400000000000000" pitchFamily="2" charset="-78"/>
            </a:endParaRPr>
          </a:p>
          <a:p>
            <a:pPr marL="514350" indent="-514350" algn="justLow" rtl="1" eaLnBrk="1" fontAlgn="auto" hangingPunct="1">
              <a:spcAft>
                <a:spcPts val="0"/>
              </a:spcAft>
              <a:buClr>
                <a:schemeClr val="accent1">
                  <a:shade val="75000"/>
                </a:schemeClr>
              </a:buClr>
              <a:buFont typeface="+mj-lt"/>
              <a:buAutoNum type="arabicParenR"/>
              <a:defRPr/>
            </a:pPr>
            <a:r>
              <a:rPr lang="ar-SA" sz="2400" dirty="0" smtClean="0">
                <a:solidFill>
                  <a:schemeClr val="bg2">
                    <a:lumMod val="25000"/>
                  </a:schemeClr>
                </a:solidFill>
                <a:cs typeface="B Mitra" panose="00000400000000000000" pitchFamily="2" charset="-78"/>
              </a:rPr>
              <a:t>بازرسي از سيستم هاي تامين آب </a:t>
            </a:r>
            <a:endParaRPr lang="en-US" sz="2400" dirty="0" smtClean="0">
              <a:solidFill>
                <a:schemeClr val="bg2">
                  <a:lumMod val="25000"/>
                </a:schemeClr>
              </a:solidFill>
              <a:cs typeface="B Mitra" panose="00000400000000000000" pitchFamily="2" charset="-78"/>
            </a:endParaRPr>
          </a:p>
          <a:p>
            <a:pPr marL="514350" indent="-514350" algn="justLow" rtl="1" eaLnBrk="1" fontAlgn="auto" hangingPunct="1">
              <a:spcAft>
                <a:spcPts val="0"/>
              </a:spcAft>
              <a:buClr>
                <a:schemeClr val="accent1">
                  <a:shade val="75000"/>
                </a:schemeClr>
              </a:buClr>
              <a:buFont typeface="+mj-lt"/>
              <a:buAutoNum type="arabicParenR"/>
              <a:defRPr/>
            </a:pPr>
            <a:r>
              <a:rPr lang="fa-IR" sz="2400" dirty="0" smtClean="0">
                <a:solidFill>
                  <a:schemeClr val="bg2">
                    <a:lumMod val="25000"/>
                  </a:schemeClr>
                </a:solidFill>
                <a:cs typeface="B Mitra" panose="00000400000000000000" pitchFamily="2" charset="-78"/>
              </a:rPr>
              <a:t>ارزیابی </a:t>
            </a:r>
            <a:r>
              <a:rPr lang="ar-SA" sz="2400" dirty="0" smtClean="0">
                <a:solidFill>
                  <a:schemeClr val="bg2">
                    <a:lumMod val="25000"/>
                  </a:schemeClr>
                </a:solidFill>
                <a:cs typeface="B Mitra" panose="00000400000000000000" pitchFamily="2" charset="-78"/>
              </a:rPr>
              <a:t> سيس</a:t>
            </a:r>
            <a:r>
              <a:rPr lang="fa-IR" sz="2400" dirty="0" smtClean="0">
                <a:solidFill>
                  <a:schemeClr val="bg2">
                    <a:lumMod val="25000"/>
                  </a:schemeClr>
                </a:solidFill>
                <a:cs typeface="B Mitra" panose="00000400000000000000" pitchFamily="2" charset="-78"/>
              </a:rPr>
              <a:t>تم تامین آب (</a:t>
            </a:r>
            <a:r>
              <a:rPr lang="ar-SA" sz="2400" dirty="0" smtClean="0">
                <a:solidFill>
                  <a:schemeClr val="bg2">
                    <a:lumMod val="25000"/>
                  </a:schemeClr>
                </a:solidFill>
                <a:cs typeface="B Mitra" panose="00000400000000000000" pitchFamily="2" charset="-78"/>
              </a:rPr>
              <a:t>با توجه به نتايج پايش هاي ميکروبي و </a:t>
            </a:r>
            <a:r>
              <a:rPr lang="fa-IR" sz="2400" dirty="0" smtClean="0">
                <a:solidFill>
                  <a:schemeClr val="bg2">
                    <a:lumMod val="25000"/>
                  </a:schemeClr>
                </a:solidFill>
                <a:cs typeface="B Mitra" panose="00000400000000000000" pitchFamily="2" charset="-78"/>
              </a:rPr>
              <a:t>بازرسی از </a:t>
            </a:r>
            <a:r>
              <a:rPr lang="ar-SA" sz="2400" dirty="0" smtClean="0">
                <a:solidFill>
                  <a:schemeClr val="bg2">
                    <a:lumMod val="25000"/>
                  </a:schemeClr>
                </a:solidFill>
                <a:cs typeface="B Mitra" panose="00000400000000000000" pitchFamily="2" charset="-78"/>
              </a:rPr>
              <a:t>سيستم</a:t>
            </a:r>
            <a:r>
              <a:rPr lang="fa-IR" sz="2400" dirty="0" smtClean="0">
                <a:solidFill>
                  <a:schemeClr val="bg2">
                    <a:lumMod val="25000"/>
                  </a:schemeClr>
                </a:solidFill>
                <a:cs typeface="B Mitra" panose="00000400000000000000" pitchFamily="2" charset="-78"/>
              </a:rPr>
              <a:t>)</a:t>
            </a:r>
            <a:r>
              <a:rPr lang="ar-SA" sz="2400" dirty="0" smtClean="0">
                <a:solidFill>
                  <a:schemeClr val="bg2">
                    <a:lumMod val="25000"/>
                  </a:schemeClr>
                </a:solidFill>
                <a:cs typeface="B Mitra" panose="00000400000000000000" pitchFamily="2" charset="-78"/>
              </a:rPr>
              <a:t> </a:t>
            </a:r>
            <a:endParaRPr lang="fa-IR" sz="2400" dirty="0" smtClean="0">
              <a:solidFill>
                <a:schemeClr val="bg2">
                  <a:lumMod val="25000"/>
                </a:schemeClr>
              </a:solidFill>
              <a:cs typeface="B Mitra" panose="00000400000000000000" pitchFamily="2" charset="-78"/>
            </a:endParaRPr>
          </a:p>
          <a:p>
            <a:pPr marL="514350" indent="-514350" algn="justLow" rtl="1" eaLnBrk="1" fontAlgn="auto" hangingPunct="1">
              <a:spcAft>
                <a:spcPts val="0"/>
              </a:spcAft>
              <a:buClr>
                <a:schemeClr val="accent1">
                  <a:shade val="75000"/>
                </a:schemeClr>
              </a:buClr>
              <a:buFont typeface="+mj-lt"/>
              <a:buAutoNum type="arabicParenR"/>
              <a:defRPr/>
            </a:pPr>
            <a:r>
              <a:rPr lang="ar-SA" sz="2400" dirty="0" smtClean="0">
                <a:solidFill>
                  <a:schemeClr val="bg2">
                    <a:lumMod val="25000"/>
                  </a:schemeClr>
                </a:solidFill>
                <a:cs typeface="B Mitra" panose="00000400000000000000" pitchFamily="2" charset="-78"/>
              </a:rPr>
              <a:t>كنترل بهداشتي استخرهاي شنا و شناگاههاي طبيعي </a:t>
            </a:r>
            <a:endParaRPr lang="en-US" sz="2400" dirty="0" smtClean="0">
              <a:solidFill>
                <a:schemeClr val="bg2">
                  <a:lumMod val="25000"/>
                </a:schemeClr>
              </a:solidFill>
              <a:cs typeface="B Mitra" panose="00000400000000000000" pitchFamily="2" charset="-78"/>
            </a:endParaRPr>
          </a:p>
          <a:p>
            <a:pPr marL="514350" indent="-514350" algn="justLow" rtl="1" eaLnBrk="1" fontAlgn="auto" hangingPunct="1">
              <a:spcAft>
                <a:spcPts val="0"/>
              </a:spcAft>
              <a:buClr>
                <a:schemeClr val="accent1">
                  <a:shade val="75000"/>
                </a:schemeClr>
              </a:buClr>
              <a:buFont typeface="+mj-lt"/>
              <a:buAutoNum type="arabicParenR"/>
              <a:defRPr/>
            </a:pPr>
            <a:r>
              <a:rPr lang="ar-SA" sz="2400" dirty="0" smtClean="0">
                <a:solidFill>
                  <a:schemeClr val="bg2">
                    <a:lumMod val="25000"/>
                  </a:schemeClr>
                </a:solidFill>
                <a:cs typeface="B Mitra" panose="00000400000000000000" pitchFamily="2" charset="-78"/>
              </a:rPr>
              <a:t>بررسي حريم منابع آب </a:t>
            </a:r>
            <a:endParaRPr lang="en-US" sz="2400" dirty="0" smtClean="0">
              <a:solidFill>
                <a:schemeClr val="bg2">
                  <a:lumMod val="25000"/>
                </a:schemeClr>
              </a:solidFill>
              <a:cs typeface="B Mitra" panose="00000400000000000000" pitchFamily="2" charset="-78"/>
            </a:endParaRPr>
          </a:p>
          <a:p>
            <a:pPr marL="514350" indent="-514350" algn="justLow" rtl="1" eaLnBrk="1" fontAlgn="auto" hangingPunct="1">
              <a:spcAft>
                <a:spcPts val="0"/>
              </a:spcAft>
              <a:buClr>
                <a:schemeClr val="accent1">
                  <a:shade val="75000"/>
                </a:schemeClr>
              </a:buClr>
              <a:buFont typeface="+mj-lt"/>
              <a:buAutoNum type="arabicParenR"/>
              <a:defRPr/>
            </a:pPr>
            <a:r>
              <a:rPr lang="ar-SA" sz="2400" dirty="0" smtClean="0">
                <a:solidFill>
                  <a:schemeClr val="bg2">
                    <a:lumMod val="25000"/>
                  </a:schemeClr>
                </a:solidFill>
                <a:cs typeface="B Mitra" panose="00000400000000000000" pitchFamily="2" charset="-78"/>
              </a:rPr>
              <a:t>نظارت بر دفع بهداشتي فاضلاب</a:t>
            </a:r>
            <a:endParaRPr lang="en-US" sz="2400" dirty="0" smtClean="0">
              <a:solidFill>
                <a:schemeClr val="bg2">
                  <a:lumMod val="25000"/>
                </a:schemeClr>
              </a:solidFill>
              <a:cs typeface="B Mitra" panose="00000400000000000000" pitchFamily="2" charset="-78"/>
            </a:endParaRPr>
          </a:p>
          <a:p>
            <a:pPr marL="514350" indent="-514350" eaLnBrk="1" fontAlgn="auto" hangingPunct="1">
              <a:spcAft>
                <a:spcPts val="0"/>
              </a:spcAft>
              <a:buClr>
                <a:schemeClr val="accent1">
                  <a:shade val="75000"/>
                </a:schemeClr>
              </a:buClr>
              <a:buFont typeface="+mj-lt"/>
              <a:buAutoNum type="arabicParenR"/>
              <a:defRPr/>
            </a:pPr>
            <a:endParaRPr lang="en-US" dirty="0" smtClean="0">
              <a:solidFill>
                <a:schemeClr val="bg2">
                  <a:lumMod val="25000"/>
                </a:schemeClr>
              </a:solidFill>
            </a:endParaRPr>
          </a:p>
          <a:p>
            <a:pPr marL="514350" indent="-514350" eaLnBrk="1" fontAlgn="auto" hangingPunct="1">
              <a:spcAft>
                <a:spcPts val="0"/>
              </a:spcAft>
              <a:buClr>
                <a:schemeClr val="accent1">
                  <a:shade val="75000"/>
                </a:schemeClr>
              </a:buClr>
              <a:buFont typeface="+mj-lt"/>
              <a:buAutoNum type="arabicParenR"/>
              <a:defRPr/>
            </a:pPr>
            <a:endParaRPr lang="en-US" dirty="0">
              <a:solidFill>
                <a:schemeClr val="bg2">
                  <a:lumMod val="25000"/>
                </a:schemeClr>
              </a:solidFill>
            </a:endParaRPr>
          </a:p>
        </p:txBody>
      </p:sp>
    </p:spTree>
    <p:extLst>
      <p:ext uri="{BB962C8B-B14F-4D97-AF65-F5344CB8AC3E}">
        <p14:creationId xmlns:p14="http://schemas.microsoft.com/office/powerpoint/2010/main" val="267139988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ssential">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1_Essential">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3.xml><?xml version="1.0" encoding="utf-8"?>
<a:theme xmlns:a="http://schemas.openxmlformats.org/drawingml/2006/main" name="2_Essential">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4.xml><?xml version="1.0" encoding="utf-8"?>
<a:theme xmlns:a="http://schemas.openxmlformats.org/drawingml/2006/main" name="3_Essential">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5.xml><?xml version="1.0" encoding="utf-8"?>
<a:theme xmlns:a="http://schemas.openxmlformats.org/drawingml/2006/main" name="4_Essential">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6.xml><?xml version="1.0" encoding="utf-8"?>
<a:theme xmlns:a="http://schemas.openxmlformats.org/drawingml/2006/main" name="5_Essential">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529</TotalTime>
  <Words>3270</Words>
  <Application>Microsoft Office PowerPoint</Application>
  <PresentationFormat>On-screen Show (4:3)</PresentationFormat>
  <Paragraphs>327</Paragraphs>
  <Slides>75</Slides>
  <Notes>0</Notes>
  <HiddenSlides>0</HiddenSlides>
  <MMClips>0</MMClips>
  <ScaleCrop>false</ScaleCrop>
  <HeadingPairs>
    <vt:vector size="4" baseType="variant">
      <vt:variant>
        <vt:lpstr>Theme</vt:lpstr>
      </vt:variant>
      <vt:variant>
        <vt:i4>6</vt:i4>
      </vt:variant>
      <vt:variant>
        <vt:lpstr>Slide Titles</vt:lpstr>
      </vt:variant>
      <vt:variant>
        <vt:i4>75</vt:i4>
      </vt:variant>
    </vt:vector>
  </HeadingPairs>
  <TitlesOfParts>
    <vt:vector size="81" baseType="lpstr">
      <vt:lpstr>Essential</vt:lpstr>
      <vt:lpstr>1_Essential</vt:lpstr>
      <vt:lpstr>2_Essential</vt:lpstr>
      <vt:lpstr>3_Essential</vt:lpstr>
      <vt:lpstr>4_Essential</vt:lpstr>
      <vt:lpstr>5_Essential</vt:lpstr>
      <vt:lpstr>بررسی محیطی در همه گیریهای منتقله از آب    </vt:lpstr>
      <vt:lpstr>بیان مسئله</vt:lpstr>
      <vt:lpstr>PowerPoint Presentation</vt:lpstr>
      <vt:lpstr>1- عناصر بحراني كنترل همه گيريهاي بيماريهاي منتقله از آب</vt:lpstr>
      <vt:lpstr>PowerPoint Presentation</vt:lpstr>
      <vt:lpstr>اقدامات لازم پیش از بروز همه گیری </vt:lpstr>
      <vt:lpstr>توصیف سیستم تامین آب</vt:lpstr>
      <vt:lpstr>توصیف سیستم تامین آب</vt:lpstr>
      <vt:lpstr> نظارت بر بهداشت آب  و فاضلاب و تعیین خطرات بالقوه </vt:lpstr>
      <vt:lpstr>سنجش کلر آزاد باقیمانده در آب آشامیدنی مناطق روستایی دارای لوله کشی</vt:lpstr>
      <vt:lpstr>سالم سازی آب آشامیدنی مناطق روستایی فاقد لوله کشی</vt:lpstr>
      <vt:lpstr>سنجش کلر آزاد باقیمانده آب آشامیدنی در مناطق شهري </vt:lpstr>
      <vt:lpstr>نظارت و کنترل میکروبی آب در مناطق روستایی در روستاهای دارای شبکه لوله کشی  </vt:lpstr>
      <vt:lpstr>نظارت و کنترل میکروبی آب در مناطق روستایی در روستاهای فاقد  شبکه لوله کشی</vt:lpstr>
      <vt:lpstr>نظارت و کنترل میکروبی آب در مناطق شهری</vt:lpstr>
      <vt:lpstr>نظارت و کنترل میکروبی آب در حاشیه شهرها</vt:lpstr>
      <vt:lpstr>نظارت و کنترل میکروبی آب  برای شبکه هاي خصوصی </vt:lpstr>
      <vt:lpstr>تجزیه و تحلیل نتایج میکروبی آب  </vt:lpstr>
      <vt:lpstr>تجزيه و تحليل نتايج ميکروبي آب </vt:lpstr>
      <vt:lpstr>بازرسی از سیستم هاي تامین آب  </vt:lpstr>
      <vt:lpstr>کنترل بهداشتی استخرهاي شنا و شناگاههاي طبیعی </vt:lpstr>
      <vt:lpstr>کنترل بهداشتی آب در اماکن عمومی و حساس  </vt:lpstr>
      <vt:lpstr>بررسی حریم منابع آب  </vt:lpstr>
      <vt:lpstr>نظارت بر دفع بهداشتی فاضلاب   </vt:lpstr>
      <vt:lpstr>برنامه پایش سطوح مختلف  </vt:lpstr>
      <vt:lpstr>هماهنگیهاي درون بخشی و برون بخشی  </vt:lpstr>
      <vt:lpstr>آموزش عمومی و بازآموزي پرسنل  </vt:lpstr>
      <vt:lpstr>تامین تجهیزات و پشتیبانی  </vt:lpstr>
      <vt:lpstr>اقدامات در هنگام بروز همه گیري  </vt:lpstr>
      <vt:lpstr>بررسی اپیدمیولوژیک </vt:lpstr>
      <vt:lpstr>بررسی اپیدمیولوژیک...  </vt:lpstr>
      <vt:lpstr>بررسی محیطی1  </vt:lpstr>
      <vt:lpstr>اقدامات مهم و ویژه براي یک بررسی محیطی در هنگام طغیان هاي بیماریهاي منتقله از آب </vt:lpstr>
      <vt:lpstr>  نوع خطر  </vt:lpstr>
      <vt:lpstr>رویداد مخاطره آمیز  </vt:lpstr>
      <vt:lpstr>معیارهاي کنترل  </vt:lpstr>
      <vt:lpstr>اعتبار بخشی معیارهاي کنترل به کار رفته  </vt:lpstr>
      <vt:lpstr>معیارهاي کنترل بر اساس میزان آلودگی آب  </vt:lpstr>
      <vt:lpstr>پایش معیارهاي کنترل  </vt:lpstr>
      <vt:lpstr>مثالی براي بررسی محیطی یک طغیان  </vt:lpstr>
      <vt:lpstr>انجام مداخلات اصلاحی  </vt:lpstr>
      <vt:lpstr>بررسی آزمایشگاهی  </vt:lpstr>
      <vt:lpstr>گزارش نهایی طغیان   </vt:lpstr>
      <vt:lpstr>تهیه محلول کلر ذخیره یک درصد  </vt:lpstr>
      <vt:lpstr>سالمسازي آب با استفاده از محلول کلر ذخیره  </vt:lpstr>
      <vt:lpstr>سالم سازي مخازن آب آشامیدنی  </vt:lpstr>
      <vt:lpstr>دستورالعمل نمونه برداري از یخ براي آزمون باکتریولوژي </vt:lpstr>
      <vt:lpstr>دستورالعمل گندزدایی فاضلاب  </vt:lpstr>
      <vt:lpstr>روش تهیه شیر آهک %20  </vt:lpstr>
      <vt:lpstr>گندزدائی منازل آلوده  </vt:lpstr>
      <vt:lpstr>پیوست 7 پیوست 8 اکسل فصلی</vt:lpstr>
      <vt:lpstr>بررسی بهداشت آب و فاضلاب در یک طغیان</vt:lpstr>
      <vt:lpstr>سئوال</vt:lpstr>
      <vt:lpstr>پاسخ</vt:lpstr>
      <vt:lpstr>سئوال</vt:lpstr>
      <vt:lpstr>پاسخ</vt:lpstr>
      <vt:lpstr>سئوال</vt:lpstr>
      <vt:lpstr>پاسخ</vt:lpstr>
      <vt:lpstr>سئوال</vt:lpstr>
      <vt:lpstr>پاسخ</vt:lpstr>
      <vt:lpstr>سئوال</vt:lpstr>
      <vt:lpstr>پاسخ</vt:lpstr>
      <vt:lpstr>ادامه</vt:lpstr>
      <vt:lpstr>ادامه</vt:lpstr>
      <vt:lpstr>ادامه</vt:lpstr>
      <vt:lpstr>شاخص ها :</vt:lpstr>
      <vt:lpstr>فهرست شاخص ها : </vt:lpstr>
      <vt:lpstr>اهمیت بازرسی بهداشتی</vt:lpstr>
      <vt:lpstr>فاکتورهای قابل توجه در بازدیدهای ميدانی</vt:lpstr>
      <vt:lpstr>شکستگی درشبکه آبرساني عمومی</vt:lpstr>
      <vt:lpstr>نکات مورد نظر درکنترل های بهداشتی </vt:lpstr>
      <vt:lpstr>تصفيه مناسب آب در خانه ها</vt:lpstr>
      <vt:lpstr>  دستور العمل کاربرد قرص کلر</vt:lpstr>
      <vt:lpstr>ادامه</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Z.Mosavian</dc:creator>
  <cp:lastModifiedBy>Z.Mosavian</cp:lastModifiedBy>
  <cp:revision>52</cp:revision>
  <dcterms:created xsi:type="dcterms:W3CDTF">2006-08-16T00:00:00Z</dcterms:created>
  <dcterms:modified xsi:type="dcterms:W3CDTF">2018-06-24T05:01:00Z</dcterms:modified>
</cp:coreProperties>
</file>