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42"/>
  </p:notesMasterIdLst>
  <p:handoutMasterIdLst>
    <p:handoutMasterId r:id="rId43"/>
  </p:handoutMasterIdLst>
  <p:sldIdLst>
    <p:sldId id="640" r:id="rId2"/>
    <p:sldId id="741" r:id="rId3"/>
    <p:sldId id="742" r:id="rId4"/>
    <p:sldId id="743" r:id="rId5"/>
    <p:sldId id="744" r:id="rId6"/>
    <p:sldId id="745" r:id="rId7"/>
    <p:sldId id="746" r:id="rId8"/>
    <p:sldId id="747" r:id="rId9"/>
    <p:sldId id="748" r:id="rId10"/>
    <p:sldId id="749" r:id="rId11"/>
    <p:sldId id="750" r:id="rId12"/>
    <p:sldId id="751" r:id="rId13"/>
    <p:sldId id="752" r:id="rId14"/>
    <p:sldId id="753" r:id="rId15"/>
    <p:sldId id="754" r:id="rId16"/>
    <p:sldId id="755" r:id="rId17"/>
    <p:sldId id="756" r:id="rId18"/>
    <p:sldId id="757" r:id="rId19"/>
    <p:sldId id="758" r:id="rId20"/>
    <p:sldId id="759" r:id="rId21"/>
    <p:sldId id="760" r:id="rId22"/>
    <p:sldId id="761" r:id="rId23"/>
    <p:sldId id="762" r:id="rId24"/>
    <p:sldId id="763" r:id="rId25"/>
    <p:sldId id="764" r:id="rId26"/>
    <p:sldId id="765" r:id="rId27"/>
    <p:sldId id="766" r:id="rId28"/>
    <p:sldId id="767" r:id="rId29"/>
    <p:sldId id="768" r:id="rId30"/>
    <p:sldId id="769" r:id="rId31"/>
    <p:sldId id="770" r:id="rId32"/>
    <p:sldId id="771" r:id="rId33"/>
    <p:sldId id="772" r:id="rId34"/>
    <p:sldId id="773" r:id="rId35"/>
    <p:sldId id="780" r:id="rId36"/>
    <p:sldId id="775" r:id="rId37"/>
    <p:sldId id="776" r:id="rId38"/>
    <p:sldId id="777" r:id="rId39"/>
    <p:sldId id="778" r:id="rId40"/>
    <p:sldId id="774" r:id="rId41"/>
  </p:sldIdLst>
  <p:sldSz cx="9144000" cy="6858000" type="screen4x3"/>
  <p:notesSz cx="6797675" cy="9928225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B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530" autoAdjust="0"/>
    <p:restoredTop sz="94660"/>
  </p:normalViewPr>
  <p:slideViewPr>
    <p:cSldViewPr>
      <p:cViewPr varScale="1">
        <p:scale>
          <a:sx n="62" d="100"/>
          <a:sy n="62" d="100"/>
        </p:scale>
        <p:origin x="-65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34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DBFF1-DF6E-423B-800B-01ED1E3328C8}" type="datetimeFigureOut">
              <a:rPr lang="en-US" smtClean="0"/>
              <a:pPr/>
              <a:t>7/4/2017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34B6E-B41E-4FE6-B98E-63F1C0C136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19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561E391-1D63-46DD-A354-F62F4676540F}" type="datetimeFigureOut">
              <a:rPr lang="fa-IR" smtClean="0"/>
              <a:pPr/>
              <a:t>10/10/1438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52016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7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36E9482-4669-4975-A148-E7D396D0596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2517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6E9482-4669-4975-A148-E7D396D0596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7904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ACFB054-6A84-4094-BA09-5C680A4B847D}" type="slidenum">
              <a:rPr lang="en-US" altLang="en-US" smtClean="0"/>
              <a:pPr/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57856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A8287C3-A4C7-4952-97BB-BCAE8B3E6677}" type="slidenum">
              <a:rPr lang="en-US" altLang="en-US" smtClean="0"/>
              <a:pPr/>
              <a:t>32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44326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00599" y="5257800"/>
            <a:ext cx="1481929" cy="1371600"/>
          </a:xfrm>
          <a:prstGeom prst="rect">
            <a:avLst/>
          </a:prstGeom>
        </p:spPr>
      </p:pic>
      <p:pic>
        <p:nvPicPr>
          <p:cNvPr id="14" name="Picture 13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14444" b="24445"/>
          <a:stretch>
            <a:fillRect/>
          </a:stretch>
        </p:blipFill>
        <p:spPr>
          <a:xfrm>
            <a:off x="3962400" y="304799"/>
            <a:ext cx="1636162" cy="1428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7596C-ACC7-415F-BB98-0B98EE0A7759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DD4882-9B9C-4CB4-AA77-19A1D6C2FEC0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</a:blip>
          <a:srcRect t="11737" b="26376"/>
          <a:stretch>
            <a:fillRect/>
          </a:stretch>
        </p:blipFill>
        <p:spPr>
          <a:xfrm>
            <a:off x="2362200" y="1524000"/>
            <a:ext cx="4998823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554A8-3A9A-4AE0-A5FD-5F5051DC60A7}" type="datetime8">
              <a:rPr lang="fa-IR" smtClean="0"/>
              <a:pPr/>
              <a:t>ژوئيه 4، 17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cs typeface="B Yagut" pitchFamily="2" charset="-78"/>
              </a:defRPr>
            </a:lvl1pPr>
            <a:extLst/>
          </a:lstStyle>
          <a:p>
            <a:r>
              <a:rPr lang="fa-IR" dirty="0" smtClean="0"/>
              <a:t>معاونت بهداشت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ctr">
              <a:defRPr sz="3200">
                <a:effectLst/>
                <a:cs typeface="B Titr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8A4849-1686-419C-BD31-FD5181B18D2D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E7548-A4E0-4079-ACC7-28C1F85CD3AA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8D9FFD-9153-4824-BC9F-3E4A8251C233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0C194F-BCCD-4BBB-84B1-65A0A51EA700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20FD62-086D-4684-BA51-7625D4F39708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1CC7BAC-C0D3-4D3D-8FF4-2FC4014F74C1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D22C7B-C51A-419F-9C3C-28B373484841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/>
              <a:t>معاونت بهداشت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</a:blip>
          <a:srcRect t="14444" b="24445"/>
          <a:stretch>
            <a:fillRect/>
          </a:stretch>
        </p:blipFill>
        <p:spPr>
          <a:xfrm>
            <a:off x="2209800" y="1600200"/>
            <a:ext cx="4800406" cy="4191000"/>
          </a:xfrm>
          <a:prstGeom prst="rect">
            <a:avLst/>
          </a:prstGeom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D7BCCA4-E6FD-446A-8A2A-9C7D1B7A054C}" type="datetime8">
              <a:rPr lang="fa-IR" smtClean="0"/>
              <a:pPr/>
              <a:t>ژوئيه 4، 17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cs typeface="B Zar" pitchFamily="2" charset="-78"/>
              </a:defRPr>
            </a:lvl1pPr>
            <a:extLst/>
          </a:lstStyle>
          <a:p>
            <a:fld id="{9AB8445F-1F25-4D3A-AA3F-E9667EDB3D54}" type="slidenum">
              <a:rPr lang="fa-IR" smtClean="0"/>
              <a:pPr/>
              <a:t>‹#›</a:t>
            </a:fld>
            <a:endParaRPr lang="fa-IR"/>
          </a:p>
        </p:txBody>
      </p:sp>
      <p:pic>
        <p:nvPicPr>
          <p:cNvPr id="16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647" y="5943600"/>
            <a:ext cx="987953" cy="91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r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/>
          <a:latin typeface="+mj-lt"/>
          <a:ea typeface="+mj-ea"/>
          <a:cs typeface="B Yagut" pitchFamily="2" charset="-78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3332583"/>
          </a:xfrm>
        </p:spPr>
        <p:txBody>
          <a:bodyPr>
            <a:normAutofit/>
          </a:bodyPr>
          <a:lstStyle/>
          <a:p>
            <a:r>
              <a:rPr lang="fa-IR" sz="6000" dirty="0" smtClean="0"/>
              <a:t/>
            </a:r>
            <a:br>
              <a:rPr lang="fa-IR" sz="6000" dirty="0" smtClean="0"/>
            </a:br>
            <a:endParaRPr lang="fa-IR" sz="6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69" y="2174207"/>
            <a:ext cx="4333461" cy="248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9802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762000"/>
            <a:ext cx="8458200" cy="4830763"/>
          </a:xfrm>
        </p:spPr>
        <p:txBody>
          <a:bodyPr>
            <a:normAutofit/>
          </a:bodyPr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600" dirty="0" smtClean="0"/>
              <a:t> غذاهای دریایی به ویژه </a:t>
            </a:r>
            <a:r>
              <a:rPr lang="fa-IR" altLang="en-US" sz="3600" dirty="0" err="1" smtClean="0"/>
              <a:t>خرچنگ</a:t>
            </a:r>
            <a:r>
              <a:rPr lang="fa-IR" altLang="en-US" sz="3600" dirty="0" smtClean="0"/>
              <a:t> یا سایر صدف ها که از آب آلوده گرفته شده </a:t>
            </a:r>
            <a:r>
              <a:rPr lang="fa-IR" altLang="en-US" sz="3600" dirty="0" err="1" smtClean="0"/>
              <a:t>وبه</a:t>
            </a:r>
            <a:r>
              <a:rPr lang="fa-IR" altLang="en-US" sz="3600" dirty="0" smtClean="0"/>
              <a:t> صورت خام یا نیم پز مصرف شوند </a:t>
            </a:r>
            <a:r>
              <a:rPr lang="fa-IR" altLang="en-US" sz="3600" dirty="0" err="1" smtClean="0"/>
              <a:t>ویا</a:t>
            </a:r>
            <a:r>
              <a:rPr lang="fa-IR" altLang="en-US" sz="3600" dirty="0" smtClean="0"/>
              <a:t> </a:t>
            </a:r>
            <a:r>
              <a:rPr lang="fa-IR" altLang="en-US" sz="3600" dirty="0" err="1" smtClean="0"/>
              <a:t>درجریان</a:t>
            </a:r>
            <a:r>
              <a:rPr lang="fa-IR" altLang="en-US" sz="3600" dirty="0" smtClean="0"/>
              <a:t> آماده سازی آلوده شوند .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600" dirty="0" smtClean="0"/>
              <a:t> میوه و </a:t>
            </a:r>
            <a:r>
              <a:rPr lang="fa-IR" altLang="en-US" sz="3600" dirty="0" err="1" smtClean="0"/>
              <a:t>سبزیجاتی</a:t>
            </a:r>
            <a:r>
              <a:rPr lang="fa-IR" altLang="en-US" sz="3600" dirty="0" smtClean="0"/>
              <a:t> که در زمینهای غنی شده با کود انسانی کشت داده شده و با آب آلوده به فضولات انسانی آبیاری شده و با پاشیدن آب آلوده تازه </a:t>
            </a:r>
            <a:r>
              <a:rPr lang="fa-IR" altLang="en-US" sz="3600" dirty="0" err="1" smtClean="0"/>
              <a:t>نگهداشته</a:t>
            </a:r>
            <a:r>
              <a:rPr lang="fa-IR" altLang="en-US" sz="3600" dirty="0" smtClean="0"/>
              <a:t> شده و سپس </a:t>
            </a:r>
            <a:r>
              <a:rPr lang="fa-IR" altLang="en-US" sz="3600" dirty="0" err="1" smtClean="0"/>
              <a:t>بصورت</a:t>
            </a:r>
            <a:r>
              <a:rPr lang="fa-IR" altLang="en-US" sz="3600" dirty="0" smtClean="0"/>
              <a:t> خام خورده شوند و یا در جریان شستن و آماده سازی آلوده شوند .</a:t>
            </a:r>
            <a:endParaRPr lang="en-US" altLang="en-US" sz="3600" dirty="0" smtClean="0"/>
          </a:p>
        </p:txBody>
      </p:sp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40920FE8-F3A9-4FC5-A751-38155CF32A91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473523833"/>
      </p:ext>
    </p:extLst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a-IR" altLang="en-US" dirty="0" smtClean="0">
                <a:cs typeface="B Titr" panose="00000700000000000000" pitchFamily="2" charset="-78"/>
              </a:rPr>
              <a:t>2- اسیدی کردن غذا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8229600" cy="3840163"/>
          </a:xfrm>
        </p:spPr>
        <p:txBody>
          <a:bodyPr/>
          <a:lstStyle/>
          <a:p>
            <a:pPr algn="just" rtl="1" eaLnBrk="1" hangingPunct="1">
              <a:buFontTx/>
              <a:buNone/>
            </a:pPr>
            <a:r>
              <a:rPr lang="fa-IR" altLang="en-US" sz="4000" dirty="0" smtClean="0"/>
              <a:t>اسیدی کردن غذا با لیمو ، گوجه فرنگی ، ماست و شیر تخمیر شده به مهار رشد ویبریوکلرا کمک می کند.</a:t>
            </a:r>
            <a:endParaRPr lang="en-US" altLang="en-US" sz="4000" dirty="0" smtClean="0"/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D46EB665-6685-4740-AEFB-A875572B2B4E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48304797"/>
      </p:ext>
    </p:extLst>
  </p:cSld>
  <p:clrMapOvr>
    <a:masterClrMapping/>
  </p:clrMapOvr>
  <p:transition spd="slow"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a-IR" altLang="en-US" dirty="0" smtClean="0">
                <a:cs typeface="B Titr" panose="00000700000000000000" pitchFamily="2" charset="-78"/>
              </a:rPr>
              <a:t>توصیه های مفید برای افزایش آمادگی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077200" cy="3352800"/>
          </a:xfrm>
        </p:spPr>
        <p:txBody>
          <a:bodyPr/>
          <a:lstStyle/>
          <a:p>
            <a:pPr algn="just" rtl="1" eaLnBrk="1" hangingPunct="1">
              <a:buFontTx/>
              <a:buNone/>
            </a:pPr>
            <a:r>
              <a:rPr lang="fa-IR" altLang="en-US" sz="4000" dirty="0" smtClean="0"/>
              <a:t>پیامهای کلیدی آموزش بهداشت عبارتند از : </a:t>
            </a:r>
          </a:p>
          <a:p>
            <a:pPr algn="just" rtl="1" eaLnBrk="1" hangingPunct="1">
              <a:buFontTx/>
              <a:buNone/>
            </a:pPr>
            <a:r>
              <a:rPr lang="fa-IR" altLang="en-US" sz="4000" dirty="0" smtClean="0"/>
              <a:t>غذایتان را بپزید ، </a:t>
            </a:r>
            <a:r>
              <a:rPr lang="fa-IR" altLang="en-US" sz="4000" dirty="0" err="1" smtClean="0"/>
              <a:t>آبتان</a:t>
            </a:r>
            <a:r>
              <a:rPr lang="fa-IR" altLang="en-US" sz="4000" dirty="0" smtClean="0"/>
              <a:t> را بجوشانید ، </a:t>
            </a:r>
            <a:r>
              <a:rPr lang="fa-IR" altLang="en-US" sz="4000" dirty="0" err="1" smtClean="0"/>
              <a:t>دستهایتان</a:t>
            </a:r>
            <a:r>
              <a:rPr lang="fa-IR" altLang="en-US" sz="4000" dirty="0" smtClean="0"/>
              <a:t> را </a:t>
            </a:r>
            <a:r>
              <a:rPr lang="fa-IR" altLang="en-US" sz="4000" dirty="0" err="1" smtClean="0"/>
              <a:t>بشوئید</a:t>
            </a:r>
            <a:r>
              <a:rPr lang="fa-IR" altLang="en-US" sz="4000" dirty="0" smtClean="0"/>
              <a:t> </a:t>
            </a:r>
          </a:p>
          <a:p>
            <a:pPr eaLnBrk="1" hangingPunct="1">
              <a:buFontTx/>
              <a:buNone/>
            </a:pPr>
            <a:endParaRPr lang="fa-IR" altLang="en-US" sz="4000" dirty="0" smtClean="0"/>
          </a:p>
          <a:p>
            <a:pPr eaLnBrk="1" hangingPunct="1">
              <a:buFontTx/>
              <a:buNone/>
            </a:pPr>
            <a:endParaRPr lang="en-US" altLang="en-US" sz="4000" dirty="0" smtClean="0"/>
          </a:p>
        </p:txBody>
      </p:sp>
      <p:sp>
        <p:nvSpPr>
          <p:cNvPr id="1536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5950085B-046C-47F9-996F-D2C3283CDABA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814215818"/>
      </p:ext>
    </p:extLst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altLang="en-US" dirty="0" smtClean="0">
                <a:cs typeface="B Titr" panose="00000700000000000000" pitchFamily="2" charset="-78"/>
              </a:rPr>
              <a:t>بهداشت فردی 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</a:t>
            </a:r>
            <a:r>
              <a:rPr lang="fa-IR" altLang="en-US" sz="3200" dirty="0" err="1" smtClean="0"/>
              <a:t>دستهایتان</a:t>
            </a:r>
            <a:r>
              <a:rPr lang="fa-IR" altLang="en-US" sz="3200" dirty="0" smtClean="0"/>
              <a:t> را با آب و صابون </a:t>
            </a:r>
            <a:r>
              <a:rPr lang="fa-IR" altLang="en-US" sz="3200" dirty="0" err="1" smtClean="0"/>
              <a:t>بشوئید</a:t>
            </a:r>
            <a:r>
              <a:rPr lang="fa-IR" altLang="en-US" sz="3200" dirty="0" smtClean="0"/>
              <a:t>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قبل از پختن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قبل از خوردن و قبل از تغذیه کودک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بعد از اجابت مزاج کردن و یا بعد از دستشویی کودکان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تمام قسمتهای دستهای تان را </a:t>
            </a:r>
            <a:r>
              <a:rPr lang="fa-IR" altLang="en-US" sz="3200" dirty="0" err="1" smtClean="0"/>
              <a:t>بشوئید</a:t>
            </a:r>
            <a:r>
              <a:rPr lang="fa-IR" altLang="en-US" sz="3200" dirty="0" smtClean="0"/>
              <a:t> ، جلو ، پشت و بین انگشتان و زیر ناخنها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برای دفع مدفوع از توالت استفاده کنید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توالت را تمیز نگهدارید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endParaRPr lang="en-US" altLang="en-US" sz="3200" dirty="0" smtClean="0"/>
          </a:p>
        </p:txBody>
      </p:sp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AF459321-1482-4385-9B39-BC6B61796CBC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431296331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/>
          <a:p>
            <a:pPr algn="r" eaLnBrk="1" hangingPunct="1"/>
            <a:r>
              <a:rPr lang="fa-IR" altLang="en-US" dirty="0" smtClean="0">
                <a:cs typeface="B Titr" panose="00000700000000000000" pitchFamily="2" charset="-78"/>
              </a:rPr>
              <a:t>غذا</a:t>
            </a:r>
            <a:r>
              <a:rPr lang="fa-IR" altLang="en-US" dirty="0" smtClean="0"/>
              <a:t> </a:t>
            </a:r>
            <a:endParaRPr lang="en-US" altLang="en-US" dirty="0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غذای خام را کاملاً بپزید</a:t>
            </a:r>
          </a:p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غذاهای پخته شده را </a:t>
            </a:r>
            <a:r>
              <a:rPr lang="fa-IR" altLang="en-US" sz="3200" dirty="0" err="1" smtClean="0"/>
              <a:t>فوراً</a:t>
            </a:r>
            <a:r>
              <a:rPr lang="fa-IR" altLang="en-US" sz="3200" dirty="0" smtClean="0"/>
              <a:t> بخورید</a:t>
            </a:r>
          </a:p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غذای پخته شده را به دقت در یخچال ذخیره نمائید </a:t>
            </a:r>
          </a:p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غذای پخته شده را </a:t>
            </a:r>
            <a:r>
              <a:rPr lang="fa-IR" altLang="en-US" sz="3200" dirty="0" err="1" smtClean="0"/>
              <a:t>مجدداً</a:t>
            </a:r>
            <a:r>
              <a:rPr lang="fa-IR" altLang="en-US" sz="3200" dirty="0" smtClean="0"/>
              <a:t> به طور کامل حرارت دهید</a:t>
            </a:r>
          </a:p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از تماس بین غذای پخته شده و خام جلوگیری کنید</a:t>
            </a:r>
          </a:p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میوه ها و سبزیجات را تمیز نگهدارید</a:t>
            </a:r>
          </a:p>
          <a:p>
            <a:pPr algn="r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تخته برش آشپزخانه را به ویژه با آب و صابون به خوبی </a:t>
            </a:r>
            <a:r>
              <a:rPr lang="fa-IR" altLang="en-US" sz="3200" dirty="0" err="1" smtClean="0"/>
              <a:t>بشوئید</a:t>
            </a:r>
            <a:endParaRPr lang="en-US" altLang="en-US" sz="3200" dirty="0" smtClean="0"/>
          </a:p>
        </p:txBody>
      </p:sp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DFA6A2DD-56E8-4E2C-8A22-82025DB3F3DC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489019206"/>
      </p:ext>
    </p:extLst>
  </p:cSld>
  <p:clrMapOvr>
    <a:masterClrMapping/>
  </p:clrMapOvr>
  <p:transition spd="slow"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524000"/>
            <a:ext cx="6324600" cy="3352800"/>
          </a:xfrm>
        </p:spPr>
        <p:txBody>
          <a:bodyPr/>
          <a:lstStyle/>
          <a:p>
            <a:pPr algn="ctr" eaLnBrk="1" hangingPunct="1"/>
            <a:r>
              <a:rPr lang="fa-IR" altLang="en-US" sz="6000" dirty="0" smtClean="0">
                <a:cs typeface="B Titr" panose="00000700000000000000" pitchFamily="2" charset="-78"/>
              </a:rPr>
              <a:t>اصول تهیه غذای سالم برای پیشگیری وبا</a:t>
            </a:r>
            <a:endParaRPr lang="en-US" altLang="en-US" sz="6000" dirty="0" smtClean="0">
              <a:cs typeface="B Titr" panose="00000700000000000000" pitchFamily="2" charset="-78"/>
            </a:endParaRPr>
          </a:p>
        </p:txBody>
      </p:sp>
      <p:sp>
        <p:nvSpPr>
          <p:cNvPr id="184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5678F295-F388-4883-8999-A8B8B6760B81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070622003"/>
      </p:ext>
    </p:extLst>
  </p:cSld>
  <p:clrMapOvr>
    <a:masterClrMapping/>
  </p:clrMapOvr>
  <p:transition spd="slow">
    <p:pull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altLang="en-US" dirty="0" smtClean="0">
                <a:cs typeface="B Titr" panose="00000700000000000000" pitchFamily="2" charset="-78"/>
              </a:rPr>
              <a:t>1- غذا ( خام ) را بطور کامل بپزید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algn="just" rtl="1" eaLnBrk="1" hangingPunct="1">
              <a:buFontTx/>
              <a:buNone/>
            </a:pPr>
            <a:r>
              <a:rPr lang="fa-IR" altLang="en-US" sz="4000" dirty="0" smtClean="0"/>
              <a:t>ماهی ، صدف و سبزیجات اغلب به میکروب وبا آلوده هستند . بنابراین تمام قسمتهای غذا را حداقل 70 درجه سانتیگراد حرارت دهید . </a:t>
            </a:r>
            <a:endParaRPr lang="en-US" altLang="en-US" sz="4000" dirty="0" smtClean="0"/>
          </a:p>
        </p:txBody>
      </p:sp>
      <p:sp>
        <p:nvSpPr>
          <p:cNvPr id="1945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FB5369DC-43BA-4F2D-94FA-6579444E4864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23546199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altLang="en-US" dirty="0" smtClean="0">
                <a:cs typeface="B Titr" panose="00000700000000000000" pitchFamily="2" charset="-78"/>
              </a:rPr>
              <a:t>2- غذای پخته شده را بلافاصله بخورید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algn="just" rtl="1" eaLnBrk="1" hangingPunct="1">
              <a:buFontTx/>
              <a:buNone/>
            </a:pPr>
            <a:r>
              <a:rPr lang="fa-IR" altLang="en-US" sz="4000" dirty="0" smtClean="0"/>
              <a:t>زمانیکه بین پختن و خوردن غذا فاصله زمانی وجود داشته باشد ، نظیر زمانیکه غذا در رستورانها و یا توسط فروشندگان دوره گرد فروخته می شود ، آن را بایستی تا 60 درجه سانتیگراد یا بیشتر حرارت داد و بعد مصرف نمود .</a:t>
            </a:r>
            <a:endParaRPr lang="en-US" altLang="en-US" sz="3200" dirty="0" smtClean="0"/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F56D80FE-3975-4453-9E87-9092EA858A40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3637923356"/>
      </p:ext>
    </p:extLst>
  </p:cSld>
  <p:clrMapOvr>
    <a:masterClrMapping/>
  </p:clrMapOvr>
  <p:transition spd="slow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fa-IR" altLang="en-US" dirty="0" smtClean="0">
                <a:cs typeface="B Titr" panose="00000700000000000000" pitchFamily="2" charset="-78"/>
              </a:rPr>
              <a:t>3- غذاهای پخته شده را به درستی ذخیره نمائید 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305800" cy="4525963"/>
          </a:xfrm>
        </p:spPr>
        <p:txBody>
          <a:bodyPr>
            <a:normAutofit/>
          </a:bodyPr>
          <a:lstStyle/>
          <a:p>
            <a:pPr algn="just" rtl="1" eaLnBrk="1" hangingPunct="1">
              <a:buFontTx/>
              <a:buNone/>
            </a:pPr>
            <a:r>
              <a:rPr lang="fa-IR" altLang="en-US" sz="3400" dirty="0" smtClean="0"/>
              <a:t>اگر غذا </a:t>
            </a:r>
            <a:r>
              <a:rPr lang="fa-IR" altLang="en-US" sz="3400" dirty="0" err="1" smtClean="0"/>
              <a:t>هایی</a:t>
            </a:r>
            <a:r>
              <a:rPr lang="fa-IR" altLang="en-US" sz="3400" dirty="0" smtClean="0"/>
              <a:t> را باید از پیش آماده کنید و یا </a:t>
            </a:r>
            <a:r>
              <a:rPr lang="fa-IR" altLang="en-US" sz="3400" dirty="0" err="1" smtClean="0"/>
              <a:t>بصورت</a:t>
            </a:r>
            <a:r>
              <a:rPr lang="fa-IR" altLang="en-US" sz="3400" dirty="0" smtClean="0"/>
              <a:t> باقیمانده نگهداری کنید ، آنها را باید در اسرع وقت تا 10 درجه سانتیگراد سرد نمائید و سپس آنها را در یک فریزر و یا جعبه </a:t>
            </a:r>
            <a:r>
              <a:rPr lang="fa-IR" altLang="en-US" sz="3400" dirty="0" err="1" smtClean="0"/>
              <a:t>یخدار</a:t>
            </a:r>
            <a:r>
              <a:rPr lang="fa-IR" altLang="en-US" sz="3400" dirty="0" smtClean="0"/>
              <a:t> در زیر 10 درجه سانتیگراد ذخیره کنید . غذاهای پخته شده و ذخیره شده را باید قبل از خوردن به طور کامل دوباره حرارت دهید .  غذای شیرخوار بایستی بلافاصله بعد از تهیه خورانده شوند و هرگز نباید ذخیره شوند.</a:t>
            </a:r>
            <a:endParaRPr lang="en-US" altLang="en-US" sz="3400" dirty="0" smtClean="0"/>
          </a:p>
        </p:txBody>
      </p:sp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F781F99-8219-43A3-8F8D-246C4DE3CFAC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984104162"/>
      </p:ext>
    </p:extLst>
  </p:cSld>
  <p:clrMapOvr>
    <a:masterClrMapping/>
  </p:clrMapOvr>
  <p:transition spd="slow"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3600" dirty="0" smtClean="0">
                <a:cs typeface="B Titr" panose="00000700000000000000" pitchFamily="2" charset="-78"/>
              </a:rPr>
              <a:t>4- غذاهای پخته شده را </a:t>
            </a:r>
            <a:r>
              <a:rPr lang="fa-IR" altLang="en-US" sz="3600" dirty="0" err="1" smtClean="0">
                <a:cs typeface="B Titr" panose="00000700000000000000" pitchFamily="2" charset="-78"/>
              </a:rPr>
              <a:t>مجدداً</a:t>
            </a:r>
            <a:r>
              <a:rPr lang="fa-IR" altLang="en-US" sz="3600" dirty="0" smtClean="0">
                <a:cs typeface="B Titr" panose="00000700000000000000" pitchFamily="2" charset="-78"/>
              </a:rPr>
              <a:t> به طور کامل گرم کنید</a:t>
            </a:r>
            <a:endParaRPr lang="en-US" altLang="en-US" sz="3600" dirty="0" smtClean="0">
              <a:cs typeface="B Titr" panose="00000700000000000000" pitchFamily="2" charset="-78"/>
            </a:endParaRP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 eaLnBrk="1" hangingPunct="1">
              <a:buFontTx/>
              <a:buNone/>
            </a:pPr>
            <a:r>
              <a:rPr lang="fa-IR" altLang="en-US" sz="4000" dirty="0" smtClean="0"/>
              <a:t>ذخیره سازی درست در درجه حرارت پائین ، رشد میکروبها را کند میکند اما آنها </a:t>
            </a:r>
            <a:r>
              <a:rPr lang="fa-IR" altLang="en-US" sz="4000" dirty="0" smtClean="0"/>
              <a:t>راکاملا </a:t>
            </a:r>
            <a:r>
              <a:rPr lang="fa-IR" altLang="en-US" sz="4000" dirty="0" smtClean="0"/>
              <a:t>نمی کشد . یکبار دیگر یادآور می شود که گرم کردن کامل بدین معنی است که تمام قسمتهای غذا باید حداقل 70 درجه سانتیگراد حرارت داده شود . غذا را که هنوز گرم است بخورید . </a:t>
            </a:r>
            <a:endParaRPr lang="en-US" altLang="en-US" sz="4000" dirty="0" smtClean="0"/>
          </a:p>
        </p:txBody>
      </p:sp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F57EA0EA-AFBD-4564-B354-9E9FDBDAC0CC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969673413"/>
      </p:ext>
    </p:extLst>
  </p:cSld>
  <p:clrMapOvr>
    <a:masterClrMapping/>
  </p:clrMapOvr>
  <p:transition spd="slow"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43000"/>
            <a:ext cx="9144000" cy="1905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7200" dirty="0" smtClean="0">
                <a:cs typeface="B Titr" panose="00000700000000000000" pitchFamily="2" charset="-78"/>
              </a:rPr>
              <a:t>نحوه بررسی غذا در زمان بروز بیماری</a:t>
            </a:r>
            <a:endParaRPr lang="en-US" altLang="en-US" sz="7200" dirty="0" smtClean="0">
              <a:cs typeface="B Titr" panose="00000700000000000000" pitchFamily="2" charset="-78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0" y="3962400"/>
            <a:ext cx="9144000" cy="24384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fa-IR" altLang="en-US" sz="3600" dirty="0" smtClean="0">
                <a:cs typeface="B Titr" pitchFamily="2" charset="-78"/>
              </a:rPr>
              <a:t>گروه مهندسی بهداشت محیط </a:t>
            </a:r>
            <a:endParaRPr lang="fa-IR" altLang="en-US" sz="3600" dirty="0" smtClean="0">
              <a:cs typeface="B Titr" pitchFamily="2" charset="-78"/>
            </a:endParaRPr>
          </a:p>
          <a:p>
            <a:pPr algn="ctr">
              <a:lnSpc>
                <a:spcPct val="90000"/>
              </a:lnSpc>
              <a:buNone/>
            </a:pPr>
            <a:endParaRPr lang="fa-IR" altLang="en-US" sz="3600" dirty="0" smtClean="0">
              <a:cs typeface="B Titr" pitchFamily="2" charset="-78"/>
            </a:endParaRPr>
          </a:p>
          <a:p>
            <a:pPr algn="ctr">
              <a:lnSpc>
                <a:spcPct val="90000"/>
              </a:lnSpc>
              <a:buNone/>
            </a:pPr>
            <a:r>
              <a:rPr lang="fa-IR" altLang="en-US" sz="3600" dirty="0" smtClean="0">
                <a:cs typeface="ELLA" panose="00000700000000000000" pitchFamily="2" charset="-78"/>
              </a:rPr>
              <a:t>مرکزبهداشت استان</a:t>
            </a:r>
          </a:p>
          <a:p>
            <a:pPr algn="ctr">
              <a:lnSpc>
                <a:spcPct val="90000"/>
              </a:lnSpc>
              <a:buNone/>
            </a:pPr>
            <a:r>
              <a:rPr lang="fa-IR" altLang="en-US" sz="2400" dirty="0" smtClean="0">
                <a:cs typeface="B Titr" pitchFamily="2" charset="-78"/>
              </a:rPr>
              <a:t>تیرماه1395</a:t>
            </a:r>
            <a:endParaRPr lang="en-US" altLang="en-US" sz="2400" dirty="0" smtClean="0">
              <a:cs typeface="B Titr" pitchFamily="2" charset="-78"/>
            </a:endParaRPr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DB6738E-2F08-48B6-80BE-A01126C50745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64684934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4582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3600" dirty="0" smtClean="0">
                <a:cs typeface="B Titr" panose="00000700000000000000" pitchFamily="2" charset="-78"/>
              </a:rPr>
              <a:t>5- از تماس مواد غذایی خام </a:t>
            </a:r>
            <a:r>
              <a:rPr lang="fa-IR" altLang="en-US" sz="3600" dirty="0" err="1" smtClean="0">
                <a:cs typeface="B Titr" panose="00000700000000000000" pitchFamily="2" charset="-78"/>
              </a:rPr>
              <a:t>وپخته</a:t>
            </a:r>
            <a:r>
              <a:rPr lang="fa-IR" altLang="en-US" sz="3600" dirty="0" smtClean="0">
                <a:cs typeface="B Titr" panose="00000700000000000000" pitchFamily="2" charset="-78"/>
              </a:rPr>
              <a:t> شده جلوگیری کنید</a:t>
            </a:r>
            <a:endParaRPr lang="en-US" altLang="en-US" sz="3600" dirty="0" smtClean="0">
              <a:cs typeface="B Titr" panose="00000700000000000000" pitchFamily="2" charset="-78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 eaLnBrk="1" hangingPunct="1">
              <a:buFontTx/>
              <a:buNone/>
            </a:pPr>
            <a:r>
              <a:rPr lang="fa-IR" altLang="en-US" sz="4400" dirty="0" smtClean="0"/>
              <a:t>غذای بدرستی پخته شده می تواند حتی با تماس اندک با غذاهای خام آلوده </a:t>
            </a:r>
            <a:r>
              <a:rPr lang="fa-IR" altLang="en-US" sz="4400" dirty="0" smtClean="0"/>
              <a:t>گردد </a:t>
            </a:r>
            <a:r>
              <a:rPr lang="fa-IR" altLang="en-US" sz="4400" dirty="0" smtClean="0"/>
              <a:t>( برای مثال از طریق تماس مستقیم و یا غیر مستقیم با تخته های برش آشپزخانه و تیغ چاقوها )</a:t>
            </a:r>
            <a:endParaRPr lang="en-US" altLang="en-US" sz="4400" dirty="0" smtClean="0"/>
          </a:p>
        </p:txBody>
      </p:sp>
      <p:sp>
        <p:nvSpPr>
          <p:cNvPr id="2355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427AF53B-5E9F-44D8-B7F6-56FAD1832657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656413165"/>
      </p:ext>
    </p:extLst>
  </p:cSld>
  <p:clrMapOvr>
    <a:masterClrMapping/>
  </p:clrMapOvr>
  <p:transition spd="slow">
    <p:whee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838200"/>
            <a:ext cx="83820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4400" dirty="0" smtClean="0">
                <a:cs typeface="B Titr" panose="00000700000000000000" pitchFamily="2" charset="-78"/>
              </a:rPr>
              <a:t>6- بخاطر سلامتی غذاهای فرآوری شده را انتخاب کنید</a:t>
            </a:r>
            <a:endParaRPr lang="en-US" altLang="en-US" sz="4400" dirty="0" smtClean="0">
              <a:cs typeface="B Titr" panose="00000700000000000000" pitchFamily="2" charset="-78"/>
            </a:endParaRPr>
          </a:p>
        </p:txBody>
      </p:sp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667000"/>
            <a:ext cx="8229600" cy="3459163"/>
          </a:xfrm>
        </p:spPr>
        <p:txBody>
          <a:bodyPr/>
          <a:lstStyle/>
          <a:p>
            <a:pPr algn="just" rtl="1" eaLnBrk="1" hangingPunct="1">
              <a:buFontTx/>
              <a:buNone/>
            </a:pPr>
            <a:r>
              <a:rPr lang="fa-IR" altLang="en-US" sz="4800" dirty="0" smtClean="0"/>
              <a:t>کنسرو ، اسیدی و خشک کردن غذاها می بایستی بدون خطر باشد .</a:t>
            </a:r>
            <a:endParaRPr lang="en-US" altLang="en-US" sz="4800" dirty="0" smtClean="0"/>
          </a:p>
        </p:txBody>
      </p:sp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91905153-FA3E-471C-B914-1F635A757022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519666484"/>
      </p:ext>
    </p:extLst>
  </p:cSld>
  <p:clrMapOvr>
    <a:masterClrMapping/>
  </p:clrMapOvr>
  <p:transition spd="slow">
    <p:cover dir="l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altLang="en-US" dirty="0" smtClean="0">
                <a:cs typeface="B Titr" panose="00000700000000000000" pitchFamily="2" charset="-78"/>
              </a:rPr>
              <a:t>7</a:t>
            </a:r>
            <a:r>
              <a:rPr lang="fa-IR" altLang="en-US" dirty="0">
                <a:cs typeface="B Titr" panose="00000700000000000000" pitchFamily="2" charset="-78"/>
              </a:rPr>
              <a:t>-</a:t>
            </a:r>
            <a:r>
              <a:rPr lang="fa-IR" altLang="en-US" dirty="0" smtClean="0">
                <a:cs typeface="B Titr" panose="00000700000000000000" pitchFamily="2" charset="-78"/>
              </a:rPr>
              <a:t> به طور مکرر دستها را </a:t>
            </a:r>
            <a:r>
              <a:rPr lang="fa-IR" altLang="en-US" dirty="0" err="1" smtClean="0">
                <a:cs typeface="B Titr" panose="00000700000000000000" pitchFamily="2" charset="-78"/>
              </a:rPr>
              <a:t>بشوئید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 eaLnBrk="1" hangingPunct="1">
              <a:lnSpc>
                <a:spcPct val="90000"/>
              </a:lnSpc>
              <a:buFontTx/>
              <a:buNone/>
            </a:pPr>
            <a:r>
              <a:rPr lang="fa-IR" altLang="en-US" sz="3600" dirty="0" smtClean="0"/>
              <a:t>دستها را به طور کامل قبل از تهیه غذا </a:t>
            </a:r>
            <a:r>
              <a:rPr lang="fa-IR" altLang="en-US" sz="3600" dirty="0" err="1" smtClean="0"/>
              <a:t>بشوئید</a:t>
            </a:r>
            <a:r>
              <a:rPr lang="fa-IR" altLang="en-US" sz="3600" dirty="0" smtClean="0"/>
              <a:t> و یا اگر در حین تهیه غذا مجبور به انجام کارهای دیگری به ویژه تعویض کهنه بچه و یا تمیزکردن بچه و یا استفاده از توالت باشیم .</a:t>
            </a:r>
          </a:p>
          <a:p>
            <a:pPr algn="just" rtl="1" eaLnBrk="1" hangingPunct="1">
              <a:lnSpc>
                <a:spcPct val="90000"/>
              </a:lnSpc>
              <a:buFontTx/>
              <a:buNone/>
            </a:pPr>
            <a:r>
              <a:rPr lang="fa-IR" altLang="en-US" sz="3600" dirty="0" smtClean="0"/>
              <a:t>حتماً دستها را باید بطور مکرر </a:t>
            </a:r>
            <a:r>
              <a:rPr lang="fa-IR" altLang="en-US" sz="3600" dirty="0" err="1" smtClean="0"/>
              <a:t>بشوئیم</a:t>
            </a:r>
            <a:r>
              <a:rPr lang="fa-IR" altLang="en-US" sz="3600" dirty="0" smtClean="0"/>
              <a:t> . بعد از تهیه غذاهای خام ، نظیر ماهی و صدف و قبل از دستکاری سایر غذاها </a:t>
            </a:r>
            <a:r>
              <a:rPr lang="fa-IR" altLang="en-US" sz="3600" dirty="0" err="1" smtClean="0"/>
              <a:t>مجدداً</a:t>
            </a:r>
            <a:r>
              <a:rPr lang="fa-IR" altLang="en-US" sz="3600" dirty="0" smtClean="0"/>
              <a:t> باید </a:t>
            </a:r>
            <a:r>
              <a:rPr lang="fa-IR" altLang="en-US" sz="3600" dirty="0" err="1" smtClean="0"/>
              <a:t>دستهایتان</a:t>
            </a:r>
            <a:r>
              <a:rPr lang="fa-IR" altLang="en-US" sz="3600" dirty="0" smtClean="0"/>
              <a:t> را </a:t>
            </a:r>
            <a:r>
              <a:rPr lang="fa-IR" altLang="en-US" sz="3600" dirty="0" err="1" smtClean="0"/>
              <a:t>بشوئید</a:t>
            </a:r>
            <a:r>
              <a:rPr lang="fa-IR" altLang="en-US" sz="3600" dirty="0" smtClean="0"/>
              <a:t> .</a:t>
            </a:r>
            <a:endParaRPr lang="en-US" altLang="en-US" sz="3600" dirty="0" smtClean="0"/>
          </a:p>
        </p:txBody>
      </p:sp>
      <p:sp>
        <p:nvSpPr>
          <p:cNvPr id="2560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884F7F9B-008D-4854-B8AF-27A63DB66849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686914313"/>
      </p:ext>
    </p:extLst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7"/>
            <a:ext cx="7886700" cy="777874"/>
          </a:xfrm>
        </p:spPr>
        <p:txBody>
          <a:bodyPr/>
          <a:lstStyle/>
          <a:p>
            <a:pPr algn="ctr" eaLnBrk="1" hangingPunct="1"/>
            <a:r>
              <a:rPr lang="fa-IR" altLang="en-US" dirty="0" smtClean="0">
                <a:cs typeface="B Titr" panose="00000700000000000000" pitchFamily="2" charset="-78"/>
              </a:rPr>
              <a:t>8- تمام سطوح آشپزخانه را تمیز نگهدارید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52600"/>
            <a:ext cx="8229600" cy="4068763"/>
          </a:xfrm>
        </p:spPr>
        <p:txBody>
          <a:bodyPr>
            <a:normAutofit lnSpcReduction="10000"/>
          </a:bodyPr>
          <a:lstStyle/>
          <a:p>
            <a:pPr algn="just" rtl="1" eaLnBrk="1" hangingPunct="1">
              <a:buFontTx/>
              <a:buNone/>
            </a:pPr>
            <a:r>
              <a:rPr lang="fa-IR" altLang="en-US" sz="3300" dirty="0" smtClean="0"/>
              <a:t>از آنجائیکه غذاها به آسانی آلوده </a:t>
            </a:r>
            <a:r>
              <a:rPr lang="fa-IR" altLang="en-US" sz="3300" dirty="0" smtClean="0"/>
              <a:t>میشوند، </a:t>
            </a:r>
            <a:r>
              <a:rPr lang="fa-IR" altLang="en-US" sz="3300" dirty="0" smtClean="0"/>
              <a:t>لازم است هر سطحی که برای تهیه غذا استفاده می شود </a:t>
            </a:r>
            <a:r>
              <a:rPr lang="fa-IR" altLang="en-US" sz="3300" dirty="0" smtClean="0"/>
              <a:t>به </a:t>
            </a:r>
            <a:r>
              <a:rPr lang="fa-IR" altLang="en-US" sz="3300" dirty="0" smtClean="0"/>
              <a:t>طور مطلق تمیز نگهداری شود . باقیمانده غذاها، خرده های نان و تکه های چربی را باید به عنوان منشاء بالقوه </a:t>
            </a:r>
            <a:r>
              <a:rPr lang="fa-IR" altLang="en-US" sz="3300" dirty="0" smtClean="0"/>
              <a:t>میکروبها </a:t>
            </a:r>
            <a:r>
              <a:rPr lang="fa-IR" altLang="en-US" sz="3300" dirty="0" smtClean="0"/>
              <a:t>در نظر گرفت . لباسهائی که در شستن و خشک کردن غذا، آماده کردن سطوح ، ظروف و وسائل آشپزخانه مورد استفاده می </a:t>
            </a:r>
            <a:r>
              <a:rPr lang="fa-IR" altLang="en-US" sz="3300" dirty="0" smtClean="0"/>
              <a:t>باشند، </a:t>
            </a:r>
            <a:r>
              <a:rPr lang="fa-IR" altLang="en-US" sz="3300" dirty="0" smtClean="0"/>
              <a:t>بایستی روزانه تعویض گردند و قبل از استفاده مجدد </a:t>
            </a:r>
            <a:r>
              <a:rPr lang="fa-IR" altLang="en-US" sz="3300" dirty="0" smtClean="0"/>
              <a:t>بخوبی شستشووگندزدائی </a:t>
            </a:r>
            <a:r>
              <a:rPr lang="fa-IR" altLang="en-US" sz="3300" dirty="0" smtClean="0"/>
              <a:t>شوند.</a:t>
            </a:r>
            <a:endParaRPr lang="en-US" altLang="en-US" sz="3300" dirty="0" smtClean="0"/>
          </a:p>
        </p:txBody>
      </p:sp>
      <p:sp>
        <p:nvSpPr>
          <p:cNvPr id="2662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67819B44-BBA9-4811-9E7E-A4C6D3FA631A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304654840"/>
      </p:ext>
    </p:extLst>
  </p:cSld>
  <p:clrMapOvr>
    <a:masterClrMapping/>
  </p:clrMapOvr>
  <p:transition spd="slow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altLang="en-US" dirty="0" smtClean="0">
                <a:cs typeface="B Titr" panose="00000700000000000000" pitchFamily="2" charset="-78"/>
              </a:rPr>
              <a:t>9- آب سالم بکار ببرید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fa-IR" altLang="en-US" sz="4800" dirty="0" smtClean="0"/>
              <a:t>آب سالم </a:t>
            </a:r>
            <a:r>
              <a:rPr lang="fa-IR" altLang="en-US" sz="4800" dirty="0" err="1" smtClean="0"/>
              <a:t>همانقدر</a:t>
            </a:r>
            <a:r>
              <a:rPr lang="fa-IR" altLang="en-US" sz="4800" dirty="0" smtClean="0"/>
              <a:t> که برای تهیه غذا مهم است برای نوشیدن نیز اهمیت دارد .</a:t>
            </a:r>
            <a:endParaRPr lang="en-US" altLang="en-US" sz="4800" dirty="0" smtClean="0"/>
          </a:p>
        </p:txBody>
      </p:sp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448E57BC-16A6-4DEF-8CC0-2CF34C932A19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527883414"/>
      </p:ext>
    </p:extLst>
  </p:cSld>
  <p:clrMapOvr>
    <a:masterClrMapping/>
  </p:clrMapOvr>
  <p:transition spd="slow">
    <p:cover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86106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a-IR" altLang="en-US" sz="4800" dirty="0" smtClean="0"/>
              <a:t/>
            </a:r>
            <a:br>
              <a:rPr lang="fa-IR" altLang="en-US" sz="4800" dirty="0" smtClean="0"/>
            </a:br>
            <a:r>
              <a:rPr lang="fa-IR" altLang="en-US" sz="4800" dirty="0" smtClean="0">
                <a:cs typeface="B Titr" panose="00000700000000000000" pitchFamily="2" charset="-78"/>
              </a:rPr>
              <a:t>راههای انتقال عامل </a:t>
            </a:r>
            <a:r>
              <a:rPr lang="fa-IR" altLang="en-US" sz="4800" dirty="0" err="1" smtClean="0">
                <a:cs typeface="B Titr" panose="00000700000000000000" pitchFamily="2" charset="-78"/>
              </a:rPr>
              <a:t>التور</a:t>
            </a:r>
            <a:r>
              <a:rPr lang="fa-IR" altLang="en-US" sz="4800" dirty="0" smtClean="0">
                <a:cs typeface="B Titr" panose="00000700000000000000" pitchFamily="2" charset="-78"/>
              </a:rPr>
              <a:t> به مواد غذایی:</a:t>
            </a:r>
            <a:r>
              <a:rPr lang="fa-IR" altLang="en-US" sz="4800" dirty="0" smtClean="0"/>
              <a:t/>
            </a:r>
            <a:br>
              <a:rPr lang="fa-IR" altLang="en-US" sz="4800" dirty="0" smtClean="0"/>
            </a:br>
            <a:endParaRPr lang="en-US" altLang="en-US" sz="4800" dirty="0" smtClean="0"/>
          </a:p>
        </p:txBody>
      </p:sp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332038"/>
            <a:ext cx="8534400" cy="4525962"/>
          </a:xfrm>
        </p:spPr>
        <p:txBody>
          <a:bodyPr/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آب آلوده جهت آماده سازی مواد غذایی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محیط آلوده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فرد آلوده در صورت عدم رعایت بهداشت فردی </a:t>
            </a:r>
            <a:endParaRPr lang="en-US" altLang="en-US" sz="4400" dirty="0" smtClean="0"/>
          </a:p>
        </p:txBody>
      </p:sp>
      <p:sp>
        <p:nvSpPr>
          <p:cNvPr id="286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7328C87-0C53-43CF-BB45-C5E54D34B879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5996696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4800" dirty="0" smtClean="0">
                <a:cs typeface="B Titr" panose="00000700000000000000" pitchFamily="2" charset="-78"/>
              </a:rPr>
              <a:t>راههای جلوگیری از انتقال عامل </a:t>
            </a:r>
            <a:r>
              <a:rPr lang="fa-IR" altLang="en-US" sz="4800" dirty="0" err="1" smtClean="0">
                <a:cs typeface="B Titr" panose="00000700000000000000" pitchFamily="2" charset="-78"/>
              </a:rPr>
              <a:t>التور</a:t>
            </a:r>
            <a:r>
              <a:rPr lang="fa-IR" altLang="en-US" sz="4800" dirty="0" smtClean="0">
                <a:cs typeface="B Titr" panose="00000700000000000000" pitchFamily="2" charset="-78"/>
              </a:rPr>
              <a:t> به مواد غذایی:</a:t>
            </a:r>
            <a:endParaRPr lang="en-US" altLang="en-US" sz="4800" dirty="0" smtClean="0">
              <a:cs typeface="B Titr" panose="00000700000000000000" pitchFamily="2" charset="-78"/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900" dirty="0" smtClean="0"/>
              <a:t> استفاده از آب سالم جهت آماده سازی مواد غذایی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900" dirty="0" smtClean="0"/>
              <a:t> نظافت و شستشو و گندزدایی مرتب محیط و سطوح مرتبط با مواد غذایی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900" dirty="0" smtClean="0"/>
              <a:t> رعایت بهداشت فردی در هنگام کار و حتی بعضاً جلوگیری از بکارگیری افراد بیمار</a:t>
            </a:r>
            <a:endParaRPr lang="en-US" altLang="en-US" sz="3900" dirty="0" smtClean="0"/>
          </a:p>
        </p:txBody>
      </p:sp>
      <p:sp>
        <p:nvSpPr>
          <p:cNvPr id="296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54696CC6-B399-4F7E-90D6-7645E8553AA5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129589768"/>
      </p:ext>
    </p:extLst>
  </p:cSld>
  <p:clrMapOvr>
    <a:masterClrMapping/>
  </p:clrMapOvr>
  <p:transition spd="slow">
    <p:blind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4400" dirty="0" smtClean="0">
                <a:cs typeface="B Titr" panose="00000700000000000000" pitchFamily="2" charset="-78"/>
              </a:rPr>
              <a:t>فعالیت های بهداشت مواد غذایی در هنگام بروز اپیدمی :</a:t>
            </a:r>
            <a:endParaRPr lang="en-US" altLang="en-US" sz="4400" dirty="0" smtClean="0">
              <a:cs typeface="B Titr" panose="00000700000000000000" pitchFamily="2" charset="-78"/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382000" cy="4373563"/>
          </a:xfrm>
        </p:spPr>
        <p:txBody>
          <a:bodyPr>
            <a:normAutofit lnSpcReduction="10000"/>
          </a:bodyPr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هماهنگ بودن با واحد مدیریت بیماریها </a:t>
            </a:r>
          </a:p>
          <a:p>
            <a:pPr algn="just" rtl="1" eaLnBrk="1" hangingPunct="1">
              <a:buFont typeface="Wingdings" panose="05000000000000000000" pitchFamily="2" charset="2"/>
              <a:buNone/>
            </a:pPr>
            <a:endParaRPr lang="fa-IR" altLang="en-US" sz="1000" dirty="0" smtClean="0"/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شناسایی و تعیین منبع آلودگی</a:t>
            </a:r>
          </a:p>
          <a:p>
            <a:pPr algn="just" rtl="1" eaLnBrk="1" hangingPunct="1">
              <a:buFont typeface="Wingdings" panose="05000000000000000000" pitchFamily="2" charset="2"/>
              <a:buNone/>
            </a:pPr>
            <a:r>
              <a:rPr lang="fa-IR" altLang="en-US" sz="1000" dirty="0" smtClean="0"/>
              <a:t> 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هماهنگی و مشارکت با سازمانهای مرتبط مثل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بازرگانی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–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مجامع امور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صنفی – نیروی انتظامی و ...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a-IR" altLang="en-US" sz="4400" dirty="0" smtClean="0"/>
              <a:t> </a:t>
            </a:r>
            <a:endParaRPr lang="en-US" altLang="en-US" sz="4400" dirty="0" smtClean="0"/>
          </a:p>
        </p:txBody>
      </p:sp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F2E94F96-6059-4FF0-B52E-6615698906F5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885688584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059363"/>
          </a:xfrm>
          <a:noFill/>
        </p:spPr>
        <p:txBody>
          <a:bodyPr>
            <a:normAutofit/>
          </a:bodyPr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تشدید نظارت بر مراکز حساس از جمله رستوران</a:t>
            </a:r>
            <a:r>
              <a:rPr lang="fa-IR" altLang="en-US" sz="2000" dirty="0" smtClean="0"/>
              <a:t> </a:t>
            </a:r>
            <a:r>
              <a:rPr lang="fa-IR" altLang="en-US" sz="4400" dirty="0" smtClean="0"/>
              <a:t>ها – اغذیه فروشی</a:t>
            </a:r>
            <a:r>
              <a:rPr lang="fa-IR" altLang="en-US" dirty="0" smtClean="0"/>
              <a:t> </a:t>
            </a:r>
            <a:r>
              <a:rPr lang="fa-IR" altLang="en-US" sz="4400" dirty="0" smtClean="0"/>
              <a:t>ها –</a:t>
            </a:r>
            <a:r>
              <a:rPr lang="fa-IR" altLang="en-US" sz="2000" dirty="0" smtClean="0"/>
              <a:t>  </a:t>
            </a:r>
            <a:r>
              <a:rPr lang="fa-IR" altLang="en-US" sz="4400" dirty="0" smtClean="0"/>
              <a:t>بستنی سازی</a:t>
            </a:r>
            <a:r>
              <a:rPr lang="fa-IR" altLang="en-US" sz="1600" dirty="0" smtClean="0"/>
              <a:t> </a:t>
            </a:r>
            <a:r>
              <a:rPr lang="fa-IR" altLang="en-US" sz="4400" dirty="0" smtClean="0"/>
              <a:t>ها – اماکن بین راهی</a:t>
            </a:r>
          </a:p>
          <a:p>
            <a:pPr algn="just" rtl="1" eaLnBrk="1" hangingPunct="1">
              <a:buFont typeface="Wingdings" panose="05000000000000000000" pitchFamily="2" charset="2"/>
              <a:buNone/>
            </a:pPr>
            <a:endParaRPr lang="fa-IR" altLang="en-US" sz="1000" dirty="0" smtClean="0"/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تشدید نمونه برداری مواد غذایی با توجه به منابع آلودگی و وسعت اپیدمی </a:t>
            </a:r>
            <a:endParaRPr lang="en-US" altLang="en-US" sz="4400" dirty="0" smtClean="0"/>
          </a:p>
        </p:txBody>
      </p:sp>
      <p:sp>
        <p:nvSpPr>
          <p:cNvPr id="3174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B612E40B-22C2-4CE1-96B9-F8DFD188394B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4802931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1000"/>
            <a:ext cx="8382000" cy="5745163"/>
          </a:xfrm>
        </p:spPr>
        <p:txBody>
          <a:bodyPr>
            <a:normAutofit/>
          </a:bodyPr>
          <a:lstStyle/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تشدید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نظارت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بر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تهیه</a:t>
            </a:r>
            <a:r>
              <a:rPr lang="fa-IR" altLang="en-US" sz="2400" dirty="0" smtClean="0"/>
              <a:t> </a:t>
            </a:r>
            <a:r>
              <a:rPr lang="fa-IR" altLang="en-US" sz="4400" dirty="0" err="1" smtClean="0"/>
              <a:t>وعرضه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غذاهای حساس از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جمله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کباب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کوبیده –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بستنی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–انواع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کیک – ساندویچ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–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دل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و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جگر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–  جوجه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کباب –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انواع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سالاد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–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سبزی</a:t>
            </a:r>
            <a:r>
              <a:rPr lang="fa-IR" altLang="en-US" sz="2400" dirty="0" smtClean="0"/>
              <a:t> </a:t>
            </a:r>
            <a:r>
              <a:rPr lang="fa-IR" altLang="en-US" sz="4400" dirty="0" smtClean="0"/>
              <a:t>خوردن – شربت آلات </a:t>
            </a:r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a-IR" altLang="en-US" sz="1200" dirty="0" smtClean="0"/>
          </a:p>
          <a:p>
            <a:pPr algn="just" rtl="1"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تشدید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کنترل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و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جلوگیری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از</a:t>
            </a:r>
            <a:r>
              <a:rPr lang="fa-IR" altLang="en-US" sz="1800" dirty="0" smtClean="0"/>
              <a:t> </a:t>
            </a:r>
            <a:r>
              <a:rPr lang="fa-IR" altLang="en-US" sz="4400" dirty="0" smtClean="0"/>
              <a:t>فعالیت </a:t>
            </a:r>
            <a:r>
              <a:rPr lang="fa-IR" altLang="en-US" sz="4400" dirty="0" err="1" smtClean="0"/>
              <a:t>دستفرشان</a:t>
            </a:r>
            <a:r>
              <a:rPr lang="fa-IR" altLang="en-US" sz="1600" dirty="0" smtClean="0"/>
              <a:t> </a:t>
            </a:r>
            <a:r>
              <a:rPr lang="fa-IR" altLang="en-US" sz="4400" dirty="0" smtClean="0"/>
              <a:t>مواد</a:t>
            </a:r>
            <a:r>
              <a:rPr lang="fa-IR" altLang="en-US" sz="1600" dirty="0" smtClean="0"/>
              <a:t> </a:t>
            </a:r>
            <a:r>
              <a:rPr lang="fa-IR" altLang="en-US" sz="4400" dirty="0" smtClean="0"/>
              <a:t>غذایی</a:t>
            </a:r>
            <a:r>
              <a:rPr lang="fa-IR" altLang="en-US" sz="1700" dirty="0" smtClean="0"/>
              <a:t> </a:t>
            </a:r>
            <a:r>
              <a:rPr lang="fa-IR" altLang="en-US" sz="4400" dirty="0" smtClean="0"/>
              <a:t>خطرناک</a:t>
            </a:r>
            <a:r>
              <a:rPr lang="fa-IR" altLang="en-US" sz="2000" dirty="0" smtClean="0"/>
              <a:t> </a:t>
            </a:r>
            <a:r>
              <a:rPr lang="fa-IR" altLang="en-US" sz="4400" dirty="0" smtClean="0"/>
              <a:t>مثل جگرکی، شربت آلات ، بستنی و ...</a:t>
            </a:r>
            <a:endParaRPr lang="en-US" altLang="en-US" sz="4400" dirty="0" smtClean="0"/>
          </a:p>
        </p:txBody>
      </p:sp>
      <p:sp>
        <p:nvSpPr>
          <p:cNvPr id="327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80E0BBB6-93F1-4595-B06B-646947E2B6A4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42167016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20725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fa-IR" dirty="0" smtClean="0">
                <a:latin typeface="F_Nazanin" pitchFamily="2" charset="2"/>
                <a:cs typeface="B Titr" pitchFamily="2" charset="-78"/>
              </a:rPr>
              <a:t>اهداف کارگاه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68314" y="981075"/>
            <a:ext cx="8247062" cy="488632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r">
              <a:buNone/>
              <a:defRPr/>
            </a:pPr>
            <a:r>
              <a:rPr lang="fa-IR" sz="3200" dirty="0" smtClean="0">
                <a:solidFill>
                  <a:srgbClr val="FF0000"/>
                </a:solidFill>
                <a:latin typeface="F_Nazanin" pitchFamily="2" charset="2"/>
                <a:cs typeface="B Mitra" pitchFamily="2" charset="-78"/>
              </a:rPr>
              <a:t>-حساس سازی و تبیین اهمیت اقدامات بهداشت محیط در پیشگیری و کنترل همه گیری های منتقله از آب و غذا</a:t>
            </a:r>
          </a:p>
          <a:p>
            <a:pPr marL="0" indent="0" algn="r">
              <a:buNone/>
              <a:defRPr/>
            </a:pPr>
            <a:r>
              <a:rPr lang="fa-IR" sz="3200" dirty="0" smtClean="0">
                <a:solidFill>
                  <a:srgbClr val="FF0000"/>
                </a:solidFill>
                <a:latin typeface="F_Nazanin" pitchFamily="2" charset="2"/>
                <a:cs typeface="B Mitra" pitchFamily="2" charset="-78"/>
              </a:rPr>
              <a:t>- بازآموزی اقدامات بهداشت محیط در پیشگیری و کنترل همه گیری های منتقله از آب و غذا</a:t>
            </a:r>
          </a:p>
          <a:p>
            <a:pPr marL="0" indent="0" algn="r">
              <a:buNone/>
              <a:defRPr/>
            </a:pPr>
            <a:r>
              <a:rPr lang="fa-IR" sz="3200" dirty="0" smtClean="0">
                <a:solidFill>
                  <a:srgbClr val="FF0000"/>
                </a:solidFill>
                <a:latin typeface="F_Nazanin" pitchFamily="2" charset="2"/>
                <a:cs typeface="B Mitra" pitchFamily="2" charset="-78"/>
              </a:rPr>
              <a:t>-تبیین نقش و وظیفه کارشناسان بهداشت محیط در پیشگیری و کنترل همه گیری های منتقله از آب و غذا</a:t>
            </a:r>
          </a:p>
          <a:p>
            <a:pPr marL="0" indent="0" algn="r">
              <a:buNone/>
              <a:defRPr/>
            </a:pPr>
            <a:r>
              <a:rPr lang="fa-IR" sz="3200" dirty="0" smtClean="0">
                <a:solidFill>
                  <a:srgbClr val="FF0000"/>
                </a:solidFill>
                <a:latin typeface="F_Nazanin" pitchFamily="2" charset="2"/>
                <a:cs typeface="B Mitra" pitchFamily="2" charset="-78"/>
              </a:rPr>
              <a:t>-یکسان سازی اقدامات بهداشت محیط در پیشگیری و کنترل همه گیری های منتقله از آب و غذا</a:t>
            </a:r>
          </a:p>
          <a:p>
            <a:pPr marL="0" indent="0" algn="r">
              <a:buNone/>
              <a:defRPr/>
            </a:pPr>
            <a:r>
              <a:rPr lang="fa-IR" sz="3200" dirty="0" smtClean="0">
                <a:solidFill>
                  <a:srgbClr val="FF0000"/>
                </a:solidFill>
                <a:latin typeface="F_Nazanin" pitchFamily="2" charset="2"/>
                <a:cs typeface="B Mitra" pitchFamily="2" charset="-78"/>
              </a:rPr>
              <a:t>-تبیین اهمیت هماهنگی های درون بخشی و برون بخشی در پیشگیری و کنترل همه گیری</a:t>
            </a:r>
            <a:r>
              <a:rPr lang="fa-IR" sz="3200" dirty="0" smtClean="0">
                <a:solidFill>
                  <a:srgbClr val="FF0000"/>
                </a:solidFill>
                <a:cs typeface="B Mitra" pitchFamily="2" charset="-78"/>
              </a:rPr>
              <a:t> های بیماریهای منتقله از آب و غذا </a:t>
            </a:r>
            <a:endParaRPr lang="en-US" sz="3200" dirty="0">
              <a:solidFill>
                <a:srgbClr val="FF000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83074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3700" dirty="0" smtClean="0">
                <a:cs typeface="B Titr" panose="00000700000000000000" pitchFamily="2" charset="-78"/>
              </a:rPr>
              <a:t>اقدامات بهداشت محیطی در موارد برخورد با بیماریهای ناشی از غذا :</a:t>
            </a:r>
            <a:endParaRPr lang="en-US" altLang="en-US" sz="3700" dirty="0" smtClean="0">
              <a:cs typeface="B Titr" panose="00000700000000000000" pitchFamily="2" charset="-78"/>
            </a:endParaRPr>
          </a:p>
        </p:txBody>
      </p:sp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تکمیل پرسشنامه مربوطه ( تعیین زمان و نوع غذای مصرفی )</a:t>
            </a:r>
          </a:p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نمونه برداری از غذای باقیمانده مصرف شده </a:t>
            </a:r>
          </a:p>
          <a:p>
            <a:pPr algn="r" rtl="1"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نمونه برداری از غذای مربوطه از محل تهیه شده  </a:t>
            </a:r>
            <a:endParaRPr lang="en-US" altLang="en-US" sz="4400" dirty="0" smtClean="0"/>
          </a:p>
        </p:txBody>
      </p:sp>
      <p:sp>
        <p:nvSpPr>
          <p:cNvPr id="337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B40F8C49-4001-4A8F-887C-BF5824C52964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342784405"/>
      </p:ext>
    </p:extLst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 ارسال نمونه به آزمایشگاههای مرتبط</a:t>
            </a:r>
          </a:p>
          <a:p>
            <a:pPr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آموزش لازم به تهیه و مصرف </a:t>
            </a:r>
            <a:r>
              <a:rPr lang="fa-IR" altLang="en-US" sz="4400" dirty="0" err="1" smtClean="0"/>
              <a:t>کنندگان</a:t>
            </a:r>
            <a:r>
              <a:rPr lang="fa-IR" altLang="en-US" sz="4400" dirty="0" smtClean="0"/>
              <a:t> غذای مورد نظر</a:t>
            </a:r>
          </a:p>
          <a:p>
            <a:pPr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4400" dirty="0" smtClean="0"/>
              <a:t>برنامه ریزی</a:t>
            </a:r>
            <a:r>
              <a:rPr lang="fa-IR" altLang="en-US" sz="1600" dirty="0" smtClean="0"/>
              <a:t> </a:t>
            </a:r>
            <a:r>
              <a:rPr lang="fa-IR" altLang="en-US" sz="4400" dirty="0" smtClean="0"/>
              <a:t>و</a:t>
            </a:r>
            <a:r>
              <a:rPr lang="fa-IR" altLang="en-US" sz="1600" dirty="0" smtClean="0"/>
              <a:t> </a:t>
            </a:r>
            <a:r>
              <a:rPr lang="fa-IR" altLang="en-US" sz="4400" dirty="0" smtClean="0"/>
              <a:t>هماهنگی جهت رفع مشکل فوق </a:t>
            </a:r>
            <a:endParaRPr lang="en-US" altLang="en-US" sz="4400" dirty="0" smtClean="0"/>
          </a:p>
        </p:txBody>
      </p:sp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4CE86F2A-352D-4489-AECA-8E740657191D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608719163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71913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2900" dirty="0" smtClean="0">
                <a:solidFill>
                  <a:srgbClr val="164C6C"/>
                </a:solidFill>
                <a:cs typeface="B Titr" pitchFamily="2" charset="-78"/>
              </a:rPr>
              <a:t>مدیریت طغیان بيماري هاي منتقله از آب و غذا</a:t>
            </a:r>
            <a:endParaRPr lang="en-US" sz="2900" dirty="0" smtClean="0">
              <a:solidFill>
                <a:srgbClr val="164C6C"/>
              </a:solidFill>
              <a:cs typeface="B Titr" pitchFamily="2" charset="-78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916113"/>
            <a:ext cx="7056437" cy="4249737"/>
          </a:xfrm>
        </p:spPr>
        <p:txBody>
          <a:bodyPr>
            <a:normAutofit/>
          </a:bodyPr>
          <a:lstStyle/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شناسايي </a:t>
            </a:r>
            <a:r>
              <a:rPr lang="fa-IR" altLang="en-US" sz="3200" dirty="0" err="1" smtClean="0">
                <a:cs typeface="B Mitra" panose="00000400000000000000" pitchFamily="2" charset="-78"/>
              </a:rPr>
              <a:t>سريع</a:t>
            </a:r>
            <a:r>
              <a:rPr lang="fa-IR" altLang="en-US" sz="3200" dirty="0" smtClean="0">
                <a:cs typeface="B Mitra" panose="00000400000000000000" pitchFamily="2" charset="-78"/>
              </a:rPr>
              <a:t> موارد </a:t>
            </a:r>
            <a:r>
              <a:rPr lang="fa-IR" altLang="en-US" sz="3200" dirty="0" err="1" smtClean="0">
                <a:cs typeface="B Mitra" panose="00000400000000000000" pitchFamily="2" charset="-78"/>
              </a:rPr>
              <a:t>بيماري</a:t>
            </a:r>
            <a:r>
              <a:rPr lang="fa-IR" altLang="en-US" sz="3200" dirty="0" smtClean="0">
                <a:cs typeface="B Mitra" panose="00000400000000000000" pitchFamily="2" charset="-78"/>
              </a:rPr>
              <a:t> </a:t>
            </a:r>
          </a:p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اطلاع به </a:t>
            </a:r>
            <a:r>
              <a:rPr lang="fa-IR" altLang="en-US" sz="3200" dirty="0" err="1" smtClean="0">
                <a:cs typeface="B Mitra" panose="00000400000000000000" pitchFamily="2" charset="-78"/>
              </a:rPr>
              <a:t>مسئولين</a:t>
            </a:r>
            <a:r>
              <a:rPr lang="fa-IR" altLang="en-US" sz="3200" dirty="0" smtClean="0">
                <a:cs typeface="B Mitra" panose="00000400000000000000" pitchFamily="2" charset="-78"/>
              </a:rPr>
              <a:t> سلامت</a:t>
            </a:r>
          </a:p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برقرار </a:t>
            </a:r>
            <a:r>
              <a:rPr lang="fa-IR" altLang="en-US" sz="3200" dirty="0" err="1" smtClean="0">
                <a:cs typeface="B Mitra" panose="00000400000000000000" pitchFamily="2" charset="-78"/>
              </a:rPr>
              <a:t>كردن</a:t>
            </a:r>
            <a:r>
              <a:rPr lang="fa-IR" altLang="en-US" sz="3200" dirty="0" smtClean="0">
                <a:cs typeface="B Mitra" panose="00000400000000000000" pitchFamily="2" charset="-78"/>
              </a:rPr>
              <a:t> </a:t>
            </a:r>
            <a:r>
              <a:rPr lang="fa-IR" altLang="en-US" sz="3200" dirty="0" err="1" smtClean="0">
                <a:cs typeface="B Mitra" panose="00000400000000000000" pitchFamily="2" charset="-78"/>
              </a:rPr>
              <a:t>مراكز</a:t>
            </a:r>
            <a:r>
              <a:rPr lang="fa-IR" altLang="en-US" sz="3200" dirty="0" smtClean="0">
                <a:cs typeface="B Mitra" panose="00000400000000000000" pitchFamily="2" charset="-78"/>
              </a:rPr>
              <a:t> </a:t>
            </a:r>
            <a:r>
              <a:rPr lang="fa-IR" altLang="en-US" sz="3200" dirty="0" err="1" smtClean="0">
                <a:cs typeface="B Mitra" panose="00000400000000000000" pitchFamily="2" charset="-78"/>
              </a:rPr>
              <a:t>درماني</a:t>
            </a:r>
            <a:endParaRPr lang="fa-IR" altLang="en-US" sz="3200" dirty="0" smtClean="0">
              <a:cs typeface="B Mitra" panose="00000400000000000000" pitchFamily="2" charset="-78"/>
            </a:endParaRPr>
          </a:p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آموزش بهداشت</a:t>
            </a:r>
          </a:p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دفع بهداشتی فاضلاب</a:t>
            </a:r>
          </a:p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تامین آب سالم</a:t>
            </a:r>
          </a:p>
          <a:p>
            <a:pPr marL="0" indent="0" algn="r" eaLnBrk="1" hangingPunct="1">
              <a:buNone/>
            </a:pPr>
            <a:r>
              <a:rPr lang="fa-IR" altLang="en-US" sz="3200" dirty="0" smtClean="0">
                <a:cs typeface="B Mitra" panose="00000400000000000000" pitchFamily="2" charset="-78"/>
              </a:rPr>
              <a:t>بهداشت مواد غذایی</a:t>
            </a:r>
          </a:p>
        </p:txBody>
      </p:sp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1547813" y="1341438"/>
            <a:ext cx="6696075" cy="4603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2400" b="1">
                <a:solidFill>
                  <a:srgbClr val="FF0000"/>
                </a:solidFill>
                <a:cs typeface="B Titr" panose="00000700000000000000" pitchFamily="2" charset="-78"/>
              </a:rPr>
              <a:t>عناصر مهم كنترل طغیان بيماري هاي منتقله از آب و غذا</a:t>
            </a:r>
            <a:endParaRPr lang="en-US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9948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29600" cy="5715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fa-IR" sz="3600" dirty="0" smtClean="0">
                <a:solidFill>
                  <a:srgbClr val="164C6C"/>
                </a:solidFill>
                <a:cs typeface="B Titr" pitchFamily="2" charset="-78"/>
              </a:rPr>
              <a:t>مدیریت طغیان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916113"/>
            <a:ext cx="7929563" cy="4441825"/>
          </a:xfrm>
        </p:spPr>
        <p:txBody>
          <a:bodyPr>
            <a:normAutofit/>
          </a:bodyPr>
          <a:lstStyle/>
          <a:p>
            <a:pPr marL="514350" indent="-514350"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1">
                  <a:shade val="75000"/>
                </a:schemeClr>
              </a:buClr>
              <a:buFont typeface="Wingdings" pitchFamily="2" charset="2"/>
              <a:buChar char="v"/>
              <a:defRPr/>
            </a:pPr>
            <a:r>
              <a:rPr lang="fa-IR" sz="3400" dirty="0" smtClean="0">
                <a:solidFill>
                  <a:srgbClr val="FF0000"/>
                </a:solidFill>
                <a:cs typeface="B Mitra" pitchFamily="2" charset="-78"/>
              </a:rPr>
              <a:t>نظارت بر بهداشت محیط و تعیین خطرات بالقوه </a:t>
            </a:r>
            <a:endParaRPr lang="en-US" sz="3400" dirty="0" smtClean="0">
              <a:solidFill>
                <a:srgbClr val="FF0000"/>
              </a:solidFill>
              <a:cs typeface="B Mitra" pitchFamily="2" charset="-78"/>
            </a:endParaRPr>
          </a:p>
          <a:p>
            <a:pPr marL="514350" indent="-514350" algn="r" rtl="1" eaLnBrk="1" fontAlgn="auto" hangingPunct="1">
              <a:spcAft>
                <a:spcPts val="0"/>
              </a:spcAft>
              <a:buClr>
                <a:schemeClr val="accent1">
                  <a:shade val="75000"/>
                </a:schemeClr>
              </a:buClr>
              <a:buFont typeface="Wingdings" pitchFamily="2" charset="2"/>
              <a:buChar char="v"/>
              <a:defRPr/>
            </a:pPr>
            <a:r>
              <a:rPr lang="fa-IR" sz="3400" dirty="0" smtClean="0">
                <a:solidFill>
                  <a:srgbClr val="FF0000"/>
                </a:solidFill>
                <a:cs typeface="B Mitra" pitchFamily="2" charset="-78"/>
              </a:rPr>
              <a:t>برنامه پایش سطوح مختلف برای شناسایی نقاط ضعف و برطرف نمودن آن</a:t>
            </a:r>
            <a:endParaRPr lang="en-US" sz="3400" dirty="0" smtClean="0">
              <a:solidFill>
                <a:srgbClr val="FF0000"/>
              </a:solidFill>
              <a:cs typeface="B Mitra" pitchFamily="2" charset="-78"/>
            </a:endParaRPr>
          </a:p>
          <a:p>
            <a:pPr marL="514350" indent="-514350" algn="r" rtl="1" eaLnBrk="1" fontAlgn="auto" hangingPunct="1">
              <a:spcAft>
                <a:spcPts val="0"/>
              </a:spcAft>
              <a:buClr>
                <a:schemeClr val="accent1">
                  <a:shade val="75000"/>
                </a:schemeClr>
              </a:buClr>
              <a:buFont typeface="Wingdings" pitchFamily="2" charset="2"/>
              <a:buChar char="v"/>
              <a:defRPr/>
            </a:pPr>
            <a:r>
              <a:rPr lang="fa-IR" sz="3400" dirty="0" smtClean="0">
                <a:solidFill>
                  <a:srgbClr val="FF0000"/>
                </a:solidFill>
                <a:cs typeface="B Mitra" pitchFamily="2" charset="-78"/>
              </a:rPr>
              <a:t>هماهنگي هاي درون بخشي و برون بخشي</a:t>
            </a:r>
            <a:endParaRPr lang="en-US" sz="3400" dirty="0" smtClean="0">
              <a:solidFill>
                <a:srgbClr val="FF0000"/>
              </a:solidFill>
              <a:cs typeface="B Mitra" pitchFamily="2" charset="-78"/>
            </a:endParaRPr>
          </a:p>
          <a:p>
            <a:pPr marL="514350" indent="-514350" algn="r" rtl="1" eaLnBrk="1" fontAlgn="auto" hangingPunct="1">
              <a:spcAft>
                <a:spcPts val="0"/>
              </a:spcAft>
              <a:buClr>
                <a:schemeClr val="accent1">
                  <a:shade val="75000"/>
                </a:schemeClr>
              </a:buClr>
              <a:buFont typeface="Wingdings" pitchFamily="2" charset="2"/>
              <a:buChar char="v"/>
              <a:defRPr/>
            </a:pPr>
            <a:r>
              <a:rPr lang="fa-IR" sz="3400" dirty="0" smtClean="0">
                <a:solidFill>
                  <a:srgbClr val="FF0000"/>
                </a:solidFill>
                <a:cs typeface="B Mitra" pitchFamily="2" charset="-78"/>
              </a:rPr>
              <a:t>آموزش عمومی و بازآموزی پرسنل</a:t>
            </a:r>
            <a:endParaRPr lang="en-US" sz="3400" dirty="0" smtClean="0">
              <a:solidFill>
                <a:srgbClr val="FF0000"/>
              </a:solidFill>
              <a:cs typeface="B Mitra" pitchFamily="2" charset="-78"/>
            </a:endParaRPr>
          </a:p>
          <a:p>
            <a:pPr marL="514350" indent="-514350" algn="r" rtl="1" eaLnBrk="1" fontAlgn="auto" hangingPunct="1">
              <a:spcAft>
                <a:spcPts val="0"/>
              </a:spcAft>
              <a:buClr>
                <a:schemeClr val="accent1">
                  <a:shade val="75000"/>
                </a:schemeClr>
              </a:buClr>
              <a:buFont typeface="Wingdings" pitchFamily="2" charset="2"/>
              <a:buChar char="v"/>
              <a:defRPr/>
            </a:pPr>
            <a:r>
              <a:rPr lang="fa-IR" sz="3400" dirty="0" smtClean="0">
                <a:solidFill>
                  <a:srgbClr val="FF0000"/>
                </a:solidFill>
                <a:cs typeface="B Mitra" pitchFamily="2" charset="-78"/>
              </a:rPr>
              <a:t>تامین تجهیزات و پشتیبانی </a:t>
            </a:r>
            <a:endParaRPr lang="en-US" sz="3400" dirty="0" smtClean="0">
              <a:solidFill>
                <a:srgbClr val="FF0000"/>
              </a:solidFill>
              <a:cs typeface="B Mitra" pitchFamily="2" charset="-78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1">
                  <a:shade val="75000"/>
                </a:schemeClr>
              </a:buClr>
              <a:buFont typeface="Wingdings" pitchFamily="2" charset="2"/>
              <a:buChar char="v"/>
              <a:defRPr/>
            </a:pPr>
            <a:endParaRPr lang="en-US" sz="3400" dirty="0">
              <a:solidFill>
                <a:schemeClr val="bg2">
                  <a:lumMod val="25000"/>
                </a:schemeClr>
              </a:solidFill>
              <a:cs typeface="B Mitr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813" y="1341438"/>
            <a:ext cx="6696075" cy="4603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اقدامات لازم پیش از بروز همه گیری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44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5715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مدیریت طغیان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1844675"/>
            <a:ext cx="7745412" cy="4445000"/>
          </a:xfrm>
        </p:spPr>
        <p:txBody>
          <a:bodyPr>
            <a:normAutofit/>
          </a:bodyPr>
          <a:lstStyle/>
          <a:p>
            <a:pPr marL="0" indent="0" algn="r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1">
                  <a:shade val="75000"/>
                </a:schemeClr>
              </a:buClr>
              <a:buNone/>
              <a:defRPr/>
            </a:pPr>
            <a:r>
              <a:rPr lang="fa-IR" sz="4000" dirty="0" smtClean="0">
                <a:solidFill>
                  <a:srgbClr val="FF0000"/>
                </a:solidFill>
                <a:cs typeface="B Mitra" pitchFamily="2" charset="-78"/>
              </a:rPr>
              <a:t>- اهمیت زمان</a:t>
            </a:r>
            <a:endParaRPr lang="en-US" sz="4000" dirty="0" smtClean="0">
              <a:solidFill>
                <a:srgbClr val="FF0000"/>
              </a:solidFill>
              <a:cs typeface="B Mitra" pitchFamily="2" charset="-78"/>
            </a:endParaRP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1">
                  <a:shade val="75000"/>
                </a:schemeClr>
              </a:buClr>
              <a:buNone/>
              <a:defRPr/>
            </a:pPr>
            <a:r>
              <a:rPr lang="fa-IR" sz="4000" dirty="0" smtClean="0">
                <a:solidFill>
                  <a:srgbClr val="FF0000"/>
                </a:solidFill>
                <a:cs typeface="B Mitra" pitchFamily="2" charset="-78"/>
              </a:rPr>
              <a:t>- بررسی همه گیری    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1">
                  <a:shade val="75000"/>
                </a:schemeClr>
              </a:buClr>
              <a:buNone/>
              <a:defRPr/>
            </a:pPr>
            <a:endParaRPr lang="fa-IR" sz="3200" dirty="0" smtClean="0">
              <a:solidFill>
                <a:srgbClr val="FF0000"/>
              </a:solidFill>
              <a:cs typeface="B Mitra" pitchFamily="2" charset="-78"/>
            </a:endParaRPr>
          </a:p>
          <a:p>
            <a:pPr marL="1188720" lvl="3" indent="-237744" algn="r" rtl="1">
              <a:buFont typeface="Verdana"/>
              <a:buChar char="◦"/>
              <a:defRPr/>
            </a:pPr>
            <a:r>
              <a:rPr lang="ar-SA" sz="3200" b="1" dirty="0" smtClean="0">
                <a:solidFill>
                  <a:srgbClr val="00B0F0"/>
                </a:solidFill>
                <a:cs typeface="B Mitra" pitchFamily="2" charset="-78"/>
              </a:rPr>
              <a:t>بررسي اپيدميولوژيک </a:t>
            </a:r>
            <a:endParaRPr lang="en-US" sz="3200" b="1" dirty="0" smtClean="0">
              <a:solidFill>
                <a:srgbClr val="00B0F0"/>
              </a:solidFill>
              <a:cs typeface="B Mitra" pitchFamily="2" charset="-78"/>
            </a:endParaRPr>
          </a:p>
          <a:p>
            <a:pPr marL="1188720" lvl="3" indent="-237744" algn="r" rtl="1">
              <a:buFont typeface="Verdana"/>
              <a:buChar char="◦"/>
              <a:defRPr/>
            </a:pPr>
            <a:r>
              <a:rPr lang="ar-SA" sz="3100" b="1" dirty="0" smtClean="0">
                <a:solidFill>
                  <a:srgbClr val="00B0F0"/>
                </a:solidFill>
                <a:cs typeface="B Mitra" pitchFamily="2" charset="-78"/>
              </a:rPr>
              <a:t>بررسي</a:t>
            </a:r>
            <a:r>
              <a:rPr lang="en-US" sz="3100" b="1" dirty="0" smtClean="0">
                <a:solidFill>
                  <a:srgbClr val="00B0F0"/>
                </a:solidFill>
                <a:cs typeface="B Mitra" pitchFamily="2" charset="-78"/>
              </a:rPr>
              <a:t> </a:t>
            </a:r>
            <a:r>
              <a:rPr lang="ar-SA" sz="3100" b="1" dirty="0" smtClean="0">
                <a:solidFill>
                  <a:srgbClr val="00B0F0"/>
                </a:solidFill>
                <a:cs typeface="B Mitra" pitchFamily="2" charset="-78"/>
              </a:rPr>
              <a:t>هاي آزمايشگاهي </a:t>
            </a:r>
            <a:endParaRPr lang="fa-IR" sz="3100" b="1" dirty="0" smtClean="0">
              <a:solidFill>
                <a:srgbClr val="00B0F0"/>
              </a:solidFill>
              <a:cs typeface="B Mitra" pitchFamily="2" charset="-78"/>
            </a:endParaRPr>
          </a:p>
          <a:p>
            <a:pPr marL="1188720" lvl="3" indent="-237744" algn="r" rtl="1">
              <a:buFont typeface="Verdana"/>
              <a:buChar char="◦"/>
              <a:defRPr/>
            </a:pPr>
            <a:r>
              <a:rPr lang="ar-SA" sz="3100" b="1" dirty="0" smtClean="0">
                <a:solidFill>
                  <a:srgbClr val="00B0F0"/>
                </a:solidFill>
                <a:cs typeface="B Mitra" pitchFamily="2" charset="-78"/>
              </a:rPr>
              <a:t>بررسي</a:t>
            </a:r>
            <a:r>
              <a:rPr lang="en-US" sz="3100" b="1" dirty="0" smtClean="0">
                <a:solidFill>
                  <a:srgbClr val="00B0F0"/>
                </a:solidFill>
                <a:cs typeface="B Mitra" pitchFamily="2" charset="-78"/>
              </a:rPr>
              <a:t> </a:t>
            </a:r>
            <a:r>
              <a:rPr lang="ar-SA" sz="3100" b="1" dirty="0" smtClean="0">
                <a:solidFill>
                  <a:srgbClr val="00B0F0"/>
                </a:solidFill>
                <a:cs typeface="B Mitra" pitchFamily="2" charset="-78"/>
              </a:rPr>
              <a:t>هاي محيطي</a:t>
            </a:r>
            <a:endParaRPr lang="en-US" sz="3100" b="1" dirty="0" smtClean="0">
              <a:solidFill>
                <a:srgbClr val="00B0F0"/>
              </a:solidFill>
              <a:cs typeface="B Mitra" pitchFamily="2" charset="-78"/>
            </a:endParaRPr>
          </a:p>
          <a:p>
            <a:pPr marL="640080" lvl="1" indent="-237744">
              <a:buFontTx/>
              <a:buNone/>
              <a:defRPr/>
            </a:pPr>
            <a:endParaRPr lang="fa-IR" sz="3600" b="1" u="sng" dirty="0" smtClean="0">
              <a:cs typeface="B Mitr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813" y="1341438"/>
            <a:ext cx="6696075" cy="4603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اقدامات لازم حین  بروز همه گیری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486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55832" cy="1143000"/>
          </a:xfrm>
        </p:spPr>
        <p:txBody>
          <a:bodyPr>
            <a:normAutofit fontScale="90000"/>
          </a:bodyPr>
          <a:lstStyle/>
          <a:p>
            <a:r>
              <a:rPr lang="fa-IR" sz="4400" dirty="0">
                <a:solidFill>
                  <a:srgbClr val="FF0066"/>
                </a:solidFill>
              </a:rPr>
              <a:t>وضعیت موجود </a:t>
            </a:r>
            <a:r>
              <a:rPr lang="fa-IR" sz="4400" dirty="0" smtClean="0">
                <a:solidFill>
                  <a:srgbClr val="FF0066"/>
                </a:solidFill>
              </a:rPr>
              <a:t>مراکز </a:t>
            </a:r>
            <a:r>
              <a:rPr lang="fa-IR" sz="4400" dirty="0">
                <a:solidFill>
                  <a:srgbClr val="FF0066"/>
                </a:solidFill>
              </a:rPr>
              <a:t>تهیه </a:t>
            </a:r>
            <a:r>
              <a:rPr lang="fa-IR" sz="4400" dirty="0" err="1">
                <a:solidFill>
                  <a:srgbClr val="FF0066"/>
                </a:solidFill>
              </a:rPr>
              <a:t>وتوزیع</a:t>
            </a:r>
            <a:r>
              <a:rPr lang="fa-IR" sz="4400" dirty="0">
                <a:solidFill>
                  <a:srgbClr val="FF0066"/>
                </a:solidFill>
              </a:rPr>
              <a:t> مواد غذایی در </a:t>
            </a:r>
            <a:r>
              <a:rPr lang="fa-IR" sz="4400" dirty="0" smtClean="0">
                <a:solidFill>
                  <a:srgbClr val="FF0066"/>
                </a:solidFill>
              </a:rPr>
              <a:t>کشور</a:t>
            </a:r>
            <a:endParaRPr lang="en-US" sz="4400" b="1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81328"/>
            <a:ext cx="8905528" cy="5044016"/>
          </a:xfrm>
        </p:spPr>
        <p:txBody>
          <a:bodyPr>
            <a:normAutofit/>
          </a:bodyPr>
          <a:lstStyle/>
          <a:p>
            <a:pPr marL="0" indent="0" rtl="1">
              <a:buFontTx/>
              <a:buChar char="-"/>
            </a:pPr>
            <a:r>
              <a:rPr lang="fa-IR" sz="2800" b="1" dirty="0" smtClean="0"/>
              <a:t>تعداد پرونده های فعال </a:t>
            </a:r>
            <a:r>
              <a:rPr lang="fa-IR" sz="2800" b="1" dirty="0" err="1" smtClean="0"/>
              <a:t>مراکزتهیه</a:t>
            </a:r>
            <a:r>
              <a:rPr lang="fa-IR" sz="2800" b="1" dirty="0" smtClean="0"/>
              <a:t> </a:t>
            </a:r>
            <a:r>
              <a:rPr lang="fa-IR" sz="2800" b="1" dirty="0" err="1" smtClean="0"/>
              <a:t>وتوزیع</a:t>
            </a:r>
            <a:r>
              <a:rPr lang="fa-IR" sz="2800" b="1" dirty="0" smtClean="0"/>
              <a:t> </a:t>
            </a:r>
            <a:r>
              <a:rPr lang="fa-IR" sz="2800" b="1" dirty="0" err="1" smtClean="0"/>
              <a:t>واماکن</a:t>
            </a:r>
            <a:r>
              <a:rPr lang="fa-IR" sz="2800" b="1" dirty="0" smtClean="0"/>
              <a:t> عمومی :2446723</a:t>
            </a:r>
          </a:p>
          <a:p>
            <a:pPr marL="0" indent="0" rtl="1">
              <a:buFontTx/>
              <a:buChar char="-"/>
            </a:pPr>
            <a:endParaRPr lang="fa-IR" sz="2800" b="1" dirty="0" smtClean="0"/>
          </a:p>
          <a:p>
            <a:pPr marL="0" indent="0" rtl="1">
              <a:buFontTx/>
              <a:buChar char="-"/>
            </a:pPr>
            <a:r>
              <a:rPr lang="fa-IR" sz="2800" b="1" dirty="0" smtClean="0"/>
              <a:t>تعداد مراکز تهیه </a:t>
            </a:r>
            <a:r>
              <a:rPr lang="fa-IR" sz="2800" b="1" dirty="0" err="1" smtClean="0"/>
              <a:t>وتوزیع</a:t>
            </a:r>
            <a:r>
              <a:rPr lang="fa-IR" sz="2800" b="1" dirty="0" smtClean="0"/>
              <a:t> مواد غذایی:833945 </a:t>
            </a:r>
            <a:r>
              <a:rPr lang="fa-IR" sz="2200" b="1" dirty="0" smtClean="0"/>
              <a:t>(استخراج آمار از سامانه جامع بازرسی)</a:t>
            </a:r>
          </a:p>
          <a:p>
            <a:pPr marL="0" indent="0" rtl="1">
              <a:buFontTx/>
              <a:buChar char="-"/>
            </a:pPr>
            <a:endParaRPr lang="fa-IR" sz="2800" b="1" dirty="0"/>
          </a:p>
          <a:p>
            <a:pPr marL="0" indent="0" rtl="1">
              <a:buFontTx/>
              <a:buChar char="-"/>
            </a:pPr>
            <a:r>
              <a:rPr lang="fa-IR" sz="2800" b="1" dirty="0" smtClean="0"/>
              <a:t>تعداد بازرسی های انجام شده از مراکز تهیه وتوزیع:1701478</a:t>
            </a:r>
            <a:r>
              <a:rPr lang="fa-IR" sz="2800" b="1" dirty="0" smtClean="0">
                <a:solidFill>
                  <a:srgbClr val="FF0000"/>
                </a:solidFill>
              </a:rPr>
              <a:t>(پوشش بازرسی49%)</a:t>
            </a:r>
          </a:p>
          <a:p>
            <a:pPr marL="0" indent="0" rtl="1">
              <a:buFontTx/>
              <a:buChar char="-"/>
            </a:pPr>
            <a:endParaRPr lang="fa-IR" sz="2800" b="1" dirty="0"/>
          </a:p>
          <a:p>
            <a:pPr marL="0" indent="0" rtl="1">
              <a:buFontTx/>
              <a:buChar char="-"/>
            </a:pPr>
            <a:r>
              <a:rPr lang="fa-IR" sz="2800" b="1" dirty="0" smtClean="0"/>
              <a:t>تعداد شکایات بررسی شده :30639      </a:t>
            </a:r>
            <a:r>
              <a:rPr lang="fa-IR" sz="2200" b="1" dirty="0"/>
              <a:t>(استخراج </a:t>
            </a:r>
            <a:r>
              <a:rPr lang="fa-IR" sz="2200" b="1" dirty="0" err="1" smtClean="0"/>
              <a:t>آماراز</a:t>
            </a:r>
            <a:r>
              <a:rPr lang="fa-IR" sz="2200" b="1" dirty="0" smtClean="0"/>
              <a:t> </a:t>
            </a:r>
            <a:r>
              <a:rPr lang="fa-IR" sz="2200" b="1" dirty="0"/>
              <a:t>سامانه 190</a:t>
            </a:r>
            <a:r>
              <a:rPr lang="en-US" sz="2200" b="1" dirty="0"/>
              <a:t> </a:t>
            </a:r>
            <a:r>
              <a:rPr lang="fa-IR" sz="2200" b="1" dirty="0"/>
              <a:t>)</a:t>
            </a:r>
            <a:r>
              <a:rPr lang="en-US" sz="2800" b="1" dirty="0" smtClean="0"/>
              <a:t> </a:t>
            </a:r>
            <a:endParaRPr lang="fa-IR" sz="2800" b="1" dirty="0" smtClean="0"/>
          </a:p>
          <a:p>
            <a:pPr marL="0" indent="0" rtl="1">
              <a:buFontTx/>
              <a:buChar char="-"/>
            </a:pPr>
            <a:endParaRPr lang="fa-IR" sz="2800" b="1" dirty="0" smtClean="0"/>
          </a:p>
          <a:p>
            <a:pPr marL="0" indent="0" rtl="1">
              <a:buFontTx/>
              <a:buChar char="-"/>
            </a:pPr>
            <a:endParaRPr lang="fa-IR" sz="2800" b="1" dirty="0"/>
          </a:p>
          <a:p>
            <a:pPr marL="0" indent="0" rtl="1">
              <a:buFontTx/>
              <a:buChar char="-"/>
            </a:pPr>
            <a:endParaRPr lang="fa-IR" sz="2800" b="1" dirty="0" smtClean="0"/>
          </a:p>
          <a:p>
            <a:pPr marL="0" indent="0" rtl="1">
              <a:buFontTx/>
              <a:buChar char="-"/>
            </a:pPr>
            <a:endParaRPr lang="fa-IR" sz="2800" b="1" dirty="0"/>
          </a:p>
          <a:p>
            <a:pPr algn="r" rtl="1">
              <a:buFontTx/>
              <a:buChar char="-"/>
            </a:pPr>
            <a:endParaRPr lang="fa-IR" sz="4000" dirty="0" smtClean="0"/>
          </a:p>
          <a:p>
            <a:pPr algn="r" rtl="1"/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05A7-9F37-49B9-ACEA-B83ACF302950}" type="slidenum">
              <a:rPr lang="fa-IR" smtClean="0"/>
              <a:pPr/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990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6090"/>
          </a:xfrm>
        </p:spPr>
        <p:txBody>
          <a:bodyPr>
            <a:normAutofit/>
          </a:bodyPr>
          <a:lstStyle/>
          <a:p>
            <a:r>
              <a:rPr lang="fa-IR" dirty="0">
                <a:solidFill>
                  <a:srgbClr val="FF0000"/>
                </a:solidFill>
              </a:rPr>
              <a:t>اقدامات </a:t>
            </a:r>
            <a:r>
              <a:rPr lang="fa-IR" dirty="0" smtClean="0">
                <a:solidFill>
                  <a:srgbClr val="FF0000"/>
                </a:solidFill>
              </a:rPr>
              <a:t>انجام شده توسط مرکز سلامت محیط </a:t>
            </a:r>
            <a:r>
              <a:rPr lang="fa-IR" dirty="0" err="1" smtClean="0">
                <a:solidFill>
                  <a:srgbClr val="FF0000"/>
                </a:solidFill>
              </a:rPr>
              <a:t>وکار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476672"/>
            <a:ext cx="8640960" cy="5832648"/>
          </a:xfrm>
        </p:spPr>
        <p:txBody>
          <a:bodyPr>
            <a:noAutofit/>
          </a:bodyPr>
          <a:lstStyle/>
          <a:p>
            <a:pPr algn="justLow" fontAlgn="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/>
              <a:t>خرید تجهیزات  بازرسی مداخله ای </a:t>
            </a:r>
          </a:p>
          <a:p>
            <a:pPr algn="justLow" fontAlgn="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fa-IR" sz="2800" b="1" dirty="0"/>
          </a:p>
          <a:p>
            <a:pPr algn="justLow" fontAlgn="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/>
              <a:t>تغییر متد در روش های بازرسی(مداخله در محل)</a:t>
            </a:r>
          </a:p>
          <a:p>
            <a:pPr algn="justLow" fontAlgn="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fa-IR" sz="2800" b="1" dirty="0"/>
          </a:p>
          <a:p>
            <a:pPr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/>
              <a:t>مشارکت بخش خصوصی در نظارت های غیر حاکمیتی  </a:t>
            </a:r>
            <a:r>
              <a:rPr lang="fa-IR" sz="2800" b="1" dirty="0" err="1"/>
              <a:t>واستفاده</a:t>
            </a:r>
            <a:r>
              <a:rPr lang="fa-IR" sz="2800" b="1" dirty="0"/>
              <a:t> از توان دانش آموختگان بهداشت  محیط</a:t>
            </a:r>
          </a:p>
          <a:p>
            <a:pPr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fa-IR" sz="2800" b="1" dirty="0"/>
          </a:p>
          <a:p>
            <a:pPr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/>
              <a:t>طراحی </a:t>
            </a:r>
            <a:r>
              <a:rPr lang="fa-IR" sz="2800" b="1" dirty="0" err="1"/>
              <a:t>وایجاد</a:t>
            </a:r>
            <a:r>
              <a:rPr lang="fa-IR" sz="2800" b="1" dirty="0"/>
              <a:t>  فرم الکترونیک ثبت نتایج نمونه برداری مواد غذایی در سامانه جامع بازرسی بهداشت محیط</a:t>
            </a:r>
            <a:endParaRPr lang="en-US" sz="2800" b="1" dirty="0"/>
          </a:p>
          <a:p>
            <a:pPr>
              <a:lnSpc>
                <a:spcPct val="150000"/>
              </a:lnSpc>
            </a:pPr>
            <a:endParaRPr lang="en-US" sz="2300" b="1" dirty="0"/>
          </a:p>
        </p:txBody>
      </p:sp>
    </p:spTree>
    <p:extLst>
      <p:ext uri="{BB962C8B-B14F-4D97-AF65-F5344CB8AC3E}">
        <p14:creationId xmlns:p14="http://schemas.microsoft.com/office/powerpoint/2010/main" val="102393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6090"/>
          </a:xfrm>
        </p:spPr>
        <p:txBody>
          <a:bodyPr>
            <a:normAutofit/>
          </a:bodyPr>
          <a:lstStyle/>
          <a:p>
            <a:r>
              <a:rPr lang="fa-IR" dirty="0">
                <a:solidFill>
                  <a:srgbClr val="FF0000"/>
                </a:solidFill>
              </a:rPr>
              <a:t>اقدامات </a:t>
            </a:r>
            <a:r>
              <a:rPr lang="fa-IR" dirty="0" smtClean="0">
                <a:solidFill>
                  <a:srgbClr val="FF0000"/>
                </a:solidFill>
              </a:rPr>
              <a:t>انجام شده توسط مرکز سلامت محیط </a:t>
            </a:r>
            <a:r>
              <a:rPr lang="fa-IR" dirty="0" err="1" smtClean="0">
                <a:solidFill>
                  <a:srgbClr val="FF0000"/>
                </a:solidFill>
              </a:rPr>
              <a:t>وکار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640960" cy="5544616"/>
          </a:xfrm>
        </p:spPr>
        <p:txBody>
          <a:bodyPr>
            <a:noAutofit/>
          </a:bodyPr>
          <a:lstStyle/>
          <a:p>
            <a:pPr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/>
              <a:t>تقویت بهداشت محیط در نظام شبکه خدمات بهداشتی</a:t>
            </a:r>
          </a:p>
          <a:p>
            <a:pPr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fa-IR" sz="2800" b="1" dirty="0"/>
          </a:p>
          <a:p>
            <a:pPr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/>
              <a:t>کاهش میزان نمک تا میزان 1% در نان های سنتی چهارگانه با همکاری سازمان ملی استاندارد</a:t>
            </a:r>
          </a:p>
          <a:p>
            <a:pPr>
              <a:lnSpc>
                <a:spcPct val="150000"/>
              </a:lnSpc>
            </a:pPr>
            <a:endParaRPr lang="en-US" sz="2300" b="1" dirty="0"/>
          </a:p>
        </p:txBody>
      </p:sp>
    </p:spTree>
    <p:extLst>
      <p:ext uri="{BB962C8B-B14F-4D97-AF65-F5344CB8AC3E}">
        <p14:creationId xmlns:p14="http://schemas.microsoft.com/office/powerpoint/2010/main" val="92676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20080"/>
          </a:xfrm>
        </p:spPr>
        <p:txBody>
          <a:bodyPr>
            <a:noAutofit/>
          </a:bodyPr>
          <a:lstStyle/>
          <a:p>
            <a:pPr algn="ctr" rtl="1"/>
            <a:r>
              <a:rPr lang="fa-IR" sz="2400" dirty="0">
                <a:solidFill>
                  <a:srgbClr val="FF0000"/>
                </a:solidFill>
              </a:rPr>
              <a:t>اقدامات مورد </a:t>
            </a:r>
            <a:r>
              <a:rPr lang="fa-IR" sz="2400" dirty="0" smtClean="0">
                <a:solidFill>
                  <a:srgbClr val="FF0000"/>
                </a:solidFill>
              </a:rPr>
              <a:t>انتظاراز </a:t>
            </a:r>
            <a:r>
              <a:rPr lang="fa-IR" sz="2400" dirty="0" smtClean="0">
                <a:solidFill>
                  <a:srgbClr val="FF0000"/>
                </a:solidFill>
              </a:rPr>
              <a:t>گروه های مهندسی بهداشت محیط دانشگاه </a:t>
            </a:r>
            <a:r>
              <a:rPr lang="fa-IR" sz="2400" dirty="0" smtClean="0">
                <a:solidFill>
                  <a:srgbClr val="FF0000"/>
                </a:solidFill>
              </a:rPr>
              <a:t>های علوم پزشکی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80920" cy="4800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800" b="1" dirty="0"/>
              <a:t>1- انجام بازرسی و نظارت بهداشت محیطی مستمر و روزانه </a:t>
            </a:r>
            <a:r>
              <a:rPr lang="fa-IR" sz="2800" b="1" dirty="0" err="1"/>
              <a:t>وبازدیدها</a:t>
            </a:r>
            <a:r>
              <a:rPr lang="fa-IR" sz="2800" b="1" dirty="0"/>
              <a:t> در سایر ساعات غیر متعارف</a:t>
            </a:r>
          </a:p>
          <a:p>
            <a:pPr marL="0" indent="0">
              <a:buNone/>
            </a:pPr>
            <a:r>
              <a:rPr lang="fa-IR" sz="2800" b="1" dirty="0" smtClean="0"/>
              <a:t>2- </a:t>
            </a:r>
            <a:r>
              <a:rPr lang="fa-IR" sz="2800" b="1" dirty="0"/>
              <a:t>هدایت بازرسی ها به منظور رسیدگی به شکایات سامانه بهداشت 190</a:t>
            </a:r>
          </a:p>
          <a:p>
            <a:pPr marL="109728" indent="0">
              <a:buNone/>
            </a:pPr>
            <a:r>
              <a:rPr lang="fa-IR" sz="2800" b="1" dirty="0" smtClean="0"/>
              <a:t>3- </a:t>
            </a:r>
            <a:r>
              <a:rPr lang="fa-IR" sz="2800" b="1" dirty="0"/>
              <a:t>سنجش با دستگاه های </a:t>
            </a:r>
            <a:r>
              <a:rPr lang="fa-IR" sz="2800" b="1" dirty="0" err="1"/>
              <a:t>پرتابل</a:t>
            </a:r>
            <a:r>
              <a:rPr lang="fa-IR" sz="2800" b="1" dirty="0"/>
              <a:t> </a:t>
            </a:r>
            <a:r>
              <a:rPr lang="fa-IR" sz="2800" b="1" dirty="0" err="1"/>
              <a:t>ومداخله</a:t>
            </a:r>
            <a:r>
              <a:rPr lang="fa-IR" sz="2800" b="1" dirty="0"/>
              <a:t> در محل به ویژه کنترل نمک، روغن </a:t>
            </a:r>
            <a:r>
              <a:rPr lang="fa-IR" sz="2800" b="1" dirty="0" err="1"/>
              <a:t>وافزودنی</a:t>
            </a:r>
            <a:r>
              <a:rPr lang="fa-IR" sz="2800" b="1" dirty="0"/>
              <a:t> های غیر </a:t>
            </a:r>
            <a:r>
              <a:rPr lang="fa-IR" sz="2800" b="1" dirty="0" smtClean="0"/>
              <a:t>مجاز</a:t>
            </a:r>
          </a:p>
          <a:p>
            <a:pPr marL="109728" indent="0">
              <a:buNone/>
            </a:pPr>
            <a:r>
              <a:rPr lang="fa-IR" sz="2800" b="1" dirty="0" smtClean="0"/>
              <a:t>4- </a:t>
            </a:r>
            <a:r>
              <a:rPr lang="fa-IR" sz="2800" b="1" dirty="0"/>
              <a:t>نمونه برداری هدفمند از مواد غذایی در سطح </a:t>
            </a:r>
            <a:r>
              <a:rPr lang="fa-IR" sz="2800" b="1" dirty="0" smtClean="0"/>
              <a:t>عرضه</a:t>
            </a:r>
          </a:p>
          <a:p>
            <a:pPr marL="109728" indent="0">
              <a:buNone/>
            </a:pPr>
            <a:r>
              <a:rPr lang="fa-IR" sz="2800" b="1" dirty="0" smtClean="0"/>
              <a:t>5-نظارت </a:t>
            </a:r>
            <a:r>
              <a:rPr lang="fa-IR" sz="2800" b="1" dirty="0"/>
              <a:t>بر مراکز </a:t>
            </a:r>
            <a:r>
              <a:rPr lang="fa-IR" sz="2800" b="1" dirty="0" smtClean="0"/>
              <a:t>حساس</a:t>
            </a:r>
            <a:endParaRPr lang="en-US" sz="2800" b="1" dirty="0"/>
          </a:p>
          <a:p>
            <a:pPr marL="109728" indent="0">
              <a:buNone/>
            </a:pPr>
            <a:r>
              <a:rPr lang="fa-IR" sz="2800" b="1" dirty="0" smtClean="0"/>
              <a:t>6- </a:t>
            </a:r>
            <a:r>
              <a:rPr lang="fa-IR" sz="2800" b="1" dirty="0"/>
              <a:t>استفاده از توان بخش خصوصی (دفاتر خدمات </a:t>
            </a:r>
            <a:r>
              <a:rPr lang="fa-IR" sz="2800" b="1" dirty="0" smtClean="0"/>
              <a:t>سلامت)</a:t>
            </a:r>
            <a:r>
              <a:rPr lang="fa-IR" sz="2800" b="1" dirty="0" err="1" smtClean="0"/>
              <a:t>وپرسنل</a:t>
            </a:r>
            <a:r>
              <a:rPr lang="fa-IR" sz="2800" b="1" dirty="0" smtClean="0"/>
              <a:t> </a:t>
            </a:r>
            <a:r>
              <a:rPr lang="fa-IR" sz="2800" b="1" dirty="0"/>
              <a:t>خرید خدمت در نظام شبکه</a:t>
            </a:r>
            <a:endParaRPr lang="en-US" sz="2800" b="1" dirty="0"/>
          </a:p>
          <a:p>
            <a:pPr marL="0" indent="0" algn="r" rtl="1">
              <a:buNone/>
            </a:pPr>
            <a:endParaRPr lang="fa-IR" sz="2800" b="1" dirty="0"/>
          </a:p>
        </p:txBody>
      </p:sp>
    </p:spTree>
    <p:extLst>
      <p:ext uri="{BB962C8B-B14F-4D97-AF65-F5344CB8AC3E}">
        <p14:creationId xmlns:p14="http://schemas.microsoft.com/office/powerpoint/2010/main" val="117803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sz="2800" b="1" dirty="0"/>
              <a:t>تکمیل خرید تجهیزات آزمایشگاهی </a:t>
            </a:r>
            <a:r>
              <a:rPr lang="fa-IR" sz="2800" b="1" dirty="0" err="1" smtClean="0"/>
              <a:t>وپرتابل</a:t>
            </a:r>
            <a:endParaRPr lang="fa-IR" sz="2800" b="1" dirty="0" smtClean="0"/>
          </a:p>
          <a:p>
            <a:endParaRPr lang="fa-IR" sz="2800" b="1" dirty="0"/>
          </a:p>
          <a:p>
            <a:r>
              <a:rPr lang="fa-IR" sz="2800" b="1" dirty="0"/>
              <a:t>گسترش دفاتر خدمات سلامت در دانشگاه های علوم پزشکی </a:t>
            </a:r>
            <a:r>
              <a:rPr lang="fa-IR" sz="2800" b="1" dirty="0" smtClean="0"/>
              <a:t>کشور</a:t>
            </a:r>
            <a:endParaRPr lang="fa-IR" sz="2800" b="1" dirty="0"/>
          </a:p>
          <a:p>
            <a:endParaRPr lang="fa-IR" sz="2800" b="1" dirty="0"/>
          </a:p>
          <a:p>
            <a:r>
              <a:rPr lang="fa-IR" sz="2800" b="1" dirty="0" err="1"/>
              <a:t>تغییردر</a:t>
            </a:r>
            <a:r>
              <a:rPr lang="fa-IR" sz="2800" b="1" dirty="0"/>
              <a:t> روش کنترل </a:t>
            </a:r>
            <a:r>
              <a:rPr lang="fa-IR" sz="2800" b="1" dirty="0" err="1"/>
              <a:t>وبازرسی</a:t>
            </a:r>
            <a:r>
              <a:rPr lang="fa-IR" sz="2800" b="1" dirty="0"/>
              <a:t> با تکیه بر استفاده از آزمایشگاه غذا جهت نتیجه گیری در بررسی ها</a:t>
            </a:r>
          </a:p>
          <a:p>
            <a:endParaRPr lang="fa-IR" sz="2800" b="1" dirty="0"/>
          </a:p>
          <a:p>
            <a:r>
              <a:rPr lang="fa-IR" sz="2800" b="1" dirty="0"/>
              <a:t>استفاده از ابزار لازم در</a:t>
            </a:r>
            <a:r>
              <a:rPr lang="ar-SA" altLang="zh-CN" sz="2800" b="1" dirty="0"/>
              <a:t>شناسايی و ارزيابی</a:t>
            </a:r>
            <a:r>
              <a:rPr lang="fa-IR" altLang="zh-CN" sz="2800" b="1" dirty="0"/>
              <a:t> خطر</a:t>
            </a:r>
            <a:r>
              <a:rPr lang="ar-SA" altLang="zh-CN" sz="2800" b="1" dirty="0"/>
              <a:t> و راههای پيشگيري از </a:t>
            </a:r>
            <a:r>
              <a:rPr lang="fa-IR" altLang="zh-CN" sz="2800" b="1" dirty="0"/>
              <a:t>بعضی از طغیان ها(ظهور عوامل بیماری زا جدید)</a:t>
            </a:r>
          </a:p>
          <a:p>
            <a:endParaRPr lang="fa-IR" sz="2800" b="1" dirty="0">
              <a:solidFill>
                <a:srgbClr val="FF0066"/>
              </a:solidFill>
            </a:endParaRPr>
          </a:p>
          <a:p>
            <a:endParaRPr lang="fa-IR" sz="2800" b="1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برنامه های آتی مرکز سلامت محیط </a:t>
            </a:r>
            <a:r>
              <a:rPr lang="fa-IR" dirty="0" err="1" smtClean="0">
                <a:solidFill>
                  <a:srgbClr val="FF0000"/>
                </a:solidFill>
              </a:rPr>
              <a:t>وکار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570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altLang="en-US" sz="5400" dirty="0" smtClean="0">
                <a:cs typeface="B Titr" panose="00000700000000000000" pitchFamily="2" charset="-78"/>
              </a:rPr>
              <a:t>مقدمه :</a:t>
            </a:r>
            <a:endParaRPr lang="en-US" altLang="en-US" sz="5400" dirty="0" smtClean="0">
              <a:cs typeface="B Titr" panose="00000700000000000000" pitchFamily="2" charset="-7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eaLnBrk="1" hangingPunct="1">
              <a:buFontTx/>
              <a:buNone/>
            </a:pPr>
            <a:r>
              <a:rPr lang="en-US" altLang="en-US" sz="4000" dirty="0" smtClean="0"/>
              <a:t>  </a:t>
            </a:r>
            <a:r>
              <a:rPr lang="fa-IR" altLang="en-US" sz="4000" dirty="0" smtClean="0"/>
              <a:t>یکی از راههای انتقال عامل وبا مواد غذایی می باشد که درصورت عدم رعایت ضوابط و مقررات بهداشتی در تهیه ، توزیع و فروش آن باعث بروز یا شیوع اپیدمی بیماری مربوطه خواهد شد.</a:t>
            </a:r>
            <a:endParaRPr lang="en-US" altLang="en-US" sz="3600" dirty="0" smtClean="0"/>
          </a:p>
        </p:txBody>
      </p:sp>
      <p:sp>
        <p:nvSpPr>
          <p:cNvPr id="71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A2F0801-1C45-4C1F-A229-2B2F2D747CB6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3604772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>
          <a:xfrm>
            <a:off x="3124200" y="381000"/>
            <a:ext cx="3276600" cy="144780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fa-IR" altLang="en-US" sz="8000" smtClean="0"/>
              <a:t>با تشکر </a:t>
            </a:r>
          </a:p>
          <a:p>
            <a:pPr algn="ctr" eaLnBrk="1" hangingPunct="1">
              <a:buFontTx/>
              <a:buNone/>
            </a:pPr>
            <a:endParaRPr lang="en-US" altLang="en-US" sz="8000" smtClean="0"/>
          </a:p>
        </p:txBody>
      </p:sp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7885ACA4-FB3F-448F-9C7E-E7FD9D53FE1F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600" smtClean="0"/>
          </a:p>
        </p:txBody>
      </p:sp>
      <p:pic>
        <p:nvPicPr>
          <p:cNvPr id="39939" name="Picture 6" descr="KINGN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2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13300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4525963"/>
          </a:xfrm>
          <a:noFill/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fa-IR" altLang="en-US" sz="4000" dirty="0" smtClean="0"/>
              <a:t>کنترل محیط : غذای سالم</a:t>
            </a:r>
          </a:p>
          <a:p>
            <a:pPr algn="ctr" eaLnBrk="1" hangingPunct="1">
              <a:buFontTx/>
              <a:buNone/>
            </a:pPr>
            <a:endParaRPr lang="fa-IR" altLang="en-US" sz="4000" dirty="0" smtClean="0"/>
          </a:p>
          <a:p>
            <a:pPr algn="ctr" eaLnBrk="1" hangingPunct="1">
              <a:buFontTx/>
              <a:buNone/>
            </a:pPr>
            <a:r>
              <a:rPr lang="fa-IR" altLang="en-US" sz="4000" dirty="0" smtClean="0"/>
              <a:t>کلمات کلیدی و موضوعات اصلی بحث عبارتند از :</a:t>
            </a:r>
          </a:p>
          <a:p>
            <a:pPr algn="ctr" eaLnBrk="1" hangingPunct="1">
              <a:buFontTx/>
              <a:buNone/>
            </a:pPr>
            <a:r>
              <a:rPr lang="fa-IR" altLang="en-US" sz="4000" dirty="0" smtClean="0"/>
              <a:t>تهیه غذا – بهداشت در محلهای فروش – غذای پخته شده </a:t>
            </a:r>
          </a:p>
          <a:p>
            <a:pPr algn="ctr" eaLnBrk="1" hangingPunct="1">
              <a:buFontTx/>
              <a:buNone/>
            </a:pPr>
            <a:endParaRPr lang="en-US" altLang="en-US" sz="4800" dirty="0" smtClean="0"/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564F2C6-2B3B-4BC7-925E-4853C05AC444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42725819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pPr algn="r" eaLnBrk="1" hangingPunct="1"/>
            <a:r>
              <a:rPr lang="fa-IR" altLang="en-US" dirty="0" smtClean="0">
                <a:cs typeface="B Titr" panose="00000700000000000000" pitchFamily="2" charset="-78"/>
              </a:rPr>
              <a:t>ارزیابی طغیان </a:t>
            </a:r>
            <a:endParaRPr lang="en-US" altLang="en-US" dirty="0" smtClean="0">
              <a:cs typeface="B Titr" panose="00000700000000000000" pitchFamily="2" charset="-78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382000" cy="4525963"/>
          </a:xfrm>
        </p:spPr>
        <p:txBody>
          <a:bodyPr>
            <a:normAutofit lnSpcReduction="10000"/>
          </a:bodyPr>
          <a:lstStyle/>
          <a:p>
            <a:pPr algn="r" rtl="1" eaLnBrk="1" hangingPunct="1">
              <a:buFontTx/>
              <a:buNone/>
            </a:pPr>
            <a:r>
              <a:rPr lang="fa-IR" altLang="en-US" sz="3400" dirty="0" smtClean="0"/>
              <a:t>1- آیا آب کافی برای فروشندگان خیابانی مواد غذایی در دسترس بود؟</a:t>
            </a:r>
          </a:p>
          <a:p>
            <a:pPr algn="r" rtl="1" eaLnBrk="1" hangingPunct="1">
              <a:buFontTx/>
              <a:buNone/>
            </a:pPr>
            <a:r>
              <a:rPr lang="fa-IR" altLang="en-US" sz="3400" dirty="0" smtClean="0"/>
              <a:t>( کیفیت قابل قبول و مقدار کافی آب برای نوشیدن ، شستشوی مواد غذایی و دست ها و تمیز کردن ظروف )</a:t>
            </a:r>
          </a:p>
          <a:p>
            <a:pPr algn="r" rtl="1" eaLnBrk="1" hangingPunct="1">
              <a:buFontTx/>
              <a:buNone/>
            </a:pPr>
            <a:endParaRPr lang="fa-IR" altLang="en-US" sz="1000" dirty="0" smtClean="0"/>
          </a:p>
          <a:p>
            <a:pPr algn="r" rtl="1" eaLnBrk="1" hangingPunct="1">
              <a:buFontTx/>
              <a:buNone/>
            </a:pPr>
            <a:r>
              <a:rPr lang="fa-IR" altLang="en-US" sz="3400" dirty="0" smtClean="0"/>
              <a:t>2- آیا ضوابط لازم نظارتی برای حصول اطمینان از رعایت حداقل استانداردها در جریان طغیان توسط کارکنان </a:t>
            </a:r>
            <a:r>
              <a:rPr lang="fa-IR" altLang="en-US" sz="3400" dirty="0" err="1" smtClean="0"/>
              <a:t>غذاخوریها</a:t>
            </a:r>
            <a:r>
              <a:rPr lang="fa-IR" altLang="en-US" sz="3400" dirty="0" smtClean="0"/>
              <a:t> موجود بود ؟ آیا نظارت بر فعالیتهای غذا مؤثر بود؟</a:t>
            </a:r>
            <a:endParaRPr lang="en-US" altLang="en-US" sz="3400" dirty="0" smtClean="0"/>
          </a:p>
        </p:txBody>
      </p:sp>
      <p:sp>
        <p:nvSpPr>
          <p:cNvPr id="92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FA6E758A-B6F7-4AAE-B7BF-800487814E46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3245078689"/>
      </p:ext>
    </p:extLst>
  </p:cSld>
  <p:clrMapOvr>
    <a:masterClrMapping/>
  </p:clrMapOvr>
  <p:transition spd="slow">
    <p:cover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457200"/>
            <a:ext cx="8077200" cy="5105400"/>
          </a:xfrm>
        </p:spPr>
        <p:txBody>
          <a:bodyPr>
            <a:normAutofit/>
          </a:bodyPr>
          <a:lstStyle/>
          <a:p>
            <a:pPr algn="just" rtl="1" eaLnBrk="1" hangingPunct="1">
              <a:buFontTx/>
              <a:buNone/>
            </a:pPr>
            <a:r>
              <a:rPr lang="fa-IR" altLang="en-US" sz="3200" dirty="0" smtClean="0"/>
              <a:t>3- آیا فعالیت فروشندگان خیابانی غذا در جریان طغیان متوقف شد؟ آیا مراکز تهیه و عرضه مواد غذایی که ضوابط بهداشتی را رعایت ننموده </a:t>
            </a:r>
            <a:r>
              <a:rPr lang="fa-IR" altLang="en-US" sz="3200" dirty="0" err="1" smtClean="0"/>
              <a:t>اند</a:t>
            </a:r>
            <a:r>
              <a:rPr lang="fa-IR" altLang="en-US" sz="3200" dirty="0" smtClean="0"/>
              <a:t> برخورد قانونی شده است یا خیر ؟</a:t>
            </a:r>
          </a:p>
          <a:p>
            <a:pPr algn="just" rtl="1" eaLnBrk="1" hangingPunct="1">
              <a:buFontTx/>
              <a:buNone/>
            </a:pPr>
            <a:endParaRPr lang="fa-IR" altLang="en-US" sz="900" dirty="0" smtClean="0"/>
          </a:p>
          <a:p>
            <a:pPr algn="just" rtl="1" eaLnBrk="1" hangingPunct="1">
              <a:buFontTx/>
              <a:buNone/>
            </a:pPr>
            <a:r>
              <a:rPr lang="fa-IR" altLang="en-US" sz="3200" dirty="0" smtClean="0"/>
              <a:t>4- آیا مقرراتی برای اطمینان از حداقل سطح بهداشتی برای محصولات غذایی وجود دارد ؟</a:t>
            </a:r>
          </a:p>
          <a:p>
            <a:pPr algn="just" rtl="1" eaLnBrk="1" hangingPunct="1">
              <a:buFontTx/>
              <a:buNone/>
            </a:pPr>
            <a:endParaRPr lang="fa-IR" altLang="en-US" sz="900" dirty="0" smtClean="0"/>
          </a:p>
          <a:p>
            <a:pPr algn="just" rtl="1" eaLnBrk="1" hangingPunct="1">
              <a:buFontTx/>
              <a:buNone/>
            </a:pPr>
            <a:r>
              <a:rPr lang="fa-IR" altLang="en-US" sz="3200" dirty="0" smtClean="0"/>
              <a:t>5- آیا خوراک های محلی که با محصولات دریائی خام (به ویژه سخت پوستان مانند </a:t>
            </a:r>
            <a:r>
              <a:rPr lang="fa-IR" altLang="en-US" sz="3200" dirty="0" err="1" smtClean="0"/>
              <a:t>خرچنگ</a:t>
            </a:r>
            <a:r>
              <a:rPr lang="fa-IR" altLang="en-US" sz="3200" dirty="0" smtClean="0"/>
              <a:t> و صدف ها ) و میوه و سبزیجات خام تهیه میشود مصرف می شوند .</a:t>
            </a:r>
            <a:endParaRPr lang="en-US" altLang="en-US" sz="3200" dirty="0" smtClean="0"/>
          </a:p>
        </p:txBody>
      </p:sp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69518431-8776-4C9B-A96B-E85E8FF75F51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10402917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4373563"/>
          </a:xfrm>
        </p:spPr>
        <p:txBody>
          <a:bodyPr>
            <a:normAutofit/>
          </a:bodyPr>
          <a:lstStyle/>
          <a:p>
            <a:pPr algn="just" rtl="1" eaLnBrk="1" hangingPunct="1">
              <a:lnSpc>
                <a:spcPct val="90000"/>
              </a:lnSpc>
              <a:buFontTx/>
              <a:buNone/>
            </a:pPr>
            <a:r>
              <a:rPr lang="fa-IR" altLang="en-US" sz="3600" dirty="0" smtClean="0"/>
              <a:t>6- آیا فروشندگان مواد غذایی که محصولات حیوانی خام یا نیمه خام </a:t>
            </a:r>
            <a:r>
              <a:rPr lang="fa-IR" altLang="en-US" sz="3600" dirty="0" err="1" smtClean="0"/>
              <a:t>رابرای</a:t>
            </a:r>
            <a:r>
              <a:rPr lang="fa-IR" altLang="en-US" sz="3600" dirty="0" smtClean="0"/>
              <a:t> مصرف فوری می </a:t>
            </a:r>
            <a:r>
              <a:rPr lang="fa-IR" altLang="en-US" sz="3600" dirty="0" err="1" smtClean="0"/>
              <a:t>فروشند</a:t>
            </a:r>
            <a:r>
              <a:rPr lang="fa-IR" altLang="en-US" sz="3600" dirty="0" smtClean="0"/>
              <a:t> وجود دارند ؟ مصرف چنین غذاهایی می تواند نشانگر خطر افزایش یافته برای بهداشت عمومی باشد .</a:t>
            </a:r>
          </a:p>
          <a:p>
            <a:pPr algn="just" rtl="1" eaLnBrk="1" hangingPunct="1">
              <a:lnSpc>
                <a:spcPct val="90000"/>
              </a:lnSpc>
              <a:buFontTx/>
              <a:buNone/>
            </a:pPr>
            <a:endParaRPr lang="fa-IR" altLang="en-US" sz="3600" dirty="0" smtClean="0"/>
          </a:p>
          <a:p>
            <a:pPr algn="just" rtl="1" eaLnBrk="1" hangingPunct="1">
              <a:lnSpc>
                <a:spcPct val="90000"/>
              </a:lnSpc>
              <a:buFontTx/>
              <a:buNone/>
            </a:pPr>
            <a:r>
              <a:rPr lang="fa-IR" altLang="en-US" sz="3600" dirty="0" smtClean="0"/>
              <a:t>7- آیا امکانات توالت و دستشویی در محل های فروش مواد غذایی در دسترس است ؟</a:t>
            </a:r>
            <a:endParaRPr lang="en-US" altLang="en-US" sz="3600" dirty="0" smtClean="0"/>
          </a:p>
        </p:txBody>
      </p:sp>
      <p:sp>
        <p:nvSpPr>
          <p:cNvPr id="112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D74F16CA-1C5F-4399-939E-F2B6AC82CEB5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613907200"/>
      </p:ext>
    </p:extLst>
  </p:cSld>
  <p:clrMapOvr>
    <a:masterClrMapping/>
  </p:clrMapOvr>
  <p:transition spd="slow"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r>
              <a:rPr lang="fa-IR" altLang="en-US" sz="3600" dirty="0" smtClean="0">
                <a:cs typeface="B Titr" panose="00000700000000000000" pitchFamily="2" charset="-78"/>
              </a:rPr>
              <a:t>نکات مهم : </a:t>
            </a:r>
            <a:br>
              <a:rPr lang="fa-IR" altLang="en-US" sz="3600" dirty="0" smtClean="0">
                <a:cs typeface="B Titr" panose="00000700000000000000" pitchFamily="2" charset="-78"/>
              </a:rPr>
            </a:br>
            <a:r>
              <a:rPr lang="fa-IR" altLang="en-US" sz="3600" dirty="0" smtClean="0">
                <a:cs typeface="B Titr" panose="00000700000000000000" pitchFamily="2" charset="-78"/>
              </a:rPr>
              <a:t>1- منابع شایع عفونت :</a:t>
            </a:r>
            <a:endParaRPr lang="en-US" altLang="en-US" sz="3600" dirty="0" smtClean="0">
              <a:cs typeface="B Titr" panose="00000700000000000000" pitchFamily="2" charset="-78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76400"/>
            <a:ext cx="8382000" cy="4449763"/>
          </a:xfrm>
        </p:spPr>
        <p:txBody>
          <a:bodyPr>
            <a:normAutofit/>
          </a:bodyPr>
          <a:lstStyle/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</a:t>
            </a:r>
            <a:r>
              <a:rPr lang="fa-IR" altLang="en-US" sz="3200" dirty="0" err="1" smtClean="0"/>
              <a:t>یخی</a:t>
            </a:r>
            <a:r>
              <a:rPr lang="fa-IR" altLang="en-US" sz="3200" dirty="0" smtClean="0"/>
              <a:t> که از آب آلوده تهیه شده است .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ظروف خوراک پزی که با آب آلوده شسته شده است .</a:t>
            </a:r>
          </a:p>
          <a:p>
            <a:pPr algn="just" rtl="1" eaLnBrk="1" hangingPunct="1">
              <a:buFont typeface="Wingdings" panose="05000000000000000000" pitchFamily="2" charset="2"/>
              <a:buChar char="v"/>
            </a:pPr>
            <a:r>
              <a:rPr lang="fa-IR" altLang="en-US" sz="3200" dirty="0" smtClean="0"/>
              <a:t> آلوده شدن غذا در جریان آماده سازی یا بعد </a:t>
            </a:r>
            <a:r>
              <a:rPr lang="fa-IR" altLang="en-US" sz="3200" dirty="0" err="1" smtClean="0"/>
              <a:t>ازآن</a:t>
            </a:r>
            <a:r>
              <a:rPr lang="fa-IR" altLang="en-US" sz="3200" dirty="0" smtClean="0"/>
              <a:t>: غذاهای آبدار ( به طور مثال شیر، برنج پخته شده، عدسی ، سیب زمینی ، لوبیا ، تخم مرغ و جوجه ) اگر در جریان آماده سازی و پختن یا بعد از آن آلوده شوند در درجه حرارت اطاق ساعتها بمانند ، محیط بسیار عالی برای رشد ویبریوکلرا فراهم می کنند .</a:t>
            </a:r>
          </a:p>
          <a:p>
            <a:pPr eaLnBrk="1" hangingPunct="1">
              <a:buFontTx/>
              <a:buNone/>
            </a:pPr>
            <a:endParaRPr lang="en-US" altLang="en-US" sz="3200" dirty="0" smtClean="0"/>
          </a:p>
        </p:txBody>
      </p:sp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just" rtl="1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F79577D-A537-4055-A078-C740989B1CEA}" type="slidenum">
              <a:rPr lang="ar-SA" altLang="en-US" sz="1600" smtClean="0"/>
              <a:pPr algn="ctr"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2831966809"/>
      </p:ext>
    </p:extLst>
  </p:cSld>
  <p:clrMapOvr>
    <a:masterClrMapping/>
  </p:clrMapOvr>
  <p:transition spd="slow"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eport template (2)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3367</TotalTime>
  <Words>1926</Words>
  <Application>Microsoft Office PowerPoint</Application>
  <PresentationFormat>On-screen Show (4:3)</PresentationFormat>
  <Paragraphs>205</Paragraphs>
  <Slides>40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report template (2)</vt:lpstr>
      <vt:lpstr> </vt:lpstr>
      <vt:lpstr>نحوه بررسی غذا در زمان بروز بیماری</vt:lpstr>
      <vt:lpstr>اهداف کارگاه</vt:lpstr>
      <vt:lpstr>مقدمه :</vt:lpstr>
      <vt:lpstr>PowerPoint Presentation</vt:lpstr>
      <vt:lpstr>ارزیابی طغیان </vt:lpstr>
      <vt:lpstr>PowerPoint Presentation</vt:lpstr>
      <vt:lpstr>PowerPoint Presentation</vt:lpstr>
      <vt:lpstr>نکات مهم :  1- منابع شایع عفونت :</vt:lpstr>
      <vt:lpstr>PowerPoint Presentation</vt:lpstr>
      <vt:lpstr>2- اسیدی کردن غذا</vt:lpstr>
      <vt:lpstr>توصیه های مفید برای افزایش آمادگی</vt:lpstr>
      <vt:lpstr>بهداشت فردی </vt:lpstr>
      <vt:lpstr>غذا </vt:lpstr>
      <vt:lpstr>اصول تهیه غذای سالم برای پیشگیری وبا</vt:lpstr>
      <vt:lpstr>1- غذا ( خام ) را بطور کامل بپزید</vt:lpstr>
      <vt:lpstr>2- غذای پخته شده را بلافاصله بخورید</vt:lpstr>
      <vt:lpstr>3- غذاهای پخته شده را به درستی ذخیره نمائید </vt:lpstr>
      <vt:lpstr>4- غذاهای پخته شده را مجدداً به طور کامل گرم کنید</vt:lpstr>
      <vt:lpstr>5- از تماس مواد غذایی خام وپخته شده جلوگیری کنید</vt:lpstr>
      <vt:lpstr>6- بخاطر سلامتی غذاهای فرآوری شده را انتخاب کنید</vt:lpstr>
      <vt:lpstr>7- به طور مکرر دستها را بشوئید</vt:lpstr>
      <vt:lpstr>8- تمام سطوح آشپزخانه را تمیز نگهدارید</vt:lpstr>
      <vt:lpstr>9- آب سالم بکار ببرید</vt:lpstr>
      <vt:lpstr> راههای انتقال عامل التور به مواد غذایی: </vt:lpstr>
      <vt:lpstr>راههای جلوگیری از انتقال عامل التور به مواد غذایی:</vt:lpstr>
      <vt:lpstr>فعالیت های بهداشت مواد غذایی در هنگام بروز اپیدمی :</vt:lpstr>
      <vt:lpstr>PowerPoint Presentation</vt:lpstr>
      <vt:lpstr>PowerPoint Presentation</vt:lpstr>
      <vt:lpstr>اقدامات بهداشت محیطی در موارد برخورد با بیماریهای ناشی از غذا :</vt:lpstr>
      <vt:lpstr>PowerPoint Presentation</vt:lpstr>
      <vt:lpstr>مدیریت طغیان بيماري هاي منتقله از آب و غذا</vt:lpstr>
      <vt:lpstr>مدیریت طغیان</vt:lpstr>
      <vt:lpstr>مدیریت طغیان</vt:lpstr>
      <vt:lpstr>وضعیت موجود مراکز تهیه وتوزیع مواد غذایی در کشور</vt:lpstr>
      <vt:lpstr>اقدامات انجام شده توسط مرکز سلامت محیط وکار</vt:lpstr>
      <vt:lpstr>اقدامات انجام شده توسط مرکز سلامت محیط وکار</vt:lpstr>
      <vt:lpstr>اقدامات مورد انتظاراز گروه های مهندسی بهداشت محیط دانشگاه های علوم پزشکی</vt:lpstr>
      <vt:lpstr>برنامه های آتی مرکز سلامت محیط وکار</vt:lpstr>
      <vt:lpstr>PowerPoint Presentation</vt:lpstr>
    </vt:vector>
  </TitlesOfParts>
  <Company>Office07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a-moghisi</dc:creator>
  <cp:lastModifiedBy>M.Farsi</cp:lastModifiedBy>
  <cp:revision>404</cp:revision>
  <cp:lastPrinted>2015-09-22T08:20:11Z</cp:lastPrinted>
  <dcterms:created xsi:type="dcterms:W3CDTF">2011-10-25T08:46:34Z</dcterms:created>
  <dcterms:modified xsi:type="dcterms:W3CDTF">2017-07-04T12:10:37Z</dcterms:modified>
</cp:coreProperties>
</file>