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76.xml" ContentType="application/vnd.openxmlformats-officedocument.presentationml.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slides/slide7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charts/chart13.xml" ContentType="application/vnd.openxmlformats-officedocument.drawingml.chart+xml"/>
  <Override PartName="/ppt/theme/themeOverride1.xml" ContentType="application/vnd.openxmlformats-officedocument.themeOverr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charts/chart7.xml" ContentType="application/vnd.openxmlformats-officedocument.drawingml.chart+xml"/>
  <Default Extension="xlsx" ContentType="application/vnd.openxmlformats-officedocument.spreadsheetml.sheet"/>
  <Override PartName="/ppt/charts/chart3.xml" ContentType="application/vnd.openxmlformats-officedocument.drawingml.chart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77.xml" ContentType="application/vnd.openxmlformats-officedocument.presentationml.slide+xml"/>
  <Override PartName="/ppt/viewProps.xml" ContentType="application/vnd.openxmlformats-officedocument.presentationml.viewProp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48.xml" ContentType="application/vnd.openxmlformats-officedocument.presentationml.slide+xml"/>
  <Override PartName="/ppt/slides/slide6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Default Extension="png" ContentType="image/png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55.xml" ContentType="application/vnd.openxmlformats-officedocument.presentationml.slide+xml"/>
  <Override PartName="/ppt/slides/slide73.xml" ContentType="application/vnd.openxmlformats-officedocument.presentationml.slide+xml"/>
  <Override PartName="/ppt/presProps.xml" ContentType="application/vnd.openxmlformats-officedocument.presentationml.presProps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s/slide71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slideLayouts/slideLayout25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charts/chart14.xml" ContentType="application/vnd.openxmlformats-officedocument.drawingml.chart+xml"/>
  <Override PartName="/ppt/theme/themeOverride2.xml" ContentType="application/vnd.openxmlformats-officedocument.themeOverr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charts/chart8.xml" ContentType="application/vnd.openxmlformats-officedocument.drawingml.chart+xml"/>
  <Override PartName="/ppt/charts/chart12.xml" ContentType="application/vnd.openxmlformats-officedocument.drawingml.chart+xml"/>
  <Override PartName="/ppt/slideLayouts/slideLayout10.xml" ContentType="application/vnd.openxmlformats-officedocument.presentationml.slideLayout+xml"/>
  <Override PartName="/ppt/charts/chart6.xml" ContentType="application/vnd.openxmlformats-officedocument.drawingml.chart+xml"/>
  <Override PartName="/ppt/charts/chart10.xml" ContentType="application/vnd.openxmlformats-officedocument.drawingml.chart+xml"/>
  <Default Extension="gif" ContentType="image/gif"/>
  <Default Extension="vml" ContentType="application/vnd.openxmlformats-officedocument.vmlDrawing"/>
  <Override PartName="/ppt/charts/chart4.xml" ContentType="application/vnd.openxmlformats-officedocument.drawingml.chart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Default Extension="xls" ContentType="application/vnd.ms-exce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charts/chart15.xml" ContentType="application/vnd.openxmlformats-officedocument.drawingml.chart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charts/chart9.xml" ContentType="application/vnd.openxmlformats-officedocument.drawingml.chart+xml"/>
  <Override PartName="/ppt/charts/chart11.xml" ContentType="application/vnd.openxmlformats-officedocument.drawingml.chart+xml"/>
  <Override PartName="/ppt/charts/chart5.xml" ContentType="application/vnd.openxmlformats-officedocument.drawingml.chart+xml"/>
  <Override PartName="/ppt/slides/slide7.xml" ContentType="application/vnd.openxmlformats-officedocument.presentationml.slide+xml"/>
  <Override PartName="/ppt/slides/slide68.xml" ContentType="application/vnd.openxmlformats-officedocument.presentationml.slide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slideMasters/slideMaster2.xml" ContentType="application/vnd.openxmlformats-officedocument.presentationml.slideMaster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57.xml" ContentType="application/vnd.openxmlformats-officedocument.presentationml.slide+xml"/>
  <Override PartName="/ppt/slides/slide75.xml" ContentType="application/vnd.openxmlformats-officedocument.presentationml.slid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46.xml" ContentType="application/vnd.openxmlformats-officedocument.presentationml.slide+xml"/>
  <Override PartName="/ppt/slides/slide64.xml" ContentType="application/vnd.openxmlformats-officedocument.presentationml.slide+xml"/>
  <Override PartName="/ppt/slideLayouts/slideLayout5.xml" ContentType="application/vnd.openxmlformats-officedocument.presentationml.slideLayout+xml"/>
  <Override PartName="/ppt/slideLayouts/slideLayout27.xml" ContentType="application/vnd.openxmlformats-officedocument.presentationml.slideLayout+xml"/>
  <Override PartName="/ppt/drawings/drawing1.xml" ContentType="application/vnd.openxmlformats-officedocument.drawingml.chartshap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  <p:sldMasterId id="2147483660" r:id="rId2"/>
    <p:sldMasterId id="2147483672" r:id="rId3"/>
  </p:sldMasterIdLst>
  <p:notesMasterIdLst>
    <p:notesMasterId r:id="rId81"/>
  </p:notesMasterIdLst>
  <p:sldIdLst>
    <p:sldId id="258" r:id="rId4"/>
    <p:sldId id="256" r:id="rId5"/>
    <p:sldId id="257" r:id="rId6"/>
    <p:sldId id="259" r:id="rId7"/>
    <p:sldId id="260" r:id="rId8"/>
    <p:sldId id="261" r:id="rId9"/>
    <p:sldId id="262" r:id="rId10"/>
    <p:sldId id="263" r:id="rId11"/>
    <p:sldId id="265" r:id="rId12"/>
    <p:sldId id="264" r:id="rId13"/>
    <p:sldId id="266" r:id="rId14"/>
    <p:sldId id="267" r:id="rId15"/>
    <p:sldId id="337" r:id="rId16"/>
    <p:sldId id="269" r:id="rId17"/>
    <p:sldId id="270" r:id="rId18"/>
    <p:sldId id="271" r:id="rId19"/>
    <p:sldId id="272" r:id="rId20"/>
    <p:sldId id="273" r:id="rId21"/>
    <p:sldId id="274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4" r:id="rId31"/>
    <p:sldId id="285" r:id="rId32"/>
    <p:sldId id="286" r:id="rId33"/>
    <p:sldId id="287" r:id="rId34"/>
    <p:sldId id="288" r:id="rId35"/>
    <p:sldId id="289" r:id="rId36"/>
    <p:sldId id="292" r:id="rId37"/>
    <p:sldId id="293" r:id="rId38"/>
    <p:sldId id="294" r:id="rId39"/>
    <p:sldId id="296" r:id="rId40"/>
    <p:sldId id="297" r:id="rId41"/>
    <p:sldId id="298" r:id="rId42"/>
    <p:sldId id="299" r:id="rId43"/>
    <p:sldId id="300" r:id="rId44"/>
    <p:sldId id="301" r:id="rId45"/>
    <p:sldId id="302" r:id="rId46"/>
    <p:sldId id="303" r:id="rId47"/>
    <p:sldId id="304" r:id="rId48"/>
    <p:sldId id="305" r:id="rId49"/>
    <p:sldId id="306" r:id="rId50"/>
    <p:sldId id="307" r:id="rId51"/>
    <p:sldId id="308" r:id="rId52"/>
    <p:sldId id="309" r:id="rId53"/>
    <p:sldId id="310" r:id="rId54"/>
    <p:sldId id="311" r:id="rId55"/>
    <p:sldId id="312" r:id="rId56"/>
    <p:sldId id="313" r:id="rId57"/>
    <p:sldId id="314" r:id="rId58"/>
    <p:sldId id="315" r:id="rId59"/>
    <p:sldId id="316" r:id="rId60"/>
    <p:sldId id="317" r:id="rId61"/>
    <p:sldId id="318" r:id="rId62"/>
    <p:sldId id="319" r:id="rId63"/>
    <p:sldId id="320" r:id="rId64"/>
    <p:sldId id="321" r:id="rId65"/>
    <p:sldId id="322" r:id="rId66"/>
    <p:sldId id="323" r:id="rId67"/>
    <p:sldId id="324" r:id="rId68"/>
    <p:sldId id="325" r:id="rId69"/>
    <p:sldId id="326" r:id="rId70"/>
    <p:sldId id="327" r:id="rId71"/>
    <p:sldId id="328" r:id="rId72"/>
    <p:sldId id="329" r:id="rId73"/>
    <p:sldId id="330" r:id="rId74"/>
    <p:sldId id="332" r:id="rId75"/>
    <p:sldId id="333" r:id="rId76"/>
    <p:sldId id="334" r:id="rId77"/>
    <p:sldId id="335" r:id="rId78"/>
    <p:sldId id="338" r:id="rId79"/>
    <p:sldId id="336" r:id="rId80"/>
  </p:sldIdLst>
  <p:sldSz cx="9144000" cy="6858000" type="screen4x3"/>
  <p:notesSz cx="6858000" cy="9144000"/>
  <p:defaultTextStyle>
    <a:defPPr>
      <a:defRPr lang="fa-IR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4380"/>
    <p:restoredTop sz="94660"/>
  </p:normalViewPr>
  <p:slideViewPr>
    <p:cSldViewPr>
      <p:cViewPr varScale="1">
        <p:scale>
          <a:sx n="85" d="100"/>
          <a:sy n="85" d="100"/>
        </p:scale>
        <p:origin x="-152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slide" Target="slides/slide36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slide" Target="slides/slide39.xml"/><Relationship Id="rId47" Type="http://schemas.openxmlformats.org/officeDocument/2006/relationships/slide" Target="slides/slide44.xml"/><Relationship Id="rId50" Type="http://schemas.openxmlformats.org/officeDocument/2006/relationships/slide" Target="slides/slide47.xml"/><Relationship Id="rId55" Type="http://schemas.openxmlformats.org/officeDocument/2006/relationships/slide" Target="slides/slide52.xml"/><Relationship Id="rId63" Type="http://schemas.openxmlformats.org/officeDocument/2006/relationships/slide" Target="slides/slide60.xml"/><Relationship Id="rId68" Type="http://schemas.openxmlformats.org/officeDocument/2006/relationships/slide" Target="slides/slide65.xml"/><Relationship Id="rId76" Type="http://schemas.openxmlformats.org/officeDocument/2006/relationships/slide" Target="slides/slide73.xml"/><Relationship Id="rId84" Type="http://schemas.openxmlformats.org/officeDocument/2006/relationships/theme" Target="theme/theme1.xml"/><Relationship Id="rId7" Type="http://schemas.openxmlformats.org/officeDocument/2006/relationships/slide" Target="slides/slide4.xml"/><Relationship Id="rId71" Type="http://schemas.openxmlformats.org/officeDocument/2006/relationships/slide" Target="slides/slide68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9" Type="http://schemas.openxmlformats.org/officeDocument/2006/relationships/slide" Target="slides/slide26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slide" Target="slides/slide37.xml"/><Relationship Id="rId45" Type="http://schemas.openxmlformats.org/officeDocument/2006/relationships/slide" Target="slides/slide42.xml"/><Relationship Id="rId53" Type="http://schemas.openxmlformats.org/officeDocument/2006/relationships/slide" Target="slides/slide50.xml"/><Relationship Id="rId58" Type="http://schemas.openxmlformats.org/officeDocument/2006/relationships/slide" Target="slides/slide55.xml"/><Relationship Id="rId66" Type="http://schemas.openxmlformats.org/officeDocument/2006/relationships/slide" Target="slides/slide63.xml"/><Relationship Id="rId74" Type="http://schemas.openxmlformats.org/officeDocument/2006/relationships/slide" Target="slides/slide71.xml"/><Relationship Id="rId79" Type="http://schemas.openxmlformats.org/officeDocument/2006/relationships/slide" Target="slides/slide76.xml"/><Relationship Id="rId5" Type="http://schemas.openxmlformats.org/officeDocument/2006/relationships/slide" Target="slides/slide2.xml"/><Relationship Id="rId61" Type="http://schemas.openxmlformats.org/officeDocument/2006/relationships/slide" Target="slides/slide58.xml"/><Relationship Id="rId82" Type="http://schemas.openxmlformats.org/officeDocument/2006/relationships/presProps" Target="presProps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slide" Target="slides/slide40.xml"/><Relationship Id="rId48" Type="http://schemas.openxmlformats.org/officeDocument/2006/relationships/slide" Target="slides/slide45.xml"/><Relationship Id="rId56" Type="http://schemas.openxmlformats.org/officeDocument/2006/relationships/slide" Target="slides/slide53.xml"/><Relationship Id="rId64" Type="http://schemas.openxmlformats.org/officeDocument/2006/relationships/slide" Target="slides/slide61.xml"/><Relationship Id="rId69" Type="http://schemas.openxmlformats.org/officeDocument/2006/relationships/slide" Target="slides/slide66.xml"/><Relationship Id="rId77" Type="http://schemas.openxmlformats.org/officeDocument/2006/relationships/slide" Target="slides/slide74.xml"/><Relationship Id="rId8" Type="http://schemas.openxmlformats.org/officeDocument/2006/relationships/slide" Target="slides/slide5.xml"/><Relationship Id="rId51" Type="http://schemas.openxmlformats.org/officeDocument/2006/relationships/slide" Target="slides/slide48.xml"/><Relationship Id="rId72" Type="http://schemas.openxmlformats.org/officeDocument/2006/relationships/slide" Target="slides/slide69.xml"/><Relationship Id="rId80" Type="http://schemas.openxmlformats.org/officeDocument/2006/relationships/slide" Target="slides/slide77.xml"/><Relationship Id="rId85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slide" Target="slides/slide43.xml"/><Relationship Id="rId59" Type="http://schemas.openxmlformats.org/officeDocument/2006/relationships/slide" Target="slides/slide56.xml"/><Relationship Id="rId67" Type="http://schemas.openxmlformats.org/officeDocument/2006/relationships/slide" Target="slides/slide64.xml"/><Relationship Id="rId20" Type="http://schemas.openxmlformats.org/officeDocument/2006/relationships/slide" Target="slides/slide17.xml"/><Relationship Id="rId41" Type="http://schemas.openxmlformats.org/officeDocument/2006/relationships/slide" Target="slides/slide38.xml"/><Relationship Id="rId54" Type="http://schemas.openxmlformats.org/officeDocument/2006/relationships/slide" Target="slides/slide51.xml"/><Relationship Id="rId62" Type="http://schemas.openxmlformats.org/officeDocument/2006/relationships/slide" Target="slides/slide59.xml"/><Relationship Id="rId70" Type="http://schemas.openxmlformats.org/officeDocument/2006/relationships/slide" Target="slides/slide67.xml"/><Relationship Id="rId75" Type="http://schemas.openxmlformats.org/officeDocument/2006/relationships/slide" Target="slides/slide72.xml"/><Relationship Id="rId83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49" Type="http://schemas.openxmlformats.org/officeDocument/2006/relationships/slide" Target="slides/slide46.xml"/><Relationship Id="rId57" Type="http://schemas.openxmlformats.org/officeDocument/2006/relationships/slide" Target="slides/slide54.xml"/><Relationship Id="rId10" Type="http://schemas.openxmlformats.org/officeDocument/2006/relationships/slide" Target="slides/slide7.xml"/><Relationship Id="rId31" Type="http://schemas.openxmlformats.org/officeDocument/2006/relationships/slide" Target="slides/slide28.xml"/><Relationship Id="rId44" Type="http://schemas.openxmlformats.org/officeDocument/2006/relationships/slide" Target="slides/slide41.xml"/><Relationship Id="rId52" Type="http://schemas.openxmlformats.org/officeDocument/2006/relationships/slide" Target="slides/slide49.xml"/><Relationship Id="rId60" Type="http://schemas.openxmlformats.org/officeDocument/2006/relationships/slide" Target="slides/slide57.xml"/><Relationship Id="rId65" Type="http://schemas.openxmlformats.org/officeDocument/2006/relationships/slide" Target="slides/slide62.xml"/><Relationship Id="rId73" Type="http://schemas.openxmlformats.org/officeDocument/2006/relationships/slide" Target="slides/slide70.xml"/><Relationship Id="rId78" Type="http://schemas.openxmlformats.org/officeDocument/2006/relationships/slide" Target="slides/slide75.xml"/><Relationship Id="rId81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.xlsx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0.xlsx"/></Relationships>
</file>

<file path=ppt/charts/_rels/chart1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Microsoft_Office_Excel_Worksheet11.xlsx"/></Relationships>
</file>

<file path=ppt/charts/_rels/chart1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2.xlsx"/></Relationships>
</file>

<file path=ppt/charts/_rels/chart1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3.xlsx"/></Relationships>
</file>

<file path=ppt/charts/_rels/chart14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Office_Excel_Worksheet14.xlsx"/><Relationship Id="rId1" Type="http://schemas.openxmlformats.org/officeDocument/2006/relationships/themeOverride" Target="../theme/themeOverride1.xml"/></Relationships>
</file>

<file path=ppt/charts/_rels/chart15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Office_Excel_Worksheet15.xlsx"/><Relationship Id="rId1" Type="http://schemas.openxmlformats.org/officeDocument/2006/relationships/themeOverride" Target="../theme/themeOverride2.xm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7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8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fa-IR"/>
  <c:chart>
    <c:title>
      <c:tx>
        <c:rich>
          <a:bodyPr/>
          <a:lstStyle/>
          <a:p>
            <a:pPr>
              <a:defRPr lang="fa-IR"/>
            </a:pPr>
            <a:r>
              <a:rPr lang="fa-IR" dirty="0" smtClean="0"/>
              <a:t>ترند ده ساله</a:t>
            </a:r>
            <a:r>
              <a:rPr lang="fa-IR" smtClean="0"/>
              <a:t> </a:t>
            </a:r>
            <a:r>
              <a:rPr lang="fa-IR"/>
              <a:t>طغیان</a:t>
            </a:r>
          </a:p>
        </c:rich>
      </c:tx>
      <c:layout/>
    </c:title>
    <c:plotArea>
      <c:layout/>
      <c:lineChart>
        <c:grouping val="standard"/>
        <c:ser>
          <c:idx val="0"/>
          <c:order val="0"/>
          <c:tx>
            <c:strRef>
              <c:f>Sheet1!$B$1</c:f>
              <c:strCache>
                <c:ptCount val="1"/>
                <c:pt idx="0">
                  <c:v>تعداد طغیان</c:v>
                </c:pt>
              </c:strCache>
            </c:strRef>
          </c:tx>
          <c:marker>
            <c:symbol val="none"/>
          </c:marke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fa-IR"/>
                </a:pPr>
                <a:endParaRPr lang="fa-IR"/>
              </a:p>
            </c:txPr>
            <c:showVal val="1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Sheet1!$A$2:$A$11</c:f>
              <c:numCache>
                <c:formatCode>General</c:formatCode>
                <c:ptCount val="10"/>
                <c:pt idx="0">
                  <c:v>1387</c:v>
                </c:pt>
                <c:pt idx="1">
                  <c:v>1388</c:v>
                </c:pt>
                <c:pt idx="2">
                  <c:v>1389</c:v>
                </c:pt>
                <c:pt idx="3">
                  <c:v>1390</c:v>
                </c:pt>
                <c:pt idx="4">
                  <c:v>1391</c:v>
                </c:pt>
                <c:pt idx="5">
                  <c:v>1392</c:v>
                </c:pt>
                <c:pt idx="6">
                  <c:v>1393</c:v>
                </c:pt>
                <c:pt idx="7">
                  <c:v>1394</c:v>
                </c:pt>
                <c:pt idx="8">
                  <c:v>1395</c:v>
                </c:pt>
                <c:pt idx="9">
                  <c:v>1396</c:v>
                </c:pt>
              </c:numCache>
            </c:numRef>
          </c:cat>
          <c:val>
            <c:numRef>
              <c:f>Sheet1!$B$2:$B$11</c:f>
              <c:numCache>
                <c:formatCode>General</c:formatCode>
                <c:ptCount val="10"/>
                <c:pt idx="0">
                  <c:v>5</c:v>
                </c:pt>
                <c:pt idx="1">
                  <c:v>5</c:v>
                </c:pt>
                <c:pt idx="2">
                  <c:v>13</c:v>
                </c:pt>
                <c:pt idx="3">
                  <c:v>32</c:v>
                </c:pt>
                <c:pt idx="4">
                  <c:v>35</c:v>
                </c:pt>
                <c:pt idx="5">
                  <c:v>55</c:v>
                </c:pt>
                <c:pt idx="6">
                  <c:v>63</c:v>
                </c:pt>
                <c:pt idx="7">
                  <c:v>102</c:v>
                </c:pt>
                <c:pt idx="8">
                  <c:v>70</c:v>
                </c:pt>
                <c:pt idx="9">
                  <c:v>86</c:v>
                </c:pt>
              </c:numCache>
            </c:numRef>
          </c:val>
        </c:ser>
        <c:marker val="1"/>
        <c:axId val="129667456"/>
        <c:axId val="130031616"/>
      </c:lineChart>
      <c:catAx>
        <c:axId val="129667456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lang="fa-IR"/>
            </a:pPr>
            <a:endParaRPr lang="fa-IR"/>
          </a:p>
        </c:txPr>
        <c:crossAx val="130031616"/>
        <c:crosses val="autoZero"/>
        <c:auto val="1"/>
        <c:lblAlgn val="ctr"/>
        <c:lblOffset val="100"/>
      </c:catAx>
      <c:valAx>
        <c:axId val="130031616"/>
        <c:scaling>
          <c:orientation val="minMax"/>
        </c:scaling>
        <c:axPos val="l"/>
        <c:majorGridlines/>
        <c:numFmt formatCode="General" sourceLinked="1"/>
        <c:tickLblPos val="nextTo"/>
        <c:txPr>
          <a:bodyPr/>
          <a:lstStyle/>
          <a:p>
            <a:pPr>
              <a:defRPr lang="fa-IR"/>
            </a:pPr>
            <a:endParaRPr lang="fa-IR"/>
          </a:p>
        </c:txPr>
        <c:crossAx val="129667456"/>
        <c:crosses val="autoZero"/>
        <c:crossBetween val="between"/>
      </c:valAx>
    </c:plotArea>
    <c:legend>
      <c:legendPos val="r"/>
      <c:layout/>
      <c:txPr>
        <a:bodyPr/>
        <a:lstStyle/>
        <a:p>
          <a:pPr>
            <a:defRPr lang="fa-IR"/>
          </a:pPr>
          <a:endParaRPr lang="fa-IR"/>
        </a:p>
      </c:txPr>
    </c:legend>
    <c:plotVisOnly val="1"/>
    <c:dispBlanksAs val="gap"/>
  </c:chart>
  <c:txPr>
    <a:bodyPr/>
    <a:lstStyle/>
    <a:p>
      <a:pPr>
        <a:defRPr sz="1800"/>
      </a:pPr>
      <a:endParaRPr lang="fa-IR"/>
    </a:p>
  </c:txPr>
  <c:externalData r:id="rId1"/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fa-IR"/>
  <c:chart>
    <c:autoTitleDeleted val="1"/>
    <c:view3D>
      <c:rAngAx val="1"/>
    </c:view3D>
    <c:plotArea>
      <c:layout/>
      <c:bar3D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dLbls>
            <c:dLbl>
              <c:idx val="3"/>
              <c:layout>
                <c:manualLayout>
                  <c:x val="3.0864197530863662E-3"/>
                  <c:y val="-1.9642228626261443E-2"/>
                </c:manualLayout>
              </c:layout>
              <c:spPr/>
              <c:txPr>
                <a:bodyPr/>
                <a:lstStyle/>
                <a:p>
                  <a:pPr rtl="1">
                    <a:defRPr b="1"/>
                  </a:pPr>
                  <a:endParaRPr lang="fa-IR"/>
                </a:p>
              </c:txPr>
              <c:showVal val="1"/>
            </c:dLbl>
            <c:dLbl>
              <c:idx val="5"/>
              <c:layout>
                <c:manualLayout>
                  <c:x val="1.5432098765432122E-3"/>
                  <c:y val="-5.0508587896100833E-2"/>
                </c:manualLayout>
              </c:layout>
              <c:showVal val="1"/>
            </c:dLbl>
            <c:dLbl>
              <c:idx val="6"/>
              <c:layout>
                <c:manualLayout>
                  <c:x val="1.3888888888888911E-2"/>
                  <c:y val="-1.403016330447244E-2"/>
                </c:manualLayout>
              </c:layout>
              <c:showVal val="1"/>
            </c:dLbl>
            <c:txPr>
              <a:bodyPr/>
              <a:lstStyle/>
              <a:p>
                <a:pPr rtl="1">
                  <a:defRPr/>
                </a:pPr>
                <a:endParaRPr lang="fa-IR"/>
              </a:p>
            </c:txPr>
            <c:showVal val="1"/>
          </c:dLbls>
          <c:cat>
            <c:strRef>
              <c:f>Sheet1!$A$2:$A$8</c:f>
              <c:strCache>
                <c:ptCount val="7"/>
                <c:pt idx="0">
                  <c:v>زیر 2 سال</c:v>
                </c:pt>
                <c:pt idx="1">
                  <c:v>2 تا 5 سال</c:v>
                </c:pt>
                <c:pt idx="2">
                  <c:v>5 تا 15 سال</c:v>
                </c:pt>
                <c:pt idx="3">
                  <c:v>15 تا 30 سال</c:v>
                </c:pt>
                <c:pt idx="4">
                  <c:v>30 تا 50 سال</c:v>
                </c:pt>
                <c:pt idx="5">
                  <c:v>50 تا 65 سال</c:v>
                </c:pt>
                <c:pt idx="6">
                  <c:v>بالای 65 سال</c:v>
                </c:pt>
              </c:strCache>
            </c:strRef>
          </c:cat>
          <c:val>
            <c:numRef>
              <c:f>Sheet1!$B$2:$B$8</c:f>
              <c:numCache>
                <c:formatCode>General</c:formatCode>
                <c:ptCount val="7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36</c:v>
                </c:pt>
                <c:pt idx="4">
                  <c:v>41</c:v>
                </c:pt>
                <c:pt idx="5">
                  <c:v>22</c:v>
                </c:pt>
                <c:pt idx="6">
                  <c:v>8</c:v>
                </c:pt>
              </c:numCache>
            </c:numRef>
          </c:val>
        </c:ser>
        <c:shape val="cylinder"/>
        <c:axId val="161783168"/>
        <c:axId val="161784960"/>
        <c:axId val="0"/>
      </c:bar3DChart>
      <c:catAx>
        <c:axId val="161783168"/>
        <c:scaling>
          <c:orientation val="minMax"/>
        </c:scaling>
        <c:axPos val="b"/>
        <c:tickLblPos val="nextTo"/>
        <c:crossAx val="161784960"/>
        <c:crosses val="autoZero"/>
        <c:auto val="1"/>
        <c:lblAlgn val="ctr"/>
        <c:lblOffset val="100"/>
      </c:catAx>
      <c:valAx>
        <c:axId val="161784960"/>
        <c:scaling>
          <c:orientation val="minMax"/>
        </c:scaling>
        <c:axPos val="l"/>
        <c:majorGridlines/>
        <c:numFmt formatCode="General" sourceLinked="1"/>
        <c:tickLblPos val="nextTo"/>
        <c:crossAx val="161783168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fa-IR"/>
    </a:p>
  </c:txPr>
  <c:externalData r:id="rId1"/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fa-IR"/>
  <c:chart>
    <c:autoTitleDeleted val="1"/>
    <c:plotArea>
      <c:layout>
        <c:manualLayout>
          <c:layoutTarget val="inner"/>
          <c:xMode val="edge"/>
          <c:yMode val="edge"/>
          <c:x val="6.0202099737532863E-2"/>
          <c:y val="6.1697587894554151E-2"/>
          <c:w val="0.92557754933411096"/>
          <c:h val="0.75002159761359644"/>
        </c:manualLayout>
      </c:layout>
      <c:lineChart>
        <c:grouping val="standard"/>
        <c:ser>
          <c:idx val="0"/>
          <c:order val="0"/>
          <c:tx>
            <c:strRef>
              <c:f>Sheet1!$B$1</c:f>
              <c:strCache>
                <c:ptCount val="1"/>
                <c:pt idx="0">
                  <c:v>تعداد کل</c:v>
                </c:pt>
              </c:strCache>
            </c:strRef>
          </c:tx>
          <c:spPr>
            <a:ln>
              <a:solidFill>
                <a:schemeClr val="tx1"/>
              </a:solidFill>
              <a:tailEnd w="lg" len="lg"/>
            </a:ln>
          </c:spPr>
          <c:marker>
            <c:symbol val="none"/>
          </c:marker>
          <c:cat>
            <c:strRef>
              <c:f>Sheet1!$A$2:$A$69</c:f>
              <c:strCache>
                <c:ptCount val="68"/>
                <c:pt idx="0">
                  <c:v>96/3/1</c:v>
                </c:pt>
                <c:pt idx="1">
                  <c:v>96/3/2</c:v>
                </c:pt>
                <c:pt idx="2">
                  <c:v>96/3/3</c:v>
                </c:pt>
                <c:pt idx="3">
                  <c:v>96/3/4</c:v>
                </c:pt>
                <c:pt idx="4">
                  <c:v>96/3/5</c:v>
                </c:pt>
                <c:pt idx="5">
                  <c:v>96/3/6</c:v>
                </c:pt>
                <c:pt idx="6">
                  <c:v>96/3/7</c:v>
                </c:pt>
                <c:pt idx="7">
                  <c:v>96/3/8</c:v>
                </c:pt>
                <c:pt idx="8">
                  <c:v>96/3/9</c:v>
                </c:pt>
                <c:pt idx="9">
                  <c:v>96/3/10</c:v>
                </c:pt>
                <c:pt idx="10">
                  <c:v>96/3/11</c:v>
                </c:pt>
                <c:pt idx="11">
                  <c:v>96/3/12</c:v>
                </c:pt>
                <c:pt idx="12">
                  <c:v>96/3/13</c:v>
                </c:pt>
                <c:pt idx="13">
                  <c:v>96/3/14</c:v>
                </c:pt>
                <c:pt idx="14">
                  <c:v>96/3/15</c:v>
                </c:pt>
                <c:pt idx="15">
                  <c:v>96/3/16</c:v>
                </c:pt>
                <c:pt idx="16">
                  <c:v>96/3/17</c:v>
                </c:pt>
                <c:pt idx="17">
                  <c:v>96/3/18</c:v>
                </c:pt>
                <c:pt idx="18">
                  <c:v>96/3/19</c:v>
                </c:pt>
                <c:pt idx="19">
                  <c:v>96/3/20</c:v>
                </c:pt>
                <c:pt idx="20">
                  <c:v>96/3/21</c:v>
                </c:pt>
                <c:pt idx="21">
                  <c:v>96/3/22</c:v>
                </c:pt>
                <c:pt idx="22">
                  <c:v>96/3/23</c:v>
                </c:pt>
                <c:pt idx="23">
                  <c:v>96/3/24</c:v>
                </c:pt>
                <c:pt idx="24">
                  <c:v>96/3/25</c:v>
                </c:pt>
                <c:pt idx="25">
                  <c:v>96/3/26</c:v>
                </c:pt>
                <c:pt idx="26">
                  <c:v>96/3/27</c:v>
                </c:pt>
                <c:pt idx="27">
                  <c:v>96/3/28</c:v>
                </c:pt>
                <c:pt idx="28">
                  <c:v>96/3/29</c:v>
                </c:pt>
                <c:pt idx="29">
                  <c:v>96/3/30</c:v>
                </c:pt>
                <c:pt idx="30">
                  <c:v>96/3/31</c:v>
                </c:pt>
                <c:pt idx="31">
                  <c:v>96/4/1</c:v>
                </c:pt>
                <c:pt idx="32">
                  <c:v>96/4/2</c:v>
                </c:pt>
                <c:pt idx="33">
                  <c:v>96/4/3</c:v>
                </c:pt>
                <c:pt idx="34">
                  <c:v>96/4/4</c:v>
                </c:pt>
                <c:pt idx="35">
                  <c:v>96/4/5</c:v>
                </c:pt>
                <c:pt idx="36">
                  <c:v>96/4/6</c:v>
                </c:pt>
                <c:pt idx="37">
                  <c:v>96/4/7</c:v>
                </c:pt>
                <c:pt idx="38">
                  <c:v>96/4/8</c:v>
                </c:pt>
                <c:pt idx="39">
                  <c:v>96/4/9</c:v>
                </c:pt>
                <c:pt idx="40">
                  <c:v>96/4/10</c:v>
                </c:pt>
                <c:pt idx="41">
                  <c:v>96/4/11</c:v>
                </c:pt>
                <c:pt idx="42">
                  <c:v>96/4/12</c:v>
                </c:pt>
                <c:pt idx="43">
                  <c:v>96/4/13</c:v>
                </c:pt>
                <c:pt idx="44">
                  <c:v>96/4/14</c:v>
                </c:pt>
                <c:pt idx="45">
                  <c:v>96/4/15</c:v>
                </c:pt>
                <c:pt idx="46">
                  <c:v>96/4/16</c:v>
                </c:pt>
                <c:pt idx="47">
                  <c:v>96/4/17</c:v>
                </c:pt>
                <c:pt idx="48">
                  <c:v>96/4/18</c:v>
                </c:pt>
                <c:pt idx="49">
                  <c:v>96/4/19</c:v>
                </c:pt>
                <c:pt idx="50">
                  <c:v>96/4/20</c:v>
                </c:pt>
                <c:pt idx="51">
                  <c:v>96/4/21</c:v>
                </c:pt>
                <c:pt idx="52">
                  <c:v>96/4/22</c:v>
                </c:pt>
                <c:pt idx="53">
                  <c:v>96/4/23</c:v>
                </c:pt>
                <c:pt idx="54">
                  <c:v>96/4/24</c:v>
                </c:pt>
                <c:pt idx="55">
                  <c:v>96/4/25</c:v>
                </c:pt>
                <c:pt idx="56">
                  <c:v>96/4/26</c:v>
                </c:pt>
                <c:pt idx="57">
                  <c:v>96/4/27</c:v>
                </c:pt>
                <c:pt idx="58">
                  <c:v>96/4/28</c:v>
                </c:pt>
                <c:pt idx="59">
                  <c:v>96/4/29</c:v>
                </c:pt>
                <c:pt idx="60">
                  <c:v>96/4/30</c:v>
                </c:pt>
                <c:pt idx="61">
                  <c:v>96/4/31</c:v>
                </c:pt>
                <c:pt idx="62">
                  <c:v>96/5/1</c:v>
                </c:pt>
                <c:pt idx="63">
                  <c:v>96/5/2</c:v>
                </c:pt>
                <c:pt idx="64">
                  <c:v>96/5/3</c:v>
                </c:pt>
                <c:pt idx="65">
                  <c:v>96/5/4</c:v>
                </c:pt>
                <c:pt idx="66">
                  <c:v>96/5/5</c:v>
                </c:pt>
                <c:pt idx="67">
                  <c:v>96/5/6</c:v>
                </c:pt>
              </c:strCache>
            </c:strRef>
          </c:cat>
          <c:val>
            <c:numRef>
              <c:f>Sheet1!$B$2:$B$69</c:f>
              <c:numCache>
                <c:formatCode>General</c:formatCode>
                <c:ptCount val="68"/>
                <c:pt idx="0">
                  <c:v>35</c:v>
                </c:pt>
                <c:pt idx="1">
                  <c:v>4</c:v>
                </c:pt>
                <c:pt idx="2">
                  <c:v>11</c:v>
                </c:pt>
                <c:pt idx="3">
                  <c:v>6</c:v>
                </c:pt>
                <c:pt idx="4">
                  <c:v>5</c:v>
                </c:pt>
                <c:pt idx="5">
                  <c:v>3</c:v>
                </c:pt>
                <c:pt idx="6">
                  <c:v>6</c:v>
                </c:pt>
                <c:pt idx="7">
                  <c:v>7</c:v>
                </c:pt>
                <c:pt idx="8">
                  <c:v>6</c:v>
                </c:pt>
                <c:pt idx="9">
                  <c:v>7</c:v>
                </c:pt>
                <c:pt idx="10">
                  <c:v>3</c:v>
                </c:pt>
                <c:pt idx="11">
                  <c:v>6</c:v>
                </c:pt>
                <c:pt idx="12">
                  <c:v>9</c:v>
                </c:pt>
                <c:pt idx="13">
                  <c:v>4</c:v>
                </c:pt>
                <c:pt idx="14">
                  <c:v>3</c:v>
                </c:pt>
                <c:pt idx="15">
                  <c:v>8</c:v>
                </c:pt>
                <c:pt idx="16">
                  <c:v>12</c:v>
                </c:pt>
                <c:pt idx="17">
                  <c:v>12</c:v>
                </c:pt>
                <c:pt idx="18">
                  <c:v>3</c:v>
                </c:pt>
                <c:pt idx="19">
                  <c:v>5</c:v>
                </c:pt>
                <c:pt idx="20">
                  <c:v>3</c:v>
                </c:pt>
                <c:pt idx="21">
                  <c:v>7</c:v>
                </c:pt>
                <c:pt idx="22">
                  <c:v>2</c:v>
                </c:pt>
                <c:pt idx="23">
                  <c:v>1</c:v>
                </c:pt>
                <c:pt idx="24">
                  <c:v>1</c:v>
                </c:pt>
                <c:pt idx="25">
                  <c:v>6</c:v>
                </c:pt>
                <c:pt idx="26">
                  <c:v>4</c:v>
                </c:pt>
                <c:pt idx="27">
                  <c:v>2</c:v>
                </c:pt>
                <c:pt idx="28">
                  <c:v>2</c:v>
                </c:pt>
                <c:pt idx="29">
                  <c:v>2</c:v>
                </c:pt>
                <c:pt idx="30">
                  <c:v>3</c:v>
                </c:pt>
                <c:pt idx="31">
                  <c:v>2</c:v>
                </c:pt>
                <c:pt idx="32">
                  <c:v>0</c:v>
                </c:pt>
                <c:pt idx="33">
                  <c:v>5</c:v>
                </c:pt>
                <c:pt idx="34">
                  <c:v>4</c:v>
                </c:pt>
                <c:pt idx="35">
                  <c:v>3</c:v>
                </c:pt>
                <c:pt idx="36">
                  <c:v>3</c:v>
                </c:pt>
                <c:pt idx="37">
                  <c:v>4</c:v>
                </c:pt>
                <c:pt idx="38">
                  <c:v>5</c:v>
                </c:pt>
                <c:pt idx="39">
                  <c:v>7</c:v>
                </c:pt>
                <c:pt idx="40">
                  <c:v>4</c:v>
                </c:pt>
                <c:pt idx="41">
                  <c:v>3</c:v>
                </c:pt>
                <c:pt idx="42">
                  <c:v>2</c:v>
                </c:pt>
                <c:pt idx="43">
                  <c:v>2</c:v>
                </c:pt>
                <c:pt idx="44">
                  <c:v>6</c:v>
                </c:pt>
                <c:pt idx="45">
                  <c:v>4</c:v>
                </c:pt>
                <c:pt idx="46">
                  <c:v>1</c:v>
                </c:pt>
                <c:pt idx="47">
                  <c:v>4</c:v>
                </c:pt>
                <c:pt idx="48">
                  <c:v>9</c:v>
                </c:pt>
                <c:pt idx="49">
                  <c:v>9</c:v>
                </c:pt>
                <c:pt idx="50">
                  <c:v>1</c:v>
                </c:pt>
                <c:pt idx="51">
                  <c:v>1</c:v>
                </c:pt>
                <c:pt idx="52">
                  <c:v>2</c:v>
                </c:pt>
                <c:pt idx="53">
                  <c:v>1</c:v>
                </c:pt>
                <c:pt idx="54">
                  <c:v>3</c:v>
                </c:pt>
                <c:pt idx="55">
                  <c:v>4</c:v>
                </c:pt>
                <c:pt idx="56">
                  <c:v>0</c:v>
                </c:pt>
                <c:pt idx="57">
                  <c:v>5</c:v>
                </c:pt>
                <c:pt idx="58">
                  <c:v>0</c:v>
                </c:pt>
                <c:pt idx="59">
                  <c:v>2</c:v>
                </c:pt>
                <c:pt idx="60">
                  <c:v>0</c:v>
                </c:pt>
                <c:pt idx="61">
                  <c:v>4</c:v>
                </c:pt>
                <c:pt idx="62">
                  <c:v>2</c:v>
                </c:pt>
                <c:pt idx="63">
                  <c:v>0</c:v>
                </c:pt>
                <c:pt idx="64">
                  <c:v>4</c:v>
                </c:pt>
                <c:pt idx="65">
                  <c:v>3</c:v>
                </c:pt>
                <c:pt idx="66">
                  <c:v>1</c:v>
                </c:pt>
                <c:pt idx="67">
                  <c:v>0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موارد اسهال</c:v>
                </c:pt>
              </c:strCache>
            </c:strRef>
          </c:tx>
          <c:spPr>
            <a:ln>
              <a:solidFill>
                <a:schemeClr val="accent2">
                  <a:lumMod val="60000"/>
                  <a:lumOff val="40000"/>
                </a:schemeClr>
              </a:solidFill>
            </a:ln>
          </c:spPr>
          <c:marker>
            <c:symbol val="none"/>
          </c:marker>
          <c:cat>
            <c:strRef>
              <c:f>Sheet1!$A$2:$A$69</c:f>
              <c:strCache>
                <c:ptCount val="68"/>
                <c:pt idx="0">
                  <c:v>96/3/1</c:v>
                </c:pt>
                <c:pt idx="1">
                  <c:v>96/3/2</c:v>
                </c:pt>
                <c:pt idx="2">
                  <c:v>96/3/3</c:v>
                </c:pt>
                <c:pt idx="3">
                  <c:v>96/3/4</c:v>
                </c:pt>
                <c:pt idx="4">
                  <c:v>96/3/5</c:v>
                </c:pt>
                <c:pt idx="5">
                  <c:v>96/3/6</c:v>
                </c:pt>
                <c:pt idx="6">
                  <c:v>96/3/7</c:v>
                </c:pt>
                <c:pt idx="7">
                  <c:v>96/3/8</c:v>
                </c:pt>
                <c:pt idx="8">
                  <c:v>96/3/9</c:v>
                </c:pt>
                <c:pt idx="9">
                  <c:v>96/3/10</c:v>
                </c:pt>
                <c:pt idx="10">
                  <c:v>96/3/11</c:v>
                </c:pt>
                <c:pt idx="11">
                  <c:v>96/3/12</c:v>
                </c:pt>
                <c:pt idx="12">
                  <c:v>96/3/13</c:v>
                </c:pt>
                <c:pt idx="13">
                  <c:v>96/3/14</c:v>
                </c:pt>
                <c:pt idx="14">
                  <c:v>96/3/15</c:v>
                </c:pt>
                <c:pt idx="15">
                  <c:v>96/3/16</c:v>
                </c:pt>
                <c:pt idx="16">
                  <c:v>96/3/17</c:v>
                </c:pt>
                <c:pt idx="17">
                  <c:v>96/3/18</c:v>
                </c:pt>
                <c:pt idx="18">
                  <c:v>96/3/19</c:v>
                </c:pt>
                <c:pt idx="19">
                  <c:v>96/3/20</c:v>
                </c:pt>
                <c:pt idx="20">
                  <c:v>96/3/21</c:v>
                </c:pt>
                <c:pt idx="21">
                  <c:v>96/3/22</c:v>
                </c:pt>
                <c:pt idx="22">
                  <c:v>96/3/23</c:v>
                </c:pt>
                <c:pt idx="23">
                  <c:v>96/3/24</c:v>
                </c:pt>
                <c:pt idx="24">
                  <c:v>96/3/25</c:v>
                </c:pt>
                <c:pt idx="25">
                  <c:v>96/3/26</c:v>
                </c:pt>
                <c:pt idx="26">
                  <c:v>96/3/27</c:v>
                </c:pt>
                <c:pt idx="27">
                  <c:v>96/3/28</c:v>
                </c:pt>
                <c:pt idx="28">
                  <c:v>96/3/29</c:v>
                </c:pt>
                <c:pt idx="29">
                  <c:v>96/3/30</c:v>
                </c:pt>
                <c:pt idx="30">
                  <c:v>96/3/31</c:v>
                </c:pt>
                <c:pt idx="31">
                  <c:v>96/4/1</c:v>
                </c:pt>
                <c:pt idx="32">
                  <c:v>96/4/2</c:v>
                </c:pt>
                <c:pt idx="33">
                  <c:v>96/4/3</c:v>
                </c:pt>
                <c:pt idx="34">
                  <c:v>96/4/4</c:v>
                </c:pt>
                <c:pt idx="35">
                  <c:v>96/4/5</c:v>
                </c:pt>
                <c:pt idx="36">
                  <c:v>96/4/6</c:v>
                </c:pt>
                <c:pt idx="37">
                  <c:v>96/4/7</c:v>
                </c:pt>
                <c:pt idx="38">
                  <c:v>96/4/8</c:v>
                </c:pt>
                <c:pt idx="39">
                  <c:v>96/4/9</c:v>
                </c:pt>
                <c:pt idx="40">
                  <c:v>96/4/10</c:v>
                </c:pt>
                <c:pt idx="41">
                  <c:v>96/4/11</c:v>
                </c:pt>
                <c:pt idx="42">
                  <c:v>96/4/12</c:v>
                </c:pt>
                <c:pt idx="43">
                  <c:v>96/4/13</c:v>
                </c:pt>
                <c:pt idx="44">
                  <c:v>96/4/14</c:v>
                </c:pt>
                <c:pt idx="45">
                  <c:v>96/4/15</c:v>
                </c:pt>
                <c:pt idx="46">
                  <c:v>96/4/16</c:v>
                </c:pt>
                <c:pt idx="47">
                  <c:v>96/4/17</c:v>
                </c:pt>
                <c:pt idx="48">
                  <c:v>96/4/18</c:v>
                </c:pt>
                <c:pt idx="49">
                  <c:v>96/4/19</c:v>
                </c:pt>
                <c:pt idx="50">
                  <c:v>96/4/20</c:v>
                </c:pt>
                <c:pt idx="51">
                  <c:v>96/4/21</c:v>
                </c:pt>
                <c:pt idx="52">
                  <c:v>96/4/22</c:v>
                </c:pt>
                <c:pt idx="53">
                  <c:v>96/4/23</c:v>
                </c:pt>
                <c:pt idx="54">
                  <c:v>96/4/24</c:v>
                </c:pt>
                <c:pt idx="55">
                  <c:v>96/4/25</c:v>
                </c:pt>
                <c:pt idx="56">
                  <c:v>96/4/26</c:v>
                </c:pt>
                <c:pt idx="57">
                  <c:v>96/4/27</c:v>
                </c:pt>
                <c:pt idx="58">
                  <c:v>96/4/28</c:v>
                </c:pt>
                <c:pt idx="59">
                  <c:v>96/4/29</c:v>
                </c:pt>
                <c:pt idx="60">
                  <c:v>96/4/30</c:v>
                </c:pt>
                <c:pt idx="61">
                  <c:v>96/4/31</c:v>
                </c:pt>
                <c:pt idx="62">
                  <c:v>96/5/1</c:v>
                </c:pt>
                <c:pt idx="63">
                  <c:v>96/5/2</c:v>
                </c:pt>
                <c:pt idx="64">
                  <c:v>96/5/3</c:v>
                </c:pt>
                <c:pt idx="65">
                  <c:v>96/5/4</c:v>
                </c:pt>
                <c:pt idx="66">
                  <c:v>96/5/5</c:v>
                </c:pt>
                <c:pt idx="67">
                  <c:v>96/5/6</c:v>
                </c:pt>
              </c:strCache>
            </c:strRef>
          </c:cat>
          <c:val>
            <c:numRef>
              <c:f>Sheet1!$C$2:$C$69</c:f>
              <c:numCache>
                <c:formatCode>General</c:formatCode>
                <c:ptCount val="68"/>
                <c:pt idx="0">
                  <c:v>12</c:v>
                </c:pt>
                <c:pt idx="1">
                  <c:v>1</c:v>
                </c:pt>
                <c:pt idx="2">
                  <c:v>3</c:v>
                </c:pt>
                <c:pt idx="3">
                  <c:v>1</c:v>
                </c:pt>
                <c:pt idx="4">
                  <c:v>2</c:v>
                </c:pt>
                <c:pt idx="5">
                  <c:v>2</c:v>
                </c:pt>
                <c:pt idx="6">
                  <c:v>0</c:v>
                </c:pt>
                <c:pt idx="7">
                  <c:v>5</c:v>
                </c:pt>
                <c:pt idx="8">
                  <c:v>4</c:v>
                </c:pt>
                <c:pt idx="9">
                  <c:v>2</c:v>
                </c:pt>
                <c:pt idx="10">
                  <c:v>2</c:v>
                </c:pt>
                <c:pt idx="11">
                  <c:v>6</c:v>
                </c:pt>
                <c:pt idx="12">
                  <c:v>4</c:v>
                </c:pt>
                <c:pt idx="13">
                  <c:v>2</c:v>
                </c:pt>
                <c:pt idx="14">
                  <c:v>3</c:v>
                </c:pt>
                <c:pt idx="15">
                  <c:v>1</c:v>
                </c:pt>
                <c:pt idx="16">
                  <c:v>3</c:v>
                </c:pt>
                <c:pt idx="17">
                  <c:v>1</c:v>
                </c:pt>
                <c:pt idx="18">
                  <c:v>1</c:v>
                </c:pt>
                <c:pt idx="19">
                  <c:v>1</c:v>
                </c:pt>
                <c:pt idx="20">
                  <c:v>1</c:v>
                </c:pt>
                <c:pt idx="21">
                  <c:v>1</c:v>
                </c:pt>
                <c:pt idx="22">
                  <c:v>1</c:v>
                </c:pt>
                <c:pt idx="23">
                  <c:v>1</c:v>
                </c:pt>
                <c:pt idx="24">
                  <c:v>1</c:v>
                </c:pt>
                <c:pt idx="25">
                  <c:v>3</c:v>
                </c:pt>
                <c:pt idx="26">
                  <c:v>2</c:v>
                </c:pt>
                <c:pt idx="27">
                  <c:v>2</c:v>
                </c:pt>
                <c:pt idx="28">
                  <c:v>2</c:v>
                </c:pt>
                <c:pt idx="29">
                  <c:v>0</c:v>
                </c:pt>
                <c:pt idx="30">
                  <c:v>0</c:v>
                </c:pt>
                <c:pt idx="31">
                  <c:v>2</c:v>
                </c:pt>
                <c:pt idx="32">
                  <c:v>0</c:v>
                </c:pt>
                <c:pt idx="33">
                  <c:v>1</c:v>
                </c:pt>
                <c:pt idx="34">
                  <c:v>2</c:v>
                </c:pt>
                <c:pt idx="35">
                  <c:v>1</c:v>
                </c:pt>
                <c:pt idx="36">
                  <c:v>1</c:v>
                </c:pt>
                <c:pt idx="37">
                  <c:v>2</c:v>
                </c:pt>
                <c:pt idx="38">
                  <c:v>5</c:v>
                </c:pt>
                <c:pt idx="39">
                  <c:v>4</c:v>
                </c:pt>
                <c:pt idx="40">
                  <c:v>4</c:v>
                </c:pt>
                <c:pt idx="41">
                  <c:v>3</c:v>
                </c:pt>
                <c:pt idx="42">
                  <c:v>0</c:v>
                </c:pt>
                <c:pt idx="43">
                  <c:v>2</c:v>
                </c:pt>
                <c:pt idx="44">
                  <c:v>3</c:v>
                </c:pt>
                <c:pt idx="45">
                  <c:v>2</c:v>
                </c:pt>
                <c:pt idx="46">
                  <c:v>0</c:v>
                </c:pt>
                <c:pt idx="47">
                  <c:v>1</c:v>
                </c:pt>
                <c:pt idx="48">
                  <c:v>2</c:v>
                </c:pt>
                <c:pt idx="49">
                  <c:v>2</c:v>
                </c:pt>
                <c:pt idx="50">
                  <c:v>1</c:v>
                </c:pt>
                <c:pt idx="51">
                  <c:v>0</c:v>
                </c:pt>
                <c:pt idx="52">
                  <c:v>0</c:v>
                </c:pt>
                <c:pt idx="53">
                  <c:v>0</c:v>
                </c:pt>
                <c:pt idx="54">
                  <c:v>0</c:v>
                </c:pt>
                <c:pt idx="55">
                  <c:v>2</c:v>
                </c:pt>
                <c:pt idx="56">
                  <c:v>0</c:v>
                </c:pt>
                <c:pt idx="57">
                  <c:v>3</c:v>
                </c:pt>
                <c:pt idx="58">
                  <c:v>0</c:v>
                </c:pt>
                <c:pt idx="59">
                  <c:v>1</c:v>
                </c:pt>
                <c:pt idx="60">
                  <c:v>0</c:v>
                </c:pt>
                <c:pt idx="61">
                  <c:v>4</c:v>
                </c:pt>
                <c:pt idx="62">
                  <c:v>0</c:v>
                </c:pt>
                <c:pt idx="63">
                  <c:v>0</c:v>
                </c:pt>
                <c:pt idx="64">
                  <c:v>2</c:v>
                </c:pt>
                <c:pt idx="65">
                  <c:v>3</c:v>
                </c:pt>
                <c:pt idx="66">
                  <c:v>1</c:v>
                </c:pt>
                <c:pt idx="67">
                  <c:v>0</c:v>
                </c:pt>
              </c:numCache>
            </c:numRef>
          </c:val>
        </c:ser>
        <c:marker val="1"/>
        <c:axId val="167344384"/>
        <c:axId val="167544320"/>
      </c:lineChart>
      <c:catAx>
        <c:axId val="167344384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sz="1400"/>
            </a:pPr>
            <a:endParaRPr lang="fa-IR"/>
          </a:p>
        </c:txPr>
        <c:crossAx val="167544320"/>
        <c:crosses val="autoZero"/>
        <c:auto val="1"/>
        <c:lblAlgn val="ctr"/>
        <c:lblOffset val="100"/>
      </c:catAx>
      <c:valAx>
        <c:axId val="167544320"/>
        <c:scaling>
          <c:orientation val="minMax"/>
        </c:scaling>
        <c:axPos val="l"/>
        <c:majorGridlines/>
        <c:numFmt formatCode="General" sourceLinked="1"/>
        <c:tickLblPos val="nextTo"/>
        <c:crossAx val="167344384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63719913483036861"/>
          <c:y val="0.25375594100084337"/>
          <c:w val="0.15755395158938512"/>
          <c:h val="0.15576397774352121"/>
        </c:manualLayout>
      </c:layout>
    </c:legend>
    <c:plotVisOnly val="1"/>
    <c:dispBlanksAs val="gap"/>
  </c:chart>
  <c:txPr>
    <a:bodyPr/>
    <a:lstStyle/>
    <a:p>
      <a:pPr>
        <a:defRPr sz="1800"/>
      </a:pPr>
      <a:endParaRPr lang="fa-IR"/>
    </a:p>
  </c:txPr>
  <c:externalData r:id="rId1"/>
  <c:userShapes r:id="rId2"/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fa-IR"/>
  <c:chart>
    <c:autoTitleDeleted val="1"/>
    <c:view3D>
      <c:rotX val="30"/>
      <c:perspective val="30"/>
    </c:view3D>
    <c:plotArea>
      <c:layout/>
      <c:pie3D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explosion val="25"/>
          <c:dLbls>
            <c:showPercent val="1"/>
            <c:showLeaderLines val="1"/>
          </c:dLbls>
          <c:cat>
            <c:strRef>
              <c:f>Sheet1!$A$2:$A$3</c:f>
              <c:strCache>
                <c:ptCount val="2"/>
                <c:pt idx="0">
                  <c:v>زن</c:v>
                </c:pt>
                <c:pt idx="1">
                  <c:v>مرد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73</c:v>
                </c:pt>
                <c:pt idx="1">
                  <c:v>92</c:v>
                </c:pt>
              </c:numCache>
            </c:numRef>
          </c:val>
        </c:ser>
      </c:pie3DChart>
    </c:plotArea>
    <c:legend>
      <c:legendPos val="r"/>
      <c:layout/>
    </c:legend>
    <c:plotVisOnly val="1"/>
    <c:dispBlanksAs val="zero"/>
  </c:chart>
  <c:txPr>
    <a:bodyPr/>
    <a:lstStyle/>
    <a:p>
      <a:pPr>
        <a:defRPr sz="1800"/>
      </a:pPr>
      <a:endParaRPr lang="fa-IR"/>
    </a:p>
  </c:txPr>
  <c:externalData r:id="rId1"/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fa-IR"/>
  <c:chart>
    <c:autoTitleDeleted val="1"/>
    <c:view3D>
      <c:rAngAx val="1"/>
    </c:view3D>
    <c:plotArea>
      <c:layout/>
      <c:bar3D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dLbls>
            <c:dLbl>
              <c:idx val="0"/>
              <c:layout>
                <c:manualLayout>
                  <c:x val="9.2592592592593108E-3"/>
                  <c:y val="-2.8060326608944881E-2"/>
                </c:manualLayout>
              </c:layout>
              <c:showVal val="1"/>
            </c:dLbl>
            <c:dLbl>
              <c:idx val="1"/>
              <c:layout>
                <c:manualLayout>
                  <c:x val="1.080246913580251E-2"/>
                  <c:y val="-3.0866359269839376E-2"/>
                </c:manualLayout>
              </c:layout>
              <c:showVal val="1"/>
            </c:dLbl>
            <c:dLbl>
              <c:idx val="2"/>
              <c:layout>
                <c:manualLayout>
                  <c:x val="3.0864197530864291E-3"/>
                  <c:y val="-1.6836195965366927E-2"/>
                </c:manualLayout>
              </c:layout>
              <c:showVal val="1"/>
            </c:dLbl>
            <c:dLbl>
              <c:idx val="3"/>
              <c:layout>
                <c:manualLayout>
                  <c:x val="1.3888888888888938E-2"/>
                  <c:y val="-2.8060326608944881E-2"/>
                </c:manualLayout>
              </c:layout>
              <c:showVal val="1"/>
            </c:dLbl>
            <c:dLbl>
              <c:idx val="4"/>
              <c:layout>
                <c:manualLayout>
                  <c:x val="6.1728395061728392E-3"/>
                  <c:y val="-2.2448261287155991E-2"/>
                </c:manualLayout>
              </c:layout>
              <c:showVal val="1"/>
            </c:dLbl>
            <c:txPr>
              <a:bodyPr/>
              <a:lstStyle/>
              <a:p>
                <a:pPr rtl="1">
                  <a:defRPr b="1"/>
                </a:pPr>
                <a:endParaRPr lang="fa-IR"/>
              </a:p>
            </c:txPr>
            <c:showVal val="1"/>
          </c:dLbls>
          <c:cat>
            <c:strRef>
              <c:f>Sheet1!$A$2:$A$6</c:f>
              <c:strCache>
                <c:ptCount val="5"/>
                <c:pt idx="0">
                  <c:v>زیر 5 سال</c:v>
                </c:pt>
                <c:pt idx="1">
                  <c:v>5 تا 15 سال</c:v>
                </c:pt>
                <c:pt idx="2">
                  <c:v>15 تا 30 سال</c:v>
                </c:pt>
                <c:pt idx="3">
                  <c:v>30 تا 60 سال</c:v>
                </c:pt>
                <c:pt idx="4">
                  <c:v>بالای 60 سال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12</c:v>
                </c:pt>
                <c:pt idx="1">
                  <c:v>45</c:v>
                </c:pt>
                <c:pt idx="2">
                  <c:v>39</c:v>
                </c:pt>
                <c:pt idx="3">
                  <c:v>54</c:v>
                </c:pt>
                <c:pt idx="4">
                  <c:v>15</c:v>
                </c:pt>
              </c:numCache>
            </c:numRef>
          </c:val>
        </c:ser>
        <c:shape val="cylinder"/>
        <c:axId val="167669120"/>
        <c:axId val="167870848"/>
        <c:axId val="0"/>
      </c:bar3DChart>
      <c:catAx>
        <c:axId val="167669120"/>
        <c:scaling>
          <c:orientation val="minMax"/>
        </c:scaling>
        <c:axPos val="b"/>
        <c:tickLblPos val="nextTo"/>
        <c:crossAx val="167870848"/>
        <c:crosses val="autoZero"/>
        <c:auto val="1"/>
        <c:lblAlgn val="ctr"/>
        <c:lblOffset val="100"/>
      </c:catAx>
      <c:valAx>
        <c:axId val="167870848"/>
        <c:scaling>
          <c:orientation val="minMax"/>
        </c:scaling>
        <c:axPos val="l"/>
        <c:majorGridlines/>
        <c:numFmt formatCode="General" sourceLinked="1"/>
        <c:tickLblPos val="nextTo"/>
        <c:crossAx val="167669120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fa-IR"/>
    </a:p>
  </c:txPr>
  <c:externalData r:id="rId1"/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fa-IR"/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Column1</c:v>
                </c:pt>
              </c:strCache>
            </c:strRef>
          </c:tx>
          <c:explosion val="25"/>
          <c:dLbls>
            <c:showPercent val="1"/>
          </c:dLbls>
          <c:cat>
            <c:strRef>
              <c:f>Sheet1!$A$2:$A$3</c:f>
              <c:strCache>
                <c:ptCount val="2"/>
                <c:pt idx="0">
                  <c:v>Male</c:v>
                </c:pt>
                <c:pt idx="1">
                  <c:v>Female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27</c:v>
                </c:pt>
                <c:pt idx="1">
                  <c:v>24</c:v>
                </c:pt>
              </c:numCache>
            </c:numRef>
          </c:val>
        </c:ser>
        <c:firstSliceAng val="0"/>
      </c:pieChart>
    </c:plotArea>
    <c:legend>
      <c:legendPos val="r"/>
      <c:layout/>
    </c:legend>
    <c:plotVisOnly val="1"/>
  </c:chart>
  <c:txPr>
    <a:bodyPr/>
    <a:lstStyle/>
    <a:p>
      <a:pPr>
        <a:defRPr sz="1800"/>
      </a:pPr>
      <a:endParaRPr lang="fa-IR"/>
    </a:p>
  </c:txPr>
  <c:externalData r:id="rId2"/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fa-IR"/>
  <c:clrMapOvr bg1="lt1" tx1="dk1" bg2="lt2" tx2="dk2" accent1="accent1" accent2="accent2" accent3="accent3" accent4="accent4" accent5="accent5" accent6="accent6" hlink="hlink" folHlink="folHlink"/>
  <c:chart>
    <c:view3D>
      <c:rAngAx val="1"/>
    </c:view3D>
    <c:plotArea>
      <c:layout/>
      <c:bar3DChart>
        <c:barDir val="col"/>
        <c:grouping val="clustered"/>
        <c:ser>
          <c:idx val="0"/>
          <c:order val="0"/>
          <c:tx>
            <c:strRef>
              <c:f>Sheet1!$A$2</c:f>
              <c:strCache>
                <c:ptCount val="1"/>
                <c:pt idx="0">
                  <c:v>زیر یکسال</c:v>
                </c:pt>
              </c:strCache>
            </c:strRef>
          </c:tx>
          <c:dLbls>
            <c:showVal val="1"/>
          </c:dLbls>
          <c:cat>
            <c:strRef>
              <c:f>Sheet1!$A$2:$A$7</c:f>
              <c:strCache>
                <c:ptCount val="6"/>
                <c:pt idx="0">
                  <c:v>زیر یکسال</c:v>
                </c:pt>
                <c:pt idx="1">
                  <c:v>1 تا 4 سال</c:v>
                </c:pt>
                <c:pt idx="2">
                  <c:v>5 تا 9 سال</c:v>
                </c:pt>
                <c:pt idx="3">
                  <c:v>10 تا 14 سال</c:v>
                </c:pt>
                <c:pt idx="4">
                  <c:v>15 تا 19 سال</c:v>
                </c:pt>
                <c:pt idx="5">
                  <c:v>20 تا 24 ساله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0</c:v>
                </c:pt>
                <c:pt idx="1">
                  <c:v>9</c:v>
                </c:pt>
                <c:pt idx="2">
                  <c:v>25</c:v>
                </c:pt>
                <c:pt idx="3">
                  <c:v>11</c:v>
                </c:pt>
                <c:pt idx="4">
                  <c:v>5</c:v>
                </c:pt>
                <c:pt idx="5">
                  <c:v>1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1 تا 4 سال</c:v>
                </c:pt>
              </c:strCache>
            </c:strRef>
          </c:tx>
          <c:cat>
            <c:strRef>
              <c:f>Sheet1!$A$2:$A$7</c:f>
              <c:strCache>
                <c:ptCount val="6"/>
                <c:pt idx="0">
                  <c:v>زیر یکسال</c:v>
                </c:pt>
                <c:pt idx="1">
                  <c:v>1 تا 4 سال</c:v>
                </c:pt>
                <c:pt idx="2">
                  <c:v>5 تا 9 سال</c:v>
                </c:pt>
                <c:pt idx="3">
                  <c:v>10 تا 14 سال</c:v>
                </c:pt>
                <c:pt idx="4">
                  <c:v>15 تا 19 سال</c:v>
                </c:pt>
                <c:pt idx="5">
                  <c:v>20 تا 24 ساله</c:v>
                </c:pt>
              </c:strCache>
            </c:strRef>
          </c:cat>
          <c:val>
            <c:numRef>
              <c:f>Sheet1!$C$2:$C$6</c:f>
              <c:numCache>
                <c:formatCode>General</c:formatCode>
                <c:ptCount val="5"/>
              </c:numCache>
            </c:numRef>
          </c:val>
        </c:ser>
        <c:ser>
          <c:idx val="2"/>
          <c:order val="2"/>
          <c:tx>
            <c:strRef>
              <c:f>Sheet1!$A$4</c:f>
              <c:strCache>
                <c:ptCount val="1"/>
                <c:pt idx="0">
                  <c:v>5 تا 9 سال</c:v>
                </c:pt>
              </c:strCache>
            </c:strRef>
          </c:tx>
          <c:cat>
            <c:strRef>
              <c:f>Sheet1!$A$2:$A$7</c:f>
              <c:strCache>
                <c:ptCount val="6"/>
                <c:pt idx="0">
                  <c:v>زیر یکسال</c:v>
                </c:pt>
                <c:pt idx="1">
                  <c:v>1 تا 4 سال</c:v>
                </c:pt>
                <c:pt idx="2">
                  <c:v>5 تا 9 سال</c:v>
                </c:pt>
                <c:pt idx="3">
                  <c:v>10 تا 14 سال</c:v>
                </c:pt>
                <c:pt idx="4">
                  <c:v>15 تا 19 سال</c:v>
                </c:pt>
                <c:pt idx="5">
                  <c:v>20 تا 24 ساله</c:v>
                </c:pt>
              </c:strCache>
            </c:strRef>
          </c:cat>
          <c:val>
            <c:numRef>
              <c:f>Sheet1!$D$2:$D$6</c:f>
              <c:numCache>
                <c:formatCode>General</c:formatCode>
                <c:ptCount val="5"/>
              </c:numCache>
            </c:numRef>
          </c:val>
        </c:ser>
        <c:ser>
          <c:idx val="3"/>
          <c:order val="3"/>
          <c:tx>
            <c:strRef>
              <c:f>Sheet1!$A$5</c:f>
              <c:strCache>
                <c:ptCount val="1"/>
                <c:pt idx="0">
                  <c:v>10 تا 14 سال</c:v>
                </c:pt>
              </c:strCache>
            </c:strRef>
          </c:tx>
          <c:cat>
            <c:strRef>
              <c:f>Sheet1!$A$2:$A$7</c:f>
              <c:strCache>
                <c:ptCount val="6"/>
                <c:pt idx="0">
                  <c:v>زیر یکسال</c:v>
                </c:pt>
                <c:pt idx="1">
                  <c:v>1 تا 4 سال</c:v>
                </c:pt>
                <c:pt idx="2">
                  <c:v>5 تا 9 سال</c:v>
                </c:pt>
                <c:pt idx="3">
                  <c:v>10 تا 14 سال</c:v>
                </c:pt>
                <c:pt idx="4">
                  <c:v>15 تا 19 سال</c:v>
                </c:pt>
                <c:pt idx="5">
                  <c:v>20 تا 24 ساله</c:v>
                </c:pt>
              </c:strCache>
            </c:strRef>
          </c:cat>
          <c:val>
            <c:numRef>
              <c:f>Sheet1!$E$2:$E$6</c:f>
              <c:numCache>
                <c:formatCode>General</c:formatCode>
                <c:ptCount val="5"/>
              </c:numCache>
            </c:numRef>
          </c:val>
        </c:ser>
        <c:ser>
          <c:idx val="4"/>
          <c:order val="4"/>
          <c:tx>
            <c:strRef>
              <c:f>Sheet1!$A$6</c:f>
              <c:strCache>
                <c:ptCount val="1"/>
                <c:pt idx="0">
                  <c:v>15 تا 19 سال</c:v>
                </c:pt>
              </c:strCache>
            </c:strRef>
          </c:tx>
          <c:cat>
            <c:strRef>
              <c:f>Sheet1!$A$2:$A$7</c:f>
              <c:strCache>
                <c:ptCount val="6"/>
                <c:pt idx="0">
                  <c:v>زیر یکسال</c:v>
                </c:pt>
                <c:pt idx="1">
                  <c:v>1 تا 4 سال</c:v>
                </c:pt>
                <c:pt idx="2">
                  <c:v>5 تا 9 سال</c:v>
                </c:pt>
                <c:pt idx="3">
                  <c:v>10 تا 14 سال</c:v>
                </c:pt>
                <c:pt idx="4">
                  <c:v>15 تا 19 سال</c:v>
                </c:pt>
                <c:pt idx="5">
                  <c:v>20 تا 24 ساله</c:v>
                </c:pt>
              </c:strCache>
            </c:strRef>
          </c:cat>
          <c:val>
            <c:numRef>
              <c:f>Sheet1!$F$2:$F$6</c:f>
              <c:numCache>
                <c:formatCode>General</c:formatCode>
                <c:ptCount val="5"/>
              </c:numCache>
            </c:numRef>
          </c:val>
        </c:ser>
        <c:shape val="cylinder"/>
        <c:axId val="82383232"/>
        <c:axId val="82384768"/>
        <c:axId val="0"/>
      </c:bar3DChart>
      <c:catAx>
        <c:axId val="82383232"/>
        <c:scaling>
          <c:orientation val="minMax"/>
        </c:scaling>
        <c:axPos val="b"/>
        <c:tickLblPos val="nextTo"/>
        <c:crossAx val="82384768"/>
        <c:crosses val="autoZero"/>
        <c:auto val="1"/>
        <c:lblAlgn val="ctr"/>
        <c:lblOffset val="100"/>
      </c:catAx>
      <c:valAx>
        <c:axId val="82384768"/>
        <c:scaling>
          <c:orientation val="minMax"/>
        </c:scaling>
        <c:axPos val="l"/>
        <c:majorGridlines/>
        <c:numFmt formatCode="General" sourceLinked="1"/>
        <c:tickLblPos val="nextTo"/>
        <c:crossAx val="82383232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fa-IR"/>
    </a:p>
  </c:txPr>
  <c:externalData r:id="rId2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fa-IR"/>
  <c:chart>
    <c:plotArea>
      <c:layout/>
      <c:lineChart>
        <c:grouping val="standard"/>
        <c:ser>
          <c:idx val="0"/>
          <c:order val="0"/>
          <c:tx>
            <c:strRef>
              <c:f>Sheet1!$B$1</c:f>
              <c:strCache>
                <c:ptCount val="1"/>
                <c:pt idx="0">
                  <c:v>التور مثبت</c:v>
                </c:pt>
              </c:strCache>
            </c:strRef>
          </c:tx>
          <c:marker>
            <c:symbol val="none"/>
          </c:marker>
          <c:cat>
            <c:numRef>
              <c:f>Sheet1!$A$2:$A$21</c:f>
              <c:numCache>
                <c:formatCode>General</c:formatCode>
                <c:ptCount val="20"/>
                <c:pt idx="0">
                  <c:v>1377</c:v>
                </c:pt>
                <c:pt idx="1">
                  <c:v>1378</c:v>
                </c:pt>
                <c:pt idx="2">
                  <c:v>1379</c:v>
                </c:pt>
                <c:pt idx="3">
                  <c:v>1380</c:v>
                </c:pt>
                <c:pt idx="4">
                  <c:v>1381</c:v>
                </c:pt>
                <c:pt idx="5">
                  <c:v>1382</c:v>
                </c:pt>
                <c:pt idx="6">
                  <c:v>1383</c:v>
                </c:pt>
                <c:pt idx="7">
                  <c:v>1384</c:v>
                </c:pt>
                <c:pt idx="8">
                  <c:v>1385</c:v>
                </c:pt>
                <c:pt idx="9">
                  <c:v>1386</c:v>
                </c:pt>
                <c:pt idx="10">
                  <c:v>1387</c:v>
                </c:pt>
                <c:pt idx="11">
                  <c:v>1388</c:v>
                </c:pt>
                <c:pt idx="12">
                  <c:v>1389</c:v>
                </c:pt>
                <c:pt idx="13">
                  <c:v>1390</c:v>
                </c:pt>
                <c:pt idx="14">
                  <c:v>1391</c:v>
                </c:pt>
                <c:pt idx="15">
                  <c:v>1392</c:v>
                </c:pt>
                <c:pt idx="16">
                  <c:v>1393</c:v>
                </c:pt>
                <c:pt idx="17">
                  <c:v>1394</c:v>
                </c:pt>
                <c:pt idx="18">
                  <c:v>1395</c:v>
                </c:pt>
                <c:pt idx="19">
                  <c:v>1396</c:v>
                </c:pt>
              </c:numCache>
            </c:numRef>
          </c:cat>
          <c:val>
            <c:numRef>
              <c:f>Sheet1!$B$2:$B$21</c:f>
              <c:numCache>
                <c:formatCode>General</c:formatCode>
                <c:ptCount val="20"/>
                <c:pt idx="0">
                  <c:v>86</c:v>
                </c:pt>
                <c:pt idx="1">
                  <c:v>9</c:v>
                </c:pt>
                <c:pt idx="2">
                  <c:v>0</c:v>
                </c:pt>
                <c:pt idx="3">
                  <c:v>2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24</c:v>
                </c:pt>
                <c:pt idx="8">
                  <c:v>1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  <c:pt idx="13">
                  <c:v>2</c:v>
                </c:pt>
                <c:pt idx="14">
                  <c:v>0</c:v>
                </c:pt>
                <c:pt idx="15">
                  <c:v>2</c:v>
                </c:pt>
                <c:pt idx="16">
                  <c:v>0</c:v>
                </c:pt>
                <c:pt idx="17">
                  <c:v>13</c:v>
                </c:pt>
                <c:pt idx="18">
                  <c:v>0</c:v>
                </c:pt>
                <c:pt idx="19">
                  <c:v>113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ناگ</c:v>
                </c:pt>
              </c:strCache>
            </c:strRef>
          </c:tx>
          <c:marker>
            <c:symbol val="none"/>
          </c:marker>
          <c:cat>
            <c:numRef>
              <c:f>Sheet1!$A$2:$A$21</c:f>
              <c:numCache>
                <c:formatCode>General</c:formatCode>
                <c:ptCount val="20"/>
                <c:pt idx="0">
                  <c:v>1377</c:v>
                </c:pt>
                <c:pt idx="1">
                  <c:v>1378</c:v>
                </c:pt>
                <c:pt idx="2">
                  <c:v>1379</c:v>
                </c:pt>
                <c:pt idx="3">
                  <c:v>1380</c:v>
                </c:pt>
                <c:pt idx="4">
                  <c:v>1381</c:v>
                </c:pt>
                <c:pt idx="5">
                  <c:v>1382</c:v>
                </c:pt>
                <c:pt idx="6">
                  <c:v>1383</c:v>
                </c:pt>
                <c:pt idx="7">
                  <c:v>1384</c:v>
                </c:pt>
                <c:pt idx="8">
                  <c:v>1385</c:v>
                </c:pt>
                <c:pt idx="9">
                  <c:v>1386</c:v>
                </c:pt>
                <c:pt idx="10">
                  <c:v>1387</c:v>
                </c:pt>
                <c:pt idx="11">
                  <c:v>1388</c:v>
                </c:pt>
                <c:pt idx="12">
                  <c:v>1389</c:v>
                </c:pt>
                <c:pt idx="13">
                  <c:v>1390</c:v>
                </c:pt>
                <c:pt idx="14">
                  <c:v>1391</c:v>
                </c:pt>
                <c:pt idx="15">
                  <c:v>1392</c:v>
                </c:pt>
                <c:pt idx="16">
                  <c:v>1393</c:v>
                </c:pt>
                <c:pt idx="17">
                  <c:v>1394</c:v>
                </c:pt>
                <c:pt idx="18">
                  <c:v>1395</c:v>
                </c:pt>
                <c:pt idx="19">
                  <c:v>1396</c:v>
                </c:pt>
              </c:numCache>
            </c:numRef>
          </c:cat>
          <c:val>
            <c:numRef>
              <c:f>Sheet1!$C$2:$C$21</c:f>
              <c:numCache>
                <c:formatCode>General</c:formatCode>
                <c:ptCount val="20"/>
                <c:pt idx="0">
                  <c:v>187</c:v>
                </c:pt>
                <c:pt idx="1">
                  <c:v>123</c:v>
                </c:pt>
                <c:pt idx="2">
                  <c:v>36</c:v>
                </c:pt>
                <c:pt idx="3">
                  <c:v>12</c:v>
                </c:pt>
                <c:pt idx="4">
                  <c:v>6</c:v>
                </c:pt>
                <c:pt idx="5">
                  <c:v>3</c:v>
                </c:pt>
                <c:pt idx="6">
                  <c:v>17</c:v>
                </c:pt>
                <c:pt idx="7">
                  <c:v>27</c:v>
                </c:pt>
                <c:pt idx="8">
                  <c:v>1</c:v>
                </c:pt>
                <c:pt idx="9">
                  <c:v>4</c:v>
                </c:pt>
                <c:pt idx="10">
                  <c:v>3</c:v>
                </c:pt>
                <c:pt idx="11">
                  <c:v>5</c:v>
                </c:pt>
                <c:pt idx="12">
                  <c:v>3</c:v>
                </c:pt>
                <c:pt idx="13">
                  <c:v>0</c:v>
                </c:pt>
                <c:pt idx="14">
                  <c:v>4</c:v>
                </c:pt>
                <c:pt idx="15">
                  <c:v>0</c:v>
                </c:pt>
                <c:pt idx="16">
                  <c:v>0</c:v>
                </c:pt>
                <c:pt idx="17">
                  <c:v>2</c:v>
                </c:pt>
                <c:pt idx="18">
                  <c:v>0</c:v>
                </c:pt>
                <c:pt idx="19">
                  <c:v>8</c:v>
                </c:pt>
              </c:numCache>
            </c:numRef>
          </c:val>
        </c:ser>
        <c:marker val="1"/>
        <c:axId val="134857856"/>
        <c:axId val="145568896"/>
      </c:lineChart>
      <c:catAx>
        <c:axId val="134857856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lang="fa-IR"/>
            </a:pPr>
            <a:endParaRPr lang="fa-IR"/>
          </a:p>
        </c:txPr>
        <c:crossAx val="145568896"/>
        <c:crosses val="autoZero"/>
        <c:auto val="1"/>
        <c:lblAlgn val="ctr"/>
        <c:lblOffset val="100"/>
      </c:catAx>
      <c:valAx>
        <c:axId val="145568896"/>
        <c:scaling>
          <c:orientation val="minMax"/>
        </c:scaling>
        <c:axPos val="l"/>
        <c:majorGridlines/>
        <c:numFmt formatCode="General" sourceLinked="1"/>
        <c:tickLblPos val="nextTo"/>
        <c:txPr>
          <a:bodyPr/>
          <a:lstStyle/>
          <a:p>
            <a:pPr>
              <a:defRPr lang="fa-IR"/>
            </a:pPr>
            <a:endParaRPr lang="fa-IR"/>
          </a:p>
        </c:txPr>
        <c:crossAx val="134857856"/>
        <c:crosses val="autoZero"/>
        <c:crossBetween val="between"/>
      </c:valAx>
    </c:plotArea>
    <c:legend>
      <c:legendPos val="r"/>
      <c:layout/>
      <c:txPr>
        <a:bodyPr/>
        <a:lstStyle/>
        <a:p>
          <a:pPr>
            <a:defRPr lang="fa-IR"/>
          </a:pPr>
          <a:endParaRPr lang="fa-IR"/>
        </a:p>
      </c:txPr>
    </c:legend>
    <c:plotVisOnly val="1"/>
    <c:dispBlanksAs val="gap"/>
  </c:chart>
  <c:txPr>
    <a:bodyPr/>
    <a:lstStyle/>
    <a:p>
      <a:pPr>
        <a:defRPr sz="1800"/>
      </a:pPr>
      <a:endParaRPr lang="fa-IR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fa-IR"/>
  <c:chart>
    <c:autoTitleDeleted val="1"/>
    <c:view3D>
      <c:rAngAx val="1"/>
    </c:view3D>
    <c:plotArea>
      <c:layout/>
      <c:bar3D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dLbls>
            <c:dLbl>
              <c:idx val="0"/>
              <c:layout>
                <c:manualLayout>
                  <c:x val="3.7037037037037104E-2"/>
                  <c:y val="-7.5762881844151475E-2"/>
                </c:manualLayout>
              </c:layout>
              <c:showVal val="1"/>
            </c:dLbl>
            <c:dLbl>
              <c:idx val="1"/>
              <c:layout>
                <c:manualLayout>
                  <c:x val="1.6975308641975349E-2"/>
                  <c:y val="-9.8211143131307146E-2"/>
                </c:manualLayout>
              </c:layout>
              <c:showVal val="1"/>
            </c:dLbl>
            <c:txPr>
              <a:bodyPr/>
              <a:lstStyle/>
              <a:p>
                <a:pPr rtl="1">
                  <a:defRPr sz="2000" b="1"/>
                </a:pPr>
                <a:endParaRPr lang="fa-IR"/>
              </a:p>
            </c:txPr>
            <c:showVal val="1"/>
          </c:dLbls>
          <c:cat>
            <c:strRef>
              <c:f>Sheet1!$A$2:$A$3</c:f>
              <c:strCache>
                <c:ptCount val="2"/>
                <c:pt idx="0">
                  <c:v>کشف مرز</c:v>
                </c:pt>
                <c:pt idx="1">
                  <c:v>کشف اصفهان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86</c:v>
                </c:pt>
                <c:pt idx="1">
                  <c:v>27</c:v>
                </c:pt>
              </c:numCache>
            </c:numRef>
          </c:val>
        </c:ser>
        <c:shape val="cylinder"/>
        <c:axId val="130140800"/>
        <c:axId val="130142592"/>
        <c:axId val="0"/>
      </c:bar3DChart>
      <c:catAx>
        <c:axId val="130140800"/>
        <c:scaling>
          <c:orientation val="minMax"/>
        </c:scaling>
        <c:axPos val="b"/>
        <c:tickLblPos val="nextTo"/>
        <c:crossAx val="130142592"/>
        <c:crosses val="autoZero"/>
        <c:auto val="1"/>
        <c:lblAlgn val="ctr"/>
        <c:lblOffset val="100"/>
      </c:catAx>
      <c:valAx>
        <c:axId val="130142592"/>
        <c:scaling>
          <c:orientation val="minMax"/>
        </c:scaling>
        <c:axPos val="l"/>
        <c:majorGridlines/>
        <c:numFmt formatCode="General" sourceLinked="1"/>
        <c:tickLblPos val="nextTo"/>
        <c:crossAx val="130140800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fa-IR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fa-IR"/>
  <c:chart>
    <c:autoTitleDeleted val="1"/>
    <c:view3D>
      <c:rAngAx val="1"/>
    </c:view3D>
    <c:plotArea>
      <c:layout/>
      <c:bar3D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dLbls>
            <c:dLbl>
              <c:idx val="0"/>
              <c:layout>
                <c:manualLayout>
                  <c:x val="3.3950617283950615E-2"/>
                  <c:y val="-8.4180979826834645E-2"/>
                </c:manualLayout>
              </c:layout>
              <c:spPr/>
              <c:txPr>
                <a:bodyPr/>
                <a:lstStyle/>
                <a:p>
                  <a:pPr rtl="1">
                    <a:defRPr sz="2000" b="1"/>
                  </a:pPr>
                  <a:endParaRPr lang="fa-IR"/>
                </a:p>
              </c:txPr>
              <c:showVal val="1"/>
            </c:dLbl>
            <c:dLbl>
              <c:idx val="1"/>
              <c:layout>
                <c:manualLayout>
                  <c:x val="3.3950617283950615E-2"/>
                  <c:y val="-0.12346543707935749"/>
                </c:manualLayout>
              </c:layout>
              <c:spPr/>
              <c:txPr>
                <a:bodyPr/>
                <a:lstStyle/>
                <a:p>
                  <a:pPr rtl="1">
                    <a:defRPr sz="2000" b="1"/>
                  </a:pPr>
                  <a:endParaRPr lang="fa-IR"/>
                </a:p>
              </c:txPr>
              <c:showVal val="1"/>
            </c:dLbl>
            <c:txPr>
              <a:bodyPr/>
              <a:lstStyle/>
              <a:p>
                <a:pPr>
                  <a:defRPr sz="2000" b="1"/>
                </a:pPr>
                <a:endParaRPr lang="fa-IR"/>
              </a:p>
            </c:txPr>
            <c:showVal val="1"/>
          </c:dLbls>
          <c:cat>
            <c:strRef>
              <c:f>Sheet1!$A$2:$A$3</c:f>
              <c:strCache>
                <c:ptCount val="2"/>
                <c:pt idx="0">
                  <c:v>اصفهان یک</c:v>
                </c:pt>
                <c:pt idx="1">
                  <c:v>نجف آباد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18</c:v>
                </c:pt>
                <c:pt idx="1">
                  <c:v>9</c:v>
                </c:pt>
              </c:numCache>
            </c:numRef>
          </c:val>
        </c:ser>
        <c:shape val="cylinder"/>
        <c:axId val="130845312"/>
        <c:axId val="130847104"/>
        <c:axId val="0"/>
      </c:bar3DChart>
      <c:catAx>
        <c:axId val="130845312"/>
        <c:scaling>
          <c:orientation val="minMax"/>
        </c:scaling>
        <c:axPos val="b"/>
        <c:tickLblPos val="nextTo"/>
        <c:crossAx val="130847104"/>
        <c:crosses val="autoZero"/>
        <c:auto val="1"/>
        <c:lblAlgn val="ctr"/>
        <c:lblOffset val="100"/>
      </c:catAx>
      <c:valAx>
        <c:axId val="130847104"/>
        <c:scaling>
          <c:orientation val="minMax"/>
        </c:scaling>
        <c:axPos val="l"/>
        <c:majorGridlines/>
        <c:numFmt formatCode="General" sourceLinked="1"/>
        <c:tickLblPos val="nextTo"/>
        <c:crossAx val="130845312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fa-IR"/>
    </a:p>
  </c:txPr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fa-IR"/>
  <c:chart>
    <c:autoTitleDeleted val="1"/>
    <c:view3D>
      <c:rAngAx val="1"/>
    </c:view3D>
    <c:plotArea>
      <c:layout/>
      <c:bar3D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dLbls>
            <c:dLbl>
              <c:idx val="0"/>
              <c:layout>
                <c:manualLayout>
                  <c:x val="2.4691358024691412E-2"/>
                  <c:y val="-7.2956849183256692E-2"/>
                </c:manualLayout>
              </c:layout>
              <c:showVal val="1"/>
            </c:dLbl>
            <c:dLbl>
              <c:idx val="1"/>
              <c:layout>
                <c:manualLayout>
                  <c:x val="2.4691358024691412E-2"/>
                  <c:y val="-0.11504733909667388"/>
                </c:manualLayout>
              </c:layout>
              <c:showVal val="1"/>
            </c:dLbl>
            <c:txPr>
              <a:bodyPr/>
              <a:lstStyle/>
              <a:p>
                <a:pPr rtl="1">
                  <a:defRPr b="1"/>
                </a:pPr>
                <a:endParaRPr lang="fa-IR"/>
              </a:p>
            </c:txPr>
            <c:showVal val="1"/>
          </c:dLbls>
          <c:cat>
            <c:strRef>
              <c:f>Sheet1!$A$2:$A$3</c:f>
              <c:strCache>
                <c:ptCount val="2"/>
                <c:pt idx="0">
                  <c:v>زائر اربعین</c:v>
                </c:pt>
                <c:pt idx="1">
                  <c:v>بدون سابقه ی سفر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26</c:v>
                </c:pt>
                <c:pt idx="1">
                  <c:v>1</c:v>
                </c:pt>
              </c:numCache>
            </c:numRef>
          </c:val>
        </c:ser>
        <c:shape val="cylinder"/>
        <c:axId val="145695104"/>
        <c:axId val="145696640"/>
        <c:axId val="0"/>
      </c:bar3DChart>
      <c:catAx>
        <c:axId val="145695104"/>
        <c:scaling>
          <c:orientation val="minMax"/>
        </c:scaling>
        <c:axPos val="b"/>
        <c:tickLblPos val="nextTo"/>
        <c:crossAx val="145696640"/>
        <c:crosses val="autoZero"/>
        <c:auto val="1"/>
        <c:lblAlgn val="ctr"/>
        <c:lblOffset val="100"/>
      </c:catAx>
      <c:valAx>
        <c:axId val="145696640"/>
        <c:scaling>
          <c:orientation val="minMax"/>
        </c:scaling>
        <c:axPos val="l"/>
        <c:majorGridlines/>
        <c:numFmt formatCode="General" sourceLinked="1"/>
        <c:tickLblPos val="nextTo"/>
        <c:crossAx val="145695104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fa-IR"/>
    </a:p>
  </c:txPr>
  <c:externalData r:id="rId1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fa-IR"/>
  <c:chart>
    <c:autoTitleDeleted val="1"/>
    <c:view3D>
      <c:rAngAx val="1"/>
    </c:view3D>
    <c:plotArea>
      <c:layout/>
      <c:bar3D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کشف مرز</c:v>
                </c:pt>
              </c:strCache>
            </c:strRef>
          </c:tx>
          <c:dLbls>
            <c:txPr>
              <a:bodyPr/>
              <a:lstStyle/>
              <a:p>
                <a:pPr rtl="1">
                  <a:defRPr b="1"/>
                </a:pPr>
                <a:endParaRPr lang="fa-IR"/>
              </a:p>
            </c:txPr>
            <c:showVal val="1"/>
          </c:dLbls>
          <c:cat>
            <c:strRef>
              <c:f>Sheet1!$A$2:$A$13</c:f>
              <c:strCache>
                <c:ptCount val="12"/>
                <c:pt idx="0">
                  <c:v>اصفهان </c:v>
                </c:pt>
                <c:pt idx="1">
                  <c:v>نجف آباد</c:v>
                </c:pt>
                <c:pt idx="2">
                  <c:v>خمینی شهر</c:v>
                </c:pt>
                <c:pt idx="3">
                  <c:v>فلاورجان</c:v>
                </c:pt>
                <c:pt idx="4">
                  <c:v>شهرضا</c:v>
                </c:pt>
                <c:pt idx="5">
                  <c:v>لنجان</c:v>
                </c:pt>
                <c:pt idx="6">
                  <c:v>چادگان</c:v>
                </c:pt>
                <c:pt idx="7">
                  <c:v>برخوار</c:v>
                </c:pt>
                <c:pt idx="8">
                  <c:v>مبارکه</c:v>
                </c:pt>
                <c:pt idx="9">
                  <c:v>شاهین شهر</c:v>
                </c:pt>
                <c:pt idx="10">
                  <c:v>دهاقان</c:v>
                </c:pt>
                <c:pt idx="11">
                  <c:v>بوئین </c:v>
                </c:pt>
              </c:strCache>
            </c:strRef>
          </c:cat>
          <c:val>
            <c:numRef>
              <c:f>Sheet1!$B$2:$B$13</c:f>
              <c:numCache>
                <c:formatCode>General</c:formatCode>
                <c:ptCount val="12"/>
                <c:pt idx="0">
                  <c:v>62</c:v>
                </c:pt>
                <c:pt idx="1">
                  <c:v>16</c:v>
                </c:pt>
                <c:pt idx="2">
                  <c:v>10</c:v>
                </c:pt>
                <c:pt idx="3">
                  <c:v>7</c:v>
                </c:pt>
                <c:pt idx="4">
                  <c:v>6</c:v>
                </c:pt>
                <c:pt idx="5">
                  <c:v>3</c:v>
                </c:pt>
                <c:pt idx="6">
                  <c:v>2</c:v>
                </c:pt>
                <c:pt idx="7">
                  <c:v>2</c:v>
                </c:pt>
                <c:pt idx="8">
                  <c:v>2</c:v>
                </c:pt>
                <c:pt idx="9">
                  <c:v>1</c:v>
                </c:pt>
                <c:pt idx="10">
                  <c:v>1</c:v>
                </c:pt>
                <c:pt idx="11">
                  <c:v>1</c:v>
                </c:pt>
              </c:numCache>
            </c:numRef>
          </c:val>
        </c:ser>
        <c:shape val="cylinder"/>
        <c:axId val="130209664"/>
        <c:axId val="130211200"/>
        <c:axId val="0"/>
      </c:bar3DChart>
      <c:catAx>
        <c:axId val="130209664"/>
        <c:scaling>
          <c:orientation val="minMax"/>
        </c:scaling>
        <c:axPos val="b"/>
        <c:tickLblPos val="nextTo"/>
        <c:crossAx val="130211200"/>
        <c:crosses val="autoZero"/>
        <c:auto val="1"/>
        <c:lblAlgn val="ctr"/>
        <c:lblOffset val="100"/>
      </c:catAx>
      <c:valAx>
        <c:axId val="130211200"/>
        <c:scaling>
          <c:orientation val="minMax"/>
        </c:scaling>
        <c:axPos val="l"/>
        <c:majorGridlines/>
        <c:numFmt formatCode="General" sourceLinked="1"/>
        <c:tickLblPos val="nextTo"/>
        <c:crossAx val="130209664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fa-IR"/>
    </a:p>
  </c:txPr>
  <c:externalData r:id="rId1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fa-IR"/>
  <c:chart>
    <c:plotArea>
      <c:layout/>
      <c:lineChart>
        <c:grouping val="standard"/>
        <c:ser>
          <c:idx val="0"/>
          <c:order val="0"/>
          <c:tx>
            <c:strRef>
              <c:f>Sheet1!$B$1</c:f>
              <c:strCache>
                <c:ptCount val="1"/>
                <c:pt idx="0">
                  <c:v>کشف مرز</c:v>
                </c:pt>
              </c:strCache>
            </c:strRef>
          </c:tx>
          <c:marker>
            <c:symbol val="none"/>
          </c:marker>
          <c:dLbls>
            <c:txPr>
              <a:bodyPr/>
              <a:lstStyle/>
              <a:p>
                <a:pPr rtl="1">
                  <a:defRPr/>
                </a:pPr>
                <a:endParaRPr lang="fa-IR"/>
              </a:p>
            </c:txPr>
            <c:showVal val="1"/>
          </c:dLbls>
          <c:cat>
            <c:numRef>
              <c:f>Sheet1!$A$2:$A$13</c:f>
              <c:numCache>
                <c:formatCode>General</c:formatCode>
                <c:ptCount val="12"/>
                <c:pt idx="0">
                  <c:v>17</c:v>
                </c:pt>
                <c:pt idx="1">
                  <c:v>19</c:v>
                </c:pt>
                <c:pt idx="2">
                  <c:v>20</c:v>
                </c:pt>
                <c:pt idx="3">
                  <c:v>21</c:v>
                </c:pt>
                <c:pt idx="4">
                  <c:v>22</c:v>
                </c:pt>
                <c:pt idx="5">
                  <c:v>23</c:v>
                </c:pt>
                <c:pt idx="6">
                  <c:v>24</c:v>
                </c:pt>
                <c:pt idx="7">
                  <c:v>25</c:v>
                </c:pt>
                <c:pt idx="8">
                  <c:v>26</c:v>
                </c:pt>
                <c:pt idx="9">
                  <c:v>27</c:v>
                </c:pt>
                <c:pt idx="10">
                  <c:v>28</c:v>
                </c:pt>
                <c:pt idx="11">
                  <c:v>29</c:v>
                </c:pt>
              </c:numCache>
            </c:numRef>
          </c:cat>
          <c:val>
            <c:numRef>
              <c:f>Sheet1!$B$2:$B$13</c:f>
              <c:numCache>
                <c:formatCode>General</c:formatCode>
                <c:ptCount val="12"/>
                <c:pt idx="0">
                  <c:v>5</c:v>
                </c:pt>
                <c:pt idx="1">
                  <c:v>1</c:v>
                </c:pt>
                <c:pt idx="2">
                  <c:v>3</c:v>
                </c:pt>
                <c:pt idx="3">
                  <c:v>4</c:v>
                </c:pt>
                <c:pt idx="4">
                  <c:v>4</c:v>
                </c:pt>
                <c:pt idx="5">
                  <c:v>8</c:v>
                </c:pt>
                <c:pt idx="6">
                  <c:v>5</c:v>
                </c:pt>
                <c:pt idx="7">
                  <c:v>19</c:v>
                </c:pt>
                <c:pt idx="8">
                  <c:v>7</c:v>
                </c:pt>
                <c:pt idx="9">
                  <c:v>10</c:v>
                </c:pt>
                <c:pt idx="10">
                  <c:v>13</c:v>
                </c:pt>
                <c:pt idx="11">
                  <c:v>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کشف اصفهان</c:v>
                </c:pt>
              </c:strCache>
            </c:strRef>
          </c:tx>
          <c:marker>
            <c:symbol val="none"/>
          </c:marker>
          <c:dLbls>
            <c:txPr>
              <a:bodyPr/>
              <a:lstStyle/>
              <a:p>
                <a:pPr rtl="1">
                  <a:defRPr/>
                </a:pPr>
                <a:endParaRPr lang="fa-IR"/>
              </a:p>
            </c:txPr>
            <c:showVal val="1"/>
          </c:dLbls>
          <c:cat>
            <c:numRef>
              <c:f>Sheet1!$A$2:$A$13</c:f>
              <c:numCache>
                <c:formatCode>General</c:formatCode>
                <c:ptCount val="12"/>
                <c:pt idx="0">
                  <c:v>17</c:v>
                </c:pt>
                <c:pt idx="1">
                  <c:v>19</c:v>
                </c:pt>
                <c:pt idx="2">
                  <c:v>20</c:v>
                </c:pt>
                <c:pt idx="3">
                  <c:v>21</c:v>
                </c:pt>
                <c:pt idx="4">
                  <c:v>22</c:v>
                </c:pt>
                <c:pt idx="5">
                  <c:v>23</c:v>
                </c:pt>
                <c:pt idx="6">
                  <c:v>24</c:v>
                </c:pt>
                <c:pt idx="7">
                  <c:v>25</c:v>
                </c:pt>
                <c:pt idx="8">
                  <c:v>26</c:v>
                </c:pt>
                <c:pt idx="9">
                  <c:v>27</c:v>
                </c:pt>
                <c:pt idx="10">
                  <c:v>28</c:v>
                </c:pt>
                <c:pt idx="11">
                  <c:v>29</c:v>
                </c:pt>
              </c:numCache>
            </c:numRef>
          </c:cat>
          <c:val>
            <c:numRef>
              <c:f>Sheet1!$C$2:$C$13</c:f>
              <c:numCache>
                <c:formatCode>General</c:formatCode>
                <c:ptCount val="12"/>
                <c:pt idx="0">
                  <c:v>1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1</c:v>
                </c:pt>
                <c:pt idx="5">
                  <c:v>4</c:v>
                </c:pt>
                <c:pt idx="6">
                  <c:v>0</c:v>
                </c:pt>
                <c:pt idx="7">
                  <c:v>8</c:v>
                </c:pt>
                <c:pt idx="8">
                  <c:v>1</c:v>
                </c:pt>
                <c:pt idx="9">
                  <c:v>3</c:v>
                </c:pt>
                <c:pt idx="10">
                  <c:v>0</c:v>
                </c:pt>
                <c:pt idx="11">
                  <c:v>4</c:v>
                </c:pt>
              </c:numCache>
            </c:numRef>
          </c:val>
        </c:ser>
        <c:marker val="1"/>
        <c:axId val="166846848"/>
        <c:axId val="166848384"/>
      </c:lineChart>
      <c:catAx>
        <c:axId val="166846848"/>
        <c:scaling>
          <c:orientation val="minMax"/>
        </c:scaling>
        <c:axPos val="b"/>
        <c:numFmt formatCode="General" sourceLinked="1"/>
        <c:tickLblPos val="nextTo"/>
        <c:crossAx val="166848384"/>
        <c:crosses val="autoZero"/>
        <c:auto val="1"/>
        <c:lblAlgn val="ctr"/>
        <c:lblOffset val="100"/>
      </c:catAx>
      <c:valAx>
        <c:axId val="166848384"/>
        <c:scaling>
          <c:orientation val="minMax"/>
        </c:scaling>
        <c:axPos val="l"/>
        <c:majorGridlines/>
        <c:numFmt formatCode="General" sourceLinked="1"/>
        <c:tickLblPos val="nextTo"/>
        <c:crossAx val="166846848"/>
        <c:crosses val="autoZero"/>
        <c:crossBetween val="between"/>
      </c:valAx>
    </c:plotArea>
    <c:legend>
      <c:legendPos val="r"/>
      <c:layout/>
    </c:legend>
    <c:plotVisOnly val="1"/>
  </c:chart>
  <c:txPr>
    <a:bodyPr/>
    <a:lstStyle/>
    <a:p>
      <a:pPr>
        <a:defRPr sz="1800"/>
      </a:pPr>
      <a:endParaRPr lang="fa-IR"/>
    </a:p>
  </c:txPr>
  <c:externalData r:id="rId1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fa-IR"/>
  <c:chart>
    <c:autoTitleDeleted val="1"/>
    <c:view3D>
      <c:rAngAx val="1"/>
    </c:view3D>
    <c:plotArea>
      <c:layout/>
      <c:bar3D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Column1</c:v>
                </c:pt>
              </c:strCache>
            </c:strRef>
          </c:tx>
          <c:dLbls>
            <c:dLbl>
              <c:idx val="0"/>
              <c:layout>
                <c:manualLayout>
                  <c:x val="1.5432098765432119E-2"/>
                  <c:y val="-5.3314620556995408E-2"/>
                </c:manualLayout>
              </c:layout>
              <c:showVal val="1"/>
            </c:dLbl>
            <c:dLbl>
              <c:idx val="1"/>
              <c:layout>
                <c:manualLayout>
                  <c:x val="1.5432098765432119E-2"/>
                  <c:y val="-8.1374947165940167E-2"/>
                </c:manualLayout>
              </c:layout>
              <c:showVal val="1"/>
            </c:dLbl>
            <c:txPr>
              <a:bodyPr/>
              <a:lstStyle/>
              <a:p>
                <a:pPr rtl="1">
                  <a:defRPr/>
                </a:pPr>
                <a:endParaRPr lang="fa-IR"/>
              </a:p>
            </c:txPr>
            <c:showVal val="1"/>
          </c:dLbls>
          <c:cat>
            <c:strRef>
              <c:f>Sheet1!$A$2:$A$3</c:f>
              <c:strCache>
                <c:ptCount val="2"/>
                <c:pt idx="0">
                  <c:v>سرپایی</c:v>
                </c:pt>
                <c:pt idx="1">
                  <c:v>بستری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97</c:v>
                </c:pt>
                <c:pt idx="1">
                  <c:v>16</c:v>
                </c:pt>
              </c:numCache>
            </c:numRef>
          </c:val>
        </c:ser>
        <c:shape val="cylinder"/>
        <c:axId val="166893824"/>
        <c:axId val="166903808"/>
        <c:axId val="0"/>
      </c:bar3DChart>
      <c:catAx>
        <c:axId val="166893824"/>
        <c:scaling>
          <c:orientation val="minMax"/>
        </c:scaling>
        <c:axPos val="b"/>
        <c:tickLblPos val="nextTo"/>
        <c:crossAx val="166903808"/>
        <c:crosses val="autoZero"/>
        <c:auto val="1"/>
        <c:lblAlgn val="ctr"/>
        <c:lblOffset val="100"/>
      </c:catAx>
      <c:valAx>
        <c:axId val="166903808"/>
        <c:scaling>
          <c:orientation val="minMax"/>
        </c:scaling>
        <c:axPos val="l"/>
        <c:majorGridlines/>
        <c:numFmt formatCode="General" sourceLinked="1"/>
        <c:tickLblPos val="nextTo"/>
        <c:crossAx val="166893824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fa-IR"/>
    </a:p>
  </c:txPr>
  <c:externalData r:id="rId1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fa-IR"/>
  <c:chart>
    <c:view3D>
      <c:rAngAx val="1"/>
    </c:view3D>
    <c:plotArea>
      <c:layout/>
      <c:bar3DChart>
        <c:barDir val="col"/>
        <c:grouping val="stacked"/>
        <c:ser>
          <c:idx val="0"/>
          <c:order val="0"/>
          <c:tx>
            <c:strRef>
              <c:f>Sheet1!$B$1</c:f>
              <c:strCache>
                <c:ptCount val="1"/>
                <c:pt idx="0">
                  <c:v>بستری در مرز</c:v>
                </c:pt>
              </c:strCache>
            </c:strRef>
          </c:tx>
          <c:dLbls>
            <c:dLbl>
              <c:idx val="0"/>
              <c:delete val="1"/>
            </c:dLbl>
            <c:txPr>
              <a:bodyPr/>
              <a:lstStyle/>
              <a:p>
                <a:pPr rtl="1">
                  <a:defRPr/>
                </a:pPr>
                <a:endParaRPr lang="fa-IR"/>
              </a:p>
            </c:txPr>
            <c:showVal val="1"/>
          </c:dLbls>
          <c:cat>
            <c:strRef>
              <c:f>Sheet1!$A$2:$A$3</c:f>
              <c:strCache>
                <c:ptCount val="2"/>
                <c:pt idx="0">
                  <c:v>کشف در اصفهان</c:v>
                </c:pt>
                <c:pt idx="1">
                  <c:v>کشف در مرز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0</c:v>
                </c:pt>
                <c:pt idx="1">
                  <c:v>4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بستری در اصفهان</c:v>
                </c:pt>
              </c:strCache>
            </c:strRef>
          </c:tx>
          <c:dLbls>
            <c:txPr>
              <a:bodyPr/>
              <a:lstStyle/>
              <a:p>
                <a:pPr rtl="1">
                  <a:defRPr/>
                </a:pPr>
                <a:endParaRPr lang="fa-IR"/>
              </a:p>
            </c:txPr>
            <c:showVal val="1"/>
          </c:dLbls>
          <c:cat>
            <c:strRef>
              <c:f>Sheet1!$A$2:$A$3</c:f>
              <c:strCache>
                <c:ptCount val="2"/>
                <c:pt idx="0">
                  <c:v>کشف در اصفهان</c:v>
                </c:pt>
                <c:pt idx="1">
                  <c:v>کشف در مرز</c:v>
                </c:pt>
              </c:strCache>
            </c:strRef>
          </c:cat>
          <c:val>
            <c:numRef>
              <c:f>Sheet1!$C$2:$C$3</c:f>
              <c:numCache>
                <c:formatCode>General</c:formatCode>
                <c:ptCount val="2"/>
                <c:pt idx="0">
                  <c:v>11</c:v>
                </c:pt>
                <c:pt idx="1">
                  <c:v>1</c:v>
                </c:pt>
              </c:numCache>
            </c:numRef>
          </c:val>
        </c:ser>
        <c:shape val="cylinder"/>
        <c:axId val="145740928"/>
        <c:axId val="145742464"/>
        <c:axId val="0"/>
      </c:bar3DChart>
      <c:catAx>
        <c:axId val="145740928"/>
        <c:scaling>
          <c:orientation val="minMax"/>
        </c:scaling>
        <c:axPos val="b"/>
        <c:tickLblPos val="nextTo"/>
        <c:crossAx val="145742464"/>
        <c:crosses val="autoZero"/>
        <c:auto val="1"/>
        <c:lblAlgn val="ctr"/>
        <c:lblOffset val="100"/>
      </c:catAx>
      <c:valAx>
        <c:axId val="145742464"/>
        <c:scaling>
          <c:orientation val="minMax"/>
        </c:scaling>
        <c:axPos val="l"/>
        <c:majorGridlines/>
        <c:numFmt formatCode="General" sourceLinked="1"/>
        <c:tickLblPos val="nextTo"/>
        <c:crossAx val="145740928"/>
        <c:crosses val="autoZero"/>
        <c:crossBetween val="between"/>
      </c:valAx>
    </c:plotArea>
    <c:legend>
      <c:legendPos val="r"/>
      <c:layout/>
    </c:legend>
    <c:plotVisOnly val="1"/>
  </c:chart>
  <c:txPr>
    <a:bodyPr/>
    <a:lstStyle/>
    <a:p>
      <a:pPr>
        <a:defRPr sz="1800"/>
      </a:pPr>
      <a:endParaRPr lang="fa-IR"/>
    </a:p>
  </c:txPr>
  <c:externalData r:id="rId1"/>
</c:chartSpac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png"/></Relationships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0.60374</cdr:x>
      <cdr:y>0.06364</cdr:y>
    </cdr:from>
    <cdr:to>
      <cdr:x>0.84873</cdr:x>
      <cdr:y>0.22274</cdr:y>
    </cdr:to>
    <cdr:sp macro="" textlink="">
      <cdr:nvSpPr>
        <cdr:cNvPr id="2" name="Rectangle 1"/>
        <cdr:cNvSpPr/>
      </cdr:nvSpPr>
      <cdr:spPr>
        <a:xfrm xmlns:a="http://schemas.openxmlformats.org/drawingml/2006/main">
          <a:off x="4968552" y="288032"/>
          <a:ext cx="2016170" cy="720080"/>
        </a:xfrm>
        <a:prstGeom xmlns:a="http://schemas.openxmlformats.org/drawingml/2006/main" prst="rect">
          <a:avLst/>
        </a:prstGeom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pPr algn="ctr"/>
          <a:r>
            <a:rPr lang="fa-IR" sz="2000" b="1" dirty="0" smtClean="0"/>
            <a:t>تعداد کل : 298</a:t>
          </a:r>
        </a:p>
        <a:p xmlns:a="http://schemas.openxmlformats.org/drawingml/2006/main">
          <a:pPr algn="ctr"/>
          <a:r>
            <a:rPr lang="fa-IR" sz="2000" b="1" dirty="0" smtClean="0"/>
            <a:t>موارد اسهال : 124</a:t>
          </a:r>
          <a:endParaRPr lang="fa-IR" sz="2000" b="1" dirty="0"/>
        </a:p>
      </cdr:txBody>
    </cdr:sp>
  </cdr:relSizeAnchor>
  <cdr:relSizeAnchor xmlns:cdr="http://schemas.openxmlformats.org/drawingml/2006/chartDrawing">
    <cdr:from>
      <cdr:x>0.7975</cdr:x>
      <cdr:y>0.1336</cdr:y>
    </cdr:from>
    <cdr:to>
      <cdr:x>0.98124</cdr:x>
      <cdr:y>0.21315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6563072" y="604664"/>
          <a:ext cx="1512168" cy="36004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1"/>
        <a:lstStyle xmlns:a="http://schemas.openxmlformats.org/drawingml/2006/main"/>
        <a:p xmlns:a="http://schemas.openxmlformats.org/drawingml/2006/main">
          <a:endParaRPr lang="fa-IR" sz="1100" dirty="0"/>
        </a:p>
      </cdr:txBody>
    </cdr:sp>
  </cdr:relSizeAnchor>
  <cdr:relSizeAnchor xmlns:cdr="http://schemas.openxmlformats.org/drawingml/2006/chartDrawing">
    <cdr:from>
      <cdr:x>0.84125</cdr:x>
      <cdr:y>0.10178</cdr:y>
    </cdr:from>
    <cdr:to>
      <cdr:x>0.99874</cdr:x>
      <cdr:y>0.2927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6923112" y="460648"/>
          <a:ext cx="1296144" cy="86409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1"/>
        <a:lstStyle xmlns:a="http://schemas.openxmlformats.org/drawingml/2006/main"/>
        <a:p xmlns:a="http://schemas.openxmlformats.org/drawingml/2006/main">
          <a:pPr algn="ctr"/>
          <a:r>
            <a:rPr lang="fa-IR" sz="1400" dirty="0" smtClean="0">
              <a:cs typeface="B Jadid" pitchFamily="2" charset="-78"/>
            </a:rPr>
            <a:t>طغیان روستای ویست</a:t>
          </a:r>
          <a:endParaRPr lang="fa-IR" sz="1400" dirty="0">
            <a:cs typeface="B Jadid" pitchFamily="2" charset="-78"/>
          </a:endParaRP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1588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2CC536BC-EC26-44CA-8863-E4B2B13AB984}" type="datetimeFigureOut">
              <a:rPr lang="fa-IR" smtClean="0"/>
              <a:t>10/11/1439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388620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1588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F8453DBF-757E-42D3-9C41-9DE33D07A83E}" type="slidenum">
              <a:rPr lang="fa-IR" smtClean="0"/>
              <a:t>‹#›</a:t>
            </a:fld>
            <a:endParaRPr lang="fa-I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a-I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388517-489C-4087-AB05-C0A1D4AD53D7}" type="slidenum">
              <a:rPr lang="fa-IR" smtClean="0">
                <a:solidFill>
                  <a:prstClr val="black"/>
                </a:solidFill>
              </a:rPr>
              <a:pPr/>
              <a:t>53</a:t>
            </a:fld>
            <a:endParaRPr lang="fa-IR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A4225D-439E-495D-9104-A3CEE5D4A32E}" type="datetimeFigureOut">
              <a:rPr lang="fa-IR" smtClean="0"/>
              <a:pPr/>
              <a:t>10/11/1439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814298-176E-4C0A-AEF4-6854CA485616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A4225D-439E-495D-9104-A3CEE5D4A32E}" type="datetimeFigureOut">
              <a:rPr lang="fa-IR" smtClean="0"/>
              <a:pPr/>
              <a:t>10/11/1439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814298-176E-4C0A-AEF4-6854CA485616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A4225D-439E-495D-9104-A3CEE5D4A32E}" type="datetimeFigureOut">
              <a:rPr lang="fa-IR" smtClean="0"/>
              <a:pPr/>
              <a:t>10/11/1439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814298-176E-4C0A-AEF4-6854CA485616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ight Triangle 3"/>
          <p:cNvSpPr/>
          <p:nvPr/>
        </p:nvSpPr>
        <p:spPr>
          <a:xfrm>
            <a:off x="0" y="4664075"/>
            <a:ext cx="9150350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2" name="Group 15"/>
          <p:cNvGrpSpPr>
            <a:grpSpLocks/>
          </p:cNvGrpSpPr>
          <p:nvPr/>
        </p:nvGrpSpPr>
        <p:grpSpPr bwMode="auto">
          <a:xfrm>
            <a:off x="-3175" y="4953000"/>
            <a:ext cx="9147175" cy="1911350"/>
            <a:chOff x="-3765" y="4832896"/>
            <a:chExt cx="9147765" cy="2032192"/>
          </a:xfrm>
        </p:grpSpPr>
        <p:sp>
          <p:nvSpPr>
            <p:cNvPr id="6" name="Freeform 5"/>
            <p:cNvSpPr>
              <a:spLocks/>
            </p:cNvSpPr>
            <p:nvPr/>
          </p:nvSpPr>
          <p:spPr bwMode="auto">
            <a:xfrm>
              <a:off x="1687032" y="4832896"/>
              <a:ext cx="7456968" cy="51817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extLst/>
            </a:lstStyle>
            <a:p>
              <a:pPr algn="l" rtl="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prstClr val="black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35926" y="5135025"/>
              <a:ext cx="9108074" cy="838869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extLst/>
            </a:lstStyle>
            <a:p>
              <a:pPr algn="l" rtl="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prstClr val="black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extLst/>
            </a:lstStyle>
            <a:p>
              <a:pPr algn="ctr" rtl="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cxnSp>
          <p:nvCxnSpPr>
            <p:cNvPr id="10" name="Straight Connector 9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anchor="b"/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11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fld id="{A77DE9BC-1BA3-427F-89B5-A74127030E7B}" type="datetimeFigureOut">
              <a:rPr lang="en-US"/>
              <a:pPr>
                <a:defRPr/>
              </a:pPr>
              <a:t>6/24/2018</a:t>
            </a:fld>
            <a:endParaRPr lang="en-US"/>
          </a:p>
        </p:txBody>
      </p:sp>
      <p:sp>
        <p:nvSpPr>
          <p:cNvPr id="12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pPr>
              <a:defRPr/>
            </a:pPr>
            <a:endParaRPr lang="en-US">
              <a:solidFill>
                <a:srgbClr val="2DA2BF">
                  <a:tint val="20000"/>
                </a:srgbClr>
              </a:solidFill>
            </a:endParaRPr>
          </a:p>
        </p:txBody>
      </p:sp>
      <p:sp>
        <p:nvSpPr>
          <p:cNvPr id="13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fld id="{D44C1EC7-EAB5-48C2-8D25-4C51628B2F1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7C0307-D545-4628-8464-65D0C3F5D955}" type="datetimeFigureOut">
              <a:rPr lang="en-US">
                <a:solidFill>
                  <a:prstClr val="black"/>
                </a:solidFill>
              </a:rPr>
              <a:pPr>
                <a:defRPr/>
              </a:pPr>
              <a:t>6/24/2018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918402-7CDB-4BEB-87FD-99A530A96414}" type="slidenum">
              <a:rPr lang="en-US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hevron 3"/>
          <p:cNvSpPr/>
          <p:nvPr/>
        </p:nvSpPr>
        <p:spPr>
          <a:xfrm>
            <a:off x="3636963" y="3005138"/>
            <a:ext cx="182562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Chevron 4"/>
          <p:cNvSpPr/>
          <p:nvPr/>
        </p:nvSpPr>
        <p:spPr>
          <a:xfrm>
            <a:off x="3449638" y="3005138"/>
            <a:ext cx="18415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anchor="b"/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EE368C15-5897-4503-9300-6260A5E698A1}" type="datetimeFigureOut">
              <a:rPr lang="en-US">
                <a:solidFill>
                  <a:prstClr val="black"/>
                </a:solidFill>
              </a:rPr>
              <a:pPr>
                <a:defRPr/>
              </a:pPr>
              <a:t>6/24/2018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01A3D7F9-D715-43F1-B686-CB540BB2910C}" type="slidenum">
              <a:rPr lang="en-US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BE7268-9113-4F58-90CA-44EA7A29FD27}" type="datetimeFigureOut">
              <a:rPr lang="en-US">
                <a:solidFill>
                  <a:prstClr val="black"/>
                </a:solidFill>
              </a:rPr>
              <a:pPr>
                <a:defRPr/>
              </a:pPr>
              <a:t>6/24/2018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7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510F3F-0809-4A5F-AA13-A00ACD702A44}" type="slidenum">
              <a:rPr lang="en-US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/>
          <a:lstStyle>
            <a:lvl1pPr>
              <a:defRPr/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6C8A2E63-F9B9-4167-ABB0-BF550205170A}" type="datetimeFigureOut">
              <a:rPr lang="en-US">
                <a:solidFill>
                  <a:prstClr val="black"/>
                </a:solidFill>
              </a:rPr>
              <a:pPr>
                <a:defRPr/>
              </a:pPr>
              <a:t>6/24/2018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1A621EF1-8B8D-44B6-996E-392FB83585F3}" type="slidenum">
              <a:rPr lang="en-US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395957-74D4-421A-A59F-67F6D3695631}" type="datetimeFigureOut">
              <a:rPr lang="en-US">
                <a:solidFill>
                  <a:prstClr val="black"/>
                </a:solidFill>
              </a:rPr>
              <a:pPr>
                <a:defRPr/>
              </a:pPr>
              <a:t>6/24/2018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4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8BBD3-7B81-4212-8E94-C0129CC9C039}" type="slidenum">
              <a:rPr lang="en-US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92BC8C-F3B1-4160-88CA-210D67377B7F}" type="datetimeFigureOut">
              <a:rPr lang="en-US">
                <a:solidFill>
                  <a:prstClr val="black"/>
                </a:solidFill>
              </a:rPr>
              <a:pPr>
                <a:defRPr/>
              </a:pPr>
              <a:t>6/24/2018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3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4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758338-145F-4151-B288-DB7D4C80029E}" type="slidenum">
              <a:rPr lang="en-US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C3100A25-705E-4B29-8E65-1F020BDE7853}" type="datetimeFigureOut">
              <a:rPr lang="en-US">
                <a:solidFill>
                  <a:prstClr val="black"/>
                </a:solidFill>
              </a:rPr>
              <a:pPr>
                <a:defRPr/>
              </a:pPr>
              <a:t>6/24/2018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8E7CAE49-C4DB-4016-8F6C-DFF73D622825}" type="slidenum">
              <a:rPr lang="en-US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A4225D-439E-495D-9104-A3CEE5D4A32E}" type="datetimeFigureOut">
              <a:rPr lang="fa-IR" smtClean="0"/>
              <a:pPr/>
              <a:t>10/11/1439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814298-176E-4C0A-AEF4-6854CA485616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4"/>
          <p:cNvSpPr>
            <a:spLocks/>
          </p:cNvSpPr>
          <p:nvPr/>
        </p:nvSpPr>
        <p:spPr bwMode="auto">
          <a:xfrm>
            <a:off x="500063" y="5945188"/>
            <a:ext cx="4940300" cy="9207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algn="l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Freeform 5"/>
          <p:cNvSpPr>
            <a:spLocks/>
          </p:cNvSpPr>
          <p:nvPr/>
        </p:nvSpPr>
        <p:spPr bwMode="auto">
          <a:xfrm>
            <a:off x="485775" y="5938838"/>
            <a:ext cx="3690938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algn="l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Right Triangle 6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cxnSp>
        <p:nvCxnSpPr>
          <p:cNvPr id="8" name="Straight Connector 7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Chevron 8"/>
          <p:cNvSpPr/>
          <p:nvPr/>
        </p:nvSpPr>
        <p:spPr>
          <a:xfrm>
            <a:off x="8664575" y="4987925"/>
            <a:ext cx="182563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Chevron 9"/>
          <p:cNvSpPr/>
          <p:nvPr/>
        </p:nvSpPr>
        <p:spPr>
          <a:xfrm>
            <a:off x="8477250" y="4987925"/>
            <a:ext cx="182563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tIns="0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extLst/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1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fld id="{E5C1BEDC-8681-45E0-AE86-1052991CF74F}" type="datetimeFigureOut">
              <a:rPr lang="en-US">
                <a:solidFill>
                  <a:prstClr val="black"/>
                </a:solidFill>
              </a:rPr>
              <a:pPr>
                <a:defRPr/>
              </a:pPr>
              <a:t>6/24/2018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12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13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fld id="{129FF9E2-D2FB-4D1E-8946-FCE44404E775}" type="slidenum">
              <a:rPr lang="en-US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6B281E-B05B-4F18-847A-34C7EBCF6593}" type="datetimeFigureOut">
              <a:rPr lang="en-US">
                <a:solidFill>
                  <a:prstClr val="black"/>
                </a:solidFill>
              </a:rPr>
              <a:pPr>
                <a:defRPr/>
              </a:pPr>
              <a:t>6/24/2018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B94FF9-52B2-4F06-9A03-03985212BD93}" type="slidenum">
              <a:rPr lang="en-US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C23201-B8B2-4678-BC5D-DA6526D5A56F}" type="datetimeFigureOut">
              <a:rPr lang="en-US">
                <a:solidFill>
                  <a:prstClr val="black"/>
                </a:solidFill>
              </a:rPr>
              <a:pPr>
                <a:defRPr/>
              </a:pPr>
              <a:t>6/24/2018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AB69D0-C7C9-4DC6-BB64-3328A43D84A9}" type="slidenum">
              <a:rPr lang="en-US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040DE0-CFC3-4B2B-9356-2BCC85374E9D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10/11/1439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EFA7FA-C4DB-430C-8D4F-74F5BEFB18E1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040DE0-CFC3-4B2B-9356-2BCC85374E9D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10/11/1439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EFA7FA-C4DB-430C-8D4F-74F5BEFB18E1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040DE0-CFC3-4B2B-9356-2BCC85374E9D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10/11/1439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EFA7FA-C4DB-430C-8D4F-74F5BEFB18E1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040DE0-CFC3-4B2B-9356-2BCC85374E9D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10/11/1439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EFA7FA-C4DB-430C-8D4F-74F5BEFB18E1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040DE0-CFC3-4B2B-9356-2BCC85374E9D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10/11/1439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EFA7FA-C4DB-430C-8D4F-74F5BEFB18E1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040DE0-CFC3-4B2B-9356-2BCC85374E9D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10/11/1439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EFA7FA-C4DB-430C-8D4F-74F5BEFB18E1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040DE0-CFC3-4B2B-9356-2BCC85374E9D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10/11/1439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EFA7FA-C4DB-430C-8D4F-74F5BEFB18E1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A4225D-439E-495D-9104-A3CEE5D4A32E}" type="datetimeFigureOut">
              <a:rPr lang="fa-IR" smtClean="0"/>
              <a:pPr/>
              <a:t>10/11/1439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814298-176E-4C0A-AEF4-6854CA485616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040DE0-CFC3-4B2B-9356-2BCC85374E9D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10/11/1439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EFA7FA-C4DB-430C-8D4F-74F5BEFB18E1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a-I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040DE0-CFC3-4B2B-9356-2BCC85374E9D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10/11/1439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EFA7FA-C4DB-430C-8D4F-74F5BEFB18E1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040DE0-CFC3-4B2B-9356-2BCC85374E9D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10/11/1439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EFA7FA-C4DB-430C-8D4F-74F5BEFB18E1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040DE0-CFC3-4B2B-9356-2BCC85374E9D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10/11/1439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EFA7FA-C4DB-430C-8D4F-74F5BEFB18E1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A4225D-439E-495D-9104-A3CEE5D4A32E}" type="datetimeFigureOut">
              <a:rPr lang="fa-IR" smtClean="0"/>
              <a:pPr/>
              <a:t>10/11/1439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814298-176E-4C0A-AEF4-6854CA485616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A4225D-439E-495D-9104-A3CEE5D4A32E}" type="datetimeFigureOut">
              <a:rPr lang="fa-IR" smtClean="0"/>
              <a:pPr/>
              <a:t>10/11/1439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814298-176E-4C0A-AEF4-6854CA485616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A4225D-439E-495D-9104-A3CEE5D4A32E}" type="datetimeFigureOut">
              <a:rPr lang="fa-IR" smtClean="0"/>
              <a:pPr/>
              <a:t>10/11/1439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814298-176E-4C0A-AEF4-6854CA485616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A4225D-439E-495D-9104-A3CEE5D4A32E}" type="datetimeFigureOut">
              <a:rPr lang="fa-IR" smtClean="0"/>
              <a:pPr/>
              <a:t>10/11/1439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814298-176E-4C0A-AEF4-6854CA485616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A4225D-439E-495D-9104-A3CEE5D4A32E}" type="datetimeFigureOut">
              <a:rPr lang="fa-IR" smtClean="0"/>
              <a:pPr/>
              <a:t>10/11/1439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814298-176E-4C0A-AEF4-6854CA485616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a-I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A4225D-439E-495D-9104-A3CEE5D4A32E}" type="datetimeFigureOut">
              <a:rPr lang="fa-IR" smtClean="0"/>
              <a:pPr/>
              <a:t>10/11/1439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814298-176E-4C0A-AEF4-6854CA485616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A4225D-439E-495D-9104-A3CEE5D4A32E}" type="datetimeFigureOut">
              <a:rPr lang="fa-IR" smtClean="0"/>
              <a:pPr/>
              <a:t>10/11/1439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0814298-176E-4C0A-AEF4-6854CA485616}" type="slidenum">
              <a:rPr lang="fa-IR" smtClean="0"/>
              <a:pPr/>
              <a:t>‹#›</a:t>
            </a:fld>
            <a:endParaRPr lang="fa-I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a-IR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/>
          <p:cNvSpPr>
            <a:spLocks/>
          </p:cNvSpPr>
          <p:nvPr/>
        </p:nvSpPr>
        <p:spPr bwMode="auto">
          <a:xfrm>
            <a:off x="500063" y="5945188"/>
            <a:ext cx="4940300" cy="9207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algn="l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Freeform 11"/>
          <p:cNvSpPr>
            <a:spLocks/>
          </p:cNvSpPr>
          <p:nvPr/>
        </p:nvSpPr>
        <p:spPr bwMode="auto">
          <a:xfrm>
            <a:off x="485775" y="5938838"/>
            <a:ext cx="3690938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algn="l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Right Triangle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cxnSp>
        <p:nvCxnSpPr>
          <p:cNvPr id="15" name="Straight Connector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081" name="Text Placeholder 29"/>
          <p:cNvSpPr>
            <a:spLocks noGrp="1"/>
          </p:cNvSpPr>
          <p:nvPr>
            <p:ph type="body" idx="1"/>
          </p:nvPr>
        </p:nvSpPr>
        <p:spPr bwMode="auto">
          <a:xfrm>
            <a:off x="457200" y="1481138"/>
            <a:ext cx="8229600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6727825" y="6408738"/>
            <a:ext cx="1919288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pPr rtl="0" fontAlgn="base">
              <a:spcBef>
                <a:spcPct val="0"/>
              </a:spcBef>
              <a:spcAft>
                <a:spcPct val="0"/>
              </a:spcAft>
              <a:defRPr/>
            </a:pPr>
            <a:fld id="{C6E59C92-E2FE-4F68-AE28-B860F7220363}" type="datetimeFigureOut">
              <a:rPr lang="en-US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pPr rtl="0" fontAlgn="base">
                <a:spcBef>
                  <a:spcPct val="0"/>
                </a:spcBef>
                <a:spcAft>
                  <a:spcPct val="0"/>
                </a:spcAft>
                <a:defRPr/>
              </a:pPr>
              <a:t>6/24/2018</a:t>
            </a:fld>
            <a:endParaRPr lang="en-US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4379913" y="6408738"/>
            <a:ext cx="2351087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pPr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647113" y="6408738"/>
            <a:ext cx="366712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pPr rtl="0" fontAlgn="base">
              <a:spcBef>
                <a:spcPct val="0"/>
              </a:spcBef>
              <a:spcAft>
                <a:spcPct val="0"/>
              </a:spcAft>
              <a:defRPr/>
            </a:pPr>
            <a:fld id="{9B3EA9E4-9E40-4C68-A103-3A55D3B8C30B}" type="slidenum">
              <a:rPr lang="en-US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pPr rtl="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9pPr>
      <a:extLst/>
    </p:titleStyle>
    <p:bodyStyle>
      <a:lvl1pPr marL="365125" indent="-255588" algn="l" rtl="0" eaLnBrk="0" fontAlgn="base" hangingPunct="0">
        <a:spcBef>
          <a:spcPts val="400"/>
        </a:spcBef>
        <a:spcAft>
          <a:spcPct val="0"/>
        </a:spcAft>
        <a:buClr>
          <a:schemeClr val="accent1"/>
        </a:buClr>
        <a:buSzPct val="68000"/>
        <a:buFont typeface="Wingdings 3" pitchFamily="18" charset="2"/>
        <a:buChar char=""/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0713" indent="-228600" algn="l" rtl="0" eaLnBrk="0" fontAlgn="base" hangingPunct="0">
        <a:spcBef>
          <a:spcPts val="325"/>
        </a:spcBef>
        <a:spcAft>
          <a:spcPct val="0"/>
        </a:spcAft>
        <a:buClr>
          <a:schemeClr val="accent1"/>
        </a:buClr>
        <a:buFont typeface="Verdana" pitchFamily="34" charset="0"/>
        <a:buChar char="◦"/>
        <a:defRPr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8838" indent="-228600" algn="l" rtl="0" eaLnBrk="0" fontAlgn="base" hangingPunct="0">
        <a:spcBef>
          <a:spcPts val="350"/>
        </a:spcBef>
        <a:spcAft>
          <a:spcPct val="0"/>
        </a:spcAft>
        <a:buClr>
          <a:schemeClr val="accent2"/>
        </a:buClr>
        <a:buSzPct val="100000"/>
        <a:buFont typeface="Wingdings 2" pitchFamily="18" charset="2"/>
        <a:buChar char="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0" fontAlgn="base" hangingPunct="0">
        <a:spcBef>
          <a:spcPts val="35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0" fontAlgn="base" hangingPunct="0">
        <a:spcBef>
          <a:spcPts val="35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040DE0-CFC3-4B2B-9356-2BCC85374E9D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10/11/1439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EFA7FA-C4DB-430C-8D4F-74F5BEFB18E1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a-IR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8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3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3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3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1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13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13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13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13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13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13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0.xml"/><Relationship Id="rId1" Type="http://schemas.openxmlformats.org/officeDocument/2006/relationships/slideLayout" Target="../slideLayouts/slideLayout13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13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3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3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2.xml"/><Relationship Id="rId1" Type="http://schemas.openxmlformats.org/officeDocument/2006/relationships/slideLayout" Target="../slideLayouts/slideLayout13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3.xml"/><Relationship Id="rId1" Type="http://schemas.openxmlformats.org/officeDocument/2006/relationships/slideLayout" Target="../slideLayouts/slideLayout13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3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3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3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3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3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3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Excel_97-2003_Worksheet1.xls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1.v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4.xml"/><Relationship Id="rId1" Type="http://schemas.openxmlformats.org/officeDocument/2006/relationships/slideLayout" Target="../slideLayouts/slideLayout13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5.xml"/><Relationship Id="rId1" Type="http://schemas.openxmlformats.org/officeDocument/2006/relationships/slideLayout" Target="../slideLayouts/slideLayout13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3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4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 altLang="fa-IR" smtClean="0"/>
          </a:p>
        </p:txBody>
      </p:sp>
      <p:pic>
        <p:nvPicPr>
          <p:cNvPr id="4" name="Content Placeholder 3" descr="15-4-9-183122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6" name="TextBox 5"/>
          <p:cNvSpPr txBox="1"/>
          <p:nvPr/>
        </p:nvSpPr>
        <p:spPr>
          <a:xfrm>
            <a:off x="4419600" y="228600"/>
            <a:ext cx="4572000" cy="1570038"/>
          </a:xfrm>
          <a:prstGeom prst="rect">
            <a:avLst/>
          </a:prstGeom>
          <a:noFill/>
        </p:spPr>
        <p:txBody>
          <a:bodyPr rtlCol="1">
            <a:spAutoFit/>
          </a:bodyPr>
          <a:lstStyle/>
          <a:p>
            <a:pPr algn="l" rtl="0" eaLnBrk="0" hangingPunct="0">
              <a:defRPr/>
            </a:pPr>
            <a:r>
              <a:rPr lang="fa-IR" sz="9600" dirty="0">
                <a:solidFill>
                  <a:schemeClr val="accent2">
                    <a:lumMod val="20000"/>
                    <a:lumOff val="80000"/>
                  </a:schemeClr>
                </a:solidFill>
                <a:latin typeface="IranNastaliq" pitchFamily="18" charset="0"/>
                <a:cs typeface="IranNastaliq" pitchFamily="18" charset="0"/>
              </a:rPr>
              <a:t>بِسم اللّه الرّحمن الرّحیم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3786190"/>
            <a:ext cx="8229600" cy="2220910"/>
          </a:xfrm>
        </p:spPr>
        <p:txBody>
          <a:bodyPr/>
          <a:lstStyle/>
          <a:p>
            <a:pPr algn="ctr"/>
            <a:r>
              <a:rPr lang="en-US" sz="8800" dirty="0" smtClean="0"/>
              <a:t>Fecal - Oral</a:t>
            </a:r>
            <a:endParaRPr lang="en-US" sz="880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dirty="0" smtClean="0"/>
              <a:t>راه انتقال 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 rtl="1"/>
            <a:r>
              <a:rPr lang="fa-IR" dirty="0" smtClean="0"/>
              <a:t>عمدتا شامل اسهال ، تهوع ، استفراغ و کرامپ های شکمی است </a:t>
            </a:r>
          </a:p>
          <a:p>
            <a:pPr algn="r" rtl="1"/>
            <a:r>
              <a:rPr lang="fa-IR" dirty="0" smtClean="0"/>
              <a:t>شروع به طور متوسط از چند ساعت تا 48 ساعت بعد از عفونت ظاهر و برای چند روز ادامه دارد .</a:t>
            </a:r>
          </a:p>
          <a:p>
            <a:pPr algn="r" rtl="1"/>
            <a:r>
              <a:rPr lang="fa-IR" sz="3200" b="1" dirty="0" smtClean="0">
                <a:solidFill>
                  <a:srgbClr val="FF0000"/>
                </a:solidFill>
                <a:cs typeface="Mj_Mani" pitchFamily="2" charset="-78"/>
              </a:rPr>
              <a:t>دوره کمون کلید تشخیص علت بیماری است :</a:t>
            </a:r>
          </a:p>
          <a:p>
            <a:pPr algn="r" rtl="1"/>
            <a:r>
              <a:rPr lang="fa-IR" dirty="0" smtClean="0"/>
              <a:t>کمون چند ساعته همراه با اسهال و استفراغ ناشی از توکسین باکتری یا فلزات سنگین است</a:t>
            </a:r>
          </a:p>
          <a:p>
            <a:pPr algn="r" rtl="1"/>
            <a:r>
              <a:rPr lang="fa-IR" dirty="0" smtClean="0"/>
              <a:t>کمون چند ساعته همراه با پارستزی عمومی ناشی از مسمومیت با برخی ماهی ها و صدف هاست ( نوروتوکسیک )</a:t>
            </a:r>
          </a:p>
          <a:p>
            <a:pPr algn="r" rtl="1"/>
            <a:r>
              <a:rPr lang="fa-IR" dirty="0" smtClean="0"/>
              <a:t>کمون چند روزه همراه با اسهال ناشی از شیگلا ، </a:t>
            </a:r>
            <a:r>
              <a:rPr lang="en-US" dirty="0" err="1" smtClean="0"/>
              <a:t>E.Coli</a:t>
            </a:r>
            <a:r>
              <a:rPr lang="fa-IR" dirty="0" smtClean="0"/>
              <a:t> ، سالمونلا را مطرح می کند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rtl="1"/>
            <a:r>
              <a:rPr lang="fa-IR" dirty="0" smtClean="0"/>
              <a:t>علائم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 rtl="1"/>
            <a:r>
              <a:rPr lang="fa-IR" dirty="0" smtClean="0"/>
              <a:t>علائم گوارشی همراه با تاری دید ، خشکی دهان ، دو بینی و فلج عضلات حلق مطرح کننده بوتولیسم است </a:t>
            </a:r>
            <a:endParaRPr lang="en-US" dirty="0" smtClean="0"/>
          </a:p>
          <a:p>
            <a:pPr algn="r" rtl="1"/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graphicFrame>
        <p:nvGraphicFramePr>
          <p:cNvPr id="3" name="Chart 2"/>
          <p:cNvGraphicFramePr/>
          <p:nvPr/>
        </p:nvGraphicFramePr>
        <p:xfrm>
          <a:off x="0" y="0"/>
          <a:ext cx="9144000" cy="6858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8" name="Rectangle 4"/>
          <p:cNvSpPr>
            <a:spLocks noChangeArrowheads="1"/>
          </p:cNvSpPr>
          <p:nvPr/>
        </p:nvSpPr>
        <p:spPr bwMode="auto">
          <a:xfrm>
            <a:off x="900113" y="2400300"/>
            <a:ext cx="7343775" cy="192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fa-IR" sz="6000" b="1">
                <a:solidFill>
                  <a:srgbClr val="FF0000"/>
                </a:solidFill>
              </a:rPr>
              <a:t>مراحل دهگانه بررسی یک طغیان بیماری منتقله از غذا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27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27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2" name="Rectangle 4"/>
          <p:cNvSpPr>
            <a:spLocks noChangeArrowheads="1"/>
          </p:cNvSpPr>
          <p:nvPr/>
        </p:nvSpPr>
        <p:spPr bwMode="auto">
          <a:xfrm>
            <a:off x="468313" y="636588"/>
            <a:ext cx="8297862" cy="36625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rtl="1">
              <a:tabLst>
                <a:tab pos="457200" algn="l"/>
              </a:tabLst>
            </a:pPr>
            <a:r>
              <a:rPr lang="fa-IR" sz="4000" b="1" dirty="0"/>
              <a:t> </a:t>
            </a:r>
            <a:r>
              <a:rPr lang="fa-IR" sz="4000" b="1" dirty="0">
                <a:solidFill>
                  <a:srgbClr val="FF0000"/>
                </a:solidFill>
              </a:rPr>
              <a:t>1- </a:t>
            </a:r>
            <a:r>
              <a:rPr lang="fa-IR" sz="4000" b="1" u="sng" dirty="0">
                <a:solidFill>
                  <a:srgbClr val="FF0000"/>
                </a:solidFill>
              </a:rPr>
              <a:t>تایید وقوع یک طغیان</a:t>
            </a:r>
          </a:p>
          <a:p>
            <a:pPr algn="r" rtl="1">
              <a:tabLst>
                <a:tab pos="457200" algn="l"/>
              </a:tabLst>
            </a:pPr>
            <a:endParaRPr lang="en-US" sz="2400" dirty="0">
              <a:solidFill>
                <a:srgbClr val="FFFF99"/>
              </a:solidFill>
            </a:endParaRPr>
          </a:p>
          <a:p>
            <a:pPr algn="r" rtl="1">
              <a:buClr>
                <a:srgbClr val="0000FF"/>
              </a:buClr>
              <a:buFont typeface="Wingdings" pitchFamily="2" charset="2"/>
              <a:buChar char="q"/>
              <a:tabLst>
                <a:tab pos="457200" algn="l"/>
              </a:tabLst>
            </a:pPr>
            <a:r>
              <a:rPr lang="fa-IR" sz="2400" dirty="0"/>
              <a:t> آیا طغیان اتفاق افتاده است؟</a:t>
            </a:r>
          </a:p>
          <a:p>
            <a:pPr algn="r" rtl="1">
              <a:buClr>
                <a:srgbClr val="0000FF"/>
              </a:buClr>
              <a:buFont typeface="Wingdings" pitchFamily="2" charset="2"/>
              <a:buChar char="q"/>
              <a:tabLst>
                <a:tab pos="457200" algn="l"/>
              </a:tabLst>
            </a:pPr>
            <a:endParaRPr lang="en-US" sz="2400" dirty="0"/>
          </a:p>
          <a:p>
            <a:pPr algn="r" rtl="1">
              <a:buClr>
                <a:srgbClr val="0000FF"/>
              </a:buClr>
              <a:buFont typeface="Wingdings" pitchFamily="2" charset="2"/>
              <a:buChar char="q"/>
              <a:tabLst>
                <a:tab pos="457200" algn="l"/>
              </a:tabLst>
            </a:pPr>
            <a:r>
              <a:rPr lang="fa-IR" sz="2400" dirty="0"/>
              <a:t> جمع آوری گزارشات اولیه درباره وقوع طغیان از نظام جاری مراقبت</a:t>
            </a:r>
          </a:p>
          <a:p>
            <a:pPr algn="r" rtl="1">
              <a:buClr>
                <a:srgbClr val="0000FF"/>
              </a:buClr>
              <a:buFont typeface="Wingdings" pitchFamily="2" charset="2"/>
              <a:buChar char="q"/>
              <a:tabLst>
                <a:tab pos="457200" algn="l"/>
              </a:tabLst>
            </a:pPr>
            <a:endParaRPr lang="fa-IR" sz="2400" b="1" dirty="0"/>
          </a:p>
          <a:p>
            <a:pPr algn="r" rtl="1">
              <a:buClr>
                <a:srgbClr val="0000FF"/>
              </a:buClr>
              <a:buFont typeface="Wingdings" pitchFamily="2" charset="2"/>
              <a:buChar char="q"/>
              <a:tabLst>
                <a:tab pos="457200" algn="l"/>
              </a:tabLst>
            </a:pPr>
            <a:r>
              <a:rPr lang="fa-IR" sz="2400" b="1" dirty="0"/>
              <a:t> تعریف طغیان</a:t>
            </a:r>
            <a:r>
              <a:rPr lang="fa-IR" sz="2400" dirty="0"/>
              <a:t>: دو نفریا بیشتر از افرادی </a:t>
            </a:r>
            <a:r>
              <a:rPr lang="fa-IR" sz="2400" u="sng" dirty="0"/>
              <a:t>که </a:t>
            </a:r>
            <a:r>
              <a:rPr lang="fa-IR" sz="2400" u="sng" dirty="0" smtClean="0"/>
              <a:t>هم خانواده نباشند </a:t>
            </a:r>
            <a:r>
              <a:rPr lang="fa-IR" sz="2400" dirty="0" smtClean="0"/>
              <a:t>علائم </a:t>
            </a:r>
            <a:r>
              <a:rPr lang="fa-IR" sz="2400" dirty="0"/>
              <a:t>و نشانه های بیماری مشترک دارند و از یک غذا یا آشامیدنی مشترک استفاده کرده </a:t>
            </a:r>
            <a:r>
              <a:rPr lang="fa-IR" sz="2400" dirty="0" smtClean="0"/>
              <a:t>اند یا محل تهیه غذایشان مشترک باشد . </a:t>
            </a:r>
            <a:endParaRPr lang="fa-IR" sz="2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37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37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" dur="500"/>
                                        <p:tgtEl>
                                          <p:spTgt spid="7373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6" dur="500"/>
                                        <p:tgtEl>
                                          <p:spTgt spid="7373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0" dur="500"/>
                                        <p:tgtEl>
                                          <p:spTgt spid="7373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7" name="Rectangle 5"/>
          <p:cNvSpPr>
            <a:spLocks noChangeArrowheads="1"/>
          </p:cNvSpPr>
          <p:nvPr/>
        </p:nvSpPr>
        <p:spPr bwMode="auto">
          <a:xfrm>
            <a:off x="395288" y="2216150"/>
            <a:ext cx="8353425" cy="289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rtl="1">
              <a:tabLst>
                <a:tab pos="809625" algn="l"/>
              </a:tabLst>
            </a:pPr>
            <a:r>
              <a:rPr lang="fa-IR" sz="2800" b="1" dirty="0">
                <a:solidFill>
                  <a:srgbClr val="FF0000"/>
                </a:solidFill>
              </a:rPr>
              <a:t>2-</a:t>
            </a:r>
            <a:r>
              <a:rPr lang="fa-IR" b="1" dirty="0">
                <a:solidFill>
                  <a:srgbClr val="FF0000"/>
                </a:solidFill>
              </a:rPr>
              <a:t>  </a:t>
            </a:r>
            <a:r>
              <a:rPr lang="fa-IR" sz="4000" b="1" u="sng" dirty="0">
                <a:solidFill>
                  <a:srgbClr val="FF0000"/>
                </a:solidFill>
              </a:rPr>
              <a:t>گزارش به موقع و هماهنگی با مسئولین</a:t>
            </a:r>
          </a:p>
          <a:p>
            <a:pPr algn="r" rtl="1">
              <a:tabLst>
                <a:tab pos="809625" algn="l"/>
              </a:tabLst>
            </a:pPr>
            <a:endParaRPr lang="fa-IR" sz="4000" b="1" u="sng" dirty="0">
              <a:solidFill>
                <a:srgbClr val="FFFF99"/>
              </a:solidFill>
            </a:endParaRPr>
          </a:p>
          <a:p>
            <a:pPr algn="r" rtl="1">
              <a:tabLst>
                <a:tab pos="809625" algn="l"/>
              </a:tabLst>
            </a:pPr>
            <a:endParaRPr lang="en-US" dirty="0"/>
          </a:p>
          <a:p>
            <a:pPr algn="r" rtl="1">
              <a:buClr>
                <a:srgbClr val="0000FF"/>
              </a:buClr>
              <a:buFont typeface="Wingdings" pitchFamily="2" charset="2"/>
              <a:buChar char="q"/>
              <a:tabLst>
                <a:tab pos="809625" algn="l"/>
              </a:tabLst>
            </a:pPr>
            <a:r>
              <a:rPr lang="fa-IR" sz="2800" dirty="0"/>
              <a:t> چه کسانی باید در جریان وقوع طغیان قرار گیرند؟ </a:t>
            </a:r>
            <a:endParaRPr lang="fa-IR" sz="2800" dirty="0" smtClean="0"/>
          </a:p>
          <a:p>
            <a:pPr algn="r" rtl="1">
              <a:buClr>
                <a:srgbClr val="0000FF"/>
              </a:buClr>
              <a:buFont typeface="Wingdings" pitchFamily="2" charset="2"/>
              <a:buChar char="q"/>
              <a:tabLst>
                <a:tab pos="809625" algn="l"/>
              </a:tabLst>
            </a:pPr>
            <a:r>
              <a:rPr lang="fa-IR" sz="2800" dirty="0" smtClean="0"/>
              <a:t>در سطوح مختلف شهرستان و استان جهت جلب همکاری</a:t>
            </a:r>
          </a:p>
          <a:p>
            <a:pPr algn="r" rtl="1">
              <a:buClr>
                <a:srgbClr val="0000FF"/>
              </a:buClr>
              <a:buFont typeface="Wingdings" pitchFamily="2" charset="2"/>
              <a:buChar char="q"/>
              <a:tabLst>
                <a:tab pos="809625" algn="l"/>
              </a:tabLst>
            </a:pPr>
            <a:r>
              <a:rPr lang="fa-IR" sz="2800" dirty="0" smtClean="0"/>
              <a:t>گزارش تلفنی به مرکز مدیریت بیماری ها</a:t>
            </a:r>
            <a:endParaRPr lang="fa-IR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47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47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" dur="500"/>
                                        <p:tgtEl>
                                          <p:spTgt spid="7475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6" dur="500"/>
                                        <p:tgtEl>
                                          <p:spTgt spid="7475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0" dur="500"/>
                                        <p:tgtEl>
                                          <p:spTgt spid="7475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80" name="Rectangle 4"/>
          <p:cNvSpPr>
            <a:spLocks noChangeArrowheads="1"/>
          </p:cNvSpPr>
          <p:nvPr/>
        </p:nvSpPr>
        <p:spPr bwMode="auto">
          <a:xfrm>
            <a:off x="323850" y="1125538"/>
            <a:ext cx="8496300" cy="3816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rtl="1">
              <a:tabLst>
                <a:tab pos="809625" algn="l"/>
              </a:tabLst>
            </a:pPr>
            <a:r>
              <a:rPr lang="fa-IR" sz="2800" b="1" dirty="0">
                <a:solidFill>
                  <a:srgbClr val="FF0000"/>
                </a:solidFill>
              </a:rPr>
              <a:t>3- </a:t>
            </a:r>
            <a:r>
              <a:rPr lang="fa-IR" sz="2800" b="1" u="sng" dirty="0">
                <a:solidFill>
                  <a:srgbClr val="FF0000"/>
                </a:solidFill>
              </a:rPr>
              <a:t>تهیه نمونه های انسانی و غذائی برای تشخیص آزمایشگاهی</a:t>
            </a:r>
          </a:p>
          <a:p>
            <a:pPr algn="r" rtl="1">
              <a:tabLst>
                <a:tab pos="809625" algn="l"/>
              </a:tabLst>
            </a:pPr>
            <a:endParaRPr lang="en-US" dirty="0"/>
          </a:p>
          <a:p>
            <a:pPr algn="r" rtl="1">
              <a:buClr>
                <a:srgbClr val="0000FF"/>
              </a:buClr>
              <a:buFont typeface="Wingdings" pitchFamily="2" charset="2"/>
              <a:buChar char="q"/>
              <a:tabLst>
                <a:tab pos="809625" algn="l"/>
              </a:tabLst>
            </a:pPr>
            <a:r>
              <a:rPr lang="fa-IR" sz="2800" dirty="0"/>
              <a:t> کدام ارگانیسم عامل بیماری است؟</a:t>
            </a:r>
          </a:p>
          <a:p>
            <a:pPr algn="r" rtl="1">
              <a:buClr>
                <a:srgbClr val="0000FF"/>
              </a:buClr>
              <a:buFont typeface="Wingdings" pitchFamily="2" charset="2"/>
              <a:buChar char="q"/>
              <a:tabLst>
                <a:tab pos="809625" algn="l"/>
              </a:tabLst>
            </a:pPr>
            <a:endParaRPr lang="en-US" sz="2800" dirty="0"/>
          </a:p>
          <a:p>
            <a:pPr algn="r" rtl="1">
              <a:buClr>
                <a:srgbClr val="0000FF"/>
              </a:buClr>
              <a:buFont typeface="Wingdings" pitchFamily="2" charset="2"/>
              <a:buChar char="q"/>
              <a:tabLst>
                <a:tab pos="809625" algn="l"/>
              </a:tabLst>
            </a:pPr>
            <a:r>
              <a:rPr lang="fa-IR" sz="2800" dirty="0"/>
              <a:t> تهیه نمونه از 10-5% مبتلایان ( مهمترین نمونه انسانی برای تشخیص نمونه مدفدع است</a:t>
            </a:r>
            <a:r>
              <a:rPr lang="fa-IR" sz="2800" dirty="0" smtClean="0"/>
              <a:t>) </a:t>
            </a:r>
            <a:r>
              <a:rPr lang="fa-IR" sz="2800" u="sng" dirty="0" smtClean="0"/>
              <a:t>برای بوتولیسم از کلیه بیماران </a:t>
            </a:r>
            <a:endParaRPr lang="fa-IR" sz="2800" u="sng" dirty="0"/>
          </a:p>
          <a:p>
            <a:pPr algn="r" rtl="1">
              <a:buClr>
                <a:srgbClr val="0000FF"/>
              </a:buClr>
              <a:buFont typeface="Wingdings" pitchFamily="2" charset="2"/>
              <a:buChar char="q"/>
              <a:tabLst>
                <a:tab pos="809625" algn="l"/>
              </a:tabLst>
            </a:pPr>
            <a:endParaRPr lang="en-US" sz="2800" dirty="0"/>
          </a:p>
          <a:p>
            <a:pPr algn="r" rtl="1">
              <a:buClr>
                <a:srgbClr val="0000FF"/>
              </a:buClr>
              <a:buFont typeface="Wingdings" pitchFamily="2" charset="2"/>
              <a:buChar char="q"/>
              <a:tabLst>
                <a:tab pos="809625" algn="l"/>
              </a:tabLst>
            </a:pPr>
            <a:r>
              <a:rPr lang="fa-IR" sz="2800" dirty="0"/>
              <a:t> تهیه چند نمونه از غذاهای مشکوک به آلودگی( بهترین نمونه باقی مانده غذایی است که بیمار استفاده کرده است)</a:t>
            </a:r>
          </a:p>
        </p:txBody>
      </p:sp>
      <p:sp>
        <p:nvSpPr>
          <p:cNvPr id="33795" name="Rectangle 2"/>
          <p:cNvSpPr>
            <a:spLocks noChangeArrowheads="1"/>
          </p:cNvSpPr>
          <p:nvPr/>
        </p:nvSpPr>
        <p:spPr bwMode="auto">
          <a:xfrm>
            <a:off x="9740900" y="1387475"/>
            <a:ext cx="314325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fa-IR" b="1">
                <a:solidFill>
                  <a:srgbClr val="FF0000"/>
                </a:solidFill>
              </a:rPr>
              <a:t>3</a:t>
            </a:r>
            <a:endParaRPr lang="fa-I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57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57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" dur="500"/>
                                        <p:tgtEl>
                                          <p:spTgt spid="7578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6" dur="500"/>
                                        <p:tgtEl>
                                          <p:spTgt spid="7578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0" dur="500"/>
                                        <p:tgtEl>
                                          <p:spTgt spid="7578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4" name="Rectangle 4"/>
          <p:cNvSpPr>
            <a:spLocks noChangeArrowheads="1"/>
          </p:cNvSpPr>
          <p:nvPr/>
        </p:nvSpPr>
        <p:spPr bwMode="auto">
          <a:xfrm>
            <a:off x="642938" y="1714500"/>
            <a:ext cx="8051800" cy="341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rtl="1"/>
            <a:r>
              <a:rPr lang="fa-IR" sz="4000" b="1">
                <a:solidFill>
                  <a:srgbClr val="FF0000"/>
                </a:solidFill>
              </a:rPr>
              <a:t>4-</a:t>
            </a:r>
            <a:r>
              <a:rPr lang="fa-IR" b="1">
                <a:solidFill>
                  <a:srgbClr val="FF0000"/>
                </a:solidFill>
              </a:rPr>
              <a:t> </a:t>
            </a:r>
            <a:r>
              <a:rPr lang="fa-IR" sz="4000" b="1" u="sng">
                <a:solidFill>
                  <a:srgbClr val="FF0000"/>
                </a:solidFill>
              </a:rPr>
              <a:t>بکارگیری اقدامات کنترل و پیشگیری</a:t>
            </a:r>
          </a:p>
          <a:p>
            <a:pPr algn="r" rtl="1"/>
            <a:endParaRPr lang="en-US">
              <a:solidFill>
                <a:srgbClr val="FF0000"/>
              </a:solidFill>
            </a:endParaRPr>
          </a:p>
          <a:p>
            <a:pPr algn="just" rtl="1">
              <a:buClr>
                <a:srgbClr val="0000FF"/>
              </a:buClr>
              <a:buFont typeface="Wingdings" pitchFamily="2" charset="2"/>
              <a:buChar char="q"/>
            </a:pPr>
            <a:r>
              <a:rPr lang="fa-IR" sz="2800"/>
              <a:t> چه اقداماتی جهت جلوگیری از گسترش طغیان و مبتلا شدن سایر افراد باید انجام داد؟ ( جمع آوری و نگهداری غذای مشکوک به آلودگی و تعطیلی موقت، اقدامات بهداشت محیطی و آموزشی)</a:t>
            </a:r>
          </a:p>
          <a:p>
            <a:pPr algn="r" rtl="1">
              <a:buClr>
                <a:srgbClr val="0000FF"/>
              </a:buClr>
            </a:pPr>
            <a:endParaRPr lang="en-US" sz="2800"/>
          </a:p>
          <a:p>
            <a:pPr algn="r" rtl="1">
              <a:buClr>
                <a:srgbClr val="0000FF"/>
              </a:buClr>
              <a:buFont typeface="Wingdings" pitchFamily="2" charset="2"/>
              <a:buChar char="q"/>
            </a:pPr>
            <a:r>
              <a:rPr lang="fa-IR" sz="2800"/>
              <a:t> نباید منتظر جواب آزمایشگاه بود.</a:t>
            </a:r>
            <a:endParaRPr lang="en-US" sz="2800"/>
          </a:p>
          <a:p>
            <a:pPr eaLnBrk="0" hangingPunct="0">
              <a:buClr>
                <a:srgbClr val="0000FF"/>
              </a:buClr>
              <a:buFont typeface="Wingdings" pitchFamily="2" charset="2"/>
              <a:buChar char="q"/>
            </a:pP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68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68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" dur="500"/>
                                        <p:tgtEl>
                                          <p:spTgt spid="7680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6" dur="500"/>
                                        <p:tgtEl>
                                          <p:spTgt spid="7680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8" name="Rectangle 4"/>
          <p:cNvSpPr>
            <a:spLocks noChangeArrowheads="1"/>
          </p:cNvSpPr>
          <p:nvPr/>
        </p:nvSpPr>
        <p:spPr bwMode="auto">
          <a:xfrm>
            <a:off x="571500" y="642938"/>
            <a:ext cx="7488238" cy="4278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rtl="1"/>
            <a:r>
              <a:rPr lang="fa-IR" sz="4000" b="1">
                <a:solidFill>
                  <a:srgbClr val="FF0000"/>
                </a:solidFill>
              </a:rPr>
              <a:t>5- </a:t>
            </a:r>
            <a:r>
              <a:rPr lang="fa-IR" sz="4000" b="1" u="sng">
                <a:solidFill>
                  <a:srgbClr val="FF0000"/>
                </a:solidFill>
              </a:rPr>
              <a:t>ساماندهی اطلاعات مربوط به طغیان</a:t>
            </a:r>
          </a:p>
          <a:p>
            <a:pPr algn="r" rtl="1"/>
            <a:endParaRPr lang="en-US">
              <a:solidFill>
                <a:srgbClr val="FFFF99"/>
              </a:solidFill>
            </a:endParaRPr>
          </a:p>
          <a:p>
            <a:pPr algn="r" rtl="1">
              <a:buClr>
                <a:srgbClr val="0000FF"/>
              </a:buClr>
              <a:buFont typeface="Wingdings" pitchFamily="2" charset="2"/>
              <a:buChar char="q"/>
            </a:pPr>
            <a:r>
              <a:rPr lang="fa-IR" sz="2800"/>
              <a:t> لیست خطی بیماران </a:t>
            </a:r>
            <a:r>
              <a:rPr lang="en-US" sz="2800"/>
              <a:t>Line Listing   </a:t>
            </a:r>
          </a:p>
          <a:p>
            <a:pPr algn="r" rtl="1">
              <a:buClr>
                <a:srgbClr val="0000FF"/>
              </a:buClr>
              <a:buFont typeface="Wingdings" pitchFamily="2" charset="2"/>
              <a:buChar char="q"/>
            </a:pPr>
            <a:endParaRPr lang="en-US" sz="2800"/>
          </a:p>
          <a:p>
            <a:pPr algn="r" rtl="1">
              <a:buClr>
                <a:srgbClr val="0000FF"/>
              </a:buClr>
              <a:buFont typeface="Wingdings" pitchFamily="2" charset="2"/>
              <a:buChar char="q"/>
            </a:pPr>
            <a:r>
              <a:rPr lang="fa-IR" sz="2800"/>
              <a:t> تعریف مورد    </a:t>
            </a:r>
            <a:r>
              <a:rPr lang="en-US" sz="2800"/>
              <a:t>Case Definition   </a:t>
            </a:r>
          </a:p>
          <a:p>
            <a:pPr algn="r" rtl="1">
              <a:buClr>
                <a:srgbClr val="0000FF"/>
              </a:buClr>
              <a:buFont typeface="Wingdings" pitchFamily="2" charset="2"/>
              <a:buChar char="q"/>
            </a:pPr>
            <a:endParaRPr lang="en-US" sz="2800"/>
          </a:p>
          <a:p>
            <a:pPr algn="r" rtl="1">
              <a:buClr>
                <a:srgbClr val="0000FF"/>
              </a:buClr>
              <a:buFont typeface="Wingdings" pitchFamily="2" charset="2"/>
              <a:buChar char="q"/>
            </a:pPr>
            <a:r>
              <a:rPr lang="fa-IR" sz="2800"/>
              <a:t> منحنی اپیدمی    </a:t>
            </a:r>
            <a:r>
              <a:rPr lang="en-US" sz="2800"/>
              <a:t>Epidemic Curves</a:t>
            </a:r>
          </a:p>
          <a:p>
            <a:pPr algn="r" rtl="1">
              <a:buClr>
                <a:srgbClr val="0000FF"/>
              </a:buClr>
              <a:buFont typeface="Wingdings" pitchFamily="2" charset="2"/>
              <a:buChar char="q"/>
            </a:pPr>
            <a:endParaRPr lang="en-US" sz="2800"/>
          </a:p>
          <a:p>
            <a:pPr algn="r" rtl="1">
              <a:buClr>
                <a:srgbClr val="0000FF"/>
              </a:buClr>
              <a:buFont typeface="Wingdings" pitchFamily="2" charset="2"/>
              <a:buChar char="q"/>
            </a:pPr>
            <a:r>
              <a:rPr lang="fa-IR" sz="2800"/>
              <a:t> نقشه طغیان                </a:t>
            </a:r>
            <a:r>
              <a:rPr lang="en-US" sz="2800"/>
              <a:t>Spot Maps</a:t>
            </a:r>
          </a:p>
          <a:p>
            <a:pPr algn="r" rtl="1" eaLnBrk="0" hangingPunct="0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78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78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" dur="500"/>
                                        <p:tgtEl>
                                          <p:spTgt spid="778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6" dur="500"/>
                                        <p:tgtEl>
                                          <p:spTgt spid="7782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0" dur="500"/>
                                        <p:tgtEl>
                                          <p:spTgt spid="7782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4" dur="500"/>
                                        <p:tgtEl>
                                          <p:spTgt spid="7782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a-IR" dirty="0" smtClean="0"/>
              <a:t>لزوم گزارش دهی بیماری های واگیر</a:t>
            </a:r>
            <a:endParaRPr lang="fa-IR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fa-I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 rtl="1"/>
            <a:r>
              <a:rPr lang="fa-IR" smtClean="0"/>
              <a:t>رسم منحنی : محور</a:t>
            </a:r>
            <a:r>
              <a:rPr lang="en-US" smtClean="0"/>
              <a:t>x</a:t>
            </a:r>
            <a:r>
              <a:rPr lang="fa-IR" smtClean="0"/>
              <a:t>ها زمان یا روزهای وقوع طغیان و در محور </a:t>
            </a:r>
            <a:r>
              <a:rPr lang="en-US" smtClean="0"/>
              <a:t>y</a:t>
            </a:r>
            <a:r>
              <a:rPr lang="fa-IR" smtClean="0"/>
              <a:t>ها تعداد بیماران قرار داده میشود</a:t>
            </a:r>
          </a:p>
          <a:p>
            <a:pPr algn="r" rtl="1"/>
            <a:r>
              <a:rPr lang="fa-IR" smtClean="0"/>
              <a:t>منحنی همه گیری نموداری است که دوره های زمانی شروع علایم بیماری را در بین بیماران یک طغیان نشان میدهد و این که آیا طغیان مداوم هست یا نه، کمک خواهد کرد</a:t>
            </a:r>
          </a:p>
          <a:p>
            <a:pPr algn="r" rtl="1"/>
            <a:r>
              <a:rPr lang="fa-IR" smtClean="0"/>
              <a:t>با رسم منحنی اطلاعاتی راجع به دوره کمون، میزان گسترش اپیدمی، منبع آلودگی، راه های انتقال، تعداد مواجهه ها و کانون عفونت بدست می آید.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 rtl="1">
              <a:defRPr/>
            </a:pPr>
            <a:r>
              <a:rPr lang="fa-IR" dirty="0" smtClean="0">
                <a:solidFill>
                  <a:srgbClr val="FF0000"/>
                </a:solidFill>
              </a:rPr>
              <a:t>منحنی اپیدمی</a:t>
            </a:r>
            <a:endParaRPr lang="fa-IR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>
                <a:solidFill>
                  <a:srgbClr val="FF0000"/>
                </a:solidFill>
              </a:rPr>
              <a:t>Common </a:t>
            </a:r>
            <a:r>
              <a:rPr lang="en-US" dirty="0" err="1" smtClean="0">
                <a:solidFill>
                  <a:srgbClr val="FF0000"/>
                </a:solidFill>
              </a:rPr>
              <a:t>sourse</a:t>
            </a:r>
            <a:r>
              <a:rPr lang="en-US" dirty="0" smtClean="0">
                <a:solidFill>
                  <a:srgbClr val="FF0000"/>
                </a:solidFill>
              </a:rPr>
              <a:t> Curves</a:t>
            </a:r>
            <a:endParaRPr lang="fa-IR" dirty="0">
              <a:solidFill>
                <a:srgbClr val="FF0000"/>
              </a:solidFill>
            </a:endParaRPr>
          </a:p>
        </p:txBody>
      </p:sp>
      <p:pic>
        <p:nvPicPr>
          <p:cNvPr id="38915" name="Picture 2" descr="C:\Users\user\Desktop\نمودارهای طغیان\منبع مشترک یا صعود سریع 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357438" y="1857375"/>
            <a:ext cx="4581525" cy="2971800"/>
          </a:xfrm>
          <a:noFill/>
        </p:spPr>
      </p:pic>
      <p:sp>
        <p:nvSpPr>
          <p:cNvPr id="38916" name="TextBox 5"/>
          <p:cNvSpPr txBox="1">
            <a:spLocks noChangeArrowheads="1"/>
          </p:cNvSpPr>
          <p:nvPr/>
        </p:nvSpPr>
        <p:spPr bwMode="auto">
          <a:xfrm>
            <a:off x="2286000" y="5286375"/>
            <a:ext cx="4714875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rtl="1"/>
            <a:r>
              <a:rPr lang="fa-IR"/>
              <a:t>منحنی طغیان منبع مشترک با صعود سریع تعداد و نزول تدریجی آن در یک دوره کمون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>
              <a:defRPr/>
            </a:pPr>
            <a:r>
              <a:rPr lang="en-US" dirty="0" smtClean="0">
                <a:solidFill>
                  <a:srgbClr val="FF0000"/>
                </a:solidFill>
              </a:rPr>
              <a:t>Propagated Curves       or</a:t>
            </a:r>
            <a:br>
              <a:rPr lang="en-US" dirty="0" smtClean="0">
                <a:solidFill>
                  <a:srgbClr val="FF0000"/>
                </a:solidFill>
              </a:rPr>
            </a:br>
            <a:r>
              <a:rPr lang="en-US" dirty="0" smtClean="0">
                <a:solidFill>
                  <a:srgbClr val="FF0000"/>
                </a:solidFill>
              </a:rPr>
              <a:t>person to person outbreak</a:t>
            </a:r>
            <a:r>
              <a:rPr lang="fa-IR" dirty="0" smtClean="0">
                <a:solidFill>
                  <a:srgbClr val="FF0000"/>
                </a:solidFill>
              </a:rPr>
              <a:t>       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endParaRPr lang="fa-IR" dirty="0">
              <a:solidFill>
                <a:srgbClr val="FF0000"/>
              </a:solidFill>
            </a:endParaRPr>
          </a:p>
        </p:txBody>
      </p:sp>
      <p:pic>
        <p:nvPicPr>
          <p:cNvPr id="39939" name="Picture 2" descr="C:\Users\user\Desktop\نمودارهای طغیان\منتشر یا شخص به شخص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286000" y="1928813"/>
            <a:ext cx="4600575" cy="2914650"/>
          </a:xfrm>
          <a:noFill/>
        </p:spPr>
      </p:pic>
      <p:sp>
        <p:nvSpPr>
          <p:cNvPr id="39940" name="TextBox 4"/>
          <p:cNvSpPr txBox="1">
            <a:spLocks noChangeArrowheads="1"/>
          </p:cNvSpPr>
          <p:nvPr/>
        </p:nvSpPr>
        <p:spPr bwMode="auto">
          <a:xfrm>
            <a:off x="2357438" y="5143500"/>
            <a:ext cx="4429125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rtl="1"/>
            <a:r>
              <a:rPr lang="fa-IR"/>
              <a:t>منحنی طغیان منتشر یا شخص به شخص که یک دوره کمون در کنار دیگری قرار دارد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>
                <a:solidFill>
                  <a:srgbClr val="FF0000"/>
                </a:solidFill>
              </a:rPr>
              <a:t>Continual Source Curves</a:t>
            </a:r>
            <a:endParaRPr lang="fa-IR" dirty="0">
              <a:solidFill>
                <a:srgbClr val="FF0000"/>
              </a:solidFill>
            </a:endParaRPr>
          </a:p>
        </p:txBody>
      </p:sp>
      <p:pic>
        <p:nvPicPr>
          <p:cNvPr id="40963" name="Picture 2" descr="C:\Users\user\Desktop\نمودارهای طغیان\منبع مداوم 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286000" y="2000250"/>
            <a:ext cx="4600575" cy="2914650"/>
          </a:xfrm>
          <a:noFill/>
        </p:spPr>
      </p:pic>
      <p:sp>
        <p:nvSpPr>
          <p:cNvPr id="40964" name="TextBox 5"/>
          <p:cNvSpPr txBox="1">
            <a:spLocks noChangeArrowheads="1"/>
          </p:cNvSpPr>
          <p:nvPr/>
        </p:nvSpPr>
        <p:spPr bwMode="auto">
          <a:xfrm>
            <a:off x="2357438" y="5357813"/>
            <a:ext cx="450056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rtl="1"/>
            <a:r>
              <a:rPr lang="fa-IR"/>
              <a:t>منحنی طغیان با منبع مداوم با صعود تدریجی تعداد موارد و بعد کفه ای شدن منحنی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5" descr="2KETAB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50" y="500063"/>
            <a:ext cx="8682038" cy="5357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2" name="Rectangle 4"/>
          <p:cNvSpPr>
            <a:spLocks noChangeArrowheads="1"/>
          </p:cNvSpPr>
          <p:nvPr/>
        </p:nvSpPr>
        <p:spPr bwMode="auto">
          <a:xfrm>
            <a:off x="684213" y="1979613"/>
            <a:ext cx="7775575" cy="2986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rtl="1"/>
            <a:r>
              <a:rPr lang="fa-IR" sz="4000">
                <a:solidFill>
                  <a:srgbClr val="FF0000"/>
                </a:solidFill>
              </a:rPr>
              <a:t>6- </a:t>
            </a:r>
            <a:r>
              <a:rPr lang="fa-IR" sz="4000" b="1" u="sng">
                <a:solidFill>
                  <a:srgbClr val="FF0000"/>
                </a:solidFill>
              </a:rPr>
              <a:t>ساختن یک فرضیه</a:t>
            </a:r>
          </a:p>
          <a:p>
            <a:endParaRPr lang="fa-IR" b="1" u="sng"/>
          </a:p>
          <a:p>
            <a:pPr algn="just" rtl="1"/>
            <a:r>
              <a:rPr lang="fa-IR" sz="2800"/>
              <a:t>با ساماندهی اطلاعات مربوط به طغیان و جمع بندی اطلاعات بالینی ، مصاحبه ها، بررسی های اولیه و یافته های آزمایشگاهی یک پیش فرض مطرح میشود</a:t>
            </a:r>
          </a:p>
          <a:p>
            <a:endParaRPr lang="en-US"/>
          </a:p>
          <a:p>
            <a:pPr algn="r" rtl="1">
              <a:buClr>
                <a:srgbClr val="0000FF"/>
              </a:buClr>
              <a:buFont typeface="Wingdings" pitchFamily="2" charset="2"/>
              <a:buChar char="q"/>
            </a:pPr>
            <a:r>
              <a:rPr lang="fa-IR" sz="2800"/>
              <a:t> علل- راه انتشار- منبع و عوامل مؤثرخارجی و داخلی طغیان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88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88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885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885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7" dur="500"/>
                                        <p:tgtEl>
                                          <p:spTgt spid="7885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 rtl="1"/>
            <a:r>
              <a:rPr lang="fa-IR" smtClean="0">
                <a:solidFill>
                  <a:srgbClr val="C00000"/>
                </a:solidFill>
              </a:rPr>
              <a:t>الف- مطالعات کوهورت </a:t>
            </a:r>
            <a:r>
              <a:rPr lang="en-US" smtClean="0">
                <a:solidFill>
                  <a:srgbClr val="C00000"/>
                </a:solidFill>
              </a:rPr>
              <a:t>Cohort Study</a:t>
            </a:r>
            <a:r>
              <a:rPr lang="en-US" sz="3600" smtClean="0">
                <a:solidFill>
                  <a:srgbClr val="C00000"/>
                </a:solidFill>
              </a:rPr>
              <a:t> </a:t>
            </a:r>
            <a:r>
              <a:rPr lang="fa-IR" sz="3600" smtClean="0">
                <a:solidFill>
                  <a:srgbClr val="C00000"/>
                </a:solidFill>
              </a:rPr>
              <a:t>  </a:t>
            </a:r>
          </a:p>
          <a:p>
            <a:pPr algn="just" rtl="1"/>
            <a:r>
              <a:rPr lang="fa-IR" sz="2800" smtClean="0"/>
              <a:t>در این مطالعه خطر ابتلا به بیماری در دو گروه مطالعه (گروه مواجهه داشته و گروه غیر مواجهه داشته) مقایسه میشود</a:t>
            </a:r>
          </a:p>
          <a:p>
            <a:pPr algn="just" rtl="1"/>
            <a:r>
              <a:rPr lang="fa-IR" sz="2800" smtClean="0"/>
              <a:t>این مطالعه زمانی مناسب است که جمعیت در معرض خطر مشخص باشند وهمه آن ها بدون توجه به این که بیمار شده اند یا نه در دسترس باشند</a:t>
            </a:r>
            <a:endParaRPr lang="en-US" sz="2800" smtClean="0"/>
          </a:p>
          <a:p>
            <a:pPr algn="r" rtl="1"/>
            <a:r>
              <a:rPr lang="fa-IR" sz="2400" smtClean="0"/>
              <a:t>( یک گروه معین از افراد به بیماری مبتلا شده اند و در معرض یک مواجهه مشترک بوده و بیماری ممکن است اتفاق بیافتد و یا نیافتد)</a:t>
            </a:r>
            <a:endParaRPr lang="en-US" sz="2400" smtClean="0"/>
          </a:p>
          <a:p>
            <a:pPr algn="r" rtl="1"/>
            <a:r>
              <a:rPr lang="fa-IR" sz="2400" smtClean="0"/>
              <a:t>« تعداد120نفر در یک مهمانی جشن تولد شرکت کرده و از یک غذای خاص استفاده کرده اند و در روزهای بعد چند نفر اسهال و استفراغ گرفته اند»</a:t>
            </a:r>
            <a:endParaRPr lang="en-US" sz="2400" smtClean="0"/>
          </a:p>
          <a:p>
            <a:pPr algn="r" rtl="1"/>
            <a:endParaRPr lang="fa-IR" smtClean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500034" y="500042"/>
            <a:ext cx="8229600" cy="939784"/>
          </a:xfrm>
        </p:spPr>
        <p:txBody>
          <a:bodyPr>
            <a:normAutofit fontScale="90000"/>
          </a:bodyPr>
          <a:lstStyle/>
          <a:p>
            <a:pPr algn="ctr">
              <a:defRPr/>
            </a:pPr>
            <a:r>
              <a:rPr lang="fa-IR" sz="3100" dirty="0" smtClean="0">
                <a:solidFill>
                  <a:srgbClr val="FF0000"/>
                </a:solidFill>
              </a:rPr>
              <a:t>7- طراح و اجرای یک مطالعه اپیدمیولوژیک برای آزمون فرضیه</a:t>
            </a:r>
            <a:r>
              <a:rPr lang="fa-IR" sz="4400" u="sng" dirty="0" smtClean="0">
                <a:solidFill>
                  <a:srgbClr val="FF0000"/>
                </a:solidFill>
              </a:rPr>
              <a:t/>
            </a:r>
            <a:br>
              <a:rPr lang="fa-IR" sz="4400" u="sng" dirty="0" smtClean="0">
                <a:solidFill>
                  <a:srgbClr val="FF0000"/>
                </a:solidFill>
              </a:rPr>
            </a:br>
            <a:endParaRPr lang="fa-I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بدون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188641"/>
            <a:ext cx="9144000" cy="6336704"/>
          </a:xfr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با پاسخ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1196753"/>
            <a:ext cx="9144000" cy="4680520"/>
          </a:xfr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6" name="Rectangle 4"/>
          <p:cNvSpPr>
            <a:spLocks noChangeArrowheads="1"/>
          </p:cNvSpPr>
          <p:nvPr/>
        </p:nvSpPr>
        <p:spPr bwMode="auto">
          <a:xfrm>
            <a:off x="0" y="244475"/>
            <a:ext cx="8893175" cy="5694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 rtl="1"/>
            <a:r>
              <a:rPr lang="fa-IR" sz="2800" b="1">
                <a:solidFill>
                  <a:srgbClr val="FF0000"/>
                </a:solidFill>
              </a:rPr>
              <a:t>7- طراح و اجرای یک مطالعه اپیدمیولوژیک برای آزمون فرضیه</a:t>
            </a:r>
          </a:p>
          <a:p>
            <a:pPr algn="r" rtl="1"/>
            <a:endParaRPr lang="en-US" sz="3200" b="1">
              <a:solidFill>
                <a:srgbClr val="FFFF99"/>
              </a:solidFill>
            </a:endParaRPr>
          </a:p>
          <a:p>
            <a:pPr algn="r" rtl="1"/>
            <a:r>
              <a:rPr lang="fa-IR">
                <a:solidFill>
                  <a:srgbClr val="C00000"/>
                </a:solidFill>
              </a:rPr>
              <a:t>ب- مطالعات مورد- شاهدی </a:t>
            </a:r>
            <a:r>
              <a:rPr lang="en-US">
                <a:solidFill>
                  <a:srgbClr val="C00000"/>
                </a:solidFill>
              </a:rPr>
              <a:t>Case Control study</a:t>
            </a:r>
            <a:r>
              <a:rPr lang="en-US" sz="3200">
                <a:solidFill>
                  <a:srgbClr val="C00000"/>
                </a:solidFill>
              </a:rPr>
              <a:t>  </a:t>
            </a:r>
            <a:r>
              <a:rPr lang="fa-IR" sz="3200">
                <a:solidFill>
                  <a:srgbClr val="C00000"/>
                </a:solidFill>
              </a:rPr>
              <a:t> </a:t>
            </a:r>
          </a:p>
          <a:p>
            <a:pPr algn="just" rtl="1"/>
            <a:r>
              <a:rPr lang="fa-IR" sz="2800"/>
              <a:t>این نوع مطالعه فراوانی مواجهه با عامل بیماری را در گروه افراد بیمار(مورد)، با گروه افراد سالم(کنترل یا شاهد) مقایسه می کند</a:t>
            </a:r>
          </a:p>
          <a:p>
            <a:pPr algn="just" rtl="1"/>
            <a:endParaRPr lang="fa-IR" sz="2800"/>
          </a:p>
          <a:p>
            <a:pPr algn="just" rtl="1"/>
            <a:r>
              <a:rPr lang="fa-IR" sz="2800"/>
              <a:t>این مطالعه زمانی مناسب است که مواردی از بیماری شناسایی شده باشند، اما کل افراد در معرض خطر یا در معرض مواجهه احتمالی در دسترس نباشند</a:t>
            </a:r>
            <a:endParaRPr lang="en-US" sz="2400"/>
          </a:p>
          <a:p>
            <a:pPr algn="r" rtl="1"/>
            <a:r>
              <a:rPr lang="fa-IR" sz="2400"/>
              <a:t>( اطلاعات بیماری در دست است اما افراد مبتلا در گروه معینی قرارندارند و از چگونگی مواجهه اطلاع درستی نداریم)</a:t>
            </a:r>
            <a:endParaRPr lang="en-US" sz="2400"/>
          </a:p>
          <a:p>
            <a:pPr algn="r" rtl="1"/>
            <a:r>
              <a:rPr lang="fa-IR" sz="3200"/>
              <a:t>«</a:t>
            </a:r>
            <a:r>
              <a:rPr lang="fa-IR" sz="2400"/>
              <a:t>تعداد هشت نفر بعد از غذا خوردن در رستورانی مبتلا به سالمونلا تیفی موریوم شده اند»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98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98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" dur="500"/>
                                        <p:tgtEl>
                                          <p:spTgt spid="7987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6" dur="500"/>
                                        <p:tgtEl>
                                          <p:spTgt spid="7987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0" dur="500"/>
                                        <p:tgtEl>
                                          <p:spTgt spid="7987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4" dur="500"/>
                                        <p:tgtEl>
                                          <p:spTgt spid="7987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8" dur="500"/>
                                        <p:tgtEl>
                                          <p:spTgt spid="7987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1026" name="Picture 2" descr="C:\Users\Dr.Farsi\Desktop\44 مورد\44 mored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900" name="Rectangle 4"/>
          <p:cNvSpPr>
            <a:spLocks noChangeArrowheads="1"/>
          </p:cNvSpPr>
          <p:nvPr/>
        </p:nvSpPr>
        <p:spPr bwMode="auto">
          <a:xfrm>
            <a:off x="611188" y="979488"/>
            <a:ext cx="8134350" cy="2986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rtl="1"/>
            <a:r>
              <a:rPr lang="fa-IR" sz="4000">
                <a:solidFill>
                  <a:srgbClr val="FF0000"/>
                </a:solidFill>
              </a:rPr>
              <a:t>8- </a:t>
            </a:r>
            <a:r>
              <a:rPr lang="fa-IR" sz="4000" b="1" u="sng">
                <a:solidFill>
                  <a:srgbClr val="FF0000"/>
                </a:solidFill>
              </a:rPr>
              <a:t>تجزیه و تحلیل داده های جمع آوری شده</a:t>
            </a:r>
            <a:r>
              <a:rPr lang="fa-IR" b="1" u="sng">
                <a:solidFill>
                  <a:srgbClr val="FF0000"/>
                </a:solidFill>
              </a:rPr>
              <a:t> </a:t>
            </a:r>
          </a:p>
          <a:p>
            <a:pPr algn="r" rtl="1"/>
            <a:endParaRPr lang="fa-IR" b="1" u="sng"/>
          </a:p>
          <a:p>
            <a:pPr algn="r" rtl="1"/>
            <a:endParaRPr lang="en-US"/>
          </a:p>
          <a:p>
            <a:pPr algn="r" rtl="1">
              <a:buClr>
                <a:srgbClr val="0000FF"/>
              </a:buClr>
              <a:buFont typeface="Wingdings" pitchFamily="2" charset="2"/>
              <a:buChar char="q"/>
            </a:pPr>
            <a:r>
              <a:rPr lang="fa-IR" sz="2800"/>
              <a:t> نرم افزارهای </a:t>
            </a:r>
            <a:r>
              <a:rPr lang="en-US" sz="2800"/>
              <a:t>EPI6</a:t>
            </a:r>
            <a:r>
              <a:rPr lang="fa-IR" sz="2800"/>
              <a:t>، </a:t>
            </a:r>
            <a:r>
              <a:rPr lang="en-US" sz="2800"/>
              <a:t>SPSS</a:t>
            </a:r>
            <a:r>
              <a:rPr lang="fa-IR" sz="2800"/>
              <a:t> ، </a:t>
            </a:r>
            <a:r>
              <a:rPr lang="en-US" sz="2800"/>
              <a:t>STATA</a:t>
            </a:r>
          </a:p>
          <a:p>
            <a:pPr algn="r" rtl="1">
              <a:buClr>
                <a:srgbClr val="0000FF"/>
              </a:buClr>
              <a:buFont typeface="Wingdings" pitchFamily="2" charset="2"/>
              <a:buChar char="q"/>
            </a:pPr>
            <a:endParaRPr lang="en-US" sz="2800"/>
          </a:p>
          <a:p>
            <a:pPr algn="r" rtl="1">
              <a:buClr>
                <a:srgbClr val="0000FF"/>
              </a:buClr>
              <a:buFont typeface="Wingdings" pitchFamily="2" charset="2"/>
              <a:buChar char="q"/>
            </a:pPr>
            <a:r>
              <a:rPr lang="fa-IR" sz="2800"/>
              <a:t> محاسبه میزان حمله، میزان حمله مربوط به هر غذا ، میزان خطر نسبی و نسبت شانس ها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09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09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" dur="500"/>
                                        <p:tgtEl>
                                          <p:spTgt spid="8090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6" dur="500"/>
                                        <p:tgtEl>
                                          <p:spTgt spid="8090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4" name="Rectangle 4"/>
          <p:cNvSpPr>
            <a:spLocks noChangeArrowheads="1"/>
          </p:cNvSpPr>
          <p:nvPr/>
        </p:nvSpPr>
        <p:spPr bwMode="auto">
          <a:xfrm>
            <a:off x="468313" y="904875"/>
            <a:ext cx="8207375" cy="40010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rtl="1"/>
            <a:r>
              <a:rPr lang="fa-IR" sz="4000" dirty="0">
                <a:solidFill>
                  <a:srgbClr val="FF0000"/>
                </a:solidFill>
              </a:rPr>
              <a:t>9- </a:t>
            </a:r>
            <a:r>
              <a:rPr lang="fa-IR" sz="4000" b="1" u="sng" dirty="0">
                <a:solidFill>
                  <a:srgbClr val="FF0000"/>
                </a:solidFill>
              </a:rPr>
              <a:t>تفسیر یافته ها ونتیجه گیری</a:t>
            </a:r>
          </a:p>
          <a:p>
            <a:pPr algn="r" rtl="1"/>
            <a:endParaRPr lang="en-US" dirty="0">
              <a:solidFill>
                <a:srgbClr val="FFFF99"/>
              </a:solidFill>
            </a:endParaRPr>
          </a:p>
          <a:p>
            <a:pPr algn="r" rtl="1">
              <a:buClr>
                <a:srgbClr val="0000FF"/>
              </a:buClr>
              <a:buFont typeface="Wingdings" pitchFamily="2" charset="2"/>
              <a:buChar char="q"/>
            </a:pPr>
            <a:r>
              <a:rPr lang="fa-IR" sz="2800" dirty="0"/>
              <a:t> از اطلاعات جمع  آوری شده چه نتایجی حاصل شده است؟</a:t>
            </a:r>
          </a:p>
          <a:p>
            <a:pPr algn="r" rtl="1">
              <a:buClr>
                <a:srgbClr val="0000FF"/>
              </a:buClr>
              <a:buFont typeface="Wingdings" pitchFamily="2" charset="2"/>
              <a:buChar char="q"/>
            </a:pPr>
            <a:endParaRPr lang="en-US" sz="2800" dirty="0"/>
          </a:p>
          <a:p>
            <a:pPr algn="r" rtl="1">
              <a:buClr>
                <a:srgbClr val="0000FF"/>
              </a:buClr>
              <a:buFont typeface="Wingdings" pitchFamily="2" charset="2"/>
              <a:buChar char="q"/>
            </a:pPr>
            <a:r>
              <a:rPr lang="fa-IR" sz="2800" dirty="0"/>
              <a:t> در جریان طغیان چه اتفاقی افتاد؟ چه اقدام فوری باید به کارگرفته شود؟ </a:t>
            </a:r>
            <a:endParaRPr lang="fa-IR" sz="2800" dirty="0" smtClean="0"/>
          </a:p>
          <a:p>
            <a:pPr algn="just" rtl="1">
              <a:buClr>
                <a:srgbClr val="0000FF"/>
              </a:buClr>
              <a:buFont typeface="Wingdings" pitchFamily="2" charset="2"/>
              <a:buChar char="q"/>
            </a:pPr>
            <a:r>
              <a:rPr lang="fa-IR" sz="2800" dirty="0" smtClean="0">
                <a:cs typeface="Mj_Mani" pitchFamily="2" charset="-78"/>
              </a:rPr>
              <a:t>نتیجه گیری شامل ارائه توصیه هایی است که با بکارگیری آن ها از وقوع طغیان های مشابه در آینده پیشگیری شود .</a:t>
            </a:r>
            <a:endParaRPr lang="fa-IR" sz="2800" dirty="0">
              <a:cs typeface="Mj_Mani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19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19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" dur="500"/>
                                        <p:tgtEl>
                                          <p:spTgt spid="819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6" dur="500"/>
                                        <p:tgtEl>
                                          <p:spTgt spid="8192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0" dur="500"/>
                                        <p:tgtEl>
                                          <p:spTgt spid="8192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8" name="Rectangle 4"/>
          <p:cNvSpPr>
            <a:spLocks noChangeArrowheads="1"/>
          </p:cNvSpPr>
          <p:nvPr/>
        </p:nvSpPr>
        <p:spPr bwMode="auto">
          <a:xfrm>
            <a:off x="395288" y="850900"/>
            <a:ext cx="8353425" cy="3600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rtl="1"/>
            <a:r>
              <a:rPr lang="fa-IR" sz="4000">
                <a:solidFill>
                  <a:srgbClr val="FF0000"/>
                </a:solidFill>
              </a:rPr>
              <a:t>10- </a:t>
            </a:r>
            <a:r>
              <a:rPr lang="fa-IR" sz="4000" b="1" u="sng">
                <a:solidFill>
                  <a:srgbClr val="FF0000"/>
                </a:solidFill>
              </a:rPr>
              <a:t>ارائه گزارش یافته های حاصل از بررسی طغیان</a:t>
            </a:r>
          </a:p>
          <a:p>
            <a:pPr algn="r" rtl="1"/>
            <a:endParaRPr lang="fa-IR" b="1" u="sng">
              <a:solidFill>
                <a:srgbClr val="FFFF99"/>
              </a:solidFill>
            </a:endParaRPr>
          </a:p>
          <a:p>
            <a:pPr algn="r" rtl="1"/>
            <a:endParaRPr lang="en-US">
              <a:solidFill>
                <a:srgbClr val="FFFF99"/>
              </a:solidFill>
            </a:endParaRPr>
          </a:p>
          <a:p>
            <a:pPr algn="r" rtl="1">
              <a:buClr>
                <a:srgbClr val="0000FF"/>
              </a:buClr>
              <a:buFont typeface="Wingdings" pitchFamily="2" charset="2"/>
              <a:buChar char="q"/>
            </a:pPr>
            <a:r>
              <a:rPr lang="fa-IR" sz="2800"/>
              <a:t> درس های آموخته شده از طغیان از لحاظ بهداشت عمومی</a:t>
            </a:r>
          </a:p>
          <a:p>
            <a:pPr algn="r" rtl="1">
              <a:buClr>
                <a:srgbClr val="0000FF"/>
              </a:buClr>
              <a:buFont typeface="Wingdings" pitchFamily="2" charset="2"/>
              <a:buChar char="q"/>
            </a:pPr>
            <a:endParaRPr lang="en-US" sz="2800"/>
          </a:p>
          <a:p>
            <a:pPr algn="r" rtl="1">
              <a:buClr>
                <a:srgbClr val="0000FF"/>
              </a:buClr>
              <a:buFont typeface="Wingdings" pitchFamily="2" charset="2"/>
              <a:buChar char="q"/>
            </a:pPr>
            <a:r>
              <a:rPr lang="fa-IR" sz="2800"/>
              <a:t> گزارش باید شامل مقدمه- تاریخچه- مواد و روش ها- نتایج- بحث و توصیه های لازم باشد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29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29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" dur="500"/>
                                        <p:tgtEl>
                                          <p:spTgt spid="8294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6" dur="500"/>
                                        <p:tgtEl>
                                          <p:spTgt spid="8294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96257" name="Picture 1" descr="E:\کلاس های برگزار شده\96\کلاس منتقله 96\سور و سات\cholera-1024x768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60648"/>
            <a:ext cx="8424936" cy="64087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graphicFrame>
        <p:nvGraphicFramePr>
          <p:cNvPr id="3" name="Chart 2"/>
          <p:cNvGraphicFramePr/>
          <p:nvPr>
            <p:extLst>
              <p:ext uri="{D42A27DB-BD31-4B8C-83A1-F6EECF244321}">
                <p14:modId xmlns:p14="http://schemas.microsoft.com/office/powerpoint/2010/main" xmlns="" val="1522644905"/>
              </p:ext>
            </p:extLst>
          </p:nvPr>
        </p:nvGraphicFramePr>
        <p:xfrm>
          <a:off x="0" y="1397000"/>
          <a:ext cx="9144000" cy="53181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9552" y="62068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fa-IR" dirty="0" smtClean="0"/>
              <a:t>آنالیز موار مثبت وبا در استان اصفهان </a:t>
            </a:r>
            <a:br>
              <a:rPr lang="fa-IR" dirty="0" smtClean="0"/>
            </a:br>
            <a:r>
              <a:rPr lang="fa-IR" dirty="0" smtClean="0"/>
              <a:t>در سال 1396</a:t>
            </a:r>
            <a:endParaRPr lang="fa-IR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539552" y="2708920"/>
          <a:ext cx="8229600" cy="1854200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4114800"/>
                <a:gridCol w="4114800"/>
              </a:tblGrid>
              <a:tr h="370840">
                <a:tc>
                  <a:txBody>
                    <a:bodyPr/>
                    <a:lstStyle/>
                    <a:p>
                      <a:pPr algn="ctr" rtl="1"/>
                      <a:r>
                        <a:rPr lang="fa-IR" dirty="0" smtClean="0"/>
                        <a:t>مورد</a:t>
                      </a:r>
                      <a:endParaRPr lang="fa-I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dirty="0" smtClean="0"/>
                        <a:t>تعداد</a:t>
                      </a:r>
                      <a:endParaRPr lang="fa-IR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rtl="1"/>
                      <a:r>
                        <a:rPr lang="fa-IR" dirty="0" smtClean="0"/>
                        <a:t>کل موارد مثبت</a:t>
                      </a:r>
                      <a:endParaRPr lang="fa-I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dirty="0" smtClean="0"/>
                        <a:t>113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rtl="1"/>
                      <a:r>
                        <a:rPr lang="fa-IR" dirty="0" smtClean="0"/>
                        <a:t>گزارش شده از مرز</a:t>
                      </a:r>
                      <a:endParaRPr lang="fa-I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dirty="0" smtClean="0"/>
                        <a:t>86</a:t>
                      </a:r>
                      <a:endParaRPr lang="fa-IR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rtl="1"/>
                      <a:r>
                        <a:rPr lang="fa-IR" dirty="0" smtClean="0"/>
                        <a:t>کشف شده در اصفهان</a:t>
                      </a:r>
                      <a:endParaRPr lang="fa-I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dirty="0" smtClean="0"/>
                        <a:t>25</a:t>
                      </a:r>
                      <a:endParaRPr lang="fa-IR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rtl="1"/>
                      <a:r>
                        <a:rPr lang="fa-IR" dirty="0" smtClean="0"/>
                        <a:t>کشف شده در فرودگاه</a:t>
                      </a:r>
                      <a:endParaRPr lang="fa-I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dirty="0" smtClean="0"/>
                        <a:t>2</a:t>
                      </a:r>
                      <a:endParaRPr lang="fa-IR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تعداد موارد وبای التور در استان اصفهان</a:t>
            </a:r>
            <a:endParaRPr lang="fa-IR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کشف وبا در استان</a:t>
            </a:r>
            <a:endParaRPr lang="fa-IR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سابقه ی سفر در موارد کشف شده ی استان</a:t>
            </a:r>
            <a:endParaRPr lang="fa-IR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موارد وبا به تفکیک محل سکونت</a:t>
            </a:r>
            <a:endParaRPr lang="fa-IR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20" name="Rectangle 4"/>
          <p:cNvSpPr>
            <a:spLocks noGrp="1" noChangeArrowheads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pPr algn="ctr" rtl="1" eaLnBrk="1" hangingPunct="1">
              <a:defRPr/>
            </a:pPr>
            <a:r>
              <a:rPr lang="fa-IR" sz="6600" b="0" dirty="0" smtClean="0">
                <a:solidFill>
                  <a:schemeClr val="tx1"/>
                </a:solidFill>
                <a:effectLst/>
              </a:rPr>
              <a:t>نظام مراقبت کشوری بیماریهای منتقله از آب وغذا</a:t>
            </a:r>
            <a:endParaRPr lang="en-US" sz="6600" b="0" dirty="0" smtClean="0">
              <a:solidFill>
                <a:schemeClr val="tx1"/>
              </a:soli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604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کشف موارد التور مثبت در روزشمار آبان</a:t>
            </a:r>
            <a:endParaRPr lang="fa-IR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a-IR" dirty="0" smtClean="0"/>
              <a:t>موارد کشف شده به تفکیک بستری و سرپایی</a:t>
            </a:r>
            <a:endParaRPr lang="fa-IR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مقایسه ی مکانی موارد بستری و کشف</a:t>
            </a:r>
            <a:endParaRPr lang="fa-IR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موارد مثبت به تفکیک گروه سنی</a:t>
            </a:r>
            <a:endParaRPr lang="fa-IR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810546"/>
          </a:xfrm>
        </p:spPr>
        <p:txBody>
          <a:bodyPr>
            <a:normAutofit/>
          </a:bodyPr>
          <a:lstStyle/>
          <a:p>
            <a:r>
              <a:rPr lang="fa-IR" dirty="0" smtClean="0">
                <a:cs typeface="B Jadid" pitchFamily="2" charset="-78"/>
              </a:rPr>
              <a:t>طغیان بیماری گوارشی</a:t>
            </a:r>
            <a:br>
              <a:rPr lang="fa-IR" dirty="0" smtClean="0">
                <a:cs typeface="B Jadid" pitchFamily="2" charset="-78"/>
              </a:rPr>
            </a:br>
            <a:r>
              <a:rPr lang="fa-IR" dirty="0" smtClean="0"/>
              <a:t/>
            </a:r>
            <a:br>
              <a:rPr lang="fa-IR" dirty="0" smtClean="0"/>
            </a:br>
            <a:r>
              <a:rPr lang="fa-IR" dirty="0" smtClean="0"/>
              <a:t> </a:t>
            </a:r>
            <a:r>
              <a:rPr lang="fa-IR" b="1" dirty="0" smtClean="0">
                <a:cs typeface="B Nazanin" pitchFamily="2" charset="-78"/>
              </a:rPr>
              <a:t>روستای ویست</a:t>
            </a:r>
            <a:br>
              <a:rPr lang="fa-IR" b="1" dirty="0" smtClean="0">
                <a:cs typeface="B Nazanin" pitchFamily="2" charset="-78"/>
              </a:rPr>
            </a:br>
            <a:r>
              <a:rPr lang="fa-IR" b="1" dirty="0" smtClean="0">
                <a:cs typeface="B Nazanin" pitchFamily="2" charset="-78"/>
              </a:rPr>
              <a:t>شهرستان خوانسار</a:t>
            </a:r>
            <a:br>
              <a:rPr lang="fa-IR" b="1" dirty="0" smtClean="0">
                <a:cs typeface="B Nazanin" pitchFamily="2" charset="-78"/>
              </a:rPr>
            </a:br>
            <a:r>
              <a:rPr lang="fa-IR" b="1" dirty="0" smtClean="0">
                <a:cs typeface="B Nazanin" pitchFamily="2" charset="-78"/>
              </a:rPr>
              <a:t>خرداد 96</a:t>
            </a:r>
            <a:endParaRPr lang="fa-IR" b="1" dirty="0">
              <a:cs typeface="B Nazanin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 rtl="1"/>
            <a:r>
              <a:rPr lang="fa-IR" sz="3200" dirty="0" smtClean="0">
                <a:cs typeface="B Nazanin" pitchFamily="2" charset="-78"/>
              </a:rPr>
              <a:t>روستای ویست واقع در 20 کیلومتری شمال غرب خوانسار با جمعیت 1900 نفر در یک منطقه کوهپایه ای واقع گردیده است .</a:t>
            </a:r>
          </a:p>
          <a:p>
            <a:pPr algn="just" rtl="1"/>
            <a:r>
              <a:rPr lang="fa-IR" sz="3200" dirty="0" smtClean="0">
                <a:cs typeface="B Nazanin" pitchFamily="2" charset="-78"/>
              </a:rPr>
              <a:t>کشاورزی و باغ داری بیشترین مشغله مردم روستا می باشد .</a:t>
            </a:r>
          </a:p>
          <a:p>
            <a:pPr algn="just" rtl="1"/>
            <a:r>
              <a:rPr lang="fa-IR" sz="3200" dirty="0" smtClean="0">
                <a:cs typeface="B Nazanin" pitchFamily="2" charset="-78"/>
              </a:rPr>
              <a:t>بیشتر زمین های کشاورزی زیر کشت دیم گندم قرار دارد.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b="1" dirty="0" smtClean="0">
                <a:cs typeface="B Nazanin" pitchFamily="2" charset="-78"/>
              </a:rPr>
              <a:t>موقیت روستا</a:t>
            </a:r>
            <a:endParaRPr lang="fa-IR" b="1" dirty="0">
              <a:cs typeface="B Nazanin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algn="just" rtl="1"/>
            <a:r>
              <a:rPr lang="fa-IR" sz="3200" dirty="0" smtClean="0">
                <a:cs typeface="B Nazanin" pitchFamily="2" charset="-78"/>
              </a:rPr>
              <a:t>در تاریخ اول خرداد ماه 1396 در طول روز تعداد 35 نفر با علائم دل پیچه ، تهوع و استفراغ و گاها اسهال به مرکز جامع سلامت روستای ویست مراجعه می کنند.</a:t>
            </a:r>
          </a:p>
          <a:p>
            <a:pPr algn="just" rtl="1"/>
            <a:r>
              <a:rPr lang="fa-IR" sz="3200" dirty="0" smtClean="0">
                <a:cs typeface="B Nazanin" pitchFamily="2" charset="-78"/>
              </a:rPr>
              <a:t>همان روز این افزایش غیرطبیعی بیماران با اختلال گوارشی به اطلاع واحد مبارزه با بیماری های شبکه خوانسار رسانده و تیم طغیان متشکل از کارشناس بیماری های منتقله ، کارشناس بهداشت محیط و پزشک اپیدمیولوژی در ساعت 9 شب به منطقه اعزام و تا ساعت 12 نیمه شب بررسی های اولیه تیم ادمه پیدا می کند .</a:t>
            </a:r>
          </a:p>
          <a:p>
            <a:pPr algn="just" rtl="1"/>
            <a:endParaRPr lang="fa-IR" sz="3200" dirty="0">
              <a:cs typeface="B Nazanin" pitchFamily="2" charset="-78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 rtl="1"/>
            <a:r>
              <a:rPr lang="fa-IR" b="1" dirty="0" smtClean="0">
                <a:cs typeface="B Nazanin" pitchFamily="2" charset="-78"/>
              </a:rPr>
              <a:t>شروع ماجرا</a:t>
            </a:r>
            <a:endParaRPr lang="fa-IR" b="1" dirty="0">
              <a:cs typeface="B Nazanin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r" rtl="1"/>
            <a:r>
              <a:rPr lang="fa-IR" sz="3200" dirty="0" smtClean="0">
                <a:cs typeface="B Nazanin" pitchFamily="2" charset="-78"/>
              </a:rPr>
              <a:t>در بررسی ها مشخص گردید دو روز قبل بدنبال پیروزی دکتر روحانی در انتخابات ریاست جمهوری مراسم جشنی خیابان مرکزی روستا برگزار و با شربت و شیرینی از مردم پذیرایی می گردد .</a:t>
            </a:r>
          </a:p>
          <a:p>
            <a:pPr algn="r" rtl="1"/>
            <a:r>
              <a:rPr lang="fa-IR" sz="3200" dirty="0" smtClean="0">
                <a:cs typeface="B Nazanin" pitchFamily="2" charset="-78"/>
              </a:rPr>
              <a:t>و در ادامه مشخص شد یخ توزیعی در این مراسم از آب چاهی تامین شده است که فاقد کلر و بدون رعایت موارد بهداشتی در تهیه آن بوده است .</a:t>
            </a:r>
            <a:endParaRPr lang="fa-IR" sz="3200" dirty="0">
              <a:cs typeface="B Nazanin" pitchFamily="2" charset="-78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 rtl="1"/>
            <a:r>
              <a:rPr lang="fa-IR" b="1" dirty="0" smtClean="0">
                <a:cs typeface="B Nazanin" pitchFamily="2" charset="-78"/>
              </a:rPr>
              <a:t>شروع آلودگی</a:t>
            </a:r>
            <a:endParaRPr lang="fa-IR" b="1" dirty="0">
              <a:cs typeface="B Nazanin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r" rtl="1"/>
            <a:r>
              <a:rPr lang="fa-IR" sz="3200" dirty="0" smtClean="0">
                <a:cs typeface="B Nazanin" pitchFamily="2" charset="-78"/>
              </a:rPr>
              <a:t>بررسی کامل در خصوص آب شرب روستا و نمونه برداری لازم در این زمینه صورت گرفت که خوشبختانه کلر باقیمانده مطلوب و آلودگی میکربی نیز منفی اعلام شد.</a:t>
            </a:r>
          </a:p>
          <a:p>
            <a:pPr algn="r" rtl="1"/>
            <a:r>
              <a:rPr lang="fa-IR" sz="3200" dirty="0" smtClean="0">
                <a:cs typeface="B Nazanin" pitchFamily="2" charset="-78"/>
              </a:rPr>
              <a:t>علیرغم اینکه درصد کمی از بیماران دچار علائم اسهال حاد آبکی بودند ، کلیه نمونه های انسانی نیز از نظر میکربی منفی اعلام گردید .</a:t>
            </a:r>
          </a:p>
          <a:p>
            <a:pPr algn="r" rtl="1"/>
            <a:r>
              <a:rPr lang="fa-IR" sz="3200" dirty="0" smtClean="0">
                <a:cs typeface="B Nazanin" pitchFamily="2" charset="-78"/>
              </a:rPr>
              <a:t>آب چاهی که ذکر آن رفت نیز از نظر میکربی منفی اعلام شد</a:t>
            </a:r>
            <a:endParaRPr lang="fa-IR" sz="3200" dirty="0">
              <a:cs typeface="B Nazanin" pitchFamily="2" charset="-78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 rtl="1"/>
            <a:r>
              <a:rPr lang="fa-IR" b="1" dirty="0" smtClean="0">
                <a:cs typeface="B Nazanin" pitchFamily="2" charset="-78"/>
              </a:rPr>
              <a:t>پاسخ آزمایشات</a:t>
            </a:r>
            <a:endParaRPr lang="fa-IR" b="1" dirty="0">
              <a:cs typeface="B Nazanin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r" rtl="1"/>
            <a:r>
              <a:rPr lang="fa-IR" sz="3200" dirty="0" smtClean="0">
                <a:cs typeface="B Nazanin" pitchFamily="2" charset="-78"/>
              </a:rPr>
              <a:t>به دلیل تداوم مراجعات بیماران ، طی دو نوبت تعدادی نمونه انسانی جهت تشخیص ویروسی و باکتریایی بیشتربه آزمایشگاه دکتر آل بویه واقع در بیمارستان طالقانی تهران ارسال گردید .</a:t>
            </a:r>
          </a:p>
          <a:p>
            <a:pPr algn="r" rtl="1"/>
            <a:r>
              <a:rPr lang="fa-IR" sz="3200" dirty="0" smtClean="0">
                <a:cs typeface="B Nazanin" pitchFamily="2" charset="-78"/>
              </a:rPr>
              <a:t>در گزارش آزمایشگاه دکتر آل بویه به طور رسمی پاسخی منتشر نشد اما اثری از نوروویروس و باکتری آئروموناس در نمونه ها پیدا کرده اند که جهت بررسی دقیق تر در خواست نمونه مجدد شده است .</a:t>
            </a:r>
            <a:endParaRPr lang="fa-IR" sz="3200" dirty="0">
              <a:cs typeface="B Nazanin" pitchFamily="2" charset="-78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 rtl="1"/>
            <a:r>
              <a:rPr lang="fa-IR" b="1" dirty="0" smtClean="0">
                <a:cs typeface="B Nazanin" pitchFamily="2" charset="-78"/>
              </a:rPr>
              <a:t>آزمایشات تخصصی</a:t>
            </a:r>
            <a:endParaRPr lang="fa-IR" b="1" dirty="0">
              <a:cs typeface="B Nazanin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algn="just" rtl="1">
              <a:defRPr/>
            </a:pPr>
            <a:r>
              <a:rPr lang="fa-IR" dirty="0" smtClean="0">
                <a:solidFill>
                  <a:srgbClr val="FF0000"/>
                </a:solidFill>
                <a:effectLst/>
              </a:rPr>
              <a:t>مقدمه</a:t>
            </a:r>
            <a:endParaRPr lang="en-US" dirty="0" smtClean="0">
              <a:solidFill>
                <a:srgbClr val="FF0000"/>
              </a:solidFill>
              <a:effectLst/>
            </a:endParaRPr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body" idx="4294967295"/>
          </p:nvPr>
        </p:nvSpPr>
        <p:spPr>
          <a:noFill/>
        </p:spPr>
        <p:txBody>
          <a:bodyPr/>
          <a:lstStyle/>
          <a:p>
            <a:pPr algn="just" rtl="1"/>
            <a:r>
              <a:rPr lang="fa-IR" dirty="0" smtClean="0"/>
              <a:t>بیماری های منتقله از آب و غذا</a:t>
            </a:r>
            <a:r>
              <a:rPr lang="en-US" dirty="0" err="1" smtClean="0"/>
              <a:t>Foodborne</a:t>
            </a:r>
            <a:r>
              <a:rPr lang="fa-IR" dirty="0" smtClean="0"/>
              <a:t> </a:t>
            </a:r>
            <a:r>
              <a:rPr lang="en-US" dirty="0" smtClean="0"/>
              <a:t>water</a:t>
            </a:r>
            <a:r>
              <a:rPr lang="fa-IR" dirty="0" smtClean="0"/>
              <a:t> یکی از چالشهای مهم بهداشتی در سطح جهان است</a:t>
            </a:r>
          </a:p>
          <a:p>
            <a:pPr algn="just" rtl="1"/>
            <a:endParaRPr lang="fa-IR" b="1" dirty="0" smtClean="0"/>
          </a:p>
          <a:p>
            <a:pPr algn="just" rtl="1"/>
            <a:r>
              <a:rPr lang="fa-IR" dirty="0" smtClean="0"/>
              <a:t>در امریکا سالانه 76 میلیون مورد بیماری منتقله از آب وغذا ثبت می شود که 325000 نفر بستری و 5200 نفر فوت می کنند.</a:t>
            </a:r>
          </a:p>
          <a:p>
            <a:pPr algn="just" rtl="1"/>
            <a:endParaRPr lang="fa-IR" b="1" dirty="0" smtClean="0"/>
          </a:p>
          <a:p>
            <a:pPr algn="just" rtl="1"/>
            <a:r>
              <a:rPr lang="fa-IR" dirty="0" smtClean="0"/>
              <a:t>هزینه صرف شده برای کنترل آن بیش از 17 میلیارد دلار تخمین زده میشود</a:t>
            </a:r>
            <a:endParaRPr lang="en-US" dirty="0" smtClean="0"/>
          </a:p>
        </p:txBody>
      </p:sp>
      <p:sp>
        <p:nvSpPr>
          <p:cNvPr id="11268" name="Rectangle 4"/>
          <p:cNvSpPr>
            <a:spLocks noChangeArrowheads="1"/>
          </p:cNvSpPr>
          <p:nvPr/>
        </p:nvSpPr>
        <p:spPr bwMode="auto">
          <a:xfrm>
            <a:off x="-4441825" y="4214813"/>
            <a:ext cx="12901613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lvl="4" algn="justLow" eaLnBrk="0" hangingPunct="0">
              <a:buFont typeface="Symbol" pitchFamily="18" charset="2"/>
              <a:buNone/>
              <a:tabLst>
                <a:tab pos="261938" algn="l"/>
                <a:tab pos="914400" algn="l"/>
              </a:tabLst>
            </a:pPr>
            <a:endParaRPr lang="fa-IR"/>
          </a:p>
        </p:txBody>
      </p:sp>
      <p:sp>
        <p:nvSpPr>
          <p:cNvPr id="11269" name="Rectangle 5"/>
          <p:cNvSpPr>
            <a:spLocks noChangeArrowheads="1"/>
          </p:cNvSpPr>
          <p:nvPr/>
        </p:nvSpPr>
        <p:spPr bwMode="auto">
          <a:xfrm>
            <a:off x="1692275" y="4151313"/>
            <a:ext cx="70104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fa-IR"/>
          </a:p>
        </p:txBody>
      </p:sp>
      <p:sp>
        <p:nvSpPr>
          <p:cNvPr id="11270" name="Rectangle 7"/>
          <p:cNvSpPr>
            <a:spLocks noChangeArrowheads="1"/>
          </p:cNvSpPr>
          <p:nvPr/>
        </p:nvSpPr>
        <p:spPr bwMode="auto">
          <a:xfrm>
            <a:off x="-1260475" y="4095750"/>
            <a:ext cx="1040447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lvl="1" algn="justLow" eaLnBrk="0" hangingPunct="0">
              <a:buFont typeface="Symbol" pitchFamily="18" charset="2"/>
              <a:buNone/>
              <a:tabLst>
                <a:tab pos="261938" algn="l"/>
                <a:tab pos="914400" algn="l"/>
              </a:tabLst>
            </a:pPr>
            <a:endParaRPr lang="fa-IR">
              <a:ea typeface="Times New Roman" pitchFamily="18" charset="0"/>
              <a:cs typeface="B Mitra" pitchFamily="2" charset="-78"/>
            </a:endParaRPr>
          </a:p>
        </p:txBody>
      </p:sp>
      <p:sp>
        <p:nvSpPr>
          <p:cNvPr id="11271" name="Rectangle 8"/>
          <p:cNvSpPr>
            <a:spLocks noChangeArrowheads="1"/>
          </p:cNvSpPr>
          <p:nvPr/>
        </p:nvSpPr>
        <p:spPr bwMode="auto">
          <a:xfrm>
            <a:off x="0" y="4652963"/>
            <a:ext cx="13587413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lvl="4" algn="justLow" eaLnBrk="0" hangingPunct="0">
              <a:buFont typeface="Symbol" pitchFamily="18" charset="2"/>
              <a:buChar char=""/>
              <a:tabLst>
                <a:tab pos="261938" algn="l"/>
                <a:tab pos="914400" algn="l"/>
              </a:tabLst>
            </a:pPr>
            <a:endParaRPr lang="fa-I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Esf1.gif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95536" y="1412777"/>
            <a:ext cx="8280919" cy="5445224"/>
          </a:xfr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b="1" dirty="0" smtClean="0">
                <a:cs typeface="B Nazanin" pitchFamily="2" charset="-78"/>
              </a:rPr>
              <a:t>موقیت خوانسار در اصفهان</a:t>
            </a:r>
            <a:endParaRPr lang="fa-IR" b="1" dirty="0">
              <a:cs typeface="B Nazanin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Content Placeholder 7" descr="map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089475" y="1481138"/>
            <a:ext cx="6965050" cy="4525962"/>
          </a:xfr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b="1" dirty="0" smtClean="0">
                <a:cs typeface="B Nazanin" pitchFamily="2" charset="-78"/>
              </a:rPr>
              <a:t>موقیت ویست در خوانسار</a:t>
            </a:r>
            <a:endParaRPr lang="fa-IR" b="1" dirty="0">
              <a:cs typeface="B Nazanin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Content Placeholder 7" descr="Untitled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734007" y="1481138"/>
            <a:ext cx="7675985" cy="4525962"/>
          </a:xfr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b="1" dirty="0" smtClean="0">
                <a:cs typeface="B Nazanin" pitchFamily="2" charset="-78"/>
              </a:rPr>
              <a:t>ویست</a:t>
            </a:r>
            <a:endParaRPr lang="fa-IR" b="1" dirty="0">
              <a:cs typeface="B Nazanin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316100563"/>
              </p:ext>
            </p:extLst>
          </p:nvPr>
        </p:nvGraphicFramePr>
        <p:xfrm>
          <a:off x="0" y="1700808"/>
          <a:ext cx="91440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b="1" dirty="0" smtClean="0">
                <a:cs typeface="B Nazanin" pitchFamily="2" charset="-78"/>
              </a:rPr>
              <a:t>ترند روزانه بیماران</a:t>
            </a:r>
            <a:endParaRPr lang="fa-IR" b="1" dirty="0">
              <a:cs typeface="B Nazanin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457200" y="1481138"/>
          <a:ext cx="8229600" cy="45259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b="1" dirty="0" smtClean="0">
                <a:cs typeface="B Nazanin" pitchFamily="2" charset="-78"/>
              </a:rPr>
              <a:t>مقایسه جنس</a:t>
            </a:r>
            <a:endParaRPr lang="fa-IR" b="1" dirty="0">
              <a:cs typeface="B Nazanin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ontent Placeholder 4"/>
          <p:cNvGraphicFramePr>
            <a:graphicFrameLocks noGrp="1"/>
          </p:cNvGraphicFramePr>
          <p:nvPr>
            <p:ph idx="1"/>
          </p:nvPr>
        </p:nvGraphicFramePr>
        <p:xfrm>
          <a:off x="457200" y="1481138"/>
          <a:ext cx="8229600" cy="45259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b="1" dirty="0" smtClean="0">
                <a:cs typeface="B Nazanin" pitchFamily="2" charset="-78"/>
              </a:rPr>
              <a:t>گروه های سنی</a:t>
            </a:r>
            <a:endParaRPr lang="fa-IR" b="1" dirty="0">
              <a:cs typeface="B Nazanin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>
          <a:xfrm>
            <a:off x="539552" y="4437112"/>
            <a:ext cx="8229600" cy="1143000"/>
          </a:xfrm>
        </p:spPr>
        <p:txBody>
          <a:bodyPr>
            <a:normAutofit fontScale="90000"/>
          </a:bodyPr>
          <a:lstStyle/>
          <a:p>
            <a:pPr algn="r" rtl="1"/>
            <a:r>
              <a:rPr lang="fa-IR" dirty="0" smtClean="0"/>
              <a:t>وجود 5000 نفر کارگر فصلی در قالب زندگی  عشایری</a:t>
            </a:r>
          </a:p>
        </p:txBody>
      </p:sp>
      <p:sp>
        <p:nvSpPr>
          <p:cNvPr id="16388" name="TextBox 6"/>
          <p:cNvSpPr txBox="1">
            <a:spLocks noChangeArrowheads="1"/>
          </p:cNvSpPr>
          <p:nvPr/>
        </p:nvSpPr>
        <p:spPr bwMode="auto">
          <a:xfrm>
            <a:off x="683568" y="1700808"/>
            <a:ext cx="7620000" cy="314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fa-IR" sz="6600" dirty="0">
                <a:solidFill>
                  <a:prstClr val="black"/>
                </a:solidFill>
                <a:latin typeface="IranNastaliq" pitchFamily="18" charset="0"/>
                <a:cs typeface="IranNastaliq" pitchFamily="18" charset="0"/>
              </a:rPr>
              <a:t>طغیان هپاتیت </a:t>
            </a:r>
            <a:r>
              <a:rPr lang="en-US" sz="6600" dirty="0">
                <a:solidFill>
                  <a:prstClr val="black"/>
                </a:solidFill>
                <a:latin typeface="IranNastaliq" pitchFamily="18" charset="0"/>
                <a:cs typeface="IranNastaliq" pitchFamily="18" charset="0"/>
              </a:rPr>
              <a:t>A</a:t>
            </a:r>
            <a:r>
              <a:rPr lang="fa-IR" sz="6600" dirty="0">
                <a:solidFill>
                  <a:prstClr val="black"/>
                </a:solidFill>
                <a:latin typeface="IranNastaliq" pitchFamily="18" charset="0"/>
                <a:cs typeface="IranNastaliq" pitchFamily="18" charset="0"/>
              </a:rPr>
              <a:t> در شهرستان فریدن – استان اصفهان</a:t>
            </a:r>
            <a:endParaRPr lang="en-US" sz="6600" dirty="0">
              <a:solidFill>
                <a:prstClr val="black"/>
              </a:solidFill>
              <a:latin typeface="IranNastaliq" pitchFamily="18" charset="0"/>
              <a:cs typeface="IranNastaliq" pitchFamily="18" charset="0"/>
            </a:endParaRPr>
          </a:p>
          <a:p>
            <a:pPr algn="ctr" eaLnBrk="0" hangingPunct="0"/>
            <a:r>
              <a:rPr lang="fa-IR" sz="6600" dirty="0">
                <a:solidFill>
                  <a:prstClr val="black"/>
                </a:solidFill>
                <a:latin typeface="IranNastaliq" pitchFamily="18" charset="0"/>
                <a:cs typeface="IranNastaliq" pitchFamily="18" charset="0"/>
              </a:rPr>
              <a:t>تابستان 1395</a:t>
            </a:r>
            <a:endParaRPr lang="en-US" sz="6600" dirty="0">
              <a:solidFill>
                <a:prstClr val="black"/>
              </a:solidFill>
              <a:latin typeface="IranNastaliq" pitchFamily="18" charset="0"/>
              <a:cs typeface="IranNastaliq" pitchFamily="18" charset="0"/>
            </a:endParaRPr>
          </a:p>
          <a:p>
            <a:pPr algn="ctr" rtl="0" eaLnBrk="0" hangingPunct="0"/>
            <a:endParaRPr lang="fa-IR" sz="6600" dirty="0">
              <a:solidFill>
                <a:prstClr val="black"/>
              </a:solidFill>
              <a:latin typeface="IranNastaliq" pitchFamily="18" charset="0"/>
              <a:cs typeface="IranNastaliq" pitchFamily="18" charset="0"/>
            </a:endParaRPr>
          </a:p>
        </p:txBody>
      </p:sp>
      <p:sp>
        <p:nvSpPr>
          <p:cNvPr id="16389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fa-IR" sz="1100">
                <a:solidFill>
                  <a:prstClr val="black"/>
                </a:solidFill>
              </a:rPr>
              <a:t>طغیان هپاتیت </a:t>
            </a:r>
            <a:r>
              <a:rPr lang="en-US" sz="1100">
                <a:solidFill>
                  <a:prstClr val="black"/>
                </a:solidFill>
              </a:rPr>
              <a:t>A</a:t>
            </a:r>
            <a:r>
              <a:rPr lang="fa-IR" sz="1100">
                <a:solidFill>
                  <a:prstClr val="black"/>
                </a:solidFill>
              </a:rPr>
              <a:t> در شهرستان فریدن – استان اصفهان</a:t>
            </a:r>
            <a:endParaRPr lang="en-US" sz="700">
              <a:solidFill>
                <a:prstClr val="black"/>
              </a:solidFill>
            </a:endParaRPr>
          </a:p>
          <a:p>
            <a:pPr eaLnBrk="0" hangingPunct="0"/>
            <a:r>
              <a:rPr lang="fa-IR" sz="1100">
                <a:solidFill>
                  <a:prstClr val="black"/>
                </a:solidFill>
              </a:rPr>
              <a:t>تابستان 1395</a:t>
            </a:r>
            <a:endParaRPr lang="fa-IR">
              <a:solidFill>
                <a:prstClr val="black"/>
              </a:solidFill>
            </a:endParaRPr>
          </a:p>
        </p:txBody>
      </p:sp>
      <p:sp>
        <p:nvSpPr>
          <p:cNvPr id="16390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fa-IR" sz="1100">
                <a:solidFill>
                  <a:prstClr val="black"/>
                </a:solidFill>
              </a:rPr>
              <a:t>طغیان هپاتیت </a:t>
            </a:r>
            <a:r>
              <a:rPr lang="en-US" sz="1100">
                <a:solidFill>
                  <a:prstClr val="black"/>
                </a:solidFill>
              </a:rPr>
              <a:t>A</a:t>
            </a:r>
            <a:r>
              <a:rPr lang="fa-IR" sz="1100">
                <a:solidFill>
                  <a:prstClr val="black"/>
                </a:solidFill>
              </a:rPr>
              <a:t> در شهرستان فریدن – استان اصفهان</a:t>
            </a:r>
            <a:endParaRPr lang="en-US" sz="700">
              <a:solidFill>
                <a:prstClr val="black"/>
              </a:solidFill>
            </a:endParaRPr>
          </a:p>
          <a:p>
            <a:pPr eaLnBrk="0" hangingPunct="0"/>
            <a:r>
              <a:rPr lang="fa-IR" sz="1100">
                <a:solidFill>
                  <a:prstClr val="black"/>
                </a:solidFill>
              </a:rPr>
              <a:t>تابستان 1395</a:t>
            </a:r>
            <a:endParaRPr lang="fa-IR">
              <a:solidFill>
                <a:prstClr val="black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Content Placeholder 3" descr="photo_2016-09-24_07-49-3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49275" y="1600200"/>
            <a:ext cx="8045450" cy="4525963"/>
          </a:xfrm>
        </p:spPr>
      </p:pic>
      <p:sp>
        <p:nvSpPr>
          <p:cNvPr id="6" name="Title 1"/>
          <p:cNvSpPr txBox="1">
            <a:spLocks/>
          </p:cNvSpPr>
          <p:nvPr/>
        </p:nvSpPr>
        <p:spPr bwMode="auto">
          <a:xfrm>
            <a:off x="457200" y="22860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rtl="0" eaLnBrk="0" hangingPunct="0">
              <a:defRPr/>
            </a:pPr>
            <a:r>
              <a:rPr lang="fa-IR" sz="2000" b="1" dirty="0">
                <a:solidFill>
                  <a:prstClr val="black"/>
                </a:solidFill>
                <a:cs typeface="B Nazanin" pitchFamily="2" charset="-78"/>
              </a:rPr>
              <a:t>این افراد از آب چاه های مجاور زمین های کشاورزی به عنوان مصرف و شرب استفاده کرده و اکثرا فاقد مکانی تحت عنوان توالت می باشند .</a:t>
            </a:r>
            <a:r>
              <a:rPr lang="en-US" sz="2000" b="1" dirty="0">
                <a:solidFill>
                  <a:prstClr val="black"/>
                </a:solidFill>
                <a:cs typeface="B Nazanin" pitchFamily="2" charset="-78"/>
              </a:rPr>
              <a:t/>
            </a:r>
            <a:br>
              <a:rPr lang="en-US" sz="2000" b="1" dirty="0">
                <a:solidFill>
                  <a:prstClr val="black"/>
                </a:solidFill>
                <a:cs typeface="B Nazanin" pitchFamily="2" charset="-78"/>
              </a:rPr>
            </a:br>
            <a:endParaRPr lang="fa-IR" sz="2000" b="1" dirty="0">
              <a:solidFill>
                <a:prstClr val="black"/>
              </a:solidFill>
              <a:cs typeface="B Nazanin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Content Placeholder 3" descr="photo_2016-09-24_07-51-0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49275" y="1600200"/>
            <a:ext cx="8045450" cy="4525963"/>
          </a:xfrm>
        </p:spPr>
      </p:pic>
      <p:sp>
        <p:nvSpPr>
          <p:cNvPr id="22531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sz="2000" b="1" smtClean="0">
                <a:cs typeface="B Nazanin" pitchFamily="2" charset="-78"/>
              </a:rPr>
              <a:t>آب مصرفی گاها از لوله هایی برداشت می شود که قبلا سم ، کود شیمیایی یا داروهای تقویتی مخلوط با آب برای آبیاری زمین های کشاورزی از آن خارج می شده است .</a:t>
            </a:r>
            <a:r>
              <a:rPr lang="en-US" sz="2000" b="1" smtClean="0">
                <a:cs typeface="B Nazanin" pitchFamily="2" charset="-78"/>
              </a:rPr>
              <a:t/>
            </a:r>
            <a:br>
              <a:rPr lang="en-US" sz="2000" b="1" smtClean="0">
                <a:cs typeface="B Nazanin" pitchFamily="2" charset="-78"/>
              </a:rPr>
            </a:br>
            <a:endParaRPr lang="fa-IR" sz="2000" b="1" smtClean="0">
              <a:cs typeface="B Nazanin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sz="2000" b="1" smtClean="0">
                <a:cs typeface="B Nazanin" pitchFamily="2" charset="-78"/>
              </a:rPr>
              <a:t>این تعداد جمعیت در کلنی های پراکنده در داخل زمین های کشاورزی در طول 20 کیلومتر از شرق دامنه تا غرب فریدن داخل چادر با حداقل امکانات رفاهی – بهداشتی زندگی میکنند .</a:t>
            </a:r>
            <a:r>
              <a:rPr lang="en-US" sz="2000" b="1" smtClean="0">
                <a:cs typeface="B Nazanin" pitchFamily="2" charset="-78"/>
              </a:rPr>
              <a:t/>
            </a:r>
            <a:br>
              <a:rPr lang="en-US" sz="2000" b="1" smtClean="0">
                <a:cs typeface="B Nazanin" pitchFamily="2" charset="-78"/>
              </a:rPr>
            </a:br>
            <a:endParaRPr lang="fa-IR" sz="2000" b="1" smtClean="0">
              <a:cs typeface="B Nazanin" pitchFamily="2" charset="-78"/>
            </a:endParaRPr>
          </a:p>
        </p:txBody>
      </p:sp>
      <p:pic>
        <p:nvPicPr>
          <p:cNvPr id="23555" name="Content Placeholder 3" descr="نقشه 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1219200"/>
            <a:ext cx="9144000" cy="55626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 rtl="1"/>
            <a:r>
              <a:rPr lang="fa-IR" dirty="0" smtClean="0"/>
              <a:t>سالانه 1.8 میلیون مرگ از اسهال اتفاق می افتد عمدتا ناشی از بیماری های منتقله از آب و غذاست</a:t>
            </a:r>
          </a:p>
          <a:p>
            <a:pPr algn="r" rtl="1"/>
            <a:r>
              <a:rPr lang="fa-IR" dirty="0" smtClean="0"/>
              <a:t>در کشورهای صنعتی هر سال بیش از 30% مردم به بیماری های منتقله از آب و غذا مبتلا می شوند و سالانه 20 نفر به ازائ هر یک میلیون نفر می میرند.</a:t>
            </a:r>
          </a:p>
          <a:p>
            <a:pPr algn="r" rtl="1"/>
            <a:r>
              <a:rPr lang="fa-IR" dirty="0" smtClean="0"/>
              <a:t>در انگلستان جنون گاوی در فاصله سال های 1998-1990 در حدود 9 میلیارد دلار خسارت وارد کرد .</a:t>
            </a:r>
          </a:p>
          <a:p>
            <a:pPr algn="r" rtl="1"/>
            <a:r>
              <a:rPr lang="fa-IR" dirty="0" smtClean="0"/>
              <a:t>پرو در سال 1991 متحمل 800 میلیون دلار خسارت ناشی از وبا شد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Content Placeholder 3" descr="photo_2016-09-24_07-53-5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49275" y="1600200"/>
            <a:ext cx="8045450" cy="4525963"/>
          </a:xfrm>
        </p:spPr>
      </p:pic>
      <p:sp>
        <p:nvSpPr>
          <p:cNvPr id="2457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sz="2000" b="1" smtClean="0">
                <a:cs typeface="B Nazanin" pitchFamily="2" charset="-78"/>
              </a:rPr>
              <a:t>این تعداد جمعیت در کلنی های پراکنده در داخل زمین های کشاورزی در طول 20 کیلومتر از شرق دامنه تا غرب فریدن داخل چادر با حداقل امکانات رفاهی – بهداشتی زندگی میکنند .</a:t>
            </a:r>
            <a:r>
              <a:rPr lang="en-US" sz="2000" b="1" smtClean="0">
                <a:cs typeface="B Nazanin" pitchFamily="2" charset="-78"/>
              </a:rPr>
              <a:t/>
            </a:r>
            <a:br>
              <a:rPr lang="en-US" sz="2000" b="1" smtClean="0">
                <a:cs typeface="B Nazanin" pitchFamily="2" charset="-78"/>
              </a:rPr>
            </a:br>
            <a:endParaRPr lang="fa-IR" sz="2000" b="1" smtClean="0">
              <a:cs typeface="B Nazanin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a-IR" sz="2000" b="1" smtClean="0">
                <a:cs typeface="B Nazanin" pitchFamily="2" charset="-78"/>
              </a:rPr>
              <a:t>چون این گروه واجد ضوابط قانونی اداره امور عشایر شهرستان و استان نیستند هیچ کجا تحت عنوان عشایر ثبت نشده و لذا اداره خاصی متولی امور آن ها نبوده و نمی توانند از امتیازات عشایر استفاده کنند .</a:t>
            </a:r>
            <a:r>
              <a:rPr lang="en-US" sz="2000" b="1" smtClean="0">
                <a:cs typeface="B Nazanin" pitchFamily="2" charset="-78"/>
              </a:rPr>
              <a:t/>
            </a:r>
            <a:br>
              <a:rPr lang="en-US" sz="2000" b="1" smtClean="0">
                <a:cs typeface="B Nazanin" pitchFamily="2" charset="-78"/>
              </a:rPr>
            </a:br>
            <a:endParaRPr lang="fa-IR" sz="2000" b="1" smtClean="0">
              <a:cs typeface="B Nazanin" pitchFamily="2" charset="-78"/>
            </a:endParaRPr>
          </a:p>
        </p:txBody>
      </p:sp>
      <p:pic>
        <p:nvPicPr>
          <p:cNvPr id="25603" name="Content Placeholder 3" descr="photo_2016-09-24_07-50-49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49275" y="1600200"/>
            <a:ext cx="8045450" cy="452596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a-IR" sz="2000" b="1" smtClean="0">
                <a:cs typeface="B Nazanin" pitchFamily="2" charset="-78"/>
              </a:rPr>
              <a:t>چون این گروه واجد ضوابط قانونی اداره امور عشایر شهرستان و استان نیستند هیچ کجا تحت عنوان عشایر ثبت نشده و لذا اداره خاصی متولی امور آن ها نبوده و نمی توانند از امتیازات عشایر استفاده کنند .</a:t>
            </a:r>
            <a:r>
              <a:rPr lang="en-US" sz="2000" b="1" smtClean="0">
                <a:cs typeface="B Nazanin" pitchFamily="2" charset="-78"/>
              </a:rPr>
              <a:t/>
            </a:r>
            <a:br>
              <a:rPr lang="en-US" sz="2000" b="1" smtClean="0">
                <a:cs typeface="B Nazanin" pitchFamily="2" charset="-78"/>
              </a:rPr>
            </a:br>
            <a:endParaRPr lang="fa-IR" sz="2000" b="1" smtClean="0">
              <a:cs typeface="B Nazanin" pitchFamily="2" charset="-78"/>
            </a:endParaRPr>
          </a:p>
        </p:txBody>
      </p:sp>
      <p:pic>
        <p:nvPicPr>
          <p:cNvPr id="26627" name="Content Placeholder 3" descr="photo_2016-09-24_07-53-54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49275" y="1600200"/>
            <a:ext cx="8045450" cy="452596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a-IR" sz="2000" b="1" smtClean="0">
                <a:cs typeface="B Nazanin" pitchFamily="2" charset="-78"/>
              </a:rPr>
              <a:t>علیرغم پراکندگی زیاد همه ساله واحد بیماری ها و بهداشت محیط شهرستان فریدن در قالب تیم های سیار ، خدمات بهداشتی اولیه از قبیل واکسیناسیون ، بیماریابی و آموزش بهداشت  را ارائه می دهند .</a:t>
            </a:r>
            <a:r>
              <a:rPr lang="en-US" sz="2000" b="1" smtClean="0">
                <a:cs typeface="B Nazanin" pitchFamily="2" charset="-78"/>
              </a:rPr>
              <a:t/>
            </a:r>
            <a:br>
              <a:rPr lang="en-US" sz="2000" b="1" smtClean="0">
                <a:cs typeface="B Nazanin" pitchFamily="2" charset="-78"/>
              </a:rPr>
            </a:br>
            <a:endParaRPr lang="fa-IR" sz="2000" b="1" smtClean="0">
              <a:cs typeface="B Nazanin" pitchFamily="2" charset="-78"/>
            </a:endParaRPr>
          </a:p>
        </p:txBody>
      </p:sp>
      <p:pic>
        <p:nvPicPr>
          <p:cNvPr id="27651" name="Content Placeholder 3" descr="photo_2016-09-24_07-50-58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49275" y="1600200"/>
            <a:ext cx="8045450" cy="452596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Title 3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503238"/>
          </a:xfrm>
        </p:spPr>
        <p:txBody>
          <a:bodyPr>
            <a:normAutofit fontScale="90000"/>
          </a:bodyPr>
          <a:lstStyle/>
          <a:p>
            <a:pPr algn="ctr"/>
            <a:r>
              <a:rPr lang="fa-IR" sz="3600" b="1" smtClean="0">
                <a:cs typeface="B Nazanin" pitchFamily="2" charset="-78"/>
              </a:rPr>
              <a:t>نمودار ترند بروز هپاتیت در عشایر فریدن</a:t>
            </a:r>
            <a:endParaRPr lang="en-US" sz="3600" b="1" smtClean="0">
              <a:cs typeface="B Nazanin" pitchFamily="2" charset="-78"/>
            </a:endParaRPr>
          </a:p>
        </p:txBody>
      </p:sp>
      <p:graphicFrame>
        <p:nvGraphicFramePr>
          <p:cNvPr id="69635" name="Content Placeholder 7"/>
          <p:cNvGraphicFramePr>
            <a:graphicFrameLocks noGrp="1"/>
          </p:cNvGraphicFramePr>
          <p:nvPr>
            <p:ph idx="1"/>
          </p:nvPr>
        </p:nvGraphicFramePr>
        <p:xfrm>
          <a:off x="120650" y="817563"/>
          <a:ext cx="8445500" cy="5935662"/>
        </p:xfrm>
        <a:graphic>
          <a:graphicData uri="http://schemas.openxmlformats.org/presentationml/2006/ole">
            <p:oleObj spid="_x0000_s1026" r:id="rId3" imgW="8443692" imgH="5938019" progId="Excel.Shee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b="1" smtClean="0">
                <a:cs typeface="B Nazanin" pitchFamily="2" charset="-78"/>
              </a:rPr>
              <a:t>تفکیک بر اساس جنس</a:t>
            </a: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628650" y="1825625"/>
          <a:ext cx="7886700" cy="43513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b="1" smtClean="0">
                <a:cs typeface="B Nazanin" pitchFamily="2" charset="-78"/>
              </a:rPr>
              <a:t>تفکیک بر اساس گروه سنی</a:t>
            </a: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628650" y="1825625"/>
          <a:ext cx="7886700" cy="43513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Title 1"/>
          <p:cNvSpPr>
            <a:spLocks noGrp="1"/>
          </p:cNvSpPr>
          <p:nvPr>
            <p:ph type="title"/>
          </p:nvPr>
        </p:nvSpPr>
        <p:spPr>
          <a:xfrm>
            <a:off x="609600" y="0"/>
            <a:ext cx="7886700" cy="1325563"/>
          </a:xfrm>
        </p:spPr>
        <p:txBody>
          <a:bodyPr/>
          <a:lstStyle/>
          <a:p>
            <a:pPr algn="ctr"/>
            <a:r>
              <a:rPr lang="en-US" b="1" smtClean="0">
                <a:cs typeface="Times New Roman" pitchFamily="18" charset="0"/>
              </a:rPr>
              <a:t>Spot Map</a:t>
            </a:r>
            <a:endParaRPr lang="fa-IR" b="1" smtClean="0"/>
          </a:p>
        </p:txBody>
      </p:sp>
      <p:pic>
        <p:nvPicPr>
          <p:cNvPr id="72707" name="Content Placeholder 5" descr="Spot Map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1371600"/>
            <a:ext cx="9144000" cy="54864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fa-IR" dirty="0" smtClean="0">
                <a:cs typeface="B Nazanin" pitchFamily="2" charset="-78"/>
              </a:rPr>
              <a:t>16 مرداد: فلاورجان – 3 مورد بستری – سابقه ی سفر به روستای شیخ علی خان – کوهرنگ – چهارمحال</a:t>
            </a:r>
          </a:p>
          <a:p>
            <a:pPr algn="just"/>
            <a:r>
              <a:rPr lang="fa-IR" dirty="0" smtClean="0">
                <a:cs typeface="B Nazanin" pitchFamily="2" charset="-78"/>
              </a:rPr>
              <a:t>25 مرداد: اصفهان دو – 2 مورد بستری – یک نفر از عشایر چهار محال و یک نفر با سابقه ی سفر به چهارمحال</a:t>
            </a:r>
          </a:p>
          <a:p>
            <a:pPr algn="just"/>
            <a:r>
              <a:rPr lang="fa-IR" dirty="0" smtClean="0">
                <a:cs typeface="B Nazanin" pitchFamily="2" charset="-78"/>
              </a:rPr>
              <a:t>9 شهریور: فلاورجان – 5 بستری – سابقه ی سفر به روستای چشمه علی – کوهرنگ – شهرکرد</a:t>
            </a:r>
          </a:p>
          <a:p>
            <a:pPr algn="just"/>
            <a:r>
              <a:rPr lang="fa-IR" dirty="0" smtClean="0">
                <a:cs typeface="B Nazanin" pitchFamily="2" charset="-78"/>
              </a:rPr>
              <a:t>13 شهریور: مکاتبه با دانشگاه شهرکرد و مرکز مدیریت بیماری ها و اعلام موارد فوق</a:t>
            </a:r>
            <a:endParaRPr lang="fa-IR" dirty="0">
              <a:cs typeface="B Nazanin" pitchFamily="2" charset="-78"/>
            </a:endParaRPr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روزشمار </a:t>
            </a:r>
            <a:r>
              <a:rPr lang="fa-IR" dirty="0" smtClean="0"/>
              <a:t>بروزهپاتیت </a:t>
            </a:r>
            <a:r>
              <a:rPr lang="en-GB" dirty="0" smtClean="0"/>
              <a:t>A</a:t>
            </a:r>
            <a:r>
              <a:rPr lang="fa-IR" dirty="0" smtClean="0"/>
              <a:t> </a:t>
            </a:r>
            <a:r>
              <a:rPr lang="fa-IR" dirty="0" smtClean="0"/>
              <a:t>در سال 96</a:t>
            </a:r>
            <a:endParaRPr lang="fa-IR" dirty="0"/>
          </a:p>
        </p:txBody>
      </p:sp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fa-IR" dirty="0" smtClean="0">
                <a:cs typeface="B Nazanin" pitchFamily="2" charset="-78"/>
              </a:rPr>
              <a:t>13 مهر: چادگان – 3 مورد سرپایی – عشایر ساکن در روستای دولت آباد</a:t>
            </a:r>
          </a:p>
          <a:p>
            <a:pPr algn="just"/>
            <a:r>
              <a:rPr lang="fa-IR" dirty="0" smtClean="0">
                <a:cs typeface="B Nazanin" pitchFamily="2" charset="-78"/>
              </a:rPr>
              <a:t>8 آبان: خمینی شهر – 4 مورد سرپایی و 1 مورد بستری – دانش آموزانی که قبل از سال تحصیلی در منطقه ی ییلاقی روئستاهای سرآقاسید و تگزستان چهارمحال بختیاری سکنا داشته اند.</a:t>
            </a:r>
          </a:p>
          <a:p>
            <a:pPr algn="just"/>
            <a:r>
              <a:rPr lang="fa-IR" dirty="0" smtClean="0">
                <a:cs typeface="B Nazanin" pitchFamily="2" charset="-78"/>
              </a:rPr>
              <a:t>11 آبان: مکاتبه ی مجدد با دانشگاه شهرکرد و مرکز مدیریت بیماری ها</a:t>
            </a:r>
          </a:p>
          <a:p>
            <a:pPr algn="just"/>
            <a:endParaRPr lang="fa-IR" dirty="0" smtClean="0">
              <a:cs typeface="B Nazanin" pitchFamily="2" charset="-78"/>
            </a:endParaRPr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روزشمار بروز </a:t>
            </a:r>
            <a:r>
              <a:rPr lang="fa-IR" dirty="0" smtClean="0"/>
              <a:t>هپاتیت </a:t>
            </a:r>
            <a:r>
              <a:rPr lang="en-GB" dirty="0" smtClean="0"/>
              <a:t>A</a:t>
            </a:r>
            <a:r>
              <a:rPr lang="fa-IR" dirty="0" smtClean="0"/>
              <a:t> در </a:t>
            </a:r>
            <a:r>
              <a:rPr lang="fa-IR" dirty="0" smtClean="0"/>
              <a:t>سال 96</a:t>
            </a:r>
            <a:endParaRPr lang="fa-IR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3"/>
          <p:cNvSpPr>
            <a:spLocks noGrp="1" noChangeArrowheads="1"/>
          </p:cNvSpPr>
          <p:nvPr>
            <p:ph type="body" idx="4294967295"/>
          </p:nvPr>
        </p:nvSpPr>
        <p:spPr>
          <a:noFill/>
        </p:spPr>
        <p:txBody>
          <a:bodyPr/>
          <a:lstStyle/>
          <a:p>
            <a:pPr lvl="1" algn="just" rtl="1"/>
            <a:r>
              <a:rPr lang="fa-IR" sz="3200" b="1" dirty="0" smtClean="0"/>
              <a:t>بدلایل زیر این بیماری ها در جهان رو به گسترش است</a:t>
            </a:r>
          </a:p>
          <a:p>
            <a:pPr lvl="1" algn="just" rtl="1"/>
            <a:endParaRPr lang="fa-IR" sz="3200" b="1" dirty="0" smtClean="0"/>
          </a:p>
          <a:p>
            <a:pPr algn="just" rtl="1">
              <a:buClr>
                <a:srgbClr val="0000FF"/>
              </a:buClr>
              <a:buFont typeface="Wingdings" pitchFamily="2" charset="2"/>
              <a:buChar char="Ø"/>
            </a:pPr>
            <a:r>
              <a:rPr lang="fa-IR" b="1" dirty="0" smtClean="0"/>
              <a:t>پدیده جهانی شدن</a:t>
            </a:r>
          </a:p>
          <a:p>
            <a:pPr algn="just" rtl="1">
              <a:buClr>
                <a:srgbClr val="0000FF"/>
              </a:buClr>
              <a:buFont typeface="Wingdings" pitchFamily="2" charset="2"/>
              <a:buChar char="Ø"/>
            </a:pPr>
            <a:endParaRPr lang="fa-IR" b="1" dirty="0" smtClean="0"/>
          </a:p>
          <a:p>
            <a:pPr algn="just" rtl="1">
              <a:buClr>
                <a:srgbClr val="0000FF"/>
              </a:buClr>
              <a:buFont typeface="Wingdings" pitchFamily="2" charset="2"/>
              <a:buChar char="Ø"/>
            </a:pPr>
            <a:r>
              <a:rPr lang="fa-IR" b="1" dirty="0" smtClean="0"/>
              <a:t>توسعه گردشگری</a:t>
            </a:r>
          </a:p>
          <a:p>
            <a:pPr algn="just" rtl="1">
              <a:buClr>
                <a:srgbClr val="0000FF"/>
              </a:buClr>
              <a:buFont typeface="Wingdings" pitchFamily="2" charset="2"/>
              <a:buChar char="Ø"/>
            </a:pPr>
            <a:endParaRPr lang="fa-IR" b="1" dirty="0" smtClean="0"/>
          </a:p>
          <a:p>
            <a:pPr algn="just" rtl="1">
              <a:buClr>
                <a:srgbClr val="0000FF"/>
              </a:buClr>
              <a:buFont typeface="Wingdings" pitchFamily="2" charset="2"/>
              <a:buChar char="Ø"/>
            </a:pPr>
            <a:r>
              <a:rPr lang="fa-IR" b="1" dirty="0" smtClean="0"/>
              <a:t>رشد فزاینده صادرات و واردات مواد غذائی</a:t>
            </a:r>
            <a:endParaRPr lang="en-US" b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fa-IR" dirty="0" smtClean="0">
                <a:cs typeface="B Nazanin" pitchFamily="2" charset="-78"/>
              </a:rPr>
              <a:t>14 آبان: مکاتبه ی شهرکرد با شهرستان کوهرنگ و دستور بررسی و بیماریابی</a:t>
            </a:r>
          </a:p>
          <a:p>
            <a:pPr algn="just"/>
            <a:r>
              <a:rPr lang="fa-IR" dirty="0" smtClean="0">
                <a:cs typeface="B Nazanin" pitchFamily="2" charset="-78"/>
              </a:rPr>
              <a:t>14 آبان – خمینی شهر - 5 مورد سرپایی و 1 مورد بستری – دانش آموزانی که قبل از سال تحصیلی در منطقه ی ییلاقی روستای سرآقاسید چهارمحال بختیاری سکنا داشته اند.</a:t>
            </a:r>
          </a:p>
          <a:p>
            <a:pPr algn="just"/>
            <a:r>
              <a:rPr lang="fa-IR" dirty="0" smtClean="0">
                <a:cs typeface="B Nazanin" pitchFamily="2" charset="-78"/>
              </a:rPr>
              <a:t>8 آذر: خمینی شهر - 4 مورد سرپایی– دانش آموزانی که قبل از سال تحصیلی در منطقه ی ییلاقی روستای چهارمحال بختیاری سکنا داشته اند.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روزشمار </a:t>
            </a:r>
            <a:r>
              <a:rPr lang="fa-IR" dirty="0" smtClean="0"/>
              <a:t>بروز هپاتیت </a:t>
            </a:r>
            <a:r>
              <a:rPr lang="en-GB" dirty="0" smtClean="0"/>
              <a:t>A</a:t>
            </a:r>
            <a:r>
              <a:rPr lang="fa-IR" dirty="0" smtClean="0"/>
              <a:t> </a:t>
            </a:r>
            <a:r>
              <a:rPr lang="fa-IR" dirty="0" smtClean="0"/>
              <a:t>در سال 96</a:t>
            </a:r>
            <a:endParaRPr lang="fa-IR" dirty="0"/>
          </a:p>
        </p:txBody>
      </p:sp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fa-IR" dirty="0" smtClean="0">
                <a:cs typeface="B Nazanin" pitchFamily="2" charset="-78"/>
              </a:rPr>
              <a:t>16 دی: اصفهان دو – کودک 8 ساله ی افغانی ساکن روستای برکان – بخش زیار  – مبتلا به هپاتیت فولمینانت – کاندید پیوند کبد – اعزام به شیراز و فوت در 29 بهمن</a:t>
            </a:r>
          </a:p>
          <a:p>
            <a:pPr algn="just"/>
            <a:r>
              <a:rPr lang="fa-IR" dirty="0" smtClean="0">
                <a:cs typeface="B Nazanin" pitchFamily="2" charset="-78"/>
              </a:rPr>
              <a:t>26اسفند: اصفهان دو – روستای برکان – ابتلا 20 نفر - 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روزشمار </a:t>
            </a:r>
            <a:r>
              <a:rPr lang="fa-IR" dirty="0" smtClean="0"/>
              <a:t>بروز هپاتیت </a:t>
            </a:r>
            <a:r>
              <a:rPr lang="en-GB" dirty="0" smtClean="0"/>
              <a:t>A</a:t>
            </a:r>
            <a:r>
              <a:rPr lang="fa-IR" dirty="0" smtClean="0"/>
              <a:t> </a:t>
            </a:r>
            <a:r>
              <a:rPr lang="fa-IR" dirty="0" smtClean="0"/>
              <a:t>در سال 96</a:t>
            </a:r>
            <a:endParaRPr lang="fa-IR" dirty="0"/>
          </a:p>
        </p:txBody>
      </p:sp>
    </p:spTree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fa-IR" dirty="0" smtClean="0">
                <a:cs typeface="B Nazanin" pitchFamily="2" charset="-78"/>
              </a:rPr>
              <a:t>بروز در استان های:</a:t>
            </a:r>
          </a:p>
          <a:p>
            <a:r>
              <a:rPr lang="fa-IR" dirty="0" smtClean="0">
                <a:cs typeface="B Nazanin" pitchFamily="2" charset="-78"/>
              </a:rPr>
              <a:t>خوزستان – 3 شهرستان ( شوشتر، اندیکا، ایذه)</a:t>
            </a:r>
          </a:p>
          <a:p>
            <a:r>
              <a:rPr lang="fa-IR" dirty="0" smtClean="0">
                <a:cs typeface="B Nazanin" pitchFamily="2" charset="-78"/>
              </a:rPr>
              <a:t>کرمان – 7 شهرستان(جیرفت،عنبرآباد، کهنوج، منوجان، فاریاب، قلعه گنج، رودبار جنوب) - بالای 100 مورد ( از سال 95 درگیر شده اند )</a:t>
            </a:r>
          </a:p>
          <a:p>
            <a:r>
              <a:rPr lang="fa-IR" dirty="0" smtClean="0">
                <a:cs typeface="B Nazanin" pitchFamily="2" charset="-78"/>
              </a:rPr>
              <a:t>چهارمحال بختیاری – 3 شهرستان( کوهرنگ، اردل، لردگان)</a:t>
            </a:r>
          </a:p>
          <a:p>
            <a:r>
              <a:rPr lang="fa-IR" dirty="0" smtClean="0">
                <a:cs typeface="B Nazanin" pitchFamily="2" charset="-78"/>
              </a:rPr>
              <a:t>کرمانشاه – 3 شهرستان - بالای 100 مورد ( از سال 95 درگیر شده اند )</a:t>
            </a:r>
          </a:p>
          <a:p>
            <a:r>
              <a:rPr lang="fa-IR" dirty="0" smtClean="0">
                <a:cs typeface="B Nazanin" pitchFamily="2" charset="-78"/>
              </a:rPr>
              <a:t>فارس – 2 شهرستان( جم و کوار)</a:t>
            </a:r>
          </a:p>
          <a:p>
            <a:endParaRPr lang="fa-IR" dirty="0">
              <a:cs typeface="B Nazanin" pitchFamily="2" charset="-78"/>
            </a:endParaRPr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وضعیت کشور در سال 96</a:t>
            </a:r>
            <a:endParaRPr lang="fa-I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algn="just"/>
            <a:r>
              <a:rPr lang="fa-IR" dirty="0" smtClean="0">
                <a:cs typeface="B Nazanin" pitchFamily="2" charset="-78"/>
              </a:rPr>
              <a:t>26 فروردین: مکاتبه با ستاد بحران و یادآوری خطر عشایر فریدن</a:t>
            </a:r>
          </a:p>
          <a:p>
            <a:pPr algn="just"/>
            <a:r>
              <a:rPr lang="fa-IR" dirty="0" smtClean="0">
                <a:cs typeface="B Nazanin" pitchFamily="2" charset="-78"/>
              </a:rPr>
              <a:t> 11 اردیبهشت: مکاتبه ی ستاد بحران با ادارات مرتبط ئ دستور رسیدگی به موضوع عشایر</a:t>
            </a:r>
          </a:p>
          <a:p>
            <a:pPr algn="just"/>
            <a:r>
              <a:rPr lang="fa-IR" dirty="0" smtClean="0">
                <a:cs typeface="B Nazanin" pitchFamily="2" charset="-78"/>
              </a:rPr>
              <a:t>29 اردیبهشت: دهاقان – 5 مورد سرپایی – عشایر کوچ کرده از استان فارس به مقصد سمیرم</a:t>
            </a:r>
          </a:p>
          <a:p>
            <a:pPr algn="just"/>
            <a:r>
              <a:rPr lang="fa-IR" dirty="0" smtClean="0">
                <a:cs typeface="B Nazanin" pitchFamily="2" charset="-78"/>
              </a:rPr>
              <a:t>اردیبهشت ماه – بیمارستان امام حسین – 8 مورد بستری – یک نفر عشایر چهامحال بختیاری و بقیه ساکن روستاهای استان اصفهان</a:t>
            </a:r>
          </a:p>
          <a:p>
            <a:pPr algn="just"/>
            <a:endParaRPr lang="fa-IR" dirty="0">
              <a:cs typeface="B Nazanin" pitchFamily="2" charset="-78"/>
            </a:endParaRPr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روزشمار بروز در سال 97</a:t>
            </a:r>
            <a:endParaRPr lang="fa-I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fa-IR" dirty="0" smtClean="0">
                <a:cs typeface="B Nazanin" pitchFamily="2" charset="-78"/>
              </a:rPr>
              <a:t>3 خرداد: مکاتبه با مرکز مدیریت بیماری ها و درخواست توجه بیشتر به موضوع و تهیه و ارسال دستورالعمل</a:t>
            </a:r>
          </a:p>
          <a:p>
            <a:pPr algn="just"/>
            <a:r>
              <a:rPr lang="fa-IR" dirty="0" smtClean="0">
                <a:cs typeface="B Nazanin" pitchFamily="2" charset="-78"/>
              </a:rPr>
              <a:t>3 خرداد: سمیرم – 3 مورد سرپایی از جمعیت روستایی</a:t>
            </a:r>
          </a:p>
          <a:p>
            <a:pPr algn="just"/>
            <a:r>
              <a:rPr lang="fa-IR" dirty="0" smtClean="0">
                <a:cs typeface="B Nazanin" pitchFamily="2" charset="-78"/>
              </a:rPr>
              <a:t>10 خرداد: سمیرم - 3 مورد سرپایی از همان فامیل</a:t>
            </a:r>
          </a:p>
          <a:p>
            <a:pPr algn="just"/>
            <a:r>
              <a:rPr lang="fa-IR" dirty="0" smtClean="0">
                <a:cs typeface="B Nazanin" pitchFamily="2" charset="-78"/>
              </a:rPr>
              <a:t>27 خرداد: تماس تعدادی از متخصصین عفونی، اطفال، گوارش مبنی بر افزایش موارد هپاتیت </a:t>
            </a:r>
            <a:r>
              <a:rPr lang="en-GB" dirty="0" smtClean="0">
                <a:cs typeface="B Nazanin" pitchFamily="2" charset="-78"/>
              </a:rPr>
              <a:t>A</a:t>
            </a:r>
            <a:r>
              <a:rPr lang="fa-IR" dirty="0" smtClean="0">
                <a:cs typeface="B Nazanin" pitchFamily="2" charset="-78"/>
              </a:rPr>
              <a:t> در استان</a:t>
            </a:r>
          </a:p>
          <a:p>
            <a:pPr algn="just"/>
            <a:endParaRPr lang="fa-IR" dirty="0">
              <a:cs typeface="B Nazanin" pitchFamily="2" charset="-78"/>
            </a:endParaRPr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روزشمار بروز در سال 97</a:t>
            </a:r>
            <a:endParaRPr lang="fa-I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fa-IR" dirty="0" smtClean="0">
                <a:cs typeface="B Nazanin" pitchFamily="2" charset="-78"/>
              </a:rPr>
              <a:t>بروز در استان های:</a:t>
            </a:r>
          </a:p>
          <a:p>
            <a:r>
              <a:rPr lang="fa-IR" dirty="0" smtClean="0">
                <a:cs typeface="B Nazanin" pitchFamily="2" charset="-78"/>
              </a:rPr>
              <a:t>خوزستان – 5 شهرستان (ایذه، هویزه، کاروان، لالی، دزفول)</a:t>
            </a:r>
          </a:p>
          <a:p>
            <a:r>
              <a:rPr lang="fa-IR" dirty="0" smtClean="0">
                <a:cs typeface="B Nazanin" pitchFamily="2" charset="-78"/>
              </a:rPr>
              <a:t>کرمان – 2 شهرستان(جیرفت،عنبرآباد)</a:t>
            </a:r>
          </a:p>
          <a:p>
            <a:r>
              <a:rPr lang="fa-IR" dirty="0" smtClean="0">
                <a:cs typeface="B Nazanin" pitchFamily="2" charset="-78"/>
              </a:rPr>
              <a:t>چهارمحال بختیاری – 3 شهرستان( کوهرنگ، اردل، لردگان)</a:t>
            </a:r>
          </a:p>
          <a:p>
            <a:r>
              <a:rPr lang="fa-IR" dirty="0" smtClean="0">
                <a:cs typeface="B Nazanin" pitchFamily="2" charset="-78"/>
              </a:rPr>
              <a:t>کرمانشاه – 2 شهرستان</a:t>
            </a:r>
          </a:p>
          <a:p>
            <a:r>
              <a:rPr lang="fa-IR" dirty="0" smtClean="0">
                <a:cs typeface="B Nazanin" pitchFamily="2" charset="-78"/>
              </a:rPr>
              <a:t>فارس – 2 شهرستان</a:t>
            </a:r>
          </a:p>
          <a:p>
            <a:r>
              <a:rPr lang="fa-IR" dirty="0" smtClean="0">
                <a:cs typeface="B Nazanin" pitchFamily="2" charset="-78"/>
              </a:rPr>
              <a:t>یزد – 1 شهرستان (اردکان مهمانشهر)</a:t>
            </a:r>
          </a:p>
          <a:p>
            <a:endParaRPr lang="fa-IR" dirty="0">
              <a:cs typeface="B Nazanin" pitchFamily="2" charset="-78"/>
            </a:endParaRPr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وضعیت کشور در سال 97</a:t>
            </a:r>
            <a:endParaRPr lang="fa-I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4" name="Content Placeholder 3" descr="photo_2017-02-11_07-13-39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" y="0"/>
            <a:ext cx="9144000" cy="6858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1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 altLang="fa-IR" smtClean="0"/>
          </a:p>
        </p:txBody>
      </p:sp>
      <p:pic>
        <p:nvPicPr>
          <p:cNvPr id="119811" name="Content Placeholder 3" descr="IMG_20160614_23381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0" y="4303713"/>
            <a:ext cx="5572125" cy="2554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rtl="0" eaLnBrk="0" hangingPunct="0"/>
            <a:r>
              <a:rPr lang="fa-IR" altLang="fa-IR" sz="8000">
                <a:solidFill>
                  <a:srgbClr val="FFFF00"/>
                </a:solidFill>
                <a:latin typeface="Corbel" pitchFamily="34" charset="0"/>
                <a:cs typeface="Tahoma" pitchFamily="34" charset="0"/>
              </a:rPr>
              <a:t>از توجه شما سپاسگزارم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18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600" decel="50000" autoRev="1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600" decel="100000" autoRev="1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600" decel="100000" autoRev="1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3"/>
          <p:cNvSpPr>
            <a:spLocks noGrp="1" noChangeArrowheads="1"/>
          </p:cNvSpPr>
          <p:nvPr>
            <p:ph type="body" idx="4294967295"/>
          </p:nvPr>
        </p:nvSpPr>
        <p:spPr>
          <a:noFill/>
        </p:spPr>
        <p:txBody>
          <a:bodyPr/>
          <a:lstStyle/>
          <a:p>
            <a:pPr marL="609600" indent="-609600" algn="just" rtl="1">
              <a:buClr>
                <a:srgbClr val="0000FF"/>
              </a:buClr>
              <a:buFont typeface="Wingdings" pitchFamily="2" charset="2"/>
              <a:buChar char="Ø"/>
            </a:pPr>
            <a:r>
              <a:rPr lang="fa-IR" b="1" dirty="0" smtClean="0"/>
              <a:t>بروز بیماریهای نوپدید و بازپدید مانند جنون گاوی، سارس، انفلوآنزا، </a:t>
            </a:r>
            <a:r>
              <a:rPr lang="en-US" b="1" dirty="0" smtClean="0"/>
              <a:t>CCHF </a:t>
            </a:r>
            <a:r>
              <a:rPr lang="fa-IR" b="1" dirty="0" smtClean="0"/>
              <a:t> ، کورونا ویروس</a:t>
            </a:r>
            <a:endParaRPr lang="en-US" b="1" dirty="0" smtClean="0"/>
          </a:p>
          <a:p>
            <a:pPr marL="609600" indent="-609600" algn="just" rtl="1">
              <a:buClr>
                <a:srgbClr val="0000FF"/>
              </a:buClr>
              <a:buFont typeface="Wingdings" pitchFamily="2" charset="2"/>
              <a:buChar char="Ø"/>
            </a:pPr>
            <a:endParaRPr lang="fa-IR" b="1" dirty="0" smtClean="0"/>
          </a:p>
          <a:p>
            <a:pPr marL="609600" indent="-609600" algn="just" rtl="1">
              <a:buClr>
                <a:srgbClr val="0000FF"/>
              </a:buClr>
              <a:buFont typeface="Wingdings" pitchFamily="2" charset="2"/>
              <a:buChar char="Ø"/>
            </a:pPr>
            <a:r>
              <a:rPr lang="fa-IR" b="1" dirty="0" smtClean="0"/>
              <a:t>افزایش مصرف غذا در خارج از خانه</a:t>
            </a:r>
            <a:r>
              <a:rPr lang="en-US" b="1" dirty="0" smtClean="0"/>
              <a:t>(Fast food) </a:t>
            </a:r>
          </a:p>
          <a:p>
            <a:pPr marL="609600" indent="-609600" algn="just" rtl="1">
              <a:buClr>
                <a:srgbClr val="0000FF"/>
              </a:buClr>
              <a:buFont typeface="Wingdings" pitchFamily="2" charset="2"/>
              <a:buChar char="Ø"/>
            </a:pPr>
            <a:endParaRPr lang="fa-IR" b="1" dirty="0" smtClean="0"/>
          </a:p>
          <a:p>
            <a:pPr marL="609600" indent="-609600" algn="just" rtl="1">
              <a:buClr>
                <a:srgbClr val="0000FF"/>
              </a:buClr>
              <a:buFont typeface="Wingdings" pitchFamily="2" charset="2"/>
              <a:buChar char="Ø"/>
            </a:pPr>
            <a:r>
              <a:rPr lang="fa-IR" b="1" dirty="0" smtClean="0"/>
              <a:t>بروز جنگ و ناآرامی های سیاسی</a:t>
            </a:r>
            <a:endParaRPr lang="en-US" b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8" name="Rectangle 4"/>
          <p:cNvSpPr>
            <a:spLocks noChangeArrowheads="1"/>
          </p:cNvSpPr>
          <p:nvPr/>
        </p:nvSpPr>
        <p:spPr bwMode="auto">
          <a:xfrm>
            <a:off x="714375" y="-72568"/>
            <a:ext cx="7578725" cy="6524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rtl="1">
              <a:tabLst>
                <a:tab pos="685800" algn="l"/>
              </a:tabLst>
            </a:pPr>
            <a:r>
              <a:rPr lang="fa-IR" sz="3200" b="1" u="sng" dirty="0">
                <a:solidFill>
                  <a:srgbClr val="FF0000"/>
                </a:solidFill>
                <a:cs typeface="B Titr" pitchFamily="2" charset="-78"/>
              </a:rPr>
              <a:t>بیماریهای منتقله </a:t>
            </a:r>
            <a:r>
              <a:rPr lang="fa-IR" sz="3200" b="1" u="sng" dirty="0" smtClean="0">
                <a:solidFill>
                  <a:srgbClr val="FF0000"/>
                </a:solidFill>
                <a:cs typeface="B Titr" pitchFamily="2" charset="-78"/>
              </a:rPr>
              <a:t>از آب و </a:t>
            </a:r>
            <a:r>
              <a:rPr lang="fa-IR" sz="3200" b="1" u="sng" dirty="0">
                <a:solidFill>
                  <a:srgbClr val="FF0000"/>
                </a:solidFill>
                <a:cs typeface="B Titr" pitchFamily="2" charset="-78"/>
              </a:rPr>
              <a:t>غذای تحت مراقبت در ایران</a:t>
            </a:r>
          </a:p>
          <a:p>
            <a:pPr>
              <a:tabLst>
                <a:tab pos="685800" algn="l"/>
              </a:tabLst>
            </a:pPr>
            <a:endParaRPr lang="en-US" dirty="0"/>
          </a:p>
          <a:p>
            <a:pPr algn="r" rtl="1">
              <a:tabLst>
                <a:tab pos="685800" algn="l"/>
              </a:tabLst>
            </a:pPr>
            <a:r>
              <a:rPr lang="fa-IR" sz="2800" b="1" dirty="0"/>
              <a:t>1- </a:t>
            </a:r>
            <a:r>
              <a:rPr lang="fa-IR" sz="2800" b="1" dirty="0" smtClean="0"/>
              <a:t>سالمونلا ( </a:t>
            </a:r>
            <a:r>
              <a:rPr lang="fa-IR" sz="2800" b="1" u="sng" dirty="0" smtClean="0"/>
              <a:t>تیفوئید</a:t>
            </a:r>
            <a:r>
              <a:rPr lang="fa-IR" sz="2800" b="1" dirty="0" smtClean="0"/>
              <a:t> و </a:t>
            </a:r>
            <a:r>
              <a:rPr lang="fa-IR" sz="2800" b="1" u="sng" dirty="0" smtClean="0"/>
              <a:t>سالمونلوز</a:t>
            </a:r>
            <a:r>
              <a:rPr lang="fa-IR" sz="2800" b="1" dirty="0" smtClean="0"/>
              <a:t> </a:t>
            </a:r>
            <a:r>
              <a:rPr lang="fa-IR" sz="2800" b="1" dirty="0" smtClean="0"/>
              <a:t>شایع ترین و یک اولویت </a:t>
            </a:r>
            <a:r>
              <a:rPr lang="fa-IR" sz="2800" b="1" dirty="0" smtClean="0"/>
              <a:t>جهانی )</a:t>
            </a:r>
            <a:endParaRPr lang="fa-IR" sz="2800" b="1" dirty="0"/>
          </a:p>
          <a:p>
            <a:pPr algn="r" rtl="1">
              <a:tabLst>
                <a:tab pos="685800" algn="l"/>
              </a:tabLst>
            </a:pPr>
            <a:endParaRPr lang="en-US" sz="2800" dirty="0"/>
          </a:p>
          <a:p>
            <a:pPr algn="r" rtl="1">
              <a:tabLst>
                <a:tab pos="685800" algn="l"/>
              </a:tabLst>
            </a:pPr>
            <a:r>
              <a:rPr lang="fa-IR" sz="2800" b="1" dirty="0"/>
              <a:t>2- </a:t>
            </a:r>
            <a:r>
              <a:rPr lang="fa-IR" sz="2800" b="1" dirty="0" smtClean="0"/>
              <a:t>شیگلوز ( دیسانتری تیپ یک ، فلکسنری و سونئی )</a:t>
            </a:r>
            <a:endParaRPr lang="fa-IR" sz="2800" b="1" dirty="0"/>
          </a:p>
          <a:p>
            <a:pPr algn="r" rtl="1">
              <a:tabLst>
                <a:tab pos="685800" algn="l"/>
              </a:tabLst>
            </a:pPr>
            <a:endParaRPr lang="en-US" sz="2800" dirty="0"/>
          </a:p>
          <a:p>
            <a:pPr algn="r" rtl="1">
              <a:tabLst>
                <a:tab pos="685800" algn="l"/>
              </a:tabLst>
            </a:pPr>
            <a:r>
              <a:rPr lang="fa-IR" sz="2800" b="1" dirty="0"/>
              <a:t>3- </a:t>
            </a:r>
            <a:r>
              <a:rPr lang="en-US" sz="2800" b="1" dirty="0" err="1"/>
              <a:t>E.coli</a:t>
            </a:r>
            <a:r>
              <a:rPr lang="en-US" sz="2800" b="1" dirty="0"/>
              <a:t> </a:t>
            </a:r>
            <a:r>
              <a:rPr lang="en-US" sz="2800" b="1" dirty="0" smtClean="0"/>
              <a:t>o157:H7</a:t>
            </a:r>
            <a:r>
              <a:rPr lang="fa-IR" sz="2800" b="1" dirty="0" smtClean="0"/>
              <a:t> یا انتروهموراژیک</a:t>
            </a:r>
            <a:endParaRPr lang="en-US" sz="2800" b="1" dirty="0"/>
          </a:p>
          <a:p>
            <a:pPr algn="r" rtl="1">
              <a:tabLst>
                <a:tab pos="685800" algn="l"/>
              </a:tabLst>
            </a:pPr>
            <a:endParaRPr lang="en-US" sz="2800" dirty="0"/>
          </a:p>
          <a:p>
            <a:pPr algn="r" rtl="1">
              <a:tabLst>
                <a:tab pos="685800" algn="l"/>
              </a:tabLst>
            </a:pPr>
            <a:r>
              <a:rPr lang="fa-IR" sz="2800" b="1" dirty="0"/>
              <a:t>4- </a:t>
            </a:r>
            <a:r>
              <a:rPr lang="fa-IR" sz="2800" b="1" dirty="0" smtClean="0"/>
              <a:t>استافیلوکوکوزیس شایعترین از طریق توکسین ، بسیار </a:t>
            </a:r>
            <a:r>
              <a:rPr lang="fa-IR" sz="2800" b="1" dirty="0" smtClean="0"/>
              <a:t>گسترده</a:t>
            </a:r>
            <a:endParaRPr lang="en-US" sz="2800" dirty="0"/>
          </a:p>
          <a:p>
            <a:pPr algn="r" rtl="1">
              <a:tabLst>
                <a:tab pos="685800" algn="l"/>
              </a:tabLst>
            </a:pPr>
            <a:r>
              <a:rPr lang="fa-IR" sz="2800" b="1" dirty="0"/>
              <a:t>5- </a:t>
            </a:r>
            <a:r>
              <a:rPr lang="fa-IR" sz="2800" b="1" dirty="0" smtClean="0"/>
              <a:t>بوتولیسم</a:t>
            </a:r>
          </a:p>
          <a:p>
            <a:pPr algn="r" rtl="1">
              <a:tabLst>
                <a:tab pos="685800" algn="l"/>
              </a:tabLst>
            </a:pPr>
            <a:r>
              <a:rPr lang="fa-IR" sz="2800" b="1" dirty="0" smtClean="0"/>
              <a:t>6- ویبریو کلرا یا </a:t>
            </a:r>
            <a:r>
              <a:rPr lang="fa-IR" sz="2800" b="1" dirty="0" smtClean="0"/>
              <a:t>وبا</a:t>
            </a:r>
          </a:p>
          <a:p>
            <a:pPr algn="r" rtl="1">
              <a:tabLst>
                <a:tab pos="685800" algn="l"/>
              </a:tabLst>
            </a:pPr>
            <a:r>
              <a:rPr lang="fa-IR" sz="2800" b="1" dirty="0" smtClean="0"/>
              <a:t>7- هپاتیت </a:t>
            </a:r>
            <a:r>
              <a:rPr lang="en-GB" sz="2800" b="1" dirty="0" smtClean="0"/>
              <a:t>A</a:t>
            </a:r>
            <a:endParaRPr lang="fa-IR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75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75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" dur="500"/>
                                        <p:tgtEl>
                                          <p:spTgt spid="6758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6" dur="500"/>
                                        <p:tgtEl>
                                          <p:spTgt spid="6758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0" dur="500"/>
                                        <p:tgtEl>
                                          <p:spTgt spid="6758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4" dur="500"/>
                                        <p:tgtEl>
                                          <p:spTgt spid="6758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8" dur="500"/>
                                        <p:tgtEl>
                                          <p:spTgt spid="6758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2" dur="500"/>
                                        <p:tgtEl>
                                          <p:spTgt spid="6758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500"/>
                            </p:stCondLst>
                            <p:childTnLst>
                              <p:par>
                                <p:cTn id="34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6" dur="500"/>
                                        <p:tgtEl>
                                          <p:spTgt spid="6758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oncourse">
  <a:themeElements>
    <a:clrScheme name="Concourse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Concourse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247</TotalTime>
  <Words>2538</Words>
  <Application>Microsoft Office PowerPoint</Application>
  <PresentationFormat>On-screen Show (4:3)</PresentationFormat>
  <Paragraphs>254</Paragraphs>
  <Slides>77</Slides>
  <Notes>1</Notes>
  <HiddenSlides>0</HiddenSlides>
  <MMClips>0</MMClips>
  <ScaleCrop>false</ScaleCrop>
  <HeadingPairs>
    <vt:vector size="6" baseType="variant">
      <vt:variant>
        <vt:lpstr>Theme</vt:lpstr>
      </vt:variant>
      <vt:variant>
        <vt:i4>3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77</vt:i4>
      </vt:variant>
    </vt:vector>
  </HeadingPairs>
  <TitlesOfParts>
    <vt:vector size="81" baseType="lpstr">
      <vt:lpstr>Office Theme</vt:lpstr>
      <vt:lpstr>Concourse</vt:lpstr>
      <vt:lpstr>1_Office Theme</vt:lpstr>
      <vt:lpstr>Microsoft Office Excel 97-2003 Worksheet</vt:lpstr>
      <vt:lpstr>Slide 1</vt:lpstr>
      <vt:lpstr>لزوم گزارش دهی بیماری های واگیر</vt:lpstr>
      <vt:lpstr>Slide 3</vt:lpstr>
      <vt:lpstr>نظام مراقبت کشوری بیماریهای منتقله از آب وغذا</vt:lpstr>
      <vt:lpstr>مقدمه</vt:lpstr>
      <vt:lpstr>Slide 6</vt:lpstr>
      <vt:lpstr>Slide 7</vt:lpstr>
      <vt:lpstr>Slide 8</vt:lpstr>
      <vt:lpstr>Slide 9</vt:lpstr>
      <vt:lpstr>راه انتقال </vt:lpstr>
      <vt:lpstr>علائم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منحنی اپیدمی</vt:lpstr>
      <vt:lpstr>Common sourse Curves</vt:lpstr>
      <vt:lpstr>Propagated Curves       or person to person outbreak        </vt:lpstr>
      <vt:lpstr>Continual Source Curves</vt:lpstr>
      <vt:lpstr>Slide 24</vt:lpstr>
      <vt:lpstr>Slide 25</vt:lpstr>
      <vt:lpstr>7- طراح و اجرای یک مطالعه اپیدمیولوژیک برای آزمون فرضیه </vt:lpstr>
      <vt:lpstr>Slide 27</vt:lpstr>
      <vt:lpstr>Slide 28</vt:lpstr>
      <vt:lpstr>Slide 29</vt:lpstr>
      <vt:lpstr>Slide 30</vt:lpstr>
      <vt:lpstr>Slide 31</vt:lpstr>
      <vt:lpstr>Slide 32</vt:lpstr>
      <vt:lpstr>Slide 33</vt:lpstr>
      <vt:lpstr>Slide 34</vt:lpstr>
      <vt:lpstr>آنالیز موار مثبت وبا در استان اصفهان  در سال 1396</vt:lpstr>
      <vt:lpstr>تعداد موارد وبای التور در استان اصفهان</vt:lpstr>
      <vt:lpstr>کشف وبا در استان</vt:lpstr>
      <vt:lpstr>سابقه ی سفر در موارد کشف شده ی استان</vt:lpstr>
      <vt:lpstr>موارد وبا به تفکیک محل سکونت</vt:lpstr>
      <vt:lpstr>کشف موارد التور مثبت در روزشمار آبان</vt:lpstr>
      <vt:lpstr>موارد کشف شده به تفکیک بستری و سرپایی</vt:lpstr>
      <vt:lpstr>مقایسه ی مکانی موارد بستری و کشف</vt:lpstr>
      <vt:lpstr>موارد مثبت به تفکیک گروه سنی</vt:lpstr>
      <vt:lpstr>طغیان بیماری گوارشی   روستای ویست شهرستان خوانسار خرداد 96</vt:lpstr>
      <vt:lpstr>موقیت روستا</vt:lpstr>
      <vt:lpstr>شروع ماجرا</vt:lpstr>
      <vt:lpstr>شروع آلودگی</vt:lpstr>
      <vt:lpstr>پاسخ آزمایشات</vt:lpstr>
      <vt:lpstr>آزمایشات تخصصی</vt:lpstr>
      <vt:lpstr>موقیت خوانسار در اصفهان</vt:lpstr>
      <vt:lpstr>موقیت ویست در خوانسار</vt:lpstr>
      <vt:lpstr>ویست</vt:lpstr>
      <vt:lpstr>ترند روزانه بیماران</vt:lpstr>
      <vt:lpstr>مقایسه جنس</vt:lpstr>
      <vt:lpstr>گروه های سنی</vt:lpstr>
      <vt:lpstr>وجود 5000 نفر کارگر فصلی در قالب زندگی  عشایری</vt:lpstr>
      <vt:lpstr>Slide 57</vt:lpstr>
      <vt:lpstr>آب مصرفی گاها از لوله هایی برداشت می شود که قبلا سم ، کود شیمیایی یا داروهای تقویتی مخلوط با آب برای آبیاری زمین های کشاورزی از آن خارج می شده است . </vt:lpstr>
      <vt:lpstr>این تعداد جمعیت در کلنی های پراکنده در داخل زمین های کشاورزی در طول 20 کیلومتر از شرق دامنه تا غرب فریدن داخل چادر با حداقل امکانات رفاهی – بهداشتی زندگی میکنند . </vt:lpstr>
      <vt:lpstr>این تعداد جمعیت در کلنی های پراکنده در داخل زمین های کشاورزی در طول 20 کیلومتر از شرق دامنه تا غرب فریدن داخل چادر با حداقل امکانات رفاهی – بهداشتی زندگی میکنند . </vt:lpstr>
      <vt:lpstr>چون این گروه واجد ضوابط قانونی اداره امور عشایر شهرستان و استان نیستند هیچ کجا تحت عنوان عشایر ثبت نشده و لذا اداره خاصی متولی امور آن ها نبوده و نمی توانند از امتیازات عشایر استفاده کنند . </vt:lpstr>
      <vt:lpstr>چون این گروه واجد ضوابط قانونی اداره امور عشایر شهرستان و استان نیستند هیچ کجا تحت عنوان عشایر ثبت نشده و لذا اداره خاصی متولی امور آن ها نبوده و نمی توانند از امتیازات عشایر استفاده کنند . </vt:lpstr>
      <vt:lpstr>علیرغم پراکندگی زیاد همه ساله واحد بیماری ها و بهداشت محیط شهرستان فریدن در قالب تیم های سیار ، خدمات بهداشتی اولیه از قبیل واکسیناسیون ، بیماریابی و آموزش بهداشت  را ارائه می دهند . </vt:lpstr>
      <vt:lpstr>نمودار ترند بروز هپاتیت در عشایر فریدن</vt:lpstr>
      <vt:lpstr>تفکیک بر اساس جنس</vt:lpstr>
      <vt:lpstr>تفکیک بر اساس گروه سنی</vt:lpstr>
      <vt:lpstr>Spot Map</vt:lpstr>
      <vt:lpstr>روزشمار بروزهپاتیت A در سال 96</vt:lpstr>
      <vt:lpstr>روزشمار بروز هپاتیت A در سال 96</vt:lpstr>
      <vt:lpstr>روزشمار بروز هپاتیت A در سال 96</vt:lpstr>
      <vt:lpstr>روزشمار بروز هپاتیت A در سال 96</vt:lpstr>
      <vt:lpstr>وضعیت کشور در سال 96</vt:lpstr>
      <vt:lpstr>روزشمار بروز در سال 97</vt:lpstr>
      <vt:lpstr>روزشمار بروز در سال 97</vt:lpstr>
      <vt:lpstr>وضعیت کشور در سال 97</vt:lpstr>
      <vt:lpstr>Slide 76</vt:lpstr>
      <vt:lpstr>Slide 77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Dr.Farsi</dc:creator>
  <cp:lastModifiedBy>Dr.Farsi</cp:lastModifiedBy>
  <cp:revision>13</cp:revision>
  <dcterms:created xsi:type="dcterms:W3CDTF">2018-06-23T05:44:59Z</dcterms:created>
  <dcterms:modified xsi:type="dcterms:W3CDTF">2018-06-24T03:46:46Z</dcterms:modified>
</cp:coreProperties>
</file>