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99" r:id="rId3"/>
    <p:sldId id="300" r:id="rId4"/>
    <p:sldId id="301" r:id="rId5"/>
    <p:sldId id="302" r:id="rId6"/>
    <p:sldId id="303" r:id="rId7"/>
    <p:sldId id="304" r:id="rId8"/>
    <p:sldId id="305" r:id="rId9"/>
    <p:sldId id="306" r:id="rId10"/>
    <p:sldId id="307" r:id="rId11"/>
    <p:sldId id="308" r:id="rId12"/>
    <p:sldId id="309" r:id="rId13"/>
    <p:sldId id="310" r:id="rId14"/>
    <p:sldId id="311" r:id="rId15"/>
    <p:sldId id="312" r:id="rId16"/>
    <p:sldId id="313" r:id="rId17"/>
    <p:sldId id="272" r:id="rId18"/>
    <p:sldId id="257" r:id="rId19"/>
    <p:sldId id="280" r:id="rId20"/>
    <p:sldId id="259" r:id="rId21"/>
    <p:sldId id="278" r:id="rId22"/>
    <p:sldId id="279" r:id="rId23"/>
    <p:sldId id="260" r:id="rId24"/>
    <p:sldId id="262" r:id="rId25"/>
    <p:sldId id="274" r:id="rId26"/>
    <p:sldId id="297" r:id="rId27"/>
    <p:sldId id="264" r:id="rId28"/>
    <p:sldId id="265" r:id="rId29"/>
    <p:sldId id="295" r:id="rId30"/>
    <p:sldId id="266" r:id="rId31"/>
    <p:sldId id="268" r:id="rId32"/>
    <p:sldId id="275" r:id="rId33"/>
    <p:sldId id="276" r:id="rId34"/>
    <p:sldId id="289" r:id="rId35"/>
    <p:sldId id="290" r:id="rId36"/>
    <p:sldId id="315" r:id="rId37"/>
    <p:sldId id="316" r:id="rId38"/>
    <p:sldId id="317" r:id="rId39"/>
    <p:sldId id="318" r:id="rId40"/>
    <p:sldId id="319" r:id="rId41"/>
    <p:sldId id="320" r:id="rId42"/>
    <p:sldId id="321" r:id="rId43"/>
    <p:sldId id="322" r:id="rId44"/>
    <p:sldId id="323" r:id="rId45"/>
    <p:sldId id="324" r:id="rId46"/>
    <p:sldId id="325" r:id="rId47"/>
    <p:sldId id="326" r:id="rId48"/>
    <p:sldId id="288" r:id="rId49"/>
    <p:sldId id="271" r:id="rId50"/>
    <p:sldId id="273" r:id="rId51"/>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ED2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7.png"/></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C3FC44FA-E1EB-4BA8-9920-DA23CD57CB67}" type="datetimeFigureOut">
              <a:rPr lang="fa-IR" smtClean="0"/>
              <a:pPr/>
              <a:t>04/14/1437</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fa-I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FEDAE64C-C4D2-473B-A399-B1E255FEE320}"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3FC44FA-E1EB-4BA8-9920-DA23CD57CB67}" type="datetimeFigureOut">
              <a:rPr lang="fa-IR" smtClean="0"/>
              <a:pPr/>
              <a:t>04/14/1437</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FEDAE64C-C4D2-473B-A399-B1E255FEE320}"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3FC44FA-E1EB-4BA8-9920-DA23CD57CB67}" type="datetimeFigureOut">
              <a:rPr lang="fa-IR" smtClean="0"/>
              <a:pPr/>
              <a:t>04/14/1437</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FEDAE64C-C4D2-473B-A399-B1E255FEE320}"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3FC44FA-E1EB-4BA8-9920-DA23CD57CB67}" type="datetimeFigureOut">
              <a:rPr lang="fa-IR" smtClean="0"/>
              <a:pPr/>
              <a:t>04/14/1437</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FEDAE64C-C4D2-473B-A399-B1E255FEE320}" type="slidenum">
              <a:rPr lang="fa-IR" smtClean="0"/>
              <a:pPr/>
              <a:t>‹#›</a:t>
            </a:fld>
            <a:endParaRPr lang="fa-I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3FC44FA-E1EB-4BA8-9920-DA23CD57CB67}" type="datetimeFigureOut">
              <a:rPr lang="fa-IR" smtClean="0"/>
              <a:pPr/>
              <a:t>04/14/1437</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FEDAE64C-C4D2-473B-A399-B1E255FEE320}" type="slidenum">
              <a:rPr lang="fa-IR" smtClean="0"/>
              <a:pPr/>
              <a:t>‹#›</a:t>
            </a:fld>
            <a:endParaRPr lang="fa-I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3FC44FA-E1EB-4BA8-9920-DA23CD57CB67}" type="datetimeFigureOut">
              <a:rPr lang="fa-IR" smtClean="0"/>
              <a:pPr/>
              <a:t>04/14/1437</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p:txBody>
          <a:bodyPr/>
          <a:lstStyle>
            <a:extLst/>
          </a:lstStyle>
          <a:p>
            <a:fld id="{FEDAE64C-C4D2-473B-A399-B1E255FEE320}" type="slidenum">
              <a:rPr lang="fa-IR" smtClean="0"/>
              <a:pPr/>
              <a:t>‹#›</a:t>
            </a:fld>
            <a:endParaRPr lang="fa-I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3FC44FA-E1EB-4BA8-9920-DA23CD57CB67}" type="datetimeFigureOut">
              <a:rPr lang="fa-IR" smtClean="0"/>
              <a:pPr/>
              <a:t>04/14/1437</a:t>
            </a:fld>
            <a:endParaRPr lang="fa-IR"/>
          </a:p>
        </p:txBody>
      </p:sp>
      <p:sp>
        <p:nvSpPr>
          <p:cNvPr id="8" name="Footer Placeholder 7"/>
          <p:cNvSpPr>
            <a:spLocks noGrp="1"/>
          </p:cNvSpPr>
          <p:nvPr>
            <p:ph type="ftr" sz="quarter" idx="11"/>
          </p:nvPr>
        </p:nvSpPr>
        <p:spPr/>
        <p:txBody>
          <a:bodyPr/>
          <a:lstStyle>
            <a:extLst/>
          </a:lstStyle>
          <a:p>
            <a:endParaRPr lang="fa-IR"/>
          </a:p>
        </p:txBody>
      </p:sp>
      <p:sp>
        <p:nvSpPr>
          <p:cNvPr id="9" name="Slide Number Placeholder 8"/>
          <p:cNvSpPr>
            <a:spLocks noGrp="1"/>
          </p:cNvSpPr>
          <p:nvPr>
            <p:ph type="sldNum" sz="quarter" idx="12"/>
          </p:nvPr>
        </p:nvSpPr>
        <p:spPr/>
        <p:txBody>
          <a:bodyPr/>
          <a:lstStyle>
            <a:extLst/>
          </a:lstStyle>
          <a:p>
            <a:fld id="{FEDAE64C-C4D2-473B-A399-B1E255FEE320}"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C3FC44FA-E1EB-4BA8-9920-DA23CD57CB67}" type="datetimeFigureOut">
              <a:rPr lang="fa-IR" smtClean="0"/>
              <a:pPr/>
              <a:t>04/14/1437</a:t>
            </a:fld>
            <a:endParaRPr lang="fa-IR"/>
          </a:p>
        </p:txBody>
      </p:sp>
      <p:sp>
        <p:nvSpPr>
          <p:cNvPr id="4" name="Footer Placeholder 3"/>
          <p:cNvSpPr>
            <a:spLocks noGrp="1"/>
          </p:cNvSpPr>
          <p:nvPr>
            <p:ph type="ftr" sz="quarter" idx="11"/>
          </p:nvPr>
        </p:nvSpPr>
        <p:spPr/>
        <p:txBody>
          <a:bodyPr/>
          <a:lstStyle>
            <a:extLst/>
          </a:lstStyle>
          <a:p>
            <a:endParaRPr lang="fa-IR"/>
          </a:p>
        </p:txBody>
      </p:sp>
      <p:sp>
        <p:nvSpPr>
          <p:cNvPr id="5" name="Slide Number Placeholder 4"/>
          <p:cNvSpPr>
            <a:spLocks noGrp="1"/>
          </p:cNvSpPr>
          <p:nvPr>
            <p:ph type="sldNum" sz="quarter" idx="12"/>
          </p:nvPr>
        </p:nvSpPr>
        <p:spPr/>
        <p:txBody>
          <a:bodyPr/>
          <a:lstStyle>
            <a:extLst/>
          </a:lstStyle>
          <a:p>
            <a:fld id="{FEDAE64C-C4D2-473B-A399-B1E255FEE320}" type="slidenum">
              <a:rPr lang="fa-IR" smtClean="0"/>
              <a:pPr/>
              <a:t>‹#›</a:t>
            </a:fld>
            <a:endParaRPr lang="fa-I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3FC44FA-E1EB-4BA8-9920-DA23CD57CB67}" type="datetimeFigureOut">
              <a:rPr lang="fa-IR" smtClean="0"/>
              <a:pPr/>
              <a:t>04/14/1437</a:t>
            </a:fld>
            <a:endParaRPr lang="fa-IR"/>
          </a:p>
        </p:txBody>
      </p:sp>
      <p:sp>
        <p:nvSpPr>
          <p:cNvPr id="3" name="Footer Placeholder 2"/>
          <p:cNvSpPr>
            <a:spLocks noGrp="1"/>
          </p:cNvSpPr>
          <p:nvPr>
            <p:ph type="ftr" sz="quarter" idx="11"/>
          </p:nvPr>
        </p:nvSpPr>
        <p:spPr/>
        <p:txBody>
          <a:bodyPr/>
          <a:lstStyle>
            <a:extLst/>
          </a:lstStyle>
          <a:p>
            <a:endParaRPr lang="fa-IR"/>
          </a:p>
        </p:txBody>
      </p:sp>
      <p:sp>
        <p:nvSpPr>
          <p:cNvPr id="4" name="Slide Number Placeholder 3"/>
          <p:cNvSpPr>
            <a:spLocks noGrp="1"/>
          </p:cNvSpPr>
          <p:nvPr>
            <p:ph type="sldNum" sz="quarter" idx="12"/>
          </p:nvPr>
        </p:nvSpPr>
        <p:spPr/>
        <p:txBody>
          <a:bodyPr/>
          <a:lstStyle>
            <a:extLst/>
          </a:lstStyle>
          <a:p>
            <a:fld id="{FEDAE64C-C4D2-473B-A399-B1E255FEE320}"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C3FC44FA-E1EB-4BA8-9920-DA23CD57CB67}" type="datetimeFigureOut">
              <a:rPr lang="fa-IR" smtClean="0"/>
              <a:pPr/>
              <a:t>04/14/1437</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p:txBody>
          <a:bodyPr/>
          <a:lstStyle>
            <a:extLst/>
          </a:lstStyle>
          <a:p>
            <a:fld id="{FEDAE64C-C4D2-473B-A399-B1E255FEE320}"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3FC44FA-E1EB-4BA8-9920-DA23CD57CB67}" type="datetimeFigureOut">
              <a:rPr lang="fa-IR" smtClean="0"/>
              <a:pPr/>
              <a:t>04/14/1437</a:t>
            </a:fld>
            <a:endParaRPr lang="fa-I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a-I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FEDAE64C-C4D2-473B-A399-B1E255FEE320}" type="slidenum">
              <a:rPr lang="fa-IR" smtClean="0"/>
              <a:pPr/>
              <a:t>‹#›</a:t>
            </a:fld>
            <a:endParaRPr lang="fa-I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C3FC44FA-E1EB-4BA8-9920-DA23CD57CB67}" type="datetimeFigureOut">
              <a:rPr lang="fa-IR" smtClean="0"/>
              <a:pPr/>
              <a:t>04/14/1437</a:t>
            </a:fld>
            <a:endParaRPr lang="fa-I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fa-I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FEDAE64C-C4D2-473B-A399-B1E255FEE320}"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7.png"/></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7.png"/></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7.png"/></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image" Target="../media/image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22376" y="1000108"/>
            <a:ext cx="7772400" cy="1828800"/>
          </a:xfrm>
        </p:spPr>
        <p:txBody>
          <a:bodyPr>
            <a:normAutofit/>
          </a:bodyPr>
          <a:lstStyle/>
          <a:p>
            <a:pPr algn="ctr"/>
            <a:r>
              <a:rPr lang="en-US" dirty="0" smtClean="0"/>
              <a:t/>
            </a:r>
            <a:br>
              <a:rPr lang="en-US" dirty="0" smtClean="0"/>
            </a:br>
            <a:endParaRPr lang="fa-IR" dirty="0"/>
          </a:p>
        </p:txBody>
      </p:sp>
      <p:sp>
        <p:nvSpPr>
          <p:cNvPr id="3" name="Subtitle 2"/>
          <p:cNvSpPr>
            <a:spLocks noGrp="1"/>
          </p:cNvSpPr>
          <p:nvPr>
            <p:ph type="subTitle" idx="1"/>
          </p:nvPr>
        </p:nvSpPr>
        <p:spPr>
          <a:xfrm>
            <a:off x="683568" y="2852936"/>
            <a:ext cx="7850152" cy="2029984"/>
          </a:xfrm>
        </p:spPr>
        <p:txBody>
          <a:bodyPr>
            <a:normAutofit/>
          </a:bodyPr>
          <a:lstStyle/>
          <a:p>
            <a:endParaRPr lang="fa-IR" dirty="0">
              <a:cs typeface="B Nazanin" pitchFamily="2" charset="-78"/>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51" y="-315416"/>
            <a:ext cx="9144000" cy="7060713"/>
          </a:xfrm>
          <a:prstGeom prst="rect">
            <a:avLst/>
          </a:prstGeom>
        </p:spPr>
      </p:pic>
      <p:sp>
        <p:nvSpPr>
          <p:cNvPr id="11" name="Title 1"/>
          <p:cNvSpPr txBox="1">
            <a:spLocks/>
          </p:cNvSpPr>
          <p:nvPr/>
        </p:nvSpPr>
        <p:spPr>
          <a:xfrm>
            <a:off x="440140" y="2217329"/>
            <a:ext cx="3656942" cy="3449270"/>
          </a:xfrm>
          <a:prstGeom prst="rect">
            <a:avLst/>
          </a:prstGeom>
        </p:spPr>
        <p:txBody>
          <a:bodyPr vert="horz"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lnSpc>
                <a:spcPct val="150000"/>
              </a:lnSpc>
            </a:pPr>
            <a:r>
              <a:rPr lang="fa-IR" sz="2500" i="1" cap="all" dirty="0" smtClean="0">
                <a:ln w="0"/>
                <a:solidFill>
                  <a:schemeClr val="tx1"/>
                </a:solidFill>
                <a:effectLst>
                  <a:outerShdw blurRad="75057" dist="38100" dir="5400000" sy="-20000" rotWithShape="0">
                    <a:prstClr val="black">
                      <a:alpha val="25000"/>
                    </a:prstClr>
                  </a:outerShdw>
                  <a:reflection blurRad="12700" stA="50000" endPos="50000" dist="5000" dir="5400000" sy="-100000" rotWithShape="0"/>
                </a:effectLst>
                <a:cs typeface="B Titr" pitchFamily="2" charset="-78"/>
              </a:rPr>
              <a:t>برنامه تأمین مراقبت های اولیه سلامت در مناطق روستایی حاشیه شهرها،</a:t>
            </a:r>
          </a:p>
          <a:p>
            <a:pPr algn="ctr">
              <a:lnSpc>
                <a:spcPct val="150000"/>
              </a:lnSpc>
            </a:pPr>
            <a:r>
              <a:rPr lang="fa-IR" sz="2500" i="1" cap="all" dirty="0" smtClean="0">
                <a:ln w="0"/>
                <a:solidFill>
                  <a:schemeClr val="tx1"/>
                </a:solidFill>
                <a:effectLst>
                  <a:outerShdw blurRad="75057" dist="38100" dir="5400000" sy="-20000" rotWithShape="0">
                    <a:prstClr val="black">
                      <a:alpha val="25000"/>
                    </a:prstClr>
                  </a:outerShdw>
                  <a:reflection blurRad="12700" stA="50000" endPos="50000" dist="5000" dir="5400000" sy="-100000" rotWithShape="0"/>
                </a:effectLst>
                <a:cs typeface="B Titr" pitchFamily="2" charset="-78"/>
              </a:rPr>
              <a:t>سکونت گاههای غیررسمی و شهرهای بین 20 تا500 هزار نفر</a:t>
            </a:r>
          </a:p>
          <a:p>
            <a:pPr algn="ctr"/>
            <a:endParaRPr lang="fa-IR" sz="2500" i="1" cap="all" dirty="0">
              <a:ln w="0"/>
              <a:solidFill>
                <a:schemeClr val="tx1"/>
              </a:solidFill>
              <a:effectLst>
                <a:outerShdw blurRad="75057" dist="38100" dir="5400000" sy="-20000" rotWithShape="0">
                  <a:prstClr val="black">
                    <a:alpha val="25000"/>
                  </a:prstClr>
                </a:outerShdw>
                <a:reflection blurRad="12700" stA="50000" endPos="50000" dist="5000" dir="5400000" sy="-100000" rotWithShape="0"/>
              </a:effectLst>
              <a:cs typeface="B Titr" pitchFamily="2" charset="-78"/>
            </a:endParaRPr>
          </a:p>
          <a:p>
            <a:pPr algn="ctr"/>
            <a:r>
              <a:rPr lang="fa-IR" sz="2600" i="1" cap="all" dirty="0" smtClean="0">
                <a:ln w="0"/>
                <a:solidFill>
                  <a:schemeClr val="tx1"/>
                </a:solidFill>
                <a:effectLst>
                  <a:outerShdw blurRad="75057" dist="38100" dir="5400000" sy="-20000" rotWithShape="0">
                    <a:prstClr val="black">
                      <a:alpha val="25000"/>
                    </a:prstClr>
                  </a:outerShdw>
                  <a:reflection blurRad="12700" stA="50000" endPos="50000" dist="5000" dir="5400000" sy="-100000" rotWithShape="0"/>
                </a:effectLst>
              </a:rPr>
              <a:t>و کلانشهر اصفهان</a:t>
            </a:r>
            <a:r>
              <a:rPr lang="en-US" sz="2600" i="1" cap="all" dirty="0" smtClean="0">
                <a:ln w="0"/>
                <a:solidFill>
                  <a:schemeClr val="tx1"/>
                </a:solidFill>
                <a:effectLst>
                  <a:outerShdw blurRad="75057" dist="38100" dir="5400000" sy="-20000" rotWithShape="0">
                    <a:prstClr val="black">
                      <a:alpha val="25000"/>
                    </a:prstClr>
                  </a:outerShdw>
                  <a:reflection blurRad="12700" stA="50000" endPos="50000" dist="5000" dir="5400000" sy="-100000" rotWithShape="0"/>
                </a:effectLst>
              </a:rPr>
              <a:t/>
            </a:r>
            <a:br>
              <a:rPr lang="en-US" sz="2600" i="1" cap="all" dirty="0" smtClean="0">
                <a:ln w="0"/>
                <a:solidFill>
                  <a:schemeClr val="tx1"/>
                </a:solidFill>
                <a:effectLst>
                  <a:outerShdw blurRad="75057" dist="38100" dir="5400000" sy="-20000" rotWithShape="0">
                    <a:prstClr val="black">
                      <a:alpha val="25000"/>
                    </a:prstClr>
                  </a:outerShdw>
                  <a:reflection blurRad="12700" stA="50000" endPos="50000" dist="5000" dir="5400000" sy="-100000" rotWithShape="0"/>
                </a:effectLst>
              </a:rPr>
            </a:br>
            <a:endParaRPr lang="fa-IR" sz="2600" i="1" cap="all" dirty="0">
              <a:ln w="0"/>
              <a:solidFill>
                <a:schemeClr val="tx1"/>
              </a:solidFill>
              <a:effectLst>
                <a:outerShdw blurRad="75057" dist="38100" dir="5400000" sy="-20000" rotWithShape="0">
                  <a:prstClr val="black">
                    <a:alpha val="25000"/>
                  </a:prstClr>
                </a:outerShdw>
                <a:reflection blurRad="12700" stA="50000" endPos="50000" dist="5000" dir="5400000" sy="-100000" rotWithShape="0"/>
              </a:effectLst>
            </a:endParaRPr>
          </a:p>
        </p:txBody>
      </p:sp>
      <p:pic>
        <p:nvPicPr>
          <p:cNvPr id="13" name="Picture 4" descr="BISM2"/>
          <p:cNvPicPr>
            <a:picLocks noChangeAspect="1" noChangeArrowheads="1"/>
          </p:cNvPicPr>
          <p:nvPr/>
        </p:nvPicPr>
        <p:blipFill>
          <a:blip r:embed="rId3" cstate="print"/>
          <a:stretch>
            <a:fillRect/>
          </a:stretch>
        </p:blipFill>
        <p:spPr bwMode="auto">
          <a:xfrm>
            <a:off x="548969" y="420917"/>
            <a:ext cx="3525811" cy="16399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23"/>
          <p:cNvSpPr/>
          <p:nvPr/>
        </p:nvSpPr>
        <p:spPr>
          <a:xfrm>
            <a:off x="2361913" y="1134391"/>
            <a:ext cx="1957631" cy="792088"/>
          </a:xfrm>
          <a:custGeom>
            <a:avLst/>
            <a:gdLst>
              <a:gd name="connsiteX0" fmla="*/ 0 w 1957631"/>
              <a:gd name="connsiteY0" fmla="*/ 0 h 836878"/>
              <a:gd name="connsiteX1" fmla="*/ 1957631 w 1957631"/>
              <a:gd name="connsiteY1" fmla="*/ 0 h 836878"/>
              <a:gd name="connsiteX2" fmla="*/ 1957631 w 1957631"/>
              <a:gd name="connsiteY2" fmla="*/ 836878 h 836878"/>
              <a:gd name="connsiteX3" fmla="*/ 0 w 1957631"/>
              <a:gd name="connsiteY3" fmla="*/ 836878 h 836878"/>
              <a:gd name="connsiteX4" fmla="*/ 0 w 1957631"/>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7631" h="836878">
                <a:moveTo>
                  <a:pt x="0" y="0"/>
                </a:moveTo>
                <a:lnTo>
                  <a:pt x="1957631" y="0"/>
                </a:lnTo>
                <a:lnTo>
                  <a:pt x="1957631"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2">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313221" tIns="78232" rIns="78232" bIns="78232" numCol="1" spcCol="1270" anchor="ctr" anchorCtr="0">
            <a:noAutofit/>
          </a:bodyPr>
          <a:lstStyle/>
          <a:p>
            <a:pPr lvl="0" algn="ctr" defTabSz="488950" rtl="1">
              <a:lnSpc>
                <a:spcPct val="90000"/>
              </a:lnSpc>
              <a:spcBef>
                <a:spcPct val="0"/>
              </a:spcBef>
              <a:spcAft>
                <a:spcPct val="35000"/>
              </a:spcAft>
            </a:pPr>
            <a:r>
              <a:rPr lang="fa-IR" sz="1300" b="0" kern="1200" dirty="0" smtClean="0">
                <a:effectLst/>
                <a:cs typeface="B Zar" pitchFamily="2" charset="-78"/>
              </a:rPr>
              <a:t>تحول نظام های کنونی سلامت و نظم دادن به آنها با هدف تأمین دسترسی همگانی و حمایت اجتماعی از سلامت</a:t>
            </a:r>
            <a:endParaRPr lang="en-US" sz="1300" kern="1200" dirty="0"/>
          </a:p>
        </p:txBody>
      </p:sp>
      <p:sp>
        <p:nvSpPr>
          <p:cNvPr id="25" name="Freeform 24"/>
          <p:cNvSpPr/>
          <p:nvPr/>
        </p:nvSpPr>
        <p:spPr>
          <a:xfrm>
            <a:off x="2361913" y="1971270"/>
            <a:ext cx="1957631" cy="792088"/>
          </a:xfrm>
          <a:custGeom>
            <a:avLst/>
            <a:gdLst>
              <a:gd name="connsiteX0" fmla="*/ 0 w 1957631"/>
              <a:gd name="connsiteY0" fmla="*/ 0 h 836878"/>
              <a:gd name="connsiteX1" fmla="*/ 1957631 w 1957631"/>
              <a:gd name="connsiteY1" fmla="*/ 0 h 836878"/>
              <a:gd name="connsiteX2" fmla="*/ 1957631 w 1957631"/>
              <a:gd name="connsiteY2" fmla="*/ 836878 h 836878"/>
              <a:gd name="connsiteX3" fmla="*/ 0 w 1957631"/>
              <a:gd name="connsiteY3" fmla="*/ 836878 h 836878"/>
              <a:gd name="connsiteX4" fmla="*/ 0 w 1957631"/>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7631" h="836878">
                <a:moveTo>
                  <a:pt x="0" y="0"/>
                </a:moveTo>
                <a:lnTo>
                  <a:pt x="1957631" y="0"/>
                </a:lnTo>
                <a:lnTo>
                  <a:pt x="1957631"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791280"/>
              <a:satOff val="5186"/>
              <a:lumOff val="222"/>
              <a:alphaOff val="0"/>
            </a:schemeClr>
          </a:lnRef>
          <a:fillRef idx="1">
            <a:schemeClr val="accent4">
              <a:tint val="40000"/>
              <a:alpha val="90000"/>
              <a:hueOff val="-791280"/>
              <a:satOff val="5186"/>
              <a:lumOff val="222"/>
              <a:alphaOff val="0"/>
            </a:schemeClr>
          </a:fillRef>
          <a:effectRef idx="2">
            <a:schemeClr val="accent4">
              <a:tint val="40000"/>
              <a:alpha val="90000"/>
              <a:hueOff val="-791280"/>
              <a:satOff val="5186"/>
              <a:lumOff val="222"/>
              <a:alphaOff val="0"/>
            </a:schemeClr>
          </a:effectRef>
          <a:fontRef idx="minor">
            <a:schemeClr val="dk1">
              <a:hueOff val="0"/>
              <a:satOff val="0"/>
              <a:lumOff val="0"/>
              <a:alphaOff val="0"/>
            </a:schemeClr>
          </a:fontRef>
        </p:style>
        <p:txBody>
          <a:bodyPr spcFirstLastPara="0" vert="horz" wrap="square" lIns="313221" tIns="78232" rIns="78232" bIns="78232" numCol="1" spcCol="1270" anchor="ctr" anchorCtr="0">
            <a:noAutofit/>
          </a:bodyPr>
          <a:lstStyle/>
          <a:p>
            <a:pPr lvl="0" algn="ctr" defTabSz="488950" rtl="1">
              <a:lnSpc>
                <a:spcPct val="90000"/>
              </a:lnSpc>
              <a:spcBef>
                <a:spcPct val="0"/>
              </a:spcBef>
              <a:spcAft>
                <a:spcPct val="35000"/>
              </a:spcAft>
            </a:pPr>
            <a:r>
              <a:rPr lang="fa-IR" sz="1600" b="0" kern="1200" dirty="0" smtClean="0">
                <a:effectLst/>
                <a:cs typeface="B Zar" pitchFamily="2" charset="-78"/>
              </a:rPr>
              <a:t>پرداختن به سلامت همه افراد جامعه</a:t>
            </a:r>
            <a:endParaRPr lang="en-US" sz="1600" kern="1200" dirty="0"/>
          </a:p>
        </p:txBody>
      </p:sp>
      <p:sp>
        <p:nvSpPr>
          <p:cNvPr id="26" name="Freeform 25"/>
          <p:cNvSpPr/>
          <p:nvPr/>
        </p:nvSpPr>
        <p:spPr>
          <a:xfrm>
            <a:off x="2361913" y="2808148"/>
            <a:ext cx="1957631" cy="792088"/>
          </a:xfrm>
          <a:custGeom>
            <a:avLst/>
            <a:gdLst>
              <a:gd name="connsiteX0" fmla="*/ 0 w 1957631"/>
              <a:gd name="connsiteY0" fmla="*/ 0 h 836878"/>
              <a:gd name="connsiteX1" fmla="*/ 1957631 w 1957631"/>
              <a:gd name="connsiteY1" fmla="*/ 0 h 836878"/>
              <a:gd name="connsiteX2" fmla="*/ 1957631 w 1957631"/>
              <a:gd name="connsiteY2" fmla="*/ 836878 h 836878"/>
              <a:gd name="connsiteX3" fmla="*/ 0 w 1957631"/>
              <a:gd name="connsiteY3" fmla="*/ 836878 h 836878"/>
              <a:gd name="connsiteX4" fmla="*/ 0 w 1957631"/>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7631" h="836878">
                <a:moveTo>
                  <a:pt x="0" y="0"/>
                </a:moveTo>
                <a:lnTo>
                  <a:pt x="1957631" y="0"/>
                </a:lnTo>
                <a:lnTo>
                  <a:pt x="1957631"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1582560"/>
              <a:satOff val="10373"/>
              <a:lumOff val="443"/>
              <a:alphaOff val="0"/>
            </a:schemeClr>
          </a:lnRef>
          <a:fillRef idx="1">
            <a:schemeClr val="accent4">
              <a:tint val="40000"/>
              <a:alpha val="90000"/>
              <a:hueOff val="-1582560"/>
              <a:satOff val="10373"/>
              <a:lumOff val="443"/>
              <a:alphaOff val="0"/>
            </a:schemeClr>
          </a:fillRef>
          <a:effectRef idx="2">
            <a:schemeClr val="accent4">
              <a:tint val="40000"/>
              <a:alpha val="90000"/>
              <a:hueOff val="-1582560"/>
              <a:satOff val="10373"/>
              <a:lumOff val="443"/>
              <a:alphaOff val="0"/>
            </a:schemeClr>
          </a:effectRef>
          <a:fontRef idx="minor">
            <a:schemeClr val="dk1">
              <a:hueOff val="0"/>
              <a:satOff val="0"/>
              <a:lumOff val="0"/>
              <a:alphaOff val="0"/>
            </a:schemeClr>
          </a:fontRef>
        </p:style>
        <p:txBody>
          <a:bodyPr spcFirstLastPara="0" vert="horz" wrap="square" lIns="313221" tIns="78232" rIns="78232" bIns="78232" numCol="1" spcCol="1270" anchor="ctr" anchorCtr="0">
            <a:noAutofit/>
          </a:bodyPr>
          <a:lstStyle/>
          <a:p>
            <a:pPr lvl="0" algn="ctr" defTabSz="488950" rtl="1">
              <a:lnSpc>
                <a:spcPct val="90000"/>
              </a:lnSpc>
              <a:spcBef>
                <a:spcPct val="0"/>
              </a:spcBef>
              <a:spcAft>
                <a:spcPct val="35000"/>
              </a:spcAft>
            </a:pPr>
            <a:r>
              <a:rPr lang="fa-IR" sz="1400" b="0" kern="1200" dirty="0" smtClean="0">
                <a:effectLst/>
                <a:cs typeface="B Zar" pitchFamily="2" charset="-78"/>
              </a:rPr>
              <a:t>دادن پاسخ جامع به انتظارات و نیازهای مردم در طیفی گسترده تر از مخاطرات و بیماری ها</a:t>
            </a:r>
            <a:endParaRPr lang="en-US" sz="1400" kern="1200" dirty="0"/>
          </a:p>
        </p:txBody>
      </p:sp>
      <p:sp>
        <p:nvSpPr>
          <p:cNvPr id="27" name="Freeform 26"/>
          <p:cNvSpPr/>
          <p:nvPr/>
        </p:nvSpPr>
        <p:spPr>
          <a:xfrm>
            <a:off x="2361913" y="3645027"/>
            <a:ext cx="1957631" cy="792088"/>
          </a:xfrm>
          <a:custGeom>
            <a:avLst/>
            <a:gdLst>
              <a:gd name="connsiteX0" fmla="*/ 0 w 1957631"/>
              <a:gd name="connsiteY0" fmla="*/ 0 h 836878"/>
              <a:gd name="connsiteX1" fmla="*/ 1957631 w 1957631"/>
              <a:gd name="connsiteY1" fmla="*/ 0 h 836878"/>
              <a:gd name="connsiteX2" fmla="*/ 1957631 w 1957631"/>
              <a:gd name="connsiteY2" fmla="*/ 836878 h 836878"/>
              <a:gd name="connsiteX3" fmla="*/ 0 w 1957631"/>
              <a:gd name="connsiteY3" fmla="*/ 836878 h 836878"/>
              <a:gd name="connsiteX4" fmla="*/ 0 w 1957631"/>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7631" h="836878">
                <a:moveTo>
                  <a:pt x="0" y="0"/>
                </a:moveTo>
                <a:lnTo>
                  <a:pt x="1957631" y="0"/>
                </a:lnTo>
                <a:lnTo>
                  <a:pt x="1957631"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2373840"/>
              <a:satOff val="15559"/>
              <a:lumOff val="665"/>
              <a:alphaOff val="0"/>
            </a:schemeClr>
          </a:lnRef>
          <a:fillRef idx="1">
            <a:schemeClr val="accent4">
              <a:tint val="40000"/>
              <a:alpha val="90000"/>
              <a:hueOff val="-2373840"/>
              <a:satOff val="15559"/>
              <a:lumOff val="665"/>
              <a:alphaOff val="0"/>
            </a:schemeClr>
          </a:fillRef>
          <a:effectRef idx="2">
            <a:schemeClr val="accent4">
              <a:tint val="40000"/>
              <a:alpha val="90000"/>
              <a:hueOff val="-2373840"/>
              <a:satOff val="15559"/>
              <a:lumOff val="665"/>
              <a:alphaOff val="0"/>
            </a:schemeClr>
          </a:effectRef>
          <a:fontRef idx="minor">
            <a:schemeClr val="dk1">
              <a:hueOff val="0"/>
              <a:satOff val="0"/>
              <a:lumOff val="0"/>
              <a:alphaOff val="0"/>
            </a:schemeClr>
          </a:fontRef>
        </p:style>
        <p:txBody>
          <a:bodyPr spcFirstLastPara="0" vert="horz" wrap="square" lIns="313221" tIns="78232" rIns="78232" bIns="78232" numCol="1" spcCol="1270" anchor="ctr" anchorCtr="0">
            <a:noAutofit/>
          </a:bodyPr>
          <a:lstStyle/>
          <a:p>
            <a:pPr lvl="0" algn="ctr" defTabSz="488950" rtl="1">
              <a:lnSpc>
                <a:spcPct val="90000"/>
              </a:lnSpc>
              <a:spcBef>
                <a:spcPct val="0"/>
              </a:spcBef>
              <a:spcAft>
                <a:spcPct val="35000"/>
              </a:spcAft>
            </a:pPr>
            <a:r>
              <a:rPr lang="fa-IR" sz="1400" b="0" kern="1200" dirty="0" smtClean="0">
                <a:effectLst/>
                <a:cs typeface="B Zar" pitchFamily="2" charset="-78"/>
              </a:rPr>
              <a:t>ترویج روش سالم تر زندگی و کاستن از اثر مخاطرات اجتماعی و محیطی</a:t>
            </a:r>
            <a:endParaRPr lang="en-US" sz="1400" kern="1200" dirty="0"/>
          </a:p>
        </p:txBody>
      </p:sp>
      <p:sp>
        <p:nvSpPr>
          <p:cNvPr id="28" name="Freeform 27"/>
          <p:cNvSpPr/>
          <p:nvPr/>
        </p:nvSpPr>
        <p:spPr>
          <a:xfrm>
            <a:off x="2361913" y="4481905"/>
            <a:ext cx="1957631" cy="792088"/>
          </a:xfrm>
          <a:custGeom>
            <a:avLst/>
            <a:gdLst>
              <a:gd name="connsiteX0" fmla="*/ 0 w 1957631"/>
              <a:gd name="connsiteY0" fmla="*/ 0 h 836878"/>
              <a:gd name="connsiteX1" fmla="*/ 1957631 w 1957631"/>
              <a:gd name="connsiteY1" fmla="*/ 0 h 836878"/>
              <a:gd name="connsiteX2" fmla="*/ 1957631 w 1957631"/>
              <a:gd name="connsiteY2" fmla="*/ 836878 h 836878"/>
              <a:gd name="connsiteX3" fmla="*/ 0 w 1957631"/>
              <a:gd name="connsiteY3" fmla="*/ 836878 h 836878"/>
              <a:gd name="connsiteX4" fmla="*/ 0 w 1957631"/>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7631" h="836878">
                <a:moveTo>
                  <a:pt x="0" y="0"/>
                </a:moveTo>
                <a:lnTo>
                  <a:pt x="1957631" y="0"/>
                </a:lnTo>
                <a:lnTo>
                  <a:pt x="1957631"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3165121"/>
              <a:satOff val="20745"/>
              <a:lumOff val="887"/>
              <a:alphaOff val="0"/>
            </a:schemeClr>
          </a:lnRef>
          <a:fillRef idx="1">
            <a:schemeClr val="accent4">
              <a:tint val="40000"/>
              <a:alpha val="90000"/>
              <a:hueOff val="-3165121"/>
              <a:satOff val="20745"/>
              <a:lumOff val="887"/>
              <a:alphaOff val="0"/>
            </a:schemeClr>
          </a:fillRef>
          <a:effectRef idx="2">
            <a:schemeClr val="accent4">
              <a:tint val="40000"/>
              <a:alpha val="90000"/>
              <a:hueOff val="-3165121"/>
              <a:satOff val="20745"/>
              <a:lumOff val="887"/>
              <a:alphaOff val="0"/>
            </a:schemeClr>
          </a:effectRef>
          <a:fontRef idx="minor">
            <a:schemeClr val="dk1">
              <a:hueOff val="0"/>
              <a:satOff val="0"/>
              <a:lumOff val="0"/>
              <a:alphaOff val="0"/>
            </a:schemeClr>
          </a:fontRef>
        </p:style>
        <p:txBody>
          <a:bodyPr spcFirstLastPara="0" vert="horz" wrap="square" lIns="313221" tIns="78232" rIns="78232" bIns="78232" numCol="1" spcCol="1270" anchor="ctr" anchorCtr="0">
            <a:noAutofit/>
          </a:bodyPr>
          <a:lstStyle/>
          <a:p>
            <a:pPr lvl="0" algn="ctr" defTabSz="488950" rtl="1">
              <a:lnSpc>
                <a:spcPct val="90000"/>
              </a:lnSpc>
              <a:spcBef>
                <a:spcPct val="0"/>
              </a:spcBef>
              <a:spcAft>
                <a:spcPct val="35000"/>
              </a:spcAft>
            </a:pPr>
            <a:r>
              <a:rPr lang="fa-IR" sz="1300" b="0" kern="1200" dirty="0" smtClean="0">
                <a:effectLst/>
                <a:cs typeface="B Zar" pitchFamily="2" charset="-78"/>
              </a:rPr>
              <a:t>تیمی از کارکنان سلامت که دسترسی به تکنولوژی ها و داروها و استفاده مناسب از آنها را تسهیل می کنند</a:t>
            </a:r>
            <a:endParaRPr lang="en-US" sz="1300" kern="1200" dirty="0"/>
          </a:p>
        </p:txBody>
      </p:sp>
      <p:sp>
        <p:nvSpPr>
          <p:cNvPr id="29" name="Freeform 28"/>
          <p:cNvSpPr/>
          <p:nvPr/>
        </p:nvSpPr>
        <p:spPr>
          <a:xfrm>
            <a:off x="2361913" y="5273993"/>
            <a:ext cx="1957631" cy="792088"/>
          </a:xfrm>
          <a:custGeom>
            <a:avLst/>
            <a:gdLst>
              <a:gd name="connsiteX0" fmla="*/ 0 w 1957631"/>
              <a:gd name="connsiteY0" fmla="*/ 0 h 836878"/>
              <a:gd name="connsiteX1" fmla="*/ 1957631 w 1957631"/>
              <a:gd name="connsiteY1" fmla="*/ 0 h 836878"/>
              <a:gd name="connsiteX2" fmla="*/ 1957631 w 1957631"/>
              <a:gd name="connsiteY2" fmla="*/ 836878 h 836878"/>
              <a:gd name="connsiteX3" fmla="*/ 0 w 1957631"/>
              <a:gd name="connsiteY3" fmla="*/ 836878 h 836878"/>
              <a:gd name="connsiteX4" fmla="*/ 0 w 1957631"/>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7631" h="836878">
                <a:moveTo>
                  <a:pt x="0" y="0"/>
                </a:moveTo>
                <a:lnTo>
                  <a:pt x="1957631" y="0"/>
                </a:lnTo>
                <a:lnTo>
                  <a:pt x="1957631"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3956401"/>
              <a:satOff val="25931"/>
              <a:lumOff val="1109"/>
              <a:alphaOff val="0"/>
            </a:schemeClr>
          </a:lnRef>
          <a:fillRef idx="1">
            <a:schemeClr val="accent4">
              <a:tint val="40000"/>
              <a:alpha val="90000"/>
              <a:hueOff val="-3956401"/>
              <a:satOff val="25931"/>
              <a:lumOff val="1109"/>
              <a:alphaOff val="0"/>
            </a:schemeClr>
          </a:fillRef>
          <a:effectRef idx="2">
            <a:schemeClr val="accent4">
              <a:tint val="40000"/>
              <a:alpha val="90000"/>
              <a:hueOff val="-3956401"/>
              <a:satOff val="25931"/>
              <a:lumOff val="1109"/>
              <a:alphaOff val="0"/>
            </a:schemeClr>
          </a:effectRef>
          <a:fontRef idx="minor">
            <a:schemeClr val="dk1">
              <a:hueOff val="0"/>
              <a:satOff val="0"/>
              <a:lumOff val="0"/>
              <a:alphaOff val="0"/>
            </a:schemeClr>
          </a:fontRef>
        </p:style>
        <p:txBody>
          <a:bodyPr spcFirstLastPara="0" vert="horz" wrap="square" lIns="313221" tIns="78232" rIns="78232" bIns="78232" numCol="1" spcCol="1270" anchor="ctr" anchorCtr="0">
            <a:noAutofit/>
          </a:bodyPr>
          <a:lstStyle/>
          <a:p>
            <a:pPr lvl="0" algn="ctr" defTabSz="488950" rtl="1">
              <a:lnSpc>
                <a:spcPct val="90000"/>
              </a:lnSpc>
              <a:spcBef>
                <a:spcPct val="0"/>
              </a:spcBef>
              <a:spcAft>
                <a:spcPct val="35000"/>
              </a:spcAft>
            </a:pPr>
            <a:r>
              <a:rPr lang="fa-IR" sz="1300" b="0" kern="1200" dirty="0" smtClean="0">
                <a:effectLst/>
                <a:cs typeface="B Zar" pitchFamily="2" charset="-78"/>
              </a:rPr>
              <a:t>مشارکت نهادینه شده جامعه مدنی از طریق گفت و گو درباره سیا ست ها و ساز و کار های مسئولیت پذیری</a:t>
            </a:r>
            <a:endParaRPr lang="en-US" sz="1300" kern="1200" dirty="0"/>
          </a:p>
        </p:txBody>
      </p:sp>
      <p:sp>
        <p:nvSpPr>
          <p:cNvPr id="30" name="Freeform 29"/>
          <p:cNvSpPr/>
          <p:nvPr/>
        </p:nvSpPr>
        <p:spPr>
          <a:xfrm>
            <a:off x="827584" y="673374"/>
            <a:ext cx="1512545" cy="836460"/>
          </a:xfrm>
          <a:custGeom>
            <a:avLst/>
            <a:gdLst>
              <a:gd name="connsiteX0" fmla="*/ 0 w 1512545"/>
              <a:gd name="connsiteY0" fmla="*/ 418230 h 836460"/>
              <a:gd name="connsiteX1" fmla="*/ 756273 w 1512545"/>
              <a:gd name="connsiteY1" fmla="*/ 0 h 836460"/>
              <a:gd name="connsiteX2" fmla="*/ 1512546 w 1512545"/>
              <a:gd name="connsiteY2" fmla="*/ 418230 h 836460"/>
              <a:gd name="connsiteX3" fmla="*/ 756273 w 1512545"/>
              <a:gd name="connsiteY3" fmla="*/ 836460 h 836460"/>
              <a:gd name="connsiteX4" fmla="*/ 0 w 1512545"/>
              <a:gd name="connsiteY4" fmla="*/ 418230 h 836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545" h="836460">
                <a:moveTo>
                  <a:pt x="0" y="418230"/>
                </a:moveTo>
                <a:cubicBezTo>
                  <a:pt x="0" y="187248"/>
                  <a:pt x="338595" y="0"/>
                  <a:pt x="756273" y="0"/>
                </a:cubicBezTo>
                <a:cubicBezTo>
                  <a:pt x="1173951" y="0"/>
                  <a:pt x="1512546" y="187248"/>
                  <a:pt x="1512546" y="418230"/>
                </a:cubicBezTo>
                <a:cubicBezTo>
                  <a:pt x="1512546" y="649212"/>
                  <a:pt x="1173951" y="836460"/>
                  <a:pt x="756273" y="836460"/>
                </a:cubicBezTo>
                <a:cubicBezTo>
                  <a:pt x="338595" y="836460"/>
                  <a:pt x="0" y="649212"/>
                  <a:pt x="0" y="418230"/>
                </a:cubicBez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221507" tIns="122497" rIns="221507" bIns="122497" numCol="1" spcCol="1270" anchor="ctr" anchorCtr="0">
            <a:noAutofit/>
          </a:bodyPr>
          <a:lstStyle/>
          <a:p>
            <a:pPr lvl="0" algn="ctr" defTabSz="666750" rtl="1">
              <a:lnSpc>
                <a:spcPct val="90000"/>
              </a:lnSpc>
              <a:spcBef>
                <a:spcPct val="0"/>
              </a:spcBef>
              <a:spcAft>
                <a:spcPct val="35000"/>
              </a:spcAft>
            </a:pPr>
            <a:r>
              <a:rPr lang="en-US" sz="1500" b="0" kern="1200" dirty="0" smtClean="0">
                <a:effectLst/>
                <a:cs typeface="B Zar" pitchFamily="2" charset="-78"/>
              </a:rPr>
              <a:t>PHC</a:t>
            </a:r>
            <a:r>
              <a:rPr lang="fa-IR" sz="1500" b="0" kern="1200" dirty="0" smtClean="0">
                <a:effectLst/>
                <a:cs typeface="B Zar" pitchFamily="2" charset="-78"/>
              </a:rPr>
              <a:t> با رویکرد</a:t>
            </a:r>
            <a:r>
              <a:rPr lang="en-US" sz="1500" b="0" kern="1200" dirty="0" smtClean="0">
                <a:effectLst/>
                <a:cs typeface="B Zar" pitchFamily="2" charset="-78"/>
              </a:rPr>
              <a:t>SDH</a:t>
            </a:r>
            <a:r>
              <a:rPr lang="fa-IR" sz="1500" b="0" kern="1200" dirty="0" smtClean="0">
                <a:effectLst/>
                <a:cs typeface="B Zar" pitchFamily="2" charset="-78"/>
              </a:rPr>
              <a:t> </a:t>
            </a:r>
            <a:endParaRPr lang="en-US" sz="1500" kern="1200" dirty="0"/>
          </a:p>
        </p:txBody>
      </p:sp>
      <p:sp>
        <p:nvSpPr>
          <p:cNvPr id="31" name="Freeform 30"/>
          <p:cNvSpPr/>
          <p:nvPr/>
        </p:nvSpPr>
        <p:spPr>
          <a:xfrm>
            <a:off x="6047356" y="1044812"/>
            <a:ext cx="1940585" cy="836878"/>
          </a:xfrm>
          <a:custGeom>
            <a:avLst/>
            <a:gdLst>
              <a:gd name="connsiteX0" fmla="*/ 0 w 1940585"/>
              <a:gd name="connsiteY0" fmla="*/ 0 h 836878"/>
              <a:gd name="connsiteX1" fmla="*/ 1940585 w 1940585"/>
              <a:gd name="connsiteY1" fmla="*/ 0 h 836878"/>
              <a:gd name="connsiteX2" fmla="*/ 1940585 w 1940585"/>
              <a:gd name="connsiteY2" fmla="*/ 836878 h 836878"/>
              <a:gd name="connsiteX3" fmla="*/ 0 w 1940585"/>
              <a:gd name="connsiteY3" fmla="*/ 836878 h 836878"/>
              <a:gd name="connsiteX4" fmla="*/ 0 w 1940585"/>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0585" h="836878">
                <a:moveTo>
                  <a:pt x="0" y="0"/>
                </a:moveTo>
                <a:lnTo>
                  <a:pt x="1940585" y="0"/>
                </a:lnTo>
                <a:lnTo>
                  <a:pt x="1940585"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4747681"/>
              <a:satOff val="31118"/>
              <a:lumOff val="1330"/>
              <a:alphaOff val="0"/>
            </a:schemeClr>
          </a:lnRef>
          <a:fillRef idx="1">
            <a:schemeClr val="accent4">
              <a:tint val="40000"/>
              <a:alpha val="90000"/>
              <a:hueOff val="-4747681"/>
              <a:satOff val="31118"/>
              <a:lumOff val="1330"/>
              <a:alphaOff val="0"/>
            </a:schemeClr>
          </a:fillRef>
          <a:effectRef idx="2">
            <a:schemeClr val="accent4">
              <a:tint val="40000"/>
              <a:alpha val="90000"/>
              <a:hueOff val="-4747681"/>
              <a:satOff val="31118"/>
              <a:lumOff val="1330"/>
              <a:alphaOff val="0"/>
            </a:schemeClr>
          </a:effectRef>
          <a:fontRef idx="minor">
            <a:schemeClr val="dk1">
              <a:hueOff val="0"/>
              <a:satOff val="0"/>
              <a:lumOff val="0"/>
              <a:alphaOff val="0"/>
            </a:schemeClr>
          </a:fontRef>
        </p:style>
        <p:txBody>
          <a:bodyPr spcFirstLastPara="0" vert="horz" wrap="square" lIns="310494" tIns="85344" rIns="85343" bIns="85344" numCol="1" spcCol="1270" anchor="ctr" anchorCtr="0">
            <a:noAutofit/>
          </a:bodyPr>
          <a:lstStyle/>
          <a:p>
            <a:pPr lvl="0" algn="ctr" defTabSz="533400" rtl="1">
              <a:lnSpc>
                <a:spcPct val="90000"/>
              </a:lnSpc>
              <a:spcBef>
                <a:spcPct val="0"/>
              </a:spcBef>
              <a:spcAft>
                <a:spcPct val="35000"/>
              </a:spcAft>
            </a:pPr>
            <a:r>
              <a:rPr lang="fa-IR" sz="1400" b="0" kern="1200" dirty="0" smtClean="0">
                <a:effectLst/>
                <a:cs typeface="B Zar" pitchFamily="2" charset="-78"/>
              </a:rPr>
              <a:t>دسترسی گسترده تنگدستان روستایی به بسته خدمات پایه سلامت و داروهای اساسی</a:t>
            </a:r>
            <a:endParaRPr lang="en-US" sz="1400" kern="1200" dirty="0"/>
          </a:p>
        </p:txBody>
      </p:sp>
      <p:sp>
        <p:nvSpPr>
          <p:cNvPr id="32" name="Freeform 31"/>
          <p:cNvSpPr/>
          <p:nvPr/>
        </p:nvSpPr>
        <p:spPr>
          <a:xfrm>
            <a:off x="6047356" y="1881690"/>
            <a:ext cx="1940585" cy="836878"/>
          </a:xfrm>
          <a:custGeom>
            <a:avLst/>
            <a:gdLst>
              <a:gd name="connsiteX0" fmla="*/ 0 w 1940585"/>
              <a:gd name="connsiteY0" fmla="*/ 0 h 836878"/>
              <a:gd name="connsiteX1" fmla="*/ 1940585 w 1940585"/>
              <a:gd name="connsiteY1" fmla="*/ 0 h 836878"/>
              <a:gd name="connsiteX2" fmla="*/ 1940585 w 1940585"/>
              <a:gd name="connsiteY2" fmla="*/ 836878 h 836878"/>
              <a:gd name="connsiteX3" fmla="*/ 0 w 1940585"/>
              <a:gd name="connsiteY3" fmla="*/ 836878 h 836878"/>
              <a:gd name="connsiteX4" fmla="*/ 0 w 1940585"/>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0585" h="836878">
                <a:moveTo>
                  <a:pt x="0" y="0"/>
                </a:moveTo>
                <a:lnTo>
                  <a:pt x="1940585" y="0"/>
                </a:lnTo>
                <a:lnTo>
                  <a:pt x="1940585"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5538961"/>
              <a:satOff val="36304"/>
              <a:lumOff val="1552"/>
              <a:alphaOff val="0"/>
            </a:schemeClr>
          </a:lnRef>
          <a:fillRef idx="1">
            <a:schemeClr val="accent4">
              <a:tint val="40000"/>
              <a:alpha val="90000"/>
              <a:hueOff val="-5538961"/>
              <a:satOff val="36304"/>
              <a:lumOff val="1552"/>
              <a:alphaOff val="0"/>
            </a:schemeClr>
          </a:fillRef>
          <a:effectRef idx="2">
            <a:schemeClr val="accent4">
              <a:tint val="40000"/>
              <a:alpha val="90000"/>
              <a:hueOff val="-5538961"/>
              <a:satOff val="36304"/>
              <a:lumOff val="1552"/>
              <a:alphaOff val="0"/>
            </a:schemeClr>
          </a:effectRef>
          <a:fontRef idx="minor">
            <a:schemeClr val="dk1">
              <a:hueOff val="0"/>
              <a:satOff val="0"/>
              <a:lumOff val="0"/>
              <a:alphaOff val="0"/>
            </a:schemeClr>
          </a:fontRef>
        </p:style>
        <p:txBody>
          <a:bodyPr spcFirstLastPara="0" vert="horz" wrap="square" lIns="310494" tIns="85344" rIns="85343" bIns="85344" numCol="1" spcCol="1270" anchor="ctr" anchorCtr="0">
            <a:noAutofit/>
          </a:bodyPr>
          <a:lstStyle/>
          <a:p>
            <a:pPr lvl="0" algn="ctr" defTabSz="533400" rtl="1">
              <a:lnSpc>
                <a:spcPct val="90000"/>
              </a:lnSpc>
              <a:spcBef>
                <a:spcPct val="0"/>
              </a:spcBef>
              <a:spcAft>
                <a:spcPct val="35000"/>
              </a:spcAft>
            </a:pPr>
            <a:r>
              <a:rPr lang="fa-IR" sz="1500" b="0" kern="1200" dirty="0" smtClean="0">
                <a:effectLst/>
                <a:cs typeface="B Zar" pitchFamily="2" charset="-78"/>
              </a:rPr>
              <a:t>تمرکز بر سلامت مادر و کودک</a:t>
            </a:r>
            <a:endParaRPr lang="en-US" sz="1500" kern="1200" dirty="0"/>
          </a:p>
        </p:txBody>
      </p:sp>
      <p:sp>
        <p:nvSpPr>
          <p:cNvPr id="33" name="Freeform 32"/>
          <p:cNvSpPr/>
          <p:nvPr/>
        </p:nvSpPr>
        <p:spPr>
          <a:xfrm>
            <a:off x="6047356" y="2718568"/>
            <a:ext cx="1940585" cy="836878"/>
          </a:xfrm>
          <a:custGeom>
            <a:avLst/>
            <a:gdLst>
              <a:gd name="connsiteX0" fmla="*/ 0 w 1940585"/>
              <a:gd name="connsiteY0" fmla="*/ 0 h 836878"/>
              <a:gd name="connsiteX1" fmla="*/ 1940585 w 1940585"/>
              <a:gd name="connsiteY1" fmla="*/ 0 h 836878"/>
              <a:gd name="connsiteX2" fmla="*/ 1940585 w 1940585"/>
              <a:gd name="connsiteY2" fmla="*/ 836878 h 836878"/>
              <a:gd name="connsiteX3" fmla="*/ 0 w 1940585"/>
              <a:gd name="connsiteY3" fmla="*/ 836878 h 836878"/>
              <a:gd name="connsiteX4" fmla="*/ 0 w 1940585"/>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0585" h="836878">
                <a:moveTo>
                  <a:pt x="0" y="0"/>
                </a:moveTo>
                <a:lnTo>
                  <a:pt x="1940585" y="0"/>
                </a:lnTo>
                <a:lnTo>
                  <a:pt x="1940585"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6330241"/>
              <a:satOff val="41490"/>
              <a:lumOff val="1774"/>
              <a:alphaOff val="0"/>
            </a:schemeClr>
          </a:lnRef>
          <a:fillRef idx="1">
            <a:schemeClr val="accent4">
              <a:tint val="40000"/>
              <a:alpha val="90000"/>
              <a:hueOff val="-6330241"/>
              <a:satOff val="41490"/>
              <a:lumOff val="1774"/>
              <a:alphaOff val="0"/>
            </a:schemeClr>
          </a:fillRef>
          <a:effectRef idx="2">
            <a:schemeClr val="accent4">
              <a:tint val="40000"/>
              <a:alpha val="90000"/>
              <a:hueOff val="-6330241"/>
              <a:satOff val="41490"/>
              <a:lumOff val="1774"/>
              <a:alphaOff val="0"/>
            </a:schemeClr>
          </a:effectRef>
          <a:fontRef idx="minor">
            <a:schemeClr val="dk1">
              <a:hueOff val="0"/>
              <a:satOff val="0"/>
              <a:lumOff val="0"/>
              <a:alphaOff val="0"/>
            </a:schemeClr>
          </a:fontRef>
        </p:style>
        <p:txBody>
          <a:bodyPr spcFirstLastPara="0" vert="horz" wrap="square" lIns="310494" tIns="85344" rIns="85343" bIns="85344" numCol="1" spcCol="1270" anchor="ctr" anchorCtr="0">
            <a:noAutofit/>
          </a:bodyPr>
          <a:lstStyle/>
          <a:p>
            <a:pPr lvl="0" algn="ctr" defTabSz="533400" rtl="1">
              <a:lnSpc>
                <a:spcPct val="90000"/>
              </a:lnSpc>
              <a:spcBef>
                <a:spcPct val="0"/>
              </a:spcBef>
              <a:spcAft>
                <a:spcPct val="35000"/>
              </a:spcAft>
            </a:pPr>
            <a:r>
              <a:rPr lang="fa-IR" sz="1500" b="0" kern="1200" dirty="0" smtClean="0">
                <a:effectLst/>
                <a:cs typeface="B Zar" pitchFamily="2" charset="-78"/>
              </a:rPr>
              <a:t>تأکید بر چند بیماری منتخب ، در درجه اول حاد و عفونی</a:t>
            </a:r>
            <a:endParaRPr lang="en-US" sz="1500" kern="1200" dirty="0" smtClean="0"/>
          </a:p>
        </p:txBody>
      </p:sp>
      <p:sp>
        <p:nvSpPr>
          <p:cNvPr id="34" name="Freeform 33"/>
          <p:cNvSpPr/>
          <p:nvPr/>
        </p:nvSpPr>
        <p:spPr>
          <a:xfrm>
            <a:off x="6047356" y="3555447"/>
            <a:ext cx="1940585" cy="836878"/>
          </a:xfrm>
          <a:custGeom>
            <a:avLst/>
            <a:gdLst>
              <a:gd name="connsiteX0" fmla="*/ 0 w 1940585"/>
              <a:gd name="connsiteY0" fmla="*/ 0 h 836878"/>
              <a:gd name="connsiteX1" fmla="*/ 1940585 w 1940585"/>
              <a:gd name="connsiteY1" fmla="*/ 0 h 836878"/>
              <a:gd name="connsiteX2" fmla="*/ 1940585 w 1940585"/>
              <a:gd name="connsiteY2" fmla="*/ 836878 h 836878"/>
              <a:gd name="connsiteX3" fmla="*/ 0 w 1940585"/>
              <a:gd name="connsiteY3" fmla="*/ 836878 h 836878"/>
              <a:gd name="connsiteX4" fmla="*/ 0 w 1940585"/>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0585" h="836878">
                <a:moveTo>
                  <a:pt x="0" y="0"/>
                </a:moveTo>
                <a:lnTo>
                  <a:pt x="1940585" y="0"/>
                </a:lnTo>
                <a:lnTo>
                  <a:pt x="1940585"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7121521"/>
              <a:satOff val="46676"/>
              <a:lumOff val="1996"/>
              <a:alphaOff val="0"/>
            </a:schemeClr>
          </a:lnRef>
          <a:fillRef idx="1">
            <a:schemeClr val="accent4">
              <a:tint val="40000"/>
              <a:alpha val="90000"/>
              <a:hueOff val="-7121521"/>
              <a:satOff val="46676"/>
              <a:lumOff val="1996"/>
              <a:alphaOff val="0"/>
            </a:schemeClr>
          </a:fillRef>
          <a:effectRef idx="2">
            <a:schemeClr val="accent4">
              <a:tint val="40000"/>
              <a:alpha val="90000"/>
              <a:hueOff val="-7121521"/>
              <a:satOff val="46676"/>
              <a:lumOff val="1996"/>
              <a:alphaOff val="0"/>
            </a:schemeClr>
          </a:effectRef>
          <a:fontRef idx="minor">
            <a:schemeClr val="dk1">
              <a:hueOff val="0"/>
              <a:satOff val="0"/>
              <a:lumOff val="0"/>
              <a:alphaOff val="0"/>
            </a:schemeClr>
          </a:fontRef>
        </p:style>
        <p:txBody>
          <a:bodyPr spcFirstLastPara="0" vert="horz" wrap="square" lIns="310494" tIns="85344" rIns="85343" bIns="85344" numCol="1" spcCol="1270" anchor="ctr" anchorCtr="0">
            <a:noAutofit/>
          </a:bodyPr>
          <a:lstStyle/>
          <a:p>
            <a:pPr lvl="0" algn="ctr" defTabSz="533400" rtl="1">
              <a:lnSpc>
                <a:spcPct val="90000"/>
              </a:lnSpc>
              <a:spcBef>
                <a:spcPct val="0"/>
              </a:spcBef>
              <a:spcAft>
                <a:spcPct val="35000"/>
              </a:spcAft>
            </a:pPr>
            <a:r>
              <a:rPr lang="fa-IR" sz="1400" b="0" kern="1200" dirty="0" smtClean="0">
                <a:effectLst/>
                <a:cs typeface="B Zar" pitchFamily="2" charset="-78"/>
              </a:rPr>
              <a:t>بهبود شرایط بهداشتی ، آب ، بهسازی های محیط و آموزش بهداشت در روستاها</a:t>
            </a:r>
            <a:endParaRPr lang="en-US" sz="1400" kern="1200" dirty="0" smtClean="0"/>
          </a:p>
        </p:txBody>
      </p:sp>
      <p:sp>
        <p:nvSpPr>
          <p:cNvPr id="35" name="Freeform 34"/>
          <p:cNvSpPr/>
          <p:nvPr/>
        </p:nvSpPr>
        <p:spPr>
          <a:xfrm>
            <a:off x="6047356" y="4392325"/>
            <a:ext cx="1940585" cy="836878"/>
          </a:xfrm>
          <a:custGeom>
            <a:avLst/>
            <a:gdLst>
              <a:gd name="connsiteX0" fmla="*/ 0 w 1940585"/>
              <a:gd name="connsiteY0" fmla="*/ 0 h 836878"/>
              <a:gd name="connsiteX1" fmla="*/ 1940585 w 1940585"/>
              <a:gd name="connsiteY1" fmla="*/ 0 h 836878"/>
              <a:gd name="connsiteX2" fmla="*/ 1940585 w 1940585"/>
              <a:gd name="connsiteY2" fmla="*/ 836878 h 836878"/>
              <a:gd name="connsiteX3" fmla="*/ 0 w 1940585"/>
              <a:gd name="connsiteY3" fmla="*/ 836878 h 836878"/>
              <a:gd name="connsiteX4" fmla="*/ 0 w 1940585"/>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0585" h="836878">
                <a:moveTo>
                  <a:pt x="0" y="0"/>
                </a:moveTo>
                <a:lnTo>
                  <a:pt x="1940585" y="0"/>
                </a:lnTo>
                <a:lnTo>
                  <a:pt x="1940585"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7912801"/>
              <a:satOff val="51863"/>
              <a:lumOff val="2217"/>
              <a:alphaOff val="0"/>
            </a:schemeClr>
          </a:lnRef>
          <a:fillRef idx="1">
            <a:schemeClr val="accent4">
              <a:tint val="40000"/>
              <a:alpha val="90000"/>
              <a:hueOff val="-7912801"/>
              <a:satOff val="51863"/>
              <a:lumOff val="2217"/>
              <a:alphaOff val="0"/>
            </a:schemeClr>
          </a:fillRef>
          <a:effectRef idx="2">
            <a:schemeClr val="accent4">
              <a:tint val="40000"/>
              <a:alpha val="90000"/>
              <a:hueOff val="-7912801"/>
              <a:satOff val="51863"/>
              <a:lumOff val="2217"/>
              <a:alphaOff val="0"/>
            </a:schemeClr>
          </a:effectRef>
          <a:fontRef idx="minor">
            <a:schemeClr val="dk1">
              <a:hueOff val="0"/>
              <a:satOff val="0"/>
              <a:lumOff val="0"/>
              <a:alphaOff val="0"/>
            </a:schemeClr>
          </a:fontRef>
        </p:style>
        <p:txBody>
          <a:bodyPr spcFirstLastPara="0" vert="horz" wrap="square" lIns="310494" tIns="85344" rIns="85343" bIns="85344" numCol="1" spcCol="1270" anchor="ctr" anchorCtr="0">
            <a:noAutofit/>
          </a:bodyPr>
          <a:lstStyle/>
          <a:p>
            <a:pPr lvl="0" algn="ctr" defTabSz="533400" rtl="1">
              <a:lnSpc>
                <a:spcPct val="90000"/>
              </a:lnSpc>
              <a:spcBef>
                <a:spcPct val="0"/>
              </a:spcBef>
              <a:spcAft>
                <a:spcPct val="35000"/>
              </a:spcAft>
            </a:pPr>
            <a:r>
              <a:rPr lang="fa-IR" sz="1500" b="0" kern="1200" dirty="0" smtClean="0">
                <a:effectLst/>
                <a:cs typeface="B Zar" pitchFamily="2" charset="-78"/>
              </a:rPr>
              <a:t>فناوری های ساده برای کارکنان بهداشتی داوطلب و غیرماهر جامعه</a:t>
            </a:r>
            <a:endParaRPr lang="en-US" sz="1500" kern="1200" dirty="0" smtClean="0"/>
          </a:p>
        </p:txBody>
      </p:sp>
      <p:sp>
        <p:nvSpPr>
          <p:cNvPr id="36" name="Freeform 35"/>
          <p:cNvSpPr/>
          <p:nvPr/>
        </p:nvSpPr>
        <p:spPr>
          <a:xfrm>
            <a:off x="6047356" y="5229203"/>
            <a:ext cx="1940585" cy="836878"/>
          </a:xfrm>
          <a:custGeom>
            <a:avLst/>
            <a:gdLst>
              <a:gd name="connsiteX0" fmla="*/ 0 w 1940585"/>
              <a:gd name="connsiteY0" fmla="*/ 0 h 836878"/>
              <a:gd name="connsiteX1" fmla="*/ 1940585 w 1940585"/>
              <a:gd name="connsiteY1" fmla="*/ 0 h 836878"/>
              <a:gd name="connsiteX2" fmla="*/ 1940585 w 1940585"/>
              <a:gd name="connsiteY2" fmla="*/ 836878 h 836878"/>
              <a:gd name="connsiteX3" fmla="*/ 0 w 1940585"/>
              <a:gd name="connsiteY3" fmla="*/ 836878 h 836878"/>
              <a:gd name="connsiteX4" fmla="*/ 0 w 1940585"/>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0585" h="836878">
                <a:moveTo>
                  <a:pt x="0" y="0"/>
                </a:moveTo>
                <a:lnTo>
                  <a:pt x="1940585" y="0"/>
                </a:lnTo>
                <a:lnTo>
                  <a:pt x="1940585"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8704081"/>
              <a:satOff val="57049"/>
              <a:lumOff val="2439"/>
              <a:alphaOff val="0"/>
            </a:schemeClr>
          </a:lnRef>
          <a:fillRef idx="1">
            <a:schemeClr val="accent4">
              <a:tint val="40000"/>
              <a:alpha val="90000"/>
              <a:hueOff val="-8704081"/>
              <a:satOff val="57049"/>
              <a:lumOff val="2439"/>
              <a:alphaOff val="0"/>
            </a:schemeClr>
          </a:fillRef>
          <a:effectRef idx="2">
            <a:schemeClr val="accent4">
              <a:tint val="40000"/>
              <a:alpha val="90000"/>
              <a:hueOff val="-8704081"/>
              <a:satOff val="57049"/>
              <a:lumOff val="2439"/>
              <a:alphaOff val="0"/>
            </a:schemeClr>
          </a:effectRef>
          <a:fontRef idx="minor">
            <a:schemeClr val="dk1">
              <a:hueOff val="0"/>
              <a:satOff val="0"/>
              <a:lumOff val="0"/>
              <a:alphaOff val="0"/>
            </a:schemeClr>
          </a:fontRef>
        </p:style>
        <p:txBody>
          <a:bodyPr spcFirstLastPara="0" vert="horz" wrap="square" lIns="310494" tIns="78232" rIns="78231" bIns="78232" numCol="1" spcCol="1270" anchor="ctr" anchorCtr="0">
            <a:noAutofit/>
          </a:bodyPr>
          <a:lstStyle/>
          <a:p>
            <a:pPr lvl="0" algn="ctr" defTabSz="488950" rtl="1">
              <a:lnSpc>
                <a:spcPct val="90000"/>
              </a:lnSpc>
              <a:spcBef>
                <a:spcPct val="0"/>
              </a:spcBef>
              <a:spcAft>
                <a:spcPct val="35000"/>
              </a:spcAft>
            </a:pPr>
            <a:r>
              <a:rPr lang="fa-IR" sz="1400" b="0" kern="1200" dirty="0" smtClean="0">
                <a:effectLst/>
                <a:cs typeface="B Zar" pitchFamily="2" charset="-78"/>
              </a:rPr>
              <a:t>مشارکت به صورت بسیج منابع محلی و مدیریت مراکز بهداشتی درمانی با کمک کمیته های محلی سلامت</a:t>
            </a:r>
            <a:endParaRPr lang="en-US" sz="1400" kern="1200" dirty="0" smtClean="0"/>
          </a:p>
        </p:txBody>
      </p:sp>
      <p:sp>
        <p:nvSpPr>
          <p:cNvPr id="37" name="Freeform 36"/>
          <p:cNvSpPr/>
          <p:nvPr/>
        </p:nvSpPr>
        <p:spPr>
          <a:xfrm>
            <a:off x="4392326" y="669323"/>
            <a:ext cx="1633899" cy="836460"/>
          </a:xfrm>
          <a:custGeom>
            <a:avLst/>
            <a:gdLst>
              <a:gd name="connsiteX0" fmla="*/ 0 w 1633899"/>
              <a:gd name="connsiteY0" fmla="*/ 418230 h 836460"/>
              <a:gd name="connsiteX1" fmla="*/ 816950 w 1633899"/>
              <a:gd name="connsiteY1" fmla="*/ 0 h 836460"/>
              <a:gd name="connsiteX2" fmla="*/ 1633900 w 1633899"/>
              <a:gd name="connsiteY2" fmla="*/ 418230 h 836460"/>
              <a:gd name="connsiteX3" fmla="*/ 816950 w 1633899"/>
              <a:gd name="connsiteY3" fmla="*/ 836460 h 836460"/>
              <a:gd name="connsiteX4" fmla="*/ 0 w 1633899"/>
              <a:gd name="connsiteY4" fmla="*/ 418230 h 836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899" h="836460">
                <a:moveTo>
                  <a:pt x="0" y="418230"/>
                </a:moveTo>
                <a:cubicBezTo>
                  <a:pt x="0" y="187248"/>
                  <a:pt x="365761" y="0"/>
                  <a:pt x="816950" y="0"/>
                </a:cubicBezTo>
                <a:cubicBezTo>
                  <a:pt x="1268139" y="0"/>
                  <a:pt x="1633900" y="187248"/>
                  <a:pt x="1633900" y="418230"/>
                </a:cubicBezTo>
                <a:cubicBezTo>
                  <a:pt x="1633900" y="649212"/>
                  <a:pt x="1268139" y="836460"/>
                  <a:pt x="816950" y="836460"/>
                </a:cubicBezTo>
                <a:cubicBezTo>
                  <a:pt x="365761" y="836460"/>
                  <a:pt x="0" y="649212"/>
                  <a:pt x="0" y="418230"/>
                </a:cubicBez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8271860"/>
              <a:satOff val="46445"/>
              <a:lumOff val="-2156"/>
              <a:alphaOff val="0"/>
            </a:schemeClr>
          </a:fillRef>
          <a:effectRef idx="2">
            <a:schemeClr val="accent4">
              <a:hueOff val="-8271860"/>
              <a:satOff val="46445"/>
              <a:lumOff val="-2156"/>
              <a:alphaOff val="0"/>
            </a:schemeClr>
          </a:effectRef>
          <a:fontRef idx="minor">
            <a:schemeClr val="lt1"/>
          </a:fontRef>
        </p:style>
        <p:txBody>
          <a:bodyPr spcFirstLastPara="0" vert="horz" wrap="square" lIns="239279" tIns="122497" rIns="239279" bIns="122497" numCol="1" spcCol="1270" anchor="ctr" anchorCtr="0">
            <a:noAutofit/>
          </a:bodyPr>
          <a:lstStyle/>
          <a:p>
            <a:pPr lvl="0" algn="ctr" defTabSz="711200" rtl="1">
              <a:lnSpc>
                <a:spcPct val="90000"/>
              </a:lnSpc>
              <a:spcBef>
                <a:spcPct val="0"/>
              </a:spcBef>
              <a:spcAft>
                <a:spcPct val="35000"/>
              </a:spcAft>
            </a:pPr>
            <a:r>
              <a:rPr lang="en-US" sz="1600" b="0" kern="1200" dirty="0" smtClean="0">
                <a:effectLst/>
                <a:cs typeface="B Zar" pitchFamily="2" charset="-78"/>
              </a:rPr>
              <a:t>PHC</a:t>
            </a:r>
            <a:r>
              <a:rPr lang="fa-IR" sz="1600" b="0" kern="1200" dirty="0" smtClean="0">
                <a:effectLst/>
                <a:cs typeface="B Zar" pitchFamily="2" charset="-78"/>
              </a:rPr>
              <a:t> قبل از گزارش سال 2008</a:t>
            </a:r>
            <a:endParaRPr lang="en-US" sz="1600" kern="1200" dirty="0"/>
          </a:p>
        </p:txBody>
      </p:sp>
    </p:spTree>
    <p:extLst>
      <p:ext uri="{BB962C8B-B14F-4D97-AF65-F5344CB8AC3E}">
        <p14:creationId xmlns:p14="http://schemas.microsoft.com/office/powerpoint/2010/main" val="1861816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1000"/>
                                        <p:tgtEl>
                                          <p:spTgt spid="33"/>
                                        </p:tgtEl>
                                      </p:cBhvr>
                                    </p:animEffect>
                                    <p:anim calcmode="lin" valueType="num">
                                      <p:cBhvr>
                                        <p:cTn id="50" dur="1000" fill="hold"/>
                                        <p:tgtEl>
                                          <p:spTgt spid="33"/>
                                        </p:tgtEl>
                                        <p:attrNameLst>
                                          <p:attrName>ppt_x</p:attrName>
                                        </p:attrNameLst>
                                      </p:cBhvr>
                                      <p:tavLst>
                                        <p:tav tm="0">
                                          <p:val>
                                            <p:strVal val="#ppt_x"/>
                                          </p:val>
                                        </p:tav>
                                        <p:tav tm="100000">
                                          <p:val>
                                            <p:strVal val="#ppt_x"/>
                                          </p:val>
                                        </p:tav>
                                      </p:tavLst>
                                    </p:anim>
                                    <p:anim calcmode="lin" valueType="num">
                                      <p:cBhvr>
                                        <p:cTn id="51"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1000"/>
                                        <p:tgtEl>
                                          <p:spTgt spid="26"/>
                                        </p:tgtEl>
                                      </p:cBhvr>
                                    </p:animEffect>
                                    <p:anim calcmode="lin" valueType="num">
                                      <p:cBhvr>
                                        <p:cTn id="57" dur="1000" fill="hold"/>
                                        <p:tgtEl>
                                          <p:spTgt spid="26"/>
                                        </p:tgtEl>
                                        <p:attrNameLst>
                                          <p:attrName>ppt_x</p:attrName>
                                        </p:attrNameLst>
                                      </p:cBhvr>
                                      <p:tavLst>
                                        <p:tav tm="0">
                                          <p:val>
                                            <p:strVal val="#ppt_x"/>
                                          </p:val>
                                        </p:tav>
                                        <p:tav tm="100000">
                                          <p:val>
                                            <p:strVal val="#ppt_x"/>
                                          </p:val>
                                        </p:tav>
                                      </p:tavLst>
                                    </p:anim>
                                    <p:anim calcmode="lin" valueType="num">
                                      <p:cBhvr>
                                        <p:cTn id="5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1000"/>
                                        <p:tgtEl>
                                          <p:spTgt spid="34"/>
                                        </p:tgtEl>
                                      </p:cBhvr>
                                    </p:animEffect>
                                    <p:anim calcmode="lin" valueType="num">
                                      <p:cBhvr>
                                        <p:cTn id="64" dur="1000" fill="hold"/>
                                        <p:tgtEl>
                                          <p:spTgt spid="34"/>
                                        </p:tgtEl>
                                        <p:attrNameLst>
                                          <p:attrName>ppt_x</p:attrName>
                                        </p:attrNameLst>
                                      </p:cBhvr>
                                      <p:tavLst>
                                        <p:tav tm="0">
                                          <p:val>
                                            <p:strVal val="#ppt_x"/>
                                          </p:val>
                                        </p:tav>
                                        <p:tav tm="100000">
                                          <p:val>
                                            <p:strVal val="#ppt_x"/>
                                          </p:val>
                                        </p:tav>
                                      </p:tavLst>
                                    </p:anim>
                                    <p:anim calcmode="lin" valueType="num">
                                      <p:cBhvr>
                                        <p:cTn id="6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1000"/>
                                        <p:tgtEl>
                                          <p:spTgt spid="27"/>
                                        </p:tgtEl>
                                      </p:cBhvr>
                                    </p:animEffect>
                                    <p:anim calcmode="lin" valueType="num">
                                      <p:cBhvr>
                                        <p:cTn id="71" dur="1000" fill="hold"/>
                                        <p:tgtEl>
                                          <p:spTgt spid="27"/>
                                        </p:tgtEl>
                                        <p:attrNameLst>
                                          <p:attrName>ppt_x</p:attrName>
                                        </p:attrNameLst>
                                      </p:cBhvr>
                                      <p:tavLst>
                                        <p:tav tm="0">
                                          <p:val>
                                            <p:strVal val="#ppt_x"/>
                                          </p:val>
                                        </p:tav>
                                        <p:tav tm="100000">
                                          <p:val>
                                            <p:strVal val="#ppt_x"/>
                                          </p:val>
                                        </p:tav>
                                      </p:tavLst>
                                    </p:anim>
                                    <p:anim calcmode="lin" valueType="num">
                                      <p:cBhvr>
                                        <p:cTn id="7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1000"/>
                                        <p:tgtEl>
                                          <p:spTgt spid="35"/>
                                        </p:tgtEl>
                                      </p:cBhvr>
                                    </p:animEffect>
                                    <p:anim calcmode="lin" valueType="num">
                                      <p:cBhvr>
                                        <p:cTn id="78" dur="1000" fill="hold"/>
                                        <p:tgtEl>
                                          <p:spTgt spid="35"/>
                                        </p:tgtEl>
                                        <p:attrNameLst>
                                          <p:attrName>ppt_x</p:attrName>
                                        </p:attrNameLst>
                                      </p:cBhvr>
                                      <p:tavLst>
                                        <p:tav tm="0">
                                          <p:val>
                                            <p:strVal val="#ppt_x"/>
                                          </p:val>
                                        </p:tav>
                                        <p:tav tm="100000">
                                          <p:val>
                                            <p:strVal val="#ppt_x"/>
                                          </p:val>
                                        </p:tav>
                                      </p:tavLst>
                                    </p:anim>
                                    <p:anim calcmode="lin" valueType="num">
                                      <p:cBhvr>
                                        <p:cTn id="7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1000"/>
                                        <p:tgtEl>
                                          <p:spTgt spid="28"/>
                                        </p:tgtEl>
                                      </p:cBhvr>
                                    </p:animEffect>
                                    <p:anim calcmode="lin" valueType="num">
                                      <p:cBhvr>
                                        <p:cTn id="85" dur="1000" fill="hold"/>
                                        <p:tgtEl>
                                          <p:spTgt spid="28"/>
                                        </p:tgtEl>
                                        <p:attrNameLst>
                                          <p:attrName>ppt_x</p:attrName>
                                        </p:attrNameLst>
                                      </p:cBhvr>
                                      <p:tavLst>
                                        <p:tav tm="0">
                                          <p:val>
                                            <p:strVal val="#ppt_x"/>
                                          </p:val>
                                        </p:tav>
                                        <p:tav tm="100000">
                                          <p:val>
                                            <p:strVal val="#ppt_x"/>
                                          </p:val>
                                        </p:tav>
                                      </p:tavLst>
                                    </p:anim>
                                    <p:anim calcmode="lin" valueType="num">
                                      <p:cBhvr>
                                        <p:cTn id="8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fade">
                                      <p:cBhvr>
                                        <p:cTn id="91" dur="1000"/>
                                        <p:tgtEl>
                                          <p:spTgt spid="36"/>
                                        </p:tgtEl>
                                      </p:cBhvr>
                                    </p:animEffect>
                                    <p:anim calcmode="lin" valueType="num">
                                      <p:cBhvr>
                                        <p:cTn id="92" dur="1000" fill="hold"/>
                                        <p:tgtEl>
                                          <p:spTgt spid="36"/>
                                        </p:tgtEl>
                                        <p:attrNameLst>
                                          <p:attrName>ppt_x</p:attrName>
                                        </p:attrNameLst>
                                      </p:cBhvr>
                                      <p:tavLst>
                                        <p:tav tm="0">
                                          <p:val>
                                            <p:strVal val="#ppt_x"/>
                                          </p:val>
                                        </p:tav>
                                        <p:tav tm="100000">
                                          <p:val>
                                            <p:strVal val="#ppt_x"/>
                                          </p:val>
                                        </p:tav>
                                      </p:tavLst>
                                    </p:anim>
                                    <p:anim calcmode="lin" valueType="num">
                                      <p:cBhvr>
                                        <p:cTn id="9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fade">
                                      <p:cBhvr>
                                        <p:cTn id="98" dur="1000"/>
                                        <p:tgtEl>
                                          <p:spTgt spid="29"/>
                                        </p:tgtEl>
                                      </p:cBhvr>
                                    </p:animEffect>
                                    <p:anim calcmode="lin" valueType="num">
                                      <p:cBhvr>
                                        <p:cTn id="99" dur="1000" fill="hold"/>
                                        <p:tgtEl>
                                          <p:spTgt spid="29"/>
                                        </p:tgtEl>
                                        <p:attrNameLst>
                                          <p:attrName>ppt_x</p:attrName>
                                        </p:attrNameLst>
                                      </p:cBhvr>
                                      <p:tavLst>
                                        <p:tav tm="0">
                                          <p:val>
                                            <p:strVal val="#ppt_x"/>
                                          </p:val>
                                        </p:tav>
                                        <p:tav tm="100000">
                                          <p:val>
                                            <p:strVal val="#ppt_x"/>
                                          </p:val>
                                        </p:tav>
                                      </p:tavLst>
                                    </p:anim>
                                    <p:anim calcmode="lin" valueType="num">
                                      <p:cBhvr>
                                        <p:cTn id="10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23"/>
          <p:cNvSpPr/>
          <p:nvPr/>
        </p:nvSpPr>
        <p:spPr>
          <a:xfrm>
            <a:off x="2361913" y="1362997"/>
            <a:ext cx="1957631" cy="792088"/>
          </a:xfrm>
          <a:custGeom>
            <a:avLst/>
            <a:gdLst>
              <a:gd name="connsiteX0" fmla="*/ 0 w 1957631"/>
              <a:gd name="connsiteY0" fmla="*/ 0 h 836878"/>
              <a:gd name="connsiteX1" fmla="*/ 1957631 w 1957631"/>
              <a:gd name="connsiteY1" fmla="*/ 0 h 836878"/>
              <a:gd name="connsiteX2" fmla="*/ 1957631 w 1957631"/>
              <a:gd name="connsiteY2" fmla="*/ 836878 h 836878"/>
              <a:gd name="connsiteX3" fmla="*/ 0 w 1957631"/>
              <a:gd name="connsiteY3" fmla="*/ 836878 h 836878"/>
              <a:gd name="connsiteX4" fmla="*/ 0 w 1957631"/>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7631" h="836878">
                <a:moveTo>
                  <a:pt x="0" y="0"/>
                </a:moveTo>
                <a:lnTo>
                  <a:pt x="1957631" y="0"/>
                </a:lnTo>
                <a:lnTo>
                  <a:pt x="1957631"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2">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313221" tIns="78232" rIns="78232" bIns="78232" numCol="1" spcCol="1270" anchor="ctr" anchorCtr="0">
            <a:noAutofit/>
          </a:bodyPr>
          <a:lstStyle/>
          <a:p>
            <a:pPr algn="ctr" defTabSz="488950" rtl="1">
              <a:lnSpc>
                <a:spcPct val="90000"/>
              </a:lnSpc>
              <a:spcBef>
                <a:spcPct val="0"/>
              </a:spcBef>
              <a:spcAft>
                <a:spcPct val="35000"/>
              </a:spcAft>
            </a:pPr>
            <a:r>
              <a:rPr lang="fa-IR" sz="1200" dirty="0">
                <a:cs typeface="B Zar" pitchFamily="2" charset="-78"/>
              </a:rPr>
              <a:t>نظام های سلامت تکثر گرا که در چارچوبی جهانی شده کار می </a:t>
            </a:r>
            <a:r>
              <a:rPr lang="fa-IR" sz="1200" dirty="0" smtClean="0">
                <a:cs typeface="B Zar" pitchFamily="2" charset="-78"/>
              </a:rPr>
              <a:t>کنند</a:t>
            </a:r>
            <a:endParaRPr lang="en-US" sz="1200" dirty="0">
              <a:latin typeface="Calibri"/>
              <a:ea typeface="Calibri"/>
              <a:cs typeface="B Zar" pitchFamily="2" charset="-78"/>
            </a:endParaRPr>
          </a:p>
        </p:txBody>
      </p:sp>
      <p:sp>
        <p:nvSpPr>
          <p:cNvPr id="25" name="Freeform 24"/>
          <p:cNvSpPr/>
          <p:nvPr/>
        </p:nvSpPr>
        <p:spPr>
          <a:xfrm>
            <a:off x="2361913" y="2199876"/>
            <a:ext cx="1957631" cy="792088"/>
          </a:xfrm>
          <a:custGeom>
            <a:avLst/>
            <a:gdLst>
              <a:gd name="connsiteX0" fmla="*/ 0 w 1957631"/>
              <a:gd name="connsiteY0" fmla="*/ 0 h 836878"/>
              <a:gd name="connsiteX1" fmla="*/ 1957631 w 1957631"/>
              <a:gd name="connsiteY1" fmla="*/ 0 h 836878"/>
              <a:gd name="connsiteX2" fmla="*/ 1957631 w 1957631"/>
              <a:gd name="connsiteY2" fmla="*/ 836878 h 836878"/>
              <a:gd name="connsiteX3" fmla="*/ 0 w 1957631"/>
              <a:gd name="connsiteY3" fmla="*/ 836878 h 836878"/>
              <a:gd name="connsiteX4" fmla="*/ 0 w 1957631"/>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7631" h="836878">
                <a:moveTo>
                  <a:pt x="0" y="0"/>
                </a:moveTo>
                <a:lnTo>
                  <a:pt x="1957631" y="0"/>
                </a:lnTo>
                <a:lnTo>
                  <a:pt x="1957631"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791280"/>
              <a:satOff val="5186"/>
              <a:lumOff val="222"/>
              <a:alphaOff val="0"/>
            </a:schemeClr>
          </a:lnRef>
          <a:fillRef idx="1">
            <a:schemeClr val="accent4">
              <a:tint val="40000"/>
              <a:alpha val="90000"/>
              <a:hueOff val="-791280"/>
              <a:satOff val="5186"/>
              <a:lumOff val="222"/>
              <a:alphaOff val="0"/>
            </a:schemeClr>
          </a:fillRef>
          <a:effectRef idx="2">
            <a:schemeClr val="accent4">
              <a:tint val="40000"/>
              <a:alpha val="90000"/>
              <a:hueOff val="-791280"/>
              <a:satOff val="5186"/>
              <a:lumOff val="222"/>
              <a:alphaOff val="0"/>
            </a:schemeClr>
          </a:effectRef>
          <a:fontRef idx="minor">
            <a:schemeClr val="dk1">
              <a:hueOff val="0"/>
              <a:satOff val="0"/>
              <a:lumOff val="0"/>
              <a:alphaOff val="0"/>
            </a:schemeClr>
          </a:fontRef>
        </p:style>
        <p:txBody>
          <a:bodyPr spcFirstLastPara="0" vert="horz" wrap="square" lIns="313221" tIns="78232" rIns="78232" bIns="78232" numCol="1" spcCol="1270" anchor="ctr" anchorCtr="0">
            <a:noAutofit/>
          </a:bodyPr>
          <a:lstStyle/>
          <a:p>
            <a:pPr algn="ctr" rtl="1">
              <a:lnSpc>
                <a:spcPct val="115000"/>
              </a:lnSpc>
              <a:spcAft>
                <a:spcPts val="0"/>
              </a:spcAft>
            </a:pPr>
            <a:r>
              <a:rPr lang="fa-IR" sz="1200" dirty="0">
                <a:cs typeface="B Zar" pitchFamily="2" charset="-78"/>
              </a:rPr>
              <a:t>هدایت رشد منابعی که به سلامت اختصاص می یابند در جهت تأمین پوشش همگانی</a:t>
            </a:r>
            <a:endParaRPr lang="en-US" sz="1200" dirty="0">
              <a:latin typeface="Calibri"/>
              <a:ea typeface="Calibri"/>
              <a:cs typeface="B Zar" pitchFamily="2" charset="-78"/>
            </a:endParaRPr>
          </a:p>
        </p:txBody>
      </p:sp>
      <p:sp>
        <p:nvSpPr>
          <p:cNvPr id="26" name="Freeform 25"/>
          <p:cNvSpPr/>
          <p:nvPr/>
        </p:nvSpPr>
        <p:spPr>
          <a:xfrm>
            <a:off x="2361913" y="3036754"/>
            <a:ext cx="1957631" cy="792088"/>
          </a:xfrm>
          <a:custGeom>
            <a:avLst/>
            <a:gdLst>
              <a:gd name="connsiteX0" fmla="*/ 0 w 1957631"/>
              <a:gd name="connsiteY0" fmla="*/ 0 h 836878"/>
              <a:gd name="connsiteX1" fmla="*/ 1957631 w 1957631"/>
              <a:gd name="connsiteY1" fmla="*/ 0 h 836878"/>
              <a:gd name="connsiteX2" fmla="*/ 1957631 w 1957631"/>
              <a:gd name="connsiteY2" fmla="*/ 836878 h 836878"/>
              <a:gd name="connsiteX3" fmla="*/ 0 w 1957631"/>
              <a:gd name="connsiteY3" fmla="*/ 836878 h 836878"/>
              <a:gd name="connsiteX4" fmla="*/ 0 w 1957631"/>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7631" h="836878">
                <a:moveTo>
                  <a:pt x="0" y="0"/>
                </a:moveTo>
                <a:lnTo>
                  <a:pt x="1957631" y="0"/>
                </a:lnTo>
                <a:lnTo>
                  <a:pt x="1957631"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1582560"/>
              <a:satOff val="10373"/>
              <a:lumOff val="443"/>
              <a:alphaOff val="0"/>
            </a:schemeClr>
          </a:lnRef>
          <a:fillRef idx="1">
            <a:schemeClr val="accent4">
              <a:tint val="40000"/>
              <a:alpha val="90000"/>
              <a:hueOff val="-1582560"/>
              <a:satOff val="10373"/>
              <a:lumOff val="443"/>
              <a:alphaOff val="0"/>
            </a:schemeClr>
          </a:fillRef>
          <a:effectRef idx="2">
            <a:schemeClr val="accent4">
              <a:tint val="40000"/>
              <a:alpha val="90000"/>
              <a:hueOff val="-1582560"/>
              <a:satOff val="10373"/>
              <a:lumOff val="443"/>
              <a:alphaOff val="0"/>
            </a:schemeClr>
          </a:effectRef>
          <a:fontRef idx="minor">
            <a:schemeClr val="dk1">
              <a:hueOff val="0"/>
              <a:satOff val="0"/>
              <a:lumOff val="0"/>
              <a:alphaOff val="0"/>
            </a:schemeClr>
          </a:fontRef>
        </p:style>
        <p:txBody>
          <a:bodyPr spcFirstLastPara="0" vert="horz" wrap="square" lIns="313221" tIns="78232" rIns="78232" bIns="78232" numCol="1" spcCol="1270" anchor="ctr" anchorCtr="0">
            <a:noAutofit/>
          </a:bodyPr>
          <a:lstStyle/>
          <a:p>
            <a:pPr algn="ctr" rtl="1">
              <a:lnSpc>
                <a:spcPct val="115000"/>
              </a:lnSpc>
              <a:spcAft>
                <a:spcPts val="0"/>
              </a:spcAft>
            </a:pPr>
            <a:r>
              <a:rPr lang="fa-IR" sz="1200" dirty="0">
                <a:cs typeface="B Zar" pitchFamily="2" charset="-78"/>
              </a:rPr>
              <a:t>وحدت جهانی و یادگیری مشترک</a:t>
            </a:r>
            <a:endParaRPr lang="en-US" sz="1200" dirty="0">
              <a:latin typeface="Calibri"/>
              <a:ea typeface="Calibri"/>
              <a:cs typeface="B Zar" pitchFamily="2" charset="-78"/>
            </a:endParaRPr>
          </a:p>
        </p:txBody>
      </p:sp>
      <p:sp>
        <p:nvSpPr>
          <p:cNvPr id="27" name="Freeform 26"/>
          <p:cNvSpPr/>
          <p:nvPr/>
        </p:nvSpPr>
        <p:spPr>
          <a:xfrm>
            <a:off x="2361913" y="3873633"/>
            <a:ext cx="1957631" cy="792088"/>
          </a:xfrm>
          <a:custGeom>
            <a:avLst/>
            <a:gdLst>
              <a:gd name="connsiteX0" fmla="*/ 0 w 1957631"/>
              <a:gd name="connsiteY0" fmla="*/ 0 h 836878"/>
              <a:gd name="connsiteX1" fmla="*/ 1957631 w 1957631"/>
              <a:gd name="connsiteY1" fmla="*/ 0 h 836878"/>
              <a:gd name="connsiteX2" fmla="*/ 1957631 w 1957631"/>
              <a:gd name="connsiteY2" fmla="*/ 836878 h 836878"/>
              <a:gd name="connsiteX3" fmla="*/ 0 w 1957631"/>
              <a:gd name="connsiteY3" fmla="*/ 836878 h 836878"/>
              <a:gd name="connsiteX4" fmla="*/ 0 w 1957631"/>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7631" h="836878">
                <a:moveTo>
                  <a:pt x="0" y="0"/>
                </a:moveTo>
                <a:lnTo>
                  <a:pt x="1957631" y="0"/>
                </a:lnTo>
                <a:lnTo>
                  <a:pt x="1957631"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2373840"/>
              <a:satOff val="15559"/>
              <a:lumOff val="665"/>
              <a:alphaOff val="0"/>
            </a:schemeClr>
          </a:lnRef>
          <a:fillRef idx="1">
            <a:schemeClr val="accent4">
              <a:tint val="40000"/>
              <a:alpha val="90000"/>
              <a:hueOff val="-2373840"/>
              <a:satOff val="15559"/>
              <a:lumOff val="665"/>
              <a:alphaOff val="0"/>
            </a:schemeClr>
          </a:fillRef>
          <a:effectRef idx="2">
            <a:schemeClr val="accent4">
              <a:tint val="40000"/>
              <a:alpha val="90000"/>
              <a:hueOff val="-2373840"/>
              <a:satOff val="15559"/>
              <a:lumOff val="665"/>
              <a:alphaOff val="0"/>
            </a:schemeClr>
          </a:effectRef>
          <a:fontRef idx="minor">
            <a:schemeClr val="dk1">
              <a:hueOff val="0"/>
              <a:satOff val="0"/>
              <a:lumOff val="0"/>
              <a:alphaOff val="0"/>
            </a:schemeClr>
          </a:fontRef>
        </p:style>
        <p:txBody>
          <a:bodyPr spcFirstLastPara="0" vert="horz" wrap="square" lIns="313221" tIns="78232" rIns="78232" bIns="78232" numCol="1" spcCol="1270" anchor="ctr" anchorCtr="0">
            <a:noAutofit/>
          </a:bodyPr>
          <a:lstStyle/>
          <a:p>
            <a:pPr algn="ctr" rtl="1">
              <a:lnSpc>
                <a:spcPct val="115000"/>
              </a:lnSpc>
              <a:spcAft>
                <a:spcPts val="0"/>
              </a:spcAft>
            </a:pPr>
            <a:r>
              <a:rPr lang="fa-IR" sz="1200" dirty="0">
                <a:cs typeface="B Zar" pitchFamily="2" charset="-78"/>
              </a:rPr>
              <a:t>مراقبت اولیه در جایگاه هماهنگ کننده پاسخ جامع نظام سلامت در همه سطوح</a:t>
            </a:r>
            <a:endParaRPr lang="en-US" sz="1200" dirty="0">
              <a:latin typeface="Calibri"/>
              <a:ea typeface="Calibri"/>
              <a:cs typeface="B Zar" pitchFamily="2" charset="-78"/>
            </a:endParaRPr>
          </a:p>
        </p:txBody>
      </p:sp>
      <p:sp>
        <p:nvSpPr>
          <p:cNvPr id="28" name="Freeform 27"/>
          <p:cNvSpPr/>
          <p:nvPr/>
        </p:nvSpPr>
        <p:spPr>
          <a:xfrm>
            <a:off x="2361913" y="4710511"/>
            <a:ext cx="1957631" cy="792088"/>
          </a:xfrm>
          <a:custGeom>
            <a:avLst/>
            <a:gdLst>
              <a:gd name="connsiteX0" fmla="*/ 0 w 1957631"/>
              <a:gd name="connsiteY0" fmla="*/ 0 h 836878"/>
              <a:gd name="connsiteX1" fmla="*/ 1957631 w 1957631"/>
              <a:gd name="connsiteY1" fmla="*/ 0 h 836878"/>
              <a:gd name="connsiteX2" fmla="*/ 1957631 w 1957631"/>
              <a:gd name="connsiteY2" fmla="*/ 836878 h 836878"/>
              <a:gd name="connsiteX3" fmla="*/ 0 w 1957631"/>
              <a:gd name="connsiteY3" fmla="*/ 836878 h 836878"/>
              <a:gd name="connsiteX4" fmla="*/ 0 w 1957631"/>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7631" h="836878">
                <a:moveTo>
                  <a:pt x="0" y="0"/>
                </a:moveTo>
                <a:lnTo>
                  <a:pt x="1957631" y="0"/>
                </a:lnTo>
                <a:lnTo>
                  <a:pt x="1957631"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3165121"/>
              <a:satOff val="20745"/>
              <a:lumOff val="887"/>
              <a:alphaOff val="0"/>
            </a:schemeClr>
          </a:lnRef>
          <a:fillRef idx="1">
            <a:schemeClr val="accent4">
              <a:tint val="40000"/>
              <a:alpha val="90000"/>
              <a:hueOff val="-3165121"/>
              <a:satOff val="20745"/>
              <a:lumOff val="887"/>
              <a:alphaOff val="0"/>
            </a:schemeClr>
          </a:fillRef>
          <a:effectRef idx="2">
            <a:schemeClr val="accent4">
              <a:tint val="40000"/>
              <a:alpha val="90000"/>
              <a:hueOff val="-3165121"/>
              <a:satOff val="20745"/>
              <a:lumOff val="887"/>
              <a:alphaOff val="0"/>
            </a:schemeClr>
          </a:effectRef>
          <a:fontRef idx="minor">
            <a:schemeClr val="dk1">
              <a:hueOff val="0"/>
              <a:satOff val="0"/>
              <a:lumOff val="0"/>
              <a:alphaOff val="0"/>
            </a:schemeClr>
          </a:fontRef>
        </p:style>
        <p:txBody>
          <a:bodyPr spcFirstLastPara="0" vert="horz" wrap="square" lIns="313221" tIns="78232" rIns="78232" bIns="78232" numCol="1" spcCol="1270" anchor="ctr" anchorCtr="0">
            <a:noAutofit/>
          </a:bodyPr>
          <a:lstStyle/>
          <a:p>
            <a:pPr algn="ctr" rtl="1">
              <a:lnSpc>
                <a:spcPct val="115000"/>
              </a:lnSpc>
              <a:spcAft>
                <a:spcPts val="0"/>
              </a:spcAft>
            </a:pPr>
            <a:r>
              <a:rPr lang="en-US" sz="1050" dirty="0">
                <a:cs typeface="B Zar" pitchFamily="2" charset="-78"/>
              </a:rPr>
              <a:t>PHC</a:t>
            </a:r>
            <a:r>
              <a:rPr lang="fa-IR" sz="1050" dirty="0">
                <a:cs typeface="B Zar" pitchFamily="2" charset="-78"/>
              </a:rPr>
              <a:t> ارزان نیست.به سرمایه گذاری در خور توجه نیاز دارد اما در برابر پولی که برای آن هزینه می شود ارزشی بیش از هر روش دیگر تولید می کند</a:t>
            </a:r>
            <a:endParaRPr lang="en-US" sz="1050" dirty="0">
              <a:latin typeface="Calibri"/>
              <a:ea typeface="Calibri"/>
              <a:cs typeface="B Zar" pitchFamily="2" charset="-78"/>
            </a:endParaRPr>
          </a:p>
        </p:txBody>
      </p:sp>
      <p:sp>
        <p:nvSpPr>
          <p:cNvPr id="30" name="Freeform 29"/>
          <p:cNvSpPr/>
          <p:nvPr/>
        </p:nvSpPr>
        <p:spPr>
          <a:xfrm>
            <a:off x="857224" y="714356"/>
            <a:ext cx="1512545" cy="836460"/>
          </a:xfrm>
          <a:custGeom>
            <a:avLst/>
            <a:gdLst>
              <a:gd name="connsiteX0" fmla="*/ 0 w 1512545"/>
              <a:gd name="connsiteY0" fmla="*/ 418230 h 836460"/>
              <a:gd name="connsiteX1" fmla="*/ 756273 w 1512545"/>
              <a:gd name="connsiteY1" fmla="*/ 0 h 836460"/>
              <a:gd name="connsiteX2" fmla="*/ 1512546 w 1512545"/>
              <a:gd name="connsiteY2" fmla="*/ 418230 h 836460"/>
              <a:gd name="connsiteX3" fmla="*/ 756273 w 1512545"/>
              <a:gd name="connsiteY3" fmla="*/ 836460 h 836460"/>
              <a:gd name="connsiteX4" fmla="*/ 0 w 1512545"/>
              <a:gd name="connsiteY4" fmla="*/ 418230 h 836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545" h="836460">
                <a:moveTo>
                  <a:pt x="0" y="418230"/>
                </a:moveTo>
                <a:cubicBezTo>
                  <a:pt x="0" y="187248"/>
                  <a:pt x="338595" y="0"/>
                  <a:pt x="756273" y="0"/>
                </a:cubicBezTo>
                <a:cubicBezTo>
                  <a:pt x="1173951" y="0"/>
                  <a:pt x="1512546" y="187248"/>
                  <a:pt x="1512546" y="418230"/>
                </a:cubicBezTo>
                <a:cubicBezTo>
                  <a:pt x="1512546" y="649212"/>
                  <a:pt x="1173951" y="836460"/>
                  <a:pt x="756273" y="836460"/>
                </a:cubicBezTo>
                <a:cubicBezTo>
                  <a:pt x="338595" y="836460"/>
                  <a:pt x="0" y="649212"/>
                  <a:pt x="0" y="418230"/>
                </a:cubicBez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221507" tIns="122497" rIns="221507" bIns="122497" numCol="1" spcCol="1270" anchor="ctr" anchorCtr="0">
            <a:noAutofit/>
          </a:bodyPr>
          <a:lstStyle/>
          <a:p>
            <a:pPr lvl="0" algn="ctr" defTabSz="666750" rtl="1">
              <a:lnSpc>
                <a:spcPct val="90000"/>
              </a:lnSpc>
              <a:spcBef>
                <a:spcPct val="0"/>
              </a:spcBef>
              <a:spcAft>
                <a:spcPct val="35000"/>
              </a:spcAft>
            </a:pPr>
            <a:r>
              <a:rPr lang="en-US" sz="1500" b="0" kern="1200" dirty="0" smtClean="0">
                <a:effectLst/>
                <a:cs typeface="B Zar" pitchFamily="2" charset="-78"/>
              </a:rPr>
              <a:t>PHC</a:t>
            </a:r>
            <a:r>
              <a:rPr lang="fa-IR" sz="1500" b="0" kern="1200" dirty="0" smtClean="0">
                <a:effectLst/>
                <a:cs typeface="B Zar" pitchFamily="2" charset="-78"/>
              </a:rPr>
              <a:t> با رویکرد </a:t>
            </a:r>
            <a:r>
              <a:rPr lang="en-US" sz="1500" b="0" kern="1200" dirty="0" smtClean="0">
                <a:effectLst/>
                <a:cs typeface="B Zar" pitchFamily="2" charset="-78"/>
              </a:rPr>
              <a:t>SDH</a:t>
            </a:r>
            <a:r>
              <a:rPr lang="fa-IR" sz="1500" b="0" kern="1200" dirty="0" smtClean="0">
                <a:effectLst/>
                <a:cs typeface="B Zar" pitchFamily="2" charset="-78"/>
              </a:rPr>
              <a:t> </a:t>
            </a:r>
            <a:endParaRPr lang="en-US" sz="1500" kern="1200" dirty="0"/>
          </a:p>
        </p:txBody>
      </p:sp>
      <p:sp>
        <p:nvSpPr>
          <p:cNvPr id="31" name="Freeform 30"/>
          <p:cNvSpPr/>
          <p:nvPr/>
        </p:nvSpPr>
        <p:spPr>
          <a:xfrm>
            <a:off x="6047356" y="1306076"/>
            <a:ext cx="1940585" cy="836878"/>
          </a:xfrm>
          <a:custGeom>
            <a:avLst/>
            <a:gdLst>
              <a:gd name="connsiteX0" fmla="*/ 0 w 1940585"/>
              <a:gd name="connsiteY0" fmla="*/ 0 h 836878"/>
              <a:gd name="connsiteX1" fmla="*/ 1940585 w 1940585"/>
              <a:gd name="connsiteY1" fmla="*/ 0 h 836878"/>
              <a:gd name="connsiteX2" fmla="*/ 1940585 w 1940585"/>
              <a:gd name="connsiteY2" fmla="*/ 836878 h 836878"/>
              <a:gd name="connsiteX3" fmla="*/ 0 w 1940585"/>
              <a:gd name="connsiteY3" fmla="*/ 836878 h 836878"/>
              <a:gd name="connsiteX4" fmla="*/ 0 w 1940585"/>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0585" h="836878">
                <a:moveTo>
                  <a:pt x="0" y="0"/>
                </a:moveTo>
                <a:lnTo>
                  <a:pt x="1940585" y="0"/>
                </a:lnTo>
                <a:lnTo>
                  <a:pt x="1940585"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4747681"/>
              <a:satOff val="31118"/>
              <a:lumOff val="1330"/>
              <a:alphaOff val="0"/>
            </a:schemeClr>
          </a:lnRef>
          <a:fillRef idx="1">
            <a:schemeClr val="accent4">
              <a:tint val="40000"/>
              <a:alpha val="90000"/>
              <a:hueOff val="-4747681"/>
              <a:satOff val="31118"/>
              <a:lumOff val="1330"/>
              <a:alphaOff val="0"/>
            </a:schemeClr>
          </a:fillRef>
          <a:effectRef idx="2">
            <a:schemeClr val="accent4">
              <a:tint val="40000"/>
              <a:alpha val="90000"/>
              <a:hueOff val="-4747681"/>
              <a:satOff val="31118"/>
              <a:lumOff val="1330"/>
              <a:alphaOff val="0"/>
            </a:schemeClr>
          </a:effectRef>
          <a:fontRef idx="minor">
            <a:schemeClr val="dk1">
              <a:hueOff val="0"/>
              <a:satOff val="0"/>
              <a:lumOff val="0"/>
              <a:alphaOff val="0"/>
            </a:schemeClr>
          </a:fontRef>
        </p:style>
        <p:txBody>
          <a:bodyPr spcFirstLastPara="0" vert="horz" wrap="square" lIns="310494" tIns="85344" rIns="85343" bIns="85344" numCol="1" spcCol="1270" anchor="ctr" anchorCtr="0">
            <a:noAutofit/>
          </a:bodyPr>
          <a:lstStyle/>
          <a:p>
            <a:pPr algn="ctr" rtl="1">
              <a:lnSpc>
                <a:spcPct val="115000"/>
              </a:lnSpc>
              <a:spcAft>
                <a:spcPts val="0"/>
              </a:spcAft>
            </a:pPr>
            <a:r>
              <a:rPr lang="fa-IR" sz="1300" dirty="0">
                <a:cs typeface="B Zar" pitchFamily="2" charset="-78"/>
              </a:rPr>
              <a:t>خدماتی که توسط دولت سرمایه گذاری و ارائه می شود با مدیریتی متمرکز و بالا به پایین</a:t>
            </a:r>
            <a:endParaRPr lang="en-US" sz="1300" dirty="0">
              <a:latin typeface="Calibri"/>
              <a:ea typeface="Calibri"/>
              <a:cs typeface="B Zar" pitchFamily="2" charset="-78"/>
            </a:endParaRPr>
          </a:p>
        </p:txBody>
      </p:sp>
      <p:sp>
        <p:nvSpPr>
          <p:cNvPr id="32" name="Freeform 31"/>
          <p:cNvSpPr/>
          <p:nvPr/>
        </p:nvSpPr>
        <p:spPr>
          <a:xfrm>
            <a:off x="6047356" y="2142954"/>
            <a:ext cx="1940585" cy="836878"/>
          </a:xfrm>
          <a:custGeom>
            <a:avLst/>
            <a:gdLst>
              <a:gd name="connsiteX0" fmla="*/ 0 w 1940585"/>
              <a:gd name="connsiteY0" fmla="*/ 0 h 836878"/>
              <a:gd name="connsiteX1" fmla="*/ 1940585 w 1940585"/>
              <a:gd name="connsiteY1" fmla="*/ 0 h 836878"/>
              <a:gd name="connsiteX2" fmla="*/ 1940585 w 1940585"/>
              <a:gd name="connsiteY2" fmla="*/ 836878 h 836878"/>
              <a:gd name="connsiteX3" fmla="*/ 0 w 1940585"/>
              <a:gd name="connsiteY3" fmla="*/ 836878 h 836878"/>
              <a:gd name="connsiteX4" fmla="*/ 0 w 1940585"/>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0585" h="836878">
                <a:moveTo>
                  <a:pt x="0" y="0"/>
                </a:moveTo>
                <a:lnTo>
                  <a:pt x="1940585" y="0"/>
                </a:lnTo>
                <a:lnTo>
                  <a:pt x="1940585"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5538961"/>
              <a:satOff val="36304"/>
              <a:lumOff val="1552"/>
              <a:alphaOff val="0"/>
            </a:schemeClr>
          </a:lnRef>
          <a:fillRef idx="1">
            <a:schemeClr val="accent4">
              <a:tint val="40000"/>
              <a:alpha val="90000"/>
              <a:hueOff val="-5538961"/>
              <a:satOff val="36304"/>
              <a:lumOff val="1552"/>
              <a:alphaOff val="0"/>
            </a:schemeClr>
          </a:fillRef>
          <a:effectRef idx="2">
            <a:schemeClr val="accent4">
              <a:tint val="40000"/>
              <a:alpha val="90000"/>
              <a:hueOff val="-5538961"/>
              <a:satOff val="36304"/>
              <a:lumOff val="1552"/>
              <a:alphaOff val="0"/>
            </a:schemeClr>
          </a:effectRef>
          <a:fontRef idx="minor">
            <a:schemeClr val="dk1">
              <a:hueOff val="0"/>
              <a:satOff val="0"/>
              <a:lumOff val="0"/>
              <a:alphaOff val="0"/>
            </a:schemeClr>
          </a:fontRef>
        </p:style>
        <p:txBody>
          <a:bodyPr spcFirstLastPara="0" vert="horz" wrap="square" lIns="310494" tIns="85344" rIns="85343" bIns="85344" numCol="1" spcCol="1270" anchor="ctr" anchorCtr="0">
            <a:noAutofit/>
          </a:bodyPr>
          <a:lstStyle/>
          <a:p>
            <a:pPr algn="ctr" defTabSz="533400" rtl="1">
              <a:lnSpc>
                <a:spcPct val="90000"/>
              </a:lnSpc>
              <a:spcBef>
                <a:spcPct val="0"/>
              </a:spcBef>
              <a:spcAft>
                <a:spcPct val="35000"/>
              </a:spcAft>
            </a:pPr>
            <a:r>
              <a:rPr lang="fa-IR" sz="1500" dirty="0">
                <a:cs typeface="B Zar" pitchFamily="2" charset="-78"/>
              </a:rPr>
              <a:t>مدیریت کردن کمبود فزاینده منابع و کوچک کردن ابعاد سازمانی </a:t>
            </a:r>
            <a:r>
              <a:rPr lang="fa-IR" sz="1500" dirty="0" smtClean="0">
                <a:cs typeface="B Zar" pitchFamily="2" charset="-78"/>
              </a:rPr>
              <a:t>دولت</a:t>
            </a:r>
            <a:endParaRPr lang="en-US" sz="1500" dirty="0">
              <a:latin typeface="Calibri"/>
              <a:ea typeface="Calibri"/>
              <a:cs typeface="B Zar" pitchFamily="2" charset="-78"/>
            </a:endParaRPr>
          </a:p>
        </p:txBody>
      </p:sp>
      <p:sp>
        <p:nvSpPr>
          <p:cNvPr id="33" name="Freeform 32"/>
          <p:cNvSpPr/>
          <p:nvPr/>
        </p:nvSpPr>
        <p:spPr>
          <a:xfrm>
            <a:off x="6047356" y="2979832"/>
            <a:ext cx="1940585" cy="836878"/>
          </a:xfrm>
          <a:custGeom>
            <a:avLst/>
            <a:gdLst>
              <a:gd name="connsiteX0" fmla="*/ 0 w 1940585"/>
              <a:gd name="connsiteY0" fmla="*/ 0 h 836878"/>
              <a:gd name="connsiteX1" fmla="*/ 1940585 w 1940585"/>
              <a:gd name="connsiteY1" fmla="*/ 0 h 836878"/>
              <a:gd name="connsiteX2" fmla="*/ 1940585 w 1940585"/>
              <a:gd name="connsiteY2" fmla="*/ 836878 h 836878"/>
              <a:gd name="connsiteX3" fmla="*/ 0 w 1940585"/>
              <a:gd name="connsiteY3" fmla="*/ 836878 h 836878"/>
              <a:gd name="connsiteX4" fmla="*/ 0 w 1940585"/>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0585" h="836878">
                <a:moveTo>
                  <a:pt x="0" y="0"/>
                </a:moveTo>
                <a:lnTo>
                  <a:pt x="1940585" y="0"/>
                </a:lnTo>
                <a:lnTo>
                  <a:pt x="1940585"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6330241"/>
              <a:satOff val="41490"/>
              <a:lumOff val="1774"/>
              <a:alphaOff val="0"/>
            </a:schemeClr>
          </a:lnRef>
          <a:fillRef idx="1">
            <a:schemeClr val="accent4">
              <a:tint val="40000"/>
              <a:alpha val="90000"/>
              <a:hueOff val="-6330241"/>
              <a:satOff val="41490"/>
              <a:lumOff val="1774"/>
              <a:alphaOff val="0"/>
            </a:schemeClr>
          </a:fillRef>
          <a:effectRef idx="2">
            <a:schemeClr val="accent4">
              <a:tint val="40000"/>
              <a:alpha val="90000"/>
              <a:hueOff val="-6330241"/>
              <a:satOff val="41490"/>
              <a:lumOff val="1774"/>
              <a:alphaOff val="0"/>
            </a:schemeClr>
          </a:effectRef>
          <a:fontRef idx="minor">
            <a:schemeClr val="dk1">
              <a:hueOff val="0"/>
              <a:satOff val="0"/>
              <a:lumOff val="0"/>
              <a:alphaOff val="0"/>
            </a:schemeClr>
          </a:fontRef>
        </p:style>
        <p:txBody>
          <a:bodyPr spcFirstLastPara="0" vert="horz" wrap="square" lIns="310494" tIns="85344" rIns="85343" bIns="85344" numCol="1" spcCol="1270" anchor="ctr" anchorCtr="0">
            <a:noAutofit/>
          </a:bodyPr>
          <a:lstStyle/>
          <a:p>
            <a:pPr algn="ctr" defTabSz="533400" rtl="1">
              <a:lnSpc>
                <a:spcPct val="90000"/>
              </a:lnSpc>
              <a:spcBef>
                <a:spcPct val="0"/>
              </a:spcBef>
              <a:spcAft>
                <a:spcPct val="35000"/>
              </a:spcAft>
            </a:pPr>
            <a:r>
              <a:rPr lang="fa-IR" sz="1600" dirty="0">
                <a:cs typeface="B Zar" pitchFamily="2" charset="-78"/>
              </a:rPr>
              <a:t>کمک های دوجانبه و مساعدت </a:t>
            </a:r>
            <a:r>
              <a:rPr lang="fa-IR" sz="1600" dirty="0" smtClean="0">
                <a:cs typeface="B Zar" pitchFamily="2" charset="-78"/>
              </a:rPr>
              <a:t>فنی</a:t>
            </a:r>
            <a:endParaRPr lang="en-US" sz="1600" dirty="0">
              <a:latin typeface="Calibri"/>
              <a:ea typeface="Calibri"/>
              <a:cs typeface="B Zar" pitchFamily="2" charset="-78"/>
            </a:endParaRPr>
          </a:p>
        </p:txBody>
      </p:sp>
      <p:sp>
        <p:nvSpPr>
          <p:cNvPr id="34" name="Freeform 33"/>
          <p:cNvSpPr/>
          <p:nvPr/>
        </p:nvSpPr>
        <p:spPr>
          <a:xfrm>
            <a:off x="6047356" y="3816711"/>
            <a:ext cx="1940585" cy="836878"/>
          </a:xfrm>
          <a:custGeom>
            <a:avLst/>
            <a:gdLst>
              <a:gd name="connsiteX0" fmla="*/ 0 w 1940585"/>
              <a:gd name="connsiteY0" fmla="*/ 0 h 836878"/>
              <a:gd name="connsiteX1" fmla="*/ 1940585 w 1940585"/>
              <a:gd name="connsiteY1" fmla="*/ 0 h 836878"/>
              <a:gd name="connsiteX2" fmla="*/ 1940585 w 1940585"/>
              <a:gd name="connsiteY2" fmla="*/ 836878 h 836878"/>
              <a:gd name="connsiteX3" fmla="*/ 0 w 1940585"/>
              <a:gd name="connsiteY3" fmla="*/ 836878 h 836878"/>
              <a:gd name="connsiteX4" fmla="*/ 0 w 1940585"/>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0585" h="836878">
                <a:moveTo>
                  <a:pt x="0" y="0"/>
                </a:moveTo>
                <a:lnTo>
                  <a:pt x="1940585" y="0"/>
                </a:lnTo>
                <a:lnTo>
                  <a:pt x="1940585"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7121521"/>
              <a:satOff val="46676"/>
              <a:lumOff val="1996"/>
              <a:alphaOff val="0"/>
            </a:schemeClr>
          </a:lnRef>
          <a:fillRef idx="1">
            <a:schemeClr val="accent4">
              <a:tint val="40000"/>
              <a:alpha val="90000"/>
              <a:hueOff val="-7121521"/>
              <a:satOff val="46676"/>
              <a:lumOff val="1996"/>
              <a:alphaOff val="0"/>
            </a:schemeClr>
          </a:fillRef>
          <a:effectRef idx="2">
            <a:schemeClr val="accent4">
              <a:tint val="40000"/>
              <a:alpha val="90000"/>
              <a:hueOff val="-7121521"/>
              <a:satOff val="46676"/>
              <a:lumOff val="1996"/>
              <a:alphaOff val="0"/>
            </a:schemeClr>
          </a:effectRef>
          <a:fontRef idx="minor">
            <a:schemeClr val="dk1">
              <a:hueOff val="0"/>
              <a:satOff val="0"/>
              <a:lumOff val="0"/>
              <a:alphaOff val="0"/>
            </a:schemeClr>
          </a:fontRef>
        </p:style>
        <p:txBody>
          <a:bodyPr spcFirstLastPara="0" vert="horz" wrap="square" lIns="310494" tIns="85344" rIns="85343" bIns="85344" numCol="1" spcCol="1270" anchor="ctr" anchorCtr="0">
            <a:noAutofit/>
          </a:bodyPr>
          <a:lstStyle/>
          <a:p>
            <a:pPr algn="ctr" defTabSz="533400" rtl="1">
              <a:lnSpc>
                <a:spcPct val="90000"/>
              </a:lnSpc>
              <a:spcBef>
                <a:spcPct val="0"/>
              </a:spcBef>
              <a:spcAft>
                <a:spcPct val="35000"/>
              </a:spcAft>
            </a:pPr>
            <a:r>
              <a:rPr lang="fa-IR" sz="1600" dirty="0">
                <a:cs typeface="B Zar" pitchFamily="2" charset="-78"/>
              </a:rPr>
              <a:t>مراقبت اولیه همچون نقطه مقابل یا آنتی تزی در برابر </a:t>
            </a:r>
            <a:r>
              <a:rPr lang="fa-IR" sz="1600" dirty="0" smtClean="0">
                <a:cs typeface="B Zar" pitchFamily="2" charset="-78"/>
              </a:rPr>
              <a:t>بیمارستان</a:t>
            </a:r>
            <a:endParaRPr lang="en-US" sz="1600" dirty="0">
              <a:latin typeface="Calibri"/>
              <a:ea typeface="Calibri"/>
              <a:cs typeface="B Zar" pitchFamily="2" charset="-78"/>
            </a:endParaRPr>
          </a:p>
        </p:txBody>
      </p:sp>
      <p:sp>
        <p:nvSpPr>
          <p:cNvPr id="35" name="Freeform 34"/>
          <p:cNvSpPr/>
          <p:nvPr/>
        </p:nvSpPr>
        <p:spPr>
          <a:xfrm>
            <a:off x="6047356" y="4653589"/>
            <a:ext cx="1940585" cy="836878"/>
          </a:xfrm>
          <a:custGeom>
            <a:avLst/>
            <a:gdLst>
              <a:gd name="connsiteX0" fmla="*/ 0 w 1940585"/>
              <a:gd name="connsiteY0" fmla="*/ 0 h 836878"/>
              <a:gd name="connsiteX1" fmla="*/ 1940585 w 1940585"/>
              <a:gd name="connsiteY1" fmla="*/ 0 h 836878"/>
              <a:gd name="connsiteX2" fmla="*/ 1940585 w 1940585"/>
              <a:gd name="connsiteY2" fmla="*/ 836878 h 836878"/>
              <a:gd name="connsiteX3" fmla="*/ 0 w 1940585"/>
              <a:gd name="connsiteY3" fmla="*/ 836878 h 836878"/>
              <a:gd name="connsiteX4" fmla="*/ 0 w 1940585"/>
              <a:gd name="connsiteY4" fmla="*/ 0 h 83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0585" h="836878">
                <a:moveTo>
                  <a:pt x="0" y="0"/>
                </a:moveTo>
                <a:lnTo>
                  <a:pt x="1940585" y="0"/>
                </a:lnTo>
                <a:lnTo>
                  <a:pt x="1940585" y="836878"/>
                </a:lnTo>
                <a:lnTo>
                  <a:pt x="0" y="836878"/>
                </a:lnTo>
                <a:lnTo>
                  <a:pt x="0" y="0"/>
                </a:lnTo>
                <a:close/>
              </a:path>
            </a:pathLst>
          </a:custGeom>
          <a:scene3d>
            <a:camera prst="orthographicFront"/>
            <a:lightRig rig="flat" dir="t"/>
          </a:scene3d>
          <a:sp3d z="-190500" extrusionH="12700" prstMaterial="plastic">
            <a:bevelT w="50800" h="50800"/>
          </a:sp3d>
        </p:spPr>
        <p:style>
          <a:lnRef idx="1">
            <a:schemeClr val="accent4">
              <a:tint val="40000"/>
              <a:alpha val="90000"/>
              <a:hueOff val="-7912801"/>
              <a:satOff val="51863"/>
              <a:lumOff val="2217"/>
              <a:alphaOff val="0"/>
            </a:schemeClr>
          </a:lnRef>
          <a:fillRef idx="1">
            <a:schemeClr val="accent4">
              <a:tint val="40000"/>
              <a:alpha val="90000"/>
              <a:hueOff val="-7912801"/>
              <a:satOff val="51863"/>
              <a:lumOff val="2217"/>
              <a:alphaOff val="0"/>
            </a:schemeClr>
          </a:fillRef>
          <a:effectRef idx="2">
            <a:schemeClr val="accent4">
              <a:tint val="40000"/>
              <a:alpha val="90000"/>
              <a:hueOff val="-7912801"/>
              <a:satOff val="51863"/>
              <a:lumOff val="2217"/>
              <a:alphaOff val="0"/>
            </a:schemeClr>
          </a:effectRef>
          <a:fontRef idx="minor">
            <a:schemeClr val="dk1">
              <a:hueOff val="0"/>
              <a:satOff val="0"/>
              <a:lumOff val="0"/>
              <a:alphaOff val="0"/>
            </a:schemeClr>
          </a:fontRef>
        </p:style>
        <p:txBody>
          <a:bodyPr spcFirstLastPara="0" vert="horz" wrap="square" lIns="310494" tIns="85344" rIns="85343" bIns="85344" numCol="1" spcCol="1270" anchor="ctr" anchorCtr="0">
            <a:noAutofit/>
          </a:bodyPr>
          <a:lstStyle/>
          <a:p>
            <a:pPr algn="ctr" defTabSz="533400" rtl="1">
              <a:lnSpc>
                <a:spcPct val="90000"/>
              </a:lnSpc>
              <a:spcBef>
                <a:spcPct val="0"/>
              </a:spcBef>
              <a:spcAft>
                <a:spcPct val="35000"/>
              </a:spcAft>
            </a:pPr>
            <a:r>
              <a:rPr lang="en-US" sz="1600" dirty="0">
                <a:cs typeface="B Zar" pitchFamily="2" charset="-78"/>
              </a:rPr>
              <a:t>PHC</a:t>
            </a:r>
            <a:r>
              <a:rPr lang="fa-IR" sz="1600" dirty="0">
                <a:cs typeface="B Zar" pitchFamily="2" charset="-78"/>
              </a:rPr>
              <a:t> ارزان تمام می شود و به سرمایه گذاری چندان نیاز </a:t>
            </a:r>
            <a:r>
              <a:rPr lang="fa-IR" sz="1600" dirty="0" smtClean="0">
                <a:cs typeface="B Zar" pitchFamily="2" charset="-78"/>
              </a:rPr>
              <a:t>ندارد</a:t>
            </a:r>
            <a:endParaRPr lang="en-US" sz="1600" dirty="0">
              <a:latin typeface="Calibri"/>
              <a:ea typeface="Calibri"/>
              <a:cs typeface="B Zar" pitchFamily="2" charset="-78"/>
            </a:endParaRPr>
          </a:p>
        </p:txBody>
      </p:sp>
      <p:sp>
        <p:nvSpPr>
          <p:cNvPr id="37" name="Freeform 36"/>
          <p:cNvSpPr/>
          <p:nvPr/>
        </p:nvSpPr>
        <p:spPr>
          <a:xfrm>
            <a:off x="4392326" y="669323"/>
            <a:ext cx="1633899" cy="836460"/>
          </a:xfrm>
          <a:custGeom>
            <a:avLst/>
            <a:gdLst>
              <a:gd name="connsiteX0" fmla="*/ 0 w 1633899"/>
              <a:gd name="connsiteY0" fmla="*/ 418230 h 836460"/>
              <a:gd name="connsiteX1" fmla="*/ 816950 w 1633899"/>
              <a:gd name="connsiteY1" fmla="*/ 0 h 836460"/>
              <a:gd name="connsiteX2" fmla="*/ 1633900 w 1633899"/>
              <a:gd name="connsiteY2" fmla="*/ 418230 h 836460"/>
              <a:gd name="connsiteX3" fmla="*/ 816950 w 1633899"/>
              <a:gd name="connsiteY3" fmla="*/ 836460 h 836460"/>
              <a:gd name="connsiteX4" fmla="*/ 0 w 1633899"/>
              <a:gd name="connsiteY4" fmla="*/ 418230 h 836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899" h="836460">
                <a:moveTo>
                  <a:pt x="0" y="418230"/>
                </a:moveTo>
                <a:cubicBezTo>
                  <a:pt x="0" y="187248"/>
                  <a:pt x="365761" y="0"/>
                  <a:pt x="816950" y="0"/>
                </a:cubicBezTo>
                <a:cubicBezTo>
                  <a:pt x="1268139" y="0"/>
                  <a:pt x="1633900" y="187248"/>
                  <a:pt x="1633900" y="418230"/>
                </a:cubicBezTo>
                <a:cubicBezTo>
                  <a:pt x="1633900" y="649212"/>
                  <a:pt x="1268139" y="836460"/>
                  <a:pt x="816950" y="836460"/>
                </a:cubicBezTo>
                <a:cubicBezTo>
                  <a:pt x="365761" y="836460"/>
                  <a:pt x="0" y="649212"/>
                  <a:pt x="0" y="418230"/>
                </a:cubicBez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8271860"/>
              <a:satOff val="46445"/>
              <a:lumOff val="-2156"/>
              <a:alphaOff val="0"/>
            </a:schemeClr>
          </a:fillRef>
          <a:effectRef idx="2">
            <a:schemeClr val="accent4">
              <a:hueOff val="-8271860"/>
              <a:satOff val="46445"/>
              <a:lumOff val="-2156"/>
              <a:alphaOff val="0"/>
            </a:schemeClr>
          </a:effectRef>
          <a:fontRef idx="minor">
            <a:schemeClr val="lt1"/>
          </a:fontRef>
        </p:style>
        <p:txBody>
          <a:bodyPr spcFirstLastPara="0" vert="horz" wrap="square" lIns="239279" tIns="122497" rIns="239279" bIns="122497" numCol="1" spcCol="1270" anchor="ctr" anchorCtr="0">
            <a:noAutofit/>
          </a:bodyPr>
          <a:lstStyle/>
          <a:p>
            <a:pPr lvl="0" algn="ctr" defTabSz="711200" rtl="1">
              <a:lnSpc>
                <a:spcPct val="90000"/>
              </a:lnSpc>
              <a:spcBef>
                <a:spcPct val="0"/>
              </a:spcBef>
              <a:spcAft>
                <a:spcPct val="35000"/>
              </a:spcAft>
            </a:pPr>
            <a:r>
              <a:rPr lang="en-US" sz="1600" b="0" kern="1200" dirty="0" smtClean="0">
                <a:effectLst/>
                <a:cs typeface="B Zar" pitchFamily="2" charset="-78"/>
              </a:rPr>
              <a:t>PHC</a:t>
            </a:r>
            <a:r>
              <a:rPr lang="fa-IR" sz="1600" b="0" kern="1200" dirty="0" smtClean="0">
                <a:effectLst/>
                <a:cs typeface="B Zar" pitchFamily="2" charset="-78"/>
              </a:rPr>
              <a:t> قبل از گزارش سال 2008</a:t>
            </a:r>
            <a:endParaRPr lang="en-US" sz="1600" kern="1200" dirty="0"/>
          </a:p>
        </p:txBody>
      </p:sp>
    </p:spTree>
    <p:extLst>
      <p:ext uri="{BB962C8B-B14F-4D97-AF65-F5344CB8AC3E}">
        <p14:creationId xmlns:p14="http://schemas.microsoft.com/office/powerpoint/2010/main" val="12807291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1000"/>
                                        <p:tgtEl>
                                          <p:spTgt spid="33"/>
                                        </p:tgtEl>
                                      </p:cBhvr>
                                    </p:animEffect>
                                    <p:anim calcmode="lin" valueType="num">
                                      <p:cBhvr>
                                        <p:cTn id="50" dur="1000" fill="hold"/>
                                        <p:tgtEl>
                                          <p:spTgt spid="33"/>
                                        </p:tgtEl>
                                        <p:attrNameLst>
                                          <p:attrName>ppt_x</p:attrName>
                                        </p:attrNameLst>
                                      </p:cBhvr>
                                      <p:tavLst>
                                        <p:tav tm="0">
                                          <p:val>
                                            <p:strVal val="#ppt_x"/>
                                          </p:val>
                                        </p:tav>
                                        <p:tav tm="100000">
                                          <p:val>
                                            <p:strVal val="#ppt_x"/>
                                          </p:val>
                                        </p:tav>
                                      </p:tavLst>
                                    </p:anim>
                                    <p:anim calcmode="lin" valueType="num">
                                      <p:cBhvr>
                                        <p:cTn id="51"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1000"/>
                                        <p:tgtEl>
                                          <p:spTgt spid="26"/>
                                        </p:tgtEl>
                                      </p:cBhvr>
                                    </p:animEffect>
                                    <p:anim calcmode="lin" valueType="num">
                                      <p:cBhvr>
                                        <p:cTn id="57" dur="1000" fill="hold"/>
                                        <p:tgtEl>
                                          <p:spTgt spid="26"/>
                                        </p:tgtEl>
                                        <p:attrNameLst>
                                          <p:attrName>ppt_x</p:attrName>
                                        </p:attrNameLst>
                                      </p:cBhvr>
                                      <p:tavLst>
                                        <p:tav tm="0">
                                          <p:val>
                                            <p:strVal val="#ppt_x"/>
                                          </p:val>
                                        </p:tav>
                                        <p:tav tm="100000">
                                          <p:val>
                                            <p:strVal val="#ppt_x"/>
                                          </p:val>
                                        </p:tav>
                                      </p:tavLst>
                                    </p:anim>
                                    <p:anim calcmode="lin" valueType="num">
                                      <p:cBhvr>
                                        <p:cTn id="5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1000"/>
                                        <p:tgtEl>
                                          <p:spTgt spid="34"/>
                                        </p:tgtEl>
                                      </p:cBhvr>
                                    </p:animEffect>
                                    <p:anim calcmode="lin" valueType="num">
                                      <p:cBhvr>
                                        <p:cTn id="64" dur="1000" fill="hold"/>
                                        <p:tgtEl>
                                          <p:spTgt spid="34"/>
                                        </p:tgtEl>
                                        <p:attrNameLst>
                                          <p:attrName>ppt_x</p:attrName>
                                        </p:attrNameLst>
                                      </p:cBhvr>
                                      <p:tavLst>
                                        <p:tav tm="0">
                                          <p:val>
                                            <p:strVal val="#ppt_x"/>
                                          </p:val>
                                        </p:tav>
                                        <p:tav tm="100000">
                                          <p:val>
                                            <p:strVal val="#ppt_x"/>
                                          </p:val>
                                        </p:tav>
                                      </p:tavLst>
                                    </p:anim>
                                    <p:anim calcmode="lin" valueType="num">
                                      <p:cBhvr>
                                        <p:cTn id="6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1000"/>
                                        <p:tgtEl>
                                          <p:spTgt spid="27"/>
                                        </p:tgtEl>
                                      </p:cBhvr>
                                    </p:animEffect>
                                    <p:anim calcmode="lin" valueType="num">
                                      <p:cBhvr>
                                        <p:cTn id="71" dur="1000" fill="hold"/>
                                        <p:tgtEl>
                                          <p:spTgt spid="27"/>
                                        </p:tgtEl>
                                        <p:attrNameLst>
                                          <p:attrName>ppt_x</p:attrName>
                                        </p:attrNameLst>
                                      </p:cBhvr>
                                      <p:tavLst>
                                        <p:tav tm="0">
                                          <p:val>
                                            <p:strVal val="#ppt_x"/>
                                          </p:val>
                                        </p:tav>
                                        <p:tav tm="100000">
                                          <p:val>
                                            <p:strVal val="#ppt_x"/>
                                          </p:val>
                                        </p:tav>
                                      </p:tavLst>
                                    </p:anim>
                                    <p:anim calcmode="lin" valueType="num">
                                      <p:cBhvr>
                                        <p:cTn id="7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1000"/>
                                        <p:tgtEl>
                                          <p:spTgt spid="35"/>
                                        </p:tgtEl>
                                      </p:cBhvr>
                                    </p:animEffect>
                                    <p:anim calcmode="lin" valueType="num">
                                      <p:cBhvr>
                                        <p:cTn id="78" dur="1000" fill="hold"/>
                                        <p:tgtEl>
                                          <p:spTgt spid="35"/>
                                        </p:tgtEl>
                                        <p:attrNameLst>
                                          <p:attrName>ppt_x</p:attrName>
                                        </p:attrNameLst>
                                      </p:cBhvr>
                                      <p:tavLst>
                                        <p:tav tm="0">
                                          <p:val>
                                            <p:strVal val="#ppt_x"/>
                                          </p:val>
                                        </p:tav>
                                        <p:tav tm="100000">
                                          <p:val>
                                            <p:strVal val="#ppt_x"/>
                                          </p:val>
                                        </p:tav>
                                      </p:tavLst>
                                    </p:anim>
                                    <p:anim calcmode="lin" valueType="num">
                                      <p:cBhvr>
                                        <p:cTn id="7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1000"/>
                                        <p:tgtEl>
                                          <p:spTgt spid="28"/>
                                        </p:tgtEl>
                                      </p:cBhvr>
                                    </p:animEffect>
                                    <p:anim calcmode="lin" valueType="num">
                                      <p:cBhvr>
                                        <p:cTn id="85" dur="1000" fill="hold"/>
                                        <p:tgtEl>
                                          <p:spTgt spid="28"/>
                                        </p:tgtEl>
                                        <p:attrNameLst>
                                          <p:attrName>ppt_x</p:attrName>
                                        </p:attrNameLst>
                                      </p:cBhvr>
                                      <p:tavLst>
                                        <p:tav tm="0">
                                          <p:val>
                                            <p:strVal val="#ppt_x"/>
                                          </p:val>
                                        </p:tav>
                                        <p:tav tm="100000">
                                          <p:val>
                                            <p:strVal val="#ppt_x"/>
                                          </p:val>
                                        </p:tav>
                                      </p:tavLst>
                                    </p:anim>
                                    <p:anim calcmode="lin" valueType="num">
                                      <p:cBhvr>
                                        <p:cTn id="8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30" grpId="0" animBg="1"/>
      <p:bldP spid="31" grpId="0" animBg="1"/>
      <p:bldP spid="32" grpId="0" animBg="1"/>
      <p:bldP spid="33" grpId="0" animBg="1"/>
      <p:bldP spid="34" grpId="0" animBg="1"/>
      <p:bldP spid="35" grpId="0" animBg="1"/>
      <p:bldP spid="3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864" y="2780928"/>
            <a:ext cx="8229600" cy="1143000"/>
          </a:xfrm>
        </p:spPr>
        <p:txBody>
          <a:bodyPr>
            <a:normAutofit fontScale="90000"/>
          </a:bodyPr>
          <a:lstStyle/>
          <a:p>
            <a:pPr>
              <a:lnSpc>
                <a:spcPct val="150000"/>
              </a:lnSpc>
            </a:pPr>
            <a:r>
              <a:rPr lang="fa-IR" dirty="0" smtClean="0">
                <a:solidFill>
                  <a:schemeClr val="accent4">
                    <a:lumMod val="50000"/>
                  </a:schemeClr>
                </a:solidFill>
                <a:cs typeface="B Titr" pitchFamily="2" charset="-78"/>
              </a:rPr>
              <a:t>برنامه اصلی برای تحول پایدار نظام سلامت</a:t>
            </a:r>
            <a:br>
              <a:rPr lang="fa-IR" dirty="0" smtClean="0">
                <a:solidFill>
                  <a:schemeClr val="accent4">
                    <a:lumMod val="50000"/>
                  </a:schemeClr>
                </a:solidFill>
                <a:cs typeface="B Titr" pitchFamily="2" charset="-78"/>
              </a:rPr>
            </a:br>
            <a:r>
              <a:rPr lang="en-US" dirty="0" smtClean="0">
                <a:solidFill>
                  <a:schemeClr val="accent4">
                    <a:lumMod val="50000"/>
                  </a:schemeClr>
                </a:solidFill>
                <a:cs typeface="B Titr" pitchFamily="2" charset="-78"/>
              </a:rPr>
              <a:t>PHC</a:t>
            </a:r>
            <a:r>
              <a:rPr lang="fa-IR" dirty="0" smtClean="0">
                <a:solidFill>
                  <a:schemeClr val="accent4">
                    <a:lumMod val="50000"/>
                  </a:schemeClr>
                </a:solidFill>
                <a:cs typeface="B Titr" pitchFamily="2" charset="-78"/>
              </a:rPr>
              <a:t> با رویکرد</a:t>
            </a:r>
            <a:r>
              <a:rPr lang="en-US" dirty="0" smtClean="0">
                <a:solidFill>
                  <a:schemeClr val="accent4">
                    <a:lumMod val="50000"/>
                  </a:schemeClr>
                </a:solidFill>
                <a:cs typeface="B Titr" pitchFamily="2" charset="-78"/>
              </a:rPr>
              <a:t>SDH</a:t>
            </a:r>
            <a:r>
              <a:rPr lang="fa-IR" dirty="0" smtClean="0">
                <a:solidFill>
                  <a:schemeClr val="accent4">
                    <a:lumMod val="50000"/>
                  </a:schemeClr>
                </a:solidFill>
                <a:cs typeface="B Titr" pitchFamily="2" charset="-78"/>
              </a:rPr>
              <a:t/>
            </a:r>
            <a:br>
              <a:rPr lang="fa-IR" dirty="0" smtClean="0">
                <a:solidFill>
                  <a:schemeClr val="accent4">
                    <a:lumMod val="50000"/>
                  </a:schemeClr>
                </a:solidFill>
                <a:cs typeface="B Titr" pitchFamily="2" charset="-78"/>
              </a:rPr>
            </a:br>
            <a:r>
              <a:rPr lang="fa-IR" dirty="0" smtClean="0">
                <a:solidFill>
                  <a:schemeClr val="accent4">
                    <a:lumMod val="50000"/>
                  </a:schemeClr>
                </a:solidFill>
                <a:cs typeface="B Titr" pitchFamily="2" charset="-78"/>
              </a:rPr>
              <a:t>تحت عنوان </a:t>
            </a:r>
            <a:br>
              <a:rPr lang="fa-IR" dirty="0" smtClean="0">
                <a:solidFill>
                  <a:schemeClr val="accent4">
                    <a:lumMod val="50000"/>
                  </a:schemeClr>
                </a:solidFill>
                <a:cs typeface="B Titr" pitchFamily="2" charset="-78"/>
              </a:rPr>
            </a:br>
            <a:r>
              <a:rPr lang="fa-IR" dirty="0" smtClean="0">
                <a:solidFill>
                  <a:schemeClr val="accent4">
                    <a:lumMod val="50000"/>
                  </a:schemeClr>
                </a:solidFill>
                <a:cs typeface="B Titr" pitchFamily="2" charset="-78"/>
              </a:rPr>
              <a:t>تأمین مراقبتهای اولیه سلامت </a:t>
            </a:r>
            <a:br>
              <a:rPr lang="fa-IR" dirty="0" smtClean="0">
                <a:solidFill>
                  <a:schemeClr val="accent4">
                    <a:lumMod val="50000"/>
                  </a:schemeClr>
                </a:solidFill>
                <a:cs typeface="B Titr" pitchFamily="2" charset="-78"/>
              </a:rPr>
            </a:br>
            <a:r>
              <a:rPr lang="fa-IR" dirty="0" smtClean="0">
                <a:solidFill>
                  <a:schemeClr val="accent4">
                    <a:lumMod val="50000"/>
                  </a:schemeClr>
                </a:solidFill>
                <a:cs typeface="B Titr" pitchFamily="2" charset="-78"/>
              </a:rPr>
              <a:t>با چهار استراتژی</a:t>
            </a:r>
            <a:endParaRPr lang="fa-IR" dirty="0">
              <a:solidFill>
                <a:schemeClr val="accent4">
                  <a:lumMod val="50000"/>
                </a:schemeClr>
              </a:solidFill>
              <a:cs typeface="B Titr" pitchFamily="2" charset="-78"/>
            </a:endParaRPr>
          </a:p>
        </p:txBody>
      </p:sp>
    </p:spTree>
    <p:extLst>
      <p:ext uri="{BB962C8B-B14F-4D97-AF65-F5344CB8AC3E}">
        <p14:creationId xmlns:p14="http://schemas.microsoft.com/office/powerpoint/2010/main" val="19864477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sz="4200" b="1" dirty="0" smtClean="0">
                <a:cs typeface="B Titr" pitchFamily="2" charset="-78"/>
              </a:rPr>
              <a:t>اصلاحات</a:t>
            </a:r>
            <a:r>
              <a:rPr lang="fa-IR" b="1" dirty="0" smtClean="0">
                <a:cs typeface="B Titr" pitchFamily="2" charset="-78"/>
              </a:rPr>
              <a:t> </a:t>
            </a:r>
            <a:r>
              <a:rPr lang="en-US" b="1" dirty="0" smtClean="0">
                <a:cs typeface="B Titr" pitchFamily="2" charset="-78"/>
              </a:rPr>
              <a:t> PHC</a:t>
            </a:r>
            <a:r>
              <a:rPr lang="fa-IR" b="1" dirty="0" smtClean="0">
                <a:cs typeface="B Titr" pitchFamily="2" charset="-78"/>
              </a:rPr>
              <a:t> برای تمرکز نظام سلامت</a:t>
            </a:r>
            <a:endParaRPr lang="fa-IR" b="1"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14348" y="1571612"/>
            <a:ext cx="7643866" cy="4929222"/>
          </a:xfrm>
        </p:spPr>
      </p:pic>
    </p:spTree>
    <p:extLst>
      <p:ext uri="{BB962C8B-B14F-4D97-AF65-F5344CB8AC3E}">
        <p14:creationId xmlns:p14="http://schemas.microsoft.com/office/powerpoint/2010/main" val="14286965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normAutofit fontScale="90000"/>
          </a:bodyPr>
          <a:lstStyle/>
          <a:p>
            <a:r>
              <a:rPr lang="fa-IR" dirty="0" smtClean="0">
                <a:cs typeface="B Titr" pitchFamily="2" charset="-78"/>
              </a:rPr>
              <a:t>تعریف برنامه تأمین مراقبتهای اولیه سلامت از دیدگاه </a:t>
            </a:r>
            <a:r>
              <a:rPr lang="en-US" dirty="0" smtClean="0">
                <a:cs typeface="B Titr" pitchFamily="2" charset="-78"/>
              </a:rPr>
              <a:t>WHO</a:t>
            </a:r>
            <a:endParaRPr lang="fa-IR" dirty="0">
              <a:cs typeface="B Titr" pitchFamily="2" charset="-78"/>
            </a:endParaRPr>
          </a:p>
        </p:txBody>
      </p:sp>
      <p:sp>
        <p:nvSpPr>
          <p:cNvPr id="3" name="Content Placeholder 2"/>
          <p:cNvSpPr>
            <a:spLocks noGrp="1"/>
          </p:cNvSpPr>
          <p:nvPr>
            <p:ph idx="1"/>
          </p:nvPr>
        </p:nvSpPr>
        <p:spPr>
          <a:xfrm>
            <a:off x="144016" y="1999381"/>
            <a:ext cx="8892480" cy="4525963"/>
          </a:xfrm>
        </p:spPr>
        <p:txBody>
          <a:bodyPr>
            <a:noAutofit/>
          </a:bodyPr>
          <a:lstStyle/>
          <a:p>
            <a:pPr>
              <a:lnSpc>
                <a:spcPct val="200000"/>
              </a:lnSpc>
              <a:buFontTx/>
              <a:buChar char="-"/>
            </a:pPr>
            <a:r>
              <a:rPr lang="fa-IR" sz="2400" b="1" dirty="0">
                <a:effectLst>
                  <a:outerShdw blurRad="38100" dist="38100" dir="2700000" algn="tl">
                    <a:srgbClr val="000000">
                      <a:alpha val="43137"/>
                    </a:srgbClr>
                  </a:outerShdw>
                </a:effectLst>
                <a:cs typeface="B Nazanin" panose="00000400000000000000" pitchFamily="2" charset="-78"/>
              </a:rPr>
              <a:t>برنامه ای که </a:t>
            </a:r>
            <a:r>
              <a:rPr lang="fa-IR" sz="2400" b="1" dirty="0" smtClean="0">
                <a:effectLst>
                  <a:outerShdw blurRad="38100" dist="38100" dir="2700000" algn="tl">
                    <a:srgbClr val="000000">
                      <a:alpha val="43137"/>
                    </a:srgbClr>
                  </a:outerShdw>
                </a:effectLst>
                <a:cs typeface="B Nazanin" panose="00000400000000000000" pitchFamily="2" charset="-78"/>
              </a:rPr>
              <a:t>مراقبتهای عمومی را ارائه می دهد.	                   </a:t>
            </a:r>
            <a:r>
              <a:rPr lang="en-US" sz="2400" b="1" dirty="0" smtClean="0">
                <a:effectLst>
                  <a:outerShdw blurRad="38100" dist="38100" dir="2700000" algn="tl">
                    <a:srgbClr val="000000">
                      <a:alpha val="43137"/>
                    </a:srgbClr>
                  </a:outerShdw>
                </a:effectLst>
                <a:cs typeface="B Nazanin" panose="00000400000000000000" pitchFamily="2" charset="-78"/>
              </a:rPr>
              <a:t>General</a:t>
            </a:r>
          </a:p>
          <a:p>
            <a:pPr>
              <a:lnSpc>
                <a:spcPct val="200000"/>
              </a:lnSpc>
              <a:buFontTx/>
              <a:buChar char="-"/>
            </a:pPr>
            <a:r>
              <a:rPr lang="fa-IR" sz="2400" b="1" dirty="0" smtClean="0">
                <a:effectLst>
                  <a:outerShdw blurRad="38100" dist="38100" dir="2700000" algn="tl">
                    <a:srgbClr val="000000">
                      <a:alpha val="43137"/>
                    </a:srgbClr>
                  </a:outerShdw>
                </a:effectLst>
                <a:cs typeface="B Nazanin" panose="00000400000000000000" pitchFamily="2" charset="-78"/>
              </a:rPr>
              <a:t>مراقبتها در </a:t>
            </a:r>
            <a:r>
              <a:rPr lang="fa-IR" sz="2400" b="1" dirty="0" smtClean="0">
                <a:effectLst>
                  <a:outerShdw blurRad="38100" dist="38100" dir="2700000" algn="tl">
                    <a:srgbClr val="000000">
                      <a:alpha val="43137"/>
                    </a:srgbClr>
                  </a:outerShdw>
                </a:effectLst>
                <a:cs typeface="B Nazanin" panose="00000400000000000000" pitchFamily="2" charset="-78"/>
              </a:rPr>
              <a:t>طول زمان تداوم پیدا می کند.                 	</a:t>
            </a:r>
            <a:r>
              <a:rPr lang="en-US" sz="2400" b="1" dirty="0" smtClean="0">
                <a:effectLst>
                  <a:outerShdw blurRad="38100" dist="38100" dir="2700000" algn="tl">
                    <a:srgbClr val="000000">
                      <a:alpha val="43137"/>
                    </a:srgbClr>
                  </a:outerShdw>
                </a:effectLst>
                <a:cs typeface="B Nazanin" panose="00000400000000000000" pitchFamily="2" charset="-78"/>
              </a:rPr>
              <a:t>Continuous</a:t>
            </a:r>
          </a:p>
          <a:p>
            <a:pPr>
              <a:lnSpc>
                <a:spcPct val="200000"/>
              </a:lnSpc>
              <a:buFontTx/>
              <a:buChar char="-"/>
            </a:pPr>
            <a:r>
              <a:rPr lang="fa-IR" sz="2400" b="1" dirty="0" smtClean="0">
                <a:effectLst>
                  <a:outerShdw blurRad="38100" dist="38100" dir="2700000" algn="tl">
                    <a:srgbClr val="000000">
                      <a:alpha val="43137"/>
                    </a:srgbClr>
                  </a:outerShdw>
                </a:effectLst>
                <a:cs typeface="B Nazanin" panose="00000400000000000000" pitchFamily="2" charset="-78"/>
              </a:rPr>
              <a:t>طیف وسیعی از مراقبتها را در برمی گیرد.</a:t>
            </a:r>
            <a:r>
              <a:rPr lang="en-US" sz="2400" b="1" dirty="0" smtClean="0">
                <a:effectLst>
                  <a:outerShdw blurRad="38100" dist="38100" dir="2700000" algn="tl">
                    <a:srgbClr val="000000">
                      <a:alpha val="43137"/>
                    </a:srgbClr>
                  </a:outerShdw>
                </a:effectLst>
                <a:cs typeface="B Nazanin" panose="00000400000000000000" pitchFamily="2" charset="-78"/>
              </a:rPr>
              <a:t> </a:t>
            </a:r>
            <a:r>
              <a:rPr lang="fa-IR" sz="2400" b="1" dirty="0" smtClean="0">
                <a:effectLst>
                  <a:outerShdw blurRad="38100" dist="38100" dir="2700000" algn="tl">
                    <a:srgbClr val="000000">
                      <a:alpha val="43137"/>
                    </a:srgbClr>
                  </a:outerShdw>
                </a:effectLst>
                <a:cs typeface="B Nazanin" panose="00000400000000000000" pitchFamily="2" charset="-78"/>
              </a:rPr>
              <a:t>	       </a:t>
            </a:r>
            <a:r>
              <a:rPr lang="en-US" sz="2400" b="1" dirty="0" smtClean="0">
                <a:effectLst>
                  <a:outerShdw blurRad="38100" dist="38100" dir="2700000" algn="tl">
                    <a:srgbClr val="000000">
                      <a:alpha val="43137"/>
                    </a:srgbClr>
                  </a:outerShdw>
                </a:effectLst>
                <a:cs typeface="B Nazanin" panose="00000400000000000000" pitchFamily="2" charset="-78"/>
              </a:rPr>
              <a:t>Comprehensive</a:t>
            </a:r>
          </a:p>
          <a:p>
            <a:pPr>
              <a:lnSpc>
                <a:spcPct val="200000"/>
              </a:lnSpc>
              <a:buFontTx/>
              <a:buChar char="-"/>
            </a:pPr>
            <a:r>
              <a:rPr lang="fa-IR" sz="2400" b="1" dirty="0" smtClean="0">
                <a:effectLst>
                  <a:outerShdw blurRad="38100" dist="38100" dir="2700000" algn="tl">
                    <a:srgbClr val="000000">
                      <a:alpha val="43137"/>
                    </a:srgbClr>
                  </a:outerShdw>
                </a:effectLst>
                <a:cs typeface="B Nazanin" panose="00000400000000000000" pitchFamily="2" charset="-78"/>
              </a:rPr>
              <a:t>مراقبتها </a:t>
            </a:r>
            <a:r>
              <a:rPr lang="fa-IR" sz="2400" b="1" dirty="0" smtClean="0">
                <a:effectLst>
                  <a:outerShdw blurRad="38100" dist="38100" dir="2700000" algn="tl">
                    <a:srgbClr val="000000">
                      <a:alpha val="43137"/>
                    </a:srgbClr>
                  </a:outerShdw>
                </a:effectLst>
                <a:cs typeface="B Nazanin" panose="00000400000000000000" pitchFamily="2" charset="-78"/>
              </a:rPr>
              <a:t>هماهنگ با مراقبتهای سایر اعضا تیم سلامت است. </a:t>
            </a:r>
            <a:r>
              <a:rPr lang="en-US" sz="2400" b="1" dirty="0" smtClean="0">
                <a:effectLst>
                  <a:outerShdw blurRad="38100" dist="38100" dir="2700000" algn="tl">
                    <a:srgbClr val="000000">
                      <a:alpha val="43137"/>
                    </a:srgbClr>
                  </a:outerShdw>
                </a:effectLst>
                <a:cs typeface="B Nazanin" panose="00000400000000000000" pitchFamily="2" charset="-78"/>
              </a:rPr>
              <a:t>Coordinated</a:t>
            </a:r>
            <a:endParaRPr lang="fa-IR" sz="2400" b="1" dirty="0" smtClean="0">
              <a:effectLst>
                <a:outerShdw blurRad="38100" dist="38100" dir="2700000" algn="tl">
                  <a:srgbClr val="000000">
                    <a:alpha val="43137"/>
                  </a:srgbClr>
                </a:outerShdw>
              </a:effectLst>
              <a:cs typeface="B Nazanin" panose="00000400000000000000" pitchFamily="2" charset="-78"/>
            </a:endParaRPr>
          </a:p>
          <a:p>
            <a:endParaRPr lang="fa-IR" sz="2400" b="1" dirty="0">
              <a:cs typeface="B Nazanin" pitchFamily="2" charset="-78"/>
            </a:endParaRPr>
          </a:p>
        </p:txBody>
      </p:sp>
    </p:spTree>
    <p:extLst>
      <p:ext uri="{BB962C8B-B14F-4D97-AF65-F5344CB8AC3E}">
        <p14:creationId xmlns:p14="http://schemas.microsoft.com/office/powerpoint/2010/main" val="40574109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7384"/>
            <a:ext cx="8229600" cy="5361459"/>
          </a:xfrm>
        </p:spPr>
        <p:txBody>
          <a:bodyPr>
            <a:noAutofit/>
          </a:bodyPr>
          <a:lstStyle/>
          <a:p>
            <a:pPr marL="0" indent="0" algn="justLow">
              <a:lnSpc>
                <a:spcPct val="200000"/>
              </a:lnSpc>
              <a:buNone/>
            </a:pPr>
            <a:r>
              <a:rPr lang="fa-IR" sz="2300" b="1" dirty="0" smtClean="0">
                <a:effectLst>
                  <a:outerShdw blurRad="38100" dist="38100" dir="2700000" algn="tl">
                    <a:srgbClr val="000000">
                      <a:alpha val="43137"/>
                    </a:srgbClr>
                  </a:outerShdw>
                </a:effectLst>
                <a:cs typeface="B Nazanin" panose="00000400000000000000" pitchFamily="2" charset="-78"/>
              </a:rPr>
              <a:t>ادامه </a:t>
            </a:r>
          </a:p>
          <a:p>
            <a:pPr algn="justLow">
              <a:lnSpc>
                <a:spcPct val="200000"/>
              </a:lnSpc>
              <a:buFontTx/>
              <a:buChar char="-"/>
            </a:pPr>
            <a:r>
              <a:rPr lang="fa-IR" sz="2300" b="1" dirty="0" smtClean="0">
                <a:effectLst>
                  <a:outerShdw blurRad="38100" dist="38100" dir="2700000" algn="tl">
                    <a:srgbClr val="000000">
                      <a:alpha val="43137"/>
                    </a:srgbClr>
                  </a:outerShdw>
                </a:effectLst>
                <a:cs typeface="B Nazanin" panose="00000400000000000000" pitchFamily="2" charset="-78"/>
              </a:rPr>
              <a:t>برای اینکه این مراقبتها را به نحو صحیح ارائه </a:t>
            </a:r>
            <a:r>
              <a:rPr lang="fa-IR" sz="2300" b="1" dirty="0" smtClean="0">
                <a:effectLst>
                  <a:outerShdw blurRad="38100" dist="38100" dir="2700000" algn="tl">
                    <a:srgbClr val="000000">
                      <a:alpha val="43137"/>
                    </a:srgbClr>
                  </a:outerShdw>
                </a:effectLst>
                <a:cs typeface="B Nazanin" panose="00000400000000000000" pitchFamily="2" charset="-78"/>
              </a:rPr>
              <a:t>شود </a:t>
            </a:r>
            <a:r>
              <a:rPr lang="fa-IR" sz="2300" b="1" dirty="0" smtClean="0">
                <a:effectLst>
                  <a:outerShdw blurRad="38100" dist="38100" dir="2700000" algn="tl">
                    <a:srgbClr val="000000">
                      <a:alpha val="43137"/>
                    </a:srgbClr>
                  </a:outerShdw>
                </a:effectLst>
                <a:cs typeface="B Nazanin" panose="00000400000000000000" pitchFamily="2" charset="-78"/>
              </a:rPr>
              <a:t>نیاز به همکاری تیم سلامت وسایر نهادهای اجتماعی دارد .</a:t>
            </a:r>
            <a:r>
              <a:rPr lang="en-US" sz="2300" b="1" dirty="0" smtClean="0">
                <a:effectLst>
                  <a:outerShdw blurRad="38100" dist="38100" dir="2700000" algn="tl">
                    <a:srgbClr val="000000">
                      <a:alpha val="43137"/>
                    </a:srgbClr>
                  </a:outerShdw>
                </a:effectLst>
                <a:cs typeface="B Nazanin" panose="00000400000000000000" pitchFamily="2" charset="-78"/>
              </a:rPr>
              <a:t>	</a:t>
            </a:r>
            <a:r>
              <a:rPr lang="fa-IR" sz="2300" b="1" dirty="0" smtClean="0">
                <a:effectLst>
                  <a:outerShdw blurRad="38100" dist="38100" dir="2700000" algn="tl">
                    <a:srgbClr val="000000">
                      <a:alpha val="43137"/>
                    </a:srgbClr>
                  </a:outerShdw>
                </a:effectLst>
                <a:cs typeface="B Nazanin" panose="00000400000000000000" pitchFamily="2" charset="-78"/>
              </a:rPr>
              <a:t>                                        </a:t>
            </a:r>
            <a:r>
              <a:rPr lang="en-US" sz="2300" b="1" dirty="0" smtClean="0">
                <a:effectLst>
                  <a:outerShdw blurRad="38100" dist="38100" dir="2700000" algn="tl">
                    <a:srgbClr val="000000">
                      <a:alpha val="43137"/>
                    </a:srgbClr>
                  </a:outerShdw>
                </a:effectLst>
                <a:cs typeface="B Nazanin" panose="00000400000000000000" pitchFamily="2" charset="-78"/>
              </a:rPr>
              <a:t>  Collaborative</a:t>
            </a:r>
          </a:p>
          <a:p>
            <a:pPr>
              <a:lnSpc>
                <a:spcPct val="200000"/>
              </a:lnSpc>
              <a:buFontTx/>
              <a:buChar char="-"/>
            </a:pPr>
            <a:r>
              <a:rPr lang="fa-IR" sz="2300" b="1" dirty="0" smtClean="0">
                <a:effectLst>
                  <a:outerShdw blurRad="38100" dist="38100" dir="2700000" algn="tl">
                    <a:srgbClr val="000000">
                      <a:alpha val="43137"/>
                    </a:srgbClr>
                  </a:outerShdw>
                </a:effectLst>
                <a:cs typeface="B Nazanin" panose="00000400000000000000" pitchFamily="2" charset="-78"/>
              </a:rPr>
              <a:t>حتماً خدمات دید خانواده نگر دارد.</a:t>
            </a:r>
            <a:r>
              <a:rPr lang="en-US" sz="2300" b="1" dirty="0" smtClean="0">
                <a:effectLst>
                  <a:outerShdw blurRad="38100" dist="38100" dir="2700000" algn="tl">
                    <a:srgbClr val="000000">
                      <a:alpha val="43137"/>
                    </a:srgbClr>
                  </a:outerShdw>
                </a:effectLst>
                <a:cs typeface="B Nazanin" panose="00000400000000000000" pitchFamily="2" charset="-78"/>
              </a:rPr>
              <a:t>  </a:t>
            </a:r>
            <a:r>
              <a:rPr lang="fa-IR" sz="2300" b="1" dirty="0" smtClean="0">
                <a:effectLst>
                  <a:outerShdw blurRad="38100" dist="38100" dir="2700000" algn="tl">
                    <a:srgbClr val="000000">
                      <a:alpha val="43137"/>
                    </a:srgbClr>
                  </a:outerShdw>
                </a:effectLst>
                <a:cs typeface="B Nazanin" panose="00000400000000000000" pitchFamily="2" charset="-78"/>
              </a:rPr>
              <a:t> </a:t>
            </a:r>
            <a:r>
              <a:rPr lang="en-US" sz="2300" b="1" dirty="0" smtClean="0">
                <a:effectLst>
                  <a:outerShdw blurRad="38100" dist="38100" dir="2700000" algn="tl">
                    <a:srgbClr val="000000">
                      <a:alpha val="43137"/>
                    </a:srgbClr>
                  </a:outerShdw>
                </a:effectLst>
                <a:cs typeface="B Nazanin" panose="00000400000000000000" pitchFamily="2" charset="-78"/>
              </a:rPr>
              <a:t>               </a:t>
            </a:r>
            <a:r>
              <a:rPr lang="fa-IR" sz="2300" b="1" dirty="0" smtClean="0">
                <a:effectLst>
                  <a:outerShdw blurRad="38100" dist="38100" dir="2700000" algn="tl">
                    <a:srgbClr val="000000">
                      <a:alpha val="43137"/>
                    </a:srgbClr>
                  </a:outerShdw>
                </a:effectLst>
                <a:cs typeface="B Nazanin" panose="00000400000000000000" pitchFamily="2" charset="-78"/>
              </a:rPr>
              <a:t>  </a:t>
            </a:r>
            <a:r>
              <a:rPr lang="en-US" sz="2300" b="1" dirty="0" smtClean="0">
                <a:effectLst>
                  <a:outerShdw blurRad="38100" dist="38100" dir="2700000" algn="tl">
                    <a:srgbClr val="000000">
                      <a:alpha val="43137"/>
                    </a:srgbClr>
                  </a:outerShdw>
                </a:effectLst>
                <a:cs typeface="B Nazanin" panose="00000400000000000000" pitchFamily="2" charset="-78"/>
              </a:rPr>
              <a:t>   Family oriented care</a:t>
            </a:r>
          </a:p>
          <a:p>
            <a:pPr algn="justLow">
              <a:lnSpc>
                <a:spcPct val="200000"/>
              </a:lnSpc>
              <a:buFontTx/>
              <a:buChar char="-"/>
            </a:pPr>
            <a:r>
              <a:rPr lang="fa-IR" sz="2300" b="1" dirty="0" smtClean="0">
                <a:effectLst>
                  <a:outerShdw blurRad="38100" dist="38100" dir="2700000" algn="tl">
                    <a:srgbClr val="000000">
                      <a:alpha val="43137"/>
                    </a:srgbClr>
                  </a:outerShdw>
                </a:effectLst>
                <a:cs typeface="B Nazanin" panose="00000400000000000000" pitchFamily="2" charset="-78"/>
              </a:rPr>
              <a:t>حتماً خدمات دید جامعه نگر دارد.</a:t>
            </a:r>
            <a:r>
              <a:rPr lang="en-US" sz="2300" b="1" dirty="0" smtClean="0">
                <a:effectLst>
                  <a:outerShdw blurRad="38100" dist="38100" dir="2700000" algn="tl">
                    <a:srgbClr val="000000">
                      <a:alpha val="43137"/>
                    </a:srgbClr>
                  </a:outerShdw>
                </a:effectLst>
                <a:cs typeface="B Nazanin" panose="00000400000000000000" pitchFamily="2" charset="-78"/>
              </a:rPr>
              <a:t>	Community </a:t>
            </a:r>
            <a:r>
              <a:rPr lang="en-US" sz="2300" b="1" dirty="0" err="1" smtClean="0">
                <a:effectLst>
                  <a:outerShdw blurRad="38100" dist="38100" dir="2700000" algn="tl">
                    <a:srgbClr val="000000">
                      <a:alpha val="43137"/>
                    </a:srgbClr>
                  </a:outerShdw>
                </a:effectLst>
                <a:cs typeface="B Nazanin" panose="00000400000000000000" pitchFamily="2" charset="-78"/>
              </a:rPr>
              <a:t>oreinted</a:t>
            </a:r>
            <a:r>
              <a:rPr lang="en-US" sz="2300" b="1" dirty="0" smtClean="0">
                <a:effectLst>
                  <a:outerShdw blurRad="38100" dist="38100" dir="2700000" algn="tl">
                    <a:srgbClr val="000000">
                      <a:alpha val="43137"/>
                    </a:srgbClr>
                  </a:outerShdw>
                </a:effectLst>
                <a:cs typeface="B Nazanin" panose="00000400000000000000" pitchFamily="2" charset="-78"/>
              </a:rPr>
              <a:t> care    </a:t>
            </a:r>
            <a:endParaRPr lang="fa-IR" sz="2300" b="1" dirty="0" smtClean="0">
              <a:effectLst>
                <a:outerShdw blurRad="38100" dist="38100" dir="2700000" algn="tl">
                  <a:srgbClr val="000000">
                    <a:alpha val="43137"/>
                  </a:srgbClr>
                </a:outerShdw>
              </a:effectLst>
              <a:cs typeface="B Nazanin" panose="00000400000000000000" pitchFamily="2" charset="-78"/>
            </a:endParaRPr>
          </a:p>
          <a:p>
            <a:pPr marL="0" indent="0" algn="justLow">
              <a:lnSpc>
                <a:spcPct val="200000"/>
              </a:lnSpc>
              <a:buFontTx/>
              <a:buChar char="-"/>
            </a:pPr>
            <a:r>
              <a:rPr lang="fa-IR" sz="2300" b="1" dirty="0" smtClean="0">
                <a:effectLst>
                  <a:outerShdw blurRad="38100" dist="38100" dir="2700000" algn="tl">
                    <a:srgbClr val="000000">
                      <a:alpha val="43137"/>
                    </a:srgbClr>
                  </a:outerShdw>
                </a:effectLst>
                <a:cs typeface="B Nazanin" panose="00000400000000000000" pitchFamily="2" charset="-78"/>
              </a:rPr>
              <a:t>و در ادامه خدمت الزامات نظام سلامت را </a:t>
            </a:r>
            <a:r>
              <a:rPr lang="fa-IR" sz="2300" b="1" dirty="0" smtClean="0">
                <a:effectLst>
                  <a:outerShdw blurRad="38100" dist="38100" dir="2700000" algn="tl">
                    <a:srgbClr val="000000">
                      <a:alpha val="43137"/>
                    </a:srgbClr>
                  </a:outerShdw>
                </a:effectLst>
                <a:cs typeface="B Nazanin" panose="00000400000000000000" pitchFamily="2" charset="-78"/>
              </a:rPr>
              <a:t>باید دید.           </a:t>
            </a:r>
            <a:r>
              <a:rPr lang="en-US" sz="2300" b="1" dirty="0" smtClean="0">
                <a:effectLst>
                  <a:outerShdw blurRad="38100" dist="38100" dir="2700000" algn="tl">
                    <a:srgbClr val="000000">
                      <a:alpha val="43137"/>
                    </a:srgbClr>
                  </a:outerShdw>
                </a:effectLst>
                <a:cs typeface="B Nazanin" panose="00000400000000000000" pitchFamily="2" charset="-78"/>
              </a:rPr>
              <a:t>   </a:t>
            </a:r>
            <a:r>
              <a:rPr lang="en-US" sz="2300" b="1" dirty="0" smtClean="0">
                <a:effectLst>
                  <a:outerShdw blurRad="38100" dist="38100" dir="2700000" algn="tl">
                    <a:srgbClr val="000000">
                      <a:alpha val="43137"/>
                    </a:srgbClr>
                  </a:outerShdw>
                </a:effectLst>
                <a:cs typeface="B Nazanin" panose="00000400000000000000" pitchFamily="2" charset="-78"/>
              </a:rPr>
              <a:t>System-Based</a:t>
            </a:r>
          </a:p>
          <a:p>
            <a:pPr algn="justLow"/>
            <a:endParaRPr lang="fa-IR" sz="2300" dirty="0">
              <a:cs typeface="B Nazanin" pitchFamily="2" charset="-78"/>
            </a:endParaRPr>
          </a:p>
        </p:txBody>
      </p:sp>
    </p:spTree>
    <p:extLst>
      <p:ext uri="{BB962C8B-B14F-4D97-AF65-F5344CB8AC3E}">
        <p14:creationId xmlns:p14="http://schemas.microsoft.com/office/powerpoint/2010/main" val="13432468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rPr>
              <a:t>محور این برنامه چه کسی می تواند باشد؟</a:t>
            </a:r>
            <a:endParaRPr lang="fa-IR" dirty="0">
              <a:cs typeface="B Titr" pitchFamily="2" charset="-78"/>
            </a:endParaRPr>
          </a:p>
        </p:txBody>
      </p:sp>
      <p:sp>
        <p:nvSpPr>
          <p:cNvPr id="3" name="Content Placeholder 2"/>
          <p:cNvSpPr>
            <a:spLocks noGrp="1"/>
          </p:cNvSpPr>
          <p:nvPr>
            <p:ph idx="1"/>
          </p:nvPr>
        </p:nvSpPr>
        <p:spPr/>
        <p:txBody>
          <a:bodyPr>
            <a:normAutofit/>
          </a:bodyPr>
          <a:lstStyle/>
          <a:p>
            <a:r>
              <a:rPr lang="fa-IR" b="1" dirty="0" smtClean="0">
                <a:cs typeface="B Nazanin" pitchFamily="2" charset="-78"/>
              </a:rPr>
              <a:t>کارشناس مراقب سلامت خانواده و اعضاء تیم سلامت با پنج ویژگی: </a:t>
            </a:r>
          </a:p>
          <a:p>
            <a:pPr>
              <a:lnSpc>
                <a:spcPct val="150000"/>
              </a:lnSpc>
            </a:pPr>
            <a:r>
              <a:rPr lang="fa-IR" b="1" dirty="0">
                <a:effectLst>
                  <a:outerShdw blurRad="38100" dist="38100" dir="2700000" algn="tl">
                    <a:srgbClr val="000000">
                      <a:alpha val="43137"/>
                    </a:srgbClr>
                  </a:outerShdw>
                </a:effectLst>
                <a:cs typeface="B Nazanin" panose="00000400000000000000" pitchFamily="2" charset="-78"/>
              </a:rPr>
              <a:t>مدیر</a:t>
            </a:r>
            <a:r>
              <a:rPr lang="en-US" b="1" dirty="0">
                <a:effectLst>
                  <a:outerShdw blurRad="38100" dist="38100" dir="2700000" algn="tl">
                    <a:srgbClr val="000000">
                      <a:alpha val="43137"/>
                    </a:srgbClr>
                  </a:outerShdw>
                </a:effectLst>
                <a:cs typeface="B Nazanin" panose="00000400000000000000" pitchFamily="2" charset="-78"/>
              </a:rPr>
              <a:t>				Manager</a:t>
            </a:r>
            <a:r>
              <a:rPr lang="fa-IR" b="1" dirty="0">
                <a:effectLst>
                  <a:outerShdw blurRad="38100" dist="38100" dir="2700000" algn="tl">
                    <a:srgbClr val="000000">
                      <a:alpha val="43137"/>
                    </a:srgbClr>
                  </a:outerShdw>
                </a:effectLst>
                <a:cs typeface="B Nazanin" panose="00000400000000000000" pitchFamily="2" charset="-78"/>
              </a:rPr>
              <a:t> </a:t>
            </a:r>
          </a:p>
          <a:p>
            <a:pPr>
              <a:lnSpc>
                <a:spcPct val="150000"/>
              </a:lnSpc>
            </a:pPr>
            <a:r>
              <a:rPr lang="fa-IR" b="1" dirty="0">
                <a:effectLst>
                  <a:outerShdw blurRad="38100" dist="38100" dir="2700000" algn="tl">
                    <a:srgbClr val="000000">
                      <a:alpha val="43137"/>
                    </a:srgbClr>
                  </a:outerShdw>
                </a:effectLst>
                <a:cs typeface="B Nazanin" panose="00000400000000000000" pitchFamily="2" charset="-78"/>
              </a:rPr>
              <a:t>خلاق</a:t>
            </a:r>
            <a:r>
              <a:rPr lang="en-US" b="1" dirty="0">
                <a:effectLst>
                  <a:outerShdw blurRad="38100" dist="38100" dir="2700000" algn="tl">
                    <a:srgbClr val="000000">
                      <a:alpha val="43137"/>
                    </a:srgbClr>
                  </a:outerShdw>
                </a:effectLst>
                <a:cs typeface="B Nazanin" panose="00000400000000000000" pitchFamily="2" charset="-78"/>
              </a:rPr>
              <a:t>			</a:t>
            </a:r>
            <a:r>
              <a:rPr lang="en-US" b="1" dirty="0" smtClean="0">
                <a:effectLst>
                  <a:outerShdw blurRad="38100" dist="38100" dir="2700000" algn="tl">
                    <a:srgbClr val="000000">
                      <a:alpha val="43137"/>
                    </a:srgbClr>
                  </a:outerShdw>
                </a:effectLst>
                <a:cs typeface="B Nazanin" panose="00000400000000000000" pitchFamily="2" charset="-78"/>
              </a:rPr>
              <a:t>  </a:t>
            </a:r>
            <a:r>
              <a:rPr lang="en-US" b="1" dirty="0">
                <a:effectLst>
                  <a:outerShdw blurRad="38100" dist="38100" dir="2700000" algn="tl">
                    <a:srgbClr val="000000">
                      <a:alpha val="43137"/>
                    </a:srgbClr>
                  </a:outerShdw>
                </a:effectLst>
                <a:cs typeface="B Nazanin" panose="00000400000000000000" pitchFamily="2" charset="-78"/>
              </a:rPr>
              <a:t>	</a:t>
            </a:r>
            <a:r>
              <a:rPr lang="fa-IR" b="1" dirty="0" smtClean="0">
                <a:effectLst>
                  <a:outerShdw blurRad="38100" dist="38100" dir="2700000" algn="tl">
                    <a:srgbClr val="000000">
                      <a:alpha val="43137"/>
                    </a:srgbClr>
                  </a:outerShdw>
                </a:effectLst>
                <a:cs typeface="B Nazanin" panose="00000400000000000000" pitchFamily="2" charset="-78"/>
              </a:rPr>
              <a:t>  </a:t>
            </a:r>
            <a:r>
              <a:rPr lang="en-US" b="1" dirty="0" smtClean="0">
                <a:effectLst>
                  <a:outerShdw blurRad="38100" dist="38100" dir="2700000" algn="tl">
                    <a:srgbClr val="000000">
                      <a:alpha val="43137"/>
                    </a:srgbClr>
                  </a:outerShdw>
                </a:effectLst>
                <a:cs typeface="B Nazanin" panose="00000400000000000000" pitchFamily="2" charset="-78"/>
              </a:rPr>
              <a:t>Creator</a:t>
            </a:r>
            <a:endParaRPr lang="fa-IR" b="1" dirty="0">
              <a:effectLst>
                <a:outerShdw blurRad="38100" dist="38100" dir="2700000" algn="tl">
                  <a:srgbClr val="000000">
                    <a:alpha val="43137"/>
                  </a:srgbClr>
                </a:outerShdw>
              </a:effectLst>
              <a:cs typeface="B Nazanin" panose="00000400000000000000" pitchFamily="2" charset="-78"/>
            </a:endParaRPr>
          </a:p>
          <a:p>
            <a:pPr>
              <a:lnSpc>
                <a:spcPct val="150000"/>
              </a:lnSpc>
            </a:pPr>
            <a:r>
              <a:rPr lang="fa-IR" b="1" dirty="0">
                <a:effectLst>
                  <a:outerShdw blurRad="38100" dist="38100" dir="2700000" algn="tl">
                    <a:srgbClr val="000000">
                      <a:alpha val="43137"/>
                    </a:srgbClr>
                  </a:outerShdw>
                </a:effectLst>
                <a:cs typeface="B Nazanin" panose="00000400000000000000" pitchFamily="2" charset="-78"/>
              </a:rPr>
              <a:t>رهبر </a:t>
            </a:r>
            <a:r>
              <a:rPr lang="en-US" b="1" dirty="0">
                <a:effectLst>
                  <a:outerShdw blurRad="38100" dist="38100" dir="2700000" algn="tl">
                    <a:srgbClr val="000000">
                      <a:alpha val="43137"/>
                    </a:srgbClr>
                  </a:outerShdw>
                </a:effectLst>
                <a:cs typeface="B Nazanin" panose="00000400000000000000" pitchFamily="2" charset="-78"/>
              </a:rPr>
              <a:t>			</a:t>
            </a:r>
            <a:r>
              <a:rPr lang="en-US" b="1" dirty="0" smtClean="0">
                <a:effectLst>
                  <a:outerShdw blurRad="38100" dist="38100" dir="2700000" algn="tl">
                    <a:srgbClr val="000000">
                      <a:alpha val="43137"/>
                    </a:srgbClr>
                  </a:outerShdw>
                </a:effectLst>
                <a:cs typeface="B Nazanin" panose="00000400000000000000" pitchFamily="2" charset="-78"/>
              </a:rPr>
              <a:t> </a:t>
            </a:r>
            <a:r>
              <a:rPr lang="en-US" b="1" dirty="0">
                <a:effectLst>
                  <a:outerShdw blurRad="38100" dist="38100" dir="2700000" algn="tl">
                    <a:srgbClr val="000000">
                      <a:alpha val="43137"/>
                    </a:srgbClr>
                  </a:outerShdw>
                </a:effectLst>
                <a:cs typeface="B Nazanin" panose="00000400000000000000" pitchFamily="2" charset="-78"/>
              </a:rPr>
              <a:t>	</a:t>
            </a:r>
            <a:r>
              <a:rPr lang="fa-IR" b="1" dirty="0" smtClean="0">
                <a:effectLst>
                  <a:outerShdw blurRad="38100" dist="38100" dir="2700000" algn="tl">
                    <a:srgbClr val="000000">
                      <a:alpha val="43137"/>
                    </a:srgbClr>
                  </a:outerShdw>
                </a:effectLst>
                <a:cs typeface="B Nazanin" panose="00000400000000000000" pitchFamily="2" charset="-78"/>
              </a:rPr>
              <a:t>   </a:t>
            </a:r>
            <a:r>
              <a:rPr lang="en-US" b="1" dirty="0" smtClean="0">
                <a:effectLst>
                  <a:outerShdw blurRad="38100" dist="38100" dir="2700000" algn="tl">
                    <a:srgbClr val="000000">
                      <a:alpha val="43137"/>
                    </a:srgbClr>
                  </a:outerShdw>
                </a:effectLst>
                <a:cs typeface="B Nazanin" panose="00000400000000000000" pitchFamily="2" charset="-78"/>
              </a:rPr>
              <a:t>  Leader</a:t>
            </a:r>
            <a:endParaRPr lang="fa-IR" b="1" dirty="0">
              <a:effectLst>
                <a:outerShdw blurRad="38100" dist="38100" dir="2700000" algn="tl">
                  <a:srgbClr val="000000">
                    <a:alpha val="43137"/>
                  </a:srgbClr>
                </a:outerShdw>
              </a:effectLst>
              <a:cs typeface="B Nazanin" panose="00000400000000000000" pitchFamily="2" charset="-78"/>
            </a:endParaRPr>
          </a:p>
          <a:p>
            <a:pPr>
              <a:lnSpc>
                <a:spcPct val="150000"/>
              </a:lnSpc>
            </a:pPr>
            <a:r>
              <a:rPr lang="fa-IR" b="1" dirty="0">
                <a:effectLst>
                  <a:outerShdw blurRad="38100" dist="38100" dir="2700000" algn="tl">
                    <a:srgbClr val="000000">
                      <a:alpha val="43137"/>
                    </a:srgbClr>
                  </a:outerShdw>
                </a:effectLst>
                <a:cs typeface="B Nazanin" panose="00000400000000000000" pitchFamily="2" charset="-78"/>
              </a:rPr>
              <a:t>جامعه نگر</a:t>
            </a:r>
            <a:r>
              <a:rPr lang="en-US" b="1" dirty="0">
                <a:effectLst>
                  <a:outerShdw blurRad="38100" dist="38100" dir="2700000" algn="tl">
                    <a:srgbClr val="000000">
                      <a:alpha val="43137"/>
                    </a:srgbClr>
                  </a:outerShdw>
                </a:effectLst>
                <a:cs typeface="B Nazanin" panose="00000400000000000000" pitchFamily="2" charset="-78"/>
              </a:rPr>
              <a:t>			Community oriented </a:t>
            </a:r>
            <a:endParaRPr lang="fa-IR" b="1" dirty="0">
              <a:effectLst>
                <a:outerShdw blurRad="38100" dist="38100" dir="2700000" algn="tl">
                  <a:srgbClr val="000000">
                    <a:alpha val="43137"/>
                  </a:srgbClr>
                </a:outerShdw>
              </a:effectLst>
              <a:cs typeface="B Nazanin" panose="00000400000000000000" pitchFamily="2" charset="-78"/>
            </a:endParaRPr>
          </a:p>
          <a:p>
            <a:pPr>
              <a:lnSpc>
                <a:spcPct val="150000"/>
              </a:lnSpc>
            </a:pPr>
            <a:r>
              <a:rPr lang="fa-IR" b="1" dirty="0">
                <a:effectLst>
                  <a:outerShdw blurRad="38100" dist="38100" dir="2700000" algn="tl">
                    <a:srgbClr val="000000">
                      <a:alpha val="43137"/>
                    </a:srgbClr>
                  </a:outerShdw>
                </a:effectLst>
                <a:cs typeface="B Nazanin" panose="00000400000000000000" pitchFamily="2" charset="-78"/>
              </a:rPr>
              <a:t>ارائه دهنده</a:t>
            </a:r>
            <a:r>
              <a:rPr lang="en-US" b="1" dirty="0">
                <a:effectLst>
                  <a:outerShdw blurRad="38100" dist="38100" dir="2700000" algn="tl">
                    <a:srgbClr val="000000">
                      <a:alpha val="43137"/>
                    </a:srgbClr>
                  </a:outerShdw>
                </a:effectLst>
                <a:cs typeface="B Nazanin" panose="00000400000000000000" pitchFamily="2" charset="-78"/>
              </a:rPr>
              <a:t>			</a:t>
            </a:r>
            <a:r>
              <a:rPr lang="fa-IR" b="1" dirty="0" smtClean="0">
                <a:effectLst>
                  <a:outerShdw blurRad="38100" dist="38100" dir="2700000" algn="tl">
                    <a:srgbClr val="000000">
                      <a:alpha val="43137"/>
                    </a:srgbClr>
                  </a:outerShdw>
                </a:effectLst>
                <a:cs typeface="B Nazanin" panose="00000400000000000000" pitchFamily="2" charset="-78"/>
              </a:rPr>
              <a:t>          </a:t>
            </a:r>
            <a:r>
              <a:rPr lang="en-US" b="1" dirty="0" smtClean="0">
                <a:effectLst>
                  <a:outerShdw blurRad="38100" dist="38100" dir="2700000" algn="tl">
                    <a:srgbClr val="000000">
                      <a:alpha val="43137"/>
                    </a:srgbClr>
                  </a:outerShdw>
                </a:effectLst>
                <a:cs typeface="B Nazanin" panose="00000400000000000000" pitchFamily="2" charset="-78"/>
              </a:rPr>
              <a:t> Provider</a:t>
            </a:r>
            <a:endParaRPr lang="en-US" b="1" dirty="0">
              <a:effectLst>
                <a:outerShdw blurRad="38100" dist="38100" dir="2700000" algn="tl">
                  <a:srgbClr val="000000">
                    <a:alpha val="43137"/>
                  </a:srgbClr>
                </a:outerShdw>
              </a:effectLst>
              <a:cs typeface="B Nazanin" panose="00000400000000000000" pitchFamily="2" charset="-78"/>
            </a:endParaRPr>
          </a:p>
          <a:p>
            <a:endParaRPr lang="fa-IR" b="1" dirty="0">
              <a:cs typeface="B Nazanin" pitchFamily="2" charset="-78"/>
            </a:endParaRPr>
          </a:p>
        </p:txBody>
      </p:sp>
    </p:spTree>
    <p:extLst>
      <p:ext uri="{BB962C8B-B14F-4D97-AF65-F5344CB8AC3E}">
        <p14:creationId xmlns:p14="http://schemas.microsoft.com/office/powerpoint/2010/main" val="16772116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714348" y="1946572"/>
            <a:ext cx="7850152" cy="4071966"/>
          </a:xfrm>
          <a:prstGeom prst="rect">
            <a:avLst/>
          </a:prstGeom>
        </p:spPr>
        <p:txBody>
          <a:bodyPr vert="horz">
            <a:noAutofit/>
          </a:bodyPr>
          <a:lst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728" indent="0" algn="ctr">
              <a:lnSpc>
                <a:spcPct val="150000"/>
              </a:lnSpc>
              <a:buNone/>
            </a:pPr>
            <a:r>
              <a:rPr lang="fa-IR" sz="4200" b="1" dirty="0" smtClean="0">
                <a:cs typeface="B Nazanin" pitchFamily="2" charset="-78"/>
              </a:rPr>
              <a:t>تأمین سلامت همه جانبه جسمی، روانی، اجتماعی و معنوی آحاد جمعیت ساکن در پهنه جغرافیایی استان اصفهان با اولویت مناطق کم برخوردار است.</a:t>
            </a:r>
            <a:endParaRPr lang="en-US" sz="4200" b="1" dirty="0" smtClean="0">
              <a:cs typeface="B Nazanin" pitchFamily="2" charset="-78"/>
            </a:endParaRPr>
          </a:p>
          <a:p>
            <a:pPr algn="ctr">
              <a:lnSpc>
                <a:spcPct val="150000"/>
              </a:lnSpc>
            </a:pPr>
            <a:endParaRPr lang="fa-IR" sz="4200" b="1" dirty="0">
              <a:cs typeface="B Nazanin" pitchFamily="2" charset="-78"/>
            </a:endParaRPr>
          </a:p>
        </p:txBody>
      </p:sp>
      <p:sp>
        <p:nvSpPr>
          <p:cNvPr id="2" name="Oval Callout 1"/>
          <p:cNvSpPr/>
          <p:nvPr/>
        </p:nvSpPr>
        <p:spPr>
          <a:xfrm>
            <a:off x="714348" y="188640"/>
            <a:ext cx="7978828" cy="1452700"/>
          </a:xfrm>
          <a:prstGeom prst="wedgeEllipseCallout">
            <a:avLst>
              <a:gd name="adj1" fmla="val 38425"/>
              <a:gd name="adj2" fmla="val 71711"/>
            </a:avLst>
          </a:prstGeom>
          <a:gradFill>
            <a:gsLst>
              <a:gs pos="0">
                <a:schemeClr val="accent4">
                  <a:lumMod val="75000"/>
                </a:schemeClr>
              </a:gs>
              <a:gs pos="50000">
                <a:schemeClr val="accent4">
                  <a:shade val="45000"/>
                  <a:satMod val="170000"/>
                </a:schemeClr>
              </a:gs>
              <a:gs pos="70000">
                <a:schemeClr val="accent4">
                  <a:tint val="99000"/>
                  <a:shade val="65000"/>
                  <a:satMod val="155000"/>
                </a:schemeClr>
              </a:gs>
              <a:gs pos="100000">
                <a:schemeClr val="accent4">
                  <a:tint val="95500"/>
                  <a:shade val="100000"/>
                  <a:satMod val="155000"/>
                </a:schemeClr>
              </a:gs>
            </a:gsLst>
          </a:gradFill>
          <a:ln>
            <a:solidFill>
              <a:schemeClr val="accent4">
                <a:lumMod val="60000"/>
                <a:lumOff val="40000"/>
              </a:schemeClr>
            </a:solidFill>
          </a:ln>
        </p:spPr>
        <p:style>
          <a:lnRef idx="1">
            <a:schemeClr val="accent4"/>
          </a:lnRef>
          <a:fillRef idx="3">
            <a:schemeClr val="accent4"/>
          </a:fillRef>
          <a:effectRef idx="2">
            <a:schemeClr val="accent4"/>
          </a:effectRef>
          <a:fontRef idx="minor">
            <a:schemeClr val="lt1"/>
          </a:fontRef>
        </p:style>
        <p:txBody>
          <a:bodyPr rtlCol="1" anchor="ctr"/>
          <a:lstStyle/>
          <a:p>
            <a:pPr algn="ctr"/>
            <a:endParaRPr lang="fa-IR"/>
          </a:p>
        </p:txBody>
      </p:sp>
      <p:sp>
        <p:nvSpPr>
          <p:cNvPr id="5" name="Title 1"/>
          <p:cNvSpPr txBox="1">
            <a:spLocks/>
          </p:cNvSpPr>
          <p:nvPr/>
        </p:nvSpPr>
        <p:spPr>
          <a:xfrm>
            <a:off x="785821" y="631839"/>
            <a:ext cx="7772400" cy="1236676"/>
          </a:xfrm>
          <a:prstGeom prst="rect">
            <a:avLst/>
          </a:prstGeom>
        </p:spPr>
        <p:txBody>
          <a:bodyPr vert="horz" rtlCol="0" anchor="ct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fa-IR" sz="36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cs typeface="B Titr" pitchFamily="2" charset="-78"/>
              </a:rPr>
              <a:t>مأموریت دانشگاه علوم پزشکی و خدمات بهداشتی درمانی استان</a:t>
            </a:r>
            <a:r>
              <a:rPr lang="en-US" sz="36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sz="36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endParaRPr lang="fa-IR" sz="36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7114302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19423"/>
            <a:ext cx="8431824" cy="2168657"/>
          </a:xfrm>
        </p:spPr>
        <p:txBody>
          <a:bodyPr>
            <a:prstTxWarp prst="textInflateTop">
              <a:avLst/>
            </a:prstTxWarp>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fa-IR" sz="2400" cap="all" dirty="0" smtClean="0">
                <a:ln w="0"/>
                <a:solidFill>
                  <a:schemeClr val="tx1"/>
                </a:solidFill>
                <a:effectLst>
                  <a:reflection blurRad="12700" stA="50000" endPos="50000" dist="5000" dir="5400000" sy="-100000" rotWithShape="0"/>
                </a:effectLst>
                <a:latin typeface="+mn-lt"/>
                <a:ea typeface="+mn-ea"/>
                <a:cs typeface="B Nazanin" pitchFamily="2" charset="-78"/>
              </a:rPr>
              <a:t>جامعه ای است که از حداکثر سلامت برخوردار باشد و دانشگاه علوم پزشکی در این سند، مسئول و پاسخگوست.</a:t>
            </a:r>
          </a:p>
        </p:txBody>
      </p:sp>
      <p:sp>
        <p:nvSpPr>
          <p:cNvPr id="4" name="Content Placeholder 2"/>
          <p:cNvSpPr>
            <a:spLocks noGrp="1"/>
          </p:cNvSpPr>
          <p:nvPr>
            <p:ph idx="1"/>
          </p:nvPr>
        </p:nvSpPr>
        <p:spPr>
          <a:xfrm>
            <a:off x="323528" y="260648"/>
            <a:ext cx="8712968" cy="1224136"/>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buNone/>
            </a:pPr>
            <a:r>
              <a:rPr lang="fa-IR" sz="3500" i="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جامعه آرمانی ترسیم شده در سند چشم انداز سال 1404</a:t>
            </a:r>
            <a:endParaRPr lang="fa-IR" sz="3500" b="1" i="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Titr"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7215" y="3356992"/>
            <a:ext cx="6099398" cy="3279333"/>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10106"/>
            <a:ext cx="8229600" cy="1947324"/>
          </a:xfrm>
        </p:spPr>
        <p:txBody>
          <a:bodyPr>
            <a:normAutofit fontScale="90000"/>
          </a:bodyPr>
          <a:lstStyle/>
          <a:p>
            <a:pPr algn="r" rtl="0"/>
            <a:r>
              <a:rPr lang="fa-IR"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معاونت بهداشتی دانشگاه به عنوان دبیر نظام سلامت استان چگونه می تواند رویکرد سلامت در همه سیاست ها را اجرایی کند؟</a:t>
            </a:r>
            <a:endParaRPr lang="fa-IR" dirty="0">
              <a:cs typeface="B Titr" pitchFamily="2" charset="-78"/>
            </a:endParaRPr>
          </a:p>
        </p:txBody>
      </p:sp>
      <p:sp>
        <p:nvSpPr>
          <p:cNvPr id="4" name="Rectangle 3"/>
          <p:cNvSpPr/>
          <p:nvPr/>
        </p:nvSpPr>
        <p:spPr>
          <a:xfrm>
            <a:off x="914412" y="2564904"/>
            <a:ext cx="7572428" cy="3785652"/>
          </a:xfrm>
          <a:prstGeom prst="rect">
            <a:avLst/>
          </a:prstGeom>
        </p:spPr>
        <p:txBody>
          <a:bodyPr wrap="square">
            <a:spAutoFit/>
          </a:bodyPr>
          <a:lstStyle/>
          <a:p>
            <a:r>
              <a:rPr lang="fa-IR" sz="3900" cap="all" dirty="0" smtClean="0">
                <a:ln w="0"/>
                <a:effectLst/>
                <a:cs typeface="B Nazanin" pitchFamily="2" charset="-78"/>
              </a:rPr>
              <a:t>با: </a:t>
            </a:r>
            <a:br>
              <a:rPr lang="fa-IR" sz="3900" cap="all" dirty="0" smtClean="0">
                <a:ln w="0"/>
                <a:effectLst/>
                <a:cs typeface="B Nazanin" pitchFamily="2" charset="-78"/>
              </a:rPr>
            </a:br>
            <a:r>
              <a:rPr lang="fa-IR" sz="3900" cap="all" dirty="0" smtClean="0">
                <a:ln w="0"/>
                <a:effectLst/>
                <a:cs typeface="B Nazanin" pitchFamily="2" charset="-78"/>
              </a:rPr>
              <a:t>1 - فراهم سازی زمینه دستیابی به بالاترین سطوح امید به زندگی همراه با کیفیت برای آحاد مردم</a:t>
            </a:r>
            <a:r>
              <a:rPr lang="en-US" sz="3900" cap="all" dirty="0" smtClean="0">
                <a:ln w="0"/>
                <a:effectLst/>
                <a:cs typeface="B Nazanin" pitchFamily="2" charset="-78"/>
              </a:rPr>
              <a:t/>
            </a:r>
            <a:br>
              <a:rPr lang="en-US" sz="3900" cap="all" dirty="0" smtClean="0">
                <a:ln w="0"/>
                <a:effectLst/>
                <a:cs typeface="B Nazanin" pitchFamily="2" charset="-78"/>
              </a:rPr>
            </a:br>
            <a:r>
              <a:rPr lang="fa-IR" sz="3900" cap="all" dirty="0" smtClean="0">
                <a:ln w="0"/>
                <a:effectLst/>
                <a:cs typeface="B Nazanin" pitchFamily="2" charset="-78"/>
              </a:rPr>
              <a:t>2- جلب اعتماد کامل مردم</a:t>
            </a:r>
            <a:r>
              <a:rPr lang="en-US" sz="3900" cap="all" dirty="0" smtClean="0">
                <a:ln w="0"/>
                <a:effectLst/>
                <a:cs typeface="B Nazanin" pitchFamily="2" charset="-78"/>
              </a:rPr>
              <a:t/>
            </a:r>
            <a:br>
              <a:rPr lang="en-US" sz="3900" cap="all" dirty="0" smtClean="0">
                <a:ln w="0"/>
                <a:effectLst/>
                <a:cs typeface="B Nazanin" pitchFamily="2" charset="-78"/>
              </a:rPr>
            </a:br>
            <a:r>
              <a:rPr lang="fa-IR" sz="3900" cap="all" dirty="0" smtClean="0">
                <a:ln w="0"/>
                <a:effectLst/>
                <a:cs typeface="B Nazanin" pitchFamily="2" charset="-78"/>
              </a:rPr>
              <a:t>3- کسب حمایت سازمان ها و نهادها</a:t>
            </a:r>
            <a:endParaRPr lang="fa-IR" sz="3900" dirty="0">
              <a:effectLst/>
            </a:endParaRPr>
          </a:p>
        </p:txBody>
      </p:sp>
      <p:sp>
        <p:nvSpPr>
          <p:cNvPr id="2" name="Flowchart: Terminator 1"/>
          <p:cNvSpPr/>
          <p:nvPr/>
        </p:nvSpPr>
        <p:spPr>
          <a:xfrm>
            <a:off x="827584" y="2285992"/>
            <a:ext cx="7776864" cy="13945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96752"/>
            <a:ext cx="8229600" cy="4090466"/>
          </a:xfrm>
        </p:spPr>
        <p:txBody>
          <a:bodyPr>
            <a:normAutofit/>
          </a:bodyPr>
          <a:lstStyle/>
          <a:p>
            <a:r>
              <a:rPr lang="fa-IR" sz="7200" dirty="0" smtClean="0">
                <a:solidFill>
                  <a:schemeClr val="accent4">
                    <a:lumMod val="50000"/>
                  </a:schemeClr>
                </a:solidFill>
                <a:cs typeface="B Titr" pitchFamily="2" charset="-78"/>
              </a:rPr>
              <a:t>الزامات تحول پایدار نظام سلامت</a:t>
            </a:r>
            <a:endParaRPr lang="fa-IR" sz="7200" dirty="0">
              <a:solidFill>
                <a:schemeClr val="accent4">
                  <a:lumMod val="50000"/>
                </a:schemeClr>
              </a:solidFill>
              <a:cs typeface="B Titr" pitchFamily="2" charset="-78"/>
            </a:endParaRPr>
          </a:p>
        </p:txBody>
      </p:sp>
    </p:spTree>
    <p:extLst>
      <p:ext uri="{BB962C8B-B14F-4D97-AF65-F5344CB8AC3E}">
        <p14:creationId xmlns:p14="http://schemas.microsoft.com/office/powerpoint/2010/main" val="2362399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500042"/>
            <a:ext cx="8603910" cy="109665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buNone/>
            </a:pP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Titr" pitchFamily="2" charset="-78"/>
              </a:rPr>
              <a:t>اهداف اختصاصی معاونت بهداشتی دانشگاه از برنامه های تحول در حوزه بهداشت</a:t>
            </a:r>
          </a:p>
        </p:txBody>
      </p:sp>
      <p:sp>
        <p:nvSpPr>
          <p:cNvPr id="2" name="Title 1"/>
          <p:cNvSpPr>
            <a:spLocks noGrp="1"/>
          </p:cNvSpPr>
          <p:nvPr>
            <p:ph type="title"/>
          </p:nvPr>
        </p:nvSpPr>
        <p:spPr>
          <a:xfrm>
            <a:off x="399324" y="1485181"/>
            <a:ext cx="8349140" cy="4958641"/>
          </a:xfrm>
        </p:spPr>
        <p:txBody>
          <a:bodyPr>
            <a:noAutofit/>
          </a:bodyPr>
          <a:lstStyle/>
          <a:p>
            <a:pPr algn="r">
              <a:lnSpc>
                <a:spcPct val="150000"/>
              </a:lnSpc>
            </a:pPr>
            <a:r>
              <a:rPr lang="fa-IR" sz="2400" dirty="0" smtClean="0">
                <a:solidFill>
                  <a:schemeClr val="tx1"/>
                </a:solidFill>
                <a:effectLst/>
                <a:latin typeface="+mn-lt"/>
                <a:ea typeface="+mn-ea"/>
                <a:cs typeface="B Nazanin" pitchFamily="2" charset="-78"/>
              </a:rPr>
              <a:t>1- اولویت دادن به ارتقای سلامت و پیشگیری</a:t>
            </a:r>
            <a:r>
              <a:rPr lang="en-US" sz="2400" dirty="0" smtClean="0">
                <a:solidFill>
                  <a:schemeClr val="tx1"/>
                </a:solidFill>
                <a:effectLst/>
                <a:latin typeface="+mn-lt"/>
                <a:ea typeface="+mn-ea"/>
                <a:cs typeface="B Nazanin" pitchFamily="2" charset="-78"/>
              </a:rPr>
              <a:t/>
            </a:r>
            <a:br>
              <a:rPr lang="en-US" sz="2400" dirty="0" smtClean="0">
                <a:solidFill>
                  <a:schemeClr val="tx1"/>
                </a:solidFill>
                <a:effectLst/>
                <a:latin typeface="+mn-lt"/>
                <a:ea typeface="+mn-ea"/>
                <a:cs typeface="B Nazanin" pitchFamily="2" charset="-78"/>
              </a:rPr>
            </a:br>
            <a:r>
              <a:rPr lang="fa-IR" sz="2400" dirty="0" smtClean="0">
                <a:solidFill>
                  <a:schemeClr val="tx1"/>
                </a:solidFill>
                <a:effectLst/>
                <a:latin typeface="+mn-lt"/>
                <a:ea typeface="+mn-ea"/>
                <a:cs typeface="B Nazanin" pitchFamily="2" charset="-78"/>
              </a:rPr>
              <a:t>2- بهره مندی مردم از مراقبت های کارای سلامت جسمی روانی و حفاظت مالی از آن ها در بستر پوشش بیمه همگانی</a:t>
            </a:r>
            <a:r>
              <a:rPr lang="en-US" sz="2400" dirty="0" smtClean="0">
                <a:solidFill>
                  <a:schemeClr val="tx1"/>
                </a:solidFill>
                <a:effectLst/>
                <a:latin typeface="+mn-lt"/>
                <a:ea typeface="+mn-ea"/>
                <a:cs typeface="B Nazanin" pitchFamily="2" charset="-78"/>
              </a:rPr>
              <a:t/>
            </a:r>
            <a:br>
              <a:rPr lang="en-US" sz="2400" dirty="0" smtClean="0">
                <a:solidFill>
                  <a:schemeClr val="tx1"/>
                </a:solidFill>
                <a:effectLst/>
                <a:latin typeface="+mn-lt"/>
                <a:ea typeface="+mn-ea"/>
                <a:cs typeface="B Nazanin" pitchFamily="2" charset="-78"/>
              </a:rPr>
            </a:br>
            <a:r>
              <a:rPr lang="fa-IR" sz="2400" dirty="0" smtClean="0">
                <a:solidFill>
                  <a:schemeClr val="tx1"/>
                </a:solidFill>
                <a:effectLst/>
                <a:latin typeface="+mn-lt"/>
                <a:ea typeface="+mn-ea"/>
                <a:cs typeface="B Nazanin" pitchFamily="2" charset="-78"/>
              </a:rPr>
              <a:t>3- توجه به سلامت اجتماعی</a:t>
            </a:r>
            <a:r>
              <a:rPr lang="en-US" sz="2400" dirty="0" smtClean="0">
                <a:solidFill>
                  <a:schemeClr val="tx1"/>
                </a:solidFill>
                <a:effectLst/>
                <a:latin typeface="+mn-lt"/>
                <a:ea typeface="+mn-ea"/>
                <a:cs typeface="B Nazanin" pitchFamily="2" charset="-78"/>
              </a:rPr>
              <a:t/>
            </a:r>
            <a:br>
              <a:rPr lang="en-US" sz="2400" dirty="0" smtClean="0">
                <a:solidFill>
                  <a:schemeClr val="tx1"/>
                </a:solidFill>
                <a:effectLst/>
                <a:latin typeface="+mn-lt"/>
                <a:ea typeface="+mn-ea"/>
                <a:cs typeface="B Nazanin" pitchFamily="2" charset="-78"/>
              </a:rPr>
            </a:br>
            <a:r>
              <a:rPr lang="fa-IR" sz="2400" dirty="0" smtClean="0">
                <a:solidFill>
                  <a:schemeClr val="tx1"/>
                </a:solidFill>
                <a:effectLst/>
                <a:latin typeface="+mn-lt"/>
                <a:ea typeface="+mn-ea"/>
                <a:cs typeface="B Nazanin" pitchFamily="2" charset="-78"/>
              </a:rPr>
              <a:t>4- حرکت در مسیر سلامت معنوی</a:t>
            </a:r>
            <a:r>
              <a:rPr lang="en-US" sz="2400" dirty="0" smtClean="0">
                <a:solidFill>
                  <a:schemeClr val="tx1"/>
                </a:solidFill>
                <a:effectLst/>
                <a:latin typeface="+mn-lt"/>
                <a:ea typeface="+mn-ea"/>
                <a:cs typeface="B Nazanin" pitchFamily="2" charset="-78"/>
              </a:rPr>
              <a:t/>
            </a:r>
            <a:br>
              <a:rPr lang="en-US" sz="2400" dirty="0" smtClean="0">
                <a:solidFill>
                  <a:schemeClr val="tx1"/>
                </a:solidFill>
                <a:effectLst/>
                <a:latin typeface="+mn-lt"/>
                <a:ea typeface="+mn-ea"/>
                <a:cs typeface="B Nazanin" pitchFamily="2" charset="-78"/>
              </a:rPr>
            </a:br>
            <a:r>
              <a:rPr lang="fa-IR" sz="2400" dirty="0" smtClean="0">
                <a:solidFill>
                  <a:schemeClr val="tx1"/>
                </a:solidFill>
                <a:effectLst/>
                <a:latin typeface="+mn-lt"/>
                <a:ea typeface="+mn-ea"/>
                <a:cs typeface="B Nazanin" pitchFamily="2" charset="-78"/>
              </a:rPr>
              <a:t>5- عدالت همه جانبه (در تأمین، توزیع منابع و تحقق سلامت) با رعایت کامل اصول و اخلاق حرفه ای</a:t>
            </a:r>
            <a:r>
              <a:rPr lang="en-US" sz="2400" dirty="0" smtClean="0">
                <a:solidFill>
                  <a:schemeClr val="tx1"/>
                </a:solidFill>
                <a:effectLst/>
                <a:latin typeface="+mn-lt"/>
                <a:ea typeface="+mn-ea"/>
                <a:cs typeface="B Nazanin" pitchFamily="2" charset="-78"/>
              </a:rPr>
              <a:t/>
            </a:r>
            <a:br>
              <a:rPr lang="en-US" sz="2400" dirty="0" smtClean="0">
                <a:solidFill>
                  <a:schemeClr val="tx1"/>
                </a:solidFill>
                <a:effectLst/>
                <a:latin typeface="+mn-lt"/>
                <a:ea typeface="+mn-ea"/>
                <a:cs typeface="B Nazanin" pitchFamily="2" charset="-78"/>
              </a:rPr>
            </a:br>
            <a:r>
              <a:rPr lang="fa-IR" sz="2400" dirty="0" smtClean="0">
                <a:solidFill>
                  <a:schemeClr val="tx1"/>
                </a:solidFill>
                <a:effectLst>
                  <a:outerShdw blurRad="31750" dist="25400" dir="5400000" algn="tl" rotWithShape="0">
                    <a:srgbClr val="000000">
                      <a:alpha val="25000"/>
                    </a:srgbClr>
                  </a:outerShdw>
                </a:effectLst>
                <a:cs typeface="B Nazanin" pitchFamily="2" charset="-78"/>
              </a:rPr>
              <a:t> 6- بهره مندی افراد بر مبنای نیاز خود از مراقبت های سلامت </a:t>
            </a:r>
            <a:endParaRPr lang="fa-IR" sz="2800" dirty="0">
              <a:effectLst>
                <a:outerShdw blurRad="31750" dist="25400" dir="5400000" algn="tl" rotWithShape="0">
                  <a:srgbClr val="000000">
                    <a:alpha val="25000"/>
                  </a:srgbClr>
                </a:outerShdw>
              </a:effectLst>
              <a:cs typeface="B Nazanin" pitchFamily="2" charset="-78"/>
            </a:endParaRPr>
          </a:p>
        </p:txBody>
      </p:sp>
      <p:sp>
        <p:nvSpPr>
          <p:cNvPr id="4" name="Flowchart: Terminator 3"/>
          <p:cNvSpPr/>
          <p:nvPr/>
        </p:nvSpPr>
        <p:spPr>
          <a:xfrm>
            <a:off x="857238" y="1556792"/>
            <a:ext cx="7776864" cy="13945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8596" y="1962846"/>
            <a:ext cx="8501122" cy="4525963"/>
          </a:xfrm>
        </p:spPr>
        <p:txBody>
          <a:bodyPr>
            <a:normAutofit/>
          </a:bodyPr>
          <a:lstStyle/>
          <a:p>
            <a:pPr>
              <a:lnSpc>
                <a:spcPct val="150000"/>
              </a:lnSpc>
              <a:buNone/>
            </a:pPr>
            <a:r>
              <a:rPr lang="fa-IR" b="1" dirty="0" smtClean="0">
                <a:cs typeface="B Nazanin" pitchFamily="2" charset="-78"/>
              </a:rPr>
              <a:t>	</a:t>
            </a:r>
            <a:r>
              <a:rPr lang="fa-IR" sz="2600" b="1" dirty="0" smtClean="0">
                <a:cs typeface="B Nazanin" pitchFamily="2" charset="-78"/>
              </a:rPr>
              <a:t>7- مشارکت مردم در تأمین مالی خدمات بر اساس توان پرداخت خود</a:t>
            </a:r>
            <a:r>
              <a:rPr lang="en-US" sz="2600" b="1" dirty="0" smtClean="0">
                <a:cs typeface="B Nazanin" pitchFamily="2" charset="-78"/>
              </a:rPr>
              <a:t/>
            </a:r>
            <a:br>
              <a:rPr lang="en-US" sz="2600" b="1" dirty="0" smtClean="0">
                <a:cs typeface="B Nazanin" pitchFamily="2" charset="-78"/>
              </a:rPr>
            </a:br>
            <a:r>
              <a:rPr lang="fa-IR" sz="2600" b="1" dirty="0" smtClean="0">
                <a:cs typeface="B Nazanin" pitchFamily="2" charset="-78"/>
              </a:rPr>
              <a:t>8- پاسخگویی به نیازهای واقعی سلامت مردم با بهره مندی حداکثری از کلیه ظرفیت های انسانی (مشارکت مردم) و ظرفیت های سازمانی (همکاری همه بخش های ذینفع) و بهره مندی حداکثری از علم و فناوری به روز</a:t>
            </a:r>
            <a:r>
              <a:rPr lang="en-US" sz="2600" b="1" dirty="0" smtClean="0">
                <a:cs typeface="B Nazanin" pitchFamily="2" charset="-78"/>
              </a:rPr>
              <a:t/>
            </a:r>
            <a:br>
              <a:rPr lang="en-US" sz="2600" b="1" dirty="0" smtClean="0">
                <a:cs typeface="B Nazanin" pitchFamily="2" charset="-78"/>
              </a:rPr>
            </a:br>
            <a:r>
              <a:rPr lang="fa-IR" sz="2600" b="1" dirty="0" smtClean="0">
                <a:cs typeface="B Nazanin" pitchFamily="2" charset="-78"/>
              </a:rPr>
              <a:t>9- عدالت در سلامت از نظر دسترسی به خدمات</a:t>
            </a:r>
            <a:endParaRPr lang="fa-IR" sz="2600" b="1" dirty="0">
              <a:cs typeface="B Nazanin" pitchFamily="2" charset="-78"/>
            </a:endParaRPr>
          </a:p>
        </p:txBody>
      </p:sp>
      <p:sp>
        <p:nvSpPr>
          <p:cNvPr id="3" name="Title 2"/>
          <p:cNvSpPr>
            <a:spLocks noGrp="1"/>
          </p:cNvSpPr>
          <p:nvPr>
            <p:ph type="title"/>
          </p:nvPr>
        </p:nvSpPr>
        <p:spPr>
          <a:xfrm>
            <a:off x="357158" y="285728"/>
            <a:ext cx="8229600" cy="1500190"/>
          </a:xfrm>
        </p:spPr>
        <p:txBody>
          <a:bodyPr>
            <a:noAutofit/>
          </a:bodyPr>
          <a:lstStyle/>
          <a:p>
            <a:pPr algn="r"/>
            <a:r>
              <a:rPr lang="fa-IR" sz="3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ادامه اهداف اختصاصی معاونت بهداشتی دانشگاه از برنامه های تحول در حوزه بهداشت</a:t>
            </a:r>
            <a:endParaRPr lang="fa-IR" sz="3200" dirty="0"/>
          </a:p>
        </p:txBody>
      </p:sp>
      <p:sp>
        <p:nvSpPr>
          <p:cNvPr id="4" name="Flowchart: Terminator 3"/>
          <p:cNvSpPr/>
          <p:nvPr/>
        </p:nvSpPr>
        <p:spPr>
          <a:xfrm>
            <a:off x="854389" y="1628800"/>
            <a:ext cx="7776864" cy="13945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3568" y="2060848"/>
            <a:ext cx="8058181" cy="1800200"/>
          </a:xfrm>
          <a:effectLst>
            <a:glow rad="228600">
              <a:schemeClr val="accent6">
                <a:satMod val="175000"/>
                <a:alpha val="40000"/>
              </a:schemeClr>
            </a:glow>
            <a:outerShdw blurRad="50800" dist="38100" dir="5400000" rotWithShape="0">
              <a:srgbClr val="000000">
                <a:alpha val="35000"/>
              </a:srgbClr>
            </a:outerShdw>
          </a:effectLst>
          <a:scene3d>
            <a:camera prst="orthographicFront"/>
            <a:lightRig rig="threePt" dir="t"/>
          </a:scene3d>
          <a:sp3d>
            <a:bevelT w="114300" prst="artDeco"/>
          </a:sp3d>
        </p:spPr>
        <p:style>
          <a:lnRef idx="1">
            <a:schemeClr val="accent6"/>
          </a:lnRef>
          <a:fillRef idx="2">
            <a:schemeClr val="accent6"/>
          </a:fillRef>
          <a:effectRef idx="1">
            <a:schemeClr val="accent6"/>
          </a:effectRef>
          <a:fontRef idx="minor">
            <a:schemeClr val="dk1"/>
          </a:fontRef>
        </p:style>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algn="ctr" rtl="0">
              <a:buNone/>
            </a:pPr>
            <a:r>
              <a:rPr lang="fa-IR"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برنامه اساسی دیگر معاونت بهداشتی دانشگاه در برنامه های تحول حوزه بهداشت برنامه تأمین مراقبت های اولیه سلامت:</a:t>
            </a:r>
            <a:endParaRPr lang="fa-IR"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Title 2"/>
          <p:cNvSpPr>
            <a:spLocks noGrp="1"/>
          </p:cNvSpPr>
          <p:nvPr>
            <p:ph type="title"/>
          </p:nvPr>
        </p:nvSpPr>
        <p:spPr>
          <a:xfrm>
            <a:off x="500034" y="428604"/>
            <a:ext cx="8229600"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rtl="0"/>
            <a:r>
              <a:rPr lang="fa-IR" sz="3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t>بعد از استقرار و استمرار برنامه پزشک خانواده در روستاها و مناطق عشایری و شهرهای زیر 20 هزار نفر</a:t>
            </a:r>
            <a:endParaRPr lang="fa-IR" sz="34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Content Placeholder 1"/>
          <p:cNvSpPr txBox="1">
            <a:spLocks/>
          </p:cNvSpPr>
          <p:nvPr/>
        </p:nvSpPr>
        <p:spPr>
          <a:xfrm>
            <a:off x="395536" y="4005064"/>
            <a:ext cx="8229600" cy="1413680"/>
          </a:xfrm>
          <a:prstGeom prst="rect">
            <a:avLst/>
          </a:prstGeom>
        </p:spPr>
        <p:txBody>
          <a:bodyPr vert="horz">
            <a:normAutofit fontScale="85000" lnSpcReduction="20000"/>
          </a:bodyPr>
          <a:lst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
              <a:buFont typeface="Wingdings 3"/>
              <a:buNone/>
            </a:pPr>
            <a:r>
              <a:rPr lang="fa-IR" sz="3600" dirty="0" smtClean="0">
                <a:cs typeface="B Nazanin" pitchFamily="2" charset="-78"/>
              </a:rPr>
              <a:t>1 - درحاشیه شهرها و سکونتگاه های غیررسمی </a:t>
            </a:r>
          </a:p>
          <a:p>
            <a:pPr algn="just">
              <a:buFont typeface="Wingdings 3"/>
              <a:buNone/>
            </a:pPr>
            <a:r>
              <a:rPr lang="fa-IR" sz="3600" dirty="0" smtClean="0">
                <a:cs typeface="B Nazanin" pitchFamily="2" charset="-78"/>
              </a:rPr>
              <a:t>2-  درشهرهای زیر 20هزار نفر </a:t>
            </a:r>
          </a:p>
          <a:p>
            <a:pPr algn="just">
              <a:buFont typeface="Wingdings 3"/>
              <a:buNone/>
            </a:pPr>
            <a:r>
              <a:rPr lang="fa-IR" sz="3600" dirty="0" smtClean="0">
                <a:cs typeface="B Nazanin" pitchFamily="2" charset="-78"/>
              </a:rPr>
              <a:t>3- در شهرهای 20 تا 500هزار نفر و کلانشهر اصفهان می باشد.</a:t>
            </a:r>
            <a:endParaRPr lang="fa-IR" sz="36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071678"/>
            <a:ext cx="8535322" cy="3985957"/>
          </a:xfrm>
        </p:spPr>
        <p:txBody>
          <a:bodyPr>
            <a:noAutofit/>
          </a:bodyPr>
          <a:lstStyle/>
          <a:p>
            <a:pPr algn="r">
              <a:lnSpc>
                <a:spcPct val="150000"/>
              </a:lnSpc>
            </a:pPr>
            <a:r>
              <a:rPr lang="fa-IR" sz="3000" dirty="0" smtClean="0">
                <a:solidFill>
                  <a:schemeClr val="tx1"/>
                </a:solidFill>
                <a:effectLst/>
                <a:cs typeface="B Nazanin" pitchFamily="2" charset="-78"/>
              </a:rPr>
              <a:t/>
            </a:r>
            <a:br>
              <a:rPr lang="fa-IR" sz="3000" dirty="0" smtClean="0">
                <a:solidFill>
                  <a:schemeClr val="tx1"/>
                </a:solidFill>
                <a:effectLst/>
                <a:cs typeface="B Nazanin" pitchFamily="2" charset="-78"/>
              </a:rPr>
            </a:br>
            <a:r>
              <a:rPr lang="fa-IR" sz="3000" dirty="0" smtClean="0">
                <a:solidFill>
                  <a:schemeClr val="tx1"/>
                </a:solidFill>
                <a:effectLst/>
                <a:cs typeface="B Nazanin" pitchFamily="2" charset="-78"/>
              </a:rPr>
              <a:t/>
            </a:r>
            <a:br>
              <a:rPr lang="fa-IR" sz="3000" dirty="0" smtClean="0">
                <a:solidFill>
                  <a:schemeClr val="tx1"/>
                </a:solidFill>
                <a:effectLst/>
                <a:cs typeface="B Nazanin" pitchFamily="2" charset="-78"/>
              </a:rPr>
            </a:br>
            <a:r>
              <a:rPr lang="fa-IR" sz="3000" dirty="0" smtClean="0">
                <a:solidFill>
                  <a:schemeClr val="tx1"/>
                </a:solidFill>
                <a:effectLst/>
                <a:cs typeface="B Nazanin" pitchFamily="2" charset="-78"/>
              </a:rPr>
              <a:t/>
            </a:r>
            <a:br>
              <a:rPr lang="fa-IR" sz="3000" dirty="0" smtClean="0">
                <a:solidFill>
                  <a:schemeClr val="tx1"/>
                </a:solidFill>
                <a:effectLst/>
                <a:cs typeface="B Nazanin" pitchFamily="2" charset="-78"/>
              </a:rPr>
            </a:br>
            <a:r>
              <a:rPr lang="fa-IR" sz="3000" dirty="0" smtClean="0">
                <a:solidFill>
                  <a:schemeClr val="tx1"/>
                </a:solidFill>
                <a:effectLst/>
                <a:cs typeface="B Nazanin" pitchFamily="2" charset="-78"/>
              </a:rPr>
              <a:t/>
            </a:r>
            <a:br>
              <a:rPr lang="fa-IR" sz="3000" dirty="0" smtClean="0">
                <a:solidFill>
                  <a:schemeClr val="tx1"/>
                </a:solidFill>
                <a:effectLst/>
                <a:cs typeface="B Nazanin" pitchFamily="2" charset="-78"/>
              </a:rPr>
            </a:br>
            <a:r>
              <a:rPr lang="fa-IR" sz="3000" dirty="0" smtClean="0">
                <a:solidFill>
                  <a:schemeClr val="tx1"/>
                </a:solidFill>
                <a:effectLst/>
                <a:cs typeface="B Nazanin" pitchFamily="2" charset="-78"/>
              </a:rPr>
              <a:t>یعنی کاردان در شهرهای زیر 20هزار نفر  </a:t>
            </a:r>
            <a:br>
              <a:rPr lang="fa-IR" sz="3000" dirty="0" smtClean="0">
                <a:solidFill>
                  <a:schemeClr val="tx1"/>
                </a:solidFill>
                <a:effectLst/>
                <a:cs typeface="B Nazanin" pitchFamily="2" charset="-78"/>
              </a:rPr>
            </a:br>
            <a:r>
              <a:rPr lang="fa-IR" sz="3000" dirty="0" smtClean="0">
                <a:solidFill>
                  <a:schemeClr val="tx1"/>
                </a:solidFill>
                <a:effectLst/>
                <a:cs typeface="B Nazanin" pitchFamily="2" charset="-78"/>
              </a:rPr>
              <a:t>کارشناس در حاشیه شهرها و شهرهای </a:t>
            </a:r>
            <a:r>
              <a:rPr lang="fa-IR" sz="3000" smtClean="0">
                <a:solidFill>
                  <a:schemeClr val="tx1"/>
                </a:solidFill>
                <a:effectLst/>
                <a:cs typeface="B Nazanin" pitchFamily="2" charset="-78"/>
              </a:rPr>
              <a:t>20تا500هزار و کلانشهر</a:t>
            </a:r>
            <a:r>
              <a:rPr lang="fa-IR" sz="3000" dirty="0" smtClean="0">
                <a:solidFill>
                  <a:schemeClr val="tx1"/>
                </a:solidFill>
                <a:effectLst/>
                <a:cs typeface="B Nazanin" pitchFamily="2" charset="-78"/>
              </a:rPr>
              <a:t/>
            </a:r>
            <a:br>
              <a:rPr lang="fa-IR" sz="3000" dirty="0" smtClean="0">
                <a:solidFill>
                  <a:schemeClr val="tx1"/>
                </a:solidFill>
                <a:effectLst/>
                <a:cs typeface="B Nazanin" pitchFamily="2" charset="-78"/>
              </a:rPr>
            </a:br>
            <a:r>
              <a:rPr lang="fa-IR" sz="3000" dirty="0" smtClean="0">
                <a:solidFill>
                  <a:schemeClr val="tx1"/>
                </a:solidFill>
                <a:effectLst/>
                <a:cs typeface="B Nazanin" pitchFamily="2" charset="-78"/>
              </a:rPr>
              <a:t>و در</a:t>
            </a:r>
            <a:r>
              <a:rPr lang="fa-IR" sz="4000" dirty="0" smtClean="0">
                <a:solidFill>
                  <a:schemeClr val="tx1"/>
                </a:solidFill>
                <a:effectLst/>
                <a:cs typeface="B Nazanin" pitchFamily="2" charset="-78"/>
              </a:rPr>
              <a:t>مرکز سلامت جامعه </a:t>
            </a:r>
            <a:r>
              <a:rPr lang="fa-IR" sz="3000" dirty="0" smtClean="0">
                <a:solidFill>
                  <a:schemeClr val="tx1"/>
                </a:solidFill>
                <a:effectLst/>
                <a:cs typeface="B Nazanin" pitchFamily="2" charset="-78"/>
              </a:rPr>
              <a:t>در شهرهای زیر 20هزاربا استقرار پزشک خانواده ،محیط و کار و آمار ومدارک و در حاشیه شهرها و شهرهای 20تا500هزار با استقرار کارشناسان تغذیه،روانشناس بالینی،پرستاری،محیط و کار،آمارومدارک پزشگی وپزشگ عمومی</a:t>
            </a:r>
            <a:br>
              <a:rPr lang="fa-IR" sz="3000" dirty="0" smtClean="0">
                <a:solidFill>
                  <a:schemeClr val="tx1"/>
                </a:solidFill>
                <a:effectLst/>
                <a:cs typeface="B Nazanin" pitchFamily="2" charset="-78"/>
              </a:rPr>
            </a:br>
            <a:r>
              <a:rPr lang="fa-IR" sz="3000" dirty="0" smtClean="0">
                <a:solidFill>
                  <a:schemeClr val="tx1"/>
                </a:solidFill>
                <a:effectLst/>
                <a:cs typeface="B Nazanin" pitchFamily="2" charset="-78"/>
              </a:rPr>
              <a:t/>
            </a:r>
            <a:br>
              <a:rPr lang="fa-IR" sz="3000" dirty="0" smtClean="0">
                <a:solidFill>
                  <a:schemeClr val="tx1"/>
                </a:solidFill>
                <a:effectLst/>
                <a:cs typeface="B Nazanin" pitchFamily="2" charset="-78"/>
              </a:rPr>
            </a:br>
            <a:r>
              <a:rPr lang="fa-IR" sz="3000" dirty="0" smtClean="0">
                <a:solidFill>
                  <a:schemeClr val="tx1"/>
                </a:solidFill>
                <a:effectLst/>
                <a:cs typeface="B Nazanin" pitchFamily="2" charset="-78"/>
              </a:rPr>
              <a:t> ک</a:t>
            </a:r>
            <a:br>
              <a:rPr lang="fa-IR" sz="3000" dirty="0" smtClean="0">
                <a:solidFill>
                  <a:schemeClr val="tx1"/>
                </a:solidFill>
                <a:effectLst/>
                <a:cs typeface="B Nazanin" pitchFamily="2" charset="-78"/>
              </a:rPr>
            </a:br>
            <a:endParaRPr lang="fa-IR" sz="3000" dirty="0">
              <a:cs typeface="B Nazanin" pitchFamily="2" charset="-78"/>
            </a:endParaRPr>
          </a:p>
        </p:txBody>
      </p:sp>
      <p:sp>
        <p:nvSpPr>
          <p:cNvPr id="4" name="Rectangle 3"/>
          <p:cNvSpPr/>
          <p:nvPr/>
        </p:nvSpPr>
        <p:spPr>
          <a:xfrm>
            <a:off x="428596" y="571480"/>
            <a:ext cx="8286808" cy="132343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a-IR"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t>در این برنامه با استقرارکاردان /کارشناس مراقب سلامت خانواده در پایگاه سلامت شهری</a:t>
            </a:r>
            <a:endParaRPr lang="fa-IR"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Flowchart: Terminator 4"/>
          <p:cNvSpPr/>
          <p:nvPr/>
        </p:nvSpPr>
        <p:spPr>
          <a:xfrm>
            <a:off x="854389" y="1894131"/>
            <a:ext cx="7776864" cy="13945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428868"/>
            <a:ext cx="8183880" cy="3214710"/>
          </a:xfrm>
        </p:spPr>
        <p:txBody>
          <a:bodyPr>
            <a:noAutofit/>
          </a:bodyPr>
          <a:lstStyle/>
          <a:p>
            <a:pPr algn="r" rtl="0">
              <a:lnSpc>
                <a:spcPct val="150000"/>
              </a:lnSpc>
            </a:pPr>
            <a:r>
              <a:rPr lang="fa-IR" sz="3500" dirty="0" smtClean="0">
                <a:solidFill>
                  <a:schemeClr val="tx1"/>
                </a:solidFill>
                <a:effectLst/>
                <a:latin typeface="+mn-lt"/>
                <a:ea typeface="+mn-ea"/>
                <a:cs typeface="B Nazanin" pitchFamily="2" charset="-78"/>
              </a:rPr>
              <a:t>اداره کل بیمه سلامت- استانداری و فرمانداری ها- آموزش و پرورش- شهرداری- خیریه ها و سازمان های مردم نهاد و ... بسیار ضروری می باشد.</a:t>
            </a:r>
            <a:endParaRPr lang="fa-IR" sz="3500" dirty="0">
              <a:cs typeface="B Nazanin" pitchFamily="2" charset="-78"/>
            </a:endParaRPr>
          </a:p>
        </p:txBody>
      </p:sp>
      <p:sp>
        <p:nvSpPr>
          <p:cNvPr id="5" name="Rectangle 4"/>
          <p:cNvSpPr/>
          <p:nvPr/>
        </p:nvSpPr>
        <p:spPr>
          <a:xfrm>
            <a:off x="755576" y="714356"/>
            <a:ext cx="7875677" cy="1754326"/>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just"/>
            <a:r>
              <a:rPr lang="fa-IR" sz="3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t>پس برای دستیابی به اهداف همکاری و تعامل با سایر دستگاه های اجرایی مرتبط و ادارات دولتی و غیردولتی مانند:</a:t>
            </a:r>
            <a:endParaRPr lang="fa-IR"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Flowchart: Terminator 3"/>
          <p:cNvSpPr/>
          <p:nvPr/>
        </p:nvSpPr>
        <p:spPr>
          <a:xfrm>
            <a:off x="854389" y="2564904"/>
            <a:ext cx="7776864" cy="13945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2910" y="2492896"/>
            <a:ext cx="7920880" cy="3693319"/>
          </a:xfrm>
          <a:prstGeom prst="rect">
            <a:avLst/>
          </a:prstGeom>
        </p:spPr>
        <p:txBody>
          <a:bodyPr wrap="square">
            <a:spAutoFit/>
          </a:bodyPr>
          <a:lstStyle/>
          <a:p>
            <a:pPr>
              <a:lnSpc>
                <a:spcPct val="150000"/>
              </a:lnSpc>
            </a:pPr>
            <a:r>
              <a:rPr lang="fa-IR" sz="2600" b="1" dirty="0" smtClean="0">
                <a:cs typeface="B Nazanin" pitchFamily="2" charset="-78"/>
              </a:rPr>
              <a:t>فرد </a:t>
            </a:r>
            <a:r>
              <a:rPr lang="fa-IR" sz="2600" b="1" dirty="0">
                <a:cs typeface="B Nazanin" pitchFamily="2" charset="-78"/>
              </a:rPr>
              <a:t>تحت پوشش برای دریافت خدمات به </a:t>
            </a:r>
            <a:r>
              <a:rPr lang="fa-IR" sz="2600" b="1" u="sng" dirty="0">
                <a:cs typeface="B Nazanin" pitchFamily="2" charset="-78"/>
              </a:rPr>
              <a:t>پایگاه سلامت </a:t>
            </a:r>
            <a:r>
              <a:rPr lang="fa-IR" sz="2600" b="1" dirty="0">
                <a:cs typeface="B Nazanin" pitchFamily="2" charset="-78"/>
              </a:rPr>
              <a:t>مراجعه کرده </a:t>
            </a:r>
            <a:r>
              <a:rPr lang="fa-IR" sz="2600" b="1" u="sng" dirty="0">
                <a:cs typeface="B Nazanin" pitchFamily="2" charset="-78"/>
              </a:rPr>
              <a:t>تشکیل پرونده </a:t>
            </a:r>
            <a:r>
              <a:rPr lang="fa-IR" sz="2600" b="1" dirty="0">
                <a:cs typeface="B Nazanin" pitchFamily="2" charset="-78"/>
              </a:rPr>
              <a:t>می دهد.</a:t>
            </a:r>
            <a:r>
              <a:rPr lang="en-US" sz="2600" b="1" dirty="0">
                <a:cs typeface="B Nazanin" pitchFamily="2" charset="-78"/>
              </a:rPr>
              <a:t/>
            </a:r>
            <a:br>
              <a:rPr lang="en-US" sz="2600" b="1" dirty="0">
                <a:cs typeface="B Nazanin" pitchFamily="2" charset="-78"/>
              </a:rPr>
            </a:br>
            <a:r>
              <a:rPr lang="fa-IR" sz="2600" b="1" u="sng" dirty="0">
                <a:cs typeface="B Nazanin" pitchFamily="2" charset="-78"/>
              </a:rPr>
              <a:t>مراجعه کننده </a:t>
            </a:r>
            <a:r>
              <a:rPr lang="fa-IR" sz="2600" b="1" dirty="0">
                <a:cs typeface="B Nazanin" pitchFamily="2" charset="-78"/>
              </a:rPr>
              <a:t>توسط </a:t>
            </a:r>
            <a:r>
              <a:rPr lang="fa-IR" sz="2600" b="1" u="sng" dirty="0">
                <a:cs typeface="B Nazanin" pitchFamily="2" charset="-78"/>
              </a:rPr>
              <a:t>کارشناس مراقبت سلامت </a:t>
            </a:r>
            <a:r>
              <a:rPr lang="fa-IR" sz="2600" b="1" dirty="0">
                <a:cs typeface="B Nazanin" pitchFamily="2" charset="-78"/>
              </a:rPr>
              <a:t>خانواده </a:t>
            </a:r>
            <a:r>
              <a:rPr lang="fa-IR" sz="2600" b="1" u="sng" dirty="0">
                <a:cs typeface="B Nazanin" pitchFamily="2" charset="-78"/>
              </a:rPr>
              <a:t>ویزیت</a:t>
            </a:r>
            <a:r>
              <a:rPr lang="fa-IR" sz="2600" b="1" dirty="0">
                <a:cs typeface="B Nazanin" pitchFamily="2" charset="-78"/>
              </a:rPr>
              <a:t> شده، در صورت نیاز به خدمات سطح بالاتر پس از تکمیل </a:t>
            </a:r>
            <a:r>
              <a:rPr lang="fa-IR" sz="2600" b="1" u="sng" dirty="0">
                <a:cs typeface="B Nazanin" pitchFamily="2" charset="-78"/>
              </a:rPr>
              <a:t>فرم ارجاع </a:t>
            </a:r>
            <a:r>
              <a:rPr lang="fa-IR" sz="2600" b="1" dirty="0">
                <a:cs typeface="B Nazanin" pitchFamily="2" charset="-78"/>
              </a:rPr>
              <a:t>به سطوح بالاتر سرپایی و بستری ارجاع داده می شود.</a:t>
            </a:r>
            <a:r>
              <a:rPr lang="en-US" sz="2600" b="1" dirty="0">
                <a:cs typeface="B Nazanin" pitchFamily="2" charset="-78"/>
              </a:rPr>
              <a:t/>
            </a:r>
            <a:br>
              <a:rPr lang="en-US" sz="2600" b="1" dirty="0">
                <a:cs typeface="B Nazanin" pitchFamily="2" charset="-78"/>
              </a:rPr>
            </a:br>
            <a:r>
              <a:rPr lang="fa-IR" sz="2600" b="1" u="sng" dirty="0">
                <a:cs typeface="B Nazanin" pitchFamily="2" charset="-78"/>
              </a:rPr>
              <a:t>مسئولیت پیگیری </a:t>
            </a:r>
            <a:r>
              <a:rPr lang="fa-IR" sz="2600" b="1" dirty="0">
                <a:cs typeface="B Nazanin" pitchFamily="2" charset="-78"/>
              </a:rPr>
              <a:t>و تداوم </a:t>
            </a:r>
            <a:r>
              <a:rPr lang="fa-IR" sz="2600" b="1" u="sng" dirty="0">
                <a:cs typeface="B Nazanin" pitchFamily="2" charset="-78"/>
              </a:rPr>
              <a:t>خدمات سلامت </a:t>
            </a:r>
            <a:r>
              <a:rPr lang="fa-IR" sz="2600" b="1" dirty="0">
                <a:cs typeface="B Nazanin" pitchFamily="2" charset="-78"/>
              </a:rPr>
              <a:t>با تیم سلامت است</a:t>
            </a:r>
            <a:r>
              <a:rPr lang="fa-IR" sz="2600" b="1" dirty="0" smtClean="0">
                <a:cs typeface="B Nazanin" pitchFamily="2" charset="-78"/>
              </a:rPr>
              <a:t>.</a:t>
            </a:r>
            <a:endParaRPr lang="fa-IR" sz="2800" dirty="0"/>
          </a:p>
        </p:txBody>
      </p:sp>
      <p:sp>
        <p:nvSpPr>
          <p:cNvPr id="5" name="Content Placeholder 2"/>
          <p:cNvSpPr>
            <a:spLocks noGrp="1"/>
          </p:cNvSpPr>
          <p:nvPr>
            <p:ph idx="1"/>
          </p:nvPr>
        </p:nvSpPr>
        <p:spPr>
          <a:xfrm>
            <a:off x="4016344" y="1628800"/>
            <a:ext cx="4434182" cy="785818"/>
          </a:xfrm>
          <a:effectLst>
            <a:glow rad="228600">
              <a:schemeClr val="accent3">
                <a:satMod val="175000"/>
                <a:alpha val="40000"/>
              </a:schemeClr>
            </a:glow>
            <a:outerShdw blurRad="63500" dist="38100" dir="5400000" rotWithShape="0">
              <a:srgbClr val="000000">
                <a:alpha val="45000"/>
              </a:srgbClr>
            </a:outerShdw>
          </a:effectLst>
        </p:spPr>
        <p:style>
          <a:lnRef idx="0">
            <a:schemeClr val="accent3"/>
          </a:lnRef>
          <a:fillRef idx="3">
            <a:schemeClr val="accent3"/>
          </a:fillRef>
          <a:effectRef idx="3">
            <a:schemeClr val="accent3"/>
          </a:effectRef>
          <a:fontRef idx="minor">
            <a:schemeClr val="lt1"/>
          </a:fontRef>
        </p:style>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marL="852678" indent="-742950">
              <a:buNone/>
            </a:pPr>
            <a:r>
              <a:rPr lang="fa-IR" sz="42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rPr>
              <a:t>1) ترسیم مسیر ارجاع:</a:t>
            </a:r>
            <a:endParaRPr lang="en-US" sz="42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endParaRPr>
          </a:p>
        </p:txBody>
      </p:sp>
      <p:sp>
        <p:nvSpPr>
          <p:cNvPr id="6" name="Title 2"/>
          <p:cNvSpPr>
            <a:spLocks noGrp="1"/>
          </p:cNvSpPr>
          <p:nvPr>
            <p:ph type="title"/>
          </p:nvPr>
        </p:nvSpPr>
        <p:spPr>
          <a:xfrm>
            <a:off x="1000100" y="214290"/>
            <a:ext cx="7572428" cy="1143008"/>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rtl="0"/>
            <a:r>
              <a:rPr lang="fa-I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گامهای اجرای برنامه </a:t>
            </a:r>
            <a:endParaRPr lang="fa-IR" sz="44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7" name="Flowchart: Terminator 6"/>
          <p:cNvSpPr/>
          <p:nvPr/>
        </p:nvSpPr>
        <p:spPr>
          <a:xfrm>
            <a:off x="888194" y="1124744"/>
            <a:ext cx="7776864" cy="13945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254225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8596" y="1928802"/>
            <a:ext cx="8229600" cy="4525963"/>
          </a:xfrm>
        </p:spPr>
        <p:txBody>
          <a:bodyPr>
            <a:normAutofit/>
          </a:bodyPr>
          <a:lstStyle/>
          <a:p>
            <a:pPr algn="just">
              <a:lnSpc>
                <a:spcPct val="150000"/>
              </a:lnSpc>
              <a:buNone/>
            </a:pPr>
            <a:r>
              <a:rPr lang="fa-IR" sz="2800" b="1" dirty="0" smtClean="0">
                <a:cs typeface="B Nazanin" pitchFamily="2" charset="-78"/>
              </a:rPr>
              <a:t>سطح دوم خدمت پس از انجام اقدامات ضروری ، اطلاعات مربوط به نتایج درمان، الگوی تشخیص درمانی و سایر نیازها را به صورت </a:t>
            </a:r>
            <a:r>
              <a:rPr lang="fa-IR" sz="2800" b="1" u="sng" dirty="0" smtClean="0">
                <a:cs typeface="B Nazanin" pitchFamily="2" charset="-78"/>
              </a:rPr>
              <a:t>بازخورد</a:t>
            </a:r>
            <a:r>
              <a:rPr lang="fa-IR" sz="2800" b="1" dirty="0" smtClean="0">
                <a:cs typeface="B Nazanin" pitchFamily="2" charset="-78"/>
              </a:rPr>
              <a:t> در فرم باز خورد به ارجاع دهنده منعکس می کند و </a:t>
            </a:r>
            <a:r>
              <a:rPr lang="fa-IR" sz="2800" b="1" u="sng" dirty="0" smtClean="0">
                <a:cs typeface="B Nazanin" pitchFamily="2" charset="-78"/>
              </a:rPr>
              <a:t>تیم سلامت </a:t>
            </a:r>
            <a:r>
              <a:rPr lang="fa-IR" sz="2800" b="1" dirty="0" smtClean="0">
                <a:cs typeface="B Nazanin" pitchFamily="2" charset="-78"/>
              </a:rPr>
              <a:t>تمامی موارد را در </a:t>
            </a:r>
            <a:r>
              <a:rPr lang="fa-IR" sz="2800" b="1" u="sng" dirty="0" smtClean="0">
                <a:cs typeface="B Nazanin" pitchFamily="2" charset="-78"/>
              </a:rPr>
              <a:t>پرونده سلامت خانوار </a:t>
            </a:r>
            <a:r>
              <a:rPr lang="fa-IR" sz="2800" b="1" dirty="0" smtClean="0">
                <a:cs typeface="B Nazanin" pitchFamily="2" charset="-78"/>
              </a:rPr>
              <a:t>درج می کنند.</a:t>
            </a:r>
            <a:endParaRPr lang="fa-IR" sz="2800" b="1" dirty="0"/>
          </a:p>
        </p:txBody>
      </p:sp>
      <p:sp>
        <p:nvSpPr>
          <p:cNvPr id="4" name="Content Placeholder 2"/>
          <p:cNvSpPr txBox="1">
            <a:spLocks/>
          </p:cNvSpPr>
          <p:nvPr/>
        </p:nvSpPr>
        <p:spPr>
          <a:xfrm>
            <a:off x="3938287" y="986777"/>
            <a:ext cx="4434182" cy="785818"/>
          </a:xfrm>
          <a:prstGeom prst="rect">
            <a:avLst/>
          </a:prstGeom>
          <a:effectLst>
            <a:glow rad="228600">
              <a:schemeClr val="accent3">
                <a:satMod val="175000"/>
                <a:alpha val="40000"/>
              </a:schemeClr>
            </a:glow>
            <a:outerShdw blurRad="63500" dist="38100" dir="5400000" rotWithShape="0">
              <a:srgbClr val="000000">
                <a:alpha val="45000"/>
              </a:srgbClr>
            </a:outerShdw>
          </a:effectLst>
        </p:spPr>
        <p:style>
          <a:lnRef idx="0">
            <a:schemeClr val="accent3"/>
          </a:lnRef>
          <a:fillRef idx="3">
            <a:schemeClr val="accent3"/>
          </a:fillRef>
          <a:effectRef idx="3">
            <a:schemeClr val="accent3"/>
          </a:effectRef>
          <a:fontRef idx="minor">
            <a:schemeClr val="lt1"/>
          </a:fontRef>
        </p:style>
        <p:txBody>
          <a:bodyPr vert="horz">
            <a:normAutofit fontScale="85000" lnSpcReduction="10000"/>
            <a:scene3d>
              <a:camera prst="orthographicFront"/>
              <a:lightRig rig="glow" dir="tl">
                <a:rot lat="0" lon="0" rev="5400000"/>
              </a:lightRig>
            </a:scene3d>
            <a:sp3d contourW="12700">
              <a:bevelT w="25400" h="25400"/>
              <a:contourClr>
                <a:schemeClr val="accent6">
                  <a:shade val="73000"/>
                </a:schemeClr>
              </a:contourClr>
            </a:sp3d>
          </a:bodyPr>
          <a:lst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lt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lt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lt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lt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lt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lt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lt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lt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lt1"/>
                </a:solidFill>
                <a:latin typeface="+mn-lt"/>
                <a:ea typeface="+mn-ea"/>
                <a:cs typeface="+mn-cs"/>
              </a:defRPr>
            </a:lvl9pPr>
            <a:extLst/>
          </a:lstStyle>
          <a:p>
            <a:pPr marL="852678" indent="-742950">
              <a:buFont typeface="Wingdings 3"/>
              <a:buNone/>
            </a:pPr>
            <a:r>
              <a:rPr lang="fa-IR" sz="42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rPr>
              <a:t>ادامه ترسیم مسیر ارجاع:</a:t>
            </a:r>
            <a:endParaRPr lang="en-US" sz="42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endParaRPr>
          </a:p>
        </p:txBody>
      </p:sp>
    </p:spTree>
    <p:extLst>
      <p:ext uri="{BB962C8B-B14F-4D97-AF65-F5344CB8AC3E}">
        <p14:creationId xmlns:p14="http://schemas.microsoft.com/office/powerpoint/2010/main" val="23666891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145" y="2869590"/>
            <a:ext cx="8183880" cy="3519842"/>
          </a:xfrm>
        </p:spPr>
        <p:txBody>
          <a:bodyPr>
            <a:normAutofit fontScale="90000"/>
          </a:bodyPr>
          <a:lstStyle/>
          <a:p>
            <a:pPr algn="just">
              <a:lnSpc>
                <a:spcPct val="150000"/>
              </a:lnSpc>
            </a:pPr>
            <a:r>
              <a:rPr lang="fa-IR" sz="3600" dirty="0" smtClean="0">
                <a:solidFill>
                  <a:schemeClr val="tx1"/>
                </a:solidFill>
                <a:effectLst/>
                <a:latin typeface="+mn-lt"/>
                <a:ea typeface="+mn-ea"/>
                <a:cs typeface="B Nazanin" pitchFamily="2" charset="-78"/>
              </a:rPr>
              <a:t>پایگاه سلامت </a:t>
            </a:r>
            <a:r>
              <a:rPr lang="fa-IR" sz="2400" dirty="0" smtClean="0">
                <a:solidFill>
                  <a:schemeClr val="tx1"/>
                </a:solidFill>
                <a:effectLst/>
                <a:latin typeface="+mn-lt"/>
                <a:ea typeface="+mn-ea"/>
                <a:cs typeface="B Nazanin" pitchFamily="2" charset="-78"/>
              </a:rPr>
              <a:t>به ازای هر 6 تا 15 هزار نفر (به طور متوسط 12500 نفر) با 5 </a:t>
            </a:r>
            <a:r>
              <a:rPr lang="fa-IR" sz="2400" smtClean="0">
                <a:solidFill>
                  <a:schemeClr val="tx1"/>
                </a:solidFill>
                <a:effectLst/>
                <a:latin typeface="+mn-lt"/>
                <a:ea typeface="+mn-ea"/>
                <a:cs typeface="B Nazanin" pitchFamily="2" charset="-78"/>
              </a:rPr>
              <a:t>کارشناس مراقب </a:t>
            </a:r>
            <a:r>
              <a:rPr lang="fa-IR" sz="2400" dirty="0" smtClean="0">
                <a:solidFill>
                  <a:schemeClr val="tx1"/>
                </a:solidFill>
                <a:effectLst/>
                <a:latin typeface="+mn-lt"/>
                <a:ea typeface="+mn-ea"/>
                <a:cs typeface="B Nazanin" pitchFamily="2" charset="-78"/>
              </a:rPr>
              <a:t>سلامت خانواده که حداقل یکی از آن ها ماما باشد. خدمات فرد محور شامل پیشگیری و آموزش سلامت فردی، تشخیص و درمان بیماری ها بر اساس بسته خدمت، تدبیر فوریت ها، مدیریت افراد تحت پوشش و خدمات جامعه محور (بهداشت عمومی) شامل بهداشت محیط و کار، بهداشت مدارس، مبارزه با بیماری های واگیر و غیرواگیر و آسیب ها و جراحات، پیشگیری و ترویج سلامت</a:t>
            </a:r>
            <a:r>
              <a:rPr lang="en-US" sz="2400" dirty="0" smtClean="0">
                <a:solidFill>
                  <a:schemeClr val="tx1"/>
                </a:solidFill>
                <a:effectLst/>
                <a:latin typeface="+mn-lt"/>
                <a:ea typeface="+mn-ea"/>
                <a:cs typeface="B Nazanin" pitchFamily="2" charset="-78"/>
              </a:rPr>
              <a:t> </a:t>
            </a:r>
            <a:r>
              <a:rPr lang="fa-IR" sz="2400" dirty="0" smtClean="0">
                <a:solidFill>
                  <a:schemeClr val="tx1"/>
                </a:solidFill>
                <a:effectLst/>
                <a:latin typeface="+mn-lt"/>
                <a:ea typeface="+mn-ea"/>
                <a:cs typeface="B Nazanin" pitchFamily="2" charset="-78"/>
              </a:rPr>
              <a:t>را ارائه می دهد.</a:t>
            </a:r>
            <a:r>
              <a:rPr lang="en-US" sz="2800" dirty="0" smtClean="0">
                <a:solidFill>
                  <a:schemeClr val="tx1"/>
                </a:solidFill>
                <a:cs typeface="B Nazanin" pitchFamily="2" charset="-78"/>
              </a:rPr>
              <a:t/>
            </a:r>
            <a:br>
              <a:rPr lang="en-US" sz="2800" dirty="0" smtClean="0">
                <a:solidFill>
                  <a:schemeClr val="tx1"/>
                </a:solidFill>
                <a:cs typeface="B Nazanin" pitchFamily="2" charset="-78"/>
              </a:rPr>
            </a:br>
            <a:endParaRPr lang="fa-IR" sz="2800" dirty="0">
              <a:solidFill>
                <a:schemeClr val="tx1"/>
              </a:solidFill>
              <a:cs typeface="B Nazanin" pitchFamily="2" charset="-78"/>
            </a:endParaRPr>
          </a:p>
        </p:txBody>
      </p:sp>
      <p:sp>
        <p:nvSpPr>
          <p:cNvPr id="5" name="Title 2"/>
          <p:cNvSpPr txBox="1">
            <a:spLocks/>
          </p:cNvSpPr>
          <p:nvPr/>
        </p:nvSpPr>
        <p:spPr>
          <a:xfrm>
            <a:off x="1116871" y="214290"/>
            <a:ext cx="7572428" cy="928718"/>
          </a:xfrm>
          <a:prstGeom prst="rect">
            <a:avLst/>
          </a:prstGeom>
        </p:spPr>
        <p:txBody>
          <a:bodyPr vert="horz" rtlCol="0" anchor="ct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4400" b="1" i="0" u="none" strike="noStrike" kern="1200" cap="all" spc="0" normalizeH="0" baseline="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B Titr" pitchFamily="2" charset="-78"/>
              </a:rPr>
              <a:t>گامهای اجرای برنامه </a:t>
            </a:r>
            <a:endParaRPr kumimoji="0" lang="fa-IR" sz="44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B Titr" pitchFamily="2" charset="-78"/>
            </a:endParaRPr>
          </a:p>
        </p:txBody>
      </p:sp>
      <p:sp>
        <p:nvSpPr>
          <p:cNvPr id="6" name="Rectangle 5"/>
          <p:cNvSpPr/>
          <p:nvPr/>
        </p:nvSpPr>
        <p:spPr>
          <a:xfrm>
            <a:off x="5860170" y="2339302"/>
            <a:ext cx="2645493" cy="523220"/>
          </a:xfrm>
          <a:prstGeom prst="rect">
            <a:avLst/>
          </a:prstGeom>
        </p:spPr>
        <p:txBody>
          <a:bodyPr wrap="square">
            <a:spAutoFit/>
          </a:bodyPr>
          <a:lstStyle/>
          <a:p>
            <a:r>
              <a:rPr lang="fa-IR" sz="2800" b="1" u="sng" dirty="0" smtClean="0">
                <a:solidFill>
                  <a:schemeClr val="accent1">
                    <a:lumMod val="75000"/>
                  </a:schemeClr>
                </a:solidFill>
                <a:cs typeface="B Nazanin" pitchFamily="2" charset="-78"/>
              </a:rPr>
              <a:t>سطح اول: </a:t>
            </a:r>
            <a:endParaRPr lang="fa-IR" sz="2800" b="1" u="sng" dirty="0"/>
          </a:p>
        </p:txBody>
      </p:sp>
      <p:sp>
        <p:nvSpPr>
          <p:cNvPr id="7" name="Flowchart: Terminator 6"/>
          <p:cNvSpPr/>
          <p:nvPr/>
        </p:nvSpPr>
        <p:spPr>
          <a:xfrm>
            <a:off x="888194" y="1057838"/>
            <a:ext cx="7776864" cy="13945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Content Placeholder 2"/>
          <p:cNvSpPr txBox="1">
            <a:spLocks/>
          </p:cNvSpPr>
          <p:nvPr/>
        </p:nvSpPr>
        <p:spPr>
          <a:xfrm>
            <a:off x="4069335" y="1412776"/>
            <a:ext cx="4434182" cy="785818"/>
          </a:xfrm>
          <a:prstGeom prst="rect">
            <a:avLst/>
          </a:prstGeom>
          <a:effectLst>
            <a:glow rad="228600">
              <a:schemeClr val="accent3">
                <a:satMod val="175000"/>
                <a:alpha val="40000"/>
              </a:schemeClr>
            </a:glow>
            <a:outerShdw blurRad="63500" dist="38100" dir="5400000" rotWithShape="0">
              <a:srgbClr val="000000">
                <a:alpha val="45000"/>
              </a:srgbClr>
            </a:outerShdw>
          </a:effectLst>
        </p:spPr>
        <p:style>
          <a:lnRef idx="0">
            <a:schemeClr val="accent3"/>
          </a:lnRef>
          <a:fillRef idx="3">
            <a:schemeClr val="accent3"/>
          </a:fillRef>
          <a:effectRef idx="3">
            <a:schemeClr val="accent3"/>
          </a:effectRef>
          <a:fontRef idx="minor">
            <a:schemeClr val="lt1"/>
          </a:fontRef>
        </p:style>
        <p:txBody>
          <a:bodyPr vert="horz">
            <a:normAutofit/>
            <a:scene3d>
              <a:camera prst="orthographicFront"/>
              <a:lightRig rig="glow" dir="tl">
                <a:rot lat="0" lon="0" rev="5400000"/>
              </a:lightRig>
            </a:scene3d>
            <a:sp3d contourW="12700">
              <a:bevelT w="25400" h="25400"/>
              <a:contourClr>
                <a:schemeClr val="accent6">
                  <a:shade val="73000"/>
                </a:schemeClr>
              </a:contourClr>
            </a:sp3d>
          </a:bodyPr>
          <a:lst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lt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lt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lt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lt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lt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lt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lt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lt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lt1"/>
                </a:solidFill>
                <a:latin typeface="+mn-lt"/>
                <a:ea typeface="+mn-ea"/>
                <a:cs typeface="+mn-cs"/>
              </a:defRPr>
            </a:lvl9pPr>
            <a:extLst/>
          </a:lstStyle>
          <a:p>
            <a:pPr marL="852678" indent="-742950">
              <a:buFont typeface="Wingdings 3"/>
              <a:buNone/>
            </a:pPr>
            <a:r>
              <a:rPr lang="fa-IR" sz="42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rPr>
              <a:t>2) سطوح ارجاع:</a:t>
            </a:r>
            <a:endParaRPr lang="en-US" sz="42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892772"/>
            <a:ext cx="8229600" cy="6143644"/>
          </a:xfrm>
        </p:spPr>
        <p:txBody>
          <a:bodyPr>
            <a:noAutofit/>
          </a:bodyPr>
          <a:lstStyle/>
          <a:p>
            <a:pPr algn="r"/>
            <a:r>
              <a:rPr lang="fa-IR" sz="3200" dirty="0" smtClean="0">
                <a:solidFill>
                  <a:schemeClr val="tx1"/>
                </a:solidFill>
                <a:effectLst/>
                <a:latin typeface="+mn-lt"/>
                <a:ea typeface="+mn-ea"/>
                <a:cs typeface="B Nazanin" pitchFamily="2" charset="-78"/>
              </a:rPr>
              <a:t>مرکز سلامت جامعه </a:t>
            </a:r>
            <a:r>
              <a:rPr lang="fa-IR" sz="2200" dirty="0" smtClean="0">
                <a:solidFill>
                  <a:schemeClr val="tx1"/>
                </a:solidFill>
                <a:effectLst/>
                <a:latin typeface="+mn-lt"/>
                <a:ea typeface="+mn-ea"/>
                <a:cs typeface="B Nazanin" pitchFamily="2" charset="-78"/>
              </a:rPr>
              <a:t>با</a:t>
            </a:r>
            <a:r>
              <a:rPr lang="fa-IR" sz="3200" dirty="0" smtClean="0">
                <a:solidFill>
                  <a:schemeClr val="tx1"/>
                </a:solidFill>
                <a:effectLst/>
                <a:latin typeface="+mn-lt"/>
                <a:ea typeface="+mn-ea"/>
                <a:cs typeface="B Nazanin" pitchFamily="2" charset="-78"/>
              </a:rPr>
              <a:t> </a:t>
            </a:r>
            <a:r>
              <a:rPr lang="fa-IR" sz="2200" dirty="0" smtClean="0">
                <a:solidFill>
                  <a:schemeClr val="tx1"/>
                </a:solidFill>
                <a:effectLst/>
                <a:latin typeface="+mn-lt"/>
                <a:ea typeface="+mn-ea"/>
                <a:cs typeface="B Nazanin" pitchFamily="2" charset="-78"/>
              </a:rPr>
              <a:t>تبدیل مرکز بهداشتی درمانی موجود پذیرای ارجاعات افقی از پایگاه های سلامت تحت پوشش خود خواهند بود.</a:t>
            </a:r>
            <a:br>
              <a:rPr lang="fa-IR" sz="2200" dirty="0" smtClean="0">
                <a:solidFill>
                  <a:schemeClr val="tx1"/>
                </a:solidFill>
                <a:effectLst/>
                <a:latin typeface="+mn-lt"/>
                <a:ea typeface="+mn-ea"/>
                <a:cs typeface="B Nazanin" pitchFamily="2" charset="-78"/>
              </a:rPr>
            </a:br>
            <a:r>
              <a:rPr lang="fa-IR" sz="2200" dirty="0" smtClean="0">
                <a:solidFill>
                  <a:schemeClr val="tx1"/>
                </a:solidFill>
                <a:effectLst/>
                <a:latin typeface="+mn-lt"/>
                <a:ea typeface="+mn-ea"/>
                <a:cs typeface="B Nazanin" pitchFamily="2" charset="-78"/>
              </a:rPr>
              <a:t> بازای 2 تا 4 پایگاه سلامت (25 تا 50 هزار نفر جمعیت) با 3 نوع خدمت:</a:t>
            </a:r>
            <a:r>
              <a:rPr lang="en-US" sz="2200" dirty="0" smtClean="0">
                <a:solidFill>
                  <a:schemeClr val="tx1"/>
                </a:solidFill>
                <a:effectLst/>
                <a:latin typeface="+mn-lt"/>
                <a:ea typeface="+mn-ea"/>
                <a:cs typeface="B Nazanin" pitchFamily="2" charset="-78"/>
              </a:rPr>
              <a:t/>
            </a:r>
            <a:br>
              <a:rPr lang="en-US" sz="2200" dirty="0" smtClean="0">
                <a:solidFill>
                  <a:schemeClr val="tx1"/>
                </a:solidFill>
                <a:effectLst/>
                <a:latin typeface="+mn-lt"/>
                <a:ea typeface="+mn-ea"/>
                <a:cs typeface="B Nazanin" pitchFamily="2" charset="-78"/>
              </a:rPr>
            </a:br>
            <a:r>
              <a:rPr lang="fa-IR" sz="2200" dirty="0" smtClean="0">
                <a:solidFill>
                  <a:schemeClr val="tx1"/>
                </a:solidFill>
                <a:effectLst/>
                <a:latin typeface="+mn-lt"/>
                <a:ea typeface="+mn-ea"/>
                <a:cs typeface="B Nazanin" pitchFamily="2" charset="-78"/>
              </a:rPr>
              <a:t>1- مدیریت خدمات سلامت نظیر برنامه ریزی، نظارت و ارزشیابی فعالیت های پایگاه های تحت پوشش خود که نیروی انسانی آن از محل کارشناسان ستادی به صورت چند پیشه توسط یک کارشناس بهداشت عمومی انجام می گیرد.</a:t>
            </a:r>
            <a:r>
              <a:rPr lang="en-US" sz="2200" dirty="0" smtClean="0">
                <a:solidFill>
                  <a:schemeClr val="tx1"/>
                </a:solidFill>
                <a:effectLst/>
                <a:latin typeface="+mn-lt"/>
                <a:ea typeface="+mn-ea"/>
                <a:cs typeface="B Nazanin" pitchFamily="2" charset="-78"/>
              </a:rPr>
              <a:t/>
            </a:r>
            <a:br>
              <a:rPr lang="en-US" sz="2200" dirty="0" smtClean="0">
                <a:solidFill>
                  <a:schemeClr val="tx1"/>
                </a:solidFill>
                <a:effectLst/>
                <a:latin typeface="+mn-lt"/>
                <a:ea typeface="+mn-ea"/>
                <a:cs typeface="B Nazanin" pitchFamily="2" charset="-78"/>
              </a:rPr>
            </a:br>
            <a:r>
              <a:rPr lang="fa-IR" sz="2200" dirty="0" smtClean="0">
                <a:solidFill>
                  <a:schemeClr val="tx1"/>
                </a:solidFill>
                <a:effectLst/>
                <a:latin typeface="+mn-lt"/>
                <a:ea typeface="+mn-ea"/>
                <a:cs typeface="B Nazanin" pitchFamily="2" charset="-78"/>
              </a:rPr>
              <a:t>2- خدمات پایگاه سلامت ضمیمه</a:t>
            </a:r>
            <a:r>
              <a:rPr lang="en-US" sz="2200" dirty="0" smtClean="0">
                <a:solidFill>
                  <a:schemeClr val="tx1"/>
                </a:solidFill>
                <a:effectLst/>
                <a:latin typeface="+mn-lt"/>
                <a:ea typeface="+mn-ea"/>
                <a:cs typeface="B Nazanin" pitchFamily="2" charset="-78"/>
              </a:rPr>
              <a:t/>
            </a:r>
            <a:br>
              <a:rPr lang="en-US" sz="2200" dirty="0" smtClean="0">
                <a:solidFill>
                  <a:schemeClr val="tx1"/>
                </a:solidFill>
                <a:effectLst/>
                <a:latin typeface="+mn-lt"/>
                <a:ea typeface="+mn-ea"/>
                <a:cs typeface="B Nazanin" pitchFamily="2" charset="-78"/>
              </a:rPr>
            </a:br>
            <a:r>
              <a:rPr lang="fa-IR" sz="2200" dirty="0" smtClean="0">
                <a:solidFill>
                  <a:schemeClr val="tx1"/>
                </a:solidFill>
                <a:effectLst/>
                <a:latin typeface="+mn-lt"/>
                <a:ea typeface="+mn-ea"/>
                <a:cs typeface="B Nazanin" pitchFamily="2" charset="-78"/>
              </a:rPr>
              <a:t>3- خدمات ارجاعی به عنوان پشتیبانی کننده برای جمعیت تحت پوشش 2 تا 4 پایگاه سلامت که خدمات مشاوره های تغذیه و رژیم درمانی، فعالیت بدنی، ترک دخانیات، اعتیاد، رفتارهای پرخطر، سلامت روان، مراقبت و پیگیری مبتلایان یا دارندگان عوامل خطر بیماری های غیرواگیر </a:t>
            </a:r>
            <a:br>
              <a:rPr lang="fa-IR" sz="2200" dirty="0" smtClean="0">
                <a:solidFill>
                  <a:schemeClr val="tx1"/>
                </a:solidFill>
                <a:effectLst/>
                <a:latin typeface="+mn-lt"/>
                <a:ea typeface="+mn-ea"/>
                <a:cs typeface="B Nazanin" pitchFamily="2" charset="-78"/>
              </a:rPr>
            </a:br>
            <a:r>
              <a:rPr lang="fa-IR" sz="2200" dirty="0" smtClean="0">
                <a:solidFill>
                  <a:schemeClr val="tx1"/>
                </a:solidFill>
                <a:effectLst/>
                <a:latin typeface="+mn-lt"/>
                <a:ea typeface="+mn-ea"/>
                <a:cs typeface="B Nazanin" pitchFamily="2" charset="-78"/>
              </a:rPr>
              <a:t>با نیروی انسانی کارشناس تغذیه، کارشناس روانشناسی بالینی، پرستار، پذیرش و آمار، کارشناس سلامت محیط /کار، نگهبان و خدمتگذار و 2 نفر پزشک عمومی که مسئولیت خدمات به موارد ارجاعی از سوی کارشناس مراقبت سلامت خانواده و نظارت بر پایگاه های سلامت</a:t>
            </a:r>
            <a:r>
              <a:rPr lang="en-US" sz="2200" dirty="0" smtClean="0">
                <a:solidFill>
                  <a:schemeClr val="tx1"/>
                </a:solidFill>
                <a:effectLst/>
                <a:latin typeface="+mn-lt"/>
                <a:ea typeface="+mn-ea"/>
                <a:cs typeface="B Nazanin" pitchFamily="2" charset="-78"/>
              </a:rPr>
              <a:t> </a:t>
            </a:r>
            <a:r>
              <a:rPr lang="fa-IR" sz="2200" dirty="0" smtClean="0">
                <a:solidFill>
                  <a:schemeClr val="tx1"/>
                </a:solidFill>
                <a:effectLst/>
                <a:latin typeface="+mn-lt"/>
                <a:ea typeface="+mn-ea"/>
                <a:cs typeface="B Nazanin" pitchFamily="2" charset="-78"/>
              </a:rPr>
              <a:t>را برعهده دارند.</a:t>
            </a:r>
            <a:r>
              <a:rPr lang="en-US" sz="2000" dirty="0" smtClean="0">
                <a:solidFill>
                  <a:schemeClr val="tx1"/>
                </a:solidFill>
                <a:cs typeface="B Nazanin" pitchFamily="2" charset="-78"/>
              </a:rPr>
              <a:t/>
            </a:r>
            <a:br>
              <a:rPr lang="en-US" sz="2000" dirty="0" smtClean="0">
                <a:solidFill>
                  <a:schemeClr val="tx1"/>
                </a:solidFill>
                <a:cs typeface="B Nazanin" pitchFamily="2" charset="-78"/>
              </a:rPr>
            </a:br>
            <a:endParaRPr lang="fa-IR" sz="2000" dirty="0">
              <a:solidFill>
                <a:schemeClr val="tx1"/>
              </a:solidFill>
              <a:cs typeface="B Nazanin" pitchFamily="2" charset="-78"/>
            </a:endParaRPr>
          </a:p>
        </p:txBody>
      </p:sp>
      <p:sp>
        <p:nvSpPr>
          <p:cNvPr id="3" name="Rectangle 2"/>
          <p:cNvSpPr/>
          <p:nvPr/>
        </p:nvSpPr>
        <p:spPr>
          <a:xfrm>
            <a:off x="6012160" y="357166"/>
            <a:ext cx="2711654" cy="646331"/>
          </a:xfrm>
          <a:prstGeom prst="rect">
            <a:avLst/>
          </a:prstGeom>
        </p:spPr>
        <p:txBody>
          <a:bodyPr wrap="square">
            <a:spAutoFit/>
          </a:bodyPr>
          <a:lstStyle/>
          <a:p>
            <a:r>
              <a:rPr lang="fa-IR" sz="3600" b="1" u="sng" dirty="0" smtClean="0">
                <a:solidFill>
                  <a:schemeClr val="accent1">
                    <a:lumMod val="75000"/>
                  </a:schemeClr>
                </a:solidFill>
                <a:cs typeface="B Nazanin" pitchFamily="2" charset="-78"/>
              </a:rPr>
              <a:t>ادامه سطح اول: </a:t>
            </a:r>
            <a:endParaRPr lang="fa-IR" sz="3600" b="1" u="sng"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892772"/>
            <a:ext cx="8229600" cy="6143644"/>
          </a:xfrm>
        </p:spPr>
        <p:txBody>
          <a:bodyPr>
            <a:noAutofit/>
          </a:bodyPr>
          <a:lstStyle/>
          <a:p>
            <a:pPr algn="r"/>
            <a:r>
              <a:rPr lang="fa-IR" sz="3200" dirty="0" smtClean="0">
                <a:solidFill>
                  <a:schemeClr val="tx1"/>
                </a:solidFill>
                <a:effectLst/>
                <a:latin typeface="+mn-lt"/>
                <a:ea typeface="+mn-ea"/>
                <a:cs typeface="B Nazanin" pitchFamily="2" charset="-78"/>
              </a:rPr>
              <a:t>مرکز سلامت جامعه </a:t>
            </a:r>
            <a:r>
              <a:rPr lang="fa-IR" sz="2200" dirty="0" smtClean="0">
                <a:solidFill>
                  <a:schemeClr val="tx1"/>
                </a:solidFill>
                <a:effectLst/>
                <a:latin typeface="+mn-lt"/>
                <a:ea typeface="+mn-ea"/>
                <a:cs typeface="B Nazanin" pitchFamily="2" charset="-78"/>
              </a:rPr>
              <a:t>با</a:t>
            </a:r>
            <a:r>
              <a:rPr lang="fa-IR" sz="3200" dirty="0" smtClean="0">
                <a:solidFill>
                  <a:schemeClr val="tx1"/>
                </a:solidFill>
                <a:effectLst/>
                <a:latin typeface="+mn-lt"/>
                <a:ea typeface="+mn-ea"/>
                <a:cs typeface="B Nazanin" pitchFamily="2" charset="-78"/>
              </a:rPr>
              <a:t> </a:t>
            </a:r>
            <a:r>
              <a:rPr lang="fa-IR" sz="2200" dirty="0" smtClean="0">
                <a:solidFill>
                  <a:schemeClr val="tx1"/>
                </a:solidFill>
                <a:effectLst/>
                <a:latin typeface="+mn-lt"/>
                <a:ea typeface="+mn-ea"/>
                <a:cs typeface="B Nazanin" pitchFamily="2" charset="-78"/>
              </a:rPr>
              <a:t>تبدیل مرکز بهداشتی درمانی موجود پذیرای ارجاعات افقی از پایگاه های سلامت تحت پوشش خود خواهند بود.</a:t>
            </a:r>
            <a:br>
              <a:rPr lang="fa-IR" sz="2200" dirty="0" smtClean="0">
                <a:solidFill>
                  <a:schemeClr val="tx1"/>
                </a:solidFill>
                <a:effectLst/>
                <a:latin typeface="+mn-lt"/>
                <a:ea typeface="+mn-ea"/>
                <a:cs typeface="B Nazanin" pitchFamily="2" charset="-78"/>
              </a:rPr>
            </a:br>
            <a:r>
              <a:rPr lang="fa-IR" sz="2200" dirty="0" smtClean="0">
                <a:solidFill>
                  <a:schemeClr val="tx1"/>
                </a:solidFill>
                <a:effectLst/>
                <a:latin typeface="+mn-lt"/>
                <a:ea typeface="+mn-ea"/>
                <a:cs typeface="B Nazanin" pitchFamily="2" charset="-78"/>
              </a:rPr>
              <a:t> بازای 2 تا 4 پایگاه سلامت (25 تا 50 هزار نفر جمعیت) با 3 نوع خدمت:</a:t>
            </a:r>
            <a:r>
              <a:rPr lang="en-US" sz="2200" dirty="0" smtClean="0">
                <a:solidFill>
                  <a:schemeClr val="tx1"/>
                </a:solidFill>
                <a:effectLst/>
                <a:latin typeface="+mn-lt"/>
                <a:ea typeface="+mn-ea"/>
                <a:cs typeface="B Nazanin" pitchFamily="2" charset="-78"/>
              </a:rPr>
              <a:t/>
            </a:r>
            <a:br>
              <a:rPr lang="en-US" sz="2200" dirty="0" smtClean="0">
                <a:solidFill>
                  <a:schemeClr val="tx1"/>
                </a:solidFill>
                <a:effectLst/>
                <a:latin typeface="+mn-lt"/>
                <a:ea typeface="+mn-ea"/>
                <a:cs typeface="B Nazanin" pitchFamily="2" charset="-78"/>
              </a:rPr>
            </a:br>
            <a:r>
              <a:rPr lang="fa-IR" sz="2200" dirty="0" smtClean="0">
                <a:solidFill>
                  <a:schemeClr val="tx1"/>
                </a:solidFill>
                <a:effectLst/>
                <a:latin typeface="+mn-lt"/>
                <a:ea typeface="+mn-ea"/>
                <a:cs typeface="B Nazanin" pitchFamily="2" charset="-78"/>
              </a:rPr>
              <a:t>1- مدیریت خدمات سلامت نظیر برنامه ریزی، نظارت و ارزشیابی فعالیت های پایگاه های تحت پوشش خود که نیروی انسانی آن از محل کارشناسان ستادی به صورت چند پیشه توسط یک کارشناس بهداشت عمومی انجام می گیرد.</a:t>
            </a:r>
            <a:r>
              <a:rPr lang="en-US" sz="2200" dirty="0" smtClean="0">
                <a:solidFill>
                  <a:schemeClr val="tx1"/>
                </a:solidFill>
                <a:effectLst/>
                <a:latin typeface="+mn-lt"/>
                <a:ea typeface="+mn-ea"/>
                <a:cs typeface="B Nazanin" pitchFamily="2" charset="-78"/>
              </a:rPr>
              <a:t/>
            </a:r>
            <a:br>
              <a:rPr lang="en-US" sz="2200" dirty="0" smtClean="0">
                <a:solidFill>
                  <a:schemeClr val="tx1"/>
                </a:solidFill>
                <a:effectLst/>
                <a:latin typeface="+mn-lt"/>
                <a:ea typeface="+mn-ea"/>
                <a:cs typeface="B Nazanin" pitchFamily="2" charset="-78"/>
              </a:rPr>
            </a:br>
            <a:r>
              <a:rPr lang="fa-IR" sz="2200" dirty="0" smtClean="0">
                <a:solidFill>
                  <a:schemeClr val="tx1"/>
                </a:solidFill>
                <a:effectLst/>
                <a:latin typeface="+mn-lt"/>
                <a:ea typeface="+mn-ea"/>
                <a:cs typeface="B Nazanin" pitchFamily="2" charset="-78"/>
              </a:rPr>
              <a:t>2- خدمات پایگاه سلامت ضمیمه</a:t>
            </a:r>
            <a:r>
              <a:rPr lang="en-US" sz="2200" dirty="0" smtClean="0">
                <a:solidFill>
                  <a:schemeClr val="tx1"/>
                </a:solidFill>
                <a:effectLst/>
                <a:latin typeface="+mn-lt"/>
                <a:ea typeface="+mn-ea"/>
                <a:cs typeface="B Nazanin" pitchFamily="2" charset="-78"/>
              </a:rPr>
              <a:t/>
            </a:r>
            <a:br>
              <a:rPr lang="en-US" sz="2200" dirty="0" smtClean="0">
                <a:solidFill>
                  <a:schemeClr val="tx1"/>
                </a:solidFill>
                <a:effectLst/>
                <a:latin typeface="+mn-lt"/>
                <a:ea typeface="+mn-ea"/>
                <a:cs typeface="B Nazanin" pitchFamily="2" charset="-78"/>
              </a:rPr>
            </a:br>
            <a:r>
              <a:rPr lang="fa-IR" sz="2200" dirty="0" smtClean="0">
                <a:solidFill>
                  <a:schemeClr val="tx1"/>
                </a:solidFill>
                <a:effectLst/>
                <a:latin typeface="+mn-lt"/>
                <a:ea typeface="+mn-ea"/>
                <a:cs typeface="B Nazanin" pitchFamily="2" charset="-78"/>
              </a:rPr>
              <a:t>3- خدمات ارجاعی به عنوان پشتیبانی کننده برای جمعیت تحت پوشش 2 تا 4 پایگاه سلامت که خدمات مشاوره های تغذیه و رژیم درمانی، فعالیت بدنی، ترک دخانیات، اعتیاد، رفتارهای پرخطر، سلامت روان، مراقبت و پیگیری مبتلایان یا دارندگان عوامل خطر بیماری های غیرواگیر </a:t>
            </a:r>
            <a:br>
              <a:rPr lang="fa-IR" sz="2200" dirty="0" smtClean="0">
                <a:solidFill>
                  <a:schemeClr val="tx1"/>
                </a:solidFill>
                <a:effectLst/>
                <a:latin typeface="+mn-lt"/>
                <a:ea typeface="+mn-ea"/>
                <a:cs typeface="B Nazanin" pitchFamily="2" charset="-78"/>
              </a:rPr>
            </a:br>
            <a:r>
              <a:rPr lang="fa-IR" sz="2200" dirty="0" smtClean="0">
                <a:solidFill>
                  <a:schemeClr val="tx1"/>
                </a:solidFill>
                <a:effectLst/>
                <a:latin typeface="+mn-lt"/>
                <a:ea typeface="+mn-ea"/>
                <a:cs typeface="B Nazanin" pitchFamily="2" charset="-78"/>
              </a:rPr>
              <a:t>با نیروی انسانی کارشناس تغذیه، کارشناس روانشناسی بالینی، پرستار، پذیرش و آمار، کارشناس سلامت </a:t>
            </a:r>
            <a:r>
              <a:rPr lang="fa-IR" sz="2200" smtClean="0">
                <a:solidFill>
                  <a:schemeClr val="tx1"/>
                </a:solidFill>
                <a:effectLst/>
                <a:latin typeface="+mn-lt"/>
                <a:ea typeface="+mn-ea"/>
                <a:cs typeface="B Nazanin" pitchFamily="2" charset="-78"/>
              </a:rPr>
              <a:t>محیط /کار</a:t>
            </a:r>
            <a:r>
              <a:rPr lang="fa-IR" sz="2200" dirty="0" smtClean="0">
                <a:solidFill>
                  <a:schemeClr val="tx1"/>
                </a:solidFill>
                <a:effectLst/>
                <a:latin typeface="+mn-lt"/>
                <a:ea typeface="+mn-ea"/>
                <a:cs typeface="B Nazanin" pitchFamily="2" charset="-78"/>
              </a:rPr>
              <a:t>، نگهبان و خدمتگذار و 2 نفر پزشک عمومی که مسئولیت خدمات به موارد ارجاعی از سوی کارشناس مراقبت سلامت خانواده و نظارت بر پایگاه های سلامت</a:t>
            </a:r>
            <a:r>
              <a:rPr lang="en-US" sz="2200" dirty="0" smtClean="0">
                <a:solidFill>
                  <a:schemeClr val="tx1"/>
                </a:solidFill>
                <a:effectLst/>
                <a:latin typeface="+mn-lt"/>
                <a:ea typeface="+mn-ea"/>
                <a:cs typeface="B Nazanin" pitchFamily="2" charset="-78"/>
              </a:rPr>
              <a:t> </a:t>
            </a:r>
            <a:r>
              <a:rPr lang="fa-IR" sz="2200" dirty="0" smtClean="0">
                <a:solidFill>
                  <a:schemeClr val="tx1"/>
                </a:solidFill>
                <a:effectLst/>
                <a:latin typeface="+mn-lt"/>
                <a:ea typeface="+mn-ea"/>
                <a:cs typeface="B Nazanin" pitchFamily="2" charset="-78"/>
              </a:rPr>
              <a:t>را برعهده دارند.</a:t>
            </a:r>
            <a:r>
              <a:rPr lang="en-US" sz="2000" dirty="0" smtClean="0">
                <a:solidFill>
                  <a:schemeClr val="tx1"/>
                </a:solidFill>
                <a:cs typeface="B Nazanin" pitchFamily="2" charset="-78"/>
              </a:rPr>
              <a:t/>
            </a:r>
            <a:br>
              <a:rPr lang="en-US" sz="2000" dirty="0" smtClean="0">
                <a:solidFill>
                  <a:schemeClr val="tx1"/>
                </a:solidFill>
                <a:cs typeface="B Nazanin" pitchFamily="2" charset="-78"/>
              </a:rPr>
            </a:br>
            <a:endParaRPr lang="fa-IR" sz="2000" dirty="0">
              <a:solidFill>
                <a:schemeClr val="tx1"/>
              </a:solidFill>
              <a:cs typeface="B Nazanin" pitchFamily="2" charset="-78"/>
            </a:endParaRPr>
          </a:p>
        </p:txBody>
      </p:sp>
      <p:sp>
        <p:nvSpPr>
          <p:cNvPr id="3" name="Rectangle 2"/>
          <p:cNvSpPr/>
          <p:nvPr/>
        </p:nvSpPr>
        <p:spPr>
          <a:xfrm>
            <a:off x="6012160" y="357166"/>
            <a:ext cx="2711654" cy="646331"/>
          </a:xfrm>
          <a:prstGeom prst="rect">
            <a:avLst/>
          </a:prstGeom>
        </p:spPr>
        <p:txBody>
          <a:bodyPr wrap="square">
            <a:spAutoFit/>
          </a:bodyPr>
          <a:lstStyle/>
          <a:p>
            <a:r>
              <a:rPr lang="fa-IR" sz="3600" b="1" u="sng" dirty="0" smtClean="0">
                <a:solidFill>
                  <a:schemeClr val="accent1">
                    <a:lumMod val="75000"/>
                  </a:schemeClr>
                </a:solidFill>
                <a:cs typeface="B Nazanin" pitchFamily="2" charset="-78"/>
              </a:rPr>
              <a:t>ادامه سطح اول: </a:t>
            </a:r>
            <a:endParaRPr lang="fa-IR" sz="3600" b="1" u="sng" dirty="0"/>
          </a:p>
        </p:txBody>
      </p:sp>
    </p:spTree>
    <p:extLst>
      <p:ext uri="{BB962C8B-B14F-4D97-AF65-F5344CB8AC3E}">
        <p14:creationId xmlns:p14="http://schemas.microsoft.com/office/powerpoint/2010/main" val="15487289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lstStyle/>
          <a:p>
            <a:endParaRPr lang="fa-IR" dirty="0"/>
          </a:p>
        </p:txBody>
      </p:sp>
      <p:pic>
        <p:nvPicPr>
          <p:cNvPr id="1026" name="Picture 2"/>
          <p:cNvPicPr>
            <a:picLocks noChangeAspect="1" noChangeArrowheads="1"/>
          </p:cNvPicPr>
          <p:nvPr/>
        </p:nvPicPr>
        <p:blipFill>
          <a:blip r:embed="rId2"/>
          <a:srcRect/>
          <a:stretch>
            <a:fillRect/>
          </a:stretch>
        </p:blipFill>
        <p:spPr bwMode="auto">
          <a:xfrm>
            <a:off x="0" y="-1"/>
            <a:ext cx="9144000" cy="6858001"/>
          </a:xfrm>
          <a:prstGeom prst="rect">
            <a:avLst/>
          </a:prstGeom>
          <a:noFill/>
          <a:ln w="9525">
            <a:noFill/>
            <a:miter lim="800000"/>
            <a:headEnd/>
            <a:tailEnd/>
          </a:ln>
          <a:effectLst/>
        </p:spPr>
      </p:pic>
    </p:spTree>
    <p:extLst>
      <p:ext uri="{BB962C8B-B14F-4D97-AF65-F5344CB8AC3E}">
        <p14:creationId xmlns:p14="http://schemas.microsoft.com/office/powerpoint/2010/main" val="6589925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1814847"/>
            <a:ext cx="8183880" cy="3500462"/>
          </a:xfrm>
        </p:spPr>
        <p:txBody>
          <a:bodyPr>
            <a:noAutofit/>
          </a:bodyPr>
          <a:lstStyle/>
          <a:p>
            <a:pPr algn="r">
              <a:lnSpc>
                <a:spcPct val="150000"/>
              </a:lnSpc>
            </a:pPr>
            <a:r>
              <a:rPr lang="fa-IR" sz="3600" u="sng" dirty="0" smtClean="0">
                <a:solidFill>
                  <a:schemeClr val="accent1">
                    <a:lumMod val="75000"/>
                  </a:schemeClr>
                </a:solidFill>
                <a:effectLst/>
                <a:latin typeface="+mn-lt"/>
                <a:ea typeface="+mn-ea"/>
                <a:cs typeface="B Nazanin" pitchFamily="2" charset="-78"/>
              </a:rPr>
              <a:t>سطح دوم: </a:t>
            </a:r>
            <a:r>
              <a:rPr lang="fa-IR" sz="3600" dirty="0" smtClean="0">
                <a:solidFill>
                  <a:schemeClr val="accent1">
                    <a:lumMod val="75000"/>
                  </a:schemeClr>
                </a:solidFill>
                <a:effectLst/>
                <a:latin typeface="+mn-lt"/>
                <a:ea typeface="+mn-ea"/>
                <a:cs typeface="B Nazanin" pitchFamily="2" charset="-78"/>
              </a:rPr>
              <a:t/>
            </a:r>
            <a:br>
              <a:rPr lang="fa-IR" sz="3600" dirty="0" smtClean="0">
                <a:solidFill>
                  <a:schemeClr val="accent1">
                    <a:lumMod val="75000"/>
                  </a:schemeClr>
                </a:solidFill>
                <a:effectLst/>
                <a:latin typeface="+mn-lt"/>
                <a:ea typeface="+mn-ea"/>
                <a:cs typeface="B Nazanin" pitchFamily="2" charset="-78"/>
              </a:rPr>
            </a:br>
            <a:r>
              <a:rPr lang="fa-IR" sz="1600" dirty="0" smtClean="0">
                <a:solidFill>
                  <a:schemeClr val="tx1"/>
                </a:solidFill>
                <a:effectLst/>
                <a:latin typeface="+mn-lt"/>
                <a:ea typeface="+mn-ea"/>
                <a:cs typeface="B Nazanin" pitchFamily="2" charset="-78"/>
              </a:rPr>
              <a:t/>
            </a:r>
            <a:br>
              <a:rPr lang="fa-IR" sz="1600" dirty="0" smtClean="0">
                <a:solidFill>
                  <a:schemeClr val="tx1"/>
                </a:solidFill>
                <a:effectLst/>
                <a:latin typeface="+mn-lt"/>
                <a:ea typeface="+mn-ea"/>
                <a:cs typeface="B Nazanin" pitchFamily="2" charset="-78"/>
              </a:rPr>
            </a:br>
            <a:r>
              <a:rPr lang="fa-IR" sz="2400" dirty="0" smtClean="0">
                <a:solidFill>
                  <a:schemeClr val="tx1"/>
                </a:solidFill>
                <a:effectLst/>
                <a:latin typeface="+mn-lt"/>
                <a:ea typeface="+mn-ea"/>
                <a:cs typeface="B Nazanin" pitchFamily="2" charset="-78"/>
              </a:rPr>
              <a:t>شامل خدمات تخصصی تشخیصی درمانی و توانبخشی و نوتوانی تخصصی، تدبیر فوریت های تخصصی، اعمال جراحی انتخابی و اورژانس، اقدامات بالینی، خدمات دارویی و فرآورده های مربوطه، آزمایشگاهی و تصویر برداری هستند.</a:t>
            </a:r>
            <a:r>
              <a:rPr lang="en-US" sz="2800" dirty="0" smtClean="0">
                <a:solidFill>
                  <a:schemeClr val="tx1"/>
                </a:solidFill>
                <a:cs typeface="B Nazanin" pitchFamily="2" charset="-78"/>
              </a:rPr>
              <a:t/>
            </a:r>
            <a:br>
              <a:rPr lang="en-US" sz="2800" dirty="0" smtClean="0">
                <a:solidFill>
                  <a:schemeClr val="tx1"/>
                </a:solidFill>
                <a:cs typeface="B Nazanin" pitchFamily="2" charset="-78"/>
              </a:rPr>
            </a:br>
            <a:endParaRPr lang="fa-IR" sz="2800" dirty="0">
              <a:solidFill>
                <a:schemeClr val="tx1"/>
              </a:solidFill>
              <a:cs typeface="B Nazanin" pitchFamily="2" charset="-78"/>
            </a:endParaRPr>
          </a:p>
        </p:txBody>
      </p:sp>
      <p:sp>
        <p:nvSpPr>
          <p:cNvPr id="4" name="Content Placeholder 2"/>
          <p:cNvSpPr txBox="1">
            <a:spLocks/>
          </p:cNvSpPr>
          <p:nvPr/>
        </p:nvSpPr>
        <p:spPr>
          <a:xfrm>
            <a:off x="4172458" y="931022"/>
            <a:ext cx="4434182" cy="785818"/>
          </a:xfrm>
          <a:prstGeom prst="rect">
            <a:avLst/>
          </a:prstGeom>
          <a:effectLst>
            <a:glow rad="228600">
              <a:schemeClr val="accent3">
                <a:satMod val="175000"/>
                <a:alpha val="40000"/>
              </a:schemeClr>
            </a:glow>
            <a:outerShdw blurRad="63500" dist="38100" dir="5400000" rotWithShape="0">
              <a:srgbClr val="000000">
                <a:alpha val="45000"/>
              </a:srgbClr>
            </a:outerShdw>
          </a:effectLst>
        </p:spPr>
        <p:style>
          <a:lnRef idx="0">
            <a:schemeClr val="accent3"/>
          </a:lnRef>
          <a:fillRef idx="3">
            <a:schemeClr val="accent3"/>
          </a:fillRef>
          <a:effectRef idx="3">
            <a:schemeClr val="accent3"/>
          </a:effectRef>
          <a:fontRef idx="minor">
            <a:schemeClr val="lt1"/>
          </a:fontRef>
        </p:style>
        <p:txBody>
          <a:bodyPr vert="horz">
            <a:normAutofit/>
            <a:scene3d>
              <a:camera prst="orthographicFront"/>
              <a:lightRig rig="glow" dir="tl">
                <a:rot lat="0" lon="0" rev="5400000"/>
              </a:lightRig>
            </a:scene3d>
            <a:sp3d contourW="12700">
              <a:bevelT w="25400" h="25400"/>
              <a:contourClr>
                <a:schemeClr val="accent6">
                  <a:shade val="73000"/>
                </a:schemeClr>
              </a:contourClr>
            </a:sp3d>
          </a:bodyPr>
          <a:lst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lt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lt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lt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lt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lt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lt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lt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lt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lt1"/>
                </a:solidFill>
                <a:latin typeface="+mn-lt"/>
                <a:ea typeface="+mn-ea"/>
                <a:cs typeface="+mn-cs"/>
              </a:defRPr>
            </a:lvl9pPr>
            <a:extLst/>
          </a:lstStyle>
          <a:p>
            <a:pPr marL="852678" indent="-742950">
              <a:buFont typeface="Wingdings 3"/>
              <a:buNone/>
            </a:pPr>
            <a:r>
              <a:rPr lang="fa-IR" sz="42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rPr>
              <a:t>ادامه سطوح ارجاع:</a:t>
            </a:r>
            <a:endParaRPr lang="en-US" sz="42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982570"/>
            <a:ext cx="8183880" cy="4518264"/>
          </a:xfrm>
        </p:spPr>
        <p:txBody>
          <a:bodyPr>
            <a:noAutofit/>
          </a:bodyPr>
          <a:lstStyle/>
          <a:p>
            <a:pPr algn="r" rtl="0">
              <a:lnSpc>
                <a:spcPct val="160000"/>
              </a:lnSpc>
              <a:buNone/>
            </a:pPr>
            <a:r>
              <a:rPr lang="fa-IR" sz="2000" b="1" dirty="0" smtClean="0">
                <a:cs typeface="B Nazanin" pitchFamily="2" charset="-78"/>
              </a:rPr>
              <a:t>1) خدمات سلامت عمومی: </a:t>
            </a:r>
          </a:p>
          <a:p>
            <a:pPr algn="r" rtl="0">
              <a:lnSpc>
                <a:spcPct val="160000"/>
              </a:lnSpc>
              <a:buNone/>
            </a:pPr>
            <a:r>
              <a:rPr lang="fa-IR" sz="2000" dirty="0" smtClean="0">
                <a:cs typeface="B Nazanin" pitchFamily="2" charset="-78"/>
              </a:rPr>
              <a:t>شامل خدمات بهداشت محیط، بهداشت مدارس، بهداشت حرفه ای، بهداشت اجتماعی و خدمات خاص در اپیدمی ها و بلایا</a:t>
            </a:r>
            <a:r>
              <a:rPr lang="en-US" sz="2000" dirty="0" smtClean="0">
                <a:cs typeface="B Nazanin" pitchFamily="2" charset="-78"/>
              </a:rPr>
              <a:t/>
            </a:r>
            <a:br>
              <a:rPr lang="en-US" sz="2000" dirty="0" smtClean="0">
                <a:cs typeface="B Nazanin" pitchFamily="2" charset="-78"/>
              </a:rPr>
            </a:br>
            <a:r>
              <a:rPr lang="fa-IR" sz="2000" b="1" dirty="0" smtClean="0">
                <a:cs typeface="B Nazanin" pitchFamily="2" charset="-78"/>
              </a:rPr>
              <a:t>2) مراقبت های اولیه سلامت فردی:</a:t>
            </a:r>
            <a:r>
              <a:rPr lang="fa-IR" sz="2000" dirty="0" smtClean="0">
                <a:cs typeface="B Nazanin" pitchFamily="2" charset="-78"/>
              </a:rPr>
              <a:t> </a:t>
            </a:r>
          </a:p>
          <a:p>
            <a:pPr algn="r" rtl="0">
              <a:lnSpc>
                <a:spcPct val="160000"/>
              </a:lnSpc>
              <a:buNone/>
            </a:pPr>
            <a:r>
              <a:rPr lang="fa-IR" sz="2000" dirty="0" smtClean="0">
                <a:cs typeface="B Nazanin" pitchFamily="2" charset="-78"/>
              </a:rPr>
              <a:t>برنامه های سلامت خانواده و جمعیت، مبارزه  و کنترل بیماری های واگیر دار، پیشگیری و کنترل عوامل خطر بیماریهای مزمن و غیرواگیر، خدمات تغذیه، سلامت روان</a:t>
            </a:r>
            <a:r>
              <a:rPr lang="en-US" sz="2000" dirty="0" smtClean="0">
                <a:cs typeface="B Nazanin" pitchFamily="2" charset="-78"/>
              </a:rPr>
              <a:t/>
            </a:r>
            <a:br>
              <a:rPr lang="en-US" sz="2000" dirty="0" smtClean="0">
                <a:cs typeface="B Nazanin" pitchFamily="2" charset="-78"/>
              </a:rPr>
            </a:br>
            <a:r>
              <a:rPr lang="fa-IR" sz="2000" b="1" dirty="0" smtClean="0">
                <a:cs typeface="B Nazanin" pitchFamily="2" charset="-78"/>
              </a:rPr>
              <a:t>3) خدمات درمانی</a:t>
            </a:r>
            <a:r>
              <a:rPr lang="en-US" sz="2000" b="1" dirty="0" smtClean="0">
                <a:cs typeface="B Nazanin" pitchFamily="2" charset="-78"/>
              </a:rPr>
              <a:t/>
            </a:r>
            <a:br>
              <a:rPr lang="en-US" sz="2000" b="1" dirty="0" smtClean="0">
                <a:cs typeface="B Nazanin" pitchFamily="2" charset="-78"/>
              </a:rPr>
            </a:br>
            <a:r>
              <a:rPr lang="fa-IR" sz="2000" b="1" dirty="0" smtClean="0">
                <a:cs typeface="B Nazanin" pitchFamily="2" charset="-78"/>
              </a:rPr>
              <a:t>4) خدمات سلامت ویژه: </a:t>
            </a:r>
          </a:p>
          <a:p>
            <a:pPr algn="r" rtl="0">
              <a:lnSpc>
                <a:spcPct val="160000"/>
              </a:lnSpc>
              <a:buNone/>
            </a:pPr>
            <a:r>
              <a:rPr lang="fa-IR" sz="2000" dirty="0" smtClean="0">
                <a:cs typeface="B Nazanin" pitchFamily="2" charset="-78"/>
              </a:rPr>
              <a:t>شامل خدمات توانبخشی، مبارزه ، کنترل و اعتیاد ، خشونت ، دخانیات و ...</a:t>
            </a:r>
            <a:endParaRPr lang="fa-IR" sz="2000" dirty="0"/>
          </a:p>
        </p:txBody>
      </p:sp>
      <p:sp>
        <p:nvSpPr>
          <p:cNvPr id="4" name="Title 2"/>
          <p:cNvSpPr txBox="1">
            <a:spLocks/>
          </p:cNvSpPr>
          <p:nvPr/>
        </p:nvSpPr>
        <p:spPr>
          <a:xfrm>
            <a:off x="1071538" y="214290"/>
            <a:ext cx="7572428" cy="785818"/>
          </a:xfrm>
          <a:prstGeom prst="rect">
            <a:avLst/>
          </a:prstGeom>
        </p:spPr>
        <p:txBody>
          <a:bodyPr vert="horz" rtlCol="0" anchor="ct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4000" b="1" i="0" u="none" strike="noStrike" kern="1200" cap="all" spc="0" normalizeH="0" baseline="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B Titr" pitchFamily="2" charset="-78"/>
              </a:rPr>
              <a:t>گامهای اجرای برنامه </a:t>
            </a:r>
            <a:endParaRPr kumimoji="0" lang="fa-IR" sz="4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B Titr" pitchFamily="2" charset="-78"/>
            </a:endParaRPr>
          </a:p>
        </p:txBody>
      </p:sp>
      <p:sp>
        <p:nvSpPr>
          <p:cNvPr id="5" name="Flowchart: Terminator 4"/>
          <p:cNvSpPr/>
          <p:nvPr/>
        </p:nvSpPr>
        <p:spPr>
          <a:xfrm>
            <a:off x="843590" y="924026"/>
            <a:ext cx="7776864" cy="13945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Content Placeholder 2"/>
          <p:cNvSpPr txBox="1">
            <a:spLocks/>
          </p:cNvSpPr>
          <p:nvPr/>
        </p:nvSpPr>
        <p:spPr>
          <a:xfrm>
            <a:off x="4189291" y="1196752"/>
            <a:ext cx="4434182" cy="785818"/>
          </a:xfrm>
          <a:prstGeom prst="rect">
            <a:avLst/>
          </a:prstGeom>
          <a:effectLst>
            <a:glow rad="228600">
              <a:schemeClr val="accent3">
                <a:satMod val="175000"/>
                <a:alpha val="40000"/>
              </a:schemeClr>
            </a:glow>
            <a:outerShdw blurRad="63500" dist="38100" dir="5400000" rotWithShape="0">
              <a:srgbClr val="000000">
                <a:alpha val="45000"/>
              </a:srgbClr>
            </a:outerShdw>
          </a:effectLst>
        </p:spPr>
        <p:style>
          <a:lnRef idx="0">
            <a:schemeClr val="accent3"/>
          </a:lnRef>
          <a:fillRef idx="3">
            <a:schemeClr val="accent3"/>
          </a:fillRef>
          <a:effectRef idx="3">
            <a:schemeClr val="accent3"/>
          </a:effectRef>
          <a:fontRef idx="minor">
            <a:schemeClr val="lt1"/>
          </a:fontRef>
        </p:style>
        <p:txBody>
          <a:bodyPr vert="horz">
            <a:normAutofit fontScale="85000" lnSpcReduction="10000"/>
            <a:scene3d>
              <a:camera prst="orthographicFront"/>
              <a:lightRig rig="glow" dir="tl">
                <a:rot lat="0" lon="0" rev="5400000"/>
              </a:lightRig>
            </a:scene3d>
            <a:sp3d contourW="12700">
              <a:bevelT w="25400" h="25400"/>
              <a:contourClr>
                <a:schemeClr val="accent6">
                  <a:shade val="73000"/>
                </a:schemeClr>
              </a:contourClr>
            </a:sp3d>
          </a:bodyPr>
          <a:lst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lt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lt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lt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lt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lt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lt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lt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lt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lt1"/>
                </a:solidFill>
                <a:latin typeface="+mn-lt"/>
                <a:ea typeface="+mn-ea"/>
                <a:cs typeface="+mn-cs"/>
              </a:defRPr>
            </a:lvl9pPr>
            <a:extLst/>
          </a:lstStyle>
          <a:p>
            <a:pPr marL="852678" indent="-742950">
              <a:buFont typeface="Wingdings 3"/>
              <a:buNone/>
            </a:pPr>
            <a:r>
              <a:rPr lang="fa-IR" sz="42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rPr>
              <a:t>3) بسته خدمات سلامت :</a:t>
            </a:r>
            <a:endParaRPr lang="en-US" sz="42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3314" y="1901610"/>
            <a:ext cx="8229600" cy="5072098"/>
          </a:xfrm>
        </p:spPr>
        <p:txBody>
          <a:bodyPr>
            <a:noAutofit/>
          </a:bodyPr>
          <a:lstStyle/>
          <a:p>
            <a:pPr marL="109728" indent="0">
              <a:buNone/>
            </a:pPr>
            <a:r>
              <a:rPr lang="fa-IR" sz="2200" dirty="0">
                <a:cs typeface="B Nazanin" pitchFamily="2" charset="-78"/>
              </a:rPr>
              <a:t>علاوه بر مراکز سلامت جامعه، مدیریت کلی برنامه همانند الگوی نظام شبکه بهداشت و </a:t>
            </a:r>
            <a:r>
              <a:rPr lang="fa-IR" sz="2200" dirty="0" smtClean="0">
                <a:cs typeface="B Nazanin" pitchFamily="2" charset="-78"/>
              </a:rPr>
              <a:t>درمان ، </a:t>
            </a:r>
            <a:r>
              <a:rPr lang="fa-IR" sz="2200" dirty="0">
                <a:cs typeface="B Nazanin" pitchFamily="2" charset="-78"/>
              </a:rPr>
              <a:t>به عهده مرکز بهداشت شهرستان است. وظایف مرکز بهداشت شهرستان با استفاده و همکاری مراکز سلامت جامعه عبارتست از: </a:t>
            </a:r>
            <a:endParaRPr lang="en-US" sz="2200" dirty="0">
              <a:cs typeface="B Nazanin" pitchFamily="2" charset="-78"/>
            </a:endParaRPr>
          </a:p>
          <a:p>
            <a:pPr lvl="0">
              <a:buFont typeface="Wingdings" pitchFamily="2" charset="2"/>
              <a:buChar char="v"/>
            </a:pPr>
            <a:r>
              <a:rPr lang="fa-IR" sz="2200" dirty="0">
                <a:cs typeface="B Nazanin" pitchFamily="2" charset="-78"/>
              </a:rPr>
              <a:t>تضمین دسترسی به حداکثر خدمات پایه و تخصصی موردنیاز منطقه </a:t>
            </a:r>
            <a:endParaRPr lang="en-US" sz="2200" dirty="0">
              <a:cs typeface="B Nazanin" pitchFamily="2" charset="-78"/>
            </a:endParaRPr>
          </a:p>
          <a:p>
            <a:pPr lvl="0">
              <a:buFont typeface="Wingdings" pitchFamily="2" charset="2"/>
              <a:buChar char="v"/>
            </a:pPr>
            <a:r>
              <a:rPr lang="fa-IR" sz="2200" dirty="0">
                <a:cs typeface="B Nazanin" pitchFamily="2" charset="-78"/>
              </a:rPr>
              <a:t>نیازسنجی سلامت مردم منطقه </a:t>
            </a:r>
            <a:endParaRPr lang="en-US" sz="2200" dirty="0">
              <a:cs typeface="B Nazanin" pitchFamily="2" charset="-78"/>
            </a:endParaRPr>
          </a:p>
          <a:p>
            <a:pPr lvl="0">
              <a:buFont typeface="Wingdings" pitchFamily="2" charset="2"/>
              <a:buChar char="v"/>
            </a:pPr>
            <a:r>
              <a:rPr lang="fa-IR" sz="2200" dirty="0">
                <a:cs typeface="B Nazanin" pitchFamily="2" charset="-78"/>
              </a:rPr>
              <a:t>شناسایی واحدهای ارائه کننده خدمات اجتماعي و مراقبت‌هاي سلامت و تامین کنندگان فرآورده‌های سلامت (دارو، تجهیزات و لوازم پزشکی و ...) در منطقه</a:t>
            </a:r>
            <a:endParaRPr lang="en-US" sz="2200" dirty="0">
              <a:cs typeface="B Nazanin" pitchFamily="2" charset="-78"/>
            </a:endParaRPr>
          </a:p>
          <a:p>
            <a:pPr lvl="0">
              <a:buFont typeface="Wingdings" pitchFamily="2" charset="2"/>
              <a:buChar char="v"/>
            </a:pPr>
            <a:r>
              <a:rPr lang="fa-IR" sz="2200" dirty="0">
                <a:cs typeface="B Nazanin" pitchFamily="2" charset="-78"/>
              </a:rPr>
              <a:t>تهیه و ارایه طرح گسترش شبکه ارائه خدمت در منطقه و ارائه به ستاد </a:t>
            </a:r>
            <a:r>
              <a:rPr lang="fa-IR" sz="2200" dirty="0" smtClean="0">
                <a:cs typeface="B Nazanin" pitchFamily="2" charset="-78"/>
              </a:rPr>
              <a:t>اجرایی دانشگاه</a:t>
            </a:r>
            <a:endParaRPr lang="en-US" sz="2200" dirty="0">
              <a:cs typeface="B Nazanin" pitchFamily="2" charset="-78"/>
            </a:endParaRPr>
          </a:p>
          <a:p>
            <a:pPr lvl="0">
              <a:buFont typeface="Wingdings" pitchFamily="2" charset="2"/>
              <a:buChar char="v"/>
            </a:pPr>
            <a:r>
              <a:rPr lang="fa-IR" sz="2200" dirty="0">
                <a:cs typeface="B Nazanin" pitchFamily="2" charset="-78"/>
              </a:rPr>
              <a:t>تهیه مسیر ارجاع افقی و عمودی و هدایت خدمت گیرندگان</a:t>
            </a:r>
            <a:endParaRPr lang="en-US" sz="2200" dirty="0">
              <a:cs typeface="B Nazanin" pitchFamily="2" charset="-78"/>
            </a:endParaRPr>
          </a:p>
          <a:p>
            <a:pPr lvl="0">
              <a:buFont typeface="Wingdings" pitchFamily="2" charset="2"/>
              <a:buChar char="v"/>
            </a:pPr>
            <a:r>
              <a:rPr lang="fa-IR" sz="2200" dirty="0">
                <a:cs typeface="B Nazanin" pitchFamily="2" charset="-78"/>
              </a:rPr>
              <a:t>هماهنگی ارائه خدمات در شرایط فوریت‌های پزشکی و حوادث و سوانح </a:t>
            </a:r>
            <a:r>
              <a:rPr lang="fa-IR" sz="2200" dirty="0" smtClean="0">
                <a:cs typeface="B Nazanin" pitchFamily="2" charset="-78"/>
              </a:rPr>
              <a:t>طبیعت </a:t>
            </a:r>
            <a:r>
              <a:rPr lang="fa-IR" sz="2200" dirty="0">
                <a:cs typeface="B Nazanin" pitchFamily="2" charset="-78"/>
              </a:rPr>
              <a:t>و انسان‌ساز</a:t>
            </a:r>
            <a:endParaRPr lang="en-US" sz="2200" dirty="0">
              <a:cs typeface="B Nazanin" pitchFamily="2" charset="-78"/>
            </a:endParaRPr>
          </a:p>
          <a:p>
            <a:pPr lvl="0">
              <a:buFont typeface="Wingdings" pitchFamily="2" charset="2"/>
              <a:buChar char="v"/>
            </a:pPr>
            <a:r>
              <a:rPr lang="fa-IR" sz="2200" dirty="0" smtClean="0">
                <a:cs typeface="B Nazanin" pitchFamily="2" charset="-78"/>
              </a:rPr>
              <a:t>تأمین </a:t>
            </a:r>
            <a:r>
              <a:rPr lang="fa-IR" sz="2200" dirty="0">
                <a:cs typeface="B Nazanin" pitchFamily="2" charset="-78"/>
              </a:rPr>
              <a:t>مستقیم خدمات سلامت به صورت سرپایی و مراقبت روزانه در شرایط ویژه (در صورت حضور نداشتن واحدهای تشخیصی درمانی مورد تایید شبکه بهداشت شهرستان</a:t>
            </a:r>
            <a:r>
              <a:rPr lang="fa-IR" sz="2200" dirty="0" smtClean="0">
                <a:cs typeface="B Nazanin" pitchFamily="2" charset="-78"/>
              </a:rPr>
              <a:t>)</a:t>
            </a:r>
            <a:endParaRPr lang="en-US" sz="2200" dirty="0">
              <a:cs typeface="B Nazanin" pitchFamily="2" charset="-78"/>
            </a:endParaRPr>
          </a:p>
        </p:txBody>
      </p:sp>
      <p:sp>
        <p:nvSpPr>
          <p:cNvPr id="4" name="Title 2"/>
          <p:cNvSpPr txBox="1">
            <a:spLocks/>
          </p:cNvSpPr>
          <p:nvPr/>
        </p:nvSpPr>
        <p:spPr>
          <a:xfrm>
            <a:off x="1214414" y="214290"/>
            <a:ext cx="7572428" cy="785818"/>
          </a:xfrm>
          <a:prstGeom prst="rect">
            <a:avLst/>
          </a:prstGeom>
        </p:spPr>
        <p:txBody>
          <a:bodyPr vert="horz" rtlCol="0" anchor="ct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3200" b="1" i="0" u="none" strike="noStrike" kern="1200" cap="all" spc="0" normalizeH="0" baseline="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B Titr" pitchFamily="2" charset="-78"/>
              </a:rPr>
              <a:t>گامهای اجرای برنامه </a:t>
            </a:r>
            <a:endParaRPr kumimoji="0" lang="fa-IR" sz="32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B Titr" pitchFamily="2" charset="-78"/>
            </a:endParaRPr>
          </a:p>
        </p:txBody>
      </p:sp>
      <p:sp>
        <p:nvSpPr>
          <p:cNvPr id="5" name="Flowchart: Terminator 4"/>
          <p:cNvSpPr/>
          <p:nvPr/>
        </p:nvSpPr>
        <p:spPr>
          <a:xfrm>
            <a:off x="843590" y="924026"/>
            <a:ext cx="7776864" cy="13945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Content Placeholder 2"/>
          <p:cNvSpPr txBox="1">
            <a:spLocks/>
          </p:cNvSpPr>
          <p:nvPr/>
        </p:nvSpPr>
        <p:spPr>
          <a:xfrm>
            <a:off x="971600" y="1226050"/>
            <a:ext cx="7602534" cy="602521"/>
          </a:xfrm>
          <a:prstGeom prst="rect">
            <a:avLst/>
          </a:prstGeom>
          <a:effectLst>
            <a:glow rad="228600">
              <a:schemeClr val="accent3">
                <a:satMod val="175000"/>
                <a:alpha val="40000"/>
              </a:schemeClr>
            </a:glow>
            <a:outerShdw blurRad="63500" dist="38100" dir="5400000" rotWithShape="0">
              <a:srgbClr val="000000">
                <a:alpha val="45000"/>
              </a:srgbClr>
            </a:outerShdw>
          </a:effectLst>
        </p:spPr>
        <p:style>
          <a:lnRef idx="0">
            <a:schemeClr val="accent3"/>
          </a:lnRef>
          <a:fillRef idx="3">
            <a:schemeClr val="accent3"/>
          </a:fillRef>
          <a:effectRef idx="3">
            <a:schemeClr val="accent3"/>
          </a:effectRef>
          <a:fontRef idx="minor">
            <a:schemeClr val="lt1"/>
          </a:fontRef>
        </p:style>
        <p:txBody>
          <a:bodyPr vert="horz">
            <a:noAutofit/>
            <a:scene3d>
              <a:camera prst="orthographicFront"/>
              <a:lightRig rig="glow" dir="tl">
                <a:rot lat="0" lon="0" rev="5400000"/>
              </a:lightRig>
            </a:scene3d>
            <a:sp3d contourW="12700">
              <a:bevelT w="25400" h="25400"/>
              <a:contourClr>
                <a:schemeClr val="accent6">
                  <a:shade val="73000"/>
                </a:schemeClr>
              </a:contourClr>
            </a:sp3d>
          </a:bodyPr>
          <a:lst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lt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lt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lt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lt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lt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lt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lt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lt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lt1"/>
                </a:solidFill>
                <a:latin typeface="+mn-lt"/>
                <a:ea typeface="+mn-ea"/>
                <a:cs typeface="+mn-cs"/>
              </a:defRPr>
            </a:lvl9pPr>
            <a:extLst/>
          </a:lstStyle>
          <a:p>
            <a:pPr marL="852678" indent="-742950">
              <a:buFont typeface="Wingdings 3"/>
              <a:buNone/>
            </a:pPr>
            <a:r>
              <a:rPr lang="fa-IR" sz="32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rPr>
              <a:t>6) وظایف اجرایی شبکه بهداشت و درمان شهرستان:</a:t>
            </a:r>
            <a:endParaRPr lang="en-US" sz="32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endParaRPr>
          </a:p>
        </p:txBody>
      </p:sp>
    </p:spTree>
    <p:extLst>
      <p:ext uri="{BB962C8B-B14F-4D97-AF65-F5344CB8AC3E}">
        <p14:creationId xmlns:p14="http://schemas.microsoft.com/office/powerpoint/2010/main" val="38246290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90653" y="1612547"/>
            <a:ext cx="8229600" cy="4450499"/>
          </a:xfrm>
        </p:spPr>
        <p:txBody>
          <a:bodyPr>
            <a:normAutofit lnSpcReduction="10000"/>
          </a:bodyPr>
          <a:lstStyle/>
          <a:p>
            <a:pPr marL="109728" lvl="0" indent="0" algn="just">
              <a:buNone/>
            </a:pPr>
            <a:r>
              <a:rPr lang="fa-IR" sz="3000" b="1" dirty="0">
                <a:cs typeface="B Nazanin" pitchFamily="2" charset="-78"/>
              </a:rPr>
              <a:t>مدیریت و پشتیبانی از ارائه دهندگان خدمات سلامت</a:t>
            </a:r>
            <a:r>
              <a:rPr lang="fa-IR" sz="3000" b="1" dirty="0" smtClean="0">
                <a:cs typeface="B Nazanin" pitchFamily="2" charset="-78"/>
              </a:rPr>
              <a:t>:</a:t>
            </a:r>
          </a:p>
          <a:p>
            <a:pPr marL="109728" lvl="0" indent="0" algn="just">
              <a:buNone/>
            </a:pPr>
            <a:endParaRPr lang="en-US" sz="2200" dirty="0">
              <a:cs typeface="B Nazanin" pitchFamily="2" charset="-78"/>
            </a:endParaRPr>
          </a:p>
          <a:p>
            <a:pPr marL="393192" lvl="1" indent="0" algn="just">
              <a:lnSpc>
                <a:spcPct val="150000"/>
              </a:lnSpc>
              <a:buFont typeface="Wingdings" pitchFamily="2" charset="2"/>
              <a:buChar char="ü"/>
            </a:pPr>
            <a:r>
              <a:rPr lang="fa-IR" sz="3200" dirty="0">
                <a:cs typeface="B Nazanin" pitchFamily="2" charset="-78"/>
              </a:rPr>
              <a:t>آموزش و توانمندسازی ارائه دهندگان و گیرندگان خدمت</a:t>
            </a:r>
            <a:endParaRPr lang="en-US" sz="3200" dirty="0">
              <a:cs typeface="B Nazanin" pitchFamily="2" charset="-78"/>
            </a:endParaRPr>
          </a:p>
          <a:p>
            <a:pPr marL="393192" lvl="1" indent="0" algn="just">
              <a:lnSpc>
                <a:spcPct val="150000"/>
              </a:lnSpc>
              <a:buFont typeface="Wingdings" pitchFamily="2" charset="2"/>
              <a:buChar char="ü"/>
            </a:pPr>
            <a:r>
              <a:rPr lang="fa-IR" sz="3200" dirty="0">
                <a:cs typeface="B Nazanin" pitchFamily="2" charset="-78"/>
              </a:rPr>
              <a:t>کمک به راه اندازی نظام مدیریت اطلاعات سلامت و پشتیبانی آن در واحدها</a:t>
            </a:r>
            <a:endParaRPr lang="en-US" sz="3200" dirty="0">
              <a:cs typeface="B Nazanin" pitchFamily="2" charset="-78"/>
            </a:endParaRPr>
          </a:p>
          <a:p>
            <a:pPr marL="393192" lvl="1" indent="0" algn="just">
              <a:lnSpc>
                <a:spcPct val="150000"/>
              </a:lnSpc>
              <a:buFont typeface="Wingdings" pitchFamily="2" charset="2"/>
              <a:buChar char="ü"/>
            </a:pPr>
            <a:r>
              <a:rPr lang="fa-IR" sz="3200" dirty="0">
                <a:cs typeface="B Nazanin" pitchFamily="2" charset="-78"/>
              </a:rPr>
              <a:t>پایش و نظارت بر عملکرد واحدها در شبکه ارائه دهندگان خدمات</a:t>
            </a:r>
            <a:endParaRPr lang="en-US" sz="3200" dirty="0">
              <a:cs typeface="B Nazanin" pitchFamily="2" charset="-78"/>
            </a:endParaRPr>
          </a:p>
          <a:p>
            <a:pPr marL="109728" indent="0">
              <a:buNone/>
            </a:pPr>
            <a:endParaRPr lang="fa-IR" dirty="0"/>
          </a:p>
        </p:txBody>
      </p:sp>
      <p:sp>
        <p:nvSpPr>
          <p:cNvPr id="4" name="Content Placeholder 2"/>
          <p:cNvSpPr txBox="1">
            <a:spLocks/>
          </p:cNvSpPr>
          <p:nvPr/>
        </p:nvSpPr>
        <p:spPr>
          <a:xfrm>
            <a:off x="755576" y="690802"/>
            <a:ext cx="7818558" cy="602521"/>
          </a:xfrm>
          <a:prstGeom prst="rect">
            <a:avLst/>
          </a:prstGeom>
          <a:effectLst>
            <a:glow rad="228600">
              <a:schemeClr val="accent3">
                <a:satMod val="175000"/>
                <a:alpha val="40000"/>
              </a:schemeClr>
            </a:glow>
            <a:outerShdw blurRad="63500" dist="38100" dir="5400000" rotWithShape="0">
              <a:srgbClr val="000000">
                <a:alpha val="45000"/>
              </a:srgbClr>
            </a:outerShdw>
          </a:effectLst>
        </p:spPr>
        <p:style>
          <a:lnRef idx="0">
            <a:schemeClr val="accent3"/>
          </a:lnRef>
          <a:fillRef idx="3">
            <a:schemeClr val="accent3"/>
          </a:fillRef>
          <a:effectRef idx="3">
            <a:schemeClr val="accent3"/>
          </a:effectRef>
          <a:fontRef idx="minor">
            <a:schemeClr val="lt1"/>
          </a:fontRef>
        </p:style>
        <p:txBody>
          <a:bodyPr vert="horz">
            <a:noAutofit/>
            <a:scene3d>
              <a:camera prst="orthographicFront"/>
              <a:lightRig rig="glow" dir="tl">
                <a:rot lat="0" lon="0" rev="5400000"/>
              </a:lightRig>
            </a:scene3d>
            <a:sp3d contourW="12700">
              <a:bevelT w="25400" h="25400"/>
              <a:contourClr>
                <a:schemeClr val="accent6">
                  <a:shade val="73000"/>
                </a:schemeClr>
              </a:contourClr>
            </a:sp3d>
          </a:bodyPr>
          <a:lst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lt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lt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lt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lt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lt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lt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lt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lt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lt1"/>
                </a:solidFill>
                <a:latin typeface="+mn-lt"/>
                <a:ea typeface="+mn-ea"/>
                <a:cs typeface="+mn-cs"/>
              </a:defRPr>
            </a:lvl9pPr>
            <a:extLst/>
          </a:lstStyle>
          <a:p>
            <a:pPr marL="852678" indent="-742950">
              <a:buFont typeface="Wingdings 3"/>
              <a:buNone/>
            </a:pPr>
            <a:r>
              <a:rPr lang="fa-IR" sz="32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rPr>
              <a:t>ادامه وظایف اجرایی شبکه بهداشت و درمان شهرستان:</a:t>
            </a:r>
            <a:endParaRPr lang="en-US" sz="32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endParaRPr>
          </a:p>
        </p:txBody>
      </p:sp>
    </p:spTree>
    <p:extLst>
      <p:ext uri="{BB962C8B-B14F-4D97-AF65-F5344CB8AC3E}">
        <p14:creationId xmlns:p14="http://schemas.microsoft.com/office/powerpoint/2010/main" val="18816137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noGrp="1"/>
          </p:cNvSpPr>
          <p:nvPr>
            <p:ph type="title"/>
          </p:nvPr>
        </p:nvSpPr>
        <p:spPr>
          <a:xfrm>
            <a:off x="428596" y="142852"/>
            <a:ext cx="8229600" cy="939784"/>
          </a:xfrm>
          <a:prstGeom prst="rect">
            <a:avLst/>
          </a:prstGeom>
        </p:spPr>
        <p:txBody>
          <a:bodyPr vert="horz" rtlCol="0" anchor="ct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3200" b="1" i="0" u="none" strike="noStrike" kern="1200" cap="all" spc="0" normalizeH="0" baseline="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B Titr" pitchFamily="2" charset="-78"/>
              </a:rPr>
              <a:t>گامهای اجرای برنامه </a:t>
            </a:r>
            <a:endParaRPr kumimoji="0" lang="fa-IR" sz="32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B Titr" pitchFamily="2" charset="-78"/>
            </a:endParaRPr>
          </a:p>
        </p:txBody>
      </p:sp>
      <p:sp>
        <p:nvSpPr>
          <p:cNvPr id="7" name="Content Placeholder 1"/>
          <p:cNvSpPr>
            <a:spLocks noGrp="1"/>
          </p:cNvSpPr>
          <p:nvPr>
            <p:ph idx="1"/>
          </p:nvPr>
        </p:nvSpPr>
        <p:spPr>
          <a:xfrm>
            <a:off x="434091" y="1772815"/>
            <a:ext cx="8229600" cy="5088435"/>
          </a:xfrm>
        </p:spPr>
        <p:txBody>
          <a:bodyPr>
            <a:noAutofit/>
          </a:bodyPr>
          <a:lstStyle/>
          <a:p>
            <a:pPr marL="109728" lvl="0" indent="0">
              <a:buNone/>
            </a:pPr>
            <a:r>
              <a:rPr lang="fa-IR" sz="2400" b="1" dirty="0">
                <a:cs typeface="B Nazanin" pitchFamily="2" charset="-78"/>
              </a:rPr>
              <a:t>پایش و ارزشیابی برنامه در سه سطح در نظر گرفته شده است:</a:t>
            </a:r>
            <a:endParaRPr lang="en-US" sz="2400" dirty="0">
              <a:cs typeface="B Nazanin" pitchFamily="2" charset="-78"/>
            </a:endParaRPr>
          </a:p>
          <a:p>
            <a:pPr marL="109728" lvl="0" indent="0">
              <a:buNone/>
            </a:pPr>
            <a:r>
              <a:rPr lang="fa-IR" sz="2400" b="1" dirty="0" smtClean="0">
                <a:solidFill>
                  <a:schemeClr val="accent1">
                    <a:lumMod val="75000"/>
                  </a:schemeClr>
                </a:solidFill>
                <a:cs typeface="B Nazanin" pitchFamily="2" charset="-78"/>
              </a:rPr>
              <a:t>1.      </a:t>
            </a:r>
            <a:r>
              <a:rPr lang="fa-IR" sz="2400" dirty="0" smtClean="0">
                <a:cs typeface="B Nazanin" pitchFamily="2" charset="-78"/>
              </a:rPr>
              <a:t>پایش </a:t>
            </a:r>
            <a:r>
              <a:rPr lang="fa-IR" sz="2400" dirty="0">
                <a:cs typeface="B Nazanin" pitchFamily="2" charset="-78"/>
              </a:rPr>
              <a:t>و ارزشیابی توسط مرکز بهداشت شهرستان بر:</a:t>
            </a:r>
            <a:endParaRPr lang="en-US" sz="2400" dirty="0">
              <a:cs typeface="B Nazanin" pitchFamily="2" charset="-78"/>
            </a:endParaRPr>
          </a:p>
          <a:p>
            <a:pPr lvl="0"/>
            <a:r>
              <a:rPr lang="fa-IR" sz="2400" dirty="0">
                <a:cs typeface="B Nazanin" pitchFamily="2" charset="-78"/>
              </a:rPr>
              <a:t>پایگاه سلامت</a:t>
            </a:r>
            <a:endParaRPr lang="en-US" sz="2400" dirty="0">
              <a:cs typeface="B Nazanin" pitchFamily="2" charset="-78"/>
            </a:endParaRPr>
          </a:p>
          <a:p>
            <a:pPr lvl="0"/>
            <a:r>
              <a:rPr lang="fa-IR" sz="2400" dirty="0">
                <a:cs typeface="B Nazanin" pitchFamily="2" charset="-78"/>
              </a:rPr>
              <a:t>مرکز سلامت جامعه</a:t>
            </a:r>
            <a:endParaRPr lang="en-US" sz="2400" dirty="0">
              <a:cs typeface="B Nazanin" pitchFamily="2" charset="-78"/>
            </a:endParaRPr>
          </a:p>
          <a:p>
            <a:pPr lvl="0"/>
            <a:r>
              <a:rPr lang="fa-IR" sz="2400" dirty="0">
                <a:cs typeface="B Nazanin" pitchFamily="2" charset="-78"/>
              </a:rPr>
              <a:t>کارکنان  ارائه دهنده خدمات سلامت</a:t>
            </a:r>
            <a:endParaRPr lang="en-US" sz="2400" dirty="0">
              <a:cs typeface="B Nazanin" pitchFamily="2" charset="-78"/>
            </a:endParaRPr>
          </a:p>
          <a:p>
            <a:pPr lvl="0"/>
            <a:r>
              <a:rPr lang="fa-IR" sz="2400" dirty="0">
                <a:cs typeface="B Nazanin" pitchFamily="2" charset="-78"/>
              </a:rPr>
              <a:t>گیرنده گان خدمت سلامت (جامعه</a:t>
            </a:r>
            <a:r>
              <a:rPr lang="fa-IR" sz="2400" dirty="0" smtClean="0">
                <a:cs typeface="B Nazanin" pitchFamily="2" charset="-78"/>
              </a:rPr>
              <a:t>)</a:t>
            </a:r>
          </a:p>
          <a:p>
            <a:pPr marL="109728" lvl="0" indent="0">
              <a:buNone/>
            </a:pPr>
            <a:r>
              <a:rPr lang="fa-IR" sz="2400" b="1" dirty="0" smtClean="0">
                <a:solidFill>
                  <a:schemeClr val="accent1">
                    <a:lumMod val="75000"/>
                  </a:schemeClr>
                </a:solidFill>
                <a:cs typeface="B Nazanin" pitchFamily="2" charset="-78"/>
              </a:rPr>
              <a:t>2.     </a:t>
            </a:r>
            <a:r>
              <a:rPr lang="fa-IR" sz="2400" dirty="0" smtClean="0">
                <a:cs typeface="B Nazanin" pitchFamily="2" charset="-78"/>
              </a:rPr>
              <a:t>پایش </a:t>
            </a:r>
            <a:r>
              <a:rPr lang="fa-IR" sz="2400" dirty="0">
                <a:cs typeface="B Nazanin" pitchFamily="2" charset="-78"/>
              </a:rPr>
              <a:t>و ارزشیابی توسط مرکز بهداشت استان یا معاونت بهداشتی بر:</a:t>
            </a:r>
            <a:endParaRPr lang="en-US" sz="2400" dirty="0">
              <a:cs typeface="B Nazanin" pitchFamily="2" charset="-78"/>
            </a:endParaRPr>
          </a:p>
          <a:p>
            <a:pPr lvl="0"/>
            <a:r>
              <a:rPr lang="fa-IR" sz="2400" dirty="0">
                <a:cs typeface="B Nazanin" pitchFamily="2" charset="-78"/>
              </a:rPr>
              <a:t>مرکز بهداشت شهرستان</a:t>
            </a:r>
            <a:endParaRPr lang="en-US" sz="2400" dirty="0">
              <a:cs typeface="B Nazanin" pitchFamily="2" charset="-78"/>
            </a:endParaRPr>
          </a:p>
          <a:p>
            <a:pPr lvl="0"/>
            <a:r>
              <a:rPr lang="fa-IR" sz="2400" dirty="0">
                <a:cs typeface="B Nazanin" pitchFamily="2" charset="-78"/>
              </a:rPr>
              <a:t>پایگاه سلامت</a:t>
            </a:r>
            <a:endParaRPr lang="en-US" sz="2400" dirty="0">
              <a:cs typeface="B Nazanin" pitchFamily="2" charset="-78"/>
            </a:endParaRPr>
          </a:p>
          <a:p>
            <a:pPr lvl="0"/>
            <a:r>
              <a:rPr lang="fa-IR" sz="2400" dirty="0">
                <a:cs typeface="B Nazanin" pitchFamily="2" charset="-78"/>
              </a:rPr>
              <a:t>مرکز سلامت جامعه</a:t>
            </a:r>
            <a:endParaRPr lang="en-US" sz="2400" dirty="0">
              <a:cs typeface="B Nazanin" pitchFamily="2" charset="-78"/>
            </a:endParaRPr>
          </a:p>
          <a:p>
            <a:pPr lvl="0"/>
            <a:r>
              <a:rPr lang="fa-IR" sz="2400" dirty="0">
                <a:cs typeface="B Nazanin" pitchFamily="2" charset="-78"/>
              </a:rPr>
              <a:t>کارکنان  ارائه دهنده خدمات سلامت</a:t>
            </a:r>
            <a:endParaRPr lang="en-US" sz="2400" dirty="0">
              <a:cs typeface="B Nazanin" pitchFamily="2" charset="-78"/>
            </a:endParaRPr>
          </a:p>
          <a:p>
            <a:pPr lvl="0"/>
            <a:r>
              <a:rPr lang="fa-IR" sz="2400" dirty="0">
                <a:cs typeface="B Nazanin" pitchFamily="2" charset="-78"/>
              </a:rPr>
              <a:t>گیرنده گان خدمت سلامت (</a:t>
            </a:r>
            <a:r>
              <a:rPr lang="fa-IR" sz="2400" dirty="0" smtClean="0">
                <a:cs typeface="B Nazanin" pitchFamily="2" charset="-78"/>
              </a:rPr>
              <a:t>جامعه)</a:t>
            </a:r>
            <a:endParaRPr lang="fa-IR" sz="2400" dirty="0">
              <a:cs typeface="B Nazanin" pitchFamily="2" charset="-78"/>
            </a:endParaRPr>
          </a:p>
        </p:txBody>
      </p:sp>
      <p:sp>
        <p:nvSpPr>
          <p:cNvPr id="8" name="Flowchart: Terminator 7"/>
          <p:cNvSpPr/>
          <p:nvPr/>
        </p:nvSpPr>
        <p:spPr>
          <a:xfrm>
            <a:off x="826637" y="894779"/>
            <a:ext cx="7776864" cy="13945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Content Placeholder 2"/>
          <p:cNvSpPr txBox="1">
            <a:spLocks/>
          </p:cNvSpPr>
          <p:nvPr/>
        </p:nvSpPr>
        <p:spPr>
          <a:xfrm>
            <a:off x="4814481" y="1178622"/>
            <a:ext cx="3798084" cy="513239"/>
          </a:xfrm>
          <a:prstGeom prst="rect">
            <a:avLst/>
          </a:prstGeom>
          <a:effectLst>
            <a:glow rad="228600">
              <a:schemeClr val="accent3">
                <a:satMod val="175000"/>
                <a:alpha val="40000"/>
              </a:schemeClr>
            </a:glow>
            <a:outerShdw blurRad="63500" dist="38100" dir="5400000" rotWithShape="0">
              <a:srgbClr val="000000">
                <a:alpha val="45000"/>
              </a:srgbClr>
            </a:outerShdw>
          </a:effectLst>
        </p:spPr>
        <p:style>
          <a:lnRef idx="0">
            <a:schemeClr val="accent3"/>
          </a:lnRef>
          <a:fillRef idx="3">
            <a:schemeClr val="accent3"/>
          </a:fillRef>
          <a:effectRef idx="3">
            <a:schemeClr val="accent3"/>
          </a:effectRef>
          <a:fontRef idx="minor">
            <a:schemeClr val="lt1"/>
          </a:fontRef>
        </p:style>
        <p:txBody>
          <a:bodyPr vert="horz">
            <a:noAutofit/>
            <a:scene3d>
              <a:camera prst="orthographicFront"/>
              <a:lightRig rig="glow" dir="tl">
                <a:rot lat="0" lon="0" rev="5400000"/>
              </a:lightRig>
            </a:scene3d>
            <a:sp3d contourW="12700">
              <a:bevelT w="25400" h="25400"/>
              <a:contourClr>
                <a:schemeClr val="accent6">
                  <a:shade val="73000"/>
                </a:schemeClr>
              </a:contourClr>
            </a:sp3d>
          </a:bodyPr>
          <a:lst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lt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lt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lt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lt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lt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lt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lt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lt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lt1"/>
                </a:solidFill>
                <a:latin typeface="+mn-lt"/>
                <a:ea typeface="+mn-ea"/>
                <a:cs typeface="+mn-cs"/>
              </a:defRPr>
            </a:lvl9pPr>
            <a:extLst/>
          </a:lstStyle>
          <a:p>
            <a:pPr marL="852678" indent="-742950">
              <a:buFont typeface="Wingdings 3"/>
              <a:buNone/>
            </a:pPr>
            <a:r>
              <a:rPr lang="fa-IR" sz="28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rPr>
              <a:t>10) پایش و ارزشیابی برنامه:</a:t>
            </a:r>
            <a:endParaRPr lang="en-US" sz="28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noGrp="1"/>
          </p:cNvSpPr>
          <p:nvPr>
            <p:ph type="title"/>
          </p:nvPr>
        </p:nvSpPr>
        <p:spPr>
          <a:xfrm>
            <a:off x="428596" y="142852"/>
            <a:ext cx="8229600" cy="939784"/>
          </a:xfrm>
          <a:prstGeom prst="rect">
            <a:avLst/>
          </a:prstGeom>
        </p:spPr>
        <p:txBody>
          <a:bodyPr vert="horz" rtlCol="0" anchor="ct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3200" b="1" i="0" u="none" strike="noStrike" kern="1200" cap="all" spc="0" normalizeH="0" baseline="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B Titr" pitchFamily="2" charset="-78"/>
              </a:rPr>
              <a:t>گامهای اجرای برنامه </a:t>
            </a:r>
            <a:endParaRPr kumimoji="0" lang="fa-IR" sz="32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B Titr" pitchFamily="2" charset="-78"/>
            </a:endParaRPr>
          </a:p>
        </p:txBody>
      </p:sp>
      <p:sp>
        <p:nvSpPr>
          <p:cNvPr id="7" name="Content Placeholder 1"/>
          <p:cNvSpPr>
            <a:spLocks noGrp="1"/>
          </p:cNvSpPr>
          <p:nvPr>
            <p:ph idx="1"/>
          </p:nvPr>
        </p:nvSpPr>
        <p:spPr>
          <a:xfrm>
            <a:off x="467544" y="1735280"/>
            <a:ext cx="8229600" cy="5303512"/>
          </a:xfrm>
        </p:spPr>
        <p:txBody>
          <a:bodyPr>
            <a:noAutofit/>
          </a:bodyPr>
          <a:lstStyle/>
          <a:p>
            <a:pPr marL="109728" lvl="0" indent="0">
              <a:lnSpc>
                <a:spcPct val="150000"/>
              </a:lnSpc>
              <a:buNone/>
            </a:pPr>
            <a:r>
              <a:rPr lang="fa-IR" sz="3200" b="1" dirty="0" smtClean="0">
                <a:solidFill>
                  <a:schemeClr val="accent1">
                    <a:lumMod val="75000"/>
                  </a:schemeClr>
                </a:solidFill>
                <a:cs typeface="B Nazanin" pitchFamily="2" charset="-78"/>
              </a:rPr>
              <a:t>3.   </a:t>
            </a:r>
            <a:r>
              <a:rPr lang="fa-IR" sz="2400" dirty="0" smtClean="0">
                <a:cs typeface="B Nazanin" pitchFamily="2" charset="-78"/>
              </a:rPr>
              <a:t>پایش </a:t>
            </a:r>
            <a:r>
              <a:rPr lang="fa-IR" sz="2400" dirty="0">
                <a:cs typeface="B Nazanin" pitchFamily="2" charset="-78"/>
              </a:rPr>
              <a:t>و ارزشیابی توسط مرکز مدیریت شبکه یا معاونت بهداشت وزارت متبوع بر:</a:t>
            </a:r>
            <a:endParaRPr lang="en-US" sz="2400" dirty="0">
              <a:cs typeface="B Nazanin" pitchFamily="2" charset="-78"/>
            </a:endParaRPr>
          </a:p>
          <a:p>
            <a:pPr lvl="0">
              <a:lnSpc>
                <a:spcPct val="150000"/>
              </a:lnSpc>
            </a:pPr>
            <a:r>
              <a:rPr lang="fa-IR" sz="2400" dirty="0">
                <a:cs typeface="B Nazanin" pitchFamily="2" charset="-78"/>
              </a:rPr>
              <a:t>مرکز بهداشت استان</a:t>
            </a:r>
            <a:endParaRPr lang="en-US" sz="2400" dirty="0">
              <a:cs typeface="B Nazanin" pitchFamily="2" charset="-78"/>
            </a:endParaRPr>
          </a:p>
          <a:p>
            <a:pPr lvl="0">
              <a:lnSpc>
                <a:spcPct val="150000"/>
              </a:lnSpc>
            </a:pPr>
            <a:r>
              <a:rPr lang="fa-IR" sz="2400" dirty="0">
                <a:cs typeface="B Nazanin" pitchFamily="2" charset="-78"/>
              </a:rPr>
              <a:t>مرکز بهداشت شهرستان</a:t>
            </a:r>
            <a:endParaRPr lang="en-US" sz="2400" dirty="0">
              <a:cs typeface="B Nazanin" pitchFamily="2" charset="-78"/>
            </a:endParaRPr>
          </a:p>
          <a:p>
            <a:pPr lvl="0">
              <a:lnSpc>
                <a:spcPct val="150000"/>
              </a:lnSpc>
            </a:pPr>
            <a:r>
              <a:rPr lang="fa-IR" sz="2400" dirty="0">
                <a:cs typeface="B Nazanin" pitchFamily="2" charset="-78"/>
              </a:rPr>
              <a:t>پایگاه سلامت</a:t>
            </a:r>
            <a:endParaRPr lang="en-US" sz="2400" dirty="0">
              <a:cs typeface="B Nazanin" pitchFamily="2" charset="-78"/>
            </a:endParaRPr>
          </a:p>
          <a:p>
            <a:pPr lvl="0">
              <a:lnSpc>
                <a:spcPct val="150000"/>
              </a:lnSpc>
            </a:pPr>
            <a:r>
              <a:rPr lang="fa-IR" sz="2400" dirty="0">
                <a:cs typeface="B Nazanin" pitchFamily="2" charset="-78"/>
              </a:rPr>
              <a:t>مرکز سلامت جامعه</a:t>
            </a:r>
            <a:endParaRPr lang="en-US" sz="2400" dirty="0">
              <a:cs typeface="B Nazanin" pitchFamily="2" charset="-78"/>
            </a:endParaRPr>
          </a:p>
          <a:p>
            <a:pPr lvl="0">
              <a:lnSpc>
                <a:spcPct val="150000"/>
              </a:lnSpc>
            </a:pPr>
            <a:r>
              <a:rPr lang="fa-IR" sz="2400" dirty="0">
                <a:cs typeface="B Nazanin" pitchFamily="2" charset="-78"/>
              </a:rPr>
              <a:t>کارکنان  ارائه دهنده خدمات سلامت</a:t>
            </a:r>
            <a:endParaRPr lang="en-US" sz="2400" dirty="0">
              <a:cs typeface="B Nazanin" pitchFamily="2" charset="-78"/>
            </a:endParaRPr>
          </a:p>
          <a:p>
            <a:pPr lvl="0">
              <a:lnSpc>
                <a:spcPct val="150000"/>
              </a:lnSpc>
            </a:pPr>
            <a:r>
              <a:rPr lang="fa-IR" sz="2400" dirty="0">
                <a:cs typeface="B Nazanin" pitchFamily="2" charset="-78"/>
              </a:rPr>
              <a:t>گیرنده گان خدمت سلامت (جامعه)</a:t>
            </a:r>
            <a:endParaRPr lang="en-US" sz="2400" dirty="0">
              <a:cs typeface="B Nazanin" pitchFamily="2" charset="-78"/>
            </a:endParaRPr>
          </a:p>
          <a:p>
            <a:pPr>
              <a:lnSpc>
                <a:spcPct val="150000"/>
              </a:lnSpc>
              <a:buNone/>
            </a:pPr>
            <a:endParaRPr lang="en-US" sz="2400" b="1" dirty="0" smtClean="0">
              <a:cs typeface="B Nazanin" pitchFamily="2" charset="-78"/>
            </a:endParaRPr>
          </a:p>
        </p:txBody>
      </p:sp>
      <p:sp>
        <p:nvSpPr>
          <p:cNvPr id="5" name="Flowchart: Terminator 4"/>
          <p:cNvSpPr/>
          <p:nvPr/>
        </p:nvSpPr>
        <p:spPr>
          <a:xfrm>
            <a:off x="826637" y="905930"/>
            <a:ext cx="7776864" cy="13945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Content Placeholder 2"/>
          <p:cNvSpPr txBox="1">
            <a:spLocks/>
          </p:cNvSpPr>
          <p:nvPr/>
        </p:nvSpPr>
        <p:spPr>
          <a:xfrm>
            <a:off x="4516245" y="1257547"/>
            <a:ext cx="4043870" cy="513239"/>
          </a:xfrm>
          <a:prstGeom prst="rect">
            <a:avLst/>
          </a:prstGeom>
          <a:effectLst>
            <a:glow rad="228600">
              <a:schemeClr val="accent3">
                <a:satMod val="175000"/>
                <a:alpha val="40000"/>
              </a:schemeClr>
            </a:glow>
            <a:outerShdw blurRad="63500" dist="38100" dir="5400000" rotWithShape="0">
              <a:srgbClr val="000000">
                <a:alpha val="45000"/>
              </a:srgbClr>
            </a:outerShdw>
          </a:effectLst>
        </p:spPr>
        <p:style>
          <a:lnRef idx="0">
            <a:schemeClr val="accent3"/>
          </a:lnRef>
          <a:fillRef idx="3">
            <a:schemeClr val="accent3"/>
          </a:fillRef>
          <a:effectRef idx="3">
            <a:schemeClr val="accent3"/>
          </a:effectRef>
          <a:fontRef idx="minor">
            <a:schemeClr val="lt1"/>
          </a:fontRef>
        </p:style>
        <p:txBody>
          <a:bodyPr vert="horz">
            <a:noAutofit/>
            <a:scene3d>
              <a:camera prst="orthographicFront"/>
              <a:lightRig rig="glow" dir="tl">
                <a:rot lat="0" lon="0" rev="5400000"/>
              </a:lightRig>
            </a:scene3d>
            <a:sp3d contourW="12700">
              <a:bevelT w="25400" h="25400"/>
              <a:contourClr>
                <a:schemeClr val="accent6">
                  <a:shade val="73000"/>
                </a:schemeClr>
              </a:contourClr>
            </a:sp3d>
          </a:bodyPr>
          <a:lst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lt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lt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lt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lt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lt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lt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lt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lt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lt1"/>
                </a:solidFill>
                <a:latin typeface="+mn-lt"/>
                <a:ea typeface="+mn-ea"/>
                <a:cs typeface="+mn-cs"/>
              </a:defRPr>
            </a:lvl9pPr>
            <a:extLst/>
          </a:lstStyle>
          <a:p>
            <a:pPr marL="852678" indent="-742950">
              <a:buFont typeface="Wingdings 3"/>
              <a:buNone/>
            </a:pPr>
            <a:r>
              <a:rPr lang="fa-IR" sz="28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rPr>
              <a:t>ادامه پایش و ارزشیابی برنامه:</a:t>
            </a:r>
            <a:endParaRPr lang="en-US" sz="2800" b="1" dirty="0" smtClean="0">
              <a:ln w="11430"/>
              <a:solidFill>
                <a:srgbClr val="FFC000"/>
              </a:solidFill>
              <a:effectLst>
                <a:outerShdw blurRad="80000" dist="40000" dir="5040000" algn="tl">
                  <a:srgbClr val="000000">
                    <a:alpha val="30000"/>
                  </a:srgbClr>
                </a:outerShdw>
              </a:effectLst>
              <a:latin typeface="+mj-lt"/>
              <a:ea typeface="+mj-ea"/>
              <a:cs typeface="B Nazanin" pitchFamily="2" charset="-78"/>
            </a:endParaRPr>
          </a:p>
        </p:txBody>
      </p:sp>
    </p:spTree>
    <p:extLst>
      <p:ext uri="{BB962C8B-B14F-4D97-AF65-F5344CB8AC3E}">
        <p14:creationId xmlns:p14="http://schemas.microsoft.com/office/powerpoint/2010/main" val="111574778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انواع ابزار پایش و ارزشیابی</a:t>
            </a:r>
          </a:p>
        </p:txBody>
      </p:sp>
      <p:sp>
        <p:nvSpPr>
          <p:cNvPr id="3" name="Content Placeholder 2"/>
          <p:cNvSpPr>
            <a:spLocks noGrp="1"/>
          </p:cNvSpPr>
          <p:nvPr>
            <p:ph idx="1"/>
          </p:nvPr>
        </p:nvSpPr>
        <p:spPr/>
        <p:txBody>
          <a:bodyPr/>
          <a:lstStyle/>
          <a:p>
            <a:pPr>
              <a:lnSpc>
                <a:spcPct val="150000"/>
              </a:lnSpc>
              <a:buFont typeface="Wingdings" pitchFamily="2" charset="2"/>
              <a:buChar char="v"/>
            </a:pPr>
            <a:r>
              <a:rPr lang="fa-IR" dirty="0"/>
              <a:t>ابزار پایش و ارزشیابی پایگاه سلامت</a:t>
            </a:r>
          </a:p>
          <a:p>
            <a:pPr>
              <a:lnSpc>
                <a:spcPct val="150000"/>
              </a:lnSpc>
              <a:buFont typeface="Wingdings" pitchFamily="2" charset="2"/>
              <a:buChar char="v"/>
            </a:pPr>
            <a:r>
              <a:rPr lang="fa-IR" dirty="0"/>
              <a:t>ابزار پایش و ارزشیابی مرکز سلامت جامعه</a:t>
            </a:r>
          </a:p>
          <a:p>
            <a:pPr>
              <a:lnSpc>
                <a:spcPct val="150000"/>
              </a:lnSpc>
              <a:buFont typeface="Wingdings" pitchFamily="2" charset="2"/>
              <a:buChar char="v"/>
            </a:pPr>
            <a:r>
              <a:rPr lang="fa-IR" dirty="0"/>
              <a:t>ابزار پایش و ارزشیابی کارشناسان مرکز سلامت جامعه </a:t>
            </a:r>
            <a:r>
              <a:rPr lang="fa-IR" sz="2000" dirty="0"/>
              <a:t>(تغذیه، سلامت روان، بهداشت محیط و آمار و مدارک </a:t>
            </a:r>
            <a:r>
              <a:rPr lang="fa-IR" sz="2000" dirty="0" smtClean="0"/>
              <a:t>پزشکی ...)</a:t>
            </a:r>
            <a:endParaRPr lang="fy-NL" dirty="0"/>
          </a:p>
          <a:p>
            <a:endParaRPr lang="fa-IR" dirty="0"/>
          </a:p>
        </p:txBody>
      </p:sp>
      <p:graphicFrame>
        <p:nvGraphicFramePr>
          <p:cNvPr id="4" name="Object 3"/>
          <p:cNvGraphicFramePr>
            <a:graphicFrameLocks noChangeAspect="1"/>
          </p:cNvGraphicFramePr>
          <p:nvPr>
            <p:extLst>
              <p:ext uri="{D42A27DB-BD31-4B8C-83A1-F6EECF244321}">
                <p14:modId xmlns:p14="http://schemas.microsoft.com/office/powerpoint/2010/main" val="2610643408"/>
              </p:ext>
            </p:extLst>
          </p:nvPr>
        </p:nvGraphicFramePr>
        <p:xfrm>
          <a:off x="323850" y="404813"/>
          <a:ext cx="792163" cy="920750"/>
        </p:xfrm>
        <a:graphic>
          <a:graphicData uri="http://schemas.openxmlformats.org/presentationml/2006/ole">
            <mc:AlternateContent xmlns:mc="http://schemas.openxmlformats.org/markup-compatibility/2006">
              <mc:Choice xmlns:v="urn:schemas-microsoft-com:vml" Requires="v">
                <p:oleObj spid="_x0000_s1033" name="Picture" r:id="rId3" imgW="0" imgH="0" progId="Word.Picture.8">
                  <p:embed/>
                </p:oleObj>
              </mc:Choice>
              <mc:Fallback>
                <p:oleObj name="Picture" r:id="rId3" imgW="0" imgH="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 y="404813"/>
                        <a:ext cx="792163"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7687144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محتوای </a:t>
            </a:r>
            <a:r>
              <a:rPr lang="fa-IR" dirty="0" smtClean="0"/>
              <a:t>ابزار پایش و ارزشیابی پایگاه سلامت</a:t>
            </a:r>
            <a:endParaRPr lang="fa-IR" dirty="0"/>
          </a:p>
        </p:txBody>
      </p:sp>
      <p:sp>
        <p:nvSpPr>
          <p:cNvPr id="3" name="Content Placeholder 2"/>
          <p:cNvSpPr>
            <a:spLocks noGrp="1"/>
          </p:cNvSpPr>
          <p:nvPr>
            <p:ph idx="1"/>
          </p:nvPr>
        </p:nvSpPr>
        <p:spPr/>
        <p:txBody>
          <a:bodyPr/>
          <a:lstStyle/>
          <a:p>
            <a:pPr>
              <a:buFont typeface="Wingdings" pitchFamily="2" charset="2"/>
              <a:buChar char="v"/>
            </a:pPr>
            <a:r>
              <a:rPr lang="fa-IR" dirty="0"/>
              <a:t>پرسشنامه فرآیند های پشتیبان</a:t>
            </a:r>
          </a:p>
          <a:p>
            <a:pPr>
              <a:buFont typeface="Wingdings" pitchFamily="2" charset="2"/>
              <a:buChar char="v"/>
            </a:pPr>
            <a:r>
              <a:rPr lang="fa-IR" dirty="0"/>
              <a:t>پرسشنامه گروه سنی کودکان</a:t>
            </a:r>
          </a:p>
          <a:p>
            <a:pPr>
              <a:buFont typeface="Wingdings" pitchFamily="2" charset="2"/>
              <a:buChar char="v"/>
            </a:pPr>
            <a:r>
              <a:rPr lang="fa-IR" dirty="0"/>
              <a:t>پرسشنامه گروه سنی نوجوانان</a:t>
            </a:r>
          </a:p>
          <a:p>
            <a:pPr>
              <a:buFont typeface="Wingdings" pitchFamily="2" charset="2"/>
              <a:buChar char="v"/>
            </a:pPr>
            <a:r>
              <a:rPr lang="fa-IR" dirty="0"/>
              <a:t>پرسشنامه گروه سنی جوانان</a:t>
            </a:r>
          </a:p>
          <a:p>
            <a:pPr>
              <a:buFont typeface="Wingdings" pitchFamily="2" charset="2"/>
              <a:buChar char="v"/>
            </a:pPr>
            <a:r>
              <a:rPr lang="fa-IR" dirty="0"/>
              <a:t>پرسشنامه گروه سنی میانسالان</a:t>
            </a:r>
          </a:p>
          <a:p>
            <a:pPr>
              <a:buFont typeface="Wingdings" pitchFamily="2" charset="2"/>
              <a:buChar char="v"/>
            </a:pPr>
            <a:r>
              <a:rPr lang="fa-IR" dirty="0"/>
              <a:t>پرسشنامه گروه سنی سالمندان</a:t>
            </a:r>
          </a:p>
          <a:p>
            <a:pPr>
              <a:buFont typeface="Wingdings" pitchFamily="2" charset="2"/>
              <a:buChar char="v"/>
            </a:pPr>
            <a:r>
              <a:rPr lang="fa-IR" dirty="0"/>
              <a:t>پرسشنامه سلامت مادران</a:t>
            </a:r>
          </a:p>
          <a:p>
            <a:pPr>
              <a:buFont typeface="Wingdings" pitchFamily="2" charset="2"/>
              <a:buChar char="v"/>
            </a:pPr>
            <a:r>
              <a:rPr lang="fa-IR" dirty="0"/>
              <a:t>پرسشنامه خود ارزیابی(سالیانه)</a:t>
            </a:r>
            <a:endParaRPr lang="fy-NL" dirty="0"/>
          </a:p>
          <a:p>
            <a:endParaRPr lang="fa-IR" dirty="0"/>
          </a:p>
        </p:txBody>
      </p:sp>
      <p:graphicFrame>
        <p:nvGraphicFramePr>
          <p:cNvPr id="4" name="Object 3"/>
          <p:cNvGraphicFramePr>
            <a:graphicFrameLocks noChangeAspect="1"/>
          </p:cNvGraphicFramePr>
          <p:nvPr>
            <p:extLst>
              <p:ext uri="{D42A27DB-BD31-4B8C-83A1-F6EECF244321}">
                <p14:modId xmlns:p14="http://schemas.microsoft.com/office/powerpoint/2010/main" val="1275148203"/>
              </p:ext>
            </p:extLst>
          </p:nvPr>
        </p:nvGraphicFramePr>
        <p:xfrm>
          <a:off x="323850" y="404813"/>
          <a:ext cx="792163" cy="920750"/>
        </p:xfrm>
        <a:graphic>
          <a:graphicData uri="http://schemas.openxmlformats.org/presentationml/2006/ole">
            <mc:AlternateContent xmlns:mc="http://schemas.openxmlformats.org/markup-compatibility/2006">
              <mc:Choice xmlns:v="urn:schemas-microsoft-com:vml" Requires="v">
                <p:oleObj spid="_x0000_s2057" name="Picture" r:id="rId3" imgW="0" imgH="0" progId="Word.Picture.8">
                  <p:embed/>
                </p:oleObj>
              </mc:Choice>
              <mc:Fallback>
                <p:oleObj name="Picture" r:id="rId3" imgW="0" imgH="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 y="404813"/>
                        <a:ext cx="792163"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5240789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فرآیند های ابزار پایش پایگاه </a:t>
            </a:r>
            <a:r>
              <a:rPr lang="fa-IR" dirty="0" smtClean="0"/>
              <a:t>سلامت</a:t>
            </a:r>
            <a:endParaRPr lang="fa-IR" dirty="0"/>
          </a:p>
        </p:txBody>
      </p:sp>
      <p:sp>
        <p:nvSpPr>
          <p:cNvPr id="3" name="Content Placeholder 2"/>
          <p:cNvSpPr>
            <a:spLocks noGrp="1"/>
          </p:cNvSpPr>
          <p:nvPr>
            <p:ph idx="1"/>
          </p:nvPr>
        </p:nvSpPr>
        <p:spPr/>
        <p:txBody>
          <a:bodyPr/>
          <a:lstStyle/>
          <a:p>
            <a:pPr>
              <a:buFont typeface="Wingdings" pitchFamily="2" charset="2"/>
              <a:buChar char="Ø"/>
            </a:pPr>
            <a:r>
              <a:rPr lang="fa-IR" dirty="0"/>
              <a:t>پرسشنامه فرآیندهای پشتیبان شامل:</a:t>
            </a:r>
          </a:p>
          <a:p>
            <a:pPr>
              <a:buFont typeface="Wingdings" pitchFamily="2" charset="2"/>
              <a:buChar char="v"/>
            </a:pPr>
            <a:r>
              <a:rPr lang="fa-IR" dirty="0"/>
              <a:t>فرآیند مدیریت و هماهنگی</a:t>
            </a:r>
          </a:p>
          <a:p>
            <a:pPr>
              <a:buFont typeface="Wingdings" pitchFamily="2" charset="2"/>
              <a:buChar char="v"/>
            </a:pPr>
            <a:r>
              <a:rPr lang="fa-IR" dirty="0"/>
              <a:t>فرآیند فضای فیزیکی</a:t>
            </a:r>
          </a:p>
          <a:p>
            <a:pPr>
              <a:buFont typeface="Wingdings" pitchFamily="2" charset="2"/>
              <a:buChar char="v"/>
            </a:pPr>
            <a:r>
              <a:rPr lang="fa-IR" dirty="0"/>
              <a:t>فرآیند تجهیزات</a:t>
            </a:r>
          </a:p>
          <a:p>
            <a:pPr>
              <a:buFont typeface="Wingdings" pitchFamily="2" charset="2"/>
              <a:buChar char="v"/>
            </a:pPr>
            <a:r>
              <a:rPr lang="fa-IR" dirty="0"/>
              <a:t>فرآیند فرم ها ، دفاتر، مکمل، دارو و واکسن</a:t>
            </a:r>
            <a:endParaRPr lang="fy-NL" dirty="0"/>
          </a:p>
        </p:txBody>
      </p:sp>
      <p:graphicFrame>
        <p:nvGraphicFramePr>
          <p:cNvPr id="4" name="Object 3"/>
          <p:cNvGraphicFramePr>
            <a:graphicFrameLocks noChangeAspect="1"/>
          </p:cNvGraphicFramePr>
          <p:nvPr>
            <p:extLst>
              <p:ext uri="{D42A27DB-BD31-4B8C-83A1-F6EECF244321}">
                <p14:modId xmlns:p14="http://schemas.microsoft.com/office/powerpoint/2010/main" val="1412845861"/>
              </p:ext>
            </p:extLst>
          </p:nvPr>
        </p:nvGraphicFramePr>
        <p:xfrm>
          <a:off x="323850" y="404813"/>
          <a:ext cx="792163" cy="920750"/>
        </p:xfrm>
        <a:graphic>
          <a:graphicData uri="http://schemas.openxmlformats.org/presentationml/2006/ole">
            <mc:AlternateContent xmlns:mc="http://schemas.openxmlformats.org/markup-compatibility/2006">
              <mc:Choice xmlns:v="urn:schemas-microsoft-com:vml" Requires="v">
                <p:oleObj spid="_x0000_s3081" name="Picture" r:id="rId3" imgW="0" imgH="0" progId="Word.Picture.8">
                  <p:embed/>
                </p:oleObj>
              </mc:Choice>
              <mc:Fallback>
                <p:oleObj name="Picture" r:id="rId3" imgW="0" imgH="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 y="404813"/>
                        <a:ext cx="792163"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3206608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t>فرآیند های پرسشنامه گروههای سنی (پایگاه سلامت)</a:t>
            </a:r>
          </a:p>
        </p:txBody>
      </p:sp>
      <p:sp>
        <p:nvSpPr>
          <p:cNvPr id="3" name="Content Placeholder 2"/>
          <p:cNvSpPr>
            <a:spLocks noGrp="1"/>
          </p:cNvSpPr>
          <p:nvPr>
            <p:ph idx="1"/>
          </p:nvPr>
        </p:nvSpPr>
        <p:spPr/>
        <p:txBody>
          <a:bodyPr/>
          <a:lstStyle/>
          <a:p>
            <a:pPr>
              <a:buFont typeface="Wingdings" pitchFamily="2" charset="2"/>
              <a:buChar char="v"/>
            </a:pPr>
            <a:r>
              <a:rPr lang="fa-IR" dirty="0"/>
              <a:t>فرآیند شناسایی جمعیت تحت پوشش</a:t>
            </a:r>
          </a:p>
          <a:p>
            <a:pPr>
              <a:buFont typeface="Wingdings" pitchFamily="2" charset="2"/>
              <a:buChar char="v"/>
            </a:pPr>
            <a:r>
              <a:rPr lang="fa-IR" dirty="0"/>
              <a:t>فرآیند هماهنگی</a:t>
            </a:r>
          </a:p>
          <a:p>
            <a:pPr>
              <a:buFont typeface="Wingdings" pitchFamily="2" charset="2"/>
              <a:buChar char="v"/>
            </a:pPr>
            <a:r>
              <a:rPr lang="fa-IR" dirty="0"/>
              <a:t>فرآیند پشتیبانی</a:t>
            </a:r>
          </a:p>
          <a:p>
            <a:pPr>
              <a:buFont typeface="Wingdings" pitchFamily="2" charset="2"/>
              <a:buChar char="v"/>
            </a:pPr>
            <a:r>
              <a:rPr lang="fa-IR" dirty="0"/>
              <a:t>فرآیند نحوه ارائه خدمت به صورت مشاهده</a:t>
            </a:r>
          </a:p>
          <a:p>
            <a:pPr>
              <a:buFont typeface="Wingdings" pitchFamily="2" charset="2"/>
              <a:buChar char="v"/>
            </a:pPr>
            <a:r>
              <a:rPr lang="fa-IR" dirty="0"/>
              <a:t>فرآیند آموزش به جامعه گروه هدف</a:t>
            </a:r>
          </a:p>
          <a:p>
            <a:pPr>
              <a:buFont typeface="Wingdings" pitchFamily="2" charset="2"/>
              <a:buChar char="v"/>
            </a:pPr>
            <a:r>
              <a:rPr lang="fa-IR" dirty="0"/>
              <a:t>فرآیند گزارش دهی</a:t>
            </a:r>
          </a:p>
          <a:p>
            <a:pPr>
              <a:buFont typeface="Wingdings" pitchFamily="2" charset="2"/>
              <a:buChar char="v"/>
            </a:pPr>
            <a:r>
              <a:rPr lang="fa-IR" dirty="0"/>
              <a:t>فرآیند مصاحبه با گیرنده خدمت</a:t>
            </a:r>
            <a:endParaRPr lang="en-US" dirty="0"/>
          </a:p>
          <a:p>
            <a:pPr>
              <a:buFont typeface="Wingdings" pitchFamily="2" charset="2"/>
              <a:buChar char="v"/>
            </a:pPr>
            <a:r>
              <a:rPr lang="fa-IR" dirty="0"/>
              <a:t>خودارزیابی</a:t>
            </a:r>
            <a:endParaRPr lang="en-US" dirty="0"/>
          </a:p>
          <a:p>
            <a:endParaRPr lang="fa-IR" dirty="0"/>
          </a:p>
        </p:txBody>
      </p:sp>
      <p:graphicFrame>
        <p:nvGraphicFramePr>
          <p:cNvPr id="4" name="Object 3"/>
          <p:cNvGraphicFramePr>
            <a:graphicFrameLocks noChangeAspect="1"/>
          </p:cNvGraphicFramePr>
          <p:nvPr>
            <p:extLst>
              <p:ext uri="{D42A27DB-BD31-4B8C-83A1-F6EECF244321}">
                <p14:modId xmlns:p14="http://schemas.microsoft.com/office/powerpoint/2010/main" val="410890777"/>
              </p:ext>
            </p:extLst>
          </p:nvPr>
        </p:nvGraphicFramePr>
        <p:xfrm>
          <a:off x="323850" y="404813"/>
          <a:ext cx="792163" cy="920750"/>
        </p:xfrm>
        <a:graphic>
          <a:graphicData uri="http://schemas.openxmlformats.org/presentationml/2006/ole">
            <mc:AlternateContent xmlns:mc="http://schemas.openxmlformats.org/markup-compatibility/2006">
              <mc:Choice xmlns:v="urn:schemas-microsoft-com:vml" Requires="v">
                <p:oleObj spid="_x0000_s4105" name="Picture" r:id="rId3" imgW="0" imgH="0" progId="Word.Picture.8">
                  <p:embed/>
                </p:oleObj>
              </mc:Choice>
              <mc:Fallback>
                <p:oleObj name="Picture" r:id="rId3" imgW="0" imgH="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 y="404813"/>
                        <a:ext cx="792163"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4970214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accent2">
                    <a:lumMod val="50000"/>
                  </a:schemeClr>
                </a:solidFill>
                <a:cs typeface="B Titr" pitchFamily="2" charset="-78"/>
              </a:rPr>
              <a:t>دلایل الزامات تحول پایدار نظام سلامت</a:t>
            </a:r>
            <a:endParaRPr lang="fa-IR" dirty="0">
              <a:solidFill>
                <a:schemeClr val="accent2">
                  <a:lumMod val="50000"/>
                </a:schemeClr>
              </a:solidFill>
              <a:cs typeface="B Titr" pitchFamily="2" charset="-78"/>
            </a:endParaRPr>
          </a:p>
        </p:txBody>
      </p:sp>
      <p:sp>
        <p:nvSpPr>
          <p:cNvPr id="3" name="Content Placeholder 2"/>
          <p:cNvSpPr>
            <a:spLocks noGrp="1"/>
          </p:cNvSpPr>
          <p:nvPr>
            <p:ph idx="1"/>
          </p:nvPr>
        </p:nvSpPr>
        <p:spPr/>
        <p:txBody>
          <a:bodyPr>
            <a:normAutofit fontScale="92500"/>
          </a:bodyPr>
          <a:lstStyle/>
          <a:p>
            <a:pPr marL="0" indent="0">
              <a:lnSpc>
                <a:spcPct val="150000"/>
              </a:lnSpc>
              <a:buNone/>
            </a:pPr>
            <a:r>
              <a:rPr lang="fa-IR" sz="4000" b="1" dirty="0" smtClean="0">
                <a:cs typeface="B Nazanin" pitchFamily="2" charset="-78"/>
              </a:rPr>
              <a:t>1- وارونگی مراقبت</a:t>
            </a:r>
          </a:p>
          <a:p>
            <a:pPr marL="0" indent="0">
              <a:lnSpc>
                <a:spcPct val="150000"/>
              </a:lnSpc>
              <a:buNone/>
            </a:pPr>
            <a:r>
              <a:rPr lang="fa-IR" sz="4000" b="1" dirty="0" smtClean="0">
                <a:cs typeface="B Nazanin" pitchFamily="2" charset="-78"/>
              </a:rPr>
              <a:t>2- مراقبت ورشکست کننده</a:t>
            </a:r>
          </a:p>
          <a:p>
            <a:pPr marL="0" indent="0">
              <a:lnSpc>
                <a:spcPct val="150000"/>
              </a:lnSpc>
              <a:buNone/>
            </a:pPr>
            <a:r>
              <a:rPr lang="fa-IR" sz="4000" b="1" dirty="0" smtClean="0">
                <a:cs typeface="B Nazanin" pitchFamily="2" charset="-78"/>
              </a:rPr>
              <a:t>3- مراقبت چند پاره و چند پاره ساز</a:t>
            </a:r>
          </a:p>
          <a:p>
            <a:pPr marL="0" indent="0">
              <a:lnSpc>
                <a:spcPct val="150000"/>
              </a:lnSpc>
              <a:buNone/>
            </a:pPr>
            <a:r>
              <a:rPr lang="fa-IR" sz="4000" b="1" dirty="0" smtClean="0">
                <a:cs typeface="B Nazanin" pitchFamily="2" charset="-78"/>
              </a:rPr>
              <a:t>4- مراقبت ناایمن</a:t>
            </a:r>
          </a:p>
          <a:p>
            <a:pPr marL="0" indent="0">
              <a:lnSpc>
                <a:spcPct val="150000"/>
              </a:lnSpc>
              <a:buNone/>
            </a:pPr>
            <a:r>
              <a:rPr lang="fa-IR" sz="4000" b="1" dirty="0" smtClean="0">
                <a:cs typeface="B Nazanin" pitchFamily="2" charset="-78"/>
              </a:rPr>
              <a:t>5- مراقبت در جهت نادرست</a:t>
            </a:r>
            <a:endParaRPr lang="fa-IR" sz="4000" b="1" dirty="0">
              <a:cs typeface="B Nazanin" pitchFamily="2" charset="-78"/>
            </a:endParaRPr>
          </a:p>
        </p:txBody>
      </p:sp>
    </p:spTree>
    <p:extLst>
      <p:ext uri="{BB962C8B-B14F-4D97-AF65-F5344CB8AC3E}">
        <p14:creationId xmlns:p14="http://schemas.microsoft.com/office/powerpoint/2010/main" val="726054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افراد پايش کننده</a:t>
            </a:r>
            <a:endParaRPr lang="fa-IR" dirty="0"/>
          </a:p>
        </p:txBody>
      </p:sp>
      <p:sp>
        <p:nvSpPr>
          <p:cNvPr id="3" name="Content Placeholder 2"/>
          <p:cNvSpPr>
            <a:spLocks noGrp="1"/>
          </p:cNvSpPr>
          <p:nvPr>
            <p:ph idx="1"/>
          </p:nvPr>
        </p:nvSpPr>
        <p:spPr/>
        <p:txBody>
          <a:bodyPr/>
          <a:lstStyle/>
          <a:p>
            <a:pPr lvl="0">
              <a:lnSpc>
                <a:spcPct val="150000"/>
              </a:lnSpc>
              <a:buFont typeface="Wingdings" pitchFamily="2" charset="2"/>
              <a:buChar char="ü"/>
              <a:tabLst>
                <a:tab pos="114300" algn="l"/>
                <a:tab pos="723900" algn="l"/>
              </a:tabLst>
            </a:pPr>
            <a:r>
              <a:rPr lang="fa-IR">
                <a:latin typeface="Calibri"/>
                <a:ea typeface="Times New Roman"/>
              </a:rPr>
              <a:t>كارشناس </a:t>
            </a:r>
            <a:r>
              <a:rPr lang="fa-IR" smtClean="0">
                <a:latin typeface="Calibri"/>
                <a:ea typeface="Times New Roman"/>
              </a:rPr>
              <a:t>فنی </a:t>
            </a:r>
            <a:r>
              <a:rPr lang="fa-IR" dirty="0">
                <a:latin typeface="Calibri"/>
                <a:ea typeface="Times New Roman"/>
              </a:rPr>
              <a:t>شرکت</a:t>
            </a:r>
            <a:endParaRPr lang="en-US" dirty="0">
              <a:latin typeface="Calibri"/>
              <a:ea typeface="Times New Roman"/>
            </a:endParaRPr>
          </a:p>
          <a:p>
            <a:pPr lvl="0">
              <a:lnSpc>
                <a:spcPct val="150000"/>
              </a:lnSpc>
              <a:buFont typeface="Wingdings" pitchFamily="2" charset="2"/>
              <a:buChar char="ü"/>
              <a:tabLst>
                <a:tab pos="114300" algn="l"/>
                <a:tab pos="723900" algn="l"/>
              </a:tabLst>
            </a:pPr>
            <a:r>
              <a:rPr lang="fa-IR" dirty="0">
                <a:latin typeface="Calibri"/>
                <a:ea typeface="Times New Roman"/>
              </a:rPr>
              <a:t>تیم پایشگر ستاد شهرستان</a:t>
            </a:r>
            <a:endParaRPr lang="en-US" dirty="0">
              <a:latin typeface="Calibri"/>
              <a:ea typeface="Times New Roman"/>
            </a:endParaRPr>
          </a:p>
          <a:p>
            <a:pPr lvl="0">
              <a:lnSpc>
                <a:spcPct val="150000"/>
              </a:lnSpc>
              <a:buFont typeface="Wingdings" pitchFamily="2" charset="2"/>
              <a:buChar char="ü"/>
              <a:tabLst>
                <a:tab pos="114300" algn="l"/>
                <a:tab pos="723900" algn="l"/>
              </a:tabLst>
            </a:pPr>
            <a:r>
              <a:rPr lang="fa-IR" dirty="0">
                <a:latin typeface="Calibri"/>
                <a:ea typeface="Times New Roman"/>
              </a:rPr>
              <a:t>تیم پایشگر ستاد استان</a:t>
            </a:r>
          </a:p>
          <a:p>
            <a:pPr lvl="0">
              <a:lnSpc>
                <a:spcPct val="115000"/>
              </a:lnSpc>
              <a:buFont typeface="Wingdings" pitchFamily="2" charset="2"/>
              <a:buChar char="ü"/>
              <a:tabLst>
                <a:tab pos="114300" algn="l"/>
                <a:tab pos="723900" algn="l"/>
              </a:tabLst>
            </a:pPr>
            <a:endParaRPr lang="en-US" dirty="0">
              <a:latin typeface="Calibri"/>
              <a:ea typeface="Times New Roman"/>
            </a:endParaRPr>
          </a:p>
          <a:p>
            <a:endParaRPr lang="fa-IR" dirty="0"/>
          </a:p>
        </p:txBody>
      </p:sp>
      <p:graphicFrame>
        <p:nvGraphicFramePr>
          <p:cNvPr id="4" name="Object 3"/>
          <p:cNvGraphicFramePr>
            <a:graphicFrameLocks noChangeAspect="1"/>
          </p:cNvGraphicFramePr>
          <p:nvPr>
            <p:extLst>
              <p:ext uri="{D42A27DB-BD31-4B8C-83A1-F6EECF244321}">
                <p14:modId xmlns:p14="http://schemas.microsoft.com/office/powerpoint/2010/main" val="1499714030"/>
              </p:ext>
            </p:extLst>
          </p:nvPr>
        </p:nvGraphicFramePr>
        <p:xfrm>
          <a:off x="323850" y="404813"/>
          <a:ext cx="792163" cy="920750"/>
        </p:xfrm>
        <a:graphic>
          <a:graphicData uri="http://schemas.openxmlformats.org/presentationml/2006/ole">
            <mc:AlternateContent xmlns:mc="http://schemas.openxmlformats.org/markup-compatibility/2006">
              <mc:Choice xmlns:v="urn:schemas-microsoft-com:vml" Requires="v">
                <p:oleObj spid="_x0000_s5129" name="Picture" r:id="rId3" imgW="0" imgH="0" progId="Word.Picture.8">
                  <p:embed/>
                </p:oleObj>
              </mc:Choice>
              <mc:Fallback>
                <p:oleObj name="Picture" r:id="rId3" imgW="0" imgH="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 y="404813"/>
                        <a:ext cx="792163"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5200736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sz="32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
            </a:r>
            <a:br>
              <a:rPr lang="fa-IR" sz="32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br>
            <a:r>
              <a:rPr lang="fa-IR" sz="32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
            </a:r>
            <a:br>
              <a:rPr lang="fa-IR" sz="32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br>
            <a:r>
              <a:rPr lang="fa-IR" sz="32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
            </a:r>
            <a:br>
              <a:rPr lang="fa-IR" sz="32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br>
            <a:r>
              <a:rPr lang="fa-IR" sz="3200" b="1" spc="50" dirty="0" smtClean="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فرایند پایش </a:t>
            </a:r>
            <a:r>
              <a:rPr lang="fa-IR" sz="32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و </a:t>
            </a:r>
            <a:r>
              <a:rPr lang="fa-IR" sz="3200" b="1" spc="50" dirty="0" smtClean="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ارزشیابی پایگاه سلامت </a:t>
            </a:r>
            <a:endParaRPr lang="fa-IR" dirty="0"/>
          </a:p>
        </p:txBody>
      </p:sp>
      <p:sp>
        <p:nvSpPr>
          <p:cNvPr id="7" name="Oval 6"/>
          <p:cNvSpPr/>
          <p:nvPr/>
        </p:nvSpPr>
        <p:spPr>
          <a:xfrm>
            <a:off x="3347864" y="1430778"/>
            <a:ext cx="2520280" cy="648072"/>
          </a:xfrm>
          <a:prstGeom prst="ellipse">
            <a:avLst/>
          </a:prstGeom>
          <a:solidFill>
            <a:schemeClr val="accent1"/>
          </a:solidFill>
          <a:ln/>
        </p:spPr>
        <p:style>
          <a:lnRef idx="3">
            <a:schemeClr val="lt1"/>
          </a:lnRef>
          <a:fillRef idx="1">
            <a:schemeClr val="accent3"/>
          </a:fillRef>
          <a:effectRef idx="1">
            <a:schemeClr val="accent3"/>
          </a:effectRef>
          <a:fontRef idx="minor">
            <a:schemeClr val="lt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مراجعه تیم پایش شهرستان</a:t>
            </a:r>
            <a:endPar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endParaRPr>
          </a:p>
        </p:txBody>
      </p:sp>
      <p:cxnSp>
        <p:nvCxnSpPr>
          <p:cNvPr id="9" name="Straight Arrow Connector 8"/>
          <p:cNvCxnSpPr>
            <a:stCxn id="7" idx="4"/>
          </p:cNvCxnSpPr>
          <p:nvPr/>
        </p:nvCxnSpPr>
        <p:spPr>
          <a:xfrm>
            <a:off x="4608004" y="2078850"/>
            <a:ext cx="0" cy="414046"/>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11" name="TextBox 10"/>
          <p:cNvSpPr txBox="1"/>
          <p:nvPr/>
        </p:nvSpPr>
        <p:spPr>
          <a:xfrm>
            <a:off x="2843808" y="2082334"/>
            <a:ext cx="1728192" cy="338554"/>
          </a:xfrm>
          <a:prstGeom prst="rect">
            <a:avLst/>
          </a:prstGeom>
          <a:noFill/>
        </p:spPr>
        <p:txBody>
          <a:bodyPr wrap="square" rtlCol="1">
            <a:spAutoFit/>
          </a:bodyPr>
          <a:lstStyle/>
          <a:p>
            <a:r>
              <a:rPr lang="fa-IR" sz="1600" b="1" dirty="0">
                <a:cs typeface="B Nazanin" pitchFamily="2" charset="-78"/>
              </a:rPr>
              <a:t>هر سه ماه</a:t>
            </a:r>
          </a:p>
        </p:txBody>
      </p:sp>
      <p:sp>
        <p:nvSpPr>
          <p:cNvPr id="12" name="Rectangle 11"/>
          <p:cNvSpPr/>
          <p:nvPr/>
        </p:nvSpPr>
        <p:spPr>
          <a:xfrm>
            <a:off x="3491880" y="2506422"/>
            <a:ext cx="2232248" cy="576064"/>
          </a:xfrm>
          <a:prstGeom prst="rect">
            <a:avLst/>
          </a:prstGeom>
          <a:solidFill>
            <a:schemeClr val="accent1"/>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تکمیل چک لیست ارزیابی داخلی</a:t>
            </a:r>
          </a:p>
        </p:txBody>
      </p:sp>
      <p:sp>
        <p:nvSpPr>
          <p:cNvPr id="13" name="Flowchart: Decision 12"/>
          <p:cNvSpPr/>
          <p:nvPr/>
        </p:nvSpPr>
        <p:spPr>
          <a:xfrm>
            <a:off x="3527884" y="3501008"/>
            <a:ext cx="2160240" cy="1656184"/>
          </a:xfrm>
          <a:prstGeom prst="flowChartDecision">
            <a:avLst/>
          </a:prstGeom>
          <a:solidFill>
            <a:schemeClr val="accent1"/>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آیا فعالیتهای مراقب سلامت مورد تایید است ؟</a:t>
            </a:r>
          </a:p>
        </p:txBody>
      </p:sp>
      <p:sp>
        <p:nvSpPr>
          <p:cNvPr id="15" name="Rectangle 14"/>
          <p:cNvSpPr/>
          <p:nvPr/>
        </p:nvSpPr>
        <p:spPr>
          <a:xfrm>
            <a:off x="3493884" y="5589240"/>
            <a:ext cx="2160240" cy="504056"/>
          </a:xfrm>
          <a:prstGeom prst="rect">
            <a:avLst/>
          </a:prstGeom>
          <a:solidFill>
            <a:schemeClr val="accent1"/>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70% و کمتر </a:t>
            </a:r>
          </a:p>
        </p:txBody>
      </p:sp>
      <p:sp>
        <p:nvSpPr>
          <p:cNvPr id="16" name="Rectangle 15"/>
          <p:cNvSpPr/>
          <p:nvPr/>
        </p:nvSpPr>
        <p:spPr>
          <a:xfrm>
            <a:off x="768946" y="3849897"/>
            <a:ext cx="1440160" cy="504056"/>
          </a:xfrm>
          <a:prstGeom prst="rect">
            <a:avLst/>
          </a:prstGeom>
          <a:solidFill>
            <a:schemeClr val="accent1"/>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بین 70%-90%</a:t>
            </a:r>
          </a:p>
        </p:txBody>
      </p:sp>
      <p:sp>
        <p:nvSpPr>
          <p:cNvPr id="17" name="Rectangle 16"/>
          <p:cNvSpPr/>
          <p:nvPr/>
        </p:nvSpPr>
        <p:spPr>
          <a:xfrm>
            <a:off x="827584" y="4581128"/>
            <a:ext cx="1440160" cy="504056"/>
          </a:xfrm>
          <a:prstGeom prst="rect">
            <a:avLst/>
          </a:prstGeom>
          <a:solidFill>
            <a:schemeClr val="accent1"/>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بالای 90%</a:t>
            </a:r>
          </a:p>
        </p:txBody>
      </p:sp>
      <p:cxnSp>
        <p:nvCxnSpPr>
          <p:cNvPr id="19" name="Straight Arrow Connector 18"/>
          <p:cNvCxnSpPr/>
          <p:nvPr/>
        </p:nvCxnSpPr>
        <p:spPr>
          <a:xfrm>
            <a:off x="4606837" y="3100664"/>
            <a:ext cx="0" cy="414046"/>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flipH="1">
            <a:off x="2285746" y="4108100"/>
            <a:ext cx="630070" cy="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22" name="TextBox 21"/>
          <p:cNvSpPr txBox="1"/>
          <p:nvPr/>
        </p:nvSpPr>
        <p:spPr>
          <a:xfrm>
            <a:off x="2915816" y="4365104"/>
            <a:ext cx="509104" cy="338554"/>
          </a:xfrm>
          <a:prstGeom prst="rect">
            <a:avLst/>
          </a:prstGeom>
          <a:noFill/>
        </p:spPr>
        <p:txBody>
          <a:bodyPr wrap="square" rtlCol="1">
            <a:spAutoFit/>
          </a:bodyPr>
          <a:lstStyle/>
          <a:p>
            <a:r>
              <a:rPr lang="fa-IR" sz="1600" b="1" dirty="0" smtClean="0">
                <a:cs typeface="B Nazanin" pitchFamily="2" charset="-78"/>
              </a:rPr>
              <a:t>بلی</a:t>
            </a:r>
            <a:endParaRPr lang="fa-IR" sz="1600" b="1" dirty="0">
              <a:cs typeface="B Nazanin" pitchFamily="2" charset="-78"/>
            </a:endParaRPr>
          </a:p>
        </p:txBody>
      </p:sp>
      <p:cxnSp>
        <p:nvCxnSpPr>
          <p:cNvPr id="23" name="Straight Arrow Connector 22"/>
          <p:cNvCxnSpPr/>
          <p:nvPr/>
        </p:nvCxnSpPr>
        <p:spPr>
          <a:xfrm>
            <a:off x="4619155" y="5175194"/>
            <a:ext cx="0" cy="414046"/>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4062896" y="5178678"/>
            <a:ext cx="509104" cy="338554"/>
          </a:xfrm>
          <a:prstGeom prst="rect">
            <a:avLst/>
          </a:prstGeom>
          <a:noFill/>
        </p:spPr>
        <p:txBody>
          <a:bodyPr wrap="square" rtlCol="1">
            <a:spAutoFit/>
          </a:bodyPr>
          <a:lstStyle/>
          <a:p>
            <a:r>
              <a:rPr lang="fa-IR" sz="1600" b="1" dirty="0" smtClean="0">
                <a:cs typeface="B Nazanin" pitchFamily="2" charset="-78"/>
              </a:rPr>
              <a:t>خیر</a:t>
            </a:r>
            <a:endParaRPr lang="fa-IR" sz="1600" b="1" dirty="0">
              <a:cs typeface="B Nazanin" pitchFamily="2" charset="-78"/>
            </a:endParaRPr>
          </a:p>
        </p:txBody>
      </p:sp>
      <p:cxnSp>
        <p:nvCxnSpPr>
          <p:cNvPr id="26" name="Straight Arrow Connector 25"/>
          <p:cNvCxnSpPr>
            <a:endCxn id="17" idx="3"/>
          </p:cNvCxnSpPr>
          <p:nvPr/>
        </p:nvCxnSpPr>
        <p:spPr>
          <a:xfrm flipH="1">
            <a:off x="2267744" y="4833156"/>
            <a:ext cx="630070" cy="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100357" name="Straight Connector 100356"/>
          <p:cNvCxnSpPr/>
          <p:nvPr/>
        </p:nvCxnSpPr>
        <p:spPr>
          <a:xfrm>
            <a:off x="2897814" y="4326549"/>
            <a:ext cx="632489" cy="11151"/>
          </a:xfrm>
          <a:prstGeom prst="line">
            <a:avLst/>
          </a:prstGeom>
          <a:ln w="19050"/>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flipH="1">
            <a:off x="2897814" y="4101925"/>
            <a:ext cx="12601" cy="720080"/>
          </a:xfrm>
          <a:prstGeom prst="line">
            <a:avLst/>
          </a:prstGeom>
          <a:ln w="19050"/>
        </p:spPr>
        <p:style>
          <a:lnRef idx="1">
            <a:schemeClr val="dk1"/>
          </a:lnRef>
          <a:fillRef idx="0">
            <a:schemeClr val="dk1"/>
          </a:fillRef>
          <a:effectRef idx="0">
            <a:schemeClr val="dk1"/>
          </a:effectRef>
          <a:fontRef idx="minor">
            <a:schemeClr val="tx1"/>
          </a:fontRef>
        </p:style>
      </p:cxnSp>
      <p:sp>
        <p:nvSpPr>
          <p:cNvPr id="44" name="Oval 43"/>
          <p:cNvSpPr/>
          <p:nvPr/>
        </p:nvSpPr>
        <p:spPr>
          <a:xfrm>
            <a:off x="6361049" y="2492896"/>
            <a:ext cx="2016224" cy="648072"/>
          </a:xfrm>
          <a:prstGeom prst="ellipse">
            <a:avLst/>
          </a:prstGeom>
          <a:solidFill>
            <a:schemeClr val="accent1"/>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مراجعه ناظر فنی شرکت</a:t>
            </a:r>
          </a:p>
        </p:txBody>
      </p:sp>
      <p:sp>
        <p:nvSpPr>
          <p:cNvPr id="51" name="TextBox 50"/>
          <p:cNvSpPr txBox="1"/>
          <p:nvPr/>
        </p:nvSpPr>
        <p:spPr>
          <a:xfrm>
            <a:off x="5652120" y="2442374"/>
            <a:ext cx="720080" cy="338554"/>
          </a:xfrm>
          <a:prstGeom prst="rect">
            <a:avLst/>
          </a:prstGeom>
          <a:noFill/>
        </p:spPr>
        <p:txBody>
          <a:bodyPr wrap="square" rtlCol="1">
            <a:spAutoFit/>
          </a:bodyPr>
          <a:lstStyle/>
          <a:p>
            <a:r>
              <a:rPr lang="fa-IR" sz="1600" b="1" dirty="0" smtClean="0">
                <a:cs typeface="B Nazanin" pitchFamily="2" charset="-78"/>
              </a:rPr>
              <a:t>ماهیانه</a:t>
            </a:r>
            <a:endParaRPr lang="fa-IR" sz="1600" b="1" dirty="0">
              <a:cs typeface="B Nazanin" pitchFamily="2" charset="-78"/>
            </a:endParaRPr>
          </a:p>
        </p:txBody>
      </p:sp>
      <p:sp>
        <p:nvSpPr>
          <p:cNvPr id="54" name="Oval 53"/>
          <p:cNvSpPr/>
          <p:nvPr/>
        </p:nvSpPr>
        <p:spPr>
          <a:xfrm>
            <a:off x="755576" y="2220716"/>
            <a:ext cx="2088232" cy="1174831"/>
          </a:xfrm>
          <a:prstGeom prst="ellipse">
            <a:avLst/>
          </a:prstGeom>
          <a:solidFill>
            <a:schemeClr val="accent1"/>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بازبینی 20% چک لیستها توسط کارشناسان فنی استان</a:t>
            </a:r>
            <a:endPar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endParaRPr>
          </a:p>
        </p:txBody>
      </p:sp>
      <p:cxnSp>
        <p:nvCxnSpPr>
          <p:cNvPr id="65" name="Straight Arrow Connector 64"/>
          <p:cNvCxnSpPr/>
          <p:nvPr/>
        </p:nvCxnSpPr>
        <p:spPr>
          <a:xfrm flipH="1">
            <a:off x="5712977" y="2825532"/>
            <a:ext cx="645372" cy="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69" name="Straight Arrow Connector 68"/>
          <p:cNvCxnSpPr/>
          <p:nvPr/>
        </p:nvCxnSpPr>
        <p:spPr>
          <a:xfrm flipH="1">
            <a:off x="2841718" y="2806338"/>
            <a:ext cx="645372" cy="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graphicFrame>
        <p:nvGraphicFramePr>
          <p:cNvPr id="3" name="Object 2"/>
          <p:cNvGraphicFramePr>
            <a:graphicFrameLocks noChangeAspect="1"/>
          </p:cNvGraphicFramePr>
          <p:nvPr>
            <p:extLst>
              <p:ext uri="{D42A27DB-BD31-4B8C-83A1-F6EECF244321}">
                <p14:modId xmlns:p14="http://schemas.microsoft.com/office/powerpoint/2010/main" val="1405179132"/>
              </p:ext>
            </p:extLst>
          </p:nvPr>
        </p:nvGraphicFramePr>
        <p:xfrm>
          <a:off x="359494" y="510028"/>
          <a:ext cx="792163" cy="920750"/>
        </p:xfrm>
        <a:graphic>
          <a:graphicData uri="http://schemas.openxmlformats.org/presentationml/2006/ole">
            <mc:AlternateContent xmlns:mc="http://schemas.openxmlformats.org/markup-compatibility/2006">
              <mc:Choice xmlns:v="urn:schemas-microsoft-com:vml" Requires="v">
                <p:oleObj spid="_x0000_s6153" name="Picture" r:id="rId3" imgW="0" imgH="0" progId="Word.Picture.8">
                  <p:embed/>
                </p:oleObj>
              </mc:Choice>
              <mc:Fallback>
                <p:oleObj name="Picture" r:id="rId3" imgW="0" imgH="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494" y="510028"/>
                        <a:ext cx="792163" cy="920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0466008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3347864" y="1430778"/>
            <a:ext cx="2520280" cy="648072"/>
          </a:xfrm>
          <a:prstGeom prst="ellipse">
            <a:avLst/>
          </a:prstGeom>
          <a:solidFill>
            <a:schemeClr val="tx2"/>
          </a:solidFill>
          <a:ln/>
        </p:spPr>
        <p:style>
          <a:lnRef idx="3">
            <a:schemeClr val="lt1"/>
          </a:lnRef>
          <a:fillRef idx="1">
            <a:schemeClr val="accent3"/>
          </a:fillRef>
          <a:effectRef idx="1">
            <a:schemeClr val="accent3"/>
          </a:effectRef>
          <a:fontRef idx="minor">
            <a:schemeClr val="lt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مراجعه تیم پایش شهرستان</a:t>
            </a:r>
            <a:endPar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endParaRPr>
          </a:p>
        </p:txBody>
      </p:sp>
      <p:cxnSp>
        <p:nvCxnSpPr>
          <p:cNvPr id="6" name="Straight Arrow Connector 5"/>
          <p:cNvCxnSpPr>
            <a:stCxn id="5" idx="4"/>
          </p:cNvCxnSpPr>
          <p:nvPr/>
        </p:nvCxnSpPr>
        <p:spPr>
          <a:xfrm>
            <a:off x="4608004" y="2078850"/>
            <a:ext cx="0" cy="414046"/>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7" name="TextBox 6"/>
          <p:cNvSpPr txBox="1"/>
          <p:nvPr/>
        </p:nvSpPr>
        <p:spPr>
          <a:xfrm>
            <a:off x="2843808" y="2082334"/>
            <a:ext cx="1728192" cy="338554"/>
          </a:xfrm>
          <a:prstGeom prst="rect">
            <a:avLst/>
          </a:prstGeom>
          <a:noFill/>
        </p:spPr>
        <p:txBody>
          <a:bodyPr wrap="square" rtlCol="1">
            <a:spAutoFit/>
          </a:bodyPr>
          <a:lstStyle/>
          <a:p>
            <a:r>
              <a:rPr lang="fa-IR" sz="1600" b="1" dirty="0">
                <a:cs typeface="B Nazanin" pitchFamily="2" charset="-78"/>
              </a:rPr>
              <a:t>هر سه ماه</a:t>
            </a:r>
          </a:p>
        </p:txBody>
      </p:sp>
      <p:sp>
        <p:nvSpPr>
          <p:cNvPr id="8" name="Rectangle 7"/>
          <p:cNvSpPr/>
          <p:nvPr/>
        </p:nvSpPr>
        <p:spPr>
          <a:xfrm>
            <a:off x="3491880" y="2506422"/>
            <a:ext cx="2232248" cy="576064"/>
          </a:xfrm>
          <a:prstGeom prst="rect">
            <a:avLst/>
          </a:prstGeom>
          <a:solidFill>
            <a:schemeClr val="tx2"/>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تکمیل چک لیست ارزیابی </a:t>
            </a:r>
            <a:r>
              <a:rPr lang="fa-IR" sz="1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Nazanin" pitchFamily="2" charset="-78"/>
              </a:rPr>
              <a:t>خارجی</a:t>
            </a:r>
            <a:endParaRPr lang="fa-IR" sz="1600"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Nazanin" pitchFamily="2" charset="-78"/>
            </a:endParaRPr>
          </a:p>
        </p:txBody>
      </p:sp>
      <p:sp>
        <p:nvSpPr>
          <p:cNvPr id="9" name="Flowchart: Decision 8"/>
          <p:cNvSpPr/>
          <p:nvPr/>
        </p:nvSpPr>
        <p:spPr>
          <a:xfrm>
            <a:off x="3579212" y="3514710"/>
            <a:ext cx="2074912" cy="1663968"/>
          </a:xfrm>
          <a:prstGeom prst="flowChartDecision">
            <a:avLst/>
          </a:prstGeom>
          <a:solidFill>
            <a:schemeClr val="tx2"/>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آیا فعالیتهای </a:t>
            </a:r>
            <a:r>
              <a:rPr lang="fa-IR" sz="1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 </a:t>
            </a:r>
            <a:r>
              <a:rPr lang="fa-IR" sz="1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Nazanin" pitchFamily="2" charset="-78"/>
              </a:rPr>
              <a:t>شرکت</a:t>
            </a:r>
            <a:r>
              <a:rPr lang="fa-IR" sz="1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 </a:t>
            </a:r>
            <a:r>
              <a:rPr lang="fa-I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مورد </a:t>
            </a:r>
            <a:r>
              <a:rPr lang="fa-IR"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تایید است </a:t>
            </a:r>
            <a:r>
              <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a:t>
            </a:r>
          </a:p>
        </p:txBody>
      </p:sp>
      <p:sp>
        <p:nvSpPr>
          <p:cNvPr id="10" name="Rectangle 9"/>
          <p:cNvSpPr/>
          <p:nvPr/>
        </p:nvSpPr>
        <p:spPr>
          <a:xfrm>
            <a:off x="3493884" y="5589240"/>
            <a:ext cx="2160240" cy="504056"/>
          </a:xfrm>
          <a:prstGeom prst="rect">
            <a:avLst/>
          </a:prstGeom>
          <a:solidFill>
            <a:schemeClr val="tx2"/>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70% و کمتر </a:t>
            </a:r>
          </a:p>
        </p:txBody>
      </p:sp>
      <p:sp>
        <p:nvSpPr>
          <p:cNvPr id="11" name="Rectangle 10"/>
          <p:cNvSpPr/>
          <p:nvPr/>
        </p:nvSpPr>
        <p:spPr>
          <a:xfrm>
            <a:off x="845586" y="3753036"/>
            <a:ext cx="1440160" cy="504056"/>
          </a:xfrm>
          <a:prstGeom prst="rect">
            <a:avLst/>
          </a:prstGeom>
          <a:solidFill>
            <a:schemeClr val="tx2"/>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بین 70%-90%</a:t>
            </a:r>
          </a:p>
        </p:txBody>
      </p:sp>
      <p:sp>
        <p:nvSpPr>
          <p:cNvPr id="12" name="Rectangle 11"/>
          <p:cNvSpPr/>
          <p:nvPr/>
        </p:nvSpPr>
        <p:spPr>
          <a:xfrm>
            <a:off x="845586" y="4486622"/>
            <a:ext cx="1440160" cy="504056"/>
          </a:xfrm>
          <a:prstGeom prst="rect">
            <a:avLst/>
          </a:prstGeom>
          <a:solidFill>
            <a:schemeClr val="tx2"/>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بالای 90%</a:t>
            </a:r>
          </a:p>
        </p:txBody>
      </p:sp>
      <p:cxnSp>
        <p:nvCxnSpPr>
          <p:cNvPr id="13" name="Straight Arrow Connector 12"/>
          <p:cNvCxnSpPr/>
          <p:nvPr/>
        </p:nvCxnSpPr>
        <p:spPr>
          <a:xfrm>
            <a:off x="4606837" y="3100664"/>
            <a:ext cx="0" cy="414046"/>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14" name="Straight Arrow Connector 13"/>
          <p:cNvCxnSpPr/>
          <p:nvPr/>
        </p:nvCxnSpPr>
        <p:spPr>
          <a:xfrm flipH="1">
            <a:off x="2285746" y="4005064"/>
            <a:ext cx="630070" cy="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2915816" y="4365104"/>
            <a:ext cx="509104" cy="338554"/>
          </a:xfrm>
          <a:prstGeom prst="rect">
            <a:avLst/>
          </a:prstGeom>
          <a:noFill/>
        </p:spPr>
        <p:txBody>
          <a:bodyPr wrap="square" rtlCol="1">
            <a:spAutoFit/>
          </a:bodyPr>
          <a:lstStyle/>
          <a:p>
            <a:r>
              <a:rPr lang="fa-IR" sz="1600" b="1" dirty="0" smtClean="0">
                <a:cs typeface="B Nazanin" pitchFamily="2" charset="-78"/>
              </a:rPr>
              <a:t>بلی</a:t>
            </a:r>
            <a:endParaRPr lang="fa-IR" sz="1600" b="1" dirty="0">
              <a:cs typeface="B Nazanin" pitchFamily="2" charset="-78"/>
            </a:endParaRPr>
          </a:p>
        </p:txBody>
      </p:sp>
      <p:cxnSp>
        <p:nvCxnSpPr>
          <p:cNvPr id="16" name="Straight Arrow Connector 15"/>
          <p:cNvCxnSpPr/>
          <p:nvPr/>
        </p:nvCxnSpPr>
        <p:spPr>
          <a:xfrm>
            <a:off x="4619155" y="5175194"/>
            <a:ext cx="0" cy="414046"/>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4062896" y="5178678"/>
            <a:ext cx="509104" cy="338554"/>
          </a:xfrm>
          <a:prstGeom prst="rect">
            <a:avLst/>
          </a:prstGeom>
          <a:noFill/>
        </p:spPr>
        <p:txBody>
          <a:bodyPr wrap="square" rtlCol="1">
            <a:spAutoFit/>
          </a:bodyPr>
          <a:lstStyle/>
          <a:p>
            <a:r>
              <a:rPr lang="fa-IR" sz="1600" b="1" dirty="0" smtClean="0">
                <a:cs typeface="B Nazanin" pitchFamily="2" charset="-78"/>
              </a:rPr>
              <a:t>خیر</a:t>
            </a:r>
            <a:endParaRPr lang="fa-IR" sz="1600" b="1" dirty="0">
              <a:cs typeface="B Nazanin" pitchFamily="2" charset="-78"/>
            </a:endParaRPr>
          </a:p>
        </p:txBody>
      </p:sp>
      <p:cxnSp>
        <p:nvCxnSpPr>
          <p:cNvPr id="18" name="Straight Arrow Connector 17"/>
          <p:cNvCxnSpPr/>
          <p:nvPr/>
        </p:nvCxnSpPr>
        <p:spPr>
          <a:xfrm flipH="1">
            <a:off x="2267744" y="4738650"/>
            <a:ext cx="630070" cy="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2897814" y="4326549"/>
            <a:ext cx="632489" cy="11151"/>
          </a:xfrm>
          <a:prstGeom prst="line">
            <a:avLst/>
          </a:prstGeom>
          <a:ln w="19050"/>
        </p:spPr>
        <p:style>
          <a:lnRef idx="1">
            <a:schemeClr val="dk1"/>
          </a:lnRef>
          <a:fillRef idx="0">
            <a:schemeClr val="dk1"/>
          </a:fillRef>
          <a:effectRef idx="0">
            <a:schemeClr val="dk1"/>
          </a:effectRef>
          <a:fontRef idx="minor">
            <a:schemeClr val="tx1"/>
          </a:fontRef>
        </p:style>
      </p:cxnSp>
      <p:sp>
        <p:nvSpPr>
          <p:cNvPr id="20" name="Oval 19"/>
          <p:cNvSpPr/>
          <p:nvPr/>
        </p:nvSpPr>
        <p:spPr>
          <a:xfrm>
            <a:off x="755576" y="2220716"/>
            <a:ext cx="2088232" cy="1174831"/>
          </a:xfrm>
          <a:prstGeom prst="ellipse">
            <a:avLst/>
          </a:prstGeom>
          <a:solidFill>
            <a:schemeClr val="tx2"/>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بازبینی 20% چک لیستها توسط کارشناسان فنی استان</a:t>
            </a:r>
            <a:endPar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endParaRPr>
          </a:p>
        </p:txBody>
      </p:sp>
      <p:cxnSp>
        <p:nvCxnSpPr>
          <p:cNvPr id="21" name="Straight Arrow Connector 20"/>
          <p:cNvCxnSpPr/>
          <p:nvPr/>
        </p:nvCxnSpPr>
        <p:spPr>
          <a:xfrm flipH="1">
            <a:off x="2841718" y="2806338"/>
            <a:ext cx="645372" cy="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22" name="Title 1"/>
          <p:cNvSpPr>
            <a:spLocks noGrp="1"/>
          </p:cNvSpPr>
          <p:nvPr>
            <p:ph type="title"/>
          </p:nvPr>
        </p:nvSpPr>
        <p:spPr/>
        <p:txBody>
          <a:bodyPr>
            <a:normAutofit fontScale="90000"/>
          </a:bodyPr>
          <a:lstStyle/>
          <a:p>
            <a:pPr algn="r"/>
            <a:r>
              <a:rPr lang="fa-IR" sz="32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
            </a:r>
            <a:br>
              <a:rPr lang="fa-IR" sz="32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br>
            <a:r>
              <a:rPr lang="fa-IR" sz="32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
            </a:r>
            <a:br>
              <a:rPr lang="fa-IR" sz="32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br>
            <a:r>
              <a:rPr lang="fa-IR" sz="32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
            </a:r>
            <a:br>
              <a:rPr lang="fa-IR" sz="32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br>
            <a:r>
              <a:rPr lang="fa-IR" sz="3200" b="1" spc="50" dirty="0" smtClean="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فرایند پایش </a:t>
            </a:r>
            <a:r>
              <a:rPr lang="fa-IR" sz="32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و </a:t>
            </a:r>
            <a:r>
              <a:rPr lang="fa-IR" sz="3200" b="1" spc="50" dirty="0" smtClean="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ارزشیابی مرکز سلامت جامعه</a:t>
            </a:r>
            <a:endParaRPr lang="fa-IR" dirty="0"/>
          </a:p>
        </p:txBody>
      </p:sp>
      <p:cxnSp>
        <p:nvCxnSpPr>
          <p:cNvPr id="24" name="Straight Connector 23"/>
          <p:cNvCxnSpPr/>
          <p:nvPr/>
        </p:nvCxnSpPr>
        <p:spPr>
          <a:xfrm>
            <a:off x="2897814" y="4005064"/>
            <a:ext cx="0" cy="720080"/>
          </a:xfrm>
          <a:prstGeom prst="line">
            <a:avLst/>
          </a:prstGeom>
          <a:ln w="19050"/>
        </p:spPr>
        <p:style>
          <a:lnRef idx="1">
            <a:schemeClr val="dk1"/>
          </a:lnRef>
          <a:fillRef idx="0">
            <a:schemeClr val="dk1"/>
          </a:fillRef>
          <a:effectRef idx="0">
            <a:schemeClr val="dk1"/>
          </a:effectRef>
          <a:fontRef idx="minor">
            <a:schemeClr val="tx1"/>
          </a:fontRef>
        </p:style>
      </p:cxnSp>
      <p:graphicFrame>
        <p:nvGraphicFramePr>
          <p:cNvPr id="2" name="Object 1"/>
          <p:cNvGraphicFramePr>
            <a:graphicFrameLocks noChangeAspect="1"/>
          </p:cNvGraphicFramePr>
          <p:nvPr>
            <p:extLst>
              <p:ext uri="{D42A27DB-BD31-4B8C-83A1-F6EECF244321}">
                <p14:modId xmlns:p14="http://schemas.microsoft.com/office/powerpoint/2010/main" val="3968295648"/>
              </p:ext>
            </p:extLst>
          </p:nvPr>
        </p:nvGraphicFramePr>
        <p:xfrm>
          <a:off x="107950" y="115888"/>
          <a:ext cx="792163" cy="920750"/>
        </p:xfrm>
        <a:graphic>
          <a:graphicData uri="http://schemas.openxmlformats.org/presentationml/2006/ole">
            <mc:AlternateContent xmlns:mc="http://schemas.openxmlformats.org/markup-compatibility/2006">
              <mc:Choice xmlns:v="urn:schemas-microsoft-com:vml" Requires="v">
                <p:oleObj spid="_x0000_s7177" name="Picture" r:id="rId3" imgW="0" imgH="0" progId="Word.Picture.8">
                  <p:embed/>
                </p:oleObj>
              </mc:Choice>
              <mc:Fallback>
                <p:oleObj name="Picture" r:id="rId3" imgW="0" imgH="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0" y="115888"/>
                        <a:ext cx="792163" cy="920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Oval 22"/>
          <p:cNvSpPr/>
          <p:nvPr/>
        </p:nvSpPr>
        <p:spPr>
          <a:xfrm>
            <a:off x="6361049" y="2492896"/>
            <a:ext cx="2016224" cy="648072"/>
          </a:xfrm>
          <a:prstGeom prst="ellipse">
            <a:avLst/>
          </a:prstGeom>
          <a:solidFill>
            <a:schemeClr val="tx2"/>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مراجعه ناظر فنی شرکت</a:t>
            </a:r>
          </a:p>
        </p:txBody>
      </p:sp>
      <p:cxnSp>
        <p:nvCxnSpPr>
          <p:cNvPr id="25" name="Straight Arrow Connector 24"/>
          <p:cNvCxnSpPr/>
          <p:nvPr/>
        </p:nvCxnSpPr>
        <p:spPr>
          <a:xfrm flipH="1">
            <a:off x="5724128" y="2816932"/>
            <a:ext cx="645372" cy="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1027126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
          </p:nvPr>
        </p:nvSpPr>
        <p:spPr>
          <a:xfrm>
            <a:off x="179512" y="1988840"/>
            <a:ext cx="8784976" cy="4110208"/>
          </a:xfrm>
        </p:spPr>
        <p:txBody>
          <a:bodyPr>
            <a:normAutofit fontScale="92500" lnSpcReduction="20000"/>
          </a:bodyPr>
          <a:lstStyle/>
          <a:p>
            <a:pPr marL="0" indent="0" algn="just">
              <a:lnSpc>
                <a:spcPct val="150000"/>
              </a:lnSpc>
              <a:buNone/>
            </a:pPr>
            <a:r>
              <a:rPr lang="fa-IR" sz="2800" b="1" dirty="0" smtClean="0">
                <a:latin typeface="Calibri"/>
                <a:ea typeface="Times New Roman"/>
                <a:cs typeface="B Nazanin" pitchFamily="2" charset="-78"/>
              </a:rPr>
              <a:t>پایش </a:t>
            </a:r>
            <a:r>
              <a:rPr lang="fa-IR" sz="2800" b="1" dirty="0">
                <a:latin typeface="Calibri"/>
                <a:ea typeface="Times New Roman"/>
                <a:cs typeface="B Nazanin" pitchFamily="2" charset="-78"/>
              </a:rPr>
              <a:t>و ارزشیابی کارشناسان مرکز سلامت جامعه ( کارشناسان روانشناسی ، تغذیه و ... ) </a:t>
            </a:r>
            <a:r>
              <a:rPr lang="fa-IR" sz="2800" b="1" dirty="0" smtClean="0">
                <a:latin typeface="Calibri"/>
                <a:ea typeface="Times New Roman"/>
                <a:cs typeface="B Nazanin" pitchFamily="2" charset="-78"/>
              </a:rPr>
              <a:t>به دو صورت انجام می گیرد:</a:t>
            </a:r>
          </a:p>
          <a:p>
            <a:pPr marL="0" indent="0" algn="just">
              <a:lnSpc>
                <a:spcPct val="150000"/>
              </a:lnSpc>
              <a:buNone/>
            </a:pPr>
            <a:r>
              <a:rPr lang="fa-IR" sz="2800" b="1" dirty="0" smtClean="0">
                <a:latin typeface="Calibri"/>
                <a:ea typeface="Times New Roman"/>
                <a:cs typeface="B Nazanin" pitchFamily="2" charset="-78"/>
              </a:rPr>
              <a:t>1- پایش مراقبتهای عمومی که براساس ابزارپایش مرکز سلامت جامعه و پایگاه سلامت توسط کارشناس ناظر فنی شرکت بصورت ماهیانه انجام خواهد شد </a:t>
            </a:r>
          </a:p>
          <a:p>
            <a:pPr marL="0" indent="0" algn="just">
              <a:lnSpc>
                <a:spcPct val="150000"/>
              </a:lnSpc>
              <a:buNone/>
            </a:pPr>
            <a:r>
              <a:rPr lang="fa-IR" sz="2800" b="1" dirty="0" smtClean="0">
                <a:latin typeface="Calibri"/>
                <a:ea typeface="Times New Roman"/>
                <a:cs typeface="B Nazanin" pitchFamily="2" charset="-78"/>
              </a:rPr>
              <a:t>2-ارزشیابی اختصاصی که براساس چک لیست تخصصی کارشناسان تغذیه ، روانشناس ، محیط و کار و آمار توسط کارشناسان واحدهای ذیربط در ستاد شهرستان و بصورت فصلی انجام خواهد شد .</a:t>
            </a:r>
            <a:endParaRPr lang="fa-IR" sz="2800" dirty="0">
              <a:cs typeface="B Nazanin" pitchFamily="2" charset="-78"/>
            </a:endParaRPr>
          </a:p>
        </p:txBody>
      </p:sp>
      <p:sp>
        <p:nvSpPr>
          <p:cNvPr id="5" name="Title 1"/>
          <p:cNvSpPr>
            <a:spLocks noGrp="1"/>
          </p:cNvSpPr>
          <p:nvPr>
            <p:ph type="title"/>
          </p:nvPr>
        </p:nvSpPr>
        <p:spPr>
          <a:xfrm>
            <a:off x="301752" y="228600"/>
            <a:ext cx="8302696" cy="758952"/>
          </a:xfrm>
        </p:spPr>
        <p:txBody>
          <a:bodyPr>
            <a:normAutofit/>
          </a:bodyPr>
          <a:lstStyle/>
          <a:p>
            <a:pPr algn="r"/>
            <a:r>
              <a:rPr lang="fa-IR" sz="36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نکته 1</a:t>
            </a:r>
            <a:r>
              <a:rPr lang="fa-IR" sz="4000" dirty="0" smtClean="0"/>
              <a:t> </a:t>
            </a:r>
            <a:endParaRPr lang="fa-IR" sz="4000" dirty="0"/>
          </a:p>
        </p:txBody>
      </p:sp>
      <p:graphicFrame>
        <p:nvGraphicFramePr>
          <p:cNvPr id="2" name="Object 1"/>
          <p:cNvGraphicFramePr>
            <a:graphicFrameLocks noChangeAspect="1"/>
          </p:cNvGraphicFramePr>
          <p:nvPr>
            <p:extLst>
              <p:ext uri="{D42A27DB-BD31-4B8C-83A1-F6EECF244321}">
                <p14:modId xmlns:p14="http://schemas.microsoft.com/office/powerpoint/2010/main" val="2264887023"/>
              </p:ext>
            </p:extLst>
          </p:nvPr>
        </p:nvGraphicFramePr>
        <p:xfrm>
          <a:off x="107950" y="115888"/>
          <a:ext cx="792163" cy="920750"/>
        </p:xfrm>
        <a:graphic>
          <a:graphicData uri="http://schemas.openxmlformats.org/presentationml/2006/ole">
            <mc:AlternateContent xmlns:mc="http://schemas.openxmlformats.org/markup-compatibility/2006">
              <mc:Choice xmlns:v="urn:schemas-microsoft-com:vml" Requires="v">
                <p:oleObj spid="_x0000_s8201" name="Picture" r:id="rId3" imgW="0" imgH="0" progId="Word.Picture.8">
                  <p:embed/>
                </p:oleObj>
              </mc:Choice>
              <mc:Fallback>
                <p:oleObj name="Picture" r:id="rId3" imgW="0" imgH="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0" y="115888"/>
                        <a:ext cx="792163" cy="920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15162093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
          </p:nvPr>
        </p:nvSpPr>
        <p:spPr>
          <a:xfrm>
            <a:off x="179512" y="1916832"/>
            <a:ext cx="8856984" cy="4182216"/>
          </a:xfrm>
        </p:spPr>
        <p:txBody>
          <a:bodyPr>
            <a:normAutofit/>
          </a:bodyPr>
          <a:lstStyle/>
          <a:p>
            <a:pPr algn="just">
              <a:buFont typeface="Wingdings" pitchFamily="2" charset="2"/>
              <a:buChar char="ü"/>
            </a:pPr>
            <a:r>
              <a:rPr lang="fa-IR" sz="2800" b="1" dirty="0" smtClean="0">
                <a:latin typeface="Calibri"/>
                <a:ea typeface="Times New Roman"/>
                <a:cs typeface="B Nazanin" pitchFamily="2" charset="-78"/>
              </a:rPr>
              <a:t>به میزان 80% ماهانه و به صورت علی الحساب پرداخت خواهد شد .</a:t>
            </a:r>
          </a:p>
          <a:p>
            <a:pPr algn="just">
              <a:buFont typeface="Wingdings" pitchFamily="2" charset="2"/>
              <a:buChar char="ü"/>
            </a:pPr>
            <a:endParaRPr lang="fa-IR" sz="2800" b="1" dirty="0" smtClean="0">
              <a:latin typeface="Calibri"/>
              <a:ea typeface="Times New Roman"/>
              <a:cs typeface="B Nazanin" pitchFamily="2" charset="-78"/>
            </a:endParaRPr>
          </a:p>
          <a:p>
            <a:pPr algn="just">
              <a:buFont typeface="Wingdings" pitchFamily="2" charset="2"/>
              <a:buChar char="ü"/>
            </a:pPr>
            <a:r>
              <a:rPr lang="fa-IR" sz="2800" b="1" dirty="0">
                <a:latin typeface="Calibri"/>
                <a:ea typeface="Times New Roman"/>
                <a:cs typeface="B Nazanin" pitchFamily="2" charset="-78"/>
              </a:rPr>
              <a:t>20% </a:t>
            </a:r>
            <a:r>
              <a:rPr lang="fa-IR" sz="2800" b="1">
                <a:latin typeface="Calibri"/>
                <a:ea typeface="Times New Roman"/>
                <a:cs typeface="B Nazanin" pitchFamily="2" charset="-78"/>
              </a:rPr>
              <a:t>باقیمانده </a:t>
            </a:r>
            <a:r>
              <a:rPr lang="fa-IR" sz="2800" b="1" smtClean="0">
                <a:latin typeface="Calibri"/>
                <a:ea typeface="Times New Roman"/>
                <a:cs typeface="B Nazanin" pitchFamily="2" charset="-78"/>
              </a:rPr>
              <a:t>به </a:t>
            </a:r>
            <a:r>
              <a:rPr lang="fa-IR" sz="2800" b="1" dirty="0">
                <a:latin typeface="Calibri"/>
                <a:ea typeface="Times New Roman"/>
                <a:cs typeface="B Nazanin" pitchFamily="2" charset="-78"/>
              </a:rPr>
              <a:t>صورت سه ماه یکبار و پس از پایش و ارزشیابی عملکرد طرف قرارداد ( بر اساس  محاسبه پوشش خدمات </a:t>
            </a:r>
            <a:r>
              <a:rPr lang="fa-IR" sz="2800" b="1" dirty="0" smtClean="0">
                <a:latin typeface="Calibri"/>
                <a:ea typeface="Times New Roman"/>
                <a:cs typeface="B Nazanin" pitchFamily="2" charset="-78"/>
              </a:rPr>
              <a:t>فعال و مستمر </a:t>
            </a:r>
            <a:r>
              <a:rPr lang="fa-IR" sz="2800" b="1" dirty="0">
                <a:latin typeface="Calibri"/>
                <a:ea typeface="Times New Roman"/>
                <a:cs typeface="B Nazanin" pitchFamily="2" charset="-78"/>
              </a:rPr>
              <a:t>و چک لیست پایش و ارزشیابی ) </a:t>
            </a:r>
            <a:r>
              <a:rPr lang="fa-IR" sz="2800" b="1" dirty="0" smtClean="0">
                <a:latin typeface="Calibri"/>
                <a:ea typeface="Times New Roman"/>
                <a:cs typeface="B Nazanin" pitchFamily="2" charset="-78"/>
              </a:rPr>
              <a:t>محاسبه </a:t>
            </a:r>
            <a:r>
              <a:rPr lang="fa-IR" sz="2800" b="1" dirty="0">
                <a:latin typeface="Calibri"/>
                <a:ea typeface="Times New Roman"/>
                <a:cs typeface="B Nazanin" pitchFamily="2" charset="-78"/>
              </a:rPr>
              <a:t>و پرداخت خواهد شد </a:t>
            </a:r>
            <a:r>
              <a:rPr lang="fa-IR" sz="2800" dirty="0" smtClean="0">
                <a:cs typeface="B Nazanin" pitchFamily="2" charset="-78"/>
              </a:rPr>
              <a:t>.</a:t>
            </a:r>
            <a:endParaRPr lang="fa-IR" sz="2800" dirty="0">
              <a:cs typeface="B Nazanin" pitchFamily="2" charset="-78"/>
            </a:endParaRPr>
          </a:p>
        </p:txBody>
      </p:sp>
      <p:sp>
        <p:nvSpPr>
          <p:cNvPr id="5" name="Title 1"/>
          <p:cNvSpPr>
            <a:spLocks noGrp="1"/>
          </p:cNvSpPr>
          <p:nvPr>
            <p:ph type="title"/>
          </p:nvPr>
        </p:nvSpPr>
        <p:spPr/>
        <p:txBody>
          <a:bodyPr>
            <a:normAutofit/>
          </a:bodyPr>
          <a:lstStyle/>
          <a:p>
            <a:pPr algn="r"/>
            <a:r>
              <a:rPr lang="fa-IR" sz="3200" b="1" spc="50" dirty="0" smtClean="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دستورالعمل نحوه پرداخت به شرکت طرف قرارداد</a:t>
            </a:r>
            <a:endParaRPr lang="fa-IR" sz="3600" dirty="0"/>
          </a:p>
        </p:txBody>
      </p:sp>
      <p:graphicFrame>
        <p:nvGraphicFramePr>
          <p:cNvPr id="2" name="Object 1"/>
          <p:cNvGraphicFramePr>
            <a:graphicFrameLocks noChangeAspect="1"/>
          </p:cNvGraphicFramePr>
          <p:nvPr>
            <p:extLst>
              <p:ext uri="{D42A27DB-BD31-4B8C-83A1-F6EECF244321}">
                <p14:modId xmlns:p14="http://schemas.microsoft.com/office/powerpoint/2010/main" val="2646807274"/>
              </p:ext>
            </p:extLst>
          </p:nvPr>
        </p:nvGraphicFramePr>
        <p:xfrm>
          <a:off x="107950" y="115888"/>
          <a:ext cx="792163" cy="920750"/>
        </p:xfrm>
        <a:graphic>
          <a:graphicData uri="http://schemas.openxmlformats.org/presentationml/2006/ole">
            <mc:AlternateContent xmlns:mc="http://schemas.openxmlformats.org/markup-compatibility/2006">
              <mc:Choice xmlns:v="urn:schemas-microsoft-com:vml" Requires="v">
                <p:oleObj spid="_x0000_s9225" name="Picture" r:id="rId3" imgW="0" imgH="0" progId="Word.Picture.8">
                  <p:embed/>
                </p:oleObj>
              </mc:Choice>
              <mc:Fallback>
                <p:oleObj name="Picture" r:id="rId3" imgW="0" imgH="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0" y="115888"/>
                        <a:ext cx="792163" cy="920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739658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Oval 38"/>
          <p:cNvSpPr/>
          <p:nvPr/>
        </p:nvSpPr>
        <p:spPr>
          <a:xfrm>
            <a:off x="3322166" y="1556792"/>
            <a:ext cx="2520280" cy="1665559"/>
          </a:xfrm>
          <a:prstGeom prst="ellipse">
            <a:avLst/>
          </a:prstGeom>
          <a:solidFill>
            <a:schemeClr val="accent1"/>
          </a:solidFill>
          <a:ln/>
        </p:spPr>
        <p:style>
          <a:lnRef idx="3">
            <a:schemeClr val="lt1"/>
          </a:lnRef>
          <a:fillRef idx="1">
            <a:schemeClr val="accent3"/>
          </a:fillRef>
          <a:effectRef idx="1">
            <a:schemeClr val="accent3"/>
          </a:effectRef>
          <a:fontRef idx="minor">
            <a:schemeClr val="lt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کسب امتیاز 90از 100</a:t>
            </a:r>
          </a:p>
        </p:txBody>
      </p:sp>
      <p:sp>
        <p:nvSpPr>
          <p:cNvPr id="51" name="Oval 50"/>
          <p:cNvSpPr/>
          <p:nvPr/>
        </p:nvSpPr>
        <p:spPr>
          <a:xfrm>
            <a:off x="899592" y="4509120"/>
            <a:ext cx="2364766" cy="1440160"/>
          </a:xfrm>
          <a:prstGeom prst="ellipse">
            <a:avLst/>
          </a:prstGeom>
          <a:solidFill>
            <a:srgbClr val="FFA3D1"/>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smtClean="0">
                <a:ln w="11430"/>
                <a:solidFill>
                  <a:schemeClr val="tx1"/>
                </a:solidFill>
                <a:effectLst>
                  <a:outerShdw blurRad="80000" dist="40000" dir="5040000" algn="tl">
                    <a:srgbClr val="000000">
                      <a:alpha val="30000"/>
                    </a:srgbClr>
                  </a:outerShdw>
                </a:effectLst>
                <a:cs typeface="B Nazanin" pitchFamily="2" charset="-78"/>
              </a:rPr>
              <a:t>به ازای هر یک امتیاز کمتر از 90 کسر یک درصد از پرداختی </a:t>
            </a:r>
            <a:endParaRPr lang="fa-IR" sz="1600" b="1"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cs typeface="B Nazanin" pitchFamily="2" charset="-78"/>
            </a:endParaRPr>
          </a:p>
        </p:txBody>
      </p:sp>
      <p:sp>
        <p:nvSpPr>
          <p:cNvPr id="65" name="Oval 64"/>
          <p:cNvSpPr/>
          <p:nvPr/>
        </p:nvSpPr>
        <p:spPr>
          <a:xfrm>
            <a:off x="6130777" y="4293096"/>
            <a:ext cx="2401663" cy="1368152"/>
          </a:xfrm>
          <a:prstGeom prst="ellipse">
            <a:avLst/>
          </a:prstGeom>
          <a:solidFill>
            <a:srgbClr val="FFA3D1"/>
          </a:solidFill>
          <a:ln>
            <a:solidFill>
              <a:schemeClr val="accent3"/>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lvl="0" algn="ctr"/>
            <a:r>
              <a:rPr lang="fa-IR" sz="1600" b="1" dirty="0">
                <a:ln w="11430"/>
                <a:solidFill>
                  <a:schemeClr val="tx1"/>
                </a:solidFill>
                <a:effectLst>
                  <a:outerShdw blurRad="80000" dist="40000" dir="5040000" algn="tl">
                    <a:srgbClr val="000000">
                      <a:alpha val="30000"/>
                    </a:srgbClr>
                  </a:outerShdw>
                </a:effectLst>
                <a:cs typeface="B Nazanin" pitchFamily="2" charset="-78"/>
              </a:rPr>
              <a:t>پرداخت کل مبلغ 20% باقی مانده</a:t>
            </a:r>
            <a:endParaRPr lang="fa-IR" sz="1600" b="1" dirty="0">
              <a:ln w="18000">
                <a:solidFill>
                  <a:srgbClr val="9F2936">
                    <a:satMod val="140000"/>
                  </a:srgbClr>
                </a:solidFill>
                <a:prstDash val="solid"/>
                <a:miter lim="800000"/>
              </a:ln>
              <a:solidFill>
                <a:schemeClr val="tx1"/>
              </a:solidFill>
              <a:effectLst>
                <a:outerShdw blurRad="25500" dist="23000" dir="7020000" algn="tl">
                  <a:srgbClr val="000000">
                    <a:alpha val="50000"/>
                  </a:srgbClr>
                </a:outerShdw>
              </a:effectLst>
              <a:cs typeface="B Nazanin" pitchFamily="2" charset="-78"/>
            </a:endParaRPr>
          </a:p>
        </p:txBody>
      </p:sp>
      <p:sp>
        <p:nvSpPr>
          <p:cNvPr id="83" name="Down Arrow 82"/>
          <p:cNvSpPr/>
          <p:nvPr/>
        </p:nvSpPr>
        <p:spPr>
          <a:xfrm rot="18634586">
            <a:off x="5995254" y="2709237"/>
            <a:ext cx="1199903" cy="1584730"/>
          </a:xfrm>
          <a:prstGeom prst="downArrow">
            <a:avLst/>
          </a:prstGeom>
          <a:solidFill>
            <a:schemeClr val="tx2"/>
          </a:solidFill>
        </p:spPr>
        <p:style>
          <a:lnRef idx="2">
            <a:schemeClr val="accent4">
              <a:shade val="50000"/>
            </a:schemeClr>
          </a:lnRef>
          <a:fillRef idx="1">
            <a:schemeClr val="accent4"/>
          </a:fillRef>
          <a:effectRef idx="0">
            <a:schemeClr val="accent4"/>
          </a:effectRef>
          <a:fontRef idx="minor">
            <a:schemeClr val="lt1"/>
          </a:fontRef>
        </p:style>
        <p:txBody>
          <a:bodyPr vert="vert" rtlCol="1" anchor="ctr"/>
          <a:lstStyle/>
          <a:p>
            <a:pPr algn="ctr"/>
            <a:r>
              <a:rPr lang="fa-IR" dirty="0">
                <a:cs typeface="B Nazanin" pitchFamily="2" charset="-78"/>
              </a:rPr>
              <a:t>بلی</a:t>
            </a:r>
          </a:p>
          <a:p>
            <a:pPr algn="ctr"/>
            <a:endParaRPr lang="fa-IR" dirty="0"/>
          </a:p>
        </p:txBody>
      </p:sp>
      <p:sp>
        <p:nvSpPr>
          <p:cNvPr id="86" name="Down Arrow 85"/>
          <p:cNvSpPr/>
          <p:nvPr/>
        </p:nvSpPr>
        <p:spPr>
          <a:xfrm rot="2032889">
            <a:off x="2103537" y="2836822"/>
            <a:ext cx="1199903" cy="1584730"/>
          </a:xfrm>
          <a:prstGeom prst="downArrow">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fa-IR" dirty="0" smtClean="0">
                <a:cs typeface="B Nazanin" pitchFamily="2" charset="-78"/>
              </a:rPr>
              <a:t>خیر</a:t>
            </a:r>
          </a:p>
          <a:p>
            <a:pPr algn="ctr"/>
            <a:endParaRPr lang="fa-IR" dirty="0"/>
          </a:p>
        </p:txBody>
      </p:sp>
      <p:sp>
        <p:nvSpPr>
          <p:cNvPr id="88" name="Rectangle 87"/>
          <p:cNvSpPr/>
          <p:nvPr/>
        </p:nvSpPr>
        <p:spPr>
          <a:xfrm>
            <a:off x="146418" y="260251"/>
            <a:ext cx="8784976" cy="584775"/>
          </a:xfrm>
          <a:prstGeom prst="rect">
            <a:avLst/>
          </a:prstGeom>
        </p:spPr>
        <p:txBody>
          <a:bodyPr wrap="square">
            <a:spAutoFit/>
          </a:bodyPr>
          <a:lstStyle/>
          <a:p>
            <a:r>
              <a:rPr lang="fa-IR" sz="3200" b="1" spc="50" dirty="0" smtClean="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ea typeface="+mj-ea"/>
                <a:cs typeface="B Nazanin" pitchFamily="2" charset="-78"/>
              </a:rPr>
              <a:t>نحوه </a:t>
            </a:r>
            <a:r>
              <a:rPr lang="fa-IR" sz="32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ea typeface="+mj-ea"/>
                <a:cs typeface="B Nazanin" pitchFamily="2" charset="-78"/>
              </a:rPr>
              <a:t>پرداخت به شرکت طرف </a:t>
            </a:r>
            <a:r>
              <a:rPr lang="fa-IR" sz="3200" b="1" spc="50" dirty="0" smtClean="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ea typeface="+mj-ea"/>
                <a:cs typeface="B Nazanin" pitchFamily="2" charset="-78"/>
              </a:rPr>
              <a:t>قرارداد(</a:t>
            </a:r>
            <a:r>
              <a:rPr lang="fa-IR" b="1" spc="50" dirty="0" smtClean="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بر </a:t>
            </a:r>
            <a:r>
              <a:rPr lang="fa-IR"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اساس چک لیست پایش و </a:t>
            </a:r>
            <a:r>
              <a:rPr lang="fa-IR" b="1" spc="50" dirty="0" smtClean="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ارزشیابی)</a:t>
            </a:r>
            <a:endParaRPr lang="fa-IR" dirty="0"/>
          </a:p>
        </p:txBody>
      </p:sp>
      <p:graphicFrame>
        <p:nvGraphicFramePr>
          <p:cNvPr id="2" name="Object 1"/>
          <p:cNvGraphicFramePr>
            <a:graphicFrameLocks noChangeAspect="1"/>
          </p:cNvGraphicFramePr>
          <p:nvPr>
            <p:extLst>
              <p:ext uri="{D42A27DB-BD31-4B8C-83A1-F6EECF244321}">
                <p14:modId xmlns:p14="http://schemas.microsoft.com/office/powerpoint/2010/main" val="4135785697"/>
              </p:ext>
            </p:extLst>
          </p:nvPr>
        </p:nvGraphicFramePr>
        <p:xfrm>
          <a:off x="323528" y="845025"/>
          <a:ext cx="792163" cy="639759"/>
        </p:xfrm>
        <a:graphic>
          <a:graphicData uri="http://schemas.openxmlformats.org/presentationml/2006/ole">
            <mc:AlternateContent xmlns:mc="http://schemas.openxmlformats.org/markup-compatibility/2006">
              <mc:Choice xmlns:v="urn:schemas-microsoft-com:vml" Requires="v">
                <p:oleObj spid="_x0000_s10249" name="Picture" r:id="rId3" imgW="0" imgH="0" progId="Word.Picture.8">
                  <p:embed/>
                </p:oleObj>
              </mc:Choice>
              <mc:Fallback>
                <p:oleObj name="Picture" r:id="rId3" imgW="0" imgH="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845025"/>
                        <a:ext cx="792163" cy="639759"/>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01503648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3131840" y="1268760"/>
            <a:ext cx="2808312" cy="1152128"/>
          </a:xfrm>
          <a:prstGeom prst="ellipse">
            <a:avLst/>
          </a:prstGeom>
          <a:solidFill>
            <a:srgbClr val="FF0000"/>
          </a:solidFill>
          <a:ln/>
        </p:spPr>
        <p:style>
          <a:lnRef idx="3">
            <a:schemeClr val="lt1"/>
          </a:lnRef>
          <a:fillRef idx="1">
            <a:schemeClr val="accent3"/>
          </a:fillRef>
          <a:effectRef idx="1">
            <a:schemeClr val="accent3"/>
          </a:effectRef>
          <a:fontRef idx="minor">
            <a:schemeClr val="lt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کسب امتیاز 70 و کمتر</a:t>
            </a:r>
          </a:p>
        </p:txBody>
      </p:sp>
      <p:sp>
        <p:nvSpPr>
          <p:cNvPr id="6" name="Oval 5"/>
          <p:cNvSpPr/>
          <p:nvPr/>
        </p:nvSpPr>
        <p:spPr>
          <a:xfrm>
            <a:off x="827584" y="4275094"/>
            <a:ext cx="2880320" cy="1242138"/>
          </a:xfrm>
          <a:prstGeom prst="ellipse">
            <a:avLst/>
          </a:prstGeom>
          <a:solidFill>
            <a:srgbClr val="FFA3D1"/>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00" b="1" dirty="0" smtClean="0">
                <a:ln w="11430"/>
                <a:solidFill>
                  <a:schemeClr val="tx1"/>
                </a:solidFill>
                <a:effectLst>
                  <a:outerShdw blurRad="80000" dist="40000" dir="5040000" algn="tl">
                    <a:srgbClr val="000000">
                      <a:alpha val="30000"/>
                    </a:srgbClr>
                  </a:outerShdw>
                </a:effectLst>
                <a:cs typeface="B Nazanin" pitchFamily="2" charset="-78"/>
              </a:rPr>
              <a:t>کسر </a:t>
            </a:r>
            <a:r>
              <a:rPr lang="fa-IR" sz="1600" b="1" dirty="0">
                <a:ln w="11430"/>
                <a:solidFill>
                  <a:schemeClr val="tx1"/>
                </a:solidFill>
                <a:effectLst>
                  <a:outerShdw blurRad="80000" dist="40000" dir="5040000" algn="tl">
                    <a:srgbClr val="000000">
                      <a:alpha val="30000"/>
                    </a:srgbClr>
                  </a:outerShdw>
                </a:effectLst>
                <a:cs typeface="B Nazanin" pitchFamily="2" charset="-78"/>
              </a:rPr>
              <a:t>2 درصد  از پرداختی </a:t>
            </a:r>
            <a:endParaRPr lang="fa-IR" sz="1600" b="1"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cs typeface="B Nazanin" pitchFamily="2" charset="-78"/>
            </a:endParaRPr>
          </a:p>
        </p:txBody>
      </p:sp>
      <p:sp>
        <p:nvSpPr>
          <p:cNvPr id="7" name="Oval 6"/>
          <p:cNvSpPr/>
          <p:nvPr/>
        </p:nvSpPr>
        <p:spPr>
          <a:xfrm>
            <a:off x="5580112" y="3789040"/>
            <a:ext cx="2880319" cy="1728192"/>
          </a:xfrm>
          <a:prstGeom prst="ellipse">
            <a:avLst/>
          </a:prstGeom>
          <a:solidFill>
            <a:srgbClr val="FFA3D1"/>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lvl="0" algn="ctr"/>
            <a:r>
              <a:rPr lang="fa-IR" sz="1600" b="1" dirty="0" smtClean="0">
                <a:ln w="11430"/>
                <a:solidFill>
                  <a:schemeClr val="tx1"/>
                </a:solidFill>
                <a:effectLst>
                  <a:outerShdw blurRad="80000" dist="40000" dir="5040000" algn="tl">
                    <a:srgbClr val="000000">
                      <a:alpha val="30000"/>
                    </a:srgbClr>
                  </a:outerShdw>
                </a:effectLst>
                <a:cs typeface="B Nazanin" pitchFamily="2" charset="-78"/>
              </a:rPr>
              <a:t>تذکر کتبی به طرف قرارداد و در صورت تکرار لغو قرارداد </a:t>
            </a:r>
            <a:endParaRPr lang="fa-IR" sz="1600" b="1" dirty="0">
              <a:ln w="18000">
                <a:solidFill>
                  <a:srgbClr val="9F2936">
                    <a:satMod val="140000"/>
                  </a:srgbClr>
                </a:solidFill>
                <a:prstDash val="solid"/>
                <a:miter lim="800000"/>
              </a:ln>
              <a:solidFill>
                <a:schemeClr val="tx1"/>
              </a:solidFill>
              <a:effectLst>
                <a:outerShdw blurRad="25500" dist="23000" dir="7020000" algn="tl">
                  <a:srgbClr val="000000">
                    <a:alpha val="50000"/>
                  </a:srgbClr>
                </a:outerShdw>
              </a:effectLst>
              <a:cs typeface="B Nazanin" pitchFamily="2" charset="-78"/>
            </a:endParaRPr>
          </a:p>
        </p:txBody>
      </p:sp>
      <p:sp>
        <p:nvSpPr>
          <p:cNvPr id="9" name="Down Arrow 8"/>
          <p:cNvSpPr/>
          <p:nvPr/>
        </p:nvSpPr>
        <p:spPr>
          <a:xfrm rot="2032889">
            <a:off x="2300982" y="2323088"/>
            <a:ext cx="1199903" cy="1998446"/>
          </a:xfrm>
          <a:prstGeom prst="downArrow">
            <a:avLst/>
          </a:prstGeom>
          <a:solidFill>
            <a:srgbClr val="00B0F0"/>
          </a:solidFill>
        </p:spPr>
        <p:style>
          <a:lnRef idx="2">
            <a:schemeClr val="accent2">
              <a:shade val="50000"/>
            </a:schemeClr>
          </a:lnRef>
          <a:fillRef idx="1">
            <a:schemeClr val="accent2"/>
          </a:fillRef>
          <a:effectRef idx="0">
            <a:schemeClr val="accent2"/>
          </a:effectRef>
          <a:fontRef idx="minor">
            <a:schemeClr val="lt1"/>
          </a:fontRef>
        </p:style>
        <p:txBody>
          <a:bodyPr vert="vert270" rtlCol="1" anchor="ctr" anchorCtr="1"/>
          <a:lstStyle/>
          <a:p>
            <a:pPr algn="ctr"/>
            <a:r>
              <a:rPr lang="fa-IR" sz="1400" dirty="0" smtClean="0">
                <a:cs typeface="B Nazanin" pitchFamily="2" charset="-78"/>
              </a:rPr>
              <a:t>به ازای هر یک امتیاز</a:t>
            </a:r>
            <a:endParaRPr lang="fa-IR" sz="1400" dirty="0">
              <a:cs typeface="B Nazanin" pitchFamily="2" charset="-78"/>
            </a:endParaRPr>
          </a:p>
        </p:txBody>
      </p:sp>
      <p:sp>
        <p:nvSpPr>
          <p:cNvPr id="10" name="Rectangle 9"/>
          <p:cNvSpPr/>
          <p:nvPr/>
        </p:nvSpPr>
        <p:spPr>
          <a:xfrm>
            <a:off x="179512" y="395953"/>
            <a:ext cx="8712968" cy="584775"/>
          </a:xfrm>
          <a:prstGeom prst="rect">
            <a:avLst/>
          </a:prstGeom>
        </p:spPr>
        <p:txBody>
          <a:bodyPr wrap="square">
            <a:spAutoFit/>
          </a:bodyPr>
          <a:lstStyle/>
          <a:p>
            <a:pPr algn="ctr"/>
            <a:r>
              <a:rPr lang="fa-IR" sz="3200" b="1" spc="50" dirty="0" smtClean="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ea typeface="+mj-ea"/>
                <a:cs typeface="B Nazanin" pitchFamily="2" charset="-78"/>
              </a:rPr>
              <a:t>نحوه </a:t>
            </a:r>
            <a:r>
              <a:rPr lang="fa-IR" sz="3200" b="1" spc="50" dirty="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ea typeface="+mj-ea"/>
                <a:cs typeface="B Nazanin" pitchFamily="2" charset="-78"/>
              </a:rPr>
              <a:t>پرداخت به شرکت طرف </a:t>
            </a:r>
            <a:r>
              <a:rPr lang="fa-IR" sz="3200" b="1" spc="50" dirty="0" smtClean="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ea typeface="+mj-ea"/>
                <a:cs typeface="B Nazanin" pitchFamily="2" charset="-78"/>
              </a:rPr>
              <a:t>قرارداد( </a:t>
            </a:r>
            <a:r>
              <a:rPr lang="fa-IR" sz="1600" b="1" spc="50" dirty="0" smtClean="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ea typeface="+mj-ea"/>
                <a:cs typeface="B Nazanin" pitchFamily="2" charset="-78"/>
              </a:rPr>
              <a:t>بر اساس چک لیست پایش و ارزشیابی</a:t>
            </a:r>
            <a:r>
              <a:rPr lang="fa-IR" sz="3200" b="1" spc="50" dirty="0" smtClean="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ea typeface="+mj-ea"/>
                <a:cs typeface="B Nazanin" pitchFamily="2" charset="-78"/>
              </a:rPr>
              <a:t>)</a:t>
            </a:r>
            <a:endParaRPr lang="fa-IR" dirty="0"/>
          </a:p>
        </p:txBody>
      </p:sp>
      <p:sp>
        <p:nvSpPr>
          <p:cNvPr id="11" name="Right Arrow 10"/>
          <p:cNvSpPr/>
          <p:nvPr/>
        </p:nvSpPr>
        <p:spPr>
          <a:xfrm rot="2472609">
            <a:off x="5403401" y="2629735"/>
            <a:ext cx="1720101" cy="983656"/>
          </a:xfrm>
          <a:prstGeom prst="rightArrow">
            <a:avLst/>
          </a:prstGeom>
          <a:solidFill>
            <a:srgbClr val="00B0F0"/>
          </a:soli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p:graphicFrame>
        <p:nvGraphicFramePr>
          <p:cNvPr id="2" name="Object 1"/>
          <p:cNvGraphicFramePr>
            <a:graphicFrameLocks noChangeAspect="1"/>
          </p:cNvGraphicFramePr>
          <p:nvPr>
            <p:extLst>
              <p:ext uri="{D42A27DB-BD31-4B8C-83A1-F6EECF244321}">
                <p14:modId xmlns:p14="http://schemas.microsoft.com/office/powerpoint/2010/main" val="4051920463"/>
              </p:ext>
            </p:extLst>
          </p:nvPr>
        </p:nvGraphicFramePr>
        <p:xfrm>
          <a:off x="206996" y="836712"/>
          <a:ext cx="792163" cy="840919"/>
        </p:xfrm>
        <a:graphic>
          <a:graphicData uri="http://schemas.openxmlformats.org/presentationml/2006/ole">
            <mc:AlternateContent xmlns:mc="http://schemas.openxmlformats.org/markup-compatibility/2006">
              <mc:Choice xmlns:v="urn:schemas-microsoft-com:vml" Requires="v">
                <p:oleObj spid="_x0000_s11273" name="Picture" r:id="rId3" imgW="0" imgH="0" progId="Word.Picture.8">
                  <p:embed/>
                </p:oleObj>
              </mc:Choice>
              <mc:Fallback>
                <p:oleObj name="Picture" r:id="rId3" imgW="0" imgH="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996" y="836712"/>
                        <a:ext cx="792163" cy="840919"/>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36892517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
          </p:nvPr>
        </p:nvSpPr>
        <p:spPr>
          <a:xfrm>
            <a:off x="827584" y="2348880"/>
            <a:ext cx="7776864" cy="3750168"/>
          </a:xfrm>
        </p:spPr>
        <p:txBody>
          <a:bodyPr>
            <a:normAutofit/>
          </a:bodyPr>
          <a:lstStyle/>
          <a:p>
            <a:pPr algn="just">
              <a:lnSpc>
                <a:spcPct val="200000"/>
              </a:lnSpc>
              <a:buFont typeface="Wingdings" pitchFamily="2" charset="2"/>
              <a:buChar char="ü"/>
            </a:pPr>
            <a:r>
              <a:rPr lang="fa-IR" sz="2800" b="1" dirty="0" smtClean="0">
                <a:latin typeface="Calibri"/>
                <a:ea typeface="Times New Roman"/>
                <a:cs typeface="B Nazanin" pitchFamily="2" charset="-78"/>
              </a:rPr>
              <a:t>امتیاز کل 100 بوده که شامل 30% حاصل از تکمیل ابزار پایش و ارزشیابی مرکز سلامت جامعه و 70 % حاصل از تکمیل پایش و ارزشیابی پایگاههای سلامت می باشد .</a:t>
            </a:r>
          </a:p>
          <a:p>
            <a:pPr marL="0" indent="0" algn="just">
              <a:buNone/>
            </a:pPr>
            <a:endParaRPr lang="fa-IR" sz="2800" dirty="0"/>
          </a:p>
        </p:txBody>
      </p:sp>
      <p:sp>
        <p:nvSpPr>
          <p:cNvPr id="5" name="Title 1"/>
          <p:cNvSpPr>
            <a:spLocks noGrp="1"/>
          </p:cNvSpPr>
          <p:nvPr>
            <p:ph type="title"/>
          </p:nvPr>
        </p:nvSpPr>
        <p:spPr/>
        <p:txBody>
          <a:bodyPr>
            <a:normAutofit/>
          </a:bodyPr>
          <a:lstStyle/>
          <a:p>
            <a:pPr algn="r"/>
            <a:r>
              <a:rPr lang="fa-IR" sz="3200" b="1" spc="50" dirty="0" smtClean="0">
                <a:ln w="11430"/>
                <a:gradFill>
                  <a:gsLst>
                    <a:gs pos="25000">
                      <a:srgbClr val="9F2936">
                        <a:satMod val="155000"/>
                      </a:srgbClr>
                    </a:gs>
                    <a:gs pos="100000">
                      <a:srgbClr val="9F2936">
                        <a:shade val="45000"/>
                        <a:satMod val="165000"/>
                      </a:srgbClr>
                    </a:gs>
                  </a:gsLst>
                  <a:lin ang="5400000"/>
                </a:gradFill>
                <a:effectLst>
                  <a:outerShdw blurRad="76200" dist="50800" dir="5400000" algn="tl" rotWithShape="0">
                    <a:srgbClr val="000000">
                      <a:alpha val="65000"/>
                    </a:srgbClr>
                  </a:outerShdw>
                </a:effectLst>
                <a:cs typeface="B Nazanin" pitchFamily="2" charset="-78"/>
              </a:rPr>
              <a:t>پایش و ارزشیابی</a:t>
            </a:r>
            <a:endParaRPr lang="fa-IR" sz="3600" dirty="0"/>
          </a:p>
        </p:txBody>
      </p:sp>
      <p:graphicFrame>
        <p:nvGraphicFramePr>
          <p:cNvPr id="2" name="Object 1"/>
          <p:cNvGraphicFramePr>
            <a:graphicFrameLocks noChangeAspect="1"/>
          </p:cNvGraphicFramePr>
          <p:nvPr>
            <p:extLst>
              <p:ext uri="{D42A27DB-BD31-4B8C-83A1-F6EECF244321}">
                <p14:modId xmlns:p14="http://schemas.microsoft.com/office/powerpoint/2010/main" val="3333759508"/>
              </p:ext>
            </p:extLst>
          </p:nvPr>
        </p:nvGraphicFramePr>
        <p:xfrm>
          <a:off x="107950" y="115888"/>
          <a:ext cx="792163" cy="920750"/>
        </p:xfrm>
        <a:graphic>
          <a:graphicData uri="http://schemas.openxmlformats.org/presentationml/2006/ole">
            <mc:AlternateContent xmlns:mc="http://schemas.openxmlformats.org/markup-compatibility/2006">
              <mc:Choice xmlns:v="urn:schemas-microsoft-com:vml" Requires="v">
                <p:oleObj spid="_x0000_s12297" name="Picture" r:id="rId3" imgW="0" imgH="0" progId="Word.Picture.8">
                  <p:embed/>
                </p:oleObj>
              </mc:Choice>
              <mc:Fallback>
                <p:oleObj name="Picture" r:id="rId3" imgW="0" imgH="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0" y="115888"/>
                        <a:ext cx="792163" cy="920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9611494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nSpc>
                <a:spcPct val="150000"/>
              </a:lnSpc>
              <a:buNone/>
            </a:pPr>
            <a:r>
              <a:rPr lang="fa-IR" b="1" dirty="0" smtClean="0">
                <a:cs typeface="B Nazanin" pitchFamily="2" charset="-78"/>
              </a:rPr>
              <a:t>از ساعت 8 صبح لغایت 15 بعدازظهر</a:t>
            </a:r>
          </a:p>
        </p:txBody>
      </p:sp>
      <p:sp>
        <p:nvSpPr>
          <p:cNvPr id="3" name="Title 2"/>
          <p:cNvSpPr>
            <a:spLocks noGrp="1"/>
          </p:cNvSpPr>
          <p:nvPr>
            <p:ph type="title"/>
          </p:nvPr>
        </p:nvSpPr>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sz="4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ساعت کار:</a:t>
            </a:r>
            <a:endParaRPr lang="fa-IR" sz="40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4" name="Flowchart: Terminator 3"/>
          <p:cNvSpPr/>
          <p:nvPr/>
        </p:nvSpPr>
        <p:spPr>
          <a:xfrm>
            <a:off x="848939" y="1273913"/>
            <a:ext cx="7776864" cy="13945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2153909"/>
            <a:ext cx="8651424" cy="4620000"/>
          </a:xfrm>
        </p:spPr>
        <p:txBody>
          <a:bodyPr>
            <a:noAutofit/>
          </a:bodyPr>
          <a:lstStyle/>
          <a:p>
            <a:pPr rtl="0">
              <a:lnSpc>
                <a:spcPct val="150000"/>
              </a:lnSpc>
              <a:buNone/>
            </a:pPr>
            <a:r>
              <a:rPr lang="fa-IR" sz="3000" dirty="0" smtClean="0">
                <a:cs typeface="B Nazanin" pitchFamily="2" charset="-78"/>
              </a:rPr>
              <a:t>داشتن پرونده خانوار فعال یعنی پرونده ای که بیش از 3 ماه از آخرین مراقبت ثبت شده در آن بر اساس بسته خدمت نگذشته باشد.</a:t>
            </a:r>
            <a:r>
              <a:rPr lang="en-US" sz="3000" dirty="0" smtClean="0">
                <a:cs typeface="B Nazanin" pitchFamily="2" charset="-78"/>
              </a:rPr>
              <a:t/>
            </a:r>
            <a:br>
              <a:rPr lang="en-US" sz="3000" dirty="0" smtClean="0">
                <a:cs typeface="B Nazanin" pitchFamily="2" charset="-78"/>
              </a:rPr>
            </a:br>
            <a:r>
              <a:rPr lang="fa-IR" sz="3000" dirty="0" smtClean="0">
                <a:cs typeface="B Nazanin" pitchFamily="2" charset="-78"/>
              </a:rPr>
              <a:t>چنانچه فرد مورد نظر بر اساس بسته خدمت به موقع به پایگاه سلامت مراجعه نکند. کارشناس مراقبت سلامت خانواده موظف به پیگیری مورد از طریق تلفن، نامه و رابط بهداشت و ... می باشد ودرصورت لزوم باید به منزل وی مراجعه نماید.</a:t>
            </a:r>
            <a:endParaRPr lang="fa-IR" sz="3000" dirty="0"/>
          </a:p>
        </p:txBody>
      </p:sp>
      <p:sp>
        <p:nvSpPr>
          <p:cNvPr id="2" name="Title 1"/>
          <p:cNvSpPr>
            <a:spLocks noGrp="1"/>
          </p:cNvSpPr>
          <p:nvPr>
            <p:ph type="title"/>
          </p:nvPr>
        </p:nvSpPr>
        <p:spPr>
          <a:xfrm>
            <a:off x="455430" y="1176344"/>
            <a:ext cx="8229600" cy="734322"/>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en-US" sz="3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t/>
            </a:r>
            <a:br>
              <a:rPr lang="en-US" sz="3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br>
            <a:r>
              <a:rPr lang="fa-IR" sz="4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خدمات </a:t>
            </a:r>
            <a:r>
              <a:rPr lang="fa-IR" sz="40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فعال: </a:t>
            </a:r>
            <a:r>
              <a:rPr lang="fa-IR" sz="32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t/>
            </a:r>
            <a:br>
              <a:rPr lang="fa-IR" sz="32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br>
            <a:endParaRPr lang="fa-IR" sz="32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endParaRPr>
          </a:p>
        </p:txBody>
      </p:sp>
      <p:sp>
        <p:nvSpPr>
          <p:cNvPr id="4" name="Flowchart: Terminator 3"/>
          <p:cNvSpPr/>
          <p:nvPr/>
        </p:nvSpPr>
        <p:spPr>
          <a:xfrm>
            <a:off x="870643" y="1895477"/>
            <a:ext cx="7776864" cy="13945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itle 1"/>
          <p:cNvSpPr txBox="1">
            <a:spLocks/>
          </p:cNvSpPr>
          <p:nvPr/>
        </p:nvSpPr>
        <p:spPr>
          <a:xfrm>
            <a:off x="6300192" y="332656"/>
            <a:ext cx="1948474" cy="653676"/>
          </a:xfrm>
          <a:prstGeom prst="rect">
            <a:avLst/>
          </a:prstGeom>
        </p:spPr>
        <p:style>
          <a:lnRef idx="1">
            <a:schemeClr val="accent6"/>
          </a:lnRef>
          <a:fillRef idx="2">
            <a:schemeClr val="accent6"/>
          </a:fillRef>
          <a:effectRef idx="1">
            <a:schemeClr val="accent6"/>
          </a:effectRef>
          <a:fontRef idx="minor">
            <a:schemeClr val="dk1"/>
          </a:fontRef>
        </p:style>
        <p:txBody>
          <a:bodyPr vert="horz" rtlCol="0" anchor="ctr">
            <a:noAutofit/>
            <a:scene3d>
              <a:camera prst="orthographicFront"/>
              <a:lightRig rig="soft" dir="t"/>
            </a:scene3d>
            <a:sp3d prstMaterial="softEdge">
              <a:bevelT w="25400" h="25400"/>
            </a:sp3d>
          </a:bodyPr>
          <a:lstStyle>
            <a:lvl1pPr algn="l" rtl="1" eaLnBrk="1" latinLnBrk="0" hangingPunct="1">
              <a:spcBef>
                <a:spcPct val="0"/>
              </a:spcBef>
              <a:buNone/>
              <a:defRPr kumimoji="0" sz="4100" b="1" kern="1200">
                <a:solidFill>
                  <a:schemeClr val="dk1"/>
                </a:solidFill>
                <a:effectLst>
                  <a:outerShdw blurRad="31750" dist="25400" dir="5400000" algn="tl" rotWithShape="0">
                    <a:srgbClr val="000000">
                      <a:alpha val="25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a:r>
              <a:rPr lang="fa-IR" sz="360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تعاریف:</a:t>
            </a:r>
            <a:endParaRPr lang="fa-IR" sz="36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Nazanin" pitchFamily="2"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accent4">
                    <a:lumMod val="50000"/>
                  </a:schemeClr>
                </a:solidFill>
                <a:cs typeface="B Titr" pitchFamily="2" charset="-78"/>
              </a:rPr>
              <a:t>وارونگی مراقبت</a:t>
            </a:r>
            <a:endParaRPr lang="fa-IR" dirty="0">
              <a:solidFill>
                <a:schemeClr val="accent4">
                  <a:lumMod val="50000"/>
                </a:schemeClr>
              </a:solidFill>
              <a:cs typeface="B Titr" pitchFamily="2" charset="-78"/>
            </a:endParaRPr>
          </a:p>
        </p:txBody>
      </p:sp>
      <p:sp>
        <p:nvSpPr>
          <p:cNvPr id="3" name="Content Placeholder 2"/>
          <p:cNvSpPr>
            <a:spLocks noGrp="1"/>
          </p:cNvSpPr>
          <p:nvPr>
            <p:ph idx="1"/>
          </p:nvPr>
        </p:nvSpPr>
        <p:spPr/>
        <p:txBody>
          <a:bodyPr>
            <a:normAutofit/>
          </a:bodyPr>
          <a:lstStyle/>
          <a:p>
            <a:pPr marL="0" indent="0" algn="justLow">
              <a:lnSpc>
                <a:spcPct val="150000"/>
              </a:lnSpc>
              <a:buNone/>
            </a:pPr>
            <a:r>
              <a:rPr lang="fa-IR" b="1" dirty="0">
                <a:cs typeface="B Nazanin" pitchFamily="2" charset="-78"/>
              </a:rPr>
              <a:t>مردم ثروتمندتر- که نیاز آنان به مراقبت معمولاً کمتر است- بیشترین مراقبت را به خود جذب  </a:t>
            </a:r>
            <a:r>
              <a:rPr lang="fa-IR" b="1" dirty="0" smtClean="0">
                <a:cs typeface="B Nazanin" pitchFamily="2" charset="-78"/>
              </a:rPr>
              <a:t>می </a:t>
            </a:r>
            <a:r>
              <a:rPr lang="fa-IR" b="1" dirty="0">
                <a:cs typeface="B Nazanin" pitchFamily="2" charset="-78"/>
              </a:rPr>
              <a:t>کنند، حال آن که افراد دارای کمترین توان مالی که با بیشترین مسائل سلامت روبه رویند از کمترین مراقبت برخوردارند. منفعت آنچه از منابع عمومی صرف سلامت می شود چه در کشورهای پردرآمد و چه در کشورهای کم درآمد، به ثروتمندان بیشتر از تنگدستان </a:t>
            </a:r>
            <a:r>
              <a:rPr lang="fa-IR" b="1" dirty="0" smtClean="0">
                <a:cs typeface="B Nazanin" pitchFamily="2" charset="-78"/>
              </a:rPr>
              <a:t/>
            </a:r>
            <a:br>
              <a:rPr lang="fa-IR" b="1" dirty="0" smtClean="0">
                <a:cs typeface="B Nazanin" pitchFamily="2" charset="-78"/>
              </a:rPr>
            </a:br>
            <a:r>
              <a:rPr lang="fa-IR" b="1" dirty="0" smtClean="0">
                <a:cs typeface="B Nazanin" pitchFamily="2" charset="-78"/>
              </a:rPr>
              <a:t>می </a:t>
            </a:r>
            <a:r>
              <a:rPr lang="fa-IR" b="1" dirty="0">
                <a:cs typeface="B Nazanin" pitchFamily="2" charset="-78"/>
              </a:rPr>
              <a:t>رسد.</a:t>
            </a:r>
          </a:p>
        </p:txBody>
      </p:sp>
    </p:spTree>
    <p:extLst>
      <p:ext uri="{BB962C8B-B14F-4D97-AF65-F5344CB8AC3E}">
        <p14:creationId xmlns:p14="http://schemas.microsoft.com/office/powerpoint/2010/main" val="4119043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974632"/>
          </a:xfrm>
          <a:prstGeom prst="rect">
            <a:avLst/>
          </a:prstGeom>
        </p:spPr>
      </p:pic>
      <p:sp>
        <p:nvSpPr>
          <p:cNvPr id="5" name="Title 1"/>
          <p:cNvSpPr>
            <a:spLocks noGrp="1"/>
          </p:cNvSpPr>
          <p:nvPr>
            <p:ph type="title"/>
          </p:nvPr>
        </p:nvSpPr>
        <p:spPr>
          <a:xfrm>
            <a:off x="-403548" y="469676"/>
            <a:ext cx="4413176" cy="1455228"/>
          </a:xfrm>
        </p:spPr>
        <p:txBody>
          <a:bodyPr>
            <a:noAutofit/>
            <a:scene3d>
              <a:camera prst="isometricTopUp"/>
              <a:lightRig rig="contrasting" dir="t">
                <a:rot lat="0" lon="0" rev="4500000"/>
              </a:lightRig>
            </a:scene3d>
            <a:sp3d contourW="6350" prstMaterial="metal">
              <a:bevelT w="127000" h="31750" prst="relaxedInset"/>
              <a:contourClr>
                <a:schemeClr val="accent1">
                  <a:shade val="75000"/>
                </a:schemeClr>
              </a:contourClr>
            </a:sp3d>
          </a:bodyPr>
          <a:lstStyle/>
          <a:p>
            <a:pPr algn="r"/>
            <a:r>
              <a:rPr lang="en-US" sz="5000" cap="all" dirty="0" smtClean="0">
                <a:ln w="0"/>
                <a:solidFill>
                  <a:srgbClr val="FFFF00"/>
                </a:solidFill>
                <a:effectLst>
                  <a:reflection blurRad="12700" stA="50000" endPos="50000" dist="5000" dir="5400000" sy="-100000" rotWithShape="0"/>
                </a:effectLst>
                <a:cs typeface="B Nazanin" pitchFamily="2" charset="-78"/>
              </a:rPr>
              <a:t/>
            </a:r>
            <a:br>
              <a:rPr lang="en-US" sz="5000" cap="all" dirty="0" smtClean="0">
                <a:ln w="0"/>
                <a:solidFill>
                  <a:srgbClr val="FFFF00"/>
                </a:solidFill>
                <a:effectLst>
                  <a:reflection blurRad="12700" stA="50000" endPos="50000" dist="5000" dir="5400000" sy="-100000" rotWithShape="0"/>
                </a:effectLst>
                <a:cs typeface="B Nazanin" pitchFamily="2" charset="-78"/>
              </a:rPr>
            </a:br>
            <a:r>
              <a:rPr lang="fa-IR" sz="5000" cap="all" dirty="0" smtClean="0">
                <a:ln w="0"/>
                <a:solidFill>
                  <a:srgbClr val="FFFF00"/>
                </a:solidFill>
                <a:effectLst>
                  <a:reflection blurRad="12700" stA="50000" endPos="50000" dist="5000" dir="5400000" sy="-100000" rotWithShape="0"/>
                </a:effectLst>
                <a:cs typeface="B Nazanin" pitchFamily="2" charset="-78"/>
              </a:rPr>
              <a:t>ممنون از توجه شما</a:t>
            </a:r>
            <a:br>
              <a:rPr lang="fa-IR" sz="5000" cap="all" dirty="0" smtClean="0">
                <a:ln w="0"/>
                <a:solidFill>
                  <a:srgbClr val="FFFF00"/>
                </a:solidFill>
                <a:effectLst>
                  <a:reflection blurRad="12700" stA="50000" endPos="50000" dist="5000" dir="5400000" sy="-100000" rotWithShape="0"/>
                </a:effectLst>
                <a:cs typeface="B Nazanin" pitchFamily="2" charset="-78"/>
              </a:rPr>
            </a:br>
            <a:r>
              <a:rPr lang="fa-IR" sz="5000" cap="all" dirty="0" smtClean="0">
                <a:ln w="0"/>
                <a:solidFill>
                  <a:srgbClr val="FFFF00"/>
                </a:solidFill>
                <a:effectLst>
                  <a:reflection blurRad="12700" stA="50000" endPos="50000" dist="5000" dir="5400000" sy="-100000" rotWithShape="0"/>
                </a:effectLst>
                <a:cs typeface="B Nazanin" pitchFamily="2" charset="-78"/>
              </a:rPr>
              <a:t>خسته نباشید</a:t>
            </a:r>
            <a:r>
              <a:rPr lang="fa-IR" sz="5000" cap="all" dirty="0">
                <a:ln w="0"/>
                <a:solidFill>
                  <a:srgbClr val="FFFF00"/>
                </a:solidFill>
                <a:effectLst>
                  <a:reflection blurRad="12700" stA="50000" endPos="50000" dist="5000" dir="5400000" sy="-100000" rotWithShape="0"/>
                </a:effectLst>
                <a:cs typeface="B Nazanin" pitchFamily="2" charset="-78"/>
              </a:rPr>
              <a:t/>
            </a:r>
            <a:br>
              <a:rPr lang="fa-IR" sz="5000" cap="all" dirty="0">
                <a:ln w="0"/>
                <a:solidFill>
                  <a:srgbClr val="FFFF00"/>
                </a:solidFill>
                <a:effectLst>
                  <a:reflection blurRad="12700" stA="50000" endPos="50000" dist="5000" dir="5400000" sy="-100000" rotWithShape="0"/>
                </a:effectLst>
                <a:cs typeface="B Nazanin" pitchFamily="2" charset="-78"/>
              </a:rPr>
            </a:br>
            <a:endParaRPr lang="fa-IR" sz="5000" cap="all" dirty="0">
              <a:ln w="0"/>
              <a:solidFill>
                <a:srgbClr val="FFFF00"/>
              </a:solidFill>
              <a:effectLst>
                <a:reflection blurRad="12700" stA="50000" endPos="50000" dist="5000" dir="5400000" sy="-100000" rotWithShape="0"/>
              </a:effectLst>
              <a:cs typeface="B Nazanin" pitchFamily="2" charset="-78"/>
            </a:endParaRPr>
          </a:p>
        </p:txBody>
      </p:sp>
    </p:spTree>
    <p:extLst>
      <p:ext uri="{BB962C8B-B14F-4D97-AF65-F5344CB8AC3E}">
        <p14:creationId xmlns:p14="http://schemas.microsoft.com/office/powerpoint/2010/main" val="3181902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smtClean="0">
                <a:solidFill>
                  <a:schemeClr val="accent4">
                    <a:lumMod val="50000"/>
                  </a:schemeClr>
                </a:solidFill>
                <a:cs typeface="B Titr" pitchFamily="2" charset="-78"/>
              </a:rPr>
              <a:t>مراقبت ورشکست کننده</a:t>
            </a:r>
            <a:endParaRPr lang="fa-IR" dirty="0">
              <a:solidFill>
                <a:schemeClr val="accent4">
                  <a:lumMod val="50000"/>
                </a:schemeClr>
              </a:solidFill>
            </a:endParaRPr>
          </a:p>
        </p:txBody>
      </p:sp>
      <p:sp>
        <p:nvSpPr>
          <p:cNvPr id="3" name="Content Placeholder 2"/>
          <p:cNvSpPr>
            <a:spLocks noGrp="1"/>
          </p:cNvSpPr>
          <p:nvPr>
            <p:ph idx="1"/>
          </p:nvPr>
        </p:nvSpPr>
        <p:spPr/>
        <p:txBody>
          <a:bodyPr/>
          <a:lstStyle/>
          <a:p>
            <a:pPr marL="0" indent="0" algn="justLow">
              <a:lnSpc>
                <a:spcPct val="150000"/>
              </a:lnSpc>
              <a:buNone/>
            </a:pPr>
            <a:r>
              <a:rPr lang="fa-IR" b="1" dirty="0">
                <a:cs typeface="B Nazanin" pitchFamily="2" charset="-78"/>
              </a:rPr>
              <a:t>هرجا مردم از حفاظت اجتماعی محروم اند و بخش عمده هزینه خدمات، بطور مستقیم توسط مردم و در محل دریافت </a:t>
            </a:r>
            <a:r>
              <a:rPr lang="fa-IR" b="1" dirty="0" smtClean="0">
                <a:cs typeface="B Nazanin" pitchFamily="2" charset="-78"/>
              </a:rPr>
              <a:t>خدمت </a:t>
            </a:r>
            <a:r>
              <a:rPr lang="fa-IR" b="1" dirty="0">
                <a:cs typeface="B Nazanin" pitchFamily="2" charset="-78"/>
              </a:rPr>
              <a:t>پرداخت می شود، احتمال روبه رو شدن آنان با پرداخت های کمرشکن وجود دارد. هرسال بیش از 100 میلیون نفر به سبب هزینه های سلامت در ورطه فقر </a:t>
            </a:r>
            <a:r>
              <a:rPr lang="fa-IR" b="1" dirty="0" smtClean="0">
                <a:cs typeface="B Nazanin" pitchFamily="2" charset="-78"/>
              </a:rPr>
              <a:t/>
            </a:r>
            <a:br>
              <a:rPr lang="fa-IR" b="1" dirty="0" smtClean="0">
                <a:cs typeface="B Nazanin" pitchFamily="2" charset="-78"/>
              </a:rPr>
            </a:br>
            <a:r>
              <a:rPr lang="fa-IR" b="1" dirty="0" smtClean="0">
                <a:cs typeface="B Nazanin" pitchFamily="2" charset="-78"/>
              </a:rPr>
              <a:t>می </a:t>
            </a:r>
            <a:r>
              <a:rPr lang="fa-IR" b="1" dirty="0">
                <a:cs typeface="B Nazanin" pitchFamily="2" charset="-78"/>
              </a:rPr>
              <a:t>غلتند.</a:t>
            </a:r>
          </a:p>
        </p:txBody>
      </p:sp>
    </p:spTree>
    <p:extLst>
      <p:ext uri="{BB962C8B-B14F-4D97-AF65-F5344CB8AC3E}">
        <p14:creationId xmlns:p14="http://schemas.microsoft.com/office/powerpoint/2010/main" val="17028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accent4">
                    <a:lumMod val="50000"/>
                  </a:schemeClr>
                </a:solidFill>
                <a:cs typeface="B Titr" pitchFamily="2" charset="-78"/>
              </a:rPr>
              <a:t>مراقبت چند پاره و چند پاره ساز</a:t>
            </a:r>
            <a:endParaRPr lang="fa-IR" dirty="0">
              <a:solidFill>
                <a:schemeClr val="accent4">
                  <a:lumMod val="50000"/>
                </a:schemeClr>
              </a:solidFill>
              <a:cs typeface="B Titr" pitchFamily="2" charset="-78"/>
            </a:endParaRPr>
          </a:p>
        </p:txBody>
      </p:sp>
      <p:sp>
        <p:nvSpPr>
          <p:cNvPr id="3" name="Content Placeholder 2"/>
          <p:cNvSpPr>
            <a:spLocks noGrp="1"/>
          </p:cNvSpPr>
          <p:nvPr>
            <p:ph idx="1"/>
          </p:nvPr>
        </p:nvSpPr>
        <p:spPr/>
        <p:txBody>
          <a:bodyPr>
            <a:normAutofit/>
          </a:bodyPr>
          <a:lstStyle/>
          <a:p>
            <a:pPr marL="0" indent="0" algn="justLow">
              <a:lnSpc>
                <a:spcPct val="150000"/>
              </a:lnSpc>
              <a:buNone/>
            </a:pPr>
            <a:r>
              <a:rPr lang="fa-IR" b="1" dirty="0">
                <a:cs typeface="B Nazanin" pitchFamily="2" charset="-78"/>
              </a:rPr>
              <a:t>تخصص گرایی افراطی ارائه کنندگان خدمات و تمرکز بر محدوده برنامه های مبارزه با بیماری ها راه را بر نگاه جامع آنان به افراد و خانواده هایی که با آن ها سرو کار دارند می بندد و به ضرورت تداوم مراقبت وقعی نمی </a:t>
            </a:r>
            <a:r>
              <a:rPr lang="fa-IR" b="1" dirty="0" smtClean="0">
                <a:cs typeface="B Nazanin" pitchFamily="2" charset="-78"/>
              </a:rPr>
              <a:t>گذارد</a:t>
            </a:r>
            <a:r>
              <a:rPr lang="fa-IR" b="1" dirty="0">
                <a:cs typeface="B Nazanin" pitchFamily="2" charset="-78"/>
              </a:rPr>
              <a:t>. خدمات سلامت مرتبط با قشرهای فقیر و حاشیه نشین غالباً بسیار پراکنده است و منابع بسیار اندک به آن ها اختصاص می یابد. کمک های توسعه نیز معمولاً بر این چند پارگی ها دامن می زنند.</a:t>
            </a:r>
          </a:p>
        </p:txBody>
      </p:sp>
    </p:spTree>
    <p:extLst>
      <p:ext uri="{BB962C8B-B14F-4D97-AF65-F5344CB8AC3E}">
        <p14:creationId xmlns:p14="http://schemas.microsoft.com/office/powerpoint/2010/main" val="16673266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smtClean="0">
                <a:solidFill>
                  <a:schemeClr val="accent4">
                    <a:lumMod val="50000"/>
                  </a:schemeClr>
                </a:solidFill>
                <a:cs typeface="B Titr" pitchFamily="2" charset="-78"/>
              </a:rPr>
              <a:t>مراقبت ناایمن</a:t>
            </a:r>
            <a:br>
              <a:rPr lang="fa-IR" b="1" dirty="0" smtClean="0">
                <a:solidFill>
                  <a:schemeClr val="accent4">
                    <a:lumMod val="50000"/>
                  </a:schemeClr>
                </a:solidFill>
                <a:cs typeface="B Titr" pitchFamily="2" charset="-78"/>
              </a:rPr>
            </a:br>
            <a:endParaRPr lang="fa-IR" dirty="0">
              <a:solidFill>
                <a:schemeClr val="accent4">
                  <a:lumMod val="50000"/>
                </a:schemeClr>
              </a:solidFill>
              <a:cs typeface="B Titr" pitchFamily="2" charset="-78"/>
            </a:endParaRPr>
          </a:p>
        </p:txBody>
      </p:sp>
      <p:sp>
        <p:nvSpPr>
          <p:cNvPr id="3" name="Content Placeholder 2"/>
          <p:cNvSpPr>
            <a:spLocks noGrp="1"/>
          </p:cNvSpPr>
          <p:nvPr>
            <p:ph idx="1"/>
          </p:nvPr>
        </p:nvSpPr>
        <p:spPr>
          <a:xfrm>
            <a:off x="457200" y="1279301"/>
            <a:ext cx="8229600" cy="4525963"/>
          </a:xfrm>
        </p:spPr>
        <p:txBody>
          <a:bodyPr>
            <a:noAutofit/>
          </a:bodyPr>
          <a:lstStyle/>
          <a:p>
            <a:pPr marL="0" indent="0" algn="justLow">
              <a:lnSpc>
                <a:spcPct val="150000"/>
              </a:lnSpc>
              <a:buNone/>
            </a:pPr>
            <a:r>
              <a:rPr lang="fa-IR" b="1" dirty="0">
                <a:cs typeface="B Nazanin" pitchFamily="2" charset="-78"/>
              </a:rPr>
              <a:t>ضعف نظام سلامت که توان تضمین ایمنی خدمات و رعایت استانداردهای بهداشتی را ندارد سبب بسیاری از عفونت های بیمارستانی می شودو همراه با خطاهای تجویز دارو و دیگر اثرات نا مطلوب که می توان از آن ها جلوگیری کرد، یکی از دلایل مرگ بیماران در نظام سلامت را تشکیل می دهد که همواره با کم شماری روبه روست.</a:t>
            </a:r>
          </a:p>
        </p:txBody>
      </p:sp>
    </p:spTree>
    <p:extLst>
      <p:ext uri="{BB962C8B-B14F-4D97-AF65-F5344CB8AC3E}">
        <p14:creationId xmlns:p14="http://schemas.microsoft.com/office/powerpoint/2010/main" val="28040172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smtClean="0">
                <a:solidFill>
                  <a:schemeClr val="accent4">
                    <a:lumMod val="50000"/>
                  </a:schemeClr>
                </a:solidFill>
                <a:cs typeface="B Titr" pitchFamily="2" charset="-78"/>
              </a:rPr>
              <a:t>مراقبت در جهت نادرست</a:t>
            </a:r>
            <a:endParaRPr lang="fa-IR" dirty="0">
              <a:solidFill>
                <a:schemeClr val="accent4">
                  <a:lumMod val="50000"/>
                </a:schemeClr>
              </a:solidFill>
              <a:cs typeface="B Titr" pitchFamily="2" charset="-78"/>
            </a:endParaRPr>
          </a:p>
        </p:txBody>
      </p:sp>
      <p:sp>
        <p:nvSpPr>
          <p:cNvPr id="3" name="Content Placeholder 2"/>
          <p:cNvSpPr>
            <a:spLocks noGrp="1"/>
          </p:cNvSpPr>
          <p:nvPr>
            <p:ph idx="1"/>
          </p:nvPr>
        </p:nvSpPr>
        <p:spPr>
          <a:xfrm>
            <a:off x="457200" y="1556792"/>
            <a:ext cx="8229600" cy="4525963"/>
          </a:xfrm>
        </p:spPr>
        <p:txBody>
          <a:bodyPr>
            <a:normAutofit/>
          </a:bodyPr>
          <a:lstStyle/>
          <a:p>
            <a:pPr marL="0" indent="0" algn="just">
              <a:lnSpc>
                <a:spcPct val="150000"/>
              </a:lnSpc>
              <a:buNone/>
            </a:pPr>
            <a:r>
              <a:rPr lang="fa-IR" b="1" dirty="0">
                <a:cs typeface="B Nazanin" pitchFamily="2" charset="-78"/>
              </a:rPr>
              <a:t>تخصیص منابع، حول خدمات درمانی پرهزینه متمرکز است و از اینکه با پیشگیری اولیه و ارتقای سلامت می توان تا70 درصد از بار بیماری ها کاست غفلت می شود. نظام سلامت توان کارشناسی  برای کاستن از اثرات سوء دیگر بخش ها بر سلامت را ندارد و بسیاری از کارهایی را که دیگر بخش ها می توانند برای سلامت انجام دهند خود صورت می دهد.</a:t>
            </a:r>
          </a:p>
        </p:txBody>
      </p:sp>
    </p:spTree>
    <p:extLst>
      <p:ext uri="{BB962C8B-B14F-4D97-AF65-F5344CB8AC3E}">
        <p14:creationId xmlns:p14="http://schemas.microsoft.com/office/powerpoint/2010/main" val="3992479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763</TotalTime>
  <Words>2219</Words>
  <Application>Microsoft Office PowerPoint</Application>
  <PresentationFormat>On-screen Show (4:3)</PresentationFormat>
  <Paragraphs>230</Paragraphs>
  <Slides>50</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50</vt:i4>
      </vt:variant>
    </vt:vector>
  </HeadingPairs>
  <TitlesOfParts>
    <vt:vector size="52" baseType="lpstr">
      <vt:lpstr>Concourse</vt:lpstr>
      <vt:lpstr>Picture</vt:lpstr>
      <vt:lpstr> </vt:lpstr>
      <vt:lpstr>الزامات تحول پایدار نظام سلامت</vt:lpstr>
      <vt:lpstr>PowerPoint Presentation</vt:lpstr>
      <vt:lpstr>دلایل الزامات تحول پایدار نظام سلامت</vt:lpstr>
      <vt:lpstr>وارونگی مراقبت</vt:lpstr>
      <vt:lpstr>مراقبت ورشکست کننده</vt:lpstr>
      <vt:lpstr>مراقبت چند پاره و چند پاره ساز</vt:lpstr>
      <vt:lpstr>مراقبت ناایمن </vt:lpstr>
      <vt:lpstr>مراقبت در جهت نادرست</vt:lpstr>
      <vt:lpstr>PowerPoint Presentation</vt:lpstr>
      <vt:lpstr>PowerPoint Presentation</vt:lpstr>
      <vt:lpstr>برنامه اصلی برای تحول پایدار نظام سلامت PHC با رویکردSDH تحت عنوان  تأمین مراقبتهای اولیه سلامت  با چهار استراتژی</vt:lpstr>
      <vt:lpstr>اصلاحات  PHC برای تمرکز نظام سلامت</vt:lpstr>
      <vt:lpstr>تعریف برنامه تأمین مراقبتهای اولیه سلامت از دیدگاه WHO</vt:lpstr>
      <vt:lpstr>PowerPoint Presentation</vt:lpstr>
      <vt:lpstr>محور این برنامه چه کسی می تواند باشد؟</vt:lpstr>
      <vt:lpstr>PowerPoint Presentation</vt:lpstr>
      <vt:lpstr>جامعه ای است که از حداکثر سلامت برخوردار باشد و دانشگاه علوم پزشکی در این سند، مسئول و پاسخگوست.</vt:lpstr>
      <vt:lpstr>معاونت بهداشتی دانشگاه به عنوان دبیر نظام سلامت استان چگونه می تواند رویکرد سلامت در همه سیاست ها را اجرایی کند؟</vt:lpstr>
      <vt:lpstr>1- اولویت دادن به ارتقای سلامت و پیشگیری 2- بهره مندی مردم از مراقبت های کارای سلامت جسمی روانی و حفاظت مالی از آن ها در بستر پوشش بیمه همگانی 3- توجه به سلامت اجتماعی 4- حرکت در مسیر سلامت معنوی 5- عدالت همه جانبه (در تأمین، توزیع منابع و تحقق سلامت) با رعایت کامل اصول و اخلاق حرفه ای  6- بهره مندی افراد بر مبنای نیاز خود از مراقبت های سلامت </vt:lpstr>
      <vt:lpstr>ادامه اهداف اختصاصی معاونت بهداشتی دانشگاه از برنامه های تحول در حوزه بهداشت</vt:lpstr>
      <vt:lpstr>بعد از استقرار و استمرار برنامه پزشک خانواده در روستاها و مناطق عشایری و شهرهای زیر 20 هزار نفر</vt:lpstr>
      <vt:lpstr>    یعنی کاردان در شهرهای زیر 20هزار نفر   کارشناس در حاشیه شهرها و شهرهای 20تا500هزار و کلانشهر و درمرکز سلامت جامعه در شهرهای زیر 20هزاربا استقرار پزشک خانواده ،محیط و کار و آمار ومدارک و در حاشیه شهرها و شهرهای 20تا500هزار با استقرار کارشناسان تغذیه،روانشناس بالینی،پرستاری،محیط و کار،آمارومدارک پزشگی وپزشگ عمومی   ک </vt:lpstr>
      <vt:lpstr>اداره کل بیمه سلامت- استانداری و فرمانداری ها- آموزش و پرورش- شهرداری- خیریه ها و سازمان های مردم نهاد و ... بسیار ضروری می باشد.</vt:lpstr>
      <vt:lpstr>گامهای اجرای برنامه </vt:lpstr>
      <vt:lpstr>PowerPoint Presentation</vt:lpstr>
      <vt:lpstr>پایگاه سلامت به ازای هر 6 تا 15 هزار نفر (به طور متوسط 12500 نفر) با 5 کارشناس مراقب سلامت خانواده که حداقل یکی از آن ها ماما باشد. خدمات فرد محور شامل پیشگیری و آموزش سلامت فردی، تشخیص و درمان بیماری ها بر اساس بسته خدمت، تدبیر فوریت ها، مدیریت افراد تحت پوشش و خدمات جامعه محور (بهداشت عمومی) شامل بهداشت محیط و کار، بهداشت مدارس، مبارزه با بیماری های واگیر و غیرواگیر و آسیب ها و جراحات، پیشگیری و ترویج سلامت را ارائه می دهد. </vt:lpstr>
      <vt:lpstr>مرکز سلامت جامعه با تبدیل مرکز بهداشتی درمانی موجود پذیرای ارجاعات افقی از پایگاه های سلامت تحت پوشش خود خواهند بود.  بازای 2 تا 4 پایگاه سلامت (25 تا 50 هزار نفر جمعیت) با 3 نوع خدمت: 1- مدیریت خدمات سلامت نظیر برنامه ریزی، نظارت و ارزشیابی فعالیت های پایگاه های تحت پوشش خود که نیروی انسانی آن از محل کارشناسان ستادی به صورت چند پیشه توسط یک کارشناس بهداشت عمومی انجام می گیرد. 2- خدمات پایگاه سلامت ضمیمه 3- خدمات ارجاعی به عنوان پشتیبانی کننده برای جمعیت تحت پوشش 2 تا 4 پایگاه سلامت که خدمات مشاوره های تغذیه و رژیم درمانی، فعالیت بدنی، ترک دخانیات، اعتیاد، رفتارهای پرخطر، سلامت روان، مراقبت و پیگیری مبتلایان یا دارندگان عوامل خطر بیماری های غیرواگیر  با نیروی انسانی کارشناس تغذیه، کارشناس روانشناسی بالینی، پرستار، پذیرش و آمار، کارشناس سلامت محیط /کار، نگهبان و خدمتگذار و 2 نفر پزشک عمومی که مسئولیت خدمات به موارد ارجاعی از سوی کارشناس مراقبت سلامت خانواده و نظارت بر پایگاه های سلامت را برعهده دارند. </vt:lpstr>
      <vt:lpstr>مرکز سلامت جامعه با تبدیل مرکز بهداشتی درمانی موجود پذیرای ارجاعات افقی از پایگاه های سلامت تحت پوشش خود خواهند بود.  بازای 2 تا 4 پایگاه سلامت (25 تا 50 هزار نفر جمعیت) با 3 نوع خدمت: 1- مدیریت خدمات سلامت نظیر برنامه ریزی، نظارت و ارزشیابی فعالیت های پایگاه های تحت پوشش خود که نیروی انسانی آن از محل کارشناسان ستادی به صورت چند پیشه توسط یک کارشناس بهداشت عمومی انجام می گیرد. 2- خدمات پایگاه سلامت ضمیمه 3- خدمات ارجاعی به عنوان پشتیبانی کننده برای جمعیت تحت پوشش 2 تا 4 پایگاه سلامت که خدمات مشاوره های تغذیه و رژیم درمانی، فعالیت بدنی، ترک دخانیات، اعتیاد، رفتارهای پرخطر، سلامت روان، مراقبت و پیگیری مبتلایان یا دارندگان عوامل خطر بیماری های غیرواگیر  با نیروی انسانی کارشناس تغذیه، کارشناس روانشناسی بالینی، پرستار، پذیرش و آمار، کارشناس سلامت محیط /کار، نگهبان و خدمتگذار و 2 نفر پزشک عمومی که مسئولیت خدمات به موارد ارجاعی از سوی کارشناس مراقبت سلامت خانواده و نظارت بر پایگاه های سلامت را برعهده دارند. </vt:lpstr>
      <vt:lpstr>سطح دوم:   شامل خدمات تخصصی تشخیصی درمانی و توانبخشی و نوتوانی تخصصی، تدبیر فوریت های تخصصی، اعمال جراحی انتخابی و اورژانس، اقدامات بالینی، خدمات دارویی و فرآورده های مربوطه، آزمایشگاهی و تصویر برداری هستند. </vt:lpstr>
      <vt:lpstr>PowerPoint Presentation</vt:lpstr>
      <vt:lpstr>PowerPoint Presentation</vt:lpstr>
      <vt:lpstr>PowerPoint Presentation</vt:lpstr>
      <vt:lpstr>گامهای اجرای برنامه </vt:lpstr>
      <vt:lpstr>گامهای اجرای برنامه </vt:lpstr>
      <vt:lpstr>انواع ابزار پایش و ارزشیابی</vt:lpstr>
      <vt:lpstr>محتوای ابزار پایش و ارزشیابی پایگاه سلامت</vt:lpstr>
      <vt:lpstr>فرآیند های ابزار پایش پایگاه سلامت</vt:lpstr>
      <vt:lpstr>فرآیند های پرسشنامه گروههای سنی (پایگاه سلامت)</vt:lpstr>
      <vt:lpstr>افراد پايش کننده</vt:lpstr>
      <vt:lpstr>   فرایند پایش و ارزشیابی پایگاه سلامت </vt:lpstr>
      <vt:lpstr>   فرایند پایش و ارزشیابی مرکز سلامت جامعه</vt:lpstr>
      <vt:lpstr>نکته 1 </vt:lpstr>
      <vt:lpstr>دستورالعمل نحوه پرداخت به شرکت طرف قرارداد</vt:lpstr>
      <vt:lpstr>PowerPoint Presentation</vt:lpstr>
      <vt:lpstr>PowerPoint Presentation</vt:lpstr>
      <vt:lpstr>پایش و ارزشیابی</vt:lpstr>
      <vt:lpstr>ساعت کار:</vt:lpstr>
      <vt:lpstr> خدمات فعال:  </vt:lpstr>
      <vt:lpstr> ممنون از توجه شما خسته نباشید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مأموریت وزارت بهداشت درمان و آموزش پزشکی </dc:title>
  <dc:creator>se</dc:creator>
  <cp:lastModifiedBy>M.Rohani</cp:lastModifiedBy>
  <cp:revision>146</cp:revision>
  <dcterms:created xsi:type="dcterms:W3CDTF">2015-12-03T18:03:04Z</dcterms:created>
  <dcterms:modified xsi:type="dcterms:W3CDTF">2016-01-24T11:55:36Z</dcterms:modified>
</cp:coreProperties>
</file>