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96" r:id="rId1"/>
  </p:sldMasterIdLst>
  <p:notesMasterIdLst>
    <p:notesMasterId r:id="rId47"/>
  </p:notesMasterIdLst>
  <p:handoutMasterIdLst>
    <p:handoutMasterId r:id="rId48"/>
  </p:handoutMasterIdLst>
  <p:sldIdLst>
    <p:sldId id="387" r:id="rId2"/>
    <p:sldId id="285" r:id="rId3"/>
    <p:sldId id="471" r:id="rId4"/>
    <p:sldId id="472" r:id="rId5"/>
    <p:sldId id="342" r:id="rId6"/>
    <p:sldId id="435" r:id="rId7"/>
    <p:sldId id="436" r:id="rId8"/>
    <p:sldId id="437" r:id="rId9"/>
    <p:sldId id="438" r:id="rId10"/>
    <p:sldId id="439" r:id="rId11"/>
    <p:sldId id="440" r:id="rId12"/>
    <p:sldId id="441" r:id="rId13"/>
    <p:sldId id="442" r:id="rId14"/>
    <p:sldId id="443" r:id="rId15"/>
    <p:sldId id="474" r:id="rId16"/>
    <p:sldId id="444" r:id="rId17"/>
    <p:sldId id="445" r:id="rId18"/>
    <p:sldId id="457" r:id="rId19"/>
    <p:sldId id="458" r:id="rId20"/>
    <p:sldId id="459" r:id="rId21"/>
    <p:sldId id="460" r:id="rId22"/>
    <p:sldId id="473" r:id="rId23"/>
    <p:sldId id="475" r:id="rId24"/>
    <p:sldId id="449" r:id="rId25"/>
    <p:sldId id="450" r:id="rId26"/>
    <p:sldId id="470" r:id="rId27"/>
    <p:sldId id="451" r:id="rId28"/>
    <p:sldId id="452" r:id="rId29"/>
    <p:sldId id="476" r:id="rId30"/>
    <p:sldId id="453" r:id="rId31"/>
    <p:sldId id="454" r:id="rId32"/>
    <p:sldId id="463" r:id="rId33"/>
    <p:sldId id="455" r:id="rId34"/>
    <p:sldId id="456" r:id="rId35"/>
    <p:sldId id="343" r:id="rId36"/>
    <p:sldId id="477" r:id="rId37"/>
    <p:sldId id="425" r:id="rId38"/>
    <p:sldId id="464" r:id="rId39"/>
    <p:sldId id="478" r:id="rId40"/>
    <p:sldId id="466" r:id="rId41"/>
    <p:sldId id="467" r:id="rId42"/>
    <p:sldId id="469" r:id="rId43"/>
    <p:sldId id="479" r:id="rId44"/>
    <p:sldId id="480" r:id="rId45"/>
    <p:sldId id="380" r:id="rId46"/>
  </p:sldIdLst>
  <p:sldSz cx="9144000" cy="6858000" type="screen4x3"/>
  <p:notesSz cx="6858000" cy="9144000"/>
  <p:defaultTextStyle>
    <a:defPPr>
      <a:defRPr lang="fa-I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7A3EB"/>
    <a:srgbClr val="FF33CC"/>
    <a:srgbClr val="FF99CC"/>
    <a:srgbClr val="FF0066"/>
    <a:srgbClr val="95098E"/>
    <a:srgbClr val="B30D60"/>
    <a:srgbClr val="FF9999"/>
    <a:srgbClr val="56A2A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46F890A9-2807-4EBB-B81D-B2AA78EC7F39}" styleName="Dark Style 2 - Accent 5/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ED083AE6-46FA-4A59-8FB0-9F97EB10719F}" styleName="Light Style 3 - Accent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412" autoAdjust="0"/>
    <p:restoredTop sz="94718" autoAdjust="0"/>
  </p:normalViewPr>
  <p:slideViewPr>
    <p:cSldViewPr>
      <p:cViewPr>
        <p:scale>
          <a:sx n="66" d="100"/>
          <a:sy n="66" d="100"/>
        </p:scale>
        <p:origin x="-1404" y="-12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65250"/>
    </p:cViewPr>
  </p:outlineViewPr>
  <p:notesTextViewPr>
    <p:cViewPr>
      <p:scale>
        <a:sx n="66" d="100"/>
        <a:sy n="66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notesMaster" Target="notesMasters/notesMaster1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51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 rtl="1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fa-IR"/>
              <a:t>دانشگاه علوم پزشکی بیرجند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 rtl="1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32F01F0B-0A9B-46E4-ABB7-FEBB3B963C43}" type="datetime1">
              <a:rPr lang="en-US"/>
              <a:pPr>
                <a:defRPr/>
              </a:pPr>
              <a:t>2/7/2016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 rtl="1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 rtl="1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49114764-1AC9-4C0F-BCEE-6FBC7D69B5E1}" type="slidenum">
              <a:rPr lang="fa-IR"/>
              <a:pPr>
                <a:defRPr/>
              </a:pPr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135381476"/>
      </p:ext>
    </p:extLst>
  </p:cSld>
  <p:clrMap bg1="lt1" tx1="dk1" bg2="lt2" tx2="dk2" accent1="accent1" accent2="accent2" accent3="accent3" accent4="accent4" accent5="accent5" accent6="accent6" hlink="hlink" folHlink="folHlink"/>
  <p:hf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 rtl="1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fa-IR"/>
              <a:t>دانشگاه علوم پزشکی بیرجند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 rtl="1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4C88AFFF-073E-4B36-9AA5-80207048BFD2}" type="datetime1">
              <a:rPr lang="en-US"/>
              <a:pPr>
                <a:defRPr/>
              </a:pPr>
              <a:t>2/7/2016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pPr lvl="0"/>
            <a:endParaRPr lang="fa-IR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 rtl="1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 rtl="1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67DA9499-AC5E-4B2C-B008-6FC0FD1F6240}" type="slidenum">
              <a:rPr lang="fa-IR"/>
              <a:pPr>
                <a:defRPr/>
              </a:pPr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338400820"/>
      </p:ext>
    </p:extLst>
  </p:cSld>
  <p:clrMap bg1="lt1" tx1="dk1" bg2="lt2" tx2="dk2" accent1="accent1" accent2="accent2" accent3="accent3" accent4="accent4" accent5="accent5" accent6="accent6" hlink="hlink" folHlink="folHlink"/>
  <p:hf ftr="0"/>
  <p:notesStyle>
    <a:lvl1pPr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2514600"/>
            <a:ext cx="9144000" cy="914400"/>
          </a:xfrm>
        </p:spPr>
        <p:txBody>
          <a:bodyPr/>
          <a:lstStyle>
            <a:lvl1pPr>
              <a:defRPr sz="4800"/>
            </a:lvl1pPr>
          </a:lstStyle>
          <a:p>
            <a:r>
              <a:rPr lang="fa-IR" smtClean="0"/>
              <a:t>Click to edit Master title style</a:t>
            </a:r>
            <a:endParaRPr lang="fa-IR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0" y="3479800"/>
            <a:ext cx="9144000" cy="6350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fa-IR" smtClean="0"/>
              <a:t>Click to edit Master subtitle style</a:t>
            </a:r>
            <a:endParaRPr lang="fa-I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46CB50-FDAD-4F08-BC84-A5557516EEB2}" type="datetime1">
              <a:rPr lang="en-US"/>
              <a:pPr>
                <a:defRPr/>
              </a:pPr>
              <a:t>2/7/2016</a:t>
            </a:fld>
            <a:endParaRPr lang="fa-I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a-I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9D15E5-6CF7-441A-81BD-3669D7FAE110}" type="slidenum">
              <a:rPr lang="fa-IR"/>
              <a:pPr>
                <a:defRPr/>
              </a:pPr>
              <a:t>‹#›</a:t>
            </a:fld>
            <a:endParaRPr lang="fa-IR"/>
          </a:p>
        </p:txBody>
      </p:sp>
    </p:spTree>
  </p:cSld>
  <p:clrMapOvr>
    <a:masterClrMapping/>
  </p:clrMapOvr>
  <p:transition>
    <p:fade thruBlk="1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a-IR" smtClean="0"/>
              <a:t>Click to edit Master text styles</a:t>
            </a:r>
          </a:p>
          <a:p>
            <a:pPr lvl="1"/>
            <a:r>
              <a:rPr lang="fa-IR" smtClean="0"/>
              <a:t>Second level</a:t>
            </a:r>
          </a:p>
          <a:p>
            <a:pPr lvl="2"/>
            <a:r>
              <a:rPr lang="fa-IR" smtClean="0"/>
              <a:t>Third level</a:t>
            </a:r>
          </a:p>
          <a:p>
            <a:pPr lvl="3"/>
            <a:r>
              <a:rPr lang="fa-IR" smtClean="0"/>
              <a:t>Fourth level</a:t>
            </a:r>
          </a:p>
          <a:p>
            <a:pPr lvl="4"/>
            <a:r>
              <a:rPr lang="fa-IR" smtClean="0"/>
              <a:t>Fifth level</a:t>
            </a:r>
            <a:endParaRPr lang="fa-I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D53FFE-BBEA-4E5B-A60B-2F56F4B67361}" type="datetime1">
              <a:rPr lang="en-US"/>
              <a:pPr>
                <a:defRPr/>
              </a:pPr>
              <a:t>2/7/2016</a:t>
            </a:fld>
            <a:endParaRPr lang="fa-I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a-I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9F63FB-21AE-4038-BE44-E6F2081CD171}" type="slidenum">
              <a:rPr lang="fa-IR"/>
              <a:pPr>
                <a:defRPr/>
              </a:pPr>
              <a:t>‹#›</a:t>
            </a:fld>
            <a:endParaRPr lang="fa-IR"/>
          </a:p>
        </p:txBody>
      </p:sp>
    </p:spTree>
  </p:cSld>
  <p:clrMapOvr>
    <a:masterClrMapping/>
  </p:clrMapOvr>
  <p:transition>
    <p:fade thruBlk="1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0"/>
            <a:ext cx="2286000" cy="6477000"/>
          </a:xfrm>
        </p:spPr>
        <p:txBody>
          <a:bodyPr vert="eaVert"/>
          <a:lstStyle/>
          <a:p>
            <a:r>
              <a:rPr lang="fa-IR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0" y="0"/>
            <a:ext cx="6705600" cy="6477000"/>
          </a:xfrm>
        </p:spPr>
        <p:txBody>
          <a:bodyPr vert="eaVert"/>
          <a:lstStyle/>
          <a:p>
            <a:pPr lvl="0"/>
            <a:r>
              <a:rPr lang="fa-IR" smtClean="0"/>
              <a:t>Click to edit Master text styles</a:t>
            </a:r>
          </a:p>
          <a:p>
            <a:pPr lvl="1"/>
            <a:r>
              <a:rPr lang="fa-IR" smtClean="0"/>
              <a:t>Second level</a:t>
            </a:r>
          </a:p>
          <a:p>
            <a:pPr lvl="2"/>
            <a:r>
              <a:rPr lang="fa-IR" smtClean="0"/>
              <a:t>Third level</a:t>
            </a:r>
          </a:p>
          <a:p>
            <a:pPr lvl="3"/>
            <a:r>
              <a:rPr lang="fa-IR" smtClean="0"/>
              <a:t>Fourth level</a:t>
            </a:r>
          </a:p>
          <a:p>
            <a:pPr lvl="4"/>
            <a:r>
              <a:rPr lang="fa-IR" smtClean="0"/>
              <a:t>Fifth level</a:t>
            </a:r>
            <a:endParaRPr lang="fa-I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07345D-5D9E-438B-8E9A-80B500066232}" type="datetime1">
              <a:rPr lang="en-US"/>
              <a:pPr>
                <a:defRPr/>
              </a:pPr>
              <a:t>2/7/2016</a:t>
            </a:fld>
            <a:endParaRPr lang="fa-I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a-I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FAF2C5-B743-41ED-89C4-1564AEC5494C}" type="slidenum">
              <a:rPr lang="fa-IR"/>
              <a:pPr>
                <a:defRPr/>
              </a:pPr>
              <a:t>‹#›</a:t>
            </a:fld>
            <a:endParaRPr lang="fa-IR"/>
          </a:p>
        </p:txBody>
      </p:sp>
    </p:spTree>
  </p:cSld>
  <p:clrMapOvr>
    <a:masterClrMapping/>
  </p:clrMapOvr>
  <p:transition>
    <p:fade thruBlk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a-IR" smtClean="0"/>
              <a:t>Click to edit Master text styles</a:t>
            </a:r>
          </a:p>
          <a:p>
            <a:pPr lvl="1"/>
            <a:r>
              <a:rPr lang="fa-IR" smtClean="0"/>
              <a:t>Second level</a:t>
            </a:r>
          </a:p>
          <a:p>
            <a:pPr lvl="2"/>
            <a:r>
              <a:rPr lang="fa-IR" smtClean="0"/>
              <a:t>Third level</a:t>
            </a:r>
          </a:p>
          <a:p>
            <a:pPr lvl="3"/>
            <a:r>
              <a:rPr lang="fa-IR" smtClean="0"/>
              <a:t>Fourth level</a:t>
            </a:r>
          </a:p>
          <a:p>
            <a:pPr lvl="4"/>
            <a:r>
              <a:rPr lang="fa-IR" smtClean="0"/>
              <a:t>Fifth level</a:t>
            </a:r>
            <a:endParaRPr lang="fa-I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6FC534-45DC-4ED9-B065-A18EC97A58B5}" type="datetime1">
              <a:rPr lang="en-US"/>
              <a:pPr>
                <a:defRPr/>
              </a:pPr>
              <a:t>2/7/2016</a:t>
            </a:fld>
            <a:endParaRPr lang="fa-I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a-I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C52D35-9794-42B8-8E47-99707CF273F6}" type="slidenum">
              <a:rPr lang="fa-IR"/>
              <a:pPr>
                <a:defRPr/>
              </a:pPr>
              <a:t>‹#›</a:t>
            </a:fld>
            <a:endParaRPr lang="fa-IR"/>
          </a:p>
        </p:txBody>
      </p:sp>
    </p:spTree>
  </p:cSld>
  <p:clrMapOvr>
    <a:masterClrMapping/>
  </p:clrMapOvr>
  <p:transition>
    <p:fade thruBlk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fa-IR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a-IR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937BBC-92BD-4A45-AFA5-3D8C2F8D33E3}" type="datetime1">
              <a:rPr lang="en-US"/>
              <a:pPr>
                <a:defRPr/>
              </a:pPr>
              <a:t>2/7/2016</a:t>
            </a:fld>
            <a:endParaRPr lang="fa-I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a-I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2F6150-F8E3-4847-9550-D70D46DC71E9}" type="slidenum">
              <a:rPr lang="fa-IR"/>
              <a:pPr>
                <a:defRPr/>
              </a:pPr>
              <a:t>‹#›</a:t>
            </a:fld>
            <a:endParaRPr lang="fa-IR"/>
          </a:p>
        </p:txBody>
      </p:sp>
    </p:spTree>
  </p:cSld>
  <p:clrMapOvr>
    <a:masterClrMapping/>
  </p:clrMapOvr>
  <p:transition>
    <p:fade thruBlk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762000"/>
            <a:ext cx="3810000" cy="5715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a-IR" smtClean="0"/>
              <a:t>Click to edit Master text styles</a:t>
            </a:r>
          </a:p>
          <a:p>
            <a:pPr lvl="1"/>
            <a:r>
              <a:rPr lang="fa-IR" smtClean="0"/>
              <a:t>Second level</a:t>
            </a:r>
          </a:p>
          <a:p>
            <a:pPr lvl="2"/>
            <a:r>
              <a:rPr lang="fa-IR" smtClean="0"/>
              <a:t>Third level</a:t>
            </a:r>
          </a:p>
          <a:p>
            <a:pPr lvl="3"/>
            <a:r>
              <a:rPr lang="fa-IR" smtClean="0"/>
              <a:t>Fourth level</a:t>
            </a:r>
          </a:p>
          <a:p>
            <a:pPr lvl="4"/>
            <a:r>
              <a:rPr lang="fa-IR" smtClean="0"/>
              <a:t>Fifth level</a:t>
            </a:r>
            <a:endParaRPr lang="fa-I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34000" y="762000"/>
            <a:ext cx="3810000" cy="5715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a-IR" smtClean="0"/>
              <a:t>Click to edit Master text styles</a:t>
            </a:r>
          </a:p>
          <a:p>
            <a:pPr lvl="1"/>
            <a:r>
              <a:rPr lang="fa-IR" smtClean="0"/>
              <a:t>Second level</a:t>
            </a:r>
          </a:p>
          <a:p>
            <a:pPr lvl="2"/>
            <a:r>
              <a:rPr lang="fa-IR" smtClean="0"/>
              <a:t>Third level</a:t>
            </a:r>
          </a:p>
          <a:p>
            <a:pPr lvl="3"/>
            <a:r>
              <a:rPr lang="fa-IR" smtClean="0"/>
              <a:t>Fourth level</a:t>
            </a:r>
          </a:p>
          <a:p>
            <a:pPr lvl="4"/>
            <a:r>
              <a:rPr lang="fa-IR" smtClean="0"/>
              <a:t>Fifth level</a:t>
            </a:r>
            <a:endParaRPr lang="fa-IR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3EF259-3BD4-4223-ACA1-CC831FE8BCAA}" type="datetime1">
              <a:rPr lang="en-US"/>
              <a:pPr>
                <a:defRPr/>
              </a:pPr>
              <a:t>2/7/2016</a:t>
            </a:fld>
            <a:endParaRPr lang="fa-I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a-IR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5D2575-4396-4370-B6BB-125C295320CE}" type="slidenum">
              <a:rPr lang="fa-IR"/>
              <a:pPr>
                <a:defRPr/>
              </a:pPr>
              <a:t>‹#›</a:t>
            </a:fld>
            <a:endParaRPr lang="fa-IR"/>
          </a:p>
        </p:txBody>
      </p:sp>
    </p:spTree>
  </p:cSld>
  <p:clrMapOvr>
    <a:masterClrMapping/>
  </p:clrMapOvr>
  <p:transition>
    <p:fade thruBlk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fa-IR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a-IR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a-IR" smtClean="0"/>
              <a:t>Click to edit Master text styles</a:t>
            </a:r>
          </a:p>
          <a:p>
            <a:pPr lvl="1"/>
            <a:r>
              <a:rPr lang="fa-IR" smtClean="0"/>
              <a:t>Second level</a:t>
            </a:r>
          </a:p>
          <a:p>
            <a:pPr lvl="2"/>
            <a:r>
              <a:rPr lang="fa-IR" smtClean="0"/>
              <a:t>Third level</a:t>
            </a:r>
          </a:p>
          <a:p>
            <a:pPr lvl="3"/>
            <a:r>
              <a:rPr lang="fa-IR" smtClean="0"/>
              <a:t>Fourth level</a:t>
            </a:r>
          </a:p>
          <a:p>
            <a:pPr lvl="4"/>
            <a:r>
              <a:rPr lang="fa-IR" smtClean="0"/>
              <a:t>Fifth level</a:t>
            </a:r>
            <a:endParaRPr lang="fa-I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a-IR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a-IR" smtClean="0"/>
              <a:t>Click to edit Master text styles</a:t>
            </a:r>
          </a:p>
          <a:p>
            <a:pPr lvl="1"/>
            <a:r>
              <a:rPr lang="fa-IR" smtClean="0"/>
              <a:t>Second level</a:t>
            </a:r>
          </a:p>
          <a:p>
            <a:pPr lvl="2"/>
            <a:r>
              <a:rPr lang="fa-IR" smtClean="0"/>
              <a:t>Third level</a:t>
            </a:r>
          </a:p>
          <a:p>
            <a:pPr lvl="3"/>
            <a:r>
              <a:rPr lang="fa-IR" smtClean="0"/>
              <a:t>Fourth level</a:t>
            </a:r>
          </a:p>
          <a:p>
            <a:pPr lvl="4"/>
            <a:r>
              <a:rPr lang="fa-IR" smtClean="0"/>
              <a:t>Fifth level</a:t>
            </a:r>
            <a:endParaRPr lang="fa-IR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E44C41-95F4-4766-B589-496185821A68}" type="datetime1">
              <a:rPr lang="en-US"/>
              <a:pPr>
                <a:defRPr/>
              </a:pPr>
              <a:t>2/7/2016</a:t>
            </a:fld>
            <a:endParaRPr lang="fa-IR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a-IR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196C02-FB33-4B9C-9505-412F5C915E28}" type="slidenum">
              <a:rPr lang="fa-IR"/>
              <a:pPr>
                <a:defRPr/>
              </a:pPr>
              <a:t>‹#›</a:t>
            </a:fld>
            <a:endParaRPr lang="fa-IR"/>
          </a:p>
        </p:txBody>
      </p:sp>
    </p:spTree>
  </p:cSld>
  <p:clrMapOvr>
    <a:masterClrMapping/>
  </p:clrMapOvr>
  <p:transition>
    <p:fade thruBlk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smtClean="0"/>
              <a:t>Click to edit Master title style</a:t>
            </a:r>
            <a:endParaRPr lang="fa-IR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FDC194-1AD3-41C3-9E89-0505174E4C02}" type="datetime1">
              <a:rPr lang="en-US"/>
              <a:pPr>
                <a:defRPr/>
              </a:pPr>
              <a:t>2/7/2016</a:t>
            </a:fld>
            <a:endParaRPr lang="fa-IR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a-IR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871423-FB8A-42C5-8885-6EC360D0FCC6}" type="slidenum">
              <a:rPr lang="fa-IR"/>
              <a:pPr>
                <a:defRPr/>
              </a:pPr>
              <a:t>‹#›</a:t>
            </a:fld>
            <a:endParaRPr lang="fa-IR"/>
          </a:p>
        </p:txBody>
      </p:sp>
    </p:spTree>
  </p:cSld>
  <p:clrMapOvr>
    <a:masterClrMapping/>
  </p:clrMapOvr>
  <p:transition>
    <p:fade thruBlk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12A2CD-F7DF-4859-983F-E4BC944E7DDC}" type="datetime1">
              <a:rPr lang="en-US"/>
              <a:pPr>
                <a:defRPr/>
              </a:pPr>
              <a:t>2/7/2016</a:t>
            </a:fld>
            <a:endParaRPr lang="fa-IR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a-IR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0715F0-10F8-45A0-82D0-7E9893C3FFEF}" type="slidenum">
              <a:rPr lang="fa-IR"/>
              <a:pPr>
                <a:defRPr/>
              </a:pPr>
              <a:t>‹#›</a:t>
            </a:fld>
            <a:endParaRPr lang="fa-IR"/>
          </a:p>
        </p:txBody>
      </p:sp>
    </p:spTree>
  </p:cSld>
  <p:clrMapOvr>
    <a:masterClrMapping/>
  </p:clrMapOvr>
  <p:transition>
    <p:fade thruBlk="1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fa-IR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a-IR" smtClean="0"/>
              <a:t>Click to edit Master text styles</a:t>
            </a:r>
          </a:p>
          <a:p>
            <a:pPr lvl="1"/>
            <a:r>
              <a:rPr lang="fa-IR" smtClean="0"/>
              <a:t>Second level</a:t>
            </a:r>
          </a:p>
          <a:p>
            <a:pPr lvl="2"/>
            <a:r>
              <a:rPr lang="fa-IR" smtClean="0"/>
              <a:t>Third level</a:t>
            </a:r>
          </a:p>
          <a:p>
            <a:pPr lvl="3"/>
            <a:r>
              <a:rPr lang="fa-IR" smtClean="0"/>
              <a:t>Fourth level</a:t>
            </a:r>
          </a:p>
          <a:p>
            <a:pPr lvl="4"/>
            <a:r>
              <a:rPr lang="fa-IR" smtClean="0"/>
              <a:t>Fifth level</a:t>
            </a:r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a-IR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520C49-5F59-47A3-8C33-5F06F45E3BDC}" type="datetime1">
              <a:rPr lang="en-US"/>
              <a:pPr>
                <a:defRPr/>
              </a:pPr>
              <a:t>2/7/2016</a:t>
            </a:fld>
            <a:endParaRPr lang="fa-I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a-IR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0A27CA-35AE-4C16-8976-5E385FC17F56}" type="slidenum">
              <a:rPr lang="fa-IR"/>
              <a:pPr>
                <a:defRPr/>
              </a:pPr>
              <a:t>‹#›</a:t>
            </a:fld>
            <a:endParaRPr lang="fa-IR"/>
          </a:p>
        </p:txBody>
      </p:sp>
    </p:spTree>
  </p:cSld>
  <p:clrMapOvr>
    <a:masterClrMapping/>
  </p:clrMapOvr>
  <p:transition>
    <p:fade thruBlk="1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fa-IR" smtClean="0"/>
              <a:t>Click to edit Master title style</a:t>
            </a:r>
            <a:endParaRPr lang="fa-I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fa-IR" noProof="0" smtClean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a-IR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11B285-136E-478A-8A66-2214E6B2F48F}" type="datetime1">
              <a:rPr lang="en-US"/>
              <a:pPr>
                <a:defRPr/>
              </a:pPr>
              <a:t>2/7/2016</a:t>
            </a:fld>
            <a:endParaRPr lang="fa-I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a-IR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0BBF47-5824-4D72-89C4-578B793FB812}" type="slidenum">
              <a:rPr lang="fa-IR"/>
              <a:pPr>
                <a:defRPr/>
              </a:pPr>
              <a:t>‹#›</a:t>
            </a:fld>
            <a:endParaRPr lang="fa-IR"/>
          </a:p>
        </p:txBody>
      </p:sp>
    </p:spTree>
  </p:cSld>
  <p:clrMapOvr>
    <a:masterClrMapping/>
  </p:clrMapOvr>
  <p:transition>
    <p:fade thruBlk="1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371600" y="762000"/>
            <a:ext cx="77724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3315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0" y="0"/>
            <a:ext cx="9144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0" y="6629400"/>
            <a:ext cx="19050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rtl="1" eaLnBrk="1" fontAlgn="auto" hangingPunct="1">
              <a:spcBef>
                <a:spcPts val="0"/>
              </a:spcBef>
              <a:spcAft>
                <a:spcPts val="0"/>
              </a:spcAft>
              <a:defRPr sz="1000" b="1">
                <a:latin typeface="+mn-lt"/>
                <a:cs typeface="+mn-cs"/>
              </a:defRPr>
            </a:lvl1pPr>
          </a:lstStyle>
          <a:p>
            <a:pPr>
              <a:defRPr/>
            </a:pPr>
            <a:fld id="{08C51EFE-7137-4761-8C13-33BFCF1C7F28}" type="datetime1">
              <a:rPr lang="en-US"/>
              <a:pPr>
                <a:defRPr/>
              </a:pPr>
              <a:t>2/7/2016</a:t>
            </a:fld>
            <a:endParaRPr lang="fa-IR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629400"/>
            <a:ext cx="28956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rtl="1" eaLnBrk="1" fontAlgn="auto" hangingPunct="1">
              <a:spcBef>
                <a:spcPts val="0"/>
              </a:spcBef>
              <a:spcAft>
                <a:spcPts val="0"/>
              </a:spcAft>
              <a:defRPr sz="1000" b="1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a-IR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239000" y="6629400"/>
            <a:ext cx="19050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rtl="1" eaLnBrk="1" fontAlgn="auto" hangingPunct="1">
              <a:spcBef>
                <a:spcPts val="0"/>
              </a:spcBef>
              <a:spcAft>
                <a:spcPts val="0"/>
              </a:spcAft>
              <a:defRPr sz="1000" b="1">
                <a:latin typeface="+mn-lt"/>
                <a:cs typeface="+mn-cs"/>
              </a:defRPr>
            </a:lvl1pPr>
          </a:lstStyle>
          <a:p>
            <a:pPr>
              <a:defRPr/>
            </a:pPr>
            <a:fld id="{D7848846-8FF2-4696-892F-A04B5D31906D}" type="slidenum">
              <a:rPr lang="fa-IR"/>
              <a:pPr>
                <a:defRPr/>
              </a:pPr>
              <a:t>‹#›</a:t>
            </a:fld>
            <a:endParaRPr lang="fa-I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63" r:id="rId1"/>
    <p:sldLayoutId id="2147483853" r:id="rId2"/>
    <p:sldLayoutId id="2147483854" r:id="rId3"/>
    <p:sldLayoutId id="2147483855" r:id="rId4"/>
    <p:sldLayoutId id="2147483856" r:id="rId5"/>
    <p:sldLayoutId id="2147483857" r:id="rId6"/>
    <p:sldLayoutId id="2147483858" r:id="rId7"/>
    <p:sldLayoutId id="2147483859" r:id="rId8"/>
    <p:sldLayoutId id="2147483860" r:id="rId9"/>
    <p:sldLayoutId id="2147483861" r:id="rId10"/>
    <p:sldLayoutId id="2147483862" r:id="rId11"/>
  </p:sldLayoutIdLst>
  <p:transition>
    <p:fade thruBlk="1"/>
  </p:transition>
  <p:hf hdr="0" ftr="0"/>
  <p:txStyles>
    <p:titleStyle>
      <a:lvl1pPr algn="ctr" rtl="1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ctr" rtl="1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Impact" pitchFamily="34" charset="0"/>
        </a:defRPr>
      </a:lvl2pPr>
      <a:lvl3pPr algn="ctr" rtl="1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Impact" pitchFamily="34" charset="0"/>
        </a:defRPr>
      </a:lvl3pPr>
      <a:lvl4pPr algn="ctr" rtl="1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Impact" pitchFamily="34" charset="0"/>
        </a:defRPr>
      </a:lvl4pPr>
      <a:lvl5pPr algn="ctr" rtl="1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Impact" pitchFamily="34" charset="0"/>
        </a:defRPr>
      </a:lvl5pPr>
      <a:lvl6pPr marL="457200" algn="ctr" rtl="1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Impact" pitchFamily="34" charset="0"/>
        </a:defRPr>
      </a:lvl6pPr>
      <a:lvl7pPr marL="914400" algn="ctr" rtl="1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Impact" pitchFamily="34" charset="0"/>
        </a:defRPr>
      </a:lvl7pPr>
      <a:lvl8pPr marL="1371600" algn="ctr" rtl="1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Impact" pitchFamily="34" charset="0"/>
        </a:defRPr>
      </a:lvl8pPr>
      <a:lvl9pPr marL="1828800" algn="ctr" rtl="1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Impact" pitchFamily="34" charset="0"/>
        </a:defRPr>
      </a:lvl9pPr>
    </p:titleStyle>
    <p:bodyStyle>
      <a:lvl1pPr marL="342900" indent="-342900" algn="r" rtl="1" eaLnBrk="0" fontAlgn="base" hangingPunct="0">
        <a:spcBef>
          <a:spcPct val="20000"/>
        </a:spcBef>
        <a:spcAft>
          <a:spcPct val="0"/>
        </a:spcAft>
        <a:buChar char="•"/>
        <a:defRPr sz="3200" b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rtl="1" eaLnBrk="0" fontAlgn="base" hangingPunct="0">
        <a:spcBef>
          <a:spcPct val="20000"/>
        </a:spcBef>
        <a:spcAft>
          <a:spcPct val="0"/>
        </a:spcAft>
        <a:buChar char="•"/>
        <a:defRPr sz="2800" b="1">
          <a:solidFill>
            <a:schemeClr val="tx1"/>
          </a:solidFill>
          <a:latin typeface="+mn-lt"/>
        </a:defRPr>
      </a:lvl2pPr>
      <a:lvl3pPr marL="1143000" indent="-228600" algn="r" rtl="1" eaLnBrk="0" fontAlgn="base" hangingPunct="0">
        <a:spcBef>
          <a:spcPct val="20000"/>
        </a:spcBef>
        <a:spcAft>
          <a:spcPct val="0"/>
        </a:spcAft>
        <a:buChar char="•"/>
        <a:defRPr sz="2400" b="1">
          <a:solidFill>
            <a:schemeClr val="tx1"/>
          </a:solidFill>
          <a:latin typeface="+mn-lt"/>
        </a:defRPr>
      </a:lvl3pPr>
      <a:lvl4pPr marL="1600200" indent="-228600" algn="r" rtl="1" eaLnBrk="0" fontAlgn="base" hangingPunct="0">
        <a:spcBef>
          <a:spcPct val="20000"/>
        </a:spcBef>
        <a:spcAft>
          <a:spcPct val="0"/>
        </a:spcAft>
        <a:buChar char="•"/>
        <a:defRPr sz="2000" b="1">
          <a:solidFill>
            <a:schemeClr val="tx1"/>
          </a:solidFill>
          <a:latin typeface="+mn-lt"/>
        </a:defRPr>
      </a:lvl4pPr>
      <a:lvl5pPr marL="2057400" indent="-228600" algn="r" rtl="1" eaLnBrk="0" fontAlgn="base" hangingPunct="0">
        <a:spcBef>
          <a:spcPct val="20000"/>
        </a:spcBef>
        <a:spcAft>
          <a:spcPct val="0"/>
        </a:spcAft>
        <a:buChar char="•"/>
        <a:defRPr sz="2000" b="1">
          <a:solidFill>
            <a:schemeClr val="tx1"/>
          </a:solidFill>
          <a:latin typeface="+mn-lt"/>
        </a:defRPr>
      </a:lvl5pPr>
      <a:lvl6pPr marL="2514600" indent="-228600" algn="r" rtl="1" eaLnBrk="1" fontAlgn="base" hangingPunct="1">
        <a:spcBef>
          <a:spcPct val="20000"/>
        </a:spcBef>
        <a:spcAft>
          <a:spcPct val="0"/>
        </a:spcAft>
        <a:buChar char="•"/>
        <a:defRPr sz="2000" b="1">
          <a:solidFill>
            <a:schemeClr val="tx1"/>
          </a:solidFill>
          <a:latin typeface="+mn-lt"/>
        </a:defRPr>
      </a:lvl6pPr>
      <a:lvl7pPr marL="2971800" indent="-228600" algn="r" rtl="1" eaLnBrk="1" fontAlgn="base" hangingPunct="1">
        <a:spcBef>
          <a:spcPct val="20000"/>
        </a:spcBef>
        <a:spcAft>
          <a:spcPct val="0"/>
        </a:spcAft>
        <a:buChar char="•"/>
        <a:defRPr sz="2000" b="1">
          <a:solidFill>
            <a:schemeClr val="tx1"/>
          </a:solidFill>
          <a:latin typeface="+mn-lt"/>
        </a:defRPr>
      </a:lvl7pPr>
      <a:lvl8pPr marL="3429000" indent="-228600" algn="r" rtl="1" eaLnBrk="1" fontAlgn="base" hangingPunct="1">
        <a:spcBef>
          <a:spcPct val="20000"/>
        </a:spcBef>
        <a:spcAft>
          <a:spcPct val="0"/>
        </a:spcAft>
        <a:buChar char="•"/>
        <a:defRPr sz="2000" b="1">
          <a:solidFill>
            <a:schemeClr val="tx1"/>
          </a:solidFill>
          <a:latin typeface="+mn-lt"/>
        </a:defRPr>
      </a:lvl8pPr>
      <a:lvl9pPr marL="3886200" indent="-228600" algn="r" rtl="1" eaLnBrk="1" fontAlgn="base" hangingPunct="1">
        <a:spcBef>
          <a:spcPct val="20000"/>
        </a:spcBef>
        <a:spcAft>
          <a:spcPct val="0"/>
        </a:spcAft>
        <a:buChar char="•"/>
        <a:defRPr sz="2000" b="1">
          <a:solidFill>
            <a:schemeClr val="tx1"/>
          </a:solidFill>
          <a:latin typeface="+mn-lt"/>
        </a:defRPr>
      </a:lvl9pPr>
    </p:bodyStyle>
    <p:otherStyle>
      <a:defPPr>
        <a:defRPr lang="fa-IR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http://www.google.com/url?url=http://hirabsun.com/fa/article/?n=68&amp;rct=j&amp;frm=1&amp;q=&amp;esrc=s&amp;sa=U&amp;ei=GzccVMX0HcX4yQON_IHACw&amp;ved=0CBgQ9QEwAQ&amp;usg=AFQjCNHaK6eVcDNziN-effGb1THzKxDSsQ" TargetMode="Externa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8313" y="404813"/>
            <a:ext cx="8280400" cy="6183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Picture 2" descr="3377526-md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4" name="Picture 3" descr="23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00000"/>
          </a:blip>
          <a:srcRect/>
          <a:stretch>
            <a:fillRect/>
          </a:stretch>
        </p:blipFill>
        <p:spPr bwMode="auto">
          <a:xfrm>
            <a:off x="3352800" y="2438400"/>
            <a:ext cx="2743200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4282" y="285728"/>
            <a:ext cx="8643998" cy="6191272"/>
          </a:xfrm>
        </p:spPr>
        <p:txBody>
          <a:bodyPr/>
          <a:lstStyle/>
          <a:p>
            <a:pPr marL="111125" indent="0" algn="just">
              <a:buNone/>
            </a:pPr>
            <a:r>
              <a:rPr lang="fa-IR" sz="2800" b="0" dirty="0" smtClean="0">
                <a:cs typeface="B Mitra" pitchFamily="2" charset="-78"/>
              </a:rPr>
              <a:t> 9- </a:t>
            </a:r>
            <a:r>
              <a:rPr lang="fa-IR" sz="2800" b="0" dirty="0" smtClean="0">
                <a:solidFill>
                  <a:schemeClr val="accent2"/>
                </a:solidFill>
                <a:cs typeface="B Mitra" pitchFamily="2" charset="-78"/>
              </a:rPr>
              <a:t>كنترل حشرات </a:t>
            </a:r>
            <a:r>
              <a:rPr lang="fa-IR" sz="2800" b="0" dirty="0" smtClean="0">
                <a:cs typeface="B Mitra" pitchFamily="2" charset="-78"/>
              </a:rPr>
              <a:t>و جوندگان با اولویت بهسازی محیط ، دفع بهداشتی زباله ودرصورت نیاز ، استفاده اصولی از روش های شیمیایی و نیز جلوگیری از فعالیت شركتهای سم پاشی غیر مجاز </a:t>
            </a:r>
          </a:p>
          <a:p>
            <a:pPr marL="111125" indent="0" algn="just">
              <a:buNone/>
            </a:pPr>
            <a:endParaRPr lang="en-US" sz="2800" b="0" dirty="0" smtClean="0">
              <a:cs typeface="B Mitra" pitchFamily="2" charset="-78"/>
            </a:endParaRPr>
          </a:p>
          <a:p>
            <a:pPr marL="111125" indent="0" algn="just">
              <a:buNone/>
            </a:pPr>
            <a:r>
              <a:rPr lang="fa-IR" sz="2800" b="0" dirty="0" smtClean="0">
                <a:cs typeface="B Mitra" pitchFamily="2" charset="-78"/>
              </a:rPr>
              <a:t>10- نظارت و </a:t>
            </a:r>
            <a:r>
              <a:rPr lang="fa-IR" sz="2800" b="0" dirty="0" smtClean="0">
                <a:solidFill>
                  <a:schemeClr val="accent2"/>
                </a:solidFill>
                <a:cs typeface="B Mitra" pitchFamily="2" charset="-78"/>
              </a:rPr>
              <a:t>مداخله در تهیه و كاربرد مواد گندزدا </a:t>
            </a:r>
            <a:r>
              <a:rPr lang="fa-IR" sz="2800" b="0" dirty="0" smtClean="0">
                <a:cs typeface="B Mitra" pitchFamily="2" charset="-78"/>
              </a:rPr>
              <a:t>وپاك كننده بیمارستان </a:t>
            </a:r>
          </a:p>
          <a:p>
            <a:pPr marL="111125" indent="0" algn="just">
              <a:buNone/>
            </a:pPr>
            <a:endParaRPr lang="en-US" sz="2800" b="0" dirty="0" smtClean="0">
              <a:cs typeface="B Mitra" pitchFamily="2" charset="-78"/>
            </a:endParaRPr>
          </a:p>
          <a:p>
            <a:pPr marL="111125" indent="0" algn="just">
              <a:buNone/>
            </a:pPr>
            <a:r>
              <a:rPr lang="fa-IR" sz="2800" b="0" dirty="0" smtClean="0">
                <a:cs typeface="B Mitra" pitchFamily="2" charset="-78"/>
              </a:rPr>
              <a:t>11- اقدام لازم در زمینه تهیه البسه و ملزومات مورد نیاز درسمپاشی وضدعفونی ( روپوش – كلاه – دستكش – ماسك – چكمه و . . . ) </a:t>
            </a:r>
            <a:r>
              <a:rPr lang="fa-IR" sz="2800" b="0" dirty="0" smtClean="0">
                <a:solidFill>
                  <a:schemeClr val="accent2"/>
                </a:solidFill>
                <a:cs typeface="B Mitra" pitchFamily="2" charset="-78"/>
              </a:rPr>
              <a:t>وتدارك سموم و موادگندزدا </a:t>
            </a:r>
            <a:r>
              <a:rPr lang="fa-IR" sz="2800" b="0" dirty="0" smtClean="0">
                <a:cs typeface="B Mitra" pitchFamily="2" charset="-78"/>
              </a:rPr>
              <a:t>و دیگر تجهیزات و وسایل مورد استفاده در سمپاشی وضدعفونی با هماهنگی مسئولین بیمارستان </a:t>
            </a:r>
          </a:p>
          <a:p>
            <a:pPr marL="111125" indent="0" algn="just">
              <a:buNone/>
            </a:pPr>
            <a:endParaRPr lang="en-US" sz="2800" b="0" dirty="0" smtClean="0">
              <a:cs typeface="B Mitra" pitchFamily="2" charset="-78"/>
            </a:endParaRPr>
          </a:p>
          <a:p>
            <a:pPr marL="111125" indent="0" algn="just">
              <a:buNone/>
            </a:pPr>
            <a:r>
              <a:rPr lang="fa-IR" sz="2800" b="0" dirty="0" smtClean="0">
                <a:cs typeface="B Mitra" pitchFamily="2" charset="-78"/>
              </a:rPr>
              <a:t>12- </a:t>
            </a:r>
            <a:r>
              <a:rPr lang="fa-IR" sz="2800" b="0" dirty="0" smtClean="0">
                <a:solidFill>
                  <a:schemeClr val="accent2"/>
                </a:solidFill>
                <a:cs typeface="B Mitra" pitchFamily="2" charset="-78"/>
              </a:rPr>
              <a:t>بررسی وضعیت فنی و بهداشتی سیستم تهویه </a:t>
            </a:r>
            <a:r>
              <a:rPr lang="fa-IR" sz="2800" b="0" dirty="0" smtClean="0">
                <a:cs typeface="B Mitra" pitchFamily="2" charset="-78"/>
              </a:rPr>
              <a:t>مطبوع در بیمارستان ( گرمایش ، سرمایش ) و پیگیری در جهت رفع مشكلات احتمالی موجود </a:t>
            </a:r>
            <a:endParaRPr lang="en-US" sz="2800" b="0" dirty="0" smtClean="0">
              <a:cs typeface="B Mitra" pitchFamily="2" charset="-78"/>
            </a:endParaRPr>
          </a:p>
          <a:p>
            <a:pPr marL="111125" indent="0" algn="just">
              <a:buNone/>
            </a:pPr>
            <a:endParaRPr lang="en-US" sz="2800" b="0" dirty="0">
              <a:cs typeface="B Mitra" pitchFamily="2" charset="-78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16FC534-45DC-4ED9-B065-A18EC97A58B5}" type="datetime1">
              <a:rPr lang="en-US" smtClean="0"/>
              <a:pPr>
                <a:defRPr/>
              </a:pPr>
              <a:t>2/7/2016</a:t>
            </a:fld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EC52D35-9794-42B8-8E47-99707CF273F6}" type="slidenum">
              <a:rPr lang="fa-IR" smtClean="0"/>
              <a:pPr>
                <a:defRPr/>
              </a:pPr>
              <a:t>10</a:t>
            </a:fld>
            <a:endParaRPr lang="fa-IR"/>
          </a:p>
        </p:txBody>
      </p:sp>
    </p:spTree>
  </p:cSld>
  <p:clrMapOvr>
    <a:masterClrMapping/>
  </p:clrMapOvr>
  <p:transition>
    <p:fade thruBlk="1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5720" y="285728"/>
            <a:ext cx="8643998" cy="6191272"/>
          </a:xfrm>
        </p:spPr>
        <p:txBody>
          <a:bodyPr/>
          <a:lstStyle/>
          <a:p>
            <a:pPr marL="173038" indent="0" algn="just">
              <a:buNone/>
            </a:pPr>
            <a:r>
              <a:rPr lang="fa-IR" sz="2800" b="0" dirty="0" smtClean="0">
                <a:cs typeface="B Mitra" pitchFamily="2" charset="-78"/>
              </a:rPr>
              <a:t> 13- پیگیری و </a:t>
            </a:r>
            <a:r>
              <a:rPr lang="fa-IR" sz="2800" b="0" dirty="0" smtClean="0">
                <a:solidFill>
                  <a:schemeClr val="accent2"/>
                </a:solidFill>
                <a:cs typeface="B Mitra" pitchFamily="2" charset="-78"/>
              </a:rPr>
              <a:t>اقدام درزمینه مسائل بهداشتی و حفاظتی بخش پرتوهای یونساز </a:t>
            </a:r>
            <a:r>
              <a:rPr lang="fa-IR" sz="2800" b="0" dirty="0" smtClean="0">
                <a:cs typeface="B Mitra" pitchFamily="2" charset="-78"/>
              </a:rPr>
              <a:t>با كمك مسئول فیزیك بهداشت ذیربط </a:t>
            </a:r>
          </a:p>
          <a:p>
            <a:pPr marL="173038" indent="0" algn="just">
              <a:buNone/>
            </a:pPr>
            <a:endParaRPr lang="en-US" sz="2800" b="0" dirty="0" smtClean="0">
              <a:cs typeface="B Mitra" pitchFamily="2" charset="-78"/>
            </a:endParaRPr>
          </a:p>
          <a:p>
            <a:pPr marL="173038" indent="0" algn="just">
              <a:buNone/>
            </a:pPr>
            <a:r>
              <a:rPr lang="fa-IR" sz="2800" b="0" dirty="0" smtClean="0">
                <a:cs typeface="B Mitra" pitchFamily="2" charset="-78"/>
              </a:rPr>
              <a:t>14- </a:t>
            </a:r>
            <a:r>
              <a:rPr lang="fa-IR" sz="2800" b="0" dirty="0" smtClean="0">
                <a:solidFill>
                  <a:schemeClr val="accent2"/>
                </a:solidFill>
                <a:cs typeface="B Mitra" pitchFamily="2" charset="-78"/>
              </a:rPr>
              <a:t>نظارت فنی و بهداشتی مستمر بر نحوه كار آشپزخانه </a:t>
            </a:r>
            <a:r>
              <a:rPr lang="fa-IR" sz="2800" b="0" dirty="0" smtClean="0">
                <a:cs typeface="B Mitra" pitchFamily="2" charset="-78"/>
              </a:rPr>
              <a:t>شامل : </a:t>
            </a:r>
            <a:endParaRPr lang="en-US" sz="2800" b="0" dirty="0" smtClean="0">
              <a:cs typeface="B Mitra" pitchFamily="2" charset="-78"/>
            </a:endParaRPr>
          </a:p>
          <a:p>
            <a:pPr marL="173038" indent="0" algn="just">
              <a:buNone/>
            </a:pPr>
            <a:r>
              <a:rPr lang="fa-IR" sz="2800" b="0" dirty="0" smtClean="0">
                <a:cs typeface="B Mitra" pitchFamily="2" charset="-78"/>
              </a:rPr>
              <a:t>( شرایط بهداشت محیطی آشپزخانه ، وضعیت سردخانه ، انبار نگهداری موادغذایی ، سرویسهای بهداشتی ، بهداشت فردی پرسنل بخش ، اطاق استراحت پرسنل بخش ، شستشو و ضدعفونی ظروف ، شستشو و ضدعفونی سبزیجات خام مورد استفاده ، وضعیت بهداشتی موادغذایی آماده طبخ وسایل و ظروف مورد استفاده و . . . . ) </a:t>
            </a:r>
          </a:p>
          <a:p>
            <a:pPr marL="173038" indent="0" algn="just">
              <a:buNone/>
            </a:pPr>
            <a:endParaRPr lang="en-US" sz="2800" b="0" dirty="0" smtClean="0">
              <a:cs typeface="B Mitra" pitchFamily="2" charset="-78"/>
            </a:endParaRPr>
          </a:p>
          <a:p>
            <a:pPr marL="173038" indent="0" algn="just">
              <a:buNone/>
            </a:pPr>
            <a:r>
              <a:rPr lang="fa-IR" sz="2800" b="0" dirty="0" smtClean="0">
                <a:cs typeface="B Mitra" pitchFamily="2" charset="-78"/>
              </a:rPr>
              <a:t>15- </a:t>
            </a:r>
            <a:r>
              <a:rPr lang="fa-IR" sz="2800" b="0" dirty="0" smtClean="0">
                <a:solidFill>
                  <a:schemeClr val="accent2"/>
                </a:solidFill>
                <a:cs typeface="B Mitra" pitchFamily="2" charset="-78"/>
              </a:rPr>
              <a:t>نظارت و هماهنگی لازم در زنجیره تهیه ، طبخ و توزیع </a:t>
            </a:r>
            <a:r>
              <a:rPr lang="fa-IR" sz="2800" b="0" dirty="0" smtClean="0">
                <a:cs typeface="B Mitra" pitchFamily="2" charset="-78"/>
              </a:rPr>
              <a:t>موادغذایی با همكاری كارشناس تغذیه بمنظور اطمینان از سلامت توزیع و مصرف غذا </a:t>
            </a:r>
            <a:endParaRPr lang="en-US" sz="2800" b="0" dirty="0" smtClean="0">
              <a:cs typeface="B Mitra" pitchFamily="2" charset="-78"/>
            </a:endParaRPr>
          </a:p>
          <a:p>
            <a:pPr marL="173038" indent="0" algn="just">
              <a:buNone/>
            </a:pPr>
            <a:endParaRPr lang="en-US" sz="2800" b="0" dirty="0">
              <a:cs typeface="B Mitra" pitchFamily="2" charset="-78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16FC534-45DC-4ED9-B065-A18EC97A58B5}" type="datetime1">
              <a:rPr lang="en-US" smtClean="0"/>
              <a:pPr>
                <a:defRPr/>
              </a:pPr>
              <a:t>2/7/2016</a:t>
            </a:fld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EC52D35-9794-42B8-8E47-99707CF273F6}" type="slidenum">
              <a:rPr lang="fa-IR" smtClean="0"/>
              <a:pPr>
                <a:defRPr/>
              </a:pPr>
              <a:t>11</a:t>
            </a:fld>
            <a:endParaRPr lang="fa-IR"/>
          </a:p>
        </p:txBody>
      </p:sp>
    </p:spTree>
  </p:cSld>
  <p:clrMapOvr>
    <a:masterClrMapping/>
  </p:clrMapOvr>
  <p:transition>
    <p:fade thruBlk="1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58" y="285728"/>
            <a:ext cx="8572560" cy="6191272"/>
          </a:xfrm>
        </p:spPr>
        <p:txBody>
          <a:bodyPr/>
          <a:lstStyle/>
          <a:p>
            <a:pPr indent="3175" algn="just">
              <a:buNone/>
            </a:pPr>
            <a:r>
              <a:rPr lang="fa-IR" sz="2800" b="0" dirty="0" smtClean="0">
                <a:cs typeface="B Mitra" pitchFamily="2" charset="-78"/>
              </a:rPr>
              <a:t>16- نظارت و </a:t>
            </a:r>
            <a:r>
              <a:rPr lang="fa-IR" sz="2800" b="0" dirty="0" smtClean="0">
                <a:solidFill>
                  <a:schemeClr val="accent2"/>
                </a:solidFill>
                <a:cs typeface="B Mitra" pitchFamily="2" charset="-78"/>
              </a:rPr>
              <a:t>كنترل دائم برامور مربوط به رختشویخانه </a:t>
            </a:r>
            <a:r>
              <a:rPr lang="fa-IR" sz="2800" b="0" dirty="0" smtClean="0">
                <a:cs typeface="B Mitra" pitchFamily="2" charset="-78"/>
              </a:rPr>
              <a:t>و رعایت كلیه نكات ایمنی و بهداشتی ازنظر تفكیك البسه عفونی از غیرعفونی درهنگام شستشو و استفاده از دستگاه های شوینده اتوماتیك ومواد پاك كننده مناسب ونهایتا” ضدعفونی و اطوكشی البسه بخش عفونی و آلوده ( توضیحا” دركاربرد موادضدعفونی كننده بایستی دقت لازم درانتخاب نوع آن و میزان مجاز بعمل آید تا خرابی دستگاهها و البسه را سبب نشود . ) </a:t>
            </a:r>
          </a:p>
          <a:p>
            <a:pPr indent="3175" algn="just">
              <a:buNone/>
            </a:pPr>
            <a:endParaRPr lang="en-US" sz="2800" b="0" dirty="0" smtClean="0">
              <a:cs typeface="B Mitra" pitchFamily="2" charset="-78"/>
            </a:endParaRPr>
          </a:p>
          <a:p>
            <a:pPr indent="3175" algn="just">
              <a:buNone/>
            </a:pPr>
            <a:r>
              <a:rPr lang="fa-IR" sz="2800" b="0" dirty="0" smtClean="0">
                <a:cs typeface="B Mitra" pitchFamily="2" charset="-78"/>
              </a:rPr>
              <a:t>17- </a:t>
            </a:r>
            <a:r>
              <a:rPr lang="fa-IR" sz="2800" b="0" dirty="0" smtClean="0">
                <a:solidFill>
                  <a:schemeClr val="accent2"/>
                </a:solidFill>
                <a:cs typeface="B Mitra" pitchFamily="2" charset="-78"/>
              </a:rPr>
              <a:t>ارتباط مستمر با معاونت های بهداشت و درمان </a:t>
            </a:r>
            <a:r>
              <a:rPr lang="fa-IR" sz="2800" b="0" dirty="0" smtClean="0">
                <a:cs typeface="B Mitra" pitchFamily="2" charset="-78"/>
              </a:rPr>
              <a:t>درهماهنگ كردن فعالیتهای اجرایی و دستورالعملها واقدامات نظارتی دربیمارستان </a:t>
            </a:r>
          </a:p>
          <a:p>
            <a:pPr indent="3175" algn="just">
              <a:buNone/>
            </a:pPr>
            <a:endParaRPr lang="en-US" sz="2800" b="0" dirty="0" smtClean="0">
              <a:cs typeface="B Mitra" pitchFamily="2" charset="-78"/>
            </a:endParaRPr>
          </a:p>
          <a:p>
            <a:pPr indent="3175" algn="just">
              <a:buNone/>
            </a:pPr>
            <a:r>
              <a:rPr lang="fa-IR" sz="2800" b="0" dirty="0" smtClean="0">
                <a:cs typeface="B Mitra" pitchFamily="2" charset="-78"/>
              </a:rPr>
              <a:t>18- </a:t>
            </a:r>
            <a:r>
              <a:rPr lang="fa-IR" sz="2800" b="0" dirty="0" smtClean="0">
                <a:solidFill>
                  <a:schemeClr val="accent2"/>
                </a:solidFill>
                <a:cs typeface="B Mitra" pitchFamily="2" charset="-78"/>
              </a:rPr>
              <a:t>ثبت</a:t>
            </a:r>
            <a:r>
              <a:rPr lang="fa-IR" sz="2800" b="0" dirty="0" smtClean="0">
                <a:cs typeface="B Mitra" pitchFamily="2" charset="-78"/>
              </a:rPr>
              <a:t> و ضبط اقدامات و مكاتبات اداری و تشكیل بایگانی درست ومنظم به نحوی كه روند فعالیتها و پیگیری امور بدین طریق كاملا” قابل دسترسی و مشهود باشد . ( مستند سازی ) </a:t>
            </a:r>
            <a:endParaRPr lang="en-US" sz="2800" b="0" dirty="0" smtClean="0">
              <a:cs typeface="B Mitra" pitchFamily="2" charset="-78"/>
            </a:endParaRPr>
          </a:p>
          <a:p>
            <a:pPr indent="3175" algn="just">
              <a:buNone/>
            </a:pPr>
            <a:endParaRPr lang="en-US" sz="2800" b="0" dirty="0">
              <a:cs typeface="B Mitra" pitchFamily="2" charset="-78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16FC534-45DC-4ED9-B065-A18EC97A58B5}" type="datetime1">
              <a:rPr lang="en-US" smtClean="0"/>
              <a:pPr>
                <a:defRPr/>
              </a:pPr>
              <a:t>2/7/2016</a:t>
            </a:fld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EC52D35-9794-42B8-8E47-99707CF273F6}" type="slidenum">
              <a:rPr lang="fa-IR" smtClean="0"/>
              <a:pPr>
                <a:defRPr/>
              </a:pPr>
              <a:t>12</a:t>
            </a:fld>
            <a:endParaRPr lang="fa-IR"/>
          </a:p>
        </p:txBody>
      </p:sp>
    </p:spTree>
  </p:cSld>
  <p:clrMapOvr>
    <a:masterClrMapping/>
  </p:clrMapOvr>
  <p:transition>
    <p:fade thruBlk="1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58" y="285728"/>
            <a:ext cx="8572560" cy="6191272"/>
          </a:xfrm>
        </p:spPr>
        <p:txBody>
          <a:bodyPr/>
          <a:lstStyle/>
          <a:p>
            <a:pPr marL="173038" indent="0" algn="just">
              <a:buNone/>
            </a:pPr>
            <a:r>
              <a:rPr lang="fa-IR" sz="2800" b="0" dirty="0" smtClean="0">
                <a:cs typeface="B Mitra" pitchFamily="2" charset="-78"/>
              </a:rPr>
              <a:t>19- </a:t>
            </a:r>
            <a:r>
              <a:rPr lang="fa-IR" sz="2800" b="0" dirty="0" smtClean="0">
                <a:solidFill>
                  <a:schemeClr val="accent2"/>
                </a:solidFill>
                <a:cs typeface="B Mitra" pitchFamily="2" charset="-78"/>
              </a:rPr>
              <a:t>نظارت بر ایمنی </a:t>
            </a:r>
            <a:r>
              <a:rPr lang="fa-IR" sz="2800" b="0" dirty="0" smtClean="0">
                <a:cs typeface="B Mitra" pitchFamily="2" charset="-78"/>
              </a:rPr>
              <a:t>و مشاركت فعال در كاهش سوانح و صدمات داخل بیمارستان ازجمله پوشش پنجره ها ، وسایل اطفاء حریق و سیستم های هشداردهنده ، مهار كپسولهای طبی و . . . </a:t>
            </a:r>
          </a:p>
          <a:p>
            <a:pPr marL="173038" indent="0" algn="just">
              <a:buNone/>
            </a:pPr>
            <a:endParaRPr lang="en-US" sz="2800" b="0" dirty="0" smtClean="0">
              <a:cs typeface="B Mitra" pitchFamily="2" charset="-78"/>
            </a:endParaRPr>
          </a:p>
          <a:p>
            <a:pPr marL="173038" indent="0" algn="just">
              <a:buNone/>
            </a:pPr>
            <a:r>
              <a:rPr lang="fa-IR" sz="2800" b="0" dirty="0" smtClean="0">
                <a:cs typeface="B Mitra" pitchFamily="2" charset="-78"/>
              </a:rPr>
              <a:t>20- </a:t>
            </a:r>
            <a:r>
              <a:rPr lang="fa-IR" sz="2800" b="0" dirty="0" smtClean="0">
                <a:solidFill>
                  <a:schemeClr val="accent2"/>
                </a:solidFill>
                <a:cs typeface="B Mitra" pitchFamily="2" charset="-78"/>
              </a:rPr>
              <a:t>ارائه راهكارهای بهسازی </a:t>
            </a:r>
            <a:r>
              <a:rPr lang="fa-IR" sz="2800" b="0" dirty="0" smtClean="0">
                <a:cs typeface="B Mitra" pitchFamily="2" charset="-78"/>
              </a:rPr>
              <a:t>بعنوان اصولی ترین روش كنترل ناقلین </a:t>
            </a:r>
            <a:endParaRPr lang="en-US" sz="2800" b="0" dirty="0" smtClean="0">
              <a:cs typeface="B Mitra" pitchFamily="2" charset="-78"/>
            </a:endParaRPr>
          </a:p>
          <a:p>
            <a:pPr marL="173038" indent="0" algn="just">
              <a:buNone/>
            </a:pPr>
            <a:r>
              <a:rPr lang="fa-IR" sz="2800" b="0" dirty="0" smtClean="0">
                <a:cs typeface="B Mitra" pitchFamily="2" charset="-78"/>
              </a:rPr>
              <a:t>21- انجام امور محوله در شرایط خاص مانند كنترل همه گیری و نیز مقابله با بحران و بلایا </a:t>
            </a:r>
            <a:endParaRPr lang="en-US" sz="2800" b="0" dirty="0" smtClean="0">
              <a:cs typeface="B Mitra" pitchFamily="2" charset="-78"/>
            </a:endParaRPr>
          </a:p>
          <a:p>
            <a:pPr marL="173038" indent="0" algn="just">
              <a:buNone/>
            </a:pPr>
            <a:r>
              <a:rPr lang="fa-IR" sz="2800" b="0" dirty="0" smtClean="0">
                <a:cs typeface="B Mitra" pitchFamily="2" charset="-78"/>
              </a:rPr>
              <a:t>22- </a:t>
            </a:r>
            <a:r>
              <a:rPr lang="fa-IR" sz="2800" b="0" dirty="0" smtClean="0">
                <a:solidFill>
                  <a:schemeClr val="accent2"/>
                </a:solidFill>
                <a:cs typeface="B Mitra" pitchFamily="2" charset="-78"/>
              </a:rPr>
              <a:t>فرهنگ سازی </a:t>
            </a:r>
            <a:r>
              <a:rPr lang="fa-IR" sz="2800" b="0" dirty="0" smtClean="0">
                <a:cs typeface="B Mitra" pitchFamily="2" charset="-78"/>
              </a:rPr>
              <a:t>و جلوگیری از استعمال دخانیات در فضاهای بسته و عمومی بیمارستان </a:t>
            </a:r>
          </a:p>
          <a:p>
            <a:pPr marL="173038" indent="0" algn="just">
              <a:buNone/>
            </a:pPr>
            <a:endParaRPr lang="en-US" sz="2800" b="0" dirty="0" smtClean="0">
              <a:cs typeface="B Mitra" pitchFamily="2" charset="-78"/>
            </a:endParaRPr>
          </a:p>
          <a:p>
            <a:pPr marL="173038" indent="0" algn="just">
              <a:buNone/>
            </a:pPr>
            <a:r>
              <a:rPr lang="fa-IR" sz="2800" b="0" dirty="0" smtClean="0">
                <a:cs typeface="B Mitra" pitchFamily="2" charset="-78"/>
              </a:rPr>
              <a:t>23- بطوركلی </a:t>
            </a:r>
            <a:r>
              <a:rPr lang="fa-IR" sz="2800" b="0" dirty="0" smtClean="0">
                <a:solidFill>
                  <a:schemeClr val="accent2"/>
                </a:solidFill>
                <a:cs typeface="B Mitra" pitchFamily="2" charset="-78"/>
              </a:rPr>
              <a:t>نظارت و كنترل لازم بهداشتی </a:t>
            </a:r>
            <a:r>
              <a:rPr lang="fa-IR" sz="2800" b="0" dirty="0" smtClean="0">
                <a:cs typeface="B Mitra" pitchFamily="2" charset="-78"/>
              </a:rPr>
              <a:t>بركلیه بخش ها – همكاری و هماهنگی با مدیران و مسئولین قسمتهای مختلف درحیطه شغلی و وظائف سازمانی تعیین شده .</a:t>
            </a:r>
            <a:endParaRPr lang="en-US" sz="2800" b="0" dirty="0" smtClean="0">
              <a:cs typeface="B Mitra" pitchFamily="2" charset="-78"/>
            </a:endParaRPr>
          </a:p>
          <a:p>
            <a:pPr marL="173038" indent="0" algn="just">
              <a:buNone/>
            </a:pPr>
            <a:endParaRPr lang="en-US" sz="2800" b="0" dirty="0">
              <a:cs typeface="B Mitra" pitchFamily="2" charset="-78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16FC534-45DC-4ED9-B065-A18EC97A58B5}" type="datetime1">
              <a:rPr lang="en-US" smtClean="0"/>
              <a:pPr>
                <a:defRPr/>
              </a:pPr>
              <a:t>2/7/2016</a:t>
            </a:fld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EC52D35-9794-42B8-8E47-99707CF273F6}" type="slidenum">
              <a:rPr lang="fa-IR" smtClean="0"/>
              <a:pPr>
                <a:defRPr/>
              </a:pPr>
              <a:t>13</a:t>
            </a:fld>
            <a:endParaRPr lang="fa-IR"/>
          </a:p>
        </p:txBody>
      </p:sp>
    </p:spTree>
  </p:cSld>
  <p:clrMapOvr>
    <a:masterClrMapping/>
  </p:clrMapOvr>
  <p:transition>
    <p:fade thruBlk="1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4282" y="500042"/>
            <a:ext cx="8929718" cy="5976958"/>
          </a:xfrm>
        </p:spPr>
        <p:txBody>
          <a:bodyPr/>
          <a:lstStyle/>
          <a:p>
            <a:pPr marL="236538" indent="0" algn="just">
              <a:buNone/>
            </a:pPr>
            <a:r>
              <a:rPr lang="fa-IR" b="0" dirty="0" smtClean="0">
                <a:cs typeface="B Mitra" pitchFamily="2" charset="-78"/>
              </a:rPr>
              <a:t> </a:t>
            </a:r>
            <a:r>
              <a:rPr lang="en-US" dirty="0" smtClean="0">
                <a:cs typeface="B Mitra" pitchFamily="2" charset="-78"/>
              </a:rPr>
              <a:t> </a:t>
            </a:r>
            <a:r>
              <a:rPr lang="ar-SA" dirty="0" smtClean="0">
                <a:cs typeface="B Mitra" pitchFamily="2" charset="-78"/>
              </a:rPr>
              <a:t>بهداشت محيط بيمارستان شامل: </a:t>
            </a:r>
            <a:endParaRPr lang="fa-IR" dirty="0" smtClean="0">
              <a:cs typeface="B Mitra" pitchFamily="2" charset="-78"/>
            </a:endParaRPr>
          </a:p>
          <a:p>
            <a:pPr marL="236538" indent="0" algn="just">
              <a:buNone/>
            </a:pPr>
            <a:endParaRPr lang="en-US" dirty="0" smtClean="0">
              <a:cs typeface="B Mitra" pitchFamily="2" charset="-78"/>
            </a:endParaRPr>
          </a:p>
          <a:p>
            <a:pPr marL="236538" indent="0" algn="just">
              <a:buFont typeface="Wingdings" pitchFamily="2" charset="2"/>
              <a:buChar char="q"/>
            </a:pPr>
            <a:r>
              <a:rPr lang="ar-SA" b="0" dirty="0" smtClean="0">
                <a:cs typeface="B Mitra" pitchFamily="2" charset="-78"/>
              </a:rPr>
              <a:t>بهداشت محيط </a:t>
            </a:r>
            <a:r>
              <a:rPr lang="fa-IR" b="0" dirty="0" smtClean="0">
                <a:cs typeface="B Mitra" pitchFamily="2" charset="-78"/>
              </a:rPr>
              <a:t>واحدهای مختلف (درمانی ، بستری، لندری، </a:t>
            </a:r>
            <a:r>
              <a:rPr lang="en-US" b="0" dirty="0" smtClean="0">
                <a:cs typeface="B Mitra" pitchFamily="2" charset="-78"/>
              </a:rPr>
              <a:t>CSR</a:t>
            </a:r>
            <a:r>
              <a:rPr lang="fa-IR" b="0" dirty="0" smtClean="0">
                <a:cs typeface="B Mitra" pitchFamily="2" charset="-78"/>
              </a:rPr>
              <a:t>...</a:t>
            </a:r>
            <a:r>
              <a:rPr lang="en-US" b="0" dirty="0" smtClean="0">
                <a:cs typeface="B Mitra" pitchFamily="2" charset="-78"/>
              </a:rPr>
              <a:t>(</a:t>
            </a:r>
            <a:endParaRPr lang="fa-IR" b="0" dirty="0" smtClean="0">
              <a:cs typeface="B Mitra" pitchFamily="2" charset="-78"/>
            </a:endParaRPr>
          </a:p>
          <a:p>
            <a:pPr marL="236538" indent="0" algn="just">
              <a:buFont typeface="Wingdings" pitchFamily="2" charset="2"/>
              <a:buChar char="q"/>
            </a:pPr>
            <a:r>
              <a:rPr lang="ar-SA" b="0" dirty="0" smtClean="0">
                <a:cs typeface="B Mitra" pitchFamily="2" charset="-78"/>
              </a:rPr>
              <a:t>بهداشت آب</a:t>
            </a:r>
            <a:r>
              <a:rPr lang="fa-IR" b="0" dirty="0" smtClean="0">
                <a:cs typeface="B Mitra" pitchFamily="2" charset="-78"/>
              </a:rPr>
              <a:t> </a:t>
            </a:r>
            <a:r>
              <a:rPr lang="ar-SA" b="0" dirty="0" smtClean="0">
                <a:cs typeface="B Mitra" pitchFamily="2" charset="-78"/>
              </a:rPr>
              <a:t>و فاضلاب بيمارستان </a:t>
            </a:r>
            <a:endParaRPr lang="fa-IR" b="0" dirty="0" smtClean="0">
              <a:cs typeface="B Mitra" pitchFamily="2" charset="-78"/>
            </a:endParaRPr>
          </a:p>
          <a:p>
            <a:pPr marL="236538" indent="0" algn="just">
              <a:buFont typeface="Wingdings" pitchFamily="2" charset="2"/>
              <a:buChar char="q"/>
            </a:pPr>
            <a:r>
              <a:rPr lang="fa-IR" b="0" dirty="0" smtClean="0">
                <a:cs typeface="B Mitra" pitchFamily="2" charset="-78"/>
              </a:rPr>
              <a:t> </a:t>
            </a:r>
            <a:r>
              <a:rPr lang="ar-SA" b="0" dirty="0" smtClean="0">
                <a:cs typeface="B Mitra" pitchFamily="2" charset="-78"/>
              </a:rPr>
              <a:t>بهداشت مواد زائد بيمارستان </a:t>
            </a:r>
            <a:endParaRPr lang="fa-IR" b="0" dirty="0" smtClean="0">
              <a:cs typeface="B Mitra" pitchFamily="2" charset="-78"/>
            </a:endParaRPr>
          </a:p>
          <a:p>
            <a:pPr marL="236538" indent="0" algn="just">
              <a:buFont typeface="Wingdings" pitchFamily="2" charset="2"/>
              <a:buChar char="q"/>
            </a:pPr>
            <a:r>
              <a:rPr lang="fa-IR" b="0" dirty="0" smtClean="0">
                <a:cs typeface="B Mitra" pitchFamily="2" charset="-78"/>
              </a:rPr>
              <a:t> </a:t>
            </a:r>
            <a:r>
              <a:rPr lang="ar-SA" b="0" dirty="0" smtClean="0">
                <a:cs typeface="B Mitra" pitchFamily="2" charset="-78"/>
              </a:rPr>
              <a:t>بهداشت مواد غذايي وآشپزخانه </a:t>
            </a:r>
            <a:endParaRPr lang="fa-IR" b="0" dirty="0" smtClean="0">
              <a:cs typeface="B Mitra" pitchFamily="2" charset="-78"/>
            </a:endParaRPr>
          </a:p>
          <a:p>
            <a:pPr marL="236538" indent="0" algn="just">
              <a:buFont typeface="Wingdings" pitchFamily="2" charset="2"/>
              <a:buChar char="q"/>
            </a:pPr>
            <a:r>
              <a:rPr lang="ar-SA" b="0" dirty="0" smtClean="0">
                <a:cs typeface="B Mitra" pitchFamily="2" charset="-78"/>
              </a:rPr>
              <a:t>مبارزه با حشرات و جوندگان و ...</a:t>
            </a:r>
            <a:endParaRPr lang="en-US" b="0" dirty="0" smtClean="0">
              <a:cs typeface="B Mitra" pitchFamily="2" charset="-78"/>
            </a:endParaRPr>
          </a:p>
          <a:p>
            <a:pPr marL="236538" indent="0" algn="just">
              <a:buFont typeface="Wingdings" pitchFamily="2" charset="2"/>
              <a:buChar char="q"/>
            </a:pPr>
            <a:endParaRPr lang="en-US" b="0" dirty="0">
              <a:cs typeface="B Mitra" pitchFamily="2" charset="-78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16FC534-45DC-4ED9-B065-A18EC97A58B5}" type="datetime1">
              <a:rPr lang="en-US" smtClean="0"/>
              <a:pPr>
                <a:defRPr/>
              </a:pPr>
              <a:t>2/7/2016</a:t>
            </a:fld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EC52D35-9794-42B8-8E47-99707CF273F6}" type="slidenum">
              <a:rPr lang="fa-IR" smtClean="0"/>
              <a:pPr>
                <a:defRPr/>
              </a:pPr>
              <a:t>14</a:t>
            </a:fld>
            <a:endParaRPr lang="fa-IR"/>
          </a:p>
        </p:txBody>
      </p:sp>
    </p:spTree>
  </p:cSld>
  <p:clrMapOvr>
    <a:masterClrMapping/>
  </p:clrMapOvr>
  <p:transition>
    <p:fade thruBlk="1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5720" y="762000"/>
            <a:ext cx="8858280" cy="5715000"/>
          </a:xfrm>
        </p:spPr>
        <p:txBody>
          <a:bodyPr/>
          <a:lstStyle/>
          <a:p>
            <a:pPr marL="236538" indent="0" algn="just">
              <a:buNone/>
            </a:pPr>
            <a:r>
              <a:rPr lang="ar-SA" sz="2800" dirty="0" smtClean="0">
                <a:cs typeface="B Homa" pitchFamily="2" charset="-78"/>
              </a:rPr>
              <a:t>الف )بهداشت محیط بخشها شامل:</a:t>
            </a:r>
            <a:endParaRPr lang="en-US" sz="2800" dirty="0" smtClean="0">
              <a:cs typeface="B Homa" pitchFamily="2" charset="-78"/>
            </a:endParaRPr>
          </a:p>
          <a:p>
            <a:pPr marL="236538" lvl="0" indent="0" algn="just">
              <a:buNone/>
            </a:pPr>
            <a:r>
              <a:rPr lang="ar-SA" sz="2800" b="0" dirty="0" smtClean="0">
                <a:cs typeface="B Mitra" pitchFamily="2" charset="-78"/>
              </a:rPr>
              <a:t>بازديد مستمر ازبخشها...</a:t>
            </a:r>
            <a:endParaRPr lang="en-US" sz="2800" b="0" dirty="0" smtClean="0">
              <a:cs typeface="B Mitra" pitchFamily="2" charset="-78"/>
            </a:endParaRPr>
          </a:p>
          <a:p>
            <a:pPr marL="236538" indent="0" algn="just">
              <a:buNone/>
            </a:pPr>
            <a:r>
              <a:rPr lang="ar-SA" sz="2800" b="0" dirty="0" smtClean="0">
                <a:cs typeface="B Mitra" pitchFamily="2" charset="-78"/>
              </a:rPr>
              <a:t>كليه بخشها و</a:t>
            </a:r>
            <a:r>
              <a:rPr lang="fa-IR" sz="2800" b="0" dirty="0" smtClean="0">
                <a:cs typeface="B Mitra" pitchFamily="2" charset="-78"/>
              </a:rPr>
              <a:t> </a:t>
            </a:r>
            <a:r>
              <a:rPr lang="ar-SA" sz="2800" b="0" dirty="0" smtClean="0">
                <a:cs typeface="B Mitra" pitchFamily="2" charset="-78"/>
              </a:rPr>
              <a:t>قسمتهاي بيمارستان بصورت نيازبخشي در طول هفته براساس چك ليستهاي نظافتي كه درواحد بهداشت موجود است بازديد ميشود . </a:t>
            </a:r>
            <a:endParaRPr lang="fa-IR" sz="2800" b="0" dirty="0" smtClean="0">
              <a:cs typeface="B Mitra" pitchFamily="2" charset="-78"/>
            </a:endParaRPr>
          </a:p>
          <a:p>
            <a:pPr marL="236538" indent="0" algn="just">
              <a:buNone/>
            </a:pPr>
            <a:r>
              <a:rPr lang="ar-SA" sz="2800" b="0" dirty="0" smtClean="0">
                <a:cs typeface="B Mitra" pitchFamily="2" charset="-78"/>
              </a:rPr>
              <a:t>دراين چك ليستها كليه قسمتهاي بخش نظافت آن ذكر گرديده است مانند نظافت اتاقها -كمدها - سرويسهاي بهداشتي  - تختها </a:t>
            </a:r>
            <a:r>
              <a:rPr lang="en-US" sz="2800" b="0" dirty="0" smtClean="0">
                <a:cs typeface="B Mitra" pitchFamily="2" charset="-78"/>
              </a:rPr>
              <a:t>– </a:t>
            </a:r>
            <a:r>
              <a:rPr lang="ar-SA" sz="2800" b="0" dirty="0" smtClean="0">
                <a:cs typeface="B Mitra" pitchFamily="2" charset="-78"/>
              </a:rPr>
              <a:t>ملحفه ها - يخچالها  </a:t>
            </a:r>
            <a:r>
              <a:rPr lang="en-US" sz="2800" b="0" dirty="0" smtClean="0">
                <a:cs typeface="B Mitra" pitchFamily="2" charset="-78"/>
              </a:rPr>
              <a:t>– </a:t>
            </a:r>
            <a:r>
              <a:rPr lang="ar-SA" sz="2800" b="0" dirty="0" smtClean="0">
                <a:cs typeface="B Mitra" pitchFamily="2" charset="-78"/>
              </a:rPr>
              <a:t>اتاق كار پرستار- اتاق استراحت پرسنل </a:t>
            </a:r>
            <a:r>
              <a:rPr lang="en-US" sz="2800" b="0" dirty="0" smtClean="0">
                <a:cs typeface="B Mitra" pitchFamily="2" charset="-78"/>
              </a:rPr>
              <a:t>–</a:t>
            </a:r>
            <a:r>
              <a:rPr lang="ar-SA" sz="2800" b="0" dirty="0" smtClean="0">
                <a:cs typeface="B Mitra" pitchFamily="2" charset="-78"/>
              </a:rPr>
              <a:t>آبدارخانه </a:t>
            </a:r>
            <a:r>
              <a:rPr lang="en-US" sz="2800" b="0" dirty="0" smtClean="0">
                <a:cs typeface="B Mitra" pitchFamily="2" charset="-78"/>
              </a:rPr>
              <a:t>– </a:t>
            </a:r>
            <a:r>
              <a:rPr lang="ar-SA" sz="2800" b="0" dirty="0" smtClean="0">
                <a:cs typeface="B Mitra" pitchFamily="2" charset="-78"/>
              </a:rPr>
              <a:t>نمازخانه </a:t>
            </a:r>
            <a:r>
              <a:rPr lang="en-US" sz="2800" b="0" dirty="0" smtClean="0">
                <a:cs typeface="B Mitra" pitchFamily="2" charset="-78"/>
              </a:rPr>
              <a:t>–</a:t>
            </a:r>
            <a:r>
              <a:rPr lang="ar-SA" sz="2800" b="0" dirty="0" smtClean="0">
                <a:cs typeface="B Mitra" pitchFamily="2" charset="-78"/>
              </a:rPr>
              <a:t>درها </a:t>
            </a:r>
            <a:r>
              <a:rPr lang="en-US" sz="2800" b="0" dirty="0" smtClean="0">
                <a:cs typeface="B Mitra" pitchFamily="2" charset="-78"/>
              </a:rPr>
              <a:t>– </a:t>
            </a:r>
            <a:r>
              <a:rPr lang="ar-SA" sz="2800" b="0" dirty="0" smtClean="0">
                <a:cs typeface="B Mitra" pitchFamily="2" charset="-78"/>
              </a:rPr>
              <a:t>پنجره ها و...</a:t>
            </a:r>
            <a:endParaRPr lang="en-US" sz="2800" b="0" dirty="0" smtClean="0">
              <a:cs typeface="B Mitra" pitchFamily="2" charset="-78"/>
            </a:endParaRPr>
          </a:p>
          <a:p>
            <a:endParaRPr lang="en-US" sz="28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16FC534-45DC-4ED9-B065-A18EC97A58B5}" type="datetime1">
              <a:rPr lang="en-US" smtClean="0"/>
              <a:pPr>
                <a:defRPr/>
              </a:pPr>
              <a:t>2/7/2016</a:t>
            </a:fld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EC52D35-9794-42B8-8E47-99707CF273F6}" type="slidenum">
              <a:rPr lang="fa-IR" smtClean="0"/>
              <a:pPr>
                <a:defRPr/>
              </a:pPr>
              <a:t>15</a:t>
            </a:fld>
            <a:endParaRPr lang="fa-IR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5720" y="214290"/>
            <a:ext cx="8643998" cy="6262710"/>
          </a:xfrm>
        </p:spPr>
        <p:txBody>
          <a:bodyPr/>
          <a:lstStyle/>
          <a:p>
            <a:pPr marL="236538" indent="0" algn="just">
              <a:buNone/>
            </a:pPr>
            <a:r>
              <a:rPr lang="ar-SA" sz="2800" b="0" dirty="0" smtClean="0">
                <a:cs typeface="B Mitra" pitchFamily="2" charset="-78"/>
              </a:rPr>
              <a:t>وجود مواد پاك كننده مثل صابون مايع ومواد ضد عفوني كننده دربخش كنترل مي شود . </a:t>
            </a:r>
            <a:endParaRPr lang="en-US" sz="2800" b="0" dirty="0" smtClean="0">
              <a:cs typeface="B Mitra" pitchFamily="2" charset="-78"/>
            </a:endParaRPr>
          </a:p>
          <a:p>
            <a:pPr marL="236538" indent="0" algn="just">
              <a:buFontTx/>
              <a:buChar char="-"/>
            </a:pPr>
            <a:r>
              <a:rPr lang="ar-SA" sz="2800" b="0" dirty="0" smtClean="0">
                <a:cs typeface="B Mitra" pitchFamily="2" charset="-78"/>
              </a:rPr>
              <a:t>بازرسي بهداشت محيط قسمتهاي آزاد بيمارستان اعم از قسمتهاي خارجي ومحوطه وقسمتهاي داخلي بطور مستمر کنترل می گردد.</a:t>
            </a:r>
            <a:endParaRPr lang="fa-IR" sz="2800" b="0" dirty="0" smtClean="0">
              <a:cs typeface="B Mitra" pitchFamily="2" charset="-78"/>
            </a:endParaRPr>
          </a:p>
          <a:p>
            <a:pPr marL="236538" indent="0" algn="just">
              <a:buFontTx/>
              <a:buChar char="-"/>
            </a:pPr>
            <a:endParaRPr lang="en-US" sz="2800" b="0" dirty="0" smtClean="0">
              <a:cs typeface="B Mitra" pitchFamily="2" charset="-78"/>
            </a:endParaRPr>
          </a:p>
          <a:p>
            <a:pPr marL="236538" lvl="0" indent="0" algn="just">
              <a:buNone/>
            </a:pPr>
            <a:r>
              <a:rPr lang="ar-SA" sz="2800" b="0" dirty="0" smtClean="0">
                <a:cs typeface="B Mitra" pitchFamily="2" charset="-78"/>
              </a:rPr>
              <a:t>آموزش استفاده از مواد ضدعفوني كننده:</a:t>
            </a:r>
            <a:endParaRPr lang="fa-IR" sz="2800" b="0" dirty="0" smtClean="0">
              <a:cs typeface="B Mitra" pitchFamily="2" charset="-78"/>
            </a:endParaRPr>
          </a:p>
          <a:p>
            <a:pPr marL="236538" indent="0" algn="just">
              <a:buFont typeface="Wingdings" pitchFamily="2" charset="2"/>
              <a:buChar char="§"/>
            </a:pPr>
            <a:r>
              <a:rPr lang="ar-SA" sz="2800" b="0" dirty="0" smtClean="0">
                <a:cs typeface="B Mitra" pitchFamily="2" charset="-78"/>
              </a:rPr>
              <a:t>مواد ضد عفوني كننده موجود دربيمارستان كه شامل آب ژاول </a:t>
            </a:r>
            <a:r>
              <a:rPr lang="en-US" sz="2800" b="0" dirty="0" smtClean="0">
                <a:cs typeface="B Mitra" pitchFamily="2" charset="-78"/>
              </a:rPr>
              <a:t>–</a:t>
            </a:r>
            <a:r>
              <a:rPr lang="ar-SA" sz="2800" b="0" dirty="0" smtClean="0">
                <a:cs typeface="B Mitra" pitchFamily="2" charset="-78"/>
              </a:rPr>
              <a:t>پر كلرين </a:t>
            </a:r>
            <a:r>
              <a:rPr lang="en-US" sz="2800" b="0" dirty="0" smtClean="0">
                <a:cs typeface="B Mitra" pitchFamily="2" charset="-78"/>
              </a:rPr>
              <a:t>–</a:t>
            </a:r>
            <a:r>
              <a:rPr lang="ar-SA" sz="2800" b="0" dirty="0" smtClean="0">
                <a:cs typeface="B Mitra" pitchFamily="2" charset="-78"/>
              </a:rPr>
              <a:t>هالاميد </a:t>
            </a:r>
            <a:r>
              <a:rPr lang="en-US" sz="2800" b="0" dirty="0" smtClean="0">
                <a:cs typeface="B Mitra" pitchFamily="2" charset="-78"/>
              </a:rPr>
              <a:t>–</a:t>
            </a:r>
            <a:r>
              <a:rPr lang="ar-SA" sz="2800" b="0" dirty="0" smtClean="0">
                <a:cs typeface="B Mitra" pitchFamily="2" charset="-78"/>
              </a:rPr>
              <a:t>دكونكس- ساولن –افروز و ... مي باشد. </a:t>
            </a:r>
            <a:endParaRPr lang="fa-IR" sz="2800" b="0" dirty="0" smtClean="0">
              <a:cs typeface="B Mitra" pitchFamily="2" charset="-78"/>
            </a:endParaRPr>
          </a:p>
          <a:p>
            <a:pPr marL="236538" indent="0" algn="just">
              <a:buFont typeface="Wingdings" pitchFamily="2" charset="2"/>
              <a:buChar char="§"/>
            </a:pPr>
            <a:endParaRPr lang="fa-IR" sz="2800" b="0" dirty="0" smtClean="0">
              <a:cs typeface="B Mitra" pitchFamily="2" charset="-78"/>
            </a:endParaRPr>
          </a:p>
          <a:p>
            <a:pPr marL="236538" indent="0" algn="just">
              <a:buFont typeface="Wingdings" pitchFamily="2" charset="2"/>
              <a:buChar char="§"/>
            </a:pPr>
            <a:r>
              <a:rPr lang="ar-SA" sz="2800" b="0" dirty="0" smtClean="0">
                <a:cs typeface="B Mitra" pitchFamily="2" charset="-78"/>
              </a:rPr>
              <a:t>براساس دستورالعمل</a:t>
            </a:r>
            <a:r>
              <a:rPr lang="fa-IR" sz="2800" b="0" dirty="0" smtClean="0">
                <a:cs typeface="B Mitra" pitchFamily="2" charset="-78"/>
              </a:rPr>
              <a:t>های</a:t>
            </a:r>
            <a:r>
              <a:rPr lang="ar-SA" sz="2800" b="0" dirty="0" smtClean="0">
                <a:cs typeface="B Mitra" pitchFamily="2" charset="-78"/>
              </a:rPr>
              <a:t> موجود</a:t>
            </a:r>
            <a:r>
              <a:rPr lang="fa-IR" sz="2800" b="0" dirty="0" smtClean="0">
                <a:cs typeface="B Mitra" pitchFamily="2" charset="-78"/>
              </a:rPr>
              <a:t>،</a:t>
            </a:r>
            <a:r>
              <a:rPr lang="ar-SA" sz="2800" b="0" dirty="0" smtClean="0">
                <a:cs typeface="B Mitra" pitchFamily="2" charset="-78"/>
              </a:rPr>
              <a:t> آموزشهاي لازم از طريق پمفلتها و همچنين آموزش چهره به چهره به پرسنل بيمارستاني وخدمات داده مي شود .</a:t>
            </a:r>
            <a:endParaRPr lang="en-US" sz="2800" b="0" dirty="0" smtClean="0">
              <a:cs typeface="B Mitra" pitchFamily="2" charset="-78"/>
            </a:endParaRPr>
          </a:p>
          <a:p>
            <a:pPr marL="236538" lvl="0" indent="0" algn="just">
              <a:buNone/>
            </a:pPr>
            <a:endParaRPr lang="en-US" dirty="0" smtClean="0"/>
          </a:p>
          <a:p>
            <a:pPr marL="236538" indent="0" algn="just">
              <a:buNone/>
            </a:pPr>
            <a:endParaRPr lang="en-US" sz="2800" b="0" dirty="0">
              <a:cs typeface="B Mitra" pitchFamily="2" charset="-78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16FC534-45DC-4ED9-B065-A18EC97A58B5}" type="datetime1">
              <a:rPr lang="en-US" smtClean="0"/>
              <a:pPr>
                <a:defRPr/>
              </a:pPr>
              <a:t>2/7/2016</a:t>
            </a:fld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EC52D35-9794-42B8-8E47-99707CF273F6}" type="slidenum">
              <a:rPr lang="fa-IR" smtClean="0"/>
              <a:pPr>
                <a:defRPr/>
              </a:pPr>
              <a:t>16</a:t>
            </a:fld>
            <a:endParaRPr lang="fa-IR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58" y="285728"/>
            <a:ext cx="8786842" cy="6191272"/>
          </a:xfrm>
        </p:spPr>
        <p:txBody>
          <a:bodyPr/>
          <a:lstStyle/>
          <a:p>
            <a:pPr marL="236538" indent="0">
              <a:buNone/>
            </a:pPr>
            <a:r>
              <a:rPr lang="ar-SA" dirty="0" smtClean="0">
                <a:cs typeface="B Mitra" pitchFamily="2" charset="-78"/>
              </a:rPr>
              <a:t> </a:t>
            </a:r>
            <a:r>
              <a:rPr lang="fa-IR" sz="2800" dirty="0" smtClean="0">
                <a:cs typeface="B Homa" pitchFamily="2" charset="-78"/>
              </a:rPr>
              <a:t>ب ) بهداشت مواد زائد بیمارستانی شامل:</a:t>
            </a:r>
          </a:p>
          <a:p>
            <a:pPr marL="236538" indent="0">
              <a:buNone/>
            </a:pPr>
            <a:r>
              <a:rPr lang="fa-IR" sz="2800" b="0" dirty="0" smtClean="0">
                <a:cs typeface="B Mitra" pitchFamily="2" charset="-78"/>
              </a:rPr>
              <a:t>کنترل تفکیک زباله های عفونی و غیر عفونی از مبدا تولید تا امحاء پسماند</a:t>
            </a:r>
          </a:p>
          <a:p>
            <a:pPr marL="236538" indent="0">
              <a:buNone/>
            </a:pPr>
            <a:endParaRPr lang="en-US" sz="2800" b="0" dirty="0" smtClean="0">
              <a:cs typeface="B Mitra" pitchFamily="2" charset="-78"/>
            </a:endParaRPr>
          </a:p>
          <a:p>
            <a:pPr marL="236538" indent="0">
              <a:buNone/>
            </a:pPr>
            <a:r>
              <a:rPr lang="fa-IR" sz="2800" dirty="0" smtClean="0">
                <a:cs typeface="B Homa" pitchFamily="2" charset="-78"/>
              </a:rPr>
              <a:t>ج) </a:t>
            </a:r>
            <a:r>
              <a:rPr lang="ar-SA" sz="2800" dirty="0" smtClean="0">
                <a:cs typeface="B Homa" pitchFamily="2" charset="-78"/>
              </a:rPr>
              <a:t>مبارزه با حشرات وجوندگان شامل :</a:t>
            </a:r>
            <a:endParaRPr lang="en-US" sz="2800" dirty="0" smtClean="0">
              <a:cs typeface="B Homa" pitchFamily="2" charset="-78"/>
            </a:endParaRPr>
          </a:p>
          <a:p>
            <a:pPr marL="236538" indent="0">
              <a:buNone/>
            </a:pPr>
            <a:r>
              <a:rPr lang="fa-IR" sz="2800" dirty="0" smtClean="0">
                <a:cs typeface="B Mitra" pitchFamily="2" charset="-78"/>
              </a:rPr>
              <a:t>-</a:t>
            </a:r>
            <a:r>
              <a:rPr lang="ar-SA" sz="2800" dirty="0" smtClean="0">
                <a:cs typeface="B Mitra" pitchFamily="2" charset="-78"/>
              </a:rPr>
              <a:t>بهسازي محيط</a:t>
            </a:r>
            <a:endParaRPr lang="en-US" sz="2800" dirty="0" smtClean="0">
              <a:cs typeface="B Mitra" pitchFamily="2" charset="-78"/>
            </a:endParaRPr>
          </a:p>
          <a:p>
            <a:pPr marL="236538" indent="0">
              <a:buFont typeface="Wingdings" pitchFamily="2" charset="2"/>
              <a:buChar char="§"/>
            </a:pPr>
            <a:r>
              <a:rPr lang="ar-SA" sz="2800" b="0" dirty="0" smtClean="0">
                <a:cs typeface="B Mitra" pitchFamily="2" charset="-78"/>
              </a:rPr>
              <a:t>جهت مبارزه فيزيكي با حشرات و جوندگان اقداماتي نظير كارگذاشتن در پوشهايي جهت كفشويهاي بيمارستان ، ساخت پايه هاي فلزي جهت يخچالها ، آب سردكنها و كمدها و ... انجام مي گردد.</a:t>
            </a:r>
            <a:endParaRPr lang="en-US" sz="2800" b="0" dirty="0" smtClean="0">
              <a:cs typeface="B Mitra" pitchFamily="2" charset="-78"/>
            </a:endParaRPr>
          </a:p>
          <a:p>
            <a:pPr marL="236538" indent="0">
              <a:buFont typeface="Wingdings" pitchFamily="2" charset="2"/>
              <a:buChar char="§"/>
            </a:pPr>
            <a:r>
              <a:rPr lang="ar-SA" sz="2800" b="0" dirty="0" smtClean="0">
                <a:cs typeface="B Mitra" pitchFamily="2" charset="-78"/>
              </a:rPr>
              <a:t>از بين بردن محيط تخم گذاري حشرات و مبارزه از طريق نور در محلهاي تاريك كه محل تجمع حشرات مي باشد .</a:t>
            </a:r>
            <a:endParaRPr lang="en-US" sz="2800" b="0" dirty="0" smtClean="0">
              <a:cs typeface="B Mitra" pitchFamily="2" charset="-78"/>
            </a:endParaRPr>
          </a:p>
          <a:p>
            <a:pPr marL="236538" indent="0">
              <a:buNone/>
            </a:pPr>
            <a:endParaRPr lang="en-US" sz="2800" b="0" dirty="0">
              <a:cs typeface="B Mitra" pitchFamily="2" charset="-78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16FC534-45DC-4ED9-B065-A18EC97A58B5}" type="datetime1">
              <a:rPr lang="en-US" smtClean="0"/>
              <a:pPr>
                <a:defRPr/>
              </a:pPr>
              <a:t>2/7/2016</a:t>
            </a:fld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EC52D35-9794-42B8-8E47-99707CF273F6}" type="slidenum">
              <a:rPr lang="fa-IR" smtClean="0"/>
              <a:pPr>
                <a:defRPr/>
              </a:pPr>
              <a:t>17</a:t>
            </a:fld>
            <a:endParaRPr lang="fa-IR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4282" y="285728"/>
            <a:ext cx="8929718" cy="6191272"/>
          </a:xfrm>
        </p:spPr>
        <p:txBody>
          <a:bodyPr/>
          <a:lstStyle/>
          <a:p>
            <a:pPr indent="-58738" algn="just">
              <a:buNone/>
            </a:pPr>
            <a:r>
              <a:rPr lang="ar-SA" sz="2800" b="0" dirty="0" smtClean="0">
                <a:cs typeface="B Mitra" pitchFamily="2" charset="-78"/>
              </a:rPr>
              <a:t>-</a:t>
            </a:r>
            <a:r>
              <a:rPr lang="ar-SA" sz="2800" dirty="0" smtClean="0">
                <a:cs typeface="B Mitra" pitchFamily="2" charset="-78"/>
              </a:rPr>
              <a:t>سمپاشي و طعمه گذاري</a:t>
            </a:r>
            <a:endParaRPr lang="en-US" sz="2800" dirty="0" smtClean="0">
              <a:cs typeface="B Mitra" pitchFamily="2" charset="-78"/>
            </a:endParaRPr>
          </a:p>
          <a:p>
            <a:pPr indent="-58738" algn="just">
              <a:buFont typeface="Wingdings" pitchFamily="2" charset="2"/>
              <a:buChar char="§"/>
            </a:pPr>
            <a:r>
              <a:rPr lang="ar-SA" sz="2800" b="0" dirty="0" smtClean="0">
                <a:cs typeface="B Mitra" pitchFamily="2" charset="-78"/>
              </a:rPr>
              <a:t>سمپاشي بيمارستان در صورت نياز هر </a:t>
            </a:r>
            <a:r>
              <a:rPr lang="fa-IR" sz="2800" b="0" dirty="0" smtClean="0">
                <a:cs typeface="B Mitra" pitchFamily="2" charset="-78"/>
              </a:rPr>
              <a:t>۶</a:t>
            </a:r>
            <a:r>
              <a:rPr lang="ar-SA" sz="2800" b="0" dirty="0" smtClean="0">
                <a:cs typeface="B Mitra" pitchFamily="2" charset="-78"/>
              </a:rPr>
              <a:t> ماه يكبار در </a:t>
            </a:r>
            <a:r>
              <a:rPr lang="fa-IR" sz="2800" b="0" dirty="0" smtClean="0">
                <a:cs typeface="B Mitra" pitchFamily="2" charset="-78"/>
              </a:rPr>
              <a:t>۲</a:t>
            </a:r>
            <a:r>
              <a:rPr lang="ar-SA" sz="2800" b="0" dirty="0" smtClean="0">
                <a:cs typeface="B Mitra" pitchFamily="2" charset="-78"/>
              </a:rPr>
              <a:t> نوبت انجام مي شود</a:t>
            </a:r>
            <a:r>
              <a:rPr lang="fa-IR" sz="2800" b="0" dirty="0" smtClean="0">
                <a:cs typeface="B Mitra" pitchFamily="2" charset="-78"/>
              </a:rPr>
              <a:t>.</a:t>
            </a:r>
            <a:endParaRPr lang="en-US" sz="2800" b="0" dirty="0" smtClean="0">
              <a:cs typeface="B Mitra" pitchFamily="2" charset="-78"/>
            </a:endParaRPr>
          </a:p>
          <a:p>
            <a:pPr indent="-58738" algn="just">
              <a:buFont typeface="Wingdings" pitchFamily="2" charset="2"/>
              <a:buChar char="§"/>
            </a:pPr>
            <a:r>
              <a:rPr lang="ar-SA" sz="2800" b="0" dirty="0" smtClean="0">
                <a:cs typeface="B Mitra" pitchFamily="2" charset="-78"/>
              </a:rPr>
              <a:t>طعمه گذاري در صورت نياز جهت جوندگان با درخواست مسئول بخش انجام مي شود </a:t>
            </a:r>
            <a:endParaRPr lang="en-US" sz="2800" b="0" dirty="0" smtClean="0">
              <a:cs typeface="B Mitra" pitchFamily="2" charset="-78"/>
            </a:endParaRPr>
          </a:p>
          <a:p>
            <a:pPr indent="-58738" algn="just">
              <a:buNone/>
            </a:pPr>
            <a:r>
              <a:rPr lang="fa-IR" sz="2800" dirty="0" smtClean="0">
                <a:cs typeface="B Homa" pitchFamily="2" charset="-78"/>
              </a:rPr>
              <a:t>د) </a:t>
            </a:r>
            <a:r>
              <a:rPr lang="ar-SA" sz="2800" dirty="0" smtClean="0">
                <a:cs typeface="B Homa" pitchFamily="2" charset="-78"/>
              </a:rPr>
              <a:t>بهداشت آب مصرفي بيمارستان</a:t>
            </a:r>
            <a:r>
              <a:rPr lang="fa-IR" sz="2800" dirty="0" smtClean="0">
                <a:cs typeface="B Homa" pitchFamily="2" charset="-78"/>
              </a:rPr>
              <a:t> </a:t>
            </a:r>
            <a:r>
              <a:rPr lang="ar-SA" sz="2800" dirty="0" smtClean="0">
                <a:cs typeface="B Homa" pitchFamily="2" charset="-78"/>
              </a:rPr>
              <a:t>شامل :</a:t>
            </a:r>
            <a:endParaRPr lang="en-US" sz="2800" dirty="0" smtClean="0">
              <a:cs typeface="B Homa" pitchFamily="2" charset="-78"/>
            </a:endParaRPr>
          </a:p>
          <a:p>
            <a:pPr indent="-58738" algn="just">
              <a:buNone/>
            </a:pPr>
            <a:r>
              <a:rPr lang="fa-IR" sz="2800" dirty="0" smtClean="0">
                <a:cs typeface="B Mitra" pitchFamily="2" charset="-78"/>
              </a:rPr>
              <a:t>-</a:t>
            </a:r>
            <a:r>
              <a:rPr lang="ar-SA" sz="2800" dirty="0" smtClean="0">
                <a:cs typeface="B Mitra" pitchFamily="2" charset="-78"/>
              </a:rPr>
              <a:t>كلرسنجي </a:t>
            </a:r>
            <a:endParaRPr lang="en-US" sz="2800" dirty="0" smtClean="0">
              <a:cs typeface="B Mitra" pitchFamily="2" charset="-78"/>
            </a:endParaRPr>
          </a:p>
          <a:p>
            <a:pPr indent="-58738" algn="just">
              <a:buFont typeface="Wingdings" pitchFamily="2" charset="2"/>
              <a:buChar char="§"/>
            </a:pPr>
            <a:r>
              <a:rPr lang="ar-SA" sz="2800" b="0" dirty="0" smtClean="0">
                <a:cs typeface="B Mitra" pitchFamily="2" charset="-78"/>
              </a:rPr>
              <a:t>به طور روتين و روزانه توسط واحد بهداشت كلرسنجي آب مصرفي بيمارستان در قسمتهاي مختلف انجام مي شود </a:t>
            </a:r>
            <a:r>
              <a:rPr lang="fa-IR" sz="2800" b="0" dirty="0" smtClean="0">
                <a:cs typeface="B Mitra" pitchFamily="2" charset="-78"/>
              </a:rPr>
              <a:t>که </a:t>
            </a:r>
            <a:r>
              <a:rPr lang="ar-SA" sz="2800" b="0" dirty="0" smtClean="0">
                <a:cs typeface="B Mitra" pitchFamily="2" charset="-78"/>
              </a:rPr>
              <a:t>كلر آب اندازه گيري </a:t>
            </a:r>
            <a:r>
              <a:rPr lang="fa-IR" sz="2800" b="0" dirty="0" smtClean="0">
                <a:cs typeface="B Mitra" pitchFamily="2" charset="-78"/>
              </a:rPr>
              <a:t>شده بایستی </a:t>
            </a:r>
            <a:r>
              <a:rPr lang="ar-SA" sz="2800" b="0" dirty="0" smtClean="0">
                <a:cs typeface="B Mitra" pitchFamily="2" charset="-78"/>
              </a:rPr>
              <a:t>در حد استاندارد در فاصله </a:t>
            </a:r>
            <a:r>
              <a:rPr lang="en-US" sz="2800" b="0" dirty="0" smtClean="0">
                <a:cs typeface="B Mitra" pitchFamily="2" charset="-78"/>
              </a:rPr>
              <a:t> Mg/L</a:t>
            </a:r>
            <a:r>
              <a:rPr lang="fa-IR" sz="2800" b="0" dirty="0" smtClean="0">
                <a:solidFill>
                  <a:schemeClr val="accent2"/>
                </a:solidFill>
                <a:cs typeface="B Mitra" pitchFamily="2" charset="-78"/>
              </a:rPr>
              <a:t>0/2 تا 0/8</a:t>
            </a:r>
            <a:r>
              <a:rPr lang="en-US" sz="2800" b="0" dirty="0" smtClean="0">
                <a:solidFill>
                  <a:schemeClr val="accent2"/>
                </a:solidFill>
                <a:cs typeface="B Mitra" pitchFamily="2" charset="-78"/>
              </a:rPr>
              <a:t> </a:t>
            </a:r>
            <a:r>
              <a:rPr lang="ar-SA" sz="2800" b="0" dirty="0" smtClean="0">
                <a:cs typeface="B Mitra" pitchFamily="2" charset="-78"/>
              </a:rPr>
              <a:t>باشد . </a:t>
            </a:r>
            <a:endParaRPr lang="fa-IR" sz="2800" b="0" dirty="0" smtClean="0">
              <a:cs typeface="B Mitra" pitchFamily="2" charset="-78"/>
            </a:endParaRPr>
          </a:p>
          <a:p>
            <a:pPr indent="-58738" algn="just">
              <a:buFont typeface="Wingdings" pitchFamily="2" charset="2"/>
              <a:buChar char="§"/>
            </a:pPr>
            <a:r>
              <a:rPr lang="ar-SA" sz="2800" b="0" dirty="0" smtClean="0">
                <a:cs typeface="B Mitra" pitchFamily="2" charset="-78"/>
              </a:rPr>
              <a:t>در صورتي كه كلر آب صفر ويا بيشتر از حد استاندارد باشد گزارش تلفني به مركزبهداشت داده مي شود وپيگيري توسط آن مركز انجام مي شود .</a:t>
            </a:r>
            <a:endParaRPr lang="en-US" sz="2800" b="0" dirty="0" smtClean="0">
              <a:cs typeface="B Mitra" pitchFamily="2" charset="-78"/>
            </a:endParaRPr>
          </a:p>
          <a:p>
            <a:pPr indent="-58738" algn="just">
              <a:buNone/>
            </a:pPr>
            <a:endParaRPr lang="en-US" sz="2800" b="0" dirty="0">
              <a:cs typeface="B Mitra" pitchFamily="2" charset="-78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16FC534-45DC-4ED9-B065-A18EC97A58B5}" type="datetime1">
              <a:rPr lang="en-US" smtClean="0"/>
              <a:pPr>
                <a:defRPr/>
              </a:pPr>
              <a:t>2/7/2016</a:t>
            </a:fld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EC52D35-9794-42B8-8E47-99707CF273F6}" type="slidenum">
              <a:rPr lang="fa-IR" smtClean="0"/>
              <a:pPr>
                <a:defRPr/>
              </a:pPr>
              <a:t>18</a:t>
            </a:fld>
            <a:endParaRPr lang="fa-IR"/>
          </a:p>
        </p:txBody>
      </p:sp>
    </p:spTree>
  </p:cSld>
  <p:clrMapOvr>
    <a:masterClrMapping/>
  </p:clrMapOvr>
  <p:transition>
    <p:fade thruBlk="1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4282" y="214290"/>
            <a:ext cx="8929718" cy="6262710"/>
          </a:xfrm>
        </p:spPr>
        <p:txBody>
          <a:bodyPr/>
          <a:lstStyle/>
          <a:p>
            <a:pPr indent="-58738" algn="just">
              <a:buNone/>
            </a:pPr>
            <a:r>
              <a:rPr lang="fa-IR" sz="2800" dirty="0" smtClean="0">
                <a:cs typeface="B Mitra" pitchFamily="2" charset="-78"/>
              </a:rPr>
              <a:t>-</a:t>
            </a:r>
            <a:r>
              <a:rPr lang="ar-SA" sz="2800" dirty="0" smtClean="0">
                <a:cs typeface="B Mitra" pitchFamily="2" charset="-78"/>
              </a:rPr>
              <a:t>نمونه برداري ميكروبي</a:t>
            </a:r>
            <a:r>
              <a:rPr lang="fa-IR" sz="2800" dirty="0" smtClean="0">
                <a:cs typeface="B Mitra" pitchFamily="2" charset="-78"/>
              </a:rPr>
              <a:t> و شیمیایی</a:t>
            </a:r>
            <a:r>
              <a:rPr lang="ar-SA" sz="2800" dirty="0" smtClean="0">
                <a:cs typeface="B Mitra" pitchFamily="2" charset="-78"/>
              </a:rPr>
              <a:t> از آ‌ب آشاميدني</a:t>
            </a:r>
            <a:endParaRPr lang="en-US" sz="2800" dirty="0" smtClean="0">
              <a:cs typeface="B Mitra" pitchFamily="2" charset="-78"/>
            </a:endParaRPr>
          </a:p>
          <a:p>
            <a:pPr indent="-58738" algn="just">
              <a:buFont typeface="Wingdings" pitchFamily="2" charset="2"/>
              <a:buChar char="§"/>
            </a:pPr>
            <a:r>
              <a:rPr lang="ar-SA" sz="2800" b="0" dirty="0" smtClean="0">
                <a:cs typeface="B Mitra" pitchFamily="2" charset="-78"/>
              </a:rPr>
              <a:t> </a:t>
            </a:r>
            <a:r>
              <a:rPr lang="fa-IR" sz="2800" b="0" dirty="0" smtClean="0">
                <a:cs typeface="B Mitra" pitchFamily="2" charset="-78"/>
              </a:rPr>
              <a:t>نمونه برداری </a:t>
            </a:r>
            <a:r>
              <a:rPr lang="fa-IR" sz="2800" b="0" dirty="0" smtClean="0">
                <a:solidFill>
                  <a:schemeClr val="accent2"/>
                </a:solidFill>
                <a:cs typeface="B Mitra" pitchFamily="2" charset="-78"/>
              </a:rPr>
              <a:t>میکروبی</a:t>
            </a:r>
            <a:r>
              <a:rPr lang="fa-IR" sz="2800" b="0" dirty="0" smtClean="0">
                <a:cs typeface="B Mitra" pitchFamily="2" charset="-78"/>
              </a:rPr>
              <a:t> </a:t>
            </a:r>
            <a:r>
              <a:rPr lang="ar-SA" sz="2800" b="0" dirty="0" smtClean="0">
                <a:cs typeface="B Mitra" pitchFamily="2" charset="-78"/>
              </a:rPr>
              <a:t>به صورت ماهيانه </a:t>
            </a:r>
            <a:r>
              <a:rPr lang="fa-IR" sz="2800" b="0" dirty="0" smtClean="0">
                <a:cs typeface="B Mitra" pitchFamily="2" charset="-78"/>
              </a:rPr>
              <a:t>۲</a:t>
            </a:r>
            <a:r>
              <a:rPr lang="ar-SA" sz="2800" b="0" dirty="0" smtClean="0">
                <a:cs typeface="B Mitra" pitchFamily="2" charset="-78"/>
              </a:rPr>
              <a:t> يا </a:t>
            </a:r>
            <a:r>
              <a:rPr lang="fa-IR" sz="2800" b="0" dirty="0" smtClean="0">
                <a:cs typeface="B Mitra" pitchFamily="2" charset="-78"/>
              </a:rPr>
              <a:t>۳</a:t>
            </a:r>
            <a:r>
              <a:rPr lang="ar-SA" sz="2800" b="0" dirty="0" smtClean="0">
                <a:cs typeface="B Mitra" pitchFamily="2" charset="-78"/>
              </a:rPr>
              <a:t> نمونه </a:t>
            </a:r>
            <a:r>
              <a:rPr lang="fa-IR" sz="2800" b="0" dirty="0" smtClean="0">
                <a:cs typeface="B Mitra" pitchFamily="2" charset="-78"/>
              </a:rPr>
              <a:t>و نمونه برداری </a:t>
            </a:r>
            <a:r>
              <a:rPr lang="fa-IR" sz="2800" b="0" dirty="0" smtClean="0">
                <a:solidFill>
                  <a:schemeClr val="accent2"/>
                </a:solidFill>
                <a:cs typeface="B Mitra" pitchFamily="2" charset="-78"/>
              </a:rPr>
              <a:t>شیمیایی</a:t>
            </a:r>
            <a:r>
              <a:rPr lang="fa-IR" sz="2800" b="0" dirty="0" smtClean="0">
                <a:cs typeface="B Mitra" pitchFamily="2" charset="-78"/>
              </a:rPr>
              <a:t> از آب نیز هر 6 ماه یکبار</a:t>
            </a:r>
            <a:r>
              <a:rPr lang="ar-SA" sz="2800" b="0" dirty="0" smtClean="0">
                <a:cs typeface="B Mitra" pitchFamily="2" charset="-78"/>
              </a:rPr>
              <a:t> توسط مركز بهداشت انجام مي شود </a:t>
            </a:r>
            <a:r>
              <a:rPr lang="fa-IR" sz="2800" b="0" dirty="0" smtClean="0">
                <a:cs typeface="B Mitra" pitchFamily="2" charset="-78"/>
              </a:rPr>
              <a:t>.</a:t>
            </a:r>
          </a:p>
          <a:p>
            <a:pPr indent="-58738" algn="just">
              <a:buNone/>
            </a:pPr>
            <a:endParaRPr lang="en-US" sz="2800" b="0" dirty="0" smtClean="0">
              <a:cs typeface="B Mitra" pitchFamily="2" charset="-78"/>
            </a:endParaRPr>
          </a:p>
          <a:p>
            <a:pPr indent="-58738" algn="just">
              <a:buNone/>
            </a:pPr>
            <a:r>
              <a:rPr lang="fa-IR" sz="2800" dirty="0" smtClean="0">
                <a:cs typeface="B Homa" pitchFamily="2" charset="-78"/>
              </a:rPr>
              <a:t>ه) ب</a:t>
            </a:r>
            <a:r>
              <a:rPr lang="ar-SA" sz="2800" dirty="0" smtClean="0">
                <a:cs typeface="B Homa" pitchFamily="2" charset="-78"/>
              </a:rPr>
              <a:t>هداشت مواد غذايي و آشپزخانه</a:t>
            </a:r>
            <a:r>
              <a:rPr lang="fa-IR" sz="2800" dirty="0" smtClean="0">
                <a:cs typeface="B Homa" pitchFamily="2" charset="-78"/>
              </a:rPr>
              <a:t> </a:t>
            </a:r>
            <a:r>
              <a:rPr lang="ar-SA" sz="2800" dirty="0" smtClean="0">
                <a:cs typeface="B Homa" pitchFamily="2" charset="-78"/>
              </a:rPr>
              <a:t>شامل :</a:t>
            </a:r>
            <a:endParaRPr lang="en-US" sz="2800" dirty="0" smtClean="0">
              <a:cs typeface="B Homa" pitchFamily="2" charset="-78"/>
            </a:endParaRPr>
          </a:p>
          <a:p>
            <a:pPr indent="-58738" algn="just">
              <a:buNone/>
            </a:pPr>
            <a:r>
              <a:rPr lang="fa-IR" sz="2800" dirty="0" smtClean="0">
                <a:cs typeface="B Mitra" pitchFamily="2" charset="-78"/>
              </a:rPr>
              <a:t>-</a:t>
            </a:r>
            <a:r>
              <a:rPr lang="ar-SA" sz="2800" dirty="0" smtClean="0">
                <a:cs typeface="B Mitra" pitchFamily="2" charset="-78"/>
              </a:rPr>
              <a:t>كنترل مواد غذايي وارد شده به بيمارستان </a:t>
            </a:r>
            <a:endParaRPr lang="en-US" sz="2800" dirty="0" smtClean="0">
              <a:cs typeface="B Mitra" pitchFamily="2" charset="-78"/>
            </a:endParaRPr>
          </a:p>
          <a:p>
            <a:pPr indent="-58738" algn="just">
              <a:buFont typeface="Wingdings" pitchFamily="2" charset="2"/>
              <a:buChar char="§"/>
            </a:pPr>
            <a:r>
              <a:rPr lang="ar-SA" sz="2800" b="0" dirty="0" smtClean="0">
                <a:cs typeface="B Mitra" pitchFamily="2" charset="-78"/>
              </a:rPr>
              <a:t>كليه مواد غذايي وارد شده به بيمارستان اعم از تاريخ توليد ، تاريخ انقضاء ، پروانه ساخت ، پروانه بهره برداري و شكل ظاهري مواد كنترل مي شود </a:t>
            </a:r>
            <a:r>
              <a:rPr lang="fa-IR" sz="2800" b="0" dirty="0" smtClean="0">
                <a:cs typeface="B Mitra" pitchFamily="2" charset="-78"/>
              </a:rPr>
              <a:t>.</a:t>
            </a:r>
            <a:endParaRPr lang="en-US" sz="2800" b="0" dirty="0" smtClean="0">
              <a:cs typeface="B Mitra" pitchFamily="2" charset="-78"/>
            </a:endParaRPr>
          </a:p>
          <a:p>
            <a:pPr indent="-58738" algn="just">
              <a:buFont typeface="Wingdings" pitchFamily="2" charset="2"/>
              <a:buChar char="§"/>
            </a:pPr>
            <a:r>
              <a:rPr lang="ar-SA" sz="2800" b="0" dirty="0" smtClean="0">
                <a:cs typeface="B Mitra" pitchFamily="2" charset="-78"/>
              </a:rPr>
              <a:t>جهت كنترل گوشتهاي وارد شده به بيمارستان به مهر دامپزشكي و شكل ظاهري گوشت توجه مي شود .</a:t>
            </a:r>
            <a:endParaRPr lang="en-US" sz="2800" b="0" dirty="0">
              <a:cs typeface="B Mitra" pitchFamily="2" charset="-78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16FC534-45DC-4ED9-B065-A18EC97A58B5}" type="datetime1">
              <a:rPr lang="en-US" smtClean="0"/>
              <a:pPr>
                <a:defRPr/>
              </a:pPr>
              <a:t>2/7/2016</a:t>
            </a:fld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EC52D35-9794-42B8-8E47-99707CF273F6}" type="slidenum">
              <a:rPr lang="fa-IR" smtClean="0"/>
              <a:pPr>
                <a:defRPr/>
              </a:pPr>
              <a:t>19</a:t>
            </a:fld>
            <a:endParaRPr lang="fa-IR"/>
          </a:p>
        </p:txBody>
      </p:sp>
    </p:spTree>
  </p:cSld>
  <p:clrMapOvr>
    <a:masterClrMapping/>
  </p:clrMapOvr>
  <p:transition>
    <p:fade thruBlk="1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88" y="428625"/>
            <a:ext cx="8572530" cy="6048375"/>
          </a:xfrm>
        </p:spPr>
        <p:txBody>
          <a:bodyPr/>
          <a:lstStyle/>
          <a:p>
            <a:pPr algn="ctr">
              <a:buFontTx/>
              <a:buNone/>
              <a:defRPr/>
            </a:pPr>
            <a:r>
              <a:rPr lang="fa-IR" sz="2200" dirty="0" smtClean="0">
                <a:solidFill>
                  <a:schemeClr val="accent6">
                    <a:lumMod val="50000"/>
                  </a:schemeClr>
                </a:solidFill>
                <a:latin typeface="Calibri" pitchFamily="34" charset="0"/>
                <a:ea typeface="Calibri" pitchFamily="34" charset="0"/>
                <a:cs typeface="B Nazanin" pitchFamily="2" charset="-78"/>
              </a:rPr>
              <a:t>      </a:t>
            </a:r>
            <a:endParaRPr lang="fa-IR" dirty="0" smtClean="0">
              <a:cs typeface="B Titr" pitchFamily="2" charset="-78"/>
            </a:endParaRPr>
          </a:p>
          <a:p>
            <a:pPr marL="236538" indent="0">
              <a:buFontTx/>
              <a:buNone/>
              <a:defRPr/>
            </a:pPr>
            <a:endParaRPr lang="fa-IR" sz="2400" dirty="0" smtClean="0">
              <a:cs typeface="B Mitra" pitchFamily="2" charset="-78"/>
            </a:endParaRPr>
          </a:p>
          <a:p>
            <a:pPr marL="236538" indent="0">
              <a:buFontTx/>
              <a:buNone/>
              <a:defRPr/>
            </a:pPr>
            <a:endParaRPr lang="fa-IR" sz="2400" dirty="0" smtClean="0">
              <a:cs typeface="B Mitra" pitchFamily="2" charset="-78"/>
            </a:endParaRPr>
          </a:p>
          <a:p>
            <a:pPr marL="236538" indent="0">
              <a:buFontTx/>
              <a:buNone/>
              <a:defRPr/>
            </a:pPr>
            <a:endParaRPr lang="fa-IR" sz="2400" dirty="0" smtClean="0">
              <a:cs typeface="B Mitra" pitchFamily="2" charset="-78"/>
            </a:endParaRPr>
          </a:p>
          <a:p>
            <a:pPr marL="236538" indent="0">
              <a:buFontTx/>
              <a:buNone/>
              <a:defRPr/>
            </a:pPr>
            <a:endParaRPr lang="fa-IR" sz="2400" dirty="0" smtClean="0">
              <a:cs typeface="B Mitra" pitchFamily="2" charset="-78"/>
            </a:endParaRPr>
          </a:p>
          <a:p>
            <a:pPr marL="236538" indent="0">
              <a:buFontTx/>
              <a:buNone/>
              <a:defRPr/>
            </a:pPr>
            <a:endParaRPr lang="fa-IR" sz="2400" dirty="0" smtClean="0">
              <a:cs typeface="B Mitra" pitchFamily="2" charset="-78"/>
            </a:endParaRPr>
          </a:p>
          <a:p>
            <a:pPr>
              <a:buFontTx/>
              <a:buNone/>
              <a:defRPr/>
            </a:pPr>
            <a:endParaRPr lang="en-US" sz="2000" dirty="0" smtClean="0">
              <a:cs typeface="B Mitra" pitchFamily="2" charset="-78"/>
            </a:endParaRPr>
          </a:p>
          <a:p>
            <a:pPr algn="ctr">
              <a:lnSpc>
                <a:spcPct val="150000"/>
              </a:lnSpc>
              <a:buFontTx/>
              <a:buNone/>
              <a:defRPr/>
            </a:pPr>
            <a:r>
              <a:rPr lang="fa-IR" sz="2400" dirty="0" smtClean="0">
                <a:cs typeface="B Titr" pitchFamily="2" charset="-78"/>
              </a:rPr>
              <a:t>تهیه و تنظیم:</a:t>
            </a:r>
          </a:p>
          <a:p>
            <a:pPr algn="ctr">
              <a:lnSpc>
                <a:spcPct val="150000"/>
              </a:lnSpc>
              <a:buFontTx/>
              <a:buNone/>
              <a:defRPr/>
            </a:pPr>
            <a:r>
              <a:rPr lang="fa-IR" sz="2400" dirty="0" smtClean="0">
                <a:cs typeface="B Titr" pitchFamily="2" charset="-78"/>
              </a:rPr>
              <a:t>احمد شماعی</a:t>
            </a:r>
          </a:p>
          <a:p>
            <a:pPr algn="ctr">
              <a:lnSpc>
                <a:spcPct val="150000"/>
              </a:lnSpc>
              <a:buFontTx/>
              <a:buNone/>
              <a:defRPr/>
            </a:pPr>
            <a:r>
              <a:rPr lang="fa-IR" sz="2400" dirty="0" smtClean="0">
                <a:cs typeface="B Titr" pitchFamily="2" charset="-78"/>
              </a:rPr>
              <a:t>کارشناس بهداشت محیط</a:t>
            </a:r>
          </a:p>
          <a:p>
            <a:pPr algn="ctr">
              <a:lnSpc>
                <a:spcPct val="150000"/>
              </a:lnSpc>
              <a:buFontTx/>
              <a:buNone/>
              <a:defRPr/>
            </a:pPr>
            <a:r>
              <a:rPr lang="fa-IR" sz="2000" dirty="0" smtClean="0">
                <a:cs typeface="B Titr" pitchFamily="2" charset="-78"/>
              </a:rPr>
              <a:t>معاونت بهداشتی مرکز بهداشت استان اصفهان</a:t>
            </a:r>
          </a:p>
          <a:p>
            <a:pPr algn="ctr">
              <a:lnSpc>
                <a:spcPct val="150000"/>
              </a:lnSpc>
              <a:buFontTx/>
              <a:buNone/>
              <a:defRPr/>
            </a:pPr>
            <a:r>
              <a:rPr lang="fa-IR" sz="2000" dirty="0" smtClean="0">
                <a:cs typeface="B Titr" pitchFamily="2" charset="-78"/>
              </a:rPr>
              <a:t>بهمن</a:t>
            </a:r>
            <a:r>
              <a:rPr lang="fa-IR" sz="2000" dirty="0" smtClean="0">
                <a:cs typeface="B Titr" pitchFamily="2" charset="-78"/>
              </a:rPr>
              <a:t> </a:t>
            </a:r>
            <a:r>
              <a:rPr lang="fa-IR" sz="2000" dirty="0" smtClean="0">
                <a:cs typeface="B Titr" pitchFamily="2" charset="-78"/>
              </a:rPr>
              <a:t>1394</a:t>
            </a:r>
          </a:p>
          <a:p>
            <a:pPr algn="ctr">
              <a:lnSpc>
                <a:spcPct val="150000"/>
              </a:lnSpc>
              <a:buFontTx/>
              <a:buNone/>
              <a:defRPr/>
            </a:pPr>
            <a:endParaRPr lang="fa-IR" sz="2000" dirty="0" smtClean="0">
              <a:cs typeface="B Titr" pitchFamily="2" charset="-78"/>
            </a:endParaRPr>
          </a:p>
        </p:txBody>
      </p:sp>
      <p:sp>
        <p:nvSpPr>
          <p:cNvPr id="9" name="Rounded Rectangle 8"/>
          <p:cNvSpPr/>
          <p:nvPr/>
        </p:nvSpPr>
        <p:spPr bwMode="auto">
          <a:xfrm>
            <a:off x="714348" y="428604"/>
            <a:ext cx="7858180" cy="2428892"/>
          </a:xfrm>
          <a:prstGeom prst="roundRect">
            <a:avLst/>
          </a:prstGeom>
          <a:ln>
            <a:solidFill>
              <a:schemeClr val="accent6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346075" indent="-47625" algn="ctr" rtl="1">
              <a:defRPr/>
            </a:pPr>
            <a:endParaRPr lang="fa-IR" sz="44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itchFamily="2" charset="-78"/>
            </a:endParaRPr>
          </a:p>
          <a:p>
            <a:pPr marL="346075" indent="-47625" algn="ctr" rtl="1">
              <a:defRPr/>
            </a:pPr>
            <a:r>
              <a:rPr lang="fa-IR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itchFamily="2" charset="-78"/>
              </a:rPr>
              <a:t>بهداشت بیمارستانها</a:t>
            </a:r>
            <a:endParaRPr lang="en-US" sz="4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itchFamily="2" charset="-78"/>
            </a:endParaRP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58" y="0"/>
            <a:ext cx="8786842" cy="6477000"/>
          </a:xfrm>
        </p:spPr>
        <p:txBody>
          <a:bodyPr/>
          <a:lstStyle/>
          <a:p>
            <a:pPr indent="3175" algn="just">
              <a:buNone/>
            </a:pPr>
            <a:r>
              <a:rPr lang="ar-SA" sz="2800" dirty="0" smtClean="0">
                <a:cs typeface="B Mitra" pitchFamily="2" charset="-78"/>
              </a:rPr>
              <a:t>كنترل انبار مواد غذايي</a:t>
            </a:r>
            <a:endParaRPr lang="en-US" sz="2800" dirty="0" smtClean="0">
              <a:cs typeface="B Mitra" pitchFamily="2" charset="-78"/>
            </a:endParaRPr>
          </a:p>
          <a:p>
            <a:pPr indent="3175" algn="just">
              <a:buNone/>
            </a:pPr>
            <a:r>
              <a:rPr lang="ar-SA" sz="2800" b="0" dirty="0" smtClean="0">
                <a:cs typeface="B Mitra" pitchFamily="2" charset="-78"/>
              </a:rPr>
              <a:t>انبار مواد غذايي بيمارستان براساس دستورالعمل كنترل مي شود كه شامل تهويه انبار فضاي مناسب با مواد غذايي ، روش انباركردن مواد غذايي، نور انبار وقفسه بندي مواد غذايي و ... كنترل مي شود .</a:t>
            </a:r>
            <a:endParaRPr lang="en-US" sz="2800" b="0" dirty="0" smtClean="0">
              <a:cs typeface="B Mitra" pitchFamily="2" charset="-78"/>
            </a:endParaRPr>
          </a:p>
          <a:p>
            <a:pPr indent="3175" algn="just">
              <a:buNone/>
            </a:pPr>
            <a:r>
              <a:rPr lang="fa-IR" sz="2800" dirty="0" smtClean="0">
                <a:cs typeface="B Mitra" pitchFamily="2" charset="-78"/>
              </a:rPr>
              <a:t>-</a:t>
            </a:r>
            <a:r>
              <a:rPr lang="ar-SA" sz="2800" dirty="0" smtClean="0">
                <a:cs typeface="B Mitra" pitchFamily="2" charset="-78"/>
              </a:rPr>
              <a:t>كنترل سردخانه مواد غذايي</a:t>
            </a:r>
            <a:endParaRPr lang="en-US" sz="2800" dirty="0" smtClean="0">
              <a:cs typeface="B Mitra" pitchFamily="2" charset="-78"/>
            </a:endParaRPr>
          </a:p>
          <a:p>
            <a:pPr indent="3175" algn="just">
              <a:buNone/>
            </a:pPr>
            <a:r>
              <a:rPr lang="ar-SA" sz="2800" b="0" dirty="0" smtClean="0">
                <a:cs typeface="B Mitra" pitchFamily="2" charset="-78"/>
              </a:rPr>
              <a:t>درجه برودت سردخانه هاي زير صفر وبالاي صفركنترل مي شود . روش قفسه بندي مواد غذايي درون سردخانه كنترل ميشود.</a:t>
            </a:r>
            <a:endParaRPr lang="en-US" sz="2800" b="0" dirty="0" smtClean="0">
              <a:cs typeface="B Mitra" pitchFamily="2" charset="-78"/>
            </a:endParaRPr>
          </a:p>
          <a:p>
            <a:pPr indent="3175" algn="just">
              <a:buNone/>
            </a:pPr>
            <a:r>
              <a:rPr lang="ar-SA" sz="2800" b="0" dirty="0" smtClean="0">
                <a:cs typeface="B Mitra" pitchFamily="2" charset="-78"/>
              </a:rPr>
              <a:t>- برودت يخچال و سردخانه بين</a:t>
            </a:r>
            <a:r>
              <a:rPr lang="ar-SA" sz="2800" b="0" dirty="0" smtClean="0">
                <a:solidFill>
                  <a:schemeClr val="accent2"/>
                </a:solidFill>
                <a:cs typeface="B Mitra" pitchFamily="2" charset="-78"/>
              </a:rPr>
              <a:t> </a:t>
            </a:r>
            <a:r>
              <a:rPr lang="fa-IR" sz="2800" b="0" dirty="0" smtClean="0">
                <a:solidFill>
                  <a:schemeClr val="accent2"/>
                </a:solidFill>
                <a:cs typeface="B Mitra" pitchFamily="2" charset="-78"/>
              </a:rPr>
              <a:t>۴-۱</a:t>
            </a:r>
            <a:r>
              <a:rPr lang="ar-SA" sz="2800" b="0" dirty="0" smtClean="0">
                <a:solidFill>
                  <a:schemeClr val="accent2"/>
                </a:solidFill>
                <a:cs typeface="B Mitra" pitchFamily="2" charset="-78"/>
              </a:rPr>
              <a:t> </a:t>
            </a:r>
            <a:r>
              <a:rPr lang="ar-SA" sz="2800" b="0" dirty="0" smtClean="0">
                <a:cs typeface="B Mitra" pitchFamily="2" charset="-78"/>
              </a:rPr>
              <a:t>درجه سانتي گراد </a:t>
            </a:r>
            <a:r>
              <a:rPr lang="fa-IR" sz="2800" b="0" dirty="0" smtClean="0">
                <a:cs typeface="B Mitra" pitchFamily="2" charset="-78"/>
              </a:rPr>
              <a:t> - </a:t>
            </a:r>
            <a:r>
              <a:rPr lang="ar-SA" sz="2800" b="0" dirty="0" smtClean="0">
                <a:solidFill>
                  <a:schemeClr val="accent2"/>
                </a:solidFill>
                <a:cs typeface="B Mitra" pitchFamily="2" charset="-78"/>
              </a:rPr>
              <a:t>سردخانه زير صفر </a:t>
            </a:r>
            <a:r>
              <a:rPr lang="ar-SA" sz="2800" b="0" dirty="0" smtClean="0">
                <a:cs typeface="B Mitra" pitchFamily="2" charset="-78"/>
              </a:rPr>
              <a:t>برودت</a:t>
            </a:r>
            <a:r>
              <a:rPr lang="en-US" sz="2800" b="0" dirty="0" smtClean="0">
                <a:cs typeface="B Mitra" pitchFamily="2" charset="-78"/>
              </a:rPr>
              <a:t>C </a:t>
            </a:r>
            <a:r>
              <a:rPr lang="fa-IR" sz="2800" b="0" dirty="0" smtClean="0">
                <a:cs typeface="B Mitra" pitchFamily="2" charset="-78"/>
              </a:rPr>
              <a:t>۱۸</a:t>
            </a:r>
            <a:r>
              <a:rPr lang="ar-SA" sz="2800" b="0" dirty="0" smtClean="0">
                <a:cs typeface="B Mitra" pitchFamily="2" charset="-78"/>
              </a:rPr>
              <a:t> نياز مي باشد.</a:t>
            </a:r>
            <a:endParaRPr lang="en-US" sz="2800" b="0" dirty="0" smtClean="0">
              <a:cs typeface="B Mitra" pitchFamily="2" charset="-78"/>
            </a:endParaRPr>
          </a:p>
          <a:p>
            <a:pPr indent="3175" algn="just">
              <a:buNone/>
            </a:pPr>
            <a:r>
              <a:rPr lang="fa-IR" sz="2800" dirty="0" smtClean="0">
                <a:cs typeface="B Mitra" pitchFamily="2" charset="-78"/>
              </a:rPr>
              <a:t>-</a:t>
            </a:r>
            <a:r>
              <a:rPr lang="ar-SA" sz="2800" dirty="0" smtClean="0">
                <a:cs typeface="B Mitra" pitchFamily="2" charset="-78"/>
              </a:rPr>
              <a:t>كنترل بهداشت آشپزخانه </a:t>
            </a:r>
            <a:endParaRPr lang="en-US" sz="2800" dirty="0" smtClean="0">
              <a:cs typeface="B Mitra" pitchFamily="2" charset="-78"/>
            </a:endParaRPr>
          </a:p>
          <a:p>
            <a:pPr indent="3175" algn="just">
              <a:buNone/>
            </a:pPr>
            <a:r>
              <a:rPr lang="ar-SA" sz="2800" b="0" dirty="0" smtClean="0">
                <a:cs typeface="B Mitra" pitchFamily="2" charset="-78"/>
              </a:rPr>
              <a:t>كليه قسمتهاي آشپزخانه مثل سالن پخت غذا ، سالن آماده سازي ، سالن شستشوي سبزيجات و تمام قسمتهاي آشپزخانه كنترل مي شود . </a:t>
            </a:r>
            <a:endParaRPr lang="fa-IR" sz="2800" b="0" dirty="0" smtClean="0">
              <a:cs typeface="B Mitra" pitchFamily="2" charset="-78"/>
            </a:endParaRPr>
          </a:p>
          <a:p>
            <a:pPr indent="3175" algn="just">
              <a:buNone/>
            </a:pPr>
            <a:endParaRPr lang="en-US" sz="2800" b="0" dirty="0">
              <a:cs typeface="B Mitra" pitchFamily="2" charset="-78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16FC534-45DC-4ED9-B065-A18EC97A58B5}" type="datetime1">
              <a:rPr lang="en-US" smtClean="0"/>
              <a:pPr>
                <a:defRPr/>
              </a:pPr>
              <a:t>2/7/2016</a:t>
            </a:fld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EC52D35-9794-42B8-8E47-99707CF273F6}" type="slidenum">
              <a:rPr lang="fa-IR" smtClean="0"/>
              <a:pPr>
                <a:defRPr/>
              </a:pPr>
              <a:t>20</a:t>
            </a:fld>
            <a:endParaRPr lang="fa-IR"/>
          </a:p>
        </p:txBody>
      </p:sp>
    </p:spTree>
  </p:cSld>
  <p:clrMapOvr>
    <a:masterClrMapping/>
  </p:clrMapOvr>
  <p:transition>
    <p:fade thruBlk="1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8596" y="-285776"/>
            <a:ext cx="8715404" cy="6762776"/>
          </a:xfrm>
        </p:spPr>
        <p:txBody>
          <a:bodyPr/>
          <a:lstStyle/>
          <a:p>
            <a:pPr indent="50800" algn="just">
              <a:buNone/>
            </a:pPr>
            <a:r>
              <a:rPr lang="fa-IR" sz="2800" b="0" dirty="0" smtClean="0">
                <a:cs typeface="B Mitra" pitchFamily="2" charset="-78"/>
              </a:rPr>
              <a:t> </a:t>
            </a:r>
            <a:endParaRPr lang="en-US" sz="2800" b="0" dirty="0" smtClean="0">
              <a:cs typeface="B Mitra" pitchFamily="2" charset="-78"/>
            </a:endParaRPr>
          </a:p>
          <a:p>
            <a:pPr indent="50800" algn="just">
              <a:buNone/>
            </a:pPr>
            <a:r>
              <a:rPr lang="fa-IR" sz="2800" dirty="0" smtClean="0">
                <a:cs typeface="B Mitra" pitchFamily="2" charset="-78"/>
              </a:rPr>
              <a:t>-</a:t>
            </a:r>
            <a:r>
              <a:rPr lang="ar-SA" sz="2800" dirty="0" smtClean="0">
                <a:cs typeface="B Mitra" pitchFamily="2" charset="-78"/>
              </a:rPr>
              <a:t>كنترل پرسنل آشپزخانه از لحاظ بهدشت فردي</a:t>
            </a:r>
            <a:endParaRPr lang="en-US" sz="2800" dirty="0" smtClean="0">
              <a:cs typeface="B Mitra" pitchFamily="2" charset="-78"/>
            </a:endParaRPr>
          </a:p>
          <a:p>
            <a:pPr indent="50800" algn="just">
              <a:buNone/>
            </a:pPr>
            <a:r>
              <a:rPr lang="ar-SA" sz="2800" b="0" dirty="0" smtClean="0">
                <a:cs typeface="B Mitra" pitchFamily="2" charset="-78"/>
              </a:rPr>
              <a:t>بهداشت فردي پرسنل كنترل مي شود . نظافت لباسهاي آنها ، استفاده از كلاه و دستكش ، دارابودن كارت تندرستي كه معاينات آن هر </a:t>
            </a:r>
            <a:r>
              <a:rPr lang="fa-IR" sz="2800" b="0" dirty="0" smtClean="0">
                <a:cs typeface="B Mitra" pitchFamily="2" charset="-78"/>
              </a:rPr>
              <a:t>۶</a:t>
            </a:r>
            <a:r>
              <a:rPr lang="ar-SA" sz="2800" b="0" dirty="0" smtClean="0">
                <a:cs typeface="B Mitra" pitchFamily="2" charset="-78"/>
              </a:rPr>
              <a:t> ماه يكبار انجام مي شود و همچنین دارا بودن گواهی آموزش بهداشت عمومی از آموزشگاههای اصناف</a:t>
            </a:r>
            <a:endParaRPr lang="en-US" sz="2800" b="0" dirty="0" smtClean="0">
              <a:cs typeface="B Mitra" pitchFamily="2" charset="-78"/>
            </a:endParaRPr>
          </a:p>
          <a:p>
            <a:pPr indent="50800" algn="just">
              <a:buNone/>
            </a:pPr>
            <a:r>
              <a:rPr lang="ar-SA" sz="2800" b="0" dirty="0" smtClean="0">
                <a:cs typeface="B Mitra" pitchFamily="2" charset="-78"/>
              </a:rPr>
              <a:t>آموزش در ارتباط با شستن دستها قبل از پخت غذا و قبل از دست زدن به مواد غذايي ، حمام كردن قبل وبعد ازكار</a:t>
            </a:r>
            <a:endParaRPr lang="en-US" sz="2800" b="0" dirty="0" smtClean="0">
              <a:cs typeface="B Mitra" pitchFamily="2" charset="-78"/>
            </a:endParaRPr>
          </a:p>
          <a:p>
            <a:pPr indent="50800" algn="just">
              <a:buNone/>
            </a:pPr>
            <a:endParaRPr lang="fa-IR" sz="2800" dirty="0" smtClean="0">
              <a:cs typeface="B Mitra" pitchFamily="2" charset="-78"/>
            </a:endParaRPr>
          </a:p>
          <a:p>
            <a:pPr indent="50800" algn="just">
              <a:buNone/>
            </a:pPr>
            <a:r>
              <a:rPr lang="fa-IR" sz="2800" dirty="0" smtClean="0">
                <a:cs typeface="B Mitra" pitchFamily="2" charset="-78"/>
              </a:rPr>
              <a:t>از دیگر فعالیت های واحد بهداشت بیمارستان:</a:t>
            </a:r>
            <a:endParaRPr lang="en-US" sz="2800" dirty="0" smtClean="0">
              <a:cs typeface="B Mitra" pitchFamily="2" charset="-78"/>
            </a:endParaRPr>
          </a:p>
          <a:p>
            <a:pPr indent="50800" algn="just">
              <a:buFont typeface="Wingdings" pitchFamily="2" charset="2"/>
              <a:buChar char="§"/>
            </a:pPr>
            <a:r>
              <a:rPr lang="ar-SA" sz="2800" b="0" dirty="0" smtClean="0">
                <a:cs typeface="B Mitra" pitchFamily="2" charset="-78"/>
              </a:rPr>
              <a:t>واكسيناسيون بدو تولد </a:t>
            </a:r>
            <a:r>
              <a:rPr lang="ar-SA" sz="2800" b="0" dirty="0" smtClean="0">
                <a:solidFill>
                  <a:schemeClr val="accent2"/>
                </a:solidFill>
                <a:cs typeface="B Mitra" pitchFamily="2" charset="-78"/>
              </a:rPr>
              <a:t>نوزادان</a:t>
            </a:r>
            <a:endParaRPr lang="fa-IR" sz="2800" b="0" dirty="0" smtClean="0">
              <a:solidFill>
                <a:schemeClr val="accent2"/>
              </a:solidFill>
              <a:cs typeface="B Mitra" pitchFamily="2" charset="-78"/>
            </a:endParaRPr>
          </a:p>
          <a:p>
            <a:pPr indent="3175" algn="just">
              <a:buFont typeface="Wingdings" pitchFamily="2" charset="2"/>
              <a:buChar char="§"/>
            </a:pPr>
            <a:r>
              <a:rPr lang="ar-SA" sz="2800" b="0" dirty="0" smtClean="0">
                <a:cs typeface="B Mitra" pitchFamily="2" charset="-78"/>
              </a:rPr>
              <a:t>واكسيناسيون افراد </a:t>
            </a:r>
            <a:r>
              <a:rPr lang="ar-SA" sz="2800" b="0" dirty="0" smtClean="0">
                <a:solidFill>
                  <a:schemeClr val="accent2"/>
                </a:solidFill>
                <a:cs typeface="B Mitra" pitchFamily="2" charset="-78"/>
              </a:rPr>
              <a:t>متفرقه </a:t>
            </a:r>
            <a:r>
              <a:rPr lang="fa-IR" sz="2800" b="0" dirty="0" smtClean="0">
                <a:solidFill>
                  <a:schemeClr val="accent2"/>
                </a:solidFill>
                <a:cs typeface="B Mitra" pitchFamily="2" charset="-78"/>
              </a:rPr>
              <a:t>و پرسنل </a:t>
            </a:r>
            <a:r>
              <a:rPr lang="fa-IR" sz="2800" b="0" dirty="0" smtClean="0">
                <a:cs typeface="B Mitra" pitchFamily="2" charset="-78"/>
              </a:rPr>
              <a:t>بیمارستان </a:t>
            </a:r>
            <a:r>
              <a:rPr lang="ar-SA" sz="2800" b="0" dirty="0" smtClean="0">
                <a:cs typeface="B Mitra" pitchFamily="2" charset="-78"/>
              </a:rPr>
              <a:t>(توام </a:t>
            </a:r>
            <a:r>
              <a:rPr lang="fa-IR" sz="2800" b="0" dirty="0" smtClean="0">
                <a:cs typeface="B Mitra" pitchFamily="2" charset="-78"/>
              </a:rPr>
              <a:t>، هپاتیت و...</a:t>
            </a:r>
            <a:r>
              <a:rPr lang="ar-SA" sz="2800" b="0" dirty="0" smtClean="0">
                <a:cs typeface="B Mitra" pitchFamily="2" charset="-78"/>
              </a:rPr>
              <a:t>)</a:t>
            </a:r>
            <a:endParaRPr lang="fa-IR" sz="2800" b="0" dirty="0" smtClean="0">
              <a:cs typeface="B Mitra" pitchFamily="2" charset="-78"/>
            </a:endParaRPr>
          </a:p>
          <a:p>
            <a:pPr indent="3175" algn="just">
              <a:buFont typeface="Wingdings" pitchFamily="2" charset="2"/>
              <a:buChar char="§"/>
            </a:pPr>
            <a:r>
              <a:rPr lang="fa-IR" sz="2800" b="0" dirty="0" smtClean="0">
                <a:cs typeface="B Mitra" pitchFamily="2" charset="-78"/>
              </a:rPr>
              <a:t>-</a:t>
            </a:r>
            <a:r>
              <a:rPr lang="ar-SA" sz="2800" b="0" dirty="0" smtClean="0">
                <a:cs typeface="B Mitra" pitchFamily="2" charset="-78"/>
              </a:rPr>
              <a:t>در اختيار قراردادن وسايل و </a:t>
            </a:r>
            <a:r>
              <a:rPr lang="ar-SA" sz="2800" b="0" dirty="0" smtClean="0">
                <a:solidFill>
                  <a:schemeClr val="accent2"/>
                </a:solidFill>
                <a:cs typeface="B Mitra" pitchFamily="2" charset="-78"/>
              </a:rPr>
              <a:t>قرصهاي تنظيم خانواده </a:t>
            </a:r>
            <a:r>
              <a:rPr lang="ar-SA" sz="2800" b="0" dirty="0" smtClean="0">
                <a:cs typeface="B Mitra" pitchFamily="2" charset="-78"/>
              </a:rPr>
              <a:t>جهت پرسنل بيمارستان </a:t>
            </a:r>
            <a:endParaRPr lang="en-US" sz="2800" b="0" dirty="0" smtClean="0">
              <a:cs typeface="B Mitra" pitchFamily="2" charset="-78"/>
            </a:endParaRPr>
          </a:p>
          <a:p>
            <a:pPr indent="3175" algn="just">
              <a:buFont typeface="Wingdings" pitchFamily="2" charset="2"/>
              <a:buChar char="§"/>
            </a:pPr>
            <a:r>
              <a:rPr lang="fa-IR" sz="2800" b="0" dirty="0" smtClean="0">
                <a:cs typeface="B Mitra" pitchFamily="2" charset="-78"/>
              </a:rPr>
              <a:t>-</a:t>
            </a:r>
            <a:r>
              <a:rPr lang="ar-SA" sz="2800" b="0" dirty="0" smtClean="0">
                <a:cs typeface="B Mitra" pitchFamily="2" charset="-78"/>
              </a:rPr>
              <a:t> </a:t>
            </a:r>
            <a:r>
              <a:rPr lang="ar-SA" sz="2800" b="0" dirty="0" smtClean="0">
                <a:solidFill>
                  <a:schemeClr val="accent2"/>
                </a:solidFill>
                <a:cs typeface="B Mitra" pitchFamily="2" charset="-78"/>
              </a:rPr>
              <a:t>تشكيل كميته بهداشت</a:t>
            </a:r>
            <a:r>
              <a:rPr lang="ar-SA" sz="2800" b="0" dirty="0" smtClean="0">
                <a:cs typeface="B Mitra" pitchFamily="2" charset="-78"/>
              </a:rPr>
              <a:t> بيمارستان وهماهنگيهاي لازم با مديريت درمان </a:t>
            </a:r>
            <a:endParaRPr lang="en-US" sz="2800" b="0" dirty="0" smtClean="0">
              <a:cs typeface="B Mitra" pitchFamily="2" charset="-78"/>
            </a:endParaRPr>
          </a:p>
          <a:p>
            <a:pPr indent="3175" algn="just">
              <a:buNone/>
            </a:pPr>
            <a:endParaRPr lang="en-US" sz="2800" b="0" dirty="0" smtClean="0">
              <a:cs typeface="B Mitra" pitchFamily="2" charset="-78"/>
            </a:endParaRPr>
          </a:p>
          <a:p>
            <a:pPr indent="3175" algn="just">
              <a:buFontTx/>
              <a:buChar char="-"/>
            </a:pPr>
            <a:endParaRPr lang="en-US" sz="2800" b="0" dirty="0" smtClean="0">
              <a:cs typeface="B Mitra" pitchFamily="2" charset="-78"/>
            </a:endParaRPr>
          </a:p>
          <a:p>
            <a:pPr indent="3175" algn="just">
              <a:buNone/>
            </a:pPr>
            <a:endParaRPr lang="en-US" sz="2800" b="0" dirty="0" smtClean="0">
              <a:cs typeface="B Mitra" pitchFamily="2" charset="-78"/>
            </a:endParaRPr>
          </a:p>
          <a:p>
            <a:pPr indent="3175" algn="just">
              <a:buFontTx/>
              <a:buChar char="-"/>
            </a:pPr>
            <a:endParaRPr lang="en-US" sz="2800" b="0" dirty="0" smtClean="0">
              <a:cs typeface="B Mitra" pitchFamily="2" charset="-78"/>
            </a:endParaRPr>
          </a:p>
          <a:p>
            <a:pPr indent="50800" algn="just">
              <a:buNone/>
            </a:pPr>
            <a:endParaRPr lang="en-US" sz="2800" b="0" dirty="0" smtClean="0">
              <a:cs typeface="B Mitra" pitchFamily="2" charset="-78"/>
            </a:endParaRPr>
          </a:p>
          <a:p>
            <a:pPr indent="50800" algn="just">
              <a:buNone/>
            </a:pPr>
            <a:endParaRPr lang="en-US" sz="2800" b="0" dirty="0">
              <a:cs typeface="B Mitra" pitchFamily="2" charset="-78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16FC534-45DC-4ED9-B065-A18EC97A58B5}" type="datetime1">
              <a:rPr lang="en-US" smtClean="0"/>
              <a:pPr>
                <a:defRPr/>
              </a:pPr>
              <a:t>2/7/2016</a:t>
            </a:fld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EC52D35-9794-42B8-8E47-99707CF273F6}" type="slidenum">
              <a:rPr lang="fa-IR" smtClean="0"/>
              <a:pPr>
                <a:defRPr/>
              </a:pPr>
              <a:t>21</a:t>
            </a:fld>
            <a:endParaRPr lang="fa-IR"/>
          </a:p>
        </p:txBody>
      </p:sp>
    </p:spTree>
  </p:cSld>
  <p:clrMapOvr>
    <a:masterClrMapping/>
  </p:clrMapOvr>
  <p:transition>
    <p:fade thruBlk="1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z="2800" b="1" dirty="0" smtClean="0">
                <a:cs typeface="B Mitra" pitchFamily="2" charset="-78"/>
              </a:rPr>
              <a:t>آئين نامه نحوه تاسيس و بهره برداري بيمارستانها</a:t>
            </a:r>
            <a:r>
              <a:rPr lang="fa-IR" sz="2800" b="1" dirty="0" smtClean="0">
                <a:cs typeface="B Mitra" pitchFamily="2" charset="-78"/>
              </a:rPr>
              <a:t>:</a:t>
            </a:r>
            <a:endParaRPr lang="en-US" sz="28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5720" y="762000"/>
            <a:ext cx="8572560" cy="5715000"/>
          </a:xfrm>
        </p:spPr>
        <p:txBody>
          <a:bodyPr/>
          <a:lstStyle/>
          <a:p>
            <a:pPr marL="111125" indent="0" algn="just">
              <a:buNone/>
            </a:pPr>
            <a:r>
              <a:rPr lang="ar-SA" sz="2800" b="0" dirty="0" smtClean="0">
                <a:cs typeface="B Mitra" pitchFamily="2" charset="-78"/>
              </a:rPr>
              <a:t>فصل پنجم</a:t>
            </a:r>
            <a:r>
              <a:rPr lang="en-US" sz="2800" b="0" dirty="0" smtClean="0">
                <a:cs typeface="B Mitra" pitchFamily="2" charset="-78"/>
              </a:rPr>
              <a:t>) </a:t>
            </a:r>
            <a:r>
              <a:rPr lang="ar-SA" sz="2800" b="0" dirty="0" smtClean="0">
                <a:cs typeface="B Mitra" pitchFamily="2" charset="-78"/>
              </a:rPr>
              <a:t>شرايط ساختماني ،تجهيزاتي و پرسنلی):</a:t>
            </a:r>
            <a:endParaRPr lang="en-US" sz="2800" b="0" dirty="0" smtClean="0">
              <a:cs typeface="B Mitra" pitchFamily="2" charset="-78"/>
            </a:endParaRPr>
          </a:p>
          <a:p>
            <a:pPr marL="111125" indent="0" algn="just">
              <a:buNone/>
            </a:pPr>
            <a:r>
              <a:rPr lang="ar-SA" sz="2800" b="0" dirty="0" smtClean="0">
                <a:cs typeface="B Mitra" pitchFamily="2" charset="-78"/>
              </a:rPr>
              <a:t>ماده 15 -  </a:t>
            </a:r>
            <a:r>
              <a:rPr lang="ar-SA" sz="2800" b="0" dirty="0" smtClean="0">
                <a:solidFill>
                  <a:schemeClr val="accent2"/>
                </a:solidFill>
                <a:cs typeface="B Mitra" pitchFamily="2" charset="-78"/>
              </a:rPr>
              <a:t>ضوابط فني ، مساحت زمين و كليه فضاهاي فيزيكي</a:t>
            </a:r>
            <a:r>
              <a:rPr lang="ar-SA" sz="2800" b="0" dirty="0" smtClean="0">
                <a:cs typeface="B Mitra" pitchFamily="2" charset="-78"/>
              </a:rPr>
              <a:t> بيمارستان از قبيل اورژانس ، درمانگاه سرپايي، بخشهاي بستري ، اطاقهاي عمل ، بخشهاي پاراكلينيكي و خدمات تشخيصي نقشه ساختمان و تاسيسات بيمارستان بايد </a:t>
            </a:r>
            <a:r>
              <a:rPr lang="ar-SA" sz="2800" b="0" dirty="0" smtClean="0">
                <a:solidFill>
                  <a:schemeClr val="accent2"/>
                </a:solidFill>
                <a:cs typeface="B Mitra" pitchFamily="2" charset="-78"/>
              </a:rPr>
              <a:t>منطبق با استانداردهاي وزارت و ضوابط خاص بيمارستاني</a:t>
            </a:r>
            <a:r>
              <a:rPr lang="ar-SA" sz="2800" b="0" dirty="0" smtClean="0">
                <a:cs typeface="B Mitra" pitchFamily="2" charset="-78"/>
              </a:rPr>
              <a:t> و تحت نظارت دفتر فني دانشگاه</a:t>
            </a:r>
            <a:r>
              <a:rPr lang="en-US" sz="2800" b="0" dirty="0" smtClean="0">
                <a:cs typeface="B Mitra" pitchFamily="2" charset="-78"/>
              </a:rPr>
              <a:t>/</a:t>
            </a:r>
            <a:r>
              <a:rPr lang="ar-SA" sz="2800" b="0" dirty="0" smtClean="0">
                <a:cs typeface="B Mitra" pitchFamily="2" charset="-78"/>
              </a:rPr>
              <a:t>دانشكده مربوطه باشد</a:t>
            </a:r>
            <a:r>
              <a:rPr lang="en-US" sz="2800" b="0" dirty="0" smtClean="0">
                <a:cs typeface="B Mitra" pitchFamily="2" charset="-78"/>
              </a:rPr>
              <a:t>.</a:t>
            </a:r>
            <a:endParaRPr lang="fa-IR" sz="2800" b="0" dirty="0" smtClean="0">
              <a:cs typeface="B Mitra" pitchFamily="2" charset="-78"/>
            </a:endParaRPr>
          </a:p>
          <a:p>
            <a:pPr marL="111125" indent="0" algn="just">
              <a:buNone/>
            </a:pPr>
            <a:endParaRPr lang="en-US" sz="2800" b="0" dirty="0" smtClean="0">
              <a:cs typeface="B Mitra" pitchFamily="2" charset="-78"/>
            </a:endParaRPr>
          </a:p>
          <a:p>
            <a:pPr marL="111125" indent="0" algn="just">
              <a:buNone/>
            </a:pPr>
            <a:r>
              <a:rPr lang="ar-SA" sz="2800" b="0" dirty="0" smtClean="0">
                <a:cs typeface="B Mitra" pitchFamily="2" charset="-78"/>
              </a:rPr>
              <a:t>تبصره 1-  تائيديه نهايي وزارت مبني بر انطباق اجراي ساختمان با نقشه مصوب اوليه جهت اخذ پروانه تاسيس و بهره برداري الزامي است</a:t>
            </a:r>
            <a:r>
              <a:rPr lang="en-US" sz="2800" b="0" dirty="0" smtClean="0">
                <a:cs typeface="B Mitra" pitchFamily="2" charset="-78"/>
              </a:rPr>
              <a:t>.</a:t>
            </a:r>
          </a:p>
          <a:p>
            <a:pPr marL="111125" indent="0" algn="just">
              <a:buNone/>
            </a:pPr>
            <a:r>
              <a:rPr lang="ar-SA" sz="2800" b="0" dirty="0" smtClean="0">
                <a:cs typeface="B Mitra" pitchFamily="2" charset="-78"/>
              </a:rPr>
              <a:t>تبصره 2-  </a:t>
            </a:r>
            <a:r>
              <a:rPr lang="ar-SA" sz="2800" b="0" dirty="0" smtClean="0">
                <a:solidFill>
                  <a:schemeClr val="accent2"/>
                </a:solidFill>
                <a:cs typeface="B Mitra" pitchFamily="2" charset="-78"/>
              </a:rPr>
              <a:t>حداقل مساحت بناي قابل قبول به ازاي هر تخت بيمارستاني</a:t>
            </a:r>
            <a:r>
              <a:rPr lang="en-US" sz="2800" b="0" dirty="0" smtClean="0">
                <a:solidFill>
                  <a:schemeClr val="accent2"/>
                </a:solidFill>
                <a:cs typeface="B Mitra" pitchFamily="2" charset="-78"/>
              </a:rPr>
              <a:t> </a:t>
            </a:r>
            <a:r>
              <a:rPr lang="fa-IR" sz="2800" b="0" dirty="0" smtClean="0">
                <a:solidFill>
                  <a:schemeClr val="accent2"/>
                </a:solidFill>
                <a:cs typeface="B Mitra" pitchFamily="2" charset="-78"/>
              </a:rPr>
              <a:t>50</a:t>
            </a:r>
            <a:r>
              <a:rPr lang="en-US" sz="2800" b="0" dirty="0" smtClean="0">
                <a:solidFill>
                  <a:schemeClr val="accent2"/>
                </a:solidFill>
                <a:cs typeface="B Mitra" pitchFamily="2" charset="-78"/>
              </a:rPr>
              <a:t> </a:t>
            </a:r>
            <a:r>
              <a:rPr lang="ar-SA" sz="2800" b="0" dirty="0" smtClean="0">
                <a:solidFill>
                  <a:schemeClr val="accent2"/>
                </a:solidFill>
                <a:cs typeface="B Mitra" pitchFamily="2" charset="-78"/>
              </a:rPr>
              <a:t>متر مربع مي باشد</a:t>
            </a:r>
            <a:r>
              <a:rPr lang="en-US" sz="2800" b="0" dirty="0" smtClean="0">
                <a:solidFill>
                  <a:schemeClr val="accent2"/>
                </a:solidFill>
                <a:cs typeface="B Mitra" pitchFamily="2" charset="-78"/>
              </a:rPr>
              <a:t>.</a:t>
            </a:r>
          </a:p>
          <a:p>
            <a:pPr marL="111125" indent="0" algn="just">
              <a:buNone/>
            </a:pPr>
            <a:endParaRPr lang="en-US" sz="2800" b="0" dirty="0" smtClean="0">
              <a:cs typeface="B Mitra" pitchFamily="2" charset="-78"/>
            </a:endParaRPr>
          </a:p>
          <a:p>
            <a:pPr marL="111125" indent="0">
              <a:buNone/>
            </a:pPr>
            <a:endParaRPr lang="en-US" sz="28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16FC534-45DC-4ED9-B065-A18EC97A58B5}" type="datetime1">
              <a:rPr lang="en-US" smtClean="0"/>
              <a:pPr>
                <a:defRPr/>
              </a:pPr>
              <a:t>2/7/2016</a:t>
            </a:fld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EC52D35-9794-42B8-8E47-99707CF273F6}" type="slidenum">
              <a:rPr lang="fa-IR" smtClean="0"/>
              <a:pPr>
                <a:defRPr/>
              </a:pPr>
              <a:t>22</a:t>
            </a:fld>
            <a:endParaRPr lang="fa-IR"/>
          </a:p>
        </p:txBody>
      </p:sp>
    </p:spTree>
  </p:cSld>
  <p:clrMapOvr>
    <a:masterClrMapping/>
  </p:clrMapOvr>
  <p:transition>
    <p:fade thruBlk="1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5720" y="285728"/>
            <a:ext cx="8858280" cy="6191272"/>
          </a:xfrm>
        </p:spPr>
        <p:txBody>
          <a:bodyPr/>
          <a:lstStyle/>
          <a:p>
            <a:pPr indent="4763" algn="just">
              <a:buNone/>
            </a:pPr>
            <a:r>
              <a:rPr lang="ar-SA" b="0" dirty="0" smtClean="0">
                <a:cs typeface="B Mitra" pitchFamily="2" charset="-78"/>
              </a:rPr>
              <a:t>تبصره 3- حداقل و نوع تعداد تخت هاي بيمارستاني با توجه به نظر وزارت يا دانشگاه</a:t>
            </a:r>
            <a:r>
              <a:rPr lang="en-US" b="0" dirty="0" smtClean="0">
                <a:cs typeface="B Mitra" pitchFamily="2" charset="-78"/>
              </a:rPr>
              <a:t> /</a:t>
            </a:r>
            <a:r>
              <a:rPr lang="ar-SA" b="0" dirty="0" smtClean="0">
                <a:cs typeface="B Mitra" pitchFamily="2" charset="-78"/>
              </a:rPr>
              <a:t>دانشكده مربوطه براساس ضوابط تعيين شده (سطح بندي خدمات و ... )خواهد بود ولي </a:t>
            </a:r>
            <a:r>
              <a:rPr lang="ar-SA" b="0" dirty="0" smtClean="0">
                <a:solidFill>
                  <a:schemeClr val="accent2"/>
                </a:solidFill>
                <a:cs typeface="B Mitra" pitchFamily="2" charset="-78"/>
              </a:rPr>
              <a:t>بهر حال نبايد از 22 تخت كمتر باشد</a:t>
            </a:r>
            <a:r>
              <a:rPr lang="en-US" b="0" dirty="0" smtClean="0">
                <a:solidFill>
                  <a:schemeClr val="accent2"/>
                </a:solidFill>
                <a:cs typeface="B Mitra" pitchFamily="2" charset="-78"/>
              </a:rPr>
              <a:t>.</a:t>
            </a:r>
            <a:endParaRPr lang="fa-IR" b="0" dirty="0" smtClean="0">
              <a:solidFill>
                <a:schemeClr val="accent2"/>
              </a:solidFill>
              <a:cs typeface="B Mitra" pitchFamily="2" charset="-78"/>
            </a:endParaRPr>
          </a:p>
          <a:p>
            <a:pPr indent="4763" algn="just">
              <a:buNone/>
            </a:pPr>
            <a:endParaRPr lang="fa-IR" b="0" dirty="0" smtClean="0">
              <a:cs typeface="B Mitra" pitchFamily="2" charset="-78"/>
            </a:endParaRPr>
          </a:p>
          <a:p>
            <a:pPr indent="4763" algn="just">
              <a:buNone/>
            </a:pPr>
            <a:r>
              <a:rPr lang="ar-SA" b="0" dirty="0" smtClean="0">
                <a:cs typeface="B Mitra" pitchFamily="2" charset="-78"/>
              </a:rPr>
              <a:t>ماده 16 -  كليه </a:t>
            </a:r>
            <a:r>
              <a:rPr lang="ar-SA" b="0" dirty="0" smtClean="0">
                <a:solidFill>
                  <a:schemeClr val="accent2"/>
                </a:solidFill>
                <a:cs typeface="B Mitra" pitchFamily="2" charset="-78"/>
              </a:rPr>
              <a:t>قسمتهاي بيمارستان بايد داراي وسائل ايمني </a:t>
            </a:r>
            <a:r>
              <a:rPr lang="ar-SA" b="0" dirty="0" smtClean="0">
                <a:cs typeface="B Mitra" pitchFamily="2" charset="-78"/>
              </a:rPr>
              <a:t>از جمله</a:t>
            </a:r>
            <a:r>
              <a:rPr lang="fa-IR" b="0" dirty="0" smtClean="0">
                <a:cs typeface="B Mitra" pitchFamily="2" charset="-78"/>
              </a:rPr>
              <a:t>:</a:t>
            </a:r>
            <a:r>
              <a:rPr lang="en-US" b="0" dirty="0" smtClean="0">
                <a:cs typeface="B Mitra" pitchFamily="2" charset="-78"/>
              </a:rPr>
              <a:t> </a:t>
            </a:r>
            <a:r>
              <a:rPr lang="ar-SA" b="0" dirty="0" smtClean="0">
                <a:cs typeface="B Mitra" pitchFamily="2" charset="-78"/>
              </a:rPr>
              <a:t>كپسول ضد حريق نصب شده در محل مناسب ، دستگاه مشخص كننده دود</a:t>
            </a:r>
            <a:r>
              <a:rPr lang="fa-IR" b="0" dirty="0" smtClean="0">
                <a:cs typeface="B Mitra" pitchFamily="2" charset="-78"/>
              </a:rPr>
              <a:t> </a:t>
            </a:r>
            <a:r>
              <a:rPr lang="ar-SA" b="0" dirty="0" smtClean="0">
                <a:cs typeface="B Mitra" pitchFamily="2" charset="-78"/>
              </a:rPr>
              <a:t>باشد و كليه كاركنان آموزشهاي لازم در اين زمينه را ديده باشند بطوريكه در هر شيفت افراد آموزش ديده حضور داشته باشند</a:t>
            </a:r>
            <a:r>
              <a:rPr lang="en-US" b="0" dirty="0" smtClean="0">
                <a:cs typeface="B Mitra" pitchFamily="2" charset="-78"/>
              </a:rPr>
              <a:t>.</a:t>
            </a:r>
          </a:p>
          <a:p>
            <a:pPr indent="4763" algn="just">
              <a:buNone/>
            </a:pPr>
            <a:endParaRPr lang="en-US" b="0" dirty="0" smtClean="0">
              <a:cs typeface="B Mitra" pitchFamily="2" charset="-78"/>
            </a:endParaRPr>
          </a:p>
          <a:p>
            <a:pPr indent="4763" algn="just">
              <a:buNone/>
            </a:pP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16FC534-45DC-4ED9-B065-A18EC97A58B5}" type="datetime1">
              <a:rPr lang="en-US" smtClean="0"/>
              <a:pPr>
                <a:defRPr/>
              </a:pPr>
              <a:t>2/7/2016</a:t>
            </a:fld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EC52D35-9794-42B8-8E47-99707CF273F6}" type="slidenum">
              <a:rPr lang="fa-IR" smtClean="0"/>
              <a:pPr>
                <a:defRPr/>
              </a:pPr>
              <a:t>23</a:t>
            </a:fld>
            <a:endParaRPr lang="fa-IR"/>
          </a:p>
        </p:txBody>
      </p:sp>
    </p:spTree>
  </p:cSld>
  <p:clrMapOvr>
    <a:masterClrMapping/>
  </p:clrMapOvr>
  <p:transition>
    <p:fade thruBlk="1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4282" y="0"/>
            <a:ext cx="8929718" cy="6477000"/>
          </a:xfrm>
        </p:spPr>
        <p:txBody>
          <a:bodyPr/>
          <a:lstStyle/>
          <a:p>
            <a:pPr marL="236538" indent="0" algn="just">
              <a:buNone/>
            </a:pPr>
            <a:endParaRPr lang="en-US" sz="2800" b="0" dirty="0" smtClean="0">
              <a:cs typeface="B Mitra" pitchFamily="2" charset="-78"/>
            </a:endParaRPr>
          </a:p>
          <a:p>
            <a:pPr marL="236538" indent="0" algn="just">
              <a:buNone/>
            </a:pPr>
            <a:r>
              <a:rPr lang="ar-SA" sz="2800" b="0" dirty="0" smtClean="0">
                <a:cs typeface="B Mitra" pitchFamily="2" charset="-78"/>
              </a:rPr>
              <a:t>ماده 17- بيمارستان با توجه به بخش هاي مربوطه طبق ضوابط تعيين شده توسط وزارت </a:t>
            </a:r>
            <a:r>
              <a:rPr lang="ar-SA" sz="2800" b="0" dirty="0" smtClean="0">
                <a:solidFill>
                  <a:schemeClr val="accent2"/>
                </a:solidFill>
                <a:cs typeface="B Mitra" pitchFamily="2" charset="-78"/>
              </a:rPr>
              <a:t>بايد به تمام لوازم و تجهيزات فني و اداري مورد نياز منجمله سيستم برق اضطراري مجهز باشد </a:t>
            </a:r>
            <a:r>
              <a:rPr lang="ar-SA" sz="2800" b="0" dirty="0" smtClean="0">
                <a:cs typeface="B Mitra" pitchFamily="2" charset="-78"/>
              </a:rPr>
              <a:t>، استانداردهاي مربوط به تجهيزات فني و اداري طبق دستورالعملهاي مربوطه خواهد بود</a:t>
            </a:r>
            <a:r>
              <a:rPr lang="en-US" sz="2800" b="0" dirty="0" smtClean="0">
                <a:cs typeface="B Mitra" pitchFamily="2" charset="-78"/>
              </a:rPr>
              <a:t>.</a:t>
            </a:r>
            <a:endParaRPr lang="fa-IR" sz="2800" b="0" dirty="0" smtClean="0">
              <a:cs typeface="B Mitra" pitchFamily="2" charset="-78"/>
            </a:endParaRPr>
          </a:p>
          <a:p>
            <a:pPr marL="236538" indent="0" algn="just">
              <a:buNone/>
            </a:pPr>
            <a:endParaRPr lang="en-US" sz="2800" b="0" dirty="0" smtClean="0">
              <a:cs typeface="B Mitra" pitchFamily="2" charset="-78"/>
            </a:endParaRPr>
          </a:p>
          <a:p>
            <a:pPr marL="236538" indent="0" algn="just">
              <a:buNone/>
            </a:pPr>
            <a:r>
              <a:rPr lang="ar-SA" sz="2800" b="0" dirty="0" smtClean="0">
                <a:cs typeface="B Mitra" pitchFamily="2" charset="-78"/>
              </a:rPr>
              <a:t>تبصره</a:t>
            </a:r>
            <a:r>
              <a:rPr lang="en-US" sz="2800" b="0" dirty="0" smtClean="0">
                <a:cs typeface="B Mitra" pitchFamily="2" charset="-78"/>
              </a:rPr>
              <a:t>-  </a:t>
            </a:r>
            <a:r>
              <a:rPr lang="ar-SA" sz="2800" b="0" dirty="0" smtClean="0">
                <a:cs typeface="B Mitra" pitchFamily="2" charset="-78"/>
              </a:rPr>
              <a:t>بيمارستان </a:t>
            </a:r>
            <a:r>
              <a:rPr lang="ar-SA" sz="2800" b="0" dirty="0" smtClean="0">
                <a:solidFill>
                  <a:schemeClr val="accent2"/>
                </a:solidFill>
                <a:cs typeface="B Mitra" pitchFamily="2" charset="-78"/>
              </a:rPr>
              <a:t>بايستي داراي واحد مهندسي پزشكي </a:t>
            </a:r>
            <a:r>
              <a:rPr lang="ar-SA" sz="2800" b="0" dirty="0" smtClean="0">
                <a:cs typeface="B Mitra" pitchFamily="2" charset="-78"/>
              </a:rPr>
              <a:t>بطور مستقل يا در قالب قرارداد همكاري به منظور نگهداري و تعمير و كنترل كيفي دستگاه ها و ملزومات پزشكي باشد</a:t>
            </a:r>
            <a:r>
              <a:rPr lang="en-US" sz="2800" b="0" dirty="0" smtClean="0">
                <a:cs typeface="B Mitra" pitchFamily="2" charset="-78"/>
              </a:rPr>
              <a:t>.</a:t>
            </a:r>
            <a:endParaRPr lang="fa-IR" sz="2800" b="0" dirty="0" smtClean="0">
              <a:cs typeface="B Mitra" pitchFamily="2" charset="-78"/>
            </a:endParaRPr>
          </a:p>
          <a:p>
            <a:pPr marL="236538" indent="0" algn="just">
              <a:buNone/>
            </a:pPr>
            <a:endParaRPr lang="en-US" sz="2800" b="0" dirty="0" smtClean="0">
              <a:cs typeface="B Mitra" pitchFamily="2" charset="-78"/>
            </a:endParaRPr>
          </a:p>
          <a:p>
            <a:pPr marL="236538" indent="0" algn="just">
              <a:buNone/>
            </a:pPr>
            <a:r>
              <a:rPr lang="ar-SA" sz="2800" b="0" dirty="0" smtClean="0">
                <a:cs typeface="B Mitra" pitchFamily="2" charset="-78"/>
              </a:rPr>
              <a:t>ماده 18-  </a:t>
            </a:r>
            <a:r>
              <a:rPr lang="ar-SA" sz="2800" b="0" dirty="0" smtClean="0">
                <a:solidFill>
                  <a:schemeClr val="accent2"/>
                </a:solidFill>
                <a:cs typeface="B Mitra" pitchFamily="2" charset="-78"/>
              </a:rPr>
              <a:t>نيروي انساني و پرسنل فني</a:t>
            </a:r>
            <a:r>
              <a:rPr lang="ar-SA" sz="2800" b="0" dirty="0" smtClean="0">
                <a:cs typeface="B Mitra" pitchFamily="2" charset="-78"/>
              </a:rPr>
              <a:t> واجد شرايط مورد نياز بايد متناسب با نوع فعاليت بيمارستان بوده و طبق ضوابط تعيين شده توسط وزارت باشد</a:t>
            </a:r>
            <a:r>
              <a:rPr lang="en-US" sz="2800" b="0" dirty="0" smtClean="0">
                <a:cs typeface="B Mitra" pitchFamily="2" charset="-78"/>
              </a:rPr>
              <a:t>.</a:t>
            </a:r>
          </a:p>
          <a:p>
            <a:pPr marL="236538" indent="0" algn="just">
              <a:buNone/>
            </a:pPr>
            <a:r>
              <a:rPr lang="fa-IR" sz="2800" b="0" dirty="0" smtClean="0">
                <a:cs typeface="B Mitra" pitchFamily="2" charset="-78"/>
              </a:rPr>
              <a:t> </a:t>
            </a:r>
            <a:endParaRPr lang="en-US" sz="2800" b="0" dirty="0" smtClean="0">
              <a:cs typeface="B Mitra" pitchFamily="2" charset="-78"/>
            </a:endParaRPr>
          </a:p>
          <a:p>
            <a:pPr marL="236538" indent="0" algn="just">
              <a:buNone/>
            </a:pPr>
            <a:endParaRPr lang="en-US" sz="2800" b="0" dirty="0">
              <a:cs typeface="B Mitra" pitchFamily="2" charset="-78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16FC534-45DC-4ED9-B065-A18EC97A58B5}" type="datetime1">
              <a:rPr lang="en-US" smtClean="0"/>
              <a:pPr>
                <a:defRPr/>
              </a:pPr>
              <a:t>2/7/2016</a:t>
            </a:fld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EC52D35-9794-42B8-8E47-99707CF273F6}" type="slidenum">
              <a:rPr lang="fa-IR" smtClean="0"/>
              <a:pPr>
                <a:defRPr/>
              </a:pPr>
              <a:t>24</a:t>
            </a:fld>
            <a:endParaRPr lang="fa-IR"/>
          </a:p>
        </p:txBody>
      </p:sp>
    </p:spTree>
  </p:cSld>
  <p:clrMapOvr>
    <a:masterClrMapping/>
  </p:clrMapOvr>
  <p:transition>
    <p:fade thruBlk="1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4282" y="357166"/>
            <a:ext cx="8929718" cy="6119834"/>
          </a:xfrm>
        </p:spPr>
        <p:txBody>
          <a:bodyPr/>
          <a:lstStyle/>
          <a:p>
            <a:pPr marL="236538" indent="0" algn="just">
              <a:buNone/>
            </a:pPr>
            <a:r>
              <a:rPr lang="ar-SA" sz="2800" b="0" dirty="0" smtClean="0">
                <a:cs typeface="B Mitra" pitchFamily="2" charset="-78"/>
              </a:rPr>
              <a:t>فصل هفتم</a:t>
            </a:r>
            <a:r>
              <a:rPr lang="en-US" sz="2800" b="0" dirty="0" smtClean="0">
                <a:cs typeface="B Mitra" pitchFamily="2" charset="-78"/>
              </a:rPr>
              <a:t>) </a:t>
            </a:r>
            <a:r>
              <a:rPr lang="ar-SA" sz="2800" b="0" dirty="0" smtClean="0">
                <a:cs typeface="B Mitra" pitchFamily="2" charset="-78"/>
              </a:rPr>
              <a:t>مقررات بهداشتي)</a:t>
            </a:r>
            <a:r>
              <a:rPr lang="en-US" sz="2800" b="0" dirty="0" smtClean="0">
                <a:cs typeface="B Mitra" pitchFamily="2" charset="-78"/>
              </a:rPr>
              <a:t> :</a:t>
            </a:r>
            <a:endParaRPr lang="fa-IR" sz="2800" b="0" dirty="0" smtClean="0">
              <a:cs typeface="B Mitra" pitchFamily="2" charset="-78"/>
            </a:endParaRPr>
          </a:p>
          <a:p>
            <a:pPr marL="236538" indent="0" algn="just">
              <a:buNone/>
            </a:pPr>
            <a:r>
              <a:rPr lang="ar-SA" sz="2800" b="0" dirty="0" smtClean="0">
                <a:cs typeface="B Mitra" pitchFamily="2" charset="-78"/>
              </a:rPr>
              <a:t>ماده 22- مقررات بهداشتي به منظور كنترل عفونت در بيمارستان به شرح ذيل مي</a:t>
            </a:r>
            <a:r>
              <a:rPr lang="fa-IR" sz="2800" b="0" dirty="0" smtClean="0">
                <a:cs typeface="B Mitra" pitchFamily="2" charset="-78"/>
              </a:rPr>
              <a:t> </a:t>
            </a:r>
            <a:r>
              <a:rPr lang="ar-SA" sz="2800" b="0" dirty="0" smtClean="0">
                <a:cs typeface="B Mitra" pitchFamily="2" charset="-78"/>
              </a:rPr>
              <a:t>باشد</a:t>
            </a:r>
            <a:r>
              <a:rPr lang="en-US" sz="2800" b="0" dirty="0" smtClean="0">
                <a:cs typeface="B Mitra" pitchFamily="2" charset="-78"/>
              </a:rPr>
              <a:t>:</a:t>
            </a:r>
          </a:p>
          <a:p>
            <a:pPr marL="236538" indent="0" algn="just">
              <a:buNone/>
            </a:pPr>
            <a:r>
              <a:rPr lang="ar-SA" sz="2800" b="0" dirty="0" smtClean="0">
                <a:cs typeface="B Mitra" pitchFamily="2" charset="-78"/>
              </a:rPr>
              <a:t>الف) </a:t>
            </a:r>
            <a:r>
              <a:rPr lang="ar-SA" sz="2800" b="0" dirty="0" smtClean="0">
                <a:solidFill>
                  <a:schemeClr val="accent2"/>
                </a:solidFill>
                <a:cs typeface="B Mitra" pitchFamily="2" charset="-78"/>
              </a:rPr>
              <a:t>هر بيمارستان بايد داراي يك كميته عفونت بيمارستان طبق ضوابط اعلام وزارت باشد</a:t>
            </a:r>
            <a:r>
              <a:rPr lang="en-US" sz="2800" b="0" dirty="0" smtClean="0">
                <a:solidFill>
                  <a:schemeClr val="accent2"/>
                </a:solidFill>
                <a:cs typeface="B Mitra" pitchFamily="2" charset="-78"/>
              </a:rPr>
              <a:t>.</a:t>
            </a:r>
          </a:p>
          <a:p>
            <a:pPr marL="236538" indent="0" algn="just">
              <a:buNone/>
            </a:pPr>
            <a:r>
              <a:rPr lang="ar-SA" sz="2800" b="0" dirty="0" smtClean="0">
                <a:cs typeface="B Mitra" pitchFamily="2" charset="-78"/>
              </a:rPr>
              <a:t>تبصره</a:t>
            </a:r>
            <a:r>
              <a:rPr lang="en-US" sz="2800" b="0" dirty="0" smtClean="0">
                <a:cs typeface="B Mitra" pitchFamily="2" charset="-78"/>
              </a:rPr>
              <a:t>: </a:t>
            </a:r>
            <a:r>
              <a:rPr lang="ar-SA" sz="2800" b="0" dirty="0" smtClean="0">
                <a:cs typeface="B Mitra" pitchFamily="2" charset="-78"/>
              </a:rPr>
              <a:t>مسئوليت نظارت بر برنامه هاي كنترل عفونت بيمارستان از جمله عملكرد صحيح تجهيزات استريل كننده، آموزشهاي منظم و دوره اي پرسنل و عملكرد صحيح آن برعهده اين كميته</a:t>
            </a:r>
            <a:r>
              <a:rPr lang="fa-IR" sz="2800" b="0" dirty="0" smtClean="0">
                <a:cs typeface="B Mitra" pitchFamily="2" charset="-78"/>
              </a:rPr>
              <a:t> ه</a:t>
            </a:r>
            <a:r>
              <a:rPr lang="ar-SA" sz="2800" b="0" dirty="0" smtClean="0">
                <a:cs typeface="B Mitra" pitchFamily="2" charset="-78"/>
              </a:rPr>
              <a:t>است</a:t>
            </a:r>
            <a:r>
              <a:rPr lang="en-US" sz="2800" b="0" dirty="0" smtClean="0">
                <a:cs typeface="B Mitra" pitchFamily="2" charset="-78"/>
              </a:rPr>
              <a:t>.</a:t>
            </a:r>
          </a:p>
          <a:p>
            <a:pPr marL="236538" indent="0" algn="just">
              <a:buNone/>
            </a:pPr>
            <a:r>
              <a:rPr lang="ar-SA" sz="2800" b="0" dirty="0" smtClean="0">
                <a:cs typeface="B Mitra" pitchFamily="2" charset="-78"/>
              </a:rPr>
              <a:t>ب) بيمارستانها مكلفند براساس دستورالعمل كشوري كنترل عفونت كه توسط وزارت اعلام مي گردد، اقدام نمايند</a:t>
            </a:r>
            <a:r>
              <a:rPr lang="en-US" sz="2800" b="0" dirty="0" smtClean="0">
                <a:cs typeface="B Mitra" pitchFamily="2" charset="-78"/>
              </a:rPr>
              <a:t>.</a:t>
            </a:r>
          </a:p>
          <a:p>
            <a:pPr marL="236538" indent="0" algn="just">
              <a:buNone/>
            </a:pPr>
            <a:endParaRPr lang="en-US" sz="2800" b="0" dirty="0">
              <a:cs typeface="B Mitra" pitchFamily="2" charset="-78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16FC534-45DC-4ED9-B065-A18EC97A58B5}" type="datetime1">
              <a:rPr lang="en-US" smtClean="0"/>
              <a:pPr>
                <a:defRPr/>
              </a:pPr>
              <a:t>2/7/2016</a:t>
            </a:fld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EC52D35-9794-42B8-8E47-99707CF273F6}" type="slidenum">
              <a:rPr lang="fa-IR" smtClean="0"/>
              <a:pPr>
                <a:defRPr/>
              </a:pPr>
              <a:t>25</a:t>
            </a:fld>
            <a:endParaRPr lang="fa-IR"/>
          </a:p>
        </p:txBody>
      </p:sp>
    </p:spTree>
  </p:cSld>
  <p:clrMapOvr>
    <a:masterClrMapping/>
  </p:clrMapOvr>
  <p:transition>
    <p:fade thruBlk="1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5720" y="357166"/>
            <a:ext cx="8858280" cy="6119834"/>
          </a:xfrm>
        </p:spPr>
        <p:txBody>
          <a:bodyPr/>
          <a:lstStyle/>
          <a:p>
            <a:pPr marL="236538" indent="0" algn="just">
              <a:lnSpc>
                <a:spcPct val="150000"/>
              </a:lnSpc>
              <a:buNone/>
            </a:pPr>
            <a:r>
              <a:rPr lang="ar-SA" sz="2800" b="0" dirty="0" smtClean="0">
                <a:cs typeface="B Mitra" pitchFamily="2" charset="-78"/>
              </a:rPr>
              <a:t>ج) بيمارستانها بايستي </a:t>
            </a:r>
            <a:r>
              <a:rPr lang="ar-SA" sz="2800" b="0" dirty="0" smtClean="0">
                <a:solidFill>
                  <a:schemeClr val="accent2"/>
                </a:solidFill>
                <a:cs typeface="B Mitra" pitchFamily="2" charset="-78"/>
              </a:rPr>
              <a:t>وسايل محافظت فردي </a:t>
            </a:r>
            <a:r>
              <a:rPr lang="ar-SA" sz="2800" b="0" dirty="0" smtClean="0">
                <a:cs typeface="B Mitra" pitchFamily="2" charset="-78"/>
              </a:rPr>
              <a:t>متناسب با بخش مر</a:t>
            </a:r>
            <a:r>
              <a:rPr lang="fa-IR" sz="2800" b="0" dirty="0" smtClean="0">
                <a:cs typeface="B Mitra" pitchFamily="2" charset="-78"/>
              </a:rPr>
              <a:t>بو</a:t>
            </a:r>
            <a:r>
              <a:rPr lang="ar-SA" sz="2800" b="0" dirty="0" smtClean="0">
                <a:cs typeface="B Mitra" pitchFamily="2" charset="-78"/>
              </a:rPr>
              <a:t>طه فراهم نمايند</a:t>
            </a:r>
            <a:r>
              <a:rPr lang="en-US" sz="2800" b="0" dirty="0" smtClean="0">
                <a:cs typeface="B Mitra" pitchFamily="2" charset="-78"/>
              </a:rPr>
              <a:t>.</a:t>
            </a:r>
            <a:endParaRPr lang="fa-IR" sz="2800" b="0" dirty="0" smtClean="0">
              <a:cs typeface="B Mitra" pitchFamily="2" charset="-78"/>
            </a:endParaRPr>
          </a:p>
          <a:p>
            <a:pPr marL="236538" indent="0" algn="just">
              <a:lnSpc>
                <a:spcPct val="150000"/>
              </a:lnSpc>
              <a:buNone/>
            </a:pPr>
            <a:endParaRPr lang="en-US" sz="2800" b="0" dirty="0" smtClean="0">
              <a:cs typeface="B Mitra" pitchFamily="2" charset="-78"/>
            </a:endParaRPr>
          </a:p>
          <a:p>
            <a:pPr marL="236538" indent="0" algn="just">
              <a:lnSpc>
                <a:spcPct val="150000"/>
              </a:lnSpc>
              <a:buNone/>
            </a:pPr>
            <a:r>
              <a:rPr lang="ar-SA" sz="2800" b="0" dirty="0" smtClean="0">
                <a:cs typeface="B Mitra" pitchFamily="2" charset="-78"/>
              </a:rPr>
              <a:t>د) هريك از بخشهاي داخلي ، اطفال و عفوني بايستي داراي </a:t>
            </a:r>
            <a:r>
              <a:rPr lang="ar-SA" sz="2800" b="0" dirty="0" smtClean="0">
                <a:solidFill>
                  <a:schemeClr val="accent2"/>
                </a:solidFill>
                <a:cs typeface="B Mitra" pitchFamily="2" charset="-78"/>
              </a:rPr>
              <a:t>حداقل يك اتاق يك تخته فشار منفي داراي يك پيش ورودي و داراي سرويس بهداشتي </a:t>
            </a:r>
            <a:r>
              <a:rPr lang="ar-SA" sz="2800" b="0" dirty="0" smtClean="0">
                <a:cs typeface="B Mitra" pitchFamily="2" charset="-78"/>
              </a:rPr>
              <a:t>(توالت و دستشوئي) مستقل براي بستري بيماران نيازمند به ايزوله تنفسي باشند</a:t>
            </a:r>
            <a:r>
              <a:rPr lang="en-US" sz="2800" b="0" dirty="0" smtClean="0">
                <a:cs typeface="B Mitra" pitchFamily="2" charset="-78"/>
              </a:rPr>
              <a:t>.</a:t>
            </a:r>
            <a:endParaRPr lang="fa-IR" sz="2800" b="0" dirty="0" smtClean="0">
              <a:cs typeface="B Mitra" pitchFamily="2" charset="-78"/>
            </a:endParaRPr>
          </a:p>
          <a:p>
            <a:pPr marL="236538" indent="0" algn="just">
              <a:lnSpc>
                <a:spcPct val="150000"/>
              </a:lnSpc>
              <a:buNone/>
            </a:pPr>
            <a:endParaRPr lang="en-US" sz="2800" b="0" dirty="0" smtClean="0">
              <a:cs typeface="B Mitra" pitchFamily="2" charset="-78"/>
            </a:endParaRPr>
          </a:p>
          <a:p>
            <a:pPr algn="just">
              <a:lnSpc>
                <a:spcPct val="150000"/>
              </a:lnSpc>
              <a:buNone/>
            </a:pPr>
            <a:r>
              <a:rPr lang="fa-IR" sz="2800" b="0" dirty="0" smtClean="0">
                <a:cs typeface="B Mitra" pitchFamily="2" charset="-78"/>
              </a:rPr>
              <a:t>    </a:t>
            </a:r>
            <a:r>
              <a:rPr lang="ar-SA" sz="2800" b="0" dirty="0" smtClean="0">
                <a:cs typeface="B Mitra" pitchFamily="2" charset="-78"/>
              </a:rPr>
              <a:t>ه) بخش</a:t>
            </a:r>
            <a:r>
              <a:rPr lang="en-US" sz="2800" b="0" dirty="0" smtClean="0">
                <a:cs typeface="B Mitra" pitchFamily="2" charset="-78"/>
              </a:rPr>
              <a:t>ICU </a:t>
            </a:r>
            <a:r>
              <a:rPr lang="ar-SA" sz="2800" b="0" dirty="0" smtClean="0">
                <a:cs typeface="B Mitra" pitchFamily="2" charset="-78"/>
              </a:rPr>
              <a:t>بايد داراي اتاق پيش ورودي با</a:t>
            </a:r>
            <a:r>
              <a:rPr lang="fa-IR" sz="2800" b="0" dirty="0" smtClean="0">
                <a:cs typeface="B Mitra" pitchFamily="2" charset="-78"/>
              </a:rPr>
              <a:t> </a:t>
            </a:r>
            <a:r>
              <a:rPr lang="ar-SA" sz="2800" b="0" dirty="0" smtClean="0">
                <a:cs typeface="B Mitra" pitchFamily="2" charset="-78"/>
              </a:rPr>
              <a:t>دستشوئي مناسب باشد.</a:t>
            </a:r>
            <a:endParaRPr lang="en-US" sz="2800" b="0" dirty="0" smtClean="0">
              <a:cs typeface="B Mitra" pitchFamily="2" charset="-78"/>
            </a:endParaRPr>
          </a:p>
          <a:p>
            <a:pPr algn="just">
              <a:lnSpc>
                <a:spcPct val="150000"/>
              </a:lnSpc>
              <a:buNone/>
            </a:pPr>
            <a:endParaRPr lang="en-US" sz="28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16FC534-45DC-4ED9-B065-A18EC97A58B5}" type="datetime1">
              <a:rPr lang="en-US" smtClean="0"/>
              <a:pPr>
                <a:defRPr/>
              </a:pPr>
              <a:t>2/7/2016</a:t>
            </a:fld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EC52D35-9794-42B8-8E47-99707CF273F6}" type="slidenum">
              <a:rPr lang="fa-IR" smtClean="0"/>
              <a:pPr>
                <a:defRPr/>
              </a:pPr>
              <a:t>26</a:t>
            </a:fld>
            <a:endParaRPr lang="fa-IR"/>
          </a:p>
        </p:txBody>
      </p:sp>
    </p:spTree>
  </p:cSld>
  <p:clrMapOvr>
    <a:masterClrMapping/>
  </p:clrMapOvr>
  <p:transition>
    <p:fade thruBlk="1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357166"/>
            <a:ext cx="8929718" cy="6119834"/>
          </a:xfrm>
        </p:spPr>
        <p:txBody>
          <a:bodyPr/>
          <a:lstStyle/>
          <a:p>
            <a:pPr marL="63500" indent="0" algn="just">
              <a:buNone/>
            </a:pPr>
            <a:r>
              <a:rPr lang="ar-SA" sz="2800" b="0" dirty="0" smtClean="0">
                <a:cs typeface="B Mitra" pitchFamily="2" charset="-78"/>
              </a:rPr>
              <a:t>و) </a:t>
            </a:r>
            <a:r>
              <a:rPr lang="ar-SA" sz="2800" b="0" dirty="0" smtClean="0">
                <a:solidFill>
                  <a:schemeClr val="accent2"/>
                </a:solidFill>
                <a:cs typeface="B Mitra" pitchFamily="2" charset="-78"/>
              </a:rPr>
              <a:t>اتاقهاي ايزوله تنفسي و اتاق انجام برونكوسكوپي</a:t>
            </a:r>
            <a:endParaRPr lang="fa-IR" sz="2800" b="0" dirty="0" smtClean="0">
              <a:solidFill>
                <a:schemeClr val="accent2"/>
              </a:solidFill>
              <a:cs typeface="B Mitra" pitchFamily="2" charset="-78"/>
            </a:endParaRPr>
          </a:p>
          <a:p>
            <a:pPr marL="63500" indent="0" algn="just">
              <a:buNone/>
            </a:pPr>
            <a:r>
              <a:rPr lang="ar-SA" sz="2800" b="0" dirty="0" smtClean="0">
                <a:solidFill>
                  <a:schemeClr val="accent2"/>
                </a:solidFill>
                <a:cs typeface="B Mitra" pitchFamily="2" charset="-78"/>
              </a:rPr>
              <a:t> بايد تحت فشار منفي </a:t>
            </a:r>
            <a:r>
              <a:rPr lang="ar-SA" sz="2800" b="0" dirty="0" smtClean="0">
                <a:cs typeface="B Mitra" pitchFamily="2" charset="-78"/>
              </a:rPr>
              <a:t>باشند و تهويه آنها ضمن مجهز</a:t>
            </a:r>
            <a:endParaRPr lang="fa-IR" sz="2800" b="0" dirty="0" smtClean="0">
              <a:cs typeface="B Mitra" pitchFamily="2" charset="-78"/>
            </a:endParaRPr>
          </a:p>
          <a:p>
            <a:pPr marL="63500" indent="0" algn="just">
              <a:buNone/>
            </a:pPr>
            <a:r>
              <a:rPr lang="ar-SA" sz="2800" b="0" dirty="0" smtClean="0">
                <a:cs typeface="B Mitra" pitchFamily="2" charset="-78"/>
              </a:rPr>
              <a:t> بودن به </a:t>
            </a:r>
            <a:r>
              <a:rPr lang="ar-SA" sz="2800" b="0" dirty="0" smtClean="0">
                <a:solidFill>
                  <a:schemeClr val="accent2"/>
                </a:solidFill>
                <a:cs typeface="B Mitra" pitchFamily="2" charset="-78"/>
              </a:rPr>
              <a:t>فيلتر </a:t>
            </a:r>
            <a:r>
              <a:rPr lang="en-US" sz="2800" b="0" dirty="0" smtClean="0">
                <a:solidFill>
                  <a:schemeClr val="accent2"/>
                </a:solidFill>
                <a:cs typeface="B Mitra" pitchFamily="2" charset="-78"/>
              </a:rPr>
              <a:t>HEPA</a:t>
            </a:r>
            <a:r>
              <a:rPr lang="fa-IR" sz="2800" b="0" dirty="0" smtClean="0">
                <a:solidFill>
                  <a:schemeClr val="accent2"/>
                </a:solidFill>
                <a:cs typeface="B Mitra" pitchFamily="2" charset="-78"/>
              </a:rPr>
              <a:t> </a:t>
            </a:r>
            <a:r>
              <a:rPr lang="ar-SA" sz="2800" b="0" dirty="0" smtClean="0">
                <a:cs typeface="B Mitra" pitchFamily="2" charset="-78"/>
              </a:rPr>
              <a:t>توانايي تعويض هوا حدود 15-10 مرتبه در ساعت را داشته باشد. </a:t>
            </a:r>
            <a:endParaRPr lang="en-US" sz="2800" b="0" dirty="0" smtClean="0">
              <a:cs typeface="B Mitra" pitchFamily="2" charset="-78"/>
            </a:endParaRPr>
          </a:p>
          <a:p>
            <a:pPr marL="63500" indent="0" algn="just">
              <a:buNone/>
            </a:pPr>
            <a:r>
              <a:rPr lang="ar-SA" sz="2800" b="0" dirty="0" smtClean="0">
                <a:cs typeface="B Mitra" pitchFamily="2" charset="-78"/>
              </a:rPr>
              <a:t>ز) </a:t>
            </a:r>
            <a:r>
              <a:rPr lang="ar-SA" sz="2800" b="0" dirty="0" smtClean="0">
                <a:solidFill>
                  <a:schemeClr val="accent2"/>
                </a:solidFill>
                <a:cs typeface="B Mitra" pitchFamily="2" charset="-78"/>
              </a:rPr>
              <a:t>اتاقهاي عمل بايد تحت فشار مثبت </a:t>
            </a:r>
            <a:r>
              <a:rPr lang="ar-SA" sz="2800" b="0" dirty="0" smtClean="0">
                <a:cs typeface="B Mitra" pitchFamily="2" charset="-78"/>
              </a:rPr>
              <a:t>نسبت به فضاهاي بيروني بوده و تهويه آنها 2-15 مرتبه در ساعت هوا را تعويض نمايند</a:t>
            </a:r>
            <a:r>
              <a:rPr lang="en-US" sz="2800" b="0" dirty="0" smtClean="0">
                <a:cs typeface="B Mitra" pitchFamily="2" charset="-78"/>
              </a:rPr>
              <a:t>. </a:t>
            </a:r>
            <a:r>
              <a:rPr lang="ar-SA" sz="2800" b="0" dirty="0" smtClean="0">
                <a:cs typeface="B Mitra" pitchFamily="2" charset="-78"/>
              </a:rPr>
              <a:t>در مسير جريان هوا بايد فيلترهاي اوليه براي گرد و غبار و فيلترنهايي </a:t>
            </a:r>
            <a:r>
              <a:rPr lang="en-US" sz="2800" b="0" dirty="0" smtClean="0">
                <a:cs typeface="B Mitra" pitchFamily="2" charset="-78"/>
              </a:rPr>
              <a:t>HEPA </a:t>
            </a:r>
            <a:r>
              <a:rPr lang="ar-SA" sz="2800" b="0" dirty="0" smtClean="0">
                <a:cs typeface="B Mitra" pitchFamily="2" charset="-78"/>
              </a:rPr>
              <a:t>وجود داشته باشد</a:t>
            </a:r>
            <a:r>
              <a:rPr lang="en-US" sz="2800" b="0" dirty="0" smtClean="0">
                <a:cs typeface="B Mitra" pitchFamily="2" charset="-78"/>
              </a:rPr>
              <a:t>.</a:t>
            </a:r>
            <a:endParaRPr lang="fa-IR" sz="2800" b="0" dirty="0" smtClean="0">
              <a:cs typeface="B Mitra" pitchFamily="2" charset="-78"/>
            </a:endParaRPr>
          </a:p>
          <a:p>
            <a:pPr marL="63500" indent="0" algn="just">
              <a:buNone/>
            </a:pPr>
            <a:endParaRPr lang="fa-IR" sz="2800" b="0" dirty="0" smtClean="0">
              <a:cs typeface="B Mitra" pitchFamily="2" charset="-78"/>
            </a:endParaRPr>
          </a:p>
          <a:p>
            <a:pPr marL="63500" indent="0" algn="just">
              <a:buNone/>
            </a:pPr>
            <a:endParaRPr lang="fa-IR" sz="2800" b="0" dirty="0" smtClean="0">
              <a:cs typeface="B Mitra" pitchFamily="2" charset="-78"/>
            </a:endParaRPr>
          </a:p>
          <a:p>
            <a:pPr marL="63500" indent="0" algn="just">
              <a:buNone/>
            </a:pPr>
            <a:endParaRPr lang="en-US" sz="2800" b="0" dirty="0" smtClean="0">
              <a:cs typeface="B Mitra" pitchFamily="2" charset="-78"/>
            </a:endParaRPr>
          </a:p>
          <a:p>
            <a:pPr marL="63500" indent="0" algn="just">
              <a:buNone/>
            </a:pPr>
            <a:r>
              <a:rPr lang="ar-SA" sz="2800" b="0" dirty="0" smtClean="0">
                <a:cs typeface="B Mitra" pitchFamily="2" charset="-78"/>
              </a:rPr>
              <a:t>ح) كليه پرسنل بويژه قسمت خدمات بيمارستان بايستي </a:t>
            </a:r>
            <a:r>
              <a:rPr lang="ar-SA" sz="2800" b="0" dirty="0" smtClean="0">
                <a:solidFill>
                  <a:schemeClr val="accent2"/>
                </a:solidFill>
                <a:cs typeface="B Mitra" pitchFamily="2" charset="-78"/>
              </a:rPr>
              <a:t>بر عليه هپاتيت</a:t>
            </a:r>
            <a:r>
              <a:rPr lang="en-US" sz="2800" b="0" dirty="0" smtClean="0">
                <a:solidFill>
                  <a:schemeClr val="accent2"/>
                </a:solidFill>
                <a:cs typeface="B Mitra" pitchFamily="2" charset="-78"/>
              </a:rPr>
              <a:t>B</a:t>
            </a:r>
            <a:r>
              <a:rPr lang="en-US" sz="2800" b="0" dirty="0" smtClean="0">
                <a:cs typeface="B Mitra" pitchFamily="2" charset="-78"/>
              </a:rPr>
              <a:t> </a:t>
            </a:r>
            <a:r>
              <a:rPr lang="ar-SA" sz="2800" b="0" dirty="0" smtClean="0">
                <a:cs typeface="B Mitra" pitchFamily="2" charset="-78"/>
              </a:rPr>
              <a:t>و ساير بيماريهايي كه واكسيانسيون بر عليه آنها را وزارت ضروري مي داند واكسينه شوند</a:t>
            </a:r>
            <a:r>
              <a:rPr lang="en-US" sz="2800" b="0" dirty="0" smtClean="0">
                <a:cs typeface="B Mitra" pitchFamily="2" charset="-78"/>
              </a:rPr>
              <a:t>.</a:t>
            </a:r>
            <a:endParaRPr lang="fa-IR" sz="2800" b="0" dirty="0" smtClean="0">
              <a:cs typeface="B Mitra" pitchFamily="2" charset="-78"/>
            </a:endParaRPr>
          </a:p>
          <a:p>
            <a:pPr marL="63500" indent="0" algn="just">
              <a:buNone/>
            </a:pPr>
            <a:endParaRPr lang="fa-IR" sz="2800" b="0" dirty="0" smtClean="0">
              <a:cs typeface="B Mitra" pitchFamily="2" charset="-78"/>
            </a:endParaRPr>
          </a:p>
          <a:p>
            <a:pPr marL="63500" indent="0" algn="just">
              <a:buNone/>
            </a:pPr>
            <a:endParaRPr lang="en-US" sz="2800" b="0" dirty="0">
              <a:cs typeface="B Mitra" pitchFamily="2" charset="-78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EC52D35-9794-42B8-8E47-99707CF273F6}" type="slidenum">
              <a:rPr lang="fa-IR" smtClean="0"/>
              <a:pPr>
                <a:defRPr/>
              </a:pPr>
              <a:t>27</a:t>
            </a:fld>
            <a:endParaRPr lang="fa-IR"/>
          </a:p>
        </p:txBody>
      </p:sp>
      <p:sp>
        <p:nvSpPr>
          <p:cNvPr id="6" name="Rounded Rectangle 5"/>
          <p:cNvSpPr/>
          <p:nvPr/>
        </p:nvSpPr>
        <p:spPr bwMode="auto">
          <a:xfrm>
            <a:off x="357158" y="3786190"/>
            <a:ext cx="8501122" cy="1357322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63500" indent="0" algn="r" rtl="1">
              <a:buNone/>
            </a:pPr>
            <a:r>
              <a:rPr lang="fa-IR" sz="2400" dirty="0" smtClean="0">
                <a:cs typeface="B Homa" pitchFamily="2" charset="-78"/>
              </a:rPr>
              <a:t>استفاده از فیلترهای هپا یکی از پر طرفدارترین و موثرترین روشهای تصفیه هوا است. </a:t>
            </a:r>
            <a:r>
              <a:rPr lang="en-US" sz="2400" dirty="0" smtClean="0">
                <a:cs typeface="B Homa" pitchFamily="2" charset="-78"/>
              </a:rPr>
              <a:t>HEPA </a:t>
            </a:r>
            <a:r>
              <a:rPr lang="fa-IR" sz="2400" dirty="0" smtClean="0">
                <a:cs typeface="B Homa" pitchFamily="2" charset="-78"/>
              </a:rPr>
              <a:t>مخفف عبارت </a:t>
            </a:r>
            <a:r>
              <a:rPr lang="en-US" sz="2400" dirty="0" smtClean="0">
                <a:solidFill>
                  <a:schemeClr val="accent2"/>
                </a:solidFill>
                <a:cs typeface="B Homa" pitchFamily="2" charset="-78"/>
              </a:rPr>
              <a:t>High Efficiency Particulate Air </a:t>
            </a:r>
            <a:r>
              <a:rPr lang="fa-IR" sz="2400" dirty="0" smtClean="0">
                <a:cs typeface="B Homa" pitchFamily="2" charset="-78"/>
              </a:rPr>
              <a:t>به معنای حذف ذرات معلق هوا با راندمان بالا است</a:t>
            </a:r>
            <a:endParaRPr lang="en-US" sz="2400" dirty="0" smtClean="0">
              <a:cs typeface="B Homa" pitchFamily="2" charset="-78"/>
            </a:endParaRPr>
          </a:p>
        </p:txBody>
      </p:sp>
      <p:pic>
        <p:nvPicPr>
          <p:cNvPr id="17410" name="Picture 2" descr="https://encrypted-tbn1.gstatic.com/images?q=tbn:ANd9GcRdvTqBC-gzQ2LCDrRcAHKuWpJmm1CGsFPLviTa_pzLyl_ADJOnBp4Q1_g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0"/>
            <a:ext cx="2786082" cy="1375184"/>
          </a:xfrm>
          <a:prstGeom prst="rect">
            <a:avLst/>
          </a:prstGeom>
          <a:noFill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4282" y="-357214"/>
            <a:ext cx="8929718" cy="6834214"/>
          </a:xfrm>
        </p:spPr>
        <p:txBody>
          <a:bodyPr/>
          <a:lstStyle/>
          <a:p>
            <a:pPr indent="3175" algn="just">
              <a:buNone/>
            </a:pPr>
            <a:r>
              <a:rPr lang="en-US" sz="2800" b="0" dirty="0" smtClean="0">
                <a:cs typeface="B Mitra" pitchFamily="2" charset="-78"/>
              </a:rPr>
              <a:t> </a:t>
            </a:r>
          </a:p>
          <a:p>
            <a:pPr indent="3175" algn="just">
              <a:buNone/>
            </a:pPr>
            <a:r>
              <a:rPr lang="ar-SA" sz="2800" dirty="0" smtClean="0">
                <a:cs typeface="B Mitra" pitchFamily="2" charset="-78"/>
              </a:rPr>
              <a:t>فصل هشتم</a:t>
            </a:r>
            <a:r>
              <a:rPr lang="en-US" sz="2800" dirty="0" smtClean="0">
                <a:cs typeface="B Mitra" pitchFamily="2" charset="-78"/>
              </a:rPr>
              <a:t>) </a:t>
            </a:r>
            <a:r>
              <a:rPr lang="ar-SA" sz="2800" dirty="0" smtClean="0">
                <a:cs typeface="B Mitra" pitchFamily="2" charset="-78"/>
              </a:rPr>
              <a:t>مقررات بهداشتي محيطي)</a:t>
            </a:r>
            <a:r>
              <a:rPr lang="en-US" sz="2800" dirty="0" smtClean="0">
                <a:cs typeface="B Mitra" pitchFamily="2" charset="-78"/>
              </a:rPr>
              <a:t> :</a:t>
            </a:r>
            <a:endParaRPr lang="fa-IR" sz="2800" dirty="0" smtClean="0">
              <a:cs typeface="B Mitra" pitchFamily="2" charset="-78"/>
            </a:endParaRPr>
          </a:p>
          <a:p>
            <a:pPr indent="3175" algn="just">
              <a:buNone/>
            </a:pPr>
            <a:endParaRPr lang="en-US" sz="2800" dirty="0" smtClean="0">
              <a:cs typeface="B Mitra" pitchFamily="2" charset="-78"/>
            </a:endParaRPr>
          </a:p>
          <a:p>
            <a:pPr indent="3175" algn="just">
              <a:buNone/>
            </a:pPr>
            <a:r>
              <a:rPr lang="ar-SA" sz="2800" b="0" dirty="0" smtClean="0">
                <a:cs typeface="B Mitra" pitchFamily="2" charset="-78"/>
              </a:rPr>
              <a:t>ماده 23-  مقررات بهداشتي كه بايد در بيمارستانها رعايت شود به شرح ذيل مي باشد</a:t>
            </a:r>
            <a:r>
              <a:rPr lang="en-US" sz="2800" b="0" dirty="0" smtClean="0">
                <a:cs typeface="B Mitra" pitchFamily="2" charset="-78"/>
              </a:rPr>
              <a:t>:</a:t>
            </a:r>
          </a:p>
          <a:p>
            <a:pPr indent="3175" algn="just">
              <a:buNone/>
            </a:pPr>
            <a:r>
              <a:rPr lang="ar-SA" sz="2800" b="0" dirty="0" smtClean="0">
                <a:cs typeface="B Mitra" pitchFamily="2" charset="-78"/>
              </a:rPr>
              <a:t>الف</a:t>
            </a:r>
            <a:r>
              <a:rPr lang="en-US" sz="2800" b="0" dirty="0" smtClean="0">
                <a:cs typeface="B Mitra" pitchFamily="2" charset="-78"/>
              </a:rPr>
              <a:t>: </a:t>
            </a:r>
            <a:r>
              <a:rPr lang="ar-SA" sz="2800" b="0" dirty="0" smtClean="0">
                <a:solidFill>
                  <a:schemeClr val="accent2"/>
                </a:solidFill>
                <a:cs typeface="B Mitra" pitchFamily="2" charset="-78"/>
              </a:rPr>
              <a:t>درب اصلي بيمارستان </a:t>
            </a:r>
            <a:r>
              <a:rPr lang="ar-SA" sz="2800" b="0" dirty="0" smtClean="0">
                <a:cs typeface="B Mitra" pitchFamily="2" charset="-78"/>
              </a:rPr>
              <a:t>بايستي از طريق يكي از خيابانهاي اصلي و يا فرعي ، قابل دسترسي براي تردد وسايل نقليه از جمله آمبولانس ، ماشين هاي آتش نشاني و</a:t>
            </a:r>
            <a:r>
              <a:rPr lang="en-US" sz="2800" b="0" dirty="0" smtClean="0">
                <a:cs typeface="B Mitra" pitchFamily="2" charset="-78"/>
              </a:rPr>
              <a:t>... </a:t>
            </a:r>
            <a:r>
              <a:rPr lang="ar-SA" sz="2800" b="0" dirty="0" smtClean="0">
                <a:cs typeface="B Mitra" pitchFamily="2" charset="-78"/>
              </a:rPr>
              <a:t>و دور از هر نوع مراكز مزاحم و آلوده كننده باشد</a:t>
            </a:r>
            <a:r>
              <a:rPr lang="en-US" sz="2800" b="0" dirty="0" smtClean="0">
                <a:cs typeface="B Mitra" pitchFamily="2" charset="-78"/>
              </a:rPr>
              <a:t>.</a:t>
            </a:r>
            <a:endParaRPr lang="fa-IR" sz="2800" b="0" dirty="0" smtClean="0">
              <a:cs typeface="B Mitra" pitchFamily="2" charset="-78"/>
            </a:endParaRPr>
          </a:p>
          <a:p>
            <a:pPr indent="3175" algn="just">
              <a:buNone/>
            </a:pPr>
            <a:endParaRPr lang="en-US" sz="2800" b="0" dirty="0" smtClean="0">
              <a:cs typeface="B Mitra" pitchFamily="2" charset="-78"/>
            </a:endParaRPr>
          </a:p>
          <a:p>
            <a:pPr indent="3175" algn="just">
              <a:buNone/>
            </a:pPr>
            <a:r>
              <a:rPr lang="ar-SA" sz="2800" b="0" dirty="0" smtClean="0">
                <a:cs typeface="B Mitra" pitchFamily="2" charset="-78"/>
              </a:rPr>
              <a:t>ب</a:t>
            </a:r>
            <a:r>
              <a:rPr lang="en-US" sz="2800" b="0" dirty="0" smtClean="0">
                <a:cs typeface="B Mitra" pitchFamily="2" charset="-78"/>
              </a:rPr>
              <a:t>: </a:t>
            </a:r>
            <a:r>
              <a:rPr lang="ar-SA" sz="2800" b="0" dirty="0" smtClean="0">
                <a:cs typeface="B Mitra" pitchFamily="2" charset="-78"/>
              </a:rPr>
              <a:t>آب بيمارستان از شبكه هاي عمومي آب آشاميدني تامين شده يا داراي شبكه آب خصوصي با رعايت استاندرادهاي آب آشاميدني كشور باشد و همچنين </a:t>
            </a:r>
            <a:r>
              <a:rPr lang="ar-SA" sz="2800" b="0" dirty="0" smtClean="0">
                <a:solidFill>
                  <a:schemeClr val="accent2"/>
                </a:solidFill>
                <a:cs typeface="B Mitra" pitchFamily="2" charset="-78"/>
              </a:rPr>
              <a:t>داراي مخزن ذخيره آب به ميزان كافي باشد </a:t>
            </a:r>
            <a:r>
              <a:rPr lang="ar-SA" sz="2800" b="0" dirty="0" smtClean="0">
                <a:cs typeface="B Mitra" pitchFamily="2" charset="-78"/>
              </a:rPr>
              <a:t>و كنترلهاي بهداشتي در مورد مخازن ذخيره آب صورت گيرد</a:t>
            </a:r>
            <a:r>
              <a:rPr lang="en-US" sz="2800" b="0" dirty="0" smtClean="0">
                <a:cs typeface="B Mitra" pitchFamily="2" charset="-78"/>
              </a:rPr>
              <a:t>.</a:t>
            </a:r>
          </a:p>
          <a:p>
            <a:pPr indent="3175" algn="just">
              <a:buNone/>
            </a:pPr>
            <a:endParaRPr lang="en-US" sz="2800" b="0" dirty="0">
              <a:cs typeface="B Mitra" pitchFamily="2" charset="-78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16FC534-45DC-4ED9-B065-A18EC97A58B5}" type="datetime1">
              <a:rPr lang="en-US" smtClean="0"/>
              <a:pPr>
                <a:defRPr/>
              </a:pPr>
              <a:t>2/7/2016</a:t>
            </a:fld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EC52D35-9794-42B8-8E47-99707CF273F6}" type="slidenum">
              <a:rPr lang="fa-IR" smtClean="0"/>
              <a:pPr>
                <a:defRPr/>
              </a:pPr>
              <a:t>28</a:t>
            </a:fld>
            <a:endParaRPr lang="fa-IR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4282" y="500042"/>
            <a:ext cx="8929718" cy="5976958"/>
          </a:xfrm>
        </p:spPr>
        <p:txBody>
          <a:bodyPr/>
          <a:lstStyle/>
          <a:p>
            <a:pPr indent="3175" algn="just">
              <a:buNone/>
            </a:pPr>
            <a:r>
              <a:rPr lang="ar-SA" sz="2800" b="0" dirty="0" smtClean="0">
                <a:cs typeface="B Mitra" pitchFamily="2" charset="-78"/>
              </a:rPr>
              <a:t>ج</a:t>
            </a:r>
            <a:r>
              <a:rPr lang="en-US" sz="2800" b="0" dirty="0" smtClean="0">
                <a:cs typeface="B Mitra" pitchFamily="2" charset="-78"/>
              </a:rPr>
              <a:t>: </a:t>
            </a:r>
            <a:r>
              <a:rPr lang="ar-SA" sz="2800" b="0" dirty="0" smtClean="0">
                <a:solidFill>
                  <a:schemeClr val="accent2"/>
                </a:solidFill>
                <a:cs typeface="B Mitra" pitchFamily="2" charset="-78"/>
              </a:rPr>
              <a:t>سيستم جمع آوري فاضلاب بيمارستان بايد سيستمي باشد كه سطوح ، خاك، آبهاي سطحي و آبهاي زيرزميني را آلوده نكند </a:t>
            </a:r>
            <a:r>
              <a:rPr lang="ar-SA" sz="2800" b="0" dirty="0" smtClean="0">
                <a:cs typeface="B Mitra" pitchFamily="2" charset="-78"/>
              </a:rPr>
              <a:t>، بندپايان و جوندگان به آن دسترسي نداشته باشد و متعفن و بد منظره نباشد با اولويت روشهاي زير</a:t>
            </a:r>
            <a:r>
              <a:rPr lang="en-US" sz="2800" b="0" dirty="0" smtClean="0">
                <a:cs typeface="B Mitra" pitchFamily="2" charset="-78"/>
              </a:rPr>
              <a:t>:</a:t>
            </a:r>
          </a:p>
          <a:p>
            <a:pPr lvl="0" indent="3175" algn="just">
              <a:buNone/>
            </a:pPr>
            <a:r>
              <a:rPr lang="en-US" sz="2800" b="0" dirty="0" smtClean="0">
                <a:cs typeface="B Mitra" pitchFamily="2" charset="-78"/>
              </a:rPr>
              <a:t> </a:t>
            </a:r>
            <a:r>
              <a:rPr lang="ar-SA" sz="2800" b="0" dirty="0" smtClean="0">
                <a:cs typeface="B Mitra" pitchFamily="2" charset="-78"/>
              </a:rPr>
              <a:t>چنانچه ش</a:t>
            </a:r>
            <a:r>
              <a:rPr lang="fa-IR" sz="2800" b="0" dirty="0" smtClean="0">
                <a:cs typeface="B Mitra" pitchFamily="2" charset="-78"/>
              </a:rPr>
              <a:t>هر </a:t>
            </a:r>
            <a:r>
              <a:rPr lang="ar-SA" sz="2800" b="0" dirty="0" smtClean="0">
                <a:cs typeface="B Mitra" pitchFamily="2" charset="-78"/>
              </a:rPr>
              <a:t>داراي سيستم جمع آوري، تصفيه و دفع فاضلاب در حال بهره برداري و كارآمد باش</a:t>
            </a:r>
            <a:r>
              <a:rPr lang="fa-IR" sz="2800" b="0" dirty="0" smtClean="0">
                <a:cs typeface="B Mitra" pitchFamily="2" charset="-78"/>
              </a:rPr>
              <a:t>د</a:t>
            </a:r>
            <a:r>
              <a:rPr lang="en-US" sz="2800" b="0" dirty="0" smtClean="0">
                <a:cs typeface="B Mitra" pitchFamily="2" charset="-78"/>
              </a:rPr>
              <a:t> </a:t>
            </a:r>
            <a:r>
              <a:rPr lang="fa-IR" sz="2800" b="0" dirty="0" smtClean="0">
                <a:cs typeface="B Mitra" pitchFamily="2" charset="-78"/>
              </a:rPr>
              <a:t>، </a:t>
            </a:r>
            <a:r>
              <a:rPr lang="ar-SA" sz="2800" b="0" dirty="0" smtClean="0">
                <a:cs typeface="B Mitra" pitchFamily="2" charset="-78"/>
              </a:rPr>
              <a:t>دفع فاضلاب بيمارستان به سيستم همانند مشتركين فاضلاب عادي خواهد بود</a:t>
            </a:r>
            <a:r>
              <a:rPr lang="en-US" sz="2800" b="0" dirty="0" smtClean="0">
                <a:cs typeface="B Mitra" pitchFamily="2" charset="-78"/>
              </a:rPr>
              <a:t>.</a:t>
            </a:r>
            <a:endParaRPr lang="fa-IR" sz="2800" b="0" dirty="0" smtClean="0">
              <a:cs typeface="B Mitra" pitchFamily="2" charset="-78"/>
            </a:endParaRPr>
          </a:p>
          <a:p>
            <a:pPr lvl="0" indent="3175" algn="just">
              <a:buNone/>
            </a:pPr>
            <a:r>
              <a:rPr lang="ar-SA" sz="2800" b="0" dirty="0" smtClean="0">
                <a:cs typeface="B Mitra" pitchFamily="2" charset="-78"/>
              </a:rPr>
              <a:t>در مورد شهرهائيكه داراي شبكه جمع آوري فاضلاب بوده و فاقد تصفيه خانه باشد اتصال فاضلاب بيمارستان به شبكه پس از استفاده از سپتيك تانك و ضدعفوني كامل پساب بلامانع است</a:t>
            </a:r>
            <a:r>
              <a:rPr lang="en-US" sz="2800" b="0" dirty="0" smtClean="0">
                <a:cs typeface="B Mitra" pitchFamily="2" charset="-78"/>
              </a:rPr>
              <a:t>.</a:t>
            </a:r>
          </a:p>
          <a:p>
            <a:pPr lvl="0" indent="3175" algn="just">
              <a:buNone/>
            </a:pPr>
            <a:r>
              <a:rPr lang="en-US" sz="2800" b="0" dirty="0" smtClean="0">
                <a:cs typeface="B Mitra" pitchFamily="2" charset="-78"/>
              </a:rPr>
              <a:t> </a:t>
            </a:r>
            <a:r>
              <a:rPr lang="ar-SA" sz="2800" b="0" dirty="0" smtClean="0">
                <a:cs typeface="B Mitra" pitchFamily="2" charset="-78"/>
              </a:rPr>
              <a:t>در صورت عدم سيستم شبكه فاضلاب در منطقه ، سيستم كامل تصفيه فاضلاب براي بيمارستان الزامي است</a:t>
            </a:r>
            <a:r>
              <a:rPr lang="en-US" sz="2800" b="0" dirty="0" smtClean="0">
                <a:cs typeface="B Mitra" pitchFamily="2" charset="-78"/>
              </a:rPr>
              <a:t>.</a:t>
            </a:r>
          </a:p>
          <a:p>
            <a:pPr lvl="0" indent="3175" algn="just">
              <a:buNone/>
            </a:pPr>
            <a:endParaRPr lang="en-US" sz="2800" b="0" dirty="0" smtClean="0">
              <a:cs typeface="B Mitra" pitchFamily="2" charset="-78"/>
            </a:endParaRPr>
          </a:p>
          <a:p>
            <a:endParaRPr lang="en-US" sz="28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16FC534-45DC-4ED9-B065-A18EC97A58B5}" type="datetime1">
              <a:rPr lang="en-US" smtClean="0"/>
              <a:pPr>
                <a:defRPr/>
              </a:pPr>
              <a:t>2/7/2016</a:t>
            </a:fld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EC52D35-9794-42B8-8E47-99707CF273F6}" type="slidenum">
              <a:rPr lang="fa-IR" smtClean="0"/>
              <a:pPr>
                <a:defRPr/>
              </a:pPr>
              <a:t>29</a:t>
            </a:fld>
            <a:endParaRPr lang="fa-IR"/>
          </a:p>
        </p:txBody>
      </p:sp>
    </p:spTree>
  </p:cSld>
  <p:clrMapOvr>
    <a:masterClrMapping/>
  </p:clrMapOvr>
  <p:transition>
    <p:fade thruBlk="1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58" y="357166"/>
            <a:ext cx="8501122" cy="6119834"/>
          </a:xfrm>
        </p:spPr>
        <p:txBody>
          <a:bodyPr/>
          <a:lstStyle/>
          <a:p>
            <a:pPr indent="-58738" algn="just">
              <a:buNone/>
            </a:pPr>
            <a:r>
              <a:rPr lang="ar-SA" sz="2800" b="0" dirty="0" smtClean="0">
                <a:cs typeface="B Mitra" pitchFamily="2" charset="-78"/>
              </a:rPr>
              <a:t> </a:t>
            </a:r>
            <a:r>
              <a:rPr lang="ar-SA" sz="2800" dirty="0" smtClean="0">
                <a:cs typeface="B Mitra" pitchFamily="2" charset="-78"/>
              </a:rPr>
              <a:t>آئين نامه نحوه تاسيس و بهره برداري بيمارستانها</a:t>
            </a:r>
            <a:r>
              <a:rPr lang="fa-IR" sz="2800" dirty="0" smtClean="0">
                <a:cs typeface="B Mitra" pitchFamily="2" charset="-78"/>
              </a:rPr>
              <a:t>:</a:t>
            </a:r>
            <a:endParaRPr lang="en-US" sz="2800" dirty="0" smtClean="0">
              <a:cs typeface="B Mitra" pitchFamily="2" charset="-78"/>
            </a:endParaRPr>
          </a:p>
          <a:p>
            <a:pPr indent="-58738" algn="just">
              <a:buNone/>
            </a:pPr>
            <a:r>
              <a:rPr lang="ar-SA" sz="2800" b="0" dirty="0" smtClean="0">
                <a:cs typeface="B Mitra" pitchFamily="2" charset="-78"/>
              </a:rPr>
              <a:t>فصل اول</a:t>
            </a:r>
            <a:r>
              <a:rPr lang="en-US" sz="2800" b="0" dirty="0" smtClean="0">
                <a:cs typeface="B Mitra" pitchFamily="2" charset="-78"/>
              </a:rPr>
              <a:t>) </a:t>
            </a:r>
            <a:r>
              <a:rPr lang="ar-SA" sz="2800" b="0" dirty="0" smtClean="0">
                <a:cs typeface="B Mitra" pitchFamily="2" charset="-78"/>
              </a:rPr>
              <a:t>تعاريف</a:t>
            </a:r>
            <a:r>
              <a:rPr lang="en-US" sz="2800" b="0" dirty="0" smtClean="0">
                <a:cs typeface="B Mitra" pitchFamily="2" charset="-78"/>
              </a:rPr>
              <a:t>:</a:t>
            </a:r>
            <a:r>
              <a:rPr lang="ar-SA" sz="2800" b="0" dirty="0" smtClean="0">
                <a:cs typeface="B Mitra" pitchFamily="2" charset="-78"/>
              </a:rPr>
              <a:t>)</a:t>
            </a:r>
            <a:endParaRPr lang="en-US" sz="2800" b="0" dirty="0" smtClean="0">
              <a:cs typeface="B Mitra" pitchFamily="2" charset="-78"/>
            </a:endParaRPr>
          </a:p>
          <a:p>
            <a:pPr indent="-58738" algn="just">
              <a:buNone/>
            </a:pPr>
            <a:r>
              <a:rPr lang="ar-SA" sz="2800" b="0" dirty="0" smtClean="0">
                <a:cs typeface="B Mitra" pitchFamily="2" charset="-78"/>
              </a:rPr>
              <a:t>ماده 1-  بيمارستان </a:t>
            </a:r>
            <a:r>
              <a:rPr lang="ar-SA" sz="2800" b="0" dirty="0" smtClean="0">
                <a:solidFill>
                  <a:schemeClr val="accent2"/>
                </a:solidFill>
                <a:cs typeface="B Mitra" pitchFamily="2" charset="-78"/>
              </a:rPr>
              <a:t>يك موسسه پزشكي است كه با استفاده از امكانات تشخيصي ، درماني ، بهداشتي، آموزشي و پژوهشي </a:t>
            </a:r>
            <a:r>
              <a:rPr lang="ar-SA" sz="2800" b="0" dirty="0" smtClean="0">
                <a:cs typeface="B Mitra" pitchFamily="2" charset="-78"/>
              </a:rPr>
              <a:t>به منظور درمان و بهبودي بيماران سرپايي و بستري بصورت شبانه روزي تاسيس مي گردد</a:t>
            </a:r>
            <a:r>
              <a:rPr lang="en-US" sz="2800" b="0" dirty="0" smtClean="0">
                <a:cs typeface="B Mitra" pitchFamily="2" charset="-78"/>
              </a:rPr>
              <a:t>.</a:t>
            </a:r>
          </a:p>
          <a:p>
            <a:pPr indent="-58738" algn="just">
              <a:buNone/>
            </a:pPr>
            <a:r>
              <a:rPr lang="ar-SA" sz="2800" b="0" dirty="0" smtClean="0">
                <a:cs typeface="B Mitra" pitchFamily="2" charset="-78"/>
              </a:rPr>
              <a:t>تبصره 1- بيمارستان عمومي يك واحد بهداشتي و درماني است وبايد حداقل داراي </a:t>
            </a:r>
            <a:r>
              <a:rPr lang="ar-SA" sz="2800" dirty="0" smtClean="0">
                <a:solidFill>
                  <a:schemeClr val="accent2"/>
                </a:solidFill>
                <a:cs typeface="B Mitra" pitchFamily="2" charset="-78"/>
              </a:rPr>
              <a:t>چهاربخش بستري </a:t>
            </a:r>
            <a:r>
              <a:rPr lang="ar-SA" sz="2800" b="0" dirty="0" smtClean="0">
                <a:cs typeface="B Mitra" pitchFamily="2" charset="-78"/>
              </a:rPr>
              <a:t>(داخلي</a:t>
            </a:r>
            <a:r>
              <a:rPr lang="en-US" sz="2800" b="0" dirty="0" smtClean="0">
                <a:cs typeface="B Mitra" pitchFamily="2" charset="-78"/>
              </a:rPr>
              <a:t>-</a:t>
            </a:r>
            <a:r>
              <a:rPr lang="ar-SA" sz="2800" b="0" dirty="0" smtClean="0">
                <a:cs typeface="B Mitra" pitchFamily="2" charset="-78"/>
              </a:rPr>
              <a:t>جراحي عمومي</a:t>
            </a:r>
            <a:r>
              <a:rPr lang="en-US" sz="2800" b="0" dirty="0" smtClean="0">
                <a:cs typeface="B Mitra" pitchFamily="2" charset="-78"/>
              </a:rPr>
              <a:t>-</a:t>
            </a:r>
            <a:r>
              <a:rPr lang="ar-SA" sz="2800" b="0" dirty="0" smtClean="0">
                <a:cs typeface="B Mitra" pitchFamily="2" charset="-78"/>
              </a:rPr>
              <a:t>زنان و زايمان</a:t>
            </a:r>
            <a:r>
              <a:rPr lang="en-US" sz="2800" b="0" dirty="0" smtClean="0">
                <a:cs typeface="B Mitra" pitchFamily="2" charset="-78"/>
              </a:rPr>
              <a:t>-</a:t>
            </a:r>
            <a:r>
              <a:rPr lang="ar-SA" sz="2800" b="0" dirty="0" smtClean="0">
                <a:cs typeface="B Mitra" pitchFamily="2" charset="-78"/>
              </a:rPr>
              <a:t>اطفال) و بخشهاي آزمايشگاه ، داروخانه ، راديولوژي ، و فوريت هاي پزشكي( اورژانس ) و تغذيه كه همگي اجزاي لاينفك بيمارستان بوده كه طبق ضوابط و آئين نامه هاي مربوطه پروانه تأسيس و مسئول فني جداگانه صادر خواهد گرديد</a:t>
            </a:r>
            <a:r>
              <a:rPr lang="en-US" sz="2800" b="0" dirty="0" smtClean="0">
                <a:cs typeface="B Mitra" pitchFamily="2" charset="-78"/>
              </a:rPr>
              <a:t>.</a:t>
            </a:r>
          </a:p>
          <a:p>
            <a:pPr indent="-58738" algn="just">
              <a:buNone/>
            </a:pPr>
            <a:r>
              <a:rPr lang="ar-SA" sz="2800" b="0" dirty="0" smtClean="0">
                <a:cs typeface="B Mitra" pitchFamily="2" charset="-78"/>
              </a:rPr>
              <a:t>تبصره 2-  بيمارستان تك تخصصي يك واحد بهداشتي و درماني است كه در يك رشته تخصصي يا فوق تخصصي پزشكي فعاليت خواهد نمود</a:t>
            </a:r>
            <a:r>
              <a:rPr lang="fa-IR" sz="2800" b="0" dirty="0" smtClean="0">
                <a:cs typeface="B Mitra" pitchFamily="2" charset="-78"/>
              </a:rPr>
              <a:t>.</a:t>
            </a:r>
            <a:endParaRPr lang="en-US" sz="2800" b="0" dirty="0" smtClean="0">
              <a:cs typeface="B Mitra" pitchFamily="2" charset="-78"/>
            </a:endParaRPr>
          </a:p>
          <a:p>
            <a:endParaRPr lang="en-US" sz="28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16FC534-45DC-4ED9-B065-A18EC97A58B5}" type="datetime1">
              <a:rPr lang="en-US" smtClean="0"/>
              <a:pPr>
                <a:defRPr/>
              </a:pPr>
              <a:t>2/7/2016</a:t>
            </a:fld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EC52D35-9794-42B8-8E47-99707CF273F6}" type="slidenum">
              <a:rPr lang="fa-IR" smtClean="0"/>
              <a:pPr>
                <a:defRPr/>
              </a:pPr>
              <a:t>3</a:t>
            </a:fld>
            <a:endParaRPr lang="fa-IR"/>
          </a:p>
        </p:txBody>
      </p:sp>
    </p:spTree>
  </p:cSld>
  <p:clrMapOvr>
    <a:masterClrMapping/>
  </p:clrMapOvr>
  <p:transition>
    <p:fade thruBlk="1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4282" y="357166"/>
            <a:ext cx="8929718" cy="6119834"/>
          </a:xfrm>
        </p:spPr>
        <p:txBody>
          <a:bodyPr/>
          <a:lstStyle/>
          <a:p>
            <a:pPr indent="3175" algn="just">
              <a:buNone/>
            </a:pPr>
            <a:r>
              <a:rPr lang="ar-SA" sz="2800" b="0" dirty="0" smtClean="0">
                <a:cs typeface="B Mitra" pitchFamily="2" charset="-78"/>
              </a:rPr>
              <a:t>د</a:t>
            </a:r>
            <a:r>
              <a:rPr lang="en-US" sz="2800" b="0" dirty="0" smtClean="0">
                <a:cs typeface="B Mitra" pitchFamily="2" charset="-78"/>
              </a:rPr>
              <a:t>: </a:t>
            </a:r>
            <a:r>
              <a:rPr lang="ar-SA" sz="2800" b="0" dirty="0" smtClean="0">
                <a:cs typeface="B Mitra" pitchFamily="2" charset="-78"/>
              </a:rPr>
              <a:t>روش جمع آوري زباله هاي خطرناك (عفوني)</a:t>
            </a:r>
            <a:endParaRPr lang="fa-IR" sz="2800" b="0" dirty="0" smtClean="0">
              <a:cs typeface="B Mitra" pitchFamily="2" charset="-78"/>
            </a:endParaRPr>
          </a:p>
          <a:p>
            <a:pPr indent="3175" algn="just">
              <a:buNone/>
            </a:pPr>
            <a:endParaRPr lang="en-US" sz="2800" b="0" dirty="0" smtClean="0">
              <a:cs typeface="B Mitra" pitchFamily="2" charset="-78"/>
            </a:endParaRPr>
          </a:p>
          <a:p>
            <a:pPr lvl="0" indent="3175" algn="just">
              <a:buNone/>
            </a:pPr>
            <a:r>
              <a:rPr lang="ar-SA" sz="2800" b="0" dirty="0" smtClean="0">
                <a:solidFill>
                  <a:schemeClr val="accent2"/>
                </a:solidFill>
                <a:cs typeface="B Mitra" pitchFamily="2" charset="-78"/>
              </a:rPr>
              <a:t>زباله هاي خطرناك (عفوني) </a:t>
            </a:r>
            <a:r>
              <a:rPr lang="ar-SA" sz="2800" b="0" dirty="0" smtClean="0">
                <a:cs typeface="B Mitra" pitchFamily="2" charset="-78"/>
              </a:rPr>
              <a:t>در مبداء توليد از زباله هاي معمولي (عادي) تفكيك شده و در </a:t>
            </a:r>
            <a:r>
              <a:rPr lang="ar-SA" sz="2800" b="0" dirty="0" smtClean="0">
                <a:solidFill>
                  <a:schemeClr val="accent2"/>
                </a:solidFill>
                <a:cs typeface="B Mitra" pitchFamily="2" charset="-78"/>
              </a:rPr>
              <a:t>كيسه هاي زرد رنگ مقاوم </a:t>
            </a:r>
            <a:r>
              <a:rPr lang="ar-SA" sz="2800" b="0" dirty="0" smtClean="0">
                <a:cs typeface="B Mitra" pitchFamily="2" charset="-78"/>
              </a:rPr>
              <a:t>ضد نشت ، جمع آوري و در مخزن زرد رنگ قابل شستشو و ضد عفوني نگهداري گردد و پس از جمع آوري بايستي به نحوي به زباله هاي بي خطر تبديل شود و در حمل و نقل آن ضوابط بهداشتي رعايت گردد</a:t>
            </a:r>
            <a:r>
              <a:rPr lang="en-US" sz="2800" b="0" dirty="0" smtClean="0">
                <a:cs typeface="B Mitra" pitchFamily="2" charset="-78"/>
              </a:rPr>
              <a:t>.</a:t>
            </a:r>
            <a:endParaRPr lang="fa-IR" sz="2800" b="0" dirty="0" smtClean="0">
              <a:cs typeface="B Mitra" pitchFamily="2" charset="-78"/>
            </a:endParaRPr>
          </a:p>
          <a:p>
            <a:pPr lvl="0" indent="3175" algn="just">
              <a:buNone/>
            </a:pPr>
            <a:endParaRPr lang="en-US" sz="2800" b="0" dirty="0" smtClean="0">
              <a:cs typeface="B Mitra" pitchFamily="2" charset="-78"/>
            </a:endParaRPr>
          </a:p>
          <a:p>
            <a:pPr indent="3175" algn="just">
              <a:buNone/>
            </a:pPr>
            <a:r>
              <a:rPr lang="ar-SA" sz="2800" b="0" dirty="0" smtClean="0">
                <a:cs typeface="B Mitra" pitchFamily="2" charset="-78"/>
              </a:rPr>
              <a:t>كليه سرنگهاي استفاده شده </a:t>
            </a:r>
            <a:r>
              <a:rPr lang="ar-SA" sz="2800" b="0" dirty="0" smtClean="0">
                <a:solidFill>
                  <a:schemeClr val="accent2"/>
                </a:solidFill>
                <a:cs typeface="B Mitra" pitchFamily="2" charset="-78"/>
              </a:rPr>
              <a:t>و زباله هاي تيز و برنده </a:t>
            </a:r>
            <a:r>
              <a:rPr lang="ar-SA" sz="2800" b="0" dirty="0" smtClean="0">
                <a:cs typeface="B Mitra" pitchFamily="2" charset="-78"/>
              </a:rPr>
              <a:t>در قسمتهاي مختلف بيمارستان جمع آوري و بايستي طبق دستورالعملهاي وزارت در ظروف استاندارد</a:t>
            </a:r>
            <a:r>
              <a:rPr lang="en-US" sz="2800" b="0" dirty="0" smtClean="0">
                <a:solidFill>
                  <a:schemeClr val="accent2"/>
                </a:solidFill>
                <a:cs typeface="B Mitra" pitchFamily="2" charset="-78"/>
              </a:rPr>
              <a:t>(</a:t>
            </a:r>
            <a:r>
              <a:rPr lang="en-US" sz="2800" b="0" dirty="0" err="1" smtClean="0">
                <a:solidFill>
                  <a:schemeClr val="accent2"/>
                </a:solidFill>
                <a:cs typeface="B Mitra" pitchFamily="2" charset="-78"/>
              </a:rPr>
              <a:t>Safty</a:t>
            </a:r>
            <a:r>
              <a:rPr lang="en-US" sz="2800" b="0" dirty="0" smtClean="0">
                <a:solidFill>
                  <a:schemeClr val="accent2"/>
                </a:solidFill>
                <a:cs typeface="B Mitra" pitchFamily="2" charset="-78"/>
              </a:rPr>
              <a:t> Box) </a:t>
            </a:r>
            <a:r>
              <a:rPr lang="ar-SA" sz="2800" b="0" dirty="0" smtClean="0">
                <a:cs typeface="B Mitra" pitchFamily="2" charset="-78"/>
              </a:rPr>
              <a:t>به نحو مقتضي امحاء گردد</a:t>
            </a:r>
            <a:r>
              <a:rPr lang="en-US" sz="2800" b="0" dirty="0" smtClean="0">
                <a:cs typeface="B Mitra" pitchFamily="2" charset="-78"/>
              </a:rPr>
              <a:t>.</a:t>
            </a:r>
            <a:endParaRPr lang="en-US" sz="2800" b="0" dirty="0">
              <a:cs typeface="B Mitra" pitchFamily="2" charset="-78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16FC534-45DC-4ED9-B065-A18EC97A58B5}" type="datetime1">
              <a:rPr lang="en-US" smtClean="0"/>
              <a:pPr>
                <a:defRPr/>
              </a:pPr>
              <a:t>2/7/2016</a:t>
            </a:fld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EC52D35-9794-42B8-8E47-99707CF273F6}" type="slidenum">
              <a:rPr lang="fa-IR" smtClean="0"/>
              <a:pPr>
                <a:defRPr/>
              </a:pPr>
              <a:t>30</a:t>
            </a:fld>
            <a:endParaRPr lang="fa-IR"/>
          </a:p>
        </p:txBody>
      </p:sp>
    </p:spTree>
  </p:cSld>
  <p:clrMapOvr>
    <a:masterClrMapping/>
  </p:clrMapOvr>
  <p:transition>
    <p:fade thruBlk="1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5720" y="285728"/>
            <a:ext cx="8858280" cy="6191272"/>
          </a:xfrm>
        </p:spPr>
        <p:txBody>
          <a:bodyPr/>
          <a:lstStyle/>
          <a:p>
            <a:pPr lvl="0" indent="3175" algn="just">
              <a:buNone/>
            </a:pPr>
            <a:r>
              <a:rPr lang="en-US" sz="2800" b="0" dirty="0" smtClean="0">
                <a:cs typeface="B Mitra" pitchFamily="2" charset="-78"/>
              </a:rPr>
              <a:t> </a:t>
            </a:r>
            <a:r>
              <a:rPr lang="ar-SA" sz="2800" b="0" dirty="0" smtClean="0">
                <a:solidFill>
                  <a:schemeClr val="accent2"/>
                </a:solidFill>
                <a:cs typeface="B Mitra" pitchFamily="2" charset="-78"/>
              </a:rPr>
              <a:t>زباله هاي معمولي (عادي) بيمارستان در كيسه زباله مشكي </a:t>
            </a:r>
            <a:r>
              <a:rPr lang="ar-SA" sz="2800" b="0" dirty="0" smtClean="0">
                <a:cs typeface="B Mitra" pitchFamily="2" charset="-78"/>
              </a:rPr>
              <a:t>رنگ مقاوم ضد نشت ، جمع آوري و در مخزن آبي رنگ قابل شستشو و ضد عفوني نگهداري گردد</a:t>
            </a:r>
            <a:r>
              <a:rPr lang="en-US" sz="2800" b="0" dirty="0" smtClean="0">
                <a:cs typeface="B Mitra" pitchFamily="2" charset="-78"/>
              </a:rPr>
              <a:t>.</a:t>
            </a:r>
            <a:endParaRPr lang="fa-IR" sz="2800" b="0" dirty="0" smtClean="0">
              <a:cs typeface="B Mitra" pitchFamily="2" charset="-78"/>
            </a:endParaRPr>
          </a:p>
          <a:p>
            <a:pPr lvl="0" indent="3175" algn="just">
              <a:buNone/>
            </a:pPr>
            <a:endParaRPr lang="en-US" sz="2800" b="0" dirty="0" smtClean="0">
              <a:cs typeface="B Mitra" pitchFamily="2" charset="-78"/>
            </a:endParaRPr>
          </a:p>
          <a:p>
            <a:pPr lvl="0" indent="3175" algn="just">
              <a:buNone/>
            </a:pPr>
            <a:r>
              <a:rPr lang="ar-SA" sz="2800" b="0" dirty="0" smtClean="0">
                <a:cs typeface="B Mitra" pitchFamily="2" charset="-78"/>
              </a:rPr>
              <a:t>به تعداد كافي مخزن زباله با رنگ و حجم مناسب سالم</a:t>
            </a:r>
            <a:r>
              <a:rPr lang="en-US" sz="2800" b="0" dirty="0" smtClean="0">
                <a:cs typeface="B Mitra" pitchFamily="2" charset="-78"/>
              </a:rPr>
              <a:t> - </a:t>
            </a:r>
            <a:r>
              <a:rPr lang="ar-SA" sz="2800" b="0" dirty="0" smtClean="0">
                <a:solidFill>
                  <a:schemeClr val="accent2"/>
                </a:solidFill>
                <a:cs typeface="B Mitra" pitchFamily="2" charset="-78"/>
              </a:rPr>
              <a:t>درب دار پدالي</a:t>
            </a:r>
            <a:r>
              <a:rPr lang="ar-SA" sz="2800" b="0" dirty="0" smtClean="0">
                <a:cs typeface="B Mitra" pitchFamily="2" charset="-78"/>
              </a:rPr>
              <a:t> در بخشهاي مختلف بيمارستان قرارداده شود و به طور مرتب زباله ها تخليه (حداقل هر نوبت كاري) و زباله دانها شستشو و ضد عفوني شود</a:t>
            </a:r>
            <a:r>
              <a:rPr lang="fa-IR" sz="2800" b="0" dirty="0" smtClean="0">
                <a:cs typeface="B Mitra" pitchFamily="2" charset="-78"/>
              </a:rPr>
              <a:t>.</a:t>
            </a:r>
          </a:p>
          <a:p>
            <a:pPr lvl="0" indent="3175" algn="just">
              <a:buNone/>
            </a:pPr>
            <a:endParaRPr lang="fa-IR" sz="2800" b="0" dirty="0" smtClean="0">
              <a:cs typeface="B Mitra" pitchFamily="2" charset="-78"/>
            </a:endParaRPr>
          </a:p>
          <a:p>
            <a:pPr indent="3175" algn="just">
              <a:buNone/>
            </a:pPr>
            <a:r>
              <a:rPr lang="ar-SA" sz="2800" b="0" dirty="0" smtClean="0">
                <a:solidFill>
                  <a:schemeClr val="accent2"/>
                </a:solidFill>
                <a:cs typeface="B Mitra" pitchFamily="2" charset="-78"/>
              </a:rPr>
              <a:t>پسماندهاي پرتوزا </a:t>
            </a:r>
            <a:r>
              <a:rPr lang="ar-SA" sz="2800" b="0" dirty="0" smtClean="0">
                <a:cs typeface="B Mitra" pitchFamily="2" charset="-78"/>
              </a:rPr>
              <a:t>(راديو اكتيو) </a:t>
            </a:r>
            <a:r>
              <a:rPr lang="ar-SA" sz="2800" b="0" dirty="0" smtClean="0">
                <a:solidFill>
                  <a:schemeClr val="accent2"/>
                </a:solidFill>
                <a:cs typeface="B Mitra" pitchFamily="2" charset="-78"/>
              </a:rPr>
              <a:t>تحت شرايط خاص خود زيرنظر مسئول بهداشت</a:t>
            </a:r>
            <a:r>
              <a:rPr lang="ar-SA" sz="2800" b="0" dirty="0" smtClean="0">
                <a:cs typeface="B Mitra" pitchFamily="2" charset="-78"/>
              </a:rPr>
              <a:t> پرتوها(فيزيك بهداشت) بخش مربوطه برابر ضوابط اعلام شده توسط وزارت و سازمان انرژي اتمي مديريت خواهند شد</a:t>
            </a:r>
            <a:r>
              <a:rPr lang="en-US" sz="2800" b="0" dirty="0" smtClean="0">
                <a:cs typeface="B Mitra" pitchFamily="2" charset="-78"/>
              </a:rPr>
              <a:t>.</a:t>
            </a:r>
          </a:p>
          <a:p>
            <a:pPr lvl="0" indent="3175" algn="just">
              <a:buNone/>
            </a:pPr>
            <a:endParaRPr lang="en-US" sz="2800" b="0" dirty="0" smtClean="0">
              <a:cs typeface="B Mitra" pitchFamily="2" charset="-78"/>
            </a:endParaRPr>
          </a:p>
          <a:p>
            <a:pPr indent="3175" algn="just">
              <a:buNone/>
            </a:pPr>
            <a:endParaRPr lang="en-US" sz="2800" b="0" dirty="0">
              <a:cs typeface="B Mitra" pitchFamily="2" charset="-78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16FC534-45DC-4ED9-B065-A18EC97A58B5}" type="datetime1">
              <a:rPr lang="en-US" smtClean="0"/>
              <a:pPr>
                <a:defRPr/>
              </a:pPr>
              <a:t>2/7/2016</a:t>
            </a:fld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EC52D35-9794-42B8-8E47-99707CF273F6}" type="slidenum">
              <a:rPr lang="fa-IR" smtClean="0"/>
              <a:pPr>
                <a:defRPr/>
              </a:pPr>
              <a:t>31</a:t>
            </a:fld>
            <a:endParaRPr lang="fa-IR"/>
          </a:p>
        </p:txBody>
      </p:sp>
    </p:spTree>
  </p:cSld>
  <p:clrMapOvr>
    <a:masterClrMapping/>
  </p:clrMapOvr>
  <p:transition>
    <p:fade thruBlk="1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4282" y="285728"/>
            <a:ext cx="8715436" cy="6191272"/>
          </a:xfrm>
        </p:spPr>
        <p:txBody>
          <a:bodyPr/>
          <a:lstStyle/>
          <a:p>
            <a:pPr marL="111125" lvl="0" indent="0" algn="just">
              <a:buNone/>
            </a:pPr>
            <a:r>
              <a:rPr lang="ar-SA" sz="2800" b="0" dirty="0" smtClean="0">
                <a:solidFill>
                  <a:schemeClr val="accent2"/>
                </a:solidFill>
                <a:cs typeface="B Mitra" pitchFamily="2" charset="-78"/>
              </a:rPr>
              <a:t>اعضا و اندامهاي قطع شده </a:t>
            </a:r>
            <a:r>
              <a:rPr lang="ar-SA" sz="2800" b="0" dirty="0" smtClean="0">
                <a:cs typeface="B Mitra" pitchFamily="2" charset="-78"/>
              </a:rPr>
              <a:t>و جنين بايستي مجزا جمع آوري و جهت </a:t>
            </a:r>
            <a:r>
              <a:rPr lang="ar-SA" sz="2800" b="0" dirty="0" smtClean="0">
                <a:solidFill>
                  <a:schemeClr val="accent2"/>
                </a:solidFill>
                <a:cs typeface="B Mitra" pitchFamily="2" charset="-78"/>
              </a:rPr>
              <a:t>دفن به گورستان </a:t>
            </a:r>
            <a:r>
              <a:rPr lang="ar-SA" sz="2800" b="0" dirty="0" smtClean="0">
                <a:cs typeface="B Mitra" pitchFamily="2" charset="-78"/>
              </a:rPr>
              <a:t>محل حمل شده و به روش خاص خود دفن گردد</a:t>
            </a:r>
            <a:r>
              <a:rPr lang="en-US" sz="2800" b="0" dirty="0" smtClean="0">
                <a:cs typeface="B Mitra" pitchFamily="2" charset="-78"/>
              </a:rPr>
              <a:t>.</a:t>
            </a:r>
            <a:endParaRPr lang="fa-IR" sz="2800" b="0" dirty="0" smtClean="0">
              <a:cs typeface="B Mitra" pitchFamily="2" charset="-78"/>
            </a:endParaRPr>
          </a:p>
          <a:p>
            <a:pPr marL="111125" lvl="0" indent="0" algn="just">
              <a:buNone/>
            </a:pPr>
            <a:endParaRPr lang="fa-IR" sz="2800" b="0" dirty="0" smtClean="0">
              <a:cs typeface="B Mitra" pitchFamily="2" charset="-78"/>
            </a:endParaRPr>
          </a:p>
          <a:p>
            <a:pPr marL="111125" indent="0" algn="just">
              <a:buNone/>
            </a:pPr>
            <a:r>
              <a:rPr lang="en-US" sz="2800" b="0" dirty="0" smtClean="0">
                <a:cs typeface="B Mitra" pitchFamily="2" charset="-78"/>
              </a:rPr>
              <a:t> </a:t>
            </a:r>
            <a:r>
              <a:rPr lang="ar-SA" sz="2800" b="0" dirty="0" smtClean="0">
                <a:cs typeface="B Mitra" pitchFamily="2" charset="-78"/>
              </a:rPr>
              <a:t>هنگاميكه </a:t>
            </a:r>
            <a:r>
              <a:rPr lang="ar-SA" sz="2800" b="0" dirty="0" smtClean="0">
                <a:solidFill>
                  <a:schemeClr val="accent2"/>
                </a:solidFill>
                <a:cs typeface="B Mitra" pitchFamily="2" charset="-78"/>
              </a:rPr>
              <a:t>سه چهارم </a:t>
            </a:r>
            <a:r>
              <a:rPr lang="ar-SA" sz="2800" b="0" dirty="0" smtClean="0">
                <a:cs typeface="B Mitra" pitchFamily="2" charset="-78"/>
              </a:rPr>
              <a:t>ظروف و كيسه هاي زباله پرشد ، بايد درب آنها را بسته و به محل نگهداري موقت انتقال داد</a:t>
            </a:r>
            <a:r>
              <a:rPr lang="en-US" sz="2800" b="0" dirty="0" smtClean="0">
                <a:cs typeface="B Mitra" pitchFamily="2" charset="-78"/>
              </a:rPr>
              <a:t>.</a:t>
            </a:r>
            <a:endParaRPr lang="fa-IR" sz="2800" b="0" dirty="0" smtClean="0">
              <a:cs typeface="B Mitra" pitchFamily="2" charset="-78"/>
            </a:endParaRPr>
          </a:p>
          <a:p>
            <a:pPr marL="111125" indent="0" algn="just">
              <a:buNone/>
            </a:pPr>
            <a:endParaRPr lang="en-US" sz="2800" b="0" dirty="0" smtClean="0">
              <a:cs typeface="B Mitra" pitchFamily="2" charset="-78"/>
            </a:endParaRPr>
          </a:p>
          <a:p>
            <a:pPr marL="111125" indent="0" algn="just">
              <a:buNone/>
            </a:pPr>
            <a:r>
              <a:rPr lang="en-US" sz="2800" b="0" dirty="0" smtClean="0">
                <a:cs typeface="B Mitra" pitchFamily="2" charset="-78"/>
              </a:rPr>
              <a:t> </a:t>
            </a:r>
            <a:r>
              <a:rPr lang="ar-SA" sz="2800" b="0" dirty="0" smtClean="0">
                <a:cs typeface="B Mitra" pitchFamily="2" charset="-78"/>
              </a:rPr>
              <a:t>حمل زباله ها در داخل بخشهاي بيمارستان بايد بوسيله تر</a:t>
            </a:r>
            <a:r>
              <a:rPr lang="fa-IR" sz="2800" b="0" dirty="0" smtClean="0">
                <a:cs typeface="B Mitra" pitchFamily="2" charset="-78"/>
              </a:rPr>
              <a:t>ا</a:t>
            </a:r>
            <a:r>
              <a:rPr lang="ar-SA" sz="2800" b="0" dirty="0" smtClean="0">
                <a:cs typeface="B Mitra" pitchFamily="2" charset="-78"/>
              </a:rPr>
              <a:t>لي </a:t>
            </a:r>
            <a:r>
              <a:rPr lang="fa-IR" sz="2800" b="0" dirty="0" smtClean="0">
                <a:cs typeface="B Mitra" pitchFamily="2" charset="-78"/>
              </a:rPr>
              <a:t>یا بین </a:t>
            </a:r>
            <a:r>
              <a:rPr lang="ar-SA" sz="2800" b="0" dirty="0" smtClean="0">
                <a:cs typeface="B Mitra" pitchFamily="2" charset="-78"/>
              </a:rPr>
              <a:t>چرخدار يا گاريهايي كه براي هيچ منظور ديگري از آنها استفاده نمي شود انجام گردد</a:t>
            </a:r>
            <a:r>
              <a:rPr lang="en-US" sz="2800" b="0" dirty="0" smtClean="0">
                <a:cs typeface="B Mitra" pitchFamily="2" charset="-78"/>
              </a:rPr>
              <a:t> .</a:t>
            </a:r>
            <a:r>
              <a:rPr lang="ar-SA" sz="2800" b="0" dirty="0" smtClean="0">
                <a:cs typeface="B Mitra" pitchFamily="2" charset="-78"/>
              </a:rPr>
              <a:t>تعويض تر</a:t>
            </a:r>
            <a:r>
              <a:rPr lang="fa-IR" sz="2800" b="0" dirty="0" smtClean="0">
                <a:cs typeface="B Mitra" pitchFamily="2" charset="-78"/>
              </a:rPr>
              <a:t>ا</a:t>
            </a:r>
            <a:r>
              <a:rPr lang="ar-SA" sz="2800" b="0" dirty="0" smtClean="0">
                <a:cs typeface="B Mitra" pitchFamily="2" charset="-78"/>
              </a:rPr>
              <a:t>لي يا گاري چرخدار از انتهاي بخش تا محل نگهداري موقت ضروري است</a:t>
            </a:r>
            <a:r>
              <a:rPr lang="en-US" sz="2800" b="0" dirty="0" smtClean="0">
                <a:cs typeface="B Mitra" pitchFamily="2" charset="-78"/>
              </a:rPr>
              <a:t>.</a:t>
            </a:r>
          </a:p>
          <a:p>
            <a:pPr marL="111125" lvl="0" indent="0" algn="just">
              <a:buNone/>
            </a:pPr>
            <a:endParaRPr lang="en-US" sz="2800" b="0" dirty="0" smtClean="0">
              <a:cs typeface="B Mitra" pitchFamily="2" charset="-78"/>
            </a:endParaRPr>
          </a:p>
          <a:p>
            <a:pPr marL="111125" indent="0" algn="just"/>
            <a:endParaRPr lang="en-US" sz="28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16FC534-45DC-4ED9-B065-A18EC97A58B5}" type="datetime1">
              <a:rPr lang="en-US" smtClean="0"/>
              <a:pPr>
                <a:defRPr/>
              </a:pPr>
              <a:t>2/7/2016</a:t>
            </a:fld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EC52D35-9794-42B8-8E47-99707CF273F6}" type="slidenum">
              <a:rPr lang="fa-IR" smtClean="0"/>
              <a:pPr>
                <a:defRPr/>
              </a:pPr>
              <a:t>32</a:t>
            </a:fld>
            <a:endParaRPr lang="fa-IR"/>
          </a:p>
        </p:txBody>
      </p:sp>
    </p:spTree>
  </p:cSld>
  <p:clrMapOvr>
    <a:masterClrMapping/>
  </p:clrMapOvr>
  <p:transition>
    <p:fade thruBlk="1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4282" y="214290"/>
            <a:ext cx="8715436" cy="6262710"/>
          </a:xfrm>
        </p:spPr>
        <p:txBody>
          <a:bodyPr/>
          <a:lstStyle/>
          <a:p>
            <a:pPr marL="111125" indent="0" algn="just">
              <a:buFontTx/>
              <a:buChar char="-"/>
            </a:pPr>
            <a:r>
              <a:rPr lang="ar-SA" sz="2800" b="0" dirty="0" smtClean="0">
                <a:cs typeface="B Mitra" pitchFamily="2" charset="-78"/>
              </a:rPr>
              <a:t>محل نگهداري موقت زباله داراي اتاق با فضاي مناسب با حجم زباله هاي توليد شده ، درب دار، مسقف با شرايط بهداشتي از جمله</a:t>
            </a:r>
            <a:endParaRPr lang="fa-IR" sz="2800" b="0" dirty="0" smtClean="0">
              <a:cs typeface="B Mitra" pitchFamily="2" charset="-78"/>
            </a:endParaRPr>
          </a:p>
          <a:p>
            <a:pPr marL="111125" indent="0" algn="just">
              <a:buFontTx/>
              <a:buChar char="-"/>
            </a:pPr>
            <a:r>
              <a:rPr lang="ar-SA" sz="2800" b="0" dirty="0" smtClean="0">
                <a:solidFill>
                  <a:schemeClr val="accent2"/>
                </a:solidFill>
                <a:cs typeface="B Mitra" pitchFamily="2" charset="-78"/>
              </a:rPr>
              <a:t>كف سالم و قابل شستشو </a:t>
            </a:r>
            <a:r>
              <a:rPr lang="ar-SA" sz="2800" b="0" dirty="0" smtClean="0">
                <a:cs typeface="B Mitra" pitchFamily="2" charset="-78"/>
              </a:rPr>
              <a:t>نشت ناپذير و محكم </a:t>
            </a:r>
            <a:r>
              <a:rPr lang="en-US" sz="2800" b="0" dirty="0" smtClean="0">
                <a:cs typeface="B Mitra" pitchFamily="2" charset="-78"/>
              </a:rPr>
              <a:t>– </a:t>
            </a:r>
            <a:r>
              <a:rPr lang="ar-SA" sz="2800" b="0" dirty="0" smtClean="0">
                <a:cs typeface="B Mitra" pitchFamily="2" charset="-78"/>
              </a:rPr>
              <a:t>داراي شيب مناسب بطرف كفشوي </a:t>
            </a:r>
            <a:r>
              <a:rPr lang="en-US" sz="2800" b="0" dirty="0" smtClean="0">
                <a:cs typeface="B Mitra" pitchFamily="2" charset="-78"/>
              </a:rPr>
              <a:t>– </a:t>
            </a:r>
            <a:r>
              <a:rPr lang="ar-SA" sz="2800" b="0" dirty="0" smtClean="0">
                <a:cs typeface="B Mitra" pitchFamily="2" charset="-78"/>
              </a:rPr>
              <a:t>وصل پساب به سيستم تصفيه بيولوژيكي فاضلاب با چاه جاذب</a:t>
            </a:r>
            <a:endParaRPr lang="fa-IR" sz="2800" b="0" dirty="0" smtClean="0">
              <a:cs typeface="B Mitra" pitchFamily="2" charset="-78"/>
            </a:endParaRPr>
          </a:p>
          <a:p>
            <a:pPr marL="111125" indent="0" algn="just">
              <a:buFontTx/>
              <a:buChar char="-"/>
            </a:pPr>
            <a:r>
              <a:rPr lang="ar-SA" sz="2800" b="0" dirty="0" smtClean="0">
                <a:solidFill>
                  <a:schemeClr val="accent2"/>
                </a:solidFill>
                <a:cs typeface="B Mitra" pitchFamily="2" charset="-78"/>
              </a:rPr>
              <a:t>ديوارها تا سقف قابل شستشو</a:t>
            </a:r>
            <a:r>
              <a:rPr lang="en-US" sz="2800" b="0" dirty="0" smtClean="0">
                <a:solidFill>
                  <a:schemeClr val="accent2"/>
                </a:solidFill>
                <a:cs typeface="B Mitra" pitchFamily="2" charset="-78"/>
              </a:rPr>
              <a:t> - </a:t>
            </a:r>
            <a:r>
              <a:rPr lang="ar-SA" sz="2800" b="0" dirty="0" smtClean="0">
                <a:cs typeface="B Mitra" pitchFamily="2" charset="-78"/>
              </a:rPr>
              <a:t>داراي شير اب سرد و گرم</a:t>
            </a:r>
            <a:endParaRPr lang="fa-IR" sz="2800" b="0" dirty="0" smtClean="0">
              <a:cs typeface="B Mitra" pitchFamily="2" charset="-78"/>
            </a:endParaRPr>
          </a:p>
          <a:p>
            <a:pPr marL="111125" indent="0" algn="just">
              <a:buFontTx/>
              <a:buChar char="-"/>
            </a:pPr>
            <a:r>
              <a:rPr lang="ar-SA" sz="2800" b="0" dirty="0" smtClean="0">
                <a:solidFill>
                  <a:schemeClr val="accent2"/>
                </a:solidFill>
                <a:cs typeface="B Mitra" pitchFamily="2" charset="-78"/>
              </a:rPr>
              <a:t>غيرقابل نفوذ براي حشرات </a:t>
            </a:r>
            <a:r>
              <a:rPr lang="ar-SA" sz="2800" b="0" dirty="0" smtClean="0">
                <a:cs typeface="B Mitra" pitchFamily="2" charset="-78"/>
              </a:rPr>
              <a:t>و حيوانات</a:t>
            </a:r>
            <a:r>
              <a:rPr lang="en-US" sz="2800" b="0" dirty="0" smtClean="0">
                <a:cs typeface="B Mitra" pitchFamily="2" charset="-78"/>
              </a:rPr>
              <a:t>- </a:t>
            </a:r>
            <a:r>
              <a:rPr lang="ar-SA" sz="2800" b="0" dirty="0" smtClean="0">
                <a:cs typeface="B Mitra" pitchFamily="2" charset="-78"/>
              </a:rPr>
              <a:t>جهت نگهداري انواع زباله قسمت بندي و علامت گذاري شده باشد</a:t>
            </a:r>
            <a:endParaRPr lang="fa-IR" sz="2800" b="0" dirty="0" smtClean="0">
              <a:cs typeface="B Mitra" pitchFamily="2" charset="-78"/>
            </a:endParaRPr>
          </a:p>
          <a:p>
            <a:pPr marL="111125" indent="0" algn="just">
              <a:buFontTx/>
              <a:buChar char="-"/>
            </a:pPr>
            <a:r>
              <a:rPr lang="ar-SA" sz="2800" b="0" dirty="0" smtClean="0">
                <a:solidFill>
                  <a:schemeClr val="accent2"/>
                </a:solidFill>
                <a:cs typeface="B Mitra" pitchFamily="2" charset="-78"/>
              </a:rPr>
              <a:t>ارتباط مناسب با بخشها داشته باشد</a:t>
            </a:r>
            <a:r>
              <a:rPr lang="en-US" sz="2800" b="0" dirty="0" smtClean="0">
                <a:solidFill>
                  <a:schemeClr val="accent2"/>
                </a:solidFill>
                <a:cs typeface="B Mitra" pitchFamily="2" charset="-78"/>
              </a:rPr>
              <a:t> </a:t>
            </a:r>
            <a:r>
              <a:rPr lang="en-US" sz="2800" b="0" dirty="0" smtClean="0">
                <a:cs typeface="B Mitra" pitchFamily="2" charset="-78"/>
              </a:rPr>
              <a:t>- </a:t>
            </a:r>
            <a:r>
              <a:rPr lang="ar-SA" sz="2800" b="0" dirty="0" smtClean="0">
                <a:cs typeface="B Mitra" pitchFamily="2" charset="-78"/>
              </a:rPr>
              <a:t>از بخشهاي مانند آشپزخانه دور بوده داراي تهويه باشد</a:t>
            </a:r>
            <a:r>
              <a:rPr lang="en-US" sz="2800" b="0" dirty="0" smtClean="0">
                <a:cs typeface="B Mitra" pitchFamily="2" charset="-78"/>
              </a:rPr>
              <a:t>- </a:t>
            </a:r>
            <a:r>
              <a:rPr lang="ar-SA" sz="2800" b="0" dirty="0" smtClean="0">
                <a:cs typeface="B Mitra" pitchFamily="2" charset="-78"/>
              </a:rPr>
              <a:t>مجهز به سيستم خنك كننده باشد</a:t>
            </a:r>
            <a:endParaRPr lang="fa-IR" sz="2800" b="0" dirty="0" smtClean="0">
              <a:cs typeface="B Mitra" pitchFamily="2" charset="-78"/>
            </a:endParaRPr>
          </a:p>
          <a:p>
            <a:pPr marL="111125" indent="0" algn="just">
              <a:buFontTx/>
              <a:buChar char="-"/>
            </a:pPr>
            <a:r>
              <a:rPr lang="ar-SA" sz="2800" b="0" dirty="0" smtClean="0">
                <a:solidFill>
                  <a:schemeClr val="accent2"/>
                </a:solidFill>
                <a:cs typeface="B Mitra" pitchFamily="2" charset="-78"/>
              </a:rPr>
              <a:t>مجهز به قفل باشد</a:t>
            </a:r>
            <a:r>
              <a:rPr lang="en-US" sz="2800" b="0" dirty="0" smtClean="0">
                <a:cs typeface="B Mitra" pitchFamily="2" charset="-78"/>
              </a:rPr>
              <a:t>- </a:t>
            </a:r>
            <a:r>
              <a:rPr lang="ar-SA" sz="2800" b="0" dirty="0" smtClean="0">
                <a:cs typeface="B Mitra" pitchFamily="2" charset="-78"/>
              </a:rPr>
              <a:t>وسيله جمع آوري پسمانده ها به راحتي به محل ذخيره دسترسي داشته باشد</a:t>
            </a:r>
            <a:r>
              <a:rPr lang="en-US" sz="2800" b="0" dirty="0" smtClean="0">
                <a:cs typeface="B Mitra" pitchFamily="2" charset="-78"/>
              </a:rPr>
              <a:t>. </a:t>
            </a:r>
            <a:endParaRPr lang="fa-IR" sz="2800" b="0" dirty="0" smtClean="0">
              <a:cs typeface="B Mitra" pitchFamily="2" charset="-78"/>
            </a:endParaRPr>
          </a:p>
          <a:p>
            <a:pPr marL="111125" indent="0" algn="just">
              <a:buFontTx/>
              <a:buChar char="-"/>
            </a:pPr>
            <a:r>
              <a:rPr lang="ar-SA" sz="2800" b="0" dirty="0" smtClean="0">
                <a:solidFill>
                  <a:schemeClr val="accent2"/>
                </a:solidFill>
                <a:cs typeface="B Mitra" pitchFamily="2" charset="-78"/>
              </a:rPr>
              <a:t>هيچ كيسه محتوي زباله بدون داشتن برچسب و تعيين نوع محتواي كيسه از محل توليد خارج نشود</a:t>
            </a:r>
            <a:r>
              <a:rPr lang="en-US" sz="2800" b="0" dirty="0" smtClean="0">
                <a:solidFill>
                  <a:schemeClr val="accent2"/>
                </a:solidFill>
                <a:cs typeface="B Mitra" pitchFamily="2" charset="-78"/>
              </a:rPr>
              <a:t>.</a:t>
            </a:r>
          </a:p>
          <a:p>
            <a:pPr marL="111125" indent="0" algn="just">
              <a:buNone/>
            </a:pPr>
            <a:endParaRPr lang="en-US" sz="2800" b="0" dirty="0">
              <a:cs typeface="B Mitra" pitchFamily="2" charset="-78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16FC534-45DC-4ED9-B065-A18EC97A58B5}" type="datetime1">
              <a:rPr lang="en-US" smtClean="0"/>
              <a:pPr>
                <a:defRPr/>
              </a:pPr>
              <a:t>2/7/2016</a:t>
            </a:fld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EC52D35-9794-42B8-8E47-99707CF273F6}" type="slidenum">
              <a:rPr lang="fa-IR" smtClean="0"/>
              <a:pPr>
                <a:defRPr/>
              </a:pPr>
              <a:t>33</a:t>
            </a:fld>
            <a:endParaRPr lang="fa-IR"/>
          </a:p>
        </p:txBody>
      </p:sp>
    </p:spTree>
  </p:cSld>
  <p:clrMapOvr>
    <a:masterClrMapping/>
  </p:clrMapOvr>
  <p:transition>
    <p:fade thruBlk="1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4282" y="285728"/>
            <a:ext cx="8643998" cy="6191272"/>
          </a:xfrm>
        </p:spPr>
        <p:txBody>
          <a:bodyPr/>
          <a:lstStyle/>
          <a:p>
            <a:pPr marL="111125" indent="0" algn="just">
              <a:buNone/>
            </a:pPr>
            <a:r>
              <a:rPr lang="ar-SA" sz="2800" b="0" dirty="0" smtClean="0">
                <a:cs typeface="B Mitra" pitchFamily="2" charset="-78"/>
              </a:rPr>
              <a:t>ه</a:t>
            </a:r>
            <a:r>
              <a:rPr lang="en-US" sz="2800" b="0" dirty="0" smtClean="0">
                <a:cs typeface="B Mitra" pitchFamily="2" charset="-78"/>
              </a:rPr>
              <a:t>:</a:t>
            </a:r>
            <a:r>
              <a:rPr lang="ar-SA" sz="2800" b="0" dirty="0" smtClean="0">
                <a:cs typeface="B Mitra" pitchFamily="2" charset="-78"/>
              </a:rPr>
              <a:t>مراكز نگهداري و تهيه و توزيع مواد غذايي (آشپزخانه</a:t>
            </a:r>
            <a:r>
              <a:rPr lang="en-US" sz="2800" b="0" dirty="0" smtClean="0">
                <a:cs typeface="B Mitra" pitchFamily="2" charset="-78"/>
              </a:rPr>
              <a:t> -</a:t>
            </a:r>
            <a:r>
              <a:rPr lang="ar-SA" sz="2800" b="0" dirty="0" smtClean="0">
                <a:cs typeface="B Mitra" pitchFamily="2" charset="-78"/>
              </a:rPr>
              <a:t>سردخانه</a:t>
            </a:r>
            <a:r>
              <a:rPr lang="en-US" sz="2800" b="0" dirty="0" smtClean="0">
                <a:cs typeface="B Mitra" pitchFamily="2" charset="-78"/>
              </a:rPr>
              <a:t> -</a:t>
            </a:r>
            <a:r>
              <a:rPr lang="ar-SA" sz="2800" b="0" dirty="0" smtClean="0">
                <a:cs typeface="B Mitra" pitchFamily="2" charset="-78"/>
              </a:rPr>
              <a:t>انبار و آبدارخانه )</a:t>
            </a:r>
            <a:r>
              <a:rPr lang="ar-SA" b="0" dirty="0" smtClean="0">
                <a:cs typeface="B Mitra" pitchFamily="2" charset="-78"/>
              </a:rPr>
              <a:t> </a:t>
            </a:r>
            <a:endParaRPr lang="fa-IR" b="0" dirty="0" smtClean="0">
              <a:cs typeface="B Mitra" pitchFamily="2" charset="-78"/>
            </a:endParaRPr>
          </a:p>
          <a:p>
            <a:pPr marL="111125" indent="0" algn="just">
              <a:buNone/>
            </a:pPr>
            <a:r>
              <a:rPr lang="ar-SA" sz="2800" b="0" dirty="0" smtClean="0">
                <a:cs typeface="B Mitra" pitchFamily="2" charset="-78"/>
              </a:rPr>
              <a:t>برابر مقررات ماده 13  قانون مواد خوردني؛ آشاميدني ، آرايشي و بهداشتي خواهد بود</a:t>
            </a:r>
            <a:r>
              <a:rPr lang="en-US" sz="2800" b="0" dirty="0" smtClean="0">
                <a:cs typeface="B Mitra" pitchFamily="2" charset="-78"/>
              </a:rPr>
              <a:t>.</a:t>
            </a:r>
            <a:endParaRPr lang="fa-IR" sz="2800" b="0" dirty="0" smtClean="0">
              <a:cs typeface="B Mitra" pitchFamily="2" charset="-78"/>
            </a:endParaRPr>
          </a:p>
          <a:p>
            <a:pPr marL="111125" indent="0" algn="just">
              <a:buNone/>
            </a:pPr>
            <a:endParaRPr lang="en-US" sz="2800" b="0" dirty="0" smtClean="0">
              <a:cs typeface="B Mitra" pitchFamily="2" charset="-78"/>
            </a:endParaRPr>
          </a:p>
          <a:p>
            <a:pPr marL="111125" indent="0" algn="just">
              <a:buNone/>
            </a:pPr>
            <a:r>
              <a:rPr lang="ar-SA" sz="2800" b="0" dirty="0" smtClean="0">
                <a:solidFill>
                  <a:schemeClr val="accent2"/>
                </a:solidFill>
                <a:cs typeface="B Mitra" pitchFamily="2" charset="-78"/>
              </a:rPr>
              <a:t>رختشويخانه</a:t>
            </a:r>
            <a:r>
              <a:rPr lang="ar-SA" sz="2800" b="0" dirty="0" smtClean="0">
                <a:cs typeface="B Mitra" pitchFamily="2" charset="-78"/>
              </a:rPr>
              <a:t> بايد از نور ، تهويه و فضاي كافي برخوردار باشد ، تفكيك البسه آلوده ، شستشو با ماشين لباسشويي مناسب ، ضد عفوني ، به نحو مقتضي اعمال گردد و كف و ديوارها قابل شستشو بوده و از سيستم فاضلاب مناسب استفاده گردد</a:t>
            </a:r>
            <a:r>
              <a:rPr lang="en-US" sz="2800" b="0" dirty="0" smtClean="0">
                <a:cs typeface="B Mitra" pitchFamily="2" charset="-78"/>
              </a:rPr>
              <a:t>. </a:t>
            </a:r>
            <a:r>
              <a:rPr lang="ar-SA" sz="2800" b="0" dirty="0" smtClean="0">
                <a:cs typeface="B Mitra" pitchFamily="2" charset="-78"/>
              </a:rPr>
              <a:t>محل رختشويخانه ، تأسيسات و تجهيزات ، خشك كني و توزيع البسه و ملحفه برابر دستورالعمل هاي مربوطه باشد</a:t>
            </a:r>
            <a:r>
              <a:rPr lang="en-US" sz="2800" b="0" dirty="0" smtClean="0">
                <a:cs typeface="B Mitra" pitchFamily="2" charset="-78"/>
              </a:rPr>
              <a:t>.</a:t>
            </a:r>
            <a:endParaRPr lang="fa-IR" sz="2800" b="0" dirty="0" smtClean="0">
              <a:cs typeface="B Mitra" pitchFamily="2" charset="-78"/>
            </a:endParaRPr>
          </a:p>
          <a:p>
            <a:pPr marL="111125" indent="0" algn="just">
              <a:buNone/>
            </a:pPr>
            <a:endParaRPr lang="en-US" sz="2800" b="0" dirty="0" smtClean="0">
              <a:cs typeface="B Mitra" pitchFamily="2" charset="-78"/>
            </a:endParaRPr>
          </a:p>
          <a:p>
            <a:pPr marL="111125" indent="0" algn="just">
              <a:buNone/>
            </a:pPr>
            <a:r>
              <a:rPr lang="ar-SA" sz="2800" b="0" dirty="0" smtClean="0">
                <a:solidFill>
                  <a:schemeClr val="accent2"/>
                </a:solidFill>
                <a:cs typeface="B Mitra" pitchFamily="2" charset="-78"/>
              </a:rPr>
              <a:t>البسه آغشته به مواد دفعي بايد جداگانه جمع آوري به طرز بهداشتي ضد عفوني و شستشو شود</a:t>
            </a:r>
            <a:r>
              <a:rPr lang="en-US" sz="2800" b="0" dirty="0" smtClean="0">
                <a:solidFill>
                  <a:schemeClr val="accent2"/>
                </a:solidFill>
                <a:cs typeface="B Mitra" pitchFamily="2" charset="-78"/>
              </a:rPr>
              <a:t>.</a:t>
            </a:r>
          </a:p>
          <a:p>
            <a:pPr marL="111125" indent="0" algn="just">
              <a:buNone/>
            </a:pPr>
            <a:endParaRPr lang="en-US" sz="2800" b="0" dirty="0">
              <a:cs typeface="B Mitra" pitchFamily="2" charset="-78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16FC534-45DC-4ED9-B065-A18EC97A58B5}" type="datetime1">
              <a:rPr lang="en-US" smtClean="0"/>
              <a:pPr>
                <a:defRPr/>
              </a:pPr>
              <a:t>2/7/2016</a:t>
            </a:fld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EC52D35-9794-42B8-8E47-99707CF273F6}" type="slidenum">
              <a:rPr lang="fa-IR" smtClean="0"/>
              <a:pPr>
                <a:defRPr/>
              </a:pPr>
              <a:t>34</a:t>
            </a:fld>
            <a:endParaRPr lang="fa-IR"/>
          </a:p>
        </p:txBody>
      </p:sp>
    </p:spTree>
  </p:cSld>
  <p:clrMapOvr>
    <a:masterClrMapping/>
  </p:clrMapOvr>
  <p:transition>
    <p:fade thruBlk="1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8596" y="214290"/>
            <a:ext cx="8429684" cy="6048420"/>
          </a:xfrm>
        </p:spPr>
        <p:txBody>
          <a:bodyPr/>
          <a:lstStyle/>
          <a:p>
            <a:pPr marL="111125" indent="0" algn="just">
              <a:buNone/>
            </a:pPr>
            <a:r>
              <a:rPr lang="ar-SA" sz="2800" b="0" dirty="0" smtClean="0">
                <a:cs typeface="B Mitra" pitchFamily="2" charset="-78"/>
              </a:rPr>
              <a:t>و</a:t>
            </a:r>
            <a:r>
              <a:rPr lang="en-US" sz="2800" b="0" dirty="0" smtClean="0">
                <a:cs typeface="B Mitra" pitchFamily="2" charset="-78"/>
              </a:rPr>
              <a:t>: </a:t>
            </a:r>
            <a:r>
              <a:rPr lang="ar-SA" sz="2800" b="0" dirty="0" smtClean="0">
                <a:cs typeface="B Mitra" pitchFamily="2" charset="-78"/>
              </a:rPr>
              <a:t>ضوابط عمومي بهداشت محيط بخشها</a:t>
            </a:r>
            <a:r>
              <a:rPr lang="en-US" sz="2800" b="0" dirty="0" smtClean="0">
                <a:cs typeface="B Mitra" pitchFamily="2" charset="-78"/>
              </a:rPr>
              <a:t>:</a:t>
            </a:r>
          </a:p>
          <a:p>
            <a:pPr marL="111125" indent="0" algn="just">
              <a:buNone/>
            </a:pPr>
            <a:r>
              <a:rPr lang="en-US" sz="2800" b="0" dirty="0" smtClean="0">
                <a:cs typeface="B Mitra" pitchFamily="2" charset="-78"/>
              </a:rPr>
              <a:t>-</a:t>
            </a:r>
            <a:r>
              <a:rPr lang="ar-SA" sz="2800" b="0" dirty="0" smtClean="0">
                <a:solidFill>
                  <a:schemeClr val="accent2"/>
                </a:solidFill>
                <a:cs typeface="B Mitra" pitchFamily="2" charset="-78"/>
              </a:rPr>
              <a:t>كف </a:t>
            </a:r>
            <a:r>
              <a:rPr lang="ar-SA" sz="2800" b="0" dirty="0" smtClean="0">
                <a:cs typeface="B Mitra" pitchFamily="2" charset="-78"/>
              </a:rPr>
              <a:t>كليه قسمتها بايستي سالم ، با دوام قابل شستشو و غيرقابل نفوذ به آب و بدون ترك خوردگي ، به رنگ روشن جنس مقاوم و بدون خلل و فرج باشد</a:t>
            </a:r>
            <a:r>
              <a:rPr lang="en-US" sz="2800" b="0" dirty="0" smtClean="0">
                <a:cs typeface="B Mitra" pitchFamily="2" charset="-78"/>
              </a:rPr>
              <a:t>.</a:t>
            </a:r>
            <a:endParaRPr lang="fa-IR" sz="2800" b="0" dirty="0" smtClean="0">
              <a:cs typeface="B Mitra" pitchFamily="2" charset="-78"/>
            </a:endParaRPr>
          </a:p>
          <a:p>
            <a:pPr marL="111125" indent="0" algn="just">
              <a:buNone/>
            </a:pPr>
            <a:endParaRPr lang="en-US" sz="2800" b="0" dirty="0" smtClean="0">
              <a:cs typeface="B Mitra" pitchFamily="2" charset="-78"/>
            </a:endParaRPr>
          </a:p>
          <a:p>
            <a:pPr marL="111125" indent="0" algn="just">
              <a:buFontTx/>
              <a:buChar char="-"/>
            </a:pPr>
            <a:r>
              <a:rPr lang="ar-SA" sz="2800" b="0" dirty="0" smtClean="0">
                <a:solidFill>
                  <a:schemeClr val="accent2"/>
                </a:solidFill>
                <a:cs typeface="B Mitra" pitchFamily="2" charset="-78"/>
              </a:rPr>
              <a:t>ديوار و سقف </a:t>
            </a:r>
            <a:r>
              <a:rPr lang="ar-SA" sz="2800" b="0" dirty="0" smtClean="0">
                <a:cs typeface="B Mitra" pitchFamily="2" charset="-78"/>
              </a:rPr>
              <a:t>كليه قسمتها بايستي سالم ، فاقد شكستگي و ترك خوردگي ، به رنگ روشن بوده و ديوارها تا ارتفاع حداقل 180 سانتي متر از كف از جنس مقاوم و سيقل ( بدون خلل و فرج ) به رنگ روشن و قابل شستشو و ضد عفوني كننده باشد</a:t>
            </a:r>
            <a:r>
              <a:rPr lang="en-US" sz="2800" b="0" dirty="0" smtClean="0">
                <a:cs typeface="B Mitra" pitchFamily="2" charset="-78"/>
              </a:rPr>
              <a:t>.</a:t>
            </a:r>
            <a:endParaRPr lang="fa-IR" sz="2800" b="0" dirty="0" smtClean="0">
              <a:cs typeface="B Mitra" pitchFamily="2" charset="-78"/>
            </a:endParaRPr>
          </a:p>
          <a:p>
            <a:pPr marL="111125" indent="0" algn="just">
              <a:buFontTx/>
              <a:buChar char="-"/>
            </a:pPr>
            <a:endParaRPr lang="en-US" sz="2800" b="0" dirty="0" smtClean="0">
              <a:cs typeface="B Mitra" pitchFamily="2" charset="-78"/>
            </a:endParaRPr>
          </a:p>
          <a:p>
            <a:pPr marL="111125" indent="0" algn="just">
              <a:buNone/>
            </a:pPr>
            <a:r>
              <a:rPr lang="en-US" sz="2800" b="0" dirty="0" smtClean="0">
                <a:solidFill>
                  <a:schemeClr val="accent2"/>
                </a:solidFill>
                <a:cs typeface="B Mitra" pitchFamily="2" charset="-78"/>
              </a:rPr>
              <a:t>-</a:t>
            </a:r>
            <a:r>
              <a:rPr lang="ar-SA" sz="2800" b="0" dirty="0" smtClean="0">
                <a:solidFill>
                  <a:schemeClr val="accent2"/>
                </a:solidFill>
                <a:cs typeface="B Mitra" pitchFamily="2" charset="-78"/>
              </a:rPr>
              <a:t>سرويس هاي بهداشتي </a:t>
            </a:r>
            <a:r>
              <a:rPr lang="ar-SA" sz="2800" b="0" dirty="0" smtClean="0">
                <a:cs typeface="B Mitra" pitchFamily="2" charset="-78"/>
              </a:rPr>
              <a:t>(توالت ، دستشويي و حمام) علاوه بر رعايت مشخصات كف و ديوار فوق الذكر بايد تا سقف قابل شستشو باشد</a:t>
            </a:r>
            <a:r>
              <a:rPr lang="en-US" sz="2800" b="0" dirty="0" smtClean="0">
                <a:cs typeface="B Mitra" pitchFamily="2" charset="-78"/>
              </a:rPr>
              <a:t>.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4282" y="357166"/>
            <a:ext cx="8715436" cy="6119834"/>
          </a:xfrm>
        </p:spPr>
        <p:txBody>
          <a:bodyPr/>
          <a:lstStyle/>
          <a:p>
            <a:pPr marL="111125" indent="0" algn="just">
              <a:buNone/>
            </a:pPr>
            <a:r>
              <a:rPr lang="en-US" sz="2800" b="0" dirty="0" smtClean="0">
                <a:cs typeface="B Mitra" pitchFamily="2" charset="-78"/>
              </a:rPr>
              <a:t>-</a:t>
            </a:r>
            <a:r>
              <a:rPr lang="ar-SA" sz="2800" b="0" dirty="0" smtClean="0">
                <a:cs typeface="B Mitra" pitchFamily="2" charset="-78"/>
              </a:rPr>
              <a:t>توالت بايد داراي كاسه </a:t>
            </a:r>
            <a:r>
              <a:rPr lang="ar-SA" sz="2800" b="0" dirty="0" smtClean="0">
                <a:solidFill>
                  <a:schemeClr val="accent2"/>
                </a:solidFill>
                <a:cs typeface="B Mitra" pitchFamily="2" charset="-78"/>
              </a:rPr>
              <a:t>توالت سالم و بدون ترك خوردگي به رنگ روشن </a:t>
            </a:r>
            <a:r>
              <a:rPr lang="ar-SA" sz="2800" b="0" dirty="0" smtClean="0">
                <a:cs typeface="B Mitra" pitchFamily="2" charset="-78"/>
              </a:rPr>
              <a:t>، فلاش تانك ، تهويه مناسب و دستشويي و صابون مايع و فضاي كافي براي همراه كمكي بيمار داشته باشد</a:t>
            </a:r>
            <a:r>
              <a:rPr lang="en-US" sz="2800" b="0" dirty="0" smtClean="0">
                <a:cs typeface="B Mitra" pitchFamily="2" charset="-78"/>
              </a:rPr>
              <a:t>.</a:t>
            </a:r>
          </a:p>
          <a:p>
            <a:pPr marL="111125" indent="0" algn="just">
              <a:buNone/>
            </a:pPr>
            <a:r>
              <a:rPr lang="en-US" sz="2800" b="0" dirty="0" smtClean="0">
                <a:cs typeface="B Mitra" pitchFamily="2" charset="-78"/>
              </a:rPr>
              <a:t>- </a:t>
            </a:r>
            <a:r>
              <a:rPr lang="ar-SA" sz="2800" b="0" dirty="0" smtClean="0">
                <a:cs typeface="B Mitra" pitchFamily="2" charset="-78"/>
              </a:rPr>
              <a:t>توالت و حمام براي زنان و مردان به </a:t>
            </a:r>
            <a:r>
              <a:rPr lang="ar-SA" sz="2800" b="0" dirty="0" smtClean="0">
                <a:solidFill>
                  <a:schemeClr val="accent2"/>
                </a:solidFill>
                <a:cs typeface="B Mitra" pitchFamily="2" charset="-78"/>
              </a:rPr>
              <a:t>تعداد كافي </a:t>
            </a:r>
            <a:r>
              <a:rPr lang="ar-SA" sz="2800" b="0" dirty="0" smtClean="0">
                <a:cs typeface="B Mitra" pitchFamily="2" charset="-78"/>
              </a:rPr>
              <a:t>وجود داشته باشد</a:t>
            </a:r>
            <a:r>
              <a:rPr lang="en-US" sz="2800" b="0" dirty="0" smtClean="0">
                <a:cs typeface="B Mitra" pitchFamily="2" charset="-78"/>
              </a:rPr>
              <a:t>.</a:t>
            </a:r>
          </a:p>
          <a:p>
            <a:pPr marL="111125" indent="0" algn="just">
              <a:buFontTx/>
              <a:buChar char="-"/>
            </a:pPr>
            <a:r>
              <a:rPr lang="ar-SA" sz="2800" b="0" dirty="0" smtClean="0">
                <a:cs typeface="B Mitra" pitchFamily="2" charset="-78"/>
              </a:rPr>
              <a:t>وجود توالت فرنگي ضرورت دارد</a:t>
            </a:r>
            <a:r>
              <a:rPr lang="en-US" sz="2800" b="0" dirty="0" smtClean="0">
                <a:cs typeface="B Mitra" pitchFamily="2" charset="-78"/>
              </a:rPr>
              <a:t>.</a:t>
            </a:r>
            <a:r>
              <a:rPr lang="ar-SA" sz="2800" b="0" dirty="0" smtClean="0">
                <a:cs typeface="B Mitra" pitchFamily="2" charset="-78"/>
              </a:rPr>
              <a:t>نصب دستگيره جهت استفاده بيمار از توالت الزامي است</a:t>
            </a:r>
            <a:r>
              <a:rPr lang="en-US" sz="2800" b="0" dirty="0" smtClean="0">
                <a:cs typeface="B Mitra" pitchFamily="2" charset="-78"/>
              </a:rPr>
              <a:t>.</a:t>
            </a:r>
          </a:p>
          <a:p>
            <a:pPr marL="236538" indent="0" algn="just">
              <a:buFontTx/>
              <a:buChar char="-"/>
            </a:pPr>
            <a:r>
              <a:rPr lang="ar-SA" sz="2800" b="0" dirty="0" smtClean="0">
                <a:solidFill>
                  <a:schemeClr val="accent2"/>
                </a:solidFill>
                <a:cs typeface="B Mitra" pitchFamily="2" charset="-78"/>
              </a:rPr>
              <a:t>قفل</a:t>
            </a:r>
            <a:r>
              <a:rPr lang="ar-SA" sz="2800" b="0" dirty="0" smtClean="0">
                <a:cs typeface="B Mitra" pitchFamily="2" charset="-78"/>
              </a:rPr>
              <a:t> توالت و حمام بخشها بايستي با كليد مخصوص قابل باز شدن از بيرون باشد</a:t>
            </a:r>
            <a:r>
              <a:rPr lang="en-US" sz="2800" b="0" dirty="0" smtClean="0">
                <a:cs typeface="B Mitra" pitchFamily="2" charset="-78"/>
              </a:rPr>
              <a:t>.</a:t>
            </a:r>
            <a:endParaRPr lang="fa-IR" sz="2800" b="0" dirty="0" smtClean="0">
              <a:cs typeface="B Mitra" pitchFamily="2" charset="-78"/>
            </a:endParaRPr>
          </a:p>
          <a:p>
            <a:pPr marL="236538" indent="0" algn="just">
              <a:buNone/>
            </a:pPr>
            <a:endParaRPr lang="fa-IR" sz="2800" b="0" dirty="0" smtClean="0">
              <a:cs typeface="B Mitra" pitchFamily="2" charset="-78"/>
            </a:endParaRPr>
          </a:p>
          <a:p>
            <a:pPr marL="236538" indent="0" algn="just">
              <a:buNone/>
            </a:pPr>
            <a:r>
              <a:rPr lang="ar-SA" sz="2800" b="0" dirty="0" smtClean="0">
                <a:cs typeface="B Mitra" pitchFamily="2" charset="-78"/>
              </a:rPr>
              <a:t>در كليه اتاقها نصب دستشويي با اطراف كاشيكاري شده به ابعاد يك متر و اتصال فاضلاب آن به سيستم فاضلاب بيمارستان ضروري است</a:t>
            </a:r>
            <a:r>
              <a:rPr lang="en-US" sz="2800" b="0" dirty="0" smtClean="0">
                <a:cs typeface="B Mitra" pitchFamily="2" charset="-78"/>
              </a:rPr>
              <a:t>.</a:t>
            </a:r>
          </a:p>
          <a:p>
            <a:pPr marL="111125" indent="0" algn="just">
              <a:buFontTx/>
              <a:buChar char="-"/>
            </a:pPr>
            <a:endParaRPr lang="en-US" sz="2800" b="0" dirty="0" smtClean="0">
              <a:cs typeface="B Mitra" pitchFamily="2" charset="-78"/>
            </a:endParaRPr>
          </a:p>
          <a:p>
            <a:pPr marL="111125" indent="0" algn="just">
              <a:lnSpc>
                <a:spcPct val="150000"/>
              </a:lnSpc>
              <a:buNone/>
            </a:pPr>
            <a:endParaRPr lang="fa-IR" sz="2800" b="0" dirty="0" smtClean="0">
              <a:cs typeface="B Mitra" pitchFamily="2" charset="-78"/>
            </a:endParaRPr>
          </a:p>
          <a:p>
            <a:endParaRPr lang="en-US" sz="28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16FC534-45DC-4ED9-B065-A18EC97A58B5}" type="datetime1">
              <a:rPr lang="en-US" smtClean="0"/>
              <a:pPr>
                <a:defRPr/>
              </a:pPr>
              <a:t>2/7/2016</a:t>
            </a:fld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EC52D35-9794-42B8-8E47-99707CF273F6}" type="slidenum">
              <a:rPr lang="fa-IR" smtClean="0"/>
              <a:pPr>
                <a:defRPr/>
              </a:pPr>
              <a:t>36</a:t>
            </a:fld>
            <a:endParaRPr lang="fa-IR"/>
          </a:p>
        </p:txBody>
      </p:sp>
    </p:spTree>
  </p:cSld>
  <p:clrMapOvr>
    <a:masterClrMapping/>
  </p:clrMapOvr>
  <p:transition>
    <p:fade thruBlk="1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4282" y="214290"/>
            <a:ext cx="8929718" cy="6143668"/>
          </a:xfrm>
        </p:spPr>
        <p:txBody>
          <a:bodyPr/>
          <a:lstStyle/>
          <a:p>
            <a:pPr marL="236538" indent="0" algn="just">
              <a:buNone/>
            </a:pPr>
            <a:r>
              <a:rPr lang="en-US" sz="2800" b="0" dirty="0" smtClean="0">
                <a:cs typeface="B Mitra" pitchFamily="2" charset="-78"/>
              </a:rPr>
              <a:t>- </a:t>
            </a:r>
            <a:r>
              <a:rPr lang="ar-SA" sz="2800" b="0" dirty="0" smtClean="0">
                <a:cs typeface="B Mitra" pitchFamily="2" charset="-78"/>
              </a:rPr>
              <a:t>كليه</a:t>
            </a:r>
            <a:r>
              <a:rPr lang="ar-SA" sz="2800" b="0" dirty="0" smtClean="0">
                <a:solidFill>
                  <a:schemeClr val="accent2"/>
                </a:solidFill>
                <a:cs typeface="B Mitra" pitchFamily="2" charset="-78"/>
              </a:rPr>
              <a:t> پنجره </a:t>
            </a:r>
            <a:r>
              <a:rPr lang="ar-SA" sz="2800" b="0" dirty="0" smtClean="0">
                <a:cs typeface="B Mitra" pitchFamily="2" charset="-78"/>
              </a:rPr>
              <a:t>هاي بازشو اتاق بايستي مجهز به </a:t>
            </a:r>
            <a:r>
              <a:rPr lang="ar-SA" sz="2800" b="0" dirty="0" smtClean="0">
                <a:solidFill>
                  <a:schemeClr val="accent2"/>
                </a:solidFill>
                <a:cs typeface="B Mitra" pitchFamily="2" charset="-78"/>
              </a:rPr>
              <a:t>حفاظ و توري سيمي ضد زنگ </a:t>
            </a:r>
            <a:r>
              <a:rPr lang="ar-SA" sz="2800" b="0" dirty="0" smtClean="0">
                <a:cs typeface="B Mitra" pitchFamily="2" charset="-78"/>
              </a:rPr>
              <a:t>باشد</a:t>
            </a:r>
            <a:r>
              <a:rPr lang="en-US" sz="2800" b="0" dirty="0" smtClean="0">
                <a:cs typeface="B Mitra" pitchFamily="2" charset="-78"/>
              </a:rPr>
              <a:t>.</a:t>
            </a:r>
          </a:p>
          <a:p>
            <a:pPr marL="236538" indent="0" algn="just">
              <a:buNone/>
            </a:pPr>
            <a:r>
              <a:rPr lang="en-US" sz="2800" b="0" dirty="0" smtClean="0">
                <a:cs typeface="B Mitra" pitchFamily="2" charset="-78"/>
              </a:rPr>
              <a:t>- </a:t>
            </a:r>
            <a:r>
              <a:rPr lang="ar-SA" sz="2800" b="0" dirty="0" smtClean="0">
                <a:cs typeface="B Mitra" pitchFamily="2" charset="-78"/>
              </a:rPr>
              <a:t>ميزان نور در اتاقهاي بستري بيمار بايد مناسب باشد</a:t>
            </a:r>
            <a:r>
              <a:rPr lang="en-US" sz="2800" b="0" dirty="0" smtClean="0">
                <a:cs typeface="B Mitra" pitchFamily="2" charset="-78"/>
              </a:rPr>
              <a:t>.</a:t>
            </a:r>
          </a:p>
          <a:p>
            <a:pPr marL="236538" indent="0" algn="just">
              <a:buNone/>
            </a:pPr>
            <a:r>
              <a:rPr lang="en-US" sz="2800" b="0" dirty="0" smtClean="0">
                <a:cs typeface="B Mitra" pitchFamily="2" charset="-78"/>
              </a:rPr>
              <a:t>- </a:t>
            </a:r>
            <a:r>
              <a:rPr lang="ar-SA" sz="2800" b="0" dirty="0" smtClean="0">
                <a:cs typeface="B Mitra" pitchFamily="2" charset="-78"/>
              </a:rPr>
              <a:t>كليه تختخوابها سالم و رنگ آميزي شده و استاندارد باشند</a:t>
            </a:r>
            <a:r>
              <a:rPr lang="fa-IR" sz="2800" b="0" dirty="0" smtClean="0">
                <a:cs typeface="B Mitra" pitchFamily="2" charset="-78"/>
              </a:rPr>
              <a:t>.</a:t>
            </a:r>
            <a:endParaRPr lang="en-US" sz="2800" b="0" dirty="0" smtClean="0">
              <a:cs typeface="B Mitra" pitchFamily="2" charset="-78"/>
            </a:endParaRPr>
          </a:p>
          <a:p>
            <a:pPr marL="236538" indent="0" algn="just">
              <a:buFontTx/>
              <a:buChar char="-"/>
            </a:pPr>
            <a:r>
              <a:rPr lang="ar-SA" sz="2800" b="0" dirty="0" smtClean="0">
                <a:solidFill>
                  <a:schemeClr val="accent2"/>
                </a:solidFill>
                <a:cs typeface="B Mitra" pitchFamily="2" charset="-78"/>
              </a:rPr>
              <a:t>تعبيه زنگ اخبار </a:t>
            </a:r>
            <a:r>
              <a:rPr lang="ar-SA" sz="2800" b="0" dirty="0" smtClean="0">
                <a:cs typeface="B Mitra" pitchFamily="2" charset="-78"/>
              </a:rPr>
              <a:t>و كمد كوچك شخصي در دسترس بيمار ضروري است.</a:t>
            </a:r>
            <a:endParaRPr lang="fa-IR" sz="2800" b="0" dirty="0" smtClean="0">
              <a:cs typeface="B Mitra" pitchFamily="2" charset="-78"/>
            </a:endParaRPr>
          </a:p>
          <a:p>
            <a:pPr marL="236538" indent="0" algn="just">
              <a:buNone/>
            </a:pPr>
            <a:endParaRPr lang="en-US" sz="2800" b="0" dirty="0" smtClean="0">
              <a:cs typeface="B Mitra" pitchFamily="2" charset="-78"/>
            </a:endParaRPr>
          </a:p>
          <a:p>
            <a:pPr marL="236538" indent="0" algn="just">
              <a:buNone/>
            </a:pPr>
            <a:r>
              <a:rPr lang="en-US" sz="2800" b="0" dirty="0" smtClean="0">
                <a:cs typeface="B Mitra" pitchFamily="2" charset="-78"/>
              </a:rPr>
              <a:t>-</a:t>
            </a:r>
            <a:r>
              <a:rPr lang="ar-SA" sz="2800" b="0" dirty="0" smtClean="0">
                <a:solidFill>
                  <a:schemeClr val="accent2"/>
                </a:solidFill>
                <a:cs typeface="B Mitra" pitchFamily="2" charset="-78"/>
              </a:rPr>
              <a:t>كليه وسايل تخت </a:t>
            </a:r>
            <a:r>
              <a:rPr lang="ar-SA" sz="2800" b="0" dirty="0" smtClean="0">
                <a:cs typeface="B Mitra" pitchFamily="2" charset="-78"/>
              </a:rPr>
              <a:t>بيمار از قبيل ملحفه ها، تشك،پتو، بالش و روتختي ها بايد بطور مرتب و </a:t>
            </a:r>
            <a:r>
              <a:rPr lang="ar-SA" sz="2800" b="0" dirty="0" smtClean="0">
                <a:solidFill>
                  <a:schemeClr val="accent2"/>
                </a:solidFill>
                <a:cs typeface="B Mitra" pitchFamily="2" charset="-78"/>
              </a:rPr>
              <a:t>حداقل روزي يكبار تعويض گردد </a:t>
            </a:r>
            <a:r>
              <a:rPr lang="ar-SA" sz="2800" b="0" dirty="0" smtClean="0">
                <a:cs typeface="B Mitra" pitchFamily="2" charset="-78"/>
              </a:rPr>
              <a:t>بنحوي كه پيوسته سالم ، تميز و عاري از آلودگي باشد</a:t>
            </a:r>
            <a:r>
              <a:rPr lang="en-US" sz="2800" b="0" dirty="0" smtClean="0">
                <a:cs typeface="B Mitra" pitchFamily="2" charset="-78"/>
              </a:rPr>
              <a:t>.</a:t>
            </a:r>
            <a:endParaRPr lang="fa-IR" sz="2800" b="0" dirty="0" smtClean="0">
              <a:cs typeface="B Mitra" pitchFamily="2" charset="-78"/>
            </a:endParaRPr>
          </a:p>
          <a:p>
            <a:pPr marL="236538" indent="0" algn="just">
              <a:buNone/>
            </a:pPr>
            <a:endParaRPr lang="en-US" sz="2800" b="0" dirty="0" smtClean="0">
              <a:cs typeface="B Mitra" pitchFamily="2" charset="-78"/>
            </a:endParaRPr>
          </a:p>
          <a:p>
            <a:pPr marL="236538" indent="0" algn="just">
              <a:buNone/>
            </a:pPr>
            <a:r>
              <a:rPr lang="en-US" sz="2800" b="0" dirty="0" smtClean="0">
                <a:cs typeface="B Mitra" pitchFamily="2" charset="-78"/>
              </a:rPr>
              <a:t>- </a:t>
            </a:r>
            <a:r>
              <a:rPr lang="ar-SA" sz="2800" b="0" dirty="0" smtClean="0">
                <a:cs typeface="B Mitra" pitchFamily="2" charset="-78"/>
              </a:rPr>
              <a:t>كليه </a:t>
            </a:r>
            <a:r>
              <a:rPr lang="ar-SA" sz="2800" b="0" dirty="0" smtClean="0">
                <a:solidFill>
                  <a:schemeClr val="accent2"/>
                </a:solidFill>
                <a:cs typeface="B Mitra" pitchFamily="2" charset="-78"/>
              </a:rPr>
              <a:t>پنجره هاي مشرف به كوچه ها </a:t>
            </a:r>
            <a:r>
              <a:rPr lang="ar-SA" sz="2800" b="0" dirty="0" smtClean="0">
                <a:cs typeface="B Mitra" pitchFamily="2" charset="-78"/>
              </a:rPr>
              <a:t>و خيابان هاي پرسرو صدا بايد داراي </a:t>
            </a:r>
            <a:r>
              <a:rPr lang="ar-SA" sz="2800" b="0" dirty="0" smtClean="0">
                <a:solidFill>
                  <a:schemeClr val="accent2"/>
                </a:solidFill>
                <a:cs typeface="B Mitra" pitchFamily="2" charset="-78"/>
              </a:rPr>
              <a:t>شيشه دو جداره باشد</a:t>
            </a:r>
            <a:r>
              <a:rPr lang="en-US" sz="2800" b="0" dirty="0" smtClean="0">
                <a:solidFill>
                  <a:schemeClr val="accent2"/>
                </a:solidFill>
                <a:cs typeface="B Mitra" pitchFamily="2" charset="-78"/>
              </a:rPr>
              <a:t>.</a:t>
            </a:r>
          </a:p>
          <a:p>
            <a:pPr marL="236538" indent="0" algn="just">
              <a:buNone/>
            </a:pPr>
            <a:endParaRPr lang="en-US" sz="2800" b="0" dirty="0">
              <a:solidFill>
                <a:schemeClr val="accent1"/>
              </a:solidFill>
              <a:cs typeface="B Mitra" pitchFamily="2" charset="-78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16FC534-45DC-4ED9-B065-A18EC97A58B5}" type="datetime1">
              <a:rPr lang="en-US" smtClean="0"/>
              <a:pPr>
                <a:defRPr/>
              </a:pPr>
              <a:t>2/7/2016</a:t>
            </a:fld>
            <a:endParaRPr lang="fa-IR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5720" y="285728"/>
            <a:ext cx="8643998" cy="6191272"/>
          </a:xfrm>
        </p:spPr>
        <p:txBody>
          <a:bodyPr/>
          <a:lstStyle/>
          <a:p>
            <a:pPr marL="173038" indent="0" algn="just">
              <a:buNone/>
            </a:pPr>
            <a:r>
              <a:rPr lang="en-US" sz="2800" b="0" dirty="0" smtClean="0">
                <a:cs typeface="B Mitra" pitchFamily="2" charset="-78"/>
              </a:rPr>
              <a:t> </a:t>
            </a:r>
            <a:r>
              <a:rPr lang="ar-SA" sz="2800" b="0" dirty="0" smtClean="0">
                <a:solidFill>
                  <a:schemeClr val="accent2"/>
                </a:solidFill>
                <a:cs typeface="B Mitra" pitchFamily="2" charset="-78"/>
              </a:rPr>
              <a:t>ميز مخصوص غذا و كمدهاي كنار تخت بايستي سالم و رنگ آميزي شده </a:t>
            </a:r>
            <a:r>
              <a:rPr lang="ar-SA" sz="2800" b="0" dirty="0" smtClean="0">
                <a:cs typeface="B Mitra" pitchFamily="2" charset="-78"/>
              </a:rPr>
              <a:t>و تميز و فاقد گوشه هاي تيز باشند( ميزها و كمدهاي استيل نياز به رنگ آميزي ندارند)</a:t>
            </a:r>
            <a:endParaRPr lang="en-US" sz="2800" b="0" dirty="0" smtClean="0">
              <a:cs typeface="B Mitra" pitchFamily="2" charset="-78"/>
            </a:endParaRPr>
          </a:p>
          <a:p>
            <a:pPr marL="173038" indent="0" algn="just">
              <a:buFontTx/>
              <a:buChar char="-"/>
            </a:pPr>
            <a:r>
              <a:rPr lang="ar-SA" sz="2800" b="0" dirty="0" smtClean="0">
                <a:cs typeface="B Mitra" pitchFamily="2" charset="-78"/>
              </a:rPr>
              <a:t>اتاق ها و كليه وسايل و تجهيزات موجود در آن بطور روزانه نظافت گردد</a:t>
            </a:r>
            <a:r>
              <a:rPr lang="en-US" sz="2800" b="0" dirty="0" smtClean="0">
                <a:cs typeface="B Mitra" pitchFamily="2" charset="-78"/>
              </a:rPr>
              <a:t>.</a:t>
            </a:r>
            <a:endParaRPr lang="fa-IR" sz="2800" b="0" dirty="0" smtClean="0">
              <a:cs typeface="B Mitra" pitchFamily="2" charset="-78"/>
            </a:endParaRPr>
          </a:p>
          <a:p>
            <a:pPr marL="173038" indent="0" algn="just">
              <a:buFontTx/>
              <a:buChar char="-"/>
            </a:pPr>
            <a:endParaRPr lang="en-US" sz="2800" b="0" dirty="0" smtClean="0">
              <a:cs typeface="B Mitra" pitchFamily="2" charset="-78"/>
            </a:endParaRPr>
          </a:p>
          <a:p>
            <a:pPr marL="173038" indent="0" algn="just">
              <a:buFontTx/>
              <a:buChar char="-"/>
            </a:pPr>
            <a:r>
              <a:rPr lang="ar-SA" sz="2800" b="0" dirty="0" smtClean="0">
                <a:solidFill>
                  <a:schemeClr val="accent2"/>
                </a:solidFill>
                <a:cs typeface="B Mitra" pitchFamily="2" charset="-78"/>
              </a:rPr>
              <a:t>تهويه</a:t>
            </a:r>
            <a:r>
              <a:rPr lang="ar-SA" sz="2800" b="0" dirty="0" smtClean="0">
                <a:cs typeface="B Mitra" pitchFamily="2" charset="-78"/>
              </a:rPr>
              <a:t> كليه اتاق ها مي بايست به نحو مناسب و بهداشتي انجام شود بطوريكه بمنظور ايجاد حرارت و برودت لازم بايستي از سيستم تهويه مطبوع يا از سيستم حرارت مركزي (شوفاژ ) و كولر(آبي</a:t>
            </a:r>
            <a:r>
              <a:rPr lang="en-US" sz="2800" b="0" dirty="0" smtClean="0">
                <a:cs typeface="B Mitra" pitchFamily="2" charset="-78"/>
              </a:rPr>
              <a:t>-</a:t>
            </a:r>
            <a:r>
              <a:rPr lang="ar-SA" sz="2800" b="0" dirty="0" smtClean="0">
                <a:cs typeface="B Mitra" pitchFamily="2" charset="-78"/>
              </a:rPr>
              <a:t>گازي) استفاده شود</a:t>
            </a:r>
            <a:r>
              <a:rPr lang="en-US" sz="2800" b="0" dirty="0" smtClean="0">
                <a:cs typeface="B Mitra" pitchFamily="2" charset="-78"/>
              </a:rPr>
              <a:t>.</a:t>
            </a:r>
            <a:endParaRPr lang="fa-IR" sz="2800" b="0" dirty="0" smtClean="0">
              <a:cs typeface="B Mitra" pitchFamily="2" charset="-78"/>
            </a:endParaRPr>
          </a:p>
          <a:p>
            <a:pPr marL="173038" indent="0" algn="just">
              <a:buFontTx/>
              <a:buChar char="-"/>
            </a:pPr>
            <a:endParaRPr lang="fa-IR" sz="2800" b="0" dirty="0" smtClean="0">
              <a:cs typeface="B Mitra" pitchFamily="2" charset="-78"/>
            </a:endParaRPr>
          </a:p>
          <a:p>
            <a:pPr marL="173038" indent="0" algn="just">
              <a:buFontTx/>
              <a:buChar char="-"/>
            </a:pPr>
            <a:r>
              <a:rPr lang="ar-SA" sz="2800" b="0" dirty="0" smtClean="0">
                <a:cs typeface="B Mitra" pitchFamily="2" charset="-78"/>
              </a:rPr>
              <a:t>تبصره</a:t>
            </a:r>
            <a:r>
              <a:rPr lang="en-US" sz="2800" b="0" dirty="0" smtClean="0">
                <a:cs typeface="B Mitra" pitchFamily="2" charset="-78"/>
              </a:rPr>
              <a:t>: </a:t>
            </a:r>
            <a:r>
              <a:rPr lang="ar-SA" sz="2800" b="0" dirty="0" smtClean="0">
                <a:cs typeface="B Mitra" pitchFamily="2" charset="-78"/>
              </a:rPr>
              <a:t>درخصوص بيمارستانهاي جديد الاحداث استفاده از سيستم تهويه مطبوع ضروري است</a:t>
            </a:r>
            <a:r>
              <a:rPr lang="en-US" sz="2800" b="0" dirty="0" smtClean="0">
                <a:cs typeface="B Mitra" pitchFamily="2" charset="-78"/>
              </a:rPr>
              <a:t>.</a:t>
            </a:r>
          </a:p>
          <a:p>
            <a:pPr marL="173038" indent="0" algn="just">
              <a:buFontTx/>
              <a:buChar char="-"/>
            </a:pPr>
            <a:endParaRPr lang="en-US" sz="2800" b="0" dirty="0" smtClean="0">
              <a:cs typeface="B Mitra" pitchFamily="2" charset="-78"/>
            </a:endParaRPr>
          </a:p>
          <a:p>
            <a:pPr marL="173038" indent="0" algn="just">
              <a:buNone/>
            </a:pPr>
            <a:endParaRPr lang="en-US" sz="2800" b="0" dirty="0">
              <a:cs typeface="B Mitra" pitchFamily="2" charset="-78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16FC534-45DC-4ED9-B065-A18EC97A58B5}" type="datetime1">
              <a:rPr lang="en-US" smtClean="0"/>
              <a:pPr>
                <a:defRPr/>
              </a:pPr>
              <a:t>2/7/2016</a:t>
            </a:fld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EC52D35-9794-42B8-8E47-99707CF273F6}" type="slidenum">
              <a:rPr lang="fa-IR" smtClean="0"/>
              <a:pPr>
                <a:defRPr/>
              </a:pPr>
              <a:t>38</a:t>
            </a:fld>
            <a:endParaRPr lang="fa-IR"/>
          </a:p>
        </p:txBody>
      </p:sp>
    </p:spTree>
  </p:cSld>
  <p:clrMapOvr>
    <a:masterClrMapping/>
  </p:clrMapOvr>
  <p:transition>
    <p:fade thruBlk="1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5720" y="214290"/>
            <a:ext cx="8572560" cy="6262710"/>
          </a:xfrm>
        </p:spPr>
        <p:txBody>
          <a:bodyPr/>
          <a:lstStyle/>
          <a:p>
            <a:pPr marL="173038" indent="0" algn="just">
              <a:buFontTx/>
              <a:buChar char="-"/>
            </a:pPr>
            <a:r>
              <a:rPr lang="ar-SA" sz="2800" b="0" dirty="0" smtClean="0">
                <a:cs typeface="B Mitra" pitchFamily="2" charset="-78"/>
              </a:rPr>
              <a:t>كف كليه اتاقها و راهروها در بخشها بايستي بطور مرتب در هر نوبت كاري نظافت و سپس با تي آغشته به محلول مناسب ضدعفوني گردد</a:t>
            </a:r>
            <a:r>
              <a:rPr lang="en-US" sz="2800" b="0" dirty="0" smtClean="0">
                <a:cs typeface="B Mitra" pitchFamily="2" charset="-78"/>
              </a:rPr>
              <a:t>.</a:t>
            </a:r>
            <a:endParaRPr lang="fa-IR" sz="2800" b="0" dirty="0" smtClean="0">
              <a:cs typeface="B Mitra" pitchFamily="2" charset="-78"/>
            </a:endParaRPr>
          </a:p>
          <a:p>
            <a:pPr marL="63500" indent="0" algn="just">
              <a:buNone/>
            </a:pPr>
            <a:r>
              <a:rPr lang="en-US" sz="2800" b="0" dirty="0" smtClean="0">
                <a:cs typeface="B Mitra" pitchFamily="2" charset="-78"/>
              </a:rPr>
              <a:t>-</a:t>
            </a:r>
            <a:r>
              <a:rPr lang="en-US" sz="2800" dirty="0" smtClean="0">
                <a:solidFill>
                  <a:schemeClr val="accent2"/>
                </a:solidFill>
                <a:cs typeface="B Mitra" pitchFamily="2" charset="-78"/>
              </a:rPr>
              <a:t> </a:t>
            </a:r>
            <a:r>
              <a:rPr lang="ar-SA" sz="2800" dirty="0" smtClean="0">
                <a:solidFill>
                  <a:schemeClr val="accent2"/>
                </a:solidFill>
                <a:cs typeface="B Mitra" pitchFamily="2" charset="-78"/>
              </a:rPr>
              <a:t>وجود حداقل يك نفر كارشناس بهداشت محيط شاغل در بيمارستان كه بطور مستمر (روزانه ) عوامل بهداشت محيطي بيمارستان را كنترل نمايد ، ضروري است</a:t>
            </a:r>
            <a:r>
              <a:rPr lang="en-US" sz="2800" dirty="0" smtClean="0">
                <a:solidFill>
                  <a:schemeClr val="accent2"/>
                </a:solidFill>
                <a:cs typeface="B Mitra" pitchFamily="2" charset="-78"/>
              </a:rPr>
              <a:t>.</a:t>
            </a:r>
          </a:p>
          <a:p>
            <a:pPr marL="63500" indent="0" algn="just">
              <a:buNone/>
            </a:pPr>
            <a:r>
              <a:rPr lang="ar-SA" sz="2800" b="0" dirty="0" smtClean="0">
                <a:cs typeface="B Mitra" pitchFamily="2" charset="-78"/>
              </a:rPr>
              <a:t>هنگام صدور پروانه تأسيس و بهره برداري تائيديه معاونت بهداشتي دانشگاه</a:t>
            </a:r>
            <a:r>
              <a:rPr lang="en-US" sz="2800" b="0" dirty="0" smtClean="0">
                <a:cs typeface="B Mitra" pitchFamily="2" charset="-78"/>
              </a:rPr>
              <a:t>/</a:t>
            </a:r>
            <a:r>
              <a:rPr lang="ar-SA" sz="2800" b="0" dirty="0" smtClean="0">
                <a:cs typeface="B Mitra" pitchFamily="2" charset="-78"/>
              </a:rPr>
              <a:t>دانشكده مربوطه براي بيمارستان ضرورت دارد</a:t>
            </a:r>
            <a:r>
              <a:rPr lang="en-US" sz="2800" b="0" dirty="0" smtClean="0">
                <a:cs typeface="B Mitra" pitchFamily="2" charset="-78"/>
              </a:rPr>
              <a:t>.</a:t>
            </a:r>
            <a:endParaRPr lang="fa-IR" sz="2800" b="0" dirty="0" smtClean="0">
              <a:cs typeface="B Mitra" pitchFamily="2" charset="-78"/>
            </a:endParaRPr>
          </a:p>
          <a:p>
            <a:pPr marL="63500" indent="0" algn="just">
              <a:buNone/>
            </a:pPr>
            <a:endParaRPr lang="fa-IR" sz="2800" b="0" dirty="0" smtClean="0">
              <a:cs typeface="B Mitra" pitchFamily="2" charset="-78"/>
            </a:endParaRPr>
          </a:p>
          <a:p>
            <a:pPr marL="63500" indent="0" algn="just">
              <a:buNone/>
            </a:pPr>
            <a:r>
              <a:rPr lang="ar-SA" sz="2800" b="0" dirty="0" smtClean="0">
                <a:cs typeface="B Mitra" pitchFamily="2" charset="-78"/>
              </a:rPr>
              <a:t>ماده 24-  بيمارستان بايد داراي</a:t>
            </a:r>
            <a:r>
              <a:rPr lang="ar-SA" sz="2800" b="0" dirty="0" smtClean="0">
                <a:solidFill>
                  <a:schemeClr val="accent2"/>
                </a:solidFill>
                <a:cs typeface="B Mitra" pitchFamily="2" charset="-78"/>
              </a:rPr>
              <a:t> سردخانه </a:t>
            </a:r>
            <a:r>
              <a:rPr lang="ar-SA" sz="2800" b="0" dirty="0" smtClean="0">
                <a:cs typeface="B Mitra" pitchFamily="2" charset="-78"/>
              </a:rPr>
              <a:t>جسد با فضاي كافي جهت نگهداري اجساد باشد و محل سردخانه بايد </a:t>
            </a:r>
            <a:r>
              <a:rPr lang="ar-SA" sz="2800" b="0" dirty="0" smtClean="0">
                <a:solidFill>
                  <a:schemeClr val="accent2"/>
                </a:solidFill>
                <a:cs typeface="B Mitra" pitchFamily="2" charset="-78"/>
              </a:rPr>
              <a:t>داراي تهويه مناسب </a:t>
            </a:r>
            <a:r>
              <a:rPr lang="en-US" sz="2800" b="0" dirty="0" smtClean="0">
                <a:solidFill>
                  <a:schemeClr val="accent2"/>
                </a:solidFill>
                <a:cs typeface="B Mitra" pitchFamily="2" charset="-78"/>
              </a:rPr>
              <a:t>–</a:t>
            </a:r>
            <a:r>
              <a:rPr lang="ar-SA" sz="2800" b="0" dirty="0" smtClean="0">
                <a:solidFill>
                  <a:schemeClr val="accent2"/>
                </a:solidFill>
                <a:cs typeface="B Mitra" pitchFamily="2" charset="-78"/>
              </a:rPr>
              <a:t>كف شور و سيستم فاضلاب مناسب </a:t>
            </a:r>
            <a:r>
              <a:rPr lang="ar-SA" sz="2800" b="0" dirty="0" smtClean="0">
                <a:cs typeface="B Mitra" pitchFamily="2" charset="-78"/>
              </a:rPr>
              <a:t>بوده و تجهيزات لازم جهت شستشوي منظم آن وجود داشته باشد</a:t>
            </a:r>
            <a:r>
              <a:rPr lang="en-US" sz="2800" b="0" dirty="0" smtClean="0">
                <a:cs typeface="B Mitra" pitchFamily="2" charset="-78"/>
              </a:rPr>
              <a:t> . </a:t>
            </a:r>
            <a:r>
              <a:rPr lang="ar-SA" sz="2800" b="0" dirty="0" smtClean="0">
                <a:cs typeface="B Mitra" pitchFamily="2" charset="-78"/>
              </a:rPr>
              <a:t>كف و ديوارها تا سقف كاشي قابل شستشو باشد</a:t>
            </a:r>
            <a:r>
              <a:rPr lang="en-US" sz="2800" b="0" dirty="0" smtClean="0">
                <a:cs typeface="B Mitra" pitchFamily="2" charset="-78"/>
              </a:rPr>
              <a:t>.</a:t>
            </a:r>
          </a:p>
          <a:p>
            <a:pPr marL="173038" indent="0" algn="just">
              <a:buFontTx/>
              <a:buChar char="-"/>
            </a:pPr>
            <a:endParaRPr lang="en-US" sz="2800" b="0" dirty="0" smtClean="0">
              <a:cs typeface="B Mitra" pitchFamily="2" charset="-78"/>
            </a:endParaRPr>
          </a:p>
          <a:p>
            <a:endParaRPr lang="en-US" sz="28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16FC534-45DC-4ED9-B065-A18EC97A58B5}" type="datetime1">
              <a:rPr lang="en-US" smtClean="0"/>
              <a:pPr>
                <a:defRPr/>
              </a:pPr>
              <a:t>2/7/2016</a:t>
            </a:fld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EC52D35-9794-42B8-8E47-99707CF273F6}" type="slidenum">
              <a:rPr lang="fa-IR" smtClean="0"/>
              <a:pPr>
                <a:defRPr/>
              </a:pPr>
              <a:t>39</a:t>
            </a:fld>
            <a:endParaRPr lang="fa-IR"/>
          </a:p>
        </p:txBody>
      </p:sp>
    </p:spTree>
  </p:cSld>
  <p:clrMapOvr>
    <a:masterClrMapping/>
  </p:clrMapOvr>
  <p:transition>
    <p:fade thruBlk="1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58" y="762000"/>
            <a:ext cx="8501122" cy="5715000"/>
          </a:xfrm>
        </p:spPr>
        <p:txBody>
          <a:bodyPr/>
          <a:lstStyle/>
          <a:p>
            <a:pPr indent="3175" algn="just">
              <a:buNone/>
            </a:pPr>
            <a:r>
              <a:rPr lang="ar-SA" sz="2800" b="0" dirty="0" smtClean="0">
                <a:cs typeface="B Mitra" pitchFamily="2" charset="-78"/>
              </a:rPr>
              <a:t>تبصره 3-  موسسين يا هيئت مديره بيمارستان هاي عمومي موظف هستند حداقل </a:t>
            </a:r>
            <a:r>
              <a:rPr lang="ar-SA" sz="2800" b="0" dirty="0" smtClean="0">
                <a:solidFill>
                  <a:schemeClr val="accent2"/>
                </a:solidFill>
                <a:cs typeface="B Mitra" pitchFamily="2" charset="-78"/>
              </a:rPr>
              <a:t>20 % ظرفيت تخت هاي مصوب </a:t>
            </a:r>
            <a:r>
              <a:rPr lang="ar-SA" sz="2800" b="0" dirty="0" smtClean="0">
                <a:cs typeface="B Mitra" pitchFamily="2" charset="-78"/>
              </a:rPr>
              <a:t>بيمارستان تحت مديريت خود را به بستري كردن بيماران </a:t>
            </a:r>
            <a:r>
              <a:rPr lang="ar-SA" sz="2800" b="0" dirty="0" smtClean="0">
                <a:solidFill>
                  <a:schemeClr val="accent2"/>
                </a:solidFill>
                <a:cs typeface="B Mitra" pitchFamily="2" charset="-78"/>
              </a:rPr>
              <a:t>داخلي و اطفال </a:t>
            </a:r>
            <a:r>
              <a:rPr lang="ar-SA" sz="2800" b="0" dirty="0" smtClean="0">
                <a:cs typeface="B Mitra" pitchFamily="2" charset="-78"/>
              </a:rPr>
              <a:t>اختصاص دهند</a:t>
            </a:r>
            <a:r>
              <a:rPr lang="en-US" sz="2800" b="0" dirty="0" smtClean="0">
                <a:cs typeface="B Mitra" pitchFamily="2" charset="-78"/>
              </a:rPr>
              <a:t>.</a:t>
            </a:r>
            <a:endParaRPr lang="fa-IR" sz="2800" b="0" dirty="0" smtClean="0">
              <a:cs typeface="B Mitra" pitchFamily="2" charset="-78"/>
            </a:endParaRPr>
          </a:p>
          <a:p>
            <a:pPr indent="3175" algn="just">
              <a:buNone/>
            </a:pPr>
            <a:endParaRPr lang="fa-IR" sz="2800" b="0" dirty="0" smtClean="0">
              <a:cs typeface="B Mitra" pitchFamily="2" charset="-78"/>
            </a:endParaRPr>
          </a:p>
          <a:p>
            <a:pPr indent="3175" algn="just">
              <a:buNone/>
            </a:pPr>
            <a:endParaRPr lang="en-US" sz="2800" b="0" dirty="0" smtClean="0">
              <a:cs typeface="B Mitra" pitchFamily="2" charset="-78"/>
            </a:endParaRPr>
          </a:p>
          <a:p>
            <a:pPr indent="3175" algn="just">
              <a:buNone/>
            </a:pPr>
            <a:r>
              <a:rPr lang="ar-SA" sz="2800" b="0" dirty="0" smtClean="0">
                <a:cs typeface="B Mitra" pitchFamily="2" charset="-78"/>
              </a:rPr>
              <a:t>تبصره 4- بيمارستانهاي عمومي موظفند در صورت نياز دانشگاه</a:t>
            </a:r>
            <a:r>
              <a:rPr lang="en-US" sz="2800" b="0" dirty="0" smtClean="0">
                <a:cs typeface="B Mitra" pitchFamily="2" charset="-78"/>
              </a:rPr>
              <a:t> /</a:t>
            </a:r>
            <a:r>
              <a:rPr lang="ar-SA" sz="2800" b="0" dirty="0" smtClean="0">
                <a:cs typeface="B Mitra" pitchFamily="2" charset="-78"/>
              </a:rPr>
              <a:t>دانشكده مربوطه </a:t>
            </a:r>
            <a:r>
              <a:rPr lang="ar-SA" sz="2800" b="0" dirty="0" smtClean="0">
                <a:solidFill>
                  <a:schemeClr val="accent2"/>
                </a:solidFill>
                <a:cs typeface="B Mitra" pitchFamily="2" charset="-78"/>
              </a:rPr>
              <a:t>10 % تختهاي مصوب را به بخش سوختگي </a:t>
            </a:r>
            <a:r>
              <a:rPr lang="ar-SA" sz="2800" b="0" dirty="0" smtClean="0">
                <a:cs typeface="B Mitra" pitchFamily="2" charset="-78"/>
              </a:rPr>
              <a:t>و </a:t>
            </a:r>
            <a:r>
              <a:rPr lang="ar-SA" sz="2800" b="0" dirty="0" smtClean="0">
                <a:solidFill>
                  <a:schemeClr val="accent2"/>
                </a:solidFill>
                <a:cs typeface="B Mitra" pitchFamily="2" charset="-78"/>
              </a:rPr>
              <a:t>10 % به بخش روانپزشكي</a:t>
            </a:r>
            <a:r>
              <a:rPr lang="ar-SA" sz="2800" b="0" dirty="0" smtClean="0">
                <a:cs typeface="B Mitra" pitchFamily="2" charset="-78"/>
              </a:rPr>
              <a:t> اختصاص دهند كه در اين صورت رعايت ضوابط مربوطه الزامي مي باشد</a:t>
            </a:r>
            <a:r>
              <a:rPr lang="en-US" sz="2800" b="0" dirty="0" smtClean="0">
                <a:cs typeface="B Mitra" pitchFamily="2" charset="-78"/>
              </a:rPr>
              <a:t>.</a:t>
            </a:r>
          </a:p>
          <a:p>
            <a:pPr indent="3175" algn="just">
              <a:buNone/>
            </a:pPr>
            <a:r>
              <a:rPr lang="fa-IR" sz="2800" b="0" dirty="0" smtClean="0">
                <a:cs typeface="B Mitra" pitchFamily="2" charset="-78"/>
              </a:rPr>
              <a:t> </a:t>
            </a:r>
            <a:endParaRPr lang="en-US" sz="2800" b="0" dirty="0" smtClean="0">
              <a:cs typeface="B Mitra" pitchFamily="2" charset="-78"/>
            </a:endParaRPr>
          </a:p>
          <a:p>
            <a:pPr indent="3175" algn="just">
              <a:buNone/>
            </a:pPr>
            <a:endParaRPr lang="en-US" sz="2800" b="0" dirty="0" smtClean="0">
              <a:cs typeface="B Mitra" pitchFamily="2" charset="-78"/>
            </a:endParaRPr>
          </a:p>
          <a:p>
            <a:endParaRPr lang="en-US" sz="28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16FC534-45DC-4ED9-B065-A18EC97A58B5}" type="datetime1">
              <a:rPr lang="en-US" smtClean="0"/>
              <a:pPr>
                <a:defRPr/>
              </a:pPr>
              <a:t>2/7/2016</a:t>
            </a:fld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EC52D35-9794-42B8-8E47-99707CF273F6}" type="slidenum">
              <a:rPr lang="fa-IR" smtClean="0"/>
              <a:pPr>
                <a:defRPr/>
              </a:pPr>
              <a:t>4</a:t>
            </a:fld>
            <a:endParaRPr lang="fa-IR"/>
          </a:p>
        </p:txBody>
      </p:sp>
    </p:spTree>
  </p:cSld>
  <p:clrMapOvr>
    <a:masterClrMapping/>
  </p:clrMapOvr>
  <p:transition>
    <p:fade thruBlk="1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4282" y="285728"/>
            <a:ext cx="8929718" cy="6191272"/>
          </a:xfrm>
        </p:spPr>
        <p:txBody>
          <a:bodyPr/>
          <a:lstStyle/>
          <a:p>
            <a:pPr indent="3175" algn="just">
              <a:buNone/>
            </a:pPr>
            <a:r>
              <a:rPr lang="ar-SA" sz="2800" b="0" dirty="0" smtClean="0">
                <a:cs typeface="B Mitra" pitchFamily="2" charset="-78"/>
              </a:rPr>
              <a:t>فصل نهم( شرايط اختصاصي </a:t>
            </a:r>
            <a:r>
              <a:rPr lang="ar-SA" b="0" dirty="0" smtClean="0">
                <a:cs typeface="B Mitra" pitchFamily="2" charset="-78"/>
              </a:rPr>
              <a:t>بخشهاي </a:t>
            </a:r>
            <a:r>
              <a:rPr lang="ar-SA" dirty="0" smtClean="0">
                <a:cs typeface="B Mitra" pitchFamily="2" charset="-78"/>
              </a:rPr>
              <a:t>اتاق عمل</a:t>
            </a:r>
            <a:r>
              <a:rPr lang="ar-SA" sz="2800" b="0" dirty="0" smtClean="0">
                <a:cs typeface="B Mitra" pitchFamily="2" charset="-78"/>
              </a:rPr>
              <a:t>)</a:t>
            </a:r>
            <a:r>
              <a:rPr lang="en-US" sz="2800" b="0" dirty="0" smtClean="0">
                <a:cs typeface="B Mitra" pitchFamily="2" charset="-78"/>
              </a:rPr>
              <a:t>:</a:t>
            </a:r>
          </a:p>
          <a:p>
            <a:pPr indent="3175" algn="just">
              <a:buNone/>
            </a:pPr>
            <a:r>
              <a:rPr lang="ar-SA" sz="2800" b="0" dirty="0" smtClean="0">
                <a:cs typeface="B Mitra" pitchFamily="2" charset="-78"/>
              </a:rPr>
              <a:t>ماده 25</a:t>
            </a:r>
            <a:r>
              <a:rPr lang="en-US" sz="2800" b="0" dirty="0" smtClean="0">
                <a:cs typeface="B Mitra" pitchFamily="2" charset="-78"/>
              </a:rPr>
              <a:t> - </a:t>
            </a:r>
            <a:r>
              <a:rPr lang="ar-SA" sz="2800" b="0" dirty="0" smtClean="0">
                <a:cs typeface="B Mitra" pitchFamily="2" charset="-78"/>
              </a:rPr>
              <a:t>اتاق هاي عمل ضمن دارابودن شرايط بهداشتي ساير اتاق ها، بايستي داراي شرايط ويژه به شرح ذيل باشد</a:t>
            </a:r>
            <a:r>
              <a:rPr lang="en-US" sz="2800" b="0" dirty="0" smtClean="0">
                <a:cs typeface="B Mitra" pitchFamily="2" charset="-78"/>
              </a:rPr>
              <a:t>:</a:t>
            </a:r>
          </a:p>
          <a:p>
            <a:pPr indent="3175" algn="just">
              <a:buNone/>
            </a:pPr>
            <a:r>
              <a:rPr lang="ar-SA" sz="2800" b="0" dirty="0" smtClean="0">
                <a:cs typeface="B Mitra" pitchFamily="2" charset="-78"/>
              </a:rPr>
              <a:t>الف)</a:t>
            </a:r>
            <a:r>
              <a:rPr lang="ar-SA" sz="2800" b="0" dirty="0" smtClean="0">
                <a:solidFill>
                  <a:schemeClr val="accent2"/>
                </a:solidFill>
                <a:cs typeface="B Mitra" pitchFamily="2" charset="-78"/>
              </a:rPr>
              <a:t> كف </a:t>
            </a:r>
            <a:r>
              <a:rPr lang="ar-SA" sz="2800" b="0" dirty="0" smtClean="0">
                <a:cs typeface="B Mitra" pitchFamily="2" charset="-78"/>
              </a:rPr>
              <a:t>در كليه قسمتهاي اتاق عمل بايد سالم، بدون درز و شكاف و جنس آن از كفپوش مناسب و به گونه اي باشد كه ذرات از آن جدا و در فضا پخش نگردد و نيز غيرقابل نفوذ به آب و قابل شستشو بوده ومحل اتصال كف به ديوار بدون زاويه باشد</a:t>
            </a:r>
            <a:r>
              <a:rPr lang="en-US" sz="2800" b="0" dirty="0" smtClean="0">
                <a:cs typeface="B Mitra" pitchFamily="2" charset="-78"/>
              </a:rPr>
              <a:t>.</a:t>
            </a:r>
            <a:endParaRPr lang="fa-IR" sz="2800" b="0" dirty="0" smtClean="0">
              <a:cs typeface="B Mitra" pitchFamily="2" charset="-78"/>
            </a:endParaRPr>
          </a:p>
          <a:p>
            <a:pPr indent="3175" algn="just">
              <a:buNone/>
            </a:pPr>
            <a:endParaRPr lang="en-US" sz="2800" b="0" dirty="0" smtClean="0">
              <a:cs typeface="B Mitra" pitchFamily="2" charset="-78"/>
            </a:endParaRPr>
          </a:p>
          <a:p>
            <a:pPr indent="3175" algn="just">
              <a:buNone/>
            </a:pPr>
            <a:r>
              <a:rPr lang="ar-SA" sz="2800" b="0" dirty="0" smtClean="0">
                <a:cs typeface="B Mitra" pitchFamily="2" charset="-78"/>
              </a:rPr>
              <a:t>ب) </a:t>
            </a:r>
            <a:r>
              <a:rPr lang="ar-SA" sz="2800" b="0" dirty="0" smtClean="0">
                <a:solidFill>
                  <a:schemeClr val="accent2"/>
                </a:solidFill>
                <a:cs typeface="B Mitra" pitchFamily="2" charset="-78"/>
              </a:rPr>
              <a:t>ديوارها بايد تا سقف كاشي كاري و رنگ كاملا</a:t>
            </a:r>
            <a:r>
              <a:rPr lang="en-US" sz="2800" b="0" dirty="0" smtClean="0">
                <a:solidFill>
                  <a:schemeClr val="accent2"/>
                </a:solidFill>
                <a:cs typeface="B Mitra" pitchFamily="2" charset="-78"/>
              </a:rPr>
              <a:t>" </a:t>
            </a:r>
            <a:r>
              <a:rPr lang="ar-SA" sz="2800" b="0" dirty="0" smtClean="0">
                <a:solidFill>
                  <a:schemeClr val="accent2"/>
                </a:solidFill>
                <a:cs typeface="B Mitra" pitchFamily="2" charset="-78"/>
              </a:rPr>
              <a:t>روشن </a:t>
            </a:r>
            <a:r>
              <a:rPr lang="ar-SA" sz="2800" b="0" dirty="0" smtClean="0">
                <a:cs typeface="B Mitra" pitchFamily="2" charset="-78"/>
              </a:rPr>
              <a:t>، سالم و بدون درز و شكاف و ترك خوردگي و مقاوم به مواد ضد عفوني كننده و پاك كننده باشد</a:t>
            </a:r>
            <a:r>
              <a:rPr lang="en-US" sz="2800" b="0" dirty="0" smtClean="0">
                <a:cs typeface="B Mitra" pitchFamily="2" charset="-78"/>
              </a:rPr>
              <a:t>.</a:t>
            </a:r>
            <a:endParaRPr lang="fa-IR" sz="2800" b="0" dirty="0" smtClean="0">
              <a:cs typeface="B Mitra" pitchFamily="2" charset="-78"/>
            </a:endParaRPr>
          </a:p>
          <a:p>
            <a:pPr indent="3175" algn="just">
              <a:buNone/>
            </a:pPr>
            <a:endParaRPr lang="en-US" sz="2800" b="0" dirty="0" smtClean="0">
              <a:cs typeface="B Mitra" pitchFamily="2" charset="-78"/>
            </a:endParaRPr>
          </a:p>
          <a:p>
            <a:pPr indent="3175" algn="just">
              <a:buNone/>
            </a:pPr>
            <a:r>
              <a:rPr lang="ar-SA" sz="2800" b="0" dirty="0" smtClean="0">
                <a:cs typeface="B Mitra" pitchFamily="2" charset="-78"/>
              </a:rPr>
              <a:t>ج ) </a:t>
            </a:r>
            <a:r>
              <a:rPr lang="ar-SA" sz="2800" b="0" dirty="0" smtClean="0">
                <a:solidFill>
                  <a:schemeClr val="accent2"/>
                </a:solidFill>
                <a:cs typeface="B Mitra" pitchFamily="2" charset="-78"/>
              </a:rPr>
              <a:t>سقف سالم ، بدون درز و شكاف </a:t>
            </a:r>
            <a:r>
              <a:rPr lang="ar-SA" sz="2800" b="0" dirty="0" smtClean="0">
                <a:cs typeface="B Mitra" pitchFamily="2" charset="-78"/>
              </a:rPr>
              <a:t>و ترك خوردگي و برنگ روشن و قابل شستشو باشد</a:t>
            </a:r>
            <a:r>
              <a:rPr lang="en-US" sz="2800" b="0" dirty="0" smtClean="0">
                <a:cs typeface="B Mitra" pitchFamily="2" charset="-78"/>
              </a:rPr>
              <a:t>.</a:t>
            </a:r>
          </a:p>
          <a:p>
            <a:pPr indent="3175" algn="just">
              <a:buNone/>
            </a:pPr>
            <a:r>
              <a:rPr lang="en-US" sz="2800" b="0" dirty="0" smtClean="0">
                <a:cs typeface="B Mitra" pitchFamily="2" charset="-78"/>
              </a:rPr>
              <a:t>.</a:t>
            </a:r>
          </a:p>
          <a:p>
            <a:pPr indent="3175" algn="just">
              <a:buNone/>
            </a:pPr>
            <a:endParaRPr lang="en-US" sz="2800" b="0" dirty="0">
              <a:cs typeface="B Mitra" pitchFamily="2" charset="-78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16FC534-45DC-4ED9-B065-A18EC97A58B5}" type="datetime1">
              <a:rPr lang="en-US" smtClean="0"/>
              <a:pPr>
                <a:defRPr/>
              </a:pPr>
              <a:t>2/7/2016</a:t>
            </a:fld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EC52D35-9794-42B8-8E47-99707CF273F6}" type="slidenum">
              <a:rPr lang="fa-IR" smtClean="0"/>
              <a:pPr>
                <a:defRPr/>
              </a:pPr>
              <a:t>40</a:t>
            </a:fld>
            <a:endParaRPr lang="fa-IR"/>
          </a:p>
        </p:txBody>
      </p:sp>
    </p:spTree>
  </p:cSld>
  <p:clrMapOvr>
    <a:masterClrMapping/>
  </p:clrMapOvr>
  <p:transition>
    <p:fade thruBlk="1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4282" y="285728"/>
            <a:ext cx="8715436" cy="6191272"/>
          </a:xfrm>
        </p:spPr>
        <p:txBody>
          <a:bodyPr/>
          <a:lstStyle/>
          <a:p>
            <a:pPr indent="3175" algn="just">
              <a:buNone/>
            </a:pPr>
            <a:r>
              <a:rPr lang="ar-SA" sz="2800" b="0" dirty="0" smtClean="0">
                <a:cs typeface="B Mitra" pitchFamily="2" charset="-78"/>
              </a:rPr>
              <a:t>د) ورودي به بخش اتاق عمل (خط قرمز) مي بايستي حفاظي به ارتفاع 20 سانتي متر از فضاهاي</a:t>
            </a:r>
            <a:r>
              <a:rPr lang="fa-IR" sz="2800" b="0" dirty="0" smtClean="0">
                <a:cs typeface="B Mitra" pitchFamily="2" charset="-78"/>
              </a:rPr>
              <a:t> </a:t>
            </a:r>
            <a:r>
              <a:rPr lang="ar-SA" sz="2800" b="0" dirty="0" smtClean="0">
                <a:cs typeface="B Mitra" pitchFamily="2" charset="-78"/>
              </a:rPr>
              <a:t>طرفين جدا شود</a:t>
            </a:r>
            <a:r>
              <a:rPr lang="en-US" sz="2800" b="0" dirty="0" smtClean="0">
                <a:cs typeface="B Mitra" pitchFamily="2" charset="-78"/>
              </a:rPr>
              <a:t>.</a:t>
            </a:r>
          </a:p>
          <a:p>
            <a:pPr indent="3175" algn="just">
              <a:buNone/>
            </a:pPr>
            <a:r>
              <a:rPr lang="ar-SA" sz="2800" b="0" dirty="0" smtClean="0">
                <a:cs typeface="B Mitra" pitchFamily="2" charset="-78"/>
              </a:rPr>
              <a:t>ح) كليد و پريزهاي برق ضد جرقه و داراي اتصال زمين باشند </a:t>
            </a:r>
            <a:endParaRPr lang="fa-IR" sz="2800" b="0" dirty="0" smtClean="0">
              <a:cs typeface="B Mitra" pitchFamily="2" charset="-78"/>
            </a:endParaRPr>
          </a:p>
          <a:p>
            <a:pPr indent="3175" algn="just">
              <a:buNone/>
            </a:pPr>
            <a:r>
              <a:rPr lang="ar-SA" sz="2800" b="0" dirty="0" smtClean="0">
                <a:cs typeface="B Mitra" pitchFamily="2" charset="-78"/>
              </a:rPr>
              <a:t>و) توالت و دستشويي با شرايط بهداشتي به تعداد كافي در مجموعه اتاقهاي عمل قبل از اتاق رختكن و خط قرمز در نظر گرفته شود</a:t>
            </a:r>
            <a:r>
              <a:rPr lang="en-US" sz="2800" b="0" dirty="0" smtClean="0">
                <a:cs typeface="B Mitra" pitchFamily="2" charset="-78"/>
              </a:rPr>
              <a:t>.</a:t>
            </a:r>
            <a:endParaRPr lang="fa-IR" sz="2800" b="0" dirty="0" smtClean="0">
              <a:cs typeface="B Mitra" pitchFamily="2" charset="-78"/>
            </a:endParaRPr>
          </a:p>
          <a:p>
            <a:pPr indent="3175" algn="just">
              <a:buNone/>
            </a:pPr>
            <a:endParaRPr lang="en-US" sz="2800" b="0" dirty="0" smtClean="0">
              <a:cs typeface="B Mitra" pitchFamily="2" charset="-78"/>
            </a:endParaRPr>
          </a:p>
          <a:p>
            <a:pPr marL="236538" indent="0" algn="just">
              <a:buNone/>
            </a:pPr>
            <a:r>
              <a:rPr lang="ar-SA" sz="2800" b="0" dirty="0" smtClean="0">
                <a:cs typeface="B Mitra" pitchFamily="2" charset="-78"/>
              </a:rPr>
              <a:t>ز)  قفسه هاي لباس اتاق عمل بايستي داراي شرايط بهداشتي بوده و براي كل پرسنل اتاق عمل مجزا باشد</a:t>
            </a:r>
            <a:r>
              <a:rPr lang="en-US" sz="2800" b="0" dirty="0" smtClean="0">
                <a:cs typeface="B Mitra" pitchFamily="2" charset="-78"/>
              </a:rPr>
              <a:t>.</a:t>
            </a:r>
          </a:p>
          <a:p>
            <a:pPr marL="236538" indent="0" algn="just">
              <a:buNone/>
            </a:pPr>
            <a:r>
              <a:rPr lang="ar-SA" sz="2800" b="0" dirty="0" smtClean="0">
                <a:cs typeface="B Mitra" pitchFamily="2" charset="-78"/>
              </a:rPr>
              <a:t>ط) هوا بطور مرتب با روش مناسب تهويه و رطوبت نسبي آن بين 60-50 درصد و دمای خشک بین 24-20 درجه سانتيگراد باشد.</a:t>
            </a:r>
            <a:endParaRPr lang="fa-IR" sz="2800" b="0" dirty="0" smtClean="0">
              <a:cs typeface="B Mitra" pitchFamily="2" charset="-78"/>
            </a:endParaRPr>
          </a:p>
          <a:p>
            <a:pPr marL="236538" indent="0" algn="just">
              <a:buNone/>
            </a:pPr>
            <a:endParaRPr lang="en-US" sz="2800" b="0" dirty="0" smtClean="0">
              <a:cs typeface="B Mitra" pitchFamily="2" charset="-78"/>
            </a:endParaRPr>
          </a:p>
          <a:p>
            <a:pPr marL="236538" indent="0" algn="just">
              <a:buNone/>
            </a:pPr>
            <a:r>
              <a:rPr lang="ar-SA" sz="2800" b="0" dirty="0" smtClean="0">
                <a:cs typeface="B Mitra" pitchFamily="2" charset="-78"/>
              </a:rPr>
              <a:t>ي) اتاق عمل بايستي بطور مرتب و </a:t>
            </a:r>
            <a:r>
              <a:rPr lang="ar-SA" sz="2800" b="0" dirty="0" smtClean="0">
                <a:solidFill>
                  <a:schemeClr val="accent2"/>
                </a:solidFill>
                <a:cs typeface="B Mitra" pitchFamily="2" charset="-78"/>
              </a:rPr>
              <a:t>به روش مناسب ضدعفوني </a:t>
            </a:r>
            <a:r>
              <a:rPr lang="ar-SA" sz="2800" b="0" dirty="0" smtClean="0">
                <a:cs typeface="B Mitra" pitchFamily="2" charset="-78"/>
              </a:rPr>
              <a:t>گردد</a:t>
            </a:r>
            <a:r>
              <a:rPr lang="en-US" sz="2800" b="0" dirty="0" smtClean="0">
                <a:cs typeface="B Mitra" pitchFamily="2" charset="-78"/>
              </a:rPr>
              <a:t>.</a:t>
            </a:r>
          </a:p>
          <a:p>
            <a:pPr marL="236538" indent="0" algn="just">
              <a:buNone/>
            </a:pPr>
            <a:endParaRPr lang="en-US" sz="2800" b="0" dirty="0">
              <a:cs typeface="B Mitra" pitchFamily="2" charset="-78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16FC534-45DC-4ED9-B065-A18EC97A58B5}" type="datetime1">
              <a:rPr lang="en-US" smtClean="0"/>
              <a:pPr>
                <a:defRPr/>
              </a:pPr>
              <a:t>2/7/2016</a:t>
            </a:fld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EC52D35-9794-42B8-8E47-99707CF273F6}" type="slidenum">
              <a:rPr lang="fa-IR" smtClean="0"/>
              <a:pPr>
                <a:defRPr/>
              </a:pPr>
              <a:t>41</a:t>
            </a:fld>
            <a:endParaRPr lang="fa-IR"/>
          </a:p>
        </p:txBody>
      </p:sp>
    </p:spTree>
  </p:cSld>
  <p:clrMapOvr>
    <a:masterClrMapping/>
  </p:clrMapOvr>
  <p:transition>
    <p:fade thruBlk="1"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58" y="285728"/>
            <a:ext cx="8572560" cy="6191272"/>
          </a:xfrm>
        </p:spPr>
        <p:txBody>
          <a:bodyPr/>
          <a:lstStyle/>
          <a:p>
            <a:pPr marL="236538" indent="0" algn="just">
              <a:buNone/>
            </a:pPr>
            <a:r>
              <a:rPr lang="ar-SA" sz="2800" b="0" dirty="0" smtClean="0">
                <a:cs typeface="B Mitra" pitchFamily="2" charset="-78"/>
              </a:rPr>
              <a:t>ك)</a:t>
            </a:r>
            <a:r>
              <a:rPr lang="ar-SA" sz="2800" b="0" dirty="0" smtClean="0">
                <a:solidFill>
                  <a:schemeClr val="accent2"/>
                </a:solidFill>
                <a:cs typeface="B Mitra" pitchFamily="2" charset="-78"/>
              </a:rPr>
              <a:t>محل رختكن جراح و كادر پرستاري </a:t>
            </a:r>
            <a:r>
              <a:rPr lang="ar-SA" sz="2800" b="0" dirty="0" smtClean="0">
                <a:cs typeface="B Mitra" pitchFamily="2" charset="-78"/>
              </a:rPr>
              <a:t>و تكنسين ها ضمن برخورداري از شرايط بهداشتي و رعايت موازين انطباق بايد داراي كمد لباس انفرادي و دوش نيز باشد</a:t>
            </a:r>
            <a:r>
              <a:rPr lang="en-US" sz="2800" b="0" dirty="0" smtClean="0">
                <a:cs typeface="B Mitra" pitchFamily="2" charset="-78"/>
              </a:rPr>
              <a:t>.</a:t>
            </a:r>
            <a:endParaRPr lang="fa-IR" sz="2800" b="0" dirty="0" smtClean="0">
              <a:cs typeface="B Mitra" pitchFamily="2" charset="-78"/>
            </a:endParaRPr>
          </a:p>
          <a:p>
            <a:pPr marL="236538" indent="0" algn="just">
              <a:buNone/>
            </a:pPr>
            <a:endParaRPr lang="en-US" sz="2800" b="0" dirty="0" smtClean="0">
              <a:cs typeface="B Mitra" pitchFamily="2" charset="-78"/>
            </a:endParaRPr>
          </a:p>
          <a:p>
            <a:pPr marL="236538" indent="0" algn="just">
              <a:buNone/>
            </a:pPr>
            <a:r>
              <a:rPr lang="ar-SA" sz="2800" b="0" dirty="0" smtClean="0">
                <a:cs typeface="B Mitra" pitchFamily="2" charset="-78"/>
              </a:rPr>
              <a:t>ل) </a:t>
            </a:r>
            <a:r>
              <a:rPr lang="ar-SA" sz="2800" b="0" dirty="0" smtClean="0">
                <a:solidFill>
                  <a:schemeClr val="accent2"/>
                </a:solidFill>
                <a:cs typeface="B Mitra" pitchFamily="2" charset="-78"/>
              </a:rPr>
              <a:t>وجود اتاق وسايل استريل </a:t>
            </a:r>
            <a:r>
              <a:rPr lang="ar-SA" sz="2800" b="0" dirty="0" smtClean="0">
                <a:cs typeface="B Mitra" pitchFamily="2" charset="-78"/>
              </a:rPr>
              <a:t>با قفسه هاي مورد لزوم جهت نگهداري وسايل رسيده از بخش بخش استريليزاسيون مركزي </a:t>
            </a:r>
            <a:r>
              <a:rPr lang="en-US" sz="2800" b="0" dirty="0" smtClean="0">
                <a:cs typeface="B Mitra" pitchFamily="2" charset="-78"/>
              </a:rPr>
              <a:t>CSR </a:t>
            </a:r>
            <a:r>
              <a:rPr lang="ar-SA" sz="2800" b="0" dirty="0" smtClean="0">
                <a:cs typeface="B Mitra" pitchFamily="2" charset="-78"/>
              </a:rPr>
              <a:t>الزامي است</a:t>
            </a:r>
            <a:r>
              <a:rPr lang="en-US" sz="2800" b="0" dirty="0" smtClean="0">
                <a:cs typeface="B Mitra" pitchFamily="2" charset="-78"/>
              </a:rPr>
              <a:t>. </a:t>
            </a:r>
            <a:endParaRPr lang="fa-IR" sz="2800" b="0" dirty="0" smtClean="0">
              <a:cs typeface="B Mitra" pitchFamily="2" charset="-78"/>
            </a:endParaRPr>
          </a:p>
          <a:p>
            <a:pPr marL="236538" indent="0" algn="just">
              <a:buNone/>
            </a:pPr>
            <a:endParaRPr lang="en-US" sz="2800" b="0" dirty="0" smtClean="0">
              <a:cs typeface="B Mitra" pitchFamily="2" charset="-78"/>
            </a:endParaRPr>
          </a:p>
          <a:p>
            <a:pPr marL="173038" indent="0">
              <a:buNone/>
            </a:pPr>
            <a:r>
              <a:rPr lang="ar-SA" sz="2800" b="0" dirty="0" smtClean="0">
                <a:cs typeface="B Mitra" pitchFamily="2" charset="-78"/>
              </a:rPr>
              <a:t>م) </a:t>
            </a:r>
            <a:r>
              <a:rPr lang="ar-SA" sz="2800" b="0" dirty="0" smtClean="0">
                <a:solidFill>
                  <a:schemeClr val="accent2"/>
                </a:solidFill>
                <a:cs typeface="B Mitra" pitchFamily="2" charset="-78"/>
              </a:rPr>
              <a:t>جهت نگهداري وسايل تميز كننده </a:t>
            </a:r>
            <a:r>
              <a:rPr lang="ar-SA" sz="2800" b="0" dirty="0" smtClean="0">
                <a:cs typeface="B Mitra" pitchFamily="2" charset="-78"/>
              </a:rPr>
              <a:t>و تجهيزات مكانيكي نظافت، مواد پاك كننده و ضدعفوني كننده ، بايستي اتاق مخصوص با شرايط بهداشتي در نظر گرفته شود</a:t>
            </a:r>
            <a:r>
              <a:rPr lang="en-US" sz="2800" b="0" dirty="0" smtClean="0">
                <a:cs typeface="B Mitra" pitchFamily="2" charset="-78"/>
              </a:rPr>
              <a:t>.</a:t>
            </a:r>
            <a:endParaRPr lang="fa-IR" sz="2800" b="0" dirty="0" smtClean="0">
              <a:cs typeface="B Mitra" pitchFamily="2" charset="-78"/>
            </a:endParaRPr>
          </a:p>
          <a:p>
            <a:pPr marL="173038" indent="0">
              <a:buNone/>
            </a:pPr>
            <a:endParaRPr lang="en-US" sz="2800" b="0" dirty="0" smtClean="0">
              <a:cs typeface="B Mitra" pitchFamily="2" charset="-78"/>
            </a:endParaRPr>
          </a:p>
          <a:p>
            <a:pPr marL="173038" indent="0">
              <a:buNone/>
            </a:pPr>
            <a:r>
              <a:rPr lang="ar-SA" sz="2800" b="0" dirty="0" smtClean="0">
                <a:solidFill>
                  <a:schemeClr val="accent2"/>
                </a:solidFill>
                <a:cs typeface="B Mitra" pitchFamily="2" charset="-78"/>
              </a:rPr>
              <a:t>وجود يك محل شستشوي مجهز به سيستم آب گرم و سرد و تسهيلاتي براي تميز كردن و ضدعفوني كردن پوتين ها، چكمه ها ، كفش ها و تي الزامي است</a:t>
            </a:r>
            <a:r>
              <a:rPr lang="en-US" sz="2800" b="0" dirty="0" smtClean="0">
                <a:solidFill>
                  <a:schemeClr val="accent2"/>
                </a:solidFill>
                <a:cs typeface="B Mitra" pitchFamily="2" charset="-78"/>
              </a:rPr>
              <a:t>.</a:t>
            </a:r>
            <a:endParaRPr lang="fa-IR" sz="2800" b="0" dirty="0" smtClean="0">
              <a:solidFill>
                <a:schemeClr val="accent2"/>
              </a:solidFill>
              <a:cs typeface="B Mitra" pitchFamily="2" charset="-78"/>
            </a:endParaRPr>
          </a:p>
          <a:p>
            <a:pPr marL="173038" indent="0">
              <a:buNone/>
            </a:pPr>
            <a:endParaRPr lang="en-US" sz="2800" b="0" dirty="0" smtClean="0">
              <a:cs typeface="B Mitra" pitchFamily="2" charset="-78"/>
            </a:endParaRPr>
          </a:p>
          <a:p>
            <a:pPr marL="173038" indent="0"/>
            <a:endParaRPr lang="en-US" sz="28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16FC534-45DC-4ED9-B065-A18EC97A58B5}" type="datetime1">
              <a:rPr lang="en-US" smtClean="0"/>
              <a:pPr>
                <a:defRPr/>
              </a:pPr>
              <a:t>2/7/2016</a:t>
            </a:fld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EC52D35-9794-42B8-8E47-99707CF273F6}" type="slidenum">
              <a:rPr lang="fa-IR" smtClean="0"/>
              <a:pPr>
                <a:defRPr/>
              </a:pPr>
              <a:t>42</a:t>
            </a:fld>
            <a:endParaRPr lang="fa-IR"/>
          </a:p>
        </p:txBody>
      </p:sp>
    </p:spTree>
  </p:cSld>
  <p:clrMapOvr>
    <a:masterClrMapping/>
  </p:clrMapOvr>
  <p:transition>
    <p:fade thruBlk="1"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5720" y="714356"/>
            <a:ext cx="8643998" cy="5762644"/>
          </a:xfrm>
        </p:spPr>
        <p:txBody>
          <a:bodyPr/>
          <a:lstStyle/>
          <a:p>
            <a:pPr marL="173038" indent="0">
              <a:buNone/>
            </a:pPr>
            <a:r>
              <a:rPr lang="ar-SA" sz="2800" b="0" dirty="0" smtClean="0">
                <a:cs typeface="B Mitra" pitchFamily="2" charset="-78"/>
              </a:rPr>
              <a:t>ص) </a:t>
            </a:r>
            <a:r>
              <a:rPr lang="ar-SA" sz="2800" b="0" dirty="0" smtClean="0">
                <a:solidFill>
                  <a:schemeClr val="accent2"/>
                </a:solidFill>
                <a:cs typeface="B Mitra" pitchFamily="2" charset="-78"/>
              </a:rPr>
              <a:t>اتاق استراحت </a:t>
            </a:r>
            <a:r>
              <a:rPr lang="ar-SA" sz="2800" b="0" dirty="0" smtClean="0">
                <a:cs typeface="B Mitra" pitchFamily="2" charset="-78"/>
              </a:rPr>
              <a:t>كادر اتاق عمل بايستي در قسمت رختكن هاي محوطه بخش اتاق عمل مستقر گردد</a:t>
            </a:r>
            <a:r>
              <a:rPr lang="en-US" sz="2800" b="0" dirty="0" smtClean="0">
                <a:cs typeface="B Mitra" pitchFamily="2" charset="-78"/>
              </a:rPr>
              <a:t>.</a:t>
            </a:r>
            <a:endParaRPr lang="fa-IR" sz="2800" b="0" dirty="0" smtClean="0">
              <a:cs typeface="B Mitra" pitchFamily="2" charset="-78"/>
            </a:endParaRPr>
          </a:p>
          <a:p>
            <a:pPr marL="173038" indent="0">
              <a:buNone/>
            </a:pPr>
            <a:endParaRPr lang="en-US" sz="2800" b="0" dirty="0" smtClean="0">
              <a:cs typeface="B Mitra" pitchFamily="2" charset="-78"/>
            </a:endParaRPr>
          </a:p>
          <a:p>
            <a:pPr marL="173038" indent="0">
              <a:buNone/>
            </a:pPr>
            <a:r>
              <a:rPr lang="ar-SA" sz="2800" b="0" dirty="0" smtClean="0">
                <a:cs typeface="B Mitra" pitchFamily="2" charset="-78"/>
              </a:rPr>
              <a:t>ع) </a:t>
            </a:r>
            <a:r>
              <a:rPr lang="ar-SA" sz="2800" b="0" dirty="0" smtClean="0">
                <a:solidFill>
                  <a:schemeClr val="accent2"/>
                </a:solidFill>
                <a:cs typeface="B Mitra" pitchFamily="2" charset="-78"/>
              </a:rPr>
              <a:t>كليه توالت ها، </a:t>
            </a:r>
            <a:r>
              <a:rPr lang="ar-SA" sz="2800" b="0" dirty="0" smtClean="0">
                <a:cs typeface="B Mitra" pitchFamily="2" charset="-78"/>
              </a:rPr>
              <a:t>دستشوئي ها و حمام هاي عمل بايستي بطور مرتب و روزانه حداقل دو مرتبه با مواد ضد عفوني كننده مناسب گندزدائي گردد</a:t>
            </a:r>
            <a:r>
              <a:rPr lang="en-US" sz="2800" b="0" dirty="0" smtClean="0">
                <a:cs typeface="B Mitra" pitchFamily="2" charset="-78"/>
              </a:rPr>
              <a:t>.</a:t>
            </a:r>
            <a:endParaRPr lang="fa-IR" sz="2800" b="0" dirty="0" smtClean="0">
              <a:cs typeface="B Mitra" pitchFamily="2" charset="-78"/>
            </a:endParaRPr>
          </a:p>
          <a:p>
            <a:pPr marL="173038" indent="0">
              <a:buNone/>
            </a:pPr>
            <a:endParaRPr lang="fa-IR" sz="2800" b="0" dirty="0" smtClean="0">
              <a:cs typeface="B Mitra" pitchFamily="2" charset="-78"/>
            </a:endParaRPr>
          </a:p>
          <a:p>
            <a:pPr marL="173038" indent="0">
              <a:buNone/>
            </a:pPr>
            <a:r>
              <a:rPr lang="ar-SA" sz="2800" b="0" dirty="0" smtClean="0">
                <a:cs typeface="B Mitra" pitchFamily="2" charset="-78"/>
              </a:rPr>
              <a:t>ف</a:t>
            </a:r>
            <a:r>
              <a:rPr lang="ar-SA" sz="2800" b="0" dirty="0" smtClean="0">
                <a:solidFill>
                  <a:schemeClr val="accent2"/>
                </a:solidFill>
                <a:cs typeface="B Mitra" pitchFamily="2" charset="-78"/>
              </a:rPr>
              <a:t>) سينك اسكراپ </a:t>
            </a:r>
            <a:r>
              <a:rPr lang="ar-SA" sz="2800" b="0" dirty="0" smtClean="0">
                <a:cs typeface="B Mitra" pitchFamily="2" charset="-78"/>
              </a:rPr>
              <a:t>براي خانم ها و آقايان بايد جدا باشد</a:t>
            </a:r>
            <a:r>
              <a:rPr lang="en-US" sz="2800" b="0" dirty="0" smtClean="0">
                <a:cs typeface="B Mitra" pitchFamily="2" charset="-78"/>
              </a:rPr>
              <a:t>.</a:t>
            </a:r>
            <a:endParaRPr lang="fa-IR" sz="2800" b="0" dirty="0" smtClean="0">
              <a:cs typeface="B Mitra" pitchFamily="2" charset="-78"/>
            </a:endParaRPr>
          </a:p>
          <a:p>
            <a:pPr marL="173038" indent="0">
              <a:buNone/>
            </a:pPr>
            <a:endParaRPr lang="fa-IR" sz="2800" b="0" dirty="0" smtClean="0">
              <a:cs typeface="B Mitra" pitchFamily="2" charset="-78"/>
            </a:endParaRPr>
          </a:p>
          <a:p>
            <a:pPr marL="173038" indent="0">
              <a:buNone/>
            </a:pPr>
            <a:endParaRPr lang="en-US" sz="2800" b="0" dirty="0" smtClean="0">
              <a:cs typeface="B Mitra" pitchFamily="2" charset="-78"/>
            </a:endParaRPr>
          </a:p>
          <a:p>
            <a:endParaRPr lang="en-US" sz="28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16FC534-45DC-4ED9-B065-A18EC97A58B5}" type="datetime1">
              <a:rPr lang="en-US" smtClean="0"/>
              <a:pPr>
                <a:defRPr/>
              </a:pPr>
              <a:t>2/7/2016</a:t>
            </a:fld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EC52D35-9794-42B8-8E47-99707CF273F6}" type="slidenum">
              <a:rPr lang="fa-IR" smtClean="0"/>
              <a:pPr>
                <a:defRPr/>
              </a:pPr>
              <a:t>43</a:t>
            </a:fld>
            <a:endParaRPr lang="fa-IR"/>
          </a:p>
        </p:txBody>
      </p:sp>
    </p:spTree>
  </p:cSld>
  <p:clrMapOvr>
    <a:masterClrMapping/>
  </p:clrMapOvr>
  <p:transition>
    <p:fade thruBlk="1"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4282" y="285728"/>
            <a:ext cx="8715436" cy="6191272"/>
          </a:xfrm>
        </p:spPr>
        <p:txBody>
          <a:bodyPr/>
          <a:lstStyle/>
          <a:p>
            <a:pPr marL="58738" indent="0">
              <a:buNone/>
            </a:pPr>
            <a:r>
              <a:rPr lang="fa-IR" dirty="0" smtClean="0">
                <a:cs typeface="B Homa" pitchFamily="2" charset="-78"/>
              </a:rPr>
              <a:t>خلاصه اینکه:</a:t>
            </a:r>
          </a:p>
          <a:p>
            <a:pPr marL="58738" indent="0">
              <a:buFont typeface="Wingdings" pitchFamily="2" charset="2"/>
              <a:buChar char="ü"/>
            </a:pPr>
            <a:r>
              <a:rPr lang="ar-SA" sz="2800" b="0" dirty="0" smtClean="0">
                <a:cs typeface="B Mitra" pitchFamily="2" charset="-78"/>
              </a:rPr>
              <a:t>بيمارستان </a:t>
            </a:r>
            <a:r>
              <a:rPr lang="ar-SA" sz="2800" b="0" dirty="0" smtClean="0">
                <a:solidFill>
                  <a:schemeClr val="accent2"/>
                </a:solidFill>
                <a:cs typeface="B Mitra" pitchFamily="2" charset="-78"/>
              </a:rPr>
              <a:t>يك موسسه پزشكي است كه با استفاده از امكانات تشخيصي ، درماني ، بهداشتي، آموزشي و پژوهشي </a:t>
            </a:r>
            <a:r>
              <a:rPr lang="ar-SA" sz="2800" b="0" dirty="0" smtClean="0">
                <a:cs typeface="B Mitra" pitchFamily="2" charset="-78"/>
              </a:rPr>
              <a:t>به منظور درمان و بهبودي بيماران</a:t>
            </a:r>
            <a:r>
              <a:rPr lang="fa-IR" sz="2800" b="0" dirty="0" smtClean="0">
                <a:cs typeface="B Mitra" pitchFamily="2" charset="-78"/>
              </a:rPr>
              <a:t> </a:t>
            </a:r>
            <a:r>
              <a:rPr lang="ar-SA" sz="2800" b="0" dirty="0" smtClean="0">
                <a:cs typeface="B Mitra" pitchFamily="2" charset="-78"/>
              </a:rPr>
              <a:t>تاسيس مي گردد</a:t>
            </a:r>
            <a:r>
              <a:rPr lang="en-US" sz="2800" b="0" dirty="0" smtClean="0">
                <a:cs typeface="B Mitra" pitchFamily="2" charset="-78"/>
              </a:rPr>
              <a:t>.</a:t>
            </a:r>
            <a:endParaRPr lang="fa-IR" sz="2800" b="0" dirty="0" smtClean="0">
              <a:cs typeface="B Mitra" pitchFamily="2" charset="-78"/>
            </a:endParaRPr>
          </a:p>
          <a:p>
            <a:pPr marL="58738" indent="0">
              <a:buFont typeface="Wingdings" pitchFamily="2" charset="2"/>
              <a:buChar char="ü"/>
            </a:pPr>
            <a:endParaRPr lang="fa-IR" sz="2800" b="0" dirty="0" smtClean="0">
              <a:cs typeface="B Mitra" pitchFamily="2" charset="-78"/>
            </a:endParaRPr>
          </a:p>
          <a:p>
            <a:pPr marL="58738" indent="0" algn="just">
              <a:buFont typeface="Wingdings" pitchFamily="2" charset="2"/>
              <a:buChar char="ü"/>
            </a:pPr>
            <a:r>
              <a:rPr lang="ar-SA" sz="2800" b="0" dirty="0" smtClean="0">
                <a:cs typeface="B Mitra" pitchFamily="2" charset="-78"/>
              </a:rPr>
              <a:t>هدف واحد بهداشت </a:t>
            </a:r>
            <a:r>
              <a:rPr lang="ar-SA" sz="2800" b="0" dirty="0" smtClean="0">
                <a:solidFill>
                  <a:schemeClr val="accent2"/>
                </a:solidFill>
                <a:cs typeface="B Mitra" pitchFamily="2" charset="-78"/>
              </a:rPr>
              <a:t>ارتقاء سطح بهداشت</a:t>
            </a:r>
            <a:r>
              <a:rPr lang="fa-IR" sz="2800" b="0" dirty="0" smtClean="0">
                <a:solidFill>
                  <a:schemeClr val="accent2"/>
                </a:solidFill>
                <a:cs typeface="B Mitra" pitchFamily="2" charset="-78"/>
              </a:rPr>
              <a:t> </a:t>
            </a:r>
            <a:r>
              <a:rPr lang="ar-SA" sz="2800" b="0" dirty="0" smtClean="0">
                <a:cs typeface="B Mitra" pitchFamily="2" charset="-78"/>
              </a:rPr>
              <a:t>قسمتهاي مختلف</a:t>
            </a:r>
            <a:r>
              <a:rPr lang="fa-IR" sz="2800" b="0" dirty="0" smtClean="0">
                <a:cs typeface="B Mitra" pitchFamily="2" charset="-78"/>
              </a:rPr>
              <a:t> </a:t>
            </a:r>
            <a:r>
              <a:rPr lang="ar-SA" sz="2800" b="0" dirty="0" smtClean="0">
                <a:solidFill>
                  <a:schemeClr val="accent2"/>
                </a:solidFill>
                <a:cs typeface="B Mitra" pitchFamily="2" charset="-78"/>
              </a:rPr>
              <a:t>وجلوگيري از انتقال بيماري عفوني </a:t>
            </a:r>
            <a:r>
              <a:rPr lang="ar-SA" sz="2800" b="0" dirty="0" smtClean="0">
                <a:cs typeface="B Mitra" pitchFamily="2" charset="-78"/>
              </a:rPr>
              <a:t>از فرد به فرد ديگر و </a:t>
            </a:r>
            <a:r>
              <a:rPr lang="ar-SA" sz="2800" b="0" dirty="0" smtClean="0">
                <a:solidFill>
                  <a:schemeClr val="accent2"/>
                </a:solidFill>
                <a:cs typeface="B Mitra" pitchFamily="2" charset="-78"/>
              </a:rPr>
              <a:t>ارتقاء ايمني پرسنل </a:t>
            </a:r>
            <a:r>
              <a:rPr lang="ar-SA" sz="2800" b="0" dirty="0" smtClean="0">
                <a:cs typeface="B Mitra" pitchFamily="2" charset="-78"/>
              </a:rPr>
              <a:t>بيمارستان</a:t>
            </a:r>
            <a:r>
              <a:rPr lang="fa-IR" sz="2800" b="0" dirty="0" smtClean="0">
                <a:cs typeface="B Mitra" pitchFamily="2" charset="-78"/>
              </a:rPr>
              <a:t> است.</a:t>
            </a:r>
          </a:p>
          <a:p>
            <a:pPr marL="58738" indent="0" algn="just">
              <a:buFont typeface="Wingdings" pitchFamily="2" charset="2"/>
              <a:buChar char="ü"/>
            </a:pPr>
            <a:endParaRPr lang="fa-IR" sz="2800" b="0" dirty="0" smtClean="0">
              <a:cs typeface="B Mitra" pitchFamily="2" charset="-78"/>
            </a:endParaRPr>
          </a:p>
          <a:p>
            <a:pPr marL="58738" indent="0" algn="just">
              <a:buFont typeface="Wingdings" pitchFamily="2" charset="2"/>
              <a:buChar char="ü"/>
            </a:pPr>
            <a:r>
              <a:rPr lang="ar-SA" sz="2800" b="0" dirty="0" smtClean="0">
                <a:cs typeface="B Mitra" pitchFamily="2" charset="-78"/>
              </a:rPr>
              <a:t>شرح وظایف کارشناس بهداشت محیط در بیمارستان</a:t>
            </a:r>
            <a:r>
              <a:rPr lang="fa-IR" sz="2800" b="0" dirty="0" smtClean="0">
                <a:cs typeface="B Mitra" pitchFamily="2" charset="-78"/>
              </a:rPr>
              <a:t> شامل کنترل بهداشت آب و فاضلاب ، پسماند، بازدید مستمر بخش ها ، </a:t>
            </a:r>
            <a:r>
              <a:rPr lang="ar-SA" sz="2800" b="0" dirty="0" smtClean="0">
                <a:cs typeface="B Mitra" pitchFamily="2" charset="-78"/>
              </a:rPr>
              <a:t>بهداشت مواد غذايي وآشپزخانه </a:t>
            </a:r>
            <a:r>
              <a:rPr lang="fa-IR" sz="2800" b="0" dirty="0" smtClean="0">
                <a:cs typeface="B Mitra" pitchFamily="2" charset="-78"/>
              </a:rPr>
              <a:t>، </a:t>
            </a:r>
            <a:r>
              <a:rPr lang="ar-SA" sz="2800" b="0" dirty="0" smtClean="0">
                <a:cs typeface="B Mitra" pitchFamily="2" charset="-78"/>
              </a:rPr>
              <a:t>مبارزه با حشرات و جوندگان و ..</a:t>
            </a:r>
            <a:r>
              <a:rPr lang="fa-IR" sz="2800" b="0" dirty="0" smtClean="0">
                <a:cs typeface="B Mitra" pitchFamily="2" charset="-78"/>
              </a:rPr>
              <a:t> است.</a:t>
            </a:r>
          </a:p>
          <a:p>
            <a:pPr marL="58738" indent="0" algn="just">
              <a:buNone/>
            </a:pPr>
            <a:endParaRPr lang="fa-IR" sz="2800" b="0" dirty="0" smtClean="0">
              <a:cs typeface="B Mitra" pitchFamily="2" charset="-78"/>
            </a:endParaRPr>
          </a:p>
          <a:p>
            <a:pPr marL="58738" indent="0" algn="just">
              <a:buFont typeface="Wingdings" pitchFamily="2" charset="2"/>
              <a:buChar char="ü"/>
            </a:pPr>
            <a:r>
              <a:rPr lang="fa-IR" sz="2800" b="0" dirty="0" smtClean="0">
                <a:cs typeface="B Mitra" pitchFamily="2" charset="-78"/>
              </a:rPr>
              <a:t> مطابق با آیین نامه تأسیس و بهره برداری بیمارستانها</a:t>
            </a:r>
            <a:r>
              <a:rPr lang="ar-SA" sz="2800" b="0" dirty="0" smtClean="0">
                <a:solidFill>
                  <a:schemeClr val="accent2"/>
                </a:solidFill>
                <a:cs typeface="B Mitra" pitchFamily="2" charset="-78"/>
              </a:rPr>
              <a:t> وجود حداقل يك نفر كارشناس بهداشت محيط شاغل در بيمارستان ضروري است</a:t>
            </a:r>
            <a:r>
              <a:rPr lang="en-US" sz="2800" b="0" dirty="0" smtClean="0">
                <a:solidFill>
                  <a:schemeClr val="accent2"/>
                </a:solidFill>
                <a:cs typeface="B Mitra" pitchFamily="2" charset="-78"/>
              </a:rPr>
              <a:t>.</a:t>
            </a:r>
            <a:endParaRPr lang="fa-IR" sz="2800" b="0" dirty="0" smtClean="0">
              <a:cs typeface="B Mitra" pitchFamily="2" charset="-78"/>
            </a:endParaRPr>
          </a:p>
          <a:p>
            <a:pPr marL="58738" indent="0" algn="just">
              <a:buFont typeface="Wingdings" pitchFamily="2" charset="2"/>
              <a:buChar char="ü"/>
            </a:pPr>
            <a:endParaRPr lang="fa-IR" sz="2800" b="0" dirty="0" smtClean="0">
              <a:cs typeface="B Mitra" pitchFamily="2" charset="-78"/>
            </a:endParaRPr>
          </a:p>
          <a:p>
            <a:pPr marL="58738" indent="0">
              <a:buNone/>
            </a:pPr>
            <a:endParaRPr lang="fa-IR" sz="2800" b="0" dirty="0" smtClean="0">
              <a:cs typeface="B Mitra" pitchFamily="2" charset="-78"/>
            </a:endParaRPr>
          </a:p>
          <a:p>
            <a:pPr marL="58738" indent="0">
              <a:buNone/>
            </a:pPr>
            <a:endParaRPr lang="fa-IR" sz="2800" b="0" dirty="0" smtClean="0">
              <a:cs typeface="B Mitra" pitchFamily="2" charset="-78"/>
            </a:endParaRPr>
          </a:p>
          <a:p>
            <a:pPr marL="58738" indent="0">
              <a:buNone/>
            </a:pPr>
            <a:endParaRPr lang="en-US" sz="2800" b="0" dirty="0">
              <a:cs typeface="B Mitra" pitchFamily="2" charset="-78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16FC534-45DC-4ED9-B065-A18EC97A58B5}" type="datetime1">
              <a:rPr lang="en-US" smtClean="0"/>
              <a:pPr>
                <a:defRPr/>
              </a:pPr>
              <a:t>2/7/2016</a:t>
            </a:fld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EC52D35-9794-42B8-8E47-99707CF273F6}" type="slidenum">
              <a:rPr lang="fa-IR" smtClean="0"/>
              <a:pPr>
                <a:defRPr/>
              </a:pPr>
              <a:t>44</a:t>
            </a:fld>
            <a:endParaRPr lang="fa-IR"/>
          </a:p>
        </p:txBody>
      </p:sp>
    </p:spTree>
  </p:cSld>
  <p:clrMapOvr>
    <a:masterClrMapping/>
  </p:clrMapOvr>
  <p:transition>
    <p:fade thruBlk="1"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57200" y="381000"/>
            <a:ext cx="8229600" cy="5745163"/>
          </a:xfrm>
        </p:spPr>
        <p:txBody>
          <a:bodyPr>
            <a:normAutofit/>
          </a:bodyPr>
          <a:lstStyle/>
          <a:p>
            <a:pPr algn="ctr" rtl="1"/>
            <a:r>
              <a:rPr lang="fa-IR" sz="3600" dirty="0" smtClean="0">
                <a:cs typeface="B Esfehan" pitchFamily="2" charset="-78"/>
              </a:rPr>
              <a:t>با تشکر از توجه شما عزیزان</a:t>
            </a:r>
            <a:endParaRPr lang="en-US" sz="3600" dirty="0">
              <a:cs typeface="B Esfehan" pitchFamily="2" charset="-78"/>
            </a:endParaRPr>
          </a:p>
        </p:txBody>
      </p:sp>
      <p:pic>
        <p:nvPicPr>
          <p:cNvPr id="3" name="Picture 2" descr="ی.bmp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5174" y="1322028"/>
            <a:ext cx="6972025" cy="4697772"/>
          </a:xfrm>
          <a:prstGeom prst="rect">
            <a:avLst/>
          </a:prstGeom>
        </p:spPr>
      </p:pic>
      <p:pic>
        <p:nvPicPr>
          <p:cNvPr id="5" name="Picture 4" descr="Hydrangeas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3643306" y="357166"/>
            <a:ext cx="550069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cs typeface="B Titr" pitchFamily="2" charset="-78"/>
              </a:rPr>
              <a:t>خدایا به من زیستنی عطا کن</a:t>
            </a:r>
            <a:br>
              <a:rPr lang="fa-IR" sz="24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cs typeface="B Titr" pitchFamily="2" charset="-78"/>
              </a:rPr>
            </a:br>
            <a:r>
              <a:rPr lang="fa-IR" sz="24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cs typeface="B Titr" pitchFamily="2" charset="-78"/>
              </a:rPr>
              <a:t>که در لحظه ی مرگ بر بی ثمری لحظه ای که برای زیستن گذشته است</a:t>
            </a:r>
            <a:br>
              <a:rPr lang="fa-IR" sz="24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cs typeface="B Titr" pitchFamily="2" charset="-78"/>
              </a:rPr>
            </a:br>
            <a:r>
              <a:rPr lang="fa-IR" sz="24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cs typeface="B Titr" pitchFamily="2" charset="-78"/>
              </a:rPr>
              <a:t>حسرت نخورم.</a:t>
            </a:r>
            <a:br>
              <a:rPr lang="fa-IR" sz="24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cs typeface="B Titr" pitchFamily="2" charset="-78"/>
              </a:rPr>
            </a:br>
            <a:r>
              <a:rPr lang="fa-IR" sz="24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cs typeface="B Titr" pitchFamily="2" charset="-78"/>
              </a:rPr>
              <a:t>و مردنی عطا کن</a:t>
            </a:r>
            <a:br>
              <a:rPr lang="fa-IR" sz="24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cs typeface="B Titr" pitchFamily="2" charset="-78"/>
              </a:rPr>
            </a:br>
            <a:r>
              <a:rPr lang="fa-IR" sz="24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cs typeface="B Titr" pitchFamily="2" charset="-78"/>
              </a:rPr>
              <a:t>که بر بیهودگی اش سوگوار نباشم</a:t>
            </a:r>
            <a:endParaRPr lang="fa-IR" sz="2400" b="1" dirty="0">
              <a:solidFill>
                <a:schemeClr val="accent1">
                  <a:lumMod val="40000"/>
                  <a:lumOff val="60000"/>
                </a:schemeClr>
              </a:solidFill>
              <a:cs typeface="B Titr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28596" y="5143512"/>
            <a:ext cx="3000396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4400" dirty="0" smtClean="0">
                <a:solidFill>
                  <a:schemeClr val="accent1">
                    <a:lumMod val="60000"/>
                    <a:lumOff val="40000"/>
                  </a:schemeClr>
                </a:solidFill>
                <a:cs typeface="B Titr" pitchFamily="2" charset="-78"/>
              </a:rPr>
              <a:t>از حضور شما متشکرم</a:t>
            </a:r>
            <a:endParaRPr lang="fa-IR" sz="4400" dirty="0">
              <a:solidFill>
                <a:schemeClr val="accent1">
                  <a:lumMod val="60000"/>
                  <a:lumOff val="40000"/>
                </a:schemeClr>
              </a:solidFill>
              <a:cs typeface="B Titr" pitchFamily="2" charset="-78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58" y="214290"/>
            <a:ext cx="8572560" cy="6262710"/>
          </a:xfrm>
        </p:spPr>
        <p:txBody>
          <a:bodyPr/>
          <a:lstStyle/>
          <a:p>
            <a:pPr marL="0" indent="0" algn="just">
              <a:buNone/>
            </a:pPr>
            <a:r>
              <a:rPr lang="fa-IR" sz="2800" dirty="0" smtClean="0">
                <a:cs typeface="B Mitra" pitchFamily="2" charset="-78"/>
              </a:rPr>
              <a:t>نقش بهداشت محیط در بیمارستان:</a:t>
            </a:r>
          </a:p>
          <a:p>
            <a:pPr marL="0" indent="0" algn="just">
              <a:buNone/>
            </a:pPr>
            <a:endParaRPr lang="fa-IR" sz="2800" dirty="0" smtClean="0">
              <a:cs typeface="B Mitra" pitchFamily="2" charset="-78"/>
            </a:endParaRPr>
          </a:p>
          <a:p>
            <a:pPr marL="0" indent="0" algn="just">
              <a:buNone/>
            </a:pPr>
            <a:endParaRPr lang="en-US" sz="2800" dirty="0" smtClean="0">
              <a:cs typeface="B Mitra" pitchFamily="2" charset="-78"/>
            </a:endParaRPr>
          </a:p>
          <a:p>
            <a:pPr marL="0" indent="0" algn="just">
              <a:buNone/>
            </a:pPr>
            <a:endParaRPr lang="fa-IR" sz="2800" b="0" dirty="0" smtClean="0">
              <a:cs typeface="B Mitra" pitchFamily="2" charset="-78"/>
            </a:endParaRPr>
          </a:p>
          <a:p>
            <a:pPr marL="0" indent="0" algn="just">
              <a:buNone/>
            </a:pPr>
            <a:endParaRPr lang="fa-IR" sz="2800" b="0" dirty="0" smtClean="0">
              <a:cs typeface="B Mitra" pitchFamily="2" charset="-78"/>
            </a:endParaRPr>
          </a:p>
          <a:p>
            <a:pPr marL="0" indent="0" algn="just">
              <a:buNone/>
            </a:pPr>
            <a:r>
              <a:rPr lang="ar-SA" sz="2800" b="0" dirty="0" smtClean="0">
                <a:cs typeface="B Mitra" pitchFamily="2" charset="-78"/>
              </a:rPr>
              <a:t>بنا به تحقیقات بعمل آمده در آمریکا ،‌ </a:t>
            </a:r>
            <a:r>
              <a:rPr lang="ar-SA" sz="2800" b="0" dirty="0" smtClean="0">
                <a:solidFill>
                  <a:schemeClr val="accent2"/>
                </a:solidFill>
                <a:cs typeface="B Mitra" pitchFamily="2" charset="-78"/>
              </a:rPr>
              <a:t>حدود</a:t>
            </a:r>
            <a:r>
              <a:rPr lang="fa-IR" sz="2800" b="0" dirty="0" smtClean="0">
                <a:solidFill>
                  <a:schemeClr val="accent2"/>
                </a:solidFill>
                <a:cs typeface="B Mitra" pitchFamily="2" charset="-78"/>
              </a:rPr>
              <a:t> </a:t>
            </a:r>
            <a:r>
              <a:rPr lang="ar-SA" sz="2800" b="0" dirty="0" smtClean="0">
                <a:solidFill>
                  <a:schemeClr val="accent2"/>
                </a:solidFill>
                <a:cs typeface="B Mitra" pitchFamily="2" charset="-78"/>
              </a:rPr>
              <a:t>5% بیماران بستری شده در بیمارستانها به عفونت بیمارستانی مبتلا می شوند </a:t>
            </a:r>
            <a:r>
              <a:rPr lang="ar-SA" sz="2800" b="0" dirty="0" smtClean="0">
                <a:cs typeface="B Mitra" pitchFamily="2" charset="-78"/>
              </a:rPr>
              <a:t>که این امر بطور متوسط مدت زمان بستری آنها را 7-5 روز افزایش می دهد که در نتیجه حدود 750</a:t>
            </a:r>
            <a:r>
              <a:rPr lang="fa-IR" sz="2800" b="0" dirty="0" smtClean="0">
                <a:cs typeface="B Mitra" pitchFamily="2" charset="-78"/>
              </a:rPr>
              <a:t> </a:t>
            </a:r>
            <a:r>
              <a:rPr lang="ar-SA" sz="2800" b="0" dirty="0" smtClean="0">
                <a:cs typeface="B Mitra" pitchFamily="2" charset="-78"/>
              </a:rPr>
              <a:t>دلار هزینه درمان افزایش می یابد .</a:t>
            </a:r>
            <a:endParaRPr lang="fa-IR" sz="2800" b="0" dirty="0" smtClean="0">
              <a:cs typeface="B Mitra" pitchFamily="2" charset="-78"/>
            </a:endParaRPr>
          </a:p>
          <a:p>
            <a:pPr marL="0" indent="0" algn="just">
              <a:buNone/>
            </a:pPr>
            <a:endParaRPr lang="fa-IR" sz="2800" b="0" dirty="0" smtClean="0">
              <a:cs typeface="B Mitra" pitchFamily="2" charset="-78"/>
            </a:endParaRPr>
          </a:p>
          <a:p>
            <a:pPr marL="0" indent="0" algn="just">
              <a:buNone/>
            </a:pPr>
            <a:r>
              <a:rPr lang="ar-SA" sz="2800" b="0" dirty="0" smtClean="0">
                <a:cs typeface="B Mitra" pitchFamily="2" charset="-78"/>
              </a:rPr>
              <a:t> این در حالی است که جهت کنترل عفونتهای بیمارستانی فقط به 5% این هزینه نیاز است .</a:t>
            </a:r>
            <a:r>
              <a:rPr lang="fa-IR" sz="2800" b="0" dirty="0" smtClean="0">
                <a:cs typeface="B Mitra" pitchFamily="2" charset="-78"/>
              </a:rPr>
              <a:t> </a:t>
            </a:r>
            <a:r>
              <a:rPr lang="ar-SA" sz="2800" b="0" dirty="0" smtClean="0">
                <a:cs typeface="B Mitra" pitchFamily="2" charset="-78"/>
              </a:rPr>
              <a:t>از</a:t>
            </a:r>
            <a:r>
              <a:rPr lang="fa-IR" sz="2800" b="0" dirty="0" smtClean="0">
                <a:cs typeface="B Mitra" pitchFamily="2" charset="-78"/>
              </a:rPr>
              <a:t> </a:t>
            </a:r>
            <a:r>
              <a:rPr lang="ar-SA" sz="2800" b="0" dirty="0" smtClean="0">
                <a:cs typeface="B Mitra" pitchFamily="2" charset="-78"/>
              </a:rPr>
              <a:t>این جا به صرفه بودن اقدامات کنترل عفونت بیمارستان مشخص می شود .</a:t>
            </a:r>
            <a:endParaRPr lang="en-US" sz="2800" dirty="0" smtClean="0">
              <a:cs typeface="B Mitra" pitchFamily="2" charset="-78"/>
            </a:endParaRPr>
          </a:p>
          <a:p>
            <a:pPr marL="0" indent="0" algn="just">
              <a:lnSpc>
                <a:spcPct val="150000"/>
              </a:lnSpc>
              <a:buNone/>
            </a:pPr>
            <a:endParaRPr lang="en-US" sz="2800" dirty="0">
              <a:cs typeface="B Mitra" pitchFamily="2" charset="-78"/>
            </a:endParaRPr>
          </a:p>
        </p:txBody>
      </p:sp>
      <p:sp>
        <p:nvSpPr>
          <p:cNvPr id="5" name="Horizontal Scroll 4"/>
          <p:cNvSpPr/>
          <p:nvPr/>
        </p:nvSpPr>
        <p:spPr bwMode="auto">
          <a:xfrm>
            <a:off x="285720" y="681216"/>
            <a:ext cx="8572560" cy="2033404"/>
          </a:xfrm>
          <a:prstGeom prst="horizontalScroll">
            <a:avLst/>
          </a:prstGeom>
          <a:solidFill>
            <a:schemeClr val="accent1">
              <a:lumMod val="60000"/>
              <a:lumOff val="40000"/>
              <a:alpha val="2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indent="0" algn="just" rtl="1">
              <a:buNone/>
            </a:pPr>
            <a:r>
              <a:rPr lang="ar-SA" sz="2400" b="1" dirty="0" smtClean="0">
                <a:cs typeface="B Mitra" pitchFamily="2" charset="-78"/>
              </a:rPr>
              <a:t>بیمارستان نهادی است بسیار ضروری که برای تداوم حیات و حفظ جان انسانها و بازگشت به تندرستی به تدریج در زندگی انسانها پدیدار گشته و همراه با تکامل علوم و فنون و مهارتها ، پس از گذشت سالیان دراز به شکل امروزی درآمده است.</a:t>
            </a:r>
            <a:endParaRPr lang="fa-IR" sz="2400" b="1" dirty="0" smtClean="0">
              <a:cs typeface="B Mitra" pitchFamily="2" charset="-78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2908" y="285728"/>
            <a:ext cx="9144000" cy="6191272"/>
          </a:xfrm>
        </p:spPr>
        <p:txBody>
          <a:bodyPr/>
          <a:lstStyle/>
          <a:p>
            <a:pPr indent="3175" algn="just">
              <a:buNone/>
            </a:pPr>
            <a:r>
              <a:rPr lang="ar-SA" sz="2800" dirty="0" smtClean="0">
                <a:cs typeface="B Mitra" pitchFamily="2" charset="-78"/>
              </a:rPr>
              <a:t>هدف واحد بهداشت:</a:t>
            </a:r>
            <a:r>
              <a:rPr lang="ar-SA" sz="2800" b="0" dirty="0" smtClean="0">
                <a:cs typeface="B Mitra" pitchFamily="2" charset="-78"/>
              </a:rPr>
              <a:t> </a:t>
            </a:r>
            <a:endParaRPr lang="fa-IR" sz="2800" b="0" dirty="0" smtClean="0">
              <a:cs typeface="B Mitra" pitchFamily="2" charset="-78"/>
            </a:endParaRPr>
          </a:p>
          <a:p>
            <a:pPr indent="3175" algn="just">
              <a:buNone/>
            </a:pPr>
            <a:r>
              <a:rPr lang="ar-SA" sz="2800" b="0" dirty="0" smtClean="0">
                <a:solidFill>
                  <a:schemeClr val="accent2"/>
                </a:solidFill>
                <a:cs typeface="B Mitra" pitchFamily="2" charset="-78"/>
              </a:rPr>
              <a:t>ارتقاء سطح بهداشت </a:t>
            </a:r>
            <a:r>
              <a:rPr lang="ar-SA" sz="2800" b="0" dirty="0" smtClean="0">
                <a:cs typeface="B Mitra" pitchFamily="2" charset="-78"/>
              </a:rPr>
              <a:t>درقسمتهاي مختلف بيمارستان جهت پيشگيري ازابتلا بيماران به عفونتهاي بيمارستاني </a:t>
            </a:r>
            <a:r>
              <a:rPr lang="ar-SA" sz="2800" b="0" dirty="0" smtClean="0">
                <a:solidFill>
                  <a:schemeClr val="accent2"/>
                </a:solidFill>
                <a:cs typeface="B Mitra" pitchFamily="2" charset="-78"/>
              </a:rPr>
              <a:t>وجلوگيري از انتقال بيماري عفوني </a:t>
            </a:r>
            <a:r>
              <a:rPr lang="ar-SA" sz="2800" b="0" dirty="0" smtClean="0">
                <a:cs typeface="B Mitra" pitchFamily="2" charset="-78"/>
              </a:rPr>
              <a:t>از فرد به فرد ديگر و همچنين </a:t>
            </a:r>
            <a:r>
              <a:rPr lang="ar-SA" sz="2800" b="0" dirty="0" smtClean="0">
                <a:solidFill>
                  <a:schemeClr val="accent2"/>
                </a:solidFill>
                <a:cs typeface="B Mitra" pitchFamily="2" charset="-78"/>
              </a:rPr>
              <a:t>ارتقاء ايمني پرسنل </a:t>
            </a:r>
            <a:r>
              <a:rPr lang="ar-SA" sz="2800" b="0" dirty="0" smtClean="0">
                <a:cs typeface="B Mitra" pitchFamily="2" charset="-78"/>
              </a:rPr>
              <a:t>بيمارستان وبطور كلي پيشگيري از بيماريهاي عفوني می باشد.</a:t>
            </a:r>
            <a:endParaRPr lang="fa-IR" sz="2800" b="0" dirty="0" smtClean="0">
              <a:cs typeface="B Mitra" pitchFamily="2" charset="-78"/>
            </a:endParaRPr>
          </a:p>
          <a:p>
            <a:pPr indent="3175" algn="just">
              <a:buNone/>
            </a:pPr>
            <a:r>
              <a:rPr lang="ar-SA" sz="2800" dirty="0" smtClean="0">
                <a:cs typeface="B Mitra" pitchFamily="2" charset="-78"/>
              </a:rPr>
              <a:t>بهداشت محیط بیمارستان</a:t>
            </a:r>
            <a:endParaRPr lang="fa-IR" sz="2800" dirty="0" smtClean="0">
              <a:cs typeface="B Mitra" pitchFamily="2" charset="-78"/>
            </a:endParaRPr>
          </a:p>
          <a:p>
            <a:pPr indent="3175" algn="just">
              <a:buNone/>
            </a:pPr>
            <a:r>
              <a:rPr lang="ar-SA" sz="2800" b="0" dirty="0" smtClean="0">
                <a:cs typeface="B Mitra" pitchFamily="2" charset="-78"/>
              </a:rPr>
              <a:t> </a:t>
            </a:r>
            <a:r>
              <a:rPr lang="ar-SA" sz="2800" b="0" dirty="0" smtClean="0">
                <a:solidFill>
                  <a:schemeClr val="accent2"/>
                </a:solidFill>
                <a:cs typeface="B Mitra" pitchFamily="2" charset="-78"/>
              </a:rPr>
              <a:t>شامل کلیه اقداماتی است که از انتقال عوامل بیماریزای محیط خارج به داخل بیمارستان و بالعکس جلوگیری می کند . </a:t>
            </a:r>
            <a:endParaRPr lang="fa-IR" sz="2800" b="0" dirty="0" smtClean="0">
              <a:solidFill>
                <a:schemeClr val="accent2"/>
              </a:solidFill>
              <a:cs typeface="B Mitra" pitchFamily="2" charset="-78"/>
            </a:endParaRPr>
          </a:p>
          <a:p>
            <a:pPr indent="3175" algn="just">
              <a:buNone/>
            </a:pPr>
            <a:r>
              <a:rPr lang="ar-SA" sz="2800" b="0" dirty="0" smtClean="0">
                <a:cs typeface="B Mitra" pitchFamily="2" charset="-78"/>
              </a:rPr>
              <a:t>در این راستا عوامل محیطی همچون آب ، فاضلاب ، ‌زباله ،‌هوا، غذا و ... باید به نحوی کنترل شوند تا علاوه بر ایجاد محیطی سالم و بهداشتی ،‌ به بهبود بیماران نیز کمک نماید.</a:t>
            </a:r>
            <a:endParaRPr lang="en-US" sz="2800" b="0" dirty="0" smtClean="0">
              <a:cs typeface="B Mitra" pitchFamily="2" charset="-78"/>
            </a:endParaRPr>
          </a:p>
          <a:p>
            <a:pPr indent="3175" algn="just">
              <a:buNone/>
            </a:pPr>
            <a:r>
              <a:rPr lang="ar-SA" sz="2800" b="0" dirty="0" smtClean="0">
                <a:cs typeface="B Mitra" pitchFamily="2" charset="-78"/>
              </a:rPr>
              <a:t>با توجه به تعریف بهداشت محیط و مسئولیت فردی در برابر سلامت افراد جامعه ،رعایت مسائل بهداشتی در محیط کار بیمارستانی از اهمیت ویژه ای برخوردار می</a:t>
            </a:r>
            <a:r>
              <a:rPr lang="fa-IR" sz="2800" b="0" dirty="0" smtClean="0">
                <a:cs typeface="B Mitra" pitchFamily="2" charset="-78"/>
              </a:rPr>
              <a:t> </a:t>
            </a:r>
            <a:r>
              <a:rPr lang="ar-SA" sz="2800" b="0" dirty="0" smtClean="0">
                <a:cs typeface="B Mitra" pitchFamily="2" charset="-78"/>
              </a:rPr>
              <a:t>گردد.</a:t>
            </a:r>
            <a:endParaRPr lang="en-US" sz="2800" b="0" dirty="0" smtClean="0">
              <a:cs typeface="B Mitra" pitchFamily="2" charset="-78"/>
            </a:endParaRPr>
          </a:p>
          <a:p>
            <a:pPr indent="3175" algn="just">
              <a:buNone/>
            </a:pPr>
            <a:endParaRPr lang="en-US" sz="2800" b="0" dirty="0">
              <a:cs typeface="B Mitra" pitchFamily="2" charset="-78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16FC534-45DC-4ED9-B065-A18EC97A58B5}" type="datetime1">
              <a:rPr lang="en-US" smtClean="0"/>
              <a:pPr>
                <a:defRPr/>
              </a:pPr>
              <a:t>2/7/2016</a:t>
            </a:fld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EC52D35-9794-42B8-8E47-99707CF273F6}" type="slidenum">
              <a:rPr lang="fa-IR" smtClean="0"/>
              <a:pPr>
                <a:defRPr/>
              </a:pPr>
              <a:t>6</a:t>
            </a:fld>
            <a:endParaRPr lang="fa-IR"/>
          </a:p>
        </p:txBody>
      </p:sp>
    </p:spTree>
  </p:cSld>
  <p:clrMapOvr>
    <a:masterClrMapping/>
  </p:clrMapOvr>
  <p:transition>
    <p:fade thruBlk="1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0034" y="714356"/>
            <a:ext cx="8429684" cy="5762644"/>
          </a:xfrm>
        </p:spPr>
        <p:txBody>
          <a:bodyPr/>
          <a:lstStyle/>
          <a:p>
            <a:pPr indent="3175" algn="just">
              <a:lnSpc>
                <a:spcPct val="150000"/>
              </a:lnSpc>
              <a:buNone/>
            </a:pPr>
            <a:r>
              <a:rPr lang="ar-SA" sz="2800" b="0" dirty="0" smtClean="0">
                <a:cs typeface="B Mitra" pitchFamily="2" charset="-78"/>
              </a:rPr>
              <a:t>از این رو بهداشت محیط بیمارستانها رابطه مستقیمی با میزان شیوع عفونتهای بیمارستانی داشته که رعایت این امر به عهده بخش خدمات و نیز پرسنل شاغل می باشد. </a:t>
            </a:r>
            <a:endParaRPr lang="fa-IR" sz="2800" b="0" dirty="0" smtClean="0">
              <a:cs typeface="B Mitra" pitchFamily="2" charset="-78"/>
            </a:endParaRPr>
          </a:p>
          <a:p>
            <a:pPr indent="3175" algn="just">
              <a:lnSpc>
                <a:spcPct val="150000"/>
              </a:lnSpc>
              <a:buNone/>
            </a:pPr>
            <a:r>
              <a:rPr lang="ar-SA" sz="2800" b="0" dirty="0" smtClean="0">
                <a:cs typeface="B Mitra" pitchFamily="2" charset="-78"/>
              </a:rPr>
              <a:t>با توجه به </a:t>
            </a:r>
            <a:r>
              <a:rPr lang="ar-SA" sz="2800" b="0" dirty="0" smtClean="0">
                <a:solidFill>
                  <a:schemeClr val="accent2"/>
                </a:solidFill>
                <a:cs typeface="B Mitra" pitchFamily="2" charset="-78"/>
              </a:rPr>
              <a:t>واگذاری خدمات به بخش خصوصی </a:t>
            </a:r>
            <a:r>
              <a:rPr lang="ar-SA" sz="2800" b="0" dirty="0" smtClean="0">
                <a:cs typeface="B Mitra" pitchFamily="2" charset="-78"/>
              </a:rPr>
              <a:t>و </a:t>
            </a:r>
            <a:r>
              <a:rPr lang="ar-SA" sz="2800" b="0" dirty="0" smtClean="0">
                <a:solidFill>
                  <a:schemeClr val="accent2"/>
                </a:solidFill>
                <a:cs typeface="B Mitra" pitchFamily="2" charset="-78"/>
              </a:rPr>
              <a:t>پایین بودن سطح آگاهی افراد </a:t>
            </a:r>
            <a:r>
              <a:rPr lang="ar-SA" sz="2800" b="0" dirty="0" smtClean="0">
                <a:cs typeface="B Mitra" pitchFamily="2" charset="-78"/>
              </a:rPr>
              <a:t>به کار گمارده شده نسبت به خطرات کاری موجود در راستای کاهش عفونتهای بیمارستانی </a:t>
            </a:r>
            <a:r>
              <a:rPr lang="ar-SA" sz="2800" b="0" dirty="0" smtClean="0">
                <a:solidFill>
                  <a:schemeClr val="accent2"/>
                </a:solidFill>
                <a:cs typeface="B Mitra" pitchFamily="2" charset="-78"/>
              </a:rPr>
              <a:t>آموزش از جایگاه ویژه ای برخوردار می گردد.</a:t>
            </a:r>
            <a:endParaRPr lang="en-US" sz="2800" b="0" dirty="0" smtClean="0">
              <a:solidFill>
                <a:schemeClr val="accent2"/>
              </a:solidFill>
              <a:cs typeface="B Mitra" pitchFamily="2" charset="-78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16FC534-45DC-4ED9-B065-A18EC97A58B5}" type="datetime1">
              <a:rPr lang="en-US" smtClean="0"/>
              <a:pPr>
                <a:defRPr/>
              </a:pPr>
              <a:t>2/7/2016</a:t>
            </a:fld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EC52D35-9794-42B8-8E47-99707CF273F6}" type="slidenum">
              <a:rPr lang="fa-IR" smtClean="0"/>
              <a:pPr>
                <a:defRPr/>
              </a:pPr>
              <a:t>7</a:t>
            </a:fld>
            <a:endParaRPr lang="fa-IR"/>
          </a:p>
        </p:txBody>
      </p:sp>
    </p:spTree>
  </p:cSld>
  <p:clrMapOvr>
    <a:masterClrMapping/>
  </p:clrMapOvr>
  <p:transition>
    <p:fade thruBlk="1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58" y="428604"/>
            <a:ext cx="8501122" cy="6048396"/>
          </a:xfrm>
        </p:spPr>
        <p:txBody>
          <a:bodyPr/>
          <a:lstStyle/>
          <a:p>
            <a:pPr indent="3175" algn="just">
              <a:buNone/>
            </a:pPr>
            <a:r>
              <a:rPr lang="ar-SA" sz="2800" dirty="0" smtClean="0">
                <a:cs typeface="B Mitra" pitchFamily="2" charset="-78"/>
              </a:rPr>
              <a:t>شرح وظایف کارشناس بهداشت محیط در بیمارستان:</a:t>
            </a:r>
            <a:endParaRPr lang="en-US" sz="2800" dirty="0" smtClean="0">
              <a:cs typeface="B Mitra" pitchFamily="2" charset="-78"/>
            </a:endParaRPr>
          </a:p>
          <a:p>
            <a:pPr indent="3175" algn="just">
              <a:buNone/>
            </a:pPr>
            <a:r>
              <a:rPr lang="fa-IR" sz="2800" b="0" dirty="0" smtClean="0">
                <a:cs typeface="B Mitra" pitchFamily="2" charset="-78"/>
              </a:rPr>
              <a:t>1-هماهنگی و اقدام در جهت </a:t>
            </a:r>
            <a:r>
              <a:rPr lang="fa-IR" sz="2800" b="0" dirty="0" smtClean="0">
                <a:solidFill>
                  <a:schemeClr val="accent2"/>
                </a:solidFill>
                <a:cs typeface="B Mitra" pitchFamily="2" charset="-78"/>
              </a:rPr>
              <a:t>تشكیل كمیته بهداشت </a:t>
            </a:r>
            <a:r>
              <a:rPr lang="fa-IR" sz="2800" b="0" dirty="0" smtClean="0">
                <a:cs typeface="B Mitra" pitchFamily="2" charset="-78"/>
              </a:rPr>
              <a:t>و كنترل عفونت بیمارستان و شركت فعال در آن و پیگیری مصوبه های مربوطه </a:t>
            </a:r>
          </a:p>
          <a:p>
            <a:pPr indent="3175" algn="just">
              <a:buNone/>
            </a:pPr>
            <a:endParaRPr lang="en-US" sz="2800" b="0" dirty="0" smtClean="0">
              <a:cs typeface="B Mitra" pitchFamily="2" charset="-78"/>
            </a:endParaRPr>
          </a:p>
          <a:p>
            <a:pPr indent="3175" algn="just">
              <a:buNone/>
            </a:pPr>
            <a:r>
              <a:rPr lang="fa-IR" sz="2800" b="0" dirty="0" smtClean="0">
                <a:cs typeface="B Mitra" pitchFamily="2" charset="-78"/>
              </a:rPr>
              <a:t>2- تهیه و تدوین مطالب آموزشی و </a:t>
            </a:r>
            <a:r>
              <a:rPr lang="fa-IR" sz="2800" b="0" dirty="0" smtClean="0">
                <a:solidFill>
                  <a:schemeClr val="accent2"/>
                </a:solidFill>
                <a:cs typeface="B Mitra" pitchFamily="2" charset="-78"/>
              </a:rPr>
              <a:t>تشكیل جلسات آموزشی </a:t>
            </a:r>
            <a:r>
              <a:rPr lang="fa-IR" sz="2800" b="0" dirty="0" smtClean="0">
                <a:cs typeface="B Mitra" pitchFamily="2" charset="-78"/>
              </a:rPr>
              <a:t>مرتبط با بهداشت محیط و بهداشت عمومی برای پرسنل بخش رده های مختلف</a:t>
            </a:r>
          </a:p>
          <a:p>
            <a:pPr indent="3175" algn="just">
              <a:buNone/>
            </a:pPr>
            <a:endParaRPr lang="en-US" sz="2800" b="0" dirty="0" smtClean="0">
              <a:cs typeface="B Mitra" pitchFamily="2" charset="-78"/>
            </a:endParaRPr>
          </a:p>
          <a:p>
            <a:pPr indent="3175" algn="just">
              <a:buNone/>
            </a:pPr>
            <a:r>
              <a:rPr lang="fa-IR" sz="2800" b="0" dirty="0" smtClean="0">
                <a:cs typeface="B Mitra" pitchFamily="2" charset="-78"/>
              </a:rPr>
              <a:t>3- نظارت و مداخله در </a:t>
            </a:r>
            <a:r>
              <a:rPr lang="fa-IR" sz="2800" b="0" dirty="0" smtClean="0">
                <a:solidFill>
                  <a:schemeClr val="accent2"/>
                </a:solidFill>
                <a:cs typeface="B Mitra" pitchFamily="2" charset="-78"/>
              </a:rPr>
              <a:t>عقد قراردادهای خدماتی بیمارستان </a:t>
            </a:r>
            <a:r>
              <a:rPr lang="fa-IR" sz="2800" b="0" dirty="0" smtClean="0">
                <a:cs typeface="B Mitra" pitchFamily="2" charset="-78"/>
              </a:rPr>
              <a:t>و مطالبه كارت معاینه پزشكی ، كارت معاینه كارگری و گواهینامه آموزش بهداشت عمومی پرسنل مشمول قانون </a:t>
            </a:r>
            <a:endParaRPr lang="en-US" sz="2800" b="0" dirty="0" smtClean="0">
              <a:cs typeface="B Mitra" pitchFamily="2" charset="-78"/>
            </a:endParaRPr>
          </a:p>
          <a:p>
            <a:pPr indent="3175" algn="just">
              <a:buNone/>
            </a:pPr>
            <a:r>
              <a:rPr lang="fa-IR" sz="2800" b="0" dirty="0" smtClean="0">
                <a:cs typeface="B Mitra" pitchFamily="2" charset="-78"/>
              </a:rPr>
              <a:t>4- </a:t>
            </a:r>
            <a:r>
              <a:rPr lang="fa-IR" sz="2800" b="0" dirty="0" smtClean="0">
                <a:solidFill>
                  <a:schemeClr val="accent2"/>
                </a:solidFill>
                <a:cs typeface="B Mitra" pitchFamily="2" charset="-78"/>
              </a:rPr>
              <a:t>بررسی وضعیت آب </a:t>
            </a:r>
            <a:r>
              <a:rPr lang="fa-IR" sz="2800" b="0" dirty="0" smtClean="0">
                <a:cs typeface="B Mitra" pitchFamily="2" charset="-78"/>
              </a:rPr>
              <a:t>مورد مصرف بیمارستان ( شبكه عمومی ، شبكه خصوصی ) و تشكیل پرونده مربوط به آن </a:t>
            </a:r>
            <a:endParaRPr lang="en-US" sz="2800" b="0" dirty="0" smtClean="0">
              <a:cs typeface="B Mitra" pitchFamily="2" charset="-78"/>
            </a:endParaRPr>
          </a:p>
          <a:p>
            <a:pPr algn="just"/>
            <a:endParaRPr lang="en-US" sz="28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16FC534-45DC-4ED9-B065-A18EC97A58B5}" type="datetime1">
              <a:rPr lang="en-US" smtClean="0"/>
              <a:pPr>
                <a:defRPr/>
              </a:pPr>
              <a:t>2/7/2016</a:t>
            </a:fld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EC52D35-9794-42B8-8E47-99707CF273F6}" type="slidenum">
              <a:rPr lang="fa-IR" smtClean="0"/>
              <a:pPr>
                <a:defRPr/>
              </a:pPr>
              <a:t>8</a:t>
            </a:fld>
            <a:endParaRPr lang="fa-IR"/>
          </a:p>
        </p:txBody>
      </p:sp>
    </p:spTree>
  </p:cSld>
  <p:clrMapOvr>
    <a:masterClrMapping/>
  </p:clrMapOvr>
  <p:transition>
    <p:fade thruBlk="1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58" y="357166"/>
            <a:ext cx="8572560" cy="6119834"/>
          </a:xfrm>
        </p:spPr>
        <p:txBody>
          <a:bodyPr/>
          <a:lstStyle/>
          <a:p>
            <a:pPr marL="173038" indent="0" algn="just">
              <a:buNone/>
            </a:pPr>
            <a:r>
              <a:rPr lang="fa-IR" sz="2800" b="0" dirty="0" smtClean="0">
                <a:cs typeface="B Mitra" pitchFamily="2" charset="-78"/>
              </a:rPr>
              <a:t>5- </a:t>
            </a:r>
            <a:r>
              <a:rPr lang="fa-IR" sz="2800" b="0" dirty="0" smtClean="0">
                <a:solidFill>
                  <a:schemeClr val="accent2"/>
                </a:solidFill>
                <a:cs typeface="B Mitra" pitchFamily="2" charset="-78"/>
              </a:rPr>
              <a:t>كنترل بهداشتی آب مصرفی </a:t>
            </a:r>
            <a:r>
              <a:rPr lang="fa-IR" sz="2800" b="0" dirty="0" smtClean="0">
                <a:cs typeface="B Mitra" pitchFamily="2" charset="-78"/>
              </a:rPr>
              <a:t>ازنظر كمی و كیفی و انجام آزمایشات دوره ای میكروبی وشیمیایی و كلرسنجی با استناد به دستورالعمل ها ، استانداردها و شرایط موجود </a:t>
            </a:r>
          </a:p>
          <a:p>
            <a:pPr marL="173038" indent="0" algn="just">
              <a:buNone/>
            </a:pPr>
            <a:endParaRPr lang="en-US" sz="2800" b="0" dirty="0" smtClean="0">
              <a:cs typeface="B Mitra" pitchFamily="2" charset="-78"/>
            </a:endParaRPr>
          </a:p>
          <a:p>
            <a:pPr marL="173038" indent="0" algn="just">
              <a:buNone/>
            </a:pPr>
            <a:r>
              <a:rPr lang="fa-IR" sz="2800" b="0" dirty="0" smtClean="0">
                <a:cs typeface="B Mitra" pitchFamily="2" charset="-78"/>
              </a:rPr>
              <a:t>6- نظارت ، بررسی و </a:t>
            </a:r>
            <a:r>
              <a:rPr lang="fa-IR" sz="2800" b="0" dirty="0" smtClean="0">
                <a:solidFill>
                  <a:schemeClr val="accent2"/>
                </a:solidFill>
                <a:cs typeface="B Mitra" pitchFamily="2" charset="-78"/>
              </a:rPr>
              <a:t>كنترل بهداشتی </a:t>
            </a:r>
            <a:r>
              <a:rPr lang="fa-IR" sz="2800" b="0" dirty="0" smtClean="0">
                <a:cs typeface="B Mitra" pitchFamily="2" charset="-78"/>
              </a:rPr>
              <a:t>بركلیه مراحل مختلف جمع آوری ، تفكیك ، انتقال ، نگهداری موقت و دفع </a:t>
            </a:r>
            <a:r>
              <a:rPr lang="fa-IR" sz="2800" b="0" dirty="0" smtClean="0">
                <a:solidFill>
                  <a:schemeClr val="accent2"/>
                </a:solidFill>
                <a:cs typeface="B Mitra" pitchFamily="2" charset="-78"/>
              </a:rPr>
              <a:t>زباله های بیمارستانی </a:t>
            </a:r>
            <a:r>
              <a:rPr lang="fa-IR" sz="2800" b="0" dirty="0" smtClean="0">
                <a:cs typeface="B Mitra" pitchFamily="2" charset="-78"/>
              </a:rPr>
              <a:t>و نیز جلوگیری از فروش و بازیافت زباله بیمارستانی </a:t>
            </a:r>
            <a:endParaRPr lang="en-US" sz="2800" b="0" dirty="0" smtClean="0">
              <a:cs typeface="B Mitra" pitchFamily="2" charset="-78"/>
            </a:endParaRPr>
          </a:p>
          <a:p>
            <a:pPr marL="173038" indent="0" algn="just">
              <a:buNone/>
            </a:pPr>
            <a:r>
              <a:rPr lang="fa-IR" sz="2800" b="0" dirty="0" smtClean="0">
                <a:cs typeface="B Mitra" pitchFamily="2" charset="-78"/>
              </a:rPr>
              <a:t>7- نظارت و </a:t>
            </a:r>
            <a:r>
              <a:rPr lang="fa-IR" sz="2800" b="0" dirty="0" smtClean="0">
                <a:solidFill>
                  <a:schemeClr val="accent2"/>
                </a:solidFill>
                <a:cs typeface="B Mitra" pitchFamily="2" charset="-78"/>
              </a:rPr>
              <a:t>كنترل بهداشتی بر نحوه دفع فاضلاب بیمارستان </a:t>
            </a:r>
            <a:r>
              <a:rPr lang="fa-IR" sz="2800" b="0" dirty="0" smtClean="0">
                <a:cs typeface="B Mitra" pitchFamily="2" charset="-78"/>
              </a:rPr>
              <a:t>و درصورت وجود معضل ، ارائه پیشنهادهای اجرائی مناسب </a:t>
            </a:r>
          </a:p>
          <a:p>
            <a:pPr marL="173038" indent="0" algn="just">
              <a:buNone/>
            </a:pPr>
            <a:endParaRPr lang="en-US" sz="2800" b="0" dirty="0" smtClean="0">
              <a:cs typeface="B Mitra" pitchFamily="2" charset="-78"/>
            </a:endParaRPr>
          </a:p>
          <a:p>
            <a:pPr marL="173038" indent="0" algn="just">
              <a:buNone/>
            </a:pPr>
            <a:r>
              <a:rPr lang="fa-IR" sz="2800" b="0" dirty="0" smtClean="0">
                <a:cs typeface="B Mitra" pitchFamily="2" charset="-78"/>
              </a:rPr>
              <a:t>8- </a:t>
            </a:r>
            <a:r>
              <a:rPr lang="fa-IR" sz="2800" b="0" dirty="0" smtClean="0">
                <a:solidFill>
                  <a:schemeClr val="accent2"/>
                </a:solidFill>
                <a:cs typeface="B Mitra" pitchFamily="2" charset="-78"/>
              </a:rPr>
              <a:t>نمونه برداری از پساب خروجی </a:t>
            </a:r>
            <a:r>
              <a:rPr lang="fa-IR" sz="2800" b="0" dirty="0" smtClean="0">
                <a:cs typeface="B Mitra" pitchFamily="2" charset="-78"/>
              </a:rPr>
              <a:t>سیستم تصفیه فاضلاب برابر دستورالعمل های اعلام شده (درصورت وجود تصفیه خانه ) بمنظور بررسی كیفیت پالایش فاضلاب</a:t>
            </a:r>
            <a:endParaRPr lang="en-US" sz="2800" b="0" dirty="0">
              <a:cs typeface="B Mitra" pitchFamily="2" charset="-78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16FC534-45DC-4ED9-B065-A18EC97A58B5}" type="datetime1">
              <a:rPr lang="en-US" smtClean="0"/>
              <a:pPr>
                <a:defRPr/>
              </a:pPr>
              <a:t>2/7/2016</a:t>
            </a:fld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EC52D35-9794-42B8-8E47-99707CF273F6}" type="slidenum">
              <a:rPr lang="fa-IR" smtClean="0"/>
              <a:pPr>
                <a:defRPr/>
              </a:pPr>
              <a:t>9</a:t>
            </a:fld>
            <a:endParaRPr lang="fa-IR"/>
          </a:p>
        </p:txBody>
      </p:sp>
    </p:spTree>
  </p:cSld>
  <p:clrMapOvr>
    <a:masterClrMapping/>
  </p:clrMapOvr>
  <p:transition>
    <p:fade thruBlk="1"/>
  </p:transition>
</p:sld>
</file>

<file path=ppt/theme/theme1.xml><?xml version="1.0" encoding="utf-8"?>
<a:theme xmlns:a="http://schemas.openxmlformats.org/drawingml/2006/main" name="Cloud skipper design template">
  <a:themeElements>
    <a:clrScheme name="Office Theme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 Theme">
      <a:majorFont>
        <a:latin typeface="Impact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Cloud skipper design template</Template>
  <TotalTime>6353</TotalTime>
  <Words>3718</Words>
  <Application>Microsoft Office PowerPoint</Application>
  <PresentationFormat>On-screen Show (4:3)</PresentationFormat>
  <Paragraphs>365</Paragraphs>
  <Slides>45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45</vt:i4>
      </vt:variant>
    </vt:vector>
  </HeadingPairs>
  <TitlesOfParts>
    <vt:vector size="46" baseType="lpstr">
      <vt:lpstr>Cloud skipper design template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آئين نامه نحوه تاسيس و بهره برداري بيمارستانها: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maryam</dc:creator>
  <cp:lastModifiedBy>Shamaei</cp:lastModifiedBy>
  <cp:revision>713</cp:revision>
  <dcterms:created xsi:type="dcterms:W3CDTF">2010-12-13T06:47:09Z</dcterms:created>
  <dcterms:modified xsi:type="dcterms:W3CDTF">2016-02-07T10:20:24Z</dcterms:modified>
</cp:coreProperties>
</file>