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6" r:id="rId3"/>
    <p:sldId id="293" r:id="rId4"/>
    <p:sldId id="294" r:id="rId5"/>
    <p:sldId id="295" r:id="rId6"/>
    <p:sldId id="296" r:id="rId7"/>
    <p:sldId id="326" r:id="rId8"/>
    <p:sldId id="297" r:id="rId9"/>
    <p:sldId id="258" r:id="rId10"/>
    <p:sldId id="298" r:id="rId11"/>
    <p:sldId id="299" r:id="rId12"/>
    <p:sldId id="300" r:id="rId13"/>
    <p:sldId id="314" r:id="rId14"/>
    <p:sldId id="363" r:id="rId15"/>
    <p:sldId id="257" r:id="rId16"/>
    <p:sldId id="290" r:id="rId17"/>
    <p:sldId id="354" r:id="rId18"/>
    <p:sldId id="355" r:id="rId19"/>
    <p:sldId id="353" r:id="rId20"/>
    <p:sldId id="322" r:id="rId21"/>
    <p:sldId id="323" r:id="rId22"/>
    <p:sldId id="320" r:id="rId23"/>
    <p:sldId id="328" r:id="rId24"/>
    <p:sldId id="260" r:id="rId25"/>
    <p:sldId id="375" r:id="rId26"/>
    <p:sldId id="376" r:id="rId27"/>
    <p:sldId id="377" r:id="rId28"/>
    <p:sldId id="379" r:id="rId29"/>
    <p:sldId id="380" r:id="rId30"/>
    <p:sldId id="367" r:id="rId31"/>
    <p:sldId id="332" r:id="rId32"/>
    <p:sldId id="364" r:id="rId33"/>
    <p:sldId id="365" r:id="rId34"/>
    <p:sldId id="333" r:id="rId35"/>
    <p:sldId id="334" r:id="rId36"/>
    <p:sldId id="335" r:id="rId37"/>
    <p:sldId id="336" r:id="rId38"/>
    <p:sldId id="337" r:id="rId39"/>
    <p:sldId id="265" r:id="rId40"/>
    <p:sldId id="321" r:id="rId41"/>
    <p:sldId id="381" r:id="rId42"/>
    <p:sldId id="346" r:id="rId43"/>
    <p:sldId id="268" r:id="rId44"/>
    <p:sldId id="269" r:id="rId45"/>
    <p:sldId id="270" r:id="rId46"/>
    <p:sldId id="349" r:id="rId47"/>
    <p:sldId id="271" r:id="rId48"/>
    <p:sldId id="272" r:id="rId49"/>
    <p:sldId id="273" r:id="rId50"/>
    <p:sldId id="274" r:id="rId51"/>
    <p:sldId id="318" r:id="rId52"/>
    <p:sldId id="275" r:id="rId53"/>
    <p:sldId id="348" r:id="rId54"/>
    <p:sldId id="276" r:id="rId55"/>
    <p:sldId id="369" r:id="rId56"/>
    <p:sldId id="370" r:id="rId57"/>
    <p:sldId id="371" r:id="rId58"/>
    <p:sldId id="382" r:id="rId59"/>
    <p:sldId id="372" r:id="rId60"/>
    <p:sldId id="373" r:id="rId61"/>
    <p:sldId id="374" r:id="rId62"/>
    <p:sldId id="347" r:id="rId63"/>
    <p:sldId id="282" r:id="rId64"/>
    <p:sldId id="310" r:id="rId65"/>
    <p:sldId id="311" r:id="rId66"/>
    <p:sldId id="312" r:id="rId67"/>
    <p:sldId id="313" r:id="rId68"/>
    <p:sldId id="279" r:id="rId69"/>
    <p:sldId id="303" r:id="rId70"/>
    <p:sldId id="304" r:id="rId71"/>
    <p:sldId id="350" r:id="rId72"/>
    <p:sldId id="351" r:id="rId73"/>
    <p:sldId id="305" r:id="rId74"/>
    <p:sldId id="393" r:id="rId75"/>
    <p:sldId id="385" r:id="rId76"/>
    <p:sldId id="383" r:id="rId77"/>
    <p:sldId id="384" r:id="rId78"/>
    <p:sldId id="387" r:id="rId79"/>
    <p:sldId id="388" r:id="rId80"/>
    <p:sldId id="389" r:id="rId81"/>
    <p:sldId id="390" r:id="rId82"/>
    <p:sldId id="392" r:id="rId83"/>
    <p:sldId id="391" r:id="rId84"/>
    <p:sldId id="386" r:id="rId85"/>
    <p:sldId id="292" r:id="rId8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CC2E-B1AB-4D78-9739-43BD76D8B0DC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ABE7-8FDD-4944-89FF-C88B9B5C6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CC2E-B1AB-4D78-9739-43BD76D8B0DC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ABE7-8FDD-4944-89FF-C88B9B5C6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CC2E-B1AB-4D78-9739-43BD76D8B0DC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ABE7-8FDD-4944-89FF-C88B9B5C6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CC2E-B1AB-4D78-9739-43BD76D8B0DC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ABE7-8FDD-4944-89FF-C88B9B5C6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CC2E-B1AB-4D78-9739-43BD76D8B0DC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ABE7-8FDD-4944-89FF-C88B9B5C6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CC2E-B1AB-4D78-9739-43BD76D8B0DC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ABE7-8FDD-4944-89FF-C88B9B5C6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CC2E-B1AB-4D78-9739-43BD76D8B0DC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ABE7-8FDD-4944-89FF-C88B9B5C6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CC2E-B1AB-4D78-9739-43BD76D8B0DC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ABE7-8FDD-4944-89FF-C88B9B5C6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CC2E-B1AB-4D78-9739-43BD76D8B0DC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ABE7-8FDD-4944-89FF-C88B9B5C6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CC2E-B1AB-4D78-9739-43BD76D8B0DC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ABE7-8FDD-4944-89FF-C88B9B5C6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CC2E-B1AB-4D78-9739-43BD76D8B0DC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ABE7-8FDD-4944-89FF-C88B9B5C6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8CC2E-B1AB-4D78-9739-43BD76D8B0DC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DABE7-8FDD-4944-89FF-C88B9B5C6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85749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Comic Sans MS" pitchFamily="66" charset="0"/>
              </a:rPr>
              <a:t>Croup Clinical Care Guideline </a:t>
            </a:r>
            <a:endParaRPr lang="en-US" sz="4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21481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omic Sans MS" pitchFamily="66" charset="0"/>
              </a:rPr>
              <a:t>Majid Keivanfar M.D</a:t>
            </a:r>
          </a:p>
          <a:p>
            <a:pPr algn="ctr"/>
            <a:r>
              <a:rPr lang="en-US" sz="2800" dirty="0">
                <a:latin typeface="Comic Sans MS" pitchFamily="66" charset="0"/>
              </a:rPr>
              <a:t>Pediatric Pulmonologist</a:t>
            </a:r>
          </a:p>
          <a:p>
            <a:pPr algn="ctr"/>
            <a:r>
              <a:rPr lang="en-US" sz="2800" dirty="0">
                <a:latin typeface="Comic Sans MS" pitchFamily="66" charset="0"/>
              </a:rPr>
              <a:t>Isfahan University Of Medical Sciences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141" y="2785307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Severity does not correlate with any particular etiologic agent.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00808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Comic Sans MS" pitchFamily="66" charset="0"/>
              </a:rPr>
              <a:t>Herpesviruses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dirty="0">
                <a:latin typeface="Comic Sans MS" pitchFamily="66" charset="0"/>
              </a:rPr>
              <a:t>tend to cause a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more severe </a:t>
            </a:r>
            <a:r>
              <a:rPr lang="en-US" sz="3200" dirty="0">
                <a:latin typeface="Comic Sans MS" pitchFamily="66" charset="0"/>
              </a:rPr>
              <a:t>and protracted form of the disease. </a:t>
            </a:r>
          </a:p>
          <a:p>
            <a:pPr algn="ctr"/>
            <a:endParaRPr lang="en-US" sz="32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3200" dirty="0">
                <a:latin typeface="Comic Sans MS" pitchFamily="66" charset="0"/>
              </a:rPr>
              <a:t>However, children hospitalized with </a:t>
            </a:r>
            <a:r>
              <a:rPr lang="en-US" sz="3200" dirty="0" err="1">
                <a:solidFill>
                  <a:srgbClr val="0070C0"/>
                </a:solidFill>
                <a:latin typeface="Comic Sans MS" pitchFamily="66" charset="0"/>
              </a:rPr>
              <a:t>influenzal</a:t>
            </a:r>
            <a:r>
              <a:rPr lang="en-US" sz="3200" dirty="0">
                <a:latin typeface="Comic Sans MS" pitchFamily="66" charset="0"/>
              </a:rPr>
              <a:t> croup tend to have 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longer hospitalization </a:t>
            </a:r>
            <a:r>
              <a:rPr lang="en-US" sz="3200" dirty="0">
                <a:latin typeface="Comic Sans MS" pitchFamily="66" charset="0"/>
              </a:rPr>
              <a:t>and greater risk of 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readmission</a:t>
            </a:r>
            <a:r>
              <a:rPr lang="en-US" sz="3200" dirty="0">
                <a:latin typeface="Comic Sans MS" pitchFamily="66" charset="0"/>
              </a:rPr>
              <a:t> for relapse of laryngeal symptoms.</a:t>
            </a:r>
          </a:p>
          <a:p>
            <a:pPr algn="ctr"/>
            <a:endParaRPr lang="en-US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" y="1556792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Comic Sans MS" pitchFamily="66" charset="0"/>
              </a:rPr>
              <a:t>Polymorphonuclear</a:t>
            </a:r>
            <a:r>
              <a:rPr lang="en-US" sz="3200" b="1" dirty="0">
                <a:latin typeface="Comic Sans MS" pitchFamily="66" charset="0"/>
              </a:rPr>
              <a:t> and </a:t>
            </a:r>
            <a:r>
              <a:rPr lang="en-US" sz="3200" b="1" dirty="0" err="1">
                <a:latin typeface="Comic Sans MS" pitchFamily="66" charset="0"/>
              </a:rPr>
              <a:t>monocytic</a:t>
            </a:r>
            <a:r>
              <a:rPr lang="en-US" sz="3200" b="1" dirty="0">
                <a:latin typeface="Comic Sans MS" pitchFamily="66" charset="0"/>
              </a:rPr>
              <a:t> leukocytes infiltrate the sub-epithelium</a:t>
            </a:r>
          </a:p>
          <a:p>
            <a:endParaRPr lang="en-US" sz="3200" b="1" dirty="0">
              <a:latin typeface="Comic Sans MS" pitchFamily="66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Vascular congestion and 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airway wall edema.</a:t>
            </a:r>
          </a:p>
          <a:p>
            <a:r>
              <a:rPr lang="en-US" sz="3200" b="1" dirty="0">
                <a:latin typeface="Comic Sans MS" pitchFamily="66" charset="0"/>
              </a:rPr>
              <a:t> </a:t>
            </a:r>
          </a:p>
          <a:p>
            <a:r>
              <a:rPr lang="en-US" sz="3200" b="1" dirty="0" err="1">
                <a:solidFill>
                  <a:srgbClr val="00B050"/>
                </a:solidFill>
                <a:latin typeface="Comic Sans MS" pitchFamily="66" charset="0"/>
              </a:rPr>
              <a:t>Spasmogenic</a:t>
            </a:r>
            <a:r>
              <a:rPr lang="en-US" sz="3200" b="1" dirty="0">
                <a:solidFill>
                  <a:srgbClr val="00B050"/>
                </a:solidFill>
                <a:latin typeface="Comic Sans MS" pitchFamily="66" charset="0"/>
              </a:rPr>
              <a:t> mediators, </a:t>
            </a:r>
            <a:r>
              <a:rPr lang="en-US" sz="3200" b="1" dirty="0">
                <a:latin typeface="Comic Sans MS" pitchFamily="66" charset="0"/>
              </a:rPr>
              <a:t>decreased airway diameter.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28802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itchFamily="66" charset="0"/>
              </a:rPr>
              <a:t>This may result from a                                </a:t>
            </a:r>
            <a:r>
              <a:rPr lang="en-US" sz="3200" b="1" dirty="0">
                <a:solidFill>
                  <a:srgbClr val="00B050"/>
                </a:solidFill>
                <a:latin typeface="Comic Sans MS" pitchFamily="66" charset="0"/>
              </a:rPr>
              <a:t>type I hypersensitivity</a:t>
            </a:r>
            <a:r>
              <a:rPr lang="en-US" sz="3200" dirty="0">
                <a:latin typeface="Comic Sans MS" pitchFamily="66" charset="0"/>
              </a:rPr>
              <a:t> response to PIV, and some authors have postulated a role for            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anti-PIV-specific (</a:t>
            </a:r>
            <a:r>
              <a:rPr lang="en-US" sz="3200" b="1" dirty="0" err="1">
                <a:solidFill>
                  <a:srgbClr val="0070C0"/>
                </a:solidFill>
                <a:latin typeface="Comic Sans MS" pitchFamily="66" charset="0"/>
              </a:rPr>
              <a:t>IgE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) </a:t>
            </a:r>
            <a:r>
              <a:rPr lang="en-US" sz="3200" dirty="0">
                <a:latin typeface="Comic Sans MS" pitchFamily="66" charset="0"/>
              </a:rPr>
              <a:t>in the                 development of airway narrowing.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59011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Comic Sans MS" pitchFamily="66" charset="0"/>
              </a:rPr>
              <a:t>Host factors</a:t>
            </a:r>
            <a:r>
              <a:rPr lang="en-US" sz="3600" dirty="0">
                <a:solidFill>
                  <a:srgbClr val="00B050"/>
                </a:solidFill>
                <a:latin typeface="Comic Sans MS" pitchFamily="66" charset="0"/>
              </a:rPr>
              <a:t> 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Comic Sans MS" pitchFamily="66" charset="0"/>
              </a:rPr>
              <a:t>Only a small fraction of children with a </a:t>
            </a:r>
            <a:r>
              <a:rPr lang="en-US" sz="2800" b="1" dirty="0" err="1">
                <a:solidFill>
                  <a:srgbClr val="0070C0"/>
                </a:solidFill>
                <a:latin typeface="Comic Sans MS" pitchFamily="66" charset="0"/>
              </a:rPr>
              <a:t>parainfluenza</a:t>
            </a:r>
            <a:r>
              <a:rPr lang="en-US" sz="2800" b="1" dirty="0">
                <a:solidFill>
                  <a:srgbClr val="0070C0"/>
                </a:solidFill>
                <a:latin typeface="Comic Sans MS" pitchFamily="66" charset="0"/>
              </a:rPr>
              <a:t> viral infection develop overt croup. </a:t>
            </a:r>
          </a:p>
          <a:p>
            <a:endParaRPr lang="fa-IR" sz="2800" dirty="0">
              <a:solidFill>
                <a:srgbClr val="000000"/>
              </a:solidFill>
              <a:latin typeface="Comic Sans MS" pitchFamily="66" charset="0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b="1" dirty="0">
                <a:solidFill>
                  <a:prstClr val="black"/>
                </a:solidFill>
                <a:latin typeface="Comic Sans MS" pitchFamily="66" charset="0"/>
              </a:rPr>
              <a:t>Congenital anatomic airway narrowing</a:t>
            </a:r>
            <a:endParaRPr lang="fa-IR" sz="3200" b="1" dirty="0">
              <a:solidFill>
                <a:prstClr val="black"/>
              </a:solidFill>
              <a:latin typeface="Comic Sans MS" pitchFamily="66" charset="0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b="1" dirty="0">
                <a:solidFill>
                  <a:prstClr val="black"/>
                </a:solidFill>
                <a:latin typeface="Comic Sans MS" pitchFamily="66" charset="0"/>
              </a:rPr>
              <a:t>Hyperactive airways 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b="1" dirty="0">
                <a:solidFill>
                  <a:prstClr val="black"/>
                </a:solidFill>
                <a:latin typeface="Comic Sans MS" pitchFamily="66" charset="0"/>
              </a:rPr>
              <a:t>Acquired airway narrowing</a:t>
            </a:r>
            <a:endParaRPr lang="fa-IR" sz="3200" b="1" dirty="0">
              <a:solidFill>
                <a:prstClr val="black"/>
              </a:solidFill>
              <a:latin typeface="Comic Sans MS" pitchFamily="66" charset="0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b="1" dirty="0" err="1">
                <a:solidFill>
                  <a:prstClr val="black"/>
                </a:solidFill>
                <a:latin typeface="Comic Sans MS" pitchFamily="66" charset="0"/>
              </a:rPr>
              <a:t>Parainfluenza</a:t>
            </a:r>
            <a:r>
              <a:rPr lang="en-US" sz="3200" b="1" dirty="0">
                <a:solidFill>
                  <a:prstClr val="black"/>
                </a:solidFill>
                <a:latin typeface="Comic Sans MS" pitchFamily="66" charset="0"/>
              </a:rPr>
              <a:t> virus-specific (</a:t>
            </a:r>
            <a:r>
              <a:rPr lang="en-US" sz="3200" b="1" dirty="0" err="1">
                <a:solidFill>
                  <a:prstClr val="black"/>
                </a:solidFill>
                <a:latin typeface="Comic Sans MS" pitchFamily="66" charset="0"/>
              </a:rPr>
              <a:t>IgE</a:t>
            </a:r>
            <a:r>
              <a:rPr lang="en-US" sz="3200" b="1" dirty="0">
                <a:solidFill>
                  <a:prstClr val="black"/>
                </a:solidFill>
                <a:latin typeface="Comic Sans MS" pitchFamily="66" charset="0"/>
              </a:rPr>
              <a:t>) 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b="1" dirty="0">
                <a:solidFill>
                  <a:prstClr val="black"/>
                </a:solidFill>
                <a:latin typeface="Comic Sans MS" pitchFamily="66" charset="0"/>
              </a:rPr>
              <a:t>Increased </a:t>
            </a:r>
            <a:r>
              <a:rPr lang="en-US" sz="3200" b="1" dirty="0" err="1">
                <a:solidFill>
                  <a:prstClr val="black"/>
                </a:solidFill>
                <a:latin typeface="Comic Sans MS" pitchFamily="66" charset="0"/>
              </a:rPr>
              <a:t>lymphoproliferative</a:t>
            </a:r>
            <a:r>
              <a:rPr lang="en-US" sz="3200" b="1" dirty="0">
                <a:solidFill>
                  <a:prstClr val="black"/>
                </a:solidFill>
                <a:latin typeface="Comic Sans MS" pitchFamily="66" charset="0"/>
              </a:rPr>
              <a:t> response</a:t>
            </a:r>
          </a:p>
        </p:txBody>
      </p:sp>
    </p:spTree>
    <p:extLst>
      <p:ext uri="{BB962C8B-B14F-4D97-AF65-F5344CB8AC3E}">
        <p14:creationId xmlns:p14="http://schemas.microsoft.com/office/powerpoint/2010/main" val="2722150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4704"/>
            <a:ext cx="9144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Comic Sans MS" pitchFamily="66" charset="0"/>
              </a:rPr>
              <a:t>Age: </a:t>
            </a:r>
            <a:r>
              <a:rPr lang="en-US" sz="2800" b="1" dirty="0">
                <a:solidFill>
                  <a:srgbClr val="0070C0"/>
                </a:solidFill>
                <a:latin typeface="Comic Sans MS" pitchFamily="66" charset="0"/>
              </a:rPr>
              <a:t>6 months to 3 yrs</a:t>
            </a: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(Mean = 18 </a:t>
            </a:r>
            <a:r>
              <a:rPr lang="en-US" sz="2800" dirty="0" err="1">
                <a:latin typeface="Comic Sans MS" pitchFamily="66" charset="0"/>
              </a:rPr>
              <a:t>mos</a:t>
            </a:r>
            <a:r>
              <a:rPr lang="en-US" sz="2800" dirty="0">
                <a:latin typeface="Comic Sans MS" pitchFamily="66" charset="0"/>
              </a:rPr>
              <a:t>) </a:t>
            </a:r>
          </a:p>
          <a:p>
            <a:endParaRPr lang="en-US" sz="2800" dirty="0">
              <a:latin typeface="Comic Sans MS" pitchFamily="66" charset="0"/>
            </a:endParaRPr>
          </a:p>
          <a:p>
            <a:r>
              <a:rPr lang="en-US" sz="3200" b="1" dirty="0">
                <a:latin typeface="Comic Sans MS" pitchFamily="66" charset="0"/>
              </a:rPr>
              <a:t>Duration: </a:t>
            </a:r>
            <a:r>
              <a:rPr lang="en-US" sz="2800" b="1" dirty="0">
                <a:solidFill>
                  <a:srgbClr val="0070C0"/>
                </a:solidFill>
                <a:latin typeface="Comic Sans MS" pitchFamily="66" charset="0"/>
              </a:rPr>
              <a:t>3 to 7 days</a:t>
            </a:r>
            <a:r>
              <a:rPr lang="en-US" sz="2800" dirty="0">
                <a:latin typeface="Comic Sans MS" pitchFamily="66" charset="0"/>
              </a:rPr>
              <a:t>, symptoms maximal day 2 to3</a:t>
            </a:r>
          </a:p>
          <a:p>
            <a:r>
              <a:rPr lang="en-US" sz="2800" dirty="0">
                <a:latin typeface="Comic Sans MS" pitchFamily="66" charset="0"/>
              </a:rPr>
              <a:t> </a:t>
            </a:r>
          </a:p>
          <a:p>
            <a:r>
              <a:rPr lang="en-US" sz="3200" b="1" dirty="0">
                <a:latin typeface="Comic Sans MS" pitchFamily="66" charset="0"/>
              </a:rPr>
              <a:t>Epidemiology: </a:t>
            </a:r>
            <a:r>
              <a:rPr lang="en-US" sz="2800" dirty="0">
                <a:latin typeface="Comic Sans MS" pitchFamily="66" charset="0"/>
              </a:rPr>
              <a:t>Year round; most common </a:t>
            </a:r>
            <a:r>
              <a:rPr lang="en-US" sz="2800" b="1" dirty="0">
                <a:solidFill>
                  <a:srgbClr val="0070C0"/>
                </a:solidFill>
                <a:latin typeface="Comic Sans MS" pitchFamily="66" charset="0"/>
              </a:rPr>
              <a:t>fall</a:t>
            </a:r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endParaRPr lang="en-US" sz="2800" dirty="0">
              <a:latin typeface="Comic Sans MS" pitchFamily="66" charset="0"/>
            </a:endParaRPr>
          </a:p>
          <a:p>
            <a:r>
              <a:rPr lang="en-US" sz="3200" b="1" dirty="0">
                <a:latin typeface="Comic Sans MS" pitchFamily="66" charset="0"/>
              </a:rPr>
              <a:t>Uncommon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 in children &gt;6 years old</a:t>
            </a:r>
          </a:p>
          <a:p>
            <a:endParaRPr lang="en-US" sz="3200" b="1" dirty="0">
              <a:latin typeface="Comic Sans MS" pitchFamily="66" charset="0"/>
            </a:endParaRPr>
          </a:p>
          <a:p>
            <a:r>
              <a:rPr lang="en-US" sz="3200" b="1" dirty="0" err="1">
                <a:latin typeface="Comic Sans MS" pitchFamily="66" charset="0"/>
              </a:rPr>
              <a:t>Male:female</a:t>
            </a:r>
            <a:r>
              <a:rPr lang="en-US" sz="3200" b="1" dirty="0">
                <a:latin typeface="Comic Sans MS" pitchFamily="66" charset="0"/>
              </a:rPr>
              <a:t> ratio </a:t>
            </a:r>
            <a:r>
              <a:rPr lang="en-US" sz="2800" b="1" dirty="0">
                <a:solidFill>
                  <a:srgbClr val="0070C0"/>
                </a:solidFill>
                <a:latin typeface="Comic Sans MS" pitchFamily="66" charset="0"/>
              </a:rPr>
              <a:t>1.4:1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7166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Clinical Progress</a:t>
            </a:r>
          </a:p>
          <a:p>
            <a:endParaRPr lang="en-US" sz="2800" b="1" dirty="0">
              <a:latin typeface="Comic Sans MS" pitchFamily="66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Comic Sans MS" pitchFamily="66" charset="0"/>
              </a:rPr>
              <a:t>Day 1 to 3 </a:t>
            </a:r>
          </a:p>
          <a:p>
            <a:r>
              <a:rPr lang="en-US" sz="2800" b="1" dirty="0" err="1">
                <a:latin typeface="Comic Sans MS" pitchFamily="66" charset="0"/>
              </a:rPr>
              <a:t>Rhinorrhea</a:t>
            </a:r>
            <a:r>
              <a:rPr lang="en-US" sz="2800" b="1" dirty="0">
                <a:latin typeface="Comic Sans MS" pitchFamily="66" charset="0"/>
              </a:rPr>
              <a:t> </a:t>
            </a:r>
          </a:p>
          <a:p>
            <a:r>
              <a:rPr lang="en-US" sz="2800" b="1" dirty="0">
                <a:latin typeface="Comic Sans MS" pitchFamily="66" charset="0"/>
              </a:rPr>
              <a:t>Sore throat </a:t>
            </a:r>
          </a:p>
          <a:p>
            <a:r>
              <a:rPr lang="en-US" sz="2800" b="1" dirty="0">
                <a:latin typeface="Comic Sans MS" pitchFamily="66" charset="0"/>
              </a:rPr>
              <a:t>Low grade fever </a:t>
            </a:r>
          </a:p>
          <a:p>
            <a:r>
              <a:rPr lang="en-US" sz="2800" b="1" dirty="0">
                <a:latin typeface="Comic Sans MS" pitchFamily="66" charset="0"/>
              </a:rPr>
              <a:t>Mild cough </a:t>
            </a:r>
          </a:p>
          <a:p>
            <a:endParaRPr lang="en-US" sz="2800" b="1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Comic Sans MS" pitchFamily="66" charset="0"/>
              </a:rPr>
              <a:t>Day 3 to 7</a:t>
            </a:r>
          </a:p>
          <a:p>
            <a:r>
              <a:rPr lang="en-US" sz="2800" b="1" dirty="0">
                <a:latin typeface="Comic Sans MS" pitchFamily="66" charset="0"/>
              </a:rPr>
              <a:t>Onset symptoms of upper airway inflammation </a:t>
            </a:r>
          </a:p>
          <a:p>
            <a:r>
              <a:rPr lang="en-US" sz="2800" b="1" dirty="0">
                <a:latin typeface="Comic Sans MS" pitchFamily="66" charset="0"/>
              </a:rPr>
              <a:t>Hoarseness </a:t>
            </a:r>
          </a:p>
          <a:p>
            <a:r>
              <a:rPr lang="en-US" sz="2800" b="1" dirty="0">
                <a:latin typeface="Comic Sans MS" pitchFamily="66" charset="0"/>
              </a:rPr>
              <a:t>Barking cough </a:t>
            </a:r>
          </a:p>
          <a:p>
            <a:r>
              <a:rPr lang="en-US" sz="2800" b="1" dirty="0" err="1">
                <a:latin typeface="Comic Sans MS" pitchFamily="66" charset="0"/>
              </a:rPr>
              <a:t>Stridor</a:t>
            </a:r>
            <a:r>
              <a:rPr lang="en-US" sz="2800" b="1" dirty="0">
                <a:latin typeface="Comic Sans MS" pitchFamily="66" charset="0"/>
              </a:rPr>
              <a:t> (variable) </a:t>
            </a:r>
          </a:p>
          <a:p>
            <a:r>
              <a:rPr lang="en-US" sz="2800" b="1" dirty="0">
                <a:latin typeface="Comic Sans MS" pitchFamily="66" charset="0"/>
              </a:rPr>
              <a:t>Respiratory distress (variable)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3"/>
            <a:ext cx="9144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History</a:t>
            </a:r>
          </a:p>
          <a:p>
            <a:r>
              <a:rPr lang="en-US" sz="2800" b="1" dirty="0">
                <a:solidFill>
                  <a:srgbClr val="00B050"/>
                </a:solidFill>
              </a:rPr>
              <a:t>●Fever – </a:t>
            </a:r>
            <a:r>
              <a:rPr lang="en-US" sz="2800" b="1" dirty="0">
                <a:solidFill>
                  <a:prstClr val="black"/>
                </a:solidFill>
              </a:rPr>
              <a:t>The absence of fever is suggestive of spasmodic croup or other noninfectious etiology</a:t>
            </a:r>
          </a:p>
          <a:p>
            <a:endParaRPr lang="en-US" sz="2800" b="1" dirty="0">
              <a:solidFill>
                <a:srgbClr val="00B050"/>
              </a:solidFill>
            </a:endParaRPr>
          </a:p>
          <a:p>
            <a:r>
              <a:rPr lang="en-US" sz="2800" b="1" dirty="0">
                <a:solidFill>
                  <a:srgbClr val="00B050"/>
                </a:solidFill>
              </a:rPr>
              <a:t>●Barking cough – </a:t>
            </a:r>
            <a:r>
              <a:rPr lang="en-US" sz="2800" b="1" dirty="0">
                <a:solidFill>
                  <a:prstClr val="black"/>
                </a:solidFill>
              </a:rPr>
              <a:t>The classic physical finding</a:t>
            </a:r>
          </a:p>
          <a:p>
            <a:endParaRPr lang="en-US" sz="2800" b="1" dirty="0">
              <a:solidFill>
                <a:prstClr val="black"/>
              </a:solidFill>
            </a:endParaRPr>
          </a:p>
          <a:p>
            <a:r>
              <a:rPr lang="en-US" sz="2800" b="1" dirty="0">
                <a:solidFill>
                  <a:srgbClr val="00B050"/>
                </a:solidFill>
              </a:rPr>
              <a:t>●Hoarseness – </a:t>
            </a:r>
            <a:r>
              <a:rPr lang="en-US" sz="2800" b="1" dirty="0">
                <a:solidFill>
                  <a:prstClr val="black"/>
                </a:solidFill>
              </a:rPr>
              <a:t>Hoarseness may be present in croup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●Difficulty swallowing –</a:t>
            </a:r>
            <a:r>
              <a:rPr lang="en-US" sz="2800" b="1" dirty="0">
                <a:solidFill>
                  <a:prstClr val="black"/>
                </a:solidFill>
              </a:rPr>
              <a:t>acute epiglottitis. ingested foreign body in upper esophagus</a:t>
            </a:r>
          </a:p>
          <a:p>
            <a:endParaRPr lang="en-US" sz="2800" b="1" dirty="0">
              <a:solidFill>
                <a:prstClr val="black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●Drooling – </a:t>
            </a:r>
            <a:r>
              <a:rPr lang="en-US" sz="2800" b="1" dirty="0" err="1">
                <a:solidFill>
                  <a:prstClr val="black"/>
                </a:solidFill>
              </a:rPr>
              <a:t>peritonsillar</a:t>
            </a:r>
            <a:r>
              <a:rPr lang="en-US" sz="2800" b="1" dirty="0">
                <a:solidFill>
                  <a:prstClr val="black"/>
                </a:solidFill>
              </a:rPr>
              <a:t> or retropharyngeal abscesses, retropharyngeal cellulitis, and epiglottitis. </a:t>
            </a:r>
          </a:p>
          <a:p>
            <a:endParaRPr lang="en-US" sz="2800" b="1" dirty="0">
              <a:solidFill>
                <a:prstClr val="black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●Throat pain </a:t>
            </a:r>
            <a:r>
              <a:rPr lang="en-US" sz="2800" b="1" dirty="0">
                <a:solidFill>
                  <a:prstClr val="black"/>
                </a:solidFill>
              </a:rPr>
              <a:t>–more common in epiglottitis</a:t>
            </a:r>
          </a:p>
        </p:txBody>
      </p:sp>
    </p:spTree>
    <p:extLst>
      <p:ext uri="{BB962C8B-B14F-4D97-AF65-F5344CB8AC3E}">
        <p14:creationId xmlns:p14="http://schemas.microsoft.com/office/powerpoint/2010/main" val="2910852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40768"/>
            <a:ext cx="9144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Comic Sans MS" pitchFamily="66" charset="0"/>
              </a:rPr>
              <a:t>Family history of croup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is a risk factor for croup and recurrent croup. </a:t>
            </a:r>
          </a:p>
          <a:p>
            <a:pPr algn="ctr"/>
            <a:endParaRPr lang="en-US" sz="2400" dirty="0">
              <a:latin typeface="Comic Sans MS" pitchFamily="66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3.2</a:t>
            </a:r>
            <a:r>
              <a:rPr lang="en-US" sz="2800" b="1" dirty="0">
                <a:latin typeface="Comic Sans MS" pitchFamily="66" charset="0"/>
              </a:rPr>
              <a:t> times have an episode of 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croup</a:t>
            </a:r>
            <a:r>
              <a:rPr lang="en-US" sz="2800" b="1" dirty="0">
                <a:latin typeface="Comic Sans MS" pitchFamily="66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4.1</a:t>
            </a:r>
            <a:r>
              <a:rPr lang="en-US" sz="2800" b="1" dirty="0">
                <a:latin typeface="Comic Sans MS" pitchFamily="66" charset="0"/>
              </a:rPr>
              <a:t> times to have 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recurrent croup</a:t>
            </a:r>
            <a:r>
              <a:rPr lang="en-US" sz="2800" b="1" dirty="0">
                <a:latin typeface="Comic Sans MS" pitchFamily="66" charset="0"/>
              </a:rPr>
              <a:t>.</a:t>
            </a:r>
          </a:p>
          <a:p>
            <a:pPr algn="ctr"/>
            <a:endParaRPr lang="en-US" sz="2000" b="1" dirty="0">
              <a:latin typeface="Comic Sans MS" pitchFamily="66" charset="0"/>
            </a:endParaRPr>
          </a:p>
          <a:p>
            <a:pPr algn="ctr"/>
            <a:r>
              <a:rPr lang="en-US" sz="3200" b="1" u="sng" dirty="0">
                <a:solidFill>
                  <a:srgbClr val="0070C0"/>
                </a:solidFill>
                <a:latin typeface="Comic Sans MS" pitchFamily="66" charset="0"/>
              </a:rPr>
              <a:t>Parental smoking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, does not appear to increase the risk of croup 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2581796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40768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Emergency department visits for croup are most frequent between                        10:00 PM and 4:00 AM. </a:t>
            </a:r>
          </a:p>
          <a:p>
            <a:pPr algn="ctr"/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en-US" sz="3200" b="1" dirty="0">
                <a:solidFill>
                  <a:srgbClr val="00B050"/>
                </a:solidFill>
                <a:latin typeface="Comic Sans MS" pitchFamily="66" charset="0"/>
              </a:rPr>
              <a:t>However, children seen for croup between 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noon and 6:00 PM </a:t>
            </a:r>
            <a:r>
              <a:rPr lang="en-US" sz="3200" b="1" dirty="0">
                <a:solidFill>
                  <a:srgbClr val="00B050"/>
                </a:solidFill>
                <a:latin typeface="Comic Sans MS" pitchFamily="66" charset="0"/>
              </a:rPr>
              <a:t>are more likely to be 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admitted to the hospital</a:t>
            </a:r>
            <a:r>
              <a:rPr lang="en-US" sz="3200" b="1" dirty="0">
                <a:solidFill>
                  <a:srgbClr val="00B050"/>
                </a:solidFill>
                <a:latin typeface="Comic Sans MS" pitchFamily="66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53089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57364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Acute inflammatory process </a:t>
            </a:r>
            <a:endParaRPr lang="fa-IR" sz="3200" dirty="0">
              <a:solidFill>
                <a:srgbClr val="0070C0"/>
              </a:solidFill>
              <a:latin typeface="Comic Sans MS" pitchFamily="66" charset="0"/>
            </a:endParaRP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3200" dirty="0">
                <a:latin typeface="Comic Sans MS" pitchFamily="66" charset="0"/>
              </a:rPr>
              <a:t>Expressed as </a:t>
            </a:r>
            <a:r>
              <a:rPr lang="en-US" sz="3200" dirty="0" err="1">
                <a:solidFill>
                  <a:srgbClr val="0070C0"/>
                </a:solidFill>
                <a:latin typeface="Comic Sans MS" pitchFamily="66" charset="0"/>
              </a:rPr>
              <a:t>laryngotracheitis</a:t>
            </a:r>
            <a:endParaRPr lang="fa-IR" sz="3200" dirty="0">
              <a:solidFill>
                <a:srgbClr val="0070C0"/>
              </a:solidFill>
              <a:latin typeface="Comic Sans MS" pitchFamily="66" charset="0"/>
            </a:endParaRP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Begins in the </a:t>
            </a:r>
            <a:r>
              <a:rPr lang="en-US" sz="3200" dirty="0" err="1">
                <a:solidFill>
                  <a:srgbClr val="0070C0"/>
                </a:solidFill>
                <a:latin typeface="Comic Sans MS" pitchFamily="66" charset="0"/>
              </a:rPr>
              <a:t>nasopharynx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fa-IR" sz="3200" dirty="0">
              <a:solidFill>
                <a:srgbClr val="0070C0"/>
              </a:solidFill>
              <a:latin typeface="Comic Sans MS" pitchFamily="66" charset="0"/>
            </a:endParaRP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3200" dirty="0">
                <a:latin typeface="Comic Sans MS" pitchFamily="66" charset="0"/>
              </a:rPr>
              <a:t>Epithelium of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larynx &amp; trachea</a:t>
            </a:r>
            <a:r>
              <a:rPr lang="en-US" sz="3200" dirty="0">
                <a:latin typeface="Comic Sans MS" pitchFamily="66" charset="0"/>
              </a:rPr>
              <a:t> </a:t>
            </a:r>
            <a:endParaRPr lang="fa-IR" sz="3200" dirty="0">
              <a:latin typeface="Comic Sans MS" pitchFamily="66" charset="0"/>
            </a:endParaRPr>
          </a:p>
          <a:p>
            <a:pPr marL="457200" indent="-4572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3200" dirty="0">
                <a:latin typeface="Comic Sans MS" pitchFamily="66" charset="0"/>
              </a:rPr>
              <a:t>Inflammation, and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edema of the vocal folds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76872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temperatures may reach 39–40°C 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3600" dirty="0">
              <a:solidFill>
                <a:srgbClr val="FF0000"/>
              </a:solidFill>
              <a:latin typeface="Comic Sans MS" pitchFamily="66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b="1" dirty="0">
                <a:solidFill>
                  <a:srgbClr val="0070C0"/>
                </a:solidFill>
                <a:latin typeface="Comic Sans MS" pitchFamily="66" charset="0"/>
              </a:rPr>
              <a:t>some children are </a:t>
            </a:r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</a:rPr>
              <a:t>afebrile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5043" y="1052736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Croup is a disease of the upper airway, and alveolar 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gas exchange is usually normal.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Hypoxia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and low oxygen saturation are seen only when 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complete airway obstruction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is imminent. </a:t>
            </a:r>
          </a:p>
          <a:p>
            <a:pPr algn="ctr"/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The child who is                                    hypoxic, cyanotic, pale, or obtunded                                           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needs immediate airway management.</a:t>
            </a:r>
            <a:endParaRPr lang="en-US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KS\17494_1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43584"/>
            <a:ext cx="9144000" cy="934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69" y="0"/>
            <a:ext cx="9144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Comic Sans MS" pitchFamily="66" charset="0"/>
              </a:rPr>
              <a:t>Factors that are associated with           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increased severity of illness </a:t>
            </a:r>
            <a:r>
              <a:rPr lang="en-US" sz="3200" b="1" dirty="0">
                <a:solidFill>
                  <a:srgbClr val="00B050"/>
                </a:solidFill>
                <a:latin typeface="Comic Sans MS" pitchFamily="66" charset="0"/>
              </a:rPr>
              <a:t>include:</a:t>
            </a:r>
          </a:p>
          <a:p>
            <a:endParaRPr lang="en-US" sz="2800" b="1" dirty="0">
              <a:latin typeface="Comic Sans MS" pitchFamily="66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●Sudden onset </a:t>
            </a:r>
            <a:r>
              <a:rPr lang="en-US" sz="2800" b="1" dirty="0">
                <a:latin typeface="Comic Sans MS" pitchFamily="66" charset="0"/>
              </a:rPr>
              <a:t>of symptoms</a:t>
            </a:r>
          </a:p>
          <a:p>
            <a:endParaRPr lang="en-US" sz="2800" b="1" dirty="0">
              <a:latin typeface="Comic Sans MS" pitchFamily="66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●Rapidly progressing </a:t>
            </a:r>
            <a:r>
              <a:rPr lang="en-US" sz="2800" b="1" dirty="0">
                <a:latin typeface="Comic Sans MS" pitchFamily="66" charset="0"/>
              </a:rPr>
              <a:t>symptoms (</a:t>
            </a:r>
            <a:r>
              <a:rPr lang="en-US" sz="2800" b="1" dirty="0" err="1">
                <a:latin typeface="Comic Sans MS" pitchFamily="66" charset="0"/>
              </a:rPr>
              <a:t>ie</a:t>
            </a:r>
            <a:r>
              <a:rPr lang="en-US" sz="2800" b="1" dirty="0">
                <a:latin typeface="Comic Sans MS" pitchFamily="66" charset="0"/>
              </a:rPr>
              <a:t>, symptoms of upper airway obstruction after </a:t>
            </a:r>
            <a:r>
              <a:rPr lang="en-US" sz="2800" b="1" u="sng" dirty="0">
                <a:latin typeface="Comic Sans MS" pitchFamily="66" charset="0"/>
              </a:rPr>
              <a:t>fewer than 12 hours</a:t>
            </a:r>
            <a:r>
              <a:rPr lang="en-US" sz="2800" b="1" dirty="0">
                <a:latin typeface="Comic Sans MS" pitchFamily="66" charset="0"/>
              </a:rPr>
              <a:t> of illness)</a:t>
            </a:r>
          </a:p>
          <a:p>
            <a:endParaRPr lang="en-US" sz="2800" b="1" dirty="0">
              <a:latin typeface="Comic Sans MS" pitchFamily="66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●Previous episodes </a:t>
            </a:r>
            <a:r>
              <a:rPr lang="en-US" sz="2800" b="1" dirty="0">
                <a:latin typeface="Comic Sans MS" pitchFamily="66" charset="0"/>
              </a:rPr>
              <a:t>of croup</a:t>
            </a:r>
          </a:p>
          <a:p>
            <a:endParaRPr lang="en-US" sz="2800" b="1" dirty="0">
              <a:latin typeface="Comic Sans MS" pitchFamily="66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●Underlying abnormality </a:t>
            </a:r>
            <a:r>
              <a:rPr lang="en-US" sz="2800" b="1" dirty="0">
                <a:latin typeface="Comic Sans MS" pitchFamily="66" charset="0"/>
              </a:rPr>
              <a:t>of the upper airway</a:t>
            </a:r>
          </a:p>
          <a:p>
            <a:endParaRPr lang="en-US" sz="2800" b="1" dirty="0">
              <a:latin typeface="Comic Sans MS" pitchFamily="66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●Medical conditions </a:t>
            </a:r>
            <a:r>
              <a:rPr lang="en-US" sz="2800" b="1" dirty="0">
                <a:latin typeface="Comic Sans MS" pitchFamily="66" charset="0"/>
              </a:rPr>
              <a:t>that predispose to respiratory failure (</a:t>
            </a:r>
            <a:r>
              <a:rPr lang="en-US" sz="2800" b="1" dirty="0" err="1">
                <a:latin typeface="Comic Sans MS" pitchFamily="66" charset="0"/>
              </a:rPr>
              <a:t>eg</a:t>
            </a:r>
            <a:r>
              <a:rPr lang="en-US" sz="2800" b="1" dirty="0">
                <a:latin typeface="Comic Sans MS" pitchFamily="66" charset="0"/>
              </a:rPr>
              <a:t>, neuromuscular disorders)</a:t>
            </a:r>
          </a:p>
        </p:txBody>
      </p:sp>
    </p:spTree>
    <p:extLst>
      <p:ext uri="{BB962C8B-B14F-4D97-AF65-F5344CB8AC3E}">
        <p14:creationId xmlns:p14="http://schemas.microsoft.com/office/powerpoint/2010/main" val="1764859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28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itchFamily="66" charset="0"/>
              </a:rPr>
              <a:t>Differential Diagnosis </a:t>
            </a: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r>
              <a:rPr lang="en-US" sz="2400" dirty="0">
                <a:latin typeface="Comic Sans MS" pitchFamily="66" charset="0"/>
              </a:rPr>
              <a:t>Allergic reaction </a:t>
            </a:r>
          </a:p>
          <a:p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Bacterial </a:t>
            </a:r>
            <a:r>
              <a:rPr lang="en-US" sz="2400" dirty="0" err="1">
                <a:solidFill>
                  <a:srgbClr val="0070C0"/>
                </a:solidFill>
                <a:latin typeface="Comic Sans MS" pitchFamily="66" charset="0"/>
              </a:rPr>
              <a:t>tracheitis</a:t>
            </a: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r>
              <a:rPr lang="en-US" sz="2400" dirty="0" err="1">
                <a:solidFill>
                  <a:srgbClr val="0070C0"/>
                </a:solidFill>
                <a:latin typeface="Comic Sans MS" pitchFamily="66" charset="0"/>
              </a:rPr>
              <a:t>Epiglottitis</a:t>
            </a: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Foreign body aspiration </a:t>
            </a:r>
          </a:p>
          <a:p>
            <a:r>
              <a:rPr lang="en-US" sz="2400" dirty="0" err="1">
                <a:latin typeface="Comic Sans MS" pitchFamily="66" charset="0"/>
              </a:rPr>
              <a:t>Hemangioma</a:t>
            </a:r>
            <a:r>
              <a:rPr lang="en-US" sz="2400" dirty="0">
                <a:latin typeface="Comic Sans MS" pitchFamily="66" charset="0"/>
              </a:rPr>
              <a:t> (</a:t>
            </a:r>
            <a:r>
              <a:rPr lang="en-US" sz="2400" dirty="0" err="1">
                <a:latin typeface="Comic Sans MS" pitchFamily="66" charset="0"/>
              </a:rPr>
              <a:t>subglottic</a:t>
            </a:r>
            <a:r>
              <a:rPr lang="en-US" sz="2400" dirty="0">
                <a:latin typeface="Comic Sans MS" pitchFamily="66" charset="0"/>
              </a:rPr>
              <a:t>) </a:t>
            </a:r>
          </a:p>
          <a:p>
            <a:r>
              <a:rPr lang="en-US" sz="2400" dirty="0">
                <a:latin typeface="Comic Sans MS" pitchFamily="66" charset="0"/>
              </a:rPr>
              <a:t>Infectious mononucleosis </a:t>
            </a:r>
          </a:p>
          <a:p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Laryngeal </a:t>
            </a:r>
            <a:r>
              <a:rPr lang="en-US" sz="2400" dirty="0" err="1">
                <a:solidFill>
                  <a:srgbClr val="0070C0"/>
                </a:solidFill>
                <a:latin typeface="Comic Sans MS" pitchFamily="66" charset="0"/>
              </a:rPr>
              <a:t>diptheria</a:t>
            </a: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r>
              <a:rPr lang="en-US" sz="2400" dirty="0">
                <a:latin typeface="Comic Sans MS" pitchFamily="66" charset="0"/>
              </a:rPr>
              <a:t>Laryngeal nerve compression </a:t>
            </a:r>
          </a:p>
          <a:p>
            <a:r>
              <a:rPr lang="en-US" sz="2400" dirty="0" err="1">
                <a:latin typeface="Comic Sans MS" pitchFamily="66" charset="0"/>
              </a:rPr>
              <a:t>Paraquat</a:t>
            </a:r>
            <a:r>
              <a:rPr lang="en-US" sz="2400" dirty="0">
                <a:latin typeface="Comic Sans MS" pitchFamily="66" charset="0"/>
              </a:rPr>
              <a:t> poisoning </a:t>
            </a:r>
          </a:p>
          <a:p>
            <a:r>
              <a:rPr lang="en-US" sz="2400" dirty="0" err="1">
                <a:latin typeface="Comic Sans MS" pitchFamily="66" charset="0"/>
              </a:rPr>
              <a:t>Peritonsillar</a:t>
            </a:r>
            <a:r>
              <a:rPr lang="en-US" sz="2400" dirty="0">
                <a:latin typeface="Comic Sans MS" pitchFamily="66" charset="0"/>
              </a:rPr>
              <a:t> abscess </a:t>
            </a:r>
          </a:p>
          <a:p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Retropharyngeal abscess </a:t>
            </a:r>
          </a:p>
          <a:p>
            <a:r>
              <a:rPr lang="en-US" sz="2400" dirty="0" err="1">
                <a:latin typeface="Comic Sans MS" pitchFamily="66" charset="0"/>
              </a:rPr>
              <a:t>Subglottic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stenosis</a:t>
            </a:r>
            <a:r>
              <a:rPr lang="en-US" sz="2400" dirty="0">
                <a:latin typeface="Comic Sans MS" pitchFamily="66" charset="0"/>
              </a:rPr>
              <a:t> </a:t>
            </a:r>
          </a:p>
          <a:p>
            <a:r>
              <a:rPr lang="en-US" sz="2400" dirty="0">
                <a:latin typeface="Comic Sans MS" pitchFamily="66" charset="0"/>
              </a:rPr>
              <a:t>Trauma </a:t>
            </a:r>
          </a:p>
          <a:p>
            <a:r>
              <a:rPr lang="en-US" sz="2400" dirty="0">
                <a:latin typeface="Comic Sans MS" pitchFamily="66" charset="0"/>
              </a:rPr>
              <a:t>Tumor \ intracranial process (rare) 	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4943" y="404664"/>
            <a:ext cx="9144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Comic Sans MS" pitchFamily="66" charset="0"/>
              </a:rPr>
              <a:t>Spasmodic croup </a:t>
            </a:r>
          </a:p>
          <a:p>
            <a:pPr algn="ctr"/>
            <a:endParaRPr lang="en-US" sz="3200" dirty="0">
              <a:solidFill>
                <a:prstClr val="black"/>
              </a:solidFill>
              <a:latin typeface="Comic Sans MS" pitchFamily="66" charset="0"/>
            </a:endParaRP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Allergic response to viral antigen </a:t>
            </a: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Acute non-inflammatory swelling </a:t>
            </a: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Acute nocturnal onset </a:t>
            </a: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Older child </a:t>
            </a: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Repeat attacks </a:t>
            </a: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Do not have </a:t>
            </a:r>
            <a:r>
              <a:rPr lang="en-US" sz="3200" dirty="0" err="1">
                <a:solidFill>
                  <a:srgbClr val="0070C0"/>
                </a:solidFill>
                <a:latin typeface="Comic Sans MS" pitchFamily="66" charset="0"/>
              </a:rPr>
              <a:t>coryzal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omic Sans MS" pitchFamily="66" charset="0"/>
              </a:rPr>
              <a:t>prodrome</a:t>
            </a:r>
            <a:endParaRPr lang="en-US" sz="3200" dirty="0">
              <a:solidFill>
                <a:srgbClr val="0070C0"/>
              </a:solidFill>
              <a:latin typeface="Comic Sans MS" pitchFamily="66" charset="0"/>
            </a:endParaRP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Afebrile</a:t>
            </a: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Links with </a:t>
            </a:r>
            <a:r>
              <a:rPr lang="en-US" sz="3200" dirty="0" err="1">
                <a:solidFill>
                  <a:srgbClr val="0070C0"/>
                </a:solidFill>
                <a:latin typeface="Comic Sans MS" pitchFamily="66" charset="0"/>
              </a:rPr>
              <a:t>atopy</a:t>
            </a:r>
            <a:endParaRPr lang="en-US" sz="3200" dirty="0">
              <a:solidFill>
                <a:srgbClr val="0070C0"/>
              </a:solidFill>
              <a:latin typeface="Comic Sans MS" pitchFamily="66" charset="0"/>
            </a:endParaRP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Positive family history</a:t>
            </a:r>
          </a:p>
          <a:p>
            <a:pPr algn="ctr"/>
            <a:endParaRPr lang="en-US" sz="32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748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00174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Treatment is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similar to that for viral LTB</a:t>
            </a:r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  <a:p>
            <a:pPr algn="ctr"/>
            <a:endParaRPr lang="en-US" sz="3200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 Some practitioners prescribe                     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oral or inhaled corticosteroids to be kept at home</a:t>
            </a:r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 and administered by the parents in case of an episode.</a:t>
            </a:r>
          </a:p>
        </p:txBody>
      </p:sp>
    </p:spTree>
    <p:extLst>
      <p:ext uri="{BB962C8B-B14F-4D97-AF65-F5344CB8AC3E}">
        <p14:creationId xmlns:p14="http://schemas.microsoft.com/office/powerpoint/2010/main" val="560405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5934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The etiology of recurrent, spasmodic croup remains unclear, suggested triggers include:</a:t>
            </a:r>
          </a:p>
          <a:p>
            <a:pPr algn="ctr"/>
            <a:endParaRPr lang="en-US" sz="3200" dirty="0">
              <a:solidFill>
                <a:prstClr val="black"/>
              </a:solidFill>
              <a:latin typeface="Comic Sans MS" pitchFamily="66" charset="0"/>
            </a:endParaRP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Gastro esophageal reflux </a:t>
            </a: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Anatomical abnormalities </a:t>
            </a:r>
            <a:endParaRPr lang="en-US" sz="3200" dirty="0">
              <a:solidFill>
                <a:prstClr val="black"/>
              </a:solidFill>
              <a:latin typeface="Comic Sans MS" pitchFamily="66" charset="0"/>
            </a:endParaRP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Allergic predisposition</a:t>
            </a: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EOE</a:t>
            </a:r>
          </a:p>
        </p:txBody>
      </p:sp>
    </p:spTree>
    <p:extLst>
      <p:ext uri="{BB962C8B-B14F-4D97-AF65-F5344CB8AC3E}">
        <p14:creationId xmlns:p14="http://schemas.microsoft.com/office/powerpoint/2010/main" val="3203942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32" y="692696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Comic Sans MS" pitchFamily="66" charset="0"/>
              </a:rPr>
              <a:t>Additional studies </a:t>
            </a:r>
          </a:p>
          <a:p>
            <a:pPr algn="ctr"/>
            <a:endParaRPr lang="en-US" sz="3200" dirty="0">
              <a:solidFill>
                <a:srgbClr val="00B050"/>
              </a:solidFill>
              <a:latin typeface="Comic Sans MS" pitchFamily="66" charset="0"/>
            </a:endParaRP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Plain lateral neck and </a:t>
            </a: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Chest radiographs </a:t>
            </a: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Computed tomography </a:t>
            </a: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Barium swallow and a pH study </a:t>
            </a:r>
          </a:p>
          <a:p>
            <a:pPr marL="457200" indent="-4572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dirty="0" err="1">
                <a:solidFill>
                  <a:prstClr val="black"/>
                </a:solidFill>
                <a:latin typeface="Comic Sans MS" pitchFamily="66" charset="0"/>
              </a:rPr>
              <a:t>Polysomnography</a:t>
            </a:r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 </a:t>
            </a:r>
          </a:p>
          <a:p>
            <a:pPr algn="ctr"/>
            <a:endParaRPr lang="en-US" sz="2800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endParaRPr lang="en-US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623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92696"/>
            <a:ext cx="91440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Rarer causes </a:t>
            </a:r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of recurrent stridor                                 (e.g.,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hypocalcaemia</a:t>
            </a:r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 or </a:t>
            </a:r>
            <a:r>
              <a:rPr lang="en-US" sz="3200" dirty="0" err="1">
                <a:solidFill>
                  <a:srgbClr val="0070C0"/>
                </a:solidFill>
                <a:latin typeface="Comic Sans MS" pitchFamily="66" charset="0"/>
              </a:rPr>
              <a:t>angioneurotic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 edema</a:t>
            </a:r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) are diagnosed by blood testing. </a:t>
            </a:r>
          </a:p>
          <a:p>
            <a:pPr algn="ctr"/>
            <a:endParaRPr lang="en-US" sz="3200" b="1" dirty="0">
              <a:solidFill>
                <a:srgbClr val="00B050"/>
              </a:solidFill>
              <a:latin typeface="Comic Sans MS" pitchFamily="66" charset="0"/>
            </a:endParaRPr>
          </a:p>
          <a:p>
            <a:pPr algn="ctr"/>
            <a:endParaRPr lang="en-US" sz="3200" b="1" dirty="0">
              <a:solidFill>
                <a:srgbClr val="00B050"/>
              </a:solidFill>
              <a:latin typeface="Comic Sans MS" pitchFamily="66" charset="0"/>
            </a:endParaRPr>
          </a:p>
          <a:p>
            <a:pPr algn="ctr"/>
            <a:r>
              <a:rPr lang="en-US" sz="2800" b="1" dirty="0">
                <a:solidFill>
                  <a:srgbClr val="00B050"/>
                </a:solidFill>
                <a:latin typeface="Comic Sans MS" pitchFamily="66" charset="0"/>
              </a:rPr>
              <a:t>●Other potential mimickers of croup</a:t>
            </a:r>
          </a:p>
          <a:p>
            <a:r>
              <a:rPr lang="en-US" sz="3200" dirty="0">
                <a:solidFill>
                  <a:srgbClr val="00B050"/>
                </a:solidFill>
                <a:latin typeface="Comic Sans MS" pitchFamily="66" charset="0"/>
              </a:rPr>
              <a:t>Bronchogenic cyst 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(which can cause airway compression) </a:t>
            </a:r>
          </a:p>
          <a:p>
            <a:endParaRPr lang="en-US" sz="3200" dirty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en-US" sz="3200" dirty="0" err="1">
                <a:solidFill>
                  <a:srgbClr val="00B050"/>
                </a:solidFill>
                <a:latin typeface="Comic Sans MS" pitchFamily="66" charset="0"/>
              </a:rPr>
              <a:t>Guillain-Barré</a:t>
            </a:r>
            <a:r>
              <a:rPr lang="en-US" sz="3200" dirty="0">
                <a:solidFill>
                  <a:srgbClr val="00B050"/>
                </a:solidFill>
                <a:latin typeface="Comic Sans MS" pitchFamily="66" charset="0"/>
              </a:rPr>
              <a:t> syndrome</a:t>
            </a:r>
            <a:r>
              <a:rPr lang="en-US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(involvement of the laryngeal nerve may cause vocal cord paralysis)</a:t>
            </a:r>
          </a:p>
        </p:txBody>
      </p:sp>
    </p:spTree>
    <p:extLst>
      <p:ext uri="{BB962C8B-B14F-4D97-AF65-F5344CB8AC3E}">
        <p14:creationId xmlns:p14="http://schemas.microsoft.com/office/powerpoint/2010/main" val="2877749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Stridor</a:t>
            </a:r>
          </a:p>
          <a:p>
            <a:pPr algn="ctr"/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Comic Sans MS" pitchFamily="66" charset="0"/>
              </a:rPr>
              <a:t>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rapid, turbulent flow </a:t>
            </a:r>
            <a:r>
              <a:rPr lang="en-US" sz="3200" dirty="0">
                <a:solidFill>
                  <a:srgbClr val="00B050"/>
                </a:solidFill>
                <a:latin typeface="Comic Sans MS" pitchFamily="66" charset="0"/>
              </a:rPr>
              <a:t>of air through a narrowed  segment of a large airway. 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3200" dirty="0">
              <a:solidFill>
                <a:srgbClr val="00B050"/>
              </a:solidFill>
              <a:latin typeface="Comic Sans MS" pitchFamily="66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>
                <a:latin typeface="Comic Sans MS" pitchFamily="66" charset="0"/>
              </a:rPr>
              <a:t>It is most often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loud, with medium or low pitch</a:t>
            </a:r>
            <a:r>
              <a:rPr lang="en-US" sz="3200" dirty="0">
                <a:latin typeface="Comic Sans MS" pitchFamily="66" charset="0"/>
              </a:rPr>
              <a:t>, and 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inspiratory. 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3200" dirty="0">
              <a:latin typeface="Comic Sans MS" pitchFamily="66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>
                <a:latin typeface="Comic Sans MS" pitchFamily="66" charset="0"/>
              </a:rPr>
              <a:t>It usually originates from the </a:t>
            </a:r>
            <a:r>
              <a:rPr lang="en-US" sz="3200" dirty="0">
                <a:solidFill>
                  <a:srgbClr val="00B050"/>
                </a:solidFill>
                <a:latin typeface="Comic Sans MS" pitchFamily="66" charset="0"/>
              </a:rPr>
              <a:t>larynx, upper trachea, or </a:t>
            </a:r>
            <a:r>
              <a:rPr lang="en-US" sz="3200" dirty="0" err="1">
                <a:solidFill>
                  <a:srgbClr val="00B050"/>
                </a:solidFill>
                <a:latin typeface="Comic Sans MS" pitchFamily="66" charset="0"/>
              </a:rPr>
              <a:t>hypopharynx</a:t>
            </a:r>
            <a:r>
              <a:rPr lang="en-US" sz="3200" dirty="0">
                <a:solidFill>
                  <a:srgbClr val="00B050"/>
                </a:solidFill>
                <a:latin typeface="Comic Sans MS" pitchFamily="66" charset="0"/>
              </a:rPr>
              <a:t>. 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3200" dirty="0">
              <a:latin typeface="Comic Sans MS" pitchFamily="66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Progression of the disease </a:t>
            </a:r>
            <a:r>
              <a:rPr lang="en-US" sz="3200" dirty="0">
                <a:latin typeface="Comic Sans MS" pitchFamily="66" charset="0"/>
              </a:rPr>
              <a:t>process may make stridor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softer, higher-pitched, and 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biphasic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dirty="0">
                <a:latin typeface="Comic Sans MS" pitchFamily="66" charset="0"/>
              </a:rPr>
              <a:t>(inspiratory and expiratory).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1678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Comic Sans MS" pitchFamily="66" charset="0"/>
              </a:rPr>
              <a:t>Laboratory and Radiology Studies </a:t>
            </a:r>
          </a:p>
          <a:p>
            <a:pPr algn="ctr"/>
            <a:endParaRPr lang="en-US" sz="3200" b="1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Diagnostic tests are only indicated if they will change outcome.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Croup is a clinical diagnosis </a:t>
            </a:r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and usually no testing needed. </a:t>
            </a:r>
          </a:p>
        </p:txBody>
      </p:sp>
    </p:spTree>
    <p:extLst>
      <p:ext uri="{BB962C8B-B14F-4D97-AF65-F5344CB8AC3E}">
        <p14:creationId xmlns:p14="http://schemas.microsoft.com/office/powerpoint/2010/main" val="11572296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632" y="1196752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a posterior-anterior chest radiograph demonstrates subglottic narrowing, commonly called the </a:t>
            </a:r>
            <a:r>
              <a:rPr lang="en-US" sz="3200" dirty="0">
                <a:solidFill>
                  <a:srgbClr val="00B050"/>
                </a:solidFill>
                <a:latin typeface="Comic Sans MS" pitchFamily="66" charset="0"/>
              </a:rPr>
              <a:t>"steeple sign"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pPr algn="ctr"/>
            <a:endParaRPr lang="en-US" sz="32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The lateral view may demonstrate </a:t>
            </a:r>
            <a:r>
              <a:rPr lang="en-US" sz="3200" dirty="0" err="1">
                <a:solidFill>
                  <a:srgbClr val="00B050"/>
                </a:solidFill>
                <a:latin typeface="Comic Sans MS" pitchFamily="66" charset="0"/>
              </a:rPr>
              <a:t>overdistention</a:t>
            </a:r>
            <a:r>
              <a:rPr lang="en-US" sz="3200" dirty="0">
                <a:solidFill>
                  <a:srgbClr val="00B050"/>
                </a:solidFill>
                <a:latin typeface="Comic Sans MS" pitchFamily="66" charset="0"/>
              </a:rPr>
              <a:t> of the </a:t>
            </a:r>
            <a:r>
              <a:rPr lang="en-US" sz="3200" dirty="0" err="1">
                <a:solidFill>
                  <a:srgbClr val="00B050"/>
                </a:solidFill>
                <a:latin typeface="Comic Sans MS" pitchFamily="66" charset="0"/>
              </a:rPr>
              <a:t>hypopharynx</a:t>
            </a:r>
            <a:r>
              <a:rPr lang="en-US" sz="3200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during inspiration and </a:t>
            </a:r>
            <a:r>
              <a:rPr lang="en-US" sz="3200" u="sng" dirty="0">
                <a:solidFill>
                  <a:srgbClr val="0070C0"/>
                </a:solidFill>
                <a:latin typeface="Comic Sans MS" pitchFamily="66" charset="0"/>
              </a:rPr>
              <a:t>subglottic haziness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098622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28736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Comic Sans MS" pitchFamily="66" charset="0"/>
              </a:rPr>
              <a:t>“steeple sign” </a:t>
            </a:r>
          </a:p>
          <a:p>
            <a:pPr algn="ctr"/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may be </a:t>
            </a:r>
            <a:r>
              <a:rPr lang="en-US" sz="3200" b="1" dirty="0">
                <a:solidFill>
                  <a:srgbClr val="00B050"/>
                </a:solidFill>
                <a:latin typeface="Comic Sans MS" pitchFamily="66" charset="0"/>
              </a:rPr>
              <a:t>absent in patients with croup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,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may be present as a </a:t>
            </a:r>
            <a:r>
              <a:rPr lang="en-US" sz="3200" b="1" dirty="0">
                <a:solidFill>
                  <a:srgbClr val="00B050"/>
                </a:solidFill>
                <a:latin typeface="Comic Sans MS" pitchFamily="66" charset="0"/>
              </a:rPr>
              <a:t>normal variant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,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may occasionally be present in </a:t>
            </a:r>
            <a:r>
              <a:rPr lang="en-US" sz="3200" b="1" dirty="0">
                <a:solidFill>
                  <a:srgbClr val="00B050"/>
                </a:solidFill>
                <a:latin typeface="Comic Sans MS" pitchFamily="66" charset="0"/>
              </a:rPr>
              <a:t>epiglottitis</a:t>
            </a:r>
            <a:endParaRPr lang="en-US" sz="32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378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93" y="1484784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n-US" sz="3200" b="1" dirty="0">
                <a:solidFill>
                  <a:srgbClr val="00B050"/>
                </a:solidFill>
                <a:latin typeface="Comic Sans MS" pitchFamily="66" charset="0"/>
              </a:rPr>
              <a:t>Plain Lateral Neck View</a:t>
            </a:r>
          </a:p>
          <a:p>
            <a:pPr>
              <a:buClr>
                <a:srgbClr val="FF0000"/>
              </a:buClr>
            </a:pPr>
            <a:endParaRPr lang="en-US" sz="3200" b="1" dirty="0">
              <a:solidFill>
                <a:srgbClr val="00B050"/>
              </a:solidFill>
              <a:latin typeface="Comic Sans MS" pitchFamily="66" charset="0"/>
            </a:endParaRPr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Rarely influences management</a:t>
            </a:r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Wastes time</a:t>
            </a:r>
            <a:endParaRPr lang="en-US" sz="3200" b="1" dirty="0">
              <a:solidFill>
                <a:prstClr val="black"/>
              </a:solidFill>
              <a:latin typeface="Comic Sans MS" pitchFamily="66" charset="0"/>
            </a:endParaRPr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b="1" dirty="0">
                <a:solidFill>
                  <a:prstClr val="black"/>
                </a:solidFill>
                <a:latin typeface="Comic Sans MS" pitchFamily="66" charset="0"/>
              </a:rPr>
              <a:t>Can be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dangerous</a:t>
            </a:r>
            <a:r>
              <a:rPr lang="en-US" sz="32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The neck extension </a:t>
            </a:r>
            <a:r>
              <a:rPr lang="en-US" sz="3200" b="1" dirty="0">
                <a:solidFill>
                  <a:prstClr val="black"/>
                </a:solidFill>
                <a:latin typeface="Comic Sans MS" pitchFamily="66" charset="0"/>
              </a:rPr>
              <a:t>can be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fatal</a:t>
            </a:r>
            <a:endParaRPr lang="en-US" sz="32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8590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02" y="7573"/>
            <a:ext cx="8064896" cy="871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501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6510018" cy="688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238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62" y="-1871"/>
            <a:ext cx="84262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923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440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7960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2538"/>
            <a:ext cx="91440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658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36712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omic Sans MS" pitchFamily="66" charset="0"/>
              </a:rPr>
              <a:t>Monitoring </a:t>
            </a:r>
            <a:endParaRPr lang="en-US" sz="2800" b="1" dirty="0">
              <a:latin typeface="Comic Sans MS" pitchFamily="66" charset="0"/>
            </a:endParaRPr>
          </a:p>
          <a:p>
            <a:endParaRPr lang="en-US" sz="2800" b="1" dirty="0">
              <a:latin typeface="Comic Sans MS" pitchFamily="66" charset="0"/>
            </a:endParaRPr>
          </a:p>
          <a:p>
            <a:r>
              <a:rPr lang="en-US" sz="2800" b="1" dirty="0">
                <a:latin typeface="Comic Sans MS" pitchFamily="66" charset="0"/>
              </a:rPr>
              <a:t>• Oxygen saturation </a:t>
            </a:r>
            <a:r>
              <a:rPr lang="en-US" sz="2800" b="1" dirty="0">
                <a:solidFill>
                  <a:srgbClr val="0070C0"/>
                </a:solidFill>
                <a:latin typeface="Comic Sans MS" pitchFamily="66" charset="0"/>
              </a:rPr>
              <a:t>(SaO2) usually normal </a:t>
            </a:r>
            <a:r>
              <a:rPr lang="en-US" sz="2800" b="1" dirty="0">
                <a:latin typeface="Comic Sans MS" pitchFamily="66" charset="0"/>
              </a:rPr>
              <a:t>in croup unless </a:t>
            </a:r>
            <a:r>
              <a:rPr lang="en-US" sz="2800" b="1" dirty="0" err="1">
                <a:solidFill>
                  <a:srgbClr val="0070C0"/>
                </a:solidFill>
                <a:latin typeface="Comic Sans MS" pitchFamily="66" charset="0"/>
              </a:rPr>
              <a:t>tracheitis</a:t>
            </a:r>
            <a:r>
              <a:rPr lang="en-US" sz="2800" b="1" dirty="0">
                <a:latin typeface="Comic Sans MS" pitchFamily="66" charset="0"/>
              </a:rPr>
              <a:t> present </a:t>
            </a:r>
          </a:p>
          <a:p>
            <a:endParaRPr lang="en-US" sz="2800" dirty="0">
              <a:latin typeface="Comic Sans MS" pitchFamily="66" charset="0"/>
            </a:endParaRPr>
          </a:p>
          <a:p>
            <a:r>
              <a:rPr lang="en-US" sz="2800" b="1" dirty="0">
                <a:latin typeface="Comic Sans MS" pitchFamily="66" charset="0"/>
              </a:rPr>
              <a:t>• Continuous </a:t>
            </a:r>
            <a:r>
              <a:rPr lang="en-US" sz="2800" b="1" dirty="0">
                <a:solidFill>
                  <a:srgbClr val="0070C0"/>
                </a:solidFill>
                <a:latin typeface="Comic Sans MS" pitchFamily="66" charset="0"/>
              </a:rPr>
              <a:t>cardiac/pulse oximetry monitoring </a:t>
            </a:r>
            <a:r>
              <a:rPr lang="en-US" sz="2800" b="1" dirty="0">
                <a:latin typeface="Comic Sans MS" pitchFamily="66" charset="0"/>
              </a:rPr>
              <a:t>only recommended for unstable patient or </a:t>
            </a:r>
            <a:r>
              <a:rPr lang="en-US" sz="2800" b="1" dirty="0">
                <a:solidFill>
                  <a:srgbClr val="0070C0"/>
                </a:solidFill>
                <a:latin typeface="Comic Sans MS" pitchFamily="66" charset="0"/>
              </a:rPr>
              <a:t>receiving repeat nebulized epinephrine </a:t>
            </a:r>
          </a:p>
          <a:p>
            <a:endParaRPr lang="en-US" sz="2800" dirty="0">
              <a:latin typeface="Comic Sans MS" pitchFamily="66" charset="0"/>
            </a:endParaRPr>
          </a:p>
          <a:p>
            <a:r>
              <a:rPr lang="en-US" sz="2800" b="1" dirty="0">
                <a:latin typeface="Comic Sans MS" pitchFamily="66" charset="0"/>
              </a:rPr>
              <a:t>• Follow vital signs to assess response to therapy: temperature, heart rate, respiratory rate </a:t>
            </a:r>
          </a:p>
          <a:p>
            <a:endParaRPr lang="en-US" sz="2800" dirty="0">
              <a:latin typeface="Comic Sans MS" pitchFamily="66" charset="0"/>
            </a:endParaRPr>
          </a:p>
          <a:p>
            <a:endParaRPr lang="en-US" sz="2800" dirty="0">
              <a:latin typeface="Comic Sans MS" pitchFamily="66" charset="0"/>
            </a:endParaRPr>
          </a:p>
          <a:p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00174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  <a:latin typeface="Comic Sans MS" pitchFamily="66" charset="0"/>
              </a:rPr>
              <a:t>The laryngeal anatomy of children </a:t>
            </a:r>
            <a:r>
              <a:rPr lang="en-US" sz="3200" dirty="0">
                <a:latin typeface="Comic Sans MS" pitchFamily="66" charset="0"/>
              </a:rPr>
              <a:t>makes them  particularly 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susceptible</a:t>
            </a:r>
            <a:r>
              <a:rPr lang="en-US" sz="3200" dirty="0">
                <a:latin typeface="Comic Sans MS" pitchFamily="66" charset="0"/>
              </a:rPr>
              <a:t> to narrowing of the upper  airways.</a:t>
            </a: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pPr algn="ctr"/>
            <a:r>
              <a:rPr lang="en-US" sz="3200" dirty="0">
                <a:latin typeface="Comic Sans MS" pitchFamily="66" charset="0"/>
              </a:rPr>
              <a:t> The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larynx</a:t>
            </a:r>
            <a:r>
              <a:rPr lang="en-US" sz="3200" dirty="0">
                <a:latin typeface="Comic Sans MS" pitchFamily="66" charset="0"/>
              </a:rPr>
              <a:t> of a neonate is situated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high</a:t>
            </a:r>
            <a:r>
              <a:rPr lang="en-US" sz="3200" dirty="0">
                <a:latin typeface="Comic Sans MS" pitchFamily="66" charset="0"/>
              </a:rPr>
              <a:t> in the neck, and the 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  <a:latin typeface="Comic Sans MS" pitchFamily="66" charset="0"/>
              </a:rPr>
              <a:t>epiglottis </a:t>
            </a:r>
            <a:r>
              <a:rPr lang="en-US" sz="3200" dirty="0">
                <a:latin typeface="Comic Sans MS" pitchFamily="66" charset="0"/>
              </a:rPr>
              <a:t>is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narrow</a:t>
            </a:r>
            <a:r>
              <a:rPr lang="en-US" sz="3200" dirty="0">
                <a:latin typeface="Comic Sans MS" pitchFamily="66" charset="0"/>
              </a:rPr>
              <a:t>,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omega-shaped</a:t>
            </a:r>
            <a:r>
              <a:rPr lang="en-US" sz="3200" dirty="0">
                <a:latin typeface="Comic Sans MS" pitchFamily="66" charset="0"/>
              </a:rPr>
              <a:t> , and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vertically</a:t>
            </a:r>
            <a:r>
              <a:rPr lang="en-US" sz="3200" dirty="0">
                <a:latin typeface="Comic Sans MS" pitchFamily="66" charset="0"/>
              </a:rPr>
              <a:t> positioned.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AKS\DSC008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92893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prstClr val="black"/>
                </a:solidFill>
                <a:latin typeface="Comic Sans MS" pitchFamily="66" charset="0"/>
              </a:rPr>
              <a:t>Therapeutics </a:t>
            </a:r>
          </a:p>
        </p:txBody>
      </p:sp>
    </p:spTree>
    <p:extLst>
      <p:ext uri="{BB962C8B-B14F-4D97-AF65-F5344CB8AC3E}">
        <p14:creationId xmlns:p14="http://schemas.microsoft.com/office/powerpoint/2010/main" val="27195037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5846"/>
            <a:ext cx="9144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Comic Sans MS" pitchFamily="66" charset="0"/>
              </a:rPr>
              <a:t>Home treatment</a:t>
            </a: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pPr algn="ctr"/>
            <a:r>
              <a:rPr lang="en-US" sz="3200" dirty="0">
                <a:latin typeface="Comic Sans MS" pitchFamily="66" charset="0"/>
              </a:rPr>
              <a:t>In acute situations and for short periods of time, caregivers may try </a:t>
            </a:r>
            <a:r>
              <a:rPr lang="en-US" sz="3200" dirty="0">
                <a:solidFill>
                  <a:srgbClr val="00B050"/>
                </a:solidFill>
                <a:latin typeface="Comic Sans MS" pitchFamily="66" charset="0"/>
              </a:rPr>
              <a:t>sitting with the child in a bathroom </a:t>
            </a:r>
            <a:r>
              <a:rPr lang="en-US" sz="3200" dirty="0">
                <a:latin typeface="Comic Sans MS" pitchFamily="66" charset="0"/>
              </a:rPr>
              <a:t>filled with steam generated by </a:t>
            </a:r>
            <a:r>
              <a:rPr lang="en-US" sz="3200" dirty="0">
                <a:solidFill>
                  <a:srgbClr val="00B050"/>
                </a:solidFill>
                <a:latin typeface="Comic Sans MS" pitchFamily="66" charset="0"/>
              </a:rPr>
              <a:t>running hot water </a:t>
            </a:r>
            <a:r>
              <a:rPr lang="en-US" sz="3200" dirty="0">
                <a:latin typeface="Comic Sans MS" pitchFamily="66" charset="0"/>
              </a:rPr>
              <a:t>from the shower to improve symptoms.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This may help reassure parents that "something" is being done </a:t>
            </a:r>
            <a:r>
              <a:rPr lang="en-US" sz="3200" dirty="0">
                <a:latin typeface="Comic Sans MS" pitchFamily="66" charset="0"/>
              </a:rPr>
              <a:t>to reverse the symptoms, and anecdotal evidence supports some benefit with this measure.</a:t>
            </a:r>
          </a:p>
          <a:p>
            <a:pPr algn="ctr"/>
            <a:endParaRPr lang="en-US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9257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57298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Comic Sans MS" pitchFamily="66" charset="0"/>
              </a:rPr>
              <a:t>Corticosteroids </a:t>
            </a:r>
            <a:endParaRPr lang="en-US" sz="2400" b="1" dirty="0">
              <a:solidFill>
                <a:srgbClr val="00B050"/>
              </a:solidFill>
              <a:latin typeface="Comic Sans MS" pitchFamily="66" charset="0"/>
            </a:endParaRPr>
          </a:p>
          <a:p>
            <a:pPr algn="ctr"/>
            <a:endParaRPr lang="en-US" sz="2400" b="1" dirty="0">
              <a:latin typeface="Comic Sans MS" pitchFamily="66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Dosing: </a:t>
            </a:r>
            <a:r>
              <a:rPr lang="en-US" sz="2400" b="1" dirty="0">
                <a:latin typeface="Comic Sans MS" pitchFamily="66" charset="0"/>
              </a:rPr>
              <a:t>Single Dose </a:t>
            </a:r>
          </a:p>
          <a:p>
            <a:endParaRPr lang="en-US" sz="2400" dirty="0">
              <a:latin typeface="Comic Sans MS" pitchFamily="66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Mechanism of action: </a:t>
            </a:r>
            <a:r>
              <a:rPr lang="en-US" sz="2400" b="1" dirty="0">
                <a:latin typeface="Comic Sans MS" pitchFamily="66" charset="0"/>
              </a:rPr>
              <a:t>Long lasting anti-inflammatory agent </a:t>
            </a:r>
          </a:p>
          <a:p>
            <a:r>
              <a:rPr lang="en-US" sz="2400" b="1" dirty="0">
                <a:latin typeface="Comic Sans MS" pitchFamily="66" charset="0"/>
              </a:rPr>
              <a:t>Decrease edema in laryngeal mucosa</a:t>
            </a:r>
          </a:p>
          <a:p>
            <a:r>
              <a:rPr lang="en-US" sz="2400" dirty="0">
                <a:latin typeface="Comic Sans MS" pitchFamily="66" charset="0"/>
              </a:rPr>
              <a:t> 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Adverse Effects: </a:t>
            </a:r>
          </a:p>
          <a:p>
            <a:r>
              <a:rPr lang="en-US" sz="2400" dirty="0">
                <a:latin typeface="Comic Sans MS" pitchFamily="66" charset="0"/>
              </a:rPr>
              <a:t>Risk of progressive viral infection </a:t>
            </a:r>
          </a:p>
          <a:p>
            <a:r>
              <a:rPr lang="en-US" sz="2400" dirty="0">
                <a:latin typeface="Comic Sans MS" pitchFamily="66" charset="0"/>
              </a:rPr>
              <a:t>Risk of secondary bacterial infection </a:t>
            </a:r>
          </a:p>
          <a:p>
            <a:r>
              <a:rPr lang="en-US" sz="2400" dirty="0">
                <a:latin typeface="Comic Sans MS" pitchFamily="66" charset="0"/>
              </a:rPr>
              <a:t>Exacerbate active </a:t>
            </a:r>
            <a:r>
              <a:rPr lang="en-US" sz="2400" dirty="0" err="1">
                <a:latin typeface="Comic Sans MS" pitchFamily="66" charset="0"/>
              </a:rPr>
              <a:t>varicella</a:t>
            </a:r>
            <a:r>
              <a:rPr lang="en-US" sz="2400" dirty="0">
                <a:latin typeface="Comic Sans MS" pitchFamily="66" charset="0"/>
              </a:rPr>
              <a:t> or TB </a:t>
            </a:r>
          </a:p>
          <a:p>
            <a:r>
              <a:rPr lang="en-US" sz="2400" dirty="0">
                <a:latin typeface="Comic Sans MS" pitchFamily="66" charset="0"/>
              </a:rPr>
              <a:t>Mask steroid dependant upper airway lesions (</a:t>
            </a:r>
            <a:r>
              <a:rPr lang="en-US" sz="2400" dirty="0" err="1">
                <a:latin typeface="Comic Sans MS" pitchFamily="66" charset="0"/>
              </a:rPr>
              <a:t>hemangioma</a:t>
            </a:r>
            <a:r>
              <a:rPr lang="en-US" sz="2400" dirty="0">
                <a:latin typeface="Comic Sans MS" pitchFamily="66" charset="0"/>
              </a:rPr>
              <a:t>)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68760"/>
            <a:ext cx="9144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omic Sans MS" pitchFamily="66" charset="0"/>
              </a:rPr>
              <a:t>• Dexamethasone</a:t>
            </a:r>
          </a:p>
          <a:p>
            <a:pPr algn="ctr"/>
            <a:endParaRPr lang="en-US" sz="2800" b="1" dirty="0">
              <a:latin typeface="Comic Sans MS" pitchFamily="66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Comic Sans MS" pitchFamily="66" charset="0"/>
              </a:rPr>
              <a:t>Dose: </a:t>
            </a:r>
            <a:r>
              <a:rPr lang="en-US" sz="2800" b="1" dirty="0">
                <a:latin typeface="Comic Sans MS" pitchFamily="66" charset="0"/>
              </a:rPr>
              <a:t>0.15 to 0.6 mg/kg </a:t>
            </a:r>
            <a:r>
              <a:rPr lang="en-US" sz="2800" b="1" dirty="0">
                <a:solidFill>
                  <a:srgbClr val="0070C0"/>
                </a:solidFill>
                <a:latin typeface="Comic Sans MS" pitchFamily="66" charset="0"/>
              </a:rPr>
              <a:t>orally (preferred), </a:t>
            </a:r>
            <a:r>
              <a:rPr lang="en-US" sz="2400" b="1" dirty="0">
                <a:latin typeface="Comic Sans MS" pitchFamily="66" charset="0"/>
              </a:rPr>
              <a:t>IV, IM</a:t>
            </a:r>
            <a:r>
              <a:rPr lang="en-US" sz="2800" b="1" dirty="0">
                <a:latin typeface="Comic Sans MS" pitchFamily="66" charset="0"/>
              </a:rPr>
              <a:t> </a:t>
            </a:r>
          </a:p>
          <a:p>
            <a:r>
              <a:rPr lang="en-US" sz="2800" b="1" dirty="0" err="1">
                <a:solidFill>
                  <a:srgbClr val="0070C0"/>
                </a:solidFill>
                <a:latin typeface="Comic Sans MS" pitchFamily="66" charset="0"/>
              </a:rPr>
              <a:t>Frequency</a:t>
            </a:r>
            <a:r>
              <a:rPr lang="en-US" sz="2800" b="1" dirty="0" err="1">
                <a:latin typeface="Comic Sans MS" pitchFamily="66" charset="0"/>
              </a:rPr>
              <a:t>:Once</a:t>
            </a:r>
            <a:r>
              <a:rPr lang="en-US" sz="2800" b="1" dirty="0">
                <a:latin typeface="Comic Sans MS" pitchFamily="66" charset="0"/>
              </a:rPr>
              <a:t> </a:t>
            </a:r>
          </a:p>
          <a:p>
            <a:r>
              <a:rPr lang="en-US" sz="2800" b="1" dirty="0">
                <a:solidFill>
                  <a:srgbClr val="0070C0"/>
                </a:solidFill>
                <a:latin typeface="Comic Sans MS" pitchFamily="66" charset="0"/>
              </a:rPr>
              <a:t>Maximum Dose:</a:t>
            </a:r>
            <a:r>
              <a:rPr lang="en-US" sz="2800" b="1" dirty="0">
                <a:latin typeface="Comic Sans MS" pitchFamily="66" charset="0"/>
              </a:rPr>
              <a:t>16 mg </a:t>
            </a:r>
          </a:p>
          <a:p>
            <a:r>
              <a:rPr lang="en-US" sz="2800" b="1" dirty="0">
                <a:solidFill>
                  <a:srgbClr val="0070C0"/>
                </a:solidFill>
                <a:latin typeface="Comic Sans MS" pitchFamily="66" charset="0"/>
              </a:rPr>
              <a:t>Peak serum levels: 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Oral: Within 1 to 2 h 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IM: within 8 h </a:t>
            </a:r>
          </a:p>
          <a:p>
            <a:r>
              <a:rPr lang="en-US" sz="2800" b="1" dirty="0">
                <a:solidFill>
                  <a:srgbClr val="0070C0"/>
                </a:solidFill>
                <a:latin typeface="Comic Sans MS" pitchFamily="66" charset="0"/>
              </a:rPr>
              <a:t>Duration of action: </a:t>
            </a:r>
            <a:r>
              <a:rPr lang="en-US" sz="2800" b="1" dirty="0">
                <a:latin typeface="Comic Sans MS" pitchFamily="66" charset="0"/>
              </a:rPr>
              <a:t>24 to 72 h </a:t>
            </a:r>
          </a:p>
          <a:p>
            <a:endParaRPr lang="en-US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28343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Comic Sans MS" pitchFamily="66" charset="0"/>
            </a:endParaRPr>
          </a:p>
          <a:p>
            <a:r>
              <a:rPr lang="en-US" sz="2400" dirty="0">
                <a:latin typeface="Comic Sans MS" pitchFamily="66" charset="0"/>
              </a:rPr>
              <a:t>• 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Nebulized Budesonide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2mg 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b="1" dirty="0">
                <a:latin typeface="Comic Sans MS" pitchFamily="66" charset="0"/>
              </a:rPr>
              <a:t>[C] </a:t>
            </a:r>
          </a:p>
          <a:p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  Equal efficacy to </a:t>
            </a:r>
            <a:r>
              <a:rPr lang="en-US" sz="2400" dirty="0" err="1">
                <a:solidFill>
                  <a:srgbClr val="00B050"/>
                </a:solidFill>
                <a:latin typeface="Comic Sans MS" pitchFamily="66" charset="0"/>
              </a:rPr>
              <a:t>dexamethasone</a:t>
            </a:r>
            <a:r>
              <a:rPr lang="en-US" sz="2400" dirty="0">
                <a:latin typeface="Comic Sans MS" pitchFamily="66" charset="0"/>
              </a:rPr>
              <a:t>; expensive </a:t>
            </a:r>
          </a:p>
          <a:p>
            <a:r>
              <a:rPr lang="en-US" sz="2400" dirty="0">
                <a:latin typeface="Comic Sans MS" pitchFamily="66" charset="0"/>
              </a:rPr>
              <a:t>Consider in children with emesis or severe respiratory distress</a:t>
            </a:r>
          </a:p>
          <a:p>
            <a:r>
              <a:rPr lang="en-US" sz="2400" dirty="0">
                <a:latin typeface="Comic Sans MS" pitchFamily="66" charset="0"/>
              </a:rPr>
              <a:t> </a:t>
            </a:r>
          </a:p>
          <a:p>
            <a:r>
              <a:rPr lang="en-US" sz="2400" dirty="0">
                <a:latin typeface="Comic Sans MS" pitchFamily="66" charset="0"/>
              </a:rPr>
              <a:t>• </a:t>
            </a:r>
            <a:r>
              <a:rPr lang="en-US" sz="2400" b="1" dirty="0" err="1">
                <a:solidFill>
                  <a:srgbClr val="0070C0"/>
                </a:solidFill>
                <a:latin typeface="Comic Sans MS" pitchFamily="66" charset="0"/>
              </a:rPr>
              <a:t>Prednisolone</a:t>
            </a:r>
            <a:r>
              <a:rPr lang="en-US" sz="2400" b="1" dirty="0">
                <a:latin typeface="Comic Sans MS" pitchFamily="66" charset="0"/>
              </a:rPr>
              <a:t> [C] </a:t>
            </a:r>
          </a:p>
          <a:p>
            <a:r>
              <a:rPr lang="en-US" sz="2400" dirty="0">
                <a:latin typeface="Comic Sans MS" pitchFamily="66" charset="0"/>
              </a:rPr>
              <a:t>  Dose: 1 mg/kg </a:t>
            </a:r>
          </a:p>
          <a:p>
            <a:endParaRPr lang="en-US" sz="2400" dirty="0">
              <a:latin typeface="Comic Sans MS" pitchFamily="66" charset="0"/>
            </a:endParaRPr>
          </a:p>
          <a:p>
            <a:r>
              <a:rPr lang="en-US" sz="2400" dirty="0">
                <a:latin typeface="Comic Sans MS" pitchFamily="66" charset="0"/>
              </a:rPr>
              <a:t>• 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Prednisone</a:t>
            </a:r>
            <a:r>
              <a:rPr lang="en-US" sz="2400" b="1" dirty="0">
                <a:latin typeface="Comic Sans MS" pitchFamily="66" charset="0"/>
              </a:rPr>
              <a:t> [C] </a:t>
            </a:r>
          </a:p>
          <a:p>
            <a:r>
              <a:rPr lang="en-US" sz="2400" dirty="0">
                <a:latin typeface="Comic Sans MS" pitchFamily="66" charset="0"/>
              </a:rPr>
              <a:t>  Dose: </a:t>
            </a:r>
          </a:p>
          <a:p>
            <a:r>
              <a:rPr lang="en-US" sz="2400" dirty="0">
                <a:latin typeface="Comic Sans MS" pitchFamily="66" charset="0"/>
              </a:rPr>
              <a:t>  4 mg/kg/ (equivalent 0.6 mg/kg </a:t>
            </a:r>
            <a:r>
              <a:rPr lang="en-US" sz="2400" dirty="0" err="1">
                <a:latin typeface="Comic Sans MS" pitchFamily="66" charset="0"/>
              </a:rPr>
              <a:t>dexamethasone</a:t>
            </a:r>
            <a:r>
              <a:rPr lang="en-US" sz="2400" dirty="0">
                <a:latin typeface="Comic Sans MS" pitchFamily="66" charset="0"/>
              </a:rPr>
              <a:t>) </a:t>
            </a:r>
          </a:p>
          <a:p>
            <a:r>
              <a:rPr lang="en-US" sz="2400" dirty="0">
                <a:latin typeface="Comic Sans MS" pitchFamily="66" charset="0"/>
              </a:rPr>
              <a:t>  2 mg/kg/ (equivalent 0.3 mg/kg </a:t>
            </a:r>
            <a:r>
              <a:rPr lang="en-US" sz="2400" dirty="0" err="1">
                <a:latin typeface="Comic Sans MS" pitchFamily="66" charset="0"/>
              </a:rPr>
              <a:t>dexamethasone</a:t>
            </a:r>
            <a:r>
              <a:rPr lang="en-US" sz="2400" dirty="0">
                <a:latin typeface="Comic Sans MS" pitchFamily="66" charset="0"/>
              </a:rPr>
              <a:t>) </a:t>
            </a:r>
          </a:p>
          <a:p>
            <a:r>
              <a:rPr lang="en-US" sz="2400" dirty="0">
                <a:latin typeface="Comic Sans MS" pitchFamily="66" charset="0"/>
              </a:rPr>
              <a:t>  1 mg/kg/ (equivalent 0.15 mg/kg </a:t>
            </a:r>
            <a:r>
              <a:rPr lang="en-US" sz="2400" dirty="0" err="1">
                <a:latin typeface="Comic Sans MS" pitchFamily="66" charset="0"/>
              </a:rPr>
              <a:t>dexamethasone</a:t>
            </a:r>
            <a:r>
              <a:rPr lang="en-US" sz="2400" dirty="0">
                <a:latin typeface="Comic Sans MS" pitchFamily="66" charset="0"/>
              </a:rPr>
              <a:t>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08720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Repeated corticosteroid dosing </a:t>
            </a: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Are not necessary on a routine basis.</a:t>
            </a: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pPr algn="ctr"/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Comic Sans MS" pitchFamily="66" charset="0"/>
              </a:rPr>
              <a:t>Moderate to severe symptoms that persist for more than a few days should prompt 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investigation for other causes               </a:t>
            </a:r>
            <a:r>
              <a:rPr lang="en-US" sz="3200" b="1" dirty="0">
                <a:solidFill>
                  <a:srgbClr val="00B050"/>
                </a:solidFill>
                <a:latin typeface="Comic Sans MS" pitchFamily="66" charset="0"/>
              </a:rPr>
              <a:t>of airway obstruction.</a:t>
            </a:r>
          </a:p>
        </p:txBody>
      </p:sp>
    </p:spTree>
    <p:extLst>
      <p:ext uri="{BB962C8B-B14F-4D97-AF65-F5344CB8AC3E}">
        <p14:creationId xmlns:p14="http://schemas.microsoft.com/office/powerpoint/2010/main" val="20729106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2984"/>
            <a:ext cx="9144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Comic Sans MS" pitchFamily="66" charset="0"/>
              </a:rPr>
              <a:t>Nebulized</a:t>
            </a:r>
            <a:r>
              <a:rPr lang="en-US" sz="3600" b="1" dirty="0">
                <a:latin typeface="Comic Sans MS" pitchFamily="66" charset="0"/>
              </a:rPr>
              <a:t> Epinephrine </a:t>
            </a:r>
          </a:p>
          <a:p>
            <a:pPr algn="ctr"/>
            <a:endParaRPr lang="en-US" sz="2400" b="1" dirty="0">
              <a:latin typeface="Comic Sans MS" pitchFamily="66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Mechanism of Action: </a:t>
            </a:r>
            <a:r>
              <a:rPr lang="en-US" sz="2400" b="1" dirty="0">
                <a:latin typeface="Comic Sans MS" pitchFamily="66" charset="0"/>
              </a:rPr>
              <a:t>Stimulation α-adrenergic receptors </a:t>
            </a:r>
          </a:p>
          <a:p>
            <a:r>
              <a:rPr lang="en-US" sz="2400" b="1" dirty="0">
                <a:latin typeface="Comic Sans MS" pitchFamily="66" charset="0"/>
              </a:rPr>
              <a:t>Constrict capillary arterioles causing fluid </a:t>
            </a:r>
            <a:r>
              <a:rPr lang="en-US" sz="2400" b="1" dirty="0" err="1">
                <a:latin typeface="Comic Sans MS" pitchFamily="66" charset="0"/>
              </a:rPr>
              <a:t>resorption</a:t>
            </a:r>
            <a:r>
              <a:rPr lang="en-US" sz="2400" b="1" dirty="0">
                <a:latin typeface="Comic Sans MS" pitchFamily="66" charset="0"/>
              </a:rPr>
              <a:t> from interstitial space and decreases interstitial </a:t>
            </a:r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edema </a:t>
            </a:r>
          </a:p>
          <a:p>
            <a:endParaRPr lang="en-US" sz="2400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Duration of action: </a:t>
            </a:r>
            <a:r>
              <a:rPr lang="en-US" sz="2400" b="1" dirty="0">
                <a:latin typeface="Comic Sans MS" pitchFamily="66" charset="0"/>
              </a:rPr>
              <a:t>less than or equal to 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2 hours </a:t>
            </a:r>
          </a:p>
          <a:p>
            <a:endParaRPr lang="en-US" sz="2400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Efficacy: </a:t>
            </a:r>
            <a:r>
              <a:rPr lang="en-US" sz="2400" b="1" dirty="0">
                <a:latin typeface="Comic Sans MS" pitchFamily="66" charset="0"/>
              </a:rPr>
              <a:t>Racemic &amp; L-epinephrine are equally efficacious</a:t>
            </a:r>
            <a:endParaRPr lang="en-US" sz="2400" dirty="0">
              <a:latin typeface="Comic Sans MS" pitchFamily="66" charset="0"/>
            </a:endParaRPr>
          </a:p>
          <a:p>
            <a:endParaRPr lang="en-US" sz="2400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Adverse effects: </a:t>
            </a:r>
            <a:r>
              <a:rPr lang="en-US" sz="2400" b="1" dirty="0">
                <a:latin typeface="Comic Sans MS" pitchFamily="66" charset="0"/>
              </a:rPr>
              <a:t>Myocardial Infarction (rare)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28736"/>
            <a:ext cx="9144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Comic Sans MS" pitchFamily="66" charset="0"/>
            </a:endParaRPr>
          </a:p>
          <a:p>
            <a:pPr algn="ctr"/>
            <a:r>
              <a:rPr lang="en-US" sz="3200" dirty="0">
                <a:latin typeface="Comic Sans MS" pitchFamily="66" charset="0"/>
              </a:rPr>
              <a:t>• </a:t>
            </a:r>
            <a:r>
              <a:rPr lang="en-US" sz="3200" b="1" dirty="0" err="1">
                <a:latin typeface="Comic Sans MS" pitchFamily="66" charset="0"/>
              </a:rPr>
              <a:t>Racemic</a:t>
            </a:r>
            <a:r>
              <a:rPr lang="en-US" sz="3200" b="1" dirty="0">
                <a:latin typeface="Comic Sans MS" pitchFamily="66" charset="0"/>
              </a:rPr>
              <a:t> Epinephrine </a:t>
            </a:r>
          </a:p>
          <a:p>
            <a:endParaRPr lang="en-US" sz="2400" b="1" dirty="0">
              <a:latin typeface="Comic Sans MS" pitchFamily="66" charset="0"/>
            </a:endParaRPr>
          </a:p>
          <a:p>
            <a:r>
              <a:rPr lang="en-US" sz="2400" dirty="0">
                <a:latin typeface="Comic Sans MS" pitchFamily="66" charset="0"/>
              </a:rPr>
              <a:t>(1:1 mixture of δ &amp; ϑ-isomers epinephrine) </a:t>
            </a:r>
          </a:p>
          <a:p>
            <a:r>
              <a:rPr lang="en-US" sz="2400" dirty="0">
                <a:latin typeface="Comic Sans MS" pitchFamily="66" charset="0"/>
              </a:rPr>
              <a:t>Dose: </a:t>
            </a: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0.05 </a:t>
            </a:r>
            <a:r>
              <a:rPr lang="en-US" sz="2400" dirty="0" err="1">
                <a:solidFill>
                  <a:srgbClr val="0070C0"/>
                </a:solidFill>
                <a:latin typeface="Comic Sans MS" pitchFamily="66" charset="0"/>
              </a:rPr>
              <a:t>mL</a:t>
            </a: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/kg/dose of 2.25% solution in 2.5mL normal saline (NS) via nebulizer over 15 minutes </a:t>
            </a:r>
          </a:p>
          <a:p>
            <a:r>
              <a:rPr lang="en-US" sz="2400" dirty="0">
                <a:latin typeface="Comic Sans MS" pitchFamily="66" charset="0"/>
              </a:rPr>
              <a:t>Weight less than 5 kg = 0.25 </a:t>
            </a:r>
            <a:r>
              <a:rPr lang="en-US" sz="2400" dirty="0" err="1">
                <a:latin typeface="Comic Sans MS" pitchFamily="66" charset="0"/>
              </a:rPr>
              <a:t>mL</a:t>
            </a:r>
            <a:r>
              <a:rPr lang="en-US" sz="2400" dirty="0">
                <a:latin typeface="Comic Sans MS" pitchFamily="66" charset="0"/>
              </a:rPr>
              <a:t> </a:t>
            </a:r>
          </a:p>
          <a:p>
            <a:r>
              <a:rPr lang="en-US" sz="2400" dirty="0">
                <a:latin typeface="Comic Sans MS" pitchFamily="66" charset="0"/>
              </a:rPr>
              <a:t>Weight greater than or equal to 5 kg = 0.5mL </a:t>
            </a:r>
          </a:p>
          <a:p>
            <a:r>
              <a:rPr lang="en-US" sz="2400" dirty="0">
                <a:latin typeface="Comic Sans MS" pitchFamily="66" charset="0"/>
              </a:rPr>
              <a:t>Frequency: Repeat every 20 min as indicated </a:t>
            </a:r>
          </a:p>
          <a:p>
            <a:r>
              <a:rPr lang="en-US" sz="2400" dirty="0">
                <a:latin typeface="Comic Sans MS" pitchFamily="66" charset="0"/>
              </a:rPr>
              <a:t>Maximum Dose: 0.5 </a:t>
            </a:r>
            <a:r>
              <a:rPr lang="en-US" sz="2400" dirty="0" err="1">
                <a:latin typeface="Comic Sans MS" pitchFamily="66" charset="0"/>
              </a:rPr>
              <a:t>mL</a:t>
            </a:r>
            <a:r>
              <a:rPr lang="en-US" sz="2400" dirty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7166"/>
            <a:ext cx="9144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dirty="0">
              <a:latin typeface="Comic Sans MS" pitchFamily="66" charset="0"/>
            </a:endParaRP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• </a:t>
            </a:r>
            <a:r>
              <a:rPr lang="en-US" sz="3600" b="1" dirty="0">
                <a:solidFill>
                  <a:srgbClr val="0070C0"/>
                </a:solidFill>
                <a:latin typeface="Comic Sans MS" pitchFamily="66" charset="0"/>
              </a:rPr>
              <a:t>L-epinephrine </a:t>
            </a:r>
            <a:endParaRPr lang="en-US" sz="2800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en-US" sz="28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Dose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0.5 </a:t>
            </a:r>
            <a:r>
              <a:rPr lang="en-US" sz="3200" dirty="0" err="1">
                <a:solidFill>
                  <a:srgbClr val="FF0000"/>
                </a:solidFill>
                <a:latin typeface="Comic Sans MS" pitchFamily="66" charset="0"/>
              </a:rPr>
              <a:t>mL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/kg/dose of 1:1000 </a:t>
            </a:r>
            <a:r>
              <a:rPr lang="en-US" sz="3200" dirty="0">
                <a:latin typeface="Comic Sans MS" pitchFamily="66" charset="0"/>
              </a:rPr>
              <a:t>L-epinephrine in 2.5 </a:t>
            </a:r>
            <a:r>
              <a:rPr lang="en-US" sz="3200" dirty="0" err="1">
                <a:latin typeface="Comic Sans MS" pitchFamily="66" charset="0"/>
              </a:rPr>
              <a:t>mL</a:t>
            </a:r>
            <a:r>
              <a:rPr lang="en-US" sz="3200" dirty="0">
                <a:latin typeface="Comic Sans MS" pitchFamily="66" charset="0"/>
              </a:rPr>
              <a:t> of NS via nebulizer over 15 min</a:t>
            </a:r>
          </a:p>
          <a:p>
            <a:pPr algn="ctr"/>
            <a:endParaRPr lang="en-US" sz="28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Frequency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: </a:t>
            </a:r>
          </a:p>
          <a:p>
            <a:pPr algn="ctr"/>
            <a:r>
              <a:rPr lang="en-US" sz="3200" dirty="0">
                <a:latin typeface="Comic Sans MS" pitchFamily="66" charset="0"/>
              </a:rPr>
              <a:t>Repeat 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every 15 to 20 minutes </a:t>
            </a:r>
            <a:r>
              <a:rPr lang="en-US" sz="3200" dirty="0">
                <a:latin typeface="Comic Sans MS" pitchFamily="66" charset="0"/>
              </a:rPr>
              <a:t>as indicated </a:t>
            </a:r>
          </a:p>
          <a:p>
            <a:pPr algn="ctr"/>
            <a:endParaRPr lang="en-US" sz="2800" dirty="0">
              <a:latin typeface="Comic Sans MS" pitchFamily="66" charset="0"/>
            </a:endParaRP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Maximum Dose: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5 </a:t>
            </a:r>
            <a:r>
              <a:rPr lang="en-US" sz="3200" dirty="0" err="1">
                <a:solidFill>
                  <a:srgbClr val="FF0000"/>
                </a:solidFill>
                <a:latin typeface="Comic Sans MS" pitchFamily="66" charset="0"/>
              </a:rPr>
              <a:t>mL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2984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Comic Sans MS" pitchFamily="66" charset="0"/>
              </a:rPr>
              <a:t>The narrowest segment                       </a:t>
            </a:r>
            <a:r>
              <a:rPr lang="en-US" sz="3200" b="1" dirty="0">
                <a:latin typeface="Comic Sans MS" pitchFamily="66" charset="0"/>
              </a:rPr>
              <a:t>of the pediatric airway is the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subglottic region </a:t>
            </a:r>
          </a:p>
          <a:p>
            <a:pPr algn="ctr"/>
            <a:endParaRPr lang="en-US" sz="3200" dirty="0">
              <a:solidFill>
                <a:srgbClr val="0070C0"/>
              </a:solidFill>
              <a:latin typeface="Comic Sans MS" pitchFamily="66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dirty="0">
                <a:latin typeface="Comic Sans MS" pitchFamily="66" charset="0"/>
              </a:rPr>
              <a:t>encircled by the</a:t>
            </a:r>
            <a:r>
              <a:rPr lang="en-US" sz="3200" b="1" dirty="0"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Comic Sans MS" pitchFamily="66" charset="0"/>
              </a:rPr>
              <a:t>rigid cricoid cartilage ring. 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3200" dirty="0">
              <a:latin typeface="Comic Sans MS" pitchFamily="66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dirty="0">
                <a:latin typeface="Comic Sans MS" pitchFamily="66" charset="0"/>
              </a:rPr>
              <a:t>There is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Comic Sans MS" pitchFamily="66" charset="0"/>
              </a:rPr>
              <a:t>nonfibrous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, loosely attached mucosa</a:t>
            </a:r>
            <a:endParaRPr lang="en-US" sz="3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20888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itchFamily="66" charset="0"/>
              </a:rPr>
              <a:t>The term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‘rebound phenomenon’ </a:t>
            </a:r>
            <a:r>
              <a:rPr lang="en-US" sz="3200" dirty="0">
                <a:latin typeface="Comic Sans MS" pitchFamily="66" charset="0"/>
              </a:rPr>
              <a:t>is a misnomer. 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Epinephrine doesn’t change the duration of croup </a:t>
            </a:r>
            <a:r>
              <a:rPr lang="en-US" sz="3200" dirty="0">
                <a:latin typeface="Comic Sans MS" pitchFamily="66" charset="0"/>
              </a:rPr>
              <a:t>and benefits lasts less than or equal      to 2 hours. 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	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14554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itchFamily="66" charset="0"/>
              </a:rPr>
              <a:t>It is safe to send children home from the ED after receiving </a:t>
            </a:r>
            <a:r>
              <a:rPr lang="en-US" sz="3200" dirty="0" err="1">
                <a:latin typeface="Comic Sans MS" pitchFamily="66" charset="0"/>
              </a:rPr>
              <a:t>racemic</a:t>
            </a:r>
            <a:r>
              <a:rPr lang="en-US" sz="3200" dirty="0">
                <a:latin typeface="Comic Sans MS" pitchFamily="66" charset="0"/>
              </a:rPr>
              <a:t> epinephrine if they have been observed for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a minimum of 3 hours post therapy .</a:t>
            </a:r>
            <a:endParaRPr lang="en-US" sz="32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71546"/>
            <a:ext cx="9144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Other therapies </a:t>
            </a:r>
          </a:p>
          <a:p>
            <a:r>
              <a:rPr lang="en-US" sz="3600" b="1" dirty="0">
                <a:solidFill>
                  <a:srgbClr val="0070C0"/>
                </a:solidFill>
                <a:latin typeface="Comic Sans MS" pitchFamily="66" charset="0"/>
              </a:rPr>
              <a:t>• Mist: </a:t>
            </a:r>
            <a:r>
              <a:rPr lang="en-US" sz="2800" b="1" dirty="0">
                <a:latin typeface="Comic Sans MS" pitchFamily="66" charset="0"/>
              </a:rPr>
              <a:t>Humidified air with or without oxygen [C] </a:t>
            </a:r>
          </a:p>
          <a:p>
            <a:endParaRPr lang="en-US" sz="2800" b="1" dirty="0">
              <a:latin typeface="Comic Sans MS" pitchFamily="66" charset="0"/>
            </a:endParaRPr>
          </a:p>
          <a:p>
            <a:r>
              <a:rPr lang="en-US" sz="2800" b="1" dirty="0">
                <a:latin typeface="Comic Sans MS" pitchFamily="66" charset="0"/>
              </a:rPr>
              <a:t>Controversial therapy </a:t>
            </a:r>
            <a:r>
              <a:rPr lang="en-US" sz="2800" b="1" dirty="0">
                <a:solidFill>
                  <a:srgbClr val="0070C0"/>
                </a:solidFill>
                <a:latin typeface="Comic Sans MS" pitchFamily="66" charset="0"/>
              </a:rPr>
              <a:t>without supporting evidence </a:t>
            </a:r>
          </a:p>
          <a:p>
            <a:r>
              <a:rPr lang="en-US" sz="2800" b="1" dirty="0">
                <a:latin typeface="Comic Sans MS" pitchFamily="66" charset="0"/>
              </a:rPr>
              <a:t>May moisten airway secretions </a:t>
            </a:r>
          </a:p>
          <a:p>
            <a:r>
              <a:rPr lang="en-US" sz="2800" b="1" dirty="0">
                <a:latin typeface="Comic Sans MS" pitchFamily="66" charset="0"/>
              </a:rPr>
              <a:t>May decreases airway inflammation </a:t>
            </a:r>
          </a:p>
          <a:p>
            <a:r>
              <a:rPr lang="en-US" sz="2800" b="1" dirty="0">
                <a:latin typeface="Comic Sans MS" pitchFamily="66" charset="0"/>
              </a:rPr>
              <a:t>May decreases viscosity of tracheal mucus secretions enabling patient to remove them by coughing 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May increase wheezing </a:t>
            </a:r>
            <a:r>
              <a:rPr lang="en-US" sz="2800" b="1" dirty="0">
                <a:latin typeface="Comic Sans MS" pitchFamily="66" charset="0"/>
              </a:rPr>
              <a:t>in </a:t>
            </a:r>
            <a:r>
              <a:rPr lang="en-US" sz="2800" b="1" dirty="0" err="1">
                <a:latin typeface="Comic Sans MS" pitchFamily="66" charset="0"/>
              </a:rPr>
              <a:t>laryngotracheitis</a:t>
            </a:r>
            <a:r>
              <a:rPr lang="en-US" sz="2800" b="1" dirty="0">
                <a:latin typeface="Comic Sans MS" pitchFamily="66" charset="0"/>
              </a:rPr>
              <a:t>-bronchitis\ </a:t>
            </a:r>
            <a:r>
              <a:rPr lang="en-US" sz="2800" b="1" dirty="0" err="1">
                <a:latin typeface="Comic Sans MS" pitchFamily="66" charset="0"/>
              </a:rPr>
              <a:t>pneumonitis</a:t>
            </a:r>
            <a:r>
              <a:rPr lang="en-US" sz="2800" b="1" dirty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2088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Comic Sans MS" pitchFamily="66" charset="0"/>
              </a:rPr>
              <a:t>Mist therapy </a:t>
            </a:r>
            <a:r>
              <a:rPr lang="en-US" sz="3600" dirty="0">
                <a:latin typeface="Comic Sans MS" pitchFamily="66" charset="0"/>
              </a:rPr>
              <a:t>may provide a sense of comfort and</a:t>
            </a:r>
            <a:r>
              <a:rPr lang="en-US" sz="3600" dirty="0">
                <a:solidFill>
                  <a:srgbClr val="FF0000"/>
                </a:solidFill>
                <a:latin typeface="Comic Sans MS" pitchFamily="66" charset="0"/>
              </a:rPr>
              <a:t> reassurance </a:t>
            </a:r>
            <a:r>
              <a:rPr lang="en-US" sz="3600" dirty="0">
                <a:latin typeface="Comic Sans MS" pitchFamily="66" charset="0"/>
              </a:rPr>
              <a:t>to both the child and family.</a:t>
            </a:r>
          </a:p>
        </p:txBody>
      </p:sp>
    </p:spTree>
    <p:extLst>
      <p:ext uri="{BB962C8B-B14F-4D97-AF65-F5344CB8AC3E}">
        <p14:creationId xmlns:p14="http://schemas.microsoft.com/office/powerpoint/2010/main" val="10388135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1480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en-US" sz="2800" dirty="0">
                <a:solidFill>
                  <a:srgbClr val="00B050"/>
                </a:solidFill>
                <a:latin typeface="Comic Sans MS" pitchFamily="66" charset="0"/>
              </a:rPr>
              <a:t>• </a:t>
            </a:r>
            <a:r>
              <a:rPr lang="en-US" sz="2800" b="1" dirty="0">
                <a:solidFill>
                  <a:srgbClr val="00B050"/>
                </a:solidFill>
                <a:latin typeface="Comic Sans MS" pitchFamily="66" charset="0"/>
              </a:rPr>
              <a:t>Anti-</a:t>
            </a:r>
            <a:r>
              <a:rPr lang="en-US" sz="2800" b="1" dirty="0" err="1">
                <a:solidFill>
                  <a:srgbClr val="00B050"/>
                </a:solidFill>
                <a:latin typeface="Comic Sans MS" pitchFamily="66" charset="0"/>
              </a:rPr>
              <a:t>tussive</a:t>
            </a:r>
            <a:r>
              <a:rPr lang="en-US" sz="2800" b="1" dirty="0">
                <a:solidFill>
                  <a:srgbClr val="00B050"/>
                </a:solidFill>
                <a:latin typeface="Comic Sans MS" pitchFamily="66" charset="0"/>
              </a:rPr>
              <a:t> or decongestant [C</a:t>
            </a:r>
            <a:r>
              <a:rPr lang="en-US" sz="2800" b="1" dirty="0">
                <a:latin typeface="Comic Sans MS" pitchFamily="66" charset="0"/>
              </a:rPr>
              <a:t>] </a:t>
            </a:r>
          </a:p>
          <a:p>
            <a:endParaRPr lang="en-US" sz="2800" dirty="0">
              <a:latin typeface="Comic Sans MS" pitchFamily="66" charset="0"/>
            </a:endParaRPr>
          </a:p>
          <a:p>
            <a:r>
              <a:rPr lang="en-US" sz="2800" dirty="0">
                <a:solidFill>
                  <a:srgbClr val="00B050"/>
                </a:solidFill>
                <a:latin typeface="Comic Sans MS" pitchFamily="66" charset="0"/>
              </a:rPr>
              <a:t>• </a:t>
            </a:r>
            <a:r>
              <a:rPr lang="en-US" sz="2800" b="1" dirty="0">
                <a:solidFill>
                  <a:srgbClr val="00B050"/>
                </a:solidFill>
                <a:latin typeface="Comic Sans MS" pitchFamily="66" charset="0"/>
              </a:rPr>
              <a:t>Antibiotics [A] </a:t>
            </a:r>
          </a:p>
          <a:p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No role in uncomplicated croup </a:t>
            </a:r>
          </a:p>
          <a:p>
            <a:r>
              <a:rPr lang="en-US" sz="2800" dirty="0">
                <a:latin typeface="Comic Sans MS" pitchFamily="66" charset="0"/>
              </a:rPr>
              <a:t>Indicated only for bacterial component (</a:t>
            </a:r>
            <a:r>
              <a:rPr lang="en-US" sz="2800" dirty="0" err="1">
                <a:latin typeface="Comic Sans MS" pitchFamily="66" charset="0"/>
              </a:rPr>
              <a:t>tracheitis</a:t>
            </a:r>
            <a:r>
              <a:rPr lang="en-US" sz="2800" dirty="0">
                <a:latin typeface="Comic Sans MS" pitchFamily="66" charset="0"/>
              </a:rPr>
              <a:t>) </a:t>
            </a:r>
          </a:p>
          <a:p>
            <a:endParaRPr lang="en-US" sz="2800" dirty="0">
              <a:latin typeface="Comic Sans MS" pitchFamily="66" charset="0"/>
            </a:endParaRPr>
          </a:p>
          <a:p>
            <a:r>
              <a:rPr lang="en-US" sz="2800" dirty="0">
                <a:solidFill>
                  <a:srgbClr val="00B050"/>
                </a:solidFill>
                <a:latin typeface="Comic Sans MS" pitchFamily="66" charset="0"/>
              </a:rPr>
              <a:t>• </a:t>
            </a:r>
            <a:r>
              <a:rPr lang="en-US" sz="2800" b="1" dirty="0">
                <a:solidFill>
                  <a:srgbClr val="00B050"/>
                </a:solidFill>
                <a:latin typeface="Comic Sans MS" pitchFamily="66" charset="0"/>
              </a:rPr>
              <a:t>Helium-Oxygen Mixture [B] </a:t>
            </a:r>
          </a:p>
          <a:p>
            <a:endParaRPr lang="en-US" sz="2800" dirty="0">
              <a:latin typeface="Comic Sans MS" pitchFamily="66" charset="0"/>
            </a:endParaRPr>
          </a:p>
          <a:p>
            <a:r>
              <a:rPr lang="en-US" sz="2800" dirty="0">
                <a:latin typeface="Comic Sans MS" pitchFamily="66" charset="0"/>
              </a:rPr>
              <a:t>Not shown to be more effective than </a:t>
            </a:r>
            <a:r>
              <a:rPr lang="en-US" sz="2800" dirty="0" err="1">
                <a:latin typeface="Comic Sans MS" pitchFamily="66" charset="0"/>
              </a:rPr>
              <a:t>nebulized</a:t>
            </a:r>
            <a:r>
              <a:rPr lang="en-US" sz="2800" dirty="0">
                <a:latin typeface="Comic Sans MS" pitchFamily="66" charset="0"/>
              </a:rPr>
              <a:t> epinephrine </a:t>
            </a:r>
          </a:p>
          <a:p>
            <a:r>
              <a:rPr lang="en-US" sz="2800" dirty="0">
                <a:latin typeface="Comic Sans MS" pitchFamily="66" charset="0"/>
              </a:rPr>
              <a:t>May be efficacious in patient with severe croup with </a:t>
            </a:r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impending respiratory failure.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2394" t="17578" r="20937" b="15039"/>
          <a:stretch>
            <a:fillRect/>
          </a:stretch>
        </p:blipFill>
        <p:spPr bwMode="auto">
          <a:xfrm rot="16200000">
            <a:off x="2931459" y="645459"/>
            <a:ext cx="6858000" cy="556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28596" y="2786058"/>
            <a:ext cx="2857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CROUP SCORE 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</a:rPr>
              <a:t>(Modified </a:t>
            </a:r>
            <a:r>
              <a:rPr lang="en-US" sz="2400" b="1" dirty="0" err="1">
                <a:solidFill>
                  <a:prstClr val="black"/>
                </a:solidFill>
              </a:rPr>
              <a:t>Westley</a:t>
            </a:r>
            <a:r>
              <a:rPr lang="en-US" sz="2400" b="1" dirty="0">
                <a:solidFill>
                  <a:prstClr val="black"/>
                </a:solidFill>
              </a:rPr>
              <a:t>) 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7169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92696"/>
            <a:ext cx="9144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Comic Sans MS" pitchFamily="66" charset="0"/>
              </a:rPr>
              <a:t>Severity assessment</a:t>
            </a:r>
          </a:p>
          <a:p>
            <a:endParaRPr lang="fa-IR" sz="3200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n-US" sz="3200" b="1" dirty="0">
                <a:solidFill>
                  <a:srgbClr val="00B050"/>
                </a:solidFill>
                <a:latin typeface="Comic Sans MS" pitchFamily="66" charset="0"/>
              </a:rPr>
              <a:t>●Mild croup (croup score of ≤2)                    </a:t>
            </a:r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no stridor at rest</a:t>
            </a:r>
          </a:p>
          <a:p>
            <a:endParaRPr lang="en-US" sz="3200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●Moderate croup (croup score of 3 to 7)     </a:t>
            </a:r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stridor at rest</a:t>
            </a:r>
          </a:p>
          <a:p>
            <a:endParaRPr lang="en-US" sz="3200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●Severe croup (croup score of ≥8)        </a:t>
            </a:r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significant stridor at rest, </a:t>
            </a:r>
            <a:endParaRPr lang="fa-IR" sz="3200" dirty="0">
              <a:solidFill>
                <a:prstClr val="black"/>
              </a:solidFill>
              <a:latin typeface="Comic Sans MS" pitchFamily="66" charset="0"/>
            </a:endParaRPr>
          </a:p>
          <a:p>
            <a:endParaRPr lang="en-US" sz="32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9172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78" y="-3400"/>
            <a:ext cx="9142738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Impending respiratory failure                (</a:t>
            </a:r>
            <a:r>
              <a:rPr lang="en-US" sz="3200" b="1" dirty="0" err="1">
                <a:solidFill>
                  <a:srgbClr val="FF0000"/>
                </a:solidFill>
                <a:latin typeface="Comic Sans MS" pitchFamily="66" charset="0"/>
              </a:rPr>
              <a:t>Westley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 croup score of ≥12) :</a:t>
            </a:r>
          </a:p>
          <a:p>
            <a:endParaRPr lang="en-US" sz="2800" b="1" dirty="0">
              <a:solidFill>
                <a:prstClr val="black"/>
              </a:solidFill>
              <a:latin typeface="Comic Sans MS" pitchFamily="66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Comic Sans MS" pitchFamily="66" charset="0"/>
              </a:rPr>
              <a:t>•Fatigue and listlessness</a:t>
            </a:r>
          </a:p>
          <a:p>
            <a:endParaRPr lang="en-US" sz="3200" b="1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Comic Sans MS" pitchFamily="66" charset="0"/>
              </a:rPr>
              <a:t>•Marked retractions</a:t>
            </a:r>
          </a:p>
          <a:p>
            <a:endParaRPr lang="en-US" sz="3200" b="1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Comic Sans MS" pitchFamily="66" charset="0"/>
              </a:rPr>
              <a:t>•Decreased or absent breath sounds</a:t>
            </a:r>
          </a:p>
          <a:p>
            <a:endParaRPr lang="en-US" sz="3200" b="1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Comic Sans MS" pitchFamily="66" charset="0"/>
              </a:rPr>
              <a:t>•Depressed level of consciousness</a:t>
            </a:r>
          </a:p>
          <a:p>
            <a:endParaRPr lang="en-US" sz="3200" b="1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Comic Sans MS" pitchFamily="66" charset="0"/>
              </a:rPr>
              <a:t>•Tachycardia out of proportion to fever</a:t>
            </a:r>
          </a:p>
          <a:p>
            <a:endParaRPr lang="en-US" sz="3200" b="1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Comic Sans MS" pitchFamily="66" charset="0"/>
              </a:rPr>
              <a:t>•Cyanosis or pallor</a:t>
            </a:r>
          </a:p>
        </p:txBody>
      </p:sp>
    </p:spTree>
    <p:extLst>
      <p:ext uri="{BB962C8B-B14F-4D97-AF65-F5344CB8AC3E}">
        <p14:creationId xmlns:p14="http://schemas.microsoft.com/office/powerpoint/2010/main" val="33276061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4" r="29722" b="3907"/>
          <a:stretch/>
        </p:blipFill>
        <p:spPr bwMode="auto">
          <a:xfrm>
            <a:off x="17140" y="260648"/>
            <a:ext cx="9144000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3385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7695" y="908720"/>
            <a:ext cx="9144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00B050"/>
                </a:solidFill>
                <a:latin typeface="Comic Sans MS" pitchFamily="66" charset="0"/>
              </a:rPr>
              <a:t>●Mild croup (croup score of ≤2)                    </a:t>
            </a:r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no stridor at rest</a:t>
            </a:r>
          </a:p>
          <a:p>
            <a:endParaRPr lang="en-US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Home treatment: </a:t>
            </a:r>
          </a:p>
          <a:p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Symptomatic care including antipyretics, mist, and oral fluids</a:t>
            </a:r>
          </a:p>
          <a:p>
            <a:endParaRPr lang="en-US" sz="3200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Outpatient treatment: </a:t>
            </a:r>
          </a:p>
          <a:p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Single dose of oral dexamethasone              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0.15 to 0.6 </a:t>
            </a:r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mg/kg (maximum 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16 mg</a:t>
            </a:r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)*</a:t>
            </a:r>
          </a:p>
          <a:p>
            <a:endParaRPr lang="en-US" sz="32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944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28670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omic Sans MS" pitchFamily="66" charset="0"/>
              </a:rPr>
              <a:t>The diameter of the sub-glottis in a normal newborn is approximately </a:t>
            </a:r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5 mm</a:t>
            </a:r>
            <a:r>
              <a:rPr lang="en-US" sz="2800" dirty="0">
                <a:latin typeface="Comic Sans MS" pitchFamily="66" charset="0"/>
              </a:rPr>
              <a:t>, and </a:t>
            </a:r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0.5-mm edema </a:t>
            </a:r>
            <a:r>
              <a:rPr lang="en-US" sz="2800" dirty="0">
                <a:latin typeface="Comic Sans MS" pitchFamily="66" charset="0"/>
              </a:rPr>
              <a:t>in this region reduces the cross-sectional area to </a:t>
            </a:r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64%</a:t>
            </a:r>
            <a:r>
              <a:rPr lang="en-US" sz="2800" dirty="0">
                <a:latin typeface="Comic Sans MS" pitchFamily="66" charset="0"/>
              </a:rPr>
              <a:t> of normal (area = π ∞ radius2). Air flow is directly proportional to the airway radius to the fourth power (</a:t>
            </a:r>
            <a:r>
              <a:rPr lang="en-US" sz="2800" dirty="0" err="1">
                <a:solidFill>
                  <a:srgbClr val="0070C0"/>
                </a:solidFill>
                <a:latin typeface="Comic Sans MS" pitchFamily="66" charset="0"/>
              </a:rPr>
              <a:t>Poiseuille's</a:t>
            </a:r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 law</a:t>
            </a:r>
            <a:r>
              <a:rPr lang="en-US" sz="2800" dirty="0">
                <a:latin typeface="Comic Sans MS" pitchFamily="66" charset="0"/>
              </a:rPr>
              <a:t>), so a small reduction in caliber has a major effect on flow rate. The same 5-mm airway with 0.5 mm edema will have a </a:t>
            </a:r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flow rate of only 41% </a:t>
            </a:r>
            <a:r>
              <a:rPr lang="en-US" sz="2800" dirty="0">
                <a:latin typeface="Comic Sans MS" pitchFamily="66" charset="0"/>
              </a:rPr>
              <a:t>of baseline, assuming that pressure remains unchanged—a situation that is not necessarily the case if the </a:t>
            </a:r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Bernoulli </a:t>
            </a:r>
            <a:r>
              <a:rPr lang="en-US" sz="2800" dirty="0">
                <a:latin typeface="Comic Sans MS" pitchFamily="66" charset="0"/>
              </a:rPr>
              <a:t>principle is in play.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5" y="476672"/>
            <a:ext cx="9144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●Moderate croup (score of 3 to 7)      </a:t>
            </a:r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should be evaluated in the                              </a:t>
            </a:r>
            <a:r>
              <a:rPr lang="en-US" sz="3200" dirty="0">
                <a:latin typeface="Comic Sans MS" pitchFamily="66" charset="0"/>
              </a:rPr>
              <a:t>emergency department or office</a:t>
            </a:r>
          </a:p>
          <a:p>
            <a:pPr lvl="0" algn="ctr"/>
            <a:endParaRPr lang="en-US" sz="3200" dirty="0">
              <a:solidFill>
                <a:prstClr val="black"/>
              </a:solidFill>
              <a:latin typeface="Comic Sans MS" pitchFamily="66" charset="0"/>
            </a:endParaRPr>
          </a:p>
          <a:p>
            <a:pPr lvl="0"/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Single dose of oral dexamethasone                          0.6 mg/kg (maximum 16 mg)*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Nebulized epinephrine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Hospitalization is generally not needed</a:t>
            </a:r>
          </a:p>
          <a:p>
            <a:pPr lvl="0"/>
            <a:endParaRPr lang="en-US" sz="3200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sz="3200" b="1" u="sng" dirty="0">
                <a:solidFill>
                  <a:srgbClr val="00B050"/>
                </a:solidFill>
                <a:latin typeface="Comic Sans MS" pitchFamily="66" charset="0"/>
              </a:rPr>
              <a:t>Observe for 3 </a:t>
            </a:r>
            <a:r>
              <a:rPr lang="en-US" sz="3200" b="1" u="sng" dirty="0" err="1">
                <a:solidFill>
                  <a:srgbClr val="00B050"/>
                </a:solidFill>
                <a:latin typeface="Comic Sans MS" pitchFamily="66" charset="0"/>
              </a:rPr>
              <a:t>hrs</a:t>
            </a:r>
            <a:r>
              <a:rPr lang="en-US" sz="3200" b="1" u="sng" dirty="0">
                <a:solidFill>
                  <a:srgbClr val="00B050"/>
                </a:solidFill>
                <a:latin typeface="Comic Sans MS" pitchFamily="66" charset="0"/>
              </a:rPr>
              <a:t> . Discharge if indicated.</a:t>
            </a:r>
          </a:p>
          <a:p>
            <a:pPr lvl="0"/>
            <a:endParaRPr lang="en-US" sz="3200" dirty="0">
              <a:solidFill>
                <a:srgbClr val="0070C0"/>
              </a:solidFill>
              <a:latin typeface="Comic Sans MS" pitchFamily="66" charset="0"/>
            </a:endParaRPr>
          </a:p>
          <a:p>
            <a:pPr lvl="0" algn="ctr"/>
            <a:endParaRPr lang="en-US" sz="3200" dirty="0">
              <a:solidFill>
                <a:prstClr val="black"/>
              </a:solidFill>
              <a:latin typeface="Comic Sans MS" pitchFamily="66" charset="0"/>
            </a:endParaRPr>
          </a:p>
          <a:p>
            <a:pPr lvl="0" algn="ctr"/>
            <a:endParaRPr lang="en-US" sz="32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5491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9032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●Severe croup (score of ≥8)       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significant stridor at rest, </a:t>
            </a:r>
          </a:p>
          <a:p>
            <a:pPr lvl="0" algn="ctr"/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should be evaluated in the emergency department</a:t>
            </a:r>
          </a:p>
          <a:p>
            <a:pPr lvl="0" algn="ctr"/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  <a:p>
            <a:pPr lvl="0" algn="ctr"/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  <a:p>
            <a:pPr lvl="0"/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Single dose of oral/IM/IV dexamethasone             0.6 mg/kg (maximum 16 mg)*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Repeated doses of nebulized epinephrine </a:t>
            </a:r>
            <a:endParaRPr lang="en-US" sz="2800" b="1" dirty="0">
              <a:solidFill>
                <a:srgbClr val="0070C0"/>
              </a:solidFill>
              <a:latin typeface="Comic Sans MS" pitchFamily="66" charset="0"/>
            </a:endParaRP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Inpatient admission is generally required</a:t>
            </a:r>
          </a:p>
          <a:p>
            <a:pPr lvl="0"/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  <a:p>
            <a:pPr lvl="0"/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  <a:p>
            <a:pPr lvl="0" algn="ctr"/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Score&lt;8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? Observe for 3 </a:t>
            </a:r>
            <a:r>
              <a:rPr lang="en-US" sz="3200" b="1" dirty="0" err="1">
                <a:solidFill>
                  <a:srgbClr val="FF0000"/>
                </a:solidFill>
                <a:latin typeface="Comic Sans MS" pitchFamily="66" charset="0"/>
              </a:rPr>
              <a:t>hrs</a:t>
            </a:r>
            <a:endParaRPr lang="en-US" sz="3200" b="1" dirty="0">
              <a:solidFill>
                <a:srgbClr val="FF0000"/>
              </a:solidFill>
              <a:latin typeface="Comic Sans MS" pitchFamily="66" charset="0"/>
            </a:endParaRPr>
          </a:p>
          <a:p>
            <a:pPr lvl="0" algn="ctr"/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Score&gt;8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? Repeat epinephrine</a:t>
            </a:r>
            <a:r>
              <a:rPr lang="en-US" sz="3200" b="1" u="sng" dirty="0">
                <a:latin typeface="Comic Sans MS" pitchFamily="66" charset="0"/>
              </a:rPr>
              <a:t>&gt;&gt;PICU</a:t>
            </a:r>
            <a:endParaRPr lang="fa-IR" sz="3200" b="1" u="sng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4599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52736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omic Sans MS" pitchFamily="66" charset="0"/>
              </a:rPr>
              <a:t>Hospital admission</a:t>
            </a:r>
            <a:r>
              <a:rPr lang="en-US" sz="2800" dirty="0">
                <a:latin typeface="Comic Sans MS" pitchFamily="66" charset="0"/>
              </a:rPr>
              <a:t> </a:t>
            </a:r>
          </a:p>
          <a:p>
            <a:pPr algn="ctr"/>
            <a:endParaRPr lang="en-US" sz="2800" dirty="0">
              <a:latin typeface="Comic Sans MS" pitchFamily="66" charset="0"/>
            </a:endParaRPr>
          </a:p>
          <a:p>
            <a:pPr algn="ctr"/>
            <a:r>
              <a:rPr lang="en-US" sz="2800" dirty="0">
                <a:latin typeface="Comic Sans MS" pitchFamily="66" charset="0"/>
              </a:rPr>
              <a:t>Patients with 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ongoing severe symptoms after initial treatment </a:t>
            </a:r>
            <a:r>
              <a:rPr lang="en-US" sz="2800" dirty="0">
                <a:latin typeface="Comic Sans MS" pitchFamily="66" charset="0"/>
              </a:rPr>
              <a:t>should receive additional nebulized epinephrine and should be admitted to the hospital. </a:t>
            </a:r>
          </a:p>
          <a:p>
            <a:pPr algn="ctr"/>
            <a:endParaRPr lang="en-US" sz="2800" dirty="0">
              <a:latin typeface="Comic Sans MS" pitchFamily="66" charset="0"/>
            </a:endParaRPr>
          </a:p>
          <a:p>
            <a:pPr algn="ctr"/>
            <a:r>
              <a:rPr lang="en-US" sz="2800" dirty="0">
                <a:latin typeface="Comic Sans MS" pitchFamily="66" charset="0"/>
              </a:rPr>
              <a:t>Nebulized epinephrine can be repeated                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every 15 to 20 minutes. </a:t>
            </a:r>
            <a:r>
              <a:rPr lang="en-US" sz="2800" dirty="0">
                <a:latin typeface="Comic Sans MS" pitchFamily="66" charset="0"/>
              </a:rPr>
              <a:t>The administration of    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three or more doses</a:t>
            </a:r>
            <a:r>
              <a:rPr lang="en-US" sz="2800" dirty="0">
                <a:latin typeface="Comic Sans MS" pitchFamily="66" charset="0"/>
              </a:rPr>
              <a:t> within a two- to three-hour time period should prompt initiation of close    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cardiac monitoring </a:t>
            </a:r>
            <a:r>
              <a:rPr lang="en-US" sz="2800" dirty="0">
                <a:latin typeface="Comic Sans MS" pitchFamily="66" charset="0"/>
              </a:rPr>
              <a:t>if this is not already underway.</a:t>
            </a:r>
          </a:p>
        </p:txBody>
      </p:sp>
    </p:spTree>
    <p:extLst>
      <p:ext uri="{BB962C8B-B14F-4D97-AF65-F5344CB8AC3E}">
        <p14:creationId xmlns:p14="http://schemas.microsoft.com/office/powerpoint/2010/main" val="10309534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28604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Comic Sans MS" pitchFamily="66" charset="0"/>
              </a:rPr>
              <a:t>Admit ICU </a:t>
            </a:r>
          </a:p>
          <a:p>
            <a:pPr algn="ctr"/>
            <a:endParaRPr lang="en-US" sz="2800" b="1" dirty="0">
              <a:latin typeface="Comic Sans MS" pitchFamily="66" charset="0"/>
            </a:endParaRPr>
          </a:p>
          <a:p>
            <a:pPr algn="ctr"/>
            <a:endParaRPr lang="en-US" sz="2800" b="1" dirty="0">
              <a:latin typeface="Comic Sans MS" pitchFamily="66" charset="0"/>
            </a:endParaRPr>
          </a:p>
          <a:p>
            <a:r>
              <a:rPr lang="en-US" sz="2800" b="1" dirty="0">
                <a:latin typeface="Comic Sans MS" pitchFamily="66" charset="0"/>
              </a:rPr>
              <a:t>•Consider for </a:t>
            </a:r>
            <a:r>
              <a:rPr lang="en-US" sz="2800" b="1" dirty="0">
                <a:solidFill>
                  <a:srgbClr val="0070C0"/>
                </a:solidFill>
                <a:latin typeface="Comic Sans MS" pitchFamily="66" charset="0"/>
              </a:rPr>
              <a:t>croup score greater than 8 </a:t>
            </a:r>
          </a:p>
          <a:p>
            <a:r>
              <a:rPr lang="en-US" sz="2800" b="1" dirty="0">
                <a:latin typeface="Comic Sans MS" pitchFamily="66" charset="0"/>
              </a:rPr>
              <a:t>•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Escalating </a:t>
            </a:r>
            <a:r>
              <a:rPr lang="en-US" sz="2800" b="1" dirty="0" err="1">
                <a:solidFill>
                  <a:srgbClr val="FF0000"/>
                </a:solidFill>
                <a:latin typeface="Comic Sans MS" pitchFamily="66" charset="0"/>
              </a:rPr>
              <a:t>stridor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 at rest despite therapy </a:t>
            </a:r>
          </a:p>
          <a:p>
            <a:r>
              <a:rPr lang="en-US" sz="2800" b="1" dirty="0">
                <a:latin typeface="Comic Sans MS" pitchFamily="66" charset="0"/>
              </a:rPr>
              <a:t>•Patient benefiting from ICU monitoring,                                    treatment, or environment </a:t>
            </a:r>
          </a:p>
          <a:p>
            <a:r>
              <a:rPr lang="en-US" sz="2800" b="1" dirty="0">
                <a:latin typeface="Comic Sans MS" pitchFamily="66" charset="0"/>
              </a:rPr>
              <a:t>•Any patient with impending respiratory failure: </a:t>
            </a:r>
          </a:p>
          <a:p>
            <a:r>
              <a:rPr lang="en-US" sz="2800" b="1" dirty="0">
                <a:latin typeface="Comic Sans MS" pitchFamily="66" charset="0"/>
              </a:rPr>
              <a:t>o 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SaO2 less than 90% in 40% FiO2 </a:t>
            </a:r>
          </a:p>
          <a:p>
            <a:r>
              <a:rPr lang="en-US" sz="2800" b="1" dirty="0">
                <a:latin typeface="Comic Sans MS" pitchFamily="66" charset="0"/>
              </a:rPr>
              <a:t>o 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Cyanosis with supplemental oxygen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28802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Oxygen</a:t>
            </a:r>
            <a:r>
              <a:rPr lang="en-US" sz="3200" dirty="0">
                <a:latin typeface="Comic Sans MS" pitchFamily="66" charset="0"/>
              </a:rPr>
              <a:t> should be administered to 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any child </a:t>
            </a:r>
            <a:r>
              <a:rPr lang="en-US" sz="3200" dirty="0">
                <a:latin typeface="Comic Sans MS" pitchFamily="66" charset="0"/>
              </a:rPr>
              <a:t>with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severe airway obstruction</a:t>
            </a:r>
            <a:r>
              <a:rPr lang="en-US" sz="3200" dirty="0">
                <a:latin typeface="Comic Sans MS" pitchFamily="66" charset="0"/>
              </a:rPr>
              <a:t>, even in the absence of severe hypoxia, because it will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aid respiratory muscle </a:t>
            </a:r>
            <a:r>
              <a:rPr lang="en-US" sz="3200" dirty="0">
                <a:latin typeface="Comic Sans MS" pitchFamily="66" charset="0"/>
              </a:rPr>
              <a:t>function.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57298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Some children with severe croup either do not respond to the usual therapies or are too severely compromised</a:t>
            </a:r>
            <a:r>
              <a:rPr lang="en-US" sz="3200" dirty="0">
                <a:latin typeface="Comic Sans MS" pitchFamily="66" charset="0"/>
              </a:rPr>
              <a:t> at presentation to permit their use. These children require 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urgent </a:t>
            </a:r>
            <a:r>
              <a:rPr lang="en-US" sz="3200" dirty="0" err="1">
                <a:solidFill>
                  <a:srgbClr val="FF0000"/>
                </a:solidFill>
                <a:latin typeface="Comic Sans MS" pitchFamily="66" charset="0"/>
              </a:rPr>
              <a:t>endotracheal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 intubation </a:t>
            </a:r>
            <a:r>
              <a:rPr lang="en-US" sz="3200" dirty="0">
                <a:latin typeface="Comic Sans MS" pitchFamily="66" charset="0"/>
              </a:rPr>
              <a:t>and mechanical ventilation to avoid potentially catastrophic complete airway obstruction and the serious </a:t>
            </a:r>
            <a:r>
              <a:rPr lang="en-US" sz="3200" dirty="0" err="1">
                <a:latin typeface="Comic Sans MS" pitchFamily="66" charset="0"/>
              </a:rPr>
              <a:t>sequelae</a:t>
            </a:r>
            <a:r>
              <a:rPr lang="en-US" sz="3200" dirty="0">
                <a:latin typeface="Comic Sans MS" pitchFamily="66" charset="0"/>
              </a:rPr>
              <a:t> of hypoxia and </a:t>
            </a:r>
            <a:r>
              <a:rPr lang="en-US" sz="3200" dirty="0" err="1">
                <a:latin typeface="Comic Sans MS" pitchFamily="66" charset="0"/>
              </a:rPr>
              <a:t>hypercapnia</a:t>
            </a:r>
            <a:r>
              <a:rPr lang="en-US" sz="3200" dirty="0">
                <a:latin typeface="Comic Sans MS" pitchFamily="66" charset="0"/>
              </a:rPr>
              <a:t> 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85926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itchFamily="66" charset="0"/>
              </a:rPr>
              <a:t>Intubation should be performed by 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the most experienced person available</a:t>
            </a:r>
            <a:r>
              <a:rPr lang="en-US" sz="3200" dirty="0">
                <a:latin typeface="Comic Sans MS" pitchFamily="66" charset="0"/>
              </a:rPr>
              <a:t>, and it should be attempted with an </a:t>
            </a:r>
            <a:r>
              <a:rPr lang="en-US" sz="3200" dirty="0" err="1">
                <a:latin typeface="Comic Sans MS" pitchFamily="66" charset="0"/>
              </a:rPr>
              <a:t>uncuffed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endotracheal</a:t>
            </a:r>
            <a:r>
              <a:rPr lang="en-US" sz="3200" dirty="0">
                <a:latin typeface="Comic Sans MS" pitchFamily="66" charset="0"/>
              </a:rPr>
              <a:t> tube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one size smaller </a:t>
            </a:r>
            <a:r>
              <a:rPr lang="en-US" sz="3200" dirty="0">
                <a:latin typeface="Comic Sans MS" pitchFamily="66" charset="0"/>
              </a:rPr>
              <a:t>than the usual size for the child. Facilities for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immediate </a:t>
            </a:r>
            <a:r>
              <a:rPr lang="en-US" sz="3200" dirty="0" err="1">
                <a:solidFill>
                  <a:srgbClr val="0070C0"/>
                </a:solidFill>
                <a:latin typeface="Comic Sans MS" pitchFamily="66" charset="0"/>
              </a:rPr>
              <a:t>tracheostomy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dirty="0">
                <a:latin typeface="Comic Sans MS" pitchFamily="66" charset="0"/>
              </a:rPr>
              <a:t>must be available at the time of intubation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71612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omic Sans MS" pitchFamily="66" charset="0"/>
              </a:rPr>
              <a:t>Most children without severe </a:t>
            </a:r>
            <a:r>
              <a:rPr lang="en-US" sz="2800" dirty="0" err="1">
                <a:latin typeface="Comic Sans MS" pitchFamily="66" charset="0"/>
              </a:rPr>
              <a:t>parenchymal</a:t>
            </a:r>
            <a:r>
              <a:rPr lang="en-US" sz="2800" dirty="0">
                <a:latin typeface="Comic Sans MS" pitchFamily="66" charset="0"/>
              </a:rPr>
              <a:t> involvement require respiratory support for </a:t>
            </a:r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3 to 5 </a:t>
            </a:r>
            <a:r>
              <a:rPr lang="en-US" sz="2800" dirty="0">
                <a:latin typeface="Comic Sans MS" pitchFamily="66" charset="0"/>
              </a:rPr>
              <a:t>days. This is one context in which </a:t>
            </a:r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multiple</a:t>
            </a:r>
            <a:r>
              <a:rPr lang="en-US" sz="2800" dirty="0">
                <a:latin typeface="Comic Sans MS" pitchFamily="66" charset="0"/>
              </a:rPr>
              <a:t> rather than single doses of </a:t>
            </a:r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corticosteroids</a:t>
            </a:r>
            <a:r>
              <a:rPr lang="en-US" sz="2800" dirty="0">
                <a:latin typeface="Comic Sans MS" pitchFamily="66" charset="0"/>
              </a:rPr>
              <a:t> are often administered. The timing of </a:t>
            </a:r>
            <a:r>
              <a:rPr lang="en-US" sz="2800" dirty="0" err="1">
                <a:latin typeface="Comic Sans MS" pitchFamily="66" charset="0"/>
              </a:rPr>
              <a:t>extubation</a:t>
            </a:r>
            <a:r>
              <a:rPr lang="en-US" sz="2800" dirty="0">
                <a:latin typeface="Comic Sans MS" pitchFamily="66" charset="0"/>
              </a:rPr>
              <a:t> will depend on the development of an </a:t>
            </a:r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air leak</a:t>
            </a:r>
            <a:r>
              <a:rPr lang="en-US" sz="2800" dirty="0">
                <a:latin typeface="Comic Sans MS" pitchFamily="66" charset="0"/>
              </a:rPr>
              <a:t>, indicating resolution of airway narrowing. Re-intubation rates of approximately </a:t>
            </a:r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10%</a:t>
            </a:r>
            <a:r>
              <a:rPr lang="en-US" sz="2800" dirty="0">
                <a:latin typeface="Comic Sans MS" pitchFamily="66" charset="0"/>
              </a:rPr>
              <a:t> have been reported.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006" y="620688"/>
            <a:ext cx="9144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Comic Sans MS" pitchFamily="66" charset="0"/>
              </a:rPr>
              <a:t>Discharge Home </a:t>
            </a:r>
          </a:p>
          <a:p>
            <a:pPr algn="ctr"/>
            <a:endParaRPr lang="en-US" sz="2800" b="1" dirty="0">
              <a:latin typeface="Comic Sans MS" pitchFamily="66" charset="0"/>
            </a:endParaRPr>
          </a:p>
          <a:p>
            <a:r>
              <a:rPr lang="en-US" sz="3600" b="1" dirty="0">
                <a:solidFill>
                  <a:srgbClr val="0070C0"/>
                </a:solidFill>
                <a:latin typeface="Comic Sans MS" pitchFamily="66" charset="0"/>
              </a:rPr>
              <a:t>•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Vital signs baseline </a:t>
            </a:r>
          </a:p>
          <a:p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• Normal pulse oximetry</a:t>
            </a:r>
          </a:p>
          <a:p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• Tolerating fluids by mouth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No stridor at rest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Good air exchange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Normal color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Caregivers understand instructions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00037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omic Sans MS" pitchFamily="66" charset="0"/>
              </a:rPr>
              <a:t>Who Should Be Evaluated? </a:t>
            </a:r>
            <a:endParaRPr lang="en-US" sz="4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263"/>
            <a:ext cx="8204674" cy="68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8842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1678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multiple episodes</a:t>
            </a:r>
            <a:endParaRPr lang="en-US" sz="3200" b="1" dirty="0">
              <a:latin typeface="Comic Sans MS" pitchFamily="66" charset="0"/>
            </a:endParaRPr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severe or frequent</a:t>
            </a:r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slow to resolve</a:t>
            </a:r>
            <a:endParaRPr lang="en-US" sz="3200" b="1" dirty="0">
              <a:latin typeface="Comic Sans MS" pitchFamily="66" charset="0"/>
            </a:endParaRPr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absence of obvious infections</a:t>
            </a:r>
            <a:endParaRPr lang="en-US" sz="32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72816"/>
            <a:ext cx="9144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omic Sans MS" pitchFamily="66" charset="0"/>
              </a:rPr>
              <a:t>seven days? 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Underlying airway abnormality</a:t>
            </a:r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Ø"/>
            </a:pPr>
            <a:endParaRPr lang="en-US" sz="3200" dirty="0">
              <a:latin typeface="Comic Sans MS" pitchFamily="66" charset="0"/>
            </a:endParaRPr>
          </a:p>
          <a:p>
            <a:pPr marL="571500" indent="-5715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Complication of croup</a:t>
            </a:r>
          </a:p>
        </p:txBody>
      </p:sp>
    </p:spTree>
    <p:extLst>
      <p:ext uri="{BB962C8B-B14F-4D97-AF65-F5344CB8AC3E}">
        <p14:creationId xmlns:p14="http://schemas.microsoft.com/office/powerpoint/2010/main" val="278237213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47" y="1052736"/>
            <a:ext cx="912315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omic Sans MS" pitchFamily="66" charset="0"/>
              </a:rPr>
              <a:t>PROGNOSIS </a:t>
            </a:r>
          </a:p>
          <a:p>
            <a:pPr algn="ctr"/>
            <a:r>
              <a:rPr lang="en-US" sz="3200" dirty="0">
                <a:latin typeface="Comic Sans MS" pitchFamily="66" charset="0"/>
              </a:rPr>
              <a:t>Symptoms of croup resolve in most children within three days but may persist                 for </a:t>
            </a:r>
            <a:r>
              <a:rPr lang="en-US" sz="3200" dirty="0">
                <a:solidFill>
                  <a:srgbClr val="00B050"/>
                </a:solidFill>
                <a:latin typeface="Comic Sans MS" pitchFamily="66" charset="0"/>
              </a:rPr>
              <a:t>up to  one week </a:t>
            </a:r>
            <a:r>
              <a:rPr lang="en-US" sz="3200" dirty="0">
                <a:latin typeface="Comic Sans MS" pitchFamily="66" charset="0"/>
              </a:rPr>
              <a:t>.</a:t>
            </a: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pPr algn="ctr"/>
            <a:r>
              <a:rPr lang="en-US" sz="3200" dirty="0">
                <a:latin typeface="Comic Sans MS" pitchFamily="66" charset="0"/>
              </a:rPr>
              <a:t>Approximately </a:t>
            </a:r>
            <a:r>
              <a:rPr lang="en-US" sz="3200" dirty="0">
                <a:solidFill>
                  <a:srgbClr val="00B050"/>
                </a:solidFill>
                <a:latin typeface="Comic Sans MS" pitchFamily="66" charset="0"/>
              </a:rPr>
              <a:t>8 to 15 percent </a:t>
            </a:r>
            <a:r>
              <a:rPr lang="en-US" sz="3200" dirty="0">
                <a:latin typeface="Comic Sans MS" pitchFamily="66" charset="0"/>
              </a:rPr>
              <a:t>of children with croup require hospital admission and among those, </a:t>
            </a:r>
            <a:r>
              <a:rPr lang="en-US" sz="3200" dirty="0">
                <a:solidFill>
                  <a:srgbClr val="00B050"/>
                </a:solidFill>
                <a:latin typeface="Comic Sans MS" pitchFamily="66" charset="0"/>
              </a:rPr>
              <a:t>&lt;3 percent require intubation </a:t>
            </a:r>
            <a:r>
              <a:rPr lang="en-US" sz="3200" dirty="0">
                <a:latin typeface="Comic Sans MS" pitchFamily="66" charset="0"/>
              </a:rPr>
              <a:t>. Mortality is rare, occurring in </a:t>
            </a:r>
            <a:r>
              <a:rPr lang="en-US" sz="3200" dirty="0">
                <a:solidFill>
                  <a:srgbClr val="00B050"/>
                </a:solidFill>
                <a:latin typeface="Comic Sans MS" pitchFamily="66" charset="0"/>
              </a:rPr>
              <a:t>&lt;1 percent </a:t>
            </a:r>
            <a:r>
              <a:rPr lang="en-US" sz="3200" dirty="0">
                <a:latin typeface="Comic Sans MS" pitchFamily="66" charset="0"/>
              </a:rPr>
              <a:t>of intubated children</a:t>
            </a:r>
          </a:p>
        </p:txBody>
      </p:sp>
    </p:spTree>
    <p:extLst>
      <p:ext uri="{BB962C8B-B14F-4D97-AF65-F5344CB8AC3E}">
        <p14:creationId xmlns:p14="http://schemas.microsoft.com/office/powerpoint/2010/main" val="12328635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28802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itchFamily="66" charset="0"/>
              </a:rPr>
              <a:t>Investigation is usually centered on         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airway</a:t>
            </a:r>
            <a:r>
              <a:rPr lang="en-US" sz="3200" b="1" dirty="0"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endoscopy. </a:t>
            </a:r>
          </a:p>
          <a:p>
            <a:pPr algn="ctr"/>
            <a:r>
              <a:rPr lang="en-US" sz="3200" dirty="0">
                <a:latin typeface="Comic Sans MS" pitchFamily="66" charset="0"/>
              </a:rPr>
              <a:t>This must be performed in a unit and by an operator who is experienced in the technique because there is a risk in many of these conditions of exacerbating the airway obstruction. 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3\Dropbox\20160407_130437.jpg"/>
          <p:cNvPicPr>
            <a:picLocks noChangeAspect="1" noChangeArrowheads="1"/>
          </p:cNvPicPr>
          <p:nvPr/>
        </p:nvPicPr>
        <p:blipFill>
          <a:blip r:embed="rId2" cstate="print"/>
          <a:srcRect l="17886" r="19821"/>
          <a:stretch>
            <a:fillRect/>
          </a:stretch>
        </p:blipFill>
        <p:spPr bwMode="auto">
          <a:xfrm>
            <a:off x="857224" y="0"/>
            <a:ext cx="759479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018448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ppt\photo\100H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71"/>
            <a:ext cx="6912768" cy="68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79934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ppt\photo\100H0005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24529"/>
            <a:ext cx="68912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83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ppt\photo\100H0003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628"/>
            <a:ext cx="6840760" cy="680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80659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ppt\photo\100H0004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22844"/>
            <a:ext cx="6887564" cy="685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70642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:\ppt\photo\100H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884"/>
            <a:ext cx="6840760" cy="680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58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9648" t="15625" r="10505" b="10156"/>
          <a:stretch>
            <a:fillRect/>
          </a:stretch>
        </p:blipFill>
        <p:spPr bwMode="auto">
          <a:xfrm>
            <a:off x="0" y="214290"/>
            <a:ext cx="9144000" cy="644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:\ppt\photo\100H0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07"/>
            <a:ext cx="6840760" cy="680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8606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:\ppt\photo\100H0002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4529985" cy="450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J:\ppt\photo\100H0002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777" y="980728"/>
            <a:ext cx="4527223" cy="450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08511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:\ppt\photo\100H0005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840760" cy="680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72549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:\ppt\photo\100H0001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4531729" cy="450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J:\ppt\photo\100H0001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423" y="1124743"/>
            <a:ext cx="4503081" cy="448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59917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ppt\photo\100H0006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912768" cy="68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78826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AKS\1234046_427880727316957_158281664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74700"/>
            <a:ext cx="9144000" cy="60833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Comic Sans MS" pitchFamily="66" charset="0"/>
              </a:rPr>
              <a:t>Thank you for your attention</a:t>
            </a:r>
          </a:p>
          <a:p>
            <a:pPr algn="ctr"/>
            <a:endParaRPr lang="en-US" sz="44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omic Sans MS" pitchFamily="66" charset="0"/>
              </a:rPr>
              <a:t>Etiology of Croup (</a:t>
            </a:r>
            <a:r>
              <a:rPr lang="en-US" sz="3200" b="1" dirty="0" err="1">
                <a:latin typeface="Comic Sans MS" pitchFamily="66" charset="0"/>
              </a:rPr>
              <a:t>Laryngotracheitis</a:t>
            </a:r>
            <a:r>
              <a:rPr lang="en-US" sz="3200" b="1" dirty="0">
                <a:latin typeface="Comic Sans MS" pitchFamily="66" charset="0"/>
              </a:rPr>
              <a:t>)</a:t>
            </a:r>
          </a:p>
          <a:p>
            <a:pPr algn="ctr"/>
            <a:endParaRPr lang="en-US" sz="3200" b="1" dirty="0">
              <a:latin typeface="Comic Sans MS" pitchFamily="66" charset="0"/>
            </a:endParaRPr>
          </a:p>
          <a:p>
            <a:r>
              <a:rPr lang="en-US" sz="3200" dirty="0" err="1">
                <a:solidFill>
                  <a:srgbClr val="0070C0"/>
                </a:solidFill>
                <a:latin typeface="Comic Sans MS" pitchFamily="66" charset="0"/>
              </a:rPr>
              <a:t>Parainfluenza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 type 1(most common) </a:t>
            </a:r>
            <a:r>
              <a:rPr lang="en-US" sz="3200" dirty="0">
                <a:latin typeface="Comic Sans MS" pitchFamily="66" charset="0"/>
              </a:rPr>
              <a:t>2, 3 </a:t>
            </a:r>
          </a:p>
          <a:p>
            <a:r>
              <a:rPr lang="en-US" sz="3200" dirty="0">
                <a:latin typeface="Comic Sans MS" pitchFamily="66" charset="0"/>
              </a:rPr>
              <a:t>Influenza A &amp; B </a:t>
            </a:r>
          </a:p>
          <a:p>
            <a:r>
              <a:rPr lang="en-US" sz="3200" dirty="0">
                <a:latin typeface="Comic Sans MS" pitchFamily="66" charset="0"/>
              </a:rPr>
              <a:t>Human </a:t>
            </a:r>
            <a:r>
              <a:rPr lang="en-US" sz="3200" dirty="0" err="1">
                <a:latin typeface="Comic Sans MS" pitchFamily="66" charset="0"/>
              </a:rPr>
              <a:t>metapneumovirus</a:t>
            </a:r>
            <a:r>
              <a:rPr lang="en-US" sz="3200" dirty="0">
                <a:latin typeface="Comic Sans MS" pitchFamily="66" charset="0"/>
              </a:rPr>
              <a:t> (</a:t>
            </a:r>
            <a:r>
              <a:rPr lang="en-US" sz="3200" dirty="0" err="1">
                <a:latin typeface="Comic Sans MS" pitchFamily="66" charset="0"/>
              </a:rPr>
              <a:t>hMPV</a:t>
            </a:r>
            <a:r>
              <a:rPr lang="en-US" sz="3200" dirty="0">
                <a:latin typeface="Comic Sans MS" pitchFamily="66" charset="0"/>
              </a:rPr>
              <a:t>) </a:t>
            </a:r>
          </a:p>
          <a:p>
            <a:r>
              <a:rPr lang="en-US" sz="3200" dirty="0">
                <a:latin typeface="Comic Sans MS" pitchFamily="66" charset="0"/>
              </a:rPr>
              <a:t>Measles virus </a:t>
            </a:r>
          </a:p>
          <a:p>
            <a:r>
              <a:rPr lang="en-US" sz="3200" dirty="0">
                <a:latin typeface="Comic Sans MS" pitchFamily="66" charset="0"/>
              </a:rPr>
              <a:t>Respiratory </a:t>
            </a:r>
            <a:r>
              <a:rPr lang="en-US" sz="3200" dirty="0" err="1">
                <a:latin typeface="Comic Sans MS" pitchFamily="66" charset="0"/>
              </a:rPr>
              <a:t>syncitial</a:t>
            </a:r>
            <a:r>
              <a:rPr lang="en-US" sz="3200" dirty="0">
                <a:latin typeface="Comic Sans MS" pitchFamily="66" charset="0"/>
              </a:rPr>
              <a:t> virus (RSV) </a:t>
            </a:r>
          </a:p>
          <a:p>
            <a:r>
              <a:rPr lang="en-US" sz="3200" dirty="0">
                <a:latin typeface="Comic Sans MS" pitchFamily="66" charset="0"/>
              </a:rPr>
              <a:t>Adenovirus </a:t>
            </a:r>
          </a:p>
          <a:p>
            <a:r>
              <a:rPr lang="en-US" sz="3200" dirty="0">
                <a:latin typeface="Comic Sans MS" pitchFamily="66" charset="0"/>
              </a:rPr>
              <a:t>Rhinovirus </a:t>
            </a:r>
          </a:p>
          <a:p>
            <a:r>
              <a:rPr lang="en-US" sz="3200" i="1" dirty="0" err="1">
                <a:solidFill>
                  <a:srgbClr val="0070C0"/>
                </a:solidFill>
                <a:latin typeface="Comic Sans MS" pitchFamily="66" charset="0"/>
              </a:rPr>
              <a:t>Mycoplasma</a:t>
            </a:r>
            <a:r>
              <a:rPr lang="en-US" sz="3200" i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Comic Sans MS" pitchFamily="66" charset="0"/>
              </a:rPr>
              <a:t>pneumoniae</a:t>
            </a:r>
            <a:r>
              <a:rPr lang="en-US" sz="3200" i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r>
              <a:rPr lang="en-US" sz="3200" dirty="0" err="1">
                <a:latin typeface="Comic Sans MS" pitchFamily="66" charset="0"/>
              </a:rPr>
              <a:t>Enteroviruses</a:t>
            </a:r>
            <a:r>
              <a:rPr lang="en-US" sz="3200" dirty="0">
                <a:latin typeface="Comic Sans MS" pitchFamily="66" charset="0"/>
              </a:rPr>
              <a:t> </a:t>
            </a:r>
          </a:p>
          <a:p>
            <a:r>
              <a:rPr lang="en-US" sz="3200" dirty="0">
                <a:latin typeface="Comic Sans MS" pitchFamily="66" charset="0"/>
              </a:rPr>
              <a:t>Herpes Simplex viruses </a:t>
            </a:r>
          </a:p>
          <a:p>
            <a:r>
              <a:rPr lang="en-US" sz="3200" dirty="0" err="1">
                <a:latin typeface="Comic Sans MS" pitchFamily="66" charset="0"/>
              </a:rPr>
              <a:t>ReoViruses</a:t>
            </a:r>
            <a:r>
              <a:rPr lang="en-US" sz="3200" dirty="0">
                <a:latin typeface="Comic Sans MS" pitchFamily="66" charset="0"/>
              </a:rPr>
              <a:t> 	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3766</TotalTime>
  <Words>2455</Words>
  <Application>Microsoft Office PowerPoint</Application>
  <PresentationFormat>On-screen Show (4:3)</PresentationFormat>
  <Paragraphs>386</Paragraphs>
  <Slides>85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0" baseType="lpstr">
      <vt:lpstr>Arial</vt:lpstr>
      <vt:lpstr>Calibri</vt:lpstr>
      <vt:lpstr>Comic Sans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USER3</dc:creator>
  <cp:lastModifiedBy>Dr-Keyvanfar</cp:lastModifiedBy>
  <cp:revision>72</cp:revision>
  <dcterms:created xsi:type="dcterms:W3CDTF">2016-03-09T16:57:40Z</dcterms:created>
  <dcterms:modified xsi:type="dcterms:W3CDTF">2023-02-27T21:06:48Z</dcterms:modified>
</cp:coreProperties>
</file>