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charts/chart15.xml" ContentType="application/vnd.openxmlformats-officedocument.drawingml.chart+xml"/>
  <Override PartName="/ppt/theme/themeOverride9.xml" ContentType="application/vnd.openxmlformats-officedocument.themeOverrid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charts/chart19.xml" ContentType="application/vnd.openxmlformats-officedocument.drawingml.chart+xml"/>
  <Override PartName="/ppt/charts/style8.xml" ContentType="application/vnd.ms-office.chartstyle+xml"/>
  <Override PartName="/ppt/charts/colors8.xml" ContentType="application/vnd.ms-office.chartcolorstyle+xml"/>
  <Override PartName="/ppt/charts/chart20.xml" ContentType="application/vnd.openxmlformats-officedocument.drawingml.chart+xml"/>
  <Override PartName="/ppt/charts/chart21.xml" ContentType="application/vnd.openxmlformats-officedocument.drawingml.chart+xml"/>
  <Override PartName="/ppt/charts/style9.xml" ContentType="application/vnd.ms-office.chartstyle+xml"/>
  <Override PartName="/ppt/charts/colors9.xml" ContentType="application/vnd.ms-office.chartcolorstyle+xml"/>
  <Override PartName="/ppt/charts/chart2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5.xml" ContentType="application/vnd.openxmlformats-officedocument.drawingml.chart+xml"/>
  <Override PartName="/ppt/theme/themeOverride10.xml" ContentType="application/vnd.openxmlformats-officedocument.themeOverride+xml"/>
  <Override PartName="/ppt/charts/chart26.xml" ContentType="application/vnd.openxmlformats-officedocument.drawingml.chart+xml"/>
  <Override PartName="/ppt/theme/themeOverride11.xml" ContentType="application/vnd.openxmlformats-officedocument.themeOverride+xml"/>
  <Override PartName="/ppt/charts/chart27.xml" ContentType="application/vnd.openxmlformats-officedocument.drawingml.chart+xml"/>
  <Override PartName="/ppt/theme/themeOverride12.xml" ContentType="application/vnd.openxmlformats-officedocument.themeOverride+xml"/>
  <Override PartName="/ppt/charts/chart2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302" r:id="rId2"/>
    <p:sldId id="348" r:id="rId3"/>
    <p:sldId id="352" r:id="rId4"/>
    <p:sldId id="349" r:id="rId5"/>
    <p:sldId id="350" r:id="rId6"/>
    <p:sldId id="351" r:id="rId7"/>
    <p:sldId id="256" r:id="rId8"/>
    <p:sldId id="257" r:id="rId9"/>
    <p:sldId id="270" r:id="rId10"/>
    <p:sldId id="353" r:id="rId11"/>
    <p:sldId id="354" r:id="rId12"/>
    <p:sldId id="355" r:id="rId13"/>
    <p:sldId id="264" r:id="rId14"/>
    <p:sldId id="266" r:id="rId15"/>
    <p:sldId id="356" r:id="rId16"/>
    <p:sldId id="357" r:id="rId17"/>
    <p:sldId id="358" r:id="rId18"/>
    <p:sldId id="359" r:id="rId19"/>
    <p:sldId id="263" r:id="rId20"/>
    <p:sldId id="360" r:id="rId21"/>
    <p:sldId id="300" r:id="rId22"/>
    <p:sldId id="261" r:id="rId23"/>
    <p:sldId id="361" r:id="rId24"/>
    <p:sldId id="273" r:id="rId25"/>
    <p:sldId id="265" r:id="rId26"/>
    <p:sldId id="362" r:id="rId27"/>
    <p:sldId id="274" r:id="rId28"/>
    <p:sldId id="364" r:id="rId29"/>
    <p:sldId id="365" r:id="rId30"/>
    <p:sldId id="366" r:id="rId31"/>
    <p:sldId id="275" r:id="rId32"/>
    <p:sldId id="276" r:id="rId33"/>
    <p:sldId id="363" r:id="rId34"/>
    <p:sldId id="367" r:id="rId35"/>
    <p:sldId id="368" r:id="rId36"/>
    <p:sldId id="369" r:id="rId37"/>
    <p:sldId id="370" r:id="rId38"/>
    <p:sldId id="371" r:id="rId39"/>
    <p:sldId id="372" r:id="rId40"/>
    <p:sldId id="303" r:id="rId41"/>
    <p:sldId id="375" r:id="rId42"/>
    <p:sldId id="304" r:id="rId43"/>
    <p:sldId id="305" r:id="rId44"/>
    <p:sldId id="306" r:id="rId45"/>
    <p:sldId id="307" r:id="rId46"/>
    <p:sldId id="308" r:id="rId47"/>
    <p:sldId id="309" r:id="rId48"/>
    <p:sldId id="310" r:id="rId49"/>
    <p:sldId id="311" r:id="rId50"/>
    <p:sldId id="312" r:id="rId51"/>
    <p:sldId id="313" r:id="rId52"/>
    <p:sldId id="314"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2" r:id="rId69"/>
    <p:sldId id="333" r:id="rId70"/>
    <p:sldId id="37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78" r:id="rId85"/>
    <p:sldId id="379" r:id="rId86"/>
    <p:sldId id="380" r:id="rId87"/>
    <p:sldId id="381" r:id="rId88"/>
    <p:sldId id="382" r:id="rId89"/>
    <p:sldId id="383" r:id="rId90"/>
    <p:sldId id="384" r:id="rId91"/>
    <p:sldId id="347"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300" y="60"/>
      </p:cViewPr>
      <p:guideLst>
        <p:guide orient="horz" pos="2160"/>
        <p:guide pos="3840"/>
      </p:guideLst>
    </p:cSldViewPr>
  </p:slid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580;&#1583;&#1608;&#1604;%20&#1705;&#1604;&#1740;.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580;&#1583;&#1608;&#1604;%20&#1705;&#1604;&#1740;.xlsx" TargetMode="External"/><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606;&#1605;&#1608;&#1583;&#1575;&#1585;&#1607;&#1575;&#1740;%20&#1593;&#1608;&#1575;&#1605;&#1604;%20&#1582;&#1591;&#1585;.xlsx" TargetMode="External"/><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606;&#1605;&#1608;&#1583;&#1575;&#1585;&#1607;&#1575;&#1740;%20&#1593;&#1608;&#1575;&#1605;&#1604;%20&#1582;&#1591;&#1585;.xlsx" TargetMode="External"/><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606;&#1605;&#1608;&#1583;&#1575;&#1585;&#1607;&#1575;&#1740;%20&#1593;&#1608;&#1575;&#1605;&#1604;%20&#1582;&#1591;&#1585;.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25.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580;&#1583;&#1608;&#1604;%20&#1705;&#1604;&#1740;.xlsx" TargetMode="External"/><Relationship Id="rId1" Type="http://schemas.openxmlformats.org/officeDocument/2006/relationships/themeOverride" Target="../theme/themeOverride10.xml"/></Relationships>
</file>

<file path=ppt/charts/_rels/chart26.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606;&#1605;&#1608;&#1583;&#1575;&#1585;&#1607;&#1575;&#1740;%20&#1593;&#1608;&#1575;&#1605;&#1604;%20&#1582;&#1591;&#1585;.xlsx" TargetMode="External"/><Relationship Id="rId1" Type="http://schemas.openxmlformats.org/officeDocument/2006/relationships/themeOverride" Target="../theme/themeOverride11.xml"/></Relationships>
</file>

<file path=ppt/charts/_rels/chart27.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606;&#1605;&#1608;&#1583;&#1575;&#1585;&#1607;&#1575;&#1740;%20&#1593;&#1608;&#1575;&#1605;&#1604;%20&#1582;&#1591;&#1585;.xlsx" TargetMode="External"/><Relationship Id="rId1" Type="http://schemas.openxmlformats.org/officeDocument/2006/relationships/themeOverride" Target="../theme/themeOverride1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606;&#1605;&#1608;&#1583;&#1575;&#1585;&#1607;&#1575;&#1740;%20&#1593;&#1608;&#1575;&#1605;&#1604;%20&#1582;&#1591;&#1585;.xlsx"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3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3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4.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35.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580;&#1583;&#1608;&#1604;%20&#1705;&#1604;&#1740;.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593;&#1608;&#1575;&#1605;&#1604;%20&#1582;&#1591;&#1585;\&#1606;&#1605;&#1608;&#1583;&#1575;&#1585;&#1607;&#1575;&#1740;%20&#1593;&#1608;&#1575;&#1605;&#1604;%20&#1582;&#1591;&#1585;.xlsx"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oleObject" Target="file:///C:\Users\saeid%20home\Desktop\&#1593;&#1608;&#1575;&#1605;&#1604;%20&#1582;&#1591;&#1585;%20&#1575;&#1587;&#1578;&#1662;&#1587;\&#1593;&#1608;&#1575;&#1605;&#1604;%20&#1582;&#1591;&#1585;\&#1606;&#1605;&#1608;&#1583;&#1575;&#1585;&#1607;&#1575;&#1740;%20&#1593;&#1608;&#1575;&#1605;&#1604;%20&#1582;&#1591;&#1585;.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a-IR" sz="2000"/>
              <a:t>آگاهی از دیابت</a:t>
            </a:r>
            <a:endParaRPr lang="en-US" sz="2000"/>
          </a:p>
        </c:rich>
      </c:tx>
      <c:overlay val="0"/>
    </c:title>
    <c:autoTitleDeleted val="0"/>
    <c:plotArea>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1-E26D-44CF-BCF0-5BC09DE5EFA7}"/>
              </c:ext>
            </c:extLst>
          </c:dPt>
          <c:dPt>
            <c:idx val="2"/>
            <c:invertIfNegative val="0"/>
            <c:bubble3D val="0"/>
            <c:spPr>
              <a:solidFill>
                <a:schemeClr val="accent2"/>
              </a:solidFill>
            </c:spPr>
            <c:extLst>
              <c:ext xmlns:c16="http://schemas.microsoft.com/office/drawing/2014/chart" uri="{C3380CC4-5D6E-409C-BE32-E72D297353CC}">
                <c16:uniqueId val="{00000003-E26D-44CF-BCF0-5BC09DE5EFA7}"/>
              </c:ext>
            </c:extLst>
          </c:dPt>
          <c:dPt>
            <c:idx val="4"/>
            <c:invertIfNegative val="0"/>
            <c:bubble3D val="0"/>
            <c:spPr>
              <a:solidFill>
                <a:schemeClr val="accent2"/>
              </a:solidFill>
            </c:spPr>
            <c:extLst>
              <c:ext xmlns:c16="http://schemas.microsoft.com/office/drawing/2014/chart" uri="{C3380CC4-5D6E-409C-BE32-E72D297353CC}">
                <c16:uniqueId val="{00000005-E26D-44CF-BCF0-5BC09DE5EFA7}"/>
              </c:ext>
            </c:extLst>
          </c:dPt>
          <c:dPt>
            <c:idx val="6"/>
            <c:invertIfNegative val="0"/>
            <c:bubble3D val="0"/>
            <c:spPr>
              <a:solidFill>
                <a:schemeClr val="accent2"/>
              </a:solidFill>
            </c:spPr>
            <c:extLst>
              <c:ext xmlns:c16="http://schemas.microsoft.com/office/drawing/2014/chart" uri="{C3380CC4-5D6E-409C-BE32-E72D297353CC}">
                <c16:uniqueId val="{00000007-E26D-44CF-BCF0-5BC09DE5EFA7}"/>
              </c:ext>
            </c:extLst>
          </c:dPt>
          <c:dPt>
            <c:idx val="8"/>
            <c:invertIfNegative val="0"/>
            <c:bubble3D val="0"/>
            <c:spPr>
              <a:solidFill>
                <a:schemeClr val="accent2"/>
              </a:solidFill>
            </c:spPr>
            <c:extLst>
              <c:ext xmlns:c16="http://schemas.microsoft.com/office/drawing/2014/chart" uri="{C3380CC4-5D6E-409C-BE32-E72D297353CC}">
                <c16:uniqueId val="{00000009-E26D-44CF-BCF0-5BC09DE5EFA7}"/>
              </c:ext>
            </c:extLst>
          </c:dPt>
          <c:dPt>
            <c:idx val="10"/>
            <c:invertIfNegative val="0"/>
            <c:bubble3D val="0"/>
            <c:spPr>
              <a:solidFill>
                <a:schemeClr val="accent2"/>
              </a:solidFill>
            </c:spPr>
            <c:extLst>
              <c:ext xmlns:c16="http://schemas.microsoft.com/office/drawing/2014/chart" uri="{C3380CC4-5D6E-409C-BE32-E72D297353CC}">
                <c16:uniqueId val="{0000000B-E26D-44CF-BCF0-5BC09DE5EFA7}"/>
              </c:ext>
            </c:extLst>
          </c:dPt>
          <c:dPt>
            <c:idx val="12"/>
            <c:invertIfNegative val="0"/>
            <c:bubble3D val="0"/>
            <c:spPr>
              <a:solidFill>
                <a:schemeClr val="accent2"/>
              </a:solidFill>
            </c:spPr>
            <c:extLst>
              <c:ext xmlns:c16="http://schemas.microsoft.com/office/drawing/2014/chart" uri="{C3380CC4-5D6E-409C-BE32-E72D297353CC}">
                <c16:uniqueId val="{0000000D-E26D-44CF-BCF0-5BC09DE5EFA7}"/>
              </c:ext>
            </c:extLst>
          </c:dPt>
          <c:dPt>
            <c:idx val="14"/>
            <c:invertIfNegative val="0"/>
            <c:bubble3D val="0"/>
            <c:spPr>
              <a:solidFill>
                <a:schemeClr val="accent2"/>
              </a:solidFill>
            </c:spPr>
            <c:extLst>
              <c:ext xmlns:c16="http://schemas.microsoft.com/office/drawing/2014/chart" uri="{C3380CC4-5D6E-409C-BE32-E72D297353CC}">
                <c16:uniqueId val="{0000000F-E26D-44CF-BCF0-5BC09DE5EFA7}"/>
              </c:ext>
            </c:extLst>
          </c:dPt>
          <c:dPt>
            <c:idx val="16"/>
            <c:invertIfNegative val="0"/>
            <c:bubble3D val="0"/>
            <c:spPr>
              <a:solidFill>
                <a:schemeClr val="accent2"/>
              </a:solidFill>
            </c:spPr>
            <c:extLst>
              <c:ext xmlns:c16="http://schemas.microsoft.com/office/drawing/2014/chart" uri="{C3380CC4-5D6E-409C-BE32-E72D297353CC}">
                <c16:uniqueId val="{00000011-E26D-44CF-BCF0-5BC09DE5EFA7}"/>
              </c:ext>
            </c:extLst>
          </c:dPt>
          <c:dPt>
            <c:idx val="18"/>
            <c:invertIfNegative val="0"/>
            <c:bubble3D val="0"/>
            <c:spPr>
              <a:solidFill>
                <a:schemeClr val="accent2"/>
              </a:solidFill>
            </c:spPr>
            <c:extLst>
              <c:ext xmlns:c16="http://schemas.microsoft.com/office/drawing/2014/chart" uri="{C3380CC4-5D6E-409C-BE32-E72D297353CC}">
                <c16:uniqueId val="{00000013-E26D-44CF-BCF0-5BC09DE5EFA7}"/>
              </c:ext>
            </c:extLst>
          </c:dPt>
          <c:dPt>
            <c:idx val="20"/>
            <c:invertIfNegative val="0"/>
            <c:bubble3D val="0"/>
            <c:spPr>
              <a:solidFill>
                <a:schemeClr val="accent2"/>
              </a:solidFill>
            </c:spPr>
            <c:extLst>
              <c:ext xmlns:c16="http://schemas.microsoft.com/office/drawing/2014/chart" uri="{C3380CC4-5D6E-409C-BE32-E72D297353CC}">
                <c16:uniqueId val="{00000015-E26D-44CF-BCF0-5BC09DE5EFA7}"/>
              </c:ext>
            </c:extLst>
          </c:dPt>
          <c:dPt>
            <c:idx val="22"/>
            <c:invertIfNegative val="0"/>
            <c:bubble3D val="0"/>
            <c:spPr>
              <a:solidFill>
                <a:schemeClr val="accent2"/>
              </a:solidFill>
            </c:spPr>
            <c:extLst>
              <c:ext xmlns:c16="http://schemas.microsoft.com/office/drawing/2014/chart" uri="{C3380CC4-5D6E-409C-BE32-E72D297353CC}">
                <c16:uniqueId val="{00000017-E26D-44CF-BCF0-5BC09DE5EFA7}"/>
              </c:ext>
            </c:extLst>
          </c:dPt>
          <c:dPt>
            <c:idx val="24"/>
            <c:invertIfNegative val="0"/>
            <c:bubble3D val="0"/>
            <c:spPr>
              <a:solidFill>
                <a:schemeClr val="accent2"/>
              </a:solidFill>
            </c:spPr>
            <c:extLst>
              <c:ext xmlns:c16="http://schemas.microsoft.com/office/drawing/2014/chart" uri="{C3380CC4-5D6E-409C-BE32-E72D297353CC}">
                <c16:uniqueId val="{00000019-E26D-44CF-BCF0-5BC09DE5EFA7}"/>
              </c:ext>
            </c:extLst>
          </c:dPt>
          <c:dPt>
            <c:idx val="26"/>
            <c:invertIfNegative val="0"/>
            <c:bubble3D val="0"/>
            <c:spPr>
              <a:solidFill>
                <a:schemeClr val="accent2"/>
              </a:solidFill>
            </c:spPr>
            <c:extLst>
              <c:ext xmlns:c16="http://schemas.microsoft.com/office/drawing/2014/chart" uri="{C3380CC4-5D6E-409C-BE32-E72D297353CC}">
                <c16:uniqueId val="{0000001B-E26D-44CF-BCF0-5BC09DE5EFA7}"/>
              </c:ext>
            </c:extLst>
          </c:dPt>
          <c:dPt>
            <c:idx val="28"/>
            <c:invertIfNegative val="0"/>
            <c:bubble3D val="0"/>
            <c:spPr>
              <a:solidFill>
                <a:schemeClr val="accent2"/>
              </a:solidFill>
            </c:spPr>
            <c:extLst>
              <c:ext xmlns:c16="http://schemas.microsoft.com/office/drawing/2014/chart" uri="{C3380CC4-5D6E-409C-BE32-E72D297353CC}">
                <c16:uniqueId val="{0000001D-E26D-44CF-BCF0-5BC09DE5EFA7}"/>
              </c:ext>
            </c:extLst>
          </c:dPt>
          <c:dPt>
            <c:idx val="30"/>
            <c:invertIfNegative val="0"/>
            <c:bubble3D val="0"/>
            <c:spPr>
              <a:solidFill>
                <a:schemeClr val="accent2"/>
              </a:solidFill>
            </c:spPr>
            <c:extLst>
              <c:ext xmlns:c16="http://schemas.microsoft.com/office/drawing/2014/chart" uri="{C3380CC4-5D6E-409C-BE32-E72D297353CC}">
                <c16:uniqueId val="{0000001F-E26D-44CF-BCF0-5BC09DE5EFA7}"/>
              </c:ext>
            </c:extLst>
          </c:dPt>
          <c:dPt>
            <c:idx val="32"/>
            <c:invertIfNegative val="0"/>
            <c:bubble3D val="0"/>
            <c:spPr>
              <a:solidFill>
                <a:schemeClr val="accent2"/>
              </a:solidFill>
            </c:spPr>
            <c:extLst>
              <c:ext xmlns:c16="http://schemas.microsoft.com/office/drawing/2014/chart" uri="{C3380CC4-5D6E-409C-BE32-E72D297353CC}">
                <c16:uniqueId val="{00000021-E26D-44CF-BCF0-5BC09DE5EFA7}"/>
              </c:ext>
            </c:extLst>
          </c:dPt>
          <c:dPt>
            <c:idx val="34"/>
            <c:invertIfNegative val="0"/>
            <c:bubble3D val="0"/>
            <c:spPr>
              <a:solidFill>
                <a:schemeClr val="accent2"/>
              </a:solidFill>
            </c:spPr>
            <c:extLst>
              <c:ext xmlns:c16="http://schemas.microsoft.com/office/drawing/2014/chart" uri="{C3380CC4-5D6E-409C-BE32-E72D297353CC}">
                <c16:uniqueId val="{00000023-E26D-44CF-BCF0-5BC09DE5EFA7}"/>
              </c:ext>
            </c:extLst>
          </c:dPt>
          <c:dPt>
            <c:idx val="36"/>
            <c:invertIfNegative val="0"/>
            <c:bubble3D val="0"/>
            <c:spPr>
              <a:solidFill>
                <a:schemeClr val="accent2"/>
              </a:solidFill>
            </c:spPr>
            <c:extLst>
              <c:ext xmlns:c16="http://schemas.microsoft.com/office/drawing/2014/chart" uri="{C3380CC4-5D6E-409C-BE32-E72D297353CC}">
                <c16:uniqueId val="{00000025-E26D-44CF-BCF0-5BC09DE5EFA7}"/>
              </c:ext>
            </c:extLst>
          </c:dPt>
          <c:dPt>
            <c:idx val="38"/>
            <c:invertIfNegative val="0"/>
            <c:bubble3D val="0"/>
            <c:spPr>
              <a:solidFill>
                <a:schemeClr val="accent2"/>
              </a:solidFill>
            </c:spPr>
            <c:extLst>
              <c:ext xmlns:c16="http://schemas.microsoft.com/office/drawing/2014/chart" uri="{C3380CC4-5D6E-409C-BE32-E72D297353CC}">
                <c16:uniqueId val="{00000027-E26D-44CF-BCF0-5BC09DE5EFA7}"/>
              </c:ext>
            </c:extLst>
          </c:dPt>
          <c:dPt>
            <c:idx val="40"/>
            <c:invertIfNegative val="0"/>
            <c:bubble3D val="0"/>
            <c:spPr>
              <a:solidFill>
                <a:schemeClr val="accent2"/>
              </a:solidFill>
            </c:spPr>
            <c:extLst>
              <c:ext xmlns:c16="http://schemas.microsoft.com/office/drawing/2014/chart" uri="{C3380CC4-5D6E-409C-BE32-E72D297353CC}">
                <c16:uniqueId val="{00000029-E26D-44CF-BCF0-5BC09DE5EFA7}"/>
              </c:ext>
            </c:extLst>
          </c:dPt>
          <c:dPt>
            <c:idx val="42"/>
            <c:invertIfNegative val="0"/>
            <c:bubble3D val="0"/>
            <c:spPr>
              <a:solidFill>
                <a:schemeClr val="accent2"/>
              </a:solidFill>
            </c:spPr>
            <c:extLst>
              <c:ext xmlns:c16="http://schemas.microsoft.com/office/drawing/2014/chart" uri="{C3380CC4-5D6E-409C-BE32-E72D297353CC}">
                <c16:uniqueId val="{0000002B-E26D-44CF-BCF0-5BC09DE5EFA7}"/>
              </c:ext>
            </c:extLst>
          </c:dPt>
          <c:dPt>
            <c:idx val="44"/>
            <c:invertIfNegative val="0"/>
            <c:bubble3D val="0"/>
            <c:spPr>
              <a:solidFill>
                <a:schemeClr val="accent2"/>
              </a:solidFill>
            </c:spPr>
            <c:extLst>
              <c:ext xmlns:c16="http://schemas.microsoft.com/office/drawing/2014/chart" uri="{C3380CC4-5D6E-409C-BE32-E72D297353CC}">
                <c16:uniqueId val="{0000002D-E26D-44CF-BCF0-5BC09DE5EFA7}"/>
              </c:ext>
            </c:extLst>
          </c:dPt>
          <c:dPt>
            <c:idx val="46"/>
            <c:invertIfNegative val="0"/>
            <c:bubble3D val="0"/>
            <c:spPr>
              <a:solidFill>
                <a:schemeClr val="accent2"/>
              </a:solidFill>
            </c:spPr>
            <c:extLst>
              <c:ext xmlns:c16="http://schemas.microsoft.com/office/drawing/2014/chart" uri="{C3380CC4-5D6E-409C-BE32-E72D297353CC}">
                <c16:uniqueId val="{0000002F-E26D-44CF-BCF0-5BC09DE5EFA7}"/>
              </c:ext>
            </c:extLst>
          </c:dPt>
          <c:dLbls>
            <c:spPr>
              <a:noFill/>
              <a:ln>
                <a:noFill/>
              </a:ln>
              <a:effectLst/>
            </c:spPr>
            <c:txPr>
              <a:bodyPr rot="-5400000" vert="horz"/>
              <a:lstStyle/>
              <a:p>
                <a:pPr rtl="1">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'آگاهی از دیابت'!$A$1:$B$44</c:f>
              <c:multiLvlStrCache>
                <c:ptCount val="44"/>
                <c:lvl>
                  <c:pt idx="0">
                    <c:v>زن</c:v>
                  </c:pt>
                  <c:pt idx="1">
                    <c:v>مرد</c:v>
                  </c:pt>
                  <c:pt idx="2">
                    <c:v>زن</c:v>
                  </c:pt>
                  <c:pt idx="3">
                    <c:v>مرد</c:v>
                  </c:pt>
                  <c:pt idx="4">
                    <c:v>زن</c:v>
                  </c:pt>
                  <c:pt idx="5">
                    <c:v>مرد</c:v>
                  </c:pt>
                  <c:pt idx="6">
                    <c:v>زن</c:v>
                  </c:pt>
                  <c:pt idx="7">
                    <c:v>مرد</c:v>
                  </c:pt>
                  <c:pt idx="8">
                    <c:v>زن</c:v>
                  </c:pt>
                  <c:pt idx="9">
                    <c:v>مرد</c:v>
                  </c:pt>
                  <c:pt idx="10">
                    <c:v>زن</c:v>
                  </c:pt>
                  <c:pt idx="11">
                    <c:v>مرد</c:v>
                  </c:pt>
                  <c:pt idx="12">
                    <c:v>زن</c:v>
                  </c:pt>
                  <c:pt idx="13">
                    <c:v>مرد</c:v>
                  </c:pt>
                  <c:pt idx="14">
                    <c:v>زن</c:v>
                  </c:pt>
                  <c:pt idx="15">
                    <c:v>مرد</c:v>
                  </c:pt>
                  <c:pt idx="16">
                    <c:v>زن</c:v>
                  </c:pt>
                  <c:pt idx="17">
                    <c:v>مرد</c:v>
                  </c:pt>
                  <c:pt idx="18">
                    <c:v>زن</c:v>
                  </c:pt>
                  <c:pt idx="19">
                    <c:v>مرد</c:v>
                  </c:pt>
                  <c:pt idx="20">
                    <c:v>زن</c:v>
                  </c:pt>
                  <c:pt idx="21">
                    <c:v>مرد</c:v>
                  </c:pt>
                  <c:pt idx="22">
                    <c:v>زن</c:v>
                  </c:pt>
                  <c:pt idx="23">
                    <c:v>مرد</c:v>
                  </c:pt>
                  <c:pt idx="24">
                    <c:v>زن</c:v>
                  </c:pt>
                  <c:pt idx="25">
                    <c:v>مرد</c:v>
                  </c:pt>
                  <c:pt idx="26">
                    <c:v>زن</c:v>
                  </c:pt>
                  <c:pt idx="27">
                    <c:v>مرد</c:v>
                  </c:pt>
                  <c:pt idx="28">
                    <c:v>زن</c:v>
                  </c:pt>
                  <c:pt idx="29">
                    <c:v>مرد</c:v>
                  </c:pt>
                  <c:pt idx="30">
                    <c:v>زن</c:v>
                  </c:pt>
                  <c:pt idx="31">
                    <c:v>مرد</c:v>
                  </c:pt>
                  <c:pt idx="32">
                    <c:v>زن</c:v>
                  </c:pt>
                  <c:pt idx="33">
                    <c:v>مرد</c:v>
                  </c:pt>
                  <c:pt idx="34">
                    <c:v>زن</c:v>
                  </c:pt>
                  <c:pt idx="35">
                    <c:v>مرد</c:v>
                  </c:pt>
                  <c:pt idx="36">
                    <c:v>زن</c:v>
                  </c:pt>
                  <c:pt idx="37">
                    <c:v>مرد</c:v>
                  </c:pt>
                  <c:pt idx="38">
                    <c:v>زن</c:v>
                  </c:pt>
                  <c:pt idx="39">
                    <c:v>مرد</c:v>
                  </c:pt>
                  <c:pt idx="40">
                    <c:v>زن</c:v>
                  </c:pt>
                  <c:pt idx="41">
                    <c:v>مرد</c:v>
                  </c:pt>
                  <c:pt idx="42">
                    <c:v>زن</c:v>
                  </c:pt>
                  <c:pt idx="43">
                    <c:v>مرد</c:v>
                  </c:pt>
                </c:lvl>
                <c:lvl>
                  <c:pt idx="0">
                    <c:v>اردستان</c:v>
                  </c:pt>
                  <c:pt idx="2">
                    <c:v>اصفهان</c:v>
                  </c:pt>
                  <c:pt idx="4">
                    <c:v>خمینی شهر</c:v>
                  </c:pt>
                  <c:pt idx="6">
                    <c:v>خوانسار</c:v>
                  </c:pt>
                  <c:pt idx="8">
                    <c:v>سمیرم</c:v>
                  </c:pt>
                  <c:pt idx="10">
                    <c:v>فریدن</c:v>
                  </c:pt>
                  <c:pt idx="12">
                    <c:v>فریدونشهر</c:v>
                  </c:pt>
                  <c:pt idx="14">
                    <c:v>فلاورجان</c:v>
                  </c:pt>
                  <c:pt idx="16">
                    <c:v>شهرضا</c:v>
                  </c:pt>
                  <c:pt idx="18">
                    <c:v>گلپایگان</c:v>
                  </c:pt>
                  <c:pt idx="20">
                    <c:v>لنجان</c:v>
                  </c:pt>
                  <c:pt idx="22">
                    <c:v>نائین</c:v>
                  </c:pt>
                  <c:pt idx="24">
                    <c:v>نجف آباد</c:v>
                  </c:pt>
                  <c:pt idx="26">
                    <c:v>نطنز</c:v>
                  </c:pt>
                  <c:pt idx="28">
                    <c:v>شاهین شهر</c:v>
                  </c:pt>
                  <c:pt idx="30">
                    <c:v>مبارکه</c:v>
                  </c:pt>
                  <c:pt idx="32">
                    <c:v>تیران</c:v>
                  </c:pt>
                  <c:pt idx="34">
                    <c:v>چادگان</c:v>
                  </c:pt>
                  <c:pt idx="36">
                    <c:v>دهاقان</c:v>
                  </c:pt>
                  <c:pt idx="38">
                    <c:v>برخوار</c:v>
                  </c:pt>
                  <c:pt idx="40">
                    <c:v>خور </c:v>
                  </c:pt>
                  <c:pt idx="42">
                    <c:v>بوئین </c:v>
                  </c:pt>
                </c:lvl>
              </c:multiLvlStrCache>
            </c:multiLvlStrRef>
          </c:cat>
          <c:val>
            <c:numRef>
              <c:f>'آگاهی از دیابت'!$C$1:$C$44</c:f>
              <c:numCache>
                <c:formatCode>General</c:formatCode>
                <c:ptCount val="44"/>
                <c:pt idx="0">
                  <c:v>87.6</c:v>
                </c:pt>
                <c:pt idx="1">
                  <c:v>73.5</c:v>
                </c:pt>
                <c:pt idx="2">
                  <c:v>89.7</c:v>
                </c:pt>
                <c:pt idx="3">
                  <c:v>75</c:v>
                </c:pt>
                <c:pt idx="4">
                  <c:v>87.7</c:v>
                </c:pt>
                <c:pt idx="5">
                  <c:v>73.900000000000006</c:v>
                </c:pt>
                <c:pt idx="6">
                  <c:v>87.5</c:v>
                </c:pt>
                <c:pt idx="7">
                  <c:v>73.8</c:v>
                </c:pt>
                <c:pt idx="8">
                  <c:v>88</c:v>
                </c:pt>
                <c:pt idx="9">
                  <c:v>74.099999999999994</c:v>
                </c:pt>
                <c:pt idx="10">
                  <c:v>87.6</c:v>
                </c:pt>
                <c:pt idx="11">
                  <c:v>73.900000000000006</c:v>
                </c:pt>
                <c:pt idx="12">
                  <c:v>87.5</c:v>
                </c:pt>
                <c:pt idx="13">
                  <c:v>74</c:v>
                </c:pt>
                <c:pt idx="14">
                  <c:v>87.7</c:v>
                </c:pt>
                <c:pt idx="15">
                  <c:v>74</c:v>
                </c:pt>
                <c:pt idx="16">
                  <c:v>88.1</c:v>
                </c:pt>
                <c:pt idx="17">
                  <c:v>74.099999999999994</c:v>
                </c:pt>
                <c:pt idx="18">
                  <c:v>87.5</c:v>
                </c:pt>
                <c:pt idx="19">
                  <c:v>73.5</c:v>
                </c:pt>
                <c:pt idx="20">
                  <c:v>87.8</c:v>
                </c:pt>
                <c:pt idx="21">
                  <c:v>74.099999999999994</c:v>
                </c:pt>
                <c:pt idx="22">
                  <c:v>87.6</c:v>
                </c:pt>
                <c:pt idx="23">
                  <c:v>73.8</c:v>
                </c:pt>
                <c:pt idx="24">
                  <c:v>87.7</c:v>
                </c:pt>
                <c:pt idx="25">
                  <c:v>73.900000000000006</c:v>
                </c:pt>
                <c:pt idx="26">
                  <c:v>87.7</c:v>
                </c:pt>
                <c:pt idx="27">
                  <c:v>73.3</c:v>
                </c:pt>
                <c:pt idx="28">
                  <c:v>87.5</c:v>
                </c:pt>
                <c:pt idx="29">
                  <c:v>73.599999999999994</c:v>
                </c:pt>
                <c:pt idx="30">
                  <c:v>87.8</c:v>
                </c:pt>
                <c:pt idx="31">
                  <c:v>74.2</c:v>
                </c:pt>
                <c:pt idx="32">
                  <c:v>87.6</c:v>
                </c:pt>
                <c:pt idx="33">
                  <c:v>74.099999999999994</c:v>
                </c:pt>
                <c:pt idx="34">
                  <c:v>87.8</c:v>
                </c:pt>
                <c:pt idx="35">
                  <c:v>74.3</c:v>
                </c:pt>
                <c:pt idx="36">
                  <c:v>87.8</c:v>
                </c:pt>
                <c:pt idx="37">
                  <c:v>74.2</c:v>
                </c:pt>
                <c:pt idx="38">
                  <c:v>87.6</c:v>
                </c:pt>
                <c:pt idx="39">
                  <c:v>73.5</c:v>
                </c:pt>
                <c:pt idx="40">
                  <c:v>87.5</c:v>
                </c:pt>
                <c:pt idx="41">
                  <c:v>73.8</c:v>
                </c:pt>
                <c:pt idx="42">
                  <c:v>87.6</c:v>
                </c:pt>
                <c:pt idx="43">
                  <c:v>73.8</c:v>
                </c:pt>
              </c:numCache>
            </c:numRef>
          </c:val>
          <c:extLst>
            <c:ext xmlns:c16="http://schemas.microsoft.com/office/drawing/2014/chart" uri="{C3380CC4-5D6E-409C-BE32-E72D297353CC}">
              <c16:uniqueId val="{00000030-E26D-44CF-BCF0-5BC09DE5EFA7}"/>
            </c:ext>
          </c:extLst>
        </c:ser>
        <c:dLbls>
          <c:showLegendKey val="0"/>
          <c:showVal val="0"/>
          <c:showCatName val="0"/>
          <c:showSerName val="0"/>
          <c:showPercent val="0"/>
          <c:showBubbleSize val="0"/>
        </c:dLbls>
        <c:gapWidth val="150"/>
        <c:axId val="38777216"/>
        <c:axId val="38778752"/>
      </c:barChart>
      <c:catAx>
        <c:axId val="38777216"/>
        <c:scaling>
          <c:orientation val="minMax"/>
        </c:scaling>
        <c:delete val="0"/>
        <c:axPos val="b"/>
        <c:numFmt formatCode="General" sourceLinked="0"/>
        <c:majorTickMark val="out"/>
        <c:minorTickMark val="none"/>
        <c:tickLblPos val="nextTo"/>
        <c:txPr>
          <a:bodyPr rot="-5400000" vert="horz"/>
          <a:lstStyle/>
          <a:p>
            <a:pPr>
              <a:defRPr sz="1000"/>
            </a:pPr>
            <a:endParaRPr lang="en-US"/>
          </a:p>
        </c:txPr>
        <c:crossAx val="38778752"/>
        <c:crosses val="autoZero"/>
        <c:auto val="1"/>
        <c:lblAlgn val="ctr"/>
        <c:lblOffset val="100"/>
        <c:noMultiLvlLbl val="0"/>
      </c:catAx>
      <c:valAx>
        <c:axId val="38778752"/>
        <c:scaling>
          <c:orientation val="minMax"/>
        </c:scaling>
        <c:delete val="0"/>
        <c:axPos val="l"/>
        <c:majorGridlines/>
        <c:numFmt formatCode="General" sourceLinked="1"/>
        <c:majorTickMark val="out"/>
        <c:minorTickMark val="none"/>
        <c:tickLblPos val="nextTo"/>
        <c:crossAx val="38777216"/>
        <c:crosses val="autoZero"/>
        <c:crossBetween val="between"/>
      </c:valAx>
    </c:plotArea>
    <c:plotVisOnly val="1"/>
    <c:dispBlanksAs val="gap"/>
    <c:showDLblsOverMax val="0"/>
  </c:chart>
  <c:txPr>
    <a:bodyPr/>
    <a:lstStyle/>
    <a:p>
      <a:pPr>
        <a:defRPr sz="800" b="1">
          <a:cs typeface="B Nazanin" panose="00000400000000000000" pitchFamily="2" charset="-78"/>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sz="2400" b="1" dirty="0" smtClean="0">
                <a:solidFill>
                  <a:srgbClr val="FF0000"/>
                </a:solidFill>
              </a:rPr>
              <a:t>روند تعداد بیمار دیابتی شناسایی</a:t>
            </a:r>
            <a:r>
              <a:rPr lang="fa-IR" sz="2400" b="1" baseline="0" dirty="0" smtClean="0">
                <a:solidFill>
                  <a:srgbClr val="FF0000"/>
                </a:solidFill>
              </a:rPr>
              <a:t> شده در استان اصفهان تا پایان شهریور 1400</a:t>
            </a:r>
            <a:endParaRPr lang="fa-IR" sz="2400" b="1" dirty="0">
              <a:solidFill>
                <a:srgbClr val="FF0000"/>
              </a:solidFill>
            </a:endParaRPr>
          </a:p>
        </c:rich>
      </c:tx>
      <c:layout>
        <c:manualLayout>
          <c:xMode val="edge"/>
          <c:yMode val="edge"/>
          <c:x val="0.12522391732283464"/>
          <c:y val="7.0370370370370375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3333333333E-2"/>
          <c:y val="0.243331583552056"/>
          <c:w val="0.9770833333333333"/>
          <c:h val="0.38743802857976084"/>
        </c:manualLayout>
      </c:layout>
      <c:barChart>
        <c:barDir val="col"/>
        <c:grouping val="clustered"/>
        <c:varyColors val="0"/>
        <c:ser>
          <c:idx val="0"/>
          <c:order val="0"/>
          <c:tx>
            <c:strRef>
              <c:f>'تعداد کل استان'!$C$91</c:f>
              <c:strCache>
                <c:ptCount val="1"/>
                <c:pt idx="0">
                  <c:v>تعداد بیمار دیابتی</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'تعداد کل استان'!$B$92:$B$111</c:f>
              <c:strCache>
                <c:ptCount val="20"/>
                <c:pt idx="0">
                  <c:v>سه ماهه سوم سال 95</c:v>
                </c:pt>
                <c:pt idx="1">
                  <c:v>سه ماهه چهارم سال 95</c:v>
                </c:pt>
                <c:pt idx="2">
                  <c:v>سه ماهه اول
سال 96</c:v>
                </c:pt>
                <c:pt idx="3">
                  <c:v>سه ماهه دوم
سال96</c:v>
                </c:pt>
                <c:pt idx="4">
                  <c:v>سه ماهه سوم
سال 96</c:v>
                </c:pt>
                <c:pt idx="5">
                  <c:v>سه ماهه چهارم
سال 96</c:v>
                </c:pt>
                <c:pt idx="6">
                  <c:v>سه ماهه اول
سال 97</c:v>
                </c:pt>
                <c:pt idx="7">
                  <c:v>سه ماهه دوم
سال 97</c:v>
                </c:pt>
                <c:pt idx="8">
                  <c:v>سه ماهه سوم 
سال97</c:v>
                </c:pt>
                <c:pt idx="9">
                  <c:v>سه ماهه چهارم
سال97</c:v>
                </c:pt>
                <c:pt idx="10">
                  <c:v>سه ماهه اول
سال 98</c:v>
                </c:pt>
                <c:pt idx="11">
                  <c:v>سه ماهه دوم
سال 98</c:v>
                </c:pt>
                <c:pt idx="12">
                  <c:v>سه ماهه سوم
سال 98</c:v>
                </c:pt>
                <c:pt idx="13">
                  <c:v>سه ماهه چهارم
سال 98</c:v>
                </c:pt>
                <c:pt idx="14">
                  <c:v>سه ماهه اول
سال 99</c:v>
                </c:pt>
                <c:pt idx="15">
                  <c:v>سه ماهه دوم
سال 99</c:v>
                </c:pt>
                <c:pt idx="16">
                  <c:v>سه ماهه سوم سال 99</c:v>
                </c:pt>
                <c:pt idx="17">
                  <c:v>سه ماهه چهارم سال99</c:v>
                </c:pt>
                <c:pt idx="18">
                  <c:v>سه ماهه اول سال1400</c:v>
                </c:pt>
                <c:pt idx="19">
                  <c:v>سه ماهه دوم سال1400</c:v>
                </c:pt>
              </c:strCache>
            </c:strRef>
          </c:cat>
          <c:val>
            <c:numRef>
              <c:f>'تعداد کل استان'!$C$92:$C$111</c:f>
              <c:numCache>
                <c:formatCode>General</c:formatCode>
                <c:ptCount val="20"/>
                <c:pt idx="0">
                  <c:v>4927</c:v>
                </c:pt>
                <c:pt idx="1">
                  <c:v>12005</c:v>
                </c:pt>
                <c:pt idx="2">
                  <c:v>21767</c:v>
                </c:pt>
                <c:pt idx="3">
                  <c:v>36615</c:v>
                </c:pt>
                <c:pt idx="4">
                  <c:v>46289</c:v>
                </c:pt>
                <c:pt idx="5">
                  <c:v>55434</c:v>
                </c:pt>
                <c:pt idx="6">
                  <c:v>63366</c:v>
                </c:pt>
                <c:pt idx="7">
                  <c:v>68535</c:v>
                </c:pt>
                <c:pt idx="8">
                  <c:v>77363</c:v>
                </c:pt>
                <c:pt idx="9">
                  <c:v>88174</c:v>
                </c:pt>
                <c:pt idx="10">
                  <c:v>98726</c:v>
                </c:pt>
                <c:pt idx="11">
                  <c:v>107886</c:v>
                </c:pt>
                <c:pt idx="12">
                  <c:v>115946</c:v>
                </c:pt>
                <c:pt idx="13">
                  <c:v>124594</c:v>
                </c:pt>
                <c:pt idx="14">
                  <c:v>130813</c:v>
                </c:pt>
                <c:pt idx="15">
                  <c:v>137903</c:v>
                </c:pt>
                <c:pt idx="16">
                  <c:v>144535</c:v>
                </c:pt>
                <c:pt idx="17">
                  <c:v>148411</c:v>
                </c:pt>
                <c:pt idx="18">
                  <c:v>157621</c:v>
                </c:pt>
                <c:pt idx="19">
                  <c:v>164991</c:v>
                </c:pt>
              </c:numCache>
            </c:numRef>
          </c:val>
          <c:extLst>
            <c:ext xmlns:c16="http://schemas.microsoft.com/office/drawing/2014/chart" uri="{C3380CC4-5D6E-409C-BE32-E72D297353CC}">
              <c16:uniqueId val="{00000000-857E-4AC7-AAD3-66A0F2224451}"/>
            </c:ext>
          </c:extLst>
        </c:ser>
        <c:dLbls>
          <c:dLblPos val="outEnd"/>
          <c:showLegendKey val="0"/>
          <c:showVal val="1"/>
          <c:showCatName val="0"/>
          <c:showSerName val="0"/>
          <c:showPercent val="0"/>
          <c:showBubbleSize val="0"/>
        </c:dLbls>
        <c:gapWidth val="444"/>
        <c:overlap val="-90"/>
        <c:axId val="102573568"/>
        <c:axId val="102585856"/>
      </c:barChart>
      <c:catAx>
        <c:axId val="102573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endParaRPr lang="en-US"/>
          </a:p>
        </c:txPr>
        <c:crossAx val="102585856"/>
        <c:crosses val="autoZero"/>
        <c:auto val="1"/>
        <c:lblAlgn val="ctr"/>
        <c:lblOffset val="100"/>
        <c:noMultiLvlLbl val="0"/>
      </c:catAx>
      <c:valAx>
        <c:axId val="102585856"/>
        <c:scaling>
          <c:orientation val="minMax"/>
        </c:scaling>
        <c:delete val="1"/>
        <c:axPos val="l"/>
        <c:numFmt formatCode="General" sourceLinked="1"/>
        <c:majorTickMark val="none"/>
        <c:minorTickMark val="none"/>
        <c:tickLblPos val="nextTo"/>
        <c:crossAx val="102573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FF0000"/>
                </a:solidFill>
                <a:latin typeface="+mn-lt"/>
                <a:ea typeface="+mn-ea"/>
                <a:cs typeface="+mn-cs"/>
              </a:defRPr>
            </a:pPr>
            <a:r>
              <a:rPr lang="fa-IR" sz="1800" b="1" dirty="0" smtClean="0">
                <a:solidFill>
                  <a:srgbClr val="FF0000"/>
                </a:solidFill>
              </a:rPr>
              <a:t>روند درصد دیابتی</a:t>
            </a:r>
            <a:r>
              <a:rPr lang="fa-IR" sz="1800" b="1" baseline="0" dirty="0" smtClean="0">
                <a:solidFill>
                  <a:srgbClr val="FF0000"/>
                </a:solidFill>
              </a:rPr>
              <a:t> های شناسایی شده نسبت به خطرسنجی های انجام شده استان تا پایان سال 1400</a:t>
            </a:r>
            <a:endParaRPr lang="fa-IR" sz="1800" b="1" dirty="0">
              <a:solidFill>
                <a:srgbClr val="FF0000"/>
              </a:solidFill>
            </a:endParaRPr>
          </a:p>
        </c:rich>
      </c:tx>
      <c:layout>
        <c:manualLayout>
          <c:xMode val="edge"/>
          <c:yMode val="edge"/>
          <c:x val="0.20161491141732282"/>
          <c:y val="0.11793540390784485"/>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2.496784776902887E-2"/>
          <c:y val="0.30685185185185188"/>
          <c:w val="0.96357381889763782"/>
          <c:h val="0.369253280839895"/>
        </c:manualLayout>
      </c:layout>
      <c:barChart>
        <c:barDir val="col"/>
        <c:grouping val="clustered"/>
        <c:varyColors val="0"/>
        <c:ser>
          <c:idx val="0"/>
          <c:order val="0"/>
          <c:tx>
            <c:strRef>
              <c:f>'درصد بیمار دیابتی'!$AT$33</c:f>
              <c:strCache>
                <c:ptCount val="1"/>
                <c:pt idx="0">
                  <c:v>استان</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'درصد بیمار دیابتی'!$AU$32:$BL$32</c:f>
              <c:strCache>
                <c:ptCount val="18"/>
                <c:pt idx="0">
                  <c:v>سه ماهه اول سال 96 </c:v>
                </c:pt>
                <c:pt idx="1">
                  <c:v>سه ماه دوم سال 96</c:v>
                </c:pt>
                <c:pt idx="2">
                  <c:v>سه ماهه سوم سال 96</c:v>
                </c:pt>
                <c:pt idx="3">
                  <c:v>سه ماهه چهارم سال 96</c:v>
                </c:pt>
                <c:pt idx="4">
                  <c:v>سه ماهه اول سال 97</c:v>
                </c:pt>
                <c:pt idx="5">
                  <c:v>سه ماهه دوم سال 97</c:v>
                </c:pt>
                <c:pt idx="6">
                  <c:v>سه ماهه سوم  سال 97</c:v>
                </c:pt>
                <c:pt idx="7">
                  <c:v>سه ماهه چهارم سال 97</c:v>
                </c:pt>
                <c:pt idx="8">
                  <c:v>سه ماهه اول سال 98</c:v>
                </c:pt>
                <c:pt idx="9">
                  <c:v>سه ماهه دوم سال 98</c:v>
                </c:pt>
                <c:pt idx="10">
                  <c:v>سه ماهه سوم  سال 98</c:v>
                </c:pt>
                <c:pt idx="11">
                  <c:v>سه ماهه چهارم سال 98</c:v>
                </c:pt>
                <c:pt idx="12">
                  <c:v>سه ماهه اول سال 99</c:v>
                </c:pt>
                <c:pt idx="13">
                  <c:v>سه ماهه دوم سال 99</c:v>
                </c:pt>
                <c:pt idx="14">
                  <c:v>سه ماهه سوم سال 99</c:v>
                </c:pt>
                <c:pt idx="15">
                  <c:v>سه ماهه چهارم سال 99</c:v>
                </c:pt>
                <c:pt idx="16">
                  <c:v>سه ماهه اول سال 1400</c:v>
                </c:pt>
                <c:pt idx="17">
                  <c:v>سه ماهه دوم سال 1400</c:v>
                </c:pt>
              </c:strCache>
            </c:strRef>
          </c:cat>
          <c:val>
            <c:numRef>
              <c:f>'درصد بیمار دیابتی'!$AU$33:$BL$33</c:f>
              <c:numCache>
                <c:formatCode>General</c:formatCode>
                <c:ptCount val="18"/>
                <c:pt idx="0">
                  <c:v>25.04</c:v>
                </c:pt>
                <c:pt idx="1">
                  <c:v>21.5</c:v>
                </c:pt>
                <c:pt idx="2">
                  <c:v>18.96</c:v>
                </c:pt>
                <c:pt idx="3">
                  <c:v>16.79</c:v>
                </c:pt>
                <c:pt idx="4">
                  <c:v>15.76</c:v>
                </c:pt>
                <c:pt idx="5">
                  <c:v>13.48</c:v>
                </c:pt>
                <c:pt idx="6">
                  <c:v>12.15</c:v>
                </c:pt>
                <c:pt idx="7">
                  <c:v>11.47</c:v>
                </c:pt>
                <c:pt idx="8">
                  <c:v>11.35</c:v>
                </c:pt>
                <c:pt idx="9" formatCode="0.00">
                  <c:v>11.1</c:v>
                </c:pt>
                <c:pt idx="10">
                  <c:v>11.05</c:v>
                </c:pt>
                <c:pt idx="11">
                  <c:v>11.05</c:v>
                </c:pt>
                <c:pt idx="12">
                  <c:v>11.24</c:v>
                </c:pt>
                <c:pt idx="13">
                  <c:v>11.42</c:v>
                </c:pt>
                <c:pt idx="14">
                  <c:v>11.65</c:v>
                </c:pt>
                <c:pt idx="15">
                  <c:v>11.59</c:v>
                </c:pt>
                <c:pt idx="16">
                  <c:v>11.86</c:v>
                </c:pt>
                <c:pt idx="17">
                  <c:v>12.1</c:v>
                </c:pt>
              </c:numCache>
            </c:numRef>
          </c:val>
          <c:extLst>
            <c:ext xmlns:c16="http://schemas.microsoft.com/office/drawing/2014/chart" uri="{C3380CC4-5D6E-409C-BE32-E72D297353CC}">
              <c16:uniqueId val="{00000000-8F5B-46D9-8834-2A54D6ECB498}"/>
            </c:ext>
          </c:extLst>
        </c:ser>
        <c:dLbls>
          <c:showLegendKey val="0"/>
          <c:showVal val="0"/>
          <c:showCatName val="0"/>
          <c:showSerName val="0"/>
          <c:showPercent val="0"/>
          <c:showBubbleSize val="0"/>
        </c:dLbls>
        <c:gapWidth val="219"/>
        <c:overlap val="-27"/>
        <c:axId val="131486464"/>
        <c:axId val="131488000"/>
      </c:barChart>
      <c:catAx>
        <c:axId val="1314864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1488000"/>
        <c:crosses val="autoZero"/>
        <c:auto val="1"/>
        <c:lblAlgn val="ctr"/>
        <c:lblOffset val="100"/>
        <c:noMultiLvlLbl val="0"/>
      </c:catAx>
      <c:valAx>
        <c:axId val="13148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486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a:t>درصد دیابتی شناسایی شده نسبت به خطرسنجی های انجام شده به تفکیک </a:t>
            </a:r>
            <a:r>
              <a:rPr lang="fa-IR" dirty="0" smtClean="0"/>
              <a:t>شهرستان</a:t>
            </a:r>
            <a:r>
              <a:rPr lang="fa-IR" baseline="0" dirty="0" smtClean="0"/>
              <a:t> ها</a:t>
            </a:r>
            <a:r>
              <a:rPr lang="fa-IR" dirty="0" smtClean="0"/>
              <a:t> </a:t>
            </a:r>
            <a:r>
              <a:rPr lang="fa-IR" dirty="0"/>
              <a:t>تا پایان شهریور سال 1400</a:t>
            </a:r>
          </a:p>
        </c:rich>
      </c:tx>
      <c:layout>
        <c:manualLayout>
          <c:xMode val="edge"/>
          <c:yMode val="edge"/>
          <c:x val="0.13491666666666666"/>
          <c:y val="7.7777777777777779E-2"/>
        </c:manualLayout>
      </c:layout>
      <c:overlay val="0"/>
      <c:spPr>
        <a:noFill/>
        <a:ln>
          <a:noFill/>
        </a:ln>
        <a:effectLst/>
      </c:spPr>
    </c:title>
    <c:autoTitleDeleted val="0"/>
    <c:plotArea>
      <c:layout>
        <c:manualLayout>
          <c:layoutTarget val="inner"/>
          <c:xMode val="edge"/>
          <c:yMode val="edge"/>
          <c:x val="3.6832431102362208E-2"/>
          <c:y val="0.24462962962962964"/>
          <c:w val="0.95170923556430442"/>
          <c:h val="0.43664041994750658"/>
        </c:manualLayout>
      </c:layout>
      <c:barChart>
        <c:barDir val="col"/>
        <c:grouping val="clustered"/>
        <c:varyColors val="0"/>
        <c:ser>
          <c:idx val="0"/>
          <c:order val="0"/>
          <c:tx>
            <c:strRef>
              <c:f>'درصد بیمار دیابتی'!$D$33</c:f>
              <c:strCache>
                <c:ptCount val="1"/>
                <c:pt idx="0">
                  <c:v>سه ماهه دوم سال 1400</c:v>
                </c:pt>
              </c:strCache>
            </c:strRef>
          </c:tx>
          <c:spPr>
            <a:solidFill>
              <a:schemeClr val="accent1"/>
            </a:solidFill>
            <a:ln>
              <a:noFill/>
            </a:ln>
            <a:effectLst/>
          </c:spPr>
          <c:invertIfNegative val="0"/>
          <c:dPt>
            <c:idx val="10"/>
            <c:invertIfNegative val="0"/>
            <c:bubble3D val="0"/>
            <c:spPr>
              <a:solidFill>
                <a:srgbClr val="FF0000"/>
              </a:solidFill>
              <a:ln>
                <a:noFill/>
              </a:ln>
              <a:effectLst/>
            </c:spPr>
            <c:extLst>
              <c:ext xmlns:c16="http://schemas.microsoft.com/office/drawing/2014/chart" uri="{C3380CC4-5D6E-409C-BE32-E72D297353CC}">
                <c16:uniqueId val="{00000001-CD16-4DD8-A716-15EFDE63D8AD}"/>
              </c:ext>
            </c:extLst>
          </c:dPt>
          <c:dLbls>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بیمار دیابتی'!$C$34:$C$57</c:f>
              <c:strCache>
                <c:ptCount val="24"/>
                <c:pt idx="0">
                  <c:v>اردستان</c:v>
                </c:pt>
                <c:pt idx="1">
                  <c:v>نطنز</c:v>
                </c:pt>
                <c:pt idx="2">
                  <c:v>اصفهان یک</c:v>
                </c:pt>
                <c:pt idx="3">
                  <c:v>اصفهان دو</c:v>
                </c:pt>
                <c:pt idx="4">
                  <c:v>خور و بیابانک</c:v>
                </c:pt>
                <c:pt idx="5">
                  <c:v>برخوار</c:v>
                </c:pt>
                <c:pt idx="6">
                  <c:v>خمینی شهر</c:v>
                </c:pt>
                <c:pt idx="7">
                  <c:v>شاهین شهر</c:v>
                </c:pt>
                <c:pt idx="8">
                  <c:v>لنجان</c:v>
                </c:pt>
                <c:pt idx="9">
                  <c:v>فلاورجان</c:v>
                </c:pt>
                <c:pt idx="10">
                  <c:v>استان</c:v>
                </c:pt>
                <c:pt idx="11">
                  <c:v>نجف آباد</c:v>
                </c:pt>
                <c:pt idx="12">
                  <c:v>مبارکه</c:v>
                </c:pt>
                <c:pt idx="13">
                  <c:v>دهاقان</c:v>
                </c:pt>
                <c:pt idx="14">
                  <c:v>نائین</c:v>
                </c:pt>
                <c:pt idx="15">
                  <c:v>خوانسار</c:v>
                </c:pt>
                <c:pt idx="16">
                  <c:v>تیران و کرون</c:v>
                </c:pt>
                <c:pt idx="17">
                  <c:v>شهرضا</c:v>
                </c:pt>
                <c:pt idx="18">
                  <c:v>بوئین</c:v>
                </c:pt>
                <c:pt idx="19">
                  <c:v>فریدن</c:v>
                </c:pt>
                <c:pt idx="20">
                  <c:v>گلپایگان</c:v>
                </c:pt>
                <c:pt idx="21">
                  <c:v>چادگان</c:v>
                </c:pt>
                <c:pt idx="22">
                  <c:v>سمیرم</c:v>
                </c:pt>
                <c:pt idx="23">
                  <c:v>فریدونشهر</c:v>
                </c:pt>
              </c:strCache>
            </c:strRef>
          </c:cat>
          <c:val>
            <c:numRef>
              <c:f>'درصد بیمار دیابتی'!$D$34:$D$57</c:f>
              <c:numCache>
                <c:formatCode>0.00</c:formatCode>
                <c:ptCount val="24"/>
                <c:pt idx="0">
                  <c:v>16.0842728153854</c:v>
                </c:pt>
                <c:pt idx="1">
                  <c:v>14.746128916096508</c:v>
                </c:pt>
                <c:pt idx="2">
                  <c:v>13.889613569686068</c:v>
                </c:pt>
                <c:pt idx="3">
                  <c:v>13.729870051466261</c:v>
                </c:pt>
                <c:pt idx="4">
                  <c:v>13.108525290904774</c:v>
                </c:pt>
                <c:pt idx="5">
                  <c:v>13.005092669894807</c:v>
                </c:pt>
                <c:pt idx="6">
                  <c:v>12.635981639446078</c:v>
                </c:pt>
                <c:pt idx="7">
                  <c:v>12.427013479645058</c:v>
                </c:pt>
                <c:pt idx="8">
                  <c:v>12.186106355835177</c:v>
                </c:pt>
                <c:pt idx="9">
                  <c:v>12.131231624550059</c:v>
                </c:pt>
                <c:pt idx="10">
                  <c:v>12.065103457260959</c:v>
                </c:pt>
                <c:pt idx="11">
                  <c:v>11.924723434917137</c:v>
                </c:pt>
                <c:pt idx="12">
                  <c:v>11.641806927620028</c:v>
                </c:pt>
                <c:pt idx="13">
                  <c:v>11.560162708305995</c:v>
                </c:pt>
                <c:pt idx="14">
                  <c:v>10.638885055885194</c:v>
                </c:pt>
                <c:pt idx="15">
                  <c:v>9.9162371134020617</c:v>
                </c:pt>
                <c:pt idx="16">
                  <c:v>9.8427470026831507</c:v>
                </c:pt>
                <c:pt idx="17">
                  <c:v>9.4350499615680246</c:v>
                </c:pt>
                <c:pt idx="18">
                  <c:v>8.7591843473953599</c:v>
                </c:pt>
                <c:pt idx="19">
                  <c:v>8.2287989183504848</c:v>
                </c:pt>
                <c:pt idx="20">
                  <c:v>7.9326923076923075</c:v>
                </c:pt>
                <c:pt idx="21">
                  <c:v>7.562165091215606</c:v>
                </c:pt>
                <c:pt idx="22">
                  <c:v>5.9210100356102293</c:v>
                </c:pt>
                <c:pt idx="23">
                  <c:v>5.8892815076560661</c:v>
                </c:pt>
              </c:numCache>
            </c:numRef>
          </c:val>
          <c:extLst>
            <c:ext xmlns:c16="http://schemas.microsoft.com/office/drawing/2014/chart" uri="{C3380CC4-5D6E-409C-BE32-E72D297353CC}">
              <c16:uniqueId val="{00000000-CD16-4DD8-A716-15EFDE63D8AD}"/>
            </c:ext>
          </c:extLst>
        </c:ser>
        <c:dLbls>
          <c:dLblPos val="outEnd"/>
          <c:showLegendKey val="0"/>
          <c:showVal val="1"/>
          <c:showCatName val="0"/>
          <c:showSerName val="0"/>
          <c:showPercent val="0"/>
          <c:showBubbleSize val="0"/>
        </c:dLbls>
        <c:gapWidth val="444"/>
        <c:overlap val="-90"/>
        <c:axId val="131800448"/>
        <c:axId val="131807872"/>
      </c:barChart>
      <c:catAx>
        <c:axId val="131800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crossAx val="131807872"/>
        <c:crosses val="autoZero"/>
        <c:auto val="1"/>
        <c:lblAlgn val="ctr"/>
        <c:lblOffset val="100"/>
        <c:noMultiLvlLbl val="0"/>
      </c:catAx>
      <c:valAx>
        <c:axId val="131807872"/>
        <c:scaling>
          <c:orientation val="minMax"/>
        </c:scaling>
        <c:delete val="1"/>
        <c:axPos val="l"/>
        <c:numFmt formatCode="0.00" sourceLinked="1"/>
        <c:majorTickMark val="none"/>
        <c:minorTickMark val="none"/>
        <c:tickLblPos val="nextTo"/>
        <c:crossAx val="131800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a-IR" sz="2000"/>
              <a:t>پوشش دریافت خدمات مرتبط با دیابت</a:t>
            </a:r>
            <a:endParaRPr lang="en-US" sz="2000"/>
          </a:p>
        </c:rich>
      </c:tx>
      <c:overlay val="0"/>
    </c:title>
    <c:autoTitleDeleted val="0"/>
    <c:plotArea>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1-A943-41E6-9152-FD6612D5A437}"/>
              </c:ext>
            </c:extLst>
          </c:dPt>
          <c:dPt>
            <c:idx val="2"/>
            <c:invertIfNegative val="0"/>
            <c:bubble3D val="0"/>
            <c:spPr>
              <a:solidFill>
                <a:schemeClr val="accent2"/>
              </a:solidFill>
            </c:spPr>
            <c:extLst>
              <c:ext xmlns:c16="http://schemas.microsoft.com/office/drawing/2014/chart" uri="{C3380CC4-5D6E-409C-BE32-E72D297353CC}">
                <c16:uniqueId val="{00000003-A943-41E6-9152-FD6612D5A437}"/>
              </c:ext>
            </c:extLst>
          </c:dPt>
          <c:dPt>
            <c:idx val="4"/>
            <c:invertIfNegative val="0"/>
            <c:bubble3D val="0"/>
            <c:spPr>
              <a:solidFill>
                <a:schemeClr val="accent2"/>
              </a:solidFill>
            </c:spPr>
            <c:extLst>
              <c:ext xmlns:c16="http://schemas.microsoft.com/office/drawing/2014/chart" uri="{C3380CC4-5D6E-409C-BE32-E72D297353CC}">
                <c16:uniqueId val="{00000005-A943-41E6-9152-FD6612D5A437}"/>
              </c:ext>
            </c:extLst>
          </c:dPt>
          <c:dPt>
            <c:idx val="6"/>
            <c:invertIfNegative val="0"/>
            <c:bubble3D val="0"/>
            <c:spPr>
              <a:solidFill>
                <a:schemeClr val="accent2"/>
              </a:solidFill>
            </c:spPr>
            <c:extLst>
              <c:ext xmlns:c16="http://schemas.microsoft.com/office/drawing/2014/chart" uri="{C3380CC4-5D6E-409C-BE32-E72D297353CC}">
                <c16:uniqueId val="{00000007-A943-41E6-9152-FD6612D5A437}"/>
              </c:ext>
            </c:extLst>
          </c:dPt>
          <c:dPt>
            <c:idx val="8"/>
            <c:invertIfNegative val="0"/>
            <c:bubble3D val="0"/>
            <c:spPr>
              <a:solidFill>
                <a:schemeClr val="accent2"/>
              </a:solidFill>
            </c:spPr>
            <c:extLst>
              <c:ext xmlns:c16="http://schemas.microsoft.com/office/drawing/2014/chart" uri="{C3380CC4-5D6E-409C-BE32-E72D297353CC}">
                <c16:uniqueId val="{00000009-A943-41E6-9152-FD6612D5A437}"/>
              </c:ext>
            </c:extLst>
          </c:dPt>
          <c:dPt>
            <c:idx val="10"/>
            <c:invertIfNegative val="0"/>
            <c:bubble3D val="0"/>
            <c:spPr>
              <a:solidFill>
                <a:schemeClr val="accent2"/>
              </a:solidFill>
            </c:spPr>
            <c:extLst>
              <c:ext xmlns:c16="http://schemas.microsoft.com/office/drawing/2014/chart" uri="{C3380CC4-5D6E-409C-BE32-E72D297353CC}">
                <c16:uniqueId val="{0000000B-A943-41E6-9152-FD6612D5A437}"/>
              </c:ext>
            </c:extLst>
          </c:dPt>
          <c:dPt>
            <c:idx val="12"/>
            <c:invertIfNegative val="0"/>
            <c:bubble3D val="0"/>
            <c:spPr>
              <a:solidFill>
                <a:schemeClr val="accent2"/>
              </a:solidFill>
            </c:spPr>
            <c:extLst>
              <c:ext xmlns:c16="http://schemas.microsoft.com/office/drawing/2014/chart" uri="{C3380CC4-5D6E-409C-BE32-E72D297353CC}">
                <c16:uniqueId val="{0000000D-A943-41E6-9152-FD6612D5A437}"/>
              </c:ext>
            </c:extLst>
          </c:dPt>
          <c:dPt>
            <c:idx val="14"/>
            <c:invertIfNegative val="0"/>
            <c:bubble3D val="0"/>
            <c:spPr>
              <a:solidFill>
                <a:schemeClr val="accent2"/>
              </a:solidFill>
            </c:spPr>
            <c:extLst>
              <c:ext xmlns:c16="http://schemas.microsoft.com/office/drawing/2014/chart" uri="{C3380CC4-5D6E-409C-BE32-E72D297353CC}">
                <c16:uniqueId val="{0000000F-A943-41E6-9152-FD6612D5A437}"/>
              </c:ext>
            </c:extLst>
          </c:dPt>
          <c:dPt>
            <c:idx val="16"/>
            <c:invertIfNegative val="0"/>
            <c:bubble3D val="0"/>
            <c:spPr>
              <a:solidFill>
                <a:schemeClr val="accent2"/>
              </a:solidFill>
            </c:spPr>
            <c:extLst>
              <c:ext xmlns:c16="http://schemas.microsoft.com/office/drawing/2014/chart" uri="{C3380CC4-5D6E-409C-BE32-E72D297353CC}">
                <c16:uniqueId val="{00000011-A943-41E6-9152-FD6612D5A437}"/>
              </c:ext>
            </c:extLst>
          </c:dPt>
          <c:dPt>
            <c:idx val="18"/>
            <c:invertIfNegative val="0"/>
            <c:bubble3D val="0"/>
            <c:spPr>
              <a:solidFill>
                <a:schemeClr val="accent2"/>
              </a:solidFill>
            </c:spPr>
            <c:extLst>
              <c:ext xmlns:c16="http://schemas.microsoft.com/office/drawing/2014/chart" uri="{C3380CC4-5D6E-409C-BE32-E72D297353CC}">
                <c16:uniqueId val="{00000013-A943-41E6-9152-FD6612D5A437}"/>
              </c:ext>
            </c:extLst>
          </c:dPt>
          <c:dPt>
            <c:idx val="20"/>
            <c:invertIfNegative val="0"/>
            <c:bubble3D val="0"/>
            <c:spPr>
              <a:solidFill>
                <a:schemeClr val="accent2"/>
              </a:solidFill>
            </c:spPr>
            <c:extLst>
              <c:ext xmlns:c16="http://schemas.microsoft.com/office/drawing/2014/chart" uri="{C3380CC4-5D6E-409C-BE32-E72D297353CC}">
                <c16:uniqueId val="{00000015-A943-41E6-9152-FD6612D5A437}"/>
              </c:ext>
            </c:extLst>
          </c:dPt>
          <c:dPt>
            <c:idx val="22"/>
            <c:invertIfNegative val="0"/>
            <c:bubble3D val="0"/>
            <c:spPr>
              <a:solidFill>
                <a:schemeClr val="accent2"/>
              </a:solidFill>
            </c:spPr>
            <c:extLst>
              <c:ext xmlns:c16="http://schemas.microsoft.com/office/drawing/2014/chart" uri="{C3380CC4-5D6E-409C-BE32-E72D297353CC}">
                <c16:uniqueId val="{00000017-A943-41E6-9152-FD6612D5A437}"/>
              </c:ext>
            </c:extLst>
          </c:dPt>
          <c:dPt>
            <c:idx val="24"/>
            <c:invertIfNegative val="0"/>
            <c:bubble3D val="0"/>
            <c:spPr>
              <a:solidFill>
                <a:schemeClr val="accent2"/>
              </a:solidFill>
            </c:spPr>
            <c:extLst>
              <c:ext xmlns:c16="http://schemas.microsoft.com/office/drawing/2014/chart" uri="{C3380CC4-5D6E-409C-BE32-E72D297353CC}">
                <c16:uniqueId val="{00000019-A943-41E6-9152-FD6612D5A437}"/>
              </c:ext>
            </c:extLst>
          </c:dPt>
          <c:dPt>
            <c:idx val="26"/>
            <c:invertIfNegative val="0"/>
            <c:bubble3D val="0"/>
            <c:spPr>
              <a:solidFill>
                <a:schemeClr val="accent2"/>
              </a:solidFill>
            </c:spPr>
            <c:extLst>
              <c:ext xmlns:c16="http://schemas.microsoft.com/office/drawing/2014/chart" uri="{C3380CC4-5D6E-409C-BE32-E72D297353CC}">
                <c16:uniqueId val="{0000001B-A943-41E6-9152-FD6612D5A437}"/>
              </c:ext>
            </c:extLst>
          </c:dPt>
          <c:dPt>
            <c:idx val="28"/>
            <c:invertIfNegative val="0"/>
            <c:bubble3D val="0"/>
            <c:spPr>
              <a:solidFill>
                <a:schemeClr val="accent2"/>
              </a:solidFill>
            </c:spPr>
            <c:extLst>
              <c:ext xmlns:c16="http://schemas.microsoft.com/office/drawing/2014/chart" uri="{C3380CC4-5D6E-409C-BE32-E72D297353CC}">
                <c16:uniqueId val="{0000001D-A943-41E6-9152-FD6612D5A437}"/>
              </c:ext>
            </c:extLst>
          </c:dPt>
          <c:dPt>
            <c:idx val="30"/>
            <c:invertIfNegative val="0"/>
            <c:bubble3D val="0"/>
            <c:spPr>
              <a:solidFill>
                <a:schemeClr val="accent2"/>
              </a:solidFill>
            </c:spPr>
            <c:extLst>
              <c:ext xmlns:c16="http://schemas.microsoft.com/office/drawing/2014/chart" uri="{C3380CC4-5D6E-409C-BE32-E72D297353CC}">
                <c16:uniqueId val="{0000001F-A943-41E6-9152-FD6612D5A437}"/>
              </c:ext>
            </c:extLst>
          </c:dPt>
          <c:dPt>
            <c:idx val="32"/>
            <c:invertIfNegative val="0"/>
            <c:bubble3D val="0"/>
            <c:spPr>
              <a:solidFill>
                <a:schemeClr val="accent2"/>
              </a:solidFill>
            </c:spPr>
            <c:extLst>
              <c:ext xmlns:c16="http://schemas.microsoft.com/office/drawing/2014/chart" uri="{C3380CC4-5D6E-409C-BE32-E72D297353CC}">
                <c16:uniqueId val="{00000021-A943-41E6-9152-FD6612D5A437}"/>
              </c:ext>
            </c:extLst>
          </c:dPt>
          <c:dPt>
            <c:idx val="34"/>
            <c:invertIfNegative val="0"/>
            <c:bubble3D val="0"/>
            <c:spPr>
              <a:solidFill>
                <a:schemeClr val="accent2"/>
              </a:solidFill>
            </c:spPr>
            <c:extLst>
              <c:ext xmlns:c16="http://schemas.microsoft.com/office/drawing/2014/chart" uri="{C3380CC4-5D6E-409C-BE32-E72D297353CC}">
                <c16:uniqueId val="{00000023-A943-41E6-9152-FD6612D5A437}"/>
              </c:ext>
            </c:extLst>
          </c:dPt>
          <c:dPt>
            <c:idx val="36"/>
            <c:invertIfNegative val="0"/>
            <c:bubble3D val="0"/>
            <c:spPr>
              <a:solidFill>
                <a:schemeClr val="accent2"/>
              </a:solidFill>
            </c:spPr>
            <c:extLst>
              <c:ext xmlns:c16="http://schemas.microsoft.com/office/drawing/2014/chart" uri="{C3380CC4-5D6E-409C-BE32-E72D297353CC}">
                <c16:uniqueId val="{00000025-A943-41E6-9152-FD6612D5A437}"/>
              </c:ext>
            </c:extLst>
          </c:dPt>
          <c:dPt>
            <c:idx val="38"/>
            <c:invertIfNegative val="0"/>
            <c:bubble3D val="0"/>
            <c:spPr>
              <a:solidFill>
                <a:schemeClr val="accent2"/>
              </a:solidFill>
            </c:spPr>
            <c:extLst>
              <c:ext xmlns:c16="http://schemas.microsoft.com/office/drawing/2014/chart" uri="{C3380CC4-5D6E-409C-BE32-E72D297353CC}">
                <c16:uniqueId val="{00000027-A943-41E6-9152-FD6612D5A437}"/>
              </c:ext>
            </c:extLst>
          </c:dPt>
          <c:dPt>
            <c:idx val="40"/>
            <c:invertIfNegative val="0"/>
            <c:bubble3D val="0"/>
            <c:spPr>
              <a:solidFill>
                <a:schemeClr val="accent2"/>
              </a:solidFill>
            </c:spPr>
            <c:extLst>
              <c:ext xmlns:c16="http://schemas.microsoft.com/office/drawing/2014/chart" uri="{C3380CC4-5D6E-409C-BE32-E72D297353CC}">
                <c16:uniqueId val="{00000029-A943-41E6-9152-FD6612D5A437}"/>
              </c:ext>
            </c:extLst>
          </c:dPt>
          <c:dPt>
            <c:idx val="42"/>
            <c:invertIfNegative val="0"/>
            <c:bubble3D val="0"/>
            <c:spPr>
              <a:solidFill>
                <a:schemeClr val="accent2"/>
              </a:solidFill>
            </c:spPr>
            <c:extLst>
              <c:ext xmlns:c16="http://schemas.microsoft.com/office/drawing/2014/chart" uri="{C3380CC4-5D6E-409C-BE32-E72D297353CC}">
                <c16:uniqueId val="{0000002B-A943-41E6-9152-FD6612D5A437}"/>
              </c:ext>
            </c:extLst>
          </c:dPt>
          <c:dPt>
            <c:idx val="44"/>
            <c:invertIfNegative val="0"/>
            <c:bubble3D val="0"/>
            <c:spPr>
              <a:solidFill>
                <a:schemeClr val="accent2"/>
              </a:solidFill>
            </c:spPr>
            <c:extLst>
              <c:ext xmlns:c16="http://schemas.microsoft.com/office/drawing/2014/chart" uri="{C3380CC4-5D6E-409C-BE32-E72D297353CC}">
                <c16:uniqueId val="{0000002D-A943-41E6-9152-FD6612D5A437}"/>
              </c:ext>
            </c:extLst>
          </c:dPt>
          <c:dPt>
            <c:idx val="46"/>
            <c:invertIfNegative val="0"/>
            <c:bubble3D val="0"/>
            <c:spPr>
              <a:solidFill>
                <a:schemeClr val="accent2"/>
              </a:solidFill>
            </c:spPr>
            <c:extLst>
              <c:ext xmlns:c16="http://schemas.microsoft.com/office/drawing/2014/chart" uri="{C3380CC4-5D6E-409C-BE32-E72D297353CC}">
                <c16:uniqueId val="{0000002F-A943-41E6-9152-FD6612D5A437}"/>
              </c:ext>
            </c:extLst>
          </c:dPt>
          <c:dLbls>
            <c:spPr>
              <a:noFill/>
              <a:ln>
                <a:noFill/>
              </a:ln>
              <a:effectLst/>
            </c:spPr>
            <c:txPr>
              <a:bodyPr rot="-5400000" vert="horz"/>
              <a:lstStyle/>
              <a:p>
                <a:pPr rtl="1">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'پوشش دریافت خدمات (2)'!$A$1:$B$44</c:f>
              <c:multiLvlStrCache>
                <c:ptCount val="44"/>
                <c:lvl>
                  <c:pt idx="0">
                    <c:v>زن</c:v>
                  </c:pt>
                  <c:pt idx="1">
                    <c:v>مرد</c:v>
                  </c:pt>
                  <c:pt idx="2">
                    <c:v>زن</c:v>
                  </c:pt>
                  <c:pt idx="3">
                    <c:v>مرد</c:v>
                  </c:pt>
                  <c:pt idx="4">
                    <c:v>زن</c:v>
                  </c:pt>
                  <c:pt idx="5">
                    <c:v>مرد</c:v>
                  </c:pt>
                  <c:pt idx="6">
                    <c:v>زن</c:v>
                  </c:pt>
                  <c:pt idx="7">
                    <c:v>مرد</c:v>
                  </c:pt>
                  <c:pt idx="8">
                    <c:v>زن</c:v>
                  </c:pt>
                  <c:pt idx="9">
                    <c:v>مرد</c:v>
                  </c:pt>
                  <c:pt idx="10">
                    <c:v>زن</c:v>
                  </c:pt>
                  <c:pt idx="11">
                    <c:v>مرد</c:v>
                  </c:pt>
                  <c:pt idx="12">
                    <c:v>زن</c:v>
                  </c:pt>
                  <c:pt idx="13">
                    <c:v>مرد</c:v>
                  </c:pt>
                  <c:pt idx="14">
                    <c:v>زن</c:v>
                  </c:pt>
                  <c:pt idx="15">
                    <c:v>مرد</c:v>
                  </c:pt>
                  <c:pt idx="16">
                    <c:v>زن</c:v>
                  </c:pt>
                  <c:pt idx="17">
                    <c:v>مرد</c:v>
                  </c:pt>
                  <c:pt idx="18">
                    <c:v>زن</c:v>
                  </c:pt>
                  <c:pt idx="19">
                    <c:v>مرد</c:v>
                  </c:pt>
                  <c:pt idx="20">
                    <c:v>زن</c:v>
                  </c:pt>
                  <c:pt idx="21">
                    <c:v>مرد</c:v>
                  </c:pt>
                  <c:pt idx="22">
                    <c:v>زن</c:v>
                  </c:pt>
                  <c:pt idx="23">
                    <c:v>مرد</c:v>
                  </c:pt>
                  <c:pt idx="24">
                    <c:v>زن</c:v>
                  </c:pt>
                  <c:pt idx="25">
                    <c:v>مرد</c:v>
                  </c:pt>
                  <c:pt idx="26">
                    <c:v>زن</c:v>
                  </c:pt>
                  <c:pt idx="27">
                    <c:v>مرد</c:v>
                  </c:pt>
                  <c:pt idx="28">
                    <c:v>زن</c:v>
                  </c:pt>
                  <c:pt idx="29">
                    <c:v>مرد</c:v>
                  </c:pt>
                  <c:pt idx="30">
                    <c:v>زن</c:v>
                  </c:pt>
                  <c:pt idx="31">
                    <c:v>مرد</c:v>
                  </c:pt>
                  <c:pt idx="32">
                    <c:v>زن</c:v>
                  </c:pt>
                  <c:pt idx="33">
                    <c:v>مرد</c:v>
                  </c:pt>
                  <c:pt idx="34">
                    <c:v>زن</c:v>
                  </c:pt>
                  <c:pt idx="35">
                    <c:v>مرد</c:v>
                  </c:pt>
                  <c:pt idx="36">
                    <c:v>زن</c:v>
                  </c:pt>
                  <c:pt idx="37">
                    <c:v>مرد</c:v>
                  </c:pt>
                  <c:pt idx="38">
                    <c:v>زن</c:v>
                  </c:pt>
                  <c:pt idx="39">
                    <c:v>مرد</c:v>
                  </c:pt>
                  <c:pt idx="40">
                    <c:v>زن</c:v>
                  </c:pt>
                  <c:pt idx="41">
                    <c:v>مرد</c:v>
                  </c:pt>
                  <c:pt idx="42">
                    <c:v>زن</c:v>
                  </c:pt>
                  <c:pt idx="43">
                    <c:v>مرد</c:v>
                  </c:pt>
                </c:lvl>
                <c:lvl>
                  <c:pt idx="0">
                    <c:v>اردستان</c:v>
                  </c:pt>
                  <c:pt idx="2">
                    <c:v>اصفهان</c:v>
                  </c:pt>
                  <c:pt idx="4">
                    <c:v>خمینی شهر</c:v>
                  </c:pt>
                  <c:pt idx="6">
                    <c:v>خوانسار</c:v>
                  </c:pt>
                  <c:pt idx="8">
                    <c:v>سمیرم</c:v>
                  </c:pt>
                  <c:pt idx="10">
                    <c:v>فریدن</c:v>
                  </c:pt>
                  <c:pt idx="12">
                    <c:v>فریدونشهر</c:v>
                  </c:pt>
                  <c:pt idx="14">
                    <c:v>فلاورجان</c:v>
                  </c:pt>
                  <c:pt idx="16">
                    <c:v>شهرضا</c:v>
                  </c:pt>
                  <c:pt idx="18">
                    <c:v>گلپایگان</c:v>
                  </c:pt>
                  <c:pt idx="20">
                    <c:v>لنجان</c:v>
                  </c:pt>
                  <c:pt idx="22">
                    <c:v>نائین</c:v>
                  </c:pt>
                  <c:pt idx="24">
                    <c:v>نجف آباد</c:v>
                  </c:pt>
                  <c:pt idx="26">
                    <c:v>نطنز</c:v>
                  </c:pt>
                  <c:pt idx="28">
                    <c:v>شاهین شهر</c:v>
                  </c:pt>
                  <c:pt idx="30">
                    <c:v>مبارکه</c:v>
                  </c:pt>
                  <c:pt idx="32">
                    <c:v>تیران</c:v>
                  </c:pt>
                  <c:pt idx="34">
                    <c:v>چادگان</c:v>
                  </c:pt>
                  <c:pt idx="36">
                    <c:v>دهاقان</c:v>
                  </c:pt>
                  <c:pt idx="38">
                    <c:v>برخوار</c:v>
                  </c:pt>
                  <c:pt idx="40">
                    <c:v>خور </c:v>
                  </c:pt>
                  <c:pt idx="42">
                    <c:v>بوئین</c:v>
                  </c:pt>
                </c:lvl>
              </c:multiLvlStrCache>
            </c:multiLvlStrRef>
          </c:cat>
          <c:val>
            <c:numRef>
              <c:f>'پوشش دریافت خدمات (2)'!$C$1:$C$44</c:f>
              <c:numCache>
                <c:formatCode>General</c:formatCode>
                <c:ptCount val="44"/>
                <c:pt idx="0">
                  <c:v>68.3</c:v>
                </c:pt>
                <c:pt idx="1">
                  <c:v>52.9</c:v>
                </c:pt>
                <c:pt idx="2">
                  <c:v>70.400000000000006</c:v>
                </c:pt>
                <c:pt idx="3">
                  <c:v>52.4</c:v>
                </c:pt>
                <c:pt idx="4">
                  <c:v>71.599999999999994</c:v>
                </c:pt>
                <c:pt idx="5">
                  <c:v>53.2</c:v>
                </c:pt>
                <c:pt idx="6">
                  <c:v>68.599999999999994</c:v>
                </c:pt>
                <c:pt idx="7">
                  <c:v>53</c:v>
                </c:pt>
                <c:pt idx="8">
                  <c:v>68.3</c:v>
                </c:pt>
                <c:pt idx="9">
                  <c:v>53.9</c:v>
                </c:pt>
                <c:pt idx="10">
                  <c:v>68.7</c:v>
                </c:pt>
                <c:pt idx="11">
                  <c:v>53.3</c:v>
                </c:pt>
                <c:pt idx="12">
                  <c:v>68.599999999999994</c:v>
                </c:pt>
                <c:pt idx="13">
                  <c:v>53.3</c:v>
                </c:pt>
                <c:pt idx="14">
                  <c:v>69</c:v>
                </c:pt>
                <c:pt idx="15">
                  <c:v>53.2</c:v>
                </c:pt>
                <c:pt idx="16">
                  <c:v>68.7</c:v>
                </c:pt>
                <c:pt idx="17">
                  <c:v>53.6</c:v>
                </c:pt>
                <c:pt idx="18">
                  <c:v>68.3</c:v>
                </c:pt>
                <c:pt idx="19">
                  <c:v>52.7</c:v>
                </c:pt>
                <c:pt idx="20">
                  <c:v>73.400000000000006</c:v>
                </c:pt>
                <c:pt idx="21">
                  <c:v>53.7</c:v>
                </c:pt>
                <c:pt idx="22">
                  <c:v>67.7</c:v>
                </c:pt>
                <c:pt idx="23">
                  <c:v>53</c:v>
                </c:pt>
                <c:pt idx="24">
                  <c:v>69</c:v>
                </c:pt>
                <c:pt idx="25">
                  <c:v>53</c:v>
                </c:pt>
                <c:pt idx="26">
                  <c:v>68</c:v>
                </c:pt>
                <c:pt idx="27">
                  <c:v>52.7</c:v>
                </c:pt>
                <c:pt idx="28">
                  <c:v>68.400000000000006</c:v>
                </c:pt>
                <c:pt idx="29">
                  <c:v>52.6</c:v>
                </c:pt>
                <c:pt idx="30">
                  <c:v>69</c:v>
                </c:pt>
                <c:pt idx="31">
                  <c:v>53.5</c:v>
                </c:pt>
                <c:pt idx="32">
                  <c:v>69.400000000000006</c:v>
                </c:pt>
                <c:pt idx="33">
                  <c:v>53.6</c:v>
                </c:pt>
                <c:pt idx="34">
                  <c:v>69.2</c:v>
                </c:pt>
                <c:pt idx="35">
                  <c:v>53.7</c:v>
                </c:pt>
                <c:pt idx="36">
                  <c:v>68.7</c:v>
                </c:pt>
                <c:pt idx="37">
                  <c:v>53.7</c:v>
                </c:pt>
                <c:pt idx="38">
                  <c:v>68.5</c:v>
                </c:pt>
                <c:pt idx="39">
                  <c:v>52.8</c:v>
                </c:pt>
                <c:pt idx="40">
                  <c:v>67.2</c:v>
                </c:pt>
                <c:pt idx="41">
                  <c:v>53.7</c:v>
                </c:pt>
                <c:pt idx="42">
                  <c:v>68.3</c:v>
                </c:pt>
                <c:pt idx="43">
                  <c:v>53</c:v>
                </c:pt>
              </c:numCache>
            </c:numRef>
          </c:val>
          <c:extLst>
            <c:ext xmlns:c16="http://schemas.microsoft.com/office/drawing/2014/chart" uri="{C3380CC4-5D6E-409C-BE32-E72D297353CC}">
              <c16:uniqueId val="{00000030-A943-41E6-9152-FD6612D5A437}"/>
            </c:ext>
          </c:extLst>
        </c:ser>
        <c:dLbls>
          <c:showLegendKey val="0"/>
          <c:showVal val="0"/>
          <c:showCatName val="0"/>
          <c:showSerName val="0"/>
          <c:showPercent val="0"/>
          <c:showBubbleSize val="0"/>
        </c:dLbls>
        <c:gapWidth val="150"/>
        <c:axId val="38944128"/>
        <c:axId val="38950016"/>
      </c:barChart>
      <c:catAx>
        <c:axId val="38944128"/>
        <c:scaling>
          <c:orientation val="minMax"/>
        </c:scaling>
        <c:delete val="0"/>
        <c:axPos val="b"/>
        <c:numFmt formatCode="General" sourceLinked="0"/>
        <c:majorTickMark val="out"/>
        <c:minorTickMark val="none"/>
        <c:tickLblPos val="nextTo"/>
        <c:txPr>
          <a:bodyPr rot="-5400000" vert="horz"/>
          <a:lstStyle/>
          <a:p>
            <a:pPr>
              <a:defRPr sz="1000"/>
            </a:pPr>
            <a:endParaRPr lang="en-US"/>
          </a:p>
        </c:txPr>
        <c:crossAx val="38950016"/>
        <c:crosses val="autoZero"/>
        <c:auto val="1"/>
        <c:lblAlgn val="ctr"/>
        <c:lblOffset val="100"/>
        <c:noMultiLvlLbl val="0"/>
      </c:catAx>
      <c:valAx>
        <c:axId val="38950016"/>
        <c:scaling>
          <c:orientation val="minMax"/>
        </c:scaling>
        <c:delete val="0"/>
        <c:axPos val="l"/>
        <c:majorGridlines/>
        <c:numFmt formatCode="General" sourceLinked="1"/>
        <c:majorTickMark val="out"/>
        <c:minorTickMark val="none"/>
        <c:tickLblPos val="nextTo"/>
        <c:crossAx val="38944128"/>
        <c:crosses val="autoZero"/>
        <c:crossBetween val="between"/>
      </c:valAx>
    </c:plotArea>
    <c:plotVisOnly val="1"/>
    <c:dispBlanksAs val="gap"/>
    <c:showDLblsOverMax val="0"/>
  </c:chart>
  <c:txPr>
    <a:bodyPr/>
    <a:lstStyle/>
    <a:p>
      <a:pPr>
        <a:defRPr sz="800" b="1">
          <a:cs typeface="B Nazanin" panose="00000400000000000000" pitchFamily="2" charset="-78"/>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زن'!$B$323</c:f>
              <c:strCache>
                <c:ptCount val="1"/>
                <c:pt idx="0">
                  <c:v>پوشش دریافت خدمات مرتبط با دیابت در زنان</c:v>
                </c:pt>
              </c:strCache>
            </c:strRef>
          </c:tx>
          <c:spPr>
            <a:solidFill>
              <a:srgbClr val="4F81BD"/>
            </a:solidFill>
          </c:spPr>
          <c:invertIfNegative val="0"/>
          <c:dPt>
            <c:idx val="0"/>
            <c:invertIfNegative val="0"/>
            <c:bubble3D val="0"/>
            <c:extLst>
              <c:ext xmlns:c16="http://schemas.microsoft.com/office/drawing/2014/chart" uri="{C3380CC4-5D6E-409C-BE32-E72D297353CC}">
                <c16:uniqueId val="{00000007-6908-4674-B957-9B47871D9D9D}"/>
              </c:ext>
            </c:extLst>
          </c:dPt>
          <c:dPt>
            <c:idx val="1"/>
            <c:invertIfNegative val="0"/>
            <c:bubble3D val="0"/>
            <c:extLst>
              <c:ext xmlns:c16="http://schemas.microsoft.com/office/drawing/2014/chart" uri="{C3380CC4-5D6E-409C-BE32-E72D297353CC}">
                <c16:uniqueId val="{00000006-6908-4674-B957-9B47871D9D9D}"/>
              </c:ext>
            </c:extLst>
          </c:dPt>
          <c:dPt>
            <c:idx val="3"/>
            <c:invertIfNegative val="0"/>
            <c:bubble3D val="0"/>
            <c:spPr>
              <a:solidFill>
                <a:srgbClr val="FF0000"/>
              </a:solidFill>
            </c:spPr>
            <c:extLst>
              <c:ext xmlns:c16="http://schemas.microsoft.com/office/drawing/2014/chart" uri="{C3380CC4-5D6E-409C-BE32-E72D297353CC}">
                <c16:uniqueId val="{00000001-CD61-4627-9FC8-EECB60766629}"/>
              </c:ext>
            </c:extLst>
          </c:dPt>
          <c:dPt>
            <c:idx val="4"/>
            <c:invertIfNegative val="0"/>
            <c:bubble3D val="0"/>
            <c:extLst>
              <c:ext xmlns:c16="http://schemas.microsoft.com/office/drawing/2014/chart" uri="{C3380CC4-5D6E-409C-BE32-E72D297353CC}">
                <c16:uniqueId val="{00000005-6908-4674-B957-9B47871D9D9D}"/>
              </c:ext>
            </c:extLst>
          </c:dPt>
          <c:dPt>
            <c:idx val="16"/>
            <c:invertIfNegative val="0"/>
            <c:bubble3D val="0"/>
            <c:extLst>
              <c:ext xmlns:c16="http://schemas.microsoft.com/office/drawing/2014/chart" uri="{C3380CC4-5D6E-409C-BE32-E72D297353CC}">
                <c16:uniqueId val="{00000004-6908-4674-B957-9B47871D9D9D}"/>
              </c:ext>
            </c:extLst>
          </c:dPt>
          <c:dPt>
            <c:idx val="23"/>
            <c:invertIfNegative val="0"/>
            <c:bubble3D val="0"/>
            <c:spPr>
              <a:solidFill>
                <a:srgbClr val="92D050"/>
              </a:solidFill>
            </c:spPr>
            <c:extLst>
              <c:ext xmlns:c16="http://schemas.microsoft.com/office/drawing/2014/chart" uri="{C3380CC4-5D6E-409C-BE32-E72D297353CC}">
                <c16:uniqueId val="{00000003-CD61-4627-9FC8-EECB60766629}"/>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زن'!$A$324:$A$347</c:f>
              <c:strCache>
                <c:ptCount val="24"/>
                <c:pt idx="0">
                  <c:v>لنجان</c:v>
                </c:pt>
                <c:pt idx="1">
                  <c:v>خميني شهر</c:v>
                </c:pt>
                <c:pt idx="2">
                  <c:v>اصفهان</c:v>
                </c:pt>
                <c:pt idx="3">
                  <c:v>استانی</c:v>
                </c:pt>
                <c:pt idx="4">
                  <c:v>تيران وکرون</c:v>
                </c:pt>
                <c:pt idx="5">
                  <c:v>چادگان</c:v>
                </c:pt>
                <c:pt idx="6">
                  <c:v>مبارکه</c:v>
                </c:pt>
                <c:pt idx="7">
                  <c:v>فلاورجان</c:v>
                </c:pt>
                <c:pt idx="8">
                  <c:v>نجف آباد</c:v>
                </c:pt>
                <c:pt idx="9">
                  <c:v>شهرضا</c:v>
                </c:pt>
                <c:pt idx="10">
                  <c:v>دهاقان</c:v>
                </c:pt>
                <c:pt idx="11">
                  <c:v>فريدن</c:v>
                </c:pt>
                <c:pt idx="12">
                  <c:v>فريدونشهر</c:v>
                </c:pt>
                <c:pt idx="13">
                  <c:v>خوانسار</c:v>
                </c:pt>
                <c:pt idx="14">
                  <c:v>برخوار</c:v>
                </c:pt>
                <c:pt idx="15">
                  <c:v>شاهين شهروميمه</c:v>
                </c:pt>
                <c:pt idx="16">
                  <c:v>سميرم</c:v>
                </c:pt>
                <c:pt idx="17">
                  <c:v>بو يين و مياندشت</c:v>
                </c:pt>
                <c:pt idx="18">
                  <c:v>گلپايگان</c:v>
                </c:pt>
                <c:pt idx="19">
                  <c:v>اردستان</c:v>
                </c:pt>
                <c:pt idx="20">
                  <c:v>نطنز</c:v>
                </c:pt>
                <c:pt idx="21">
                  <c:v>نايين</c:v>
                </c:pt>
                <c:pt idx="22">
                  <c:v>خور و بيابانک</c:v>
                </c:pt>
                <c:pt idx="23">
                  <c:v>ملی</c:v>
                </c:pt>
              </c:strCache>
            </c:strRef>
          </c:cat>
          <c:val>
            <c:numRef>
              <c:f>'عوامل خطر زن'!$B$324:$B$347</c:f>
              <c:numCache>
                <c:formatCode>General</c:formatCode>
                <c:ptCount val="24"/>
                <c:pt idx="0">
                  <c:v>73.400000000000006</c:v>
                </c:pt>
                <c:pt idx="1">
                  <c:v>71.599999999999994</c:v>
                </c:pt>
                <c:pt idx="2">
                  <c:v>70.400000000000006</c:v>
                </c:pt>
                <c:pt idx="3">
                  <c:v>69.8</c:v>
                </c:pt>
                <c:pt idx="4">
                  <c:v>69.400000000000006</c:v>
                </c:pt>
                <c:pt idx="5">
                  <c:v>69.2</c:v>
                </c:pt>
                <c:pt idx="6">
                  <c:v>69</c:v>
                </c:pt>
                <c:pt idx="7">
                  <c:v>69</c:v>
                </c:pt>
                <c:pt idx="8">
                  <c:v>69</c:v>
                </c:pt>
                <c:pt idx="9">
                  <c:v>68.7</c:v>
                </c:pt>
                <c:pt idx="10">
                  <c:v>68.7</c:v>
                </c:pt>
                <c:pt idx="11">
                  <c:v>68.7</c:v>
                </c:pt>
                <c:pt idx="12">
                  <c:v>68.599999999999994</c:v>
                </c:pt>
                <c:pt idx="13">
                  <c:v>68.599999999999994</c:v>
                </c:pt>
                <c:pt idx="14">
                  <c:v>68.5</c:v>
                </c:pt>
                <c:pt idx="15">
                  <c:v>68.400000000000006</c:v>
                </c:pt>
                <c:pt idx="16">
                  <c:v>68.3</c:v>
                </c:pt>
                <c:pt idx="17">
                  <c:v>68.3</c:v>
                </c:pt>
                <c:pt idx="18">
                  <c:v>68.3</c:v>
                </c:pt>
                <c:pt idx="19">
                  <c:v>68.3</c:v>
                </c:pt>
                <c:pt idx="20">
                  <c:v>68</c:v>
                </c:pt>
                <c:pt idx="21">
                  <c:v>67.7</c:v>
                </c:pt>
                <c:pt idx="22">
                  <c:v>67.2</c:v>
                </c:pt>
                <c:pt idx="23">
                  <c:v>59.6</c:v>
                </c:pt>
              </c:numCache>
            </c:numRef>
          </c:val>
          <c:extLst>
            <c:ext xmlns:c16="http://schemas.microsoft.com/office/drawing/2014/chart" uri="{C3380CC4-5D6E-409C-BE32-E72D297353CC}">
              <c16:uniqueId val="{00000004-CD61-4627-9FC8-EECB60766629}"/>
            </c:ext>
          </c:extLst>
        </c:ser>
        <c:dLbls>
          <c:showLegendKey val="0"/>
          <c:showVal val="0"/>
          <c:showCatName val="0"/>
          <c:showSerName val="0"/>
          <c:showPercent val="0"/>
          <c:showBubbleSize val="0"/>
        </c:dLbls>
        <c:gapWidth val="150"/>
        <c:axId val="38987648"/>
        <c:axId val="38989184"/>
      </c:barChart>
      <c:catAx>
        <c:axId val="38987648"/>
        <c:scaling>
          <c:orientation val="minMax"/>
        </c:scaling>
        <c:delete val="0"/>
        <c:axPos val="b"/>
        <c:numFmt formatCode="General" sourceLinked="0"/>
        <c:majorTickMark val="out"/>
        <c:minorTickMark val="none"/>
        <c:tickLblPos val="nextTo"/>
        <c:txPr>
          <a:bodyPr/>
          <a:lstStyle/>
          <a:p>
            <a:pPr>
              <a:defRPr sz="1100" b="1"/>
            </a:pPr>
            <a:endParaRPr lang="en-US"/>
          </a:p>
        </c:txPr>
        <c:crossAx val="38989184"/>
        <c:crosses val="autoZero"/>
        <c:auto val="1"/>
        <c:lblAlgn val="ctr"/>
        <c:lblOffset val="100"/>
        <c:noMultiLvlLbl val="0"/>
      </c:catAx>
      <c:valAx>
        <c:axId val="38989184"/>
        <c:scaling>
          <c:orientation val="minMax"/>
        </c:scaling>
        <c:delete val="0"/>
        <c:axPos val="l"/>
        <c:majorGridlines/>
        <c:numFmt formatCode="General" sourceLinked="1"/>
        <c:majorTickMark val="out"/>
        <c:minorTickMark val="none"/>
        <c:tickLblPos val="nextTo"/>
        <c:crossAx val="38987648"/>
        <c:crosses val="autoZero"/>
        <c:crossBetween val="between"/>
      </c:valAx>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مرد'!$B$287</c:f>
              <c:strCache>
                <c:ptCount val="1"/>
                <c:pt idx="0">
                  <c:v>پوشش دریافت خدمات مرتبط با دیابت در مردان</c:v>
                </c:pt>
              </c:strCache>
            </c:strRef>
          </c:tx>
          <c:spPr>
            <a:solidFill>
              <a:srgbClr val="4F81BD"/>
            </a:solidFill>
          </c:spPr>
          <c:invertIfNegative val="0"/>
          <c:dPt>
            <c:idx val="0"/>
            <c:invertIfNegative val="0"/>
            <c:bubble3D val="0"/>
            <c:extLst>
              <c:ext xmlns:c16="http://schemas.microsoft.com/office/drawing/2014/chart" uri="{C3380CC4-5D6E-409C-BE32-E72D297353CC}">
                <c16:uniqueId val="{00000008-69C7-4319-A63C-F59EBAA281C4}"/>
              </c:ext>
            </c:extLst>
          </c:dPt>
          <c:dPt>
            <c:idx val="1"/>
            <c:invertIfNegative val="0"/>
            <c:bubble3D val="0"/>
            <c:extLst>
              <c:ext xmlns:c16="http://schemas.microsoft.com/office/drawing/2014/chart" uri="{C3380CC4-5D6E-409C-BE32-E72D297353CC}">
                <c16:uniqueId val="{00000006-69C7-4319-A63C-F59EBAA281C4}"/>
              </c:ext>
            </c:extLst>
          </c:dPt>
          <c:dPt>
            <c:idx val="6"/>
            <c:invertIfNegative val="0"/>
            <c:bubble3D val="0"/>
            <c:extLst>
              <c:ext xmlns:c16="http://schemas.microsoft.com/office/drawing/2014/chart" uri="{C3380CC4-5D6E-409C-BE32-E72D297353CC}">
                <c16:uniqueId val="{00000005-69C7-4319-A63C-F59EBAA281C4}"/>
              </c:ext>
            </c:extLst>
          </c:dPt>
          <c:dPt>
            <c:idx val="10"/>
            <c:invertIfNegative val="0"/>
            <c:bubble3D val="0"/>
            <c:extLst>
              <c:ext xmlns:c16="http://schemas.microsoft.com/office/drawing/2014/chart" uri="{C3380CC4-5D6E-409C-BE32-E72D297353CC}">
                <c16:uniqueId val="{00000004-69C7-4319-A63C-F59EBAA281C4}"/>
              </c:ext>
            </c:extLst>
          </c:dPt>
          <c:dPt>
            <c:idx val="12"/>
            <c:invertIfNegative val="0"/>
            <c:bubble3D val="0"/>
            <c:spPr>
              <a:solidFill>
                <a:srgbClr val="92D050"/>
              </a:solidFill>
            </c:spPr>
            <c:extLst>
              <c:ext xmlns:c16="http://schemas.microsoft.com/office/drawing/2014/chart" uri="{C3380CC4-5D6E-409C-BE32-E72D297353CC}">
                <c16:uniqueId val="{00000001-7408-4299-8823-D8DEF40904F1}"/>
              </c:ext>
            </c:extLst>
          </c:dPt>
          <c:dPt>
            <c:idx val="19"/>
            <c:invertIfNegative val="0"/>
            <c:bubble3D val="0"/>
            <c:spPr>
              <a:solidFill>
                <a:srgbClr val="FF0000"/>
              </a:solidFill>
            </c:spPr>
            <c:extLst>
              <c:ext xmlns:c16="http://schemas.microsoft.com/office/drawing/2014/chart" uri="{C3380CC4-5D6E-409C-BE32-E72D297353CC}">
                <c16:uniqueId val="{00000003-7408-4299-8823-D8DEF40904F1}"/>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مرد'!$A$288:$A$311</c:f>
              <c:strCache>
                <c:ptCount val="24"/>
                <c:pt idx="0">
                  <c:v>سميرم</c:v>
                </c:pt>
                <c:pt idx="1">
                  <c:v>لنجان</c:v>
                </c:pt>
                <c:pt idx="2">
                  <c:v>چادگان</c:v>
                </c:pt>
                <c:pt idx="3">
                  <c:v>دهاقان</c:v>
                </c:pt>
                <c:pt idx="4">
                  <c:v>خور و بيابانک</c:v>
                </c:pt>
                <c:pt idx="5">
                  <c:v>شهرضا</c:v>
                </c:pt>
                <c:pt idx="6">
                  <c:v>تيران وکرون</c:v>
                </c:pt>
                <c:pt idx="7">
                  <c:v>مبارکه</c:v>
                </c:pt>
                <c:pt idx="8">
                  <c:v>فريدن</c:v>
                </c:pt>
                <c:pt idx="9">
                  <c:v>فريدونشهر</c:v>
                </c:pt>
                <c:pt idx="10">
                  <c:v>خميني شهر</c:v>
                </c:pt>
                <c:pt idx="11">
                  <c:v>فلاورجان</c:v>
                </c:pt>
                <c:pt idx="12">
                  <c:v>ملی</c:v>
                </c:pt>
                <c:pt idx="13">
                  <c:v>خوانسار</c:v>
                </c:pt>
                <c:pt idx="14">
                  <c:v>نايين</c:v>
                </c:pt>
                <c:pt idx="15">
                  <c:v>نجف آباد</c:v>
                </c:pt>
                <c:pt idx="16">
                  <c:v>بو يين و مياندشت</c:v>
                </c:pt>
                <c:pt idx="17">
                  <c:v>اردستان</c:v>
                </c:pt>
                <c:pt idx="18">
                  <c:v>برخوار</c:v>
                </c:pt>
                <c:pt idx="19">
                  <c:v>استان</c:v>
                </c:pt>
                <c:pt idx="20">
                  <c:v>گلپايگان</c:v>
                </c:pt>
                <c:pt idx="21">
                  <c:v>نطنز</c:v>
                </c:pt>
                <c:pt idx="22">
                  <c:v>شاهين شهروميمه</c:v>
                </c:pt>
                <c:pt idx="23">
                  <c:v>اصفهان</c:v>
                </c:pt>
              </c:strCache>
            </c:strRef>
          </c:cat>
          <c:val>
            <c:numRef>
              <c:f>'عوامل خطر مرد'!$B$288:$B$311</c:f>
              <c:numCache>
                <c:formatCode>General</c:formatCode>
                <c:ptCount val="24"/>
                <c:pt idx="0">
                  <c:v>53.9</c:v>
                </c:pt>
                <c:pt idx="1">
                  <c:v>53.7</c:v>
                </c:pt>
                <c:pt idx="2">
                  <c:v>53.7</c:v>
                </c:pt>
                <c:pt idx="3">
                  <c:v>53.7</c:v>
                </c:pt>
                <c:pt idx="4">
                  <c:v>53.7</c:v>
                </c:pt>
                <c:pt idx="5">
                  <c:v>53.6</c:v>
                </c:pt>
                <c:pt idx="6">
                  <c:v>53.6</c:v>
                </c:pt>
                <c:pt idx="7">
                  <c:v>53.5</c:v>
                </c:pt>
                <c:pt idx="8">
                  <c:v>53.3</c:v>
                </c:pt>
                <c:pt idx="9">
                  <c:v>53.3</c:v>
                </c:pt>
                <c:pt idx="10">
                  <c:v>53.2</c:v>
                </c:pt>
                <c:pt idx="11">
                  <c:v>53.2</c:v>
                </c:pt>
                <c:pt idx="12">
                  <c:v>53.11</c:v>
                </c:pt>
                <c:pt idx="13">
                  <c:v>53</c:v>
                </c:pt>
                <c:pt idx="14">
                  <c:v>53</c:v>
                </c:pt>
                <c:pt idx="15">
                  <c:v>53</c:v>
                </c:pt>
                <c:pt idx="16">
                  <c:v>53</c:v>
                </c:pt>
                <c:pt idx="17">
                  <c:v>52.9</c:v>
                </c:pt>
                <c:pt idx="18">
                  <c:v>52.8</c:v>
                </c:pt>
                <c:pt idx="19">
                  <c:v>52.8</c:v>
                </c:pt>
                <c:pt idx="20">
                  <c:v>52.7</c:v>
                </c:pt>
                <c:pt idx="21">
                  <c:v>52.7</c:v>
                </c:pt>
                <c:pt idx="22">
                  <c:v>52.6</c:v>
                </c:pt>
                <c:pt idx="23">
                  <c:v>52.4</c:v>
                </c:pt>
              </c:numCache>
            </c:numRef>
          </c:val>
          <c:extLst>
            <c:ext xmlns:c16="http://schemas.microsoft.com/office/drawing/2014/chart" uri="{C3380CC4-5D6E-409C-BE32-E72D297353CC}">
              <c16:uniqueId val="{00000004-7408-4299-8823-D8DEF40904F1}"/>
            </c:ext>
          </c:extLst>
        </c:ser>
        <c:dLbls>
          <c:showLegendKey val="0"/>
          <c:showVal val="0"/>
          <c:showCatName val="0"/>
          <c:showSerName val="0"/>
          <c:showPercent val="0"/>
          <c:showBubbleSize val="0"/>
        </c:dLbls>
        <c:gapWidth val="150"/>
        <c:axId val="39034880"/>
        <c:axId val="39036416"/>
      </c:barChart>
      <c:catAx>
        <c:axId val="39034880"/>
        <c:scaling>
          <c:orientation val="minMax"/>
        </c:scaling>
        <c:delete val="0"/>
        <c:axPos val="b"/>
        <c:numFmt formatCode="General" sourceLinked="0"/>
        <c:majorTickMark val="out"/>
        <c:minorTickMark val="none"/>
        <c:tickLblPos val="nextTo"/>
        <c:txPr>
          <a:bodyPr/>
          <a:lstStyle/>
          <a:p>
            <a:pPr>
              <a:defRPr sz="1100" b="1"/>
            </a:pPr>
            <a:endParaRPr lang="en-US"/>
          </a:p>
        </c:txPr>
        <c:crossAx val="39036416"/>
        <c:crosses val="autoZero"/>
        <c:auto val="1"/>
        <c:lblAlgn val="ctr"/>
        <c:lblOffset val="100"/>
        <c:noMultiLvlLbl val="0"/>
      </c:catAx>
      <c:valAx>
        <c:axId val="39036416"/>
        <c:scaling>
          <c:orientation val="minMax"/>
        </c:scaling>
        <c:delete val="0"/>
        <c:axPos val="l"/>
        <c:majorGridlines/>
        <c:numFmt formatCode="General" sourceLinked="1"/>
        <c:majorTickMark val="out"/>
        <c:minorTickMark val="none"/>
        <c:tickLblPos val="nextTo"/>
        <c:crossAx val="39034880"/>
        <c:crosses val="autoZero"/>
        <c:crossBetween val="between"/>
      </c:valAx>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smtClean="0">
                <a:solidFill>
                  <a:srgbClr val="FF0000"/>
                </a:solidFill>
              </a:rPr>
              <a:t>روند فصلی تعداد مراقبت پزشک از دیابتی</a:t>
            </a:r>
            <a:r>
              <a:rPr lang="fa-IR" baseline="0" dirty="0" smtClean="0">
                <a:solidFill>
                  <a:srgbClr val="FF0000"/>
                </a:solidFill>
              </a:rPr>
              <a:t> های استان اصفهان در تا پایان شهریور 1400</a:t>
            </a:r>
            <a:endParaRPr lang="fa-IR" dirty="0">
              <a:solidFill>
                <a:srgbClr val="FF0000"/>
              </a:solidFill>
            </a:endParaRPr>
          </a:p>
        </c:rich>
      </c:tx>
      <c:layout>
        <c:manualLayout>
          <c:xMode val="edge"/>
          <c:yMode val="edge"/>
          <c:x val="0.12933850065616798"/>
          <c:y val="0.1037037037037037"/>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3333333333E-2"/>
          <c:y val="0.26753703703703707"/>
          <c:w val="0.9770833333333333"/>
          <c:h val="0.37247841936424614"/>
        </c:manualLayout>
      </c:layout>
      <c:barChart>
        <c:barDir val="col"/>
        <c:grouping val="clustered"/>
        <c:varyColors val="0"/>
        <c:ser>
          <c:idx val="0"/>
          <c:order val="0"/>
          <c:tx>
            <c:strRef>
              <c:f>'تعداد کل استان'!$M$92</c:f>
              <c:strCache>
                <c:ptCount val="1"/>
                <c:pt idx="0">
                  <c:v>تعداد مراقبت دیابت پزشک</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'تعداد کل استان'!$L$93:$L$112</c:f>
              <c:strCache>
                <c:ptCount val="20"/>
                <c:pt idx="0">
                  <c:v>سه ماهه سوم سال 95</c:v>
                </c:pt>
                <c:pt idx="1">
                  <c:v>سه ماهه چهارم سال 95</c:v>
                </c:pt>
                <c:pt idx="2">
                  <c:v>سه ماهه اول
سال 96</c:v>
                </c:pt>
                <c:pt idx="3">
                  <c:v>سه ماهه دوم
سال96</c:v>
                </c:pt>
                <c:pt idx="4">
                  <c:v>سه ماهه سوم
سال 96</c:v>
                </c:pt>
                <c:pt idx="5">
                  <c:v>سه ماهه چهارم
سال 96</c:v>
                </c:pt>
                <c:pt idx="6">
                  <c:v>سه ماهه اول
سال 97</c:v>
                </c:pt>
                <c:pt idx="7">
                  <c:v>سه ماهه دوم
سال 97</c:v>
                </c:pt>
                <c:pt idx="8">
                  <c:v>سه ماهه سوم 
سال97</c:v>
                </c:pt>
                <c:pt idx="9">
                  <c:v>سه ماهه چهارم
سال97</c:v>
                </c:pt>
                <c:pt idx="10">
                  <c:v>سه ماهه اول
سال 98</c:v>
                </c:pt>
                <c:pt idx="11">
                  <c:v>سه ماهه دوم
سال 98</c:v>
                </c:pt>
                <c:pt idx="12">
                  <c:v>سه ماهه سوم
سال 98</c:v>
                </c:pt>
                <c:pt idx="13">
                  <c:v>سه ماهه چهارم
سال 98</c:v>
                </c:pt>
                <c:pt idx="14">
                  <c:v>سه ماهه اول
سال 99</c:v>
                </c:pt>
                <c:pt idx="15">
                  <c:v>سه ماهه دوم
سال 99</c:v>
                </c:pt>
                <c:pt idx="16">
                  <c:v>سه ماهه سوم سال 99</c:v>
                </c:pt>
                <c:pt idx="17">
                  <c:v>سه ماهه چهارم سال99</c:v>
                </c:pt>
                <c:pt idx="18">
                  <c:v>سه ماهه اول سال1400</c:v>
                </c:pt>
                <c:pt idx="19">
                  <c:v>سه ماهه دوم سال1400</c:v>
                </c:pt>
              </c:strCache>
            </c:strRef>
          </c:cat>
          <c:val>
            <c:numRef>
              <c:f>'تعداد کل استان'!$M$93:$M$112</c:f>
              <c:numCache>
                <c:formatCode>General</c:formatCode>
                <c:ptCount val="20"/>
                <c:pt idx="0">
                  <c:v>24</c:v>
                </c:pt>
                <c:pt idx="1">
                  <c:v>433</c:v>
                </c:pt>
                <c:pt idx="2">
                  <c:v>2015</c:v>
                </c:pt>
                <c:pt idx="3">
                  <c:v>3255</c:v>
                </c:pt>
                <c:pt idx="4">
                  <c:v>3299</c:v>
                </c:pt>
                <c:pt idx="5">
                  <c:v>5052</c:v>
                </c:pt>
                <c:pt idx="6">
                  <c:v>5027</c:v>
                </c:pt>
                <c:pt idx="7">
                  <c:v>8695</c:v>
                </c:pt>
                <c:pt idx="8">
                  <c:v>14224</c:v>
                </c:pt>
                <c:pt idx="9">
                  <c:v>24482</c:v>
                </c:pt>
                <c:pt idx="10">
                  <c:v>28637</c:v>
                </c:pt>
                <c:pt idx="11">
                  <c:v>29002</c:v>
                </c:pt>
                <c:pt idx="12">
                  <c:v>33806</c:v>
                </c:pt>
                <c:pt idx="13">
                  <c:v>35911</c:v>
                </c:pt>
                <c:pt idx="14">
                  <c:v>16829</c:v>
                </c:pt>
                <c:pt idx="15">
                  <c:v>32266</c:v>
                </c:pt>
                <c:pt idx="16">
                  <c:v>28495</c:v>
                </c:pt>
                <c:pt idx="17">
                  <c:v>33971</c:v>
                </c:pt>
                <c:pt idx="18">
                  <c:v>34510</c:v>
                </c:pt>
                <c:pt idx="19">
                  <c:v>36958</c:v>
                </c:pt>
              </c:numCache>
            </c:numRef>
          </c:val>
          <c:extLst>
            <c:ext xmlns:c16="http://schemas.microsoft.com/office/drawing/2014/chart" uri="{C3380CC4-5D6E-409C-BE32-E72D297353CC}">
              <c16:uniqueId val="{00000000-2039-4BEA-A0CE-A2CDBC4CF10D}"/>
            </c:ext>
          </c:extLst>
        </c:ser>
        <c:dLbls>
          <c:dLblPos val="outEnd"/>
          <c:showLegendKey val="0"/>
          <c:showVal val="1"/>
          <c:showCatName val="0"/>
          <c:showSerName val="0"/>
          <c:showPercent val="0"/>
          <c:showBubbleSize val="0"/>
        </c:dLbls>
        <c:gapWidth val="444"/>
        <c:overlap val="-90"/>
        <c:axId val="106394752"/>
        <c:axId val="106401792"/>
      </c:barChart>
      <c:catAx>
        <c:axId val="106394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endParaRPr lang="en-US"/>
          </a:p>
        </c:txPr>
        <c:crossAx val="106401792"/>
        <c:crosses val="autoZero"/>
        <c:auto val="1"/>
        <c:lblAlgn val="ctr"/>
        <c:lblOffset val="100"/>
        <c:noMultiLvlLbl val="0"/>
      </c:catAx>
      <c:valAx>
        <c:axId val="106401792"/>
        <c:scaling>
          <c:orientation val="minMax"/>
        </c:scaling>
        <c:delete val="1"/>
        <c:axPos val="l"/>
        <c:numFmt formatCode="General" sourceLinked="1"/>
        <c:majorTickMark val="none"/>
        <c:minorTickMark val="none"/>
        <c:tickLblPos val="nextTo"/>
        <c:crossAx val="10639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rgbClr val="FF0000"/>
                </a:solidFill>
                <a:latin typeface="+mn-lt"/>
                <a:ea typeface="+mn-ea"/>
                <a:cs typeface="+mn-cs"/>
              </a:defRPr>
            </a:pPr>
            <a:r>
              <a:rPr lang="fa-IR" sz="2800" b="1" dirty="0" smtClean="0">
                <a:solidFill>
                  <a:srgbClr val="FF0000"/>
                </a:solidFill>
              </a:rPr>
              <a:t>روند درصد مراقبت پزشک</a:t>
            </a:r>
            <a:r>
              <a:rPr lang="fa-IR" sz="2800" b="1" baseline="0" dirty="0" smtClean="0">
                <a:solidFill>
                  <a:srgbClr val="FF0000"/>
                </a:solidFill>
              </a:rPr>
              <a:t> از بیماران مبتلا به دیابت تا پایان شهریور سال 1400</a:t>
            </a:r>
            <a:endParaRPr lang="fa-IR" sz="2800" b="1" dirty="0">
              <a:solidFill>
                <a:srgbClr val="FF0000"/>
              </a:solidFill>
            </a:endParaRPr>
          </a:p>
        </c:rich>
      </c:tx>
      <c:layout>
        <c:manualLayout>
          <c:xMode val="edge"/>
          <c:yMode val="edge"/>
          <c:x val="0.13753124999999999"/>
          <c:y val="6.6666666666666666E-2"/>
        </c:manualLayout>
      </c:layout>
      <c:overlay val="0"/>
      <c:spPr>
        <a:noFill/>
        <a:ln>
          <a:noFill/>
        </a:ln>
        <a:effectLst/>
      </c:spPr>
    </c:title>
    <c:autoTitleDeleted val="0"/>
    <c:plotArea>
      <c:layout>
        <c:manualLayout>
          <c:layoutTarget val="inner"/>
          <c:xMode val="edge"/>
          <c:yMode val="edge"/>
          <c:x val="3.2082431102362204E-2"/>
          <c:y val="0.2772222222222222"/>
          <c:w val="0.95645923556430446"/>
          <c:h val="0.34157699037620298"/>
        </c:manualLayout>
      </c:layout>
      <c:barChart>
        <c:barDir val="col"/>
        <c:grouping val="clustered"/>
        <c:varyColors val="0"/>
        <c:ser>
          <c:idx val="0"/>
          <c:order val="0"/>
          <c:tx>
            <c:strRef>
              <c:f>'درصد مراقبت دیابت توسط پزشک'!$BN$6</c:f>
              <c:strCache>
                <c:ptCount val="1"/>
                <c:pt idx="0">
                  <c:v>استان</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'درصد مراقبت دیابت توسط پزشک'!$BO$5:$CH$5</c:f>
              <c:strCache>
                <c:ptCount val="20"/>
                <c:pt idx="0">
                  <c:v>سه ماهه سوم سال 95</c:v>
                </c:pt>
                <c:pt idx="1">
                  <c:v>سه ماهه چهارم سال 95</c:v>
                </c:pt>
                <c:pt idx="2">
                  <c:v>سه ماهه اول سال 96 </c:v>
                </c:pt>
                <c:pt idx="3">
                  <c:v>سه ماه دوم سال 96</c:v>
                </c:pt>
                <c:pt idx="4">
                  <c:v>سه ماهه سوم سال 96</c:v>
                </c:pt>
                <c:pt idx="5">
                  <c:v>سه ماهه چهارم سال 96</c:v>
                </c:pt>
                <c:pt idx="6">
                  <c:v>سه ماهه اول سال 97 </c:v>
                </c:pt>
                <c:pt idx="7">
                  <c:v>سه ماه دوم سال 97</c:v>
                </c:pt>
                <c:pt idx="8">
                  <c:v>سه ماهه سوم سال 97</c:v>
                </c:pt>
                <c:pt idx="9">
                  <c:v>سه ماهه چهارم سال 97</c:v>
                </c:pt>
                <c:pt idx="10">
                  <c:v>سه ماهه اول سال 98 </c:v>
                </c:pt>
                <c:pt idx="11">
                  <c:v>سه ماه دوم سال 98</c:v>
                </c:pt>
                <c:pt idx="12">
                  <c:v>سه ماهه سوم سال 98</c:v>
                </c:pt>
                <c:pt idx="13">
                  <c:v>سه ماهه چهارم سال 98</c:v>
                </c:pt>
                <c:pt idx="14">
                  <c:v>سه ماهه اول سال 99 </c:v>
                </c:pt>
                <c:pt idx="15">
                  <c:v>سه ماه دوم سال 99</c:v>
                </c:pt>
                <c:pt idx="16">
                  <c:v>سه ماهه سوم سال 99</c:v>
                </c:pt>
                <c:pt idx="17">
                  <c:v>سه ماهه چهارم سال 99</c:v>
                </c:pt>
                <c:pt idx="18">
                  <c:v>سه ماهه اول سال 1400</c:v>
                </c:pt>
                <c:pt idx="19">
                  <c:v>سه ماهه دوم سال 1400</c:v>
                </c:pt>
              </c:strCache>
            </c:strRef>
          </c:cat>
          <c:val>
            <c:numRef>
              <c:f>'درصد مراقبت دیابت توسط پزشک'!$BO$6:$CH$6</c:f>
              <c:numCache>
                <c:formatCode>0.0</c:formatCode>
                <c:ptCount val="20"/>
                <c:pt idx="0">
                  <c:v>0.48711183275827075</c:v>
                </c:pt>
                <c:pt idx="1">
                  <c:v>3.6068304872969597</c:v>
                </c:pt>
                <c:pt idx="2">
                  <c:v>9.2571323563191985</c:v>
                </c:pt>
                <c:pt idx="3">
                  <c:v>8.8897992625972968</c:v>
                </c:pt>
                <c:pt idx="4">
                  <c:v>7.1269632094018016</c:v>
                </c:pt>
                <c:pt idx="5">
                  <c:v>9.1135404264530795</c:v>
                </c:pt>
                <c:pt idx="6">
                  <c:v>7.933276520531515</c:v>
                </c:pt>
                <c:pt idx="7">
                  <c:v>12.686948274604218</c:v>
                </c:pt>
                <c:pt idx="8">
                  <c:v>18.386050179026149</c:v>
                </c:pt>
                <c:pt idx="9">
                  <c:v>27.765554471839771</c:v>
                </c:pt>
                <c:pt idx="10">
                  <c:v>29.006543362437455</c:v>
                </c:pt>
                <c:pt idx="11">
                  <c:v>26.882079231781695</c:v>
                </c:pt>
                <c:pt idx="12">
                  <c:v>29.156676383833851</c:v>
                </c:pt>
                <c:pt idx="13">
                  <c:v>28.822415204584491</c:v>
                </c:pt>
                <c:pt idx="14">
                  <c:v>12.864929326595981</c:v>
                </c:pt>
                <c:pt idx="15">
                  <c:v>23.39760556333075</c:v>
                </c:pt>
                <c:pt idx="16">
                  <c:v>19.71494793648597</c:v>
                </c:pt>
                <c:pt idx="17">
                  <c:v>22.9</c:v>
                </c:pt>
                <c:pt idx="18">
                  <c:v>21.9</c:v>
                </c:pt>
                <c:pt idx="19">
                  <c:v>20.226153006067968</c:v>
                </c:pt>
              </c:numCache>
            </c:numRef>
          </c:val>
          <c:extLst>
            <c:ext xmlns:c16="http://schemas.microsoft.com/office/drawing/2014/chart" uri="{C3380CC4-5D6E-409C-BE32-E72D297353CC}">
              <c16:uniqueId val="{00000000-FAE0-40B5-A74A-95D8356409A1}"/>
            </c:ext>
          </c:extLst>
        </c:ser>
        <c:dLbls>
          <c:showLegendKey val="0"/>
          <c:showVal val="0"/>
          <c:showCatName val="0"/>
          <c:showSerName val="0"/>
          <c:showPercent val="0"/>
          <c:showBubbleSize val="0"/>
        </c:dLbls>
        <c:gapWidth val="219"/>
        <c:overlap val="-27"/>
        <c:axId val="132038656"/>
        <c:axId val="132040192"/>
      </c:barChart>
      <c:catAx>
        <c:axId val="1320386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2040192"/>
        <c:crosses val="autoZero"/>
        <c:auto val="1"/>
        <c:lblAlgn val="ctr"/>
        <c:lblOffset val="100"/>
        <c:noMultiLvlLbl val="0"/>
      </c:catAx>
      <c:valAx>
        <c:axId val="132040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038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fa-IR" sz="2400" b="1" i="0" cap="all" baseline="0" dirty="0" smtClean="0">
                <a:effectLst/>
              </a:rPr>
              <a:t>مقایسه درصد مراقبت پزشک از دیابتی ها در سه ماهه دوم سال 1400</a:t>
            </a:r>
            <a:endParaRPr lang="en-US" sz="2400" dirty="0">
              <a:effectLst/>
            </a:endParaRPr>
          </a:p>
        </c:rich>
      </c:tx>
      <c:layout>
        <c:manualLayout>
          <c:xMode val="edge"/>
          <c:yMode val="edge"/>
          <c:x val="0.19117708333333333"/>
          <c:y val="8.8888888888888892E-2"/>
        </c:manualLayout>
      </c:layout>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3333333333E-2"/>
          <c:y val="0.31847229512977543"/>
          <c:w val="0.9770833333333333"/>
          <c:h val="0.29800174978127736"/>
        </c:manualLayout>
      </c:layout>
      <c:barChart>
        <c:barDir val="col"/>
        <c:grouping val="clustered"/>
        <c:varyColors val="0"/>
        <c:ser>
          <c:idx val="0"/>
          <c:order val="0"/>
          <c:tx>
            <c:strRef>
              <c:f>'درصد مراقبت دیابت پزشک'!$AW$37</c:f>
              <c:strCache>
                <c:ptCount val="1"/>
                <c:pt idx="0">
                  <c:v>درصد مراقبت پزشک دیابت </c:v>
                </c:pt>
              </c:strCache>
            </c:strRef>
          </c:tx>
          <c:spPr>
            <a:solidFill>
              <a:schemeClr val="accent1"/>
            </a:solidFill>
            <a:ln>
              <a:noFill/>
            </a:ln>
            <a:effectLst/>
          </c:spPr>
          <c:invertIfNegative val="0"/>
          <c:dPt>
            <c:idx val="17"/>
            <c:invertIfNegative val="0"/>
            <c:bubble3D val="0"/>
            <c:spPr>
              <a:solidFill>
                <a:srgbClr val="FF0000"/>
              </a:solidFill>
              <a:ln>
                <a:noFill/>
              </a:ln>
              <a:effectLst/>
            </c:spPr>
            <c:extLst>
              <c:ext xmlns:c16="http://schemas.microsoft.com/office/drawing/2014/chart" uri="{C3380CC4-5D6E-409C-BE32-E72D297353CC}">
                <c16:uniqueId val="{00000001-E4BA-44F9-B500-3BBE815B0D82}"/>
              </c:ext>
            </c:extLst>
          </c:dPt>
          <c:dLbls>
            <c:spPr>
              <a:noFill/>
              <a:ln>
                <a:noFill/>
              </a:ln>
              <a:effectLst/>
            </c:spPr>
            <c:txPr>
              <a:bodyPr rot="-5400000" spcFirstLastPara="1" vertOverflow="clip" horzOverflow="clip"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مراقبت دیابت پزشک'!$AV$38:$AV$61</c:f>
              <c:strCache>
                <c:ptCount val="24"/>
                <c:pt idx="0">
                  <c:v>فریدن</c:v>
                </c:pt>
                <c:pt idx="1">
                  <c:v>بوئین</c:v>
                </c:pt>
                <c:pt idx="2">
                  <c:v>چادگان</c:v>
                </c:pt>
                <c:pt idx="3">
                  <c:v>خور و بیابانک</c:v>
                </c:pt>
                <c:pt idx="4">
                  <c:v>سمیرم</c:v>
                </c:pt>
                <c:pt idx="5">
                  <c:v>اردستان</c:v>
                </c:pt>
                <c:pt idx="6">
                  <c:v>فریدونشهر</c:v>
                </c:pt>
                <c:pt idx="7">
                  <c:v>نطنز</c:v>
                </c:pt>
                <c:pt idx="8">
                  <c:v>دهاقان</c:v>
                </c:pt>
                <c:pt idx="9">
                  <c:v>برخوار</c:v>
                </c:pt>
                <c:pt idx="10">
                  <c:v>شهرضا</c:v>
                </c:pt>
                <c:pt idx="11">
                  <c:v>فلاورجان</c:v>
                </c:pt>
                <c:pt idx="12">
                  <c:v>نائین</c:v>
                </c:pt>
                <c:pt idx="13">
                  <c:v>لنجان</c:v>
                </c:pt>
                <c:pt idx="14">
                  <c:v>گلپایگان</c:v>
                </c:pt>
                <c:pt idx="15">
                  <c:v>خوانسار</c:v>
                </c:pt>
                <c:pt idx="16">
                  <c:v>مبارکه</c:v>
                </c:pt>
                <c:pt idx="17">
                  <c:v>استان</c:v>
                </c:pt>
                <c:pt idx="18">
                  <c:v>شاهین شهر</c:v>
                </c:pt>
                <c:pt idx="19">
                  <c:v>تیران و کرون</c:v>
                </c:pt>
                <c:pt idx="20">
                  <c:v>خمینی شهر</c:v>
                </c:pt>
                <c:pt idx="21">
                  <c:v>نجف آباد</c:v>
                </c:pt>
                <c:pt idx="22">
                  <c:v>اصفهان یک</c:v>
                </c:pt>
                <c:pt idx="23">
                  <c:v>اصفهان دو</c:v>
                </c:pt>
              </c:strCache>
            </c:strRef>
          </c:cat>
          <c:val>
            <c:numRef>
              <c:f>'درصد مراقبت دیابت پزشک'!$AW$38:$AW$61</c:f>
              <c:numCache>
                <c:formatCode>0.00</c:formatCode>
                <c:ptCount val="24"/>
                <c:pt idx="0">
                  <c:v>52.441807393884062</c:v>
                </c:pt>
                <c:pt idx="1">
                  <c:v>51.460885956644674</c:v>
                </c:pt>
                <c:pt idx="2">
                  <c:v>48.328025477707001</c:v>
                </c:pt>
                <c:pt idx="3">
                  <c:v>37.137681159420289</c:v>
                </c:pt>
                <c:pt idx="4">
                  <c:v>37.069436850738107</c:v>
                </c:pt>
                <c:pt idx="5">
                  <c:v>34.316523945448779</c:v>
                </c:pt>
                <c:pt idx="6">
                  <c:v>33.777777777777779</c:v>
                </c:pt>
                <c:pt idx="7">
                  <c:v>33.058608058608058</c:v>
                </c:pt>
                <c:pt idx="8">
                  <c:v>30.533484676503974</c:v>
                </c:pt>
                <c:pt idx="9">
                  <c:v>28.566843203338149</c:v>
                </c:pt>
                <c:pt idx="10">
                  <c:v>27.957785595260138</c:v>
                </c:pt>
                <c:pt idx="11">
                  <c:v>26.696866742166858</c:v>
                </c:pt>
                <c:pt idx="12">
                  <c:v>26.523994811932557</c:v>
                </c:pt>
                <c:pt idx="13">
                  <c:v>25.340014316392267</c:v>
                </c:pt>
                <c:pt idx="14">
                  <c:v>23.939393939393938</c:v>
                </c:pt>
                <c:pt idx="15">
                  <c:v>21.572449642625081</c:v>
                </c:pt>
                <c:pt idx="16">
                  <c:v>21.480804387568554</c:v>
                </c:pt>
                <c:pt idx="17">
                  <c:v>20.226153006067968</c:v>
                </c:pt>
                <c:pt idx="18">
                  <c:v>20.00436062356917</c:v>
                </c:pt>
                <c:pt idx="19">
                  <c:v>19.116632160110424</c:v>
                </c:pt>
                <c:pt idx="20">
                  <c:v>15.75915828277398</c:v>
                </c:pt>
                <c:pt idx="21">
                  <c:v>15.28399800952584</c:v>
                </c:pt>
                <c:pt idx="22">
                  <c:v>13.526872507990905</c:v>
                </c:pt>
                <c:pt idx="23">
                  <c:v>11.417683485398117</c:v>
                </c:pt>
              </c:numCache>
            </c:numRef>
          </c:val>
          <c:extLst>
            <c:ext xmlns:c16="http://schemas.microsoft.com/office/drawing/2014/chart" uri="{C3380CC4-5D6E-409C-BE32-E72D297353CC}">
              <c16:uniqueId val="{00000000-E4BA-44F9-B500-3BBE815B0D82}"/>
            </c:ext>
          </c:extLst>
        </c:ser>
        <c:dLbls>
          <c:dLblPos val="outEnd"/>
          <c:showLegendKey val="0"/>
          <c:showVal val="1"/>
          <c:showCatName val="0"/>
          <c:showSerName val="0"/>
          <c:showPercent val="0"/>
          <c:showBubbleSize val="0"/>
        </c:dLbls>
        <c:gapWidth val="444"/>
        <c:overlap val="-90"/>
        <c:axId val="83986304"/>
        <c:axId val="101576704"/>
      </c:barChart>
      <c:catAx>
        <c:axId val="83986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en-US"/>
          </a:p>
        </c:txPr>
        <c:crossAx val="101576704"/>
        <c:crosses val="autoZero"/>
        <c:auto val="1"/>
        <c:lblAlgn val="ctr"/>
        <c:lblOffset val="100"/>
        <c:noMultiLvlLbl val="0"/>
      </c:catAx>
      <c:valAx>
        <c:axId val="101576704"/>
        <c:scaling>
          <c:orientation val="minMax"/>
        </c:scaling>
        <c:delete val="1"/>
        <c:axPos val="l"/>
        <c:numFmt formatCode="0.00" sourceLinked="1"/>
        <c:majorTickMark val="none"/>
        <c:minorTickMark val="none"/>
        <c:tickLblPos val="nextTo"/>
        <c:crossAx val="83986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fa-IR" sz="2400" b="1" i="0" cap="all" baseline="0" dirty="0" smtClean="0">
                <a:solidFill>
                  <a:srgbClr val="FF0000"/>
                </a:solidFill>
                <a:effectLst/>
              </a:rPr>
              <a:t>روند فصلی تعداد </a:t>
            </a:r>
            <a:r>
              <a:rPr lang="en-US" sz="2400" b="1" i="0" cap="all" baseline="0" dirty="0" smtClean="0">
                <a:solidFill>
                  <a:srgbClr val="FF0000"/>
                </a:solidFill>
                <a:effectLst/>
              </a:rPr>
              <a:t> A1c</a:t>
            </a:r>
            <a:r>
              <a:rPr lang="fa-IR" sz="2400" b="1" i="0" cap="all" baseline="0" dirty="0" smtClean="0">
                <a:solidFill>
                  <a:srgbClr val="FF0000"/>
                </a:solidFill>
                <a:effectLst/>
              </a:rPr>
              <a:t>انجام شده</a:t>
            </a:r>
            <a:r>
              <a:rPr lang="en-US" sz="2400" b="1" i="0" cap="all" baseline="0" dirty="0" smtClean="0">
                <a:solidFill>
                  <a:srgbClr val="FF0000"/>
                </a:solidFill>
                <a:effectLst/>
              </a:rPr>
              <a:t> </a:t>
            </a:r>
            <a:r>
              <a:rPr lang="fa-IR" sz="2400" b="1" i="0" cap="all" baseline="0" dirty="0" smtClean="0">
                <a:solidFill>
                  <a:srgbClr val="FF0000"/>
                </a:solidFill>
                <a:effectLst/>
              </a:rPr>
              <a:t>در استان اصفهان تا پایان شهریور 1400</a:t>
            </a:r>
            <a:endParaRPr lang="en-US" sz="2400" dirty="0">
              <a:solidFill>
                <a:srgbClr val="FF0000"/>
              </a:solidFill>
              <a:effectLst/>
            </a:endParaRPr>
          </a:p>
        </c:rich>
      </c:tx>
      <c:layout>
        <c:manualLayout>
          <c:xMode val="edge"/>
          <c:yMode val="edge"/>
          <c:x val="0.19410416666666666"/>
          <c:y val="0.05"/>
        </c:manualLayout>
      </c:layout>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217847769028868E-2"/>
          <c:y val="0.17794444444444443"/>
          <c:w val="0.94932381889763784"/>
          <c:h val="0.43890142898804319"/>
        </c:manualLayout>
      </c:layout>
      <c:barChart>
        <c:barDir val="col"/>
        <c:grouping val="clustered"/>
        <c:varyColors val="0"/>
        <c:ser>
          <c:idx val="0"/>
          <c:order val="0"/>
          <c:tx>
            <c:strRef>
              <c:f>'تعداد کل استان'!$C$67</c:f>
              <c:strCache>
                <c:ptCount val="1"/>
                <c:pt idx="0">
                  <c:v>تعداد a1cانجام شده</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'تعداد کل استان'!$B$68:$B$87</c:f>
              <c:strCache>
                <c:ptCount val="20"/>
                <c:pt idx="0">
                  <c:v>سه ماهه سوم سال 95</c:v>
                </c:pt>
                <c:pt idx="1">
                  <c:v>سه ماهه چهارم سال 95</c:v>
                </c:pt>
                <c:pt idx="2">
                  <c:v>سه ماهه اول
سال 96</c:v>
                </c:pt>
                <c:pt idx="3">
                  <c:v>سه ماهه دوم
سال96</c:v>
                </c:pt>
                <c:pt idx="4">
                  <c:v>سه ماهه سوم
سال 96</c:v>
                </c:pt>
                <c:pt idx="5">
                  <c:v>سه ماهه چهارم
سال 96</c:v>
                </c:pt>
                <c:pt idx="6">
                  <c:v>سه ماهه اول
سال 97</c:v>
                </c:pt>
                <c:pt idx="7">
                  <c:v>سه ماهه دوم
سال 97</c:v>
                </c:pt>
                <c:pt idx="8">
                  <c:v>سه ماهه سوم 
سال97</c:v>
                </c:pt>
                <c:pt idx="9">
                  <c:v>سه ماهه چهارم
سال97</c:v>
                </c:pt>
                <c:pt idx="10">
                  <c:v>سه ماهه اول
سال 98</c:v>
                </c:pt>
                <c:pt idx="11">
                  <c:v>سه ماهه دوم
سال 98</c:v>
                </c:pt>
                <c:pt idx="12">
                  <c:v>سه ماهه سوم
سال 98</c:v>
                </c:pt>
                <c:pt idx="13">
                  <c:v>سه ماهه چهارم
سال 98</c:v>
                </c:pt>
                <c:pt idx="14">
                  <c:v>سه ماهه اول
سال 99</c:v>
                </c:pt>
                <c:pt idx="15">
                  <c:v>سه ماهه دوم
سال 99</c:v>
                </c:pt>
                <c:pt idx="16">
                  <c:v>سه ماهه سوم سال 99</c:v>
                </c:pt>
                <c:pt idx="17">
                  <c:v>سه ماهه چهارم سال99</c:v>
                </c:pt>
                <c:pt idx="18">
                  <c:v>سه ماهه اول سال1400</c:v>
                </c:pt>
                <c:pt idx="19">
                  <c:v>سه ماهه دوم سال1400</c:v>
                </c:pt>
              </c:strCache>
            </c:strRef>
          </c:cat>
          <c:val>
            <c:numRef>
              <c:f>'تعداد کل استان'!$C$68:$C$87</c:f>
              <c:numCache>
                <c:formatCode>General</c:formatCode>
                <c:ptCount val="20"/>
                <c:pt idx="0">
                  <c:v>24</c:v>
                </c:pt>
                <c:pt idx="1">
                  <c:v>405</c:v>
                </c:pt>
                <c:pt idx="2">
                  <c:v>1812</c:v>
                </c:pt>
                <c:pt idx="3">
                  <c:v>2965</c:v>
                </c:pt>
                <c:pt idx="4">
                  <c:v>3294</c:v>
                </c:pt>
                <c:pt idx="5">
                  <c:v>4620</c:v>
                </c:pt>
                <c:pt idx="6">
                  <c:v>4582</c:v>
                </c:pt>
                <c:pt idx="7">
                  <c:v>8216</c:v>
                </c:pt>
                <c:pt idx="8">
                  <c:v>13835</c:v>
                </c:pt>
                <c:pt idx="9">
                  <c:v>15272</c:v>
                </c:pt>
                <c:pt idx="10">
                  <c:v>14046</c:v>
                </c:pt>
                <c:pt idx="11">
                  <c:v>13145</c:v>
                </c:pt>
                <c:pt idx="12">
                  <c:v>14488</c:v>
                </c:pt>
                <c:pt idx="13">
                  <c:v>15037</c:v>
                </c:pt>
                <c:pt idx="14">
                  <c:v>5822</c:v>
                </c:pt>
                <c:pt idx="15">
                  <c:v>15252</c:v>
                </c:pt>
                <c:pt idx="16">
                  <c:v>28641</c:v>
                </c:pt>
                <c:pt idx="17">
                  <c:v>13492</c:v>
                </c:pt>
                <c:pt idx="18">
                  <c:v>11959</c:v>
                </c:pt>
                <c:pt idx="19">
                  <c:v>14015</c:v>
                </c:pt>
              </c:numCache>
            </c:numRef>
          </c:val>
          <c:extLst>
            <c:ext xmlns:c16="http://schemas.microsoft.com/office/drawing/2014/chart" uri="{C3380CC4-5D6E-409C-BE32-E72D297353CC}">
              <c16:uniqueId val="{00000000-D83B-4775-905A-1E2D12339D06}"/>
            </c:ext>
          </c:extLst>
        </c:ser>
        <c:dLbls>
          <c:dLblPos val="outEnd"/>
          <c:showLegendKey val="0"/>
          <c:showVal val="1"/>
          <c:showCatName val="0"/>
          <c:showSerName val="0"/>
          <c:showPercent val="0"/>
          <c:showBubbleSize val="0"/>
        </c:dLbls>
        <c:gapWidth val="444"/>
        <c:overlap val="-90"/>
        <c:axId val="102337920"/>
        <c:axId val="106404864"/>
      </c:barChart>
      <c:catAx>
        <c:axId val="102337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endParaRPr lang="en-US"/>
          </a:p>
        </c:txPr>
        <c:crossAx val="106404864"/>
        <c:crosses val="autoZero"/>
        <c:auto val="1"/>
        <c:lblAlgn val="ctr"/>
        <c:lblOffset val="100"/>
        <c:noMultiLvlLbl val="0"/>
      </c:catAx>
      <c:valAx>
        <c:axId val="106404864"/>
        <c:scaling>
          <c:orientation val="minMax"/>
        </c:scaling>
        <c:delete val="1"/>
        <c:axPos val="l"/>
        <c:numFmt formatCode="General" sourceLinked="1"/>
        <c:majorTickMark val="none"/>
        <c:minorTickMark val="none"/>
        <c:tickLblPos val="nextTo"/>
        <c:crossAx val="102337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زن'!$B$296</c:f>
              <c:strCache>
                <c:ptCount val="1"/>
                <c:pt idx="0">
                  <c:v>آگاهی از دیابت در زنان</c:v>
                </c:pt>
              </c:strCache>
            </c:strRef>
          </c:tx>
          <c:spPr>
            <a:solidFill>
              <a:srgbClr val="4F81BD"/>
            </a:solidFill>
          </c:spPr>
          <c:invertIfNegative val="0"/>
          <c:dPt>
            <c:idx val="1"/>
            <c:invertIfNegative val="0"/>
            <c:bubble3D val="0"/>
            <c:spPr>
              <a:solidFill>
                <a:srgbClr val="FFFF00"/>
              </a:solidFill>
            </c:spPr>
            <c:extLst>
              <c:ext xmlns:c16="http://schemas.microsoft.com/office/drawing/2014/chart" uri="{C3380CC4-5D6E-409C-BE32-E72D297353CC}">
                <c16:uniqueId val="{00000001-3263-4347-ACF0-20CFE451D68D}"/>
              </c:ext>
            </c:extLst>
          </c:dPt>
          <c:dPt>
            <c:idx val="3"/>
            <c:invertIfNegative val="0"/>
            <c:bubble3D val="0"/>
            <c:extLst>
              <c:ext xmlns:c16="http://schemas.microsoft.com/office/drawing/2014/chart" uri="{C3380CC4-5D6E-409C-BE32-E72D297353CC}">
                <c16:uniqueId val="{00000007-C8F9-47F8-9243-F39D14021A0D}"/>
              </c:ext>
            </c:extLst>
          </c:dPt>
          <c:dPt>
            <c:idx val="4"/>
            <c:invertIfNegative val="0"/>
            <c:bubble3D val="0"/>
            <c:extLst>
              <c:ext xmlns:c16="http://schemas.microsoft.com/office/drawing/2014/chart" uri="{C3380CC4-5D6E-409C-BE32-E72D297353CC}">
                <c16:uniqueId val="{00000006-C8F9-47F8-9243-F39D14021A0D}"/>
              </c:ext>
            </c:extLst>
          </c:dPt>
          <c:dPt>
            <c:idx val="9"/>
            <c:invertIfNegative val="0"/>
            <c:bubble3D val="0"/>
            <c:extLst>
              <c:ext xmlns:c16="http://schemas.microsoft.com/office/drawing/2014/chart" uri="{C3380CC4-5D6E-409C-BE32-E72D297353CC}">
                <c16:uniqueId val="{00000005-C8F9-47F8-9243-F39D14021A0D}"/>
              </c:ext>
            </c:extLst>
          </c:dPt>
          <c:dPt>
            <c:idx val="13"/>
            <c:invertIfNegative val="0"/>
            <c:bubble3D val="0"/>
            <c:extLst>
              <c:ext xmlns:c16="http://schemas.microsoft.com/office/drawing/2014/chart" uri="{C3380CC4-5D6E-409C-BE32-E72D297353CC}">
                <c16:uniqueId val="{00000004-C8F9-47F8-9243-F39D14021A0D}"/>
              </c:ext>
            </c:extLst>
          </c:dPt>
          <c:dPt>
            <c:idx val="23"/>
            <c:invertIfNegative val="0"/>
            <c:bubble3D val="0"/>
            <c:spPr>
              <a:solidFill>
                <a:srgbClr val="FF0000"/>
              </a:solidFill>
            </c:spPr>
            <c:extLst>
              <c:ext xmlns:c16="http://schemas.microsoft.com/office/drawing/2014/chart" uri="{C3380CC4-5D6E-409C-BE32-E72D297353CC}">
                <c16:uniqueId val="{00000003-3263-4347-ACF0-20CFE451D68D}"/>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زن'!$A$297:$A$320</c:f>
              <c:strCache>
                <c:ptCount val="24"/>
                <c:pt idx="0">
                  <c:v>اصفهان</c:v>
                </c:pt>
                <c:pt idx="1">
                  <c:v>استانی</c:v>
                </c:pt>
                <c:pt idx="2">
                  <c:v>شهرضا</c:v>
                </c:pt>
                <c:pt idx="3">
                  <c:v>سميرم</c:v>
                </c:pt>
                <c:pt idx="4">
                  <c:v>لنجان</c:v>
                </c:pt>
                <c:pt idx="5">
                  <c:v>دهاقان</c:v>
                </c:pt>
                <c:pt idx="6">
                  <c:v>مبارکه</c:v>
                </c:pt>
                <c:pt idx="7">
                  <c:v>چادگان</c:v>
                </c:pt>
                <c:pt idx="8">
                  <c:v>نطنز</c:v>
                </c:pt>
                <c:pt idx="9">
                  <c:v>خميني شهر</c:v>
                </c:pt>
                <c:pt idx="10">
                  <c:v>فلاورجان</c:v>
                </c:pt>
                <c:pt idx="11">
                  <c:v>نجف آباد</c:v>
                </c:pt>
                <c:pt idx="12">
                  <c:v>برخوار</c:v>
                </c:pt>
                <c:pt idx="13">
                  <c:v>تيران وکرون</c:v>
                </c:pt>
                <c:pt idx="14">
                  <c:v>نايين</c:v>
                </c:pt>
                <c:pt idx="15">
                  <c:v>بو يين و مياندشت</c:v>
                </c:pt>
                <c:pt idx="16">
                  <c:v>فريدن</c:v>
                </c:pt>
                <c:pt idx="17">
                  <c:v>اردستان</c:v>
                </c:pt>
                <c:pt idx="18">
                  <c:v>شاهين شهروميمه</c:v>
                </c:pt>
                <c:pt idx="19">
                  <c:v>فريدونشهر</c:v>
                </c:pt>
                <c:pt idx="20">
                  <c:v>خور و بيابانک</c:v>
                </c:pt>
                <c:pt idx="21">
                  <c:v>خوانسار</c:v>
                </c:pt>
                <c:pt idx="22">
                  <c:v>گلپايگان</c:v>
                </c:pt>
                <c:pt idx="23">
                  <c:v>ملی</c:v>
                </c:pt>
              </c:strCache>
            </c:strRef>
          </c:cat>
          <c:val>
            <c:numRef>
              <c:f>'عوامل خطر زن'!$B$297:$B$320</c:f>
              <c:numCache>
                <c:formatCode>General</c:formatCode>
                <c:ptCount val="24"/>
                <c:pt idx="0">
                  <c:v>89.7</c:v>
                </c:pt>
                <c:pt idx="1">
                  <c:v>88.6</c:v>
                </c:pt>
                <c:pt idx="2">
                  <c:v>88.1</c:v>
                </c:pt>
                <c:pt idx="3">
                  <c:v>88</c:v>
                </c:pt>
                <c:pt idx="4">
                  <c:v>87.8</c:v>
                </c:pt>
                <c:pt idx="5">
                  <c:v>87.8</c:v>
                </c:pt>
                <c:pt idx="6">
                  <c:v>87.8</c:v>
                </c:pt>
                <c:pt idx="7">
                  <c:v>87.8</c:v>
                </c:pt>
                <c:pt idx="8">
                  <c:v>87.7</c:v>
                </c:pt>
                <c:pt idx="9">
                  <c:v>87.7</c:v>
                </c:pt>
                <c:pt idx="10">
                  <c:v>87.7</c:v>
                </c:pt>
                <c:pt idx="11">
                  <c:v>87.7</c:v>
                </c:pt>
                <c:pt idx="12">
                  <c:v>87.6</c:v>
                </c:pt>
                <c:pt idx="13">
                  <c:v>87.6</c:v>
                </c:pt>
                <c:pt idx="14">
                  <c:v>87.6</c:v>
                </c:pt>
                <c:pt idx="15">
                  <c:v>87.6</c:v>
                </c:pt>
                <c:pt idx="16">
                  <c:v>87.6</c:v>
                </c:pt>
                <c:pt idx="17">
                  <c:v>87.6</c:v>
                </c:pt>
                <c:pt idx="18">
                  <c:v>87.5</c:v>
                </c:pt>
                <c:pt idx="19">
                  <c:v>87.5</c:v>
                </c:pt>
                <c:pt idx="20">
                  <c:v>87.5</c:v>
                </c:pt>
                <c:pt idx="21">
                  <c:v>87.5</c:v>
                </c:pt>
                <c:pt idx="22">
                  <c:v>87.5</c:v>
                </c:pt>
                <c:pt idx="23">
                  <c:v>77.7</c:v>
                </c:pt>
              </c:numCache>
            </c:numRef>
          </c:val>
          <c:extLst>
            <c:ext xmlns:c16="http://schemas.microsoft.com/office/drawing/2014/chart" uri="{C3380CC4-5D6E-409C-BE32-E72D297353CC}">
              <c16:uniqueId val="{00000004-3263-4347-ACF0-20CFE451D68D}"/>
            </c:ext>
          </c:extLst>
        </c:ser>
        <c:dLbls>
          <c:showLegendKey val="0"/>
          <c:showVal val="0"/>
          <c:showCatName val="0"/>
          <c:showSerName val="0"/>
          <c:showPercent val="0"/>
          <c:showBubbleSize val="0"/>
        </c:dLbls>
        <c:gapWidth val="150"/>
        <c:axId val="38612352"/>
        <c:axId val="38622336"/>
      </c:barChart>
      <c:catAx>
        <c:axId val="38612352"/>
        <c:scaling>
          <c:orientation val="minMax"/>
        </c:scaling>
        <c:delete val="0"/>
        <c:axPos val="b"/>
        <c:numFmt formatCode="General" sourceLinked="0"/>
        <c:majorTickMark val="out"/>
        <c:minorTickMark val="none"/>
        <c:tickLblPos val="nextTo"/>
        <c:txPr>
          <a:bodyPr/>
          <a:lstStyle/>
          <a:p>
            <a:pPr>
              <a:defRPr sz="1100" b="1"/>
            </a:pPr>
            <a:endParaRPr lang="en-US"/>
          </a:p>
        </c:txPr>
        <c:crossAx val="38622336"/>
        <c:crosses val="autoZero"/>
        <c:auto val="1"/>
        <c:lblAlgn val="ctr"/>
        <c:lblOffset val="100"/>
        <c:noMultiLvlLbl val="0"/>
      </c:catAx>
      <c:valAx>
        <c:axId val="38622336"/>
        <c:scaling>
          <c:orientation val="minMax"/>
        </c:scaling>
        <c:delete val="0"/>
        <c:axPos val="l"/>
        <c:majorGridlines/>
        <c:numFmt formatCode="General" sourceLinked="1"/>
        <c:majorTickMark val="out"/>
        <c:minorTickMark val="none"/>
        <c:tickLblPos val="nextTo"/>
        <c:crossAx val="38612352"/>
        <c:crosses val="autoZero"/>
        <c:crossBetween val="between"/>
      </c:valAx>
    </c:plotArea>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fa-IR" sz="2000" dirty="0" smtClean="0"/>
              <a:t>روند فصلی درصد </a:t>
            </a:r>
            <a:r>
              <a:rPr lang="en-US" sz="2000" dirty="0" smtClean="0"/>
              <a:t>H</a:t>
            </a:r>
            <a:r>
              <a:rPr lang="en-US" sz="2000" cap="none" dirty="0" smtClean="0"/>
              <a:t>bA1c</a:t>
            </a:r>
            <a:r>
              <a:rPr lang="fa-IR" sz="2000" cap="none" baseline="0" dirty="0" smtClean="0"/>
              <a:t> انجام شده نسبت به تعداد بیمار مبتلا به دیابت مراقبت شده تا تابستان </a:t>
            </a:r>
            <a:r>
              <a:rPr lang="fa-IR" sz="2000" b="1" i="0" u="none" strike="noStrike" kern="1200" cap="all" spc="120" normalizeH="0" baseline="0" dirty="0" smtClean="0">
                <a:solidFill>
                  <a:prstClr val="black">
                    <a:lumMod val="65000"/>
                    <a:lumOff val="35000"/>
                  </a:prstClr>
                </a:solidFill>
                <a:latin typeface="+mn-lt"/>
                <a:ea typeface="+mn-ea"/>
                <a:cs typeface="+mn-cs"/>
              </a:rPr>
              <a:t>1400</a:t>
            </a:r>
            <a:r>
              <a:rPr lang="fa-IR" sz="2400" cap="none" baseline="0" dirty="0" smtClean="0"/>
              <a:t> </a:t>
            </a:r>
            <a:endParaRPr lang="en-US" sz="2400" cap="none" dirty="0"/>
          </a:p>
        </c:rich>
      </c:tx>
      <c:layout>
        <c:manualLayout>
          <c:xMode val="edge"/>
          <c:yMode val="edge"/>
          <c:x val="0.12007291666666668"/>
          <c:y val="5.3703703703703705E-2"/>
        </c:manualLayout>
      </c:layout>
      <c:overlay val="0"/>
      <c:spPr>
        <a:noFill/>
        <a:ln>
          <a:noFill/>
        </a:ln>
        <a:effectLst/>
      </c:spPr>
    </c:title>
    <c:autoTitleDeleted val="0"/>
    <c:plotArea>
      <c:layout>
        <c:manualLayout>
          <c:layoutTarget val="inner"/>
          <c:xMode val="edge"/>
          <c:yMode val="edge"/>
          <c:x val="3.6832431102362208E-2"/>
          <c:y val="0.28328710994459028"/>
          <c:w val="0.95170923556430442"/>
          <c:h val="0.26133654126567513"/>
        </c:manualLayout>
      </c:layout>
      <c:barChart>
        <c:barDir val="col"/>
        <c:grouping val="clustered"/>
        <c:varyColors val="0"/>
        <c:ser>
          <c:idx val="0"/>
          <c:order val="0"/>
          <c:tx>
            <c:strRef>
              <c:f>'درصد انجام A1Cبه مراقبت شده ها'!$AN$60</c:f>
              <c:strCache>
                <c:ptCount val="1"/>
                <c:pt idx="0">
                  <c:v>استان</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انجام A1Cبه مراقبت شده ها'!$AO$59:$BH$59</c:f>
              <c:strCache>
                <c:ptCount val="20"/>
                <c:pt idx="0">
                  <c:v>سه ماهه سوم سال 95</c:v>
                </c:pt>
                <c:pt idx="1">
                  <c:v>سه ماهه چهارم سال 95</c:v>
                </c:pt>
                <c:pt idx="2">
                  <c:v>سه ماهه اول سال 96 </c:v>
                </c:pt>
                <c:pt idx="3">
                  <c:v>سه ماه دوم سال 96</c:v>
                </c:pt>
                <c:pt idx="4">
                  <c:v>سه ماهه سوم سال 96</c:v>
                </c:pt>
                <c:pt idx="5">
                  <c:v>سه ماهه چهارم سال 96</c:v>
                </c:pt>
                <c:pt idx="6">
                  <c:v>سه ماهه اول سال 97 </c:v>
                </c:pt>
                <c:pt idx="7">
                  <c:v>سه ماه دوم سال 97</c:v>
                </c:pt>
                <c:pt idx="8">
                  <c:v>سه ماهه سوم سال 97</c:v>
                </c:pt>
                <c:pt idx="9">
                  <c:v>سه ماهه چهارم سال 97</c:v>
                </c:pt>
                <c:pt idx="10">
                  <c:v>سه ماهه اول سال 98 </c:v>
                </c:pt>
                <c:pt idx="11">
                  <c:v>سه ماه دوم سال 98</c:v>
                </c:pt>
                <c:pt idx="12">
                  <c:v>سه ماهه سوم سال 98</c:v>
                </c:pt>
                <c:pt idx="13">
                  <c:v>سه ماهه چهارم سال 98</c:v>
                </c:pt>
                <c:pt idx="14">
                  <c:v>سه ماهه اول سال 99 </c:v>
                </c:pt>
                <c:pt idx="15">
                  <c:v>سه ماه دوم سال 99</c:v>
                </c:pt>
                <c:pt idx="16">
                  <c:v>سه ماهه سوم سال 99</c:v>
                </c:pt>
                <c:pt idx="17">
                  <c:v>سه ماهه چهارم سال 99</c:v>
                </c:pt>
                <c:pt idx="18">
                  <c:v>سه ماهه اول سال 1400</c:v>
                </c:pt>
                <c:pt idx="19">
                  <c:v>سه ماهه دوم سال 1400</c:v>
                </c:pt>
              </c:strCache>
            </c:strRef>
          </c:cat>
          <c:val>
            <c:numRef>
              <c:f>'درصد انجام A1Cبه مراقبت شده ها'!$AO$60:$BH$60</c:f>
              <c:numCache>
                <c:formatCode>0.0</c:formatCode>
                <c:ptCount val="20"/>
                <c:pt idx="0">
                  <c:v>100</c:v>
                </c:pt>
                <c:pt idx="1">
                  <c:v>93.533487297921482</c:v>
                </c:pt>
                <c:pt idx="2">
                  <c:v>89.925558312655085</c:v>
                </c:pt>
                <c:pt idx="3">
                  <c:v>91.090629800307227</c:v>
                </c:pt>
                <c:pt idx="4">
                  <c:v>88.004274646005882</c:v>
                </c:pt>
                <c:pt idx="5">
                  <c:v>91.448931116389559</c:v>
                </c:pt>
                <c:pt idx="6">
                  <c:v>91.147801869902523</c:v>
                </c:pt>
                <c:pt idx="7">
                  <c:v>94.491086831512362</c:v>
                </c:pt>
                <c:pt idx="8">
                  <c:v>97.265185601799772</c:v>
                </c:pt>
                <c:pt idx="9">
                  <c:v>62.380524466955315</c:v>
                </c:pt>
                <c:pt idx="10">
                  <c:v>49.04843384432727</c:v>
                </c:pt>
                <c:pt idx="11">
                  <c:v>45.324460382042616</c:v>
                </c:pt>
                <c:pt idx="12">
                  <c:v>42.856297698633377</c:v>
                </c:pt>
                <c:pt idx="13">
                  <c:v>41.872963715853082</c:v>
                </c:pt>
                <c:pt idx="14">
                  <c:v>34.595044268821681</c:v>
                </c:pt>
                <c:pt idx="15">
                  <c:v>47.269571685365399</c:v>
                </c:pt>
                <c:pt idx="16">
                  <c:v>39.256009826285315</c:v>
                </c:pt>
                <c:pt idx="17">
                  <c:v>39.716228547879076</c:v>
                </c:pt>
                <c:pt idx="18">
                  <c:v>34.700000000000003</c:v>
                </c:pt>
                <c:pt idx="19">
                  <c:v>40.1</c:v>
                </c:pt>
              </c:numCache>
            </c:numRef>
          </c:val>
          <c:extLst>
            <c:ext xmlns:c16="http://schemas.microsoft.com/office/drawing/2014/chart" uri="{C3380CC4-5D6E-409C-BE32-E72D297353CC}">
              <c16:uniqueId val="{00000000-16C7-46D9-9082-19B9BB2AF983}"/>
            </c:ext>
          </c:extLst>
        </c:ser>
        <c:dLbls>
          <c:dLblPos val="outEnd"/>
          <c:showLegendKey val="0"/>
          <c:showVal val="1"/>
          <c:showCatName val="0"/>
          <c:showSerName val="0"/>
          <c:showPercent val="0"/>
          <c:showBubbleSize val="0"/>
        </c:dLbls>
        <c:gapWidth val="444"/>
        <c:overlap val="-90"/>
        <c:axId val="131514752"/>
        <c:axId val="131683072"/>
      </c:barChart>
      <c:catAx>
        <c:axId val="131514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mn-lt"/>
                <a:ea typeface="+mn-ea"/>
                <a:cs typeface="+mn-cs"/>
              </a:defRPr>
            </a:pPr>
            <a:endParaRPr lang="en-US"/>
          </a:p>
        </c:txPr>
        <c:crossAx val="131683072"/>
        <c:crosses val="autoZero"/>
        <c:auto val="1"/>
        <c:lblAlgn val="ctr"/>
        <c:lblOffset val="100"/>
        <c:noMultiLvlLbl val="0"/>
      </c:catAx>
      <c:valAx>
        <c:axId val="131683072"/>
        <c:scaling>
          <c:orientation val="minMax"/>
        </c:scaling>
        <c:delete val="1"/>
        <c:axPos val="l"/>
        <c:numFmt formatCode="0.0" sourceLinked="1"/>
        <c:majorTickMark val="none"/>
        <c:minorTickMark val="none"/>
        <c:tickLblPos val="nextTo"/>
        <c:crossAx val="13151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smtClean="0"/>
              <a:t>مقایسه درصد</a:t>
            </a:r>
            <a:r>
              <a:rPr lang="en-US" dirty="0"/>
              <a:t>HbA1c </a:t>
            </a:r>
            <a:r>
              <a:rPr lang="fa-IR" dirty="0"/>
              <a:t> انجام شده به نسبت تعداد مراقبت های انجام شده از دیابتی ها به تفکیک شبکه </a:t>
            </a:r>
            <a:r>
              <a:rPr lang="fa-IR" dirty="0" smtClean="0"/>
              <a:t>در سه ماهه دوم سال 1400</a:t>
            </a:r>
            <a:endParaRPr lang="fa-IR"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3333333333E-2"/>
          <c:y val="0.27489822105570139"/>
          <c:w val="0.9770833333333333"/>
          <c:h val="0.34713137941090699"/>
        </c:manualLayout>
      </c:layout>
      <c:barChart>
        <c:barDir val="col"/>
        <c:grouping val="clustered"/>
        <c:varyColors val="0"/>
        <c:ser>
          <c:idx val="0"/>
          <c:order val="0"/>
          <c:tx>
            <c:strRef>
              <c:f>'درصد انجام A1Cبه مراقبت شده ها'!$C$35</c:f>
              <c:strCache>
                <c:ptCount val="1"/>
                <c:pt idx="0">
                  <c:v>سه ماهه دوم سال 1400</c:v>
                </c:pt>
              </c:strCache>
            </c:strRef>
          </c:tx>
          <c:spPr>
            <a:solidFill>
              <a:schemeClr val="accent1"/>
            </a:solidFill>
            <a:ln>
              <a:noFill/>
            </a:ln>
            <a:effectLst/>
          </c:spPr>
          <c:invertIfNegative val="0"/>
          <c:dPt>
            <c:idx val="14"/>
            <c:invertIfNegative val="0"/>
            <c:bubble3D val="0"/>
            <c:spPr>
              <a:solidFill>
                <a:srgbClr val="FF0000"/>
              </a:solidFill>
              <a:ln>
                <a:noFill/>
              </a:ln>
              <a:effectLst/>
            </c:spPr>
            <c:extLst>
              <c:ext xmlns:c16="http://schemas.microsoft.com/office/drawing/2014/chart" uri="{C3380CC4-5D6E-409C-BE32-E72D297353CC}">
                <c16:uniqueId val="{00000001-9B67-4CC3-9D31-A7CBB1F65393}"/>
              </c:ext>
            </c:extLst>
          </c:dPt>
          <c:dLbls>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انجام A1Cبه مراقبت شده ها'!$B$36:$B$59</c:f>
              <c:strCache>
                <c:ptCount val="24"/>
                <c:pt idx="0">
                  <c:v>نائین</c:v>
                </c:pt>
                <c:pt idx="1">
                  <c:v>چادگان</c:v>
                </c:pt>
                <c:pt idx="2">
                  <c:v>بوئین</c:v>
                </c:pt>
                <c:pt idx="3">
                  <c:v>دهاقان</c:v>
                </c:pt>
                <c:pt idx="4">
                  <c:v>نطنز</c:v>
                </c:pt>
                <c:pt idx="5">
                  <c:v>خوانسار</c:v>
                </c:pt>
                <c:pt idx="6">
                  <c:v>فلاورجان</c:v>
                </c:pt>
                <c:pt idx="7">
                  <c:v>اصفهان یک</c:v>
                </c:pt>
                <c:pt idx="8">
                  <c:v>خور و بیابانک</c:v>
                </c:pt>
                <c:pt idx="9">
                  <c:v>فریدن</c:v>
                </c:pt>
                <c:pt idx="10">
                  <c:v>تیران و کرون</c:v>
                </c:pt>
                <c:pt idx="11">
                  <c:v>نجف آباد</c:v>
                </c:pt>
                <c:pt idx="12">
                  <c:v>گلپایگان</c:v>
                </c:pt>
                <c:pt idx="13">
                  <c:v>خمینی شهر</c:v>
                </c:pt>
                <c:pt idx="14">
                  <c:v>استان</c:v>
                </c:pt>
                <c:pt idx="15">
                  <c:v>اصفهان دو</c:v>
                </c:pt>
                <c:pt idx="16">
                  <c:v>سمیرم</c:v>
                </c:pt>
                <c:pt idx="17">
                  <c:v>مبارکه</c:v>
                </c:pt>
                <c:pt idx="18">
                  <c:v>فریدونشهر</c:v>
                </c:pt>
                <c:pt idx="19">
                  <c:v>اردستان</c:v>
                </c:pt>
                <c:pt idx="20">
                  <c:v>لنجان</c:v>
                </c:pt>
                <c:pt idx="21">
                  <c:v>شاهین شهر</c:v>
                </c:pt>
                <c:pt idx="22">
                  <c:v>برخوار</c:v>
                </c:pt>
                <c:pt idx="23">
                  <c:v>شهرضا</c:v>
                </c:pt>
              </c:strCache>
            </c:strRef>
          </c:cat>
          <c:val>
            <c:numRef>
              <c:f>'درصد انجام A1Cبه مراقبت شده ها'!$C$36:$C$59</c:f>
              <c:numCache>
                <c:formatCode>0.00</c:formatCode>
                <c:ptCount val="24"/>
                <c:pt idx="0">
                  <c:v>67.970660146699274</c:v>
                </c:pt>
                <c:pt idx="1">
                  <c:v>67.710049423393741</c:v>
                </c:pt>
                <c:pt idx="2">
                  <c:v>63.73626373626373</c:v>
                </c:pt>
                <c:pt idx="3">
                  <c:v>61.338289962825279</c:v>
                </c:pt>
                <c:pt idx="4">
                  <c:v>57.894736842105267</c:v>
                </c:pt>
                <c:pt idx="5">
                  <c:v>54.819277108433738</c:v>
                </c:pt>
                <c:pt idx="6">
                  <c:v>48.501131221719454</c:v>
                </c:pt>
                <c:pt idx="7">
                  <c:v>46.577344701583435</c:v>
                </c:pt>
                <c:pt idx="8">
                  <c:v>45.853658536585371</c:v>
                </c:pt>
                <c:pt idx="9">
                  <c:v>45.691906005221931</c:v>
                </c:pt>
                <c:pt idx="10">
                  <c:v>45.306859205776171</c:v>
                </c:pt>
                <c:pt idx="11">
                  <c:v>44.139534883720934</c:v>
                </c:pt>
                <c:pt idx="12">
                  <c:v>43.248945147679322</c:v>
                </c:pt>
                <c:pt idx="13">
                  <c:v>40.984405458089668</c:v>
                </c:pt>
                <c:pt idx="14">
                  <c:v>40.975550567251105</c:v>
                </c:pt>
                <c:pt idx="15">
                  <c:v>40.051347881899872</c:v>
                </c:pt>
                <c:pt idx="16">
                  <c:v>39.970501474926252</c:v>
                </c:pt>
                <c:pt idx="17">
                  <c:v>39.858156028368796</c:v>
                </c:pt>
                <c:pt idx="18">
                  <c:v>33.55263157894737</c:v>
                </c:pt>
                <c:pt idx="19">
                  <c:v>30.868761552680223</c:v>
                </c:pt>
                <c:pt idx="20">
                  <c:v>30.155367231638419</c:v>
                </c:pt>
                <c:pt idx="21">
                  <c:v>25.231607629427792</c:v>
                </c:pt>
                <c:pt idx="22">
                  <c:v>22.977528089887642</c:v>
                </c:pt>
                <c:pt idx="23">
                  <c:v>19.072847682119207</c:v>
                </c:pt>
              </c:numCache>
            </c:numRef>
          </c:val>
          <c:extLst>
            <c:ext xmlns:c16="http://schemas.microsoft.com/office/drawing/2014/chart" uri="{C3380CC4-5D6E-409C-BE32-E72D297353CC}">
              <c16:uniqueId val="{00000000-9B67-4CC3-9D31-A7CBB1F65393}"/>
            </c:ext>
          </c:extLst>
        </c:ser>
        <c:dLbls>
          <c:dLblPos val="outEnd"/>
          <c:showLegendKey val="0"/>
          <c:showVal val="1"/>
          <c:showCatName val="0"/>
          <c:showSerName val="0"/>
          <c:showPercent val="0"/>
          <c:showBubbleSize val="0"/>
        </c:dLbls>
        <c:gapWidth val="444"/>
        <c:overlap val="-90"/>
        <c:axId val="131831680"/>
        <c:axId val="132048384"/>
      </c:barChart>
      <c:catAx>
        <c:axId val="131831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crossAx val="132048384"/>
        <c:crosses val="autoZero"/>
        <c:auto val="1"/>
        <c:lblAlgn val="ctr"/>
        <c:lblOffset val="100"/>
        <c:noMultiLvlLbl val="0"/>
      </c:catAx>
      <c:valAx>
        <c:axId val="132048384"/>
        <c:scaling>
          <c:orientation val="minMax"/>
        </c:scaling>
        <c:delete val="1"/>
        <c:axPos val="l"/>
        <c:numFmt formatCode="0.00" sourceLinked="1"/>
        <c:majorTickMark val="none"/>
        <c:minorTickMark val="none"/>
        <c:tickLblPos val="nextTo"/>
        <c:crossAx val="131831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sz="2000" dirty="0" smtClean="0">
                <a:solidFill>
                  <a:srgbClr val="FF0000"/>
                </a:solidFill>
              </a:rPr>
              <a:t>روند تعداد</a:t>
            </a:r>
            <a:r>
              <a:rPr lang="fa-IR" sz="2000" baseline="0" dirty="0" smtClean="0">
                <a:solidFill>
                  <a:srgbClr val="FF0000"/>
                </a:solidFill>
              </a:rPr>
              <a:t> دیابتی های با کنترل مطلوب قند خون در استان اصفهان تا پایان شهریور 1400</a:t>
            </a:r>
            <a:endParaRPr lang="fa-IR" sz="2000" dirty="0">
              <a:solidFill>
                <a:srgbClr val="FF0000"/>
              </a:solidFill>
            </a:endParaRPr>
          </a:p>
        </c:rich>
      </c:tx>
      <c:layout>
        <c:manualLayout>
          <c:xMode val="edge"/>
          <c:yMode val="edge"/>
          <c:x val="0.12737762467191602"/>
          <c:y val="9.8148148148148151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3333333333E-2"/>
          <c:y val="0.26198148148148148"/>
          <c:w val="0.9770833333333333"/>
          <c:h val="0.5492069116360454"/>
        </c:manualLayout>
      </c:layout>
      <c:barChart>
        <c:barDir val="col"/>
        <c:grouping val="clustered"/>
        <c:varyColors val="0"/>
        <c:ser>
          <c:idx val="0"/>
          <c:order val="0"/>
          <c:tx>
            <c:strRef>
              <c:f>'تعداد کل استان'!$C$117</c:f>
              <c:strCache>
                <c:ptCount val="1"/>
                <c:pt idx="0">
                  <c:v>تعداد بیمار دیابتی کنترل شده</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'تعداد کل استان'!$B$118:$B$136</c:f>
              <c:strCache>
                <c:ptCount val="19"/>
                <c:pt idx="0">
                  <c:v>سه ماهه سوم سال 95</c:v>
                </c:pt>
                <c:pt idx="1">
                  <c:v>سه ماهه چهارم سال 95</c:v>
                </c:pt>
                <c:pt idx="2">
                  <c:v>سه ماهه اول
سال 96</c:v>
                </c:pt>
                <c:pt idx="3">
                  <c:v>سه ماهه دوم
سال96</c:v>
                </c:pt>
                <c:pt idx="4">
                  <c:v>سه ماهه سوم
سال 96</c:v>
                </c:pt>
                <c:pt idx="5">
                  <c:v>سه ماهه چهارم
سال 96</c:v>
                </c:pt>
                <c:pt idx="6">
                  <c:v>سه ماهه اول
سال 97</c:v>
                </c:pt>
                <c:pt idx="7">
                  <c:v>سه ماهه دوم
سال 97</c:v>
                </c:pt>
                <c:pt idx="8">
                  <c:v>سه ماهه سوم 
سال97</c:v>
                </c:pt>
                <c:pt idx="9">
                  <c:v>سه ماهه چهارم
سال97</c:v>
                </c:pt>
                <c:pt idx="10">
                  <c:v>سه ماهه اول
سال 98</c:v>
                </c:pt>
                <c:pt idx="11">
                  <c:v>سه ماهه دوم
سال 98</c:v>
                </c:pt>
                <c:pt idx="12">
                  <c:v>سه ماهه سوم
سال 98</c:v>
                </c:pt>
                <c:pt idx="13">
                  <c:v>سه ماهه چهارم
سال 98</c:v>
                </c:pt>
                <c:pt idx="14">
                  <c:v>سه ماهه اول
سال 99</c:v>
                </c:pt>
                <c:pt idx="15">
                  <c:v>سه ماهه دوم
سال 99</c:v>
                </c:pt>
                <c:pt idx="16">
                  <c:v>سه ماهه سوم سال 99</c:v>
                </c:pt>
                <c:pt idx="17">
                  <c:v>سه ماهه چهارم سال99</c:v>
                </c:pt>
                <c:pt idx="18">
                  <c:v>سه ماهه اول سال1400</c:v>
                </c:pt>
              </c:strCache>
            </c:strRef>
          </c:cat>
          <c:val>
            <c:numRef>
              <c:f>'تعداد کل استان'!$C$118:$C$136</c:f>
              <c:numCache>
                <c:formatCode>General</c:formatCode>
                <c:ptCount val="19"/>
                <c:pt idx="0">
                  <c:v>7</c:v>
                </c:pt>
                <c:pt idx="1">
                  <c:v>242</c:v>
                </c:pt>
                <c:pt idx="2">
                  <c:v>1017</c:v>
                </c:pt>
                <c:pt idx="3">
                  <c:v>1707</c:v>
                </c:pt>
                <c:pt idx="4">
                  <c:v>1853</c:v>
                </c:pt>
                <c:pt idx="5">
                  <c:v>2701</c:v>
                </c:pt>
                <c:pt idx="6">
                  <c:v>2727</c:v>
                </c:pt>
                <c:pt idx="7">
                  <c:v>4901</c:v>
                </c:pt>
                <c:pt idx="8">
                  <c:v>6614</c:v>
                </c:pt>
                <c:pt idx="9">
                  <c:v>7243</c:v>
                </c:pt>
                <c:pt idx="10">
                  <c:v>6630</c:v>
                </c:pt>
                <c:pt idx="11">
                  <c:v>6337</c:v>
                </c:pt>
                <c:pt idx="12">
                  <c:v>6885</c:v>
                </c:pt>
                <c:pt idx="13">
                  <c:v>7040</c:v>
                </c:pt>
                <c:pt idx="14">
                  <c:v>2696</c:v>
                </c:pt>
                <c:pt idx="15">
                  <c:v>6622</c:v>
                </c:pt>
                <c:pt idx="16">
                  <c:v>11248</c:v>
                </c:pt>
                <c:pt idx="17">
                  <c:v>5984</c:v>
                </c:pt>
                <c:pt idx="18">
                  <c:v>5486</c:v>
                </c:pt>
              </c:numCache>
            </c:numRef>
          </c:val>
          <c:extLst>
            <c:ext xmlns:c16="http://schemas.microsoft.com/office/drawing/2014/chart" uri="{C3380CC4-5D6E-409C-BE32-E72D297353CC}">
              <c16:uniqueId val="{00000000-F743-4288-8C92-E417BCF0680E}"/>
            </c:ext>
          </c:extLst>
        </c:ser>
        <c:dLbls>
          <c:dLblPos val="outEnd"/>
          <c:showLegendKey val="0"/>
          <c:showVal val="1"/>
          <c:showCatName val="0"/>
          <c:showSerName val="0"/>
          <c:showPercent val="0"/>
          <c:showBubbleSize val="0"/>
        </c:dLbls>
        <c:gapWidth val="444"/>
        <c:overlap val="-90"/>
        <c:axId val="142258944"/>
        <c:axId val="142261632"/>
      </c:barChart>
      <c:catAx>
        <c:axId val="142258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cap="all" spc="120" normalizeH="0" baseline="0">
                <a:solidFill>
                  <a:schemeClr val="tx1">
                    <a:lumMod val="65000"/>
                    <a:lumOff val="35000"/>
                  </a:schemeClr>
                </a:solidFill>
                <a:latin typeface="+mn-lt"/>
                <a:ea typeface="+mn-ea"/>
                <a:cs typeface="+mn-cs"/>
              </a:defRPr>
            </a:pPr>
            <a:endParaRPr lang="en-US"/>
          </a:p>
        </c:txPr>
        <c:crossAx val="142261632"/>
        <c:crosses val="autoZero"/>
        <c:auto val="1"/>
        <c:lblAlgn val="ctr"/>
        <c:lblOffset val="100"/>
        <c:noMultiLvlLbl val="0"/>
      </c:catAx>
      <c:valAx>
        <c:axId val="142261632"/>
        <c:scaling>
          <c:orientation val="minMax"/>
        </c:scaling>
        <c:delete val="1"/>
        <c:axPos val="l"/>
        <c:numFmt formatCode="General" sourceLinked="1"/>
        <c:majorTickMark val="none"/>
        <c:minorTickMark val="none"/>
        <c:tickLblPos val="nextTo"/>
        <c:crossAx val="14225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a:t>روند درصد </a:t>
            </a:r>
            <a:r>
              <a:rPr lang="en-US" dirty="0"/>
              <a:t>HbA1c</a:t>
            </a:r>
            <a:r>
              <a:rPr lang="fa-IR" dirty="0"/>
              <a:t> مطلوب نسبت به </a:t>
            </a:r>
            <a:r>
              <a:rPr lang="en-US" dirty="0"/>
              <a:t>HbA1c</a:t>
            </a:r>
            <a:r>
              <a:rPr lang="fa-IR" dirty="0"/>
              <a:t> انجام </a:t>
            </a:r>
            <a:r>
              <a:rPr lang="fa-IR" dirty="0" smtClean="0"/>
              <a:t>شده تا تابستان 1400 </a:t>
            </a:r>
            <a:endParaRPr lang="en-US" dirty="0"/>
          </a:p>
        </c:rich>
      </c:tx>
      <c:layout>
        <c:manualLayout>
          <c:xMode val="edge"/>
          <c:yMode val="edge"/>
          <c:x val="0.13616141732283465"/>
          <c:y val="7.2222222222222215E-2"/>
        </c:manualLayout>
      </c:layout>
      <c:overlay val="0"/>
      <c:spPr>
        <a:noFill/>
        <a:ln>
          <a:noFill/>
        </a:ln>
        <a:effectLst/>
      </c:spPr>
    </c:title>
    <c:autoTitleDeleted val="0"/>
    <c:plotArea>
      <c:layout>
        <c:manualLayout>
          <c:layoutTarget val="inner"/>
          <c:xMode val="edge"/>
          <c:yMode val="edge"/>
          <c:x val="3.2082431102362204E-2"/>
          <c:y val="0.3925463692038495"/>
          <c:w val="0.95645923556430446"/>
          <c:h val="0.26504024496937878"/>
        </c:manualLayout>
      </c:layout>
      <c:barChart>
        <c:barDir val="col"/>
        <c:grouping val="clustered"/>
        <c:varyColors val="0"/>
        <c:ser>
          <c:idx val="0"/>
          <c:order val="0"/>
          <c:tx>
            <c:strRef>
              <c:f>'درصد دیابت کنترل شده به نسبتA1C'!$AQ$58</c:f>
              <c:strCache>
                <c:ptCount val="1"/>
                <c:pt idx="0">
                  <c:v>استان</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دیابت کنترل شده به نسبتA1C'!$AR$57:$BK$57</c:f>
              <c:strCache>
                <c:ptCount val="20"/>
                <c:pt idx="0">
                  <c:v>سه ماهه سوم سال 95</c:v>
                </c:pt>
                <c:pt idx="1">
                  <c:v>سه ماهه چهارم سال 95</c:v>
                </c:pt>
                <c:pt idx="2">
                  <c:v>سه ماهه اول سال 96 </c:v>
                </c:pt>
                <c:pt idx="3">
                  <c:v>سه ماه دوم سال 96</c:v>
                </c:pt>
                <c:pt idx="4">
                  <c:v>سه ماهه سوم سال 96</c:v>
                </c:pt>
                <c:pt idx="5">
                  <c:v>سه ماهه چهارم سال 96</c:v>
                </c:pt>
                <c:pt idx="6">
                  <c:v>سه ماهه اول سال 97 </c:v>
                </c:pt>
                <c:pt idx="7">
                  <c:v>سه ماه دوم سال 97</c:v>
                </c:pt>
                <c:pt idx="8">
                  <c:v>سه ماهه سوم سال 97</c:v>
                </c:pt>
                <c:pt idx="9">
                  <c:v>سه ماهه چهارم سال 97</c:v>
                </c:pt>
                <c:pt idx="10">
                  <c:v>سه ماهه اول سال 98 </c:v>
                </c:pt>
                <c:pt idx="11">
                  <c:v>سه ماه دوم سال 98</c:v>
                </c:pt>
                <c:pt idx="12">
                  <c:v>سه ماهه سوم سال 98</c:v>
                </c:pt>
                <c:pt idx="13">
                  <c:v>سه ماهه چهارم سال 98</c:v>
                </c:pt>
                <c:pt idx="14">
                  <c:v>سه ماهه اول سال 99 </c:v>
                </c:pt>
                <c:pt idx="15">
                  <c:v>سه ماه دوم سال 99</c:v>
                </c:pt>
                <c:pt idx="16">
                  <c:v>سه ماهه سوم سال 99</c:v>
                </c:pt>
                <c:pt idx="17">
                  <c:v>سه ماهه چهارم سال 99</c:v>
                </c:pt>
                <c:pt idx="18">
                  <c:v>سه ماهه اول سال 1400</c:v>
                </c:pt>
                <c:pt idx="19">
                  <c:v>سه ماهه دوم سال 1400</c:v>
                </c:pt>
              </c:strCache>
            </c:strRef>
          </c:cat>
          <c:val>
            <c:numRef>
              <c:f>'درصد دیابت کنترل شده به نسبتA1C'!$AR$58:$BK$58</c:f>
              <c:numCache>
                <c:formatCode>0.0</c:formatCode>
                <c:ptCount val="20"/>
                <c:pt idx="0">
                  <c:v>29.166666666666668</c:v>
                </c:pt>
                <c:pt idx="1">
                  <c:v>59.753086419753089</c:v>
                </c:pt>
                <c:pt idx="2">
                  <c:v>56.12582781456954</c:v>
                </c:pt>
                <c:pt idx="3">
                  <c:v>57.571669477234401</c:v>
                </c:pt>
                <c:pt idx="4">
                  <c:v>56.253794778384943</c:v>
                </c:pt>
                <c:pt idx="5">
                  <c:v>58.463203463203463</c:v>
                </c:pt>
                <c:pt idx="6">
                  <c:v>59.515495416848538</c:v>
                </c:pt>
                <c:pt idx="7">
                  <c:v>59.651898734177209</c:v>
                </c:pt>
                <c:pt idx="8">
                  <c:v>47.806288398988073</c:v>
                </c:pt>
                <c:pt idx="9">
                  <c:v>47.426663174436875</c:v>
                </c:pt>
                <c:pt idx="10">
                  <c:v>47.20205040580948</c:v>
                </c:pt>
                <c:pt idx="11">
                  <c:v>48.20844427538988</c:v>
                </c:pt>
                <c:pt idx="12">
                  <c:v>47.522087244616237</c:v>
                </c:pt>
                <c:pt idx="13">
                  <c:v>46.817849305047545</c:v>
                </c:pt>
                <c:pt idx="14">
                  <c:v>46.307110958433526</c:v>
                </c:pt>
                <c:pt idx="15">
                  <c:v>43.417256753212691</c:v>
                </c:pt>
                <c:pt idx="16">
                  <c:v>43.69747899159664</c:v>
                </c:pt>
                <c:pt idx="17">
                  <c:v>44.352208716276316</c:v>
                </c:pt>
                <c:pt idx="18">
                  <c:v>48.4</c:v>
                </c:pt>
                <c:pt idx="19">
                  <c:v>45.6</c:v>
                </c:pt>
              </c:numCache>
            </c:numRef>
          </c:val>
          <c:extLst>
            <c:ext xmlns:c16="http://schemas.microsoft.com/office/drawing/2014/chart" uri="{C3380CC4-5D6E-409C-BE32-E72D297353CC}">
              <c16:uniqueId val="{00000000-56BD-4405-990B-3EC98DBE52D3}"/>
            </c:ext>
          </c:extLst>
        </c:ser>
        <c:dLbls>
          <c:dLblPos val="outEnd"/>
          <c:showLegendKey val="0"/>
          <c:showVal val="1"/>
          <c:showCatName val="0"/>
          <c:showSerName val="0"/>
          <c:showPercent val="0"/>
          <c:showBubbleSize val="0"/>
        </c:dLbls>
        <c:gapWidth val="444"/>
        <c:overlap val="-90"/>
        <c:axId val="143354880"/>
        <c:axId val="147355520"/>
      </c:barChart>
      <c:catAx>
        <c:axId val="143354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147355520"/>
        <c:crosses val="autoZero"/>
        <c:auto val="1"/>
        <c:lblAlgn val="ctr"/>
        <c:lblOffset val="100"/>
        <c:noMultiLvlLbl val="0"/>
      </c:catAx>
      <c:valAx>
        <c:axId val="147355520"/>
        <c:scaling>
          <c:orientation val="minMax"/>
        </c:scaling>
        <c:delete val="1"/>
        <c:axPos val="l"/>
        <c:numFmt formatCode="0.0" sourceLinked="1"/>
        <c:majorTickMark val="none"/>
        <c:minorTickMark val="none"/>
        <c:tickLblPos val="nextTo"/>
        <c:crossAx val="143354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sz="1800" b="1" i="0" cap="all" baseline="0" dirty="0" smtClean="0">
                <a:effectLst/>
              </a:rPr>
              <a:t>مقایسه درصد</a:t>
            </a:r>
            <a:r>
              <a:rPr lang="en-US" sz="1800" b="1" i="0" cap="all" baseline="0" dirty="0" smtClean="0">
                <a:effectLst/>
              </a:rPr>
              <a:t>HbA1c </a:t>
            </a:r>
            <a:r>
              <a:rPr lang="fa-IR" sz="1800" b="1" i="0" cap="all" baseline="0" dirty="0" smtClean="0">
                <a:effectLst/>
              </a:rPr>
              <a:t> مطلوب به نسبت تعداد </a:t>
            </a:r>
            <a:r>
              <a:rPr lang="en-US" sz="1800" b="1" i="0" u="none" strike="noStrike" cap="all" normalizeH="0" baseline="0" dirty="0" smtClean="0">
                <a:effectLst/>
              </a:rPr>
              <a:t>HbA1c</a:t>
            </a:r>
            <a:r>
              <a:rPr lang="fa-IR" sz="2128" b="1" i="0" u="none" strike="noStrike" cap="all" normalizeH="0" baseline="0" dirty="0" smtClean="0">
                <a:effectLst/>
              </a:rPr>
              <a:t> </a:t>
            </a:r>
            <a:r>
              <a:rPr lang="fa-IR" sz="1800" b="1" i="0" cap="all" baseline="0" dirty="0" smtClean="0">
                <a:effectLst/>
              </a:rPr>
              <a:t>انجام شده در مراقبت از دیابتی ها به تفکیک شبکه در سه ماهه دوم سال  1400</a:t>
            </a:r>
            <a:endParaRPr lang="en-US" dirty="0">
              <a:effectLst/>
            </a:endParaRP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3333333333E-2"/>
          <c:y val="0.39435185185185184"/>
          <c:w val="0.9770833333333333"/>
          <c:h val="0.18138145231846023"/>
        </c:manualLayout>
      </c:layout>
      <c:barChart>
        <c:barDir val="col"/>
        <c:grouping val="clustered"/>
        <c:varyColors val="0"/>
        <c:ser>
          <c:idx val="0"/>
          <c:order val="0"/>
          <c:tx>
            <c:strRef>
              <c:f>'درصد دیابت کنترل شده به نسبتA1C'!$E$32</c:f>
              <c:strCache>
                <c:ptCount val="1"/>
                <c:pt idx="0">
                  <c:v>سه ماهه دوم سال 1400</c:v>
                </c:pt>
              </c:strCache>
            </c:strRef>
          </c:tx>
          <c:spPr>
            <a:solidFill>
              <a:schemeClr val="accent1"/>
            </a:solidFill>
            <a:ln>
              <a:noFill/>
            </a:ln>
            <a:effectLst/>
          </c:spPr>
          <c:invertIfNegative val="0"/>
          <c:dPt>
            <c:idx val="9"/>
            <c:invertIfNegative val="0"/>
            <c:bubble3D val="0"/>
            <c:spPr>
              <a:solidFill>
                <a:srgbClr val="FF0000"/>
              </a:solidFill>
              <a:ln>
                <a:noFill/>
              </a:ln>
              <a:effectLst/>
            </c:spPr>
            <c:extLst>
              <c:ext xmlns:c16="http://schemas.microsoft.com/office/drawing/2014/chart" uri="{C3380CC4-5D6E-409C-BE32-E72D297353CC}">
                <c16:uniqueId val="{00000001-C61B-4EFA-8F12-409C00F04932}"/>
              </c:ext>
            </c:extLst>
          </c:dPt>
          <c:dLbls>
            <c:spPr>
              <a:noFill/>
              <a:ln>
                <a:noFill/>
              </a:ln>
              <a:effectLst/>
            </c:spPr>
            <c:txPr>
              <a:bodyPr rot="-5400000" spcFirstLastPara="1" vertOverflow="clip" horzOverflow="clip"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دیابت کنترل شده به نسبتA1C'!$D$33:$D$56</c:f>
              <c:strCache>
                <c:ptCount val="24"/>
                <c:pt idx="0">
                  <c:v>نائین</c:v>
                </c:pt>
                <c:pt idx="1">
                  <c:v>بوئین</c:v>
                </c:pt>
                <c:pt idx="2">
                  <c:v>سمیرم</c:v>
                </c:pt>
                <c:pt idx="3">
                  <c:v>شهرضا</c:v>
                </c:pt>
                <c:pt idx="4">
                  <c:v>اصفهان دو</c:v>
                </c:pt>
                <c:pt idx="5">
                  <c:v>فلاورجان</c:v>
                </c:pt>
                <c:pt idx="6">
                  <c:v>فریدن</c:v>
                </c:pt>
                <c:pt idx="7">
                  <c:v>لنجان</c:v>
                </c:pt>
                <c:pt idx="8">
                  <c:v>خور و بیابانک</c:v>
                </c:pt>
                <c:pt idx="9">
                  <c:v>استان</c:v>
                </c:pt>
                <c:pt idx="10">
                  <c:v>نجف آباد</c:v>
                </c:pt>
                <c:pt idx="11">
                  <c:v>مبارکه</c:v>
                </c:pt>
                <c:pt idx="12">
                  <c:v>اصفهان یک</c:v>
                </c:pt>
                <c:pt idx="13">
                  <c:v>دهاقان</c:v>
                </c:pt>
                <c:pt idx="14">
                  <c:v>گلپایگان</c:v>
                </c:pt>
                <c:pt idx="15">
                  <c:v>شاهین شهر</c:v>
                </c:pt>
                <c:pt idx="16">
                  <c:v>خمینی شهر</c:v>
                </c:pt>
                <c:pt idx="17">
                  <c:v>برخوار</c:v>
                </c:pt>
                <c:pt idx="18">
                  <c:v>اردستان</c:v>
                </c:pt>
                <c:pt idx="19">
                  <c:v>خوانسار</c:v>
                </c:pt>
                <c:pt idx="20">
                  <c:v>تیران و کرون</c:v>
                </c:pt>
                <c:pt idx="21">
                  <c:v>چادگان</c:v>
                </c:pt>
                <c:pt idx="22">
                  <c:v>فریدونشهر</c:v>
                </c:pt>
                <c:pt idx="23">
                  <c:v>نطنز</c:v>
                </c:pt>
              </c:strCache>
            </c:strRef>
          </c:cat>
          <c:val>
            <c:numRef>
              <c:f>'درصد دیابت کنترل شده به نسبتA1C'!$E$33:$E$56</c:f>
              <c:numCache>
                <c:formatCode>0.00</c:formatCode>
                <c:ptCount val="24"/>
                <c:pt idx="0">
                  <c:v>74.100719424460422</c:v>
                </c:pt>
                <c:pt idx="1">
                  <c:v>62.068965517241381</c:v>
                </c:pt>
                <c:pt idx="2">
                  <c:v>56.826568265682653</c:v>
                </c:pt>
                <c:pt idx="3">
                  <c:v>52.777777777777779</c:v>
                </c:pt>
                <c:pt idx="4">
                  <c:v>50.480769230769226</c:v>
                </c:pt>
                <c:pt idx="5">
                  <c:v>49.912536443148689</c:v>
                </c:pt>
                <c:pt idx="6">
                  <c:v>49.714285714285715</c:v>
                </c:pt>
                <c:pt idx="7">
                  <c:v>47.892271662763463</c:v>
                </c:pt>
                <c:pt idx="8">
                  <c:v>46.276595744680847</c:v>
                </c:pt>
                <c:pt idx="9">
                  <c:v>45.647023985786198</c:v>
                </c:pt>
                <c:pt idx="10">
                  <c:v>45.416227608008427</c:v>
                </c:pt>
                <c:pt idx="11">
                  <c:v>45.195729537366546</c:v>
                </c:pt>
                <c:pt idx="12">
                  <c:v>44.8744769874477</c:v>
                </c:pt>
                <c:pt idx="13">
                  <c:v>44.848484848484851</c:v>
                </c:pt>
                <c:pt idx="14">
                  <c:v>44.146341463414636</c:v>
                </c:pt>
                <c:pt idx="15">
                  <c:v>41.68466522678186</c:v>
                </c:pt>
                <c:pt idx="16">
                  <c:v>40.784780023781217</c:v>
                </c:pt>
                <c:pt idx="17">
                  <c:v>40.097799511002449</c:v>
                </c:pt>
                <c:pt idx="18">
                  <c:v>38.922155688622759</c:v>
                </c:pt>
                <c:pt idx="19">
                  <c:v>35.714285714285715</c:v>
                </c:pt>
                <c:pt idx="20">
                  <c:v>35.059760956175303</c:v>
                </c:pt>
                <c:pt idx="21">
                  <c:v>33.819951338199509</c:v>
                </c:pt>
                <c:pt idx="22">
                  <c:v>33.333333333333329</c:v>
                </c:pt>
                <c:pt idx="23">
                  <c:v>26.634768740031902</c:v>
                </c:pt>
              </c:numCache>
            </c:numRef>
          </c:val>
          <c:extLst>
            <c:ext xmlns:c16="http://schemas.microsoft.com/office/drawing/2014/chart" uri="{C3380CC4-5D6E-409C-BE32-E72D297353CC}">
              <c16:uniqueId val="{00000000-C61B-4EFA-8F12-409C00F04932}"/>
            </c:ext>
          </c:extLst>
        </c:ser>
        <c:dLbls>
          <c:dLblPos val="outEnd"/>
          <c:showLegendKey val="0"/>
          <c:showVal val="1"/>
          <c:showCatName val="0"/>
          <c:showSerName val="0"/>
          <c:showPercent val="0"/>
          <c:showBubbleSize val="0"/>
        </c:dLbls>
        <c:gapWidth val="444"/>
        <c:overlap val="-90"/>
        <c:axId val="147454208"/>
        <c:axId val="148440576"/>
      </c:barChart>
      <c:catAx>
        <c:axId val="147454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crossAx val="148440576"/>
        <c:crosses val="autoZero"/>
        <c:auto val="1"/>
        <c:lblAlgn val="ctr"/>
        <c:lblOffset val="100"/>
        <c:noMultiLvlLbl val="0"/>
      </c:catAx>
      <c:valAx>
        <c:axId val="148440576"/>
        <c:scaling>
          <c:orientation val="minMax"/>
        </c:scaling>
        <c:delete val="1"/>
        <c:axPos val="l"/>
        <c:numFmt formatCode="0.00" sourceLinked="1"/>
        <c:majorTickMark val="none"/>
        <c:minorTickMark val="none"/>
        <c:tickLblPos val="nextTo"/>
        <c:crossAx val="147454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a-IR" sz="2000"/>
              <a:t>پوشش دریافت خدمات درمانی موثر با دیابت</a:t>
            </a:r>
            <a:endParaRPr lang="en-US" sz="2000"/>
          </a:p>
        </c:rich>
      </c:tx>
      <c:overlay val="0"/>
    </c:title>
    <c:autoTitleDeleted val="0"/>
    <c:plotArea>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1-511D-411B-82FE-60BADB24B0B5}"/>
              </c:ext>
            </c:extLst>
          </c:dPt>
          <c:dPt>
            <c:idx val="2"/>
            <c:invertIfNegative val="0"/>
            <c:bubble3D val="0"/>
            <c:spPr>
              <a:solidFill>
                <a:schemeClr val="accent2"/>
              </a:solidFill>
            </c:spPr>
            <c:extLst>
              <c:ext xmlns:c16="http://schemas.microsoft.com/office/drawing/2014/chart" uri="{C3380CC4-5D6E-409C-BE32-E72D297353CC}">
                <c16:uniqueId val="{00000003-511D-411B-82FE-60BADB24B0B5}"/>
              </c:ext>
            </c:extLst>
          </c:dPt>
          <c:dPt>
            <c:idx val="4"/>
            <c:invertIfNegative val="0"/>
            <c:bubble3D val="0"/>
            <c:spPr>
              <a:solidFill>
                <a:schemeClr val="accent2"/>
              </a:solidFill>
            </c:spPr>
            <c:extLst>
              <c:ext xmlns:c16="http://schemas.microsoft.com/office/drawing/2014/chart" uri="{C3380CC4-5D6E-409C-BE32-E72D297353CC}">
                <c16:uniqueId val="{00000005-511D-411B-82FE-60BADB24B0B5}"/>
              </c:ext>
            </c:extLst>
          </c:dPt>
          <c:dPt>
            <c:idx val="6"/>
            <c:invertIfNegative val="0"/>
            <c:bubble3D val="0"/>
            <c:spPr>
              <a:solidFill>
                <a:schemeClr val="accent2"/>
              </a:solidFill>
            </c:spPr>
            <c:extLst>
              <c:ext xmlns:c16="http://schemas.microsoft.com/office/drawing/2014/chart" uri="{C3380CC4-5D6E-409C-BE32-E72D297353CC}">
                <c16:uniqueId val="{00000007-511D-411B-82FE-60BADB24B0B5}"/>
              </c:ext>
            </c:extLst>
          </c:dPt>
          <c:dPt>
            <c:idx val="8"/>
            <c:invertIfNegative val="0"/>
            <c:bubble3D val="0"/>
            <c:spPr>
              <a:solidFill>
                <a:schemeClr val="accent2"/>
              </a:solidFill>
            </c:spPr>
            <c:extLst>
              <c:ext xmlns:c16="http://schemas.microsoft.com/office/drawing/2014/chart" uri="{C3380CC4-5D6E-409C-BE32-E72D297353CC}">
                <c16:uniqueId val="{00000009-511D-411B-82FE-60BADB24B0B5}"/>
              </c:ext>
            </c:extLst>
          </c:dPt>
          <c:dPt>
            <c:idx val="10"/>
            <c:invertIfNegative val="0"/>
            <c:bubble3D val="0"/>
            <c:spPr>
              <a:solidFill>
                <a:schemeClr val="accent2"/>
              </a:solidFill>
            </c:spPr>
            <c:extLst>
              <c:ext xmlns:c16="http://schemas.microsoft.com/office/drawing/2014/chart" uri="{C3380CC4-5D6E-409C-BE32-E72D297353CC}">
                <c16:uniqueId val="{0000000B-511D-411B-82FE-60BADB24B0B5}"/>
              </c:ext>
            </c:extLst>
          </c:dPt>
          <c:dPt>
            <c:idx val="12"/>
            <c:invertIfNegative val="0"/>
            <c:bubble3D val="0"/>
            <c:spPr>
              <a:solidFill>
                <a:schemeClr val="accent2"/>
              </a:solidFill>
            </c:spPr>
            <c:extLst>
              <c:ext xmlns:c16="http://schemas.microsoft.com/office/drawing/2014/chart" uri="{C3380CC4-5D6E-409C-BE32-E72D297353CC}">
                <c16:uniqueId val="{0000000D-511D-411B-82FE-60BADB24B0B5}"/>
              </c:ext>
            </c:extLst>
          </c:dPt>
          <c:dPt>
            <c:idx val="14"/>
            <c:invertIfNegative val="0"/>
            <c:bubble3D val="0"/>
            <c:spPr>
              <a:solidFill>
                <a:schemeClr val="accent2"/>
              </a:solidFill>
            </c:spPr>
            <c:extLst>
              <c:ext xmlns:c16="http://schemas.microsoft.com/office/drawing/2014/chart" uri="{C3380CC4-5D6E-409C-BE32-E72D297353CC}">
                <c16:uniqueId val="{0000000F-511D-411B-82FE-60BADB24B0B5}"/>
              </c:ext>
            </c:extLst>
          </c:dPt>
          <c:dPt>
            <c:idx val="16"/>
            <c:invertIfNegative val="0"/>
            <c:bubble3D val="0"/>
            <c:spPr>
              <a:solidFill>
                <a:schemeClr val="accent2"/>
              </a:solidFill>
            </c:spPr>
            <c:extLst>
              <c:ext xmlns:c16="http://schemas.microsoft.com/office/drawing/2014/chart" uri="{C3380CC4-5D6E-409C-BE32-E72D297353CC}">
                <c16:uniqueId val="{00000011-511D-411B-82FE-60BADB24B0B5}"/>
              </c:ext>
            </c:extLst>
          </c:dPt>
          <c:dPt>
            <c:idx val="18"/>
            <c:invertIfNegative val="0"/>
            <c:bubble3D val="0"/>
            <c:spPr>
              <a:solidFill>
                <a:schemeClr val="accent2"/>
              </a:solidFill>
            </c:spPr>
            <c:extLst>
              <c:ext xmlns:c16="http://schemas.microsoft.com/office/drawing/2014/chart" uri="{C3380CC4-5D6E-409C-BE32-E72D297353CC}">
                <c16:uniqueId val="{00000013-511D-411B-82FE-60BADB24B0B5}"/>
              </c:ext>
            </c:extLst>
          </c:dPt>
          <c:dPt>
            <c:idx val="20"/>
            <c:invertIfNegative val="0"/>
            <c:bubble3D val="0"/>
            <c:spPr>
              <a:solidFill>
                <a:schemeClr val="accent2"/>
              </a:solidFill>
            </c:spPr>
            <c:extLst>
              <c:ext xmlns:c16="http://schemas.microsoft.com/office/drawing/2014/chart" uri="{C3380CC4-5D6E-409C-BE32-E72D297353CC}">
                <c16:uniqueId val="{00000015-511D-411B-82FE-60BADB24B0B5}"/>
              </c:ext>
            </c:extLst>
          </c:dPt>
          <c:dPt>
            <c:idx val="22"/>
            <c:invertIfNegative val="0"/>
            <c:bubble3D val="0"/>
            <c:spPr>
              <a:solidFill>
                <a:schemeClr val="accent2"/>
              </a:solidFill>
            </c:spPr>
            <c:extLst>
              <c:ext xmlns:c16="http://schemas.microsoft.com/office/drawing/2014/chart" uri="{C3380CC4-5D6E-409C-BE32-E72D297353CC}">
                <c16:uniqueId val="{00000017-511D-411B-82FE-60BADB24B0B5}"/>
              </c:ext>
            </c:extLst>
          </c:dPt>
          <c:dPt>
            <c:idx val="24"/>
            <c:invertIfNegative val="0"/>
            <c:bubble3D val="0"/>
            <c:spPr>
              <a:solidFill>
                <a:schemeClr val="accent2"/>
              </a:solidFill>
            </c:spPr>
            <c:extLst>
              <c:ext xmlns:c16="http://schemas.microsoft.com/office/drawing/2014/chart" uri="{C3380CC4-5D6E-409C-BE32-E72D297353CC}">
                <c16:uniqueId val="{00000019-511D-411B-82FE-60BADB24B0B5}"/>
              </c:ext>
            </c:extLst>
          </c:dPt>
          <c:dPt>
            <c:idx val="26"/>
            <c:invertIfNegative val="0"/>
            <c:bubble3D val="0"/>
            <c:spPr>
              <a:solidFill>
                <a:schemeClr val="accent2"/>
              </a:solidFill>
            </c:spPr>
            <c:extLst>
              <c:ext xmlns:c16="http://schemas.microsoft.com/office/drawing/2014/chart" uri="{C3380CC4-5D6E-409C-BE32-E72D297353CC}">
                <c16:uniqueId val="{0000001B-511D-411B-82FE-60BADB24B0B5}"/>
              </c:ext>
            </c:extLst>
          </c:dPt>
          <c:dPt>
            <c:idx val="28"/>
            <c:invertIfNegative val="0"/>
            <c:bubble3D val="0"/>
            <c:spPr>
              <a:solidFill>
                <a:schemeClr val="accent2"/>
              </a:solidFill>
            </c:spPr>
            <c:extLst>
              <c:ext xmlns:c16="http://schemas.microsoft.com/office/drawing/2014/chart" uri="{C3380CC4-5D6E-409C-BE32-E72D297353CC}">
                <c16:uniqueId val="{0000001D-511D-411B-82FE-60BADB24B0B5}"/>
              </c:ext>
            </c:extLst>
          </c:dPt>
          <c:dPt>
            <c:idx val="30"/>
            <c:invertIfNegative val="0"/>
            <c:bubble3D val="0"/>
            <c:spPr>
              <a:solidFill>
                <a:schemeClr val="accent2"/>
              </a:solidFill>
            </c:spPr>
            <c:extLst>
              <c:ext xmlns:c16="http://schemas.microsoft.com/office/drawing/2014/chart" uri="{C3380CC4-5D6E-409C-BE32-E72D297353CC}">
                <c16:uniqueId val="{0000001F-511D-411B-82FE-60BADB24B0B5}"/>
              </c:ext>
            </c:extLst>
          </c:dPt>
          <c:dPt>
            <c:idx val="32"/>
            <c:invertIfNegative val="0"/>
            <c:bubble3D val="0"/>
            <c:spPr>
              <a:solidFill>
                <a:schemeClr val="accent2"/>
              </a:solidFill>
            </c:spPr>
            <c:extLst>
              <c:ext xmlns:c16="http://schemas.microsoft.com/office/drawing/2014/chart" uri="{C3380CC4-5D6E-409C-BE32-E72D297353CC}">
                <c16:uniqueId val="{00000021-511D-411B-82FE-60BADB24B0B5}"/>
              </c:ext>
            </c:extLst>
          </c:dPt>
          <c:dPt>
            <c:idx val="34"/>
            <c:invertIfNegative val="0"/>
            <c:bubble3D val="0"/>
            <c:spPr>
              <a:solidFill>
                <a:schemeClr val="accent2"/>
              </a:solidFill>
            </c:spPr>
            <c:extLst>
              <c:ext xmlns:c16="http://schemas.microsoft.com/office/drawing/2014/chart" uri="{C3380CC4-5D6E-409C-BE32-E72D297353CC}">
                <c16:uniqueId val="{00000023-511D-411B-82FE-60BADB24B0B5}"/>
              </c:ext>
            </c:extLst>
          </c:dPt>
          <c:dPt>
            <c:idx val="36"/>
            <c:invertIfNegative val="0"/>
            <c:bubble3D val="0"/>
            <c:spPr>
              <a:solidFill>
                <a:schemeClr val="accent2"/>
              </a:solidFill>
            </c:spPr>
            <c:extLst>
              <c:ext xmlns:c16="http://schemas.microsoft.com/office/drawing/2014/chart" uri="{C3380CC4-5D6E-409C-BE32-E72D297353CC}">
                <c16:uniqueId val="{00000025-511D-411B-82FE-60BADB24B0B5}"/>
              </c:ext>
            </c:extLst>
          </c:dPt>
          <c:dPt>
            <c:idx val="38"/>
            <c:invertIfNegative val="0"/>
            <c:bubble3D val="0"/>
            <c:spPr>
              <a:solidFill>
                <a:schemeClr val="accent2"/>
              </a:solidFill>
            </c:spPr>
            <c:extLst>
              <c:ext xmlns:c16="http://schemas.microsoft.com/office/drawing/2014/chart" uri="{C3380CC4-5D6E-409C-BE32-E72D297353CC}">
                <c16:uniqueId val="{00000027-511D-411B-82FE-60BADB24B0B5}"/>
              </c:ext>
            </c:extLst>
          </c:dPt>
          <c:dPt>
            <c:idx val="40"/>
            <c:invertIfNegative val="0"/>
            <c:bubble3D val="0"/>
            <c:spPr>
              <a:solidFill>
                <a:schemeClr val="accent2"/>
              </a:solidFill>
            </c:spPr>
            <c:extLst>
              <c:ext xmlns:c16="http://schemas.microsoft.com/office/drawing/2014/chart" uri="{C3380CC4-5D6E-409C-BE32-E72D297353CC}">
                <c16:uniqueId val="{00000029-511D-411B-82FE-60BADB24B0B5}"/>
              </c:ext>
            </c:extLst>
          </c:dPt>
          <c:dPt>
            <c:idx val="42"/>
            <c:invertIfNegative val="0"/>
            <c:bubble3D val="0"/>
            <c:spPr>
              <a:solidFill>
                <a:schemeClr val="accent2"/>
              </a:solidFill>
            </c:spPr>
            <c:extLst>
              <c:ext xmlns:c16="http://schemas.microsoft.com/office/drawing/2014/chart" uri="{C3380CC4-5D6E-409C-BE32-E72D297353CC}">
                <c16:uniqueId val="{0000002B-511D-411B-82FE-60BADB24B0B5}"/>
              </c:ext>
            </c:extLst>
          </c:dPt>
          <c:dPt>
            <c:idx val="44"/>
            <c:invertIfNegative val="0"/>
            <c:bubble3D val="0"/>
            <c:spPr>
              <a:solidFill>
                <a:schemeClr val="accent2"/>
              </a:solidFill>
            </c:spPr>
            <c:extLst>
              <c:ext xmlns:c16="http://schemas.microsoft.com/office/drawing/2014/chart" uri="{C3380CC4-5D6E-409C-BE32-E72D297353CC}">
                <c16:uniqueId val="{0000002D-511D-411B-82FE-60BADB24B0B5}"/>
              </c:ext>
            </c:extLst>
          </c:dPt>
          <c:dPt>
            <c:idx val="46"/>
            <c:invertIfNegative val="0"/>
            <c:bubble3D val="0"/>
            <c:spPr>
              <a:solidFill>
                <a:schemeClr val="accent2"/>
              </a:solidFill>
            </c:spPr>
            <c:extLst>
              <c:ext xmlns:c16="http://schemas.microsoft.com/office/drawing/2014/chart" uri="{C3380CC4-5D6E-409C-BE32-E72D297353CC}">
                <c16:uniqueId val="{0000002F-511D-411B-82FE-60BADB24B0B5}"/>
              </c:ext>
            </c:extLst>
          </c:dPt>
          <c:dLbls>
            <c:dLbl>
              <c:idx val="10"/>
              <c:spPr>
                <a:noFill/>
                <a:ln>
                  <a:noFill/>
                </a:ln>
                <a:effectLst/>
              </c:spPr>
              <c:txPr>
                <a:bodyPr rot="-5400000" vert="horz"/>
                <a:lstStyle/>
                <a:p>
                  <a:pPr rtl="1">
                    <a:defRPr sz="1200"/>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511D-411B-82FE-60BADB24B0B5}"/>
                </c:ext>
              </c:extLst>
            </c:dLbl>
            <c:spPr>
              <a:noFill/>
              <a:ln>
                <a:noFill/>
              </a:ln>
              <a:effectLst/>
            </c:spPr>
            <c:txPr>
              <a:bodyPr rot="-5400000" vert="horz"/>
              <a:lstStyle/>
              <a:p>
                <a:pPr rtl="1">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'پوشش دریافت خدمات'!$A$1:$B$44</c:f>
              <c:multiLvlStrCache>
                <c:ptCount val="44"/>
                <c:lvl>
                  <c:pt idx="0">
                    <c:v>زن</c:v>
                  </c:pt>
                  <c:pt idx="1">
                    <c:v>مرد</c:v>
                  </c:pt>
                  <c:pt idx="2">
                    <c:v>زن</c:v>
                  </c:pt>
                  <c:pt idx="3">
                    <c:v>مرد</c:v>
                  </c:pt>
                  <c:pt idx="4">
                    <c:v>زن</c:v>
                  </c:pt>
                  <c:pt idx="5">
                    <c:v>مرد</c:v>
                  </c:pt>
                  <c:pt idx="6">
                    <c:v>زن</c:v>
                  </c:pt>
                  <c:pt idx="7">
                    <c:v>مرد</c:v>
                  </c:pt>
                  <c:pt idx="8">
                    <c:v>زن</c:v>
                  </c:pt>
                  <c:pt idx="9">
                    <c:v>مرد</c:v>
                  </c:pt>
                  <c:pt idx="10">
                    <c:v>زن</c:v>
                  </c:pt>
                  <c:pt idx="11">
                    <c:v>مرد</c:v>
                  </c:pt>
                  <c:pt idx="12">
                    <c:v>زن</c:v>
                  </c:pt>
                  <c:pt idx="13">
                    <c:v>مرد</c:v>
                  </c:pt>
                  <c:pt idx="14">
                    <c:v>زن</c:v>
                  </c:pt>
                  <c:pt idx="15">
                    <c:v>مرد</c:v>
                  </c:pt>
                  <c:pt idx="16">
                    <c:v>زن</c:v>
                  </c:pt>
                  <c:pt idx="17">
                    <c:v>مرد</c:v>
                  </c:pt>
                  <c:pt idx="18">
                    <c:v>زن</c:v>
                  </c:pt>
                  <c:pt idx="19">
                    <c:v>مرد</c:v>
                  </c:pt>
                  <c:pt idx="20">
                    <c:v>زن</c:v>
                  </c:pt>
                  <c:pt idx="21">
                    <c:v>مرد</c:v>
                  </c:pt>
                  <c:pt idx="22">
                    <c:v>زن</c:v>
                  </c:pt>
                  <c:pt idx="23">
                    <c:v>مرد</c:v>
                  </c:pt>
                  <c:pt idx="24">
                    <c:v>زن</c:v>
                  </c:pt>
                  <c:pt idx="25">
                    <c:v>مرد</c:v>
                  </c:pt>
                  <c:pt idx="26">
                    <c:v>زن</c:v>
                  </c:pt>
                  <c:pt idx="27">
                    <c:v>مرد</c:v>
                  </c:pt>
                  <c:pt idx="28">
                    <c:v>زن</c:v>
                  </c:pt>
                  <c:pt idx="29">
                    <c:v>مرد</c:v>
                  </c:pt>
                  <c:pt idx="30">
                    <c:v>زن</c:v>
                  </c:pt>
                  <c:pt idx="31">
                    <c:v>مرد</c:v>
                  </c:pt>
                  <c:pt idx="32">
                    <c:v>زن</c:v>
                  </c:pt>
                  <c:pt idx="33">
                    <c:v>مرد</c:v>
                  </c:pt>
                  <c:pt idx="34">
                    <c:v>زن</c:v>
                  </c:pt>
                  <c:pt idx="35">
                    <c:v>مرد</c:v>
                  </c:pt>
                  <c:pt idx="36">
                    <c:v>زن</c:v>
                  </c:pt>
                  <c:pt idx="37">
                    <c:v>مرد</c:v>
                  </c:pt>
                  <c:pt idx="38">
                    <c:v>زن</c:v>
                  </c:pt>
                  <c:pt idx="39">
                    <c:v>مرد</c:v>
                  </c:pt>
                  <c:pt idx="40">
                    <c:v>زن</c:v>
                  </c:pt>
                  <c:pt idx="41">
                    <c:v>مرد</c:v>
                  </c:pt>
                  <c:pt idx="42">
                    <c:v>زن</c:v>
                  </c:pt>
                  <c:pt idx="43">
                    <c:v>مرد</c:v>
                  </c:pt>
                </c:lvl>
                <c:lvl>
                  <c:pt idx="0">
                    <c:v>اردستان</c:v>
                  </c:pt>
                  <c:pt idx="2">
                    <c:v>اصفهان</c:v>
                  </c:pt>
                  <c:pt idx="4">
                    <c:v>خمینی شهر</c:v>
                  </c:pt>
                  <c:pt idx="6">
                    <c:v>خوانسار</c:v>
                  </c:pt>
                  <c:pt idx="8">
                    <c:v>سمیرم</c:v>
                  </c:pt>
                  <c:pt idx="10">
                    <c:v>فریدن</c:v>
                  </c:pt>
                  <c:pt idx="12">
                    <c:v>فریدونشهر</c:v>
                  </c:pt>
                  <c:pt idx="14">
                    <c:v>فلاورجان</c:v>
                  </c:pt>
                  <c:pt idx="16">
                    <c:v>شهرضا</c:v>
                  </c:pt>
                  <c:pt idx="18">
                    <c:v>گلپایگان</c:v>
                  </c:pt>
                  <c:pt idx="20">
                    <c:v>لنجان</c:v>
                  </c:pt>
                  <c:pt idx="22">
                    <c:v>نائین</c:v>
                  </c:pt>
                  <c:pt idx="24">
                    <c:v>نجف آباد</c:v>
                  </c:pt>
                  <c:pt idx="26">
                    <c:v>نطنز</c:v>
                  </c:pt>
                  <c:pt idx="28">
                    <c:v>شاهین شهر</c:v>
                  </c:pt>
                  <c:pt idx="30">
                    <c:v>مبارکه</c:v>
                  </c:pt>
                  <c:pt idx="32">
                    <c:v>تیران </c:v>
                  </c:pt>
                  <c:pt idx="34">
                    <c:v>چادگان</c:v>
                  </c:pt>
                  <c:pt idx="36">
                    <c:v>دهاقان</c:v>
                  </c:pt>
                  <c:pt idx="38">
                    <c:v>برخوار</c:v>
                  </c:pt>
                  <c:pt idx="40">
                    <c:v>خور </c:v>
                  </c:pt>
                  <c:pt idx="42">
                    <c:v>بوئین </c:v>
                  </c:pt>
                </c:lvl>
              </c:multiLvlStrCache>
            </c:multiLvlStrRef>
          </c:cat>
          <c:val>
            <c:numRef>
              <c:f>'پوشش دریافت خدمات'!$C$1:$C$44</c:f>
              <c:numCache>
                <c:formatCode>General</c:formatCode>
                <c:ptCount val="44"/>
                <c:pt idx="0">
                  <c:v>41.1</c:v>
                </c:pt>
                <c:pt idx="1">
                  <c:v>40</c:v>
                </c:pt>
                <c:pt idx="2">
                  <c:v>44.1</c:v>
                </c:pt>
                <c:pt idx="3">
                  <c:v>41.5</c:v>
                </c:pt>
                <c:pt idx="4">
                  <c:v>40.799999999999997</c:v>
                </c:pt>
                <c:pt idx="5">
                  <c:v>40.4</c:v>
                </c:pt>
                <c:pt idx="6">
                  <c:v>40.200000000000003</c:v>
                </c:pt>
                <c:pt idx="7">
                  <c:v>40.5</c:v>
                </c:pt>
                <c:pt idx="8">
                  <c:v>40.9</c:v>
                </c:pt>
                <c:pt idx="9">
                  <c:v>40.6</c:v>
                </c:pt>
                <c:pt idx="10">
                  <c:v>40.200000000000003</c:v>
                </c:pt>
                <c:pt idx="11">
                  <c:v>40.5</c:v>
                </c:pt>
                <c:pt idx="12">
                  <c:v>40.200000000000003</c:v>
                </c:pt>
                <c:pt idx="13">
                  <c:v>40.6</c:v>
                </c:pt>
                <c:pt idx="14">
                  <c:v>40.799999999999997</c:v>
                </c:pt>
                <c:pt idx="15">
                  <c:v>40.5</c:v>
                </c:pt>
                <c:pt idx="16">
                  <c:v>41.2</c:v>
                </c:pt>
                <c:pt idx="17">
                  <c:v>40.4</c:v>
                </c:pt>
                <c:pt idx="18">
                  <c:v>40.200000000000003</c:v>
                </c:pt>
                <c:pt idx="19">
                  <c:v>40.6</c:v>
                </c:pt>
                <c:pt idx="20">
                  <c:v>38.9</c:v>
                </c:pt>
                <c:pt idx="21">
                  <c:v>40.9</c:v>
                </c:pt>
                <c:pt idx="22">
                  <c:v>41.3</c:v>
                </c:pt>
                <c:pt idx="23">
                  <c:v>39.9</c:v>
                </c:pt>
                <c:pt idx="24">
                  <c:v>40.4</c:v>
                </c:pt>
                <c:pt idx="25">
                  <c:v>40.4</c:v>
                </c:pt>
                <c:pt idx="26">
                  <c:v>40.700000000000003</c:v>
                </c:pt>
                <c:pt idx="27">
                  <c:v>40.1</c:v>
                </c:pt>
                <c:pt idx="28">
                  <c:v>40.5</c:v>
                </c:pt>
                <c:pt idx="29">
                  <c:v>40.200000000000003</c:v>
                </c:pt>
                <c:pt idx="30">
                  <c:v>41</c:v>
                </c:pt>
                <c:pt idx="31">
                  <c:v>40.700000000000003</c:v>
                </c:pt>
                <c:pt idx="32">
                  <c:v>39.700000000000003</c:v>
                </c:pt>
                <c:pt idx="33">
                  <c:v>40.6</c:v>
                </c:pt>
                <c:pt idx="34">
                  <c:v>39.700000000000003</c:v>
                </c:pt>
                <c:pt idx="35">
                  <c:v>40.799999999999997</c:v>
                </c:pt>
                <c:pt idx="36">
                  <c:v>40.799999999999997</c:v>
                </c:pt>
                <c:pt idx="37">
                  <c:v>40.6</c:v>
                </c:pt>
                <c:pt idx="38">
                  <c:v>40.799999999999997</c:v>
                </c:pt>
                <c:pt idx="39">
                  <c:v>40.200000000000003</c:v>
                </c:pt>
                <c:pt idx="40">
                  <c:v>41.2</c:v>
                </c:pt>
                <c:pt idx="41">
                  <c:v>39.9</c:v>
                </c:pt>
                <c:pt idx="42">
                  <c:v>40.1</c:v>
                </c:pt>
                <c:pt idx="43">
                  <c:v>40.4</c:v>
                </c:pt>
              </c:numCache>
            </c:numRef>
          </c:val>
          <c:extLst>
            <c:ext xmlns:c16="http://schemas.microsoft.com/office/drawing/2014/chart" uri="{C3380CC4-5D6E-409C-BE32-E72D297353CC}">
              <c16:uniqueId val="{00000030-511D-411B-82FE-60BADB24B0B5}"/>
            </c:ext>
          </c:extLst>
        </c:ser>
        <c:dLbls>
          <c:showLegendKey val="0"/>
          <c:showVal val="0"/>
          <c:showCatName val="0"/>
          <c:showSerName val="0"/>
          <c:showPercent val="0"/>
          <c:showBubbleSize val="0"/>
        </c:dLbls>
        <c:gapWidth val="150"/>
        <c:axId val="39590144"/>
        <c:axId val="39591936"/>
      </c:barChart>
      <c:catAx>
        <c:axId val="39590144"/>
        <c:scaling>
          <c:orientation val="minMax"/>
        </c:scaling>
        <c:delete val="0"/>
        <c:axPos val="b"/>
        <c:numFmt formatCode="General" sourceLinked="0"/>
        <c:majorTickMark val="out"/>
        <c:minorTickMark val="none"/>
        <c:tickLblPos val="nextTo"/>
        <c:txPr>
          <a:bodyPr rot="-5400000" vert="horz"/>
          <a:lstStyle/>
          <a:p>
            <a:pPr>
              <a:defRPr sz="1000"/>
            </a:pPr>
            <a:endParaRPr lang="en-US"/>
          </a:p>
        </c:txPr>
        <c:crossAx val="39591936"/>
        <c:crosses val="autoZero"/>
        <c:auto val="1"/>
        <c:lblAlgn val="ctr"/>
        <c:lblOffset val="100"/>
        <c:noMultiLvlLbl val="0"/>
      </c:catAx>
      <c:valAx>
        <c:axId val="39591936"/>
        <c:scaling>
          <c:orientation val="minMax"/>
        </c:scaling>
        <c:delete val="0"/>
        <c:axPos val="l"/>
        <c:majorGridlines/>
        <c:numFmt formatCode="General" sourceLinked="1"/>
        <c:majorTickMark val="out"/>
        <c:minorTickMark val="none"/>
        <c:tickLblPos val="nextTo"/>
        <c:crossAx val="39590144"/>
        <c:crosses val="autoZero"/>
        <c:crossBetween val="between"/>
      </c:valAx>
    </c:plotArea>
    <c:plotVisOnly val="1"/>
    <c:dispBlanksAs val="gap"/>
    <c:showDLblsOverMax val="0"/>
  </c:chart>
  <c:txPr>
    <a:bodyPr/>
    <a:lstStyle/>
    <a:p>
      <a:pPr>
        <a:defRPr sz="800" b="1">
          <a:cs typeface="B Nazanin" panose="00000400000000000000" pitchFamily="2" charset="-78"/>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زن'!$B$350</c:f>
              <c:strCache>
                <c:ptCount val="1"/>
                <c:pt idx="0">
                  <c:v>پوشش دریافت خدمات درمانی موثر با دیابت در زنان</c:v>
                </c:pt>
              </c:strCache>
            </c:strRef>
          </c:tx>
          <c:spPr>
            <a:solidFill>
              <a:srgbClr val="4F81BD"/>
            </a:solidFill>
          </c:spPr>
          <c:invertIfNegative val="0"/>
          <c:dPt>
            <c:idx val="1"/>
            <c:invertIfNegative val="0"/>
            <c:bubble3D val="0"/>
            <c:spPr>
              <a:solidFill>
                <a:srgbClr val="FF0000"/>
              </a:solidFill>
            </c:spPr>
            <c:extLst>
              <c:ext xmlns:c16="http://schemas.microsoft.com/office/drawing/2014/chart" uri="{C3380CC4-5D6E-409C-BE32-E72D297353CC}">
                <c16:uniqueId val="{00000001-7DB7-4A94-AD64-BD1A5B610B4E}"/>
              </c:ext>
            </c:extLst>
          </c:dPt>
          <c:dPt>
            <c:idx val="7"/>
            <c:invertIfNegative val="0"/>
            <c:bubble3D val="0"/>
            <c:extLst>
              <c:ext xmlns:c16="http://schemas.microsoft.com/office/drawing/2014/chart" uri="{C3380CC4-5D6E-409C-BE32-E72D297353CC}">
                <c16:uniqueId val="{00000007-1EFC-4AB2-8AF6-F1A5C68B51F8}"/>
              </c:ext>
            </c:extLst>
          </c:dPt>
          <c:dPt>
            <c:idx val="10"/>
            <c:invertIfNegative val="0"/>
            <c:bubble3D val="0"/>
            <c:extLst>
              <c:ext xmlns:c16="http://schemas.microsoft.com/office/drawing/2014/chart" uri="{C3380CC4-5D6E-409C-BE32-E72D297353CC}">
                <c16:uniqueId val="{00000006-1EFC-4AB2-8AF6-F1A5C68B51F8}"/>
              </c:ext>
            </c:extLst>
          </c:dPt>
          <c:dPt>
            <c:idx val="20"/>
            <c:invertIfNegative val="0"/>
            <c:bubble3D val="0"/>
            <c:extLst>
              <c:ext xmlns:c16="http://schemas.microsoft.com/office/drawing/2014/chart" uri="{C3380CC4-5D6E-409C-BE32-E72D297353CC}">
                <c16:uniqueId val="{00000005-1EFC-4AB2-8AF6-F1A5C68B51F8}"/>
              </c:ext>
            </c:extLst>
          </c:dPt>
          <c:dPt>
            <c:idx val="22"/>
            <c:invertIfNegative val="0"/>
            <c:bubble3D val="0"/>
            <c:extLst>
              <c:ext xmlns:c16="http://schemas.microsoft.com/office/drawing/2014/chart" uri="{C3380CC4-5D6E-409C-BE32-E72D297353CC}">
                <c16:uniqueId val="{00000004-1EFC-4AB2-8AF6-F1A5C68B51F8}"/>
              </c:ext>
            </c:extLst>
          </c:dPt>
          <c:dPt>
            <c:idx val="23"/>
            <c:invertIfNegative val="0"/>
            <c:bubble3D val="0"/>
            <c:spPr>
              <a:solidFill>
                <a:srgbClr val="92D050"/>
              </a:solidFill>
            </c:spPr>
            <c:extLst>
              <c:ext xmlns:c16="http://schemas.microsoft.com/office/drawing/2014/chart" uri="{C3380CC4-5D6E-409C-BE32-E72D297353CC}">
                <c16:uniqueId val="{00000003-7DB7-4A94-AD64-BD1A5B610B4E}"/>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زن'!$A$351:$A$374</c:f>
              <c:strCache>
                <c:ptCount val="24"/>
                <c:pt idx="0">
                  <c:v>اصفهان</c:v>
                </c:pt>
                <c:pt idx="1">
                  <c:v>استانی</c:v>
                </c:pt>
                <c:pt idx="2">
                  <c:v>نايين</c:v>
                </c:pt>
                <c:pt idx="3">
                  <c:v>شهرضا</c:v>
                </c:pt>
                <c:pt idx="4">
                  <c:v>خور و بيابانک</c:v>
                </c:pt>
                <c:pt idx="5">
                  <c:v>اردستان</c:v>
                </c:pt>
                <c:pt idx="6">
                  <c:v>مبارکه</c:v>
                </c:pt>
                <c:pt idx="7">
                  <c:v>سميرم</c:v>
                </c:pt>
                <c:pt idx="8">
                  <c:v>دهاقان</c:v>
                </c:pt>
                <c:pt idx="9">
                  <c:v>برخوار</c:v>
                </c:pt>
                <c:pt idx="10">
                  <c:v>خميني شهر</c:v>
                </c:pt>
                <c:pt idx="11">
                  <c:v>فلاورجان</c:v>
                </c:pt>
                <c:pt idx="12">
                  <c:v>نطنز</c:v>
                </c:pt>
                <c:pt idx="13">
                  <c:v>شاهين شهروميمه</c:v>
                </c:pt>
                <c:pt idx="14">
                  <c:v>نجف آباد</c:v>
                </c:pt>
                <c:pt idx="15">
                  <c:v>فريدونشهر</c:v>
                </c:pt>
                <c:pt idx="16">
                  <c:v>خوانسار</c:v>
                </c:pt>
                <c:pt idx="17">
                  <c:v>گلپايگان</c:v>
                </c:pt>
                <c:pt idx="18">
                  <c:v>فريدن</c:v>
                </c:pt>
                <c:pt idx="19">
                  <c:v>بو يين و مياندشت</c:v>
                </c:pt>
                <c:pt idx="20">
                  <c:v>تيران وکرون</c:v>
                </c:pt>
                <c:pt idx="21">
                  <c:v>چادگان</c:v>
                </c:pt>
                <c:pt idx="22">
                  <c:v>لنجان</c:v>
                </c:pt>
                <c:pt idx="23">
                  <c:v>ملی</c:v>
                </c:pt>
              </c:strCache>
            </c:strRef>
          </c:cat>
          <c:val>
            <c:numRef>
              <c:f>'عوامل خطر زن'!$B$351:$B$374</c:f>
              <c:numCache>
                <c:formatCode>General</c:formatCode>
                <c:ptCount val="24"/>
                <c:pt idx="0">
                  <c:v>44.1</c:v>
                </c:pt>
                <c:pt idx="1">
                  <c:v>42.1</c:v>
                </c:pt>
                <c:pt idx="2">
                  <c:v>41.3</c:v>
                </c:pt>
                <c:pt idx="3">
                  <c:v>41.2</c:v>
                </c:pt>
                <c:pt idx="4">
                  <c:v>41.2</c:v>
                </c:pt>
                <c:pt idx="5">
                  <c:v>41.1</c:v>
                </c:pt>
                <c:pt idx="6">
                  <c:v>41</c:v>
                </c:pt>
                <c:pt idx="7">
                  <c:v>40.9</c:v>
                </c:pt>
                <c:pt idx="8">
                  <c:v>40.799999999999997</c:v>
                </c:pt>
                <c:pt idx="9">
                  <c:v>40.799999999999997</c:v>
                </c:pt>
                <c:pt idx="10">
                  <c:v>40.799999999999997</c:v>
                </c:pt>
                <c:pt idx="11">
                  <c:v>40.799999999999997</c:v>
                </c:pt>
                <c:pt idx="12">
                  <c:v>40.700000000000003</c:v>
                </c:pt>
                <c:pt idx="13">
                  <c:v>40.5</c:v>
                </c:pt>
                <c:pt idx="14">
                  <c:v>40.4</c:v>
                </c:pt>
                <c:pt idx="15">
                  <c:v>40.200000000000003</c:v>
                </c:pt>
                <c:pt idx="16">
                  <c:v>40.200000000000003</c:v>
                </c:pt>
                <c:pt idx="17">
                  <c:v>40.200000000000003</c:v>
                </c:pt>
                <c:pt idx="18">
                  <c:v>40.200000000000003</c:v>
                </c:pt>
                <c:pt idx="19">
                  <c:v>40.1</c:v>
                </c:pt>
                <c:pt idx="20">
                  <c:v>39.700000000000003</c:v>
                </c:pt>
                <c:pt idx="21">
                  <c:v>39.700000000000003</c:v>
                </c:pt>
                <c:pt idx="22">
                  <c:v>38.9</c:v>
                </c:pt>
                <c:pt idx="23">
                  <c:v>36</c:v>
                </c:pt>
              </c:numCache>
            </c:numRef>
          </c:val>
          <c:extLst>
            <c:ext xmlns:c16="http://schemas.microsoft.com/office/drawing/2014/chart" uri="{C3380CC4-5D6E-409C-BE32-E72D297353CC}">
              <c16:uniqueId val="{00000004-7DB7-4A94-AD64-BD1A5B610B4E}"/>
            </c:ext>
          </c:extLst>
        </c:ser>
        <c:dLbls>
          <c:showLegendKey val="0"/>
          <c:showVal val="0"/>
          <c:showCatName val="0"/>
          <c:showSerName val="0"/>
          <c:showPercent val="0"/>
          <c:showBubbleSize val="0"/>
        </c:dLbls>
        <c:gapWidth val="150"/>
        <c:axId val="39633664"/>
        <c:axId val="39635200"/>
      </c:barChart>
      <c:catAx>
        <c:axId val="39633664"/>
        <c:scaling>
          <c:orientation val="minMax"/>
        </c:scaling>
        <c:delete val="0"/>
        <c:axPos val="b"/>
        <c:numFmt formatCode="General" sourceLinked="0"/>
        <c:majorTickMark val="out"/>
        <c:minorTickMark val="none"/>
        <c:tickLblPos val="nextTo"/>
        <c:txPr>
          <a:bodyPr/>
          <a:lstStyle/>
          <a:p>
            <a:pPr>
              <a:defRPr sz="1100"/>
            </a:pPr>
            <a:endParaRPr lang="en-US"/>
          </a:p>
        </c:txPr>
        <c:crossAx val="39635200"/>
        <c:crosses val="autoZero"/>
        <c:auto val="1"/>
        <c:lblAlgn val="ctr"/>
        <c:lblOffset val="100"/>
        <c:noMultiLvlLbl val="0"/>
      </c:catAx>
      <c:valAx>
        <c:axId val="39635200"/>
        <c:scaling>
          <c:orientation val="minMax"/>
        </c:scaling>
        <c:delete val="0"/>
        <c:axPos val="l"/>
        <c:majorGridlines/>
        <c:numFmt formatCode="General" sourceLinked="1"/>
        <c:majorTickMark val="out"/>
        <c:minorTickMark val="none"/>
        <c:tickLblPos val="nextTo"/>
        <c:crossAx val="39633664"/>
        <c:crosses val="autoZero"/>
        <c:crossBetween val="between"/>
      </c:valAx>
    </c:plotArea>
    <c:plotVisOnly val="1"/>
    <c:dispBlanksAs val="gap"/>
    <c:showDLblsOverMax val="0"/>
  </c:chart>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مرد'!$B$313</c:f>
              <c:strCache>
                <c:ptCount val="1"/>
                <c:pt idx="0">
                  <c:v>پوشش دریافت خدمات درمانی موثر با دیابت در مردان</c:v>
                </c:pt>
              </c:strCache>
            </c:strRef>
          </c:tx>
          <c:spPr>
            <a:solidFill>
              <a:srgbClr val="4F81BD"/>
            </a:solidFill>
          </c:spPr>
          <c:invertIfNegative val="0"/>
          <c:dPt>
            <c:idx val="1"/>
            <c:invertIfNegative val="0"/>
            <c:bubble3D val="0"/>
            <c:extLst>
              <c:ext xmlns:c16="http://schemas.microsoft.com/office/drawing/2014/chart" uri="{C3380CC4-5D6E-409C-BE32-E72D297353CC}">
                <c16:uniqueId val="{00000007-0371-451A-A7CB-54B61D6438FE}"/>
              </c:ext>
            </c:extLst>
          </c:dPt>
          <c:dPt>
            <c:idx val="2"/>
            <c:invertIfNegative val="0"/>
            <c:bubble3D val="0"/>
            <c:spPr>
              <a:solidFill>
                <a:srgbClr val="FF0000"/>
              </a:solidFill>
            </c:spPr>
            <c:extLst>
              <c:ext xmlns:c16="http://schemas.microsoft.com/office/drawing/2014/chart" uri="{C3380CC4-5D6E-409C-BE32-E72D297353CC}">
                <c16:uniqueId val="{00000001-5D5B-4CF4-9698-6E7670695658}"/>
              </c:ext>
            </c:extLst>
          </c:dPt>
          <c:dPt>
            <c:idx val="5"/>
            <c:invertIfNegative val="0"/>
            <c:bubble3D val="0"/>
            <c:extLst>
              <c:ext xmlns:c16="http://schemas.microsoft.com/office/drawing/2014/chart" uri="{C3380CC4-5D6E-409C-BE32-E72D297353CC}">
                <c16:uniqueId val="{00000006-0371-451A-A7CB-54B61D6438FE}"/>
              </c:ext>
            </c:extLst>
          </c:dPt>
          <c:dPt>
            <c:idx val="8"/>
            <c:invertIfNegative val="0"/>
            <c:bubble3D val="0"/>
            <c:extLst>
              <c:ext xmlns:c16="http://schemas.microsoft.com/office/drawing/2014/chart" uri="{C3380CC4-5D6E-409C-BE32-E72D297353CC}">
                <c16:uniqueId val="{00000005-0371-451A-A7CB-54B61D6438FE}"/>
              </c:ext>
            </c:extLst>
          </c:dPt>
          <c:dPt>
            <c:idx val="13"/>
            <c:invertIfNegative val="0"/>
            <c:bubble3D val="0"/>
            <c:extLst>
              <c:ext xmlns:c16="http://schemas.microsoft.com/office/drawing/2014/chart" uri="{C3380CC4-5D6E-409C-BE32-E72D297353CC}">
                <c16:uniqueId val="{00000004-0371-451A-A7CB-54B61D6438FE}"/>
              </c:ext>
            </c:extLst>
          </c:dPt>
          <c:dPt>
            <c:idx val="23"/>
            <c:invertIfNegative val="0"/>
            <c:bubble3D val="0"/>
            <c:spPr>
              <a:solidFill>
                <a:srgbClr val="92D050"/>
              </a:solidFill>
            </c:spPr>
            <c:extLst>
              <c:ext xmlns:c16="http://schemas.microsoft.com/office/drawing/2014/chart" uri="{C3380CC4-5D6E-409C-BE32-E72D297353CC}">
                <c16:uniqueId val="{00000003-5D5B-4CF4-9698-6E7670695658}"/>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مرد'!$A$314:$A$337</c:f>
              <c:strCache>
                <c:ptCount val="24"/>
                <c:pt idx="0">
                  <c:v>اصفهان</c:v>
                </c:pt>
                <c:pt idx="1">
                  <c:v>لنجان</c:v>
                </c:pt>
                <c:pt idx="2">
                  <c:v>استان</c:v>
                </c:pt>
                <c:pt idx="3">
                  <c:v>چادگان</c:v>
                </c:pt>
                <c:pt idx="4">
                  <c:v>مبارکه</c:v>
                </c:pt>
                <c:pt idx="5">
                  <c:v>سميرم</c:v>
                </c:pt>
                <c:pt idx="6">
                  <c:v>فريدونشهر</c:v>
                </c:pt>
                <c:pt idx="7">
                  <c:v>گلپايگان</c:v>
                </c:pt>
                <c:pt idx="8">
                  <c:v>تيران وکرون</c:v>
                </c:pt>
                <c:pt idx="9">
                  <c:v>دهاقان</c:v>
                </c:pt>
                <c:pt idx="10">
                  <c:v>خوانسار</c:v>
                </c:pt>
                <c:pt idx="11">
                  <c:v>فريدن</c:v>
                </c:pt>
                <c:pt idx="12">
                  <c:v>فلاورجان</c:v>
                </c:pt>
                <c:pt idx="13">
                  <c:v>خميني شهر</c:v>
                </c:pt>
                <c:pt idx="14">
                  <c:v>شهرضا</c:v>
                </c:pt>
                <c:pt idx="15">
                  <c:v>نجف آباد</c:v>
                </c:pt>
                <c:pt idx="16">
                  <c:v>بو يين و مياندشت</c:v>
                </c:pt>
                <c:pt idx="17">
                  <c:v>شاهين شهروميمه</c:v>
                </c:pt>
                <c:pt idx="18">
                  <c:v>برخوار</c:v>
                </c:pt>
                <c:pt idx="19">
                  <c:v>نطنز</c:v>
                </c:pt>
                <c:pt idx="20">
                  <c:v>اردستان</c:v>
                </c:pt>
                <c:pt idx="21">
                  <c:v>نايين</c:v>
                </c:pt>
                <c:pt idx="22">
                  <c:v>خور و بيابانک</c:v>
                </c:pt>
                <c:pt idx="23">
                  <c:v>ملی</c:v>
                </c:pt>
              </c:strCache>
            </c:strRef>
          </c:cat>
          <c:val>
            <c:numRef>
              <c:f>'عوامل خطر مرد'!$B$314:$B$337</c:f>
              <c:numCache>
                <c:formatCode>General</c:formatCode>
                <c:ptCount val="24"/>
                <c:pt idx="0">
                  <c:v>41.5</c:v>
                </c:pt>
                <c:pt idx="1">
                  <c:v>40.9</c:v>
                </c:pt>
                <c:pt idx="2">
                  <c:v>40.880000000000003</c:v>
                </c:pt>
                <c:pt idx="3">
                  <c:v>40.799999999999997</c:v>
                </c:pt>
                <c:pt idx="4">
                  <c:v>40.700000000000003</c:v>
                </c:pt>
                <c:pt idx="5">
                  <c:v>40.6</c:v>
                </c:pt>
                <c:pt idx="6">
                  <c:v>40.6</c:v>
                </c:pt>
                <c:pt idx="7">
                  <c:v>40.6</c:v>
                </c:pt>
                <c:pt idx="8">
                  <c:v>40.6</c:v>
                </c:pt>
                <c:pt idx="9">
                  <c:v>40.6</c:v>
                </c:pt>
                <c:pt idx="10">
                  <c:v>40.5</c:v>
                </c:pt>
                <c:pt idx="11">
                  <c:v>40.5</c:v>
                </c:pt>
                <c:pt idx="12">
                  <c:v>40.5</c:v>
                </c:pt>
                <c:pt idx="13">
                  <c:v>40.4</c:v>
                </c:pt>
                <c:pt idx="14">
                  <c:v>40.4</c:v>
                </c:pt>
                <c:pt idx="15">
                  <c:v>40.4</c:v>
                </c:pt>
                <c:pt idx="16">
                  <c:v>40.4</c:v>
                </c:pt>
                <c:pt idx="17">
                  <c:v>40.200000000000003</c:v>
                </c:pt>
                <c:pt idx="18">
                  <c:v>40.200000000000003</c:v>
                </c:pt>
                <c:pt idx="19">
                  <c:v>40.1</c:v>
                </c:pt>
                <c:pt idx="20">
                  <c:v>40</c:v>
                </c:pt>
                <c:pt idx="21">
                  <c:v>39.9</c:v>
                </c:pt>
                <c:pt idx="22">
                  <c:v>39.9</c:v>
                </c:pt>
                <c:pt idx="23">
                  <c:v>35.9</c:v>
                </c:pt>
              </c:numCache>
            </c:numRef>
          </c:val>
          <c:extLst>
            <c:ext xmlns:c16="http://schemas.microsoft.com/office/drawing/2014/chart" uri="{C3380CC4-5D6E-409C-BE32-E72D297353CC}">
              <c16:uniqueId val="{00000004-5D5B-4CF4-9698-6E7670695658}"/>
            </c:ext>
          </c:extLst>
        </c:ser>
        <c:dLbls>
          <c:showLegendKey val="0"/>
          <c:showVal val="0"/>
          <c:showCatName val="0"/>
          <c:showSerName val="0"/>
          <c:showPercent val="0"/>
          <c:showBubbleSize val="0"/>
        </c:dLbls>
        <c:gapWidth val="150"/>
        <c:axId val="39692928"/>
        <c:axId val="39694720"/>
      </c:barChart>
      <c:catAx>
        <c:axId val="39692928"/>
        <c:scaling>
          <c:orientation val="minMax"/>
        </c:scaling>
        <c:delete val="0"/>
        <c:axPos val="b"/>
        <c:numFmt formatCode="General" sourceLinked="0"/>
        <c:majorTickMark val="out"/>
        <c:minorTickMark val="none"/>
        <c:tickLblPos val="nextTo"/>
        <c:txPr>
          <a:bodyPr/>
          <a:lstStyle/>
          <a:p>
            <a:pPr>
              <a:defRPr sz="1100" b="1"/>
            </a:pPr>
            <a:endParaRPr lang="en-US"/>
          </a:p>
        </c:txPr>
        <c:crossAx val="39694720"/>
        <c:crosses val="autoZero"/>
        <c:auto val="1"/>
        <c:lblAlgn val="ctr"/>
        <c:lblOffset val="100"/>
        <c:noMultiLvlLbl val="0"/>
      </c:catAx>
      <c:valAx>
        <c:axId val="39694720"/>
        <c:scaling>
          <c:orientation val="minMax"/>
        </c:scaling>
        <c:delete val="0"/>
        <c:axPos val="l"/>
        <c:majorGridlines/>
        <c:numFmt formatCode="General" sourceLinked="1"/>
        <c:majorTickMark val="out"/>
        <c:minorTickMark val="none"/>
        <c:tickLblPos val="nextTo"/>
        <c:crossAx val="39692928"/>
        <c:crosses val="autoZero"/>
        <c:crossBetween val="between"/>
      </c:valAx>
    </c:plotArea>
    <c:plotVisOnly val="1"/>
    <c:dispBlanksAs val="gap"/>
    <c:showDLblsOverMax val="0"/>
  </c:chart>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smtClean="0"/>
              <a:t>روند درصد</a:t>
            </a:r>
            <a:r>
              <a:rPr lang="en-US" baseline="0" dirty="0" smtClean="0"/>
              <a:t> </a:t>
            </a:r>
            <a:r>
              <a:rPr lang="en-US" cap="none" baseline="0" dirty="0" smtClean="0"/>
              <a:t>HbA1c </a:t>
            </a:r>
            <a:r>
              <a:rPr lang="fa-IR" cap="none" baseline="0" dirty="0" smtClean="0"/>
              <a:t>مطلوب به تعداد مراقبت انجام شده از دیابتی ها تا پایان شهریور 1400 </a:t>
            </a:r>
            <a:r>
              <a:rPr lang="fa-IR" cap="none" dirty="0" smtClean="0"/>
              <a:t> </a:t>
            </a:r>
            <a:endParaRPr lang="fa-IR" dirty="0"/>
          </a:p>
        </c:rich>
      </c:tx>
      <c:layout>
        <c:manualLayout>
          <c:xMode val="edge"/>
          <c:yMode val="edge"/>
          <c:x val="0.11984884513195908"/>
          <c:y val="5.9259259259259262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4273157339E-2"/>
          <c:y val="0.17864814814814814"/>
          <c:w val="0.97708333145368531"/>
          <c:h val="0.41772543015456404"/>
        </c:manualLayout>
      </c:layout>
      <c:barChart>
        <c:barDir val="col"/>
        <c:grouping val="clustered"/>
        <c:varyColors val="0"/>
        <c:ser>
          <c:idx val="0"/>
          <c:order val="0"/>
          <c:tx>
            <c:strRef>
              <c:f>'درصد دیابت کنترل به مراقبت شده'!$A$32</c:f>
              <c:strCache>
                <c:ptCount val="1"/>
                <c:pt idx="0">
                  <c:v>استان</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دیابت کنترل به مراقبت شده'!$B$31:$U$31</c:f>
              <c:strCache>
                <c:ptCount val="20"/>
                <c:pt idx="0">
                  <c:v>سه ماهه سوم 95</c:v>
                </c:pt>
                <c:pt idx="1">
                  <c:v>سه ماهه چهارم 95</c:v>
                </c:pt>
                <c:pt idx="2">
                  <c:v>سه ماهه اول 96 </c:v>
                </c:pt>
                <c:pt idx="3">
                  <c:v>سه ماه دوم 96</c:v>
                </c:pt>
                <c:pt idx="4">
                  <c:v>سه ماهه سوم 96</c:v>
                </c:pt>
                <c:pt idx="5">
                  <c:v>سه ماهه چهارم 96</c:v>
                </c:pt>
                <c:pt idx="6">
                  <c:v>سه ماهه اول 97 </c:v>
                </c:pt>
                <c:pt idx="7">
                  <c:v>سه ماه دوم سال 97</c:v>
                </c:pt>
                <c:pt idx="8">
                  <c:v>سه ماهه سوم 97</c:v>
                </c:pt>
                <c:pt idx="9">
                  <c:v>سه ماهه چهارم 97</c:v>
                </c:pt>
                <c:pt idx="10">
                  <c:v>سه ماهه اول 98 </c:v>
                </c:pt>
                <c:pt idx="11">
                  <c:v>سه ماه دوم 98</c:v>
                </c:pt>
                <c:pt idx="12">
                  <c:v>سه ماهه سوم 98</c:v>
                </c:pt>
                <c:pt idx="13">
                  <c:v>سه ماهه چهارم سال 98</c:v>
                </c:pt>
                <c:pt idx="14">
                  <c:v>سه ماهه اول سال 99 </c:v>
                </c:pt>
                <c:pt idx="15">
                  <c:v>سه ماه دوم سال 99</c:v>
                </c:pt>
                <c:pt idx="16">
                  <c:v>سه ماهه سوم سال 99</c:v>
                </c:pt>
                <c:pt idx="17">
                  <c:v>سه ماهه چهارم سال 99</c:v>
                </c:pt>
                <c:pt idx="18">
                  <c:v>سه ماهه اول 1400</c:v>
                </c:pt>
                <c:pt idx="19">
                  <c:v>سه ماهه دوم 1400</c:v>
                </c:pt>
              </c:strCache>
            </c:strRef>
          </c:cat>
          <c:val>
            <c:numRef>
              <c:f>'درصد دیابت کنترل به مراقبت شده'!$B$32:$U$32</c:f>
              <c:numCache>
                <c:formatCode>0.0</c:formatCode>
                <c:ptCount val="20"/>
                <c:pt idx="0">
                  <c:v>29.166666666666668</c:v>
                </c:pt>
                <c:pt idx="1">
                  <c:v>55.889145496535797</c:v>
                </c:pt>
                <c:pt idx="2">
                  <c:v>50.471464019851119</c:v>
                </c:pt>
                <c:pt idx="3">
                  <c:v>52.442396313364057</c:v>
                </c:pt>
                <c:pt idx="4">
                  <c:v>49.505744055570403</c:v>
                </c:pt>
                <c:pt idx="5">
                  <c:v>53.463974663499606</c:v>
                </c:pt>
                <c:pt idx="6">
                  <c:v>54.247065844440023</c:v>
                </c:pt>
                <c:pt idx="7">
                  <c:v>56.365727429557225</c:v>
                </c:pt>
                <c:pt idx="8">
                  <c:v>46.498875140607424</c:v>
                </c:pt>
                <c:pt idx="9">
                  <c:v>29.585001225390084</c:v>
                </c:pt>
                <c:pt idx="10">
                  <c:v>23.151866466459474</c:v>
                </c:pt>
                <c:pt idx="11">
                  <c:v>21.850217226398179</c:v>
                </c:pt>
                <c:pt idx="12">
                  <c:v>20.366207182157016</c:v>
                </c:pt>
                <c:pt idx="13">
                  <c:v>19.604021052045333</c:v>
                </c:pt>
                <c:pt idx="14">
                  <c:v>16.019965535682452</c:v>
                </c:pt>
                <c:pt idx="15">
                  <c:v>20.523151304779024</c:v>
                </c:pt>
                <c:pt idx="16">
                  <c:v>17.153886646780137</c:v>
                </c:pt>
                <c:pt idx="17">
                  <c:v>17.615024579788642</c:v>
                </c:pt>
                <c:pt idx="18">
                  <c:v>15.896841495218778</c:v>
                </c:pt>
                <c:pt idx="19">
                  <c:v>18.7</c:v>
                </c:pt>
              </c:numCache>
            </c:numRef>
          </c:val>
          <c:extLst>
            <c:ext xmlns:c16="http://schemas.microsoft.com/office/drawing/2014/chart" uri="{C3380CC4-5D6E-409C-BE32-E72D297353CC}">
              <c16:uniqueId val="{00000000-57BF-466F-9750-5F1520C6F0A2}"/>
            </c:ext>
          </c:extLst>
        </c:ser>
        <c:dLbls>
          <c:dLblPos val="outEnd"/>
          <c:showLegendKey val="0"/>
          <c:showVal val="1"/>
          <c:showCatName val="0"/>
          <c:showSerName val="0"/>
          <c:showPercent val="0"/>
          <c:showBubbleSize val="0"/>
        </c:dLbls>
        <c:gapWidth val="444"/>
        <c:overlap val="-90"/>
        <c:axId val="149586688"/>
        <c:axId val="149589376"/>
      </c:barChart>
      <c:catAx>
        <c:axId val="149586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mn-lt"/>
                <a:ea typeface="+mn-ea"/>
                <a:cs typeface="+mn-cs"/>
              </a:defRPr>
            </a:pPr>
            <a:endParaRPr lang="en-US"/>
          </a:p>
        </c:txPr>
        <c:crossAx val="149589376"/>
        <c:crosses val="autoZero"/>
        <c:auto val="1"/>
        <c:lblAlgn val="ctr"/>
        <c:lblOffset val="100"/>
        <c:noMultiLvlLbl val="0"/>
      </c:catAx>
      <c:valAx>
        <c:axId val="149589376"/>
        <c:scaling>
          <c:orientation val="minMax"/>
        </c:scaling>
        <c:delete val="1"/>
        <c:axPos val="l"/>
        <c:numFmt formatCode="0.0" sourceLinked="1"/>
        <c:majorTickMark val="none"/>
        <c:minorTickMark val="none"/>
        <c:tickLblPos val="nextTo"/>
        <c:crossAx val="149586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sz="1800" b="1" i="0" cap="all" baseline="0" dirty="0" smtClean="0">
                <a:effectLst/>
              </a:rPr>
              <a:t>مقایسه درصد</a:t>
            </a:r>
            <a:r>
              <a:rPr lang="en-US" sz="1800" b="1" i="0" cap="all" baseline="0" dirty="0" smtClean="0">
                <a:effectLst/>
              </a:rPr>
              <a:t> </a:t>
            </a:r>
            <a:r>
              <a:rPr lang="en-US" sz="1800" b="1" i="0" baseline="0" dirty="0" smtClean="0">
                <a:effectLst/>
              </a:rPr>
              <a:t>HbA1c </a:t>
            </a:r>
            <a:r>
              <a:rPr lang="fa-IR" sz="1800" b="1" i="0" baseline="0" dirty="0" smtClean="0">
                <a:effectLst/>
              </a:rPr>
              <a:t>مطلوب به تعداد مراقبت انجام شده از دیابتی ها به تفکیک شبکه در سه ماهه دوم سال 1400  </a:t>
            </a:r>
            <a:endParaRPr lang="en-US" dirty="0">
              <a:effectLst/>
            </a:endParaRPr>
          </a:p>
        </c:rich>
      </c:tx>
      <c:layout>
        <c:manualLayout>
          <c:xMode val="edge"/>
          <c:yMode val="edge"/>
          <c:x val="0.11150262467191599"/>
          <c:y val="0.11666666666666667"/>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832431102362208E-2"/>
          <c:y val="0.31870370370370366"/>
          <c:w val="0.95170923556430442"/>
          <c:h val="0.34034412365121025"/>
        </c:manualLayout>
      </c:layout>
      <c:barChart>
        <c:barDir val="col"/>
        <c:grouping val="clustered"/>
        <c:varyColors val="0"/>
        <c:ser>
          <c:idx val="0"/>
          <c:order val="0"/>
          <c:tx>
            <c:strRef>
              <c:f>'درصد A1Cکنترل شده به مراقبت شده'!$D$33</c:f>
              <c:strCache>
                <c:ptCount val="1"/>
                <c:pt idx="0">
                  <c:v>درصد</c:v>
                </c:pt>
              </c:strCache>
            </c:strRef>
          </c:tx>
          <c:spPr>
            <a:solidFill>
              <a:schemeClr val="accent1"/>
            </a:solidFill>
            <a:ln>
              <a:noFill/>
            </a:ln>
            <a:effectLst/>
          </c:spPr>
          <c:invertIfNegative val="0"/>
          <c:dPt>
            <c:idx val="13"/>
            <c:invertIfNegative val="0"/>
            <c:bubble3D val="0"/>
            <c:spPr>
              <a:solidFill>
                <a:srgbClr val="FF0000"/>
              </a:solidFill>
              <a:ln>
                <a:noFill/>
              </a:ln>
              <a:effectLst/>
            </c:spPr>
            <c:extLst>
              <c:ext xmlns:c16="http://schemas.microsoft.com/office/drawing/2014/chart" uri="{C3380CC4-5D6E-409C-BE32-E72D297353CC}">
                <c16:uniqueId val="{00000001-558B-4A46-9914-662291FBA429}"/>
              </c:ext>
            </c:extLst>
          </c:dPt>
          <c:dLbls>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A1Cکنترل شده به مراقبت شده'!$C$34:$C$57</c:f>
              <c:strCache>
                <c:ptCount val="24"/>
                <c:pt idx="0">
                  <c:v>نائین</c:v>
                </c:pt>
                <c:pt idx="1">
                  <c:v>بوئین</c:v>
                </c:pt>
                <c:pt idx="2">
                  <c:v>دهاقان</c:v>
                </c:pt>
                <c:pt idx="3">
                  <c:v>فلاورجان</c:v>
                </c:pt>
                <c:pt idx="4">
                  <c:v>چادگان</c:v>
                </c:pt>
                <c:pt idx="5">
                  <c:v>فریدن</c:v>
                </c:pt>
                <c:pt idx="6">
                  <c:v>سمیرم</c:v>
                </c:pt>
                <c:pt idx="7">
                  <c:v>خور و بیابانک</c:v>
                </c:pt>
                <c:pt idx="8">
                  <c:v>اصفهان یک</c:v>
                </c:pt>
                <c:pt idx="9">
                  <c:v>اصفهان دو</c:v>
                </c:pt>
                <c:pt idx="10">
                  <c:v>نجف آباد</c:v>
                </c:pt>
                <c:pt idx="11">
                  <c:v>خوانسار</c:v>
                </c:pt>
                <c:pt idx="12">
                  <c:v>گلپایگان</c:v>
                </c:pt>
                <c:pt idx="13">
                  <c:v>استان</c:v>
                </c:pt>
                <c:pt idx="14">
                  <c:v>مبارکه</c:v>
                </c:pt>
                <c:pt idx="15">
                  <c:v>خمینی شهر</c:v>
                </c:pt>
                <c:pt idx="16">
                  <c:v>تیران و کرون</c:v>
                </c:pt>
                <c:pt idx="17">
                  <c:v>نطنز</c:v>
                </c:pt>
                <c:pt idx="18">
                  <c:v>لنجان</c:v>
                </c:pt>
                <c:pt idx="19">
                  <c:v>اردستان</c:v>
                </c:pt>
                <c:pt idx="20">
                  <c:v>فریدونشهر</c:v>
                </c:pt>
                <c:pt idx="21">
                  <c:v>شاهین شهر</c:v>
                </c:pt>
                <c:pt idx="22">
                  <c:v>شهرضا</c:v>
                </c:pt>
                <c:pt idx="23">
                  <c:v>برخوار</c:v>
                </c:pt>
              </c:strCache>
            </c:strRef>
          </c:cat>
          <c:val>
            <c:numRef>
              <c:f>'درصد A1Cکنترل شده به مراقبت شده'!$D$34:$D$57</c:f>
              <c:numCache>
                <c:formatCode>0.00</c:formatCode>
                <c:ptCount val="24"/>
                <c:pt idx="0">
                  <c:v>50.366748166259171</c:v>
                </c:pt>
                <c:pt idx="1">
                  <c:v>39.560439560439562</c:v>
                </c:pt>
                <c:pt idx="2">
                  <c:v>27.509293680297397</c:v>
                </c:pt>
                <c:pt idx="3">
                  <c:v>24.20814479638009</c:v>
                </c:pt>
                <c:pt idx="4">
                  <c:v>22.899505766062603</c:v>
                </c:pt>
                <c:pt idx="5">
                  <c:v>22.715404699738905</c:v>
                </c:pt>
                <c:pt idx="6">
                  <c:v>22.713864306784661</c:v>
                </c:pt>
                <c:pt idx="7">
                  <c:v>21.219512195121951</c:v>
                </c:pt>
                <c:pt idx="8">
                  <c:v>20.90133982947625</c:v>
                </c:pt>
                <c:pt idx="9">
                  <c:v>20.218228498074453</c:v>
                </c:pt>
                <c:pt idx="10">
                  <c:v>20.046511627906977</c:v>
                </c:pt>
                <c:pt idx="11">
                  <c:v>19.578313253012048</c:v>
                </c:pt>
                <c:pt idx="12">
                  <c:v>19.092827004219409</c:v>
                </c:pt>
                <c:pt idx="13">
                  <c:v>18.704119395741067</c:v>
                </c:pt>
                <c:pt idx="14">
                  <c:v>18.01418439716312</c:v>
                </c:pt>
                <c:pt idx="15">
                  <c:v>16.715399610136451</c:v>
                </c:pt>
                <c:pt idx="16">
                  <c:v>15.884476534296029</c:v>
                </c:pt>
                <c:pt idx="17">
                  <c:v>15.420129270544782</c:v>
                </c:pt>
                <c:pt idx="18">
                  <c:v>14.442090395480225</c:v>
                </c:pt>
                <c:pt idx="19">
                  <c:v>12.014787430683919</c:v>
                </c:pt>
                <c:pt idx="20">
                  <c:v>11.184210526315789</c:v>
                </c:pt>
                <c:pt idx="21">
                  <c:v>10.517711171662125</c:v>
                </c:pt>
                <c:pt idx="22">
                  <c:v>10.066225165562914</c:v>
                </c:pt>
                <c:pt idx="23">
                  <c:v>9.213483146067416</c:v>
                </c:pt>
              </c:numCache>
            </c:numRef>
          </c:val>
          <c:extLst>
            <c:ext xmlns:c16="http://schemas.microsoft.com/office/drawing/2014/chart" uri="{C3380CC4-5D6E-409C-BE32-E72D297353CC}">
              <c16:uniqueId val="{00000000-558B-4A46-9914-662291FBA429}"/>
            </c:ext>
          </c:extLst>
        </c:ser>
        <c:dLbls>
          <c:dLblPos val="outEnd"/>
          <c:showLegendKey val="0"/>
          <c:showVal val="1"/>
          <c:showCatName val="0"/>
          <c:showSerName val="0"/>
          <c:showPercent val="0"/>
          <c:showBubbleSize val="0"/>
        </c:dLbls>
        <c:gapWidth val="444"/>
        <c:overlap val="-90"/>
        <c:axId val="152059904"/>
        <c:axId val="152062976"/>
      </c:barChart>
      <c:catAx>
        <c:axId val="152059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crossAx val="152062976"/>
        <c:crosses val="autoZero"/>
        <c:auto val="1"/>
        <c:lblAlgn val="ctr"/>
        <c:lblOffset val="100"/>
        <c:noMultiLvlLbl val="0"/>
      </c:catAx>
      <c:valAx>
        <c:axId val="152062976"/>
        <c:scaling>
          <c:orientation val="minMax"/>
        </c:scaling>
        <c:delete val="1"/>
        <c:axPos val="l"/>
        <c:numFmt formatCode="0.00" sourceLinked="1"/>
        <c:majorTickMark val="none"/>
        <c:minorTickMark val="none"/>
        <c:tickLblPos val="nextTo"/>
        <c:crossAx val="152059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مرد'!$B$261</c:f>
              <c:strCache>
                <c:ptCount val="1"/>
                <c:pt idx="0">
                  <c:v>آگاهی از دیابت در مردان</c:v>
                </c:pt>
              </c:strCache>
            </c:strRef>
          </c:tx>
          <c:spPr>
            <a:solidFill>
              <a:srgbClr val="4F81BD"/>
            </a:solidFill>
          </c:spPr>
          <c:invertIfNegative val="0"/>
          <c:dPt>
            <c:idx val="2"/>
            <c:invertIfNegative val="0"/>
            <c:bubble3D val="0"/>
            <c:spPr>
              <a:solidFill>
                <a:srgbClr val="002060"/>
              </a:solidFill>
            </c:spPr>
            <c:extLst>
              <c:ext xmlns:c16="http://schemas.microsoft.com/office/drawing/2014/chart" uri="{C3380CC4-5D6E-409C-BE32-E72D297353CC}">
                <c16:uniqueId val="{00000001-55D1-4AB7-B0C4-8F15945C8F10}"/>
              </c:ext>
            </c:extLst>
          </c:dPt>
          <c:dPt>
            <c:idx val="5"/>
            <c:invertIfNegative val="0"/>
            <c:bubble3D val="0"/>
            <c:extLst>
              <c:ext xmlns:c16="http://schemas.microsoft.com/office/drawing/2014/chart" uri="{C3380CC4-5D6E-409C-BE32-E72D297353CC}">
                <c16:uniqueId val="{00000007-3FFC-4F26-9E99-87A16EF8A063}"/>
              </c:ext>
            </c:extLst>
          </c:dPt>
          <c:dPt>
            <c:idx val="7"/>
            <c:invertIfNegative val="0"/>
            <c:bubble3D val="0"/>
            <c:extLst>
              <c:ext xmlns:c16="http://schemas.microsoft.com/office/drawing/2014/chart" uri="{C3380CC4-5D6E-409C-BE32-E72D297353CC}">
                <c16:uniqueId val="{00000006-3FFC-4F26-9E99-87A16EF8A063}"/>
              </c:ext>
            </c:extLst>
          </c:dPt>
          <c:dPt>
            <c:idx val="8"/>
            <c:invertIfNegative val="0"/>
            <c:bubble3D val="0"/>
            <c:extLst>
              <c:ext xmlns:c16="http://schemas.microsoft.com/office/drawing/2014/chart" uri="{C3380CC4-5D6E-409C-BE32-E72D297353CC}">
                <c16:uniqueId val="{00000005-3FFC-4F26-9E99-87A16EF8A063}"/>
              </c:ext>
            </c:extLst>
          </c:dPt>
          <c:dPt>
            <c:idx val="11"/>
            <c:invertIfNegative val="0"/>
            <c:bubble3D val="0"/>
            <c:extLst>
              <c:ext xmlns:c16="http://schemas.microsoft.com/office/drawing/2014/chart" uri="{C3380CC4-5D6E-409C-BE32-E72D297353CC}">
                <c16:uniqueId val="{00000004-3FFC-4F26-9E99-87A16EF8A063}"/>
              </c:ext>
            </c:extLst>
          </c:dPt>
          <c:dPt>
            <c:idx val="23"/>
            <c:invertIfNegative val="0"/>
            <c:bubble3D val="0"/>
            <c:spPr>
              <a:solidFill>
                <a:srgbClr val="FF0000"/>
              </a:solidFill>
            </c:spPr>
            <c:extLst>
              <c:ext xmlns:c16="http://schemas.microsoft.com/office/drawing/2014/chart" uri="{C3380CC4-5D6E-409C-BE32-E72D297353CC}">
                <c16:uniqueId val="{00000003-55D1-4AB7-B0C4-8F15945C8F10}"/>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مرد'!$A$262:$A$285</c:f>
              <c:strCache>
                <c:ptCount val="24"/>
                <c:pt idx="0">
                  <c:v>اصفهان</c:v>
                </c:pt>
                <c:pt idx="1">
                  <c:v>چادگان</c:v>
                </c:pt>
                <c:pt idx="2">
                  <c:v>استان</c:v>
                </c:pt>
                <c:pt idx="3">
                  <c:v>مبارکه</c:v>
                </c:pt>
                <c:pt idx="4">
                  <c:v>دهاقان</c:v>
                </c:pt>
                <c:pt idx="5">
                  <c:v>سميرم</c:v>
                </c:pt>
                <c:pt idx="6">
                  <c:v>شهرضا</c:v>
                </c:pt>
                <c:pt idx="7">
                  <c:v>لنجان</c:v>
                </c:pt>
                <c:pt idx="8">
                  <c:v>تيران وکرون</c:v>
                </c:pt>
                <c:pt idx="9">
                  <c:v>فريدونشهر</c:v>
                </c:pt>
                <c:pt idx="10">
                  <c:v>فلاورجان</c:v>
                </c:pt>
                <c:pt idx="11">
                  <c:v>خميني شهر</c:v>
                </c:pt>
                <c:pt idx="12">
                  <c:v>فريدن</c:v>
                </c:pt>
                <c:pt idx="13">
                  <c:v>نجف آباد</c:v>
                </c:pt>
                <c:pt idx="14">
                  <c:v>خوانسار</c:v>
                </c:pt>
                <c:pt idx="15">
                  <c:v>نايين</c:v>
                </c:pt>
                <c:pt idx="16">
                  <c:v>خور و بيابانک</c:v>
                </c:pt>
                <c:pt idx="17">
                  <c:v>بو يين و مياندشت</c:v>
                </c:pt>
                <c:pt idx="18">
                  <c:v>شاهين شهروميمه</c:v>
                </c:pt>
                <c:pt idx="19">
                  <c:v>اردستان</c:v>
                </c:pt>
                <c:pt idx="20">
                  <c:v>گلپايگان</c:v>
                </c:pt>
                <c:pt idx="21">
                  <c:v>برخوار</c:v>
                </c:pt>
                <c:pt idx="22">
                  <c:v>نطنز</c:v>
                </c:pt>
                <c:pt idx="23">
                  <c:v>ملی</c:v>
                </c:pt>
              </c:strCache>
            </c:strRef>
          </c:cat>
          <c:val>
            <c:numRef>
              <c:f>'عوامل خطر مرد'!$B$262:$B$285</c:f>
              <c:numCache>
                <c:formatCode>General</c:formatCode>
                <c:ptCount val="24"/>
                <c:pt idx="0">
                  <c:v>75</c:v>
                </c:pt>
                <c:pt idx="1">
                  <c:v>74.3</c:v>
                </c:pt>
                <c:pt idx="2">
                  <c:v>74.28</c:v>
                </c:pt>
                <c:pt idx="3">
                  <c:v>74.2</c:v>
                </c:pt>
                <c:pt idx="4">
                  <c:v>74.2</c:v>
                </c:pt>
                <c:pt idx="5">
                  <c:v>74.099999999999994</c:v>
                </c:pt>
                <c:pt idx="6">
                  <c:v>74.099999999999994</c:v>
                </c:pt>
                <c:pt idx="7">
                  <c:v>74.099999999999994</c:v>
                </c:pt>
                <c:pt idx="8">
                  <c:v>74.099999999999994</c:v>
                </c:pt>
                <c:pt idx="9">
                  <c:v>74</c:v>
                </c:pt>
                <c:pt idx="10">
                  <c:v>74</c:v>
                </c:pt>
                <c:pt idx="11">
                  <c:v>73.900000000000006</c:v>
                </c:pt>
                <c:pt idx="12">
                  <c:v>73.900000000000006</c:v>
                </c:pt>
                <c:pt idx="13">
                  <c:v>73.900000000000006</c:v>
                </c:pt>
                <c:pt idx="14">
                  <c:v>73.8</c:v>
                </c:pt>
                <c:pt idx="15">
                  <c:v>73.8</c:v>
                </c:pt>
                <c:pt idx="16">
                  <c:v>73.8</c:v>
                </c:pt>
                <c:pt idx="17">
                  <c:v>73.8</c:v>
                </c:pt>
                <c:pt idx="18">
                  <c:v>73.599999999999994</c:v>
                </c:pt>
                <c:pt idx="19">
                  <c:v>73.5</c:v>
                </c:pt>
                <c:pt idx="20">
                  <c:v>73.5</c:v>
                </c:pt>
                <c:pt idx="21">
                  <c:v>73.5</c:v>
                </c:pt>
                <c:pt idx="22">
                  <c:v>73.3</c:v>
                </c:pt>
                <c:pt idx="23">
                  <c:v>70.3</c:v>
                </c:pt>
              </c:numCache>
            </c:numRef>
          </c:val>
          <c:extLst>
            <c:ext xmlns:c16="http://schemas.microsoft.com/office/drawing/2014/chart" uri="{C3380CC4-5D6E-409C-BE32-E72D297353CC}">
              <c16:uniqueId val="{00000004-55D1-4AB7-B0C4-8F15945C8F10}"/>
            </c:ext>
          </c:extLst>
        </c:ser>
        <c:dLbls>
          <c:showLegendKey val="0"/>
          <c:showVal val="0"/>
          <c:showCatName val="0"/>
          <c:showSerName val="0"/>
          <c:showPercent val="0"/>
          <c:showBubbleSize val="0"/>
        </c:dLbls>
        <c:gapWidth val="150"/>
        <c:axId val="38085376"/>
        <c:axId val="38086912"/>
      </c:barChart>
      <c:catAx>
        <c:axId val="38085376"/>
        <c:scaling>
          <c:orientation val="minMax"/>
        </c:scaling>
        <c:delete val="0"/>
        <c:axPos val="b"/>
        <c:numFmt formatCode="General" sourceLinked="0"/>
        <c:majorTickMark val="out"/>
        <c:minorTickMark val="none"/>
        <c:tickLblPos val="nextTo"/>
        <c:txPr>
          <a:bodyPr/>
          <a:lstStyle/>
          <a:p>
            <a:pPr>
              <a:defRPr sz="1100" b="1"/>
            </a:pPr>
            <a:endParaRPr lang="en-US"/>
          </a:p>
        </c:txPr>
        <c:crossAx val="38086912"/>
        <c:crosses val="autoZero"/>
        <c:auto val="1"/>
        <c:lblAlgn val="ctr"/>
        <c:lblOffset val="100"/>
        <c:noMultiLvlLbl val="0"/>
      </c:catAx>
      <c:valAx>
        <c:axId val="38086912"/>
        <c:scaling>
          <c:orientation val="minMax"/>
        </c:scaling>
        <c:delete val="0"/>
        <c:axPos val="l"/>
        <c:majorGridlines/>
        <c:numFmt formatCode="General" sourceLinked="1"/>
        <c:majorTickMark val="out"/>
        <c:minorTickMark val="none"/>
        <c:tickLblPos val="nextTo"/>
        <c:crossAx val="38085376"/>
        <c:crosses val="autoZero"/>
        <c:crossBetween val="between"/>
      </c:valAx>
    </c:plotArea>
    <c:plotVisOnly val="1"/>
    <c:dispBlanksAs val="gap"/>
    <c:showDLblsOverMax val="0"/>
  </c:chart>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smtClean="0"/>
              <a:t>مقایسه درصد </a:t>
            </a:r>
            <a:r>
              <a:rPr lang="fa-IR" dirty="0"/>
              <a:t>بیمار مبتلا به دیابت با کنترل مطلوب قند خون نسبت کل بیماران تحت </a:t>
            </a:r>
            <a:r>
              <a:rPr lang="fa-IR" dirty="0" smtClean="0"/>
              <a:t>پوشش به تفکیک شهرستان ها </a:t>
            </a:r>
            <a:endParaRPr lang="fa-IR" dirty="0"/>
          </a:p>
        </c:rich>
      </c:tx>
      <c:overlay val="0"/>
      <c:spPr>
        <a:noFill/>
        <a:ln>
          <a:noFill/>
        </a:ln>
        <a:effectLst/>
      </c:spPr>
    </c:title>
    <c:autoTitleDeleted val="0"/>
    <c:plotArea>
      <c:layout>
        <c:manualLayout>
          <c:layoutTarget val="inner"/>
          <c:xMode val="edge"/>
          <c:yMode val="edge"/>
          <c:x val="2.8092847769028876E-2"/>
          <c:y val="0.11888888888888889"/>
          <c:w val="0.96357381889763782"/>
          <c:h val="0.52534426946631674"/>
        </c:manualLayout>
      </c:layout>
      <c:barChart>
        <c:barDir val="col"/>
        <c:grouping val="clustered"/>
        <c:varyColors val="0"/>
        <c:ser>
          <c:idx val="0"/>
          <c:order val="0"/>
          <c:tx>
            <c:strRef>
              <c:f>'A1c کنترل شده به کل بیماران'!$D$30</c:f>
              <c:strCache>
                <c:ptCount val="1"/>
                <c:pt idx="0">
                  <c:v>ی</c:v>
                </c:pt>
              </c:strCache>
            </c:strRef>
          </c:tx>
          <c:spPr>
            <a:solidFill>
              <a:schemeClr val="accent1"/>
            </a:solidFill>
            <a:ln>
              <a:noFill/>
            </a:ln>
            <a:effectLst/>
          </c:spPr>
          <c:invertIfNegative val="0"/>
          <c:dPt>
            <c:idx val="13"/>
            <c:invertIfNegative val="0"/>
            <c:bubble3D val="0"/>
            <c:spPr>
              <a:solidFill>
                <a:srgbClr val="FF0000"/>
              </a:solidFill>
              <a:ln>
                <a:noFill/>
              </a:ln>
              <a:effectLst/>
            </c:spPr>
            <c:extLst>
              <c:ext xmlns:c16="http://schemas.microsoft.com/office/drawing/2014/chart" uri="{C3380CC4-5D6E-409C-BE32-E72D297353CC}">
                <c16:uniqueId val="{00000000-F644-460F-A55C-A1AC140EFC25}"/>
              </c:ext>
            </c:extLst>
          </c:dPt>
          <c:dLbls>
            <c:spPr>
              <a:noFill/>
              <a:ln>
                <a:noFill/>
              </a:ln>
              <a:effectLst/>
            </c:spPr>
            <c:txPr>
              <a:bodyPr rot="-5400000" spcFirstLastPara="1" vertOverflow="clip" horzOverflow="clip"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'A1c کنترل شده به کل بیماران'!$C$31:$C$54</c:f>
              <c:strCache>
                <c:ptCount val="24"/>
                <c:pt idx="0">
                  <c:v>بوئین</c:v>
                </c:pt>
                <c:pt idx="1">
                  <c:v>نائین</c:v>
                </c:pt>
                <c:pt idx="2">
                  <c:v>فریدن</c:v>
                </c:pt>
                <c:pt idx="3">
                  <c:v>چادگان</c:v>
                </c:pt>
                <c:pt idx="4">
                  <c:v>سمیرم</c:v>
                </c:pt>
                <c:pt idx="5">
                  <c:v>دهاقان</c:v>
                </c:pt>
                <c:pt idx="6">
                  <c:v>خور و بیابانک</c:v>
                </c:pt>
                <c:pt idx="7">
                  <c:v>فلاورجان</c:v>
                </c:pt>
                <c:pt idx="8">
                  <c:v>نطنز</c:v>
                </c:pt>
                <c:pt idx="9">
                  <c:v>گلپایگان</c:v>
                </c:pt>
                <c:pt idx="10">
                  <c:v>خوانسار</c:v>
                </c:pt>
                <c:pt idx="11">
                  <c:v>اردستان</c:v>
                </c:pt>
                <c:pt idx="12">
                  <c:v>مبارکه</c:v>
                </c:pt>
                <c:pt idx="13">
                  <c:v>استان</c:v>
                </c:pt>
                <c:pt idx="14">
                  <c:v>فریدونشهر</c:v>
                </c:pt>
                <c:pt idx="15">
                  <c:v>لنجان</c:v>
                </c:pt>
                <c:pt idx="16">
                  <c:v>نجف آباد</c:v>
                </c:pt>
                <c:pt idx="17">
                  <c:v>تیران و کرون</c:v>
                </c:pt>
                <c:pt idx="18">
                  <c:v>اصفهان یک</c:v>
                </c:pt>
                <c:pt idx="19">
                  <c:v>شهرضا</c:v>
                </c:pt>
                <c:pt idx="20">
                  <c:v>خمینی شهر</c:v>
                </c:pt>
                <c:pt idx="21">
                  <c:v>برخوار</c:v>
                </c:pt>
                <c:pt idx="22">
                  <c:v>اصفهان دو</c:v>
                </c:pt>
                <c:pt idx="23">
                  <c:v>شاهین شهر</c:v>
                </c:pt>
              </c:strCache>
            </c:strRef>
          </c:cat>
          <c:val>
            <c:numRef>
              <c:f>'A1c کنترل شده به کل بیماران'!$D$31:$D$54</c:f>
              <c:numCache>
                <c:formatCode>0.00</c:formatCode>
                <c:ptCount val="24"/>
                <c:pt idx="0">
                  <c:v>20.358152686145147</c:v>
                </c:pt>
                <c:pt idx="1">
                  <c:v>13.359273670557718</c:v>
                </c:pt>
                <c:pt idx="2">
                  <c:v>11.912368781378365</c:v>
                </c:pt>
                <c:pt idx="3">
                  <c:v>11.066878980891721</c:v>
                </c:pt>
                <c:pt idx="4">
                  <c:v>8.4199015855658832</c:v>
                </c:pt>
                <c:pt idx="5">
                  <c:v>8.3995459704880808</c:v>
                </c:pt>
                <c:pt idx="6">
                  <c:v>7.8804347826086962</c:v>
                </c:pt>
                <c:pt idx="7">
                  <c:v>6.4628161570403924</c:v>
                </c:pt>
                <c:pt idx="8">
                  <c:v>5.0976800976800973</c:v>
                </c:pt>
                <c:pt idx="9">
                  <c:v>4.5707070707070709</c:v>
                </c:pt>
                <c:pt idx="10">
                  <c:v>4.223521767381416</c:v>
                </c:pt>
                <c:pt idx="11">
                  <c:v>4.123057405645417</c:v>
                </c:pt>
                <c:pt idx="12">
                  <c:v>3.8695917123705055</c:v>
                </c:pt>
                <c:pt idx="13">
                  <c:v>3.7831238074202238</c:v>
                </c:pt>
                <c:pt idx="14">
                  <c:v>3.7777777777777777</c:v>
                </c:pt>
                <c:pt idx="15">
                  <c:v>3.6596277738010023</c:v>
                </c:pt>
                <c:pt idx="16">
                  <c:v>3.0639084381886685</c:v>
                </c:pt>
                <c:pt idx="17">
                  <c:v>3.0365769496204278</c:v>
                </c:pt>
                <c:pt idx="18">
                  <c:v>2.8272975911951761</c:v>
                </c:pt>
                <c:pt idx="19">
                  <c:v>2.8142936493241995</c:v>
                </c:pt>
                <c:pt idx="20">
                  <c:v>2.6342062821595884</c:v>
                </c:pt>
                <c:pt idx="21">
                  <c:v>2.6320012839030653</c:v>
                </c:pt>
                <c:pt idx="22">
                  <c:v>2.3084533362647028</c:v>
                </c:pt>
                <c:pt idx="23">
                  <c:v>2.1040008721247139</c:v>
                </c:pt>
              </c:numCache>
            </c:numRef>
          </c:val>
          <c:extLst>
            <c:ext xmlns:c16="http://schemas.microsoft.com/office/drawing/2014/chart" uri="{C3380CC4-5D6E-409C-BE32-E72D297353CC}">
              <c16:uniqueId val="{00000000-B696-431D-8C3D-5FFE7CDDF8FF}"/>
            </c:ext>
          </c:extLst>
        </c:ser>
        <c:dLbls>
          <c:dLblPos val="outEnd"/>
          <c:showLegendKey val="0"/>
          <c:showVal val="1"/>
          <c:showCatName val="0"/>
          <c:showSerName val="0"/>
          <c:showPercent val="0"/>
          <c:showBubbleSize val="0"/>
        </c:dLbls>
        <c:gapWidth val="444"/>
        <c:overlap val="-90"/>
        <c:axId val="151739392"/>
        <c:axId val="152103168"/>
      </c:barChart>
      <c:catAx>
        <c:axId val="151739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152103168"/>
        <c:crosses val="autoZero"/>
        <c:auto val="1"/>
        <c:lblAlgn val="ctr"/>
        <c:lblOffset val="100"/>
        <c:noMultiLvlLbl val="0"/>
      </c:catAx>
      <c:valAx>
        <c:axId val="152103168"/>
        <c:scaling>
          <c:orientation val="minMax"/>
        </c:scaling>
        <c:delete val="1"/>
        <c:axPos val="l"/>
        <c:numFmt formatCode="0.00" sourceLinked="1"/>
        <c:majorTickMark val="none"/>
        <c:minorTickMark val="none"/>
        <c:tickLblPos val="nextTo"/>
        <c:crossAx val="151739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smtClean="0"/>
              <a:t>روند درصد </a:t>
            </a:r>
            <a:r>
              <a:rPr lang="fa-IR" dirty="0"/>
              <a:t>مراقبت بیمار دیابتی توسط غیر پزشک </a:t>
            </a:r>
            <a:r>
              <a:rPr lang="fa-IR" dirty="0" smtClean="0"/>
              <a:t>تا تابستان</a:t>
            </a:r>
            <a:r>
              <a:rPr lang="fa-IR" baseline="0" dirty="0" smtClean="0"/>
              <a:t> 1400 </a:t>
            </a:r>
            <a:r>
              <a:rPr lang="fa-IR" dirty="0" smtClean="0"/>
              <a:t>در استان اصفهان</a:t>
            </a:r>
            <a:endParaRPr lang="fa-IR" dirty="0"/>
          </a:p>
        </c:rich>
      </c:tx>
      <c:overlay val="0"/>
      <c:spPr>
        <a:noFill/>
        <a:ln>
          <a:noFill/>
        </a:ln>
        <a:effectLst/>
      </c:spPr>
    </c:title>
    <c:autoTitleDeleted val="0"/>
    <c:plotArea>
      <c:layout>
        <c:manualLayout>
          <c:layoutTarget val="inner"/>
          <c:xMode val="edge"/>
          <c:yMode val="edge"/>
          <c:x val="3.2082433733795421E-2"/>
          <c:y val="0.14148148148148149"/>
          <c:w val="0.95645923199304728"/>
          <c:h val="0.58028098571011955"/>
        </c:manualLayout>
      </c:layout>
      <c:barChart>
        <c:barDir val="col"/>
        <c:grouping val="clustered"/>
        <c:varyColors val="0"/>
        <c:ser>
          <c:idx val="0"/>
          <c:order val="0"/>
          <c:tx>
            <c:strRef>
              <c:f>'[شاخص شهرستان - پره دیابت و غی.xlsx]درصد مراقبت غیرپزشک دیابت'!$B$26</c:f>
              <c:strCache>
                <c:ptCount val="1"/>
                <c:pt idx="0">
                  <c:v>جمع کل استان</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'[شاخص شهرستان - پره دیابت و غی.xlsx]درصد مراقبت غیرپزشک دیابت'!$C$2:$M$2</c:f>
              <c:strCache>
                <c:ptCount val="11"/>
                <c:pt idx="0">
                  <c:v>درصد مراقبت بیمار دیابت توسط پزشک سه ماهه چهارم 97</c:v>
                </c:pt>
                <c:pt idx="1">
                  <c:v>درصد مراقبت بیمار دیابت توسط پزشک سه ماهه اول 98</c:v>
                </c:pt>
                <c:pt idx="2">
                  <c:v>درصد مراقبت بیمار دیابت توسط پزشک سه ماهه دوم 97</c:v>
                </c:pt>
                <c:pt idx="3">
                  <c:v>درصد مراقبت بیمار دیابت توسط پزشک سه ماهه سوم 98</c:v>
                </c:pt>
                <c:pt idx="4">
                  <c:v>درصد مراقبت بیمار دیابت توسط پزشک سه ماهه چهارم 98</c:v>
                </c:pt>
                <c:pt idx="5">
                  <c:v>درصد مراقبت بیمار دیابت توسط پزشک سه ماهه اول 99</c:v>
                </c:pt>
                <c:pt idx="6">
                  <c:v>درصد مراقبت بیمار دیابت توسط پزشک سه ماهه دوم 99</c:v>
                </c:pt>
                <c:pt idx="7">
                  <c:v>درصد مراقبت بیمار دیابت توسط پزشک سه ماهه سوم 99</c:v>
                </c:pt>
                <c:pt idx="8">
                  <c:v>درصد مراقبت بیمار دیابت توسط پزشک سه ماهه چهارم 99</c:v>
                </c:pt>
                <c:pt idx="9">
                  <c:v>درصد مراقبت بیمار دیابت توسط پزشک سه ماهه اول 1400</c:v>
                </c:pt>
                <c:pt idx="10">
                  <c:v>درصد مراقبت بیمار دیابت توسط پزشک سه ماهه دوم 1400</c:v>
                </c:pt>
              </c:strCache>
            </c:strRef>
          </c:cat>
          <c:val>
            <c:numRef>
              <c:f>'[شاخص شهرستان - پره دیابت و غی.xlsx]درصد مراقبت غیرپزشک دیابت'!$C$26:$M$26</c:f>
              <c:numCache>
                <c:formatCode>0.0</c:formatCode>
                <c:ptCount val="11"/>
                <c:pt idx="0">
                  <c:v>26.691541724317823</c:v>
                </c:pt>
                <c:pt idx="1">
                  <c:v>36.540526305127322</c:v>
                </c:pt>
                <c:pt idx="2">
                  <c:v>35.303005023821441</c:v>
                </c:pt>
                <c:pt idx="3">
                  <c:v>38.548117226984971</c:v>
                </c:pt>
                <c:pt idx="4">
                  <c:v>39.546045555965776</c:v>
                </c:pt>
                <c:pt idx="5">
                  <c:v>21.525383562795746</c:v>
                </c:pt>
                <c:pt idx="6">
                  <c:v>38.830917383958294</c:v>
                </c:pt>
                <c:pt idx="7">
                  <c:v>32.469644030857573</c:v>
                </c:pt>
                <c:pt idx="8">
                  <c:v>31.974045050569028</c:v>
                </c:pt>
                <c:pt idx="9">
                  <c:v>32.950000000000003</c:v>
                </c:pt>
                <c:pt idx="10">
                  <c:v>26.94</c:v>
                </c:pt>
              </c:numCache>
            </c:numRef>
          </c:val>
          <c:extLst>
            <c:ext xmlns:c16="http://schemas.microsoft.com/office/drawing/2014/chart" uri="{C3380CC4-5D6E-409C-BE32-E72D297353CC}">
              <c16:uniqueId val="{00000000-25D2-45FD-BE79-3F6393525637}"/>
            </c:ext>
          </c:extLst>
        </c:ser>
        <c:dLbls>
          <c:dLblPos val="outEnd"/>
          <c:showLegendKey val="0"/>
          <c:showVal val="1"/>
          <c:showCatName val="0"/>
          <c:showSerName val="0"/>
          <c:showPercent val="0"/>
          <c:showBubbleSize val="0"/>
        </c:dLbls>
        <c:gapWidth val="444"/>
        <c:overlap val="-90"/>
        <c:axId val="151729664"/>
        <c:axId val="153051520"/>
      </c:barChart>
      <c:catAx>
        <c:axId val="151729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mn-lt"/>
                <a:ea typeface="+mn-ea"/>
                <a:cs typeface="+mn-cs"/>
              </a:defRPr>
            </a:pPr>
            <a:endParaRPr lang="en-US"/>
          </a:p>
        </c:txPr>
        <c:crossAx val="153051520"/>
        <c:crosses val="autoZero"/>
        <c:auto val="1"/>
        <c:lblAlgn val="ctr"/>
        <c:lblOffset val="100"/>
        <c:noMultiLvlLbl val="0"/>
      </c:catAx>
      <c:valAx>
        <c:axId val="153051520"/>
        <c:scaling>
          <c:orientation val="minMax"/>
        </c:scaling>
        <c:delete val="1"/>
        <c:axPos val="l"/>
        <c:numFmt formatCode="0.0" sourceLinked="1"/>
        <c:majorTickMark val="none"/>
        <c:minorTickMark val="none"/>
        <c:tickLblPos val="nextTo"/>
        <c:crossAx val="151729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sz="2400" dirty="0" smtClean="0"/>
              <a:t>روند درصد</a:t>
            </a:r>
            <a:r>
              <a:rPr lang="fa-IR" sz="2400" baseline="0" dirty="0" smtClean="0"/>
              <a:t> مراقبت غیرپزشک از بیماران مبتلا به دیابت به تفکیک شهرستان ها در سه ماهه دوم سال 1400</a:t>
            </a:r>
            <a:endParaRPr lang="en-US" sz="2400" dirty="0"/>
          </a:p>
        </c:rich>
      </c:tx>
      <c:overlay val="0"/>
      <c:spPr>
        <a:noFill/>
        <a:ln>
          <a:noFill/>
        </a:ln>
        <a:effectLst/>
      </c:spPr>
    </c:title>
    <c:autoTitleDeleted val="0"/>
    <c:plotArea>
      <c:layout>
        <c:manualLayout>
          <c:layoutTarget val="inner"/>
          <c:xMode val="edge"/>
          <c:yMode val="edge"/>
          <c:x val="1.1458333333333333E-2"/>
          <c:y val="0.14625007290755324"/>
          <c:w val="0.9770833333333333"/>
          <c:h val="0.58224394867308249"/>
        </c:manualLayout>
      </c:layout>
      <c:barChart>
        <c:barDir val="col"/>
        <c:grouping val="clustered"/>
        <c:varyColors val="0"/>
        <c:ser>
          <c:idx val="0"/>
          <c:order val="0"/>
          <c:tx>
            <c:strRef>
              <c:f>'غیرپزشک دیابت'!$C$38</c:f>
              <c:strCache>
                <c:ptCount val="1"/>
                <c:pt idx="0">
                  <c:v>ee</c:v>
                </c:pt>
              </c:strCache>
            </c:strRef>
          </c:tx>
          <c:spPr>
            <a:solidFill>
              <a:schemeClr val="accent1"/>
            </a:solidFill>
            <a:ln>
              <a:noFill/>
            </a:ln>
            <a:effectLst/>
          </c:spPr>
          <c:invertIfNegative val="0"/>
          <c:dPt>
            <c:idx val="17"/>
            <c:invertIfNegative val="0"/>
            <c:bubble3D val="0"/>
            <c:spPr>
              <a:solidFill>
                <a:srgbClr val="FF0000"/>
              </a:solidFill>
              <a:ln>
                <a:noFill/>
              </a:ln>
              <a:effectLst/>
            </c:spPr>
            <c:extLst>
              <c:ext xmlns:c16="http://schemas.microsoft.com/office/drawing/2014/chart" uri="{C3380CC4-5D6E-409C-BE32-E72D297353CC}">
                <c16:uniqueId val="{00000000-9A80-4988-971E-CD18BB13FE65}"/>
              </c:ext>
            </c:extLst>
          </c:dPt>
          <c:dLbls>
            <c:numFmt formatCode="#,##0.0" sourceLinked="0"/>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'غیرپزشک دیابت'!$B$39:$B$62</c:f>
              <c:strCache>
                <c:ptCount val="24"/>
                <c:pt idx="0">
                  <c:v>فریدن</c:v>
                </c:pt>
                <c:pt idx="1">
                  <c:v>بوئین</c:v>
                </c:pt>
                <c:pt idx="2">
                  <c:v>چادگان</c:v>
                </c:pt>
                <c:pt idx="3">
                  <c:v>خور و بیابانک</c:v>
                </c:pt>
                <c:pt idx="4">
                  <c:v>نطنز</c:v>
                </c:pt>
                <c:pt idx="5">
                  <c:v>فریدونشهر</c:v>
                </c:pt>
                <c:pt idx="6">
                  <c:v>اردستان</c:v>
                </c:pt>
                <c:pt idx="7">
                  <c:v>تیران</c:v>
                </c:pt>
                <c:pt idx="8">
                  <c:v>سمیرم</c:v>
                </c:pt>
                <c:pt idx="9">
                  <c:v>خوانسار</c:v>
                </c:pt>
                <c:pt idx="10">
                  <c:v>دهاقان</c:v>
                </c:pt>
                <c:pt idx="11">
                  <c:v>نائین</c:v>
                </c:pt>
                <c:pt idx="12">
                  <c:v>گلپایگان</c:v>
                </c:pt>
                <c:pt idx="13">
                  <c:v>فلاورجان</c:v>
                </c:pt>
                <c:pt idx="14">
                  <c:v>لنجان</c:v>
                </c:pt>
                <c:pt idx="15">
                  <c:v>مبارکه</c:v>
                </c:pt>
                <c:pt idx="16">
                  <c:v>شهرضا</c:v>
                </c:pt>
                <c:pt idx="17">
                  <c:v>جمع کل استان</c:v>
                </c:pt>
                <c:pt idx="18">
                  <c:v>شاهین شهر</c:v>
                </c:pt>
                <c:pt idx="19">
                  <c:v>خمینی شهر</c:v>
                </c:pt>
                <c:pt idx="20">
                  <c:v>برخوار</c:v>
                </c:pt>
                <c:pt idx="21">
                  <c:v>نجف آباد</c:v>
                </c:pt>
                <c:pt idx="22">
                  <c:v>اصفهان 1</c:v>
                </c:pt>
                <c:pt idx="23">
                  <c:v>اصفهان 2</c:v>
                </c:pt>
              </c:strCache>
            </c:strRef>
          </c:cat>
          <c:val>
            <c:numRef>
              <c:f>'غیرپزشک دیابت'!$C$39:$C$62</c:f>
              <c:numCache>
                <c:formatCode>0.00</c:formatCode>
                <c:ptCount val="24"/>
                <c:pt idx="0">
                  <c:v>73.389355742296914</c:v>
                </c:pt>
                <c:pt idx="1">
                  <c:v>65.048543689320397</c:v>
                </c:pt>
                <c:pt idx="2">
                  <c:v>62.530612244897952</c:v>
                </c:pt>
                <c:pt idx="3">
                  <c:v>59.095106186518933</c:v>
                </c:pt>
                <c:pt idx="4">
                  <c:v>55.545286506469502</c:v>
                </c:pt>
                <c:pt idx="5">
                  <c:v>52.530933633295838</c:v>
                </c:pt>
                <c:pt idx="6">
                  <c:v>49.903038138332256</c:v>
                </c:pt>
                <c:pt idx="7">
                  <c:v>49.563395040167656</c:v>
                </c:pt>
                <c:pt idx="8">
                  <c:v>48.934977578475333</c:v>
                </c:pt>
                <c:pt idx="9">
                  <c:v>46.864686468646866</c:v>
                </c:pt>
                <c:pt idx="10">
                  <c:v>46.693502012650953</c:v>
                </c:pt>
                <c:pt idx="11">
                  <c:v>46.5055519268452</c:v>
                </c:pt>
                <c:pt idx="12">
                  <c:v>45.604113110539842</c:v>
                </c:pt>
                <c:pt idx="13">
                  <c:v>29.332408263953131</c:v>
                </c:pt>
                <c:pt idx="14">
                  <c:v>29.274068676564351</c:v>
                </c:pt>
                <c:pt idx="15">
                  <c:v>28.101503759398494</c:v>
                </c:pt>
                <c:pt idx="16">
                  <c:v>27.633818800832234</c:v>
                </c:pt>
                <c:pt idx="17">
                  <c:v>27.146513036705528</c:v>
                </c:pt>
                <c:pt idx="18">
                  <c:v>26.591718610863758</c:v>
                </c:pt>
                <c:pt idx="19">
                  <c:v>25.636818252852006</c:v>
                </c:pt>
                <c:pt idx="20">
                  <c:v>25.542325884847493</c:v>
                </c:pt>
                <c:pt idx="21">
                  <c:v>25.168344073564551</c:v>
                </c:pt>
                <c:pt idx="22">
                  <c:v>17.824206043126868</c:v>
                </c:pt>
                <c:pt idx="23">
                  <c:v>14.272900549388945</c:v>
                </c:pt>
              </c:numCache>
            </c:numRef>
          </c:val>
          <c:extLst>
            <c:ext xmlns:c16="http://schemas.microsoft.com/office/drawing/2014/chart" uri="{C3380CC4-5D6E-409C-BE32-E72D297353CC}">
              <c16:uniqueId val="{00000000-2D18-427A-B3D3-595B6763348F}"/>
            </c:ext>
          </c:extLst>
        </c:ser>
        <c:dLbls>
          <c:dLblPos val="outEnd"/>
          <c:showLegendKey val="0"/>
          <c:showVal val="1"/>
          <c:showCatName val="0"/>
          <c:showSerName val="0"/>
          <c:showPercent val="0"/>
          <c:showBubbleSize val="0"/>
        </c:dLbls>
        <c:gapWidth val="444"/>
        <c:overlap val="-90"/>
        <c:axId val="153068288"/>
        <c:axId val="153083904"/>
      </c:barChart>
      <c:catAx>
        <c:axId val="153068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crossAx val="153083904"/>
        <c:crosses val="autoZero"/>
        <c:auto val="1"/>
        <c:lblAlgn val="ctr"/>
        <c:lblOffset val="100"/>
        <c:noMultiLvlLbl val="0"/>
      </c:catAx>
      <c:valAx>
        <c:axId val="153083904"/>
        <c:scaling>
          <c:orientation val="minMax"/>
        </c:scaling>
        <c:delete val="1"/>
        <c:axPos val="l"/>
        <c:numFmt formatCode="0.00" sourceLinked="1"/>
        <c:majorTickMark val="none"/>
        <c:minorTickMark val="none"/>
        <c:tickLblPos val="nextTo"/>
        <c:crossAx val="15306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FF0000"/>
                </a:solidFill>
                <a:latin typeface="+mn-lt"/>
                <a:ea typeface="+mn-ea"/>
                <a:cs typeface="+mn-cs"/>
              </a:defRPr>
            </a:pPr>
            <a:r>
              <a:rPr lang="fa-IR" sz="2400" b="1" dirty="0" smtClean="0">
                <a:solidFill>
                  <a:srgbClr val="FF0000"/>
                </a:solidFill>
              </a:rPr>
              <a:t>روند تعداد </a:t>
            </a:r>
            <a:r>
              <a:rPr lang="fa-IR" sz="2400" b="1" dirty="0">
                <a:solidFill>
                  <a:srgbClr val="FF0000"/>
                </a:solidFill>
              </a:rPr>
              <a:t>بیمار مبتلا به پره دیابت از سال 95 </a:t>
            </a:r>
            <a:r>
              <a:rPr lang="fa-IR" sz="2400" b="1" dirty="0" smtClean="0">
                <a:solidFill>
                  <a:srgbClr val="FF0000"/>
                </a:solidFill>
              </a:rPr>
              <a:t>لغایت تابستان </a:t>
            </a:r>
            <a:r>
              <a:rPr lang="fa-IR" sz="2400" b="1" dirty="0">
                <a:solidFill>
                  <a:srgbClr val="FF0000"/>
                </a:solidFill>
              </a:rPr>
              <a:t>1400 </a:t>
            </a:r>
            <a:r>
              <a:rPr lang="fa-IR" sz="2400" b="1" dirty="0" smtClean="0">
                <a:solidFill>
                  <a:srgbClr val="FF0000"/>
                </a:solidFill>
              </a:rPr>
              <a:t>استان اصفهان</a:t>
            </a:r>
            <a:endParaRPr lang="fa-IR" sz="2400" b="1" dirty="0">
              <a:solidFill>
                <a:srgbClr val="FF0000"/>
              </a:solidFill>
            </a:endParaRPr>
          </a:p>
        </c:rich>
      </c:tx>
      <c:layout>
        <c:manualLayout>
          <c:xMode val="edge"/>
          <c:yMode val="edge"/>
          <c:x val="0.15084375"/>
          <c:y val="3.5185190315717457E-2"/>
        </c:manualLayout>
      </c:layout>
      <c:overlay val="0"/>
      <c:spPr>
        <a:noFill/>
        <a:ln>
          <a:noFill/>
        </a:ln>
        <a:effectLst/>
      </c:spPr>
    </c:title>
    <c:autoTitleDeleted val="0"/>
    <c:plotArea>
      <c:layout>
        <c:manualLayout>
          <c:layoutTarget val="inner"/>
          <c:xMode val="edge"/>
          <c:yMode val="edge"/>
          <c:x val="1.1458333333333333E-2"/>
          <c:y val="0.14018520562630585"/>
          <c:w val="0.9770833333333333"/>
          <c:h val="0.52666061922727025"/>
        </c:manualLayout>
      </c:layout>
      <c:barChart>
        <c:barDir val="col"/>
        <c:grouping val="clustered"/>
        <c:varyColors val="0"/>
        <c:ser>
          <c:idx val="0"/>
          <c:order val="0"/>
          <c:tx>
            <c:strRef>
              <c:f>'[شاخص شهرستان - پره دیابت و غی.xlsx]تعداد بیمار پره دیابت'!$V$4</c:f>
              <c:strCache>
                <c:ptCount val="1"/>
                <c:pt idx="0">
                  <c:v>جمع کل استان</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'[شاخص شهرستان - پره دیابت و غی.xlsx]تعداد بیمار پره دیابت'!$W$3:$AP$3</c:f>
              <c:strCache>
                <c:ptCount val="20"/>
                <c:pt idx="0">
                  <c:v>سه ماهه سوم 95</c:v>
                </c:pt>
                <c:pt idx="1">
                  <c:v>سه ماهه چهارم95</c:v>
                </c:pt>
                <c:pt idx="2">
                  <c:v> سه ماهه اول 96</c:v>
                </c:pt>
                <c:pt idx="3">
                  <c:v> سه ماهه دوم 96</c:v>
                </c:pt>
                <c:pt idx="4">
                  <c:v> سه ماهه سوم 96</c:v>
                </c:pt>
                <c:pt idx="5">
                  <c:v> سه ماهه چهارم 96</c:v>
                </c:pt>
                <c:pt idx="6">
                  <c:v> سه ماهه اول 97</c:v>
                </c:pt>
                <c:pt idx="7">
                  <c:v> سه ماهه دوم 97</c:v>
                </c:pt>
                <c:pt idx="8">
                  <c:v> سه ماهه سوم 97</c:v>
                </c:pt>
                <c:pt idx="9">
                  <c:v> سه ماهه چهارم 97</c:v>
                </c:pt>
                <c:pt idx="10">
                  <c:v> سه ماهه اول 98</c:v>
                </c:pt>
                <c:pt idx="11">
                  <c:v>سه ماهه دوم 98</c:v>
                </c:pt>
                <c:pt idx="12">
                  <c:v>سه ماهه سوم 98</c:v>
                </c:pt>
                <c:pt idx="13">
                  <c:v>سه ماهه چهارم 98</c:v>
                </c:pt>
                <c:pt idx="14">
                  <c:v>سه ماهه اول 99</c:v>
                </c:pt>
                <c:pt idx="15">
                  <c:v>سه ماهه دوم 99</c:v>
                </c:pt>
                <c:pt idx="16">
                  <c:v>سه ماهه سوم 99</c:v>
                </c:pt>
                <c:pt idx="17">
                  <c:v>سه ماهه چهارم 99</c:v>
                </c:pt>
                <c:pt idx="18">
                  <c:v>سه ماهه  اول 1400</c:v>
                </c:pt>
                <c:pt idx="19">
                  <c:v>سه ماهه  دوم 1400</c:v>
                </c:pt>
              </c:strCache>
            </c:strRef>
          </c:cat>
          <c:val>
            <c:numRef>
              <c:f>'[شاخص شهرستان - پره دیابت و غی.xlsx]تعداد بیمار پره دیابت'!$W$4:$AP$4</c:f>
              <c:numCache>
                <c:formatCode>General</c:formatCode>
                <c:ptCount val="20"/>
                <c:pt idx="0">
                  <c:v>1961</c:v>
                </c:pt>
                <c:pt idx="1">
                  <c:v>10709</c:v>
                </c:pt>
                <c:pt idx="2">
                  <c:v>21000</c:v>
                </c:pt>
                <c:pt idx="3">
                  <c:v>39121</c:v>
                </c:pt>
                <c:pt idx="4">
                  <c:v>54143</c:v>
                </c:pt>
                <c:pt idx="5">
                  <c:v>69814</c:v>
                </c:pt>
                <c:pt idx="6">
                  <c:v>81530</c:v>
                </c:pt>
                <c:pt idx="7">
                  <c:v>98088</c:v>
                </c:pt>
                <c:pt idx="8">
                  <c:v>116531</c:v>
                </c:pt>
                <c:pt idx="9">
                  <c:v>134340</c:v>
                </c:pt>
                <c:pt idx="10">
                  <c:v>150353</c:v>
                </c:pt>
                <c:pt idx="11">
                  <c:v>168003</c:v>
                </c:pt>
                <c:pt idx="12">
                  <c:v>181782</c:v>
                </c:pt>
                <c:pt idx="13">
                  <c:v>193869</c:v>
                </c:pt>
                <c:pt idx="14">
                  <c:v>195649</c:v>
                </c:pt>
                <c:pt idx="15">
                  <c:v>202376</c:v>
                </c:pt>
                <c:pt idx="16">
                  <c:v>209710</c:v>
                </c:pt>
                <c:pt idx="17">
                  <c:v>228389</c:v>
                </c:pt>
                <c:pt idx="18">
                  <c:v>231212</c:v>
                </c:pt>
                <c:pt idx="19">
                  <c:v>241541</c:v>
                </c:pt>
              </c:numCache>
            </c:numRef>
          </c:val>
          <c:extLst>
            <c:ext xmlns:c16="http://schemas.microsoft.com/office/drawing/2014/chart" uri="{C3380CC4-5D6E-409C-BE32-E72D297353CC}">
              <c16:uniqueId val="{00000000-6ED6-496E-9B06-9350CC7CF121}"/>
            </c:ext>
          </c:extLst>
        </c:ser>
        <c:dLbls>
          <c:showLegendKey val="0"/>
          <c:showVal val="0"/>
          <c:showCatName val="0"/>
          <c:showSerName val="0"/>
          <c:showPercent val="0"/>
          <c:showBubbleSize val="0"/>
        </c:dLbls>
        <c:gapWidth val="219"/>
        <c:overlap val="-27"/>
        <c:axId val="154596096"/>
        <c:axId val="154597632"/>
      </c:barChart>
      <c:catAx>
        <c:axId val="1545960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4597632"/>
        <c:crosses val="autoZero"/>
        <c:auto val="1"/>
        <c:lblAlgn val="ctr"/>
        <c:lblOffset val="100"/>
        <c:noMultiLvlLbl val="0"/>
      </c:catAx>
      <c:valAx>
        <c:axId val="1545976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4596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smtClean="0"/>
              <a:t>روند بیماریابی پره دیابت تا تابستان 1400 </a:t>
            </a:r>
            <a:r>
              <a:rPr lang="fa-IR" dirty="0"/>
              <a:t>در </a:t>
            </a:r>
            <a:r>
              <a:rPr lang="fa-IR" dirty="0" smtClean="0"/>
              <a:t>استان اصفهان</a:t>
            </a:r>
            <a:endParaRPr lang="en-US" dirty="0"/>
          </a:p>
        </c:rich>
      </c:tx>
      <c:layout>
        <c:manualLayout>
          <c:xMode val="edge"/>
          <c:yMode val="edge"/>
          <c:x val="0.21596612532808404"/>
          <c:y val="3.1481486071957727E-2"/>
        </c:manualLayout>
      </c:layout>
      <c:overlay val="0"/>
      <c:spPr>
        <a:noFill/>
        <a:ln>
          <a:noFill/>
        </a:ln>
        <a:effectLst/>
      </c:spPr>
    </c:title>
    <c:autoTitleDeleted val="0"/>
    <c:plotArea>
      <c:layout>
        <c:manualLayout>
          <c:layoutTarget val="inner"/>
          <c:xMode val="edge"/>
          <c:yMode val="edge"/>
          <c:x val="1.1458333333333333E-2"/>
          <c:y val="0.12032416452670817"/>
          <c:w val="0.9770833333333333"/>
          <c:h val="0.6390123416465940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'[شاخص شهرستان - پره دیابت و غی.xlsx]شیوع پره دیابت استان'!$C$2:$V$2</c:f>
              <c:strCache>
                <c:ptCount val="20"/>
                <c:pt idx="0">
                  <c:v>سه ماهه سوم سال 95</c:v>
                </c:pt>
                <c:pt idx="1">
                  <c:v>سه ماهه چهارم سال 95</c:v>
                </c:pt>
                <c:pt idx="2">
                  <c:v>سه ماهه اول
سال 96</c:v>
                </c:pt>
                <c:pt idx="3">
                  <c:v>سه ماهه دوم
سال96</c:v>
                </c:pt>
                <c:pt idx="4">
                  <c:v>سه ماهه سوم
سال 96</c:v>
                </c:pt>
                <c:pt idx="5">
                  <c:v>سه ماهه چهارم
سال 96</c:v>
                </c:pt>
                <c:pt idx="6">
                  <c:v>سه ماهه اول
سال 97</c:v>
                </c:pt>
                <c:pt idx="7">
                  <c:v>سه ماهه دوم
سال 97</c:v>
                </c:pt>
                <c:pt idx="8">
                  <c:v>سه ماهه سوم 
سال97</c:v>
                </c:pt>
                <c:pt idx="9">
                  <c:v>سه ماهه چهارم
سال97</c:v>
                </c:pt>
                <c:pt idx="10">
                  <c:v>سه ماهه اول
سال 98</c:v>
                </c:pt>
                <c:pt idx="11">
                  <c:v>سه ماهه دوم
سال 98</c:v>
                </c:pt>
                <c:pt idx="12">
                  <c:v>سه ماهه سوم
سال 98</c:v>
                </c:pt>
                <c:pt idx="13">
                  <c:v>سه ماهه چهارم
سال 98</c:v>
                </c:pt>
                <c:pt idx="14">
                  <c:v>سه ماهه اول
سال 99</c:v>
                </c:pt>
                <c:pt idx="15">
                  <c:v>سه ماهه دوم
سال 99</c:v>
                </c:pt>
                <c:pt idx="16">
                  <c:v>سه ماهه سوم
سال 99</c:v>
                </c:pt>
                <c:pt idx="17">
                  <c:v>سه ماهه چهارم
سال 99</c:v>
                </c:pt>
                <c:pt idx="18">
                  <c:v>سه ماهه اول سال 1400</c:v>
                </c:pt>
                <c:pt idx="19">
                  <c:v>سه ماهه دوم سال 1400
</c:v>
                </c:pt>
              </c:strCache>
            </c:strRef>
          </c:cat>
          <c:val>
            <c:numRef>
              <c:f>'[شاخص شهرستان - پره دیابت و غی.xlsx]شیوع پره دیابت استان'!$C$3:$V$3</c:f>
              <c:numCache>
                <c:formatCode>0.0</c:formatCode>
                <c:ptCount val="20"/>
                <c:pt idx="0">
                  <c:v>34.370139968895799</c:v>
                </c:pt>
                <c:pt idx="1">
                  <c:v>30.445719676126092</c:v>
                </c:pt>
                <c:pt idx="2">
                  <c:v>21.527557280837424</c:v>
                </c:pt>
                <c:pt idx="3">
                  <c:v>21.556187077302667</c:v>
                </c:pt>
                <c:pt idx="4">
                  <c:v>21.247303392822122</c:v>
                </c:pt>
                <c:pt idx="5">
                  <c:v>20.476452929311879</c:v>
                </c:pt>
                <c:pt idx="6">
                  <c:v>20.305887741588585</c:v>
                </c:pt>
                <c:pt idx="7">
                  <c:v>19.34894267264751</c:v>
                </c:pt>
                <c:pt idx="8">
                  <c:v>18.403967666423053</c:v>
                </c:pt>
                <c:pt idx="9">
                  <c:v>17.612489075073086</c:v>
                </c:pt>
                <c:pt idx="10">
                  <c:v>17.440401069022478</c:v>
                </c:pt>
                <c:pt idx="11">
                  <c:v>17.462930913513262</c:v>
                </c:pt>
                <c:pt idx="12">
                  <c:v>17.53</c:v>
                </c:pt>
                <c:pt idx="13">
                  <c:v>17.413185119450738</c:v>
                </c:pt>
                <c:pt idx="14">
                  <c:v>17.400565465682067</c:v>
                </c:pt>
                <c:pt idx="15">
                  <c:v>17.356060118779617</c:v>
                </c:pt>
                <c:pt idx="16">
                  <c:v>17.386985835712839</c:v>
                </c:pt>
                <c:pt idx="17">
                  <c:v>18.124773330222453</c:v>
                </c:pt>
                <c:pt idx="18">
                  <c:v>18.3</c:v>
                </c:pt>
                <c:pt idx="19">
                  <c:v>18.399999999999999</c:v>
                </c:pt>
              </c:numCache>
            </c:numRef>
          </c:val>
          <c:extLst>
            <c:ext xmlns:c16="http://schemas.microsoft.com/office/drawing/2014/chart" uri="{C3380CC4-5D6E-409C-BE32-E72D297353CC}">
              <c16:uniqueId val="{00000000-6AA2-48B9-AA6F-B6E5287DDB45}"/>
            </c:ext>
          </c:extLst>
        </c:ser>
        <c:dLbls>
          <c:dLblPos val="outEnd"/>
          <c:showLegendKey val="0"/>
          <c:showVal val="1"/>
          <c:showCatName val="0"/>
          <c:showSerName val="0"/>
          <c:showPercent val="0"/>
          <c:showBubbleSize val="0"/>
        </c:dLbls>
        <c:gapWidth val="444"/>
        <c:overlap val="-90"/>
        <c:axId val="154748800"/>
        <c:axId val="154756608"/>
      </c:barChart>
      <c:catAx>
        <c:axId val="154748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154756608"/>
        <c:crosses val="autoZero"/>
        <c:auto val="1"/>
        <c:lblAlgn val="ctr"/>
        <c:lblOffset val="100"/>
        <c:noMultiLvlLbl val="0"/>
      </c:catAx>
      <c:valAx>
        <c:axId val="154756608"/>
        <c:scaling>
          <c:orientation val="minMax"/>
        </c:scaling>
        <c:delete val="1"/>
        <c:axPos val="l"/>
        <c:numFmt formatCode="0.0" sourceLinked="1"/>
        <c:majorTickMark val="none"/>
        <c:minorTickMark val="none"/>
        <c:tickLblPos val="nextTo"/>
        <c:crossAx val="154748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smtClean="0"/>
              <a:t>روند درصد </a:t>
            </a:r>
            <a:r>
              <a:rPr lang="fa-IR" dirty="0"/>
              <a:t>مراقبت بیمار پره دیابت توسط غیرپزشک </a:t>
            </a:r>
            <a:r>
              <a:rPr lang="fa-IR" dirty="0" smtClean="0"/>
              <a:t>تا تابستان 1400 در استان اصفهان</a:t>
            </a:r>
            <a:endParaRPr lang="fa-IR" dirty="0"/>
          </a:p>
        </c:rich>
      </c:tx>
      <c:overlay val="0"/>
      <c:spPr>
        <a:noFill/>
        <a:ln>
          <a:noFill/>
        </a:ln>
        <a:effectLst/>
      </c:spPr>
    </c:title>
    <c:autoTitleDeleted val="0"/>
    <c:plotArea>
      <c:layout>
        <c:manualLayout>
          <c:layoutTarget val="inner"/>
          <c:xMode val="edge"/>
          <c:yMode val="edge"/>
          <c:x val="2.7332431102362206E-2"/>
          <c:y val="0.1235185185185185"/>
          <c:w val="0.96120923556430449"/>
          <c:h val="0.60999402158063576"/>
        </c:manualLayout>
      </c:layout>
      <c:barChart>
        <c:barDir val="col"/>
        <c:grouping val="clustered"/>
        <c:varyColors val="0"/>
        <c:ser>
          <c:idx val="0"/>
          <c:order val="0"/>
          <c:tx>
            <c:strRef>
              <c:f>'[شاخص شهرستان - پره دیابت و غی.xlsx]درصد مراقبت پره دیابت'!$B$26</c:f>
              <c:strCache>
                <c:ptCount val="1"/>
                <c:pt idx="0">
                  <c:v>جمع کل استان</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'[شاخص شهرستان - پره دیابت و غی.xlsx]درصد مراقبت پره دیابت'!$C$2:$M$2</c:f>
              <c:strCache>
                <c:ptCount val="11"/>
                <c:pt idx="0">
                  <c:v>درصد بیمار مبتلا به پره دیابت سه ماهه چهارم 97</c:v>
                </c:pt>
                <c:pt idx="1">
                  <c:v>درصد بیمار مبتلا به پره دیابت سه ماهه اول 98</c:v>
                </c:pt>
                <c:pt idx="2">
                  <c:v>درصد بیمار مبتلا به پره دیابت سه ماهه دوم 98</c:v>
                </c:pt>
                <c:pt idx="3">
                  <c:v>درصد بیمار مبتلا به پره دیابت سه ماهه سوم 98</c:v>
                </c:pt>
                <c:pt idx="4">
                  <c:v>درصد بیمار مبتلا به پره دیابت سه ماهه چهارم 98</c:v>
                </c:pt>
                <c:pt idx="5">
                  <c:v>درصد بیمار مبتلا به پره دیابت سه ماهه اول 99</c:v>
                </c:pt>
                <c:pt idx="6">
                  <c:v>درصد بیمار مبتلا به پره دیابت سه ماهه دوم 99</c:v>
                </c:pt>
                <c:pt idx="7">
                  <c:v>درصد بیمار مبتلا به پره دیابت سه ماهه سوم 99</c:v>
                </c:pt>
                <c:pt idx="8">
                  <c:v>درصد بیمار مبتلا به پره دیابت سه ماهه چهارم 99</c:v>
                </c:pt>
                <c:pt idx="9">
                  <c:v>درصد بیمار مبتلا به پره دیابت سه ماهه اول 1400</c:v>
                </c:pt>
                <c:pt idx="10">
                  <c:v>درصد بیمار مبتلا به پره دیابت سه ماهه دوم 1400</c:v>
                </c:pt>
              </c:strCache>
            </c:strRef>
          </c:cat>
          <c:val>
            <c:numRef>
              <c:f>'[شاخص شهرستان - پره دیابت و غی.xlsx]درصد مراقبت پره دیابت'!$C$26:$M$26</c:f>
              <c:numCache>
                <c:formatCode>0.0</c:formatCode>
                <c:ptCount val="11"/>
                <c:pt idx="0">
                  <c:v>7.4125914076782458</c:v>
                </c:pt>
                <c:pt idx="1">
                  <c:v>4.9962421767440626</c:v>
                </c:pt>
                <c:pt idx="2">
                  <c:v>4.2576620655583532</c:v>
                </c:pt>
                <c:pt idx="3">
                  <c:v>5.1017152413330251</c:v>
                </c:pt>
                <c:pt idx="4">
                  <c:v>5.8054665779469641</c:v>
                </c:pt>
                <c:pt idx="5">
                  <c:v>1.5195579839406284</c:v>
                </c:pt>
                <c:pt idx="6">
                  <c:v>3.8383998102541805</c:v>
                </c:pt>
                <c:pt idx="7">
                  <c:v>2.7785990176910973</c:v>
                </c:pt>
                <c:pt idx="8">
                  <c:v>3.7773272793348189</c:v>
                </c:pt>
                <c:pt idx="9">
                  <c:v>3.14</c:v>
                </c:pt>
                <c:pt idx="10">
                  <c:v>3.3</c:v>
                </c:pt>
              </c:numCache>
            </c:numRef>
          </c:val>
          <c:extLst>
            <c:ext xmlns:c16="http://schemas.microsoft.com/office/drawing/2014/chart" uri="{C3380CC4-5D6E-409C-BE32-E72D297353CC}">
              <c16:uniqueId val="{00000000-1B0F-4C03-80AE-75F88E8E5268}"/>
            </c:ext>
          </c:extLst>
        </c:ser>
        <c:dLbls>
          <c:dLblPos val="outEnd"/>
          <c:showLegendKey val="0"/>
          <c:showVal val="1"/>
          <c:showCatName val="0"/>
          <c:showSerName val="0"/>
          <c:showPercent val="0"/>
          <c:showBubbleSize val="0"/>
        </c:dLbls>
        <c:gapWidth val="444"/>
        <c:overlap val="-90"/>
        <c:axId val="86329216"/>
        <c:axId val="154189184"/>
      </c:barChart>
      <c:catAx>
        <c:axId val="86329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154189184"/>
        <c:crosses val="autoZero"/>
        <c:auto val="1"/>
        <c:lblAlgn val="ctr"/>
        <c:lblOffset val="100"/>
        <c:noMultiLvlLbl val="0"/>
      </c:catAx>
      <c:valAx>
        <c:axId val="154189184"/>
        <c:scaling>
          <c:orientation val="minMax"/>
        </c:scaling>
        <c:delete val="1"/>
        <c:axPos val="l"/>
        <c:numFmt formatCode="0.0" sourceLinked="1"/>
        <c:majorTickMark val="none"/>
        <c:minorTickMark val="none"/>
        <c:tickLblPos val="nextTo"/>
        <c:crossAx val="86329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sz="2000" dirty="0" smtClean="0"/>
              <a:t>مقایسه درصد مراقبت افراد</a:t>
            </a:r>
            <a:r>
              <a:rPr lang="fa-IR" sz="2000" baseline="0" dirty="0" smtClean="0"/>
              <a:t> مبتلا به پره دیابت شش ماهه اول سال 1400 به تفکیک شهرستان ها</a:t>
            </a:r>
            <a:endParaRPr lang="fa-IR" sz="2000" dirty="0"/>
          </a:p>
        </c:rich>
      </c:tx>
      <c:layout>
        <c:manualLayout>
          <c:xMode val="edge"/>
          <c:yMode val="edge"/>
          <c:x val="0.12670308398950134"/>
          <c:y val="7.7777777777777779E-2"/>
        </c:manualLayout>
      </c:layout>
      <c:overlay val="0"/>
      <c:spPr>
        <a:noFill/>
        <a:ln>
          <a:noFill/>
        </a:ln>
        <a:effectLst/>
      </c:spPr>
    </c:title>
    <c:autoTitleDeleted val="0"/>
    <c:plotArea>
      <c:layout>
        <c:manualLayout>
          <c:layoutTarget val="inner"/>
          <c:xMode val="edge"/>
          <c:yMode val="edge"/>
          <c:x val="1.1458333333333333E-2"/>
          <c:y val="0.1416111111111111"/>
          <c:w val="0.9770833333333333"/>
          <c:h val="0.52486293379994176"/>
        </c:manualLayout>
      </c:layout>
      <c:barChart>
        <c:barDir val="col"/>
        <c:grouping val="clustered"/>
        <c:varyColors val="0"/>
        <c:ser>
          <c:idx val="0"/>
          <c:order val="0"/>
          <c:tx>
            <c:strRef>
              <c:f>'تعداد بیمار پره دیابت'!$V$35</c:f>
              <c:strCache>
                <c:ptCount val="1"/>
                <c:pt idx="0">
                  <c:v>درصد مراقبت 6 ماهه</c:v>
                </c:pt>
              </c:strCache>
            </c:strRef>
          </c:tx>
          <c:spPr>
            <a:solidFill>
              <a:schemeClr val="accent1"/>
            </a:solidFill>
            <a:ln>
              <a:noFill/>
            </a:ln>
            <a:effectLst/>
          </c:spPr>
          <c:invertIfNegative val="0"/>
          <c:dPt>
            <c:idx val="14"/>
            <c:invertIfNegative val="0"/>
            <c:bubble3D val="0"/>
            <c:spPr>
              <a:solidFill>
                <a:srgbClr val="FF0000"/>
              </a:solidFill>
              <a:ln>
                <a:noFill/>
              </a:ln>
              <a:effectLst/>
            </c:spPr>
            <c:extLst>
              <c:ext xmlns:c16="http://schemas.microsoft.com/office/drawing/2014/chart" uri="{C3380CC4-5D6E-409C-BE32-E72D297353CC}">
                <c16:uniqueId val="{00000001-30B3-4141-BD7B-B9E8ACB00BA1}"/>
              </c:ext>
            </c:extLst>
          </c:dPt>
          <c:dLbls>
            <c:spPr>
              <a:noFill/>
              <a:ln>
                <a:noFill/>
              </a:ln>
              <a:effectLst/>
            </c:spPr>
            <c:txPr>
              <a:bodyPr rot="-5400000" spcFirstLastPara="1" vertOverflow="clip" horzOverflow="clip"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'تعداد بیمار پره دیابت'!$S$36:$S$59</c:f>
              <c:strCache>
                <c:ptCount val="24"/>
                <c:pt idx="0">
                  <c:v>بوئین</c:v>
                </c:pt>
                <c:pt idx="1">
                  <c:v>سمیرم</c:v>
                </c:pt>
                <c:pt idx="2">
                  <c:v>دهاقان</c:v>
                </c:pt>
                <c:pt idx="3">
                  <c:v>اردستان</c:v>
                </c:pt>
                <c:pt idx="4">
                  <c:v>چادگان</c:v>
                </c:pt>
                <c:pt idx="5">
                  <c:v>خور و بیابانک</c:v>
                </c:pt>
                <c:pt idx="6">
                  <c:v>فریدن</c:v>
                </c:pt>
                <c:pt idx="7">
                  <c:v>شاهین شهر</c:v>
                </c:pt>
                <c:pt idx="8">
                  <c:v>فلاورجان</c:v>
                </c:pt>
                <c:pt idx="9">
                  <c:v>تیران</c:v>
                </c:pt>
                <c:pt idx="10">
                  <c:v>لنجان</c:v>
                </c:pt>
                <c:pt idx="11">
                  <c:v>نجف آباد</c:v>
                </c:pt>
                <c:pt idx="12">
                  <c:v>نطنز</c:v>
                </c:pt>
                <c:pt idx="13">
                  <c:v>برخوار</c:v>
                </c:pt>
                <c:pt idx="14">
                  <c:v>جمع کل استان</c:v>
                </c:pt>
                <c:pt idx="15">
                  <c:v>مبارکه</c:v>
                </c:pt>
                <c:pt idx="16">
                  <c:v>خمینی شهر</c:v>
                </c:pt>
                <c:pt idx="17">
                  <c:v>نائین</c:v>
                </c:pt>
                <c:pt idx="18">
                  <c:v>فریدونشهر</c:v>
                </c:pt>
                <c:pt idx="19">
                  <c:v>خوانسار</c:v>
                </c:pt>
                <c:pt idx="20">
                  <c:v>اصفهان 2</c:v>
                </c:pt>
                <c:pt idx="21">
                  <c:v>اصفهان 1</c:v>
                </c:pt>
                <c:pt idx="22">
                  <c:v>گلپایگان</c:v>
                </c:pt>
                <c:pt idx="23">
                  <c:v>شهرضا</c:v>
                </c:pt>
              </c:strCache>
            </c:strRef>
          </c:cat>
          <c:val>
            <c:numRef>
              <c:f>'تعداد بیمار پره دیابت'!$V$36:$V$59</c:f>
              <c:numCache>
                <c:formatCode>0.00</c:formatCode>
                <c:ptCount val="24"/>
                <c:pt idx="0">
                  <c:v>33.433133732534934</c:v>
                </c:pt>
                <c:pt idx="1">
                  <c:v>13.200679446736229</c:v>
                </c:pt>
                <c:pt idx="2">
                  <c:v>9.9662795054327464</c:v>
                </c:pt>
                <c:pt idx="3">
                  <c:v>9.0028259991925719</c:v>
                </c:pt>
                <c:pt idx="4">
                  <c:v>8.6273140062871114</c:v>
                </c:pt>
                <c:pt idx="5">
                  <c:v>7.9697498545666088</c:v>
                </c:pt>
                <c:pt idx="6">
                  <c:v>7.3467834031214316</c:v>
                </c:pt>
                <c:pt idx="7">
                  <c:v>7.2581341158194537</c:v>
                </c:pt>
                <c:pt idx="8">
                  <c:v>7.0902394106813995</c:v>
                </c:pt>
                <c:pt idx="9">
                  <c:v>7.0219966159052447</c:v>
                </c:pt>
                <c:pt idx="10">
                  <c:v>6.790301630826959</c:v>
                </c:pt>
                <c:pt idx="11">
                  <c:v>6.2018592297476767</c:v>
                </c:pt>
                <c:pt idx="12">
                  <c:v>5.8767090429359552</c:v>
                </c:pt>
                <c:pt idx="13">
                  <c:v>5.6342070021044579</c:v>
                </c:pt>
                <c:pt idx="14">
                  <c:v>5.5412071485516874</c:v>
                </c:pt>
                <c:pt idx="15">
                  <c:v>5.3303778762930127</c:v>
                </c:pt>
                <c:pt idx="16">
                  <c:v>4.5699763698782832</c:v>
                </c:pt>
                <c:pt idx="17">
                  <c:v>4.4103072348860257</c:v>
                </c:pt>
                <c:pt idx="18">
                  <c:v>3.9926571821936667</c:v>
                </c:pt>
                <c:pt idx="19">
                  <c:v>3.8754074610648317</c:v>
                </c:pt>
                <c:pt idx="20">
                  <c:v>3.6450034145231047</c:v>
                </c:pt>
                <c:pt idx="21">
                  <c:v>3.5947118256668658</c:v>
                </c:pt>
                <c:pt idx="22">
                  <c:v>3.2986111111111112</c:v>
                </c:pt>
                <c:pt idx="23">
                  <c:v>1.6945218198700092</c:v>
                </c:pt>
              </c:numCache>
            </c:numRef>
          </c:val>
          <c:extLst>
            <c:ext xmlns:c16="http://schemas.microsoft.com/office/drawing/2014/chart" uri="{C3380CC4-5D6E-409C-BE32-E72D297353CC}">
              <c16:uniqueId val="{00000002-30B3-4141-BD7B-B9E8ACB00BA1}"/>
            </c:ext>
          </c:extLst>
        </c:ser>
        <c:dLbls>
          <c:dLblPos val="outEnd"/>
          <c:showLegendKey val="0"/>
          <c:showVal val="1"/>
          <c:showCatName val="0"/>
          <c:showSerName val="0"/>
          <c:showPercent val="0"/>
          <c:showBubbleSize val="0"/>
        </c:dLbls>
        <c:gapWidth val="444"/>
        <c:overlap val="-90"/>
        <c:axId val="154711168"/>
        <c:axId val="154917504"/>
      </c:barChart>
      <c:catAx>
        <c:axId val="154711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crossAx val="154917504"/>
        <c:crosses val="autoZero"/>
        <c:auto val="1"/>
        <c:lblAlgn val="ctr"/>
        <c:lblOffset val="100"/>
        <c:noMultiLvlLbl val="0"/>
      </c:catAx>
      <c:valAx>
        <c:axId val="154917504"/>
        <c:scaling>
          <c:orientation val="minMax"/>
        </c:scaling>
        <c:delete val="1"/>
        <c:axPos val="l"/>
        <c:numFmt formatCode="0.00" sourceLinked="1"/>
        <c:majorTickMark val="none"/>
        <c:minorTickMark val="none"/>
        <c:tickLblPos val="nextTo"/>
        <c:crossAx val="154711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FF0000"/>
                </a:solidFill>
                <a:latin typeface="+mn-lt"/>
                <a:ea typeface="+mn-ea"/>
                <a:cs typeface="+mn-cs"/>
              </a:defRPr>
            </a:pPr>
            <a:r>
              <a:rPr lang="fa-IR" sz="2400" dirty="0" smtClean="0"/>
              <a:t>روند تعداد ارائه خدمت خطرسنجی </a:t>
            </a:r>
            <a:r>
              <a:rPr lang="fa-IR" sz="2400" dirty="0"/>
              <a:t>در </a:t>
            </a:r>
            <a:r>
              <a:rPr lang="fa-IR" sz="2400" dirty="0" smtClean="0"/>
              <a:t>استان اصفهان تا پایان</a:t>
            </a:r>
            <a:r>
              <a:rPr lang="fa-IR" sz="2400" baseline="0" dirty="0" smtClean="0"/>
              <a:t> شهریور 1400</a:t>
            </a:r>
            <a:r>
              <a:rPr lang="fa-IR" sz="2400" dirty="0" smtClean="0"/>
              <a:t> </a:t>
            </a:r>
            <a:endParaRPr lang="fa-IR" sz="2400" dirty="0"/>
          </a:p>
        </c:rich>
      </c:tx>
      <c:layout>
        <c:manualLayout>
          <c:xMode val="edge"/>
          <c:yMode val="edge"/>
          <c:x val="0.18248574740706436"/>
          <c:y val="4.2592592592592592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4.9084386390628974E-2"/>
          <c:y val="0.14759259259259261"/>
          <c:w val="0.93937107117817797"/>
          <c:h val="0.64853703703703702"/>
        </c:manualLayout>
      </c:layout>
      <c:barChart>
        <c:barDir val="col"/>
        <c:grouping val="clustered"/>
        <c:varyColors val="0"/>
        <c:ser>
          <c:idx val="0"/>
          <c:order val="0"/>
          <c:tx>
            <c:strRef>
              <c:f>'تعداد خطرسنجی'!$Z$7</c:f>
              <c:strCache>
                <c:ptCount val="1"/>
                <c:pt idx="0">
                  <c:v>تعداد خطرسنجی در استان</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'تعداد خطرسنجی'!$AA$6:$AT$6</c:f>
              <c:strCache>
                <c:ptCount val="20"/>
                <c:pt idx="0">
                  <c:v>سه ماهه سوم سال 95</c:v>
                </c:pt>
                <c:pt idx="1">
                  <c:v>سه ماهه چهارم سال 95</c:v>
                </c:pt>
                <c:pt idx="2">
                  <c:v>سه ماهه اول
سال 96</c:v>
                </c:pt>
                <c:pt idx="3">
                  <c:v>سه ماهه دوم
سال96</c:v>
                </c:pt>
                <c:pt idx="4">
                  <c:v>سه ماهه سوم
سال 96</c:v>
                </c:pt>
                <c:pt idx="5">
                  <c:v>سه ماهه چهارم
سال 96</c:v>
                </c:pt>
                <c:pt idx="6">
                  <c:v>سه ماهه اول
سال 97</c:v>
                </c:pt>
                <c:pt idx="7">
                  <c:v>سه ماهه دوم
سال 97</c:v>
                </c:pt>
                <c:pt idx="8">
                  <c:v>سه ماهه سوم 
سال97</c:v>
                </c:pt>
                <c:pt idx="9">
                  <c:v>سه ماهه چهارم
سال97</c:v>
                </c:pt>
                <c:pt idx="10">
                  <c:v>سه ماهه اول
سال 98</c:v>
                </c:pt>
                <c:pt idx="11">
                  <c:v>سه ماهه دوم
سال 98</c:v>
                </c:pt>
                <c:pt idx="12">
                  <c:v>سه ماهه سوم
سال 98</c:v>
                </c:pt>
                <c:pt idx="13">
                  <c:v>سه ماهه چهارم
سال 98</c:v>
                </c:pt>
                <c:pt idx="14">
                  <c:v>سه ماهه اول
سال 99</c:v>
                </c:pt>
                <c:pt idx="15">
                  <c:v>سه ماهه دوم
سال 99</c:v>
                </c:pt>
                <c:pt idx="16">
                  <c:v>سه ماهه سوم سال 99</c:v>
                </c:pt>
                <c:pt idx="17">
                  <c:v>سه ماهه چهارم 99</c:v>
                </c:pt>
                <c:pt idx="18">
                  <c:v>سه ماهه اول 1400</c:v>
                </c:pt>
                <c:pt idx="19">
                  <c:v>سه ماهه دوم 1400</c:v>
                </c:pt>
              </c:strCache>
            </c:strRef>
          </c:cat>
          <c:val>
            <c:numRef>
              <c:f>'تعداد خطرسنجی'!$AA$7:$AT$7</c:f>
              <c:numCache>
                <c:formatCode>General</c:formatCode>
                <c:ptCount val="20"/>
                <c:pt idx="0">
                  <c:v>5389</c:v>
                </c:pt>
                <c:pt idx="1">
                  <c:v>38163</c:v>
                </c:pt>
                <c:pt idx="2">
                  <c:v>97633</c:v>
                </c:pt>
                <c:pt idx="3">
                  <c:v>181572</c:v>
                </c:pt>
                <c:pt idx="4">
                  <c:v>254950</c:v>
                </c:pt>
                <c:pt idx="5">
                  <c:v>341104</c:v>
                </c:pt>
                <c:pt idx="6">
                  <c:v>401716</c:v>
                </c:pt>
                <c:pt idx="7">
                  <c:v>507175</c:v>
                </c:pt>
                <c:pt idx="8">
                  <c:v>633521</c:v>
                </c:pt>
                <c:pt idx="9">
                  <c:v>763163</c:v>
                </c:pt>
                <c:pt idx="10">
                  <c:v>862096</c:v>
                </c:pt>
                <c:pt idx="11">
                  <c:v>962055</c:v>
                </c:pt>
                <c:pt idx="12">
                  <c:v>1036999</c:v>
                </c:pt>
                <c:pt idx="13">
                  <c:v>1113346</c:v>
                </c:pt>
                <c:pt idx="14">
                  <c:v>1124383</c:v>
                </c:pt>
                <c:pt idx="15">
                  <c:v>1166025</c:v>
                </c:pt>
                <c:pt idx="16">
                  <c:v>1206132</c:v>
                </c:pt>
                <c:pt idx="17">
                  <c:v>1260093</c:v>
                </c:pt>
                <c:pt idx="18">
                  <c:v>1308243</c:v>
                </c:pt>
                <c:pt idx="19">
                  <c:v>1361458</c:v>
                </c:pt>
              </c:numCache>
            </c:numRef>
          </c:val>
          <c:extLst>
            <c:ext xmlns:c16="http://schemas.microsoft.com/office/drawing/2014/chart" uri="{C3380CC4-5D6E-409C-BE32-E72D297353CC}">
              <c16:uniqueId val="{00000000-9271-4FB8-9C7B-BE14725CB766}"/>
            </c:ext>
          </c:extLst>
        </c:ser>
        <c:dLbls>
          <c:showLegendKey val="0"/>
          <c:showVal val="0"/>
          <c:showCatName val="0"/>
          <c:showSerName val="0"/>
          <c:showPercent val="0"/>
          <c:showBubbleSize val="0"/>
        </c:dLbls>
        <c:gapWidth val="219"/>
        <c:overlap val="-27"/>
        <c:axId val="4456832"/>
        <c:axId val="4458368"/>
      </c:barChart>
      <c:catAx>
        <c:axId val="4456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B nazanin"/>
                <a:ea typeface="+mn-ea"/>
                <a:cs typeface="+mn-cs"/>
              </a:defRPr>
            </a:pPr>
            <a:endParaRPr lang="en-US"/>
          </a:p>
        </c:txPr>
        <c:crossAx val="4458368"/>
        <c:crosses val="autoZero"/>
        <c:auto val="1"/>
        <c:lblAlgn val="ctr"/>
        <c:lblOffset val="100"/>
        <c:noMultiLvlLbl val="0"/>
      </c:catAx>
      <c:valAx>
        <c:axId val="4458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56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fa-IR" sz="2800" b="1" dirty="0">
                <a:solidFill>
                  <a:srgbClr val="FF0000"/>
                </a:solidFill>
              </a:rPr>
              <a:t>درصد خطرسنجی به نسبت</a:t>
            </a:r>
            <a:r>
              <a:rPr lang="fa-IR" sz="2800" b="1" baseline="0" dirty="0">
                <a:solidFill>
                  <a:srgbClr val="FF0000"/>
                </a:solidFill>
              </a:rPr>
              <a:t> جمعیت بالای 30 سال</a:t>
            </a:r>
            <a:r>
              <a:rPr lang="fa-IR" sz="2800" b="1" dirty="0">
                <a:solidFill>
                  <a:srgbClr val="FF0000"/>
                </a:solidFill>
              </a:rPr>
              <a:t> در </a:t>
            </a:r>
            <a:r>
              <a:rPr lang="fa-IR" sz="2800" b="1" dirty="0" smtClean="0">
                <a:solidFill>
                  <a:srgbClr val="FF0000"/>
                </a:solidFill>
              </a:rPr>
              <a:t>استان</a:t>
            </a:r>
            <a:r>
              <a:rPr lang="en-US" sz="2800" b="1" dirty="0" smtClean="0">
                <a:solidFill>
                  <a:srgbClr val="FF0000"/>
                </a:solidFill>
              </a:rPr>
              <a:t> </a:t>
            </a:r>
            <a:r>
              <a:rPr lang="fa-IR" sz="2800" b="1" baseline="0" dirty="0" smtClean="0">
                <a:solidFill>
                  <a:srgbClr val="FF0000"/>
                </a:solidFill>
              </a:rPr>
              <a:t>اصفهان</a:t>
            </a:r>
            <a:endParaRPr lang="fa-IR" sz="2800" b="1" dirty="0">
              <a:solidFill>
                <a:srgbClr val="FF0000"/>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50827719327501E-2"/>
          <c:y val="0.20622270123508074"/>
          <c:w val="0.96278537368350703"/>
          <c:h val="0.59466518470842911"/>
        </c:manualLayout>
      </c:layout>
      <c:barChart>
        <c:barDir val="col"/>
        <c:grouping val="clustered"/>
        <c:varyColors val="0"/>
        <c:ser>
          <c:idx val="0"/>
          <c:order val="0"/>
          <c:tx>
            <c:strRef>
              <c:f>'درصد خطرسنجی'!$X$5</c:f>
              <c:strCache>
                <c:ptCount val="1"/>
                <c:pt idx="0">
                  <c:v>درصد خطرسنجی در استان</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'درصد خطرسنجی'!$Y$4:$AR$4</c:f>
              <c:strCache>
                <c:ptCount val="20"/>
                <c:pt idx="0">
                  <c:v>سه ماهه سوم سال 95</c:v>
                </c:pt>
                <c:pt idx="1">
                  <c:v>سه ماهه چهارم سال 95</c:v>
                </c:pt>
                <c:pt idx="2">
                  <c:v>سه ماهه اول
سال 96</c:v>
                </c:pt>
                <c:pt idx="3">
                  <c:v>سه ماهه دوم
سال96</c:v>
                </c:pt>
                <c:pt idx="4">
                  <c:v>سه ماهه سوم
سال 96</c:v>
                </c:pt>
                <c:pt idx="5">
                  <c:v>سه ماهه چهارم
سال 96</c:v>
                </c:pt>
                <c:pt idx="6">
                  <c:v>سه ماهه اول
سال 97</c:v>
                </c:pt>
                <c:pt idx="7">
                  <c:v>سه ماهه دوم
سال 97</c:v>
                </c:pt>
                <c:pt idx="8">
                  <c:v>سه ماهه سوم 
سال97</c:v>
                </c:pt>
                <c:pt idx="9">
                  <c:v>سه ماهه چهارم
سال97</c:v>
                </c:pt>
                <c:pt idx="10">
                  <c:v>سه ماهه اول
سال 98</c:v>
                </c:pt>
                <c:pt idx="11">
                  <c:v>سه ماهه دوم
سال 98</c:v>
                </c:pt>
                <c:pt idx="12">
                  <c:v>سه ماهه سوم
سال 98</c:v>
                </c:pt>
                <c:pt idx="13">
                  <c:v>سه ماهه چهارم
سال 98</c:v>
                </c:pt>
                <c:pt idx="14">
                  <c:v>سه ماهه اول
سال 99</c:v>
                </c:pt>
                <c:pt idx="15">
                  <c:v>سه ماهه دوم
سال 99</c:v>
                </c:pt>
                <c:pt idx="16">
                  <c:v>سه ماهه سوم سال 99</c:v>
                </c:pt>
                <c:pt idx="17">
                  <c:v>سه ماهه چهارم سال99</c:v>
                </c:pt>
                <c:pt idx="18">
                  <c:v>سه ماهه اول سال1400</c:v>
                </c:pt>
                <c:pt idx="19">
                  <c:v>سه ماهه دوم سال1400</c:v>
                </c:pt>
              </c:strCache>
            </c:strRef>
          </c:cat>
          <c:val>
            <c:numRef>
              <c:f>'درصد خطرسنجی'!$Y$5:$AR$5</c:f>
              <c:numCache>
                <c:formatCode>General</c:formatCode>
                <c:ptCount val="20"/>
                <c:pt idx="0">
                  <c:v>0.42</c:v>
                </c:pt>
                <c:pt idx="1">
                  <c:v>1.83</c:v>
                </c:pt>
                <c:pt idx="2">
                  <c:v>3.55</c:v>
                </c:pt>
                <c:pt idx="3">
                  <c:v>6.59</c:v>
                </c:pt>
                <c:pt idx="4">
                  <c:v>9.25</c:v>
                </c:pt>
                <c:pt idx="5">
                  <c:v>12.37</c:v>
                </c:pt>
                <c:pt idx="6">
                  <c:v>14.56</c:v>
                </c:pt>
                <c:pt idx="7">
                  <c:v>18.37</c:v>
                </c:pt>
                <c:pt idx="8">
                  <c:v>22.93</c:v>
                </c:pt>
                <c:pt idx="9">
                  <c:v>27.62</c:v>
                </c:pt>
                <c:pt idx="10">
                  <c:v>31.21</c:v>
                </c:pt>
                <c:pt idx="11">
                  <c:v>34.83</c:v>
                </c:pt>
                <c:pt idx="12">
                  <c:v>37.549999999999997</c:v>
                </c:pt>
                <c:pt idx="13">
                  <c:v>40.270000000000003</c:v>
                </c:pt>
                <c:pt idx="14">
                  <c:v>40.67</c:v>
                </c:pt>
                <c:pt idx="15">
                  <c:v>42.16</c:v>
                </c:pt>
                <c:pt idx="16">
                  <c:v>43.79</c:v>
                </c:pt>
                <c:pt idx="17">
                  <c:v>46</c:v>
                </c:pt>
                <c:pt idx="18">
                  <c:v>46.44</c:v>
                </c:pt>
                <c:pt idx="19">
                  <c:v>45.44</c:v>
                </c:pt>
              </c:numCache>
            </c:numRef>
          </c:val>
          <c:extLst>
            <c:ext xmlns:c16="http://schemas.microsoft.com/office/drawing/2014/chart" uri="{C3380CC4-5D6E-409C-BE32-E72D297353CC}">
              <c16:uniqueId val="{00000000-8939-48F6-8077-4F4916D63B27}"/>
            </c:ext>
          </c:extLst>
        </c:ser>
        <c:dLbls>
          <c:showLegendKey val="0"/>
          <c:showVal val="0"/>
          <c:showCatName val="0"/>
          <c:showSerName val="0"/>
          <c:showPercent val="0"/>
          <c:showBubbleSize val="0"/>
        </c:dLbls>
        <c:gapWidth val="219"/>
        <c:overlap val="-27"/>
        <c:axId val="34160640"/>
        <c:axId val="34162176"/>
      </c:barChart>
      <c:catAx>
        <c:axId val="341606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34162176"/>
        <c:crosses val="autoZero"/>
        <c:auto val="1"/>
        <c:lblAlgn val="ctr"/>
        <c:lblOffset val="100"/>
        <c:noMultiLvlLbl val="0"/>
      </c:catAx>
      <c:valAx>
        <c:axId val="34162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60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dirty="0"/>
              <a:t>مقایسه درصد خطرسنجی انجام شده به نسبت جمعیت بالای 30 به تفکیک شبکه </a:t>
            </a:r>
            <a:r>
              <a:rPr lang="fa-IR" dirty="0" smtClean="0"/>
              <a:t>تا پایان شهریور </a:t>
            </a:r>
            <a:r>
              <a:rPr lang="fa-IR" dirty="0"/>
              <a:t>1400</a:t>
            </a:r>
          </a:p>
        </c:rich>
      </c:tx>
      <c:layout>
        <c:manualLayout>
          <c:xMode val="edge"/>
          <c:yMode val="edge"/>
          <c:x val="0.13451558398950131"/>
          <c:y val="5.9259259259259262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458333333333333E-2"/>
          <c:y val="0.26931627296587923"/>
          <c:w val="0.9770833333333333"/>
          <c:h val="0.3665851560221639"/>
        </c:manualLayout>
      </c:layout>
      <c:barChart>
        <c:barDir val="col"/>
        <c:grouping val="clustered"/>
        <c:varyColors val="0"/>
        <c:ser>
          <c:idx val="0"/>
          <c:order val="0"/>
          <c:tx>
            <c:strRef>
              <c:f>'درصد خطرسنجی'!$D$935</c:f>
              <c:strCache>
                <c:ptCount val="1"/>
                <c:pt idx="0">
                  <c:v>سه ماهه دوم
سال 1400</c:v>
                </c:pt>
              </c:strCache>
            </c:strRef>
          </c:tx>
          <c:spPr>
            <a:solidFill>
              <a:schemeClr val="accent1"/>
            </a:solidFill>
            <a:ln>
              <a:noFill/>
            </a:ln>
            <a:effectLst/>
          </c:spPr>
          <c:invertIfNegative val="0"/>
          <c:dPt>
            <c:idx val="21"/>
            <c:invertIfNegative val="0"/>
            <c:bubble3D val="0"/>
            <c:spPr>
              <a:solidFill>
                <a:srgbClr val="FFFF00"/>
              </a:solidFill>
              <a:ln>
                <a:noFill/>
              </a:ln>
              <a:effectLst/>
            </c:spPr>
            <c:extLst>
              <c:ext xmlns:c16="http://schemas.microsoft.com/office/drawing/2014/chart" uri="{C3380CC4-5D6E-409C-BE32-E72D297353CC}">
                <c16:uniqueId val="{00000001-6BD7-400C-87A5-BFA267A55CCA}"/>
              </c:ext>
            </c:extLst>
          </c:dPt>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خطرسنجی'!$C$936:$C$959</c:f>
              <c:strCache>
                <c:ptCount val="24"/>
                <c:pt idx="0">
                  <c:v>فریدن</c:v>
                </c:pt>
                <c:pt idx="1">
                  <c:v>چادگان</c:v>
                </c:pt>
                <c:pt idx="2">
                  <c:v>نطنز</c:v>
                </c:pt>
                <c:pt idx="3">
                  <c:v>بوئین</c:v>
                </c:pt>
                <c:pt idx="4">
                  <c:v>گلپایگان</c:v>
                </c:pt>
                <c:pt idx="5">
                  <c:v>سمیرم</c:v>
                </c:pt>
                <c:pt idx="6">
                  <c:v>خور و بیابانک</c:v>
                </c:pt>
                <c:pt idx="7">
                  <c:v>خوانسار</c:v>
                </c:pt>
                <c:pt idx="8">
                  <c:v>فریدونشهر</c:v>
                </c:pt>
                <c:pt idx="9">
                  <c:v>اردستان</c:v>
                </c:pt>
                <c:pt idx="10">
                  <c:v>دهاقان</c:v>
                </c:pt>
                <c:pt idx="11">
                  <c:v>فلاورجان</c:v>
                </c:pt>
                <c:pt idx="12">
                  <c:v>تیران و کرون</c:v>
                </c:pt>
                <c:pt idx="13">
                  <c:v>مبارکه</c:v>
                </c:pt>
                <c:pt idx="14">
                  <c:v>نائین</c:v>
                </c:pt>
                <c:pt idx="15">
                  <c:v>برخوار</c:v>
                </c:pt>
                <c:pt idx="16">
                  <c:v>شهرضا</c:v>
                </c:pt>
                <c:pt idx="17">
                  <c:v>نجف آباد</c:v>
                </c:pt>
                <c:pt idx="18">
                  <c:v>لنجان</c:v>
                </c:pt>
                <c:pt idx="19">
                  <c:v>خمینی شهر</c:v>
                </c:pt>
                <c:pt idx="20">
                  <c:v>شاهین شهر</c:v>
                </c:pt>
                <c:pt idx="21">
                  <c:v>استان</c:v>
                </c:pt>
                <c:pt idx="22">
                  <c:v>اصفهان یک</c:v>
                </c:pt>
                <c:pt idx="23">
                  <c:v>اصفهان دو</c:v>
                </c:pt>
              </c:strCache>
            </c:strRef>
          </c:cat>
          <c:val>
            <c:numRef>
              <c:f>'درصد خطرسنجی'!$D$936:$D$959</c:f>
              <c:numCache>
                <c:formatCode>General</c:formatCode>
                <c:ptCount val="24"/>
                <c:pt idx="0">
                  <c:v>84.76</c:v>
                </c:pt>
                <c:pt idx="1">
                  <c:v>84.4</c:v>
                </c:pt>
                <c:pt idx="2">
                  <c:v>83.46</c:v>
                </c:pt>
                <c:pt idx="3">
                  <c:v>81.59</c:v>
                </c:pt>
                <c:pt idx="4">
                  <c:v>81.31</c:v>
                </c:pt>
                <c:pt idx="5">
                  <c:v>77.010000000000005</c:v>
                </c:pt>
                <c:pt idx="6">
                  <c:v>76.88</c:v>
                </c:pt>
                <c:pt idx="7">
                  <c:v>75.59</c:v>
                </c:pt>
                <c:pt idx="8">
                  <c:v>73.06</c:v>
                </c:pt>
                <c:pt idx="9">
                  <c:v>72.849999999999994</c:v>
                </c:pt>
                <c:pt idx="10">
                  <c:v>69.66</c:v>
                </c:pt>
                <c:pt idx="11">
                  <c:v>68.489999999999995</c:v>
                </c:pt>
                <c:pt idx="12">
                  <c:v>66.2</c:v>
                </c:pt>
                <c:pt idx="13">
                  <c:v>61.42</c:v>
                </c:pt>
                <c:pt idx="14">
                  <c:v>60.71</c:v>
                </c:pt>
                <c:pt idx="15">
                  <c:v>60.32</c:v>
                </c:pt>
                <c:pt idx="16">
                  <c:v>59.33</c:v>
                </c:pt>
                <c:pt idx="17">
                  <c:v>57.85</c:v>
                </c:pt>
                <c:pt idx="18">
                  <c:v>54.28</c:v>
                </c:pt>
                <c:pt idx="19">
                  <c:v>50.56</c:v>
                </c:pt>
                <c:pt idx="20">
                  <c:v>47.89</c:v>
                </c:pt>
                <c:pt idx="21">
                  <c:v>45.16</c:v>
                </c:pt>
                <c:pt idx="22">
                  <c:v>36.21</c:v>
                </c:pt>
                <c:pt idx="23">
                  <c:v>28.49</c:v>
                </c:pt>
              </c:numCache>
            </c:numRef>
          </c:val>
          <c:extLst>
            <c:ext xmlns:c16="http://schemas.microsoft.com/office/drawing/2014/chart" uri="{C3380CC4-5D6E-409C-BE32-E72D297353CC}">
              <c16:uniqueId val="{00000000-6BD7-400C-87A5-BFA267A55CCA}"/>
            </c:ext>
          </c:extLst>
        </c:ser>
        <c:dLbls>
          <c:dLblPos val="outEnd"/>
          <c:showLegendKey val="0"/>
          <c:showVal val="1"/>
          <c:showCatName val="0"/>
          <c:showSerName val="0"/>
          <c:showPercent val="0"/>
          <c:showBubbleSize val="0"/>
        </c:dLbls>
        <c:gapWidth val="444"/>
        <c:overlap val="-90"/>
        <c:axId val="41965824"/>
        <c:axId val="102516224"/>
      </c:barChart>
      <c:catAx>
        <c:axId val="41965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cap="all" spc="120" normalizeH="0" baseline="0">
                <a:solidFill>
                  <a:schemeClr val="tx1">
                    <a:lumMod val="65000"/>
                    <a:lumOff val="35000"/>
                  </a:schemeClr>
                </a:solidFill>
                <a:latin typeface="+mn-lt"/>
                <a:ea typeface="+mn-ea"/>
                <a:cs typeface="+mn-cs"/>
              </a:defRPr>
            </a:pPr>
            <a:endParaRPr lang="en-US"/>
          </a:p>
        </c:txPr>
        <c:crossAx val="102516224"/>
        <c:crosses val="autoZero"/>
        <c:auto val="1"/>
        <c:lblAlgn val="ctr"/>
        <c:lblOffset val="100"/>
        <c:noMultiLvlLbl val="0"/>
      </c:catAx>
      <c:valAx>
        <c:axId val="102516224"/>
        <c:scaling>
          <c:orientation val="minMax"/>
        </c:scaling>
        <c:delete val="1"/>
        <c:axPos val="l"/>
        <c:numFmt formatCode="General" sourceLinked="1"/>
        <c:majorTickMark val="none"/>
        <c:minorTickMark val="none"/>
        <c:tickLblPos val="nextTo"/>
        <c:crossAx val="4196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a-IR" sz="2000"/>
              <a:t>دیابت</a:t>
            </a:r>
            <a:endParaRPr lang="en-US" sz="2000"/>
          </a:p>
        </c:rich>
      </c:tx>
      <c:overlay val="0"/>
    </c:title>
    <c:autoTitleDeleted val="0"/>
    <c:plotArea>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1-7182-46FB-AD01-62C831C36C6B}"/>
              </c:ext>
            </c:extLst>
          </c:dPt>
          <c:dPt>
            <c:idx val="2"/>
            <c:invertIfNegative val="0"/>
            <c:bubble3D val="0"/>
            <c:spPr>
              <a:solidFill>
                <a:schemeClr val="accent2"/>
              </a:solidFill>
            </c:spPr>
            <c:extLst>
              <c:ext xmlns:c16="http://schemas.microsoft.com/office/drawing/2014/chart" uri="{C3380CC4-5D6E-409C-BE32-E72D297353CC}">
                <c16:uniqueId val="{00000003-7182-46FB-AD01-62C831C36C6B}"/>
              </c:ext>
            </c:extLst>
          </c:dPt>
          <c:dPt>
            <c:idx val="4"/>
            <c:invertIfNegative val="0"/>
            <c:bubble3D val="0"/>
            <c:spPr>
              <a:solidFill>
                <a:schemeClr val="accent2"/>
              </a:solidFill>
            </c:spPr>
            <c:extLst>
              <c:ext xmlns:c16="http://schemas.microsoft.com/office/drawing/2014/chart" uri="{C3380CC4-5D6E-409C-BE32-E72D297353CC}">
                <c16:uniqueId val="{00000005-7182-46FB-AD01-62C831C36C6B}"/>
              </c:ext>
            </c:extLst>
          </c:dPt>
          <c:dPt>
            <c:idx val="6"/>
            <c:invertIfNegative val="0"/>
            <c:bubble3D val="0"/>
            <c:spPr>
              <a:solidFill>
                <a:schemeClr val="accent2"/>
              </a:solidFill>
            </c:spPr>
            <c:extLst>
              <c:ext xmlns:c16="http://schemas.microsoft.com/office/drawing/2014/chart" uri="{C3380CC4-5D6E-409C-BE32-E72D297353CC}">
                <c16:uniqueId val="{00000007-7182-46FB-AD01-62C831C36C6B}"/>
              </c:ext>
            </c:extLst>
          </c:dPt>
          <c:dPt>
            <c:idx val="8"/>
            <c:invertIfNegative val="0"/>
            <c:bubble3D val="0"/>
            <c:spPr>
              <a:solidFill>
                <a:schemeClr val="accent2"/>
              </a:solidFill>
            </c:spPr>
            <c:extLst>
              <c:ext xmlns:c16="http://schemas.microsoft.com/office/drawing/2014/chart" uri="{C3380CC4-5D6E-409C-BE32-E72D297353CC}">
                <c16:uniqueId val="{00000009-7182-46FB-AD01-62C831C36C6B}"/>
              </c:ext>
            </c:extLst>
          </c:dPt>
          <c:dPt>
            <c:idx val="10"/>
            <c:invertIfNegative val="0"/>
            <c:bubble3D val="0"/>
            <c:spPr>
              <a:solidFill>
                <a:schemeClr val="accent2"/>
              </a:solidFill>
            </c:spPr>
            <c:extLst>
              <c:ext xmlns:c16="http://schemas.microsoft.com/office/drawing/2014/chart" uri="{C3380CC4-5D6E-409C-BE32-E72D297353CC}">
                <c16:uniqueId val="{0000000B-7182-46FB-AD01-62C831C36C6B}"/>
              </c:ext>
            </c:extLst>
          </c:dPt>
          <c:dPt>
            <c:idx val="12"/>
            <c:invertIfNegative val="0"/>
            <c:bubble3D val="0"/>
            <c:spPr>
              <a:solidFill>
                <a:schemeClr val="accent2"/>
              </a:solidFill>
            </c:spPr>
            <c:extLst>
              <c:ext xmlns:c16="http://schemas.microsoft.com/office/drawing/2014/chart" uri="{C3380CC4-5D6E-409C-BE32-E72D297353CC}">
                <c16:uniqueId val="{0000000D-7182-46FB-AD01-62C831C36C6B}"/>
              </c:ext>
            </c:extLst>
          </c:dPt>
          <c:dPt>
            <c:idx val="14"/>
            <c:invertIfNegative val="0"/>
            <c:bubble3D val="0"/>
            <c:spPr>
              <a:solidFill>
                <a:schemeClr val="accent2"/>
              </a:solidFill>
            </c:spPr>
            <c:extLst>
              <c:ext xmlns:c16="http://schemas.microsoft.com/office/drawing/2014/chart" uri="{C3380CC4-5D6E-409C-BE32-E72D297353CC}">
                <c16:uniqueId val="{0000000F-7182-46FB-AD01-62C831C36C6B}"/>
              </c:ext>
            </c:extLst>
          </c:dPt>
          <c:dPt>
            <c:idx val="16"/>
            <c:invertIfNegative val="0"/>
            <c:bubble3D val="0"/>
            <c:spPr>
              <a:solidFill>
                <a:schemeClr val="accent2"/>
              </a:solidFill>
            </c:spPr>
            <c:extLst>
              <c:ext xmlns:c16="http://schemas.microsoft.com/office/drawing/2014/chart" uri="{C3380CC4-5D6E-409C-BE32-E72D297353CC}">
                <c16:uniqueId val="{00000011-7182-46FB-AD01-62C831C36C6B}"/>
              </c:ext>
            </c:extLst>
          </c:dPt>
          <c:dPt>
            <c:idx val="18"/>
            <c:invertIfNegative val="0"/>
            <c:bubble3D val="0"/>
            <c:spPr>
              <a:solidFill>
                <a:schemeClr val="accent2"/>
              </a:solidFill>
            </c:spPr>
            <c:extLst>
              <c:ext xmlns:c16="http://schemas.microsoft.com/office/drawing/2014/chart" uri="{C3380CC4-5D6E-409C-BE32-E72D297353CC}">
                <c16:uniqueId val="{00000013-7182-46FB-AD01-62C831C36C6B}"/>
              </c:ext>
            </c:extLst>
          </c:dPt>
          <c:dPt>
            <c:idx val="20"/>
            <c:invertIfNegative val="0"/>
            <c:bubble3D val="0"/>
            <c:spPr>
              <a:solidFill>
                <a:schemeClr val="accent2"/>
              </a:solidFill>
            </c:spPr>
            <c:extLst>
              <c:ext xmlns:c16="http://schemas.microsoft.com/office/drawing/2014/chart" uri="{C3380CC4-5D6E-409C-BE32-E72D297353CC}">
                <c16:uniqueId val="{00000015-7182-46FB-AD01-62C831C36C6B}"/>
              </c:ext>
            </c:extLst>
          </c:dPt>
          <c:dPt>
            <c:idx val="22"/>
            <c:invertIfNegative val="0"/>
            <c:bubble3D val="0"/>
            <c:spPr>
              <a:solidFill>
                <a:schemeClr val="accent2"/>
              </a:solidFill>
            </c:spPr>
            <c:extLst>
              <c:ext xmlns:c16="http://schemas.microsoft.com/office/drawing/2014/chart" uri="{C3380CC4-5D6E-409C-BE32-E72D297353CC}">
                <c16:uniqueId val="{00000017-7182-46FB-AD01-62C831C36C6B}"/>
              </c:ext>
            </c:extLst>
          </c:dPt>
          <c:dPt>
            <c:idx val="24"/>
            <c:invertIfNegative val="0"/>
            <c:bubble3D val="0"/>
            <c:spPr>
              <a:solidFill>
                <a:schemeClr val="accent2"/>
              </a:solidFill>
            </c:spPr>
            <c:extLst>
              <c:ext xmlns:c16="http://schemas.microsoft.com/office/drawing/2014/chart" uri="{C3380CC4-5D6E-409C-BE32-E72D297353CC}">
                <c16:uniqueId val="{00000019-7182-46FB-AD01-62C831C36C6B}"/>
              </c:ext>
            </c:extLst>
          </c:dPt>
          <c:dPt>
            <c:idx val="26"/>
            <c:invertIfNegative val="0"/>
            <c:bubble3D val="0"/>
            <c:spPr>
              <a:solidFill>
                <a:schemeClr val="accent2"/>
              </a:solidFill>
            </c:spPr>
            <c:extLst>
              <c:ext xmlns:c16="http://schemas.microsoft.com/office/drawing/2014/chart" uri="{C3380CC4-5D6E-409C-BE32-E72D297353CC}">
                <c16:uniqueId val="{0000001B-7182-46FB-AD01-62C831C36C6B}"/>
              </c:ext>
            </c:extLst>
          </c:dPt>
          <c:dPt>
            <c:idx val="28"/>
            <c:invertIfNegative val="0"/>
            <c:bubble3D val="0"/>
            <c:spPr>
              <a:solidFill>
                <a:schemeClr val="accent2"/>
              </a:solidFill>
            </c:spPr>
            <c:extLst>
              <c:ext xmlns:c16="http://schemas.microsoft.com/office/drawing/2014/chart" uri="{C3380CC4-5D6E-409C-BE32-E72D297353CC}">
                <c16:uniqueId val="{0000001D-7182-46FB-AD01-62C831C36C6B}"/>
              </c:ext>
            </c:extLst>
          </c:dPt>
          <c:dPt>
            <c:idx val="30"/>
            <c:invertIfNegative val="0"/>
            <c:bubble3D val="0"/>
            <c:spPr>
              <a:solidFill>
                <a:schemeClr val="accent2"/>
              </a:solidFill>
            </c:spPr>
            <c:extLst>
              <c:ext xmlns:c16="http://schemas.microsoft.com/office/drawing/2014/chart" uri="{C3380CC4-5D6E-409C-BE32-E72D297353CC}">
                <c16:uniqueId val="{0000001F-7182-46FB-AD01-62C831C36C6B}"/>
              </c:ext>
            </c:extLst>
          </c:dPt>
          <c:dPt>
            <c:idx val="32"/>
            <c:invertIfNegative val="0"/>
            <c:bubble3D val="0"/>
            <c:spPr>
              <a:solidFill>
                <a:schemeClr val="accent2"/>
              </a:solidFill>
            </c:spPr>
            <c:extLst>
              <c:ext xmlns:c16="http://schemas.microsoft.com/office/drawing/2014/chart" uri="{C3380CC4-5D6E-409C-BE32-E72D297353CC}">
                <c16:uniqueId val="{00000021-7182-46FB-AD01-62C831C36C6B}"/>
              </c:ext>
            </c:extLst>
          </c:dPt>
          <c:dPt>
            <c:idx val="34"/>
            <c:invertIfNegative val="0"/>
            <c:bubble3D val="0"/>
            <c:spPr>
              <a:solidFill>
                <a:schemeClr val="accent2"/>
              </a:solidFill>
            </c:spPr>
            <c:extLst>
              <c:ext xmlns:c16="http://schemas.microsoft.com/office/drawing/2014/chart" uri="{C3380CC4-5D6E-409C-BE32-E72D297353CC}">
                <c16:uniqueId val="{00000023-7182-46FB-AD01-62C831C36C6B}"/>
              </c:ext>
            </c:extLst>
          </c:dPt>
          <c:dPt>
            <c:idx val="36"/>
            <c:invertIfNegative val="0"/>
            <c:bubble3D val="0"/>
            <c:spPr>
              <a:solidFill>
                <a:schemeClr val="accent2"/>
              </a:solidFill>
            </c:spPr>
            <c:extLst>
              <c:ext xmlns:c16="http://schemas.microsoft.com/office/drawing/2014/chart" uri="{C3380CC4-5D6E-409C-BE32-E72D297353CC}">
                <c16:uniqueId val="{00000025-7182-46FB-AD01-62C831C36C6B}"/>
              </c:ext>
            </c:extLst>
          </c:dPt>
          <c:dPt>
            <c:idx val="38"/>
            <c:invertIfNegative val="0"/>
            <c:bubble3D val="0"/>
            <c:spPr>
              <a:solidFill>
                <a:schemeClr val="accent2"/>
              </a:solidFill>
            </c:spPr>
            <c:extLst>
              <c:ext xmlns:c16="http://schemas.microsoft.com/office/drawing/2014/chart" uri="{C3380CC4-5D6E-409C-BE32-E72D297353CC}">
                <c16:uniqueId val="{00000027-7182-46FB-AD01-62C831C36C6B}"/>
              </c:ext>
            </c:extLst>
          </c:dPt>
          <c:dPt>
            <c:idx val="40"/>
            <c:invertIfNegative val="0"/>
            <c:bubble3D val="0"/>
            <c:spPr>
              <a:solidFill>
                <a:schemeClr val="accent2"/>
              </a:solidFill>
            </c:spPr>
            <c:extLst>
              <c:ext xmlns:c16="http://schemas.microsoft.com/office/drawing/2014/chart" uri="{C3380CC4-5D6E-409C-BE32-E72D297353CC}">
                <c16:uniqueId val="{00000029-7182-46FB-AD01-62C831C36C6B}"/>
              </c:ext>
            </c:extLst>
          </c:dPt>
          <c:dPt>
            <c:idx val="42"/>
            <c:invertIfNegative val="0"/>
            <c:bubble3D val="0"/>
            <c:spPr>
              <a:solidFill>
                <a:schemeClr val="accent2"/>
              </a:solidFill>
            </c:spPr>
            <c:extLst>
              <c:ext xmlns:c16="http://schemas.microsoft.com/office/drawing/2014/chart" uri="{C3380CC4-5D6E-409C-BE32-E72D297353CC}">
                <c16:uniqueId val="{0000002B-7182-46FB-AD01-62C831C36C6B}"/>
              </c:ext>
            </c:extLst>
          </c:dPt>
          <c:dLbls>
            <c:spPr>
              <a:noFill/>
              <a:ln>
                <a:noFill/>
              </a:ln>
              <a:effectLst/>
            </c:spPr>
            <c:txPr>
              <a:bodyPr rot="-5400000" vert="horz"/>
              <a:lstStyle/>
              <a:p>
                <a:pPr rtl="1">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دیابت!$A$1:$B$44</c:f>
              <c:multiLvlStrCache>
                <c:ptCount val="44"/>
                <c:lvl>
                  <c:pt idx="0">
                    <c:v>زن</c:v>
                  </c:pt>
                  <c:pt idx="1">
                    <c:v>مرد</c:v>
                  </c:pt>
                  <c:pt idx="2">
                    <c:v>زن</c:v>
                  </c:pt>
                  <c:pt idx="3">
                    <c:v>مرد</c:v>
                  </c:pt>
                  <c:pt idx="4">
                    <c:v>زن</c:v>
                  </c:pt>
                  <c:pt idx="5">
                    <c:v>مرد</c:v>
                  </c:pt>
                  <c:pt idx="6">
                    <c:v>زن</c:v>
                  </c:pt>
                  <c:pt idx="7">
                    <c:v>مرد</c:v>
                  </c:pt>
                  <c:pt idx="8">
                    <c:v>زن</c:v>
                  </c:pt>
                  <c:pt idx="9">
                    <c:v>مرد</c:v>
                  </c:pt>
                  <c:pt idx="10">
                    <c:v>زن</c:v>
                  </c:pt>
                  <c:pt idx="11">
                    <c:v>مرد</c:v>
                  </c:pt>
                  <c:pt idx="12">
                    <c:v>زن</c:v>
                  </c:pt>
                  <c:pt idx="13">
                    <c:v>مرد</c:v>
                  </c:pt>
                  <c:pt idx="14">
                    <c:v>زن</c:v>
                  </c:pt>
                  <c:pt idx="15">
                    <c:v>مرد</c:v>
                  </c:pt>
                  <c:pt idx="16">
                    <c:v>زن</c:v>
                  </c:pt>
                  <c:pt idx="17">
                    <c:v>مرد</c:v>
                  </c:pt>
                  <c:pt idx="18">
                    <c:v>زن</c:v>
                  </c:pt>
                  <c:pt idx="19">
                    <c:v>مرد</c:v>
                  </c:pt>
                  <c:pt idx="20">
                    <c:v>زن</c:v>
                  </c:pt>
                  <c:pt idx="21">
                    <c:v>مرد</c:v>
                  </c:pt>
                  <c:pt idx="22">
                    <c:v>زن</c:v>
                  </c:pt>
                  <c:pt idx="23">
                    <c:v>مرد</c:v>
                  </c:pt>
                  <c:pt idx="24">
                    <c:v>زن</c:v>
                  </c:pt>
                  <c:pt idx="25">
                    <c:v>مرد</c:v>
                  </c:pt>
                  <c:pt idx="26">
                    <c:v>زن</c:v>
                  </c:pt>
                  <c:pt idx="27">
                    <c:v>مرد</c:v>
                  </c:pt>
                  <c:pt idx="28">
                    <c:v>زن</c:v>
                  </c:pt>
                  <c:pt idx="29">
                    <c:v>مرد</c:v>
                  </c:pt>
                  <c:pt idx="30">
                    <c:v>زن</c:v>
                  </c:pt>
                  <c:pt idx="31">
                    <c:v>مرد</c:v>
                  </c:pt>
                  <c:pt idx="32">
                    <c:v>زن</c:v>
                  </c:pt>
                  <c:pt idx="33">
                    <c:v>مرد</c:v>
                  </c:pt>
                  <c:pt idx="34">
                    <c:v>زن</c:v>
                  </c:pt>
                  <c:pt idx="35">
                    <c:v>مرد</c:v>
                  </c:pt>
                  <c:pt idx="36">
                    <c:v>زن</c:v>
                  </c:pt>
                  <c:pt idx="37">
                    <c:v>مرد</c:v>
                  </c:pt>
                  <c:pt idx="38">
                    <c:v>زن</c:v>
                  </c:pt>
                  <c:pt idx="39">
                    <c:v>مرد</c:v>
                  </c:pt>
                  <c:pt idx="40">
                    <c:v>زن</c:v>
                  </c:pt>
                  <c:pt idx="41">
                    <c:v>مرد</c:v>
                  </c:pt>
                  <c:pt idx="42">
                    <c:v>زن</c:v>
                  </c:pt>
                  <c:pt idx="43">
                    <c:v>مرد</c:v>
                  </c:pt>
                </c:lvl>
                <c:lvl>
                  <c:pt idx="0">
                    <c:v>اردستان</c:v>
                  </c:pt>
                  <c:pt idx="2">
                    <c:v>اصفهان</c:v>
                  </c:pt>
                  <c:pt idx="4">
                    <c:v>خمینی شهر</c:v>
                  </c:pt>
                  <c:pt idx="6">
                    <c:v>خوانسار</c:v>
                  </c:pt>
                  <c:pt idx="8">
                    <c:v>سمیرم</c:v>
                  </c:pt>
                  <c:pt idx="10">
                    <c:v>فریدن</c:v>
                  </c:pt>
                  <c:pt idx="12">
                    <c:v>فریدونشهر</c:v>
                  </c:pt>
                  <c:pt idx="14">
                    <c:v>فلاورجان</c:v>
                  </c:pt>
                  <c:pt idx="16">
                    <c:v>شهرضا</c:v>
                  </c:pt>
                  <c:pt idx="18">
                    <c:v>گلپایگان</c:v>
                  </c:pt>
                  <c:pt idx="20">
                    <c:v>لنجان</c:v>
                  </c:pt>
                  <c:pt idx="22">
                    <c:v>نائین</c:v>
                  </c:pt>
                  <c:pt idx="24">
                    <c:v>نجف آباد</c:v>
                  </c:pt>
                  <c:pt idx="26">
                    <c:v>نطنز</c:v>
                  </c:pt>
                  <c:pt idx="28">
                    <c:v>شاهین شهر</c:v>
                  </c:pt>
                  <c:pt idx="30">
                    <c:v>مبارکه</c:v>
                  </c:pt>
                  <c:pt idx="32">
                    <c:v>تیران </c:v>
                  </c:pt>
                  <c:pt idx="34">
                    <c:v>چادگان</c:v>
                  </c:pt>
                  <c:pt idx="36">
                    <c:v>دهاقان</c:v>
                  </c:pt>
                  <c:pt idx="38">
                    <c:v>برخوار</c:v>
                  </c:pt>
                  <c:pt idx="40">
                    <c:v>خور </c:v>
                  </c:pt>
                  <c:pt idx="42">
                    <c:v>بوئین </c:v>
                  </c:pt>
                </c:lvl>
              </c:multiLvlStrCache>
            </c:multiLvlStrRef>
          </c:cat>
          <c:val>
            <c:numRef>
              <c:f>دیابت!$C$1:$C$44</c:f>
              <c:numCache>
                <c:formatCode>General</c:formatCode>
                <c:ptCount val="44"/>
                <c:pt idx="0">
                  <c:v>12.6</c:v>
                </c:pt>
                <c:pt idx="1">
                  <c:v>11.4</c:v>
                </c:pt>
                <c:pt idx="2">
                  <c:v>12.4</c:v>
                </c:pt>
                <c:pt idx="3">
                  <c:v>11.9</c:v>
                </c:pt>
                <c:pt idx="4">
                  <c:v>12</c:v>
                </c:pt>
                <c:pt idx="5">
                  <c:v>9.9</c:v>
                </c:pt>
                <c:pt idx="6">
                  <c:v>12.1</c:v>
                </c:pt>
                <c:pt idx="7">
                  <c:v>10.199999999999999</c:v>
                </c:pt>
                <c:pt idx="8">
                  <c:v>10.1</c:v>
                </c:pt>
                <c:pt idx="9">
                  <c:v>9.6</c:v>
                </c:pt>
                <c:pt idx="10">
                  <c:v>12</c:v>
                </c:pt>
                <c:pt idx="11">
                  <c:v>9.6</c:v>
                </c:pt>
                <c:pt idx="12">
                  <c:v>11.6</c:v>
                </c:pt>
                <c:pt idx="13">
                  <c:v>10.199999999999999</c:v>
                </c:pt>
                <c:pt idx="14">
                  <c:v>12.9</c:v>
                </c:pt>
                <c:pt idx="15">
                  <c:v>11.2</c:v>
                </c:pt>
                <c:pt idx="16">
                  <c:v>11.7</c:v>
                </c:pt>
                <c:pt idx="17">
                  <c:v>11</c:v>
                </c:pt>
                <c:pt idx="18">
                  <c:v>11.5</c:v>
                </c:pt>
                <c:pt idx="19">
                  <c:v>10.7</c:v>
                </c:pt>
                <c:pt idx="20">
                  <c:v>12.4</c:v>
                </c:pt>
                <c:pt idx="21">
                  <c:v>8.4</c:v>
                </c:pt>
                <c:pt idx="22">
                  <c:v>13</c:v>
                </c:pt>
                <c:pt idx="23">
                  <c:v>10.9</c:v>
                </c:pt>
                <c:pt idx="24">
                  <c:v>11.8</c:v>
                </c:pt>
                <c:pt idx="25">
                  <c:v>10.7</c:v>
                </c:pt>
                <c:pt idx="26">
                  <c:v>13.8</c:v>
                </c:pt>
                <c:pt idx="27">
                  <c:v>10.6</c:v>
                </c:pt>
                <c:pt idx="28">
                  <c:v>13.2</c:v>
                </c:pt>
                <c:pt idx="29">
                  <c:v>10.9</c:v>
                </c:pt>
                <c:pt idx="30">
                  <c:v>10</c:v>
                </c:pt>
                <c:pt idx="31">
                  <c:v>5.6</c:v>
                </c:pt>
                <c:pt idx="32">
                  <c:v>11.8</c:v>
                </c:pt>
                <c:pt idx="33">
                  <c:v>9.9</c:v>
                </c:pt>
                <c:pt idx="34">
                  <c:v>11.5</c:v>
                </c:pt>
                <c:pt idx="35">
                  <c:v>9.9</c:v>
                </c:pt>
                <c:pt idx="36">
                  <c:v>11.1</c:v>
                </c:pt>
                <c:pt idx="37">
                  <c:v>9.5</c:v>
                </c:pt>
                <c:pt idx="38">
                  <c:v>13.4</c:v>
                </c:pt>
                <c:pt idx="39">
                  <c:v>10.7</c:v>
                </c:pt>
                <c:pt idx="40">
                  <c:v>12.7</c:v>
                </c:pt>
                <c:pt idx="41">
                  <c:v>10.6</c:v>
                </c:pt>
                <c:pt idx="42">
                  <c:v>11.7</c:v>
                </c:pt>
                <c:pt idx="43">
                  <c:v>10.1</c:v>
                </c:pt>
              </c:numCache>
            </c:numRef>
          </c:val>
          <c:extLst>
            <c:ext xmlns:c16="http://schemas.microsoft.com/office/drawing/2014/chart" uri="{C3380CC4-5D6E-409C-BE32-E72D297353CC}">
              <c16:uniqueId val="{0000002C-7182-46FB-AD01-62C831C36C6B}"/>
            </c:ext>
          </c:extLst>
        </c:ser>
        <c:dLbls>
          <c:showLegendKey val="0"/>
          <c:showVal val="0"/>
          <c:showCatName val="0"/>
          <c:showSerName val="0"/>
          <c:showPercent val="0"/>
          <c:showBubbleSize val="0"/>
        </c:dLbls>
        <c:gapWidth val="150"/>
        <c:axId val="39150720"/>
        <c:axId val="39152256"/>
      </c:barChart>
      <c:catAx>
        <c:axId val="39150720"/>
        <c:scaling>
          <c:orientation val="minMax"/>
        </c:scaling>
        <c:delete val="0"/>
        <c:axPos val="b"/>
        <c:numFmt formatCode="General" sourceLinked="0"/>
        <c:majorTickMark val="out"/>
        <c:minorTickMark val="none"/>
        <c:tickLblPos val="nextTo"/>
        <c:txPr>
          <a:bodyPr rot="-5400000" vert="horz"/>
          <a:lstStyle/>
          <a:p>
            <a:pPr>
              <a:defRPr sz="900"/>
            </a:pPr>
            <a:endParaRPr lang="en-US"/>
          </a:p>
        </c:txPr>
        <c:crossAx val="39152256"/>
        <c:crosses val="autoZero"/>
        <c:auto val="1"/>
        <c:lblAlgn val="ctr"/>
        <c:lblOffset val="100"/>
        <c:noMultiLvlLbl val="0"/>
      </c:catAx>
      <c:valAx>
        <c:axId val="39152256"/>
        <c:scaling>
          <c:orientation val="minMax"/>
        </c:scaling>
        <c:delete val="0"/>
        <c:axPos val="l"/>
        <c:majorGridlines/>
        <c:numFmt formatCode="General" sourceLinked="1"/>
        <c:majorTickMark val="out"/>
        <c:minorTickMark val="none"/>
        <c:tickLblPos val="nextTo"/>
        <c:crossAx val="39150720"/>
        <c:crosses val="autoZero"/>
        <c:crossBetween val="between"/>
      </c:valAx>
    </c:plotArea>
    <c:plotVisOnly val="1"/>
    <c:dispBlanksAs val="gap"/>
    <c:showDLblsOverMax val="0"/>
  </c:chart>
  <c:txPr>
    <a:bodyPr/>
    <a:lstStyle/>
    <a:p>
      <a:pPr>
        <a:defRPr sz="800" b="1">
          <a:cs typeface="B Nazanin" panose="00000400000000000000" pitchFamily="2" charset="-78"/>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زن'!$B$108</c:f>
              <c:strCache>
                <c:ptCount val="1"/>
                <c:pt idx="0">
                  <c:v> شیوع دیابت در زنان</c:v>
                </c:pt>
              </c:strCache>
            </c:strRef>
          </c:tx>
          <c:spPr>
            <a:solidFill>
              <a:srgbClr val="4F81BD"/>
            </a:solidFill>
          </c:spPr>
          <c:invertIfNegative val="0"/>
          <c:dPt>
            <c:idx val="8"/>
            <c:invertIfNegative val="0"/>
            <c:bubble3D val="0"/>
            <c:extLst>
              <c:ext xmlns:c16="http://schemas.microsoft.com/office/drawing/2014/chart" uri="{C3380CC4-5D6E-409C-BE32-E72D297353CC}">
                <c16:uniqueId val="{00000007-9820-498C-8FB3-52408DE262E6}"/>
              </c:ext>
            </c:extLst>
          </c:dPt>
          <c:dPt>
            <c:idx val="9"/>
            <c:invertIfNegative val="0"/>
            <c:bubble3D val="0"/>
            <c:spPr>
              <a:solidFill>
                <a:srgbClr val="FFC000"/>
              </a:solidFill>
            </c:spPr>
            <c:extLst>
              <c:ext xmlns:c16="http://schemas.microsoft.com/office/drawing/2014/chart" uri="{C3380CC4-5D6E-409C-BE32-E72D297353CC}">
                <c16:uniqueId val="{00000001-4DFE-4D3C-AE18-D5D30EE0B17D}"/>
              </c:ext>
            </c:extLst>
          </c:dPt>
          <c:dPt>
            <c:idx val="11"/>
            <c:invertIfNegative val="0"/>
            <c:bubble3D val="0"/>
            <c:extLst>
              <c:ext xmlns:c16="http://schemas.microsoft.com/office/drawing/2014/chart" uri="{C3380CC4-5D6E-409C-BE32-E72D297353CC}">
                <c16:uniqueId val="{00000006-9820-498C-8FB3-52408DE262E6}"/>
              </c:ext>
            </c:extLst>
          </c:dPt>
          <c:dPt>
            <c:idx val="13"/>
            <c:invertIfNegative val="0"/>
            <c:bubble3D val="0"/>
            <c:extLst>
              <c:ext xmlns:c16="http://schemas.microsoft.com/office/drawing/2014/chart" uri="{C3380CC4-5D6E-409C-BE32-E72D297353CC}">
                <c16:uniqueId val="{00000005-9820-498C-8FB3-52408DE262E6}"/>
              </c:ext>
            </c:extLst>
          </c:dPt>
          <c:dPt>
            <c:idx val="19"/>
            <c:invertIfNegative val="0"/>
            <c:bubble3D val="0"/>
            <c:spPr>
              <a:solidFill>
                <a:srgbClr val="FF0000"/>
              </a:solidFill>
            </c:spPr>
            <c:extLst>
              <c:ext xmlns:c16="http://schemas.microsoft.com/office/drawing/2014/chart" uri="{C3380CC4-5D6E-409C-BE32-E72D297353CC}">
                <c16:uniqueId val="{00000003-4DFE-4D3C-AE18-D5D30EE0B17D}"/>
              </c:ext>
            </c:extLst>
          </c:dPt>
          <c:dPt>
            <c:idx val="22"/>
            <c:invertIfNegative val="0"/>
            <c:bubble3D val="0"/>
            <c:extLst>
              <c:ext xmlns:c16="http://schemas.microsoft.com/office/drawing/2014/chart" uri="{C3380CC4-5D6E-409C-BE32-E72D297353CC}">
                <c16:uniqueId val="{00000004-9820-498C-8FB3-52408DE262E6}"/>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زن'!$A$109:$A$132</c:f>
              <c:strCache>
                <c:ptCount val="24"/>
                <c:pt idx="0">
                  <c:v>نطنز</c:v>
                </c:pt>
                <c:pt idx="1">
                  <c:v>برخوار</c:v>
                </c:pt>
                <c:pt idx="2">
                  <c:v>شاهين شهروميمه</c:v>
                </c:pt>
                <c:pt idx="3">
                  <c:v>نايين</c:v>
                </c:pt>
                <c:pt idx="4">
                  <c:v>فلاورجان</c:v>
                </c:pt>
                <c:pt idx="5">
                  <c:v>خور و بيابانک</c:v>
                </c:pt>
                <c:pt idx="6">
                  <c:v>اردستان</c:v>
                </c:pt>
                <c:pt idx="7">
                  <c:v>اصفهان</c:v>
                </c:pt>
                <c:pt idx="8">
                  <c:v>لنجان</c:v>
                </c:pt>
                <c:pt idx="9">
                  <c:v>استانی</c:v>
                </c:pt>
                <c:pt idx="10">
                  <c:v>خوانسار</c:v>
                </c:pt>
                <c:pt idx="11">
                  <c:v>خميني شهر</c:v>
                </c:pt>
                <c:pt idx="12">
                  <c:v>فريدن</c:v>
                </c:pt>
                <c:pt idx="13">
                  <c:v>تيران وکرون</c:v>
                </c:pt>
                <c:pt idx="14">
                  <c:v>نجف آباد</c:v>
                </c:pt>
                <c:pt idx="15">
                  <c:v>شهرضا</c:v>
                </c:pt>
                <c:pt idx="16">
                  <c:v>بو يين و مياندشت</c:v>
                </c:pt>
                <c:pt idx="17">
                  <c:v>فريدونشهر</c:v>
                </c:pt>
                <c:pt idx="18">
                  <c:v>چادگان</c:v>
                </c:pt>
                <c:pt idx="19">
                  <c:v>ملی</c:v>
                </c:pt>
                <c:pt idx="20">
                  <c:v>گلپايگان</c:v>
                </c:pt>
                <c:pt idx="21">
                  <c:v>دهاقان</c:v>
                </c:pt>
                <c:pt idx="22">
                  <c:v>سميرم</c:v>
                </c:pt>
                <c:pt idx="23">
                  <c:v>مبارکه</c:v>
                </c:pt>
              </c:strCache>
            </c:strRef>
          </c:cat>
          <c:val>
            <c:numRef>
              <c:f>'عوامل خطر زن'!$B$109:$B$132</c:f>
              <c:numCache>
                <c:formatCode>General</c:formatCode>
                <c:ptCount val="24"/>
                <c:pt idx="0">
                  <c:v>13.8</c:v>
                </c:pt>
                <c:pt idx="1">
                  <c:v>13.4</c:v>
                </c:pt>
                <c:pt idx="2">
                  <c:v>13.2</c:v>
                </c:pt>
                <c:pt idx="3">
                  <c:v>13</c:v>
                </c:pt>
                <c:pt idx="4">
                  <c:v>12.9</c:v>
                </c:pt>
                <c:pt idx="5">
                  <c:v>12.7</c:v>
                </c:pt>
                <c:pt idx="6">
                  <c:v>12.6</c:v>
                </c:pt>
                <c:pt idx="7">
                  <c:v>12.4</c:v>
                </c:pt>
                <c:pt idx="8">
                  <c:v>12.4</c:v>
                </c:pt>
                <c:pt idx="9">
                  <c:v>12.27</c:v>
                </c:pt>
                <c:pt idx="10">
                  <c:v>12.1</c:v>
                </c:pt>
                <c:pt idx="11">
                  <c:v>12</c:v>
                </c:pt>
                <c:pt idx="12">
                  <c:v>12</c:v>
                </c:pt>
                <c:pt idx="13">
                  <c:v>11.8</c:v>
                </c:pt>
                <c:pt idx="14">
                  <c:v>11.8</c:v>
                </c:pt>
                <c:pt idx="15">
                  <c:v>11.7</c:v>
                </c:pt>
                <c:pt idx="16">
                  <c:v>11.7</c:v>
                </c:pt>
                <c:pt idx="17">
                  <c:v>11.6</c:v>
                </c:pt>
                <c:pt idx="18">
                  <c:v>11.5</c:v>
                </c:pt>
                <c:pt idx="19">
                  <c:v>11.5</c:v>
                </c:pt>
                <c:pt idx="20">
                  <c:v>11.5</c:v>
                </c:pt>
                <c:pt idx="21">
                  <c:v>11.1</c:v>
                </c:pt>
                <c:pt idx="22">
                  <c:v>10.1</c:v>
                </c:pt>
                <c:pt idx="23">
                  <c:v>10</c:v>
                </c:pt>
              </c:numCache>
            </c:numRef>
          </c:val>
          <c:extLst>
            <c:ext xmlns:c16="http://schemas.microsoft.com/office/drawing/2014/chart" uri="{C3380CC4-5D6E-409C-BE32-E72D297353CC}">
              <c16:uniqueId val="{00000004-4DFE-4D3C-AE18-D5D30EE0B17D}"/>
            </c:ext>
          </c:extLst>
        </c:ser>
        <c:dLbls>
          <c:showLegendKey val="0"/>
          <c:showVal val="0"/>
          <c:showCatName val="0"/>
          <c:showSerName val="0"/>
          <c:showPercent val="0"/>
          <c:showBubbleSize val="0"/>
        </c:dLbls>
        <c:gapWidth val="150"/>
        <c:axId val="39189888"/>
        <c:axId val="39195776"/>
      </c:barChart>
      <c:catAx>
        <c:axId val="39189888"/>
        <c:scaling>
          <c:orientation val="minMax"/>
        </c:scaling>
        <c:delete val="0"/>
        <c:axPos val="b"/>
        <c:numFmt formatCode="General" sourceLinked="0"/>
        <c:majorTickMark val="out"/>
        <c:minorTickMark val="none"/>
        <c:tickLblPos val="nextTo"/>
        <c:txPr>
          <a:bodyPr/>
          <a:lstStyle/>
          <a:p>
            <a:pPr>
              <a:defRPr sz="1050" b="1"/>
            </a:pPr>
            <a:endParaRPr lang="en-US"/>
          </a:p>
        </c:txPr>
        <c:crossAx val="39195776"/>
        <c:crosses val="autoZero"/>
        <c:auto val="1"/>
        <c:lblAlgn val="ctr"/>
        <c:lblOffset val="100"/>
        <c:noMultiLvlLbl val="0"/>
      </c:catAx>
      <c:valAx>
        <c:axId val="39195776"/>
        <c:scaling>
          <c:orientation val="minMax"/>
        </c:scaling>
        <c:delete val="0"/>
        <c:axPos val="l"/>
        <c:majorGridlines/>
        <c:numFmt formatCode="General" sourceLinked="1"/>
        <c:majorTickMark val="out"/>
        <c:minorTickMark val="none"/>
        <c:tickLblPos val="nextTo"/>
        <c:crossAx val="39189888"/>
        <c:crosses val="autoZero"/>
        <c:crossBetween val="between"/>
      </c:valAx>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clustered"/>
        <c:varyColors val="0"/>
        <c:ser>
          <c:idx val="0"/>
          <c:order val="0"/>
          <c:tx>
            <c:strRef>
              <c:f>'عوامل خطر مرد'!$B$79</c:f>
              <c:strCache>
                <c:ptCount val="1"/>
                <c:pt idx="0">
                  <c:v>شیوع دیابت مرد</c:v>
                </c:pt>
              </c:strCache>
            </c:strRef>
          </c:tx>
          <c:spPr>
            <a:solidFill>
              <a:srgbClr val="4F81BD"/>
            </a:solidFill>
          </c:spPr>
          <c:invertIfNegative val="0"/>
          <c:dPt>
            <c:idx val="4"/>
            <c:invertIfNegative val="0"/>
            <c:bubble3D val="0"/>
            <c:spPr>
              <a:solidFill>
                <a:srgbClr val="002060"/>
              </a:solidFill>
            </c:spPr>
            <c:extLst>
              <c:ext xmlns:c16="http://schemas.microsoft.com/office/drawing/2014/chart" uri="{C3380CC4-5D6E-409C-BE32-E72D297353CC}">
                <c16:uniqueId val="{00000001-4CF7-4E91-8E44-36A2108522EF}"/>
              </c:ext>
            </c:extLst>
          </c:dPt>
          <c:dPt>
            <c:idx val="15"/>
            <c:invertIfNegative val="0"/>
            <c:bubble3D val="0"/>
            <c:spPr>
              <a:solidFill>
                <a:srgbClr val="FF0000"/>
              </a:solidFill>
            </c:spPr>
            <c:extLst>
              <c:ext xmlns:c16="http://schemas.microsoft.com/office/drawing/2014/chart" uri="{C3380CC4-5D6E-409C-BE32-E72D297353CC}">
                <c16:uniqueId val="{00000003-4CF7-4E91-8E44-36A2108522EF}"/>
              </c:ext>
            </c:extLst>
          </c:dPt>
          <c:dPt>
            <c:idx val="16"/>
            <c:invertIfNegative val="0"/>
            <c:bubble3D val="0"/>
            <c:extLst>
              <c:ext xmlns:c16="http://schemas.microsoft.com/office/drawing/2014/chart" uri="{C3380CC4-5D6E-409C-BE32-E72D297353CC}">
                <c16:uniqueId val="{00000007-E947-4716-959A-636C796E4DC0}"/>
              </c:ext>
            </c:extLst>
          </c:dPt>
          <c:dPt>
            <c:idx val="17"/>
            <c:invertIfNegative val="0"/>
            <c:bubble3D val="0"/>
            <c:extLst>
              <c:ext xmlns:c16="http://schemas.microsoft.com/office/drawing/2014/chart" uri="{C3380CC4-5D6E-409C-BE32-E72D297353CC}">
                <c16:uniqueId val="{00000006-E947-4716-959A-636C796E4DC0}"/>
              </c:ext>
            </c:extLst>
          </c:dPt>
          <c:dPt>
            <c:idx val="19"/>
            <c:invertIfNegative val="0"/>
            <c:bubble3D val="0"/>
            <c:extLst>
              <c:ext xmlns:c16="http://schemas.microsoft.com/office/drawing/2014/chart" uri="{C3380CC4-5D6E-409C-BE32-E72D297353CC}">
                <c16:uniqueId val="{00000005-E947-4716-959A-636C796E4DC0}"/>
              </c:ext>
            </c:extLst>
          </c:dPt>
          <c:dPt>
            <c:idx val="22"/>
            <c:invertIfNegative val="0"/>
            <c:bubble3D val="0"/>
            <c:extLst>
              <c:ext xmlns:c16="http://schemas.microsoft.com/office/drawing/2014/chart" uri="{C3380CC4-5D6E-409C-BE32-E72D297353CC}">
                <c16:uniqueId val="{00000004-E947-4716-959A-636C796E4DC0}"/>
              </c:ext>
            </c:extLst>
          </c:dPt>
          <c:dLbls>
            <c:spPr>
              <a:noFill/>
              <a:ln>
                <a:noFill/>
              </a:ln>
              <a:effectLst/>
            </c:spPr>
            <c:txPr>
              <a:bodyPr rot="-5400000" vert="horz"/>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'عوامل خطر مرد'!$A$80:$A$103</c:f>
              <c:strCache>
                <c:ptCount val="24"/>
                <c:pt idx="0">
                  <c:v>اصفهان</c:v>
                </c:pt>
                <c:pt idx="1">
                  <c:v>اردستان</c:v>
                </c:pt>
                <c:pt idx="2">
                  <c:v>فلاورجان</c:v>
                </c:pt>
                <c:pt idx="3">
                  <c:v>شهرضا</c:v>
                </c:pt>
                <c:pt idx="4">
                  <c:v>استان</c:v>
                </c:pt>
                <c:pt idx="5">
                  <c:v>نايين</c:v>
                </c:pt>
                <c:pt idx="6">
                  <c:v>شاهين شهروميمه</c:v>
                </c:pt>
                <c:pt idx="7">
                  <c:v>گلپايگان</c:v>
                </c:pt>
                <c:pt idx="8">
                  <c:v>نجف آباد</c:v>
                </c:pt>
                <c:pt idx="9">
                  <c:v>برخوار</c:v>
                </c:pt>
                <c:pt idx="10">
                  <c:v>نطنز</c:v>
                </c:pt>
                <c:pt idx="11">
                  <c:v>خور و بيابانک</c:v>
                </c:pt>
                <c:pt idx="12">
                  <c:v>خوانسار</c:v>
                </c:pt>
                <c:pt idx="13">
                  <c:v>فريدونشهر</c:v>
                </c:pt>
                <c:pt idx="14">
                  <c:v>بو يين و مياندشت</c:v>
                </c:pt>
                <c:pt idx="15">
                  <c:v>ملی</c:v>
                </c:pt>
                <c:pt idx="16">
                  <c:v>خميني شهر</c:v>
                </c:pt>
                <c:pt idx="17">
                  <c:v>تيران وکرون</c:v>
                </c:pt>
                <c:pt idx="18">
                  <c:v>چادگان</c:v>
                </c:pt>
                <c:pt idx="19">
                  <c:v>سميرم</c:v>
                </c:pt>
                <c:pt idx="20">
                  <c:v>فريدن</c:v>
                </c:pt>
                <c:pt idx="21">
                  <c:v>دهاقان</c:v>
                </c:pt>
                <c:pt idx="22">
                  <c:v>لنجان</c:v>
                </c:pt>
                <c:pt idx="23">
                  <c:v>مبارکه</c:v>
                </c:pt>
              </c:strCache>
            </c:strRef>
          </c:cat>
          <c:val>
            <c:numRef>
              <c:f>'عوامل خطر مرد'!$B$80:$B$103</c:f>
              <c:numCache>
                <c:formatCode>General</c:formatCode>
                <c:ptCount val="24"/>
                <c:pt idx="0">
                  <c:v>11.9</c:v>
                </c:pt>
                <c:pt idx="1">
                  <c:v>11.4</c:v>
                </c:pt>
                <c:pt idx="2">
                  <c:v>11.2</c:v>
                </c:pt>
                <c:pt idx="3">
                  <c:v>11</c:v>
                </c:pt>
                <c:pt idx="4">
                  <c:v>11</c:v>
                </c:pt>
                <c:pt idx="5">
                  <c:v>10.9</c:v>
                </c:pt>
                <c:pt idx="6">
                  <c:v>10.9</c:v>
                </c:pt>
                <c:pt idx="7">
                  <c:v>10.7</c:v>
                </c:pt>
                <c:pt idx="8">
                  <c:v>10.7</c:v>
                </c:pt>
                <c:pt idx="9">
                  <c:v>10.7</c:v>
                </c:pt>
                <c:pt idx="10">
                  <c:v>10.6</c:v>
                </c:pt>
                <c:pt idx="11">
                  <c:v>10.6</c:v>
                </c:pt>
                <c:pt idx="12">
                  <c:v>10.199999999999999</c:v>
                </c:pt>
                <c:pt idx="13">
                  <c:v>10.199999999999999</c:v>
                </c:pt>
                <c:pt idx="14">
                  <c:v>10.1</c:v>
                </c:pt>
                <c:pt idx="15">
                  <c:v>10</c:v>
                </c:pt>
                <c:pt idx="16">
                  <c:v>9.9</c:v>
                </c:pt>
                <c:pt idx="17">
                  <c:v>9.9</c:v>
                </c:pt>
                <c:pt idx="18">
                  <c:v>9.9</c:v>
                </c:pt>
                <c:pt idx="19">
                  <c:v>9.6</c:v>
                </c:pt>
                <c:pt idx="20">
                  <c:v>9.6</c:v>
                </c:pt>
                <c:pt idx="21">
                  <c:v>9.5</c:v>
                </c:pt>
                <c:pt idx="22">
                  <c:v>8.4</c:v>
                </c:pt>
                <c:pt idx="23">
                  <c:v>5.6</c:v>
                </c:pt>
              </c:numCache>
            </c:numRef>
          </c:val>
          <c:extLst>
            <c:ext xmlns:c16="http://schemas.microsoft.com/office/drawing/2014/chart" uri="{C3380CC4-5D6E-409C-BE32-E72D297353CC}">
              <c16:uniqueId val="{00000004-4CF7-4E91-8E44-36A2108522EF}"/>
            </c:ext>
          </c:extLst>
        </c:ser>
        <c:dLbls>
          <c:showLegendKey val="0"/>
          <c:showVal val="0"/>
          <c:showCatName val="0"/>
          <c:showSerName val="0"/>
          <c:showPercent val="0"/>
          <c:showBubbleSize val="0"/>
        </c:dLbls>
        <c:gapWidth val="150"/>
        <c:axId val="39237120"/>
        <c:axId val="39238656"/>
      </c:barChart>
      <c:catAx>
        <c:axId val="39237120"/>
        <c:scaling>
          <c:orientation val="minMax"/>
        </c:scaling>
        <c:delete val="0"/>
        <c:axPos val="b"/>
        <c:numFmt formatCode="General" sourceLinked="0"/>
        <c:majorTickMark val="out"/>
        <c:minorTickMark val="none"/>
        <c:tickLblPos val="nextTo"/>
        <c:txPr>
          <a:bodyPr/>
          <a:lstStyle/>
          <a:p>
            <a:pPr>
              <a:defRPr sz="1050" b="1"/>
            </a:pPr>
            <a:endParaRPr lang="en-US"/>
          </a:p>
        </c:txPr>
        <c:crossAx val="39238656"/>
        <c:crosses val="autoZero"/>
        <c:auto val="1"/>
        <c:lblAlgn val="ctr"/>
        <c:lblOffset val="100"/>
        <c:noMultiLvlLbl val="0"/>
      </c:catAx>
      <c:valAx>
        <c:axId val="39238656"/>
        <c:scaling>
          <c:orientation val="minMax"/>
        </c:scaling>
        <c:delete val="0"/>
        <c:axPos val="l"/>
        <c:majorGridlines/>
        <c:numFmt formatCode="General" sourceLinked="1"/>
        <c:majorTickMark val="out"/>
        <c:minorTickMark val="none"/>
        <c:tickLblPos val="nextTo"/>
        <c:crossAx val="39237120"/>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07086-FA8B-4821-AFB8-F7A2D0090E08}"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21FEF-6544-4A7D-BDDB-9016834B72AC}" type="slidenum">
              <a:rPr lang="en-US" smtClean="0"/>
              <a:t>‹#›</a:t>
            </a:fld>
            <a:endParaRPr lang="en-US"/>
          </a:p>
        </p:txBody>
      </p:sp>
    </p:spTree>
    <p:extLst>
      <p:ext uri="{BB962C8B-B14F-4D97-AF65-F5344CB8AC3E}">
        <p14:creationId xmlns:p14="http://schemas.microsoft.com/office/powerpoint/2010/main" val="1435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AACE</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7F0AB2-3971-409C-849A-3515FB5CA9B0}" type="slidenum">
              <a:rPr lang="en-US" altLang="en-US" smtClean="0"/>
              <a:pPr/>
              <a:t>48</a:t>
            </a:fld>
            <a:endParaRPr lang="en-US" altLang="en-US" smtClean="0"/>
          </a:p>
        </p:txBody>
      </p:sp>
    </p:spTree>
    <p:extLst>
      <p:ext uri="{BB962C8B-B14F-4D97-AF65-F5344CB8AC3E}">
        <p14:creationId xmlns:p14="http://schemas.microsoft.com/office/powerpoint/2010/main" val="310488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AACE</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6A0AF9-0FDE-4AE4-B3B8-8933656EEE65}" type="slidenum">
              <a:rPr lang="en-US" altLang="en-US" smtClean="0"/>
              <a:pPr/>
              <a:t>49</a:t>
            </a:fld>
            <a:endParaRPr lang="en-US" altLang="en-US" smtClean="0"/>
          </a:p>
        </p:txBody>
      </p:sp>
    </p:spTree>
    <p:extLst>
      <p:ext uri="{BB962C8B-B14F-4D97-AF65-F5344CB8AC3E}">
        <p14:creationId xmlns:p14="http://schemas.microsoft.com/office/powerpoint/2010/main" val="234566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Moving on to recommendations for lipid management.  In adults not taking statins, there are several points when it’s reasonable to obtain a lipid profile:  a screening lipid profile is reasonable at the time of first diabetes diagnosis, at the initial medical evaluation, and every five years, or more often if indicated.</a:t>
            </a:r>
          </a:p>
          <a:p>
            <a:endParaRPr lang="en-US" altLang="en-US" smtClean="0">
              <a:cs typeface="Arial" panose="020B0604020202020204" pitchFamily="34" charset="0"/>
            </a:endParaRPr>
          </a:p>
          <a:p>
            <a:r>
              <a:rPr lang="en-US" altLang="en-US" smtClean="0">
                <a:cs typeface="Arial" panose="020B0604020202020204" pitchFamily="34" charset="0"/>
              </a:rPr>
              <a:t>You should also get a lipid profile at the initiation of statin therapy, and periodically thereafter as it may help monitor the response to therapy and inform adherence. </a:t>
            </a:r>
          </a:p>
          <a:p>
            <a:endParaRPr lang="en-US" altLang="en-US" b="1" smtClean="0">
              <a:cs typeface="Arial" panose="020B0604020202020204" pitchFamily="34" charset="0"/>
            </a:endParaRPr>
          </a:p>
          <a:p>
            <a:r>
              <a:rPr lang="en-US" altLang="en-US" b="1" smtClean="0">
                <a:cs typeface="Arial" panose="020B0604020202020204" pitchFamily="34" charset="0"/>
              </a:rPr>
              <a:t>[SLIDE]</a:t>
            </a:r>
          </a:p>
        </p:txBody>
      </p:sp>
      <p:sp>
        <p:nvSpPr>
          <p:cNvPr id="28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9950FE8-04FD-4695-92C1-FD0CFE0D6ABF}" type="slidenum">
              <a:rPr lang="en-US" altLang="en-US" sz="900">
                <a:latin typeface="Calibri" panose="020F0502020204030204" pitchFamily="34" charset="0"/>
              </a:rPr>
              <a:pPr algn="r"/>
              <a:t>51</a:t>
            </a:fld>
            <a:endParaRPr lang="en-US" altLang="en-US" sz="900">
              <a:latin typeface="Calibri" panose="020F0502020204030204" pitchFamily="34" charset="0"/>
            </a:endParaRPr>
          </a:p>
        </p:txBody>
      </p:sp>
      <p:sp>
        <p:nvSpPr>
          <p:cNvPr id="28677" name="TextBox 4"/>
          <p:cNvSpPr txBox="1">
            <a:spLocks noChangeArrowheads="1"/>
          </p:cNvSpPr>
          <p:nvPr/>
        </p:nvSpPr>
        <p:spPr bwMode="auto">
          <a:xfrm>
            <a:off x="685800" y="8629650"/>
            <a:ext cx="548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11125" indent="-1111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588"/>
              </a:spcBef>
            </a:pPr>
            <a:r>
              <a:rPr lang="en-US" altLang="en-US" sz="900" b="1">
                <a:latin typeface="Calibri" panose="020F0502020204030204" pitchFamily="34" charset="0"/>
              </a:rPr>
              <a:t>Reference</a:t>
            </a:r>
          </a:p>
          <a:p>
            <a:r>
              <a:rPr lang="en-US" altLang="en-US" sz="900">
                <a:latin typeface="Calibri" panose="020F0502020204030204" pitchFamily="34" charset="0"/>
              </a:rPr>
              <a:t>American Diabetes Association. Standards of medical care in diabetes—2014. Diabetes Care 2014;37(suppl 1):S38</a:t>
            </a:r>
          </a:p>
        </p:txBody>
      </p:sp>
    </p:spTree>
    <p:extLst>
      <p:ext uri="{BB962C8B-B14F-4D97-AF65-F5344CB8AC3E}">
        <p14:creationId xmlns:p14="http://schemas.microsoft.com/office/powerpoint/2010/main" val="2519932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For your patients with triglyceride levels greater than or equal to 150 or low HDL, intensify lifestyle therapy and work to optimize glycemic control.</a:t>
            </a:r>
          </a:p>
          <a:p>
            <a:endParaRPr lang="en-US" altLang="en-US" smtClean="0">
              <a:cs typeface="Arial" panose="020B0604020202020204" pitchFamily="34" charset="0"/>
            </a:endParaRPr>
          </a:p>
          <a:p>
            <a:r>
              <a:rPr lang="en-US" altLang="en-US" smtClean="0">
                <a:cs typeface="Arial" panose="020B0604020202020204" pitchFamily="34" charset="0"/>
              </a:rPr>
              <a:t>If trigs are 500 or higher, do evaluate for secondary causes and consider medical therapy to reduce the risk of pancreatitis. </a:t>
            </a:r>
          </a:p>
          <a:p>
            <a:endParaRPr lang="en-US" altLang="en-US" smtClean="0">
              <a:cs typeface="Arial" panose="020B0604020202020204" pitchFamily="34" charset="0"/>
            </a:endParaRPr>
          </a:p>
          <a:p>
            <a:r>
              <a:rPr lang="en-US" altLang="en-US" b="1" smtClean="0">
                <a:cs typeface="Arial" panose="020B0604020202020204" pitchFamily="34" charset="0"/>
              </a:rPr>
              <a:t>[SLIDE]</a:t>
            </a:r>
          </a:p>
          <a:p>
            <a:r>
              <a:rPr lang="en-US" altLang="en-US" smtClean="0">
                <a:cs typeface="Arial" panose="020B0604020202020204" pitchFamily="34" charset="0"/>
              </a:rPr>
              <a:t> </a:t>
            </a:r>
          </a:p>
        </p:txBody>
      </p:sp>
      <p:sp>
        <p:nvSpPr>
          <p:cNvPr id="307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AEAB57D-D9F6-4788-9797-188CF92D37D1}" type="slidenum">
              <a:rPr lang="en-US" altLang="en-US" sz="900">
                <a:latin typeface="Calibri" panose="020F0502020204030204" pitchFamily="34" charset="0"/>
              </a:rPr>
              <a:pPr algn="r"/>
              <a:t>52</a:t>
            </a:fld>
            <a:endParaRPr lang="en-US" altLang="en-US" sz="900">
              <a:latin typeface="Calibri" panose="020F0502020204030204" pitchFamily="34" charset="0"/>
            </a:endParaRPr>
          </a:p>
        </p:txBody>
      </p:sp>
      <p:sp>
        <p:nvSpPr>
          <p:cNvPr id="30725" name="TextBox 6"/>
          <p:cNvSpPr txBox="1">
            <a:spLocks noChangeArrowheads="1"/>
          </p:cNvSpPr>
          <p:nvPr/>
        </p:nvSpPr>
        <p:spPr bwMode="auto">
          <a:xfrm>
            <a:off x="685800" y="8629650"/>
            <a:ext cx="548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11125" indent="-1111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588"/>
              </a:spcBef>
            </a:pPr>
            <a:r>
              <a:rPr lang="en-US" altLang="en-US" sz="900" b="1">
                <a:latin typeface="Calibri" panose="020F0502020204030204" pitchFamily="34" charset="0"/>
              </a:rPr>
              <a:t>Reference</a:t>
            </a:r>
          </a:p>
          <a:p>
            <a:r>
              <a:rPr lang="en-US" altLang="en-US" sz="900">
                <a:latin typeface="Calibri" panose="020F0502020204030204" pitchFamily="34" charset="0"/>
              </a:rPr>
              <a:t>American Diabetes Association. Standards of medical care in diabetes—2014. Diabetes Care 2014;37(suppl 1):S38</a:t>
            </a:r>
          </a:p>
        </p:txBody>
      </p:sp>
    </p:spTree>
    <p:extLst>
      <p:ext uri="{BB962C8B-B14F-4D97-AF65-F5344CB8AC3E}">
        <p14:creationId xmlns:p14="http://schemas.microsoft.com/office/powerpoint/2010/main" val="286083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And finally, last screen:  </a:t>
            </a:r>
            <a:br>
              <a:rPr lang="en-US" altLang="en-US" smtClean="0">
                <a:cs typeface="Arial" panose="020B0604020202020204" pitchFamily="34" charset="0"/>
              </a:rPr>
            </a:br>
            <a:endParaRPr lang="en-US" altLang="en-US" smtClean="0">
              <a:cs typeface="Arial" panose="020B0604020202020204" pitchFamily="34" charset="0"/>
            </a:endParaRPr>
          </a:p>
          <a:p>
            <a:r>
              <a:rPr lang="en-US" altLang="en-US" smtClean="0">
                <a:cs typeface="Arial" panose="020B0604020202020204" pitchFamily="34" charset="0"/>
              </a:rPr>
              <a:t>Combination therapy (statin/fibrate) has not shown to improve ASCVD outcomes and is generally not recommended</a:t>
            </a:r>
            <a:r>
              <a:rPr lang="en-US" altLang="en-US" b="1" smtClean="0">
                <a:cs typeface="Arial" panose="020B0604020202020204" pitchFamily="34" charset="0"/>
              </a:rPr>
              <a:t>. </a:t>
            </a:r>
            <a:r>
              <a:rPr lang="en-US" altLang="en-US" smtClean="0">
                <a:cs typeface="Arial" panose="020B0604020202020204" pitchFamily="34" charset="0"/>
              </a:rPr>
              <a:t>However, therapy with statin and fenofibrate may be considered for men with both triglyceride level ≥204 mg/dL and HDL cholesterol level ≤34 mg/dL</a:t>
            </a:r>
          </a:p>
          <a:p>
            <a:r>
              <a:rPr lang="en-US" altLang="en-US" smtClean="0">
                <a:cs typeface="Arial" panose="020B0604020202020204" pitchFamily="34" charset="0"/>
              </a:rPr>
              <a:t>Combination therapy (statin/niacin) has not been shown to provide additional cardiovascular benefit above statin therapy alone and may increase the risk of stroke and is not generally recommended. </a:t>
            </a:r>
          </a:p>
          <a:p>
            <a:r>
              <a:rPr lang="en-US" altLang="en-US" smtClean="0">
                <a:cs typeface="Arial" panose="020B0604020202020204" pitchFamily="34" charset="0"/>
              </a:rPr>
              <a:t>Statin therapy is contraindicated in pregnancy. </a:t>
            </a:r>
          </a:p>
          <a:p>
            <a:endParaRPr lang="en-US" altLang="en-US" smtClean="0">
              <a:cs typeface="Arial" panose="020B0604020202020204" pitchFamily="34" charset="0"/>
            </a:endParaRPr>
          </a:p>
          <a:p>
            <a:endParaRPr lang="en-US" altLang="en-US" smtClean="0">
              <a:cs typeface="Arial" panose="020B0604020202020204" pitchFamily="34" charset="0"/>
            </a:endParaRPr>
          </a:p>
          <a:p>
            <a:r>
              <a:rPr lang="en-US" altLang="en-US" b="1" smtClean="0">
                <a:cs typeface="Arial" panose="020B0604020202020204" pitchFamily="34" charset="0"/>
              </a:rPr>
              <a:t>{SLIDE]</a:t>
            </a:r>
          </a:p>
          <a:p>
            <a:endParaRPr lang="en-US" altLang="en-US" smtClean="0">
              <a:cs typeface="Arial" panose="020B0604020202020204" pitchFamily="34" charset="0"/>
            </a:endParaRPr>
          </a:p>
          <a:p>
            <a:endParaRPr lang="en-US" altLang="en-US" smtClean="0">
              <a:cs typeface="Arial" panose="020B0604020202020204" pitchFamily="34" charset="0"/>
            </a:endParaRPr>
          </a:p>
        </p:txBody>
      </p:sp>
      <p:sp>
        <p:nvSpPr>
          <p:cNvPr id="348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rtl="0" eaLnBrk="1" hangingPunct="1">
              <a:spcBef>
                <a:spcPct val="0"/>
              </a:spcBef>
            </a:pPr>
            <a:fld id="{37F9A51E-AFB8-4D1C-A335-7FFFDEF65E2C}" type="slidenum">
              <a:rPr lang="en-US" altLang="en-US" sz="900"/>
              <a:pPr rtl="0" eaLnBrk="1" hangingPunct="1">
                <a:spcBef>
                  <a:spcPct val="0"/>
                </a:spcBef>
              </a:pPr>
              <a:t>54</a:t>
            </a:fld>
            <a:endParaRPr lang="en-US" altLang="en-US" sz="900"/>
          </a:p>
        </p:txBody>
      </p:sp>
    </p:spTree>
    <p:extLst>
      <p:ext uri="{BB962C8B-B14F-4D97-AF65-F5344CB8AC3E}">
        <p14:creationId xmlns:p14="http://schemas.microsoft.com/office/powerpoint/2010/main" val="39404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075" indent="-279400">
              <a:defRPr>
                <a:solidFill>
                  <a:schemeClr val="tx1"/>
                </a:solidFill>
                <a:latin typeface="Arial" panose="020B0604020202020204" pitchFamily="34" charset="0"/>
                <a:cs typeface="Arial" panose="020B0604020202020204" pitchFamily="34" charset="0"/>
              </a:defRPr>
            </a:lvl2pPr>
            <a:lvl3pPr marL="1119188" indent="-223838">
              <a:defRPr>
                <a:solidFill>
                  <a:schemeClr val="tx1"/>
                </a:solidFill>
                <a:latin typeface="Arial" panose="020B0604020202020204" pitchFamily="34" charset="0"/>
                <a:cs typeface="Arial" panose="020B0604020202020204" pitchFamily="34" charset="0"/>
              </a:defRPr>
            </a:lvl3pPr>
            <a:lvl4pPr marL="1566863" indent="-223838">
              <a:defRPr>
                <a:solidFill>
                  <a:schemeClr val="tx1"/>
                </a:solidFill>
                <a:latin typeface="Arial" panose="020B0604020202020204" pitchFamily="34" charset="0"/>
                <a:cs typeface="Arial" panose="020B0604020202020204" pitchFamily="34" charset="0"/>
              </a:defRPr>
            </a:lvl4pPr>
            <a:lvl5pPr marL="2014538" indent="-223838">
              <a:defRPr>
                <a:solidFill>
                  <a:schemeClr val="tx1"/>
                </a:solidFill>
                <a:latin typeface="Arial" panose="020B0604020202020204" pitchFamily="34" charset="0"/>
                <a:cs typeface="Arial" panose="020B0604020202020204" pitchFamily="34" charset="0"/>
              </a:defRPr>
            </a:lvl5pPr>
            <a:lvl6pPr marL="2471738"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28938"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6138"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3338"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3F8CB2-51CC-435A-94F8-053F76E9EEC2}" type="slidenum">
              <a:rPr lang="ar-SA" altLang="en-US" smtClean="0"/>
              <a:pPr/>
              <a:t>91</a:t>
            </a:fld>
            <a:endParaRPr lang="en-US" altLang="en-US"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en-US" smtClean="0">
              <a:cs typeface="Arial" panose="020B0604020202020204" pitchFamily="34" charset="0"/>
            </a:endParaRPr>
          </a:p>
        </p:txBody>
      </p:sp>
    </p:spTree>
    <p:extLst>
      <p:ext uri="{BB962C8B-B14F-4D97-AF65-F5344CB8AC3E}">
        <p14:creationId xmlns:p14="http://schemas.microsoft.com/office/powerpoint/2010/main" val="252086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B2485F-B955-4C5D-9D29-0402FCD4127A}"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355189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2485F-B955-4C5D-9D29-0402FCD4127A}"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191453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2485F-B955-4C5D-9D29-0402FCD4127A}"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245274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2485F-B955-4C5D-9D29-0402FCD4127A}"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274113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B2485F-B955-4C5D-9D29-0402FCD4127A}"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40607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B2485F-B955-4C5D-9D29-0402FCD4127A}"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172940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B2485F-B955-4C5D-9D29-0402FCD4127A}"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329606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B2485F-B955-4C5D-9D29-0402FCD4127A}"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310601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2485F-B955-4C5D-9D29-0402FCD4127A}"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51021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B2485F-B955-4C5D-9D29-0402FCD4127A}"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153598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B2485F-B955-4C5D-9D29-0402FCD4127A}"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DD137-9BC7-470C-A451-D39B17EB7055}" type="slidenum">
              <a:rPr lang="en-US" smtClean="0"/>
              <a:t>‹#›</a:t>
            </a:fld>
            <a:endParaRPr lang="en-US"/>
          </a:p>
        </p:txBody>
      </p:sp>
    </p:spTree>
    <p:extLst>
      <p:ext uri="{BB962C8B-B14F-4D97-AF65-F5344CB8AC3E}">
        <p14:creationId xmlns:p14="http://schemas.microsoft.com/office/powerpoint/2010/main" val="130215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2485F-B955-4C5D-9D29-0402FCD4127A}" type="datetimeFigureOut">
              <a:rPr lang="en-US" smtClean="0"/>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DD137-9BC7-470C-A451-D39B17EB7055}" type="slidenum">
              <a:rPr lang="en-US" smtClean="0"/>
              <a:t>‹#›</a:t>
            </a:fld>
            <a:endParaRPr lang="en-US"/>
          </a:p>
        </p:txBody>
      </p:sp>
    </p:spTree>
    <p:extLst>
      <p:ext uri="{BB962C8B-B14F-4D97-AF65-F5344CB8AC3E}">
        <p14:creationId xmlns:p14="http://schemas.microsoft.com/office/powerpoint/2010/main" val="118526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1" y="990601"/>
            <a:ext cx="7897813" cy="4887913"/>
          </a:xfrm>
        </p:spPr>
      </p:pic>
    </p:spTree>
    <p:extLst>
      <p:ext uri="{BB962C8B-B14F-4D97-AF65-F5344CB8AC3E}">
        <p14:creationId xmlns:p14="http://schemas.microsoft.com/office/powerpoint/2010/main" val="3211996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84512529"/>
              </p:ext>
            </p:extLst>
          </p:nvPr>
        </p:nvGraphicFramePr>
        <p:xfrm>
          <a:off x="0" y="609600"/>
          <a:ext cx="12090400" cy="594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566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49218051"/>
              </p:ext>
            </p:extLst>
          </p:nvPr>
        </p:nvGraphicFramePr>
        <p:xfrm>
          <a:off x="203200" y="685800"/>
          <a:ext cx="117856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3830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58536038"/>
              </p:ext>
            </p:extLst>
          </p:nvPr>
        </p:nvGraphicFramePr>
        <p:xfrm>
          <a:off x="101600" y="685800"/>
          <a:ext cx="118872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949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996808392"/>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5496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808308020"/>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1221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9795881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2401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23061515"/>
              </p:ext>
            </p:extLst>
          </p:nvPr>
        </p:nvGraphicFramePr>
        <p:xfrm>
          <a:off x="203200" y="457200"/>
          <a:ext cx="118872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2952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08864277"/>
              </p:ext>
            </p:extLst>
          </p:nvPr>
        </p:nvGraphicFramePr>
        <p:xfrm>
          <a:off x="101600" y="609600"/>
          <a:ext cx="119888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8754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95912813"/>
              </p:ext>
            </p:extLst>
          </p:nvPr>
        </p:nvGraphicFramePr>
        <p:xfrm>
          <a:off x="101600" y="457200"/>
          <a:ext cx="11988800"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8875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595498191"/>
              </p:ext>
            </p:extLst>
          </p:nvPr>
        </p:nvGraphicFramePr>
        <p:xfrm>
          <a:off x="0" y="95003"/>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405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072696"/>
            <a:ext cx="10515600" cy="1325563"/>
          </a:xfrm>
        </p:spPr>
        <p:txBody>
          <a:bodyPr/>
          <a:lstStyle/>
          <a:p>
            <a:pPr algn="ctr"/>
            <a:r>
              <a:rPr lang="fa-IR" dirty="0">
                <a:solidFill>
                  <a:srgbClr val="0070C0"/>
                </a:solidFill>
                <a:cs typeface="B Titr" panose="00000700000000000000" pitchFamily="2" charset="-78"/>
              </a:rPr>
              <a:t>مراقبت و پیگیری دیابت</a:t>
            </a:r>
            <a:r>
              <a:rPr lang="fa-IR" dirty="0">
                <a:cs typeface="B Titr" panose="00000700000000000000" pitchFamily="2" charset="-78"/>
              </a:rPr>
              <a:t/>
            </a:r>
            <a:br>
              <a:rPr lang="fa-IR" dirty="0">
                <a:cs typeface="B Titr" panose="00000700000000000000" pitchFamily="2" charset="-78"/>
              </a:rPr>
            </a:br>
            <a:endParaRPr lang="en-US" dirty="0"/>
          </a:p>
        </p:txBody>
      </p:sp>
      <p:sp>
        <p:nvSpPr>
          <p:cNvPr id="3" name="Content Placeholder 2"/>
          <p:cNvSpPr>
            <a:spLocks noGrp="1"/>
          </p:cNvSpPr>
          <p:nvPr>
            <p:ph idx="1"/>
          </p:nvPr>
        </p:nvSpPr>
        <p:spPr/>
        <p:txBody>
          <a:bodyPr/>
          <a:lstStyle/>
          <a:p>
            <a:pPr marL="0" indent="0" algn="ctr" rtl="1">
              <a:buNone/>
            </a:pPr>
            <a:endParaRPr lang="fa-IR" dirty="0" smtClean="0"/>
          </a:p>
          <a:p>
            <a:pPr marL="0" indent="0" algn="ctr" rtl="1">
              <a:buNone/>
            </a:pPr>
            <a:endParaRPr lang="fa-IR" sz="3600" dirty="0">
              <a:cs typeface="B Titr" panose="00000700000000000000" pitchFamily="2" charset="-78"/>
            </a:endParaRPr>
          </a:p>
          <a:p>
            <a:pPr marL="0" indent="0" algn="ctr" rtl="1">
              <a:buNone/>
            </a:pPr>
            <a:r>
              <a:rPr lang="fa-IR" sz="3600" dirty="0" smtClean="0">
                <a:cs typeface="B Titr" panose="00000700000000000000" pitchFamily="2" charset="-78"/>
              </a:rPr>
              <a:t>معاونت بهداشتی</a:t>
            </a:r>
          </a:p>
          <a:p>
            <a:pPr marL="0" indent="0" algn="ctr" rtl="1">
              <a:buNone/>
            </a:pPr>
            <a:r>
              <a:rPr lang="fa-IR" sz="3600" dirty="0" smtClean="0">
                <a:cs typeface="B Titr" panose="00000700000000000000" pitchFamily="2" charset="-78"/>
              </a:rPr>
              <a:t>مبارزه با بیماری های غیرواگیر</a:t>
            </a:r>
          </a:p>
          <a:p>
            <a:pPr marL="0" indent="0" algn="ctr" rtl="1">
              <a:buNone/>
            </a:pPr>
            <a:r>
              <a:rPr lang="fa-IR" sz="3600" dirty="0" smtClean="0">
                <a:cs typeface="B Titr" panose="00000700000000000000" pitchFamily="2" charset="-78"/>
              </a:rPr>
              <a:t>19 آبان 1400</a:t>
            </a:r>
            <a:endParaRPr lang="en-US" sz="3600" dirty="0">
              <a:cs typeface="B Titr" panose="00000700000000000000" pitchFamily="2" charset="-78"/>
            </a:endParaRPr>
          </a:p>
        </p:txBody>
      </p:sp>
    </p:spTree>
    <p:extLst>
      <p:ext uri="{BB962C8B-B14F-4D97-AF65-F5344CB8AC3E}">
        <p14:creationId xmlns:p14="http://schemas.microsoft.com/office/powerpoint/2010/main" val="4027934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51465884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1964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413147169"/>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5740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29671568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2872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27145031"/>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2839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953710405"/>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0323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859326045"/>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357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98088029"/>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8892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798431753"/>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6187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63832237"/>
              </p:ext>
            </p:extLst>
          </p:nvPr>
        </p:nvGraphicFramePr>
        <p:xfrm>
          <a:off x="101600" y="533400"/>
          <a:ext cx="119888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5501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07505392"/>
              </p:ext>
            </p:extLst>
          </p:nvPr>
        </p:nvGraphicFramePr>
        <p:xfrm>
          <a:off x="203200" y="609600"/>
          <a:ext cx="11887200" cy="5897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262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0658" name="Picture 2"/>
          <p:cNvPicPr>
            <a:picLocks noGrp="1" noChangeAspect="1" noChangeArrowheads="1"/>
          </p:cNvPicPr>
          <p:nvPr>
            <p:ph idx="1"/>
          </p:nvPr>
        </p:nvPicPr>
        <p:blipFill>
          <a:blip r:embed="rId2"/>
          <a:stretch>
            <a:fillRect/>
          </a:stretch>
        </p:blipFill>
        <p:spPr>
          <a:xfrm>
            <a:off x="1" y="0"/>
            <a:ext cx="12017828" cy="6783301"/>
          </a:xfrm>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A82772AD-ADAA-49CC-81D6-E295E0DEB51A}" type="slidenum">
              <a:rPr lang="en-US" altLang="en-US" smtClean="0"/>
              <a:pPr/>
              <a:t>3</a:t>
            </a:fld>
            <a:endParaRPr lang="en-US" altLang="en-US"/>
          </a:p>
        </p:txBody>
      </p:sp>
    </p:spTree>
    <p:extLst>
      <p:ext uri="{BB962C8B-B14F-4D97-AF65-F5344CB8AC3E}">
        <p14:creationId xmlns:p14="http://schemas.microsoft.com/office/powerpoint/2010/main" val="142133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44989949"/>
              </p:ext>
            </p:extLst>
          </p:nvPr>
        </p:nvGraphicFramePr>
        <p:xfrm>
          <a:off x="101600" y="457200"/>
          <a:ext cx="118872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8627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59350281"/>
              </p:ext>
            </p:extLst>
          </p:nvPr>
        </p:nvGraphicFramePr>
        <p:xfrm>
          <a:off x="0" y="0"/>
          <a:ext cx="12191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7172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523065273"/>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2030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6714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079302471"/>
              </p:ext>
            </p:extLst>
          </p:nvPr>
        </p:nvGraphicFramePr>
        <p:xfrm>
          <a:off x="1" y="0"/>
          <a:ext cx="12191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7276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9440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0182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092828941"/>
              </p:ext>
            </p:extLst>
          </p:nvPr>
        </p:nvGraphicFramePr>
        <p:xfrm>
          <a:off x="1"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1870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887171529"/>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4170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244617028"/>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7165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42528218"/>
              </p:ext>
            </p:extLst>
          </p:nvPr>
        </p:nvGraphicFramePr>
        <p:xfrm>
          <a:off x="101600" y="533400"/>
          <a:ext cx="119888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7363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1491343" y="21336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ctr">
              <a:spcBef>
                <a:spcPct val="0"/>
              </a:spcBef>
              <a:buClrTx/>
              <a:buSzTx/>
              <a:buFontTx/>
              <a:buNone/>
              <a:defRPr/>
            </a:pPr>
            <a:r>
              <a:rPr lang="fa-IR" altLang="en-US" sz="4200" dirty="0">
                <a:ln>
                  <a:solidFill>
                    <a:schemeClr val="tx1"/>
                  </a:solidFill>
                </a:ln>
                <a:solidFill>
                  <a:srgbClr val="003366"/>
                </a:solidFill>
                <a:latin typeface="Arial" panose="020B0604020202020204" pitchFamily="34" charset="0"/>
                <a:cs typeface="B Titr" panose="00000700000000000000" pitchFamily="2" charset="-78"/>
              </a:rPr>
              <a:t>درمان دیابت داروهای </a:t>
            </a:r>
            <a:r>
              <a:rPr lang="fa-IR" altLang="en-US" sz="4200" dirty="0" smtClean="0">
                <a:ln>
                  <a:solidFill>
                    <a:schemeClr val="tx1"/>
                  </a:solidFill>
                </a:ln>
                <a:solidFill>
                  <a:srgbClr val="003366"/>
                </a:solidFill>
                <a:latin typeface="Arial" panose="020B0604020202020204" pitchFamily="34" charset="0"/>
                <a:cs typeface="B Titr" panose="00000700000000000000" pitchFamily="2" charset="-78"/>
              </a:rPr>
              <a:t>خوراکی</a:t>
            </a:r>
            <a:endParaRPr lang="fa-IR" altLang="en-US" sz="4200" dirty="0">
              <a:solidFill>
                <a:srgbClr val="FF0000"/>
              </a:solidFill>
              <a:latin typeface="Arial" panose="020B0604020202020204" pitchFamily="34" charset="0"/>
              <a:cs typeface="Arial" panose="020B0604020202020204" pitchFamily="34" charset="0"/>
            </a:endParaRPr>
          </a:p>
          <a:p>
            <a:pPr algn="ctr">
              <a:spcBef>
                <a:spcPct val="0"/>
              </a:spcBef>
              <a:buClrTx/>
              <a:buSzTx/>
              <a:buFontTx/>
              <a:buNone/>
              <a:defRPr/>
            </a:pPr>
            <a:endParaRPr lang="fa-IR" altLang="en-US" sz="4200" dirty="0">
              <a:solidFill>
                <a:srgbClr val="FF0000"/>
              </a:solidFill>
              <a:latin typeface="Arial" panose="020B0604020202020204" pitchFamily="34" charset="0"/>
              <a:cs typeface="Arial" panose="020B0604020202020204" pitchFamily="34" charset="0"/>
            </a:endParaRPr>
          </a:p>
          <a:p>
            <a:pPr algn="ctr">
              <a:spcBef>
                <a:spcPct val="0"/>
              </a:spcBef>
              <a:buClrTx/>
              <a:buSzTx/>
              <a:buFontTx/>
              <a:buNone/>
              <a:defRPr/>
            </a:pPr>
            <a:endParaRPr lang="fa-IR" altLang="en-US" sz="2000" dirty="0">
              <a:ln>
                <a:solidFill>
                  <a:schemeClr val="tx1"/>
                </a:solidFill>
              </a:ln>
              <a:solidFill>
                <a:schemeClr val="accent1">
                  <a:lumMod val="75000"/>
                </a:schemeClr>
              </a:solidFill>
              <a:latin typeface="Arial" panose="020B0604020202020204" pitchFamily="34" charset="0"/>
              <a:cs typeface="B Titr" panose="00000700000000000000" pitchFamily="2" charset="-78"/>
            </a:endParaRPr>
          </a:p>
          <a:p>
            <a:pPr algn="ctr">
              <a:spcBef>
                <a:spcPct val="0"/>
              </a:spcBef>
              <a:buClrTx/>
              <a:buSzTx/>
              <a:buFontTx/>
              <a:buNone/>
              <a:defRPr/>
            </a:pPr>
            <a:endParaRPr lang="en-US" altLang="en-US" sz="2000" dirty="0">
              <a:ln>
                <a:solidFill>
                  <a:schemeClr val="tx1"/>
                </a:solidFill>
              </a:ln>
              <a:solidFill>
                <a:schemeClr val="accent1">
                  <a:lumMod val="75000"/>
                </a:schemeClr>
              </a:solidFill>
              <a:latin typeface="Arial" panose="020B0604020202020204" pitchFamily="34" charset="0"/>
              <a:cs typeface="B Titr" panose="00000700000000000000" pitchFamily="2" charset="-78"/>
            </a:endParaRPr>
          </a:p>
        </p:txBody>
      </p:sp>
    </p:spTree>
    <p:extLst>
      <p:ext uri="{BB962C8B-B14F-4D97-AF65-F5344CB8AC3E}">
        <p14:creationId xmlns:p14="http://schemas.microsoft.com/office/powerpoint/2010/main" val="98328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1418"/>
          </a:xfrm>
        </p:spPr>
        <p:txBody>
          <a:bodyPr>
            <a:normAutofit/>
          </a:bodyPr>
          <a:lstStyle/>
          <a:p>
            <a:pPr algn="ctr" rtl="1"/>
            <a:r>
              <a:rPr lang="fa-IR" sz="4000" dirty="0" smtClean="0">
                <a:cs typeface="B Titr" panose="00000700000000000000" pitchFamily="2" charset="-78"/>
              </a:rPr>
              <a:t>عوارض دیابت</a:t>
            </a:r>
            <a:endParaRPr lang="en-US" sz="4000" dirty="0">
              <a:cs typeface="B Titr" panose="00000700000000000000" pitchFamily="2" charset="-78"/>
            </a:endParaRPr>
          </a:p>
        </p:txBody>
      </p:sp>
      <p:sp>
        <p:nvSpPr>
          <p:cNvPr id="3" name="Content Placeholder 2"/>
          <p:cNvSpPr>
            <a:spLocks noGrp="1"/>
          </p:cNvSpPr>
          <p:nvPr>
            <p:ph idx="1"/>
          </p:nvPr>
        </p:nvSpPr>
        <p:spPr>
          <a:xfrm>
            <a:off x="337457" y="1328057"/>
            <a:ext cx="11244943" cy="4848906"/>
          </a:xfrm>
        </p:spPr>
        <p:txBody>
          <a:bodyPr/>
          <a:lstStyle/>
          <a:p>
            <a:pPr marL="0" indent="0" algn="r" rtl="1">
              <a:buNone/>
            </a:pPr>
            <a:r>
              <a:rPr lang="fa-IR" dirty="0" smtClean="0"/>
              <a:t>عوارض عروق بزرگ: </a:t>
            </a:r>
            <a:r>
              <a:rPr lang="fa-IR" dirty="0">
                <a:latin typeface="Arial" panose="020B0604020202020204" pitchFamily="34" charset="0"/>
                <a:cs typeface="B Mitra" panose="00000400000000000000" pitchFamily="2" charset="-78"/>
              </a:rPr>
              <a:t>( حدود 70 % از علت مرگ و میر بیماران دیابتی) </a:t>
            </a:r>
          </a:p>
          <a:p>
            <a:pPr marL="0" indent="0" algn="r" rtl="1">
              <a:buNone/>
            </a:pPr>
            <a:r>
              <a:rPr lang="fa-IR" sz="2400" dirty="0" smtClean="0">
                <a:latin typeface="Arial" panose="020B0604020202020204" pitchFamily="34" charset="0"/>
                <a:cs typeface="B Mitra" panose="00000400000000000000" pitchFamily="2" charset="-78"/>
              </a:rPr>
              <a:t>سکته  </a:t>
            </a:r>
            <a:r>
              <a:rPr lang="fa-IR" sz="2400" dirty="0">
                <a:latin typeface="Arial" panose="020B0604020202020204" pitchFamily="34" charset="0"/>
                <a:cs typeface="B Mitra" panose="00000400000000000000" pitchFamily="2" charset="-78"/>
              </a:rPr>
              <a:t>قلبی </a:t>
            </a:r>
            <a:endParaRPr lang="fa-IR" sz="2400" dirty="0" smtClean="0">
              <a:latin typeface="Arial" panose="020B0604020202020204" pitchFamily="34" charset="0"/>
              <a:cs typeface="B Mitra" panose="00000400000000000000" pitchFamily="2" charset="-78"/>
            </a:endParaRPr>
          </a:p>
          <a:p>
            <a:pPr marL="0" indent="0" algn="r" rtl="1">
              <a:buNone/>
            </a:pPr>
            <a:r>
              <a:rPr lang="fa-IR" sz="2400" dirty="0" smtClean="0">
                <a:latin typeface="Arial" panose="020B0604020202020204" pitchFamily="34" charset="0"/>
                <a:cs typeface="B Mitra" panose="00000400000000000000" pitchFamily="2" charset="-78"/>
              </a:rPr>
              <a:t> </a:t>
            </a:r>
            <a:r>
              <a:rPr lang="fa-IR" sz="2400" dirty="0">
                <a:latin typeface="Arial" panose="020B0604020202020204" pitchFamily="34" charset="0"/>
                <a:cs typeface="B Mitra" panose="00000400000000000000" pitchFamily="2" charset="-78"/>
              </a:rPr>
              <a:t>سکته </a:t>
            </a:r>
            <a:r>
              <a:rPr lang="fa-IR" sz="2400" dirty="0" smtClean="0">
                <a:latin typeface="Arial" panose="020B0604020202020204" pitchFamily="34" charset="0"/>
                <a:cs typeface="B Mitra" panose="00000400000000000000" pitchFamily="2" charset="-78"/>
              </a:rPr>
              <a:t>مغزی</a:t>
            </a:r>
          </a:p>
          <a:p>
            <a:pPr marL="0" indent="0" algn="r" rtl="1">
              <a:buNone/>
            </a:pPr>
            <a:endParaRPr lang="fa-IR" dirty="0" smtClean="0"/>
          </a:p>
          <a:p>
            <a:pPr algn="r" rtl="1"/>
            <a:r>
              <a:rPr lang="fa-IR" dirty="0" smtClean="0"/>
              <a:t>عوارض عروق کوچک: </a:t>
            </a:r>
          </a:p>
          <a:p>
            <a:pPr marL="0" indent="0" algn="r" rtl="1">
              <a:buNone/>
            </a:pPr>
            <a:r>
              <a:rPr lang="fa-IR" dirty="0" smtClean="0"/>
              <a:t>   </a:t>
            </a:r>
            <a:r>
              <a:rPr lang="fa-IR" sz="2400" dirty="0">
                <a:latin typeface="Arial" panose="020B0604020202020204" pitchFamily="34" charset="0"/>
                <a:cs typeface="B Mitra" panose="00000400000000000000" pitchFamily="2" charset="-78"/>
              </a:rPr>
              <a:t>نفروپاتی یا نارسایی مزمن کلیه</a:t>
            </a:r>
          </a:p>
          <a:p>
            <a:pPr marL="0" indent="0" algn="r" rtl="1">
              <a:buNone/>
            </a:pPr>
            <a:r>
              <a:rPr lang="fa-IR" sz="2400" dirty="0">
                <a:latin typeface="Arial" panose="020B0604020202020204" pitchFamily="34" charset="0"/>
                <a:cs typeface="B Mitra" panose="00000400000000000000" pitchFamily="2" charset="-78"/>
              </a:rPr>
              <a:t>   رتینوپاتی یا اختلالات بینایی</a:t>
            </a:r>
          </a:p>
          <a:p>
            <a:pPr marL="0" indent="0" algn="r" rtl="1">
              <a:buNone/>
            </a:pPr>
            <a:r>
              <a:rPr lang="fa-IR" sz="2400" dirty="0">
                <a:latin typeface="Arial" panose="020B0604020202020204" pitchFamily="34" charset="0"/>
                <a:cs typeface="B Mitra" panose="00000400000000000000" pitchFamily="2" charset="-78"/>
              </a:rPr>
              <a:t>   زخم پا تا قطع پا</a:t>
            </a:r>
            <a:endParaRPr lang="en-US" sz="2400" dirty="0">
              <a:latin typeface="Arial" panose="020B0604020202020204" pitchFamily="34" charset="0"/>
              <a:cs typeface="B Mitra" panose="00000400000000000000" pitchFamily="2" charset="-78"/>
            </a:endParaRPr>
          </a:p>
        </p:txBody>
      </p:sp>
    </p:spTree>
    <p:extLst>
      <p:ext uri="{BB962C8B-B14F-4D97-AF65-F5344CB8AC3E}">
        <p14:creationId xmlns:p14="http://schemas.microsoft.com/office/powerpoint/2010/main" val="654472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ubtitle 2"/>
          <p:cNvSpPr>
            <a:spLocks noGrp="1"/>
          </p:cNvSpPr>
          <p:nvPr>
            <p:ph type="subTitle" idx="1"/>
          </p:nvPr>
        </p:nvSpPr>
        <p:spPr>
          <a:xfrm>
            <a:off x="1948543" y="1643742"/>
            <a:ext cx="7848600" cy="3429000"/>
          </a:xfrm>
        </p:spPr>
        <p:txBody>
          <a:bodyPr/>
          <a:lstStyle/>
          <a:p>
            <a:r>
              <a:rPr lang="fa-IR" altLang="en-US" sz="4000" b="1" dirty="0">
                <a:solidFill>
                  <a:srgbClr val="00B0F0"/>
                </a:solidFill>
                <a:latin typeface="Algerian" panose="04020705040A02060702" pitchFamily="82" charset="0"/>
              </a:rPr>
              <a:t>اختلالات چربی خون در بیماران مبتلا به دیابت </a:t>
            </a:r>
            <a:endParaRPr lang="en-US" altLang="en-US" sz="4000" b="1" dirty="0">
              <a:solidFill>
                <a:srgbClr val="00B0F0"/>
              </a:solidFill>
              <a:latin typeface="Algerian" panose="04020705040A02060702" pitchFamily="82" charset="0"/>
              <a:cs typeface="Majalla UI"/>
            </a:endParaRPr>
          </a:p>
          <a:p>
            <a:endParaRPr lang="en-US" altLang="en-US" b="1" dirty="0" smtClean="0">
              <a:cs typeface="Majalla UI"/>
            </a:endParaRPr>
          </a:p>
        </p:txBody>
      </p:sp>
    </p:spTree>
    <p:extLst>
      <p:ext uri="{BB962C8B-B14F-4D97-AF65-F5344CB8AC3E}">
        <p14:creationId xmlns:p14="http://schemas.microsoft.com/office/powerpoint/2010/main" val="33838032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1" y="536803"/>
            <a:ext cx="10591800" cy="5091112"/>
          </a:xfrm>
        </p:spPr>
        <p:txBody>
          <a:bodyPr>
            <a:normAutofit fontScale="25000" lnSpcReduction="20000"/>
          </a:bodyPr>
          <a:lstStyle/>
          <a:p>
            <a:pPr algn="justLow" rtl="1">
              <a:defRPr/>
            </a:pPr>
            <a:endParaRPr lang="en-US" b="1" i="1" dirty="0">
              <a:solidFill>
                <a:srgbClr val="FF0000"/>
              </a:solidFill>
              <a:cs typeface="B Titr" pitchFamily="2" charset="-78"/>
            </a:endParaRPr>
          </a:p>
          <a:p>
            <a:pPr algn="justLow" rtl="1">
              <a:defRPr/>
            </a:pPr>
            <a:r>
              <a:rPr lang="fa-IR" sz="8000" b="1" i="1" cap="small" dirty="0">
                <a:solidFill>
                  <a:srgbClr val="FF0000"/>
                </a:solidFill>
                <a:latin typeface="+mj-lt"/>
                <a:ea typeface="+mj-ea"/>
                <a:cs typeface="B Titr" pitchFamily="2" charset="-78"/>
              </a:rPr>
              <a:t>كلسترول بد يا </a:t>
            </a:r>
            <a:r>
              <a:rPr lang="en-US" sz="8000" b="1" i="1" cap="small" dirty="0">
                <a:solidFill>
                  <a:srgbClr val="FF0000"/>
                </a:solidFill>
                <a:latin typeface="+mj-lt"/>
                <a:ea typeface="+mj-ea"/>
                <a:cs typeface="B Titr" pitchFamily="2" charset="-78"/>
              </a:rPr>
              <a:t>LDL</a:t>
            </a:r>
            <a:endParaRPr lang="fa-IR" sz="8000" b="1" i="1" cap="small" dirty="0">
              <a:solidFill>
                <a:srgbClr val="FF0000"/>
              </a:solidFill>
              <a:latin typeface="+mj-lt"/>
              <a:ea typeface="+mj-ea"/>
              <a:cs typeface="B Titr" pitchFamily="2" charset="-78"/>
            </a:endParaRPr>
          </a:p>
          <a:p>
            <a:pPr algn="justLow" rtl="1">
              <a:lnSpc>
                <a:spcPct val="170000"/>
              </a:lnSpc>
              <a:buFont typeface="Wingdings 2" panose="05020102010507070707" pitchFamily="18" charset="2"/>
              <a:buNone/>
              <a:defRPr/>
            </a:pPr>
            <a:r>
              <a:rPr lang="en-US" sz="3000" b="1" i="1" dirty="0">
                <a:cs typeface="B Titr" pitchFamily="2" charset="-78"/>
              </a:rPr>
              <a:t>  </a:t>
            </a:r>
            <a:r>
              <a:rPr lang="en-US" sz="9600" dirty="0">
                <a:latin typeface="Arial" panose="020B0604020202020204" pitchFamily="34" charset="0"/>
                <a:cs typeface="B Mitra" panose="00000400000000000000" pitchFamily="2" charset="-78"/>
              </a:rPr>
              <a:t> </a:t>
            </a:r>
            <a:r>
              <a:rPr lang="fa-IR" sz="9600" dirty="0">
                <a:latin typeface="Arial" panose="020B0604020202020204" pitchFamily="34" charset="0"/>
                <a:cs typeface="B Mitra" panose="00000400000000000000" pitchFamily="2" charset="-78"/>
              </a:rPr>
              <a:t>كلسترول ليپو پروتئين سبك كه به نام كلسترول بد شناخته شده است، در جدار </a:t>
            </a:r>
            <a:r>
              <a:rPr lang="fa-IR" sz="9600" dirty="0" smtClean="0">
                <a:latin typeface="Arial" panose="020B0604020202020204" pitchFamily="34" charset="0"/>
                <a:cs typeface="B Mitra" panose="00000400000000000000" pitchFamily="2" charset="-78"/>
              </a:rPr>
              <a:t>رگ ها </a:t>
            </a:r>
            <a:r>
              <a:rPr lang="fa-IR" sz="9600" dirty="0">
                <a:latin typeface="Arial" panose="020B0604020202020204" pitchFamily="34" charset="0"/>
                <a:cs typeface="B Mitra" panose="00000400000000000000" pitchFamily="2" charset="-78"/>
              </a:rPr>
              <a:t>رسوب كرده و </a:t>
            </a:r>
            <a:r>
              <a:rPr lang="fa-IR" sz="9600" dirty="0" smtClean="0">
                <a:latin typeface="Arial" panose="020B0604020202020204" pitchFamily="34" charset="0"/>
                <a:cs typeface="B Mitra" panose="00000400000000000000" pitchFamily="2" charset="-78"/>
              </a:rPr>
              <a:t>گلبول هاي </a:t>
            </a:r>
            <a:r>
              <a:rPr lang="fa-IR" sz="9600" dirty="0">
                <a:latin typeface="Arial" panose="020B0604020202020204" pitchFamily="34" charset="0"/>
                <a:cs typeface="B Mitra" panose="00000400000000000000" pitchFamily="2" charset="-78"/>
              </a:rPr>
              <a:t>سفيد با اين نوع كلسترول تركيب شده و تشكيل پلاك مي دهد، با افزايش اندازه پلاك ها موجب كوچك شدن قطر </a:t>
            </a:r>
            <a:r>
              <a:rPr lang="fa-IR" sz="9600" dirty="0" smtClean="0">
                <a:latin typeface="Arial" panose="020B0604020202020204" pitchFamily="34" charset="0"/>
                <a:cs typeface="B Mitra" panose="00000400000000000000" pitchFamily="2" charset="-78"/>
              </a:rPr>
              <a:t>رگ ها </a:t>
            </a:r>
            <a:r>
              <a:rPr lang="fa-IR" sz="9600" dirty="0">
                <a:latin typeface="Arial" panose="020B0604020202020204" pitchFamily="34" charset="0"/>
                <a:cs typeface="B Mitra" panose="00000400000000000000" pitchFamily="2" charset="-78"/>
              </a:rPr>
              <a:t>مي شوند و جريان خون به عضله قلب كاهش يافته و اكسيژن غذاي كافي به عضله نمي رسد. سطح مطلوب کمتر از 100 میلی گرم در دسی لیتر می باشد.</a:t>
            </a:r>
            <a:endParaRPr lang="en-US" sz="9600" dirty="0">
              <a:latin typeface="Arial" panose="020B0604020202020204" pitchFamily="34" charset="0"/>
              <a:cs typeface="B Mitra" panose="00000400000000000000" pitchFamily="2" charset="-78"/>
            </a:endParaRPr>
          </a:p>
          <a:p>
            <a:pPr algn="justLow" rtl="1">
              <a:defRPr/>
            </a:pPr>
            <a:r>
              <a:rPr lang="fa-IR" sz="8000" b="1" i="1" cap="small" dirty="0">
                <a:solidFill>
                  <a:srgbClr val="FF0000"/>
                </a:solidFill>
                <a:latin typeface="+mj-lt"/>
                <a:ea typeface="+mj-ea"/>
                <a:cs typeface="B Titr" pitchFamily="2" charset="-78"/>
              </a:rPr>
              <a:t>كلسترول خوب يا </a:t>
            </a:r>
            <a:r>
              <a:rPr lang="en-US" sz="8000" b="1" i="1" cap="small" dirty="0">
                <a:solidFill>
                  <a:srgbClr val="FF0000"/>
                </a:solidFill>
                <a:latin typeface="+mj-lt"/>
                <a:ea typeface="+mj-ea"/>
                <a:cs typeface="B Titr" pitchFamily="2" charset="-78"/>
              </a:rPr>
              <a:t>HDL</a:t>
            </a:r>
            <a:endParaRPr lang="fa-IR" sz="8000" b="1" i="1" cap="small" dirty="0">
              <a:solidFill>
                <a:srgbClr val="FF0000"/>
              </a:solidFill>
              <a:latin typeface="+mj-lt"/>
              <a:ea typeface="+mj-ea"/>
              <a:cs typeface="B Titr" pitchFamily="2" charset="-78"/>
            </a:endParaRPr>
          </a:p>
          <a:p>
            <a:pPr algn="justLow" rtl="1">
              <a:lnSpc>
                <a:spcPct val="170000"/>
              </a:lnSpc>
              <a:buFont typeface="Wingdings 2" panose="05020102010507070707" pitchFamily="18" charset="2"/>
              <a:buNone/>
              <a:defRPr/>
            </a:pPr>
            <a:r>
              <a:rPr lang="fa-IR" sz="11200" dirty="0">
                <a:latin typeface="Arial" panose="020B0604020202020204" pitchFamily="34" charset="0"/>
                <a:cs typeface="B Mitra" panose="00000400000000000000" pitchFamily="2" charset="-78"/>
              </a:rPr>
              <a:t>     </a:t>
            </a:r>
            <a:r>
              <a:rPr lang="fa-IR" sz="9600" dirty="0">
                <a:latin typeface="Arial" panose="020B0604020202020204" pitchFamily="34" charset="0"/>
                <a:cs typeface="B Mitra" panose="00000400000000000000" pitchFamily="2" charset="-78"/>
              </a:rPr>
              <a:t>اين نوع كلسترول از رسوب ال دی ال كلسترول در ديواره </a:t>
            </a:r>
            <a:r>
              <a:rPr lang="fa-IR" sz="9600" dirty="0" smtClean="0">
                <a:latin typeface="Arial" panose="020B0604020202020204" pitchFamily="34" charset="0"/>
                <a:cs typeface="B Mitra" panose="00000400000000000000" pitchFamily="2" charset="-78"/>
              </a:rPr>
              <a:t>رگ ها </a:t>
            </a:r>
            <a:r>
              <a:rPr lang="fa-IR" sz="9600" dirty="0">
                <a:latin typeface="Arial" panose="020B0604020202020204" pitchFamily="34" charset="0"/>
                <a:cs typeface="B Mitra" panose="00000400000000000000" pitchFamily="2" charset="-78"/>
              </a:rPr>
              <a:t>پيشگيري مي كند، هر چه قدر مقدار اين كلسترول در خون بالاتر باشد قدرت پيشگيري </a:t>
            </a:r>
            <a:r>
              <a:rPr lang="fa-IR" sz="9600" dirty="0" smtClean="0">
                <a:latin typeface="Arial" panose="020B0604020202020204" pitchFamily="34" charset="0"/>
                <a:cs typeface="B Mitra" panose="00000400000000000000" pitchFamily="2" charset="-78"/>
              </a:rPr>
              <a:t>آن ها </a:t>
            </a:r>
            <a:r>
              <a:rPr lang="fa-IR" sz="9600" dirty="0">
                <a:latin typeface="Arial" panose="020B0604020202020204" pitchFamily="34" charset="0"/>
                <a:cs typeface="B Mitra" panose="00000400000000000000" pitchFamily="2" charset="-78"/>
              </a:rPr>
              <a:t>بيشتر است. سطح مطلوب اين نوع چربي را 60 ميلي گرم در دسي ليتر و بالاتر مي دانند. </a:t>
            </a:r>
          </a:p>
          <a:p>
            <a:pPr algn="justLow" rtl="1">
              <a:lnSpc>
                <a:spcPct val="170000"/>
              </a:lnSpc>
              <a:buFont typeface="Wingdings 2" panose="05020102010507070707" pitchFamily="18" charset="2"/>
              <a:buNone/>
              <a:defRPr/>
            </a:pPr>
            <a:r>
              <a:rPr lang="fa-IR" sz="5100" b="1" i="1" dirty="0">
                <a:cs typeface="B Nazanin" pitchFamily="2" charset="-78"/>
              </a:rPr>
              <a:t> </a:t>
            </a:r>
          </a:p>
          <a:p>
            <a:pPr algn="justLow" rtl="1">
              <a:buFont typeface="Wingdings 2" panose="05020102010507070707" pitchFamily="18" charset="2"/>
              <a:buNone/>
              <a:defRPr/>
            </a:pPr>
            <a:endParaRPr lang="fa-IR" b="1" i="1" dirty="0">
              <a:cs typeface="B Nazanin" pitchFamily="2" charset="-78"/>
            </a:endParaRPr>
          </a:p>
          <a:p>
            <a:pPr algn="justLow" rtl="1">
              <a:buFont typeface="Wingdings 2" panose="05020102010507070707" pitchFamily="18" charset="2"/>
              <a:buNone/>
              <a:defRPr/>
            </a:pPr>
            <a:endParaRPr lang="en-US" b="1" i="1" dirty="0">
              <a:cs typeface="B Nazanin" pitchFamily="2" charset="-78"/>
            </a:endParaRPr>
          </a:p>
          <a:p>
            <a:pPr>
              <a:defRPr/>
            </a:pPr>
            <a:endParaRPr lang="en-US" dirty="0"/>
          </a:p>
        </p:txBody>
      </p:sp>
    </p:spTree>
    <p:extLst>
      <p:ext uri="{BB962C8B-B14F-4D97-AF65-F5344CB8AC3E}">
        <p14:creationId xmlns:p14="http://schemas.microsoft.com/office/powerpoint/2010/main" val="3056513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6314" y="489857"/>
            <a:ext cx="10689771" cy="6215743"/>
          </a:xfrm>
        </p:spPr>
        <p:txBody>
          <a:bodyPr>
            <a:normAutofit/>
          </a:bodyPr>
          <a:lstStyle/>
          <a:p>
            <a:pPr algn="r" rtl="1">
              <a:buFont typeface="Wingdings" pitchFamily="2" charset="2"/>
              <a:buChar char="v"/>
              <a:defRPr/>
            </a:pPr>
            <a:r>
              <a:rPr lang="fa-IR" sz="3100" b="1" i="1" dirty="0">
                <a:solidFill>
                  <a:srgbClr val="FF0000"/>
                </a:solidFill>
                <a:cs typeface="B Titr" pitchFamily="2" charset="-78"/>
              </a:rPr>
              <a:t>تري گليسريد</a:t>
            </a:r>
            <a:endParaRPr lang="fa-IR" sz="3100" b="1" i="1" dirty="0">
              <a:solidFill>
                <a:srgbClr val="FF0000"/>
              </a:solidFill>
            </a:endParaRPr>
          </a:p>
          <a:p>
            <a:pPr algn="justLow" rtl="1">
              <a:lnSpc>
                <a:spcPct val="150000"/>
              </a:lnSpc>
              <a:defRPr/>
            </a:pPr>
            <a:r>
              <a:rPr lang="fa-IR" sz="2400" dirty="0">
                <a:latin typeface="Arial" panose="020B0604020202020204" pitchFamily="34" charset="0"/>
                <a:cs typeface="B Mitra" panose="00000400000000000000" pitchFamily="2" charset="-78"/>
              </a:rPr>
              <a:t>يك نوع چربي در خون است كه سطح مطلوب آن در خون كمتراز150 ميلي گرم در دسي لیتر است.</a:t>
            </a:r>
          </a:p>
          <a:p>
            <a:pPr algn="justLow" rtl="1">
              <a:lnSpc>
                <a:spcPct val="150000"/>
              </a:lnSpc>
              <a:defRPr/>
            </a:pPr>
            <a:r>
              <a:rPr lang="fa-IR" sz="2400" dirty="0">
                <a:latin typeface="Arial" panose="020B0604020202020204" pitchFamily="34" charset="0"/>
                <a:cs typeface="B Mitra" panose="00000400000000000000" pitchFamily="2" charset="-78"/>
              </a:rPr>
              <a:t>اگرسطح آن افزايش يابد مي </a:t>
            </a:r>
            <a:r>
              <a:rPr lang="fa-IR" sz="2400" dirty="0" smtClean="0">
                <a:latin typeface="Arial" panose="020B0604020202020204" pitchFamily="34" charset="0"/>
                <a:cs typeface="B Mitra" panose="00000400000000000000" pitchFamily="2" charset="-78"/>
              </a:rPr>
              <a:t>تواند يك </a:t>
            </a:r>
            <a:r>
              <a:rPr lang="fa-IR" sz="2400" dirty="0">
                <a:latin typeface="Arial" panose="020B0604020202020204" pitchFamily="34" charset="0"/>
                <a:cs typeface="B Mitra" panose="00000400000000000000" pitchFamily="2" charset="-78"/>
              </a:rPr>
              <a:t>عامل خطر براي بيماري قلبي و سندرم متابوليك، ديابت و سكته مغزي باشد.</a:t>
            </a:r>
          </a:p>
          <a:p>
            <a:pPr algn="justLow" rtl="1">
              <a:lnSpc>
                <a:spcPct val="150000"/>
              </a:lnSpc>
              <a:defRPr/>
            </a:pPr>
            <a:r>
              <a:rPr lang="fa-IR" sz="2400" dirty="0">
                <a:latin typeface="Arial" panose="020B0604020202020204" pitchFamily="34" charset="0"/>
                <a:cs typeface="B Mitra" panose="00000400000000000000" pitchFamily="2" charset="-78"/>
              </a:rPr>
              <a:t>علل افزايش تری گليسريد چاقي، ديابت، مصرف دخانيات مصرف الكل و فعاليت بدني ناكافي </a:t>
            </a:r>
          </a:p>
          <a:p>
            <a:pPr algn="r" rtl="1">
              <a:buFont typeface="Wingdings" pitchFamily="2" charset="2"/>
              <a:buChar char="v"/>
              <a:defRPr/>
            </a:pPr>
            <a:r>
              <a:rPr lang="fa-IR" sz="3100" b="1" i="1" dirty="0">
                <a:solidFill>
                  <a:srgbClr val="FF0000"/>
                </a:solidFill>
                <a:cs typeface="B Titr" pitchFamily="2" charset="-78"/>
              </a:rPr>
              <a:t>كلسترول تام </a:t>
            </a:r>
          </a:p>
          <a:p>
            <a:pPr algn="justLow" rtl="1">
              <a:lnSpc>
                <a:spcPct val="150000"/>
              </a:lnSpc>
              <a:defRPr/>
            </a:pPr>
            <a:r>
              <a:rPr lang="fa-IR" sz="2400" dirty="0">
                <a:latin typeface="Arial" panose="020B0604020202020204" pitchFamily="34" charset="0"/>
                <a:cs typeface="B Mitra" panose="00000400000000000000" pitchFamily="2" charset="-78"/>
              </a:rPr>
              <a:t>ازتركيبي </a:t>
            </a:r>
            <a:r>
              <a:rPr lang="fa-IR" sz="2400" dirty="0" smtClean="0">
                <a:latin typeface="Arial" panose="020B0604020202020204" pitchFamily="34" charset="0"/>
                <a:cs typeface="B Mitra" panose="00000400000000000000" pitchFamily="2" charset="-78"/>
              </a:rPr>
              <a:t>از ال </a:t>
            </a:r>
            <a:r>
              <a:rPr lang="fa-IR" sz="2400" dirty="0">
                <a:latin typeface="Arial" panose="020B0604020202020204" pitchFamily="34" charset="0"/>
                <a:cs typeface="B Mitra" panose="00000400000000000000" pitchFamily="2" charset="-78"/>
              </a:rPr>
              <a:t>دي ال، اچ دي ال و وي ال دي ال(يك نوع ديگر از كلسترول بد)تشكيل شده است و </a:t>
            </a:r>
            <a:r>
              <a:rPr lang="fa-IR" sz="2400" dirty="0" smtClean="0">
                <a:latin typeface="Arial" panose="020B0604020202020204" pitchFamily="34" charset="0"/>
                <a:cs typeface="B Mitra" panose="00000400000000000000" pitchFamily="2" charset="-78"/>
              </a:rPr>
              <a:t>مقدار مطلوب </a:t>
            </a:r>
            <a:r>
              <a:rPr lang="fa-IR" sz="2400" dirty="0">
                <a:latin typeface="Arial" panose="020B0604020202020204" pitchFamily="34" charset="0"/>
                <a:cs typeface="B Mitra" panose="00000400000000000000" pitchFamily="2" charset="-78"/>
              </a:rPr>
              <a:t>آن كمتر </a:t>
            </a:r>
            <a:r>
              <a:rPr lang="fa-IR" sz="2400" dirty="0" smtClean="0">
                <a:latin typeface="Arial" panose="020B0604020202020204" pitchFamily="34" charset="0"/>
                <a:cs typeface="B Mitra" panose="00000400000000000000" pitchFamily="2" charset="-78"/>
              </a:rPr>
              <a:t>از 200 </a:t>
            </a:r>
            <a:r>
              <a:rPr lang="fa-IR" sz="2400" dirty="0">
                <a:latin typeface="Arial" panose="020B0604020202020204" pitchFamily="34" charset="0"/>
                <a:cs typeface="B Mitra" panose="00000400000000000000" pitchFamily="2" charset="-78"/>
              </a:rPr>
              <a:t>ميلي گرم در دسي ليتر است.</a:t>
            </a:r>
          </a:p>
        </p:txBody>
      </p:sp>
    </p:spTree>
    <p:extLst>
      <p:ext uri="{BB962C8B-B14F-4D97-AF65-F5344CB8AC3E}">
        <p14:creationId xmlns:p14="http://schemas.microsoft.com/office/powerpoint/2010/main" val="245287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058988" y="1164771"/>
            <a:ext cx="7993062" cy="647700"/>
          </a:xfrm>
        </p:spPr>
        <p:txBody>
          <a:bodyPr/>
          <a:lstStyle/>
          <a:p>
            <a:pPr algn="ctr"/>
            <a:r>
              <a:rPr lang="fa-IR" altLang="en-US" sz="3600" dirty="0">
                <a:cs typeface="B Titr" panose="00000700000000000000" pitchFamily="2" charset="-78"/>
              </a:rPr>
              <a:t>كنترل مطلوب چربي هاي خون</a:t>
            </a:r>
            <a:endParaRPr lang="en-US" altLang="en-US" sz="3600" dirty="0">
              <a:cs typeface="B Titr" panose="00000700000000000000" pitchFamily="2" charset="-78"/>
            </a:endParaRPr>
          </a:p>
        </p:txBody>
      </p:sp>
      <p:sp>
        <p:nvSpPr>
          <p:cNvPr id="3" name="Content Placeholder 2"/>
          <p:cNvSpPr>
            <a:spLocks noGrp="1"/>
          </p:cNvSpPr>
          <p:nvPr>
            <p:ph idx="1"/>
          </p:nvPr>
        </p:nvSpPr>
        <p:spPr>
          <a:xfrm>
            <a:off x="1099457" y="2209800"/>
            <a:ext cx="10199914" cy="4084638"/>
          </a:xfrm>
        </p:spPr>
        <p:txBody>
          <a:bodyPr/>
          <a:lstStyle/>
          <a:p>
            <a:pPr algn="r" rtl="1"/>
            <a:r>
              <a:rPr lang="fa-IR" altLang="en-US" sz="2500" dirty="0">
                <a:latin typeface="Arial" panose="020B0604020202020204" pitchFamily="34" charset="0"/>
                <a:cs typeface="B Mitra" panose="00000400000000000000" pitchFamily="2" charset="-78"/>
              </a:rPr>
              <a:t>بيماران ديابتي شانس بيشتري براي ابتلا به فشارخون بالا و يا اختلال چربي هاي خون دارند</a:t>
            </a:r>
            <a:r>
              <a:rPr lang="fa-IR" altLang="en-US" sz="2500" dirty="0" smtClean="0">
                <a:latin typeface="Arial" panose="020B0604020202020204" pitchFamily="34" charset="0"/>
                <a:cs typeface="B Mitra" panose="00000400000000000000" pitchFamily="2" charset="-78"/>
              </a:rPr>
              <a:t>.</a:t>
            </a:r>
          </a:p>
          <a:p>
            <a:pPr marL="0" indent="0" algn="r" rtl="1">
              <a:buNone/>
            </a:pPr>
            <a:endParaRPr lang="en-US" altLang="en-US" sz="2500" dirty="0">
              <a:latin typeface="Arial" panose="020B0604020202020204" pitchFamily="34" charset="0"/>
              <a:cs typeface="B Mitra" panose="00000400000000000000" pitchFamily="2" charset="-78"/>
            </a:endParaRPr>
          </a:p>
          <a:p>
            <a:pPr algn="r" rtl="1">
              <a:lnSpc>
                <a:spcPct val="150000"/>
              </a:lnSpc>
            </a:pPr>
            <a:r>
              <a:rPr lang="fa-IR" altLang="en-US" sz="2500" dirty="0">
                <a:latin typeface="Arial" panose="020B0604020202020204" pitchFamily="34" charset="0"/>
                <a:cs typeface="B Mitra" panose="00000400000000000000" pitchFamily="2" charset="-78"/>
              </a:rPr>
              <a:t>حداقل سالي يك بار بايد چربي هاي خون بيماران ديابتي اندازه گيري شود و علاوه بر درمان هاي غير دارويي (تغذيه مناسب، فعاليت بدني كافي قطع مصرف دخانيات و الكل) تحت درمان دارويي هم قرار گيرند.</a:t>
            </a:r>
            <a:endParaRPr lang="en-US" altLang="en-US" sz="2500" dirty="0">
              <a:latin typeface="Arial" panose="020B0604020202020204" pitchFamily="34" charset="0"/>
              <a:cs typeface="B Mitra" panose="00000400000000000000" pitchFamily="2" charset="-78"/>
            </a:endParaRPr>
          </a:p>
          <a:p>
            <a:pPr algn="r" rtl="1"/>
            <a:endParaRPr lang="en-US" altLang="en-US" dirty="0" smtClean="0">
              <a:cs typeface="Majalla UI"/>
            </a:endParaRPr>
          </a:p>
        </p:txBody>
      </p:sp>
    </p:spTree>
    <p:extLst>
      <p:ext uri="{BB962C8B-B14F-4D97-AF65-F5344CB8AC3E}">
        <p14:creationId xmlns:p14="http://schemas.microsoft.com/office/powerpoint/2010/main" val="3975906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576943" y="1110343"/>
            <a:ext cx="10809513" cy="294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lnSpc>
                <a:spcPct val="115000"/>
              </a:lnSpc>
            </a:pPr>
            <a:r>
              <a:rPr lang="ar-SA" altLang="en-US" b="1" dirty="0">
                <a:solidFill>
                  <a:srgbClr val="000000"/>
                </a:solidFill>
                <a:latin typeface="Tahoma" panose="020B0604030504040204" pitchFamily="34" charset="0"/>
                <a:cs typeface="B Titr" panose="00000700000000000000" pitchFamily="2" charset="-78"/>
              </a:rPr>
              <a:t>درمان دارویی در کلسترول خون بالا </a:t>
            </a:r>
            <a:endParaRPr lang="fa-IR" altLang="en-US" b="1" dirty="0" smtClean="0">
              <a:solidFill>
                <a:srgbClr val="000000"/>
              </a:solidFill>
              <a:latin typeface="Tahoma" panose="020B0604030504040204" pitchFamily="34" charset="0"/>
              <a:cs typeface="B Titr" panose="00000700000000000000" pitchFamily="2" charset="-78"/>
            </a:endParaRPr>
          </a:p>
          <a:p>
            <a:pPr algn="r" rtl="1">
              <a:lnSpc>
                <a:spcPct val="115000"/>
              </a:lnSpc>
            </a:pPr>
            <a:endParaRPr lang="en-US" altLang="en-US" dirty="0">
              <a:cs typeface="B Titr" panose="00000700000000000000" pitchFamily="2" charset="-78"/>
            </a:endParaRPr>
          </a:p>
          <a:p>
            <a:pPr algn="justLow" rtl="1">
              <a:lnSpc>
                <a:spcPct val="115000"/>
              </a:lnSpc>
            </a:pPr>
            <a:r>
              <a:rPr lang="ar-SA" altLang="en-US" sz="2500" dirty="0">
                <a:cs typeface="B Mitra" panose="00000400000000000000" pitchFamily="2" charset="-78"/>
              </a:rPr>
              <a:t>استاتین‌ها گروهی از داروها هستند که بیشترین تجویز را برای کاهش کلسترول خون به خود اختصاص داده اند. استاتین‌ها مسیر ساخت کلسترول توسط کبد را مسدود می‌کنند، بنابراین سلول‌های کبدی تهی از کلسترول می‌شوند و نهایتا" باعث می‌شود که کبد کلسترول را از خون برداشت و جمع آوری کند. هم چنین استاتین‌ها به جذب مجدد کلسترول از رسوب‌های موجود در دیواره رگ‌ها کمک می‌کند و بدین شکل بیماری شریان‌های کرونری را از بین می‌برد. اما در بعضی موارد سبب درد عضلات می‌گردند و در انجام مراقبت‌ها باید به آن توجه داشت.</a:t>
            </a:r>
            <a:endParaRPr lang="en-US" altLang="en-US" sz="2500" dirty="0">
              <a:cs typeface="B Mitra" panose="00000400000000000000" pitchFamily="2" charset="-78"/>
            </a:endParaRPr>
          </a:p>
        </p:txBody>
      </p:sp>
    </p:spTree>
    <p:extLst>
      <p:ext uri="{BB962C8B-B14F-4D97-AF65-F5344CB8AC3E}">
        <p14:creationId xmlns:p14="http://schemas.microsoft.com/office/powerpoint/2010/main" val="2452540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057400" y="546327"/>
            <a:ext cx="8229600" cy="1020762"/>
          </a:xfrm>
        </p:spPr>
        <p:txBody>
          <a:bodyPr/>
          <a:lstStyle/>
          <a:p>
            <a:pPr algn="ctr"/>
            <a:r>
              <a:rPr lang="fa-IR" altLang="en-US" dirty="0" smtClean="0">
                <a:solidFill>
                  <a:srgbClr val="FF0000"/>
                </a:solidFill>
              </a:rPr>
              <a:t>چربی ها در دیابت</a:t>
            </a:r>
            <a:endParaRPr lang="en-US" altLang="en-US" dirty="0" smtClean="0">
              <a:solidFill>
                <a:srgbClr val="FF0000"/>
              </a:solidFill>
              <a:cs typeface="Traditional Arabic" panose="02020603050405020304" pitchFamily="18" charset="-78"/>
            </a:endParaRPr>
          </a:p>
        </p:txBody>
      </p:sp>
      <p:sp>
        <p:nvSpPr>
          <p:cNvPr id="3" name="Content Placeholder 2"/>
          <p:cNvSpPr>
            <a:spLocks noGrp="1"/>
          </p:cNvSpPr>
          <p:nvPr>
            <p:ph idx="1"/>
          </p:nvPr>
        </p:nvSpPr>
        <p:spPr>
          <a:xfrm>
            <a:off x="1808389" y="1902961"/>
            <a:ext cx="8229600" cy="3863975"/>
          </a:xfrm>
        </p:spPr>
        <p:txBody>
          <a:bodyPr>
            <a:normAutofit fontScale="92500" lnSpcReduction="10000"/>
          </a:bodyPr>
          <a:lstStyle/>
          <a:p>
            <a:pPr algn="ctr">
              <a:buFont typeface="Wingdings 2" panose="05020102010507070707" pitchFamily="18" charset="2"/>
              <a:buNone/>
              <a:defRPr/>
            </a:pPr>
            <a:r>
              <a:rPr lang="en-US" sz="6000" dirty="0">
                <a:solidFill>
                  <a:srgbClr val="002060"/>
                </a:solidFill>
              </a:rPr>
              <a:t>TG</a:t>
            </a:r>
          </a:p>
          <a:p>
            <a:pPr algn="ctr">
              <a:defRPr/>
            </a:pPr>
            <a:endParaRPr lang="en-US" sz="4400" dirty="0">
              <a:solidFill>
                <a:srgbClr val="002060"/>
              </a:solidFill>
            </a:endParaRPr>
          </a:p>
          <a:p>
            <a:pPr algn="ctr">
              <a:buFont typeface="Wingdings 2" panose="05020102010507070707" pitchFamily="18" charset="2"/>
              <a:buNone/>
              <a:defRPr/>
            </a:pPr>
            <a:r>
              <a:rPr lang="en-US" sz="5400" dirty="0">
                <a:solidFill>
                  <a:srgbClr val="002060"/>
                </a:solidFill>
              </a:rPr>
              <a:t>   HDL   </a:t>
            </a:r>
          </a:p>
          <a:p>
            <a:pPr algn="ctr">
              <a:defRPr/>
            </a:pPr>
            <a:endParaRPr lang="en-US" sz="4400" dirty="0">
              <a:solidFill>
                <a:srgbClr val="002060"/>
              </a:solidFill>
            </a:endParaRPr>
          </a:p>
          <a:p>
            <a:pPr algn="ctr">
              <a:buFont typeface="Wingdings 2" panose="05020102010507070707" pitchFamily="18" charset="2"/>
              <a:buNone/>
              <a:defRPr/>
            </a:pPr>
            <a:r>
              <a:rPr lang="en-US" sz="5800" dirty="0">
                <a:solidFill>
                  <a:srgbClr val="002060"/>
                </a:solidFill>
              </a:rPr>
              <a:t>  LDL</a:t>
            </a:r>
          </a:p>
        </p:txBody>
      </p:sp>
      <p:sp>
        <p:nvSpPr>
          <p:cNvPr id="4" name="Up Arrow 3"/>
          <p:cNvSpPr/>
          <p:nvPr/>
        </p:nvSpPr>
        <p:spPr>
          <a:xfrm>
            <a:off x="6715581" y="1970088"/>
            <a:ext cx="484188" cy="590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Down Arrow 5"/>
          <p:cNvSpPr/>
          <p:nvPr/>
        </p:nvSpPr>
        <p:spPr>
          <a:xfrm>
            <a:off x="7131051" y="3156631"/>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Left-Right Arrow 6"/>
          <p:cNvSpPr/>
          <p:nvPr/>
        </p:nvSpPr>
        <p:spPr>
          <a:xfrm>
            <a:off x="6957675" y="4858203"/>
            <a:ext cx="1216025" cy="4841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522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20421" y="674914"/>
            <a:ext cx="8229600" cy="685800"/>
          </a:xfrm>
        </p:spPr>
        <p:txBody>
          <a:bodyPr>
            <a:normAutofit fontScale="90000"/>
          </a:bodyPr>
          <a:lstStyle/>
          <a:p>
            <a:pPr algn="ctr"/>
            <a:r>
              <a:rPr lang="fa-IR" altLang="en-US" dirty="0" smtClean="0"/>
              <a:t>افزایش تری گلیسرید و مقاومت به انسولین</a:t>
            </a:r>
            <a:endParaRPr lang="en-US" altLang="en-US" b="1" dirty="0" smtClean="0">
              <a:cs typeface="Traditional Arabic" panose="02020603050405020304" pitchFamily="18" charset="-78"/>
            </a:endParaRPr>
          </a:p>
        </p:txBody>
      </p:sp>
      <p:sp>
        <p:nvSpPr>
          <p:cNvPr id="22531" name="Content Placeholder 2"/>
          <p:cNvSpPr>
            <a:spLocks noGrp="1"/>
          </p:cNvSpPr>
          <p:nvPr>
            <p:ph idx="1"/>
          </p:nvPr>
        </p:nvSpPr>
        <p:spPr>
          <a:xfrm>
            <a:off x="718457" y="1839687"/>
            <a:ext cx="10123713" cy="4180114"/>
          </a:xfrm>
        </p:spPr>
        <p:txBody>
          <a:bodyPr>
            <a:normAutofit/>
          </a:bodyPr>
          <a:lstStyle/>
          <a:p>
            <a:pPr marL="0" indent="0" algn="r" rtl="1">
              <a:buNone/>
            </a:pPr>
            <a:r>
              <a:rPr lang="fa-IR" altLang="en-US" sz="2500" dirty="0">
                <a:latin typeface="Arial" panose="020B0604020202020204" pitchFamily="34" charset="0"/>
                <a:cs typeface="B Mitra" panose="00000400000000000000" pitchFamily="2" charset="-78"/>
              </a:rPr>
              <a:t>افزایش متوسط تری گلیسرید (بالاتر از 150 میلیگرم در دسی لیتر) با خطر مقاومت با انسولین همراه است.</a:t>
            </a:r>
          </a:p>
          <a:p>
            <a:pPr marL="0" indent="0" algn="r" rtl="1">
              <a:buNone/>
            </a:pPr>
            <a:endParaRPr lang="fa-IR" altLang="en-US" sz="2500" dirty="0" smtClean="0">
              <a:latin typeface="Arial" panose="020B0604020202020204" pitchFamily="34" charset="0"/>
              <a:cs typeface="B Mitra" panose="00000400000000000000" pitchFamily="2" charset="-78"/>
            </a:endParaRPr>
          </a:p>
          <a:p>
            <a:pPr marL="0" indent="0" algn="r" rtl="1">
              <a:buNone/>
            </a:pPr>
            <a:r>
              <a:rPr lang="fa-IR" altLang="en-US" sz="2500" dirty="0" smtClean="0">
                <a:latin typeface="Arial" panose="020B0604020202020204" pitchFamily="34" charset="0"/>
                <a:cs typeface="B Mitra" panose="00000400000000000000" pitchFamily="2" charset="-78"/>
              </a:rPr>
              <a:t>سطوح </a:t>
            </a:r>
            <a:r>
              <a:rPr lang="fa-IR" altLang="en-US" sz="2500" dirty="0">
                <a:latin typeface="Arial" panose="020B0604020202020204" pitchFamily="34" charset="0"/>
                <a:cs typeface="B Mitra" panose="00000400000000000000" pitchFamily="2" charset="-78"/>
              </a:rPr>
              <a:t>بالاتر از 200 میلیگرم در دسی لیتر با افزایش خطر بیماری قلبی عروقی همراه می باشد. </a:t>
            </a:r>
            <a:endParaRPr lang="en-US" altLang="en-US" sz="2500" dirty="0">
              <a:latin typeface="Arial" panose="020B0604020202020204" pitchFamily="34" charset="0"/>
              <a:cs typeface="B Mitra" panose="00000400000000000000" pitchFamily="2" charset="-78"/>
            </a:endParaRPr>
          </a:p>
        </p:txBody>
      </p:sp>
    </p:spTree>
    <p:extLst>
      <p:ext uri="{BB962C8B-B14F-4D97-AF65-F5344CB8AC3E}">
        <p14:creationId xmlns:p14="http://schemas.microsoft.com/office/powerpoint/2010/main" val="21914852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83645" y="283029"/>
            <a:ext cx="8856662" cy="503238"/>
          </a:xfrm>
        </p:spPr>
        <p:txBody>
          <a:bodyPr>
            <a:normAutofit fontScale="90000"/>
          </a:bodyPr>
          <a:lstStyle/>
          <a:p>
            <a:pPr algn="ctr"/>
            <a:r>
              <a:rPr lang="fa-IR" altLang="en-US" sz="3600" b="1" dirty="0"/>
              <a:t>تقسیم بندی سطوح بالای تری گلیسرید</a:t>
            </a:r>
            <a:r>
              <a:rPr lang="en-US" altLang="en-US" b="1" dirty="0" smtClean="0">
                <a:cs typeface="Traditional Arabic" panose="02020603050405020304" pitchFamily="18" charset="-78"/>
              </a:rPr>
              <a:t>	</a:t>
            </a:r>
            <a:endParaRPr lang="en-US" altLang="en-US" dirty="0" smtClean="0">
              <a:cs typeface="Traditional Arabic" panose="02020603050405020304" pitchFamily="18"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7421638"/>
              </p:ext>
            </p:extLst>
          </p:nvPr>
        </p:nvGraphicFramePr>
        <p:xfrm>
          <a:off x="1001487" y="1034145"/>
          <a:ext cx="10526484" cy="5660569"/>
        </p:xfrm>
        <a:graphic>
          <a:graphicData uri="http://schemas.openxmlformats.org/drawingml/2006/table">
            <a:tbl>
              <a:tblPr firstRow="1" bandRow="1">
                <a:tableStyleId>{5C22544A-7EE6-4342-B048-85BDC9FD1C3A}</a:tableStyleId>
              </a:tblPr>
              <a:tblGrid>
                <a:gridCol w="3508828">
                  <a:extLst>
                    <a:ext uri="{9D8B030D-6E8A-4147-A177-3AD203B41FA5}">
                      <a16:colId xmlns:a16="http://schemas.microsoft.com/office/drawing/2014/main" val="20000"/>
                    </a:ext>
                  </a:extLst>
                </a:gridCol>
                <a:gridCol w="3508828">
                  <a:extLst>
                    <a:ext uri="{9D8B030D-6E8A-4147-A177-3AD203B41FA5}">
                      <a16:colId xmlns:a16="http://schemas.microsoft.com/office/drawing/2014/main" val="20001"/>
                    </a:ext>
                  </a:extLst>
                </a:gridCol>
                <a:gridCol w="3508828">
                  <a:extLst>
                    <a:ext uri="{9D8B030D-6E8A-4147-A177-3AD203B41FA5}">
                      <a16:colId xmlns:a16="http://schemas.microsoft.com/office/drawing/2014/main" val="20002"/>
                    </a:ext>
                  </a:extLst>
                </a:gridCol>
              </a:tblGrid>
              <a:tr h="17096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400" b="1" i="0" u="none" strike="noStrike" kern="1200" baseline="0" dirty="0" smtClean="0">
                          <a:solidFill>
                            <a:schemeClr val="lt1"/>
                          </a:solidFill>
                          <a:latin typeface="+mn-lt"/>
                          <a:ea typeface="+mn-ea"/>
                          <a:cs typeface="+mn-cs"/>
                        </a:rPr>
                        <a:t>تقسیم بندی تری گلیسرید</a:t>
                      </a:r>
                      <a:r>
                        <a:rPr lang="en-US" sz="2400" b="0" i="0" u="none" strike="noStrike" kern="1200" baseline="0" dirty="0" smtClean="0">
                          <a:solidFill>
                            <a:schemeClr val="lt1"/>
                          </a:solidFill>
                          <a:latin typeface="+mn-lt"/>
                          <a:ea typeface="+mn-ea"/>
                          <a:cs typeface="+mn-cs"/>
                        </a:rPr>
                        <a:t>			</a:t>
                      </a:r>
                    </a:p>
                    <a:p>
                      <a:pPr algn="ctr"/>
                      <a:endParaRPr lang="en-US" sz="2400" dirty="0"/>
                    </a:p>
                  </a:txBody>
                  <a:tcPr marL="91436" marR="91436" marT="45719" marB="45719"/>
                </a:tc>
                <a:tc>
                  <a:txBody>
                    <a:bodyPr/>
                    <a:lstStyle/>
                    <a:p>
                      <a:pPr algn="ctr"/>
                      <a:r>
                        <a:rPr lang="fa-IR" sz="2400" b="1" i="0" u="none" strike="noStrike" kern="1200" baseline="0" dirty="0" smtClean="0">
                          <a:solidFill>
                            <a:schemeClr val="lt1"/>
                          </a:solidFill>
                          <a:latin typeface="+mn-lt"/>
                          <a:ea typeface="+mn-ea"/>
                          <a:cs typeface="+mn-cs"/>
                        </a:rPr>
                        <a:t>غلظت تری گلیسرید </a:t>
                      </a:r>
                      <a:r>
                        <a:rPr lang="en-US" sz="2400" b="1" i="0" u="none" strike="noStrike" kern="1200" baseline="0" dirty="0" smtClean="0">
                          <a:solidFill>
                            <a:schemeClr val="lt1"/>
                          </a:solidFill>
                          <a:latin typeface="+mn-lt"/>
                          <a:ea typeface="+mn-ea"/>
                          <a:cs typeface="+mn-cs"/>
                        </a:rPr>
                        <a:t>mg/</a:t>
                      </a:r>
                      <a:r>
                        <a:rPr lang="en-US" sz="2400" b="1" i="0" u="none" strike="noStrike" kern="1200" baseline="0" dirty="0" err="1" smtClean="0">
                          <a:solidFill>
                            <a:schemeClr val="lt1"/>
                          </a:solidFill>
                          <a:latin typeface="+mn-lt"/>
                          <a:ea typeface="+mn-ea"/>
                          <a:cs typeface="+mn-cs"/>
                        </a:rPr>
                        <a:t>dL</a:t>
                      </a:r>
                      <a:r>
                        <a:rPr lang="en-US" sz="2400" b="1" i="0" u="none" strike="noStrike" kern="1200" baseline="0" dirty="0" smtClean="0">
                          <a:solidFill>
                            <a:schemeClr val="lt1"/>
                          </a:solidFill>
                          <a:latin typeface="+mn-lt"/>
                          <a:ea typeface="+mn-ea"/>
                          <a:cs typeface="+mn-cs"/>
                        </a:rPr>
                        <a:t> </a:t>
                      </a:r>
                      <a:endParaRPr lang="en-US" sz="2400" dirty="0"/>
                    </a:p>
                  </a:txBody>
                  <a:tcPr marL="91436" marR="91436" marT="45719" marB="45719"/>
                </a:tc>
                <a:tc>
                  <a:txBody>
                    <a:bodyPr/>
                    <a:lstStyle/>
                    <a:p>
                      <a:pPr algn="ctr"/>
                      <a:r>
                        <a:rPr lang="fa-IR" sz="2400" b="1" i="0" u="none" strike="noStrike" kern="1200" baseline="0" dirty="0" smtClean="0">
                          <a:solidFill>
                            <a:schemeClr val="lt1"/>
                          </a:solidFill>
                          <a:latin typeface="+mn-lt"/>
                          <a:ea typeface="+mn-ea"/>
                          <a:cs typeface="+mn-cs"/>
                        </a:rPr>
                        <a:t>هدف</a:t>
                      </a:r>
                      <a:endParaRPr lang="en-US" sz="2400" dirty="0"/>
                    </a:p>
                  </a:txBody>
                  <a:tcPr marL="91436" marR="91436" marT="45719" marB="45719"/>
                </a:tc>
                <a:extLst>
                  <a:ext uri="{0D108BD9-81ED-4DB2-BD59-A6C34878D82A}">
                    <a16:rowId xmlns:a16="http://schemas.microsoft.com/office/drawing/2014/main" val="10000"/>
                  </a:ext>
                </a:extLst>
              </a:tr>
              <a:tr h="1180819">
                <a:tc>
                  <a:txBody>
                    <a:bodyPr/>
                    <a:lstStyle/>
                    <a:p>
                      <a:pPr algn="ctr"/>
                      <a:r>
                        <a:rPr lang="fa-IR" sz="2400" b="0" i="0" u="none" strike="noStrike" kern="1200" baseline="0" dirty="0" smtClean="0">
                          <a:solidFill>
                            <a:schemeClr val="dk1"/>
                          </a:solidFill>
                          <a:latin typeface="+mn-lt"/>
                          <a:ea typeface="+mn-ea"/>
                          <a:cs typeface="+mn-cs"/>
                        </a:rPr>
                        <a:t>طبیعی</a:t>
                      </a:r>
                      <a:r>
                        <a:rPr lang="en-US" sz="2400" b="0" i="0" u="none" strike="noStrike" kern="1200" baseline="0" dirty="0" smtClean="0">
                          <a:solidFill>
                            <a:schemeClr val="dk1"/>
                          </a:solidFill>
                          <a:latin typeface="+mn-lt"/>
                          <a:ea typeface="+mn-ea"/>
                          <a:cs typeface="+mn-cs"/>
                        </a:rPr>
                        <a:t>	</a:t>
                      </a:r>
                    </a:p>
                    <a:p>
                      <a:pPr algn="ctr"/>
                      <a:endParaRPr lang="en-US" sz="2400" dirty="0"/>
                    </a:p>
                  </a:txBody>
                  <a:tcPr marL="91436" marR="91436" marT="45719" marB="45719"/>
                </a:tc>
                <a:tc>
                  <a:txBody>
                    <a:bodyPr/>
                    <a:lstStyle/>
                    <a:p>
                      <a:pPr algn="ctr"/>
                      <a:r>
                        <a:rPr lang="en-US" sz="2400" b="0" i="0" u="none" strike="noStrike" kern="1200" baseline="0" dirty="0" smtClean="0">
                          <a:solidFill>
                            <a:schemeClr val="dk1"/>
                          </a:solidFill>
                          <a:latin typeface="+mn-lt"/>
                          <a:ea typeface="+mn-ea"/>
                          <a:cs typeface="+mn-cs"/>
                        </a:rPr>
                        <a:t>	&lt;150 </a:t>
                      </a:r>
                      <a:endParaRPr lang="en-US" sz="2400" dirty="0"/>
                    </a:p>
                  </a:txBody>
                  <a:tcPr marL="91436" marR="91436" marT="45719" marB="45719"/>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0" i="0" u="none" strike="noStrike" kern="1200" baseline="0" dirty="0" smtClean="0">
                        <a:solidFill>
                          <a:schemeClr val="dk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0" i="0" u="none" strike="noStrike" kern="1200" baseline="0" dirty="0" smtClean="0">
                        <a:solidFill>
                          <a:schemeClr val="dk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0" i="0" u="none" strike="noStrike" kern="1200" baseline="0" dirty="0" smtClean="0">
                        <a:solidFill>
                          <a:schemeClr val="dk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smtClean="0">
                          <a:solidFill>
                            <a:schemeClr val="dk1"/>
                          </a:solidFill>
                          <a:latin typeface="+mn-lt"/>
                          <a:ea typeface="+mn-ea"/>
                          <a:cs typeface="+mn-cs"/>
                        </a:rPr>
                        <a:t>&lt;150 mg/</a:t>
                      </a:r>
                      <a:r>
                        <a:rPr lang="en-US" sz="2400" b="0" i="0" u="none" strike="noStrike" kern="1200" baseline="0" dirty="0" err="1" smtClean="0">
                          <a:solidFill>
                            <a:schemeClr val="dk1"/>
                          </a:solidFill>
                          <a:latin typeface="+mn-lt"/>
                          <a:ea typeface="+mn-ea"/>
                          <a:cs typeface="+mn-cs"/>
                        </a:rPr>
                        <a:t>dL</a:t>
                      </a:r>
                      <a:r>
                        <a:rPr lang="en-US" sz="2400" b="0" i="0" u="none" strike="noStrike" kern="1200" baseline="0" dirty="0" smtClean="0">
                          <a:solidFill>
                            <a:schemeClr val="dk1"/>
                          </a:solidFill>
                          <a:latin typeface="+mn-lt"/>
                          <a:ea typeface="+mn-ea"/>
                          <a:cs typeface="+mn-cs"/>
                        </a:rPr>
                        <a:t> 	</a:t>
                      </a:r>
                    </a:p>
                    <a:p>
                      <a:pPr algn="ctr"/>
                      <a:endParaRPr lang="en-US" sz="2400" dirty="0"/>
                    </a:p>
                  </a:txBody>
                  <a:tcPr marL="91436" marR="91436" marT="45719" marB="45719"/>
                </a:tc>
                <a:extLst>
                  <a:ext uri="{0D108BD9-81ED-4DB2-BD59-A6C34878D82A}">
                    <a16:rowId xmlns:a16="http://schemas.microsoft.com/office/drawing/2014/main" val="10001"/>
                  </a:ext>
                </a:extLst>
              </a:tr>
              <a:tr h="9051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400" b="0" i="0" u="none" strike="noStrike" kern="1200" baseline="0" dirty="0" smtClean="0">
                          <a:solidFill>
                            <a:schemeClr val="dk1"/>
                          </a:solidFill>
                          <a:latin typeface="+mn-lt"/>
                          <a:ea typeface="+mn-ea"/>
                          <a:cs typeface="+mn-cs"/>
                        </a:rPr>
                        <a:t>متوسط - بالا</a:t>
                      </a:r>
                      <a:r>
                        <a:rPr lang="en-US" sz="2400" b="0" i="0" u="none" strike="noStrike" kern="1200" baseline="0" dirty="0" smtClean="0">
                          <a:solidFill>
                            <a:schemeClr val="dk1"/>
                          </a:solidFill>
                          <a:latin typeface="+mn-lt"/>
                          <a:ea typeface="+mn-ea"/>
                          <a:cs typeface="+mn-cs"/>
                        </a:rPr>
                        <a:t> 	</a:t>
                      </a:r>
                    </a:p>
                  </a:txBody>
                  <a:tcPr marL="91436" marR="91436" marT="45719" marB="45719"/>
                </a:tc>
                <a:tc>
                  <a:txBody>
                    <a:bodyPr/>
                    <a:lstStyle/>
                    <a:p>
                      <a:pPr algn="ctr"/>
                      <a:r>
                        <a:rPr lang="en-US" sz="2400" b="0" i="0" u="none" strike="noStrike" kern="1200" baseline="0" dirty="0" smtClean="0">
                          <a:solidFill>
                            <a:schemeClr val="dk1"/>
                          </a:solidFill>
                          <a:latin typeface="+mn-lt"/>
                          <a:ea typeface="+mn-ea"/>
                          <a:cs typeface="+mn-cs"/>
                        </a:rPr>
                        <a:t>150-199 	</a:t>
                      </a:r>
                      <a:endParaRPr lang="en-US" sz="2400" dirty="0"/>
                    </a:p>
                  </a:txBody>
                  <a:tcPr marL="91436" marR="91436" marT="45719" marB="45719"/>
                </a:tc>
                <a:tc vMerge="1">
                  <a:txBody>
                    <a:bodyPr/>
                    <a:lstStyle/>
                    <a:p>
                      <a:endParaRPr lang="en-US" dirty="0"/>
                    </a:p>
                  </a:txBody>
                  <a:tcPr/>
                </a:tc>
                <a:extLst>
                  <a:ext uri="{0D108BD9-81ED-4DB2-BD59-A6C34878D82A}">
                    <a16:rowId xmlns:a16="http://schemas.microsoft.com/office/drawing/2014/main" val="10002"/>
                  </a:ext>
                </a:extLst>
              </a:tr>
              <a:tr h="1180819">
                <a:tc>
                  <a:txBody>
                    <a:bodyPr/>
                    <a:lstStyle/>
                    <a:p>
                      <a:pPr algn="ctr"/>
                      <a:r>
                        <a:rPr lang="fa-IR" sz="2400" b="0" i="0" u="none" strike="noStrike" kern="1200" baseline="0" dirty="0" smtClean="0">
                          <a:solidFill>
                            <a:schemeClr val="dk1"/>
                          </a:solidFill>
                          <a:latin typeface="+mn-lt"/>
                          <a:ea typeface="+mn-ea"/>
                          <a:cs typeface="+mn-cs"/>
                        </a:rPr>
                        <a:t>بالا</a:t>
                      </a:r>
                      <a:r>
                        <a:rPr lang="en-US" sz="2400" b="0" i="0" u="none" strike="noStrike" kern="1200" baseline="0" dirty="0" smtClean="0">
                          <a:solidFill>
                            <a:schemeClr val="dk1"/>
                          </a:solidFill>
                          <a:latin typeface="+mn-lt"/>
                          <a:ea typeface="+mn-ea"/>
                          <a:cs typeface="+mn-cs"/>
                        </a:rPr>
                        <a:t>	</a:t>
                      </a:r>
                    </a:p>
                    <a:p>
                      <a:pPr algn="ctr"/>
                      <a:r>
                        <a:rPr lang="en-US" sz="2400" b="0" i="0" u="none" strike="noStrike" kern="1200" baseline="0" dirty="0" smtClean="0">
                          <a:solidFill>
                            <a:schemeClr val="dk1"/>
                          </a:solidFill>
                          <a:latin typeface="+mn-lt"/>
                          <a:ea typeface="+mn-ea"/>
                          <a:cs typeface="+mn-cs"/>
                        </a:rPr>
                        <a:t>		</a:t>
                      </a:r>
                    </a:p>
                  </a:txBody>
                  <a:tcPr marL="91436" marR="91436" marT="45719" marB="45719"/>
                </a:tc>
                <a:tc>
                  <a:txBody>
                    <a:bodyPr/>
                    <a:lstStyle/>
                    <a:p>
                      <a:pPr algn="ctr"/>
                      <a:r>
                        <a:rPr lang="en-US" sz="2400" b="0" i="0" u="none" strike="noStrike" kern="1200" baseline="0" dirty="0" smtClean="0">
                          <a:solidFill>
                            <a:schemeClr val="dk1"/>
                          </a:solidFill>
                          <a:latin typeface="+mn-lt"/>
                          <a:ea typeface="+mn-ea"/>
                          <a:cs typeface="+mn-cs"/>
                        </a:rPr>
                        <a:t>200-499 	</a:t>
                      </a:r>
                      <a:endParaRPr lang="en-US" sz="2400" dirty="0"/>
                    </a:p>
                  </a:txBody>
                  <a:tcPr marL="91436" marR="91436" marT="45719" marB="45719"/>
                </a:tc>
                <a:tc vMerge="1">
                  <a:txBody>
                    <a:bodyPr/>
                    <a:lstStyle/>
                    <a:p>
                      <a:endParaRPr lang="en-US" dirty="0"/>
                    </a:p>
                  </a:txBody>
                  <a:tcPr/>
                </a:tc>
                <a:extLst>
                  <a:ext uri="{0D108BD9-81ED-4DB2-BD59-A6C34878D82A}">
                    <a16:rowId xmlns:a16="http://schemas.microsoft.com/office/drawing/2014/main" val="10003"/>
                  </a:ext>
                </a:extLst>
              </a:tr>
              <a:tr h="684125">
                <a:tc>
                  <a:txBody>
                    <a:bodyPr/>
                    <a:lstStyle/>
                    <a:p>
                      <a:pPr algn="ctr"/>
                      <a:r>
                        <a:rPr lang="fa-IR" sz="2800" b="0" i="0" u="none" strike="noStrike" kern="1200" baseline="0" dirty="0" smtClean="0">
                          <a:solidFill>
                            <a:schemeClr val="dk1"/>
                          </a:solidFill>
                          <a:latin typeface="+mn-lt"/>
                          <a:ea typeface="+mn-ea"/>
                          <a:cs typeface="+mn-cs"/>
                        </a:rPr>
                        <a:t>خیلی بالا</a:t>
                      </a:r>
                      <a:endParaRPr lang="en-US" sz="2800" dirty="0"/>
                    </a:p>
                  </a:txBody>
                  <a:tcPr marL="91436" marR="91436" marT="45719" marB="45719"/>
                </a:tc>
                <a:tc>
                  <a:txBody>
                    <a:bodyPr/>
                    <a:lstStyle/>
                    <a:p>
                      <a:pPr algn="ctr"/>
                      <a:r>
                        <a:rPr lang="en-US" sz="2800" b="0" i="0" u="none" strike="noStrike" kern="1200" baseline="0" dirty="0" smtClean="0">
                          <a:solidFill>
                            <a:schemeClr val="dk1"/>
                          </a:solidFill>
                          <a:latin typeface="+mn-lt"/>
                          <a:ea typeface="+mn-ea"/>
                          <a:cs typeface="+mn-cs"/>
                        </a:rPr>
                        <a:t>≥500 </a:t>
                      </a:r>
                      <a:endParaRPr lang="en-US" sz="2800" dirty="0"/>
                    </a:p>
                  </a:txBody>
                  <a:tcPr marL="91436" marR="91436" marT="45719" marB="45719"/>
                </a:tc>
                <a:tc vMerge="1">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78848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447025"/>
              </p:ext>
            </p:extLst>
          </p:nvPr>
        </p:nvGraphicFramePr>
        <p:xfrm>
          <a:off x="101600" y="457200"/>
          <a:ext cx="119888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4921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881743" y="1197429"/>
            <a:ext cx="10101943" cy="5105400"/>
          </a:xfrm>
        </p:spPr>
        <p:txBody>
          <a:bodyPr/>
          <a:lstStyle/>
          <a:p>
            <a:pPr algn="r" rtl="1">
              <a:lnSpc>
                <a:spcPct val="150000"/>
              </a:lnSpc>
            </a:pPr>
            <a:r>
              <a:rPr lang="fa-IR" altLang="en-US" sz="2500" dirty="0">
                <a:latin typeface="Arial" panose="020B0604020202020204" pitchFamily="34" charset="0"/>
                <a:cs typeface="B Mitra" panose="00000400000000000000" pitchFamily="2" charset="-78"/>
              </a:rPr>
              <a:t>در بعضی از موارد سطح </a:t>
            </a:r>
            <a:r>
              <a:rPr lang="en-US" altLang="en-US" sz="2500" dirty="0">
                <a:latin typeface="Arial" panose="020B0604020202020204" pitchFamily="34" charset="0"/>
                <a:cs typeface="B Mitra" panose="00000400000000000000" pitchFamily="2" charset="-78"/>
              </a:rPr>
              <a:t> LDL</a:t>
            </a:r>
            <a:r>
              <a:rPr lang="fa-IR" altLang="en-US" sz="2500" dirty="0">
                <a:latin typeface="Arial" panose="020B0604020202020204" pitchFamily="34" charset="0"/>
                <a:cs typeface="B Mitra" panose="00000400000000000000" pitchFamily="2" charset="-78"/>
              </a:rPr>
              <a:t> افزایش می یابد. هیپرلیپیدمی در دیابت نوع دو اغلب با افزایش در دانسیته و کوچکی ذرات </a:t>
            </a:r>
            <a:r>
              <a:rPr lang="en-US" altLang="en-US" sz="2500" dirty="0">
                <a:latin typeface="Arial" panose="020B0604020202020204" pitchFamily="34" charset="0"/>
                <a:cs typeface="B Mitra" panose="00000400000000000000" pitchFamily="2" charset="-78"/>
              </a:rPr>
              <a:t>LDL</a:t>
            </a:r>
            <a:r>
              <a:rPr lang="fa-IR" altLang="en-US" sz="2500" dirty="0">
                <a:latin typeface="Arial" panose="020B0604020202020204" pitchFamily="34" charset="0"/>
                <a:cs typeface="B Mitra" panose="00000400000000000000" pitchFamily="2" charset="-78"/>
              </a:rPr>
              <a:t> همراه است که بسیار اتروژنیک بوده و باعث تصلب شرایین می شود. </a:t>
            </a:r>
            <a:endParaRPr lang="fa-IR" altLang="en-US" sz="2500" dirty="0" smtClean="0">
              <a:latin typeface="Arial" panose="020B0604020202020204" pitchFamily="34" charset="0"/>
              <a:cs typeface="B Mitra" panose="00000400000000000000" pitchFamily="2" charset="-78"/>
            </a:endParaRPr>
          </a:p>
          <a:p>
            <a:pPr algn="r" rtl="1">
              <a:lnSpc>
                <a:spcPct val="150000"/>
              </a:lnSpc>
            </a:pPr>
            <a:endParaRPr lang="fa-IR" altLang="en-US" sz="2500" dirty="0">
              <a:latin typeface="Arial" panose="020B0604020202020204" pitchFamily="34" charset="0"/>
              <a:cs typeface="B Mitra" panose="00000400000000000000" pitchFamily="2" charset="-78"/>
            </a:endParaRPr>
          </a:p>
          <a:p>
            <a:pPr marL="0" indent="0" algn="r" rtl="1">
              <a:buNone/>
            </a:pPr>
            <a:endParaRPr lang="fa-IR" altLang="en-US" sz="2500" dirty="0">
              <a:latin typeface="Arial" panose="020B0604020202020204" pitchFamily="34" charset="0"/>
              <a:cs typeface="B Mitra" panose="00000400000000000000" pitchFamily="2" charset="-78"/>
            </a:endParaRPr>
          </a:p>
          <a:p>
            <a:pPr algn="r" rtl="1">
              <a:lnSpc>
                <a:spcPct val="150000"/>
              </a:lnSpc>
            </a:pPr>
            <a:r>
              <a:rPr lang="fa-IR" altLang="en-US" sz="2500" dirty="0">
                <a:latin typeface="Arial" panose="020B0604020202020204" pitchFamily="34" charset="0"/>
                <a:cs typeface="B Mitra" panose="00000400000000000000" pitchFamily="2" charset="-78"/>
              </a:rPr>
              <a:t>دلایل زیادی وجود دارد که </a:t>
            </a:r>
            <a:r>
              <a:rPr lang="en-US" altLang="en-US" sz="2500" dirty="0">
                <a:latin typeface="Arial" panose="020B0604020202020204" pitchFamily="34" charset="0"/>
                <a:cs typeface="B Mitra" panose="00000400000000000000" pitchFamily="2" charset="-78"/>
              </a:rPr>
              <a:t>LDL </a:t>
            </a:r>
            <a:r>
              <a:rPr lang="fa-IR" altLang="en-US" sz="2500" dirty="0">
                <a:latin typeface="Arial" panose="020B0604020202020204" pitchFamily="34" charset="0"/>
                <a:cs typeface="B Mitra" panose="00000400000000000000" pitchFamily="2" charset="-78"/>
              </a:rPr>
              <a:t> باعث خطر بیماری قلبی عروقی می شود و تجویز دارو به منظور کاهش سطح</a:t>
            </a:r>
            <a:r>
              <a:rPr lang="en-US" altLang="en-US" sz="2500" dirty="0">
                <a:latin typeface="Arial" panose="020B0604020202020204" pitchFamily="34" charset="0"/>
                <a:cs typeface="B Mitra" panose="00000400000000000000" pitchFamily="2" charset="-78"/>
              </a:rPr>
              <a:t> LDL </a:t>
            </a:r>
            <a:r>
              <a:rPr lang="fa-IR" altLang="en-US" sz="2500" dirty="0">
                <a:latin typeface="Arial" panose="020B0604020202020204" pitchFamily="34" charset="0"/>
                <a:cs typeface="B Mitra" panose="00000400000000000000" pitchFamily="2" charset="-78"/>
              </a:rPr>
              <a:t> باعث منفعت سیستم قلبی عروقی می شود حتی در بیمارانی که </a:t>
            </a:r>
            <a:r>
              <a:rPr lang="en-US" altLang="en-US" sz="2500" dirty="0">
                <a:latin typeface="Arial" panose="020B0604020202020204" pitchFamily="34" charset="0"/>
                <a:cs typeface="B Mitra" panose="00000400000000000000" pitchFamily="2" charset="-78"/>
              </a:rPr>
              <a:t>LDL </a:t>
            </a:r>
            <a:r>
              <a:rPr lang="fa-IR" altLang="en-US" sz="2500" dirty="0">
                <a:latin typeface="Arial" panose="020B0604020202020204" pitchFamily="34" charset="0"/>
                <a:cs typeface="B Mitra" panose="00000400000000000000" pitchFamily="2" charset="-78"/>
              </a:rPr>
              <a:t> سطوح بالایی نداشته باشد، منفعت در بیمارانی که کاهش </a:t>
            </a:r>
            <a:r>
              <a:rPr lang="en-US" altLang="en-US" sz="2500" dirty="0">
                <a:latin typeface="Arial" panose="020B0604020202020204" pitchFamily="34" charset="0"/>
                <a:cs typeface="B Mitra" panose="00000400000000000000" pitchFamily="2" charset="-78"/>
              </a:rPr>
              <a:t>LDL</a:t>
            </a:r>
            <a:r>
              <a:rPr lang="fa-IR" altLang="en-US" sz="2500" dirty="0">
                <a:latin typeface="Arial" panose="020B0604020202020204" pitchFamily="34" charset="0"/>
                <a:cs typeface="B Mitra" panose="00000400000000000000" pitchFamily="2" charset="-78"/>
              </a:rPr>
              <a:t> تا کمتر از 20 میلیگرم در دسی لیتر رسیده است حاصل شده است.  </a:t>
            </a:r>
          </a:p>
          <a:p>
            <a:pPr algn="r" rtl="1"/>
            <a:endParaRPr lang="fa-IR" altLang="en-US" dirty="0" smtClean="0">
              <a:solidFill>
                <a:srgbClr val="002060"/>
              </a:solidFill>
            </a:endParaRPr>
          </a:p>
        </p:txBody>
      </p:sp>
    </p:spTree>
    <p:extLst>
      <p:ext uri="{BB962C8B-B14F-4D97-AF65-F5344CB8AC3E}">
        <p14:creationId xmlns:p14="http://schemas.microsoft.com/office/powerpoint/2010/main" val="869094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869687" y="576147"/>
            <a:ext cx="8229600" cy="476250"/>
          </a:xfrm>
        </p:spPr>
        <p:txBody>
          <a:bodyPr>
            <a:normAutofit fontScale="90000"/>
          </a:bodyPr>
          <a:lstStyle/>
          <a:p>
            <a:pPr algn="ctr" rtl="1">
              <a:lnSpc>
                <a:spcPts val="3600"/>
              </a:lnSpc>
            </a:pPr>
            <a:r>
              <a:rPr lang="fa-IR" altLang="en-US" sz="3600" dirty="0">
                <a:solidFill>
                  <a:srgbClr val="FF0000"/>
                </a:solidFill>
              </a:rPr>
              <a:t>ارزیابی چربی خون</a:t>
            </a:r>
            <a:endParaRPr lang="en-US" altLang="en-US" sz="3600" dirty="0">
              <a:solidFill>
                <a:srgbClr val="FF0000"/>
              </a:solidFill>
              <a:cs typeface="Traditional Arabic" panose="02020603050405020304" pitchFamily="18" charset="-78"/>
            </a:endParaRPr>
          </a:p>
        </p:txBody>
      </p:sp>
      <p:sp>
        <p:nvSpPr>
          <p:cNvPr id="44035" name="Content Placeholder 2"/>
          <p:cNvSpPr>
            <a:spLocks noGrp="1"/>
          </p:cNvSpPr>
          <p:nvPr>
            <p:ph idx="1"/>
          </p:nvPr>
        </p:nvSpPr>
        <p:spPr>
          <a:xfrm>
            <a:off x="713677" y="1382751"/>
            <a:ext cx="10381785" cy="5321263"/>
          </a:xfrm>
        </p:spPr>
        <p:txBody>
          <a:bodyPr/>
          <a:lstStyle/>
          <a:p>
            <a:pPr algn="r" rtl="1">
              <a:spcBef>
                <a:spcPts val="1200"/>
              </a:spcBef>
              <a:defRPr/>
            </a:pPr>
            <a:r>
              <a:rPr lang="fa-IR" altLang="en-US" sz="2500" dirty="0">
                <a:latin typeface="Arial" panose="020B0604020202020204" pitchFamily="34" charset="0"/>
                <a:cs typeface="B Mitra" panose="00000400000000000000" pitchFamily="2" charset="-78"/>
              </a:rPr>
              <a:t>در بزرگسالانی که استاتین مصرف نمی کنند ارزیابی چربی خون باید </a:t>
            </a:r>
            <a:r>
              <a:rPr lang="fa-IR" altLang="en-US" sz="2500" dirty="0" smtClean="0">
                <a:latin typeface="Arial" panose="020B0604020202020204" pitchFamily="34" charset="0"/>
                <a:cs typeface="B Mitra" panose="00000400000000000000" pitchFamily="2" charset="-78"/>
              </a:rPr>
              <a:t>در موارد </a:t>
            </a:r>
            <a:r>
              <a:rPr lang="fa-IR" altLang="en-US" sz="2500" dirty="0">
                <a:latin typeface="Arial" panose="020B0604020202020204" pitchFamily="34" charset="0"/>
                <a:cs typeface="B Mitra" panose="00000400000000000000" pitchFamily="2" charset="-78"/>
              </a:rPr>
              <a:t>زیر انجام شود: </a:t>
            </a:r>
          </a:p>
          <a:p>
            <a:pPr algn="r" rtl="1">
              <a:spcBef>
                <a:spcPts val="1200"/>
              </a:spcBef>
              <a:defRPr/>
            </a:pPr>
            <a:r>
              <a:rPr lang="fa-IR" altLang="en-US" sz="2500" dirty="0">
                <a:latin typeface="Arial" panose="020B0604020202020204" pitchFamily="34" charset="0"/>
                <a:cs typeface="B Mitra" panose="00000400000000000000" pitchFamily="2" charset="-78"/>
              </a:rPr>
              <a:t>در ابتدای تشخیص دیابت</a:t>
            </a:r>
          </a:p>
          <a:p>
            <a:pPr algn="r" rtl="1">
              <a:spcBef>
                <a:spcPts val="1200"/>
              </a:spcBef>
              <a:defRPr/>
            </a:pPr>
            <a:r>
              <a:rPr lang="fa-IR" altLang="en-US" sz="2500" dirty="0">
                <a:latin typeface="Arial" panose="020B0604020202020204" pitchFamily="34" charset="0"/>
                <a:cs typeface="B Mitra" panose="00000400000000000000" pitchFamily="2" charset="-78"/>
              </a:rPr>
              <a:t>در شروع ارزیابی بالینی</a:t>
            </a:r>
          </a:p>
          <a:p>
            <a:pPr algn="r" rtl="1">
              <a:spcBef>
                <a:spcPts val="1200"/>
              </a:spcBef>
              <a:defRPr/>
            </a:pPr>
            <a:r>
              <a:rPr lang="fa-IR" altLang="en-US" sz="2500" dirty="0">
                <a:latin typeface="Arial" panose="020B0604020202020204" pitchFamily="34" charset="0"/>
                <a:cs typeface="B Mitra" panose="00000400000000000000" pitchFamily="2" charset="-78"/>
              </a:rPr>
              <a:t> در هر سال </a:t>
            </a:r>
          </a:p>
          <a:p>
            <a:pPr algn="r" rtl="1">
              <a:spcBef>
                <a:spcPts val="1200"/>
              </a:spcBef>
              <a:defRPr/>
            </a:pPr>
            <a:r>
              <a:rPr lang="fa-IR" altLang="en-US" sz="2500" dirty="0">
                <a:latin typeface="Arial" panose="020B0604020202020204" pitchFamily="34" charset="0"/>
                <a:cs typeface="B Mitra" panose="00000400000000000000" pitchFamily="2" charset="-78"/>
              </a:rPr>
              <a:t> یا بیشتر اگر اندیکاسیونی وجود دارد و یا کنترل نشده است. </a:t>
            </a:r>
          </a:p>
          <a:p>
            <a:pPr marL="0" indent="0" algn="r" rtl="1">
              <a:spcBef>
                <a:spcPts val="1200"/>
              </a:spcBef>
              <a:buNone/>
              <a:defRPr/>
            </a:pPr>
            <a:endParaRPr lang="en-US" altLang="en-US" dirty="0" smtClean="0">
              <a:solidFill>
                <a:srgbClr val="FBE905"/>
              </a:solidFill>
              <a:cs typeface="Majalla UI"/>
            </a:endParaRPr>
          </a:p>
        </p:txBody>
      </p:sp>
      <p:sp>
        <p:nvSpPr>
          <p:cNvPr id="27652" name="TextBox 5"/>
          <p:cNvSpPr txBox="1">
            <a:spLocks noChangeArrowheads="1"/>
          </p:cNvSpPr>
          <p:nvPr/>
        </p:nvSpPr>
        <p:spPr bwMode="auto">
          <a:xfrm>
            <a:off x="1517650" y="6242051"/>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spcBef>
                <a:spcPct val="0"/>
              </a:spcBef>
              <a:buClrTx/>
              <a:buSzTx/>
              <a:buFontTx/>
              <a:buNone/>
            </a:pPr>
            <a:r>
              <a:rPr lang="en-US" altLang="en-US" sz="1200">
                <a:solidFill>
                  <a:schemeClr val="bg1"/>
                </a:solidFill>
                <a:latin typeface="Helvetica" panose="020B0604020202020204" pitchFamily="34" charset="0"/>
                <a:cs typeface="Arial" panose="020B0604020202020204" pitchFamily="34" charset="0"/>
              </a:rPr>
              <a:t>American Diabetes Association Standards of Medical Care in Diabetes. </a:t>
            </a:r>
            <a:br>
              <a:rPr lang="en-US" altLang="en-US" sz="1200">
                <a:solidFill>
                  <a:schemeClr val="bg1"/>
                </a:solidFill>
                <a:latin typeface="Helvetica" panose="020B0604020202020204" pitchFamily="34" charset="0"/>
                <a:cs typeface="Arial" panose="020B0604020202020204" pitchFamily="34" charset="0"/>
              </a:rPr>
            </a:br>
            <a:r>
              <a:rPr lang="en-US" altLang="en-US" sz="1200">
                <a:solidFill>
                  <a:schemeClr val="bg1"/>
                </a:solidFill>
                <a:latin typeface="Helvetica" panose="020B0604020202020204" pitchFamily="34" charset="0"/>
                <a:cs typeface="Arial" panose="020B0604020202020204" pitchFamily="34" charset="0"/>
              </a:rPr>
              <a:t>Cardiovascular disease and risk management. Diabetes Care 2017; 40 (Suppl. 1): S75-S87</a:t>
            </a:r>
          </a:p>
        </p:txBody>
      </p:sp>
    </p:spTree>
    <p:extLst>
      <p:ext uri="{BB962C8B-B14F-4D97-AF65-F5344CB8AC3E}">
        <p14:creationId xmlns:p14="http://schemas.microsoft.com/office/powerpoint/2010/main" val="29665414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98715" y="598714"/>
            <a:ext cx="10341428" cy="6000524"/>
          </a:xfrm>
        </p:spPr>
        <p:txBody>
          <a:bodyPr/>
          <a:lstStyle/>
          <a:p>
            <a:pPr algn="r" rtl="1">
              <a:spcBef>
                <a:spcPts val="1200"/>
              </a:spcBef>
            </a:pPr>
            <a:r>
              <a:rPr lang="fa-IR" altLang="en-US" sz="2500" dirty="0">
                <a:latin typeface="Arial" panose="020B0604020202020204" pitchFamily="34" charset="0"/>
                <a:cs typeface="B Mitra" panose="00000400000000000000" pitchFamily="2" charset="-78"/>
              </a:rPr>
              <a:t>تشدید اصلاح شیوه زندگی همراه با کنترل قند خون در بیماران با</a:t>
            </a:r>
            <a:r>
              <a:rPr lang="fa-IR" altLang="en-US" sz="2500" dirty="0" smtClean="0">
                <a:latin typeface="Arial" panose="020B0604020202020204" pitchFamily="34" charset="0"/>
                <a:cs typeface="B Mitra" panose="00000400000000000000" pitchFamily="2" charset="-78"/>
              </a:rPr>
              <a:t>:</a:t>
            </a:r>
          </a:p>
          <a:p>
            <a:pPr marL="0" indent="0" algn="r" rtl="1">
              <a:spcBef>
                <a:spcPts val="1200"/>
              </a:spcBef>
              <a:buNone/>
            </a:pPr>
            <a:endParaRPr lang="fa-IR" altLang="en-US" sz="2500" dirty="0">
              <a:latin typeface="Arial" panose="020B0604020202020204" pitchFamily="34" charset="0"/>
              <a:cs typeface="B Mitra" panose="00000400000000000000" pitchFamily="2" charset="-78"/>
            </a:endParaRPr>
          </a:p>
          <a:p>
            <a:pPr algn="r" rtl="1">
              <a:spcBef>
                <a:spcPts val="1200"/>
              </a:spcBef>
            </a:pPr>
            <a:r>
              <a:rPr lang="fa-IR" altLang="en-US" sz="2500" dirty="0">
                <a:latin typeface="Arial" panose="020B0604020202020204" pitchFamily="34" charset="0"/>
                <a:cs typeface="B Mitra" panose="00000400000000000000" pitchFamily="2" charset="-78"/>
              </a:rPr>
              <a:t>تری گلیسرید بالای 150 میلیگرم در دسی </a:t>
            </a:r>
            <a:r>
              <a:rPr lang="fa-IR" altLang="en-US" sz="2500" dirty="0" smtClean="0">
                <a:latin typeface="Arial" panose="020B0604020202020204" pitchFamily="34" charset="0"/>
                <a:cs typeface="B Mitra" panose="00000400000000000000" pitchFamily="2" charset="-78"/>
              </a:rPr>
              <a:t>لیتر</a:t>
            </a:r>
          </a:p>
          <a:p>
            <a:pPr marL="0" indent="0" algn="r" rtl="1">
              <a:spcBef>
                <a:spcPts val="1200"/>
              </a:spcBef>
              <a:buNone/>
            </a:pPr>
            <a:endParaRPr lang="fa-IR" altLang="en-US" sz="2500" dirty="0">
              <a:latin typeface="Arial" panose="020B0604020202020204" pitchFamily="34" charset="0"/>
              <a:cs typeface="B Mitra" panose="00000400000000000000" pitchFamily="2" charset="-78"/>
            </a:endParaRPr>
          </a:p>
          <a:p>
            <a:pPr algn="r" rtl="1">
              <a:spcBef>
                <a:spcPts val="1200"/>
              </a:spcBef>
            </a:pPr>
            <a:r>
              <a:rPr lang="en-US" altLang="en-US" sz="2500" dirty="0">
                <a:latin typeface="Arial" panose="020B0604020202020204" pitchFamily="34" charset="0"/>
                <a:cs typeface="B Mitra" panose="00000400000000000000" pitchFamily="2" charset="-78"/>
              </a:rPr>
              <a:t>HDL</a:t>
            </a:r>
            <a:r>
              <a:rPr lang="fa-IR" altLang="en-US" sz="2500" dirty="0">
                <a:latin typeface="Arial" panose="020B0604020202020204" pitchFamily="34" charset="0"/>
                <a:cs typeface="B Mitra" panose="00000400000000000000" pitchFamily="2" charset="-78"/>
              </a:rPr>
              <a:t> کمتر از 40 میلیگرم در دسی لیتر در مردان و کمتر از 50 میلیگرم در دسی لیتر در زنان </a:t>
            </a:r>
            <a:endParaRPr lang="fa-IR" altLang="en-US" sz="2500" dirty="0" smtClean="0">
              <a:latin typeface="Arial" panose="020B0604020202020204" pitchFamily="34" charset="0"/>
              <a:cs typeface="B Mitra" panose="00000400000000000000" pitchFamily="2" charset="-78"/>
            </a:endParaRPr>
          </a:p>
          <a:p>
            <a:pPr marL="0" indent="0" algn="r" rtl="1">
              <a:spcBef>
                <a:spcPts val="1200"/>
              </a:spcBef>
              <a:buNone/>
            </a:pPr>
            <a:endParaRPr lang="fa-IR" altLang="en-US" sz="2500" dirty="0">
              <a:latin typeface="Arial" panose="020B0604020202020204" pitchFamily="34" charset="0"/>
              <a:cs typeface="B Mitra" panose="00000400000000000000" pitchFamily="2" charset="-78"/>
            </a:endParaRPr>
          </a:p>
          <a:p>
            <a:pPr algn="r" rtl="1">
              <a:lnSpc>
                <a:spcPct val="150000"/>
              </a:lnSpc>
              <a:spcBef>
                <a:spcPts val="1200"/>
              </a:spcBef>
            </a:pPr>
            <a:r>
              <a:rPr lang="fa-IR" altLang="en-US" sz="2500" dirty="0">
                <a:latin typeface="Arial" panose="020B0604020202020204" pitchFamily="34" charset="0"/>
                <a:cs typeface="B Mitra" panose="00000400000000000000" pitchFamily="2" charset="-78"/>
              </a:rPr>
              <a:t>در بیماران با تری گلیسرید بالای 500 میلیگرم در دسی لیتر، ارزیابی از نظر علل ثانویه باید انجام شود و </a:t>
            </a:r>
            <a:r>
              <a:rPr lang="fa-IR" altLang="en-US" sz="2500" dirty="0" smtClean="0">
                <a:latin typeface="Arial" panose="020B0604020202020204" pitchFamily="34" charset="0"/>
                <a:cs typeface="B Mitra" panose="00000400000000000000" pitchFamily="2" charset="-78"/>
              </a:rPr>
              <a:t>دارو ( مخصوص کاهش تری گلیسرید) </a:t>
            </a:r>
            <a:r>
              <a:rPr lang="fa-IR" altLang="en-US" sz="2500" dirty="0">
                <a:latin typeface="Arial" panose="020B0604020202020204" pitchFamily="34" charset="0"/>
                <a:cs typeface="B Mitra" panose="00000400000000000000" pitchFamily="2" charset="-78"/>
              </a:rPr>
              <a:t>به منظور کاهش خطر پانکراتیت تجویز گردد. </a:t>
            </a:r>
          </a:p>
        </p:txBody>
      </p:sp>
      <p:sp>
        <p:nvSpPr>
          <p:cNvPr id="29699" name="TextBox 4"/>
          <p:cNvSpPr txBox="1">
            <a:spLocks noChangeArrowheads="1"/>
          </p:cNvSpPr>
          <p:nvPr/>
        </p:nvSpPr>
        <p:spPr bwMode="auto">
          <a:xfrm>
            <a:off x="1517650" y="6242051"/>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spcBef>
                <a:spcPct val="0"/>
              </a:spcBef>
              <a:buClrTx/>
              <a:buSzTx/>
              <a:buFontTx/>
              <a:buNone/>
            </a:pPr>
            <a:r>
              <a:rPr lang="en-US" altLang="en-US" sz="1200">
                <a:solidFill>
                  <a:schemeClr val="bg1"/>
                </a:solidFill>
                <a:latin typeface="Helvetica" panose="020B0604020202020204" pitchFamily="34" charset="0"/>
                <a:cs typeface="Arial" panose="020B0604020202020204" pitchFamily="34" charset="0"/>
              </a:rPr>
              <a:t>American Diabetes Association Standards of Medical Care in Diabetes. </a:t>
            </a:r>
            <a:br>
              <a:rPr lang="en-US" altLang="en-US" sz="1200">
                <a:solidFill>
                  <a:schemeClr val="bg1"/>
                </a:solidFill>
                <a:latin typeface="Helvetica" panose="020B0604020202020204" pitchFamily="34" charset="0"/>
                <a:cs typeface="Arial" panose="020B0604020202020204" pitchFamily="34" charset="0"/>
              </a:rPr>
            </a:br>
            <a:r>
              <a:rPr lang="en-US" altLang="en-US" sz="1200">
                <a:solidFill>
                  <a:schemeClr val="bg1"/>
                </a:solidFill>
                <a:latin typeface="Helvetica" panose="020B0604020202020204" pitchFamily="34" charset="0"/>
                <a:cs typeface="Arial" panose="020B0604020202020204" pitchFamily="34" charset="0"/>
              </a:rPr>
              <a:t>Cardiovascular disease and risk management. Diabetes Care 2017; 40 (Suppl. 1): S75-S87</a:t>
            </a:r>
          </a:p>
        </p:txBody>
      </p:sp>
    </p:spTree>
    <p:extLst>
      <p:ext uri="{BB962C8B-B14F-4D97-AF65-F5344CB8AC3E}">
        <p14:creationId xmlns:p14="http://schemas.microsoft.com/office/powerpoint/2010/main" val="3355502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838199" y="849085"/>
            <a:ext cx="10091057" cy="5225143"/>
          </a:xfrm>
        </p:spPr>
        <p:txBody>
          <a:bodyPr>
            <a:normAutofit/>
          </a:bodyPr>
          <a:lstStyle/>
          <a:p>
            <a:pPr algn="r" rtl="1"/>
            <a:r>
              <a:rPr lang="fa-IR" altLang="en-US" sz="2400" dirty="0">
                <a:cs typeface="B Titr" panose="00000700000000000000" pitchFamily="2" charset="-78"/>
              </a:rPr>
              <a:t>عوامل خطر اصلی شامل:</a:t>
            </a:r>
          </a:p>
          <a:p>
            <a:pPr algn="r" rtl="1"/>
            <a:r>
              <a:rPr lang="en-US" altLang="en-US" sz="2400" dirty="0">
                <a:cs typeface="Majalla UI"/>
              </a:rPr>
              <a:t>LDL </a:t>
            </a:r>
            <a:r>
              <a:rPr lang="fa-IR" altLang="en-US" sz="2400" dirty="0"/>
              <a:t> بالا</a:t>
            </a:r>
          </a:p>
          <a:p>
            <a:pPr algn="r" rtl="1"/>
            <a:r>
              <a:rPr lang="fa-IR" altLang="en-US" sz="2400" dirty="0"/>
              <a:t>سندروم تخمدان پلی کیستیک</a:t>
            </a:r>
          </a:p>
          <a:p>
            <a:pPr algn="r" rtl="1"/>
            <a:r>
              <a:rPr lang="fa-IR" altLang="en-US" sz="2400" dirty="0"/>
              <a:t>مصرف سیگار</a:t>
            </a:r>
          </a:p>
          <a:p>
            <a:pPr algn="r" rtl="1"/>
            <a:r>
              <a:rPr lang="fa-IR" altLang="en-US" sz="2400" dirty="0"/>
              <a:t>فشار خون بالای 140/90 یا تحت درمان دارویی فشار خون</a:t>
            </a:r>
          </a:p>
          <a:p>
            <a:pPr algn="r" rtl="1"/>
            <a:r>
              <a:rPr lang="en-US" altLang="en-US" sz="2400" dirty="0">
                <a:cs typeface="Majalla UI"/>
              </a:rPr>
              <a:t>HDL </a:t>
            </a:r>
            <a:r>
              <a:rPr lang="fa-IR" altLang="en-US" sz="2400" dirty="0"/>
              <a:t> کمتر از 40 میلیگرم در دسی لیتر</a:t>
            </a:r>
          </a:p>
          <a:p>
            <a:pPr algn="r" rtl="1"/>
            <a:r>
              <a:rPr lang="fa-IR" altLang="en-US" sz="2400" dirty="0"/>
              <a:t>سابقه فامیلی بیماری قلبی عروقی زودرس( مرد کمتر از 55 و زن کمتر از 65 سال)</a:t>
            </a:r>
          </a:p>
          <a:p>
            <a:pPr algn="r" rtl="1"/>
            <a:r>
              <a:rPr lang="fa-IR" altLang="en-US" sz="2400" dirty="0"/>
              <a:t>وجود بیماری مزمن کلیه در مرحله 3 یا 4 </a:t>
            </a:r>
          </a:p>
          <a:p>
            <a:pPr algn="r" rtl="1"/>
            <a:r>
              <a:rPr lang="fa-IR" altLang="en-US" sz="2400" dirty="0"/>
              <a:t>وجود بیماری عروق کرونر در مرد زیر 45 و زن زیر 55 سال</a:t>
            </a:r>
          </a:p>
          <a:p>
            <a:pPr algn="r" rtl="1"/>
            <a:r>
              <a:rPr lang="fa-IR" altLang="en-US" sz="2400" dirty="0"/>
              <a:t>ریسک خطر بالای 10 درصد در جدول فرامینگهام</a:t>
            </a:r>
          </a:p>
          <a:p>
            <a:pPr algn="r" rtl="1"/>
            <a:r>
              <a:rPr lang="fa-IR" altLang="en-US" sz="2400" dirty="0"/>
              <a:t>در صورت وجود </a:t>
            </a:r>
            <a:r>
              <a:rPr lang="en-US" altLang="en-US" sz="2400" dirty="0">
                <a:cs typeface="Majalla UI"/>
              </a:rPr>
              <a:t>HDL</a:t>
            </a:r>
            <a:r>
              <a:rPr lang="fa-IR" altLang="en-US" sz="2400" dirty="0"/>
              <a:t> بالای 60 میلیگرم یکی از عوامل خطر حذف می شود.</a:t>
            </a:r>
          </a:p>
          <a:p>
            <a:pPr algn="r" rtl="1"/>
            <a:endParaRPr lang="fa-IR" altLang="en-US" dirty="0" smtClean="0"/>
          </a:p>
          <a:p>
            <a:pPr algn="r" rtl="1"/>
            <a:endParaRPr lang="fa-IR" altLang="en-US" dirty="0" smtClean="0"/>
          </a:p>
          <a:p>
            <a:pPr algn="r" rtl="1"/>
            <a:endParaRPr lang="en-US" altLang="en-US" dirty="0" smtClean="0">
              <a:cs typeface="Majalla UI"/>
            </a:endParaRPr>
          </a:p>
        </p:txBody>
      </p:sp>
    </p:spTree>
    <p:extLst>
      <p:ext uri="{BB962C8B-B14F-4D97-AF65-F5344CB8AC3E}">
        <p14:creationId xmlns:p14="http://schemas.microsoft.com/office/powerpoint/2010/main" val="1802168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p:cNvSpPr>
            <a:spLocks noGrp="1"/>
          </p:cNvSpPr>
          <p:nvPr>
            <p:ph idx="1"/>
          </p:nvPr>
        </p:nvSpPr>
        <p:spPr>
          <a:xfrm>
            <a:off x="685801" y="783771"/>
            <a:ext cx="10036628" cy="5586867"/>
          </a:xfrm>
        </p:spPr>
        <p:txBody>
          <a:bodyPr>
            <a:normAutofit/>
          </a:bodyPr>
          <a:lstStyle/>
          <a:p>
            <a:pPr algn="r" rtl="1">
              <a:lnSpc>
                <a:spcPct val="150000"/>
              </a:lnSpc>
              <a:spcBef>
                <a:spcPts val="1200"/>
              </a:spcBef>
            </a:pPr>
            <a:r>
              <a:rPr lang="fa-IR" altLang="en-US" sz="2500" dirty="0" smtClean="0">
                <a:latin typeface="Arial" panose="020B0604020202020204" pitchFamily="34" charset="0"/>
                <a:cs typeface="B Mitra" panose="00000400000000000000" pitchFamily="2" charset="-78"/>
              </a:rPr>
              <a:t>درمان ترکیبی </a:t>
            </a:r>
            <a:r>
              <a:rPr lang="fa-IR" altLang="en-US" sz="2500" dirty="0">
                <a:latin typeface="Arial" panose="020B0604020202020204" pitchFamily="34" charset="0"/>
                <a:cs typeface="B Mitra" panose="00000400000000000000" pitchFamily="2" charset="-78"/>
              </a:rPr>
              <a:t>استاتین با فیبرات ( جم فیبروزیل) پیشنهاد نمی شود. تنها در مردانی که </a:t>
            </a:r>
            <a:r>
              <a:rPr lang="en-US" altLang="en-US" sz="2500" dirty="0">
                <a:latin typeface="Arial" panose="020B0604020202020204" pitchFamily="34" charset="0"/>
                <a:cs typeface="B Mitra" panose="00000400000000000000" pitchFamily="2" charset="-78"/>
              </a:rPr>
              <a:t>HDL </a:t>
            </a:r>
            <a:r>
              <a:rPr lang="fa-IR" altLang="en-US" sz="2500" dirty="0">
                <a:latin typeface="Arial" panose="020B0604020202020204" pitchFamily="34" charset="0"/>
                <a:cs typeface="B Mitra" panose="00000400000000000000" pitchFamily="2" charset="-78"/>
              </a:rPr>
              <a:t> کمتر از 34 میلیگرم در دسی لیتر به همراه تری گلیسرید بالای 204 میلیگرم در دسی لیتر دارند توصیه می شود. </a:t>
            </a:r>
          </a:p>
          <a:p>
            <a:pPr algn="r" rtl="1">
              <a:lnSpc>
                <a:spcPct val="150000"/>
              </a:lnSpc>
              <a:spcBef>
                <a:spcPts val="1200"/>
              </a:spcBef>
            </a:pPr>
            <a:r>
              <a:rPr lang="fa-IR" altLang="en-US" sz="2500" dirty="0">
                <a:latin typeface="Arial" panose="020B0604020202020204" pitchFamily="34" charset="0"/>
                <a:cs typeface="B Mitra" panose="00000400000000000000" pitchFamily="2" charset="-78"/>
              </a:rPr>
              <a:t>درمان با استاتین در بارداری ممنوع می باشد. </a:t>
            </a:r>
          </a:p>
          <a:p>
            <a:pPr algn="r" rtl="1">
              <a:lnSpc>
                <a:spcPct val="150000"/>
              </a:lnSpc>
              <a:spcBef>
                <a:spcPts val="1200"/>
              </a:spcBef>
            </a:pPr>
            <a:r>
              <a:rPr lang="fa-IR" altLang="en-US" sz="2500" dirty="0">
                <a:latin typeface="Arial" panose="020B0604020202020204" pitchFamily="34" charset="0"/>
                <a:cs typeface="B Mitra" panose="00000400000000000000" pitchFamily="2" charset="-78"/>
              </a:rPr>
              <a:t>آتورواستاتین و رزواستاتین را می توان در هر زمان از روز مصرف کرد. اما سایر استاتین ها باید حتما در غروب مصرف شوند. </a:t>
            </a:r>
          </a:p>
          <a:p>
            <a:pPr algn="r" rtl="1">
              <a:lnSpc>
                <a:spcPct val="150000"/>
              </a:lnSpc>
              <a:spcBef>
                <a:spcPts val="1200"/>
              </a:spcBef>
            </a:pPr>
            <a:r>
              <a:rPr lang="fa-IR" altLang="en-US" sz="2500" dirty="0">
                <a:latin typeface="Arial" panose="020B0604020202020204" pitchFamily="34" charset="0"/>
                <a:cs typeface="B Mitra" panose="00000400000000000000" pitchFamily="2" charset="-78"/>
              </a:rPr>
              <a:t>در بیماری مزمن کلیه لازم به تنظیم </a:t>
            </a:r>
            <a:r>
              <a:rPr lang="fa-IR" altLang="en-US" sz="2500" dirty="0" smtClean="0">
                <a:latin typeface="Arial" panose="020B0604020202020204" pitchFamily="34" charset="0"/>
                <a:cs typeface="B Mitra" panose="00000400000000000000" pitchFamily="2" charset="-78"/>
              </a:rPr>
              <a:t>دوز مصرف </a:t>
            </a:r>
            <a:r>
              <a:rPr lang="fa-IR" altLang="en-US" sz="2500" dirty="0">
                <a:latin typeface="Arial" panose="020B0604020202020204" pitchFamily="34" charset="0"/>
                <a:cs typeface="B Mitra" panose="00000400000000000000" pitchFamily="2" charset="-78"/>
              </a:rPr>
              <a:t>آتورواستاتین نیست اما در مورد سایر استاتین ها تنظیم دوز لازم می باشد.</a:t>
            </a:r>
          </a:p>
        </p:txBody>
      </p:sp>
      <p:sp>
        <p:nvSpPr>
          <p:cNvPr id="33795" name="TextBox 5"/>
          <p:cNvSpPr txBox="1">
            <a:spLocks noChangeArrowheads="1"/>
          </p:cNvSpPr>
          <p:nvPr/>
        </p:nvSpPr>
        <p:spPr bwMode="auto">
          <a:xfrm>
            <a:off x="1517650" y="6242051"/>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spcBef>
                <a:spcPct val="0"/>
              </a:spcBef>
              <a:buClrTx/>
              <a:buSzTx/>
              <a:buFontTx/>
              <a:buNone/>
            </a:pPr>
            <a:r>
              <a:rPr lang="en-US" altLang="en-US" sz="1200">
                <a:solidFill>
                  <a:schemeClr val="bg1"/>
                </a:solidFill>
                <a:latin typeface="Helvetica" panose="020B0604020202020204" pitchFamily="34" charset="0"/>
                <a:cs typeface="Arial" panose="020B0604020202020204" pitchFamily="34" charset="0"/>
              </a:rPr>
              <a:t>American Diabetes Association Standards of Medical Care in Diabetes. </a:t>
            </a:r>
            <a:br>
              <a:rPr lang="en-US" altLang="en-US" sz="1200">
                <a:solidFill>
                  <a:schemeClr val="bg1"/>
                </a:solidFill>
                <a:latin typeface="Helvetica" panose="020B0604020202020204" pitchFamily="34" charset="0"/>
                <a:cs typeface="Arial" panose="020B0604020202020204" pitchFamily="34" charset="0"/>
              </a:rPr>
            </a:br>
            <a:r>
              <a:rPr lang="en-US" altLang="en-US" sz="1200">
                <a:solidFill>
                  <a:schemeClr val="bg1"/>
                </a:solidFill>
                <a:latin typeface="Helvetica" panose="020B0604020202020204" pitchFamily="34" charset="0"/>
                <a:cs typeface="Arial" panose="020B0604020202020204" pitchFamily="34" charset="0"/>
              </a:rPr>
              <a:t>Cardiovascular disease and risk management. Diabetes Care 2017; 40 (Suppl. 1): S75-S87</a:t>
            </a:r>
          </a:p>
        </p:txBody>
      </p:sp>
    </p:spTree>
    <p:extLst>
      <p:ext uri="{BB962C8B-B14F-4D97-AF65-F5344CB8AC3E}">
        <p14:creationId xmlns:p14="http://schemas.microsoft.com/office/powerpoint/2010/main" val="28055975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tab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17600"/>
            <a:ext cx="86106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tab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1447800"/>
            <a:ext cx="86106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itle 1"/>
          <p:cNvSpPr>
            <a:spLocks noGrp="1"/>
          </p:cNvSpPr>
          <p:nvPr/>
        </p:nvSpPr>
        <p:spPr bwMode="auto">
          <a:xfrm>
            <a:off x="1524000" y="1143000"/>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ctr">
              <a:spcBef>
                <a:spcPct val="0"/>
              </a:spcBef>
              <a:buClrTx/>
              <a:buSzTx/>
              <a:buFontTx/>
              <a:buNone/>
            </a:pPr>
            <a:r>
              <a:rPr lang="en-US" altLang="en-US" sz="2400" b="1">
                <a:solidFill>
                  <a:srgbClr val="023567"/>
                </a:solidFill>
                <a:latin typeface="Calibri" panose="020F0502020204030204" pitchFamily="34" charset="0"/>
                <a:cs typeface="Arial" panose="020B0604020202020204" pitchFamily="34" charset="0"/>
              </a:rPr>
              <a:t>Recommendations for Statin Treatment in People with Diabetes</a:t>
            </a:r>
          </a:p>
        </p:txBody>
      </p:sp>
      <p:pic>
        <p:nvPicPr>
          <p:cNvPr id="35845" name="tab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819275"/>
            <a:ext cx="86106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tab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4188" y="1752600"/>
            <a:ext cx="8610600" cy="48768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3654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nvSpPr>
        <p:spPr bwMode="auto">
          <a:xfrm>
            <a:off x="1524000" y="765856"/>
            <a:ext cx="91440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ctr">
              <a:lnSpc>
                <a:spcPts val="4000"/>
              </a:lnSpc>
              <a:spcBef>
                <a:spcPct val="0"/>
              </a:spcBef>
              <a:buClrTx/>
              <a:buSzTx/>
              <a:buNone/>
            </a:pPr>
            <a:r>
              <a:rPr lang="en-US" altLang="en-US" sz="3600" b="1" dirty="0">
                <a:solidFill>
                  <a:srgbClr val="023567"/>
                </a:solidFill>
                <a:latin typeface="Calibri" panose="020F0502020204030204" pitchFamily="34" charset="0"/>
                <a:cs typeface="Arial" panose="020B0604020202020204" pitchFamily="34" charset="0"/>
              </a:rPr>
              <a:t>High- and Moderate-Intensity Statin Therapy*</a:t>
            </a:r>
          </a:p>
        </p:txBody>
      </p:sp>
      <p:pic>
        <p:nvPicPr>
          <p:cNvPr id="36867" name="tab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21076"/>
            <a:ext cx="4038600" cy="21939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68" name="ta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78076"/>
            <a:ext cx="4343400" cy="44799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869" name="TextBox 7"/>
          <p:cNvSpPr txBox="1">
            <a:spLocks noChangeArrowheads="1"/>
          </p:cNvSpPr>
          <p:nvPr/>
        </p:nvSpPr>
        <p:spPr bwMode="auto">
          <a:xfrm>
            <a:off x="1790700" y="6400801"/>
            <a:ext cx="3657600" cy="36671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spcBef>
                <a:spcPct val="0"/>
              </a:spcBef>
              <a:buClrTx/>
              <a:buSzTx/>
              <a:buFontTx/>
              <a:buNone/>
            </a:pPr>
            <a:r>
              <a:rPr lang="en-US" altLang="en-US" sz="1800">
                <a:solidFill>
                  <a:schemeClr val="bg1"/>
                </a:solidFill>
                <a:latin typeface="Arial" panose="020B0604020202020204" pitchFamily="34" charset="0"/>
                <a:cs typeface="Arial" panose="020B0604020202020204" pitchFamily="34" charset="0"/>
              </a:rPr>
              <a:t>* Once-daily dosing</a:t>
            </a:r>
          </a:p>
        </p:txBody>
      </p:sp>
    </p:spTree>
    <p:extLst>
      <p:ext uri="{BB962C8B-B14F-4D97-AF65-F5344CB8AC3E}">
        <p14:creationId xmlns:p14="http://schemas.microsoft.com/office/powerpoint/2010/main" val="1666982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6851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827315" y="990601"/>
            <a:ext cx="10504714" cy="407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rtl="1">
              <a:lnSpc>
                <a:spcPct val="115000"/>
              </a:lnSpc>
            </a:pPr>
            <a:r>
              <a:rPr lang="ar-SA" altLang="en-US" sz="2500" dirty="0">
                <a:cs typeface="B Mitra" panose="00000400000000000000" pitchFamily="2" charset="-78"/>
              </a:rPr>
              <a:t>بیماری دیابت زمينه ساز فشار خون بالاست و </a:t>
            </a:r>
            <a:r>
              <a:rPr lang="fa-IR" altLang="en-US" sz="2500" dirty="0">
                <a:cs typeface="B Mitra" panose="00000400000000000000" pitchFamily="2" charset="-78"/>
              </a:rPr>
              <a:t>شایع ترین بیماری همراه </a:t>
            </a:r>
            <a:r>
              <a:rPr lang="ar-SA" altLang="en-US" sz="2500" dirty="0">
                <a:cs typeface="B Mitra" panose="00000400000000000000" pitchFamily="2" charset="-78"/>
              </a:rPr>
              <a:t>در افراد مبتلا به ديابت، فشار خون بالا </a:t>
            </a:r>
            <a:r>
              <a:rPr lang="fa-IR" altLang="en-US" sz="2500" dirty="0">
                <a:cs typeface="B Mitra" panose="00000400000000000000" pitchFamily="2" charset="-78"/>
              </a:rPr>
              <a:t>می باشد. این شیوع بستگی به نوع دیابت، سن فرد، نمایه توده بدنی و قومیت دارد.</a:t>
            </a:r>
            <a:r>
              <a:rPr lang="ar-SA" altLang="en-US" sz="2500" dirty="0">
                <a:cs typeface="B Mitra" panose="00000400000000000000" pitchFamily="2" charset="-78"/>
              </a:rPr>
              <a:t> </a:t>
            </a:r>
            <a:endParaRPr lang="fa-IR" altLang="en-US" sz="2500" dirty="0">
              <a:cs typeface="B Mitra" panose="00000400000000000000" pitchFamily="2" charset="-78"/>
            </a:endParaRPr>
          </a:p>
          <a:p>
            <a:pPr algn="justLow" rtl="1">
              <a:lnSpc>
                <a:spcPct val="115000"/>
              </a:lnSpc>
            </a:pPr>
            <a:endParaRPr lang="fa-IR" altLang="en-US" sz="2500" dirty="0">
              <a:cs typeface="B Mitra" panose="00000400000000000000" pitchFamily="2" charset="-78"/>
            </a:endParaRPr>
          </a:p>
          <a:p>
            <a:pPr algn="justLow" rtl="1">
              <a:lnSpc>
                <a:spcPct val="115000"/>
              </a:lnSpc>
            </a:pPr>
            <a:r>
              <a:rPr lang="fa-IR" altLang="en-US" sz="2500" dirty="0">
                <a:cs typeface="B Mitra" panose="00000400000000000000" pitchFamily="2" charset="-78"/>
              </a:rPr>
              <a:t>در دیابت نوع یک فشار خون بیشتر به علت بیماری کلیه ایجاد می شود اما در دیابت نوع دو فشار خون بالا همراه با سایر عوامل خطر قلبی عروقی می باشد. </a:t>
            </a:r>
            <a:endParaRPr lang="fa-IR" altLang="en-US" sz="2500" dirty="0" smtClean="0">
              <a:cs typeface="B Mitra" panose="00000400000000000000" pitchFamily="2" charset="-78"/>
            </a:endParaRPr>
          </a:p>
          <a:p>
            <a:pPr algn="justLow" rtl="1">
              <a:lnSpc>
                <a:spcPct val="115000"/>
              </a:lnSpc>
            </a:pPr>
            <a:endParaRPr lang="fa-IR" altLang="en-US" sz="2500" dirty="0">
              <a:cs typeface="B Mitra" panose="00000400000000000000" pitchFamily="2" charset="-78"/>
            </a:endParaRPr>
          </a:p>
          <a:p>
            <a:pPr algn="justLow" rtl="1">
              <a:lnSpc>
                <a:spcPct val="115000"/>
              </a:lnSpc>
            </a:pPr>
            <a:r>
              <a:rPr lang="fa-IR" altLang="en-US" sz="2500" dirty="0">
                <a:cs typeface="B Mitra" panose="00000400000000000000" pitchFamily="2" charset="-78"/>
              </a:rPr>
              <a:t>فشار خون بالا مهمترین عامل خطر </a:t>
            </a:r>
            <a:r>
              <a:rPr lang="ar-SA" altLang="en-US" sz="2500" dirty="0">
                <a:cs typeface="B Mitra" panose="00000400000000000000" pitchFamily="2" charset="-78"/>
              </a:rPr>
              <a:t>بيماري قلبي عروقي </a:t>
            </a:r>
            <a:r>
              <a:rPr lang="fa-IR" altLang="en-US" sz="2500" dirty="0">
                <a:cs typeface="B Mitra" panose="00000400000000000000" pitchFamily="2" charset="-78"/>
              </a:rPr>
              <a:t>است. همچنین عامل خطر ایجاد عوارض عروق کوچک در افراد دیابتی می باشد. </a:t>
            </a:r>
            <a:r>
              <a:rPr lang="ar-SA" altLang="en-US" sz="2500" dirty="0">
                <a:cs typeface="B Mitra" panose="00000400000000000000" pitchFamily="2" charset="-78"/>
              </a:rPr>
              <a:t>بنابر اين كنترل فشارخون در افراد مبتلا به ديابت و تنظيم قند خون در افرادي كه مبتلا به فشار خون بالا هستند، اهميت زيادي در كاهش احتمال خطر بيماري‌هاي قلبي عروقي دارد.</a:t>
            </a:r>
            <a:endParaRPr lang="en-US" altLang="en-US" sz="2500" dirty="0">
              <a:cs typeface="B Mitra" panose="00000400000000000000" pitchFamily="2" charset="-78"/>
            </a:endParaRPr>
          </a:p>
        </p:txBody>
      </p:sp>
    </p:spTree>
    <p:extLst>
      <p:ext uri="{BB962C8B-B14F-4D97-AF65-F5344CB8AC3E}">
        <p14:creationId xmlns:p14="http://schemas.microsoft.com/office/powerpoint/2010/main" val="2954142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828800" y="511629"/>
            <a:ext cx="8153400" cy="720725"/>
          </a:xfrm>
        </p:spPr>
        <p:txBody>
          <a:bodyPr/>
          <a:lstStyle/>
          <a:p>
            <a:pPr algn="ctr"/>
            <a:r>
              <a:rPr lang="fa-IR" altLang="en-US" sz="3600" dirty="0">
                <a:cs typeface="B Titr" panose="00000700000000000000" pitchFamily="2" charset="-78"/>
              </a:rPr>
              <a:t>كنترل مطلوب فشارخون </a:t>
            </a:r>
            <a:endParaRPr lang="en-US" altLang="en-US" sz="3600" dirty="0">
              <a:cs typeface="B Titr" panose="00000700000000000000" pitchFamily="2" charset="-78"/>
            </a:endParaRPr>
          </a:p>
        </p:txBody>
      </p:sp>
      <p:pic>
        <p:nvPicPr>
          <p:cNvPr id="39939"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6647" y="2362201"/>
            <a:ext cx="4903353" cy="3675064"/>
          </a:xfrm>
        </p:spPr>
      </p:pic>
      <p:sp>
        <p:nvSpPr>
          <p:cNvPr id="4" name="Content Placeholder 3"/>
          <p:cNvSpPr>
            <a:spLocks noGrp="1"/>
          </p:cNvSpPr>
          <p:nvPr>
            <p:ph sz="half" idx="2"/>
          </p:nvPr>
        </p:nvSpPr>
        <p:spPr>
          <a:xfrm>
            <a:off x="5232399" y="1796144"/>
            <a:ext cx="6262915" cy="4985658"/>
          </a:xfrm>
        </p:spPr>
        <p:txBody>
          <a:bodyPr/>
          <a:lstStyle/>
          <a:p>
            <a:pPr algn="r" rtl="1"/>
            <a:r>
              <a:rPr lang="fa-IR" altLang="en-US" sz="2500" dirty="0">
                <a:latin typeface="Arial" panose="020B0604020202020204" pitchFamily="34" charset="0"/>
                <a:cs typeface="B Mitra" panose="00000400000000000000" pitchFamily="2" charset="-78"/>
              </a:rPr>
              <a:t>فشارخون بيماران ديابتي بايد در هر ويزيت توسط پزشك اندازه گیری شود و در صورت غيرطبيعي بودن، بايد بيمار تحت درمان هاي غيردارويي و دارويي قرار گيرد و مراقبت هاي لازم در اين خصوص اعمال شود.</a:t>
            </a:r>
          </a:p>
          <a:p>
            <a:pPr algn="r" rtl="1"/>
            <a:r>
              <a:rPr lang="fa-IR" altLang="en-US" sz="2500" dirty="0">
                <a:latin typeface="Arial" panose="020B0604020202020204" pitchFamily="34" charset="0"/>
                <a:cs typeface="B Mitra" panose="00000400000000000000" pitchFamily="2" charset="-78"/>
              </a:rPr>
              <a:t>در بيماران ديابتي كه فشارخون بالا دارند بهتر است خودمراقبتی فشار خون آموزش داده شود و در منزل نيز فشارخون خود را اندازه گيري كرده و در دفترچه اي ثبت و به پرستار، كارشناس مراقب سلامت </a:t>
            </a:r>
            <a:r>
              <a:rPr lang="fa-IR" altLang="en-US" sz="2500" dirty="0" smtClean="0">
                <a:latin typeface="Arial" panose="020B0604020202020204" pitchFamily="34" charset="0"/>
                <a:cs typeface="B Mitra" panose="00000400000000000000" pitchFamily="2" charset="-78"/>
              </a:rPr>
              <a:t>خانواده، بهورز </a:t>
            </a:r>
            <a:r>
              <a:rPr lang="fa-IR" altLang="en-US" sz="2500" dirty="0">
                <a:latin typeface="Arial" panose="020B0604020202020204" pitchFamily="34" charset="0"/>
                <a:cs typeface="B Mitra" panose="00000400000000000000" pitchFamily="2" charset="-78"/>
              </a:rPr>
              <a:t>و يا پزشك اطلاع دهند.</a:t>
            </a:r>
            <a:endParaRPr lang="en-US" altLang="en-US" sz="2500" dirty="0">
              <a:latin typeface="Arial" panose="020B0604020202020204" pitchFamily="34" charset="0"/>
              <a:cs typeface="B Mitra" panose="00000400000000000000" pitchFamily="2" charset="-78"/>
            </a:endParaRPr>
          </a:p>
        </p:txBody>
      </p:sp>
    </p:spTree>
    <p:extLst>
      <p:ext uri="{BB962C8B-B14F-4D97-AF65-F5344CB8AC3E}">
        <p14:creationId xmlns:p14="http://schemas.microsoft.com/office/powerpoint/2010/main" val="547078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51848664"/>
              </p:ext>
            </p:extLst>
          </p:nvPr>
        </p:nvGraphicFramePr>
        <p:xfrm>
          <a:off x="101600" y="533400"/>
          <a:ext cx="119888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887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794657" y="936171"/>
            <a:ext cx="10515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r" rtl="1" eaLnBrk="1" hangingPunct="1">
              <a:spcBef>
                <a:spcPct val="0"/>
              </a:spcBef>
              <a:buClrTx/>
              <a:buSzTx/>
              <a:buFontTx/>
              <a:buNone/>
            </a:pPr>
            <a:r>
              <a:rPr lang="fa-IR" altLang="en-US" sz="2500" dirty="0">
                <a:latin typeface="Arial" panose="020B0604020202020204" pitchFamily="34" charset="0"/>
                <a:ea typeface="+mn-ea"/>
                <a:cs typeface="B Mitra" panose="00000400000000000000" pitchFamily="2" charset="-78"/>
              </a:rPr>
              <a:t>اهداف فشار خون در بیمار مبتلا به دیابت فشار خون کمتر از  140/90  می باشد</a:t>
            </a:r>
            <a:r>
              <a:rPr lang="fa-IR" altLang="en-US" sz="2500" dirty="0" smtClean="0">
                <a:latin typeface="Arial" panose="020B0604020202020204" pitchFamily="34" charset="0"/>
                <a:ea typeface="+mn-ea"/>
                <a:cs typeface="B Mitra" panose="00000400000000000000" pitchFamily="2" charset="-78"/>
              </a:rPr>
              <a:t>.</a:t>
            </a:r>
          </a:p>
          <a:p>
            <a:pPr algn="r" rtl="1" eaLnBrk="1" hangingPunct="1">
              <a:spcBef>
                <a:spcPct val="0"/>
              </a:spcBef>
              <a:buClrTx/>
              <a:buSzTx/>
              <a:buFontTx/>
              <a:buNone/>
            </a:pPr>
            <a:endParaRPr lang="fa-IR" altLang="en-US" sz="2500" dirty="0">
              <a:latin typeface="Arial" panose="020B0604020202020204" pitchFamily="34" charset="0"/>
              <a:ea typeface="+mn-ea"/>
              <a:cs typeface="B Mitra" panose="00000400000000000000" pitchFamily="2" charset="-78"/>
            </a:endParaRPr>
          </a:p>
          <a:p>
            <a:pPr algn="r" rtl="1" eaLnBrk="1" hangingPunct="1">
              <a:spcBef>
                <a:spcPct val="0"/>
              </a:spcBef>
              <a:buClrTx/>
              <a:buSzTx/>
              <a:buFont typeface="Wingdings 2" panose="05020102010507070707" pitchFamily="18" charset="2"/>
              <a:buNone/>
            </a:pPr>
            <a:r>
              <a:rPr lang="fa-IR" altLang="en-US" sz="2500" dirty="0">
                <a:latin typeface="Arial" panose="020B0604020202020204" pitchFamily="34" charset="0"/>
                <a:ea typeface="+mn-ea"/>
                <a:cs typeface="B Mitra" panose="00000400000000000000" pitchFamily="2" charset="-78"/>
              </a:rPr>
              <a:t>درمان با چند دارو معمولا برای رسیدن به کنترل فشار خون لازم است</a:t>
            </a:r>
            <a:r>
              <a:rPr lang="fa-IR" altLang="en-US" sz="2500" dirty="0" smtClean="0">
                <a:latin typeface="Arial" panose="020B0604020202020204" pitchFamily="34" charset="0"/>
                <a:ea typeface="+mn-ea"/>
                <a:cs typeface="B Mitra" panose="00000400000000000000" pitchFamily="2" charset="-78"/>
              </a:rPr>
              <a:t>.</a:t>
            </a:r>
          </a:p>
          <a:p>
            <a:pPr algn="r" rtl="1" eaLnBrk="1" hangingPunct="1">
              <a:spcBef>
                <a:spcPct val="0"/>
              </a:spcBef>
              <a:buClrTx/>
              <a:buSzTx/>
              <a:buFont typeface="Wingdings 2" panose="05020102010507070707" pitchFamily="18" charset="2"/>
              <a:buNone/>
            </a:pPr>
            <a:endParaRPr lang="fa-IR" altLang="en-US" sz="2500" dirty="0">
              <a:latin typeface="Arial" panose="020B0604020202020204" pitchFamily="34" charset="0"/>
              <a:ea typeface="+mn-ea"/>
              <a:cs typeface="B Mitra" panose="00000400000000000000" pitchFamily="2" charset="-78"/>
            </a:endParaRPr>
          </a:p>
          <a:p>
            <a:pPr algn="r" rtl="1" eaLnBrk="1" hangingPunct="1">
              <a:spcBef>
                <a:spcPct val="0"/>
              </a:spcBef>
              <a:buClrTx/>
              <a:buSzTx/>
              <a:buFont typeface="Wingdings 2" panose="05020102010507070707" pitchFamily="18" charset="2"/>
              <a:buNone/>
            </a:pPr>
            <a:r>
              <a:rPr lang="fa-IR" altLang="en-US" sz="2500" dirty="0">
                <a:latin typeface="Arial" panose="020B0604020202020204" pitchFamily="34" charset="0"/>
                <a:ea typeface="+mn-ea"/>
                <a:cs typeface="B Mitra" panose="00000400000000000000" pitchFamily="2" charset="-78"/>
              </a:rPr>
              <a:t>در صورت فشار خون بالای 160/100 لازم است دو دارو مصرف شود</a:t>
            </a:r>
            <a:r>
              <a:rPr lang="fa-IR" altLang="en-US" sz="2500" dirty="0" smtClean="0">
                <a:latin typeface="Arial" panose="020B0604020202020204" pitchFamily="34" charset="0"/>
                <a:ea typeface="+mn-ea"/>
                <a:cs typeface="B Mitra" panose="00000400000000000000" pitchFamily="2" charset="-78"/>
              </a:rPr>
              <a:t>.</a:t>
            </a:r>
          </a:p>
          <a:p>
            <a:pPr algn="r" rtl="1" eaLnBrk="1" hangingPunct="1">
              <a:spcBef>
                <a:spcPct val="0"/>
              </a:spcBef>
              <a:buClrTx/>
              <a:buSzTx/>
              <a:buFont typeface="Wingdings 2" panose="05020102010507070707" pitchFamily="18" charset="2"/>
              <a:buNone/>
            </a:pPr>
            <a:r>
              <a:rPr lang="fa-IR" altLang="en-US" sz="2500" dirty="0" smtClean="0">
                <a:latin typeface="Arial" panose="020B0604020202020204" pitchFamily="34" charset="0"/>
                <a:ea typeface="+mn-ea"/>
                <a:cs typeface="B Mitra" panose="00000400000000000000" pitchFamily="2" charset="-78"/>
              </a:rPr>
              <a:t> </a:t>
            </a:r>
            <a:endParaRPr lang="fa-IR" altLang="en-US" sz="2500" dirty="0">
              <a:latin typeface="Arial" panose="020B0604020202020204" pitchFamily="34" charset="0"/>
              <a:ea typeface="+mn-ea"/>
              <a:cs typeface="B Mitra" panose="00000400000000000000" pitchFamily="2" charset="-78"/>
            </a:endParaRPr>
          </a:p>
          <a:p>
            <a:pPr algn="r" rtl="1" eaLnBrk="1" hangingPunct="1">
              <a:spcBef>
                <a:spcPct val="0"/>
              </a:spcBef>
              <a:buClrTx/>
              <a:buSzTx/>
              <a:buFont typeface="Wingdings 2" panose="05020102010507070707" pitchFamily="18" charset="2"/>
              <a:buNone/>
            </a:pPr>
            <a:r>
              <a:rPr lang="fa-IR" altLang="en-US" sz="2500" dirty="0">
                <a:latin typeface="Arial" panose="020B0604020202020204" pitchFamily="34" charset="0"/>
                <a:ea typeface="+mn-ea"/>
                <a:cs typeface="B Mitra" panose="00000400000000000000" pitchFamily="2" charset="-78"/>
              </a:rPr>
              <a:t>دارو با دوز کم شروع می شود و به آرامی افزایش می یابد تا به کنترل برسد</a:t>
            </a:r>
            <a:r>
              <a:rPr lang="fa-IR" altLang="en-US" sz="2500" dirty="0" smtClean="0">
                <a:latin typeface="Arial" panose="020B0604020202020204" pitchFamily="34" charset="0"/>
                <a:ea typeface="+mn-ea"/>
                <a:cs typeface="B Mitra" panose="00000400000000000000" pitchFamily="2" charset="-78"/>
              </a:rPr>
              <a:t>.</a:t>
            </a:r>
          </a:p>
          <a:p>
            <a:pPr algn="r" rtl="1" eaLnBrk="1" hangingPunct="1">
              <a:spcBef>
                <a:spcPct val="0"/>
              </a:spcBef>
              <a:buClrTx/>
              <a:buSzTx/>
              <a:buFont typeface="Wingdings 2" panose="05020102010507070707" pitchFamily="18" charset="2"/>
              <a:buNone/>
            </a:pPr>
            <a:r>
              <a:rPr lang="fa-IR" altLang="en-US" sz="2500" dirty="0" smtClean="0">
                <a:latin typeface="Arial" panose="020B0604020202020204" pitchFamily="34" charset="0"/>
                <a:ea typeface="+mn-ea"/>
                <a:cs typeface="B Mitra" panose="00000400000000000000" pitchFamily="2" charset="-78"/>
              </a:rPr>
              <a:t> </a:t>
            </a:r>
            <a:endParaRPr lang="en-US" altLang="en-US" sz="2500" dirty="0">
              <a:latin typeface="Arial" panose="020B0604020202020204" pitchFamily="34" charset="0"/>
              <a:ea typeface="+mn-ea"/>
              <a:cs typeface="B Mitra" panose="00000400000000000000" pitchFamily="2" charset="-78"/>
            </a:endParaRPr>
          </a:p>
          <a:p>
            <a:pPr algn="r" rtl="1" eaLnBrk="1" hangingPunct="1">
              <a:spcBef>
                <a:spcPct val="0"/>
              </a:spcBef>
              <a:buClrTx/>
              <a:buSzTx/>
              <a:buFontTx/>
              <a:buNone/>
            </a:pPr>
            <a:r>
              <a:rPr lang="fa-IR" altLang="en-US" sz="2500" dirty="0">
                <a:latin typeface="Arial" panose="020B0604020202020204" pitchFamily="34" charset="0"/>
                <a:ea typeface="+mn-ea"/>
                <a:cs typeface="B Mitra" panose="00000400000000000000" pitchFamily="2" charset="-78"/>
              </a:rPr>
              <a:t>لازم است یک یا بیشتر داروی فشار خون شب، قبل از خواب مصرف شود چرا که معلوم شده ارتباط بین فشار خون هنگام خواب با شیوع سکته های قلبی و مغزی وجود دارد. </a:t>
            </a:r>
            <a:endParaRPr lang="fa-IR" altLang="en-US" sz="2500" dirty="0" smtClean="0">
              <a:latin typeface="Arial" panose="020B0604020202020204" pitchFamily="34" charset="0"/>
              <a:ea typeface="+mn-ea"/>
              <a:cs typeface="B Mitra" panose="00000400000000000000" pitchFamily="2" charset="-78"/>
            </a:endParaRPr>
          </a:p>
          <a:p>
            <a:pPr algn="r" rtl="1" eaLnBrk="1" hangingPunct="1">
              <a:spcBef>
                <a:spcPct val="0"/>
              </a:spcBef>
              <a:buClrTx/>
              <a:buSzTx/>
              <a:buFontTx/>
              <a:buNone/>
            </a:pPr>
            <a:endParaRPr lang="fa-IR" altLang="en-US" sz="2500" dirty="0">
              <a:latin typeface="Arial" panose="020B0604020202020204" pitchFamily="34" charset="0"/>
              <a:ea typeface="+mn-ea"/>
              <a:cs typeface="B Mitra" panose="00000400000000000000" pitchFamily="2" charset="-78"/>
            </a:endParaRPr>
          </a:p>
          <a:p>
            <a:pPr algn="r" rtl="1" eaLnBrk="1" hangingPunct="1">
              <a:spcBef>
                <a:spcPct val="0"/>
              </a:spcBef>
              <a:buClrTx/>
              <a:buSzTx/>
              <a:buFontTx/>
              <a:buNone/>
            </a:pPr>
            <a:r>
              <a:rPr lang="fa-IR" altLang="en-US" sz="2500" dirty="0">
                <a:latin typeface="Arial" panose="020B0604020202020204" pitchFamily="34" charset="0"/>
                <a:ea typeface="+mn-ea"/>
                <a:cs typeface="B Mitra" panose="00000400000000000000" pitchFamily="2" charset="-78"/>
              </a:rPr>
              <a:t>در افراد مسن فشار دیاستول از 70 میلی متر جیوه کمتر نشود.</a:t>
            </a:r>
            <a:endParaRPr lang="en-US" altLang="en-US" sz="2500" dirty="0">
              <a:latin typeface="Arial" panose="020B0604020202020204" pitchFamily="34" charset="0"/>
              <a:ea typeface="+mn-ea"/>
              <a:cs typeface="B Mitra" panose="00000400000000000000" pitchFamily="2" charset="-78"/>
            </a:endParaRPr>
          </a:p>
        </p:txBody>
      </p:sp>
    </p:spTree>
    <p:extLst>
      <p:ext uri="{BB962C8B-B14F-4D97-AF65-F5344CB8AC3E}">
        <p14:creationId xmlns:p14="http://schemas.microsoft.com/office/powerpoint/2010/main" val="3629983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nvSpPr>
        <p:spPr bwMode="auto">
          <a:xfrm>
            <a:off x="903515" y="762001"/>
            <a:ext cx="1012371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r" rtl="1">
              <a:spcBef>
                <a:spcPts val="1200"/>
              </a:spcBef>
              <a:buClr>
                <a:srgbClr val="FBE905"/>
              </a:buClr>
              <a:buSzPct val="100000"/>
              <a:buNone/>
            </a:pPr>
            <a:r>
              <a:rPr lang="fa-IR" altLang="en-US" sz="2500" dirty="0">
                <a:latin typeface="Arial" panose="020B0604020202020204" pitchFamily="34" charset="0"/>
                <a:ea typeface="+mn-ea"/>
                <a:cs typeface="B Mitra" panose="00000400000000000000" pitchFamily="2" charset="-78"/>
              </a:rPr>
              <a:t>از دسته داروهای مناسب در درمان بیماران مبتلا به فشار خون و دیابت</a:t>
            </a:r>
          </a:p>
          <a:p>
            <a:pPr algn="r" rtl="1">
              <a:spcBef>
                <a:spcPts val="1200"/>
              </a:spcBef>
              <a:buClr>
                <a:srgbClr val="FBE905"/>
              </a:buClr>
              <a:buSzPct val="100000"/>
              <a:buNone/>
            </a:pPr>
            <a:r>
              <a:rPr lang="fa-IR" altLang="en-US" sz="2500" dirty="0">
                <a:latin typeface="Arial" panose="020B0604020202020204" pitchFamily="34" charset="0"/>
                <a:ea typeface="+mn-ea"/>
                <a:cs typeface="B Mitra" panose="00000400000000000000" pitchFamily="2" charset="-78"/>
              </a:rPr>
              <a:t> گروه داروهای مهار کننده آنزیم تبدیل کننده آنژیوتانسین ( </a:t>
            </a:r>
            <a:r>
              <a:rPr lang="en-US" altLang="en-US" sz="2500" dirty="0">
                <a:latin typeface="Arial" panose="020B0604020202020204" pitchFamily="34" charset="0"/>
                <a:ea typeface="+mn-ea"/>
                <a:cs typeface="B Mitra" panose="00000400000000000000" pitchFamily="2" charset="-78"/>
              </a:rPr>
              <a:t>ACE</a:t>
            </a:r>
            <a:r>
              <a:rPr lang="fa-IR" altLang="en-US" sz="2500" dirty="0">
                <a:latin typeface="Arial" panose="020B0604020202020204" pitchFamily="34" charset="0"/>
                <a:ea typeface="+mn-ea"/>
                <a:cs typeface="B Mitra" panose="00000400000000000000" pitchFamily="2" charset="-78"/>
              </a:rPr>
              <a:t> ) مثل کاپتوپریل ( 25 و 50 میلیگرمی) و انالاپریل (5 و 10 میلیگرمی ) که در صورت وجود عوارض دارویی ( سرفه) از دسته دارویی دیگر مثل </a:t>
            </a:r>
          </a:p>
          <a:p>
            <a:pPr algn="r" rtl="1">
              <a:spcBef>
                <a:spcPts val="1200"/>
              </a:spcBef>
              <a:buClr>
                <a:srgbClr val="FBE905"/>
              </a:buClr>
              <a:buSzPct val="100000"/>
              <a:buNone/>
            </a:pPr>
            <a:r>
              <a:rPr lang="fa-IR" altLang="en-US" sz="2500" dirty="0">
                <a:latin typeface="Arial" panose="020B0604020202020204" pitchFamily="34" charset="0"/>
                <a:ea typeface="+mn-ea"/>
                <a:cs typeface="B Mitra" panose="00000400000000000000" pitchFamily="2" charset="-78"/>
              </a:rPr>
              <a:t>گروه داروهای بلوک کننده گیرنده های آلدوسترون ( </a:t>
            </a:r>
            <a:r>
              <a:rPr lang="en-US" altLang="en-US" sz="2500" dirty="0">
                <a:latin typeface="Arial" panose="020B0604020202020204" pitchFamily="34" charset="0"/>
                <a:ea typeface="+mn-ea"/>
                <a:cs typeface="B Mitra" panose="00000400000000000000" pitchFamily="2" charset="-78"/>
              </a:rPr>
              <a:t>ARB</a:t>
            </a:r>
            <a:r>
              <a:rPr lang="fa-IR" altLang="en-US" sz="2500" dirty="0">
                <a:latin typeface="Arial" panose="020B0604020202020204" pitchFamily="34" charset="0"/>
                <a:ea typeface="+mn-ea"/>
                <a:cs typeface="B Mitra" panose="00000400000000000000" pitchFamily="2" charset="-78"/>
              </a:rPr>
              <a:t>) مثل لوزارتان 25 و 50 میلیگرمی ) می توان استفاده کرد.</a:t>
            </a:r>
          </a:p>
          <a:p>
            <a:pPr algn="r" rtl="1">
              <a:spcBef>
                <a:spcPts val="1200"/>
              </a:spcBef>
              <a:buClr>
                <a:srgbClr val="FBE905"/>
              </a:buClr>
              <a:buSzPct val="100000"/>
              <a:buNone/>
            </a:pPr>
            <a:r>
              <a:rPr lang="fa-IR" altLang="en-US" sz="2500" dirty="0">
                <a:latin typeface="Arial" panose="020B0604020202020204" pitchFamily="34" charset="0"/>
                <a:ea typeface="+mn-ea"/>
                <a:cs typeface="B Mitra" panose="00000400000000000000" pitchFamily="2" charset="-78"/>
              </a:rPr>
              <a:t>یک هفته پس از شروع این داروها لازم است کراتینین و پتاسیم چک شوند.</a:t>
            </a:r>
          </a:p>
          <a:p>
            <a:pPr algn="r" rtl="1">
              <a:spcBef>
                <a:spcPts val="1200"/>
              </a:spcBef>
              <a:buClr>
                <a:srgbClr val="FBE905"/>
              </a:buClr>
              <a:buSzPct val="100000"/>
              <a:buNone/>
            </a:pPr>
            <a:r>
              <a:rPr lang="fa-IR" altLang="en-US" sz="2500" dirty="0">
                <a:latin typeface="Arial" panose="020B0604020202020204" pitchFamily="34" charset="0"/>
                <a:ea typeface="+mn-ea"/>
                <a:cs typeface="B Mitra" panose="00000400000000000000" pitchFamily="2" charset="-78"/>
              </a:rPr>
              <a:t>این دو دسته دارو در بارداری ممنوعیت مصرف دارند</a:t>
            </a:r>
            <a:r>
              <a:rPr lang="fa-IR" altLang="en-US" sz="2500" dirty="0" smtClean="0">
                <a:latin typeface="Arial" panose="020B0604020202020204" pitchFamily="34" charset="0"/>
                <a:ea typeface="+mn-ea"/>
                <a:cs typeface="B Mitra" panose="00000400000000000000" pitchFamily="2" charset="-78"/>
              </a:rPr>
              <a:t>.</a:t>
            </a:r>
          </a:p>
          <a:p>
            <a:pPr algn="r" rtl="1">
              <a:spcBef>
                <a:spcPts val="1200"/>
              </a:spcBef>
              <a:buClr>
                <a:srgbClr val="FBE905"/>
              </a:buClr>
              <a:buSzPct val="100000"/>
              <a:buNone/>
            </a:pPr>
            <a:r>
              <a:rPr lang="fa-IR" altLang="en-US" sz="2500" dirty="0" smtClean="0">
                <a:latin typeface="Arial" panose="020B0604020202020204" pitchFamily="34" charset="0"/>
                <a:ea typeface="+mn-ea"/>
                <a:cs typeface="B Mitra" panose="00000400000000000000" pitchFamily="2" charset="-78"/>
              </a:rPr>
              <a:t>مصرف این دو دسته دارویی با هم ممنوع می باشد. </a:t>
            </a:r>
            <a:endParaRPr lang="fa-IR" altLang="en-US" sz="2500" dirty="0">
              <a:latin typeface="Arial" panose="020B0604020202020204" pitchFamily="34" charset="0"/>
              <a:ea typeface="+mn-ea"/>
              <a:cs typeface="B Mitra" panose="00000400000000000000" pitchFamily="2" charset="-78"/>
            </a:endParaRPr>
          </a:p>
          <a:p>
            <a:pPr algn="r" rtl="1">
              <a:spcBef>
                <a:spcPts val="1200"/>
              </a:spcBef>
              <a:buClr>
                <a:srgbClr val="FBE905"/>
              </a:buClr>
              <a:buSzPct val="100000"/>
              <a:buNone/>
            </a:pPr>
            <a:r>
              <a:rPr lang="fa-IR" altLang="en-US" sz="2500" dirty="0">
                <a:latin typeface="Arial" panose="020B0604020202020204" pitchFamily="34" charset="0"/>
                <a:ea typeface="+mn-ea"/>
                <a:cs typeface="B Mitra" panose="00000400000000000000" pitchFamily="2" charset="-78"/>
              </a:rPr>
              <a:t>سایر داروهای فشار خون به عنوان نمونه: آملودیپین، هیدروکلرتیازید، اتنولول و ... می باشد.</a:t>
            </a:r>
            <a:endParaRPr lang="en-US" altLang="en-US" sz="2500" dirty="0">
              <a:latin typeface="Arial" panose="020B0604020202020204" pitchFamily="34" charset="0"/>
              <a:ea typeface="+mn-ea"/>
              <a:cs typeface="B Mitra" panose="00000400000000000000" pitchFamily="2" charset="-78"/>
            </a:endParaRPr>
          </a:p>
          <a:p>
            <a:pPr algn="r" rtl="1">
              <a:spcBef>
                <a:spcPts val="1200"/>
              </a:spcBef>
              <a:buClr>
                <a:srgbClr val="FBE905"/>
              </a:buClr>
              <a:buSzPct val="100000"/>
              <a:buFont typeface="Verdana" panose="020B0604030504040204" pitchFamily="34" charset="0"/>
              <a:buChar char="●"/>
            </a:pPr>
            <a:endParaRPr lang="en-US" altLang="en-US" sz="2800" b="1" dirty="0">
              <a:cs typeface="Arial" panose="020B0604020202020204" pitchFamily="34" charset="0"/>
            </a:endParaRPr>
          </a:p>
          <a:p>
            <a:pPr>
              <a:spcBef>
                <a:spcPts val="1200"/>
              </a:spcBef>
              <a:buClr>
                <a:srgbClr val="FBE905"/>
              </a:buClr>
              <a:buSzPct val="100000"/>
              <a:buFont typeface="Verdana" panose="020B0604030504040204" pitchFamily="34" charset="0"/>
              <a:buChar char="●"/>
            </a:pPr>
            <a:endParaRPr lang="en-US" altLang="en-US" sz="2800" b="1" dirty="0">
              <a:cs typeface="Arial" panose="020B0604020202020204" pitchFamily="34" charset="0"/>
            </a:endParaRPr>
          </a:p>
        </p:txBody>
      </p:sp>
    </p:spTree>
    <p:extLst>
      <p:ext uri="{BB962C8B-B14F-4D97-AF65-F5344CB8AC3E}">
        <p14:creationId xmlns:p14="http://schemas.microsoft.com/office/powerpoint/2010/main" val="3730908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altLang="en-US" smtClean="0">
              <a:cs typeface="Traditional Arabic" panose="02020603050405020304" pitchFamily="18" charset="-78"/>
            </a:endParaRPr>
          </a:p>
        </p:txBody>
      </p:sp>
      <p:sp>
        <p:nvSpPr>
          <p:cNvPr id="43011" name="Content Placeholder 2"/>
          <p:cNvSpPr>
            <a:spLocks noGrp="1"/>
          </p:cNvSpPr>
          <p:nvPr>
            <p:ph idx="1"/>
          </p:nvPr>
        </p:nvSpPr>
        <p:spPr/>
        <p:txBody>
          <a:bodyPr/>
          <a:lstStyle/>
          <a:p>
            <a:endParaRPr lang="en-US" altLang="en-US" smtClean="0">
              <a:cs typeface="Majalla UI"/>
            </a:endParaRPr>
          </a:p>
        </p:txBody>
      </p:sp>
      <p:pic>
        <p:nvPicPr>
          <p:cNvPr id="43012" name="Picture 2" descr="C:\Users\DR35FF~1.AMI\AppData\Local\Temp\Rar$DIa0.111\photo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5058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3"/>
          <p:cNvSpPr>
            <a:spLocks noGrp="1"/>
          </p:cNvSpPr>
          <p:nvPr/>
        </p:nvSpPr>
        <p:spPr bwMode="auto">
          <a:xfrm>
            <a:off x="707571" y="1469571"/>
            <a:ext cx="10461172" cy="515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r" rtl="1">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درمان با آسپرین 80 میلیگرم را در بیماران دیابتی نوع یک یا </a:t>
            </a:r>
            <a:r>
              <a:rPr lang="fa-IR" altLang="en-US" sz="2500" dirty="0" smtClean="0">
                <a:latin typeface="Arial" panose="020B0604020202020204" pitchFamily="34" charset="0"/>
                <a:ea typeface="+mn-ea"/>
                <a:cs typeface="B Mitra" panose="00000400000000000000" pitchFamily="2" charset="-78"/>
              </a:rPr>
              <a:t>دو</a:t>
            </a:r>
            <a:r>
              <a:rPr lang="en-US" altLang="en-US" sz="2500" dirty="0" smtClean="0">
                <a:latin typeface="Arial" panose="020B0604020202020204" pitchFamily="34" charset="0"/>
                <a:ea typeface="+mn-ea"/>
                <a:cs typeface="B Mitra" panose="00000400000000000000" pitchFamily="2" charset="-78"/>
              </a:rPr>
              <a:t> </a:t>
            </a:r>
            <a:r>
              <a:rPr lang="fa-IR" altLang="en-US" sz="2500" dirty="0" smtClean="0">
                <a:latin typeface="Arial" panose="020B0604020202020204" pitchFamily="34" charset="0"/>
                <a:ea typeface="+mn-ea"/>
                <a:cs typeface="B Mitra" panose="00000400000000000000" pitchFamily="2" charset="-78"/>
              </a:rPr>
              <a:t> بالای 50 سال </a:t>
            </a:r>
            <a:r>
              <a:rPr lang="fa-IR" altLang="en-US" sz="2500" dirty="0">
                <a:latin typeface="Arial" panose="020B0604020202020204" pitchFamily="34" charset="0"/>
                <a:ea typeface="+mn-ea"/>
                <a:cs typeface="B Mitra" panose="00000400000000000000" pitchFamily="2" charset="-78"/>
              </a:rPr>
              <a:t>که حداقل یکی از عوامل خطر اصلی را دارند در نظر بگیرید.</a:t>
            </a:r>
          </a:p>
          <a:p>
            <a:pPr algn="r" rtl="1">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عوامل خطر اصلی شامل:</a:t>
            </a:r>
          </a:p>
          <a:p>
            <a:pPr algn="r" rtl="1">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سابقه فامیلی بیماری قلبی عروقی زودرس</a:t>
            </a:r>
          </a:p>
          <a:p>
            <a:pPr algn="r" rtl="1">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فشار خون بالا</a:t>
            </a:r>
          </a:p>
          <a:p>
            <a:pPr algn="r" rtl="1">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سیگار</a:t>
            </a:r>
          </a:p>
          <a:p>
            <a:pPr algn="r" rtl="1">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اختلالات چربی خون</a:t>
            </a:r>
          </a:p>
          <a:p>
            <a:pPr algn="r" rtl="1">
              <a:spcBef>
                <a:spcPts val="1200"/>
              </a:spcBef>
              <a:buClr>
                <a:srgbClr val="FBE905"/>
              </a:buClr>
              <a:buSzPct val="100000"/>
              <a:buNone/>
              <a:defRPr/>
            </a:pPr>
            <a:r>
              <a:rPr lang="fa-IR" altLang="en-US" sz="2500" dirty="0" smtClean="0">
                <a:latin typeface="Arial" panose="020B0604020202020204" pitchFamily="34" charset="0"/>
                <a:ea typeface="+mn-ea"/>
                <a:cs typeface="B Mitra" panose="00000400000000000000" pitchFamily="2" charset="-78"/>
              </a:rPr>
              <a:t>آلبومینوری</a:t>
            </a:r>
          </a:p>
          <a:p>
            <a:pPr algn="r" rtl="1">
              <a:spcBef>
                <a:spcPts val="1200"/>
              </a:spcBef>
              <a:buClr>
                <a:srgbClr val="FBE905"/>
              </a:buClr>
              <a:buSzPct val="100000"/>
              <a:buNone/>
              <a:defRPr/>
            </a:pPr>
            <a:r>
              <a:rPr lang="fa-IR" altLang="en-US" sz="2500" dirty="0" smtClean="0">
                <a:latin typeface="Arial" panose="020B0604020202020204" pitchFamily="34" charset="0"/>
                <a:ea typeface="+mn-ea"/>
                <a:cs typeface="B Mitra" panose="00000400000000000000" pitchFamily="2" charset="-78"/>
              </a:rPr>
              <a:t>در صورتی که بیمار مبتلا به بیماری قلبی عروقی هست در هر سنی باید آسپرین مصرف کند. </a:t>
            </a:r>
            <a:endParaRPr lang="fa-IR" altLang="en-US" sz="2500" dirty="0">
              <a:latin typeface="Arial" panose="020B0604020202020204" pitchFamily="34" charset="0"/>
              <a:ea typeface="+mn-ea"/>
              <a:cs typeface="B Mitra" panose="00000400000000000000" pitchFamily="2" charset="-78"/>
            </a:endParaRPr>
          </a:p>
        </p:txBody>
      </p:sp>
      <p:sp>
        <p:nvSpPr>
          <p:cNvPr id="44035" name="Title 1"/>
          <p:cNvSpPr>
            <a:spLocks noGrp="1"/>
          </p:cNvSpPr>
          <p:nvPr/>
        </p:nvSpPr>
        <p:spPr bwMode="auto">
          <a:xfrm>
            <a:off x="1524000" y="533401"/>
            <a:ext cx="91440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ctr">
              <a:lnSpc>
                <a:spcPts val="4000"/>
              </a:lnSpc>
              <a:spcBef>
                <a:spcPct val="0"/>
              </a:spcBef>
              <a:buClrTx/>
              <a:buSzTx/>
              <a:buNone/>
            </a:pPr>
            <a:r>
              <a:rPr lang="fa-IR" altLang="en-US" sz="3600" b="1" dirty="0">
                <a:solidFill>
                  <a:srgbClr val="023567"/>
                </a:solidFill>
                <a:latin typeface="Calibri" panose="020F0502020204030204" pitchFamily="34" charset="0"/>
                <a:cs typeface="Arial" panose="020B0604020202020204" pitchFamily="34" charset="0"/>
              </a:rPr>
              <a:t>داروهای ضد پلاکت</a:t>
            </a:r>
            <a:endParaRPr lang="en-US" altLang="en-US" sz="3600" b="1" i="1" dirty="0">
              <a:solidFill>
                <a:srgbClr val="023567"/>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35567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1"/>
          <p:cNvSpPr>
            <a:spLocks noGrp="1"/>
          </p:cNvSpPr>
          <p:nvPr/>
        </p:nvSpPr>
        <p:spPr bwMode="auto">
          <a:xfrm>
            <a:off x="674914" y="881743"/>
            <a:ext cx="10439400" cy="46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r" rtl="1">
              <a:spcBef>
                <a:spcPts val="1200"/>
              </a:spcBef>
              <a:buClr>
                <a:srgbClr val="FBE905"/>
              </a:buClr>
              <a:buSzPct val="100000"/>
              <a:buFont typeface="Verdana" panose="020B0604030504040204" pitchFamily="34" charset="0"/>
              <a:buChar char="●"/>
              <a:defRPr/>
            </a:pPr>
            <a:r>
              <a:rPr lang="fa-IR" altLang="en-US" sz="2500" dirty="0">
                <a:latin typeface="Arial" panose="020B0604020202020204" pitchFamily="34" charset="0"/>
                <a:ea typeface="+mn-ea"/>
                <a:cs typeface="B Mitra" panose="00000400000000000000" pitchFamily="2" charset="-78"/>
              </a:rPr>
              <a:t>مصرف آسپرین 80 میلیگرمی به عنوان پیشگیری ثانویه در بیمار دیابتی مبتلا به بیماری قلبی عروقی الزامی است.</a:t>
            </a:r>
          </a:p>
          <a:p>
            <a:pPr marL="0" indent="0" algn="r" rtl="1">
              <a:spcBef>
                <a:spcPts val="1200"/>
              </a:spcBef>
              <a:buClr>
                <a:srgbClr val="FBE905"/>
              </a:buClr>
              <a:buSzPct val="100000"/>
              <a:buNone/>
              <a:defRPr/>
            </a:pPr>
            <a:endParaRPr lang="fa-IR" altLang="en-US" sz="2500" dirty="0" smtClean="0">
              <a:latin typeface="Arial" panose="020B0604020202020204" pitchFamily="34" charset="0"/>
              <a:ea typeface="+mn-ea"/>
              <a:cs typeface="B Mitra" panose="00000400000000000000" pitchFamily="2" charset="-78"/>
            </a:endParaRPr>
          </a:p>
          <a:p>
            <a:pPr algn="r" rtl="1">
              <a:spcBef>
                <a:spcPts val="1200"/>
              </a:spcBef>
              <a:buClr>
                <a:srgbClr val="FBE905"/>
              </a:buClr>
              <a:buSzPct val="100000"/>
              <a:buFont typeface="Verdana" panose="020B0604030504040204" pitchFamily="34" charset="0"/>
              <a:buChar char="●"/>
              <a:defRPr/>
            </a:pPr>
            <a:r>
              <a:rPr lang="fa-IR" altLang="en-US" sz="2500" dirty="0" smtClean="0">
                <a:latin typeface="Arial" panose="020B0604020202020204" pitchFamily="34" charset="0"/>
                <a:ea typeface="+mn-ea"/>
                <a:cs typeface="B Mitra" panose="00000400000000000000" pitchFamily="2" charset="-78"/>
              </a:rPr>
              <a:t>در </a:t>
            </a:r>
            <a:r>
              <a:rPr lang="fa-IR" altLang="en-US" sz="2500" dirty="0">
                <a:latin typeface="Arial" panose="020B0604020202020204" pitchFamily="34" charset="0"/>
                <a:ea typeface="+mn-ea"/>
                <a:cs typeface="B Mitra" panose="00000400000000000000" pitchFamily="2" charset="-78"/>
              </a:rPr>
              <a:t>کسانی که به آسپرین حساسیت دارند داروی کلوپیدوگرل 75 </a:t>
            </a:r>
            <a:r>
              <a:rPr lang="fa-IR" altLang="en-US" sz="2500" dirty="0" smtClean="0">
                <a:latin typeface="Arial" panose="020B0604020202020204" pitchFamily="34" charset="0"/>
                <a:ea typeface="+mn-ea"/>
                <a:cs typeface="B Mitra" panose="00000400000000000000" pitchFamily="2" charset="-78"/>
              </a:rPr>
              <a:t>میلیگرمی ( پلاویکس) </a:t>
            </a:r>
            <a:r>
              <a:rPr lang="fa-IR" altLang="en-US" sz="2500" dirty="0">
                <a:latin typeface="Arial" panose="020B0604020202020204" pitchFamily="34" charset="0"/>
                <a:ea typeface="+mn-ea"/>
                <a:cs typeface="B Mitra" panose="00000400000000000000" pitchFamily="2" charset="-78"/>
              </a:rPr>
              <a:t>مصرف شود.</a:t>
            </a:r>
          </a:p>
          <a:p>
            <a:pPr algn="r" rtl="1">
              <a:spcBef>
                <a:spcPts val="1200"/>
              </a:spcBef>
              <a:buClr>
                <a:srgbClr val="FBE905"/>
              </a:buClr>
              <a:buSzPct val="100000"/>
              <a:buFont typeface="Verdana" panose="020B0604030504040204" pitchFamily="34" charset="0"/>
              <a:buChar char="●"/>
              <a:defRPr/>
            </a:pPr>
            <a:endParaRPr lang="fa-IR" altLang="en-US" sz="2500" dirty="0" smtClean="0">
              <a:latin typeface="Arial" panose="020B0604020202020204" pitchFamily="34" charset="0"/>
              <a:ea typeface="+mn-ea"/>
              <a:cs typeface="B Mitra" panose="00000400000000000000" pitchFamily="2" charset="-78"/>
            </a:endParaRPr>
          </a:p>
          <a:p>
            <a:pPr algn="r" rtl="1">
              <a:spcBef>
                <a:spcPts val="1200"/>
              </a:spcBef>
              <a:buClr>
                <a:srgbClr val="FBE905"/>
              </a:buClr>
              <a:buSzPct val="100000"/>
              <a:buFont typeface="Verdana" panose="020B0604030504040204" pitchFamily="34" charset="0"/>
              <a:buChar char="●"/>
              <a:defRPr/>
            </a:pPr>
            <a:r>
              <a:rPr lang="fa-IR" altLang="en-US" sz="2500" dirty="0" smtClean="0">
                <a:latin typeface="Arial" panose="020B0604020202020204" pitchFamily="34" charset="0"/>
                <a:ea typeface="+mn-ea"/>
                <a:cs typeface="B Mitra" panose="00000400000000000000" pitchFamily="2" charset="-78"/>
              </a:rPr>
              <a:t>درمان </a:t>
            </a:r>
            <a:r>
              <a:rPr lang="fa-IR" altLang="en-US" sz="2500" dirty="0">
                <a:latin typeface="Arial" panose="020B0604020202020204" pitchFamily="34" charset="0"/>
                <a:ea typeface="+mn-ea"/>
                <a:cs typeface="B Mitra" panose="00000400000000000000" pitchFamily="2" charset="-78"/>
              </a:rPr>
              <a:t>با هر دو دارو در یک سال اول بعد از سکته قلبی حاد باید صورت گیرد. </a:t>
            </a:r>
          </a:p>
        </p:txBody>
      </p:sp>
    </p:spTree>
    <p:extLst>
      <p:ext uri="{BB962C8B-B14F-4D97-AF65-F5344CB8AC3E}">
        <p14:creationId xmlns:p14="http://schemas.microsoft.com/office/powerpoint/2010/main" val="20379050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nvSpPr>
        <p:spPr bwMode="auto">
          <a:xfrm>
            <a:off x="642257" y="892630"/>
            <a:ext cx="10374085" cy="461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r" rtl="1">
              <a:lnSpc>
                <a:spcPct val="150000"/>
              </a:lnSpc>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در بیماران قلبی عروقی از آسپرین و استاتین استفاده شود( در صورتی که منع مصرفی نداشته باشد)، در صورتی که بیمار فشار خون هم داشته باشد از </a:t>
            </a:r>
            <a:r>
              <a:rPr lang="en-US" altLang="en-US" sz="2500" dirty="0">
                <a:latin typeface="Arial" panose="020B0604020202020204" pitchFamily="34" charset="0"/>
                <a:ea typeface="+mn-ea"/>
                <a:cs typeface="B Mitra" panose="00000400000000000000" pitchFamily="2" charset="-78"/>
              </a:rPr>
              <a:t>ACE</a:t>
            </a:r>
            <a:r>
              <a:rPr lang="fa-IR" altLang="en-US" sz="2500" dirty="0">
                <a:latin typeface="Arial" panose="020B0604020202020204" pitchFamily="34" charset="0"/>
                <a:ea typeface="+mn-ea"/>
                <a:cs typeface="B Mitra" panose="00000400000000000000" pitchFamily="2" charset="-78"/>
              </a:rPr>
              <a:t> </a:t>
            </a:r>
            <a:r>
              <a:rPr lang="fa-IR" altLang="en-US" sz="2500" dirty="0" smtClean="0">
                <a:latin typeface="Arial" panose="020B0604020202020204" pitchFamily="34" charset="0"/>
                <a:ea typeface="+mn-ea"/>
                <a:cs typeface="B Mitra" panose="00000400000000000000" pitchFamily="2" charset="-78"/>
              </a:rPr>
              <a:t> </a:t>
            </a:r>
            <a:r>
              <a:rPr lang="fa-IR" altLang="en-US" sz="2500" b="1" dirty="0">
                <a:latin typeface="Arial" panose="020B0604020202020204" pitchFamily="34" charset="0"/>
                <a:ea typeface="+mn-ea"/>
                <a:cs typeface="B Mitra" panose="00000400000000000000" pitchFamily="2" charset="-78"/>
              </a:rPr>
              <a:t>یا</a:t>
            </a:r>
            <a:r>
              <a:rPr lang="fa-IR" altLang="en-US" sz="2500" dirty="0">
                <a:latin typeface="Arial" panose="020B0604020202020204" pitchFamily="34" charset="0"/>
                <a:ea typeface="+mn-ea"/>
                <a:cs typeface="B Mitra" panose="00000400000000000000" pitchFamily="2" charset="-78"/>
              </a:rPr>
              <a:t> </a:t>
            </a:r>
            <a:r>
              <a:rPr lang="en-US" altLang="en-US" sz="2500" dirty="0">
                <a:latin typeface="Arial" panose="020B0604020202020204" pitchFamily="34" charset="0"/>
                <a:ea typeface="+mn-ea"/>
                <a:cs typeface="B Mitra" panose="00000400000000000000" pitchFamily="2" charset="-78"/>
              </a:rPr>
              <a:t>ARB</a:t>
            </a:r>
            <a:r>
              <a:rPr lang="fa-IR" altLang="en-US" sz="2500" dirty="0">
                <a:latin typeface="Arial" panose="020B0604020202020204" pitchFamily="34" charset="0"/>
                <a:ea typeface="+mn-ea"/>
                <a:cs typeface="B Mitra" panose="00000400000000000000" pitchFamily="2" charset="-78"/>
              </a:rPr>
              <a:t> استفاده شود ( در صورتی که منع مصرفی نداشته باشد)، </a:t>
            </a:r>
          </a:p>
          <a:p>
            <a:pPr algn="r" rtl="1">
              <a:lnSpc>
                <a:spcPct val="150000"/>
              </a:lnSpc>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تشدید اصلاح شیوه زندگی با تمرکز بر کاهش وزن با کاهش مصرف کالری و افزایش فعالیت بدنی را برای کاهش قند خون و عوامل خطر قلبی عروقی در نظر بگیرید.</a:t>
            </a:r>
          </a:p>
          <a:p>
            <a:pPr algn="r" rtl="1">
              <a:lnSpc>
                <a:spcPct val="150000"/>
              </a:lnSpc>
              <a:spcBef>
                <a:spcPts val="1200"/>
              </a:spcBef>
              <a:buClr>
                <a:srgbClr val="FBE905"/>
              </a:buClr>
              <a:buSzPct val="100000"/>
              <a:buNone/>
              <a:defRPr/>
            </a:pPr>
            <a:r>
              <a:rPr lang="fa-IR" altLang="en-US" sz="2500" dirty="0">
                <a:latin typeface="Arial" panose="020B0604020202020204" pitchFamily="34" charset="0"/>
                <a:ea typeface="+mn-ea"/>
                <a:cs typeface="B Mitra" panose="00000400000000000000" pitchFamily="2" charset="-78"/>
              </a:rPr>
              <a:t>در بیماران با سابقه سکته قلبی مصرف بتابلوکر( </a:t>
            </a:r>
            <a:r>
              <a:rPr lang="fa-IR" altLang="en-US" sz="2500" dirty="0" smtClean="0">
                <a:latin typeface="Arial" panose="020B0604020202020204" pitchFamily="34" charset="0"/>
                <a:ea typeface="+mn-ea"/>
                <a:cs typeface="B Mitra" panose="00000400000000000000" pitchFamily="2" charset="-78"/>
              </a:rPr>
              <a:t>متورال</a:t>
            </a:r>
            <a:r>
              <a:rPr lang="fa-IR" altLang="en-US" sz="2500" dirty="0">
                <a:latin typeface="Arial" panose="020B0604020202020204" pitchFamily="34" charset="0"/>
                <a:ea typeface="+mn-ea"/>
                <a:cs typeface="B Mitra" panose="00000400000000000000" pitchFamily="2" charset="-78"/>
              </a:rPr>
              <a:t>، کارودیلول و ...) حداقل تا دو سال الزامی است. </a:t>
            </a:r>
          </a:p>
        </p:txBody>
      </p:sp>
    </p:spTree>
    <p:extLst>
      <p:ext uri="{BB962C8B-B14F-4D97-AF65-F5344CB8AC3E}">
        <p14:creationId xmlns:p14="http://schemas.microsoft.com/office/powerpoint/2010/main" val="28019848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839686" y="1269321"/>
            <a:ext cx="8229600" cy="866775"/>
          </a:xfrm>
        </p:spPr>
        <p:txBody>
          <a:bodyPr/>
          <a:lstStyle/>
          <a:p>
            <a:pPr algn="ctr"/>
            <a:r>
              <a:rPr lang="fa-IR" altLang="en-US" sz="3100" dirty="0">
                <a:cs typeface="B Titr" panose="00000700000000000000" pitchFamily="2" charset="-78"/>
              </a:rPr>
              <a:t>داروهای خوراکی</a:t>
            </a:r>
            <a:endParaRPr lang="en-US" altLang="en-US" sz="3100" dirty="0">
              <a:cs typeface="B Titr" panose="00000700000000000000" pitchFamily="2" charset="-78"/>
            </a:endParaRPr>
          </a:p>
        </p:txBody>
      </p:sp>
      <p:sp>
        <p:nvSpPr>
          <p:cNvPr id="3" name="Content Placeholder 2"/>
          <p:cNvSpPr>
            <a:spLocks noGrp="1"/>
          </p:cNvSpPr>
          <p:nvPr>
            <p:ph idx="1"/>
          </p:nvPr>
        </p:nvSpPr>
        <p:spPr>
          <a:xfrm>
            <a:off x="1306287" y="2046515"/>
            <a:ext cx="9035142" cy="3428999"/>
          </a:xfrm>
        </p:spPr>
        <p:txBody>
          <a:bodyPr/>
          <a:lstStyle/>
          <a:p>
            <a:pPr marL="0" indent="0" algn="r" rtl="1">
              <a:lnSpc>
                <a:spcPct val="200000"/>
              </a:lnSpc>
              <a:buNone/>
              <a:defRPr/>
            </a:pPr>
            <a:endParaRPr lang="fa-IR" dirty="0" smtClean="0"/>
          </a:p>
          <a:p>
            <a:pPr algn="r" rtl="1">
              <a:lnSpc>
                <a:spcPct val="200000"/>
              </a:lnSpc>
              <a:defRPr/>
            </a:pPr>
            <a:r>
              <a:rPr lang="fa-IR" sz="2100" dirty="0"/>
              <a:t>داروهای خوراکی دیابت شامل چندین دسته مختلف می باشد که هر کدام از یک مسیر در بدن در کاهش قند خون موثر هستند اما داروهای رایج در ایران  شامل موارد زیر می باشد:</a:t>
            </a:r>
          </a:p>
          <a:p>
            <a:pPr>
              <a:lnSpc>
                <a:spcPct val="200000"/>
              </a:lnSpc>
              <a:defRPr/>
            </a:pPr>
            <a:endParaRPr lang="en-US" sz="2100" dirty="0"/>
          </a:p>
        </p:txBody>
      </p:sp>
    </p:spTree>
    <p:extLst>
      <p:ext uri="{BB962C8B-B14F-4D97-AF65-F5344CB8AC3E}">
        <p14:creationId xmlns:p14="http://schemas.microsoft.com/office/powerpoint/2010/main" val="7694086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468085" y="231550"/>
            <a:ext cx="10700657"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endParaRPr lang="en-US" sz="2800" dirty="0">
              <a:latin typeface="AdvOT3f16987d"/>
              <a:cs typeface="B Titr" pitchFamily="2" charset="-78"/>
            </a:endParaRPr>
          </a:p>
          <a:p>
            <a:pPr algn="ctr">
              <a:defRPr/>
            </a:pPr>
            <a:r>
              <a:rPr lang="fa-IR" sz="2800" dirty="0">
                <a:latin typeface="AdvOT3f16987d"/>
                <a:cs typeface="B Titr" pitchFamily="2" charset="-78"/>
              </a:rPr>
              <a:t>اهداف قند خون</a:t>
            </a:r>
            <a:endParaRPr lang="en-US" sz="2800" dirty="0">
              <a:latin typeface="AdvOT3f16987d"/>
              <a:cs typeface="B Titr" pitchFamily="2" charset="-78"/>
            </a:endParaRPr>
          </a:p>
          <a:p>
            <a:pPr algn="ctr">
              <a:defRPr/>
            </a:pPr>
            <a:endParaRPr lang="en-US" sz="2800" dirty="0">
              <a:latin typeface="AdvOT3f16987d"/>
              <a:cs typeface="B Titr" pitchFamily="2" charset="-78"/>
            </a:endParaRPr>
          </a:p>
          <a:p>
            <a:pPr marL="342900" indent="-342900" algn="r" rtl="1">
              <a:buFont typeface="Wingdings" pitchFamily="2" charset="2"/>
              <a:buChar char="ü"/>
              <a:defRPr/>
            </a:pPr>
            <a:r>
              <a:rPr lang="en-US" sz="2400" dirty="0">
                <a:cs typeface="B Mitra" pitchFamily="2" charset="-78"/>
              </a:rPr>
              <a:t>HbA1c&lt; 7%</a:t>
            </a:r>
            <a:endParaRPr lang="fa-IR" sz="2400" dirty="0">
              <a:cs typeface="B Mitra" pitchFamily="2" charset="-78"/>
            </a:endParaRPr>
          </a:p>
          <a:p>
            <a:pPr marL="342900" indent="-342900" algn="r" rtl="1">
              <a:buFont typeface="Wingdings" pitchFamily="2" charset="2"/>
              <a:buChar char="ü"/>
              <a:defRPr/>
            </a:pPr>
            <a:r>
              <a:rPr lang="fa-IR" sz="2400" dirty="0">
                <a:cs typeface="B Mitra" pitchFamily="2" charset="-78"/>
              </a:rPr>
              <a:t>كاهش قند خون ناشتا تا محدودة 130-70 ميلي گرم بر دسي ليتر</a:t>
            </a:r>
          </a:p>
          <a:p>
            <a:pPr marL="342900" indent="-342900" algn="r" rtl="1">
              <a:buFont typeface="Wingdings" pitchFamily="2" charset="2"/>
              <a:buChar char="ü"/>
              <a:defRPr/>
            </a:pPr>
            <a:r>
              <a:rPr lang="fa-IR" sz="2400" dirty="0">
                <a:cs typeface="B Mitra" pitchFamily="2" charset="-78"/>
              </a:rPr>
              <a:t>قند خون پس از صرف غذا (90 تا 120 دقيقه پس از صرف غذا) كمتر از 180 ميلي گرم بر دسي ليتر </a:t>
            </a:r>
          </a:p>
          <a:p>
            <a:pPr marL="285750" indent="-285750" algn="r" rtl="1">
              <a:buFont typeface="Arial" pitchFamily="34" charset="0"/>
              <a:buChar char="•"/>
              <a:defRPr/>
            </a:pPr>
            <a:r>
              <a:rPr lang="fa-IR" sz="2400" b="1" dirty="0">
                <a:cs typeface="B Mitra" pitchFamily="2" charset="-78"/>
              </a:rPr>
              <a:t>درمان دارويي با توجه به اهداف فوق برای هر فرد باید بر اساس:</a:t>
            </a:r>
            <a:endParaRPr lang="en-US" sz="2400" b="1" dirty="0">
              <a:latin typeface="AdvOT3f16987d"/>
              <a:cs typeface="B Mitra" pitchFamily="2" charset="-78"/>
            </a:endParaRPr>
          </a:p>
          <a:p>
            <a:pPr algn="r" rtl="1">
              <a:defRPr/>
            </a:pPr>
            <a:r>
              <a:rPr lang="fa-IR" sz="2400" dirty="0">
                <a:cs typeface="B Mitra" pitchFamily="2" charset="-78"/>
              </a:rPr>
              <a:t>         مدت ابتلاء به ديابت</a:t>
            </a:r>
          </a:p>
          <a:p>
            <a:pPr algn="r" rtl="1">
              <a:defRPr/>
            </a:pPr>
            <a:r>
              <a:rPr lang="fa-IR" sz="2400" dirty="0">
                <a:cs typeface="B Mitra" pitchFamily="2" charset="-78"/>
              </a:rPr>
              <a:t>         سن بيمار، اميد به زندگي  </a:t>
            </a:r>
          </a:p>
          <a:p>
            <a:pPr algn="r" rtl="1">
              <a:defRPr/>
            </a:pPr>
            <a:r>
              <a:rPr lang="fa-IR" sz="2400" dirty="0">
                <a:cs typeface="B Mitra" pitchFamily="2" charset="-78"/>
              </a:rPr>
              <a:t>         بیماری های همراه </a:t>
            </a:r>
          </a:p>
          <a:p>
            <a:pPr algn="r" rtl="1">
              <a:defRPr/>
            </a:pPr>
            <a:r>
              <a:rPr lang="fa-IR" sz="2400" dirty="0">
                <a:cs typeface="B Mitra" pitchFamily="2" charset="-78"/>
              </a:rPr>
              <a:t>         بيماري قلبي _ عروقي همزمان یا عوارض </a:t>
            </a:r>
            <a:r>
              <a:rPr lang="fa-IR" sz="2400" dirty="0" smtClean="0">
                <a:cs typeface="B Mitra" pitchFamily="2" charset="-78"/>
              </a:rPr>
              <a:t>(میکروواسکولار پیشرفته)</a:t>
            </a:r>
            <a:endParaRPr lang="fa-IR" sz="2400" dirty="0">
              <a:cs typeface="B Mitra" pitchFamily="2" charset="-78"/>
            </a:endParaRPr>
          </a:p>
          <a:p>
            <a:pPr algn="r" rtl="1">
              <a:defRPr/>
            </a:pPr>
            <a:r>
              <a:rPr lang="fa-IR" sz="2400" dirty="0">
                <a:cs typeface="B Mitra" pitchFamily="2" charset="-78"/>
              </a:rPr>
              <a:t>         عدم اطلاع از هيپوگليسمي </a:t>
            </a:r>
            <a:r>
              <a:rPr lang="en-US" sz="2400" dirty="0">
                <a:cs typeface="B Mitra" pitchFamily="2" charset="-78"/>
              </a:rPr>
              <a:t>(unawareness hypoglycemia)</a:t>
            </a:r>
          </a:p>
          <a:p>
            <a:pPr algn="r" rtl="1">
              <a:defRPr/>
            </a:pPr>
            <a:r>
              <a:rPr lang="fa-IR" sz="2400" dirty="0">
                <a:cs typeface="B Mitra" pitchFamily="2" charset="-78"/>
              </a:rPr>
              <a:t>         سایر ملاحظات فردی بیمار</a:t>
            </a:r>
            <a:r>
              <a:rPr lang="fa-IR" sz="2400" dirty="0">
                <a:solidFill>
                  <a:srgbClr val="FF0000"/>
                </a:solidFill>
              </a:rPr>
              <a:t> </a:t>
            </a:r>
            <a:r>
              <a:rPr lang="fa-IR" sz="2400" dirty="0"/>
              <a:t>(</a:t>
            </a:r>
            <a:r>
              <a:rPr lang="fa-IR" sz="2400" dirty="0">
                <a:cs typeface="B Mitra" pitchFamily="2" charset="-78"/>
              </a:rPr>
              <a:t>سیستم های حمایتی)</a:t>
            </a:r>
          </a:p>
          <a:p>
            <a:pPr marL="342900" indent="-342900" algn="r" rtl="1">
              <a:buFont typeface="Arial" pitchFamily="34" charset="0"/>
              <a:buChar char="•"/>
              <a:defRPr/>
            </a:pPr>
            <a:r>
              <a:rPr lang="fa-IR" sz="2400" dirty="0">
                <a:cs typeface="B Mitra" pitchFamily="2" charset="-78"/>
              </a:rPr>
              <a:t>در نظر گرفتن اهداف قند برای هر فرد به طور جداگانه باید صورت گیرد ( کنترل خفیف یا شدید)</a:t>
            </a:r>
            <a:endParaRPr lang="en-US" sz="2400" dirty="0">
              <a:cs typeface="B Mitra" pitchFamily="2" charset="-78"/>
            </a:endParaRPr>
          </a:p>
          <a:p>
            <a:pPr marL="285750" indent="-285750" algn="r" rtl="1">
              <a:buFont typeface="Arial" pitchFamily="34" charset="0"/>
              <a:buChar char="•"/>
              <a:defRPr/>
            </a:pPr>
            <a:r>
              <a:rPr lang="fa-IR" sz="2400" dirty="0">
                <a:cs typeface="B Mitra" pitchFamily="2" charset="-78"/>
              </a:rPr>
              <a:t>سابقه هيپوگليسمي و ميزان پذيرش بيمار جهت درمان </a:t>
            </a:r>
            <a:r>
              <a:rPr lang="fa-IR" sz="2400" dirty="0" smtClean="0">
                <a:cs typeface="B Mitra" pitchFamily="2" charset="-78"/>
              </a:rPr>
              <a:t>هاي </a:t>
            </a:r>
            <a:r>
              <a:rPr lang="fa-IR" sz="2400" dirty="0">
                <a:cs typeface="B Mitra" pitchFamily="2" charset="-78"/>
              </a:rPr>
              <a:t>دارويي، هزينه هاي دارويي و سیستم های حمایتی صورت پذيرد.</a:t>
            </a:r>
            <a:endParaRPr lang="en-US" dirty="0">
              <a:latin typeface="AdvOT7b515deb"/>
            </a:endParaRPr>
          </a:p>
        </p:txBody>
      </p:sp>
      <p:cxnSp>
        <p:nvCxnSpPr>
          <p:cNvPr id="48131" name="Straight Connector 2"/>
          <p:cNvCxnSpPr>
            <a:cxnSpLocks noChangeShapeType="1"/>
          </p:cNvCxnSpPr>
          <p:nvPr/>
        </p:nvCxnSpPr>
        <p:spPr bwMode="auto">
          <a:xfrm>
            <a:off x="1371600" y="1295400"/>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00264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90790"/>
            <a:ext cx="41576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03351" y="521382"/>
            <a:ext cx="9039225" cy="606425"/>
          </a:xfrm>
        </p:spPr>
        <p:txBody>
          <a:bodyPr>
            <a:noAutofit/>
          </a:bodyPr>
          <a:lstStyle/>
          <a:p>
            <a:pPr algn="ctr">
              <a:defRPr/>
            </a:pPr>
            <a:r>
              <a:rPr lang="fa-IR" sz="3700" dirty="0">
                <a:solidFill>
                  <a:srgbClr val="FF0000"/>
                </a:solidFill>
                <a:latin typeface="+mn-lt"/>
                <a:ea typeface="+mn-ea"/>
                <a:cs typeface="B Titr" panose="00000700000000000000" pitchFamily="2" charset="-78"/>
              </a:rPr>
              <a:t>متفورمین</a:t>
            </a:r>
            <a:endParaRPr lang="en-US" sz="3700" dirty="0">
              <a:solidFill>
                <a:srgbClr val="FF0000"/>
              </a:solidFill>
              <a:latin typeface="+mn-lt"/>
              <a:ea typeface="+mn-ea"/>
              <a:cs typeface="B Titr" panose="00000700000000000000" pitchFamily="2" charset="-78"/>
            </a:endParaRPr>
          </a:p>
        </p:txBody>
      </p:sp>
      <p:sp>
        <p:nvSpPr>
          <p:cNvPr id="3" name="Content Placeholder 2"/>
          <p:cNvSpPr>
            <a:spLocks noGrp="1"/>
          </p:cNvSpPr>
          <p:nvPr>
            <p:ph idx="1"/>
          </p:nvPr>
        </p:nvSpPr>
        <p:spPr>
          <a:xfrm>
            <a:off x="598714" y="2362200"/>
            <a:ext cx="10259107" cy="4184650"/>
          </a:xfrm>
        </p:spPr>
        <p:txBody>
          <a:bodyPr>
            <a:normAutofit/>
          </a:bodyPr>
          <a:lstStyle/>
          <a:p>
            <a:pPr algn="r" rtl="1">
              <a:lnSpc>
                <a:spcPct val="150000"/>
              </a:lnSpc>
              <a:defRPr/>
            </a:pPr>
            <a:r>
              <a:rPr lang="fa-IR" sz="1800" dirty="0">
                <a:cs typeface="B Titr" panose="00000700000000000000" pitchFamily="2" charset="-78"/>
              </a:rPr>
              <a:t>مکانیسم اثر</a:t>
            </a:r>
            <a:r>
              <a:rPr lang="fa-IR" dirty="0" smtClean="0">
                <a:cs typeface="B Zar" panose="00000400000000000000" pitchFamily="2" charset="-78"/>
              </a:rPr>
              <a:t>: </a:t>
            </a:r>
            <a:r>
              <a:rPr lang="fa-IR" sz="2000" b="1" dirty="0">
                <a:cs typeface="B Nazanin" panose="00000400000000000000" pitchFamily="2" charset="-78"/>
              </a:rPr>
              <a:t>آزاد شدن قند از کبد را کاهش می دهد، جذب مقدار قند غذا را از روده را کم می کند، </a:t>
            </a:r>
            <a:r>
              <a:rPr lang="fa-IR" sz="2000" b="1" dirty="0" smtClean="0">
                <a:cs typeface="B Nazanin" panose="00000400000000000000" pitchFamily="2" charset="-78"/>
              </a:rPr>
              <a:t>سلول های </a:t>
            </a:r>
            <a:r>
              <a:rPr lang="fa-IR" sz="2000" b="1" dirty="0">
                <a:cs typeface="B Nazanin" panose="00000400000000000000" pitchFamily="2" charset="-78"/>
              </a:rPr>
              <a:t>بدن را به انسولین، بیشتر حساس می نماید.</a:t>
            </a:r>
          </a:p>
          <a:p>
            <a:pPr algn="r" rtl="1">
              <a:lnSpc>
                <a:spcPct val="150000"/>
              </a:lnSpc>
              <a:defRPr/>
            </a:pPr>
            <a:r>
              <a:rPr lang="fa-IR" sz="1800" dirty="0">
                <a:cs typeface="B Titr" panose="00000700000000000000" pitchFamily="2" charset="-78"/>
              </a:rPr>
              <a:t>اشکال دارویی</a:t>
            </a:r>
            <a:r>
              <a:rPr lang="fa-IR" sz="1400" dirty="0"/>
              <a:t>:  </a:t>
            </a:r>
            <a:r>
              <a:rPr lang="fa-IR" sz="2000" b="1" dirty="0">
                <a:cs typeface="B Nazanin" panose="00000400000000000000" pitchFamily="2" charset="-78"/>
              </a:rPr>
              <a:t>به شکل قرص خوراکی 500 و 1000 و با </a:t>
            </a:r>
            <a:r>
              <a:rPr lang="fa-IR" sz="2000" b="1" dirty="0" smtClean="0">
                <a:cs typeface="B Nazanin" panose="00000400000000000000" pitchFamily="2" charset="-78"/>
              </a:rPr>
              <a:t>نام های </a:t>
            </a:r>
            <a:r>
              <a:rPr lang="fa-IR" sz="2000" b="1" dirty="0">
                <a:cs typeface="B Nazanin" panose="00000400000000000000" pitchFamily="2" charset="-78"/>
              </a:rPr>
              <a:t>تجاری رهامت، گلوکوفاژ، بروت در بازار وجود دارد.فرم آهسته رهش آن نیز یا نام گلی وانس می باشد که به صورت قرصهای 500، 750، 1000، 1500 و 2000 وجود دارد. این قرص ها نباید نصف شوند و یک بار در روز هستند.</a:t>
            </a:r>
          </a:p>
          <a:p>
            <a:pPr algn="r" rtl="1">
              <a:lnSpc>
                <a:spcPct val="150000"/>
              </a:lnSpc>
              <a:defRPr/>
            </a:pPr>
            <a:r>
              <a:rPr lang="fa-IR" sz="1800" dirty="0">
                <a:cs typeface="B Titr" panose="00000700000000000000" pitchFamily="2" charset="-78"/>
              </a:rPr>
              <a:t>نحوه مصرف</a:t>
            </a:r>
            <a:r>
              <a:rPr lang="fa-IR" sz="1500" dirty="0"/>
              <a:t>: </a:t>
            </a:r>
            <a:r>
              <a:rPr lang="fa-IR" sz="2000" b="1" dirty="0">
                <a:cs typeface="B Nazanin" panose="00000400000000000000" pitchFamily="2" charset="-78"/>
              </a:rPr>
              <a:t>بسته به دستور پزشک، همراه با غذای اصلی یا پس از صرف غذا </a:t>
            </a:r>
          </a:p>
          <a:p>
            <a:pPr marL="0" indent="0" algn="just">
              <a:lnSpc>
                <a:spcPct val="150000"/>
              </a:lnSpc>
              <a:buNone/>
              <a:defRPr/>
            </a:pPr>
            <a:endParaRPr lang="en-US" dirty="0"/>
          </a:p>
        </p:txBody>
      </p:sp>
    </p:spTree>
    <p:extLst>
      <p:ext uri="{BB962C8B-B14F-4D97-AF65-F5344CB8AC3E}">
        <p14:creationId xmlns:p14="http://schemas.microsoft.com/office/powerpoint/2010/main" val="11605351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611086" y="381001"/>
            <a:ext cx="8636000" cy="650875"/>
          </a:xfrm>
        </p:spPr>
        <p:txBody>
          <a:bodyPr>
            <a:normAutofit/>
          </a:bodyPr>
          <a:lstStyle/>
          <a:p>
            <a:pPr algn="ctr"/>
            <a:r>
              <a:rPr lang="fa-IR" altLang="en-US" sz="4000" dirty="0">
                <a:solidFill>
                  <a:srgbClr val="FF0000"/>
                </a:solidFill>
                <a:cs typeface="B Titr" panose="00000700000000000000" pitchFamily="2" charset="-78"/>
              </a:rPr>
              <a:t>متفورمین</a:t>
            </a:r>
            <a:endParaRPr lang="en-US" altLang="en-US" sz="4000" dirty="0">
              <a:cs typeface="Traditional Arabic" panose="02020603050405020304" pitchFamily="18" charset="-78"/>
            </a:endParaRPr>
          </a:p>
        </p:txBody>
      </p:sp>
      <p:sp>
        <p:nvSpPr>
          <p:cNvPr id="3" name="Content Placeholder 2"/>
          <p:cNvSpPr>
            <a:spLocks noGrp="1"/>
          </p:cNvSpPr>
          <p:nvPr>
            <p:ph idx="1"/>
          </p:nvPr>
        </p:nvSpPr>
        <p:spPr>
          <a:xfrm>
            <a:off x="1001486" y="1219200"/>
            <a:ext cx="9666514" cy="5083629"/>
          </a:xfrm>
        </p:spPr>
        <p:txBody>
          <a:bodyPr>
            <a:normAutofit fontScale="77500" lnSpcReduction="20000"/>
          </a:bodyPr>
          <a:lstStyle/>
          <a:p>
            <a:pPr marL="0" indent="0" algn="r" rtl="1">
              <a:lnSpc>
                <a:spcPct val="150000"/>
              </a:lnSpc>
              <a:buNone/>
              <a:defRPr/>
            </a:pPr>
            <a:r>
              <a:rPr lang="fa-IR" dirty="0" smtClean="0">
                <a:cs typeface="B Titr" panose="00000700000000000000" pitchFamily="2" charset="-78"/>
              </a:rPr>
              <a:t>    </a:t>
            </a:r>
            <a:r>
              <a:rPr lang="fa-IR" sz="2700" dirty="0">
                <a:cs typeface="B Titr" panose="00000700000000000000" pitchFamily="2" charset="-78"/>
              </a:rPr>
              <a:t>*</a:t>
            </a:r>
            <a:r>
              <a:rPr lang="fa-IR" sz="3000" dirty="0">
                <a:cs typeface="B Titr" panose="00000700000000000000" pitchFamily="2" charset="-78"/>
              </a:rPr>
              <a:t>تذکر :</a:t>
            </a:r>
          </a:p>
          <a:p>
            <a:pPr algn="r" rtl="1">
              <a:lnSpc>
                <a:spcPct val="150000"/>
              </a:lnSpc>
              <a:defRPr/>
            </a:pPr>
            <a:r>
              <a:rPr lang="fa-IR" sz="2200" b="1" dirty="0">
                <a:cs typeface="B Nazanin" panose="00000400000000000000" pitchFamily="2" charset="-78"/>
              </a:rPr>
              <a:t>باعث افزایش وزن نمی شود و ممکن است باعث کاهش وزن مختصری بشود. </a:t>
            </a:r>
          </a:p>
          <a:p>
            <a:pPr algn="r" rtl="1">
              <a:lnSpc>
                <a:spcPct val="160000"/>
              </a:lnSpc>
              <a:defRPr/>
            </a:pPr>
            <a:r>
              <a:rPr lang="fa-IR" sz="2200" b="1" dirty="0">
                <a:cs typeface="B Nazanin" panose="00000400000000000000" pitchFamily="2" charset="-78"/>
              </a:rPr>
              <a:t>در بعضی از بیماران با شروع مصرف دارو به صورت موقتی علائم گوارشی(دل درد، دل پیچه، تهوع، استفراغ، اسهال)، و سردرد و سرگیجه بروزمی کند؛ جهت کاهش این علائم بهتر است دارو با دوز کم شروع شود و به تدریج افزایش یابد تا به مقدار تجویز شده برسد.</a:t>
            </a:r>
            <a:r>
              <a:rPr lang="fa-IR" altLang="en-US" sz="2200" b="1" dirty="0">
                <a:cs typeface="B Nazanin" panose="00000400000000000000" pitchFamily="2" charset="-78"/>
              </a:rPr>
              <a:t> اگر عوارض گوارشي ضمن افزايش دوز رخ داد، موقتاً دوز به مقدار قبلي كاهش يافته و افزايش دوز در يك نوبت ديگر انجام گيرد.</a:t>
            </a:r>
          </a:p>
          <a:p>
            <a:pPr algn="r" rtl="1">
              <a:lnSpc>
                <a:spcPct val="160000"/>
              </a:lnSpc>
              <a:defRPr/>
            </a:pPr>
            <a:r>
              <a:rPr lang="fa-IR" altLang="en-US" sz="2200" b="1" dirty="0">
                <a:cs typeface="B Nazanin" panose="00000400000000000000" pitchFamily="2" charset="-78"/>
              </a:rPr>
              <a:t> در مصرف درازمدت ممکن است کمبود ویتامین ب 12 ایجاد شود. </a:t>
            </a:r>
            <a:endParaRPr lang="fa-IR" sz="2200" b="1" dirty="0">
              <a:cs typeface="B Nazanin" panose="00000400000000000000" pitchFamily="2" charset="-78"/>
            </a:endParaRPr>
          </a:p>
          <a:p>
            <a:pPr algn="r" rtl="1">
              <a:lnSpc>
                <a:spcPct val="160000"/>
              </a:lnSpc>
              <a:defRPr/>
            </a:pPr>
            <a:r>
              <a:rPr lang="fa-IR" altLang="en-US" sz="2200" b="1" dirty="0">
                <a:cs typeface="B Nazanin" panose="00000400000000000000" pitchFamily="2" charset="-78"/>
              </a:rPr>
              <a:t>اگر فقط مت فورمین استفاده </a:t>
            </a:r>
            <a:r>
              <a:rPr lang="fa-IR" altLang="en-US" sz="2200" b="1" dirty="0" smtClean="0">
                <a:cs typeface="B Nazanin" panose="00000400000000000000" pitchFamily="2" charset="-78"/>
              </a:rPr>
              <a:t>شود </a:t>
            </a:r>
            <a:r>
              <a:rPr lang="fa-IR" altLang="en-US" sz="2200" b="1" dirty="0">
                <a:cs typeface="B Nazanin" panose="00000400000000000000" pitchFamily="2" charset="-78"/>
              </a:rPr>
              <a:t>امکان اینکه به هایپوگلیسمی دچار </a:t>
            </a:r>
            <a:r>
              <a:rPr lang="fa-IR" altLang="en-US" sz="2200" b="1" dirty="0" smtClean="0">
                <a:cs typeface="B Nazanin" panose="00000400000000000000" pitchFamily="2" charset="-78"/>
              </a:rPr>
              <a:t>شود </a:t>
            </a:r>
            <a:r>
              <a:rPr lang="fa-IR" altLang="en-US" sz="2200" b="1" dirty="0">
                <a:cs typeface="B Nazanin" panose="00000400000000000000" pitchFamily="2" charset="-78"/>
              </a:rPr>
              <a:t>خیلی کم است</a:t>
            </a:r>
            <a:r>
              <a:rPr lang="fa-IR" altLang="en-US" sz="2000" b="1" dirty="0">
                <a:cs typeface="B Zar" pitchFamily="2" charset="-78"/>
              </a:rPr>
              <a:t>.</a:t>
            </a:r>
          </a:p>
          <a:p>
            <a:pPr algn="r" rtl="1">
              <a:lnSpc>
                <a:spcPct val="160000"/>
              </a:lnSpc>
              <a:defRPr/>
            </a:pPr>
            <a:r>
              <a:rPr lang="fa-IR" sz="2200" b="1" dirty="0">
                <a:cs typeface="B Nazanin" panose="00000400000000000000" pitchFamily="2" charset="-78"/>
              </a:rPr>
              <a:t>پیش از انجام اعمال رادیوگرافی با مواد حاجب یددار مصرف متفورمین به صورت موقت، طبق نظر پزشک، قطع شود.</a:t>
            </a:r>
          </a:p>
          <a:p>
            <a:pPr algn="r" rtl="1" eaLnBrk="1" hangingPunct="1">
              <a:lnSpc>
                <a:spcPct val="150000"/>
              </a:lnSpc>
              <a:buClr>
                <a:srgbClr val="990000"/>
              </a:buClr>
              <a:buSzPct val="90000"/>
              <a:defRPr/>
            </a:pPr>
            <a:r>
              <a:rPr lang="fa-IR" altLang="en-US" sz="2200" b="1" dirty="0">
                <a:cs typeface="B Nazanin" panose="00000400000000000000" pitchFamily="2" charset="-78"/>
              </a:rPr>
              <a:t>اغلب داروها با مت فورمین تداخل دارویی ندارند ولی همیشه به پزشک خود یادآوری کنید که این دارو را استفاده می کنید.</a:t>
            </a:r>
          </a:p>
          <a:p>
            <a:pPr algn="r" rtl="1" eaLnBrk="1" hangingPunct="1">
              <a:lnSpc>
                <a:spcPct val="150000"/>
              </a:lnSpc>
              <a:buClr>
                <a:srgbClr val="990000"/>
              </a:buClr>
              <a:buSzPct val="90000"/>
              <a:defRPr/>
            </a:pPr>
            <a:endParaRPr lang="fa-IR" altLang="en-US" sz="2200" b="1" dirty="0">
              <a:cs typeface="B Nazanin" panose="00000400000000000000" pitchFamily="2" charset="-78"/>
            </a:endParaRPr>
          </a:p>
          <a:p>
            <a:pPr algn="r" rtl="1" eaLnBrk="1" hangingPunct="1">
              <a:lnSpc>
                <a:spcPct val="150000"/>
              </a:lnSpc>
              <a:buClr>
                <a:srgbClr val="990000"/>
              </a:buClr>
              <a:buSzPct val="90000"/>
              <a:defRPr/>
            </a:pPr>
            <a:endParaRPr lang="fa-IR" altLang="en-US" sz="2000" b="1" dirty="0">
              <a:cs typeface="B Zar" pitchFamily="2" charset="-78"/>
            </a:endParaRPr>
          </a:p>
          <a:p>
            <a:pPr algn="r" rtl="1">
              <a:lnSpc>
                <a:spcPct val="160000"/>
              </a:lnSpc>
              <a:buFont typeface="Wingdings" pitchFamily="2" charset="2"/>
              <a:buChar char="v"/>
              <a:defRPr/>
            </a:pPr>
            <a:endParaRPr lang="fa-IR" sz="2100" dirty="0">
              <a:cs typeface="B Zar" panose="00000400000000000000" pitchFamily="2" charset="-78"/>
            </a:endParaRPr>
          </a:p>
          <a:p>
            <a:pPr>
              <a:lnSpc>
                <a:spcPct val="160000"/>
              </a:lnSpc>
              <a:defRPr/>
            </a:pPr>
            <a:endParaRPr lang="en-US" sz="2100" dirty="0"/>
          </a:p>
        </p:txBody>
      </p:sp>
    </p:spTree>
    <p:extLst>
      <p:ext uri="{BB962C8B-B14F-4D97-AF65-F5344CB8AC3E}">
        <p14:creationId xmlns:p14="http://schemas.microsoft.com/office/powerpoint/2010/main" val="127333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56264862"/>
              </p:ext>
            </p:extLst>
          </p:nvPr>
        </p:nvGraphicFramePr>
        <p:xfrm>
          <a:off x="1" y="1"/>
          <a:ext cx="1210095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3055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43" y="125640"/>
            <a:ext cx="10515600" cy="1325563"/>
          </a:xfrm>
        </p:spPr>
        <p:txBody>
          <a:bodyPr>
            <a:normAutofit/>
          </a:bodyPr>
          <a:lstStyle/>
          <a:p>
            <a:pPr algn="ctr" rtl="1"/>
            <a:r>
              <a:rPr lang="fa-IR" sz="3600" dirty="0" smtClean="0">
                <a:solidFill>
                  <a:srgbClr val="FF0000"/>
                </a:solidFill>
                <a:cs typeface="B Titr" panose="00000700000000000000" pitchFamily="2" charset="-78"/>
              </a:rPr>
              <a:t>امپاگلیفلوزین ( گلوریپا )</a:t>
            </a:r>
            <a:endParaRPr 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838200" y="1513113"/>
            <a:ext cx="10515600" cy="4663849"/>
          </a:xfrm>
        </p:spPr>
        <p:txBody>
          <a:bodyPr>
            <a:normAutofit/>
          </a:bodyPr>
          <a:lstStyle/>
          <a:p>
            <a:pPr algn="r" rtl="1"/>
            <a:r>
              <a:rPr lang="fa-IR" sz="2000" b="1" dirty="0">
                <a:cs typeface="B Nazanin" panose="00000400000000000000" pitchFamily="2" charset="-78"/>
              </a:rPr>
              <a:t>قرص های 10 یا 25 میلیگرمی </a:t>
            </a:r>
          </a:p>
          <a:p>
            <a:pPr algn="r" rtl="1"/>
            <a:r>
              <a:rPr lang="fa-IR" sz="2000" b="1" dirty="0">
                <a:cs typeface="B Nazanin" panose="00000400000000000000" pitchFamily="2" charset="-78"/>
              </a:rPr>
              <a:t>در بیماران مبتلا به نارسایی قلبی، بیماری ایسکمیک قلبی عروقی و در نارسایی مزمن کلیه بهترین انتخاب است. این دارو در کاهش ریسک خطرات قلبی عروقی کاربرد دارد.</a:t>
            </a:r>
          </a:p>
          <a:p>
            <a:pPr algn="r" rtl="1"/>
            <a:r>
              <a:rPr lang="fa-IR" sz="2000" b="1" dirty="0">
                <a:cs typeface="B Nazanin" panose="00000400000000000000" pitchFamily="2" charset="-78"/>
              </a:rPr>
              <a:t>مکانیسم اثر آن از طریق دفع گلوکز از راه ادرار می باشد بنابراین میزان دفع ادرار زیاد می شود. </a:t>
            </a:r>
          </a:p>
          <a:p>
            <a:pPr algn="r" rtl="1"/>
            <a:r>
              <a:rPr lang="fa-IR" sz="2000" b="1" dirty="0">
                <a:cs typeface="B Nazanin" panose="00000400000000000000" pitchFamily="2" charset="-78"/>
              </a:rPr>
              <a:t>عارضه افت قند خون ندارد.</a:t>
            </a:r>
          </a:p>
          <a:p>
            <a:pPr algn="r" rtl="1"/>
            <a:r>
              <a:rPr lang="fa-IR" sz="2000" b="1" dirty="0">
                <a:cs typeface="B Nazanin" panose="00000400000000000000" pitchFamily="2" charset="-78"/>
              </a:rPr>
              <a:t>باعث کاهش وزن و کاهش فشار خون می شود.</a:t>
            </a:r>
          </a:p>
          <a:p>
            <a:pPr algn="r" rtl="1"/>
            <a:r>
              <a:rPr lang="fa-IR" sz="2000" b="1" dirty="0">
                <a:cs typeface="B Nazanin" panose="00000400000000000000" pitchFamily="2" charset="-78"/>
              </a:rPr>
              <a:t>ممکن است ریسک عفونت ادراری بخصوص در زنان افزایش یابد و یا ریسک عفونت های قارچی بیشتر می شود.  به همین دلیل بهداشت فردی توصیه می شود.</a:t>
            </a:r>
          </a:p>
          <a:p>
            <a:pPr algn="r" rtl="1"/>
            <a:r>
              <a:rPr lang="fa-IR" sz="2000" b="1" dirty="0">
                <a:cs typeface="B Nazanin" panose="00000400000000000000" pitchFamily="2" charset="-78"/>
              </a:rPr>
              <a:t>در موارد سابقه پانکراتیت منع مصرف وجود دارد.  </a:t>
            </a:r>
            <a:endParaRPr lang="en-US" sz="2000" b="1" dirty="0">
              <a:cs typeface="B Nazanin" panose="00000400000000000000" pitchFamily="2" charset="-78"/>
            </a:endParaRPr>
          </a:p>
        </p:txBody>
      </p:sp>
    </p:spTree>
    <p:extLst>
      <p:ext uri="{BB962C8B-B14F-4D97-AF65-F5344CB8AC3E}">
        <p14:creationId xmlns:p14="http://schemas.microsoft.com/office/powerpoint/2010/main" val="1399423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202896" y="464005"/>
            <a:ext cx="5546725" cy="771525"/>
          </a:xfrm>
        </p:spPr>
        <p:txBody>
          <a:bodyPr>
            <a:normAutofit fontScale="90000"/>
          </a:bodyPr>
          <a:lstStyle/>
          <a:p>
            <a:pPr algn="ctr"/>
            <a:r>
              <a:rPr lang="fa-IR" altLang="en-US" dirty="0" smtClean="0">
                <a:solidFill>
                  <a:srgbClr val="FFFF00"/>
                </a:solidFill>
                <a:cs typeface="B Titr" panose="00000700000000000000" pitchFamily="2" charset="-78"/>
              </a:rPr>
              <a:t/>
            </a:r>
            <a:br>
              <a:rPr lang="fa-IR" altLang="en-US" dirty="0" smtClean="0">
                <a:solidFill>
                  <a:srgbClr val="FFFF00"/>
                </a:solidFill>
                <a:cs typeface="B Titr" panose="00000700000000000000" pitchFamily="2" charset="-78"/>
              </a:rPr>
            </a:br>
            <a:r>
              <a:rPr lang="fa-IR" altLang="en-US" sz="3600" dirty="0">
                <a:solidFill>
                  <a:srgbClr val="FF0000"/>
                </a:solidFill>
                <a:cs typeface="B Titr" panose="00000700000000000000" pitchFamily="2" charset="-78"/>
              </a:rPr>
              <a:t>سولفونیل اوره ها</a:t>
            </a:r>
            <a:endParaRPr lang="en-US" alt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1012372" y="1458686"/>
            <a:ext cx="9504818" cy="4713515"/>
          </a:xfrm>
        </p:spPr>
        <p:txBody>
          <a:bodyPr>
            <a:normAutofit/>
          </a:bodyPr>
          <a:lstStyle/>
          <a:p>
            <a:pPr algn="just" rtl="1">
              <a:defRPr/>
            </a:pPr>
            <a:endParaRPr lang="fa-IR" sz="2400" dirty="0">
              <a:cs typeface="B Zar" panose="00000400000000000000" pitchFamily="2" charset="-78"/>
            </a:endParaRPr>
          </a:p>
          <a:p>
            <a:pPr marL="0" indent="0" algn="just" rtl="1">
              <a:lnSpc>
                <a:spcPct val="200000"/>
              </a:lnSpc>
              <a:buNone/>
              <a:defRPr/>
            </a:pPr>
            <a:r>
              <a:rPr lang="fa-IR" sz="2000" b="1" dirty="0">
                <a:cs typeface="B Nazanin" panose="00000400000000000000" pitchFamily="2" charset="-78"/>
              </a:rPr>
              <a:t>این گروه از داروها محرک ترشح انسولین هستند و با مصرف آن ها ترشح انسولین در بدن زیاد می شود.</a:t>
            </a:r>
            <a:r>
              <a:rPr lang="fa-IR" altLang="en-US" sz="2000" b="1" dirty="0">
                <a:cs typeface="B Nazanin" panose="00000400000000000000" pitchFamily="2" charset="-78"/>
              </a:rPr>
              <a:t> اين داروها با بيشترين خطر هيپوگليسمي همراه هستند.</a:t>
            </a:r>
            <a:endParaRPr lang="fa-IR" sz="2000" b="1" dirty="0">
              <a:cs typeface="B Nazanin" panose="00000400000000000000" pitchFamily="2" charset="-78"/>
            </a:endParaRPr>
          </a:p>
          <a:p>
            <a:pPr marL="0" indent="0" algn="just" rtl="1">
              <a:lnSpc>
                <a:spcPct val="200000"/>
              </a:lnSpc>
              <a:buNone/>
              <a:defRPr/>
            </a:pPr>
            <a:r>
              <a:rPr lang="fa-IR" sz="2000" b="1" dirty="0">
                <a:cs typeface="B Nazanin" panose="00000400000000000000" pitchFamily="2" charset="-78"/>
              </a:rPr>
              <a:t>پرمصرفترین داروهای این گروه در ایران شامل موارد زیر می باشد:</a:t>
            </a:r>
          </a:p>
          <a:p>
            <a:pPr algn="just" rtl="1">
              <a:lnSpc>
                <a:spcPct val="200000"/>
              </a:lnSpc>
              <a:defRPr/>
            </a:pPr>
            <a:r>
              <a:rPr lang="fa-IR" sz="2000" b="1" dirty="0">
                <a:cs typeface="B Nazanin" panose="00000400000000000000" pitchFamily="2" charset="-78"/>
              </a:rPr>
              <a:t>-گلی بن کلامید</a:t>
            </a:r>
          </a:p>
          <a:p>
            <a:pPr algn="just" rtl="1">
              <a:lnSpc>
                <a:spcPct val="200000"/>
              </a:lnSpc>
              <a:defRPr/>
            </a:pPr>
            <a:r>
              <a:rPr lang="fa-IR" sz="2000" b="1" dirty="0">
                <a:cs typeface="B Nazanin" panose="00000400000000000000" pitchFamily="2" charset="-78"/>
              </a:rPr>
              <a:t>-گلی کلازید</a:t>
            </a:r>
          </a:p>
        </p:txBody>
      </p:sp>
    </p:spTree>
    <p:extLst>
      <p:ext uri="{BB962C8B-B14F-4D97-AF65-F5344CB8AC3E}">
        <p14:creationId xmlns:p14="http://schemas.microsoft.com/office/powerpoint/2010/main" val="16115340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733801" y="1119189"/>
            <a:ext cx="4475163" cy="422275"/>
          </a:xfrm>
        </p:spPr>
        <p:txBody>
          <a:bodyPr>
            <a:normAutofit fontScale="90000"/>
          </a:bodyPr>
          <a:lstStyle/>
          <a:p>
            <a:pPr algn="ctr" rtl="1"/>
            <a:r>
              <a:rPr lang="fa-IR" altLang="en-US" sz="3200">
                <a:solidFill>
                  <a:srgbClr val="FF0000"/>
                </a:solidFill>
                <a:cs typeface="B Titr" panose="00000700000000000000" pitchFamily="2" charset="-78"/>
              </a:rPr>
              <a:t>گلی بن کلامید</a:t>
            </a:r>
            <a:endParaRPr lang="en-US" altLang="en-US" sz="3200">
              <a:solidFill>
                <a:srgbClr val="FF0000"/>
              </a:solidFill>
              <a:cs typeface="B Titr" panose="00000700000000000000" pitchFamily="2" charset="-78"/>
            </a:endParaRPr>
          </a:p>
        </p:txBody>
      </p:sp>
      <p:sp>
        <p:nvSpPr>
          <p:cNvPr id="3" name="Content Placeholder 2"/>
          <p:cNvSpPr>
            <a:spLocks noGrp="1"/>
          </p:cNvSpPr>
          <p:nvPr>
            <p:ph idx="1"/>
          </p:nvPr>
        </p:nvSpPr>
        <p:spPr>
          <a:xfrm>
            <a:off x="1219200" y="1330325"/>
            <a:ext cx="9440863" cy="4950732"/>
          </a:xfrm>
        </p:spPr>
        <p:txBody>
          <a:bodyPr>
            <a:normAutofit fontScale="85000" lnSpcReduction="20000"/>
          </a:bodyPr>
          <a:lstStyle/>
          <a:p>
            <a:pPr algn="just" rtl="1">
              <a:lnSpc>
                <a:spcPct val="200000"/>
              </a:lnSpc>
              <a:defRPr/>
            </a:pPr>
            <a:r>
              <a:rPr lang="fa-IR" sz="2400" dirty="0">
                <a:latin typeface="+mj-lt"/>
                <a:ea typeface="+mj-ea"/>
                <a:cs typeface="B Titr" panose="00000700000000000000" pitchFamily="2" charset="-78"/>
              </a:rPr>
              <a:t>اشکال دارویی</a:t>
            </a:r>
            <a:r>
              <a:rPr lang="fa-IR" dirty="0" smtClean="0"/>
              <a:t>: </a:t>
            </a:r>
            <a:r>
              <a:rPr lang="fa-IR" sz="2400" dirty="0">
                <a:cs typeface="B Zar" panose="00000400000000000000" pitchFamily="2" charset="-78"/>
              </a:rPr>
              <a:t>به صورت قرصهای ۵ میلی گرمی</a:t>
            </a:r>
          </a:p>
          <a:p>
            <a:pPr algn="just" rtl="1">
              <a:lnSpc>
                <a:spcPct val="200000"/>
              </a:lnSpc>
              <a:defRPr/>
            </a:pPr>
            <a:r>
              <a:rPr lang="fa-IR" sz="2400" dirty="0">
                <a:latin typeface="+mj-lt"/>
                <a:ea typeface="+mj-ea"/>
                <a:cs typeface="B Titr" panose="00000700000000000000" pitchFamily="2" charset="-78"/>
              </a:rPr>
              <a:t>نحوه مصرف</a:t>
            </a:r>
            <a:r>
              <a:rPr lang="fa-IR" dirty="0" smtClean="0"/>
              <a:t>: </a:t>
            </a:r>
            <a:r>
              <a:rPr lang="fa-IR" sz="2400" dirty="0">
                <a:cs typeface="B Zar" panose="00000400000000000000" pitchFamily="2" charset="-78"/>
              </a:rPr>
              <a:t>بهترین زمان مصرف دارو  یک بار در روز هنگام صبح و </a:t>
            </a:r>
            <a:r>
              <a:rPr lang="fa-IR" sz="2400" dirty="0">
                <a:solidFill>
                  <a:srgbClr val="FF0000"/>
                </a:solidFill>
                <a:cs typeface="B Zar" panose="00000400000000000000" pitchFamily="2" charset="-78"/>
              </a:rPr>
              <a:t>نیم ساعت قبل از صبحانه </a:t>
            </a:r>
            <a:r>
              <a:rPr lang="fa-IR" sz="2400" dirty="0">
                <a:cs typeface="B Zar" panose="00000400000000000000" pitchFamily="2" charset="-78"/>
              </a:rPr>
              <a:t>است و اندازه دوز مجاز مصرفی دارو : ۵</a:t>
            </a:r>
            <a:r>
              <a:rPr lang="fa-IR" sz="2400" dirty="0">
                <a:solidFill>
                  <a:srgbClr val="FF0000"/>
                </a:solidFill>
                <a:cs typeface="B Zar" panose="00000400000000000000" pitchFamily="2" charset="-78"/>
              </a:rPr>
              <a:t> </a:t>
            </a:r>
            <a:r>
              <a:rPr lang="fa-IR" sz="2400" dirty="0">
                <a:cs typeface="B Zar" panose="00000400000000000000" pitchFamily="2" charset="-78"/>
              </a:rPr>
              <a:t>تا 20</a:t>
            </a:r>
            <a:r>
              <a:rPr lang="fa-IR" sz="2400" dirty="0">
                <a:solidFill>
                  <a:srgbClr val="FF0000"/>
                </a:solidFill>
                <a:cs typeface="B Zar" panose="00000400000000000000" pitchFamily="2" charset="-78"/>
              </a:rPr>
              <a:t> </a:t>
            </a:r>
            <a:r>
              <a:rPr lang="fa-IR" sz="2400" dirty="0">
                <a:cs typeface="B Zar" panose="00000400000000000000" pitchFamily="2" charset="-78"/>
              </a:rPr>
              <a:t>میلی گرم در روز می باشد.( کلا می توان نیم ساعت قبل از غذا مصرف کرد )</a:t>
            </a:r>
          </a:p>
          <a:p>
            <a:pPr algn="just" rtl="1">
              <a:lnSpc>
                <a:spcPct val="200000"/>
              </a:lnSpc>
              <a:defRPr/>
            </a:pPr>
            <a:r>
              <a:rPr lang="fa-IR" sz="2400" dirty="0">
                <a:latin typeface="+mj-lt"/>
                <a:ea typeface="+mj-ea"/>
                <a:cs typeface="B Titr" panose="00000700000000000000" pitchFamily="2" charset="-78"/>
              </a:rPr>
              <a:t>عوارض احتمالی</a:t>
            </a:r>
            <a:r>
              <a:rPr lang="fa-IR" sz="2400" dirty="0">
                <a:cs typeface="B Zar" panose="00000400000000000000" pitchFamily="2" charset="-78"/>
              </a:rPr>
              <a:t>: تهوع، نفخ ، افت قند خون، افزایش اشتها و افزایش وزن و ..</a:t>
            </a:r>
            <a:r>
              <a:rPr lang="fa-IR" sz="2400" dirty="0">
                <a:solidFill>
                  <a:prstClr val="black"/>
                </a:solidFill>
                <a:cs typeface="B Zar" panose="00000400000000000000" pitchFamily="2" charset="-78"/>
              </a:rPr>
              <a:t>.</a:t>
            </a:r>
          </a:p>
          <a:p>
            <a:pPr marL="0" indent="0" algn="just" rtl="1">
              <a:lnSpc>
                <a:spcPct val="200000"/>
              </a:lnSpc>
              <a:buNone/>
              <a:defRPr/>
            </a:pPr>
            <a:r>
              <a:rPr lang="fa-IR" altLang="en-US" sz="2400" dirty="0">
                <a:cs typeface="B Mitra" pitchFamily="2" charset="-78"/>
              </a:rPr>
              <a:t>     ( در بيماران با بيماري ايسكميك قلبي، سكته مغزي، نوروپاتي اتونوم</a:t>
            </a:r>
          </a:p>
          <a:p>
            <a:pPr marL="0" indent="0" algn="just" rtl="1">
              <a:lnSpc>
                <a:spcPct val="200000"/>
              </a:lnSpc>
              <a:buNone/>
              <a:defRPr/>
            </a:pPr>
            <a:r>
              <a:rPr lang="fa-IR" altLang="en-US" sz="2400" dirty="0">
                <a:cs typeface="B Mitra" pitchFamily="2" charset="-78"/>
              </a:rPr>
              <a:t>      پيشرفته، ديابت طولاني مدت و سن بالا بهتر است تجویز نشود.)</a:t>
            </a:r>
          </a:p>
          <a:p>
            <a:pPr marL="0" indent="0" algn="just" rtl="1">
              <a:lnSpc>
                <a:spcPct val="200000"/>
              </a:lnSpc>
              <a:buNone/>
              <a:defRPr/>
            </a:pPr>
            <a:r>
              <a:rPr lang="fa-IR" sz="2400" dirty="0">
                <a:solidFill>
                  <a:srgbClr val="FF0000"/>
                </a:solidFill>
                <a:cs typeface="B Mitra" pitchFamily="2" charset="-78"/>
              </a:rPr>
              <a:t>     ممنوعیت: </a:t>
            </a:r>
            <a:r>
              <a:rPr lang="fa-IR" sz="2400" dirty="0">
                <a:cs typeface="B Mitra" pitchFamily="2" charset="-78"/>
              </a:rPr>
              <a:t>انفارکتوس حاد میوکارد، اختلال کلیوی( کراتینین بیشتر </a:t>
            </a:r>
            <a:r>
              <a:rPr lang="fa-IR" sz="2400" dirty="0" smtClean="0">
                <a:cs typeface="B Mitra" pitchFamily="2" charset="-78"/>
              </a:rPr>
              <a:t>از 1/4   </a:t>
            </a:r>
            <a:r>
              <a:rPr lang="fa-IR" sz="2400" dirty="0">
                <a:cs typeface="B Mitra" pitchFamily="2" charset="-78"/>
              </a:rPr>
              <a:t>)</a:t>
            </a:r>
          </a:p>
          <a:p>
            <a:pPr algn="just" rtl="1">
              <a:lnSpc>
                <a:spcPct val="200000"/>
              </a:lnSpc>
              <a:defRPr/>
            </a:pPr>
            <a:endParaRPr lang="fa-IR" altLang="en-US" sz="2400" dirty="0">
              <a:cs typeface="B Mitra" pitchFamily="2" charset="-78"/>
            </a:endParaRPr>
          </a:p>
          <a:p>
            <a:pPr algn="just" rtl="1">
              <a:lnSpc>
                <a:spcPct val="200000"/>
              </a:lnSpc>
              <a:defRPr/>
            </a:pPr>
            <a:endParaRPr lang="fa-IR" sz="2400" dirty="0">
              <a:solidFill>
                <a:prstClr val="black"/>
              </a:solidFill>
              <a:cs typeface="B Zar" panose="00000400000000000000" pitchFamily="2" charset="-78"/>
            </a:endParaRPr>
          </a:p>
          <a:p>
            <a:pPr algn="just" rtl="1">
              <a:lnSpc>
                <a:spcPct val="200000"/>
              </a:lnSpc>
              <a:defRPr/>
            </a:pPr>
            <a:endParaRPr lang="en-US" sz="2400" dirty="0"/>
          </a:p>
        </p:txBody>
      </p:sp>
      <p:pic>
        <p:nvPicPr>
          <p:cNvPr id="4" name="Picture 3"/>
          <p:cNvPicPr>
            <a:picLocks noChangeAspect="1"/>
          </p:cNvPicPr>
          <p:nvPr/>
        </p:nvPicPr>
        <p:blipFill>
          <a:blip r:embed="rId2"/>
          <a:stretch>
            <a:fillRect/>
          </a:stretch>
        </p:blipFill>
        <p:spPr>
          <a:xfrm>
            <a:off x="609600" y="3526971"/>
            <a:ext cx="3658890" cy="286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214004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089354" y="989130"/>
            <a:ext cx="6056313" cy="492125"/>
          </a:xfrm>
        </p:spPr>
        <p:txBody>
          <a:bodyPr>
            <a:normAutofit fontScale="90000"/>
          </a:bodyPr>
          <a:lstStyle/>
          <a:p>
            <a:pPr algn="ctr"/>
            <a:r>
              <a:rPr lang="fa-IR" altLang="en-US" dirty="0" smtClean="0">
                <a:solidFill>
                  <a:srgbClr val="FFFF00"/>
                </a:solidFill>
                <a:cs typeface="B Titr" panose="00000700000000000000" pitchFamily="2" charset="-78"/>
              </a:rPr>
              <a:t/>
            </a:r>
            <a:br>
              <a:rPr lang="fa-IR" altLang="en-US" dirty="0" smtClean="0">
                <a:solidFill>
                  <a:srgbClr val="FFFF00"/>
                </a:solidFill>
                <a:cs typeface="B Titr" panose="00000700000000000000" pitchFamily="2" charset="-78"/>
              </a:rPr>
            </a:br>
            <a:r>
              <a:rPr lang="fa-IR" altLang="en-US" sz="3600" dirty="0">
                <a:solidFill>
                  <a:srgbClr val="FF0000"/>
                </a:solidFill>
                <a:cs typeface="B Titr" panose="00000700000000000000" pitchFamily="2" charset="-78"/>
              </a:rPr>
              <a:t>گلی بن کلامید</a:t>
            </a:r>
            <a:endParaRPr lang="en-US" altLang="en-US" sz="3600" dirty="0">
              <a:solidFill>
                <a:srgbClr val="FF0000"/>
              </a:solidFill>
              <a:cs typeface="Traditional Arabic" panose="02020603050405020304" pitchFamily="18" charset="-78"/>
            </a:endParaRPr>
          </a:p>
        </p:txBody>
      </p:sp>
      <p:sp>
        <p:nvSpPr>
          <p:cNvPr id="54275" name="Content Placeholder 2"/>
          <p:cNvSpPr>
            <a:spLocks noGrp="1"/>
          </p:cNvSpPr>
          <p:nvPr>
            <p:ph idx="1"/>
          </p:nvPr>
        </p:nvSpPr>
        <p:spPr>
          <a:xfrm>
            <a:off x="602166" y="2489200"/>
            <a:ext cx="10515600" cy="3835400"/>
          </a:xfrm>
        </p:spPr>
        <p:txBody>
          <a:bodyPr/>
          <a:lstStyle/>
          <a:p>
            <a:pPr marL="0" indent="0" algn="just" rtl="1">
              <a:buNone/>
            </a:pPr>
            <a:r>
              <a:rPr lang="fa-IR" altLang="en-US" sz="3600">
                <a:solidFill>
                  <a:srgbClr val="C00000"/>
                </a:solidFill>
                <a:cs typeface="B Zar" panose="00000400000000000000" pitchFamily="2" charset="-78"/>
              </a:rPr>
              <a:t>تذکر</a:t>
            </a:r>
            <a:r>
              <a:rPr lang="fa-IR" altLang="en-US" sz="3600">
                <a:cs typeface="B Zar" panose="00000400000000000000" pitchFamily="2" charset="-78"/>
              </a:rPr>
              <a:t>: </a:t>
            </a:r>
          </a:p>
          <a:p>
            <a:pPr marL="0" indent="0" algn="just" rtl="1">
              <a:lnSpc>
                <a:spcPct val="200000"/>
              </a:lnSpc>
              <a:buNone/>
            </a:pPr>
            <a:r>
              <a:rPr lang="fa-IR" altLang="en-US" sz="2000" b="1">
                <a:solidFill>
                  <a:srgbClr val="000000"/>
                </a:solidFill>
                <a:cs typeface="B Nazanin" panose="00000400000000000000" pitchFamily="2" charset="-78"/>
              </a:rPr>
              <a:t>از آنجایی که عوارض دارو بیشتر ناشی از پایین آمدن میزان قند خون می باشند، در صورت بروز هر یک از علائم: لرزش بدن ،عرق سرد، احساس گرسنگی شدید و یا سایر علائم افت قند خون شدید سریعا اقدام به درمان افت قندکنید</a:t>
            </a:r>
            <a:r>
              <a:rPr lang="fa-IR" altLang="en-US" sz="3600">
                <a:solidFill>
                  <a:srgbClr val="000000"/>
                </a:solidFill>
                <a:cs typeface="B Zar" panose="00000400000000000000" pitchFamily="2" charset="-78"/>
              </a:rPr>
              <a:t>. </a:t>
            </a:r>
            <a:endParaRPr lang="en-US" altLang="en-US" sz="3600">
              <a:cs typeface="Majalla UI"/>
            </a:endParaRPr>
          </a:p>
        </p:txBody>
      </p:sp>
    </p:spTree>
    <p:extLst>
      <p:ext uri="{BB962C8B-B14F-4D97-AF65-F5344CB8AC3E}">
        <p14:creationId xmlns:p14="http://schemas.microsoft.com/office/powerpoint/2010/main" val="32686936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895601" y="392339"/>
            <a:ext cx="5637213" cy="501650"/>
          </a:xfrm>
        </p:spPr>
        <p:txBody>
          <a:bodyPr>
            <a:normAutofit fontScale="90000"/>
          </a:bodyPr>
          <a:lstStyle/>
          <a:p>
            <a:pPr algn="ctr" rtl="1"/>
            <a:r>
              <a:rPr lang="fa-IR" altLang="en-US" sz="2800" dirty="0">
                <a:solidFill>
                  <a:srgbClr val="FF0000"/>
                </a:solidFill>
                <a:cs typeface="B Titr" panose="00000700000000000000" pitchFamily="2" charset="-78"/>
              </a:rPr>
              <a:t>گلی</a:t>
            </a:r>
            <a:r>
              <a:rPr lang="fa-IR" altLang="en-US" sz="3600" dirty="0">
                <a:solidFill>
                  <a:srgbClr val="FF0000"/>
                </a:solidFill>
                <a:cs typeface="B Titr" panose="00000700000000000000" pitchFamily="2" charset="-78"/>
              </a:rPr>
              <a:t> </a:t>
            </a:r>
            <a:r>
              <a:rPr lang="fa-IR" altLang="en-US" sz="2800" dirty="0">
                <a:solidFill>
                  <a:srgbClr val="FF0000"/>
                </a:solidFill>
                <a:cs typeface="B Titr" panose="00000700000000000000" pitchFamily="2" charset="-78"/>
              </a:rPr>
              <a:t>کلازید</a:t>
            </a:r>
            <a:endParaRPr lang="en-US" altLang="en-US" sz="2800" dirty="0">
              <a:solidFill>
                <a:srgbClr val="FF0000"/>
              </a:solidFill>
              <a:cs typeface="B Titr" panose="00000700000000000000" pitchFamily="2" charset="-78"/>
            </a:endParaRPr>
          </a:p>
        </p:txBody>
      </p:sp>
      <p:sp>
        <p:nvSpPr>
          <p:cNvPr id="3" name="Content Placeholder 2"/>
          <p:cNvSpPr>
            <a:spLocks noGrp="1"/>
          </p:cNvSpPr>
          <p:nvPr>
            <p:ph idx="1"/>
          </p:nvPr>
        </p:nvSpPr>
        <p:spPr>
          <a:xfrm>
            <a:off x="446313" y="882650"/>
            <a:ext cx="10798629" cy="5024438"/>
          </a:xfrm>
        </p:spPr>
        <p:txBody>
          <a:bodyPr>
            <a:noAutofit/>
          </a:bodyPr>
          <a:lstStyle/>
          <a:p>
            <a:pPr algn="just" rtl="1">
              <a:lnSpc>
                <a:spcPct val="150000"/>
              </a:lnSpc>
              <a:defRPr/>
            </a:pPr>
            <a:r>
              <a:rPr lang="fa-IR" sz="1800" b="1" dirty="0">
                <a:solidFill>
                  <a:prstClr val="black"/>
                </a:solidFill>
                <a:cs typeface="B Nazanin" panose="00000400000000000000" pitchFamily="2" charset="-78"/>
              </a:rPr>
              <a:t>اشکال دارویی : قرص 80 میلی گرمی</a:t>
            </a:r>
          </a:p>
          <a:p>
            <a:pPr algn="just" rtl="1">
              <a:lnSpc>
                <a:spcPct val="150000"/>
              </a:lnSpc>
              <a:defRPr/>
            </a:pPr>
            <a:r>
              <a:rPr lang="fa-IR" sz="2000" dirty="0">
                <a:solidFill>
                  <a:prstClr val="black"/>
                </a:solidFill>
                <a:latin typeface="Calibri Light" panose="020F0302020204030204"/>
                <a:cs typeface="B Titr" panose="00000700000000000000" pitchFamily="2" charset="-78"/>
              </a:rPr>
              <a:t>نحوه مصرف:  </a:t>
            </a:r>
            <a:r>
              <a:rPr lang="fa-IR" sz="1800" b="1" dirty="0">
                <a:solidFill>
                  <a:prstClr val="black"/>
                </a:solidFill>
                <a:cs typeface="B Nazanin" panose="00000400000000000000" pitchFamily="2" charset="-78"/>
              </a:rPr>
              <a:t>اگر گلی کلازید را بصورت تک دوز مصرف می نمائید با یک لیوان آب نیم ساعت قبل از صبحانه استفاده شود.</a:t>
            </a:r>
          </a:p>
          <a:p>
            <a:pPr algn="just" rtl="1">
              <a:lnSpc>
                <a:spcPct val="150000"/>
              </a:lnSpc>
              <a:defRPr/>
            </a:pPr>
            <a:r>
              <a:rPr lang="fa-IR" dirty="0">
                <a:cs typeface="B Zar" panose="00000400000000000000" pitchFamily="2" charset="-78"/>
              </a:rPr>
              <a:t> </a:t>
            </a:r>
            <a:r>
              <a:rPr lang="fa-IR" sz="2000" dirty="0">
                <a:solidFill>
                  <a:prstClr val="black"/>
                </a:solidFill>
                <a:latin typeface="Calibri Light" panose="020F0302020204030204"/>
                <a:cs typeface="B Titr" panose="00000700000000000000" pitchFamily="2" charset="-78"/>
              </a:rPr>
              <a:t>عوارض احتمالی</a:t>
            </a:r>
            <a:r>
              <a:rPr lang="fa-IR" sz="2000" b="1" dirty="0">
                <a:solidFill>
                  <a:prstClr val="black"/>
                </a:solidFill>
                <a:cs typeface="B Nazanin" panose="00000400000000000000" pitchFamily="2" charset="-78"/>
              </a:rPr>
              <a:t>: </a:t>
            </a:r>
            <a:r>
              <a:rPr lang="fa-IR" sz="1800" b="1" dirty="0">
                <a:solidFill>
                  <a:prstClr val="black"/>
                </a:solidFill>
                <a:cs typeface="B Nazanin" panose="00000400000000000000" pitchFamily="2" charset="-78"/>
              </a:rPr>
              <a:t>افت قند خون، سردرد، بیقراری، مشکلات گوارشی</a:t>
            </a:r>
          </a:p>
          <a:p>
            <a:pPr algn="just" rtl="1">
              <a:lnSpc>
                <a:spcPct val="150000"/>
              </a:lnSpc>
              <a:defRPr/>
            </a:pPr>
            <a:r>
              <a:rPr lang="fa-IR" sz="1800" b="1" dirty="0">
                <a:solidFill>
                  <a:prstClr val="black"/>
                </a:solidFill>
                <a:cs typeface="B Nazanin" panose="00000400000000000000" pitchFamily="2" charset="-78"/>
              </a:rPr>
              <a:t>تذکر:</a:t>
            </a:r>
          </a:p>
          <a:p>
            <a:pPr marL="0" indent="0" algn="just" rtl="1">
              <a:lnSpc>
                <a:spcPct val="150000"/>
              </a:lnSpc>
              <a:buNone/>
              <a:defRPr/>
            </a:pPr>
            <a:r>
              <a:rPr lang="fa-IR" sz="1800" b="1" dirty="0">
                <a:solidFill>
                  <a:prstClr val="black"/>
                </a:solidFill>
                <a:cs typeface="B Nazanin" panose="00000400000000000000" pitchFamily="2" charset="-78"/>
              </a:rPr>
              <a:t>- از آنجایی که عوارض دارو بیشتر ناشی از پایین آمدن میزان قند خون می باشند، در صورت بروز هر یک از علائم: غش یا گیجی ضعف و سستی، لرزش بدن، مقداری چیز شیرین بخورید یا بیاشامید و سریعا تحت نظر پزشک قرار بگیرید.</a:t>
            </a:r>
          </a:p>
          <a:p>
            <a:pPr marL="0" indent="0" algn="just" rtl="1">
              <a:lnSpc>
                <a:spcPct val="150000"/>
              </a:lnSpc>
              <a:buNone/>
              <a:defRPr/>
            </a:pPr>
            <a:r>
              <a:rPr lang="fa-IR" sz="1800" b="1" dirty="0">
                <a:solidFill>
                  <a:prstClr val="black"/>
                </a:solidFill>
                <a:cs typeface="B Nazanin" panose="00000400000000000000" pitchFamily="2" charset="-78"/>
              </a:rPr>
              <a:t>-احتمال ایجاد هیپوگلایسمی با گلی کلازید کمتر از گلی بن کلامید است. در افراد مسن مصرف گلی کلازید به گلی بن کلامید ترجیح داده می </a:t>
            </a:r>
            <a:r>
              <a:rPr lang="fa-IR" sz="1800" b="1" dirty="0" smtClean="0">
                <a:solidFill>
                  <a:prstClr val="black"/>
                </a:solidFill>
                <a:cs typeface="B Nazanin" panose="00000400000000000000" pitchFamily="2" charset="-78"/>
              </a:rPr>
              <a:t>شود</a:t>
            </a:r>
            <a:r>
              <a:rPr lang="fa-IR" sz="1800" b="1" dirty="0">
                <a:solidFill>
                  <a:prstClr val="black"/>
                </a:solidFill>
                <a:cs typeface="B Nazanin" panose="00000400000000000000" pitchFamily="2" charset="-78"/>
              </a:rPr>
              <a:t>.</a:t>
            </a:r>
          </a:p>
          <a:p>
            <a:pPr marL="0" indent="0" algn="just" rtl="1">
              <a:lnSpc>
                <a:spcPct val="150000"/>
              </a:lnSpc>
              <a:buNone/>
              <a:defRPr/>
            </a:pPr>
            <a:r>
              <a:rPr lang="fa-IR" sz="1800" b="1" dirty="0">
                <a:solidFill>
                  <a:prstClr val="black"/>
                </a:solidFill>
                <a:cs typeface="B Nazanin" panose="00000400000000000000" pitchFamily="2" charset="-78"/>
              </a:rPr>
              <a:t>- جهت کاهش عوارض دارو نوع آهسته رهش آن به صورت قرص های 30 و 60 میلی گرمی تولید شده است که با نام های تجاری دیابزید و دیامیکرون در بازار وجود دارد. یک بار در روز به همراه صبحانه نباید به صورت نصف و یا </a:t>
            </a:r>
            <a:r>
              <a:rPr lang="fa-IR" sz="1800" b="1" dirty="0" smtClean="0">
                <a:solidFill>
                  <a:prstClr val="black"/>
                </a:solidFill>
                <a:cs typeface="B Nazanin" panose="00000400000000000000" pitchFamily="2" charset="-78"/>
              </a:rPr>
              <a:t>دو بار </a:t>
            </a:r>
            <a:r>
              <a:rPr lang="fa-IR" sz="1800" b="1" dirty="0">
                <a:solidFill>
                  <a:prstClr val="black"/>
                </a:solidFill>
                <a:cs typeface="B Nazanin" panose="00000400000000000000" pitchFamily="2" charset="-78"/>
              </a:rPr>
              <a:t>در روز مصرف شود.</a:t>
            </a:r>
            <a:endParaRPr lang="en-US" sz="1800" b="1" dirty="0">
              <a:solidFill>
                <a:prstClr val="black"/>
              </a:solidFill>
              <a:cs typeface="B Nazanin" panose="00000400000000000000" pitchFamily="2" charset="-78"/>
            </a:endParaRPr>
          </a:p>
          <a:p>
            <a:pPr algn="just" rtl="1">
              <a:lnSpc>
                <a:spcPct val="150000"/>
              </a:lnSpc>
              <a:defRPr/>
            </a:pPr>
            <a:endParaRPr lang="fa-IR" dirty="0">
              <a:solidFill>
                <a:prstClr val="black"/>
              </a:solidFill>
              <a:cs typeface="B Zar" panose="00000400000000000000" pitchFamily="2" charset="-78"/>
            </a:endParaRPr>
          </a:p>
        </p:txBody>
      </p:sp>
    </p:spTree>
    <p:extLst>
      <p:ext uri="{BB962C8B-B14F-4D97-AF65-F5344CB8AC3E}">
        <p14:creationId xmlns:p14="http://schemas.microsoft.com/office/powerpoint/2010/main" val="21108176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685800" y="1012371"/>
            <a:ext cx="10493829" cy="5236031"/>
          </a:xfrm>
        </p:spPr>
        <p:txBody>
          <a:bodyPr/>
          <a:lstStyle/>
          <a:p>
            <a:pPr algn="just" rtl="1" eaLnBrk="1" hangingPunct="1">
              <a:buClr>
                <a:srgbClr val="990000"/>
              </a:buClr>
              <a:buSzPct val="90000"/>
              <a:buFont typeface="Wingdings" panose="05000000000000000000" pitchFamily="2" charset="2"/>
              <a:buChar char="§"/>
            </a:pPr>
            <a:r>
              <a:rPr lang="fa-IR" altLang="en-US" sz="1800" b="1" dirty="0">
                <a:solidFill>
                  <a:prstClr val="black"/>
                </a:solidFill>
                <a:cs typeface="B Nazanin" panose="00000400000000000000" pitchFamily="2" charset="-78"/>
              </a:rPr>
              <a:t>اغلب داروها با سولفونیل اوره ها تداخل دارویی ندارند ولی همیشه به پزشک </a:t>
            </a:r>
            <a:r>
              <a:rPr lang="fa-IR" altLang="en-US" sz="1800" b="1" dirty="0" smtClean="0">
                <a:solidFill>
                  <a:prstClr val="black"/>
                </a:solidFill>
                <a:cs typeface="B Nazanin" panose="00000400000000000000" pitchFamily="2" charset="-78"/>
              </a:rPr>
              <a:t>خود یادآوری </a:t>
            </a:r>
            <a:r>
              <a:rPr lang="fa-IR" altLang="en-US" sz="1800" b="1" dirty="0">
                <a:solidFill>
                  <a:prstClr val="black"/>
                </a:solidFill>
                <a:cs typeface="B Nazanin" panose="00000400000000000000" pitchFamily="2" charset="-78"/>
              </a:rPr>
              <a:t>کنید که از این دارو استفاده می کنید</a:t>
            </a:r>
            <a:r>
              <a:rPr lang="fa-IR" altLang="en-US" sz="1800" b="1" dirty="0" smtClean="0">
                <a:solidFill>
                  <a:prstClr val="black"/>
                </a:solidFill>
                <a:cs typeface="B Nazanin" panose="00000400000000000000" pitchFamily="2" charset="-78"/>
              </a:rPr>
              <a:t>.</a:t>
            </a:r>
          </a:p>
          <a:p>
            <a:pPr marL="0" indent="0" algn="just" rtl="1" eaLnBrk="1" hangingPunct="1">
              <a:buClr>
                <a:srgbClr val="990000"/>
              </a:buClr>
              <a:buSzPct val="90000"/>
              <a:buNone/>
            </a:pPr>
            <a:endParaRPr lang="fa-IR" altLang="en-US" sz="1800" b="1" dirty="0">
              <a:solidFill>
                <a:prstClr val="black"/>
              </a:solidFill>
              <a:cs typeface="B Nazanin" panose="00000400000000000000" pitchFamily="2" charset="-78"/>
            </a:endParaRPr>
          </a:p>
          <a:p>
            <a:pPr algn="just" rtl="1" eaLnBrk="1" hangingPunct="1">
              <a:buClr>
                <a:srgbClr val="990000"/>
              </a:buClr>
              <a:buSzPct val="90000"/>
              <a:buFont typeface="Wingdings" panose="05000000000000000000" pitchFamily="2" charset="2"/>
              <a:buChar char="§"/>
            </a:pPr>
            <a:r>
              <a:rPr lang="fa-IR" altLang="en-US" sz="1800" b="1" dirty="0">
                <a:solidFill>
                  <a:prstClr val="black"/>
                </a:solidFill>
                <a:cs typeface="B Nazanin" panose="00000400000000000000" pitchFamily="2" charset="-78"/>
              </a:rPr>
              <a:t>اگر احتیاج به عمل جراحی دارید سولفونیل اوره ها قطع می شوند.</a:t>
            </a:r>
          </a:p>
          <a:p>
            <a:pPr algn="ctr" rtl="1" eaLnBrk="1" hangingPunct="1">
              <a:buClr>
                <a:srgbClr val="990000"/>
              </a:buClr>
              <a:buSzPct val="90000"/>
              <a:buFont typeface="Wingdings" panose="05000000000000000000" pitchFamily="2" charset="2"/>
              <a:buChar char="§"/>
            </a:pPr>
            <a:r>
              <a:rPr lang="fa-IR" altLang="en-US" sz="1800" b="1" dirty="0">
                <a:solidFill>
                  <a:prstClr val="black"/>
                </a:solidFill>
                <a:cs typeface="B Nazanin" panose="00000400000000000000" pitchFamily="2" charset="-78"/>
              </a:rPr>
              <a:t>نکته:</a:t>
            </a:r>
          </a:p>
          <a:p>
            <a:pPr algn="just" rtl="1" eaLnBrk="1" hangingPunct="1">
              <a:buClr>
                <a:srgbClr val="990000"/>
              </a:buClr>
              <a:buSzPct val="90000"/>
              <a:buFont typeface="Wingdings" panose="05000000000000000000" pitchFamily="2" charset="2"/>
              <a:buNone/>
            </a:pPr>
            <a:r>
              <a:rPr lang="fa-IR" altLang="en-US" sz="1800" b="1" dirty="0">
                <a:solidFill>
                  <a:prstClr val="black"/>
                </a:solidFill>
                <a:cs typeface="B Nazanin" panose="00000400000000000000" pitchFamily="2" charset="-78"/>
              </a:rPr>
              <a:t>     اگر یک نوبت از داروی خود را فراموش کردید و تا کمتر از 2 ساعت بعد یادتان آمد قرص فراموش شده را بخورید </a:t>
            </a:r>
          </a:p>
          <a:p>
            <a:pPr algn="just" rtl="1" eaLnBrk="1" hangingPunct="1">
              <a:buClr>
                <a:srgbClr val="990000"/>
              </a:buClr>
              <a:buSzPct val="90000"/>
              <a:buFont typeface="Wingdings" panose="05000000000000000000" pitchFamily="2" charset="2"/>
              <a:buNone/>
            </a:pPr>
            <a:endParaRPr lang="fa-IR" altLang="en-US" sz="1800" b="1" dirty="0">
              <a:solidFill>
                <a:prstClr val="black"/>
              </a:solidFill>
              <a:cs typeface="B Nazanin" panose="00000400000000000000" pitchFamily="2" charset="-78"/>
            </a:endParaRPr>
          </a:p>
          <a:p>
            <a:pPr algn="just" rtl="1" eaLnBrk="1" hangingPunct="1">
              <a:buClr>
                <a:srgbClr val="990000"/>
              </a:buClr>
              <a:buSzPct val="90000"/>
              <a:buFont typeface="Wingdings" panose="05000000000000000000" pitchFamily="2" charset="2"/>
              <a:buNone/>
            </a:pPr>
            <a:r>
              <a:rPr lang="fa-IR" altLang="en-US" sz="1800" b="1" dirty="0">
                <a:solidFill>
                  <a:prstClr val="black"/>
                </a:solidFill>
                <a:cs typeface="B Nazanin" panose="00000400000000000000" pitchFamily="2" charset="-78"/>
              </a:rPr>
              <a:t>     ولی اگر بیش از 2 ساعت شد با پزشک خود تماس بگیرد. </a:t>
            </a:r>
            <a:r>
              <a:rPr lang="fa-IR" altLang="en-US" sz="2200" b="1" i="1" dirty="0">
                <a:solidFill>
                  <a:srgbClr val="FF0000"/>
                </a:solidFill>
                <a:cs typeface="B Zar" panose="00000400000000000000" pitchFamily="2" charset="-78"/>
              </a:rPr>
              <a:t>هرگز نوبت بعدی دارو را دوبرابر </a:t>
            </a:r>
            <a:r>
              <a:rPr lang="fa-IR" altLang="en-US" sz="2200" b="1" dirty="0">
                <a:solidFill>
                  <a:srgbClr val="FF0000"/>
                </a:solidFill>
                <a:cs typeface="B Zar" panose="00000400000000000000" pitchFamily="2" charset="-78"/>
              </a:rPr>
              <a:t>نکنید.</a:t>
            </a:r>
            <a:endParaRPr lang="en-US" altLang="en-US" sz="2200" b="1" dirty="0">
              <a:solidFill>
                <a:srgbClr val="FF0000"/>
              </a:solidFill>
              <a:cs typeface="B Zar" panose="00000400000000000000" pitchFamily="2" charset="-78"/>
            </a:endParaRPr>
          </a:p>
          <a:p>
            <a:pPr algn="just" rtl="1" eaLnBrk="1" hangingPunct="1">
              <a:buClr>
                <a:srgbClr val="990000"/>
              </a:buClr>
              <a:buSzPct val="90000"/>
              <a:buFont typeface="Wingdings" panose="05000000000000000000" pitchFamily="2" charset="2"/>
              <a:buNone/>
            </a:pPr>
            <a:endParaRPr lang="en-US" altLang="en-US" sz="2200" b="1" dirty="0">
              <a:cs typeface="B Zar" panose="00000400000000000000" pitchFamily="2" charset="-78"/>
            </a:endParaRPr>
          </a:p>
        </p:txBody>
      </p:sp>
    </p:spTree>
    <p:extLst>
      <p:ext uri="{BB962C8B-B14F-4D97-AF65-F5344CB8AC3E}">
        <p14:creationId xmlns:p14="http://schemas.microsoft.com/office/powerpoint/2010/main" val="6678971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342040" y="348342"/>
            <a:ext cx="3324225" cy="654050"/>
          </a:xfrm>
        </p:spPr>
        <p:txBody>
          <a:bodyPr/>
          <a:lstStyle/>
          <a:p>
            <a:pPr algn="ctr" rtl="1"/>
            <a:r>
              <a:rPr lang="fa-IR" altLang="en-US" sz="3600" dirty="0">
                <a:solidFill>
                  <a:srgbClr val="FF0000"/>
                </a:solidFill>
                <a:cs typeface="B Titr" panose="00000700000000000000" pitchFamily="2" charset="-78"/>
              </a:rPr>
              <a:t>آکاربوز</a:t>
            </a:r>
            <a:endParaRPr lang="en-US" alt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1175657" y="1382486"/>
            <a:ext cx="9146269" cy="5050971"/>
          </a:xfrm>
        </p:spPr>
        <p:txBody>
          <a:bodyPr>
            <a:normAutofit fontScale="70000" lnSpcReduction="20000"/>
          </a:bodyPr>
          <a:lstStyle/>
          <a:p>
            <a:pPr algn="just" rtl="1">
              <a:lnSpc>
                <a:spcPct val="150000"/>
              </a:lnSpc>
              <a:defRPr/>
            </a:pPr>
            <a:r>
              <a:rPr lang="fa-IR" sz="2400" dirty="0">
                <a:cs typeface="B Zar" panose="00000400000000000000" pitchFamily="2" charset="-78"/>
              </a:rPr>
              <a:t> </a:t>
            </a:r>
            <a:r>
              <a:rPr lang="fa-IR" sz="2400" dirty="0">
                <a:cs typeface="B Titr" panose="00000700000000000000" pitchFamily="2" charset="-78"/>
              </a:rPr>
              <a:t>اشکال دارویی</a:t>
            </a:r>
            <a:r>
              <a:rPr lang="fa-IR" sz="2400" dirty="0">
                <a:cs typeface="B Zar" panose="00000400000000000000" pitchFamily="2" charset="-78"/>
              </a:rPr>
              <a:t>:</a:t>
            </a:r>
          </a:p>
          <a:p>
            <a:pPr marL="0" indent="0" algn="just" rtl="1">
              <a:lnSpc>
                <a:spcPct val="150000"/>
              </a:lnSpc>
              <a:buNone/>
              <a:defRPr/>
            </a:pPr>
            <a:r>
              <a:rPr lang="fa-IR" sz="2400" dirty="0">
                <a:cs typeface="B Zar" panose="00000400000000000000" pitchFamily="2" charset="-78"/>
              </a:rPr>
              <a:t> قرص 50 و 100 میلی گرمی</a:t>
            </a:r>
            <a:endParaRPr lang="fa-IR" sz="2400" dirty="0">
              <a:cs typeface="B Titr" panose="00000700000000000000" pitchFamily="2" charset="-78"/>
            </a:endParaRPr>
          </a:p>
          <a:p>
            <a:pPr algn="just" rtl="1">
              <a:lnSpc>
                <a:spcPct val="150000"/>
              </a:lnSpc>
              <a:defRPr/>
            </a:pPr>
            <a:r>
              <a:rPr lang="fa-IR" sz="2400" dirty="0">
                <a:cs typeface="B Titr" panose="00000700000000000000" pitchFamily="2" charset="-78"/>
              </a:rPr>
              <a:t>مکانیسم اثر</a:t>
            </a:r>
            <a:r>
              <a:rPr lang="fa-IR" dirty="0" smtClean="0"/>
              <a:t>:</a:t>
            </a:r>
          </a:p>
          <a:p>
            <a:pPr marL="0" indent="0" algn="just" rtl="1">
              <a:lnSpc>
                <a:spcPct val="150000"/>
              </a:lnSpc>
              <a:buNone/>
              <a:defRPr/>
            </a:pPr>
            <a:r>
              <a:rPr lang="fa-IR" dirty="0" smtClean="0"/>
              <a:t> </a:t>
            </a:r>
            <a:r>
              <a:rPr lang="fa-IR" sz="2400" dirty="0">
                <a:cs typeface="B Zar" panose="00000400000000000000" pitchFamily="2" charset="-78"/>
              </a:rPr>
              <a:t>آکاربوز با به تأخیر انداختن جذب کربوهیدرات های هضم شده از روده مانع افزایش سطح قند خون می‌شود.</a:t>
            </a:r>
          </a:p>
          <a:p>
            <a:pPr algn="just" rtl="1">
              <a:lnSpc>
                <a:spcPct val="150000"/>
              </a:lnSpc>
              <a:defRPr/>
            </a:pPr>
            <a:r>
              <a:rPr lang="fa-IR" sz="2400" dirty="0">
                <a:cs typeface="B Titr" panose="00000700000000000000" pitchFamily="2" charset="-78"/>
              </a:rPr>
              <a:t>نحوه مصرف</a:t>
            </a:r>
            <a:r>
              <a:rPr lang="fa-IR" sz="2400" dirty="0">
                <a:cs typeface="B Zar" panose="00000400000000000000" pitchFamily="2" charset="-78"/>
              </a:rPr>
              <a:t>: </a:t>
            </a:r>
          </a:p>
          <a:p>
            <a:pPr marL="0" indent="0" algn="just" rtl="1">
              <a:lnSpc>
                <a:spcPct val="150000"/>
              </a:lnSpc>
              <a:buNone/>
              <a:defRPr/>
            </a:pPr>
            <a:r>
              <a:rPr lang="fa-IR" sz="2400" dirty="0">
                <a:cs typeface="B Zar" panose="00000400000000000000" pitchFamily="2" charset="-78"/>
              </a:rPr>
              <a:t>طبق دستور پزشک همراه با اولین قاشق غذا مصرف شود.</a:t>
            </a:r>
          </a:p>
          <a:p>
            <a:pPr algn="just" rtl="1">
              <a:lnSpc>
                <a:spcPct val="150000"/>
              </a:lnSpc>
              <a:defRPr/>
            </a:pPr>
            <a:r>
              <a:rPr lang="fa-IR" sz="2400" dirty="0">
                <a:cs typeface="B Zar" panose="00000400000000000000" pitchFamily="2" charset="-78"/>
              </a:rPr>
              <a:t> </a:t>
            </a:r>
            <a:r>
              <a:rPr lang="fa-IR" sz="2400" dirty="0">
                <a:cs typeface="B Titr" panose="00000700000000000000" pitchFamily="2" charset="-78"/>
              </a:rPr>
              <a:t>عوارض</a:t>
            </a:r>
            <a:r>
              <a:rPr lang="fa-IR" sz="2400" dirty="0">
                <a:cs typeface="B Zar" panose="00000400000000000000" pitchFamily="2" charset="-78"/>
              </a:rPr>
              <a:t> </a:t>
            </a:r>
            <a:r>
              <a:rPr lang="fa-IR" sz="2400" dirty="0">
                <a:cs typeface="B Titr" panose="00000700000000000000" pitchFamily="2" charset="-78"/>
              </a:rPr>
              <a:t>احتمالی</a:t>
            </a:r>
            <a:r>
              <a:rPr lang="fa-IR" sz="2400" dirty="0">
                <a:cs typeface="B Zar" panose="00000400000000000000" pitchFamily="2" charset="-78"/>
              </a:rPr>
              <a:t>: </a:t>
            </a:r>
          </a:p>
          <a:p>
            <a:pPr marL="0" indent="0" algn="just" rtl="1">
              <a:lnSpc>
                <a:spcPct val="150000"/>
              </a:lnSpc>
              <a:buNone/>
              <a:defRPr/>
            </a:pPr>
            <a:r>
              <a:rPr lang="fa-IR" sz="2400" dirty="0">
                <a:cs typeface="B Zar" panose="00000400000000000000" pitchFamily="2" charset="-78"/>
              </a:rPr>
              <a:t>رایج ترین عوارض می تواند شامل ناراحتی معده، گاز، نفخ، اسهال خفیف، خارش خفیف پوست باشد.</a:t>
            </a:r>
          </a:p>
          <a:p>
            <a:pPr algn="just" rtl="1">
              <a:lnSpc>
                <a:spcPct val="150000"/>
              </a:lnSpc>
              <a:defRPr/>
            </a:pPr>
            <a:r>
              <a:rPr lang="fa-IR" dirty="0" smtClean="0">
                <a:solidFill>
                  <a:srgbClr val="FF0000"/>
                </a:solidFill>
                <a:cs typeface="B Zar" panose="00000400000000000000" pitchFamily="2" charset="-78"/>
              </a:rPr>
              <a:t>*</a:t>
            </a:r>
            <a:r>
              <a:rPr lang="fa-IR" sz="2400" dirty="0">
                <a:solidFill>
                  <a:srgbClr val="FF0000"/>
                </a:solidFill>
                <a:cs typeface="B Titr" panose="00000700000000000000" pitchFamily="2" charset="-78"/>
              </a:rPr>
              <a:t>تذکر</a:t>
            </a:r>
            <a:r>
              <a:rPr lang="fa-IR" sz="2400" dirty="0">
                <a:solidFill>
                  <a:srgbClr val="FF0000"/>
                </a:solidFill>
                <a:cs typeface="B Zar" panose="00000400000000000000" pitchFamily="2" charset="-78"/>
              </a:rPr>
              <a:t>: همزمان با مصرف این دارو بهتر است آنزیم های کبد به صورت دوره ای چک شود.</a:t>
            </a:r>
          </a:p>
          <a:p>
            <a:pPr algn="just" rtl="1">
              <a:lnSpc>
                <a:spcPct val="150000"/>
              </a:lnSpc>
              <a:defRPr/>
            </a:pPr>
            <a:r>
              <a:rPr lang="fa-IR" sz="2400" dirty="0">
                <a:cs typeface="B Zar" panose="00000400000000000000" pitchFamily="2" charset="-78"/>
              </a:rPr>
              <a:t>باعث افزایش وزن نمی شود.  </a:t>
            </a:r>
          </a:p>
          <a:p>
            <a:pPr algn="just" rtl="1">
              <a:lnSpc>
                <a:spcPct val="150000"/>
              </a:lnSpc>
              <a:defRPr/>
            </a:pPr>
            <a:endParaRPr lang="en-US" sz="2400" dirty="0">
              <a:cs typeface="B Zar" panose="00000400000000000000" pitchFamily="2" charset="-78"/>
            </a:endParaRPr>
          </a:p>
        </p:txBody>
      </p:sp>
    </p:spTree>
    <p:extLst>
      <p:ext uri="{BB962C8B-B14F-4D97-AF65-F5344CB8AC3E}">
        <p14:creationId xmlns:p14="http://schemas.microsoft.com/office/powerpoint/2010/main" val="25617479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9689"/>
            <a:ext cx="2743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a:xfrm>
            <a:off x="3069772" y="285751"/>
            <a:ext cx="3684588" cy="558800"/>
          </a:xfrm>
        </p:spPr>
        <p:txBody>
          <a:bodyPr>
            <a:normAutofit fontScale="90000"/>
          </a:bodyPr>
          <a:lstStyle/>
          <a:p>
            <a:pPr algn="ctr" rtl="1"/>
            <a:r>
              <a:rPr lang="fa-IR" altLang="en-US" sz="3600" dirty="0">
                <a:solidFill>
                  <a:srgbClr val="FF0000"/>
                </a:solidFill>
                <a:cs typeface="B Titr" panose="00000700000000000000" pitchFamily="2" charset="-78"/>
              </a:rPr>
              <a:t>پیوگلیتازون</a:t>
            </a:r>
            <a:endParaRPr lang="en-US" alt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533399" y="1415143"/>
            <a:ext cx="10755086" cy="4724400"/>
          </a:xfrm>
        </p:spPr>
        <p:txBody>
          <a:bodyPr>
            <a:noAutofit/>
          </a:bodyPr>
          <a:lstStyle/>
          <a:p>
            <a:pPr marL="0" indent="0" algn="just" rtl="1">
              <a:buNone/>
              <a:defRPr/>
            </a:pPr>
            <a:endParaRPr lang="fa-IR" sz="2000" dirty="0">
              <a:cs typeface="B Zar" panose="00000400000000000000" pitchFamily="2" charset="-78"/>
            </a:endParaRPr>
          </a:p>
          <a:p>
            <a:pPr algn="just" rtl="1">
              <a:defRPr/>
            </a:pPr>
            <a:r>
              <a:rPr lang="fa-IR" sz="2400" dirty="0">
                <a:cs typeface="B Titr" panose="00000700000000000000" pitchFamily="2" charset="-78"/>
              </a:rPr>
              <a:t>اشکال</a:t>
            </a:r>
            <a:r>
              <a:rPr lang="fa-IR" sz="2400" dirty="0">
                <a:cs typeface="B Zar" panose="00000400000000000000" pitchFamily="2" charset="-78"/>
              </a:rPr>
              <a:t> </a:t>
            </a:r>
            <a:r>
              <a:rPr lang="fa-IR" sz="2400" dirty="0">
                <a:cs typeface="B Titr" panose="00000700000000000000" pitchFamily="2" charset="-78"/>
              </a:rPr>
              <a:t>دارویی</a:t>
            </a:r>
            <a:r>
              <a:rPr lang="fa-IR" dirty="0" smtClean="0">
                <a:cs typeface="B Zar" panose="00000400000000000000" pitchFamily="2" charset="-78"/>
              </a:rPr>
              <a:t>: </a:t>
            </a:r>
            <a:r>
              <a:rPr lang="fa-IR" sz="2400" dirty="0">
                <a:cs typeface="B Zar" panose="00000400000000000000" pitchFamily="2" charset="-78"/>
              </a:rPr>
              <a:t>قرص‌های 15، 30 و 45 میلی ‌گرمی.</a:t>
            </a:r>
          </a:p>
          <a:p>
            <a:pPr algn="just" rtl="1">
              <a:defRPr/>
            </a:pPr>
            <a:endParaRPr lang="fa-IR" sz="2400" dirty="0"/>
          </a:p>
          <a:p>
            <a:pPr algn="just" rtl="1">
              <a:defRPr/>
            </a:pPr>
            <a:r>
              <a:rPr lang="fa-IR" dirty="0" smtClean="0"/>
              <a:t> </a:t>
            </a:r>
            <a:r>
              <a:rPr lang="fa-IR" sz="2000" dirty="0">
                <a:cs typeface="B Titr" panose="00000700000000000000" pitchFamily="2" charset="-78"/>
              </a:rPr>
              <a:t>مکانیسم اثر</a:t>
            </a:r>
            <a:r>
              <a:rPr lang="fa-IR" dirty="0" smtClean="0"/>
              <a:t>: </a:t>
            </a:r>
            <a:r>
              <a:rPr lang="fa-IR" sz="2400" dirty="0">
                <a:cs typeface="B Zar" panose="00000400000000000000" pitchFamily="2" charset="-78"/>
              </a:rPr>
              <a:t>افزایش حساسیت عضلات و بافت چربی نسبت به انسولین، کاهش مقاومت به انسولین، افزایش جذب گلوکز در بافت‌ها و کاهش جزیی در تولید گلوکز توسط کبد، همچنین ممکن است چربی خوب را اندکی افزایش دهد و حمایت کننده سیستم قلبی عروقی می باشد.</a:t>
            </a:r>
          </a:p>
          <a:p>
            <a:pPr algn="just" rtl="1">
              <a:defRPr/>
            </a:pPr>
            <a:r>
              <a:rPr lang="fa-IR" sz="2000" dirty="0">
                <a:cs typeface="B Titr" panose="00000700000000000000" pitchFamily="2" charset="-78"/>
              </a:rPr>
              <a:t>نحوه مصرف</a:t>
            </a:r>
            <a:r>
              <a:rPr lang="fa-IR" sz="2400" dirty="0">
                <a:cs typeface="B Zar" panose="00000400000000000000" pitchFamily="2" charset="-78"/>
              </a:rPr>
              <a:t>: روزانه یک بار و بدون توجه به غذا مصرف میشود.</a:t>
            </a:r>
          </a:p>
          <a:p>
            <a:pPr algn="just" rtl="1">
              <a:defRPr/>
            </a:pPr>
            <a:endParaRPr lang="fa-IR" sz="2400" dirty="0">
              <a:cs typeface="B Zar" panose="00000400000000000000" pitchFamily="2" charset="-78"/>
            </a:endParaRPr>
          </a:p>
          <a:p>
            <a:pPr algn="just" rtl="1">
              <a:defRPr/>
            </a:pPr>
            <a:r>
              <a:rPr lang="fa-IR" sz="2400" dirty="0">
                <a:cs typeface="B Zar" panose="00000400000000000000" pitchFamily="2" charset="-78"/>
              </a:rPr>
              <a:t> </a:t>
            </a:r>
            <a:r>
              <a:rPr lang="fa-IR" sz="2000" dirty="0">
                <a:cs typeface="B Titr" panose="00000700000000000000" pitchFamily="2" charset="-78"/>
              </a:rPr>
              <a:t>عوارض احتمالی</a:t>
            </a:r>
            <a:r>
              <a:rPr lang="fa-IR" sz="2400" dirty="0">
                <a:cs typeface="B Zar" panose="00000400000000000000" pitchFamily="2" charset="-78"/>
              </a:rPr>
              <a:t>: اضافه وزن و ادم یا خیز (تجمع آب زیر پوست)، افزایش وزن، در نارسایی قلبی مصرف نشود. ریسک شکستگی را زیاد می کند به همین دلیل بهتر است در زنان در دوره پس از منوپوز مصرف نشود.</a:t>
            </a:r>
          </a:p>
          <a:p>
            <a:pPr algn="just" rtl="1">
              <a:defRPr/>
            </a:pPr>
            <a:r>
              <a:rPr lang="fa-IR" sz="2400" dirty="0">
                <a:cs typeface="B Zar" panose="00000400000000000000" pitchFamily="2" charset="-78"/>
              </a:rPr>
              <a:t> باعث افت قند نمی شود. </a:t>
            </a:r>
          </a:p>
        </p:txBody>
      </p:sp>
    </p:spTree>
    <p:extLst>
      <p:ext uri="{BB962C8B-B14F-4D97-AF65-F5344CB8AC3E}">
        <p14:creationId xmlns:p14="http://schemas.microsoft.com/office/powerpoint/2010/main" val="32568248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524000" y="472622"/>
            <a:ext cx="8229600" cy="311150"/>
          </a:xfrm>
        </p:spPr>
        <p:txBody>
          <a:bodyPr>
            <a:normAutofit fontScale="90000"/>
          </a:bodyPr>
          <a:lstStyle/>
          <a:p>
            <a:pPr algn="ctr" rtl="1"/>
            <a:r>
              <a:rPr lang="fa-IR" altLang="en-US" sz="3600" dirty="0">
                <a:solidFill>
                  <a:srgbClr val="FF0000"/>
                </a:solidFill>
                <a:cs typeface="B Titr" panose="00000700000000000000" pitchFamily="2" charset="-78"/>
              </a:rPr>
              <a:t>رپاگلیناید ( نوونورم، نیوبت)</a:t>
            </a:r>
            <a:endParaRPr lang="en-US" altLang="en-US" sz="3600" dirty="0">
              <a:solidFill>
                <a:srgbClr val="FF0000"/>
              </a:solidFill>
              <a:cs typeface="B Titr" panose="00000700000000000000" pitchFamily="2" charset="-78"/>
            </a:endParaRPr>
          </a:p>
        </p:txBody>
      </p:sp>
      <p:sp>
        <p:nvSpPr>
          <p:cNvPr id="59395" name="Content Placeholder 2"/>
          <p:cNvSpPr>
            <a:spLocks noGrp="1"/>
          </p:cNvSpPr>
          <p:nvPr>
            <p:ph idx="1"/>
          </p:nvPr>
        </p:nvSpPr>
        <p:spPr>
          <a:xfrm>
            <a:off x="762000" y="1066801"/>
            <a:ext cx="9285514" cy="4587875"/>
          </a:xfrm>
        </p:spPr>
        <p:txBody>
          <a:bodyPr/>
          <a:lstStyle/>
          <a:p>
            <a:pPr algn="just" rtl="1"/>
            <a:r>
              <a:rPr lang="fa-IR" altLang="en-US" dirty="0">
                <a:cs typeface="B Titr" panose="00000700000000000000" pitchFamily="2" charset="-78"/>
              </a:rPr>
              <a:t>اشکال دارویی</a:t>
            </a:r>
            <a:r>
              <a:rPr lang="fa-IR" altLang="en-US" sz="2000" dirty="0"/>
              <a:t>: </a:t>
            </a:r>
            <a:r>
              <a:rPr lang="fa-IR" altLang="en-US" dirty="0">
                <a:cs typeface="B Zar" panose="00000400000000000000" pitchFamily="2" charset="-78"/>
              </a:rPr>
              <a:t>به صورت قرصهای0/5 ، 1 و 2 میلی‌ گرمی.</a:t>
            </a:r>
          </a:p>
          <a:p>
            <a:pPr algn="just" rtl="1"/>
            <a:endParaRPr lang="fa-IR" altLang="en-US" sz="2000" dirty="0"/>
          </a:p>
          <a:p>
            <a:pPr algn="just" rtl="1"/>
            <a:r>
              <a:rPr lang="fa-IR" altLang="en-US" sz="2400" dirty="0">
                <a:cs typeface="B Titr" panose="00000700000000000000" pitchFamily="2" charset="-78"/>
              </a:rPr>
              <a:t>مکانیسم اثر</a:t>
            </a:r>
            <a:r>
              <a:rPr lang="fa-IR" altLang="en-US" sz="2000" dirty="0"/>
              <a:t>: </a:t>
            </a:r>
            <a:r>
              <a:rPr lang="fa-IR" altLang="en-US" sz="2400" dirty="0">
                <a:cs typeface="B Zar" panose="00000400000000000000" pitchFamily="2" charset="-78"/>
              </a:rPr>
              <a:t>این دارو موجب تحریک لوزالمعده و ترشح بیشتر انسولین می ‌شود</a:t>
            </a:r>
            <a:endParaRPr lang="fa-IR" altLang="en-US" sz="2400" dirty="0"/>
          </a:p>
          <a:p>
            <a:pPr algn="just" rtl="1"/>
            <a:endParaRPr lang="fa-IR" altLang="en-US" sz="2000" dirty="0"/>
          </a:p>
          <a:p>
            <a:pPr algn="just" rtl="1"/>
            <a:r>
              <a:rPr lang="fa-IR" altLang="en-US" dirty="0">
                <a:cs typeface="B Titr" panose="00000700000000000000" pitchFamily="2" charset="-78"/>
              </a:rPr>
              <a:t>نحوه مصرف</a:t>
            </a:r>
            <a:r>
              <a:rPr lang="fa-IR" altLang="en-US" sz="2000" dirty="0">
                <a:cs typeface="B Zar" panose="00000400000000000000" pitchFamily="2" charset="-78"/>
              </a:rPr>
              <a:t>:</a:t>
            </a:r>
            <a:r>
              <a:rPr lang="fa-IR" altLang="en-US" sz="2400" dirty="0">
                <a:cs typeface="B Zar" panose="00000400000000000000" pitchFamily="2" charset="-78"/>
              </a:rPr>
              <a:t>15 تا30 دقیقه قبل ازهر وعده غذایی یا حتی بلافاصله قبل از غذا.</a:t>
            </a:r>
          </a:p>
          <a:p>
            <a:pPr algn="just" rtl="1"/>
            <a:endParaRPr lang="fa-IR" altLang="en-US" sz="2000" dirty="0">
              <a:cs typeface="B Zar" panose="00000400000000000000" pitchFamily="2" charset="-78"/>
            </a:endParaRPr>
          </a:p>
          <a:p>
            <a:pPr algn="just" rtl="1"/>
            <a:r>
              <a:rPr lang="fa-IR" altLang="en-US" sz="2400" dirty="0">
                <a:cs typeface="B Zar" panose="00000400000000000000" pitchFamily="2" charset="-78"/>
              </a:rPr>
              <a:t> احتمال ایجاد افت قند خون دارد اما از سولفونیل اوره ها کمتر است. افزایش وزن تا 2 کیلوگرم </a:t>
            </a:r>
            <a:endParaRPr lang="en-US" altLang="en-US" sz="2400"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404257" y="4242825"/>
            <a:ext cx="2857500" cy="2212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206465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3429001" y="1371601"/>
            <a:ext cx="4614863" cy="347663"/>
          </a:xfrm>
        </p:spPr>
        <p:txBody>
          <a:bodyPr>
            <a:normAutofit fontScale="90000"/>
          </a:bodyPr>
          <a:lstStyle/>
          <a:p>
            <a:pPr algn="ctr" rtl="1"/>
            <a:r>
              <a:rPr lang="fa-IR" altLang="en-US" sz="2800">
                <a:solidFill>
                  <a:srgbClr val="FF0000"/>
                </a:solidFill>
                <a:cs typeface="B Titr" panose="00000700000000000000" pitchFamily="2" charset="-78"/>
              </a:rPr>
              <a:t>گلوریپا ( امپاگلیفلوزین)</a:t>
            </a:r>
            <a:endParaRPr lang="en-US" altLang="en-US" sz="2800">
              <a:solidFill>
                <a:srgbClr val="FF0000"/>
              </a:solidFill>
              <a:cs typeface="B Titr" panose="00000700000000000000" pitchFamily="2" charset="-78"/>
            </a:endParaRPr>
          </a:p>
        </p:txBody>
      </p:sp>
      <p:sp>
        <p:nvSpPr>
          <p:cNvPr id="3" name="Content Placeholder 2"/>
          <p:cNvSpPr>
            <a:spLocks noGrp="1"/>
          </p:cNvSpPr>
          <p:nvPr>
            <p:ph idx="1"/>
          </p:nvPr>
        </p:nvSpPr>
        <p:spPr>
          <a:xfrm>
            <a:off x="1524000" y="1752600"/>
            <a:ext cx="8974138" cy="4953000"/>
          </a:xfrm>
        </p:spPr>
        <p:txBody>
          <a:bodyPr>
            <a:normAutofit lnSpcReduction="10000"/>
          </a:bodyPr>
          <a:lstStyle/>
          <a:p>
            <a:pPr algn="just" rtl="1">
              <a:defRPr/>
            </a:pPr>
            <a:r>
              <a:rPr lang="fa-IR" sz="2400" dirty="0">
                <a:latin typeface="+mj-lt"/>
                <a:ea typeface="+mj-ea"/>
                <a:cs typeface="B Titr" pitchFamily="2" charset="-78"/>
              </a:rPr>
              <a:t>اشکال دارویی</a:t>
            </a:r>
            <a:r>
              <a:rPr lang="fa-IR" dirty="0" smtClean="0">
                <a:cs typeface="B Zar" pitchFamily="2" charset="-78"/>
              </a:rPr>
              <a:t>: </a:t>
            </a:r>
            <a:r>
              <a:rPr lang="fa-IR" sz="2000" b="1" dirty="0">
                <a:cs typeface="B Nazanin" panose="00000400000000000000" pitchFamily="2" charset="-78"/>
              </a:rPr>
              <a:t>قرص روکش‌ دار 10 و 25 میلی‌گرمی.</a:t>
            </a:r>
          </a:p>
          <a:p>
            <a:pPr algn="just" rtl="1">
              <a:defRPr/>
            </a:pPr>
            <a:endParaRPr lang="fa-IR" dirty="0" smtClean="0">
              <a:cs typeface="B Zar" pitchFamily="2" charset="-78"/>
            </a:endParaRPr>
          </a:p>
          <a:p>
            <a:pPr algn="just" rtl="1">
              <a:defRPr/>
            </a:pPr>
            <a:r>
              <a:rPr lang="fa-IR" sz="2400" dirty="0">
                <a:latin typeface="+mj-lt"/>
                <a:ea typeface="+mj-ea"/>
                <a:cs typeface="B Titr" pitchFamily="2" charset="-78"/>
              </a:rPr>
              <a:t>مکانیسم اثر</a:t>
            </a:r>
            <a:r>
              <a:rPr lang="fa-IR" dirty="0" smtClean="0">
                <a:cs typeface="B Zar" pitchFamily="2" charset="-78"/>
              </a:rPr>
              <a:t>: </a:t>
            </a:r>
            <a:r>
              <a:rPr lang="fa-IR" sz="2000" b="1" dirty="0">
                <a:cs typeface="B Nazanin" panose="00000400000000000000" pitchFamily="2" charset="-78"/>
              </a:rPr>
              <a:t>با مهارباز جذب گلوکز–سدیم، از طریق مهار باز جذب گلوکز در کلیه باعث دفع قند از طریق ادرار و کاهش قند خون می‌شود.</a:t>
            </a:r>
          </a:p>
          <a:p>
            <a:pPr algn="just" rtl="1">
              <a:defRPr/>
            </a:pPr>
            <a:endParaRPr lang="fa-IR" dirty="0" smtClean="0">
              <a:cs typeface="B Zar" pitchFamily="2" charset="-78"/>
            </a:endParaRPr>
          </a:p>
          <a:p>
            <a:pPr algn="just" rtl="1">
              <a:defRPr/>
            </a:pPr>
            <a:r>
              <a:rPr lang="fa-IR" sz="2400" dirty="0">
                <a:latin typeface="+mj-lt"/>
                <a:ea typeface="+mj-ea"/>
                <a:cs typeface="B Titr" pitchFamily="2" charset="-78"/>
              </a:rPr>
              <a:t>نحوه مصرف</a:t>
            </a:r>
            <a:r>
              <a:rPr lang="fa-IR" dirty="0" smtClean="0">
                <a:cs typeface="B Zar" pitchFamily="2" charset="-78"/>
              </a:rPr>
              <a:t>: </a:t>
            </a:r>
            <a:r>
              <a:rPr lang="fa-IR" sz="2000" b="1" dirty="0">
                <a:cs typeface="B Nazanin" panose="00000400000000000000" pitchFamily="2" charset="-78"/>
              </a:rPr>
              <a:t>هرروز صبح در یک ساعت مشخص با یا بدون غذا .</a:t>
            </a:r>
          </a:p>
          <a:p>
            <a:pPr algn="just" rtl="1">
              <a:defRPr/>
            </a:pPr>
            <a:endParaRPr lang="fa-IR" dirty="0" smtClean="0">
              <a:cs typeface="B Zar" pitchFamily="2" charset="-78"/>
            </a:endParaRPr>
          </a:p>
          <a:p>
            <a:pPr algn="just" rtl="1">
              <a:defRPr/>
            </a:pPr>
            <a:r>
              <a:rPr lang="fa-IR" sz="2000" b="1" dirty="0">
                <a:solidFill>
                  <a:srgbClr val="FF0000"/>
                </a:solidFill>
                <a:cs typeface="B Zar" pitchFamily="2" charset="-78"/>
              </a:rPr>
              <a:t>عوارض احتمالی</a:t>
            </a:r>
            <a:r>
              <a:rPr lang="fa-IR" dirty="0" smtClean="0">
                <a:cs typeface="B Zar" pitchFamily="2" charset="-78"/>
              </a:rPr>
              <a:t>:</a:t>
            </a:r>
            <a:r>
              <a:rPr lang="fa-IR" sz="2000" b="1" dirty="0">
                <a:cs typeface="B Nazanin" panose="00000400000000000000" pitchFamily="2" charset="-78"/>
              </a:rPr>
              <a:t> عفونت ادراری، افت فشار خون به ویژه در افرادی که همزمان داروی فشار خون استفاده می کنند، عفونتهای قارچی ناحیه تناسلی بنابراین زنان مصرف کننده این دارو باید توجه ویژه ای به نکات بهداشتی داشته باشند. از دست دادن آب بدن، واکنشهای حساسیتی.</a:t>
            </a:r>
          </a:p>
          <a:p>
            <a:pPr algn="just" rtl="1">
              <a:defRPr/>
            </a:pPr>
            <a:endParaRPr lang="fa-IR" sz="2400" dirty="0">
              <a:cs typeface="B Zar" pitchFamily="2" charset="-78"/>
            </a:endParaRPr>
          </a:p>
          <a:p>
            <a:pPr algn="just" rtl="1">
              <a:defRPr/>
            </a:pPr>
            <a:r>
              <a:rPr lang="fa-IR" sz="2000" b="1" dirty="0">
                <a:cs typeface="B Nazanin" panose="00000400000000000000" pitchFamily="2" charset="-78"/>
              </a:rPr>
              <a:t>برای سیستم قلبی عروقی بیشترین سود را دارد. در نارسایی قلبی بهترین انتخاب است.</a:t>
            </a:r>
          </a:p>
          <a:p>
            <a:pPr marL="0" indent="0" algn="just" rtl="1">
              <a:buNone/>
              <a:defRPr/>
            </a:pPr>
            <a:endParaRPr lang="fa-IR" dirty="0" smtClean="0"/>
          </a:p>
          <a:p>
            <a:pPr algn="just" rtl="1">
              <a:defRPr/>
            </a:pPr>
            <a:endParaRPr lang="en-US" dirty="0"/>
          </a:p>
        </p:txBody>
      </p:sp>
    </p:spTree>
    <p:extLst>
      <p:ext uri="{BB962C8B-B14F-4D97-AF65-F5344CB8AC3E}">
        <p14:creationId xmlns:p14="http://schemas.microsoft.com/office/powerpoint/2010/main" val="619759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288351346"/>
              </p:ext>
            </p:extLst>
          </p:nvPr>
        </p:nvGraphicFramePr>
        <p:xfrm>
          <a:off x="0" y="30997"/>
          <a:ext cx="12192000" cy="68270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11319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048001" y="1143001"/>
            <a:ext cx="5438775" cy="695325"/>
          </a:xfrm>
        </p:spPr>
        <p:txBody>
          <a:bodyPr/>
          <a:lstStyle/>
          <a:p>
            <a:pPr algn="ctr" rtl="1"/>
            <a:r>
              <a:rPr lang="fa-IR" altLang="en-US" sz="3600">
                <a:solidFill>
                  <a:srgbClr val="FF0000"/>
                </a:solidFill>
                <a:cs typeface="B Titr" panose="00000700000000000000" pitchFamily="2" charset="-78"/>
              </a:rPr>
              <a:t>سیتاگلیپتین ( زیپتین )</a:t>
            </a:r>
            <a:endParaRPr lang="en-US" altLang="en-US" sz="3600">
              <a:solidFill>
                <a:srgbClr val="FF0000"/>
              </a:solidFill>
              <a:cs typeface="B Titr" panose="00000700000000000000" pitchFamily="2" charset="-78"/>
            </a:endParaRPr>
          </a:p>
        </p:txBody>
      </p:sp>
      <p:sp>
        <p:nvSpPr>
          <p:cNvPr id="61443" name="Content Placeholder 2"/>
          <p:cNvSpPr>
            <a:spLocks noGrp="1"/>
          </p:cNvSpPr>
          <p:nvPr>
            <p:ph idx="1"/>
          </p:nvPr>
        </p:nvSpPr>
        <p:spPr>
          <a:xfrm>
            <a:off x="1560513" y="1981200"/>
            <a:ext cx="8851900" cy="4648200"/>
          </a:xfrm>
        </p:spPr>
        <p:txBody>
          <a:bodyPr>
            <a:normAutofit lnSpcReduction="10000"/>
          </a:bodyPr>
          <a:lstStyle/>
          <a:p>
            <a:pPr algn="just" rtl="1"/>
            <a:r>
              <a:rPr lang="fa-IR" altLang="en-US" sz="2400" b="1">
                <a:cs typeface="B Zar" panose="00000400000000000000" pitchFamily="2" charset="-78"/>
              </a:rPr>
              <a:t>اشکال دارویی</a:t>
            </a:r>
            <a:r>
              <a:rPr lang="fa-IR" altLang="en-US" smtClean="0">
                <a:cs typeface="B Zar" panose="00000400000000000000" pitchFamily="2" charset="-78"/>
              </a:rPr>
              <a:t>: </a:t>
            </a:r>
            <a:r>
              <a:rPr lang="fa-IR" altLang="en-US" sz="2400">
                <a:cs typeface="B Zar" panose="00000400000000000000" pitchFamily="2" charset="-78"/>
              </a:rPr>
              <a:t>قرص 100، 50 و 25 میلی گرمی.</a:t>
            </a:r>
            <a:endParaRPr lang="fa-IR" altLang="en-US" smtClean="0">
              <a:cs typeface="B Zar" panose="00000400000000000000" pitchFamily="2" charset="-78"/>
            </a:endParaRPr>
          </a:p>
          <a:p>
            <a:pPr algn="just" rtl="1"/>
            <a:r>
              <a:rPr lang="fa-IR" altLang="en-US" sz="2400" b="1">
                <a:cs typeface="B Zar" panose="00000400000000000000" pitchFamily="2" charset="-78"/>
              </a:rPr>
              <a:t>مکانیسم اثر</a:t>
            </a:r>
            <a:r>
              <a:rPr lang="fa-IR" altLang="en-US" smtClean="0">
                <a:cs typeface="B Zar" panose="00000400000000000000" pitchFamily="2" charset="-78"/>
              </a:rPr>
              <a:t>: </a:t>
            </a:r>
            <a:r>
              <a:rPr lang="fa-IR" altLang="en-US" sz="2400">
                <a:cs typeface="B Zar" panose="00000400000000000000" pitchFamily="2" charset="-78"/>
              </a:rPr>
              <a:t>بصورت غیر مستقیم منجر به افزایش انسولین خون و در نتیجه کاهش قند خون خصوصاً پس از غذا می شود. تاثیر این دارو وابسته به غذا می باشد.</a:t>
            </a:r>
          </a:p>
          <a:p>
            <a:pPr algn="just" rtl="1"/>
            <a:r>
              <a:rPr lang="fa-IR" altLang="en-US" sz="2400" b="1">
                <a:cs typeface="B Zar" panose="00000400000000000000" pitchFamily="2" charset="-78"/>
              </a:rPr>
              <a:t>نحوه مصرف</a:t>
            </a:r>
            <a:r>
              <a:rPr lang="fa-IR" altLang="en-US" sz="2400">
                <a:cs typeface="B Zar" panose="00000400000000000000" pitchFamily="2" charset="-78"/>
              </a:rPr>
              <a:t>: این دارو با غذا تداخلی ندارد و می توان آن را قبل یا بعد از غذا مصرف نمود.</a:t>
            </a:r>
          </a:p>
          <a:p>
            <a:pPr algn="just" rtl="1"/>
            <a:r>
              <a:rPr lang="fa-IR" altLang="en-US" sz="2400" b="1">
                <a:cs typeface="B Zar" panose="00000400000000000000" pitchFamily="2" charset="-78"/>
              </a:rPr>
              <a:t>عوارض احتمالی</a:t>
            </a:r>
            <a:r>
              <a:rPr lang="fa-IR" altLang="en-US" sz="2400">
                <a:cs typeface="B Zar" panose="00000400000000000000" pitchFamily="2" charset="-78"/>
              </a:rPr>
              <a:t>: </a:t>
            </a:r>
            <a:r>
              <a:rPr lang="fa-IR" altLang="en-US" smtClean="0">
                <a:cs typeface="B Zar" panose="00000400000000000000" pitchFamily="2" charset="-78"/>
              </a:rPr>
              <a:t>ا</a:t>
            </a:r>
            <a:r>
              <a:rPr lang="fa-IR" altLang="en-US" sz="2400">
                <a:cs typeface="B Zar" panose="00000400000000000000" pitchFamily="2" charset="-78"/>
              </a:rPr>
              <a:t>گرچه مصرف این دارو به تنهایی عموماً عارضه ی افت قند خون را به همراه ندارد اما در مصرف با سایر داروهای ضد دیابت ممکن است علائم مربوط به افت قند خون مشاهده شود. </a:t>
            </a:r>
          </a:p>
          <a:p>
            <a:pPr algn="just" rtl="1"/>
            <a:endParaRPr lang="fa-IR" altLang="en-US" sz="2400">
              <a:cs typeface="B Zar" panose="00000400000000000000" pitchFamily="2" charset="-78"/>
            </a:endParaRPr>
          </a:p>
          <a:p>
            <a:pPr algn="just" rtl="1"/>
            <a:r>
              <a:rPr lang="fa-IR" altLang="en-US" sz="2400" b="1">
                <a:solidFill>
                  <a:srgbClr val="FF0000"/>
                </a:solidFill>
                <a:cs typeface="B Zar" panose="00000400000000000000" pitchFamily="2" charset="-78"/>
              </a:rPr>
              <a:t>* نکته: </a:t>
            </a:r>
            <a:r>
              <a:rPr lang="fa-IR" altLang="en-US" sz="2400">
                <a:cs typeface="B Zar" panose="00000400000000000000" pitchFamily="2" charset="-78"/>
              </a:rPr>
              <a:t>روی وزن اثری ندارد.</a:t>
            </a:r>
          </a:p>
          <a:p>
            <a:pPr algn="just" rtl="1"/>
            <a:r>
              <a:rPr lang="fa-IR" altLang="en-US" sz="2400">
                <a:cs typeface="B Zar" panose="00000400000000000000" pitchFamily="2" charset="-78"/>
              </a:rPr>
              <a:t>این دارو به صورت ترکیبی با متفورمین نیز وجود دارد با نام زیپمت، لازم به ذکر است که امروزه دیگر داروهای خوراکی دیابت نیز در بعضی موارد به صورت ترکیبی در یک قرص تولید می شوند.</a:t>
            </a:r>
          </a:p>
          <a:p>
            <a:pPr algn="just" rtl="1"/>
            <a:endParaRPr lang="fa-IR" altLang="en-US" sz="2400">
              <a:cs typeface="B Zar" panose="00000400000000000000" pitchFamily="2" charset="-78"/>
            </a:endParaRPr>
          </a:p>
          <a:p>
            <a:pPr algn="just" rtl="1"/>
            <a:endParaRPr lang="fa-IR" altLang="en-US" sz="2400">
              <a:cs typeface="B Zar" panose="00000400000000000000" pitchFamily="2" charset="-78"/>
            </a:endParaRPr>
          </a:p>
          <a:p>
            <a:pPr algn="just" rtl="1"/>
            <a:endParaRPr lang="fa-IR" altLang="en-US" sz="2400">
              <a:cs typeface="B Zar" panose="00000400000000000000" pitchFamily="2" charset="-78"/>
            </a:endParaRPr>
          </a:p>
          <a:p>
            <a:pPr algn="just" rtl="1"/>
            <a:endParaRPr lang="en-US" altLang="en-US" smtClean="0">
              <a:cs typeface="B Zar" panose="00000400000000000000" pitchFamily="2" charset="-78"/>
            </a:endParaRPr>
          </a:p>
        </p:txBody>
      </p:sp>
    </p:spTree>
    <p:extLst>
      <p:ext uri="{BB962C8B-B14F-4D97-AF65-F5344CB8AC3E}">
        <p14:creationId xmlns:p14="http://schemas.microsoft.com/office/powerpoint/2010/main" val="16696331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9436" y="533401"/>
            <a:ext cx="4281488" cy="436563"/>
          </a:xfrm>
        </p:spPr>
        <p:txBody>
          <a:bodyPr>
            <a:normAutofit fontScale="90000"/>
          </a:bodyPr>
          <a:lstStyle/>
          <a:p>
            <a:pPr algn="ctr" rtl="1">
              <a:defRPr/>
            </a:pPr>
            <a:r>
              <a:rPr lang="fa-IR" sz="3600" dirty="0">
                <a:solidFill>
                  <a:srgbClr val="FF0000"/>
                </a:solidFill>
                <a:cs typeface="B Titr" pitchFamily="2" charset="-78"/>
              </a:rPr>
              <a:t>توصیه ها</a:t>
            </a:r>
            <a:r>
              <a:rPr lang="fa-IR" dirty="0" smtClean="0"/>
              <a:t/>
            </a:r>
            <a:br>
              <a:rPr lang="fa-IR" dirty="0" smtClean="0"/>
            </a:br>
            <a:endParaRPr lang="en-US" dirty="0"/>
          </a:p>
        </p:txBody>
      </p:sp>
      <p:sp>
        <p:nvSpPr>
          <p:cNvPr id="3" name="Content Placeholder 2"/>
          <p:cNvSpPr>
            <a:spLocks noGrp="1"/>
          </p:cNvSpPr>
          <p:nvPr>
            <p:ph idx="1"/>
          </p:nvPr>
        </p:nvSpPr>
        <p:spPr>
          <a:xfrm>
            <a:off x="381001" y="1338943"/>
            <a:ext cx="10798628" cy="5366657"/>
          </a:xfrm>
        </p:spPr>
        <p:txBody>
          <a:bodyPr>
            <a:noAutofit/>
          </a:bodyPr>
          <a:lstStyle/>
          <a:p>
            <a:pPr algn="just" rtl="1">
              <a:defRPr/>
            </a:pPr>
            <a:r>
              <a:rPr lang="fa-IR" sz="1800" b="1" dirty="0">
                <a:cs typeface="B Nazanin" panose="00000400000000000000" pitchFamily="2" charset="-78"/>
              </a:rPr>
              <a:t>قرص هاي خوراكي پايين آورنده قند خون در بيماران مبتلا به ديابت نوع 2 استفاده مي شوند.</a:t>
            </a:r>
          </a:p>
          <a:p>
            <a:pPr algn="just" rtl="1">
              <a:defRPr/>
            </a:pPr>
            <a:endParaRPr lang="fa-IR" sz="1800" b="1" dirty="0">
              <a:cs typeface="B Nazanin" panose="00000400000000000000" pitchFamily="2" charset="-78"/>
            </a:endParaRPr>
          </a:p>
          <a:p>
            <a:pPr algn="just" rtl="1">
              <a:defRPr/>
            </a:pPr>
            <a:r>
              <a:rPr lang="fa-IR" sz="1800" b="1" dirty="0">
                <a:cs typeface="B Nazanin" panose="00000400000000000000" pitchFamily="2" charset="-78"/>
              </a:rPr>
              <a:t> بيمار بايد نام داروها، روش استفاده ( پيش و يا پس از غذا ميل شدن دارو) و عوارض احتمالي داروهاي مصرفي را ياد بگيرد.</a:t>
            </a:r>
          </a:p>
          <a:p>
            <a:pPr algn="just" rtl="1">
              <a:defRPr/>
            </a:pPr>
            <a:endParaRPr lang="fa-IR" sz="1800" b="1" dirty="0">
              <a:cs typeface="B Nazanin" panose="00000400000000000000" pitchFamily="2" charset="-78"/>
            </a:endParaRPr>
          </a:p>
          <a:p>
            <a:pPr algn="just" rtl="1">
              <a:defRPr/>
            </a:pPr>
            <a:r>
              <a:rPr lang="fa-IR" sz="1800" b="1" dirty="0">
                <a:cs typeface="B Nazanin" panose="00000400000000000000" pitchFamily="2" charset="-78"/>
              </a:rPr>
              <a:t> هيچ گاه نبايد سرخود دوز دارو را كم، زياد و يا قطع كرد.</a:t>
            </a:r>
          </a:p>
          <a:p>
            <a:pPr algn="just" rtl="1">
              <a:defRPr/>
            </a:pPr>
            <a:endParaRPr lang="fa-IR" sz="1800" b="1" dirty="0">
              <a:cs typeface="B Nazanin" panose="00000400000000000000" pitchFamily="2" charset="-78"/>
            </a:endParaRPr>
          </a:p>
          <a:p>
            <a:pPr algn="just" rtl="1">
              <a:defRPr/>
            </a:pPr>
            <a:r>
              <a:rPr lang="fa-IR" sz="1800" b="1" dirty="0">
                <a:cs typeface="B Nazanin" panose="00000400000000000000" pitchFamily="2" charset="-78"/>
              </a:rPr>
              <a:t> همراه داشتن ليست داروهاي مصرفي در هر ويزيت پزشك ضروري است.</a:t>
            </a:r>
            <a:r>
              <a:rPr lang="fa-IR" sz="1800" b="1" dirty="0">
                <a:solidFill>
                  <a:prstClr val="black">
                    <a:lumMod val="75000"/>
                    <a:lumOff val="25000"/>
                  </a:prstClr>
                </a:solidFill>
                <a:cs typeface="B Nazanin" panose="00000400000000000000" pitchFamily="2" charset="-78"/>
              </a:rPr>
              <a:t> </a:t>
            </a:r>
            <a:r>
              <a:rPr lang="fa-IR" sz="1800" b="1" dirty="0">
                <a:cs typeface="B Nazanin" panose="00000400000000000000" pitchFamily="2" charset="-78"/>
              </a:rPr>
              <a:t>زيرا بسياري از داروها ممكن است اثرات نامطلوبي بر روي كنترل ديابت داشته  باشند  و يا اثرات قرص هاي مصرفي را كم  يا زياد كنند.</a:t>
            </a:r>
          </a:p>
          <a:p>
            <a:pPr algn="just" rtl="1">
              <a:buClr>
                <a:srgbClr val="5FCBEF"/>
              </a:buClr>
              <a:defRPr/>
            </a:pPr>
            <a:r>
              <a:rPr lang="fa-IR" sz="1800" b="1" dirty="0">
                <a:cs typeface="B Nazanin" panose="00000400000000000000" pitchFamily="2" charset="-78"/>
              </a:rPr>
              <a:t> بهترين نتيجه درماني از مصرف قرص هاي خوراكي پايين آورنده قند خون تنها هنگام انجام هم زمان فعاليت بدني منظم، رعايت برنامه غذايي صحيح و در صورت لزوم كاهش وزن به دست مي آيد.</a:t>
            </a:r>
          </a:p>
          <a:p>
            <a:pPr algn="just" rtl="1">
              <a:buClr>
                <a:srgbClr val="5FCBEF"/>
              </a:buClr>
              <a:defRPr/>
            </a:pPr>
            <a:endParaRPr lang="fa-IR" sz="1800" b="1" dirty="0">
              <a:cs typeface="B Nazanin" panose="00000400000000000000" pitchFamily="2" charset="-78"/>
            </a:endParaRPr>
          </a:p>
          <a:p>
            <a:pPr algn="just" rtl="1">
              <a:buClr>
                <a:srgbClr val="5FCBEF"/>
              </a:buClr>
              <a:defRPr/>
            </a:pPr>
            <a:r>
              <a:rPr lang="fa-IR" sz="1800" b="1" dirty="0">
                <a:cs typeface="B Nazanin" panose="00000400000000000000" pitchFamily="2" charset="-78"/>
              </a:rPr>
              <a:t>مصرف قرص هاي خوراكي به معني ترك انجام فعاليت بدني منظم و عدم رعايت برنامه غذايي صحيح نيست چرا كه در اين صورت، استفاده از اين قرص ها به تنهايي كمك كننده نخواهد بود.</a:t>
            </a:r>
          </a:p>
          <a:p>
            <a:pPr algn="just" rtl="1">
              <a:defRPr/>
            </a:pPr>
            <a:endParaRPr lang="fa-IR" sz="2000" b="1" dirty="0">
              <a:cs typeface="B Nazanin" panose="00000400000000000000" pitchFamily="2" charset="-78"/>
            </a:endParaRPr>
          </a:p>
          <a:p>
            <a:pPr marL="0" indent="0" algn="just" rtl="1">
              <a:buNone/>
              <a:defRPr/>
            </a:pPr>
            <a:endParaRPr lang="en-US" sz="2400" dirty="0">
              <a:cs typeface="B Zar" panose="00000400000000000000" pitchFamily="2" charset="-78"/>
            </a:endParaRPr>
          </a:p>
        </p:txBody>
      </p:sp>
    </p:spTree>
    <p:extLst>
      <p:ext uri="{BB962C8B-B14F-4D97-AF65-F5344CB8AC3E}">
        <p14:creationId xmlns:p14="http://schemas.microsoft.com/office/powerpoint/2010/main" val="40988977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46313" y="0"/>
            <a:ext cx="10504715" cy="659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rtl="1">
              <a:lnSpc>
                <a:spcPct val="115000"/>
              </a:lnSpc>
            </a:pPr>
            <a:r>
              <a:rPr lang="fa-IR" altLang="en-US" b="1" dirty="0">
                <a:latin typeface="Calibri" panose="020F0502020204030204" pitchFamily="34" charset="0"/>
                <a:cs typeface="B Titr" panose="00000700000000000000" pitchFamily="2" charset="-78"/>
              </a:rPr>
              <a:t>رعايت دستورات و پیگیری منظم درمان</a:t>
            </a:r>
          </a:p>
          <a:p>
            <a:pPr algn="justLow" rtl="1">
              <a:lnSpc>
                <a:spcPct val="115000"/>
              </a:lnSpc>
            </a:pPr>
            <a:endParaRPr lang="en-US" altLang="en-US" dirty="0">
              <a:latin typeface="Calibri" panose="020F0502020204030204" pitchFamily="34" charset="0"/>
              <a:cs typeface="B Titr" panose="00000700000000000000" pitchFamily="2" charset="-78"/>
            </a:endParaRPr>
          </a:p>
          <a:p>
            <a:pPr algn="justLow" rtl="1">
              <a:buFont typeface="Symbol" panose="05050102010706020507" pitchFamily="18" charset="2"/>
              <a:buChar char=""/>
            </a:pPr>
            <a:r>
              <a:rPr lang="fa-IR" altLang="en-US" sz="2000" dirty="0">
                <a:latin typeface="Constantia" panose="02030602050306030303" pitchFamily="18" charset="0"/>
                <a:ea typeface="Majalla UI"/>
                <a:cs typeface="Majalla UI"/>
              </a:rPr>
              <a:t>اگر دارویی برای بیمار تجویز شده است</a:t>
            </a:r>
            <a:r>
              <a:rPr lang="fa-IR" altLang="en-US" sz="2000" dirty="0" smtClean="0">
                <a:latin typeface="Constantia" panose="02030602050306030303" pitchFamily="18" charset="0"/>
                <a:ea typeface="Majalla UI"/>
                <a:cs typeface="Majalla UI"/>
              </a:rPr>
              <a:t>:</a:t>
            </a:r>
          </a:p>
          <a:p>
            <a:pPr algn="justLow" rtl="1"/>
            <a:endParaRPr lang="en-US" altLang="en-US" sz="2000" dirty="0">
              <a:latin typeface="Constantia" panose="02030602050306030303" pitchFamily="18" charset="0"/>
              <a:ea typeface="Majalla UI"/>
              <a:cs typeface="Majalla UI"/>
            </a:endParaRPr>
          </a:p>
          <a:p>
            <a:pPr algn="justLow" rtl="1">
              <a:buFont typeface="Courier New" panose="02070309020205020404" pitchFamily="49" charset="0"/>
              <a:buChar char="o"/>
            </a:pPr>
            <a:r>
              <a:rPr lang="fa-IR" altLang="en-US" sz="2000" dirty="0">
                <a:latin typeface="Constantia" panose="02030602050306030303" pitchFamily="18" charset="0"/>
                <a:ea typeface="Majalla UI"/>
                <a:cs typeface="Majalla UI"/>
              </a:rPr>
              <a:t>آموزش به بیمار در مورد چگونگی مصرف آن  در </a:t>
            </a:r>
            <a:r>
              <a:rPr lang="fa-IR" altLang="en-US" sz="2000" dirty="0" smtClean="0">
                <a:latin typeface="Constantia" panose="02030602050306030303" pitchFamily="18" charset="0"/>
                <a:ea typeface="Majalla UI"/>
                <a:cs typeface="Majalla UI"/>
              </a:rPr>
              <a:t>منزل</a:t>
            </a:r>
          </a:p>
          <a:p>
            <a:pPr algn="justLow" rtl="1"/>
            <a:endParaRPr lang="en-US" altLang="en-US" sz="2000" dirty="0">
              <a:latin typeface="Constantia" panose="02030602050306030303" pitchFamily="18" charset="0"/>
              <a:ea typeface="Majalla UI"/>
              <a:cs typeface="Majalla UI"/>
            </a:endParaRPr>
          </a:p>
          <a:p>
            <a:pPr algn="justLow" rtl="1">
              <a:buFont typeface="Courier New" panose="02070309020205020404" pitchFamily="49" charset="0"/>
              <a:buChar char="o"/>
            </a:pPr>
            <a:r>
              <a:rPr lang="fa-IR" altLang="en-US" sz="2000" dirty="0">
                <a:latin typeface="Constantia" panose="02030602050306030303" pitchFamily="18" charset="0"/>
                <a:ea typeface="Majalla UI"/>
                <a:cs typeface="Majalla UI"/>
              </a:rPr>
              <a:t>توضیح دادن تفاوت بین داروهای کنترل بلند مدت (به عنوان مثال فشارخون) و داروهایی برای تسکین سریع ( به عنوان مثال خس خس سینه </a:t>
            </a:r>
            <a:r>
              <a:rPr lang="fa-IR" altLang="en-US" sz="2000" dirty="0" smtClean="0">
                <a:latin typeface="Constantia" panose="02030602050306030303" pitchFamily="18" charset="0"/>
                <a:ea typeface="Majalla UI"/>
                <a:cs typeface="Majalla UI"/>
              </a:rPr>
              <a:t>)</a:t>
            </a:r>
          </a:p>
          <a:p>
            <a:pPr algn="justLow" rtl="1"/>
            <a:endParaRPr lang="en-US" altLang="en-US" sz="2000" dirty="0">
              <a:latin typeface="Constantia" panose="02030602050306030303" pitchFamily="18" charset="0"/>
              <a:ea typeface="Majalla UI"/>
              <a:cs typeface="Majalla UI"/>
            </a:endParaRPr>
          </a:p>
          <a:p>
            <a:pPr algn="justLow" rtl="1">
              <a:buFont typeface="Courier New" panose="02070309020205020404" pitchFamily="49" charset="0"/>
              <a:buChar char="o"/>
            </a:pPr>
            <a:r>
              <a:rPr lang="fa-IR" altLang="en-US" sz="2000" dirty="0">
                <a:latin typeface="Constantia" panose="02030602050306030303" pitchFamily="18" charset="0"/>
                <a:ea typeface="Majalla UI"/>
                <a:cs typeface="Majalla UI"/>
              </a:rPr>
              <a:t>بیان دلیل تجویز دارو / داروها به بیمار</a:t>
            </a:r>
          </a:p>
          <a:p>
            <a:pPr algn="justLow" rtl="1"/>
            <a:endParaRPr lang="en-US" altLang="en-US" sz="2000" dirty="0">
              <a:latin typeface="Constantia" panose="02030602050306030303" pitchFamily="18" charset="0"/>
              <a:ea typeface="Majalla UI"/>
              <a:cs typeface="Majalla UI"/>
            </a:endParaRPr>
          </a:p>
          <a:p>
            <a:pPr algn="justLow" rtl="1">
              <a:buFont typeface="Symbol" panose="05050102010706020507" pitchFamily="18" charset="2"/>
              <a:buChar char=""/>
            </a:pPr>
            <a:r>
              <a:rPr lang="fa-IR" altLang="en-US" sz="2000" dirty="0">
                <a:latin typeface="Constantia" panose="02030602050306030303" pitchFamily="18" charset="0"/>
                <a:ea typeface="Majalla UI"/>
                <a:cs typeface="Majalla UI"/>
              </a:rPr>
              <a:t>نشان دادن مقدار (</a:t>
            </a:r>
            <a:r>
              <a:rPr lang="en-US" altLang="en-US" sz="2000" dirty="0">
                <a:latin typeface="Constantia" panose="02030602050306030303" pitchFamily="18" charset="0"/>
                <a:ea typeface="Majalla UI"/>
                <a:cs typeface="Majalla UI"/>
              </a:rPr>
              <a:t>dose</a:t>
            </a:r>
            <a:r>
              <a:rPr lang="fa-IR" altLang="en-US" sz="2000" dirty="0">
                <a:latin typeface="Constantia" panose="02030602050306030303" pitchFamily="18" charset="0"/>
                <a:ea typeface="Majalla UI"/>
                <a:cs typeface="Majalla UI"/>
              </a:rPr>
              <a:t>) مناسب دارو به </a:t>
            </a:r>
            <a:r>
              <a:rPr lang="fa-IR" altLang="en-US" sz="2000" dirty="0" smtClean="0">
                <a:latin typeface="Constantia" panose="02030602050306030303" pitchFamily="18" charset="0"/>
                <a:ea typeface="Majalla UI"/>
                <a:cs typeface="Majalla UI"/>
              </a:rPr>
              <a:t>بیمار</a:t>
            </a:r>
          </a:p>
          <a:p>
            <a:pPr algn="justLow" rtl="1"/>
            <a:endParaRPr lang="en-US" altLang="en-US" sz="2000" dirty="0">
              <a:latin typeface="Constantia" panose="02030602050306030303" pitchFamily="18" charset="0"/>
              <a:ea typeface="Majalla UI"/>
              <a:cs typeface="Majalla UI"/>
            </a:endParaRPr>
          </a:p>
          <a:p>
            <a:pPr algn="justLow" rtl="1">
              <a:buFont typeface="Symbol" panose="05050102010706020507" pitchFamily="18" charset="2"/>
              <a:buChar char=""/>
            </a:pPr>
            <a:r>
              <a:rPr lang="fa-IR" altLang="en-US" sz="2000" dirty="0">
                <a:latin typeface="Constantia" panose="02030602050306030303" pitchFamily="18" charset="0"/>
                <a:ea typeface="Majalla UI"/>
                <a:cs typeface="Majalla UI"/>
              </a:rPr>
              <a:t>توضیح دادن تعداد دفعات مصرف دارو در روز</a:t>
            </a:r>
            <a:endParaRPr lang="en-US" altLang="en-US" sz="2000" dirty="0">
              <a:latin typeface="Constantia" panose="02030602050306030303" pitchFamily="18" charset="0"/>
              <a:ea typeface="Majalla UI"/>
              <a:cs typeface="Majalla UI"/>
            </a:endParaRPr>
          </a:p>
          <a:p>
            <a:pPr algn="justLow" rtl="1">
              <a:buFont typeface="Symbol" panose="05050102010706020507" pitchFamily="18" charset="2"/>
              <a:buChar char=""/>
            </a:pPr>
            <a:r>
              <a:rPr lang="fa-IR" altLang="en-US" sz="2000" dirty="0">
                <a:latin typeface="Constantia" panose="02030602050306030303" pitchFamily="18" charset="0"/>
                <a:ea typeface="Majalla UI"/>
                <a:cs typeface="Majalla UI"/>
              </a:rPr>
              <a:t>توضيح دادن در خصوص برچسب و بسته بندی قرصها</a:t>
            </a:r>
            <a:endParaRPr lang="en-US" altLang="en-US" sz="2000" dirty="0">
              <a:latin typeface="Constantia" panose="02030602050306030303" pitchFamily="18" charset="0"/>
              <a:ea typeface="Majalla UI"/>
              <a:cs typeface="Majalla UI"/>
            </a:endParaRPr>
          </a:p>
          <a:p>
            <a:pPr algn="justLow" rtl="1">
              <a:buFont typeface="Symbol" panose="05050102010706020507" pitchFamily="18" charset="2"/>
              <a:buChar char=""/>
            </a:pPr>
            <a:r>
              <a:rPr lang="fa-IR" altLang="en-US" sz="2000" dirty="0">
                <a:latin typeface="Constantia" panose="02030602050306030303" pitchFamily="18" charset="0"/>
                <a:ea typeface="Majalla UI"/>
                <a:cs typeface="Majalla UI"/>
              </a:rPr>
              <a:t>بررسی درک بیمار از مصرف داروی تجویز شده قبل از این که بیمار مرکز سلامت را ترک کند.</a:t>
            </a:r>
          </a:p>
          <a:p>
            <a:pPr algn="justLow" rtl="1"/>
            <a:endParaRPr lang="en-US" altLang="en-US" sz="2000" dirty="0">
              <a:latin typeface="Constantia" panose="02030602050306030303" pitchFamily="18" charset="0"/>
              <a:ea typeface="Majalla UI"/>
              <a:cs typeface="Majalla UI"/>
            </a:endParaRPr>
          </a:p>
          <a:p>
            <a:pPr algn="justLow" rtl="1">
              <a:lnSpc>
                <a:spcPct val="115000"/>
              </a:lnSpc>
              <a:buFont typeface="Symbol" panose="05050102010706020507" pitchFamily="18" charset="2"/>
              <a:buChar char=""/>
            </a:pPr>
            <a:r>
              <a:rPr lang="fa-IR" altLang="en-US" sz="2000" dirty="0">
                <a:latin typeface="Constantia" panose="02030602050306030303" pitchFamily="18" charset="0"/>
                <a:ea typeface="Majalla UI"/>
                <a:cs typeface="Majalla UI"/>
              </a:rPr>
              <a:t>توضیح اهمیت:</a:t>
            </a:r>
            <a:endParaRPr lang="en-US" altLang="en-US" sz="2000" dirty="0">
              <a:latin typeface="Constantia" panose="02030602050306030303" pitchFamily="18" charset="0"/>
              <a:ea typeface="Majalla UI"/>
              <a:cs typeface="Majalla UI"/>
            </a:endParaRPr>
          </a:p>
          <a:p>
            <a:pPr algn="justLow" rtl="1">
              <a:buFont typeface="Courier New" panose="02070309020205020404" pitchFamily="49" charset="0"/>
              <a:buChar char="o"/>
            </a:pPr>
            <a:r>
              <a:rPr lang="fa-IR" altLang="en-US" sz="2000" dirty="0">
                <a:latin typeface="Constantia" panose="02030602050306030303" pitchFamily="18" charset="0"/>
                <a:ea typeface="Majalla UI"/>
                <a:cs typeface="Majalla UI"/>
              </a:rPr>
              <a:t>داشتن ذخیره کافی از داروها</a:t>
            </a:r>
            <a:endParaRPr lang="en-US" altLang="en-US" sz="2000" dirty="0">
              <a:latin typeface="Constantia" panose="02030602050306030303" pitchFamily="18" charset="0"/>
              <a:ea typeface="Majalla UI"/>
              <a:cs typeface="Majalla UI"/>
            </a:endParaRPr>
          </a:p>
          <a:p>
            <a:pPr algn="justLow" rtl="1">
              <a:buFont typeface="Courier New" panose="02070309020205020404" pitchFamily="49" charset="0"/>
              <a:buChar char="o"/>
            </a:pPr>
            <a:r>
              <a:rPr lang="fa-IR" altLang="en-US" sz="2000" dirty="0">
                <a:latin typeface="Constantia" panose="02030602050306030303" pitchFamily="18" charset="0"/>
                <a:ea typeface="Majalla UI"/>
                <a:cs typeface="Majalla UI"/>
              </a:rPr>
              <a:t>توصيه و تاكيد بر نیاز به مصرف داروها به طور منظم، حتی اگر هیچ علامتی ندارد</a:t>
            </a:r>
            <a:endParaRPr lang="en-US" altLang="en-US" sz="2000" dirty="0">
              <a:latin typeface="Constantia" panose="02030602050306030303" pitchFamily="18" charset="0"/>
              <a:ea typeface="Majalla UI"/>
              <a:cs typeface="Majalla UI"/>
            </a:endParaRPr>
          </a:p>
          <a:p>
            <a:pPr algn="justLow" rtl="1">
              <a:lnSpc>
                <a:spcPct val="115000"/>
              </a:lnSpc>
            </a:pPr>
            <a:endParaRPr lang="en-US" altLang="en-US" sz="1600" dirty="0">
              <a:latin typeface="Calibri" panose="020F0502020204030204" pitchFamily="34" charset="0"/>
            </a:endParaRPr>
          </a:p>
        </p:txBody>
      </p:sp>
    </p:spTree>
    <p:extLst>
      <p:ext uri="{BB962C8B-B14F-4D97-AF65-F5344CB8AC3E}">
        <p14:creationId xmlns:p14="http://schemas.microsoft.com/office/powerpoint/2010/main" val="37321591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3" descr="Tulips.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extLst>
      <p:ext uri="{BB962C8B-B14F-4D97-AF65-F5344CB8AC3E}">
        <p14:creationId xmlns:p14="http://schemas.microsoft.com/office/powerpoint/2010/main" val="11438620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nvSpPr>
        <p:spPr bwMode="auto">
          <a:xfrm>
            <a:off x="514052" y="2532993"/>
            <a:ext cx="10843491" cy="158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ctr" eaLnBrk="0" fontAlgn="base" hangingPunct="0">
              <a:spcBef>
                <a:spcPct val="0"/>
              </a:spcBef>
              <a:spcAft>
                <a:spcPct val="0"/>
              </a:spcAft>
              <a:buClrTx/>
              <a:buSzTx/>
              <a:buFontTx/>
              <a:buNone/>
            </a:pPr>
            <a:r>
              <a:rPr lang="fa-IR" altLang="en-US" sz="5400" b="1" dirty="0" smtClean="0">
                <a:solidFill>
                  <a:srgbClr val="0070C0"/>
                </a:solidFill>
                <a:latin typeface="2  Titr"/>
                <a:cs typeface="Arial" panose="020B0604020202020204" pitchFamily="34" charset="0"/>
              </a:rPr>
              <a:t>روز جهانی دیابت1400</a:t>
            </a:r>
            <a:r>
              <a:rPr lang="fa-IR" altLang="en-US" sz="5400" b="1" dirty="0" smtClean="0">
                <a:solidFill>
                  <a:srgbClr val="FBE905"/>
                </a:solidFill>
                <a:latin typeface="2  Titr"/>
                <a:cs typeface="Arial" panose="020B0604020202020204" pitchFamily="34" charset="0"/>
              </a:rPr>
              <a:t>  </a:t>
            </a:r>
            <a:endParaRPr lang="fa-IR" altLang="en-US" sz="5400" b="1" dirty="0" smtClean="0">
              <a:solidFill>
                <a:srgbClr val="0070C0"/>
              </a:solidFill>
              <a:latin typeface="2  Titr"/>
              <a:cs typeface="Arial" panose="020B0604020202020204" pitchFamily="34" charset="0"/>
            </a:endParaRPr>
          </a:p>
          <a:p>
            <a:pPr algn="ctr" eaLnBrk="0" fontAlgn="base" hangingPunct="0">
              <a:spcBef>
                <a:spcPct val="0"/>
              </a:spcBef>
              <a:spcAft>
                <a:spcPct val="0"/>
              </a:spcAft>
              <a:buClrTx/>
              <a:buSzTx/>
              <a:buFontTx/>
              <a:buNone/>
            </a:pPr>
            <a:endParaRPr lang="fa-IR" altLang="en-US" sz="5400" b="1" dirty="0" smtClean="0">
              <a:solidFill>
                <a:srgbClr val="0070C0"/>
              </a:solidFill>
              <a:latin typeface="Calibri" panose="020F0502020204030204" pitchFamily="34" charset="0"/>
              <a:cs typeface="Arial" panose="020B0604020202020204" pitchFamily="34" charset="0"/>
            </a:endParaRPr>
          </a:p>
          <a:p>
            <a:pPr algn="ctr" eaLnBrk="0" fontAlgn="base" hangingPunct="0">
              <a:spcBef>
                <a:spcPct val="0"/>
              </a:spcBef>
              <a:spcAft>
                <a:spcPct val="0"/>
              </a:spcAft>
              <a:buClrTx/>
              <a:buSzTx/>
              <a:buFontTx/>
              <a:buNone/>
            </a:pPr>
            <a:endParaRPr lang="fa-IR" altLang="en-US" sz="5400" b="1" dirty="0" smtClean="0">
              <a:solidFill>
                <a:srgbClr val="0070C0"/>
              </a:solidFill>
              <a:latin typeface="Calibri" panose="020F0502020204030204" pitchFamily="34" charset="0"/>
              <a:cs typeface="Arial" panose="020B0604020202020204" pitchFamily="34" charset="0"/>
            </a:endParaRPr>
          </a:p>
          <a:p>
            <a:pPr algn="ctr" eaLnBrk="0" fontAlgn="base" hangingPunct="0">
              <a:spcBef>
                <a:spcPct val="0"/>
              </a:spcBef>
              <a:spcAft>
                <a:spcPct val="0"/>
              </a:spcAft>
              <a:buClrTx/>
              <a:buSzTx/>
              <a:buFontTx/>
              <a:buNone/>
            </a:pPr>
            <a:r>
              <a:rPr lang="fa-IR" altLang="en-US" sz="5400" b="1" dirty="0" smtClean="0">
                <a:solidFill>
                  <a:srgbClr val="0070C0"/>
                </a:solidFill>
                <a:latin typeface="Calibri" panose="020F0502020204030204" pitchFamily="34" charset="0"/>
                <a:cs typeface="Arial" panose="020B0604020202020204" pitchFamily="34" charset="0"/>
              </a:rPr>
              <a:t>مراقبت دیابت امروز بیشتر از همیشه</a:t>
            </a:r>
            <a:endParaRPr lang="fa-IR" altLang="en-US" sz="5400" b="1" dirty="0">
              <a:solidFill>
                <a:srgbClr val="0070C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705338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06" y="3366121"/>
            <a:ext cx="10972800" cy="2697113"/>
          </a:xfrm>
        </p:spPr>
        <p:txBody>
          <a:bodyPr>
            <a:normAutofit fontScale="90000"/>
          </a:bodyPr>
          <a:lstStyle/>
          <a:p>
            <a:pPr algn="ctr" rtl="1"/>
            <a:r>
              <a:rPr lang="fa-IR" dirty="0" smtClean="0">
                <a:cs typeface="B Zar" panose="00000400000000000000" pitchFamily="2" charset="-78"/>
              </a:rPr>
              <a:t>شعار روز جهانی دیابت2021</a:t>
            </a:r>
            <a:br>
              <a:rPr lang="fa-IR" dirty="0" smtClean="0">
                <a:cs typeface="B Zar" panose="00000400000000000000" pitchFamily="2" charset="-78"/>
              </a:rPr>
            </a:br>
            <a:r>
              <a:rPr lang="fa-IR" dirty="0" smtClean="0">
                <a:cs typeface="B Zar" panose="00000400000000000000" pitchFamily="2" charset="-78"/>
              </a:rPr>
              <a:t> </a:t>
            </a:r>
            <a:r>
              <a:rPr lang="fa-IR" dirty="0" smtClean="0"/>
              <a:t/>
            </a:r>
            <a:br>
              <a:rPr lang="fa-IR" dirty="0" smtClean="0"/>
            </a:br>
            <a:r>
              <a:rPr lang="fa-IR" dirty="0" smtClean="0">
                <a:cs typeface="B Zar" panose="00000400000000000000" pitchFamily="2" charset="-78"/>
              </a:rPr>
              <a:t/>
            </a:r>
            <a:br>
              <a:rPr lang="fa-IR" dirty="0" smtClean="0">
                <a:cs typeface="B Zar" panose="00000400000000000000" pitchFamily="2" charset="-78"/>
              </a:rPr>
            </a:br>
            <a:r>
              <a:rPr lang="fa-IR" altLang="en-US" sz="4800" b="1" dirty="0">
                <a:solidFill>
                  <a:srgbClr val="00B0F0"/>
                </a:solidFill>
                <a:latin typeface="Calibri" panose="020F0502020204030204" pitchFamily="34" charset="0"/>
                <a:cs typeface="Arial" panose="020B0604020202020204" pitchFamily="34" charset="0"/>
              </a:rPr>
              <a:t>دسترسی به مراقبت دیابت برای همه</a:t>
            </a:r>
            <a:r>
              <a:rPr lang="en-US" altLang="en-US" sz="4800" b="1" dirty="0">
                <a:solidFill>
                  <a:srgbClr val="002060"/>
                </a:solidFill>
                <a:latin typeface="Calibri" panose="020F0502020204030204" pitchFamily="34" charset="0"/>
                <a:cs typeface="Arial" panose="020B0604020202020204" pitchFamily="34" charset="0"/>
              </a:rPr>
              <a:t/>
            </a:r>
            <a:br>
              <a:rPr lang="en-US" altLang="en-US" sz="4800" b="1" dirty="0">
                <a:solidFill>
                  <a:srgbClr val="002060"/>
                </a:solidFill>
                <a:latin typeface="Calibri" panose="020F0502020204030204" pitchFamily="34" charset="0"/>
                <a:cs typeface="Arial" panose="020B0604020202020204" pitchFamily="34" charset="0"/>
              </a:rPr>
            </a:br>
            <a:r>
              <a:rPr lang="fa-IR" dirty="0" smtClean="0"/>
              <a:t/>
            </a:r>
            <a:br>
              <a:rPr lang="fa-IR" dirty="0" smtClean="0"/>
            </a:br>
            <a:endParaRPr lang="en-US" b="1" dirty="0">
              <a:cs typeface="B Zar" panose="00000400000000000000" pitchFamily="2" charset="-78"/>
            </a:endParaRPr>
          </a:p>
        </p:txBody>
      </p:sp>
    </p:spTree>
    <p:extLst>
      <p:ext uri="{BB962C8B-B14F-4D97-AF65-F5344CB8AC3E}">
        <p14:creationId xmlns:p14="http://schemas.microsoft.com/office/powerpoint/2010/main" val="4261220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207" y="1492468"/>
            <a:ext cx="11372193" cy="5286703"/>
          </a:xfrm>
        </p:spPr>
        <p:txBody>
          <a:bodyPr/>
          <a:lstStyle/>
          <a:p>
            <a:pPr marL="0" marR="0" algn="r" rtl="1">
              <a:lnSpc>
                <a:spcPct val="107000"/>
              </a:lnSpc>
              <a:spcBef>
                <a:spcPts val="0"/>
              </a:spcBef>
              <a:spcAft>
                <a:spcPts val="800"/>
              </a:spcAft>
            </a:pPr>
            <a:r>
              <a:rPr lang="fa-IR" dirty="0">
                <a:solidFill>
                  <a:prstClr val="black"/>
                </a:solidFill>
              </a:rPr>
              <a:t>دسترسی به انسولین:</a:t>
            </a:r>
            <a:endParaRPr lang="fa-IR" sz="2400" dirty="0" smtClean="0">
              <a:latin typeface="Calibri" panose="020F0502020204030204" pitchFamily="34" charset="0"/>
              <a:ea typeface="Calibri" panose="020F0502020204030204" pitchFamily="34" charset="0"/>
              <a:cs typeface="B Nazanin" panose="00000400000000000000" pitchFamily="2" charset="-78"/>
            </a:endParaRPr>
          </a:p>
          <a:p>
            <a:pPr marL="0" marR="0" indent="0" algn="r" rtl="1">
              <a:lnSpc>
                <a:spcPct val="107000"/>
              </a:lnSpc>
              <a:spcBef>
                <a:spcPts val="0"/>
              </a:spcBef>
              <a:spcAft>
                <a:spcPts val="800"/>
              </a:spcAft>
              <a:buNone/>
            </a:pPr>
            <a:r>
              <a:rPr lang="fa-IR" sz="2400" dirty="0">
                <a:latin typeface="Calibri" panose="020F0502020204030204" pitchFamily="34" charset="0"/>
                <a:ea typeface="Calibri" panose="020F0502020204030204" pitchFamily="34" charset="0"/>
                <a:cs typeface="B Nazanin" panose="00000400000000000000" pitchFamily="2" charset="-78"/>
              </a:rPr>
              <a:t> </a:t>
            </a:r>
            <a:r>
              <a:rPr lang="fa-IR" sz="2400" dirty="0" smtClean="0">
                <a:latin typeface="Calibri" panose="020F0502020204030204" pitchFamily="34" charset="0"/>
                <a:ea typeface="Calibri" panose="020F0502020204030204" pitchFamily="34" charset="0"/>
                <a:cs typeface="B Nazanin" panose="00000400000000000000" pitchFamily="2" charset="-78"/>
              </a:rPr>
              <a:t>    3 نفر </a:t>
            </a:r>
            <a:r>
              <a:rPr lang="fa-IR" sz="2400" dirty="0">
                <a:latin typeface="Calibri" panose="020F0502020204030204" pitchFamily="34" charset="0"/>
                <a:ea typeface="Calibri" panose="020F0502020204030204" pitchFamily="34" charset="0"/>
                <a:cs typeface="B Nazanin" panose="00000400000000000000" pitchFamily="2" charset="-78"/>
              </a:rPr>
              <a:t>از </a:t>
            </a:r>
            <a:r>
              <a:rPr lang="fa-IR" sz="2400" dirty="0" smtClean="0">
                <a:latin typeface="Calibri" panose="020F0502020204030204" pitchFamily="34" charset="0"/>
                <a:ea typeface="Calibri" panose="020F0502020204030204" pitchFamily="34" charset="0"/>
                <a:cs typeface="B Nazanin" panose="00000400000000000000" pitchFamily="2" charset="-78"/>
              </a:rPr>
              <a:t>4 </a:t>
            </a:r>
            <a:r>
              <a:rPr lang="fa-IR" sz="2400" dirty="0">
                <a:latin typeface="Calibri" panose="020F0502020204030204" pitchFamily="34" charset="0"/>
                <a:ea typeface="Calibri" panose="020F0502020204030204" pitchFamily="34" charset="0"/>
                <a:cs typeface="B Nazanin" panose="00000400000000000000" pitchFamily="2" charset="-78"/>
              </a:rPr>
              <a:t>نفر بیمار مبتلا به دیابت در کشور های با </a:t>
            </a:r>
            <a:r>
              <a:rPr lang="fa-IR" sz="2400" dirty="0" smtClean="0">
                <a:latin typeface="Calibri" panose="020F0502020204030204" pitchFamily="34" charset="0"/>
                <a:ea typeface="Calibri" panose="020F0502020204030204" pitchFamily="34" charset="0"/>
                <a:cs typeface="B Nazanin" panose="00000400000000000000" pitchFamily="2" charset="-78"/>
              </a:rPr>
              <a:t>درآمد</a:t>
            </a:r>
          </a:p>
          <a:p>
            <a:pPr marL="0" marR="0" indent="0" algn="r" rtl="1">
              <a:lnSpc>
                <a:spcPct val="107000"/>
              </a:lnSpc>
              <a:spcBef>
                <a:spcPts val="0"/>
              </a:spcBef>
              <a:spcAft>
                <a:spcPts val="800"/>
              </a:spcAft>
              <a:buNone/>
            </a:pPr>
            <a:r>
              <a:rPr lang="fa-IR" sz="2400" dirty="0" smtClean="0">
                <a:latin typeface="Calibri" panose="020F0502020204030204" pitchFamily="34" charset="0"/>
                <a:ea typeface="Calibri" panose="020F0502020204030204" pitchFamily="34" charset="0"/>
                <a:cs typeface="B Nazanin" panose="00000400000000000000" pitchFamily="2" charset="-78"/>
              </a:rPr>
              <a:t>     </a:t>
            </a:r>
            <a:r>
              <a:rPr lang="fa-IR" sz="2400" dirty="0">
                <a:latin typeface="Calibri" panose="020F0502020204030204" pitchFamily="34" charset="0"/>
                <a:ea typeface="Calibri" panose="020F0502020204030204" pitchFamily="34" charset="0"/>
                <a:cs typeface="B Nazanin" panose="00000400000000000000" pitchFamily="2" charset="-78"/>
              </a:rPr>
              <a:t>اقتصادی کم و متوسط زندگی می کنند (81 درصد</a:t>
            </a:r>
            <a:r>
              <a:rPr lang="fa-IR" sz="2400" dirty="0" smtClean="0">
                <a:latin typeface="Calibri" panose="020F0502020204030204" pitchFamily="34" charset="0"/>
                <a:ea typeface="Calibri" panose="020F0502020204030204" pitchFamily="34" charset="0"/>
                <a:cs typeface="B Nazanin" panose="00000400000000000000" pitchFamily="2" charset="-78"/>
              </a:rPr>
              <a:t>)</a:t>
            </a:r>
          </a:p>
          <a:p>
            <a:pPr marL="0" indent="0" algn="r" rtl="1">
              <a:lnSpc>
                <a:spcPct val="107000"/>
              </a:lnSpc>
              <a:spcBef>
                <a:spcPts val="0"/>
              </a:spcBef>
              <a:spcAft>
                <a:spcPts val="800"/>
              </a:spcAft>
              <a:buNone/>
            </a:pPr>
            <a:r>
              <a:rPr lang="fa-IR" sz="2400" dirty="0" smtClean="0">
                <a:latin typeface="Calibri" panose="020F0502020204030204" pitchFamily="34" charset="0"/>
                <a:ea typeface="Calibri" panose="020F0502020204030204" pitchFamily="34" charset="0"/>
                <a:cs typeface="B Nazanin" panose="00000400000000000000" pitchFamily="2" charset="-78"/>
              </a:rPr>
              <a:t>     دیابت </a:t>
            </a:r>
            <a:r>
              <a:rPr lang="fa-IR" sz="2400" dirty="0">
                <a:latin typeface="Calibri" panose="020F0502020204030204" pitchFamily="34" charset="0"/>
                <a:ea typeface="Calibri" panose="020F0502020204030204" pitchFamily="34" charset="0"/>
                <a:cs typeface="B Nazanin" panose="00000400000000000000" pitchFamily="2" charset="-78"/>
              </a:rPr>
              <a:t>به فقیر ترین ها بیشترین آسیب را می زند.</a:t>
            </a:r>
            <a:r>
              <a:rPr lang="fa-IR" sz="1800" b="1" dirty="0">
                <a:cs typeface="B Nazanin" panose="00000400000000000000" pitchFamily="2" charset="-78"/>
              </a:rPr>
              <a:t> </a:t>
            </a:r>
          </a:p>
          <a:p>
            <a:pPr marL="0" marR="0" indent="0" algn="r" rtl="1">
              <a:lnSpc>
                <a:spcPct val="107000"/>
              </a:lnSpc>
              <a:spcBef>
                <a:spcPts val="0"/>
              </a:spcBef>
              <a:spcAft>
                <a:spcPts val="800"/>
              </a:spcAft>
              <a:buNone/>
            </a:pPr>
            <a:endParaRPr lang="fa-IR" sz="2400" dirty="0" smtClean="0">
              <a:latin typeface="Calibri" panose="020F0502020204030204" pitchFamily="34" charset="0"/>
              <a:ea typeface="Calibri" panose="020F0502020204030204" pitchFamily="34" charset="0"/>
              <a:cs typeface="B Nazanin" panose="00000400000000000000" pitchFamily="2" charset="-78"/>
            </a:endParaRPr>
          </a:p>
          <a:p>
            <a:pPr marL="0" indent="0" algn="r" rtl="1">
              <a:lnSpc>
                <a:spcPct val="107000"/>
              </a:lnSpc>
              <a:spcBef>
                <a:spcPts val="0"/>
              </a:spcBef>
              <a:spcAft>
                <a:spcPts val="800"/>
              </a:spcAft>
              <a:buNone/>
            </a:pPr>
            <a:r>
              <a:rPr lang="fa-IR" sz="2400" dirty="0" smtClean="0">
                <a:latin typeface="Calibri" panose="020F0502020204030204" pitchFamily="34" charset="0"/>
                <a:ea typeface="Calibri" panose="020F0502020204030204" pitchFamily="34" charset="0"/>
                <a:cs typeface="B Nazanin" panose="00000400000000000000" pitchFamily="2" charset="-78"/>
              </a:rPr>
              <a:t>    با </a:t>
            </a:r>
            <a:r>
              <a:rPr lang="fa-IR" sz="2400" dirty="0">
                <a:latin typeface="Calibri" panose="020F0502020204030204" pitchFamily="34" charset="0"/>
                <a:ea typeface="Calibri" panose="020F0502020204030204" pitchFamily="34" charset="0"/>
                <a:cs typeface="B Nazanin" panose="00000400000000000000" pitchFamily="2" charset="-78"/>
              </a:rPr>
              <a:t>وجود اینکه تقریباً ۱۰۰ سال است انسولین در دسترس قرار </a:t>
            </a:r>
            <a:r>
              <a:rPr lang="fa-IR" sz="2400" dirty="0" smtClean="0">
                <a:latin typeface="Calibri" panose="020F0502020204030204" pitchFamily="34" charset="0"/>
                <a:ea typeface="Calibri" panose="020F0502020204030204" pitchFamily="34" charset="0"/>
                <a:cs typeface="B Nazanin" panose="00000400000000000000" pitchFamily="2" charset="-78"/>
              </a:rPr>
              <a:t>گرفته</a:t>
            </a:r>
          </a:p>
          <a:p>
            <a:pPr marL="0" indent="0" algn="r" rtl="1">
              <a:lnSpc>
                <a:spcPct val="107000"/>
              </a:lnSpc>
              <a:spcBef>
                <a:spcPts val="0"/>
              </a:spcBef>
              <a:spcAft>
                <a:spcPts val="800"/>
              </a:spcAft>
              <a:buNone/>
            </a:pPr>
            <a:r>
              <a:rPr lang="fa-IR" sz="2400" dirty="0">
                <a:latin typeface="Calibri" panose="020F0502020204030204" pitchFamily="34" charset="0"/>
                <a:ea typeface="Calibri" panose="020F0502020204030204" pitchFamily="34" charset="0"/>
                <a:cs typeface="B Nazanin" panose="00000400000000000000" pitchFamily="2" charset="-78"/>
              </a:rPr>
              <a:t> </a:t>
            </a:r>
            <a:r>
              <a:rPr lang="fa-IR" sz="2400" dirty="0" smtClean="0">
                <a:latin typeface="Calibri" panose="020F0502020204030204" pitchFamily="34" charset="0"/>
                <a:ea typeface="Calibri" panose="020F0502020204030204" pitchFamily="34" charset="0"/>
                <a:cs typeface="B Nazanin" panose="00000400000000000000" pitchFamily="2" charset="-78"/>
              </a:rPr>
              <a:t>   است،کماکان </a:t>
            </a:r>
            <a:r>
              <a:rPr lang="fa-IR" sz="2400" dirty="0">
                <a:latin typeface="Calibri" panose="020F0502020204030204" pitchFamily="34" charset="0"/>
                <a:ea typeface="Calibri" panose="020F0502020204030204" pitchFamily="34" charset="0"/>
                <a:cs typeface="B Nazanin" panose="00000400000000000000" pitchFamily="2" charset="-78"/>
              </a:rPr>
              <a:t>برای بسیاری از افراد مبتلا به دیابت که به آن نیاز دارند</a:t>
            </a:r>
            <a:r>
              <a:rPr lang="fa-IR" sz="2400" dirty="0" smtClean="0">
                <a:latin typeface="Calibri" panose="020F0502020204030204" pitchFamily="34" charset="0"/>
                <a:ea typeface="Calibri" panose="020F0502020204030204" pitchFamily="34" charset="0"/>
                <a:cs typeface="B Nazanin" panose="00000400000000000000" pitchFamily="2" charset="-78"/>
              </a:rPr>
              <a:t>،</a:t>
            </a:r>
          </a:p>
          <a:p>
            <a:pPr marL="0" indent="0" algn="r" rtl="1">
              <a:lnSpc>
                <a:spcPct val="107000"/>
              </a:lnSpc>
              <a:spcBef>
                <a:spcPts val="0"/>
              </a:spcBef>
              <a:spcAft>
                <a:spcPts val="800"/>
              </a:spcAft>
              <a:buNone/>
            </a:pPr>
            <a:r>
              <a:rPr lang="fa-IR" sz="2400" dirty="0">
                <a:latin typeface="Calibri" panose="020F0502020204030204" pitchFamily="34" charset="0"/>
                <a:ea typeface="Calibri" panose="020F0502020204030204" pitchFamily="34" charset="0"/>
                <a:cs typeface="B Nazanin" panose="00000400000000000000" pitchFamily="2" charset="-78"/>
              </a:rPr>
              <a:t> </a:t>
            </a:r>
            <a:r>
              <a:rPr lang="fa-IR" sz="2400" dirty="0" smtClean="0">
                <a:latin typeface="Calibri" panose="020F0502020204030204" pitchFamily="34" charset="0"/>
                <a:ea typeface="Calibri" panose="020F0502020204030204" pitchFamily="34" charset="0"/>
                <a:cs typeface="B Nazanin" panose="00000400000000000000" pitchFamily="2" charset="-78"/>
              </a:rPr>
              <a:t>   </a:t>
            </a:r>
            <a:r>
              <a:rPr lang="fa-IR" sz="2400" dirty="0">
                <a:latin typeface="Calibri" panose="020F0502020204030204" pitchFamily="34" charset="0"/>
                <a:ea typeface="Calibri" panose="020F0502020204030204" pitchFamily="34" charset="0"/>
                <a:cs typeface="B Nazanin" panose="00000400000000000000" pitchFamily="2" charset="-78"/>
              </a:rPr>
              <a:t>غیرقابل تهیه است.</a:t>
            </a:r>
          </a:p>
          <a:p>
            <a:pPr marL="0" marR="0" indent="0" algn="r" rtl="1">
              <a:lnSpc>
                <a:spcPct val="107000"/>
              </a:lnSpc>
              <a:spcBef>
                <a:spcPts val="0"/>
              </a:spcBef>
              <a:spcAft>
                <a:spcPts val="800"/>
              </a:spcAft>
              <a:buNone/>
            </a:pPr>
            <a:endParaRPr lang="en-US" sz="1800"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6" descr="https://worlddiabetesday.org/wddbrk/wp-content/uploads/2021/07/WDD21-Poster-Insuli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664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9392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r" rtl="1"/>
            <a:r>
              <a:rPr lang="fa-IR" dirty="0" smtClean="0">
                <a:solidFill>
                  <a:prstClr val="black"/>
                </a:solidFill>
              </a:rPr>
              <a:t>دسترسی </a:t>
            </a:r>
            <a:r>
              <a:rPr lang="fa-IR" dirty="0">
                <a:solidFill>
                  <a:prstClr val="black"/>
                </a:solidFill>
              </a:rPr>
              <a:t>به داروهای خوراکی</a:t>
            </a:r>
            <a:r>
              <a:rPr lang="fa-IR" dirty="0" smtClean="0">
                <a:solidFill>
                  <a:prstClr val="black"/>
                </a:solidFill>
              </a:rPr>
              <a:t>:</a:t>
            </a:r>
          </a:p>
          <a:p>
            <a:pPr marL="0" lvl="0" indent="0" algn="r" rtl="1">
              <a:buNone/>
            </a:pPr>
            <a:endParaRPr lang="fa-IR" dirty="0" smtClean="0">
              <a:solidFill>
                <a:prstClr val="black"/>
              </a:solidFill>
            </a:endParaRP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بیشتر </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بیماران مبتلا به دیابت احتیاج به داروهای خوراکی دارند. </a:t>
            </a:r>
            <a:endPar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buNone/>
            </a:pP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هنوز </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در کشورهای با درآمد اقتصادی کم و متوسط غیرقابل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دسترس</a:t>
            </a:r>
          </a:p>
          <a:p>
            <a:pPr marL="0" lvl="0" indent="0" algn="r" rtl="1">
              <a:buNone/>
            </a:pP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می باشد.</a:t>
            </a:r>
            <a:endPar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p:txBody>
      </p:sp>
      <p:pic>
        <p:nvPicPr>
          <p:cNvPr id="5" name="Picture 8" descr="https://worlddiabetesday.org/wddbrk/wp-content/uploads/2021/07/WDD21-Poster-Oral-Medicatio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9654" cy="669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1507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r" rtl="1"/>
            <a:r>
              <a:rPr lang="fa-IR" dirty="0">
                <a:solidFill>
                  <a:prstClr val="black"/>
                </a:solidFill>
              </a:rPr>
              <a:t>دسترسی به خودمراقبتی: </a:t>
            </a:r>
            <a:endParaRPr lang="fa-IR" dirty="0" smtClean="0">
              <a:solidFill>
                <a:prstClr val="black"/>
              </a:solidFill>
            </a:endParaRPr>
          </a:p>
          <a:p>
            <a:pPr marL="0" lvl="0" indent="0" algn="r" rtl="1">
              <a:buNone/>
            </a:pPr>
            <a:endParaRPr lang="fa-IR" dirty="0" smtClean="0">
              <a:solidFill>
                <a:prstClr val="black"/>
              </a:solidFill>
            </a:endParaRP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یکی </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از اجزای اساسی مراقبت دیابت اندازه گیری قند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خون</a:t>
            </a: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در منزل است </a:t>
            </a:r>
            <a:r>
              <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rPr>
              <a:t>SMBG</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 بسیاری از بیماران دسترسی به </a:t>
            </a:r>
            <a:endPar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تجهیزات </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و تدارکات مورد نیاز آن ندارند. </a:t>
            </a:r>
          </a:p>
          <a:p>
            <a:pPr marL="0" indent="0" algn="r" rtl="1">
              <a:buNone/>
            </a:pPr>
            <a:endParaRPr lang="en-US" dirty="0"/>
          </a:p>
        </p:txBody>
      </p:sp>
      <p:pic>
        <p:nvPicPr>
          <p:cNvPr id="4" name="Picture 10" descr="https://worlddiabetesday.org/wddbrk/wp-content/uploads/2021/07/WDD21-Poster-Self-Monitorin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4248" cy="681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9111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r" rtl="1"/>
            <a:r>
              <a:rPr lang="fa-IR" dirty="0">
                <a:solidFill>
                  <a:prstClr val="black"/>
                </a:solidFill>
              </a:rPr>
              <a:t>دسترسی به آموزش و حمایت های روانی</a:t>
            </a:r>
            <a:r>
              <a:rPr lang="fa-IR" dirty="0" smtClean="0">
                <a:solidFill>
                  <a:prstClr val="black"/>
                </a:solidFill>
              </a:rPr>
              <a:t>:</a:t>
            </a: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1 نفر از هر 2 نفر بیمار مبتلا به دیابت به آموزش مداوم دسترسی</a:t>
            </a:r>
          </a:p>
          <a:p>
            <a:pPr marL="0" lvl="0" indent="0" algn="r" rtl="1">
              <a:buNone/>
            </a:pP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ندارد.  </a:t>
            </a:r>
          </a:p>
          <a:p>
            <a:pPr marL="0" lvl="0" indent="0" algn="r" rtl="1">
              <a:buNone/>
            </a:pP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کسانی که با دیابت زندگی می کنند برای مدیریت شرایط خود نیاز</a:t>
            </a: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به آموزش مداوم دیابت دارند اما بسیاری از آنان به این آموزش </a:t>
            </a: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دسترسی ندارند. </a:t>
            </a:r>
          </a:p>
          <a:p>
            <a:pPr algn="r" rtl="1"/>
            <a:endParaRPr lang="en-US" dirty="0"/>
          </a:p>
        </p:txBody>
      </p:sp>
      <p:pic>
        <p:nvPicPr>
          <p:cNvPr id="4" name="Content Placeholder 3"/>
          <p:cNvPicPr>
            <a:picLocks noChangeAspect="1"/>
          </p:cNvPicPr>
          <p:nvPr/>
        </p:nvPicPr>
        <p:blipFill>
          <a:blip r:embed="rId2"/>
          <a:stretch>
            <a:fillRect/>
          </a:stretch>
        </p:blipFill>
        <p:spPr bwMode="auto">
          <a:xfrm>
            <a:off x="0" y="-1"/>
            <a:ext cx="4866290" cy="68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671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0696671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64506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r" rtl="1"/>
            <a:r>
              <a:rPr lang="fa-IR" dirty="0">
                <a:solidFill>
                  <a:prstClr val="black"/>
                </a:solidFill>
              </a:rPr>
              <a:t>دسترسی به غذای سالم و محل امن و مناسب </a:t>
            </a:r>
            <a:endParaRPr lang="fa-IR" dirty="0" smtClean="0">
              <a:solidFill>
                <a:prstClr val="black"/>
              </a:solidFill>
            </a:endParaRPr>
          </a:p>
          <a:p>
            <a:pPr marL="0" lvl="0" indent="0" algn="r" rtl="1">
              <a:buNone/>
            </a:pPr>
            <a:r>
              <a:rPr lang="fa-IR" dirty="0">
                <a:solidFill>
                  <a:prstClr val="black"/>
                </a:solidFill>
              </a:rPr>
              <a:t> </a:t>
            </a:r>
            <a:r>
              <a:rPr lang="fa-IR" dirty="0" smtClean="0">
                <a:solidFill>
                  <a:prstClr val="black"/>
                </a:solidFill>
              </a:rPr>
              <a:t>  برای </a:t>
            </a:r>
            <a:r>
              <a:rPr lang="fa-IR" dirty="0">
                <a:solidFill>
                  <a:prstClr val="black"/>
                </a:solidFill>
              </a:rPr>
              <a:t>فعالیت بدنی: </a:t>
            </a:r>
            <a:endParaRPr lang="fa-IR" dirty="0" smtClean="0">
              <a:solidFill>
                <a:prstClr val="black"/>
              </a:solidFill>
            </a:endParaRPr>
          </a:p>
          <a:p>
            <a:pPr marL="0" lvl="0" indent="0" algn="r" rtl="1">
              <a:buNone/>
            </a:pPr>
            <a:endParaRPr lang="fa-IR" dirty="0" smtClean="0">
              <a:solidFill>
                <a:prstClr val="black"/>
              </a:solidFill>
            </a:endParaRP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بیش از 50 % از دیابت نوع دو قابل پیشگیری است.</a:t>
            </a:r>
          </a:p>
          <a:p>
            <a:pPr marL="0" lvl="0" indent="0" algn="r" rtl="1">
              <a:buNone/>
            </a:pP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a:t>
            </a:r>
          </a:p>
          <a:p>
            <a:pPr marL="0" lvl="0" indent="0" algn="r" rtl="1">
              <a:buNone/>
            </a:pP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کسانی </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که با دیابت زندگی می کنند یا در ریسک ابتلا به آن </a:t>
            </a:r>
            <a:endPar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هستند </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به غذای سالم و محل مناسب برای فعالیت بدنی نیاز </a:t>
            </a:r>
            <a:endPar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marL="0" lvl="0" indent="0" algn="r" rtl="1">
              <a:buNone/>
            </a:pP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fa-IR" sz="2400"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  دارند</a:t>
            </a:r>
            <a:r>
              <a:rPr lang="fa-IR" sz="2400" dirty="0">
                <a:solidFill>
                  <a:prstClr val="black"/>
                </a:solidFill>
                <a:latin typeface="Calibri" panose="020F0502020204030204" pitchFamily="34" charset="0"/>
                <a:ea typeface="Calibri" panose="020F0502020204030204" pitchFamily="34" charset="0"/>
                <a:cs typeface="B Nazanin" panose="00000400000000000000" pitchFamily="2" charset="-78"/>
              </a:rPr>
              <a:t>. دو جزء اساسی پیشگیری و مراقبت از دیابت   </a:t>
            </a:r>
            <a:endParaRPr lang="en-US" sz="2400" dirty="0">
              <a:solidFill>
                <a:prstClr val="black"/>
              </a:solidFill>
              <a:latin typeface="Calibri" panose="020F0502020204030204" pitchFamily="34" charset="0"/>
              <a:ea typeface="Calibri" panose="020F0502020204030204" pitchFamily="34" charset="0"/>
              <a:cs typeface="B Nazanin" panose="00000400000000000000" pitchFamily="2" charset="-78"/>
            </a:endParaRPr>
          </a:p>
          <a:p>
            <a:pPr algn="r" rtl="1"/>
            <a:endParaRPr lang="en-US" dirty="0"/>
          </a:p>
        </p:txBody>
      </p:sp>
      <p:pic>
        <p:nvPicPr>
          <p:cNvPr id="4" name="Picture 2" descr="https://worlddiabetesday.org/wddbrk/wp-content/uploads/2020/07/WDD21-Poster-Healthy-Food-Physical-Activity-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6290" cy="6877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3595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Royal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752528"/>
      </p:ext>
    </p:extLst>
  </p:cSld>
  <p:clrMapOvr>
    <a:masterClrMapping/>
  </p:clrMapOvr>
  <p:transition advTm="10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605</TotalTime>
  <Words>4538</Words>
  <Application>Microsoft Office PowerPoint</Application>
  <PresentationFormat>Widescreen</PresentationFormat>
  <Paragraphs>401</Paragraphs>
  <Slides>91</Slides>
  <Notes>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91</vt:i4>
      </vt:variant>
    </vt:vector>
  </HeadingPairs>
  <TitlesOfParts>
    <vt:vector size="114" baseType="lpstr">
      <vt:lpstr>2  Titr</vt:lpstr>
      <vt:lpstr>AdvOT3f16987d</vt:lpstr>
      <vt:lpstr>AdvOT7b515deb</vt:lpstr>
      <vt:lpstr>Algerian</vt:lpstr>
      <vt:lpstr>Arial</vt:lpstr>
      <vt:lpstr>B Mitra</vt:lpstr>
      <vt:lpstr>B Nazanin</vt:lpstr>
      <vt:lpstr>B Titr</vt:lpstr>
      <vt:lpstr>B Zar</vt:lpstr>
      <vt:lpstr>Calibri</vt:lpstr>
      <vt:lpstr>Calibri Light</vt:lpstr>
      <vt:lpstr>Constantia</vt:lpstr>
      <vt:lpstr>Courier New</vt:lpstr>
      <vt:lpstr>Helvetica</vt:lpstr>
      <vt:lpstr>Majalla UI</vt:lpstr>
      <vt:lpstr>Symbol</vt:lpstr>
      <vt:lpstr>Tahoma</vt:lpstr>
      <vt:lpstr>Times New Roman</vt:lpstr>
      <vt:lpstr>Traditional Arabic</vt:lpstr>
      <vt:lpstr>Verdana</vt:lpstr>
      <vt:lpstr>Wingdings</vt:lpstr>
      <vt:lpstr>Wingdings 2</vt:lpstr>
      <vt:lpstr>Office Theme</vt:lpstr>
      <vt:lpstr>PowerPoint Presentation</vt:lpstr>
      <vt:lpstr>مراقبت و پیگیری دیابت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عوارض دیابت</vt:lpstr>
      <vt:lpstr>PowerPoint Presentation</vt:lpstr>
      <vt:lpstr>PowerPoint Presentation</vt:lpstr>
      <vt:lpstr>PowerPoint Presentation</vt:lpstr>
      <vt:lpstr>كنترل مطلوب چربي هاي خون</vt:lpstr>
      <vt:lpstr>PowerPoint Presentation</vt:lpstr>
      <vt:lpstr>چربی ها در دیابت</vt:lpstr>
      <vt:lpstr>افزایش تری گلیسرید و مقاومت به انسولین</vt:lpstr>
      <vt:lpstr>تقسیم بندی سطوح بالای تری گلیسرید </vt:lpstr>
      <vt:lpstr>PowerPoint Presentation</vt:lpstr>
      <vt:lpstr>ارزیابی چربی خون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كنترل مطلوب فشارخون </vt:lpstr>
      <vt:lpstr>PowerPoint Presentation</vt:lpstr>
      <vt:lpstr>PowerPoint Presentation</vt:lpstr>
      <vt:lpstr>PowerPoint Presentation</vt:lpstr>
      <vt:lpstr>PowerPoint Presentation</vt:lpstr>
      <vt:lpstr>PowerPoint Presentation</vt:lpstr>
      <vt:lpstr>PowerPoint Presentation</vt:lpstr>
      <vt:lpstr>داروهای خوراکی</vt:lpstr>
      <vt:lpstr>PowerPoint Presentation</vt:lpstr>
      <vt:lpstr>متفورمین</vt:lpstr>
      <vt:lpstr>متفورمین</vt:lpstr>
      <vt:lpstr>امپاگلیفلوزین ( گلوریپا )</vt:lpstr>
      <vt:lpstr> سولفونیل اوره ها</vt:lpstr>
      <vt:lpstr>گلی بن کلامید</vt:lpstr>
      <vt:lpstr> گلی بن کلامید</vt:lpstr>
      <vt:lpstr>گلی کلازید</vt:lpstr>
      <vt:lpstr>PowerPoint Presentation</vt:lpstr>
      <vt:lpstr>آکاربوز</vt:lpstr>
      <vt:lpstr>پیوگلیتازون</vt:lpstr>
      <vt:lpstr>رپاگلیناید ( نوونورم، نیوبت)</vt:lpstr>
      <vt:lpstr>گلوریپا ( امپاگلیفلوزین)</vt:lpstr>
      <vt:lpstr>سیتاگلیپتین ( زیپتین )</vt:lpstr>
      <vt:lpstr>توصیه ها </vt:lpstr>
      <vt:lpstr>PowerPoint Presentation</vt:lpstr>
      <vt:lpstr>PowerPoint Presentation</vt:lpstr>
      <vt:lpstr>PowerPoint Presentation</vt:lpstr>
      <vt:lpstr>شعار روز جهانی دیابت2021    دسترسی به مراقبت دیابت برای همه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hamzeh</dc:creator>
  <cp:lastModifiedBy>Windows User</cp:lastModifiedBy>
  <cp:revision>61</cp:revision>
  <dcterms:created xsi:type="dcterms:W3CDTF">2021-10-11T08:12:03Z</dcterms:created>
  <dcterms:modified xsi:type="dcterms:W3CDTF">2021-11-11T04:57:20Z</dcterms:modified>
</cp:coreProperties>
</file>