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4" r:id="rId3"/>
    <p:sldId id="275" r:id="rId4"/>
    <p:sldId id="280" r:id="rId5"/>
    <p:sldId id="279" r:id="rId6"/>
    <p:sldId id="278" r:id="rId7"/>
    <p:sldId id="284" r:id="rId8"/>
    <p:sldId id="285" r:id="rId9"/>
    <p:sldId id="277" r:id="rId10"/>
    <p:sldId id="291" r:id="rId11"/>
    <p:sldId id="292" r:id="rId12"/>
    <p:sldId id="293" r:id="rId13"/>
    <p:sldId id="305" r:id="rId14"/>
    <p:sldId id="297" r:id="rId15"/>
    <p:sldId id="296" r:id="rId16"/>
    <p:sldId id="304" r:id="rId17"/>
    <p:sldId id="289" r:id="rId18"/>
    <p:sldId id="295" r:id="rId19"/>
    <p:sldId id="288" r:id="rId20"/>
    <p:sldId id="286" r:id="rId21"/>
    <p:sldId id="301" r:id="rId22"/>
    <p:sldId id="303" r:id="rId23"/>
    <p:sldId id="287" r:id="rId24"/>
    <p:sldId id="302" r:id="rId25"/>
    <p:sldId id="29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6CDE07F-C4D2-4E81-88B9-3CA8434F481E}">
          <p14:sldIdLst>
            <p14:sldId id="256"/>
            <p14:sldId id="274"/>
            <p14:sldId id="275"/>
            <p14:sldId id="280"/>
            <p14:sldId id="279"/>
            <p14:sldId id="278"/>
            <p14:sldId id="284"/>
            <p14:sldId id="285"/>
            <p14:sldId id="277"/>
            <p14:sldId id="291"/>
            <p14:sldId id="292"/>
            <p14:sldId id="293"/>
            <p14:sldId id="305"/>
            <p14:sldId id="297"/>
            <p14:sldId id="296"/>
            <p14:sldId id="304"/>
            <p14:sldId id="289"/>
            <p14:sldId id="295"/>
            <p14:sldId id="288"/>
            <p14:sldId id="286"/>
            <p14:sldId id="301"/>
            <p14:sldId id="303"/>
            <p14:sldId id="287"/>
            <p14:sldId id="302"/>
            <p14:sldId id="29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84" autoAdjust="0"/>
  </p:normalViewPr>
  <p:slideViewPr>
    <p:cSldViewPr snapToGrid="0" showGuides="1">
      <p:cViewPr varScale="1">
        <p:scale>
          <a:sx n="85" d="100"/>
          <a:sy n="85" d="100"/>
        </p:scale>
        <p:origin x="14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B7F18-DA5D-4885-82E7-378E8EF68BF5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962CA-0818-411E-BBDE-40FDA8E6B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081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4972D-1A71-4389-A71A-DA12BB32ADC8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239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D6D4C-998F-47CE-8B32-1F83F2AAF5C0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21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9E05-9801-41E0-AE4A-9B4BD34675D6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2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20C8-9193-4472-8FDD-862990AF6CAD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21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2915C-DBA0-43E2-916A-44B0923A1D49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435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D4A8-5764-4077-8BE9-DE0B199A1617}" type="datetime1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5267A-A1EA-4BB3-8367-D58C13996FD0}" type="datetime1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6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1845-0AD5-4984-AB54-E9724631A1F7}" type="datetime1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50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076C3-0E75-4F49-8371-D22F4B6327B5}" type="datetime1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02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4BD20-CDE9-4805-BB2D-BC5251B341FA}" type="datetime1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3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DC5C2-3A73-456F-B05C-45E3640EE3EF}" type="datetime1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2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8E4675A-4AFA-4443-997E-E2FB6DEBDD61}" type="datetime1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www.raminsami.ir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F5EC163-3C6B-4210-B84E-152498FD4F0E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45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4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6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3.png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3.png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3.png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3.png"/><Relationship Id="rId5" Type="http://schemas.openxmlformats.org/officeDocument/2006/relationships/image" Target="../media/image4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.png"/><Relationship Id="rId5" Type="http://schemas.openxmlformats.org/officeDocument/2006/relationships/image" Target="../media/image42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image" Target="../media/image13.g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/>
              <a:t>R</a:t>
            </a:r>
            <a:r>
              <a:rPr lang="en-US" sz="4400" dirty="0" smtClean="0"/>
              <a:t>espiratory infectious disease</a:t>
            </a:r>
            <a:br>
              <a:rPr lang="en-US" sz="4400" dirty="0" smtClean="0"/>
            </a:br>
            <a:r>
              <a:rPr lang="en-US" sz="4400" dirty="0" smtClean="0"/>
              <a:t> (part 2 : pneumonia)</a:t>
            </a:r>
            <a:endParaRPr lang="en-US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56175" y="4826924"/>
            <a:ext cx="1042506" cy="137171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dirty="0" err="1" smtClean="0"/>
              <a:t>Dr</a:t>
            </a:r>
            <a:r>
              <a:rPr lang="en-US" dirty="0" smtClean="0"/>
              <a:t> ramin </a:t>
            </a:r>
            <a:r>
              <a:rPr lang="en-US" dirty="0" err="1" smtClean="0"/>
              <a:t>sami</a:t>
            </a:r>
            <a:endParaRPr lang="fa-IR" dirty="0" smtClean="0"/>
          </a:p>
          <a:p>
            <a:pPr algn="ctr"/>
            <a:r>
              <a:rPr lang="fa-IR" dirty="0" smtClean="0"/>
              <a:t>مهر ماه 1400</a:t>
            </a:r>
          </a:p>
          <a:p>
            <a:endParaRPr lang="fa-IR" dirty="0" smtClean="0"/>
          </a:p>
          <a:p>
            <a:pPr lvl="1"/>
            <a:r>
              <a:rPr lang="fa-IR" dirty="0" smtClean="0"/>
              <a:t>برای شنیدن توضیحات در هر اسلاید بر روی آیکون صدا کلیک کنید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pneumonia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r="4863"/>
          <a:stretch/>
        </p:blipFill>
        <p:spPr>
          <a:xfrm>
            <a:off x="944786" y="2805888"/>
            <a:ext cx="1981308" cy="281432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38185" y="1846052"/>
            <a:ext cx="6717495" cy="736282"/>
          </a:xfrm>
        </p:spPr>
        <p:txBody>
          <a:bodyPr/>
          <a:lstStyle/>
          <a:p>
            <a:r>
              <a:rPr lang="en-US" dirty="0" smtClean="0"/>
              <a:t>Microbiology                                              Imaging             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4025591" y="2833272"/>
            <a:ext cx="2371084" cy="14181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2498" y="4547323"/>
            <a:ext cx="2294208" cy="15294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57886" y="2836004"/>
            <a:ext cx="3316513" cy="290090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71173" y="122340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057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 acute pneumonia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38185" y="1846052"/>
            <a:ext cx="6717495" cy="736282"/>
          </a:xfrm>
        </p:spPr>
        <p:txBody>
          <a:bodyPr/>
          <a:lstStyle/>
          <a:p>
            <a:r>
              <a:rPr lang="en-US" dirty="0" smtClean="0"/>
              <a:t>Microbiology                                              Imaging            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05160" y="2656222"/>
            <a:ext cx="3100039" cy="3100039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7990955" y="2734282"/>
            <a:ext cx="2706074" cy="30747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18530" r="12015"/>
          <a:stretch/>
        </p:blipFill>
        <p:spPr>
          <a:xfrm>
            <a:off x="3993945" y="2698241"/>
            <a:ext cx="3546250" cy="313650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13372" y="12009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37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Chronic pneumonia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8308" y="1846052"/>
            <a:ext cx="6427372" cy="736282"/>
          </a:xfrm>
        </p:spPr>
        <p:txBody>
          <a:bodyPr/>
          <a:lstStyle/>
          <a:p>
            <a:r>
              <a:rPr lang="en-US" dirty="0" smtClean="0"/>
              <a:t>Microbiology                                                             Imaging             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91420" y="3272971"/>
            <a:ext cx="3257323" cy="2171548"/>
          </a:xfrm>
          <a:prstGeom prst="rect">
            <a:avLst/>
          </a:prstGeom>
        </p:spPr>
      </p:pic>
      <p:pic>
        <p:nvPicPr>
          <p:cNvPr id="15" name="Content Placeholder 14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8784227" y="2621940"/>
            <a:ext cx="2972816" cy="3378200"/>
          </a:xfrm>
          <a:prstGeom prst="rect">
            <a:avLst/>
          </a:prstGeom>
        </p:spPr>
      </p:pic>
      <p:sp>
        <p:nvSpPr>
          <p:cNvPr id="12" name="AutoShape 2" descr="Fungiplex® Aspergillus | Bruk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1077" y="4470558"/>
            <a:ext cx="2934677" cy="19528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/>
          <a:srcRect l="9817" r="21402"/>
          <a:stretch/>
        </p:blipFill>
        <p:spPr>
          <a:xfrm>
            <a:off x="4564184" y="2562540"/>
            <a:ext cx="3094891" cy="177119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28248" y="11897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33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pulmonary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Constitutional </a:t>
            </a:r>
          </a:p>
          <a:p>
            <a:endParaRPr lang="en-US" dirty="0"/>
          </a:p>
          <a:p>
            <a:r>
              <a:rPr lang="en-US" dirty="0" smtClean="0"/>
              <a:t>Organ presentation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Diagnosis of pneumonia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</a:p>
          <a:p>
            <a:r>
              <a:rPr lang="en-US" dirty="0" smtClean="0"/>
              <a:t>Physical Exam</a:t>
            </a:r>
          </a:p>
          <a:p>
            <a:r>
              <a:rPr lang="en-US" dirty="0" smtClean="0"/>
              <a:t>Imaging</a:t>
            </a:r>
          </a:p>
          <a:p>
            <a:r>
              <a:rPr lang="en-US" dirty="0" smtClean="0"/>
              <a:t>Microbiological evaluation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1510" y="2651759"/>
            <a:ext cx="3206169" cy="2601005"/>
          </a:xfrm>
          <a:prstGeom prst="rect">
            <a:avLst/>
          </a:prstGeom>
        </p:spPr>
      </p:pic>
      <p:pic>
        <p:nvPicPr>
          <p:cNvPr id="8194" name="Picture 2" descr="Imaging of pneumonia: trends and algorithms | European Respiratory Society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791" y="2775856"/>
            <a:ext cx="3175152" cy="221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12120" y="202561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0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Differential diagnosis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•</a:t>
            </a:r>
            <a:r>
              <a:rPr lang="en-US" dirty="0"/>
              <a:t>Pulmonary embolism</a:t>
            </a:r>
          </a:p>
          <a:p>
            <a:r>
              <a:rPr lang="en-US" dirty="0"/>
              <a:t>•Pulmonary hemorrhage</a:t>
            </a:r>
          </a:p>
          <a:p>
            <a:r>
              <a:rPr lang="en-US" dirty="0"/>
              <a:t>•Atelectasis</a:t>
            </a:r>
          </a:p>
          <a:p>
            <a:r>
              <a:rPr lang="en-US" dirty="0"/>
              <a:t>•Aspiration or chemical pneumonitis</a:t>
            </a:r>
          </a:p>
          <a:p>
            <a:r>
              <a:rPr lang="en-US" dirty="0"/>
              <a:t>•Drug </a:t>
            </a:r>
            <a:r>
              <a:rPr lang="en-US" dirty="0" smtClean="0"/>
              <a:t>reactions</a:t>
            </a:r>
            <a:endParaRPr lang="en-US" dirty="0"/>
          </a:p>
          <a:p>
            <a:r>
              <a:rPr lang="en-US" dirty="0"/>
              <a:t>•Lung cancer</a:t>
            </a:r>
          </a:p>
          <a:p>
            <a:r>
              <a:rPr lang="en-US" dirty="0"/>
              <a:t>•Collagen vascular diseases</a:t>
            </a:r>
          </a:p>
          <a:p>
            <a:r>
              <a:rPr lang="en-US" dirty="0" smtClean="0"/>
              <a:t>•CHF</a:t>
            </a:r>
            <a:endParaRPr lang="en-US" dirty="0"/>
          </a:p>
          <a:p>
            <a:r>
              <a:rPr lang="en-US" dirty="0" smtClean="0"/>
              <a:t>•</a:t>
            </a:r>
            <a:r>
              <a:rPr lang="en-US" dirty="0"/>
              <a:t>Interstitial lung diseases</a:t>
            </a:r>
          </a:p>
        </p:txBody>
      </p:sp>
      <p:pic>
        <p:nvPicPr>
          <p:cNvPr id="9218" name="Picture 2" descr="The Radiology Assistant : Heart Failu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902" y="2932611"/>
            <a:ext cx="3274074" cy="250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5297" y="2523036"/>
            <a:ext cx="3117806" cy="327440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19708" y="207609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14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Microbiologic test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Sputum Gram stain and culture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Blood </a:t>
            </a:r>
            <a:r>
              <a:rPr lang="en-US" dirty="0"/>
              <a:t>cultures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Urinary </a:t>
            </a:r>
            <a:r>
              <a:rPr lang="en-US" dirty="0"/>
              <a:t>antigen testing </a:t>
            </a:r>
            <a:endParaRPr lang="en-US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Immunology assay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PCR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i="1" dirty="0">
                <a:latin typeface="Algerian" panose="04020705040A02060702" pitchFamily="82" charset="0"/>
              </a:rPr>
              <a:t> </a:t>
            </a:r>
            <a:r>
              <a:rPr lang="en-US" sz="3200" i="1" dirty="0" smtClean="0">
                <a:latin typeface="Algerian" panose="04020705040A02060702" pitchFamily="82" charset="0"/>
              </a:rPr>
              <a:t>               Indication ?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7846" y="2899506"/>
            <a:ext cx="3228731" cy="21524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9742" y="1840279"/>
            <a:ext cx="2162175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7083" y="4081585"/>
            <a:ext cx="2143125" cy="2133600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24341" y="10887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60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82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 (Intrathoracic)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Necrotizing pneumonia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Lung Abscess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Para pneumonic effusion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Empyema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Thoracic invasion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1239" t="9343" r="9376" b="10231"/>
          <a:stretch/>
        </p:blipFill>
        <p:spPr>
          <a:xfrm flipH="1">
            <a:off x="8142512" y="3482672"/>
            <a:ext cx="3625604" cy="2493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8104" t="13862" r="12204" b="18146"/>
          <a:stretch/>
        </p:blipFill>
        <p:spPr>
          <a:xfrm>
            <a:off x="4460933" y="2076528"/>
            <a:ext cx="3450616" cy="2368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02653" y="117291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9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2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 (Empyema)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337849" y="1889760"/>
            <a:ext cx="2618404" cy="1684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54215"/>
          <a:stretch/>
        </p:blipFill>
        <p:spPr>
          <a:xfrm>
            <a:off x="953589" y="1882958"/>
            <a:ext cx="2373086" cy="44817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6204" y="3742508"/>
            <a:ext cx="2262759" cy="2483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l="26312" r="25342"/>
          <a:stretch/>
        </p:blipFill>
        <p:spPr>
          <a:xfrm>
            <a:off x="7811587" y="2148882"/>
            <a:ext cx="2943774" cy="355741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69721" y="108877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0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complication (Extra thoracic)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Sepsis</a:t>
            </a:r>
          </a:p>
          <a:p>
            <a:r>
              <a:rPr lang="en-US" dirty="0" smtClean="0"/>
              <a:t>Other organ involvement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66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40048" t="25483" r="1999" b="5940"/>
          <a:stretch/>
        </p:blipFill>
        <p:spPr>
          <a:xfrm>
            <a:off x="880741" y="2238317"/>
            <a:ext cx="4566390" cy="28458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r="1656" b="12131"/>
          <a:stretch/>
        </p:blipFill>
        <p:spPr>
          <a:xfrm>
            <a:off x="6440782" y="2005977"/>
            <a:ext cx="4100062" cy="293066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02378" y="105511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5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9913" y="-549420"/>
            <a:ext cx="8092441" cy="145075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 </a:t>
            </a:r>
            <a:r>
              <a:rPr lang="en-US" sz="4000" dirty="0"/>
              <a:t>Defining severity and site of care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893213" y="1023304"/>
            <a:ext cx="4558456" cy="564045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94290" y="3214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7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3740" y="286603"/>
            <a:ext cx="9052560" cy="425323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    Defining </a:t>
            </a:r>
            <a:r>
              <a:rPr lang="en-US" sz="4000" dirty="0"/>
              <a:t>severity and site of care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196472" y="997178"/>
            <a:ext cx="7470043" cy="518508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425" y="320928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8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20617" b="24029"/>
          <a:stretch/>
        </p:blipFill>
        <p:spPr>
          <a:xfrm>
            <a:off x="2312126" y="1854926"/>
            <a:ext cx="7524206" cy="416495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8476" y="233415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6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24551" t="14093" r="20702" b="46010"/>
          <a:stretch/>
        </p:blipFill>
        <p:spPr>
          <a:xfrm>
            <a:off x="1776547" y="104502"/>
            <a:ext cx="8804367" cy="603985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34440" y="0"/>
            <a:ext cx="809897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1595" y="311952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7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1741" t="54117" r="3330" b="8457"/>
          <a:stretch/>
        </p:blipFill>
        <p:spPr>
          <a:xfrm>
            <a:off x="84909" y="1469571"/>
            <a:ext cx="12038136" cy="446749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2869" y="6455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5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1026" name="Picture 2" descr="ضرورت و لزوم جمع بندی &amp;gt; Mobtakeran مبتکران &amp;gt; مقالات مشاوره تحصیلی و آموزشی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51" y="1730169"/>
            <a:ext cx="5587376" cy="427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57701" y="328781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8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Introduction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Bronchopneumonia | Radiology Case | Radiopaedia.or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t="10305" r="5520" b="15088"/>
          <a:stretch/>
        </p:blipFill>
        <p:spPr bwMode="auto">
          <a:xfrm>
            <a:off x="3990908" y="3343731"/>
            <a:ext cx="3797845" cy="300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4823" t="11379" r="12636" b="21365"/>
          <a:stretch/>
        </p:blipFill>
        <p:spPr>
          <a:xfrm>
            <a:off x="8072562" y="3332480"/>
            <a:ext cx="3697356" cy="30126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856" y="3230050"/>
            <a:ext cx="3370805" cy="31150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2831" y="113147"/>
            <a:ext cx="2935765" cy="323797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25269" y="23004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099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9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Incidence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CAP </a:t>
            </a:r>
            <a:r>
              <a:rPr lang="en-US" dirty="0"/>
              <a:t>is one of the most common and morbid </a:t>
            </a:r>
            <a:r>
              <a:rPr lang="en-US" dirty="0" smtClean="0"/>
              <a:t>conditions </a:t>
            </a:r>
            <a:r>
              <a:rPr lang="en-US" dirty="0"/>
              <a:t>in clinical practice </a:t>
            </a:r>
            <a:r>
              <a:rPr lang="en-US" dirty="0" smtClean="0"/>
              <a:t>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In </a:t>
            </a:r>
            <a:r>
              <a:rPr lang="en-US" dirty="0"/>
              <a:t>the United States, CAP accounts for over </a:t>
            </a:r>
            <a:r>
              <a:rPr lang="en-US" dirty="0">
                <a:solidFill>
                  <a:srgbClr val="FF0000"/>
                </a:solidFill>
              </a:rPr>
              <a:t>4.5 million outpatient </a:t>
            </a:r>
            <a:r>
              <a:rPr lang="en-US" dirty="0"/>
              <a:t>and emergency room visits annually, corresponding to approximately 0.4 percent of all encounters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CAP </a:t>
            </a:r>
            <a:r>
              <a:rPr lang="en-US" dirty="0"/>
              <a:t>is the </a:t>
            </a:r>
            <a:r>
              <a:rPr lang="en-US" dirty="0">
                <a:solidFill>
                  <a:srgbClr val="FF0000"/>
                </a:solidFill>
              </a:rPr>
              <a:t>second</a:t>
            </a:r>
            <a:r>
              <a:rPr lang="en-US" dirty="0"/>
              <a:t> most common cause of hospitalization and the most common infectious cause of death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Approximately </a:t>
            </a:r>
            <a:r>
              <a:rPr lang="en-US" dirty="0">
                <a:solidFill>
                  <a:srgbClr val="FF0000"/>
                </a:solidFill>
              </a:rPr>
              <a:t>650 adults </a:t>
            </a:r>
            <a:r>
              <a:rPr lang="en-US" dirty="0"/>
              <a:t>are hospitalized with CAP every year per 100,000 </a:t>
            </a:r>
            <a:endParaRPr lang="en-US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</a:t>
            </a:r>
            <a:r>
              <a:rPr lang="en-US" dirty="0" smtClean="0">
                <a:solidFill>
                  <a:srgbClr val="FF0000"/>
                </a:solidFill>
              </a:rPr>
              <a:t>1.5 million </a:t>
            </a:r>
            <a:r>
              <a:rPr lang="en-US" dirty="0"/>
              <a:t>hospitalizations each year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/>
              <a:t>  Nearly </a:t>
            </a:r>
            <a:r>
              <a:rPr lang="en-US" dirty="0"/>
              <a:t>9 percent of patients hospitalized with CAP will be </a:t>
            </a:r>
            <a:r>
              <a:rPr lang="en-US" dirty="0" err="1"/>
              <a:t>rehospitalized</a:t>
            </a:r>
            <a:r>
              <a:rPr lang="en-US" dirty="0"/>
              <a:t> due to a new episode of CAP during the same year.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95792" y="11953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b="44245"/>
          <a:stretch/>
        </p:blipFill>
        <p:spPr>
          <a:xfrm>
            <a:off x="311606" y="666942"/>
            <a:ext cx="10765697" cy="552551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07011" y="5838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4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R</a:t>
            </a:r>
            <a:r>
              <a:rPr lang="en-US" dirty="0" smtClean="0"/>
              <a:t>isk factor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875" y="2113522"/>
            <a:ext cx="10058400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Old age   &gt;65 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Chronic comorbidity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Viral </a:t>
            </a:r>
            <a:r>
              <a:rPr lang="en-US" b="1" dirty="0"/>
              <a:t>respiratory tract </a:t>
            </a:r>
            <a:r>
              <a:rPr lang="en-US" b="1" dirty="0" smtClean="0"/>
              <a:t>infection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impaired </a:t>
            </a:r>
            <a:r>
              <a:rPr lang="en-US" b="1" dirty="0"/>
              <a:t>airway </a:t>
            </a:r>
            <a:r>
              <a:rPr lang="en-US" b="1" dirty="0" smtClean="0"/>
              <a:t>protection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Smoking </a:t>
            </a:r>
            <a:r>
              <a:rPr lang="en-US" b="1" dirty="0"/>
              <a:t>and alcohol overuse </a:t>
            </a:r>
            <a:endParaRPr lang="en-US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smtClean="0"/>
              <a:t>  Other </a:t>
            </a:r>
            <a:r>
              <a:rPr lang="en-US" b="1" dirty="0"/>
              <a:t>lifestyle factors</a:t>
            </a:r>
            <a:endParaRPr lang="en-US" b="1" dirty="0" smtClean="0"/>
          </a:p>
          <a:p>
            <a:pPr>
              <a:buFont typeface="Arial" panose="020B0604020202020204" pitchFamily="34" charset="0"/>
              <a:buChar char="•"/>
            </a:pP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5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-823351"/>
            <a:ext cx="11064240" cy="16985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Pathophysiology </a:t>
            </a:r>
            <a:endParaRPr 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Overview of community-acquired pneumonia in adults - UpToDate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 b="7179"/>
          <a:stretch/>
        </p:blipFill>
        <p:spPr bwMode="auto">
          <a:xfrm>
            <a:off x="3389811" y="1293223"/>
            <a:ext cx="5963008" cy="49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1419" y="336861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9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5571" y="-725379"/>
            <a:ext cx="10058400" cy="145075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 Pathophysiology </a:t>
            </a:r>
            <a:endParaRPr lang="en-US" sz="3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Integrative Physiology of Pneumonia | Physiological Reviews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663" y="914602"/>
            <a:ext cx="7067004" cy="539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00355" y="329385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903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Symptom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54" y="191193"/>
            <a:ext cx="1041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3406" y="2100460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  Acute syndrome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  Subacute syndrome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  Chronic syndrome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200" dirty="0" smtClean="0"/>
              <a:t>Thoracic symptom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2200" dirty="0" smtClean="0"/>
              <a:t>Systemic symptom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www.raminsami.ir</a:t>
            </a:r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3166</TotalTime>
  <Words>323</Words>
  <Application>Microsoft Office PowerPoint</Application>
  <PresentationFormat>Widescreen</PresentationFormat>
  <Paragraphs>106</Paragraphs>
  <Slides>25</Slides>
  <Notes>0</Notes>
  <HiddenSlides>0</HiddenSlides>
  <MMClips>25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Algerian</vt:lpstr>
      <vt:lpstr>Arial</vt:lpstr>
      <vt:lpstr>Calibri</vt:lpstr>
      <vt:lpstr>Calibri Light</vt:lpstr>
      <vt:lpstr>Wingdings</vt:lpstr>
      <vt:lpstr>Retrospect</vt:lpstr>
      <vt:lpstr>Respiratory infectious disease  (part 2 : pneumonia)</vt:lpstr>
      <vt:lpstr>Introduction  </vt:lpstr>
      <vt:lpstr> Introduction </vt:lpstr>
      <vt:lpstr> Incidence </vt:lpstr>
      <vt:lpstr> </vt:lpstr>
      <vt:lpstr> Risk factor </vt:lpstr>
      <vt:lpstr> Pathophysiology </vt:lpstr>
      <vt:lpstr> Pathophysiology </vt:lpstr>
      <vt:lpstr> Symptom</vt:lpstr>
      <vt:lpstr>Acute pneumonia</vt:lpstr>
      <vt:lpstr>Sub acute pneumonia</vt:lpstr>
      <vt:lpstr>Chronic pneumonia</vt:lpstr>
      <vt:lpstr>Extra pulmonary presentation</vt:lpstr>
      <vt:lpstr>Diagnosis of pneumonia </vt:lpstr>
      <vt:lpstr>Differential diagnosis</vt:lpstr>
      <vt:lpstr>Microbiologic test </vt:lpstr>
      <vt:lpstr>Complication (Intrathoracic)</vt:lpstr>
      <vt:lpstr>Complication (Empyema) </vt:lpstr>
      <vt:lpstr> complication (Extra thoracic)</vt:lpstr>
      <vt:lpstr> Defining severity and site of care</vt:lpstr>
      <vt:lpstr>    Defining severity and site of care</vt:lpstr>
      <vt:lpstr>PowerPoint Presentation</vt:lpstr>
      <vt:lpstr> </vt:lpstr>
      <vt:lpstr> </vt:lpstr>
      <vt:lpstr>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Approach to respiratory infectious disease</dc:title>
  <dc:creator>ramin</dc:creator>
  <cp:lastModifiedBy>ramin</cp:lastModifiedBy>
  <cp:revision>80</cp:revision>
  <dcterms:created xsi:type="dcterms:W3CDTF">2021-10-01T08:50:54Z</dcterms:created>
  <dcterms:modified xsi:type="dcterms:W3CDTF">2021-10-13T09:14:43Z</dcterms:modified>
</cp:coreProperties>
</file>