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56"/>
  </p:notesMasterIdLst>
  <p:handoutMasterIdLst>
    <p:handoutMasterId r:id="rId57"/>
  </p:handoutMasterIdLst>
  <p:sldIdLst>
    <p:sldId id="480" r:id="rId3"/>
    <p:sldId id="481" r:id="rId4"/>
    <p:sldId id="535" r:id="rId5"/>
    <p:sldId id="536" r:id="rId6"/>
    <p:sldId id="542" r:id="rId7"/>
    <p:sldId id="557" r:id="rId8"/>
    <p:sldId id="537" r:id="rId9"/>
    <p:sldId id="414" r:id="rId10"/>
    <p:sldId id="485" r:id="rId11"/>
    <p:sldId id="415" r:id="rId12"/>
    <p:sldId id="438" r:id="rId13"/>
    <p:sldId id="574" r:id="rId14"/>
    <p:sldId id="575" r:id="rId15"/>
    <p:sldId id="567" r:id="rId16"/>
    <p:sldId id="568" r:id="rId17"/>
    <p:sldId id="569" r:id="rId18"/>
    <p:sldId id="570" r:id="rId19"/>
    <p:sldId id="571" r:id="rId20"/>
    <p:sldId id="416" r:id="rId21"/>
    <p:sldId id="419" r:id="rId22"/>
    <p:sldId id="420" r:id="rId23"/>
    <p:sldId id="423" r:id="rId24"/>
    <p:sldId id="490" r:id="rId25"/>
    <p:sldId id="424" r:id="rId26"/>
    <p:sldId id="588" r:id="rId27"/>
    <p:sldId id="426" r:id="rId28"/>
    <p:sldId id="563" r:id="rId29"/>
    <p:sldId id="564" r:id="rId30"/>
    <p:sldId id="565" r:id="rId31"/>
    <p:sldId id="566" r:id="rId32"/>
    <p:sldId id="427" r:id="rId33"/>
    <p:sldId id="585" r:id="rId34"/>
    <p:sldId id="428" r:id="rId35"/>
    <p:sldId id="586" r:id="rId36"/>
    <p:sldId id="482" r:id="rId37"/>
    <p:sldId id="584" r:id="rId38"/>
    <p:sldId id="580" r:id="rId39"/>
    <p:sldId id="583" r:id="rId40"/>
    <p:sldId id="582" r:id="rId41"/>
    <p:sldId id="587" r:id="rId42"/>
    <p:sldId id="484" r:id="rId43"/>
    <p:sldId id="503" r:id="rId44"/>
    <p:sldId id="512" r:id="rId45"/>
    <p:sldId id="589" r:id="rId46"/>
    <p:sldId id="590" r:id="rId47"/>
    <p:sldId id="591" r:id="rId48"/>
    <p:sldId id="592" r:id="rId49"/>
    <p:sldId id="593" r:id="rId50"/>
    <p:sldId id="594" r:id="rId51"/>
    <p:sldId id="595" r:id="rId52"/>
    <p:sldId id="515" r:id="rId53"/>
    <p:sldId id="514" r:id="rId54"/>
    <p:sldId id="351"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360" autoAdjust="0"/>
    <p:restoredTop sz="94434" autoAdjust="0"/>
  </p:normalViewPr>
  <p:slideViewPr>
    <p:cSldViewPr snapToGrid="0">
      <p:cViewPr varScale="1">
        <p:scale>
          <a:sx n="85" d="100"/>
          <a:sy n="85" d="100"/>
        </p:scale>
        <p:origin x="288" y="84"/>
      </p:cViewPr>
      <p:guideLst>
        <p:guide orient="horz" pos="2160"/>
        <p:guide pos="3840"/>
      </p:guideLst>
    </p:cSldViewPr>
  </p:slideViewPr>
  <p:notesTextViewPr>
    <p:cViewPr>
      <p:scale>
        <a:sx n="1" d="1"/>
        <a:sy n="1" d="1"/>
      </p:scale>
      <p:origin x="0" y="0"/>
    </p:cViewPr>
  </p:notesTextViewPr>
  <p:notesViewPr>
    <p:cSldViewPr snapToGrid="0">
      <p:cViewPr varScale="1">
        <p:scale>
          <a:sx n="69" d="100"/>
          <a:sy n="69" d="100"/>
        </p:scale>
        <p:origin x="2784" y="7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tableStyles" Target="tableStyle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handoutMaster" Target="handoutMasters/handout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D5A785B-D11D-476E-8FE3-B9A32AAEF3ED}" type="datetimeFigureOut">
              <a:rPr lang="en-US" smtClean="0"/>
              <a:t>5/19/2023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A5BAD6D-9C3B-46AE-9ED7-53C2ADD3C885}" type="slidenum">
              <a:rPr lang="en-US" smtClean="0"/>
              <a:t>‹#›</a:t>
            </a:fld>
            <a:endParaRPr lang="en-US"/>
          </a:p>
        </p:txBody>
      </p:sp>
    </p:spTree>
    <p:extLst>
      <p:ext uri="{BB962C8B-B14F-4D97-AF65-F5344CB8AC3E}">
        <p14:creationId xmlns:p14="http://schemas.microsoft.com/office/powerpoint/2010/main" val="40114199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46EEAB-DFFE-48A0-95F8-1347266830D1}" type="datetimeFigureOut">
              <a:rPr lang="en-US" smtClean="0"/>
              <a:t>5/19/2023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6C1AB1-D682-4F2C-8579-D9DF0DCC073A}" type="slidenum">
              <a:rPr lang="en-US" smtClean="0"/>
              <a:t>‹#›</a:t>
            </a:fld>
            <a:endParaRPr lang="en-US"/>
          </a:p>
        </p:txBody>
      </p:sp>
    </p:spTree>
    <p:extLst>
      <p:ext uri="{BB962C8B-B14F-4D97-AF65-F5344CB8AC3E}">
        <p14:creationId xmlns:p14="http://schemas.microsoft.com/office/powerpoint/2010/main" val="24107587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Master" Target="../slideMasters/slideMaster2.xml"/><Relationship Id="rId1" Type="http://schemas.openxmlformats.org/officeDocument/2006/relationships/themeOverride" Target="../theme/themeOverride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Master" Target="../slideMasters/slideMaster2.xml"/><Relationship Id="rId1" Type="http://schemas.openxmlformats.org/officeDocument/2006/relationships/themeOverride" Target="../theme/themeOverride4.xml"/><Relationship Id="rId4" Type="http://schemas.openxmlformats.org/officeDocument/2006/relationships/image" Target="../media/image7.jpe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Master" Target="../slideMasters/slideMaster2.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jpe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bwMode="ltGray">
          <a:xfrm>
            <a:off x="2513012" y="1371600"/>
            <a:ext cx="7162800" cy="4114800"/>
          </a:xfrm>
          <a:prstGeom prst="rect">
            <a:avLst/>
          </a:prstGeom>
          <a:gradFill>
            <a:gsLst>
              <a:gs pos="417">
                <a:schemeClr val="bg2">
                  <a:lumMod val="35000"/>
                  <a:lumOff val="65000"/>
                </a:schemeClr>
              </a:gs>
              <a:gs pos="100000">
                <a:schemeClr val="bg2"/>
              </a:gs>
            </a:gsLst>
            <a:lin ang="5400000" scaled="0"/>
          </a:gradFill>
          <a:ln w="152400">
            <a:solidFill>
              <a:srgbClr val="FFFFFF"/>
            </a:solidFill>
            <a:miter lim="800000"/>
          </a:ln>
          <a:scene3d>
            <a:camera prst="orthographicFront"/>
            <a:lightRig rig="threePt" dir="t"/>
          </a:scene3d>
          <a:sp3d contourW="12700">
            <a:contourClr>
              <a:schemeClr val="bg2">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804160" y="1557867"/>
            <a:ext cx="6583680" cy="2560320"/>
          </a:xfrm>
        </p:spPr>
        <p:txBody>
          <a:bodyPr anchor="b">
            <a:normAutofit/>
          </a:bodyPr>
          <a:lstStyle>
            <a:lvl1pPr algn="ctr">
              <a:lnSpc>
                <a:spcPct val="80000"/>
              </a:lnSpc>
              <a:defRPr sz="6600"/>
            </a:lvl1pPr>
          </a:lstStyle>
          <a:p>
            <a:r>
              <a:rPr lang="en-US" smtClean="0"/>
              <a:t>Click to edit Master title style</a:t>
            </a:r>
            <a:endParaRPr lang="en-US" dirty="0"/>
          </a:p>
        </p:txBody>
      </p:sp>
      <p:sp>
        <p:nvSpPr>
          <p:cNvPr id="3" name="Subtitle 2"/>
          <p:cNvSpPr>
            <a:spLocks noGrp="1"/>
          </p:cNvSpPr>
          <p:nvPr>
            <p:ph type="subTitle" idx="1"/>
          </p:nvPr>
        </p:nvSpPr>
        <p:spPr>
          <a:xfrm>
            <a:off x="2804160" y="4185919"/>
            <a:ext cx="6583680" cy="1097278"/>
          </a:xfrm>
        </p:spPr>
        <p:txBody>
          <a:bodyPr>
            <a:normAutofit/>
          </a:bodyPr>
          <a:lstStyle>
            <a:lvl1pPr marL="0" indent="0" algn="ctr">
              <a:spcBef>
                <a:spcPts val="1200"/>
              </a:spcBef>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Tree>
    <p:extLst>
      <p:ext uri="{BB962C8B-B14F-4D97-AF65-F5344CB8AC3E}">
        <p14:creationId xmlns:p14="http://schemas.microsoft.com/office/powerpoint/2010/main" val="2468490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a:t>Add a footer</a:t>
            </a:r>
          </a:p>
        </p:txBody>
      </p:sp>
      <p:sp>
        <p:nvSpPr>
          <p:cNvPr id="2" name="Date Placeholder 1"/>
          <p:cNvSpPr>
            <a:spLocks noGrp="1"/>
          </p:cNvSpPr>
          <p:nvPr>
            <p:ph type="dt" sz="half" idx="10"/>
          </p:nvPr>
        </p:nvSpPr>
        <p:spPr/>
        <p:txBody>
          <a:bodyPr/>
          <a:lstStyle/>
          <a:p>
            <a:fld id="{B1BD3024-A370-4736-A073-CFE51D74BDB4}" type="datetimeFigureOut">
              <a:rPr lang="en-US" smtClean="0"/>
              <a:t>5/19/2023</a:t>
            </a:fld>
            <a:endParaRPr lang="en-US"/>
          </a:p>
        </p:txBody>
      </p:sp>
      <p:sp>
        <p:nvSpPr>
          <p:cNvPr id="4" name="Slide Number Placeholder 3"/>
          <p:cNvSpPr>
            <a:spLocks noGrp="1"/>
          </p:cNvSpPr>
          <p:nvPr>
            <p:ph type="sldNum" sz="quarter" idx="12"/>
          </p:nvPr>
        </p:nvSpPr>
        <p:spPr/>
        <p:txBody>
          <a:bodyPr/>
          <a:lstStyle/>
          <a:p>
            <a:fld id="{5E3DCFCC-8C7B-4574-91B2-C3342261C6C2}" type="slidenum">
              <a:rPr lang="en-US" smtClean="0"/>
              <a:t>‹#›</a:t>
            </a:fld>
            <a:endParaRPr lang="en-US"/>
          </a:p>
        </p:txBody>
      </p:sp>
    </p:spTree>
    <p:extLst>
      <p:ext uri="{BB962C8B-B14F-4D97-AF65-F5344CB8AC3E}">
        <p14:creationId xmlns:p14="http://schemas.microsoft.com/office/powerpoint/2010/main" val="3092249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11067" y="1143000"/>
            <a:ext cx="3471334" cy="2285999"/>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609599" y="982132"/>
            <a:ext cx="6995160" cy="5074920"/>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111067" y="3513665"/>
            <a:ext cx="3471333" cy="2103120"/>
          </a:xfrm>
        </p:spPr>
        <p:txBody>
          <a:bodyPr/>
          <a:lstStyle>
            <a:lvl1pPr marL="0" indent="0">
              <a:spcBef>
                <a:spcPts val="12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B1BD3024-A370-4736-A073-CFE51D74BDB4}" type="datetimeFigureOut">
              <a:rPr lang="en-US" smtClean="0"/>
              <a:t>5/19/2023</a:t>
            </a:fld>
            <a:endParaRPr lang="en-US"/>
          </a:p>
        </p:txBody>
      </p:sp>
      <p:sp>
        <p:nvSpPr>
          <p:cNvPr id="7" name="Slide Number Placeholder 6"/>
          <p:cNvSpPr>
            <a:spLocks noGrp="1"/>
          </p:cNvSpPr>
          <p:nvPr>
            <p:ph type="sldNum" sz="quarter" idx="12"/>
          </p:nvPr>
        </p:nvSpPr>
        <p:spPr/>
        <p:txBody>
          <a:bodyPr/>
          <a:lstStyle/>
          <a:p>
            <a:fld id="{5E3DCFCC-8C7B-4574-91B2-C3342261C6C2}" type="slidenum">
              <a:rPr lang="en-US" smtClean="0"/>
              <a:t>‹#›</a:t>
            </a:fld>
            <a:endParaRPr lang="en-US"/>
          </a:p>
        </p:txBody>
      </p:sp>
    </p:spTree>
    <p:extLst>
      <p:ext uri="{BB962C8B-B14F-4D97-AF65-F5344CB8AC3E}">
        <p14:creationId xmlns:p14="http://schemas.microsoft.com/office/powerpoint/2010/main" val="3753454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11067" y="1143000"/>
            <a:ext cx="3471334" cy="2285999"/>
          </a:xfrm>
        </p:spPr>
        <p:txBody>
          <a:bodyPr anchor="b"/>
          <a:lstStyle>
            <a:lvl1pPr>
              <a:defRPr sz="3200"/>
            </a:lvl1pPr>
          </a:lstStyle>
          <a:p>
            <a:r>
              <a:rPr lang="en-US" smtClean="0"/>
              <a:t>Click to edit Master title style</a:t>
            </a:r>
            <a:endParaRPr lang="en-US" dirty="0"/>
          </a:p>
        </p:txBody>
      </p:sp>
      <p:sp>
        <p:nvSpPr>
          <p:cNvPr id="8" name="Rectangle 7"/>
          <p:cNvSpPr/>
          <p:nvPr/>
        </p:nvSpPr>
        <p:spPr bwMode="ltGray">
          <a:xfrm>
            <a:off x="694265" y="1051560"/>
            <a:ext cx="6858000" cy="4937760"/>
          </a:xfrm>
          <a:prstGeom prst="rect">
            <a:avLst/>
          </a:prstGeom>
          <a:solidFill>
            <a:schemeClr val="bg1"/>
          </a:solidFill>
          <a:ln w="152400">
            <a:solidFill>
              <a:srgbClr val="FFFFFF"/>
            </a:solidFill>
            <a:miter lim="800000"/>
          </a:ln>
          <a:scene3d>
            <a:camera prst="orthographicFront"/>
            <a:lightRig rig="threePt" dir="t"/>
          </a:scene3d>
          <a:sp3d contourW="12700">
            <a:contourClr>
              <a:schemeClr val="bg2">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descr="An empty placeholder to add an image. Click on the placeholder and select the image that you wish to add"/>
          <p:cNvSpPr>
            <a:spLocks noGrp="1"/>
          </p:cNvSpPr>
          <p:nvPr>
            <p:ph type="pic" idx="1"/>
          </p:nvPr>
        </p:nvSpPr>
        <p:spPr>
          <a:xfrm>
            <a:off x="772051" y="1143000"/>
            <a:ext cx="6686024" cy="4754880"/>
          </a:xfrm>
          <a:solidFill>
            <a:schemeClr val="bg2">
              <a:lumMod val="40000"/>
              <a:lumOff val="60000"/>
            </a:schemeClr>
          </a:solidFill>
        </p:spPr>
        <p:txBody>
          <a:bodyPr tIns="27432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111067" y="3513665"/>
            <a:ext cx="3471333" cy="2103120"/>
          </a:xfrm>
        </p:spPr>
        <p:txBody>
          <a:bodyPr/>
          <a:lstStyle>
            <a:lvl1pPr marL="0" indent="0">
              <a:spcBef>
                <a:spcPts val="12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10" name="Footer Placeholder 9"/>
          <p:cNvSpPr>
            <a:spLocks noGrp="1"/>
          </p:cNvSpPr>
          <p:nvPr>
            <p:ph type="ftr" sz="quarter" idx="11"/>
          </p:nvPr>
        </p:nvSpPr>
        <p:spPr/>
        <p:txBody>
          <a:bodyPr/>
          <a:lstStyle/>
          <a:p>
            <a:r>
              <a:rPr lang="en-US" dirty="0"/>
              <a:t>Add a footer</a:t>
            </a:r>
          </a:p>
        </p:txBody>
      </p:sp>
      <p:sp>
        <p:nvSpPr>
          <p:cNvPr id="9" name="Date Placeholder 8"/>
          <p:cNvSpPr>
            <a:spLocks noGrp="1"/>
          </p:cNvSpPr>
          <p:nvPr>
            <p:ph type="dt" sz="half" idx="10"/>
          </p:nvPr>
        </p:nvSpPr>
        <p:spPr/>
        <p:txBody>
          <a:bodyPr/>
          <a:lstStyle/>
          <a:p>
            <a:fld id="{B1BD3024-A370-4736-A073-CFE51D74BDB4}" type="datetimeFigureOut">
              <a:rPr lang="en-US" smtClean="0"/>
              <a:pPr/>
              <a:t>5/19/2023</a:t>
            </a:fld>
            <a:endParaRPr lang="en-US"/>
          </a:p>
        </p:txBody>
      </p:sp>
      <p:sp>
        <p:nvSpPr>
          <p:cNvPr id="11" name="Slide Number Placeholder 10"/>
          <p:cNvSpPr>
            <a:spLocks noGrp="1"/>
          </p:cNvSpPr>
          <p:nvPr>
            <p:ph type="sldNum" sz="quarter" idx="12"/>
          </p:nvPr>
        </p:nvSpPr>
        <p:spPr/>
        <p:txBody>
          <a:bodyPr/>
          <a:lstStyle/>
          <a:p>
            <a:fld id="{5E3DCFCC-8C7B-4574-91B2-C3342261C6C2}" type="slidenum">
              <a:rPr lang="en-US" smtClean="0"/>
              <a:pPr/>
              <a:t>‹#›</a:t>
            </a:fld>
            <a:endParaRPr lang="en-US"/>
          </a:p>
        </p:txBody>
      </p:sp>
    </p:spTree>
    <p:extLst>
      <p:ext uri="{BB962C8B-B14F-4D97-AF65-F5344CB8AC3E}">
        <p14:creationId xmlns:p14="http://schemas.microsoft.com/office/powerpoint/2010/main" val="3186925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p:cNvSpPr/>
          <p:nvPr/>
        </p:nvSpPr>
        <p:spPr bwMode="ltGray">
          <a:xfrm>
            <a:off x="-1" y="457200"/>
            <a:ext cx="12188826" cy="1270000"/>
          </a:xfrm>
          <a:prstGeom prst="rect">
            <a:avLst/>
          </a:prstGeom>
          <a:gradFill>
            <a:gsLst>
              <a:gs pos="417">
                <a:schemeClr val="bg2">
                  <a:lumMod val="20000"/>
                  <a:lumOff val="80000"/>
                </a:schemeClr>
              </a:gs>
              <a:gs pos="100000">
                <a:schemeClr val="bg2"/>
              </a:gs>
            </a:gsLst>
            <a:lin ang="5400000" scaled="0"/>
          </a:gradFill>
          <a:ln w="152400">
            <a:noFill/>
            <a:miter lim="800000"/>
          </a:ln>
          <a:scene3d>
            <a:camera prst="orthographicFront"/>
            <a:lightRig rig="threePt" dir="t"/>
          </a:scene3d>
          <a:sp3d>
            <a:contourClr>
              <a:srgbClr val="B0BCB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bwMode="ltGray">
          <a:xfrm>
            <a:off x="0" y="1697736"/>
            <a:ext cx="12188825" cy="54864"/>
          </a:xfrm>
          <a:prstGeom prst="rect">
            <a:avLst/>
          </a:prstGeom>
          <a:solidFill>
            <a:schemeClr val="bg1"/>
          </a:solidFill>
          <a:ln w="152400">
            <a:noFill/>
            <a:miter lim="800000"/>
          </a:ln>
          <a:scene3d>
            <a:camera prst="orthographicFront"/>
            <a:lightRig rig="threePt" dir="t"/>
          </a:scene3d>
          <a:sp3d contourW="12700">
            <a:contourClr>
              <a:schemeClr val="bg2">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bwMode="ltGray">
          <a:xfrm>
            <a:off x="0" y="457200"/>
            <a:ext cx="12188825" cy="54864"/>
          </a:xfrm>
          <a:prstGeom prst="rect">
            <a:avLst/>
          </a:prstGeom>
          <a:solidFill>
            <a:schemeClr val="bg1"/>
          </a:solidFill>
          <a:ln w="152400">
            <a:noFill/>
            <a:miter lim="800000"/>
          </a:ln>
          <a:scene3d>
            <a:camera prst="orthographicFront"/>
            <a:lightRig rig="threePt" dir="t"/>
          </a:scene3d>
          <a:sp3d contourW="12700">
            <a:contourClr>
              <a:schemeClr val="bg2">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B1BD3024-A370-4736-A073-CFE51D74BDB4}" type="datetimeFigureOut">
              <a:rPr lang="en-US" smtClean="0"/>
              <a:t>5/19/2023</a:t>
            </a:fld>
            <a:endParaRPr lang="en-US"/>
          </a:p>
        </p:txBody>
      </p:sp>
      <p:sp>
        <p:nvSpPr>
          <p:cNvPr id="6" name="Slide Number Placeholder 5"/>
          <p:cNvSpPr>
            <a:spLocks noGrp="1"/>
          </p:cNvSpPr>
          <p:nvPr>
            <p:ph type="sldNum" sz="quarter" idx="12"/>
          </p:nvPr>
        </p:nvSpPr>
        <p:spPr/>
        <p:txBody>
          <a:bodyPr/>
          <a:lstStyle/>
          <a:p>
            <a:fld id="{5E3DCFCC-8C7B-4574-91B2-C3342261C6C2}" type="slidenum">
              <a:rPr lang="en-US" smtClean="0"/>
              <a:t>‹#›</a:t>
            </a:fld>
            <a:endParaRPr lang="en-US"/>
          </a:p>
        </p:txBody>
      </p:sp>
    </p:spTree>
    <p:extLst>
      <p:ext uri="{BB962C8B-B14F-4D97-AF65-F5344CB8AC3E}">
        <p14:creationId xmlns:p14="http://schemas.microsoft.com/office/powerpoint/2010/main" val="2448079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6400" y="846666"/>
            <a:ext cx="1828800" cy="555413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66798" y="846666"/>
            <a:ext cx="7863840" cy="55541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B1BD3024-A370-4736-A073-CFE51D74BDB4}" type="datetimeFigureOut">
              <a:rPr lang="en-US" smtClean="0"/>
              <a:t>5/19/2023</a:t>
            </a:fld>
            <a:endParaRPr lang="en-US"/>
          </a:p>
        </p:txBody>
      </p:sp>
      <p:sp>
        <p:nvSpPr>
          <p:cNvPr id="6" name="Slide Number Placeholder 5"/>
          <p:cNvSpPr>
            <a:spLocks noGrp="1"/>
          </p:cNvSpPr>
          <p:nvPr>
            <p:ph type="sldNum" sz="quarter" idx="12"/>
          </p:nvPr>
        </p:nvSpPr>
        <p:spPr/>
        <p:txBody>
          <a:bodyPr/>
          <a:lstStyle/>
          <a:p>
            <a:fld id="{5E3DCFCC-8C7B-4574-91B2-C3342261C6C2}" type="slidenum">
              <a:rPr lang="en-US" smtClean="0"/>
              <a:t>‹#›</a:t>
            </a:fld>
            <a:endParaRPr lang="en-US"/>
          </a:p>
        </p:txBody>
      </p:sp>
    </p:spTree>
    <p:extLst>
      <p:ext uri="{BB962C8B-B14F-4D97-AF65-F5344CB8AC3E}">
        <p14:creationId xmlns:p14="http://schemas.microsoft.com/office/powerpoint/2010/main" val="1533007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12200467"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grpSp>
        <p:nvGrpSpPr>
          <p:cNvPr id="5" name="Group 15"/>
          <p:cNvGrpSpPr>
            <a:grpSpLocks/>
          </p:cNvGrpSpPr>
          <p:nvPr/>
        </p:nvGrpSpPr>
        <p:grpSpPr bwMode="auto">
          <a:xfrm>
            <a:off x="-4233" y="4953000"/>
            <a:ext cx="12196233"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eaLnBrk="1" fontAlgn="auto" hangingPunct="1">
                <a:spcBef>
                  <a:spcPts val="0"/>
                </a:spcBef>
                <a:spcAft>
                  <a:spcPts val="0"/>
                </a:spcAft>
                <a:defRPr/>
              </a:pPr>
              <a:endParaRPr lang="en-US" sz="1800">
                <a:latin typeface="+mn-lt"/>
              </a:endParaRPr>
            </a:p>
          </p:txBody>
        </p:sp>
        <p:sp>
          <p:nvSpPr>
            <p:cNvPr id="7" name="Freeform 18"/>
            <p:cNvSpPr>
              <a:spLocks/>
            </p:cNvSpPr>
            <p:nvPr/>
          </p:nvSpPr>
          <p:spPr bwMode="auto">
            <a:xfrm>
              <a:off x="35443" y="5135526"/>
              <a:ext cx="9108557" cy="838200"/>
            </a:xfrm>
            <a:custGeom>
              <a:avLst/>
              <a:gdLst>
                <a:gd name="T0" fmla="*/ 0 w 5760"/>
                <a:gd name="T1" fmla="*/ 0 h 528"/>
                <a:gd name="T2" fmla="*/ 9108557 w 5760"/>
                <a:gd name="T3" fmla="*/ 0 h 528"/>
                <a:gd name="T4" fmla="*/ 9108557 w 5760"/>
                <a:gd name="T5" fmla="*/ 838200 h 528"/>
                <a:gd name="T6" fmla="*/ 75905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en-US" sz="1800"/>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914400" y="1752602"/>
            <a:ext cx="103632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914400" y="3611607"/>
            <a:ext cx="103632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a:solidFill>
                  <a:srgbClr val="FFFFFF"/>
                </a:solidFill>
              </a:defRPr>
            </a:lvl1pPr>
            <a:extLst/>
          </a:lstStyle>
          <a:p>
            <a:pPr>
              <a:defRPr/>
            </a:pPr>
            <a:fld id="{2F7819FF-9C0E-49CE-92D1-74D0BA035982}" type="datetimeFigureOut">
              <a:rPr lang="en-US"/>
              <a:pPr>
                <a:defRPr/>
              </a:pPr>
              <a:t>5/19/2023</a:t>
            </a:fld>
            <a:endParaRPr lang="en-US"/>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p>
        </p:txBody>
      </p:sp>
      <p:sp>
        <p:nvSpPr>
          <p:cNvPr id="13" name="Slide Number Placeholder 26"/>
          <p:cNvSpPr>
            <a:spLocks noGrp="1"/>
          </p:cNvSpPr>
          <p:nvPr>
            <p:ph type="sldNum" sz="quarter" idx="12"/>
          </p:nvPr>
        </p:nvSpPr>
        <p:spPr/>
        <p:txBody>
          <a:bodyPr/>
          <a:lstStyle>
            <a:lvl1pPr>
              <a:defRPr>
                <a:solidFill>
                  <a:srgbClr val="FFFFFF"/>
                </a:solidFill>
              </a:defRPr>
            </a:lvl1pPr>
            <a:extLst/>
          </a:lstStyle>
          <a:p>
            <a:pPr>
              <a:defRPr/>
            </a:pPr>
            <a:fld id="{233A2182-6F36-451D-9D0D-202C42E0073D}" type="slidenum">
              <a:rPr lang="en-US"/>
              <a:pPr>
                <a:defRPr/>
              </a:pPr>
              <a:t>‹#›</a:t>
            </a:fld>
            <a:endParaRPr lang="en-US"/>
          </a:p>
        </p:txBody>
      </p:sp>
    </p:spTree>
    <p:extLst>
      <p:ext uri="{BB962C8B-B14F-4D97-AF65-F5344CB8AC3E}">
        <p14:creationId xmlns:p14="http://schemas.microsoft.com/office/powerpoint/2010/main" val="3591854971"/>
      </p:ext>
    </p:extLst>
  </p:cSld>
  <p:clrMapOvr>
    <a:masterClrMapping/>
  </p:clrMapOvr>
  <p:transition>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rtlCol="0"/>
          <a:lstStyle/>
          <a:p>
            <a:r>
              <a:rPr lang="en-US" smtClean="0"/>
              <a:t>Click to edit Master title style</a:t>
            </a:r>
            <a:endParaRPr lang="en-US"/>
          </a:p>
        </p:txBody>
      </p:sp>
      <p:sp>
        <p:nvSpPr>
          <p:cNvPr id="4" name="Date Placeholder 9"/>
          <p:cNvSpPr>
            <a:spLocks noGrp="1"/>
          </p:cNvSpPr>
          <p:nvPr>
            <p:ph type="dt" sz="half" idx="10"/>
          </p:nvPr>
        </p:nvSpPr>
        <p:spPr/>
        <p:txBody>
          <a:bodyPr/>
          <a:lstStyle>
            <a:lvl1pPr>
              <a:defRPr/>
            </a:lvl1pPr>
          </a:lstStyle>
          <a:p>
            <a:pPr>
              <a:defRPr/>
            </a:pPr>
            <a:fld id="{39F10FFD-8D85-46E0-9309-77AF694F135B}" type="datetimeFigureOut">
              <a:rPr lang="en-US"/>
              <a:pPr>
                <a:defRPr/>
              </a:pPr>
              <a:t>5/19/2023</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5D717069-1AA6-4524-BDAB-36859E4058B5}" type="slidenum">
              <a:rPr lang="en-US"/>
              <a:pPr>
                <a:defRPr/>
              </a:pPr>
              <a:t>‹#›</a:t>
            </a:fld>
            <a:endParaRPr lang="en-US"/>
          </a:p>
        </p:txBody>
      </p:sp>
    </p:spTree>
    <p:extLst>
      <p:ext uri="{BB962C8B-B14F-4D97-AF65-F5344CB8AC3E}">
        <p14:creationId xmlns:p14="http://schemas.microsoft.com/office/powerpoint/2010/main" val="3884302948"/>
      </p:ext>
    </p:extLst>
  </p:cSld>
  <p:clrMapOvr>
    <a:masterClrMapping/>
  </p:clrMapOvr>
  <p:transition>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Chevron 3"/>
          <p:cNvSpPr/>
          <p:nvPr/>
        </p:nvSpPr>
        <p:spPr>
          <a:xfrm>
            <a:off x="4849284" y="3005138"/>
            <a:ext cx="243416"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eaLnBrk="1" fontAlgn="auto" hangingPunct="1">
              <a:spcBef>
                <a:spcPts val="0"/>
              </a:spcBef>
              <a:spcAft>
                <a:spcPts val="0"/>
              </a:spcAft>
              <a:defRPr/>
            </a:pPr>
            <a:endParaRPr lang="en-US" sz="1800"/>
          </a:p>
        </p:txBody>
      </p:sp>
      <p:sp>
        <p:nvSpPr>
          <p:cNvPr id="5" name="Chevron 4"/>
          <p:cNvSpPr/>
          <p:nvPr/>
        </p:nvSpPr>
        <p:spPr>
          <a:xfrm>
            <a:off x="4599518" y="3005138"/>
            <a:ext cx="24553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eaLnBrk="1" fontAlgn="auto" hangingPunct="1">
              <a:spcBef>
                <a:spcPts val="0"/>
              </a:spcBef>
              <a:spcAft>
                <a:spcPts val="0"/>
              </a:spcAft>
              <a:defRPr/>
            </a:pPr>
            <a:endParaRPr lang="en-US" sz="1800"/>
          </a:p>
        </p:txBody>
      </p:sp>
      <p:sp>
        <p:nvSpPr>
          <p:cNvPr id="2" name="Title 1"/>
          <p:cNvSpPr>
            <a:spLocks noGrp="1"/>
          </p:cNvSpPr>
          <p:nvPr>
            <p:ph type="title"/>
          </p:nvPr>
        </p:nvSpPr>
        <p:spPr>
          <a:xfrm>
            <a:off x="963168" y="1059712"/>
            <a:ext cx="103632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5230284" y="2931712"/>
            <a:ext cx="6096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Edit Master text styles</a:t>
            </a:r>
          </a:p>
        </p:txBody>
      </p:sp>
      <p:sp>
        <p:nvSpPr>
          <p:cNvPr id="6" name="Date Placeholder 3"/>
          <p:cNvSpPr>
            <a:spLocks noGrp="1"/>
          </p:cNvSpPr>
          <p:nvPr>
            <p:ph type="dt" sz="half" idx="10"/>
          </p:nvPr>
        </p:nvSpPr>
        <p:spPr/>
        <p:txBody>
          <a:bodyPr/>
          <a:lstStyle>
            <a:lvl1pPr>
              <a:defRPr/>
            </a:lvl1pPr>
            <a:extLst/>
          </a:lstStyle>
          <a:p>
            <a:pPr>
              <a:defRPr/>
            </a:pPr>
            <a:fld id="{48DFE6FE-040A-4F1E-8B88-0BCF2080988F}" type="datetimeFigureOut">
              <a:rPr lang="en-US"/>
              <a:pPr>
                <a:defRPr/>
              </a:pPr>
              <a:t>5/19/2023</a:t>
            </a:fld>
            <a:endParaRPr lang="en-US"/>
          </a:p>
        </p:txBody>
      </p:sp>
      <p:sp>
        <p:nvSpPr>
          <p:cNvPr id="7" name="Footer Placeholder 4"/>
          <p:cNvSpPr>
            <a:spLocks noGrp="1"/>
          </p:cNvSpPr>
          <p:nvPr>
            <p:ph type="ftr" sz="quarter" idx="11"/>
          </p:nvPr>
        </p:nvSpPr>
        <p:spPr/>
        <p:txBody>
          <a:bodyPr/>
          <a:lstStyle>
            <a:lvl1pPr>
              <a:defRPr/>
            </a:lvl1pPr>
            <a:extLst/>
          </a:lstStyle>
          <a:p>
            <a:pPr>
              <a:defRPr/>
            </a:pPr>
            <a:endParaRPr lang="en-US"/>
          </a:p>
        </p:txBody>
      </p:sp>
      <p:sp>
        <p:nvSpPr>
          <p:cNvPr id="8" name="Slide Number Placeholder 5"/>
          <p:cNvSpPr>
            <a:spLocks noGrp="1"/>
          </p:cNvSpPr>
          <p:nvPr>
            <p:ph type="sldNum" sz="quarter" idx="12"/>
          </p:nvPr>
        </p:nvSpPr>
        <p:spPr/>
        <p:txBody>
          <a:bodyPr/>
          <a:lstStyle>
            <a:lvl1pPr>
              <a:defRPr/>
            </a:lvl1pPr>
            <a:extLst/>
          </a:lstStyle>
          <a:p>
            <a:pPr>
              <a:defRPr/>
            </a:pPr>
            <a:fld id="{4E535D1E-1969-4B6F-AB36-EFB2B42AFFDF}" type="slidenum">
              <a:rPr lang="en-US"/>
              <a:pPr>
                <a:defRPr/>
              </a:pPr>
              <a:t>‹#›</a:t>
            </a:fld>
            <a:endParaRPr lang="en-US"/>
          </a:p>
        </p:txBody>
      </p:sp>
    </p:spTree>
    <p:extLst>
      <p:ext uri="{BB962C8B-B14F-4D97-AF65-F5344CB8AC3E}">
        <p14:creationId xmlns:p14="http://schemas.microsoft.com/office/powerpoint/2010/main" val="1082897078"/>
      </p:ext>
    </p:extLst>
  </p:cSld>
  <p:clrMapOvr>
    <a:overrideClrMapping bg1="dk1" tx1="lt1" bg2="dk2" tx2="lt2" accent1="accent1" accent2="accent2" accent3="accent3" accent4="accent4" accent5="accent5" accent6="accent6" hlink="hlink" folHlink="folHlink"/>
  </p:clrMapOvr>
  <p:transition>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481329"/>
            <a:ext cx="5384800" cy="4525963"/>
          </a:xfrm>
        </p:spPr>
        <p:txBody>
          <a:bodyPr/>
          <a:lstStyle>
            <a:lvl1pPr>
              <a:defRPr sz="2800"/>
            </a:lvl1pPr>
            <a:lvl2pPr>
              <a:defRPr sz="2400"/>
            </a:lvl2pPr>
            <a:lvl3pPr>
              <a:defRPr sz="2000"/>
            </a:lvl3pPr>
            <a:lvl4pPr>
              <a:defRPr sz="1800"/>
            </a:lvl4pPr>
            <a:lvl5pPr>
              <a:defRPr sz="1800"/>
            </a:lvl5pPr>
            <a:extLs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481329"/>
            <a:ext cx="5384800" cy="4525963"/>
          </a:xfrm>
        </p:spPr>
        <p:txBody>
          <a:bodyPr/>
          <a:lstStyle>
            <a:lvl1pPr>
              <a:defRPr sz="2800"/>
            </a:lvl1pPr>
            <a:lvl2pPr>
              <a:defRPr sz="2400"/>
            </a:lvl2pPr>
            <a:lvl3pPr>
              <a:defRPr sz="2000"/>
            </a:lvl3pPr>
            <a:lvl4pPr>
              <a:defRPr sz="1800"/>
            </a:lvl4pPr>
            <a:lvl5pPr>
              <a:defRPr sz="1800"/>
            </a:lvl5pPr>
            <a:extLs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fld id="{B0BFD104-EC75-449C-992C-224B541E9DA7}" type="datetimeFigureOut">
              <a:rPr lang="en-US"/>
              <a:pPr>
                <a:defRPr/>
              </a:pPr>
              <a:t>5/19/2023</a:t>
            </a:fld>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61FD379A-51A5-4A4E-9B7B-0EA51BC83948}" type="slidenum">
              <a:rPr lang="en-US"/>
              <a:pPr>
                <a:defRPr/>
              </a:pPr>
              <a:t>‹#›</a:t>
            </a:fld>
            <a:endParaRPr lang="en-US"/>
          </a:p>
        </p:txBody>
      </p:sp>
    </p:spTree>
    <p:extLst>
      <p:ext uri="{BB962C8B-B14F-4D97-AF65-F5344CB8AC3E}">
        <p14:creationId xmlns:p14="http://schemas.microsoft.com/office/powerpoint/2010/main" val="3796343403"/>
      </p:ext>
    </p:extLst>
  </p:cSld>
  <p:clrMapOvr>
    <a:overrideClrMapping bg1="dk1" tx1="lt1" bg2="dk2" tx2="lt2" accent1="accent1" accent2="accent2" accent3="accent3" accent4="accent4" accent5="accent5" accent6="accent6" hlink="hlink" folHlink="folHlink"/>
  </p:clrMapOvr>
  <p:transition>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109728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609600" y="5410200"/>
            <a:ext cx="5386917"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Edit Master text styles</a:t>
            </a:r>
          </a:p>
        </p:txBody>
      </p:sp>
      <p:sp>
        <p:nvSpPr>
          <p:cNvPr id="4" name="Text Placeholder 3"/>
          <p:cNvSpPr>
            <a:spLocks noGrp="1"/>
          </p:cNvSpPr>
          <p:nvPr>
            <p:ph type="body" sz="half" idx="3"/>
          </p:nvPr>
        </p:nvSpPr>
        <p:spPr>
          <a:xfrm>
            <a:off x="6193369" y="5410200"/>
            <a:ext cx="5389033"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Edit Master text styles</a:t>
            </a:r>
          </a:p>
        </p:txBody>
      </p:sp>
      <p:sp>
        <p:nvSpPr>
          <p:cNvPr id="5" name="Content Placeholder 4"/>
          <p:cNvSpPr>
            <a:spLocks noGrp="1"/>
          </p:cNvSpPr>
          <p:nvPr>
            <p:ph sz="quarter" idx="2"/>
          </p:nvPr>
        </p:nvSpPr>
        <p:spPr>
          <a:xfrm>
            <a:off x="609600" y="1444295"/>
            <a:ext cx="5386917"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6193368" y="1444295"/>
            <a:ext cx="5389033"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C641104A-D4BA-428E-96F2-A988520F3501}" type="datetimeFigureOut">
              <a:rPr lang="en-US"/>
              <a:pPr>
                <a:defRPr/>
              </a:pPr>
              <a:t>5/19/2023</a:t>
            </a:fld>
            <a:endParaRPr lang="en-US"/>
          </a:p>
        </p:txBody>
      </p:sp>
      <p:sp>
        <p:nvSpPr>
          <p:cNvPr id="8" name="Footer Placeholder 7"/>
          <p:cNvSpPr>
            <a:spLocks noGrp="1"/>
          </p:cNvSpPr>
          <p:nvPr>
            <p:ph type="ftr" sz="quarter" idx="11"/>
          </p:nvPr>
        </p:nvSpPr>
        <p:spPr/>
        <p:txBody>
          <a:bodyPr/>
          <a:lstStyle>
            <a:lvl1pPr>
              <a:defRPr/>
            </a:lvl1pPr>
            <a:extLst/>
          </a:lstStyle>
          <a:p>
            <a:pPr>
              <a:defRPr/>
            </a:pPr>
            <a:endParaRPr lang="en-US"/>
          </a:p>
        </p:txBody>
      </p:sp>
      <p:sp>
        <p:nvSpPr>
          <p:cNvPr id="9" name="Slide Number Placeholder 8"/>
          <p:cNvSpPr>
            <a:spLocks noGrp="1"/>
          </p:cNvSpPr>
          <p:nvPr>
            <p:ph type="sldNum" sz="quarter" idx="12"/>
          </p:nvPr>
        </p:nvSpPr>
        <p:spPr/>
        <p:txBody>
          <a:bodyPr/>
          <a:lstStyle>
            <a:lvl1pPr>
              <a:defRPr/>
            </a:lvl1pPr>
            <a:extLst/>
          </a:lstStyle>
          <a:p>
            <a:pPr>
              <a:defRPr/>
            </a:pPr>
            <a:fld id="{B53CF497-57F1-4E30-99AD-A4C0BE33D925}" type="slidenum">
              <a:rPr lang="en-US"/>
              <a:pPr>
                <a:defRPr/>
              </a:pPr>
              <a:t>‹#›</a:t>
            </a:fld>
            <a:endParaRPr lang="en-US"/>
          </a:p>
        </p:txBody>
      </p:sp>
    </p:spTree>
    <p:extLst>
      <p:ext uri="{BB962C8B-B14F-4D97-AF65-F5344CB8AC3E}">
        <p14:creationId xmlns:p14="http://schemas.microsoft.com/office/powerpoint/2010/main" val="1383869900"/>
      </p:ext>
    </p:extLst>
  </p:cSld>
  <p:clrMapOvr>
    <a:overrideClrMapping bg1="lt1" tx1="dk1" bg2="lt2" tx2="dk2" accent1="accent1" accent2="accent2" accent3="accent3" accent4="accent4" accent5="accent5" accent6="accent6" hlink="hlink" folHlink="folHlink"/>
  </p:clrMapOvr>
  <p:transition>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bwMode="ltGray">
          <a:xfrm>
            <a:off x="-1" y="457200"/>
            <a:ext cx="12188826" cy="1270000"/>
          </a:xfrm>
          <a:prstGeom prst="rect">
            <a:avLst/>
          </a:prstGeom>
          <a:gradFill>
            <a:gsLst>
              <a:gs pos="417">
                <a:schemeClr val="bg2">
                  <a:lumMod val="20000"/>
                  <a:lumOff val="80000"/>
                </a:schemeClr>
              </a:gs>
              <a:gs pos="100000">
                <a:schemeClr val="bg2"/>
              </a:gs>
            </a:gsLst>
            <a:lin ang="5400000" scaled="0"/>
          </a:gradFill>
          <a:ln w="152400">
            <a:noFill/>
            <a:miter lim="800000"/>
          </a:ln>
          <a:scene3d>
            <a:camera prst="orthographicFront"/>
            <a:lightRig rig="threePt" dir="t"/>
          </a:scene3d>
          <a:sp3d>
            <a:contourClr>
              <a:srgbClr val="B0BCB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bwMode="ltGray">
          <a:xfrm>
            <a:off x="0" y="1697736"/>
            <a:ext cx="12188825" cy="54864"/>
          </a:xfrm>
          <a:prstGeom prst="rect">
            <a:avLst/>
          </a:prstGeom>
          <a:solidFill>
            <a:schemeClr val="bg1"/>
          </a:solidFill>
          <a:ln w="152400">
            <a:noFill/>
            <a:miter lim="800000"/>
          </a:ln>
          <a:scene3d>
            <a:camera prst="orthographicFront"/>
            <a:lightRig rig="threePt" dir="t"/>
          </a:scene3d>
          <a:sp3d contourW="12700">
            <a:contourClr>
              <a:schemeClr val="bg2">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bwMode="ltGray">
          <a:xfrm>
            <a:off x="0" y="457200"/>
            <a:ext cx="12188825" cy="54864"/>
          </a:xfrm>
          <a:prstGeom prst="rect">
            <a:avLst/>
          </a:prstGeom>
          <a:solidFill>
            <a:schemeClr val="bg1"/>
          </a:solidFill>
          <a:ln w="152400">
            <a:noFill/>
            <a:miter lim="800000"/>
          </a:ln>
          <a:scene3d>
            <a:camera prst="orthographicFront"/>
            <a:lightRig rig="threePt" dir="t"/>
          </a:scene3d>
          <a:sp3d contourW="12700">
            <a:contourClr>
              <a:schemeClr val="bg2">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B1BD3024-A370-4736-A073-CFE51D74BDB4}" type="datetimeFigureOut">
              <a:rPr lang="en-US" smtClean="0"/>
              <a:t>5/19/2023</a:t>
            </a:fld>
            <a:endParaRPr lang="en-US"/>
          </a:p>
        </p:txBody>
      </p:sp>
      <p:sp>
        <p:nvSpPr>
          <p:cNvPr id="6" name="Slide Number Placeholder 5"/>
          <p:cNvSpPr>
            <a:spLocks noGrp="1"/>
          </p:cNvSpPr>
          <p:nvPr>
            <p:ph type="sldNum" sz="quarter" idx="12"/>
          </p:nvPr>
        </p:nvSpPr>
        <p:spPr/>
        <p:txBody>
          <a:bodyPr/>
          <a:lstStyle/>
          <a:p>
            <a:fld id="{5E3DCFCC-8C7B-4574-91B2-C3342261C6C2}" type="slidenum">
              <a:rPr lang="en-US" smtClean="0"/>
              <a:t>‹#›</a:t>
            </a:fld>
            <a:endParaRPr lang="en-US"/>
          </a:p>
        </p:txBody>
      </p:sp>
    </p:spTree>
    <p:extLst>
      <p:ext uri="{BB962C8B-B14F-4D97-AF65-F5344CB8AC3E}">
        <p14:creationId xmlns:p14="http://schemas.microsoft.com/office/powerpoint/2010/main" val="3760529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fld id="{CBD0F639-C127-492D-9917-C24717201C25}" type="datetimeFigureOut">
              <a:rPr lang="en-US"/>
              <a:pPr>
                <a:defRPr/>
              </a:pPr>
              <a:t>5/19/2023</a:t>
            </a:fld>
            <a:endParaRPr lang="en-US"/>
          </a:p>
        </p:txBody>
      </p:sp>
      <p:sp>
        <p:nvSpPr>
          <p:cNvPr id="4" name="Footer Placeholder 3"/>
          <p:cNvSpPr>
            <a:spLocks noGrp="1"/>
          </p:cNvSpPr>
          <p:nvPr>
            <p:ph type="ftr" sz="quarter" idx="11"/>
          </p:nvPr>
        </p:nvSpPr>
        <p:spPr/>
        <p:txBody>
          <a:bodyPr/>
          <a:lstStyle>
            <a:lvl1pPr>
              <a:defRPr/>
            </a:lvl1pPr>
            <a:extLst/>
          </a:lstStyle>
          <a:p>
            <a:pPr>
              <a:defRPr/>
            </a:pPr>
            <a:endParaRPr lang="en-US"/>
          </a:p>
        </p:txBody>
      </p:sp>
      <p:sp>
        <p:nvSpPr>
          <p:cNvPr id="5" name="Slide Number Placeholder 4"/>
          <p:cNvSpPr>
            <a:spLocks noGrp="1"/>
          </p:cNvSpPr>
          <p:nvPr>
            <p:ph type="sldNum" sz="quarter" idx="12"/>
          </p:nvPr>
        </p:nvSpPr>
        <p:spPr/>
        <p:txBody>
          <a:bodyPr/>
          <a:lstStyle>
            <a:lvl1pPr>
              <a:defRPr/>
            </a:lvl1pPr>
            <a:extLst/>
          </a:lstStyle>
          <a:p>
            <a:pPr>
              <a:defRPr/>
            </a:pPr>
            <a:fld id="{3B5ABDD0-8A6B-4A61-880F-AF3068570EAB}" type="slidenum">
              <a:rPr lang="en-US"/>
              <a:pPr>
                <a:defRPr/>
              </a:pPr>
              <a:t>‹#›</a:t>
            </a:fld>
            <a:endParaRPr lang="en-US"/>
          </a:p>
        </p:txBody>
      </p:sp>
    </p:spTree>
    <p:extLst>
      <p:ext uri="{BB962C8B-B14F-4D97-AF65-F5344CB8AC3E}">
        <p14:creationId xmlns:p14="http://schemas.microsoft.com/office/powerpoint/2010/main" val="1072172684"/>
      </p:ext>
    </p:extLst>
  </p:cSld>
  <p:clrMapOvr>
    <a:overrideClrMapping bg1="dk1" tx1="lt1" bg2="dk2" tx2="lt2" accent1="accent1" accent2="accent2" accent3="accent3" accent4="accent4" accent5="accent5" accent6="accent6" hlink="hlink" folHlink="folHlink"/>
  </p:clrMapOvr>
  <p:transition>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E91550EE-AE09-4B61-8C9A-6822FA28DA72}" type="datetimeFigureOut">
              <a:rPr lang="en-US"/>
              <a:pPr>
                <a:defRPr/>
              </a:pPr>
              <a:t>5/19/2023</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F0F6FBCE-722F-49F1-B8CE-DFF2B999D528}" type="slidenum">
              <a:rPr lang="en-US"/>
              <a:pPr>
                <a:defRPr/>
              </a:pPr>
              <a:t>‹#›</a:t>
            </a:fld>
            <a:endParaRPr lang="en-US"/>
          </a:p>
        </p:txBody>
      </p:sp>
    </p:spTree>
    <p:extLst>
      <p:ext uri="{BB962C8B-B14F-4D97-AF65-F5344CB8AC3E}">
        <p14:creationId xmlns:p14="http://schemas.microsoft.com/office/powerpoint/2010/main" val="2753353904"/>
      </p:ext>
    </p:extLst>
  </p:cSld>
  <p:clrMapOvr>
    <a:masterClrMapping/>
  </p:clrMapOvr>
  <p:transition>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4876800"/>
            <a:ext cx="9975701"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5892800" y="5355102"/>
            <a:ext cx="5299456"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Edit Master text styles</a:t>
            </a:r>
          </a:p>
        </p:txBody>
      </p:sp>
      <p:sp>
        <p:nvSpPr>
          <p:cNvPr id="4" name="Content Placeholder 3"/>
          <p:cNvSpPr>
            <a:spLocks noGrp="1"/>
          </p:cNvSpPr>
          <p:nvPr>
            <p:ph sz="half" idx="1"/>
          </p:nvPr>
        </p:nvSpPr>
        <p:spPr>
          <a:xfrm>
            <a:off x="1219200" y="274320"/>
            <a:ext cx="9973056" cy="4572000"/>
          </a:xfrm>
        </p:spPr>
        <p:txBody>
          <a:bodyPr/>
          <a:lstStyle>
            <a:lvl1pPr>
              <a:defRPr sz="3200"/>
            </a:lvl1pPr>
            <a:lvl2pPr>
              <a:defRPr sz="2800"/>
            </a:lvl2pPr>
            <a:lvl3pPr>
              <a:defRPr sz="2400"/>
            </a:lvl3pPr>
            <a:lvl4pPr>
              <a:defRPr sz="2000"/>
            </a:lvl4pPr>
            <a:lvl5pPr>
              <a:defRPr sz="2000"/>
            </a:lvl5pPr>
            <a:extLs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6965E04A-5D40-4EB1-965A-3335B4E8DB54}" type="datetimeFigureOut">
              <a:rPr lang="en-US"/>
              <a:pPr>
                <a:defRPr/>
              </a:pPr>
              <a:t>5/19/2023</a:t>
            </a:fld>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F90AE771-47C5-4586-B734-9D90ABA6F454}" type="slidenum">
              <a:rPr lang="en-US"/>
              <a:pPr>
                <a:defRPr/>
              </a:pPr>
              <a:t>‹#›</a:t>
            </a:fld>
            <a:endParaRPr lang="en-US"/>
          </a:p>
        </p:txBody>
      </p:sp>
    </p:spTree>
    <p:extLst>
      <p:ext uri="{BB962C8B-B14F-4D97-AF65-F5344CB8AC3E}">
        <p14:creationId xmlns:p14="http://schemas.microsoft.com/office/powerpoint/2010/main" val="247091290"/>
      </p:ext>
    </p:extLst>
  </p:cSld>
  <p:clrMapOvr>
    <a:overrideClrMapping bg1="lt1" tx1="dk1" bg2="lt2" tx2="dk2" accent1="accent1" accent2="accent2" accent3="accent3" accent4="accent4" accent5="accent5" accent6="accent6" hlink="hlink" folHlink="folHlink"/>
  </p:clrMapOvr>
  <p:transition>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 name="Freeform 4"/>
          <p:cNvSpPr>
            <a:spLocks/>
          </p:cNvSpPr>
          <p:nvPr/>
        </p:nvSpPr>
        <p:spPr bwMode="auto">
          <a:xfrm>
            <a:off x="954617" y="5002214"/>
            <a:ext cx="5069416"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eaLnBrk="1" fontAlgn="auto" hangingPunct="1">
              <a:spcBef>
                <a:spcPts val="0"/>
              </a:spcBef>
              <a:spcAft>
                <a:spcPts val="0"/>
              </a:spcAft>
              <a:defRPr/>
            </a:pPr>
            <a:endParaRPr lang="en-US" sz="1800">
              <a:latin typeface="+mn-lt"/>
            </a:endParaRPr>
          </a:p>
        </p:txBody>
      </p:sp>
      <p:sp>
        <p:nvSpPr>
          <p:cNvPr id="6" name="Freeform 15"/>
          <p:cNvSpPr>
            <a:spLocks/>
          </p:cNvSpPr>
          <p:nvPr/>
        </p:nvSpPr>
        <p:spPr bwMode="auto">
          <a:xfrm>
            <a:off x="-71966" y="5784850"/>
            <a:ext cx="5069417" cy="838200"/>
          </a:xfrm>
          <a:custGeom>
            <a:avLst/>
            <a:gdLst>
              <a:gd name="T0" fmla="*/ 0 w 5760"/>
              <a:gd name="T1" fmla="*/ 0 h 528"/>
              <a:gd name="T2" fmla="*/ 3802063 w 5760"/>
              <a:gd name="T3" fmla="*/ 0 h 528"/>
              <a:gd name="T4" fmla="*/ 3802063 w 5760"/>
              <a:gd name="T5" fmla="*/ 838200 h 528"/>
              <a:gd name="T6" fmla="*/ 31684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en-US" sz="1800"/>
          </a:p>
        </p:txBody>
      </p:sp>
      <p:sp>
        <p:nvSpPr>
          <p:cNvPr id="7" name="Right Triangle 6"/>
          <p:cNvSpPr>
            <a:spLocks/>
          </p:cNvSpPr>
          <p:nvPr/>
        </p:nvSpPr>
        <p:spPr bwMode="auto">
          <a:xfrm>
            <a:off x="-8056" y="5791253"/>
            <a:ext cx="4536419" cy="1080868"/>
          </a:xfrm>
          <a:prstGeom prst="rtTriangle">
            <a:avLst/>
          </a:prstGeom>
          <a:blipFill>
            <a:blip r:embed="rId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p:cNvCxnSpPr/>
          <p:nvPr/>
        </p:nvCxnSpPr>
        <p:spPr>
          <a:xfrm>
            <a:off x="-12316" y="5787739"/>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11552768" y="4987925"/>
            <a:ext cx="243417"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eaLnBrk="1" fontAlgn="auto" hangingPunct="1">
              <a:spcBef>
                <a:spcPts val="0"/>
              </a:spcBef>
              <a:spcAft>
                <a:spcPts val="0"/>
              </a:spcAft>
              <a:defRPr/>
            </a:pPr>
            <a:endParaRPr lang="en-US" sz="1800"/>
          </a:p>
        </p:txBody>
      </p:sp>
      <p:sp>
        <p:nvSpPr>
          <p:cNvPr id="10" name="Chevron 9"/>
          <p:cNvSpPr/>
          <p:nvPr/>
        </p:nvSpPr>
        <p:spPr>
          <a:xfrm>
            <a:off x="11303001" y="4987925"/>
            <a:ext cx="243417"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eaLnBrk="1" fontAlgn="auto" hangingPunct="1">
              <a:spcBef>
                <a:spcPts val="0"/>
              </a:spcBef>
              <a:spcAft>
                <a:spcPts val="0"/>
              </a:spcAft>
              <a:defRPr/>
            </a:pPr>
            <a:endParaRPr lang="en-US" sz="1800"/>
          </a:p>
        </p:txBody>
      </p:sp>
      <p:sp>
        <p:nvSpPr>
          <p:cNvPr id="4" name="Text Placeholder 3"/>
          <p:cNvSpPr>
            <a:spLocks noGrp="1"/>
          </p:cNvSpPr>
          <p:nvPr>
            <p:ph type="body" sz="half" idx="2"/>
          </p:nvPr>
        </p:nvSpPr>
        <p:spPr>
          <a:xfrm>
            <a:off x="1521643" y="5443402"/>
            <a:ext cx="95504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Edit Master text styles</a:t>
            </a:r>
          </a:p>
        </p:txBody>
      </p:sp>
      <p:sp>
        <p:nvSpPr>
          <p:cNvPr id="3" name="Picture Placeholder 2"/>
          <p:cNvSpPr>
            <a:spLocks noGrp="1"/>
          </p:cNvSpPr>
          <p:nvPr>
            <p:ph type="pic" idx="1"/>
          </p:nvPr>
        </p:nvSpPr>
        <p:spPr>
          <a:xfrm>
            <a:off x="304800" y="189968"/>
            <a:ext cx="115824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304800" y="4865122"/>
            <a:ext cx="10767243"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fld id="{04AAC0C6-10B8-49F1-92D2-143EDEFBD170}" type="datetimeFigureOut">
              <a:rPr lang="en-US"/>
              <a:pPr>
                <a:defRPr/>
              </a:pPr>
              <a:t>5/19/2023</a:t>
            </a:fld>
            <a:endParaRPr lang="en-US"/>
          </a:p>
        </p:txBody>
      </p:sp>
      <p:sp>
        <p:nvSpPr>
          <p:cNvPr id="12" name="Footer Placeholder 5"/>
          <p:cNvSpPr>
            <a:spLocks noGrp="1"/>
          </p:cNvSpPr>
          <p:nvPr>
            <p:ph type="ftr" sz="quarter" idx="11"/>
          </p:nvPr>
        </p:nvSpPr>
        <p:spPr/>
        <p:txBody>
          <a:bodyPr/>
          <a:lstStyle>
            <a:lvl1pPr>
              <a:defRPr>
                <a:solidFill>
                  <a:schemeClr val="tx1"/>
                </a:solidFill>
              </a:defRPr>
            </a:lvl1pPr>
            <a:extLst/>
          </a:lstStyle>
          <a:p>
            <a:pPr>
              <a:defRPr/>
            </a:pPr>
            <a:endParaRPr lang="en-US"/>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ADFE7A0D-6123-4BFE-A057-F62205758761}" type="slidenum">
              <a:rPr lang="en-US"/>
              <a:pPr>
                <a:defRPr/>
              </a:pPr>
              <a:t>‹#›</a:t>
            </a:fld>
            <a:endParaRPr lang="en-US"/>
          </a:p>
        </p:txBody>
      </p:sp>
    </p:spTree>
    <p:extLst>
      <p:ext uri="{BB962C8B-B14F-4D97-AF65-F5344CB8AC3E}">
        <p14:creationId xmlns:p14="http://schemas.microsoft.com/office/powerpoint/2010/main" val="1119666313"/>
      </p:ext>
    </p:extLst>
  </p:cSld>
  <p:clrMapOvr>
    <a:overrideClrMapping bg1="dk1" tx1="lt1" bg2="dk2" tx2="lt2" accent1="accent1" accent2="accent2" accent3="accent3" accent4="accent4" accent5="accent5" accent6="accent6" hlink="hlink" folHlink="folHlink"/>
  </p:clrMapOvr>
  <p:transition>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1481330"/>
            <a:ext cx="10972800" cy="4386071"/>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10F783FE-15F1-437B-9089-6832BF1D5EAF}" type="datetimeFigureOut">
              <a:rPr lang="en-US"/>
              <a:pPr>
                <a:defRPr/>
              </a:pPr>
              <a:t>5/19/2023</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5F119A45-B00C-4F8F-8EE0-E93DD6E027F5}" type="slidenum">
              <a:rPr lang="en-US"/>
              <a:pPr>
                <a:defRPr/>
              </a:pPr>
              <a:t>‹#›</a:t>
            </a:fld>
            <a:endParaRPr lang="en-US"/>
          </a:p>
        </p:txBody>
      </p:sp>
    </p:spTree>
    <p:extLst>
      <p:ext uri="{BB962C8B-B14F-4D97-AF65-F5344CB8AC3E}">
        <p14:creationId xmlns:p14="http://schemas.microsoft.com/office/powerpoint/2010/main" val="3330602013"/>
      </p:ext>
    </p:extLst>
  </p:cSld>
  <p:clrMapOvr>
    <a:masterClrMapping/>
  </p:clrMapOvr>
  <p:transition>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25351" y="274641"/>
            <a:ext cx="2369960" cy="5592761"/>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41"/>
            <a:ext cx="8432800" cy="559276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754AF15A-16BC-4DBC-98CA-185F0EE63689}" type="datetimeFigureOut">
              <a:rPr lang="en-US"/>
              <a:pPr>
                <a:defRPr/>
              </a:pPr>
              <a:t>5/19/2023</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F6E75E9C-F071-4B95-9F7E-8F8DFBBA3842}" type="slidenum">
              <a:rPr lang="en-US"/>
              <a:pPr>
                <a:defRPr/>
              </a:pPr>
              <a:t>‹#›</a:t>
            </a:fld>
            <a:endParaRPr lang="en-US"/>
          </a:p>
        </p:txBody>
      </p:sp>
    </p:spTree>
    <p:extLst>
      <p:ext uri="{BB962C8B-B14F-4D97-AF65-F5344CB8AC3E}">
        <p14:creationId xmlns:p14="http://schemas.microsoft.com/office/powerpoint/2010/main" val="935361869"/>
      </p:ext>
    </p:extLst>
  </p:cSld>
  <p:clrMapOvr>
    <a:masterClrMapping/>
  </p:clrMapOvr>
  <p:transition>
    <p:wip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2" name="Rectangle 17"/>
          <p:cNvSpPr>
            <a:spLocks noChangeArrowheads="1"/>
          </p:cNvSpPr>
          <p:nvPr/>
        </p:nvSpPr>
        <p:spPr bwMode="auto">
          <a:xfrm>
            <a:off x="1422400" y="533400"/>
            <a:ext cx="9753600" cy="1143000"/>
          </a:xfrm>
          <a:prstGeom prst="rect">
            <a:avLst/>
          </a:prstGeom>
          <a:solidFill>
            <a:srgbClr val="FFFF99">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Lucida Sans Unicode" panose="020B0602030504020204" pitchFamily="34" charset="0"/>
              </a:defRPr>
            </a:lvl1pPr>
            <a:lvl2pPr marL="742950" indent="-285750">
              <a:defRPr>
                <a:solidFill>
                  <a:schemeClr val="tx1"/>
                </a:solidFill>
                <a:latin typeface="Lucida Sans Unicode" panose="020B0602030504020204" pitchFamily="34" charset="0"/>
              </a:defRPr>
            </a:lvl2pPr>
            <a:lvl3pPr marL="1143000" indent="-228600">
              <a:defRPr>
                <a:solidFill>
                  <a:schemeClr val="tx1"/>
                </a:solidFill>
                <a:latin typeface="Lucida Sans Unicode" panose="020B0602030504020204" pitchFamily="34" charset="0"/>
              </a:defRPr>
            </a:lvl3pPr>
            <a:lvl4pPr marL="1600200" indent="-228600">
              <a:defRPr>
                <a:solidFill>
                  <a:schemeClr val="tx1"/>
                </a:solidFill>
                <a:latin typeface="Lucida Sans Unicode" panose="020B0602030504020204" pitchFamily="34" charset="0"/>
              </a:defRPr>
            </a:lvl4pPr>
            <a:lvl5pPr marL="2057400" indent="-228600">
              <a:defRPr>
                <a:solidFill>
                  <a:schemeClr val="tx1"/>
                </a:solidFill>
                <a:latin typeface="Lucida Sans Unicode" panose="020B0602030504020204" pitchFamily="34" charset="0"/>
              </a:defRPr>
            </a:lvl5pPr>
            <a:lvl6pPr marL="2514600" indent="-228600" algn="l" rtl="0" fontAlgn="base">
              <a:spcBef>
                <a:spcPct val="0"/>
              </a:spcBef>
              <a:spcAft>
                <a:spcPct val="0"/>
              </a:spcAft>
              <a:defRPr>
                <a:solidFill>
                  <a:schemeClr val="tx1"/>
                </a:solidFill>
                <a:latin typeface="Lucida Sans Unicode" panose="020B0602030504020204" pitchFamily="34" charset="0"/>
              </a:defRPr>
            </a:lvl6pPr>
            <a:lvl7pPr marL="2971800" indent="-228600" algn="l" rtl="0" fontAlgn="base">
              <a:spcBef>
                <a:spcPct val="0"/>
              </a:spcBef>
              <a:spcAft>
                <a:spcPct val="0"/>
              </a:spcAft>
              <a:defRPr>
                <a:solidFill>
                  <a:schemeClr val="tx1"/>
                </a:solidFill>
                <a:latin typeface="Lucida Sans Unicode" panose="020B0602030504020204" pitchFamily="34" charset="0"/>
              </a:defRPr>
            </a:lvl7pPr>
            <a:lvl8pPr marL="3429000" indent="-228600" algn="l" rtl="0" fontAlgn="base">
              <a:spcBef>
                <a:spcPct val="0"/>
              </a:spcBef>
              <a:spcAft>
                <a:spcPct val="0"/>
              </a:spcAft>
              <a:defRPr>
                <a:solidFill>
                  <a:schemeClr val="tx1"/>
                </a:solidFill>
                <a:latin typeface="Lucida Sans Unicode" panose="020B0602030504020204" pitchFamily="34" charset="0"/>
              </a:defRPr>
            </a:lvl8pPr>
            <a:lvl9pPr marL="3886200" indent="-228600" algn="l" rtl="0" fontAlgn="base">
              <a:spcBef>
                <a:spcPct val="0"/>
              </a:spcBef>
              <a:spcAft>
                <a:spcPct val="0"/>
              </a:spcAft>
              <a:defRPr>
                <a:solidFill>
                  <a:schemeClr val="tx1"/>
                </a:solidFill>
                <a:latin typeface="Lucida Sans Unicode" panose="020B0602030504020204" pitchFamily="34" charset="0"/>
              </a:defRPr>
            </a:lvl9pPr>
          </a:lstStyle>
          <a:p>
            <a:pPr eaLnBrk="1" hangingPunct="1">
              <a:defRPr/>
            </a:pPr>
            <a:r>
              <a:rPr lang="en-US" sz="2400" smtClean="0">
                <a:latin typeface="Cooper Black" panose="0208090404030B020404" pitchFamily="18" charset="0"/>
              </a:rPr>
              <a:t>*******</a:t>
            </a:r>
          </a:p>
        </p:txBody>
      </p:sp>
      <p:sp>
        <p:nvSpPr>
          <p:cNvPr id="3" name="Line 22"/>
          <p:cNvSpPr>
            <a:spLocks noChangeShapeType="1"/>
          </p:cNvSpPr>
          <p:nvPr/>
        </p:nvSpPr>
        <p:spPr bwMode="auto">
          <a:xfrm>
            <a:off x="1625600" y="1295400"/>
            <a:ext cx="0" cy="4953000"/>
          </a:xfrm>
          <a:prstGeom prst="line">
            <a:avLst/>
          </a:prstGeom>
          <a:noFill/>
          <a:ln w="28575">
            <a:solidFill>
              <a:srgbClr val="B2B2B2"/>
            </a:solidFill>
            <a:round/>
            <a:headEnd/>
            <a:tailEnd/>
          </a:ln>
          <a:effectLst>
            <a:prstShdw prst="shdw17" dist="17961" dir="2700000">
              <a:srgbClr val="6B6B6B"/>
            </a:prstShdw>
          </a:effectLst>
          <a:extLst>
            <a:ext uri="{909E8E84-426E-40DD-AFC4-6F175D3DCCD1}">
              <a14:hiddenFill xmlns:a14="http://schemas.microsoft.com/office/drawing/2010/main">
                <a:noFill/>
              </a14:hiddenFill>
            </a:ext>
          </a:extLst>
        </p:spPr>
        <p:txBody>
          <a:bodyPr/>
          <a:lstStyle/>
          <a:p>
            <a:endParaRPr lang="en-US" sz="1800"/>
          </a:p>
        </p:txBody>
      </p:sp>
      <p:sp>
        <p:nvSpPr>
          <p:cNvPr id="4" name="Rectangle 20"/>
          <p:cNvSpPr>
            <a:spLocks noChangeArrowheads="1"/>
          </p:cNvSpPr>
          <p:nvPr/>
        </p:nvSpPr>
        <p:spPr bwMode="auto">
          <a:xfrm rot="16200000">
            <a:off x="-2387600" y="2844800"/>
            <a:ext cx="6400800" cy="1625600"/>
          </a:xfrm>
          <a:prstGeom prst="rect">
            <a:avLst/>
          </a:prstGeom>
          <a:solidFill>
            <a:srgbClr val="FFFF99">
              <a:alpha val="61176"/>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Lucida Sans Unicode" panose="020B0602030504020204" pitchFamily="34" charset="0"/>
              </a:defRPr>
            </a:lvl1pPr>
            <a:lvl2pPr marL="742950" indent="-285750">
              <a:defRPr>
                <a:solidFill>
                  <a:schemeClr val="tx1"/>
                </a:solidFill>
                <a:latin typeface="Lucida Sans Unicode" panose="020B0602030504020204" pitchFamily="34" charset="0"/>
              </a:defRPr>
            </a:lvl2pPr>
            <a:lvl3pPr marL="1143000" indent="-228600">
              <a:defRPr>
                <a:solidFill>
                  <a:schemeClr val="tx1"/>
                </a:solidFill>
                <a:latin typeface="Lucida Sans Unicode" panose="020B0602030504020204" pitchFamily="34" charset="0"/>
              </a:defRPr>
            </a:lvl3pPr>
            <a:lvl4pPr marL="1600200" indent="-228600">
              <a:defRPr>
                <a:solidFill>
                  <a:schemeClr val="tx1"/>
                </a:solidFill>
                <a:latin typeface="Lucida Sans Unicode" panose="020B0602030504020204" pitchFamily="34" charset="0"/>
              </a:defRPr>
            </a:lvl4pPr>
            <a:lvl5pPr marL="2057400" indent="-228600">
              <a:defRPr>
                <a:solidFill>
                  <a:schemeClr val="tx1"/>
                </a:solidFill>
                <a:latin typeface="Lucida Sans Unicode" panose="020B0602030504020204" pitchFamily="34" charset="0"/>
              </a:defRPr>
            </a:lvl5pPr>
            <a:lvl6pPr marL="2514600" indent="-228600" algn="l" rtl="0" fontAlgn="base">
              <a:spcBef>
                <a:spcPct val="0"/>
              </a:spcBef>
              <a:spcAft>
                <a:spcPct val="0"/>
              </a:spcAft>
              <a:defRPr>
                <a:solidFill>
                  <a:schemeClr val="tx1"/>
                </a:solidFill>
                <a:latin typeface="Lucida Sans Unicode" panose="020B0602030504020204" pitchFamily="34" charset="0"/>
              </a:defRPr>
            </a:lvl6pPr>
            <a:lvl7pPr marL="2971800" indent="-228600" algn="l" rtl="0" fontAlgn="base">
              <a:spcBef>
                <a:spcPct val="0"/>
              </a:spcBef>
              <a:spcAft>
                <a:spcPct val="0"/>
              </a:spcAft>
              <a:defRPr>
                <a:solidFill>
                  <a:schemeClr val="tx1"/>
                </a:solidFill>
                <a:latin typeface="Lucida Sans Unicode" panose="020B0602030504020204" pitchFamily="34" charset="0"/>
              </a:defRPr>
            </a:lvl7pPr>
            <a:lvl8pPr marL="3429000" indent="-228600" algn="l" rtl="0" fontAlgn="base">
              <a:spcBef>
                <a:spcPct val="0"/>
              </a:spcBef>
              <a:spcAft>
                <a:spcPct val="0"/>
              </a:spcAft>
              <a:defRPr>
                <a:solidFill>
                  <a:schemeClr val="tx1"/>
                </a:solidFill>
                <a:latin typeface="Lucida Sans Unicode" panose="020B0602030504020204" pitchFamily="34" charset="0"/>
              </a:defRPr>
            </a:lvl8pPr>
            <a:lvl9pPr marL="3886200" indent="-228600" algn="l" rtl="0" fontAlgn="base">
              <a:spcBef>
                <a:spcPct val="0"/>
              </a:spcBef>
              <a:spcAft>
                <a:spcPct val="0"/>
              </a:spcAft>
              <a:defRPr>
                <a:solidFill>
                  <a:schemeClr val="tx1"/>
                </a:solidFill>
                <a:latin typeface="Lucida Sans Unicode" panose="020B0602030504020204" pitchFamily="34" charset="0"/>
              </a:defRPr>
            </a:lvl9pPr>
          </a:lstStyle>
          <a:p>
            <a:pPr eaLnBrk="1" hangingPunct="1">
              <a:defRPr/>
            </a:pPr>
            <a:endParaRPr lang="fa-IR" sz="1800" smtClean="0">
              <a:latin typeface="Arial" panose="020B0604020202020204" pitchFamily="34" charset="0"/>
            </a:endParaRPr>
          </a:p>
        </p:txBody>
      </p:sp>
      <p:pic>
        <p:nvPicPr>
          <p:cNvPr id="5" name="Picture 16" descr="all children"/>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4970"/>
          <a:stretch>
            <a:fillRect/>
          </a:stretch>
        </p:blipFill>
        <p:spPr bwMode="auto">
          <a:xfrm>
            <a:off x="1219200" y="381000"/>
            <a:ext cx="9855200"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2"/>
          <p:cNvSpPr>
            <a:spLocks noChangeShapeType="1"/>
          </p:cNvSpPr>
          <p:nvPr/>
        </p:nvSpPr>
        <p:spPr bwMode="auto">
          <a:xfrm>
            <a:off x="203200" y="457200"/>
            <a:ext cx="11176000" cy="0"/>
          </a:xfrm>
          <a:prstGeom prst="line">
            <a:avLst/>
          </a:prstGeom>
          <a:noFill/>
          <a:ln w="19050">
            <a:solidFill>
              <a:srgbClr val="B2B2B2"/>
            </a:solidFill>
            <a:round/>
            <a:headEnd/>
            <a:tailEnd/>
          </a:ln>
          <a:effectLst>
            <a:prstShdw prst="shdw17" dist="17961" dir="2700000">
              <a:srgbClr val="6B6B6B"/>
            </a:prstShdw>
          </a:effectLst>
          <a:extLst>
            <a:ext uri="{909E8E84-426E-40DD-AFC4-6F175D3DCCD1}">
              <a14:hiddenFill xmlns:a14="http://schemas.microsoft.com/office/drawing/2010/main">
                <a:noFill/>
              </a14:hiddenFill>
            </a:ext>
          </a:extLst>
        </p:spPr>
        <p:txBody>
          <a:bodyPr/>
          <a:lstStyle/>
          <a:p>
            <a:endParaRPr lang="en-US" sz="1800"/>
          </a:p>
        </p:txBody>
      </p:sp>
      <p:pic>
        <p:nvPicPr>
          <p:cNvPr id="7" name="Picture 20" descr="yellowma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8037"/>
          <a:stretch>
            <a:fillRect/>
          </a:stretch>
        </p:blipFill>
        <p:spPr bwMode="auto">
          <a:xfrm>
            <a:off x="10689168" y="65088"/>
            <a:ext cx="1401233" cy="944562"/>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9"/>
          <p:cNvSpPr>
            <a:spLocks noChangeArrowheads="1"/>
          </p:cNvSpPr>
          <p:nvPr/>
        </p:nvSpPr>
        <p:spPr bwMode="auto">
          <a:xfrm>
            <a:off x="1219200" y="0"/>
            <a:ext cx="10390717" cy="609600"/>
          </a:xfrm>
          <a:prstGeom prst="rect">
            <a:avLst/>
          </a:prstGeom>
          <a:noFill/>
          <a:ln w="9525">
            <a:noFill/>
            <a:miter lim="800000"/>
            <a:headEnd/>
            <a:tailEnd/>
          </a:ln>
          <a:effectLst>
            <a:outerShdw dist="35921" dir="2700000" algn="ctr" rotWithShape="0">
              <a:srgbClr val="FFFF00"/>
            </a:outerShdw>
          </a:effectLst>
        </p:spPr>
        <p:txBody>
          <a:bodyPr/>
          <a:lstStyle/>
          <a:p>
            <a:pPr eaLnBrk="1" fontAlgn="auto" hangingPunct="1">
              <a:spcBef>
                <a:spcPts val="0"/>
              </a:spcBef>
              <a:spcAft>
                <a:spcPts val="0"/>
              </a:spcAft>
              <a:defRPr/>
            </a:pPr>
            <a:endParaRPr lang="en-US" sz="2800">
              <a:solidFill>
                <a:srgbClr val="000066"/>
              </a:solidFill>
              <a:effectLst>
                <a:outerShdw blurRad="38100" dist="38100" dir="2700000" algn="tl">
                  <a:srgbClr val="C0C0C0"/>
                </a:outerShdw>
              </a:effectLst>
              <a:latin typeface="Cooper Black" pitchFamily="18" charset="0"/>
            </a:endParaRPr>
          </a:p>
        </p:txBody>
      </p:sp>
      <p:sp>
        <p:nvSpPr>
          <p:cNvPr id="9" name="Line 15"/>
          <p:cNvSpPr>
            <a:spLocks noChangeShapeType="1"/>
          </p:cNvSpPr>
          <p:nvPr/>
        </p:nvSpPr>
        <p:spPr bwMode="auto">
          <a:xfrm>
            <a:off x="1625600" y="6248400"/>
            <a:ext cx="914400" cy="0"/>
          </a:xfrm>
          <a:prstGeom prst="line">
            <a:avLst/>
          </a:prstGeom>
          <a:noFill/>
          <a:ln w="19050">
            <a:solidFill>
              <a:schemeClr val="bg2"/>
            </a:solidFill>
            <a:round/>
            <a:headEnd/>
            <a:tailEnd/>
          </a:ln>
          <a:effectLst>
            <a:prstShdw prst="shdw17" dist="17961" dir="2700000">
              <a:schemeClr val="bg2">
                <a:gamma/>
                <a:shade val="60000"/>
                <a:invGamma/>
              </a:schemeClr>
            </a:prstShdw>
          </a:effectLst>
        </p:spPr>
        <p:txBody>
          <a:bodyPr/>
          <a:lstStyle/>
          <a:p>
            <a:pPr eaLnBrk="1" fontAlgn="auto" hangingPunct="1">
              <a:spcBef>
                <a:spcPts val="0"/>
              </a:spcBef>
              <a:spcAft>
                <a:spcPts val="0"/>
              </a:spcAft>
              <a:defRPr/>
            </a:pPr>
            <a:endParaRPr lang="en-US" sz="1800">
              <a:latin typeface="Arial" charset="0"/>
            </a:endParaRPr>
          </a:p>
        </p:txBody>
      </p:sp>
      <p:pic>
        <p:nvPicPr>
          <p:cNvPr id="10" name="Picture 8" descr="yellowman"/>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33601" y="5867401"/>
            <a:ext cx="1104900" cy="809625"/>
          </a:xfrm>
          <a:prstGeom prst="rect">
            <a:avLst/>
          </a:prstGeom>
          <a:noFill/>
          <a:ln>
            <a:noFill/>
          </a:ln>
          <a:effectLst>
            <a:outerShdw dist="35921" dir="2700000" algn="ctr" rotWithShape="0">
              <a:schemeClr val="tx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5" descr="NNPS logo"/>
          <p:cNvPicPr>
            <a:picLocks noChangeAspect="1" noChangeArrowheads="1"/>
          </p:cNvPicPr>
          <p:nvPr/>
        </p:nvPicPr>
        <p:blipFill>
          <a:blip r:embed="rId5">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114300" y="214314"/>
            <a:ext cx="1422400" cy="776287"/>
          </a:xfrm>
          <a:prstGeom prst="rect">
            <a:avLst/>
          </a:prstGeom>
          <a:noFill/>
          <a:ln>
            <a:noFill/>
          </a:ln>
          <a:effectLst>
            <a:outerShdw dist="35921" dir="2700000" algn="ctr" rotWithShape="0">
              <a:srgbClr val="FFFF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1" descr="hs"/>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5542"/>
          <a:stretch>
            <a:fillRect/>
          </a:stretch>
        </p:blipFill>
        <p:spPr bwMode="auto">
          <a:xfrm>
            <a:off x="-4233" y="1143000"/>
            <a:ext cx="1706033" cy="529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6750739"/>
      </p:ext>
    </p:extLst>
  </p:cSld>
  <p:clrMapOvr>
    <a:masterClrMapping/>
  </p:clrMapOvr>
  <p:transition>
    <p:wip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smtClean="0"/>
              <a:t>Click to edit Master title style</a:t>
            </a:r>
            <a:endParaRPr lang="en-US"/>
          </a:p>
        </p:txBody>
      </p:sp>
      <p:sp>
        <p:nvSpPr>
          <p:cNvPr id="3" name="SmartArt Placeholder 2"/>
          <p:cNvSpPr>
            <a:spLocks noGrp="1"/>
          </p:cNvSpPr>
          <p:nvPr>
            <p:ph type="dgm" idx="1"/>
          </p:nvPr>
        </p:nvSpPr>
        <p:spPr>
          <a:xfrm>
            <a:off x="609600" y="1600201"/>
            <a:ext cx="10972800" cy="4525963"/>
          </a:xfrm>
          <a:prstGeom prst="rect">
            <a:avLst/>
          </a:prstGeom>
        </p:spPr>
        <p:txBody>
          <a:bodyPr>
            <a:normAutofit/>
          </a:bodyPr>
          <a:lstStyle/>
          <a:p>
            <a:pPr lvl="0"/>
            <a:r>
              <a:rPr lang="en-US" noProof="0" smtClean="0"/>
              <a:t>Click icon to add SmartArt graphic</a:t>
            </a:r>
          </a:p>
        </p:txBody>
      </p:sp>
    </p:spTree>
    <p:extLst>
      <p:ext uri="{BB962C8B-B14F-4D97-AF65-F5344CB8AC3E}">
        <p14:creationId xmlns:p14="http://schemas.microsoft.com/office/powerpoint/2010/main" val="1209598975"/>
      </p:ext>
    </p:extLst>
  </p:cSld>
  <p:clrMapOvr>
    <a:masterClrMapping/>
  </p:clrMapOvr>
  <p:transition>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bwMode="gray">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bwMode="ltGray">
          <a:xfrm>
            <a:off x="5334000" y="762000"/>
            <a:ext cx="6400800" cy="3340100"/>
          </a:xfrm>
          <a:prstGeom prst="rect">
            <a:avLst/>
          </a:prstGeom>
          <a:gradFill>
            <a:gsLst>
              <a:gs pos="417">
                <a:schemeClr val="bg2">
                  <a:lumMod val="35000"/>
                  <a:lumOff val="65000"/>
                </a:schemeClr>
              </a:gs>
              <a:gs pos="100000">
                <a:schemeClr val="bg2"/>
              </a:gs>
            </a:gsLst>
            <a:lin ang="5400000" scaled="0"/>
          </a:gradFill>
          <a:ln w="152400">
            <a:solidFill>
              <a:srgbClr val="FFFFFF"/>
            </a:solidFill>
            <a:miter lim="800000"/>
          </a:ln>
          <a:scene3d>
            <a:camera prst="orthographicFront"/>
            <a:lightRig rig="threePt" dir="t"/>
          </a:scene3d>
          <a:sp3d contourW="12700">
            <a:contourClr>
              <a:schemeClr val="bg2">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654040" y="1016001"/>
            <a:ext cx="5760720" cy="1828800"/>
          </a:xfrm>
        </p:spPr>
        <p:txBody>
          <a:bodyPr anchor="b">
            <a:normAutofit/>
          </a:bodyPr>
          <a:lstStyle>
            <a:lvl1pPr algn="ctr">
              <a:lnSpc>
                <a:spcPct val="80000"/>
              </a:lnSpc>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654040" y="2980267"/>
            <a:ext cx="5760720" cy="914400"/>
          </a:xfrm>
        </p:spPr>
        <p:txBody>
          <a:bodyPr>
            <a:normAutofit/>
          </a:bodyPr>
          <a:lstStyle>
            <a:lvl1pPr marL="0" indent="0" algn="ctr">
              <a:spcBef>
                <a:spcPts val="1200"/>
              </a:spcBef>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2171674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ummer Section Header">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bwMode="ltGray">
          <a:xfrm>
            <a:off x="5334000" y="762000"/>
            <a:ext cx="6400800" cy="3340100"/>
          </a:xfrm>
          <a:prstGeom prst="rect">
            <a:avLst/>
          </a:prstGeom>
          <a:gradFill>
            <a:gsLst>
              <a:gs pos="417">
                <a:schemeClr val="bg2">
                  <a:lumMod val="35000"/>
                  <a:lumOff val="65000"/>
                </a:schemeClr>
              </a:gs>
              <a:gs pos="100000">
                <a:schemeClr val="bg2"/>
              </a:gs>
            </a:gsLst>
            <a:lin ang="5400000" scaled="0"/>
          </a:gradFill>
          <a:ln w="152400">
            <a:solidFill>
              <a:srgbClr val="FFFFFF"/>
            </a:solidFill>
            <a:miter lim="800000"/>
          </a:ln>
          <a:scene3d>
            <a:camera prst="orthographicFront"/>
            <a:lightRig rig="threePt" dir="t"/>
          </a:scene3d>
          <a:sp3d contourW="12700">
            <a:contourClr>
              <a:schemeClr val="bg2">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654040" y="1016001"/>
            <a:ext cx="5760720" cy="1828800"/>
          </a:xfrm>
        </p:spPr>
        <p:txBody>
          <a:bodyPr anchor="b">
            <a:normAutofit/>
          </a:bodyPr>
          <a:lstStyle>
            <a:lvl1pPr algn="ctr">
              <a:lnSpc>
                <a:spcPct val="80000"/>
              </a:lnSpc>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654040" y="2980267"/>
            <a:ext cx="5760720" cy="914400"/>
          </a:xfrm>
        </p:spPr>
        <p:txBody>
          <a:bodyPr>
            <a:normAutofit/>
          </a:bodyPr>
          <a:lstStyle>
            <a:lvl1pPr marL="0" indent="0" algn="ctr">
              <a:spcBef>
                <a:spcPts val="1200"/>
              </a:spcBef>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1292129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Autumn Section Header">
    <p:bg bwMode="gray">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bwMode="ltGray">
          <a:xfrm>
            <a:off x="5334000" y="762000"/>
            <a:ext cx="6400800" cy="3340100"/>
          </a:xfrm>
          <a:prstGeom prst="rect">
            <a:avLst/>
          </a:prstGeom>
          <a:gradFill>
            <a:gsLst>
              <a:gs pos="417">
                <a:schemeClr val="bg2">
                  <a:lumMod val="35000"/>
                  <a:lumOff val="65000"/>
                </a:schemeClr>
              </a:gs>
              <a:gs pos="100000">
                <a:schemeClr val="bg2"/>
              </a:gs>
            </a:gsLst>
            <a:lin ang="5400000" scaled="0"/>
          </a:gradFill>
          <a:ln w="152400">
            <a:solidFill>
              <a:srgbClr val="FFFFFF"/>
            </a:solidFill>
            <a:miter lim="800000"/>
          </a:ln>
          <a:scene3d>
            <a:camera prst="orthographicFront"/>
            <a:lightRig rig="threePt" dir="t"/>
          </a:scene3d>
          <a:sp3d contourW="12700">
            <a:contourClr>
              <a:schemeClr val="bg2">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654040" y="1016001"/>
            <a:ext cx="5760720" cy="1828800"/>
          </a:xfrm>
        </p:spPr>
        <p:txBody>
          <a:bodyPr anchor="b">
            <a:normAutofit/>
          </a:bodyPr>
          <a:lstStyle>
            <a:lvl1pPr algn="ctr">
              <a:lnSpc>
                <a:spcPct val="80000"/>
              </a:lnSpc>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654040" y="2980267"/>
            <a:ext cx="5760720" cy="914400"/>
          </a:xfrm>
        </p:spPr>
        <p:txBody>
          <a:bodyPr>
            <a:normAutofit/>
          </a:bodyPr>
          <a:lstStyle>
            <a:lvl1pPr marL="0" indent="0" algn="ctr">
              <a:spcBef>
                <a:spcPts val="1200"/>
              </a:spcBef>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204541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secHead" preserve="1">
  <p:cSld name="Winter Section Header">
    <p:bg bwMode="gray">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bwMode="ltGray">
          <a:xfrm>
            <a:off x="5334000" y="762000"/>
            <a:ext cx="6400800" cy="3340100"/>
          </a:xfrm>
          <a:prstGeom prst="rect">
            <a:avLst/>
          </a:prstGeom>
          <a:gradFill>
            <a:gsLst>
              <a:gs pos="417">
                <a:schemeClr val="bg2">
                  <a:lumMod val="35000"/>
                  <a:lumOff val="65000"/>
                </a:schemeClr>
              </a:gs>
              <a:gs pos="100000">
                <a:schemeClr val="bg2"/>
              </a:gs>
            </a:gsLst>
            <a:lin ang="5400000" scaled="0"/>
          </a:gradFill>
          <a:ln w="152400">
            <a:solidFill>
              <a:srgbClr val="FFFFFF"/>
            </a:solidFill>
            <a:miter lim="800000"/>
          </a:ln>
          <a:scene3d>
            <a:camera prst="orthographicFront"/>
            <a:lightRig rig="threePt" dir="t"/>
          </a:scene3d>
          <a:sp3d contourW="12700">
            <a:contourClr>
              <a:schemeClr val="bg2">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654040" y="1016001"/>
            <a:ext cx="5760720" cy="1828800"/>
          </a:xfrm>
        </p:spPr>
        <p:txBody>
          <a:bodyPr anchor="b">
            <a:normAutofit/>
          </a:bodyPr>
          <a:lstStyle>
            <a:lvl1pPr algn="ctr">
              <a:lnSpc>
                <a:spcPct val="80000"/>
              </a:lnSpc>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654040" y="2980267"/>
            <a:ext cx="5760720" cy="914400"/>
          </a:xfrm>
        </p:spPr>
        <p:txBody>
          <a:bodyPr>
            <a:normAutofit/>
          </a:bodyPr>
          <a:lstStyle>
            <a:lvl1pPr marL="0" indent="0" algn="ctr">
              <a:spcBef>
                <a:spcPts val="1200"/>
              </a:spcBef>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2305349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p:nvPr/>
        </p:nvSpPr>
        <p:spPr bwMode="ltGray">
          <a:xfrm>
            <a:off x="-1" y="457200"/>
            <a:ext cx="12188826" cy="1270000"/>
          </a:xfrm>
          <a:prstGeom prst="rect">
            <a:avLst/>
          </a:prstGeom>
          <a:gradFill>
            <a:gsLst>
              <a:gs pos="417">
                <a:schemeClr val="bg2">
                  <a:lumMod val="20000"/>
                  <a:lumOff val="80000"/>
                </a:schemeClr>
              </a:gs>
              <a:gs pos="100000">
                <a:schemeClr val="bg2"/>
              </a:gs>
            </a:gsLst>
            <a:lin ang="5400000" scaled="0"/>
          </a:gradFill>
          <a:ln w="152400">
            <a:noFill/>
            <a:miter lim="800000"/>
          </a:ln>
          <a:scene3d>
            <a:camera prst="orthographicFront"/>
            <a:lightRig rig="threePt" dir="t"/>
          </a:scene3d>
          <a:sp3d>
            <a:contourClr>
              <a:srgbClr val="B0BCB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bwMode="ltGray">
          <a:xfrm>
            <a:off x="0" y="1697736"/>
            <a:ext cx="12188825" cy="54864"/>
          </a:xfrm>
          <a:prstGeom prst="rect">
            <a:avLst/>
          </a:prstGeom>
          <a:solidFill>
            <a:schemeClr val="bg1"/>
          </a:solidFill>
          <a:ln w="152400">
            <a:noFill/>
            <a:miter lim="800000"/>
          </a:ln>
          <a:scene3d>
            <a:camera prst="orthographicFront"/>
            <a:lightRig rig="threePt" dir="t"/>
          </a:scene3d>
          <a:sp3d contourW="12700">
            <a:contourClr>
              <a:schemeClr val="bg2">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bwMode="ltGray">
          <a:xfrm>
            <a:off x="0" y="457200"/>
            <a:ext cx="12188825" cy="54864"/>
          </a:xfrm>
          <a:prstGeom prst="rect">
            <a:avLst/>
          </a:prstGeom>
          <a:solidFill>
            <a:schemeClr val="bg1"/>
          </a:solidFill>
          <a:ln w="152400">
            <a:noFill/>
            <a:miter lim="800000"/>
          </a:ln>
          <a:scene3d>
            <a:camera prst="orthographicFront"/>
            <a:lightRig rig="threePt" dir="t"/>
          </a:scene3d>
          <a:sp3d contourW="12700">
            <a:contourClr>
              <a:schemeClr val="bg2">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66800" y="2057399"/>
            <a:ext cx="4846320" cy="43434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78880" y="2057399"/>
            <a:ext cx="4846320" cy="43434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B1BD3024-A370-4736-A073-CFE51D74BDB4}" type="datetimeFigureOut">
              <a:rPr lang="en-US" smtClean="0"/>
              <a:t>5/19/2023</a:t>
            </a:fld>
            <a:endParaRPr lang="en-US"/>
          </a:p>
        </p:txBody>
      </p:sp>
      <p:sp>
        <p:nvSpPr>
          <p:cNvPr id="7" name="Slide Number Placeholder 6"/>
          <p:cNvSpPr>
            <a:spLocks noGrp="1"/>
          </p:cNvSpPr>
          <p:nvPr>
            <p:ph type="sldNum" sz="quarter" idx="12"/>
          </p:nvPr>
        </p:nvSpPr>
        <p:spPr/>
        <p:txBody>
          <a:bodyPr/>
          <a:lstStyle/>
          <a:p>
            <a:fld id="{5E3DCFCC-8C7B-4574-91B2-C3342261C6C2}" type="slidenum">
              <a:rPr lang="en-US" smtClean="0"/>
              <a:t>‹#›</a:t>
            </a:fld>
            <a:endParaRPr lang="en-US"/>
          </a:p>
        </p:txBody>
      </p:sp>
    </p:spTree>
    <p:extLst>
      <p:ext uri="{BB962C8B-B14F-4D97-AF65-F5344CB8AC3E}">
        <p14:creationId xmlns:p14="http://schemas.microsoft.com/office/powerpoint/2010/main" val="3427792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bwMode="ltGray">
          <a:xfrm>
            <a:off x="-1" y="457200"/>
            <a:ext cx="12188826" cy="1270000"/>
          </a:xfrm>
          <a:prstGeom prst="rect">
            <a:avLst/>
          </a:prstGeom>
          <a:gradFill>
            <a:gsLst>
              <a:gs pos="417">
                <a:schemeClr val="bg2">
                  <a:lumMod val="20000"/>
                  <a:lumOff val="80000"/>
                </a:schemeClr>
              </a:gs>
              <a:gs pos="100000">
                <a:schemeClr val="bg2"/>
              </a:gs>
            </a:gsLst>
            <a:lin ang="5400000" scaled="0"/>
          </a:gradFill>
          <a:ln w="152400">
            <a:noFill/>
            <a:miter lim="800000"/>
          </a:ln>
          <a:scene3d>
            <a:camera prst="orthographicFront"/>
            <a:lightRig rig="threePt" dir="t"/>
          </a:scene3d>
          <a:sp3d>
            <a:contourClr>
              <a:srgbClr val="B0BCB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bwMode="ltGray">
          <a:xfrm>
            <a:off x="0" y="1697736"/>
            <a:ext cx="12188825" cy="54864"/>
          </a:xfrm>
          <a:prstGeom prst="rect">
            <a:avLst/>
          </a:prstGeom>
          <a:solidFill>
            <a:schemeClr val="bg1"/>
          </a:solidFill>
          <a:ln w="152400">
            <a:noFill/>
            <a:miter lim="800000"/>
          </a:ln>
          <a:scene3d>
            <a:camera prst="orthographicFront"/>
            <a:lightRig rig="threePt" dir="t"/>
          </a:scene3d>
          <a:sp3d contourW="12700">
            <a:contourClr>
              <a:schemeClr val="bg2">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bwMode="ltGray">
          <a:xfrm>
            <a:off x="0" y="457200"/>
            <a:ext cx="12188825" cy="54864"/>
          </a:xfrm>
          <a:prstGeom prst="rect">
            <a:avLst/>
          </a:prstGeom>
          <a:solidFill>
            <a:schemeClr val="bg1"/>
          </a:solidFill>
          <a:ln w="152400">
            <a:noFill/>
            <a:miter lim="800000"/>
          </a:ln>
          <a:scene3d>
            <a:camera prst="orthographicFront"/>
            <a:lightRig rig="threePt" dir="t"/>
          </a:scene3d>
          <a:sp3d contourW="12700">
            <a:contourClr>
              <a:schemeClr val="bg2">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a:xfrm>
            <a:off x="1066800" y="2057399"/>
            <a:ext cx="4846320" cy="868681"/>
          </a:xfrm>
        </p:spPr>
        <p:txBody>
          <a:bodyPr anchor="ctr"/>
          <a:lstStyle>
            <a:lvl1pPr marL="0" indent="0">
              <a:buNone/>
              <a:defRPr sz="2400" b="0" cap="small"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66800" y="2926080"/>
            <a:ext cx="4846320"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278880" y="2057399"/>
            <a:ext cx="4846320" cy="868681"/>
          </a:xfrm>
        </p:spPr>
        <p:txBody>
          <a:bodyPr anchor="ctr"/>
          <a:lstStyle>
            <a:lvl1pPr marL="0" indent="0">
              <a:buNone/>
              <a:defRPr sz="2400" b="0" cap="small"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78880" y="2926080"/>
            <a:ext cx="4846320"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p:txBody>
          <a:bodyPr/>
          <a:lstStyle/>
          <a:p>
            <a:r>
              <a:rPr lang="en-US" dirty="0"/>
              <a:t>Add a footer</a:t>
            </a:r>
          </a:p>
        </p:txBody>
      </p:sp>
      <p:sp>
        <p:nvSpPr>
          <p:cNvPr id="7" name="Date Placeholder 6"/>
          <p:cNvSpPr>
            <a:spLocks noGrp="1"/>
          </p:cNvSpPr>
          <p:nvPr>
            <p:ph type="dt" sz="half" idx="10"/>
          </p:nvPr>
        </p:nvSpPr>
        <p:spPr/>
        <p:txBody>
          <a:bodyPr/>
          <a:lstStyle/>
          <a:p>
            <a:fld id="{B1BD3024-A370-4736-A073-CFE51D74BDB4}" type="datetimeFigureOut">
              <a:rPr lang="en-US" smtClean="0"/>
              <a:t>5/19/2023</a:t>
            </a:fld>
            <a:endParaRPr lang="en-US"/>
          </a:p>
        </p:txBody>
      </p:sp>
      <p:sp>
        <p:nvSpPr>
          <p:cNvPr id="9" name="Slide Number Placeholder 8"/>
          <p:cNvSpPr>
            <a:spLocks noGrp="1"/>
          </p:cNvSpPr>
          <p:nvPr>
            <p:ph type="sldNum" sz="quarter" idx="12"/>
          </p:nvPr>
        </p:nvSpPr>
        <p:spPr/>
        <p:txBody>
          <a:bodyPr/>
          <a:lstStyle/>
          <a:p>
            <a:fld id="{5E3DCFCC-8C7B-4574-91B2-C3342261C6C2}" type="slidenum">
              <a:rPr lang="en-US" smtClean="0"/>
              <a:t>‹#›</a:t>
            </a:fld>
            <a:endParaRPr lang="en-US"/>
          </a:p>
        </p:txBody>
      </p:sp>
    </p:spTree>
    <p:extLst>
      <p:ext uri="{BB962C8B-B14F-4D97-AF65-F5344CB8AC3E}">
        <p14:creationId xmlns:p14="http://schemas.microsoft.com/office/powerpoint/2010/main" val="40933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p:nvSpPr>
        <p:spPr bwMode="ltGray">
          <a:xfrm>
            <a:off x="-1" y="457200"/>
            <a:ext cx="12188826" cy="1270000"/>
          </a:xfrm>
          <a:prstGeom prst="rect">
            <a:avLst/>
          </a:prstGeom>
          <a:gradFill>
            <a:gsLst>
              <a:gs pos="417">
                <a:schemeClr val="bg2">
                  <a:lumMod val="20000"/>
                  <a:lumOff val="80000"/>
                </a:schemeClr>
              </a:gs>
              <a:gs pos="100000">
                <a:schemeClr val="bg2"/>
              </a:gs>
            </a:gsLst>
            <a:lin ang="5400000" scaled="0"/>
          </a:gradFill>
          <a:ln w="152400">
            <a:noFill/>
            <a:miter lim="800000"/>
          </a:ln>
          <a:scene3d>
            <a:camera prst="orthographicFront"/>
            <a:lightRig rig="threePt" dir="t"/>
          </a:scene3d>
          <a:sp3d>
            <a:contourClr>
              <a:srgbClr val="B0BCB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bwMode="ltGray">
          <a:xfrm>
            <a:off x="0" y="1697736"/>
            <a:ext cx="12188825" cy="54864"/>
          </a:xfrm>
          <a:prstGeom prst="rect">
            <a:avLst/>
          </a:prstGeom>
          <a:solidFill>
            <a:schemeClr val="bg1"/>
          </a:solidFill>
          <a:ln w="152400">
            <a:noFill/>
            <a:miter lim="800000"/>
          </a:ln>
          <a:scene3d>
            <a:camera prst="orthographicFront"/>
            <a:lightRig rig="threePt" dir="t"/>
          </a:scene3d>
          <a:sp3d contourW="12700">
            <a:contourClr>
              <a:schemeClr val="bg2">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bwMode="ltGray">
          <a:xfrm>
            <a:off x="0" y="457200"/>
            <a:ext cx="12188825" cy="54864"/>
          </a:xfrm>
          <a:prstGeom prst="rect">
            <a:avLst/>
          </a:prstGeom>
          <a:solidFill>
            <a:schemeClr val="bg1"/>
          </a:solidFill>
          <a:ln w="152400">
            <a:noFill/>
            <a:miter lim="800000"/>
          </a:ln>
          <a:scene3d>
            <a:camera prst="orthographicFront"/>
            <a:lightRig rig="threePt" dir="t"/>
          </a:scene3d>
          <a:sp3d contourW="12700">
            <a:contourClr>
              <a:schemeClr val="bg2">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p:txBody>
          <a:bodyPr/>
          <a:lstStyle/>
          <a:p>
            <a:r>
              <a:rPr lang="en-US" dirty="0"/>
              <a:t>Add a footer</a:t>
            </a:r>
          </a:p>
        </p:txBody>
      </p:sp>
      <p:sp>
        <p:nvSpPr>
          <p:cNvPr id="3" name="Date Placeholder 2"/>
          <p:cNvSpPr>
            <a:spLocks noGrp="1"/>
          </p:cNvSpPr>
          <p:nvPr>
            <p:ph type="dt" sz="half" idx="10"/>
          </p:nvPr>
        </p:nvSpPr>
        <p:spPr/>
        <p:txBody>
          <a:bodyPr/>
          <a:lstStyle/>
          <a:p>
            <a:fld id="{B1BD3024-A370-4736-A073-CFE51D74BDB4}" type="datetimeFigureOut">
              <a:rPr lang="en-US" smtClean="0"/>
              <a:t>5/19/2023</a:t>
            </a:fld>
            <a:endParaRPr lang="en-US"/>
          </a:p>
        </p:txBody>
      </p:sp>
      <p:sp>
        <p:nvSpPr>
          <p:cNvPr id="5" name="Slide Number Placeholder 4"/>
          <p:cNvSpPr>
            <a:spLocks noGrp="1"/>
          </p:cNvSpPr>
          <p:nvPr>
            <p:ph type="sldNum" sz="quarter" idx="12"/>
          </p:nvPr>
        </p:nvSpPr>
        <p:spPr/>
        <p:txBody>
          <a:bodyPr/>
          <a:lstStyle/>
          <a:p>
            <a:fld id="{5E3DCFCC-8C7B-4574-91B2-C3342261C6C2}" type="slidenum">
              <a:rPr lang="en-US" smtClean="0"/>
              <a:t>‹#›</a:t>
            </a:fld>
            <a:endParaRPr lang="en-US"/>
          </a:p>
        </p:txBody>
      </p:sp>
    </p:spTree>
    <p:extLst>
      <p:ext uri="{BB962C8B-B14F-4D97-AF65-F5344CB8AC3E}">
        <p14:creationId xmlns:p14="http://schemas.microsoft.com/office/powerpoint/2010/main" val="3992949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7.jpeg"/><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6" cstate="email">
            <a:extLst>
              <a:ext uri="{28A0092B-C50C-407E-A947-70E740481C1C}">
                <a14:useLocalDpi xmlns:a14="http://schemas.microsoft.com/office/drawing/2010/main"/>
              </a:ext>
            </a:extLst>
          </a:blip>
          <a:stretch>
            <a:fillRect/>
          </a:stretch>
        </p:blipFill>
        <p:spPr>
          <a:xfrm>
            <a:off x="0" y="0"/>
            <a:ext cx="12188952" cy="455411"/>
          </a:xfrm>
          <a:prstGeom prst="rect">
            <a:avLst/>
          </a:prstGeom>
        </p:spPr>
      </p:pic>
      <p:sp>
        <p:nvSpPr>
          <p:cNvPr id="10" name="Rectangle 9"/>
          <p:cNvSpPr/>
          <p:nvPr userDrawn="1"/>
        </p:nvSpPr>
        <p:spPr bwMode="ltGray">
          <a:xfrm>
            <a:off x="0" y="457200"/>
            <a:ext cx="12188825" cy="54864"/>
          </a:xfrm>
          <a:prstGeom prst="rect">
            <a:avLst/>
          </a:prstGeom>
          <a:solidFill>
            <a:schemeClr val="bg1"/>
          </a:solidFill>
          <a:ln w="152400">
            <a:noFill/>
            <a:miter lim="800000"/>
          </a:ln>
          <a:scene3d>
            <a:camera prst="orthographicFront"/>
            <a:lightRig rig="threePt" dir="t"/>
          </a:scene3d>
          <a:sp3d contourW="12700">
            <a:contourClr>
              <a:schemeClr val="bg2">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66800" y="562302"/>
            <a:ext cx="10058400" cy="109728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66800" y="2057400"/>
            <a:ext cx="10058400" cy="43434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1066800" y="6519333"/>
            <a:ext cx="7086600" cy="202142"/>
          </a:xfrm>
          <a:prstGeom prst="rect">
            <a:avLst/>
          </a:prstGeom>
        </p:spPr>
        <p:txBody>
          <a:bodyPr vert="horz" lIns="91440" tIns="45720" rIns="91440" bIns="45720" rtlCol="0" anchor="ctr"/>
          <a:lstStyle>
            <a:lvl1pPr algn="l">
              <a:defRPr sz="1100">
                <a:solidFill>
                  <a:schemeClr val="tx1"/>
                </a:solidFill>
              </a:defRPr>
            </a:lvl1pPr>
          </a:lstStyle>
          <a:p>
            <a:r>
              <a:rPr lang="en-US" dirty="0"/>
              <a:t>Add a footer</a:t>
            </a:r>
          </a:p>
        </p:txBody>
      </p:sp>
      <p:sp>
        <p:nvSpPr>
          <p:cNvPr id="4" name="Date Placeholder 3"/>
          <p:cNvSpPr>
            <a:spLocks noGrp="1"/>
          </p:cNvSpPr>
          <p:nvPr>
            <p:ph type="dt" sz="half" idx="2"/>
          </p:nvPr>
        </p:nvSpPr>
        <p:spPr>
          <a:xfrm>
            <a:off x="8382000" y="6519333"/>
            <a:ext cx="1600200" cy="202142"/>
          </a:xfrm>
          <a:prstGeom prst="rect">
            <a:avLst/>
          </a:prstGeom>
        </p:spPr>
        <p:txBody>
          <a:bodyPr vert="horz" lIns="91440" tIns="45720" rIns="91440" bIns="45720" rtlCol="0" anchor="ctr"/>
          <a:lstStyle>
            <a:lvl1pPr algn="r">
              <a:defRPr sz="1100">
                <a:solidFill>
                  <a:schemeClr val="tx1"/>
                </a:solidFill>
              </a:defRPr>
            </a:lvl1pPr>
          </a:lstStyle>
          <a:p>
            <a:fld id="{B1BD3024-A370-4736-A073-CFE51D74BDB4}" type="datetimeFigureOut">
              <a:rPr lang="en-US" smtClean="0"/>
              <a:pPr/>
              <a:t>5/19/2023</a:t>
            </a:fld>
            <a:endParaRPr lang="en-US"/>
          </a:p>
        </p:txBody>
      </p:sp>
      <p:sp>
        <p:nvSpPr>
          <p:cNvPr id="6" name="Slide Number Placeholder 5"/>
          <p:cNvSpPr>
            <a:spLocks noGrp="1"/>
          </p:cNvSpPr>
          <p:nvPr>
            <p:ph type="sldNum" sz="quarter" idx="4"/>
          </p:nvPr>
        </p:nvSpPr>
        <p:spPr>
          <a:xfrm>
            <a:off x="10210800" y="6519333"/>
            <a:ext cx="914400" cy="202142"/>
          </a:xfrm>
          <a:prstGeom prst="rect">
            <a:avLst/>
          </a:prstGeom>
        </p:spPr>
        <p:txBody>
          <a:bodyPr vert="horz" lIns="91440" tIns="45720" rIns="91440" bIns="45720" rtlCol="0" anchor="ctr"/>
          <a:lstStyle>
            <a:lvl1pPr algn="r">
              <a:defRPr sz="1100">
                <a:solidFill>
                  <a:schemeClr val="tx1"/>
                </a:solidFill>
              </a:defRPr>
            </a:lvl1pPr>
          </a:lstStyle>
          <a:p>
            <a:fld id="{5E3DCFCC-8C7B-4574-91B2-C3342261C6C2}" type="slidenum">
              <a:rPr lang="en-US" smtClean="0"/>
              <a:pPr/>
              <a:t>‹#›</a:t>
            </a:fld>
            <a:endParaRPr lang="en-US"/>
          </a:p>
        </p:txBody>
      </p:sp>
    </p:spTree>
    <p:extLst>
      <p:ext uri="{BB962C8B-B14F-4D97-AF65-F5344CB8AC3E}">
        <p14:creationId xmlns:p14="http://schemas.microsoft.com/office/powerpoint/2010/main" val="17965786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3600" kern="1200" cap="sm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800"/>
        </a:spcBef>
        <a:buClr>
          <a:schemeClr val="bg2"/>
        </a:buClr>
        <a:buSzPct val="90000"/>
        <a:buFont typeface="Wingdings" panose="05000000000000000000" pitchFamily="2" charset="2"/>
        <a:buChar char="§"/>
        <a:defRPr sz="2400" kern="1200">
          <a:solidFill>
            <a:schemeClr val="tx1"/>
          </a:solidFill>
          <a:latin typeface="+mn-lt"/>
          <a:ea typeface="+mn-ea"/>
          <a:cs typeface="+mn-cs"/>
        </a:defRPr>
      </a:lvl1pPr>
      <a:lvl2pPr marL="502920" indent="-228600" algn="l" defTabSz="914400" rtl="0" eaLnBrk="1" latinLnBrk="0" hangingPunct="1">
        <a:lnSpc>
          <a:spcPct val="90000"/>
        </a:lnSpc>
        <a:spcBef>
          <a:spcPts val="1200"/>
        </a:spcBef>
        <a:buClr>
          <a:schemeClr val="bg2"/>
        </a:buClr>
        <a:buSzPct val="90000"/>
        <a:buFont typeface="Wingdings" panose="05000000000000000000" pitchFamily="2" charset="2"/>
        <a:buChar char="§"/>
        <a:defRPr sz="2000" kern="1200">
          <a:solidFill>
            <a:schemeClr val="tx1"/>
          </a:solidFill>
          <a:latin typeface="+mn-lt"/>
          <a:ea typeface="+mn-ea"/>
          <a:cs typeface="+mn-cs"/>
        </a:defRPr>
      </a:lvl2pPr>
      <a:lvl3pPr marL="777240" indent="-228600" algn="l" defTabSz="914400" rtl="0" eaLnBrk="1" latinLnBrk="0" hangingPunct="1">
        <a:lnSpc>
          <a:spcPct val="90000"/>
        </a:lnSpc>
        <a:spcBef>
          <a:spcPts val="800"/>
        </a:spcBef>
        <a:buClr>
          <a:schemeClr val="bg2"/>
        </a:buClr>
        <a:buSzPct val="90000"/>
        <a:buFont typeface="Wingdings" panose="05000000000000000000" pitchFamily="2" charset="2"/>
        <a:buChar char="§"/>
        <a:defRPr sz="1800" kern="1200">
          <a:solidFill>
            <a:schemeClr val="tx1"/>
          </a:solidFill>
          <a:latin typeface="+mn-lt"/>
          <a:ea typeface="+mn-ea"/>
          <a:cs typeface="+mn-cs"/>
        </a:defRPr>
      </a:lvl3pPr>
      <a:lvl4pPr marL="1051560" indent="-182880" algn="l" defTabSz="914400" rtl="0" eaLnBrk="1" latinLnBrk="0" hangingPunct="1">
        <a:lnSpc>
          <a:spcPct val="90000"/>
        </a:lnSpc>
        <a:spcBef>
          <a:spcPts val="600"/>
        </a:spcBef>
        <a:buClr>
          <a:schemeClr val="bg2"/>
        </a:buClr>
        <a:buSzPct val="90000"/>
        <a:buFont typeface="Wingdings" panose="05000000000000000000" pitchFamily="2" charset="2"/>
        <a:buChar char="§"/>
        <a:defRPr sz="1600" kern="1200">
          <a:solidFill>
            <a:schemeClr val="tx1"/>
          </a:solidFill>
          <a:latin typeface="+mn-lt"/>
          <a:ea typeface="+mn-ea"/>
          <a:cs typeface="+mn-cs"/>
        </a:defRPr>
      </a:lvl4pPr>
      <a:lvl5pPr marL="1325880" indent="-182880" algn="l" defTabSz="914400" rtl="0" eaLnBrk="1" latinLnBrk="0" hangingPunct="1">
        <a:lnSpc>
          <a:spcPct val="90000"/>
        </a:lnSpc>
        <a:spcBef>
          <a:spcPts val="600"/>
        </a:spcBef>
        <a:buClr>
          <a:schemeClr val="bg2"/>
        </a:buClr>
        <a:buSzPct val="90000"/>
        <a:buFont typeface="Wingdings" panose="05000000000000000000" pitchFamily="2" charset="2"/>
        <a:buChar char="§"/>
        <a:defRPr sz="1600" kern="1200">
          <a:solidFill>
            <a:schemeClr val="tx1"/>
          </a:solidFill>
          <a:latin typeface="+mn-lt"/>
          <a:ea typeface="+mn-ea"/>
          <a:cs typeface="+mn-cs"/>
        </a:defRPr>
      </a:lvl5pPr>
      <a:lvl6pPr marL="1600200" indent="-182880" algn="l" defTabSz="914400" rtl="0" eaLnBrk="1" latinLnBrk="0" hangingPunct="1">
        <a:lnSpc>
          <a:spcPct val="90000"/>
        </a:lnSpc>
        <a:spcBef>
          <a:spcPts val="600"/>
        </a:spcBef>
        <a:buClr>
          <a:schemeClr val="bg2"/>
        </a:buClr>
        <a:buSzPct val="90000"/>
        <a:buFont typeface="Wingdings" panose="05000000000000000000" pitchFamily="2" charset="2"/>
        <a:buChar char="§"/>
        <a:defRPr sz="1600" kern="1200">
          <a:solidFill>
            <a:schemeClr val="tx1"/>
          </a:solidFill>
          <a:latin typeface="+mn-lt"/>
          <a:ea typeface="+mn-ea"/>
          <a:cs typeface="+mn-cs"/>
        </a:defRPr>
      </a:lvl6pPr>
      <a:lvl7pPr marL="1874520" indent="-182880" algn="l" defTabSz="914400" rtl="0" eaLnBrk="1" latinLnBrk="0" hangingPunct="1">
        <a:lnSpc>
          <a:spcPct val="90000"/>
        </a:lnSpc>
        <a:spcBef>
          <a:spcPts val="600"/>
        </a:spcBef>
        <a:buClr>
          <a:schemeClr val="bg2"/>
        </a:buClr>
        <a:buSzPct val="90000"/>
        <a:buFont typeface="Wingdings" panose="05000000000000000000" pitchFamily="2" charset="2"/>
        <a:buChar char="§"/>
        <a:defRPr sz="1600" kern="1200">
          <a:solidFill>
            <a:schemeClr val="tx1"/>
          </a:solidFill>
          <a:latin typeface="+mn-lt"/>
          <a:ea typeface="+mn-ea"/>
          <a:cs typeface="+mn-cs"/>
        </a:defRPr>
      </a:lvl7pPr>
      <a:lvl8pPr marL="2148840" indent="-182880" algn="l" defTabSz="914400" rtl="0" eaLnBrk="1" latinLnBrk="0" hangingPunct="1">
        <a:lnSpc>
          <a:spcPct val="90000"/>
        </a:lnSpc>
        <a:spcBef>
          <a:spcPts val="600"/>
        </a:spcBef>
        <a:buClr>
          <a:schemeClr val="bg2"/>
        </a:buClr>
        <a:buSzPct val="90000"/>
        <a:buFont typeface="Wingdings" panose="05000000000000000000" pitchFamily="2" charset="2"/>
        <a:buChar char="§"/>
        <a:defRPr sz="1600" kern="1200">
          <a:solidFill>
            <a:schemeClr val="tx1"/>
          </a:solidFill>
          <a:latin typeface="+mn-lt"/>
          <a:ea typeface="+mn-ea"/>
          <a:cs typeface="+mn-cs"/>
        </a:defRPr>
      </a:lvl8pPr>
      <a:lvl9pPr marL="2423160" indent="-182880" algn="l" defTabSz="914400" rtl="0" eaLnBrk="1" latinLnBrk="0" hangingPunct="1">
        <a:lnSpc>
          <a:spcPct val="90000"/>
        </a:lnSpc>
        <a:spcBef>
          <a:spcPts val="600"/>
        </a:spcBef>
        <a:buClr>
          <a:schemeClr val="bg2"/>
        </a:buClr>
        <a:buSzPct val="90000"/>
        <a:buFont typeface="Wingdings" panose="05000000000000000000"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Freeform 12"/>
          <p:cNvSpPr>
            <a:spLocks/>
          </p:cNvSpPr>
          <p:nvPr/>
        </p:nvSpPr>
        <p:spPr bwMode="auto">
          <a:xfrm>
            <a:off x="954617" y="5002214"/>
            <a:ext cx="5069416"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eaLnBrk="1" fontAlgn="auto" hangingPunct="1">
              <a:spcBef>
                <a:spcPts val="0"/>
              </a:spcBef>
              <a:spcAft>
                <a:spcPts val="0"/>
              </a:spcAft>
              <a:defRPr/>
            </a:pPr>
            <a:endParaRPr lang="en-US" sz="1800">
              <a:latin typeface="+mn-lt"/>
            </a:endParaRPr>
          </a:p>
        </p:txBody>
      </p:sp>
      <p:sp>
        <p:nvSpPr>
          <p:cNvPr id="2051" name="Freeform 11"/>
          <p:cNvSpPr>
            <a:spLocks/>
          </p:cNvSpPr>
          <p:nvPr/>
        </p:nvSpPr>
        <p:spPr bwMode="auto">
          <a:xfrm>
            <a:off x="-71966" y="5784850"/>
            <a:ext cx="5069417" cy="838200"/>
          </a:xfrm>
          <a:custGeom>
            <a:avLst/>
            <a:gdLst>
              <a:gd name="T0" fmla="*/ 0 w 5760"/>
              <a:gd name="T1" fmla="*/ 0 h 528"/>
              <a:gd name="T2" fmla="*/ 3802063 w 5760"/>
              <a:gd name="T3" fmla="*/ 0 h 528"/>
              <a:gd name="T4" fmla="*/ 3802063 w 5760"/>
              <a:gd name="T5" fmla="*/ 838200 h 528"/>
              <a:gd name="T6" fmla="*/ 31684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en-US" sz="1800"/>
          </a:p>
        </p:txBody>
      </p:sp>
      <p:sp>
        <p:nvSpPr>
          <p:cNvPr id="14" name="Right Triangle 13"/>
          <p:cNvSpPr>
            <a:spLocks/>
          </p:cNvSpPr>
          <p:nvPr/>
        </p:nvSpPr>
        <p:spPr bwMode="auto">
          <a:xfrm>
            <a:off x="-8056" y="5791253"/>
            <a:ext cx="4536419" cy="1080868"/>
          </a:xfrm>
          <a:prstGeom prst="rtTriangle">
            <a:avLst/>
          </a:prstGeom>
          <a:blipFill>
            <a:blip r:embed="rId15">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15" name="Straight Connector 14"/>
          <p:cNvCxnSpPr/>
          <p:nvPr/>
        </p:nvCxnSpPr>
        <p:spPr>
          <a:xfrm>
            <a:off x="-12316" y="5787739"/>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609600" y="274638"/>
            <a:ext cx="10972800" cy="1143000"/>
          </a:xfrm>
          <a:prstGeom prst="rect">
            <a:avLst/>
          </a:prstGeom>
        </p:spPr>
        <p:txBody>
          <a:bodyPr vert="horz" anchor="ctr">
            <a:normAutofit/>
            <a:scene3d>
              <a:camera prst="orthographicFront"/>
              <a:lightRig rig="soft" dir="t"/>
            </a:scene3d>
            <a:sp3d prstMaterial="softEdge">
              <a:bevelT w="25400" h="25400"/>
            </a:sp3d>
          </a:bodyPr>
          <a:lstStyle/>
          <a:p>
            <a:r>
              <a:rPr lang="en-US" smtClean="0"/>
              <a:t>Click to edit Master title style</a:t>
            </a:r>
            <a:endParaRPr lang="en-US"/>
          </a:p>
        </p:txBody>
      </p:sp>
      <p:sp>
        <p:nvSpPr>
          <p:cNvPr id="2057" name="Text Placeholder 29"/>
          <p:cNvSpPr>
            <a:spLocks noGrp="1"/>
          </p:cNvSpPr>
          <p:nvPr>
            <p:ph type="body" idx="1"/>
          </p:nvPr>
        </p:nvSpPr>
        <p:spPr bwMode="auto">
          <a:xfrm>
            <a:off x="609600" y="1481138"/>
            <a:ext cx="109728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 name="Date Placeholder 9"/>
          <p:cNvSpPr>
            <a:spLocks noGrp="1"/>
          </p:cNvSpPr>
          <p:nvPr>
            <p:ph type="dt" sz="half" idx="2"/>
          </p:nvPr>
        </p:nvSpPr>
        <p:spPr>
          <a:xfrm>
            <a:off x="8970433" y="6408739"/>
            <a:ext cx="2559051" cy="365125"/>
          </a:xfrm>
          <a:prstGeom prst="rect">
            <a:avLst/>
          </a:prstGeom>
        </p:spPr>
        <p:txBody>
          <a:bodyPr vert="horz" anchor="b"/>
          <a:lstStyle>
            <a:lvl1pPr algn="l" eaLnBrk="1" fontAlgn="auto" latinLnBrk="0" hangingPunct="1">
              <a:spcBef>
                <a:spcPts val="0"/>
              </a:spcBef>
              <a:spcAft>
                <a:spcPts val="0"/>
              </a:spcAft>
              <a:defRPr kumimoji="0" sz="1000">
                <a:solidFill>
                  <a:schemeClr val="tx1"/>
                </a:solidFill>
                <a:latin typeface="+mn-lt"/>
              </a:defRPr>
            </a:lvl1pPr>
            <a:extLst/>
          </a:lstStyle>
          <a:p>
            <a:pPr>
              <a:defRPr/>
            </a:pPr>
            <a:fld id="{7774869E-185C-427A-B8EC-3944630868AF}" type="datetimeFigureOut">
              <a:rPr lang="en-US"/>
              <a:pPr>
                <a:defRPr/>
              </a:pPr>
              <a:t>5/19/2023</a:t>
            </a:fld>
            <a:endParaRPr lang="en-US"/>
          </a:p>
        </p:txBody>
      </p:sp>
      <p:sp>
        <p:nvSpPr>
          <p:cNvPr id="22" name="Footer Placeholder 21"/>
          <p:cNvSpPr>
            <a:spLocks noGrp="1"/>
          </p:cNvSpPr>
          <p:nvPr>
            <p:ph type="ftr" sz="quarter" idx="3"/>
          </p:nvPr>
        </p:nvSpPr>
        <p:spPr>
          <a:xfrm>
            <a:off x="5839884" y="6408739"/>
            <a:ext cx="3134783"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defRPr>
            </a:lvl1pPr>
            <a:extLst/>
          </a:lstStyle>
          <a:p>
            <a:pPr>
              <a:defRPr/>
            </a:pPr>
            <a:endParaRPr lang="en-US"/>
          </a:p>
        </p:txBody>
      </p:sp>
      <p:sp>
        <p:nvSpPr>
          <p:cNvPr id="18" name="Slide Number Placeholder 17"/>
          <p:cNvSpPr>
            <a:spLocks noGrp="1"/>
          </p:cNvSpPr>
          <p:nvPr>
            <p:ph type="sldNum" sz="quarter" idx="4"/>
          </p:nvPr>
        </p:nvSpPr>
        <p:spPr>
          <a:xfrm>
            <a:off x="11529484" y="6408739"/>
            <a:ext cx="488949" cy="365125"/>
          </a:xfrm>
          <a:prstGeom prst="rect">
            <a:avLst/>
          </a:prstGeom>
        </p:spPr>
        <p:txBody>
          <a:bodyPr vert="horz" anchor="b"/>
          <a:lstStyle>
            <a:lvl1pPr algn="r" eaLnBrk="1" fontAlgn="auto" latinLnBrk="0" hangingPunct="1">
              <a:spcBef>
                <a:spcPts val="0"/>
              </a:spcBef>
              <a:spcAft>
                <a:spcPts val="0"/>
              </a:spcAft>
              <a:defRPr kumimoji="0" sz="1000" b="0">
                <a:solidFill>
                  <a:schemeClr val="tx1"/>
                </a:solidFill>
                <a:latin typeface="+mn-lt"/>
              </a:defRPr>
            </a:lvl1pPr>
            <a:extLst/>
          </a:lstStyle>
          <a:p>
            <a:pPr>
              <a:defRPr/>
            </a:pPr>
            <a:fld id="{0BDB2F05-A006-4EC6-B65A-B7109C8F5B2B}" type="slidenum">
              <a:rPr lang="en-US"/>
              <a:pPr>
                <a:defRPr/>
              </a:pPr>
              <a:t>‹#›</a:t>
            </a:fld>
            <a:endParaRPr lang="en-US"/>
          </a:p>
        </p:txBody>
      </p:sp>
    </p:spTree>
    <p:extLst>
      <p:ext uri="{BB962C8B-B14F-4D97-AF65-F5344CB8AC3E}">
        <p14:creationId xmlns:p14="http://schemas.microsoft.com/office/powerpoint/2010/main" val="1430610262"/>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Lst>
  <p:transition>
    <p:wipe/>
  </p:transition>
  <p:txStyles>
    <p:titleStyle>
      <a:lvl1pPr algn="l" rtl="1" eaLnBrk="1" fontAlgn="base" hangingPunct="1">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1" eaLnBrk="1" fontAlgn="base" hangingPunct="1">
        <a:spcBef>
          <a:spcPct val="0"/>
        </a:spcBef>
        <a:spcAft>
          <a:spcPct val="0"/>
        </a:spcAft>
        <a:defRPr sz="4100" b="1">
          <a:solidFill>
            <a:schemeClr val="tx2"/>
          </a:solidFill>
          <a:latin typeface="Lucida Sans Unicode" panose="020B0602030504020204" pitchFamily="34" charset="0"/>
        </a:defRPr>
      </a:lvl2pPr>
      <a:lvl3pPr algn="l" rtl="1" eaLnBrk="1" fontAlgn="base" hangingPunct="1">
        <a:spcBef>
          <a:spcPct val="0"/>
        </a:spcBef>
        <a:spcAft>
          <a:spcPct val="0"/>
        </a:spcAft>
        <a:defRPr sz="4100" b="1">
          <a:solidFill>
            <a:schemeClr val="tx2"/>
          </a:solidFill>
          <a:latin typeface="Lucida Sans Unicode" panose="020B0602030504020204" pitchFamily="34" charset="0"/>
        </a:defRPr>
      </a:lvl3pPr>
      <a:lvl4pPr algn="l" rtl="1" eaLnBrk="1" fontAlgn="base" hangingPunct="1">
        <a:spcBef>
          <a:spcPct val="0"/>
        </a:spcBef>
        <a:spcAft>
          <a:spcPct val="0"/>
        </a:spcAft>
        <a:defRPr sz="4100" b="1">
          <a:solidFill>
            <a:schemeClr val="tx2"/>
          </a:solidFill>
          <a:latin typeface="Lucida Sans Unicode" panose="020B0602030504020204" pitchFamily="34" charset="0"/>
        </a:defRPr>
      </a:lvl4pPr>
      <a:lvl5pPr algn="l" rtl="1" eaLnBrk="1" fontAlgn="base" hangingPunct="1">
        <a:spcBef>
          <a:spcPct val="0"/>
        </a:spcBef>
        <a:spcAft>
          <a:spcPct val="0"/>
        </a:spcAft>
        <a:defRPr sz="4100" b="1">
          <a:solidFill>
            <a:schemeClr val="tx2"/>
          </a:solidFill>
          <a:latin typeface="Lucida Sans Unicode" panose="020B0602030504020204" pitchFamily="34" charset="0"/>
        </a:defRPr>
      </a:lvl5pPr>
      <a:lvl6pPr marL="457200" algn="l" rtl="1" eaLnBrk="1" fontAlgn="base" hangingPunct="1">
        <a:spcBef>
          <a:spcPct val="0"/>
        </a:spcBef>
        <a:spcAft>
          <a:spcPct val="0"/>
        </a:spcAft>
        <a:defRPr sz="4100" b="1">
          <a:solidFill>
            <a:schemeClr val="tx2"/>
          </a:solidFill>
          <a:latin typeface="Lucida Sans Unicode" panose="020B0602030504020204" pitchFamily="34" charset="0"/>
        </a:defRPr>
      </a:lvl6pPr>
      <a:lvl7pPr marL="914400" algn="l" rtl="1" eaLnBrk="1" fontAlgn="base" hangingPunct="1">
        <a:spcBef>
          <a:spcPct val="0"/>
        </a:spcBef>
        <a:spcAft>
          <a:spcPct val="0"/>
        </a:spcAft>
        <a:defRPr sz="4100" b="1">
          <a:solidFill>
            <a:schemeClr val="tx2"/>
          </a:solidFill>
          <a:latin typeface="Lucida Sans Unicode" panose="020B0602030504020204" pitchFamily="34" charset="0"/>
        </a:defRPr>
      </a:lvl7pPr>
      <a:lvl8pPr marL="1371600" algn="l" rtl="1" eaLnBrk="1" fontAlgn="base" hangingPunct="1">
        <a:spcBef>
          <a:spcPct val="0"/>
        </a:spcBef>
        <a:spcAft>
          <a:spcPct val="0"/>
        </a:spcAft>
        <a:defRPr sz="4100" b="1">
          <a:solidFill>
            <a:schemeClr val="tx2"/>
          </a:solidFill>
          <a:latin typeface="Lucida Sans Unicode" panose="020B0602030504020204" pitchFamily="34" charset="0"/>
        </a:defRPr>
      </a:lvl8pPr>
      <a:lvl9pPr marL="1828800" algn="l" rtl="1" eaLnBrk="1" fontAlgn="base" hangingPunct="1">
        <a:spcBef>
          <a:spcPct val="0"/>
        </a:spcBef>
        <a:spcAft>
          <a:spcPct val="0"/>
        </a:spcAft>
        <a:defRPr sz="4100" b="1">
          <a:solidFill>
            <a:schemeClr val="tx2"/>
          </a:solidFill>
          <a:latin typeface="Lucida Sans Unicode" panose="020B0602030504020204" pitchFamily="34" charset="0"/>
        </a:defRPr>
      </a:lvl9pPr>
      <a:extLst/>
    </p:titleStyle>
    <p:bodyStyle>
      <a:lvl1pPr marL="365125" indent="-255588" algn="r" rtl="1" eaLnBrk="1" fontAlgn="base" hangingPunct="1">
        <a:spcBef>
          <a:spcPts val="400"/>
        </a:spcBef>
        <a:spcAft>
          <a:spcPct val="0"/>
        </a:spcAft>
        <a:buClr>
          <a:schemeClr val="accent1"/>
        </a:buClr>
        <a:buSzPct val="68000"/>
        <a:buFont typeface="Wingdings 3" panose="05040102010807070707" pitchFamily="18" charset="2"/>
        <a:buChar char=""/>
        <a:defRPr sz="2700" kern="1200">
          <a:solidFill>
            <a:schemeClr val="tx1"/>
          </a:solidFill>
          <a:latin typeface="+mn-lt"/>
          <a:ea typeface="+mn-ea"/>
          <a:cs typeface="+mn-cs"/>
        </a:defRPr>
      </a:lvl1pPr>
      <a:lvl2pPr marL="620713" indent="-228600" algn="r" rtl="1" eaLnBrk="1" fontAlgn="base" hangingPunct="1">
        <a:spcBef>
          <a:spcPts val="325"/>
        </a:spcBef>
        <a:spcAft>
          <a:spcPct val="0"/>
        </a:spcAft>
        <a:buClr>
          <a:schemeClr val="accent1"/>
        </a:buClr>
        <a:buFont typeface="Verdana" panose="020B0604030504040204" pitchFamily="34" charset="0"/>
        <a:buChar char="◦"/>
        <a:defRPr sz="2300" kern="1200">
          <a:solidFill>
            <a:schemeClr val="tx1"/>
          </a:solidFill>
          <a:latin typeface="+mn-lt"/>
          <a:ea typeface="+mn-ea"/>
          <a:cs typeface="+mn-cs"/>
        </a:defRPr>
      </a:lvl2pPr>
      <a:lvl3pPr marL="858838" indent="-228600" algn="r" rtl="1" eaLnBrk="1" fontAlgn="base" hangingPunct="1">
        <a:spcBef>
          <a:spcPts val="350"/>
        </a:spcBef>
        <a:spcAft>
          <a:spcPct val="0"/>
        </a:spcAft>
        <a:buClr>
          <a:schemeClr val="accent2"/>
        </a:buClr>
        <a:buSzPct val="100000"/>
        <a:buFont typeface="Wingdings 2" panose="05020102010507070707" pitchFamily="18" charset="2"/>
        <a:buChar char=""/>
        <a:defRPr sz="2100" kern="1200">
          <a:solidFill>
            <a:schemeClr val="tx1"/>
          </a:solidFill>
          <a:latin typeface="+mn-lt"/>
          <a:ea typeface="+mn-ea"/>
          <a:cs typeface="+mn-cs"/>
        </a:defRPr>
      </a:lvl3pPr>
      <a:lvl4pPr marL="1143000" indent="-228600" algn="r" rtl="1" eaLnBrk="1" fontAlgn="base" hangingPunct="1">
        <a:spcBef>
          <a:spcPts val="350"/>
        </a:spcBef>
        <a:spcAft>
          <a:spcPct val="0"/>
        </a:spcAft>
        <a:buClr>
          <a:schemeClr val="accent2"/>
        </a:buClr>
        <a:buFont typeface="Wingdings 2" panose="05020102010507070707" pitchFamily="18" charset="2"/>
        <a:buChar char=""/>
        <a:defRPr sz="1900" kern="1200">
          <a:solidFill>
            <a:schemeClr val="tx1"/>
          </a:solidFill>
          <a:latin typeface="+mn-lt"/>
          <a:ea typeface="+mn-ea"/>
          <a:cs typeface="+mn-cs"/>
        </a:defRPr>
      </a:lvl4pPr>
      <a:lvl5pPr marL="1371600" indent="-228600" algn="r" rtl="1" eaLnBrk="1" fontAlgn="base" hangingPunct="1">
        <a:spcBef>
          <a:spcPts val="350"/>
        </a:spcBef>
        <a:spcAft>
          <a:spcPct val="0"/>
        </a:spcAft>
        <a:buClr>
          <a:schemeClr val="accent2"/>
        </a:buClr>
        <a:buFont typeface="Wingdings 2" panose="05020102010507070707" pitchFamily="18" charset="2"/>
        <a:buChar char=""/>
        <a:defRPr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4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2.xml"/><Relationship Id="rId4" Type="http://schemas.openxmlformats.org/officeDocument/2006/relationships/image" Target="../media/image30.jpg"/></Relationships>
</file>

<file path=ppt/slides/_rels/slide5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2.xml"/><Relationship Id="rId4" Type="http://schemas.openxmlformats.org/officeDocument/2006/relationships/image" Target="../media/image33.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58299" y="1482649"/>
            <a:ext cx="5760720" cy="2023413"/>
          </a:xfrm>
          <a:solidFill>
            <a:schemeClr val="bg2"/>
          </a:solidFill>
        </p:spPr>
        <p:style>
          <a:lnRef idx="3">
            <a:schemeClr val="lt1"/>
          </a:lnRef>
          <a:fillRef idx="1">
            <a:schemeClr val="accent1"/>
          </a:fillRef>
          <a:effectRef idx="1">
            <a:schemeClr val="accent1"/>
          </a:effectRef>
          <a:fontRef idx="minor">
            <a:schemeClr val="lt1"/>
          </a:fontRef>
        </p:style>
        <p:txBody>
          <a:bodyPr>
            <a:noAutofit/>
          </a:bodyPr>
          <a:lstStyle/>
          <a:p>
            <a:r>
              <a:rPr lang="fa-IR" sz="4000" b="1" dirty="0" smtClean="0">
                <a:solidFill>
                  <a:schemeClr val="tx1"/>
                </a:solidFill>
              </a:rPr>
              <a:t>مراحل </a:t>
            </a:r>
            <a:r>
              <a:rPr lang="fa-IR" sz="4000" b="1" dirty="0">
                <a:solidFill>
                  <a:schemeClr val="tx1"/>
                </a:solidFill>
              </a:rPr>
              <a:t>طراحی </a:t>
            </a:r>
            <a:r>
              <a:rPr lang="fa-IR" sz="4000" b="1" dirty="0" smtClean="0">
                <a:solidFill>
                  <a:schemeClr val="tx1"/>
                </a:solidFill>
              </a:rPr>
              <a:t>بسیج </a:t>
            </a:r>
            <a:r>
              <a:rPr lang="fa-IR" sz="4000" b="1" dirty="0">
                <a:solidFill>
                  <a:schemeClr val="tx1"/>
                </a:solidFill>
              </a:rPr>
              <a:t>اجتماعی </a:t>
            </a:r>
            <a:r>
              <a:rPr lang="fa-IR" sz="3600" b="1" dirty="0">
                <a:solidFill>
                  <a:schemeClr val="tx1"/>
                </a:solidFill>
              </a:rPr>
              <a:t>در حوزه ارتقای </a:t>
            </a:r>
            <a:r>
              <a:rPr lang="fa-IR" sz="3600" b="1" dirty="0" smtClean="0">
                <a:solidFill>
                  <a:schemeClr val="tx1"/>
                </a:solidFill>
              </a:rPr>
              <a:t>سلامت</a:t>
            </a:r>
            <a:r>
              <a:rPr lang="fa-IR" sz="3600" b="1" dirty="0" smtClean="0"/>
              <a:t/>
            </a:r>
            <a:br>
              <a:rPr lang="fa-IR" sz="3600" b="1" dirty="0" smtClean="0"/>
            </a:br>
            <a:endParaRPr lang="en-US" sz="3600" dirty="0"/>
          </a:p>
        </p:txBody>
      </p:sp>
    </p:spTree>
    <p:extLst>
      <p:ext uri="{BB962C8B-B14F-4D97-AF65-F5344CB8AC3E}">
        <p14:creationId xmlns:p14="http://schemas.microsoft.com/office/powerpoint/2010/main" val="2247114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solidFill>
                  <a:srgbClr val="7030A0"/>
                </a:solidFill>
              </a:rPr>
              <a:t>گام دوم: تحلیل وضعیت </a:t>
            </a:r>
            <a:r>
              <a:rPr lang="fa-IR" b="1" dirty="0" smtClean="0">
                <a:solidFill>
                  <a:srgbClr val="7030A0"/>
                </a:solidFill>
              </a:rPr>
              <a:t>موجود</a:t>
            </a:r>
            <a:r>
              <a:rPr lang="fa-IR" dirty="0">
                <a:solidFill>
                  <a:srgbClr val="7030A0"/>
                </a:solidFill>
              </a:rPr>
              <a:t/>
            </a:r>
            <a:br>
              <a:rPr lang="fa-IR" dirty="0">
                <a:solidFill>
                  <a:srgbClr val="7030A0"/>
                </a:solidFill>
              </a:rPr>
            </a:br>
            <a:endParaRPr lang="en-US" dirty="0">
              <a:solidFill>
                <a:srgbClr val="7030A0"/>
              </a:solidFill>
            </a:endParaRPr>
          </a:p>
        </p:txBody>
      </p:sp>
      <p:sp>
        <p:nvSpPr>
          <p:cNvPr id="3" name="Content Placeholder 2"/>
          <p:cNvSpPr>
            <a:spLocks noGrp="1"/>
          </p:cNvSpPr>
          <p:nvPr>
            <p:ph idx="1"/>
          </p:nvPr>
        </p:nvSpPr>
        <p:spPr/>
        <p:txBody>
          <a:bodyPr>
            <a:normAutofit/>
          </a:bodyPr>
          <a:lstStyle/>
          <a:p>
            <a:pPr algn="r" rtl="1">
              <a:lnSpc>
                <a:spcPct val="110000"/>
              </a:lnSpc>
              <a:buFont typeface="Wingdings" panose="05000000000000000000" pitchFamily="2" charset="2"/>
              <a:buChar char="q"/>
            </a:pPr>
            <a:r>
              <a:rPr lang="fa-IR" b="1" dirty="0" smtClean="0">
                <a:solidFill>
                  <a:srgbClr val="FF0000"/>
                </a:solidFill>
              </a:rPr>
              <a:t>تحلیل وضعیت از نظر سیاسی، اقتصادی، اجتماعی و فناوری</a:t>
            </a:r>
            <a:r>
              <a:rPr lang="fa-IR" b="1" dirty="0" smtClean="0"/>
              <a:t/>
            </a:r>
            <a:br>
              <a:rPr lang="fa-IR" b="1" dirty="0" smtClean="0"/>
            </a:br>
            <a:r>
              <a:rPr lang="en-US" dirty="0" smtClean="0"/>
              <a:t>PEST (Politically, Economically, Socially and Technologically) Analysis</a:t>
            </a:r>
            <a:endParaRPr lang="fa-IR" dirty="0" smtClean="0"/>
          </a:p>
          <a:p>
            <a:pPr algn="r" rtl="1">
              <a:lnSpc>
                <a:spcPct val="110000"/>
              </a:lnSpc>
              <a:buFont typeface="Wingdings" panose="05000000000000000000" pitchFamily="2" charset="2"/>
              <a:buChar char="q"/>
            </a:pPr>
            <a:endParaRPr lang="fa-IR" dirty="0"/>
          </a:p>
          <a:p>
            <a:pPr algn="r" rtl="1">
              <a:lnSpc>
                <a:spcPct val="110000"/>
              </a:lnSpc>
              <a:buFont typeface="Wingdings" panose="05000000000000000000" pitchFamily="2" charset="2"/>
              <a:buChar char="q"/>
            </a:pPr>
            <a:r>
              <a:rPr lang="en-US" dirty="0" smtClean="0"/>
              <a:t/>
            </a:r>
            <a:br>
              <a:rPr lang="en-US" dirty="0" smtClean="0"/>
            </a:br>
            <a:r>
              <a:rPr lang="fa-IR" b="1" dirty="0" smtClean="0">
                <a:solidFill>
                  <a:srgbClr val="FF0000"/>
                </a:solidFill>
              </a:rPr>
              <a:t>تحلیل از نظر فرصت ها، تهدیدها، نقاط قوت و نقاط ضعف</a:t>
            </a:r>
            <a:br>
              <a:rPr lang="fa-IR" b="1" dirty="0" smtClean="0">
                <a:solidFill>
                  <a:srgbClr val="FF0000"/>
                </a:solidFill>
              </a:rPr>
            </a:br>
            <a:r>
              <a:rPr lang="en-US" dirty="0" smtClean="0"/>
              <a:t>SWOT (Strengths, Weaknesses, Opportunities and Threats) Analysis</a:t>
            </a:r>
            <a:br>
              <a:rPr lang="en-US" dirty="0" smtClean="0"/>
            </a:br>
            <a:endParaRPr lang="en-US" dirty="0"/>
          </a:p>
        </p:txBody>
      </p:sp>
    </p:spTree>
    <p:extLst>
      <p:ext uri="{BB962C8B-B14F-4D97-AF65-F5344CB8AC3E}">
        <p14:creationId xmlns:p14="http://schemas.microsoft.com/office/powerpoint/2010/main" val="3217205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t>تحلیل </a:t>
            </a:r>
            <a:r>
              <a:rPr lang="en-US" dirty="0" smtClean="0"/>
              <a:t>SWOT</a:t>
            </a:r>
            <a:endParaRPr lang="en-US" dirty="0"/>
          </a:p>
        </p:txBody>
      </p:sp>
      <p:sp>
        <p:nvSpPr>
          <p:cNvPr id="3" name="Content Placeholder 2"/>
          <p:cNvSpPr>
            <a:spLocks noGrp="1"/>
          </p:cNvSpPr>
          <p:nvPr>
            <p:ph idx="1"/>
          </p:nvPr>
        </p:nvSpPr>
        <p:spPr/>
        <p:txBody>
          <a:bodyPr/>
          <a:lstStyle/>
          <a:p>
            <a:pPr algn="r" rtl="1"/>
            <a:r>
              <a:rPr lang="fa-IR" dirty="0" smtClean="0"/>
              <a:t>نقاط </a:t>
            </a:r>
            <a:r>
              <a:rPr lang="fa-IR" dirty="0"/>
              <a:t>قوت یا </a:t>
            </a:r>
            <a:r>
              <a:rPr lang="en-US" b="1" dirty="0" smtClean="0">
                <a:solidFill>
                  <a:srgbClr val="FF0000"/>
                </a:solidFill>
              </a:rPr>
              <a:t>S</a:t>
            </a:r>
            <a:r>
              <a:rPr lang="en-US" dirty="0" smtClean="0"/>
              <a:t>trengths</a:t>
            </a:r>
            <a:r>
              <a:rPr lang="fa-IR" dirty="0" smtClean="0"/>
              <a:t>: </a:t>
            </a:r>
          </a:p>
          <a:p>
            <a:pPr marL="0" indent="0" algn="r" rtl="1">
              <a:buNone/>
            </a:pPr>
            <a:r>
              <a:rPr lang="fa-IR" dirty="0" smtClean="0"/>
              <a:t>ویژگیهای </a:t>
            </a:r>
            <a:r>
              <a:rPr lang="fa-IR" dirty="0"/>
              <a:t>مثبت مربوط به درون یک </a:t>
            </a:r>
            <a:r>
              <a:rPr lang="fa-IR" dirty="0" smtClean="0"/>
              <a:t>سیستم </a:t>
            </a:r>
            <a:r>
              <a:rPr lang="fa-IR" dirty="0"/>
              <a:t>که باید تقویت </a:t>
            </a:r>
            <a:r>
              <a:rPr lang="fa-IR" dirty="0" smtClean="0"/>
              <a:t>شود.</a:t>
            </a:r>
          </a:p>
          <a:p>
            <a:pPr algn="r" rtl="1"/>
            <a:r>
              <a:rPr lang="fa-IR" dirty="0" smtClean="0"/>
              <a:t>نقاط </a:t>
            </a:r>
            <a:r>
              <a:rPr lang="fa-IR" dirty="0"/>
              <a:t>ضعف یا </a:t>
            </a:r>
            <a:r>
              <a:rPr lang="en-US" dirty="0"/>
              <a:t> </a:t>
            </a:r>
            <a:r>
              <a:rPr lang="en-US" dirty="0" smtClean="0"/>
              <a:t>:</a:t>
            </a:r>
            <a:r>
              <a:rPr lang="en-US" b="1" dirty="0" smtClean="0">
                <a:solidFill>
                  <a:srgbClr val="FF0000"/>
                </a:solidFill>
              </a:rPr>
              <a:t>W</a:t>
            </a:r>
            <a:r>
              <a:rPr lang="en-US" dirty="0" smtClean="0"/>
              <a:t>eaknesses</a:t>
            </a:r>
            <a:endParaRPr lang="fa-IR" dirty="0" smtClean="0"/>
          </a:p>
          <a:p>
            <a:pPr marL="0" indent="0" algn="r" rtl="1">
              <a:buNone/>
            </a:pPr>
            <a:r>
              <a:rPr lang="fa-IR" dirty="0" smtClean="0"/>
              <a:t>ویژگی </a:t>
            </a:r>
            <a:r>
              <a:rPr lang="fa-IR" dirty="0"/>
              <a:t>های منفی مربوط به درون یک </a:t>
            </a:r>
            <a:r>
              <a:rPr lang="fa-IR" dirty="0" smtClean="0"/>
              <a:t>سیستم </a:t>
            </a:r>
            <a:r>
              <a:rPr lang="fa-IR" dirty="0"/>
              <a:t>که باید اصلاح </a:t>
            </a:r>
            <a:r>
              <a:rPr lang="fa-IR" dirty="0" smtClean="0"/>
              <a:t>شود.</a:t>
            </a:r>
          </a:p>
          <a:p>
            <a:pPr algn="r" rtl="1"/>
            <a:r>
              <a:rPr lang="fa-IR" dirty="0" smtClean="0"/>
              <a:t>فرصتها یا </a:t>
            </a:r>
            <a:r>
              <a:rPr lang="en-US" dirty="0" smtClean="0"/>
              <a:t> :</a:t>
            </a:r>
            <a:r>
              <a:rPr lang="en-US" b="1" dirty="0" smtClean="0">
                <a:solidFill>
                  <a:srgbClr val="FF0000"/>
                </a:solidFill>
              </a:rPr>
              <a:t>O</a:t>
            </a:r>
            <a:r>
              <a:rPr lang="en-US" dirty="0" smtClean="0"/>
              <a:t>pportunities</a:t>
            </a:r>
            <a:endParaRPr lang="fa-IR" dirty="0" smtClean="0"/>
          </a:p>
          <a:p>
            <a:pPr marL="0" indent="0" algn="r" rtl="1">
              <a:buNone/>
            </a:pPr>
            <a:r>
              <a:rPr lang="fa-IR" dirty="0" smtClean="0"/>
              <a:t>آنچه </a:t>
            </a:r>
            <a:r>
              <a:rPr lang="fa-IR" dirty="0"/>
              <a:t>به نفع روند یک سیستم است و از بیرون </a:t>
            </a:r>
            <a:r>
              <a:rPr lang="fa-IR" dirty="0" smtClean="0"/>
              <a:t>مجموعه منشا میگیرد.</a:t>
            </a:r>
          </a:p>
          <a:p>
            <a:pPr algn="r" rtl="1"/>
            <a:r>
              <a:rPr lang="fa-IR" dirty="0" smtClean="0"/>
              <a:t>تهدیدها یا </a:t>
            </a:r>
            <a:r>
              <a:rPr lang="en-US" dirty="0" smtClean="0"/>
              <a:t> :</a:t>
            </a:r>
            <a:r>
              <a:rPr lang="en-US" b="1" dirty="0" smtClean="0">
                <a:solidFill>
                  <a:srgbClr val="FF0000"/>
                </a:solidFill>
              </a:rPr>
              <a:t>T</a:t>
            </a:r>
            <a:r>
              <a:rPr lang="en-US" dirty="0" smtClean="0"/>
              <a:t>hreats</a:t>
            </a:r>
            <a:endParaRPr lang="fa-IR" dirty="0" smtClean="0"/>
          </a:p>
          <a:p>
            <a:pPr marL="0" indent="0" algn="r" rtl="1">
              <a:buNone/>
            </a:pPr>
            <a:r>
              <a:rPr lang="fa-IR" dirty="0" smtClean="0"/>
              <a:t>آنچه </a:t>
            </a:r>
            <a:r>
              <a:rPr lang="fa-IR" dirty="0"/>
              <a:t>به ضرر روند یک </a:t>
            </a:r>
            <a:r>
              <a:rPr lang="fa-IR" dirty="0" smtClean="0"/>
              <a:t>سیستم </a:t>
            </a:r>
            <a:r>
              <a:rPr lang="fa-IR" dirty="0"/>
              <a:t>است و از بیرون مجموعه منشا </a:t>
            </a:r>
            <a:r>
              <a:rPr lang="fa-IR" dirty="0" smtClean="0"/>
              <a:t>میگیرد.</a:t>
            </a:r>
            <a:endParaRPr lang="en-US" dirty="0"/>
          </a:p>
        </p:txBody>
      </p:sp>
    </p:spTree>
    <p:extLst>
      <p:ext uri="{BB962C8B-B14F-4D97-AF65-F5344CB8AC3E}">
        <p14:creationId xmlns:p14="http://schemas.microsoft.com/office/powerpoint/2010/main" val="2267170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 calcmode="lin" valueType="num">
                                      <p:cBhvr additive="base">
                                        <p:cTn id="2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solidFill>
                  <a:srgbClr val="FF0000"/>
                </a:solidFill>
              </a:rPr>
              <a:t>مثال:بسیج اطلاع رسانی با تاکید بر تغذیه سالم</a:t>
            </a:r>
            <a:endParaRPr lang="en-US" dirty="0"/>
          </a:p>
        </p:txBody>
      </p:sp>
      <p:sp>
        <p:nvSpPr>
          <p:cNvPr id="3" name="Content Placeholder 2"/>
          <p:cNvSpPr>
            <a:spLocks noGrp="1"/>
          </p:cNvSpPr>
          <p:nvPr>
            <p:ph idx="1"/>
          </p:nvPr>
        </p:nvSpPr>
        <p:spPr/>
        <p:txBody>
          <a:bodyPr/>
          <a:lstStyle/>
          <a:p>
            <a:pPr marL="0" lvl="0" indent="0" algn="r">
              <a:lnSpc>
                <a:spcPct val="100000"/>
              </a:lnSpc>
              <a:spcBef>
                <a:spcPts val="0"/>
              </a:spcBef>
              <a:buClrTx/>
              <a:buSzTx/>
              <a:buNone/>
              <a:defRPr/>
            </a:pPr>
            <a:r>
              <a:rPr lang="fa-IR" sz="2800" b="1" dirty="0">
                <a:solidFill>
                  <a:srgbClr val="000000"/>
                </a:solidFill>
                <a:cs typeface="B Zar" panose="00000400000000000000" pitchFamily="2" charset="-78"/>
              </a:rPr>
              <a:t>نقاط </a:t>
            </a:r>
            <a:r>
              <a:rPr lang="fa-IR" sz="2800" b="1" dirty="0">
                <a:solidFill>
                  <a:srgbClr val="000000"/>
                </a:solidFill>
                <a:latin typeface="B Nazanin" panose="00000400000000000000" pitchFamily="2" charset="-78"/>
                <a:cs typeface="B Nazanin" panose="00000400000000000000" pitchFamily="2" charset="-78"/>
              </a:rPr>
              <a:t>قوت </a:t>
            </a:r>
            <a:r>
              <a:rPr lang="fa-IR" sz="2800" b="1" dirty="0" smtClean="0">
                <a:solidFill>
                  <a:srgbClr val="000000"/>
                </a:solidFill>
                <a:latin typeface="B Nazanin" panose="00000400000000000000" pitchFamily="2" charset="-78"/>
                <a:cs typeface="B Nazanin" panose="00000400000000000000" pitchFamily="2" charset="-78"/>
              </a:rPr>
              <a:t>:</a:t>
            </a:r>
          </a:p>
          <a:p>
            <a:pPr marL="0" lvl="0" indent="0" algn="r">
              <a:lnSpc>
                <a:spcPct val="100000"/>
              </a:lnSpc>
              <a:spcBef>
                <a:spcPts val="0"/>
              </a:spcBef>
              <a:buClrTx/>
              <a:buSzTx/>
              <a:buNone/>
              <a:defRPr/>
            </a:pPr>
            <a:r>
              <a:rPr lang="fa-IR" dirty="0">
                <a:solidFill>
                  <a:srgbClr val="000000"/>
                </a:solidFill>
                <a:latin typeface="B Nazanin" panose="00000400000000000000" pitchFamily="2" charset="-78"/>
                <a:cs typeface="B Nazanin" panose="00000400000000000000" pitchFamily="2" charset="-78"/>
              </a:rPr>
              <a:t/>
            </a:r>
            <a:br>
              <a:rPr lang="fa-IR" dirty="0">
                <a:solidFill>
                  <a:srgbClr val="000000"/>
                </a:solidFill>
                <a:latin typeface="B Nazanin" panose="00000400000000000000" pitchFamily="2" charset="-78"/>
                <a:cs typeface="B Nazanin" panose="00000400000000000000" pitchFamily="2" charset="-78"/>
              </a:rPr>
            </a:br>
            <a:r>
              <a:rPr lang="fa-IR" dirty="0">
                <a:solidFill>
                  <a:srgbClr val="000000"/>
                </a:solidFill>
                <a:latin typeface="B Zar" panose="00000400000000000000" pitchFamily="2" charset="-78"/>
                <a:cs typeface="B Zar" panose="00000400000000000000" pitchFamily="2" charset="-78"/>
              </a:rPr>
              <a:t>- </a:t>
            </a:r>
            <a:r>
              <a:rPr lang="fa-IR" dirty="0">
                <a:solidFill>
                  <a:srgbClr val="000000"/>
                </a:solidFill>
                <a:latin typeface="B Zar" panose="00000400000000000000" pitchFamily="2" charset="-78"/>
                <a:cs typeface="B Nazanin" panose="00000400000000000000" pitchFamily="2" charset="-78"/>
              </a:rPr>
              <a:t>وجود کارشناس تغذیه کافی متناسب با جمعیت هدف</a:t>
            </a:r>
          </a:p>
          <a:p>
            <a:pPr marL="0" lvl="0" indent="0" algn="r" rtl="1">
              <a:lnSpc>
                <a:spcPct val="100000"/>
              </a:lnSpc>
              <a:spcBef>
                <a:spcPts val="0"/>
              </a:spcBef>
              <a:buClrTx/>
              <a:buSzTx/>
              <a:buNone/>
              <a:defRPr/>
            </a:pPr>
            <a:r>
              <a:rPr lang="fa-IR" dirty="0">
                <a:solidFill>
                  <a:prstClr val="black"/>
                </a:solidFill>
                <a:latin typeface="Calibri" panose="020F0502020204030204" pitchFamily="34" charset="0"/>
                <a:ea typeface="Calibri" panose="020F0502020204030204" pitchFamily="34" charset="0"/>
                <a:cs typeface="B Nazanin" panose="00000400000000000000" pitchFamily="2" charset="-78"/>
              </a:rPr>
              <a:t>-وجود سفیران سلامت  و داوطلبان سلامت محله</a:t>
            </a:r>
            <a:endParaRPr lang="fa-IR" dirty="0">
              <a:solidFill>
                <a:prstClr val="black"/>
              </a:solidFill>
            </a:endParaRPr>
          </a:p>
          <a:p>
            <a:pPr marL="0" lvl="0" indent="0" algn="r">
              <a:lnSpc>
                <a:spcPct val="100000"/>
              </a:lnSpc>
              <a:spcBef>
                <a:spcPts val="0"/>
              </a:spcBef>
              <a:buClrTx/>
              <a:buSzTx/>
              <a:buNone/>
              <a:defRPr/>
            </a:pPr>
            <a:endParaRPr lang="fa-IR" b="1" dirty="0">
              <a:solidFill>
                <a:prstClr val="black"/>
              </a:solidFill>
            </a:endParaRPr>
          </a:p>
          <a:p>
            <a:pPr marL="274320" lvl="1" indent="0" algn="r">
              <a:lnSpc>
                <a:spcPct val="100000"/>
              </a:lnSpc>
              <a:spcBef>
                <a:spcPts val="0"/>
              </a:spcBef>
              <a:buClrTx/>
              <a:buSzTx/>
              <a:buNone/>
            </a:pPr>
            <a:r>
              <a:rPr lang="fa-IR" sz="2800" b="1" dirty="0">
                <a:solidFill>
                  <a:prstClr val="black"/>
                </a:solidFill>
              </a:rPr>
              <a:t>نقاط </a:t>
            </a:r>
            <a:r>
              <a:rPr lang="fa-IR" sz="2800" b="1" dirty="0" smtClean="0">
                <a:solidFill>
                  <a:prstClr val="black"/>
                </a:solidFill>
              </a:rPr>
              <a:t>ضعف:</a:t>
            </a:r>
          </a:p>
          <a:p>
            <a:pPr marL="274320" lvl="1" indent="0" algn="r">
              <a:lnSpc>
                <a:spcPct val="100000"/>
              </a:lnSpc>
              <a:spcBef>
                <a:spcPts val="0"/>
              </a:spcBef>
              <a:buClrTx/>
              <a:buSzTx/>
              <a:buNone/>
            </a:pPr>
            <a:endParaRPr lang="en-US" b="1" dirty="0">
              <a:solidFill>
                <a:prstClr val="black"/>
              </a:solidFill>
            </a:endParaRPr>
          </a:p>
          <a:p>
            <a:pPr marL="342900" lvl="0" indent="-342900" algn="r" rtl="1">
              <a:lnSpc>
                <a:spcPct val="100000"/>
              </a:lnSpc>
              <a:spcBef>
                <a:spcPts val="0"/>
              </a:spcBef>
              <a:buClrTx/>
              <a:buSzTx/>
              <a:buFontTx/>
              <a:buChar char="-"/>
              <a:defRPr/>
            </a:pPr>
            <a:r>
              <a:rPr lang="ar-SA" altLang="en-US" dirty="0">
                <a:solidFill>
                  <a:srgbClr val="000000"/>
                </a:solidFill>
                <a:latin typeface="Arial" panose="020B0604020202020204" pitchFamily="34" charset="0"/>
                <a:cs typeface="B Nazanin" panose="00000400000000000000" pitchFamily="2" charset="-78"/>
              </a:rPr>
              <a:t>دسترس نبودن </a:t>
            </a:r>
            <a:r>
              <a:rPr lang="fa-IR" altLang="en-US" dirty="0">
                <a:solidFill>
                  <a:srgbClr val="000000"/>
                </a:solidFill>
                <a:latin typeface="Arial" panose="020B0604020202020204" pitchFamily="34" charset="0"/>
                <a:cs typeface="B Nazanin" panose="00000400000000000000" pitchFamily="2" charset="-78"/>
              </a:rPr>
              <a:t>محتوای آموزش مناسب</a:t>
            </a:r>
          </a:p>
          <a:p>
            <a:pPr marL="342900" lvl="0" indent="-342900" algn="r" rtl="1">
              <a:lnSpc>
                <a:spcPct val="100000"/>
              </a:lnSpc>
              <a:spcBef>
                <a:spcPts val="0"/>
              </a:spcBef>
              <a:buClrTx/>
              <a:buSzTx/>
              <a:buFontTx/>
              <a:buChar char="-"/>
              <a:defRPr/>
            </a:pPr>
            <a:r>
              <a:rPr lang="fa-IR" dirty="0">
                <a:solidFill>
                  <a:prstClr val="black"/>
                </a:solidFill>
                <a:latin typeface="BZar"/>
                <a:ea typeface="Calibri" panose="020F0502020204030204" pitchFamily="34" charset="0"/>
                <a:cs typeface="B Nazanin" panose="00000400000000000000" pitchFamily="2" charset="-78"/>
              </a:rPr>
              <a:t>كمبود</a:t>
            </a:r>
            <a:r>
              <a:rPr lang="fa-IR" dirty="0">
                <a:solidFill>
                  <a:prstClr val="black"/>
                </a:solidFill>
                <a:latin typeface="BZar"/>
                <a:ea typeface="Calibri" panose="020F0502020204030204" pitchFamily="34" charset="0"/>
                <a:cs typeface="BZar"/>
              </a:rPr>
              <a:t> </a:t>
            </a:r>
            <a:r>
              <a:rPr lang="fa-IR" dirty="0">
                <a:solidFill>
                  <a:prstClr val="black"/>
                </a:solidFill>
                <a:latin typeface="BZar"/>
                <a:ea typeface="Calibri" panose="020F0502020204030204" pitchFamily="34" charset="0"/>
                <a:cs typeface="B Nazanin" panose="00000400000000000000" pitchFamily="2" charset="-78"/>
              </a:rPr>
              <a:t>منابع</a:t>
            </a:r>
            <a:r>
              <a:rPr lang="en-US" dirty="0">
                <a:solidFill>
                  <a:prstClr val="black"/>
                </a:solidFill>
                <a:latin typeface="BZar"/>
                <a:ea typeface="Calibri" panose="020F0502020204030204" pitchFamily="34" charset="0"/>
                <a:cs typeface="B Nazanin" panose="00000400000000000000" pitchFamily="2" charset="-78"/>
              </a:rPr>
              <a:t>) </a:t>
            </a:r>
            <a:r>
              <a:rPr lang="fa-IR" dirty="0">
                <a:solidFill>
                  <a:prstClr val="black"/>
                </a:solidFill>
                <a:latin typeface="BZar"/>
                <a:ea typeface="Calibri" panose="020F0502020204030204" pitchFamily="34" charset="0"/>
                <a:cs typeface="B Nazanin" panose="00000400000000000000" pitchFamily="2" charset="-78"/>
              </a:rPr>
              <a:t>مالي</a:t>
            </a:r>
            <a:r>
              <a:rPr lang="fa-IR" dirty="0">
                <a:solidFill>
                  <a:prstClr val="black"/>
                </a:solidFill>
                <a:latin typeface="BZar"/>
                <a:ea typeface="Calibri" panose="020F0502020204030204" pitchFamily="34" charset="0"/>
                <a:cs typeface="BZar"/>
              </a:rPr>
              <a:t> </a:t>
            </a:r>
            <a:r>
              <a:rPr lang="fa-IR" dirty="0">
                <a:solidFill>
                  <a:prstClr val="black"/>
                </a:solidFill>
                <a:latin typeface="BZar"/>
                <a:ea typeface="Calibri" panose="020F0502020204030204" pitchFamily="34" charset="0"/>
                <a:cs typeface="B Nazanin" panose="00000400000000000000" pitchFamily="2" charset="-78"/>
              </a:rPr>
              <a:t>،</a:t>
            </a:r>
            <a:r>
              <a:rPr lang="fa-IR" dirty="0">
                <a:solidFill>
                  <a:prstClr val="black"/>
                </a:solidFill>
                <a:latin typeface="BZar"/>
                <a:ea typeface="Calibri" panose="020F0502020204030204" pitchFamily="34" charset="0"/>
                <a:cs typeface="BZar"/>
              </a:rPr>
              <a:t> </a:t>
            </a:r>
            <a:r>
              <a:rPr lang="fa-IR" dirty="0">
                <a:solidFill>
                  <a:prstClr val="black"/>
                </a:solidFill>
                <a:latin typeface="BZar"/>
                <a:ea typeface="Calibri" panose="020F0502020204030204" pitchFamily="34" charset="0"/>
                <a:cs typeface="B Nazanin" panose="00000400000000000000" pitchFamily="2" charset="-78"/>
              </a:rPr>
              <a:t>پشتيباني</a:t>
            </a:r>
            <a:r>
              <a:rPr lang="fa-IR" dirty="0">
                <a:solidFill>
                  <a:prstClr val="black"/>
                </a:solidFill>
                <a:latin typeface="BZar"/>
                <a:ea typeface="Calibri" panose="020F0502020204030204" pitchFamily="34" charset="0"/>
                <a:cs typeface="BZar"/>
              </a:rPr>
              <a:t> </a:t>
            </a:r>
            <a:r>
              <a:rPr lang="fa-IR" dirty="0">
                <a:solidFill>
                  <a:prstClr val="black"/>
                </a:solidFill>
                <a:latin typeface="BZar"/>
                <a:ea typeface="Calibri" panose="020F0502020204030204" pitchFamily="34" charset="0"/>
                <a:cs typeface="B Nazanin" panose="00000400000000000000" pitchFamily="2" charset="-78"/>
              </a:rPr>
              <a:t>تجهيزات</a:t>
            </a:r>
            <a:r>
              <a:rPr lang="fa-IR" dirty="0">
                <a:solidFill>
                  <a:prstClr val="black"/>
                </a:solidFill>
                <a:latin typeface="BZar"/>
                <a:ea typeface="Calibri" panose="020F0502020204030204" pitchFamily="34" charset="0"/>
                <a:cs typeface="BZar"/>
              </a:rPr>
              <a:t> </a:t>
            </a:r>
            <a:r>
              <a:rPr lang="fa-IR" dirty="0">
                <a:solidFill>
                  <a:prstClr val="black"/>
                </a:solidFill>
                <a:latin typeface="BZar"/>
                <a:ea typeface="Calibri" panose="020F0502020204030204" pitchFamily="34" charset="0"/>
                <a:cs typeface="B Nazanin" panose="00000400000000000000" pitchFamily="2" charset="-78"/>
              </a:rPr>
              <a:t>و</a:t>
            </a:r>
            <a:r>
              <a:rPr lang="fa-IR" dirty="0">
                <a:solidFill>
                  <a:prstClr val="black"/>
                </a:solidFill>
                <a:latin typeface="BZar"/>
                <a:ea typeface="Calibri" panose="020F0502020204030204" pitchFamily="34" charset="0"/>
                <a:cs typeface="BZar"/>
              </a:rPr>
              <a:t> </a:t>
            </a:r>
            <a:r>
              <a:rPr lang="fa-IR" dirty="0">
                <a:solidFill>
                  <a:prstClr val="black"/>
                </a:solidFill>
                <a:latin typeface="BZar"/>
                <a:ea typeface="Calibri" panose="020F0502020204030204" pitchFamily="34" charset="0"/>
                <a:cs typeface="B Nazanin" panose="00000400000000000000" pitchFamily="2" charset="-78"/>
              </a:rPr>
              <a:t>فضاي</a:t>
            </a:r>
            <a:r>
              <a:rPr lang="fa-IR" dirty="0">
                <a:solidFill>
                  <a:prstClr val="black"/>
                </a:solidFill>
                <a:latin typeface="BZar"/>
                <a:ea typeface="Calibri" panose="020F0502020204030204" pitchFamily="34" charset="0"/>
                <a:cs typeface="BZar"/>
              </a:rPr>
              <a:t> </a:t>
            </a:r>
            <a:r>
              <a:rPr lang="fa-IR" dirty="0">
                <a:solidFill>
                  <a:prstClr val="black"/>
                </a:solidFill>
                <a:latin typeface="BZar"/>
                <a:ea typeface="Calibri" panose="020F0502020204030204" pitchFamily="34" charset="0"/>
                <a:cs typeface="B Nazanin" panose="00000400000000000000" pitchFamily="2" charset="-78"/>
              </a:rPr>
              <a:t>فيزيكي</a:t>
            </a:r>
            <a:r>
              <a:rPr lang="fa-IR" dirty="0">
                <a:solidFill>
                  <a:prstClr val="black"/>
                </a:solidFill>
                <a:latin typeface="BZar"/>
                <a:ea typeface="Calibri" panose="020F0502020204030204" pitchFamily="34" charset="0"/>
                <a:cs typeface="BZar"/>
              </a:rPr>
              <a:t> </a:t>
            </a:r>
            <a:r>
              <a:rPr lang="en-US" dirty="0">
                <a:solidFill>
                  <a:prstClr val="black"/>
                </a:solidFill>
                <a:latin typeface="BZar"/>
                <a:ea typeface="Calibri" panose="020F0502020204030204" pitchFamily="34" charset="0"/>
                <a:cs typeface="B Nazanin" panose="00000400000000000000" pitchFamily="2" charset="-78"/>
              </a:rPr>
              <a:t>(</a:t>
            </a:r>
            <a:endParaRPr lang="fa-IR" altLang="en-US" dirty="0">
              <a:solidFill>
                <a:srgbClr val="000000"/>
              </a:solidFill>
              <a:latin typeface="Arial" panose="020B0604020202020204" pitchFamily="34" charset="0"/>
              <a:cs typeface="B Nazanin" panose="00000400000000000000" pitchFamily="2" charset="-78"/>
            </a:endParaRPr>
          </a:p>
          <a:p>
            <a:pPr lvl="1" algn="r"/>
            <a:endParaRPr lang="en-US" dirty="0"/>
          </a:p>
        </p:txBody>
      </p:sp>
    </p:spTree>
    <p:extLst>
      <p:ext uri="{BB962C8B-B14F-4D97-AF65-F5344CB8AC3E}">
        <p14:creationId xmlns:p14="http://schemas.microsoft.com/office/powerpoint/2010/main" val="219498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 calcmode="lin" valueType="num">
                                      <p:cBhvr additive="base">
                                        <p:cTn id="1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 calcmode="lin" valueType="num">
                                      <p:cBhvr additive="base">
                                        <p:cTn id="2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solidFill>
                  <a:srgbClr val="FF0000"/>
                </a:solidFill>
              </a:rPr>
              <a:t>مثال:بسیج اطلاع رسانی با تاکید بر تغذیه سالم</a:t>
            </a:r>
            <a:endParaRPr lang="en-US" dirty="0"/>
          </a:p>
        </p:txBody>
      </p:sp>
      <p:sp>
        <p:nvSpPr>
          <p:cNvPr id="3" name="Content Placeholder 2"/>
          <p:cNvSpPr>
            <a:spLocks noGrp="1"/>
          </p:cNvSpPr>
          <p:nvPr>
            <p:ph idx="1"/>
          </p:nvPr>
        </p:nvSpPr>
        <p:spPr/>
        <p:txBody>
          <a:bodyPr/>
          <a:lstStyle/>
          <a:p>
            <a:pPr marL="0" lvl="0" indent="0" algn="r">
              <a:lnSpc>
                <a:spcPct val="100000"/>
              </a:lnSpc>
              <a:spcBef>
                <a:spcPts val="0"/>
              </a:spcBef>
              <a:buClrTx/>
              <a:buSzTx/>
              <a:buNone/>
            </a:pPr>
            <a:r>
              <a:rPr lang="fa-IR" sz="2800" b="1" dirty="0">
                <a:solidFill>
                  <a:prstClr val="black"/>
                </a:solidFill>
              </a:rPr>
              <a:t>فرصت ها </a:t>
            </a:r>
            <a:endParaRPr lang="fa-IR" sz="2800" b="1" dirty="0" smtClean="0">
              <a:solidFill>
                <a:prstClr val="black"/>
              </a:solidFill>
            </a:endParaRPr>
          </a:p>
          <a:p>
            <a:pPr marL="0" lvl="0" indent="0" algn="r">
              <a:lnSpc>
                <a:spcPct val="100000"/>
              </a:lnSpc>
              <a:spcBef>
                <a:spcPts val="0"/>
              </a:spcBef>
              <a:buClrTx/>
              <a:buSzTx/>
              <a:buNone/>
            </a:pPr>
            <a:endParaRPr lang="fa-IR" sz="2800" b="1" dirty="0">
              <a:solidFill>
                <a:prstClr val="black"/>
              </a:solidFill>
            </a:endParaRPr>
          </a:p>
          <a:p>
            <a:pPr marL="571500" lvl="0" indent="-571500" algn="r" rtl="1">
              <a:lnSpc>
                <a:spcPct val="100000"/>
              </a:lnSpc>
              <a:spcBef>
                <a:spcPts val="0"/>
              </a:spcBef>
              <a:buClrTx/>
              <a:buSzTx/>
              <a:buFontTx/>
              <a:buChar char="-"/>
              <a:defRPr/>
            </a:pPr>
            <a:r>
              <a:rPr lang="fa-IR" sz="2800" dirty="0">
                <a:solidFill>
                  <a:prstClr val="black"/>
                </a:solidFill>
                <a:latin typeface="B Nazanin" panose="00000400000000000000" pitchFamily="2" charset="-78"/>
                <a:cs typeface="B Nazanin" panose="00000400000000000000" pitchFamily="2" charset="-78"/>
              </a:rPr>
              <a:t>نزدیکی به دریا</a:t>
            </a:r>
          </a:p>
          <a:p>
            <a:pPr marL="571500" lvl="0" indent="-571500" algn="r" rtl="1">
              <a:lnSpc>
                <a:spcPct val="100000"/>
              </a:lnSpc>
              <a:spcBef>
                <a:spcPts val="0"/>
              </a:spcBef>
              <a:buClrTx/>
              <a:buSzTx/>
              <a:buFontTx/>
              <a:buChar char="-"/>
              <a:defRPr/>
            </a:pPr>
            <a:r>
              <a:rPr lang="fa-IR" sz="2800" dirty="0">
                <a:solidFill>
                  <a:prstClr val="black"/>
                </a:solidFill>
                <a:latin typeface="B Nazanin" panose="00000400000000000000" pitchFamily="2" charset="-78"/>
                <a:cs typeface="B Nazanin" panose="00000400000000000000" pitchFamily="2" charset="-78"/>
              </a:rPr>
              <a:t> علاقه مردم به مواد لبنی و ماست</a:t>
            </a:r>
          </a:p>
          <a:p>
            <a:pPr marL="571500" lvl="0" indent="-571500" algn="r" rtl="1">
              <a:lnSpc>
                <a:spcPct val="100000"/>
              </a:lnSpc>
              <a:spcBef>
                <a:spcPts val="0"/>
              </a:spcBef>
              <a:buClrTx/>
              <a:buSzTx/>
              <a:buFontTx/>
              <a:buChar char="-"/>
              <a:defRPr/>
            </a:pPr>
            <a:r>
              <a:rPr lang="fa-IR" sz="2800" dirty="0" smtClean="0">
                <a:solidFill>
                  <a:prstClr val="black"/>
                </a:solidFill>
                <a:latin typeface="B Nazanin" panose="00000400000000000000" pitchFamily="2" charset="-78"/>
                <a:cs typeface="B Nazanin" panose="00000400000000000000" pitchFamily="2" charset="-78"/>
              </a:rPr>
              <a:t>وجود </a:t>
            </a:r>
            <a:r>
              <a:rPr lang="fa-IR" sz="2800" dirty="0">
                <a:solidFill>
                  <a:prstClr val="black"/>
                </a:solidFill>
                <a:latin typeface="B Nazanin" panose="00000400000000000000" pitchFamily="2" charset="-78"/>
                <a:cs typeface="B Nazanin" panose="00000400000000000000" pitchFamily="2" charset="-78"/>
              </a:rPr>
              <a:t>سازمانهاي مردم نهاد ، </a:t>
            </a:r>
            <a:r>
              <a:rPr lang="fa-IR" sz="2800" dirty="0" smtClean="0">
                <a:solidFill>
                  <a:prstClr val="black"/>
                </a:solidFill>
                <a:latin typeface="B Nazanin" panose="00000400000000000000" pitchFamily="2" charset="-78"/>
                <a:cs typeface="B Nazanin" panose="00000400000000000000" pitchFamily="2" charset="-78"/>
              </a:rPr>
              <a:t>خیریه ها فعال </a:t>
            </a:r>
          </a:p>
          <a:p>
            <a:pPr marL="0" lvl="0" indent="0" algn="r" rtl="1">
              <a:lnSpc>
                <a:spcPct val="100000"/>
              </a:lnSpc>
              <a:spcBef>
                <a:spcPts val="0"/>
              </a:spcBef>
              <a:buClrTx/>
              <a:buSzTx/>
              <a:buNone/>
              <a:defRPr/>
            </a:pPr>
            <a:endParaRPr lang="fa-IR" sz="2800" b="1" dirty="0">
              <a:solidFill>
                <a:prstClr val="black"/>
              </a:solidFill>
            </a:endParaRPr>
          </a:p>
          <a:p>
            <a:pPr marL="0" lvl="0" indent="0" algn="r">
              <a:lnSpc>
                <a:spcPct val="100000"/>
              </a:lnSpc>
              <a:spcBef>
                <a:spcPts val="0"/>
              </a:spcBef>
              <a:buClrTx/>
              <a:buSzTx/>
              <a:buNone/>
            </a:pPr>
            <a:r>
              <a:rPr lang="fa-IR" sz="2800" b="1" dirty="0">
                <a:solidFill>
                  <a:srgbClr val="000000"/>
                </a:solidFill>
                <a:latin typeface="B Nazanin" panose="00000400000000000000" pitchFamily="2" charset="-78"/>
                <a:cs typeface="B Nazanin" panose="00000400000000000000" pitchFamily="2" charset="-78"/>
              </a:rPr>
              <a:t>تهدید ها </a:t>
            </a:r>
            <a:endParaRPr lang="fa-IR" sz="2800" b="1" dirty="0" smtClean="0">
              <a:solidFill>
                <a:srgbClr val="000000"/>
              </a:solidFill>
              <a:latin typeface="B Nazanin" panose="00000400000000000000" pitchFamily="2" charset="-78"/>
              <a:cs typeface="B Nazanin" panose="00000400000000000000" pitchFamily="2" charset="-78"/>
            </a:endParaRPr>
          </a:p>
          <a:p>
            <a:pPr marL="0" lvl="0" indent="0" algn="r">
              <a:lnSpc>
                <a:spcPct val="100000"/>
              </a:lnSpc>
              <a:spcBef>
                <a:spcPts val="0"/>
              </a:spcBef>
              <a:buClrTx/>
              <a:buSzTx/>
              <a:buNone/>
            </a:pPr>
            <a:endParaRPr lang="fa-IR" sz="2800" b="1" dirty="0">
              <a:solidFill>
                <a:srgbClr val="000000"/>
              </a:solidFill>
              <a:cs typeface="B Nazanin" panose="00000400000000000000" pitchFamily="2" charset="-78"/>
            </a:endParaRPr>
          </a:p>
          <a:p>
            <a:pPr marL="571500" indent="-571500" algn="r" rtl="1">
              <a:lnSpc>
                <a:spcPct val="100000"/>
              </a:lnSpc>
              <a:spcBef>
                <a:spcPts val="0"/>
              </a:spcBef>
              <a:buClrTx/>
              <a:buSzTx/>
              <a:buFontTx/>
              <a:buChar char="-"/>
              <a:defRPr/>
            </a:pPr>
            <a:r>
              <a:rPr lang="fa-IR" sz="2800" dirty="0">
                <a:solidFill>
                  <a:prstClr val="black"/>
                </a:solidFill>
                <a:latin typeface="B Nazanin" panose="00000400000000000000" pitchFamily="2" charset="-78"/>
                <a:cs typeface="B Nazanin" panose="00000400000000000000" pitchFamily="2" charset="-78"/>
              </a:rPr>
              <a:t>زیاد شدن فروشگاههای فست فود</a:t>
            </a:r>
          </a:p>
          <a:p>
            <a:pPr marL="0" lvl="0" indent="0" algn="r">
              <a:lnSpc>
                <a:spcPct val="100000"/>
              </a:lnSpc>
              <a:spcBef>
                <a:spcPts val="0"/>
              </a:spcBef>
              <a:buClrTx/>
              <a:buSzTx/>
              <a:buNone/>
            </a:pPr>
            <a:endParaRPr lang="fa-IR" sz="2800" b="1" dirty="0">
              <a:solidFill>
                <a:prstClr val="black"/>
              </a:solidFill>
            </a:endParaRPr>
          </a:p>
          <a:p>
            <a:pPr marL="0" lvl="0" indent="0">
              <a:lnSpc>
                <a:spcPct val="100000"/>
              </a:lnSpc>
              <a:spcBef>
                <a:spcPts val="0"/>
              </a:spcBef>
              <a:buClrTx/>
              <a:buSzTx/>
              <a:buNone/>
            </a:pPr>
            <a:endParaRPr lang="fa-IR" sz="4000" dirty="0">
              <a:solidFill>
                <a:prstClr val="black"/>
              </a:solidFill>
            </a:endParaRPr>
          </a:p>
          <a:p>
            <a:pPr lvl="1" algn="r"/>
            <a:endParaRPr lang="en-US" dirty="0"/>
          </a:p>
        </p:txBody>
      </p:sp>
    </p:spTree>
    <p:extLst>
      <p:ext uri="{BB962C8B-B14F-4D97-AF65-F5344CB8AC3E}">
        <p14:creationId xmlns:p14="http://schemas.microsoft.com/office/powerpoint/2010/main" val="1250598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 calcmode="lin" valueType="num">
                                      <p:cBhvr additive="base">
                                        <p:cTn id="1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anim calcmode="lin" valueType="num">
                                      <p:cBhvr additive="base">
                                        <p:cTn id="2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628900" y="932597"/>
            <a:ext cx="7162800" cy="2286000"/>
          </a:xfrm>
        </p:spPr>
        <p:txBody>
          <a:bodyPr>
            <a:normAutofit/>
          </a:bodyPr>
          <a:lstStyle/>
          <a:p>
            <a:pPr algn="ctr" rtl="1"/>
            <a:r>
              <a:rPr lang="fa-IR" b="1" dirty="0">
                <a:solidFill>
                  <a:schemeClr val="tx1"/>
                </a:solidFill>
                <a:effectLst/>
                <a:cs typeface="B Titr" panose="00000700000000000000" pitchFamily="2" charset="-78"/>
              </a:rPr>
              <a:t>تحليل دست اندرکاران </a:t>
            </a:r>
            <a:r>
              <a:rPr lang="en-US" b="1" dirty="0">
                <a:effectLst>
                  <a:outerShdw blurRad="38100" dist="38100" dir="2700000" algn="tl">
                    <a:srgbClr val="000000">
                      <a:alpha val="43137"/>
                    </a:srgbClr>
                  </a:outerShdw>
                </a:effectLst>
                <a:cs typeface="Nazanin" pitchFamily="2" charset="-78"/>
              </a:rPr>
              <a:t/>
            </a:r>
            <a:br>
              <a:rPr lang="en-US" b="1" dirty="0">
                <a:effectLst>
                  <a:outerShdw blurRad="38100" dist="38100" dir="2700000" algn="tl">
                    <a:srgbClr val="000000">
                      <a:alpha val="43137"/>
                    </a:srgbClr>
                  </a:outerShdw>
                </a:effectLst>
                <a:cs typeface="Nazanin" pitchFamily="2" charset="-78"/>
              </a:rPr>
            </a:br>
            <a:r>
              <a:rPr lang="en-US" b="1" dirty="0">
                <a:solidFill>
                  <a:schemeClr val="tx1"/>
                </a:solidFill>
                <a:effectLst/>
                <a:latin typeface="Times New Roman" panose="02020603050405020304" pitchFamily="18" charset="0"/>
                <a:cs typeface="Times New Roman" panose="02020603050405020304" pitchFamily="18" charset="0"/>
              </a:rPr>
              <a:t>Stakeholder Analysis</a:t>
            </a:r>
            <a:endParaRPr lang="en-US" dirty="0">
              <a:solidFill>
                <a:schemeClr val="tx1"/>
              </a:solidFill>
              <a:effectLst/>
              <a:latin typeface="Times New Roman" panose="02020603050405020304" pitchFamily="18" charset="0"/>
              <a:cs typeface="Times New Roman" panose="02020603050405020304" pitchFamily="18" charset="0"/>
            </a:endParaRPr>
          </a:p>
        </p:txBody>
      </p:sp>
      <p:pic>
        <p:nvPicPr>
          <p:cNvPr id="5122" name="Picture 2" descr="C:\Users\RAYKA1\Desktop\images (2).jpg"/>
          <p:cNvPicPr>
            <a:picLocks noChangeAspect="1" noChangeArrowheads="1"/>
          </p:cNvPicPr>
          <p:nvPr/>
        </p:nvPicPr>
        <p:blipFill>
          <a:blip r:embed="rId2"/>
          <a:srcRect/>
          <a:stretch>
            <a:fillRect/>
          </a:stretch>
        </p:blipFill>
        <p:spPr bwMode="auto">
          <a:xfrm>
            <a:off x="3886200" y="3429000"/>
            <a:ext cx="4648200" cy="2590800"/>
          </a:xfrm>
          <a:prstGeom prst="rect">
            <a:avLst/>
          </a:prstGeom>
          <a:noFill/>
        </p:spPr>
      </p:pic>
    </p:spTree>
    <p:extLst>
      <p:ext uri="{BB962C8B-B14F-4D97-AF65-F5344CB8AC3E}">
        <p14:creationId xmlns:p14="http://schemas.microsoft.com/office/powerpoint/2010/main" val="3462256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59608" y="274638"/>
            <a:ext cx="7403592" cy="1143000"/>
          </a:xfrm>
        </p:spPr>
        <p:txBody>
          <a:bodyPr>
            <a:normAutofit/>
          </a:bodyPr>
          <a:lstStyle/>
          <a:p>
            <a:pPr algn="r" rtl="1"/>
            <a:r>
              <a:rPr lang="fa-IR" b="1" dirty="0">
                <a:solidFill>
                  <a:schemeClr val="tx1"/>
                </a:solidFill>
                <a:effectLst/>
                <a:cs typeface="B Titr" panose="00000700000000000000" pitchFamily="2" charset="-78"/>
              </a:rPr>
              <a:t>دست اندرکاران </a:t>
            </a:r>
            <a:r>
              <a:rPr lang="en-US" b="1" dirty="0">
                <a:solidFill>
                  <a:schemeClr val="tx1"/>
                </a:solidFill>
                <a:effectLst/>
                <a:cs typeface="B Nazanin" pitchFamily="2" charset="-78"/>
              </a:rPr>
              <a:t>(</a:t>
            </a:r>
            <a:r>
              <a:rPr lang="en-US" b="1" dirty="0">
                <a:solidFill>
                  <a:schemeClr val="tx1"/>
                </a:solidFill>
                <a:effectLst/>
                <a:latin typeface="Times New Roman" panose="02020603050405020304" pitchFamily="18" charset="0"/>
                <a:cs typeface="Times New Roman" panose="02020603050405020304" pitchFamily="18" charset="0"/>
              </a:rPr>
              <a:t>Stakeholders</a:t>
            </a:r>
            <a:r>
              <a:rPr lang="en-US" b="1" dirty="0">
                <a:solidFill>
                  <a:schemeClr val="tx1"/>
                </a:solidFill>
                <a:effectLst/>
                <a:cs typeface="B Nazanin" pitchFamily="2" charset="-78"/>
              </a:rPr>
              <a:t>)</a:t>
            </a:r>
            <a:endParaRPr lang="en-US" dirty="0">
              <a:solidFill>
                <a:schemeClr val="tx1"/>
              </a:solidFill>
              <a:effectLst/>
              <a:cs typeface="B Nazanin" pitchFamily="2" charset="-78"/>
            </a:endParaRPr>
          </a:p>
        </p:txBody>
      </p:sp>
      <p:sp>
        <p:nvSpPr>
          <p:cNvPr id="3" name="Content Placeholder 2"/>
          <p:cNvSpPr>
            <a:spLocks noGrp="1"/>
          </p:cNvSpPr>
          <p:nvPr>
            <p:ph idx="1"/>
          </p:nvPr>
        </p:nvSpPr>
        <p:spPr>
          <a:xfrm>
            <a:off x="163773" y="1828800"/>
            <a:ext cx="11737075" cy="4419600"/>
          </a:xfrm>
        </p:spPr>
        <p:txBody>
          <a:bodyPr>
            <a:normAutofit/>
          </a:bodyPr>
          <a:lstStyle/>
          <a:p>
            <a:pPr marL="0" indent="0" algn="r" rtl="1">
              <a:buNone/>
              <a:defRPr/>
            </a:pPr>
            <a:r>
              <a:rPr lang="fa-IR" sz="3200" dirty="0">
                <a:cs typeface="+mj-cs"/>
              </a:rPr>
              <a:t>افراد، گروه ها و سازمان هايی که مستقيم يا غيرمستقيم بر برنامه تاثير می گذارند يا از نتايج آن تاثير می پذيرند.</a:t>
            </a:r>
          </a:p>
          <a:p>
            <a:pPr marL="0" indent="0" algn="r" rtl="1">
              <a:buNone/>
              <a:defRPr/>
            </a:pPr>
            <a:endParaRPr lang="fa-IR" sz="3200" dirty="0">
              <a:cs typeface="+mj-cs"/>
            </a:endParaRPr>
          </a:p>
          <a:p>
            <a:pPr marL="0" indent="0" algn="r" rtl="1">
              <a:buNone/>
              <a:defRPr/>
            </a:pPr>
            <a:r>
              <a:rPr lang="fa-IR" sz="3200" dirty="0">
                <a:cs typeface="+mj-cs"/>
              </a:rPr>
              <a:t>شناسايي و تحليل اين افراد و گروه ها، جهت اصلي برنامه هاي جلب حمايت همه جانبه در حوزه سلامت را مشخص می کند. </a:t>
            </a:r>
            <a:endParaRPr lang="en-US" sz="3200" dirty="0">
              <a:cs typeface="+mj-cs"/>
            </a:endParaRPr>
          </a:p>
          <a:p>
            <a:endParaRPr lang="en-US" dirty="0"/>
          </a:p>
        </p:txBody>
      </p:sp>
    </p:spTree>
    <p:extLst>
      <p:ext uri="{BB962C8B-B14F-4D97-AF65-F5344CB8AC3E}">
        <p14:creationId xmlns:p14="http://schemas.microsoft.com/office/powerpoint/2010/main" val="2100007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59608" y="274638"/>
            <a:ext cx="7251192" cy="1143000"/>
          </a:xfrm>
        </p:spPr>
        <p:txBody>
          <a:bodyPr>
            <a:normAutofit/>
          </a:bodyPr>
          <a:lstStyle/>
          <a:p>
            <a:pPr algn="r" rtl="1"/>
            <a:r>
              <a:rPr lang="fa-IR" sz="2800" b="1" dirty="0" smtClean="0">
                <a:solidFill>
                  <a:schemeClr val="tx1"/>
                </a:solidFill>
                <a:effectLst/>
                <a:cs typeface="B Titr" panose="00000700000000000000" pitchFamily="2" charset="-78"/>
              </a:rPr>
              <a:t>گروه های اصلی دست اندرکاران:</a:t>
            </a:r>
            <a:endParaRPr lang="en-US" sz="2800" dirty="0">
              <a:solidFill>
                <a:schemeClr val="tx1"/>
              </a:solidFill>
              <a:effectLst/>
              <a:cs typeface="B Titr" panose="00000700000000000000" pitchFamily="2" charset="-78"/>
            </a:endParaRPr>
          </a:p>
        </p:txBody>
      </p:sp>
      <p:sp>
        <p:nvSpPr>
          <p:cNvPr id="3" name="Content Placeholder 2"/>
          <p:cNvSpPr>
            <a:spLocks noGrp="1"/>
          </p:cNvSpPr>
          <p:nvPr>
            <p:ph idx="1"/>
          </p:nvPr>
        </p:nvSpPr>
        <p:spPr>
          <a:xfrm>
            <a:off x="368490" y="1810603"/>
            <a:ext cx="11163868" cy="4724400"/>
          </a:xfrm>
        </p:spPr>
        <p:txBody>
          <a:bodyPr>
            <a:normAutofit/>
          </a:bodyPr>
          <a:lstStyle/>
          <a:p>
            <a:pPr marL="650875" indent="-514350" algn="r" rtl="1">
              <a:buFont typeface="+mj-lt"/>
              <a:buAutoNum type="arabicPeriod"/>
              <a:defRPr/>
            </a:pPr>
            <a:r>
              <a:rPr lang="fa-IR" sz="2800" dirty="0"/>
              <a:t>ذي نفعان </a:t>
            </a:r>
            <a:r>
              <a:rPr lang="en-US" sz="2800" dirty="0"/>
              <a:t>(Beneficiaries)</a:t>
            </a:r>
            <a:r>
              <a:rPr lang="fa-IR" sz="2800" dirty="0"/>
              <a:t>: </a:t>
            </a:r>
            <a:endParaRPr lang="fa-IR" sz="2800" dirty="0" smtClean="0"/>
          </a:p>
          <a:p>
            <a:pPr marL="136525" indent="0" algn="r" rtl="1">
              <a:buNone/>
              <a:defRPr/>
            </a:pPr>
            <a:r>
              <a:rPr lang="fa-IR" sz="2800" dirty="0" smtClean="0"/>
              <a:t>کسانی </a:t>
            </a:r>
            <a:r>
              <a:rPr lang="fa-IR" sz="2800" dirty="0"/>
              <a:t>که از نتايج برنامه ما سود خواهند برد و به نحوی گروه هدف مداخلات در حوزه سلامت محسوب می شوند</a:t>
            </a:r>
            <a:r>
              <a:rPr lang="fa-IR" sz="2800" dirty="0" smtClean="0"/>
              <a:t>.</a:t>
            </a:r>
            <a:endParaRPr lang="fa-IR" sz="2800" dirty="0"/>
          </a:p>
          <a:p>
            <a:pPr marL="650875" indent="-514350" algn="r" rtl="1">
              <a:buFont typeface="+mj-lt"/>
              <a:buAutoNum type="arabicPeriod"/>
              <a:defRPr/>
            </a:pPr>
            <a:endParaRPr lang="fa-IR" sz="2800" dirty="0"/>
          </a:p>
          <a:p>
            <a:pPr marL="650875" indent="-514350" algn="r" rtl="1">
              <a:buFont typeface="+mj-lt"/>
              <a:buAutoNum type="arabicPeriod"/>
              <a:defRPr/>
            </a:pPr>
            <a:r>
              <a:rPr lang="fa-IR" sz="2800" dirty="0"/>
              <a:t>شرکا </a:t>
            </a:r>
            <a:r>
              <a:rPr lang="en-US" sz="2800" dirty="0"/>
              <a:t>(Partners)</a:t>
            </a:r>
            <a:r>
              <a:rPr lang="fa-IR" sz="2800" dirty="0" smtClean="0"/>
              <a:t>:</a:t>
            </a:r>
          </a:p>
          <a:p>
            <a:pPr marL="136525" indent="0" algn="r" rtl="1">
              <a:buNone/>
              <a:defRPr/>
            </a:pPr>
            <a:r>
              <a:rPr lang="fa-IR" sz="2800" dirty="0" smtClean="0"/>
              <a:t> </a:t>
            </a:r>
            <a:r>
              <a:rPr lang="fa-IR" sz="2800" dirty="0"/>
              <a:t>افراد، گروه ها يا سازمان هايي که اشتراک منافع با ما دارند و می توانند منابع حمايتی را در اختيار طراحان و مجريان برنامه بگذارند. </a:t>
            </a:r>
          </a:p>
          <a:p>
            <a:endParaRPr lang="en-US" dirty="0"/>
          </a:p>
        </p:txBody>
      </p:sp>
    </p:spTree>
    <p:extLst>
      <p:ext uri="{BB962C8B-B14F-4D97-AF65-F5344CB8AC3E}">
        <p14:creationId xmlns:p14="http://schemas.microsoft.com/office/powerpoint/2010/main" val="1378265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723331" y="1107743"/>
            <a:ext cx="10686197" cy="5181600"/>
          </a:xfrm>
        </p:spPr>
        <p:txBody>
          <a:bodyPr/>
          <a:lstStyle/>
          <a:p>
            <a:pPr marL="650875" indent="-514350" algn="r" rtl="1">
              <a:buFont typeface="+mj-lt"/>
              <a:buAutoNum type="arabicPeriod" startAt="3"/>
              <a:defRPr/>
            </a:pPr>
            <a:r>
              <a:rPr lang="fa-IR" dirty="0">
                <a:cs typeface="B Nazanin" pitchFamily="2" charset="-78"/>
              </a:rPr>
              <a:t>تصميم گيرندگان </a:t>
            </a:r>
            <a:r>
              <a:rPr lang="en-US" dirty="0">
                <a:cs typeface="B Nazanin" pitchFamily="2" charset="-78"/>
              </a:rPr>
              <a:t>(Decision makers)</a:t>
            </a:r>
            <a:r>
              <a:rPr lang="fa-IR" dirty="0">
                <a:cs typeface="B Nazanin" pitchFamily="2" charset="-78"/>
              </a:rPr>
              <a:t>: </a:t>
            </a:r>
            <a:endParaRPr lang="fa-IR" dirty="0" smtClean="0">
              <a:cs typeface="B Nazanin" pitchFamily="2" charset="-78"/>
            </a:endParaRPr>
          </a:p>
          <a:p>
            <a:pPr marL="136525" indent="0" algn="r" rtl="1">
              <a:buNone/>
              <a:defRPr/>
            </a:pPr>
            <a:r>
              <a:rPr lang="fa-IR" dirty="0" smtClean="0">
                <a:cs typeface="B Nazanin" pitchFamily="2" charset="-78"/>
              </a:rPr>
              <a:t>افرادی </a:t>
            </a:r>
            <a:r>
              <a:rPr lang="fa-IR" dirty="0">
                <a:cs typeface="B Nazanin" pitchFamily="2" charset="-78"/>
              </a:rPr>
              <a:t>که بدون موافقت آنها امکان پيشبرد برنامه ها وجود ندارد. سطوح تصميم گيری در مورد هر موضوعی می تواند متعدد و متفاوت باشد.</a:t>
            </a:r>
          </a:p>
          <a:p>
            <a:pPr marL="650875" indent="-514350" algn="r" rtl="1">
              <a:buFont typeface="+mj-lt"/>
              <a:buAutoNum type="arabicPeriod" startAt="3"/>
              <a:defRPr/>
            </a:pPr>
            <a:endParaRPr lang="fa-IR" dirty="0">
              <a:cs typeface="B Nazanin" pitchFamily="2" charset="-78"/>
            </a:endParaRPr>
          </a:p>
          <a:p>
            <a:pPr marL="650875" indent="-514350" algn="r" rtl="1">
              <a:buFont typeface="+mj-lt"/>
              <a:buAutoNum type="arabicPeriod" startAt="3"/>
              <a:defRPr/>
            </a:pPr>
            <a:r>
              <a:rPr lang="fa-IR" dirty="0">
                <a:cs typeface="B Nazanin" pitchFamily="2" charset="-78"/>
              </a:rPr>
              <a:t>مخالفين </a:t>
            </a:r>
            <a:r>
              <a:rPr lang="en-US" dirty="0">
                <a:cs typeface="B Nazanin" pitchFamily="2" charset="-78"/>
              </a:rPr>
              <a:t>(Adversaries)</a:t>
            </a:r>
            <a:r>
              <a:rPr lang="fa-IR" dirty="0" smtClean="0">
                <a:cs typeface="B Nazanin" pitchFamily="2" charset="-78"/>
              </a:rPr>
              <a:t>:</a:t>
            </a:r>
          </a:p>
          <a:p>
            <a:pPr marL="136525" indent="0" algn="r" rtl="1">
              <a:buNone/>
              <a:defRPr/>
            </a:pPr>
            <a:r>
              <a:rPr lang="fa-IR" dirty="0" smtClean="0">
                <a:cs typeface="B Nazanin" pitchFamily="2" charset="-78"/>
              </a:rPr>
              <a:t> </a:t>
            </a:r>
            <a:r>
              <a:rPr lang="fa-IR" dirty="0">
                <a:cs typeface="B Nazanin" pitchFamily="2" charset="-78"/>
              </a:rPr>
              <a:t>افراد، گروه ها يا سازمان هايي که از پيشرفت برنامه و رسيدن به اهداف آن واقعا زيان می بينند و يا تصور می کنند که زيان می بينند.  </a:t>
            </a:r>
            <a:endParaRPr lang="en-US" dirty="0">
              <a:cs typeface="B Nazanin" pitchFamily="2" charset="-78"/>
            </a:endParaRPr>
          </a:p>
          <a:p>
            <a:endParaRPr lang="en-US" dirty="0"/>
          </a:p>
        </p:txBody>
      </p:sp>
    </p:spTree>
    <p:extLst>
      <p:ext uri="{BB962C8B-B14F-4D97-AF65-F5344CB8AC3E}">
        <p14:creationId xmlns:p14="http://schemas.microsoft.com/office/powerpoint/2010/main" val="3585119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solidFill>
                  <a:schemeClr val="tx1"/>
                </a:solidFill>
                <a:effectLst/>
                <a:cs typeface="B Nazanin" pitchFamily="2" charset="-78"/>
              </a:rPr>
              <a:t>دلايل تحليل دست اندرکاران</a:t>
            </a:r>
            <a:endParaRPr lang="en-US" dirty="0">
              <a:solidFill>
                <a:schemeClr val="tx1"/>
              </a:solidFill>
              <a:effectLst/>
              <a:cs typeface="B Nazanin" pitchFamily="2" charset="-78"/>
            </a:endParaRPr>
          </a:p>
        </p:txBody>
      </p:sp>
      <p:sp>
        <p:nvSpPr>
          <p:cNvPr id="3" name="Content Placeholder 2"/>
          <p:cNvSpPr>
            <a:spLocks noGrp="1"/>
          </p:cNvSpPr>
          <p:nvPr>
            <p:ph idx="1"/>
          </p:nvPr>
        </p:nvSpPr>
        <p:spPr>
          <a:xfrm>
            <a:off x="436728" y="1843585"/>
            <a:ext cx="11232108" cy="4800600"/>
          </a:xfrm>
        </p:spPr>
        <p:txBody>
          <a:bodyPr>
            <a:normAutofit/>
          </a:bodyPr>
          <a:lstStyle/>
          <a:p>
            <a:pPr algn="r" rtl="1">
              <a:buFont typeface="Wingdings" panose="05000000000000000000" pitchFamily="2" charset="2"/>
              <a:buChar char="ü"/>
              <a:defRPr/>
            </a:pPr>
            <a:r>
              <a:rPr lang="fa-IR" dirty="0">
                <a:cs typeface="B Nazanin" pitchFamily="2" charset="-78"/>
              </a:rPr>
              <a:t>با تحليل دست اندرکاران می توان افراد يا گروه هاي تاثيرگذار بر برنامه را شناسايي کرد و برای تاثيرگذاری بر آنها اقدام نمود.</a:t>
            </a:r>
          </a:p>
          <a:p>
            <a:pPr algn="r" rtl="1">
              <a:buFont typeface="Wingdings" panose="05000000000000000000" pitchFamily="2" charset="2"/>
              <a:buChar char="ü"/>
              <a:defRPr/>
            </a:pPr>
            <a:endParaRPr lang="fa-IR" dirty="0">
              <a:cs typeface="B Nazanin" pitchFamily="2" charset="-78"/>
            </a:endParaRPr>
          </a:p>
          <a:p>
            <a:pPr algn="r" rtl="1">
              <a:buFont typeface="Wingdings" panose="05000000000000000000" pitchFamily="2" charset="2"/>
              <a:buChar char="ü"/>
              <a:defRPr/>
            </a:pPr>
            <a:r>
              <a:rPr lang="fa-IR" dirty="0">
                <a:cs typeface="B Nazanin" pitchFamily="2" charset="-78"/>
              </a:rPr>
              <a:t>تحليل دست اندرکاران می تواند به شناسايي و جلب منابع مالي، انساني و پشتيباني مورد نياز برنامه کمک کند.</a:t>
            </a:r>
          </a:p>
          <a:p>
            <a:pPr algn="r" rtl="1">
              <a:buFont typeface="Wingdings" panose="05000000000000000000" pitchFamily="2" charset="2"/>
              <a:buChar char="ü"/>
              <a:defRPr/>
            </a:pPr>
            <a:endParaRPr lang="fa-IR" dirty="0">
              <a:cs typeface="B Nazanin" pitchFamily="2" charset="-78"/>
            </a:endParaRPr>
          </a:p>
          <a:p>
            <a:pPr algn="r" rtl="1">
              <a:buFont typeface="Wingdings" panose="05000000000000000000" pitchFamily="2" charset="2"/>
              <a:buChar char="ü"/>
              <a:defRPr/>
            </a:pPr>
            <a:r>
              <a:rPr lang="fa-IR" dirty="0">
                <a:cs typeface="B Nazanin" pitchFamily="2" charset="-78"/>
              </a:rPr>
              <a:t>شناخت </a:t>
            </a:r>
            <a:r>
              <a:rPr lang="fa-IR" dirty="0" smtClean="0">
                <a:cs typeface="B Nazanin" pitchFamily="2" charset="-78"/>
              </a:rPr>
              <a:t>مخالفان </a:t>
            </a:r>
            <a:r>
              <a:rPr lang="fa-IR" dirty="0">
                <a:cs typeface="B Nazanin" pitchFamily="2" charset="-78"/>
              </a:rPr>
              <a:t>ها و تلاش براي کاهش آنها، منفعت ديگر تحليل دست اندرکاران است.</a:t>
            </a:r>
          </a:p>
          <a:p>
            <a:endParaRPr lang="en-US" dirty="0"/>
          </a:p>
        </p:txBody>
      </p:sp>
    </p:spTree>
    <p:extLst>
      <p:ext uri="{BB962C8B-B14F-4D97-AF65-F5344CB8AC3E}">
        <p14:creationId xmlns:p14="http://schemas.microsoft.com/office/powerpoint/2010/main" val="407856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solidFill>
                  <a:srgbClr val="7030A0"/>
                </a:solidFill>
              </a:rPr>
              <a:t>گام سوم: تعیین اهداف برای برنامه بسیج اطلاع </a:t>
            </a:r>
            <a:r>
              <a:rPr lang="fa-IR" b="1" dirty="0" smtClean="0">
                <a:solidFill>
                  <a:srgbClr val="7030A0"/>
                </a:solidFill>
              </a:rPr>
              <a:t>رسانی</a:t>
            </a:r>
            <a:r>
              <a:rPr lang="fa-IR" dirty="0">
                <a:solidFill>
                  <a:srgbClr val="7030A0"/>
                </a:solidFill>
              </a:rPr>
              <a:t/>
            </a:r>
            <a:br>
              <a:rPr lang="fa-IR" dirty="0">
                <a:solidFill>
                  <a:srgbClr val="7030A0"/>
                </a:solidFill>
              </a:rPr>
            </a:br>
            <a:endParaRPr lang="en-US" dirty="0">
              <a:solidFill>
                <a:srgbClr val="7030A0"/>
              </a:solidFill>
            </a:endParaRPr>
          </a:p>
        </p:txBody>
      </p:sp>
      <p:sp>
        <p:nvSpPr>
          <p:cNvPr id="3" name="Content Placeholder 2"/>
          <p:cNvSpPr>
            <a:spLocks noGrp="1"/>
          </p:cNvSpPr>
          <p:nvPr>
            <p:ph idx="1"/>
          </p:nvPr>
        </p:nvSpPr>
        <p:spPr/>
        <p:txBody>
          <a:bodyPr>
            <a:normAutofit/>
          </a:bodyPr>
          <a:lstStyle/>
          <a:p>
            <a:pPr algn="r" rtl="1"/>
            <a:r>
              <a:rPr lang="fa-IR" b="1" dirty="0" smtClean="0">
                <a:solidFill>
                  <a:srgbClr val="FF0000"/>
                </a:solidFill>
              </a:rPr>
              <a:t>هدف </a:t>
            </a:r>
            <a:r>
              <a:rPr lang="fa-IR" b="1" dirty="0">
                <a:solidFill>
                  <a:srgbClr val="FF0000"/>
                </a:solidFill>
              </a:rPr>
              <a:t>کلی </a:t>
            </a:r>
            <a:r>
              <a:rPr lang="fa-IR" dirty="0" smtClean="0"/>
              <a:t>که </a:t>
            </a:r>
            <a:r>
              <a:rPr lang="fa-IR" dirty="0"/>
              <a:t>به </a:t>
            </a:r>
            <a:r>
              <a:rPr lang="fa-IR" dirty="0" smtClean="0"/>
              <a:t>صورت جمله </a:t>
            </a:r>
            <a:r>
              <a:rPr lang="fa-IR" dirty="0"/>
              <a:t>ای </a:t>
            </a:r>
            <a:r>
              <a:rPr lang="fa-IR" dirty="0" smtClean="0"/>
              <a:t>کلی</a:t>
            </a:r>
            <a:r>
              <a:rPr lang="fa-IR" dirty="0"/>
              <a:t>، غیرقابل </a:t>
            </a:r>
            <a:r>
              <a:rPr lang="fa-IR" dirty="0" smtClean="0"/>
              <a:t>سنجش </a:t>
            </a:r>
            <a:r>
              <a:rPr lang="fa-IR" dirty="0"/>
              <a:t>و </a:t>
            </a:r>
            <a:r>
              <a:rPr lang="fa-IR" dirty="0" smtClean="0"/>
              <a:t>مبهم نوشته </a:t>
            </a:r>
            <a:r>
              <a:rPr lang="fa-IR" dirty="0"/>
              <a:t>می شود</a:t>
            </a:r>
            <a:r>
              <a:rPr lang="fa-IR" dirty="0" smtClean="0"/>
              <a:t>.</a:t>
            </a:r>
          </a:p>
          <a:p>
            <a:pPr algn="r" rtl="1"/>
            <a:r>
              <a:rPr lang="fa-IR" b="1" dirty="0" smtClean="0">
                <a:solidFill>
                  <a:srgbClr val="FF0000"/>
                </a:solidFill>
              </a:rPr>
              <a:t>اهداف </a:t>
            </a:r>
            <a:r>
              <a:rPr lang="fa-IR" b="1" dirty="0">
                <a:solidFill>
                  <a:srgbClr val="FF0000"/>
                </a:solidFill>
              </a:rPr>
              <a:t>اختصاصی </a:t>
            </a:r>
            <a:r>
              <a:rPr lang="fa-IR" dirty="0" smtClean="0"/>
              <a:t>که به صورت عبارات </a:t>
            </a:r>
            <a:r>
              <a:rPr lang="fa-IR" dirty="0"/>
              <a:t>قابل </a:t>
            </a:r>
            <a:r>
              <a:rPr lang="fa-IR" dirty="0" smtClean="0"/>
              <a:t>سنجش </a:t>
            </a:r>
            <a:r>
              <a:rPr lang="fa-IR" dirty="0"/>
              <a:t>و برای زمان کوتاه تر نوشته می </a:t>
            </a:r>
            <a:r>
              <a:rPr lang="fa-IR" dirty="0" smtClean="0"/>
              <a:t>شود.</a:t>
            </a:r>
          </a:p>
          <a:p>
            <a:pPr marL="0" indent="0" algn="r" rtl="1">
              <a:buNone/>
            </a:pPr>
            <a:r>
              <a:rPr lang="fa-IR" dirty="0" smtClean="0"/>
              <a:t>1</a:t>
            </a:r>
            <a:r>
              <a:rPr lang="fa-IR" dirty="0"/>
              <a:t>. قرار است چه چیزی </a:t>
            </a:r>
            <a:r>
              <a:rPr lang="fa-IR" dirty="0">
                <a:solidFill>
                  <a:srgbClr val="FF0000"/>
                </a:solidFill>
              </a:rPr>
              <a:t>(</a:t>
            </a:r>
            <a:r>
              <a:rPr lang="en-US" dirty="0">
                <a:solidFill>
                  <a:srgbClr val="FF0000"/>
                </a:solidFill>
              </a:rPr>
              <a:t>What</a:t>
            </a:r>
            <a:r>
              <a:rPr lang="fa-IR" dirty="0">
                <a:solidFill>
                  <a:srgbClr val="FF0000"/>
                </a:solidFill>
              </a:rPr>
              <a:t> ) </a:t>
            </a:r>
            <a:r>
              <a:rPr lang="fa-IR" dirty="0"/>
              <a:t>تغییر کند.</a:t>
            </a:r>
          </a:p>
          <a:p>
            <a:pPr marL="0" indent="0" algn="r" rtl="1">
              <a:buNone/>
            </a:pPr>
            <a:r>
              <a:rPr lang="fa-IR" dirty="0"/>
              <a:t> 2. چه کسی </a:t>
            </a:r>
            <a:r>
              <a:rPr lang="fa-IR" dirty="0">
                <a:solidFill>
                  <a:srgbClr val="FF0000"/>
                </a:solidFill>
              </a:rPr>
              <a:t>(</a:t>
            </a:r>
            <a:r>
              <a:rPr lang="en-US" dirty="0">
                <a:solidFill>
                  <a:srgbClr val="FF0000"/>
                </a:solidFill>
              </a:rPr>
              <a:t>Who</a:t>
            </a:r>
            <a:r>
              <a:rPr lang="fa-IR" dirty="0">
                <a:solidFill>
                  <a:srgbClr val="FF0000"/>
                </a:solidFill>
              </a:rPr>
              <a:t>) </a:t>
            </a:r>
            <a:r>
              <a:rPr lang="fa-IR" dirty="0"/>
              <a:t>عامل این تغییر خواهد بود. </a:t>
            </a:r>
          </a:p>
          <a:p>
            <a:pPr marL="0" indent="0" algn="r" rtl="1">
              <a:buNone/>
            </a:pPr>
            <a:r>
              <a:rPr lang="fa-IR" dirty="0"/>
              <a:t>3. برنامه در چه چارچوب زمانی </a:t>
            </a:r>
            <a:r>
              <a:rPr lang="fa-IR" dirty="0">
                <a:solidFill>
                  <a:srgbClr val="FF0000"/>
                </a:solidFill>
              </a:rPr>
              <a:t>(</a:t>
            </a:r>
            <a:r>
              <a:rPr lang="en-US" dirty="0">
                <a:solidFill>
                  <a:srgbClr val="FF0000"/>
                </a:solidFill>
              </a:rPr>
              <a:t>When</a:t>
            </a:r>
            <a:r>
              <a:rPr lang="fa-IR" dirty="0">
                <a:solidFill>
                  <a:srgbClr val="FF0000"/>
                </a:solidFill>
              </a:rPr>
              <a:t>) </a:t>
            </a:r>
            <a:r>
              <a:rPr lang="fa-IR" dirty="0"/>
              <a:t>اجرا می شود</a:t>
            </a:r>
          </a:p>
          <a:p>
            <a:pPr marL="0" indent="0" algn="just" rtl="1">
              <a:buNone/>
            </a:pPr>
            <a:r>
              <a:rPr lang="fa-IR" dirty="0" smtClean="0"/>
              <a:t>4</a:t>
            </a:r>
            <a:r>
              <a:rPr lang="fa-IR" dirty="0"/>
              <a:t>. میزان تغییر مورد نیاز چقدر است </a:t>
            </a:r>
            <a:r>
              <a:rPr lang="fa-IR" dirty="0">
                <a:solidFill>
                  <a:srgbClr val="FF0000"/>
                </a:solidFill>
              </a:rPr>
              <a:t>(</a:t>
            </a:r>
            <a:r>
              <a:rPr lang="en-US" dirty="0">
                <a:solidFill>
                  <a:srgbClr val="FF0000"/>
                </a:solidFill>
              </a:rPr>
              <a:t>How much</a:t>
            </a:r>
            <a:r>
              <a:rPr lang="fa-IR" dirty="0">
                <a:solidFill>
                  <a:srgbClr val="FF0000"/>
                </a:solidFill>
              </a:rPr>
              <a:t> </a:t>
            </a:r>
            <a:r>
              <a:rPr lang="fa-IR" dirty="0" smtClean="0">
                <a:solidFill>
                  <a:srgbClr val="FF0000"/>
                </a:solidFill>
              </a:rPr>
              <a:t>)</a:t>
            </a:r>
          </a:p>
        </p:txBody>
      </p:sp>
    </p:spTree>
    <p:extLst>
      <p:ext uri="{BB962C8B-B14F-4D97-AF65-F5344CB8AC3E}">
        <p14:creationId xmlns:p14="http://schemas.microsoft.com/office/powerpoint/2010/main" val="340096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b="1" dirty="0">
                <a:solidFill>
                  <a:srgbClr val="7030A0"/>
                </a:solidFill>
              </a:rPr>
              <a:t>مراحل طراحی بسیج اجتماعی </a:t>
            </a:r>
            <a:r>
              <a:rPr lang="fa-IR" sz="3200" b="1" dirty="0">
                <a:solidFill>
                  <a:srgbClr val="7030A0"/>
                </a:solidFill>
              </a:rPr>
              <a:t>در حوزه ارتقای </a:t>
            </a:r>
            <a:r>
              <a:rPr lang="fa-IR" sz="3200" b="1" dirty="0" smtClean="0">
                <a:solidFill>
                  <a:srgbClr val="7030A0"/>
                </a:solidFill>
              </a:rPr>
              <a:t>سلامت</a:t>
            </a:r>
            <a:endParaRPr lang="en-US" dirty="0">
              <a:solidFill>
                <a:srgbClr val="7030A0"/>
              </a:solidFill>
            </a:endParaRPr>
          </a:p>
        </p:txBody>
      </p:sp>
      <p:sp>
        <p:nvSpPr>
          <p:cNvPr id="4" name="Rectangle 3"/>
          <p:cNvSpPr/>
          <p:nvPr/>
        </p:nvSpPr>
        <p:spPr>
          <a:xfrm>
            <a:off x="253284" y="2116917"/>
            <a:ext cx="11260428" cy="4832092"/>
          </a:xfrm>
          <a:prstGeom prst="rect">
            <a:avLst/>
          </a:prstGeom>
        </p:spPr>
        <p:txBody>
          <a:bodyPr wrap="square">
            <a:spAutoFit/>
          </a:bodyPr>
          <a:lstStyle/>
          <a:p>
            <a:pPr marL="457200" indent="-457200" algn="r" rtl="1">
              <a:buFont typeface="Wingdings" panose="05000000000000000000" pitchFamily="2" charset="2"/>
              <a:buChar char="q"/>
            </a:pPr>
            <a:r>
              <a:rPr lang="fa-IR" sz="2800" b="1" dirty="0">
                <a:solidFill>
                  <a:srgbClr val="FF0000"/>
                </a:solidFill>
              </a:rPr>
              <a:t>گام اول: </a:t>
            </a:r>
            <a:r>
              <a:rPr lang="fa-IR" sz="2800" b="1" dirty="0"/>
              <a:t>تعیین چرایي بسیج(دلایل طراحی واجرای برنامه بسیج)</a:t>
            </a:r>
          </a:p>
          <a:p>
            <a:pPr marL="457200" indent="-457200" algn="r" rtl="1">
              <a:buFont typeface="Wingdings" panose="05000000000000000000" pitchFamily="2" charset="2"/>
              <a:buChar char="q"/>
            </a:pPr>
            <a:r>
              <a:rPr lang="fa-IR" sz="2800" b="1" dirty="0">
                <a:solidFill>
                  <a:srgbClr val="FF0000"/>
                </a:solidFill>
              </a:rPr>
              <a:t>گام دوم: </a:t>
            </a:r>
            <a:r>
              <a:rPr lang="fa-IR" sz="2800" b="1" dirty="0"/>
              <a:t>تحلیل وضعیت </a:t>
            </a:r>
            <a:r>
              <a:rPr lang="fa-IR" sz="2800" b="1" dirty="0" smtClean="0"/>
              <a:t>موجود</a:t>
            </a:r>
            <a:endParaRPr lang="fa-IR" sz="2800" b="1" dirty="0"/>
          </a:p>
          <a:p>
            <a:pPr marL="457200" indent="-457200" algn="r" rtl="1">
              <a:buFont typeface="Wingdings" panose="05000000000000000000" pitchFamily="2" charset="2"/>
              <a:buChar char="q"/>
            </a:pPr>
            <a:r>
              <a:rPr lang="fa-IR" sz="2800" b="1" dirty="0">
                <a:solidFill>
                  <a:srgbClr val="FF0000"/>
                </a:solidFill>
              </a:rPr>
              <a:t>گام سوم: </a:t>
            </a:r>
            <a:r>
              <a:rPr lang="fa-IR" sz="2800" b="1" dirty="0"/>
              <a:t>تعیین اهداف برای برنامه بسیج اطلاع رسانی</a:t>
            </a:r>
          </a:p>
          <a:p>
            <a:pPr marL="457200" indent="-457200" algn="r" rtl="1">
              <a:buFont typeface="Wingdings" panose="05000000000000000000" pitchFamily="2" charset="2"/>
              <a:buChar char="q"/>
            </a:pPr>
            <a:r>
              <a:rPr lang="fa-IR" sz="2800" b="1" dirty="0">
                <a:solidFill>
                  <a:srgbClr val="FF0000"/>
                </a:solidFill>
              </a:rPr>
              <a:t>گام چهارم: </a:t>
            </a:r>
            <a:r>
              <a:rPr lang="fa-IR" sz="2800" b="1" dirty="0"/>
              <a:t>تجزیه تحلیل و دسته بندي </a:t>
            </a:r>
            <a:r>
              <a:rPr lang="fa-IR" sz="2800" b="1" dirty="0" smtClean="0"/>
              <a:t>مخاطبان</a:t>
            </a:r>
          </a:p>
          <a:p>
            <a:pPr marL="457200" indent="-457200" algn="r" rtl="1">
              <a:buFont typeface="Wingdings" panose="05000000000000000000" pitchFamily="2" charset="2"/>
              <a:buChar char="q"/>
            </a:pPr>
            <a:r>
              <a:rPr lang="fa-IR" sz="2800" b="1" dirty="0" smtClean="0">
                <a:solidFill>
                  <a:srgbClr val="FF0000"/>
                </a:solidFill>
              </a:rPr>
              <a:t>گام </a:t>
            </a:r>
            <a:r>
              <a:rPr lang="fa-IR" sz="2800" b="1" dirty="0">
                <a:solidFill>
                  <a:srgbClr val="FF0000"/>
                </a:solidFill>
              </a:rPr>
              <a:t>پنجم: </a:t>
            </a:r>
            <a:r>
              <a:rPr lang="fa-IR" sz="2800" b="1" dirty="0"/>
              <a:t>تدوین پیام ارتباطی برای برنامه بسیج </a:t>
            </a:r>
          </a:p>
          <a:p>
            <a:pPr marL="457200" indent="-457200" algn="r" rtl="1">
              <a:buFont typeface="Wingdings" panose="05000000000000000000" pitchFamily="2" charset="2"/>
              <a:buChar char="q"/>
            </a:pPr>
            <a:r>
              <a:rPr lang="fa-IR" sz="2800" b="1" dirty="0">
                <a:solidFill>
                  <a:srgbClr val="FF0000"/>
                </a:solidFill>
              </a:rPr>
              <a:t>گام ششم: </a:t>
            </a:r>
            <a:r>
              <a:rPr lang="fa-IR" sz="2800" b="1" dirty="0"/>
              <a:t>انتخاب </a:t>
            </a:r>
            <a:r>
              <a:rPr lang="fa-IR" sz="2800" b="1" dirty="0" smtClean="0"/>
              <a:t>کانال ها </a:t>
            </a:r>
            <a:r>
              <a:rPr lang="fa-IR" sz="2800" b="1" dirty="0"/>
              <a:t>و وسایل </a:t>
            </a:r>
            <a:r>
              <a:rPr lang="fa-IR" sz="2800" b="1" dirty="0" smtClean="0"/>
              <a:t>ارتباطی</a:t>
            </a:r>
          </a:p>
          <a:p>
            <a:pPr marL="457200" indent="-457200" algn="r" rtl="1">
              <a:buFont typeface="Wingdings" panose="05000000000000000000" pitchFamily="2" charset="2"/>
              <a:buChar char="q"/>
            </a:pPr>
            <a:r>
              <a:rPr lang="fa-IR" sz="2800" b="1" dirty="0" smtClean="0">
                <a:solidFill>
                  <a:srgbClr val="FF0000"/>
                </a:solidFill>
              </a:rPr>
              <a:t>گام هفتم:</a:t>
            </a:r>
            <a:r>
              <a:rPr lang="fa-IR" sz="2800" b="1" dirty="0" smtClean="0"/>
              <a:t> تخصیص بودجه بسیج</a:t>
            </a:r>
          </a:p>
          <a:p>
            <a:pPr marL="457200" indent="-457200" algn="r" rtl="1">
              <a:buFont typeface="Wingdings" panose="05000000000000000000" pitchFamily="2" charset="2"/>
              <a:buChar char="q"/>
            </a:pPr>
            <a:r>
              <a:rPr lang="fa-IR" sz="2800" b="1" dirty="0" smtClean="0">
                <a:solidFill>
                  <a:srgbClr val="FF0000"/>
                </a:solidFill>
              </a:rPr>
              <a:t>گام </a:t>
            </a:r>
            <a:r>
              <a:rPr lang="fa-IR" sz="2800" b="1" dirty="0">
                <a:solidFill>
                  <a:srgbClr val="FF0000"/>
                </a:solidFill>
              </a:rPr>
              <a:t>هشتم: </a:t>
            </a:r>
            <a:r>
              <a:rPr lang="fa-IR" sz="2800" b="1" dirty="0"/>
              <a:t>تهیه طرح عمل و جدول زمانی برای برنامه</a:t>
            </a:r>
          </a:p>
          <a:p>
            <a:pPr marL="457200" indent="-457200" algn="r" rtl="1">
              <a:buFont typeface="Wingdings" panose="05000000000000000000" pitchFamily="2" charset="2"/>
              <a:buChar char="q"/>
            </a:pPr>
            <a:r>
              <a:rPr lang="fa-IR" sz="2800" b="1" dirty="0">
                <a:solidFill>
                  <a:srgbClr val="FF0000"/>
                </a:solidFill>
              </a:rPr>
              <a:t>گام نهم: </a:t>
            </a:r>
            <a:r>
              <a:rPr lang="fa-IR" sz="2800" b="1" dirty="0" smtClean="0"/>
              <a:t>پایش </a:t>
            </a:r>
            <a:r>
              <a:rPr lang="fa-IR" sz="2800" b="1" dirty="0"/>
              <a:t>و ارزشیابی برنامه بسیج</a:t>
            </a:r>
          </a:p>
          <a:p>
            <a:pPr marL="457200" indent="-457200" algn="r" rtl="1">
              <a:buFont typeface="Wingdings" panose="05000000000000000000" pitchFamily="2" charset="2"/>
              <a:buChar char="q"/>
            </a:pPr>
            <a:r>
              <a:rPr lang="fa-IR" sz="2800" b="1" dirty="0">
                <a:solidFill>
                  <a:srgbClr val="FF0000"/>
                </a:solidFill>
              </a:rPr>
              <a:t>گام دهم: </a:t>
            </a:r>
            <a:r>
              <a:rPr lang="fa-IR" sz="2800" b="1" dirty="0"/>
              <a:t>تدوین گزارش </a:t>
            </a:r>
            <a:br>
              <a:rPr lang="fa-IR" sz="2800" b="1" dirty="0"/>
            </a:br>
            <a:endParaRPr lang="en-US" sz="2800" b="1" dirty="0"/>
          </a:p>
        </p:txBody>
      </p:sp>
    </p:spTree>
    <p:extLst>
      <p:ext uri="{BB962C8B-B14F-4D97-AF65-F5344CB8AC3E}">
        <p14:creationId xmlns:p14="http://schemas.microsoft.com/office/powerpoint/2010/main" val="747026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
                                            <p:txEl>
                                              <p:pRg st="6" end="6"/>
                                            </p:txEl>
                                          </p:spTgt>
                                        </p:tgtEl>
                                        <p:attrNameLst>
                                          <p:attrName>style.visibility</p:attrName>
                                        </p:attrNameLst>
                                      </p:cBhvr>
                                      <p:to>
                                        <p:strVal val="visible"/>
                                      </p:to>
                                    </p:set>
                                    <p:anim calcmode="lin" valueType="num">
                                      <p:cBhvr additive="base">
                                        <p:cTn id="43"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
                                            <p:txEl>
                                              <p:pRg st="7" end="7"/>
                                            </p:txEl>
                                          </p:spTgt>
                                        </p:tgtEl>
                                        <p:attrNameLst>
                                          <p:attrName>style.visibility</p:attrName>
                                        </p:attrNameLst>
                                      </p:cBhvr>
                                      <p:to>
                                        <p:strVal val="visible"/>
                                      </p:to>
                                    </p:set>
                                    <p:anim calcmode="lin" valueType="num">
                                      <p:cBhvr additive="base">
                                        <p:cTn id="49"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4">
                                            <p:txEl>
                                              <p:pRg st="8" end="8"/>
                                            </p:txEl>
                                          </p:spTgt>
                                        </p:tgtEl>
                                        <p:attrNameLst>
                                          <p:attrName>style.visibility</p:attrName>
                                        </p:attrNameLst>
                                      </p:cBhvr>
                                      <p:to>
                                        <p:strVal val="visible"/>
                                      </p:to>
                                    </p:set>
                                    <p:anim calcmode="lin" valueType="num">
                                      <p:cBhvr additive="base">
                                        <p:cTn id="55"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4">
                                            <p:txEl>
                                              <p:pRg st="9" end="9"/>
                                            </p:txEl>
                                          </p:spTgt>
                                        </p:tgtEl>
                                        <p:attrNameLst>
                                          <p:attrName>style.visibility</p:attrName>
                                        </p:attrNameLst>
                                      </p:cBhvr>
                                      <p:to>
                                        <p:strVal val="visible"/>
                                      </p:to>
                                    </p:set>
                                    <p:anim calcmode="lin" valueType="num">
                                      <p:cBhvr additive="base">
                                        <p:cTn id="61"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t>ویژگی های اهداف اختصاصی</a:t>
            </a:r>
            <a:endParaRPr lang="en-US" dirty="0"/>
          </a:p>
        </p:txBody>
      </p:sp>
      <p:sp>
        <p:nvSpPr>
          <p:cNvPr id="3" name="Content Placeholder 2"/>
          <p:cNvSpPr>
            <a:spLocks noGrp="1"/>
          </p:cNvSpPr>
          <p:nvPr>
            <p:ph idx="1"/>
          </p:nvPr>
        </p:nvSpPr>
        <p:spPr/>
        <p:txBody>
          <a:bodyPr/>
          <a:lstStyle/>
          <a:p>
            <a:pPr algn="r" rtl="1"/>
            <a:r>
              <a:rPr lang="fa-IR" dirty="0" smtClean="0"/>
              <a:t>بر اقدام مشخص و ویژه ای متمرکز باشد (</a:t>
            </a:r>
            <a:r>
              <a:rPr lang="en-US" b="1" dirty="0" smtClean="0"/>
              <a:t>S</a:t>
            </a:r>
            <a:r>
              <a:rPr lang="en-US" dirty="0" smtClean="0"/>
              <a:t>pecific</a:t>
            </a:r>
            <a:r>
              <a:rPr lang="fa-IR" dirty="0" smtClean="0"/>
              <a:t>)</a:t>
            </a:r>
            <a:endParaRPr lang="fa-IR" dirty="0"/>
          </a:p>
          <a:p>
            <a:pPr algn="r" rtl="1"/>
            <a:r>
              <a:rPr lang="fa-IR" dirty="0" smtClean="0"/>
              <a:t>قابل اندازه گیری باشد (</a:t>
            </a:r>
            <a:r>
              <a:rPr lang="en-US" b="1" dirty="0" smtClean="0"/>
              <a:t>M</a:t>
            </a:r>
            <a:r>
              <a:rPr lang="en-US" dirty="0" smtClean="0"/>
              <a:t>easurable</a:t>
            </a:r>
            <a:r>
              <a:rPr lang="fa-IR" dirty="0" smtClean="0"/>
              <a:t>)</a:t>
            </a:r>
            <a:endParaRPr lang="fa-IR" dirty="0"/>
          </a:p>
          <a:p>
            <a:pPr algn="r" rtl="1"/>
            <a:r>
              <a:rPr lang="fa-IR" dirty="0" smtClean="0"/>
              <a:t>دست </a:t>
            </a:r>
            <a:r>
              <a:rPr lang="fa-IR" dirty="0"/>
              <a:t>یافتنی باشد </a:t>
            </a:r>
            <a:r>
              <a:rPr lang="fa-IR" dirty="0" smtClean="0"/>
              <a:t>(</a:t>
            </a:r>
            <a:r>
              <a:rPr lang="en-US" b="1" dirty="0" smtClean="0"/>
              <a:t>A</a:t>
            </a:r>
            <a:r>
              <a:rPr lang="en-US" dirty="0" smtClean="0"/>
              <a:t>ttainable</a:t>
            </a:r>
            <a:r>
              <a:rPr lang="fa-IR" dirty="0" smtClean="0"/>
              <a:t>)</a:t>
            </a:r>
            <a:endParaRPr lang="fa-IR" dirty="0"/>
          </a:p>
          <a:p>
            <a:pPr algn="r" rtl="1"/>
            <a:r>
              <a:rPr lang="fa-IR" dirty="0" smtClean="0"/>
              <a:t>منطقی باشد</a:t>
            </a:r>
            <a:r>
              <a:rPr lang="en-US" dirty="0"/>
              <a:t>(</a:t>
            </a:r>
            <a:r>
              <a:rPr lang="en-US" b="1" dirty="0"/>
              <a:t>R</a:t>
            </a:r>
            <a:r>
              <a:rPr lang="en-US" dirty="0"/>
              <a:t>easonable) </a:t>
            </a:r>
            <a:endParaRPr lang="fa-IR" dirty="0"/>
          </a:p>
          <a:p>
            <a:pPr algn="r" rtl="1"/>
            <a:r>
              <a:rPr lang="fa-IR" dirty="0" smtClean="0"/>
              <a:t>زمان </a:t>
            </a:r>
            <a:r>
              <a:rPr lang="fa-IR" dirty="0"/>
              <a:t>رسیدن به آن </a:t>
            </a:r>
            <a:r>
              <a:rPr lang="fa-IR" dirty="0" smtClean="0"/>
              <a:t>مشخص باشد (</a:t>
            </a:r>
            <a:r>
              <a:rPr lang="en-US" b="1" dirty="0"/>
              <a:t>T</a:t>
            </a:r>
            <a:r>
              <a:rPr lang="en-US" dirty="0"/>
              <a:t>ime bounded </a:t>
            </a:r>
            <a:r>
              <a:rPr lang="fa-IR" dirty="0"/>
              <a:t>)</a:t>
            </a:r>
            <a:r>
              <a:rPr lang="en-US" dirty="0"/>
              <a:t/>
            </a:r>
            <a:br>
              <a:rPr lang="en-US" dirty="0"/>
            </a:br>
            <a:endParaRPr lang="en-US" dirty="0"/>
          </a:p>
        </p:txBody>
      </p:sp>
    </p:spTree>
    <p:extLst>
      <p:ext uri="{BB962C8B-B14F-4D97-AF65-F5344CB8AC3E}">
        <p14:creationId xmlns:p14="http://schemas.microsoft.com/office/powerpoint/2010/main" val="601572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dirty="0" smtClean="0"/>
              <a:t>مثال </a:t>
            </a:r>
            <a:br>
              <a:rPr lang="fa-IR" dirty="0" smtClean="0"/>
            </a:br>
            <a:r>
              <a:rPr lang="fa-IR" dirty="0" smtClean="0"/>
              <a:t>بسیج </a:t>
            </a:r>
            <a:r>
              <a:rPr lang="fa-IR" dirty="0"/>
              <a:t>اطلاع رسانی بهبود برنامه </a:t>
            </a:r>
            <a:r>
              <a:rPr lang="fa-IR" dirty="0" smtClean="0"/>
              <a:t>رژیم غذایی </a:t>
            </a:r>
            <a:r>
              <a:rPr lang="fa-IR" dirty="0"/>
              <a:t>دانش آموزان </a:t>
            </a:r>
            <a:endParaRPr lang="en-US" dirty="0"/>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2072344034"/>
              </p:ext>
            </p:extLst>
          </p:nvPr>
        </p:nvGraphicFramePr>
        <p:xfrm>
          <a:off x="457201" y="2878706"/>
          <a:ext cx="11271160" cy="1828800"/>
        </p:xfrm>
        <a:graphic>
          <a:graphicData uri="http://schemas.openxmlformats.org/drawingml/2006/table">
            <a:tbl>
              <a:tblPr/>
              <a:tblGrid>
                <a:gridCol w="4039538">
                  <a:extLst>
                    <a:ext uri="{9D8B030D-6E8A-4147-A177-3AD203B41FA5}">
                      <a16:colId xmlns:a16="http://schemas.microsoft.com/office/drawing/2014/main" val="3941921125"/>
                    </a:ext>
                  </a:extLst>
                </a:gridCol>
                <a:gridCol w="1596042">
                  <a:extLst>
                    <a:ext uri="{9D8B030D-6E8A-4147-A177-3AD203B41FA5}">
                      <a16:colId xmlns:a16="http://schemas.microsoft.com/office/drawing/2014/main" val="4271034847"/>
                    </a:ext>
                  </a:extLst>
                </a:gridCol>
                <a:gridCol w="1596042">
                  <a:extLst>
                    <a:ext uri="{9D8B030D-6E8A-4147-A177-3AD203B41FA5}">
                      <a16:colId xmlns:a16="http://schemas.microsoft.com/office/drawing/2014/main" val="2247085805"/>
                    </a:ext>
                  </a:extLst>
                </a:gridCol>
                <a:gridCol w="4039538">
                  <a:extLst>
                    <a:ext uri="{9D8B030D-6E8A-4147-A177-3AD203B41FA5}">
                      <a16:colId xmlns:a16="http://schemas.microsoft.com/office/drawing/2014/main" val="1726549132"/>
                    </a:ext>
                  </a:extLst>
                </a:gridCol>
              </a:tblGrid>
              <a:tr h="627529">
                <a:tc>
                  <a:txBody>
                    <a:bodyPr/>
                    <a:lstStyle/>
                    <a:p>
                      <a:pPr algn="ctr"/>
                      <a:r>
                        <a:rPr lang="en-US" sz="3600" b="1" i="0">
                          <a:solidFill>
                            <a:srgbClr val="FF0000"/>
                          </a:solidFill>
                          <a:effectLst/>
                          <a:latin typeface="Times New Roman" panose="02020603050405020304" pitchFamily="18" charset="0"/>
                        </a:rPr>
                        <a:t>How much </a:t>
                      </a:r>
                      <a:endParaRPr lang="en-US" sz="4400">
                        <a:solidFill>
                          <a:srgbClr val="FF0000"/>
                        </a:solidFill>
                        <a:effectLst/>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r>
                        <a:rPr lang="en-US" sz="3600" b="1" i="0" dirty="0">
                          <a:solidFill>
                            <a:srgbClr val="FF0000"/>
                          </a:solidFill>
                          <a:effectLst/>
                          <a:latin typeface="Times New Roman" panose="02020603050405020304" pitchFamily="18" charset="0"/>
                        </a:rPr>
                        <a:t>When </a:t>
                      </a:r>
                      <a:endParaRPr lang="en-US" sz="4400" dirty="0">
                        <a:solidFill>
                          <a:srgbClr val="FF0000"/>
                        </a:solidFill>
                        <a:effectLst/>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r>
                        <a:rPr lang="en-US" sz="3600" b="1" i="0">
                          <a:solidFill>
                            <a:srgbClr val="FF0000"/>
                          </a:solidFill>
                          <a:effectLst/>
                          <a:latin typeface="Times New Roman" panose="02020603050405020304" pitchFamily="18" charset="0"/>
                        </a:rPr>
                        <a:t>Who </a:t>
                      </a:r>
                      <a:endParaRPr lang="en-US" sz="4400">
                        <a:solidFill>
                          <a:srgbClr val="FF0000"/>
                        </a:solidFill>
                        <a:effectLst/>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r>
                        <a:rPr lang="en-US" sz="3600" b="1" i="0" dirty="0">
                          <a:solidFill>
                            <a:srgbClr val="FF0000"/>
                          </a:solidFill>
                          <a:effectLst/>
                          <a:latin typeface="Times New Roman" panose="02020603050405020304" pitchFamily="18" charset="0"/>
                        </a:rPr>
                        <a:t>What</a:t>
                      </a:r>
                      <a:endParaRPr lang="en-US" sz="4400" dirty="0">
                        <a:solidFill>
                          <a:srgbClr val="FF0000"/>
                        </a:solidFill>
                        <a:effectLst/>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434635"/>
                  </a:ext>
                </a:extLst>
              </a:tr>
              <a:tr h="502023">
                <a:tc>
                  <a:txBody>
                    <a:bodyPr/>
                    <a:lstStyle/>
                    <a:p>
                      <a:pPr marL="457200" marR="0" lvl="1" indent="0" algn="ctr" defTabSz="914400" rtl="0" eaLnBrk="1" fontAlgn="auto" latinLnBrk="0" hangingPunct="1">
                        <a:lnSpc>
                          <a:spcPct val="100000"/>
                        </a:lnSpc>
                        <a:spcBef>
                          <a:spcPts val="0"/>
                        </a:spcBef>
                        <a:spcAft>
                          <a:spcPts val="0"/>
                        </a:spcAft>
                        <a:buClrTx/>
                        <a:buSzTx/>
                        <a:buFontTx/>
                        <a:buNone/>
                        <a:tabLst/>
                        <a:defRPr/>
                      </a:pPr>
                      <a:r>
                        <a:rPr lang="fa-IR" sz="2400" b="1" i="0" kern="1200" dirty="0" smtClean="0">
                          <a:solidFill>
                            <a:srgbClr val="000000"/>
                          </a:solidFill>
                          <a:effectLst/>
                          <a:latin typeface="B Nazanin" panose="00000400000000000000" pitchFamily="2" charset="-78"/>
                          <a:ea typeface="+mn-ea"/>
                          <a:cs typeface="B Nazanin" panose="00000400000000000000" pitchFamily="2" charset="-78"/>
                        </a:rPr>
                        <a:t>افزایش به میزان  22درصد</a:t>
                      </a:r>
                      <a:endParaRPr lang="en-US" sz="2400" b="1" i="0" kern="1200" dirty="0">
                        <a:solidFill>
                          <a:srgbClr val="000000"/>
                        </a:solidFill>
                        <a:effectLst/>
                        <a:latin typeface="B Nazanin" panose="00000400000000000000" pitchFamily="2" charset="-78"/>
                        <a:ea typeface="+mn-ea"/>
                        <a:cs typeface="B Nazanin" panose="00000400000000000000" pitchFamily="2" charset="-78"/>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r>
                        <a:rPr lang="fa-IR" sz="2400" b="1" i="0" kern="1200" dirty="0" smtClean="0">
                          <a:solidFill>
                            <a:srgbClr val="000000"/>
                          </a:solidFill>
                          <a:effectLst/>
                          <a:latin typeface="B Nazanin" panose="00000400000000000000" pitchFamily="2" charset="-78"/>
                          <a:ea typeface="+mn-ea"/>
                          <a:cs typeface="B Nazanin" panose="00000400000000000000" pitchFamily="2" charset="-78"/>
                        </a:rPr>
                        <a:t>تا پایان سال تحصیلی1402 </a:t>
                      </a:r>
                      <a:endParaRPr lang="fa-IR" sz="2400" b="1" i="0" kern="1200" dirty="0">
                        <a:solidFill>
                          <a:srgbClr val="000000"/>
                        </a:solidFill>
                        <a:effectLst/>
                        <a:latin typeface="B Nazanin" panose="00000400000000000000" pitchFamily="2" charset="-78"/>
                        <a:ea typeface="+mn-ea"/>
                        <a:cs typeface="B Nazanin" panose="00000400000000000000" pitchFamily="2" charset="-78"/>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r>
                        <a:rPr lang="fa-IR" sz="2400" b="1" i="0" kern="1200" dirty="0" smtClean="0">
                          <a:solidFill>
                            <a:srgbClr val="000000"/>
                          </a:solidFill>
                          <a:effectLst/>
                          <a:latin typeface="B Nazanin" panose="00000400000000000000" pitchFamily="2" charset="-78"/>
                          <a:ea typeface="+mn-ea"/>
                          <a:cs typeface="B Nazanin" panose="00000400000000000000" pitchFamily="2" charset="-78"/>
                        </a:rPr>
                        <a:t>دانش آموزان</a:t>
                      </a:r>
                    </a:p>
                    <a:p>
                      <a:pPr algn="ctr"/>
                      <a:r>
                        <a:rPr lang="fa-IR" sz="2400" b="1" i="0" kern="1200" dirty="0" smtClean="0">
                          <a:solidFill>
                            <a:srgbClr val="000000"/>
                          </a:solidFill>
                          <a:effectLst/>
                          <a:latin typeface="B Nazanin" panose="00000400000000000000" pitchFamily="2" charset="-78"/>
                          <a:ea typeface="+mn-ea"/>
                          <a:cs typeface="B Nazanin" panose="00000400000000000000" pitchFamily="2" charset="-78"/>
                        </a:rPr>
                        <a:t> شهر اصفهان</a:t>
                      </a:r>
                      <a:endParaRPr lang="fa-IR" sz="2400" b="1" i="0" kern="1200" dirty="0">
                        <a:solidFill>
                          <a:srgbClr val="000000"/>
                        </a:solidFill>
                        <a:effectLst/>
                        <a:latin typeface="B Nazanin" panose="00000400000000000000" pitchFamily="2" charset="-78"/>
                        <a:ea typeface="+mn-ea"/>
                        <a:cs typeface="B Nazanin" panose="00000400000000000000" pitchFamily="2" charset="-78"/>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r>
                        <a:rPr lang="fa-IR" sz="2400" b="1" i="0" dirty="0" smtClean="0">
                          <a:solidFill>
                            <a:srgbClr val="000000"/>
                          </a:solidFill>
                          <a:effectLst/>
                          <a:latin typeface="B Nazanin" panose="00000400000000000000" pitchFamily="2" charset="-78"/>
                          <a:cs typeface="B Nazanin" panose="00000400000000000000" pitchFamily="2" charset="-78"/>
                        </a:rPr>
                        <a:t>آگاهی </a:t>
                      </a:r>
                      <a:r>
                        <a:rPr lang="fa-IR" sz="2400" b="1" i="0" dirty="0">
                          <a:solidFill>
                            <a:srgbClr val="000000"/>
                          </a:solidFill>
                          <a:effectLst/>
                          <a:latin typeface="B Nazanin" panose="00000400000000000000" pitchFamily="2" charset="-78"/>
                          <a:cs typeface="B Nazanin" panose="00000400000000000000" pitchFamily="2" charset="-78"/>
                        </a:rPr>
                        <a:t>از مزایای تغذیه </a:t>
                      </a:r>
                      <a:r>
                        <a:rPr lang="fa-IR" sz="2400" b="1" i="0" dirty="0" smtClean="0">
                          <a:solidFill>
                            <a:srgbClr val="000000"/>
                          </a:solidFill>
                          <a:effectLst/>
                          <a:latin typeface="B Nazanin" panose="00000400000000000000" pitchFamily="2" charset="-78"/>
                          <a:cs typeface="B Nazanin" panose="00000400000000000000" pitchFamily="2" charset="-78"/>
                        </a:rPr>
                        <a:t>سالم</a:t>
                      </a:r>
                      <a:endParaRPr lang="fa-IR" sz="4800" dirty="0">
                        <a:effectLst/>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6848280"/>
                  </a:ext>
                </a:extLst>
              </a:tr>
            </a:tbl>
          </a:graphicData>
        </a:graphic>
      </p:graphicFrame>
      <p:sp>
        <p:nvSpPr>
          <p:cNvPr id="14" name="Rectangle 5"/>
          <p:cNvSpPr>
            <a:spLocks noChangeArrowheads="1"/>
          </p:cNvSpPr>
          <p:nvPr/>
        </p:nvSpPr>
        <p:spPr bwMode="auto">
          <a:xfrm>
            <a:off x="-463639" y="-65682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ar-SA" altLang="en-US" sz="1200" b="0" i="0" u="none" strike="noStrike" cap="none" normalizeH="0" baseline="0" smtClean="0">
                <a:ln>
                  <a:noFill/>
                </a:ln>
                <a:solidFill>
                  <a:srgbClr val="000000"/>
                </a:solidFill>
                <a:effectLst/>
                <a:latin typeface="Arial" panose="020B0604020202020204" pitchFamily="34" charset="0"/>
                <a:cs typeface="B Nazanin" panose="00000400000000000000" pitchFamily="2" charset="-78"/>
              </a:rPr>
              <a:t>مثال : بسیج اطلاع رسانی بهبود برنامه غذایی دانش آموزان ()2440</a:t>
            </a:r>
            <a:r>
              <a:rPr kumimoji="0" lang="en-US" altLang="en-US" sz="1200" b="0" i="0" u="none" strike="noStrike" cap="none" normalizeH="0" baseline="0" smtClean="0">
                <a:ln>
                  <a:noFill/>
                </a:ln>
                <a:solidFill>
                  <a:srgbClr val="000000"/>
                </a:solidFill>
                <a:effectLst/>
                <a:latin typeface="Arial" panose="020B0604020202020204" pitchFamily="34" charset="0"/>
                <a:cs typeface="B Nazanin" panose="00000400000000000000" pitchFamily="2" charset="-78"/>
              </a:rPr>
              <a:t/>
            </a:r>
            <a:br>
              <a:rPr kumimoji="0" lang="en-US" altLang="en-US" sz="1200" b="0" i="0" u="none" strike="noStrike" cap="none" normalizeH="0" baseline="0" smtClean="0">
                <a:ln>
                  <a:noFill/>
                </a:ln>
                <a:solidFill>
                  <a:srgbClr val="000000"/>
                </a:solidFill>
                <a:effectLst/>
                <a:latin typeface="Arial" panose="020B0604020202020204" pitchFamily="34" charset="0"/>
                <a:cs typeface="B Nazanin" panose="00000400000000000000" pitchFamily="2" charset="-78"/>
              </a:rPr>
            </a:br>
            <a:r>
              <a:rPr kumimoji="0" lang="en-US" altLang="en-US" sz="1100" b="0" i="0" u="none" strike="noStrike" cap="none" normalizeH="0" baseline="0" smtClean="0">
                <a:ln>
                  <a:noFill/>
                </a:ln>
                <a:solidFill>
                  <a:schemeClr val="tx1"/>
                </a:solidFill>
                <a:effectLst/>
                <a:latin typeface="Arial" panose="020B0604020202020204" pitchFamily="34" charset="0"/>
              </a:rPr>
              <a:t/>
            </a:r>
            <a:br>
              <a:rPr kumimoji="0" lang="en-US" altLang="en-US" sz="1100" b="0" i="0" u="none" strike="noStrike" cap="none" normalizeH="0" baseline="0" smtClean="0">
                <a:ln>
                  <a:noFill/>
                </a:ln>
                <a:solidFill>
                  <a:schemeClr val="tx1"/>
                </a:solidFill>
                <a:effectLst/>
                <a:latin typeface="Arial" panose="020B0604020202020204" pitchFamily="34" charset="0"/>
              </a:rPr>
            </a:b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609768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solidFill>
                  <a:srgbClr val="7030A0"/>
                </a:solidFill>
              </a:rPr>
              <a:t>گام چهارم: تحلیل گروه هدف بسیج</a:t>
            </a:r>
            <a:r>
              <a:rPr lang="fa-IR" dirty="0">
                <a:solidFill>
                  <a:srgbClr val="7030A0"/>
                </a:solidFill>
              </a:rPr>
              <a:t> </a:t>
            </a:r>
            <a:br>
              <a:rPr lang="fa-IR" dirty="0">
                <a:solidFill>
                  <a:srgbClr val="7030A0"/>
                </a:solidFill>
              </a:rPr>
            </a:br>
            <a:endParaRPr lang="en-US" dirty="0">
              <a:solidFill>
                <a:srgbClr val="7030A0"/>
              </a:solidFill>
            </a:endParaRPr>
          </a:p>
        </p:txBody>
      </p:sp>
      <p:sp>
        <p:nvSpPr>
          <p:cNvPr id="3" name="Content Placeholder 2"/>
          <p:cNvSpPr>
            <a:spLocks noGrp="1"/>
          </p:cNvSpPr>
          <p:nvPr>
            <p:ph idx="1"/>
          </p:nvPr>
        </p:nvSpPr>
        <p:spPr>
          <a:xfrm>
            <a:off x="592428" y="2057400"/>
            <a:ext cx="11066172" cy="4343400"/>
          </a:xfrm>
        </p:spPr>
        <p:txBody>
          <a:bodyPr>
            <a:normAutofit fontScale="70000" lnSpcReduction="20000"/>
          </a:bodyPr>
          <a:lstStyle/>
          <a:p>
            <a:pPr algn="r" rtl="1"/>
            <a:r>
              <a:rPr lang="fa-IR" sz="3600" b="1" dirty="0"/>
              <a:t>انواع مخاطب بسیج </a:t>
            </a:r>
            <a:r>
              <a:rPr lang="fa-IR" sz="3600" b="1" dirty="0" smtClean="0"/>
              <a:t>اجتماعی</a:t>
            </a:r>
          </a:p>
          <a:p>
            <a:pPr algn="r" rtl="1"/>
            <a:endParaRPr lang="fa-IR" b="1" dirty="0"/>
          </a:p>
          <a:p>
            <a:pPr marL="0" indent="0" algn="r" rtl="1">
              <a:buNone/>
            </a:pPr>
            <a:r>
              <a:rPr lang="fa-IR" b="1" dirty="0" smtClean="0"/>
              <a:t>1. </a:t>
            </a:r>
            <a:r>
              <a:rPr lang="fa-IR" sz="3100" b="1" dirty="0" smtClean="0"/>
              <a:t>مخاطبان </a:t>
            </a:r>
            <a:r>
              <a:rPr lang="fa-IR" sz="3100" b="1" dirty="0"/>
              <a:t>اولیه : </a:t>
            </a:r>
            <a:endParaRPr lang="fa-IR" sz="3100" b="1" dirty="0" smtClean="0"/>
          </a:p>
          <a:p>
            <a:pPr marL="0" indent="0" algn="r" rtl="1">
              <a:buNone/>
            </a:pPr>
            <a:r>
              <a:rPr lang="fa-IR" sz="2800" dirty="0" smtClean="0"/>
              <a:t>افراد </a:t>
            </a:r>
            <a:r>
              <a:rPr lang="fa-IR" sz="2800" dirty="0"/>
              <a:t>یا گروه هایی هستند که برنامه بسیج برای تاثیرگذاری بر </a:t>
            </a:r>
            <a:r>
              <a:rPr lang="fa-IR" sz="2800" dirty="0" smtClean="0"/>
              <a:t>آنها طراحی </a:t>
            </a:r>
            <a:r>
              <a:rPr lang="fa-IR" sz="2800" dirty="0"/>
              <a:t>و اجرا می شود</a:t>
            </a:r>
            <a:r>
              <a:rPr lang="fa-IR" sz="2800" dirty="0" smtClean="0"/>
              <a:t>.</a:t>
            </a:r>
          </a:p>
          <a:p>
            <a:pPr marL="0" indent="0" algn="r" rtl="1">
              <a:buNone/>
            </a:pPr>
            <a:r>
              <a:rPr lang="fa-IR" dirty="0"/>
              <a:t/>
            </a:r>
            <a:br>
              <a:rPr lang="fa-IR" dirty="0"/>
            </a:br>
            <a:r>
              <a:rPr lang="fa-IR" b="1" dirty="0" smtClean="0"/>
              <a:t>2. </a:t>
            </a:r>
            <a:r>
              <a:rPr lang="fa-IR" sz="3100" b="1" dirty="0" smtClean="0"/>
              <a:t>مخاطبان </a:t>
            </a:r>
            <a:r>
              <a:rPr lang="fa-IR" sz="3100" b="1" dirty="0"/>
              <a:t>ثانویه: </a:t>
            </a:r>
            <a:endParaRPr lang="fa-IR" sz="3100" b="1" dirty="0" smtClean="0"/>
          </a:p>
          <a:p>
            <a:pPr marL="0" indent="0" algn="r" rtl="1">
              <a:buNone/>
            </a:pPr>
            <a:r>
              <a:rPr lang="fa-IR" sz="2800" dirty="0" smtClean="0"/>
              <a:t>افراد </a:t>
            </a:r>
            <a:r>
              <a:rPr lang="fa-IR" sz="2800" dirty="0"/>
              <a:t>یا گروه هایی هستند که بر </a:t>
            </a:r>
            <a:r>
              <a:rPr lang="fa-IR" sz="2800" dirty="0" smtClean="0">
                <a:solidFill>
                  <a:srgbClr val="FF0000"/>
                </a:solidFill>
              </a:rPr>
              <a:t>تصمیمات و </a:t>
            </a:r>
            <a:r>
              <a:rPr lang="fa-IR" sz="2800" dirty="0">
                <a:solidFill>
                  <a:srgbClr val="FF0000"/>
                </a:solidFill>
              </a:rPr>
              <a:t>رفتارهای مخاطبان اولیه تاثیر </a:t>
            </a:r>
            <a:r>
              <a:rPr lang="fa-IR" sz="2800" dirty="0" smtClean="0">
                <a:solidFill>
                  <a:srgbClr val="FF0000"/>
                </a:solidFill>
              </a:rPr>
              <a:t>می گذارند </a:t>
            </a:r>
            <a:r>
              <a:rPr lang="fa-IR" sz="2800" dirty="0"/>
              <a:t>و به </a:t>
            </a:r>
            <a:r>
              <a:rPr lang="fa-IR" sz="2800" dirty="0" smtClean="0"/>
              <a:t>طراحان </a:t>
            </a:r>
            <a:r>
              <a:rPr lang="fa-IR" sz="2800" dirty="0"/>
              <a:t>و </a:t>
            </a:r>
            <a:r>
              <a:rPr lang="fa-IR" sz="2800" dirty="0" smtClean="0"/>
              <a:t>مجریان </a:t>
            </a:r>
            <a:r>
              <a:rPr lang="fa-IR" sz="2800" dirty="0"/>
              <a:t>برنامه </a:t>
            </a:r>
            <a:r>
              <a:rPr lang="fa-IR" sz="2800" dirty="0" smtClean="0"/>
              <a:t>در </a:t>
            </a:r>
            <a:r>
              <a:rPr lang="fa-IR" sz="2800" dirty="0"/>
              <a:t>دستیابی به </a:t>
            </a:r>
            <a:r>
              <a:rPr lang="fa-IR" sz="2800" dirty="0" smtClean="0"/>
              <a:t>مخاطبان اولیه </a:t>
            </a:r>
            <a:r>
              <a:rPr lang="fa-IR" sz="2800" dirty="0"/>
              <a:t>کمک کنند </a:t>
            </a:r>
            <a:r>
              <a:rPr lang="fa-IR" sz="2800" dirty="0" smtClean="0"/>
              <a:t>. </a:t>
            </a:r>
          </a:p>
          <a:p>
            <a:pPr algn="r" rtl="1"/>
            <a:endParaRPr lang="fa-IR" dirty="0"/>
          </a:p>
          <a:p>
            <a:pPr marL="0" indent="0" algn="r" rtl="1">
              <a:buNone/>
            </a:pPr>
            <a:r>
              <a:rPr lang="fa-IR" dirty="0"/>
              <a:t/>
            </a:r>
            <a:br>
              <a:rPr lang="fa-IR" dirty="0"/>
            </a:br>
            <a:r>
              <a:rPr lang="fa-IR" dirty="0"/>
              <a:t/>
            </a:r>
            <a:br>
              <a:rPr lang="fa-IR" dirty="0"/>
            </a:br>
            <a:endParaRPr lang="en-US" dirty="0"/>
          </a:p>
        </p:txBody>
      </p:sp>
    </p:spTree>
    <p:extLst>
      <p:ext uri="{BB962C8B-B14F-4D97-AF65-F5344CB8AC3E}">
        <p14:creationId xmlns:p14="http://schemas.microsoft.com/office/powerpoint/2010/main" val="2602350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 calcmode="lin" valueType="num">
                                      <p:cBhvr additive="base">
                                        <p:cTn id="1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 calcmode="lin" valueType="num">
                                      <p:cBhvr additive="base">
                                        <p:cTn id="1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solidFill>
                  <a:srgbClr val="FF0000"/>
                </a:solidFill>
              </a:rPr>
              <a:t>مثال: طرح بسیج اطلاع رسانی </a:t>
            </a:r>
            <a:r>
              <a:rPr lang="fa-IR" dirty="0" smtClean="0">
                <a:solidFill>
                  <a:srgbClr val="FF0000"/>
                </a:solidFill>
              </a:rPr>
              <a:t>با </a:t>
            </a:r>
            <a:r>
              <a:rPr lang="fa-IR" dirty="0">
                <a:solidFill>
                  <a:srgbClr val="FF0000"/>
                </a:solidFill>
              </a:rPr>
              <a:t>تاکید بر تغذیه سالم</a:t>
            </a:r>
            <a:endParaRPr lang="en-US" dirty="0">
              <a:solidFill>
                <a:srgbClr val="FF0000"/>
              </a:solidFill>
            </a:endParaRPr>
          </a:p>
        </p:txBody>
      </p:sp>
      <p:sp>
        <p:nvSpPr>
          <p:cNvPr id="3" name="Content Placeholder 2"/>
          <p:cNvSpPr>
            <a:spLocks noGrp="1"/>
          </p:cNvSpPr>
          <p:nvPr>
            <p:ph idx="1"/>
          </p:nvPr>
        </p:nvSpPr>
        <p:spPr/>
        <p:txBody>
          <a:bodyPr>
            <a:normAutofit/>
          </a:bodyPr>
          <a:lstStyle/>
          <a:p>
            <a:pPr algn="r" rtl="1"/>
            <a:r>
              <a:rPr lang="fa-IR" dirty="0"/>
              <a:t>مخاطبان اولیه: </a:t>
            </a:r>
            <a:endParaRPr lang="fa-IR" dirty="0" smtClean="0"/>
          </a:p>
          <a:p>
            <a:pPr algn="r" rtl="1"/>
            <a:r>
              <a:rPr lang="fa-IR" dirty="0" smtClean="0"/>
              <a:t>زنان خانه دار، دانش آموزان</a:t>
            </a:r>
            <a:endParaRPr lang="fa-IR" dirty="0"/>
          </a:p>
          <a:p>
            <a:pPr algn="r" rtl="1"/>
            <a:r>
              <a:rPr lang="fa-IR" dirty="0" smtClean="0"/>
              <a:t>مخاطبان </a:t>
            </a:r>
            <a:r>
              <a:rPr lang="fa-IR" dirty="0"/>
              <a:t>ثانویه</a:t>
            </a:r>
            <a:r>
              <a:rPr lang="fa-IR" dirty="0" smtClean="0"/>
              <a:t>:</a:t>
            </a:r>
            <a:r>
              <a:rPr lang="fa-IR" dirty="0"/>
              <a:t/>
            </a:r>
            <a:br>
              <a:rPr lang="fa-IR" dirty="0"/>
            </a:br>
            <a:r>
              <a:rPr lang="fa-IR" dirty="0"/>
              <a:t>- فرمانداری</a:t>
            </a:r>
            <a:br>
              <a:rPr lang="fa-IR" dirty="0"/>
            </a:br>
            <a:r>
              <a:rPr lang="fa-IR" dirty="0"/>
              <a:t>- بهزیستی</a:t>
            </a:r>
            <a:br>
              <a:rPr lang="fa-IR" dirty="0"/>
            </a:br>
            <a:r>
              <a:rPr lang="fa-IR" dirty="0"/>
              <a:t>- شبکه بهداشت ودرمان</a:t>
            </a:r>
            <a:br>
              <a:rPr lang="fa-IR" dirty="0"/>
            </a:br>
            <a:r>
              <a:rPr lang="fa-IR" dirty="0"/>
              <a:t>- بیمارستانها</a:t>
            </a:r>
            <a:br>
              <a:rPr lang="fa-IR" dirty="0"/>
            </a:br>
            <a:r>
              <a:rPr lang="fa-IR" dirty="0"/>
              <a:t>- مدارس، معلمین، مسئولین آموزش و پرورش</a:t>
            </a:r>
            <a:br>
              <a:rPr lang="fa-IR" dirty="0"/>
            </a:br>
            <a:r>
              <a:rPr lang="fa-IR" dirty="0"/>
              <a:t/>
            </a:r>
            <a:br>
              <a:rPr lang="fa-IR" dirty="0"/>
            </a:br>
            <a:endParaRPr lang="en-US" dirty="0"/>
          </a:p>
        </p:txBody>
      </p:sp>
    </p:spTree>
    <p:extLst>
      <p:ext uri="{BB962C8B-B14F-4D97-AF65-F5344CB8AC3E}">
        <p14:creationId xmlns:p14="http://schemas.microsoft.com/office/powerpoint/2010/main" val="424941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b="1" dirty="0">
                <a:solidFill>
                  <a:srgbClr val="7030A0"/>
                </a:solidFill>
              </a:rPr>
              <a:t>گام پنجم: تدوین پیام </a:t>
            </a:r>
            <a:r>
              <a:rPr lang="fa-IR" b="1" dirty="0" smtClean="0">
                <a:solidFill>
                  <a:srgbClr val="7030A0"/>
                </a:solidFill>
              </a:rPr>
              <a:t>ارتباطی</a:t>
            </a:r>
            <a:endParaRPr lang="en-US" dirty="0">
              <a:solidFill>
                <a:srgbClr val="7030A0"/>
              </a:solidFill>
            </a:endParaRPr>
          </a:p>
        </p:txBody>
      </p:sp>
      <p:sp>
        <p:nvSpPr>
          <p:cNvPr id="3" name="Content Placeholder 2"/>
          <p:cNvSpPr>
            <a:spLocks noGrp="1"/>
          </p:cNvSpPr>
          <p:nvPr>
            <p:ph idx="1"/>
          </p:nvPr>
        </p:nvSpPr>
        <p:spPr>
          <a:xfrm>
            <a:off x="746975" y="2057400"/>
            <a:ext cx="10378225" cy="4343400"/>
          </a:xfrm>
        </p:spPr>
        <p:txBody>
          <a:bodyPr>
            <a:normAutofit/>
          </a:bodyPr>
          <a:lstStyle/>
          <a:p>
            <a:pPr algn="r" rtl="1"/>
            <a:r>
              <a:rPr lang="fa-IR" sz="2800" dirty="0" smtClean="0"/>
              <a:t>پیام ارتباطی عبارت است از آنچه قرار است به مخاطب گفته ش</a:t>
            </a:r>
            <a:r>
              <a:rPr lang="fa-IR" sz="2800" dirty="0"/>
              <a:t>و</a:t>
            </a:r>
            <a:r>
              <a:rPr lang="fa-IR" sz="2800" dirty="0" smtClean="0"/>
              <a:t>د یا منتقل گردد .</a:t>
            </a:r>
          </a:p>
          <a:p>
            <a:pPr marL="0" indent="0" algn="r" rtl="1">
              <a:buNone/>
            </a:pPr>
            <a:endParaRPr lang="fa-IR" sz="2800" dirty="0" smtClean="0"/>
          </a:p>
          <a:p>
            <a:pPr algn="r" rtl="1"/>
            <a:r>
              <a:rPr lang="fa-IR" sz="2800" dirty="0"/>
              <a:t>تدوين پيام ارتباطی برای برنامه کمپین</a:t>
            </a:r>
            <a:endParaRPr lang="fa-IR" sz="2800" dirty="0" smtClean="0"/>
          </a:p>
        </p:txBody>
      </p:sp>
    </p:spTree>
    <p:extLst>
      <p:ext uri="{BB962C8B-B14F-4D97-AF65-F5344CB8AC3E}">
        <p14:creationId xmlns:p14="http://schemas.microsoft.com/office/powerpoint/2010/main" val="3770827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a:solidFill>
                  <a:srgbClr val="7030A0"/>
                </a:solidFill>
              </a:rPr>
              <a:t>گام پنجم: تدوین پیام ارتباطی</a:t>
            </a:r>
            <a:endParaRPr lang="en-US" dirty="0"/>
          </a:p>
        </p:txBody>
      </p:sp>
      <p:sp>
        <p:nvSpPr>
          <p:cNvPr id="3" name="Content Placeholder 2"/>
          <p:cNvSpPr>
            <a:spLocks noGrp="1"/>
          </p:cNvSpPr>
          <p:nvPr>
            <p:ph idx="1"/>
          </p:nvPr>
        </p:nvSpPr>
        <p:spPr/>
        <p:txBody>
          <a:bodyPr>
            <a:normAutofit lnSpcReduction="10000"/>
          </a:bodyPr>
          <a:lstStyle/>
          <a:p>
            <a:pPr marL="0" lvl="0" indent="0" algn="just" rtl="1">
              <a:spcBef>
                <a:spcPts val="1000"/>
              </a:spcBef>
              <a:buClrTx/>
              <a:buSzTx/>
              <a:buNone/>
            </a:pPr>
            <a:r>
              <a:rPr lang="fa-IR" dirty="0">
                <a:solidFill>
                  <a:prstClr val="black"/>
                </a:solidFill>
                <a:latin typeface="Century Gothic" panose="020B0502020202020204"/>
                <a:cs typeface="B Nazanin" panose="00000400000000000000" pitchFamily="2" charset="-78"/>
              </a:rPr>
              <a:t>در طراحی پیام، مدل های مختلف آموزش بهداشت و ارتقاء سلامت متناسب با نوع کمپین به عنوان مبنای نظری  طراحی کمپین مورد استفاده قرار گیرد:</a:t>
            </a:r>
          </a:p>
          <a:p>
            <a:pPr marL="0" lvl="0" indent="0" algn="just" rtl="1">
              <a:spcBef>
                <a:spcPts val="1000"/>
              </a:spcBef>
              <a:buClrTx/>
              <a:buSzTx/>
              <a:buNone/>
            </a:pPr>
            <a:endParaRPr lang="fa-IR" dirty="0">
              <a:solidFill>
                <a:prstClr val="black"/>
              </a:solidFill>
              <a:latin typeface="Century Gothic" panose="020B0502020202020204"/>
              <a:cs typeface="B Nazanin" panose="00000400000000000000" pitchFamily="2" charset="-78"/>
            </a:endParaRPr>
          </a:p>
          <a:p>
            <a:pPr lvl="0" algn="just" rtl="1">
              <a:spcBef>
                <a:spcPts val="1000"/>
              </a:spcBef>
              <a:buClrTx/>
              <a:buSzTx/>
            </a:pPr>
            <a:r>
              <a:rPr lang="fa-IR" dirty="0">
                <a:solidFill>
                  <a:prstClr val="black"/>
                </a:solidFill>
                <a:latin typeface="Century Gothic" panose="020B0502020202020204"/>
                <a:cs typeface="B Nazanin" panose="00000400000000000000" pitchFamily="2" charset="-78"/>
              </a:rPr>
              <a:t>الگوی رفتار برنامه ریزی شده</a:t>
            </a:r>
          </a:p>
          <a:p>
            <a:pPr lvl="0" algn="just" rtl="1">
              <a:spcBef>
                <a:spcPts val="1000"/>
              </a:spcBef>
              <a:buClrTx/>
              <a:buSzTx/>
            </a:pPr>
            <a:r>
              <a:rPr lang="fa-IR" dirty="0">
                <a:solidFill>
                  <a:prstClr val="black"/>
                </a:solidFill>
                <a:latin typeface="Century Gothic" panose="020B0502020202020204"/>
                <a:cs typeface="B Nazanin" panose="00000400000000000000" pitchFamily="2" charset="-78"/>
              </a:rPr>
              <a:t>تئوری شناختی اجتماعی</a:t>
            </a:r>
          </a:p>
          <a:p>
            <a:pPr lvl="0" algn="just" rtl="1">
              <a:spcBef>
                <a:spcPts val="1000"/>
              </a:spcBef>
              <a:buClrTx/>
              <a:buSzTx/>
            </a:pPr>
            <a:r>
              <a:rPr lang="fa-IR" dirty="0">
                <a:solidFill>
                  <a:prstClr val="black"/>
                </a:solidFill>
                <a:latin typeface="Century Gothic" panose="020B0502020202020204"/>
                <a:cs typeface="B Nazanin" panose="00000400000000000000" pitchFamily="2" charset="-78"/>
              </a:rPr>
              <a:t>الگوی اعتقاد بهداشتی</a:t>
            </a:r>
          </a:p>
          <a:p>
            <a:pPr lvl="0" algn="just" rtl="1">
              <a:spcBef>
                <a:spcPts val="1000"/>
              </a:spcBef>
              <a:buClrTx/>
              <a:buSzTx/>
            </a:pPr>
            <a:r>
              <a:rPr lang="fa-IR" dirty="0">
                <a:solidFill>
                  <a:prstClr val="black"/>
                </a:solidFill>
                <a:latin typeface="Century Gothic" panose="020B0502020202020204"/>
                <a:cs typeface="B Nazanin" panose="00000400000000000000" pitchFamily="2" charset="-78"/>
              </a:rPr>
              <a:t>تئوری ارتباطات</a:t>
            </a:r>
          </a:p>
          <a:p>
            <a:pPr lvl="0" algn="just" rtl="1">
              <a:spcBef>
                <a:spcPts val="1000"/>
              </a:spcBef>
              <a:buClrTx/>
              <a:buSzTx/>
            </a:pPr>
            <a:r>
              <a:rPr lang="fa-IR" dirty="0">
                <a:solidFill>
                  <a:prstClr val="black"/>
                </a:solidFill>
                <a:latin typeface="Century Gothic" panose="020B0502020202020204"/>
                <a:cs typeface="B Nazanin" panose="00000400000000000000" pitchFamily="2" charset="-78"/>
              </a:rPr>
              <a:t>الگوی فرانظری (</a:t>
            </a:r>
            <a:r>
              <a:rPr lang="en-US" dirty="0">
                <a:solidFill>
                  <a:prstClr val="black"/>
                </a:solidFill>
                <a:latin typeface="Century Gothic" panose="020B0502020202020204"/>
                <a:cs typeface="B Nazanin" panose="00000400000000000000" pitchFamily="2" charset="-78"/>
              </a:rPr>
              <a:t>TTM</a:t>
            </a:r>
            <a:r>
              <a:rPr lang="fa-IR" dirty="0">
                <a:solidFill>
                  <a:prstClr val="black"/>
                </a:solidFill>
                <a:latin typeface="Century Gothic" panose="020B0502020202020204"/>
                <a:cs typeface="B Nazanin" panose="00000400000000000000" pitchFamily="2" charset="-78"/>
              </a:rPr>
              <a:t>)</a:t>
            </a:r>
          </a:p>
          <a:p>
            <a:pPr lvl="0" algn="just" rtl="1">
              <a:spcBef>
                <a:spcPts val="1000"/>
              </a:spcBef>
              <a:buClrTx/>
              <a:buSzTx/>
            </a:pPr>
            <a:r>
              <a:rPr lang="fa-IR" u="sng" dirty="0">
                <a:solidFill>
                  <a:prstClr val="black"/>
                </a:solidFill>
                <a:latin typeface="Century Gothic" panose="020B0502020202020204"/>
                <a:cs typeface="B Nazanin" panose="00000400000000000000" pitchFamily="2" charset="-78"/>
              </a:rPr>
              <a:t>مدل انتشار نوآوری </a:t>
            </a:r>
          </a:p>
          <a:p>
            <a:pPr lvl="0" algn="just" rtl="1">
              <a:spcBef>
                <a:spcPts val="1000"/>
              </a:spcBef>
              <a:buClrTx/>
              <a:buSzTx/>
            </a:pPr>
            <a:r>
              <a:rPr lang="fa-IR" u="sng" dirty="0">
                <a:solidFill>
                  <a:prstClr val="black"/>
                </a:solidFill>
                <a:latin typeface="Century Gothic" panose="020B0502020202020204"/>
                <a:cs typeface="B Nazanin" panose="00000400000000000000" pitchFamily="2" charset="-78"/>
              </a:rPr>
              <a:t>مدل بازاریابی اجتماعی </a:t>
            </a:r>
            <a:r>
              <a:rPr lang="fa-IR" dirty="0">
                <a:solidFill>
                  <a:prstClr val="black"/>
                </a:solidFill>
                <a:latin typeface="Century Gothic" panose="020B0502020202020204"/>
                <a:cs typeface="B Nazanin" panose="00000400000000000000" pitchFamily="2" charset="-78"/>
              </a:rPr>
              <a:t>و</a:t>
            </a:r>
            <a:endParaRPr lang="en-US" dirty="0"/>
          </a:p>
        </p:txBody>
      </p:sp>
    </p:spTree>
    <p:extLst>
      <p:ext uri="{BB962C8B-B14F-4D97-AF65-F5344CB8AC3E}">
        <p14:creationId xmlns:p14="http://schemas.microsoft.com/office/powerpoint/2010/main" val="2956735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smtClean="0">
                <a:solidFill>
                  <a:srgbClr val="FF0000"/>
                </a:solidFill>
              </a:rPr>
              <a:t>معیارهای ارزیابی پیام های بسیج اطلاع رسانی</a:t>
            </a:r>
            <a:endParaRPr lang="en-US" b="1" dirty="0">
              <a:solidFill>
                <a:srgbClr val="FF0000"/>
              </a:solidFill>
            </a:endParaRPr>
          </a:p>
        </p:txBody>
      </p:sp>
      <p:sp>
        <p:nvSpPr>
          <p:cNvPr id="3" name="Content Placeholder 2"/>
          <p:cNvSpPr>
            <a:spLocks noGrp="1"/>
          </p:cNvSpPr>
          <p:nvPr>
            <p:ph idx="1"/>
          </p:nvPr>
        </p:nvSpPr>
        <p:spPr>
          <a:xfrm>
            <a:off x="399245" y="2057400"/>
            <a:ext cx="11475075" cy="4343400"/>
          </a:xfrm>
        </p:spPr>
        <p:txBody>
          <a:bodyPr>
            <a:normAutofit/>
          </a:bodyPr>
          <a:lstStyle/>
          <a:p>
            <a:pPr marL="0" indent="0" algn="r" rtl="1">
              <a:buNone/>
            </a:pPr>
            <a:r>
              <a:rPr lang="fa-IR" dirty="0" smtClean="0"/>
              <a:t>1. پیام توجه </a:t>
            </a:r>
            <a:r>
              <a:rPr lang="fa-IR" dirty="0"/>
              <a:t>مخاطبان را جذب نماید.</a:t>
            </a:r>
            <a:br>
              <a:rPr lang="fa-IR" dirty="0"/>
            </a:br>
            <a:r>
              <a:rPr lang="fa-IR" dirty="0" smtClean="0"/>
              <a:t>2. مهمترین نکات </a:t>
            </a:r>
            <a:r>
              <a:rPr lang="fa-IR" dirty="0"/>
              <a:t>در ابتدای پیام به مخاطبان انتقال داده شود.</a:t>
            </a:r>
            <a:br>
              <a:rPr lang="fa-IR" dirty="0"/>
            </a:br>
            <a:r>
              <a:rPr lang="fa-IR" dirty="0" smtClean="0"/>
              <a:t>3. پیام </a:t>
            </a:r>
            <a:r>
              <a:rPr lang="fa-IR" dirty="0"/>
              <a:t>ها واضح و روشن باشند. </a:t>
            </a:r>
            <a:br>
              <a:rPr lang="fa-IR" dirty="0"/>
            </a:br>
            <a:r>
              <a:rPr lang="fa-IR" dirty="0" smtClean="0"/>
              <a:t>4. تغییر رفتاری که از </a:t>
            </a:r>
            <a:r>
              <a:rPr lang="fa-IR" dirty="0"/>
              <a:t>مخاطبان درخواست می شود پیچیده و غیر قابل اجرا </a:t>
            </a:r>
            <a:r>
              <a:rPr lang="fa-IR" dirty="0" smtClean="0"/>
              <a:t>نباشد.</a:t>
            </a:r>
          </a:p>
          <a:p>
            <a:pPr marL="0" indent="0" algn="r" rtl="1">
              <a:buNone/>
            </a:pPr>
            <a:r>
              <a:rPr lang="fa-IR" dirty="0"/>
              <a:t>5</a:t>
            </a:r>
            <a:r>
              <a:rPr lang="fa-IR" dirty="0" smtClean="0"/>
              <a:t>. ارائه </a:t>
            </a:r>
            <a:r>
              <a:rPr lang="fa-IR" dirty="0"/>
              <a:t>نمونه </a:t>
            </a:r>
            <a:r>
              <a:rPr lang="fa-IR" dirty="0" smtClean="0"/>
              <a:t>های ملموس در ارتباط </a:t>
            </a:r>
            <a:r>
              <a:rPr lang="fa-IR" dirty="0"/>
              <a:t>با انجام دادن </a:t>
            </a:r>
            <a:r>
              <a:rPr lang="fa-IR" dirty="0" smtClean="0"/>
              <a:t>و ندادن </a:t>
            </a:r>
            <a:r>
              <a:rPr lang="fa-IR" dirty="0"/>
              <a:t>رفتاری </a:t>
            </a:r>
            <a:r>
              <a:rPr lang="fa-IR" dirty="0" smtClean="0"/>
              <a:t>خاص</a:t>
            </a:r>
            <a:r>
              <a:rPr lang="fa-IR" dirty="0"/>
              <a:t/>
            </a:r>
            <a:br>
              <a:rPr lang="fa-IR" dirty="0"/>
            </a:br>
            <a:r>
              <a:rPr lang="fa-IR" dirty="0" smtClean="0"/>
              <a:t>6. </a:t>
            </a:r>
            <a:r>
              <a:rPr lang="fa-IR" dirty="0"/>
              <a:t>انتقال دهنده پیام منبع معتبری از اطلاعات مورد نظر بسیج اطلاع رسانی باشد</a:t>
            </a:r>
            <a:br>
              <a:rPr lang="fa-IR" dirty="0"/>
            </a:br>
            <a:r>
              <a:rPr lang="fa-IR" dirty="0" smtClean="0"/>
              <a:t>7. </a:t>
            </a:r>
            <a:r>
              <a:rPr lang="fa-IR" dirty="0"/>
              <a:t>پیام ها قابل باور و واقع بینانه باشند. </a:t>
            </a:r>
            <a:br>
              <a:rPr lang="fa-IR" dirty="0"/>
            </a:br>
            <a:r>
              <a:rPr lang="fa-IR" dirty="0"/>
              <a:t>8</a:t>
            </a:r>
            <a:r>
              <a:rPr lang="fa-IR" dirty="0" smtClean="0"/>
              <a:t>. </a:t>
            </a:r>
            <a:r>
              <a:rPr lang="fa-IR" dirty="0"/>
              <a:t>پیام ها با لحن مناسب به مخاطب منتقل شود</a:t>
            </a:r>
            <a:r>
              <a:rPr lang="fa-IR" dirty="0" smtClean="0"/>
              <a:t>.</a:t>
            </a:r>
          </a:p>
          <a:p>
            <a:pPr marL="0" indent="0" algn="r" rtl="1">
              <a:buNone/>
            </a:pPr>
            <a:r>
              <a:rPr lang="fa-IR" dirty="0"/>
              <a:t>9</a:t>
            </a:r>
            <a:r>
              <a:rPr lang="fa-IR" dirty="0" smtClean="0"/>
              <a:t>. </a:t>
            </a:r>
            <a:r>
              <a:rPr lang="fa-IR" dirty="0"/>
              <a:t>پیام ها نباید توهین آمیز باشند یا مخاطب را سرزنش کنند.</a:t>
            </a:r>
            <a:br>
              <a:rPr lang="fa-IR" dirty="0"/>
            </a:br>
            <a:r>
              <a:rPr lang="fa-IR" dirty="0" smtClean="0"/>
              <a:t>10. </a:t>
            </a:r>
            <a:r>
              <a:rPr lang="fa-IR" dirty="0"/>
              <a:t>یک بسیج اطلاع رسانی دارای نام، بیانیه، موقعیت تثبیت شده، لوگو، شعار و احتمالا تصاویر است. تعریف و شناسایی بسیج اطلاع رسانی در پیام ها عنصری مهم در موفقیت بسیج می باشد</a:t>
            </a:r>
            <a:r>
              <a:rPr lang="fa-IR" dirty="0" smtClean="0"/>
              <a:t>.</a:t>
            </a:r>
            <a:endParaRPr lang="en-US" dirty="0"/>
          </a:p>
        </p:txBody>
      </p:sp>
    </p:spTree>
    <p:extLst>
      <p:ext uri="{BB962C8B-B14F-4D97-AF65-F5344CB8AC3E}">
        <p14:creationId xmlns:p14="http://schemas.microsoft.com/office/powerpoint/2010/main" val="4066528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274320" lvl="0" indent="-274320" algn="ctr" rtl="1">
              <a:lnSpc>
                <a:spcPct val="100000"/>
              </a:lnSpc>
              <a:spcBef>
                <a:spcPts val="600"/>
              </a:spcBef>
            </a:pPr>
            <a:r>
              <a:rPr lang="fa-IR" sz="2800" b="1" cap="none" dirty="0" smtClean="0">
                <a:solidFill>
                  <a:prstClr val="black"/>
                </a:solidFill>
                <a:latin typeface="Century Schoolbook"/>
                <a:ea typeface="+mn-ea"/>
                <a:cs typeface="B Titr" panose="00000700000000000000" pitchFamily="2" charset="-78"/>
              </a:rPr>
              <a:t>پیام های یک وجهی و </a:t>
            </a:r>
            <a:r>
              <a:rPr lang="fa-IR" sz="2800" b="1" cap="none" dirty="0">
                <a:solidFill>
                  <a:prstClr val="black"/>
                </a:solidFill>
                <a:latin typeface="Century Schoolbook"/>
                <a:ea typeface="+mn-ea"/>
                <a:cs typeface="B Titr" panose="00000700000000000000" pitchFamily="2" charset="-78"/>
              </a:rPr>
              <a:t>دو وجهی:</a:t>
            </a:r>
            <a:br>
              <a:rPr lang="fa-IR" sz="2800" b="1" cap="none" dirty="0">
                <a:solidFill>
                  <a:prstClr val="black"/>
                </a:solidFill>
                <a:latin typeface="Century Schoolbook"/>
                <a:ea typeface="+mn-ea"/>
                <a:cs typeface="B Titr" panose="00000700000000000000" pitchFamily="2" charset="-78"/>
              </a:rPr>
            </a:br>
            <a:endParaRPr lang="en-US" dirty="0">
              <a:cs typeface="B Titr" panose="00000700000000000000" pitchFamily="2" charset="-78"/>
            </a:endParaRPr>
          </a:p>
        </p:txBody>
      </p:sp>
      <p:sp>
        <p:nvSpPr>
          <p:cNvPr id="3" name="Content Placeholder 2"/>
          <p:cNvSpPr>
            <a:spLocks noGrp="1"/>
          </p:cNvSpPr>
          <p:nvPr>
            <p:ph idx="1"/>
          </p:nvPr>
        </p:nvSpPr>
        <p:spPr/>
        <p:txBody>
          <a:bodyPr/>
          <a:lstStyle/>
          <a:p>
            <a:pPr marL="273050" lvl="0" indent="14288" algn="r" rtl="1">
              <a:lnSpc>
                <a:spcPct val="100000"/>
              </a:lnSpc>
              <a:spcBef>
                <a:spcPts val="600"/>
              </a:spcBef>
              <a:buClr>
                <a:srgbClr val="FE8637"/>
              </a:buClr>
              <a:buSzPct val="70000"/>
              <a:buNone/>
            </a:pPr>
            <a:r>
              <a:rPr lang="fa-IR" sz="2800" b="1" dirty="0" smtClean="0">
                <a:solidFill>
                  <a:prstClr val="black"/>
                </a:solidFill>
                <a:latin typeface="Century Schoolbook"/>
                <a:cs typeface="+mj-cs"/>
              </a:rPr>
              <a:t>"مصرف روزانه سبزیجات،ضامن سلامتی شماست"</a:t>
            </a:r>
          </a:p>
          <a:p>
            <a:pPr marL="273050" lvl="0" indent="-41275" algn="r" rtl="1">
              <a:lnSpc>
                <a:spcPct val="100000"/>
              </a:lnSpc>
              <a:spcBef>
                <a:spcPts val="600"/>
              </a:spcBef>
              <a:buClr>
                <a:srgbClr val="FE8637"/>
              </a:buClr>
              <a:buSzPct val="70000"/>
              <a:buNone/>
            </a:pPr>
            <a:endParaRPr lang="fa-IR" sz="2800" b="1" dirty="0">
              <a:solidFill>
                <a:prstClr val="black"/>
              </a:solidFill>
              <a:latin typeface="Century Schoolbook"/>
              <a:cs typeface="+mj-cs"/>
            </a:endParaRPr>
          </a:p>
          <a:p>
            <a:pPr marL="273050" lvl="0" indent="-41275" algn="r" rtl="1">
              <a:lnSpc>
                <a:spcPct val="100000"/>
              </a:lnSpc>
              <a:spcBef>
                <a:spcPts val="600"/>
              </a:spcBef>
              <a:buClr>
                <a:srgbClr val="FE8637"/>
              </a:buClr>
              <a:buSzPct val="70000"/>
              <a:buNone/>
            </a:pPr>
            <a:r>
              <a:rPr lang="fa-IR" sz="2800" b="1" dirty="0" smtClean="0">
                <a:solidFill>
                  <a:prstClr val="black"/>
                </a:solidFill>
                <a:latin typeface="Century Schoolbook"/>
                <a:cs typeface="+mj-cs"/>
              </a:rPr>
              <a:t>"</a:t>
            </a:r>
            <a:r>
              <a:rPr lang="fa-IR" sz="2800" b="1" dirty="0">
                <a:solidFill>
                  <a:prstClr val="black"/>
                </a:solidFill>
                <a:latin typeface="Century Schoolbook"/>
                <a:cs typeface="+mj-cs"/>
              </a:rPr>
              <a:t>من نمی توانم تصمیم بگیرم که آیا داشتن یک پوست برنزه زیبا، ارزش این را دارد که به سرطان پوست مبتلا شوم</a:t>
            </a:r>
            <a:r>
              <a:rPr lang="fa-IR" sz="2800" b="1" dirty="0" smtClean="0">
                <a:solidFill>
                  <a:prstClr val="black"/>
                </a:solidFill>
                <a:latin typeface="Century Schoolbook"/>
                <a:cs typeface="+mj-cs"/>
              </a:rPr>
              <a:t>".</a:t>
            </a:r>
          </a:p>
          <a:p>
            <a:pPr marL="273050" lvl="0" indent="-41275" algn="r" rtl="1">
              <a:lnSpc>
                <a:spcPct val="100000"/>
              </a:lnSpc>
              <a:spcBef>
                <a:spcPts val="600"/>
              </a:spcBef>
              <a:buClr>
                <a:srgbClr val="FE8637"/>
              </a:buClr>
              <a:buSzPct val="70000"/>
              <a:buNone/>
            </a:pPr>
            <a:endParaRPr lang="fa-IR" sz="2800" b="1" dirty="0">
              <a:solidFill>
                <a:prstClr val="black"/>
              </a:solidFill>
              <a:latin typeface="Century Schoolbook"/>
              <a:cs typeface="+mj-cs"/>
            </a:endParaRPr>
          </a:p>
          <a:p>
            <a:pPr marL="273050" lvl="0" indent="-41275" algn="r" rtl="1">
              <a:lnSpc>
                <a:spcPct val="100000"/>
              </a:lnSpc>
              <a:spcBef>
                <a:spcPts val="600"/>
              </a:spcBef>
              <a:buClr>
                <a:srgbClr val="FE8637"/>
              </a:buClr>
              <a:buSzPct val="70000"/>
              <a:buNone/>
            </a:pPr>
            <a:endParaRPr lang="fa-IR" sz="2800" b="1" dirty="0" smtClean="0">
              <a:solidFill>
                <a:prstClr val="black"/>
              </a:solidFill>
              <a:latin typeface="Century Schoolbook"/>
              <a:cs typeface="+mj-cs"/>
            </a:endParaRPr>
          </a:p>
          <a:p>
            <a:pPr marL="273050" lvl="0" indent="14288" algn="r" rtl="1">
              <a:lnSpc>
                <a:spcPct val="100000"/>
              </a:lnSpc>
              <a:spcBef>
                <a:spcPts val="600"/>
              </a:spcBef>
              <a:buClr>
                <a:srgbClr val="FE8637"/>
              </a:buClr>
              <a:buSzPct val="70000"/>
              <a:buNone/>
            </a:pPr>
            <a:r>
              <a:rPr lang="fa-IR" sz="2800" b="1" dirty="0">
                <a:solidFill>
                  <a:prstClr val="black"/>
                </a:solidFill>
                <a:latin typeface="Century Schoolbook"/>
                <a:cs typeface="+mj-cs"/>
              </a:rPr>
              <a:t>"با اینکه دیابت درمان قطعی ندارد، ولی با کنترل قند خون می توان از یک زندگی با نشاط و فعال برخوردار بود".</a:t>
            </a:r>
          </a:p>
          <a:p>
            <a:pPr marL="273050" lvl="0" indent="-41275" algn="r" rtl="1">
              <a:lnSpc>
                <a:spcPct val="100000"/>
              </a:lnSpc>
              <a:spcBef>
                <a:spcPts val="600"/>
              </a:spcBef>
              <a:buClr>
                <a:srgbClr val="FE8637"/>
              </a:buClr>
              <a:buSzPct val="70000"/>
              <a:buNone/>
            </a:pPr>
            <a:endParaRPr lang="fa-IR" sz="2800" b="1" dirty="0">
              <a:solidFill>
                <a:prstClr val="black"/>
              </a:solidFill>
              <a:latin typeface="Century Schoolbook"/>
              <a:cs typeface="+mj-cs"/>
            </a:endParaRPr>
          </a:p>
          <a:p>
            <a:endParaRPr lang="en-US" dirty="0"/>
          </a:p>
        </p:txBody>
      </p:sp>
    </p:spTree>
    <p:extLst>
      <p:ext uri="{BB962C8B-B14F-4D97-AF65-F5344CB8AC3E}">
        <p14:creationId xmlns:p14="http://schemas.microsoft.com/office/powerpoint/2010/main" val="2151920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r" rtl="1">
              <a:buFont typeface="Wingdings" panose="05000000000000000000" pitchFamily="2" charset="2"/>
              <a:buChar char="Ø"/>
              <a:tabLst>
                <a:tab pos="9607550" algn="l"/>
              </a:tabLst>
            </a:pPr>
            <a:r>
              <a:rPr lang="fa-IR" sz="2800" dirty="0">
                <a:solidFill>
                  <a:prstClr val="black"/>
                </a:solidFill>
                <a:latin typeface="Century Schoolbook"/>
              </a:rPr>
              <a:t>پیام هاي یک وجهی پیام هایی هستند که تنها </a:t>
            </a:r>
            <a:r>
              <a:rPr lang="fa-IR" sz="2800" b="1" dirty="0">
                <a:solidFill>
                  <a:prstClr val="black"/>
                </a:solidFill>
                <a:latin typeface="Century Schoolbook"/>
              </a:rPr>
              <a:t>دلایل موافق </a:t>
            </a:r>
            <a:r>
              <a:rPr lang="fa-IR" sz="2800" dirty="0">
                <a:solidFill>
                  <a:prstClr val="black"/>
                </a:solidFill>
                <a:latin typeface="Century Schoolbook"/>
              </a:rPr>
              <a:t>با یک وضعیت ویژه را ارائه می </a:t>
            </a:r>
            <a:r>
              <a:rPr lang="fa-IR" sz="2800" dirty="0" smtClean="0">
                <a:solidFill>
                  <a:prstClr val="black"/>
                </a:solidFill>
                <a:latin typeface="Century Schoolbook"/>
              </a:rPr>
              <a:t>دهند. </a:t>
            </a:r>
          </a:p>
          <a:p>
            <a:pPr algn="r" rtl="1">
              <a:buFont typeface="Wingdings" panose="05000000000000000000" pitchFamily="2" charset="2"/>
              <a:buChar char="Ø"/>
              <a:tabLst>
                <a:tab pos="9607550" algn="l"/>
              </a:tabLst>
            </a:pPr>
            <a:endParaRPr lang="fa-IR" sz="2800" dirty="0" smtClean="0">
              <a:solidFill>
                <a:prstClr val="black"/>
              </a:solidFill>
              <a:latin typeface="Century Schoolbook"/>
            </a:endParaRPr>
          </a:p>
          <a:p>
            <a:pPr algn="r" rtl="1">
              <a:buFont typeface="Wingdings" panose="05000000000000000000" pitchFamily="2" charset="2"/>
              <a:buChar char="Ø"/>
            </a:pPr>
            <a:r>
              <a:rPr lang="fa-IR" sz="2800" dirty="0"/>
              <a:t>این نوع پیام می تواند بر مخاطبانی که براي بار </a:t>
            </a:r>
            <a:r>
              <a:rPr lang="fa-IR" sz="2800" b="1" dirty="0"/>
              <a:t>اول با یک پیام مواجه </a:t>
            </a:r>
            <a:r>
              <a:rPr lang="fa-IR" sz="2800" dirty="0"/>
              <a:t>می شوند، اثربخش باشد. </a:t>
            </a:r>
            <a:endParaRPr lang="en-US" sz="2800" dirty="0"/>
          </a:p>
        </p:txBody>
      </p:sp>
    </p:spTree>
    <p:extLst>
      <p:ext uri="{BB962C8B-B14F-4D97-AF65-F5344CB8AC3E}">
        <p14:creationId xmlns:p14="http://schemas.microsoft.com/office/powerpoint/2010/main" val="2564352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274320" lvl="0" indent="-274320" algn="r" rtl="1">
              <a:lnSpc>
                <a:spcPct val="100000"/>
              </a:lnSpc>
              <a:spcBef>
                <a:spcPts val="600"/>
              </a:spcBef>
              <a:buClr>
                <a:srgbClr val="FE8637"/>
              </a:buClr>
              <a:buSzPct val="70000"/>
              <a:buFont typeface="Wingdings" pitchFamily="2" charset="2"/>
              <a:buChar char="Ø"/>
            </a:pPr>
            <a:r>
              <a:rPr lang="fa-IR" sz="2800" dirty="0">
                <a:solidFill>
                  <a:prstClr val="black"/>
                </a:solidFill>
                <a:latin typeface="Century Schoolbook"/>
              </a:rPr>
              <a:t>پیام هاي دو وجهی آن هایی هستند که </a:t>
            </a:r>
            <a:r>
              <a:rPr lang="fa-IR" sz="2800" b="1" dirty="0">
                <a:solidFill>
                  <a:prstClr val="black"/>
                </a:solidFill>
                <a:latin typeface="Century Schoolbook"/>
              </a:rPr>
              <a:t>دلایل مخالف و موافق </a:t>
            </a:r>
            <a:r>
              <a:rPr lang="fa-IR" sz="2800" dirty="0">
                <a:solidFill>
                  <a:prstClr val="black"/>
                </a:solidFill>
                <a:latin typeface="Century Schoolbook"/>
              </a:rPr>
              <a:t>با یک وضعیت ارائه می دهند. </a:t>
            </a:r>
          </a:p>
          <a:p>
            <a:pPr marL="274320" lvl="0" indent="-274320" algn="r" rtl="1">
              <a:lnSpc>
                <a:spcPct val="100000"/>
              </a:lnSpc>
              <a:spcBef>
                <a:spcPts val="600"/>
              </a:spcBef>
              <a:buClr>
                <a:srgbClr val="FE8637"/>
              </a:buClr>
              <a:buSzPct val="70000"/>
              <a:buFont typeface="Wingdings" pitchFamily="2" charset="2"/>
              <a:buChar char="Ø"/>
            </a:pPr>
            <a:endParaRPr lang="fa-IR" sz="2800" dirty="0" smtClean="0">
              <a:solidFill>
                <a:prstClr val="black"/>
              </a:solidFill>
              <a:latin typeface="Century Schoolbook"/>
            </a:endParaRPr>
          </a:p>
          <a:p>
            <a:pPr marL="274320" lvl="0" indent="-274320" algn="r" rtl="1">
              <a:lnSpc>
                <a:spcPct val="100000"/>
              </a:lnSpc>
              <a:spcBef>
                <a:spcPts val="600"/>
              </a:spcBef>
              <a:buClr>
                <a:srgbClr val="FE8637"/>
              </a:buClr>
              <a:buSzPct val="70000"/>
              <a:buFont typeface="Wingdings" pitchFamily="2" charset="2"/>
              <a:buChar char="Ø"/>
            </a:pPr>
            <a:r>
              <a:rPr lang="fa-IR" sz="2800" dirty="0" smtClean="0">
                <a:solidFill>
                  <a:prstClr val="black"/>
                </a:solidFill>
                <a:latin typeface="Century Schoolbook"/>
              </a:rPr>
              <a:t>پیام </a:t>
            </a:r>
            <a:r>
              <a:rPr lang="fa-IR" sz="2800" dirty="0">
                <a:solidFill>
                  <a:prstClr val="black"/>
                </a:solidFill>
                <a:latin typeface="Century Schoolbook"/>
              </a:rPr>
              <a:t>هاي دو وجهی داراي </a:t>
            </a:r>
            <a:r>
              <a:rPr lang="fa-IR" sz="2800" b="1" dirty="0">
                <a:latin typeface="Century Schoolbook"/>
              </a:rPr>
              <a:t>تاثیرات بیشتري </a:t>
            </a:r>
            <a:r>
              <a:rPr lang="fa-IR" sz="2800" dirty="0">
                <a:solidFill>
                  <a:prstClr val="black"/>
                </a:solidFill>
                <a:latin typeface="Century Schoolbook"/>
              </a:rPr>
              <a:t>نسبت به پیام هاي یک وجهی هستند. </a:t>
            </a:r>
            <a:endParaRPr lang="fa-IR" sz="2800" dirty="0" smtClean="0">
              <a:solidFill>
                <a:prstClr val="black"/>
              </a:solidFill>
              <a:latin typeface="Century Schoolbook"/>
            </a:endParaRPr>
          </a:p>
          <a:p>
            <a:pPr marL="274320" lvl="0" indent="-274320" algn="r" rtl="1">
              <a:lnSpc>
                <a:spcPct val="100000"/>
              </a:lnSpc>
              <a:spcBef>
                <a:spcPts val="600"/>
              </a:spcBef>
              <a:buClr>
                <a:srgbClr val="FE8637"/>
              </a:buClr>
              <a:buSzPct val="70000"/>
              <a:buFont typeface="Wingdings" pitchFamily="2" charset="2"/>
              <a:buChar char="Ø"/>
            </a:pPr>
            <a:endParaRPr lang="fa-IR" sz="2800" dirty="0">
              <a:solidFill>
                <a:prstClr val="black"/>
              </a:solidFill>
              <a:latin typeface="Century Schoolbook"/>
            </a:endParaRPr>
          </a:p>
          <a:p>
            <a:pPr marL="0" lvl="0" indent="0" algn="r" rtl="1">
              <a:lnSpc>
                <a:spcPct val="100000"/>
              </a:lnSpc>
              <a:spcBef>
                <a:spcPts val="600"/>
              </a:spcBef>
              <a:buClr>
                <a:srgbClr val="FE8637"/>
              </a:buClr>
              <a:buSzPct val="70000"/>
              <a:buNone/>
            </a:pPr>
            <a:r>
              <a:rPr lang="fa-IR" sz="2800" dirty="0" smtClean="0">
                <a:solidFill>
                  <a:prstClr val="black"/>
                </a:solidFill>
                <a:latin typeface="Century Schoolbook"/>
              </a:rPr>
              <a:t>البته </a:t>
            </a:r>
            <a:r>
              <a:rPr lang="fa-IR" sz="2800" dirty="0">
                <a:solidFill>
                  <a:prstClr val="black"/>
                </a:solidFill>
                <a:latin typeface="Century Schoolbook"/>
              </a:rPr>
              <a:t>باید در نظر داشت که توصیفی ضعیف از دلایل مخالف، براي تغییر نگرش کافی است. پیام هاي دو وجهی سبب افزایش اعتبار و اعتماد به عقیده و ادعاي بیان شده در پیام می گردد.</a:t>
            </a:r>
            <a:endParaRPr lang="en-US" dirty="0"/>
          </a:p>
        </p:txBody>
      </p:sp>
    </p:spTree>
    <p:extLst>
      <p:ext uri="{BB962C8B-B14F-4D97-AF65-F5344CB8AC3E}">
        <p14:creationId xmlns:p14="http://schemas.microsoft.com/office/powerpoint/2010/main" val="2772931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4100" b="1" cap="none" dirty="0">
                <a:solidFill>
                  <a:prstClr val="black"/>
                </a:solidFill>
                <a:latin typeface="Book Antiqua" pitchFamily="18" charset="0"/>
              </a:rPr>
              <a:t>What is a Community?</a:t>
            </a:r>
            <a:endParaRPr lang="en-US" dirty="0"/>
          </a:p>
        </p:txBody>
      </p:sp>
      <p:sp>
        <p:nvSpPr>
          <p:cNvPr id="3" name="Content Placeholder 2"/>
          <p:cNvSpPr>
            <a:spLocks noGrp="1"/>
          </p:cNvSpPr>
          <p:nvPr>
            <p:ph idx="1"/>
          </p:nvPr>
        </p:nvSpPr>
        <p:spPr/>
        <p:txBody>
          <a:bodyPr/>
          <a:lstStyle/>
          <a:p>
            <a:pPr marL="365125" lvl="0" indent="-255588" algn="r" rtl="1" fontAlgn="base">
              <a:lnSpc>
                <a:spcPct val="100000"/>
              </a:lnSpc>
              <a:spcBef>
                <a:spcPts val="400"/>
              </a:spcBef>
              <a:spcAft>
                <a:spcPct val="0"/>
              </a:spcAft>
              <a:buClr>
                <a:srgbClr val="2DA2BF"/>
              </a:buClr>
              <a:buSzPct val="68000"/>
              <a:buNone/>
            </a:pPr>
            <a:r>
              <a:rPr lang="fa-IR" altLang="en-US" sz="2700" dirty="0">
                <a:solidFill>
                  <a:prstClr val="black"/>
                </a:solidFill>
                <a:latin typeface="Lucida Sans Unicode"/>
                <a:cs typeface="B Nazanin" panose="00000400000000000000" pitchFamily="2" charset="-78"/>
              </a:rPr>
              <a:t>جامعه :</a:t>
            </a:r>
          </a:p>
          <a:p>
            <a:pPr marL="365125" lvl="0" indent="-255588" algn="r" rtl="1" fontAlgn="base">
              <a:lnSpc>
                <a:spcPct val="100000"/>
              </a:lnSpc>
              <a:spcBef>
                <a:spcPts val="400"/>
              </a:spcBef>
              <a:spcAft>
                <a:spcPct val="0"/>
              </a:spcAft>
              <a:buClr>
                <a:srgbClr val="2DA2BF"/>
              </a:buClr>
              <a:buSzPct val="68000"/>
              <a:buFont typeface="Wingdings" panose="05000000000000000000" pitchFamily="2" charset="2"/>
              <a:buChar char="ü"/>
            </a:pPr>
            <a:r>
              <a:rPr lang="fa-IR" altLang="en-US" sz="2700" dirty="0">
                <a:solidFill>
                  <a:prstClr val="black"/>
                </a:solidFill>
                <a:latin typeface="Lucida Sans Unicode"/>
                <a:cs typeface="B Nazanin" panose="00000400000000000000" pitchFamily="2" charset="-78"/>
              </a:rPr>
              <a:t>یک موقعیت جغرافیایی خاص (مکان مشترک)</a:t>
            </a:r>
            <a:endParaRPr lang="en-US" altLang="en-US" sz="2700" dirty="0">
              <a:solidFill>
                <a:prstClr val="black"/>
              </a:solidFill>
              <a:latin typeface="Lucida Sans Unicode"/>
              <a:cs typeface="B Nazanin" panose="00000400000000000000" pitchFamily="2" charset="-78"/>
            </a:endParaRPr>
          </a:p>
          <a:p>
            <a:pPr marL="365125" lvl="0" indent="-255588" algn="r" rtl="1" fontAlgn="base">
              <a:lnSpc>
                <a:spcPct val="100000"/>
              </a:lnSpc>
              <a:spcBef>
                <a:spcPts val="400"/>
              </a:spcBef>
              <a:spcAft>
                <a:spcPct val="0"/>
              </a:spcAft>
              <a:buClr>
                <a:srgbClr val="2DA2BF"/>
              </a:buClr>
              <a:buSzPct val="68000"/>
              <a:buFont typeface="Wingdings" panose="05000000000000000000" pitchFamily="2" charset="2"/>
              <a:buChar char="ü"/>
            </a:pPr>
            <a:r>
              <a:rPr lang="fa-IR" altLang="en-US" sz="2700" dirty="0">
                <a:solidFill>
                  <a:prstClr val="black"/>
                </a:solidFill>
                <a:latin typeface="Lucida Sans Unicode"/>
                <a:cs typeface="B Nazanin" panose="00000400000000000000" pitchFamily="2" charset="-78"/>
              </a:rPr>
              <a:t>گروهی که در بستری از ارزشهای </a:t>
            </a:r>
            <a:r>
              <a:rPr lang="fa-IR" altLang="en-US" sz="2700" dirty="0" smtClean="0">
                <a:solidFill>
                  <a:prstClr val="black"/>
                </a:solidFill>
                <a:latin typeface="Lucida Sans Unicode"/>
                <a:cs typeface="B Nazanin" panose="00000400000000000000" pitchFamily="2" charset="-78"/>
              </a:rPr>
              <a:t>مشترک</a:t>
            </a:r>
            <a:endParaRPr lang="fa-IR" altLang="en-US" sz="2700" dirty="0">
              <a:solidFill>
                <a:prstClr val="black"/>
              </a:solidFill>
              <a:latin typeface="Lucida Sans Unicode"/>
              <a:cs typeface="B Nazanin" panose="00000400000000000000" pitchFamily="2" charset="-78"/>
            </a:endParaRPr>
          </a:p>
          <a:p>
            <a:pPr marL="365125" lvl="0" indent="-255588" algn="r" rtl="1" fontAlgn="base">
              <a:lnSpc>
                <a:spcPct val="100000"/>
              </a:lnSpc>
              <a:spcBef>
                <a:spcPts val="400"/>
              </a:spcBef>
              <a:spcAft>
                <a:spcPct val="0"/>
              </a:spcAft>
              <a:buClr>
                <a:srgbClr val="2DA2BF"/>
              </a:buClr>
              <a:buSzPct val="68000"/>
              <a:buFont typeface="Wingdings" panose="05000000000000000000" pitchFamily="2" charset="2"/>
              <a:buChar char="ü"/>
            </a:pPr>
            <a:r>
              <a:rPr lang="fa-IR" altLang="en-US" sz="2700" dirty="0">
                <a:solidFill>
                  <a:prstClr val="black"/>
                </a:solidFill>
                <a:latin typeface="Lucida Sans Unicode"/>
                <a:cs typeface="B Nazanin" panose="00000400000000000000" pitchFamily="2" charset="-78"/>
              </a:rPr>
              <a:t>بر اساس دلبستگی ها و وابستگی های مشترک</a:t>
            </a:r>
          </a:p>
          <a:p>
            <a:pPr marL="365125" lvl="0" indent="-255588" algn="r" rtl="1" fontAlgn="base">
              <a:lnSpc>
                <a:spcPct val="100000"/>
              </a:lnSpc>
              <a:spcBef>
                <a:spcPts val="400"/>
              </a:spcBef>
              <a:spcAft>
                <a:spcPct val="0"/>
              </a:spcAft>
              <a:buClr>
                <a:srgbClr val="2DA2BF"/>
              </a:buClr>
              <a:buSzPct val="68000"/>
              <a:buFont typeface="Wingdings" panose="05000000000000000000" pitchFamily="2" charset="2"/>
              <a:buChar char="ü"/>
            </a:pPr>
            <a:r>
              <a:rPr lang="fa-IR" altLang="en-US" sz="2700" dirty="0">
                <a:solidFill>
                  <a:prstClr val="black"/>
                </a:solidFill>
                <a:latin typeface="Lucida Sans Unicode"/>
                <a:cs typeface="B Nazanin" panose="00000400000000000000" pitchFamily="2" charset="-78"/>
              </a:rPr>
              <a:t>ویژگی ها و خطرهای </a:t>
            </a:r>
            <a:r>
              <a:rPr lang="fa-IR" altLang="en-US" sz="2700" dirty="0" smtClean="0">
                <a:solidFill>
                  <a:prstClr val="black"/>
                </a:solidFill>
                <a:latin typeface="Lucida Sans Unicode"/>
                <a:cs typeface="B Nazanin" panose="00000400000000000000" pitchFamily="2" charset="-78"/>
              </a:rPr>
              <a:t>مشترک زندگی </a:t>
            </a:r>
            <a:r>
              <a:rPr lang="fa-IR" altLang="en-US" sz="2700" dirty="0">
                <a:solidFill>
                  <a:prstClr val="black"/>
                </a:solidFill>
                <a:latin typeface="Lucida Sans Unicode"/>
                <a:cs typeface="B Nazanin" panose="00000400000000000000" pitchFamily="2" charset="-78"/>
              </a:rPr>
              <a:t>می کنند</a:t>
            </a:r>
          </a:p>
          <a:p>
            <a:pPr marL="365125" lvl="0" indent="-255588" algn="r" rtl="1" fontAlgn="base">
              <a:lnSpc>
                <a:spcPct val="100000"/>
              </a:lnSpc>
              <a:spcBef>
                <a:spcPts val="400"/>
              </a:spcBef>
              <a:spcAft>
                <a:spcPct val="0"/>
              </a:spcAft>
              <a:buClr>
                <a:srgbClr val="2DA2BF"/>
              </a:buClr>
              <a:buSzPct val="68000"/>
              <a:buFont typeface="Wingdings" panose="05000000000000000000" pitchFamily="2" charset="2"/>
              <a:buChar char="ü"/>
            </a:pPr>
            <a:endParaRPr lang="fa-IR" altLang="en-US" sz="2700" dirty="0">
              <a:solidFill>
                <a:prstClr val="black"/>
              </a:solidFill>
              <a:latin typeface="Lucida Sans Unicode"/>
              <a:cs typeface="B Nazanin" panose="00000400000000000000" pitchFamily="2" charset="-78"/>
            </a:endParaRPr>
          </a:p>
          <a:p>
            <a:pPr algn="r" rtl="1"/>
            <a:endParaRPr lang="en-US" dirty="0"/>
          </a:p>
        </p:txBody>
      </p:sp>
    </p:spTree>
    <p:extLst>
      <p:ext uri="{BB962C8B-B14F-4D97-AF65-F5344CB8AC3E}">
        <p14:creationId xmlns:p14="http://schemas.microsoft.com/office/powerpoint/2010/main" val="3641736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2400" b="1" dirty="0">
                <a:latin typeface="Century Schoolbook"/>
                <a:cs typeface="B Titr" panose="00000700000000000000" pitchFamily="2" charset="-78"/>
              </a:rPr>
              <a:t>در استفاده از پیام یک وجهی یا دو وجهی در نظر گرفتن چند نکته لازم است</a:t>
            </a:r>
            <a:endParaRPr lang="en-US" sz="2400" dirty="0">
              <a:cs typeface="B Titr" panose="00000700000000000000" pitchFamily="2" charset="-78"/>
            </a:endParaRPr>
          </a:p>
        </p:txBody>
      </p:sp>
      <p:sp>
        <p:nvSpPr>
          <p:cNvPr id="3" name="Content Placeholder 2"/>
          <p:cNvSpPr>
            <a:spLocks noGrp="1"/>
          </p:cNvSpPr>
          <p:nvPr>
            <p:ph idx="1"/>
          </p:nvPr>
        </p:nvSpPr>
        <p:spPr/>
        <p:txBody>
          <a:bodyPr/>
          <a:lstStyle/>
          <a:p>
            <a:pPr marL="514350" lvl="0" indent="-514350" algn="just" rtl="1">
              <a:lnSpc>
                <a:spcPct val="100000"/>
              </a:lnSpc>
              <a:spcBef>
                <a:spcPts val="600"/>
              </a:spcBef>
              <a:buClr>
                <a:srgbClr val="FE8637"/>
              </a:buClr>
              <a:buSzPct val="70000"/>
              <a:buFont typeface="+mj-lt"/>
              <a:buAutoNum type="arabicPeriod"/>
            </a:pPr>
            <a:r>
              <a:rPr lang="fa-IR" sz="2800" dirty="0">
                <a:solidFill>
                  <a:prstClr val="black"/>
                </a:solidFill>
                <a:latin typeface="Century Schoolbook"/>
              </a:rPr>
              <a:t>براي افراد کمتر درگیر، پیام یک وجهی و براي افراد بیشتر درگیر، پیام دو وجهی مناسب است.</a:t>
            </a:r>
          </a:p>
          <a:p>
            <a:pPr marL="514350" lvl="0" indent="-514350" algn="just" rtl="1">
              <a:lnSpc>
                <a:spcPct val="100000"/>
              </a:lnSpc>
              <a:spcBef>
                <a:spcPts val="600"/>
              </a:spcBef>
              <a:buClr>
                <a:srgbClr val="FE8637"/>
              </a:buClr>
              <a:buSzPct val="70000"/>
              <a:buFont typeface="+mj-lt"/>
              <a:buAutoNum type="arabicPeriod"/>
            </a:pPr>
            <a:endParaRPr lang="fa-IR" sz="2800" dirty="0">
              <a:solidFill>
                <a:prstClr val="black"/>
              </a:solidFill>
              <a:latin typeface="Century Schoolbook"/>
            </a:endParaRPr>
          </a:p>
          <a:p>
            <a:pPr marL="514350" lvl="0" indent="-514350" algn="just" rtl="1">
              <a:lnSpc>
                <a:spcPct val="100000"/>
              </a:lnSpc>
              <a:spcBef>
                <a:spcPts val="600"/>
              </a:spcBef>
              <a:buClr>
                <a:srgbClr val="FE8637"/>
              </a:buClr>
              <a:buSzPct val="70000"/>
              <a:buFont typeface="+mj-lt"/>
              <a:buAutoNum type="arabicPeriod"/>
            </a:pPr>
            <a:r>
              <a:rPr lang="fa-IR" sz="2800" dirty="0" smtClean="0">
                <a:solidFill>
                  <a:prstClr val="black"/>
                </a:solidFill>
                <a:latin typeface="Century Schoolbook"/>
              </a:rPr>
              <a:t>براي </a:t>
            </a:r>
            <a:r>
              <a:rPr lang="fa-IR" sz="2800" dirty="0">
                <a:solidFill>
                  <a:prstClr val="black"/>
                </a:solidFill>
                <a:latin typeface="Century Schoolbook"/>
              </a:rPr>
              <a:t>مخاطبین باسواد، پیام دو وجهی موثرتر از پیام هاي یک وجهی است.</a:t>
            </a:r>
          </a:p>
          <a:p>
            <a:pPr marL="514350" lvl="0" indent="-514350" algn="just" rtl="1">
              <a:lnSpc>
                <a:spcPct val="100000"/>
              </a:lnSpc>
              <a:spcBef>
                <a:spcPts val="600"/>
              </a:spcBef>
              <a:buClr>
                <a:srgbClr val="FE8637"/>
              </a:buClr>
              <a:buSzPct val="70000"/>
              <a:buFont typeface="+mj-lt"/>
              <a:buAutoNum type="arabicPeriod"/>
            </a:pPr>
            <a:endParaRPr lang="fa-IR" sz="2800" dirty="0">
              <a:solidFill>
                <a:prstClr val="black"/>
              </a:solidFill>
              <a:latin typeface="Century Schoolbook"/>
            </a:endParaRPr>
          </a:p>
          <a:p>
            <a:pPr marL="514350" lvl="0" indent="-514350" algn="just" rtl="1">
              <a:lnSpc>
                <a:spcPct val="100000"/>
              </a:lnSpc>
              <a:spcBef>
                <a:spcPts val="600"/>
              </a:spcBef>
              <a:buClr>
                <a:srgbClr val="FE8637"/>
              </a:buClr>
              <a:buSzPct val="70000"/>
              <a:buFont typeface="+mj-lt"/>
              <a:buAutoNum type="arabicPeriod"/>
            </a:pPr>
            <a:r>
              <a:rPr lang="fa-IR" sz="2800" dirty="0" smtClean="0">
                <a:solidFill>
                  <a:prstClr val="black"/>
                </a:solidFill>
                <a:latin typeface="Century Schoolbook"/>
              </a:rPr>
              <a:t>براي </a:t>
            </a:r>
            <a:r>
              <a:rPr lang="fa-IR" sz="2800" dirty="0">
                <a:solidFill>
                  <a:prstClr val="black"/>
                </a:solidFill>
                <a:latin typeface="Century Schoolbook"/>
              </a:rPr>
              <a:t>مخاطبینی که عادت دارند با دیدگاه هاي متفاوت روبرو شوند، پیام </a:t>
            </a:r>
            <a:r>
              <a:rPr lang="fa-IR" sz="2800" dirty="0" smtClean="0">
                <a:solidFill>
                  <a:prstClr val="black"/>
                </a:solidFill>
                <a:latin typeface="Century Schoolbook"/>
              </a:rPr>
              <a:t>دو وجهی </a:t>
            </a:r>
            <a:r>
              <a:rPr lang="fa-IR" sz="2800" dirty="0">
                <a:solidFill>
                  <a:prstClr val="black"/>
                </a:solidFill>
                <a:latin typeface="Century Schoolbook"/>
              </a:rPr>
              <a:t>مناسب تر است، چرا که این افراد خواهان این هستند که تصویر کاملی از موضوع در ذهن خود داشته باشند.</a:t>
            </a:r>
          </a:p>
          <a:p>
            <a:endParaRPr lang="en-US" dirty="0"/>
          </a:p>
        </p:txBody>
      </p:sp>
    </p:spTree>
    <p:extLst>
      <p:ext uri="{BB962C8B-B14F-4D97-AF65-F5344CB8AC3E}">
        <p14:creationId xmlns:p14="http://schemas.microsoft.com/office/powerpoint/2010/main" val="1073952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77922"/>
            <a:ext cx="10058400" cy="881660"/>
          </a:xfrm>
        </p:spPr>
        <p:txBody>
          <a:bodyPr>
            <a:normAutofit fontScale="90000"/>
          </a:bodyPr>
          <a:lstStyle/>
          <a:p>
            <a:pPr algn="ctr"/>
            <a:r>
              <a:rPr lang="fa-IR" b="1" dirty="0">
                <a:solidFill>
                  <a:srgbClr val="7030A0"/>
                </a:solidFill>
              </a:rPr>
              <a:t>گام ششم: انتخاب کانال ها و وسایل ارتباطی</a:t>
            </a:r>
            <a:br>
              <a:rPr lang="fa-IR" b="1" dirty="0">
                <a:solidFill>
                  <a:srgbClr val="7030A0"/>
                </a:solidFill>
              </a:rPr>
            </a:br>
            <a:endParaRPr lang="en-US" dirty="0">
              <a:solidFill>
                <a:srgbClr val="7030A0"/>
              </a:solidFill>
            </a:endParaRPr>
          </a:p>
        </p:txBody>
      </p:sp>
      <p:sp>
        <p:nvSpPr>
          <p:cNvPr id="3" name="Content Placeholder 2"/>
          <p:cNvSpPr>
            <a:spLocks noGrp="1"/>
          </p:cNvSpPr>
          <p:nvPr>
            <p:ph idx="1"/>
          </p:nvPr>
        </p:nvSpPr>
        <p:spPr>
          <a:xfrm>
            <a:off x="463639" y="2057400"/>
            <a:ext cx="10661561" cy="4343400"/>
          </a:xfrm>
        </p:spPr>
        <p:txBody>
          <a:bodyPr>
            <a:noAutofit/>
          </a:bodyPr>
          <a:lstStyle/>
          <a:p>
            <a:pPr algn="r" rtl="1">
              <a:lnSpc>
                <a:spcPct val="120000"/>
              </a:lnSpc>
            </a:pPr>
            <a:r>
              <a:rPr lang="fa-IR" sz="2000" dirty="0"/>
              <a:t>جهت شناسایی راهبردهای ارتباطی </a:t>
            </a:r>
            <a:r>
              <a:rPr lang="fa-IR" sz="2000" dirty="0" smtClean="0"/>
              <a:t>می بایست </a:t>
            </a:r>
            <a:r>
              <a:rPr lang="fa-IR" sz="2000" b="1" dirty="0" smtClean="0">
                <a:solidFill>
                  <a:srgbClr val="FF0000"/>
                </a:solidFill>
              </a:rPr>
              <a:t>کانال های </a:t>
            </a:r>
            <a:r>
              <a:rPr lang="fa-IR" sz="2000" b="1" dirty="0">
                <a:solidFill>
                  <a:srgbClr val="FF0000"/>
                </a:solidFill>
              </a:rPr>
              <a:t>ارتباطی </a:t>
            </a:r>
            <a:r>
              <a:rPr lang="fa-IR" sz="2000" b="1" dirty="0" smtClean="0">
                <a:solidFill>
                  <a:srgbClr val="FF0000"/>
                </a:solidFill>
              </a:rPr>
              <a:t>مطلوب و پرنفوذ </a:t>
            </a:r>
            <a:r>
              <a:rPr lang="fa-IR" sz="2000" dirty="0" smtClean="0"/>
              <a:t>را </a:t>
            </a:r>
            <a:r>
              <a:rPr lang="fa-IR" sz="2000" dirty="0"/>
              <a:t>شناسایی </a:t>
            </a:r>
            <a:r>
              <a:rPr lang="fa-IR" sz="2000" dirty="0" smtClean="0"/>
              <a:t>گنید.</a:t>
            </a:r>
          </a:p>
          <a:p>
            <a:pPr algn="r" rtl="1">
              <a:lnSpc>
                <a:spcPct val="120000"/>
              </a:lnSpc>
            </a:pPr>
            <a:r>
              <a:rPr lang="fa-IR" sz="2000" dirty="0" smtClean="0"/>
              <a:t>بعد </a:t>
            </a:r>
            <a:r>
              <a:rPr lang="fa-IR" sz="2000" dirty="0"/>
              <a:t>از شناسایی </a:t>
            </a:r>
            <a:r>
              <a:rPr lang="fa-IR" sz="2000" dirty="0" smtClean="0"/>
              <a:t>کانال های </a:t>
            </a:r>
            <a:r>
              <a:rPr lang="fa-IR" sz="2000" dirty="0"/>
              <a:t>ارتباطی </a:t>
            </a:r>
            <a:r>
              <a:rPr lang="fa-IR" sz="2000" dirty="0" smtClean="0"/>
              <a:t>مناسب،  راهبردهای زیر </a:t>
            </a:r>
            <a:r>
              <a:rPr lang="fa-IR" sz="2000" dirty="0"/>
              <a:t>را با توجه </a:t>
            </a:r>
            <a:r>
              <a:rPr lang="fa-IR" sz="2000" dirty="0" smtClean="0"/>
              <a:t>به بررسی های انجام شده مورد </a:t>
            </a:r>
            <a:r>
              <a:rPr lang="fa-IR" sz="2000" dirty="0"/>
              <a:t>انتخاب قرار </a:t>
            </a:r>
            <a:r>
              <a:rPr lang="fa-IR" sz="2000" dirty="0" smtClean="0"/>
              <a:t>میدهیم :</a:t>
            </a:r>
          </a:p>
          <a:p>
            <a:pPr algn="r" rtl="1">
              <a:lnSpc>
                <a:spcPct val="120000"/>
              </a:lnSpc>
            </a:pPr>
            <a:r>
              <a:rPr lang="fa-IR" sz="2000" dirty="0" smtClean="0"/>
              <a:t>ارتباط </a:t>
            </a:r>
            <a:r>
              <a:rPr lang="fa-IR" sz="2000" dirty="0"/>
              <a:t>با رسانه ها (دیداری، شنیداری و </a:t>
            </a:r>
            <a:r>
              <a:rPr lang="fa-IR" sz="2000" dirty="0" smtClean="0"/>
              <a:t>نوشتاری)</a:t>
            </a:r>
            <a:endParaRPr lang="fa-IR" sz="2000" dirty="0"/>
          </a:p>
          <a:p>
            <a:pPr algn="r" rtl="1">
              <a:lnSpc>
                <a:spcPct val="120000"/>
              </a:lnSpc>
            </a:pPr>
            <a:r>
              <a:rPr lang="fa-IR" sz="2000" dirty="0" smtClean="0"/>
              <a:t>مصاحبه، سخنرانی، مشاوره </a:t>
            </a:r>
            <a:endParaRPr lang="fa-IR" sz="2000" dirty="0"/>
          </a:p>
          <a:p>
            <a:pPr algn="r" rtl="1">
              <a:lnSpc>
                <a:spcPct val="120000"/>
              </a:lnSpc>
            </a:pPr>
            <a:r>
              <a:rPr lang="fa-IR" sz="2000" dirty="0" smtClean="0"/>
              <a:t>استفاده </a:t>
            </a:r>
            <a:r>
              <a:rPr lang="fa-IR" sz="2000" dirty="0"/>
              <a:t>از گروه های ایمیلی، وبلاگ ها و وب سایت </a:t>
            </a:r>
            <a:r>
              <a:rPr lang="fa-IR" sz="2000" dirty="0" smtClean="0"/>
              <a:t>ها</a:t>
            </a:r>
            <a:endParaRPr lang="fa-IR" sz="2000" dirty="0"/>
          </a:p>
          <a:p>
            <a:pPr algn="r" rtl="1">
              <a:lnSpc>
                <a:spcPct val="120000"/>
              </a:lnSpc>
            </a:pPr>
            <a:r>
              <a:rPr lang="fa-IR" sz="2000" dirty="0" smtClean="0"/>
              <a:t> کنفرانس </a:t>
            </a:r>
            <a:r>
              <a:rPr lang="fa-IR" sz="2000" dirty="0"/>
              <a:t>ها و همایش های </a:t>
            </a:r>
            <a:r>
              <a:rPr lang="fa-IR" sz="2000" dirty="0" smtClean="0"/>
              <a:t>مرتبط </a:t>
            </a:r>
            <a:r>
              <a:rPr lang="fa-IR" sz="2000" dirty="0"/>
              <a:t>با </a:t>
            </a:r>
            <a:r>
              <a:rPr lang="fa-IR" sz="2000" dirty="0" smtClean="0"/>
              <a:t>موضوع</a:t>
            </a:r>
            <a:endParaRPr lang="fa-IR" sz="2000" dirty="0"/>
          </a:p>
          <a:p>
            <a:pPr marL="0" indent="0" algn="r" rtl="1">
              <a:lnSpc>
                <a:spcPct val="120000"/>
              </a:lnSpc>
              <a:buNone/>
            </a:pPr>
            <a:r>
              <a:rPr lang="fa-IR" sz="2000" dirty="0" smtClean="0"/>
              <a:t> </a:t>
            </a:r>
            <a:endParaRPr lang="en-US" sz="2000" dirty="0"/>
          </a:p>
        </p:txBody>
      </p:sp>
    </p:spTree>
    <p:extLst>
      <p:ext uri="{BB962C8B-B14F-4D97-AF65-F5344CB8AC3E}">
        <p14:creationId xmlns:p14="http://schemas.microsoft.com/office/powerpoint/2010/main" val="3088172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3200" b="1" dirty="0">
                <a:solidFill>
                  <a:srgbClr val="7030A0"/>
                </a:solidFill>
              </a:rPr>
              <a:t>انتخاب کانال ها و وسایل ارتباطی</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542135223"/>
              </p:ext>
            </p:extLst>
          </p:nvPr>
        </p:nvGraphicFramePr>
        <p:xfrm>
          <a:off x="2006220" y="1760561"/>
          <a:ext cx="8412979" cy="4194234"/>
        </p:xfrm>
        <a:graphic>
          <a:graphicData uri="http://schemas.openxmlformats.org/drawingml/2006/table">
            <a:tbl>
              <a:tblPr rtl="1" firstRow="1" firstCol="1" bandRow="1"/>
              <a:tblGrid>
                <a:gridCol w="663166">
                  <a:extLst>
                    <a:ext uri="{9D8B030D-6E8A-4147-A177-3AD203B41FA5}">
                      <a16:colId xmlns:a16="http://schemas.microsoft.com/office/drawing/2014/main" val="141132177"/>
                    </a:ext>
                  </a:extLst>
                </a:gridCol>
                <a:gridCol w="1916023">
                  <a:extLst>
                    <a:ext uri="{9D8B030D-6E8A-4147-A177-3AD203B41FA5}">
                      <a16:colId xmlns:a16="http://schemas.microsoft.com/office/drawing/2014/main" val="2876503"/>
                    </a:ext>
                  </a:extLst>
                </a:gridCol>
                <a:gridCol w="3240714">
                  <a:extLst>
                    <a:ext uri="{9D8B030D-6E8A-4147-A177-3AD203B41FA5}">
                      <a16:colId xmlns:a16="http://schemas.microsoft.com/office/drawing/2014/main" val="2460554886"/>
                    </a:ext>
                  </a:extLst>
                </a:gridCol>
                <a:gridCol w="2593076">
                  <a:extLst>
                    <a:ext uri="{9D8B030D-6E8A-4147-A177-3AD203B41FA5}">
                      <a16:colId xmlns:a16="http://schemas.microsoft.com/office/drawing/2014/main" val="1282206745"/>
                    </a:ext>
                  </a:extLst>
                </a:gridCol>
              </a:tblGrid>
              <a:tr h="559068">
                <a:tc>
                  <a:txBody>
                    <a:bodyPr/>
                    <a:lstStyle/>
                    <a:p>
                      <a:pPr marL="0" marR="0" algn="ctr" rtl="1">
                        <a:spcBef>
                          <a:spcPts val="0"/>
                        </a:spcBef>
                        <a:spcAft>
                          <a:spcPts val="0"/>
                        </a:spcAft>
                      </a:pPr>
                      <a:r>
                        <a:rPr lang="fa-IR" sz="1800" b="1">
                          <a:effectLst/>
                          <a:latin typeface="Times New Roman" panose="02020603050405020304" pitchFamily="18" charset="0"/>
                          <a:ea typeface="Times New Roman" panose="02020603050405020304" pitchFamily="18" charset="0"/>
                          <a:cs typeface="+mj-cs"/>
                        </a:rPr>
                        <a:t>ردیف</a:t>
                      </a:r>
                      <a:endParaRPr lang="en-US" sz="1800" b="1">
                        <a:effectLst/>
                        <a:latin typeface="Times New Roman" panose="02020603050405020304" pitchFamily="18" charset="0"/>
                        <a:ea typeface="Times New Roman" panose="02020603050405020304" pitchFamily="18" charset="0"/>
                        <a:cs typeface="+mj-cs"/>
                      </a:endParaRPr>
                    </a:p>
                  </a:txBody>
                  <a:tcPr marL="68580" marR="68580"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1800" b="1">
                          <a:effectLst/>
                          <a:latin typeface="Times New Roman" panose="02020603050405020304" pitchFamily="18" charset="0"/>
                          <a:ea typeface="Times New Roman" panose="02020603050405020304" pitchFamily="18" charset="0"/>
                          <a:cs typeface="+mj-cs"/>
                        </a:rPr>
                        <a:t>نوع کانال</a:t>
                      </a:r>
                      <a:endParaRPr lang="en-US" sz="1800" b="1">
                        <a:effectLst/>
                        <a:latin typeface="Times New Roman" panose="02020603050405020304" pitchFamily="18" charset="0"/>
                        <a:ea typeface="Times New Roman" panose="02020603050405020304" pitchFamily="18" charset="0"/>
                        <a:cs typeface="+mj-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1800" b="1" dirty="0">
                          <a:effectLst/>
                          <a:latin typeface="Times New Roman" panose="02020603050405020304" pitchFamily="18" charset="0"/>
                          <a:ea typeface="Times New Roman" panose="02020603050405020304" pitchFamily="18" charset="0"/>
                          <a:cs typeface="+mj-cs"/>
                        </a:rPr>
                        <a:t>روش انتقال /وسیله انتقال پیام</a:t>
                      </a:r>
                      <a:endParaRPr lang="en-US" sz="1800" b="1" dirty="0">
                        <a:effectLst/>
                        <a:latin typeface="Times New Roman" panose="02020603050405020304" pitchFamily="18" charset="0"/>
                        <a:ea typeface="Times New Roman" panose="02020603050405020304" pitchFamily="18" charset="0"/>
                        <a:cs typeface="+mj-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1800" b="1" dirty="0">
                          <a:effectLst/>
                          <a:latin typeface="Times New Roman" panose="02020603050405020304" pitchFamily="18" charset="0"/>
                          <a:ea typeface="Times New Roman" panose="02020603050405020304" pitchFamily="18" charset="0"/>
                          <a:cs typeface="+mj-cs"/>
                        </a:rPr>
                        <a:t>روش مورد استفاده</a:t>
                      </a:r>
                      <a:endParaRPr lang="en-US" sz="1800" b="1" dirty="0">
                        <a:effectLst/>
                        <a:latin typeface="Times New Roman" panose="02020603050405020304" pitchFamily="18" charset="0"/>
                        <a:ea typeface="Times New Roman" panose="02020603050405020304" pitchFamily="18" charset="0"/>
                        <a:cs typeface="+mj-cs"/>
                      </a:endParaRPr>
                    </a:p>
                  </a:txBody>
                  <a:tcPr marL="68580" marR="68580"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6436387"/>
                  </a:ext>
                </a:extLst>
              </a:tr>
              <a:tr h="608650">
                <a:tc>
                  <a:txBody>
                    <a:bodyPr/>
                    <a:lstStyle/>
                    <a:p>
                      <a:pPr marL="0" marR="0" algn="ctr" rtl="1">
                        <a:spcBef>
                          <a:spcPts val="0"/>
                        </a:spcBef>
                        <a:spcAft>
                          <a:spcPts val="0"/>
                        </a:spcAft>
                      </a:pPr>
                      <a:r>
                        <a:rPr lang="fa-IR" sz="1400">
                          <a:effectLst/>
                          <a:latin typeface="Times New Roman" panose="02020603050405020304" pitchFamily="18" charset="0"/>
                          <a:ea typeface="Times New Roman" panose="02020603050405020304" pitchFamily="18" charset="0"/>
                          <a:cs typeface="B Mitra" panose="00000400000000000000" pitchFamily="2" charset="-78"/>
                        </a:rPr>
                        <a:t>1</a:t>
                      </a:r>
                      <a:endParaRPr lang="en-US" sz="1200">
                        <a:effectLst/>
                        <a:latin typeface="Times New Roman" panose="02020603050405020304" pitchFamily="18" charset="0"/>
                        <a:ea typeface="Times New Roman" panose="02020603050405020304" pitchFamily="18" charset="0"/>
                      </a:endParaRPr>
                    </a:p>
                  </a:txBody>
                  <a:tcPr marL="68580" marR="68580"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spcBef>
                          <a:spcPts val="0"/>
                        </a:spcBef>
                        <a:spcAft>
                          <a:spcPts val="0"/>
                        </a:spcAft>
                      </a:pPr>
                      <a:r>
                        <a:rPr lang="fa-IR" sz="1400" b="1">
                          <a:effectLst/>
                          <a:latin typeface="Times New Roman" panose="02020603050405020304" pitchFamily="18" charset="0"/>
                          <a:ea typeface="Times New Roman" panose="02020603050405020304" pitchFamily="18" charset="0"/>
                          <a:cs typeface="B Mitra" panose="00000400000000000000" pitchFamily="2" charset="-78"/>
                        </a:rPr>
                        <a:t>کانال های بین فردی</a:t>
                      </a:r>
                      <a:endParaRPr lang="en-US" sz="1400" b="1">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spcBef>
                          <a:spcPts val="0"/>
                        </a:spcBef>
                        <a:spcAft>
                          <a:spcPts val="0"/>
                        </a:spcAft>
                      </a:pPr>
                      <a:r>
                        <a:rPr lang="fa-IR" sz="1400" b="1">
                          <a:effectLst/>
                          <a:latin typeface="Times New Roman" panose="02020603050405020304" pitchFamily="18" charset="0"/>
                          <a:ea typeface="Times New Roman" panose="02020603050405020304" pitchFamily="18" charset="0"/>
                          <a:cs typeface="B Mitra" panose="00000400000000000000" pitchFamily="2" charset="-78"/>
                        </a:rPr>
                        <a:t>مشاوره های بین فردی-</a:t>
                      </a:r>
                      <a:r>
                        <a:rPr lang="fa-IR" sz="1400" b="1">
                          <a:effectLst/>
                          <a:latin typeface="Times New Roman" panose="02020603050405020304" pitchFamily="18" charset="0"/>
                          <a:ea typeface="Times New Roman" panose="02020603050405020304" pitchFamily="18" charset="0"/>
                          <a:cs typeface="2  Titr"/>
                        </a:rPr>
                        <a:t> </a:t>
                      </a:r>
                      <a:r>
                        <a:rPr lang="fa-IR" sz="1400" b="1">
                          <a:effectLst/>
                          <a:latin typeface="Times New Roman" panose="02020603050405020304" pitchFamily="18" charset="0"/>
                          <a:ea typeface="Times New Roman" panose="02020603050405020304" pitchFamily="18" charset="0"/>
                          <a:cs typeface="B Mitra" panose="00000400000000000000" pitchFamily="2" charset="-78"/>
                        </a:rPr>
                        <a:t>آموزش های چهره به چهره</a:t>
                      </a:r>
                      <a:endParaRPr lang="en-US" sz="1400" b="1">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spcBef>
                          <a:spcPts val="0"/>
                        </a:spcBef>
                        <a:spcAft>
                          <a:spcPts val="0"/>
                        </a:spcAft>
                      </a:pPr>
                      <a:r>
                        <a:rPr lang="fa-IR" sz="1200" dirty="0">
                          <a:effectLst/>
                          <a:latin typeface="Times New Roman" panose="02020603050405020304" pitchFamily="18" charset="0"/>
                          <a:ea typeface="Times New Roman" panose="02020603050405020304" pitchFamily="18" charset="0"/>
                          <a:cs typeface="B Mitra" panose="00000400000000000000" pitchFamily="2" charset="-78"/>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5119494"/>
                  </a:ext>
                </a:extLst>
              </a:tr>
              <a:tr h="864719">
                <a:tc>
                  <a:txBody>
                    <a:bodyPr/>
                    <a:lstStyle/>
                    <a:p>
                      <a:pPr marL="0" marR="0" algn="ctr" rtl="1">
                        <a:spcBef>
                          <a:spcPts val="0"/>
                        </a:spcBef>
                        <a:spcAft>
                          <a:spcPts val="0"/>
                        </a:spcAft>
                      </a:pPr>
                      <a:r>
                        <a:rPr lang="fa-IR" sz="1400">
                          <a:effectLst/>
                          <a:latin typeface="Times New Roman" panose="02020603050405020304" pitchFamily="18" charset="0"/>
                          <a:ea typeface="Times New Roman" panose="02020603050405020304" pitchFamily="18" charset="0"/>
                          <a:cs typeface="B Mitra" panose="00000400000000000000" pitchFamily="2" charset="-78"/>
                        </a:rPr>
                        <a:t>2</a:t>
                      </a:r>
                      <a:endParaRPr lang="en-US" sz="1200">
                        <a:effectLst/>
                        <a:latin typeface="Times New Roman" panose="02020603050405020304" pitchFamily="18" charset="0"/>
                        <a:ea typeface="Times New Roman" panose="02020603050405020304" pitchFamily="18" charset="0"/>
                      </a:endParaRPr>
                    </a:p>
                  </a:txBody>
                  <a:tcPr marL="68580" marR="68580"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spcBef>
                          <a:spcPts val="0"/>
                        </a:spcBef>
                        <a:spcAft>
                          <a:spcPts val="0"/>
                        </a:spcAft>
                      </a:pPr>
                      <a:r>
                        <a:rPr lang="fa-IR" sz="1400" b="1">
                          <a:effectLst/>
                          <a:latin typeface="Times New Roman" panose="02020603050405020304" pitchFamily="18" charset="0"/>
                          <a:ea typeface="Times New Roman" panose="02020603050405020304" pitchFamily="18" charset="0"/>
                          <a:cs typeface="B Mitra" panose="00000400000000000000" pitchFamily="2" charset="-78"/>
                        </a:rPr>
                        <a:t>کانال های گروهی </a:t>
                      </a:r>
                      <a:endParaRPr lang="en-US" sz="1400" b="1">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spcBef>
                          <a:spcPts val="0"/>
                        </a:spcBef>
                        <a:spcAft>
                          <a:spcPts val="0"/>
                        </a:spcAft>
                      </a:pPr>
                      <a:r>
                        <a:rPr lang="fa-IR" sz="1400" b="1" dirty="0">
                          <a:effectLst/>
                          <a:latin typeface="Times New Roman" panose="02020603050405020304" pitchFamily="18" charset="0"/>
                          <a:ea typeface="Times New Roman" panose="02020603050405020304" pitchFamily="18" charset="0"/>
                          <a:cs typeface="B Mitra" panose="00000400000000000000" pitchFamily="2" charset="-78"/>
                        </a:rPr>
                        <a:t>برگزاری سمینار، همایش، جلسات آموزش گروهی، سخنرانی </a:t>
                      </a:r>
                      <a:endParaRPr lang="en-US" sz="1400" b="1"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spcBef>
                          <a:spcPts val="0"/>
                        </a:spcBef>
                        <a:spcAft>
                          <a:spcPts val="0"/>
                        </a:spcAft>
                      </a:pPr>
                      <a:r>
                        <a:rPr lang="fa-IR" sz="1200" dirty="0">
                          <a:effectLst/>
                          <a:latin typeface="Times New Roman" panose="02020603050405020304" pitchFamily="18" charset="0"/>
                          <a:ea typeface="Times New Roman" panose="02020603050405020304" pitchFamily="18" charset="0"/>
                          <a:cs typeface="B Mitra" panose="00000400000000000000" pitchFamily="2" charset="-78"/>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4417546"/>
                  </a:ext>
                </a:extLst>
              </a:tr>
              <a:tr h="864719">
                <a:tc>
                  <a:txBody>
                    <a:bodyPr/>
                    <a:lstStyle/>
                    <a:p>
                      <a:pPr marL="0" marR="0" algn="ctr" rtl="1">
                        <a:spcBef>
                          <a:spcPts val="0"/>
                        </a:spcBef>
                        <a:spcAft>
                          <a:spcPts val="0"/>
                        </a:spcAft>
                      </a:pPr>
                      <a:r>
                        <a:rPr lang="fa-IR" sz="1400" dirty="0">
                          <a:effectLst/>
                          <a:latin typeface="Times New Roman" panose="02020603050405020304" pitchFamily="18" charset="0"/>
                          <a:ea typeface="Times New Roman" panose="02020603050405020304" pitchFamily="18" charset="0"/>
                          <a:cs typeface="B Mitra" panose="00000400000000000000" pitchFamily="2" charset="-78"/>
                        </a:rPr>
                        <a:t>4</a:t>
                      </a:r>
                      <a:endParaRPr lang="en-US" sz="1200" dirty="0">
                        <a:effectLst/>
                        <a:latin typeface="Times New Roman" panose="02020603050405020304" pitchFamily="18" charset="0"/>
                        <a:ea typeface="Times New Roman" panose="02020603050405020304" pitchFamily="18" charset="0"/>
                      </a:endParaRPr>
                    </a:p>
                  </a:txBody>
                  <a:tcPr marL="68580" marR="68580"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spcBef>
                          <a:spcPts val="0"/>
                        </a:spcBef>
                        <a:spcAft>
                          <a:spcPts val="0"/>
                        </a:spcAft>
                      </a:pPr>
                      <a:r>
                        <a:rPr lang="fa-IR" sz="1400" b="1">
                          <a:effectLst/>
                          <a:latin typeface="Times New Roman" panose="02020603050405020304" pitchFamily="18" charset="0"/>
                          <a:ea typeface="Times New Roman" panose="02020603050405020304" pitchFamily="18" charset="0"/>
                          <a:cs typeface="B Mitra" panose="00000400000000000000" pitchFamily="2" charset="-78"/>
                        </a:rPr>
                        <a:t>ارتباط جمعی </a:t>
                      </a:r>
                      <a:endParaRPr lang="en-US" sz="1400" b="1">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spcBef>
                          <a:spcPts val="0"/>
                        </a:spcBef>
                        <a:spcAft>
                          <a:spcPts val="0"/>
                        </a:spcAft>
                      </a:pPr>
                      <a:r>
                        <a:rPr lang="fa-IR" sz="1400" b="1">
                          <a:effectLst/>
                          <a:latin typeface="Times New Roman" panose="02020603050405020304" pitchFamily="18" charset="0"/>
                          <a:ea typeface="Times New Roman" panose="02020603050405020304" pitchFamily="18" charset="0"/>
                          <a:cs typeface="B Mitra" panose="00000400000000000000" pitchFamily="2" charset="-78"/>
                        </a:rPr>
                        <a:t>(چاپ مقاله، گزارش خبری، مصاحبه، میزگرد) از طریق رادیو، تلویزیون و روزنامه های محلی</a:t>
                      </a:r>
                      <a:endParaRPr lang="en-US" sz="1400" b="1">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spcBef>
                          <a:spcPts val="0"/>
                        </a:spcBef>
                        <a:spcAft>
                          <a:spcPts val="0"/>
                        </a:spcAft>
                      </a:pPr>
                      <a:r>
                        <a:rPr lang="fa-IR" sz="1200" dirty="0">
                          <a:effectLst/>
                          <a:latin typeface="Times New Roman" panose="02020603050405020304" pitchFamily="18" charset="0"/>
                          <a:ea typeface="Times New Roman" panose="02020603050405020304" pitchFamily="18" charset="0"/>
                          <a:cs typeface="B Mitra" panose="00000400000000000000" pitchFamily="2" charset="-78"/>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8113497"/>
                  </a:ext>
                </a:extLst>
              </a:tr>
              <a:tr h="1297078">
                <a:tc>
                  <a:txBody>
                    <a:bodyPr/>
                    <a:lstStyle/>
                    <a:p>
                      <a:pPr marL="0" marR="0" algn="ctr" rtl="1">
                        <a:spcBef>
                          <a:spcPts val="0"/>
                        </a:spcBef>
                        <a:spcAft>
                          <a:spcPts val="0"/>
                        </a:spcAft>
                      </a:pPr>
                      <a:r>
                        <a:rPr lang="fa-IR" sz="1400">
                          <a:effectLst/>
                          <a:latin typeface="Times New Roman" panose="02020603050405020304" pitchFamily="18" charset="0"/>
                          <a:ea typeface="Times New Roman" panose="02020603050405020304" pitchFamily="18" charset="0"/>
                          <a:cs typeface="B Mitra" panose="00000400000000000000" pitchFamily="2" charset="-78"/>
                        </a:rPr>
                        <a:t>5</a:t>
                      </a:r>
                      <a:endParaRPr lang="en-US" sz="1200">
                        <a:effectLst/>
                        <a:latin typeface="Times New Roman" panose="02020603050405020304" pitchFamily="18" charset="0"/>
                        <a:ea typeface="Times New Roman" panose="02020603050405020304" pitchFamily="18" charset="0"/>
                      </a:endParaRPr>
                    </a:p>
                  </a:txBody>
                  <a:tcPr marL="68580" marR="68580"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marL="0" marR="0" algn="just" rtl="1">
                        <a:spcBef>
                          <a:spcPts val="0"/>
                        </a:spcBef>
                        <a:spcAft>
                          <a:spcPts val="0"/>
                        </a:spcAft>
                      </a:pPr>
                      <a:r>
                        <a:rPr lang="fa-IR" sz="1400" b="1">
                          <a:effectLst/>
                          <a:latin typeface="Times New Roman" panose="02020603050405020304" pitchFamily="18" charset="0"/>
                          <a:ea typeface="Times New Roman" panose="02020603050405020304" pitchFamily="18" charset="0"/>
                          <a:cs typeface="B Mitra" panose="00000400000000000000" pitchFamily="2" charset="-78"/>
                        </a:rPr>
                        <a:t>دیجیتالی</a:t>
                      </a:r>
                      <a:endParaRPr lang="en-US" sz="1400" b="1">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marL="0" marR="0" algn="just" rtl="1">
                        <a:spcBef>
                          <a:spcPts val="0"/>
                        </a:spcBef>
                        <a:spcAft>
                          <a:spcPts val="0"/>
                        </a:spcAft>
                      </a:pPr>
                      <a:r>
                        <a:rPr lang="fa-IR" sz="1400" b="1" dirty="0">
                          <a:effectLst/>
                          <a:latin typeface="Times New Roman" panose="02020603050405020304" pitchFamily="18" charset="0"/>
                          <a:ea typeface="Times New Roman" panose="02020603050405020304" pitchFamily="18" charset="0"/>
                          <a:cs typeface="B Mitra" panose="00000400000000000000" pitchFamily="2" charset="-78"/>
                        </a:rPr>
                        <a:t>استفاده از </a:t>
                      </a:r>
                      <a:r>
                        <a:rPr lang="fa-IR" sz="1400" b="1" dirty="0" smtClean="0">
                          <a:effectLst/>
                          <a:latin typeface="Times New Roman" panose="02020603050405020304" pitchFamily="18" charset="0"/>
                          <a:ea typeface="Times New Roman" panose="02020603050405020304" pitchFamily="18" charset="0"/>
                          <a:cs typeface="B Mitra" panose="00000400000000000000" pitchFamily="2" charset="-78"/>
                        </a:rPr>
                        <a:t>گروه های ای میلی، سایت</a:t>
                      </a:r>
                      <a:r>
                        <a:rPr lang="en-US" sz="1400" b="1" dirty="0" smtClean="0">
                          <a:effectLst/>
                          <a:latin typeface="Times New Roman" panose="02020603050405020304" pitchFamily="18" charset="0"/>
                          <a:ea typeface="Times New Roman" panose="02020603050405020304" pitchFamily="18" charset="0"/>
                          <a:cs typeface="B Mitra" panose="00000400000000000000" pitchFamily="2" charset="-78"/>
                        </a:rPr>
                        <a:t> </a:t>
                      </a:r>
                      <a:r>
                        <a:rPr lang="fa-IR" sz="1400" b="1" dirty="0" smtClean="0">
                          <a:effectLst/>
                          <a:latin typeface="Times New Roman" panose="02020603050405020304" pitchFamily="18" charset="0"/>
                          <a:ea typeface="Times New Roman" panose="02020603050405020304" pitchFamily="18" charset="0"/>
                          <a:cs typeface="B Mitra" panose="00000400000000000000" pitchFamily="2" charset="-78"/>
                        </a:rPr>
                        <a:t>ها ،گروه</a:t>
                      </a:r>
                      <a:r>
                        <a:rPr lang="fa-IR" sz="1400" b="1" baseline="0" dirty="0" smtClean="0">
                          <a:effectLst/>
                          <a:latin typeface="Times New Roman" panose="02020603050405020304" pitchFamily="18" charset="0"/>
                          <a:ea typeface="Times New Roman" panose="02020603050405020304" pitchFamily="18" charset="0"/>
                          <a:cs typeface="B Mitra" panose="00000400000000000000" pitchFamily="2" charset="-78"/>
                        </a:rPr>
                        <a:t> </a:t>
                      </a:r>
                      <a:r>
                        <a:rPr lang="fa-IR" sz="1400" b="1" dirty="0" smtClean="0">
                          <a:effectLst/>
                          <a:latin typeface="Times New Roman" panose="02020603050405020304" pitchFamily="18" charset="0"/>
                          <a:ea typeface="Times New Roman" panose="02020603050405020304" pitchFamily="18" charset="0"/>
                          <a:cs typeface="B Mitra" panose="00000400000000000000" pitchFamily="2" charset="-78"/>
                        </a:rPr>
                        <a:t>های  مجازی</a:t>
                      </a:r>
                      <a:endParaRPr lang="en-US" sz="1400" b="1"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marL="0" marR="0" algn="just" rtl="1">
                        <a:spcBef>
                          <a:spcPts val="0"/>
                        </a:spcBef>
                        <a:spcAft>
                          <a:spcPts val="0"/>
                        </a:spcAft>
                      </a:pPr>
                      <a:r>
                        <a:rPr lang="fa-IR" sz="1200" dirty="0">
                          <a:effectLst/>
                          <a:latin typeface="Times New Roman" panose="02020603050405020304" pitchFamily="18" charset="0"/>
                          <a:ea typeface="Times New Roman" panose="02020603050405020304" pitchFamily="18" charset="0"/>
                          <a:cs typeface="B Mitra" panose="00000400000000000000" pitchFamily="2" charset="-78"/>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3538853898"/>
                  </a:ext>
                </a:extLst>
              </a:tr>
            </a:tbl>
          </a:graphicData>
        </a:graphic>
      </p:graphicFrame>
    </p:spTree>
    <p:extLst>
      <p:ext uri="{BB962C8B-B14F-4D97-AF65-F5344CB8AC3E}">
        <p14:creationId xmlns:p14="http://schemas.microsoft.com/office/powerpoint/2010/main" val="3160552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solidFill>
                  <a:srgbClr val="7030A0"/>
                </a:solidFill>
              </a:rPr>
              <a:t>گام هفتم: تخصیص بودجه </a:t>
            </a:r>
            <a:r>
              <a:rPr lang="fa-IR" b="1" dirty="0" smtClean="0">
                <a:solidFill>
                  <a:srgbClr val="7030A0"/>
                </a:solidFill>
              </a:rPr>
              <a:t>بسیج</a:t>
            </a:r>
            <a:r>
              <a:rPr lang="fa-IR" dirty="0" smtClean="0">
                <a:solidFill>
                  <a:srgbClr val="7030A0"/>
                </a:solidFill>
              </a:rPr>
              <a:t> </a:t>
            </a:r>
            <a:endParaRPr lang="en-US" dirty="0">
              <a:solidFill>
                <a:srgbClr val="7030A0"/>
              </a:solidFill>
            </a:endParaRPr>
          </a:p>
        </p:txBody>
      </p:sp>
      <p:sp>
        <p:nvSpPr>
          <p:cNvPr id="3" name="Content Placeholder 2"/>
          <p:cNvSpPr>
            <a:spLocks noGrp="1"/>
          </p:cNvSpPr>
          <p:nvPr>
            <p:ph idx="1"/>
          </p:nvPr>
        </p:nvSpPr>
        <p:spPr/>
        <p:txBody>
          <a:bodyPr>
            <a:normAutofit fontScale="92500" lnSpcReduction="10000"/>
          </a:bodyPr>
          <a:lstStyle/>
          <a:p>
            <a:pPr algn="r" rtl="1"/>
            <a:endParaRPr lang="fa-IR" sz="2800" dirty="0" smtClean="0"/>
          </a:p>
          <a:p>
            <a:pPr lvl="0" algn="just" rtl="1">
              <a:spcBef>
                <a:spcPts val="1000"/>
              </a:spcBef>
              <a:buClrTx/>
              <a:buSzTx/>
              <a:buFont typeface="Wingdings" panose="05000000000000000000" pitchFamily="2" charset="2"/>
              <a:buChar char="q"/>
            </a:pPr>
            <a:r>
              <a:rPr lang="fa-IR" dirty="0">
                <a:solidFill>
                  <a:prstClr val="black"/>
                </a:solidFill>
                <a:latin typeface="Century Gothic" panose="020B0502020202020204"/>
                <a:cs typeface="B Nazanin" panose="00000400000000000000" pitchFamily="2" charset="-78"/>
              </a:rPr>
              <a:t>تعیین و تخصیص بودجه در یک کمپین، علاوه بر مشخص کردن </a:t>
            </a:r>
            <a:r>
              <a:rPr lang="fa-IR" dirty="0">
                <a:solidFill>
                  <a:srgbClr val="C00000"/>
                </a:solidFill>
                <a:latin typeface="Century Gothic" panose="020B0502020202020204"/>
                <a:cs typeface="B Nazanin" panose="00000400000000000000" pitchFamily="2" charset="-78"/>
              </a:rPr>
              <a:t>«انجام شدنی ها» </a:t>
            </a:r>
            <a:r>
              <a:rPr lang="fa-IR" dirty="0">
                <a:solidFill>
                  <a:prstClr val="black"/>
                </a:solidFill>
                <a:latin typeface="Century Gothic" panose="020B0502020202020204"/>
                <a:cs typeface="B Nazanin" panose="00000400000000000000" pitchFamily="2" charset="-78"/>
              </a:rPr>
              <a:t>و </a:t>
            </a:r>
            <a:r>
              <a:rPr lang="fa-IR" dirty="0">
                <a:solidFill>
                  <a:srgbClr val="C00000"/>
                </a:solidFill>
                <a:latin typeface="Century Gothic" panose="020B0502020202020204"/>
                <a:cs typeface="B Nazanin" panose="00000400000000000000" pitchFamily="2" charset="-78"/>
              </a:rPr>
              <a:t>«انجام نشدنی ها» </a:t>
            </a:r>
            <a:r>
              <a:rPr lang="fa-IR" dirty="0">
                <a:solidFill>
                  <a:prstClr val="black"/>
                </a:solidFill>
                <a:latin typeface="Century Gothic" panose="020B0502020202020204"/>
                <a:cs typeface="B Nazanin" panose="00000400000000000000" pitchFamily="2" charset="-78"/>
              </a:rPr>
              <a:t>در برنامه، بخش هایی را که نیاز به تخصیص منابع مالی دارد نیز تعیین می کند.</a:t>
            </a:r>
          </a:p>
          <a:p>
            <a:pPr algn="r" rtl="1"/>
            <a:endParaRPr lang="fa-IR" sz="2800" dirty="0"/>
          </a:p>
          <a:p>
            <a:pPr algn="r" rtl="1"/>
            <a:endParaRPr lang="fa-IR" sz="2800" dirty="0" smtClean="0"/>
          </a:p>
          <a:p>
            <a:pPr algn="r" rtl="1"/>
            <a:r>
              <a:rPr lang="fa-IR" sz="2800" dirty="0" smtClean="0"/>
              <a:t>هزینه </a:t>
            </a:r>
            <a:r>
              <a:rPr lang="fa-IR" sz="2800" dirty="0"/>
              <a:t>های </a:t>
            </a:r>
            <a:r>
              <a:rPr lang="fa-IR" sz="2800" dirty="0" smtClean="0"/>
              <a:t>عملیاتی </a:t>
            </a:r>
            <a:r>
              <a:rPr lang="fa-IR" sz="2800" dirty="0"/>
              <a:t>(شامل تولید و توزیع </a:t>
            </a:r>
            <a:r>
              <a:rPr lang="fa-IR" sz="2800" dirty="0" smtClean="0"/>
              <a:t>محصول )</a:t>
            </a:r>
            <a:endParaRPr lang="fa-IR" sz="2800" dirty="0"/>
          </a:p>
          <a:p>
            <a:pPr algn="r" rtl="1"/>
            <a:r>
              <a:rPr lang="fa-IR" sz="2800" dirty="0" smtClean="0"/>
              <a:t>هزینه </a:t>
            </a:r>
            <a:r>
              <a:rPr lang="fa-IR" sz="2800" dirty="0"/>
              <a:t>های </a:t>
            </a:r>
            <a:r>
              <a:rPr lang="fa-IR" sz="2800" dirty="0" smtClean="0"/>
              <a:t>پرسنلی</a:t>
            </a:r>
            <a:endParaRPr lang="fa-IR" sz="2800" dirty="0"/>
          </a:p>
          <a:p>
            <a:pPr algn="r" rtl="1"/>
            <a:r>
              <a:rPr lang="fa-IR" sz="2800" dirty="0"/>
              <a:t>هزینه های تجهیزاتی </a:t>
            </a:r>
            <a:br>
              <a:rPr lang="fa-IR" sz="2800" dirty="0"/>
            </a:br>
            <a:endParaRPr lang="en-US" sz="2800" dirty="0"/>
          </a:p>
        </p:txBody>
      </p:sp>
    </p:spTree>
    <p:extLst>
      <p:ext uri="{BB962C8B-B14F-4D97-AF65-F5344CB8AC3E}">
        <p14:creationId xmlns:p14="http://schemas.microsoft.com/office/powerpoint/2010/main" val="3211224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solidFill>
                  <a:srgbClr val="7030A0"/>
                </a:solidFill>
              </a:rPr>
              <a:t>تخصیص بودجه بسیج</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95325500"/>
              </p:ext>
            </p:extLst>
          </p:nvPr>
        </p:nvGraphicFramePr>
        <p:xfrm>
          <a:off x="1730058" y="1856093"/>
          <a:ext cx="8731885" cy="4585651"/>
        </p:xfrm>
        <a:graphic>
          <a:graphicData uri="http://schemas.openxmlformats.org/drawingml/2006/table">
            <a:tbl>
              <a:tblPr rtl="1" firstRow="1" firstCol="1" bandRow="1"/>
              <a:tblGrid>
                <a:gridCol w="810260">
                  <a:extLst>
                    <a:ext uri="{9D8B030D-6E8A-4147-A177-3AD203B41FA5}">
                      <a16:colId xmlns:a16="http://schemas.microsoft.com/office/drawing/2014/main" val="1648116422"/>
                    </a:ext>
                  </a:extLst>
                </a:gridCol>
                <a:gridCol w="1260475">
                  <a:extLst>
                    <a:ext uri="{9D8B030D-6E8A-4147-A177-3AD203B41FA5}">
                      <a16:colId xmlns:a16="http://schemas.microsoft.com/office/drawing/2014/main" val="4184853081"/>
                    </a:ext>
                  </a:extLst>
                </a:gridCol>
                <a:gridCol w="3330575">
                  <a:extLst>
                    <a:ext uri="{9D8B030D-6E8A-4147-A177-3AD203B41FA5}">
                      <a16:colId xmlns:a16="http://schemas.microsoft.com/office/drawing/2014/main" val="2265891729"/>
                    </a:ext>
                  </a:extLst>
                </a:gridCol>
                <a:gridCol w="3330575">
                  <a:extLst>
                    <a:ext uri="{9D8B030D-6E8A-4147-A177-3AD203B41FA5}">
                      <a16:colId xmlns:a16="http://schemas.microsoft.com/office/drawing/2014/main" val="1865985666"/>
                    </a:ext>
                  </a:extLst>
                </a:gridCol>
              </a:tblGrid>
              <a:tr h="397005">
                <a:tc>
                  <a:txBody>
                    <a:bodyPr/>
                    <a:lstStyle/>
                    <a:p>
                      <a:pPr marL="0" marR="0" algn="ctr" rtl="1">
                        <a:spcBef>
                          <a:spcPts val="0"/>
                        </a:spcBef>
                        <a:spcAft>
                          <a:spcPts val="0"/>
                        </a:spcAft>
                      </a:pPr>
                      <a:r>
                        <a:rPr lang="fa-IR" sz="1400" b="1">
                          <a:effectLst/>
                          <a:latin typeface="Times New Roman" panose="02020603050405020304" pitchFamily="18" charset="0"/>
                          <a:ea typeface="Times New Roman" panose="02020603050405020304" pitchFamily="18" charset="0"/>
                          <a:cs typeface="+mj-cs"/>
                        </a:rPr>
                        <a:t>ردیف</a:t>
                      </a:r>
                      <a:endParaRPr lang="en-US" sz="1400" b="1">
                        <a:effectLst/>
                        <a:latin typeface="Times New Roman" panose="02020603050405020304" pitchFamily="18" charset="0"/>
                        <a:ea typeface="Times New Roman" panose="02020603050405020304" pitchFamily="18" charset="0"/>
                        <a:cs typeface="+mj-cs"/>
                      </a:endParaRPr>
                    </a:p>
                  </a:txBody>
                  <a:tcPr marL="68580" marR="68580"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rtl="1">
                        <a:spcBef>
                          <a:spcPts val="0"/>
                        </a:spcBef>
                        <a:spcAft>
                          <a:spcPts val="0"/>
                        </a:spcAft>
                      </a:pPr>
                      <a:r>
                        <a:rPr lang="fa-IR" sz="1400" b="1">
                          <a:effectLst/>
                          <a:latin typeface="Times New Roman" panose="02020603050405020304" pitchFamily="18" charset="0"/>
                          <a:ea typeface="Times New Roman" panose="02020603050405020304" pitchFamily="18" charset="0"/>
                          <a:cs typeface="+mj-cs"/>
                        </a:rPr>
                        <a:t>نوع هزینه</a:t>
                      </a:r>
                      <a:endParaRPr lang="en-US" sz="1400" b="1">
                        <a:effectLst/>
                        <a:latin typeface="Times New Roman" panose="02020603050405020304" pitchFamily="18" charset="0"/>
                        <a:ea typeface="Times New Roman" panose="02020603050405020304" pitchFamily="18" charset="0"/>
                        <a:cs typeface="+mj-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rtl="1">
                        <a:spcBef>
                          <a:spcPts val="0"/>
                        </a:spcBef>
                        <a:spcAft>
                          <a:spcPts val="0"/>
                        </a:spcAft>
                      </a:pPr>
                      <a:r>
                        <a:rPr lang="fa-IR" sz="1400" b="1" dirty="0">
                          <a:effectLst/>
                          <a:latin typeface="Times New Roman" panose="02020603050405020304" pitchFamily="18" charset="0"/>
                          <a:ea typeface="Times New Roman" panose="02020603050405020304" pitchFamily="18" charset="0"/>
                          <a:cs typeface="+mj-cs"/>
                        </a:rPr>
                        <a:t>اعتبار مورد نیاز (ریال)</a:t>
                      </a:r>
                      <a:endParaRPr lang="en-US" sz="1400" b="1" dirty="0">
                        <a:effectLst/>
                        <a:latin typeface="Times New Roman" panose="02020603050405020304" pitchFamily="18" charset="0"/>
                        <a:ea typeface="Times New Roman" panose="02020603050405020304" pitchFamily="18" charset="0"/>
                        <a:cs typeface="+mj-cs"/>
                      </a:endParaRPr>
                    </a:p>
                  </a:txBody>
                  <a:tcPr marL="68580" marR="68580"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9686600"/>
                  </a:ext>
                </a:extLst>
              </a:tr>
              <a:tr h="558880">
                <a:tc rowSpan="2">
                  <a:txBody>
                    <a:bodyPr/>
                    <a:lstStyle/>
                    <a:p>
                      <a:pPr marL="0" marR="0" algn="ctr" rtl="1">
                        <a:spcBef>
                          <a:spcPts val="0"/>
                        </a:spcBef>
                        <a:spcAft>
                          <a:spcPts val="0"/>
                        </a:spcAft>
                      </a:pPr>
                      <a:r>
                        <a:rPr lang="fa-IR" sz="1600" b="1">
                          <a:effectLst/>
                          <a:latin typeface="Times New Roman" panose="02020603050405020304" pitchFamily="18" charset="0"/>
                          <a:ea typeface="Times New Roman" panose="02020603050405020304" pitchFamily="18" charset="0"/>
                          <a:cs typeface="+mn-cs"/>
                        </a:rPr>
                        <a:t>1</a:t>
                      </a:r>
                      <a:endParaRPr lang="en-US" sz="1600" b="1">
                        <a:effectLst/>
                        <a:latin typeface="Times New Roman" panose="02020603050405020304" pitchFamily="18" charset="0"/>
                        <a:ea typeface="Times New Roman" panose="02020603050405020304" pitchFamily="18" charset="0"/>
                        <a:cs typeface="+mn-cs"/>
                      </a:endParaRPr>
                    </a:p>
                  </a:txBody>
                  <a:tcPr marL="68580" marR="68580"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0" algn="ctr" rtl="1">
                        <a:spcBef>
                          <a:spcPts val="0"/>
                        </a:spcBef>
                        <a:spcAft>
                          <a:spcPts val="0"/>
                        </a:spcAft>
                      </a:pPr>
                      <a:r>
                        <a:rPr lang="fa-IR" sz="1600" b="1">
                          <a:effectLst/>
                          <a:latin typeface="Times New Roman" panose="02020603050405020304" pitchFamily="18" charset="0"/>
                          <a:ea typeface="Times New Roman" panose="02020603050405020304" pitchFamily="18" charset="0"/>
                          <a:cs typeface="+mn-cs"/>
                        </a:rPr>
                        <a:t>هزینه های عملیاتی</a:t>
                      </a:r>
                      <a:endParaRPr lang="en-US" sz="1600" b="1">
                        <a:effectLst/>
                        <a:latin typeface="Times New Roman" panose="02020603050405020304" pitchFamily="18" charset="0"/>
                        <a:ea typeface="Times New Roman" panose="02020603050405020304" pitchFamily="18" charset="0"/>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spcBef>
                          <a:spcPts val="0"/>
                        </a:spcBef>
                        <a:spcAft>
                          <a:spcPts val="0"/>
                        </a:spcAft>
                      </a:pPr>
                      <a:r>
                        <a:rPr lang="fa-IR" sz="1600" b="1" dirty="0">
                          <a:effectLst/>
                          <a:latin typeface="Times New Roman" panose="02020603050405020304" pitchFamily="18" charset="0"/>
                          <a:ea typeface="Times New Roman" panose="02020603050405020304" pitchFamily="18" charset="0"/>
                          <a:cs typeface="+mn-cs"/>
                        </a:rPr>
                        <a:t>تولید </a:t>
                      </a:r>
                      <a:endParaRPr lang="en-US" sz="1600" b="1" dirty="0">
                        <a:effectLst/>
                        <a:latin typeface="Times New Roman" panose="02020603050405020304" pitchFamily="18" charset="0"/>
                        <a:ea typeface="Times New Roman" panose="02020603050405020304" pitchFamily="18"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1200">
                          <a:effectLst/>
                          <a:latin typeface="Times New Roman" panose="02020603050405020304" pitchFamily="18" charset="0"/>
                          <a:ea typeface="Times New Roman" panose="02020603050405020304" pitchFamily="18" charset="0"/>
                          <a:cs typeface="2  Titr"/>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61599668"/>
                  </a:ext>
                </a:extLst>
              </a:tr>
              <a:tr h="453721">
                <a:tc vMerge="1">
                  <a:txBody>
                    <a:bodyPr/>
                    <a:lstStyle/>
                    <a:p>
                      <a:endParaRPr lang="en-US"/>
                    </a:p>
                  </a:txBody>
                  <a:tcPr/>
                </a:tc>
                <a:tc vMerge="1">
                  <a:txBody>
                    <a:bodyPr/>
                    <a:lstStyle/>
                    <a:p>
                      <a:endParaRPr lang="en-US"/>
                    </a:p>
                  </a:txBody>
                  <a:tcPr/>
                </a:tc>
                <a:tc>
                  <a:txBody>
                    <a:bodyPr/>
                    <a:lstStyle/>
                    <a:p>
                      <a:pPr marL="0" marR="0" algn="r" rtl="1">
                        <a:spcBef>
                          <a:spcPts val="0"/>
                        </a:spcBef>
                        <a:spcAft>
                          <a:spcPts val="0"/>
                        </a:spcAft>
                      </a:pPr>
                      <a:r>
                        <a:rPr lang="fa-IR" sz="1600" b="1" dirty="0">
                          <a:effectLst/>
                          <a:latin typeface="Times New Roman" panose="02020603050405020304" pitchFamily="18" charset="0"/>
                          <a:ea typeface="Times New Roman" panose="02020603050405020304" pitchFamily="18" charset="0"/>
                          <a:cs typeface="+mn-cs"/>
                        </a:rPr>
                        <a:t>توزیع</a:t>
                      </a:r>
                      <a:endParaRPr lang="en-US" sz="1600" b="1" dirty="0">
                        <a:effectLst/>
                        <a:latin typeface="Times New Roman" panose="02020603050405020304" pitchFamily="18" charset="0"/>
                        <a:ea typeface="Times New Roman" panose="02020603050405020304" pitchFamily="18"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1200">
                          <a:effectLst/>
                          <a:latin typeface="Times New Roman" panose="02020603050405020304" pitchFamily="18" charset="0"/>
                          <a:ea typeface="Times New Roman" panose="02020603050405020304" pitchFamily="18" charset="0"/>
                          <a:cs typeface="2  Titr"/>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7772002"/>
                  </a:ext>
                </a:extLst>
              </a:tr>
              <a:tr h="453721">
                <a:tc rowSpan="4">
                  <a:txBody>
                    <a:bodyPr/>
                    <a:lstStyle/>
                    <a:p>
                      <a:pPr marL="0" marR="0" algn="ctr" rtl="1">
                        <a:spcBef>
                          <a:spcPts val="0"/>
                        </a:spcBef>
                        <a:spcAft>
                          <a:spcPts val="0"/>
                        </a:spcAft>
                      </a:pPr>
                      <a:r>
                        <a:rPr lang="fa-IR" sz="1600" b="1">
                          <a:effectLst/>
                          <a:latin typeface="Times New Roman" panose="02020603050405020304" pitchFamily="18" charset="0"/>
                          <a:ea typeface="Times New Roman" panose="02020603050405020304" pitchFamily="18" charset="0"/>
                          <a:cs typeface="+mn-cs"/>
                        </a:rPr>
                        <a:t>2</a:t>
                      </a:r>
                      <a:endParaRPr lang="en-US" sz="1600" b="1">
                        <a:effectLst/>
                        <a:latin typeface="Times New Roman" panose="02020603050405020304" pitchFamily="18" charset="0"/>
                        <a:ea typeface="Times New Roman" panose="02020603050405020304" pitchFamily="18" charset="0"/>
                        <a:cs typeface="+mn-cs"/>
                      </a:endParaRPr>
                    </a:p>
                  </a:txBody>
                  <a:tcPr marL="68580" marR="68580"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marL="0" marR="0" algn="ctr" rtl="1">
                        <a:spcBef>
                          <a:spcPts val="0"/>
                        </a:spcBef>
                        <a:spcAft>
                          <a:spcPts val="0"/>
                        </a:spcAft>
                      </a:pPr>
                      <a:r>
                        <a:rPr lang="fa-IR" sz="1600" b="1">
                          <a:effectLst/>
                          <a:latin typeface="Times New Roman" panose="02020603050405020304" pitchFamily="18" charset="0"/>
                          <a:ea typeface="Times New Roman" panose="02020603050405020304" pitchFamily="18" charset="0"/>
                          <a:cs typeface="+mn-cs"/>
                        </a:rPr>
                        <a:t>هزینه های پرسنلی</a:t>
                      </a:r>
                      <a:endParaRPr lang="en-US" sz="1600" b="1">
                        <a:effectLst/>
                        <a:latin typeface="Times New Roman" panose="02020603050405020304" pitchFamily="18" charset="0"/>
                        <a:ea typeface="Times New Roman" panose="02020603050405020304" pitchFamily="18" charset="0"/>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spcBef>
                          <a:spcPts val="0"/>
                        </a:spcBef>
                        <a:spcAft>
                          <a:spcPts val="0"/>
                        </a:spcAft>
                      </a:pPr>
                      <a:r>
                        <a:rPr lang="fa-IR" sz="1600" b="1" dirty="0">
                          <a:effectLst/>
                          <a:latin typeface="Times New Roman" panose="02020603050405020304" pitchFamily="18" charset="0"/>
                          <a:ea typeface="Times New Roman" panose="02020603050405020304" pitchFamily="18" charset="0"/>
                          <a:cs typeface="+mn-cs"/>
                        </a:rPr>
                        <a:t>آموزشی</a:t>
                      </a:r>
                      <a:endParaRPr lang="en-US" sz="1600" b="1" dirty="0">
                        <a:effectLst/>
                        <a:latin typeface="Times New Roman" panose="02020603050405020304" pitchFamily="18" charset="0"/>
                        <a:ea typeface="Times New Roman" panose="02020603050405020304" pitchFamily="18"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1200">
                          <a:effectLst/>
                          <a:latin typeface="Times New Roman" panose="02020603050405020304" pitchFamily="18" charset="0"/>
                          <a:ea typeface="Times New Roman" panose="02020603050405020304" pitchFamily="18" charset="0"/>
                          <a:cs typeface="2  Titr"/>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8234719"/>
                  </a:ext>
                </a:extLst>
              </a:tr>
              <a:tr h="453721">
                <a:tc vMerge="1">
                  <a:txBody>
                    <a:bodyPr/>
                    <a:lstStyle/>
                    <a:p>
                      <a:endParaRPr lang="en-US"/>
                    </a:p>
                  </a:txBody>
                  <a:tcPr/>
                </a:tc>
                <a:tc vMerge="1">
                  <a:txBody>
                    <a:bodyPr/>
                    <a:lstStyle/>
                    <a:p>
                      <a:endParaRPr lang="en-US"/>
                    </a:p>
                  </a:txBody>
                  <a:tcPr/>
                </a:tc>
                <a:tc>
                  <a:txBody>
                    <a:bodyPr/>
                    <a:lstStyle/>
                    <a:p>
                      <a:pPr marL="0" marR="0" algn="r" rtl="1">
                        <a:spcBef>
                          <a:spcPts val="0"/>
                        </a:spcBef>
                        <a:spcAft>
                          <a:spcPts val="0"/>
                        </a:spcAft>
                      </a:pPr>
                      <a:r>
                        <a:rPr lang="fa-IR" sz="1600" b="1" dirty="0">
                          <a:effectLst/>
                          <a:latin typeface="Times New Roman" panose="02020603050405020304" pitchFamily="18" charset="0"/>
                          <a:ea typeface="Times New Roman" panose="02020603050405020304" pitchFamily="18" charset="0"/>
                          <a:cs typeface="+mn-cs"/>
                        </a:rPr>
                        <a:t>تحقیقاتی</a:t>
                      </a:r>
                      <a:endParaRPr lang="en-US" sz="1600" b="1" dirty="0">
                        <a:effectLst/>
                        <a:latin typeface="Times New Roman" panose="02020603050405020304" pitchFamily="18" charset="0"/>
                        <a:ea typeface="Times New Roman" panose="02020603050405020304" pitchFamily="18"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1200">
                          <a:effectLst/>
                          <a:latin typeface="Times New Roman" panose="02020603050405020304" pitchFamily="18" charset="0"/>
                          <a:ea typeface="Times New Roman" panose="02020603050405020304" pitchFamily="18" charset="0"/>
                          <a:cs typeface="2  Titr"/>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85054083"/>
                  </a:ext>
                </a:extLst>
              </a:tr>
              <a:tr h="453721">
                <a:tc vMerge="1">
                  <a:txBody>
                    <a:bodyPr/>
                    <a:lstStyle/>
                    <a:p>
                      <a:endParaRPr lang="en-US"/>
                    </a:p>
                  </a:txBody>
                  <a:tcPr/>
                </a:tc>
                <a:tc vMerge="1">
                  <a:txBody>
                    <a:bodyPr/>
                    <a:lstStyle/>
                    <a:p>
                      <a:endParaRPr lang="en-US"/>
                    </a:p>
                  </a:txBody>
                  <a:tcPr/>
                </a:tc>
                <a:tc>
                  <a:txBody>
                    <a:bodyPr/>
                    <a:lstStyle/>
                    <a:p>
                      <a:pPr marL="0" marR="0" algn="r" rtl="1">
                        <a:spcBef>
                          <a:spcPts val="0"/>
                        </a:spcBef>
                        <a:spcAft>
                          <a:spcPts val="0"/>
                        </a:spcAft>
                      </a:pPr>
                      <a:r>
                        <a:rPr lang="fa-IR" sz="1600" b="1" dirty="0">
                          <a:effectLst/>
                          <a:latin typeface="Times New Roman" panose="02020603050405020304" pitchFamily="18" charset="0"/>
                          <a:ea typeface="Times New Roman" panose="02020603050405020304" pitchFamily="18" charset="0"/>
                          <a:cs typeface="+mn-cs"/>
                        </a:rPr>
                        <a:t>مشاوره ای</a:t>
                      </a:r>
                      <a:endParaRPr lang="en-US" sz="1600" b="1" dirty="0">
                        <a:effectLst/>
                        <a:latin typeface="Times New Roman" panose="02020603050405020304" pitchFamily="18" charset="0"/>
                        <a:ea typeface="Times New Roman" panose="02020603050405020304" pitchFamily="18"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1200" dirty="0">
                          <a:effectLst/>
                          <a:latin typeface="Times New Roman" panose="02020603050405020304" pitchFamily="18" charset="0"/>
                          <a:ea typeface="Times New Roman" panose="02020603050405020304" pitchFamily="18" charset="0"/>
                          <a:cs typeface="2  Titr"/>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97585576"/>
                  </a:ext>
                </a:extLst>
              </a:tr>
              <a:tr h="453721">
                <a:tc vMerge="1">
                  <a:txBody>
                    <a:bodyPr/>
                    <a:lstStyle/>
                    <a:p>
                      <a:endParaRPr lang="en-US"/>
                    </a:p>
                  </a:txBody>
                  <a:tcPr/>
                </a:tc>
                <a:tc vMerge="1">
                  <a:txBody>
                    <a:bodyPr/>
                    <a:lstStyle/>
                    <a:p>
                      <a:endParaRPr lang="en-US"/>
                    </a:p>
                  </a:txBody>
                  <a:tcPr/>
                </a:tc>
                <a:tc>
                  <a:txBody>
                    <a:bodyPr/>
                    <a:lstStyle/>
                    <a:p>
                      <a:pPr marL="0" marR="0" algn="r" rtl="1">
                        <a:spcBef>
                          <a:spcPts val="0"/>
                        </a:spcBef>
                        <a:spcAft>
                          <a:spcPts val="0"/>
                        </a:spcAft>
                      </a:pPr>
                      <a:r>
                        <a:rPr lang="fa-IR" sz="1600" b="1" dirty="0">
                          <a:effectLst/>
                          <a:latin typeface="Times New Roman" panose="02020603050405020304" pitchFamily="18" charset="0"/>
                          <a:ea typeface="Times New Roman" panose="02020603050405020304" pitchFamily="18" charset="0"/>
                          <a:cs typeface="+mn-cs"/>
                        </a:rPr>
                        <a:t>تدارکاتی</a:t>
                      </a:r>
                      <a:endParaRPr lang="en-US" sz="1600" b="1" dirty="0">
                        <a:effectLst/>
                        <a:latin typeface="Times New Roman" panose="02020603050405020304" pitchFamily="18" charset="0"/>
                        <a:ea typeface="Times New Roman" panose="02020603050405020304" pitchFamily="18"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1200">
                          <a:effectLst/>
                          <a:latin typeface="Times New Roman" panose="02020603050405020304" pitchFamily="18" charset="0"/>
                          <a:ea typeface="Times New Roman" panose="02020603050405020304" pitchFamily="18" charset="0"/>
                          <a:cs typeface="2  Titr"/>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2603169"/>
                  </a:ext>
                </a:extLst>
              </a:tr>
              <a:tr h="907440">
                <a:tc>
                  <a:txBody>
                    <a:bodyPr/>
                    <a:lstStyle/>
                    <a:p>
                      <a:pPr marL="0" marR="0" algn="ctr" rtl="1">
                        <a:spcBef>
                          <a:spcPts val="0"/>
                        </a:spcBef>
                        <a:spcAft>
                          <a:spcPts val="0"/>
                        </a:spcAft>
                      </a:pPr>
                      <a:r>
                        <a:rPr lang="fa-IR" sz="1600" b="1">
                          <a:effectLst/>
                          <a:latin typeface="Times New Roman" panose="02020603050405020304" pitchFamily="18" charset="0"/>
                          <a:ea typeface="Times New Roman" panose="02020603050405020304" pitchFamily="18" charset="0"/>
                          <a:cs typeface="+mn-cs"/>
                        </a:rPr>
                        <a:t>3</a:t>
                      </a:r>
                      <a:endParaRPr lang="en-US" sz="1600" b="1">
                        <a:effectLst/>
                        <a:latin typeface="Times New Roman" panose="02020603050405020304" pitchFamily="18" charset="0"/>
                        <a:ea typeface="Times New Roman" panose="02020603050405020304" pitchFamily="18" charset="0"/>
                        <a:cs typeface="+mn-cs"/>
                      </a:endParaRPr>
                    </a:p>
                  </a:txBody>
                  <a:tcPr marL="68580" marR="68580"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spcBef>
                          <a:spcPts val="0"/>
                        </a:spcBef>
                        <a:spcAft>
                          <a:spcPts val="0"/>
                        </a:spcAft>
                      </a:pPr>
                      <a:r>
                        <a:rPr lang="fa-IR" sz="1600" b="1">
                          <a:effectLst/>
                          <a:latin typeface="Times New Roman" panose="02020603050405020304" pitchFamily="18" charset="0"/>
                          <a:ea typeface="Times New Roman" panose="02020603050405020304" pitchFamily="18" charset="0"/>
                          <a:cs typeface="+mn-cs"/>
                        </a:rPr>
                        <a:t>هزینه های تجهیزاتی</a:t>
                      </a:r>
                      <a:endParaRPr lang="en-US" sz="1600" b="1">
                        <a:effectLst/>
                        <a:latin typeface="Times New Roman" panose="02020603050405020304" pitchFamily="18" charset="0"/>
                        <a:ea typeface="Times New Roman" panose="02020603050405020304" pitchFamily="18"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spcBef>
                          <a:spcPts val="0"/>
                        </a:spcBef>
                        <a:spcAft>
                          <a:spcPts val="0"/>
                        </a:spcAft>
                      </a:pPr>
                      <a:r>
                        <a:rPr lang="fa-IR" sz="1600" b="1" dirty="0">
                          <a:effectLst/>
                          <a:latin typeface="Times New Roman" panose="02020603050405020304" pitchFamily="18" charset="0"/>
                          <a:ea typeface="Times New Roman" panose="02020603050405020304" pitchFamily="18" charset="0"/>
                          <a:cs typeface="+mn-cs"/>
                        </a:rPr>
                        <a:t> </a:t>
                      </a:r>
                      <a:endParaRPr lang="en-US" sz="1600" b="1" dirty="0">
                        <a:effectLst/>
                        <a:latin typeface="Times New Roman" panose="02020603050405020304" pitchFamily="18" charset="0"/>
                        <a:ea typeface="Times New Roman" panose="02020603050405020304" pitchFamily="18" charset="0"/>
                        <a:cs typeface="+mn-cs"/>
                      </a:endParaRPr>
                    </a:p>
                    <a:p>
                      <a:pPr marL="0" marR="0" algn="r" rtl="1">
                        <a:spcBef>
                          <a:spcPts val="0"/>
                        </a:spcBef>
                        <a:spcAft>
                          <a:spcPts val="0"/>
                        </a:spcAft>
                      </a:pPr>
                      <a:r>
                        <a:rPr lang="fa-IR" sz="1600" b="1" dirty="0">
                          <a:effectLst/>
                          <a:latin typeface="Times New Roman" panose="02020603050405020304" pitchFamily="18" charset="0"/>
                          <a:ea typeface="Times New Roman" panose="02020603050405020304" pitchFamily="18" charset="0"/>
                          <a:cs typeface="+mn-cs"/>
                        </a:rPr>
                        <a:t> </a:t>
                      </a:r>
                      <a:endParaRPr lang="en-US" sz="1600" b="1" dirty="0">
                        <a:effectLst/>
                        <a:latin typeface="Times New Roman" panose="02020603050405020304" pitchFamily="18" charset="0"/>
                        <a:ea typeface="Times New Roman" panose="02020603050405020304" pitchFamily="18"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1200">
                          <a:effectLst/>
                          <a:latin typeface="Times New Roman" panose="02020603050405020304" pitchFamily="18" charset="0"/>
                          <a:ea typeface="Times New Roman" panose="02020603050405020304" pitchFamily="18" charset="0"/>
                          <a:cs typeface="2  Titr"/>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5000887"/>
                  </a:ext>
                </a:extLst>
              </a:tr>
              <a:tr h="453721">
                <a:tc>
                  <a:txBody>
                    <a:bodyPr/>
                    <a:lstStyle/>
                    <a:p>
                      <a:pPr marL="0" marR="0" algn="ctr" rtl="1">
                        <a:spcBef>
                          <a:spcPts val="0"/>
                        </a:spcBef>
                        <a:spcAft>
                          <a:spcPts val="0"/>
                        </a:spcAft>
                      </a:pPr>
                      <a:r>
                        <a:rPr lang="fa-IR" sz="1600" b="1">
                          <a:effectLst/>
                          <a:latin typeface="Times New Roman" panose="02020603050405020304" pitchFamily="18" charset="0"/>
                          <a:ea typeface="Times New Roman" panose="02020603050405020304" pitchFamily="18" charset="0"/>
                          <a:cs typeface="+mn-cs"/>
                        </a:rPr>
                        <a:t>4</a:t>
                      </a:r>
                      <a:endParaRPr lang="en-US" sz="1600" b="1">
                        <a:effectLst/>
                        <a:latin typeface="Times New Roman" panose="02020603050405020304" pitchFamily="18" charset="0"/>
                        <a:ea typeface="Times New Roman" panose="02020603050405020304" pitchFamily="18" charset="0"/>
                        <a:cs typeface="+mn-cs"/>
                      </a:endParaRPr>
                    </a:p>
                  </a:txBody>
                  <a:tcPr marL="68580" marR="68580"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gridSpan="2">
                  <a:txBody>
                    <a:bodyPr/>
                    <a:lstStyle/>
                    <a:p>
                      <a:pPr marL="0" marR="0" algn="r" rtl="1">
                        <a:spcBef>
                          <a:spcPts val="0"/>
                        </a:spcBef>
                        <a:spcAft>
                          <a:spcPts val="0"/>
                        </a:spcAft>
                      </a:pPr>
                      <a:r>
                        <a:rPr lang="fa-IR" sz="1600" b="1" dirty="0">
                          <a:effectLst/>
                          <a:latin typeface="Times New Roman" panose="02020603050405020304" pitchFamily="18" charset="0"/>
                          <a:ea typeface="Times New Roman" panose="02020603050405020304" pitchFamily="18" charset="0"/>
                          <a:cs typeface="+mn-cs"/>
                        </a:rPr>
                        <a:t>مجموع اعتبار مورد نیاز</a:t>
                      </a:r>
                      <a:endParaRPr lang="en-US" sz="1600" b="1" dirty="0">
                        <a:effectLst/>
                        <a:latin typeface="Times New Roman" panose="02020603050405020304" pitchFamily="18" charset="0"/>
                        <a:ea typeface="Times New Roman" panose="02020603050405020304" pitchFamily="18"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rtl="1">
                        <a:spcBef>
                          <a:spcPts val="0"/>
                        </a:spcBef>
                        <a:spcAft>
                          <a:spcPts val="0"/>
                        </a:spcAft>
                      </a:pPr>
                      <a:r>
                        <a:rPr lang="fa-IR" sz="1200" dirty="0">
                          <a:effectLst/>
                          <a:latin typeface="Times New Roman" panose="02020603050405020304" pitchFamily="18" charset="0"/>
                          <a:ea typeface="Times New Roman" panose="02020603050405020304" pitchFamily="18" charset="0"/>
                          <a:cs typeface="2  Titr"/>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3397662326"/>
                  </a:ext>
                </a:extLst>
              </a:tr>
            </a:tbl>
          </a:graphicData>
        </a:graphic>
      </p:graphicFrame>
    </p:spTree>
    <p:extLst>
      <p:ext uri="{BB962C8B-B14F-4D97-AF65-F5344CB8AC3E}">
        <p14:creationId xmlns:p14="http://schemas.microsoft.com/office/powerpoint/2010/main" val="3929723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solidFill>
                  <a:srgbClr val="7030A0"/>
                </a:solidFill>
              </a:rPr>
              <a:t>گام هشتم: تهیه طرح عمل و جدول زمانی برای </a:t>
            </a:r>
            <a:r>
              <a:rPr lang="fa-IR" b="1" dirty="0" smtClean="0">
                <a:solidFill>
                  <a:srgbClr val="7030A0"/>
                </a:solidFill>
              </a:rPr>
              <a:t>برنامه</a:t>
            </a:r>
            <a:br>
              <a:rPr lang="fa-IR" b="1" dirty="0" smtClean="0">
                <a:solidFill>
                  <a:srgbClr val="7030A0"/>
                </a:solidFill>
              </a:rPr>
            </a:br>
            <a:endParaRPr lang="en-US" dirty="0">
              <a:solidFill>
                <a:srgbClr val="7030A0"/>
              </a:solidFill>
            </a:endParaRPr>
          </a:p>
        </p:txBody>
      </p:sp>
      <p:sp>
        <p:nvSpPr>
          <p:cNvPr id="3" name="Content Placeholder 2"/>
          <p:cNvSpPr>
            <a:spLocks noGrp="1"/>
          </p:cNvSpPr>
          <p:nvPr>
            <p:ph idx="1"/>
          </p:nvPr>
        </p:nvSpPr>
        <p:spPr/>
        <p:txBody>
          <a:bodyPr>
            <a:normAutofit/>
          </a:bodyPr>
          <a:lstStyle/>
          <a:p>
            <a:pPr algn="r" rtl="1"/>
            <a:r>
              <a:rPr lang="fa-IR" sz="2800" dirty="0" smtClean="0">
                <a:solidFill>
                  <a:prstClr val="black"/>
                </a:solidFill>
                <a:latin typeface="Century Gothic" panose="020B0502020202020204"/>
                <a:cs typeface="B Nazanin" panose="00000400000000000000" pitchFamily="2" charset="-78"/>
              </a:rPr>
              <a:t>هماهنگ </a:t>
            </a:r>
            <a:r>
              <a:rPr lang="fa-IR" sz="2800" dirty="0">
                <a:solidFill>
                  <a:prstClr val="black"/>
                </a:solidFill>
                <a:latin typeface="Century Gothic" panose="020B0502020202020204"/>
                <a:cs typeface="B Nazanin" panose="00000400000000000000" pitchFamily="2" charset="-78"/>
              </a:rPr>
              <a:t>کردن فعاليت های مربوط به هر </a:t>
            </a:r>
            <a:r>
              <a:rPr lang="fa-IR" sz="2800" dirty="0" smtClean="0">
                <a:solidFill>
                  <a:prstClr val="black"/>
                </a:solidFill>
                <a:latin typeface="Century Gothic" panose="020B0502020202020204"/>
                <a:cs typeface="B Nazanin" panose="00000400000000000000" pitchFamily="2" charset="-78"/>
              </a:rPr>
              <a:t>راهبرد </a:t>
            </a:r>
            <a:endParaRPr lang="fa-IR" sz="2800" dirty="0">
              <a:solidFill>
                <a:prstClr val="black"/>
              </a:solidFill>
              <a:latin typeface="Century Gothic" panose="020B0502020202020204"/>
              <a:cs typeface="B Nazanin" panose="00000400000000000000" pitchFamily="2" charset="-78"/>
            </a:endParaRPr>
          </a:p>
          <a:p>
            <a:pPr lvl="0" algn="r" rtl="1">
              <a:lnSpc>
                <a:spcPct val="150000"/>
              </a:lnSpc>
              <a:spcBef>
                <a:spcPts val="1000"/>
              </a:spcBef>
              <a:buClrTx/>
              <a:buSzTx/>
              <a:buFont typeface="Arial" panose="020B0604020202020204" pitchFamily="34" charset="0"/>
              <a:buChar char="•"/>
            </a:pPr>
            <a:r>
              <a:rPr lang="fa-IR" sz="2800" dirty="0">
                <a:solidFill>
                  <a:prstClr val="black"/>
                </a:solidFill>
                <a:latin typeface="Century Gothic" panose="020B0502020202020204"/>
                <a:cs typeface="B Nazanin" panose="00000400000000000000" pitchFamily="2" charset="-78"/>
              </a:rPr>
              <a:t>رعايت محدوده زمانی </a:t>
            </a:r>
          </a:p>
          <a:p>
            <a:pPr lvl="0" algn="r" rtl="1">
              <a:lnSpc>
                <a:spcPct val="150000"/>
              </a:lnSpc>
              <a:spcBef>
                <a:spcPts val="1000"/>
              </a:spcBef>
              <a:buClrTx/>
              <a:buSzTx/>
              <a:buFont typeface="Arial" panose="020B0604020202020204" pitchFamily="34" charset="0"/>
              <a:buChar char="•"/>
            </a:pPr>
            <a:r>
              <a:rPr lang="fa-IR" sz="2800" dirty="0">
                <a:solidFill>
                  <a:prstClr val="black"/>
                </a:solidFill>
                <a:latin typeface="Century Gothic" panose="020B0502020202020204"/>
                <a:cs typeface="B Nazanin" panose="00000400000000000000" pitchFamily="2" charset="-78"/>
              </a:rPr>
              <a:t>نظارت بر اجرای به موقع فعاليت ها</a:t>
            </a:r>
          </a:p>
          <a:p>
            <a:pPr lvl="0" algn="r" rtl="1">
              <a:lnSpc>
                <a:spcPct val="150000"/>
              </a:lnSpc>
              <a:spcBef>
                <a:spcPts val="1000"/>
              </a:spcBef>
              <a:buClrTx/>
              <a:buSzTx/>
              <a:buFont typeface="Arial" panose="020B0604020202020204" pitchFamily="34" charset="0"/>
              <a:buChar char="•"/>
            </a:pPr>
            <a:r>
              <a:rPr lang="fa-IR" sz="2800" dirty="0">
                <a:solidFill>
                  <a:prstClr val="black"/>
                </a:solidFill>
                <a:latin typeface="Century Gothic" panose="020B0502020202020204"/>
                <a:cs typeface="B Nazanin" panose="00000400000000000000" pitchFamily="2" charset="-78"/>
              </a:rPr>
              <a:t>برنامه مشخص و زمان بندی.</a:t>
            </a:r>
          </a:p>
          <a:p>
            <a:pPr algn="r" rtl="1"/>
            <a:r>
              <a:rPr lang="fa-IR" dirty="0"/>
              <a:t/>
            </a:r>
            <a:br>
              <a:rPr lang="fa-IR" dirty="0"/>
            </a:br>
            <a:endParaRPr lang="en-US" dirty="0"/>
          </a:p>
        </p:txBody>
      </p:sp>
    </p:spTree>
    <p:extLst>
      <p:ext uri="{BB962C8B-B14F-4D97-AF65-F5344CB8AC3E}">
        <p14:creationId xmlns:p14="http://schemas.microsoft.com/office/powerpoint/2010/main" val="75444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562302"/>
            <a:ext cx="10058400" cy="993543"/>
          </a:xfrm>
        </p:spPr>
        <p:txBody>
          <a:bodyPr/>
          <a:lstStyle/>
          <a:p>
            <a:pPr algn="r"/>
            <a:r>
              <a:rPr lang="fa-IR" b="1" dirty="0">
                <a:solidFill>
                  <a:srgbClr val="7030A0"/>
                </a:solidFill>
              </a:rPr>
              <a:t>تهیه طرح عمل و جدول زمانی برای برنامه</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33057709"/>
              </p:ext>
            </p:extLst>
          </p:nvPr>
        </p:nvGraphicFramePr>
        <p:xfrm>
          <a:off x="833676" y="1803566"/>
          <a:ext cx="9910548" cy="4967252"/>
        </p:xfrm>
        <a:graphic>
          <a:graphicData uri="http://schemas.openxmlformats.org/drawingml/2006/table">
            <a:tbl>
              <a:tblPr rtl="1" firstRow="1" firstCol="1" lastRow="1" lastCol="1" bandRow="1" bandCol="1"/>
              <a:tblGrid>
                <a:gridCol w="839812">
                  <a:extLst>
                    <a:ext uri="{9D8B030D-6E8A-4147-A177-3AD203B41FA5}">
                      <a16:colId xmlns:a16="http://schemas.microsoft.com/office/drawing/2014/main" val="3033109142"/>
                    </a:ext>
                  </a:extLst>
                </a:gridCol>
                <a:gridCol w="3012239">
                  <a:extLst>
                    <a:ext uri="{9D8B030D-6E8A-4147-A177-3AD203B41FA5}">
                      <a16:colId xmlns:a16="http://schemas.microsoft.com/office/drawing/2014/main" val="651218970"/>
                    </a:ext>
                  </a:extLst>
                </a:gridCol>
                <a:gridCol w="2596222">
                  <a:extLst>
                    <a:ext uri="{9D8B030D-6E8A-4147-A177-3AD203B41FA5}">
                      <a16:colId xmlns:a16="http://schemas.microsoft.com/office/drawing/2014/main" val="1770373671"/>
                    </a:ext>
                  </a:extLst>
                </a:gridCol>
                <a:gridCol w="1929426">
                  <a:extLst>
                    <a:ext uri="{9D8B030D-6E8A-4147-A177-3AD203B41FA5}">
                      <a16:colId xmlns:a16="http://schemas.microsoft.com/office/drawing/2014/main" val="2266926031"/>
                    </a:ext>
                  </a:extLst>
                </a:gridCol>
                <a:gridCol w="1532849">
                  <a:extLst>
                    <a:ext uri="{9D8B030D-6E8A-4147-A177-3AD203B41FA5}">
                      <a16:colId xmlns:a16="http://schemas.microsoft.com/office/drawing/2014/main" val="2890157403"/>
                    </a:ext>
                  </a:extLst>
                </a:gridCol>
              </a:tblGrid>
              <a:tr h="377785">
                <a:tc>
                  <a:txBody>
                    <a:bodyPr/>
                    <a:lstStyle/>
                    <a:p>
                      <a:pPr marL="0" marR="0" algn="ctr" rtl="1">
                        <a:lnSpc>
                          <a:spcPct val="150000"/>
                        </a:lnSpc>
                        <a:spcBef>
                          <a:spcPts val="0"/>
                        </a:spcBef>
                        <a:spcAft>
                          <a:spcPts val="0"/>
                        </a:spcAft>
                      </a:pPr>
                      <a:r>
                        <a:rPr lang="fa-IR" sz="1100" b="1">
                          <a:effectLst/>
                          <a:latin typeface="Times New Roman" panose="02020603050405020304" pitchFamily="18" charset="0"/>
                          <a:ea typeface="Times New Roman" panose="02020603050405020304" pitchFamily="18" charset="0"/>
                          <a:cs typeface="B Zar" panose="00000400000000000000" pitchFamily="2" charset="-78"/>
                        </a:rPr>
                        <a:t>ردیف</a:t>
                      </a:r>
                      <a:endParaRPr lang="en-US" sz="1100" b="1">
                        <a:effectLst/>
                        <a:latin typeface="Times New Roman" panose="02020603050405020304" pitchFamily="18" charset="0"/>
                        <a:ea typeface="Times New Roman" panose="02020603050405020304" pitchFamily="18" charset="0"/>
                      </a:endParaRPr>
                    </a:p>
                  </a:txBody>
                  <a:tcPr marL="62620" marR="62620"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100" b="1">
                          <a:effectLst/>
                          <a:latin typeface="Times New Roman" panose="02020603050405020304" pitchFamily="18" charset="0"/>
                          <a:ea typeface="Times New Roman" panose="02020603050405020304" pitchFamily="18" charset="0"/>
                          <a:cs typeface="B Zar" panose="00000400000000000000" pitchFamily="2" charset="-78"/>
                        </a:rPr>
                        <a:t>نوع فعالیت</a:t>
                      </a:r>
                      <a:endParaRPr lang="en-US" sz="1100" b="1">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100" b="1">
                          <a:effectLst/>
                          <a:latin typeface="Times New Roman" panose="02020603050405020304" pitchFamily="18" charset="0"/>
                          <a:ea typeface="Times New Roman" panose="02020603050405020304" pitchFamily="18" charset="0"/>
                          <a:cs typeface="B Zar" panose="00000400000000000000" pitchFamily="2" charset="-78"/>
                        </a:rPr>
                        <a:t>گروه هدف</a:t>
                      </a:r>
                      <a:endParaRPr lang="en-US" sz="1100" b="1">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100" b="1">
                          <a:effectLst/>
                          <a:latin typeface="Times New Roman" panose="02020603050405020304" pitchFamily="18" charset="0"/>
                          <a:ea typeface="Times New Roman" panose="02020603050405020304" pitchFamily="18" charset="0"/>
                          <a:cs typeface="B Zar" panose="00000400000000000000" pitchFamily="2" charset="-78"/>
                        </a:rPr>
                        <a:t>مکان یا کانال </a:t>
                      </a:r>
                      <a:endParaRPr lang="en-US" sz="1100" b="1">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100" b="1" dirty="0">
                          <a:effectLst/>
                          <a:latin typeface="Times New Roman" panose="02020603050405020304" pitchFamily="18" charset="0"/>
                          <a:ea typeface="Times New Roman" panose="02020603050405020304" pitchFamily="18" charset="0"/>
                          <a:cs typeface="B Zar" panose="00000400000000000000" pitchFamily="2" charset="-78"/>
                        </a:rPr>
                        <a:t>زمان اجرا</a:t>
                      </a:r>
                      <a:endParaRPr lang="en-US" sz="1100" b="1" dirty="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22448261"/>
                  </a:ext>
                </a:extLst>
              </a:tr>
              <a:tr h="278979">
                <a:tc>
                  <a:txBody>
                    <a:bodyPr/>
                    <a:lstStyle/>
                    <a:p>
                      <a:pPr marL="0" marR="0" algn="ct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1</a:t>
                      </a:r>
                      <a:endParaRPr lang="en-US" sz="1100">
                        <a:effectLst/>
                        <a:latin typeface="Times New Roman" panose="02020603050405020304" pitchFamily="18" charset="0"/>
                        <a:ea typeface="Times New Roman" panose="02020603050405020304" pitchFamily="18" charset="0"/>
                      </a:endParaRPr>
                    </a:p>
                  </a:txBody>
                  <a:tcPr marL="62620" marR="62620"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400" b="1">
                          <a:effectLst/>
                          <a:latin typeface="Times New Roman" panose="02020603050405020304" pitchFamily="18" charset="0"/>
                          <a:ea typeface="Times New Roman" panose="02020603050405020304" pitchFamily="18" charset="0"/>
                          <a:cs typeface="B Zar" panose="00000400000000000000" pitchFamily="2" charset="-78"/>
                        </a:rPr>
                        <a:t>توزیع پوستر </a:t>
                      </a:r>
                      <a:endParaRPr lang="en-US" sz="1400" b="1">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30630598"/>
                  </a:ext>
                </a:extLst>
              </a:tr>
              <a:tr h="278979">
                <a:tc>
                  <a:txBody>
                    <a:bodyPr/>
                    <a:lstStyle/>
                    <a:p>
                      <a:pPr marL="0" marR="0" algn="ct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2</a:t>
                      </a:r>
                      <a:endParaRPr lang="en-US" sz="1100">
                        <a:effectLst/>
                        <a:latin typeface="Times New Roman" panose="02020603050405020304" pitchFamily="18" charset="0"/>
                        <a:ea typeface="Times New Roman" panose="02020603050405020304" pitchFamily="18" charset="0"/>
                      </a:endParaRPr>
                    </a:p>
                  </a:txBody>
                  <a:tcPr marL="62620" marR="62620"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400" b="1">
                          <a:effectLst/>
                          <a:latin typeface="Times New Roman" panose="02020603050405020304" pitchFamily="18" charset="0"/>
                          <a:ea typeface="Times New Roman" panose="02020603050405020304" pitchFamily="18" charset="0"/>
                          <a:cs typeface="B Zar" panose="00000400000000000000" pitchFamily="2" charset="-78"/>
                        </a:rPr>
                        <a:t>توزیع پمفلت / تراکت / جزوه </a:t>
                      </a:r>
                      <a:endParaRPr lang="en-US" sz="1400" b="1">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6785851"/>
                  </a:ext>
                </a:extLst>
              </a:tr>
              <a:tr h="278979">
                <a:tc>
                  <a:txBody>
                    <a:bodyPr/>
                    <a:lstStyle/>
                    <a:p>
                      <a:pPr marL="0" marR="0" algn="ct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3</a:t>
                      </a:r>
                      <a:endParaRPr lang="en-US" sz="1100">
                        <a:effectLst/>
                        <a:latin typeface="Times New Roman" panose="02020603050405020304" pitchFamily="18" charset="0"/>
                        <a:ea typeface="Times New Roman" panose="02020603050405020304" pitchFamily="18" charset="0"/>
                      </a:endParaRPr>
                    </a:p>
                  </a:txBody>
                  <a:tcPr marL="62620" marR="62620"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400" b="1">
                          <a:effectLst/>
                          <a:latin typeface="Times New Roman" panose="02020603050405020304" pitchFamily="18" charset="0"/>
                          <a:ea typeface="Times New Roman" panose="02020603050405020304" pitchFamily="18" charset="0"/>
                          <a:cs typeface="B Zar" panose="00000400000000000000" pitchFamily="2" charset="-78"/>
                        </a:rPr>
                        <a:t>برپایی غرفه / نمایشگاه </a:t>
                      </a:r>
                      <a:endParaRPr lang="en-US" sz="1400" b="1">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50206023"/>
                  </a:ext>
                </a:extLst>
              </a:tr>
              <a:tr h="278979">
                <a:tc>
                  <a:txBody>
                    <a:bodyPr/>
                    <a:lstStyle/>
                    <a:p>
                      <a:pPr marL="0" marR="0" algn="ct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4</a:t>
                      </a:r>
                      <a:endParaRPr lang="en-US" sz="1100">
                        <a:effectLst/>
                        <a:latin typeface="Times New Roman" panose="02020603050405020304" pitchFamily="18" charset="0"/>
                        <a:ea typeface="Times New Roman" panose="02020603050405020304" pitchFamily="18" charset="0"/>
                      </a:endParaRPr>
                    </a:p>
                  </a:txBody>
                  <a:tcPr marL="62620" marR="62620"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400" b="1">
                          <a:effectLst/>
                          <a:latin typeface="Times New Roman" panose="02020603050405020304" pitchFamily="18" charset="0"/>
                          <a:ea typeface="Times New Roman" panose="02020603050405020304" pitchFamily="18" charset="0"/>
                          <a:cs typeface="B Zar" panose="00000400000000000000" pitchFamily="2" charset="-78"/>
                        </a:rPr>
                        <a:t>نصب بنر، پارچه نوشته و ... در اماکن </a:t>
                      </a:r>
                      <a:endParaRPr lang="en-US" sz="1400" b="1">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0216679"/>
                  </a:ext>
                </a:extLst>
              </a:tr>
              <a:tr h="278979">
                <a:tc>
                  <a:txBody>
                    <a:bodyPr/>
                    <a:lstStyle/>
                    <a:p>
                      <a:pPr marL="0" marR="0" algn="ct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5</a:t>
                      </a:r>
                      <a:endParaRPr lang="en-US" sz="1100">
                        <a:effectLst/>
                        <a:latin typeface="Times New Roman" panose="02020603050405020304" pitchFamily="18" charset="0"/>
                        <a:ea typeface="Times New Roman" panose="02020603050405020304" pitchFamily="18" charset="0"/>
                      </a:endParaRPr>
                    </a:p>
                  </a:txBody>
                  <a:tcPr marL="62620" marR="62620"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400" b="1">
                          <a:effectLst/>
                          <a:latin typeface="Times New Roman" panose="02020603050405020304" pitchFamily="18" charset="0"/>
                          <a:ea typeface="Times New Roman" panose="02020603050405020304" pitchFamily="18" charset="0"/>
                          <a:cs typeface="B Zar" panose="00000400000000000000" pitchFamily="2" charset="-78"/>
                        </a:rPr>
                        <a:t>چاپ مقاله در مطبوعات </a:t>
                      </a:r>
                      <a:endParaRPr lang="en-US" sz="1400" b="1">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85445438"/>
                  </a:ext>
                </a:extLst>
              </a:tr>
              <a:tr h="278979">
                <a:tc>
                  <a:txBody>
                    <a:bodyPr/>
                    <a:lstStyle/>
                    <a:p>
                      <a:pPr marL="0" marR="0" algn="ct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6</a:t>
                      </a:r>
                      <a:endParaRPr lang="en-US" sz="1100">
                        <a:effectLst/>
                        <a:latin typeface="Times New Roman" panose="02020603050405020304" pitchFamily="18" charset="0"/>
                        <a:ea typeface="Times New Roman" panose="02020603050405020304" pitchFamily="18" charset="0"/>
                      </a:endParaRPr>
                    </a:p>
                  </a:txBody>
                  <a:tcPr marL="62620" marR="62620"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400" b="1">
                          <a:effectLst/>
                          <a:latin typeface="Times New Roman" panose="02020603050405020304" pitchFamily="18" charset="0"/>
                          <a:ea typeface="Times New Roman" panose="02020603050405020304" pitchFamily="18" charset="0"/>
                          <a:cs typeface="B Zar" panose="00000400000000000000" pitchFamily="2" charset="-78"/>
                        </a:rPr>
                        <a:t>برگزاری کلاس / کارگاه </a:t>
                      </a:r>
                      <a:endParaRPr lang="en-US" sz="1400" b="1">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2331627"/>
                  </a:ext>
                </a:extLst>
              </a:tr>
              <a:tr h="278979">
                <a:tc>
                  <a:txBody>
                    <a:bodyPr/>
                    <a:lstStyle/>
                    <a:p>
                      <a:pPr marL="0" marR="0" algn="ct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7</a:t>
                      </a:r>
                      <a:endParaRPr lang="en-US" sz="1100">
                        <a:effectLst/>
                        <a:latin typeface="Times New Roman" panose="02020603050405020304" pitchFamily="18" charset="0"/>
                        <a:ea typeface="Times New Roman" panose="02020603050405020304" pitchFamily="18" charset="0"/>
                      </a:endParaRPr>
                    </a:p>
                  </a:txBody>
                  <a:tcPr marL="62620" marR="62620"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400" b="1">
                          <a:effectLst/>
                          <a:latin typeface="Times New Roman" panose="02020603050405020304" pitchFamily="18" charset="0"/>
                          <a:ea typeface="Times New Roman" panose="02020603050405020304" pitchFamily="18" charset="0"/>
                          <a:cs typeface="B Zar" panose="00000400000000000000" pitchFamily="2" charset="-78"/>
                        </a:rPr>
                        <a:t>همایش / سمینار</a:t>
                      </a:r>
                      <a:endParaRPr lang="en-US" sz="1400" b="1">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87850778"/>
                  </a:ext>
                </a:extLst>
              </a:tr>
              <a:tr h="278979">
                <a:tc>
                  <a:txBody>
                    <a:bodyPr/>
                    <a:lstStyle/>
                    <a:p>
                      <a:pPr marL="0" marR="0" algn="ct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8</a:t>
                      </a:r>
                      <a:endParaRPr lang="en-US" sz="1100">
                        <a:effectLst/>
                        <a:latin typeface="Times New Roman" panose="02020603050405020304" pitchFamily="18" charset="0"/>
                        <a:ea typeface="Times New Roman" panose="02020603050405020304" pitchFamily="18" charset="0"/>
                      </a:endParaRPr>
                    </a:p>
                  </a:txBody>
                  <a:tcPr marL="62620" marR="62620"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400" b="1">
                          <a:effectLst/>
                          <a:latin typeface="Times New Roman" panose="02020603050405020304" pitchFamily="18" charset="0"/>
                          <a:ea typeface="Times New Roman" panose="02020603050405020304" pitchFamily="18" charset="0"/>
                          <a:cs typeface="B Zar" panose="00000400000000000000" pitchFamily="2" charset="-78"/>
                        </a:rPr>
                        <a:t>توزیع هدایای تبلیغاتی </a:t>
                      </a:r>
                      <a:endParaRPr lang="en-US" sz="1400" b="1">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34131180"/>
                  </a:ext>
                </a:extLst>
              </a:tr>
              <a:tr h="278979">
                <a:tc>
                  <a:txBody>
                    <a:bodyPr/>
                    <a:lstStyle/>
                    <a:p>
                      <a:pPr marL="0" marR="0" algn="ct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9</a:t>
                      </a:r>
                      <a:endParaRPr lang="en-US" sz="1100">
                        <a:effectLst/>
                        <a:latin typeface="Times New Roman" panose="02020603050405020304" pitchFamily="18" charset="0"/>
                        <a:ea typeface="Times New Roman" panose="02020603050405020304" pitchFamily="18" charset="0"/>
                      </a:endParaRPr>
                    </a:p>
                  </a:txBody>
                  <a:tcPr marL="62620" marR="62620"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400" b="1">
                          <a:effectLst/>
                          <a:latin typeface="Times New Roman" panose="02020603050405020304" pitchFamily="18" charset="0"/>
                          <a:ea typeface="Times New Roman" panose="02020603050405020304" pitchFamily="18" charset="0"/>
                          <a:cs typeface="B Zar" panose="00000400000000000000" pitchFamily="2" charset="-78"/>
                        </a:rPr>
                        <a:t>میزگرد تلویزیونی </a:t>
                      </a:r>
                      <a:endParaRPr lang="en-US" sz="1400" b="1">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3814149"/>
                  </a:ext>
                </a:extLst>
              </a:tr>
              <a:tr h="278979">
                <a:tc>
                  <a:txBody>
                    <a:bodyPr/>
                    <a:lstStyle/>
                    <a:p>
                      <a:pPr marL="0" marR="0" algn="ct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10</a:t>
                      </a:r>
                      <a:endParaRPr lang="en-US" sz="1100">
                        <a:effectLst/>
                        <a:latin typeface="Times New Roman" panose="02020603050405020304" pitchFamily="18" charset="0"/>
                        <a:ea typeface="Times New Roman" panose="02020603050405020304" pitchFamily="18" charset="0"/>
                      </a:endParaRPr>
                    </a:p>
                  </a:txBody>
                  <a:tcPr marL="62620" marR="62620"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400" b="1">
                          <a:effectLst/>
                          <a:latin typeface="Times New Roman" panose="02020603050405020304" pitchFamily="18" charset="0"/>
                          <a:ea typeface="Times New Roman" panose="02020603050405020304" pitchFamily="18" charset="0"/>
                          <a:cs typeface="B Zar" panose="00000400000000000000" pitchFamily="2" charset="-78"/>
                        </a:rPr>
                        <a:t>میزگرد رادیویی </a:t>
                      </a:r>
                      <a:endParaRPr lang="en-US" sz="1400" b="1">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5831336"/>
                  </a:ext>
                </a:extLst>
              </a:tr>
              <a:tr h="278979">
                <a:tc>
                  <a:txBody>
                    <a:bodyPr/>
                    <a:lstStyle/>
                    <a:p>
                      <a:pPr marL="0" marR="0" algn="ct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11</a:t>
                      </a:r>
                      <a:endParaRPr lang="en-US" sz="1100">
                        <a:effectLst/>
                        <a:latin typeface="Times New Roman" panose="02020603050405020304" pitchFamily="18" charset="0"/>
                        <a:ea typeface="Times New Roman" panose="02020603050405020304" pitchFamily="18" charset="0"/>
                      </a:endParaRPr>
                    </a:p>
                  </a:txBody>
                  <a:tcPr marL="62620" marR="62620"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400" b="1">
                          <a:effectLst/>
                          <a:latin typeface="Times New Roman" panose="02020603050405020304" pitchFamily="18" charset="0"/>
                          <a:ea typeface="Times New Roman" panose="02020603050405020304" pitchFamily="18" charset="0"/>
                          <a:cs typeface="B Zar" panose="00000400000000000000" pitchFamily="2" charset="-78"/>
                        </a:rPr>
                        <a:t>پخش گزارش، خبر، تیزر از صدا و سیما</a:t>
                      </a:r>
                      <a:endParaRPr lang="en-US" sz="1400" b="1">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9172083"/>
                  </a:ext>
                </a:extLst>
              </a:tr>
              <a:tr h="428947">
                <a:tc>
                  <a:txBody>
                    <a:bodyPr/>
                    <a:lstStyle/>
                    <a:p>
                      <a:pPr marL="0" marR="0" algn="ct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12</a:t>
                      </a:r>
                      <a:endParaRPr lang="en-US" sz="1100">
                        <a:effectLst/>
                        <a:latin typeface="Times New Roman" panose="02020603050405020304" pitchFamily="18" charset="0"/>
                        <a:ea typeface="Times New Roman" panose="02020603050405020304" pitchFamily="18" charset="0"/>
                      </a:endParaRPr>
                    </a:p>
                  </a:txBody>
                  <a:tcPr marL="62620" marR="62620"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400" b="1">
                          <a:effectLst/>
                          <a:latin typeface="Times New Roman" panose="02020603050405020304" pitchFamily="18" charset="0"/>
                          <a:ea typeface="Times New Roman" panose="02020603050405020304" pitchFamily="18" charset="0"/>
                          <a:cs typeface="B Zar" panose="00000400000000000000" pitchFamily="2" charset="-78"/>
                        </a:rPr>
                        <a:t>استفاده از ظرفیت فضای مجازی</a:t>
                      </a:r>
                      <a:endParaRPr lang="en-US" sz="1400" b="1">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2430458"/>
                  </a:ext>
                </a:extLst>
              </a:tr>
              <a:tr h="557958">
                <a:tc>
                  <a:txBody>
                    <a:bodyPr/>
                    <a:lstStyle/>
                    <a:p>
                      <a:pPr marL="0" marR="0" algn="ct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13</a:t>
                      </a:r>
                      <a:endParaRPr lang="en-US" sz="1100">
                        <a:effectLst/>
                        <a:latin typeface="Times New Roman" panose="02020603050405020304" pitchFamily="18" charset="0"/>
                        <a:ea typeface="Times New Roman" panose="02020603050405020304" pitchFamily="18" charset="0"/>
                      </a:endParaRPr>
                    </a:p>
                  </a:txBody>
                  <a:tcPr marL="62620" marR="62620"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400" b="1" dirty="0">
                          <a:effectLst/>
                          <a:latin typeface="Times New Roman" panose="02020603050405020304" pitchFamily="18" charset="0"/>
                          <a:ea typeface="Times New Roman" panose="02020603050405020304" pitchFamily="18" charset="0"/>
                          <a:cs typeface="B Zar" panose="00000400000000000000" pitchFamily="2" charset="-78"/>
                        </a:rPr>
                        <a:t>سایر مداخلات آموزشی  </a:t>
                      </a:r>
                      <a:endParaRPr lang="en-US" sz="1400" b="1" dirty="0">
                        <a:effectLst/>
                        <a:latin typeface="Times New Roman" panose="02020603050405020304" pitchFamily="18" charset="0"/>
                        <a:ea typeface="Times New Roman" panose="02020603050405020304" pitchFamily="18" charset="0"/>
                      </a:endParaRPr>
                    </a:p>
                    <a:p>
                      <a:pPr marL="0" marR="0" algn="r" rtl="1">
                        <a:lnSpc>
                          <a:spcPct val="150000"/>
                        </a:lnSpc>
                        <a:spcBef>
                          <a:spcPts val="0"/>
                        </a:spcBef>
                        <a:spcAft>
                          <a:spcPts val="0"/>
                        </a:spcAft>
                      </a:pPr>
                      <a:r>
                        <a:rPr lang="fa-IR" sz="1400" b="1" dirty="0">
                          <a:effectLst/>
                          <a:latin typeface="Times New Roman" panose="02020603050405020304" pitchFamily="18" charset="0"/>
                          <a:ea typeface="Times New Roman" panose="02020603050405020304" pitchFamily="18" charset="0"/>
                          <a:cs typeface="B Zar" panose="00000400000000000000" pitchFamily="2" charset="-78"/>
                        </a:rPr>
                        <a:t> </a:t>
                      </a:r>
                      <a:endParaRPr lang="en-US" sz="1400" b="1" dirty="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100" dirty="0">
                          <a:effectLst/>
                          <a:latin typeface="Times New Roman" panose="02020603050405020304" pitchFamily="18" charset="0"/>
                          <a:ea typeface="Times New Roman" panose="02020603050405020304" pitchFamily="18" charset="0"/>
                          <a:cs typeface="B Zar" panose="00000400000000000000" pitchFamily="2" charset="-78"/>
                        </a:rPr>
                        <a:t> </a:t>
                      </a:r>
                      <a:endParaRPr lang="en-US" sz="1100" dirty="0">
                        <a:effectLst/>
                        <a:latin typeface="Times New Roman" panose="02020603050405020304" pitchFamily="18" charset="0"/>
                        <a:ea typeface="Times New Roman" panose="02020603050405020304" pitchFamily="18" charset="0"/>
                      </a:endParaRPr>
                    </a:p>
                  </a:txBody>
                  <a:tcPr marL="62620" marR="62620"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2898946872"/>
                  </a:ext>
                </a:extLst>
              </a:tr>
            </a:tbl>
          </a:graphicData>
        </a:graphic>
      </p:graphicFrame>
    </p:spTree>
    <p:extLst>
      <p:ext uri="{BB962C8B-B14F-4D97-AF65-F5344CB8AC3E}">
        <p14:creationId xmlns:p14="http://schemas.microsoft.com/office/powerpoint/2010/main" val="1758880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A" dirty="0">
                <a:solidFill>
                  <a:prstClr val="black"/>
                </a:solidFill>
                <a:cs typeface="B Nazanin" pitchFamily="2" charset="-78"/>
              </a:rPr>
              <a:t>بخش هفتم: ارزشيابی برنامه بسيج</a:t>
            </a:r>
            <a:endParaRPr lang="en-US" dirty="0"/>
          </a:p>
        </p:txBody>
      </p:sp>
      <p:sp>
        <p:nvSpPr>
          <p:cNvPr id="3" name="Content Placeholder 2"/>
          <p:cNvSpPr>
            <a:spLocks noGrp="1"/>
          </p:cNvSpPr>
          <p:nvPr>
            <p:ph idx="1"/>
          </p:nvPr>
        </p:nvSpPr>
        <p:spPr/>
        <p:txBody>
          <a:bodyPr>
            <a:normAutofit fontScale="85000" lnSpcReduction="20000"/>
          </a:bodyPr>
          <a:lstStyle/>
          <a:p>
            <a:pPr marL="514350" lvl="0" indent="-514350" algn="r" rtl="1">
              <a:lnSpc>
                <a:spcPct val="100000"/>
              </a:lnSpc>
              <a:spcBef>
                <a:spcPts val="0"/>
              </a:spcBef>
              <a:buClrTx/>
              <a:buSzTx/>
              <a:buFont typeface="+mj-lt"/>
              <a:buAutoNum type="arabicPeriod"/>
            </a:pPr>
            <a:r>
              <a:rPr lang="ar-SA" sz="2800" b="1" dirty="0">
                <a:latin typeface="Arial" panose="020B0604020202020204" pitchFamily="34" charset="0"/>
                <a:ea typeface="Calibri" panose="020F0502020204030204" pitchFamily="34" charset="0"/>
                <a:cs typeface="B Nazanin" panose="00000400000000000000" pitchFamily="2" charset="-78"/>
              </a:rPr>
              <a:t>ارزشيابی فرآيند </a:t>
            </a:r>
            <a:r>
              <a:rPr lang="en-US" sz="2200" b="1" dirty="0">
                <a:latin typeface="Times New Roman" panose="02020603050405020304" pitchFamily="18" charset="0"/>
                <a:cs typeface="Times New Roman" panose="02020603050405020304" pitchFamily="18" charset="0"/>
              </a:rPr>
              <a:t>Process (Formative)</a:t>
            </a:r>
          </a:p>
          <a:p>
            <a:pPr marL="788670" lvl="1" indent="-514350" algn="r" rtl="1">
              <a:buFont typeface="+mj-lt"/>
              <a:buAutoNum type="arabicPeriod"/>
            </a:pPr>
            <a:endParaRPr lang="fa-IR" sz="2800" b="1" dirty="0" smtClean="0">
              <a:latin typeface="Arial" panose="020B0604020202020204" pitchFamily="34" charset="0"/>
              <a:ea typeface="Calibri" panose="020F0502020204030204" pitchFamily="34" charset="0"/>
              <a:cs typeface="B Nazanin" panose="00000400000000000000" pitchFamily="2" charset="-78"/>
            </a:endParaRPr>
          </a:p>
          <a:p>
            <a:pPr marL="274320" lvl="1" indent="0" algn="r" rtl="1">
              <a:buNone/>
            </a:pPr>
            <a:r>
              <a:rPr lang="ar-SA" b="1" dirty="0">
                <a:latin typeface="Arial" panose="020B0604020202020204" pitchFamily="34" charset="0"/>
                <a:ea typeface="Calibri" panose="020F0502020204030204" pitchFamily="34" charset="0"/>
                <a:cs typeface="B Nazanin" panose="00000400000000000000" pitchFamily="2" charset="-78"/>
              </a:rPr>
              <a:t>بررسی، ارزشيابی و اندازه گيری </a:t>
            </a:r>
            <a:r>
              <a:rPr lang="ar-SA" b="1" dirty="0">
                <a:solidFill>
                  <a:srgbClr val="FF0000"/>
                </a:solidFill>
                <a:latin typeface="Arial" panose="020B0604020202020204" pitchFamily="34" charset="0"/>
                <a:ea typeface="Calibri" panose="020F0502020204030204" pitchFamily="34" charset="0"/>
                <a:cs typeface="B Nazanin" panose="00000400000000000000" pitchFamily="2" charset="-78"/>
              </a:rPr>
              <a:t>ميزان و نحوه پيشرفت </a:t>
            </a:r>
            <a:r>
              <a:rPr lang="ar-SA" b="1" dirty="0">
                <a:latin typeface="Arial" panose="020B0604020202020204" pitchFamily="34" charset="0"/>
                <a:ea typeface="Calibri" panose="020F0502020204030204" pitchFamily="34" charset="0"/>
                <a:cs typeface="B Nazanin" panose="00000400000000000000" pitchFamily="2" charset="-78"/>
              </a:rPr>
              <a:t>فعاليت های در نظر گرفته شده برای راهکارهای برنامه. </a:t>
            </a:r>
            <a:endParaRPr lang="fa-IR" b="1" dirty="0" smtClean="0">
              <a:latin typeface="Arial" panose="020B0604020202020204" pitchFamily="34" charset="0"/>
              <a:ea typeface="Calibri" panose="020F0502020204030204" pitchFamily="34" charset="0"/>
              <a:cs typeface="B Nazanin" panose="00000400000000000000" pitchFamily="2" charset="-78"/>
            </a:endParaRPr>
          </a:p>
          <a:p>
            <a:pPr marL="731520" lvl="1" indent="-457200" algn="r" rtl="1">
              <a:buFont typeface="+mj-lt"/>
              <a:buAutoNum type="arabicPeriod"/>
            </a:pPr>
            <a:endParaRPr lang="fa-IR" b="1" dirty="0">
              <a:latin typeface="Arial" panose="020B0604020202020204" pitchFamily="34" charset="0"/>
              <a:cs typeface="B Nazanin" panose="00000400000000000000" pitchFamily="2" charset="-78"/>
            </a:endParaRPr>
          </a:p>
          <a:p>
            <a:pPr marL="514350" indent="-514350" algn="r" rtl="1">
              <a:lnSpc>
                <a:spcPct val="100000"/>
              </a:lnSpc>
              <a:spcBef>
                <a:spcPts val="0"/>
              </a:spcBef>
              <a:buClrTx/>
              <a:buSzTx/>
              <a:buFont typeface="+mj-lt"/>
              <a:buAutoNum type="arabicPeriod"/>
            </a:pPr>
            <a:r>
              <a:rPr lang="ar-SA" sz="2800" b="1" dirty="0" smtClean="0">
                <a:latin typeface="Arial" panose="020B0604020202020204" pitchFamily="34" charset="0"/>
                <a:ea typeface="Calibri" panose="020F0502020204030204" pitchFamily="34" charset="0"/>
                <a:cs typeface="B Nazanin" panose="00000400000000000000" pitchFamily="2" charset="-78"/>
              </a:rPr>
              <a:t>ارزشيابی اثر</a:t>
            </a:r>
            <a:r>
              <a:rPr lang="fa-IR" sz="2800" b="1" dirty="0" smtClean="0">
                <a:latin typeface="Arial" panose="020B0604020202020204" pitchFamily="34" charset="0"/>
                <a:ea typeface="Calibri" panose="020F0502020204030204" pitchFamily="34" charset="0"/>
                <a:cs typeface="B Nazanin" panose="00000400000000000000" pitchFamily="2" charset="-78"/>
              </a:rPr>
              <a:t>:</a:t>
            </a:r>
            <a:r>
              <a:rPr lang="en-US" sz="2200" b="1" dirty="0">
                <a:latin typeface="Times New Roman" panose="02020603050405020304" pitchFamily="18" charset="0"/>
                <a:cs typeface="Times New Roman" panose="02020603050405020304" pitchFamily="18" charset="0"/>
              </a:rPr>
              <a:t>Impact (</a:t>
            </a:r>
            <a:r>
              <a:rPr lang="en-US" sz="2200" b="1" dirty="0" smtClean="0">
                <a:latin typeface="Times New Roman" panose="02020603050405020304" pitchFamily="18" charset="0"/>
                <a:cs typeface="Times New Roman" panose="02020603050405020304" pitchFamily="18" charset="0"/>
              </a:rPr>
              <a:t>Summative Short-Term </a:t>
            </a:r>
            <a:r>
              <a:rPr lang="en-US" sz="2200" b="1" dirty="0">
                <a:latin typeface="Times New Roman" panose="02020603050405020304" pitchFamily="18" charset="0"/>
                <a:cs typeface="Times New Roman" panose="02020603050405020304" pitchFamily="18" charset="0"/>
              </a:rPr>
              <a:t>Outcome)</a:t>
            </a:r>
          </a:p>
          <a:p>
            <a:pPr marL="788670" lvl="1" indent="-514350" algn="r" rtl="1">
              <a:buFont typeface="+mj-lt"/>
              <a:buAutoNum type="arabicPeriod"/>
            </a:pPr>
            <a:endParaRPr lang="fa-IR" sz="2800" b="1" dirty="0" smtClean="0">
              <a:latin typeface="Arial" panose="020B0604020202020204" pitchFamily="34" charset="0"/>
              <a:ea typeface="Calibri" panose="020F0502020204030204" pitchFamily="34" charset="0"/>
              <a:cs typeface="B Nazanin" panose="00000400000000000000" pitchFamily="2" charset="-78"/>
            </a:endParaRPr>
          </a:p>
          <a:p>
            <a:pPr marL="274320" lvl="1" indent="0" algn="r" rtl="1">
              <a:buNone/>
            </a:pPr>
            <a:r>
              <a:rPr lang="fa-IR" b="1" dirty="0" smtClean="0">
                <a:latin typeface="Arial" panose="020B0604020202020204" pitchFamily="34" charset="0"/>
                <a:ea typeface="Calibri" panose="020F0502020204030204" pitchFamily="34" charset="0"/>
                <a:cs typeface="B Nazanin" panose="00000400000000000000" pitchFamily="2" charset="-78"/>
              </a:rPr>
              <a:t>بررسی</a:t>
            </a:r>
            <a:r>
              <a:rPr lang="fa-IR" b="1" dirty="0">
                <a:latin typeface="Arial" panose="020B0604020202020204" pitchFamily="34" charset="0"/>
                <a:ea typeface="Calibri" panose="020F0502020204030204" pitchFamily="34" charset="0"/>
                <a:cs typeface="B Nazanin" panose="00000400000000000000" pitchFamily="2" charset="-78"/>
              </a:rPr>
              <a:t>، ارزشيابی و اندازه گيری </a:t>
            </a:r>
            <a:r>
              <a:rPr lang="fa-IR" b="1" dirty="0">
                <a:solidFill>
                  <a:srgbClr val="FF0000"/>
                </a:solidFill>
                <a:latin typeface="Arial" panose="020B0604020202020204" pitchFamily="34" charset="0"/>
                <a:ea typeface="Calibri" panose="020F0502020204030204" pitchFamily="34" charset="0"/>
                <a:cs typeface="B Nazanin" panose="00000400000000000000" pitchFamily="2" charset="-78"/>
              </a:rPr>
              <a:t>اثرات فوری </a:t>
            </a:r>
            <a:r>
              <a:rPr lang="fa-IR" b="1" dirty="0">
                <a:latin typeface="Arial" panose="020B0604020202020204" pitchFamily="34" charset="0"/>
                <a:ea typeface="Calibri" panose="020F0502020204030204" pitchFamily="34" charset="0"/>
                <a:cs typeface="B Nazanin" panose="00000400000000000000" pitchFamily="2" charset="-78"/>
              </a:rPr>
              <a:t>بر گرفته شده از برنامه. </a:t>
            </a:r>
            <a:endParaRPr lang="fa-IR" b="1" dirty="0" smtClean="0">
              <a:latin typeface="Arial" panose="020B0604020202020204" pitchFamily="34" charset="0"/>
              <a:ea typeface="Calibri" panose="020F0502020204030204" pitchFamily="34" charset="0"/>
              <a:cs typeface="B Nazanin" panose="00000400000000000000" pitchFamily="2" charset="-78"/>
            </a:endParaRPr>
          </a:p>
          <a:p>
            <a:pPr marL="731520" lvl="1" indent="-457200" algn="r" rtl="1">
              <a:buFont typeface="+mj-lt"/>
              <a:buAutoNum type="arabicPeriod"/>
            </a:pPr>
            <a:endParaRPr lang="fa-IR" b="1" dirty="0" smtClean="0">
              <a:latin typeface="Arial" panose="020B0604020202020204" pitchFamily="34" charset="0"/>
              <a:ea typeface="Calibri" panose="020F0502020204030204" pitchFamily="34" charset="0"/>
              <a:cs typeface="B Nazanin" panose="00000400000000000000" pitchFamily="2" charset="-78"/>
            </a:endParaRPr>
          </a:p>
          <a:p>
            <a:pPr marL="731520" lvl="1" indent="-457200" algn="r" rtl="1">
              <a:buFont typeface="+mj-lt"/>
              <a:buAutoNum type="arabicPeriod"/>
            </a:pPr>
            <a:endParaRPr lang="fa-IR" b="1" dirty="0">
              <a:latin typeface="Arial" panose="020B0604020202020204" pitchFamily="34" charset="0"/>
              <a:cs typeface="B Nazanin" panose="00000400000000000000" pitchFamily="2" charset="-78"/>
            </a:endParaRPr>
          </a:p>
          <a:p>
            <a:pPr marL="514350" lvl="0" indent="-514350" algn="r" rtl="1">
              <a:lnSpc>
                <a:spcPct val="100000"/>
              </a:lnSpc>
              <a:spcBef>
                <a:spcPts val="0"/>
              </a:spcBef>
              <a:buClrTx/>
              <a:buSzTx/>
              <a:buFont typeface="+mj-lt"/>
              <a:buAutoNum type="arabicPeriod"/>
            </a:pPr>
            <a:r>
              <a:rPr lang="ar-SA" sz="2800" b="1" dirty="0">
                <a:latin typeface="Arial" panose="020B0604020202020204" pitchFamily="34" charset="0"/>
                <a:ea typeface="Calibri" panose="020F0502020204030204" pitchFamily="34" charset="0"/>
                <a:cs typeface="B Nazanin" panose="00000400000000000000" pitchFamily="2" charset="-78"/>
              </a:rPr>
              <a:t>ارزشيابی </a:t>
            </a:r>
            <a:r>
              <a:rPr lang="ar-SA" sz="2800" b="1" dirty="0" smtClean="0">
                <a:latin typeface="Arial" panose="020B0604020202020204" pitchFamily="34" charset="0"/>
                <a:ea typeface="Calibri" panose="020F0502020204030204" pitchFamily="34" charset="0"/>
                <a:cs typeface="B Nazanin" panose="00000400000000000000" pitchFamily="2" charset="-78"/>
              </a:rPr>
              <a:t>نتيجه</a:t>
            </a:r>
            <a:r>
              <a:rPr lang="en-US" sz="2200" b="1" dirty="0">
                <a:latin typeface="Times New Roman" panose="02020603050405020304" pitchFamily="18" charset="0"/>
                <a:cs typeface="Times New Roman" panose="02020603050405020304" pitchFamily="18" charset="0"/>
              </a:rPr>
              <a:t>Outcome (Long-Term Outcome)</a:t>
            </a:r>
          </a:p>
          <a:p>
            <a:pPr marL="788670" lvl="1" indent="-514350" algn="r" rtl="1">
              <a:buFont typeface="+mj-lt"/>
              <a:buAutoNum type="arabicPeriod"/>
            </a:pPr>
            <a:endParaRPr lang="fa-IR" sz="2800" b="1" dirty="0">
              <a:latin typeface="Arial" panose="020B0604020202020204" pitchFamily="34" charset="0"/>
              <a:ea typeface="Calibri" panose="020F0502020204030204" pitchFamily="34" charset="0"/>
              <a:cs typeface="B Nazanin" panose="00000400000000000000" pitchFamily="2" charset="-78"/>
            </a:endParaRPr>
          </a:p>
          <a:p>
            <a:pPr marL="274320" lvl="1" indent="0" algn="r" rtl="1">
              <a:buNone/>
            </a:pPr>
            <a:r>
              <a:rPr lang="ar-SA" b="1" dirty="0">
                <a:latin typeface="Arial" panose="020B0604020202020204" pitchFamily="34" charset="0"/>
                <a:ea typeface="Calibri" panose="020F0502020204030204" pitchFamily="34" charset="0"/>
                <a:cs typeface="B Nazanin" panose="00000400000000000000" pitchFamily="2" charset="-78"/>
              </a:rPr>
              <a:t>بررسی، ارزشيابی و اندازه گيری </a:t>
            </a:r>
            <a:r>
              <a:rPr lang="ar-SA" b="1" dirty="0">
                <a:solidFill>
                  <a:srgbClr val="FF0000"/>
                </a:solidFill>
                <a:latin typeface="Arial" panose="020B0604020202020204" pitchFamily="34" charset="0"/>
                <a:ea typeface="Calibri" panose="020F0502020204030204" pitchFamily="34" charset="0"/>
                <a:cs typeface="B Nazanin" panose="00000400000000000000" pitchFamily="2" charset="-78"/>
              </a:rPr>
              <a:t>نتايج بلند مدت </a:t>
            </a:r>
            <a:r>
              <a:rPr lang="ar-SA" b="1" dirty="0">
                <a:latin typeface="Arial" panose="020B0604020202020204" pitchFamily="34" charset="0"/>
                <a:ea typeface="Calibri" panose="020F0502020204030204" pitchFamily="34" charset="0"/>
                <a:cs typeface="B Nazanin" panose="00000400000000000000" pitchFamily="2" charset="-78"/>
              </a:rPr>
              <a:t>ناشی از اجرای برنامه. </a:t>
            </a:r>
            <a:endParaRPr lang="en-US" dirty="0"/>
          </a:p>
        </p:txBody>
      </p:sp>
    </p:spTree>
    <p:extLst>
      <p:ext uri="{BB962C8B-B14F-4D97-AF65-F5344CB8AC3E}">
        <p14:creationId xmlns:p14="http://schemas.microsoft.com/office/powerpoint/2010/main" val="311096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 calcmode="lin" valueType="num">
                                      <p:cBhvr additive="base">
                                        <p:cTn id="1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1" end="11"/>
                                            </p:txEl>
                                          </p:spTgt>
                                        </p:tgtEl>
                                        <p:attrNameLst>
                                          <p:attrName>style.visibility</p:attrName>
                                        </p:attrNameLst>
                                      </p:cBhvr>
                                      <p:to>
                                        <p:strVal val="visible"/>
                                      </p:to>
                                    </p:set>
                                    <p:anim calcmode="lin" valueType="num">
                                      <p:cBhvr additive="base">
                                        <p:cTn id="19"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2800" dirty="0" smtClean="0">
                <a:cs typeface="B Titr" panose="00000700000000000000" pitchFamily="2" charset="-78"/>
              </a:rPr>
              <a:t>مثال</a:t>
            </a:r>
            <a:endParaRPr lang="en-US" sz="2800" dirty="0">
              <a:cs typeface="B Titr" panose="00000700000000000000" pitchFamily="2" charset="-78"/>
            </a:endParaRPr>
          </a:p>
        </p:txBody>
      </p:sp>
      <p:sp>
        <p:nvSpPr>
          <p:cNvPr id="3" name="Content Placeholder 2"/>
          <p:cNvSpPr>
            <a:spLocks noGrp="1"/>
          </p:cNvSpPr>
          <p:nvPr>
            <p:ph idx="1"/>
          </p:nvPr>
        </p:nvSpPr>
        <p:spPr/>
        <p:txBody>
          <a:bodyPr/>
          <a:lstStyle/>
          <a:p>
            <a:pPr marL="342900" marR="0" lvl="0" indent="-342900" algn="just" rtl="1">
              <a:lnSpc>
                <a:spcPct val="150000"/>
              </a:lnSpc>
              <a:spcBef>
                <a:spcPts val="0"/>
              </a:spcBef>
              <a:spcAft>
                <a:spcPts val="1000"/>
              </a:spcAft>
              <a:buFont typeface="Arial" panose="020B0604020202020204" pitchFamily="34" charset="0"/>
              <a:buChar char="-"/>
            </a:pPr>
            <a:r>
              <a:rPr lang="ar-SA" b="1" dirty="0">
                <a:latin typeface="Arial" panose="020B0604020202020204" pitchFamily="34" charset="0"/>
                <a:ea typeface="Times New Roman" panose="02020603050405020304" pitchFamily="18" charset="0"/>
                <a:cs typeface="B Nazanin" panose="00000400000000000000" pitchFamily="2" charset="-78"/>
              </a:rPr>
              <a:t>در برنامه پيشگيري از بروز آسم، چند نفر در </a:t>
            </a:r>
            <a:r>
              <a:rPr lang="fa-IR" b="1" dirty="0">
                <a:latin typeface="Arial" panose="020B0604020202020204" pitchFamily="34" charset="0"/>
                <a:ea typeface="Times New Roman" panose="02020603050405020304" pitchFamily="18" charset="0"/>
                <a:cs typeface="B Nazanin" panose="00000400000000000000" pitchFamily="2" charset="-78"/>
              </a:rPr>
              <a:t>کلاس های </a:t>
            </a:r>
            <a:r>
              <a:rPr lang="ar-SA" b="1" dirty="0">
                <a:latin typeface="Arial" panose="020B0604020202020204" pitchFamily="34" charset="0"/>
                <a:ea typeface="Times New Roman" panose="02020603050405020304" pitchFamily="18" charset="0"/>
                <a:cs typeface="B Nazanin" panose="00000400000000000000" pitchFamily="2" charset="-78"/>
              </a:rPr>
              <a:t>آموزشي شركت كرده اند؟</a:t>
            </a:r>
            <a:endParaRPr lang="fa-IR" b="1" dirty="0">
              <a:latin typeface="Arial" panose="020B0604020202020204" pitchFamily="34" charset="0"/>
              <a:ea typeface="Times New Roman" panose="02020603050405020304" pitchFamily="18" charset="0"/>
              <a:cs typeface="B Nazanin" panose="00000400000000000000" pitchFamily="2" charset="-78"/>
            </a:endParaRPr>
          </a:p>
          <a:p>
            <a:pPr marL="342900" marR="0" lvl="0" indent="-342900" algn="just" rtl="1">
              <a:lnSpc>
                <a:spcPct val="150000"/>
              </a:lnSpc>
              <a:spcBef>
                <a:spcPts val="0"/>
              </a:spcBef>
              <a:spcAft>
                <a:spcPts val="1000"/>
              </a:spcAft>
              <a:buFont typeface="Arial" panose="020B0604020202020204" pitchFamily="34" charset="0"/>
              <a:buChar char="-"/>
            </a:pPr>
            <a:endParaRPr lang="en-US" b="1" dirty="0">
              <a:latin typeface="Arial" panose="020B0604020202020204" pitchFamily="34" charset="0"/>
              <a:ea typeface="Times New Roman" panose="02020603050405020304" pitchFamily="18" charset="0"/>
              <a:cs typeface="B Nazanin" panose="00000400000000000000" pitchFamily="2" charset="-78"/>
            </a:endParaRPr>
          </a:p>
          <a:p>
            <a:pPr marL="342900" marR="0" lvl="0" indent="-342900" algn="just" rtl="1">
              <a:lnSpc>
                <a:spcPct val="150000"/>
              </a:lnSpc>
              <a:spcBef>
                <a:spcPts val="0"/>
              </a:spcBef>
              <a:spcAft>
                <a:spcPts val="1000"/>
              </a:spcAft>
              <a:buFont typeface="Arial" panose="020B0604020202020204" pitchFamily="34" charset="0"/>
              <a:buChar char="-"/>
            </a:pPr>
            <a:r>
              <a:rPr lang="ar-SA" b="1" dirty="0">
                <a:latin typeface="Arial" panose="020B0604020202020204" pitchFamily="34" charset="0"/>
                <a:ea typeface="Times New Roman" panose="02020603050405020304" pitchFamily="18" charset="0"/>
                <a:cs typeface="B Nazanin" panose="00000400000000000000" pitchFamily="2" charset="-78"/>
              </a:rPr>
              <a:t>در برنامه پيشگيري از بروز آسم، آيا بسيج اطلاع رساني </a:t>
            </a:r>
            <a:r>
              <a:rPr lang="fa-IR" b="1" dirty="0">
                <a:latin typeface="Arial" panose="020B0604020202020204" pitchFamily="34" charset="0"/>
                <a:ea typeface="Times New Roman" panose="02020603050405020304" pitchFamily="18" charset="0"/>
                <a:cs typeface="B Nazanin" panose="00000400000000000000" pitchFamily="2" charset="-78"/>
              </a:rPr>
              <a:t>موجب </a:t>
            </a:r>
            <a:r>
              <a:rPr lang="ar-SA" b="1" dirty="0">
                <a:latin typeface="Arial" panose="020B0604020202020204" pitchFamily="34" charset="0"/>
                <a:ea typeface="Times New Roman" panose="02020603050405020304" pitchFamily="18" charset="0"/>
                <a:cs typeface="B Nazanin" panose="00000400000000000000" pitchFamily="2" charset="-78"/>
              </a:rPr>
              <a:t>افزايش سطح </a:t>
            </a:r>
            <a:r>
              <a:rPr lang="fa-IR" b="1" dirty="0">
                <a:latin typeface="Arial" panose="020B0604020202020204" pitchFamily="34" charset="0"/>
                <a:ea typeface="Times New Roman" panose="02020603050405020304" pitchFamily="18" charset="0"/>
                <a:cs typeface="B Nazanin" panose="00000400000000000000" pitchFamily="2" charset="-78"/>
              </a:rPr>
              <a:t>آگاهی</a:t>
            </a:r>
            <a:r>
              <a:rPr lang="ar-SA" b="1" dirty="0">
                <a:latin typeface="Arial" panose="020B0604020202020204" pitchFamily="34" charset="0"/>
                <a:ea typeface="Times New Roman" panose="02020603050405020304" pitchFamily="18" charset="0"/>
                <a:cs typeface="B Nazanin" panose="00000400000000000000" pitchFamily="2" charset="-78"/>
              </a:rPr>
              <a:t> مردم درباره آسم شده است؟</a:t>
            </a:r>
            <a:endParaRPr lang="fa-IR" b="1" dirty="0">
              <a:latin typeface="Arial" panose="020B0604020202020204" pitchFamily="34" charset="0"/>
              <a:ea typeface="Times New Roman" panose="02020603050405020304" pitchFamily="18" charset="0"/>
              <a:cs typeface="B Nazanin" panose="00000400000000000000" pitchFamily="2" charset="-78"/>
            </a:endParaRPr>
          </a:p>
          <a:p>
            <a:pPr marL="342900" marR="0" lvl="0" indent="-342900" algn="just" rtl="1">
              <a:lnSpc>
                <a:spcPct val="150000"/>
              </a:lnSpc>
              <a:spcBef>
                <a:spcPts val="0"/>
              </a:spcBef>
              <a:spcAft>
                <a:spcPts val="1000"/>
              </a:spcAft>
              <a:buFont typeface="Arial" panose="020B0604020202020204" pitchFamily="34" charset="0"/>
              <a:buChar char="-"/>
            </a:pPr>
            <a:r>
              <a:rPr lang="ar-SA" b="1" dirty="0">
                <a:latin typeface="Arial" panose="020B0604020202020204" pitchFamily="34" charset="0"/>
                <a:ea typeface="Times New Roman" panose="02020603050405020304" pitchFamily="18" charset="0"/>
                <a:cs typeface="B Nazanin" panose="00000400000000000000" pitchFamily="2" charset="-78"/>
              </a:rPr>
              <a:t>در برنامه پيشگيري از بروز آسم، آيا شيوع و كنترل آسم با اجراي برنامه بهبود يافته است؟</a:t>
            </a:r>
            <a:endParaRPr lang="en-US" b="1" dirty="0">
              <a:latin typeface="Arial" panose="020B0604020202020204" pitchFamily="34" charset="0"/>
              <a:ea typeface="Times New Roman" panose="02020603050405020304" pitchFamily="18" charset="0"/>
              <a:cs typeface="B Nazanin" panose="00000400000000000000" pitchFamily="2" charset="-78"/>
            </a:endParaRPr>
          </a:p>
          <a:p>
            <a:pPr marL="342900" marR="0" lvl="0" indent="-342900" algn="just" rtl="1">
              <a:lnSpc>
                <a:spcPct val="150000"/>
              </a:lnSpc>
              <a:spcBef>
                <a:spcPts val="0"/>
              </a:spcBef>
              <a:spcAft>
                <a:spcPts val="1000"/>
              </a:spcAft>
              <a:buFont typeface="Arial" panose="020B0604020202020204" pitchFamily="34" charset="0"/>
              <a:buChar char="-"/>
            </a:pPr>
            <a:endParaRPr lang="en-US" sz="2000" dirty="0">
              <a:latin typeface="Calibri" panose="020F0502020204030204" pitchFamily="34" charset="0"/>
              <a:ea typeface="Times New Roman" panose="02020603050405020304" pitchFamily="18" charset="0"/>
              <a:cs typeface="Times New Roman" panose="02020603050405020304" pitchFamily="18" charset="0"/>
            </a:endParaRPr>
          </a:p>
          <a:p>
            <a:pPr algn="r" rtl="1"/>
            <a:endParaRPr lang="en-US" dirty="0"/>
          </a:p>
        </p:txBody>
      </p:sp>
    </p:spTree>
    <p:extLst>
      <p:ext uri="{BB962C8B-B14F-4D97-AF65-F5344CB8AC3E}">
        <p14:creationId xmlns:p14="http://schemas.microsoft.com/office/powerpoint/2010/main" val="2126309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Object 3"/>
          <p:cNvPicPr>
            <a:picLocks noChangeArrowheads="1"/>
          </p:cNvPicPr>
          <p:nvPr/>
        </p:nvPicPr>
        <p:blipFill>
          <a:blip r:embed="rId2">
            <a:extLst>
              <a:ext uri="{28A0092B-C50C-407E-A947-70E740481C1C}">
                <a14:useLocalDpi xmlns:a14="http://schemas.microsoft.com/office/drawing/2010/main" val="0"/>
              </a:ext>
            </a:extLst>
          </a:blip>
          <a:srcRect l="-11609" t="-3732" r="-24261" b="-15662"/>
          <a:stretch>
            <a:fillRect/>
          </a:stretch>
        </p:blipFill>
        <p:spPr bwMode="auto">
          <a:xfrm>
            <a:off x="2866030" y="655093"/>
            <a:ext cx="6387151" cy="3597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873457" y="4252246"/>
            <a:ext cx="10727140" cy="1938992"/>
          </a:xfrm>
          <a:prstGeom prst="rect">
            <a:avLst/>
          </a:prstGeom>
        </p:spPr>
        <p:txBody>
          <a:bodyPr wrap="square">
            <a:spAutoFit/>
          </a:bodyPr>
          <a:lstStyle/>
          <a:p>
            <a:pPr lvl="0" algn="r">
              <a:defRPr/>
            </a:pPr>
            <a:r>
              <a:rPr lang="ar-SA" sz="2000" b="1" dirty="0">
                <a:solidFill>
                  <a:prstClr val="black"/>
                </a:solidFill>
                <a:latin typeface="Arial" panose="020B0604020202020204" pitchFamily="34" charset="0"/>
                <a:ea typeface="Calibri" panose="020F0502020204030204" pitchFamily="34" charset="0"/>
                <a:cs typeface="B Nazanin" panose="00000400000000000000" pitchFamily="2" charset="-78"/>
              </a:rPr>
              <a:t> ارزشيابی فرآيند برای اطلاع يافتن از نحوه اجرای صحيح راهکارها يا استراتژی های برنامه به انجام می رسد.</a:t>
            </a:r>
            <a:endParaRPr lang="en-US" sz="2000" dirty="0">
              <a:solidFill>
                <a:prstClr val="black"/>
              </a:solidFill>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fa-IR" sz="2000" b="1" i="0" u="none" strike="noStrike" kern="1200" cap="none" spc="0" normalizeH="0" baseline="0" noProof="0" dirty="0" smtClean="0">
              <a:ln>
                <a:noFill/>
              </a:ln>
              <a:solidFill>
                <a:prstClr val="black"/>
              </a:solidFill>
              <a:effectLst/>
              <a:uLnTx/>
              <a:uFillTx/>
              <a:latin typeface="Arial" panose="020B0604020202020204" pitchFamily="34" charset="0"/>
              <a:ea typeface="Calibri" panose="020F0502020204030204" pitchFamily="34" charset="0"/>
              <a:cs typeface="B Nazanin" panose="00000400000000000000" pitchFamily="2" charset="-78"/>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ar-SA" sz="2000" b="1" i="0" u="none" strike="noStrike" kern="1200" cap="none" spc="0" normalizeH="0" baseline="0" noProof="0" dirty="0" smtClean="0">
                <a:ln>
                  <a:noFill/>
                </a:ln>
                <a:solidFill>
                  <a:prstClr val="black"/>
                </a:solidFill>
                <a:effectLst/>
                <a:uLnTx/>
                <a:uFillTx/>
                <a:latin typeface="Arial" panose="020B0604020202020204" pitchFamily="34" charset="0"/>
                <a:ea typeface="Calibri" panose="020F0502020204030204" pitchFamily="34" charset="0"/>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B Nazanin" panose="00000400000000000000" pitchFamily="2" charset="-78"/>
              </a:rPr>
              <a:t>ارزشيابی اثر برای چگونگی رسيدن به اهداف </a:t>
            </a:r>
            <a:r>
              <a:rPr kumimoji="0" lang="ar-SA" sz="2000" b="1" i="0" u="none" strike="noStrike" kern="1200" cap="none" spc="0" normalizeH="0" baseline="0" noProof="0" dirty="0" smtClean="0">
                <a:ln>
                  <a:noFill/>
                </a:ln>
                <a:solidFill>
                  <a:prstClr val="black"/>
                </a:solidFill>
                <a:effectLst/>
                <a:uLnTx/>
                <a:uFillTx/>
                <a:latin typeface="Arial" panose="020B0604020202020204" pitchFamily="34" charset="0"/>
                <a:ea typeface="Calibri" panose="020F0502020204030204" pitchFamily="34" charset="0"/>
                <a:cs typeface="B Nazanin" panose="00000400000000000000" pitchFamily="2" charset="-78"/>
              </a:rPr>
              <a:t>اختصاصی</a:t>
            </a:r>
            <a:endParaRPr kumimoji="0" lang="fa-IR" sz="2000" b="1" i="0" u="none" strike="noStrike" kern="1200" cap="none" spc="0" normalizeH="0" baseline="0" noProof="0" dirty="0" smtClean="0">
              <a:ln>
                <a:noFill/>
              </a:ln>
              <a:solidFill>
                <a:prstClr val="black"/>
              </a:solidFill>
              <a:effectLst/>
              <a:uLnTx/>
              <a:uFillTx/>
              <a:latin typeface="Arial" panose="020B0604020202020204" pitchFamily="34" charset="0"/>
              <a:ea typeface="Calibri" panose="020F0502020204030204" pitchFamily="34" charset="0"/>
              <a:cs typeface="B Nazanin" panose="00000400000000000000" pitchFamily="2" charset="-78"/>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fa-IR" sz="2000" b="1" i="0" u="none" strike="noStrike" kern="1200" cap="none" spc="0" normalizeH="0" baseline="0" noProof="0" dirty="0" smtClean="0">
              <a:ln>
                <a:noFill/>
              </a:ln>
              <a:solidFill>
                <a:prstClr val="black"/>
              </a:solidFill>
              <a:effectLst/>
              <a:uLnTx/>
              <a:uFillTx/>
              <a:latin typeface="Arial" panose="020B0604020202020204" pitchFamily="34" charset="0"/>
              <a:ea typeface="Calibri" panose="020F0502020204030204" pitchFamily="34" charset="0"/>
              <a:cs typeface="B Nazanin" panose="00000400000000000000" pitchFamily="2" charset="-78"/>
            </a:endParaRPr>
          </a:p>
          <a:p>
            <a:pPr lvl="0" algn="r"/>
            <a:r>
              <a:rPr lang="ar-SA" sz="2000" b="1" dirty="0">
                <a:solidFill>
                  <a:prstClr val="black"/>
                </a:solidFill>
                <a:latin typeface="Arial" panose="020B0604020202020204" pitchFamily="34" charset="0"/>
                <a:ea typeface="Calibri" panose="020F0502020204030204" pitchFamily="34" charset="0"/>
                <a:cs typeface="B Nazanin" panose="00000400000000000000" pitchFamily="2" charset="-78"/>
              </a:rPr>
              <a:t>ارزشيابی نتيجه، برای اطمينان از حصول به هدف کلی برنامه</a:t>
            </a:r>
            <a:endParaRPr lang="fa-IR" sz="2000" b="1" dirty="0">
              <a:solidFill>
                <a:prstClr val="black"/>
              </a:solidFill>
              <a:latin typeface="Arial" panose="020B0604020202020204" pitchFamily="34" charset="0"/>
              <a:ea typeface="Calibri" panose="020F0502020204030204" pitchFamily="34" charset="0"/>
              <a:cs typeface="B Nazanin" panose="00000400000000000000" pitchFamily="2" charset="-78"/>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fa-IR" sz="2000" b="1" i="0" u="none" strike="noStrike" kern="1200" cap="none" spc="0" normalizeH="0" baseline="0" noProof="0" dirty="0" smtClean="0">
              <a:ln>
                <a:noFill/>
              </a:ln>
              <a:solidFill>
                <a:prstClr val="black"/>
              </a:solidFill>
              <a:effectLst/>
              <a:uLnTx/>
              <a:uFillTx/>
              <a:latin typeface="Arial" panose="020B060402020202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3828785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566737" lvl="0" indent="-457200" algn="r" rtl="1" fontAlgn="base">
              <a:lnSpc>
                <a:spcPct val="100000"/>
              </a:lnSpc>
              <a:spcBef>
                <a:spcPts val="400"/>
              </a:spcBef>
              <a:spcAft>
                <a:spcPct val="0"/>
              </a:spcAft>
              <a:buClr>
                <a:srgbClr val="2DA2BF"/>
              </a:buClr>
              <a:buSzPct val="68000"/>
              <a:buFont typeface="Wingdings" panose="05000000000000000000" pitchFamily="2" charset="2"/>
              <a:buChar char="Ø"/>
            </a:pPr>
            <a:r>
              <a:rPr lang="fa-IR" altLang="en-US" sz="2800" b="1" dirty="0" smtClean="0">
                <a:solidFill>
                  <a:prstClr val="black"/>
                </a:solidFill>
                <a:latin typeface="Lucida Sans Unicode"/>
                <a:cs typeface="B Nazanin" panose="00000400000000000000" pitchFamily="2" charset="-78"/>
              </a:rPr>
              <a:t>نیاز</a:t>
            </a:r>
            <a:r>
              <a:rPr lang="fa-IR" altLang="en-US" sz="2700" dirty="0" smtClean="0">
                <a:solidFill>
                  <a:prstClr val="black"/>
                </a:solidFill>
                <a:latin typeface="Lucida Sans Unicode"/>
                <a:cs typeface="B Nazanin" panose="00000400000000000000" pitchFamily="2" charset="-78"/>
              </a:rPr>
              <a:t>: </a:t>
            </a:r>
            <a:r>
              <a:rPr lang="fa-IR" altLang="en-US" sz="2700" dirty="0">
                <a:solidFill>
                  <a:prstClr val="black"/>
                </a:solidFill>
                <a:latin typeface="Lucida Sans Unicode"/>
                <a:cs typeface="B Nazanin" panose="00000400000000000000" pitchFamily="2" charset="-78"/>
              </a:rPr>
              <a:t>آن دسته از نیازهای احساس شده و ابراز شده توسط مردم محلی و همچنین نیازهای تعریف شده توسط متخصصین. </a:t>
            </a:r>
            <a:endParaRPr lang="en-US" altLang="en-US" sz="2700" dirty="0">
              <a:solidFill>
                <a:prstClr val="black"/>
              </a:solidFill>
              <a:latin typeface="Lucida Sans Unicode"/>
              <a:cs typeface="B Nazanin" panose="00000400000000000000" pitchFamily="2" charset="-78"/>
            </a:endParaRPr>
          </a:p>
          <a:p>
            <a:pPr marL="365125" lvl="0" indent="-255588" algn="r" rtl="1" fontAlgn="base">
              <a:lnSpc>
                <a:spcPct val="100000"/>
              </a:lnSpc>
              <a:spcBef>
                <a:spcPts val="400"/>
              </a:spcBef>
              <a:spcAft>
                <a:spcPct val="0"/>
              </a:spcAft>
              <a:buClr>
                <a:srgbClr val="2DA2BF"/>
              </a:buClr>
              <a:buSzPct val="68000"/>
              <a:buBlip>
                <a:blip r:embed="rId2"/>
              </a:buBlip>
            </a:pPr>
            <a:endParaRPr lang="fa-IR" altLang="en-US" sz="2700" dirty="0">
              <a:solidFill>
                <a:prstClr val="black"/>
              </a:solidFill>
              <a:latin typeface="Lucida Sans Unicode"/>
              <a:cs typeface="B Nazanin" panose="00000400000000000000" pitchFamily="2" charset="-78"/>
            </a:endParaRPr>
          </a:p>
          <a:p>
            <a:pPr marL="566737" lvl="0" indent="-457200" algn="r" rtl="1" fontAlgn="base">
              <a:lnSpc>
                <a:spcPct val="100000"/>
              </a:lnSpc>
              <a:spcBef>
                <a:spcPts val="400"/>
              </a:spcBef>
              <a:spcAft>
                <a:spcPct val="0"/>
              </a:spcAft>
              <a:buClr>
                <a:srgbClr val="2DA2BF"/>
              </a:buClr>
              <a:buSzPct val="68000"/>
              <a:buFont typeface="Wingdings" panose="05000000000000000000" pitchFamily="2" charset="2"/>
              <a:buChar char="Ø"/>
            </a:pPr>
            <a:r>
              <a:rPr lang="fa-IR" altLang="en-US" sz="2700" dirty="0">
                <a:solidFill>
                  <a:prstClr val="black"/>
                </a:solidFill>
                <a:latin typeface="Lucida Sans Unicode"/>
                <a:cs typeface="B Nazanin" panose="00000400000000000000" pitchFamily="2" charset="-78"/>
              </a:rPr>
              <a:t>نیازسنجی مهم است :</a:t>
            </a:r>
          </a:p>
          <a:p>
            <a:pPr marL="365125" lvl="0" indent="-255588" algn="r" rtl="1" fontAlgn="base">
              <a:lnSpc>
                <a:spcPct val="100000"/>
              </a:lnSpc>
              <a:spcBef>
                <a:spcPts val="400"/>
              </a:spcBef>
              <a:spcAft>
                <a:spcPct val="0"/>
              </a:spcAft>
              <a:buClr>
                <a:srgbClr val="2DA2BF"/>
              </a:buClr>
              <a:buSzPct val="68000"/>
              <a:buNone/>
            </a:pPr>
            <a:r>
              <a:rPr lang="fa-IR" altLang="en-US" sz="2700" dirty="0">
                <a:solidFill>
                  <a:prstClr val="black"/>
                </a:solidFill>
                <a:latin typeface="Lucida Sans Unicode"/>
                <a:cs typeface="B Nazanin" panose="00000400000000000000" pitchFamily="2" charset="-78"/>
              </a:rPr>
              <a:t>برای ایجاد یک "تصویر واقعی” از جامعه و یا ” ویژگی های جامعه " - از جمله طیف جامعی از نیازها، مسائل، منابع - نه فقط نیازها و مسائلی که سازمانها </a:t>
            </a:r>
            <a:r>
              <a:rPr lang="fa-IR" altLang="en-US" sz="2700" dirty="0" smtClean="0">
                <a:solidFill>
                  <a:prstClr val="black"/>
                </a:solidFill>
                <a:latin typeface="Lucida Sans Unicode"/>
                <a:cs typeface="B Nazanin" panose="00000400000000000000" pitchFamily="2" charset="-78"/>
              </a:rPr>
              <a:t>مورد خطاب </a:t>
            </a:r>
            <a:r>
              <a:rPr lang="fa-IR" altLang="en-US" sz="2700" dirty="0">
                <a:solidFill>
                  <a:prstClr val="black"/>
                </a:solidFill>
                <a:latin typeface="Lucida Sans Unicode"/>
                <a:cs typeface="B Nazanin" panose="00000400000000000000" pitchFamily="2" charset="-78"/>
              </a:rPr>
              <a:t>قرار می </a:t>
            </a:r>
            <a:r>
              <a:rPr lang="fa-IR" altLang="en-US" sz="2700" dirty="0" smtClean="0">
                <a:solidFill>
                  <a:prstClr val="black"/>
                </a:solidFill>
                <a:latin typeface="Lucida Sans Unicode"/>
                <a:cs typeface="B Nazanin" panose="00000400000000000000" pitchFamily="2" charset="-78"/>
              </a:rPr>
              <a:t>دهند</a:t>
            </a:r>
          </a:p>
          <a:p>
            <a:pPr marL="365125" lvl="0" indent="-255588" algn="r" rtl="1" fontAlgn="base">
              <a:lnSpc>
                <a:spcPct val="100000"/>
              </a:lnSpc>
              <a:spcBef>
                <a:spcPts val="400"/>
              </a:spcBef>
              <a:spcAft>
                <a:spcPct val="0"/>
              </a:spcAft>
              <a:buClr>
                <a:srgbClr val="2DA2BF"/>
              </a:buClr>
              <a:buSzPct val="68000"/>
              <a:buNone/>
            </a:pPr>
            <a:endParaRPr lang="en-US" altLang="en-US" sz="2700" dirty="0">
              <a:solidFill>
                <a:prstClr val="black"/>
              </a:solidFill>
              <a:latin typeface="Lucida Sans Unicode"/>
              <a:cs typeface="B Nazanin" panose="00000400000000000000" pitchFamily="2" charset="-78"/>
            </a:endParaRPr>
          </a:p>
          <a:p>
            <a:pPr algn="r" rtl="1">
              <a:buFont typeface="Wingdings" panose="05000000000000000000" pitchFamily="2" charset="2"/>
              <a:buChar char="Ø"/>
            </a:pPr>
            <a:r>
              <a:rPr lang="fa-IR" dirty="0" smtClean="0">
                <a:latin typeface="BNazanin"/>
              </a:rPr>
              <a:t>مسأله </a:t>
            </a:r>
            <a:r>
              <a:rPr lang="fa-IR" dirty="0">
                <a:latin typeface="BNazanin"/>
              </a:rPr>
              <a:t>یا مشکل پدیده اي است غیرعادي ، که در روند کار سیستم وجود دارد و چون اخلال و بی نظمی </a:t>
            </a:r>
            <a:r>
              <a:rPr lang="fa-IR" dirty="0" smtClean="0">
                <a:latin typeface="BNazanin"/>
              </a:rPr>
              <a:t>ایجاد می </a:t>
            </a:r>
            <a:r>
              <a:rPr lang="fa-IR" dirty="0">
                <a:latin typeface="BNazanin"/>
              </a:rPr>
              <a:t>کند سبب افت یا کاهش کمی و کیفی جریان کارها و بازده سیستم می گردد.</a:t>
            </a:r>
            <a:endParaRPr lang="en-US" dirty="0"/>
          </a:p>
        </p:txBody>
      </p:sp>
    </p:spTree>
    <p:extLst>
      <p:ext uri="{BB962C8B-B14F-4D97-AF65-F5344CB8AC3E}">
        <p14:creationId xmlns:p14="http://schemas.microsoft.com/office/powerpoint/2010/main" val="3944734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SA" dirty="0">
                <a:solidFill>
                  <a:prstClr val="black"/>
                </a:solidFill>
                <a:cs typeface="B Nazanin" pitchFamily="2" charset="-78"/>
              </a:rPr>
              <a:t>ارزشيابی برنامه بسيج</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56138693"/>
              </p:ext>
            </p:extLst>
          </p:nvPr>
        </p:nvGraphicFramePr>
        <p:xfrm>
          <a:off x="1476232" y="1974490"/>
          <a:ext cx="9239535" cy="3641234"/>
        </p:xfrm>
        <a:graphic>
          <a:graphicData uri="http://schemas.openxmlformats.org/drawingml/2006/table">
            <a:tbl>
              <a:tblPr rtl="1" firstRow="1" firstCol="1" lastRow="1" lastCol="1" bandRow="1" bandCol="1"/>
              <a:tblGrid>
                <a:gridCol w="1825508">
                  <a:extLst>
                    <a:ext uri="{9D8B030D-6E8A-4147-A177-3AD203B41FA5}">
                      <a16:colId xmlns:a16="http://schemas.microsoft.com/office/drawing/2014/main" val="3586478676"/>
                    </a:ext>
                  </a:extLst>
                </a:gridCol>
                <a:gridCol w="3663149">
                  <a:extLst>
                    <a:ext uri="{9D8B030D-6E8A-4147-A177-3AD203B41FA5}">
                      <a16:colId xmlns:a16="http://schemas.microsoft.com/office/drawing/2014/main" val="1652217023"/>
                    </a:ext>
                  </a:extLst>
                </a:gridCol>
                <a:gridCol w="1852573">
                  <a:extLst>
                    <a:ext uri="{9D8B030D-6E8A-4147-A177-3AD203B41FA5}">
                      <a16:colId xmlns:a16="http://schemas.microsoft.com/office/drawing/2014/main" val="2691902405"/>
                    </a:ext>
                  </a:extLst>
                </a:gridCol>
                <a:gridCol w="1898305">
                  <a:extLst>
                    <a:ext uri="{9D8B030D-6E8A-4147-A177-3AD203B41FA5}">
                      <a16:colId xmlns:a16="http://schemas.microsoft.com/office/drawing/2014/main" val="780555005"/>
                    </a:ext>
                  </a:extLst>
                </a:gridCol>
              </a:tblGrid>
              <a:tr h="1390014">
                <a:tc>
                  <a:txBody>
                    <a:bodyPr/>
                    <a:lstStyle/>
                    <a:p>
                      <a:pPr marL="0" marR="0" algn="ctr" rtl="1">
                        <a:lnSpc>
                          <a:spcPct val="150000"/>
                        </a:lnSpc>
                        <a:spcBef>
                          <a:spcPts val="0"/>
                        </a:spcBef>
                        <a:spcAft>
                          <a:spcPts val="0"/>
                        </a:spcAft>
                      </a:pPr>
                      <a:r>
                        <a:rPr lang="fa-IR" sz="1600" b="1">
                          <a:effectLst/>
                          <a:latin typeface="Times New Roman" panose="02020603050405020304" pitchFamily="18" charset="0"/>
                          <a:ea typeface="Times New Roman" panose="02020603050405020304" pitchFamily="18" charset="0"/>
                          <a:cs typeface="B Zar" panose="00000400000000000000" pitchFamily="2" charset="-78"/>
                        </a:rPr>
                        <a:t>نوع ارزشیابی</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600" b="1">
                          <a:effectLst/>
                          <a:latin typeface="Times New Roman" panose="02020603050405020304" pitchFamily="18" charset="0"/>
                          <a:ea typeface="Times New Roman" panose="02020603050405020304" pitchFamily="18" charset="0"/>
                          <a:cs typeface="B Zar" panose="00000400000000000000" pitchFamily="2" charset="-78"/>
                        </a:rPr>
                        <a:t>شرح روش ارزشیابی</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600" b="1">
                          <a:effectLst/>
                          <a:latin typeface="Times New Roman" panose="02020603050405020304" pitchFamily="18" charset="0"/>
                          <a:ea typeface="Times New Roman" panose="02020603050405020304" pitchFamily="18" charset="0"/>
                          <a:cs typeface="B Zar" panose="00000400000000000000" pitchFamily="2" charset="-78"/>
                        </a:rPr>
                        <a:t>ابزار ارزشیابی</a:t>
                      </a:r>
                      <a:endParaRPr lang="en-US"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600" b="1" dirty="0">
                          <a:effectLst/>
                          <a:latin typeface="Times New Roman" panose="02020603050405020304" pitchFamily="18" charset="0"/>
                          <a:ea typeface="Times New Roman" panose="02020603050405020304" pitchFamily="18" charset="0"/>
                          <a:cs typeface="B Zar" panose="00000400000000000000" pitchFamily="2" charset="-78"/>
                        </a:rPr>
                        <a:t>زمان اجرای ارزشیابی</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62749440"/>
                  </a:ext>
                </a:extLst>
              </a:tr>
              <a:tr h="1125610">
                <a:tc>
                  <a:txBody>
                    <a:bodyPr/>
                    <a:lstStyle/>
                    <a:p>
                      <a:pPr marL="0" marR="0" algn="r" rtl="1">
                        <a:lnSpc>
                          <a:spcPct val="150000"/>
                        </a:lnSpc>
                        <a:spcBef>
                          <a:spcPts val="0"/>
                        </a:spcBef>
                        <a:spcAft>
                          <a:spcPts val="0"/>
                        </a:spcAft>
                      </a:pPr>
                      <a:r>
                        <a:rPr kumimoji="0" lang="ar-SA" sz="2400" b="1" i="0" u="none" strike="noStrike" kern="1200" cap="none" spc="0" normalizeH="0" baseline="0" noProof="0" dirty="0" smtClean="0">
                          <a:ln>
                            <a:noFill/>
                          </a:ln>
                          <a:solidFill>
                            <a:prstClr val="black"/>
                          </a:solidFill>
                          <a:effectLst/>
                          <a:uLnTx/>
                          <a:uFillTx/>
                          <a:latin typeface="Arial" panose="020B0604020202020204" pitchFamily="34" charset="0"/>
                          <a:ea typeface="Calibri" panose="020F0502020204030204" pitchFamily="34" charset="0"/>
                          <a:cs typeface="B Nazanin" panose="00000400000000000000" pitchFamily="2" charset="-78"/>
                        </a:rPr>
                        <a:t>ارزشيابی فرآيند </a:t>
                      </a:r>
                      <a:endParaRPr lang="en-US" sz="1400" b="0" dirty="0">
                        <a:effectLst/>
                        <a:latin typeface="Times New Roman" panose="02020603050405020304" pitchFamily="18" charset="0"/>
                        <a:ea typeface="Times New Roman" panose="02020603050405020304" pitchFamily="18" charset="0"/>
                      </a:endParaRPr>
                    </a:p>
                  </a:txBody>
                  <a:tcPr marL="68580" marR="68580"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18155344"/>
                  </a:ext>
                </a:extLst>
              </a:tr>
              <a:tr h="1125610">
                <a:tc>
                  <a:txBody>
                    <a:bodyPr/>
                    <a:lstStyle/>
                    <a:p>
                      <a:pPr marL="0" marR="0" algn="r" rtl="1">
                        <a:lnSpc>
                          <a:spcPct val="150000"/>
                        </a:lnSpc>
                        <a:spcBef>
                          <a:spcPts val="0"/>
                        </a:spcBef>
                        <a:spcAft>
                          <a:spcPts val="0"/>
                        </a:spcAft>
                      </a:pPr>
                      <a:r>
                        <a:rPr kumimoji="0" lang="ar-SA" sz="2400" b="1" i="0" u="none" strike="noStrike" kern="1200" cap="none" spc="0" normalizeH="0" baseline="0" noProof="0" dirty="0" smtClean="0">
                          <a:ln>
                            <a:noFill/>
                          </a:ln>
                          <a:solidFill>
                            <a:prstClr val="black"/>
                          </a:solidFill>
                          <a:effectLst/>
                          <a:uLnTx/>
                          <a:uFillTx/>
                          <a:latin typeface="Arial" panose="020B0604020202020204" pitchFamily="34" charset="0"/>
                          <a:ea typeface="Calibri" panose="020F0502020204030204" pitchFamily="34" charset="0"/>
                          <a:cs typeface="B Nazanin" panose="00000400000000000000" pitchFamily="2" charset="-78"/>
                        </a:rPr>
                        <a:t>ارزشيابی اثر</a:t>
                      </a:r>
                      <a:endParaRPr lang="en-US" sz="1400" b="0" dirty="0">
                        <a:effectLst/>
                        <a:latin typeface="Times New Roman" panose="02020603050405020304" pitchFamily="18" charset="0"/>
                        <a:ea typeface="Times New Roman" panose="02020603050405020304" pitchFamily="18" charset="0"/>
                      </a:endParaRPr>
                    </a:p>
                  </a:txBody>
                  <a:tcPr marL="68580" marR="68580"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81337001"/>
                  </a:ext>
                </a:extLst>
              </a:tr>
            </a:tbl>
          </a:graphicData>
        </a:graphic>
      </p:graphicFrame>
    </p:spTree>
    <p:extLst>
      <p:ext uri="{BB962C8B-B14F-4D97-AF65-F5344CB8AC3E}">
        <p14:creationId xmlns:p14="http://schemas.microsoft.com/office/powerpoint/2010/main" val="1143543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t>گام دهم: تدوین گزارش</a:t>
            </a:r>
            <a:r>
              <a:rPr lang="fa-IR" dirty="0"/>
              <a:t> </a:t>
            </a:r>
            <a:endParaRPr lang="en-US" dirty="0"/>
          </a:p>
        </p:txBody>
      </p:sp>
      <p:sp>
        <p:nvSpPr>
          <p:cNvPr id="3" name="Content Placeholder 2"/>
          <p:cNvSpPr>
            <a:spLocks noGrp="1"/>
          </p:cNvSpPr>
          <p:nvPr>
            <p:ph idx="1"/>
          </p:nvPr>
        </p:nvSpPr>
        <p:spPr/>
        <p:txBody>
          <a:bodyPr/>
          <a:lstStyle/>
          <a:p>
            <a:pPr marL="0" indent="0" algn="r" rtl="1">
              <a:buNone/>
            </a:pPr>
            <a:r>
              <a:rPr lang="fa-IR" dirty="0"/>
              <a:t>در آخرین گام برای اجرای یک بسیج </a:t>
            </a:r>
            <a:r>
              <a:rPr lang="fa-IR" dirty="0" smtClean="0"/>
              <a:t>اجتماعی برای </a:t>
            </a:r>
            <a:r>
              <a:rPr lang="fa-IR" dirty="0"/>
              <a:t>ارائه نتایج و </a:t>
            </a:r>
            <a:r>
              <a:rPr lang="fa-IR" dirty="0" smtClean="0"/>
              <a:t>ت</a:t>
            </a:r>
            <a:r>
              <a:rPr lang="fa-IR" dirty="0"/>
              <a:t>ج</a:t>
            </a:r>
            <a:r>
              <a:rPr lang="fa-IR" dirty="0" smtClean="0"/>
              <a:t>ربه ها دست به تدوین گزارش میزنیم.</a:t>
            </a:r>
          </a:p>
          <a:p>
            <a:pPr marL="0" indent="0" algn="r" rtl="1">
              <a:buNone/>
            </a:pPr>
            <a:r>
              <a:rPr lang="fa-IR" dirty="0" smtClean="0"/>
              <a:t>در </a:t>
            </a:r>
            <a:r>
              <a:rPr lang="fa-IR" dirty="0"/>
              <a:t>این </a:t>
            </a:r>
            <a:r>
              <a:rPr lang="fa-IR" dirty="0" smtClean="0"/>
              <a:t>گام موضوعات </a:t>
            </a:r>
            <a:r>
              <a:rPr lang="fa-IR" dirty="0"/>
              <a:t>زیر می بایست مورد توجه قرار </a:t>
            </a:r>
            <a:r>
              <a:rPr lang="fa-IR" dirty="0" smtClean="0"/>
              <a:t>گیرد:</a:t>
            </a:r>
          </a:p>
          <a:p>
            <a:pPr algn="r" rtl="1"/>
            <a:r>
              <a:rPr lang="fa-IR" dirty="0" smtClean="0"/>
              <a:t>ارایه نتایج</a:t>
            </a:r>
          </a:p>
          <a:p>
            <a:pPr algn="r" rtl="1"/>
            <a:r>
              <a:rPr lang="fa-IR" dirty="0" smtClean="0"/>
              <a:t>تحلیل موفقیت ها وشکست ها</a:t>
            </a:r>
          </a:p>
          <a:p>
            <a:pPr algn="r" rtl="1"/>
            <a:r>
              <a:rPr lang="fa-IR" dirty="0" smtClean="0"/>
              <a:t>ارایه پیشنهادات برای </a:t>
            </a:r>
            <a:r>
              <a:rPr lang="fa-IR" dirty="0"/>
              <a:t>بسیج </a:t>
            </a:r>
            <a:r>
              <a:rPr lang="fa-IR" dirty="0" smtClean="0"/>
              <a:t>اجتماعی </a:t>
            </a:r>
            <a:r>
              <a:rPr lang="fa-IR" dirty="0"/>
              <a:t>بعدی </a:t>
            </a:r>
            <a:br>
              <a:rPr lang="fa-IR" dirty="0"/>
            </a:br>
            <a:endParaRPr lang="en-US" dirty="0"/>
          </a:p>
        </p:txBody>
      </p:sp>
    </p:spTree>
    <p:extLst>
      <p:ext uri="{BB962C8B-B14F-4D97-AF65-F5344CB8AC3E}">
        <p14:creationId xmlns:p14="http://schemas.microsoft.com/office/powerpoint/2010/main" val="2846283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21146183">
            <a:off x="5692677" y="1492518"/>
            <a:ext cx="5760720" cy="2023413"/>
          </a:xfrm>
        </p:spPr>
        <p:style>
          <a:lnRef idx="3">
            <a:schemeClr val="lt1"/>
          </a:lnRef>
          <a:fillRef idx="1">
            <a:schemeClr val="accent1"/>
          </a:fillRef>
          <a:effectRef idx="1">
            <a:schemeClr val="accent1"/>
          </a:effectRef>
          <a:fontRef idx="minor">
            <a:schemeClr val="lt1"/>
          </a:fontRef>
        </p:style>
        <p:txBody>
          <a:bodyPr>
            <a:noAutofit/>
          </a:bodyPr>
          <a:lstStyle/>
          <a:p>
            <a:r>
              <a:rPr lang="fa-IR" sz="4000" b="1" dirty="0" smtClean="0"/>
              <a:t>مراحل </a:t>
            </a:r>
            <a:r>
              <a:rPr lang="fa-IR" sz="4000" b="1" dirty="0"/>
              <a:t>طراحی </a:t>
            </a:r>
            <a:r>
              <a:rPr lang="fa-IR" sz="4000" b="1" dirty="0" smtClean="0"/>
              <a:t>بسیج </a:t>
            </a:r>
            <a:r>
              <a:rPr lang="fa-IR" sz="4000" b="1" dirty="0"/>
              <a:t>اجتماعی </a:t>
            </a:r>
            <a:r>
              <a:rPr lang="fa-IR" sz="3600" b="1" dirty="0"/>
              <a:t>در حوزه ارتقای </a:t>
            </a:r>
            <a:r>
              <a:rPr lang="fa-IR" sz="3600" b="1" dirty="0" smtClean="0"/>
              <a:t>سلامت</a:t>
            </a:r>
            <a:br>
              <a:rPr lang="fa-IR" sz="3600" b="1" dirty="0" smtClean="0"/>
            </a:br>
            <a:endParaRPr lang="en-US" sz="3600" dirty="0"/>
          </a:p>
        </p:txBody>
      </p:sp>
      <p:sp>
        <p:nvSpPr>
          <p:cNvPr id="3" name="Rectangle 2"/>
          <p:cNvSpPr/>
          <p:nvPr/>
        </p:nvSpPr>
        <p:spPr>
          <a:xfrm>
            <a:off x="270456" y="2316394"/>
            <a:ext cx="4649273" cy="3970318"/>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457200" indent="-457200" algn="r" rtl="1">
              <a:buFont typeface="Wingdings" panose="05000000000000000000" pitchFamily="2" charset="2"/>
              <a:buChar char="q"/>
            </a:pPr>
            <a:r>
              <a:rPr lang="fa-IR" b="1" dirty="0">
                <a:solidFill>
                  <a:srgbClr val="FF0000"/>
                </a:solidFill>
              </a:rPr>
              <a:t>گام اول: </a:t>
            </a:r>
            <a:r>
              <a:rPr lang="fa-IR" b="1" dirty="0"/>
              <a:t>تعیین چرایي </a:t>
            </a:r>
            <a:r>
              <a:rPr lang="fa-IR" b="1" dirty="0" smtClean="0"/>
              <a:t>بسیج(دلایل </a:t>
            </a:r>
            <a:r>
              <a:rPr lang="fa-IR" b="1" dirty="0"/>
              <a:t>طراحی واجرای برنامه بسیج)</a:t>
            </a:r>
          </a:p>
          <a:p>
            <a:pPr marL="457200" indent="-457200" algn="r" rtl="1">
              <a:buFont typeface="Wingdings" panose="05000000000000000000" pitchFamily="2" charset="2"/>
              <a:buChar char="q"/>
            </a:pPr>
            <a:r>
              <a:rPr lang="fa-IR" b="1" dirty="0" smtClean="0">
                <a:solidFill>
                  <a:srgbClr val="FF0000"/>
                </a:solidFill>
              </a:rPr>
              <a:t>گام دوم: </a:t>
            </a:r>
            <a:r>
              <a:rPr lang="fa-IR" b="1" dirty="0" smtClean="0"/>
              <a:t>تحلیل وضعیت موجود</a:t>
            </a:r>
          </a:p>
          <a:p>
            <a:pPr marL="457200" indent="-457200" algn="r" rtl="1">
              <a:buFont typeface="Wingdings" panose="05000000000000000000" pitchFamily="2" charset="2"/>
              <a:buChar char="q"/>
            </a:pPr>
            <a:r>
              <a:rPr lang="fa-IR" b="1" dirty="0" smtClean="0">
                <a:solidFill>
                  <a:srgbClr val="FF0000"/>
                </a:solidFill>
              </a:rPr>
              <a:t>گام سوم: </a:t>
            </a:r>
            <a:r>
              <a:rPr lang="fa-IR" b="1" dirty="0" smtClean="0"/>
              <a:t>تعیین </a:t>
            </a:r>
            <a:r>
              <a:rPr lang="fa-IR" b="1" dirty="0"/>
              <a:t>اهداف برای برنامه بسیج اطلاع رسانی</a:t>
            </a:r>
          </a:p>
          <a:p>
            <a:pPr marL="457200" indent="-457200" algn="r" rtl="1">
              <a:buFont typeface="Wingdings" panose="05000000000000000000" pitchFamily="2" charset="2"/>
              <a:buChar char="q"/>
            </a:pPr>
            <a:r>
              <a:rPr lang="fa-IR" b="1" dirty="0">
                <a:solidFill>
                  <a:srgbClr val="FF0000"/>
                </a:solidFill>
              </a:rPr>
              <a:t>گام </a:t>
            </a:r>
            <a:r>
              <a:rPr lang="fa-IR" b="1" dirty="0" smtClean="0">
                <a:solidFill>
                  <a:srgbClr val="FF0000"/>
                </a:solidFill>
              </a:rPr>
              <a:t>چهارم: </a:t>
            </a:r>
            <a:r>
              <a:rPr lang="fa-IR" b="1" dirty="0"/>
              <a:t>تحلیل گروه هدف بسیج</a:t>
            </a:r>
          </a:p>
          <a:p>
            <a:pPr marL="457200" indent="-457200" algn="r" rtl="1">
              <a:buFont typeface="Wingdings" panose="05000000000000000000" pitchFamily="2" charset="2"/>
              <a:buChar char="q"/>
            </a:pPr>
            <a:r>
              <a:rPr lang="fa-IR" b="1" dirty="0">
                <a:solidFill>
                  <a:srgbClr val="FF0000"/>
                </a:solidFill>
              </a:rPr>
              <a:t>گام </a:t>
            </a:r>
            <a:r>
              <a:rPr lang="fa-IR" b="1" dirty="0" smtClean="0">
                <a:solidFill>
                  <a:srgbClr val="FF0000"/>
                </a:solidFill>
              </a:rPr>
              <a:t>پنجم</a:t>
            </a:r>
            <a:r>
              <a:rPr lang="fa-IR" b="1" dirty="0">
                <a:solidFill>
                  <a:srgbClr val="FF0000"/>
                </a:solidFill>
              </a:rPr>
              <a:t>: </a:t>
            </a:r>
            <a:r>
              <a:rPr lang="fa-IR" b="1" dirty="0"/>
              <a:t>تدوین پیام ارتباطی برای برنامه بسیج </a:t>
            </a:r>
          </a:p>
          <a:p>
            <a:pPr marL="457200" indent="-457200" algn="r" rtl="1">
              <a:buFont typeface="Wingdings" panose="05000000000000000000" pitchFamily="2" charset="2"/>
              <a:buChar char="q"/>
            </a:pPr>
            <a:r>
              <a:rPr lang="fa-IR" b="1" dirty="0">
                <a:solidFill>
                  <a:srgbClr val="FF0000"/>
                </a:solidFill>
              </a:rPr>
              <a:t>گام </a:t>
            </a:r>
            <a:r>
              <a:rPr lang="fa-IR" b="1" dirty="0" smtClean="0">
                <a:solidFill>
                  <a:srgbClr val="FF0000"/>
                </a:solidFill>
              </a:rPr>
              <a:t>ششم</a:t>
            </a:r>
            <a:r>
              <a:rPr lang="fa-IR" b="1" dirty="0">
                <a:solidFill>
                  <a:srgbClr val="FF0000"/>
                </a:solidFill>
              </a:rPr>
              <a:t>: </a:t>
            </a:r>
            <a:r>
              <a:rPr lang="fa-IR" b="1" dirty="0"/>
              <a:t>انتخاب کانال ها و وسایل </a:t>
            </a:r>
            <a:r>
              <a:rPr lang="fa-IR" b="1" dirty="0" smtClean="0"/>
              <a:t>ارتباطی</a:t>
            </a:r>
          </a:p>
          <a:p>
            <a:pPr marL="457200" indent="-457200" algn="r" rtl="1">
              <a:buFont typeface="Wingdings" panose="05000000000000000000" pitchFamily="2" charset="2"/>
              <a:buChar char="q"/>
            </a:pPr>
            <a:r>
              <a:rPr lang="fa-IR" b="1" dirty="0" smtClean="0">
                <a:solidFill>
                  <a:srgbClr val="FF0000"/>
                </a:solidFill>
              </a:rPr>
              <a:t>گام هفتم</a:t>
            </a:r>
            <a:r>
              <a:rPr lang="fa-IR" b="1" dirty="0">
                <a:solidFill>
                  <a:srgbClr val="FF0000"/>
                </a:solidFill>
              </a:rPr>
              <a:t>:</a:t>
            </a:r>
            <a:r>
              <a:rPr lang="fa-IR" b="1" dirty="0"/>
              <a:t> تخصیص بودجه بسیج</a:t>
            </a:r>
          </a:p>
          <a:p>
            <a:pPr marL="457200" indent="-457200" algn="r" rtl="1">
              <a:buFont typeface="Wingdings" panose="05000000000000000000" pitchFamily="2" charset="2"/>
              <a:buChar char="q"/>
            </a:pPr>
            <a:r>
              <a:rPr lang="fa-IR" b="1" dirty="0">
                <a:solidFill>
                  <a:srgbClr val="FF0000"/>
                </a:solidFill>
              </a:rPr>
              <a:t>گام </a:t>
            </a:r>
            <a:r>
              <a:rPr lang="fa-IR" b="1" dirty="0" smtClean="0">
                <a:solidFill>
                  <a:srgbClr val="FF0000"/>
                </a:solidFill>
              </a:rPr>
              <a:t>هشتم</a:t>
            </a:r>
            <a:r>
              <a:rPr lang="fa-IR" b="1" dirty="0">
                <a:solidFill>
                  <a:srgbClr val="FF0000"/>
                </a:solidFill>
              </a:rPr>
              <a:t>: </a:t>
            </a:r>
            <a:r>
              <a:rPr lang="fa-IR" b="1" dirty="0"/>
              <a:t>تهیه طرح عمل و جدول زمانی برای برنامه</a:t>
            </a:r>
          </a:p>
          <a:p>
            <a:pPr marL="457200" indent="-457200" algn="r" rtl="1">
              <a:buFont typeface="Wingdings" panose="05000000000000000000" pitchFamily="2" charset="2"/>
              <a:buChar char="q"/>
            </a:pPr>
            <a:r>
              <a:rPr lang="fa-IR" b="1" dirty="0">
                <a:solidFill>
                  <a:srgbClr val="FF0000"/>
                </a:solidFill>
              </a:rPr>
              <a:t>گام </a:t>
            </a:r>
            <a:r>
              <a:rPr lang="fa-IR" b="1" dirty="0" smtClean="0">
                <a:solidFill>
                  <a:srgbClr val="FF0000"/>
                </a:solidFill>
              </a:rPr>
              <a:t>نهم</a:t>
            </a:r>
            <a:r>
              <a:rPr lang="fa-IR" b="1" dirty="0">
                <a:solidFill>
                  <a:srgbClr val="FF0000"/>
                </a:solidFill>
              </a:rPr>
              <a:t>: </a:t>
            </a:r>
            <a:r>
              <a:rPr lang="fa-IR" b="1" dirty="0" smtClean="0"/>
              <a:t>ارزشیابی </a:t>
            </a:r>
            <a:r>
              <a:rPr lang="fa-IR" b="1" dirty="0"/>
              <a:t>برنامه بسیج</a:t>
            </a:r>
          </a:p>
          <a:p>
            <a:pPr marL="457200" indent="-457200" algn="r" rtl="1">
              <a:buFont typeface="Wingdings" panose="05000000000000000000" pitchFamily="2" charset="2"/>
              <a:buChar char="q"/>
            </a:pPr>
            <a:r>
              <a:rPr lang="fa-IR" b="1" dirty="0">
                <a:solidFill>
                  <a:srgbClr val="FF0000"/>
                </a:solidFill>
              </a:rPr>
              <a:t>گام </a:t>
            </a:r>
            <a:r>
              <a:rPr lang="fa-IR" b="1" dirty="0" smtClean="0">
                <a:solidFill>
                  <a:srgbClr val="FF0000"/>
                </a:solidFill>
              </a:rPr>
              <a:t>دهم</a:t>
            </a:r>
            <a:r>
              <a:rPr lang="fa-IR" b="1" dirty="0">
                <a:solidFill>
                  <a:srgbClr val="FF0000"/>
                </a:solidFill>
              </a:rPr>
              <a:t>: </a:t>
            </a:r>
            <a:r>
              <a:rPr lang="fa-IR" b="1" dirty="0"/>
              <a:t>تدوین گزارش </a:t>
            </a:r>
            <a:br>
              <a:rPr lang="fa-IR" b="1" dirty="0"/>
            </a:br>
            <a:endParaRPr lang="en-US" b="1" dirty="0"/>
          </a:p>
        </p:txBody>
      </p:sp>
    </p:spTree>
    <p:extLst>
      <p:ext uri="{BB962C8B-B14F-4D97-AF65-F5344CB8AC3E}">
        <p14:creationId xmlns:p14="http://schemas.microsoft.com/office/powerpoint/2010/main" val="1742040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79798" y="1107583"/>
            <a:ext cx="5760720" cy="2484192"/>
          </a:xfrm>
        </p:spPr>
        <p:txBody>
          <a:bodyPr>
            <a:noAutofit/>
          </a:bodyPr>
          <a:lstStyle/>
          <a:p>
            <a:r>
              <a:rPr lang="fa-IR" dirty="0">
                <a:solidFill>
                  <a:srgbClr val="7030A0"/>
                </a:solidFill>
                <a:latin typeface="Tahoma" pitchFamily="34" charset="0"/>
                <a:cs typeface="B Nazanin" pitchFamily="2" charset="-78"/>
              </a:rPr>
              <a:t>نمونه </a:t>
            </a:r>
            <a:r>
              <a:rPr lang="fa-IR" dirty="0" smtClean="0">
                <a:solidFill>
                  <a:srgbClr val="7030A0"/>
                </a:solidFill>
                <a:latin typeface="Tahoma" pitchFamily="34" charset="0"/>
                <a:cs typeface="B Nazanin" pitchFamily="2" charset="-78"/>
              </a:rPr>
              <a:t/>
            </a:r>
            <a:br>
              <a:rPr lang="fa-IR" dirty="0" smtClean="0">
                <a:solidFill>
                  <a:srgbClr val="7030A0"/>
                </a:solidFill>
                <a:latin typeface="Tahoma" pitchFamily="34" charset="0"/>
                <a:cs typeface="B Nazanin" pitchFamily="2" charset="-78"/>
              </a:rPr>
            </a:br>
            <a:r>
              <a:rPr lang="fa-IR" dirty="0" smtClean="0">
                <a:solidFill>
                  <a:srgbClr val="7030A0"/>
                </a:solidFill>
                <a:latin typeface="Tahoma" pitchFamily="34" charset="0"/>
                <a:cs typeface="B Nazanin" pitchFamily="2" charset="-78"/>
              </a:rPr>
              <a:t>بسيج </a:t>
            </a:r>
            <a:r>
              <a:rPr lang="fa-IR" dirty="0">
                <a:solidFill>
                  <a:srgbClr val="7030A0"/>
                </a:solidFill>
                <a:latin typeface="Tahoma" pitchFamily="34" charset="0"/>
                <a:cs typeface="B Nazanin" pitchFamily="2" charset="-78"/>
              </a:rPr>
              <a:t>های اطلاع رسانی آموزشی در حوزه سلامت</a:t>
            </a:r>
            <a:endParaRPr lang="en-US" dirty="0">
              <a:solidFill>
                <a:srgbClr val="7030A0"/>
              </a:solidFill>
            </a:endParaRPr>
          </a:p>
        </p:txBody>
      </p:sp>
    </p:spTree>
    <p:extLst>
      <p:ext uri="{BB962C8B-B14F-4D97-AF65-F5344CB8AC3E}">
        <p14:creationId xmlns:p14="http://schemas.microsoft.com/office/powerpoint/2010/main" val="761546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2849" y="438295"/>
            <a:ext cx="7509745" cy="1026327"/>
          </a:xfrm>
        </p:spPr>
        <p:txBody>
          <a:bodyPr>
            <a:normAutofit/>
          </a:bodyPr>
          <a:lstStyle/>
          <a:p>
            <a:r>
              <a:rPr lang="fa-IR" sz="3200" b="1" dirty="0" smtClean="0">
                <a:cs typeface="B Titr" panose="00000700000000000000" pitchFamily="2" charset="-78"/>
              </a:rPr>
              <a:t>کمپین میوه و سبزی استرالیای غربی</a:t>
            </a:r>
            <a:endParaRPr lang="fa-IR" sz="3200" b="1" dirty="0">
              <a:cs typeface="B Titr" panose="00000700000000000000" pitchFamily="2" charset="-78"/>
            </a:endParaRPr>
          </a:p>
        </p:txBody>
      </p:sp>
      <p:sp>
        <p:nvSpPr>
          <p:cNvPr id="3" name="Content Placeholder 2"/>
          <p:cNvSpPr>
            <a:spLocks noGrp="1"/>
          </p:cNvSpPr>
          <p:nvPr>
            <p:ph idx="1"/>
          </p:nvPr>
        </p:nvSpPr>
        <p:spPr>
          <a:xfrm>
            <a:off x="490653" y="1776848"/>
            <a:ext cx="11351941" cy="4024125"/>
          </a:xfrm>
        </p:spPr>
        <p:txBody>
          <a:bodyPr>
            <a:noAutofit/>
          </a:bodyPr>
          <a:lstStyle/>
          <a:p>
            <a:pPr algn="just" rtl="1">
              <a:buFont typeface="Wingdings" panose="05000000000000000000" pitchFamily="2" charset="2"/>
              <a:buChar char="§"/>
            </a:pPr>
            <a:r>
              <a:rPr lang="fa-IR" sz="2400" dirty="0" smtClean="0">
                <a:cs typeface="B Nazanin" panose="00000400000000000000" pitchFamily="2" charset="-78"/>
              </a:rPr>
              <a:t>اکثر مردم در استرالیای غربی میوه و سبزی را کمتر از مقدار توصیه مصرف می کنند.</a:t>
            </a:r>
          </a:p>
          <a:p>
            <a:pPr algn="just" rtl="1">
              <a:buFont typeface="Wingdings" panose="05000000000000000000" pitchFamily="2" charset="2"/>
              <a:buChar char="§"/>
            </a:pPr>
            <a:r>
              <a:rPr lang="fa-IR" sz="2400" dirty="0" smtClean="0">
                <a:cs typeface="B Nazanin" panose="00000400000000000000" pitchFamily="2" charset="-78"/>
              </a:rPr>
              <a:t>برای تغییر این وضعیت لازم است استراتژی هایی بکار گرفته شود تا منجر به تغییر رفتار در جامعه مورد هدف شود.</a:t>
            </a:r>
          </a:p>
          <a:p>
            <a:pPr algn="just" rtl="1">
              <a:buFont typeface="Wingdings" panose="05000000000000000000" pitchFamily="2" charset="2"/>
              <a:buChar char="§"/>
            </a:pPr>
            <a:r>
              <a:rPr lang="fa-IR" sz="2400" dirty="0" smtClean="0">
                <a:cs typeface="B Nazanin" panose="00000400000000000000" pitchFamily="2" charset="-78"/>
              </a:rPr>
              <a:t>استفاده از رسانه های جمعی چندوجهی نقش مهم و کلیدی در این امر را دارا می باشند</a:t>
            </a:r>
          </a:p>
          <a:p>
            <a:pPr algn="just" rtl="1">
              <a:buFont typeface="Wingdings" panose="05000000000000000000" pitchFamily="2" charset="2"/>
              <a:buChar char="§"/>
            </a:pPr>
            <a:r>
              <a:rPr lang="fa-IR" sz="2400" dirty="0" smtClean="0">
                <a:cs typeface="B Nazanin" panose="00000400000000000000" pitchFamily="2" charset="-78"/>
              </a:rPr>
              <a:t>در این روش یعنی استفاده همزمان از چندین رسانه برا انتقال دادن فرهنگ و افکار مورد نظر می باشد</a:t>
            </a:r>
            <a:r>
              <a:rPr lang="fa-IR" sz="2400" dirty="0">
                <a:cs typeface="B Nazanin" panose="00000400000000000000" pitchFamily="2" charset="-78"/>
              </a:rPr>
              <a:t> </a:t>
            </a:r>
            <a:r>
              <a:rPr lang="fa-IR" sz="2400" dirty="0" smtClean="0">
                <a:cs typeface="B Nazanin" panose="00000400000000000000" pitchFamily="2" charset="-78"/>
              </a:rPr>
              <a:t>و می تواند شرایطی را در محیط بوجود آورد که تحت آن شرایط فراگیران، اطلاعات، رفتار و مهارت های جدید را از طریق رسانه هایی از قبیل: روزنامه ها، مجلات، رادیو، تلوزیون، ماهواره، اینترنت، سی دی ها، ویدئو و ... بدست آوردند</a:t>
            </a:r>
          </a:p>
        </p:txBody>
      </p:sp>
      <p:sp>
        <p:nvSpPr>
          <p:cNvPr id="4" name="Slide Number Placeholder 3"/>
          <p:cNvSpPr>
            <a:spLocks noGrp="1"/>
          </p:cNvSpPr>
          <p:nvPr>
            <p:ph type="sldNum" sz="quarter" idx="12"/>
          </p:nvPr>
        </p:nvSpPr>
        <p:spPr/>
        <p:txBody>
          <a:bodyPr/>
          <a:lstStyle/>
          <a:p>
            <a:pPr marL="0" marR="0" lvl="0" indent="0" algn="r" defTabSz="457200" rtl="1" eaLnBrk="1" fontAlgn="auto" latinLnBrk="0" hangingPunct="1">
              <a:lnSpc>
                <a:spcPct val="100000"/>
              </a:lnSpc>
              <a:spcBef>
                <a:spcPts val="0"/>
              </a:spcBef>
              <a:spcAft>
                <a:spcPts val="0"/>
              </a:spcAft>
              <a:buClrTx/>
              <a:buSzTx/>
              <a:buFontTx/>
              <a:buNone/>
              <a:tabLst/>
              <a:defRPr/>
            </a:pPr>
            <a:fld id="{D57F1E4F-1CFF-5643-939E-217C01CDF565}" type="slidenum">
              <a:rPr kumimoji="0" lang="en-US" sz="1400" b="1" i="0" u="none" strike="noStrike" kern="1200" cap="none" spc="0" normalizeH="0" baseline="0" noProof="0" smtClean="0">
                <a:ln>
                  <a:noFill/>
                </a:ln>
                <a:solidFill>
                  <a:prstClr val="black">
                    <a:tint val="75000"/>
                  </a:prstClr>
                </a:solidFill>
                <a:effectLst/>
                <a:uLnTx/>
                <a:uFillTx/>
                <a:latin typeface="Century Gothic" panose="020B0502020202020204"/>
                <a:ea typeface="+mn-ea"/>
                <a:cs typeface="B Nazanin" panose="00000400000000000000" pitchFamily="2" charset="-78"/>
              </a:rPr>
              <a:pPr marL="0" marR="0" lvl="0" indent="0" algn="r" defTabSz="457200" rtl="1" eaLnBrk="1" fontAlgn="auto" latinLnBrk="0" hangingPunct="1">
                <a:lnSpc>
                  <a:spcPct val="100000"/>
                </a:lnSpc>
                <a:spcBef>
                  <a:spcPts val="0"/>
                </a:spcBef>
                <a:spcAft>
                  <a:spcPts val="0"/>
                </a:spcAft>
                <a:buClrTx/>
                <a:buSzTx/>
                <a:buFontTx/>
                <a:buNone/>
                <a:tabLst/>
                <a:defRPr/>
              </a:pPr>
              <a:t>44</a:t>
            </a:fld>
            <a:endParaRPr kumimoji="0" lang="en-US" sz="1400" b="1" i="0" u="none" strike="noStrike" kern="1200" cap="none" spc="0" normalizeH="0" baseline="0" noProof="0" dirty="0">
              <a:ln>
                <a:noFill/>
              </a:ln>
              <a:solidFill>
                <a:prstClr val="black">
                  <a:tint val="75000"/>
                </a:prstClr>
              </a:solidFill>
              <a:effectLst/>
              <a:uLnTx/>
              <a:uFillTx/>
              <a:latin typeface="Century Gothic" panose="020B0502020202020204"/>
              <a:ea typeface="+mn-ea"/>
              <a:cs typeface="B Nazanin" panose="00000400000000000000"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0653" y="4989995"/>
            <a:ext cx="7280862" cy="136585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718" y="166562"/>
            <a:ext cx="3289093" cy="1610285"/>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32825" y="4858995"/>
            <a:ext cx="3038475" cy="1504950"/>
          </a:xfrm>
          <a:prstGeom prst="rect">
            <a:avLst/>
          </a:prstGeom>
        </p:spPr>
      </p:pic>
    </p:spTree>
    <p:extLst>
      <p:ext uri="{BB962C8B-B14F-4D97-AF65-F5344CB8AC3E}">
        <p14:creationId xmlns:p14="http://schemas.microsoft.com/office/powerpoint/2010/main" val="111331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7588" y="271028"/>
            <a:ext cx="6525006" cy="1026327"/>
          </a:xfrm>
        </p:spPr>
        <p:txBody>
          <a:bodyPr>
            <a:normAutofit/>
          </a:bodyPr>
          <a:lstStyle/>
          <a:p>
            <a:r>
              <a:rPr lang="fa-IR" sz="3200" b="1" dirty="0" smtClean="0">
                <a:cs typeface="B Titr" panose="00000700000000000000" pitchFamily="2" charset="-78"/>
              </a:rPr>
              <a:t>کمپین میوه و سبزی استرالیای غربی</a:t>
            </a:r>
            <a:endParaRPr lang="fa-IR" sz="3200" b="1" dirty="0">
              <a:cs typeface="B Titr" panose="00000700000000000000" pitchFamily="2" charset="-78"/>
            </a:endParaRPr>
          </a:p>
        </p:txBody>
      </p:sp>
      <p:sp>
        <p:nvSpPr>
          <p:cNvPr id="3" name="Content Placeholder 2"/>
          <p:cNvSpPr>
            <a:spLocks noGrp="1"/>
          </p:cNvSpPr>
          <p:nvPr>
            <p:ph idx="1"/>
          </p:nvPr>
        </p:nvSpPr>
        <p:spPr>
          <a:xfrm>
            <a:off x="490653" y="1814451"/>
            <a:ext cx="11351941" cy="4600418"/>
          </a:xfrm>
        </p:spPr>
        <p:txBody>
          <a:bodyPr>
            <a:noAutofit/>
          </a:bodyPr>
          <a:lstStyle/>
          <a:p>
            <a:pPr marL="0" indent="0" algn="just" rtl="1">
              <a:buNone/>
            </a:pPr>
            <a:r>
              <a:rPr lang="fa-IR" sz="2000" dirty="0" smtClean="0">
                <a:cs typeface="B Nazanin" panose="00000400000000000000" pitchFamily="2" charset="-78"/>
              </a:rPr>
              <a:t>عناصر کمپین:</a:t>
            </a:r>
          </a:p>
          <a:p>
            <a:pPr marL="0" indent="0" algn="just" rtl="1">
              <a:buNone/>
            </a:pPr>
            <a:r>
              <a:rPr lang="fa-IR" sz="2000" dirty="0" smtClean="0">
                <a:cs typeface="B Nazanin" panose="00000400000000000000" pitchFamily="2" charset="-78"/>
              </a:rPr>
              <a:t>اجرای برنامه ها بطور همزمان در تقویت اثر یکدیگر مهم هستند. این برنامه ها شامل:</a:t>
            </a:r>
          </a:p>
          <a:p>
            <a:pPr algn="just" rtl="1">
              <a:buFont typeface="Wingdings" panose="05000000000000000000" pitchFamily="2" charset="2"/>
              <a:buChar char="ü"/>
            </a:pPr>
            <a:r>
              <a:rPr lang="fa-IR" sz="2000" dirty="0" smtClean="0">
                <a:cs typeface="B Nazanin" panose="00000400000000000000" pitchFamily="2" charset="-78"/>
              </a:rPr>
              <a:t>تبلیغات تلوزیون</a:t>
            </a:r>
          </a:p>
          <a:p>
            <a:pPr algn="just" rtl="1">
              <a:buFont typeface="Wingdings" panose="05000000000000000000" pitchFamily="2" charset="2"/>
              <a:buChar char="ü"/>
            </a:pPr>
            <a:r>
              <a:rPr lang="fa-IR" sz="2000" dirty="0" smtClean="0">
                <a:cs typeface="B Nazanin" panose="00000400000000000000" pitchFamily="2" charset="-78"/>
              </a:rPr>
              <a:t>پیام بازرگانی و تبلیغات تلوزیون</a:t>
            </a:r>
          </a:p>
          <a:p>
            <a:pPr algn="just" rtl="1">
              <a:buFont typeface="Wingdings" panose="05000000000000000000" pitchFamily="2" charset="2"/>
              <a:buChar char="ü"/>
            </a:pPr>
            <a:r>
              <a:rPr lang="fa-IR" sz="2000" dirty="0" smtClean="0">
                <a:cs typeface="B Nazanin" panose="00000400000000000000" pitchFamily="2" charset="-78"/>
              </a:rPr>
              <a:t>نمایش های تبلیغاتی در محیط پیرامون و فضای باز مانند بیلبورد و تابلوهای تبلیغات</a:t>
            </a:r>
          </a:p>
          <a:p>
            <a:pPr algn="just" rtl="1">
              <a:buFont typeface="Wingdings" panose="05000000000000000000" pitchFamily="2" charset="2"/>
              <a:buChar char="ü"/>
            </a:pPr>
            <a:r>
              <a:rPr lang="fa-IR" sz="2000" dirty="0" smtClean="0">
                <a:cs typeface="B Nazanin" panose="00000400000000000000" pitchFamily="2" charset="-78"/>
              </a:rPr>
              <a:t>تبلیغات در فروشگاه ها و در پایه صندوق</a:t>
            </a:r>
          </a:p>
          <a:p>
            <a:pPr algn="just" rtl="1">
              <a:buFont typeface="Wingdings" panose="05000000000000000000" pitchFamily="2" charset="2"/>
              <a:buChar char="ü"/>
            </a:pPr>
            <a:r>
              <a:rPr lang="fa-IR" sz="2000" dirty="0" smtClean="0">
                <a:cs typeface="B Nazanin" panose="00000400000000000000" pitchFamily="2" charset="-78"/>
              </a:rPr>
              <a:t>جشنواره های غذا</a:t>
            </a:r>
          </a:p>
          <a:p>
            <a:pPr algn="just" rtl="1">
              <a:buFont typeface="Wingdings" panose="05000000000000000000" pitchFamily="2" charset="2"/>
              <a:buChar char="ü"/>
            </a:pPr>
            <a:r>
              <a:rPr lang="fa-IR" sz="2000" dirty="0" smtClean="0">
                <a:cs typeface="B Nazanin" panose="00000400000000000000" pitchFamily="2" charset="-78"/>
              </a:rPr>
              <a:t>استفاده از پیام های رادیویی</a:t>
            </a:r>
          </a:p>
          <a:p>
            <a:pPr marL="0" indent="0" algn="just" rtl="1">
              <a:buNone/>
            </a:pPr>
            <a:r>
              <a:rPr lang="fa-IR" sz="2000" dirty="0" smtClean="0">
                <a:cs typeface="B Nazanin" panose="00000400000000000000" pitchFamily="2" charset="-78"/>
              </a:rPr>
              <a:t>نشریات عمومی و وبسایت که به مردم یاد بدهد که چگونه به رژیم غذایی معمولی خودشان سبزی و میوه اضافه کنند و مجموعه ای از دستورهای آشپزی سریع و آسان و خوشمزه در اختیار عموم مردم قرار گیرد.</a:t>
            </a:r>
          </a:p>
          <a:p>
            <a:pPr algn="just" rtl="1">
              <a:buFont typeface="Wingdings" panose="05000000000000000000" pitchFamily="2" charset="2"/>
              <a:buChar char="ü"/>
            </a:pPr>
            <a:endParaRPr lang="fa-IR" sz="2000" dirty="0" smtClean="0">
              <a:cs typeface="B Nazanin" panose="00000400000000000000" pitchFamily="2" charset="-78"/>
            </a:endParaRPr>
          </a:p>
          <a:p>
            <a:pPr algn="just" rtl="1">
              <a:buFont typeface="Wingdings" panose="05000000000000000000" pitchFamily="2" charset="2"/>
              <a:buChar char="ü"/>
            </a:pPr>
            <a:endParaRPr lang="fa-IR" sz="2000" dirty="0" smtClean="0">
              <a:cs typeface="B Nazanin" panose="00000400000000000000" pitchFamily="2" charset="-78"/>
            </a:endParaRPr>
          </a:p>
          <a:p>
            <a:pPr algn="just" rtl="1">
              <a:buFont typeface="Wingdings" panose="05000000000000000000" pitchFamily="2" charset="2"/>
              <a:buChar char="§"/>
            </a:pPr>
            <a:r>
              <a:rPr lang="fa-IR" sz="2000" dirty="0" smtClean="0">
                <a:cs typeface="B Nazanin" panose="00000400000000000000" pitchFamily="2" charset="-78"/>
              </a:rPr>
              <a:t>اجرای </a:t>
            </a:r>
            <a:r>
              <a:rPr lang="fa-IR" sz="2000" dirty="0">
                <a:cs typeface="B Nazanin" panose="00000400000000000000" pitchFamily="2" charset="-78"/>
              </a:rPr>
              <a:t>این برنامه در غرب استرالیا به طور میانگین مصرف میوه و سبزیجات را به اندازه  0.8 واحد در روز در طی سه سال افزایش داد</a:t>
            </a:r>
            <a:endParaRPr lang="fa-IR" sz="2000" dirty="0" smtClean="0">
              <a:cs typeface="B Nazanin" panose="00000400000000000000" pitchFamily="2" charset="-78"/>
            </a:endParaRPr>
          </a:p>
        </p:txBody>
      </p:sp>
      <p:sp>
        <p:nvSpPr>
          <p:cNvPr id="4" name="Slide Number Placeholder 3"/>
          <p:cNvSpPr>
            <a:spLocks noGrp="1"/>
          </p:cNvSpPr>
          <p:nvPr>
            <p:ph type="sldNum" sz="quarter" idx="12"/>
          </p:nvPr>
        </p:nvSpPr>
        <p:spPr/>
        <p:txBody>
          <a:bodyPr/>
          <a:lstStyle/>
          <a:p>
            <a:pPr marL="0" marR="0" lvl="0" indent="0" algn="r" defTabSz="457200" rtl="1" eaLnBrk="1" fontAlgn="auto" latinLnBrk="0" hangingPunct="1">
              <a:lnSpc>
                <a:spcPct val="100000"/>
              </a:lnSpc>
              <a:spcBef>
                <a:spcPts val="0"/>
              </a:spcBef>
              <a:spcAft>
                <a:spcPts val="0"/>
              </a:spcAft>
              <a:buClrTx/>
              <a:buSzTx/>
              <a:buFontTx/>
              <a:buNone/>
              <a:tabLst/>
              <a:defRPr/>
            </a:pPr>
            <a:fld id="{D57F1E4F-1CFF-5643-939E-217C01CDF565}" type="slidenum">
              <a:rPr kumimoji="0" lang="en-US" sz="1400" b="1" i="0" u="none" strike="noStrike" kern="1200" cap="none" spc="0" normalizeH="0" baseline="0" noProof="0" smtClean="0">
                <a:ln>
                  <a:noFill/>
                </a:ln>
                <a:solidFill>
                  <a:prstClr val="black">
                    <a:tint val="75000"/>
                  </a:prstClr>
                </a:solidFill>
                <a:effectLst/>
                <a:uLnTx/>
                <a:uFillTx/>
                <a:latin typeface="Century Gothic" panose="020B0502020202020204"/>
                <a:ea typeface="+mn-ea"/>
                <a:cs typeface="B Nazanin" panose="00000400000000000000" pitchFamily="2" charset="-78"/>
              </a:rPr>
              <a:pPr marL="0" marR="0" lvl="0" indent="0" algn="r" defTabSz="457200" rtl="1" eaLnBrk="1" fontAlgn="auto" latinLnBrk="0" hangingPunct="1">
                <a:lnSpc>
                  <a:spcPct val="100000"/>
                </a:lnSpc>
                <a:spcBef>
                  <a:spcPts val="0"/>
                </a:spcBef>
                <a:spcAft>
                  <a:spcPts val="0"/>
                </a:spcAft>
                <a:buClrTx/>
                <a:buSzTx/>
                <a:buFontTx/>
                <a:buNone/>
                <a:tabLst/>
                <a:defRPr/>
              </a:pPr>
              <a:t>45</a:t>
            </a:fld>
            <a:endParaRPr kumimoji="0" lang="en-US" sz="1400" b="1" i="0" u="none" strike="noStrike" kern="1200" cap="none" spc="0" normalizeH="0" baseline="0" noProof="0" dirty="0">
              <a:ln>
                <a:noFill/>
              </a:ln>
              <a:solidFill>
                <a:prstClr val="black">
                  <a:tint val="75000"/>
                </a:prstClr>
              </a:solidFill>
              <a:effectLst/>
              <a:uLnTx/>
              <a:uFillTx/>
              <a:latin typeface="Century Gothic" panose="020B0502020202020204"/>
              <a:ea typeface="+mn-ea"/>
              <a:cs typeface="B Nazanin" panose="00000400000000000000"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0653" y="3047663"/>
            <a:ext cx="2466975" cy="184785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522" y="169133"/>
            <a:ext cx="4602898" cy="2557166"/>
          </a:xfrm>
          <a:prstGeom prst="rect">
            <a:avLst/>
          </a:prstGeom>
        </p:spPr>
      </p:pic>
    </p:spTree>
    <p:extLst>
      <p:ext uri="{BB962C8B-B14F-4D97-AF65-F5344CB8AC3E}">
        <p14:creationId xmlns:p14="http://schemas.microsoft.com/office/powerpoint/2010/main" val="4232072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3580" y="271028"/>
            <a:ext cx="7449014" cy="1026327"/>
          </a:xfrm>
        </p:spPr>
        <p:txBody>
          <a:bodyPr>
            <a:normAutofit/>
          </a:bodyPr>
          <a:lstStyle/>
          <a:p>
            <a:r>
              <a:rPr lang="fa-IR" sz="3200" b="1" dirty="0" smtClean="0">
                <a:cs typeface="B Titr" panose="00000700000000000000" pitchFamily="2" charset="-78"/>
              </a:rPr>
              <a:t>کمپین میوه و سبزی استرالیای غربی</a:t>
            </a:r>
            <a:endParaRPr lang="fa-IR" sz="3200" b="1" dirty="0">
              <a:cs typeface="B Titr" panose="00000700000000000000" pitchFamily="2" charset="-78"/>
            </a:endParaRPr>
          </a:p>
        </p:txBody>
      </p:sp>
      <p:sp>
        <p:nvSpPr>
          <p:cNvPr id="3" name="Content Placeholder 2"/>
          <p:cNvSpPr>
            <a:spLocks noGrp="1"/>
          </p:cNvSpPr>
          <p:nvPr>
            <p:ph idx="1"/>
          </p:nvPr>
        </p:nvSpPr>
        <p:spPr>
          <a:xfrm>
            <a:off x="490653" y="1297355"/>
            <a:ext cx="11351941" cy="4287519"/>
          </a:xfrm>
        </p:spPr>
        <p:txBody>
          <a:bodyPr>
            <a:noAutofit/>
          </a:bodyPr>
          <a:lstStyle/>
          <a:p>
            <a:pPr marL="0" indent="0" algn="just" rtl="1">
              <a:buNone/>
            </a:pPr>
            <a:r>
              <a:rPr lang="fa-IR" sz="2000" b="1" dirty="0" smtClean="0">
                <a:cs typeface="B Nazanin" panose="00000400000000000000" pitchFamily="2" charset="-78"/>
              </a:rPr>
              <a:t>اهداف کمپین:</a:t>
            </a:r>
          </a:p>
          <a:p>
            <a:pPr algn="just" rtl="1">
              <a:buFont typeface="Wingdings" panose="05000000000000000000" pitchFamily="2" charset="2"/>
              <a:buChar char="ü"/>
            </a:pPr>
            <a:r>
              <a:rPr lang="fa-IR" sz="2000" dirty="0" smtClean="0">
                <a:cs typeface="B Nazanin" panose="00000400000000000000" pitchFamily="2" charset="-78"/>
              </a:rPr>
              <a:t>تشویق و آگاهی دادن به ضرورت خوردن میوه و سبزی فراوان بویژه سبزیجات</a:t>
            </a:r>
          </a:p>
          <a:p>
            <a:pPr algn="just" rtl="1">
              <a:buFont typeface="Wingdings" panose="05000000000000000000" pitchFamily="2" charset="2"/>
              <a:buChar char="ü"/>
            </a:pPr>
            <a:r>
              <a:rPr lang="fa-IR" sz="2000" dirty="0" smtClean="0">
                <a:cs typeface="B Nazanin" panose="00000400000000000000" pitchFamily="2" charset="-78"/>
              </a:rPr>
              <a:t>تفهیم و درک آسان بودن آماده سازی و خوردن سبزی</a:t>
            </a:r>
          </a:p>
          <a:p>
            <a:pPr algn="just" rtl="1">
              <a:buFont typeface="Wingdings" panose="05000000000000000000" pitchFamily="2" charset="2"/>
              <a:buChar char="ü"/>
            </a:pPr>
            <a:r>
              <a:rPr lang="fa-IR" sz="2000" dirty="0" smtClean="0">
                <a:cs typeface="B Nazanin" panose="00000400000000000000" pitchFamily="2" charset="-78"/>
              </a:rPr>
              <a:t>تمرکز کمپین بر روی مصرف سبزی</a:t>
            </a:r>
          </a:p>
          <a:p>
            <a:pPr algn="just" rtl="1">
              <a:buFont typeface="Wingdings" panose="05000000000000000000" pitchFamily="2" charset="2"/>
              <a:buChar char="ü"/>
            </a:pPr>
            <a:r>
              <a:rPr lang="fa-IR" sz="2000" dirty="0" smtClean="0">
                <a:cs typeface="B Nazanin" panose="00000400000000000000" pitchFamily="2" charset="-78"/>
              </a:rPr>
              <a:t>بدلیل اینکه مصرف سبزی مشکل تر از میوه است و جامعه استرالیای غربی مصرف سبزی کمتری دارند، بنابراین بیشتر تبلیغات بر روی مصرف سبزی تمرکز داشت</a:t>
            </a:r>
            <a:endParaRPr lang="fa-IR" sz="2000" dirty="0">
              <a:cs typeface="B Nazanin" panose="00000400000000000000" pitchFamily="2" charset="-78"/>
            </a:endParaRPr>
          </a:p>
          <a:p>
            <a:pPr marL="0" indent="0" algn="just" rtl="1">
              <a:buNone/>
            </a:pPr>
            <a:r>
              <a:rPr lang="fa-IR" sz="2000" dirty="0" smtClean="0">
                <a:cs typeface="B Nazanin" panose="00000400000000000000" pitchFamily="2" charset="-78"/>
              </a:rPr>
              <a:t>گروه مخاطب: </a:t>
            </a:r>
          </a:p>
          <a:p>
            <a:pPr marL="0" indent="0" algn="just" rtl="1">
              <a:buNone/>
            </a:pPr>
            <a:r>
              <a:rPr lang="fa-IR" sz="2000" dirty="0" smtClean="0">
                <a:cs typeface="B Nazanin" panose="00000400000000000000" pitchFamily="2" charset="-78"/>
              </a:rPr>
              <a:t>گروه مخاطب در تبلیغات رسانه ای، بزرگسالان بودند، چرا که تهیه و خرید غذا و مواد غذایی به عهده آنهاست</a:t>
            </a:r>
          </a:p>
          <a:p>
            <a:pPr algn="just" rtl="1">
              <a:buFont typeface="Wingdings" panose="05000000000000000000" pitchFamily="2" charset="2"/>
              <a:buChar char="ü"/>
            </a:pPr>
            <a:endParaRPr lang="fa-IR" sz="2000" dirty="0" smtClean="0">
              <a:cs typeface="B Nazanin" panose="00000400000000000000" pitchFamily="2" charset="-78"/>
            </a:endParaRPr>
          </a:p>
        </p:txBody>
      </p:sp>
      <p:sp>
        <p:nvSpPr>
          <p:cNvPr id="4" name="Slide Number Placeholder 3"/>
          <p:cNvSpPr>
            <a:spLocks noGrp="1"/>
          </p:cNvSpPr>
          <p:nvPr>
            <p:ph type="sldNum" sz="quarter" idx="12"/>
          </p:nvPr>
        </p:nvSpPr>
        <p:spPr/>
        <p:txBody>
          <a:bodyPr/>
          <a:lstStyle/>
          <a:p>
            <a:pPr marL="0" marR="0" lvl="0" indent="0" algn="r" defTabSz="457200" rtl="1" eaLnBrk="1" fontAlgn="auto" latinLnBrk="0" hangingPunct="1">
              <a:lnSpc>
                <a:spcPct val="100000"/>
              </a:lnSpc>
              <a:spcBef>
                <a:spcPts val="0"/>
              </a:spcBef>
              <a:spcAft>
                <a:spcPts val="0"/>
              </a:spcAft>
              <a:buClrTx/>
              <a:buSzTx/>
              <a:buFontTx/>
              <a:buNone/>
              <a:tabLst/>
              <a:defRPr/>
            </a:pPr>
            <a:fld id="{D57F1E4F-1CFF-5643-939E-217C01CDF565}" type="slidenum">
              <a:rPr kumimoji="0" lang="en-US" sz="1400" b="1" i="0" u="none" strike="noStrike" kern="1200" cap="none" spc="0" normalizeH="0" baseline="0" noProof="0" smtClean="0">
                <a:ln>
                  <a:noFill/>
                </a:ln>
                <a:solidFill>
                  <a:prstClr val="black">
                    <a:tint val="75000"/>
                  </a:prstClr>
                </a:solidFill>
                <a:effectLst/>
                <a:uLnTx/>
                <a:uFillTx/>
                <a:latin typeface="Century Gothic" panose="020B0502020202020204"/>
                <a:ea typeface="+mn-ea"/>
                <a:cs typeface="B Nazanin" panose="00000400000000000000" pitchFamily="2" charset="-78"/>
              </a:rPr>
              <a:pPr marL="0" marR="0" lvl="0" indent="0" algn="r" defTabSz="457200" rtl="1" eaLnBrk="1" fontAlgn="auto" latinLnBrk="0" hangingPunct="1">
                <a:lnSpc>
                  <a:spcPct val="100000"/>
                </a:lnSpc>
                <a:spcBef>
                  <a:spcPts val="0"/>
                </a:spcBef>
                <a:spcAft>
                  <a:spcPts val="0"/>
                </a:spcAft>
                <a:buClrTx/>
                <a:buSzTx/>
                <a:buFontTx/>
                <a:buNone/>
                <a:tabLst/>
                <a:defRPr/>
              </a:pPr>
              <a:t>46</a:t>
            </a:fld>
            <a:endParaRPr kumimoji="0" lang="en-US" sz="1400" b="1" i="0" u="none" strike="noStrike" kern="1200" cap="none" spc="0" normalizeH="0" baseline="0" noProof="0" dirty="0">
              <a:ln>
                <a:noFill/>
              </a:ln>
              <a:solidFill>
                <a:prstClr val="black">
                  <a:tint val="75000"/>
                </a:prstClr>
              </a:solidFill>
              <a:effectLst/>
              <a:uLnTx/>
              <a:uFillTx/>
              <a:latin typeface="Century Gothic" panose="020B0502020202020204"/>
              <a:ea typeface="+mn-ea"/>
              <a:cs typeface="B Nazanin" panose="00000400000000000000" pitchFamily="2" charset="-78"/>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721" y="190652"/>
            <a:ext cx="3902927" cy="221340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265323"/>
            <a:ext cx="12192000" cy="1577962"/>
          </a:xfrm>
          <a:prstGeom prst="rect">
            <a:avLst/>
          </a:prstGeom>
        </p:spPr>
      </p:pic>
    </p:spTree>
    <p:extLst>
      <p:ext uri="{BB962C8B-B14F-4D97-AF65-F5344CB8AC3E}">
        <p14:creationId xmlns:p14="http://schemas.microsoft.com/office/powerpoint/2010/main" val="460144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36123" y="271028"/>
            <a:ext cx="8406471" cy="1026327"/>
          </a:xfrm>
        </p:spPr>
        <p:txBody>
          <a:bodyPr>
            <a:normAutofit/>
          </a:bodyPr>
          <a:lstStyle/>
          <a:p>
            <a:r>
              <a:rPr lang="fa-IR" sz="3200" b="1" dirty="0" smtClean="0">
                <a:cs typeface="B Titr" panose="00000700000000000000" pitchFamily="2" charset="-78"/>
              </a:rPr>
              <a:t>کمپین میوه و سبزی استرالیای غربی</a:t>
            </a:r>
            <a:endParaRPr lang="fa-IR" sz="3200" b="1" dirty="0">
              <a:cs typeface="B Titr" panose="00000700000000000000" pitchFamily="2" charset="-78"/>
            </a:endParaRPr>
          </a:p>
        </p:txBody>
      </p:sp>
      <p:sp>
        <p:nvSpPr>
          <p:cNvPr id="3" name="Content Placeholder 2"/>
          <p:cNvSpPr>
            <a:spLocks noGrp="1"/>
          </p:cNvSpPr>
          <p:nvPr>
            <p:ph idx="1"/>
          </p:nvPr>
        </p:nvSpPr>
        <p:spPr>
          <a:xfrm>
            <a:off x="490653" y="1208145"/>
            <a:ext cx="11351941" cy="4024125"/>
          </a:xfrm>
        </p:spPr>
        <p:txBody>
          <a:bodyPr>
            <a:noAutofit/>
          </a:bodyPr>
          <a:lstStyle/>
          <a:p>
            <a:pPr marL="0" indent="0" algn="just" rtl="1">
              <a:buNone/>
            </a:pPr>
            <a:r>
              <a:rPr lang="fa-IR" sz="2000" b="1" dirty="0" smtClean="0">
                <a:cs typeface="B Nazanin" panose="00000400000000000000" pitchFamily="2" charset="-78"/>
              </a:rPr>
              <a:t>ماهیت پیام:</a:t>
            </a:r>
          </a:p>
          <a:p>
            <a:pPr marL="0" indent="0" algn="just" rtl="1">
              <a:buNone/>
            </a:pPr>
            <a:r>
              <a:rPr lang="fa-IR" sz="2000" dirty="0" smtClean="0">
                <a:cs typeface="B Nazanin" panose="00000400000000000000" pitchFamily="2" charset="-78"/>
              </a:rPr>
              <a:t>محققین بر این باور بودند که با وجودی که افراد از مزایای مصرف سبزی و میوه مطلع می باشند، اما گروه هدف بر این باورند که:</a:t>
            </a:r>
          </a:p>
          <a:p>
            <a:pPr algn="just" rtl="1">
              <a:buFont typeface="Courier New" panose="02070309020205020404" pitchFamily="49" charset="0"/>
              <a:buChar char="o"/>
            </a:pPr>
            <a:r>
              <a:rPr lang="fa-IR" sz="2000" dirty="0" smtClean="0">
                <a:cs typeface="B Nazanin" panose="00000400000000000000" pitchFamily="2" charset="-78"/>
              </a:rPr>
              <a:t>به اندازه کافی میوه و سبزی می خورند</a:t>
            </a:r>
          </a:p>
          <a:p>
            <a:pPr algn="just" rtl="1">
              <a:buFont typeface="Courier New" panose="02070309020205020404" pitchFamily="49" charset="0"/>
              <a:buChar char="o"/>
            </a:pPr>
            <a:r>
              <a:rPr lang="fa-IR" sz="2000" dirty="0" smtClean="0">
                <a:cs typeface="B Nazanin" panose="00000400000000000000" pitchFamily="2" charset="-78"/>
              </a:rPr>
              <a:t>خوردن 5 واحد میوه و سبزی کارمشکلی است</a:t>
            </a:r>
          </a:p>
          <a:p>
            <a:pPr marL="0" indent="0" algn="just" rtl="1">
              <a:buNone/>
            </a:pPr>
            <a:r>
              <a:rPr lang="fa-IR" sz="2000" dirty="0" smtClean="0">
                <a:cs typeface="B Nazanin" panose="00000400000000000000" pitchFamily="2" charset="-78"/>
              </a:rPr>
              <a:t>بنابراین ماهیت پیام باید به گونه ای باشد که مخاطب متوجه شود که نه تنها سبزی کافی مصرف نمی کند، بلکه مصرف مقدار توصیه شده که ممکن است بیش از مصرف متعارف باشد، کار راحتی است</a:t>
            </a:r>
          </a:p>
          <a:p>
            <a:pPr marL="0" indent="0" algn="just" rtl="1">
              <a:buNone/>
            </a:pPr>
            <a:endParaRPr lang="fa-IR" sz="20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pPr marL="0" marR="0" lvl="0" indent="0" algn="r" defTabSz="457200" rtl="1" eaLnBrk="1" fontAlgn="auto" latinLnBrk="0" hangingPunct="1">
              <a:lnSpc>
                <a:spcPct val="100000"/>
              </a:lnSpc>
              <a:spcBef>
                <a:spcPts val="0"/>
              </a:spcBef>
              <a:spcAft>
                <a:spcPts val="0"/>
              </a:spcAft>
              <a:buClrTx/>
              <a:buSzTx/>
              <a:buFontTx/>
              <a:buNone/>
              <a:tabLst/>
              <a:defRPr/>
            </a:pPr>
            <a:fld id="{D57F1E4F-1CFF-5643-939E-217C01CDF565}" type="slidenum">
              <a:rPr kumimoji="0" lang="en-US" sz="1400" b="1" i="0" u="none" strike="noStrike" kern="1200" cap="none" spc="0" normalizeH="0" baseline="0" noProof="0" smtClean="0">
                <a:ln>
                  <a:noFill/>
                </a:ln>
                <a:solidFill>
                  <a:prstClr val="black">
                    <a:tint val="75000"/>
                  </a:prstClr>
                </a:solidFill>
                <a:effectLst/>
                <a:uLnTx/>
                <a:uFillTx/>
                <a:latin typeface="Century Gothic" panose="020B0502020202020204"/>
                <a:ea typeface="+mn-ea"/>
                <a:cs typeface="B Nazanin" panose="00000400000000000000" pitchFamily="2" charset="-78"/>
              </a:rPr>
              <a:pPr marL="0" marR="0" lvl="0" indent="0" algn="r" defTabSz="457200" rtl="1" eaLnBrk="1" fontAlgn="auto" latinLnBrk="0" hangingPunct="1">
                <a:lnSpc>
                  <a:spcPct val="100000"/>
                </a:lnSpc>
                <a:spcBef>
                  <a:spcPts val="0"/>
                </a:spcBef>
                <a:spcAft>
                  <a:spcPts val="0"/>
                </a:spcAft>
                <a:buClrTx/>
                <a:buSzTx/>
                <a:buFontTx/>
                <a:buNone/>
                <a:tabLst/>
                <a:defRPr/>
              </a:pPr>
              <a:t>47</a:t>
            </a:fld>
            <a:endParaRPr kumimoji="0" lang="en-US" sz="1400" b="1" i="0" u="none" strike="noStrike" kern="1200" cap="none" spc="0" normalizeH="0" baseline="0" noProof="0" dirty="0">
              <a:ln>
                <a:noFill/>
              </a:ln>
              <a:solidFill>
                <a:prstClr val="black">
                  <a:tint val="75000"/>
                </a:prstClr>
              </a:solidFill>
              <a:effectLst/>
              <a:uLnTx/>
              <a:uFillTx/>
              <a:latin typeface="Century Gothic" panose="020B0502020202020204"/>
              <a:ea typeface="+mn-ea"/>
              <a:cs typeface="B Nazanin" panose="00000400000000000000"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1790" y="4081615"/>
            <a:ext cx="7759391" cy="2586464"/>
          </a:xfrm>
          <a:prstGeom prst="rect">
            <a:avLst/>
          </a:prstGeom>
        </p:spPr>
      </p:pic>
    </p:spTree>
    <p:extLst>
      <p:ext uri="{BB962C8B-B14F-4D97-AF65-F5344CB8AC3E}">
        <p14:creationId xmlns:p14="http://schemas.microsoft.com/office/powerpoint/2010/main" val="1150350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8227" y="271028"/>
            <a:ext cx="7434367" cy="1026327"/>
          </a:xfrm>
        </p:spPr>
        <p:txBody>
          <a:bodyPr>
            <a:normAutofit/>
          </a:bodyPr>
          <a:lstStyle/>
          <a:p>
            <a:r>
              <a:rPr lang="fa-IR" sz="3200" b="1" dirty="0" smtClean="0">
                <a:cs typeface="B Titr" panose="00000700000000000000" pitchFamily="2" charset="-78"/>
              </a:rPr>
              <a:t>کمپین میوه و سبزی استرالیای غربی</a:t>
            </a:r>
            <a:endParaRPr lang="fa-IR" sz="3200" b="1" dirty="0">
              <a:cs typeface="B Titr" panose="00000700000000000000" pitchFamily="2" charset="-78"/>
            </a:endParaRPr>
          </a:p>
        </p:txBody>
      </p:sp>
      <p:sp>
        <p:nvSpPr>
          <p:cNvPr id="3" name="Content Placeholder 2"/>
          <p:cNvSpPr>
            <a:spLocks noGrp="1"/>
          </p:cNvSpPr>
          <p:nvPr>
            <p:ph idx="1"/>
          </p:nvPr>
        </p:nvSpPr>
        <p:spPr>
          <a:xfrm>
            <a:off x="490653" y="1531526"/>
            <a:ext cx="11351941" cy="4987807"/>
          </a:xfrm>
        </p:spPr>
        <p:txBody>
          <a:bodyPr>
            <a:noAutofit/>
          </a:bodyPr>
          <a:lstStyle/>
          <a:p>
            <a:pPr marL="0" indent="0" algn="just" rtl="1">
              <a:buNone/>
            </a:pPr>
            <a:endParaRPr lang="fa-IR" sz="2000" b="1" dirty="0" smtClean="0">
              <a:cs typeface="B Nazanin" panose="00000400000000000000" pitchFamily="2" charset="-78"/>
            </a:endParaRPr>
          </a:p>
          <a:p>
            <a:pPr marL="0" indent="0" algn="just" rtl="1">
              <a:buNone/>
            </a:pPr>
            <a:r>
              <a:rPr lang="fa-IR" sz="2000" b="1" dirty="0" smtClean="0">
                <a:cs typeface="B Nazanin" panose="00000400000000000000" pitchFamily="2" charset="-78"/>
              </a:rPr>
              <a:t>لوگو:</a:t>
            </a:r>
          </a:p>
          <a:p>
            <a:pPr marL="0" indent="0" algn="just" rtl="1">
              <a:buNone/>
            </a:pPr>
            <a:r>
              <a:rPr lang="fa-IR" sz="2000" dirty="0" smtClean="0">
                <a:cs typeface="B Nazanin" panose="00000400000000000000" pitchFamily="2" charset="-78"/>
              </a:rPr>
              <a:t>استفاده از لوگو که حامل پیام 2 واحد میوه و 5 واحد سبزی در کنار هر پیام تبلیغاتی دیده می شود</a:t>
            </a:r>
          </a:p>
          <a:p>
            <a:pPr marL="0" indent="0" algn="just" rtl="1">
              <a:buNone/>
            </a:pPr>
            <a:endParaRPr lang="fa-IR" sz="2000" dirty="0">
              <a:cs typeface="B Nazanin" panose="00000400000000000000" pitchFamily="2" charset="-78"/>
            </a:endParaRPr>
          </a:p>
          <a:p>
            <a:pPr marL="0" indent="0" algn="just" rtl="1">
              <a:buNone/>
            </a:pPr>
            <a:r>
              <a:rPr lang="fa-IR" sz="2000" b="1" dirty="0" smtClean="0">
                <a:cs typeface="B Nazanin" panose="00000400000000000000" pitchFamily="2" charset="-78"/>
              </a:rPr>
              <a:t>خلاقیت:</a:t>
            </a:r>
          </a:p>
          <a:p>
            <a:pPr marL="0" indent="0" algn="just" rtl="1">
              <a:buNone/>
            </a:pPr>
            <a:r>
              <a:rPr lang="fa-IR" sz="2000" dirty="0" smtClean="0">
                <a:cs typeface="B Nazanin" panose="00000400000000000000" pitchFamily="2" charset="-78"/>
              </a:rPr>
              <a:t>بدلیل اینکه آشپزهای تلوزیونی محبوب مردم، بویژه جمعیت مورد هدف کمپین بودند، بنابراین یک سری انیمیشن به صدای آریوس (سرآشپز معروف و شناخته شده استرالیا که بالاترین میزان بیننده را داشت) در فاصله تبلیغات تلوزیونی ظاهر شده و با نشان دادن آشپزی مهیج به مخاطب القا می کرد که مصرف سبزی افراد کم هست و لازم است افزایش دهند.</a:t>
            </a:r>
          </a:p>
          <a:p>
            <a:pPr marL="0" indent="0" algn="just" rtl="1">
              <a:buNone/>
            </a:pPr>
            <a:endParaRPr lang="fa-IR" sz="2000" dirty="0" smtClean="0">
              <a:cs typeface="B Nazanin" panose="00000400000000000000" pitchFamily="2" charset="-78"/>
            </a:endParaRPr>
          </a:p>
          <a:p>
            <a:pPr algn="just" rtl="1">
              <a:buFont typeface="Wingdings" panose="05000000000000000000" pitchFamily="2" charset="2"/>
              <a:buChar char="§"/>
            </a:pPr>
            <a:r>
              <a:rPr lang="fa-IR" sz="2000" dirty="0" smtClean="0">
                <a:cs typeface="B Nazanin" panose="00000400000000000000" pitchFamily="2" charset="-78"/>
              </a:rPr>
              <a:t>اجرای </a:t>
            </a:r>
            <a:r>
              <a:rPr lang="fa-IR" sz="2000" dirty="0">
                <a:cs typeface="B Nazanin" panose="00000400000000000000" pitchFamily="2" charset="-78"/>
              </a:rPr>
              <a:t>این برنامه در غرب استرالیا به طور میانگین مصرف میوه و سبزیجات را به اندازه  0.8 واحد در روز در طی سه سال افزایش داد</a:t>
            </a:r>
            <a:endParaRPr lang="fa-IR" sz="2000" dirty="0" smtClean="0">
              <a:cs typeface="B Nazanin" panose="00000400000000000000" pitchFamily="2" charset="-78"/>
            </a:endParaRPr>
          </a:p>
        </p:txBody>
      </p:sp>
      <p:sp>
        <p:nvSpPr>
          <p:cNvPr id="4" name="Slide Number Placeholder 3"/>
          <p:cNvSpPr>
            <a:spLocks noGrp="1"/>
          </p:cNvSpPr>
          <p:nvPr>
            <p:ph type="sldNum" sz="quarter" idx="12"/>
          </p:nvPr>
        </p:nvSpPr>
        <p:spPr/>
        <p:txBody>
          <a:bodyPr/>
          <a:lstStyle/>
          <a:p>
            <a:pPr marL="0" marR="0" lvl="0" indent="0" algn="r" defTabSz="457200" rtl="1" eaLnBrk="1" fontAlgn="auto" latinLnBrk="0" hangingPunct="1">
              <a:lnSpc>
                <a:spcPct val="100000"/>
              </a:lnSpc>
              <a:spcBef>
                <a:spcPts val="0"/>
              </a:spcBef>
              <a:spcAft>
                <a:spcPts val="0"/>
              </a:spcAft>
              <a:buClrTx/>
              <a:buSzTx/>
              <a:buFontTx/>
              <a:buNone/>
              <a:tabLst/>
              <a:defRPr/>
            </a:pPr>
            <a:fld id="{D57F1E4F-1CFF-5643-939E-217C01CDF565}" type="slidenum">
              <a:rPr kumimoji="0" lang="en-US" sz="1400" b="1" i="0" u="none" strike="noStrike" kern="1200" cap="none" spc="0" normalizeH="0" baseline="0" noProof="0" smtClean="0">
                <a:ln>
                  <a:noFill/>
                </a:ln>
                <a:solidFill>
                  <a:prstClr val="black">
                    <a:tint val="75000"/>
                  </a:prstClr>
                </a:solidFill>
                <a:effectLst/>
                <a:uLnTx/>
                <a:uFillTx/>
                <a:latin typeface="Century Gothic" panose="020B0502020202020204"/>
                <a:ea typeface="+mn-ea"/>
                <a:cs typeface="B Nazanin" panose="00000400000000000000" pitchFamily="2" charset="-78"/>
              </a:rPr>
              <a:pPr marL="0" marR="0" lvl="0" indent="0" algn="r" defTabSz="457200" rtl="1" eaLnBrk="1" fontAlgn="auto" latinLnBrk="0" hangingPunct="1">
                <a:lnSpc>
                  <a:spcPct val="100000"/>
                </a:lnSpc>
                <a:spcBef>
                  <a:spcPts val="0"/>
                </a:spcBef>
                <a:spcAft>
                  <a:spcPts val="0"/>
                </a:spcAft>
                <a:buClrTx/>
                <a:buSzTx/>
                <a:buFontTx/>
                <a:buNone/>
                <a:tabLst/>
                <a:defRPr/>
              </a:pPr>
              <a:t>48</a:t>
            </a:fld>
            <a:endParaRPr kumimoji="0" lang="en-US" sz="1400" b="1" i="0" u="none" strike="noStrike" kern="1200" cap="none" spc="0" normalizeH="0" baseline="0" noProof="0" dirty="0">
              <a:ln>
                <a:noFill/>
              </a:ln>
              <a:solidFill>
                <a:prstClr val="black">
                  <a:tint val="75000"/>
                </a:prstClr>
              </a:solidFill>
              <a:effectLst/>
              <a:uLnTx/>
              <a:uFillTx/>
              <a:latin typeface="Century Gothic" panose="020B0502020202020204"/>
              <a:ea typeface="+mn-ea"/>
              <a:cs typeface="B Nazanin" panose="00000400000000000000"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3997" y="558426"/>
            <a:ext cx="3975216" cy="1946200"/>
          </a:xfrm>
          <a:prstGeom prst="rect">
            <a:avLst/>
          </a:prstGeom>
        </p:spPr>
      </p:pic>
    </p:spTree>
    <p:extLst>
      <p:ext uri="{BB962C8B-B14F-4D97-AF65-F5344CB8AC3E}">
        <p14:creationId xmlns:p14="http://schemas.microsoft.com/office/powerpoint/2010/main" val="2630233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11661775" y="6492875"/>
            <a:ext cx="530225"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1050" b="0" i="0" u="none" strike="noStrike" kern="1200" cap="none" spc="0" normalizeH="0" baseline="0" noProof="0" smtClean="0">
                <a:ln>
                  <a:noFill/>
                </a:ln>
                <a:solidFill>
                  <a:prstClr val="black">
                    <a:tint val="75000"/>
                  </a:prstClr>
                </a:solidFill>
                <a:effectLst/>
                <a:uLnTx/>
                <a:uFillTx/>
                <a:latin typeface="Century Gothic" panose="020B0502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49</a:t>
            </a:fld>
            <a:endParaRPr kumimoji="0" lang="en-US" sz="105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5" name="Title 1"/>
          <p:cNvSpPr txBox="1">
            <a:spLocks/>
          </p:cNvSpPr>
          <p:nvPr/>
        </p:nvSpPr>
        <p:spPr>
          <a:xfrm>
            <a:off x="1627358" y="-138659"/>
            <a:ext cx="9334500" cy="1599124"/>
          </a:xfrm>
          <a:prstGeom prst="rect">
            <a:avLst/>
          </a:prstGeom>
        </p:spPr>
        <p:txBody>
          <a:bodyPr vert="horz" lIns="91440" tIns="45720" rIns="91440" bIns="45720" rtlCol="0" anchor="b">
            <a:noAutofit/>
          </a:bodyPr>
          <a:lst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a:lstStyle>
          <a:p>
            <a:pPr marL="0" marR="0" lvl="0" indent="0" algn="r" defTabSz="914400" rtl="1" eaLnBrk="1" fontAlgn="auto" latinLnBrk="0" hangingPunct="1">
              <a:lnSpc>
                <a:spcPct val="150000"/>
              </a:lnSpc>
              <a:spcBef>
                <a:spcPct val="0"/>
              </a:spcBef>
              <a:spcAft>
                <a:spcPts val="0"/>
              </a:spcAft>
              <a:buClrTx/>
              <a:buSzTx/>
              <a:buFontTx/>
              <a:buNone/>
              <a:tabLst/>
              <a:defRPr/>
            </a:pPr>
            <a:r>
              <a:rPr kumimoji="0" lang="ar-SA" sz="3200" b="1" i="0" u="none" strike="noStrike" kern="1200" cap="all" spc="0" normalizeH="0" baseline="0" noProof="0" dirty="0" smtClean="0">
                <a:ln>
                  <a:noFill/>
                </a:ln>
                <a:solidFill>
                  <a:prstClr val="black"/>
                </a:solidFill>
                <a:effectLst/>
                <a:uLnTx/>
                <a:uFillTx/>
                <a:latin typeface="Century Gothic" panose="020B0502020202020204"/>
                <a:ea typeface="+mj-ea"/>
                <a:cs typeface="B Titr" panose="00000700000000000000" pitchFamily="2" charset="-78"/>
              </a:rPr>
              <a:t>کمپین برضد کیسه های پلاستیکی در کشور کامبوج</a:t>
            </a:r>
            <a:r>
              <a:rPr kumimoji="0" lang="en-US" sz="3200" b="1" i="0" u="none" strike="noStrike" kern="1200" cap="all" spc="0" normalizeH="0" baseline="0" noProof="0" dirty="0" smtClean="0">
                <a:ln>
                  <a:noFill/>
                </a:ln>
                <a:solidFill>
                  <a:prstClr val="black"/>
                </a:solidFill>
                <a:effectLst/>
                <a:uLnTx/>
                <a:uFillTx/>
                <a:latin typeface="Century Gothic" panose="020B0502020202020204"/>
                <a:ea typeface="+mj-ea"/>
                <a:cs typeface="B Titr" panose="00000700000000000000" pitchFamily="2" charset="-78"/>
              </a:rPr>
              <a:t> </a:t>
            </a:r>
            <a:r>
              <a:rPr kumimoji="0" lang="fa-IR" sz="3200" b="1" i="0" u="none" strike="noStrike" kern="1200" cap="all" spc="0" normalizeH="0" baseline="0" noProof="0" dirty="0" smtClean="0">
                <a:ln>
                  <a:noFill/>
                </a:ln>
                <a:solidFill>
                  <a:prstClr val="black"/>
                </a:solidFill>
                <a:effectLst/>
                <a:uLnTx/>
                <a:uFillTx/>
                <a:latin typeface="Century Gothic" panose="020B0502020202020204"/>
                <a:ea typeface="+mj-ea"/>
                <a:cs typeface="B Titr" panose="00000700000000000000" pitchFamily="2" charset="-78"/>
              </a:rPr>
              <a:t>سال ۲۰۱۵</a:t>
            </a:r>
            <a:r>
              <a:rPr kumimoji="0" lang="en-US" sz="3200" b="1" i="0" u="none" strike="noStrike" kern="1200" cap="all" spc="0" normalizeH="0" baseline="0" noProof="0" dirty="0" smtClean="0">
                <a:ln>
                  <a:noFill/>
                </a:ln>
                <a:solidFill>
                  <a:prstClr val="black"/>
                </a:solidFill>
                <a:effectLst/>
                <a:uLnTx/>
                <a:uFillTx/>
                <a:latin typeface="Century Gothic" panose="020B0502020202020204"/>
                <a:ea typeface="+mj-ea"/>
                <a:cs typeface="B Titr" panose="00000700000000000000" pitchFamily="2" charset="-78"/>
              </a:rPr>
              <a:t/>
            </a:r>
            <a:br>
              <a:rPr kumimoji="0" lang="en-US" sz="3200" b="1" i="0" u="none" strike="noStrike" kern="1200" cap="all" spc="0" normalizeH="0" baseline="0" noProof="0" dirty="0" smtClean="0">
                <a:ln>
                  <a:noFill/>
                </a:ln>
                <a:solidFill>
                  <a:prstClr val="black"/>
                </a:solidFill>
                <a:effectLst/>
                <a:uLnTx/>
                <a:uFillTx/>
                <a:latin typeface="Century Gothic" panose="020B0502020202020204"/>
                <a:ea typeface="+mj-ea"/>
                <a:cs typeface="B Titr" panose="00000700000000000000" pitchFamily="2" charset="-78"/>
              </a:rPr>
            </a:br>
            <a:r>
              <a:rPr kumimoji="0" lang="ar-SA" sz="3200" b="1" i="0" u="none" strike="noStrike" kern="1200" cap="all" spc="0" normalizeH="0" baseline="0" noProof="0" dirty="0" smtClean="0">
                <a:ln>
                  <a:noFill/>
                </a:ln>
                <a:solidFill>
                  <a:prstClr val="black"/>
                </a:solidFill>
                <a:effectLst/>
                <a:uLnTx/>
                <a:uFillTx/>
                <a:latin typeface="Century Gothic" panose="020B0502020202020204"/>
                <a:ea typeface="+mj-ea"/>
                <a:cs typeface="B Titr" panose="00000700000000000000" pitchFamily="2" charset="-78"/>
              </a:rPr>
              <a:t> </a:t>
            </a:r>
            <a:r>
              <a:rPr kumimoji="0" lang="fa-IR" sz="3200" b="1" i="0" u="none" strike="noStrike" kern="1200" cap="all" spc="0" normalizeH="0" baseline="0" noProof="0" dirty="0" smtClean="0">
                <a:ln>
                  <a:noFill/>
                </a:ln>
                <a:solidFill>
                  <a:prstClr val="black"/>
                </a:solidFill>
                <a:effectLst/>
                <a:uLnTx/>
                <a:uFillTx/>
                <a:latin typeface="Century Gothic" panose="020B0502020202020204"/>
                <a:ea typeface="+mj-ea"/>
                <a:cs typeface="B Titr" panose="00000700000000000000" pitchFamily="2" charset="-78"/>
              </a:rPr>
              <a:t>              </a:t>
            </a:r>
            <a:r>
              <a:rPr kumimoji="0" lang="ar-SA" sz="3200" b="1" i="0" u="none" strike="noStrike" kern="1200" cap="all" spc="0" normalizeH="0" baseline="0" noProof="0" dirty="0" smtClean="0">
                <a:ln>
                  <a:noFill/>
                </a:ln>
                <a:solidFill>
                  <a:prstClr val="black"/>
                </a:solidFill>
                <a:effectLst/>
                <a:uLnTx/>
                <a:uFillTx/>
                <a:latin typeface="Century Gothic" panose="020B0502020202020204"/>
                <a:ea typeface="+mj-ea"/>
                <a:cs typeface="B Titr" panose="00000700000000000000" pitchFamily="2" charset="-78"/>
              </a:rPr>
              <a:t>(</a:t>
            </a:r>
            <a:r>
              <a:rPr kumimoji="0" lang="en-US" sz="2400" b="1" i="0" u="none" strike="noStrike" kern="1200" cap="all" spc="0" normalizeH="0" baseline="0" noProof="0" dirty="0" smtClean="0">
                <a:ln>
                  <a:noFill/>
                </a:ln>
                <a:solidFill>
                  <a:prstClr val="black"/>
                </a:solidFill>
                <a:effectLst/>
                <a:uLnTx/>
                <a:uFillTx/>
                <a:latin typeface="Century Gothic" panose="020B0502020202020204"/>
                <a:ea typeface="+mj-ea"/>
                <a:cs typeface="+mj-cs"/>
              </a:rPr>
              <a:t>Cambodian Anti‐Plastic Bag Campaign</a:t>
            </a:r>
            <a:r>
              <a:rPr kumimoji="0" lang="ar-SA" sz="2400" b="1" i="0" u="none" strike="noStrike" kern="1200" cap="all" spc="0" normalizeH="0" baseline="0" noProof="0" dirty="0" smtClean="0">
                <a:ln>
                  <a:noFill/>
                </a:ln>
                <a:solidFill>
                  <a:prstClr val="black"/>
                </a:solidFill>
                <a:effectLst/>
                <a:uLnTx/>
                <a:uFillTx/>
                <a:latin typeface="Century Gothic" panose="020B0502020202020204"/>
                <a:ea typeface="+mj-ea"/>
                <a:cs typeface="Times New Roman" panose="02020603050405020304" pitchFamily="18" charset="0"/>
              </a:rPr>
              <a:t>)</a:t>
            </a:r>
            <a:r>
              <a:rPr kumimoji="0" lang="fa-IR" sz="2400" b="1" i="0" u="none" strike="noStrike" kern="1200" cap="all" spc="0" normalizeH="0" baseline="0" noProof="0" dirty="0" smtClean="0">
                <a:ln>
                  <a:noFill/>
                </a:ln>
                <a:solidFill>
                  <a:prstClr val="black"/>
                </a:solidFill>
                <a:effectLst/>
                <a:uLnTx/>
                <a:uFillTx/>
                <a:latin typeface="Century Gothic" panose="020B0502020202020204"/>
                <a:ea typeface="+mj-ea"/>
                <a:cs typeface="Times New Roman" panose="02020603050405020304" pitchFamily="18" charset="0"/>
              </a:rPr>
              <a:t> </a:t>
            </a:r>
            <a:endParaRPr kumimoji="0" lang="en-US" sz="2400" b="1" i="0" u="none" strike="noStrike" kern="1200" cap="all" spc="0" normalizeH="0" baseline="0" noProof="0" dirty="0">
              <a:ln>
                <a:noFill/>
              </a:ln>
              <a:solidFill>
                <a:prstClr val="black"/>
              </a:solidFill>
              <a:effectLst/>
              <a:uLnTx/>
              <a:uFillTx/>
              <a:latin typeface="Century Gothic" panose="020B0502020202020204"/>
              <a:ea typeface="+mj-ea"/>
              <a:cs typeface="+mj-cs"/>
            </a:endParaRPr>
          </a:p>
        </p:txBody>
      </p:sp>
      <p:sp>
        <p:nvSpPr>
          <p:cNvPr id="6" name="Slide Number Placeholder 2"/>
          <p:cNvSpPr txBox="1">
            <a:spLocks/>
          </p:cNvSpPr>
          <p:nvPr/>
        </p:nvSpPr>
        <p:spPr>
          <a:xfrm>
            <a:off x="11671300" y="6355845"/>
            <a:ext cx="520700" cy="502156"/>
          </a:xfrm>
          <a:prstGeom prst="rect">
            <a:avLst/>
          </a:prstGeom>
        </p:spPr>
        <p:txBody>
          <a:bodyPr vert="horz" lIns="91440" tIns="45720" rIns="91440" bIns="45720" rtlCol="0" anchor="ctr"/>
          <a:lstStyle>
            <a:defPPr>
              <a:defRPr lang="en-US"/>
            </a:defPPr>
            <a:lvl1pPr marL="0" algn="r" defTabSz="457200" rtl="0" eaLnBrk="1" latinLnBrk="0" hangingPunct="1">
              <a:defRPr sz="105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1050" b="0" i="0" u="none" strike="noStrike" kern="1200" cap="none" spc="0" normalizeH="0" baseline="0" noProof="0" smtClean="0">
                <a:ln>
                  <a:noFill/>
                </a:ln>
                <a:solidFill>
                  <a:prstClr val="black">
                    <a:tint val="75000"/>
                  </a:prstClr>
                </a:solidFill>
                <a:effectLst/>
                <a:uLnTx/>
                <a:uFillTx/>
                <a:latin typeface="Century Gothic" panose="020B0502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49</a:t>
            </a:fld>
            <a:endParaRPr kumimoji="0" lang="en-US" sz="105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pic>
        <p:nvPicPr>
          <p:cNvPr id="7" name="Picture 6"/>
          <p:cNvPicPr/>
          <p:nvPr/>
        </p:nvPicPr>
        <p:blipFill>
          <a:blip r:embed="rId3">
            <a:extLst>
              <a:ext uri="{28A0092B-C50C-407E-A947-70E740481C1C}">
                <a14:useLocalDpi xmlns:a14="http://schemas.microsoft.com/office/drawing/2010/main" val="0"/>
              </a:ext>
            </a:extLst>
          </a:blip>
          <a:stretch>
            <a:fillRect/>
          </a:stretch>
        </p:blipFill>
        <p:spPr>
          <a:xfrm>
            <a:off x="4343400" y="1704808"/>
            <a:ext cx="7848600" cy="2425700"/>
          </a:xfrm>
          <a:prstGeom prst="rect">
            <a:avLst/>
          </a:prstGeom>
        </p:spPr>
      </p:pic>
      <p:sp>
        <p:nvSpPr>
          <p:cNvPr id="8" name="Rectangle 7"/>
          <p:cNvSpPr/>
          <p:nvPr/>
        </p:nvSpPr>
        <p:spPr>
          <a:xfrm>
            <a:off x="215900" y="4619194"/>
            <a:ext cx="11690350" cy="1384995"/>
          </a:xfrm>
          <a:prstGeom prst="rect">
            <a:avLst/>
          </a:prstGeom>
        </p:spPr>
        <p:txBody>
          <a:bodyPr wrap="square">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fa-IR" sz="2800" b="1" i="0" u="none" strike="noStrike" kern="1200" cap="none" spc="0" normalizeH="0" baseline="0" noProof="0" dirty="0" smtClean="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هدف: </a:t>
            </a:r>
            <a:r>
              <a:rPr kumimoji="0" lang="ar-SA" sz="28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کاهش </a:t>
            </a:r>
            <a:r>
              <a:rPr kumimoji="0" lang="ar-SA" sz="2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مصرف کیسه های پلاستیکی، افزایش </a:t>
            </a:r>
            <a:r>
              <a:rPr kumimoji="0" lang="fa-IR" sz="28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آ</a:t>
            </a:r>
            <a:r>
              <a:rPr kumimoji="0" lang="ar-SA" sz="28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گاهی </a:t>
            </a:r>
            <a:r>
              <a:rPr kumimoji="0" lang="ar-SA" sz="2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و دانش </a:t>
            </a:r>
            <a:r>
              <a:rPr kumimoji="0" lang="ar-SA" sz="28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مردم، </a:t>
            </a:r>
            <a:r>
              <a:rPr kumimoji="0" lang="ar-SA" sz="2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بازیافت و استفاده مجدد از زباله های پلاستیکی و متوقف کردن ریختن زباله های پلاستیکی در خیابانها توسط </a:t>
            </a:r>
            <a:r>
              <a:rPr kumimoji="0" lang="ar-SA" sz="28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مردم</a:t>
            </a:r>
            <a:r>
              <a:rPr kumimoji="0" lang="fa-IR" sz="28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a:t>
            </a:r>
            <a:endParaRPr kumimoji="0" lang="en-US" sz="2800" b="1"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1380372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4100" b="1" cap="none" dirty="0">
                <a:solidFill>
                  <a:prstClr val="black"/>
                </a:solidFill>
                <a:latin typeface="Book Antiqua" pitchFamily="18" charset="0"/>
              </a:rPr>
              <a:t>Why Assess Communities?</a:t>
            </a:r>
            <a:endParaRPr lang="en-US" dirty="0"/>
          </a:p>
        </p:txBody>
      </p:sp>
      <p:sp>
        <p:nvSpPr>
          <p:cNvPr id="3" name="Content Placeholder 2"/>
          <p:cNvSpPr>
            <a:spLocks noGrp="1"/>
          </p:cNvSpPr>
          <p:nvPr>
            <p:ph idx="1"/>
          </p:nvPr>
        </p:nvSpPr>
        <p:spPr/>
        <p:txBody>
          <a:bodyPr/>
          <a:lstStyle/>
          <a:p>
            <a:pPr marL="365125" lvl="0" indent="-255588" algn="r" rtl="1" fontAlgn="base">
              <a:lnSpc>
                <a:spcPct val="100000"/>
              </a:lnSpc>
              <a:spcBef>
                <a:spcPts val="400"/>
              </a:spcBef>
              <a:spcAft>
                <a:spcPct val="0"/>
              </a:spcAft>
              <a:buClr>
                <a:srgbClr val="2DA2BF"/>
              </a:buClr>
              <a:buSzPct val="68000"/>
              <a:buBlip>
                <a:blip r:embed="rId2"/>
              </a:buBlip>
            </a:pPr>
            <a:r>
              <a:rPr lang="fa-IR" altLang="en-US" sz="2700" dirty="0" smtClean="0">
                <a:solidFill>
                  <a:prstClr val="black"/>
                </a:solidFill>
                <a:latin typeface="Lucida Sans Unicode"/>
                <a:cs typeface="B Nazanin" panose="00000400000000000000" pitchFamily="2" charset="-78"/>
              </a:rPr>
              <a:t>برای </a:t>
            </a:r>
            <a:r>
              <a:rPr lang="fa-IR" altLang="en-US" sz="2700" dirty="0">
                <a:solidFill>
                  <a:srgbClr val="FF0000"/>
                </a:solidFill>
                <a:latin typeface="Lucida Sans Unicode"/>
                <a:cs typeface="B Nazanin" panose="00000400000000000000" pitchFamily="2" charset="-78"/>
              </a:rPr>
              <a:t>شناسایی وضعیت سلامت </a:t>
            </a:r>
            <a:r>
              <a:rPr lang="fa-IR" altLang="en-US" sz="2700" dirty="0">
                <a:solidFill>
                  <a:prstClr val="black"/>
                </a:solidFill>
                <a:latin typeface="Lucida Sans Unicode"/>
                <a:cs typeface="B Nazanin" panose="00000400000000000000" pitchFamily="2" charset="-78"/>
              </a:rPr>
              <a:t>جامعه </a:t>
            </a:r>
          </a:p>
          <a:p>
            <a:pPr marL="365125" lvl="0" indent="-255588" algn="r" rtl="1" fontAlgn="base">
              <a:lnSpc>
                <a:spcPct val="100000"/>
              </a:lnSpc>
              <a:spcBef>
                <a:spcPts val="400"/>
              </a:spcBef>
              <a:spcAft>
                <a:spcPct val="0"/>
              </a:spcAft>
              <a:buClr>
                <a:srgbClr val="2DA2BF"/>
              </a:buClr>
              <a:buSzPct val="68000"/>
              <a:buBlip>
                <a:blip r:embed="rId2"/>
              </a:buBlip>
            </a:pPr>
            <a:r>
              <a:rPr lang="fa-IR" altLang="en-US" sz="2700" dirty="0" smtClean="0">
                <a:solidFill>
                  <a:prstClr val="black"/>
                </a:solidFill>
                <a:latin typeface="Lucida Sans Unicode"/>
                <a:cs typeface="B Nazanin" panose="00000400000000000000" pitchFamily="2" charset="-78"/>
              </a:rPr>
              <a:t>شناسایی </a:t>
            </a:r>
            <a:r>
              <a:rPr lang="fa-IR" altLang="en-US" sz="2700" dirty="0">
                <a:solidFill>
                  <a:srgbClr val="FF0000"/>
                </a:solidFill>
                <a:latin typeface="Lucida Sans Unicode"/>
                <a:cs typeface="B Nazanin" panose="00000400000000000000" pitchFamily="2" charset="-78"/>
              </a:rPr>
              <a:t>عوامل بالقوه مثبت و منفی </a:t>
            </a:r>
            <a:r>
              <a:rPr lang="fa-IR" altLang="en-US" sz="2700" dirty="0">
                <a:solidFill>
                  <a:prstClr val="black"/>
                </a:solidFill>
                <a:latin typeface="Lucida Sans Unicode"/>
                <a:cs typeface="B Nazanin" panose="00000400000000000000" pitchFamily="2" charset="-78"/>
              </a:rPr>
              <a:t>موثر بر سلامت</a:t>
            </a:r>
          </a:p>
          <a:p>
            <a:pPr marL="365125" lvl="0" indent="-255588" algn="r" rtl="1" fontAlgn="base">
              <a:lnSpc>
                <a:spcPct val="100000"/>
              </a:lnSpc>
              <a:spcBef>
                <a:spcPts val="400"/>
              </a:spcBef>
              <a:spcAft>
                <a:spcPct val="0"/>
              </a:spcAft>
              <a:buClr>
                <a:srgbClr val="2DA2BF"/>
              </a:buClr>
              <a:buSzPct val="68000"/>
              <a:buBlip>
                <a:blip r:embed="rId2"/>
              </a:buBlip>
            </a:pPr>
            <a:r>
              <a:rPr lang="fa-IR" altLang="en-US" sz="2700" dirty="0">
                <a:solidFill>
                  <a:prstClr val="black"/>
                </a:solidFill>
                <a:latin typeface="Lucida Sans Unicode"/>
                <a:cs typeface="B Nazanin" panose="00000400000000000000" pitchFamily="2" charset="-78"/>
              </a:rPr>
              <a:t>برای شناسایی </a:t>
            </a:r>
            <a:r>
              <a:rPr lang="fa-IR" altLang="en-US" sz="2700" dirty="0">
                <a:solidFill>
                  <a:srgbClr val="FF0000"/>
                </a:solidFill>
                <a:latin typeface="Lucida Sans Unicode"/>
                <a:cs typeface="B Nazanin" panose="00000400000000000000" pitchFamily="2" charset="-78"/>
              </a:rPr>
              <a:t>منابع</a:t>
            </a:r>
            <a:r>
              <a:rPr lang="fa-IR" altLang="en-US" sz="2700" dirty="0">
                <a:solidFill>
                  <a:prstClr val="black"/>
                </a:solidFill>
                <a:latin typeface="Lucida Sans Unicode"/>
                <a:cs typeface="B Nazanin" panose="00000400000000000000" pitchFamily="2" charset="-78"/>
              </a:rPr>
              <a:t> جامعه</a:t>
            </a:r>
          </a:p>
          <a:p>
            <a:pPr marL="365125" lvl="0" indent="-255588" algn="r" rtl="1" fontAlgn="base">
              <a:lnSpc>
                <a:spcPct val="100000"/>
              </a:lnSpc>
              <a:spcBef>
                <a:spcPts val="400"/>
              </a:spcBef>
              <a:spcAft>
                <a:spcPct val="0"/>
              </a:spcAft>
              <a:buClr>
                <a:srgbClr val="2DA2BF"/>
              </a:buClr>
              <a:buSzPct val="68000"/>
              <a:buBlip>
                <a:blip r:embed="rId2"/>
              </a:buBlip>
            </a:pPr>
            <a:r>
              <a:rPr lang="fa-IR" altLang="en-US" sz="2700" dirty="0">
                <a:solidFill>
                  <a:prstClr val="black"/>
                </a:solidFill>
                <a:latin typeface="Lucida Sans Unicode"/>
                <a:cs typeface="B Nazanin" panose="00000400000000000000" pitchFamily="2" charset="-78"/>
              </a:rPr>
              <a:t>برای شناسایی </a:t>
            </a:r>
            <a:r>
              <a:rPr lang="fa-IR" altLang="en-US" sz="2700" dirty="0">
                <a:solidFill>
                  <a:srgbClr val="FF0000"/>
                </a:solidFill>
                <a:latin typeface="Lucida Sans Unicode"/>
                <a:cs typeface="B Nazanin" panose="00000400000000000000" pitchFamily="2" charset="-78"/>
              </a:rPr>
              <a:t>ذینفعان کلیدی </a:t>
            </a:r>
            <a:r>
              <a:rPr lang="fa-IR" altLang="en-US" sz="2700" dirty="0">
                <a:solidFill>
                  <a:prstClr val="black"/>
                </a:solidFill>
                <a:latin typeface="Lucida Sans Unicode"/>
                <a:cs typeface="B Nazanin" panose="00000400000000000000" pitchFamily="2" charset="-78"/>
              </a:rPr>
              <a:t>در جامعه</a:t>
            </a:r>
          </a:p>
          <a:p>
            <a:pPr marL="365125" lvl="0" indent="-255588" algn="r" rtl="1" fontAlgn="base">
              <a:lnSpc>
                <a:spcPct val="100000"/>
              </a:lnSpc>
              <a:spcBef>
                <a:spcPts val="400"/>
              </a:spcBef>
              <a:spcAft>
                <a:spcPct val="0"/>
              </a:spcAft>
              <a:buClr>
                <a:srgbClr val="2DA2BF"/>
              </a:buClr>
              <a:buSzPct val="68000"/>
              <a:buBlip>
                <a:blip r:embed="rId2"/>
              </a:buBlip>
            </a:pPr>
            <a:r>
              <a:rPr lang="fa-IR" altLang="en-US" sz="2700" dirty="0">
                <a:solidFill>
                  <a:prstClr val="black"/>
                </a:solidFill>
                <a:latin typeface="Lucida Sans Unicode"/>
                <a:cs typeface="B Nazanin" panose="00000400000000000000" pitchFamily="2" charset="-78"/>
              </a:rPr>
              <a:t>برای </a:t>
            </a:r>
            <a:r>
              <a:rPr lang="fa-IR" altLang="en-US" sz="2700" dirty="0">
                <a:solidFill>
                  <a:srgbClr val="FF0000"/>
                </a:solidFill>
                <a:latin typeface="Lucida Sans Unicode"/>
                <a:cs typeface="B Nazanin" panose="00000400000000000000" pitchFamily="2" charset="-78"/>
              </a:rPr>
              <a:t>جلب نظر </a:t>
            </a:r>
            <a:r>
              <a:rPr lang="fa-IR" altLang="en-US" sz="2700" dirty="0">
                <a:solidFill>
                  <a:prstClr val="black"/>
                </a:solidFill>
                <a:latin typeface="Lucida Sans Unicode"/>
                <a:cs typeface="B Nazanin" panose="00000400000000000000" pitchFamily="2" charset="-78"/>
              </a:rPr>
              <a:t>اعضاء جامعه</a:t>
            </a:r>
          </a:p>
          <a:p>
            <a:pPr marL="365125" lvl="0" indent="-255588" algn="r" rtl="1" fontAlgn="base">
              <a:lnSpc>
                <a:spcPct val="100000"/>
              </a:lnSpc>
              <a:spcBef>
                <a:spcPts val="400"/>
              </a:spcBef>
              <a:spcAft>
                <a:spcPct val="0"/>
              </a:spcAft>
              <a:buClr>
                <a:srgbClr val="2DA2BF"/>
              </a:buClr>
              <a:buSzPct val="68000"/>
              <a:buBlip>
                <a:blip r:embed="rId2"/>
              </a:buBlip>
            </a:pPr>
            <a:r>
              <a:rPr lang="fa-IR" altLang="en-US" sz="2700" dirty="0">
                <a:solidFill>
                  <a:prstClr val="black"/>
                </a:solidFill>
                <a:latin typeface="Lucida Sans Unicode"/>
                <a:cs typeface="B Nazanin" panose="00000400000000000000" pitchFamily="2" charset="-78"/>
              </a:rPr>
              <a:t>برای </a:t>
            </a:r>
            <a:r>
              <a:rPr lang="fa-IR" altLang="en-US" sz="2700" dirty="0">
                <a:solidFill>
                  <a:srgbClr val="FF0000"/>
                </a:solidFill>
                <a:latin typeface="Lucida Sans Unicode"/>
                <a:cs typeface="B Nazanin" panose="00000400000000000000" pitchFamily="2" charset="-78"/>
              </a:rPr>
              <a:t>تعامل </a:t>
            </a:r>
            <a:r>
              <a:rPr lang="fa-IR" altLang="en-US" sz="2700" dirty="0">
                <a:solidFill>
                  <a:prstClr val="black"/>
                </a:solidFill>
                <a:latin typeface="Lucida Sans Unicode"/>
                <a:cs typeface="B Nazanin" panose="00000400000000000000" pitchFamily="2" charset="-78"/>
              </a:rPr>
              <a:t>با اعضای جامعه برای </a:t>
            </a:r>
            <a:r>
              <a:rPr lang="fa-IR" altLang="en-US" sz="2700" dirty="0">
                <a:solidFill>
                  <a:srgbClr val="FF0000"/>
                </a:solidFill>
                <a:latin typeface="Lucida Sans Unicode"/>
                <a:cs typeface="B Nazanin" panose="00000400000000000000" pitchFamily="2" charset="-78"/>
              </a:rPr>
              <a:t>فکر کردن </a:t>
            </a:r>
            <a:r>
              <a:rPr lang="fa-IR" altLang="en-US" sz="2700" dirty="0">
                <a:solidFill>
                  <a:prstClr val="black"/>
                </a:solidFill>
                <a:latin typeface="Lucida Sans Unicode"/>
                <a:cs typeface="B Nazanin" panose="00000400000000000000" pitchFamily="2" charset="-78"/>
              </a:rPr>
              <a:t>در مورد سلامت جامعه خود</a:t>
            </a:r>
            <a:endParaRPr lang="en-US" altLang="en-US" sz="2700" dirty="0">
              <a:solidFill>
                <a:prstClr val="black"/>
              </a:solidFill>
              <a:latin typeface="Lucida Sans Unicode"/>
              <a:cs typeface="B Nazanin" panose="00000400000000000000" pitchFamily="2" charset="-78"/>
            </a:endParaRPr>
          </a:p>
          <a:p>
            <a:endParaRPr lang="en-US" dirty="0"/>
          </a:p>
        </p:txBody>
      </p:sp>
    </p:spTree>
    <p:extLst>
      <p:ext uri="{BB962C8B-B14F-4D97-AF65-F5344CB8AC3E}">
        <p14:creationId xmlns:p14="http://schemas.microsoft.com/office/powerpoint/2010/main" val="2701919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1050" b="0" i="0" u="none" strike="noStrike" kern="1200" cap="none" spc="0" normalizeH="0" baseline="0" noProof="0" smtClean="0">
                <a:ln>
                  <a:noFill/>
                </a:ln>
                <a:solidFill>
                  <a:prstClr val="black">
                    <a:tint val="75000"/>
                  </a:prstClr>
                </a:solidFill>
                <a:effectLst/>
                <a:uLnTx/>
                <a:uFillTx/>
                <a:latin typeface="Century Gothic" panose="020B0502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50</a:t>
            </a:fld>
            <a:endParaRPr kumimoji="0" lang="en-US" sz="105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4" name="Rectangle 3"/>
          <p:cNvSpPr/>
          <p:nvPr/>
        </p:nvSpPr>
        <p:spPr>
          <a:xfrm>
            <a:off x="6612928" y="530231"/>
            <a:ext cx="4549642" cy="684803"/>
          </a:xfrm>
          <a:prstGeom prst="rect">
            <a:avLst/>
          </a:prstGeom>
        </p:spPr>
        <p:txBody>
          <a:bodyPr wrap="none">
            <a:spAutoFit/>
          </a:bodyPr>
          <a:lstStyle/>
          <a:p>
            <a:pPr marL="0" marR="0" lvl="0" indent="0" algn="r" defTabSz="457200" rtl="1" eaLnBrk="1" fontAlgn="auto" latinLnBrk="0" hangingPunct="1">
              <a:lnSpc>
                <a:spcPct val="150000"/>
              </a:lnSpc>
              <a:spcBef>
                <a:spcPts val="0"/>
              </a:spcBef>
              <a:spcAft>
                <a:spcPts val="800"/>
              </a:spcAft>
              <a:buClrTx/>
              <a:buSzTx/>
              <a:buFontTx/>
              <a:buNone/>
              <a:tabLst/>
              <a:defRPr/>
            </a:pPr>
            <a:r>
              <a:rPr kumimoji="0" lang="ar-SA" sz="2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اهمیت کاهش مصرف کیسه پلاستیک</a:t>
            </a:r>
            <a:endPar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endParaRPr>
          </a:p>
        </p:txBody>
      </p:sp>
      <p:sp>
        <p:nvSpPr>
          <p:cNvPr id="5" name="Rectangle 4"/>
          <p:cNvSpPr/>
          <p:nvPr/>
        </p:nvSpPr>
        <p:spPr>
          <a:xfrm>
            <a:off x="330200" y="1546895"/>
            <a:ext cx="11687175" cy="4565352"/>
          </a:xfrm>
          <a:prstGeom prst="rect">
            <a:avLst/>
          </a:prstGeom>
        </p:spPr>
        <p:txBody>
          <a:bodyPr wrap="square">
            <a:spAutoFit/>
          </a:bodyPr>
          <a:lstStyle/>
          <a:p>
            <a:pPr marL="285750" marR="0" lvl="0" indent="-285750" algn="just" defTabSz="457200" rtl="1" eaLnBrk="1" fontAlgn="auto" latinLnBrk="0" hangingPunct="1">
              <a:lnSpc>
                <a:spcPct val="100000"/>
              </a:lnSpc>
              <a:spcBef>
                <a:spcPts val="0"/>
              </a:spcBef>
              <a:spcAft>
                <a:spcPts val="800"/>
              </a:spcAft>
              <a:buClrTx/>
              <a:buSzTx/>
              <a:buFont typeface="Wingdings" panose="05000000000000000000" pitchFamily="2" charset="2"/>
              <a:buChar char="§"/>
              <a:tabLst/>
              <a:defRPr/>
            </a:pPr>
            <a:r>
              <a:rPr kumimoji="0" lang="ar-SA"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پلاستیک یکی از مهمترین و شاید یکی از بهترین مصنوعات بشری محسوب می شود که به اشکال مختلف از جمله کیسه پلاستیک استفاده می </a:t>
            </a:r>
            <a:r>
              <a:rPr kumimoji="0" lang="ar-SA" sz="24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شود</a:t>
            </a:r>
            <a:r>
              <a:rPr kumimoji="0" lang="fa-IR" sz="24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a:t>
            </a:r>
          </a:p>
          <a:p>
            <a:pPr marL="285750" marR="0" lvl="0" indent="-285750" algn="just" defTabSz="457200" rtl="1" eaLnBrk="1" fontAlgn="auto" latinLnBrk="0" hangingPunct="1">
              <a:lnSpc>
                <a:spcPct val="150000"/>
              </a:lnSpc>
              <a:spcBef>
                <a:spcPts val="0"/>
              </a:spcBef>
              <a:spcAft>
                <a:spcPts val="800"/>
              </a:spcAft>
              <a:buClrTx/>
              <a:buSzTx/>
              <a:buFont typeface="Wingdings" panose="05000000000000000000" pitchFamily="2" charset="2"/>
              <a:buChar char="§"/>
              <a:tabLst/>
              <a:defRPr/>
            </a:pPr>
            <a:r>
              <a:rPr kumimoji="0" lang="ar-SA" sz="24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 به </a:t>
            </a:r>
            <a:r>
              <a:rPr kumimoji="0" lang="ar-SA"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طوریکه چهار تا پنج تریلیون کیسه پلاستیکی در یکسال در جهان تولید می </a:t>
            </a:r>
            <a:r>
              <a:rPr kumimoji="0" lang="ar-SA" sz="24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شود</a:t>
            </a:r>
            <a:r>
              <a:rPr kumimoji="0" lang="fa-IR" sz="24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a:t>
            </a:r>
          </a:p>
          <a:p>
            <a:pPr marL="285750" marR="0" lvl="0" indent="-285750" algn="just" defTabSz="457200" rtl="1" eaLnBrk="1" fontAlgn="auto" latinLnBrk="0" hangingPunct="1">
              <a:lnSpc>
                <a:spcPct val="100000"/>
              </a:lnSpc>
              <a:spcBef>
                <a:spcPts val="0"/>
              </a:spcBef>
              <a:spcAft>
                <a:spcPts val="800"/>
              </a:spcAft>
              <a:buClrTx/>
              <a:buSzTx/>
              <a:buFont typeface="Wingdings" panose="05000000000000000000" pitchFamily="2" charset="2"/>
              <a:buChar char="§"/>
              <a:tabLst/>
              <a:defRPr/>
            </a:pPr>
            <a:r>
              <a:rPr kumimoji="0" lang="ar-SA" sz="24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اگر </a:t>
            </a:r>
            <a:r>
              <a:rPr kumimoji="0" lang="ar-SA"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مصرف متوسط کیسه های پلاستیکی در طول یک سال در جهان را معادل 5 </a:t>
            </a:r>
            <a:r>
              <a:rPr kumimoji="0" lang="fa-IR" sz="24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میلیارد </a:t>
            </a:r>
            <a:r>
              <a:rPr kumimoji="0" lang="ar-SA" sz="24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تا </a:t>
            </a:r>
            <a:r>
              <a:rPr kumimoji="0" lang="ar-SA"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یک تریلیون در نظر بگیریم معادل حدودا یک میلیون کیسه در هر دقیقه در جهان یا معادل 150 کیسه برای هر نفر بر روی زمین در یکسال کیسه پلاستیکی مصرف می </a:t>
            </a:r>
            <a:r>
              <a:rPr kumimoji="0" lang="ar-SA" sz="24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شود</a:t>
            </a:r>
            <a:r>
              <a:rPr kumimoji="0" lang="fa-IR" sz="24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a:t>
            </a:r>
          </a:p>
          <a:p>
            <a:pPr marL="285750" marR="0" lvl="0" indent="-285750" algn="just" defTabSz="457200" rtl="1" eaLnBrk="1" fontAlgn="auto" latinLnBrk="0" hangingPunct="1">
              <a:lnSpc>
                <a:spcPct val="150000"/>
              </a:lnSpc>
              <a:spcBef>
                <a:spcPts val="0"/>
              </a:spcBef>
              <a:spcAft>
                <a:spcPts val="800"/>
              </a:spcAft>
              <a:buClrTx/>
              <a:buSzTx/>
              <a:buFont typeface="Wingdings" panose="05000000000000000000" pitchFamily="2" charset="2"/>
              <a:buChar char="§"/>
              <a:tabLst/>
              <a:defRPr/>
            </a:pPr>
            <a:r>
              <a:rPr kumimoji="0" lang="fa-IR" sz="24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 آمار </a:t>
            </a:r>
            <a:r>
              <a:rPr kumimoji="0" lang="fa-IR"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غیر </a:t>
            </a:r>
            <a:r>
              <a:rPr kumimoji="0" lang="fa-IR" sz="24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رسمی در ایران </a:t>
            </a:r>
            <a:r>
              <a:rPr kumimoji="0" lang="fa-IR"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حاکی از مصرف روزانه 500 تن کیسه پلاستیکی در شهر تهران است. </a:t>
            </a:r>
            <a:endParaRPr kumimoji="0" lang="fa-IR" sz="24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endParaRPr>
          </a:p>
          <a:p>
            <a:pPr marL="285750" marR="0" lvl="0" indent="-285750" algn="just" defTabSz="457200" rtl="1" eaLnBrk="1" fontAlgn="auto" latinLnBrk="0" hangingPunct="1">
              <a:lnSpc>
                <a:spcPct val="100000"/>
              </a:lnSpc>
              <a:spcBef>
                <a:spcPts val="0"/>
              </a:spcBef>
              <a:spcAft>
                <a:spcPts val="800"/>
              </a:spcAft>
              <a:buClrTx/>
              <a:buSzTx/>
              <a:buFont typeface="Wingdings" panose="05000000000000000000" pitchFamily="2" charset="2"/>
              <a:buChar char="§"/>
              <a:tabLst/>
              <a:defRPr/>
            </a:pPr>
            <a:r>
              <a:rPr kumimoji="0" lang="fa-IR" sz="24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 </a:t>
            </a:r>
            <a:r>
              <a:rPr kumimoji="0" lang="fa-IR"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با احتساب حدودی جمعیت 8 میلیون نفر برای تهران این میزان مصرف نایلکس را به کل جمعیت شهری کشور که 70 درصد از کل جمعیت را تشکیل می دهند تعمیم دهیم به طور تقریبی می توان گفت که در شهرهای ایران روزانه بیش از 3 هزار تن و سالانه بیش از یک میلیون تن کیسه پلاستیکی مصرف می شود. </a:t>
            </a:r>
            <a:endParaRPr kumimoji="0" lang="en-US" sz="2400" b="1"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128436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800" b="1" dirty="0" smtClean="0">
                <a:solidFill>
                  <a:srgbClr val="FF0000"/>
                </a:solidFill>
              </a:rPr>
              <a:t>فشارخون</a:t>
            </a:r>
            <a:endParaRPr lang="en-US" sz="4800" b="1" dirty="0">
              <a:solidFill>
                <a:srgbClr val="FF0000"/>
              </a:solidFill>
            </a:endParaRP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2390" t="39688" r="2189" b="37214"/>
          <a:stretch/>
        </p:blipFill>
        <p:spPr>
          <a:xfrm>
            <a:off x="579549" y="2318197"/>
            <a:ext cx="3618964" cy="38507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Content Placeholder 3"/>
          <p:cNvPicPr>
            <a:picLocks noChangeAspect="1"/>
          </p:cNvPicPr>
          <p:nvPr/>
        </p:nvPicPr>
        <p:blipFill rotWithShape="1">
          <a:blip r:embed="rId3" cstate="print">
            <a:extLst>
              <a:ext uri="{28A0092B-C50C-407E-A947-70E740481C1C}">
                <a14:useLocalDpi xmlns:a14="http://schemas.microsoft.com/office/drawing/2010/main" val="0"/>
              </a:ext>
            </a:extLst>
          </a:blip>
          <a:srcRect t="18714" b="32954"/>
          <a:stretch/>
        </p:blipFill>
        <p:spPr>
          <a:xfrm>
            <a:off x="4636395" y="2318197"/>
            <a:ext cx="2975019" cy="38507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4257" t="37961" r="5344" b="32755"/>
          <a:stretch/>
        </p:blipFill>
        <p:spPr>
          <a:xfrm>
            <a:off x="8049296" y="2318197"/>
            <a:ext cx="3279819" cy="38507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206286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b="1" dirty="0">
                <a:solidFill>
                  <a:srgbClr val="FF0000"/>
                </a:solidFill>
              </a:rPr>
              <a:t>یک گام چند</a:t>
            </a:r>
            <a:r>
              <a:rPr lang="fa-IR" b="1" dirty="0" smtClean="0">
                <a:solidFill>
                  <a:srgbClr val="FF0000"/>
                </a:solidFill>
              </a:rPr>
              <a:t> گام</a:t>
            </a:r>
            <a:endParaRPr lang="en-US" b="1" dirty="0">
              <a:solidFill>
                <a:srgbClr val="FF0000"/>
              </a:solidFill>
            </a:endParaRP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15852" b="18608"/>
          <a:stretch/>
        </p:blipFill>
        <p:spPr>
          <a:xfrm>
            <a:off x="7901207" y="2173052"/>
            <a:ext cx="3223993" cy="443381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158" t="15533" r="1158" b="17559"/>
          <a:stretch/>
        </p:blipFill>
        <p:spPr>
          <a:xfrm>
            <a:off x="496139" y="2173052"/>
            <a:ext cx="3336324" cy="443033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t="14979" b="20420"/>
          <a:stretch/>
        </p:blipFill>
        <p:spPr>
          <a:xfrm>
            <a:off x="4315650" y="2173052"/>
            <a:ext cx="3336324" cy="443033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780246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993448" y="1761589"/>
            <a:ext cx="5112698" cy="932526"/>
          </a:xfrm>
        </p:spPr>
        <p:txBody>
          <a:bodyPr>
            <a:normAutofit/>
          </a:bodyPr>
          <a:lstStyle/>
          <a:p>
            <a:r>
              <a:rPr lang="fa-IR" sz="3200" dirty="0" smtClean="0">
                <a:cs typeface="B Titr" panose="00000700000000000000" pitchFamily="2" charset="-78"/>
              </a:rPr>
              <a:t>ممنون </a:t>
            </a:r>
            <a:r>
              <a:rPr lang="fa-IR" sz="3200" dirty="0">
                <a:cs typeface="B Titr" panose="00000700000000000000" pitchFamily="2" charset="-78"/>
              </a:rPr>
              <a:t>از توجه </a:t>
            </a:r>
            <a:r>
              <a:rPr lang="fa-IR" sz="3200" dirty="0" smtClean="0">
                <a:cs typeface="B Titr" panose="00000700000000000000" pitchFamily="2" charset="-78"/>
              </a:rPr>
              <a:t>شما</a:t>
            </a:r>
            <a:endParaRPr lang="en-US" sz="3200" dirty="0">
              <a:cs typeface="B Titr" panose="00000700000000000000" pitchFamily="2" charset="-78"/>
            </a:endParaRPr>
          </a:p>
        </p:txBody>
      </p:sp>
    </p:spTree>
    <p:extLst>
      <p:ext uri="{BB962C8B-B14F-4D97-AF65-F5344CB8AC3E}">
        <p14:creationId xmlns:p14="http://schemas.microsoft.com/office/powerpoint/2010/main" val="1446736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0" y="0"/>
            <a:ext cx="12191999" cy="6858000"/>
          </a:xfrm>
          <a:prstGeom prst="rect">
            <a:avLst/>
          </a:prstGeom>
        </p:spPr>
      </p:pic>
    </p:spTree>
    <p:extLst>
      <p:ext uri="{BB962C8B-B14F-4D97-AF65-F5344CB8AC3E}">
        <p14:creationId xmlns:p14="http://schemas.microsoft.com/office/powerpoint/2010/main" val="1949041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2011085688"/>
              </p:ext>
            </p:extLst>
          </p:nvPr>
        </p:nvGraphicFramePr>
        <p:xfrm>
          <a:off x="532263" y="685801"/>
          <a:ext cx="9983337" cy="5464176"/>
        </p:xfrm>
        <a:graphic>
          <a:graphicData uri="http://schemas.openxmlformats.org/drawingml/2006/table">
            <a:tbl>
              <a:tblPr firstRow="1" bandRow="1">
                <a:tableStyleId>{5940675A-B579-460E-94D1-54222C63F5DA}</a:tableStyleId>
              </a:tblPr>
              <a:tblGrid>
                <a:gridCol w="777922">
                  <a:extLst>
                    <a:ext uri="{9D8B030D-6E8A-4147-A177-3AD203B41FA5}">
                      <a16:colId xmlns:a16="http://schemas.microsoft.com/office/drawing/2014/main" val="20000"/>
                    </a:ext>
                  </a:extLst>
                </a:gridCol>
                <a:gridCol w="1695825">
                  <a:extLst>
                    <a:ext uri="{9D8B030D-6E8A-4147-A177-3AD203B41FA5}">
                      <a16:colId xmlns:a16="http://schemas.microsoft.com/office/drawing/2014/main" val="20001"/>
                    </a:ext>
                  </a:extLst>
                </a:gridCol>
                <a:gridCol w="7509590">
                  <a:extLst>
                    <a:ext uri="{9D8B030D-6E8A-4147-A177-3AD203B41FA5}">
                      <a16:colId xmlns:a16="http://schemas.microsoft.com/office/drawing/2014/main" val="20002"/>
                    </a:ext>
                  </a:extLst>
                </a:gridCol>
              </a:tblGrid>
              <a:tr h="9143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kern="1200" baseline="0" dirty="0" smtClean="0">
                          <a:solidFill>
                            <a:schemeClr val="tx1"/>
                          </a:solidFill>
                          <a:latin typeface="+mn-lt"/>
                          <a:ea typeface="+mn-ea"/>
                          <a:cs typeface="+mn-cs"/>
                        </a:rPr>
                        <a:t>Data</a:t>
                      </a:r>
                      <a:endParaRPr lang="en-US" sz="1800" dirty="0" smtClean="0"/>
                    </a:p>
                    <a:p>
                      <a:endParaRPr lang="en-US" sz="1800" dirty="0"/>
                    </a:p>
                  </a:txBody>
                  <a:tcPr marT="45717" marB="45717"/>
                </a:tc>
                <a:tc>
                  <a:txBody>
                    <a:bodyPr/>
                    <a:lstStyle/>
                    <a:p>
                      <a:r>
                        <a:rPr lang="en-US" sz="1800" b="1" kern="1200" baseline="0" dirty="0" smtClean="0">
                          <a:solidFill>
                            <a:schemeClr val="tx1"/>
                          </a:solidFill>
                          <a:latin typeface="+mn-lt"/>
                          <a:ea typeface="+mn-ea"/>
                          <a:cs typeface="+mn-cs"/>
                        </a:rPr>
                        <a:t>Observations</a:t>
                      </a:r>
                      <a:endParaRPr lang="en-US" sz="1800" dirty="0"/>
                    </a:p>
                  </a:txBody>
                  <a:tcPr marT="45717" marB="4571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kern="1200" baseline="0" dirty="0" smtClean="0">
                          <a:solidFill>
                            <a:schemeClr val="tx1"/>
                          </a:solidFill>
                          <a:latin typeface="+mn-lt"/>
                          <a:ea typeface="+mn-ea"/>
                          <a:cs typeface="+mn-cs"/>
                        </a:rPr>
                        <a:t>I. Community Core</a:t>
                      </a:r>
                      <a:endParaRPr lang="fa-IR" sz="1800" b="1" kern="1200" baseline="0" dirty="0" smtClean="0">
                        <a:solidFill>
                          <a:schemeClr val="tx1"/>
                        </a:solidFill>
                        <a:latin typeface="+mn-lt"/>
                        <a:ea typeface="+mn-ea"/>
                        <a:cs typeface="+mn-cs"/>
                      </a:endParaRPr>
                    </a:p>
                    <a:p>
                      <a:pPr algn="ctr" rtl="1"/>
                      <a:endParaRPr lang="en-US" sz="1800" dirty="0"/>
                    </a:p>
                  </a:txBody>
                  <a:tcPr marT="45717" marB="45717"/>
                </a:tc>
                <a:extLst>
                  <a:ext uri="{0D108BD9-81ED-4DB2-BD59-A6C34878D82A}">
                    <a16:rowId xmlns:a16="http://schemas.microsoft.com/office/drawing/2014/main" val="10000"/>
                  </a:ext>
                </a:extLst>
              </a:tr>
              <a:tr h="1330087">
                <a:tc>
                  <a:txBody>
                    <a:bodyPr/>
                    <a:lstStyle/>
                    <a:p>
                      <a:endParaRPr lang="en-US" sz="1800" dirty="0"/>
                    </a:p>
                  </a:txBody>
                  <a:tcPr marT="45717" marB="45717"/>
                </a:tc>
                <a:tc>
                  <a:txBody>
                    <a:bodyPr/>
                    <a:lstStyle/>
                    <a:p>
                      <a:endParaRPr lang="en-US" sz="1800" dirty="0"/>
                    </a:p>
                  </a:txBody>
                  <a:tcPr marT="45717" marB="45717"/>
                </a:tc>
                <a:tc>
                  <a:txBody>
                    <a:bodyPr/>
                    <a:lstStyle/>
                    <a:p>
                      <a:pPr algn="r" rtl="1"/>
                      <a:r>
                        <a:rPr lang="fa-IR" sz="1800" b="1" dirty="0" smtClean="0">
                          <a:cs typeface="B Nazanin" pitchFamily="2" charset="-78"/>
                        </a:rPr>
                        <a:t>1. تاریخچه:</a:t>
                      </a:r>
                      <a:r>
                        <a:rPr lang="fa-IR" sz="1800" b="1" baseline="0" dirty="0" smtClean="0">
                          <a:cs typeface="B Nazanin" pitchFamily="2" charset="-78"/>
                        </a:rPr>
                        <a:t> </a:t>
                      </a:r>
                      <a:r>
                        <a:rPr lang="fa-IR" sz="1800" baseline="0" dirty="0" smtClean="0">
                          <a:cs typeface="B Nazanin" pitchFamily="2" charset="-78"/>
                        </a:rPr>
                        <a:t>شما </a:t>
                      </a:r>
                      <a:r>
                        <a:rPr lang="fa-IR" sz="1800" dirty="0" smtClean="0">
                          <a:cs typeface="B Nazanin" pitchFamily="2" charset="-78"/>
                        </a:rPr>
                        <a:t>چه  چیزی رامی توانید با نگاه کردن به اطرافتان بفهمید؟ (قدمت، تاسیس محله. زیربخش های جدید)؟ از</a:t>
                      </a:r>
                      <a:r>
                        <a:rPr lang="fa-IR" sz="1800" baseline="0" dirty="0" smtClean="0">
                          <a:cs typeface="B Nazanin" pitchFamily="2" charset="-78"/>
                        </a:rPr>
                        <a:t> مردم </a:t>
                      </a:r>
                      <a:r>
                        <a:rPr lang="fa-IR" sz="1800" dirty="0" smtClean="0">
                          <a:cs typeface="B Nazanin" pitchFamily="2" charset="-78"/>
                        </a:rPr>
                        <a:t>بپرسید:چه</a:t>
                      </a:r>
                      <a:r>
                        <a:rPr lang="fa-IR" sz="1800" baseline="0" dirty="0" smtClean="0">
                          <a:cs typeface="B Nazanin" pitchFamily="2" charset="-78"/>
                        </a:rPr>
                        <a:t> </a:t>
                      </a:r>
                      <a:r>
                        <a:rPr lang="fa-IR" sz="1800" dirty="0" smtClean="0">
                          <a:cs typeface="B Nazanin" pitchFamily="2" charset="-78"/>
                        </a:rPr>
                        <a:t>مدت اینجا زندگی می کردند؟ این منطقه تغییر کرده است؟ آیا هست کسی که از تاریخچه قدیمی این منطقه بداند؟</a:t>
                      </a:r>
                      <a:endParaRPr lang="en-US" sz="1800" dirty="0" smtClean="0">
                        <a:cs typeface="B Nazanin" pitchFamily="2" charset="-78"/>
                      </a:endParaRPr>
                    </a:p>
                    <a:p>
                      <a:endParaRPr lang="en-US" sz="1800" dirty="0">
                        <a:cs typeface="B Nazanin" pitchFamily="2" charset="-78"/>
                      </a:endParaRPr>
                    </a:p>
                  </a:txBody>
                  <a:tcPr marT="45717" marB="45717"/>
                </a:tc>
                <a:extLst>
                  <a:ext uri="{0D108BD9-81ED-4DB2-BD59-A6C34878D82A}">
                    <a16:rowId xmlns:a16="http://schemas.microsoft.com/office/drawing/2014/main" val="10001"/>
                  </a:ext>
                </a:extLst>
              </a:tr>
              <a:tr h="822898">
                <a:tc>
                  <a:txBody>
                    <a:bodyPr/>
                    <a:lstStyle/>
                    <a:p>
                      <a:endParaRPr lang="en-US" sz="1800" dirty="0"/>
                    </a:p>
                  </a:txBody>
                  <a:tcPr marT="45717" marB="45717"/>
                </a:tc>
                <a:tc>
                  <a:txBody>
                    <a:bodyPr/>
                    <a:lstStyle/>
                    <a:p>
                      <a:endParaRPr lang="en-US" sz="1800" dirty="0"/>
                    </a:p>
                  </a:txBody>
                  <a:tcPr marT="45717" marB="45717"/>
                </a:tc>
                <a:tc>
                  <a:txBody>
                    <a:bodyPr/>
                    <a:lstStyle/>
                    <a:p>
                      <a:pPr algn="r" rtl="1"/>
                      <a:r>
                        <a:rPr lang="fa-IR" sz="1800" b="1" dirty="0" smtClean="0">
                          <a:cs typeface="B Nazanin" pitchFamily="2" charset="-78"/>
                        </a:rPr>
                        <a:t>2.ویژگیهای دموگرافیک</a:t>
                      </a:r>
                      <a:r>
                        <a:rPr lang="fa-IR" sz="1800" dirty="0" smtClean="0">
                          <a:cs typeface="B Nazanin" pitchFamily="2" charset="-78"/>
                        </a:rPr>
                        <a:t>:چه جور آدمهایی را می بینید؟ جوان؟ قدیمی؟ بی</a:t>
                      </a:r>
                      <a:r>
                        <a:rPr lang="fa-IR" sz="1800" baseline="0" dirty="0" smtClean="0">
                          <a:cs typeface="B Nazanin" pitchFamily="2" charset="-78"/>
                        </a:rPr>
                        <a:t> </a:t>
                      </a:r>
                      <a:r>
                        <a:rPr lang="fa-IR" sz="1800" dirty="0" smtClean="0">
                          <a:cs typeface="B Nazanin" pitchFamily="2" charset="-78"/>
                        </a:rPr>
                        <a:t>خانمان؟ تنها؟ خانواده؟ چه نژادی؟ آیا جمعیت همگن؟</a:t>
                      </a:r>
                      <a:endParaRPr lang="en-US" sz="1800" dirty="0">
                        <a:cs typeface="B Nazanin" pitchFamily="2" charset="-78"/>
                      </a:endParaRPr>
                    </a:p>
                  </a:txBody>
                  <a:tcPr marT="45717" marB="45717"/>
                </a:tc>
                <a:extLst>
                  <a:ext uri="{0D108BD9-81ED-4DB2-BD59-A6C34878D82A}">
                    <a16:rowId xmlns:a16="http://schemas.microsoft.com/office/drawing/2014/main" val="10002"/>
                  </a:ext>
                </a:extLst>
              </a:tr>
              <a:tr h="1066719">
                <a:tc>
                  <a:txBody>
                    <a:bodyPr/>
                    <a:lstStyle/>
                    <a:p>
                      <a:endParaRPr lang="en-US" sz="1800" dirty="0"/>
                    </a:p>
                  </a:txBody>
                  <a:tcPr marT="45717" marB="45717"/>
                </a:tc>
                <a:tc>
                  <a:txBody>
                    <a:bodyPr/>
                    <a:lstStyle/>
                    <a:p>
                      <a:endParaRPr lang="en-US" sz="1800" dirty="0"/>
                    </a:p>
                  </a:txBody>
                  <a:tcPr marT="45717" marB="45717"/>
                </a:tc>
                <a:tc>
                  <a:txBody>
                    <a:bodyPr/>
                    <a:lstStyle/>
                    <a:p>
                      <a:pPr algn="r" rtl="1"/>
                      <a:r>
                        <a:rPr lang="fa-IR" sz="1800" b="1" dirty="0" smtClean="0">
                          <a:cs typeface="B Nazanin" pitchFamily="2" charset="-78"/>
                        </a:rPr>
                        <a:t>3. قومیت:</a:t>
                      </a:r>
                      <a:r>
                        <a:rPr lang="fa-IR" sz="1800" b="1" baseline="0" dirty="0" smtClean="0">
                          <a:cs typeface="B Nazanin" pitchFamily="2" charset="-78"/>
                        </a:rPr>
                        <a:t> </a:t>
                      </a:r>
                      <a:r>
                        <a:rPr lang="fa-IR" sz="1800" dirty="0" smtClean="0">
                          <a:cs typeface="B Nazanin" pitchFamily="2" charset="-78"/>
                        </a:rPr>
                        <a:t>آیا شما  شاخصی را از گروه های مختلف قومی به یاد دارید؟</a:t>
                      </a:r>
                    </a:p>
                    <a:p>
                      <a:pPr algn="r" rtl="1"/>
                      <a:r>
                        <a:rPr lang="fa-IR" sz="1800" dirty="0" smtClean="0">
                          <a:cs typeface="B Nazanin" pitchFamily="2" charset="-78"/>
                        </a:rPr>
                        <a:t>(به عنوان مثال، رستوران ها، جشنواره ها)؟ چه  نشانه هایی از گروه های مختلف فرهنگی می بینید؟</a:t>
                      </a:r>
                      <a:endParaRPr lang="en-US" sz="1800" dirty="0">
                        <a:cs typeface="B Nazanin" pitchFamily="2" charset="-78"/>
                      </a:endParaRPr>
                    </a:p>
                  </a:txBody>
                  <a:tcPr marT="45717" marB="45717"/>
                </a:tc>
                <a:extLst>
                  <a:ext uri="{0D108BD9-81ED-4DB2-BD59-A6C34878D82A}">
                    <a16:rowId xmlns:a16="http://schemas.microsoft.com/office/drawing/2014/main" val="10003"/>
                  </a:ext>
                </a:extLst>
              </a:tr>
              <a:tr h="1330087">
                <a:tc>
                  <a:txBody>
                    <a:bodyPr/>
                    <a:lstStyle/>
                    <a:p>
                      <a:endParaRPr lang="en-US" sz="1800" dirty="0"/>
                    </a:p>
                  </a:txBody>
                  <a:tcPr marT="45717" marB="45717"/>
                </a:tc>
                <a:tc>
                  <a:txBody>
                    <a:bodyPr/>
                    <a:lstStyle/>
                    <a:p>
                      <a:endParaRPr lang="en-US" sz="1800" dirty="0"/>
                    </a:p>
                  </a:txBody>
                  <a:tcPr marT="45717" marB="45717"/>
                </a:tc>
                <a:tc>
                  <a:txBody>
                    <a:bodyPr/>
                    <a:lstStyle/>
                    <a:p>
                      <a:pPr algn="r" rtl="1"/>
                      <a:r>
                        <a:rPr lang="fa-IR" sz="1800" b="1" dirty="0" smtClean="0">
                          <a:cs typeface="B Nazanin" pitchFamily="2" charset="-78"/>
                        </a:rPr>
                        <a:t>4.ارزش ها و باورها </a:t>
                      </a:r>
                      <a:r>
                        <a:rPr lang="fa-IR" sz="1800" dirty="0" smtClean="0">
                          <a:cs typeface="B Nazanin" pitchFamily="2" charset="-78"/>
                        </a:rPr>
                        <a:t>:آیا وجود دارد مساجد؟ آیا</a:t>
                      </a:r>
                      <a:r>
                        <a:rPr lang="fa-IR" sz="1800" baseline="0" dirty="0" smtClean="0">
                          <a:cs typeface="B Nazanin" pitchFamily="2" charset="-78"/>
                        </a:rPr>
                        <a:t> به نظر میرسد </a:t>
                      </a:r>
                      <a:r>
                        <a:rPr lang="fa-IR" sz="1800" dirty="0" smtClean="0">
                          <a:cs typeface="B Nazanin" pitchFamily="2" charset="-78"/>
                        </a:rPr>
                        <a:t>همگن هستند؟ آیا چمن ، گل؟ باغ؟ نشانه هایی از هنر؟ فرهنگ؟ میراث؟ نشانگر تاریخی؟</a:t>
                      </a:r>
                      <a:endParaRPr lang="en-US" sz="1800" dirty="0">
                        <a:cs typeface="B Nazanin" pitchFamily="2" charset="-78"/>
                      </a:endParaRPr>
                    </a:p>
                  </a:txBody>
                  <a:tcPr marT="45717" marB="45717"/>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331979145"/>
      </p:ext>
    </p:extLst>
  </p:cSld>
  <p:clrMapOvr>
    <a:masterClrMapping/>
  </p:clrMapOvr>
  <p:transition>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200" b="1" dirty="0" smtClean="0">
                <a:solidFill>
                  <a:srgbClr val="7030A0"/>
                </a:solidFill>
              </a:rPr>
              <a:t>گام </a:t>
            </a:r>
            <a:r>
              <a:rPr lang="fa-IR" sz="3200" b="1" dirty="0">
                <a:solidFill>
                  <a:srgbClr val="7030A0"/>
                </a:solidFill>
              </a:rPr>
              <a:t>نخست: تعیین چرایي </a:t>
            </a:r>
            <a:r>
              <a:rPr lang="fa-IR" sz="3200" b="1" dirty="0" smtClean="0">
                <a:solidFill>
                  <a:srgbClr val="7030A0"/>
                </a:solidFill>
              </a:rPr>
              <a:t>بسیج</a:t>
            </a:r>
            <a:r>
              <a:rPr lang="en-US" sz="3200" b="1" dirty="0" smtClean="0">
                <a:solidFill>
                  <a:srgbClr val="7030A0"/>
                </a:solidFill>
              </a:rPr>
              <a:t/>
            </a:r>
            <a:br>
              <a:rPr lang="en-US" sz="3200" b="1" dirty="0" smtClean="0">
                <a:solidFill>
                  <a:srgbClr val="7030A0"/>
                </a:solidFill>
              </a:rPr>
            </a:br>
            <a:r>
              <a:rPr lang="fa-IR" sz="3200" b="1" dirty="0" smtClean="0">
                <a:solidFill>
                  <a:srgbClr val="7030A0"/>
                </a:solidFill>
              </a:rPr>
              <a:t>(</a:t>
            </a:r>
            <a:r>
              <a:rPr lang="fa-IR" sz="3200" b="1" dirty="0">
                <a:solidFill>
                  <a:srgbClr val="7030A0"/>
                </a:solidFill>
              </a:rPr>
              <a:t>دلایل طراحی واجرای برنامه بسیج)</a:t>
            </a:r>
            <a:endParaRPr lang="en-US" sz="4000" dirty="0">
              <a:solidFill>
                <a:srgbClr val="7030A0"/>
              </a:solidFill>
            </a:endParaRPr>
          </a:p>
        </p:txBody>
      </p:sp>
      <p:sp>
        <p:nvSpPr>
          <p:cNvPr id="3" name="Content Placeholder 2"/>
          <p:cNvSpPr>
            <a:spLocks noGrp="1"/>
          </p:cNvSpPr>
          <p:nvPr>
            <p:ph idx="1"/>
          </p:nvPr>
        </p:nvSpPr>
        <p:spPr/>
        <p:txBody>
          <a:bodyPr>
            <a:noAutofit/>
          </a:bodyPr>
          <a:lstStyle/>
          <a:p>
            <a:pPr algn="r" rtl="1"/>
            <a:r>
              <a:rPr lang="fa-IR" dirty="0"/>
              <a:t>چرایی موضوع با توصیف دقیق مساله و تحلیل وضعیت روشن می شود. </a:t>
            </a:r>
            <a:endParaRPr lang="en-US" dirty="0"/>
          </a:p>
          <a:p>
            <a:pPr algn="r" rtl="1"/>
            <a:r>
              <a:rPr lang="fa-IR" dirty="0" smtClean="0">
                <a:solidFill>
                  <a:srgbClr val="FF0000"/>
                </a:solidFill>
              </a:rPr>
              <a:t>مسأله </a:t>
            </a:r>
            <a:r>
              <a:rPr lang="fa-IR" dirty="0">
                <a:solidFill>
                  <a:srgbClr val="FF0000"/>
                </a:solidFill>
              </a:rPr>
              <a:t>یا مشکل </a:t>
            </a:r>
            <a:endParaRPr lang="fa-IR" dirty="0" smtClean="0">
              <a:solidFill>
                <a:srgbClr val="FF0000"/>
              </a:solidFill>
            </a:endParaRPr>
          </a:p>
          <a:p>
            <a:pPr algn="r" rtl="1"/>
            <a:r>
              <a:rPr lang="fa-IR" dirty="0" smtClean="0"/>
              <a:t>بزرگی </a:t>
            </a:r>
            <a:r>
              <a:rPr lang="fa-IR" dirty="0"/>
              <a:t>و شدت مسئله</a:t>
            </a:r>
            <a:endParaRPr lang="en-US" dirty="0"/>
          </a:p>
          <a:p>
            <a:pPr algn="r" rtl="1"/>
            <a:r>
              <a:rPr lang="fa-IR" dirty="0" smtClean="0"/>
              <a:t>عوامل </a:t>
            </a:r>
            <a:r>
              <a:rPr lang="fa-IR" dirty="0"/>
              <a:t>موثر در ایجاد مسئله</a:t>
            </a:r>
            <a:endParaRPr lang="en-US" dirty="0"/>
          </a:p>
          <a:p>
            <a:pPr algn="r" rtl="1"/>
            <a:r>
              <a:rPr lang="fa-IR" dirty="0" smtClean="0"/>
              <a:t>ضرورت </a:t>
            </a:r>
            <a:r>
              <a:rPr lang="fa-IR" dirty="0"/>
              <a:t>برخورد با مسئله</a:t>
            </a:r>
            <a:endParaRPr lang="en-US" dirty="0"/>
          </a:p>
          <a:p>
            <a:pPr algn="r" rtl="1"/>
            <a:r>
              <a:rPr lang="fa-IR" dirty="0"/>
              <a:t>توانایی ها و ناتوانایی های برخورد با مسئله</a:t>
            </a:r>
            <a:endParaRPr lang="en-US" dirty="0"/>
          </a:p>
          <a:p>
            <a:pPr algn="r" rtl="1"/>
            <a:r>
              <a:rPr lang="fa-IR" dirty="0"/>
              <a:t>روش برخورد با مسئله</a:t>
            </a:r>
            <a:endParaRPr lang="en-US" dirty="0"/>
          </a:p>
          <a:p>
            <a:pPr algn="r" rtl="1"/>
            <a:r>
              <a:rPr lang="fa-IR" dirty="0"/>
              <a:t>وضعیت دسترسی به منابع </a:t>
            </a:r>
            <a:r>
              <a:rPr lang="fa-IR" dirty="0" smtClean="0"/>
              <a:t>و هزینه های مورد </a:t>
            </a:r>
            <a:r>
              <a:rPr lang="fa-IR" dirty="0"/>
              <a:t>نیاز برای برخورد با </a:t>
            </a:r>
            <a:r>
              <a:rPr lang="fa-IR" dirty="0" smtClean="0"/>
              <a:t>مسئله</a:t>
            </a:r>
            <a:endParaRPr lang="en-US" dirty="0"/>
          </a:p>
        </p:txBody>
      </p:sp>
    </p:spTree>
    <p:extLst>
      <p:ext uri="{BB962C8B-B14F-4D97-AF65-F5344CB8AC3E}">
        <p14:creationId xmlns:p14="http://schemas.microsoft.com/office/powerpoint/2010/main" val="2176097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b="1" dirty="0">
                <a:solidFill>
                  <a:srgbClr val="FF0000"/>
                </a:solidFill>
              </a:rPr>
              <a:t>مثال: </a:t>
            </a:r>
            <a:r>
              <a:rPr lang="fa-IR" dirty="0" smtClean="0"/>
              <a:t>نمونه </a:t>
            </a:r>
            <a:r>
              <a:rPr lang="fa-IR" dirty="0"/>
              <a:t>ای از طرح بسیج اطلاع رسانی </a:t>
            </a:r>
            <a:r>
              <a:rPr lang="fa-IR" dirty="0" smtClean="0"/>
              <a:t>با </a:t>
            </a:r>
            <a:r>
              <a:rPr lang="fa-IR" dirty="0"/>
              <a:t>تاکید </a:t>
            </a:r>
            <a:r>
              <a:rPr lang="fa-IR" dirty="0" smtClean="0"/>
              <a:t>بر تغذیه سالم</a:t>
            </a:r>
            <a:endParaRPr lang="en-US" dirty="0"/>
          </a:p>
        </p:txBody>
      </p:sp>
      <p:sp>
        <p:nvSpPr>
          <p:cNvPr id="3" name="Content Placeholder 2"/>
          <p:cNvSpPr>
            <a:spLocks noGrp="1"/>
          </p:cNvSpPr>
          <p:nvPr>
            <p:ph idx="1"/>
          </p:nvPr>
        </p:nvSpPr>
        <p:spPr>
          <a:xfrm>
            <a:off x="695459" y="2057400"/>
            <a:ext cx="10908406" cy="4343400"/>
          </a:xfrm>
        </p:spPr>
        <p:txBody>
          <a:bodyPr>
            <a:normAutofit fontScale="92500" lnSpcReduction="20000"/>
          </a:bodyPr>
          <a:lstStyle/>
          <a:p>
            <a:pPr algn="just" rtl="1">
              <a:lnSpc>
                <a:spcPct val="110000"/>
              </a:lnSpc>
            </a:pPr>
            <a:r>
              <a:rPr lang="fa-IR" dirty="0" smtClean="0"/>
              <a:t>شهرستان لامرد با جمعیتی حدود 80 هزار نفرمی باشد.</a:t>
            </a:r>
          </a:p>
          <a:p>
            <a:pPr algn="just" rtl="1">
              <a:lnSpc>
                <a:spcPct val="110000"/>
              </a:lnSpc>
            </a:pPr>
            <a:r>
              <a:rPr lang="fa-IR" dirty="0" smtClean="0"/>
              <a:t>47درصد زنان چاق و </a:t>
            </a:r>
            <a:r>
              <a:rPr lang="fa-IR" dirty="0"/>
              <a:t>دارای </a:t>
            </a:r>
            <a:r>
              <a:rPr lang="fa-IR" dirty="0" smtClean="0"/>
              <a:t>اضافه </a:t>
            </a:r>
            <a:r>
              <a:rPr lang="fa-IR" dirty="0"/>
              <a:t>وزن </a:t>
            </a:r>
            <a:r>
              <a:rPr lang="fa-IR" dirty="0" smtClean="0"/>
              <a:t>می باشند </a:t>
            </a:r>
            <a:r>
              <a:rPr lang="fa-IR" dirty="0"/>
              <a:t>و </a:t>
            </a:r>
            <a:r>
              <a:rPr lang="fa-IR" dirty="0">
                <a:solidFill>
                  <a:prstClr val="black"/>
                </a:solidFill>
              </a:rPr>
              <a:t>50 درصد</a:t>
            </a:r>
            <a:r>
              <a:rPr lang="fa-IR" dirty="0" smtClean="0"/>
              <a:t> </a:t>
            </a:r>
            <a:r>
              <a:rPr lang="fa-IR" dirty="0"/>
              <a:t>خانوارهایی که از نمک سرسفره استفاده می </a:t>
            </a:r>
            <a:r>
              <a:rPr lang="fa-IR" dirty="0" smtClean="0"/>
              <a:t>کنند.</a:t>
            </a:r>
          </a:p>
          <a:p>
            <a:pPr algn="just" rtl="1">
              <a:lnSpc>
                <a:spcPct val="110000"/>
              </a:lnSpc>
            </a:pPr>
            <a:r>
              <a:rPr lang="fa-IR" dirty="0" smtClean="0"/>
              <a:t>درلامرد </a:t>
            </a:r>
            <a:r>
              <a:rPr lang="fa-IR" dirty="0"/>
              <a:t>باغ میوه و </a:t>
            </a:r>
            <a:r>
              <a:rPr lang="fa-IR" dirty="0" smtClean="0"/>
              <a:t>زمین های </a:t>
            </a:r>
            <a:r>
              <a:rPr lang="fa-IR" dirty="0"/>
              <a:t>کشاورزی وسیع وجود ندارد ( به </a:t>
            </a:r>
            <a:r>
              <a:rPr lang="fa-IR" dirty="0" smtClean="0"/>
              <a:t>علت </a:t>
            </a:r>
            <a:r>
              <a:rPr lang="fa-IR" dirty="0"/>
              <a:t>بدی آب و هوا </a:t>
            </a:r>
            <a:r>
              <a:rPr lang="fa-IR" dirty="0" smtClean="0"/>
              <a:t>) و قیمت میوه و سبزی بسیار گران است و تنها میوه مقوی که </a:t>
            </a:r>
            <a:r>
              <a:rPr lang="fa-IR" dirty="0"/>
              <a:t>در </a:t>
            </a:r>
            <a:r>
              <a:rPr lang="fa-IR" dirty="0" smtClean="0"/>
              <a:t>تمام فصول و در بین </a:t>
            </a:r>
            <a:r>
              <a:rPr lang="fa-IR" dirty="0"/>
              <a:t>مردم زیاد استفاده میشود نیز </a:t>
            </a:r>
            <a:r>
              <a:rPr lang="fa-IR" dirty="0" smtClean="0"/>
              <a:t>رطب </a:t>
            </a:r>
            <a:r>
              <a:rPr lang="fa-IR" dirty="0"/>
              <a:t>و فرآورده های جانبی آن (خرما و </a:t>
            </a:r>
            <a:r>
              <a:rPr lang="fa-IR" dirty="0" smtClean="0"/>
              <a:t>شیره خرما</a:t>
            </a:r>
            <a:r>
              <a:rPr lang="fa-IR" dirty="0"/>
              <a:t>) </a:t>
            </a:r>
            <a:r>
              <a:rPr lang="fa-IR" dirty="0" smtClean="0"/>
              <a:t>است.</a:t>
            </a:r>
          </a:p>
          <a:p>
            <a:pPr algn="just" rtl="1">
              <a:lnSpc>
                <a:spcPct val="110000"/>
              </a:lnSpc>
            </a:pPr>
            <a:r>
              <a:rPr lang="fa-IR" dirty="0" smtClean="0"/>
              <a:t>با </a:t>
            </a:r>
            <a:r>
              <a:rPr lang="fa-IR" dirty="0"/>
              <a:t>توجه به </a:t>
            </a:r>
            <a:r>
              <a:rPr lang="fa-IR" dirty="0" smtClean="0"/>
              <a:t>مطالعات انجام </a:t>
            </a:r>
            <a:r>
              <a:rPr lang="fa-IR" dirty="0"/>
              <a:t>شده در زمینه وضعیت تغذیه مردم در </a:t>
            </a:r>
            <a:r>
              <a:rPr lang="fa-IR" dirty="0" smtClean="0"/>
              <a:t>شهرستان لامرد </a:t>
            </a:r>
            <a:r>
              <a:rPr lang="fa-IR" dirty="0"/>
              <a:t>و </a:t>
            </a:r>
            <a:r>
              <a:rPr lang="fa-IR" dirty="0" smtClean="0"/>
              <a:t>مشکلات </a:t>
            </a:r>
            <a:r>
              <a:rPr lang="fa-IR" dirty="0"/>
              <a:t>تغذیه ای که </a:t>
            </a:r>
            <a:r>
              <a:rPr lang="fa-IR" dirty="0" smtClean="0"/>
              <a:t>به آن </a:t>
            </a:r>
            <a:r>
              <a:rPr lang="fa-IR" dirty="0"/>
              <a:t>اشاره شد (کاهش مصرف روزانه میوه وسبزی </a:t>
            </a:r>
            <a:r>
              <a:rPr lang="fa-IR" dirty="0" smtClean="0"/>
              <a:t>به علت </a:t>
            </a:r>
            <a:r>
              <a:rPr lang="fa-IR" dirty="0"/>
              <a:t>گرانی، استفاده بیش از ح</a:t>
            </a:r>
            <a:r>
              <a:rPr lang="fa-IR" dirty="0" smtClean="0"/>
              <a:t>د نمک ، مصرف زیاد غذاهای </a:t>
            </a:r>
            <a:r>
              <a:rPr lang="fa-IR" dirty="0"/>
              <a:t>سرخ کردنی)، به </a:t>
            </a:r>
            <a:r>
              <a:rPr lang="fa-IR" dirty="0" smtClean="0"/>
              <a:t>نظر می رسد الگوهای تغذیه ای مردم منطقه مورد مطالعه در وضعیت </a:t>
            </a:r>
            <a:r>
              <a:rPr lang="fa-IR" dirty="0"/>
              <a:t>مطلوبی به سر </a:t>
            </a:r>
            <a:r>
              <a:rPr lang="fa-IR" dirty="0" smtClean="0"/>
              <a:t>نمی برد.</a:t>
            </a:r>
          </a:p>
          <a:p>
            <a:pPr algn="just" rtl="1">
              <a:lnSpc>
                <a:spcPct val="110000"/>
              </a:lnSpc>
            </a:pPr>
            <a:r>
              <a:rPr lang="fa-IR" dirty="0" smtClean="0"/>
              <a:t> </a:t>
            </a:r>
            <a:r>
              <a:rPr lang="fa-IR" dirty="0"/>
              <a:t>بنابراین می بایست </a:t>
            </a:r>
            <a:r>
              <a:rPr lang="fa-IR" dirty="0" smtClean="0"/>
              <a:t>الگوی مناسب جایگزین </a:t>
            </a:r>
            <a:r>
              <a:rPr lang="fa-IR" dirty="0"/>
              <a:t>آن </a:t>
            </a:r>
            <a:r>
              <a:rPr lang="fa-IR" dirty="0" smtClean="0"/>
              <a:t>شود</a:t>
            </a:r>
            <a:r>
              <a:rPr lang="fa-IR" dirty="0"/>
              <a:t>. در </a:t>
            </a:r>
            <a:r>
              <a:rPr lang="fa-IR" dirty="0" smtClean="0"/>
              <a:t>این راستا می توان </a:t>
            </a:r>
            <a:r>
              <a:rPr lang="fa-IR" dirty="0"/>
              <a:t>از بسیج اطلاع رسانی به </a:t>
            </a:r>
            <a:r>
              <a:rPr lang="fa-IR" dirty="0" smtClean="0"/>
              <a:t>منظور </a:t>
            </a:r>
            <a:r>
              <a:rPr lang="fa-IR" dirty="0"/>
              <a:t>انتقال و انتشار </a:t>
            </a:r>
            <a:r>
              <a:rPr lang="fa-IR" dirty="0" smtClean="0"/>
              <a:t>پیام های </a:t>
            </a:r>
            <a:r>
              <a:rPr lang="fa-IR" dirty="0"/>
              <a:t>مبتنی بر ارتقای سلامت از طریق تغذیه </a:t>
            </a:r>
            <a:r>
              <a:rPr lang="fa-IR" dirty="0" smtClean="0"/>
              <a:t>سالم استفاده نمود.</a:t>
            </a:r>
            <a:endParaRPr lang="en-US" dirty="0" smtClean="0"/>
          </a:p>
          <a:p>
            <a:pPr marL="0" indent="0" algn="just" rtl="1">
              <a:lnSpc>
                <a:spcPct val="110000"/>
              </a:lnSpc>
              <a:buNone/>
            </a:pPr>
            <a:endParaRPr lang="fa-IR" dirty="0" smtClean="0"/>
          </a:p>
          <a:p>
            <a:pPr marL="0" indent="0" algn="just" rtl="1">
              <a:lnSpc>
                <a:spcPct val="110000"/>
              </a:lnSpc>
              <a:buNone/>
            </a:pPr>
            <a:endParaRPr lang="en-US" dirty="0"/>
          </a:p>
        </p:txBody>
      </p:sp>
    </p:spTree>
    <p:extLst>
      <p:ext uri="{BB962C8B-B14F-4D97-AF65-F5344CB8AC3E}">
        <p14:creationId xmlns:p14="http://schemas.microsoft.com/office/powerpoint/2010/main" val="1815569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7.jpeg"/></Relationships>
</file>

<file path=ppt/theme/theme1.xml><?xml version="1.0" encoding="utf-8"?>
<a:theme xmlns:a="http://schemas.openxmlformats.org/drawingml/2006/main" name="Four Seasons 16x9">
  <a:themeElements>
    <a:clrScheme name="Four Seasons">
      <a:dk1>
        <a:sysClr val="windowText" lastClr="000000"/>
      </a:dk1>
      <a:lt1>
        <a:sysClr val="window" lastClr="FFFFFF"/>
      </a:lt1>
      <a:dk2>
        <a:srgbClr val="6B7F7F"/>
      </a:dk2>
      <a:lt2>
        <a:srgbClr val="B0BCBC"/>
      </a:lt2>
      <a:accent1>
        <a:srgbClr val="7DB41B"/>
      </a:accent1>
      <a:accent2>
        <a:srgbClr val="ED8A05"/>
      </a:accent2>
      <a:accent3>
        <a:srgbClr val="288DFC"/>
      </a:accent3>
      <a:accent4>
        <a:srgbClr val="36D2B8"/>
      </a:accent4>
      <a:accent5>
        <a:srgbClr val="F5B605"/>
      </a:accent5>
      <a:accent6>
        <a:srgbClr val="E75524"/>
      </a:accent6>
      <a:hlink>
        <a:srgbClr val="ED8A05"/>
      </a:hlink>
      <a:folHlink>
        <a:srgbClr val="B0BCBC"/>
      </a:folHlink>
    </a:clrScheme>
    <a:fontScheme name="Custom 1">
      <a:majorFont>
        <a:latin typeface="Calibri"/>
        <a:ea typeface=""/>
        <a:cs typeface="B Nazanin"/>
      </a:majorFont>
      <a:minorFont>
        <a:latin typeface="Calibri"/>
        <a:ea typeface=""/>
        <a:cs typeface="B Nazani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easonal celebrations presentation.potx" id="{BD9AEA96-E390-41F9-9661-0C671905DB2C}" vid="{E3974F56-9D26-4D1A-896F-E22CFE04D790}"/>
    </a:ext>
  </a:extLst>
</a:theme>
</file>

<file path=ppt/theme/theme2.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extLst>
    <a:ext uri="{05A4C25C-085E-4340-85A3-A5531E510DB2}">
      <thm15:themeFamily xmlns:thm15="http://schemas.microsoft.com/office/thememl/2012/main" name="Presentation1" id="{0E7EB00D-D122-49E6-8725-29245262D590}" vid="{6EE7CF5B-1CD9-4C10-AF0E-2C995CF1E8B9}"/>
    </a:ext>
  </a:extLst>
</a:theme>
</file>

<file path=ppt/theme/theme3.xml><?xml version="1.0" encoding="utf-8"?>
<a:theme xmlns:a="http://schemas.openxmlformats.org/drawingml/2006/main" name="Office Theme">
  <a:themeElements>
    <a:clrScheme name="Four Seasons">
      <a:dk1>
        <a:sysClr val="windowText" lastClr="000000"/>
      </a:dk1>
      <a:lt1>
        <a:sysClr val="window" lastClr="FFFFFF"/>
      </a:lt1>
      <a:dk2>
        <a:srgbClr val="6B7F7F"/>
      </a:dk2>
      <a:lt2>
        <a:srgbClr val="B0BCBC"/>
      </a:lt2>
      <a:accent1>
        <a:srgbClr val="7DB41B"/>
      </a:accent1>
      <a:accent2>
        <a:srgbClr val="ED8A05"/>
      </a:accent2>
      <a:accent3>
        <a:srgbClr val="288DFC"/>
      </a:accent3>
      <a:accent4>
        <a:srgbClr val="36D2B8"/>
      </a:accent4>
      <a:accent5>
        <a:srgbClr val="F5B605"/>
      </a:accent5>
      <a:accent6>
        <a:srgbClr val="E75524"/>
      </a:accent6>
      <a:hlink>
        <a:srgbClr val="ED8A05"/>
      </a:hlink>
      <a:folHlink>
        <a:srgbClr val="B0BCBC"/>
      </a:folHlink>
    </a:clrScheme>
    <a:fontScheme name="Constantia-Calibri">
      <a:majorFont>
        <a:latin typeface="Constantia"/>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Four Seasons">
      <a:dk1>
        <a:sysClr val="windowText" lastClr="000000"/>
      </a:dk1>
      <a:lt1>
        <a:sysClr val="window" lastClr="FFFFFF"/>
      </a:lt1>
      <a:dk2>
        <a:srgbClr val="6B7F7F"/>
      </a:dk2>
      <a:lt2>
        <a:srgbClr val="B0BCBC"/>
      </a:lt2>
      <a:accent1>
        <a:srgbClr val="7DB41B"/>
      </a:accent1>
      <a:accent2>
        <a:srgbClr val="ED8A05"/>
      </a:accent2>
      <a:accent3>
        <a:srgbClr val="288DFC"/>
      </a:accent3>
      <a:accent4>
        <a:srgbClr val="36D2B8"/>
      </a:accent4>
      <a:accent5>
        <a:srgbClr val="F5B605"/>
      </a:accent5>
      <a:accent6>
        <a:srgbClr val="E75524"/>
      </a:accent6>
      <a:hlink>
        <a:srgbClr val="ED8A05"/>
      </a:hlink>
      <a:folHlink>
        <a:srgbClr val="B0BCBC"/>
      </a:folHlink>
    </a:clrScheme>
    <a:fontScheme name="Constantia-Calibri">
      <a:majorFont>
        <a:latin typeface="Constantia"/>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Seasonal celebrations presentation</Template>
  <TotalTime>4354</TotalTime>
  <Words>3208</Words>
  <Application>Microsoft Office PowerPoint</Application>
  <PresentationFormat>Widescreen</PresentationFormat>
  <Paragraphs>436</Paragraphs>
  <Slides>53</Slides>
  <Notes>0</Notes>
  <HiddenSlides>0</HiddenSlides>
  <MMClips>0</MMClips>
  <ScaleCrop>false</ScaleCrop>
  <HeadingPairs>
    <vt:vector size="6" baseType="variant">
      <vt:variant>
        <vt:lpstr>Fonts Used</vt:lpstr>
      </vt:variant>
      <vt:variant>
        <vt:i4>22</vt:i4>
      </vt:variant>
      <vt:variant>
        <vt:lpstr>Theme</vt:lpstr>
      </vt:variant>
      <vt:variant>
        <vt:i4>2</vt:i4>
      </vt:variant>
      <vt:variant>
        <vt:lpstr>Slide Titles</vt:lpstr>
      </vt:variant>
      <vt:variant>
        <vt:i4>53</vt:i4>
      </vt:variant>
    </vt:vector>
  </HeadingPairs>
  <TitlesOfParts>
    <vt:vector size="77" baseType="lpstr">
      <vt:lpstr>2  Titr</vt:lpstr>
      <vt:lpstr>Arial</vt:lpstr>
      <vt:lpstr>B Mitra</vt:lpstr>
      <vt:lpstr>B Nazanin</vt:lpstr>
      <vt:lpstr>B Titr</vt:lpstr>
      <vt:lpstr>B Zar</vt:lpstr>
      <vt:lpstr>BNazanin</vt:lpstr>
      <vt:lpstr>Book Antiqua</vt:lpstr>
      <vt:lpstr>BZar</vt:lpstr>
      <vt:lpstr>Calibri</vt:lpstr>
      <vt:lpstr>Century Gothic</vt:lpstr>
      <vt:lpstr>Century Schoolbook</vt:lpstr>
      <vt:lpstr>Cooper Black</vt:lpstr>
      <vt:lpstr>Courier New</vt:lpstr>
      <vt:lpstr>Lucida Sans Unicode</vt:lpstr>
      <vt:lpstr>Nazanin</vt:lpstr>
      <vt:lpstr>Tahoma</vt:lpstr>
      <vt:lpstr>Times New Roman</vt:lpstr>
      <vt:lpstr>Verdana</vt:lpstr>
      <vt:lpstr>Wingdings</vt:lpstr>
      <vt:lpstr>Wingdings 2</vt:lpstr>
      <vt:lpstr>Wingdings 3</vt:lpstr>
      <vt:lpstr>Four Seasons 16x9</vt:lpstr>
      <vt:lpstr>Concourse</vt:lpstr>
      <vt:lpstr>مراحل طراحی بسیج اجتماعی در حوزه ارتقای سلامت </vt:lpstr>
      <vt:lpstr>مراحل طراحی بسیج اجتماعی در حوزه ارتقای سلامت</vt:lpstr>
      <vt:lpstr>What is a Community?</vt:lpstr>
      <vt:lpstr>PowerPoint Presentation</vt:lpstr>
      <vt:lpstr>Why Assess Communities?</vt:lpstr>
      <vt:lpstr>PowerPoint Presentation</vt:lpstr>
      <vt:lpstr>PowerPoint Presentation</vt:lpstr>
      <vt:lpstr>گام نخست: تعیین چرایي بسیج (دلایل طراحی واجرای برنامه بسیج)</vt:lpstr>
      <vt:lpstr>مثال: نمونه ای از طرح بسیج اطلاع رسانی با تاکید بر تغذیه سالم</vt:lpstr>
      <vt:lpstr>گام دوم: تحلیل وضعیت موجود </vt:lpstr>
      <vt:lpstr>تحلیل SWOT</vt:lpstr>
      <vt:lpstr>مثال:بسیج اطلاع رسانی با تاکید بر تغذیه سالم</vt:lpstr>
      <vt:lpstr>مثال:بسیج اطلاع رسانی با تاکید بر تغذیه سالم</vt:lpstr>
      <vt:lpstr>تحليل دست اندرکاران  Stakeholder Analysis</vt:lpstr>
      <vt:lpstr>دست اندرکاران (Stakeholders)</vt:lpstr>
      <vt:lpstr>گروه های اصلی دست اندرکاران:</vt:lpstr>
      <vt:lpstr>PowerPoint Presentation</vt:lpstr>
      <vt:lpstr>دلايل تحليل دست اندرکاران</vt:lpstr>
      <vt:lpstr>گام سوم: تعیین اهداف برای برنامه بسیج اطلاع رسانی </vt:lpstr>
      <vt:lpstr>ویژگی های اهداف اختصاصی</vt:lpstr>
      <vt:lpstr>مثال  بسیج اطلاع رسانی بهبود برنامه رژیم غذایی دانش آموزان </vt:lpstr>
      <vt:lpstr>گام چهارم: تحلیل گروه هدف بسیج  </vt:lpstr>
      <vt:lpstr>مثال: طرح بسیج اطلاع رسانی با تاکید بر تغذیه سالم</vt:lpstr>
      <vt:lpstr>گام پنجم: تدوین پیام ارتباطی</vt:lpstr>
      <vt:lpstr>گام پنجم: تدوین پیام ارتباطی</vt:lpstr>
      <vt:lpstr>معیارهای ارزیابی پیام های بسیج اطلاع رسانی</vt:lpstr>
      <vt:lpstr>پیام های یک وجهی و دو وجهی: </vt:lpstr>
      <vt:lpstr>PowerPoint Presentation</vt:lpstr>
      <vt:lpstr>PowerPoint Presentation</vt:lpstr>
      <vt:lpstr>در استفاده از پیام یک وجهی یا دو وجهی در نظر گرفتن چند نکته لازم است</vt:lpstr>
      <vt:lpstr>گام ششم: انتخاب کانال ها و وسایل ارتباطی </vt:lpstr>
      <vt:lpstr>انتخاب کانال ها و وسایل ارتباطی</vt:lpstr>
      <vt:lpstr>گام هفتم: تخصیص بودجه بسیج </vt:lpstr>
      <vt:lpstr>تخصیص بودجه بسیج</vt:lpstr>
      <vt:lpstr>گام هشتم: تهیه طرح عمل و جدول زمانی برای برنامه </vt:lpstr>
      <vt:lpstr>تهیه طرح عمل و جدول زمانی برای برنامه</vt:lpstr>
      <vt:lpstr>بخش هفتم: ارزشيابی برنامه بسيج</vt:lpstr>
      <vt:lpstr>مثال</vt:lpstr>
      <vt:lpstr>PowerPoint Presentation</vt:lpstr>
      <vt:lpstr>ارزشيابی برنامه بسيج</vt:lpstr>
      <vt:lpstr>گام دهم: تدوین گزارش </vt:lpstr>
      <vt:lpstr>مراحل طراحی بسیج اجتماعی در حوزه ارتقای سلامت </vt:lpstr>
      <vt:lpstr>نمونه  بسيج های اطلاع رسانی آموزشی در حوزه سلامت</vt:lpstr>
      <vt:lpstr>کمپین میوه و سبزی استرالیای غربی</vt:lpstr>
      <vt:lpstr>کمپین میوه و سبزی استرالیای غربی</vt:lpstr>
      <vt:lpstr>کمپین میوه و سبزی استرالیای غربی</vt:lpstr>
      <vt:lpstr>کمپین میوه و سبزی استرالیای غربی</vt:lpstr>
      <vt:lpstr>کمپین میوه و سبزی استرالیای غربی</vt:lpstr>
      <vt:lpstr>PowerPoint Presentation</vt:lpstr>
      <vt:lpstr>PowerPoint Presentation</vt:lpstr>
      <vt:lpstr>فشارخون</vt:lpstr>
      <vt:lpstr>یک گام چند گام</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dn</dc:creator>
  <cp:lastModifiedBy>A.R.I</cp:lastModifiedBy>
  <cp:revision>446</cp:revision>
  <dcterms:created xsi:type="dcterms:W3CDTF">2020-11-14T20:07:23Z</dcterms:created>
  <dcterms:modified xsi:type="dcterms:W3CDTF">2023-05-20T04:41:56Z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0x010100AA3F7D94069FF64A86F7DFF56D60E3BE</vt:lpwstr>
  </property>
  <property fmtid="{D5CDD505-2E9C-101B-9397-08002B2CF9AE}" pid="3" name="InternalTags">
    <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