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76" r:id="rId3"/>
    <p:sldId id="258" r:id="rId4"/>
    <p:sldId id="263" r:id="rId5"/>
    <p:sldId id="277" r:id="rId6"/>
    <p:sldId id="294" r:id="rId7"/>
    <p:sldId id="281" r:id="rId8"/>
    <p:sldId id="283" r:id="rId9"/>
    <p:sldId id="280" r:id="rId10"/>
    <p:sldId id="284" r:id="rId11"/>
    <p:sldId id="285" r:id="rId12"/>
    <p:sldId id="287" r:id="rId13"/>
    <p:sldId id="288" r:id="rId14"/>
    <p:sldId id="289" r:id="rId15"/>
    <p:sldId id="290" r:id="rId16"/>
    <p:sldId id="291" r:id="rId17"/>
    <p:sldId id="292" r:id="rId18"/>
    <p:sldId id="293" r:id="rId19"/>
    <p:sldId id="286" r:id="rId20"/>
    <p:sldId id="354" r:id="rId21"/>
    <p:sldId id="295" r:id="rId22"/>
    <p:sldId id="296" r:id="rId23"/>
    <p:sldId id="297" r:id="rId24"/>
    <p:sldId id="298" r:id="rId25"/>
    <p:sldId id="299" r:id="rId26"/>
    <p:sldId id="300" r:id="rId27"/>
    <p:sldId id="301" r:id="rId28"/>
    <p:sldId id="302" r:id="rId29"/>
    <p:sldId id="303" r:id="rId30"/>
    <p:sldId id="307" r:id="rId31"/>
    <p:sldId id="304" r:id="rId32"/>
    <p:sldId id="305" r:id="rId33"/>
    <p:sldId id="308" r:id="rId34"/>
    <p:sldId id="310" r:id="rId35"/>
    <p:sldId id="309" r:id="rId36"/>
    <p:sldId id="352" r:id="rId37"/>
    <p:sldId id="311" r:id="rId38"/>
    <p:sldId id="353" r:id="rId39"/>
    <p:sldId id="312" r:id="rId40"/>
    <p:sldId id="313" r:id="rId41"/>
    <p:sldId id="355" r:id="rId42"/>
    <p:sldId id="314" r:id="rId43"/>
    <p:sldId id="315" r:id="rId44"/>
    <p:sldId id="316" r:id="rId45"/>
    <p:sldId id="317" r:id="rId46"/>
    <p:sldId id="318" r:id="rId47"/>
    <p:sldId id="320" r:id="rId48"/>
    <p:sldId id="321" r:id="rId49"/>
    <p:sldId id="322" r:id="rId50"/>
    <p:sldId id="323" r:id="rId51"/>
    <p:sldId id="324" r:id="rId52"/>
    <p:sldId id="325" r:id="rId53"/>
    <p:sldId id="326" r:id="rId54"/>
    <p:sldId id="327" r:id="rId55"/>
    <p:sldId id="328" r:id="rId56"/>
    <p:sldId id="329" r:id="rId57"/>
    <p:sldId id="330" r:id="rId58"/>
    <p:sldId id="331" r:id="rId59"/>
    <p:sldId id="332" r:id="rId60"/>
    <p:sldId id="333" r:id="rId61"/>
    <p:sldId id="334" r:id="rId62"/>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9" d="100"/>
          <a:sy n="69" d="100"/>
        </p:scale>
        <p:origin x="141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E5EA6C65-365F-428D-ADCF-898D97D365B0}" type="datetimeFigureOut">
              <a:rPr lang="fa-IR" smtClean="0"/>
              <a:pPr/>
              <a:t>04/08/1444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8980C36-5AE8-4C9F-8A91-48B6ACB6D775}"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5EA6C65-365F-428D-ADCF-898D97D365B0}" type="datetimeFigureOut">
              <a:rPr lang="fa-IR" smtClean="0"/>
              <a:pPr/>
              <a:t>04/08/1444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8980C36-5AE8-4C9F-8A91-48B6ACB6D775}"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5EA6C65-365F-428D-ADCF-898D97D365B0}" type="datetimeFigureOut">
              <a:rPr lang="fa-IR" smtClean="0"/>
              <a:pPr/>
              <a:t>04/08/1444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8980C36-5AE8-4C9F-8A91-48B6ACB6D775}"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5EA6C65-365F-428D-ADCF-898D97D365B0}" type="datetimeFigureOut">
              <a:rPr lang="fa-IR" smtClean="0"/>
              <a:pPr/>
              <a:t>04/08/1444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8980C36-5AE8-4C9F-8A91-48B6ACB6D775}"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5EA6C65-365F-428D-ADCF-898D97D365B0}" type="datetimeFigureOut">
              <a:rPr lang="fa-IR" smtClean="0"/>
              <a:pPr/>
              <a:t>04/08/1444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8980C36-5AE8-4C9F-8A91-48B6ACB6D775}"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E5EA6C65-365F-428D-ADCF-898D97D365B0}" type="datetimeFigureOut">
              <a:rPr lang="fa-IR" smtClean="0"/>
              <a:pPr/>
              <a:t>04/08/1444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8980C36-5AE8-4C9F-8A91-48B6ACB6D775}"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E5EA6C65-365F-428D-ADCF-898D97D365B0}" type="datetimeFigureOut">
              <a:rPr lang="fa-IR" smtClean="0"/>
              <a:pPr/>
              <a:t>04/08/1444</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88980C36-5AE8-4C9F-8A91-48B6ACB6D775}"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E5EA6C65-365F-428D-ADCF-898D97D365B0}" type="datetimeFigureOut">
              <a:rPr lang="fa-IR" smtClean="0"/>
              <a:pPr/>
              <a:t>04/08/1444</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8980C36-5AE8-4C9F-8A91-48B6ACB6D775}"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EA6C65-365F-428D-ADCF-898D97D365B0}" type="datetimeFigureOut">
              <a:rPr lang="fa-IR" smtClean="0"/>
              <a:pPr/>
              <a:t>04/08/1444</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88980C36-5AE8-4C9F-8A91-48B6ACB6D775}"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EA6C65-365F-428D-ADCF-898D97D365B0}" type="datetimeFigureOut">
              <a:rPr lang="fa-IR" smtClean="0"/>
              <a:pPr/>
              <a:t>04/08/1444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8980C36-5AE8-4C9F-8A91-48B6ACB6D775}"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EA6C65-365F-428D-ADCF-898D97D365B0}" type="datetimeFigureOut">
              <a:rPr lang="fa-IR" smtClean="0"/>
              <a:pPr/>
              <a:t>04/08/1444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8980C36-5AE8-4C9F-8A91-48B6ACB6D775}"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5EA6C65-365F-428D-ADCF-898D97D365B0}" type="datetimeFigureOut">
              <a:rPr lang="fa-IR" smtClean="0"/>
              <a:pPr/>
              <a:t>04/08/1444</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8980C36-5AE8-4C9F-8A91-48B6ACB6D775}"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hanafibojd.blogfa.com/post-3.aspx" TargetMode="Externa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57224" y="1928802"/>
            <a:ext cx="7772400" cy="1470025"/>
          </a:xfrm>
        </p:spPr>
        <p:txBody>
          <a:bodyPr/>
          <a:lstStyle/>
          <a:p>
            <a:r>
              <a:rPr lang="fa-IR" b="1" dirty="0" smtClean="0">
                <a:solidFill>
                  <a:schemeClr val="accent5">
                    <a:lumMod val="75000"/>
                  </a:schemeClr>
                </a:solidFill>
              </a:rPr>
              <a:t>شناسایی و روشهای کنترل آفات بهداشتی</a:t>
            </a:r>
            <a:endParaRPr lang="fa-IR" b="1" dirty="0">
              <a:solidFill>
                <a:schemeClr val="accent5">
                  <a:lumMod val="75000"/>
                </a:schemeClr>
              </a:solidFill>
            </a:endParaRPr>
          </a:p>
        </p:txBody>
      </p:sp>
      <p:sp>
        <p:nvSpPr>
          <p:cNvPr id="3" name="Subtitle 2"/>
          <p:cNvSpPr>
            <a:spLocks noGrp="1"/>
          </p:cNvSpPr>
          <p:nvPr>
            <p:ph type="subTitle" idx="1"/>
          </p:nvPr>
        </p:nvSpPr>
        <p:spPr/>
        <p:txBody>
          <a:bodyPr/>
          <a:lstStyle/>
          <a:p>
            <a:r>
              <a:rPr lang="fa-IR" dirty="0" smtClean="0">
                <a:solidFill>
                  <a:srgbClr val="00B050"/>
                </a:solidFill>
              </a:rPr>
              <a:t>ارائه دهنده :</a:t>
            </a:r>
          </a:p>
          <a:p>
            <a:r>
              <a:rPr lang="fa-IR" sz="2000" dirty="0" smtClean="0">
                <a:solidFill>
                  <a:schemeClr val="tx1"/>
                </a:solidFill>
              </a:rPr>
              <a:t>مهندس رسول پرتوی </a:t>
            </a:r>
          </a:p>
          <a:p>
            <a:r>
              <a:rPr lang="fa-IR" sz="2000" dirty="0" smtClean="0">
                <a:solidFill>
                  <a:schemeClr val="tx1"/>
                </a:solidFill>
              </a:rPr>
              <a:t>کارشناس بهداشت محیط</a:t>
            </a:r>
            <a:endParaRPr lang="fa-IR" sz="2000"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b="1" dirty="0" smtClean="0"/>
              <a:t>سوسري آلماني(سوسک کابینتی)</a:t>
            </a:r>
            <a:r>
              <a:rPr lang="en-US" dirty="0" smtClean="0"/>
              <a:t> </a:t>
            </a:r>
            <a:br>
              <a:rPr lang="en-US" dirty="0" smtClean="0"/>
            </a:br>
            <a:endParaRPr lang="fa-IR" dirty="0"/>
          </a:p>
        </p:txBody>
      </p:sp>
      <p:sp>
        <p:nvSpPr>
          <p:cNvPr id="4" name="Content Placeholder 3"/>
          <p:cNvSpPr>
            <a:spLocks noGrp="1"/>
          </p:cNvSpPr>
          <p:nvPr>
            <p:ph sz="half" idx="2"/>
          </p:nvPr>
        </p:nvSpPr>
        <p:spPr/>
        <p:txBody>
          <a:bodyPr>
            <a:normAutofit fontScale="92500" lnSpcReduction="20000"/>
          </a:bodyPr>
          <a:lstStyle/>
          <a:p>
            <a:r>
              <a:rPr lang="ar-SA" dirty="0" smtClean="0"/>
              <a:t>افراد بالغ اين سوسري 15-10 ميليمتر طول دارند و بالهاي آنها كاملا رشد يافته  و تمام سطح شكم را در فرد ماده مي پوشاند، اما بندهاي انتهايي در بدن نر زير بالها قرار نمي گيرند. ماده بزرگتر و تنومندتر از نر است. رنگ بدن قهوه اي روشن تا متوسط، و دو نوار طولي تيره بر روي پيش قفس سينه (جلوي بالها) قرار دارد. مراحل نوزادی بدون بالند و اين نوارها بر روي بقيه قفس سينه هم امتداد يافته اند. </a:t>
            </a:r>
            <a:endParaRPr lang="en-US" dirty="0" smtClean="0"/>
          </a:p>
          <a:p>
            <a:endParaRPr lang="fa-IR" dirty="0"/>
          </a:p>
        </p:txBody>
      </p:sp>
      <p:pic>
        <p:nvPicPr>
          <p:cNvPr id="1026" name="Picture 2" descr="C:\Documents and Settings\admin\My Documents\My Pictures\gm_roaches.jpg"/>
          <p:cNvPicPr>
            <a:picLocks noGrp="1" noChangeAspect="1" noChangeArrowheads="1"/>
          </p:cNvPicPr>
          <p:nvPr>
            <p:ph sz="half" idx="1"/>
          </p:nvPr>
        </p:nvPicPr>
        <p:blipFill>
          <a:blip r:embed="rId2"/>
          <a:srcRect/>
          <a:stretch>
            <a:fillRect/>
          </a:stretch>
        </p:blipFill>
        <p:spPr bwMode="auto">
          <a:xfrm>
            <a:off x="721728" y="2428868"/>
            <a:ext cx="3483925" cy="2357453"/>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4" name="Content Placeholder 3"/>
          <p:cNvSpPr>
            <a:spLocks noGrp="1"/>
          </p:cNvSpPr>
          <p:nvPr>
            <p:ph sz="half" idx="2"/>
          </p:nvPr>
        </p:nvSpPr>
        <p:spPr>
          <a:xfrm>
            <a:off x="3643306" y="1600200"/>
            <a:ext cx="5043494" cy="4525963"/>
          </a:xfrm>
        </p:spPr>
        <p:txBody>
          <a:bodyPr>
            <a:normAutofit fontScale="92500" lnSpcReduction="10000"/>
          </a:bodyPr>
          <a:lstStyle/>
          <a:p>
            <a:r>
              <a:rPr lang="ar-SA" dirty="0" smtClean="0"/>
              <a:t>سوسري آلماني شرايط گرم و مرطوب نقاطی مانند آشپزخانه ها و رستورانها را مي پسندد. اين حشره بسرعت حركت مي كند و به آساني از سطوح بالا مي رود، بنابراين در پناهگاهها بر روي سطوح عمودي و از بالاترين تا پايين ترين سطوح، در درزها و شكافها، پشت قابها و تابلوهاي اعلانات، در كشوها و قفسه ها، درون وسايل برقي و هر جاي ديگري كه بعنوان پناهگاه بتواند در آن در طي ساعات روز مخفي شود، مي توا ن آن را يافت. </a:t>
            </a:r>
            <a:endParaRPr lang="en-US" dirty="0"/>
          </a:p>
        </p:txBody>
      </p:sp>
      <p:pic>
        <p:nvPicPr>
          <p:cNvPr id="2050" name="Picture 2" descr="C:\Documents and Settings\admin\My Documents\My Pictures\gm_roaches.jpg"/>
          <p:cNvPicPr>
            <a:picLocks noGrp="1" noChangeAspect="1" noChangeArrowheads="1"/>
          </p:cNvPicPr>
          <p:nvPr>
            <p:ph sz="half" idx="1"/>
          </p:nvPr>
        </p:nvPicPr>
        <p:blipFill>
          <a:blip r:embed="rId2"/>
          <a:srcRect/>
          <a:stretch>
            <a:fillRect/>
          </a:stretch>
        </p:blipFill>
        <p:spPr bwMode="auto">
          <a:xfrm>
            <a:off x="471697" y="2285992"/>
            <a:ext cx="3167204" cy="2500329"/>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b="1" dirty="0" smtClean="0"/>
              <a:t>سوسري شرقي</a:t>
            </a:r>
            <a:r>
              <a:rPr lang="en-US" dirty="0" smtClean="0"/>
              <a:t> </a:t>
            </a:r>
            <a:br>
              <a:rPr lang="en-US" dirty="0" smtClean="0"/>
            </a:br>
            <a:endParaRPr lang="fa-IR" dirty="0"/>
          </a:p>
        </p:txBody>
      </p:sp>
      <p:sp>
        <p:nvSpPr>
          <p:cNvPr id="4" name="Content Placeholder 3"/>
          <p:cNvSpPr>
            <a:spLocks noGrp="1"/>
          </p:cNvSpPr>
          <p:nvPr>
            <p:ph sz="half" idx="2"/>
          </p:nvPr>
        </p:nvSpPr>
        <p:spPr>
          <a:xfrm>
            <a:off x="3786182" y="1600200"/>
            <a:ext cx="4900618" cy="4525963"/>
          </a:xfrm>
        </p:spPr>
        <p:txBody>
          <a:bodyPr>
            <a:normAutofit fontScale="85000" lnSpcReduction="10000"/>
          </a:bodyPr>
          <a:lstStyle/>
          <a:p>
            <a:r>
              <a:rPr lang="ar-SA" dirty="0" smtClean="0"/>
              <a:t>بالغ اين سوسري 25-20 ميليمتر طول دارند و رنگ بدنشان سرتاسر قهوه اي تيره تا سياه است، از اين رو به اشتباه به آن </a:t>
            </a:r>
            <a:r>
              <a:rPr lang="ar-SA" i="1" dirty="0" smtClean="0"/>
              <a:t>سوسك سياه</a:t>
            </a:r>
            <a:r>
              <a:rPr lang="ar-SA" dirty="0" smtClean="0"/>
              <a:t> هم مي گويند. بالها به ميزان زيادي در نرها تحليل رفته اند و در ماده فقط اثرات آن ديده مي شود. اين سوسري دو برابر سوسري آلماني است و بدنش هم درشت تر و تنومند تر است. سوسري شرقي خيلي آهسته تر از سوسري آلماني حركت مي كند و نمي تواند از سطوح عمودي بالا رود. به همين دليل آن را معمولا در سطوح افقي و يا در سطوح عمودي زبر مانند ديوارهاي آجري مي توان يافت.</a:t>
            </a:r>
            <a:endParaRPr lang="fa-IR" dirty="0"/>
          </a:p>
        </p:txBody>
      </p:sp>
      <p:pic>
        <p:nvPicPr>
          <p:cNvPr id="3074" name="Picture 2" descr="C:\Documents and Settings\admin\My Documents\My Pictures\17.bmp"/>
          <p:cNvPicPr>
            <a:picLocks noGrp="1" noChangeAspect="1" noChangeArrowheads="1"/>
          </p:cNvPicPr>
          <p:nvPr>
            <p:ph sz="half" idx="1"/>
          </p:nvPr>
        </p:nvPicPr>
        <p:blipFill>
          <a:blip r:embed="rId2"/>
          <a:srcRect/>
          <a:stretch>
            <a:fillRect/>
          </a:stretch>
        </p:blipFill>
        <p:spPr bwMode="auto">
          <a:xfrm>
            <a:off x="368956" y="2000240"/>
            <a:ext cx="3329647" cy="3071834"/>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7174"/>
            <a:ext cx="8229600" cy="1143000"/>
          </a:xfrm>
        </p:spPr>
        <p:txBody>
          <a:bodyPr/>
          <a:lstStyle/>
          <a:p>
            <a:r>
              <a:rPr lang="fa-IR" dirty="0" smtClean="0"/>
              <a:t>سوسری شرقی</a:t>
            </a:r>
            <a:endParaRPr lang="fa-IR" dirty="0"/>
          </a:p>
        </p:txBody>
      </p:sp>
      <p:sp>
        <p:nvSpPr>
          <p:cNvPr id="4" name="Content Placeholder 3"/>
          <p:cNvSpPr>
            <a:spLocks noGrp="1"/>
          </p:cNvSpPr>
          <p:nvPr>
            <p:ph sz="half" idx="2"/>
          </p:nvPr>
        </p:nvSpPr>
        <p:spPr>
          <a:xfrm>
            <a:off x="3357554" y="1600200"/>
            <a:ext cx="5329246" cy="4525963"/>
          </a:xfrm>
        </p:spPr>
        <p:txBody>
          <a:bodyPr>
            <a:normAutofit fontScale="85000" lnSpcReduction="20000"/>
          </a:bodyPr>
          <a:lstStyle/>
          <a:p>
            <a:r>
              <a:rPr lang="ar-SA" dirty="0" smtClean="0"/>
              <a:t>اين حشره دماهاي خنك تر از سوسري آلماني را ترجيح مي دهد و بنابراين بيشتر در زير زمين ها، مجاري عبور آب و چاهها و نيز قسمتهاي سردتر آشپزخانه، حمام ها و محلهاي آماده سازي غذا يافت مي شود. سوسری شرقی گاهي اوقات در بيرون ساختمان ها، به ويژه در حياط ها، مجاري فاضلاب و زه آب ديده مي شود. اين سوسري قادر به تحمل دماهاي بالاتر در موتورخانه ساختمانهاست و در آن محل مي تواند آب مورد نياز خود را از شيرهاي آب خراب و يا نشطي لوله هاي آب بدست آورد. عادات تغذيه اي آن شبيه سوسري آلماني است، شب ها براي تغذيه از پناهگاه بيرون مي آيد، جفتگيري كرده و مدفوعش را دفع مي كند. </a:t>
            </a:r>
            <a:endParaRPr lang="en-US" dirty="0" smtClean="0"/>
          </a:p>
          <a:p>
            <a:endParaRPr lang="fa-IR" dirty="0"/>
          </a:p>
        </p:txBody>
      </p:sp>
      <p:pic>
        <p:nvPicPr>
          <p:cNvPr id="4098" name="Picture 2" descr="C:\Documents and Settings\admin\My Documents\My Pictures\17.bmp"/>
          <p:cNvPicPr>
            <a:picLocks noGrp="1" noChangeAspect="1" noChangeArrowheads="1"/>
          </p:cNvPicPr>
          <p:nvPr>
            <p:ph sz="half" idx="1"/>
          </p:nvPr>
        </p:nvPicPr>
        <p:blipFill>
          <a:blip r:embed="rId2"/>
          <a:srcRect/>
          <a:stretch>
            <a:fillRect/>
          </a:stretch>
        </p:blipFill>
        <p:spPr bwMode="auto">
          <a:xfrm>
            <a:off x="519112" y="2143116"/>
            <a:ext cx="2866306" cy="3000396"/>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p:txBody>
          <a:bodyPr/>
          <a:lstStyle/>
          <a:p>
            <a:r>
              <a:rPr lang="ar-SA" dirty="0" smtClean="0"/>
              <a:t>سوسري شرقي اولين كپسول تخم خود را دو هفته پس از آخرين پوست اندازي نوزادی مي گذارد. تخم ها معمولا حدود 15 عدد بوده و تا 6 ماه يا بيشتر تفريخ نمي شوند. سوسری شرقی بدون آب در طي چند هفته از بين مي رود. ماده در طول زندگي خود 5 تا 10 كپسول تخم مي گذارد. </a:t>
            </a:r>
            <a:endParaRPr lang="en-US" dirty="0"/>
          </a:p>
        </p:txBody>
      </p:sp>
      <p:pic>
        <p:nvPicPr>
          <p:cNvPr id="5122" name="Picture 2" descr="C:\Documents and Settings\admin\My Documents\My Pictures\17.bmp"/>
          <p:cNvPicPr>
            <a:picLocks noGrp="1" noChangeAspect="1" noChangeArrowheads="1"/>
          </p:cNvPicPr>
          <p:nvPr>
            <p:ph sz="half" idx="1"/>
          </p:nvPr>
        </p:nvPicPr>
        <p:blipFill>
          <a:blip r:embed="rId2"/>
          <a:srcRect/>
          <a:stretch>
            <a:fillRect/>
          </a:stretch>
        </p:blipFill>
        <p:spPr bwMode="auto">
          <a:xfrm>
            <a:off x="851847" y="2643182"/>
            <a:ext cx="2905765" cy="2182024"/>
          </a:xfrm>
          <a:prstGeom prst="rect">
            <a:avLst/>
          </a:prstGeom>
          <a:noFill/>
        </p:spPr>
      </p:pic>
      <p:sp>
        <p:nvSpPr>
          <p:cNvPr id="6" name="Title 1"/>
          <p:cNvSpPr>
            <a:spLocks noGrp="1"/>
          </p:cNvSpPr>
          <p:nvPr>
            <p:ph type="title"/>
          </p:nvPr>
        </p:nvSpPr>
        <p:spPr/>
        <p:txBody>
          <a:bodyPr/>
          <a:lstStyle/>
          <a:p>
            <a:r>
              <a:rPr lang="fa-IR" dirty="0" smtClean="0"/>
              <a:t>سوسری شرقی</a:t>
            </a:r>
            <a:endParaRPr lang="fa-I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p:txBody>
          <a:bodyPr>
            <a:normAutofit fontScale="85000" lnSpcReduction="20000"/>
          </a:bodyPr>
          <a:lstStyle/>
          <a:p>
            <a:r>
              <a:rPr lang="ar-SA" dirty="0" smtClean="0"/>
              <a:t>ظرفيت توليد مثلي سوسري شرقي به ميزان قابل ملاحظه اي از سوسري آلماني كمتر است. شايد دليل اصلي برای اینکه در بسياري از مناطق معتدله دنيا بتدريج جاي خود را به سوسري آلماني مي دهد، همین امر باشد. با وجود اين، سوسري شرقي گاهي اوقات مقاومت بيشتري را به حشره كشها نشان مي دهد زيرا كپسول تخمش تحت اثر سم قرار نمي گيرد و حداقل يك نوبت سمپاشي ديگر هم براي كشتن نوزادانی كه تازه بيرون آمده اند لازم است. </a:t>
            </a:r>
            <a:endParaRPr lang="en-US" dirty="0" smtClean="0"/>
          </a:p>
          <a:p>
            <a:endParaRPr lang="fa-IR" dirty="0"/>
          </a:p>
        </p:txBody>
      </p:sp>
      <p:pic>
        <p:nvPicPr>
          <p:cNvPr id="6146" name="Picture 2" descr="C:\Documents and Settings\admin\My Documents\My Pictures\17.bmp"/>
          <p:cNvPicPr>
            <a:picLocks noGrp="1" noChangeAspect="1" noChangeArrowheads="1"/>
          </p:cNvPicPr>
          <p:nvPr>
            <p:ph sz="half" idx="1"/>
          </p:nvPr>
        </p:nvPicPr>
        <p:blipFill>
          <a:blip r:embed="rId2"/>
          <a:srcRect/>
          <a:stretch>
            <a:fillRect/>
          </a:stretch>
        </p:blipFill>
        <p:spPr bwMode="auto">
          <a:xfrm>
            <a:off x="1195387" y="2901156"/>
            <a:ext cx="2562225" cy="1924050"/>
          </a:xfrm>
          <a:prstGeom prst="rect">
            <a:avLst/>
          </a:prstGeom>
          <a:noFill/>
        </p:spPr>
      </p:pic>
      <p:sp>
        <p:nvSpPr>
          <p:cNvPr id="6" name="Title 1"/>
          <p:cNvSpPr>
            <a:spLocks noGrp="1"/>
          </p:cNvSpPr>
          <p:nvPr>
            <p:ph type="title"/>
          </p:nvPr>
        </p:nvSpPr>
        <p:spPr/>
        <p:txBody>
          <a:bodyPr/>
          <a:lstStyle/>
          <a:p>
            <a:r>
              <a:rPr lang="fa-IR" dirty="0" smtClean="0"/>
              <a:t>سوسری شرقی</a:t>
            </a:r>
            <a:endParaRPr lang="fa-I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b="1" dirty="0" smtClean="0"/>
              <a:t>سوسري آمريكايي</a:t>
            </a:r>
            <a:r>
              <a:rPr lang="ar-SA" dirty="0" smtClean="0"/>
              <a:t> </a:t>
            </a:r>
            <a:r>
              <a:rPr lang="en-US" dirty="0" smtClean="0"/>
              <a:t/>
            </a:r>
            <a:br>
              <a:rPr lang="en-US" dirty="0" smtClean="0"/>
            </a:br>
            <a:endParaRPr lang="fa-IR" dirty="0"/>
          </a:p>
        </p:txBody>
      </p:sp>
      <p:sp>
        <p:nvSpPr>
          <p:cNvPr id="4" name="Content Placeholder 3"/>
          <p:cNvSpPr>
            <a:spLocks noGrp="1"/>
          </p:cNvSpPr>
          <p:nvPr>
            <p:ph sz="half" idx="2"/>
          </p:nvPr>
        </p:nvSpPr>
        <p:spPr>
          <a:xfrm>
            <a:off x="4572000" y="1500174"/>
            <a:ext cx="4038600" cy="4525963"/>
          </a:xfrm>
        </p:spPr>
        <p:txBody>
          <a:bodyPr>
            <a:normAutofit fontScale="92500"/>
          </a:bodyPr>
          <a:lstStyle/>
          <a:p>
            <a:r>
              <a:rPr lang="ar-SA" dirty="0" smtClean="0"/>
              <a:t>سوسري آمريكايي بزرگترين سوسري موجود در اماكن داخلي است و طول بدنش به 45-30 ميليمتر مي رسد. هر دو جنس داراي بالهاي بزرگ بخوبي رشد يافته ای هستند كه اندازه آنها در نر قدري بزرگتر است. رنگ بدن قهوه اي مايل به قرمز بوده و دو لكه زرد رنگ در دو كناره پيش گرده (بخش پشتي قفس سينه پشت سر) دارد. </a:t>
            </a:r>
            <a:endParaRPr lang="en-US" dirty="0" smtClean="0"/>
          </a:p>
          <a:p>
            <a:endParaRPr lang="fa-IR" dirty="0"/>
          </a:p>
        </p:txBody>
      </p:sp>
      <p:pic>
        <p:nvPicPr>
          <p:cNvPr id="7170" name="Picture 2" descr="C:\Documents and Settings\admin\My Documents\My Pictures\cockroach.jpg"/>
          <p:cNvPicPr>
            <a:picLocks noGrp="1" noChangeAspect="1" noChangeArrowheads="1"/>
          </p:cNvPicPr>
          <p:nvPr>
            <p:ph sz="half" idx="1"/>
          </p:nvPr>
        </p:nvPicPr>
        <p:blipFill>
          <a:blip r:embed="rId2"/>
          <a:srcRect/>
          <a:stretch>
            <a:fillRect/>
          </a:stretch>
        </p:blipFill>
        <p:spPr bwMode="auto">
          <a:xfrm>
            <a:off x="457200" y="2543905"/>
            <a:ext cx="4038600" cy="2638552"/>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p:txBody>
          <a:bodyPr>
            <a:normAutofit fontScale="70000" lnSpcReduction="20000"/>
          </a:bodyPr>
          <a:lstStyle/>
          <a:p>
            <a:r>
              <a:rPr lang="ar-SA" dirty="0" smtClean="0"/>
              <a:t>سوسري آمريكايي همانند سوسري آلماني شرايط گرم و مرطوب را ترجيح مي دهد و در اماكن داخلي، انبار مواد غذايي و محلهاي آماده سازي غذا زندگي مي كند. آن اغلب در زه آب  و فاضلاب ديده مي شود و همچنين در مناطق گرمتر دنيا بيرون از ساختمانها در محلهاي جمع آوري زباله ها و مناطق متروكه می توان آن را دید. این سوسری به سرعت حركت مي كند و بخوبي از ديوار بالا مي رود و در هواي گرم قادر به پرواز كند بوده، در شب از پنجره باز وارد اتاقها مي شود و يا در اطراف چراغ هاي روشن درون حياط به پرواز در مي آيد. سوسري آمريكايي داري بيشترين پراكندگي در سرتاسر دنيا به ويژه در مناطق گرمسيري و نيمه گرمسيري است. </a:t>
            </a:r>
            <a:endParaRPr lang="en-US" dirty="0"/>
          </a:p>
        </p:txBody>
      </p:sp>
      <p:pic>
        <p:nvPicPr>
          <p:cNvPr id="8194" name="Picture 2" descr="C:\Documents and Settings\admin\My Documents\My Pictures\cockroach.jpg"/>
          <p:cNvPicPr>
            <a:picLocks noGrp="1" noChangeAspect="1" noChangeArrowheads="1"/>
          </p:cNvPicPr>
          <p:nvPr>
            <p:ph sz="half" idx="1"/>
          </p:nvPr>
        </p:nvPicPr>
        <p:blipFill>
          <a:blip r:embed="rId2"/>
          <a:srcRect/>
          <a:stretch>
            <a:fillRect/>
          </a:stretch>
        </p:blipFill>
        <p:spPr bwMode="auto">
          <a:xfrm>
            <a:off x="457200" y="2543905"/>
            <a:ext cx="4038600" cy="2638552"/>
          </a:xfrm>
          <a:prstGeom prst="rect">
            <a:avLst/>
          </a:prstGeom>
          <a:noFill/>
        </p:spPr>
      </p:pic>
      <p:sp>
        <p:nvSpPr>
          <p:cNvPr id="6" name="Title 1"/>
          <p:cNvSpPr>
            <a:spLocks noGrp="1"/>
          </p:cNvSpPr>
          <p:nvPr>
            <p:ph type="title"/>
          </p:nvPr>
        </p:nvSpPr>
        <p:spPr/>
        <p:txBody>
          <a:bodyPr>
            <a:normAutofit fontScale="90000"/>
          </a:bodyPr>
          <a:lstStyle/>
          <a:p>
            <a:r>
              <a:rPr lang="ar-SA" b="1" dirty="0" smtClean="0"/>
              <a:t>سوسري آمريكايي</a:t>
            </a:r>
            <a:r>
              <a:rPr lang="ar-SA" dirty="0" smtClean="0"/>
              <a:t> </a:t>
            </a:r>
            <a:r>
              <a:rPr lang="en-US" dirty="0" smtClean="0"/>
              <a:t/>
            </a:r>
            <a:br>
              <a:rPr lang="en-US" dirty="0" smtClean="0"/>
            </a:br>
            <a:endParaRPr lang="fa-I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p:txBody>
          <a:bodyPr>
            <a:normAutofit lnSpcReduction="10000"/>
          </a:bodyPr>
          <a:lstStyle/>
          <a:p>
            <a:r>
              <a:rPr lang="ar-SA" dirty="0" smtClean="0"/>
              <a:t>در پنج مرحله اول نوزادی رنگ بدن قهوه اي روشن تقریبا يكنواخت است، اما در مراحل بعدي لكه هاي زرد روي دو طرف پيش گرده واضح تر مي شوند. بال در سنين اوليه نمفي شروع به ظاهر شدن مي كند و با هر پوست اندازي مشخص تر مي شود، اما تا سوسري بالغ نشده كاملا رشد نمي يابند</a:t>
            </a:r>
            <a:endParaRPr lang="en-US" dirty="0"/>
          </a:p>
        </p:txBody>
      </p:sp>
      <p:pic>
        <p:nvPicPr>
          <p:cNvPr id="9218" name="Picture 2" descr="C:\Documents and Settings\admin\My Documents\My Pictures\cockroach.jpg"/>
          <p:cNvPicPr>
            <a:picLocks noGrp="1" noChangeAspect="1" noChangeArrowheads="1"/>
          </p:cNvPicPr>
          <p:nvPr>
            <p:ph sz="half" idx="1"/>
          </p:nvPr>
        </p:nvPicPr>
        <p:blipFill>
          <a:blip r:embed="rId2"/>
          <a:srcRect/>
          <a:stretch>
            <a:fillRect/>
          </a:stretch>
        </p:blipFill>
        <p:spPr bwMode="auto">
          <a:xfrm>
            <a:off x="457200" y="2543905"/>
            <a:ext cx="4038600" cy="2638552"/>
          </a:xfrm>
          <a:prstGeom prst="rect">
            <a:avLst/>
          </a:prstGeom>
          <a:noFill/>
        </p:spPr>
      </p:pic>
      <p:sp>
        <p:nvSpPr>
          <p:cNvPr id="6" name="Title 1"/>
          <p:cNvSpPr>
            <a:spLocks noGrp="1"/>
          </p:cNvSpPr>
          <p:nvPr>
            <p:ph type="title"/>
          </p:nvPr>
        </p:nvSpPr>
        <p:spPr/>
        <p:txBody>
          <a:bodyPr>
            <a:normAutofit fontScale="90000"/>
          </a:bodyPr>
          <a:lstStyle/>
          <a:p>
            <a:r>
              <a:rPr lang="ar-SA" b="1" dirty="0" smtClean="0"/>
              <a:t>سوسري آمريكايي</a:t>
            </a:r>
            <a:r>
              <a:rPr lang="ar-SA" dirty="0" smtClean="0"/>
              <a:t> </a:t>
            </a:r>
            <a:r>
              <a:rPr lang="en-US" dirty="0" smtClean="0"/>
              <a:t/>
            </a:r>
            <a:br>
              <a:rPr lang="en-US" dirty="0" smtClean="0"/>
            </a:br>
            <a:endParaRPr lang="fa-I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3643306" y="1600200"/>
            <a:ext cx="5043494" cy="4525963"/>
          </a:xfrm>
        </p:spPr>
        <p:txBody>
          <a:bodyPr>
            <a:normAutofit fontScale="70000" lnSpcReduction="20000"/>
          </a:bodyPr>
          <a:lstStyle/>
          <a:p>
            <a:r>
              <a:rPr lang="ar-SA" b="1" dirty="0" smtClean="0"/>
              <a:t>در شب اين حشره از پناهگاه بيرون آمده  و به دنبال آب و غذا مي گردد. همه مراحل زندگي بر روي مواد آلي در دسترسشان شامل آشغال، بقاياي آب زهكشي و آبهاي جمع شده در قسمتهاي مختلف و غذاهاي خام و پخته كه براي مصرف انسان آماده شده تغذيه مي كنند. این سوسري همه جا مدفوع خود را دفع مي كند و رگه هاي تيره مدفوعش شاخص واضح آلودگي هستند. اين رگه ها به صورت وصله هاي تيره در مناطق داراي آلودگي شديد ديده مي شوند و خطوط تيره مدفوع منتشر شده، راههاي عبور حشره را كه معمولا از آن تردد مي كند، نشان مي دهد. در فواصل سه هفته اي ماده 4 تا 8 كپسول تخم مي گذارد كه هر يك حاوي 35 تخم است كه اين تعداد ممكن است در كپسولهاي تخم اوليه بيشتر باشد. نوزاد خارج شده از تخم رنگ پريده است اما به سرعت به رنگ قهوه اي روشن در مي آيد. </a:t>
            </a:r>
            <a:endParaRPr lang="en-US" b="1" dirty="0"/>
          </a:p>
        </p:txBody>
      </p:sp>
      <p:pic>
        <p:nvPicPr>
          <p:cNvPr id="10242" name="Picture 2" descr="C:\Documents and Settings\admin\My Documents\My Pictures\cockroach.jpg"/>
          <p:cNvPicPr>
            <a:picLocks noGrp="1" noChangeAspect="1" noChangeArrowheads="1"/>
          </p:cNvPicPr>
          <p:nvPr>
            <p:ph sz="half" idx="1"/>
          </p:nvPr>
        </p:nvPicPr>
        <p:blipFill>
          <a:blip r:embed="rId2"/>
          <a:srcRect/>
          <a:stretch>
            <a:fillRect/>
          </a:stretch>
        </p:blipFill>
        <p:spPr bwMode="auto">
          <a:xfrm>
            <a:off x="457200" y="2962402"/>
            <a:ext cx="2757488" cy="1801559"/>
          </a:xfrm>
          <a:prstGeom prst="rect">
            <a:avLst/>
          </a:prstGeom>
          <a:noFill/>
        </p:spPr>
      </p:pic>
      <p:sp>
        <p:nvSpPr>
          <p:cNvPr id="6" name="Title 1"/>
          <p:cNvSpPr>
            <a:spLocks noGrp="1"/>
          </p:cNvSpPr>
          <p:nvPr>
            <p:ph type="title"/>
          </p:nvPr>
        </p:nvSpPr>
        <p:spPr/>
        <p:txBody>
          <a:bodyPr>
            <a:normAutofit fontScale="90000"/>
          </a:bodyPr>
          <a:lstStyle/>
          <a:p>
            <a:r>
              <a:rPr lang="ar-SA" b="1" dirty="0" smtClean="0"/>
              <a:t>سوسري آمريكايي</a:t>
            </a:r>
            <a:r>
              <a:rPr lang="ar-SA" dirty="0" smtClean="0"/>
              <a:t> </a:t>
            </a:r>
            <a:r>
              <a:rPr lang="en-US" dirty="0" smtClean="0"/>
              <a:t/>
            </a:r>
            <a:br>
              <a:rPr lang="en-US" dirty="0" smtClean="0"/>
            </a:br>
            <a:endParaRPr lang="fa-I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normAutofit fontScale="70000" lnSpcReduction="20000"/>
          </a:bodyPr>
          <a:lstStyle/>
          <a:p>
            <a:endParaRPr lang="fa-IR" dirty="0" smtClean="0"/>
          </a:p>
          <a:p>
            <a:endParaRPr lang="fa-IR" dirty="0"/>
          </a:p>
        </p:txBody>
      </p:sp>
      <p:sp>
        <p:nvSpPr>
          <p:cNvPr id="5" name="Rectangle 4"/>
          <p:cNvSpPr>
            <a:spLocks noGrp="1" noChangeArrowheads="1"/>
          </p:cNvSpPr>
          <p:nvPr>
            <p:ph type="title"/>
          </p:nvPr>
        </p:nvSpPr>
        <p:spPr/>
        <p:txBody>
          <a:bodyPr>
            <a:normAutofit fontScale="90000"/>
          </a:bodyPr>
          <a:lstStyle/>
          <a:p>
            <a:r>
              <a:rPr lang="ar-SA" sz="8000" dirty="0">
                <a:cs typeface="B Homa" pitchFamily="2" charset="-78"/>
              </a:rPr>
              <a:t>تعريف آفات</a:t>
            </a:r>
            <a:endParaRPr lang="en-US" sz="8000" dirty="0">
              <a:cs typeface="B Homa" pitchFamily="2" charset="-78"/>
            </a:endParaRPr>
          </a:p>
        </p:txBody>
      </p:sp>
      <p:sp>
        <p:nvSpPr>
          <p:cNvPr id="6" name="Rectangle 5"/>
          <p:cNvSpPr>
            <a:spLocks noGrp="1" noChangeArrowheads="1"/>
          </p:cNvSpPr>
          <p:nvPr>
            <p:ph sz="half" idx="2"/>
          </p:nvPr>
        </p:nvSpPr>
        <p:spPr/>
        <p:txBody>
          <a:bodyPr>
            <a:normAutofit fontScale="70000" lnSpcReduction="20000"/>
          </a:bodyPr>
          <a:lstStyle/>
          <a:p>
            <a:pPr rtl="1">
              <a:lnSpc>
                <a:spcPct val="90000"/>
              </a:lnSpc>
              <a:buFontTx/>
              <a:buNone/>
            </a:pPr>
            <a:r>
              <a:rPr lang="ar-SA" sz="5400" dirty="0">
                <a:cs typeface="B Yagut" pitchFamily="2" charset="-78"/>
              </a:rPr>
              <a:t>    منظور از آفات , عوامل حيواني يا نباتي است كه بنحوي براي سلامت انسان و حيوان ايجاد خطر نمايد و   يا  به  محصولات  كشاورزي  و يا صنعتي آسيب رساند . </a:t>
            </a:r>
            <a:endParaRPr lang="en-US" sz="5400" dirty="0">
              <a:cs typeface="B Yagut" pitchFamily="2" charset="-78"/>
            </a:endParaRPr>
          </a:p>
        </p:txBody>
      </p:sp>
      <p:pic>
        <p:nvPicPr>
          <p:cNvPr id="7" name="Picture 4" descr="م"/>
          <p:cNvPicPr>
            <a:picLocks noChangeAspect="1" noChangeArrowheads="1"/>
          </p:cNvPicPr>
          <p:nvPr/>
        </p:nvPicPr>
        <p:blipFill>
          <a:blip r:embed="rId2"/>
          <a:srcRect/>
          <a:stretch>
            <a:fillRect/>
          </a:stretch>
        </p:blipFill>
        <p:spPr bwMode="auto">
          <a:xfrm>
            <a:off x="395288" y="1484313"/>
            <a:ext cx="3748084" cy="47529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ox(in)">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normAutofit fontScale="90000"/>
          </a:bodyPr>
          <a:lstStyle/>
          <a:p>
            <a:r>
              <a:rPr lang="en-US" b="1" i="1" dirty="0" err="1" smtClean="0"/>
              <a:t>Supella</a:t>
            </a:r>
            <a:r>
              <a:rPr lang="en-US" b="1" i="1" dirty="0" smtClean="0"/>
              <a:t> </a:t>
            </a:r>
            <a:r>
              <a:rPr lang="en-US" b="1" i="1" dirty="0" err="1" smtClean="0"/>
              <a:t>longipalpa</a:t>
            </a:r>
            <a:r>
              <a:rPr lang="ar-SA" dirty="0" smtClean="0"/>
              <a:t> </a:t>
            </a:r>
            <a:r>
              <a:rPr lang="en-US" dirty="0" smtClean="0"/>
              <a:t>)</a:t>
            </a:r>
            <a:r>
              <a:rPr lang="fa-IR" dirty="0" smtClean="0"/>
              <a:t>سوسری مخطط قهوه ای)</a:t>
            </a:r>
            <a:r>
              <a:rPr lang="en-US" dirty="0" smtClean="0"/>
              <a:t/>
            </a:r>
            <a:br>
              <a:rPr lang="en-US" dirty="0" smtClean="0"/>
            </a:br>
            <a:endParaRPr lang="fa-IR" dirty="0"/>
          </a:p>
        </p:txBody>
      </p:sp>
      <p:sp>
        <p:nvSpPr>
          <p:cNvPr id="4" name="Content Placeholder 3"/>
          <p:cNvSpPr>
            <a:spLocks noGrp="1"/>
          </p:cNvSpPr>
          <p:nvPr>
            <p:ph sz="half" idx="2"/>
          </p:nvPr>
        </p:nvSpPr>
        <p:spPr/>
        <p:txBody>
          <a:bodyPr/>
          <a:lstStyle/>
          <a:p>
            <a:r>
              <a:rPr lang="fa-IR" dirty="0" smtClean="0"/>
              <a:t>سوسري مخطط قهوه اي رنگ است که در تمام دنيا انتشار دارد. طول بدن سوسري 24-10 ميلي متر است و نوار هاي زرد و قهوه اي دارد. کپسول تخم اين گونه 5-4 ميلي متر طول داشته و تقريبا حاوي 16 تخم است.</a:t>
            </a:r>
            <a:endParaRPr lang="fa-IR" dirty="0"/>
          </a:p>
        </p:txBody>
      </p:sp>
      <p:pic>
        <p:nvPicPr>
          <p:cNvPr id="11266" name="Picture 2" descr="C:\Documents and Settings\admin\My Documents\My Pictures\brown_banded.jpg"/>
          <p:cNvPicPr>
            <a:picLocks noGrp="1" noChangeAspect="1" noChangeArrowheads="1"/>
          </p:cNvPicPr>
          <p:nvPr>
            <p:ph sz="half" idx="1"/>
          </p:nvPr>
        </p:nvPicPr>
        <p:blipFill>
          <a:blip r:embed="rId2"/>
          <a:srcRect/>
          <a:stretch>
            <a:fillRect/>
          </a:stretch>
        </p:blipFill>
        <p:spPr bwMode="auto">
          <a:xfrm>
            <a:off x="457200" y="2348706"/>
            <a:ext cx="3043230" cy="302895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راه های مبارزه با سوسری ها</a:t>
            </a:r>
            <a:endParaRPr lang="fa-IR" dirty="0"/>
          </a:p>
        </p:txBody>
      </p:sp>
      <p:sp>
        <p:nvSpPr>
          <p:cNvPr id="3" name="Content Placeholder 2"/>
          <p:cNvSpPr>
            <a:spLocks noGrp="1"/>
          </p:cNvSpPr>
          <p:nvPr>
            <p:ph idx="1"/>
          </p:nvPr>
        </p:nvSpPr>
        <p:spPr/>
        <p:txBody>
          <a:bodyPr>
            <a:normAutofit fontScale="85000" lnSpcReduction="20000"/>
          </a:bodyPr>
          <a:lstStyle/>
          <a:p>
            <a:r>
              <a:rPr lang="fa-IR" dirty="0" smtClean="0"/>
              <a:t>- جمع آوری و نگهداری مواد غذایی در ظروف درپوشدار در كابینت و یخچال</a:t>
            </a:r>
            <a:br>
              <a:rPr lang="fa-IR" dirty="0" smtClean="0"/>
            </a:br>
            <a:r>
              <a:rPr lang="fa-IR" dirty="0" smtClean="0"/>
              <a:t>- استفاده از زباله دان های دردار و قابل شستشو و استفاده از كیسه زباله</a:t>
            </a:r>
            <a:br>
              <a:rPr lang="fa-IR" dirty="0" smtClean="0"/>
            </a:br>
            <a:r>
              <a:rPr lang="fa-IR" dirty="0" smtClean="0"/>
              <a:t>- شستشو و پاك كردن كلیه سطوح، وسایل، ظروف و سطل های زباله، ابتدا با مواد پاك كننده مانند پودر و مایع ظرفشویی (بمنظور خذف چربی و سایر مواد آلی كه منبع تغذیه حشرات می باشند)، سپس ضدعفونی آنها با مواد ضدعفونی كننده مانند پودرپركلرین و وایتكس (جهت از بین بردن میكروب ها) </a:t>
            </a:r>
            <a:br>
              <a:rPr lang="fa-IR" dirty="0" smtClean="0"/>
            </a:br>
            <a:r>
              <a:rPr lang="fa-IR" dirty="0" smtClean="0"/>
              <a:t>- استفاده از انبارها و زیرزمین های فاقد رطوبت و آب</a:t>
            </a:r>
            <a:br>
              <a:rPr lang="fa-IR" dirty="0" smtClean="0"/>
            </a:br>
            <a:r>
              <a:rPr lang="fa-IR" dirty="0" smtClean="0"/>
              <a:t>- بررسی بسته بندی ها، شانه های تخم مرغ، كارتن ها و نیز السبه شسته شده و مبلمان قبل از ورود به ساختمان</a:t>
            </a:r>
            <a:br>
              <a:rPr lang="fa-IR" dirty="0" smtClean="0"/>
            </a:br>
            <a:r>
              <a:rPr lang="fa-IR" dirty="0" smtClean="0"/>
              <a:t>- مسدود كردن شكاف های كف اتاق ها</a:t>
            </a:r>
            <a:endParaRPr lang="fa-I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مگسهای خانگی</a:t>
            </a:r>
            <a:endParaRPr lang="fa-IR" dirty="0"/>
          </a:p>
        </p:txBody>
      </p:sp>
      <p:sp>
        <p:nvSpPr>
          <p:cNvPr id="3" name="Content Placeholder 2"/>
          <p:cNvSpPr>
            <a:spLocks noGrp="1"/>
          </p:cNvSpPr>
          <p:nvPr>
            <p:ph idx="1"/>
          </p:nvPr>
        </p:nvSpPr>
        <p:spPr/>
        <p:txBody>
          <a:bodyPr>
            <a:normAutofit/>
          </a:bodyPr>
          <a:lstStyle/>
          <a:p>
            <a:pPr algn="ctr">
              <a:buNone/>
            </a:pPr>
            <a:r>
              <a:rPr lang="fa-IR" sz="5400" dirty="0" smtClean="0"/>
              <a:t>ناقلین بیماری های اسهالی و عفونت های پوستی و چشمی</a:t>
            </a:r>
            <a:endParaRPr lang="fa-IR" sz="5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4" name="Content Placeholder 3"/>
          <p:cNvSpPr>
            <a:spLocks noGrp="1"/>
          </p:cNvSpPr>
          <p:nvPr>
            <p:ph sz="half" idx="2"/>
          </p:nvPr>
        </p:nvSpPr>
        <p:spPr>
          <a:xfrm>
            <a:off x="3286116" y="1600200"/>
            <a:ext cx="5400684" cy="4525963"/>
          </a:xfrm>
        </p:spPr>
        <p:txBody>
          <a:bodyPr>
            <a:normAutofit fontScale="85000" lnSpcReduction="20000"/>
          </a:bodyPr>
          <a:lstStyle/>
          <a:p>
            <a:r>
              <a:rPr lang="fa-IR" dirty="0" smtClean="0"/>
              <a:t>مگس خانگی معمولی، موسکا دومستیکا در ارتباط بسیار نزدیک با انسان زندگی می کند و در تمام دنیا انشار دارد. این حشرات با تغذیه از روی مواد غذایی و مواد دفعی ، عوامل مختلف بیماری را منتقل می کنند. علاوه بر مگس خانگی، تعدادی از گونه های دیگر از مگس نیز با محل زندگی انسانها سازگاری یافته و همان مشکلات را ایجاد می کنند. در مناطقی که آب و هوا گرم است، مگس فضولات، موسکا سوربنز، به طور دقیق همان نقش مگس خانگی را ایفا می کند. این مگس با مگس خانگی ارتباط نزدیک داشته و اهمیت قابل ملاحظه ای در انتقال بیماری ها دارد. مگس های گوشت (کالیفوریده) و سایر مگس ها با انتقال عفونت های دستگاه گوارش ارتباط داده می شوند.</a:t>
            </a:r>
            <a:endParaRPr lang="fa-IR" dirty="0"/>
          </a:p>
        </p:txBody>
      </p:sp>
      <p:pic>
        <p:nvPicPr>
          <p:cNvPr id="5" name="Content Placeholder 4" descr="http://www.sampashi.com/images/p010_1_01.jpg"/>
          <p:cNvPicPr>
            <a:picLocks noGrp="1"/>
          </p:cNvPicPr>
          <p:nvPr>
            <p:ph sz="half" idx="1"/>
          </p:nvPr>
        </p:nvPicPr>
        <p:blipFill>
          <a:blip r:embed="rId2"/>
          <a:srcRect/>
          <a:stretch>
            <a:fillRect/>
          </a:stretch>
        </p:blipFill>
        <p:spPr bwMode="auto">
          <a:xfrm>
            <a:off x="428596" y="2000240"/>
            <a:ext cx="2714644" cy="3643338"/>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چرخه زیست‌ مگس‌ها</a:t>
            </a:r>
            <a:endParaRPr lang="fa-IR" dirty="0"/>
          </a:p>
        </p:txBody>
      </p:sp>
      <p:sp>
        <p:nvSpPr>
          <p:cNvPr id="4" name="Content Placeholder 3"/>
          <p:cNvSpPr>
            <a:spLocks noGrp="1"/>
          </p:cNvSpPr>
          <p:nvPr>
            <p:ph sz="half" idx="2"/>
          </p:nvPr>
        </p:nvSpPr>
        <p:spPr>
          <a:xfrm>
            <a:off x="3857620" y="1600200"/>
            <a:ext cx="4829180" cy="4525963"/>
          </a:xfrm>
        </p:spPr>
        <p:txBody>
          <a:bodyPr>
            <a:normAutofit fontScale="77500" lnSpcReduction="20000"/>
          </a:bodyPr>
          <a:lstStyle/>
          <a:p>
            <a:r>
              <a:rPr lang="fa-IR" dirty="0" smtClean="0"/>
              <a:t>تخم‌ها:</a:t>
            </a:r>
          </a:p>
          <a:p>
            <a:r>
              <a:rPr lang="fa-IR" dirty="0" smtClean="0"/>
              <a:t>تخم‌ها سفید و بین 1 تا 2 میلی‌متر طول دارند و یكی یكی در گروه‌های كوچك گذشته می‌شوند هر مگس ماده روزانه 2 تا 4 بار تخم می‌گذارد، كه حاصل آن 500 عدد تخم می‌شود. چگونگی تغذیه مگس ماده در دوره زندگی لاروی، تأثیر زیادی در كیفیت و تعداد تخم‌ها دارد. وجود رطوبت مناسب و درجه حرارت 20 تا 30 درجه سانتی‌گراد در سالم ماندن تخم‌ها مؤثر است. نوزاد بدون پا ظرف مدت 20 ساعت در هوای گرم از تخم خارج می‌شوند و به سرعت از موادی كه مادر برای تسهیل فرایند تخم‌گذاری از آنها استفاده نموده‌است، تغذیه می‌كنند.</a:t>
            </a:r>
            <a:endParaRPr lang="fa-IR" dirty="0"/>
          </a:p>
        </p:txBody>
      </p:sp>
      <p:pic>
        <p:nvPicPr>
          <p:cNvPr id="5" name="Picture 2" descr="C:\Documents and Settings\admin\My Documents\My Pictures\muscidifurax-raptor-life-cycle.png"/>
          <p:cNvPicPr>
            <a:picLocks noGrp="1" noChangeAspect="1" noChangeArrowheads="1"/>
          </p:cNvPicPr>
          <p:nvPr>
            <p:ph sz="half" idx="1"/>
          </p:nvPr>
        </p:nvPicPr>
        <p:blipFill>
          <a:blip r:embed="rId2"/>
          <a:srcRect/>
          <a:stretch>
            <a:fillRect/>
          </a:stretch>
        </p:blipFill>
        <p:spPr bwMode="auto">
          <a:xfrm>
            <a:off x="571472" y="1500174"/>
            <a:ext cx="2928958" cy="4572032"/>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48200" y="571480"/>
            <a:ext cx="4038600" cy="5554683"/>
          </a:xfrm>
        </p:spPr>
        <p:txBody>
          <a:bodyPr>
            <a:normAutofit fontScale="85000" lnSpcReduction="10000"/>
          </a:bodyPr>
          <a:lstStyle/>
          <a:p>
            <a:r>
              <a:rPr lang="fa-IR" dirty="0" smtClean="0"/>
              <a:t>لاروها</a:t>
            </a:r>
          </a:p>
          <a:p>
            <a:r>
              <a:rPr lang="fa-IR" dirty="0" smtClean="0"/>
              <a:t>در روزهای آغازین لاروها هركدام 3 تا 9 میلی‌متر طول داشته و به رنگ كرم روشن می‌باشد. آنها بیضی‌شكل و استوانه‌ای بوده و به صورت مخروطی، شكل گرفته‌اند. سر شامل یك دسته قلاب‌های سیاه است و رشد از ناحیه سوراخ‌های عقبی آغاز می‌شود. دهان حفره‌ای‌شكل همراه با شكاف‌های سینوسی كه با حاشیه سیاه بادامكی شكل احاطه شده‌اند، از دیگر ویژگی‌های لارو است.</a:t>
            </a:r>
            <a:br>
              <a:rPr lang="fa-IR" dirty="0" smtClean="0"/>
            </a:br>
            <a:r>
              <a:rPr lang="fa-IR" dirty="0" smtClean="0"/>
              <a:t>فاصله دوران لاروی تا مگس بالغ جمعا‌6 روز به طول می‌انجامد.</a:t>
            </a:r>
            <a:endParaRPr lang="fa-IR" dirty="0"/>
          </a:p>
        </p:txBody>
      </p:sp>
      <p:pic>
        <p:nvPicPr>
          <p:cNvPr id="1026" name="Picture 2" descr="C:\Documents and Settings\admin\My Documents\My Pictures\muscidifurax-raptor-life-cycle.png"/>
          <p:cNvPicPr>
            <a:picLocks noGrp="1" noChangeAspect="1" noChangeArrowheads="1"/>
          </p:cNvPicPr>
          <p:nvPr>
            <p:ph sz="half" idx="1"/>
          </p:nvPr>
        </p:nvPicPr>
        <p:blipFill>
          <a:blip r:embed="rId2"/>
          <a:srcRect/>
          <a:stretch>
            <a:fillRect/>
          </a:stretch>
        </p:blipFill>
        <p:spPr bwMode="auto">
          <a:xfrm>
            <a:off x="1000100" y="1000108"/>
            <a:ext cx="3257550" cy="5000660"/>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مگس بالغ </a:t>
            </a:r>
            <a:endParaRPr lang="fa-IR" dirty="0"/>
          </a:p>
        </p:txBody>
      </p:sp>
      <p:sp>
        <p:nvSpPr>
          <p:cNvPr id="4" name="Content Placeholder 3"/>
          <p:cNvSpPr>
            <a:spLocks noGrp="1"/>
          </p:cNvSpPr>
          <p:nvPr>
            <p:ph sz="half" idx="2"/>
          </p:nvPr>
        </p:nvSpPr>
        <p:spPr/>
        <p:txBody>
          <a:bodyPr>
            <a:normAutofit fontScale="85000" lnSpcReduction="10000"/>
          </a:bodyPr>
          <a:lstStyle/>
          <a:p>
            <a:r>
              <a:rPr lang="fa-IR" dirty="0" smtClean="0"/>
              <a:t>مگس خانگی 6 تا 7 میلی‌متر طول دارد. طول جنس مؤنث، از طول جنس مذكر بیشتر است. مگس ماده را می‌توان با توجه به فاصله بین چشمانش، از جنس نر كه چشمانی نزدیك به هم دارد تشخیص داد. جنس نر دارای چشمانی قرمز و دماغی اسفنجی شكل است. در ناحیه سینه چهار خط مشكی قوس‌دار به سمت بالا وجود دارد. شكم دارای رنگ خاكستری یا زرد با خطوط میانی درهم و تیره است كه از كناره‌ها هم مشخص می‌باشد.</a:t>
            </a:r>
            <a:endParaRPr lang="fa-IR" dirty="0"/>
          </a:p>
        </p:txBody>
      </p:sp>
      <p:pic>
        <p:nvPicPr>
          <p:cNvPr id="2050" name="Picture 2" descr="C:\Documents and Settings\admin\My Documents\My Pictures\2004-03-15_unk%20fly.jpg"/>
          <p:cNvPicPr>
            <a:picLocks noGrp="1" noChangeAspect="1" noChangeArrowheads="1"/>
          </p:cNvPicPr>
          <p:nvPr>
            <p:ph sz="half" idx="1"/>
          </p:nvPr>
        </p:nvPicPr>
        <p:blipFill>
          <a:blip r:embed="rId2"/>
          <a:srcRect/>
          <a:stretch>
            <a:fillRect/>
          </a:stretch>
        </p:blipFill>
        <p:spPr bwMode="auto">
          <a:xfrm>
            <a:off x="457200" y="2013301"/>
            <a:ext cx="4038600" cy="3699761"/>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t>اهمیت پزشکی </a:t>
            </a:r>
            <a:r>
              <a:rPr lang="en-US" dirty="0" smtClean="0"/>
              <a:t/>
            </a:r>
            <a:br>
              <a:rPr lang="en-US" dirty="0" smtClean="0"/>
            </a:br>
            <a:endParaRPr lang="fa-IR" dirty="0"/>
          </a:p>
        </p:txBody>
      </p:sp>
      <p:sp>
        <p:nvSpPr>
          <p:cNvPr id="3" name="Content Placeholder 2"/>
          <p:cNvSpPr>
            <a:spLocks noGrp="1"/>
          </p:cNvSpPr>
          <p:nvPr>
            <p:ph idx="1"/>
          </p:nvPr>
        </p:nvSpPr>
        <p:spPr/>
        <p:txBody>
          <a:bodyPr>
            <a:normAutofit fontScale="85000" lnSpcReduction="20000"/>
          </a:bodyPr>
          <a:lstStyle/>
          <a:p>
            <a:pPr>
              <a:buNone/>
            </a:pPr>
            <a:r>
              <a:rPr lang="fa-IR" dirty="0" smtClean="0"/>
              <a:t/>
            </a:r>
            <a:br>
              <a:rPr lang="fa-IR" dirty="0" smtClean="0"/>
            </a:br>
            <a:r>
              <a:rPr lang="fa-IR" dirty="0" smtClean="0"/>
              <a:t>مگس ها در تعداد زیاد، مزاحمین مهمی برای زمان فراغت و کار انسان ها هستند. این حشرات با مدفوع خود داخل و خارج اماکن را آلوده می کنند. به علت این که وجود آنها نشانه شرایط غیر بهداشتی است ممکن است اثرات روانی منفی داشته باشند.</a:t>
            </a:r>
            <a:br>
              <a:rPr lang="fa-IR" dirty="0" smtClean="0"/>
            </a:br>
            <a:r>
              <a:rPr lang="fa-IR" dirty="0" smtClean="0"/>
              <a:t>مگس ها قادر هستند بیماری ها را انتشار دهند، زیرا آزادانه روی مواد غذایی انسان و همین طور کثافت ها رفت و آمد می کنند. مگس هنگام حرکت و تغذیه عوامل بیماری زا از منبع آلوده بر می دارد. بیماری هایی که ممکن است مگس ها به انسان ها منتقل کنند، عبارتند از : عفونت های دستگاه گوارش ( مانند دیسانتری، اسهال، تیفوئید، وبا و عفونت های کرمی خاص)، عفونت های چشمی مانند ( تراخم و همه گیری ورم ملتحمه)، فلج اطفال و عفونت های پوستی خاص ( مانند یاز ، دیفتیری جلدی ، بعضی از قارچها و جذام)</a:t>
            </a:r>
            <a:endParaRPr lang="fa-I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اقدامات کنترل</a:t>
            </a:r>
            <a:endParaRPr lang="fa-IR" dirty="0"/>
          </a:p>
        </p:txBody>
      </p:sp>
      <p:sp>
        <p:nvSpPr>
          <p:cNvPr id="3" name="Content Placeholder 2"/>
          <p:cNvSpPr>
            <a:spLocks noGrp="1"/>
          </p:cNvSpPr>
          <p:nvPr>
            <p:ph idx="1"/>
          </p:nvPr>
        </p:nvSpPr>
        <p:spPr/>
        <p:txBody>
          <a:bodyPr>
            <a:normAutofit fontScale="85000" lnSpcReduction="20000"/>
          </a:bodyPr>
          <a:lstStyle/>
          <a:p>
            <a:r>
              <a:rPr lang="fa-IR" dirty="0" smtClean="0"/>
              <a:t>مگس ها ممکن است به طور مستقیم توسط حشره کش ها یا وسایل فیزیکی مانند ، تله ها ، نوار های چسبنده، مگس کش و ابزار الکتریکی کشته شوند، به هر حال باید ترجیحا آنها را از طریق بهسازی محیط و رعایت مسائل بهداشتی کنترل کرد.</a:t>
            </a:r>
            <a:br>
              <a:rPr lang="fa-IR" dirty="0" smtClean="0"/>
            </a:br>
            <a:r>
              <a:rPr lang="fa-IR" dirty="0" smtClean="0"/>
              <a:t>سطوحی را که مگس ها در آنجا استراحت می کنند می توان با حشره کش های طولانی اثر سمپاشی کرد. این روش علاوه بر تاثیر سریع در طولانی مدت نیز موثر است که مدت تاثیر آن از چند روز تا چند هفته بوده و به نوع حشره کش ، مواد سازنده دیوار ، حرارت ، رطوبت ، و سطح مقاومت در مگس ها بستگی دارد. شناسایی محل هایی که مگس ها بیشتر اوقات شب را در آنجا به سر می برند.حائز اهمیت است. فقط باید سطوحی را سمپاشی کرد که به طور عینی بعنوان محل استراحت مگس ها شناسایی شده اند. </a:t>
            </a:r>
            <a:endParaRPr lang="fa-I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ساس تختخواب (</a:t>
            </a:r>
            <a:r>
              <a:rPr lang="en-US" dirty="0" smtClean="0"/>
              <a:t>bed bug</a:t>
            </a:r>
            <a:r>
              <a:rPr lang="fa-IR" dirty="0" smtClean="0"/>
              <a:t>)</a:t>
            </a:r>
            <a:endParaRPr lang="fa-IR" dirty="0"/>
          </a:p>
        </p:txBody>
      </p:sp>
      <p:sp>
        <p:nvSpPr>
          <p:cNvPr id="4" name="Content Placeholder 3"/>
          <p:cNvSpPr>
            <a:spLocks noGrp="1"/>
          </p:cNvSpPr>
          <p:nvPr>
            <p:ph sz="half" idx="2"/>
          </p:nvPr>
        </p:nvSpPr>
        <p:spPr>
          <a:xfrm>
            <a:off x="3714744" y="1600200"/>
            <a:ext cx="4972056" cy="4525963"/>
          </a:xfrm>
        </p:spPr>
        <p:txBody>
          <a:bodyPr>
            <a:normAutofit fontScale="77500" lnSpcReduction="20000"/>
          </a:bodyPr>
          <a:lstStyle/>
          <a:p>
            <a:r>
              <a:rPr lang="fa-IR" dirty="0" smtClean="0"/>
              <a:t>ساس بالغ، قهوه ای رنگ، دارای بدنی تخت و بیضی شکل است که طول بدنش قبل از خونخواری به ۴تا ۵ میلیمتر می رسد. بعد از خونخواری، بدن ساس به رنگ قهوه ای متمایل به قرمز در می آید. ساس ها در طی هر ۵ مرحله نمفی و قبل از هر بار تخم ریزی نیاز به خونخواری پیدا می کنند. گرمای بدن انسان و دی اکسید کربن عمل بازدم انسان، ساس ها را به خود جلب می کند.</a:t>
            </a:r>
            <a:endParaRPr lang="en-US" dirty="0" smtClean="0"/>
          </a:p>
          <a:p>
            <a:r>
              <a:rPr lang="fa-IR" dirty="0" smtClean="0"/>
              <a:t>ساس تختخواب میربان های دیگر مانند خفاش، مرغ و حیوانات اهلی را نیز مورد تهاجم قرار می دهد. به طور معمول عمل خونخواری قبل از طلوع آفتاب انجام می پذیرد و بعد از خونخواری ساس ها به پناهگاههای خود باز می گردند.</a:t>
            </a:r>
            <a:endParaRPr lang="fa-IR" dirty="0"/>
          </a:p>
        </p:txBody>
      </p:sp>
      <p:pic>
        <p:nvPicPr>
          <p:cNvPr id="3074" name="Picture 2" descr="C:\Documents and Settings\admin\My Documents\My Pictures\1317718606_bed_bug_cimex_lectularius.jpg"/>
          <p:cNvPicPr>
            <a:picLocks noGrp="1" noChangeAspect="1" noChangeArrowheads="1"/>
          </p:cNvPicPr>
          <p:nvPr>
            <p:ph sz="half" idx="1"/>
          </p:nvPr>
        </p:nvPicPr>
        <p:blipFill>
          <a:blip r:embed="rId2"/>
          <a:srcRect/>
          <a:stretch>
            <a:fillRect/>
          </a:stretch>
        </p:blipFill>
        <p:spPr bwMode="auto">
          <a:xfrm>
            <a:off x="457200" y="1857364"/>
            <a:ext cx="3114675" cy="30979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p:cNvSpPr>
            <a:spLocks noGrp="1" noChangeArrowheads="1"/>
          </p:cNvSpPr>
          <p:nvPr>
            <p:ph type="title"/>
          </p:nvPr>
        </p:nvSpPr>
        <p:spPr>
          <a:noFill/>
          <a:ln/>
        </p:spPr>
        <p:txBody>
          <a:bodyPr/>
          <a:lstStyle/>
          <a:p>
            <a:r>
              <a:rPr lang="ar-SA" sz="6000" dirty="0">
                <a:cs typeface="B Homa" pitchFamily="2" charset="-78"/>
              </a:rPr>
              <a:t>انتقال بيماري توسط حشرات </a:t>
            </a:r>
            <a:endParaRPr lang="en-US" sz="6000" dirty="0">
              <a:cs typeface="B Homa" pitchFamily="2" charset="-78"/>
            </a:endParaRPr>
          </a:p>
        </p:txBody>
      </p:sp>
      <p:sp>
        <p:nvSpPr>
          <p:cNvPr id="5" name="Rectangle 7"/>
          <p:cNvSpPr>
            <a:spLocks noGrp="1" noChangeArrowheads="1"/>
          </p:cNvSpPr>
          <p:nvPr>
            <p:ph idx="1"/>
          </p:nvPr>
        </p:nvSpPr>
        <p:spPr>
          <a:xfrm>
            <a:off x="428596" y="1571612"/>
            <a:ext cx="8229600" cy="4525963"/>
          </a:xfrm>
          <a:noFill/>
          <a:ln/>
        </p:spPr>
        <p:txBody>
          <a:bodyPr/>
          <a:lstStyle/>
          <a:p>
            <a:pPr algn="r" rtl="1">
              <a:buClr>
                <a:srgbClr val="FFFFAB"/>
              </a:buClr>
              <a:buFont typeface="Wingdings" pitchFamily="2" charset="2"/>
              <a:buChar char="l"/>
            </a:pPr>
            <a:r>
              <a:rPr lang="ar-SA" sz="4000" dirty="0">
                <a:cs typeface="B Yagut" pitchFamily="2" charset="-78"/>
              </a:rPr>
              <a:t>    </a:t>
            </a:r>
            <a:r>
              <a:rPr lang="ar-SA" sz="4000" dirty="0">
                <a:cs typeface="B Farnaz" pitchFamily="2" charset="-78"/>
              </a:rPr>
              <a:t>مستقيم </a:t>
            </a:r>
          </a:p>
          <a:p>
            <a:pPr algn="r" rtl="1">
              <a:buClr>
                <a:srgbClr val="FFFFAB"/>
              </a:buClr>
              <a:buFont typeface="Wingdings" pitchFamily="2" charset="2"/>
              <a:buChar char=""/>
            </a:pPr>
            <a:r>
              <a:rPr lang="ar-SA" sz="3800" dirty="0">
                <a:cs typeface="B Yagut" pitchFamily="2" charset="-78"/>
              </a:rPr>
              <a:t>مانندشپش ، كك ، ساس كه خود حشره انگل است.</a:t>
            </a:r>
          </a:p>
          <a:p>
            <a:pPr algn="r" rtl="1">
              <a:buClr>
                <a:srgbClr val="FFFFAB"/>
              </a:buClr>
              <a:buFont typeface="Wingdings" pitchFamily="2" charset="2"/>
              <a:buChar char=""/>
            </a:pPr>
            <a:r>
              <a:rPr lang="ar-SA" sz="3800" dirty="0">
                <a:cs typeface="B Yagut" pitchFamily="2" charset="-78"/>
              </a:rPr>
              <a:t>مانند آنوفل كه انتقال بيولوژيكي است .</a:t>
            </a:r>
          </a:p>
          <a:p>
            <a:pPr algn="r" rtl="1">
              <a:buClr>
                <a:srgbClr val="FFFFAB"/>
              </a:buClr>
              <a:buFont typeface="Wingdings" pitchFamily="2" charset="2"/>
              <a:buChar char="l"/>
            </a:pPr>
            <a:r>
              <a:rPr lang="ar-SA" sz="4000" dirty="0">
                <a:cs typeface="B Farnaz" pitchFamily="2" charset="-78"/>
              </a:rPr>
              <a:t>غير مستقيم </a:t>
            </a:r>
          </a:p>
          <a:p>
            <a:pPr algn="r" rtl="1">
              <a:buClr>
                <a:srgbClr val="FFFFAB"/>
              </a:buClr>
              <a:buFont typeface="Wingdings" pitchFamily="2" charset="2"/>
              <a:buChar char=""/>
            </a:pPr>
            <a:r>
              <a:rPr lang="ar-SA" sz="3800" dirty="0">
                <a:cs typeface="B Yagut" pitchFamily="2" charset="-78"/>
              </a:rPr>
              <a:t>مانند مگس و سوسك  </a:t>
            </a:r>
            <a:endParaRPr lang="en-US" sz="3800" dirty="0">
              <a:cs typeface="B Yagut"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 calcmode="lin" valueType="num">
                                      <p:cBhvr additive="base">
                                        <p:cTn id="18" dur="50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 calcmode="lin" valueType="num">
                                      <p:cBhvr additive="base">
                                        <p:cTn id="24" dur="5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5">
                                            <p:txEl>
                                              <p:pRg st="3" end="3"/>
                                            </p:txEl>
                                          </p:spTgt>
                                        </p:tgtEl>
                                        <p:attrNameLst>
                                          <p:attrName>style.visibility</p:attrName>
                                        </p:attrNameLst>
                                      </p:cBhvr>
                                      <p:to>
                                        <p:strVal val="visible"/>
                                      </p:to>
                                    </p:set>
                                    <p:anim calcmode="lin" valueType="num">
                                      <p:cBhvr additive="base">
                                        <p:cTn id="30" dur="500" fill="hold"/>
                                        <p:tgtEl>
                                          <p:spTgt spid="5">
                                            <p:txEl>
                                              <p:pRg st="3" end="3"/>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5">
                                            <p:txEl>
                                              <p:pRg st="4" end="4"/>
                                            </p:txEl>
                                          </p:spTgt>
                                        </p:tgtEl>
                                        <p:attrNameLst>
                                          <p:attrName>style.visibility</p:attrName>
                                        </p:attrNameLst>
                                      </p:cBhvr>
                                      <p:to>
                                        <p:strVal val="visible"/>
                                      </p:to>
                                    </p:set>
                                    <p:anim calcmode="lin" valueType="num">
                                      <p:cBhvr additive="base">
                                        <p:cTn id="36" dur="500" fill="hold"/>
                                        <p:tgtEl>
                                          <p:spTgt spid="5">
                                            <p:txEl>
                                              <p:pRg st="4" end="4"/>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5">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5"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14356"/>
            <a:ext cx="8229600" cy="5411807"/>
          </a:xfrm>
        </p:spPr>
        <p:txBody>
          <a:bodyPr>
            <a:normAutofit fontScale="92500" lnSpcReduction="20000"/>
          </a:bodyPr>
          <a:lstStyle/>
          <a:p>
            <a:r>
              <a:rPr lang="fa-IR" dirty="0" smtClean="0"/>
              <a:t>ساس ماده در طول زندگی خود تقریباً ۲۰۰ تخم بر جای می گذارد. (حدود ۱ تا ۱۲ تخم در روز). ساس ماده تخم ها را روی سطوح ناصاف قرار می دهد و آنها را با یک ماده سیمانی شفاف به سطح می چسباند. در عرض ۶ تا ۱۷ روز، نمف ساس که غالباً بی رنگ است، از تخم خارج می گردد. بعد از گذرانیدن ۵ مرحله نمفی که که حدود ۱۰ هفته به طول می انجامد، نمف ها به مرحله بلوغ  می رسند و ساس بالغ ۱۰ ماه زنده می ماند.</a:t>
            </a:r>
            <a:endParaRPr lang="en-US" dirty="0" smtClean="0"/>
          </a:p>
          <a:p>
            <a:r>
              <a:rPr lang="fa-IR" dirty="0" smtClean="0"/>
              <a:t>از آنجایی که ساس ها حشراتی محتاط هستند، اغلب تشخیص پناهگاههای آنان کار دشواری است. به هر حال وقتی تعداد ساس ها زیاد می شود بوی بدی از ترشحات روغنی بدن آنها متصاعد می شود. نشانه دیگر وجود ساس، تشخیص لکه های مواد دفعی ساس بر روی محل رفت و آمد آنها می باشد.</a:t>
            </a:r>
            <a:endParaRPr lang="en-US" dirty="0" smtClean="0"/>
          </a:p>
          <a:p>
            <a:endParaRPr lang="fa-I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گزش</a:t>
            </a:r>
            <a:endParaRPr lang="fa-IR" dirty="0"/>
          </a:p>
        </p:txBody>
      </p:sp>
      <p:sp>
        <p:nvSpPr>
          <p:cNvPr id="4" name="Content Placeholder 3"/>
          <p:cNvSpPr>
            <a:spLocks noGrp="1"/>
          </p:cNvSpPr>
          <p:nvPr>
            <p:ph sz="half" idx="2"/>
          </p:nvPr>
        </p:nvSpPr>
        <p:spPr>
          <a:xfrm>
            <a:off x="3929058" y="1600200"/>
            <a:ext cx="4757742" cy="4525963"/>
          </a:xfrm>
        </p:spPr>
        <p:txBody>
          <a:bodyPr>
            <a:normAutofit fontScale="92500" lnSpcReduction="20000"/>
          </a:bodyPr>
          <a:lstStyle/>
          <a:p>
            <a:r>
              <a:rPr lang="fa-IR" dirty="0" smtClean="0"/>
              <a:t>ساس ها در مرحله نمفی پس از یک وعده خونخواری می توانند تا دو ماه و ساس های بالغ تا بیش از یک سال بدون خونخواری به حیات خود ادامه دهند. گزش ساس دردناک نمی باشد، اما رسوب بزاق ساس در لایه صدمه دیده اپیدرم باعث ایجاد حساسیت می شود. در مورد انسان معمولاً نقاطی مثل بازوها و شانه ها درگیر گزش ساس می شوند. ساس تختخواب در ملحفه ها و روبالشی ها، درزها و شکاف های موجود در ساختمان ها و در زیر کاغذ دیواری ها پنهان می شود.</a:t>
            </a:r>
            <a:endParaRPr lang="en-US" dirty="0" smtClean="0"/>
          </a:p>
          <a:p>
            <a:endParaRPr lang="fa-IR" dirty="0"/>
          </a:p>
        </p:txBody>
      </p:sp>
      <p:pic>
        <p:nvPicPr>
          <p:cNvPr id="4098" name="Picture 2" descr="C:\Documents and Settings\admin\My Documents\My Pictures\untitled.bmp"/>
          <p:cNvPicPr>
            <a:picLocks noGrp="1" noChangeAspect="1" noChangeArrowheads="1"/>
          </p:cNvPicPr>
          <p:nvPr>
            <p:ph sz="half" idx="1"/>
          </p:nvPr>
        </p:nvPicPr>
        <p:blipFill>
          <a:blip r:embed="rId2"/>
          <a:srcRect/>
          <a:stretch>
            <a:fillRect/>
          </a:stretch>
        </p:blipFill>
        <p:spPr bwMode="auto">
          <a:xfrm>
            <a:off x="545306" y="2214554"/>
            <a:ext cx="2438400" cy="3286148"/>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smtClean="0"/>
              <a:t>به خاطر خصوصیات ویژه ساس، از جمله طبیعت مرموز این حشره، اندازه بخصوص آن و پوشش سخت بدنش باعث می شود وجود ساس در مکانهای آلوده تداوم یابد. ساس در طی روز در جاهای مختلف پنهان می شود و در ساعات آرام شب بر روی بدن انسان خونخواری می کند.</a:t>
            </a:r>
            <a:endParaRPr lang="en-US" dirty="0" smtClean="0"/>
          </a:p>
          <a:p>
            <a:endParaRPr lang="fa-I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t>انتشار ساس</a:t>
            </a:r>
            <a:endParaRPr lang="fa-IR" dirty="0"/>
          </a:p>
        </p:txBody>
      </p:sp>
      <p:sp>
        <p:nvSpPr>
          <p:cNvPr id="3" name="Content Placeholder 2"/>
          <p:cNvSpPr>
            <a:spLocks noGrp="1"/>
          </p:cNvSpPr>
          <p:nvPr>
            <p:ph idx="1"/>
          </p:nvPr>
        </p:nvSpPr>
        <p:spPr/>
        <p:txBody>
          <a:bodyPr/>
          <a:lstStyle/>
          <a:p>
            <a:r>
              <a:rPr lang="fa-IR" dirty="0" smtClean="0"/>
              <a:t>محل زندگی انسان، آشیانه پرندگان و لانه خفاش مناسبترین مکان برای زندگی ساس است، زیرا هم محل مناسبی برای پنهان شدن ساس است و هم موجوداتی در آن ساکن هستند که ساس می تواند بر روی بدن آنها به خونخواری بپردازد. چهارچوب پنجره ها، پشت قاب عکس، درز و شکاف داخل دیوار، اثاثیه منزل، پشت کاغذ دیواری ها و صفحات چوبی یا زیر فرش و موکت و حتی چینهای پرده بهترین پناهگاه برای ساس می باشد.</a:t>
            </a:r>
            <a:endParaRPr lang="en-US" dirty="0" smtClean="0"/>
          </a:p>
          <a:p>
            <a:endParaRPr lang="fa-I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اهمیت پزشکی</a:t>
            </a:r>
            <a:endParaRPr lang="fa-IR" dirty="0"/>
          </a:p>
        </p:txBody>
      </p:sp>
      <p:sp>
        <p:nvSpPr>
          <p:cNvPr id="3" name="Content Placeholder 2"/>
          <p:cNvSpPr>
            <a:spLocks noGrp="1"/>
          </p:cNvSpPr>
          <p:nvPr>
            <p:ph idx="1"/>
          </p:nvPr>
        </p:nvSpPr>
        <p:spPr/>
        <p:txBody>
          <a:bodyPr>
            <a:normAutofit fontScale="85000" lnSpcReduction="20000"/>
          </a:bodyPr>
          <a:lstStyle/>
          <a:p>
            <a:r>
              <a:rPr lang="fa-IR" dirty="0" smtClean="0"/>
              <a:t>1– عکس العمل افراد نسبت به گزش ساسها متفاوت است وممكنست از خارش جزیی تا حساسیت های بسیار شدید بروز نماید. </a:t>
            </a:r>
            <a:br>
              <a:rPr lang="fa-IR" dirty="0" smtClean="0"/>
            </a:br>
            <a:r>
              <a:rPr lang="fa-IR" dirty="0" smtClean="0"/>
              <a:t/>
            </a:r>
            <a:br>
              <a:rPr lang="fa-IR" dirty="0" smtClean="0"/>
            </a:br>
            <a:r>
              <a:rPr lang="fa-IR" dirty="0" smtClean="0"/>
              <a:t>ساسها به سبب داشتن خرطوم سخت و بلند از روی لباس و ملحفه نیز خونخواری میکنند</a:t>
            </a:r>
            <a:br>
              <a:rPr lang="fa-IR" dirty="0" smtClean="0"/>
            </a:br>
            <a:r>
              <a:rPr lang="fa-IR" dirty="0" smtClean="0"/>
              <a:t>2- در انتقال هپاتیت </a:t>
            </a:r>
            <a:r>
              <a:rPr lang="en-US" dirty="0" smtClean="0"/>
              <a:t>B</a:t>
            </a:r>
            <a:r>
              <a:rPr lang="fa-IR" dirty="0" smtClean="0"/>
              <a:t> می توانند نقش داشته باشند.</a:t>
            </a:r>
            <a:br>
              <a:rPr lang="fa-IR" dirty="0" smtClean="0"/>
            </a:br>
            <a:r>
              <a:rPr lang="fa-IR" dirty="0" smtClean="0"/>
              <a:t>3- چون ممكنست به صورت دسته جمعی بر روی افراد خونخواری نمایند ایجاد کم خونی و کمبود آهن در بچه ها می نماید</a:t>
            </a:r>
            <a:br>
              <a:rPr lang="fa-IR" dirty="0" smtClean="0"/>
            </a:br>
            <a:r>
              <a:rPr lang="fa-IR" dirty="0" smtClean="0"/>
              <a:t>4-به جز موارد فوق ساسها بیماری خاصی را منتقل نمی کنند.</a:t>
            </a:r>
            <a:br>
              <a:rPr lang="fa-IR" dirty="0" smtClean="0"/>
            </a:br>
            <a:r>
              <a:rPr lang="fa-IR" dirty="0" smtClean="0"/>
              <a:t/>
            </a:r>
            <a:br>
              <a:rPr lang="fa-IR" dirty="0" smtClean="0"/>
            </a:br>
            <a:r>
              <a:rPr lang="fa-IR" dirty="0" smtClean="0"/>
              <a:t/>
            </a:r>
            <a:br>
              <a:rPr lang="fa-IR" dirty="0" smtClean="0"/>
            </a:br>
            <a:endParaRPr lang="fa-I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smtClean="0"/>
              <a:t>راههای مبارزه با ساس</a:t>
            </a:r>
            <a:r>
              <a:rPr lang="en-US" dirty="0" smtClean="0"/>
              <a:t/>
            </a:r>
            <a:br>
              <a:rPr lang="en-US" dirty="0" smtClean="0"/>
            </a:br>
            <a:endParaRPr lang="fa-IR" dirty="0"/>
          </a:p>
        </p:txBody>
      </p:sp>
      <p:sp>
        <p:nvSpPr>
          <p:cNvPr id="3" name="Content Placeholder 2"/>
          <p:cNvSpPr>
            <a:spLocks noGrp="1"/>
          </p:cNvSpPr>
          <p:nvPr>
            <p:ph idx="1"/>
          </p:nvPr>
        </p:nvSpPr>
        <p:spPr/>
        <p:txBody>
          <a:bodyPr>
            <a:normAutofit fontScale="85000" lnSpcReduction="10000"/>
          </a:bodyPr>
          <a:lstStyle/>
          <a:p>
            <a:r>
              <a:rPr lang="fa-IR" dirty="0" smtClean="0"/>
              <a:t>از آنجایی که ساس از سطوح چوبی به راحتی بالا می رود، پس بایستی پایه های تخت را در داخل صفحات فلزی قرار داد و تخت ها را از دیوار فاصله داد. برای کاهش آلودگی به ساس دما را می توان به بالای ۳۷ - ۳۶ درجه رسانید. تماس طولانی با دمای (۹-۰) درجه نیز در عرض چند ساعت، ساس های بالغ را نابود می کند. ملحفه ها و روبالشی های آلوده را در یک کیسه نایلونی سیاه و در آفتاب قرار دهید. تمام درزها و شکاف های موجود در اتاق را مسدود کنید. پرده ها را با آب داغ مورد شستشو قرار دهید و اگر ملحفه ها و روبالشی ها آلوده به ساس است به روش های کنترل فیزیکی مانند جاروبرقی توجه خاصی داشته باشید.</a:t>
            </a:r>
            <a:endParaRPr lang="en-US" dirty="0" smtClean="0"/>
          </a:p>
          <a:p>
            <a:r>
              <a:rPr lang="fa-IR" dirty="0" smtClean="0"/>
              <a:t>کاغذ دیواری هایی را که شل شده اند، از دیوار جدا کنید</a:t>
            </a:r>
            <a:endParaRPr lang="fa-I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شپش</a:t>
            </a:r>
            <a:endParaRPr lang="fa-IR" dirty="0"/>
          </a:p>
        </p:txBody>
      </p:sp>
      <p:pic>
        <p:nvPicPr>
          <p:cNvPr id="1026" name="Picture 2" descr="C:\Documents and Settings\admin\My Documents\My Pictures\p008_1_00.jpg"/>
          <p:cNvPicPr>
            <a:picLocks noGrp="1" noChangeAspect="1" noChangeArrowheads="1"/>
          </p:cNvPicPr>
          <p:nvPr>
            <p:ph idx="1"/>
          </p:nvPr>
        </p:nvPicPr>
        <p:blipFill>
          <a:blip r:embed="rId2"/>
          <a:srcRect/>
          <a:stretch>
            <a:fillRect/>
          </a:stretch>
        </p:blipFill>
        <p:spPr bwMode="auto">
          <a:xfrm>
            <a:off x="1914858" y="2000239"/>
            <a:ext cx="5300348" cy="3590489"/>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مشخصات شپش ها و نحوه زندگی آن ها</a:t>
            </a:r>
          </a:p>
        </p:txBody>
      </p:sp>
      <p:sp>
        <p:nvSpPr>
          <p:cNvPr id="3" name="Content Placeholder 2"/>
          <p:cNvSpPr>
            <a:spLocks noGrp="1"/>
          </p:cNvSpPr>
          <p:nvPr>
            <p:ph idx="1"/>
          </p:nvPr>
        </p:nvSpPr>
        <p:spPr/>
        <p:txBody>
          <a:bodyPr>
            <a:normAutofit fontScale="77500" lnSpcReduction="20000"/>
          </a:bodyPr>
          <a:lstStyle/>
          <a:p>
            <a:r>
              <a:rPr lang="fa-IR" dirty="0" smtClean="0"/>
              <a:t>شپش های انسانی انگل خارجی و اجباری می باشند و در مراحل مختلف زیستی خود بعد از خروج از تخم جهت حفظ بقا و ادامه حیات بایستی خونخواری نمایند </a:t>
            </a:r>
            <a:br>
              <a:rPr lang="fa-IR" dirty="0" smtClean="0"/>
            </a:br>
            <a:r>
              <a:rPr lang="fa-IR" dirty="0" smtClean="0"/>
              <a:t>شپش های انسانی شامل شپش بدن ، شپش سر و شپشک عانه می باشد كه از راه تماس نزدیك و مكرر منتشر میشود . شپشها دگردیسی ناقص دارند و دوره زندگی آنها طی 3 مرحله صورت می گیرد :تخم ، نمف و بالغ . </a:t>
            </a:r>
            <a:br>
              <a:rPr lang="fa-IR" dirty="0" smtClean="0"/>
            </a:br>
            <a:r>
              <a:rPr lang="fa-IR" smtClean="0"/>
              <a:t/>
            </a:r>
            <a:br>
              <a:rPr lang="fa-IR" smtClean="0"/>
            </a:br>
            <a:r>
              <a:rPr lang="fa-IR" smtClean="0"/>
              <a:t>شپش ها 3 مرحله نمفی دارند ، و در هر مرحله برای جلد اندازی و ورود به مرحله دیگر بایستی حتما خونخواری نمایند . شپش های بالغ نر و ماده هر دو خونخوارند .</a:t>
            </a:r>
            <a:br>
              <a:rPr lang="fa-IR" smtClean="0"/>
            </a:br>
            <a:r>
              <a:rPr lang="fa-IR" smtClean="0"/>
              <a:t>شپش بدن و شپش سر بسیار شبیه یکدیگر هستند فقط اندازه شپش سرکوچکتر و رنگ آن تیره تر و رنگ شپش بدن کمی روشن تر است .</a:t>
            </a:r>
            <a:endParaRPr lang="fa-IR" dirty="0" smtClean="0"/>
          </a:p>
          <a:p>
            <a:endParaRPr lang="fa-I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r>
              <a:rPr lang="fa-IR" dirty="0" smtClean="0"/>
              <a:t>تخم ها سفید وکشیده هستند و رشک نام دارند و در قسمت جلویی دارای دریچه ای پر از منفذ می باشند که جنین هوای مورد نیاز خود را از این طریق تامین می نماید . نوزادی که از تخم خارج می شود نمف نام دارد و کاملا شبیه بالغین است فقط اندازه آنها کوچک و رنگ پریده میباشد . نمف ها خونخوارند و بعد از خروج از تخم اگر در مدت 24 ساعت خونخواری نکنند می میرند.</a:t>
            </a:r>
            <a:endParaRPr lang="fa-I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t>نحوه زندگی شپش ها </a:t>
            </a:r>
            <a:br>
              <a:rPr lang="fa-IR" dirty="0" smtClean="0"/>
            </a:br>
            <a:r>
              <a:rPr lang="fa-IR" dirty="0" smtClean="0"/>
              <a:t/>
            </a:r>
            <a:br>
              <a:rPr lang="fa-IR" dirty="0" smtClean="0"/>
            </a:br>
            <a:endParaRPr lang="fa-IR" dirty="0"/>
          </a:p>
        </p:txBody>
      </p:sp>
      <p:sp>
        <p:nvSpPr>
          <p:cNvPr id="3" name="Content Placeholder 2"/>
          <p:cNvSpPr>
            <a:spLocks noGrp="1"/>
          </p:cNvSpPr>
          <p:nvPr>
            <p:ph idx="1"/>
          </p:nvPr>
        </p:nvSpPr>
        <p:spPr/>
        <p:txBody>
          <a:bodyPr/>
          <a:lstStyle/>
          <a:p>
            <a:r>
              <a:rPr lang="fa-IR" dirty="0" smtClean="0"/>
              <a:t>شپش ماده سر، تخم های خود را با فاصله 9/. میلیمتر از پوست سر بر روی مو قرار می دهد . تعداد تخمی که یک شپش سر ماده در طول عمر خود می گذارد 100-800 تخم است </a:t>
            </a:r>
            <a:endParaRPr lang="fa-I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868742"/>
          </a:xfrm>
        </p:spPr>
        <p:txBody>
          <a:bodyPr>
            <a:normAutofit/>
          </a:bodyPr>
          <a:lstStyle/>
          <a:p>
            <a:r>
              <a:rPr lang="fa-IR" sz="4800" b="1" dirty="0" smtClean="0">
                <a:solidFill>
                  <a:srgbClr val="FF0000"/>
                </a:solidFill>
                <a:cs typeface="2  Elm Border" pitchFamily="2" charset="-78"/>
              </a:rPr>
              <a:t>شناسایی و کنترل حشرات و جوندگان</a:t>
            </a:r>
            <a:endParaRPr lang="fa-IR" sz="4800" b="1" dirty="0">
              <a:solidFill>
                <a:srgbClr val="FF0000"/>
              </a:solidFill>
              <a:cs typeface="2  Elm Border" pitchFamily="2" charset="-78"/>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اهمیت پزشکی</a:t>
            </a:r>
            <a:endParaRPr lang="fa-IR" dirty="0"/>
          </a:p>
        </p:txBody>
      </p:sp>
      <p:sp>
        <p:nvSpPr>
          <p:cNvPr id="3" name="Content Placeholder 2"/>
          <p:cNvSpPr>
            <a:spLocks noGrp="1"/>
          </p:cNvSpPr>
          <p:nvPr>
            <p:ph idx="1"/>
          </p:nvPr>
        </p:nvSpPr>
        <p:spPr>
          <a:xfrm>
            <a:off x="457200" y="1357298"/>
            <a:ext cx="8229600" cy="5000660"/>
          </a:xfrm>
        </p:spPr>
        <p:txBody>
          <a:bodyPr>
            <a:normAutofit/>
          </a:bodyPr>
          <a:lstStyle/>
          <a:p>
            <a:r>
              <a:rPr lang="fa-IR" dirty="0" smtClean="0"/>
              <a:t>گزش و خونخواری شپش سر و بدن ایجاد خارش می کند که گاه از محل خارش عفونت ثانوی پدیدار میگردد . با عنایت به این مسئله که هر موقع از شبانه روز این حشره احساس گرسنگی نماید اقدام به خونخواری می کند ، بنابراین فرد آلوده اغلب دچار خارش می شود . بزاق شپشها حاوی ماده ای است که در بعضی از افراد ایجاد حساسیت می نماید و میزان حساسیت ، بستگی کامل به عکس العمل فاکتورهای بدن فرد نسبت به بزاق حشره دارد . </a:t>
            </a:r>
            <a:endParaRPr lang="fa-I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اهمیت پزشکی</a:t>
            </a:r>
            <a:endParaRPr lang="fa-IR" dirty="0"/>
          </a:p>
        </p:txBody>
      </p:sp>
      <p:sp>
        <p:nvSpPr>
          <p:cNvPr id="3" name="Content Placeholder 2"/>
          <p:cNvSpPr>
            <a:spLocks noGrp="1"/>
          </p:cNvSpPr>
          <p:nvPr>
            <p:ph idx="1"/>
          </p:nvPr>
        </p:nvSpPr>
        <p:spPr/>
        <p:txBody>
          <a:bodyPr>
            <a:normAutofit fontScale="85000" lnSpcReduction="20000"/>
          </a:bodyPr>
          <a:lstStyle/>
          <a:p>
            <a:r>
              <a:rPr lang="fa-IR" dirty="0" smtClean="0"/>
              <a:t>در افرادی که بهداشت فردی را رعایت نمی كنند و یا افرادی که شبها را در محلهای عمومی و یا در گوشه و کنار خیابان ها سپری می نمایند و استحمام مناسبی ندارند و لباسهای خود را بندرت تعویض می کنند آلودگی به شپش سر و بدن بیشتر است و چون روزی چندین بار در معرض گزش قرار می گیرند پوست بدن حالت طبیعی خود را از دست داده و ضخامت خاصی پیدا میکند . پوست در اثر گزشهای مکرر به صورت خالدار در می آید و این افراد اغلب دچار حالتهای آلرژیک شبیه تب یونجه می شوند .</a:t>
            </a:r>
            <a:br>
              <a:rPr lang="fa-IR" dirty="0" smtClean="0"/>
            </a:br>
            <a:r>
              <a:rPr lang="fa-IR" dirty="0" smtClean="0"/>
              <a:t>بیماری هایی که توسط شپش بدن منتقل می شوند شامل : تیفوس اپیدمیک ، تب راجعه اپیدمیك (تب بازگرد ) و بسیاری از بیماری های دیگر است.</a:t>
            </a:r>
            <a:br>
              <a:rPr lang="fa-IR" dirty="0" smtClean="0"/>
            </a:br>
            <a:endParaRPr lang="fa-IR" dirty="0" smtClean="0"/>
          </a:p>
          <a:p>
            <a:endParaRPr lang="fa-I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t>اقدامات بهداشتی برای مبارزه با شپش های انسانی</a:t>
            </a:r>
            <a:endParaRPr lang="fa-IR" dirty="0"/>
          </a:p>
        </p:txBody>
      </p:sp>
      <p:sp>
        <p:nvSpPr>
          <p:cNvPr id="3" name="Content Placeholder 2"/>
          <p:cNvSpPr>
            <a:spLocks noGrp="1"/>
          </p:cNvSpPr>
          <p:nvPr>
            <p:ph idx="1"/>
          </p:nvPr>
        </p:nvSpPr>
        <p:spPr/>
        <p:txBody>
          <a:bodyPr>
            <a:normAutofit fontScale="85000" lnSpcReduction="10000"/>
          </a:bodyPr>
          <a:lstStyle/>
          <a:p>
            <a:r>
              <a:rPr lang="fa-IR" dirty="0" smtClean="0"/>
              <a:t>الف ) شپش سر :</a:t>
            </a:r>
            <a:br>
              <a:rPr lang="fa-IR" dirty="0" smtClean="0"/>
            </a:br>
            <a:endParaRPr lang="fa-IR" dirty="0" smtClean="0"/>
          </a:p>
          <a:p>
            <a:r>
              <a:rPr lang="fa-IR" dirty="0" smtClean="0"/>
              <a:t>رعایت نظافت و بهداشت شخصی </a:t>
            </a:r>
            <a:br>
              <a:rPr lang="fa-IR" dirty="0" smtClean="0"/>
            </a:br>
            <a:r>
              <a:rPr lang="fa-IR" dirty="0" smtClean="0"/>
              <a:t>کوتاه کردن موها ، تا شانه کردن به راحتی انجام شود.</a:t>
            </a:r>
            <a:br>
              <a:rPr lang="fa-IR" dirty="0" smtClean="0"/>
            </a:br>
            <a:r>
              <a:rPr lang="fa-IR" dirty="0" smtClean="0"/>
              <a:t>شستشوی مرتب موها</a:t>
            </a:r>
            <a:br>
              <a:rPr lang="fa-IR" dirty="0" smtClean="0"/>
            </a:br>
            <a:r>
              <a:rPr lang="fa-IR" dirty="0" smtClean="0"/>
              <a:t>شانه کردن مرتب مو با استفاده از شانه های دندانه ریز محکم</a:t>
            </a:r>
            <a:br>
              <a:rPr lang="fa-IR" dirty="0" smtClean="0"/>
            </a:br>
            <a:r>
              <a:rPr lang="fa-IR" dirty="0" smtClean="0"/>
              <a:t>شستشوی روسری یا کلاه با آب 60 درجه</a:t>
            </a:r>
            <a:br>
              <a:rPr lang="fa-IR" dirty="0" smtClean="0"/>
            </a:br>
            <a:r>
              <a:rPr lang="fa-IR" dirty="0" smtClean="0"/>
              <a:t>استفاده از شامپوهای توصیه شده توسط وزارت بهداشت ودرمان كه در حال حاضر شامپو پرمترین1% توصیه میگردد.</a:t>
            </a:r>
            <a:br>
              <a:rPr lang="fa-IR" dirty="0" smtClean="0"/>
            </a:br>
            <a:r>
              <a:rPr lang="fa-IR" dirty="0" smtClean="0"/>
              <a:t>گرد شپش کش کمتر مورد استقبال قرار می گیرد زیرا باعث کدر شدن موها شده و سایرین متوجه آلودگی و کاربرد حشره کش می شوند</a:t>
            </a:r>
          </a:p>
          <a:p>
            <a:endParaRPr lang="fa-IR"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شپش بدن</a:t>
            </a:r>
            <a:endParaRPr lang="fa-IR"/>
          </a:p>
        </p:txBody>
      </p:sp>
      <p:sp>
        <p:nvSpPr>
          <p:cNvPr id="3" name="Content Placeholder 2"/>
          <p:cNvSpPr>
            <a:spLocks noGrp="1"/>
          </p:cNvSpPr>
          <p:nvPr>
            <p:ph idx="1"/>
          </p:nvPr>
        </p:nvSpPr>
        <p:spPr/>
        <p:txBody>
          <a:bodyPr>
            <a:normAutofit fontScale="92500"/>
          </a:bodyPr>
          <a:lstStyle/>
          <a:p>
            <a:r>
              <a:rPr lang="fa-IR" dirty="0" smtClean="0"/>
              <a:t>ب ) شپش بدن :</a:t>
            </a:r>
            <a:br>
              <a:rPr lang="fa-IR" dirty="0" smtClean="0"/>
            </a:br>
            <a:endParaRPr lang="fa-IR" dirty="0" smtClean="0"/>
          </a:p>
          <a:p>
            <a:r>
              <a:rPr lang="fa-IR" dirty="0" smtClean="0"/>
              <a:t>رعایت بهداشت شخصی</a:t>
            </a:r>
            <a:br>
              <a:rPr lang="fa-IR" dirty="0" smtClean="0"/>
            </a:br>
            <a:r>
              <a:rPr lang="fa-IR" dirty="0" smtClean="0"/>
              <a:t>عدم استفاده از وسایل خواب مشترک</a:t>
            </a:r>
            <a:br>
              <a:rPr lang="fa-IR" dirty="0" smtClean="0"/>
            </a:br>
            <a:r>
              <a:rPr lang="fa-IR" dirty="0" smtClean="0"/>
              <a:t>عدم استفاده از لباسهای مشترک</a:t>
            </a:r>
            <a:br>
              <a:rPr lang="fa-IR" dirty="0" smtClean="0"/>
            </a:br>
            <a:r>
              <a:rPr lang="fa-IR" dirty="0" smtClean="0"/>
              <a:t>حمام کردن منظم</a:t>
            </a:r>
            <a:br>
              <a:rPr lang="fa-IR" dirty="0" smtClean="0"/>
            </a:br>
            <a:r>
              <a:rPr lang="fa-IR" dirty="0" smtClean="0"/>
              <a:t>تعویض لباسها</a:t>
            </a:r>
            <a:br>
              <a:rPr lang="fa-IR" dirty="0" smtClean="0"/>
            </a:br>
            <a:r>
              <a:rPr lang="fa-IR" dirty="0" smtClean="0"/>
              <a:t>شستشوی لباسها با آب 60 درجه و صابون و اطو کردن آنها</a:t>
            </a:r>
            <a:br>
              <a:rPr lang="fa-IR" dirty="0" smtClean="0"/>
            </a:br>
            <a:r>
              <a:rPr lang="fa-IR" dirty="0" smtClean="0"/>
              <a:t>عدم استفاده از لباسها و رختخواب و وسایل آلوده به مدت یکماه </a:t>
            </a:r>
          </a:p>
          <a:p>
            <a:endParaRPr lang="fa-I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پشه ها و دیگر دو بالان گزنده </a:t>
            </a:r>
            <a:endParaRPr lang="fa-IR" dirty="0"/>
          </a:p>
        </p:txBody>
      </p:sp>
      <p:pic>
        <p:nvPicPr>
          <p:cNvPr id="4" name="Content Placeholder 3" descr="http://www.sampashi.com/images/p011_1_00.jpg"/>
          <p:cNvPicPr>
            <a:picLocks noGrp="1"/>
          </p:cNvPicPr>
          <p:nvPr>
            <p:ph idx="1"/>
          </p:nvPr>
        </p:nvPicPr>
        <p:blipFill>
          <a:blip r:embed="rId2"/>
          <a:srcRect/>
          <a:stretch>
            <a:fillRect/>
          </a:stretch>
        </p:blipFill>
        <p:spPr bwMode="auto">
          <a:xfrm>
            <a:off x="2357422" y="2428868"/>
            <a:ext cx="4786346" cy="3071834"/>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8229600" cy="5768997"/>
          </a:xfrm>
        </p:spPr>
        <p:txBody>
          <a:bodyPr>
            <a:normAutofit/>
          </a:bodyPr>
          <a:lstStyle/>
          <a:p>
            <a:r>
              <a:rPr lang="fa-IR" dirty="0" smtClean="0"/>
              <a:t/>
            </a:r>
            <a:br>
              <a:rPr lang="fa-IR" dirty="0" smtClean="0"/>
            </a:br>
            <a:r>
              <a:rPr lang="fa-IR" dirty="0" smtClean="0"/>
              <a:t>گونه های مختفلی را در کاربرد عام به نام پشه می شناسیم که بیولوژی و رفتار و حتی بیماری های منتقله آنها با هم تفاوت دارند. معمولی ترین پشه که در زندگی شهری و روزمره با آن روبرو هستیم به مربوط به پشه های کولکس می باشد. که علاوه بر انتقال عوامل بیماری زا مزاحمت های شدیدی را نیز ایجاد می کند. </a:t>
            </a:r>
            <a:endParaRPr lang="fa-IR"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7500" lnSpcReduction="20000"/>
          </a:bodyPr>
          <a:lstStyle/>
          <a:p>
            <a:r>
              <a:rPr lang="fa-IR" dirty="0" smtClean="0"/>
              <a:t>کولکس ها در بعضی مواغع باعث آزار و اذیت انسان می شود. تخم ها در دسته های 100 تایی یا بیشتر در سطح آب گذاشته می شوند و تا زمان شکفته شدن که مدت 2 تا 3 روز طول می کشد روی آب شناور می مانند. گونه های کولکس در طیف وسیعی از آبهای راکد، تخم گذاری می کنند. معمولیترین این گونه ها، کولکس کویین کوفاسیاتوس، یک مزاحم واقعی و ناقل فیلاریازیس بانکروفتی است، که به ویژه در آب هایی که با مواد آلی مانند زباله ، مدفوع و یا گیاهان پوسیده آلوده شده اند تولید مثل می کنند. این گونه بسیار اهلی بوده و ماده های بالغ انسان و حیوانات و در طول شب، داخل و خارج اماکن خونخواری می کنند. پشه های کولکس بر خلاف آنوفیلینه ها به هنگام استراحت روی سطح اتکا، طوری قرار می گیرند که سینه و شکم آنها ، کم و بیش موازی سطح اتکا باشد. در پشه ها فقط جنس ماده خونخواری می کند . در سیکل گنوتروفیک</a:t>
            </a:r>
            <a:br>
              <a:rPr lang="fa-IR" dirty="0" smtClean="0"/>
            </a:br>
            <a:r>
              <a:rPr lang="fa-IR" dirty="0" smtClean="0"/>
              <a:t>پرورش تخم پشه حداقل نیاز به یک بار خونخواری می باشد. پشه های نر خونخوار نبوده و از شهد گلها و دیگر مواد تغذیه می کنند.</a:t>
            </a:r>
            <a:endParaRPr lang="fa-IR" dirty="0"/>
          </a:p>
        </p:txBody>
      </p:sp>
      <p:sp>
        <p:nvSpPr>
          <p:cNvPr id="4" name="Title 1"/>
          <p:cNvSpPr>
            <a:spLocks noGrp="1"/>
          </p:cNvSpPr>
          <p:nvPr>
            <p:ph type="title"/>
          </p:nvPr>
        </p:nvSpPr>
        <p:spPr/>
        <p:txBody>
          <a:bodyPr/>
          <a:lstStyle/>
          <a:p>
            <a:r>
              <a:rPr lang="fa-IR" dirty="0" smtClean="0"/>
              <a:t>چرخه زیست‌ پشه های کولکس </a:t>
            </a:r>
            <a:endParaRPr lang="fa-I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اهمیت پزشکی</a:t>
            </a:r>
            <a:endParaRPr lang="fa-IR" dirty="0"/>
          </a:p>
        </p:txBody>
      </p:sp>
      <p:sp>
        <p:nvSpPr>
          <p:cNvPr id="3" name="Content Placeholder 2"/>
          <p:cNvSpPr>
            <a:spLocks noGrp="1"/>
          </p:cNvSpPr>
          <p:nvPr>
            <p:ph idx="1"/>
          </p:nvPr>
        </p:nvSpPr>
        <p:spPr/>
        <p:txBody>
          <a:bodyPr/>
          <a:lstStyle/>
          <a:p>
            <a:r>
              <a:rPr lang="fa-IR" dirty="0" smtClean="0"/>
              <a:t>با اینکه در بسیاری از مناطق معتدله، ممکن است پشه ها از لحاظ انتقال بیماری مهم نباشند و یا اهمیت کمی داشته باشند با این حال می توانند توسط گزش خود موجب آزار و ناراحتی های قابل توجی شوند. پشه های ماده به علت داشتن خرطوم بلند، تقریبا بدون اشکال از روی لباسهایی از قبیل جوراب، پیراهن، شلوار و ژاکت های پشمی نیش می زنند. ولی لباسهایی با بافت ریز ممکن است از گزش آنها جلوگیری کند</a:t>
            </a:r>
            <a:endParaRPr lang="fa-I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fontScale="77500" lnSpcReduction="20000"/>
          </a:bodyPr>
          <a:lstStyle/>
          <a:p>
            <a:r>
              <a:rPr lang="fa-IR" dirty="0" smtClean="0"/>
              <a:t>اقدامات و روشهای مبارزه با پشه ها را بسته به گونه و عادات رفتاری آن ( اگزوفاژ - اندوفاژ و یا اگزوفیل - اندوفیل ) بودن آنها متفاوت است . اما در حالت کلی مبارزه می تواند بر علیه مراحل نابالغ آبزی و یا بالغ حشره و یا به طور همزمان هر دو مرحله ( لارو و بالغ) هدایت نمود.</a:t>
            </a:r>
            <a:br>
              <a:rPr lang="fa-IR" dirty="0" smtClean="0"/>
            </a:br>
            <a:r>
              <a:rPr lang="fa-IR" dirty="0" smtClean="0"/>
              <a:t>روشهای مختلفی که در مبارزه در مراحل نا بالغ می توان بهره برد عبارت اند از:</a:t>
            </a:r>
            <a:br>
              <a:rPr lang="fa-IR" dirty="0" smtClean="0"/>
            </a:br>
            <a:r>
              <a:rPr lang="fa-IR" dirty="0" smtClean="0"/>
              <a:t>روشهای بیولوژیک : موجودات شکاری ( مثل ماهی گامبوزیا در مبارزه با لارو)، نرهای عقیم و ...</a:t>
            </a:r>
            <a:br>
              <a:rPr lang="fa-IR" dirty="0" smtClean="0"/>
            </a:br>
            <a:r>
              <a:rPr lang="fa-IR" dirty="0" smtClean="0"/>
              <a:t>روشهای فیزیکی : کاهش منابع رشد، پر کردن و زهکشی آبهای راکد و ...</a:t>
            </a:r>
            <a:br>
              <a:rPr lang="fa-IR" dirty="0" smtClean="0"/>
            </a:br>
            <a:r>
              <a:rPr lang="fa-IR" dirty="0" smtClean="0"/>
              <a:t>روشهای شیمیایی: در سمپاشی ها دو خط مشی در نظر گرفته می شود : سمپاشی مناطق رشد جهت از بین بردن لارو ها و شفیره های در آب. و سمپاشی ابقایی برای از بین بردن بالغ ها با خاصیت دور کنندگی تا از ورود پشه های جدید نیز جلوگیری گردد.</a:t>
            </a:r>
            <a:endParaRPr lang="fa-I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جوندگان، موش ها یا رت ها</a:t>
            </a:r>
            <a:endParaRPr lang="fa-IR" dirty="0"/>
          </a:p>
        </p:txBody>
      </p:sp>
      <p:pic>
        <p:nvPicPr>
          <p:cNvPr id="6146" name="Picture 2" descr="C:\Documents and Settings\admin\My Documents\My Pictures\p012_1_00.jpg"/>
          <p:cNvPicPr>
            <a:picLocks noGrp="1" noChangeAspect="1" noChangeArrowheads="1"/>
          </p:cNvPicPr>
          <p:nvPr>
            <p:ph idx="1"/>
          </p:nvPr>
        </p:nvPicPr>
        <p:blipFill>
          <a:blip r:embed="rId2"/>
          <a:srcRect/>
          <a:stretch>
            <a:fillRect/>
          </a:stretch>
        </p:blipFill>
        <p:spPr bwMode="auto">
          <a:xfrm>
            <a:off x="1857356" y="1675392"/>
            <a:ext cx="5214974" cy="4563103"/>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b="1" u="sng" dirty="0" smtClean="0">
                <a:hlinkClick r:id="rId2"/>
              </a:rPr>
              <a:t>سوسری ها (سوسک حمام)</a:t>
            </a:r>
            <a:r>
              <a:rPr lang="en-US" dirty="0" smtClean="0"/>
              <a:t/>
            </a:r>
            <a:br>
              <a:rPr lang="en-US" dirty="0" smtClean="0"/>
            </a:br>
            <a:endParaRPr lang="fa-IR" dirty="0"/>
          </a:p>
        </p:txBody>
      </p:sp>
      <p:sp>
        <p:nvSpPr>
          <p:cNvPr id="4" name="Content Placeholder 3"/>
          <p:cNvSpPr>
            <a:spLocks noGrp="1"/>
          </p:cNvSpPr>
          <p:nvPr>
            <p:ph sz="half" idx="2"/>
          </p:nvPr>
        </p:nvSpPr>
        <p:spPr/>
        <p:txBody>
          <a:bodyPr>
            <a:normAutofit lnSpcReduction="10000"/>
          </a:bodyPr>
          <a:lstStyle/>
          <a:p>
            <a:r>
              <a:rPr lang="ar-SA" dirty="0" smtClean="0"/>
              <a:t>سوسری ها که در ایران به نام سوسک های حمام شناخته شده اند، حشراتی هستند که به علت زندگی در محل های کثیف و عادت همه چیز خواری، از مواد گوناگونی تغذیه می کنند و می توانند ناقل مکانیکی تعدادی از عوامل بیماریزا مانند تخم کرم های انگل، تک یاخته ها، باکتری ها، قارچ ها و ویروس ها به انسان باشند. </a:t>
            </a:r>
            <a:endParaRPr lang="en-US" dirty="0" smtClean="0"/>
          </a:p>
          <a:p>
            <a:endParaRPr lang="fa-IR" dirty="0"/>
          </a:p>
        </p:txBody>
      </p:sp>
      <p:pic>
        <p:nvPicPr>
          <p:cNvPr id="5" name="Content Placeholder 4" descr="http://www.sampashi.com/images/p005_1_00.jpg"/>
          <p:cNvPicPr>
            <a:picLocks noGrp="1"/>
          </p:cNvPicPr>
          <p:nvPr>
            <p:ph sz="half" idx="1"/>
          </p:nvPr>
        </p:nvPicPr>
        <p:blipFill>
          <a:blip r:embed="rId3"/>
          <a:srcRect/>
          <a:stretch>
            <a:fillRect/>
          </a:stretch>
        </p:blipFill>
        <p:spPr bwMode="auto">
          <a:xfrm>
            <a:off x="1071538" y="2071678"/>
            <a:ext cx="3357586" cy="3786214"/>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جوندگان</a:t>
            </a:r>
            <a:endParaRPr lang="fa-IR" dirty="0"/>
          </a:p>
        </p:txBody>
      </p:sp>
      <p:sp>
        <p:nvSpPr>
          <p:cNvPr id="3" name="Content Placeholder 2"/>
          <p:cNvSpPr>
            <a:spLocks noGrp="1"/>
          </p:cNvSpPr>
          <p:nvPr>
            <p:ph idx="1"/>
          </p:nvPr>
        </p:nvSpPr>
        <p:spPr/>
        <p:txBody>
          <a:bodyPr>
            <a:normAutofit/>
          </a:bodyPr>
          <a:lstStyle/>
          <a:p>
            <a:r>
              <a:rPr lang="fa-IR" dirty="0" smtClean="0"/>
              <a:t>طبق آمار سازمان بهداشت جهانی موشها سالانه 33 ملیون تن مواد غذایی را از بین می برند ، كه برای تغذیه 130 ملیون نفر كافی است. از آن گذشته بعلت رشد شدید دندانها موجب خرابی مواد و تجهیزات در انبارها ، كارخانجات و ... می گردند. </a:t>
            </a:r>
            <a:endParaRPr lang="fa-I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14356"/>
            <a:ext cx="8229600" cy="5411807"/>
          </a:xfrm>
        </p:spPr>
        <p:txBody>
          <a:bodyPr>
            <a:normAutofit lnSpcReduction="10000"/>
          </a:bodyPr>
          <a:lstStyle/>
          <a:p>
            <a:r>
              <a:rPr lang="fa-IR" dirty="0" smtClean="0"/>
              <a:t>از طرف دیگر بیماری های منتقله توسط جوندگان موجب اهمیت پزشكی این موجودات است كه مبارزه با آنها را حائز اهمیت می گرداند .جوندگان به عنوان مخزن بسیاری از بیماری های مسری انسان و حیوانات می باشند:ا کثر گونه های جانوری ناقل و ناشر امراض عفونی و مسری مختلف انسان و سایر حیوانات می باشند که بعضی از آنها به وسیله خود جوندگان و برخی دیگر توسط انگل های خارجی آنها به انسان و حیوانات منتقل می شوند. بیماری هایی که توسط جوندگان منتقل و پخش می شوند طیف وسیعی دارند، نظیر طاعون، جذام، تولارم، تب راجعه، سل، کچلی، لپتوسپیروز، بیماری لایم و ...</a:t>
            </a:r>
            <a:endParaRPr lang="fa-IR"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موش خانگی </a:t>
            </a:r>
            <a:r>
              <a:rPr lang="en-US" dirty="0" err="1" smtClean="0"/>
              <a:t>Musmusculus</a:t>
            </a:r>
            <a:endParaRPr lang="fa-IR" dirty="0"/>
          </a:p>
        </p:txBody>
      </p:sp>
      <p:sp>
        <p:nvSpPr>
          <p:cNvPr id="4" name="Content Placeholder 3"/>
          <p:cNvSpPr>
            <a:spLocks noGrp="1"/>
          </p:cNvSpPr>
          <p:nvPr>
            <p:ph sz="half" idx="2"/>
          </p:nvPr>
        </p:nvSpPr>
        <p:spPr/>
        <p:txBody>
          <a:bodyPr>
            <a:normAutofit lnSpcReduction="10000"/>
          </a:bodyPr>
          <a:lstStyle/>
          <a:p>
            <a:r>
              <a:rPr lang="fa-IR" dirty="0" smtClean="0"/>
              <a:t>موشهای خانگی قابلیت فوق العاده ای برای تطابق با محیط های مختلف دارندو درطول سال در داخل ساختمانها زادو ولد می كند.اندازه آنها كوچك و وزنشان در حدود 15 تا 30 گرم می باشد. طول دم و بدن آنها مساوی ،گوشها نسبتابزرگ و چشمهای درشت و رنگ آنها خاكستری متمایل به قهوه ایی است</a:t>
            </a:r>
            <a:endParaRPr lang="fa-IR" dirty="0"/>
          </a:p>
        </p:txBody>
      </p:sp>
      <p:pic>
        <p:nvPicPr>
          <p:cNvPr id="12290" name="Picture 2" descr="C:\Documents and Settings\admin\My Documents\My Pictures\400px-Picture_of_mus_musculus.jpg"/>
          <p:cNvPicPr>
            <a:picLocks noGrp="1" noChangeAspect="1" noChangeArrowheads="1"/>
          </p:cNvPicPr>
          <p:nvPr>
            <p:ph sz="half" idx="1"/>
          </p:nvPr>
        </p:nvPicPr>
        <p:blipFill>
          <a:blip r:embed="rId2"/>
          <a:srcRect/>
          <a:stretch>
            <a:fillRect/>
          </a:stretch>
        </p:blipFill>
        <p:spPr bwMode="auto">
          <a:xfrm>
            <a:off x="571500" y="2143116"/>
            <a:ext cx="3810000" cy="3143272"/>
          </a:xfrm>
          <a:prstGeom prst="rect">
            <a:avLst/>
          </a:prstGeom>
          <a:noFill/>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p:txBody>
          <a:bodyPr>
            <a:normAutofit fontScale="70000" lnSpcReduction="20000"/>
          </a:bodyPr>
          <a:lstStyle/>
          <a:p>
            <a:r>
              <a:rPr lang="fa-IR" dirty="0" smtClean="0"/>
              <a:t>موش خانگی بر خلاف موشهای بزرگ كه نمی توانند بدون آب زنده بمانند با استفاده از سیستم تغلیظ ادرار در كلیه آب را ذخیره می كند و بیشتر آب را از طریق مواد غذایی آبدار تامین می كند . میزان آب در كنترل جمعیت این موش بسیار موثر است. موشهای خانگی شب فعال هستند و شبها برای تغذیه از لانه خود خارج می شوند ،این موشها كمتر به ایجاد لانه علاقه دارند و بیشتر از شكاف دیوارها یا از بین درز آجر خانه ها برای زندگی ا ستفاده می كند و با وجود شرایط مساعد و امن بودن مكان ،درز یا شكاف را گسترش داده و آن را بزرگتر می كند،جالب است بدانید كه این موشها 5 تا 6 بار در سال آبستن شده و هر بار 6 تا 10 بچه می زایند.</a:t>
            </a:r>
            <a:br>
              <a:rPr lang="fa-IR" dirty="0" smtClean="0"/>
            </a:br>
            <a:endParaRPr lang="fa-IR" dirty="0"/>
          </a:p>
        </p:txBody>
      </p:sp>
      <p:pic>
        <p:nvPicPr>
          <p:cNvPr id="13314" name="Picture 2" descr="C:\Documents and Settings\admin\My Documents\My Pictures\400px-Picture_of_mus_musculus.jpg"/>
          <p:cNvPicPr>
            <a:picLocks noGrp="1" noChangeAspect="1" noChangeArrowheads="1"/>
          </p:cNvPicPr>
          <p:nvPr>
            <p:ph sz="half" idx="1"/>
          </p:nvPr>
        </p:nvPicPr>
        <p:blipFill>
          <a:blip r:embed="rId2"/>
          <a:srcRect/>
          <a:stretch>
            <a:fillRect/>
          </a:stretch>
        </p:blipFill>
        <p:spPr bwMode="auto">
          <a:xfrm>
            <a:off x="47792" y="2786058"/>
            <a:ext cx="4333680" cy="2286016"/>
          </a:xfrm>
          <a:prstGeom prst="rect">
            <a:avLst/>
          </a:prstGeom>
          <a:noFill/>
        </p:spPr>
      </p:pic>
      <p:sp>
        <p:nvSpPr>
          <p:cNvPr id="6" name="Title 1"/>
          <p:cNvSpPr>
            <a:spLocks noGrp="1"/>
          </p:cNvSpPr>
          <p:nvPr>
            <p:ph type="title"/>
          </p:nvPr>
        </p:nvSpPr>
        <p:spPr/>
        <p:txBody>
          <a:bodyPr/>
          <a:lstStyle/>
          <a:p>
            <a:r>
              <a:rPr lang="fa-IR" dirty="0" smtClean="0"/>
              <a:t>موش خانگی </a:t>
            </a:r>
            <a:r>
              <a:rPr lang="en-US" dirty="0" err="1" smtClean="0"/>
              <a:t>Musmusculus</a:t>
            </a:r>
            <a:endParaRPr lang="fa-IR"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موش سقف (</a:t>
            </a:r>
            <a:r>
              <a:rPr lang="en-US" dirty="0" err="1" smtClean="0"/>
              <a:t>Rattus</a:t>
            </a:r>
            <a:r>
              <a:rPr lang="en-US" dirty="0" smtClean="0"/>
              <a:t> </a:t>
            </a:r>
            <a:r>
              <a:rPr lang="en-US" dirty="0" err="1" smtClean="0"/>
              <a:t>Rattus</a:t>
            </a:r>
            <a:endParaRPr lang="fa-IR" dirty="0"/>
          </a:p>
        </p:txBody>
      </p:sp>
      <p:sp>
        <p:nvSpPr>
          <p:cNvPr id="4" name="Content Placeholder 3"/>
          <p:cNvSpPr>
            <a:spLocks noGrp="1"/>
          </p:cNvSpPr>
          <p:nvPr>
            <p:ph sz="half" idx="2"/>
          </p:nvPr>
        </p:nvSpPr>
        <p:spPr/>
        <p:txBody>
          <a:bodyPr>
            <a:normAutofit fontScale="77500" lnSpcReduction="20000"/>
          </a:bodyPr>
          <a:lstStyle/>
          <a:p>
            <a:r>
              <a:rPr lang="fa-IR" dirty="0" smtClean="0"/>
              <a:t>این موش به موش سقف یا موش انباری یا موش سیاه یا موش كشتی نیز شهرت دارد .این موش بسیار چالاك و تند و تیز است و براحتی از درخت بالا می رود . ب این موش زندگی در بالای ساختمانها و سقفهای چوبی را ترجیح می دهد علاقه این موش به مواد غذایی گیاهی بیشتر از مواد حیوانی و گوشتی است ولی از مواد غذایی حیوانی هم تغذیه می كند. طبق مطالعات انجام شده در ژاپن ، این موشها عادات غذایی خاصی را دنبال می كنند و در انبار مغازه های خشكبار خواربار سوپر ماركتها كه معمولا"غذا را در طبقات بالا قرار می دهند یافت می شوند.</a:t>
            </a:r>
            <a:endParaRPr lang="fa-IR" dirty="0"/>
          </a:p>
        </p:txBody>
      </p:sp>
      <p:pic>
        <p:nvPicPr>
          <p:cNvPr id="14338" name="Picture 2" descr="C:\Documents and Settings\admin\My Documents\My Pictures\rattlive.jpg"/>
          <p:cNvPicPr>
            <a:picLocks noGrp="1" noChangeAspect="1" noChangeArrowheads="1"/>
          </p:cNvPicPr>
          <p:nvPr>
            <p:ph sz="half" idx="1"/>
          </p:nvPr>
        </p:nvPicPr>
        <p:blipFill>
          <a:blip r:embed="rId2"/>
          <a:srcRect/>
          <a:stretch>
            <a:fillRect/>
          </a:stretch>
        </p:blipFill>
        <p:spPr bwMode="auto">
          <a:xfrm>
            <a:off x="457200" y="2607544"/>
            <a:ext cx="4038600" cy="2511275"/>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4" name="Content Placeholder 3"/>
          <p:cNvSpPr>
            <a:spLocks noGrp="1"/>
          </p:cNvSpPr>
          <p:nvPr>
            <p:ph sz="half" idx="2"/>
          </p:nvPr>
        </p:nvSpPr>
        <p:spPr/>
        <p:txBody>
          <a:bodyPr>
            <a:normAutofit fontScale="70000" lnSpcReduction="20000"/>
          </a:bodyPr>
          <a:lstStyle/>
          <a:p>
            <a:r>
              <a:rPr lang="fa-IR" dirty="0" smtClean="0"/>
              <a:t>این موش نیز به آب بسیار وابسته است بدلیل توانایی حركت بر روی سیمها كابلها طنابهای كشتی براحتی از نقطه ایی به نقطه دیگر حركت می كند و همچنین شناگر بسیار خوبی است. موشهای سیاه یا موشهای سقف لانه های خود را در بخشهای بالای سقف یا درختان می سازند و در آنجا تولید مثل می كنند این موش نیز همچون موش قهوه ایی 40تا 30 گرم غذا در روز مصرف می كند ولی از نظر اندازه از موش قهوه ایی كوچكتر است . جالب است بدانید در مطالعات انجام شده این موش بر روی درختان كاج و سرو زندگی می كرده نحوه استفاده از دانه كاج را به فرزندان خود آموزش می داده است در حالیكه موش قهوه ایی حتی قادر به باز كردن دانه كاج نبوده است .</a:t>
            </a:r>
            <a:br>
              <a:rPr lang="fa-IR" dirty="0" smtClean="0"/>
            </a:br>
            <a:endParaRPr lang="fa-IR" dirty="0"/>
          </a:p>
        </p:txBody>
      </p:sp>
      <p:pic>
        <p:nvPicPr>
          <p:cNvPr id="15362" name="Picture 2" descr="C:\Documents and Settings\admin\My Documents\My Pictures\rattlive.jpg"/>
          <p:cNvPicPr>
            <a:picLocks noGrp="1" noChangeAspect="1" noChangeArrowheads="1"/>
          </p:cNvPicPr>
          <p:nvPr>
            <p:ph sz="half" idx="1"/>
          </p:nvPr>
        </p:nvPicPr>
        <p:blipFill>
          <a:blip r:embed="rId2"/>
          <a:srcRect/>
          <a:stretch>
            <a:fillRect/>
          </a:stretch>
        </p:blipFill>
        <p:spPr bwMode="auto">
          <a:xfrm>
            <a:off x="457200" y="2607544"/>
            <a:ext cx="4038600" cy="2511275"/>
          </a:xfrm>
          <a:prstGeom prst="rect">
            <a:avLst/>
          </a:prstGeom>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مـوش فاضلاب </a:t>
            </a:r>
            <a:r>
              <a:rPr lang="en-US" dirty="0" err="1" smtClean="0"/>
              <a:t>Rattus</a:t>
            </a:r>
            <a:r>
              <a:rPr lang="en-US" dirty="0" smtClean="0"/>
              <a:t> </a:t>
            </a:r>
            <a:r>
              <a:rPr lang="en-US" dirty="0" err="1" smtClean="0"/>
              <a:t>Norvegicus</a:t>
            </a:r>
            <a:endParaRPr lang="fa-IR" dirty="0"/>
          </a:p>
        </p:txBody>
      </p:sp>
      <p:sp>
        <p:nvSpPr>
          <p:cNvPr id="4" name="Content Placeholder 3"/>
          <p:cNvSpPr>
            <a:spLocks noGrp="1"/>
          </p:cNvSpPr>
          <p:nvPr>
            <p:ph sz="half" idx="2"/>
          </p:nvPr>
        </p:nvSpPr>
        <p:spPr/>
        <p:txBody>
          <a:bodyPr>
            <a:normAutofit fontScale="92500" lnSpcReduction="10000"/>
          </a:bodyPr>
          <a:lstStyle/>
          <a:p>
            <a:r>
              <a:rPr lang="fa-IR" dirty="0" smtClean="0"/>
              <a:t>این موشها در بخشهای سطحی و پایین ساختمانها فاضلابها انبارهای مواد غذایی و كالا و كارخانجات صنعتی و غیره زندگی می كنند و به زباله ها و زندگی در بین آنها بسیار علاقه مند هستند.اندازه این موش گاهی به نیم متر می رسد و با مهیا شدن شرایط مناسب از نظر غذا ،آب و پناهگاه تاریك در طول سال 8تا9بار آبستن شده و به طور متوسط 7 بچه می زاید.</a:t>
            </a:r>
            <a:endParaRPr lang="fa-IR" dirty="0"/>
          </a:p>
        </p:txBody>
      </p:sp>
      <p:pic>
        <p:nvPicPr>
          <p:cNvPr id="16386" name="Picture 2" descr="C:\Documents and Settings\admin\My Documents\My Pictures\Rattus-norvegicus.jpg"/>
          <p:cNvPicPr>
            <a:picLocks noGrp="1" noChangeAspect="1" noChangeArrowheads="1"/>
          </p:cNvPicPr>
          <p:nvPr>
            <p:ph sz="half" idx="1"/>
          </p:nvPr>
        </p:nvPicPr>
        <p:blipFill>
          <a:blip r:embed="rId2"/>
          <a:srcRect/>
          <a:stretch>
            <a:fillRect/>
          </a:stretch>
        </p:blipFill>
        <p:spPr bwMode="auto">
          <a:xfrm>
            <a:off x="559525" y="2071678"/>
            <a:ext cx="3840097" cy="3214710"/>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p:txBody>
          <a:bodyPr>
            <a:normAutofit fontScale="70000" lnSpcReduction="20000"/>
          </a:bodyPr>
          <a:lstStyle/>
          <a:p>
            <a:r>
              <a:rPr lang="fa-IR" dirty="0" smtClean="0"/>
              <a:t>موش فاضلاب لانه خود را در شكاف های جوی آب فاضلابها و درزها و خلل و فرج دیوار در بخشهای پایینی می سازد.موش فاضلاب در فاضلابها كه بشتر از هر نقطه دیگری امكان زندگی فراهم است وجود دارد و لانه خود را در محل شاخه های فرعی فاضلاب كه خشك است بنا می كند این موش علاقه مند به ساخت لانه است و مشاهده شده كه حفراتی را به عمق كمتر از 1.5 متر با چندین راه ورود و خروج ایجاد می كند كه بیشتر در حاشیه خاكی كانالهای عبور آب است.جالب است بدانید كه این موش بسیار مهاجم ، گوشتخوارو شناگر قابلی است . </a:t>
            </a:r>
            <a:br>
              <a:rPr lang="fa-IR" dirty="0" smtClean="0"/>
            </a:br>
            <a:r>
              <a:rPr lang="fa-IR" dirty="0" smtClean="0"/>
              <a:t/>
            </a:r>
            <a:br>
              <a:rPr lang="fa-IR" dirty="0" smtClean="0"/>
            </a:br>
            <a:endParaRPr lang="fa-IR" dirty="0"/>
          </a:p>
        </p:txBody>
      </p:sp>
      <p:pic>
        <p:nvPicPr>
          <p:cNvPr id="17410" name="Picture 2" descr="C:\Documents and Settings\admin\My Documents\My Pictures\Rattus-norvegicus.jpg"/>
          <p:cNvPicPr>
            <a:picLocks noGrp="1" noChangeAspect="1" noChangeArrowheads="1"/>
          </p:cNvPicPr>
          <p:nvPr>
            <p:ph sz="half" idx="1"/>
          </p:nvPr>
        </p:nvPicPr>
        <p:blipFill>
          <a:blip r:embed="rId2"/>
          <a:srcRect/>
          <a:stretch>
            <a:fillRect/>
          </a:stretch>
        </p:blipFill>
        <p:spPr bwMode="auto">
          <a:xfrm>
            <a:off x="507150" y="2214554"/>
            <a:ext cx="3302850" cy="2764957"/>
          </a:xfrm>
          <a:prstGeom prst="rect">
            <a:avLst/>
          </a:prstGeom>
          <a:noFill/>
        </p:spPr>
      </p:pic>
      <p:sp>
        <p:nvSpPr>
          <p:cNvPr id="6" name="Title 1"/>
          <p:cNvSpPr>
            <a:spLocks noGrp="1"/>
          </p:cNvSpPr>
          <p:nvPr>
            <p:ph type="title"/>
          </p:nvPr>
        </p:nvSpPr>
        <p:spPr/>
        <p:txBody>
          <a:bodyPr/>
          <a:lstStyle/>
          <a:p>
            <a:r>
              <a:rPr lang="fa-IR" dirty="0" smtClean="0"/>
              <a:t>مـوش فاضلاب </a:t>
            </a:r>
            <a:r>
              <a:rPr lang="en-US" dirty="0" err="1" smtClean="0"/>
              <a:t>Rattus</a:t>
            </a:r>
            <a:r>
              <a:rPr lang="en-US" dirty="0" smtClean="0"/>
              <a:t> </a:t>
            </a:r>
            <a:r>
              <a:rPr lang="en-US" dirty="0" err="1" smtClean="0"/>
              <a:t>Norvegicus</a:t>
            </a:r>
            <a:endParaRPr lang="fa-IR"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082924"/>
          </a:xfrm>
        </p:spPr>
        <p:txBody>
          <a:bodyPr>
            <a:normAutofit/>
          </a:bodyPr>
          <a:lstStyle/>
          <a:p>
            <a:r>
              <a:rPr lang="fa-IR" sz="5400" dirty="0" smtClean="0"/>
              <a:t>راههای مختلف مبارزه</a:t>
            </a:r>
            <a:endParaRPr lang="fa-IR" sz="54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الف- اقدامات محیطی</a:t>
            </a:r>
            <a:endParaRPr lang="fa-IR" dirty="0"/>
          </a:p>
        </p:txBody>
      </p:sp>
      <p:sp>
        <p:nvSpPr>
          <p:cNvPr id="3" name="Content Placeholder 2"/>
          <p:cNvSpPr>
            <a:spLocks noGrp="1"/>
          </p:cNvSpPr>
          <p:nvPr>
            <p:ph idx="1"/>
          </p:nvPr>
        </p:nvSpPr>
        <p:spPr/>
        <p:txBody>
          <a:bodyPr/>
          <a:lstStyle/>
          <a:p>
            <a:pPr>
              <a:buNone/>
            </a:pPr>
            <a:r>
              <a:rPr lang="fa-IR" dirty="0" smtClean="0"/>
              <a:t>1 - جلوگیری از ورود موشها به داخل اماكن شامل:</a:t>
            </a:r>
            <a:br>
              <a:rPr lang="fa-IR" dirty="0" smtClean="0"/>
            </a:br>
            <a:r>
              <a:rPr lang="fa-IR" dirty="0" smtClean="0"/>
              <a:t>- مسدود نمودن سوراخهای كنار دیوار </a:t>
            </a:r>
            <a:br>
              <a:rPr lang="fa-IR" dirty="0" smtClean="0"/>
            </a:br>
            <a:r>
              <a:rPr lang="fa-IR" dirty="0" smtClean="0"/>
              <a:t>- تعویض شیشه ودربهای شكسته </a:t>
            </a:r>
            <a:br>
              <a:rPr lang="fa-IR" dirty="0" smtClean="0"/>
            </a:br>
            <a:r>
              <a:rPr lang="fa-IR" dirty="0" smtClean="0"/>
              <a:t>- نصب توری بر روی سوراخها و منافذ فاضلاب </a:t>
            </a:r>
            <a:br>
              <a:rPr lang="fa-IR" dirty="0" smtClean="0"/>
            </a:br>
            <a:r>
              <a:rPr lang="fa-IR" dirty="0" smtClean="0"/>
              <a:t>- غیرقابل نفوذ نمودن درهای ورودی </a:t>
            </a:r>
            <a:br>
              <a:rPr lang="fa-IR" dirty="0" smtClean="0"/>
            </a:br>
            <a:r>
              <a:rPr lang="fa-IR" dirty="0" smtClean="0"/>
              <a:t>- قراردادن زباله در كیسه های دربسته </a:t>
            </a:r>
            <a:br>
              <a:rPr lang="fa-IR" dirty="0" smtClean="0"/>
            </a:br>
            <a:r>
              <a:rPr lang="fa-IR" dirty="0" smtClean="0"/>
              <a:t>- تعمیركردن لوله های آب و جلوگیری از چكه كردن آنها</a:t>
            </a:r>
          </a:p>
          <a:p>
            <a:pPr>
              <a:buNone/>
            </a:pPr>
            <a:r>
              <a:rPr lang="fa-IR" dirty="0" smtClean="0"/>
              <a:t>2- روش انبار سازی صحیح مواد غذائی</a:t>
            </a:r>
            <a:endParaRPr lang="fa-I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اهمیت پزشکی</a:t>
            </a:r>
            <a:endParaRPr lang="fa-IR" dirty="0"/>
          </a:p>
        </p:txBody>
      </p:sp>
      <p:sp>
        <p:nvSpPr>
          <p:cNvPr id="3" name="Content Placeholder 2"/>
          <p:cNvSpPr>
            <a:spLocks noGrp="1"/>
          </p:cNvSpPr>
          <p:nvPr>
            <p:ph idx="1"/>
          </p:nvPr>
        </p:nvSpPr>
        <p:spPr>
          <a:xfrm>
            <a:off x="457200" y="1600200"/>
            <a:ext cx="8229600" cy="4829196"/>
          </a:xfrm>
        </p:spPr>
        <p:txBody>
          <a:bodyPr>
            <a:noAutofit/>
          </a:bodyPr>
          <a:lstStyle/>
          <a:p>
            <a:pPr fontAlgn="base">
              <a:buNone/>
            </a:pPr>
            <a:r>
              <a:rPr lang="en-US" sz="2000" b="1" dirty="0" smtClean="0"/>
              <a:t> </a:t>
            </a:r>
            <a:r>
              <a:rPr lang="fa-IR" sz="2400" b="1" dirty="0" smtClean="0"/>
              <a:t/>
            </a:r>
            <a:br>
              <a:rPr lang="fa-IR" sz="2400" b="1" dirty="0" smtClean="0"/>
            </a:br>
            <a:r>
              <a:rPr lang="fa-IR" sz="2400" b="1" dirty="0" smtClean="0"/>
              <a:t>سـوسـری ها از آفات مهمی محسوب می شوند كه از كثافات، غـذاهای فـاسد، پارچه و چسب كتاب تغذیه نموده، قسمتی از غــذای هضم نشده خود را برمی گردانند، به دفع مدفـوع روی غذا عادت دارند، از دهان و غدد خود ماده ای ترشح می كنند كه در مسیر حركت آنها و منابع غذاییشان بوی ماندگار و نامطبوعی ایجاد می كنند.</a:t>
            </a:r>
            <a:br>
              <a:rPr lang="fa-IR" sz="2400" b="1" dirty="0" smtClean="0"/>
            </a:br>
            <a:r>
              <a:rPr lang="fa-IR" sz="2400" b="1" dirty="0" smtClean="0"/>
              <a:t>ســوســری ها با آلــوده كردن كـردن مـواد غذایی از طـریق عـوامـل بیمـاری زای مـوجود در توالت ها، زباله ها، و . . .، عامل انتقال :</a:t>
            </a:r>
            <a:br>
              <a:rPr lang="fa-IR" sz="2400" b="1" dirty="0" smtClean="0"/>
            </a:br>
            <a:r>
              <a:rPr lang="fa-IR" sz="2400" b="1" dirty="0" smtClean="0"/>
              <a:t>- بیماری های باكتریایی: -اسهال - دیسانتری -وبا -تب تیفوئید</a:t>
            </a:r>
            <a:br>
              <a:rPr lang="fa-IR" sz="2400" b="1" dirty="0" smtClean="0"/>
            </a:br>
            <a:r>
              <a:rPr lang="fa-IR" sz="2400" b="1" dirty="0" smtClean="0"/>
              <a:t>- بیماری های ویروسی: -فلج اطفال </a:t>
            </a:r>
            <a:br>
              <a:rPr lang="fa-IR" sz="2400" b="1" dirty="0" smtClean="0"/>
            </a:br>
            <a:r>
              <a:rPr lang="fa-IR" sz="2400" b="1" dirty="0" smtClean="0"/>
              <a:t>- حمل تخم كرم های انگلی </a:t>
            </a:r>
            <a:br>
              <a:rPr lang="fa-IR" sz="2400" b="1" dirty="0" smtClean="0"/>
            </a:br>
            <a:r>
              <a:rPr lang="fa-IR" sz="2400" b="1" dirty="0" smtClean="0"/>
              <a:t>و نیز واكنش های آلرژیك مانند ناراحتی پوستی، خارش، تورم پلك و ناراحتی های تنفسی را ایجاد می كنند.</a:t>
            </a:r>
            <a:endParaRPr lang="fa-IR" sz="2400" b="1"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ب - اقدامات مكانیكی</a:t>
            </a:r>
            <a:endParaRPr lang="fa-IR" dirty="0"/>
          </a:p>
        </p:txBody>
      </p:sp>
      <p:sp>
        <p:nvSpPr>
          <p:cNvPr id="3" name="Content Placeholder 2"/>
          <p:cNvSpPr>
            <a:spLocks noGrp="1"/>
          </p:cNvSpPr>
          <p:nvPr>
            <p:ph idx="1"/>
          </p:nvPr>
        </p:nvSpPr>
        <p:spPr/>
        <p:txBody>
          <a:bodyPr/>
          <a:lstStyle/>
          <a:p>
            <a:r>
              <a:rPr lang="fa-IR" dirty="0" smtClean="0"/>
              <a:t>نصب تله در محل عبور موشها </a:t>
            </a:r>
            <a:br>
              <a:rPr lang="fa-IR" dirty="0" smtClean="0"/>
            </a:br>
            <a:r>
              <a:rPr lang="fa-IR" dirty="0" smtClean="0"/>
              <a:t>استفاده از تله های زنده گیر با كاربرد مواد غذائی جاذب موشها مانند خیار ، گردو </a:t>
            </a:r>
            <a:br>
              <a:rPr lang="fa-IR" dirty="0" smtClean="0"/>
            </a:br>
            <a:r>
              <a:rPr lang="fa-IR" dirty="0" smtClean="0"/>
              <a:t>استفاده از تله های كشته گیر با كاربرد مواد غذائی جاذب موشها مانند خیار ، گردو </a:t>
            </a:r>
            <a:br>
              <a:rPr lang="fa-IR" dirty="0" smtClean="0"/>
            </a:br>
            <a:r>
              <a:rPr lang="fa-IR" dirty="0" smtClean="0"/>
              <a:t>لاشه موشها را باید ضدعفونی نمود و آنها را در كیسه های در بسته قرارداد</a:t>
            </a:r>
            <a:endParaRPr lang="fa-IR"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ج- مبارزه شیمیائی</a:t>
            </a:r>
            <a:endParaRPr lang="fa-IR" dirty="0"/>
          </a:p>
        </p:txBody>
      </p:sp>
      <p:sp>
        <p:nvSpPr>
          <p:cNvPr id="3" name="Content Placeholder 2"/>
          <p:cNvSpPr>
            <a:spLocks noGrp="1"/>
          </p:cNvSpPr>
          <p:nvPr>
            <p:ph idx="1"/>
          </p:nvPr>
        </p:nvSpPr>
        <p:spPr/>
        <p:txBody>
          <a:bodyPr>
            <a:normAutofit fontScale="85000" lnSpcReduction="20000"/>
          </a:bodyPr>
          <a:lstStyle/>
          <a:p>
            <a:r>
              <a:rPr lang="fa-IR" dirty="0" smtClean="0"/>
              <a:t>استفاده از طعمه های مسموم </a:t>
            </a:r>
            <a:br>
              <a:rPr lang="fa-IR" dirty="0" smtClean="0"/>
            </a:br>
            <a:r>
              <a:rPr lang="fa-IR" dirty="0" smtClean="0"/>
              <a:t>-استفاده از طعمه های مسموم محتوی جونده كشهای ضد انعقادی مانندكلرات ( برودی فاكوم )- وارفارین برومادیلون (لانیرات )</a:t>
            </a:r>
            <a:br>
              <a:rPr lang="fa-IR" dirty="0" smtClean="0"/>
            </a:br>
            <a:r>
              <a:rPr lang="fa-IR" dirty="0" smtClean="0"/>
              <a:t>-استفاده از طعمه های مسموم محتوی جونده كشهای معدنی مانند فسفر دوزنگ </a:t>
            </a:r>
            <a:br>
              <a:rPr lang="fa-IR" dirty="0" smtClean="0"/>
            </a:br>
            <a:r>
              <a:rPr lang="fa-IR" dirty="0" smtClean="0"/>
              <a:t>استفاده از جونده كشهای تدخینی جهت ضدعفونی نمودن كشتی ها ، هواپیماها و انبارهای محتوی مواد غذائی مانند: بروموردومتیل- دی اكسیدكربن - سولفوردوكربن </a:t>
            </a:r>
            <a:br>
              <a:rPr lang="fa-IR" dirty="0" smtClean="0"/>
            </a:br>
            <a:r>
              <a:rPr lang="fa-IR" dirty="0" smtClean="0"/>
              <a:t>اگر از جونده كشهای تدخینی استفاده می نمائید بایستی كلیه افراد از محل عمل دور شوند و كلیه دربها و منافذ محل مسدود شده باشد. بعد از كاربرد جونده كش تدخینی قبل از شروع به كار بایستی دربها را باز نمود و پس از لااقل 1 ساعت ، در محیط قرارگرفت</a:t>
            </a:r>
            <a:endParaRPr lang="fa-I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b="1" dirty="0" smtClean="0"/>
              <a:t>مشخصات کلی سوسری ها</a:t>
            </a:r>
            <a:r>
              <a:rPr lang="en-US" dirty="0" smtClean="0"/>
              <a:t/>
            </a:r>
            <a:br>
              <a:rPr lang="en-US" dirty="0" smtClean="0"/>
            </a:br>
            <a:endParaRPr lang="fa-IR" dirty="0"/>
          </a:p>
        </p:txBody>
      </p:sp>
      <p:sp>
        <p:nvSpPr>
          <p:cNvPr id="3" name="Content Placeholder 2"/>
          <p:cNvSpPr>
            <a:spLocks noGrp="1"/>
          </p:cNvSpPr>
          <p:nvPr>
            <p:ph idx="1"/>
          </p:nvPr>
        </p:nvSpPr>
        <p:spPr/>
        <p:txBody>
          <a:bodyPr>
            <a:normAutofit fontScale="92500" lnSpcReduction="10000"/>
          </a:bodyPr>
          <a:lstStyle/>
          <a:p>
            <a:r>
              <a:rPr lang="ar-SA" b="1" dirty="0" smtClean="0"/>
              <a:t>شکل ظاهری:</a:t>
            </a:r>
            <a:endParaRPr lang="fa-IR" b="1" dirty="0" smtClean="0"/>
          </a:p>
          <a:p>
            <a:r>
              <a:rPr lang="ar-SA" b="1" dirty="0" smtClean="0"/>
              <a:t> </a:t>
            </a:r>
            <a:r>
              <a:rPr lang="ar-SA" dirty="0" smtClean="0"/>
              <a:t>طول بدن سوسري ها بين 10 تا 50 ميليمتر متغير و به رنگ قهوه ای روشن تا تیره مایل به سیاه بوده، در جهت پشتي – شكمي پهن شده و به وضوح به سه قسمت سر، قفس سينه و شكم تقسيم شده است. بخش جلويي پشتي قفس سينه معمولا به خوبي رشد يافته و سر در زير آن قرار دارد و اغلب از نماي بالايي بخشي از آن ديده مي شود. سوسريهاي بالغ آلمانی و آمریکایی دو جفت بال بخوبي رشد يافته با رگبندي شبكه اي دارند كه به صورت قيچي شكل روي هم تا مي خورند و با آن قادر به پروازهای کوتاهی هستند. </a:t>
            </a:r>
            <a:endParaRPr lang="en-US" dirty="0" smtClean="0"/>
          </a:p>
          <a:p>
            <a:endParaRPr lang="fa-I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ar-SA" sz="4400" dirty="0" smtClean="0"/>
              <a:t>نظر به اهمیت شناسایی سوسری ها در انجام مبارزه موفق،</a:t>
            </a:r>
            <a:r>
              <a:rPr lang="fa-IR" sz="4400" dirty="0" smtClean="0"/>
              <a:t>چهار</a:t>
            </a:r>
            <a:r>
              <a:rPr lang="ar-SA" sz="4400" dirty="0" smtClean="0"/>
              <a:t>گونه مهم خانگی در ایران به اختصار معرفی </a:t>
            </a:r>
            <a:r>
              <a:rPr lang="fa-IR" sz="4400" dirty="0" smtClean="0"/>
              <a:t>میشوند</a:t>
            </a:r>
            <a:r>
              <a:rPr lang="ar-SA" sz="4400" dirty="0" smtClean="0"/>
              <a:t>: </a:t>
            </a:r>
            <a:endParaRPr lang="en-US" sz="4400" dirty="0" smtClean="0"/>
          </a:p>
          <a:p>
            <a:endParaRPr lang="fa-IR" sz="4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dirty="0" smtClean="0"/>
              <a:t>سوسری های موجود در اماکن خانگی ایران عبارتند از:</a:t>
            </a:r>
            <a:r>
              <a:rPr lang="ar-SA" b="1" dirty="0" smtClean="0"/>
              <a:t> </a:t>
            </a:r>
            <a:endParaRPr lang="fa-IR" dirty="0"/>
          </a:p>
        </p:txBody>
      </p:sp>
      <p:sp>
        <p:nvSpPr>
          <p:cNvPr id="3" name="Content Placeholder 2"/>
          <p:cNvSpPr>
            <a:spLocks noGrp="1"/>
          </p:cNvSpPr>
          <p:nvPr>
            <p:ph idx="1"/>
          </p:nvPr>
        </p:nvSpPr>
        <p:spPr/>
        <p:txBody>
          <a:bodyPr/>
          <a:lstStyle/>
          <a:p>
            <a:r>
              <a:rPr lang="en-US" b="1" i="1" dirty="0" err="1" smtClean="0"/>
              <a:t>Blattella</a:t>
            </a:r>
            <a:r>
              <a:rPr lang="en-US" b="1" i="1" dirty="0" smtClean="0"/>
              <a:t> </a:t>
            </a:r>
            <a:r>
              <a:rPr lang="en-US" b="1" i="1" dirty="0" err="1" smtClean="0"/>
              <a:t>germanica</a:t>
            </a:r>
            <a:r>
              <a:rPr lang="ar-SA" dirty="0" smtClean="0"/>
              <a:t> (سوسري آلماني)</a:t>
            </a:r>
            <a:endParaRPr lang="fa-IR" dirty="0" smtClean="0"/>
          </a:p>
          <a:p>
            <a:r>
              <a:rPr lang="ar-SA" dirty="0" smtClean="0"/>
              <a:t> </a:t>
            </a:r>
            <a:r>
              <a:rPr lang="en-US" b="1" i="1" dirty="0" err="1" smtClean="0"/>
              <a:t>Blatta</a:t>
            </a:r>
            <a:r>
              <a:rPr lang="en-US" b="1" i="1" dirty="0" smtClean="0"/>
              <a:t> </a:t>
            </a:r>
            <a:r>
              <a:rPr lang="en-US" b="1" i="1" dirty="0" err="1" smtClean="0"/>
              <a:t>orientalis</a:t>
            </a:r>
            <a:r>
              <a:rPr lang="en-US" i="1" dirty="0" smtClean="0"/>
              <a:t> </a:t>
            </a:r>
            <a:r>
              <a:rPr lang="ar-SA" dirty="0" smtClean="0"/>
              <a:t>(سوسري شرقي)</a:t>
            </a:r>
            <a:endParaRPr lang="fa-IR" dirty="0" smtClean="0"/>
          </a:p>
          <a:p>
            <a:r>
              <a:rPr lang="en-US" b="1" i="1" dirty="0" err="1" smtClean="0"/>
              <a:t>Periplaneta</a:t>
            </a:r>
            <a:r>
              <a:rPr lang="en-US" b="1" i="1" dirty="0" smtClean="0"/>
              <a:t> </a:t>
            </a:r>
            <a:r>
              <a:rPr lang="en-US" b="1" i="1" dirty="0" err="1" smtClean="0"/>
              <a:t>americana</a:t>
            </a:r>
            <a:r>
              <a:rPr lang="ar-SA" dirty="0" smtClean="0"/>
              <a:t> (سوسري آمريكايي)</a:t>
            </a:r>
            <a:endParaRPr lang="en-US" dirty="0" smtClean="0"/>
          </a:p>
          <a:p>
            <a:r>
              <a:rPr lang="en-US" b="1" i="1" dirty="0" err="1" smtClean="0"/>
              <a:t>Supella</a:t>
            </a:r>
            <a:r>
              <a:rPr lang="en-US" b="1" i="1" dirty="0" smtClean="0"/>
              <a:t> </a:t>
            </a:r>
            <a:r>
              <a:rPr lang="en-US" b="1" i="1" dirty="0" err="1" smtClean="0"/>
              <a:t>longipalpa</a:t>
            </a:r>
            <a:r>
              <a:rPr lang="ar-SA" dirty="0" smtClean="0"/>
              <a:t> </a:t>
            </a:r>
            <a:r>
              <a:rPr lang="en-US" dirty="0" smtClean="0"/>
              <a:t>)</a:t>
            </a:r>
            <a:r>
              <a:rPr lang="fa-IR" dirty="0" smtClean="0"/>
              <a:t>سوسری مخطط قهوه ای)</a:t>
            </a:r>
            <a:endParaRPr lang="en-US" dirty="0" smtClean="0"/>
          </a:p>
          <a:p>
            <a:endParaRPr lang="fa-IR"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502</TotalTime>
  <Words>3433</Words>
  <Application>Microsoft Office PowerPoint</Application>
  <PresentationFormat>On-screen Show (4:3)</PresentationFormat>
  <Paragraphs>124</Paragraphs>
  <Slides>61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61</vt:i4>
      </vt:variant>
    </vt:vector>
  </HeadingPairs>
  <TitlesOfParts>
    <vt:vector size="70" baseType="lpstr">
      <vt:lpstr>2  Elm Border</vt:lpstr>
      <vt:lpstr>Arial</vt:lpstr>
      <vt:lpstr>B Farnaz</vt:lpstr>
      <vt:lpstr>B Homa</vt:lpstr>
      <vt:lpstr>B Yagut</vt:lpstr>
      <vt:lpstr>Calibri</vt:lpstr>
      <vt:lpstr>Times New Roman</vt:lpstr>
      <vt:lpstr>Wingdings</vt:lpstr>
      <vt:lpstr>Office Theme</vt:lpstr>
      <vt:lpstr>شناسایی و روشهای کنترل آفات بهداشتی</vt:lpstr>
      <vt:lpstr>تعريف آفات</vt:lpstr>
      <vt:lpstr>انتقال بيماري توسط حشرات </vt:lpstr>
      <vt:lpstr>شناسایی و کنترل حشرات و جوندگان</vt:lpstr>
      <vt:lpstr>سوسری ها (سوسک حمام) </vt:lpstr>
      <vt:lpstr>اهمیت پزشکی</vt:lpstr>
      <vt:lpstr>مشخصات کلی سوسری ها </vt:lpstr>
      <vt:lpstr>PowerPoint Presentation</vt:lpstr>
      <vt:lpstr>سوسری های موجود در اماکن خانگی ایران عبارتند از: </vt:lpstr>
      <vt:lpstr>سوسري آلماني(سوسک کابینتی)  </vt:lpstr>
      <vt:lpstr>PowerPoint Presentation</vt:lpstr>
      <vt:lpstr>سوسري شرقي  </vt:lpstr>
      <vt:lpstr>سوسری شرقی</vt:lpstr>
      <vt:lpstr>سوسری شرقی</vt:lpstr>
      <vt:lpstr>سوسری شرقی</vt:lpstr>
      <vt:lpstr>سوسري آمريكايي  </vt:lpstr>
      <vt:lpstr>سوسري آمريكايي  </vt:lpstr>
      <vt:lpstr>سوسري آمريكايي  </vt:lpstr>
      <vt:lpstr>سوسري آمريكايي  </vt:lpstr>
      <vt:lpstr>Supella longipalpa )سوسری مخطط قهوه ای) </vt:lpstr>
      <vt:lpstr>راه های مبارزه با سوسری ها</vt:lpstr>
      <vt:lpstr>مگسهای خانگی</vt:lpstr>
      <vt:lpstr>PowerPoint Presentation</vt:lpstr>
      <vt:lpstr>چرخه زیست‌ مگس‌ها</vt:lpstr>
      <vt:lpstr>PowerPoint Presentation</vt:lpstr>
      <vt:lpstr>مگس بالغ </vt:lpstr>
      <vt:lpstr>اهمیت پزشکی  </vt:lpstr>
      <vt:lpstr>اقدامات کنترل</vt:lpstr>
      <vt:lpstr>ساس تختخواب (bed bug)</vt:lpstr>
      <vt:lpstr>PowerPoint Presentation</vt:lpstr>
      <vt:lpstr>گزش</vt:lpstr>
      <vt:lpstr>PowerPoint Presentation</vt:lpstr>
      <vt:lpstr>انتشار ساس</vt:lpstr>
      <vt:lpstr>اهمیت پزشکی</vt:lpstr>
      <vt:lpstr>راههای مبارزه با ساس </vt:lpstr>
      <vt:lpstr>شپش</vt:lpstr>
      <vt:lpstr>مشخصات شپش ها و نحوه زندگی آن ها</vt:lpstr>
      <vt:lpstr>PowerPoint Presentation</vt:lpstr>
      <vt:lpstr>نحوه زندگی شپش ها   </vt:lpstr>
      <vt:lpstr>اهمیت پزشکی</vt:lpstr>
      <vt:lpstr>اهمیت پزشکی</vt:lpstr>
      <vt:lpstr>اقدامات بهداشتی برای مبارزه با شپش های انسانی</vt:lpstr>
      <vt:lpstr>شپش بدن</vt:lpstr>
      <vt:lpstr>پشه ها و دیگر دو بالان گزنده </vt:lpstr>
      <vt:lpstr>PowerPoint Presentation</vt:lpstr>
      <vt:lpstr>چرخه زیست‌ پشه های کولکس </vt:lpstr>
      <vt:lpstr>اهمیت پزشکی</vt:lpstr>
      <vt:lpstr>PowerPoint Presentation</vt:lpstr>
      <vt:lpstr>جوندگان، موش ها یا رت ها</vt:lpstr>
      <vt:lpstr>جوندگان</vt:lpstr>
      <vt:lpstr>PowerPoint Presentation</vt:lpstr>
      <vt:lpstr>موش خانگی Musmusculus</vt:lpstr>
      <vt:lpstr>موش خانگی Musmusculus</vt:lpstr>
      <vt:lpstr>موش سقف (Rattus Rattus</vt:lpstr>
      <vt:lpstr>PowerPoint Presentation</vt:lpstr>
      <vt:lpstr>مـوش فاضلاب Rattus Norvegicus</vt:lpstr>
      <vt:lpstr>مـوش فاضلاب Rattus Norvegicus</vt:lpstr>
      <vt:lpstr>راههای مختلف مبارزه</vt:lpstr>
      <vt:lpstr>الف- اقدامات محیطی</vt:lpstr>
      <vt:lpstr>ب - اقدامات مكانیكی</vt:lpstr>
      <vt:lpstr>ج- مبارزه شیمیائی</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partovi</dc:creator>
  <cp:lastModifiedBy>A.R.I</cp:lastModifiedBy>
  <cp:revision>51</cp:revision>
  <dcterms:created xsi:type="dcterms:W3CDTF">2012-05-06T05:46:36Z</dcterms:created>
  <dcterms:modified xsi:type="dcterms:W3CDTF">2023-02-25T04:01:37Z</dcterms:modified>
</cp:coreProperties>
</file>