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sldIdLst>
    <p:sldId id="256" r:id="rId2"/>
    <p:sldId id="257" r:id="rId3"/>
    <p:sldId id="304" r:id="rId4"/>
    <p:sldId id="305" r:id="rId5"/>
    <p:sldId id="288" r:id="rId6"/>
    <p:sldId id="289" r:id="rId7"/>
    <p:sldId id="306" r:id="rId8"/>
    <p:sldId id="260" r:id="rId9"/>
    <p:sldId id="261" r:id="rId10"/>
    <p:sldId id="301" r:id="rId11"/>
    <p:sldId id="300" r:id="rId12"/>
    <p:sldId id="258" r:id="rId13"/>
    <p:sldId id="264" r:id="rId14"/>
    <p:sldId id="298" r:id="rId15"/>
    <p:sldId id="265" r:id="rId16"/>
    <p:sldId id="266" r:id="rId17"/>
    <p:sldId id="297" r:id="rId18"/>
    <p:sldId id="267" r:id="rId19"/>
    <p:sldId id="268" r:id="rId20"/>
    <p:sldId id="269" r:id="rId21"/>
    <p:sldId id="270" r:id="rId22"/>
    <p:sldId id="296" r:id="rId23"/>
    <p:sldId id="325" r:id="rId24"/>
    <p:sldId id="326" r:id="rId25"/>
    <p:sldId id="311" r:id="rId26"/>
    <p:sldId id="312" r:id="rId27"/>
    <p:sldId id="299" r:id="rId28"/>
    <p:sldId id="284" r:id="rId29"/>
    <p:sldId id="271" r:id="rId30"/>
    <p:sldId id="275" r:id="rId31"/>
    <p:sldId id="327" r:id="rId32"/>
    <p:sldId id="272" r:id="rId33"/>
    <p:sldId id="273" r:id="rId34"/>
    <p:sldId id="328" r:id="rId35"/>
    <p:sldId id="274" r:id="rId36"/>
    <p:sldId id="276" r:id="rId37"/>
    <p:sldId id="329" r:id="rId38"/>
    <p:sldId id="330" r:id="rId39"/>
    <p:sldId id="277" r:id="rId40"/>
    <p:sldId id="278" r:id="rId41"/>
    <p:sldId id="283" r:id="rId42"/>
    <p:sldId id="285" r:id="rId43"/>
    <p:sldId id="310" r:id="rId44"/>
    <p:sldId id="333" r:id="rId45"/>
    <p:sldId id="332" r:id="rId46"/>
    <p:sldId id="334" r:id="rId47"/>
    <p:sldId id="280" r:id="rId48"/>
    <p:sldId id="331" r:id="rId49"/>
    <p:sldId id="307" r:id="rId50"/>
    <p:sldId id="259" r:id="rId51"/>
    <p:sldId id="262" r:id="rId52"/>
    <p:sldId id="263" r:id="rId53"/>
    <p:sldId id="319" r:id="rId54"/>
    <p:sldId id="320" r:id="rId55"/>
    <p:sldId id="315" r:id="rId56"/>
    <p:sldId id="317" r:id="rId57"/>
    <p:sldId id="321" r:id="rId58"/>
    <p:sldId id="322" r:id="rId59"/>
    <p:sldId id="287" r:id="rId60"/>
    <p:sldId id="318" r:id="rId61"/>
    <p:sldId id="323" r:id="rId62"/>
    <p:sldId id="324"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YA COMPUTER" initials="DC" lastIdx="1" clrIdx="0">
    <p:extLst>
      <p:ext uri="{19B8F6BF-5375-455C-9EA6-DF929625EA0E}">
        <p15:presenceInfo xmlns:p15="http://schemas.microsoft.com/office/powerpoint/2012/main" userId="DARYA COMP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45193-6EE3-48D4-AC70-1D520E93B078}"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00E20-E8DE-4B5A-87C1-898838DB89E1}" type="slidenum">
              <a:rPr lang="en-US" smtClean="0"/>
              <a:t>‹#›</a:t>
            </a:fld>
            <a:endParaRPr lang="en-US"/>
          </a:p>
        </p:txBody>
      </p:sp>
    </p:spTree>
    <p:extLst>
      <p:ext uri="{BB962C8B-B14F-4D97-AF65-F5344CB8AC3E}">
        <p14:creationId xmlns:p14="http://schemas.microsoft.com/office/powerpoint/2010/main" val="235589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00E20-E8DE-4B5A-87C1-898838DB89E1}" type="slidenum">
              <a:rPr lang="en-US" smtClean="0"/>
              <a:t>60</a:t>
            </a:fld>
            <a:endParaRPr lang="en-US"/>
          </a:p>
        </p:txBody>
      </p:sp>
    </p:spTree>
    <p:extLst>
      <p:ext uri="{BB962C8B-B14F-4D97-AF65-F5344CB8AC3E}">
        <p14:creationId xmlns:p14="http://schemas.microsoft.com/office/powerpoint/2010/main" val="264418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9/8/2025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EE0A7-20E5-47A9-A5AE-4AEFAB18562A}"/>
              </a:ext>
            </a:extLst>
          </p:cNvPr>
          <p:cNvPicPr>
            <a:picLocks noChangeAspect="1"/>
          </p:cNvPicPr>
          <p:nvPr/>
        </p:nvPicPr>
        <p:blipFill>
          <a:blip r:embed="rId2"/>
          <a:stretch>
            <a:fillRect/>
          </a:stretch>
        </p:blipFill>
        <p:spPr>
          <a:xfrm>
            <a:off x="2676939" y="636104"/>
            <a:ext cx="7911548" cy="5777948"/>
          </a:xfrm>
          <a:prstGeom prst="rect">
            <a:avLst/>
          </a:prstGeom>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73AC3DF5-2BA5-4581-8D7C-C3108AED55EB}"/>
                  </a:ext>
                </a:extLst>
              </p:cNvPr>
              <p:cNvGraphicFramePr>
                <a:graphicFrameLocks noChangeAspect="1"/>
              </p:cNvGraphicFramePr>
              <p:nvPr>
                <p:extLst>
                  <p:ext uri="{D42A27DB-BD31-4B8C-83A1-F6EECF244321}">
                    <p14:modId xmlns:p14="http://schemas.microsoft.com/office/powerpoint/2010/main" val="278169906"/>
                  </p:ext>
                </p:extLst>
              </p:nvPr>
            </p:nvGraphicFramePr>
            <p:xfrm>
              <a:off x="-1420803" y="1915447"/>
              <a:ext cx="3048000" cy="1714500"/>
            </p:xfrm>
            <a:graphic>
              <a:graphicData uri="http://schemas.microsoft.com/office/powerpoint/2016/slidezoom">
                <pslz:sldZm>
                  <pslz:sldZmObj sldId="257" cId="2723715658">
                    <pslz:zmPr id="{D84A08B2-01E8-4E2D-A9C6-03B0D96D63D8}"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73AC3DF5-2BA5-4581-8D7C-C3108AED55EB}"/>
                  </a:ext>
                </a:extLst>
              </p:cNvPr>
              <p:cNvPicPr>
                <a:picLocks noGrp="1" noRot="1" noChangeAspect="1" noMove="1" noResize="1" noEditPoints="1" noAdjustHandles="1" noChangeArrowheads="1" noChangeShapeType="1"/>
              </p:cNvPicPr>
              <p:nvPr/>
            </p:nvPicPr>
            <p:blipFill>
              <a:blip r:embed="rId5"/>
              <a:stretch>
                <a:fillRect/>
              </a:stretch>
            </p:blipFill>
            <p:spPr>
              <a:xfrm>
                <a:off x="-1420803" y="191544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31529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005FD-C9AD-4E81-9D39-878B13AF70D4}"/>
              </a:ext>
            </a:extLst>
          </p:cNvPr>
          <p:cNvSpPr>
            <a:spLocks noGrp="1"/>
          </p:cNvSpPr>
          <p:nvPr>
            <p:ph idx="1"/>
          </p:nvPr>
        </p:nvSpPr>
        <p:spPr/>
        <p:txBody>
          <a:bodyPr anchor="ctr">
            <a:normAutofit fontScale="92500"/>
          </a:bodyPr>
          <a:lstStyle/>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انگیزه‌های زیادی در تصمیم به انجام رابطه جنسی در دوران نوجوانی دخیل هستند.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میل به کاوش و آزمایش جنسی قطعاً مهم است و اغلب جوانان با احساس مطلوب بودن، احساس عزت نفس بیشتری به دست می‌آورند.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برخی دیگر از بدن خود برای دریافت حس اعتبار و اثبات جذابیت خود استفاده می‌کنند.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علاوه بر این، برخی از نوجوانان به عنوان حرکتی برای شورش علیه والدین یا سایر افراد صاحب قدرت، در رابطه جنسی شرکت می‌کنند.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برخی دیگر از بچه‌ها تنها هستند و برای دریافت توجه یا محبت حتی مختصر از دیگران، هر کاری که لازم باشد انجام می‌دهند.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305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1F6A9-1820-4429-9D14-EA3B3C901186}"/>
              </a:ext>
            </a:extLst>
          </p:cNvPr>
          <p:cNvSpPr>
            <a:spLocks noGrp="1"/>
          </p:cNvSpPr>
          <p:nvPr>
            <p:ph idx="1"/>
          </p:nvPr>
        </p:nvSpPr>
        <p:spPr>
          <a:xfrm>
            <a:off x="913795" y="1181686"/>
            <a:ext cx="10353762" cy="4609514"/>
          </a:xfrm>
        </p:spPr>
        <p:txBody>
          <a:bodyPr anchor="ctr">
            <a:normAutofit/>
          </a:bodyPr>
          <a:lstStyle/>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جوانانی که اطلاعات معتبری در مورد رابطه جنسی ندارند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 مرزهای والدینی محکمی ندارند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با عزت نفس مشکل دارند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 احساس می‌کنند از فرصت‌های جالب تحصیلی و شغلی محروم شده‌اند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 به احتمال زیاد سعی می‌کنند استقلال و ارزش خود را از طریق فعالیت جنسی ثابت کنند.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اغلب این جوانان از نظر روانی، جسمی یا جنسی مورد آزار و اذیت قرار گرفته‌اند.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8588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6607-11AE-48D2-9788-5806BBB353E6}"/>
              </a:ext>
            </a:extLst>
          </p:cNvPr>
          <p:cNvSpPr>
            <a:spLocks noGrp="1"/>
          </p:cNvSpPr>
          <p:nvPr>
            <p:ph type="title"/>
          </p:nvPr>
        </p:nvSpPr>
        <p:spPr/>
        <p:txBody>
          <a:bodyPr/>
          <a:lstStyle/>
          <a:p>
            <a:r>
              <a:rPr lang="fa-IR" dirty="0"/>
              <a:t>فواید آموزش جنسی در نوجوانان</a:t>
            </a:r>
            <a:endParaRPr lang="en-US" dirty="0"/>
          </a:p>
        </p:txBody>
      </p:sp>
      <p:sp>
        <p:nvSpPr>
          <p:cNvPr id="3" name="Content Placeholder 2">
            <a:extLst>
              <a:ext uri="{FF2B5EF4-FFF2-40B4-BE49-F238E27FC236}">
                <a16:creationId xmlns:a16="http://schemas.microsoft.com/office/drawing/2014/main" id="{3B1CF15F-66E7-4A67-BB16-B3A8C0BA3C45}"/>
              </a:ext>
            </a:extLst>
          </p:cNvPr>
          <p:cNvSpPr>
            <a:spLocks noGrp="1"/>
          </p:cNvSpPr>
          <p:nvPr>
            <p:ph idx="1"/>
          </p:nvPr>
        </p:nvSpPr>
        <p:spPr/>
        <p:txBody>
          <a:bodyPr/>
          <a:lstStyle/>
          <a:p>
            <a:pPr algn="r" rtl="1"/>
            <a:r>
              <a:rPr lang="fa-IR" dirty="0">
                <a:latin typeface="Calibri" panose="020F0502020204030204" pitchFamily="34" charset="0"/>
                <a:cs typeface="Calibri" panose="020F0502020204030204" pitchFamily="34" charset="0"/>
              </a:rPr>
              <a:t>افزایش اگاهی و دانش</a:t>
            </a:r>
          </a:p>
          <a:p>
            <a:pPr algn="r" rtl="1"/>
            <a:r>
              <a:rPr lang="fa-IR" dirty="0">
                <a:latin typeface="Calibri" panose="020F0502020204030204" pitchFamily="34" charset="0"/>
                <a:cs typeface="Calibri" panose="020F0502020204030204" pitchFamily="34" charset="0"/>
              </a:rPr>
              <a:t>پیشگیری از اسیب ها</a:t>
            </a:r>
          </a:p>
          <a:p>
            <a:pPr algn="r" rtl="1"/>
            <a:r>
              <a:rPr lang="fa-IR" dirty="0">
                <a:latin typeface="Calibri" panose="020F0502020204030204" pitchFamily="34" charset="0"/>
                <a:cs typeface="Calibri" panose="020F0502020204030204" pitchFamily="34" charset="0"/>
              </a:rPr>
              <a:t>کاهش تابو و خجالت</a:t>
            </a:r>
          </a:p>
          <a:p>
            <a:pPr algn="r" rtl="1"/>
            <a:r>
              <a:rPr lang="fa-IR" dirty="0">
                <a:latin typeface="Calibri" panose="020F0502020204030204" pitchFamily="34" charset="0"/>
                <a:cs typeface="Calibri" panose="020F0502020204030204" pitchFamily="34" charset="0"/>
              </a:rPr>
              <a:t>حمایت از سلامت روان</a:t>
            </a:r>
          </a:p>
          <a:p>
            <a:pPr algn="r" rtl="1"/>
            <a:r>
              <a:rPr lang="fa-IR" dirty="0">
                <a:latin typeface="Calibri" panose="020F0502020204030204" pitchFamily="34" charset="0"/>
                <a:cs typeface="Calibri" panose="020F0502020204030204" pitchFamily="34" charset="0"/>
              </a:rPr>
              <a:t>تقویت مهارتهای ارتباطی</a:t>
            </a:r>
          </a:p>
          <a:p>
            <a:pPr algn="r" rtl="1"/>
            <a:r>
              <a:rPr lang="fa-IR" dirty="0">
                <a:latin typeface="Calibri" panose="020F0502020204030204" pitchFamily="34" charset="0"/>
                <a:cs typeface="Calibri" panose="020F0502020204030204" pitchFamily="34" charset="0"/>
              </a:rPr>
              <a:t>پیشگیری از اطلاعات نادرست</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25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50A9-097C-4FE0-A8FB-1DDA115F30C0}"/>
              </a:ext>
            </a:extLst>
          </p:cNvPr>
          <p:cNvSpPr>
            <a:spLocks noGrp="1"/>
          </p:cNvSpPr>
          <p:nvPr>
            <p:ph type="title"/>
          </p:nvPr>
        </p:nvSpPr>
        <p:spPr/>
        <p:txBody>
          <a:bodyPr/>
          <a:lstStyle/>
          <a:p>
            <a:pPr rtl="1"/>
            <a:r>
              <a:rPr lang="fa-IR" dirty="0"/>
              <a:t>تکامل جنسی نوجوانان</a:t>
            </a:r>
            <a:endParaRPr lang="en-US" dirty="0"/>
          </a:p>
        </p:txBody>
      </p:sp>
      <p:sp>
        <p:nvSpPr>
          <p:cNvPr id="3" name="Content Placeholder 2">
            <a:extLst>
              <a:ext uri="{FF2B5EF4-FFF2-40B4-BE49-F238E27FC236}">
                <a16:creationId xmlns:a16="http://schemas.microsoft.com/office/drawing/2014/main" id="{7660739E-359E-4F62-B9AC-B0DFA1410971}"/>
              </a:ext>
            </a:extLst>
          </p:cNvPr>
          <p:cNvSpPr>
            <a:spLocks noGrp="1"/>
          </p:cNvSpPr>
          <p:nvPr>
            <p:ph idx="1"/>
          </p:nvPr>
        </p:nvSpPr>
        <p:spPr>
          <a:xfrm>
            <a:off x="350551" y="2385964"/>
            <a:ext cx="11029676" cy="3855279"/>
          </a:xfrm>
        </p:spPr>
        <p:txBody>
          <a:bodyPr/>
          <a:lstStyle/>
          <a:p>
            <a:pPr algn="ctr" rtl="1"/>
            <a:endParaRPr lang="en-US" dirty="0"/>
          </a:p>
        </p:txBody>
      </p:sp>
      <p:sp>
        <p:nvSpPr>
          <p:cNvPr id="4" name="Flowchart: Connector 3">
            <a:extLst>
              <a:ext uri="{FF2B5EF4-FFF2-40B4-BE49-F238E27FC236}">
                <a16:creationId xmlns:a16="http://schemas.microsoft.com/office/drawing/2014/main" id="{91AEEF55-7DB8-4444-9BC0-DE7D3020F65D}"/>
              </a:ext>
            </a:extLst>
          </p:cNvPr>
          <p:cNvSpPr/>
          <p:nvPr/>
        </p:nvSpPr>
        <p:spPr>
          <a:xfrm>
            <a:off x="5477414" y="3701231"/>
            <a:ext cx="1757216" cy="16730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Flowchart: Connector 4">
            <a:extLst>
              <a:ext uri="{FF2B5EF4-FFF2-40B4-BE49-F238E27FC236}">
                <a16:creationId xmlns:a16="http://schemas.microsoft.com/office/drawing/2014/main" id="{4A180B02-F224-4CDA-827B-E9119FBFD824}"/>
              </a:ext>
            </a:extLst>
          </p:cNvPr>
          <p:cNvSpPr/>
          <p:nvPr/>
        </p:nvSpPr>
        <p:spPr>
          <a:xfrm>
            <a:off x="3897158" y="3701231"/>
            <a:ext cx="1757216" cy="16730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Flowchart: Connector 5">
            <a:extLst>
              <a:ext uri="{FF2B5EF4-FFF2-40B4-BE49-F238E27FC236}">
                <a16:creationId xmlns:a16="http://schemas.microsoft.com/office/drawing/2014/main" id="{369D4E83-D58B-4813-AFE0-ECA3334D6967}"/>
              </a:ext>
            </a:extLst>
          </p:cNvPr>
          <p:cNvSpPr/>
          <p:nvPr/>
        </p:nvSpPr>
        <p:spPr>
          <a:xfrm>
            <a:off x="4735141" y="2480376"/>
            <a:ext cx="1669774" cy="167308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8" name="TextBox 7">
            <a:extLst>
              <a:ext uri="{FF2B5EF4-FFF2-40B4-BE49-F238E27FC236}">
                <a16:creationId xmlns:a16="http://schemas.microsoft.com/office/drawing/2014/main" id="{7193FA97-12C7-4323-B1B4-51FC328A0B7D}"/>
              </a:ext>
            </a:extLst>
          </p:cNvPr>
          <p:cNvSpPr txBox="1"/>
          <p:nvPr/>
        </p:nvSpPr>
        <p:spPr>
          <a:xfrm flipH="1">
            <a:off x="6090675" y="4313604"/>
            <a:ext cx="707654" cy="369332"/>
          </a:xfrm>
          <a:prstGeom prst="rect">
            <a:avLst/>
          </a:prstGeom>
          <a:noFill/>
        </p:spPr>
        <p:txBody>
          <a:bodyPr wrap="square" rtlCol="0">
            <a:spAutoFit/>
          </a:bodyPr>
          <a:lstStyle/>
          <a:p>
            <a:pPr algn="ctr" rtl="1"/>
            <a:r>
              <a:rPr lang="fa-IR" b="1" dirty="0">
                <a:solidFill>
                  <a:schemeClr val="bg1"/>
                </a:solidFill>
              </a:rPr>
              <a:t>روانی</a:t>
            </a:r>
            <a:endParaRPr lang="en-US" b="1" dirty="0">
              <a:solidFill>
                <a:schemeClr val="bg1"/>
              </a:solidFill>
            </a:endParaRPr>
          </a:p>
        </p:txBody>
      </p:sp>
      <p:sp>
        <p:nvSpPr>
          <p:cNvPr id="9" name="TextBox 8">
            <a:extLst>
              <a:ext uri="{FF2B5EF4-FFF2-40B4-BE49-F238E27FC236}">
                <a16:creationId xmlns:a16="http://schemas.microsoft.com/office/drawing/2014/main" id="{EB66F4F2-F0BA-48F7-B242-9D09F021698D}"/>
              </a:ext>
            </a:extLst>
          </p:cNvPr>
          <p:cNvSpPr txBox="1"/>
          <p:nvPr/>
        </p:nvSpPr>
        <p:spPr>
          <a:xfrm>
            <a:off x="4295111" y="4394556"/>
            <a:ext cx="863524" cy="369332"/>
          </a:xfrm>
          <a:prstGeom prst="rect">
            <a:avLst/>
          </a:prstGeom>
          <a:noFill/>
        </p:spPr>
        <p:txBody>
          <a:bodyPr wrap="square" rtlCol="0">
            <a:spAutoFit/>
          </a:bodyPr>
          <a:lstStyle/>
          <a:p>
            <a:pPr algn="ctr" rtl="1"/>
            <a:r>
              <a:rPr lang="fa-IR" b="1" dirty="0">
                <a:solidFill>
                  <a:schemeClr val="bg1"/>
                </a:solidFill>
              </a:rPr>
              <a:t>اجتماعی</a:t>
            </a:r>
            <a:endParaRPr lang="en-US" b="1" dirty="0">
              <a:solidFill>
                <a:schemeClr val="bg1"/>
              </a:solidFill>
            </a:endParaRPr>
          </a:p>
        </p:txBody>
      </p:sp>
      <p:sp>
        <p:nvSpPr>
          <p:cNvPr id="10" name="TextBox 9">
            <a:extLst>
              <a:ext uri="{FF2B5EF4-FFF2-40B4-BE49-F238E27FC236}">
                <a16:creationId xmlns:a16="http://schemas.microsoft.com/office/drawing/2014/main" id="{0D1B9E44-4AAD-4BCD-AE80-E29E9BC520E8}"/>
              </a:ext>
            </a:extLst>
          </p:cNvPr>
          <p:cNvSpPr txBox="1"/>
          <p:nvPr/>
        </p:nvSpPr>
        <p:spPr>
          <a:xfrm>
            <a:off x="4929809" y="3156769"/>
            <a:ext cx="1160865" cy="369332"/>
          </a:xfrm>
          <a:prstGeom prst="rect">
            <a:avLst/>
          </a:prstGeom>
          <a:noFill/>
        </p:spPr>
        <p:txBody>
          <a:bodyPr wrap="square" rtlCol="0">
            <a:spAutoFit/>
          </a:bodyPr>
          <a:lstStyle/>
          <a:p>
            <a:pPr algn="ctr" rtl="1"/>
            <a:r>
              <a:rPr lang="fa-IR" b="1" dirty="0">
                <a:solidFill>
                  <a:schemeClr val="bg1"/>
                </a:solidFill>
              </a:rPr>
              <a:t>بیولوژِی</a:t>
            </a:r>
            <a:endParaRPr lang="en-US" b="1" dirty="0">
              <a:solidFill>
                <a:schemeClr val="bg1"/>
              </a:solidFill>
            </a:endParaRPr>
          </a:p>
        </p:txBody>
      </p:sp>
    </p:spTree>
    <p:extLst>
      <p:ext uri="{BB962C8B-B14F-4D97-AF65-F5344CB8AC3E}">
        <p14:creationId xmlns:p14="http://schemas.microsoft.com/office/powerpoint/2010/main" val="26333237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B30F-FBFB-4B67-8137-59D848F18DB9}"/>
              </a:ext>
            </a:extLst>
          </p:cNvPr>
          <p:cNvSpPr>
            <a:spLocks noGrp="1"/>
          </p:cNvSpPr>
          <p:nvPr>
            <p:ph type="title"/>
          </p:nvPr>
        </p:nvSpPr>
        <p:spPr/>
        <p:txBody>
          <a:bodyPr/>
          <a:lstStyle/>
          <a:p>
            <a:r>
              <a:rPr lang="fa-IR" dirty="0"/>
              <a:t>بلوغ جسمانی</a:t>
            </a:r>
            <a:endParaRPr lang="en-US" dirty="0"/>
          </a:p>
        </p:txBody>
      </p:sp>
      <p:sp>
        <p:nvSpPr>
          <p:cNvPr id="3" name="Content Placeholder 2">
            <a:extLst>
              <a:ext uri="{FF2B5EF4-FFF2-40B4-BE49-F238E27FC236}">
                <a16:creationId xmlns:a16="http://schemas.microsoft.com/office/drawing/2014/main" id="{A584539F-42E2-4AC1-A27E-C965D91B5911}"/>
              </a:ext>
            </a:extLst>
          </p:cNvPr>
          <p:cNvSpPr>
            <a:spLocks noGrp="1"/>
          </p:cNvSpPr>
          <p:nvPr>
            <p:ph idx="1"/>
          </p:nvPr>
        </p:nvSpPr>
        <p:spPr/>
        <p:txBody>
          <a:bodyPr anchor="ctr">
            <a:normAutofit/>
          </a:bodyPr>
          <a:lstStyle/>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به طور کلی، بلوغ در زنان ۱.۵ تا ۲ سال زودتر از مردان شروع می‌شود. </a:t>
            </a: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بلوغ می‌تواند در دختران در ۹.۵ یا ۱۰ سالگی و در پسران در ۱۱ یا ۱۲ سالگی شروع شود. </a:t>
            </a: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به همین دلیل، زنان در سنین پایین‌تری نسبت به مردان بیشتر شبیه بزرگسالان به نظر می‌رسند. این امر بر تجربیات اجتماعی شدن آنها تأثیر می‌گذارد و احتمالاً یکی از دلایلی است که دختران نوجوان عموماً وقت خود را با پسرانی می‌گذرانند که از خودشان بزرگتر هستند</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44726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34F2-FA47-416F-A0D7-E3623D417079}"/>
              </a:ext>
            </a:extLst>
          </p:cNvPr>
          <p:cNvSpPr>
            <a:spLocks noGrp="1"/>
          </p:cNvSpPr>
          <p:nvPr>
            <p:ph type="title"/>
          </p:nvPr>
        </p:nvSpPr>
        <p:spPr/>
        <p:txBody>
          <a:bodyPr/>
          <a:lstStyle/>
          <a:p>
            <a:r>
              <a:rPr lang="fa-IR" dirty="0"/>
              <a:t>بلوغ جسمانی</a:t>
            </a:r>
            <a:endParaRPr lang="en-US" dirty="0"/>
          </a:p>
        </p:txBody>
      </p:sp>
      <p:sp>
        <p:nvSpPr>
          <p:cNvPr id="3" name="Content Placeholder 2">
            <a:extLst>
              <a:ext uri="{FF2B5EF4-FFF2-40B4-BE49-F238E27FC236}">
                <a16:creationId xmlns:a16="http://schemas.microsoft.com/office/drawing/2014/main" id="{C36ED6A8-5047-4BC9-94DE-5E2F232610EB}"/>
              </a:ext>
            </a:extLst>
          </p:cNvPr>
          <p:cNvSpPr>
            <a:spLocks noGrp="1"/>
          </p:cNvSpPr>
          <p:nvPr>
            <p:ph idx="1"/>
          </p:nvPr>
        </p:nvSpPr>
        <p:spPr/>
        <p:txBody>
          <a:bodyPr anchor="ctr">
            <a:normAutofit/>
          </a:bodyPr>
          <a:lstStyle/>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دو رویداد فیزیولوژیکی اصلی در بلوغ وجود دارد: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گنادارک افزایش فعالیت محور هیپوتالاموس-هیپوفیز-گناد است.</a:t>
            </a:r>
          </a:p>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آدرنارک افزایش تولید آندروژن‌ها توسط قشر آدرنال است.</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3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F40A-7C8B-4985-9085-F07D8A4EA841}"/>
              </a:ext>
            </a:extLst>
          </p:cNvPr>
          <p:cNvSpPr>
            <a:spLocks noGrp="1"/>
          </p:cNvSpPr>
          <p:nvPr>
            <p:ph type="title"/>
          </p:nvPr>
        </p:nvSpPr>
        <p:spPr/>
        <p:txBody>
          <a:bodyPr/>
          <a:lstStyle/>
          <a:p>
            <a:r>
              <a:rPr lang="fa-IR" dirty="0"/>
              <a:t>گنادارک</a:t>
            </a:r>
            <a:endParaRPr lang="en-US" dirty="0"/>
          </a:p>
        </p:txBody>
      </p:sp>
      <p:sp>
        <p:nvSpPr>
          <p:cNvPr id="3" name="Content Placeholder 2">
            <a:extLst>
              <a:ext uri="{FF2B5EF4-FFF2-40B4-BE49-F238E27FC236}">
                <a16:creationId xmlns:a16="http://schemas.microsoft.com/office/drawing/2014/main" id="{B17B5B6C-AC60-4284-990B-B937835A991F}"/>
              </a:ext>
            </a:extLst>
          </p:cNvPr>
          <p:cNvSpPr>
            <a:spLocks noGrp="1"/>
          </p:cNvSpPr>
          <p:nvPr>
            <p:ph idx="1"/>
          </p:nvPr>
        </p:nvSpPr>
        <p:spPr>
          <a:xfrm>
            <a:off x="913795" y="2096064"/>
            <a:ext cx="10353762" cy="3681884"/>
          </a:xfrm>
        </p:spPr>
        <p:txBody>
          <a:bodyPr/>
          <a:lstStyle/>
          <a:p>
            <a:pPr algn="r" rtl="1"/>
            <a:r>
              <a:rPr lang="fa-IR" dirty="0">
                <a:latin typeface="Calibri" panose="020F0502020204030204" pitchFamily="34" charset="0"/>
                <a:cs typeface="Calibri" panose="020F0502020204030204" pitchFamily="34" charset="0"/>
              </a:rPr>
              <a:t>شروع فعالیت غدد جنسی(تخمدانهاو بیضه ها) است که باعث ترشح هورمونهای جنسی می شود. </a:t>
            </a:r>
          </a:p>
          <a:p>
            <a:pPr algn="r" rtl="1"/>
            <a:r>
              <a:rPr lang="fa-IR" dirty="0">
                <a:latin typeface="Calibri" panose="020F0502020204030204" pitchFamily="34" charset="0"/>
                <a:cs typeface="Calibri" panose="020F0502020204030204" pitchFamily="34" charset="0"/>
              </a:rPr>
              <a:t>با شروع فعالیت محور هیپوتالاموس- هیپوفیز- گنادها شروع می شود.</a:t>
            </a:r>
          </a:p>
          <a:p>
            <a:pPr algn="r" rtl="1"/>
            <a:r>
              <a:rPr lang="fa-IR" dirty="0">
                <a:latin typeface="Calibri" panose="020F0502020204030204" pitchFamily="34" charset="0"/>
                <a:cs typeface="Calibri" panose="020F0502020204030204" pitchFamily="34" charset="0"/>
              </a:rPr>
              <a:t>هیپوتالاموس             ترشح گنادو تروپین </a:t>
            </a:r>
            <a:r>
              <a:rPr lang="en-US" dirty="0">
                <a:latin typeface="Calibri" panose="020F0502020204030204" pitchFamily="34" charset="0"/>
                <a:cs typeface="Calibri" panose="020F0502020204030204" pitchFamily="34" charset="0"/>
              </a:rPr>
              <a:t>(GNRH)</a:t>
            </a:r>
            <a:r>
              <a:rPr lang="fa-IR" dirty="0">
                <a:latin typeface="Calibri" panose="020F0502020204030204" pitchFamily="34" charset="0"/>
                <a:cs typeface="Calibri" panose="020F0502020204030204" pitchFamily="34" charset="0"/>
              </a:rPr>
              <a:t>                  تحریک هیپوفیز قدامی</a:t>
            </a:r>
            <a:endParaRPr lang="en-US" dirty="0">
              <a:latin typeface="Calibri" panose="020F0502020204030204" pitchFamily="34" charset="0"/>
              <a:cs typeface="Calibri" panose="020F0502020204030204" pitchFamily="34" charset="0"/>
            </a:endParaRPr>
          </a:p>
          <a:p>
            <a:pPr algn="r" rtl="1"/>
            <a:r>
              <a:rPr lang="en-US" dirty="0">
                <a:latin typeface="Calibri" panose="020F0502020204030204" pitchFamily="34" charset="0"/>
                <a:cs typeface="Calibri" panose="020F0502020204030204" pitchFamily="34" charset="0"/>
              </a:rPr>
              <a:t>FSH                                                                                                                     LH                                                                                                                        </a:t>
            </a:r>
            <a:r>
              <a:rPr lang="fa-IR" dirty="0">
                <a:latin typeface="Calibri" panose="020F0502020204030204" pitchFamily="34" charset="0"/>
                <a:cs typeface="Calibri" panose="020F0502020204030204" pitchFamily="34" charset="0"/>
              </a:rPr>
              <a:t>    </a:t>
            </a:r>
          </a:p>
          <a:p>
            <a:pPr algn="r" rtl="1"/>
            <a:r>
              <a:rPr lang="fa-IR" dirty="0">
                <a:latin typeface="Calibri" panose="020F0502020204030204" pitchFamily="34" charset="0"/>
                <a:cs typeface="Calibri" panose="020F0502020204030204" pitchFamily="34" charset="0"/>
              </a:rPr>
              <a:t>           ترشح استروژن و تستوسترون               تحریک تخمدان و بیضه</a:t>
            </a:r>
            <a:endParaRPr lang="en-US" dirty="0">
              <a:latin typeface="Calibri" panose="020F0502020204030204" pitchFamily="34" charset="0"/>
              <a:cs typeface="Calibri" panose="020F0502020204030204" pitchFamily="34" charset="0"/>
            </a:endParaRPr>
          </a:p>
        </p:txBody>
      </p:sp>
      <p:sp>
        <p:nvSpPr>
          <p:cNvPr id="4" name="Arrow: Left 3">
            <a:extLst>
              <a:ext uri="{FF2B5EF4-FFF2-40B4-BE49-F238E27FC236}">
                <a16:creationId xmlns:a16="http://schemas.microsoft.com/office/drawing/2014/main" id="{E021BAC2-B4F1-4888-A536-199EC4843F97}"/>
              </a:ext>
            </a:extLst>
          </p:cNvPr>
          <p:cNvSpPr/>
          <p:nvPr/>
        </p:nvSpPr>
        <p:spPr>
          <a:xfrm>
            <a:off x="9197010" y="3173024"/>
            <a:ext cx="638596" cy="255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4C530FE1-07B0-425A-8748-CD5521A8975F}"/>
              </a:ext>
            </a:extLst>
          </p:cNvPr>
          <p:cNvSpPr/>
          <p:nvPr/>
        </p:nvSpPr>
        <p:spPr>
          <a:xfrm rot="10800000" flipH="1">
            <a:off x="5880261" y="3174245"/>
            <a:ext cx="768747" cy="3100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urved Right 7">
            <a:extLst>
              <a:ext uri="{FF2B5EF4-FFF2-40B4-BE49-F238E27FC236}">
                <a16:creationId xmlns:a16="http://schemas.microsoft.com/office/drawing/2014/main" id="{B6A7D3EF-4D0C-4244-9647-EEB44E6D1B20}"/>
              </a:ext>
            </a:extLst>
          </p:cNvPr>
          <p:cNvSpPr/>
          <p:nvPr/>
        </p:nvSpPr>
        <p:spPr>
          <a:xfrm>
            <a:off x="2915479" y="3428999"/>
            <a:ext cx="416780" cy="7321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Left Brace 8">
            <a:extLst>
              <a:ext uri="{FF2B5EF4-FFF2-40B4-BE49-F238E27FC236}">
                <a16:creationId xmlns:a16="http://schemas.microsoft.com/office/drawing/2014/main" id="{1D732DFF-66EA-4B0A-9924-5D1A0DA8B990}"/>
              </a:ext>
            </a:extLst>
          </p:cNvPr>
          <p:cNvSpPr/>
          <p:nvPr/>
        </p:nvSpPr>
        <p:spPr>
          <a:xfrm>
            <a:off x="3511826" y="3684105"/>
            <a:ext cx="416780" cy="7321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row: Curved Right 10">
            <a:extLst>
              <a:ext uri="{FF2B5EF4-FFF2-40B4-BE49-F238E27FC236}">
                <a16:creationId xmlns:a16="http://schemas.microsoft.com/office/drawing/2014/main" id="{97B5C80A-1D65-4C24-9AEE-5DAD75F07665}"/>
              </a:ext>
            </a:extLst>
          </p:cNvPr>
          <p:cNvSpPr/>
          <p:nvPr/>
        </p:nvSpPr>
        <p:spPr>
          <a:xfrm>
            <a:off x="4333462" y="4081670"/>
            <a:ext cx="291547" cy="7321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Right 11">
            <a:extLst>
              <a:ext uri="{FF2B5EF4-FFF2-40B4-BE49-F238E27FC236}">
                <a16:creationId xmlns:a16="http://schemas.microsoft.com/office/drawing/2014/main" id="{35243076-43E6-4A2B-BB06-CEAC27CAC50C}"/>
              </a:ext>
            </a:extLst>
          </p:cNvPr>
          <p:cNvSpPr/>
          <p:nvPr/>
        </p:nvSpPr>
        <p:spPr>
          <a:xfrm>
            <a:off x="7262192" y="4535557"/>
            <a:ext cx="609602"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0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6C98A-FC8A-4295-9625-68750CCCF670}"/>
              </a:ext>
            </a:extLst>
          </p:cNvPr>
          <p:cNvSpPr>
            <a:spLocks noGrp="1"/>
          </p:cNvSpPr>
          <p:nvPr>
            <p:ph idx="1"/>
          </p:nvPr>
        </p:nvSpPr>
        <p:spPr/>
        <p:txBody>
          <a:bodyPr anchor="ctr">
            <a:normAutofit/>
          </a:bodyPr>
          <a:lstStyle/>
          <a:p>
            <a:pPr algn="ctr" rtl="1"/>
            <a:r>
              <a:rPr lang="fa-IR" dirty="0">
                <a:effectLst/>
                <a:latin typeface="Calibri" panose="020F0502020204030204" pitchFamily="34" charset="0"/>
                <a:ea typeface="Calibri" panose="020F0502020204030204" pitchFamily="34" charset="0"/>
                <a:cs typeface="Calibri" panose="020F0502020204030204" pitchFamily="34" charset="0"/>
              </a:rPr>
              <a:t>. در پسران در اوایل نوجوانی، سطح تستوسترون ۱۸ برابر بیشتر از دوران کودکی است و در دختران در این زمان، سطح استروژن ۸ برابر بیشتر از دوران کودکی است. </a:t>
            </a: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این سطوح هورمونی نقش محوری در تغییرات فیزیکی همراه با بلوغ دارند. </a:t>
            </a: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همچنین رابطه‌ای ظریف اما قانع‌کننده بین این تغییرات و تمایلات جنسی وجود دارد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0470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7ECAD-69FB-4205-AD19-70E9B94B90DD}"/>
              </a:ext>
            </a:extLst>
          </p:cNvPr>
          <p:cNvSpPr>
            <a:spLocks noGrp="1"/>
          </p:cNvSpPr>
          <p:nvPr>
            <p:ph idx="1"/>
          </p:nvPr>
        </p:nvSpPr>
        <p:spPr>
          <a:xfrm>
            <a:off x="940903" y="622852"/>
            <a:ext cx="10326653" cy="5910470"/>
          </a:xfrm>
        </p:spPr>
        <p:txBody>
          <a:bodyPr>
            <a:normAutofit/>
          </a:bodyPr>
          <a:lstStyle/>
          <a:p>
            <a:pPr algn="ctr" rtl="1"/>
            <a:endParaRPr lang="fa-IR" sz="2400" dirty="0">
              <a:effectLst/>
              <a:latin typeface="Calibri" panose="020F0502020204030204" pitchFamily="34" charset="0"/>
              <a:ea typeface="Calibri" panose="020F0502020204030204" pitchFamily="34" charset="0"/>
              <a:cs typeface="Calibri" panose="020F0502020204030204" pitchFamily="34" charset="0"/>
            </a:endParaRP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در اوایل بلوغ، استرادیول رشد پستان و رشد اسکلت را تحریک می‌کند و منجر به تسریع رشد بلوغ می‌شود. استرادیول همچنین بلوغ اسکلت را القا می‌کند و در نهایت منجر به جوش خوردن صفحات رشد و توقف رشد خطی می‌شود.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r>
              <a:rPr lang="fa-IR" sz="2400" dirty="0">
                <a:effectLst/>
                <a:latin typeface="Calibri" panose="020F0502020204030204" pitchFamily="34" charset="0"/>
                <a:ea typeface="Calibri" panose="020F0502020204030204" pitchFamily="34" charset="0"/>
                <a:cs typeface="Calibri" panose="020F0502020204030204" pitchFamily="34" charset="0"/>
              </a:rPr>
              <a:t>تلارک (</a:t>
            </a:r>
            <a:r>
              <a:rPr lang="en-US" sz="2400" dirty="0">
                <a:effectLst/>
                <a:latin typeface="Calibri" panose="020F0502020204030204" pitchFamily="34" charset="0"/>
                <a:ea typeface="Calibri" panose="020F0502020204030204" pitchFamily="34" charset="0"/>
                <a:cs typeface="Calibri" panose="020F0502020204030204" pitchFamily="34" charset="0"/>
              </a:rPr>
              <a:t>Thelarche</a:t>
            </a:r>
            <a:r>
              <a:rPr lang="fa-IR" sz="2400" dirty="0">
                <a:effectLst/>
                <a:latin typeface="Calibri" panose="020F0502020204030204" pitchFamily="34" charset="0"/>
                <a:ea typeface="Calibri" panose="020F0502020204030204" pitchFamily="34" charset="0"/>
                <a:cs typeface="Calibri" panose="020F0502020204030204" pitchFamily="34" charset="0"/>
              </a:rPr>
              <a:t>) ظاهر شدن بافت پستان است که در درجه اول به دلیل عملکرد استرادیول از تخمدان‌ها رخ می‌دهد.</a:t>
            </a:r>
            <a:endParaRPr lang="en-US" sz="2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B7D204A-0804-457C-9390-DE94AD6EFAD6}"/>
              </a:ext>
            </a:extLst>
          </p:cNvPr>
          <p:cNvPicPr>
            <a:picLocks noChangeAspect="1"/>
          </p:cNvPicPr>
          <p:nvPr/>
        </p:nvPicPr>
        <p:blipFill rotWithShape="1">
          <a:blip r:embed="rId2">
            <a:extLst>
              <a:ext uri="{28A0092B-C50C-407E-A947-70E740481C1C}">
                <a14:useLocalDpi xmlns:a14="http://schemas.microsoft.com/office/drawing/2010/main"/>
              </a:ext>
            </a:extLst>
          </a:blip>
          <a:srcRect t="15060" r="418" b="37204"/>
          <a:stretch/>
        </p:blipFill>
        <p:spPr>
          <a:xfrm>
            <a:off x="2676939" y="3085518"/>
            <a:ext cx="6586331" cy="2838204"/>
          </a:xfrm>
          <a:prstGeom prst="rect">
            <a:avLst/>
          </a:prstGeom>
        </p:spPr>
      </p:pic>
    </p:spTree>
    <p:extLst>
      <p:ext uri="{BB962C8B-B14F-4D97-AF65-F5344CB8AC3E}">
        <p14:creationId xmlns:p14="http://schemas.microsoft.com/office/powerpoint/2010/main" val="3264848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2EDED-4F46-41E3-AE54-CFFBAC1E9392}"/>
              </a:ext>
            </a:extLst>
          </p:cNvPr>
          <p:cNvSpPr>
            <a:spLocks noGrp="1"/>
          </p:cNvSpPr>
          <p:nvPr>
            <p:ph idx="1"/>
          </p:nvPr>
        </p:nvSpPr>
        <p:spPr>
          <a:xfrm>
            <a:off x="913795" y="887896"/>
            <a:ext cx="10218031" cy="4903304"/>
          </a:xfrm>
        </p:spPr>
        <p:txBody>
          <a:bodyPr anchor="ctr">
            <a:normAutofit/>
          </a:bodyPr>
          <a:lstStyle/>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منارک اولین دوره خونریزی قاعدگی است. که به طور متوسط 2.6 بعد از تلارک اتفاق می افتد.</a:t>
            </a:r>
            <a:r>
              <a:rPr lang="fa-IR" dirty="0">
                <a:effectLst/>
                <a:latin typeface="Calibri" panose="020F0502020204030204" pitchFamily="34" charset="0"/>
                <a:ea typeface="Calibri" panose="020F0502020204030204" pitchFamily="34" charset="0"/>
                <a:cs typeface="Arial" panose="020B0604020202020204" pitchFamily="34" charset="0"/>
              </a:rPr>
              <a:t> در یک مطالعه طولی-گروهی، میانگین سن شروع قاعدگی 12.2 سال بود و بر اساس نژاد و قومیت متفاوت بود</a:t>
            </a:r>
            <a:endParaRPr lang="fa-IR"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 این معمولاً با تخمک‌گذاری مرتبط نیست و صرفاً توسط اثرات استرادیول بر پوشش آندومتر ایجاد می‌شود. </a:t>
            </a: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خونریزی قاعدگی با چرخه‌های تخمک‌گذاری منظم با تعامل استرادیول و پروژسترون تولید شده توسط تخمدان‌ها آغاز می‌شود.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36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DD26D-4A27-4CBF-BCE5-372C814B2AA1}"/>
              </a:ext>
            </a:extLst>
          </p:cNvPr>
          <p:cNvSpPr>
            <a:spLocks noGrp="1"/>
          </p:cNvSpPr>
          <p:nvPr>
            <p:ph idx="1"/>
          </p:nvPr>
        </p:nvSpPr>
        <p:spPr>
          <a:xfrm>
            <a:off x="967409" y="742122"/>
            <a:ext cx="10601738" cy="5711687"/>
          </a:xfrm>
        </p:spPr>
        <p:txBody>
          <a:bodyPr anchor="ctr">
            <a:normAutofit/>
          </a:bodyPr>
          <a:lstStyle/>
          <a:p>
            <a:pPr marL="457200" lvl="1" indent="0" algn="r">
              <a:lnSpc>
                <a:spcPct val="150000"/>
              </a:lnSpc>
              <a:buNone/>
            </a:pPr>
            <a:r>
              <a:rPr lang="fa-IR" sz="3200" b="1" dirty="0">
                <a:latin typeface="Arial Narrow" panose="020B0606020202030204" pitchFamily="34" charset="0"/>
                <a:ea typeface="Segoe UI Black" panose="020B0A02040204020203" pitchFamily="34" charset="0"/>
              </a:rPr>
              <a:t>      روابط جنسی</a:t>
            </a:r>
          </a:p>
          <a:p>
            <a:pPr marL="457200" lvl="1" indent="0" algn="r">
              <a:lnSpc>
                <a:spcPct val="150000"/>
              </a:lnSpc>
              <a:buNone/>
            </a:pPr>
            <a:r>
              <a:rPr lang="fa-IR" sz="3200" b="1" dirty="0">
                <a:latin typeface="Arial Narrow" panose="020B0606020202030204" pitchFamily="34" charset="0"/>
                <a:ea typeface="Segoe UI Black" panose="020B0A02040204020203" pitchFamily="34" charset="0"/>
              </a:rPr>
              <a:t>                    بلوغ </a:t>
            </a:r>
          </a:p>
          <a:p>
            <a:pPr marL="457200" lvl="1" indent="0" algn="r">
              <a:lnSpc>
                <a:spcPct val="150000"/>
              </a:lnSpc>
              <a:buNone/>
            </a:pPr>
            <a:r>
              <a:rPr lang="fa-IR" sz="2400" b="1" dirty="0">
                <a:latin typeface="Arial Narrow" panose="020B0606020202030204" pitchFamily="34" charset="0"/>
                <a:ea typeface="Segoe UI Black" panose="020B0A02040204020203" pitchFamily="34" charset="0"/>
              </a:rPr>
              <a:t>                                </a:t>
            </a:r>
            <a:r>
              <a:rPr lang="fa-IR" sz="3200" b="1">
                <a:latin typeface="Arial Narrow" panose="020B0606020202030204" pitchFamily="34" charset="0"/>
                <a:ea typeface="Segoe UI Black" panose="020B0A02040204020203" pitchFamily="34" charset="0"/>
              </a:rPr>
              <a:t>در نوجوانان </a:t>
            </a:r>
            <a:endParaRPr lang="fa-IR" sz="2400" b="1" dirty="0">
              <a:latin typeface="Arial Narrow" panose="020B0606020202030204" pitchFamily="34" charset="0"/>
              <a:ea typeface="Segoe UI Black" panose="020B0A02040204020203" pitchFamily="34" charset="0"/>
            </a:endParaRPr>
          </a:p>
          <a:p>
            <a:pPr marL="457200" lvl="1" indent="0" algn="r">
              <a:lnSpc>
                <a:spcPct val="150000"/>
              </a:lnSpc>
              <a:buNone/>
            </a:pPr>
            <a:r>
              <a:rPr lang="fa-IR" sz="2400" b="1" dirty="0">
                <a:latin typeface="Arial Narrow" panose="020B0606020202030204" pitchFamily="34" charset="0"/>
                <a:ea typeface="Segoe UI Black" panose="020B0A02040204020203" pitchFamily="34" charset="0"/>
              </a:rPr>
              <a:t>                                                     تهیه کننده: پلینوس رمضان نژاد        </a:t>
            </a:r>
          </a:p>
          <a:p>
            <a:pPr marL="457200" lvl="1" indent="0" algn="r">
              <a:lnSpc>
                <a:spcPct val="150000"/>
              </a:lnSpc>
              <a:buNone/>
            </a:pPr>
            <a:r>
              <a:rPr lang="fa-IR" sz="2400" b="1" dirty="0">
                <a:latin typeface="Arial Narrow" panose="020B0606020202030204" pitchFamily="34" charset="0"/>
                <a:ea typeface="Segoe UI Black" panose="020B0A02040204020203" pitchFamily="34" charset="0"/>
              </a:rPr>
              <a:t>                                                                  کارشناس ارشد مشاوره در </a:t>
            </a:r>
            <a:r>
              <a:rPr lang="fa-IR" sz="2400" b="1" dirty="0">
                <a:ea typeface="Segoe UI Black" panose="020B0A02040204020203" pitchFamily="34" charset="0"/>
              </a:rPr>
              <a:t>مامایی</a:t>
            </a:r>
            <a:endParaRPr lang="en-US" sz="2400" b="1" dirty="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7237156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10B02-EE42-45F7-ADCC-FE86111CB024}"/>
              </a:ext>
            </a:extLst>
          </p:cNvPr>
          <p:cNvSpPr>
            <a:spLocks noGrp="1"/>
          </p:cNvSpPr>
          <p:nvPr>
            <p:ph idx="1"/>
          </p:nvPr>
        </p:nvSpPr>
        <p:spPr>
          <a:xfrm>
            <a:off x="913795" y="636104"/>
            <a:ext cx="10353762" cy="5155096"/>
          </a:xfrm>
        </p:spPr>
        <p:txBody>
          <a:bodyPr anchor="ctr">
            <a:normAutofit/>
          </a:bodyPr>
          <a:lstStyle/>
          <a:p>
            <a:pPr algn="ctr" rtl="1"/>
            <a:r>
              <a:rPr lang="fa-IR" dirty="0">
                <a:latin typeface="Calibri" panose="020F0502020204030204" pitchFamily="34" charset="0"/>
                <a:cs typeface="Calibri" panose="020F0502020204030204" pitchFamily="34" charset="0"/>
              </a:rPr>
              <a:t>اسپرمارک اولین تولید اسپرم است (که با خروج شبانه اسپرم و مشاهده اسپرم در ادرار مشخص می‌شود) </a:t>
            </a:r>
          </a:p>
          <a:p>
            <a:pPr algn="ctr" rtl="1"/>
            <a:r>
              <a:rPr lang="en-US" dirty="0">
                <a:effectLst/>
                <a:latin typeface="Calibri" panose="020F0502020204030204" pitchFamily="34" charset="0"/>
                <a:ea typeface="Calibri" panose="020F0502020204030204" pitchFamily="34" charset="0"/>
                <a:cs typeface="Calibri" panose="020F0502020204030204" pitchFamily="34" charset="0"/>
              </a:rPr>
              <a:t>FSH</a:t>
            </a:r>
            <a:r>
              <a:rPr lang="fa-IR" dirty="0">
                <a:effectLst/>
                <a:latin typeface="Calibri" panose="020F0502020204030204" pitchFamily="34" charset="0"/>
                <a:ea typeface="Calibri" panose="020F0502020204030204" pitchFamily="34" charset="0"/>
                <a:cs typeface="Calibri" panose="020F0502020204030204" pitchFamily="34" charset="0"/>
              </a:rPr>
              <a:t> سلول‌های سرتولی بیضه‌ها را برای حمایت از رشد لوله‌های اسپرم‌ساز تحریک می‌کند و در نتیجه، حجم بیضه افزایش می‌یابد. </a:t>
            </a:r>
          </a:p>
          <a:p>
            <a:pPr algn="ctr" rtl="1"/>
            <a:r>
              <a:rPr lang="en-US" dirty="0">
                <a:effectLst/>
                <a:latin typeface="Calibri" panose="020F0502020204030204" pitchFamily="34" charset="0"/>
                <a:ea typeface="Calibri" panose="020F0502020204030204" pitchFamily="34" charset="0"/>
                <a:cs typeface="Calibri" panose="020F0502020204030204" pitchFamily="34" charset="0"/>
              </a:rPr>
              <a:t>LH</a:t>
            </a:r>
            <a:r>
              <a:rPr lang="fa-IR" dirty="0">
                <a:effectLst/>
                <a:latin typeface="Calibri" panose="020F0502020204030204" pitchFamily="34" charset="0"/>
                <a:ea typeface="Calibri" panose="020F0502020204030204" pitchFamily="34" charset="0"/>
                <a:cs typeface="Calibri" panose="020F0502020204030204" pitchFamily="34" charset="0"/>
              </a:rPr>
              <a:t> سلول‌های لیدیگ بیضه‌ها را برای تولید تستوسترون تحریک می‌کند و غلظت بالای موضعی تستوسترون، رشد لوله‌های اسپرم‌ساز را بیشتر تحریک می‌کند.</a:t>
            </a: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 اولین ویژگی ثانویه جنسی قابل تشخیص در معاینه فیزیکی در پسران، افزایش حجم بیضه است که معمولاً بین تقریباً 9 تا 13 سالگی رخ می‌دهد و تقریباً شش ماه قبل از رشد آلت تناسلی و ظاهر شدن موهای شرمگاهی رخ می‌دهد </a:t>
            </a: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تستوسترون همچنین باعث رشد آلت تناسلی، بم شدن صدا، رشد موی صورت و بدن و افزایش عضله‌سازی و اریتروپویز می‌شود. مقداری از تستوسترون به استرادیول تبدیل می‌شود که همان اثرات را بر رشد و بلوغ اسکلتی مانند دختران دارد.</a:t>
            </a:r>
            <a:endParaRPr lang="fa-I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34610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3CEE-132A-4AFB-8E2B-1B032E341540}"/>
              </a:ext>
            </a:extLst>
          </p:cNvPr>
          <p:cNvSpPr>
            <a:spLocks noGrp="1"/>
          </p:cNvSpPr>
          <p:nvPr>
            <p:ph type="title"/>
          </p:nvPr>
        </p:nvSpPr>
        <p:spPr/>
        <p:txBody>
          <a:bodyPr/>
          <a:lstStyle/>
          <a:p>
            <a:r>
              <a:rPr lang="fa-IR" dirty="0"/>
              <a:t>آادرنارک</a:t>
            </a:r>
            <a:endParaRPr lang="en-US" dirty="0"/>
          </a:p>
        </p:txBody>
      </p:sp>
      <p:sp>
        <p:nvSpPr>
          <p:cNvPr id="3" name="Content Placeholder 2">
            <a:extLst>
              <a:ext uri="{FF2B5EF4-FFF2-40B4-BE49-F238E27FC236}">
                <a16:creationId xmlns:a16="http://schemas.microsoft.com/office/drawing/2014/main" id="{D5BCB6CE-F3E9-4C0B-8743-51C14279DBB3}"/>
              </a:ext>
            </a:extLst>
          </p:cNvPr>
          <p:cNvSpPr>
            <a:spLocks noGrp="1"/>
          </p:cNvSpPr>
          <p:nvPr>
            <p:ph idx="1"/>
          </p:nvPr>
        </p:nvSpPr>
        <p:spPr/>
        <p:txBody>
          <a:bodyPr anchor="ctr">
            <a:normAutofit/>
          </a:bodyPr>
          <a:lstStyle/>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آدرنارک زمانی شروع می‌شود که ناحیه رتیکولاریس غده فوق کلیوی شروع به سنتز آندروژن‌های آدرنال دهیدرواپی‌آندروسترون سولفات، آندروستندیون و 11-کتو تستوسترون می‌کند . </a:t>
            </a:r>
          </a:p>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این موارد باعث تغییرات آندروژنی از جمله رشد موهای ناحیه تناسلی و زیر بغل، بلوغ غدد عرق آپوکرین (منجر به بوی بدن بزرگسالان) و ایجاد آکنه می‌شوند.</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9115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69138-080F-4065-B0A5-D61C5BAC561C}"/>
              </a:ext>
            </a:extLst>
          </p:cNvPr>
          <p:cNvSpPr>
            <a:spLocks noGrp="1"/>
          </p:cNvSpPr>
          <p:nvPr>
            <p:ph idx="1"/>
          </p:nvPr>
        </p:nvSpPr>
        <p:spPr>
          <a:xfrm>
            <a:off x="913795" y="1477108"/>
            <a:ext cx="10353762" cy="4314092"/>
          </a:xfrm>
        </p:spPr>
        <p:txBody>
          <a:bodyPr anchor="ctr">
            <a:normAutofit/>
          </a:bodyPr>
          <a:lstStyle/>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 بین سنین ۶ تا ۸ سالگی، غدد فوق کلیوی شروع به ترشح مقادیر نسبتاً کمی آندروژن، به ویژه دی هیدرواپی آندروسترون (</a:t>
            </a:r>
            <a:r>
              <a:rPr lang="en-US" dirty="0">
                <a:effectLst/>
                <a:latin typeface="Calibri" panose="020F0502020204030204" pitchFamily="34" charset="0"/>
                <a:ea typeface="Calibri" panose="020F0502020204030204" pitchFamily="34" charset="0"/>
                <a:cs typeface="Calibri" panose="020F0502020204030204" pitchFamily="34" charset="0"/>
              </a:rPr>
              <a:t>DHEA</a:t>
            </a:r>
            <a:r>
              <a:rPr lang="fa-IR" dirty="0">
                <a:effectLst/>
                <a:latin typeface="Calibri" panose="020F0502020204030204" pitchFamily="34" charset="0"/>
                <a:ea typeface="Calibri" panose="020F0502020204030204" pitchFamily="34" charset="0"/>
                <a:cs typeface="Calibri" panose="020F0502020204030204" pitchFamily="34" charset="0"/>
              </a:rPr>
              <a:t>) می‌کنند. اگرچه این سطوح بسیار پایین‌تر از سطوحی هستند که در بزرگسالان دیده می‌شوند، اما 10 تا 20 برابر سطوحی هستند که در کودکان خردسال‌تر دیده می‌شوند. هرت و مک‌کلینتاک معتقدند که قبل از بلوغ جنسی، «چیزی بدن و روان کودک را در جهت برانگیختگی جنسی تغییر می‌دهد </a:t>
            </a: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اغلب در حدود سن ۱۰ سالگی - افزایش سطح استروئیدهای آدرنال، احساس علاقه جنسی و جذابیت جنسی نسبت به دیگران را تقویت می‌کند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50000"/>
              </a:lnSpc>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362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6EB9-A3A6-44B7-A58B-6F4F07313C8D}"/>
              </a:ext>
            </a:extLst>
          </p:cNvPr>
          <p:cNvSpPr>
            <a:spLocks noGrp="1"/>
          </p:cNvSpPr>
          <p:nvPr>
            <p:ph type="title"/>
          </p:nvPr>
        </p:nvSpPr>
        <p:spPr/>
        <p:txBody>
          <a:bodyPr/>
          <a:lstStyle/>
          <a:p>
            <a:r>
              <a:rPr lang="fa-IR" dirty="0"/>
              <a:t>تغییرات بلوغ در دختران</a:t>
            </a:r>
            <a:endParaRPr lang="en-US" dirty="0"/>
          </a:p>
        </p:txBody>
      </p:sp>
      <p:sp>
        <p:nvSpPr>
          <p:cNvPr id="3" name="Content Placeholder 2">
            <a:extLst>
              <a:ext uri="{FF2B5EF4-FFF2-40B4-BE49-F238E27FC236}">
                <a16:creationId xmlns:a16="http://schemas.microsoft.com/office/drawing/2014/main" id="{9EAF4D87-EF5A-4638-8EE6-E7608BB92F4C}"/>
              </a:ext>
            </a:extLst>
          </p:cNvPr>
          <p:cNvSpPr>
            <a:spLocks noGrp="1"/>
          </p:cNvSpPr>
          <p:nvPr>
            <p:ph idx="1"/>
          </p:nvPr>
        </p:nvSpPr>
        <p:spPr>
          <a:xfrm>
            <a:off x="913795" y="1935921"/>
            <a:ext cx="10364410" cy="3855279"/>
          </a:xfrm>
        </p:spPr>
        <p:txBody>
          <a:bodyPr anchor="ctr"/>
          <a:lstStyle/>
          <a:p>
            <a:pPr algn="r" rtl="1"/>
            <a:r>
              <a:rPr lang="fa-IR" dirty="0">
                <a:latin typeface="Calibri" panose="020F0502020204030204" pitchFamily="34" charset="0"/>
                <a:cs typeface="Calibri" panose="020F0502020204030204" pitchFamily="34" charset="0"/>
              </a:rPr>
              <a:t>رشد پستانها</a:t>
            </a:r>
          </a:p>
          <a:p>
            <a:pPr algn="r" rtl="1"/>
            <a:r>
              <a:rPr lang="fa-IR" dirty="0">
                <a:latin typeface="Calibri" panose="020F0502020204030204" pitchFamily="34" charset="0"/>
                <a:cs typeface="Calibri" panose="020F0502020204030204" pitchFamily="34" charset="0"/>
              </a:rPr>
              <a:t>رشد موهای ناحیه تناسلی و زیر بغل</a:t>
            </a:r>
          </a:p>
          <a:p>
            <a:pPr algn="r" rtl="1"/>
            <a:r>
              <a:rPr lang="fa-IR" dirty="0">
                <a:latin typeface="Calibri" panose="020F0502020204030204" pitchFamily="34" charset="0"/>
                <a:cs typeface="Calibri" panose="020F0502020204030204" pitchFamily="34" charset="0"/>
              </a:rPr>
              <a:t>رشد سریع قد و افزایش وزن</a:t>
            </a:r>
          </a:p>
          <a:p>
            <a:pPr algn="r" rtl="1"/>
            <a:r>
              <a:rPr lang="fa-IR" dirty="0">
                <a:latin typeface="Calibri" panose="020F0502020204030204" pitchFamily="34" charset="0"/>
                <a:cs typeface="Calibri" panose="020F0502020204030204" pitchFamily="34" charset="0"/>
              </a:rPr>
              <a:t>شروع قاعدگی</a:t>
            </a:r>
          </a:p>
          <a:p>
            <a:pPr algn="r" rtl="1"/>
            <a:r>
              <a:rPr lang="fa-IR" dirty="0">
                <a:latin typeface="Calibri" panose="020F0502020204030204" pitchFamily="34" charset="0"/>
                <a:cs typeface="Calibri" panose="020F0502020204030204" pitchFamily="34" charset="0"/>
              </a:rPr>
              <a:t>آکنه</a:t>
            </a:r>
          </a:p>
          <a:p>
            <a:pPr algn="r" rtl="1"/>
            <a:r>
              <a:rPr lang="fa-IR" dirty="0">
                <a:latin typeface="Calibri" panose="020F0502020204030204" pitchFamily="34" charset="0"/>
                <a:cs typeface="Calibri" panose="020F0502020204030204" pitchFamily="34" charset="0"/>
              </a:rPr>
              <a:t>تغییرات در صدا</a:t>
            </a:r>
          </a:p>
          <a:p>
            <a:pPr algn="r" rtl="1"/>
            <a:r>
              <a:rPr lang="fa-IR" dirty="0">
                <a:latin typeface="Calibri" panose="020F0502020204030204" pitchFamily="34" charset="0"/>
                <a:cs typeface="Calibri" panose="020F0502020204030204" pitchFamily="34" charset="0"/>
              </a:rPr>
              <a:t>توسعه باسن و لگن</a:t>
            </a:r>
          </a:p>
          <a:p>
            <a:pPr algn="r" rt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0841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7EDC-AD9C-446F-A92A-C6274AEF63CD}"/>
              </a:ext>
            </a:extLst>
          </p:cNvPr>
          <p:cNvSpPr>
            <a:spLocks noGrp="1"/>
          </p:cNvSpPr>
          <p:nvPr>
            <p:ph type="title"/>
          </p:nvPr>
        </p:nvSpPr>
        <p:spPr/>
        <p:txBody>
          <a:bodyPr/>
          <a:lstStyle/>
          <a:p>
            <a:r>
              <a:rPr lang="fa-IR" dirty="0"/>
              <a:t>تغییرات بلوغ در پسران</a:t>
            </a:r>
            <a:endParaRPr lang="en-US" dirty="0"/>
          </a:p>
        </p:txBody>
      </p:sp>
      <p:sp>
        <p:nvSpPr>
          <p:cNvPr id="3" name="Content Placeholder 2">
            <a:extLst>
              <a:ext uri="{FF2B5EF4-FFF2-40B4-BE49-F238E27FC236}">
                <a16:creationId xmlns:a16="http://schemas.microsoft.com/office/drawing/2014/main" id="{BDF92FA3-500F-4DAE-AEA1-FA57044C4407}"/>
              </a:ext>
            </a:extLst>
          </p:cNvPr>
          <p:cNvSpPr>
            <a:spLocks noGrp="1"/>
          </p:cNvSpPr>
          <p:nvPr>
            <p:ph idx="1"/>
          </p:nvPr>
        </p:nvSpPr>
        <p:spPr/>
        <p:txBody>
          <a:bodyPr/>
          <a:lstStyle/>
          <a:p>
            <a:pPr algn="r" rtl="1"/>
            <a:r>
              <a:rPr lang="fa-IR" dirty="0">
                <a:latin typeface="Calibri" panose="020F0502020204030204" pitchFamily="34" charset="0"/>
                <a:cs typeface="Calibri" panose="020F0502020204030204" pitchFamily="34" charset="0"/>
              </a:rPr>
              <a:t>رشد بیضه ها و الت تناسلی</a:t>
            </a:r>
          </a:p>
          <a:p>
            <a:pPr algn="r" rtl="1"/>
            <a:r>
              <a:rPr lang="fa-IR" dirty="0">
                <a:latin typeface="Calibri" panose="020F0502020204030204" pitchFamily="34" charset="0"/>
                <a:cs typeface="Calibri" panose="020F0502020204030204" pitchFamily="34" charset="0"/>
              </a:rPr>
              <a:t>رشد موهای ناحیه تناسلی</a:t>
            </a:r>
          </a:p>
          <a:p>
            <a:pPr algn="r" rtl="1"/>
            <a:r>
              <a:rPr lang="fa-IR" dirty="0">
                <a:latin typeface="Calibri" panose="020F0502020204030204" pitchFamily="34" charset="0"/>
                <a:cs typeface="Calibri" panose="020F0502020204030204" pitchFamily="34" charset="0"/>
              </a:rPr>
              <a:t>رشد موهای صورت ریش و سبیل</a:t>
            </a:r>
          </a:p>
          <a:p>
            <a:pPr algn="r" rtl="1"/>
            <a:r>
              <a:rPr lang="fa-IR" dirty="0">
                <a:latin typeface="Calibri" panose="020F0502020204030204" pitchFamily="34" charset="0"/>
                <a:cs typeface="Calibri" panose="020F0502020204030204" pitchFamily="34" charset="0"/>
              </a:rPr>
              <a:t>رشد سریع قد و تغییرات در استخوانها و افزایش عضلات</a:t>
            </a:r>
          </a:p>
          <a:p>
            <a:pPr algn="r" rtl="1"/>
            <a:r>
              <a:rPr lang="fa-IR" dirty="0">
                <a:latin typeface="Calibri" panose="020F0502020204030204" pitchFamily="34" charset="0"/>
                <a:cs typeface="Calibri" panose="020F0502020204030204" pitchFamily="34" charset="0"/>
              </a:rPr>
              <a:t>تغییرات در صدا</a:t>
            </a:r>
          </a:p>
          <a:p>
            <a:pPr algn="r" rtl="1"/>
            <a:r>
              <a:rPr lang="fa-IR" dirty="0">
                <a:latin typeface="Calibri" panose="020F0502020204030204" pitchFamily="34" charset="0"/>
                <a:cs typeface="Calibri" panose="020F0502020204030204" pitchFamily="34" charset="0"/>
              </a:rPr>
              <a:t>افزایش چربی در ناحیه شکم و پهلوها</a:t>
            </a:r>
          </a:p>
          <a:p>
            <a:pPr algn="r" rtl="1"/>
            <a:r>
              <a:rPr lang="fa-IR" dirty="0">
                <a:latin typeface="Calibri" panose="020F0502020204030204" pitchFamily="34" charset="0"/>
                <a:cs typeface="Calibri" panose="020F0502020204030204" pitchFamily="34" charset="0"/>
              </a:rPr>
              <a:t>تغییرات در پوست و اکنه</a:t>
            </a:r>
          </a:p>
          <a:p>
            <a:pPr algn="r" rt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1921113"/>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EA5F-D844-4D97-8944-940363BFF390}"/>
              </a:ext>
            </a:extLst>
          </p:cNvPr>
          <p:cNvSpPr>
            <a:spLocks noGrp="1"/>
          </p:cNvSpPr>
          <p:nvPr>
            <p:ph type="title"/>
          </p:nvPr>
        </p:nvSpPr>
        <p:spPr/>
        <p:txBody>
          <a:bodyPr/>
          <a:lstStyle/>
          <a:p>
            <a:r>
              <a:rPr lang="fa-IR" dirty="0"/>
              <a:t>بلوغ زودرس</a:t>
            </a:r>
            <a:endParaRPr lang="en-US" dirty="0"/>
          </a:p>
        </p:txBody>
      </p:sp>
      <p:sp>
        <p:nvSpPr>
          <p:cNvPr id="3" name="Content Placeholder 2">
            <a:extLst>
              <a:ext uri="{FF2B5EF4-FFF2-40B4-BE49-F238E27FC236}">
                <a16:creationId xmlns:a16="http://schemas.microsoft.com/office/drawing/2014/main" id="{18B5D65E-34D7-458A-870E-4FA2B7D53035}"/>
              </a:ext>
            </a:extLst>
          </p:cNvPr>
          <p:cNvSpPr>
            <a:spLocks noGrp="1"/>
          </p:cNvSpPr>
          <p:nvPr>
            <p:ph idx="1"/>
          </p:nvPr>
        </p:nvSpPr>
        <p:spPr/>
        <p:txBody>
          <a:bodyPr anchor="ctr">
            <a:normAutofit/>
          </a:bodyPr>
          <a:lstStyle/>
          <a:p>
            <a:pPr marL="114300" marR="0" indent="-342900" algn="ctr" rtl="1">
              <a:lnSpc>
                <a:spcPct val="200000"/>
              </a:lnSpc>
              <a:spcBef>
                <a:spcPts val="0"/>
              </a:spcBef>
              <a:spcAft>
                <a:spcPts val="800"/>
              </a:spcAft>
            </a:pPr>
            <a:r>
              <a:rPr lang="fa-IR" dirty="0">
                <a:effectLst/>
                <a:latin typeface="Calibri" panose="020F0502020204030204" pitchFamily="34" charset="0"/>
                <a:ea typeface="Calibri" panose="020F0502020204030204" pitchFamily="34" charset="0"/>
                <a:cs typeface="Calibri" panose="020F0502020204030204" pitchFamily="34" charset="0"/>
              </a:rPr>
              <a:t>بلوغ زودرس معمولاً به صورت رشد پستان قبل از هشت سالگی در دختران تعیین‌شده و بزرگ شدن بیضه قبل از نه سالگی در پسران تعیین‌شده تعریف می‌شود</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fa-IR" dirty="0">
              <a:effectLst/>
              <a:latin typeface="Calibri" panose="020F0502020204030204" pitchFamily="34" charset="0"/>
              <a:ea typeface="Calibri" panose="020F0502020204030204" pitchFamily="34" charset="0"/>
              <a:cs typeface="Calibri" panose="020F0502020204030204" pitchFamily="34" charset="0"/>
            </a:endParaRPr>
          </a:p>
          <a:p>
            <a:pPr marR="0" algn="ctr" rtl="1">
              <a:lnSpc>
                <a:spcPct val="200000"/>
              </a:lnSpc>
              <a:spcBef>
                <a:spcPts val="0"/>
              </a:spcBef>
              <a:spcAft>
                <a:spcPts val="800"/>
              </a:spcAft>
            </a:pPr>
            <a:r>
              <a:rPr lang="fa-IR" dirty="0">
                <a:effectLst/>
                <a:latin typeface="Calibri" panose="020F0502020204030204" pitchFamily="34" charset="0"/>
                <a:ea typeface="Calibri" panose="020F0502020204030204" pitchFamily="34" charset="0"/>
                <a:cs typeface="Calibri" panose="020F0502020204030204" pitchFamily="34" charset="0"/>
              </a:rPr>
              <a:t>در ایالات متحده، پیشنهاد شده است که برای شروع ارزیابی بلوغ زودرس، آستانه هفت سال برای تلارک در کودکان سفیدپوست و شش سال در کودکان سیاه‌پوست در نظر گرفته شود</a:t>
            </a:r>
          </a:p>
          <a:p>
            <a:pPr marR="0" algn="ctr" rtl="1">
              <a:lnSpc>
                <a:spcPct val="200000"/>
              </a:lnSpc>
              <a:spcBef>
                <a:spcPts val="0"/>
              </a:spcBef>
              <a:spcAft>
                <a:spcPts val="800"/>
              </a:spcAft>
            </a:pPr>
            <a:r>
              <a:rPr lang="fa-IR" dirty="0">
                <a:effectLst/>
              </a:rPr>
              <a:t>ارزیابی نه تنها به سن، بلکه به درجه و سرعت بلوغ و همچنین سابقه خانوادگی نیز بستگی دارد</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52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4A72E-6DEA-4E5B-86D2-3E262A263AC1}"/>
              </a:ext>
            </a:extLst>
          </p:cNvPr>
          <p:cNvSpPr>
            <a:spLocks noGrp="1"/>
          </p:cNvSpPr>
          <p:nvPr>
            <p:ph idx="1"/>
          </p:nvPr>
        </p:nvSpPr>
        <p:spPr>
          <a:xfrm>
            <a:off x="913795" y="633046"/>
            <a:ext cx="10353762" cy="5158154"/>
          </a:xfrm>
        </p:spPr>
        <p:txBody>
          <a:bodyPr anchor="ctr">
            <a:normAutofit/>
          </a:bodyPr>
          <a:lstStyle/>
          <a:p>
            <a:pPr marL="0" indent="0" algn="ctr" rtl="1">
              <a:lnSpc>
                <a:spcPct val="200000"/>
              </a:lnSpc>
              <a:buNone/>
            </a:pPr>
            <a:r>
              <a:rPr lang="fa-IR" sz="2800" b="1" dirty="0">
                <a:effectLst/>
                <a:latin typeface="Calibri" panose="020F0502020204030204" pitchFamily="34" charset="0"/>
                <a:ea typeface="Calibri" panose="020F0502020204030204" pitchFamily="34" charset="0"/>
                <a:cs typeface="Arial" panose="020B0604020202020204" pitchFamily="34" charset="0"/>
              </a:rPr>
              <a:t>بلوغ دیررس </a:t>
            </a:r>
          </a:p>
          <a:p>
            <a:pPr algn="ctr" rtl="1">
              <a:lnSpc>
                <a:spcPct val="200000"/>
              </a:lnSpc>
            </a:pPr>
            <a:r>
              <a:rPr lang="fa-IR" sz="2200" dirty="0">
                <a:effectLst/>
                <a:latin typeface="Calibri" panose="020F0502020204030204" pitchFamily="34" charset="0"/>
                <a:ea typeface="Calibri" panose="020F0502020204030204" pitchFamily="34" charset="0"/>
                <a:cs typeface="Calibri" panose="020F0502020204030204" pitchFamily="34" charset="0"/>
              </a:rPr>
              <a:t>بلوغ دیررس معمولاً به صورت عدم رشد سینه تا سن ۱۲ تا ۱۳ سالگی در دختران</a:t>
            </a:r>
          </a:p>
          <a:p>
            <a:pPr algn="ctr" rtl="1">
              <a:lnSpc>
                <a:spcPct val="200000"/>
              </a:lnSpc>
            </a:pPr>
            <a:r>
              <a:rPr lang="fa-IR" sz="2200" dirty="0">
                <a:effectLst/>
                <a:latin typeface="Calibri" panose="020F0502020204030204" pitchFamily="34" charset="0"/>
                <a:ea typeface="Calibri" panose="020F0502020204030204" pitchFamily="34" charset="0"/>
                <a:cs typeface="Calibri" panose="020F0502020204030204" pitchFamily="34" charset="0"/>
              </a:rPr>
              <a:t> و عدم بزرگ شدن بیضه تا سن ۱۳ تا ۱۴ سالگی در پسران تعریف می‌شود.</a:t>
            </a:r>
          </a:p>
          <a:p>
            <a:pPr algn="ctr" rtl="1">
              <a:lnSpc>
                <a:spcPct val="200000"/>
              </a:lnSpc>
            </a:pPr>
            <a:r>
              <a:rPr lang="fa-IR" sz="2600" dirty="0">
                <a:effectLst/>
                <a:latin typeface="Calibri" panose="020F0502020204030204" pitchFamily="34" charset="0"/>
                <a:ea typeface="Calibri" panose="020F0502020204030204" pitchFamily="34" charset="0"/>
                <a:cs typeface="Calibri" panose="020F0502020204030204" pitchFamily="34" charset="0"/>
              </a:rPr>
              <a:t>همانند بلوغ زودرس، آستانه مناسب برای ارزیابی بلوغ دیررس نه تنها به سن، بلکه به عوامل دیگر، به ویژه سابقه خانوادگی نیز بستگی دارد</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2331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1C80C-C572-4449-8F3F-A12CA01440EB}"/>
              </a:ext>
            </a:extLst>
          </p:cNvPr>
          <p:cNvSpPr>
            <a:spLocks noGrp="1"/>
          </p:cNvSpPr>
          <p:nvPr>
            <p:ph idx="1"/>
          </p:nvPr>
        </p:nvSpPr>
        <p:spPr>
          <a:xfrm>
            <a:off x="913795" y="661182"/>
            <a:ext cx="10353762" cy="5130018"/>
          </a:xfrm>
        </p:spPr>
        <p:txBody>
          <a:bodyPr anchor="ctr">
            <a:normAutofit/>
          </a:bodyPr>
          <a:lstStyle/>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رشد بلوغ ممکن است تأثیر روانشناختی منفی ویژه‌ای داشته باشد</a:t>
            </a: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 در یک مطالعه مقطعی بزرگ، دخترانی که زود بالغ می‌شوند و پسرانی که دیر بالغ می‌شوند، بیشتر احتمال دارد که دچار </a:t>
            </a:r>
            <a:r>
              <a:rPr lang="fa-IR" sz="2400" dirty="0">
                <a:effectLst/>
                <a:latin typeface="Calibri" panose="020F0502020204030204" pitchFamily="34" charset="0"/>
                <a:ea typeface="Calibri" panose="020F0502020204030204" pitchFamily="34" charset="0"/>
                <a:cs typeface="Calibri" panose="020F0502020204030204" pitchFamily="34" charset="0"/>
              </a:rPr>
              <a:t>آسیب‌شناسی</a:t>
            </a:r>
            <a:r>
              <a:rPr lang="fa-IR" dirty="0">
                <a:effectLst/>
                <a:latin typeface="Calibri" panose="020F0502020204030204" pitchFamily="34" charset="0"/>
                <a:ea typeface="Calibri" panose="020F0502020204030204" pitchFamily="34" charset="0"/>
                <a:cs typeface="Calibri" panose="020F0502020204030204" pitchFamily="34" charset="0"/>
              </a:rPr>
              <a:t> روانی باشند</a:t>
            </a: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دخترانی که زود بالغ می‌شوند، بیشتر احتمال دارد که سابقه رفتارهای مخرب (کم‌توجهی، بیش‌فعالی، مخالفت یا اختلالات سلوک) و اقدام به خودکشی داشته باشند، در حالی که پسرانی که دیر بالغ می‌شوند، بیشتر احتمال دارد که رفتارهای درونی‌سازی شده داشته باشند.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48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8F3B-A32D-4C12-B9B5-09A030F71C99}"/>
              </a:ext>
            </a:extLst>
          </p:cNvPr>
          <p:cNvSpPr>
            <a:spLocks noGrp="1"/>
          </p:cNvSpPr>
          <p:nvPr>
            <p:ph type="title"/>
          </p:nvPr>
        </p:nvSpPr>
        <p:spPr/>
        <p:txBody>
          <a:bodyPr/>
          <a:lstStyle/>
          <a:p>
            <a:r>
              <a:rPr lang="fa-IR" dirty="0"/>
              <a:t>بلوغ روانی</a:t>
            </a:r>
            <a:endParaRPr lang="en-US" dirty="0"/>
          </a:p>
        </p:txBody>
      </p:sp>
      <p:sp>
        <p:nvSpPr>
          <p:cNvPr id="3" name="Content Placeholder 2">
            <a:extLst>
              <a:ext uri="{FF2B5EF4-FFF2-40B4-BE49-F238E27FC236}">
                <a16:creationId xmlns:a16="http://schemas.microsoft.com/office/drawing/2014/main" id="{839ACC47-41F0-48EB-AD13-1478BEDA83E9}"/>
              </a:ext>
            </a:extLst>
          </p:cNvPr>
          <p:cNvSpPr>
            <a:spLocks noGrp="1"/>
          </p:cNvSpPr>
          <p:nvPr>
            <p:ph idx="1"/>
          </p:nvPr>
        </p:nvSpPr>
        <p:spPr/>
        <p:txBody>
          <a:bodyPr anchor="ctr">
            <a:normAutofit/>
          </a:bodyPr>
          <a:lstStyle/>
          <a:p>
            <a:pPr algn="ctr" rtl="1"/>
            <a:r>
              <a:rPr lang="fa-IR" dirty="0">
                <a:effectLst/>
                <a:latin typeface="Calibri" panose="020F0502020204030204" pitchFamily="34" charset="0"/>
                <a:ea typeface="Calibri" panose="020F0502020204030204" pitchFamily="34" charset="0"/>
                <a:cs typeface="Calibri" panose="020F0502020204030204" pitchFamily="34" charset="0"/>
              </a:rPr>
              <a:t>قبل از نوجوانی، هیچ تفاوت جنسی/جنسیتی در افسردگی وجود ندارد. </a:t>
            </a: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با این حال، در دوران نوجوانی، شیوع افسردگی در زنان در مقایسه با مردان  دو برابر بیشتر است.</a:t>
            </a: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 با پیشرفت بلوغ، مردان تصویر و خلق و خوی مثبت‌تری از خود ایجاد می‌کنند.</a:t>
            </a:r>
          </a:p>
          <a:p>
            <a:pPr algn="ctr" rtl="1"/>
            <a:r>
              <a:rPr lang="fa-IR" dirty="0">
                <a:effectLst/>
                <a:latin typeface="Calibri" panose="020F0502020204030204" pitchFamily="34" charset="0"/>
                <a:ea typeface="Calibri" panose="020F0502020204030204" pitchFamily="34" charset="0"/>
                <a:cs typeface="Calibri" panose="020F0502020204030204" pitchFamily="34" charset="0"/>
              </a:rPr>
              <a:t> در مقابل، زنان تمایل دارند از ظاهر فیزیکی خود کمتر راضی باشند و برخی از آنها با عبور از اوایل تا اواسط نوجوانی، کاهش عزت نفس و تصویر بدنی منفی از خود را نشان می‌دهند</a:t>
            </a:r>
          </a:p>
          <a:p>
            <a:pPr marL="0" indent="0" algn="ctr" rtl="1">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0843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3663-A2EA-4E90-8379-483A81A148EB}"/>
              </a:ext>
            </a:extLst>
          </p:cNvPr>
          <p:cNvSpPr>
            <a:spLocks noGrp="1"/>
          </p:cNvSpPr>
          <p:nvPr>
            <p:ph type="title"/>
          </p:nvPr>
        </p:nvSpPr>
        <p:spPr/>
        <p:txBody>
          <a:bodyPr/>
          <a:lstStyle/>
          <a:p>
            <a:r>
              <a:rPr lang="fa-IR" dirty="0"/>
              <a:t>بلوغ روانی</a:t>
            </a:r>
            <a:endParaRPr lang="en-US" dirty="0"/>
          </a:p>
        </p:txBody>
      </p:sp>
      <p:sp>
        <p:nvSpPr>
          <p:cNvPr id="3" name="Content Placeholder 2">
            <a:extLst>
              <a:ext uri="{FF2B5EF4-FFF2-40B4-BE49-F238E27FC236}">
                <a16:creationId xmlns:a16="http://schemas.microsoft.com/office/drawing/2014/main" id="{01A7E0BC-AA8B-4286-9CC2-4DB2CEB670EA}"/>
              </a:ext>
            </a:extLst>
          </p:cNvPr>
          <p:cNvSpPr>
            <a:spLocks noGrp="1"/>
          </p:cNvSpPr>
          <p:nvPr>
            <p:ph idx="1"/>
          </p:nvPr>
        </p:nvSpPr>
        <p:spPr/>
        <p:txBody>
          <a:bodyPr anchor="ctr"/>
          <a:lstStyle/>
          <a:p>
            <a:pPr algn="r" rtl="1">
              <a:lnSpc>
                <a:spcPct val="200000"/>
              </a:lnSpc>
            </a:pPr>
            <a:r>
              <a:rPr lang="fa-IR" dirty="0">
                <a:latin typeface="Calibri" panose="020F0502020204030204" pitchFamily="34" charset="0"/>
                <a:cs typeface="Calibri" panose="020F0502020204030204" pitchFamily="34" charset="0"/>
              </a:rPr>
              <a:t>شناخت هویت </a:t>
            </a:r>
          </a:p>
          <a:p>
            <a:pPr algn="r" rtl="1">
              <a:lnSpc>
                <a:spcPct val="200000"/>
              </a:lnSpc>
            </a:pPr>
            <a:r>
              <a:rPr lang="fa-IR" dirty="0">
                <a:latin typeface="Calibri" panose="020F0502020204030204" pitchFamily="34" charset="0"/>
                <a:cs typeface="Calibri" panose="020F0502020204030204" pitchFamily="34" charset="0"/>
              </a:rPr>
              <a:t>هیجان</a:t>
            </a:r>
          </a:p>
          <a:p>
            <a:pPr algn="r" rtl="1">
              <a:lnSpc>
                <a:spcPct val="200000"/>
              </a:lnSpc>
            </a:pPr>
            <a:r>
              <a:rPr lang="fa-IR" dirty="0">
                <a:latin typeface="Calibri" panose="020F0502020204030204" pitchFamily="34" charset="0"/>
                <a:cs typeface="Calibri" panose="020F0502020204030204" pitchFamily="34" charset="0"/>
              </a:rPr>
              <a:t>عواطف</a:t>
            </a:r>
          </a:p>
        </p:txBody>
      </p:sp>
    </p:spTree>
    <p:extLst>
      <p:ext uri="{BB962C8B-B14F-4D97-AF65-F5344CB8AC3E}">
        <p14:creationId xmlns:p14="http://schemas.microsoft.com/office/powerpoint/2010/main" val="3826497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5CBC7-445B-4940-B544-7D70B3AEACD2}"/>
              </a:ext>
            </a:extLst>
          </p:cNvPr>
          <p:cNvSpPr>
            <a:spLocks noGrp="1"/>
          </p:cNvSpPr>
          <p:nvPr>
            <p:ph idx="1"/>
          </p:nvPr>
        </p:nvSpPr>
        <p:spPr/>
        <p:txBody>
          <a:bodyPr anchor="ctr"/>
          <a:lstStyle/>
          <a:p>
            <a:pPr algn="ctr" rtl="1"/>
            <a:r>
              <a:rPr lang="fa-IR" dirty="0">
                <a:latin typeface="Calibri" panose="020F0502020204030204" pitchFamily="34" charset="0"/>
                <a:cs typeface="Calibri" panose="020F0502020204030204" pitchFamily="34" charset="0"/>
              </a:rPr>
              <a:t>دوران نوجوانی یکی از حساس ترین و تعیین کننده ترین مراحل رشد انسانی است</a:t>
            </a:r>
          </a:p>
          <a:p>
            <a:pPr algn="ctr" rtl="1"/>
            <a:r>
              <a:rPr lang="fa-IR" dirty="0">
                <a:latin typeface="Calibri" panose="020F0502020204030204" pitchFamily="34" charset="0"/>
                <a:cs typeface="Calibri" panose="020F0502020204030204" pitchFamily="34" charset="0"/>
              </a:rPr>
              <a:t>بلوغ نه تنها به عنوان یک فرایند فیزیولوژیک، بلکه به عنوان نقطه عطفی در تحول روانی، اجتماعی نوجوان شناخته </a:t>
            </a:r>
          </a:p>
          <a:p>
            <a:pPr marL="0" indent="0" algn="ctr" rtl="1">
              <a:buNone/>
            </a:pPr>
            <a:r>
              <a:rPr lang="fa-IR" dirty="0">
                <a:latin typeface="Calibri" panose="020F0502020204030204" pitchFamily="34" charset="0"/>
                <a:cs typeface="Calibri" panose="020F0502020204030204" pitchFamily="34" charset="0"/>
              </a:rPr>
              <a:t>می شود.</a:t>
            </a:r>
          </a:p>
          <a:p>
            <a:pPr marL="0" indent="0" algn="ctr" rtl="1">
              <a:buNone/>
            </a:pPr>
            <a:r>
              <a:rPr lang="fa-IR" dirty="0">
                <a:latin typeface="Calibri" panose="020F0502020204030204" pitchFamily="34" charset="0"/>
                <a:cs typeface="Calibri" panose="020F0502020204030204" pitchFamily="34" charset="0"/>
              </a:rPr>
              <a:t>در این مرحله نوجوان با پرسش های بنیادینی درباره بدن، جنسیت، هویت، نقش های اجتماعی و شکل گیری روابط روبه رو است</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9796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ECF5-037A-4AA8-A885-7E4549EC7770}"/>
              </a:ext>
            </a:extLst>
          </p:cNvPr>
          <p:cNvSpPr>
            <a:spLocks noGrp="1"/>
          </p:cNvSpPr>
          <p:nvPr>
            <p:ph type="title"/>
          </p:nvPr>
        </p:nvSpPr>
        <p:spPr/>
        <p:txBody>
          <a:bodyPr/>
          <a:lstStyle/>
          <a:p>
            <a:r>
              <a:rPr lang="fa-IR" sz="3600" dirty="0">
                <a:effectLst/>
                <a:latin typeface="Calibri" panose="020F0502020204030204" pitchFamily="34" charset="0"/>
                <a:ea typeface="Calibri" panose="020F0502020204030204" pitchFamily="34" charset="0"/>
                <a:cs typeface="Arial" panose="020B0604020202020204" pitchFamily="34" charset="0"/>
              </a:rPr>
              <a:t>هویت در مقابل سردرگمی نقش</a:t>
            </a:r>
            <a:endParaRPr lang="en-US" dirty="0"/>
          </a:p>
        </p:txBody>
      </p:sp>
      <p:sp>
        <p:nvSpPr>
          <p:cNvPr id="3" name="Content Placeholder 2">
            <a:extLst>
              <a:ext uri="{FF2B5EF4-FFF2-40B4-BE49-F238E27FC236}">
                <a16:creationId xmlns:a16="http://schemas.microsoft.com/office/drawing/2014/main" id="{6AD86257-7BC6-4C1D-86BB-EE0E90B33CC3}"/>
              </a:ext>
            </a:extLst>
          </p:cNvPr>
          <p:cNvSpPr>
            <a:spLocks noGrp="1"/>
          </p:cNvSpPr>
          <p:nvPr>
            <p:ph idx="1"/>
          </p:nvPr>
        </p:nvSpPr>
        <p:spPr/>
        <p:txBody>
          <a:bodyPr anchor="ctr">
            <a:normAutofit/>
          </a:bodyPr>
          <a:lstStyle/>
          <a:p>
            <a:pPr algn="ctr" rtl="1">
              <a:lnSpc>
                <a:spcPct val="200000"/>
              </a:lnSpc>
            </a:pPr>
            <a:r>
              <a:rPr lang="fa-IR" dirty="0">
                <a:effectLst/>
                <a:latin typeface="Calibri" panose="020F0502020204030204" pitchFamily="34" charset="0"/>
                <a:ea typeface="Calibri" panose="020F0502020204030204" pitchFamily="34" charset="0"/>
                <a:cs typeface="Calibri" panose="020F0502020204030204" pitchFamily="34" charset="0"/>
              </a:rPr>
              <a:t>. وقتی کودکان به نوجوانی می‌رسند، با یک چالش روانشناختی جدید، یعنی سوال "من کیستم؟"، مشغول می‌شوند. این اولین باری است که مسئله هویت مطرح می‌شود و اغلب با سوالات سخت دیگری مانند "چرا من اینجا هستم؟" "هدف من در زندگی چیست؟" و "معنای زندگی چیست؟" همراه است. چه کار باید بکنم؟ معیارهای ارزشهای اخلاقی، اجتماعی، رفتاری کدامند؟ چگونه می توانم سعادتمند باشم؟</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60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C001A-7D4D-4F91-BE64-1FEDDC8B6C7E}"/>
              </a:ext>
            </a:extLst>
          </p:cNvPr>
          <p:cNvSpPr>
            <a:spLocks noGrp="1"/>
          </p:cNvSpPr>
          <p:nvPr>
            <p:ph idx="1"/>
          </p:nvPr>
        </p:nvSpPr>
        <p:spPr/>
        <p:txBody>
          <a:bodyPr anchor="ctr"/>
          <a:lstStyle/>
          <a:p>
            <a:pPr algn="r" rtl="1">
              <a:lnSpc>
                <a:spcPct val="150000"/>
              </a:lnSpc>
            </a:pPr>
            <a:r>
              <a:rPr lang="fa-IR" dirty="0">
                <a:latin typeface="Calibri" panose="020F0502020204030204" pitchFamily="34" charset="0"/>
                <a:cs typeface="Calibri" panose="020F0502020204030204" pitchFamily="34" charset="0"/>
              </a:rPr>
              <a:t>هویت شخصی</a:t>
            </a:r>
          </a:p>
          <a:p>
            <a:pPr algn="r" rtl="1">
              <a:lnSpc>
                <a:spcPct val="150000"/>
              </a:lnSpc>
            </a:pPr>
            <a:r>
              <a:rPr lang="fa-IR" dirty="0">
                <a:latin typeface="Calibri" panose="020F0502020204030204" pitchFamily="34" charset="0"/>
                <a:cs typeface="Calibri" panose="020F0502020204030204" pitchFamily="34" charset="0"/>
              </a:rPr>
              <a:t>هویت اجتماعی</a:t>
            </a:r>
          </a:p>
          <a:p>
            <a:pPr algn="r" rtl="1">
              <a:lnSpc>
                <a:spcPct val="150000"/>
              </a:lnSpc>
            </a:pPr>
            <a:r>
              <a:rPr lang="fa-IR" dirty="0">
                <a:latin typeface="Calibri" panose="020F0502020204030204" pitchFamily="34" charset="0"/>
                <a:cs typeface="Calibri" panose="020F0502020204030204" pitchFamily="34" charset="0"/>
              </a:rPr>
              <a:t>هویت فرهنگی</a:t>
            </a:r>
          </a:p>
          <a:p>
            <a:pPr algn="r" rtl="1">
              <a:lnSpc>
                <a:spcPct val="150000"/>
              </a:lnSpc>
            </a:pPr>
            <a:r>
              <a:rPr lang="fa-IR" dirty="0">
                <a:latin typeface="Calibri" panose="020F0502020204030204" pitchFamily="34" charset="0"/>
                <a:cs typeface="Calibri" panose="020F0502020204030204" pitchFamily="34" charset="0"/>
              </a:rPr>
              <a:t>هویت شغلی </a:t>
            </a:r>
          </a:p>
          <a:p>
            <a:pPr algn="r" rtl="1">
              <a:lnSpc>
                <a:spcPct val="150000"/>
              </a:lnSpc>
            </a:pPr>
            <a:r>
              <a:rPr lang="fa-IR" dirty="0">
                <a:latin typeface="Calibri" panose="020F0502020204030204" pitchFamily="34" charset="0"/>
                <a:cs typeface="Calibri" panose="020F0502020204030204" pitchFamily="34" charset="0"/>
              </a:rPr>
              <a:t>هویت جنسیتی</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8956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D520-2020-46AE-AB9F-6B173D630FDB}"/>
              </a:ext>
            </a:extLst>
          </p:cNvPr>
          <p:cNvSpPr>
            <a:spLocks noGrp="1"/>
          </p:cNvSpPr>
          <p:nvPr>
            <p:ph type="title"/>
          </p:nvPr>
        </p:nvSpPr>
        <p:spPr>
          <a:xfrm>
            <a:off x="913795" y="609601"/>
            <a:ext cx="10353761" cy="755374"/>
          </a:xfrm>
        </p:spPr>
        <p:txBody>
          <a:bodyPr/>
          <a:lstStyle/>
          <a:p>
            <a:r>
              <a:rPr lang="fa-IR" dirty="0"/>
              <a:t>هویت جنسیتی</a:t>
            </a:r>
            <a:endParaRPr lang="en-US" dirty="0"/>
          </a:p>
        </p:txBody>
      </p:sp>
      <p:sp>
        <p:nvSpPr>
          <p:cNvPr id="3" name="Content Placeholder 2">
            <a:extLst>
              <a:ext uri="{FF2B5EF4-FFF2-40B4-BE49-F238E27FC236}">
                <a16:creationId xmlns:a16="http://schemas.microsoft.com/office/drawing/2014/main" id="{6674190E-8C88-4A4C-BD8D-1BFFBDE55822}"/>
              </a:ext>
            </a:extLst>
          </p:cNvPr>
          <p:cNvSpPr>
            <a:spLocks noGrp="1"/>
          </p:cNvSpPr>
          <p:nvPr>
            <p:ph idx="1"/>
          </p:nvPr>
        </p:nvSpPr>
        <p:spPr>
          <a:xfrm>
            <a:off x="913795" y="1563757"/>
            <a:ext cx="10353761" cy="5009321"/>
          </a:xfrm>
        </p:spPr>
        <p:txBody>
          <a:bodyPr anchor="ctr">
            <a:normAutofit/>
          </a:bodyPr>
          <a:lstStyle/>
          <a:p>
            <a:pPr marL="0" indent="0" algn="r" rtl="1">
              <a:lnSpc>
                <a:spcPct val="150000"/>
              </a:lnSpc>
              <a:buNone/>
            </a:pPr>
            <a:r>
              <a:rPr lang="fa-IR" sz="2400" dirty="0">
                <a:effectLst/>
                <a:latin typeface="Calibri" panose="020F0502020204030204" pitchFamily="34" charset="0"/>
                <a:ea typeface="Calibri" panose="020F0502020204030204" pitchFamily="34" charset="0"/>
                <a:cs typeface="Calibri" panose="020F0502020204030204" pitchFamily="34" charset="0"/>
              </a:rPr>
              <a:t> به احساس درونی و ذهنی فرد نسبت زن بودن یا مرد بودنیا هر دو و یا هیچکدام گفته می شود.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fa-IR" sz="2400" dirty="0">
                <a:effectLst/>
                <a:latin typeface="Calibri" panose="020F0502020204030204" pitchFamily="34" charset="0"/>
                <a:ea typeface="Calibri" panose="020F0502020204030204" pitchFamily="34" charset="0"/>
                <a:cs typeface="Calibri" panose="020F0502020204030204" pitchFamily="34" charset="0"/>
              </a:rPr>
              <a:t>هویت جنسیتی ممکن است با جنسیت و آناتومی تعیین‌شده مطابقت نداشته باشد.</a:t>
            </a:r>
          </a:p>
          <a:p>
            <a:pPr algn="r" rtl="1">
              <a:lnSpc>
                <a:spcPct val="150000"/>
              </a:lnSpc>
            </a:pPr>
            <a:r>
              <a:rPr lang="fa-IR" sz="2400" dirty="0">
                <a:effectLst/>
                <a:latin typeface="Calibri" panose="020F0502020204030204" pitchFamily="34" charset="0"/>
                <a:ea typeface="Calibri" panose="020F0502020204030204" pitchFamily="34" charset="0"/>
                <a:cs typeface="Calibri" panose="020F0502020204030204" pitchFamily="34" charset="0"/>
              </a:rPr>
              <a:t>هویت جنسیتی غیرباینری – فردی از هر جنسیت تعیین‌شده در بدو تولد که هویت جنسیتی‌اش نه منحصراً مرد و نه منحصراً زن است، از جمله ترکیبی از این دو، یا هیچ کدام و یا چیزی کاملاً متفاوت که در این دسته بندی ها نباشد</a:t>
            </a: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سایر اصطلاحاتی که برای توصیف هویت جنسیتی غیرباینری استفاده می‌شوند عبارتند از: جنسیت‌کوئیر، جنسیت-خلاق، جنسیت-گستر، جنسیت-مستقل، دوجنسیتی، غیرسیسجندر، ای‌جندر، و ترکیب جنسیت، و غیره</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L="0" indent="0" algn="r" rtl="1">
              <a:lnSpc>
                <a:spcPct val="150000"/>
              </a:lnSpc>
              <a:buNone/>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9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115F-7FA3-4C4A-9903-DE9828ACA14F}"/>
              </a:ext>
            </a:extLst>
          </p:cNvPr>
          <p:cNvSpPr>
            <a:spLocks noGrp="1"/>
          </p:cNvSpPr>
          <p:nvPr>
            <p:ph type="title"/>
          </p:nvPr>
        </p:nvSpPr>
        <p:spPr/>
        <p:txBody>
          <a:bodyPr/>
          <a:lstStyle/>
          <a:p>
            <a:r>
              <a:rPr lang="fa-IR" dirty="0"/>
              <a:t>رشد جنسیتی</a:t>
            </a:r>
            <a:endParaRPr lang="en-US" dirty="0"/>
          </a:p>
        </p:txBody>
      </p:sp>
      <p:sp>
        <p:nvSpPr>
          <p:cNvPr id="3" name="Content Placeholder 2">
            <a:extLst>
              <a:ext uri="{FF2B5EF4-FFF2-40B4-BE49-F238E27FC236}">
                <a16:creationId xmlns:a16="http://schemas.microsoft.com/office/drawing/2014/main" id="{A51A0974-B90A-4CBD-9433-67278177D1B3}"/>
              </a:ext>
            </a:extLst>
          </p:cNvPr>
          <p:cNvSpPr>
            <a:spLocks noGrp="1"/>
          </p:cNvSpPr>
          <p:nvPr>
            <p:ph idx="1"/>
          </p:nvPr>
        </p:nvSpPr>
        <p:spPr/>
        <p:txBody>
          <a:bodyPr anchor="ctr">
            <a:normAutofit/>
          </a:bodyPr>
          <a:lstStyle/>
          <a:p>
            <a:pPr algn="r" rtl="1"/>
            <a:r>
              <a:rPr lang="fa-IR" dirty="0">
                <a:effectLst/>
                <a:latin typeface="Calibri" panose="020F0502020204030204" pitchFamily="34" charset="0"/>
                <a:cs typeface="Calibri" panose="020F0502020204030204" pitchFamily="34" charset="0"/>
              </a:rPr>
              <a:t>دقیقاً مشخص نیست که کودکان خردسال چگونه در مورد جنسیت یاد می‌گیرند؛ با این حال، مشخص است که کودکان در دوران طفولیت (دوسال اول) از اندام تناسلی خود آگاه می‌شوند . </a:t>
            </a:r>
          </a:p>
          <a:p>
            <a:pPr algn="r" rtl="1"/>
            <a:r>
              <a:rPr lang="fa-IR" dirty="0">
                <a:effectLst/>
                <a:latin typeface="Calibri" panose="020F0502020204030204" pitchFamily="34" charset="0"/>
                <a:cs typeface="Calibri" panose="020F0502020204030204" pitchFamily="34" charset="0"/>
              </a:rPr>
              <a:t> در سنین نه ماهگی تا سه سالگی از ویژگی‌های جنسیتی خود و دیگران آگاه می‌شوند .با مفهوم دختر وپسر بودن اشنا می شود.</a:t>
            </a:r>
          </a:p>
          <a:p>
            <a:pPr algn="r" rtl="1"/>
            <a:r>
              <a:rPr lang="fa-IR" dirty="0">
                <a:effectLst/>
                <a:latin typeface="Calibri" panose="020F0502020204030204" pitchFamily="34" charset="0"/>
                <a:cs typeface="Calibri" panose="020F0502020204030204" pitchFamily="34" charset="0"/>
              </a:rPr>
              <a:t>تفاوت فیزیکی پدر و مادر رو درک می کند. براساس خصوصیت جسمانی و ظاهری زن یا مرد، هویت جنسی فرد را تشخیص می دهند و رفته رفته می فهمند که لباس و رفتار مردانه و زنانه کدام است. اما نمی توانند درک کنند که جنسیت انها پایدار و تغییر نخواهد کرد</a:t>
            </a:r>
          </a:p>
          <a:p>
            <a:pPr algn="r" rt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2388825"/>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33602-1507-4CDE-9E23-D273FB9D35A0}"/>
              </a:ext>
            </a:extLst>
          </p:cNvPr>
          <p:cNvSpPr>
            <a:spLocks noGrp="1"/>
          </p:cNvSpPr>
          <p:nvPr>
            <p:ph idx="1"/>
          </p:nvPr>
        </p:nvSpPr>
        <p:spPr/>
        <p:txBody>
          <a:bodyPr/>
          <a:lstStyle/>
          <a:p>
            <a:pPr algn="r" rtl="1"/>
            <a:r>
              <a:rPr lang="fa-IR" dirty="0">
                <a:effectLst/>
                <a:latin typeface="Calibri" panose="020F0502020204030204" pitchFamily="34" charset="0"/>
                <a:cs typeface="Calibri" panose="020F0502020204030204" pitchFamily="34" charset="0"/>
              </a:rPr>
              <a:t>کودکان بین دو تا چهار سال شروع به درک تفاوت‌های جنسیتی می‌کنند، از ضمایر جنسیتی مانند "او" اشاره به دختر و "او" اشاره به پسر استفاده می‌کنند و می‌توانند جنسیت خود را شناسایی کنند. </a:t>
            </a:r>
          </a:p>
          <a:p>
            <a:pPr algn="r" rtl="1"/>
            <a:r>
              <a:rPr lang="fa-IR" dirty="0">
                <a:effectLst/>
                <a:latin typeface="Calibri" panose="020F0502020204030204" pitchFamily="34" charset="0"/>
                <a:cs typeface="Calibri" panose="020F0502020204030204" pitchFamily="34" charset="0"/>
              </a:rPr>
              <a:t>کنجکاوی در زمینه مسائل جنسی دارند که صرفا جهت شناخت نه اگاهی در امور جنسی</a:t>
            </a:r>
          </a:p>
          <a:p>
            <a:pPr algn="r" rtl="1"/>
            <a:r>
              <a:rPr lang="fa-IR" dirty="0">
                <a:effectLst/>
                <a:latin typeface="Calibri" panose="020F0502020204030204" pitchFamily="34" charset="0"/>
                <a:cs typeface="Calibri" panose="020F0502020204030204" pitchFamily="34" charset="0"/>
              </a:rPr>
              <a:t>در این سن، اکثر کودکان همچنین با اسباب‌بازی‌ها و بازی‌هایی بازی می‌کنند که معمولاً با جنسیت تعیین‌شده در بدو تولد آنها مرتبط است</a:t>
            </a:r>
            <a:endParaRPr lang="en-US" dirty="0"/>
          </a:p>
        </p:txBody>
      </p:sp>
    </p:spTree>
    <p:extLst>
      <p:ext uri="{BB962C8B-B14F-4D97-AF65-F5344CB8AC3E}">
        <p14:creationId xmlns:p14="http://schemas.microsoft.com/office/powerpoint/2010/main" val="2193424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00BFB-B6E1-4634-AA67-9CC3DA08E222}"/>
              </a:ext>
            </a:extLst>
          </p:cNvPr>
          <p:cNvSpPr>
            <a:spLocks noGrp="1"/>
          </p:cNvSpPr>
          <p:nvPr>
            <p:ph idx="1"/>
          </p:nvPr>
        </p:nvSpPr>
        <p:spPr>
          <a:xfrm>
            <a:off x="913794" y="1099930"/>
            <a:ext cx="10363805" cy="4691270"/>
          </a:xfrm>
        </p:spPr>
        <p:txBody>
          <a:bodyPr>
            <a:normAutofit/>
          </a:bodyPr>
          <a:lstStyle/>
          <a:p>
            <a:pPr algn="r" rtl="1"/>
            <a:endParaRPr lang="fa-IR" dirty="0">
              <a:effectLst/>
              <a:latin typeface="Calibri" panose="020F0502020204030204" pitchFamily="34" charset="0"/>
              <a:ea typeface="Calibri" panose="020F0502020204030204" pitchFamily="34" charset="0"/>
              <a:cs typeface="Calibri" panose="020F0502020204030204" pitchFamily="34" charset="0"/>
            </a:endParaRPr>
          </a:p>
          <a:p>
            <a:pPr algn="r" rtl="1"/>
            <a:r>
              <a:rPr lang="fa-IR" dirty="0">
                <a:effectLst/>
                <a:latin typeface="Calibri" panose="020F0502020204030204" pitchFamily="34" charset="0"/>
                <a:ea typeface="Calibri" panose="020F0502020204030204" pitchFamily="34" charset="0"/>
                <a:cs typeface="Calibri" panose="020F0502020204030204" pitchFamily="34" charset="0"/>
              </a:rPr>
              <a:t>در ابتدا، کودکان ممکن است جنسیت را در معرض تغییر و تنوع بدانند. از پنج تا شش سالگی، دیدگاه آنها در مورد جنسیت ثابت‌تر می‌شود . </a:t>
            </a:r>
          </a:p>
          <a:p>
            <a:pPr algn="r" rtl="1"/>
            <a:r>
              <a:rPr lang="fa-IR" dirty="0">
                <a:effectLst/>
                <a:latin typeface="Calibri" panose="020F0502020204030204" pitchFamily="34" charset="0"/>
                <a:ea typeface="Calibri" panose="020F0502020204030204" pitchFamily="34" charset="0"/>
                <a:cs typeface="Calibri" panose="020F0502020204030204" pitchFamily="34" charset="0"/>
              </a:rPr>
              <a:t>کودکان خردسال کلیشه‌های جنسیتی را برای خود و دیگران در نظر می‌گیرند. </a:t>
            </a:r>
          </a:p>
          <a:p>
            <a:pPr algn="r" rtl="1"/>
            <a:r>
              <a:rPr lang="fa-IR" dirty="0">
                <a:effectLst/>
                <a:latin typeface="Calibri" panose="020F0502020204030204" pitchFamily="34" charset="0"/>
                <a:ea typeface="Calibri" panose="020F0502020204030204" pitchFamily="34" charset="0"/>
                <a:cs typeface="Calibri" panose="020F0502020204030204" pitchFamily="34" charset="0"/>
              </a:rPr>
              <a:t>کودکان پیش‌دبستانی شروع به جداسازی جنسی می‌کنند، بیشتر با همسالان همجنس خود بازی می‌کنند و ساختارهای اجتماعی قابل تعمیم و نقش‌ها و قوانین منطبق با جنسیت را پیش می‌برند .</a:t>
            </a:r>
          </a:p>
          <a:p>
            <a:pPr algn="r" rtl="1"/>
            <a:r>
              <a:rPr lang="fa-IR" dirty="0">
                <a:effectLst/>
                <a:latin typeface="Calibri" panose="020F0502020204030204" pitchFamily="34" charset="0"/>
                <a:ea typeface="Calibri" panose="020F0502020204030204" pitchFamily="34" charset="0"/>
                <a:cs typeface="Calibri" panose="020F0502020204030204" pitchFamily="34" charset="0"/>
              </a:rPr>
              <a:t>در سال‌های مدرسه، کودکان ممکن است قوانین جنسیتی را آسان‌تر بگیرند و فعالیت‌های جنسیتی را با انعطاف‌پذیری و حق انتخاب بیشتری در نظر بگیرند .</a:t>
            </a:r>
          </a:p>
          <a:p>
            <a:pPr algn="r" rtl="1"/>
            <a:r>
              <a:rPr lang="fa-IR" dirty="0">
                <a:effectLst/>
                <a:latin typeface="Calibri" panose="020F0502020204030204" pitchFamily="34" charset="0"/>
                <a:ea typeface="Calibri" panose="020F0502020204030204" pitchFamily="34" charset="0"/>
                <a:cs typeface="Calibri" panose="020F0502020204030204" pitchFamily="34" charset="0"/>
              </a:rPr>
              <a:t>با این حال، گروه‌های همسالان عموماً هم‌جنس باقی می‌مانند؛ پیروی از قوانین، مشارکت و پذیرش گروه همسالان در کودکان در سن مدرسه مهم است.</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394322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6C9AA-D6F9-4336-BAC5-DA0AAFAD6C63}"/>
              </a:ext>
            </a:extLst>
          </p:cNvPr>
          <p:cNvSpPr>
            <a:spLocks noGrp="1"/>
          </p:cNvSpPr>
          <p:nvPr>
            <p:ph idx="1"/>
          </p:nvPr>
        </p:nvSpPr>
        <p:spPr/>
        <p:txBody>
          <a:bodyPr anchor="ctr"/>
          <a:lstStyle/>
          <a:p>
            <a:pPr algn="ctr" rtl="1">
              <a:lnSpc>
                <a:spcPct val="200000"/>
              </a:lnSpc>
            </a:pPr>
            <a:r>
              <a:rPr lang="fa-IR" dirty="0">
                <a:latin typeface="Calibri" panose="020F0502020204030204" pitchFamily="34" charset="0"/>
                <a:cs typeface="Calibri" panose="020F0502020204030204" pitchFamily="34" charset="0"/>
              </a:rPr>
              <a:t>هویت جنسی در نوجوان با دغدغه و نگرانی همراه است.</a:t>
            </a:r>
          </a:p>
          <a:p>
            <a:pPr algn="ctr" rtl="1">
              <a:lnSpc>
                <a:spcPct val="200000"/>
              </a:lnSpc>
            </a:pPr>
            <a:r>
              <a:rPr lang="fa-IR" dirty="0">
                <a:latin typeface="Calibri" panose="020F0502020204030204" pitchFamily="34" charset="0"/>
                <a:cs typeface="Calibri" panose="020F0502020204030204" pitchFamily="34" charset="0"/>
              </a:rPr>
              <a:t>من واقعا چه جنسیتی هستم؟ ایا واقعا دخترم، پسرم، غیر باینری هستم؟</a:t>
            </a:r>
          </a:p>
          <a:p>
            <a:pPr algn="ctr" rtl="1">
              <a:lnSpc>
                <a:spcPct val="200000"/>
              </a:lnSpc>
            </a:pPr>
            <a:r>
              <a:rPr lang="fa-IR" dirty="0">
                <a:latin typeface="Calibri" panose="020F0502020204030204" pitchFamily="34" charset="0"/>
                <a:cs typeface="Calibri" panose="020F0502020204030204" pitchFamily="34" charset="0"/>
              </a:rPr>
              <a:t>اگر هویت من متفاوت باشه واکنش خانواده و اطرافیان چطور هست؟</a:t>
            </a:r>
          </a:p>
          <a:p>
            <a:pPr algn="ctr" rtl="1">
              <a:lnSpc>
                <a:spcPct val="200000"/>
              </a:lnSpc>
            </a:pPr>
            <a:r>
              <a:rPr lang="fa-IR" dirty="0">
                <a:latin typeface="Calibri" panose="020F0502020204030204" pitchFamily="34" charset="0"/>
                <a:cs typeface="Calibri" panose="020F0502020204030204" pitchFamily="34" charset="0"/>
              </a:rPr>
              <a:t>ایا می تونم هویت جنسی خودم رو تغییر بدم</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15073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46FC-640A-459D-BFB7-C2C2A46235C1}"/>
              </a:ext>
            </a:extLst>
          </p:cNvPr>
          <p:cNvSpPr>
            <a:spLocks noGrp="1"/>
          </p:cNvSpPr>
          <p:nvPr>
            <p:ph type="title"/>
          </p:nvPr>
        </p:nvSpPr>
        <p:spPr/>
        <p:txBody>
          <a:bodyPr/>
          <a:lstStyle/>
          <a:p>
            <a:r>
              <a:rPr lang="fa-IR" dirty="0"/>
              <a:t>ملال جنسیتی</a:t>
            </a:r>
            <a:endParaRPr lang="en-US" dirty="0"/>
          </a:p>
        </p:txBody>
      </p:sp>
      <p:sp>
        <p:nvSpPr>
          <p:cNvPr id="3" name="Content Placeholder 2">
            <a:extLst>
              <a:ext uri="{FF2B5EF4-FFF2-40B4-BE49-F238E27FC236}">
                <a16:creationId xmlns:a16="http://schemas.microsoft.com/office/drawing/2014/main" id="{11F083BD-8972-4E5C-8A01-1EA83954EF2D}"/>
              </a:ext>
            </a:extLst>
          </p:cNvPr>
          <p:cNvSpPr>
            <a:spLocks noGrp="1"/>
          </p:cNvSpPr>
          <p:nvPr>
            <p:ph idx="1"/>
          </p:nvPr>
        </p:nvSpPr>
        <p:spPr/>
        <p:txBody>
          <a:bodyPr anchor="ctr">
            <a:normAutofit/>
          </a:bodyPr>
          <a:lstStyle/>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برخی از کودکان هویت جنسیتی دارند که با جنسیت تعیین‌شده در بدو تولدشان مطابقت ندارد. این کودکان به عنوان جوانان تراجنسیتی یا دارای تنوع جنسیتی (</a:t>
            </a:r>
            <a:r>
              <a:rPr lang="en-US" dirty="0">
                <a:effectLst/>
                <a:latin typeface="Calibri" panose="020F0502020204030204" pitchFamily="34" charset="0"/>
                <a:ea typeface="Calibri" panose="020F0502020204030204" pitchFamily="34" charset="0"/>
                <a:cs typeface="Calibri" panose="020F0502020204030204" pitchFamily="34" charset="0"/>
              </a:rPr>
              <a:t>TGD</a:t>
            </a:r>
            <a:r>
              <a:rPr lang="fa-IR" dirty="0">
                <a:effectLst/>
                <a:latin typeface="Calibri" panose="020F0502020204030204" pitchFamily="34" charset="0"/>
                <a:ea typeface="Calibri" panose="020F0502020204030204" pitchFamily="34" charset="0"/>
                <a:cs typeface="Calibri" panose="020F0502020204030204" pitchFamily="34" charset="0"/>
              </a:rPr>
              <a:t>) توصیف می‌شوند. </a:t>
            </a:r>
          </a:p>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برای بسیاری از کودکان و نوجوانان دارای </a:t>
            </a:r>
            <a:r>
              <a:rPr lang="en-US" dirty="0">
                <a:effectLst/>
                <a:latin typeface="Calibri" panose="020F0502020204030204" pitchFamily="34" charset="0"/>
                <a:ea typeface="Calibri" panose="020F0502020204030204" pitchFamily="34" charset="0"/>
                <a:cs typeface="Calibri" panose="020F0502020204030204" pitchFamily="34" charset="0"/>
              </a:rPr>
              <a:t>TGD</a:t>
            </a:r>
            <a:r>
              <a:rPr lang="fa-IR" dirty="0">
                <a:effectLst/>
                <a:latin typeface="Calibri" panose="020F0502020204030204" pitchFamily="34" charset="0"/>
                <a:ea typeface="Calibri" panose="020F0502020204030204" pitchFamily="34" charset="0"/>
                <a:cs typeface="Calibri" panose="020F0502020204030204" pitchFamily="34" charset="0"/>
              </a:rPr>
              <a:t>، ناهماهنگی بین هویت جنسیتی و جنسیت تعیین‌شده در بدو تولد باعث پریشانی می‌شود. هنگامی که پریشانی با شروع بلوغ ظاهر می‌شود یا از کودکی وجود داشته و با شروع بلوغ شدت می‌گیرد، به ندرت فروکش می‌کند.</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517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542CC-8CF7-4BBD-9AAC-150D7CB12238}"/>
              </a:ext>
            </a:extLst>
          </p:cNvPr>
          <p:cNvSpPr>
            <a:spLocks noGrp="1"/>
          </p:cNvSpPr>
          <p:nvPr>
            <p:ph idx="1"/>
          </p:nvPr>
        </p:nvSpPr>
        <p:spPr/>
        <p:txBody>
          <a:bodyPr anchor="ctr"/>
          <a:lstStyle/>
          <a:p>
            <a:pPr algn="r" rtl="1">
              <a:lnSpc>
                <a:spcPct val="150000"/>
              </a:lnSpc>
            </a:pPr>
            <a:r>
              <a:rPr lang="fa-IR" dirty="0">
                <a:latin typeface="Calibri" panose="020F0502020204030204" pitchFamily="34" charset="0"/>
                <a:cs typeface="Calibri" panose="020F0502020204030204" pitchFamily="34" charset="0"/>
              </a:rPr>
              <a:t>طبق </a:t>
            </a:r>
            <a:r>
              <a:rPr lang="en-US" dirty="0" err="1">
                <a:latin typeface="Calibri" panose="020F0502020204030204" pitchFamily="34" charset="0"/>
                <a:cs typeface="Calibri" panose="020F0502020204030204" pitchFamily="34" charset="0"/>
              </a:rPr>
              <a:t>dsm</a:t>
            </a:r>
            <a:r>
              <a:rPr lang="fa-IR" dirty="0">
                <a:latin typeface="Calibri" panose="020F0502020204030204" pitchFamily="34" charset="0"/>
                <a:cs typeface="Calibri" panose="020F0502020204030204" pitchFamily="34" charset="0"/>
              </a:rPr>
              <a:t> ملال جنسیتی به معنای احساس شدید ناراحتی و عدم تطابق بین هویت جنسیتی فرد و جنسیت بیولوژیک اوست که می تواند تاثیرات منفی بر زندگی شخصی، اجتماعی و روانی فرد داشته باشد.</a:t>
            </a:r>
          </a:p>
          <a:p>
            <a:pPr algn="r" rtl="1">
              <a:lnSpc>
                <a:spcPct val="150000"/>
              </a:lnSpc>
            </a:pPr>
            <a:r>
              <a:rPr lang="fa-IR" dirty="0">
                <a:latin typeface="Calibri" panose="020F0502020204030204" pitchFamily="34" charset="0"/>
                <a:cs typeface="Calibri" panose="020F0502020204030204" pitchFamily="34" charset="0"/>
              </a:rPr>
              <a:t>ناراحتی و اضطراب قابل توجه که باعث  افسردگی، تنهایی، طرد اجتماعی و اختلال در عملکرد مدرسه و یا محل کار گردد</a:t>
            </a:r>
          </a:p>
          <a:p>
            <a:pPr algn="r" rtl="1">
              <a:lnSpc>
                <a:spcPct val="150000"/>
              </a:lnSpc>
            </a:pPr>
            <a:r>
              <a:rPr lang="fa-IR" dirty="0">
                <a:latin typeface="Calibri" panose="020F0502020204030204" pitchFamily="34" charset="0"/>
                <a:cs typeface="Calibri" panose="020F0502020204030204" pitchFamily="34" charset="0"/>
              </a:rPr>
              <a:t>این اضطراب و نگرانی حداقل شش ماه ادامه دارد</a:t>
            </a:r>
          </a:p>
          <a:p>
            <a:pPr algn="r" rtl="1">
              <a:lnSpc>
                <a:spcPct val="15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828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02E0-E9AF-4F96-B848-E61AFF69A9CD}"/>
              </a:ext>
            </a:extLst>
          </p:cNvPr>
          <p:cNvSpPr>
            <a:spLocks noGrp="1"/>
          </p:cNvSpPr>
          <p:nvPr>
            <p:ph type="title"/>
          </p:nvPr>
        </p:nvSpPr>
        <p:spPr/>
        <p:txBody>
          <a:bodyPr/>
          <a:lstStyle/>
          <a:p>
            <a:r>
              <a:rPr lang="fa-IR" dirty="0"/>
              <a:t>گرایشات جنسی</a:t>
            </a:r>
            <a:endParaRPr lang="en-US" dirty="0"/>
          </a:p>
        </p:txBody>
      </p:sp>
      <p:sp>
        <p:nvSpPr>
          <p:cNvPr id="3" name="Content Placeholder 2">
            <a:extLst>
              <a:ext uri="{FF2B5EF4-FFF2-40B4-BE49-F238E27FC236}">
                <a16:creationId xmlns:a16="http://schemas.microsoft.com/office/drawing/2014/main" id="{AAD55ACB-C9A6-45F0-8B73-ED1CE7C5C2CF}"/>
              </a:ext>
            </a:extLst>
          </p:cNvPr>
          <p:cNvSpPr>
            <a:spLocks noGrp="1"/>
          </p:cNvSpPr>
          <p:nvPr>
            <p:ph idx="1"/>
          </p:nvPr>
        </p:nvSpPr>
        <p:spPr/>
        <p:txBody>
          <a:bodyPr anchor="ctr"/>
          <a:lstStyle/>
          <a:p>
            <a:pPr algn="r" rtl="1"/>
            <a:r>
              <a:rPr lang="fa-IR" dirty="0">
                <a:latin typeface="Calibri" panose="020F0502020204030204" pitchFamily="34" charset="0"/>
                <a:cs typeface="Calibri" panose="020F0502020204030204" pitchFamily="34" charset="0"/>
              </a:rPr>
              <a:t>به تمایلات عاطفی، رمانتیک یا جنسی فرد نسبت به افراد دیگر گفته می شود یعنی اینکه فرد به چه جنسیتی جذب می شود</a:t>
            </a:r>
          </a:p>
          <a:p>
            <a:pPr algn="r" rtl="1"/>
            <a:r>
              <a:rPr lang="fa-IR" dirty="0">
                <a:latin typeface="Calibri" panose="020F0502020204030204" pitchFamily="34" charset="0"/>
                <a:cs typeface="Calibri" panose="020F0502020204030204" pitchFamily="34" charset="0"/>
              </a:rPr>
              <a:t>هتروسکشوال: جذب به جنس مخالف</a:t>
            </a:r>
          </a:p>
          <a:p>
            <a:pPr algn="r" rtl="1"/>
            <a:r>
              <a:rPr lang="fa-IR" dirty="0">
                <a:latin typeface="Calibri" panose="020F0502020204030204" pitchFamily="34" charset="0"/>
                <a:cs typeface="Calibri" panose="020F0502020204030204" pitchFamily="34" charset="0"/>
              </a:rPr>
              <a:t>هموسکشوال: جذب به جنسی موافق( گی- لزبین)</a:t>
            </a:r>
          </a:p>
          <a:p>
            <a:pPr algn="r" rtl="1"/>
            <a:r>
              <a:rPr lang="fa-IR" dirty="0">
                <a:latin typeface="Calibri" panose="020F0502020204030204" pitchFamily="34" charset="0"/>
                <a:cs typeface="Calibri" panose="020F0502020204030204" pitchFamily="34" charset="0"/>
              </a:rPr>
              <a:t>بای سکشوال: جذب به هر دو جنس</a:t>
            </a:r>
          </a:p>
          <a:p>
            <a:pPr algn="r" rtl="1"/>
            <a:r>
              <a:rPr lang="fa-IR" dirty="0">
                <a:latin typeface="Calibri" panose="020F0502020204030204" pitchFamily="34" charset="0"/>
                <a:cs typeface="Calibri" panose="020F0502020204030204" pitchFamily="34" charset="0"/>
              </a:rPr>
              <a:t>اسکشوال: نداشتن تمایل جنسی</a:t>
            </a:r>
          </a:p>
          <a:p>
            <a:pPr algn="r" rtl="1"/>
            <a:r>
              <a:rPr lang="fa-IR" dirty="0">
                <a:latin typeface="Calibri" panose="020F0502020204030204" pitchFamily="34" charset="0"/>
                <a:cs typeface="Calibri" panose="020F0502020204030204" pitchFamily="34" charset="0"/>
              </a:rPr>
              <a:t>پان سکشوال: جذب به همه ی جنسیت ها</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769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3E5F4A-96AE-44A2-91C8-8E53F820AA67}"/>
              </a:ext>
            </a:extLst>
          </p:cNvPr>
          <p:cNvSpPr>
            <a:spLocks noGrp="1"/>
          </p:cNvSpPr>
          <p:nvPr>
            <p:ph idx="1"/>
          </p:nvPr>
        </p:nvSpPr>
        <p:spPr/>
        <p:txBody>
          <a:bodyPr anchor="ctr"/>
          <a:lstStyle/>
          <a:p>
            <a:pPr algn="ctr" rtl="1"/>
            <a:r>
              <a:rPr lang="fa-IR" dirty="0">
                <a:latin typeface="Calibri" panose="020F0502020204030204" pitchFamily="34" charset="0"/>
                <a:cs typeface="Calibri" panose="020F0502020204030204" pitchFamily="34" charset="0"/>
              </a:rPr>
              <a:t>در نبود اموزش صحیح و علمی ، نوجوانان برای یافتن پاسخ به منابع غیر معتبر</a:t>
            </a:r>
          </a:p>
          <a:p>
            <a:pPr marL="0" indent="0" algn="ctr" rtl="1">
              <a:buNone/>
            </a:pPr>
            <a:r>
              <a:rPr lang="fa-IR" dirty="0">
                <a:latin typeface="Calibri" panose="020F0502020204030204" pitchFamily="34" charset="0"/>
                <a:cs typeface="Calibri" panose="020F0502020204030204" pitchFamily="34" charset="0"/>
              </a:rPr>
              <a:t>فضای مجازی و تجربه های ناکافی یا اسیب زا روی می اورند.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78595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EC52A-1AAD-4C6D-B513-74971EBC0F73}"/>
              </a:ext>
            </a:extLst>
          </p:cNvPr>
          <p:cNvSpPr>
            <a:spLocks noGrp="1"/>
          </p:cNvSpPr>
          <p:nvPr>
            <p:ph idx="1"/>
          </p:nvPr>
        </p:nvSpPr>
        <p:spPr>
          <a:xfrm>
            <a:off x="913795" y="543339"/>
            <a:ext cx="10271040" cy="5247861"/>
          </a:xfrm>
        </p:spPr>
        <p:txBody>
          <a:bodyPr anchor="ctr">
            <a:normAutofit/>
          </a:body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تعیین گرایش جنسی فرد به مرور زمان اتفاق می‌افتد. </a:t>
            </a:r>
            <a:endParaRPr lang="fa-IR" dirty="0">
              <a:effectLst/>
              <a:latin typeface="Calibri" panose="020F0502020204030204" pitchFamily="34" charset="0"/>
              <a:ea typeface="Calibri" panose="020F0502020204030204" pitchFamily="34" charset="0"/>
              <a:cs typeface="Calibri" panose="020F0502020204030204" pitchFamily="34" charset="0"/>
            </a:endParaRPr>
          </a:p>
          <a:p>
            <a:pPr algn="r" rtl="1"/>
            <a:r>
              <a:rPr lang="ar-SA" dirty="0">
                <a:effectLst/>
                <a:latin typeface="Calibri" panose="020F0502020204030204" pitchFamily="34" charset="0"/>
                <a:ea typeface="Calibri" panose="020F0502020204030204" pitchFamily="34" charset="0"/>
                <a:cs typeface="Calibri" panose="020F0502020204030204" pitchFamily="34" charset="0"/>
              </a:rPr>
              <a:t>اولین آگاهی از جذابیت همجنس، که ممکن است ادامه داشته باشد یا نداشته باشد، در اوایل 9 سالگی برای مردان و 10 سالگی برای زنان</a:t>
            </a:r>
            <a:r>
              <a:rPr lang="fa-IR" dirty="0">
                <a:effectLst/>
                <a:latin typeface="Calibri" panose="020F0502020204030204" pitchFamily="34" charset="0"/>
                <a:ea typeface="Calibri" panose="020F0502020204030204" pitchFamily="34" charset="0"/>
                <a:cs typeface="Calibri" panose="020F0502020204030204" pitchFamily="34" charset="0"/>
              </a:rPr>
              <a:t> دگرجنس گرا</a:t>
            </a:r>
            <a:r>
              <a:rPr lang="ar-SA" dirty="0">
                <a:effectLst/>
                <a:latin typeface="Calibri" panose="020F0502020204030204" pitchFamily="34" charset="0"/>
                <a:ea typeface="Calibri" panose="020F0502020204030204" pitchFamily="34" charset="0"/>
                <a:cs typeface="Calibri" panose="020F0502020204030204" pitchFamily="34" charset="0"/>
              </a:rPr>
              <a:t> توصیف شده است، اما جوانانی که در اقلیت جنسی قرار دارند ممکن است خود را همجنس‌گرا بدانند.</a:t>
            </a:r>
            <a:endParaRPr lang="fa-IR"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200000"/>
              </a:lnSpc>
              <a:spcBef>
                <a:spcPts val="0"/>
              </a:spcBef>
              <a:spcAft>
                <a:spcPts val="800"/>
              </a:spcAft>
            </a:pPr>
            <a:r>
              <a:rPr lang="ar-SA" dirty="0">
                <a:effectLst/>
                <a:latin typeface="Calibri" panose="020F0502020204030204" pitchFamily="34" charset="0"/>
                <a:ea typeface="Calibri" panose="020F0502020204030204" pitchFamily="34" charset="0"/>
                <a:cs typeface="Calibri" panose="020F0502020204030204" pitchFamily="34" charset="0"/>
              </a:rPr>
              <a:t>برخی از مراقبان و خانواده‌ها ممکن است سعی کنند جذابیت‌ها، هویت یا رفتار همجنس‌گرایانه را به پارامترهای اجتماعی دگرجنس‌گرایانه تغییر مسیر دهند.</a:t>
            </a:r>
            <a:endParaRPr lang="fa-IR"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200000"/>
              </a:lnSpc>
              <a:spcBef>
                <a:spcPts val="0"/>
              </a:spcBef>
              <a:spcAft>
                <a:spcPts val="800"/>
              </a:spcAft>
            </a:pPr>
            <a:r>
              <a:rPr lang="ar-SA" dirty="0">
                <a:effectLst/>
                <a:latin typeface="Calibri" panose="020F0502020204030204" pitchFamily="34" charset="0"/>
                <a:ea typeface="Calibri" panose="020F0502020204030204" pitchFamily="34" charset="0"/>
                <a:cs typeface="Calibri" panose="020F0502020204030204" pitchFamily="34" charset="0"/>
              </a:rPr>
              <a:t>تعصب جنسی بیرونی و درونی شده (که به عنوان "همجنسگرا هراسی" یا "همجنسگرایی منفی" نیز شناخته می‌شود) ممکن است نوجوانان را به سمت اجتناب کامل از فعالیت جنسی، پذیرش فعالیت دگرجنسگرایانه یا بدرفتاری با دیگران که آنها را همجنسگرا یا لزبین می‌دانند، سوق دهد </a:t>
            </a:r>
            <a:r>
              <a:rPr lang="fa-IR" dirty="0">
                <a:effectLst/>
                <a:latin typeface="Calibri" panose="020F0502020204030204" pitchFamily="34" charset="0"/>
                <a:ea typeface="Calibri" panose="020F0502020204030204" pitchFamily="34" charset="0"/>
                <a:cs typeface="Calibri" panose="020F0502020204030204" pitchFamily="34" charset="0"/>
              </a:rPr>
              <a:t>.</a:t>
            </a:r>
            <a:r>
              <a:rPr lang="ar-SA"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509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6E4E-CD74-44BE-8E7E-5A7250199FBF}"/>
              </a:ext>
            </a:extLst>
          </p:cNvPr>
          <p:cNvSpPr>
            <a:spLocks noGrp="1"/>
          </p:cNvSpPr>
          <p:nvPr>
            <p:ph type="title"/>
          </p:nvPr>
        </p:nvSpPr>
        <p:spPr/>
        <p:txBody>
          <a:bodyPr/>
          <a:lstStyle/>
          <a:p>
            <a:r>
              <a:rPr lang="fa-IR" dirty="0"/>
              <a:t>مغز</a:t>
            </a:r>
            <a:endParaRPr lang="en-US" dirty="0"/>
          </a:p>
        </p:txBody>
      </p:sp>
      <p:sp>
        <p:nvSpPr>
          <p:cNvPr id="3" name="Content Placeholder 2">
            <a:extLst>
              <a:ext uri="{FF2B5EF4-FFF2-40B4-BE49-F238E27FC236}">
                <a16:creationId xmlns:a16="http://schemas.microsoft.com/office/drawing/2014/main" id="{03B2BC3F-755B-4275-9D73-08E4A54EE736}"/>
              </a:ext>
            </a:extLst>
          </p:cNvPr>
          <p:cNvSpPr>
            <a:spLocks noGrp="1"/>
          </p:cNvSpPr>
          <p:nvPr>
            <p:ph idx="1"/>
          </p:nvPr>
        </p:nvSpPr>
        <p:spPr/>
        <p:txBody>
          <a:bodyPr anchor="ctr"/>
          <a:lstStyle/>
          <a:p>
            <a:pPr algn="r" rtl="1">
              <a:lnSpc>
                <a:spcPct val="150000"/>
              </a:lnSpc>
            </a:pPr>
            <a:r>
              <a:rPr lang="fa-IR" dirty="0">
                <a:latin typeface="Calibri" panose="020F0502020204030204" pitchFamily="34" charset="0"/>
                <a:cs typeface="Calibri" panose="020F0502020204030204" pitchFamily="34" charset="0"/>
              </a:rPr>
              <a:t>از نظر تکاملی و تشریحی مغز انسان از سه قسمت تشکیل شده است.</a:t>
            </a:r>
          </a:p>
          <a:p>
            <a:pPr algn="r" rtl="1">
              <a:lnSpc>
                <a:spcPct val="150000"/>
              </a:lnSpc>
            </a:pPr>
            <a:r>
              <a:rPr lang="fa-IR" dirty="0">
                <a:latin typeface="Calibri" panose="020F0502020204030204" pitchFamily="34" charset="0"/>
                <a:cs typeface="Calibri" panose="020F0502020204030204" pitchFamily="34" charset="0"/>
              </a:rPr>
              <a:t>مغز خزندگان(ساقه مغز)</a:t>
            </a:r>
          </a:p>
          <a:p>
            <a:pPr algn="r" rtl="1">
              <a:lnSpc>
                <a:spcPct val="150000"/>
              </a:lnSpc>
            </a:pPr>
            <a:r>
              <a:rPr lang="fa-IR" dirty="0">
                <a:latin typeface="Calibri" panose="020F0502020204030204" pitchFamily="34" charset="0"/>
                <a:cs typeface="Calibri" panose="020F0502020204030204" pitchFamily="34" charset="0"/>
              </a:rPr>
              <a:t>مغز پستانداران (سیستم لیمبیک)</a:t>
            </a:r>
          </a:p>
          <a:p>
            <a:pPr algn="r" rtl="1">
              <a:lnSpc>
                <a:spcPct val="150000"/>
              </a:lnSpc>
            </a:pPr>
            <a:r>
              <a:rPr lang="fa-IR" dirty="0">
                <a:latin typeface="Calibri" panose="020F0502020204030204" pitchFamily="34" charset="0"/>
                <a:cs typeface="Calibri" panose="020F0502020204030204" pitchFamily="34" charset="0"/>
              </a:rPr>
              <a:t>نئو کورتکس یا مغز استدلالی</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3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B5F79-7145-416E-90C3-86C62DD793CC}"/>
              </a:ext>
            </a:extLst>
          </p:cNvPr>
          <p:cNvSpPr>
            <a:spLocks noGrp="1"/>
          </p:cNvSpPr>
          <p:nvPr>
            <p:ph idx="1"/>
          </p:nvPr>
        </p:nvSpPr>
        <p:spPr/>
        <p:txBody>
          <a:bodyPr anchor="ctr"/>
          <a:lstStyle/>
          <a:p>
            <a:pPr algn="ctr" rtl="1"/>
            <a:r>
              <a:rPr lang="fa-IR" dirty="0">
                <a:latin typeface="Calibri" panose="020F0502020204030204" pitchFamily="34" charset="0"/>
                <a:cs typeface="Calibri" panose="020F0502020204030204" pitchFamily="34" charset="0"/>
              </a:rPr>
              <a:t>نوجوانهایی که زیر 18 سال سیگار می کشیدند احتمال ترک 3-7 درصد است.</a:t>
            </a:r>
          </a:p>
          <a:p>
            <a:pPr algn="ctr" rtl="1"/>
            <a:r>
              <a:rPr lang="fa-IR" dirty="0">
                <a:latin typeface="Calibri" panose="020F0502020204030204" pitchFamily="34" charset="0"/>
                <a:cs typeface="Calibri" panose="020F0502020204030204" pitchFamily="34" charset="0"/>
              </a:rPr>
              <a:t>در صورتی که اگر بالای 25 سال سیگار می کشد 75 در صد احتمال دارد ترک کند</a:t>
            </a:r>
          </a:p>
          <a:p>
            <a:pPr algn="ctr" rtl="1"/>
            <a:r>
              <a:rPr lang="fa-IR" dirty="0">
                <a:latin typeface="Calibri" panose="020F0502020204030204" pitchFamily="34" charset="0"/>
                <a:cs typeface="Calibri" panose="020F0502020204030204" pitchFamily="34" charset="0"/>
              </a:rPr>
              <a:t>این خطر پذیری زمانی که حضور همسالان باشد بیشتر می شود مثلا میزان مصرف الکل با همسالان 25 در صد افزایش پیدا می کند </a:t>
            </a:r>
          </a:p>
          <a:p>
            <a:pPr algn="ctr" rtl="1"/>
            <a:r>
              <a:rPr lang="fa-IR" dirty="0">
                <a:latin typeface="Calibri" panose="020F0502020204030204" pitchFamily="34" charset="0"/>
                <a:cs typeface="Calibri" panose="020F0502020204030204" pitchFamily="34" charset="0"/>
              </a:rPr>
              <a:t>خطر مرگ نوجوان حین رانندگی با وجود همسالان بیشتر می شود </a:t>
            </a:r>
          </a:p>
          <a:p>
            <a:pPr algn="ctr" rtl="1"/>
            <a:r>
              <a:rPr lang="fa-IR" dirty="0">
                <a:latin typeface="Calibri" panose="020F0502020204030204" pitchFamily="34" charset="0"/>
                <a:cs typeface="Calibri" panose="020F0502020204030204" pitchFamily="34" charset="0"/>
              </a:rPr>
              <a:t>به ازای تنها یک جوان 44 در صد افزایش پیدا می کند و به ازای 3 نوجوان دیگر 4 برابر بیشتر می شود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1212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604FF-6570-45DE-97ED-C48F710234F5}"/>
              </a:ext>
            </a:extLst>
          </p:cNvPr>
          <p:cNvSpPr>
            <a:spLocks noGrp="1"/>
          </p:cNvSpPr>
          <p:nvPr>
            <p:ph idx="1"/>
          </p:nvPr>
        </p:nvSpPr>
        <p:spPr/>
        <p:txBody>
          <a:bodyPr anchor="ctr"/>
          <a:lstStyle/>
          <a:p>
            <a:pPr algn="ctr" rtl="1"/>
            <a:r>
              <a:rPr lang="fa-IR" dirty="0"/>
              <a:t>پورنوگرافی بر مغز یک نوجوان بیشتر از یک بزرگسال اثر دارد</a:t>
            </a:r>
          </a:p>
          <a:p>
            <a:pPr algn="ctr" rtl="1">
              <a:lnSpc>
                <a:spcPct val="150000"/>
              </a:lnSpc>
            </a:pPr>
            <a:r>
              <a:rPr lang="fa-IR" dirty="0"/>
              <a:t>اولین تحریکات جنسی در نوجوان ، دنیای ذهنی نوجوان را درباره سکس شکل می دهد</a:t>
            </a:r>
          </a:p>
          <a:p>
            <a:pPr algn="ctr" rtl="1"/>
            <a:r>
              <a:rPr lang="fa-IR" dirty="0"/>
              <a:t>اگر اولین برانگیختگی های جنسی در نوجوان با موضوعاتی مانند خشونت و بی ارزش انگاری دیگری بوده باشد در اینده نیز بواسطه این پاسخ های جنسی به ارگاسم می رسد</a:t>
            </a:r>
          </a:p>
          <a:p>
            <a:pPr algn="ctr" rtl="1"/>
            <a:r>
              <a:rPr lang="fa-IR" dirty="0"/>
              <a:t>مغز نوجوان به دوپامین حساسیت بیشتری دارد و مغز انها سریعتر شرطی می شود و امادگی بیشتری برای اعتیاد دارد</a:t>
            </a:r>
            <a:endParaRPr lang="en-US" dirty="0"/>
          </a:p>
        </p:txBody>
      </p:sp>
    </p:spTree>
    <p:extLst>
      <p:ext uri="{BB962C8B-B14F-4D97-AF65-F5344CB8AC3E}">
        <p14:creationId xmlns:p14="http://schemas.microsoft.com/office/powerpoint/2010/main" val="33255623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2F1A-8875-4C93-9A3A-E7D9E49D976C}"/>
              </a:ext>
            </a:extLst>
          </p:cNvPr>
          <p:cNvSpPr>
            <a:spLocks noGrp="1"/>
          </p:cNvSpPr>
          <p:nvPr>
            <p:ph type="title"/>
          </p:nvPr>
        </p:nvSpPr>
        <p:spPr/>
        <p:txBody>
          <a:bodyPr/>
          <a:lstStyle/>
          <a:p>
            <a:r>
              <a:rPr lang="fa-IR" dirty="0"/>
              <a:t>عواطف</a:t>
            </a:r>
            <a:endParaRPr lang="en-US" dirty="0"/>
          </a:p>
        </p:txBody>
      </p:sp>
      <p:sp>
        <p:nvSpPr>
          <p:cNvPr id="3" name="Content Placeholder 2">
            <a:extLst>
              <a:ext uri="{FF2B5EF4-FFF2-40B4-BE49-F238E27FC236}">
                <a16:creationId xmlns:a16="http://schemas.microsoft.com/office/drawing/2014/main" id="{AD96A24E-150E-4A93-AF19-15764514812F}"/>
              </a:ext>
            </a:extLst>
          </p:cNvPr>
          <p:cNvSpPr>
            <a:spLocks noGrp="1"/>
          </p:cNvSpPr>
          <p:nvPr>
            <p:ph idx="1"/>
          </p:nvPr>
        </p:nvSpPr>
        <p:spPr/>
        <p:txBody>
          <a:bodyPr anchor="ctr">
            <a:normAutofit lnSpcReduction="10000"/>
          </a:bodyPr>
          <a:lstStyle/>
          <a:p>
            <a:pPr algn="r" rtl="1">
              <a:lnSpc>
                <a:spcPct val="150000"/>
              </a:lnSpc>
            </a:pPr>
            <a:r>
              <a:rPr lang="fa-IR" dirty="0">
                <a:latin typeface="Calibri" panose="020F0502020204030204" pitchFamily="34" charset="0"/>
                <a:cs typeface="Calibri" panose="020F0502020204030204" pitchFamily="34" charset="0"/>
              </a:rPr>
              <a:t>همزمان با تغییرات هورمونی و رشد مغز اجتماعی، نوجوان برای اولین بار احساسات عاطفی و عاشقانه نسبت به جنس مخالف را تجربه می کند.</a:t>
            </a:r>
          </a:p>
          <a:p>
            <a:pPr algn="r" rtl="1">
              <a:lnSpc>
                <a:spcPct val="150000"/>
              </a:lnSpc>
            </a:pPr>
            <a:r>
              <a:rPr lang="fa-IR" dirty="0">
                <a:latin typeface="Calibri" panose="020F0502020204030204" pitchFamily="34" charset="0"/>
                <a:cs typeface="Calibri" panose="020F0502020204030204" pitchFamily="34" charset="0"/>
              </a:rPr>
              <a:t>نوجوان نسبت به بدن، رفتار و توجه جنس مخاف کنجکاو است ( نیاز به صمیمیت و ارتباط)</a:t>
            </a:r>
          </a:p>
          <a:p>
            <a:pPr algn="r" rtl="1">
              <a:lnSpc>
                <a:spcPct val="150000"/>
              </a:lnSpc>
            </a:pPr>
            <a:r>
              <a:rPr lang="fa-IR" dirty="0">
                <a:latin typeface="Calibri" panose="020F0502020204030204" pitchFamily="34" charset="0"/>
                <a:cs typeface="Calibri" panose="020F0502020204030204" pitchFamily="34" charset="0"/>
              </a:rPr>
              <a:t>احساسات شدید و تازه ای مثل هیجان دیدن فرد، دلتنگی و خیال پردازی شکل می گیرد</a:t>
            </a:r>
          </a:p>
          <a:p>
            <a:pPr algn="r" rtl="1">
              <a:lnSpc>
                <a:spcPct val="150000"/>
              </a:lnSpc>
            </a:pPr>
            <a:r>
              <a:rPr lang="fa-IR" dirty="0">
                <a:latin typeface="Calibri" panose="020F0502020204030204" pitchFamily="34" charset="0"/>
                <a:cs typeface="Calibri" panose="020F0502020204030204" pitchFamily="34" charset="0"/>
              </a:rPr>
              <a:t>ممکنه که تلاش کنه برای جلب توجه یا پذیرش جنس مخالف ظاهر، رفتاریا سبک ارتباطش رو تغییر بده</a:t>
            </a:r>
          </a:p>
          <a:p>
            <a:pPr algn="r" rtl="1">
              <a:lnSpc>
                <a:spcPct val="150000"/>
              </a:lnSpc>
            </a:pPr>
            <a:r>
              <a:rPr lang="fa-IR" dirty="0">
                <a:latin typeface="Calibri" panose="020F0502020204030204" pitchFamily="34" charset="0"/>
                <a:cs typeface="Calibri" panose="020F0502020204030204" pitchFamily="34" charset="0"/>
              </a:rPr>
              <a:t>هنوز مهارت لازم برای تنظیم احساسات، شناخت مرزها و تصمیم گیری عاطفی رو نداره، ممکنه دچار سردرگمی، اضطراب و وابستگی بشه</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9336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0B4D-3D71-4766-8CE6-8B7A8C405507}"/>
              </a:ext>
            </a:extLst>
          </p:cNvPr>
          <p:cNvSpPr>
            <a:spLocks noGrp="1"/>
          </p:cNvSpPr>
          <p:nvPr>
            <p:ph type="title"/>
          </p:nvPr>
        </p:nvSpPr>
        <p:spPr/>
        <p:txBody>
          <a:bodyPr/>
          <a:lstStyle/>
          <a:p>
            <a:r>
              <a:rPr lang="fa-IR" dirty="0"/>
              <a:t>بلوغ روانی</a:t>
            </a:r>
            <a:endParaRPr lang="en-US" dirty="0"/>
          </a:p>
        </p:txBody>
      </p:sp>
      <p:sp>
        <p:nvSpPr>
          <p:cNvPr id="3" name="Content Placeholder 2">
            <a:extLst>
              <a:ext uri="{FF2B5EF4-FFF2-40B4-BE49-F238E27FC236}">
                <a16:creationId xmlns:a16="http://schemas.microsoft.com/office/drawing/2014/main" id="{3120B690-1109-4BA9-8A29-7A96C519BF73}"/>
              </a:ext>
            </a:extLst>
          </p:cNvPr>
          <p:cNvSpPr>
            <a:spLocks noGrp="1"/>
          </p:cNvSpPr>
          <p:nvPr>
            <p:ph idx="1"/>
          </p:nvPr>
        </p:nvSpPr>
        <p:spPr/>
        <p:txBody>
          <a:bodyPr anchor="ctr"/>
          <a:lstStyle/>
          <a:p>
            <a:pPr algn="r" rtl="1">
              <a:lnSpc>
                <a:spcPct val="150000"/>
              </a:lnSpc>
            </a:pPr>
            <a:r>
              <a:rPr lang="fa-IR" dirty="0">
                <a:latin typeface="Calibri" panose="020F0502020204030204" pitchFamily="34" charset="0"/>
                <a:cs typeface="Calibri" panose="020F0502020204030204" pitchFamily="34" charset="0"/>
              </a:rPr>
              <a:t>نوجوان شروع به شناخت بهتر خودش، احساسات و نیازهایش می کند.</a:t>
            </a:r>
          </a:p>
          <a:p>
            <a:pPr algn="r" rtl="1">
              <a:lnSpc>
                <a:spcPct val="150000"/>
              </a:lnSpc>
            </a:pPr>
            <a:r>
              <a:rPr lang="fa-IR" dirty="0">
                <a:latin typeface="Calibri" panose="020F0502020204030204" pitchFamily="34" charset="0"/>
                <a:cs typeface="Calibri" panose="020F0502020204030204" pitchFamily="34" charset="0"/>
              </a:rPr>
              <a:t>یاد می گیرد احساسات قوی مثل خشم، اضطراب، شهوت را بهتر مدیریت کند</a:t>
            </a:r>
          </a:p>
          <a:p>
            <a:pPr algn="r" rtl="1">
              <a:lnSpc>
                <a:spcPct val="150000"/>
              </a:lnSpc>
            </a:pPr>
            <a:r>
              <a:rPr lang="fa-IR" dirty="0">
                <a:latin typeface="Calibri" panose="020F0502020204030204" pitchFamily="34" charset="0"/>
                <a:cs typeface="Calibri" panose="020F0502020204030204" pitchFamily="34" charset="0"/>
              </a:rPr>
              <a:t>قابلیت تحلیل موقعیت های پیچیده و درک پیامدهای رفتارهایش را پیدا می کند </a:t>
            </a:r>
          </a:p>
          <a:p>
            <a:pPr algn="r" rtl="1">
              <a:lnSpc>
                <a:spcPct val="150000"/>
              </a:lnSpc>
            </a:pPr>
            <a:r>
              <a:rPr lang="fa-IR" dirty="0">
                <a:latin typeface="Calibri" panose="020F0502020204030204" pitchFamily="34" charset="0"/>
                <a:cs typeface="Calibri" panose="020F0502020204030204" pitchFamily="34" charset="0"/>
              </a:rPr>
              <a:t>توانایی پذیرش مسئولیت رفتارها و تصمیماتش را دارد، خصوصا در حوزه روابط و مسائل جنسی</a:t>
            </a:r>
          </a:p>
          <a:p>
            <a:pPr algn="r" rtl="1">
              <a:lnSpc>
                <a:spcPct val="150000"/>
              </a:lnSpc>
            </a:pPr>
            <a:r>
              <a:rPr lang="fa-IR" dirty="0">
                <a:latin typeface="Calibri" panose="020F0502020204030204" pitchFamily="34" charset="0"/>
                <a:cs typeface="Calibri" panose="020F0502020204030204" pitchFamily="34" charset="0"/>
              </a:rPr>
              <a:t>یاد می گیرد چطورروابط عمیق تر و سالم تری با دیگران داشته باشد از جمله روابط عاشقانه و جنسی</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5475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2A80-1A9B-4F63-BE63-7C08E495F45B}"/>
              </a:ext>
            </a:extLst>
          </p:cNvPr>
          <p:cNvSpPr>
            <a:spLocks noGrp="1"/>
          </p:cNvSpPr>
          <p:nvPr>
            <p:ph type="title"/>
          </p:nvPr>
        </p:nvSpPr>
        <p:spPr/>
        <p:txBody>
          <a:bodyPr/>
          <a:lstStyle/>
          <a:p>
            <a:r>
              <a:rPr lang="fa-IR" dirty="0"/>
              <a:t>بلوغ اجتماعی</a:t>
            </a:r>
            <a:endParaRPr lang="en-US" dirty="0"/>
          </a:p>
        </p:txBody>
      </p:sp>
      <p:sp>
        <p:nvSpPr>
          <p:cNvPr id="3" name="Content Placeholder 2">
            <a:extLst>
              <a:ext uri="{FF2B5EF4-FFF2-40B4-BE49-F238E27FC236}">
                <a16:creationId xmlns:a16="http://schemas.microsoft.com/office/drawing/2014/main" id="{749E782D-3CA4-48B8-934D-596FC8288C50}"/>
              </a:ext>
            </a:extLst>
          </p:cNvPr>
          <p:cNvSpPr>
            <a:spLocks noGrp="1"/>
          </p:cNvSpPr>
          <p:nvPr>
            <p:ph idx="1"/>
          </p:nvPr>
        </p:nvSpPr>
        <p:spPr/>
        <p:txBody>
          <a:bodyPr anchor="ctr"/>
          <a:lstStyle/>
          <a:p>
            <a:pPr algn="r" rtl="1"/>
            <a:r>
              <a:rPr lang="fa-IR" dirty="0">
                <a:latin typeface="Calibri" panose="020F0502020204030204" pitchFamily="34" charset="0"/>
                <a:cs typeface="Calibri" panose="020F0502020204030204" pitchFamily="34" charset="0"/>
              </a:rPr>
              <a:t>توانایی نوجوان برای برقراری روابط سالم، مستقل و مسئولانه</a:t>
            </a:r>
          </a:p>
          <a:p>
            <a:pPr algn="r" rtl="1"/>
            <a:r>
              <a:rPr lang="fa-IR" dirty="0">
                <a:latin typeface="Calibri" panose="020F0502020204030204" pitchFamily="34" charset="0"/>
                <a:cs typeface="Calibri" panose="020F0502020204030204" pitchFamily="34" charset="0"/>
              </a:rPr>
              <a:t>نوجوان گرایش شدید به گروه همسالان دارد و دوست دارد مورد تایید انها باشد</a:t>
            </a:r>
          </a:p>
          <a:p>
            <a:pPr algn="r" rtl="1"/>
            <a:r>
              <a:rPr lang="fa-IR" dirty="0">
                <a:latin typeface="Calibri" panose="020F0502020204030204" pitchFamily="34" charset="0"/>
                <a:cs typeface="Calibri" panose="020F0502020204030204" pitchFamily="34" charset="0"/>
              </a:rPr>
              <a:t>کاهش وابستگی به خانواده و افزایش استقلال فردی</a:t>
            </a:r>
          </a:p>
          <a:p>
            <a:pPr algn="r" rtl="1"/>
            <a:r>
              <a:rPr lang="fa-IR" dirty="0">
                <a:latin typeface="Calibri" panose="020F0502020204030204" pitchFamily="34" charset="0"/>
                <a:cs typeface="Calibri" panose="020F0502020204030204" pitchFamily="34" charset="0"/>
              </a:rPr>
              <a:t>شکل گیری مهارت های ارتباطی مانند گفتگو، همدلی و مدیریت تعارض</a:t>
            </a:r>
          </a:p>
          <a:p>
            <a:pPr algn="r" rtl="1"/>
            <a:r>
              <a:rPr lang="fa-IR" dirty="0">
                <a:latin typeface="Calibri" panose="020F0502020204030204" pitchFamily="34" charset="0"/>
                <a:cs typeface="Calibri" panose="020F0502020204030204" pitchFamily="34" charset="0"/>
              </a:rPr>
              <a:t>درک نقش ها و مسئولیت ها ی اجتماعی و پیامدهای رفتار خود در اجتماع</a:t>
            </a:r>
          </a:p>
          <a:p>
            <a:pPr algn="r" rt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9954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B8ED-C271-4D97-9DA8-F7F2E9F62B57}"/>
              </a:ext>
            </a:extLst>
          </p:cNvPr>
          <p:cNvSpPr>
            <a:spLocks noGrp="1"/>
          </p:cNvSpPr>
          <p:nvPr>
            <p:ph type="title"/>
          </p:nvPr>
        </p:nvSpPr>
        <p:spPr/>
        <p:txBody>
          <a:bodyPr/>
          <a:lstStyle/>
          <a:p>
            <a:r>
              <a:rPr lang="fa-IR" dirty="0"/>
              <a:t>جامعه پذیری جنسی</a:t>
            </a:r>
            <a:endParaRPr lang="en-US" dirty="0"/>
          </a:p>
        </p:txBody>
      </p:sp>
      <p:sp>
        <p:nvSpPr>
          <p:cNvPr id="3" name="Content Placeholder 2">
            <a:extLst>
              <a:ext uri="{FF2B5EF4-FFF2-40B4-BE49-F238E27FC236}">
                <a16:creationId xmlns:a16="http://schemas.microsoft.com/office/drawing/2014/main" id="{3F9F1D75-4431-4AF0-99D6-05510E99C41E}"/>
              </a:ext>
            </a:extLst>
          </p:cNvPr>
          <p:cNvSpPr>
            <a:spLocks noGrp="1"/>
          </p:cNvSpPr>
          <p:nvPr>
            <p:ph idx="1"/>
          </p:nvPr>
        </p:nvSpPr>
        <p:spPr/>
        <p:txBody>
          <a:bodyPr anchor="ctr"/>
          <a:lstStyle/>
          <a:p>
            <a:pPr algn="ctr" rtl="1">
              <a:lnSpc>
                <a:spcPct val="200000"/>
              </a:lnSpc>
            </a:pPr>
            <a:r>
              <a:rPr lang="fa-IR" dirty="0">
                <a:latin typeface="Calibri" panose="020F0502020204030204" pitchFamily="34" charset="0"/>
                <a:cs typeface="Calibri" panose="020F0502020204030204" pitchFamily="34" charset="0"/>
              </a:rPr>
              <a:t>فرایندی که نوجوان از طریق تعامل با خانواده، دوستان، مدرسه، رسانه ها و اجتماع هنجارها ، ارزش ها، رفتارها و نقش های مربوط به جنسیت و روابط جنسی را یاد می گیرد و می پذیرد.</a:t>
            </a:r>
          </a:p>
          <a:p>
            <a:pPr algn="ctr" rtl="1">
              <a:lnSpc>
                <a:spcPct val="20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6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27FB-1496-4A9C-B273-DE4E10AB0D52}"/>
              </a:ext>
            </a:extLst>
          </p:cNvPr>
          <p:cNvSpPr>
            <a:spLocks noGrp="1"/>
          </p:cNvSpPr>
          <p:nvPr>
            <p:ph type="title"/>
          </p:nvPr>
        </p:nvSpPr>
        <p:spPr/>
        <p:txBody>
          <a:bodyPr/>
          <a:lstStyle/>
          <a:p>
            <a:r>
              <a:rPr lang="fa-IR" dirty="0"/>
              <a:t>نقش های جنسیتی</a:t>
            </a:r>
            <a:endParaRPr lang="en-US" dirty="0"/>
          </a:p>
        </p:txBody>
      </p:sp>
      <p:sp>
        <p:nvSpPr>
          <p:cNvPr id="3" name="Content Placeholder 2">
            <a:extLst>
              <a:ext uri="{FF2B5EF4-FFF2-40B4-BE49-F238E27FC236}">
                <a16:creationId xmlns:a16="http://schemas.microsoft.com/office/drawing/2014/main" id="{2C61247A-975E-4B05-88F7-A2F1B6E0145E}"/>
              </a:ext>
            </a:extLst>
          </p:cNvPr>
          <p:cNvSpPr>
            <a:spLocks noGrp="1"/>
          </p:cNvSpPr>
          <p:nvPr>
            <p:ph idx="1"/>
          </p:nvPr>
        </p:nvSpPr>
        <p:spPr/>
        <p:txBody>
          <a:bodyPr anchor="ctr"/>
          <a:lstStyle/>
          <a:p>
            <a:pPr algn="r" rtl="1"/>
            <a:r>
              <a:rPr lang="fa-IR" dirty="0">
                <a:latin typeface="Calibri" panose="020F0502020204030204" pitchFamily="34" charset="0"/>
                <a:cs typeface="Calibri" panose="020F0502020204030204" pitchFamily="34" charset="0"/>
              </a:rPr>
              <a:t>رفتارهایی که جامعه برای مردها و زن ها پذیرفته است</a:t>
            </a:r>
          </a:p>
          <a:p>
            <a:pPr algn="r" rtl="1"/>
            <a:r>
              <a:rPr lang="fa-IR" dirty="0">
                <a:latin typeface="Calibri" panose="020F0502020204030204" pitchFamily="34" charset="0"/>
                <a:cs typeface="Calibri" panose="020F0502020204030204" pitchFamily="34" charset="0"/>
              </a:rPr>
              <a:t>نقش های جنسیتی تمام چیزهایی است که ما به انها زنانه یا مردانه می گوییم</a:t>
            </a:r>
          </a:p>
          <a:p>
            <a:pPr algn="r" rtl="1"/>
            <a:r>
              <a:rPr lang="fa-IR" dirty="0">
                <a:latin typeface="Calibri" panose="020F0502020204030204" pitchFamily="34" charset="0"/>
                <a:cs typeface="Calibri" panose="020F0502020204030204" pitchFamily="34" charset="0"/>
              </a:rPr>
              <a:t>این نقش ها از حالت ها و نحوه ی ابراز افکار و احساسات گرفته تا رفتارها، نحوه ی لباس پوشیدن و انتخاب شغل را تعریف و مشخص می کند </a:t>
            </a:r>
          </a:p>
          <a:p>
            <a:pPr algn="r" rtl="1"/>
            <a:r>
              <a:rPr lang="fa-IR" dirty="0">
                <a:latin typeface="Calibri" panose="020F0502020204030204" pitchFamily="34" charset="0"/>
                <a:cs typeface="Calibri" panose="020F0502020204030204" pitchFamily="34" charset="0"/>
              </a:rPr>
              <a:t>بیشتر کودکان در حدود 3-7 سالگی نقش های جنسیتی را درک می کنند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99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E9E97-22A3-43B8-8A3E-645EBDF9E53C}"/>
              </a:ext>
            </a:extLst>
          </p:cNvPr>
          <p:cNvSpPr>
            <a:spLocks noGrp="1"/>
          </p:cNvSpPr>
          <p:nvPr>
            <p:ph idx="1"/>
          </p:nvPr>
        </p:nvSpPr>
        <p:spPr/>
        <p:txBody>
          <a:bodyPr anchor="ctr"/>
          <a:lstStyle/>
          <a:p>
            <a:pPr algn="r" rtl="1"/>
            <a:r>
              <a:rPr lang="fa-IR" dirty="0">
                <a:latin typeface="Calibri" panose="020F0502020204030204" pitchFamily="34" charset="0"/>
                <a:cs typeface="Calibri" panose="020F0502020204030204" pitchFamily="34" charset="0"/>
              </a:rPr>
              <a:t>یادگیری قواعد و هنجارهای فرهنگی و اجتماعی مرتبط با جنسیت</a:t>
            </a:r>
          </a:p>
          <a:p>
            <a:pPr algn="r" rtl="1"/>
            <a:r>
              <a:rPr lang="fa-IR" dirty="0">
                <a:latin typeface="Calibri" panose="020F0502020204030204" pitchFamily="34" charset="0"/>
                <a:cs typeface="Calibri" panose="020F0502020204030204" pitchFamily="34" charset="0"/>
              </a:rPr>
              <a:t>پذیرش یا بازنگری در باورها و نگرش های مربوط به روابط جنسی </a:t>
            </a:r>
          </a:p>
          <a:p>
            <a:pPr algn="r" rtl="1"/>
            <a:r>
              <a:rPr lang="fa-IR" dirty="0">
                <a:latin typeface="Calibri" panose="020F0502020204030204" pitchFamily="34" charset="0"/>
                <a:cs typeface="Calibri" panose="020F0502020204030204" pitchFamily="34" charset="0"/>
              </a:rPr>
              <a:t>درک نقش های جنسی و جنسیتی</a:t>
            </a:r>
          </a:p>
          <a:p>
            <a:pPr algn="r" rtl="1"/>
            <a:r>
              <a:rPr lang="fa-IR" dirty="0">
                <a:latin typeface="Calibri" panose="020F0502020204030204" pitchFamily="34" charset="0"/>
                <a:cs typeface="Calibri" panose="020F0502020204030204" pitchFamily="34" charset="0"/>
              </a:rPr>
              <a:t>کسب مهارتهای برقرای روابط سالم و مناسب در چارچوب اجتماعی</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7321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987B-470B-4BF6-8D61-171ACDB624B8}"/>
              </a:ext>
            </a:extLst>
          </p:cNvPr>
          <p:cNvSpPr>
            <a:spLocks noGrp="1"/>
          </p:cNvSpPr>
          <p:nvPr>
            <p:ph type="title"/>
          </p:nvPr>
        </p:nvSpPr>
        <p:spPr/>
        <p:txBody>
          <a:bodyPr/>
          <a:lstStyle/>
          <a:p>
            <a:r>
              <a:rPr lang="fa-IR" dirty="0"/>
              <a:t>مهم</a:t>
            </a:r>
            <a:endParaRPr lang="en-US" dirty="0"/>
          </a:p>
        </p:txBody>
      </p:sp>
      <p:sp>
        <p:nvSpPr>
          <p:cNvPr id="3" name="Content Placeholder 2">
            <a:extLst>
              <a:ext uri="{FF2B5EF4-FFF2-40B4-BE49-F238E27FC236}">
                <a16:creationId xmlns:a16="http://schemas.microsoft.com/office/drawing/2014/main" id="{7DB0EDB0-2F7F-4732-9328-870881631024}"/>
              </a:ext>
            </a:extLst>
          </p:cNvPr>
          <p:cNvSpPr>
            <a:spLocks noGrp="1"/>
          </p:cNvSpPr>
          <p:nvPr>
            <p:ph idx="1"/>
          </p:nvPr>
        </p:nvSpPr>
        <p:spPr/>
        <p:txBody>
          <a:bodyPr anchor="ctr">
            <a:normAutofit/>
          </a:body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همه ما از بدو تولد تا مرگ موجوداتی جنسی هستیم.</a:t>
            </a:r>
            <a:r>
              <a:rPr lang="fa-IR" dirty="0">
                <a:effectLst/>
                <a:latin typeface="Calibri" panose="020F0502020204030204" pitchFamily="34" charset="0"/>
                <a:ea typeface="Calibri" panose="020F0502020204030204" pitchFamily="34" charset="0"/>
                <a:cs typeface="Calibri" panose="020F0502020204030204" pitchFamily="34" charset="0"/>
              </a:rPr>
              <a:t> و این به این دلیل است که مغز مهمترین ارگان جنسی است  وتا زمانی که مغز داریم تمایلات جنسی هم داریم.</a:t>
            </a:r>
            <a:r>
              <a:rPr lang="ar-SA" dirty="0">
                <a:effectLst/>
                <a:latin typeface="Calibri" panose="020F0502020204030204" pitchFamily="34" charset="0"/>
                <a:ea typeface="Calibri" panose="020F0502020204030204" pitchFamily="34" charset="0"/>
                <a:cs typeface="Calibri" panose="020F0502020204030204" pitchFamily="34" charset="0"/>
              </a:rPr>
              <a:t> این بدان معنا نیست که همه ما در طول زندگی بزرگسالی خود رابطه جنسی داریم، یا اینکه همه ما در کودکی و بعد از آن خودارضایی می‌کنیم، یا اینکه در هر لحظه بیداری درگیر شهوت و شهوت هستیم. با این حال، از همان اوایل نوزادی از لذت‌های جسمی بسیار آگاه هستیم. بدن ما به محرک‌های لمسی مختلفی که از آنها لذت می‌بریم و می‌خواهیم بارها و بارها </a:t>
            </a:r>
            <a:r>
              <a:rPr lang="fa-IR" dirty="0">
                <a:effectLst/>
                <a:latin typeface="Calibri" panose="020F0502020204030204" pitchFamily="34" charset="0"/>
                <a:ea typeface="Calibri" panose="020F0502020204030204" pitchFamily="34" charset="0"/>
                <a:cs typeface="Calibri" panose="020F0502020204030204" pitchFamily="34" charset="0"/>
              </a:rPr>
              <a:t>انها را </a:t>
            </a:r>
            <a:r>
              <a:rPr lang="ar-SA" dirty="0">
                <a:effectLst/>
                <a:latin typeface="Calibri" panose="020F0502020204030204" pitchFamily="34" charset="0"/>
                <a:ea typeface="Calibri" panose="020F0502020204030204" pitchFamily="34" charset="0"/>
                <a:cs typeface="Calibri" panose="020F0502020204030204" pitchFamily="34" charset="0"/>
              </a:rPr>
              <a:t>تجربه کنیم، بسیار حساس است</a:t>
            </a:r>
            <a:endParaRPr lang="fa-IR" dirty="0">
              <a:effectLst/>
              <a:latin typeface="Calibri" panose="020F0502020204030204" pitchFamily="34" charset="0"/>
              <a:ea typeface="Calibri" panose="020F0502020204030204" pitchFamily="34" charset="0"/>
              <a:cs typeface="Calibri" panose="020F0502020204030204" pitchFamily="34" charset="0"/>
            </a:endParaRPr>
          </a:p>
          <a:p>
            <a:pPr algn="r" rtl="1"/>
            <a:r>
              <a:rPr lang="fa-IR" dirty="0">
                <a:effectLst/>
                <a:latin typeface="Calibri" panose="020F0502020204030204" pitchFamily="34" charset="0"/>
                <a:ea typeface="Calibri" panose="020F0502020204030204" pitchFamily="34" charset="0"/>
                <a:cs typeface="Calibri" panose="020F0502020204030204" pitchFamily="34" charset="0"/>
              </a:rPr>
              <a:t>تمایلات جنسی یک جنبه طبیعی و صمیمی از انسان بودن است، </a:t>
            </a:r>
            <a:r>
              <a:rPr lang="fa-IR" dirty="0">
                <a:effectLst/>
                <a:latin typeface="Calibri" panose="020F0502020204030204" pitchFamily="34" charset="0"/>
                <a:cs typeface="Calibri" panose="020F0502020204030204" pitchFamily="34" charset="0"/>
              </a:rPr>
              <a:t>اما اگراز این انرژی جنسی درست و بجا استفاده نشود   </a:t>
            </a:r>
          </a:p>
          <a:p>
            <a:pPr marL="0" indent="0" algn="r" rtl="1">
              <a:buNone/>
            </a:pPr>
            <a:r>
              <a:rPr lang="fa-IR" dirty="0">
                <a:effectLst/>
                <a:latin typeface="Calibri" panose="020F0502020204030204" pitchFamily="34" charset="0"/>
                <a:cs typeface="Calibri" panose="020F0502020204030204" pitchFamily="34" charset="0"/>
              </a:rPr>
              <a:t>    می تواند بسیار اسیب زا هم باشد.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9181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384F-B715-4E23-B5B7-C0A8CDB30DB9}"/>
              </a:ext>
            </a:extLst>
          </p:cNvPr>
          <p:cNvSpPr>
            <a:spLocks noGrp="1"/>
          </p:cNvSpPr>
          <p:nvPr>
            <p:ph type="title"/>
          </p:nvPr>
        </p:nvSpPr>
        <p:spPr/>
        <p:txBody>
          <a:bodyPr/>
          <a:lstStyle/>
          <a:p>
            <a:r>
              <a:rPr lang="fa-IR" dirty="0"/>
              <a:t>رشد عمومی نوجوان</a:t>
            </a:r>
            <a:endParaRPr lang="en-US" dirty="0"/>
          </a:p>
        </p:txBody>
      </p:sp>
      <p:sp>
        <p:nvSpPr>
          <p:cNvPr id="3" name="Content Placeholder 2">
            <a:extLst>
              <a:ext uri="{FF2B5EF4-FFF2-40B4-BE49-F238E27FC236}">
                <a16:creationId xmlns:a16="http://schemas.microsoft.com/office/drawing/2014/main" id="{CAB28DF0-43D5-4138-B8AE-5CAD34EF020D}"/>
              </a:ext>
            </a:extLst>
          </p:cNvPr>
          <p:cNvSpPr>
            <a:spLocks noGrp="1"/>
          </p:cNvSpPr>
          <p:nvPr>
            <p:ph idx="1"/>
          </p:nvPr>
        </p:nvSpPr>
        <p:spPr/>
        <p:txBody>
          <a:bodyPr anchor="ctr"/>
          <a:lstStyle/>
          <a:p>
            <a:pPr algn="ctr" rtl="1">
              <a:lnSpc>
                <a:spcPct val="150000"/>
              </a:lnSpc>
            </a:pPr>
            <a:r>
              <a:rPr lang="fa-IR" sz="2000" dirty="0">
                <a:effectLst/>
                <a:latin typeface="Calibri" panose="020F0502020204030204" pitchFamily="34" charset="0"/>
                <a:ea typeface="Calibri" panose="020F0502020204030204" pitchFamily="34" charset="0"/>
                <a:cs typeface="Calibri" panose="020F0502020204030204" pitchFamily="34" charset="0"/>
              </a:rPr>
              <a:t>اوایل نوجوانی (سنین ۱۰ تا ۱۴ سال) </a:t>
            </a:r>
          </a:p>
          <a:p>
            <a:pPr algn="ctr" rtl="1">
              <a:lnSpc>
                <a:spcPct val="150000"/>
              </a:lnSpc>
            </a:pPr>
            <a:r>
              <a:rPr lang="fa-IR" sz="2000" dirty="0">
                <a:effectLst/>
                <a:latin typeface="Calibri" panose="020F0502020204030204" pitchFamily="34" charset="0"/>
                <a:ea typeface="Calibri" panose="020F0502020204030204" pitchFamily="34" charset="0"/>
                <a:cs typeface="Calibri" panose="020F0502020204030204" pitchFamily="34" charset="0"/>
              </a:rPr>
              <a:t> اوایل نوجوانی همزمان با شروع بلوغ است و معمولاً شامل تفکر عینی، دغدغه‌ها و ناامنی‌های پیرامون تغییرات فیزیکی بدن و رویکردی خودمحورانه به تمایلات جنسی است</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fa-IR" sz="2000"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r>
              <a:rPr lang="fa-IR" sz="2000" dirty="0">
                <a:effectLst/>
                <a:latin typeface="Calibri" panose="020F0502020204030204" pitchFamily="34" charset="0"/>
                <a:ea typeface="Calibri" panose="020F0502020204030204" pitchFamily="34" charset="0"/>
                <a:cs typeface="Calibri" panose="020F0502020204030204" pitchFamily="34" charset="0"/>
              </a:rPr>
              <a:t>کنجکاوی و کاوش جنسی ممکن است منجر به شروع آزمایش‌های جنسی با خودارضایی یا فعالیت جنسی زودهنگام با شرکای جنسی همجنس یا غیر همجنس شود</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algn="ctr" rtl="1">
              <a:lnSpc>
                <a:spcPct val="15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2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3B3F-5247-41F1-9D49-BB838AD85539}"/>
              </a:ext>
            </a:extLst>
          </p:cNvPr>
          <p:cNvSpPr>
            <a:spLocks noGrp="1"/>
          </p:cNvSpPr>
          <p:nvPr>
            <p:ph type="title"/>
          </p:nvPr>
        </p:nvSpPr>
        <p:spPr/>
        <p:txBody>
          <a:bodyPr/>
          <a:lstStyle/>
          <a:p>
            <a:r>
              <a:rPr lang="fa-IR" dirty="0"/>
              <a:t>رشد عمومی نوجوان</a:t>
            </a:r>
            <a:endParaRPr lang="en-US" dirty="0"/>
          </a:p>
        </p:txBody>
      </p:sp>
      <p:sp>
        <p:nvSpPr>
          <p:cNvPr id="3" name="Content Placeholder 2">
            <a:extLst>
              <a:ext uri="{FF2B5EF4-FFF2-40B4-BE49-F238E27FC236}">
                <a16:creationId xmlns:a16="http://schemas.microsoft.com/office/drawing/2014/main" id="{F5B5A134-DCAD-4CAA-9CDC-D6CF5912FEFE}"/>
              </a:ext>
            </a:extLst>
          </p:cNvPr>
          <p:cNvSpPr>
            <a:spLocks noGrp="1"/>
          </p:cNvSpPr>
          <p:nvPr>
            <p:ph idx="1"/>
          </p:nvPr>
        </p:nvSpPr>
        <p:spPr/>
        <p:txBody>
          <a:bodyPr anchor="ctr"/>
          <a:lstStyle/>
          <a:p>
            <a:pPr algn="ctr" rtl="1"/>
            <a:r>
              <a:rPr lang="fa-IR" sz="2000" dirty="0">
                <a:effectLst/>
                <a:latin typeface="Calibri" panose="020F0502020204030204" pitchFamily="34" charset="0"/>
                <a:ea typeface="Calibri" panose="020F0502020204030204" pitchFamily="34" charset="0"/>
                <a:cs typeface="Calibri" panose="020F0502020204030204" pitchFamily="34" charset="0"/>
              </a:rPr>
              <a:t>اواسط نوجوانی (سنین ۱۵ تا ۱۸ سال) </a:t>
            </a:r>
          </a:p>
          <a:p>
            <a:pPr algn="ctr" rtl="1"/>
            <a:r>
              <a:rPr lang="fa-IR" sz="2000" dirty="0">
                <a:effectLst/>
                <a:latin typeface="Calibri" panose="020F0502020204030204" pitchFamily="34" charset="0"/>
                <a:ea typeface="Calibri" panose="020F0502020204030204" pitchFamily="34" charset="0"/>
                <a:cs typeface="Calibri" panose="020F0502020204030204" pitchFamily="34" charset="0"/>
              </a:rPr>
              <a:t> نوجوانان اواسط نوجوانی تغییرات فیزیکی بلوغ را کامل می‌کنند</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fa-IR" sz="2000" dirty="0">
              <a:effectLst/>
              <a:latin typeface="Calibri" panose="020F0502020204030204" pitchFamily="34" charset="0"/>
              <a:ea typeface="Calibri" panose="020F0502020204030204" pitchFamily="34" charset="0"/>
              <a:cs typeface="Calibri" panose="020F0502020204030204" pitchFamily="34" charset="0"/>
            </a:endParaRPr>
          </a:p>
          <a:p>
            <a:pPr algn="ctr" rtl="1"/>
            <a:r>
              <a:rPr lang="fa-IR" sz="2000" dirty="0">
                <a:effectLst/>
                <a:latin typeface="Calibri" panose="020F0502020204030204" pitchFamily="34" charset="0"/>
                <a:ea typeface="Calibri" panose="020F0502020204030204" pitchFamily="34" charset="0"/>
                <a:cs typeface="Calibri" panose="020F0502020204030204" pitchFamily="34" charset="0"/>
              </a:rPr>
              <a:t>اواسط نوجوانی و اواخر نوجوانی ممکن است الگوهایی از روابط عاشقانه داشته باشند که با تک‌همسری سریالی یا داشتن چندین شریک زندگی به طور همزمان و در دوره‌های زمانی کوتاه مشخص می‌شود</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fa-IR" sz="2000" dirty="0">
              <a:effectLst/>
              <a:latin typeface="Calibri" panose="020F0502020204030204" pitchFamily="34" charset="0"/>
              <a:ea typeface="Calibri" panose="020F0502020204030204" pitchFamily="34" charset="0"/>
              <a:cs typeface="Calibri" panose="020F0502020204030204" pitchFamily="34" charset="0"/>
            </a:endParaRPr>
          </a:p>
          <a:p>
            <a:pPr algn="ctr" rtl="1"/>
            <a:r>
              <a:rPr lang="fa-IR" sz="2000" dirty="0">
                <a:effectLst/>
                <a:latin typeface="Calibri" panose="020F0502020204030204" pitchFamily="34" charset="0"/>
                <a:ea typeface="Calibri" panose="020F0502020204030204" pitchFamily="34" charset="0"/>
                <a:cs typeface="Calibri" panose="020F0502020204030204" pitchFamily="34" charset="0"/>
              </a:rPr>
              <a:t> اواسط نوجوانی می‌توانند عواقب اعمال خود را تصور کنند، اما هنوز ممکن است آنها را به طور کامل درک نکنند و به همین دلیل، درگیر رفتارهای پرخطری مانند مصرف مواد و فعالیت جنسی محافظت نشده شوند</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algn="ctr" rt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98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60D5-E971-4B8C-BB29-3360985F9A65}"/>
              </a:ext>
            </a:extLst>
          </p:cNvPr>
          <p:cNvSpPr>
            <a:spLocks noGrp="1"/>
          </p:cNvSpPr>
          <p:nvPr>
            <p:ph type="title"/>
          </p:nvPr>
        </p:nvSpPr>
        <p:spPr/>
        <p:txBody>
          <a:bodyPr/>
          <a:lstStyle/>
          <a:p>
            <a:r>
              <a:rPr lang="fa-IR" dirty="0"/>
              <a:t>رشد عمومی نوجوان</a:t>
            </a:r>
            <a:endParaRPr lang="en-US" dirty="0"/>
          </a:p>
        </p:txBody>
      </p:sp>
      <p:sp>
        <p:nvSpPr>
          <p:cNvPr id="3" name="Content Placeholder 2">
            <a:extLst>
              <a:ext uri="{FF2B5EF4-FFF2-40B4-BE49-F238E27FC236}">
                <a16:creationId xmlns:a16="http://schemas.microsoft.com/office/drawing/2014/main" id="{F2FD79DE-FA16-45A0-A5D4-112E906AC392}"/>
              </a:ext>
            </a:extLst>
          </p:cNvPr>
          <p:cNvSpPr>
            <a:spLocks noGrp="1"/>
          </p:cNvSpPr>
          <p:nvPr>
            <p:ph idx="1"/>
          </p:nvPr>
        </p:nvSpPr>
        <p:spPr/>
        <p:txBody>
          <a:bodyPr anchor="ctr"/>
          <a:lstStyle/>
          <a:p>
            <a:pPr algn="ctr" rtl="1"/>
            <a:r>
              <a:rPr lang="fa-IR" sz="2000" dirty="0">
                <a:effectLst/>
                <a:latin typeface="Calibri" panose="020F0502020204030204" pitchFamily="34" charset="0"/>
                <a:ea typeface="Times New Roman" panose="02020603050405020304" pitchFamily="18" charset="0"/>
                <a:cs typeface="Calibri" panose="020F0502020204030204" pitchFamily="34" charset="0"/>
              </a:rPr>
              <a:t>اواخر نوجوانی (۱۸ سال به بالا) </a:t>
            </a:r>
          </a:p>
          <a:p>
            <a:pPr algn="ctr" rtl="1"/>
            <a:r>
              <a:rPr lang="fa-IR" sz="2000" dirty="0">
                <a:effectLst/>
                <a:latin typeface="Calibri" panose="020F0502020204030204" pitchFamily="34" charset="0"/>
                <a:ea typeface="Times New Roman" panose="02020603050405020304" pitchFamily="18" charset="0"/>
                <a:cs typeface="Calibri" panose="020F0502020204030204" pitchFamily="34" charset="0"/>
              </a:rPr>
              <a:t> اواخر نوجوانی مهارت‌های اجتماعی بالغ‌تر، همدلی و درک بهتری از خطرات و عواقب دارند که به آنها کمک می‌کند روابط صمیمی‌تر و جدی‌تری برقرار کنند. </a:t>
            </a:r>
          </a:p>
          <a:p>
            <a:pPr algn="ctr" rtl="1"/>
            <a:r>
              <a:rPr lang="fa-IR" sz="2000" dirty="0">
                <a:effectLst/>
                <a:latin typeface="Calibri" panose="020F0502020204030204" pitchFamily="34" charset="0"/>
                <a:ea typeface="Times New Roman" panose="02020603050405020304" pitchFamily="18" charset="0"/>
                <a:cs typeface="Calibri" panose="020F0502020204030204" pitchFamily="34" charset="0"/>
              </a:rPr>
              <a:t>آنها درک و لذت بهتری از خود فیزیکی، نقش جنسیتی، گرایش جنسی و رفتارهای جنسی خود دارند. </a:t>
            </a:r>
          </a:p>
          <a:p>
            <a:pPr algn="ctr" rtl="1"/>
            <a:r>
              <a:rPr lang="fa-IR" sz="2000" dirty="0">
                <a:effectLst/>
                <a:latin typeface="Calibri" panose="020F0502020204030204" pitchFamily="34" charset="0"/>
                <a:ea typeface="Times New Roman" panose="02020603050405020304" pitchFamily="18" charset="0"/>
                <a:cs typeface="Calibri" panose="020F0502020204030204" pitchFamily="34" charset="0"/>
              </a:rPr>
              <a:t>آنها می‌توانند در انواع روابط صمیمانه و اجتماعی (شریک‌های عاشقانه، دوستان، خانواده، همکاران حرفه‌ای) ارتباط بهتر و هدفمندی برقرار کنند.</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7505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95B7-5B15-4259-B4DD-7E1C1C492BCA}"/>
              </a:ext>
            </a:extLst>
          </p:cNvPr>
          <p:cNvSpPr>
            <a:spLocks noGrp="1"/>
          </p:cNvSpPr>
          <p:nvPr>
            <p:ph type="title"/>
          </p:nvPr>
        </p:nvSpPr>
        <p:spPr/>
        <p:txBody>
          <a:bodyPr/>
          <a:lstStyle/>
          <a:p>
            <a:r>
              <a:rPr lang="fa-IR" dirty="0"/>
              <a:t>دغدغه های پسران نوجوان</a:t>
            </a:r>
            <a:endParaRPr lang="en-US" dirty="0"/>
          </a:p>
        </p:txBody>
      </p:sp>
      <p:sp>
        <p:nvSpPr>
          <p:cNvPr id="3" name="Content Placeholder 2">
            <a:extLst>
              <a:ext uri="{FF2B5EF4-FFF2-40B4-BE49-F238E27FC236}">
                <a16:creationId xmlns:a16="http://schemas.microsoft.com/office/drawing/2014/main" id="{C9B31271-E384-48EC-8071-6EF4966F4170}"/>
              </a:ext>
            </a:extLst>
          </p:cNvPr>
          <p:cNvSpPr>
            <a:spLocks noGrp="1"/>
          </p:cNvSpPr>
          <p:nvPr>
            <p:ph idx="1"/>
          </p:nvPr>
        </p:nvSpPr>
        <p:spPr/>
        <p:txBody>
          <a:bodyPr>
            <a:normAutofit lnSpcReduction="10000"/>
          </a:bodyPr>
          <a:lstStyle/>
          <a:p>
            <a:pPr algn="r" rtl="1"/>
            <a:r>
              <a:rPr lang="fa-IR" dirty="0">
                <a:latin typeface="Calibri" panose="020F0502020204030204" pitchFamily="34" charset="0"/>
                <a:cs typeface="Calibri" panose="020F0502020204030204" pitchFamily="34" charset="0"/>
              </a:rPr>
              <a:t>توانایی جنسی</a:t>
            </a:r>
          </a:p>
          <a:p>
            <a:pPr algn="r" rtl="1"/>
            <a:r>
              <a:rPr lang="fa-IR" dirty="0">
                <a:latin typeface="Calibri" panose="020F0502020204030204" pitchFamily="34" charset="0"/>
                <a:cs typeface="Calibri" panose="020F0502020204030204" pitchFamily="34" charset="0"/>
              </a:rPr>
              <a:t>رویای جنسی و احتلام</a:t>
            </a:r>
          </a:p>
          <a:p>
            <a:pPr algn="r" rtl="1"/>
            <a:r>
              <a:rPr lang="fa-IR" dirty="0">
                <a:latin typeface="Calibri" panose="020F0502020204030204" pitchFamily="34" charset="0"/>
                <a:cs typeface="Calibri" panose="020F0502020204030204" pitchFamily="34" charset="0"/>
              </a:rPr>
              <a:t>خود ارضایی و عوارض منسوب به ان</a:t>
            </a:r>
          </a:p>
          <a:p>
            <a:pPr algn="r" rtl="1"/>
            <a:r>
              <a:rPr lang="fa-IR" dirty="0">
                <a:latin typeface="Calibri" panose="020F0502020204030204" pitchFamily="34" charset="0"/>
                <a:cs typeface="Calibri" panose="020F0502020204030204" pitchFamily="34" charset="0"/>
              </a:rPr>
              <a:t>جثه و قدرت بدنی</a:t>
            </a:r>
          </a:p>
          <a:p>
            <a:pPr algn="r" rtl="1"/>
            <a:r>
              <a:rPr lang="fa-IR" dirty="0">
                <a:latin typeface="Calibri" panose="020F0502020204030204" pitchFamily="34" charset="0"/>
                <a:cs typeface="Calibri" panose="020F0502020204030204" pitchFamily="34" charset="0"/>
              </a:rPr>
              <a:t>تغییر صدا و رفتار مردانه </a:t>
            </a:r>
          </a:p>
          <a:p>
            <a:pPr algn="r" rtl="1"/>
            <a:r>
              <a:rPr lang="fa-IR" dirty="0">
                <a:latin typeface="Calibri" panose="020F0502020204030204" pitchFamily="34" charset="0"/>
                <a:cs typeface="Calibri" panose="020F0502020204030204" pitchFamily="34" charset="0"/>
              </a:rPr>
              <a:t>بزرگ شدن احتمالی پستانها</a:t>
            </a:r>
          </a:p>
          <a:p>
            <a:pPr algn="r" rtl="1"/>
            <a:r>
              <a:rPr lang="fa-IR" dirty="0">
                <a:latin typeface="Calibri" panose="020F0502020204030204" pitchFamily="34" charset="0"/>
                <a:cs typeface="Calibri" panose="020F0502020204030204" pitchFamily="34" charset="0"/>
              </a:rPr>
              <a:t>تمایل و افکار جنسی</a:t>
            </a:r>
          </a:p>
          <a:p>
            <a:pPr algn="r" rtl="1"/>
            <a:r>
              <a:rPr lang="fa-IR" dirty="0">
                <a:latin typeface="Calibri" panose="020F0502020204030204" pitchFamily="34" charset="0"/>
                <a:cs typeface="Calibri" panose="020F0502020204030204" pitchFamily="34" charset="0"/>
              </a:rPr>
              <a:t>احساس عشق خود را در غالب روابط جنسی استتار می کند!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298669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609F-4D3C-4858-B68D-0F5B36ED7D81}"/>
              </a:ext>
            </a:extLst>
          </p:cNvPr>
          <p:cNvSpPr>
            <a:spLocks noGrp="1"/>
          </p:cNvSpPr>
          <p:nvPr>
            <p:ph type="title"/>
          </p:nvPr>
        </p:nvSpPr>
        <p:spPr/>
        <p:txBody>
          <a:bodyPr/>
          <a:lstStyle/>
          <a:p>
            <a:r>
              <a:rPr lang="fa-IR" dirty="0"/>
              <a:t>دغدغه های دختران نوجوان</a:t>
            </a:r>
            <a:endParaRPr lang="en-US" dirty="0"/>
          </a:p>
        </p:txBody>
      </p:sp>
      <p:sp>
        <p:nvSpPr>
          <p:cNvPr id="3" name="Content Placeholder 2">
            <a:extLst>
              <a:ext uri="{FF2B5EF4-FFF2-40B4-BE49-F238E27FC236}">
                <a16:creationId xmlns:a16="http://schemas.microsoft.com/office/drawing/2014/main" id="{E546E14F-949C-44FD-95CC-DB1563B26C48}"/>
              </a:ext>
            </a:extLst>
          </p:cNvPr>
          <p:cNvSpPr>
            <a:spLocks noGrp="1"/>
          </p:cNvSpPr>
          <p:nvPr>
            <p:ph idx="1"/>
          </p:nvPr>
        </p:nvSpPr>
        <p:spPr/>
        <p:txBody>
          <a:bodyPr anchor="ctr"/>
          <a:lstStyle/>
          <a:p>
            <a:pPr algn="r" rtl="1"/>
            <a:r>
              <a:rPr lang="fa-IR" dirty="0">
                <a:latin typeface="Calibri" panose="020F0502020204030204" pitchFamily="34" charset="0"/>
                <a:cs typeface="Calibri" panose="020F0502020204030204" pitchFamily="34" charset="0"/>
              </a:rPr>
              <a:t>تصویر بدنی و جذابیت ظاهری</a:t>
            </a:r>
          </a:p>
          <a:p>
            <a:pPr algn="r" rtl="1"/>
            <a:r>
              <a:rPr lang="fa-IR" dirty="0">
                <a:latin typeface="Calibri" panose="020F0502020204030204" pitchFamily="34" charset="0"/>
                <a:cs typeface="Calibri" panose="020F0502020204030204" pitchFamily="34" charset="0"/>
              </a:rPr>
              <a:t>قاعدگی و نگرش نسبت به ان</a:t>
            </a:r>
          </a:p>
          <a:p>
            <a:pPr algn="r" rtl="1"/>
            <a:r>
              <a:rPr lang="fa-IR" dirty="0">
                <a:latin typeface="Calibri" panose="020F0502020204030204" pitchFamily="34" charset="0"/>
                <a:cs typeface="Calibri" panose="020F0502020204030204" pitchFamily="34" charset="0"/>
              </a:rPr>
              <a:t>ترس های مرضی از چاقی و اختلالات ناشی از ان</a:t>
            </a:r>
          </a:p>
          <a:p>
            <a:pPr algn="r" rtl="1"/>
            <a:r>
              <a:rPr lang="fa-IR" dirty="0">
                <a:latin typeface="Calibri" panose="020F0502020204030204" pitchFamily="34" charset="0"/>
                <a:cs typeface="Calibri" panose="020F0502020204030204" pitchFamily="34" charset="0"/>
              </a:rPr>
              <a:t>تغییرات وابسته به اندروژن ها مثل پرمویی و آکنه</a:t>
            </a:r>
          </a:p>
          <a:p>
            <a:pPr algn="r" rtl="1"/>
            <a:r>
              <a:rPr lang="fa-IR" dirty="0">
                <a:latin typeface="Calibri" panose="020F0502020204030204" pitchFamily="34" charset="0"/>
                <a:cs typeface="Calibri" panose="020F0502020204030204" pitchFamily="34" charset="0"/>
              </a:rPr>
              <a:t>خود ارضایی و عوارض منسوب به ان</a:t>
            </a:r>
          </a:p>
          <a:p>
            <a:pPr algn="r" rtl="1"/>
            <a:r>
              <a:rPr lang="fa-IR" dirty="0">
                <a:latin typeface="Calibri" panose="020F0502020204030204" pitchFamily="34" charset="0"/>
                <a:cs typeface="Calibri" panose="020F0502020204030204" pitchFamily="34" charset="0"/>
              </a:rPr>
              <a:t>میل جنسی، خود را در غالب روابط عاشقانه استتار می کند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616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8B716-47E4-49EF-8BEB-050880381AD8}"/>
              </a:ext>
            </a:extLst>
          </p:cNvPr>
          <p:cNvSpPr>
            <a:spLocks noGrp="1"/>
          </p:cNvSpPr>
          <p:nvPr>
            <p:ph idx="1"/>
          </p:nvPr>
        </p:nvSpPr>
        <p:spPr/>
        <p:txBody>
          <a:bodyPr anchor="ctr">
            <a:normAutofit/>
          </a:bodyPr>
          <a:lstStyle/>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رشد تمایلات جنسی شامل تعاملات بین بیولوژي؛ روانشناسی؛ روابط بین فردی؛ و تأثیرات اجتماعی-فرهنگی است .</a:t>
            </a: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تمایلات جنسی می‌تواند یک تجربه شخصی و درونی باشد و/یا شامل تعاملات اجتماعی بیرونی باشد</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fa-IR"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عوامل شخصی، انتظارات خانوادگی و استانداردهای جامعه، همگی به شدت بر کاوش جنسی در میان نوجوانان در همه جوامع تأثیر می‌گذارند</a:t>
            </a:r>
            <a:endParaRPr lang="en-US" dirty="0">
              <a:latin typeface="Calibri" panose="020F0502020204030204" pitchFamily="34" charset="0"/>
              <a:cs typeface="Calibri" panose="020F0502020204030204" pitchFamily="34" charset="0"/>
            </a:endParaRPr>
          </a:p>
          <a:p>
            <a:pPr algn="r" rtl="1">
              <a:lnSpc>
                <a:spcPct val="150000"/>
              </a:lnSpc>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76605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FCD2-30DE-47B4-B3CC-7940DC75BA72}"/>
              </a:ext>
            </a:extLst>
          </p:cNvPr>
          <p:cNvSpPr>
            <a:spLocks noGrp="1"/>
          </p:cNvSpPr>
          <p:nvPr>
            <p:ph type="title"/>
          </p:nvPr>
        </p:nvSpPr>
        <p:spPr>
          <a:xfrm>
            <a:off x="913795" y="403639"/>
            <a:ext cx="10353761" cy="656535"/>
          </a:xfrm>
        </p:spPr>
        <p:txBody>
          <a:bodyPr>
            <a:normAutofit/>
          </a:bodyPr>
          <a:lstStyle/>
          <a:p>
            <a:r>
              <a:rPr lang="fa-IR" sz="2000" dirty="0"/>
              <a:t>نوجوانان یا جوانانی که از نظر جنسی بالغ و سالم هستند، قادرند</a:t>
            </a:r>
            <a:endParaRPr lang="en-US" sz="2000" dirty="0"/>
          </a:p>
        </p:txBody>
      </p:sp>
      <p:sp>
        <p:nvSpPr>
          <p:cNvPr id="3" name="Content Placeholder 2">
            <a:extLst>
              <a:ext uri="{FF2B5EF4-FFF2-40B4-BE49-F238E27FC236}">
                <a16:creationId xmlns:a16="http://schemas.microsoft.com/office/drawing/2014/main" id="{23E8105F-67A9-46A0-85AF-D3DB28A7AF69}"/>
              </a:ext>
            </a:extLst>
          </p:cNvPr>
          <p:cNvSpPr>
            <a:spLocks noGrp="1"/>
          </p:cNvSpPr>
          <p:nvPr>
            <p:ph idx="1"/>
          </p:nvPr>
        </p:nvSpPr>
        <p:spPr>
          <a:xfrm>
            <a:off x="913795" y="1167618"/>
            <a:ext cx="10353761" cy="5286743"/>
          </a:xfrm>
        </p:spPr>
        <p:txBody>
          <a:bodyPr>
            <a:normAutofit fontScale="92500" lnSpcReduction="10000"/>
          </a:bodyPr>
          <a:lstStyle/>
          <a:p>
            <a:pPr algn="r" rtl="1"/>
            <a:r>
              <a:rPr lang="fa-IR" dirty="0">
                <a:latin typeface="Calibri" panose="020F0502020204030204" pitchFamily="34" charset="0"/>
                <a:cs typeface="Calibri" panose="020F0502020204030204" pitchFamily="34" charset="0"/>
              </a:rPr>
              <a:t>ارزش‌های خود را شناسایی و مطابق با آنها زندگی کنند؛ مسئولیت رفتار خود را بر عهده بگیرند.</a:t>
            </a:r>
          </a:p>
          <a:p>
            <a:pPr algn="r" rtl="1"/>
            <a:r>
              <a:rPr lang="fa-IR" dirty="0">
                <a:latin typeface="Calibri" panose="020F0502020204030204" pitchFamily="34" charset="0"/>
                <a:cs typeface="Calibri" panose="020F0502020204030204" pitchFamily="34" charset="0"/>
              </a:rPr>
              <a:t> تصمیم‌گیری مؤثر را تمرین کنند؛ مهارت‌های تفکر انتقادی را در خود پرورش دهند.</a:t>
            </a:r>
          </a:p>
          <a:p>
            <a:pPr algn="r" rtl="1"/>
            <a:r>
              <a:rPr lang="fa-IR" dirty="0">
                <a:latin typeface="Calibri" panose="020F0502020204030204" pitchFamily="34" charset="0"/>
                <a:cs typeface="Calibri" panose="020F0502020204030204" pitchFamily="34" charset="0"/>
              </a:rPr>
              <a:t> اذعان کنند که رشد انسانی شامل رشد جنسی نیز می‌شود که ممکن است شامل تجربه جنسی یا تولید مثل باشد یا نباشد.</a:t>
            </a:r>
          </a:p>
          <a:p>
            <a:pPr algn="r" rtl="1"/>
            <a:r>
              <a:rPr lang="fa-IR" dirty="0">
                <a:latin typeface="Calibri" panose="020F0502020204030204" pitchFamily="34" charset="0"/>
                <a:cs typeface="Calibri" panose="020F0502020204030204" pitchFamily="34" charset="0"/>
              </a:rPr>
              <a:t> در صورت نیاز، اطلاعات بیشتری در مورد تمایلات جنسی و تولید مثل کسب کنند و در مورد گزینه‌ها و روابط خانوادگی آگاهانه تصمیم بگیرند.</a:t>
            </a:r>
          </a:p>
          <a:p>
            <a:pPr algn="r" rtl="1"/>
            <a:r>
              <a:rPr lang="fa-IR" dirty="0">
                <a:latin typeface="Calibri" panose="020F0502020204030204" pitchFamily="34" charset="0"/>
                <a:cs typeface="Calibri" panose="020F0502020204030204" pitchFamily="34" charset="0"/>
              </a:rPr>
              <a:t> با همه جنسیت‌ها به شیوه‌های محترمانه و مناسب تعامل داشته باشند.</a:t>
            </a:r>
          </a:p>
          <a:p>
            <a:pPr algn="r" rtl="1"/>
            <a:r>
              <a:rPr lang="fa-IR" dirty="0">
                <a:latin typeface="Calibri" panose="020F0502020204030204" pitchFamily="34" charset="0"/>
                <a:cs typeface="Calibri" panose="020F0502020204030204" pitchFamily="34" charset="0"/>
              </a:rPr>
              <a:t> هویت جنسیتی و گرایش جنسی خود را بشناسند و به هویت‌های جنسیتی و گرایش‌های جنسی دیگران احترام بگذارند.</a:t>
            </a:r>
          </a:p>
          <a:p>
            <a:pPr algn="r" rtl="1"/>
            <a:r>
              <a:rPr lang="fa-IR" dirty="0">
                <a:latin typeface="Calibri" panose="020F0502020204030204" pitchFamily="34" charset="0"/>
                <a:cs typeface="Calibri" panose="020F0502020204030204" pitchFamily="34" charset="0"/>
              </a:rPr>
              <a:t> بدن خود را ارج نهند و از تمایلات جنسی خود در طول زندگی لذت ببرند و تمایلات جنسی خود را به شیوه‌هایی که با ارزش‌هایشان سازگار است، ابراز کنند.</a:t>
            </a:r>
          </a:p>
          <a:p>
            <a:pPr algn="r" rtl="1"/>
            <a:r>
              <a:rPr lang="fa-IR" dirty="0">
                <a:latin typeface="Calibri" panose="020F0502020204030204" pitchFamily="34" charset="0"/>
                <a:cs typeface="Calibri" panose="020F0502020204030204" pitchFamily="34" charset="0"/>
              </a:rPr>
              <a:t> عشق و صمیمیت را به شیوه‌های مناسب ابراز کنند.</a:t>
            </a:r>
          </a:p>
          <a:p>
            <a:pPr algn="r" rtl="1"/>
            <a:r>
              <a:rPr lang="fa-IR" dirty="0">
                <a:latin typeface="Calibri" panose="020F0502020204030204" pitchFamily="34" charset="0"/>
                <a:cs typeface="Calibri" panose="020F0502020204030204" pitchFamily="34" charset="0"/>
              </a:rPr>
              <a:t> روابط معنادار ایجاد و حفظ کنند و از روابط استثمارگرانه یا دستکاری‌شده اجتناب کنند.</a:t>
            </a:r>
          </a:p>
          <a:p>
            <a:pPr algn="r" rtl="1"/>
            <a:r>
              <a:rPr lang="fa-IR" dirty="0">
                <a:latin typeface="Calibri" panose="020F0502020204030204" pitchFamily="34" charset="0"/>
                <a:cs typeface="Calibri" panose="020F0502020204030204" pitchFamily="34" charset="0"/>
              </a:rPr>
              <a:t> مهارت‌ها و ارتباطاتی را به نمایش بگذارند که روابط شخصی با خانواده، همسالان و شریک عاطفی را تقویت کند.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99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4E76-1ADF-4A2A-AB09-DAA741842FF5}"/>
              </a:ext>
            </a:extLst>
          </p:cNvPr>
          <p:cNvSpPr>
            <a:spLocks noGrp="1"/>
          </p:cNvSpPr>
          <p:nvPr>
            <p:ph type="title"/>
          </p:nvPr>
        </p:nvSpPr>
        <p:spPr>
          <a:xfrm>
            <a:off x="913795" y="609600"/>
            <a:ext cx="10353761" cy="614289"/>
          </a:xfrm>
        </p:spPr>
        <p:txBody>
          <a:bodyPr>
            <a:normAutofit/>
          </a:bodyPr>
          <a:lstStyle/>
          <a:p>
            <a:r>
              <a:rPr lang="fa-IR" sz="2400" dirty="0"/>
              <a:t>آنچه یک نوجوان باید در خصوص ان بداند</a:t>
            </a:r>
            <a:endParaRPr lang="en-US" sz="2400" dirty="0"/>
          </a:p>
        </p:txBody>
      </p:sp>
      <p:sp>
        <p:nvSpPr>
          <p:cNvPr id="3" name="Content Placeholder 2">
            <a:extLst>
              <a:ext uri="{FF2B5EF4-FFF2-40B4-BE49-F238E27FC236}">
                <a16:creationId xmlns:a16="http://schemas.microsoft.com/office/drawing/2014/main" id="{6AE0A0C1-0D4F-4807-B5F1-5E5E3176F5D1}"/>
              </a:ext>
            </a:extLst>
          </p:cNvPr>
          <p:cNvSpPr>
            <a:spLocks noGrp="1"/>
          </p:cNvSpPr>
          <p:nvPr>
            <p:ph idx="1"/>
          </p:nvPr>
        </p:nvSpPr>
        <p:spPr>
          <a:xfrm>
            <a:off x="913795" y="1519311"/>
            <a:ext cx="10353762" cy="5022166"/>
          </a:xfrm>
        </p:spPr>
        <p:txBody>
          <a:bodyPr>
            <a:normAutofit/>
          </a:bodyPr>
          <a:lstStyle/>
          <a:p>
            <a:pPr algn="r" rtl="1"/>
            <a:r>
              <a:rPr lang="fa-IR" dirty="0">
                <a:latin typeface="Calibri" panose="020F0502020204030204" pitchFamily="34" charset="0"/>
                <a:cs typeface="Calibri" panose="020F0502020204030204" pitchFamily="34" charset="0"/>
              </a:rPr>
              <a:t>نا م علمی قسمت های بدن و سیستم ژنیتال</a:t>
            </a:r>
          </a:p>
          <a:p>
            <a:pPr algn="r" rtl="1"/>
            <a:r>
              <a:rPr lang="fa-IR" dirty="0">
                <a:latin typeface="Calibri" panose="020F0502020204030204" pitchFamily="34" charset="0"/>
                <a:cs typeface="Calibri" panose="020F0502020204030204" pitchFamily="34" charset="0"/>
              </a:rPr>
              <a:t>برخی ملاحظات زیست شناختی( مثلا ترشحات طبیعی دستگاه تناسلی)</a:t>
            </a:r>
          </a:p>
          <a:p>
            <a:pPr algn="r" rtl="1"/>
            <a:r>
              <a:rPr lang="fa-IR" dirty="0">
                <a:latin typeface="Calibri" panose="020F0502020204030204" pitchFamily="34" charset="0"/>
                <a:cs typeface="Calibri" panose="020F0502020204030204" pitchFamily="34" charset="0"/>
              </a:rPr>
              <a:t>مبانی تولید مثل( ترکیب دو گامت، بارداری، زایمان)</a:t>
            </a:r>
          </a:p>
          <a:p>
            <a:pPr algn="r" rtl="1"/>
            <a:r>
              <a:rPr lang="fa-IR" dirty="0">
                <a:latin typeface="Calibri" panose="020F0502020204030204" pitchFamily="34" charset="0"/>
                <a:cs typeface="Calibri" panose="020F0502020204030204" pitchFamily="34" charset="0"/>
              </a:rPr>
              <a:t>ملاحظات استفاده از گوشی های هوشمند و فضای مجازی( اطلاعات، عکس، آدرس، قرار، موقعیت...)</a:t>
            </a:r>
          </a:p>
          <a:p>
            <a:pPr algn="r" rtl="1"/>
            <a:r>
              <a:rPr lang="fa-IR" dirty="0">
                <a:latin typeface="Calibri" panose="020F0502020204030204" pitchFamily="34" charset="0"/>
                <a:cs typeface="Calibri" panose="020F0502020204030204" pitchFamily="34" charset="0"/>
              </a:rPr>
              <a:t>موقعیت های اجتماعی خطرناک(خودرو غریبه، خوراکی ها، داروها)</a:t>
            </a:r>
          </a:p>
          <a:p>
            <a:pPr algn="r" rtl="1"/>
            <a:r>
              <a:rPr lang="fa-IR" dirty="0">
                <a:latin typeface="Calibri" panose="020F0502020204030204" pitchFamily="34" charset="0"/>
                <a:cs typeface="Calibri" panose="020F0502020204030204" pitchFamily="34" charset="0"/>
              </a:rPr>
              <a:t>بیماریهای مقاربتی</a:t>
            </a:r>
          </a:p>
          <a:p>
            <a:pPr algn="r" rtl="1"/>
            <a:r>
              <a:rPr lang="fa-IR" dirty="0">
                <a:latin typeface="Calibri" panose="020F0502020204030204" pitchFamily="34" charset="0"/>
                <a:cs typeface="Calibri" panose="020F0502020204030204" pitchFamily="34" charset="0"/>
              </a:rPr>
              <a:t>بارداری ناخواسته</a:t>
            </a:r>
          </a:p>
          <a:p>
            <a:pPr algn="r" rtl="1"/>
            <a:r>
              <a:rPr lang="fa-IR" dirty="0">
                <a:latin typeface="Calibri" panose="020F0502020204030204" pitchFamily="34" charset="0"/>
                <a:cs typeface="Calibri" panose="020F0502020204030204" pitchFamily="34" charset="0"/>
              </a:rPr>
              <a:t>وضعیت جسمی متعادل(تصویر بدنی) و تغییراتی که باید در مراحل بلوغ منتظر انها باشد</a:t>
            </a:r>
          </a:p>
          <a:p>
            <a:pPr algn="r" rtl="1"/>
            <a:r>
              <a:rPr lang="fa-IR" dirty="0">
                <a:latin typeface="Calibri" panose="020F0502020204030204" pitchFamily="34" charset="0"/>
                <a:cs typeface="Calibri" panose="020F0502020204030204" pitchFamily="34" charset="0"/>
              </a:rPr>
              <a:t>تاکید بر این که " بنا نیست یک نوجوان به لحاظ جنسی فعال باشد"(مسئولیت پذیری)</a:t>
            </a:r>
          </a:p>
          <a:p>
            <a:pPr algn="r" rtl="1"/>
            <a:r>
              <a:rPr lang="fa-IR" dirty="0">
                <a:latin typeface="Calibri" panose="020F0502020204030204" pitchFamily="34" charset="0"/>
                <a:cs typeface="Calibri" panose="020F0502020204030204" pitchFamily="34" charset="0"/>
              </a:rPr>
              <a:t>در خصوص اعتقادات، ارزش ها و باورهای خانواده برای نوجوان توضیح داده شود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8683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20EA-3C4B-44CA-96DD-3638994DC00D}"/>
              </a:ext>
            </a:extLst>
          </p:cNvPr>
          <p:cNvSpPr>
            <a:spLocks noGrp="1"/>
          </p:cNvSpPr>
          <p:nvPr>
            <p:ph type="title"/>
          </p:nvPr>
        </p:nvSpPr>
        <p:spPr/>
        <p:txBody>
          <a:bodyPr/>
          <a:lstStyle/>
          <a:p>
            <a:r>
              <a:rPr lang="fa-IR" dirty="0"/>
              <a:t>نقش والدین</a:t>
            </a:r>
            <a:endParaRPr lang="en-US" dirty="0"/>
          </a:p>
        </p:txBody>
      </p:sp>
      <p:sp>
        <p:nvSpPr>
          <p:cNvPr id="3" name="Content Placeholder 2">
            <a:extLst>
              <a:ext uri="{FF2B5EF4-FFF2-40B4-BE49-F238E27FC236}">
                <a16:creationId xmlns:a16="http://schemas.microsoft.com/office/drawing/2014/main" id="{DF621182-1132-437F-B3F0-723FAE2DA2CB}"/>
              </a:ext>
            </a:extLst>
          </p:cNvPr>
          <p:cNvSpPr>
            <a:spLocks noGrp="1"/>
          </p:cNvSpPr>
          <p:nvPr>
            <p:ph idx="1"/>
          </p:nvPr>
        </p:nvSpPr>
        <p:spPr/>
        <p:txBody>
          <a:bodyPr>
            <a:normAutofit lnSpcReduction="10000"/>
          </a:bodyPr>
          <a:lstStyle/>
          <a:p>
            <a:pPr algn="r" rtl="1"/>
            <a:r>
              <a:rPr lang="fa-IR" dirty="0"/>
              <a:t>اختصاص زمان کافی</a:t>
            </a:r>
          </a:p>
          <a:p>
            <a:pPr algn="r" rtl="1"/>
            <a:r>
              <a:rPr lang="fa-IR" dirty="0"/>
              <a:t>ارزیابی انچه انها در حال حاضر می دانند</a:t>
            </a:r>
          </a:p>
          <a:p>
            <a:pPr algn="r" rtl="1"/>
            <a:r>
              <a:rPr lang="fa-IR" dirty="0"/>
              <a:t>توام با احترام متقابل</a:t>
            </a:r>
          </a:p>
          <a:p>
            <a:pPr algn="r" rtl="1"/>
            <a:r>
              <a:rPr lang="fa-IR" dirty="0"/>
              <a:t>استفاده از واژه های علمی، مناسب و مثبت</a:t>
            </a:r>
          </a:p>
          <a:p>
            <a:pPr algn="r" rtl="1"/>
            <a:r>
              <a:rPr lang="fa-IR" dirty="0"/>
              <a:t>ارائه دلیل برای باورها و خواسته ها( نه چون من می گویم)</a:t>
            </a:r>
          </a:p>
          <a:p>
            <a:pPr algn="r" rtl="1"/>
            <a:r>
              <a:rPr lang="fa-IR" dirty="0"/>
              <a:t>به زبان ساده و صادقانه</a:t>
            </a:r>
          </a:p>
          <a:p>
            <a:pPr algn="r" rtl="1"/>
            <a:r>
              <a:rPr lang="fa-IR" dirty="0"/>
              <a:t>اشکالی ندارد بگویید نمی دانم</a:t>
            </a:r>
          </a:p>
          <a:p>
            <a:pPr algn="r" rtl="1"/>
            <a:r>
              <a:rPr lang="fa-IR" dirty="0"/>
              <a:t>نشان دهید که به نظر همه اعضا خانواده اهمیت داده می شود</a:t>
            </a:r>
            <a:endParaRPr lang="en-US" dirty="0"/>
          </a:p>
        </p:txBody>
      </p:sp>
    </p:spTree>
    <p:extLst>
      <p:ext uri="{BB962C8B-B14F-4D97-AF65-F5344CB8AC3E}">
        <p14:creationId xmlns:p14="http://schemas.microsoft.com/office/powerpoint/2010/main" val="336773932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ABF6-ACDB-44D1-9427-2E3789E4C635}"/>
              </a:ext>
            </a:extLst>
          </p:cNvPr>
          <p:cNvSpPr>
            <a:spLocks noGrp="1"/>
          </p:cNvSpPr>
          <p:nvPr>
            <p:ph type="title"/>
          </p:nvPr>
        </p:nvSpPr>
        <p:spPr/>
        <p:txBody>
          <a:bodyPr/>
          <a:lstStyle/>
          <a:p>
            <a:r>
              <a:rPr lang="fa-IR"/>
              <a:t>نقش والدین </a:t>
            </a:r>
            <a:endParaRPr lang="en-US"/>
          </a:p>
        </p:txBody>
      </p:sp>
      <p:sp>
        <p:nvSpPr>
          <p:cNvPr id="3" name="Content Placeholder 2">
            <a:extLst>
              <a:ext uri="{FF2B5EF4-FFF2-40B4-BE49-F238E27FC236}">
                <a16:creationId xmlns:a16="http://schemas.microsoft.com/office/drawing/2014/main" id="{60BCB6D4-9BE6-4434-A0E6-F6D1F7665430}"/>
              </a:ext>
            </a:extLst>
          </p:cNvPr>
          <p:cNvSpPr>
            <a:spLocks noGrp="1"/>
          </p:cNvSpPr>
          <p:nvPr>
            <p:ph idx="1"/>
          </p:nvPr>
        </p:nvSpPr>
        <p:spPr/>
        <p:txBody>
          <a:bodyPr/>
          <a:lstStyle/>
          <a:p>
            <a:pPr algn="r" rtl="1"/>
            <a:r>
              <a:rPr lang="fa-IR" dirty="0">
                <a:effectLst/>
                <a:latin typeface="Calibri" panose="020F0502020204030204" pitchFamily="34" charset="0"/>
                <a:ea typeface="Calibri" panose="020F0502020204030204" pitchFamily="34" charset="0"/>
                <a:cs typeface="Arial" panose="020B0604020202020204" pitchFamily="34" charset="0"/>
              </a:rPr>
              <a:t>دوران نوجوانی اخرین فرصت والدین برای برقراری ارتباط موثر با فرزندان در خصوص مسایل جنسی است.</a:t>
            </a:r>
          </a:p>
          <a:p>
            <a:pPr algn="r" rtl="1"/>
            <a:r>
              <a:rPr lang="fa-IR" sz="2000" dirty="0">
                <a:effectLst/>
                <a:latin typeface="Calibri" panose="020F0502020204030204" pitchFamily="34" charset="0"/>
                <a:ea typeface="Calibri" panose="020F0502020204030204" pitchFamily="34" charset="0"/>
                <a:cs typeface="Arial" panose="020B0604020202020204" pitchFamily="34" charset="0"/>
              </a:rPr>
              <a:t> ایجاد فضایی برای گفتگو با نوجوان بدور از قضاوت، مقایسه، تهدید، تحقیر، سرزنش، تنبیه </a:t>
            </a:r>
          </a:p>
          <a:p>
            <a:pPr algn="r" rtl="1"/>
            <a:r>
              <a:rPr lang="fa-IR" sz="2000" dirty="0">
                <a:effectLst/>
                <a:latin typeface="Calibri" panose="020F0502020204030204" pitchFamily="34" charset="0"/>
                <a:ea typeface="Calibri" panose="020F0502020204030204" pitchFamily="34" charset="0"/>
                <a:cs typeface="Arial" panose="020B0604020202020204" pitchFamily="34" charset="0"/>
              </a:rPr>
              <a:t>صادق و صریح بودن در مورد لذت‌های رفتار جنسی(نوجوانان اغلب نسبت به آموزش جنسی که جایگاه لذت را در رفتارهای جنسی نادیده می‌گیرد یا به حداقل می‌رساند، مشکوک هستند). </a:t>
            </a:r>
            <a:endParaRPr lang="en-US" dirty="0"/>
          </a:p>
          <a:p>
            <a:pPr algn="r" rtl="1"/>
            <a:r>
              <a:rPr lang="fa-IR" dirty="0"/>
              <a:t>شنیدن فعال</a:t>
            </a:r>
          </a:p>
          <a:p>
            <a:pPr algn="r" rtl="1"/>
            <a:r>
              <a:rPr lang="fa-IR" dirty="0"/>
              <a:t>نرمالایز کردن مسایل</a:t>
            </a:r>
          </a:p>
          <a:p>
            <a:pPr marL="0" indent="0" algn="r" rtl="1">
              <a:buNone/>
            </a:pPr>
            <a:endParaRPr lang="fa-IR" dirty="0"/>
          </a:p>
        </p:txBody>
      </p:sp>
    </p:spTree>
    <p:extLst>
      <p:ext uri="{BB962C8B-B14F-4D97-AF65-F5344CB8AC3E}">
        <p14:creationId xmlns:p14="http://schemas.microsoft.com/office/powerpoint/2010/main" val="7748147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B3186C-DF1E-4241-8478-02518056EA54}"/>
              </a:ext>
            </a:extLst>
          </p:cNvPr>
          <p:cNvSpPr>
            <a:spLocks noGrp="1"/>
          </p:cNvSpPr>
          <p:nvPr>
            <p:ph idx="1"/>
          </p:nvPr>
        </p:nvSpPr>
        <p:spPr/>
        <p:txBody>
          <a:bodyPr anchor="ctr">
            <a:normAutofit/>
          </a:bodyPr>
          <a:lstStyle/>
          <a:p>
            <a:pPr algn="ctr" rtl="1">
              <a:lnSpc>
                <a:spcPct val="150000"/>
              </a:lnSpc>
            </a:pPr>
            <a:r>
              <a:rPr lang="fa-IR" dirty="0">
                <a:effectLst/>
                <a:latin typeface="Calibri" panose="020F0502020204030204" pitchFamily="34" charset="0"/>
                <a:ea typeface="Calibri" panose="020F0502020204030204" pitchFamily="34" charset="0"/>
                <a:cs typeface="Calibri" panose="020F0502020204030204" pitchFamily="34" charset="0"/>
              </a:rPr>
              <a:t>در مطالعه‌ی کینگ و لوروسو (۱۹۹۷) پرسشنامه‌هایی را بین تقریباً ۷۰۰ دانشجوی دانشگاه و والدینشان توزیع کردند. حدود ۶۰٪ از این دانشجویان گزارش دادند که هرگز بحث معنادار و آموزنده‌ای در مورد رابطه جنسی با هیچ یک از والدین خود نداشته‌اند. اکثر آنها احساس می‌کردند که دلیل این امر، فضای ارتباطی ضعیف و احساس خجالت شخصی بوده است. با این حال، والدین آنها خاطرات تا حدودی متفاوتی داشتند و ۶۰٪ از آنها گزارش دادند که چنین بحث‌هایی داشته‌اند.</a:t>
            </a:r>
          </a:p>
        </p:txBody>
      </p:sp>
    </p:spTree>
    <p:extLst>
      <p:ext uri="{BB962C8B-B14F-4D97-AF65-F5344CB8AC3E}">
        <p14:creationId xmlns:p14="http://schemas.microsoft.com/office/powerpoint/2010/main" val="10781614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A115-6887-493F-8886-0274CEEC4F30}"/>
              </a:ext>
            </a:extLst>
          </p:cNvPr>
          <p:cNvSpPr>
            <a:spLocks noGrp="1"/>
          </p:cNvSpPr>
          <p:nvPr>
            <p:ph type="title"/>
          </p:nvPr>
        </p:nvSpPr>
        <p:spPr/>
        <p:txBody>
          <a:bodyPr/>
          <a:lstStyle/>
          <a:p>
            <a:r>
              <a:rPr lang="fa-IR" dirty="0"/>
              <a:t> گفتگوی جنسی با نوجوان </a:t>
            </a:r>
            <a:endParaRPr lang="en-US" dirty="0"/>
          </a:p>
        </p:txBody>
      </p:sp>
      <p:sp>
        <p:nvSpPr>
          <p:cNvPr id="3" name="Content Placeholder 2">
            <a:extLst>
              <a:ext uri="{FF2B5EF4-FFF2-40B4-BE49-F238E27FC236}">
                <a16:creationId xmlns:a16="http://schemas.microsoft.com/office/drawing/2014/main" id="{8119FAE1-AD32-407E-B5D8-CFDF338806F3}"/>
              </a:ext>
            </a:extLst>
          </p:cNvPr>
          <p:cNvSpPr>
            <a:spLocks noGrp="1"/>
          </p:cNvSpPr>
          <p:nvPr>
            <p:ph idx="1"/>
          </p:nvPr>
        </p:nvSpPr>
        <p:spPr/>
        <p:txBody>
          <a:bodyPr/>
          <a:lstStyle/>
          <a:p>
            <a:pPr algn="r" rtl="1"/>
            <a:r>
              <a:rPr lang="fa-IR" sz="1800" dirty="0">
                <a:effectLst/>
                <a:latin typeface="Calibri" panose="020F0502020204030204" pitchFamily="34" charset="0"/>
                <a:ea typeface="Calibri" panose="020F0502020204030204" pitchFamily="34" charset="0"/>
                <a:cs typeface="Arial" panose="020B0604020202020204" pitchFamily="34" charset="0"/>
              </a:rPr>
              <a:t>مراقبین بهداشتی و ارائه‌دهندگان خدمات باید به تنوع و تفاوت‌های ذاتی نوجوانان و جوانان، از جمله جنسیت، نژاد/قومیت، گرایش جنسی و ظاهر فیزیکی احترام بگذارند</a:t>
            </a: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fa-I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fa-IR" sz="1800" dirty="0">
                <a:effectLst/>
                <a:latin typeface="Calibri" panose="020F0502020204030204" pitchFamily="34" charset="0"/>
                <a:ea typeface="Calibri" panose="020F0502020204030204" pitchFamily="34" charset="0"/>
                <a:cs typeface="Arial" panose="020B0604020202020204" pitchFamily="34" charset="0"/>
              </a:rPr>
              <a:t>استفاده از اصطلاحات و سوالات باز و بدون قضاوت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استفاده از اصطلاحاتی که تحقیرآمیز نباشند </a:t>
            </a:r>
          </a:p>
          <a:p>
            <a:pPr algn="r" rtl="1"/>
            <a:r>
              <a:rPr lang="ar-SA" sz="1800" dirty="0">
                <a:effectLst/>
                <a:ea typeface="Times New Roman" panose="02020603050405020304" pitchFamily="18" charset="0"/>
                <a:cs typeface="Times New Roman" panose="02020603050405020304" pitchFamily="18" charset="0"/>
              </a:rPr>
              <a:t>اکثر نوجوانان برای صحبت صادقانه در مورد تمایلات جنسی خود به حریم خصوصی مطلق نیاز دارند</a:t>
            </a:r>
            <a:endParaRPr lang="fa-IR" sz="1800" dirty="0">
              <a:effectLst/>
              <a:ea typeface="Times New Roman" panose="02020603050405020304" pitchFamily="18" charset="0"/>
              <a:cs typeface="Times New Roman" panose="02020603050405020304" pitchFamily="18" charset="0"/>
            </a:endParaRPr>
          </a:p>
          <a:p>
            <a:pPr algn="r" rtl="1"/>
            <a:r>
              <a:rPr lang="fa-IR" sz="1800" dirty="0">
                <a:effectLst/>
                <a:ea typeface="Times New Roman" panose="02020603050405020304" pitchFamily="18" charset="0"/>
                <a:cs typeface="Times New Roman" panose="02020603050405020304" pitchFamily="18" charset="0"/>
              </a:rPr>
              <a:t>عا</a:t>
            </a:r>
            <a:r>
              <a:rPr lang="ar-SA" sz="1800" dirty="0">
                <a:effectLst/>
                <a:ea typeface="Times New Roman" panose="02020603050405020304" pitchFamily="18" charset="0"/>
                <a:cs typeface="Times New Roman" panose="02020603050405020304" pitchFamily="18" charset="0"/>
              </a:rPr>
              <a:t>دی‌سازی تمایلات جنسی </a:t>
            </a:r>
            <a:endParaRPr lang="fa-IR" sz="1800" dirty="0">
              <a:effectLst/>
              <a:ea typeface="Times New Roman" panose="02020603050405020304" pitchFamily="18" charset="0"/>
              <a:cs typeface="Times New Roman" panose="02020603050405020304" pitchFamily="18" charset="0"/>
            </a:endParaRPr>
          </a:p>
          <a:p>
            <a:pPr algn="r" rtl="1"/>
            <a:r>
              <a:rPr lang="fa-IR" sz="1800" dirty="0">
                <a:effectLst/>
                <a:latin typeface="Calibri" panose="020F0502020204030204" pitchFamily="34" charset="0"/>
                <a:ea typeface="Calibri" panose="020F0502020204030204" pitchFamily="34" charset="0"/>
                <a:cs typeface="Times New Roman" panose="02020603050405020304" pitchFamily="18" charset="0"/>
              </a:rPr>
              <a:t>استفاده از زبان مناسب</a:t>
            </a:r>
          </a:p>
          <a:p>
            <a:pPr marL="0" indent="0" algn="r" rtl="1">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80418526"/>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DB32-3E44-43BB-9030-D8480C07F6A1}"/>
              </a:ext>
            </a:extLst>
          </p:cNvPr>
          <p:cNvSpPr>
            <a:spLocks noGrp="1"/>
          </p:cNvSpPr>
          <p:nvPr>
            <p:ph type="title"/>
          </p:nvPr>
        </p:nvSpPr>
        <p:spPr/>
        <p:txBody>
          <a:bodyPr/>
          <a:lstStyle/>
          <a:p>
            <a:r>
              <a:rPr lang="fa-IR" dirty="0"/>
              <a:t>در پایان</a:t>
            </a:r>
            <a:endParaRPr lang="en-US" dirty="0"/>
          </a:p>
        </p:txBody>
      </p:sp>
      <p:sp>
        <p:nvSpPr>
          <p:cNvPr id="3" name="Content Placeholder 2">
            <a:extLst>
              <a:ext uri="{FF2B5EF4-FFF2-40B4-BE49-F238E27FC236}">
                <a16:creationId xmlns:a16="http://schemas.microsoft.com/office/drawing/2014/main" id="{7DC9EC76-77BA-40BC-A84E-7375DE2D35B3}"/>
              </a:ext>
            </a:extLst>
          </p:cNvPr>
          <p:cNvSpPr>
            <a:spLocks noGrp="1"/>
          </p:cNvSpPr>
          <p:nvPr>
            <p:ph idx="1"/>
          </p:nvPr>
        </p:nvSpPr>
        <p:spPr/>
        <p:txBody>
          <a:bodyPr anchor="ctr"/>
          <a:lstStyle/>
          <a:p>
            <a:pPr algn="r" rtl="1">
              <a:lnSpc>
                <a:spcPct val="150000"/>
              </a:lnSpc>
            </a:pPr>
            <a:r>
              <a:rPr lang="fa-IR" dirty="0">
                <a:latin typeface="Calibri" panose="020F0502020204030204" pitchFamily="34" charset="0"/>
                <a:cs typeface="Calibri" panose="020F0502020204030204" pitchFamily="34" charset="0"/>
              </a:rPr>
              <a:t>بلوغ فقط تغییرات جسمی نیست، بلکه شامل تحولات روانی، اجتماعی و هویتی نیز هست.</a:t>
            </a:r>
          </a:p>
          <a:p>
            <a:pPr algn="r" rtl="1">
              <a:lnSpc>
                <a:spcPct val="150000"/>
              </a:lnSpc>
            </a:pPr>
            <a:r>
              <a:rPr lang="fa-IR" dirty="0">
                <a:latin typeface="Calibri" panose="020F0502020204030204" pitchFamily="34" charset="0"/>
                <a:cs typeface="Calibri" panose="020F0502020204030204" pitchFamily="34" charset="0"/>
              </a:rPr>
              <a:t>ایجاد فضای امن برای بیان احساسات و سوالات انها، کلید موفقیت در تربیت و رشد جنسی نوجوان</a:t>
            </a:r>
          </a:p>
          <a:p>
            <a:pPr algn="r" rtl="1">
              <a:lnSpc>
                <a:spcPct val="150000"/>
              </a:lnSpc>
            </a:pPr>
            <a:r>
              <a:rPr lang="fa-IR" dirty="0">
                <a:latin typeface="Calibri" panose="020F0502020204030204" pitchFamily="34" charset="0"/>
                <a:cs typeface="Calibri" panose="020F0502020204030204" pitchFamily="34" charset="0"/>
              </a:rPr>
              <a:t>استفاده از زبان غیر قضاوتی و همدلانه برای جلب اعتماد نوجوان</a:t>
            </a:r>
          </a:p>
          <a:p>
            <a:pPr algn="r" rtl="1">
              <a:lnSpc>
                <a:spcPct val="150000"/>
              </a:lnSpc>
            </a:pPr>
            <a:r>
              <a:rPr lang="fa-IR" dirty="0">
                <a:latin typeface="Calibri" panose="020F0502020204030204" pitchFamily="34" charset="0"/>
                <a:cs typeface="Calibri" panose="020F0502020204030204" pitchFamily="34" charset="0"/>
              </a:rPr>
              <a:t>دادن  اطلاعات صحیح و علمی، بدون ایجاد ترس یا شرم</a:t>
            </a:r>
          </a:p>
          <a:p>
            <a:pPr algn="r" rtl="1">
              <a:lnSpc>
                <a:spcPct val="15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126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0F3F8C-9B31-40DF-A8DC-A2D6344B699B}"/>
              </a:ext>
            </a:extLst>
          </p:cNvPr>
          <p:cNvPicPr>
            <a:picLocks noGrp="1" noChangeAspect="1"/>
          </p:cNvPicPr>
          <p:nvPr>
            <p:ph idx="1"/>
          </p:nvPr>
        </p:nvPicPr>
        <p:blipFill>
          <a:blip r:embed="rId2"/>
          <a:stretch>
            <a:fillRect/>
          </a:stretch>
        </p:blipFill>
        <p:spPr>
          <a:xfrm>
            <a:off x="588498" y="211014"/>
            <a:ext cx="11015003" cy="5866228"/>
          </a:xfrm>
        </p:spPr>
      </p:pic>
      <p:sp>
        <p:nvSpPr>
          <p:cNvPr id="6" name="Rectangle 5">
            <a:extLst>
              <a:ext uri="{FF2B5EF4-FFF2-40B4-BE49-F238E27FC236}">
                <a16:creationId xmlns:a16="http://schemas.microsoft.com/office/drawing/2014/main" id="{000F6A2D-EBBA-4CC8-A121-5ED6856D09D4}"/>
              </a:ext>
            </a:extLst>
          </p:cNvPr>
          <p:cNvSpPr/>
          <p:nvPr/>
        </p:nvSpPr>
        <p:spPr>
          <a:xfrm>
            <a:off x="1519311" y="4740812"/>
            <a:ext cx="3770141" cy="661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chemeClr val="bg1"/>
                </a:solidFill>
                <a:latin typeface="Calibri" panose="020F0502020204030204" pitchFamily="34" charset="0"/>
                <a:cs typeface="Calibri" panose="020F0502020204030204" pitchFamily="34" charset="0"/>
              </a:rPr>
              <a:t>پیروز و ماندگار باشد</a:t>
            </a:r>
            <a:endParaRPr lang="en-U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94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E0792-808F-4971-9E68-C42C3BAF8F46}"/>
              </a:ext>
            </a:extLst>
          </p:cNvPr>
          <p:cNvSpPr>
            <a:spLocks noGrp="1"/>
          </p:cNvSpPr>
          <p:nvPr>
            <p:ph idx="1"/>
          </p:nvPr>
        </p:nvSpPr>
        <p:spPr/>
        <p:txBody>
          <a:bodyPr anchor="ctr"/>
          <a:lstStyle/>
          <a:p>
            <a:pPr algn="ctr" rtl="1"/>
            <a:r>
              <a:rPr lang="fa-IR" sz="2000" dirty="0">
                <a:effectLst/>
                <a:latin typeface="Calibri" panose="020F0502020204030204" pitchFamily="34" charset="0"/>
                <a:ea typeface="Calibri" panose="020F0502020204030204" pitchFamily="34" charset="0"/>
                <a:cs typeface="Calibri" panose="020F0502020204030204" pitchFamily="34" charset="0"/>
              </a:rPr>
              <a:t>در میان والدینی که گزارش دادند چرا  با فرزندشان در مورد رابطه جنسی صحبت نکرده‌اند، اکثر آنها احساس می‌کردند که انجام این کار بر عهده همسرشان است و صحبت نمی کردند و در نهایت این امر مهم نادیده گرفته می شد .</a:t>
            </a:r>
          </a:p>
          <a:p>
            <a:pPr algn="ctr" rtl="1"/>
            <a:r>
              <a:rPr lang="fa-IR" sz="2000" dirty="0">
                <a:effectLst/>
                <a:latin typeface="Calibri" panose="020F0502020204030204" pitchFamily="34" charset="0"/>
                <a:ea typeface="Calibri" panose="020F0502020204030204" pitchFamily="34" charset="0"/>
                <a:cs typeface="Calibri" panose="020F0502020204030204" pitchFamily="34" charset="0"/>
              </a:rPr>
              <a:t>حدود نیمی از دانش‌آموزان خاطرنشان کردند که قبل از سیزدهمین سالگرد تولدشان شروع به صحبت با والدین خود در مورد رابطه جنسی کرده‌اند، در حالی که 40٪ از آنها تا سن 13 تا 15 سالگی شروع به صحبت با والدین خود در مورد رابطه جنسی نکرده‌اند، که به نظر خیلی دیرو نگران کننده  است.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8859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498D7-02E9-486A-8652-C4DFD50F739D}"/>
              </a:ext>
            </a:extLst>
          </p:cNvPr>
          <p:cNvSpPr>
            <a:spLocks noGrp="1"/>
          </p:cNvSpPr>
          <p:nvPr>
            <p:ph idx="1"/>
          </p:nvPr>
        </p:nvSpPr>
        <p:spPr/>
        <p:txBody>
          <a:bodyPr anchor="ctr"/>
          <a:lstStyle/>
          <a:p>
            <a:pPr algn="r" rtl="1"/>
            <a:r>
              <a:rPr lang="fa-IR" sz="2000" dirty="0">
                <a:effectLst/>
                <a:latin typeface="Calibri" panose="020F0502020204030204" pitchFamily="34" charset="0"/>
                <a:ea typeface="Calibri" panose="020F0502020204030204" pitchFamily="34" charset="0"/>
                <a:cs typeface="Calibri" panose="020F0502020204030204" pitchFamily="34" charset="0"/>
              </a:rPr>
              <a:t>تقریباً 38 درصد از جوانان دبیرستانی گزارش می‌دهند که رابطه جنسی داشته‌اند و 27 درصد گزارش می‌دهند که در حال حاضر از نظر جنسی فعال هستند .(2023)</a:t>
            </a:r>
          </a:p>
          <a:p>
            <a:pPr algn="r" rtl="1"/>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fa-IR" sz="2000" dirty="0">
                <a:effectLst/>
                <a:latin typeface="Calibri" panose="020F0502020204030204" pitchFamily="34" charset="0"/>
                <a:ea typeface="Calibri" panose="020F0502020204030204" pitchFamily="34" charset="0"/>
                <a:cs typeface="Calibri" panose="020F0502020204030204" pitchFamily="34" charset="0"/>
              </a:rPr>
              <a:t>شیوع فعالیت جنسی فعلی با افزایش سن افزایش می‌یابد و از 12 درصد در کلاس نهم به 42 درصد در کلاس دوازدهم می‌رسد</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fa-IR" sz="20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fa-IR" sz="2000" dirty="0">
                <a:effectLst/>
                <a:latin typeface="Calibri" panose="020F0502020204030204" pitchFamily="34" charset="0"/>
                <a:ea typeface="Calibri" panose="020F0502020204030204" pitchFamily="34" charset="0"/>
                <a:cs typeface="Calibri" panose="020F0502020204030204" pitchFamily="34" charset="0"/>
              </a:rPr>
              <a:t>در بررسی‌های مقطعی بزرگ، 7.6 درصد از دانش‌آموزان دبیرستانی پسر و 3.6 درصد از نوجوانان 15 تا 24 ساله  پسر، گزارش دادند که </a:t>
            </a:r>
            <a:r>
              <a:rPr lang="fa-IR" sz="2000" b="1"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اولین رابطه جنسی خود را قبل از 13 سالگی داشته‌اند</a:t>
            </a:r>
            <a:r>
              <a:rPr lang="fa-IR" sz="2000" dirty="0">
                <a:effectLst/>
                <a:latin typeface="Calibri" panose="020F0502020204030204" pitchFamily="34" charset="0"/>
                <a:ea typeface="Calibri" panose="020F0502020204030204" pitchFamily="34" charset="0"/>
                <a:cs typeface="Calibri" panose="020F0502020204030204" pitchFamily="34" charset="0"/>
              </a:rPr>
              <a:t>.(2019)</a:t>
            </a:r>
          </a:p>
          <a:p>
            <a:pPr algn="r" rtl="1"/>
            <a:r>
              <a:rPr lang="en-US" sz="1800" dirty="0">
                <a:effectLst/>
                <a:latin typeface="Calibri" panose="020F0502020204030204" pitchFamily="34" charset="0"/>
                <a:ea typeface="Calibri" panose="020F0502020204030204" pitchFamily="34" charset="0"/>
                <a:cs typeface="Calibri" panose="020F0502020204030204" pitchFamily="34" charset="0"/>
              </a:rPr>
              <a:t>8.5</a:t>
            </a:r>
            <a:r>
              <a:rPr lang="fa-IR" sz="1800" dirty="0">
                <a:effectLst/>
                <a:latin typeface="Calibri" panose="020F0502020204030204" pitchFamily="34" charset="0"/>
                <a:ea typeface="Calibri" panose="020F0502020204030204" pitchFamily="34" charset="0"/>
                <a:cs typeface="Calibri" panose="020F0502020204030204" pitchFamily="34" charset="0"/>
              </a:rPr>
              <a:t> درصد از افرادی که قبل از 13 سالگی شروع به رابطه جنسی کرده‌اند، "اولین قسمت رابطه جنسی خود را ناخواسته" توصیف کردند</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66163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81A0B-00B5-4819-AF4C-0EC84803529C}"/>
              </a:ext>
            </a:extLst>
          </p:cNvPr>
          <p:cNvSpPr>
            <a:spLocks noGrp="1"/>
          </p:cNvSpPr>
          <p:nvPr>
            <p:ph idx="1"/>
          </p:nvPr>
        </p:nvSpPr>
        <p:spPr/>
        <p:txBody>
          <a:bodyPr anchor="ctr"/>
          <a:lstStyle/>
          <a:p>
            <a:pPr algn="ctr" rtl="1">
              <a:lnSpc>
                <a:spcPct val="150000"/>
              </a:lnSpc>
            </a:pPr>
            <a:r>
              <a:rPr lang="fa-IR" sz="1800" dirty="0">
                <a:effectLst/>
                <a:latin typeface="Calibri" panose="020F0502020204030204" pitchFamily="34" charset="0"/>
                <a:ea typeface="Calibri" panose="020F0502020204030204" pitchFamily="34" charset="0"/>
                <a:cs typeface="Calibri" panose="020F0502020204030204" pitchFamily="34" charset="0"/>
              </a:rPr>
              <a:t>در یک بررسی مقطعی ملی دیگر، 6.5 درصد از افراد مورد بررسی که دختر بودند، شروع رابطه جنسی اجباری را در میانگین سنی 15.6 سال گزارش کردند (در مقایسه با 17.4 سال برای افرادی که شروع رابطه جنسی داوطلبانه داشتن)(2019)</a:t>
            </a:r>
          </a:p>
          <a:p>
            <a:pPr marL="0" indent="0" algn="ctr" rtl="1">
              <a:lnSpc>
                <a:spcPct val="150000"/>
              </a:lnSpc>
              <a:buNone/>
            </a:pPr>
            <a:endParaRPr lang="fa-IR" sz="1800"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r>
              <a:rPr lang="fa-IR" sz="1800" dirty="0">
                <a:effectLst/>
                <a:latin typeface="Calibri" panose="020F0502020204030204" pitchFamily="34" charset="0"/>
                <a:cs typeface="Calibri" panose="020F0502020204030204" pitchFamily="34" charset="0"/>
              </a:rPr>
              <a:t>بررسی ها از سال 1991-2019 نشان داده که </a:t>
            </a:r>
            <a:r>
              <a:rPr lang="fa-IR" sz="1800" dirty="0">
                <a:effectLst/>
                <a:latin typeface="Calibri" panose="020F0502020204030204" pitchFamily="34" charset="0"/>
                <a:ea typeface="Calibri" panose="020F0502020204030204" pitchFamily="34" charset="0"/>
                <a:cs typeface="Calibri" panose="020F0502020204030204" pitchFamily="34" charset="0"/>
              </a:rPr>
              <a:t>میزان رابطه جنسی کاهش یافته است (۵۴ به ۳۸ درصد) و میزان رابطه جنسی با بیش از چهار نفر کاهش یافته است (۱۹ به ۹ درصد).(2019)</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5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0718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3412</TotalTime>
  <Words>4482</Words>
  <Application>Microsoft Office PowerPoint</Application>
  <PresentationFormat>Widescreen</PresentationFormat>
  <Paragraphs>288</Paragraphs>
  <Slides>62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Narrow</vt:lpstr>
      <vt:lpstr>Bookman Old Style</vt:lpstr>
      <vt:lpstr>Calibri</vt:lpstr>
      <vt:lpstr>Rockwell</vt:lpstr>
      <vt:lpstr>Damask</vt:lpstr>
      <vt:lpstr>PowerPoint Presentation</vt:lpstr>
      <vt:lpstr>PowerPoint Presentation</vt:lpstr>
      <vt:lpstr>PowerPoint Presentation</vt:lpstr>
      <vt:lpstr>PowerPoint Presentation</vt:lpstr>
      <vt:lpstr>مهم</vt:lpstr>
      <vt:lpstr>PowerPoint Presentation</vt:lpstr>
      <vt:lpstr>PowerPoint Presentation</vt:lpstr>
      <vt:lpstr>PowerPoint Presentation</vt:lpstr>
      <vt:lpstr>PowerPoint Presentation</vt:lpstr>
      <vt:lpstr>PowerPoint Presentation</vt:lpstr>
      <vt:lpstr>PowerPoint Presentation</vt:lpstr>
      <vt:lpstr>فواید آموزش جنسی در نوجوانان</vt:lpstr>
      <vt:lpstr>تکامل جنسی نوجوانان</vt:lpstr>
      <vt:lpstr>بلوغ جسمانی</vt:lpstr>
      <vt:lpstr>بلوغ جسمانی</vt:lpstr>
      <vt:lpstr>گنادارک</vt:lpstr>
      <vt:lpstr>PowerPoint Presentation</vt:lpstr>
      <vt:lpstr>PowerPoint Presentation</vt:lpstr>
      <vt:lpstr>PowerPoint Presentation</vt:lpstr>
      <vt:lpstr>PowerPoint Presentation</vt:lpstr>
      <vt:lpstr>آادرنارک</vt:lpstr>
      <vt:lpstr>PowerPoint Presentation</vt:lpstr>
      <vt:lpstr>تغییرات بلوغ در دختران</vt:lpstr>
      <vt:lpstr>تغییرات بلوغ در پسران</vt:lpstr>
      <vt:lpstr>بلوغ زودرس</vt:lpstr>
      <vt:lpstr>PowerPoint Presentation</vt:lpstr>
      <vt:lpstr>PowerPoint Presentation</vt:lpstr>
      <vt:lpstr>بلوغ روانی</vt:lpstr>
      <vt:lpstr>بلوغ روانی</vt:lpstr>
      <vt:lpstr>هویت در مقابل سردرگمی نقش</vt:lpstr>
      <vt:lpstr>PowerPoint Presentation</vt:lpstr>
      <vt:lpstr>هویت جنسیتی</vt:lpstr>
      <vt:lpstr>رشد جنسیتی</vt:lpstr>
      <vt:lpstr>PowerPoint Presentation</vt:lpstr>
      <vt:lpstr>PowerPoint Presentation</vt:lpstr>
      <vt:lpstr>PowerPoint Presentation</vt:lpstr>
      <vt:lpstr>ملال جنسیتی</vt:lpstr>
      <vt:lpstr>PowerPoint Presentation</vt:lpstr>
      <vt:lpstr>گرایشات جنسی</vt:lpstr>
      <vt:lpstr>PowerPoint Presentation</vt:lpstr>
      <vt:lpstr>مغز</vt:lpstr>
      <vt:lpstr>PowerPoint Presentation</vt:lpstr>
      <vt:lpstr>PowerPoint Presentation</vt:lpstr>
      <vt:lpstr>عواطف</vt:lpstr>
      <vt:lpstr>بلوغ روانی</vt:lpstr>
      <vt:lpstr>بلوغ اجتماعی</vt:lpstr>
      <vt:lpstr>جامعه پذیری جنسی</vt:lpstr>
      <vt:lpstr>نقش های جنسیتی</vt:lpstr>
      <vt:lpstr>PowerPoint Presentation</vt:lpstr>
      <vt:lpstr>رشد عمومی نوجوان</vt:lpstr>
      <vt:lpstr>رشد عمومی نوجوان</vt:lpstr>
      <vt:lpstr>رشد عمومی نوجوان</vt:lpstr>
      <vt:lpstr>دغدغه های پسران نوجوان</vt:lpstr>
      <vt:lpstr>دغدغه های دختران نوجوان</vt:lpstr>
      <vt:lpstr>PowerPoint Presentation</vt:lpstr>
      <vt:lpstr>نوجوانان یا جوانانی که از نظر جنسی بالغ و سالم هستند، قادرند</vt:lpstr>
      <vt:lpstr>آنچه یک نوجوان باید در خصوص ان بداند</vt:lpstr>
      <vt:lpstr>نقش والدین</vt:lpstr>
      <vt:lpstr>نقش والدین </vt:lpstr>
      <vt:lpstr> گفتگوی جنسی با نوجوان </vt:lpstr>
      <vt:lpstr>در پایان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DARYA COMPUTER</dc:creator>
  <cp:lastModifiedBy>DARYA COMPUTER</cp:lastModifiedBy>
  <cp:revision>174</cp:revision>
  <dcterms:created xsi:type="dcterms:W3CDTF">2025-08-11T07:38:50Z</dcterms:created>
  <dcterms:modified xsi:type="dcterms:W3CDTF">2025-09-08T05:46:53Z</dcterms:modified>
</cp:coreProperties>
</file>