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3"/>
  </p:notesMasterIdLst>
  <p:sldIdLst>
    <p:sldId id="308" r:id="rId2"/>
    <p:sldId id="256" r:id="rId3"/>
    <p:sldId id="280" r:id="rId4"/>
    <p:sldId id="258" r:id="rId5"/>
    <p:sldId id="291" r:id="rId6"/>
    <p:sldId id="260" r:id="rId7"/>
    <p:sldId id="293" r:id="rId8"/>
    <p:sldId id="294" r:id="rId9"/>
    <p:sldId id="261" r:id="rId10"/>
    <p:sldId id="297" r:id="rId11"/>
    <p:sldId id="263" r:id="rId12"/>
    <p:sldId id="272" r:id="rId13"/>
    <p:sldId id="273" r:id="rId14"/>
    <p:sldId id="274" r:id="rId15"/>
    <p:sldId id="302" r:id="rId16"/>
    <p:sldId id="275" r:id="rId17"/>
    <p:sldId id="276" r:id="rId18"/>
    <p:sldId id="277" r:id="rId19"/>
    <p:sldId id="305" r:id="rId20"/>
    <p:sldId id="306" r:id="rId21"/>
    <p:sldId id="307" r:id="rId22"/>
    <p:sldId id="278" r:id="rId23"/>
    <p:sldId id="267" r:id="rId24"/>
    <p:sldId id="288" r:id="rId25"/>
    <p:sldId id="268" r:id="rId26"/>
    <p:sldId id="269" r:id="rId27"/>
    <p:sldId id="287" r:id="rId28"/>
    <p:sldId id="270" r:id="rId29"/>
    <p:sldId id="279" r:id="rId30"/>
    <p:sldId id="303" r:id="rId31"/>
    <p:sldId id="304" r:id="rId32"/>
    <p:sldId id="309" r:id="rId33"/>
    <p:sldId id="310" r:id="rId34"/>
    <p:sldId id="312" r:id="rId35"/>
    <p:sldId id="313" r:id="rId36"/>
    <p:sldId id="314" r:id="rId37"/>
    <p:sldId id="315" r:id="rId38"/>
    <p:sldId id="319" r:id="rId39"/>
    <p:sldId id="316" r:id="rId40"/>
    <p:sldId id="317" r:id="rId41"/>
    <p:sldId id="318" r:id="rId4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FC16F79-2D40-4874-BD79-7B46D23C082E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04C6E1F-AC2E-4950-90D7-0EFACA75B54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6817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a-I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2A659E-FC19-47B3-8A74-E112C50A99B4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F29949-537C-46A6-8BCE-EB02F4199EC5}" type="slidenum">
              <a:rPr lang="fa-IR" smtClean="0"/>
              <a:pPr/>
              <a:t>5</a:t>
            </a:fld>
            <a:endParaRPr lang="fa-I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5EDD15-F79A-4287-B033-0896E9261D50}" type="slidenum">
              <a:rPr lang="fa-IR" smtClean="0"/>
              <a:pPr/>
              <a:t>7</a:t>
            </a:fld>
            <a:endParaRPr lang="fa-I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1C7A5B-AE46-4670-ABC6-33FD1521D6B0}" type="slidenum">
              <a:rPr lang="fa-IR" smtClean="0"/>
              <a:pPr/>
              <a:t>8</a:t>
            </a:fld>
            <a:endParaRPr lang="fa-I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a-I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3A5949-4F8F-4B97-9C5B-CD53401FA9C7}" type="slidenum">
              <a:rPr lang="ar-SA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fa-IR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871ECA-8AC3-45B5-979C-B695E3469A80}" type="slidenum">
              <a:rPr lang="fa-IR" smtClean="0"/>
              <a:pPr/>
              <a:t>10</a:t>
            </a:fld>
            <a:endParaRPr lang="fa-I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6B0B31-0B9B-4FF7-8F94-B6F79FE3B530}" type="slidenum">
              <a:rPr lang="ar-SA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9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9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E7185E-2407-4578-A993-F3EBC3C5DC9F}" type="slidenum">
              <a:rPr lang="ar-SA" smtClean="0">
                <a:latin typeface="Arial" pitchFamily="34" charset="0"/>
                <a:cs typeface="Arial" pitchFamily="34" charset="0"/>
              </a:rPr>
              <a:pPr/>
              <a:t>27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2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2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27E6A-F688-4443-A618-A4A7161F6C2D}" type="datetimeFigureOut">
              <a:rPr lang="fa-IR" smtClean="0"/>
              <a:pPr/>
              <a:t>18/07/1444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49A87-B22B-4A31-81E5-798304A84771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91" y="1513868"/>
            <a:ext cx="5172974" cy="3634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9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a-IR" sz="3200" b="1" dirty="0">
                <a:cs typeface="B Titr" panose="00000700000000000000" pitchFamily="2" charset="-78"/>
              </a:rPr>
              <a:t>پارازيت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fa-IR" dirty="0" smtClean="0"/>
              <a:t>پديده اي است که منجر به ناتواني و حتي مرگ جريان ارتباطي دريک مقطع زماني مي شود.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fa-IR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fa-IR" dirty="0" smtClean="0"/>
              <a:t>فرستنده: پرت شدن حواس در هنگام بيان مطلب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fa-IR" dirty="0" smtClean="0"/>
              <a:t>گيرنده: وجود سروصدا و همهمه در محيط ارتباط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fa-IR" dirty="0" smtClean="0"/>
              <a:t>کانال ارتباطي: ارسال پيام با کدهاي ناشناخته براي مخاطب</a:t>
            </a:r>
            <a:endParaRPr lang="en-US" dirty="0" smtClean="0"/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en-US" dirty="0" smtClean="0">
              <a:cs typeface="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714375"/>
            <a:ext cx="8229600" cy="7064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sz="3200" b="1" dirty="0">
                <a:cs typeface="B Titr" panose="00000700000000000000" pitchFamily="2" charset="-78"/>
              </a:rPr>
              <a:t>شرايط موفقيت فرستنده پيام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928813"/>
            <a:ext cx="8406705" cy="4792662"/>
          </a:xfrm>
        </p:spPr>
        <p:txBody>
          <a:bodyPr/>
          <a:lstStyle/>
          <a:p>
            <a:pPr algn="r" rtl="1" eaLnBrk="1" hangingPunct="1">
              <a:buClr>
                <a:schemeClr val="tx1"/>
              </a:buClr>
              <a:buSzPct val="85000"/>
              <a:buFontTx/>
              <a:buChar char="•"/>
            </a:pPr>
            <a:r>
              <a:rPr lang="ar-SA" sz="2800" dirty="0" smtClean="0">
                <a:ea typeface="Nazanin"/>
              </a:rPr>
              <a:t>مهارت هاي ارتباطي</a:t>
            </a:r>
            <a:r>
              <a:rPr lang="fa-IR" sz="2800" dirty="0" smtClean="0">
                <a:ea typeface="Nazanin"/>
              </a:rPr>
              <a:t> (مهارت خواندن، مشاهده کردن، گوش کردن و صحبت کردن)</a:t>
            </a:r>
          </a:p>
          <a:p>
            <a:pPr algn="r" rtl="1" eaLnBrk="1" hangingPunct="1">
              <a:buClr>
                <a:schemeClr val="tx1"/>
              </a:buClr>
              <a:buSzPct val="85000"/>
              <a:buFontTx/>
              <a:buChar char="•"/>
            </a:pPr>
            <a:endParaRPr lang="fa-IR" sz="2800" dirty="0" smtClean="0">
              <a:ea typeface="Nazanin"/>
            </a:endParaRPr>
          </a:p>
          <a:p>
            <a:pPr algn="r" rtl="1" eaLnBrk="1" hangingPunct="1">
              <a:buClr>
                <a:schemeClr val="tx1"/>
              </a:buClr>
              <a:buSzPct val="85000"/>
              <a:buFontTx/>
              <a:buChar char="•"/>
            </a:pPr>
            <a:r>
              <a:rPr lang="fa-IR" sz="2800" dirty="0" smtClean="0">
                <a:ea typeface="Nazanin"/>
              </a:rPr>
              <a:t>تسلط به موضوع و محتوای پيام به ويژه برخورداری از نگرش و باور درست نسبت به آن</a:t>
            </a:r>
          </a:p>
          <a:p>
            <a:pPr algn="r" rtl="1" eaLnBrk="1" hangingPunct="1">
              <a:buClr>
                <a:schemeClr val="tx1"/>
              </a:buClr>
              <a:buSzPct val="85000"/>
              <a:buFontTx/>
              <a:buChar char="•"/>
            </a:pPr>
            <a:endParaRPr lang="fa-IR" sz="2800" dirty="0" smtClean="0">
              <a:ea typeface="Nazanin"/>
            </a:endParaRPr>
          </a:p>
          <a:p>
            <a:pPr algn="r" rtl="1" eaLnBrk="1" hangingPunct="1">
              <a:buClr>
                <a:schemeClr val="tx1"/>
              </a:buClr>
              <a:buSzPct val="85000"/>
              <a:buFontTx/>
              <a:buChar char="•"/>
            </a:pPr>
            <a:r>
              <a:rPr lang="fa-IR" sz="2800" dirty="0" smtClean="0">
                <a:ea typeface="Nazanin"/>
              </a:rPr>
              <a:t>پذيرش مخاطب و همدلی با او (نداشتن پيش داوری يا قضاوت درباره مخاطب) </a:t>
            </a:r>
            <a:endParaRPr lang="en-US" sz="2800" dirty="0" smtClean="0">
              <a:ea typeface="Nazani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F5B0B3-71BE-43EE-B828-C8076A08B4B5}" type="slidenum">
              <a:rPr lang="ar-SA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ارتباط نامؤثر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fa-IR" dirty="0" smtClean="0"/>
              <a:t>باعث ایجاد سوء تفاهم می شود. </a:t>
            </a:r>
          </a:p>
          <a:p>
            <a:pPr marL="514350" indent="-514350"/>
            <a:r>
              <a:rPr lang="fa-IR" dirty="0" smtClean="0"/>
              <a:t>منجر به نارضایتی می شود. </a:t>
            </a:r>
          </a:p>
          <a:p>
            <a:pPr marL="514350" indent="-514350"/>
            <a:r>
              <a:rPr lang="fa-IR" dirty="0" smtClean="0"/>
              <a:t>اعتماد به نفس فرد را مختل می کند. </a:t>
            </a:r>
          </a:p>
          <a:p>
            <a:pPr marL="514350" indent="-514350"/>
            <a:r>
              <a:rPr lang="fa-IR" dirty="0" smtClean="0"/>
              <a:t> توانایی فرد برای مقابله با مشکلات زندگی را کاهش می دهد. 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عناصر اصلی ارتباط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 algn="just">
              <a:buAutoNum type="arabicPeriod"/>
            </a:pPr>
            <a:r>
              <a:rPr lang="fa-IR" dirty="0" smtClean="0"/>
              <a:t>ارتباط کلامی  - </a:t>
            </a:r>
            <a:r>
              <a:rPr lang="fa-IR" sz="2400" dirty="0" smtClean="0"/>
              <a:t>آن وجهی از ارتباط که اختصاصاً به محتوی کلامی و فرآیند بیان کلامی مربوط می شود</a:t>
            </a:r>
            <a:r>
              <a:rPr lang="fa-IR" sz="2800" dirty="0" smtClean="0"/>
              <a:t>. </a:t>
            </a:r>
          </a:p>
          <a:p>
            <a:pPr marL="514350" indent="-514350" algn="just">
              <a:buNone/>
            </a:pPr>
            <a:endParaRPr lang="fa-IR" sz="2800" dirty="0" smtClean="0"/>
          </a:p>
          <a:p>
            <a:pPr marL="514350" indent="-514350" algn="just">
              <a:buNone/>
            </a:pPr>
            <a:r>
              <a:rPr lang="fa-IR" sz="2800" dirty="0" smtClean="0"/>
              <a:t>برای مثال: جذاب بودن محتوا، تهدید آمیز نبودن، شوربرانگیز بودن، غم افزا نبودن، ...</a:t>
            </a:r>
          </a:p>
          <a:p>
            <a:pPr marL="514350" indent="-514350" algn="just">
              <a:buNone/>
            </a:pPr>
            <a:endParaRPr lang="fa-IR" sz="2800" dirty="0" smtClean="0"/>
          </a:p>
          <a:p>
            <a:pPr marL="514350" indent="-514350" algn="just">
              <a:buNone/>
            </a:pPr>
            <a:r>
              <a:rPr lang="fa-IR" sz="2800" dirty="0" smtClean="0"/>
              <a:t>توجه به ابعاد فرهنگی محتوای کلام در افزایش کارآمدی ارتباط مؤثر است. </a:t>
            </a:r>
          </a:p>
          <a:p>
            <a:pPr marL="514350" indent="-514350" algn="just">
              <a:buNone/>
            </a:pPr>
            <a:endParaRPr lang="fa-IR" sz="2800" dirty="0" smtClean="0"/>
          </a:p>
          <a:p>
            <a:pPr marL="514350" indent="-514350" algn="just">
              <a:buNone/>
            </a:pPr>
            <a:r>
              <a:rPr lang="fa-IR" sz="2800" dirty="0" smtClean="0"/>
              <a:t> برقراری ارتباط کلامی شامل؛ چگونگی شروع صحبت، نحوه ی جمله بندی، زمان بندی ارتباط کلامی، ملاحظات موقعیتی و چگونگی جمع بندی و ختم ارتباط می باشد.</a:t>
            </a:r>
          </a:p>
          <a:p>
            <a:pPr marL="514350" indent="-514350">
              <a:buAutoNum type="arabicPeriod"/>
            </a:pPr>
            <a:endParaRPr lang="fa-IR" dirty="0" smtClean="0"/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عناصر اصلی ارتباط (ادامه)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fa-IR" dirty="0" smtClean="0"/>
              <a:t>2. ارتباط غیر کلامی – شامل آن وجهی از ارتباط که اختصاصاً به جنبه هایی غیر از محتوای کلامی و فرآیند بیان کلامی مربوط می شود.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/>
              <a:t>برای مثال: تن صدا، آهنگ صدا، تماس چشمی، حالات چهره ای، ژست ها، حالات بدنی، گوش دادن و ...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sz="3200" b="1" dirty="0">
                <a:cs typeface="B Titr" panose="00000700000000000000" pitchFamily="2" charset="-78"/>
              </a:rPr>
              <a:t>عناصر غير كلامي گفتگوي كدامند؟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7851775" cy="449580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rgbClr val="FF0000"/>
                </a:solidFill>
              </a:rPr>
              <a:t>حالت صدا: </a:t>
            </a:r>
            <a:r>
              <a:rPr lang="fa-IR" sz="3200" b="1" dirty="0" smtClean="0"/>
              <a:t>لحن، شدت، سرعت و تن صدا </a:t>
            </a:r>
          </a:p>
          <a:p>
            <a:pPr algn="r" rtl="1" eaLnBrk="1" hangingPunct="1"/>
            <a:r>
              <a:rPr lang="fa-IR" sz="3200" b="1" dirty="0" smtClean="0">
                <a:solidFill>
                  <a:srgbClr val="FF0000"/>
                </a:solidFill>
              </a:rPr>
              <a:t>حالت چهره: </a:t>
            </a:r>
            <a:r>
              <a:rPr lang="fa-IR" sz="3200" b="1" dirty="0" smtClean="0"/>
              <a:t>جلوه های هیجانی و تماس چشمی</a:t>
            </a:r>
          </a:p>
          <a:p>
            <a:pPr algn="r" rtl="1"/>
            <a:r>
              <a:rPr lang="fa-IR" sz="3200" b="1" dirty="0" smtClean="0">
                <a:solidFill>
                  <a:srgbClr val="FF0000"/>
                </a:solidFill>
              </a:rPr>
              <a:t>حالت بدن: </a:t>
            </a:r>
            <a:r>
              <a:rPr lang="fa-IR" sz="3200" b="1" dirty="0" smtClean="0"/>
              <a:t>طرز نشستن، ايستادن، راه رفتن و ژست ها (حركات معني دار)</a:t>
            </a:r>
          </a:p>
        </p:txBody>
      </p:sp>
      <p:pic>
        <p:nvPicPr>
          <p:cNvPr id="105476" name="Picture 4" descr="J:\My Pictures\i_love_you_368_20100313_16934911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733800"/>
            <a:ext cx="289560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273363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اجزای ارتباط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fa-IR" dirty="0" smtClean="0"/>
              <a:t>چگونگی شروع صحبت: </a:t>
            </a:r>
            <a:r>
              <a:rPr lang="fa-IR" sz="2400" dirty="0" smtClean="0"/>
              <a:t>نوع آغاز صحبت (اولین جملات و اولین نشانه های غیر کلامی تعیین کننده تداوم ارتباط هستند)  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/>
              <a:t> نحوه ی جمله بندی</a:t>
            </a:r>
            <a:r>
              <a:rPr lang="fa-IR" sz="2400" dirty="0" smtClean="0"/>
              <a:t>: چگونگی جمله بندی به اندازه ی خود محتوا اهمیت دارد.  </a:t>
            </a:r>
          </a:p>
          <a:p>
            <a:pPr algn="just">
              <a:buNone/>
            </a:pPr>
            <a:endParaRPr lang="fa-IR" sz="2400" dirty="0" smtClean="0"/>
          </a:p>
          <a:p>
            <a:pPr algn="just">
              <a:buNone/>
            </a:pPr>
            <a:r>
              <a:rPr lang="fa-IR" dirty="0" smtClean="0"/>
              <a:t> زمان بندی ارتباط کلامی: </a:t>
            </a:r>
            <a:r>
              <a:rPr lang="fa-IR" sz="2400" dirty="0" smtClean="0"/>
              <a:t>هر ارتباط زمان خاصی دارد. هم زمان برقرای ارتباط و هم مدت آن و هم طول کلام 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/>
              <a:t>ملاحظات موقعیتی : </a:t>
            </a:r>
            <a:r>
              <a:rPr lang="fa-IR" sz="2400" dirty="0" smtClean="0"/>
              <a:t>جایگاه اجتماعی افراد، مکان، فضای اجتماعی.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اجزای ارتباط ( ادامه)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fa-IR" dirty="0" smtClean="0"/>
              <a:t>چگونگی جمع بندی و ختم ارتباط: </a:t>
            </a:r>
            <a:r>
              <a:rPr lang="fa-IR" sz="2200" dirty="0" smtClean="0"/>
              <a:t>جمع بندی نهایی و خلاصه کردن راهی مؤثر برای ختم ارتباط است. </a:t>
            </a:r>
          </a:p>
          <a:p>
            <a:pPr algn="just">
              <a:buNone/>
            </a:pPr>
            <a:endParaRPr lang="fa-IR" sz="2200" dirty="0" smtClean="0"/>
          </a:p>
          <a:p>
            <a:pPr algn="just">
              <a:buNone/>
            </a:pPr>
            <a:r>
              <a:rPr lang="fa-IR" dirty="0" smtClean="0"/>
              <a:t>تن صدا: </a:t>
            </a:r>
            <a:r>
              <a:rPr lang="fa-IR" sz="2200" dirty="0" smtClean="0"/>
              <a:t>کشش های آوایی کلام در طول گفتگو بسیار مؤثر است.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/>
              <a:t>آهنگ صدا: </a:t>
            </a:r>
            <a:r>
              <a:rPr lang="fa-IR" sz="2200" dirty="0" smtClean="0"/>
              <a:t>ریتم و آهنگ کلام . توجه به سبک کلام افراد موفق در اجتماع</a:t>
            </a:r>
          </a:p>
          <a:p>
            <a:pPr algn="just">
              <a:buNone/>
            </a:pPr>
            <a:endParaRPr lang="fa-IR" sz="2200" dirty="0" smtClean="0"/>
          </a:p>
          <a:p>
            <a:pPr algn="just">
              <a:buNone/>
            </a:pPr>
            <a:r>
              <a:rPr lang="fa-IR" dirty="0" smtClean="0"/>
              <a:t>تماس چشمی: </a:t>
            </a:r>
            <a:r>
              <a:rPr lang="fa-IR" sz="2200" dirty="0" smtClean="0"/>
              <a:t>این ابزار خوبی جهت انتقال پیام های ظریف اجتماعی، حفظ توجه مخاطب و انتقال عاطفه است</a:t>
            </a:r>
            <a:r>
              <a:rPr lang="fa-I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اجزای ارتباط ( ادامه)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fa-IR" dirty="0" smtClean="0"/>
              <a:t>حالات چهره: </a:t>
            </a:r>
            <a:r>
              <a:rPr lang="fa-IR" sz="2200" dirty="0" smtClean="0"/>
              <a:t>نوع حرکات ابرو و دهان پیام هایی به سمت مخاطب می فرستند. حالات چهره به شدت به فرهنگ وابسته اند. </a:t>
            </a:r>
          </a:p>
          <a:p>
            <a:pPr algn="just">
              <a:buNone/>
            </a:pPr>
            <a:endParaRPr lang="fa-IR" sz="2200" dirty="0" smtClean="0"/>
          </a:p>
          <a:p>
            <a:pPr algn="just">
              <a:buNone/>
            </a:pPr>
            <a:r>
              <a:rPr lang="fa-IR" dirty="0" smtClean="0"/>
              <a:t>ژست ها: </a:t>
            </a:r>
            <a:r>
              <a:rPr lang="fa-IR" sz="2200" dirty="0" smtClean="0"/>
              <a:t>استفاده از حرکات دست ها، انگشتان، پاها و سایر اندام های بدن برای انتقال پیام. </a:t>
            </a:r>
          </a:p>
          <a:p>
            <a:pPr algn="just">
              <a:buNone/>
            </a:pPr>
            <a:endParaRPr lang="fa-IR" sz="2200" dirty="0" smtClean="0"/>
          </a:p>
          <a:p>
            <a:pPr algn="just">
              <a:buNone/>
            </a:pPr>
            <a:r>
              <a:rPr lang="fa-IR" dirty="0" smtClean="0"/>
              <a:t>حالات بدنی</a:t>
            </a:r>
            <a:r>
              <a:rPr lang="fa-IR" sz="2200" dirty="0" smtClean="0"/>
              <a:t>: سبک نشستن، ایستادن و راه رفتن پیام هایی را به مخاطب منتقل می سازد.  </a:t>
            </a:r>
          </a:p>
          <a:p>
            <a:pPr>
              <a:buNone/>
            </a:pPr>
            <a:endParaRPr lang="fa-I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Text Placeholder 4"/>
          <p:cNvSpPr>
            <a:spLocks noGrp="1"/>
          </p:cNvSpPr>
          <p:nvPr>
            <p:ph type="body" idx="1"/>
          </p:nvPr>
        </p:nvSpPr>
        <p:spPr>
          <a:xfrm>
            <a:off x="609600" y="1524000"/>
            <a:ext cx="3886200" cy="639763"/>
          </a:xfrm>
        </p:spPr>
        <p:txBody>
          <a:bodyPr/>
          <a:lstStyle/>
          <a:p>
            <a:pPr algn="ctr" rtl="1"/>
            <a:r>
              <a:rPr lang="fa-IR" sz="3200" dirty="0" smtClean="0">
                <a:cs typeface="2  Mitra" pitchFamily="2" charset="-78"/>
              </a:rPr>
              <a:t>كلمات منفي</a:t>
            </a:r>
            <a:endParaRPr lang="en-US" sz="3200" dirty="0" smtClean="0">
              <a:cs typeface="2  Mitra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724400" y="1600200"/>
            <a:ext cx="3886200" cy="639763"/>
          </a:xfrm>
        </p:spPr>
        <p:txBody>
          <a:bodyPr/>
          <a:lstStyle/>
          <a:p>
            <a:pPr algn="ctr" rtl="1">
              <a:defRPr/>
            </a:pPr>
            <a:r>
              <a:rPr lang="fa-IR" sz="3200" dirty="0" smtClean="0">
                <a:cs typeface="2  Mitra" pitchFamily="2" charset="-78"/>
              </a:rPr>
              <a:t>كلمات مثبت</a:t>
            </a:r>
            <a:endParaRPr lang="en-US" sz="3200" dirty="0">
              <a:cs typeface="2 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ترسو و وسواسي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سمج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ساده لوح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 كله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 فكر و گيج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وراج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غرغرو</a:t>
            </a:r>
          </a:p>
          <a:p>
            <a:pPr algn="r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پرحرف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r" rtl="1" eaLnBrk="1" hangingPunct="1">
              <a:lnSpc>
                <a:spcPct val="90000"/>
              </a:lnSpc>
              <a:defRPr/>
            </a:pP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محتاط و دورانديش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پيگير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خوش بين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 باك</a:t>
            </a: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فراموشكار</a:t>
            </a: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اهل بحث</a:t>
            </a: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معترض</a:t>
            </a:r>
          </a:p>
          <a:p>
            <a:pPr algn="r" rtl="1">
              <a:defRPr/>
            </a:pP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سرو زبان دار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b="1" dirty="0">
                <a:cs typeface="B Titr" panose="00000700000000000000" pitchFamily="2" charset="-78"/>
              </a:rPr>
              <a:t>كلمات هم معني اما داراي بار مثبت یا منفي</a:t>
            </a:r>
            <a:endParaRPr lang="en-US" sz="32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0269102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مهارت برقراری ارتباط موثر 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با تکیه بر ارتباط با نوجوان در خانواده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752600"/>
          </a:xfrm>
        </p:spPr>
        <p:txBody>
          <a:bodyPr/>
          <a:lstStyle/>
          <a:p>
            <a:r>
              <a:rPr lang="fa-IR" dirty="0" smtClean="0">
                <a:solidFill>
                  <a:schemeClr val="tx2"/>
                </a:solidFill>
                <a:cs typeface="B Titr" panose="00000700000000000000" pitchFamily="2" charset="-78"/>
              </a:rPr>
              <a:t>منصور شیری </a:t>
            </a:r>
            <a:r>
              <a:rPr lang="en-US" dirty="0" smtClean="0">
                <a:solidFill>
                  <a:schemeClr val="tx2"/>
                </a:solidFill>
                <a:cs typeface="B Titr" panose="00000700000000000000" pitchFamily="2" charset="-78"/>
              </a:rPr>
              <a:t>(</a:t>
            </a:r>
            <a:r>
              <a:rPr lang="en-US" sz="2400" dirty="0" err="1" smtClean="0">
                <a:solidFill>
                  <a:schemeClr val="tx2"/>
                </a:solidFill>
                <a:cs typeface="B Titr" panose="00000700000000000000" pitchFamily="2" charset="-78"/>
              </a:rPr>
              <a:t>MD.MPH.PhD</a:t>
            </a:r>
            <a:r>
              <a:rPr lang="en-US" sz="2400" dirty="0" smtClean="0">
                <a:solidFill>
                  <a:schemeClr val="tx2"/>
                </a:solidFill>
                <a:cs typeface="B Titr" panose="00000700000000000000" pitchFamily="2" charset="-78"/>
              </a:rPr>
              <a:t>)</a:t>
            </a:r>
            <a:r>
              <a:rPr lang="fa-IR" sz="2400" dirty="0" smtClean="0">
                <a:solidFill>
                  <a:schemeClr val="tx2"/>
                </a:solidFill>
                <a:cs typeface="B Titr" panose="00000700000000000000" pitchFamily="2" charset="-78"/>
              </a:rPr>
              <a:t>  </a:t>
            </a:r>
          </a:p>
          <a:p>
            <a:r>
              <a:rPr lang="fa-IR" sz="2400" dirty="0" smtClean="0">
                <a:solidFill>
                  <a:schemeClr val="tx2"/>
                </a:solidFill>
                <a:cs typeface="B Titr" panose="00000700000000000000" pitchFamily="2" charset="-78"/>
              </a:rPr>
              <a:t>بهمن 1401</a:t>
            </a:r>
            <a:endParaRPr lang="fa-IR" sz="24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a-IR" sz="3200" b="1" dirty="0">
                <a:cs typeface="B Titr" panose="00000700000000000000" pitchFamily="2" charset="-78"/>
              </a:rPr>
              <a:t>جمله مثبت/ جمله منفی :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4" y="1527174"/>
            <a:ext cx="8518848" cy="4710137"/>
          </a:xfrm>
        </p:spPr>
        <p:txBody>
          <a:bodyPr>
            <a:normAutofit fontScale="92500"/>
          </a:bodyPr>
          <a:lstStyle/>
          <a:p>
            <a:pPr algn="ctr"/>
            <a:r>
              <a:rPr lang="fa-IR" sz="3000" b="1" dirty="0" smtClean="0"/>
              <a:t>منفی: تو </a:t>
            </a:r>
            <a:r>
              <a:rPr lang="fa-IR" sz="3000" b="1" dirty="0"/>
              <a:t>خيلي گير ميدي،‌بگذار بچه ها توي سر و كله هم بزنند.</a:t>
            </a:r>
          </a:p>
          <a:p>
            <a:pPr rtl="1" eaLnBrk="1" hangingPunct="1"/>
            <a:endParaRPr lang="fa-IR" sz="3000" b="1" dirty="0"/>
          </a:p>
          <a:p>
            <a:r>
              <a:rPr lang="fa-IR" sz="3000" b="1" dirty="0" smtClean="0"/>
              <a:t>مثبت: خوبه </a:t>
            </a:r>
            <a:r>
              <a:rPr lang="fa-IR" sz="3000" b="1" dirty="0"/>
              <a:t>مراقب بچه ها هستي اما به نظر من اگه صبركني بچه ها خودشون باهم كنار ميان</a:t>
            </a:r>
          </a:p>
          <a:p>
            <a:pPr rtl="1" eaLnBrk="1" hangingPunct="1"/>
            <a:endParaRPr lang="fa-IR" sz="3000" b="1" dirty="0" smtClean="0"/>
          </a:p>
          <a:p>
            <a:pPr rtl="1" eaLnBrk="1" hangingPunct="1"/>
            <a:endParaRPr lang="fa-IR" sz="3000" b="1" dirty="0"/>
          </a:p>
          <a:p>
            <a:pPr rtl="1" eaLnBrk="1" hangingPunct="1"/>
            <a:endParaRPr lang="fa-IR" sz="3000" b="1" dirty="0" smtClean="0"/>
          </a:p>
          <a:p>
            <a:pPr rtl="1" eaLnBrk="1" hangingPunct="1"/>
            <a:r>
              <a:rPr lang="fa-IR" sz="3000" b="1" dirty="0" smtClean="0"/>
              <a:t>مثبت: احتياط و دورانديشي تو را در مورد خريد قسطي خودرو مي فهمم،‌اما به نظر من با برنامه ريزي از عهده اقساط آن برمي آييم</a:t>
            </a:r>
          </a:p>
          <a:p>
            <a:pPr rtl="1" eaLnBrk="1" hangingPunct="1"/>
            <a:endParaRPr lang="fa-IR" b="1" dirty="0" smtClean="0"/>
          </a:p>
        </p:txBody>
      </p:sp>
    </p:spTree>
    <p:extLst>
      <p:ext uri="{BB962C8B-B14F-4D97-AF65-F5344CB8AC3E}">
        <p14:creationId xmlns:p14="http://schemas.microsoft.com/office/powerpoint/2010/main" val="19316135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eaLnBrk="1" hangingPunct="1"/>
            <a:r>
              <a:rPr lang="fa-IR" sz="3200" b="1" dirty="0">
                <a:cs typeface="B Titr" panose="00000700000000000000" pitchFamily="2" charset="-78"/>
              </a:rPr>
              <a:t>جمله مثبت/ جمله منفی :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052736"/>
            <a:ext cx="8147248" cy="518457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fa-IR" sz="2800" b="1" dirty="0"/>
              <a:t>منفی:تو از خانواده من خوشت نمياد، هر وقت درمورد آنها صحبت مي كنم اخم مي كني</a:t>
            </a:r>
            <a:r>
              <a:rPr lang="fa-IR" sz="2800" b="1" dirty="0" smtClean="0"/>
              <a:t>.</a:t>
            </a:r>
            <a:endParaRPr lang="fa-IR" sz="2800" b="1" dirty="0"/>
          </a:p>
          <a:p>
            <a:r>
              <a:rPr lang="fa-IR" sz="2800" b="1" dirty="0"/>
              <a:t>مثبت:امروز صبح وقتي از خانواده ام صحبت مي كردم و اخم كردي، احساس كردم از اين بحث خوشت نمياد</a:t>
            </a:r>
            <a:r>
              <a:rPr lang="fa-IR" sz="2800" b="1" dirty="0" smtClean="0"/>
              <a:t>.</a:t>
            </a:r>
          </a:p>
          <a:p>
            <a:endParaRPr lang="fa-IR" sz="2800" b="1" dirty="0" smtClean="0"/>
          </a:p>
          <a:p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برای صحبت به شکل مثبت 4 عامل را در نظر بگیرید:</a:t>
            </a:r>
            <a:endParaRPr lang="fa-IR" sz="28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1 - </a:t>
            </a:r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توصیف احساس با استفاده از واژگان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2 - </a:t>
            </a:r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توصیف موقعیت 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3 – بیان </a:t>
            </a:r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انتظارات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4– بیان </a:t>
            </a:r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اتفاق مورد نظر در حال یاآینده </a:t>
            </a:r>
          </a:p>
          <a:p>
            <a:pPr rtl="1" eaLnBrk="1" hangingPunct="1"/>
            <a:endParaRPr lang="fa-IR" sz="2800" b="1" dirty="0" smtClean="0"/>
          </a:p>
          <a:p>
            <a:pPr rtl="1" eaLnBrk="1" hangingPunct="1"/>
            <a:r>
              <a:rPr lang="fa-IR" sz="2800" b="1" dirty="0" smtClean="0"/>
              <a:t>مثبت: احتياط و دورانديشي تو را در مورد خريد قسطي خودرو        مي فهمم،‌اما به نظر من با برنامه ريزي از عهده اقساط آن برمي آييم</a:t>
            </a:r>
          </a:p>
          <a:p>
            <a:pPr rtl="1" eaLnBrk="1" hangingPunct="1"/>
            <a:r>
              <a:rPr lang="fa-IR" sz="2800" b="1" dirty="0" smtClean="0"/>
              <a:t>تمرین. شکل منفی جمله بالا را بیان کنید</a:t>
            </a:r>
          </a:p>
          <a:p>
            <a:pPr rtl="1" eaLnBrk="1" hangingPunct="1"/>
            <a:endParaRPr lang="fa-IR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9597330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b="1" dirty="0">
                <a:cs typeface="B Titr" panose="00000700000000000000" pitchFamily="2" charset="-78"/>
              </a:rPr>
              <a:t>موانع ارتباط مؤثر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دستور دادن، هدایت کردن، ابلاغ کردن 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اخطار، تهدید، هشدار دادن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موعظه، نصیحت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توصیه، پیشنهاد یا راه حل ارئه دادن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وادار سازی از طریق استدلال، سخنرانی یا بحث کردن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قضاوت کردن، انتقاد کردن، مخالفت کردن و مقصر شمردن دیگری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تحسین، تأیید، موافقت، ارزشیابی مثبت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اسم روی هم گذاشتن، مسخره کردن و تحقیر کردن</a:t>
            </a:r>
          </a:p>
          <a:p>
            <a:pPr marL="514350" indent="-514350">
              <a:buFont typeface="+mj-lt"/>
              <a:buAutoNum type="arabicPeriod"/>
            </a:pPr>
            <a:r>
              <a:rPr lang="fa-IR" sz="2400" dirty="0" smtClean="0"/>
              <a:t>تفسیر، تحلیل و تشخیص پزشکی و روانشناسی روی هم دیگر گذاشتن</a:t>
            </a:r>
          </a:p>
          <a:p>
            <a:pPr marL="514350" indent="-514350" algn="r">
              <a:buNone/>
            </a:pPr>
            <a:r>
              <a:rPr lang="fa-IR" sz="2400" dirty="0" smtClean="0"/>
              <a:t>10. اطمینان بخشی، هم حسی و حمایت</a:t>
            </a:r>
          </a:p>
          <a:p>
            <a:pPr marL="514350" indent="-514350">
              <a:buNone/>
            </a:pPr>
            <a:r>
              <a:rPr lang="fa-IR" sz="2400" dirty="0" smtClean="0"/>
              <a:t>11. وارسی ، بازجویی و بازپرسی</a:t>
            </a:r>
          </a:p>
          <a:p>
            <a:pPr marL="514350" indent="-514350">
              <a:buNone/>
            </a:pPr>
            <a:r>
              <a:rPr lang="fa-IR" sz="2400" dirty="0" smtClean="0"/>
              <a:t>12. پرت کردن حواس، عوض کردن صحبت و گول زدن</a:t>
            </a: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57188" y="116633"/>
            <a:ext cx="8229600" cy="720080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>
                <a:cs typeface="B Titr" panose="00000700000000000000" pitchFamily="2" charset="-78"/>
              </a:rPr>
              <a:t>مهارت های گوش کردن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500063" y="836713"/>
            <a:ext cx="8229600" cy="5806997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در زمان گوش کردن، آرامش خود را حفظ کنيم. 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با توجه کامل گوش کنيم و حواسمان به آنچه می شنويم باشد.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در هنگام گوش کردن، وضعيت بدنی مناسب به خود بگيريم. 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فاصله مناسب با کسی که حرف می زند را رعايت کنيم.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در حين گوش کردن، با طرف مقابل ارتباط چشمی برقرار کنيم.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حرف طرف مقابل را قطع نکنيم و منتظر بمانيم تا سخن او تمام شود.  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درباره آنچه می شنويم گارد نگيريم و به کسی که حرف می زند برچسب نزنيم.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در هنگام گوش کردن، به طرف مقابل احترام بگذاريم. 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ea typeface="Nazanin"/>
                <a:cs typeface="Nazanin"/>
              </a:rPr>
              <a:t>همزمان با گوش کردن، با ارسال بازخورد، طرف مقابل را برای انتقال درست محتوای پيام خود ياری کنيم. </a:t>
            </a:r>
            <a:endParaRPr lang="en-US" sz="2400" dirty="0" smtClean="0">
              <a:ea typeface="Nazanin"/>
              <a:cs typeface="Nazanin"/>
            </a:endParaRPr>
          </a:p>
          <a:p>
            <a:pPr algn="just" rtl="1">
              <a:lnSpc>
                <a:spcPct val="150000"/>
              </a:lnSpc>
            </a:pPr>
            <a:endParaRPr lang="en-US" sz="2400" dirty="0" smtClean="0">
              <a:ea typeface="Nazanin"/>
              <a:cs typeface="Nazani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E7C3F-2052-4D26-8E48-17B6FDAEC518}" type="slidenum">
              <a:rPr lang="ar-SA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3200" b="1" dirty="0">
                <a:cs typeface="B Titr" panose="00000700000000000000" pitchFamily="2" charset="-78"/>
              </a:rPr>
              <a:t>وقتي نقش شنونده را داریم: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8229600" cy="4038600"/>
          </a:xfrm>
        </p:spPr>
        <p:txBody>
          <a:bodyPr/>
          <a:lstStyle/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fa-IR" sz="3200" dirty="0" smtClean="0"/>
              <a:t>به طرف مقابل حق بدهيم که متفاوت با ما بينديشد و احساس متفاوتي نسبت به مسائل داشته باشد.</a:t>
            </a:r>
          </a:p>
          <a:p>
            <a:pPr lvl="1" algn="r" rtl="1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fa-IR" sz="3200" dirty="0" smtClean="0"/>
              <a:t>از فرد مقابل سوال بپرسیم تا کاملاً متوجه شویم که موضوع چيست.</a:t>
            </a:r>
          </a:p>
          <a:p>
            <a:pPr lvl="1" algn="r" rtl="1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fa-IR" sz="3200" dirty="0" smtClean="0"/>
              <a:t>موضوعات را آنگونه که فهميده ایم خلاصه کنیم.</a:t>
            </a:r>
          </a:p>
          <a:p>
            <a:pPr lvl="1" algn="r" rtl="1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fa-IR" sz="3200" dirty="0" smtClean="0"/>
              <a:t>به قصد فهميدن منظور طرف مقابل گوش کنیم و نه به منظور قضاوت و پاسخ گفتن.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9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776287"/>
          </a:xfrm>
        </p:spPr>
        <p:txBody>
          <a:bodyPr/>
          <a:lstStyle/>
          <a:p>
            <a:pPr algn="ctr" rtl="1"/>
            <a:r>
              <a:rPr lang="fa-IR" sz="4000" b="1" dirty="0" smtClean="0">
                <a:ea typeface="Nazanin"/>
                <a:cs typeface="Nazanin"/>
              </a:rPr>
              <a:t>مهارت های مشاهده کردن</a:t>
            </a:r>
            <a:endParaRPr lang="en-US" sz="4000" dirty="0" smtClean="0">
              <a:ea typeface="Nazanin"/>
              <a:cs typeface="Nazanin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00063" y="1571625"/>
            <a:ext cx="8358187" cy="4389438"/>
          </a:xfrm>
        </p:spPr>
        <p:txBody>
          <a:bodyPr/>
          <a:lstStyle/>
          <a:p>
            <a:pPr algn="r" rtl="1"/>
            <a:r>
              <a:rPr lang="fa-IR" sz="2800" smtClean="0">
                <a:ea typeface="Nazanin"/>
                <a:cs typeface="Nazanin"/>
              </a:rPr>
              <a:t>به تمام حرکات و رفتارهای او که ممکن است معانی خاص باشد، توجه کنيم. ارتباط غيرکلامی با حالات چهره و بدن فرد برقرار می شود.  </a:t>
            </a:r>
            <a:endParaRPr lang="en-US" sz="2800" dirty="0" smtClean="0">
              <a:ea typeface="Nazanin"/>
              <a:cs typeface="Nazanin"/>
            </a:endParaRPr>
          </a:p>
          <a:p>
            <a:pPr algn="r" rtl="1"/>
            <a:r>
              <a:rPr lang="fa-IR" sz="2800" smtClean="0">
                <a:ea typeface="Nazanin"/>
                <a:cs typeface="Nazanin"/>
              </a:rPr>
              <a:t>با حضور ذهن کامل مشاهده کنيم و حواسمان به آنچه می بينيم باشد.</a:t>
            </a:r>
            <a:endParaRPr lang="en-US" sz="2800" dirty="0" smtClean="0">
              <a:ea typeface="Nazanin"/>
              <a:cs typeface="Nazanin"/>
            </a:endParaRPr>
          </a:p>
          <a:p>
            <a:pPr algn="r" rtl="1"/>
            <a:r>
              <a:rPr lang="fa-IR" sz="2800" smtClean="0">
                <a:ea typeface="Nazanin"/>
                <a:cs typeface="Nazanin"/>
              </a:rPr>
              <a:t>با مشاهده اوليه فرد، درباره او پيش داوری نکنيم.</a:t>
            </a:r>
          </a:p>
          <a:p>
            <a:pPr algn="r" rtl="1"/>
            <a:r>
              <a:rPr lang="fa-IR" sz="2800" smtClean="0">
                <a:ea typeface="Nazanin"/>
                <a:cs typeface="Nazanin"/>
              </a:rPr>
              <a:t>با مخاطب خود همدلی کنيم و ابتدا خودمان را جای او بگذاريم و بعد قضاوت کنيم. </a:t>
            </a:r>
            <a:endParaRPr lang="en-US" sz="2800" dirty="0" smtClean="0">
              <a:ea typeface="Nazanin"/>
              <a:cs typeface="Nazani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FC10D-617C-47AF-A0B4-A2AAAA7374A9}" type="slidenum">
              <a:rPr lang="ar-SA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776287"/>
          </a:xfrm>
        </p:spPr>
        <p:txBody>
          <a:bodyPr>
            <a:normAutofit/>
          </a:bodyPr>
          <a:lstStyle/>
          <a:p>
            <a:pPr algn="ctr" rtl="1"/>
            <a:r>
              <a:rPr lang="fa-IR" sz="4000" b="1" dirty="0">
                <a:ea typeface="Nazanin"/>
                <a:cs typeface="Nazanin"/>
              </a:rPr>
              <a:t>مهارت های سخن گفتن</a:t>
            </a:r>
            <a:endParaRPr lang="en-US" sz="4000" b="1" dirty="0">
              <a:ea typeface="Nazanin"/>
              <a:cs typeface="Nazanin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500063" y="1928801"/>
            <a:ext cx="8229600" cy="4032261"/>
          </a:xfrm>
        </p:spPr>
        <p:txBody>
          <a:bodyPr/>
          <a:lstStyle/>
          <a:p>
            <a:pPr algn="just" rtl="1"/>
            <a:r>
              <a:rPr lang="fa-IR" sz="2800" dirty="0" smtClean="0">
                <a:ea typeface="Nazanin"/>
                <a:cs typeface="Nazanin"/>
              </a:rPr>
              <a:t>از زبان ساده و قابل فهم برای مخاطب استفاده کنيم.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r>
              <a:rPr lang="fa-IR" sz="2800" dirty="0" smtClean="0">
                <a:ea typeface="Nazanin"/>
                <a:cs typeface="Nazanin"/>
              </a:rPr>
              <a:t>دقيق و کامل سخن بگوييم و منظورمان را واضح بيان کنيم. 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r>
              <a:rPr lang="fa-IR" sz="2800" dirty="0" smtClean="0">
                <a:ea typeface="Nazanin"/>
                <a:cs typeface="Nazanin"/>
              </a:rPr>
              <a:t>از به کار بردن عبارات و واژه های اعتراضی اجتناب کنيم. 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r>
              <a:rPr lang="fa-IR" sz="2800" dirty="0" smtClean="0">
                <a:ea typeface="Nazanin"/>
                <a:cs typeface="Nazanin"/>
              </a:rPr>
              <a:t>هرگز در سخن گفتن خود از زبان تهديد استفاده نکنيم.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r>
              <a:rPr lang="fa-IR" sz="2800" dirty="0" smtClean="0">
                <a:ea typeface="Nazanin"/>
                <a:cs typeface="Nazanin"/>
              </a:rPr>
              <a:t>کلمات و جملاتی به کار ببريم که مخاطب ما تمايل دارد بشنود.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r>
              <a:rPr lang="fa-IR" sz="2800" dirty="0" smtClean="0">
                <a:ea typeface="Nazanin"/>
                <a:cs typeface="Nazanin"/>
              </a:rPr>
              <a:t>ملاحظه مخاطب را بکنيم و متناسب با وضعيت او سخن بگوييم.</a:t>
            </a:r>
            <a:endParaRPr lang="en-US" sz="2800" dirty="0" smtClean="0">
              <a:ea typeface="Nazanin"/>
              <a:cs typeface="Nazanin"/>
            </a:endParaRPr>
          </a:p>
          <a:p>
            <a:pPr algn="just" rtl="1"/>
            <a:endParaRPr lang="en-US" sz="2800" dirty="0" smtClean="0">
              <a:ea typeface="Nazanin"/>
              <a:cs typeface="Nazani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2D3F6D-FC14-4097-921B-5BE7EFB8627D}" type="slidenum">
              <a:rPr lang="ar-SA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a-IR" sz="4000" b="1" dirty="0">
                <a:ea typeface="Nazanin"/>
                <a:cs typeface="Nazanin"/>
              </a:rPr>
              <a:t>هنگام صحبت کردن:</a:t>
            </a:r>
            <a:endParaRPr lang="en-US" sz="4000" b="1" dirty="0">
              <a:ea typeface="Nazanin"/>
              <a:cs typeface="Nazanin"/>
            </a:endParaRPr>
          </a:p>
        </p:txBody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r" rtl="1" eaLnBrk="1" hangingPunct="1">
              <a:defRPr/>
            </a:pPr>
            <a:r>
              <a:rPr lang="fa-IR" dirty="0"/>
              <a:t>از پرت کردن حواس، عوض کردن موضوع صحبت و گول زدن </a:t>
            </a:r>
            <a:r>
              <a:rPr lang="fa-IR" dirty="0" smtClean="0"/>
              <a:t>خودداري کنيم. </a:t>
            </a:r>
            <a:endParaRPr lang="fa-IR" dirty="0"/>
          </a:p>
          <a:p>
            <a:pPr algn="r" rtl="1" eaLnBrk="1" hangingPunct="1">
              <a:defRPr/>
            </a:pPr>
            <a:r>
              <a:rPr lang="fa-IR" dirty="0"/>
              <a:t>در انتخاب کلمات و جملات به </a:t>
            </a:r>
            <a:r>
              <a:rPr lang="fa-IR" dirty="0" smtClean="0"/>
              <a:t>ويژگي هاي فرهنگي </a:t>
            </a:r>
            <a:r>
              <a:rPr lang="fa-IR" dirty="0"/>
              <a:t>و خرده </a:t>
            </a:r>
            <a:r>
              <a:rPr lang="fa-IR" dirty="0" smtClean="0"/>
              <a:t>فرهنگي </a:t>
            </a:r>
            <a:r>
              <a:rPr lang="fa-IR" dirty="0"/>
              <a:t>طرف مقابل و برداشت خاص </a:t>
            </a:r>
            <a:r>
              <a:rPr lang="fa-IR" dirty="0" smtClean="0"/>
              <a:t>احتمالي وي </a:t>
            </a:r>
            <a:r>
              <a:rPr lang="fa-IR" dirty="0"/>
              <a:t>توجه </a:t>
            </a:r>
            <a:r>
              <a:rPr lang="fa-IR" dirty="0" smtClean="0"/>
              <a:t>کنيم.</a:t>
            </a:r>
            <a:endParaRPr lang="fa-IR" dirty="0"/>
          </a:p>
          <a:p>
            <a:pPr>
              <a:defRPr/>
            </a:pPr>
            <a:r>
              <a:rPr lang="fa-IR" dirty="0" smtClean="0"/>
              <a:t>گفتگوهاي طولاني </a:t>
            </a:r>
            <a:r>
              <a:rPr lang="fa-IR" dirty="0"/>
              <a:t>و </a:t>
            </a:r>
            <a:r>
              <a:rPr lang="fa-IR" dirty="0" smtClean="0"/>
              <a:t>بي </a:t>
            </a:r>
            <a:r>
              <a:rPr lang="fa-IR" dirty="0"/>
              <a:t>هدف به صورت </a:t>
            </a:r>
            <a:r>
              <a:rPr lang="fa-IR" dirty="0" smtClean="0"/>
              <a:t>تلفني </a:t>
            </a:r>
            <a:r>
              <a:rPr lang="fa-IR" dirty="0"/>
              <a:t>معمولاً مشکل ساز هستند</a:t>
            </a:r>
            <a:r>
              <a:rPr lang="fa-IR" dirty="0" smtClean="0"/>
              <a:t>.</a:t>
            </a:r>
          </a:p>
          <a:p>
            <a:pPr>
              <a:defRPr/>
            </a:pPr>
            <a:r>
              <a:rPr lang="fa-IR" dirty="0" smtClean="0"/>
              <a:t> از قضاوت کردن، انتقاد کردن، و مقصر شمردن ديگري بپرهيزيم.</a:t>
            </a:r>
          </a:p>
          <a:p>
            <a:pPr>
              <a:defRPr/>
            </a:pPr>
            <a:r>
              <a:rPr lang="fa-IR" dirty="0" smtClean="0"/>
              <a:t>از تحقير کردن، مسخره کردن، کنايه زدن، و اسم روي هم گذاشتن بپرهيزيم.</a:t>
            </a:r>
          </a:p>
          <a:p>
            <a:pPr>
              <a:defRPr/>
            </a:pPr>
            <a:r>
              <a:rPr lang="fa-IR" dirty="0" smtClean="0"/>
              <a:t>از تفسير، تحليل و تشخيص پزشکي و روان شناسي روي همديگر گذاشتن بپرهيزيم.</a:t>
            </a:r>
          </a:p>
          <a:p>
            <a:pPr>
              <a:defRPr/>
            </a:pPr>
            <a:r>
              <a:rPr lang="fa-IR" dirty="0" smtClean="0"/>
              <a:t>وارسي، بازجويي و بازپرسي نکنيم.</a:t>
            </a:r>
          </a:p>
          <a:p>
            <a:pPr algn="r" rtl="1" eaLnBrk="1" hangingPunct="1">
              <a:defRPr/>
            </a:pPr>
            <a:endParaRPr lang="en-US" dirty="0">
              <a:cs typeface="2  Koodak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0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0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0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0" grpId="0"/>
      <p:bldP spid="36045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72386" cy="3000372"/>
          </a:xfrm>
        </p:spPr>
        <p:txBody>
          <a:bodyPr>
            <a:normAutofit/>
          </a:bodyPr>
          <a:lstStyle/>
          <a:p>
            <a:r>
              <a:rPr lang="fa-IR" sz="3600" dirty="0" smtClean="0"/>
              <a:t>توصیه هایی برای کارآمدترکردن ارتباط کلامی</a:t>
            </a:r>
            <a:br>
              <a:rPr lang="fa-IR" sz="3600" dirty="0" smtClean="0"/>
            </a:br>
            <a:r>
              <a:rPr lang="fa-IR" sz="3600" dirty="0" smtClean="0"/>
              <a:t/>
            </a:r>
            <a:br>
              <a:rPr lang="fa-IR" sz="3600" dirty="0" smtClean="0"/>
            </a:br>
            <a:r>
              <a:rPr lang="fa-IR" sz="3600" dirty="0" smtClean="0"/>
              <a:t/>
            </a:r>
            <a:br>
              <a:rPr lang="fa-IR" sz="3600" dirty="0" smtClean="0"/>
            </a:b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35785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a-IR" dirty="0" smtClean="0"/>
              <a:t>هنگام صحبت کردن: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به شنونده فرصت سوال پرسیدن و اظهار نظر کردن بدهید.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برای درک احساسات شنونده، خود را جای او قرار دهید.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منظورتان را واضح بیان کنید.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 به شنونده نگاه کنید.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تن صدا و زبان بدنی خود را با کلامتان هماهنگ کنید.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تن و آهنگ صدای خود را تغییر دهید.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جزئیات زیاد را بیان </a:t>
            </a:r>
            <a:r>
              <a:rPr lang="fa-IR" sz="2000" u="sng" dirty="0" smtClean="0"/>
              <a:t>نکنید.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به حالات مخاطب توجه کنید.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 بیشتر از پرسشهای باز استفاده کنید (جواب پرسش ”بله ” یا ”خیر“ نباشد).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 خلاصه سازی کنید.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fa-IR" sz="2000" dirty="0" smtClean="0"/>
              <a:t> پرسش ها و عبارات خنثی به کار ببرید (برایم بیشتر توضیح بده).</a:t>
            </a:r>
            <a:endParaRPr lang="fa-I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توصیه هایی برای کارآمدترکردن ارتباط کلامی </a:t>
            </a:r>
            <a:r>
              <a:rPr lang="fa-IR" sz="2800" dirty="0" smtClean="0"/>
              <a:t>( ادامه) 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a-IR" dirty="0" smtClean="0"/>
              <a:t>2. هنگام گوش دادن: </a:t>
            </a:r>
          </a:p>
          <a:p>
            <a:pPr>
              <a:buNone/>
            </a:pPr>
            <a:endParaRPr lang="fa-IR" dirty="0" smtClean="0"/>
          </a:p>
          <a:p>
            <a:pPr>
              <a:buFont typeface="Wingdings" pitchFamily="2" charset="2"/>
              <a:buChar char="Ø"/>
            </a:pPr>
            <a:r>
              <a:rPr lang="fa-IR" sz="2000" dirty="0" smtClean="0"/>
              <a:t> برای درک کامل موضوع سوال بپرسید. </a:t>
            </a:r>
          </a:p>
          <a:p>
            <a:pPr>
              <a:buFont typeface="Wingdings" pitchFamily="2" charset="2"/>
              <a:buChar char="Ø"/>
            </a:pPr>
            <a:r>
              <a:rPr lang="fa-IR" sz="2000" dirty="0" smtClean="0"/>
              <a:t> موضوع را آنگونه که فهمیده اید خلاصه کنید. </a:t>
            </a:r>
          </a:p>
          <a:p>
            <a:pPr>
              <a:buFont typeface="Wingdings" pitchFamily="2" charset="2"/>
              <a:buChar char="Ø"/>
            </a:pPr>
            <a:r>
              <a:rPr lang="fa-IR" sz="2000" dirty="0" smtClean="0"/>
              <a:t>در مورد آنچه می شنوید ،قضاوت </a:t>
            </a:r>
            <a:r>
              <a:rPr lang="fa-IR" sz="2000" u="sng" dirty="0" smtClean="0"/>
              <a:t>نکنید</a:t>
            </a:r>
            <a:r>
              <a:rPr lang="fa-IR" sz="2000" dirty="0" smtClean="0"/>
              <a:t>. </a:t>
            </a:r>
          </a:p>
          <a:p>
            <a:pPr>
              <a:buFont typeface="Wingdings" pitchFamily="2" charset="2"/>
              <a:buChar char="Ø"/>
            </a:pPr>
            <a:endParaRPr lang="fa-IR" dirty="0" smtClean="0"/>
          </a:p>
          <a:p>
            <a:pPr>
              <a:buFont typeface="Wingdings" pitchFamily="2" charset="2"/>
              <a:buChar char="Ø"/>
            </a:pPr>
            <a:endParaRPr lang="fa-IR" dirty="0" smtClean="0"/>
          </a:p>
          <a:p>
            <a:endParaRPr lang="fa-IR" dirty="0"/>
          </a:p>
        </p:txBody>
      </p:sp>
      <p:pic>
        <p:nvPicPr>
          <p:cNvPr id="4" name="Picture 4" descr="E:\My Pictures\Pictur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2616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01122" cy="657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ویروس های ارتباطی زوجین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a-IR" dirty="0" smtClean="0"/>
              <a:t>- نصیحت تکراری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تذکر مداوم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سرزنش کردن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منت گذاشتن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جرو بحث کردن زیاد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4681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ویروس های ارتباطی </a:t>
            </a:r>
            <a:r>
              <a:rPr lang="fa-IR" dirty="0" smtClean="0"/>
              <a:t>زوجین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a-IR" dirty="0" smtClean="0"/>
              <a:t>برچسب منفی زدن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پیش بینی منفی (نفوس بد)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گله و شکایت زیاد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متهم کردن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مقایسه کردن</a:t>
            </a:r>
          </a:p>
          <a:p>
            <a:pPr>
              <a:lnSpc>
                <a:spcPct val="150000"/>
              </a:lnSpc>
            </a:pPr>
            <a:r>
              <a:rPr lang="fa-IR" dirty="0" smtClean="0"/>
              <a:t>- پهن کردن دام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0200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عشق </a:t>
            </a:r>
            <a:r>
              <a:rPr lang="fa-IR" dirty="0" smtClean="0"/>
              <a:t>و حد و مرز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کلید موفقیت در تربیت کودک و نوجوان رعایت عشق و حد و مرز است.</a:t>
            </a:r>
          </a:p>
          <a:p>
            <a:r>
              <a:rPr lang="fa-IR" dirty="0" smtClean="0"/>
              <a:t>شناسایی تنش ها و مشکلات دوره جوانی(معمولی و شدید)</a:t>
            </a:r>
          </a:p>
          <a:p>
            <a:r>
              <a:rPr lang="fa-IR" dirty="0" smtClean="0"/>
              <a:t>حمایت از اهداف و رویاهای فرزند </a:t>
            </a:r>
            <a:r>
              <a:rPr lang="fa-IR" dirty="0" smtClean="0"/>
              <a:t>نوجوان              (شغل </a:t>
            </a:r>
            <a:r>
              <a:rPr lang="fa-IR" dirty="0"/>
              <a:t>مورد نظر </a:t>
            </a:r>
            <a:r>
              <a:rPr lang="fa-IR" dirty="0" smtClean="0"/>
              <a:t>نوجوان)</a:t>
            </a: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261475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</a:t>
            </a:r>
            <a:r>
              <a:rPr lang="fa-IR" dirty="0" smtClean="0"/>
              <a:t>فرزند پروری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سخت گیر</a:t>
            </a:r>
          </a:p>
          <a:p>
            <a:r>
              <a:rPr lang="fa-IR" dirty="0" smtClean="0"/>
              <a:t>آسان گیر</a:t>
            </a:r>
          </a:p>
          <a:p>
            <a:r>
              <a:rPr lang="fa-IR" dirty="0" smtClean="0"/>
              <a:t>رعایت عشق و حد و مرز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430775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تعیین قوانین و پیامدهای تخطی از آن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نحوه تعیین قوانین خانه</a:t>
            </a:r>
          </a:p>
          <a:p>
            <a:r>
              <a:rPr lang="fa-IR" dirty="0" smtClean="0"/>
              <a:t>نحوه یادآوری قوانین به فرزندان بدون انتقاد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443064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نقشه گنج نوجوان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شغل و حرفه</a:t>
            </a:r>
          </a:p>
          <a:p>
            <a:r>
              <a:rPr lang="fa-IR" dirty="0" smtClean="0"/>
              <a:t>تفریح و سرگرمی</a:t>
            </a:r>
          </a:p>
          <a:p>
            <a:r>
              <a:rPr lang="fa-IR" dirty="0" smtClean="0"/>
              <a:t>دوستان و خانواده</a:t>
            </a:r>
          </a:p>
          <a:p>
            <a:r>
              <a:rPr lang="fa-IR" dirty="0" smtClean="0"/>
              <a:t>سلامتی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004436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استفاده از جملات « من دار»»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«من احساس ......... می کنم وقتی که ......... چون که ........... می خواهم که تو ......... »</a:t>
            </a:r>
          </a:p>
          <a:p>
            <a:r>
              <a:rPr lang="fa-IR" dirty="0" smtClean="0"/>
              <a:t> احساس/ موقعیت/ دلیل/ انتظار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46863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تقویت مثبت/تقویت منفی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قدرشناسی/قدرنشناسی</a:t>
            </a:r>
          </a:p>
          <a:p>
            <a:r>
              <a:rPr lang="fa-IR" dirty="0" smtClean="0"/>
              <a:t>استفاده از جدول امتیازات برای تشویق رفتار خوب</a:t>
            </a:r>
          </a:p>
          <a:p>
            <a:r>
              <a:rPr lang="fa-IR" dirty="0" smtClean="0"/>
              <a:t>جریمه های کوچک برای سوء رفتارهای کوچک </a:t>
            </a:r>
          </a:p>
          <a:p>
            <a:r>
              <a:rPr lang="fa-IR" dirty="0" smtClean="0"/>
              <a:t>جریمه های بزرگ برای سوء رفتارهای بزرگ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130089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ایجاد رابطه مثبت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تعریف کردن</a:t>
            </a:r>
          </a:p>
          <a:p>
            <a:r>
              <a:rPr lang="fa-IR" dirty="0" smtClean="0"/>
              <a:t>به آغوش کشیدن</a:t>
            </a:r>
          </a:p>
          <a:p>
            <a:r>
              <a:rPr lang="fa-IR" dirty="0" smtClean="0"/>
              <a:t>گفتن دوستت دارم</a:t>
            </a:r>
          </a:p>
          <a:p>
            <a:r>
              <a:rPr lang="fa-IR" dirty="0" smtClean="0"/>
              <a:t>نوشتن یادداشت محبت آمیز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342174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 درک ارزش های خانواده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ایمان</a:t>
            </a:r>
          </a:p>
          <a:p>
            <a:r>
              <a:rPr lang="fa-IR" dirty="0" smtClean="0"/>
              <a:t>صداقت</a:t>
            </a:r>
          </a:p>
          <a:p>
            <a:r>
              <a:rPr lang="fa-IR" dirty="0" smtClean="0"/>
              <a:t>سخت کوشی</a:t>
            </a:r>
          </a:p>
          <a:p>
            <a:r>
              <a:rPr lang="fa-IR" dirty="0" smtClean="0"/>
              <a:t>ارزش آموزش</a:t>
            </a:r>
          </a:p>
          <a:p>
            <a:r>
              <a:rPr lang="fa-IR" dirty="0" smtClean="0"/>
              <a:t>استواری و سلامتی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80926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600" b="1" dirty="0" smtClean="0">
                <a:cs typeface="B Titr" panose="00000700000000000000" pitchFamily="2" charset="-78"/>
              </a:rPr>
              <a:t>ارتباط</a:t>
            </a:r>
            <a:br>
              <a:rPr lang="fa-IR" sz="3600" b="1" dirty="0" smtClean="0">
                <a:cs typeface="B Titr" panose="00000700000000000000" pitchFamily="2" charset="-78"/>
              </a:rPr>
            </a:br>
            <a:r>
              <a:rPr lang="en-US" sz="4000" b="1" dirty="0" smtClean="0">
                <a:cs typeface="Nazanin" pitchFamily="2" charset="-78"/>
              </a:rPr>
              <a:t>Communication</a:t>
            </a:r>
            <a:endParaRPr lang="nb-NO" sz="4000" b="1" dirty="0" smtClean="0">
              <a:cs typeface="Nazanin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785813" y="1928813"/>
            <a:ext cx="7715250" cy="4114800"/>
          </a:xfrm>
        </p:spPr>
        <p:txBody>
          <a:bodyPr/>
          <a:lstStyle/>
          <a:p>
            <a:pPr algn="just" rtl="1"/>
            <a:r>
              <a:rPr lang="fa-IR" sz="3200" b="1" dirty="0" smtClean="0">
                <a:ea typeface="Nazanin"/>
              </a:rPr>
              <a:t>فرآيند</a:t>
            </a:r>
            <a:r>
              <a:rPr lang="fa-IR" sz="3200" dirty="0" smtClean="0">
                <a:ea typeface="Nazanin"/>
              </a:rPr>
              <a:t> انتقال يک </a:t>
            </a:r>
            <a:r>
              <a:rPr lang="fa-IR" sz="3200" b="1" dirty="0" smtClean="0">
                <a:ea typeface="Nazanin"/>
              </a:rPr>
              <a:t>پيام</a:t>
            </a:r>
            <a:r>
              <a:rPr lang="fa-IR" sz="3200" dirty="0" smtClean="0">
                <a:ea typeface="Nazanin"/>
              </a:rPr>
              <a:t> از فرستنده به گيرنده، که با هدف اشتراک فکری با گيرنده پيام در يک موضوع خاص</a:t>
            </a:r>
          </a:p>
          <a:p>
            <a:pPr algn="just" rtl="1"/>
            <a:endParaRPr lang="en-US" sz="3200" dirty="0" smtClean="0">
              <a:ea typeface="Nazanin"/>
            </a:endParaRPr>
          </a:p>
          <a:p>
            <a:pPr algn="just" rtl="1"/>
            <a:r>
              <a:rPr lang="fa-IR" sz="3200" b="1" dirty="0" smtClean="0">
                <a:ea typeface="Nazanin"/>
              </a:rPr>
              <a:t>فرآيند</a:t>
            </a:r>
            <a:r>
              <a:rPr lang="fa-IR" sz="3200" dirty="0" smtClean="0">
                <a:ea typeface="Nazanin"/>
              </a:rPr>
              <a:t> انتقال </a:t>
            </a:r>
            <a:r>
              <a:rPr lang="fa-IR" sz="3200" b="1" dirty="0" smtClean="0">
                <a:ea typeface="Nazanin"/>
              </a:rPr>
              <a:t>پيام</a:t>
            </a:r>
            <a:r>
              <a:rPr lang="fa-IR" sz="3200" dirty="0" smtClean="0">
                <a:ea typeface="Nazanin"/>
              </a:rPr>
              <a:t> از فرستنده به گيرنده، به شرطی که در گيرنده معنايي مشابه آنچه مورد نظر فرستنده بوده است، ايجاد شود.</a:t>
            </a:r>
            <a:endParaRPr lang="en-US" sz="3200" dirty="0" smtClean="0">
              <a:ea typeface="Nazanin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nb-NO" sz="3200" b="1" dirty="0" smtClean="0">
              <a:ea typeface="Nazanin"/>
              <a:cs typeface="Nazani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81093-2349-4BF4-B24E-1ADEDF36F233}" type="slidenum">
              <a:rPr lang="ar-SA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درک احساسات کودکان/نوجوانان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احساس منفی کودک/نوجوان</a:t>
            </a:r>
          </a:p>
          <a:p>
            <a:r>
              <a:rPr lang="fa-IR" dirty="0" smtClean="0"/>
              <a:t>والد/ سرپرست: باید حس .......... داشته باشی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235811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بحث در مورد چه کسی، چه چیزی، کجا و کی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چه کسی می خوای بری؟ </a:t>
            </a:r>
          </a:p>
          <a:p>
            <a:r>
              <a:rPr lang="fa-IR" dirty="0" smtClean="0"/>
              <a:t>چه کاری می خواین بکنین؟</a:t>
            </a:r>
          </a:p>
          <a:p>
            <a:r>
              <a:rPr lang="fa-IR" dirty="0" smtClean="0"/>
              <a:t>کجا می خوای بری؟</a:t>
            </a:r>
          </a:p>
          <a:p>
            <a:r>
              <a:rPr lang="fa-IR" dirty="0" smtClean="0"/>
              <a:t>کی برمی گردی؟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37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762000"/>
            <a:ext cx="822960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fa-IR" b="1" dirty="0">
                <a:latin typeface="+mj-lt"/>
                <a:ea typeface="+mj-ea"/>
                <a:cs typeface="B Titr" panose="00000700000000000000" pitchFamily="2" charset="-78"/>
              </a:rPr>
              <a:t>ارتباط عبارت است از انتقال واشتراک معاني، عقايد، تصاوير و انديشه ها</a:t>
            </a:r>
          </a:p>
          <a:p>
            <a:pPr algn="ctr" eaLnBrk="1" hangingPunct="1">
              <a:defRPr/>
            </a:pPr>
            <a:endParaRPr lang="fa-IR" sz="4000" b="1" dirty="0" smtClean="0">
              <a:solidFill>
                <a:schemeClr val="accent2"/>
              </a:solidFill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solidFill>
                <a:schemeClr val="accent2"/>
              </a:solidFill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solidFill>
                <a:schemeClr val="accent2"/>
              </a:solidFill>
              <a:cs typeface="Nazanin" pitchFamily="2" charset="-78"/>
            </a:endParaRPr>
          </a:p>
          <a:p>
            <a:pPr eaLnBrk="1" hangingPunct="1">
              <a:defRPr/>
            </a:pPr>
            <a:endParaRPr lang="en-US" sz="2400" b="1" dirty="0" smtClean="0"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solidFill>
                <a:schemeClr val="accent2"/>
              </a:solidFill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solidFill>
                <a:schemeClr val="accent2"/>
              </a:solidFill>
              <a:cs typeface="Nazanin" pitchFamily="2" charset="-78"/>
            </a:endParaRPr>
          </a:p>
          <a:p>
            <a:pPr eaLnBrk="1" hangingPunct="1">
              <a:defRPr/>
            </a:pPr>
            <a:endParaRPr lang="fa-IR" sz="2400" b="1" dirty="0" smtClean="0">
              <a:solidFill>
                <a:schemeClr val="accent2"/>
              </a:solidFill>
              <a:cs typeface="Nazanin" pitchFamily="2" charset="-78"/>
            </a:endParaRPr>
          </a:p>
        </p:txBody>
      </p:sp>
      <p:pic>
        <p:nvPicPr>
          <p:cNvPr id="9219" name="Picture 3" descr="j0293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3048000"/>
            <a:ext cx="23653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j0293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2971800"/>
            <a:ext cx="2300288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4.62428E-7 L -0.27535 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00063"/>
            <a:ext cx="8229600" cy="919162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sz="3200" b="1" dirty="0">
                <a:cs typeface="B Titr" panose="00000700000000000000" pitchFamily="2" charset="-78"/>
              </a:rPr>
              <a:t>انتقال معنا در ارتباط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785938"/>
            <a:ext cx="7572375" cy="4114800"/>
          </a:xfrm>
        </p:spPr>
        <p:txBody>
          <a:bodyPr/>
          <a:lstStyle/>
          <a:p>
            <a:pPr algn="r" rtl="1"/>
            <a:r>
              <a:rPr lang="fa-IR" sz="2800" dirty="0" smtClean="0">
                <a:ea typeface="Nazanin"/>
              </a:rPr>
              <a:t>هدف</a:t>
            </a:r>
            <a:r>
              <a:rPr lang="en-US" sz="2800" dirty="0" smtClean="0">
                <a:ea typeface="Nazanin"/>
              </a:rPr>
              <a:t> </a:t>
            </a:r>
            <a:r>
              <a:rPr lang="fa-IR" sz="2800" dirty="0" smtClean="0">
                <a:ea typeface="Nazanin"/>
              </a:rPr>
              <a:t>يک ارتباط، دريافت معنای مورد نظر آغازگر ارتباط است. </a:t>
            </a:r>
          </a:p>
          <a:p>
            <a:pPr algn="r" rtl="1"/>
            <a:r>
              <a:rPr lang="fa-IR" sz="2800" dirty="0" smtClean="0">
                <a:ea typeface="Nazanin"/>
              </a:rPr>
              <a:t>در يک فرآيند ارتباطی، معنای مورد نظر شروع کننده ارتباط به صورت کلمات، نشانه ها و رفتارهای مشخصی در می آيد و رمزگذاری می شود.</a:t>
            </a:r>
          </a:p>
          <a:p>
            <a:pPr algn="r" rtl="1"/>
            <a:r>
              <a:rPr lang="fa-IR" sz="2800" dirty="0" smtClean="0">
                <a:ea typeface="Nazanin"/>
              </a:rPr>
              <a:t>انتظار می رود مخاطب با دريافت اين نشانه ها و رمزگشايي از آنها، به معنای مورد نظر منبع ارتباط پی ببرد. </a:t>
            </a:r>
            <a:endParaRPr lang="en-US" sz="2800" dirty="0" smtClean="0">
              <a:ea typeface="Nazani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9465B-DD5D-423C-9CCA-0B0FE2D73C37}" type="slidenum">
              <a:rPr lang="ar-SA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a-IR" sz="3200" b="1" dirty="0">
                <a:cs typeface="B Titr" panose="00000700000000000000" pitchFamily="2" charset="-78"/>
              </a:rPr>
              <a:t>انتقال معنی در ارتباط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600200"/>
            <a:ext cx="8712968" cy="4997152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 smtClean="0"/>
              <a:t>معنا در وجود انسان است</a:t>
            </a:r>
          </a:p>
          <a:p>
            <a:pPr eaLnBrk="1" hangingPunct="1">
              <a:defRPr/>
            </a:pPr>
            <a:r>
              <a:rPr lang="fa-IR" dirty="0" smtClean="0"/>
              <a:t>پيام و به ويژه کلمات فاقد معنا است. </a:t>
            </a:r>
          </a:p>
          <a:p>
            <a:pPr eaLnBrk="1" hangingPunct="1">
              <a:defRPr/>
            </a:pPr>
            <a:r>
              <a:rPr lang="fa-IR" dirty="0" smtClean="0"/>
              <a:t>معنا شخصی است و از فردی به فرد ديگر متفاوت است.</a:t>
            </a:r>
          </a:p>
          <a:p>
            <a:pPr eaLnBrk="1" hangingPunct="1">
              <a:defRPr/>
            </a:pPr>
            <a:r>
              <a:rPr lang="fa-IR" dirty="0" smtClean="0"/>
              <a:t>معنا وابسته به کدهايي است که در ارتباط انتخاب می شود. </a:t>
            </a:r>
          </a:p>
          <a:p>
            <a:pPr eaLnBrk="1" hangingPunct="1">
              <a:defRPr/>
            </a:pPr>
            <a:r>
              <a:rPr lang="fa-IR" dirty="0" smtClean="0"/>
              <a:t>در به کار گيری ابزارهای ارتباطی، مقاصد و نيت ها درون پيام به رمز درمی آيند و انتظار می رود تا مخاطب با دريافت و رمزگشايي از آنها به نيت های منبع ارتباط پی ببرد.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a-IR" sz="3200" b="1" dirty="0">
                <a:cs typeface="B Titr" panose="00000700000000000000" pitchFamily="2" charset="-78"/>
              </a:rPr>
              <a:t>خصوصيات معنا </a:t>
            </a:r>
            <a:br>
              <a:rPr lang="fa-IR" sz="3200" b="1" dirty="0">
                <a:cs typeface="B Titr" panose="00000700000000000000" pitchFamily="2" charset="-78"/>
              </a:rPr>
            </a:br>
            <a:r>
              <a:rPr lang="fa-IR" sz="3200" b="1" dirty="0">
                <a:cs typeface="B Titr" panose="00000700000000000000" pitchFamily="2" charset="-78"/>
              </a:rPr>
              <a:t>از ديدگاه برلو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12874"/>
            <a:ext cx="8712967" cy="5256486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 در پيام نيست.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 چيزی کشف کردنی نيست.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 فقط در انسان هاست.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 به وسيله انسان آموخته می شود. او بر آن می افزايد، کم می کند، عوض می کند و حتی نابود می سازد. 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زبان فاقد معناست و تنها مجموعه ای از نماد هاست.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 قابل انتقال نيست و تنهاپيام است که منتقل می شود.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کلمات يکسان، معنای يکسانی در انسان ها ايجاد نمی کند.</a:t>
            </a:r>
          </a:p>
          <a:p>
            <a:pPr eaLnBrk="1" hangingPunct="1">
              <a:lnSpc>
                <a:spcPct val="160000"/>
              </a:lnSpc>
              <a:buFontTx/>
              <a:buChar char="•"/>
              <a:defRPr/>
            </a:pPr>
            <a:r>
              <a:rPr lang="fa-IR" dirty="0" smtClean="0"/>
              <a:t>معناها شخصی هستند و از فردی به فرد ديگر متفاوت است.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71500"/>
            <a:ext cx="8229600" cy="9191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sz="3200" b="1" dirty="0">
                <a:cs typeface="B Titr" panose="00000700000000000000" pitchFamily="2" charset="-78"/>
              </a:rPr>
              <a:t>مراحل يک ارتباط</a:t>
            </a:r>
            <a:endParaRPr lang="en-US" sz="3200" b="1" dirty="0">
              <a:cs typeface="B Titr" panose="00000700000000000000" pitchFamily="2" charset="-78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85938"/>
            <a:ext cx="8219256" cy="4811414"/>
          </a:xfrm>
        </p:spPr>
        <p:txBody>
          <a:bodyPr/>
          <a:lstStyle/>
          <a:p>
            <a:pPr marL="514350" indent="-514350" algn="r" rtl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fa-IR" sz="2800" b="1" dirty="0" smtClean="0">
                <a:ea typeface="Nazanin"/>
              </a:rPr>
              <a:t>دريافت</a:t>
            </a:r>
            <a:r>
              <a:rPr lang="fa-IR" sz="2800" dirty="0" smtClean="0">
                <a:ea typeface="Nazanin"/>
              </a:rPr>
              <a:t> پيام ارتباطی از طريق حواس پنجگانه </a:t>
            </a:r>
            <a:endParaRPr lang="en-US" sz="2800" dirty="0" smtClean="0">
              <a:ea typeface="Nazanin"/>
            </a:endParaRPr>
          </a:p>
          <a:p>
            <a:pPr marL="514350" indent="-514350" algn="r" rtl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fa-IR" sz="2800" b="1" dirty="0" smtClean="0">
                <a:ea typeface="Nazanin"/>
              </a:rPr>
              <a:t>جلب </a:t>
            </a:r>
            <a:r>
              <a:rPr lang="ar-SA" sz="2800" b="1" dirty="0" smtClean="0">
                <a:ea typeface="Nazanin"/>
              </a:rPr>
              <a:t>توجه</a:t>
            </a:r>
            <a:r>
              <a:rPr lang="fa-IR" sz="2800" b="1" dirty="0" smtClean="0">
                <a:ea typeface="Nazanin"/>
              </a:rPr>
              <a:t> </a:t>
            </a:r>
            <a:r>
              <a:rPr lang="fa-IR" sz="2800" dirty="0" smtClean="0">
                <a:ea typeface="Nazanin"/>
              </a:rPr>
              <a:t>گيرنده پيام ارتباطی</a:t>
            </a:r>
            <a:endParaRPr lang="en-US" sz="2800" dirty="0" smtClean="0">
              <a:ea typeface="Nazanin"/>
            </a:endParaRPr>
          </a:p>
          <a:p>
            <a:pPr marL="514350" indent="-514350" algn="r" rtl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fa-IR" sz="2800" b="1" dirty="0" smtClean="0">
                <a:ea typeface="Nazanin"/>
              </a:rPr>
              <a:t>درک</a:t>
            </a:r>
            <a:r>
              <a:rPr lang="fa-IR" sz="2800" dirty="0" smtClean="0">
                <a:ea typeface="Nazanin"/>
              </a:rPr>
              <a:t> محتوای </a:t>
            </a:r>
            <a:r>
              <a:rPr lang="ar-SA" sz="2800" dirty="0" smtClean="0">
                <a:ea typeface="Nazanin"/>
              </a:rPr>
              <a:t>پيام</a:t>
            </a:r>
            <a:r>
              <a:rPr lang="fa-IR" sz="2800" dirty="0" smtClean="0">
                <a:ea typeface="Nazanin"/>
              </a:rPr>
              <a:t> توسط گيرنده، که روندی ک</a:t>
            </a:r>
            <a:r>
              <a:rPr lang="ar-SA" sz="2800" dirty="0" smtClean="0">
                <a:ea typeface="Nazanin"/>
              </a:rPr>
              <a:t>املاً ذهني است و </a:t>
            </a:r>
            <a:r>
              <a:rPr lang="fa-IR" sz="2800" dirty="0" smtClean="0">
                <a:ea typeface="Nazanin"/>
              </a:rPr>
              <a:t>می تواند از فردی به فرد ديگر متفاوت باشد. </a:t>
            </a:r>
          </a:p>
          <a:p>
            <a:pPr marL="514350" indent="-514350" algn="r" rtl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fa-IR" sz="2800" b="1" dirty="0" smtClean="0">
                <a:ea typeface="Nazanin"/>
              </a:rPr>
              <a:t>پذيرش</a:t>
            </a:r>
            <a:r>
              <a:rPr lang="fa-IR" sz="2800" dirty="0" smtClean="0">
                <a:ea typeface="Nazanin"/>
              </a:rPr>
              <a:t> محتوای پيام توسط گيرنده</a:t>
            </a:r>
          </a:p>
          <a:p>
            <a:pPr marL="514350" indent="-514350" algn="r" rtl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fa-IR" sz="2800" b="1" dirty="0" smtClean="0">
                <a:ea typeface="Nazanin"/>
              </a:rPr>
              <a:t>ايجاد تغيير </a:t>
            </a:r>
            <a:r>
              <a:rPr lang="fa-IR" sz="2800" dirty="0" smtClean="0">
                <a:ea typeface="Nazanin"/>
              </a:rPr>
              <a:t>مورد نظر در گيرنده پيام</a:t>
            </a:r>
            <a:endParaRPr lang="en-US" sz="2800" dirty="0" smtClean="0">
              <a:ea typeface="Nazani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728E40-1ABF-4CD3-84EB-F9B73ADCCC40}" type="slidenum">
              <a:rPr lang="ar-SA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2142</Words>
  <Application>Microsoft Office PowerPoint</Application>
  <PresentationFormat>On-screen Show (4:3)</PresentationFormat>
  <Paragraphs>274</Paragraphs>
  <Slides>41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2  Koodak</vt:lpstr>
      <vt:lpstr>2  Mitra</vt:lpstr>
      <vt:lpstr>Arial</vt:lpstr>
      <vt:lpstr>B Titr</vt:lpstr>
      <vt:lpstr>Calibri</vt:lpstr>
      <vt:lpstr>Nazanin</vt:lpstr>
      <vt:lpstr>Times New Roman</vt:lpstr>
      <vt:lpstr>Wingdings</vt:lpstr>
      <vt:lpstr>Office Theme</vt:lpstr>
      <vt:lpstr>PowerPoint Presentation</vt:lpstr>
      <vt:lpstr>مهارت برقراری ارتباط موثر  با تکیه بر ارتباط با نوجوان در خانواده</vt:lpstr>
      <vt:lpstr>PowerPoint Presentation</vt:lpstr>
      <vt:lpstr>ارتباط Communication</vt:lpstr>
      <vt:lpstr>PowerPoint Presentation</vt:lpstr>
      <vt:lpstr>انتقال معنا در ارتباط</vt:lpstr>
      <vt:lpstr>انتقال معنی در ارتباط</vt:lpstr>
      <vt:lpstr>خصوصيات معنا  از ديدگاه برلو</vt:lpstr>
      <vt:lpstr>مراحل يک ارتباط</vt:lpstr>
      <vt:lpstr>پارازيت</vt:lpstr>
      <vt:lpstr>شرايط موفقيت فرستنده پيام</vt:lpstr>
      <vt:lpstr>ارتباط نامؤثر</vt:lpstr>
      <vt:lpstr>عناصر اصلی ارتباط </vt:lpstr>
      <vt:lpstr>عناصر اصلی ارتباط (ادامه) </vt:lpstr>
      <vt:lpstr>عناصر غير كلامي گفتگوي كدامند؟</vt:lpstr>
      <vt:lpstr>اجزای ارتباط </vt:lpstr>
      <vt:lpstr>اجزای ارتباط ( ادامه)  </vt:lpstr>
      <vt:lpstr>اجزای ارتباط ( ادامه) </vt:lpstr>
      <vt:lpstr>كلمات هم معني اما داراي بار مثبت یا منفي</vt:lpstr>
      <vt:lpstr>جمله مثبت/ جمله منفی :</vt:lpstr>
      <vt:lpstr>جمله مثبت/ جمله منفی :</vt:lpstr>
      <vt:lpstr>موانع ارتباط مؤثر</vt:lpstr>
      <vt:lpstr>مهارت های گوش کردن</vt:lpstr>
      <vt:lpstr>وقتي نقش شنونده را داریم:</vt:lpstr>
      <vt:lpstr>مهارت های مشاهده کردن</vt:lpstr>
      <vt:lpstr>مهارت های سخن گفتن</vt:lpstr>
      <vt:lpstr>هنگام صحبت کردن:</vt:lpstr>
      <vt:lpstr>توصیه هایی برای کارآمدترکردن ارتباط کلامی   </vt:lpstr>
      <vt:lpstr>توصیه هایی برای کارآمدترکردن ارتباط کلامی ( ادامه) </vt:lpstr>
      <vt:lpstr>ویروس های ارتباطی زوجین</vt:lpstr>
      <vt:lpstr>ویروس های ارتباطی زوجین</vt:lpstr>
      <vt:lpstr>عشق و حد و مرز</vt:lpstr>
      <vt:lpstr>انواع فرزند پروری</vt:lpstr>
      <vt:lpstr>تعیین قوانین و پیامدهای تخطی از آن </vt:lpstr>
      <vt:lpstr>نقشه گنج نوجوان</vt:lpstr>
      <vt:lpstr>استفاده از جملات « من دار»»</vt:lpstr>
      <vt:lpstr>تقویت مثبت/تقویت منفی</vt:lpstr>
      <vt:lpstr>ایجاد رابطه مثبت</vt:lpstr>
      <vt:lpstr>  درک ارزش های خانواده</vt:lpstr>
      <vt:lpstr>درک احساسات کودکان/نوجوانان</vt:lpstr>
      <vt:lpstr>بحث در مورد چه کسی، چه چیزی، کجا و کی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مهارت برقراری ارتباط موثر</dc:title>
  <dc:creator>Mansoor</dc:creator>
  <cp:lastModifiedBy>A.R.I</cp:lastModifiedBy>
  <cp:revision>57</cp:revision>
  <dcterms:created xsi:type="dcterms:W3CDTF">2013-08-06T05:48:24Z</dcterms:created>
  <dcterms:modified xsi:type="dcterms:W3CDTF">2023-02-08T04:40:03Z</dcterms:modified>
</cp:coreProperties>
</file>