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49"/>
  </p:notesMasterIdLst>
  <p:sldIdLst>
    <p:sldId id="346" r:id="rId4"/>
    <p:sldId id="256" r:id="rId5"/>
    <p:sldId id="345" r:id="rId6"/>
    <p:sldId id="304" r:id="rId7"/>
    <p:sldId id="287" r:id="rId8"/>
    <p:sldId id="279" r:id="rId9"/>
    <p:sldId id="305" r:id="rId10"/>
    <p:sldId id="306" r:id="rId11"/>
    <p:sldId id="307" r:id="rId12"/>
    <p:sldId id="308" r:id="rId13"/>
    <p:sldId id="309" r:id="rId14"/>
    <p:sldId id="310" r:id="rId15"/>
    <p:sldId id="311" r:id="rId16"/>
    <p:sldId id="312" r:id="rId17"/>
    <p:sldId id="313" r:id="rId18"/>
    <p:sldId id="315" r:id="rId19"/>
    <p:sldId id="316" r:id="rId20"/>
    <p:sldId id="317" r:id="rId21"/>
    <p:sldId id="318" r:id="rId22"/>
    <p:sldId id="319" r:id="rId23"/>
    <p:sldId id="320" r:id="rId24"/>
    <p:sldId id="257" r:id="rId25"/>
    <p:sldId id="342" r:id="rId26"/>
    <p:sldId id="322" r:id="rId27"/>
    <p:sldId id="323" r:id="rId28"/>
    <p:sldId id="324" r:id="rId29"/>
    <p:sldId id="325" r:id="rId30"/>
    <p:sldId id="326" r:id="rId31"/>
    <p:sldId id="327" r:id="rId32"/>
    <p:sldId id="328" r:id="rId33"/>
    <p:sldId id="329" r:id="rId34"/>
    <p:sldId id="330" r:id="rId35"/>
    <p:sldId id="290" r:id="rId36"/>
    <p:sldId id="291" r:id="rId37"/>
    <p:sldId id="292" r:id="rId38"/>
    <p:sldId id="339" r:id="rId39"/>
    <p:sldId id="331" r:id="rId40"/>
    <p:sldId id="333" r:id="rId41"/>
    <p:sldId id="334" r:id="rId42"/>
    <p:sldId id="337" r:id="rId43"/>
    <p:sldId id="338" r:id="rId44"/>
    <p:sldId id="340" r:id="rId45"/>
    <p:sldId id="341" r:id="rId46"/>
    <p:sldId id="344" r:id="rId47"/>
    <p:sldId id="347"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74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69" autoAdjust="0"/>
    <p:restoredTop sz="94707" autoAdjust="0"/>
  </p:normalViewPr>
  <p:slideViewPr>
    <p:cSldViewPr>
      <p:cViewPr varScale="1">
        <p:scale>
          <a:sx n="69" d="100"/>
          <a:sy n="69" d="100"/>
        </p:scale>
        <p:origin x="960" y="72"/>
      </p:cViewPr>
      <p:guideLst>
        <p:guide orient="horz" pos="2160"/>
        <p:guide pos="2880"/>
      </p:guideLst>
    </p:cSldViewPr>
  </p:slideViewPr>
  <p:outlineViewPr>
    <p:cViewPr>
      <p:scale>
        <a:sx n="33" d="100"/>
        <a:sy n="33" d="100"/>
      </p:scale>
      <p:origin x="0" y="2968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94783D-F356-4F51-A20C-7CE08A9FE757}" type="datetimeFigureOut">
              <a:rPr lang="en-US" smtClean="0"/>
              <a:pPr/>
              <a:t>2/7/2023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449918-23F9-4782-A76E-9D9891258B63}" type="slidenum">
              <a:rPr lang="en-US" smtClean="0"/>
              <a:pPr/>
              <a:t>‹#›</a:t>
            </a:fld>
            <a:endParaRPr lang="en-US"/>
          </a:p>
        </p:txBody>
      </p:sp>
    </p:spTree>
    <p:extLst>
      <p:ext uri="{BB962C8B-B14F-4D97-AF65-F5344CB8AC3E}">
        <p14:creationId xmlns:p14="http://schemas.microsoft.com/office/powerpoint/2010/main" val="1046115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1128959-0BD1-4B82-8208-3E41909FBB50}" type="datetimeFigureOut">
              <a:rPr lang="en-US" smtClean="0"/>
              <a:pPr/>
              <a:t>2/7/2023</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6BB051D4-4864-4630-B939-9405BE5CE5C3}" type="slidenum">
              <a:rPr lang="en-US" smtClean="0"/>
              <a:pPr/>
              <a:t>‹#›</a:t>
            </a:fld>
            <a:endParaRPr lang="en-US"/>
          </a:p>
        </p:txBody>
      </p:sp>
      <p:sp>
        <p:nvSpPr>
          <p:cNvPr id="30" name="Rectangle 29">
            <a:extLst>
              <a:ext uri="{FF2B5EF4-FFF2-40B4-BE49-F238E27FC236}">
                <a16:creationId xmlns:a16="http://schemas.microsoft.com/office/drawing/2014/main" id="{9A3499F2-289E-47D2-9E5A-8E5BB032A353}"/>
              </a:ext>
            </a:extLst>
          </p:cNvPr>
          <p:cNvSpPr/>
          <p:nvPr userDrawn="1"/>
        </p:nvSpPr>
        <p:spPr>
          <a:xfrm rot="5400000">
            <a:off x="8521824" y="5381346"/>
            <a:ext cx="2088232" cy="615553"/>
          </a:xfrm>
          <a:prstGeom prst="rect">
            <a:avLst/>
          </a:prstGeom>
        </p:spPr>
        <p:txBody>
          <a:bodyPr wrap="square">
            <a:spAutoFit/>
          </a:bodyPr>
          <a:lstStyle/>
          <a:p>
            <a:pPr eaLnBrk="0" hangingPunct="0">
              <a:defRPr/>
            </a:pPr>
            <a:r>
              <a:rPr lang="en-US" sz="1600" b="1" dirty="0">
                <a:solidFill>
                  <a:prstClr val="black"/>
                </a:solidFill>
                <a:latin typeface="Times New Roman" panose="02020603050405020304" pitchFamily="18" charset="0"/>
                <a:cs typeface="Times New Roman" panose="02020603050405020304" pitchFamily="18" charset="0"/>
              </a:rPr>
              <a:t/>
            </a:r>
            <a:br>
              <a:rPr lang="en-US" sz="1600" b="1" dirty="0">
                <a:solidFill>
                  <a:prstClr val="black"/>
                </a:solidFill>
                <a:latin typeface="Times New Roman" panose="02020603050405020304" pitchFamily="18" charset="0"/>
                <a:cs typeface="Times New Roman" panose="02020603050405020304" pitchFamily="18" charset="0"/>
              </a:rPr>
            </a:br>
            <a:r>
              <a:rPr lang="en-US" sz="1600" b="1" dirty="0">
                <a:solidFill>
                  <a:prstClr val="black"/>
                </a:solidFill>
                <a:latin typeface="Times New Roman" panose="02020603050405020304" pitchFamily="18" charset="0"/>
                <a:cs typeface="Times New Roman" panose="02020603050405020304" pitchFamily="18" charset="0"/>
              </a:rPr>
              <a:t>w</a:t>
            </a:r>
            <a:r>
              <a:rPr lang="en-US" b="1" dirty="0">
                <a:solidFill>
                  <a:prstClr val="black"/>
                </a:solidFill>
                <a:latin typeface="Times New Roman" panose="02020603050405020304" pitchFamily="18" charset="0"/>
                <a:cs typeface="Times New Roman" panose="02020603050405020304" pitchFamily="18" charset="0"/>
              </a:rPr>
              <a:t>ww.Ravanpoint.ir</a:t>
            </a:r>
            <a:endParaRPr lang="en-GB" b="1" dirty="0">
              <a:solidFill>
                <a:prstClr val="black"/>
              </a:solidFill>
              <a:latin typeface="Times New Roman" panose="02020603050405020304" pitchFamily="18" charset="0"/>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128959-0BD1-4B82-8208-3E41909FBB50}" type="datetimeFigureOut">
              <a:rPr lang="en-US" smtClean="0"/>
              <a:pPr/>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B051D4-4864-4630-B939-9405BE5CE5C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128959-0BD1-4B82-8208-3E41909FBB50}" type="datetimeFigureOut">
              <a:rPr lang="en-US" smtClean="0"/>
              <a:pPr/>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B051D4-4864-4630-B939-9405BE5CE5C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505200" y="1498605"/>
            <a:ext cx="5257800" cy="3298825"/>
          </a:xfrm>
        </p:spPr>
        <p:txBody>
          <a:bodyPr>
            <a:normAutofit/>
          </a:bodyPr>
          <a:lstStyle>
            <a:lvl1pPr>
              <a:lnSpc>
                <a:spcPct val="90000"/>
              </a:lnSpc>
              <a:defRPr sz="3038" cap="none" baseline="0"/>
            </a:lvl1pPr>
          </a:lstStyle>
          <a:p>
            <a:r>
              <a:rPr lang="en-US" smtClean="0"/>
              <a:t>Click to edit Master title style</a:t>
            </a:r>
            <a:endParaRPr/>
          </a:p>
        </p:txBody>
      </p:sp>
      <p:sp>
        <p:nvSpPr>
          <p:cNvPr id="3" name="Subtitle 2"/>
          <p:cNvSpPr>
            <a:spLocks noGrp="1"/>
          </p:cNvSpPr>
          <p:nvPr>
            <p:ph type="subTitle" idx="1"/>
          </p:nvPr>
        </p:nvSpPr>
        <p:spPr>
          <a:xfrm>
            <a:off x="3505200" y="4927600"/>
            <a:ext cx="5257800" cy="1244600"/>
          </a:xfrm>
        </p:spPr>
        <p:txBody>
          <a:bodyPr>
            <a:normAutofit/>
          </a:bodyPr>
          <a:lstStyle>
            <a:lvl1pPr marL="0" indent="0" algn="l">
              <a:spcBef>
                <a:spcPts val="0"/>
              </a:spcBef>
              <a:buNone/>
              <a:defRPr sz="1575" b="0">
                <a:solidFill>
                  <a:schemeClr val="tx1"/>
                </a:solidFill>
              </a:defRPr>
            </a:lvl1pPr>
            <a:lvl2pPr marL="342840" indent="0" algn="ctr">
              <a:buNone/>
              <a:defRPr>
                <a:solidFill>
                  <a:schemeClr val="tx1">
                    <a:tint val="75000"/>
                  </a:schemeClr>
                </a:solidFill>
              </a:defRPr>
            </a:lvl2pPr>
            <a:lvl3pPr marL="685680" indent="0" algn="ctr">
              <a:buNone/>
              <a:defRPr>
                <a:solidFill>
                  <a:schemeClr val="tx1">
                    <a:tint val="75000"/>
                  </a:schemeClr>
                </a:solidFill>
              </a:defRPr>
            </a:lvl3pPr>
            <a:lvl4pPr marL="1028520" indent="0" algn="ctr">
              <a:buNone/>
              <a:defRPr>
                <a:solidFill>
                  <a:schemeClr val="tx1">
                    <a:tint val="75000"/>
                  </a:schemeClr>
                </a:solidFill>
              </a:defRPr>
            </a:lvl4pPr>
            <a:lvl5pPr marL="1371360" indent="0" algn="ctr">
              <a:buNone/>
              <a:defRPr>
                <a:solidFill>
                  <a:schemeClr val="tx1">
                    <a:tint val="75000"/>
                  </a:schemeClr>
                </a:solidFill>
              </a:defRPr>
            </a:lvl5pPr>
            <a:lvl6pPr marL="1714200" indent="0" algn="ctr">
              <a:buNone/>
              <a:defRPr>
                <a:solidFill>
                  <a:schemeClr val="tx1">
                    <a:tint val="75000"/>
                  </a:schemeClr>
                </a:solidFill>
              </a:defRPr>
            </a:lvl6pPr>
            <a:lvl7pPr marL="2057040" indent="0" algn="ctr">
              <a:buNone/>
              <a:defRPr>
                <a:solidFill>
                  <a:schemeClr val="tx1">
                    <a:tint val="75000"/>
                  </a:schemeClr>
                </a:solidFill>
              </a:defRPr>
            </a:lvl7pPr>
            <a:lvl8pPr marL="2399880" indent="0" algn="ctr">
              <a:buNone/>
              <a:defRPr>
                <a:solidFill>
                  <a:schemeClr val="tx1">
                    <a:tint val="75000"/>
                  </a:schemeClr>
                </a:solidFill>
              </a:defRPr>
            </a:lvl8pPr>
            <a:lvl9pPr marL="2742720" indent="0" algn="ctr">
              <a:buNone/>
              <a:defRPr>
                <a:solidFill>
                  <a:schemeClr val="tx1">
                    <a:tint val="75000"/>
                  </a:schemeClr>
                </a:solidFill>
              </a:defRPr>
            </a:lvl9pPr>
          </a:lstStyle>
          <a:p>
            <a:r>
              <a:rPr lang="en-US" smtClean="0"/>
              <a:t>Click to edit Master subtitle style</a:t>
            </a:r>
            <a:endParaRPr/>
          </a:p>
        </p:txBody>
      </p:sp>
    </p:spTree>
    <p:extLst>
      <p:ext uri="{BB962C8B-B14F-4D97-AF65-F5344CB8AC3E}">
        <p14:creationId xmlns:p14="http://schemas.microsoft.com/office/powerpoint/2010/main" val="9126872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8B5A30F4-0B4E-4E4B-BC36-C30CD13F4E17}"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34290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dirty="0">
              <a:ln>
                <a:noFill/>
              </a:ln>
              <a:solidFill>
                <a:srgbClr val="000000">
                  <a:lumMod val="65000"/>
                  <a:lumOff val="35000"/>
                </a:srgbClr>
              </a:solidFill>
              <a:effectLst/>
              <a:uLnTx/>
              <a:uFillTx/>
              <a:latin typeface="Century Gothic"/>
              <a:ea typeface="+mn-ea"/>
              <a:cs typeface="Arial" charset="0"/>
            </a:endParaRPr>
          </a:p>
        </p:txBody>
      </p:sp>
      <p:sp>
        <p:nvSpPr>
          <p:cNvPr id="5" name="Footer Placeholder 4"/>
          <p:cNvSpPr>
            <a:spLocks noGrp="1"/>
          </p:cNvSpPr>
          <p:nvPr>
            <p:ph type="ftr" sz="quarter" idx="11"/>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6" name="Slide Number Placeholder 5"/>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DA60BA0E-20D0-4E7C-B286-26C960A6788F}"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2982348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4445000"/>
            <a:ext cx="5257800" cy="1930400"/>
          </a:xfrm>
        </p:spPr>
        <p:txBody>
          <a:bodyPr anchor="t">
            <a:normAutofit/>
          </a:bodyPr>
          <a:lstStyle>
            <a:lvl1pPr algn="l">
              <a:defRPr sz="3038" b="0" cap="none" baseline="0"/>
            </a:lvl1pPr>
          </a:lstStyle>
          <a:p>
            <a:r>
              <a:rPr lang="en-US" smtClean="0"/>
              <a:t>Click to edit Master title style</a:t>
            </a:r>
            <a:endParaRPr dirty="0"/>
          </a:p>
        </p:txBody>
      </p:sp>
      <p:sp>
        <p:nvSpPr>
          <p:cNvPr id="3" name="Text Placeholder 2"/>
          <p:cNvSpPr>
            <a:spLocks noGrp="1"/>
          </p:cNvSpPr>
          <p:nvPr>
            <p:ph type="body" idx="1"/>
          </p:nvPr>
        </p:nvSpPr>
        <p:spPr>
          <a:xfrm>
            <a:off x="609600" y="3124201"/>
            <a:ext cx="5257800" cy="1296987"/>
          </a:xfrm>
        </p:spPr>
        <p:txBody>
          <a:bodyPr anchor="b">
            <a:normAutofit/>
          </a:bodyPr>
          <a:lstStyle>
            <a:lvl1pPr marL="0" indent="0">
              <a:spcBef>
                <a:spcPts val="0"/>
              </a:spcBef>
              <a:buNone/>
              <a:defRPr sz="1575">
                <a:solidFill>
                  <a:schemeClr val="tx1"/>
                </a:solidFill>
              </a:defRPr>
            </a:lvl1pPr>
            <a:lvl2pPr marL="342840" indent="0">
              <a:buNone/>
              <a:defRPr sz="1350">
                <a:solidFill>
                  <a:schemeClr val="tx1">
                    <a:tint val="75000"/>
                  </a:schemeClr>
                </a:solidFill>
              </a:defRPr>
            </a:lvl2pPr>
            <a:lvl3pPr marL="685680" indent="0">
              <a:buNone/>
              <a:defRPr sz="1181">
                <a:solidFill>
                  <a:schemeClr val="tx1">
                    <a:tint val="75000"/>
                  </a:schemeClr>
                </a:solidFill>
              </a:defRPr>
            </a:lvl3pPr>
            <a:lvl4pPr marL="1028520" indent="0">
              <a:buNone/>
              <a:defRPr sz="1069">
                <a:solidFill>
                  <a:schemeClr val="tx1">
                    <a:tint val="75000"/>
                  </a:schemeClr>
                </a:solidFill>
              </a:defRPr>
            </a:lvl4pPr>
            <a:lvl5pPr marL="1371360" indent="0">
              <a:buNone/>
              <a:defRPr sz="1069">
                <a:solidFill>
                  <a:schemeClr val="tx1">
                    <a:tint val="75000"/>
                  </a:schemeClr>
                </a:solidFill>
              </a:defRPr>
            </a:lvl5pPr>
            <a:lvl6pPr marL="1714200" indent="0">
              <a:buNone/>
              <a:defRPr sz="1069">
                <a:solidFill>
                  <a:schemeClr val="tx1">
                    <a:tint val="75000"/>
                  </a:schemeClr>
                </a:solidFill>
              </a:defRPr>
            </a:lvl6pPr>
            <a:lvl7pPr marL="2057040" indent="0">
              <a:buNone/>
              <a:defRPr sz="1069">
                <a:solidFill>
                  <a:schemeClr val="tx1">
                    <a:tint val="75000"/>
                  </a:schemeClr>
                </a:solidFill>
              </a:defRPr>
            </a:lvl7pPr>
            <a:lvl8pPr marL="2399880" indent="0">
              <a:buNone/>
              <a:defRPr sz="1069">
                <a:solidFill>
                  <a:schemeClr val="tx1">
                    <a:tint val="75000"/>
                  </a:schemeClr>
                </a:solidFill>
              </a:defRPr>
            </a:lvl8pPr>
            <a:lvl9pPr marL="2742720" indent="0">
              <a:buNone/>
              <a:defRPr sz="1069">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347878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838200" y="1701800"/>
            <a:ext cx="3733800" cy="4470400"/>
          </a:xfrm>
        </p:spPr>
        <p:txBody>
          <a:bodyPr>
            <a:normAutofit/>
          </a:bodyPr>
          <a:lstStyle>
            <a:lvl1pPr>
              <a:defRPr sz="1350"/>
            </a:lvl1pPr>
            <a:lvl2pPr>
              <a:defRPr sz="1125"/>
            </a:lvl2pPr>
            <a:lvl3pPr>
              <a:defRPr sz="1013"/>
            </a:lvl3pPr>
            <a:lvl4pPr>
              <a:defRPr sz="1013"/>
            </a:lvl4pPr>
            <a:lvl5pPr marL="1131372">
              <a:defRPr sz="1013"/>
            </a:lvl5pPr>
            <a:lvl6pPr marL="959952" indent="0">
              <a:buNone/>
              <a:defRPr sz="1013"/>
            </a:lvl6pPr>
            <a:lvl7pPr marL="1131372">
              <a:defRPr sz="1013"/>
            </a:lvl7pPr>
            <a:lvl8pPr marL="1131372">
              <a:defRPr sz="1013"/>
            </a:lvl8pPr>
            <a:lvl9pPr marL="1131372">
              <a:defRPr sz="101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24400" y="1701800"/>
            <a:ext cx="3733800" cy="4470400"/>
          </a:xfrm>
        </p:spPr>
        <p:txBody>
          <a:bodyPr>
            <a:normAutofit/>
          </a:bodyPr>
          <a:lstStyle>
            <a:lvl1pPr>
              <a:defRPr sz="1350"/>
            </a:lvl1pPr>
            <a:lvl2pPr>
              <a:defRPr sz="1125"/>
            </a:lvl2pPr>
            <a:lvl3pPr>
              <a:defRPr sz="1013"/>
            </a:lvl3pPr>
            <a:lvl4pPr>
              <a:defRPr sz="1013"/>
            </a:lvl4pPr>
            <a:lvl5pPr marL="1131372">
              <a:defRPr sz="1013"/>
            </a:lvl5pPr>
            <a:lvl6pPr marL="1131372">
              <a:defRPr sz="1013"/>
            </a:lvl6pPr>
            <a:lvl7pPr marL="1131372">
              <a:defRPr sz="1013"/>
            </a:lvl7pPr>
            <a:lvl8pPr marL="1131372">
              <a:defRPr sz="1013"/>
            </a:lvl8pPr>
            <a:lvl9pPr marL="1131372">
              <a:defRPr sz="101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2DD204D1-F9BD-4643-8480-6EA41EB484F1}"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34290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6" name="Footer Placeholder 5"/>
          <p:cNvSpPr>
            <a:spLocks noGrp="1"/>
          </p:cNvSpPr>
          <p:nvPr>
            <p:ph type="ftr" sz="quarter" idx="11"/>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7" name="Slide Number Placeholder 6"/>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EB37DED6-D4C7-42EE-AB49-D2E39E64FDE4}"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3401503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841249" y="1608836"/>
            <a:ext cx="3730752" cy="512064"/>
          </a:xfrm>
        </p:spPr>
        <p:txBody>
          <a:bodyPr anchor="b">
            <a:noAutofit/>
          </a:bodyPr>
          <a:lstStyle>
            <a:lvl1pPr marL="0" indent="0">
              <a:spcBef>
                <a:spcPts val="0"/>
              </a:spcBef>
              <a:buNone/>
              <a:defRPr sz="1350" b="1"/>
            </a:lvl1pPr>
            <a:lvl2pPr marL="342840" indent="0">
              <a:buNone/>
              <a:defRPr sz="1519" b="1"/>
            </a:lvl2pPr>
            <a:lvl3pPr marL="685680" indent="0">
              <a:buNone/>
              <a:defRPr sz="1350" b="1"/>
            </a:lvl3pPr>
            <a:lvl4pPr marL="1028520" indent="0">
              <a:buNone/>
              <a:defRPr sz="1181" b="1"/>
            </a:lvl4pPr>
            <a:lvl5pPr marL="1371360" indent="0">
              <a:buNone/>
              <a:defRPr sz="1181" b="1"/>
            </a:lvl5pPr>
            <a:lvl6pPr marL="1714200" indent="0">
              <a:buNone/>
              <a:defRPr sz="1181" b="1"/>
            </a:lvl6pPr>
            <a:lvl7pPr marL="2057040" indent="0">
              <a:buNone/>
              <a:defRPr sz="1181" b="1"/>
            </a:lvl7pPr>
            <a:lvl8pPr marL="2399880" indent="0">
              <a:buNone/>
              <a:defRPr sz="1181" b="1"/>
            </a:lvl8pPr>
            <a:lvl9pPr marL="2742720" indent="0">
              <a:buNone/>
              <a:defRPr sz="1181" b="1"/>
            </a:lvl9pPr>
          </a:lstStyle>
          <a:p>
            <a:pPr lvl="0"/>
            <a:r>
              <a:rPr lang="en-US" smtClean="0"/>
              <a:t>Click to edit Master text styles</a:t>
            </a:r>
          </a:p>
        </p:txBody>
      </p:sp>
      <p:sp>
        <p:nvSpPr>
          <p:cNvPr id="4" name="Content Placeholder 3"/>
          <p:cNvSpPr>
            <a:spLocks noGrp="1"/>
          </p:cNvSpPr>
          <p:nvPr>
            <p:ph sz="half" idx="2"/>
          </p:nvPr>
        </p:nvSpPr>
        <p:spPr>
          <a:xfrm>
            <a:off x="838200" y="2209800"/>
            <a:ext cx="3733800" cy="3962400"/>
          </a:xfrm>
        </p:spPr>
        <p:txBody>
          <a:bodyPr>
            <a:normAutofit/>
          </a:bodyPr>
          <a:lstStyle>
            <a:lvl1pPr>
              <a:defRPr sz="1125"/>
            </a:lvl1pPr>
            <a:lvl2pPr>
              <a:defRPr sz="1013"/>
            </a:lvl2pPr>
            <a:lvl3pPr>
              <a:defRPr sz="1013"/>
            </a:lvl3pPr>
            <a:lvl4pPr>
              <a:defRPr sz="1013"/>
            </a:lvl4pPr>
            <a:lvl5pPr marL="1131372">
              <a:defRPr sz="1013"/>
            </a:lvl5pPr>
            <a:lvl6pPr marL="1131372">
              <a:defRPr sz="1013"/>
            </a:lvl6pPr>
            <a:lvl7pPr marL="1131372">
              <a:defRPr sz="1013"/>
            </a:lvl7pPr>
            <a:lvl8pPr marL="1131372">
              <a:defRPr sz="1013"/>
            </a:lvl8pPr>
            <a:lvl9pPr marL="1131372">
              <a:defRPr sz="101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27448" y="1608836"/>
            <a:ext cx="3730752" cy="512064"/>
          </a:xfrm>
        </p:spPr>
        <p:txBody>
          <a:bodyPr anchor="b">
            <a:noAutofit/>
          </a:bodyPr>
          <a:lstStyle>
            <a:lvl1pPr marL="0" indent="0">
              <a:spcBef>
                <a:spcPts val="0"/>
              </a:spcBef>
              <a:buNone/>
              <a:defRPr sz="1350" b="1"/>
            </a:lvl1pPr>
            <a:lvl2pPr marL="342840" indent="0">
              <a:buNone/>
              <a:defRPr sz="1519" b="1"/>
            </a:lvl2pPr>
            <a:lvl3pPr marL="685680" indent="0">
              <a:buNone/>
              <a:defRPr sz="1350" b="1"/>
            </a:lvl3pPr>
            <a:lvl4pPr marL="1028520" indent="0">
              <a:buNone/>
              <a:defRPr sz="1181" b="1"/>
            </a:lvl4pPr>
            <a:lvl5pPr marL="1371360" indent="0">
              <a:buNone/>
              <a:defRPr sz="1181" b="1"/>
            </a:lvl5pPr>
            <a:lvl6pPr marL="1714200" indent="0">
              <a:buNone/>
              <a:defRPr sz="1181" b="1"/>
            </a:lvl6pPr>
            <a:lvl7pPr marL="2057040" indent="0">
              <a:buNone/>
              <a:defRPr sz="1181" b="1"/>
            </a:lvl7pPr>
            <a:lvl8pPr marL="2399880" indent="0">
              <a:buNone/>
              <a:defRPr sz="1181" b="1"/>
            </a:lvl8pPr>
            <a:lvl9pPr marL="2742720" indent="0">
              <a:buNone/>
              <a:defRPr sz="1181" b="1"/>
            </a:lvl9pPr>
          </a:lstStyle>
          <a:p>
            <a:pPr lvl="0"/>
            <a:r>
              <a:rPr lang="en-US" smtClean="0"/>
              <a:t>Click to edit Master text styles</a:t>
            </a:r>
          </a:p>
        </p:txBody>
      </p:sp>
      <p:sp>
        <p:nvSpPr>
          <p:cNvPr id="6" name="Content Placeholder 5"/>
          <p:cNvSpPr>
            <a:spLocks noGrp="1"/>
          </p:cNvSpPr>
          <p:nvPr>
            <p:ph sz="quarter" idx="4"/>
          </p:nvPr>
        </p:nvSpPr>
        <p:spPr>
          <a:xfrm>
            <a:off x="4724400" y="2209800"/>
            <a:ext cx="3733800" cy="3962400"/>
          </a:xfrm>
        </p:spPr>
        <p:txBody>
          <a:bodyPr>
            <a:normAutofit/>
          </a:bodyPr>
          <a:lstStyle>
            <a:lvl1pPr>
              <a:defRPr sz="1125"/>
            </a:lvl1pPr>
            <a:lvl2pPr>
              <a:defRPr sz="1013"/>
            </a:lvl2pPr>
            <a:lvl3pPr>
              <a:defRPr sz="1013"/>
            </a:lvl3pPr>
            <a:lvl4pPr>
              <a:defRPr sz="1013"/>
            </a:lvl4pPr>
            <a:lvl5pPr marL="1131372">
              <a:defRPr sz="1013"/>
            </a:lvl5pPr>
            <a:lvl6pPr marL="1131372">
              <a:defRPr sz="1013"/>
            </a:lvl6pPr>
            <a:lvl7pPr marL="1131372">
              <a:defRPr sz="1013"/>
            </a:lvl7pPr>
            <a:lvl8pPr marL="1131372">
              <a:defRPr sz="1013"/>
            </a:lvl8pPr>
            <a:lvl9pPr marL="1131372">
              <a:defRPr sz="101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2DD204D1-F9BD-4643-8480-6EA41EB484F1}"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34290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8" name="Footer Placeholder 7"/>
          <p:cNvSpPr>
            <a:spLocks noGrp="1"/>
          </p:cNvSpPr>
          <p:nvPr>
            <p:ph type="ftr" sz="quarter" idx="11"/>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9" name="Slide Number Placeholder 8"/>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EB37DED6-D4C7-42EE-AB49-D2E39E64FDE4}"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1670871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2DD204D1-F9BD-4643-8480-6EA41EB484F1}"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34290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4" name="Footer Placeholder 3"/>
          <p:cNvSpPr>
            <a:spLocks noGrp="1"/>
          </p:cNvSpPr>
          <p:nvPr>
            <p:ph type="ftr" sz="quarter" idx="11"/>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5" name="Slide Number Placeholder 4"/>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EB37DED6-D4C7-42EE-AB49-D2E39E64FDE4}"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1491155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2DD204D1-F9BD-4643-8480-6EA41EB484F1}"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34290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3" name="Footer Placeholder 2"/>
          <p:cNvSpPr>
            <a:spLocks noGrp="1"/>
          </p:cNvSpPr>
          <p:nvPr>
            <p:ph type="ftr" sz="quarter" idx="11"/>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4" name="Slide Number Placeholder 3"/>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EB37DED6-D4C7-42EE-AB49-D2E39E64FDE4}"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70485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2971800" y="0"/>
            <a:ext cx="59436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68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FFFFFF"/>
              </a:solidFill>
              <a:effectLst/>
              <a:uLnTx/>
              <a:uFillTx/>
              <a:latin typeface="Century Gothic"/>
              <a:ea typeface="+mn-ea"/>
              <a:cs typeface="+mn-cs"/>
            </a:endParaRPr>
          </a:p>
        </p:txBody>
      </p:sp>
      <p:sp>
        <p:nvSpPr>
          <p:cNvPr id="2" name="Title 1"/>
          <p:cNvSpPr>
            <a:spLocks noGrp="1"/>
          </p:cNvSpPr>
          <p:nvPr>
            <p:ph type="title"/>
          </p:nvPr>
        </p:nvSpPr>
        <p:spPr>
          <a:xfrm>
            <a:off x="228601" y="1701800"/>
            <a:ext cx="2514600" cy="2844800"/>
          </a:xfrm>
        </p:spPr>
        <p:txBody>
          <a:bodyPr anchor="b">
            <a:normAutofit/>
          </a:bodyPr>
          <a:lstStyle>
            <a:lvl1pPr algn="l">
              <a:defRPr sz="1125" b="1"/>
            </a:lvl1pPr>
          </a:lstStyle>
          <a:p>
            <a:r>
              <a:rPr lang="en-US" smtClean="0"/>
              <a:t>Click to edit Master title style</a:t>
            </a:r>
            <a:endParaRPr/>
          </a:p>
        </p:txBody>
      </p:sp>
      <p:sp>
        <p:nvSpPr>
          <p:cNvPr id="4" name="Text Placeholder 3"/>
          <p:cNvSpPr>
            <a:spLocks noGrp="1"/>
          </p:cNvSpPr>
          <p:nvPr>
            <p:ph type="body" sz="half" idx="2"/>
          </p:nvPr>
        </p:nvSpPr>
        <p:spPr>
          <a:xfrm>
            <a:off x="228601" y="4648200"/>
            <a:ext cx="2514600" cy="1727200"/>
          </a:xfrm>
        </p:spPr>
        <p:txBody>
          <a:bodyPr>
            <a:normAutofit/>
          </a:bodyPr>
          <a:lstStyle>
            <a:lvl1pPr marL="0" indent="0">
              <a:spcBef>
                <a:spcPts val="675"/>
              </a:spcBef>
              <a:buNone/>
              <a:defRPr sz="900"/>
            </a:lvl1pPr>
            <a:lvl2pPr marL="342840" indent="0">
              <a:buNone/>
              <a:defRPr sz="900"/>
            </a:lvl2pPr>
            <a:lvl3pPr marL="685680" indent="0">
              <a:buNone/>
              <a:defRPr sz="731"/>
            </a:lvl3pPr>
            <a:lvl4pPr marL="1028520" indent="0">
              <a:buNone/>
              <a:defRPr sz="675"/>
            </a:lvl4pPr>
            <a:lvl5pPr marL="1371360" indent="0">
              <a:buNone/>
              <a:defRPr sz="675"/>
            </a:lvl5pPr>
            <a:lvl6pPr marL="1714200" indent="0">
              <a:buNone/>
              <a:defRPr sz="675"/>
            </a:lvl6pPr>
            <a:lvl7pPr marL="2057040" indent="0">
              <a:buNone/>
              <a:defRPr sz="675"/>
            </a:lvl7pPr>
            <a:lvl8pPr marL="2399880" indent="0">
              <a:buNone/>
              <a:defRPr sz="675"/>
            </a:lvl8pPr>
            <a:lvl9pPr marL="2742720" indent="0">
              <a:buNone/>
              <a:defRPr sz="675"/>
            </a:lvl9pPr>
          </a:lstStyle>
          <a:p>
            <a:pPr lvl="0"/>
            <a:r>
              <a:rPr lang="en-US" smtClean="0"/>
              <a:t>Click to edit Master text styles</a:t>
            </a:r>
          </a:p>
        </p:txBody>
      </p:sp>
      <p:sp>
        <p:nvSpPr>
          <p:cNvPr id="3" name="Content Placeholder 2"/>
          <p:cNvSpPr>
            <a:spLocks noGrp="1"/>
          </p:cNvSpPr>
          <p:nvPr>
            <p:ph idx="1"/>
          </p:nvPr>
        </p:nvSpPr>
        <p:spPr>
          <a:xfrm>
            <a:off x="3352801" y="482600"/>
            <a:ext cx="5105400" cy="5892800"/>
          </a:xfrm>
        </p:spPr>
        <p:txBody>
          <a:bodyPr>
            <a:normAutofit/>
          </a:bodyPr>
          <a:lstStyle>
            <a:lvl1pPr>
              <a:defRPr sz="1350"/>
            </a:lvl1pPr>
            <a:lvl2pPr>
              <a:defRPr sz="1125"/>
            </a:lvl2pPr>
            <a:lvl3pPr>
              <a:defRPr sz="1013"/>
            </a:lvl3pPr>
            <a:lvl4pPr>
              <a:defRPr sz="1013"/>
            </a:lvl4pPr>
            <a:lvl5pPr>
              <a:defRPr sz="1013"/>
            </a:lvl5pPr>
            <a:lvl6pPr>
              <a:defRPr sz="1013"/>
            </a:lvl6pPr>
            <a:lvl7pPr>
              <a:defRPr sz="1013"/>
            </a:lvl7pPr>
            <a:lvl8pPr>
              <a:defRPr sz="1013"/>
            </a:lvl8pPr>
            <a:lvl9pPr>
              <a:defRPr sz="101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126BF754-515F-40B9-8D24-D54D5825B3D0}"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34290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6" name="Footer Placeholder 5"/>
          <p:cNvSpPr>
            <a:spLocks noGrp="1"/>
          </p:cNvSpPr>
          <p:nvPr>
            <p:ph type="ftr" sz="quarter" idx="11"/>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7" name="Slide Number Placeholder 6"/>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2DFBB78A-01B4-41F2-96B0-677A4A282832}"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43042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E1128959-0BD1-4B82-8208-3E41909FBB50}" type="datetimeFigureOut">
              <a:rPr lang="en-US" smtClean="0"/>
              <a:pPr/>
              <a:t>2/7/2023</a:t>
            </a:fld>
            <a:endParaRPr lang="en-US"/>
          </a:p>
        </p:txBody>
      </p:sp>
      <p:sp>
        <p:nvSpPr>
          <p:cNvPr id="9" name="Slide Number Placeholder 8"/>
          <p:cNvSpPr>
            <a:spLocks noGrp="1"/>
          </p:cNvSpPr>
          <p:nvPr>
            <p:ph type="sldNum" sz="quarter" idx="15"/>
          </p:nvPr>
        </p:nvSpPr>
        <p:spPr/>
        <p:txBody>
          <a:bodyPr rtlCol="0"/>
          <a:lstStyle/>
          <a:p>
            <a:fld id="{6BB051D4-4864-4630-B939-9405BE5CE5C3}"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562101" y="0"/>
            <a:ext cx="60198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68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FFFFFF"/>
              </a:solidFill>
              <a:effectLst/>
              <a:uLnTx/>
              <a:uFillTx/>
              <a:latin typeface="Century Gothic"/>
              <a:ea typeface="+mn-ea"/>
              <a:cs typeface="+mn-cs"/>
            </a:endParaRPr>
          </a:p>
        </p:txBody>
      </p:sp>
      <p:sp>
        <p:nvSpPr>
          <p:cNvPr id="2" name="Title 1"/>
          <p:cNvSpPr>
            <a:spLocks noGrp="1"/>
          </p:cNvSpPr>
          <p:nvPr>
            <p:ph type="title"/>
          </p:nvPr>
        </p:nvSpPr>
        <p:spPr>
          <a:xfrm>
            <a:off x="1828801" y="4800600"/>
            <a:ext cx="5486400" cy="762000"/>
          </a:xfrm>
        </p:spPr>
        <p:txBody>
          <a:bodyPr anchor="b">
            <a:normAutofit/>
          </a:bodyPr>
          <a:lstStyle>
            <a:lvl1pPr algn="l">
              <a:defRPr sz="1125" b="1"/>
            </a:lvl1pPr>
          </a:lstStyle>
          <a:p>
            <a:r>
              <a:rPr lang="en-US" smtClean="0"/>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828801" y="279405"/>
            <a:ext cx="5486400" cy="4448175"/>
          </a:xfrm>
        </p:spPr>
        <p:txBody>
          <a:bodyPr>
            <a:normAutofit/>
          </a:bodyPr>
          <a:lstStyle>
            <a:lvl1pPr marL="0" indent="0">
              <a:buNone/>
              <a:defRPr sz="1575"/>
            </a:lvl1pPr>
            <a:lvl2pPr marL="342840" indent="0">
              <a:buNone/>
              <a:defRPr sz="2081"/>
            </a:lvl2pPr>
            <a:lvl3pPr marL="685680" indent="0">
              <a:buNone/>
              <a:defRPr sz="1800"/>
            </a:lvl3pPr>
            <a:lvl4pPr marL="1028520" indent="0">
              <a:buNone/>
              <a:defRPr sz="1519"/>
            </a:lvl4pPr>
            <a:lvl5pPr marL="1371360" indent="0">
              <a:buNone/>
              <a:defRPr sz="1519"/>
            </a:lvl5pPr>
            <a:lvl6pPr marL="1714200" indent="0">
              <a:buNone/>
              <a:defRPr sz="1519"/>
            </a:lvl6pPr>
            <a:lvl7pPr marL="2057040" indent="0">
              <a:buNone/>
              <a:defRPr sz="1519"/>
            </a:lvl7pPr>
            <a:lvl8pPr marL="2399880" indent="0">
              <a:buNone/>
              <a:defRPr sz="1519"/>
            </a:lvl8pPr>
            <a:lvl9pPr marL="2742720" indent="0">
              <a:buNone/>
              <a:defRPr sz="1519"/>
            </a:lvl9pPr>
          </a:lstStyle>
          <a:p>
            <a:r>
              <a:rPr lang="en-US" smtClean="0"/>
              <a:t>Click icon to add picture</a:t>
            </a:r>
            <a:endParaRPr/>
          </a:p>
        </p:txBody>
      </p:sp>
      <p:sp>
        <p:nvSpPr>
          <p:cNvPr id="4" name="Text Placeholder 3"/>
          <p:cNvSpPr>
            <a:spLocks noGrp="1"/>
          </p:cNvSpPr>
          <p:nvPr>
            <p:ph type="body" sz="half" idx="2"/>
          </p:nvPr>
        </p:nvSpPr>
        <p:spPr>
          <a:xfrm>
            <a:off x="1828801" y="5562600"/>
            <a:ext cx="5486400" cy="812800"/>
          </a:xfrm>
        </p:spPr>
        <p:txBody>
          <a:bodyPr>
            <a:normAutofit/>
          </a:bodyPr>
          <a:lstStyle>
            <a:lvl1pPr marL="0" indent="0">
              <a:spcBef>
                <a:spcPts val="0"/>
              </a:spcBef>
              <a:buNone/>
              <a:defRPr sz="900"/>
            </a:lvl1pPr>
            <a:lvl2pPr marL="342840" indent="0">
              <a:buNone/>
              <a:defRPr sz="900"/>
            </a:lvl2pPr>
            <a:lvl3pPr marL="685680" indent="0">
              <a:buNone/>
              <a:defRPr sz="731"/>
            </a:lvl3pPr>
            <a:lvl4pPr marL="1028520" indent="0">
              <a:buNone/>
              <a:defRPr sz="675"/>
            </a:lvl4pPr>
            <a:lvl5pPr marL="1371360" indent="0">
              <a:buNone/>
              <a:defRPr sz="675"/>
            </a:lvl5pPr>
            <a:lvl6pPr marL="1714200" indent="0">
              <a:buNone/>
              <a:defRPr sz="675"/>
            </a:lvl6pPr>
            <a:lvl7pPr marL="2057040" indent="0">
              <a:buNone/>
              <a:defRPr sz="675"/>
            </a:lvl7pPr>
            <a:lvl8pPr marL="2399880" indent="0">
              <a:buNone/>
              <a:defRPr sz="675"/>
            </a:lvl8pPr>
            <a:lvl9pPr marL="274272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126BF754-515F-40B9-8D24-D54D5825B3D0}"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34290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6" name="Footer Placeholder 5"/>
          <p:cNvSpPr>
            <a:spLocks noGrp="1"/>
          </p:cNvSpPr>
          <p:nvPr>
            <p:ph type="ftr" sz="quarter" idx="11"/>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7" name="Slide Number Placeholder 6"/>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2DFBB78A-01B4-41F2-96B0-677A4A282832}"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951520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7AECB6C2-1084-4AED-A74A-DF028B0094EA}"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34290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5" name="Footer Placeholder 4"/>
          <p:cNvSpPr>
            <a:spLocks noGrp="1"/>
          </p:cNvSpPr>
          <p:nvPr>
            <p:ph type="ftr" sz="quarter" idx="11"/>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6" name="Slide Number Placeholder 5"/>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591C5AD9-787D-40FA-8A4D-16A055B9AF81}"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2428821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91400" y="274642"/>
            <a:ext cx="1066800" cy="5897561"/>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8201" y="274642"/>
            <a:ext cx="6400801" cy="58975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7AECB6C2-1084-4AED-A74A-DF028B0094EA}"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34290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5" name="Footer Placeholder 4"/>
          <p:cNvSpPr>
            <a:spLocks noGrp="1"/>
          </p:cNvSpPr>
          <p:nvPr>
            <p:ph type="ftr" sz="quarter" idx="11"/>
          </p:nvPr>
        </p:nvSpPr>
        <p:spPr/>
        <p: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6" name="Slide Number Placeholder 5"/>
          <p:cNvSpPr>
            <a:spLocks noGrp="1"/>
          </p:cNvSpPr>
          <p:nvPr>
            <p:ph type="sldNum" sz="quarter" idx="12"/>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591C5AD9-787D-40FA-8A4D-16A055B9AF81}"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1289540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6000" spc="-38"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0"/>
            <a:ext cx="7543800" cy="1143000"/>
          </a:xfrm>
        </p:spPr>
        <p:txBody>
          <a:bodyPr lIns="91440" rIns="91440">
            <a:normAutofit/>
          </a:bodyPr>
          <a:lstStyle>
            <a:lvl1pPr marL="0" indent="0" algn="l">
              <a:buNone/>
              <a:defRPr sz="1800" cap="all" spc="150" baseline="0">
                <a:solidFill>
                  <a:schemeClr val="tx2"/>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342900"/>
            <a:fld id="{4BDF68E2-58F2-4D09-BE8B-E3BD06533059}" type="datetimeFigureOut">
              <a:rPr lang="en-US" smtClean="0"/>
              <a:pPr defTabSz="342900"/>
              <a:t>2/7/2023</a:t>
            </a:fld>
            <a:endParaRPr lang="en-US" dirty="0"/>
          </a:p>
        </p:txBody>
      </p:sp>
      <p:sp>
        <p:nvSpPr>
          <p:cNvPr id="5" name="Footer Placeholder 4"/>
          <p:cNvSpPr>
            <a:spLocks noGrp="1"/>
          </p:cNvSpPr>
          <p:nvPr>
            <p:ph type="ftr" sz="quarter" idx="11"/>
          </p:nvPr>
        </p:nvSpPr>
        <p:spPr/>
        <p:txBody>
          <a:bodyPr/>
          <a:lstStyle/>
          <a:p>
            <a:pPr defTabSz="342900"/>
            <a:endParaRPr lang="en-US" dirty="0"/>
          </a:p>
        </p:txBody>
      </p:sp>
      <p:sp>
        <p:nvSpPr>
          <p:cNvPr id="6" name="Slide Number Placeholder 5"/>
          <p:cNvSpPr>
            <a:spLocks noGrp="1"/>
          </p:cNvSpPr>
          <p:nvPr>
            <p:ph type="sldNum" sz="quarter" idx="12"/>
          </p:nvPr>
        </p:nvSpPr>
        <p:spPr/>
        <p:txBody>
          <a:bodyPr/>
          <a:lstStyle/>
          <a:p>
            <a:pPr defTabSz="342900"/>
            <a:fld id="{4FAB73BC-B049-4115-A692-8D63A059BFB8}" type="slidenum">
              <a:rPr lang="en-US" smtClean="0"/>
              <a:pPr defTabSz="34290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6185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342900"/>
            <a:fld id="{528FC5F6-F338-4AE4-BB23-26385BCFC423}" type="datetimeFigureOut">
              <a:rPr lang="en-US" smtClean="0"/>
              <a:pPr defTabSz="342900"/>
              <a:t>2/7/2023</a:t>
            </a:fld>
            <a:endParaRPr lang="en-US" dirty="0"/>
          </a:p>
        </p:txBody>
      </p:sp>
      <p:sp>
        <p:nvSpPr>
          <p:cNvPr id="5" name="Footer Placeholder 4"/>
          <p:cNvSpPr>
            <a:spLocks noGrp="1"/>
          </p:cNvSpPr>
          <p:nvPr>
            <p:ph type="ftr" sz="quarter" idx="11"/>
          </p:nvPr>
        </p:nvSpPr>
        <p:spPr/>
        <p:txBody>
          <a:bodyPr/>
          <a:lstStyle/>
          <a:p>
            <a:pPr defTabSz="342900"/>
            <a:endParaRPr lang="en-US" dirty="0"/>
          </a:p>
        </p:txBody>
      </p:sp>
      <p:sp>
        <p:nvSpPr>
          <p:cNvPr id="6" name="Slide Number Placeholder 5"/>
          <p:cNvSpPr>
            <a:spLocks noGrp="1"/>
          </p:cNvSpPr>
          <p:nvPr>
            <p:ph type="sldNum" sz="quarter" idx="12"/>
          </p:nvPr>
        </p:nvSpPr>
        <p:spPr/>
        <p:txBody>
          <a:bodyPr/>
          <a:lstStyle/>
          <a:p>
            <a:pPr defTabSz="342900"/>
            <a:fld id="{6113E31D-E2AB-40D1-8B51-AFA5AFEF393A}" type="slidenum">
              <a:rPr lang="en-US" smtClean="0"/>
              <a:pPr defTabSz="342900"/>
              <a:t>‹#›</a:t>
            </a:fld>
            <a:endParaRPr lang="en-US" dirty="0"/>
          </a:p>
        </p:txBody>
      </p:sp>
    </p:spTree>
    <p:extLst>
      <p:ext uri="{BB962C8B-B14F-4D97-AF65-F5344CB8AC3E}">
        <p14:creationId xmlns:p14="http://schemas.microsoft.com/office/powerpoint/2010/main" val="29610130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6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1800" cap="all" spc="150" baseline="0">
                <a:solidFill>
                  <a:schemeClr val="tx2"/>
                </a:solidFill>
                <a:latin typeface="+mj-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342900"/>
            <a:fld id="{20EBB0C4-6273-4C6E-B9BD-2EDC30F1CD52}" type="datetimeFigureOut">
              <a:rPr lang="en-US" smtClean="0"/>
              <a:pPr defTabSz="342900"/>
              <a:t>2/7/2023</a:t>
            </a:fld>
            <a:endParaRPr lang="en-US" dirty="0"/>
          </a:p>
        </p:txBody>
      </p:sp>
      <p:sp>
        <p:nvSpPr>
          <p:cNvPr id="5" name="Footer Placeholder 4"/>
          <p:cNvSpPr>
            <a:spLocks noGrp="1"/>
          </p:cNvSpPr>
          <p:nvPr>
            <p:ph type="ftr" sz="quarter" idx="11"/>
          </p:nvPr>
        </p:nvSpPr>
        <p:spPr/>
        <p:txBody>
          <a:bodyPr/>
          <a:lstStyle/>
          <a:p>
            <a:pPr defTabSz="342900"/>
            <a:endParaRPr lang="en-US" dirty="0"/>
          </a:p>
        </p:txBody>
      </p:sp>
      <p:sp>
        <p:nvSpPr>
          <p:cNvPr id="6" name="Slide Number Placeholder 5"/>
          <p:cNvSpPr>
            <a:spLocks noGrp="1"/>
          </p:cNvSpPr>
          <p:nvPr>
            <p:ph type="sldNum" sz="quarter" idx="12"/>
          </p:nvPr>
        </p:nvSpPr>
        <p:spPr/>
        <p:txBody>
          <a:bodyPr/>
          <a:lstStyle/>
          <a:p>
            <a:pPr defTabSz="342900"/>
            <a:fld id="{4FAB73BC-B049-4115-A692-8D63A059BFB8}" type="slidenum">
              <a:rPr lang="en-US" smtClean="0"/>
              <a:pPr defTabSz="34290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2100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59"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342900"/>
            <a:fld id="{19AB4D41-86C1-4908-B66A-0B50CEB3BF29}" type="datetimeFigureOut">
              <a:rPr lang="en-US" smtClean="0"/>
              <a:pPr defTabSz="342900"/>
              <a:t>2/7/2023</a:t>
            </a:fld>
            <a:endParaRPr lang="en-US" dirty="0"/>
          </a:p>
        </p:txBody>
      </p:sp>
      <p:sp>
        <p:nvSpPr>
          <p:cNvPr id="6" name="Footer Placeholder 5"/>
          <p:cNvSpPr>
            <a:spLocks noGrp="1"/>
          </p:cNvSpPr>
          <p:nvPr>
            <p:ph type="ftr" sz="quarter" idx="11"/>
          </p:nvPr>
        </p:nvSpPr>
        <p:spPr/>
        <p:txBody>
          <a:bodyPr/>
          <a:lstStyle/>
          <a:p>
            <a:pPr defTabSz="342900"/>
            <a:endParaRPr lang="en-US" dirty="0"/>
          </a:p>
        </p:txBody>
      </p:sp>
      <p:sp>
        <p:nvSpPr>
          <p:cNvPr id="7" name="Slide Number Placeholder 6"/>
          <p:cNvSpPr>
            <a:spLocks noGrp="1"/>
          </p:cNvSpPr>
          <p:nvPr>
            <p:ph type="sldNum" sz="quarter" idx="12"/>
          </p:nvPr>
        </p:nvSpPr>
        <p:spPr/>
        <p:txBody>
          <a:bodyPr/>
          <a:lstStyle/>
          <a:p>
            <a:pPr defTabSz="342900"/>
            <a:fld id="{4FAB73BC-B049-4115-A692-8D63A059BFB8}" type="slidenum">
              <a:rPr lang="en-US" smtClean="0"/>
              <a:pPr defTabSz="342900"/>
              <a:t>‹#›</a:t>
            </a:fld>
            <a:endParaRPr lang="en-US" dirty="0"/>
          </a:p>
        </p:txBody>
      </p:sp>
    </p:spTree>
    <p:extLst>
      <p:ext uri="{BB962C8B-B14F-4D97-AF65-F5344CB8AC3E}">
        <p14:creationId xmlns:p14="http://schemas.microsoft.com/office/powerpoint/2010/main" val="41801103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342900"/>
            <a:fld id="{E6426E2C-56C1-4E0D-A793-0088A7FDD37E}" type="datetimeFigureOut">
              <a:rPr lang="en-US" smtClean="0"/>
              <a:pPr defTabSz="342900"/>
              <a:t>2/7/2023</a:t>
            </a:fld>
            <a:endParaRPr lang="en-US" dirty="0"/>
          </a:p>
        </p:txBody>
      </p:sp>
      <p:sp>
        <p:nvSpPr>
          <p:cNvPr id="8" name="Footer Placeholder 7"/>
          <p:cNvSpPr>
            <a:spLocks noGrp="1"/>
          </p:cNvSpPr>
          <p:nvPr>
            <p:ph type="ftr" sz="quarter" idx="11"/>
          </p:nvPr>
        </p:nvSpPr>
        <p:spPr/>
        <p:txBody>
          <a:bodyPr/>
          <a:lstStyle/>
          <a:p>
            <a:pPr defTabSz="342900"/>
            <a:endParaRPr lang="en-US" dirty="0"/>
          </a:p>
        </p:txBody>
      </p:sp>
      <p:sp>
        <p:nvSpPr>
          <p:cNvPr id="9" name="Slide Number Placeholder 8"/>
          <p:cNvSpPr>
            <a:spLocks noGrp="1"/>
          </p:cNvSpPr>
          <p:nvPr>
            <p:ph type="sldNum" sz="quarter" idx="12"/>
          </p:nvPr>
        </p:nvSpPr>
        <p:spPr/>
        <p:txBody>
          <a:bodyPr/>
          <a:lstStyle/>
          <a:p>
            <a:pPr defTabSz="342900"/>
            <a:fld id="{4FAB73BC-B049-4115-A692-8D63A059BFB8}" type="slidenum">
              <a:rPr lang="en-US" smtClean="0"/>
              <a:pPr defTabSz="342900"/>
              <a:t>‹#›</a:t>
            </a:fld>
            <a:endParaRPr lang="en-US" dirty="0"/>
          </a:p>
        </p:txBody>
      </p:sp>
    </p:spTree>
    <p:extLst>
      <p:ext uri="{BB962C8B-B14F-4D97-AF65-F5344CB8AC3E}">
        <p14:creationId xmlns:p14="http://schemas.microsoft.com/office/powerpoint/2010/main" val="28562284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342900"/>
            <a:fld id="{C8C39B41-D8B5-4052-B551-9B5525EAA8B6}" type="datetimeFigureOut">
              <a:rPr lang="en-US" smtClean="0"/>
              <a:pPr defTabSz="342900"/>
              <a:t>2/7/2023</a:t>
            </a:fld>
            <a:endParaRPr lang="en-US" dirty="0"/>
          </a:p>
        </p:txBody>
      </p:sp>
      <p:sp>
        <p:nvSpPr>
          <p:cNvPr id="4" name="Footer Placeholder 3"/>
          <p:cNvSpPr>
            <a:spLocks noGrp="1"/>
          </p:cNvSpPr>
          <p:nvPr>
            <p:ph type="ftr" sz="quarter" idx="11"/>
          </p:nvPr>
        </p:nvSpPr>
        <p:spPr/>
        <p:txBody>
          <a:bodyPr/>
          <a:lstStyle/>
          <a:p>
            <a:pPr defTabSz="342900"/>
            <a:endParaRPr lang="en-US" dirty="0"/>
          </a:p>
        </p:txBody>
      </p:sp>
      <p:sp>
        <p:nvSpPr>
          <p:cNvPr id="5" name="Slide Number Placeholder 4"/>
          <p:cNvSpPr>
            <a:spLocks noGrp="1"/>
          </p:cNvSpPr>
          <p:nvPr>
            <p:ph type="sldNum" sz="quarter" idx="12"/>
          </p:nvPr>
        </p:nvSpPr>
        <p:spPr/>
        <p:txBody>
          <a:bodyPr/>
          <a:lstStyle/>
          <a:p>
            <a:pPr defTabSz="342900"/>
            <a:fld id="{4FAB73BC-B049-4115-A692-8D63A059BFB8}" type="slidenum">
              <a:rPr lang="en-US" smtClean="0"/>
              <a:pPr defTabSz="342900"/>
              <a:t>‹#›</a:t>
            </a:fld>
            <a:endParaRPr lang="en-US" dirty="0"/>
          </a:p>
        </p:txBody>
      </p:sp>
    </p:spTree>
    <p:extLst>
      <p:ext uri="{BB962C8B-B14F-4D97-AF65-F5344CB8AC3E}">
        <p14:creationId xmlns:p14="http://schemas.microsoft.com/office/powerpoint/2010/main" val="37419604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defTabSz="342900"/>
            <a:fld id="{4D94136C-8742-45B2-AF27-D93DF72833A9}" type="datetimeFigureOut">
              <a:rPr lang="en-US" smtClean="0"/>
              <a:pPr defTabSz="342900"/>
              <a:t>2/7/2023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pPr defTabSz="342900"/>
            <a:endParaRPr lang="en-US" dirty="0"/>
          </a:p>
        </p:txBody>
      </p:sp>
      <p:sp>
        <p:nvSpPr>
          <p:cNvPr id="9" name="Slide Number Placeholder 8"/>
          <p:cNvSpPr>
            <a:spLocks noGrp="1"/>
          </p:cNvSpPr>
          <p:nvPr>
            <p:ph type="sldNum" sz="quarter" idx="12"/>
          </p:nvPr>
        </p:nvSpPr>
        <p:spPr/>
        <p:txBody>
          <a:bodyPr/>
          <a:lstStyle/>
          <a:p>
            <a:pPr defTabSz="342900"/>
            <a:fld id="{4FAB73BC-B049-4115-A692-8D63A059BFB8}" type="slidenum">
              <a:rPr lang="en-US" smtClean="0"/>
              <a:pPr defTabSz="342900"/>
              <a:t>‹#›</a:t>
            </a:fld>
            <a:endParaRPr lang="en-US" dirty="0"/>
          </a:p>
        </p:txBody>
      </p:sp>
    </p:spTree>
    <p:extLst>
      <p:ext uri="{BB962C8B-B14F-4D97-AF65-F5344CB8AC3E}">
        <p14:creationId xmlns:p14="http://schemas.microsoft.com/office/powerpoint/2010/main" val="887288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1128959-0BD1-4B82-8208-3E41909FBB50}" type="datetimeFigureOut">
              <a:rPr lang="en-US" smtClean="0"/>
              <a:pPr/>
              <a:t>2/7/2023</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6BB051D4-4864-4630-B939-9405BE5CE5C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27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125">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pPr defTabSz="342900"/>
            <a:fld id="{32ABBEA6-7C60-4B02-AE87-00D78D8422AF}" type="datetimeFigureOut">
              <a:rPr lang="en-US" smtClean="0"/>
              <a:pPr defTabSz="342900"/>
              <a:t>2/7/2023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pPr defTabSz="342900"/>
            <a:endParaRPr lang="en-US" dirty="0">
              <a:solidFill>
                <a:srgbClr val="6370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defTabSz="342900"/>
            <a:fld id="{4FAB73BC-B049-4115-A692-8D63A059BFB8}" type="slidenum">
              <a:rPr lang="en-US" smtClean="0">
                <a:solidFill>
                  <a:srgbClr val="637052"/>
                </a:solidFill>
              </a:rPr>
              <a:pPr defTabSz="342900"/>
              <a:t>‹#›</a:t>
            </a:fld>
            <a:endParaRPr lang="en-US" dirty="0">
              <a:solidFill>
                <a:srgbClr val="637052"/>
              </a:solidFill>
            </a:endParaRPr>
          </a:p>
        </p:txBody>
      </p:sp>
    </p:spTree>
    <p:extLst>
      <p:ext uri="{BB962C8B-B14F-4D97-AF65-F5344CB8AC3E}">
        <p14:creationId xmlns:p14="http://schemas.microsoft.com/office/powerpoint/2010/main" val="3567587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4948" cy="822960"/>
          </a:xfrm>
        </p:spPr>
        <p:txBody>
          <a:bodyPr lIns="91440" tIns="0" rIns="91440" bIns="0" anchor="b">
            <a:noAutofit/>
          </a:bodyPr>
          <a:lstStyle>
            <a:lvl1pPr>
              <a:defRPr sz="27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2400">
                <a:solidFill>
                  <a:schemeClr val="bg1"/>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822960" y="5907023"/>
            <a:ext cx="7584948" cy="594360"/>
          </a:xfrm>
        </p:spPr>
        <p:txBody>
          <a:bodyPr lIns="91440" tIns="0" rIns="91440" bIns="0">
            <a:normAutofit/>
          </a:bodyPr>
          <a:lstStyle>
            <a:lvl1pPr marL="0" indent="0">
              <a:spcBef>
                <a:spcPts val="0"/>
              </a:spcBef>
              <a:spcAft>
                <a:spcPts val="450"/>
              </a:spcAft>
              <a:buNone/>
              <a:defRPr sz="1125">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342900"/>
            <a:fld id="{C9CAD897-D46E-4AD2-BD9B-49DD3E640873}" type="datetimeFigureOut">
              <a:rPr lang="en-US" smtClean="0"/>
              <a:pPr defTabSz="342900"/>
              <a:t>2/7/2023</a:t>
            </a:fld>
            <a:endParaRPr lang="en-US" dirty="0"/>
          </a:p>
        </p:txBody>
      </p:sp>
      <p:sp>
        <p:nvSpPr>
          <p:cNvPr id="6" name="Footer Placeholder 5"/>
          <p:cNvSpPr>
            <a:spLocks noGrp="1"/>
          </p:cNvSpPr>
          <p:nvPr>
            <p:ph type="ftr" sz="quarter" idx="11"/>
          </p:nvPr>
        </p:nvSpPr>
        <p:spPr/>
        <p:txBody>
          <a:bodyPr/>
          <a:lstStyle/>
          <a:p>
            <a:pPr defTabSz="342900"/>
            <a:endParaRPr lang="en-US" dirty="0"/>
          </a:p>
        </p:txBody>
      </p:sp>
      <p:sp>
        <p:nvSpPr>
          <p:cNvPr id="7" name="Slide Number Placeholder 6"/>
          <p:cNvSpPr>
            <a:spLocks noGrp="1"/>
          </p:cNvSpPr>
          <p:nvPr>
            <p:ph type="sldNum" sz="quarter" idx="12"/>
          </p:nvPr>
        </p:nvSpPr>
        <p:spPr/>
        <p:txBody>
          <a:bodyPr/>
          <a:lstStyle/>
          <a:p>
            <a:pPr defTabSz="342900"/>
            <a:fld id="{4FAB73BC-B049-4115-A692-8D63A059BFB8}" type="slidenum">
              <a:rPr lang="en-US" smtClean="0"/>
              <a:pPr defTabSz="342900"/>
              <a:t>‹#›</a:t>
            </a:fld>
            <a:endParaRPr lang="en-US" dirty="0"/>
          </a:p>
        </p:txBody>
      </p:sp>
    </p:spTree>
    <p:extLst>
      <p:ext uri="{BB962C8B-B14F-4D97-AF65-F5344CB8AC3E}">
        <p14:creationId xmlns:p14="http://schemas.microsoft.com/office/powerpoint/2010/main" val="15430285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342900"/>
            <a:fld id="{2E2D6473-DF6D-4702-B328-E0DD40540A4E}" type="datetimeFigureOut">
              <a:rPr lang="en-US" smtClean="0"/>
              <a:pPr defTabSz="342900"/>
              <a:t>2/7/2023</a:t>
            </a:fld>
            <a:endParaRPr lang="en-US" dirty="0"/>
          </a:p>
        </p:txBody>
      </p:sp>
      <p:sp>
        <p:nvSpPr>
          <p:cNvPr id="5" name="Footer Placeholder 4"/>
          <p:cNvSpPr>
            <a:spLocks noGrp="1"/>
          </p:cNvSpPr>
          <p:nvPr>
            <p:ph type="ftr" sz="quarter" idx="11"/>
          </p:nvPr>
        </p:nvSpPr>
        <p:spPr/>
        <p:txBody>
          <a:bodyPr/>
          <a:lstStyle/>
          <a:p>
            <a:pPr defTabSz="342900"/>
            <a:endParaRPr lang="en-US" dirty="0"/>
          </a:p>
        </p:txBody>
      </p:sp>
      <p:sp>
        <p:nvSpPr>
          <p:cNvPr id="6" name="Slide Number Placeholder 5"/>
          <p:cNvSpPr>
            <a:spLocks noGrp="1"/>
          </p:cNvSpPr>
          <p:nvPr>
            <p:ph type="sldNum" sz="quarter" idx="12"/>
          </p:nvPr>
        </p:nvSpPr>
        <p:spPr/>
        <p:txBody>
          <a:bodyPr/>
          <a:lstStyle/>
          <a:p>
            <a:pPr defTabSz="342900"/>
            <a:fld id="{4FAB73BC-B049-4115-A692-8D63A059BFB8}" type="slidenum">
              <a:rPr lang="en-US" smtClean="0"/>
              <a:pPr defTabSz="342900"/>
              <a:t>‹#›</a:t>
            </a:fld>
            <a:endParaRPr lang="en-US" dirty="0"/>
          </a:p>
        </p:txBody>
      </p:sp>
    </p:spTree>
    <p:extLst>
      <p:ext uri="{BB962C8B-B14F-4D97-AF65-F5344CB8AC3E}">
        <p14:creationId xmlns:p14="http://schemas.microsoft.com/office/powerpoint/2010/main" val="10525223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4778"/>
            <a:ext cx="5800725"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342900"/>
            <a:fld id="{E26F7E3A-B166-407D-9866-32884E7D5B37}" type="datetimeFigureOut">
              <a:rPr lang="en-US" smtClean="0"/>
              <a:pPr defTabSz="342900"/>
              <a:t>2/7/2023</a:t>
            </a:fld>
            <a:endParaRPr lang="en-US" dirty="0"/>
          </a:p>
        </p:txBody>
      </p:sp>
      <p:sp>
        <p:nvSpPr>
          <p:cNvPr id="5" name="Footer Placeholder 4"/>
          <p:cNvSpPr>
            <a:spLocks noGrp="1"/>
          </p:cNvSpPr>
          <p:nvPr>
            <p:ph type="ftr" sz="quarter" idx="11"/>
          </p:nvPr>
        </p:nvSpPr>
        <p:spPr/>
        <p:txBody>
          <a:bodyPr/>
          <a:lstStyle/>
          <a:p>
            <a:pPr defTabSz="342900"/>
            <a:endParaRPr lang="en-US" dirty="0"/>
          </a:p>
        </p:txBody>
      </p:sp>
      <p:sp>
        <p:nvSpPr>
          <p:cNvPr id="6" name="Slide Number Placeholder 5"/>
          <p:cNvSpPr>
            <a:spLocks noGrp="1"/>
          </p:cNvSpPr>
          <p:nvPr>
            <p:ph type="sldNum" sz="quarter" idx="12"/>
          </p:nvPr>
        </p:nvSpPr>
        <p:spPr/>
        <p:txBody>
          <a:bodyPr/>
          <a:lstStyle/>
          <a:p>
            <a:pPr defTabSz="342900"/>
            <a:fld id="{4FAB73BC-B049-4115-A692-8D63A059BFB8}" type="slidenum">
              <a:rPr lang="en-US" smtClean="0"/>
              <a:pPr defTabSz="342900"/>
              <a:t>‹#›</a:t>
            </a:fld>
            <a:endParaRPr lang="en-US" dirty="0"/>
          </a:p>
        </p:txBody>
      </p:sp>
    </p:spTree>
    <p:extLst>
      <p:ext uri="{BB962C8B-B14F-4D97-AF65-F5344CB8AC3E}">
        <p14:creationId xmlns:p14="http://schemas.microsoft.com/office/powerpoint/2010/main" val="3356346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1128959-0BD1-4B82-8208-3E41909FBB50}" type="datetimeFigureOut">
              <a:rPr lang="en-US" smtClean="0"/>
              <a:pPr/>
              <a:t>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B051D4-4864-4630-B939-9405BE5CE5C3}"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1128959-0BD1-4B82-8208-3E41909FBB50}" type="datetimeFigureOut">
              <a:rPr lang="en-US" smtClean="0"/>
              <a:pPr/>
              <a:t>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B051D4-4864-4630-B939-9405BE5CE5C3}"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E1128959-0BD1-4B82-8208-3E41909FBB50}" type="datetimeFigureOut">
              <a:rPr lang="en-US" smtClean="0"/>
              <a:pPr/>
              <a:t>2/7/2023</a:t>
            </a:fld>
            <a:endParaRPr lang="en-US"/>
          </a:p>
        </p:txBody>
      </p:sp>
      <p:sp>
        <p:nvSpPr>
          <p:cNvPr id="7" name="Slide Number Placeholder 6"/>
          <p:cNvSpPr>
            <a:spLocks noGrp="1"/>
          </p:cNvSpPr>
          <p:nvPr>
            <p:ph type="sldNum" sz="quarter" idx="11"/>
          </p:nvPr>
        </p:nvSpPr>
        <p:spPr/>
        <p:txBody>
          <a:bodyPr rtlCol="0"/>
          <a:lstStyle/>
          <a:p>
            <a:fld id="{6BB051D4-4864-4630-B939-9405BE5CE5C3}"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128959-0BD1-4B82-8208-3E41909FBB50}" type="datetimeFigureOut">
              <a:rPr lang="en-US" smtClean="0"/>
              <a:pPr/>
              <a:t>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B051D4-4864-4630-B939-9405BE5CE5C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E1128959-0BD1-4B82-8208-3E41909FBB50}" type="datetimeFigureOut">
              <a:rPr lang="en-US" smtClean="0"/>
              <a:pPr/>
              <a:t>2/7/2023</a:t>
            </a:fld>
            <a:endParaRPr lang="en-US"/>
          </a:p>
        </p:txBody>
      </p:sp>
      <p:sp>
        <p:nvSpPr>
          <p:cNvPr id="22" name="Slide Number Placeholder 21"/>
          <p:cNvSpPr>
            <a:spLocks noGrp="1"/>
          </p:cNvSpPr>
          <p:nvPr>
            <p:ph type="sldNum" sz="quarter" idx="15"/>
          </p:nvPr>
        </p:nvSpPr>
        <p:spPr/>
        <p:txBody>
          <a:bodyPr rtlCol="0"/>
          <a:lstStyle/>
          <a:p>
            <a:fld id="{6BB051D4-4864-4630-B939-9405BE5CE5C3}"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E1128959-0BD1-4B82-8208-3E41909FBB50}" type="datetimeFigureOut">
              <a:rPr lang="en-US" smtClean="0"/>
              <a:pPr/>
              <a:t>2/7/2023</a:t>
            </a:fld>
            <a:endParaRPr lang="en-US"/>
          </a:p>
        </p:txBody>
      </p:sp>
      <p:sp>
        <p:nvSpPr>
          <p:cNvPr id="18" name="Slide Number Placeholder 17"/>
          <p:cNvSpPr>
            <a:spLocks noGrp="1"/>
          </p:cNvSpPr>
          <p:nvPr>
            <p:ph type="sldNum" sz="quarter" idx="11"/>
          </p:nvPr>
        </p:nvSpPr>
        <p:spPr/>
        <p:txBody>
          <a:bodyPr rtlCol="0"/>
          <a:lstStyle/>
          <a:p>
            <a:fld id="{6BB051D4-4864-4630-B939-9405BE5CE5C3}"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1128959-0BD1-4B82-8208-3E41909FBB50}" type="datetimeFigureOut">
              <a:rPr lang="en-US" smtClean="0"/>
              <a:pPr/>
              <a:t>2/7/2023</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6BB051D4-4864-4630-B939-9405BE5CE5C3}" type="slidenum">
              <a:rPr lang="en-US" smtClean="0"/>
              <a:pPr/>
              <a:t>‹#›</a:t>
            </a:fld>
            <a:endParaRPr lang="en-US"/>
          </a:p>
        </p:txBody>
      </p:sp>
      <p:sp>
        <p:nvSpPr>
          <p:cNvPr id="15" name="Rectangle 14">
            <a:extLst>
              <a:ext uri="{FF2B5EF4-FFF2-40B4-BE49-F238E27FC236}">
                <a16:creationId xmlns:a16="http://schemas.microsoft.com/office/drawing/2014/main" id="{9A3499F2-289E-47D2-9E5A-8E5BB032A353}"/>
              </a:ext>
            </a:extLst>
          </p:cNvPr>
          <p:cNvSpPr/>
          <p:nvPr userDrawn="1"/>
        </p:nvSpPr>
        <p:spPr>
          <a:xfrm rot="5400000">
            <a:off x="8451454" y="5407224"/>
            <a:ext cx="2088232" cy="615553"/>
          </a:xfrm>
          <a:prstGeom prst="rect">
            <a:avLst/>
          </a:prstGeom>
        </p:spPr>
        <p:txBody>
          <a:bodyPr wrap="square">
            <a:spAutoFit/>
          </a:bodyPr>
          <a:lstStyle/>
          <a:p>
            <a:pPr eaLnBrk="0" hangingPunct="0">
              <a:defRPr/>
            </a:pPr>
            <a:r>
              <a:rPr lang="en-US" sz="1600" b="1" dirty="0">
                <a:solidFill>
                  <a:prstClr val="black"/>
                </a:solidFill>
                <a:latin typeface="Times New Roman" panose="02020603050405020304" pitchFamily="18" charset="0"/>
                <a:cs typeface="Times New Roman" panose="02020603050405020304" pitchFamily="18" charset="0"/>
              </a:rPr>
              <a:t/>
            </a:r>
            <a:br>
              <a:rPr lang="en-US" sz="1600" b="1" dirty="0">
                <a:solidFill>
                  <a:prstClr val="black"/>
                </a:solidFill>
                <a:latin typeface="Times New Roman" panose="02020603050405020304" pitchFamily="18" charset="0"/>
                <a:cs typeface="Times New Roman" panose="02020603050405020304" pitchFamily="18" charset="0"/>
              </a:rPr>
            </a:br>
            <a:r>
              <a:rPr lang="en-US" sz="1600" b="1" dirty="0">
                <a:solidFill>
                  <a:prstClr val="black"/>
                </a:solidFill>
                <a:latin typeface="Times New Roman" panose="02020603050405020304" pitchFamily="18" charset="0"/>
                <a:cs typeface="Times New Roman" panose="02020603050405020304" pitchFamily="18" charset="0"/>
              </a:rPr>
              <a:t>w</a:t>
            </a:r>
            <a:r>
              <a:rPr lang="en-US" b="1" dirty="0">
                <a:solidFill>
                  <a:prstClr val="black"/>
                </a:solidFill>
                <a:latin typeface="Times New Roman" panose="02020603050405020304" pitchFamily="18" charset="0"/>
                <a:cs typeface="Times New Roman" panose="02020603050405020304" pitchFamily="18" charset="0"/>
              </a:rPr>
              <a:t>ww.Ravanpoint.ir</a:t>
            </a:r>
            <a:endParaRPr lang="en-GB" b="1" dirty="0">
              <a:solidFill>
                <a:prstClr val="black"/>
              </a:solidFill>
              <a:latin typeface="Times New Roman" panose="020206030504050203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228601" y="0"/>
            <a:ext cx="86868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68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FFFFFF"/>
              </a:solidFill>
              <a:effectLst/>
              <a:uLnTx/>
              <a:uFillTx/>
              <a:latin typeface="Century Gothic"/>
              <a:ea typeface="+mn-ea"/>
              <a:cs typeface="+mn-cs"/>
            </a:endParaRPr>
          </a:p>
        </p:txBody>
      </p:sp>
      <p:sp>
        <p:nvSpPr>
          <p:cNvPr id="2" name="Title Placeholder 1"/>
          <p:cNvSpPr>
            <a:spLocks noGrp="1"/>
          </p:cNvSpPr>
          <p:nvPr>
            <p:ph type="title"/>
          </p:nvPr>
        </p:nvSpPr>
        <p:spPr>
          <a:xfrm>
            <a:off x="838200" y="76200"/>
            <a:ext cx="7620000" cy="1397000"/>
          </a:xfrm>
          <a:prstGeom prst="rect">
            <a:avLst/>
          </a:prstGeom>
        </p:spPr>
        <p:txBody>
          <a:bodyPr vert="horz" lIns="121899" tIns="60949" rIns="121899" bIns="60949" rtlCol="0" anchor="b">
            <a:normAutofit/>
          </a:bodyPr>
          <a:lstStyle/>
          <a:p>
            <a:r>
              <a:rPr lang="en-US" smtClean="0"/>
              <a:t>Click to edit Master title style</a:t>
            </a:r>
            <a:endParaRPr dirty="0"/>
          </a:p>
        </p:txBody>
      </p:sp>
      <p:sp>
        <p:nvSpPr>
          <p:cNvPr id="3" name="Text Placeholder 2"/>
          <p:cNvSpPr>
            <a:spLocks noGrp="1"/>
          </p:cNvSpPr>
          <p:nvPr>
            <p:ph type="body" idx="1"/>
          </p:nvPr>
        </p:nvSpPr>
        <p:spPr>
          <a:xfrm>
            <a:off x="838200" y="1701800"/>
            <a:ext cx="7620000" cy="4470400"/>
          </a:xfrm>
          <a:prstGeom prst="rect">
            <a:avLst/>
          </a:prstGeom>
        </p:spPr>
        <p:txBody>
          <a:bodyPr vert="horz" lIns="121899" tIns="60949" rIns="121899" bIns="609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838200" y="6400805"/>
            <a:ext cx="2057400" cy="320675"/>
          </a:xfrm>
          <a:prstGeom prst="rect">
            <a:avLst/>
          </a:prstGeom>
        </p:spPr>
        <p:txBody>
          <a:bodyPr vert="horz" lIns="121899" tIns="60949" rIns="121899" bIns="60949" rtlCol="0" anchor="b"/>
          <a:lstStyle>
            <a:lvl1pPr algn="l">
              <a:defRPr sz="675" baseline="0">
                <a:solidFill>
                  <a:schemeClr val="tx2">
                    <a:lumMod val="65000"/>
                    <a:lumOff val="35000"/>
                  </a:schemeClr>
                </a:solidFill>
              </a:defRPr>
            </a:lvl1pPr>
          </a:lstStyle>
          <a:p>
            <a:pPr marL="0" marR="0" lvl="0" indent="0" algn="l" defTabSz="685680" rtl="0" eaLnBrk="1" fontAlgn="auto" latinLnBrk="0" hangingPunct="1">
              <a:lnSpc>
                <a:spcPct val="100000"/>
              </a:lnSpc>
              <a:spcBef>
                <a:spcPts val="0"/>
              </a:spcBef>
              <a:spcAft>
                <a:spcPts val="0"/>
              </a:spcAft>
              <a:buClrTx/>
              <a:buSzTx/>
              <a:buFontTx/>
              <a:buNone/>
              <a:tabLst/>
              <a:defRPr/>
            </a:pPr>
            <a:fld id="{2DD204D1-F9BD-4643-8480-6EA41EB484F1}" type="datetimeFigureOut">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l" defTabSz="685680" rtl="0" eaLnBrk="1" fontAlgn="auto" latinLnBrk="0" hangingPunct="1">
                <a:lnSpc>
                  <a:spcPct val="100000"/>
                </a:lnSpc>
                <a:spcBef>
                  <a:spcPts val="0"/>
                </a:spcBef>
                <a:spcAft>
                  <a:spcPts val="0"/>
                </a:spcAft>
                <a:buClrTx/>
                <a:buSzTx/>
                <a:buFontTx/>
                <a:buNone/>
                <a:tabLst/>
                <a:defRPr/>
              </a:pPr>
              <a:t>2/7/2023</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5" name="Footer Placeholder 4"/>
          <p:cNvSpPr>
            <a:spLocks noGrp="1"/>
          </p:cNvSpPr>
          <p:nvPr>
            <p:ph type="ftr" sz="quarter" idx="3"/>
          </p:nvPr>
        </p:nvSpPr>
        <p:spPr>
          <a:xfrm>
            <a:off x="2931646" y="6400805"/>
            <a:ext cx="4663440" cy="320675"/>
          </a:xfrm>
          <a:prstGeom prst="rect">
            <a:avLst/>
          </a:prstGeom>
        </p:spPr>
        <p:txBody>
          <a:bodyPr vert="horz" lIns="121899" tIns="60949" rIns="121899" bIns="60949" rtlCol="0" anchor="b"/>
          <a:lstStyle>
            <a:lvl1pPr algn="ctr">
              <a:defRPr sz="675" baseline="0">
                <a:solidFill>
                  <a:schemeClr val="tx2">
                    <a:lumMod val="65000"/>
                    <a:lumOff val="35000"/>
                  </a:schemeClr>
                </a:solidFill>
              </a:defRPr>
            </a:lvl1pPr>
          </a:lstStyle>
          <a:p>
            <a:pPr marL="0" marR="0" lvl="0" indent="0" algn="ctr" defTabSz="685680" rtl="0" eaLnBrk="1" fontAlgn="auto" latinLnBrk="0" hangingPunct="1">
              <a:lnSpc>
                <a:spcPct val="100000"/>
              </a:lnSpc>
              <a:spcBef>
                <a:spcPts val="0"/>
              </a:spcBef>
              <a:spcAft>
                <a:spcPts val="0"/>
              </a:spcAft>
              <a:buClrTx/>
              <a:buSzTx/>
              <a:buFontTx/>
              <a:buNone/>
              <a:tabLst/>
              <a:defRPr/>
            </a:pPr>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
        <p:nvSpPr>
          <p:cNvPr id="6" name="Slide Number Placeholder 5"/>
          <p:cNvSpPr>
            <a:spLocks noGrp="1"/>
          </p:cNvSpPr>
          <p:nvPr>
            <p:ph type="sldNum" sz="quarter" idx="4"/>
          </p:nvPr>
        </p:nvSpPr>
        <p:spPr>
          <a:xfrm>
            <a:off x="7627347" y="6400805"/>
            <a:ext cx="830855" cy="320675"/>
          </a:xfrm>
          <a:prstGeom prst="rect">
            <a:avLst/>
          </a:prstGeom>
        </p:spPr>
        <p:txBody>
          <a:bodyPr vert="horz" lIns="121899" tIns="60949" rIns="121899" bIns="60949" rtlCol="0" anchor="b"/>
          <a:lstStyle>
            <a:lvl1pPr algn="r">
              <a:defRPr sz="675" baseline="0">
                <a:solidFill>
                  <a:schemeClr val="tx2">
                    <a:lumMod val="65000"/>
                    <a:lumOff val="35000"/>
                  </a:schemeClr>
                </a:solidFill>
              </a:defRPr>
            </a:lvl1pPr>
          </a:lstStyle>
          <a:p>
            <a:pPr marL="0" marR="0" lvl="0" indent="0" algn="r" defTabSz="685680" rtl="0" eaLnBrk="1" fontAlgn="auto" latinLnBrk="0" hangingPunct="1">
              <a:lnSpc>
                <a:spcPct val="100000"/>
              </a:lnSpc>
              <a:spcBef>
                <a:spcPts val="0"/>
              </a:spcBef>
              <a:spcAft>
                <a:spcPts val="0"/>
              </a:spcAft>
              <a:buClrTx/>
              <a:buSzTx/>
              <a:buFontTx/>
              <a:buNone/>
              <a:tabLst/>
              <a:defRPr/>
            </a:pPr>
            <a:fld id="{EB37DED6-D4C7-42EE-AB49-D2E39E64FDE4}" type="slidenum">
              <a:rPr kumimoji="0" lang="en-US" sz="675" b="0" i="0" u="none" strike="noStrike" kern="1200" cap="none" spc="0" normalizeH="0" baseline="0" noProof="0" smtClean="0">
                <a:ln>
                  <a:noFill/>
                </a:ln>
                <a:solidFill>
                  <a:srgbClr val="000000">
                    <a:lumMod val="65000"/>
                    <a:lumOff val="35000"/>
                  </a:srgbClr>
                </a:solidFill>
                <a:effectLst/>
                <a:uLnTx/>
                <a:uFillTx/>
                <a:latin typeface="Century Gothic"/>
                <a:ea typeface="+mn-ea"/>
                <a:cs typeface="Arial" charset="0"/>
              </a:rPr>
              <a:pPr marL="0" marR="0" lvl="0" indent="0" algn="r" defTabSz="685680" rtl="0" eaLnBrk="1" fontAlgn="auto" latinLnBrk="0" hangingPunct="1">
                <a:lnSpc>
                  <a:spcPct val="100000"/>
                </a:lnSpc>
                <a:spcBef>
                  <a:spcPts val="0"/>
                </a:spcBef>
                <a:spcAft>
                  <a:spcPts val="0"/>
                </a:spcAft>
                <a:buClrTx/>
                <a:buSzTx/>
                <a:buFontTx/>
                <a:buNone/>
                <a:tabLst/>
                <a:defRPr/>
              </a:pPr>
              <a:t>‹#›</a:t>
            </a:fld>
            <a:endParaRPr kumimoji="0" lang="en-US" sz="675" b="0" i="0" u="none" strike="noStrike" kern="1200" cap="none" spc="0" normalizeH="0" baseline="0" noProof="0">
              <a:ln>
                <a:noFill/>
              </a:ln>
              <a:solidFill>
                <a:srgbClr val="000000">
                  <a:lumMod val="65000"/>
                  <a:lumOff val="35000"/>
                </a:srgbClr>
              </a:solidFill>
              <a:effectLst/>
              <a:uLnTx/>
              <a:uFillTx/>
              <a:latin typeface="Century Gothic"/>
              <a:ea typeface="+mn-ea"/>
              <a:cs typeface="Arial" charset="0"/>
            </a:endParaRPr>
          </a:p>
        </p:txBody>
      </p:sp>
    </p:spTree>
    <p:extLst>
      <p:ext uri="{BB962C8B-B14F-4D97-AF65-F5344CB8AC3E}">
        <p14:creationId xmlns:p14="http://schemas.microsoft.com/office/powerpoint/2010/main" val="168590979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680" rtl="0" eaLnBrk="1" latinLnBrk="0" hangingPunct="1">
        <a:lnSpc>
          <a:spcPct val="85000"/>
        </a:lnSpc>
        <a:spcBef>
          <a:spcPct val="0"/>
        </a:spcBef>
        <a:buNone/>
        <a:tabLst/>
        <a:defRPr sz="2475" kern="1200" cap="none" baseline="0">
          <a:solidFill>
            <a:schemeClr val="tx1"/>
          </a:solidFill>
          <a:latin typeface="+mj-lt"/>
          <a:ea typeface="+mj-ea"/>
          <a:cs typeface="+mj-cs"/>
        </a:defRPr>
      </a:lvl1pPr>
    </p:titleStyle>
    <p:bodyStyle>
      <a:lvl1pPr marL="171420" indent="-171420" algn="l" defTabSz="685680" rtl="0" eaLnBrk="1" latinLnBrk="0" hangingPunct="1">
        <a:lnSpc>
          <a:spcPct val="95000"/>
        </a:lnSpc>
        <a:spcBef>
          <a:spcPts val="1050"/>
        </a:spcBef>
        <a:buSzPct val="100000"/>
        <a:buFont typeface="Arial" pitchFamily="34" charset="0"/>
        <a:buChar char="•"/>
        <a:defRPr sz="1350" kern="1200">
          <a:solidFill>
            <a:schemeClr val="tx1"/>
          </a:solidFill>
          <a:latin typeface="+mn-lt"/>
          <a:ea typeface="+mn-ea"/>
          <a:cs typeface="+mn-cs"/>
        </a:defRPr>
      </a:lvl1pPr>
      <a:lvl2pPr marL="411408" indent="-171420" algn="l" defTabSz="685680" rtl="0" eaLnBrk="1" latinLnBrk="0" hangingPunct="1">
        <a:lnSpc>
          <a:spcPct val="95000"/>
        </a:lnSpc>
        <a:spcBef>
          <a:spcPts val="600"/>
        </a:spcBef>
        <a:buSzPct val="100000"/>
        <a:buFont typeface="Century Gothic" pitchFamily="34" charset="0"/>
        <a:buChar char="–"/>
        <a:defRPr sz="1125" kern="1200">
          <a:solidFill>
            <a:schemeClr val="tx1"/>
          </a:solidFill>
          <a:latin typeface="+mn-lt"/>
          <a:ea typeface="+mn-ea"/>
          <a:cs typeface="+mn-cs"/>
        </a:defRPr>
      </a:lvl2pPr>
      <a:lvl3pPr marL="651396" indent="-171420" algn="l" defTabSz="685680" rtl="0" eaLnBrk="1" latinLnBrk="0" hangingPunct="1">
        <a:lnSpc>
          <a:spcPct val="95000"/>
        </a:lnSpc>
        <a:spcBef>
          <a:spcPts val="600"/>
        </a:spcBef>
        <a:buSzPct val="100000"/>
        <a:buFont typeface="Century Gothic" pitchFamily="34" charset="0"/>
        <a:buChar char="–"/>
        <a:defRPr sz="1013" kern="1200">
          <a:solidFill>
            <a:schemeClr val="tx1"/>
          </a:solidFill>
          <a:latin typeface="+mn-lt"/>
          <a:ea typeface="+mn-ea"/>
          <a:cs typeface="+mn-cs"/>
        </a:defRPr>
      </a:lvl3pPr>
      <a:lvl4pPr marL="891384" indent="-171420" algn="l" defTabSz="685680" rtl="0" eaLnBrk="1" latinLnBrk="0" hangingPunct="1">
        <a:lnSpc>
          <a:spcPct val="95000"/>
        </a:lnSpc>
        <a:spcBef>
          <a:spcPts val="600"/>
        </a:spcBef>
        <a:buSzPct val="100000"/>
        <a:buFont typeface="Century Gothic" pitchFamily="34" charset="0"/>
        <a:buChar char="–"/>
        <a:defRPr sz="1013" kern="1200">
          <a:solidFill>
            <a:schemeClr val="tx1"/>
          </a:solidFill>
          <a:latin typeface="+mn-lt"/>
          <a:ea typeface="+mn-ea"/>
          <a:cs typeface="+mn-cs"/>
        </a:defRPr>
      </a:lvl4pPr>
      <a:lvl5pPr marL="1131372" indent="-171420" algn="l" defTabSz="685680" rtl="0" eaLnBrk="1" latinLnBrk="0" hangingPunct="1">
        <a:lnSpc>
          <a:spcPct val="95000"/>
        </a:lnSpc>
        <a:spcBef>
          <a:spcPts val="600"/>
        </a:spcBef>
        <a:buSzPct val="100000"/>
        <a:buFont typeface="Century Gothic" pitchFamily="34" charset="0"/>
        <a:buChar char="–"/>
        <a:defRPr sz="1013" kern="1200">
          <a:solidFill>
            <a:schemeClr val="tx1"/>
          </a:solidFill>
          <a:latin typeface="+mn-lt"/>
          <a:ea typeface="+mn-ea"/>
          <a:cs typeface="+mn-cs"/>
        </a:defRPr>
      </a:lvl5pPr>
      <a:lvl6pPr marL="1371360" indent="-171420" algn="l" defTabSz="685680" rtl="0" eaLnBrk="1" latinLnBrk="0" hangingPunct="1">
        <a:lnSpc>
          <a:spcPct val="95000"/>
        </a:lnSpc>
        <a:spcBef>
          <a:spcPts val="600"/>
        </a:spcBef>
        <a:buSzPct val="90000"/>
        <a:buFont typeface="Century Gothic" pitchFamily="34" charset="0"/>
        <a:buChar char="–"/>
        <a:defRPr sz="1013" kern="1200">
          <a:solidFill>
            <a:schemeClr val="tx1"/>
          </a:solidFill>
          <a:latin typeface="+mn-lt"/>
          <a:ea typeface="+mn-ea"/>
          <a:cs typeface="+mn-cs"/>
        </a:defRPr>
      </a:lvl6pPr>
      <a:lvl7pPr marL="1611348" indent="-171420" algn="l" defTabSz="685680" rtl="0" eaLnBrk="1" latinLnBrk="0" hangingPunct="1">
        <a:lnSpc>
          <a:spcPct val="95000"/>
        </a:lnSpc>
        <a:spcBef>
          <a:spcPts val="600"/>
        </a:spcBef>
        <a:buSzPct val="90000"/>
        <a:buFont typeface="Century Gothic" pitchFamily="34" charset="0"/>
        <a:buChar char="–"/>
        <a:defRPr sz="1013" kern="1200">
          <a:solidFill>
            <a:schemeClr val="tx1"/>
          </a:solidFill>
          <a:latin typeface="+mn-lt"/>
          <a:ea typeface="+mn-ea"/>
          <a:cs typeface="+mn-cs"/>
        </a:defRPr>
      </a:lvl7pPr>
      <a:lvl8pPr marL="1851336" indent="-171420" algn="l" defTabSz="685680" rtl="0" eaLnBrk="1" latinLnBrk="0" hangingPunct="1">
        <a:lnSpc>
          <a:spcPct val="95000"/>
        </a:lnSpc>
        <a:spcBef>
          <a:spcPts val="600"/>
        </a:spcBef>
        <a:buSzPct val="90000"/>
        <a:buFont typeface="Century Gothic" pitchFamily="34" charset="0"/>
        <a:buChar char="–"/>
        <a:defRPr sz="1013" kern="1200">
          <a:solidFill>
            <a:schemeClr val="tx1"/>
          </a:solidFill>
          <a:latin typeface="+mn-lt"/>
          <a:ea typeface="+mn-ea"/>
          <a:cs typeface="+mn-cs"/>
        </a:defRPr>
      </a:lvl8pPr>
      <a:lvl9pPr marL="2125608" indent="-171420" algn="l" defTabSz="685680" rtl="0" eaLnBrk="1" latinLnBrk="0" hangingPunct="1">
        <a:lnSpc>
          <a:spcPct val="95000"/>
        </a:lnSpc>
        <a:spcBef>
          <a:spcPts val="600"/>
        </a:spcBef>
        <a:buSzPct val="90000"/>
        <a:buFont typeface="Century Gothic" pitchFamily="34" charset="0"/>
        <a:buChar char="–"/>
        <a:defRPr sz="1013" kern="1200">
          <a:solidFill>
            <a:schemeClr val="tx1"/>
          </a:solidFill>
          <a:latin typeface="+mn-lt"/>
          <a:ea typeface="+mn-ea"/>
          <a:cs typeface="+mn-cs"/>
        </a:defRPr>
      </a:lvl9pPr>
    </p:bodyStyle>
    <p:otherStyle>
      <a:defPPr>
        <a:defRPr/>
      </a:defPPr>
      <a:lvl1pPr marL="0" algn="l" defTabSz="685680" rtl="0" eaLnBrk="1" latinLnBrk="0" hangingPunct="1">
        <a:defRPr sz="1350" kern="1200">
          <a:solidFill>
            <a:schemeClr val="tx1"/>
          </a:solidFill>
          <a:latin typeface="+mn-lt"/>
          <a:ea typeface="+mn-ea"/>
          <a:cs typeface="+mn-cs"/>
        </a:defRPr>
      </a:lvl1pPr>
      <a:lvl2pPr marL="342840" algn="l" defTabSz="685680" rtl="0" eaLnBrk="1" latinLnBrk="0" hangingPunct="1">
        <a:defRPr sz="1350" kern="1200">
          <a:solidFill>
            <a:schemeClr val="tx1"/>
          </a:solidFill>
          <a:latin typeface="+mn-lt"/>
          <a:ea typeface="+mn-ea"/>
          <a:cs typeface="+mn-cs"/>
        </a:defRPr>
      </a:lvl2pPr>
      <a:lvl3pPr marL="685680" algn="l" defTabSz="685680" rtl="0" eaLnBrk="1" latinLnBrk="0" hangingPunct="1">
        <a:defRPr sz="1350" kern="1200">
          <a:solidFill>
            <a:schemeClr val="tx1"/>
          </a:solidFill>
          <a:latin typeface="+mn-lt"/>
          <a:ea typeface="+mn-ea"/>
          <a:cs typeface="+mn-cs"/>
        </a:defRPr>
      </a:lvl3pPr>
      <a:lvl4pPr marL="1028520" algn="l" defTabSz="685680" rtl="0" eaLnBrk="1" latinLnBrk="0" hangingPunct="1">
        <a:defRPr sz="1350" kern="1200">
          <a:solidFill>
            <a:schemeClr val="tx1"/>
          </a:solidFill>
          <a:latin typeface="+mn-lt"/>
          <a:ea typeface="+mn-ea"/>
          <a:cs typeface="+mn-cs"/>
        </a:defRPr>
      </a:lvl4pPr>
      <a:lvl5pPr marL="1371360" algn="l" defTabSz="685680" rtl="0" eaLnBrk="1" latinLnBrk="0" hangingPunct="1">
        <a:defRPr sz="1350" kern="1200">
          <a:solidFill>
            <a:schemeClr val="tx1"/>
          </a:solidFill>
          <a:latin typeface="+mn-lt"/>
          <a:ea typeface="+mn-ea"/>
          <a:cs typeface="+mn-cs"/>
        </a:defRPr>
      </a:lvl5pPr>
      <a:lvl6pPr marL="1714200" algn="l" defTabSz="685680" rtl="0" eaLnBrk="1" latinLnBrk="0" hangingPunct="1">
        <a:defRPr sz="1350" kern="1200">
          <a:solidFill>
            <a:schemeClr val="tx1"/>
          </a:solidFill>
          <a:latin typeface="+mn-lt"/>
          <a:ea typeface="+mn-ea"/>
          <a:cs typeface="+mn-cs"/>
        </a:defRPr>
      </a:lvl6pPr>
      <a:lvl7pPr marL="2057040" algn="l" defTabSz="685680" rtl="0" eaLnBrk="1" latinLnBrk="0" hangingPunct="1">
        <a:defRPr sz="1350" kern="1200">
          <a:solidFill>
            <a:schemeClr val="tx1"/>
          </a:solidFill>
          <a:latin typeface="+mn-lt"/>
          <a:ea typeface="+mn-ea"/>
          <a:cs typeface="+mn-cs"/>
        </a:defRPr>
      </a:lvl7pPr>
      <a:lvl8pPr marL="2399880" algn="l" defTabSz="685680" rtl="0" eaLnBrk="1" latinLnBrk="0" hangingPunct="1">
        <a:defRPr sz="1350" kern="1200">
          <a:solidFill>
            <a:schemeClr val="tx1"/>
          </a:solidFill>
          <a:latin typeface="+mn-lt"/>
          <a:ea typeface="+mn-ea"/>
          <a:cs typeface="+mn-cs"/>
        </a:defRPr>
      </a:lvl8pPr>
      <a:lvl9pPr marL="2742720" algn="l" defTabSz="68568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845734"/>
            <a:ext cx="75438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675">
                <a:solidFill>
                  <a:srgbClr val="FFFFFF"/>
                </a:solidFill>
              </a:defRPr>
            </a:lvl1pPr>
          </a:lstStyle>
          <a:p>
            <a:pPr defTabSz="342900"/>
            <a:fld id="{98624D31-43A5-475A-80CF-332C9F6DCF35}" type="datetimeFigureOut">
              <a:rPr lang="en-US" smtClean="0"/>
              <a:pPr defTabSz="342900"/>
              <a:t>2/7/2023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675" cap="all" baseline="0">
                <a:solidFill>
                  <a:srgbClr val="FFFFFF"/>
                </a:solidFill>
              </a:defRPr>
            </a:lvl1pPr>
          </a:lstStyle>
          <a:p>
            <a:pPr defTabSz="342900"/>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788">
                <a:solidFill>
                  <a:srgbClr val="FFFFFF"/>
                </a:solidFill>
              </a:defRPr>
            </a:lvl1pPr>
          </a:lstStyle>
          <a:p>
            <a:pPr defTabSz="342900"/>
            <a:fld id="{4FAB73BC-B049-4115-A692-8D63A059BFB8}" type="slidenum">
              <a:rPr lang="en-US" smtClean="0"/>
              <a:pPr defTabSz="342900"/>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71671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685800" rtl="1" eaLnBrk="1" latinLnBrk="0" hangingPunct="1">
        <a:lnSpc>
          <a:spcPct val="85000"/>
        </a:lnSpc>
        <a:spcBef>
          <a:spcPct val="0"/>
        </a:spcBef>
        <a:buNone/>
        <a:defRPr sz="3600" kern="1200" spc="-38" baseline="0">
          <a:solidFill>
            <a:schemeClr val="tx1">
              <a:lumMod val="75000"/>
              <a:lumOff val="25000"/>
            </a:schemeClr>
          </a:solidFill>
          <a:latin typeface="+mj-lt"/>
          <a:ea typeface="+mj-ea"/>
          <a:cs typeface="+mj-cs"/>
        </a:defRPr>
      </a:lvl1pPr>
    </p:titleStyle>
    <p:bodyStyle>
      <a:lvl1pPr marL="68580" indent="-68580" algn="r" defTabSz="685800" rtl="1"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r" defTabSz="685800" rtl="1" eaLnBrk="1" latinLnBrk="0" hangingPunct="1">
        <a:lnSpc>
          <a:spcPct val="90000"/>
        </a:lnSpc>
        <a:spcBef>
          <a:spcPts val="150"/>
        </a:spcBef>
        <a:spcAft>
          <a:spcPts val="300"/>
        </a:spcAft>
        <a:buClr>
          <a:schemeClr val="accent1"/>
        </a:buClr>
        <a:buFont typeface="Calibri" pitchFamily="34" charset="0"/>
        <a:buChar char="◦"/>
        <a:defRPr sz="1350" kern="1200">
          <a:solidFill>
            <a:schemeClr val="tx1">
              <a:lumMod val="75000"/>
              <a:lumOff val="25000"/>
            </a:schemeClr>
          </a:solidFill>
          <a:latin typeface="+mn-lt"/>
          <a:ea typeface="+mn-ea"/>
          <a:cs typeface="+mn-cs"/>
        </a:defRPr>
      </a:lvl2pPr>
      <a:lvl3pPr marL="425196" indent="-137160" algn="r" defTabSz="685800" rtl="1"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r" defTabSz="685800" rtl="1"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4pPr>
      <a:lvl5pPr marL="699516" indent="-137160" algn="r" defTabSz="685800" rtl="1"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r" defTabSz="685800" rtl="1"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r" defTabSz="685800" rtl="1"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r" defTabSz="685800" rtl="1"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r" defTabSz="685800" rtl="1"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252248" y="914400"/>
            <a:ext cx="8812925" cy="5003581"/>
          </a:xfrm>
          <a:prstGeom prst="rect">
            <a:avLst/>
          </a:prstGeom>
        </p:spPr>
      </p:pic>
    </p:spTree>
    <p:extLst>
      <p:ext uri="{BB962C8B-B14F-4D97-AF65-F5344CB8AC3E}">
        <p14:creationId xmlns:p14="http://schemas.microsoft.com/office/powerpoint/2010/main" val="344423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anose="00000700000000000000" pitchFamily="2" charset="-78"/>
              </a:rPr>
              <a:t>راهکارهای شایع و ناکارآمد حل تعارض</a:t>
            </a:r>
            <a:endParaRPr lang="en-US" dirty="0">
              <a:cs typeface="B Titr" panose="00000700000000000000" pitchFamily="2" charset="-78"/>
            </a:endParaRPr>
          </a:p>
        </p:txBody>
      </p:sp>
      <p:sp>
        <p:nvSpPr>
          <p:cNvPr id="3" name="Content Placeholder 2"/>
          <p:cNvSpPr>
            <a:spLocks noGrp="1"/>
          </p:cNvSpPr>
          <p:nvPr>
            <p:ph sz="quarter" idx="1"/>
          </p:nvPr>
        </p:nvSpPr>
        <p:spPr/>
        <p:txBody>
          <a:bodyPr>
            <a:normAutofit/>
          </a:bodyPr>
          <a:lstStyle/>
          <a:p>
            <a:pPr marL="0" indent="0" algn="r">
              <a:buNone/>
            </a:pPr>
            <a:r>
              <a:rPr lang="fa-IR" sz="2800" dirty="0" smtClean="0">
                <a:solidFill>
                  <a:srgbClr val="FF0000"/>
                </a:solidFill>
                <a:cs typeface="B Mitra" panose="00000400000000000000" pitchFamily="2" charset="-78"/>
              </a:rPr>
              <a:t>1- بی ارزش کردن : بی ارزش جلوه دادن نیازهای طرف مقابل</a:t>
            </a:r>
          </a:p>
          <a:p>
            <a:pPr algn="r"/>
            <a:endParaRPr lang="fa-IR" sz="2800" dirty="0">
              <a:solidFill>
                <a:srgbClr val="FF0000"/>
              </a:solidFill>
              <a:cs typeface="B Mitra" panose="00000400000000000000" pitchFamily="2" charset="-78"/>
            </a:endParaRPr>
          </a:p>
          <a:p>
            <a:pPr marL="0" indent="0" algn="r">
              <a:buNone/>
            </a:pPr>
            <a:r>
              <a:rPr lang="fa-IR" sz="2800" dirty="0" smtClean="0">
                <a:cs typeface="B Mitra" panose="00000400000000000000" pitchFamily="2" charset="-78"/>
              </a:rPr>
              <a:t>- در این روش به شیوه های مختلف کوشش می شود تا خواسته های خود را مهم و باارزش جلوه دهیم.</a:t>
            </a:r>
          </a:p>
          <a:p>
            <a:pPr algn="r"/>
            <a:endParaRPr lang="fa-IR" sz="2800" dirty="0">
              <a:cs typeface="B Mitra" panose="00000400000000000000" pitchFamily="2" charset="-78"/>
            </a:endParaRPr>
          </a:p>
          <a:p>
            <a:pPr marL="0" indent="0" algn="r">
              <a:buNone/>
            </a:pPr>
            <a:r>
              <a:rPr lang="fa-IR" sz="2800" dirty="0" smtClean="0">
                <a:cs typeface="B Mitra" panose="00000400000000000000" pitchFamily="2" charset="-78"/>
              </a:rPr>
              <a:t>- مثلا از طریق در رودربایسی قرار دادن</a:t>
            </a:r>
            <a:endParaRPr lang="en-US" sz="2800" dirty="0">
              <a:cs typeface="B Mitra" panose="00000400000000000000" pitchFamily="2" charset="-78"/>
            </a:endParaRPr>
          </a:p>
        </p:txBody>
      </p:sp>
    </p:spTree>
    <p:extLst>
      <p:ext uri="{BB962C8B-B14F-4D97-AF65-F5344CB8AC3E}">
        <p14:creationId xmlns:p14="http://schemas.microsoft.com/office/powerpoint/2010/main" val="2781650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راهکارهای شایع و ناکارآمد حل تعارض</a:t>
            </a:r>
            <a:endParaRPr lang="en-US" dirty="0">
              <a:cs typeface="B Titr" panose="00000700000000000000" pitchFamily="2" charset="-78"/>
            </a:endParaRPr>
          </a:p>
        </p:txBody>
      </p:sp>
      <p:sp>
        <p:nvSpPr>
          <p:cNvPr id="3" name="Content Placeholder 2"/>
          <p:cNvSpPr>
            <a:spLocks noGrp="1"/>
          </p:cNvSpPr>
          <p:nvPr>
            <p:ph sz="quarter" idx="1"/>
          </p:nvPr>
        </p:nvSpPr>
        <p:spPr/>
        <p:txBody>
          <a:bodyPr>
            <a:normAutofit/>
          </a:bodyPr>
          <a:lstStyle/>
          <a:p>
            <a:pPr marL="0" indent="0" algn="r">
              <a:buNone/>
            </a:pPr>
            <a:r>
              <a:rPr lang="fa-IR" sz="2800" dirty="0" smtClean="0">
                <a:solidFill>
                  <a:srgbClr val="FF0000"/>
                </a:solidFill>
                <a:cs typeface="B Mitra" panose="00000400000000000000" pitchFamily="2" charset="-78"/>
              </a:rPr>
              <a:t>2- دوری گزینی یا تهدید به ترک کردن :</a:t>
            </a:r>
          </a:p>
          <a:p>
            <a:pPr algn="r"/>
            <a:endParaRPr lang="fa-IR" sz="2800" dirty="0">
              <a:cs typeface="B Mitra" panose="00000400000000000000" pitchFamily="2" charset="-78"/>
            </a:endParaRPr>
          </a:p>
          <a:p>
            <a:pPr algn="r"/>
            <a:endParaRPr lang="fa-IR" sz="2800" dirty="0" smtClean="0">
              <a:cs typeface="B Mitra" panose="00000400000000000000" pitchFamily="2" charset="-78"/>
            </a:endParaRPr>
          </a:p>
          <a:p>
            <a:pPr algn="r"/>
            <a:endParaRPr lang="fa-IR" sz="2800" dirty="0">
              <a:cs typeface="B Mitra" panose="00000400000000000000" pitchFamily="2" charset="-78"/>
            </a:endParaRPr>
          </a:p>
          <a:p>
            <a:pPr marL="0" indent="0" algn="ctr">
              <a:buNone/>
            </a:pPr>
            <a:r>
              <a:rPr lang="fa-IR" sz="2800" dirty="0" smtClean="0">
                <a:cs typeface="B Mitra" panose="00000400000000000000" pitchFamily="2" charset="-78"/>
              </a:rPr>
              <a:t> «یا آنچه من می خواهم را انجام بده یا تو را ترک خواهم کرد»</a:t>
            </a:r>
            <a:endParaRPr lang="en-US" sz="2800" dirty="0">
              <a:cs typeface="B Mitra" panose="00000400000000000000" pitchFamily="2" charset="-78"/>
            </a:endParaRPr>
          </a:p>
        </p:txBody>
      </p:sp>
    </p:spTree>
    <p:extLst>
      <p:ext uri="{BB962C8B-B14F-4D97-AF65-F5344CB8AC3E}">
        <p14:creationId xmlns:p14="http://schemas.microsoft.com/office/powerpoint/2010/main" val="564805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راهکارهای شایع و ناکارآمد حل تعارض</a:t>
            </a:r>
            <a:endParaRPr lang="en-US" dirty="0">
              <a:cs typeface="B Titr" panose="00000700000000000000" pitchFamily="2" charset="-78"/>
            </a:endParaRPr>
          </a:p>
        </p:txBody>
      </p:sp>
      <p:sp>
        <p:nvSpPr>
          <p:cNvPr id="3" name="Content Placeholder 2"/>
          <p:cNvSpPr>
            <a:spLocks noGrp="1"/>
          </p:cNvSpPr>
          <p:nvPr>
            <p:ph sz="quarter" idx="1"/>
          </p:nvPr>
        </p:nvSpPr>
        <p:spPr/>
        <p:txBody>
          <a:bodyPr>
            <a:normAutofit/>
          </a:bodyPr>
          <a:lstStyle/>
          <a:p>
            <a:pPr marL="0" indent="0" algn="r">
              <a:buNone/>
            </a:pPr>
            <a:r>
              <a:rPr lang="fa-IR" sz="2800" dirty="0" smtClean="0">
                <a:solidFill>
                  <a:srgbClr val="FF0000"/>
                </a:solidFill>
                <a:cs typeface="B Mitra" panose="00000400000000000000" pitchFamily="2" charset="-78"/>
              </a:rPr>
              <a:t>3- تهدید</a:t>
            </a:r>
          </a:p>
          <a:p>
            <a:pPr algn="r"/>
            <a:endParaRPr lang="fa-IR" sz="2800" dirty="0">
              <a:cs typeface="B Mitra" panose="00000400000000000000" pitchFamily="2" charset="-78"/>
            </a:endParaRPr>
          </a:p>
          <a:p>
            <a:pPr marL="0" indent="0" algn="r">
              <a:buNone/>
            </a:pPr>
            <a:r>
              <a:rPr lang="fa-IR" sz="2800" dirty="0" smtClean="0">
                <a:cs typeface="B Mitra" panose="00000400000000000000" pitchFamily="2" charset="-78"/>
              </a:rPr>
              <a:t>- در این حالت صریحا این پیام داده می شود که به طرف مقابل صدمه خواهید زد.</a:t>
            </a:r>
            <a:endParaRPr lang="en-US" sz="2800" dirty="0">
              <a:cs typeface="B Mitra" panose="00000400000000000000" pitchFamily="2" charset="-78"/>
            </a:endParaRPr>
          </a:p>
        </p:txBody>
      </p:sp>
    </p:spTree>
    <p:extLst>
      <p:ext uri="{BB962C8B-B14F-4D97-AF65-F5344CB8AC3E}">
        <p14:creationId xmlns:p14="http://schemas.microsoft.com/office/powerpoint/2010/main" val="3971047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راهکارهای شایع و ناکارآمد حل تعارض</a:t>
            </a:r>
            <a:endParaRPr lang="en-US" dirty="0">
              <a:cs typeface="B Titr" panose="00000700000000000000" pitchFamily="2" charset="-78"/>
            </a:endParaRPr>
          </a:p>
        </p:txBody>
      </p:sp>
      <p:sp>
        <p:nvSpPr>
          <p:cNvPr id="3" name="Content Placeholder 2"/>
          <p:cNvSpPr>
            <a:spLocks noGrp="1"/>
          </p:cNvSpPr>
          <p:nvPr>
            <p:ph sz="quarter" idx="1"/>
          </p:nvPr>
        </p:nvSpPr>
        <p:spPr/>
        <p:txBody>
          <a:bodyPr/>
          <a:lstStyle/>
          <a:p>
            <a:pPr marL="0" indent="0" algn="r">
              <a:buNone/>
            </a:pPr>
            <a:r>
              <a:rPr lang="fa-IR" b="1" dirty="0" smtClean="0">
                <a:solidFill>
                  <a:srgbClr val="FF0000"/>
                </a:solidFill>
                <a:cs typeface="B Mitra" panose="00000400000000000000" pitchFamily="2" charset="-78"/>
              </a:rPr>
              <a:t>4- سرزنش کردن</a:t>
            </a: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 در این روش می کوشید تا طرف مقابل را مسئول تمام اتفاقات بدانید</a:t>
            </a:r>
          </a:p>
          <a:p>
            <a:pPr algn="r"/>
            <a:endParaRPr lang="fa-IR" b="1" dirty="0">
              <a:cs typeface="B Mitra" panose="00000400000000000000" pitchFamily="2" charset="-78"/>
            </a:endParaRPr>
          </a:p>
          <a:p>
            <a:pPr algn="r"/>
            <a:endParaRPr lang="fa-IR" b="1" dirty="0" smtClean="0">
              <a:cs typeface="B Mitra" panose="00000400000000000000" pitchFamily="2" charset="-78"/>
            </a:endParaRPr>
          </a:p>
          <a:p>
            <a:pPr marL="0" indent="0" algn="r">
              <a:buNone/>
            </a:pPr>
            <a:r>
              <a:rPr lang="fa-IR" b="1" dirty="0" smtClean="0">
                <a:cs typeface="B Mitra" panose="00000400000000000000" pitchFamily="2" charset="-78"/>
              </a:rPr>
              <a:t>- یا تلاش می کنید تا نقص خود را با اشتباه طرف مقابل پوشش دهید.</a:t>
            </a:r>
            <a:endParaRPr lang="en-US" b="1" dirty="0">
              <a:cs typeface="B Mitra" panose="00000400000000000000" pitchFamily="2" charset="-78"/>
            </a:endParaRPr>
          </a:p>
        </p:txBody>
      </p:sp>
    </p:spTree>
    <p:extLst>
      <p:ext uri="{BB962C8B-B14F-4D97-AF65-F5344CB8AC3E}">
        <p14:creationId xmlns:p14="http://schemas.microsoft.com/office/powerpoint/2010/main" val="2164019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راهکارهای شایع و ناکارآمد حل تعارض</a:t>
            </a:r>
            <a:endParaRPr lang="en-US" dirty="0">
              <a:cs typeface="B Titr" panose="00000700000000000000" pitchFamily="2" charset="-78"/>
            </a:endParaRPr>
          </a:p>
        </p:txBody>
      </p:sp>
      <p:sp>
        <p:nvSpPr>
          <p:cNvPr id="3" name="Content Placeholder 2"/>
          <p:cNvSpPr>
            <a:spLocks noGrp="1"/>
          </p:cNvSpPr>
          <p:nvPr>
            <p:ph sz="quarter" idx="1"/>
          </p:nvPr>
        </p:nvSpPr>
        <p:spPr/>
        <p:txBody>
          <a:bodyPr/>
          <a:lstStyle/>
          <a:p>
            <a:pPr marL="0" indent="0" algn="r">
              <a:buNone/>
            </a:pPr>
            <a:r>
              <a:rPr lang="fa-IR" b="1" dirty="0" smtClean="0">
                <a:solidFill>
                  <a:srgbClr val="FF0000"/>
                </a:solidFill>
                <a:cs typeface="B Mitra" panose="00000400000000000000" pitchFamily="2" charset="-78"/>
              </a:rPr>
              <a:t>5- تحقیر کردن یا بدنام کردن</a:t>
            </a:r>
          </a:p>
          <a:p>
            <a:pPr algn="r"/>
            <a:endParaRPr lang="fa-IR" b="1" dirty="0" smtClean="0">
              <a:cs typeface="B Mitra" panose="00000400000000000000" pitchFamily="2" charset="-78"/>
            </a:endParaRPr>
          </a:p>
          <a:p>
            <a:pPr algn="r"/>
            <a:endParaRPr lang="fa-IR" b="1" dirty="0">
              <a:cs typeface="B Mitra" panose="00000400000000000000" pitchFamily="2" charset="-78"/>
            </a:endParaRP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 القاء حس حماقت به طرف مقابل</a:t>
            </a:r>
            <a:endParaRPr lang="en-US" b="1" dirty="0">
              <a:cs typeface="B Mitra" panose="00000400000000000000" pitchFamily="2" charset="-78"/>
            </a:endParaRPr>
          </a:p>
        </p:txBody>
      </p:sp>
    </p:spTree>
    <p:extLst>
      <p:ext uri="{BB962C8B-B14F-4D97-AF65-F5344CB8AC3E}">
        <p14:creationId xmlns:p14="http://schemas.microsoft.com/office/powerpoint/2010/main" val="3382128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راهکارهای شایع و ناکارآمد حل تعارض</a:t>
            </a:r>
            <a:endParaRPr lang="en-US" dirty="0">
              <a:cs typeface="B Titr" panose="00000700000000000000" pitchFamily="2" charset="-78"/>
            </a:endParaRPr>
          </a:p>
        </p:txBody>
      </p:sp>
      <p:sp>
        <p:nvSpPr>
          <p:cNvPr id="3" name="Content Placeholder 2"/>
          <p:cNvSpPr>
            <a:spLocks noGrp="1"/>
          </p:cNvSpPr>
          <p:nvPr>
            <p:ph sz="quarter" idx="1"/>
          </p:nvPr>
        </p:nvSpPr>
        <p:spPr/>
        <p:txBody>
          <a:bodyPr/>
          <a:lstStyle/>
          <a:p>
            <a:pPr marL="0" indent="0" algn="r">
              <a:buNone/>
            </a:pPr>
            <a:r>
              <a:rPr lang="fa-IR" b="1" dirty="0" smtClean="0">
                <a:solidFill>
                  <a:srgbClr val="FF0000"/>
                </a:solidFill>
                <a:cs typeface="B Mitra" panose="00000400000000000000" pitchFamily="2" charset="-78"/>
              </a:rPr>
              <a:t>6- ایجاد احساس گناه</a:t>
            </a:r>
          </a:p>
          <a:p>
            <a:pPr algn="r"/>
            <a:endParaRPr lang="fa-IR" b="1" dirty="0">
              <a:cs typeface="B Mitra" panose="00000400000000000000" pitchFamily="2" charset="-78"/>
            </a:endParaRPr>
          </a:p>
          <a:p>
            <a:pPr marL="0" indent="0" algn="r">
              <a:buNone/>
            </a:pPr>
            <a:r>
              <a:rPr lang="fa-IR" b="1" dirty="0" smtClean="0">
                <a:solidFill>
                  <a:srgbClr val="FF0000"/>
                </a:solidFill>
                <a:cs typeface="B Mitra" panose="00000400000000000000" pitchFamily="2" charset="-78"/>
              </a:rPr>
              <a:t>7- حرف خود را عوض کردن</a:t>
            </a:r>
          </a:p>
          <a:p>
            <a:pPr marL="0" indent="0" algn="r">
              <a:buNone/>
            </a:pPr>
            <a:r>
              <a:rPr lang="fa-IR" b="1" dirty="0" smtClean="0">
                <a:solidFill>
                  <a:srgbClr val="FF0000"/>
                </a:solidFill>
                <a:cs typeface="B Mitra" panose="00000400000000000000" pitchFamily="2" charset="-78"/>
              </a:rPr>
              <a:t>8- محروم کردن</a:t>
            </a:r>
          </a:p>
          <a:p>
            <a:pPr algn="r">
              <a:buFontTx/>
              <a:buChar char="-"/>
            </a:pPr>
            <a:r>
              <a:rPr lang="fa-IR" b="1" dirty="0" smtClean="0">
                <a:cs typeface="B Mitra" panose="00000400000000000000" pitchFamily="2" charset="-78"/>
              </a:rPr>
              <a:t>در این روش از ارائه حمایت و تقویت طرف مقابل خودداری می کنید.</a:t>
            </a:r>
          </a:p>
          <a:p>
            <a:pPr marL="0" indent="0" algn="r">
              <a:buNone/>
            </a:pPr>
            <a:r>
              <a:rPr lang="fa-IR" b="1" dirty="0">
                <a:solidFill>
                  <a:srgbClr val="FF0000"/>
                </a:solidFill>
                <a:cs typeface="B Mitra" panose="00000400000000000000" pitchFamily="2" charset="-78"/>
              </a:rPr>
              <a:t>9-سپردن به گذر زمان</a:t>
            </a:r>
          </a:p>
          <a:p>
            <a:pPr marL="0" indent="0" algn="r">
              <a:buNone/>
            </a:pPr>
            <a:r>
              <a:rPr lang="fa-IR" b="1" dirty="0">
                <a:solidFill>
                  <a:srgbClr val="FF0000"/>
                </a:solidFill>
                <a:cs typeface="B Mitra" panose="00000400000000000000" pitchFamily="2" charset="-78"/>
              </a:rPr>
              <a:t>10-کوتاه آمدن</a:t>
            </a:r>
            <a:endParaRPr lang="en-US" b="1" dirty="0">
              <a:solidFill>
                <a:srgbClr val="FF0000"/>
              </a:solidFill>
              <a:cs typeface="B Mitra" panose="00000400000000000000" pitchFamily="2" charset="-78"/>
            </a:endParaRPr>
          </a:p>
        </p:txBody>
      </p:sp>
    </p:spTree>
    <p:extLst>
      <p:ext uri="{BB962C8B-B14F-4D97-AF65-F5344CB8AC3E}">
        <p14:creationId xmlns:p14="http://schemas.microsoft.com/office/powerpoint/2010/main" val="26328639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anose="00000700000000000000" pitchFamily="2" charset="-78"/>
              </a:rPr>
              <a:t>استخراج نتایج پایش</a:t>
            </a:r>
            <a:endParaRPr lang="en-US" dirty="0">
              <a:cs typeface="B Titr" panose="00000700000000000000" pitchFamily="2" charset="-78"/>
            </a:endParaRPr>
          </a:p>
        </p:txBody>
      </p:sp>
      <p:sp>
        <p:nvSpPr>
          <p:cNvPr id="3" name="Content Placeholder 2"/>
          <p:cNvSpPr>
            <a:spLocks noGrp="1"/>
          </p:cNvSpPr>
          <p:nvPr>
            <p:ph sz="quarter" idx="1"/>
          </p:nvPr>
        </p:nvSpPr>
        <p:spPr/>
        <p:txBody>
          <a:bodyPr/>
          <a:lstStyle/>
          <a:p>
            <a:pPr marL="0" indent="0" algn="r">
              <a:buNone/>
            </a:pPr>
            <a:r>
              <a:rPr lang="fa-IR" b="1" dirty="0" smtClean="0">
                <a:cs typeface="B Mitra" panose="00000400000000000000" pitchFamily="2" charset="-78"/>
              </a:rPr>
              <a:t>1- چه نوع نیازهایی باعث می شود تا از راهکارهای ناکارآمد استفاده کنید؟ آیا الگویی وجود دارد؟</a:t>
            </a:r>
          </a:p>
          <a:p>
            <a:pPr marL="0" indent="0" algn="r">
              <a:buNone/>
            </a:pPr>
            <a:r>
              <a:rPr lang="fa-IR" b="1" dirty="0" smtClean="0">
                <a:cs typeface="B Mitra" panose="00000400000000000000" pitchFamily="2" charset="-78"/>
              </a:rPr>
              <a:t>2- بیشتر از چه راهکارهای ناکارآمدی استفاده می کنید؟</a:t>
            </a:r>
          </a:p>
          <a:p>
            <a:pPr marL="0" indent="0" algn="r">
              <a:buNone/>
            </a:pPr>
            <a:r>
              <a:rPr lang="fa-IR" b="1" dirty="0" smtClean="0">
                <a:cs typeface="B Mitra" panose="00000400000000000000" pitchFamily="2" charset="-78"/>
              </a:rPr>
              <a:t>3- آیا با استفاده از این راهکارها به اهداف خود می رسید؟ (بررسی ستون نیازهای من و محاسبه درصد موفقیت)</a:t>
            </a:r>
          </a:p>
          <a:p>
            <a:pPr marL="0" indent="0" algn="r">
              <a:buNone/>
            </a:pPr>
            <a:r>
              <a:rPr lang="fa-IR" b="1" dirty="0" smtClean="0">
                <a:cs typeface="B Mitra" panose="00000400000000000000" pitchFamily="2" charset="-78"/>
              </a:rPr>
              <a:t>4- پیامد هیجانی هر یک از راهکارهای ناکارآمد چیست؟</a:t>
            </a:r>
          </a:p>
          <a:p>
            <a:pPr marL="0" indent="0" algn="r">
              <a:buNone/>
            </a:pPr>
            <a:r>
              <a:rPr lang="fa-IR" b="1" dirty="0" smtClean="0">
                <a:cs typeface="B Mitra" panose="00000400000000000000" pitchFamily="2" charset="-78"/>
              </a:rPr>
              <a:t>5- آیا وقت آن نرسیده است که راهکارهای ناکارآمد خود را تغییر دهید؟</a:t>
            </a:r>
          </a:p>
          <a:p>
            <a:pPr algn="r"/>
            <a:endParaRPr lang="fa-IR" b="1" dirty="0">
              <a:cs typeface="B Mitra" panose="00000400000000000000" pitchFamily="2" charset="-78"/>
            </a:endParaRPr>
          </a:p>
          <a:p>
            <a:pPr marL="0" indent="0" algn="ctr">
              <a:buNone/>
            </a:pPr>
            <a:r>
              <a:rPr lang="fa-IR" b="1" dirty="0" smtClean="0">
                <a:cs typeface="B Mitra" panose="00000400000000000000" pitchFamily="2" charset="-78"/>
              </a:rPr>
              <a:t>کمی فکر کنید(تکنیک معایب و مزایا)</a:t>
            </a:r>
            <a:endParaRPr lang="en-US" b="1" dirty="0">
              <a:cs typeface="B Mitra" panose="00000400000000000000" pitchFamily="2" charset="-78"/>
            </a:endParaRPr>
          </a:p>
        </p:txBody>
      </p:sp>
    </p:spTree>
    <p:extLst>
      <p:ext uri="{BB962C8B-B14F-4D97-AF65-F5344CB8AC3E}">
        <p14:creationId xmlns:p14="http://schemas.microsoft.com/office/powerpoint/2010/main" val="29624808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2590800"/>
            <a:ext cx="7467600" cy="3883152"/>
          </a:xfrm>
        </p:spPr>
        <p:txBody>
          <a:bodyPr>
            <a:normAutofit/>
          </a:bodyPr>
          <a:lstStyle/>
          <a:p>
            <a:pPr marL="0" indent="0" algn="ctr">
              <a:buNone/>
            </a:pPr>
            <a:r>
              <a:rPr lang="fa-IR" sz="3600" dirty="0" smtClean="0">
                <a:solidFill>
                  <a:srgbClr val="00B0F0"/>
                </a:solidFill>
                <a:cs typeface="B Titr" panose="00000700000000000000" pitchFamily="2" charset="-78"/>
              </a:rPr>
              <a:t>چگونه تعارض خود با دیگری را حل کنیم؟</a:t>
            </a:r>
            <a:endParaRPr lang="en-US" sz="3600" dirty="0">
              <a:solidFill>
                <a:srgbClr val="00B0F0"/>
              </a:solidFill>
              <a:cs typeface="B Titr" panose="00000700000000000000" pitchFamily="2" charset="-78"/>
            </a:endParaRPr>
          </a:p>
        </p:txBody>
      </p:sp>
    </p:spTree>
    <p:extLst>
      <p:ext uri="{BB962C8B-B14F-4D97-AF65-F5344CB8AC3E}">
        <p14:creationId xmlns:p14="http://schemas.microsoft.com/office/powerpoint/2010/main" val="2883756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FF0000"/>
                </a:solidFill>
                <a:cs typeface="B Titr" panose="00000700000000000000" pitchFamily="2" charset="-78"/>
              </a:rPr>
              <a:t>گام اول: کسب نگرش کارآمد راجع به تعارض</a:t>
            </a:r>
            <a:endParaRPr lang="en-US" dirty="0">
              <a:solidFill>
                <a:srgbClr val="FF0000"/>
              </a:solidFill>
              <a:cs typeface="B Titr" panose="00000700000000000000" pitchFamily="2" charset="-78"/>
            </a:endParaRPr>
          </a:p>
        </p:txBody>
      </p:sp>
      <p:sp>
        <p:nvSpPr>
          <p:cNvPr id="3" name="Content Placeholder 2"/>
          <p:cNvSpPr>
            <a:spLocks noGrp="1"/>
          </p:cNvSpPr>
          <p:nvPr>
            <p:ph sz="quarter" idx="1"/>
          </p:nvPr>
        </p:nvSpPr>
        <p:spPr>
          <a:xfrm>
            <a:off x="228600" y="1600200"/>
            <a:ext cx="7696200" cy="4873752"/>
          </a:xfrm>
        </p:spPr>
        <p:txBody>
          <a:bodyPr/>
          <a:lstStyle/>
          <a:p>
            <a:pPr marL="0" indent="0" algn="r">
              <a:buNone/>
            </a:pPr>
            <a:r>
              <a:rPr lang="fa-IR" b="1" dirty="0" smtClean="0">
                <a:cs typeface="B Mitra" panose="00000400000000000000" pitchFamily="2" charset="-78"/>
              </a:rPr>
              <a:t>- کسب مهارت حل تعارض بدون داشتن یک نگرش مثبت و سازنده راجع به تعارض امکان پذیر نیست.</a:t>
            </a:r>
          </a:p>
          <a:p>
            <a:pPr algn="r"/>
            <a:endParaRPr lang="fa-IR" b="1" dirty="0">
              <a:cs typeface="B Mitra" panose="00000400000000000000" pitchFamily="2" charset="-78"/>
            </a:endParaRPr>
          </a:p>
          <a:p>
            <a:pPr marL="0" indent="0" algn="r">
              <a:buNone/>
            </a:pPr>
            <a:r>
              <a:rPr lang="fa-IR" b="1" dirty="0" smtClean="0">
                <a:solidFill>
                  <a:srgbClr val="C00000"/>
                </a:solidFill>
                <a:cs typeface="B Mitra" panose="00000400000000000000" pitchFamily="2" charset="-78"/>
              </a:rPr>
              <a:t>- مولفه های نگرش کارآمد:</a:t>
            </a:r>
          </a:p>
          <a:p>
            <a:pPr marL="0" indent="0" algn="r">
              <a:buNone/>
            </a:pPr>
            <a:r>
              <a:rPr lang="fa-IR" b="1" dirty="0" smtClean="0">
                <a:cs typeface="B Mitra" panose="00000400000000000000" pitchFamily="2" charset="-78"/>
              </a:rPr>
              <a:t>1- بین افراد صمیمی هم تعارض پیش می آید. خواستن چیزهای متفاوت خوب است.</a:t>
            </a:r>
          </a:p>
          <a:p>
            <a:pPr marL="0" indent="0" algn="r">
              <a:buNone/>
            </a:pPr>
            <a:r>
              <a:rPr lang="fa-IR" b="1" dirty="0" smtClean="0">
                <a:cs typeface="B Mitra" panose="00000400000000000000" pitchFamily="2" charset="-78"/>
              </a:rPr>
              <a:t>2- نیازهای هر دو طرف ارزش مساوی دارند.</a:t>
            </a:r>
          </a:p>
          <a:p>
            <a:pPr marL="0" indent="0" algn="r">
              <a:buNone/>
            </a:pPr>
            <a:r>
              <a:rPr lang="fa-IR" b="1" dirty="0" smtClean="0">
                <a:cs typeface="B Mitra" panose="00000400000000000000" pitchFamily="2" charset="-78"/>
              </a:rPr>
              <a:t>3- تعارض باید با همکاری یکدیگر حل شود.</a:t>
            </a:r>
            <a:endParaRPr lang="en-US" b="1" dirty="0">
              <a:cs typeface="B Mitra" panose="00000400000000000000" pitchFamily="2" charset="-78"/>
            </a:endParaRPr>
          </a:p>
        </p:txBody>
      </p:sp>
    </p:spTree>
    <p:extLst>
      <p:ext uri="{BB962C8B-B14F-4D97-AF65-F5344CB8AC3E}">
        <p14:creationId xmlns:p14="http://schemas.microsoft.com/office/powerpoint/2010/main" val="32059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anose="00000700000000000000" pitchFamily="2" charset="-78"/>
              </a:rPr>
              <a:t>یک مثال</a:t>
            </a:r>
            <a:endParaRPr lang="en-US" dirty="0">
              <a:cs typeface="B Titr" panose="00000700000000000000" pitchFamily="2" charset="-78"/>
            </a:endParaRPr>
          </a:p>
        </p:txBody>
      </p:sp>
      <p:sp>
        <p:nvSpPr>
          <p:cNvPr id="3" name="Content Placeholder 2"/>
          <p:cNvSpPr>
            <a:spLocks noGrp="1"/>
          </p:cNvSpPr>
          <p:nvPr>
            <p:ph sz="quarter" idx="1"/>
          </p:nvPr>
        </p:nvSpPr>
        <p:spPr/>
        <p:txBody>
          <a:bodyPr/>
          <a:lstStyle/>
          <a:p>
            <a:pPr marL="0" indent="0" algn="ctr">
              <a:buNone/>
            </a:pPr>
            <a:r>
              <a:rPr lang="fa-IR" dirty="0" smtClean="0">
                <a:cs typeface="B Titr" panose="00000700000000000000" pitchFamily="2" charset="-78"/>
              </a:rPr>
              <a:t>تعارض 1: علی می خواهد به سینما برود ولی مریم می خواهد به میهمانی برود.</a:t>
            </a:r>
            <a:endParaRPr lang="fa-IR" dirty="0" smtClean="0">
              <a:solidFill>
                <a:srgbClr val="C00000"/>
              </a:solidFill>
              <a:cs typeface="B Titr" panose="00000700000000000000" pitchFamily="2" charset="-78"/>
            </a:endParaRPr>
          </a:p>
          <a:p>
            <a:pPr marL="0" indent="0" algn="r">
              <a:buNone/>
            </a:pPr>
            <a:r>
              <a:rPr lang="fa-IR" dirty="0" smtClean="0">
                <a:solidFill>
                  <a:srgbClr val="C00000"/>
                </a:solidFill>
                <a:cs typeface="B Titr" panose="00000700000000000000" pitchFamily="2" charset="-78"/>
              </a:rPr>
              <a:t>- مولفه اول: </a:t>
            </a:r>
            <a:r>
              <a:rPr lang="fa-IR" dirty="0" smtClean="0">
                <a:cs typeface="B Titr" panose="00000700000000000000" pitchFamily="2" charset="-78"/>
              </a:rPr>
              <a:t>« علی: خوب است که ما خواسته های متفاوت داریم، من دوست دارم که به سینما بروم و تو دوست داری به میهمانی بروی.»</a:t>
            </a:r>
          </a:p>
          <a:p>
            <a:pPr algn="r"/>
            <a:endParaRPr lang="fa-IR" dirty="0">
              <a:cs typeface="B Titr" panose="00000700000000000000" pitchFamily="2" charset="-78"/>
            </a:endParaRPr>
          </a:p>
          <a:p>
            <a:pPr marL="0" indent="0" algn="r">
              <a:buNone/>
            </a:pPr>
            <a:r>
              <a:rPr lang="fa-IR" dirty="0" smtClean="0">
                <a:cs typeface="B Titr" panose="00000700000000000000" pitchFamily="2" charset="-78"/>
              </a:rPr>
              <a:t>- </a:t>
            </a:r>
            <a:r>
              <a:rPr lang="fa-IR" dirty="0" smtClean="0">
                <a:solidFill>
                  <a:srgbClr val="C00000"/>
                </a:solidFill>
                <a:cs typeface="B Titr" panose="00000700000000000000" pitchFamily="2" charset="-78"/>
              </a:rPr>
              <a:t>مولفه دوم </a:t>
            </a:r>
            <a:r>
              <a:rPr lang="fa-IR" dirty="0" smtClean="0">
                <a:cs typeface="B Titr" panose="00000700000000000000" pitchFamily="2" charset="-78"/>
              </a:rPr>
              <a:t>: «نیازهای هر دو ما منطقی است.»</a:t>
            </a:r>
          </a:p>
          <a:p>
            <a:pPr algn="r"/>
            <a:endParaRPr lang="fa-IR" dirty="0">
              <a:cs typeface="B Titr" panose="00000700000000000000" pitchFamily="2" charset="-78"/>
            </a:endParaRPr>
          </a:p>
          <a:p>
            <a:pPr marL="0" indent="0" algn="r">
              <a:buNone/>
            </a:pPr>
            <a:r>
              <a:rPr lang="fa-IR" dirty="0" smtClean="0">
                <a:cs typeface="B Titr" panose="00000700000000000000" pitchFamily="2" charset="-78"/>
              </a:rPr>
              <a:t>- </a:t>
            </a:r>
            <a:r>
              <a:rPr lang="fa-IR" dirty="0" smtClean="0">
                <a:solidFill>
                  <a:srgbClr val="C00000"/>
                </a:solidFill>
                <a:cs typeface="B Titr" panose="00000700000000000000" pitchFamily="2" charset="-78"/>
              </a:rPr>
              <a:t>مولفه سوم </a:t>
            </a:r>
            <a:r>
              <a:rPr lang="fa-IR" dirty="0" smtClean="0">
                <a:cs typeface="B Titr" panose="00000700000000000000" pitchFamily="2" charset="-78"/>
              </a:rPr>
              <a:t>: «بیا تعارض خود را با هم حل کنیم و از خواسته های همدیگر آگاه شویم.»</a:t>
            </a:r>
            <a:endParaRPr lang="en-US" dirty="0">
              <a:cs typeface="B Titr" panose="00000700000000000000" pitchFamily="2" charset="-78"/>
            </a:endParaRPr>
          </a:p>
        </p:txBody>
      </p:sp>
    </p:spTree>
    <p:extLst>
      <p:ext uri="{BB962C8B-B14F-4D97-AF65-F5344CB8AC3E}">
        <p14:creationId xmlns:p14="http://schemas.microsoft.com/office/powerpoint/2010/main" val="2380730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371600" y="1066800"/>
            <a:ext cx="7086600" cy="2514600"/>
          </a:xfrm>
          <a:prstGeom prst="rect">
            <a:avLst/>
          </a:prstGeom>
        </p:spPr>
        <p:txBody>
          <a:bodyPr vert="horz" anchor="b">
            <a:normAutofit fontScale="47500" lnSpcReduction="20000"/>
          </a:bodyPr>
          <a:lstStyle/>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4000" b="1" i="0" u="none" strike="noStrike" kern="1200" cap="small" spc="0" normalizeH="0" baseline="0" noProof="0" dirty="0" smtClean="0">
              <a:ln>
                <a:noFill/>
              </a:ln>
              <a:solidFill>
                <a:schemeClr val="tx2"/>
              </a:solidFill>
              <a:effectLst/>
              <a:uLnTx/>
              <a:uFillTx/>
              <a:latin typeface="+mj-lt"/>
              <a:ea typeface="+mj-ea"/>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lang="en-US" sz="4000" b="1" cap="small" dirty="0">
              <a:solidFill>
                <a:schemeClr val="tx2"/>
              </a:solidFill>
              <a:latin typeface="+mj-lt"/>
              <a:ea typeface="+mj-ea"/>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4000" b="1" i="0" u="none" strike="noStrike" kern="1200" cap="small" spc="0" normalizeH="0" baseline="0" noProof="0" dirty="0" smtClean="0">
              <a:ln>
                <a:noFill/>
              </a:ln>
              <a:solidFill>
                <a:schemeClr val="tx2"/>
              </a:solidFill>
              <a:effectLst/>
              <a:uLnTx/>
              <a:uFillTx/>
              <a:latin typeface="+mj-lt"/>
              <a:ea typeface="+mj-ea"/>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lang="en-US" sz="4000" b="1" cap="small" dirty="0">
              <a:solidFill>
                <a:schemeClr val="tx2"/>
              </a:solidFill>
              <a:latin typeface="+mj-lt"/>
              <a:ea typeface="+mj-ea"/>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4000" b="1" i="0" u="none" strike="noStrike" kern="1200" cap="small" spc="0" normalizeH="0" baseline="0" noProof="0" dirty="0" smtClean="0">
              <a:ln>
                <a:noFill/>
              </a:ln>
              <a:solidFill>
                <a:schemeClr val="tx2"/>
              </a:solidFill>
              <a:effectLst/>
              <a:uLnTx/>
              <a:uFillTx/>
              <a:latin typeface="+mj-lt"/>
              <a:ea typeface="+mj-ea"/>
              <a:cs typeface="B Titr" pitchFamily="2" charset="-78"/>
            </a:endParaRPr>
          </a:p>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8400" b="1" i="0" u="none" strike="noStrike" kern="1200" cap="small" spc="0" normalizeH="0" baseline="0" noProof="0" dirty="0" smtClean="0">
                <a:ln>
                  <a:noFill/>
                </a:ln>
                <a:solidFill>
                  <a:schemeClr val="tx2"/>
                </a:solidFill>
                <a:effectLst/>
                <a:uLnTx/>
                <a:uFillTx/>
                <a:latin typeface="+mj-lt"/>
                <a:ea typeface="+mj-ea"/>
                <a:cs typeface="B Titr" pitchFamily="2" charset="-78"/>
              </a:rPr>
              <a:t>کارگاه </a:t>
            </a:r>
            <a:r>
              <a:rPr kumimoji="0" lang="fa-IR" sz="8400" b="1" i="0" u="none" strike="noStrike" kern="1200" cap="small" spc="0" normalizeH="0" baseline="0" noProof="0" dirty="0" smtClean="0">
                <a:ln>
                  <a:noFill/>
                </a:ln>
                <a:solidFill>
                  <a:schemeClr val="tx2"/>
                </a:solidFill>
                <a:effectLst/>
                <a:uLnTx/>
                <a:uFillTx/>
                <a:latin typeface="+mj-lt"/>
                <a:ea typeface="+mj-ea"/>
                <a:cs typeface="B Titr" pitchFamily="2" charset="-78"/>
              </a:rPr>
              <a:t>آموزشي </a:t>
            </a:r>
            <a:r>
              <a:rPr lang="fa-IR" sz="8400" b="1" cap="small" dirty="0" smtClean="0">
                <a:solidFill>
                  <a:schemeClr val="tx2"/>
                </a:solidFill>
                <a:latin typeface="+mj-lt"/>
                <a:ea typeface="+mj-ea"/>
                <a:cs typeface="B Titr" pitchFamily="2" charset="-78"/>
              </a:rPr>
              <a:t>مذاکره و حل </a:t>
            </a:r>
            <a:r>
              <a:rPr lang="fa-IR" sz="8400" b="1" cap="small" dirty="0" smtClean="0">
                <a:solidFill>
                  <a:schemeClr val="tx2"/>
                </a:solidFill>
                <a:latin typeface="+mj-lt"/>
                <a:ea typeface="+mj-ea"/>
                <a:cs typeface="B Titr" pitchFamily="2" charset="-78"/>
              </a:rPr>
              <a:t>تعارض</a:t>
            </a:r>
          </a:p>
          <a:p>
            <a:pPr marL="0" marR="0" lvl="0" indent="0" algn="r" defTabSz="914400" rtl="1" eaLnBrk="1" fontAlgn="auto" latinLnBrk="0" hangingPunct="1">
              <a:lnSpc>
                <a:spcPct val="100000"/>
              </a:lnSpc>
              <a:spcBef>
                <a:spcPct val="0"/>
              </a:spcBef>
              <a:spcAft>
                <a:spcPts val="0"/>
              </a:spcAft>
              <a:buClrTx/>
              <a:buSzTx/>
              <a:buFontTx/>
              <a:buNone/>
              <a:tabLst/>
              <a:defRPr/>
            </a:pPr>
            <a:endParaRPr lang="en-US" sz="10000" b="1" cap="small" dirty="0" smtClean="0">
              <a:solidFill>
                <a:schemeClr val="tx2"/>
              </a:solidFill>
              <a:latin typeface="+mj-lt"/>
              <a:ea typeface="+mj-ea"/>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lang="en-US" sz="4000" b="1" cap="small" dirty="0" smtClean="0">
              <a:solidFill>
                <a:schemeClr val="tx2"/>
              </a:solidFill>
              <a:latin typeface="+mj-lt"/>
              <a:ea typeface="+mj-ea"/>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4000" b="1" i="0" u="none" strike="noStrike" kern="1200" cap="small" spc="0" normalizeH="0" baseline="0" noProof="0" dirty="0">
              <a:ln>
                <a:noFill/>
              </a:ln>
              <a:solidFill>
                <a:schemeClr val="tx2"/>
              </a:solidFill>
              <a:effectLst/>
              <a:uLnTx/>
              <a:uFillTx/>
              <a:latin typeface="+mj-lt"/>
              <a:ea typeface="+mj-ea"/>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lang="en-US" sz="4000" b="1" cap="small" dirty="0" smtClean="0">
              <a:solidFill>
                <a:schemeClr val="tx2"/>
              </a:solidFill>
              <a:latin typeface="+mj-lt"/>
              <a:ea typeface="+mj-ea"/>
              <a:cs typeface="B Titr" pitchFamily="2" charset="-78"/>
            </a:endParaRPr>
          </a:p>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4000" b="1" i="0" u="none" strike="noStrike" kern="1200" cap="small" spc="0" normalizeH="0" baseline="0" noProof="0" dirty="0">
              <a:ln>
                <a:noFill/>
              </a:ln>
              <a:solidFill>
                <a:schemeClr val="tx2"/>
              </a:solidFill>
              <a:effectLst/>
              <a:uLnTx/>
              <a:uFillTx/>
              <a:latin typeface="+mj-lt"/>
              <a:ea typeface="+mj-ea"/>
              <a:cs typeface="B Titr" pitchFamily="2" charset="-78"/>
            </a:endParaRPr>
          </a:p>
        </p:txBody>
      </p:sp>
      <p:sp>
        <p:nvSpPr>
          <p:cNvPr id="2" name="TextBox 1"/>
          <p:cNvSpPr txBox="1"/>
          <p:nvPr/>
        </p:nvSpPr>
        <p:spPr>
          <a:xfrm>
            <a:off x="2514600" y="2667000"/>
            <a:ext cx="5334000" cy="1246495"/>
          </a:xfrm>
          <a:prstGeom prst="rect">
            <a:avLst/>
          </a:prstGeom>
          <a:noFill/>
        </p:spPr>
        <p:txBody>
          <a:bodyPr wrap="square" rtlCol="0">
            <a:spAutoFit/>
          </a:bodyPr>
          <a:lstStyle/>
          <a:p>
            <a:pPr lvl="0" algn="ctr" rtl="1">
              <a:spcBef>
                <a:spcPct val="0"/>
              </a:spcBef>
              <a:defRPr/>
            </a:pPr>
            <a:r>
              <a:rPr lang="fa-IR" sz="2500" b="1" cap="small" dirty="0">
                <a:solidFill>
                  <a:schemeClr val="accent5">
                    <a:lumMod val="50000"/>
                  </a:schemeClr>
                </a:solidFill>
                <a:cs typeface="B Zar" panose="00000400000000000000" pitchFamily="2" charset="-78"/>
              </a:rPr>
              <a:t>دکتر افسانه سرتیپ زاده</a:t>
            </a:r>
          </a:p>
          <a:p>
            <a:pPr lvl="0" algn="ctr" rtl="1">
              <a:spcBef>
                <a:spcPct val="0"/>
              </a:spcBef>
              <a:defRPr/>
            </a:pPr>
            <a:r>
              <a:rPr lang="fa-IR" sz="2500" b="1" cap="small" dirty="0">
                <a:solidFill>
                  <a:schemeClr val="accent5">
                    <a:lumMod val="50000"/>
                  </a:schemeClr>
                </a:solidFill>
                <a:cs typeface="B Zar" panose="00000400000000000000" pitchFamily="2" charset="-78"/>
              </a:rPr>
              <a:t>متخصص روانشناسی </a:t>
            </a:r>
            <a:r>
              <a:rPr lang="fa-IR" sz="2500" b="1" cap="small" dirty="0" smtClean="0">
                <a:solidFill>
                  <a:schemeClr val="accent5">
                    <a:lumMod val="50000"/>
                  </a:schemeClr>
                </a:solidFill>
                <a:cs typeface="B Zar" panose="00000400000000000000" pitchFamily="2" charset="-78"/>
              </a:rPr>
              <a:t>بالینی</a:t>
            </a:r>
          </a:p>
          <a:p>
            <a:pPr lvl="0" algn="ctr" rtl="1">
              <a:spcBef>
                <a:spcPct val="0"/>
              </a:spcBef>
              <a:defRPr/>
            </a:pPr>
            <a:r>
              <a:rPr lang="fa-IR" sz="2500" b="1" cap="small" dirty="0" smtClean="0">
                <a:solidFill>
                  <a:schemeClr val="accent5">
                    <a:lumMod val="50000"/>
                  </a:schemeClr>
                </a:solidFill>
                <a:cs typeface="B Zar" panose="00000400000000000000" pitchFamily="2" charset="-78"/>
              </a:rPr>
              <a:t>بهمن 1401</a:t>
            </a:r>
            <a:endParaRPr lang="en-US" sz="2500" b="1" cap="small" dirty="0">
              <a:solidFill>
                <a:schemeClr val="accent5">
                  <a:lumMod val="50000"/>
                </a:schemeClr>
              </a:solidFill>
              <a:cs typeface="B Zar" panose="00000400000000000000"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anose="00000700000000000000" pitchFamily="2" charset="-78"/>
              </a:rPr>
              <a:t>تمرین</a:t>
            </a:r>
            <a:endParaRPr lang="en-US" dirty="0">
              <a:cs typeface="B Titr" panose="00000700000000000000" pitchFamily="2" charset="-78"/>
            </a:endParaRPr>
          </a:p>
        </p:txBody>
      </p:sp>
      <p:sp>
        <p:nvSpPr>
          <p:cNvPr id="3" name="Content Placeholder 2"/>
          <p:cNvSpPr>
            <a:spLocks noGrp="1"/>
          </p:cNvSpPr>
          <p:nvPr>
            <p:ph sz="quarter" idx="1"/>
          </p:nvPr>
        </p:nvSpPr>
        <p:spPr/>
        <p:txBody>
          <a:bodyPr>
            <a:normAutofit lnSpcReduction="10000"/>
          </a:bodyPr>
          <a:lstStyle/>
          <a:p>
            <a:pPr marL="0" indent="0" algn="r">
              <a:buNone/>
            </a:pPr>
            <a:r>
              <a:rPr lang="fa-IR" b="1" dirty="0" smtClean="0">
                <a:cs typeface="B Mitra" panose="00000400000000000000" pitchFamily="2" charset="-78"/>
              </a:rPr>
              <a:t>- سارا می خواهد به کلاس زبان برود و علی می خواهد به مسافرت برود.</a:t>
            </a: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 علی می خواهد در خانه بماند و مطالعه کند و اکرم می خواهد به تئاتر برود.</a:t>
            </a: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 حسین و محبوبه نظر متفاوتی در باره چیدمان مبلمان منزل شان دارند.</a:t>
            </a: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 اکبر غذای سنتی دوست دارد و لادن می خواهد پیتزا بخورد.</a:t>
            </a: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 سوسن می خواهد ادامه تحصیل دهد و رضا می خواهد همسرش در خانه باشد.</a:t>
            </a:r>
            <a:endParaRPr lang="en-US" b="1" dirty="0">
              <a:cs typeface="B Mitra" panose="00000400000000000000" pitchFamily="2" charset="-78"/>
            </a:endParaRPr>
          </a:p>
        </p:txBody>
      </p:sp>
    </p:spTree>
    <p:extLst>
      <p:ext uri="{BB962C8B-B14F-4D97-AF65-F5344CB8AC3E}">
        <p14:creationId xmlns:p14="http://schemas.microsoft.com/office/powerpoint/2010/main" val="511277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3535362"/>
          </a:xfrm>
        </p:spPr>
        <p:txBody>
          <a:bodyPr>
            <a:normAutofit/>
          </a:bodyPr>
          <a:lstStyle/>
          <a:p>
            <a:pPr algn="ctr"/>
            <a:r>
              <a:rPr lang="fa-IR" sz="4800" dirty="0" smtClean="0">
                <a:solidFill>
                  <a:srgbClr val="FF0000"/>
                </a:solidFill>
                <a:cs typeface="B Titr" panose="00000700000000000000" pitchFamily="2" charset="-78"/>
              </a:rPr>
              <a:t>گام دوم: مذاکره و حل تعارض</a:t>
            </a:r>
            <a:endParaRPr lang="en-US" sz="4800" dirty="0">
              <a:solidFill>
                <a:srgbClr val="FF0000"/>
              </a:solidFill>
              <a:cs typeface="B Titr" panose="00000700000000000000" pitchFamily="2" charset="-78"/>
            </a:endParaRPr>
          </a:p>
        </p:txBody>
      </p:sp>
    </p:spTree>
    <p:extLst>
      <p:ext uri="{BB962C8B-B14F-4D97-AF65-F5344CB8AC3E}">
        <p14:creationId xmlns:p14="http://schemas.microsoft.com/office/powerpoint/2010/main" val="1194288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85800"/>
          </a:xfrm>
        </p:spPr>
        <p:txBody>
          <a:bodyPr/>
          <a:lstStyle/>
          <a:p>
            <a:pPr algn="ctr" rtl="1"/>
            <a:r>
              <a:rPr lang="fa-IR" b="1" dirty="0" smtClean="0">
                <a:solidFill>
                  <a:srgbClr val="FF0000"/>
                </a:solidFill>
                <a:cs typeface="B Nazanin" pitchFamily="2" charset="-78"/>
              </a:rPr>
              <a:t>تفاوت مذاکره با مجادله</a:t>
            </a:r>
            <a:endParaRPr lang="en-US" b="1" dirty="0">
              <a:solidFill>
                <a:srgbClr val="FF0000"/>
              </a:solidFill>
              <a:cs typeface="B Nazanin" pitchFamily="2" charset="-78"/>
            </a:endParaRPr>
          </a:p>
        </p:txBody>
      </p:sp>
      <p:sp>
        <p:nvSpPr>
          <p:cNvPr id="4" name="Rectangle 7"/>
          <p:cNvSpPr txBox="1">
            <a:spLocks noChangeArrowheads="1"/>
          </p:cNvSpPr>
          <p:nvPr/>
        </p:nvSpPr>
        <p:spPr>
          <a:xfrm>
            <a:off x="6934200" y="1143000"/>
            <a:ext cx="1676400" cy="533400"/>
          </a:xfrm>
          <a:prstGeom prst="rect">
            <a:avLst/>
          </a:prstGeom>
          <a:noFill/>
        </p:spPr>
        <p:txBody>
          <a:bodyPr/>
          <a:lstStyle/>
          <a:p>
            <a:pPr marL="342900" marR="0" lvl="0" indent="-342900" algn="r" defTabSz="914400" rtl="1" eaLnBrk="1" fontAlgn="auto" latinLnBrk="0" hangingPunct="1">
              <a:lnSpc>
                <a:spcPct val="100000"/>
              </a:lnSpc>
              <a:spcBef>
                <a:spcPct val="20000"/>
              </a:spcBef>
              <a:spcAft>
                <a:spcPts val="0"/>
              </a:spcAft>
              <a:buClrTx/>
              <a:buSzTx/>
              <a:buFontTx/>
              <a:buNone/>
              <a:tabLst/>
              <a:defRPr/>
            </a:pPr>
            <a:r>
              <a:rPr kumimoji="0" lang="ar-SA" altLang="en-US" sz="3200" b="0" i="0" u="sng" strike="noStrike" kern="1200" cap="none" spc="0" normalizeH="0" baseline="0" noProof="0" smtClean="0">
                <a:ln>
                  <a:noFill/>
                </a:ln>
                <a:solidFill>
                  <a:schemeClr val="tx1"/>
                </a:solidFill>
                <a:effectLst/>
                <a:uLnTx/>
                <a:uFillTx/>
                <a:latin typeface="+mn-lt"/>
                <a:ea typeface="+mn-ea"/>
                <a:cs typeface="+mn-cs"/>
              </a:rPr>
              <a:t>مذاكره</a:t>
            </a:r>
            <a:endParaRPr kumimoji="0" lang="fa-IR" altLang="en-US" sz="3200" b="0" i="0" u="sng" strike="noStrike" kern="1200" cap="none" spc="0" normalizeH="0" baseline="0" noProof="0" smtClean="0">
              <a:ln>
                <a:noFill/>
              </a:ln>
              <a:solidFill>
                <a:schemeClr val="tx1"/>
              </a:solidFill>
              <a:effectLst/>
              <a:uLnTx/>
              <a:uFillTx/>
              <a:latin typeface="+mn-lt"/>
              <a:ea typeface="+mn-ea"/>
              <a:cs typeface="+mn-cs"/>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sng" strike="noStrike" kern="1200" cap="none" spc="0" normalizeH="0" baseline="0" noProof="0" dirty="0" smtClean="0">
              <a:ln>
                <a:noFill/>
              </a:ln>
              <a:solidFill>
                <a:schemeClr val="tx1"/>
              </a:solidFill>
              <a:effectLst/>
              <a:uLnTx/>
              <a:uFillTx/>
              <a:latin typeface="+mn-lt"/>
              <a:ea typeface="+mn-ea"/>
              <a:cs typeface="+mn-cs"/>
            </a:endParaRPr>
          </a:p>
        </p:txBody>
      </p:sp>
      <p:sp>
        <p:nvSpPr>
          <p:cNvPr id="5" name="Text Box 9"/>
          <p:cNvSpPr txBox="1">
            <a:spLocks noChangeArrowheads="1"/>
          </p:cNvSpPr>
          <p:nvPr/>
        </p:nvSpPr>
        <p:spPr>
          <a:xfrm>
            <a:off x="3429000" y="1143000"/>
            <a:ext cx="1295400" cy="533400"/>
          </a:xfrm>
          <a:prstGeom prst="rect">
            <a:avLst/>
          </a:prstGeom>
          <a:noFill/>
        </p:spPr>
        <p:txBody>
          <a:bodyPr vert="horz" lIns="91440" tIns="45720" rIns="91440" bIns="45720" rtlCol="0">
            <a:normAutofit lnSpcReduction="10000"/>
          </a:bodyPr>
          <a:lstStyle/>
          <a:p>
            <a:pPr marL="342900" marR="0" lvl="0" indent="-342900" algn="r" defTabSz="914400" rtl="0" eaLnBrk="1" fontAlgn="auto" latinLnBrk="0" hangingPunct="1">
              <a:lnSpc>
                <a:spcPct val="100000"/>
              </a:lnSpc>
              <a:spcBef>
                <a:spcPct val="0"/>
              </a:spcBef>
              <a:spcAft>
                <a:spcPts val="0"/>
              </a:spcAft>
              <a:buClrTx/>
              <a:buSzTx/>
              <a:buFontTx/>
              <a:buNone/>
              <a:tabLst/>
              <a:defRPr/>
            </a:pPr>
            <a:r>
              <a:rPr kumimoji="0" lang="ar-SA" altLang="en-US" sz="3200" b="0" i="0" u="sng" strike="noStrike" kern="1200" cap="none" spc="0" normalizeH="0" baseline="0" noProof="0" dirty="0" smtClean="0">
                <a:ln>
                  <a:noFill/>
                </a:ln>
                <a:solidFill>
                  <a:schemeClr val="tx1"/>
                </a:solidFill>
                <a:effectLst/>
                <a:uLnTx/>
                <a:uFillTx/>
                <a:latin typeface="+mn-lt"/>
                <a:ea typeface="+mn-ea"/>
                <a:cs typeface="+mn-cs"/>
              </a:rPr>
              <a:t>مجادله</a:t>
            </a:r>
            <a:endParaRPr kumimoji="0" lang="fa-IR" altLang="en-US" sz="3200" b="0" i="0" u="sng"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r" defTabSz="914400" rtl="0" eaLnBrk="1" fontAlgn="auto" latinLnBrk="0" hangingPunct="1">
              <a:lnSpc>
                <a:spcPct val="100000"/>
              </a:lnSpc>
              <a:spcBef>
                <a:spcPct val="0"/>
              </a:spcBef>
              <a:spcAft>
                <a:spcPts val="0"/>
              </a:spcAft>
              <a:buClrTx/>
              <a:buSzTx/>
              <a:buFontTx/>
              <a:buNone/>
              <a:tabLst/>
              <a:defRPr/>
            </a:pPr>
            <a:endParaRPr kumimoji="0" lang="en-US" sz="3200" b="0" i="0" u="sng" strike="noStrike" kern="1200" cap="none" spc="0" normalizeH="0" baseline="0" noProof="0" dirty="0" smtClean="0">
              <a:ln>
                <a:noFill/>
              </a:ln>
              <a:solidFill>
                <a:schemeClr val="tx1"/>
              </a:solidFill>
              <a:effectLst/>
              <a:uLnTx/>
              <a:uFillTx/>
              <a:latin typeface="+mn-lt"/>
              <a:ea typeface="+mn-ea"/>
              <a:cs typeface="+mn-cs"/>
            </a:endParaRPr>
          </a:p>
        </p:txBody>
      </p:sp>
      <p:sp>
        <p:nvSpPr>
          <p:cNvPr id="6" name="Rectangle 10"/>
          <p:cNvSpPr>
            <a:spLocks noChangeArrowheads="1"/>
          </p:cNvSpPr>
          <p:nvPr/>
        </p:nvSpPr>
        <p:spPr bwMode="auto">
          <a:xfrm>
            <a:off x="685800" y="1600200"/>
            <a:ext cx="4419600" cy="4800600"/>
          </a:xfrm>
          <a:prstGeom prst="rect">
            <a:avLst/>
          </a:prstGeom>
          <a:noFill/>
          <a:ln w="12700">
            <a:noFill/>
            <a:miter lim="800000"/>
            <a:headEnd/>
            <a:tailEnd/>
          </a:ln>
        </p:spPr>
        <p:txBody>
          <a:bodyPr lIns="90488" tIns="44450" rIns="90488" bIns="44450"/>
          <a:lstStyle/>
          <a:p>
            <a:pPr marL="342900" indent="-342900" algn="r" rtl="1">
              <a:spcBef>
                <a:spcPct val="20000"/>
              </a:spcBef>
              <a:buClr>
                <a:schemeClr val="tx1"/>
              </a:buClr>
              <a:buSzPct val="100000"/>
              <a:buFont typeface="Wingdings" pitchFamily="2" charset="2"/>
              <a:buChar char="ü"/>
            </a:pPr>
            <a:r>
              <a:rPr lang="ar-SA" altLang="en-US" sz="2800" dirty="0">
                <a:cs typeface="B Lotus" pitchFamily="2" charset="-78"/>
              </a:rPr>
              <a:t>توليدي وجود</a:t>
            </a:r>
            <a:r>
              <a:rPr lang="en-US" altLang="en-US" sz="2800" dirty="0">
                <a:cs typeface="B Lotus" pitchFamily="2" charset="-78"/>
              </a:rPr>
              <a:t> </a:t>
            </a:r>
            <a:r>
              <a:rPr lang="ar-SA" altLang="en-US" sz="2800" dirty="0">
                <a:cs typeface="B Lotus" pitchFamily="2" charset="-78"/>
              </a:rPr>
              <a:t>ندارد</a:t>
            </a:r>
            <a:endParaRPr lang="en-US" altLang="en-US" sz="2800" dirty="0">
              <a:cs typeface="B Lotus" pitchFamily="2" charset="-78"/>
            </a:endParaRPr>
          </a:p>
          <a:p>
            <a:pPr marL="342900" indent="-342900" algn="r" rtl="1">
              <a:spcBef>
                <a:spcPct val="20000"/>
              </a:spcBef>
              <a:buClr>
                <a:schemeClr val="tx1"/>
              </a:buClr>
              <a:buSzPct val="100000"/>
              <a:buFont typeface="Wingdings" pitchFamily="2" charset="2"/>
              <a:buChar char="ü"/>
            </a:pPr>
            <a:r>
              <a:rPr lang="ar-SA" altLang="en-US" sz="2800" dirty="0">
                <a:cs typeface="B Lotus" pitchFamily="2" charset="-78"/>
              </a:rPr>
              <a:t>افزايش تنش</a:t>
            </a:r>
            <a:r>
              <a:rPr lang="en-US" altLang="en-US" sz="2800" dirty="0">
                <a:cs typeface="B Lotus" pitchFamily="2" charset="-78"/>
              </a:rPr>
              <a:t>	</a:t>
            </a:r>
          </a:p>
          <a:p>
            <a:pPr marL="342900" indent="-342900" algn="r" rtl="1">
              <a:spcBef>
                <a:spcPct val="20000"/>
              </a:spcBef>
              <a:buClr>
                <a:schemeClr val="tx1"/>
              </a:buClr>
              <a:buSzPct val="100000"/>
              <a:buFont typeface="Wingdings" pitchFamily="2" charset="2"/>
              <a:buChar char="ü"/>
            </a:pPr>
            <a:r>
              <a:rPr lang="ar-SA" altLang="en-US" sz="2800" dirty="0">
                <a:cs typeface="B Lotus" pitchFamily="2" charset="-78"/>
              </a:rPr>
              <a:t>توجه فقط به ديدگاه خود</a:t>
            </a:r>
            <a:r>
              <a:rPr lang="en-US" altLang="en-US" sz="2800" dirty="0">
                <a:cs typeface="B Lotus" pitchFamily="2" charset="-78"/>
              </a:rPr>
              <a:t> </a:t>
            </a:r>
            <a:endParaRPr lang="fa-IR" altLang="en-US" sz="2800" dirty="0">
              <a:cs typeface="B Lotus" pitchFamily="2" charset="-78"/>
            </a:endParaRPr>
          </a:p>
          <a:p>
            <a:pPr marL="342900" indent="-342900" algn="r" rtl="1">
              <a:spcBef>
                <a:spcPct val="20000"/>
              </a:spcBef>
              <a:buClr>
                <a:schemeClr val="tx1"/>
              </a:buClr>
              <a:buSzPct val="100000"/>
              <a:buFont typeface="Wingdings" pitchFamily="2" charset="2"/>
              <a:buChar char="ü"/>
            </a:pPr>
            <a:r>
              <a:rPr lang="ar-SA" altLang="en-US" sz="2800" dirty="0">
                <a:cs typeface="B Lotus" pitchFamily="2" charset="-78"/>
              </a:rPr>
              <a:t>هدف خاصي را دنبال نمي كند</a:t>
            </a:r>
            <a:endParaRPr lang="fa-IR" altLang="en-US" sz="2800" dirty="0">
              <a:cs typeface="B Lotus" pitchFamily="2" charset="-78"/>
            </a:endParaRPr>
          </a:p>
          <a:p>
            <a:pPr marL="342900" indent="-342900" algn="r" rtl="1">
              <a:spcBef>
                <a:spcPct val="20000"/>
              </a:spcBef>
              <a:buClr>
                <a:schemeClr val="tx1"/>
              </a:buClr>
              <a:buSzPct val="100000"/>
              <a:buFont typeface="Wingdings" pitchFamily="2" charset="2"/>
              <a:buChar char="ü"/>
            </a:pPr>
            <a:r>
              <a:rPr lang="ar-SA" altLang="en-US" sz="2800" dirty="0" smtClean="0">
                <a:cs typeface="B Lotus" pitchFamily="2" charset="-78"/>
              </a:rPr>
              <a:t>به </a:t>
            </a:r>
            <a:r>
              <a:rPr lang="ar-SA" altLang="en-US" sz="2800" dirty="0">
                <a:cs typeface="B Lotus" pitchFamily="2" charset="-78"/>
              </a:rPr>
              <a:t>يكديگرتوهين ميكنند</a:t>
            </a:r>
            <a:endParaRPr lang="fa-IR" altLang="en-US" sz="2800" dirty="0">
              <a:cs typeface="B Lotus" pitchFamily="2" charset="-78"/>
            </a:endParaRPr>
          </a:p>
          <a:p>
            <a:pPr marL="342900" indent="-342900" algn="r" rtl="1">
              <a:spcBef>
                <a:spcPct val="20000"/>
              </a:spcBef>
              <a:buClr>
                <a:schemeClr val="tx1"/>
              </a:buClr>
              <a:buSzPct val="100000"/>
              <a:buFont typeface="Wingdings" pitchFamily="2" charset="2"/>
              <a:buChar char="ü"/>
            </a:pPr>
            <a:r>
              <a:rPr lang="ar-SA" altLang="en-US" sz="2800" dirty="0" smtClean="0">
                <a:cs typeface="B Lotus" pitchFamily="2" charset="-78"/>
              </a:rPr>
              <a:t>در </a:t>
            </a:r>
            <a:r>
              <a:rPr lang="ar-SA" altLang="en-US" sz="2800" dirty="0">
                <a:cs typeface="B Lotus" pitchFamily="2" charset="-78"/>
              </a:rPr>
              <a:t>مقابل يكديگر قرار ميگيرند</a:t>
            </a:r>
            <a:endParaRPr lang="en-US" sz="2800" dirty="0">
              <a:cs typeface="B Lotus" pitchFamily="2" charset="-78"/>
            </a:endParaRPr>
          </a:p>
          <a:p>
            <a:pPr marL="342900" indent="-342900" algn="r" rtl="1">
              <a:spcBef>
                <a:spcPct val="20000"/>
              </a:spcBef>
              <a:buClr>
                <a:schemeClr val="tx1"/>
              </a:buClr>
              <a:buSzPct val="100000"/>
              <a:buFont typeface="Wingdings" pitchFamily="2" charset="2"/>
              <a:buChar char="ü"/>
            </a:pPr>
            <a:r>
              <a:rPr lang="ar-SA" altLang="en-US" sz="2800" dirty="0">
                <a:cs typeface="B Lotus" pitchFamily="2" charset="-78"/>
              </a:rPr>
              <a:t>هدف حمله وتخريب يكديگر</a:t>
            </a:r>
            <a:endParaRPr lang="fa-IR" altLang="en-US" sz="2800" dirty="0">
              <a:cs typeface="B Lotus" pitchFamily="2" charset="-78"/>
            </a:endParaRPr>
          </a:p>
          <a:p>
            <a:pPr marL="342900" indent="-342900" algn="r" rtl="1">
              <a:spcBef>
                <a:spcPct val="20000"/>
              </a:spcBef>
              <a:buClr>
                <a:schemeClr val="tx1"/>
              </a:buClr>
              <a:buSzPct val="100000"/>
              <a:buFont typeface="Wingdings" pitchFamily="2" charset="2"/>
              <a:buChar char="ü"/>
            </a:pPr>
            <a:r>
              <a:rPr lang="fa-IR" altLang="en-US" sz="2800" dirty="0" smtClean="0">
                <a:cs typeface="B Lotus" pitchFamily="2" charset="-78"/>
              </a:rPr>
              <a:t>وخيم کردن </a:t>
            </a:r>
            <a:r>
              <a:rPr lang="ar-SA" altLang="en-US" sz="2800" dirty="0" smtClean="0">
                <a:cs typeface="B Lotus" pitchFamily="2" charset="-78"/>
              </a:rPr>
              <a:t>تعارض</a:t>
            </a:r>
            <a:r>
              <a:rPr lang="en-US" altLang="en-US" sz="2800" dirty="0" smtClean="0">
                <a:cs typeface="B Lotus" pitchFamily="2" charset="-78"/>
              </a:rPr>
              <a:t> </a:t>
            </a:r>
            <a:r>
              <a:rPr lang="en-US" altLang="en-US" sz="2800" dirty="0">
                <a:cs typeface="B Lotus" pitchFamily="2" charset="-78"/>
              </a:rPr>
              <a:t>	</a:t>
            </a:r>
          </a:p>
          <a:p>
            <a:pPr marL="342900" indent="-342900" algn="r" rtl="1">
              <a:spcBef>
                <a:spcPct val="20000"/>
              </a:spcBef>
              <a:buClr>
                <a:schemeClr val="tx1"/>
              </a:buClr>
              <a:buSzPct val="100000"/>
              <a:buFont typeface="Wingdings" pitchFamily="2" charset="2"/>
              <a:buChar char="ü"/>
            </a:pPr>
            <a:r>
              <a:rPr lang="ar-SA" altLang="en-US" sz="2800" dirty="0">
                <a:cs typeface="B Lotus" pitchFamily="2" charset="-78"/>
              </a:rPr>
              <a:t>غيرقابل كنترل</a:t>
            </a:r>
            <a:endParaRPr lang="en-US" sz="2800" dirty="0">
              <a:cs typeface="B Lotus" pitchFamily="2" charset="-78"/>
            </a:endParaRPr>
          </a:p>
          <a:p>
            <a:pPr marL="342900" indent="-342900" algn="r" rtl="1">
              <a:spcBef>
                <a:spcPct val="20000"/>
              </a:spcBef>
              <a:buClr>
                <a:schemeClr val="tx1"/>
              </a:buClr>
              <a:buSzPct val="100000"/>
              <a:buFont typeface="Wingdings" pitchFamily="2" charset="2"/>
              <a:buChar char="ü"/>
            </a:pPr>
            <a:endParaRPr lang="en-US" sz="2800" dirty="0">
              <a:cs typeface="B Lotus" pitchFamily="2" charset="-78"/>
            </a:endParaRPr>
          </a:p>
        </p:txBody>
      </p:sp>
      <p:sp>
        <p:nvSpPr>
          <p:cNvPr id="7" name="Rectangle 8"/>
          <p:cNvSpPr>
            <a:spLocks noChangeArrowheads="1"/>
          </p:cNvSpPr>
          <p:nvPr/>
        </p:nvSpPr>
        <p:spPr bwMode="auto">
          <a:xfrm>
            <a:off x="5029200" y="1676400"/>
            <a:ext cx="3813175" cy="4876800"/>
          </a:xfrm>
          <a:prstGeom prst="rect">
            <a:avLst/>
          </a:prstGeom>
          <a:noFill/>
          <a:ln w="12700">
            <a:noFill/>
            <a:miter lim="800000"/>
            <a:headEnd/>
            <a:tailEnd/>
          </a:ln>
        </p:spPr>
        <p:txBody>
          <a:bodyPr lIns="90488" tIns="44450" rIns="90488" bIns="44450"/>
          <a:lstStyle/>
          <a:p>
            <a:pPr marL="342900" indent="-342900" algn="r" rtl="1">
              <a:lnSpc>
                <a:spcPct val="110000"/>
              </a:lnSpc>
              <a:spcBef>
                <a:spcPct val="20000"/>
              </a:spcBef>
              <a:buClr>
                <a:schemeClr val="tx1"/>
              </a:buClr>
              <a:buSzPct val="100000"/>
              <a:buFont typeface="Wingdings" pitchFamily="2" charset="2"/>
              <a:buChar char="ü"/>
            </a:pPr>
            <a:r>
              <a:rPr lang="ar-SA" altLang="en-US" sz="2800" dirty="0">
                <a:cs typeface="B Lotus" pitchFamily="2" charset="-78"/>
              </a:rPr>
              <a:t>توليد مي كند</a:t>
            </a:r>
            <a:endParaRPr lang="en-US" altLang="en-US" sz="2800" dirty="0">
              <a:cs typeface="B Lotus" pitchFamily="2" charset="-78"/>
            </a:endParaRPr>
          </a:p>
          <a:p>
            <a:pPr marL="342900" indent="-342900" algn="r" rtl="1">
              <a:lnSpc>
                <a:spcPct val="110000"/>
              </a:lnSpc>
              <a:spcBef>
                <a:spcPct val="20000"/>
              </a:spcBef>
              <a:buClr>
                <a:schemeClr val="tx1"/>
              </a:buClr>
              <a:buSzPct val="100000"/>
              <a:buFont typeface="Wingdings" pitchFamily="2" charset="2"/>
              <a:buChar char="ü"/>
            </a:pPr>
            <a:r>
              <a:rPr lang="ar-SA" altLang="en-US" sz="2800" dirty="0" smtClean="0">
                <a:cs typeface="B Lotus" pitchFamily="2" charset="-78"/>
              </a:rPr>
              <a:t>كاهش </a:t>
            </a:r>
            <a:r>
              <a:rPr lang="ar-SA" altLang="en-US" sz="2800" dirty="0">
                <a:cs typeface="B Lotus" pitchFamily="2" charset="-78"/>
              </a:rPr>
              <a:t>تنش</a:t>
            </a:r>
            <a:endParaRPr lang="en-US" altLang="en-US" sz="2800" dirty="0">
              <a:cs typeface="B Lotus" pitchFamily="2" charset="-78"/>
            </a:endParaRPr>
          </a:p>
          <a:p>
            <a:pPr marL="342900" indent="-342900" algn="r" rtl="1">
              <a:lnSpc>
                <a:spcPct val="110000"/>
              </a:lnSpc>
              <a:spcBef>
                <a:spcPct val="20000"/>
              </a:spcBef>
              <a:buClr>
                <a:schemeClr val="tx1"/>
              </a:buClr>
              <a:buSzPct val="100000"/>
              <a:buFont typeface="Wingdings" pitchFamily="2" charset="2"/>
              <a:buChar char="ü"/>
            </a:pPr>
            <a:r>
              <a:rPr lang="ar-SA" altLang="en-US" sz="2800" dirty="0">
                <a:cs typeface="B Lotus" pitchFamily="2" charset="-78"/>
              </a:rPr>
              <a:t>توجه به ديدگاه هاي ديگران</a:t>
            </a:r>
            <a:endParaRPr lang="en-US" altLang="en-US" sz="2800" dirty="0">
              <a:cs typeface="B Lotus" pitchFamily="2" charset="-78"/>
            </a:endParaRPr>
          </a:p>
          <a:p>
            <a:pPr marL="342900" indent="-342900" algn="r" rtl="1">
              <a:lnSpc>
                <a:spcPct val="110000"/>
              </a:lnSpc>
              <a:spcBef>
                <a:spcPct val="20000"/>
              </a:spcBef>
              <a:buClr>
                <a:schemeClr val="tx1"/>
              </a:buClr>
              <a:buSzPct val="100000"/>
              <a:buFont typeface="Wingdings" pitchFamily="2" charset="2"/>
              <a:buChar char="ü"/>
            </a:pPr>
            <a:r>
              <a:rPr lang="ar-SA" altLang="en-US" sz="2800" dirty="0">
                <a:cs typeface="B Lotus" pitchFamily="2" charset="-78"/>
              </a:rPr>
              <a:t>داراي هدف است</a:t>
            </a:r>
            <a:endParaRPr lang="fa-IR" altLang="en-US" sz="2800" dirty="0">
              <a:cs typeface="B Lotus" pitchFamily="2" charset="-78"/>
            </a:endParaRPr>
          </a:p>
          <a:p>
            <a:pPr marL="342900" indent="-342900" algn="r" rtl="1">
              <a:lnSpc>
                <a:spcPct val="90000"/>
              </a:lnSpc>
              <a:spcBef>
                <a:spcPct val="20000"/>
              </a:spcBef>
              <a:buClr>
                <a:schemeClr val="tx1"/>
              </a:buClr>
              <a:buSzPct val="100000"/>
              <a:buFont typeface="Wingdings" pitchFamily="2" charset="2"/>
              <a:buChar char="ü"/>
            </a:pPr>
            <a:r>
              <a:rPr lang="ar-SA" altLang="en-US" sz="2800" dirty="0">
                <a:cs typeface="B Lotus" pitchFamily="2" charset="-78"/>
              </a:rPr>
              <a:t>توهين نمي كنند</a:t>
            </a:r>
            <a:r>
              <a:rPr lang="en-US" altLang="en-US" sz="2800" dirty="0">
                <a:cs typeface="B Lotus" pitchFamily="2" charset="-78"/>
              </a:rPr>
              <a:t>	</a:t>
            </a:r>
          </a:p>
          <a:p>
            <a:pPr marL="342900" indent="-342900" algn="r" rtl="1">
              <a:lnSpc>
                <a:spcPct val="90000"/>
              </a:lnSpc>
              <a:spcBef>
                <a:spcPct val="20000"/>
              </a:spcBef>
              <a:buClr>
                <a:schemeClr val="tx1"/>
              </a:buClr>
              <a:buSzPct val="100000"/>
              <a:buFont typeface="Wingdings" pitchFamily="2" charset="2"/>
              <a:buChar char="ü"/>
            </a:pPr>
            <a:r>
              <a:rPr lang="ar-SA" altLang="en-US" sz="2800" dirty="0">
                <a:cs typeface="B Lotus" pitchFamily="2" charset="-78"/>
              </a:rPr>
              <a:t>همدلي در آن  وجود دارد</a:t>
            </a:r>
            <a:endParaRPr lang="en-US" altLang="en-US" sz="2800" dirty="0">
              <a:cs typeface="B Lotus" pitchFamily="2" charset="-78"/>
            </a:endParaRPr>
          </a:p>
          <a:p>
            <a:pPr marL="342900" indent="-342900" algn="r" rtl="1">
              <a:lnSpc>
                <a:spcPct val="80000"/>
              </a:lnSpc>
              <a:spcBef>
                <a:spcPct val="20000"/>
              </a:spcBef>
              <a:buClr>
                <a:schemeClr val="tx1"/>
              </a:buClr>
              <a:buSzPct val="100000"/>
              <a:buFont typeface="Wingdings" pitchFamily="2" charset="2"/>
              <a:buChar char="ü"/>
            </a:pPr>
            <a:r>
              <a:rPr lang="ar-SA" altLang="en-US" sz="2800" dirty="0">
                <a:cs typeface="B Lotus" pitchFamily="2" charset="-78"/>
              </a:rPr>
              <a:t>هدف انتقال اطلاعات</a:t>
            </a:r>
            <a:endParaRPr lang="en-US" altLang="en-US" sz="2800" dirty="0">
              <a:cs typeface="B Lotus" pitchFamily="2" charset="-78"/>
            </a:endParaRPr>
          </a:p>
          <a:p>
            <a:pPr marL="342900" indent="-342900" algn="r" rtl="1">
              <a:lnSpc>
                <a:spcPct val="80000"/>
              </a:lnSpc>
              <a:spcBef>
                <a:spcPct val="20000"/>
              </a:spcBef>
              <a:buClr>
                <a:schemeClr val="tx1"/>
              </a:buClr>
              <a:buSzPct val="100000"/>
              <a:buFont typeface="Wingdings" pitchFamily="2" charset="2"/>
              <a:buChar char="ü"/>
            </a:pPr>
            <a:r>
              <a:rPr lang="fa-IR" altLang="en-US" sz="2800" dirty="0" smtClean="0">
                <a:cs typeface="B Lotus" pitchFamily="2" charset="-78"/>
              </a:rPr>
              <a:t>مديريت</a:t>
            </a:r>
            <a:r>
              <a:rPr lang="ar-SA" altLang="en-US" sz="2800" dirty="0" smtClean="0">
                <a:cs typeface="B Lotus" pitchFamily="2" charset="-78"/>
              </a:rPr>
              <a:t> </a:t>
            </a:r>
            <a:r>
              <a:rPr lang="ar-SA" altLang="en-US" sz="2800" dirty="0">
                <a:cs typeface="B Lotus" pitchFamily="2" charset="-78"/>
              </a:rPr>
              <a:t>تعارض موجود</a:t>
            </a:r>
            <a:endParaRPr lang="en-US" altLang="en-US" sz="2800" dirty="0">
              <a:cs typeface="B Lotus" pitchFamily="2" charset="-78"/>
            </a:endParaRPr>
          </a:p>
          <a:p>
            <a:pPr marL="342900" indent="-342900" algn="r" rtl="1">
              <a:lnSpc>
                <a:spcPct val="80000"/>
              </a:lnSpc>
              <a:spcBef>
                <a:spcPct val="20000"/>
              </a:spcBef>
              <a:buClr>
                <a:schemeClr val="tx1"/>
              </a:buClr>
              <a:buSzPct val="100000"/>
              <a:buFont typeface="Wingdings" pitchFamily="2" charset="2"/>
              <a:buChar char="ü"/>
            </a:pPr>
            <a:r>
              <a:rPr lang="ar-SA" altLang="en-US" sz="2800" dirty="0">
                <a:cs typeface="B Lotus" pitchFamily="2" charset="-78"/>
              </a:rPr>
              <a:t>قابل كنترل</a:t>
            </a:r>
            <a:endParaRPr lang="en-US" sz="2800" dirty="0">
              <a:cs typeface="B Lotus" pitchFamily="2" charset="-78"/>
            </a:endParaRPr>
          </a:p>
          <a:p>
            <a:pPr marL="342900" indent="-342900" algn="r" rtl="1">
              <a:lnSpc>
                <a:spcPct val="110000"/>
              </a:lnSpc>
              <a:spcBef>
                <a:spcPct val="20000"/>
              </a:spcBef>
              <a:buClr>
                <a:schemeClr val="tx1"/>
              </a:buClr>
              <a:buSzPct val="100000"/>
              <a:buFont typeface="Wingdings" pitchFamily="2" charset="2"/>
              <a:buChar char="ü"/>
            </a:pPr>
            <a:endParaRPr lang="en-US" sz="2800" dirty="0">
              <a:cs typeface="B Lotu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 calcmode="lin" valueType="num">
                                      <p:cBhvr>
                                        <p:cTn id="21" dur="1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p:cTn id="28" dur="1000" fill="hold"/>
                                        <p:tgtEl>
                                          <p:spTgt spid="6">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6">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 calcmode="lin" valueType="num">
                                      <p:cBhvr>
                                        <p:cTn id="35" dur="1000" fill="hold"/>
                                        <p:tgtEl>
                                          <p:spTgt spid="6">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6">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 calcmode="lin" valueType="num">
                                      <p:cBhvr>
                                        <p:cTn id="42" dur="1000" fill="hold"/>
                                        <p:tgtEl>
                                          <p:spTgt spid="6">
                                            <p:txEl>
                                              <p:pRg st="5" end="5"/>
                                            </p:txEl>
                                          </p:spTgt>
                                        </p:tgtEl>
                                        <p:attrNameLst>
                                          <p:attrName>ppt_x</p:attrName>
                                        </p:attrNameLst>
                                      </p:cBhvr>
                                      <p:tavLst>
                                        <p:tav tm="0">
                                          <p:val>
                                            <p:strVal val="#ppt_x-.2"/>
                                          </p:val>
                                        </p:tav>
                                        <p:tav tm="100000">
                                          <p:val>
                                            <p:strVal val="#ppt_x"/>
                                          </p:val>
                                        </p:tav>
                                      </p:tavLst>
                                    </p:anim>
                                    <p:anim calcmode="lin" valueType="num">
                                      <p:cBhvr>
                                        <p:cTn id="43" dur="1000" fill="hold"/>
                                        <p:tgtEl>
                                          <p:spTgt spid="6">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 calcmode="lin" valueType="num">
                                      <p:cBhvr>
                                        <p:cTn id="49" dur="1000" fill="hold"/>
                                        <p:tgtEl>
                                          <p:spTgt spid="6">
                                            <p:txEl>
                                              <p:pRg st="6" end="6"/>
                                            </p:txEl>
                                          </p:spTgt>
                                        </p:tgtEl>
                                        <p:attrNameLst>
                                          <p:attrName>ppt_x</p:attrName>
                                        </p:attrNameLst>
                                      </p:cBhvr>
                                      <p:tavLst>
                                        <p:tav tm="0">
                                          <p:val>
                                            <p:strVal val="#ppt_x-.2"/>
                                          </p:val>
                                        </p:tav>
                                        <p:tav tm="100000">
                                          <p:val>
                                            <p:strVal val="#ppt_x"/>
                                          </p:val>
                                        </p:tav>
                                      </p:tavLst>
                                    </p:anim>
                                    <p:anim calcmode="lin" valueType="num">
                                      <p:cBhvr>
                                        <p:cTn id="50" dur="1000" fill="hold"/>
                                        <p:tgtEl>
                                          <p:spTgt spid="6">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6">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 calcmode="lin" valueType="num">
                                      <p:cBhvr>
                                        <p:cTn id="56" dur="1000" fill="hold"/>
                                        <p:tgtEl>
                                          <p:spTgt spid="6">
                                            <p:txEl>
                                              <p:pRg st="7" end="7"/>
                                            </p:txEl>
                                          </p:spTgt>
                                        </p:tgtEl>
                                        <p:attrNameLst>
                                          <p:attrName>ppt_x</p:attrName>
                                        </p:attrNameLst>
                                      </p:cBhvr>
                                      <p:tavLst>
                                        <p:tav tm="0">
                                          <p:val>
                                            <p:strVal val="#ppt_x-.2"/>
                                          </p:val>
                                        </p:tav>
                                        <p:tav tm="100000">
                                          <p:val>
                                            <p:strVal val="#ppt_x"/>
                                          </p:val>
                                        </p:tav>
                                      </p:tavLst>
                                    </p:anim>
                                    <p:anim calcmode="lin" valueType="num">
                                      <p:cBhvr>
                                        <p:cTn id="57" dur="1000" fill="hold"/>
                                        <p:tgtEl>
                                          <p:spTgt spid="6">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6">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 calcmode="lin" valueType="num">
                                      <p:cBhvr>
                                        <p:cTn id="63" dur="1000" fill="hold"/>
                                        <p:tgtEl>
                                          <p:spTgt spid="6">
                                            <p:txEl>
                                              <p:pRg st="8" end="8"/>
                                            </p:txEl>
                                          </p:spTgt>
                                        </p:tgtEl>
                                        <p:attrNameLst>
                                          <p:attrName>ppt_x</p:attrName>
                                        </p:attrNameLst>
                                      </p:cBhvr>
                                      <p:tavLst>
                                        <p:tav tm="0">
                                          <p:val>
                                            <p:strVal val="#ppt_x-.2"/>
                                          </p:val>
                                        </p:tav>
                                        <p:tav tm="100000">
                                          <p:val>
                                            <p:strVal val="#ppt_x"/>
                                          </p:val>
                                        </p:tav>
                                      </p:tavLst>
                                    </p:anim>
                                    <p:anim calcmode="lin" valueType="num">
                                      <p:cBhvr>
                                        <p:cTn id="64" dur="1000" fill="hold"/>
                                        <p:tgtEl>
                                          <p:spTgt spid="6">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6">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7">
                                            <p:txEl>
                                              <p:pRg st="0" end="0"/>
                                            </p:txEl>
                                          </p:spTgt>
                                        </p:tgtEl>
                                        <p:attrNameLst>
                                          <p:attrName>style.visibility</p:attrName>
                                        </p:attrNameLst>
                                      </p:cBhvr>
                                      <p:to>
                                        <p:strVal val="visible"/>
                                      </p:to>
                                    </p:set>
                                    <p:anim calcmode="lin" valueType="num">
                                      <p:cBhvr>
                                        <p:cTn id="70"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71"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72" dur="1000"/>
                                        <p:tgtEl>
                                          <p:spTgt spid="7">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nodeType="clickEffect">
                                  <p:stCondLst>
                                    <p:cond delay="0"/>
                                  </p:stCondLst>
                                  <p:childTnLst>
                                    <p:set>
                                      <p:cBhvr>
                                        <p:cTn id="76" dur="1" fill="hold">
                                          <p:stCondLst>
                                            <p:cond delay="0"/>
                                          </p:stCondLst>
                                        </p:cTn>
                                        <p:tgtEl>
                                          <p:spTgt spid="7">
                                            <p:txEl>
                                              <p:pRg st="1" end="1"/>
                                            </p:txEl>
                                          </p:spTgt>
                                        </p:tgtEl>
                                        <p:attrNameLst>
                                          <p:attrName>style.visibility</p:attrName>
                                        </p:attrNameLst>
                                      </p:cBhvr>
                                      <p:to>
                                        <p:strVal val="visible"/>
                                      </p:to>
                                    </p:set>
                                    <p:anim calcmode="lin" valueType="num">
                                      <p:cBhvr>
                                        <p:cTn id="77" dur="1000" fill="hold"/>
                                        <p:tgtEl>
                                          <p:spTgt spid="7">
                                            <p:txEl>
                                              <p:pRg st="1" end="1"/>
                                            </p:txEl>
                                          </p:spTgt>
                                        </p:tgtEl>
                                        <p:attrNameLst>
                                          <p:attrName>ppt_x</p:attrName>
                                        </p:attrNameLst>
                                      </p:cBhvr>
                                      <p:tavLst>
                                        <p:tav tm="0">
                                          <p:val>
                                            <p:strVal val="#ppt_x-.2"/>
                                          </p:val>
                                        </p:tav>
                                        <p:tav tm="100000">
                                          <p:val>
                                            <p:strVal val="#ppt_x"/>
                                          </p:val>
                                        </p:tav>
                                      </p:tavLst>
                                    </p:anim>
                                    <p:anim calcmode="lin" valueType="num">
                                      <p:cBhvr>
                                        <p:cTn id="78" dur="1000" fill="hold"/>
                                        <p:tgtEl>
                                          <p:spTgt spid="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79" dur="1000"/>
                                        <p:tgtEl>
                                          <p:spTgt spid="7">
                                            <p:txEl>
                                              <p:pRg st="1" end="1"/>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9" presetClass="entr" presetSubtype="0" fill="hold" nodeType="clickEffect">
                                  <p:stCondLst>
                                    <p:cond delay="0"/>
                                  </p:stCondLst>
                                  <p:childTnLst>
                                    <p:set>
                                      <p:cBhvr>
                                        <p:cTn id="83" dur="1" fill="hold">
                                          <p:stCondLst>
                                            <p:cond delay="0"/>
                                          </p:stCondLst>
                                        </p:cTn>
                                        <p:tgtEl>
                                          <p:spTgt spid="7">
                                            <p:txEl>
                                              <p:pRg st="2" end="2"/>
                                            </p:txEl>
                                          </p:spTgt>
                                        </p:tgtEl>
                                        <p:attrNameLst>
                                          <p:attrName>style.visibility</p:attrName>
                                        </p:attrNameLst>
                                      </p:cBhvr>
                                      <p:to>
                                        <p:strVal val="visible"/>
                                      </p:to>
                                    </p:set>
                                    <p:anim calcmode="lin" valueType="num">
                                      <p:cBhvr>
                                        <p:cTn id="84" dur="1000" fill="hold"/>
                                        <p:tgtEl>
                                          <p:spTgt spid="7">
                                            <p:txEl>
                                              <p:pRg st="2" end="2"/>
                                            </p:txEl>
                                          </p:spTgt>
                                        </p:tgtEl>
                                        <p:attrNameLst>
                                          <p:attrName>ppt_x</p:attrName>
                                        </p:attrNameLst>
                                      </p:cBhvr>
                                      <p:tavLst>
                                        <p:tav tm="0">
                                          <p:val>
                                            <p:strVal val="#ppt_x-.2"/>
                                          </p:val>
                                        </p:tav>
                                        <p:tav tm="100000">
                                          <p:val>
                                            <p:strVal val="#ppt_x"/>
                                          </p:val>
                                        </p:tav>
                                      </p:tavLst>
                                    </p:anim>
                                    <p:anim calcmode="lin" valueType="num">
                                      <p:cBhvr>
                                        <p:cTn id="85" dur="1000" fill="hold"/>
                                        <p:tgtEl>
                                          <p:spTgt spid="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86" dur="1000"/>
                                        <p:tgtEl>
                                          <p:spTgt spid="7">
                                            <p:txEl>
                                              <p:pRg st="2" end="2"/>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9" presetClass="entr" presetSubtype="0" fill="hold" nodeType="clickEffect">
                                  <p:stCondLst>
                                    <p:cond delay="0"/>
                                  </p:stCondLst>
                                  <p:childTnLst>
                                    <p:set>
                                      <p:cBhvr>
                                        <p:cTn id="90" dur="1" fill="hold">
                                          <p:stCondLst>
                                            <p:cond delay="0"/>
                                          </p:stCondLst>
                                        </p:cTn>
                                        <p:tgtEl>
                                          <p:spTgt spid="7">
                                            <p:txEl>
                                              <p:pRg st="3" end="3"/>
                                            </p:txEl>
                                          </p:spTgt>
                                        </p:tgtEl>
                                        <p:attrNameLst>
                                          <p:attrName>style.visibility</p:attrName>
                                        </p:attrNameLst>
                                      </p:cBhvr>
                                      <p:to>
                                        <p:strVal val="visible"/>
                                      </p:to>
                                    </p:set>
                                    <p:anim calcmode="lin" valueType="num">
                                      <p:cBhvr>
                                        <p:cTn id="91" dur="1000" fill="hold"/>
                                        <p:tgtEl>
                                          <p:spTgt spid="7">
                                            <p:txEl>
                                              <p:pRg st="3" end="3"/>
                                            </p:txEl>
                                          </p:spTgt>
                                        </p:tgtEl>
                                        <p:attrNameLst>
                                          <p:attrName>ppt_x</p:attrName>
                                        </p:attrNameLst>
                                      </p:cBhvr>
                                      <p:tavLst>
                                        <p:tav tm="0">
                                          <p:val>
                                            <p:strVal val="#ppt_x-.2"/>
                                          </p:val>
                                        </p:tav>
                                        <p:tav tm="100000">
                                          <p:val>
                                            <p:strVal val="#ppt_x"/>
                                          </p:val>
                                        </p:tav>
                                      </p:tavLst>
                                    </p:anim>
                                    <p:anim calcmode="lin" valueType="num">
                                      <p:cBhvr>
                                        <p:cTn id="92" dur="1000" fill="hold"/>
                                        <p:tgtEl>
                                          <p:spTgt spid="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3" dur="1000"/>
                                        <p:tgtEl>
                                          <p:spTgt spid="7">
                                            <p:txEl>
                                              <p:pRg st="3" end="3"/>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29" presetClass="entr" presetSubtype="0" fill="hold" nodeType="clickEffect">
                                  <p:stCondLst>
                                    <p:cond delay="0"/>
                                  </p:stCondLst>
                                  <p:childTnLst>
                                    <p:set>
                                      <p:cBhvr>
                                        <p:cTn id="97" dur="1" fill="hold">
                                          <p:stCondLst>
                                            <p:cond delay="0"/>
                                          </p:stCondLst>
                                        </p:cTn>
                                        <p:tgtEl>
                                          <p:spTgt spid="7">
                                            <p:txEl>
                                              <p:pRg st="4" end="4"/>
                                            </p:txEl>
                                          </p:spTgt>
                                        </p:tgtEl>
                                        <p:attrNameLst>
                                          <p:attrName>style.visibility</p:attrName>
                                        </p:attrNameLst>
                                      </p:cBhvr>
                                      <p:to>
                                        <p:strVal val="visible"/>
                                      </p:to>
                                    </p:set>
                                    <p:anim calcmode="lin" valueType="num">
                                      <p:cBhvr>
                                        <p:cTn id="98" dur="1000" fill="hold"/>
                                        <p:tgtEl>
                                          <p:spTgt spid="7">
                                            <p:txEl>
                                              <p:pRg st="4" end="4"/>
                                            </p:txEl>
                                          </p:spTgt>
                                        </p:tgtEl>
                                        <p:attrNameLst>
                                          <p:attrName>ppt_x</p:attrName>
                                        </p:attrNameLst>
                                      </p:cBhvr>
                                      <p:tavLst>
                                        <p:tav tm="0">
                                          <p:val>
                                            <p:strVal val="#ppt_x-.2"/>
                                          </p:val>
                                        </p:tav>
                                        <p:tav tm="100000">
                                          <p:val>
                                            <p:strVal val="#ppt_x"/>
                                          </p:val>
                                        </p:tav>
                                      </p:tavLst>
                                    </p:anim>
                                    <p:anim calcmode="lin" valueType="num">
                                      <p:cBhvr>
                                        <p:cTn id="99" dur="1000" fill="hold"/>
                                        <p:tgtEl>
                                          <p:spTgt spid="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7">
                                            <p:txEl>
                                              <p:pRg st="4" end="4"/>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9" presetClass="entr" presetSubtype="0" fill="hold" nodeType="clickEffect">
                                  <p:stCondLst>
                                    <p:cond delay="0"/>
                                  </p:stCondLst>
                                  <p:childTnLst>
                                    <p:set>
                                      <p:cBhvr>
                                        <p:cTn id="104" dur="1" fill="hold">
                                          <p:stCondLst>
                                            <p:cond delay="0"/>
                                          </p:stCondLst>
                                        </p:cTn>
                                        <p:tgtEl>
                                          <p:spTgt spid="7">
                                            <p:txEl>
                                              <p:pRg st="5" end="5"/>
                                            </p:txEl>
                                          </p:spTgt>
                                        </p:tgtEl>
                                        <p:attrNameLst>
                                          <p:attrName>style.visibility</p:attrName>
                                        </p:attrNameLst>
                                      </p:cBhvr>
                                      <p:to>
                                        <p:strVal val="visible"/>
                                      </p:to>
                                    </p:set>
                                    <p:anim calcmode="lin" valueType="num">
                                      <p:cBhvr>
                                        <p:cTn id="105" dur="1000" fill="hold"/>
                                        <p:tgtEl>
                                          <p:spTgt spid="7">
                                            <p:txEl>
                                              <p:pRg st="5" end="5"/>
                                            </p:txEl>
                                          </p:spTgt>
                                        </p:tgtEl>
                                        <p:attrNameLst>
                                          <p:attrName>ppt_x</p:attrName>
                                        </p:attrNameLst>
                                      </p:cBhvr>
                                      <p:tavLst>
                                        <p:tav tm="0">
                                          <p:val>
                                            <p:strVal val="#ppt_x-.2"/>
                                          </p:val>
                                        </p:tav>
                                        <p:tav tm="100000">
                                          <p:val>
                                            <p:strVal val="#ppt_x"/>
                                          </p:val>
                                        </p:tav>
                                      </p:tavLst>
                                    </p:anim>
                                    <p:anim calcmode="lin" valueType="num">
                                      <p:cBhvr>
                                        <p:cTn id="106" dur="1000" fill="hold"/>
                                        <p:tgtEl>
                                          <p:spTgt spid="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107" dur="1000"/>
                                        <p:tgtEl>
                                          <p:spTgt spid="7">
                                            <p:txEl>
                                              <p:pRg st="5" end="5"/>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9" presetClass="entr" presetSubtype="0" fill="hold" nodeType="clickEffect">
                                  <p:stCondLst>
                                    <p:cond delay="0"/>
                                  </p:stCondLst>
                                  <p:childTnLst>
                                    <p:set>
                                      <p:cBhvr>
                                        <p:cTn id="111" dur="1" fill="hold">
                                          <p:stCondLst>
                                            <p:cond delay="0"/>
                                          </p:stCondLst>
                                        </p:cTn>
                                        <p:tgtEl>
                                          <p:spTgt spid="7">
                                            <p:txEl>
                                              <p:pRg st="6" end="6"/>
                                            </p:txEl>
                                          </p:spTgt>
                                        </p:tgtEl>
                                        <p:attrNameLst>
                                          <p:attrName>style.visibility</p:attrName>
                                        </p:attrNameLst>
                                      </p:cBhvr>
                                      <p:to>
                                        <p:strVal val="visible"/>
                                      </p:to>
                                    </p:set>
                                    <p:anim calcmode="lin" valueType="num">
                                      <p:cBhvr>
                                        <p:cTn id="112" dur="1000" fill="hold"/>
                                        <p:tgtEl>
                                          <p:spTgt spid="7">
                                            <p:txEl>
                                              <p:pRg st="6" end="6"/>
                                            </p:txEl>
                                          </p:spTgt>
                                        </p:tgtEl>
                                        <p:attrNameLst>
                                          <p:attrName>ppt_x</p:attrName>
                                        </p:attrNameLst>
                                      </p:cBhvr>
                                      <p:tavLst>
                                        <p:tav tm="0">
                                          <p:val>
                                            <p:strVal val="#ppt_x-.2"/>
                                          </p:val>
                                        </p:tav>
                                        <p:tav tm="100000">
                                          <p:val>
                                            <p:strVal val="#ppt_x"/>
                                          </p:val>
                                        </p:tav>
                                      </p:tavLst>
                                    </p:anim>
                                    <p:anim calcmode="lin" valueType="num">
                                      <p:cBhvr>
                                        <p:cTn id="113" dur="1000" fill="hold"/>
                                        <p:tgtEl>
                                          <p:spTgt spid="7">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114" dur="1000"/>
                                        <p:tgtEl>
                                          <p:spTgt spid="7">
                                            <p:txEl>
                                              <p:pRg st="6" end="6"/>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29" presetClass="entr" presetSubtype="0" fill="hold" nodeType="clickEffect">
                                  <p:stCondLst>
                                    <p:cond delay="0"/>
                                  </p:stCondLst>
                                  <p:childTnLst>
                                    <p:set>
                                      <p:cBhvr>
                                        <p:cTn id="118" dur="1" fill="hold">
                                          <p:stCondLst>
                                            <p:cond delay="0"/>
                                          </p:stCondLst>
                                        </p:cTn>
                                        <p:tgtEl>
                                          <p:spTgt spid="7">
                                            <p:txEl>
                                              <p:pRg st="7" end="7"/>
                                            </p:txEl>
                                          </p:spTgt>
                                        </p:tgtEl>
                                        <p:attrNameLst>
                                          <p:attrName>style.visibility</p:attrName>
                                        </p:attrNameLst>
                                      </p:cBhvr>
                                      <p:to>
                                        <p:strVal val="visible"/>
                                      </p:to>
                                    </p:set>
                                    <p:anim calcmode="lin" valueType="num">
                                      <p:cBhvr>
                                        <p:cTn id="119" dur="1000" fill="hold"/>
                                        <p:tgtEl>
                                          <p:spTgt spid="7">
                                            <p:txEl>
                                              <p:pRg st="7" end="7"/>
                                            </p:txEl>
                                          </p:spTgt>
                                        </p:tgtEl>
                                        <p:attrNameLst>
                                          <p:attrName>ppt_x</p:attrName>
                                        </p:attrNameLst>
                                      </p:cBhvr>
                                      <p:tavLst>
                                        <p:tav tm="0">
                                          <p:val>
                                            <p:strVal val="#ppt_x-.2"/>
                                          </p:val>
                                        </p:tav>
                                        <p:tav tm="100000">
                                          <p:val>
                                            <p:strVal val="#ppt_x"/>
                                          </p:val>
                                        </p:tav>
                                      </p:tavLst>
                                    </p:anim>
                                    <p:anim calcmode="lin" valueType="num">
                                      <p:cBhvr>
                                        <p:cTn id="120" dur="1000" fill="hold"/>
                                        <p:tgtEl>
                                          <p:spTgt spid="7">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121" dur="1000"/>
                                        <p:tgtEl>
                                          <p:spTgt spid="7">
                                            <p:txEl>
                                              <p:pRg st="7" end="7"/>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29" presetClass="entr" presetSubtype="0" fill="hold" nodeType="clickEffect">
                                  <p:stCondLst>
                                    <p:cond delay="0"/>
                                  </p:stCondLst>
                                  <p:childTnLst>
                                    <p:set>
                                      <p:cBhvr>
                                        <p:cTn id="125" dur="1" fill="hold">
                                          <p:stCondLst>
                                            <p:cond delay="0"/>
                                          </p:stCondLst>
                                        </p:cTn>
                                        <p:tgtEl>
                                          <p:spTgt spid="7">
                                            <p:txEl>
                                              <p:pRg st="8" end="8"/>
                                            </p:txEl>
                                          </p:spTgt>
                                        </p:tgtEl>
                                        <p:attrNameLst>
                                          <p:attrName>style.visibility</p:attrName>
                                        </p:attrNameLst>
                                      </p:cBhvr>
                                      <p:to>
                                        <p:strVal val="visible"/>
                                      </p:to>
                                    </p:set>
                                    <p:anim calcmode="lin" valueType="num">
                                      <p:cBhvr>
                                        <p:cTn id="126" dur="1000" fill="hold"/>
                                        <p:tgtEl>
                                          <p:spTgt spid="7">
                                            <p:txEl>
                                              <p:pRg st="8" end="8"/>
                                            </p:txEl>
                                          </p:spTgt>
                                        </p:tgtEl>
                                        <p:attrNameLst>
                                          <p:attrName>ppt_x</p:attrName>
                                        </p:attrNameLst>
                                      </p:cBhvr>
                                      <p:tavLst>
                                        <p:tav tm="0">
                                          <p:val>
                                            <p:strVal val="#ppt_x-.2"/>
                                          </p:val>
                                        </p:tav>
                                        <p:tav tm="100000">
                                          <p:val>
                                            <p:strVal val="#ppt_x"/>
                                          </p:val>
                                        </p:tav>
                                      </p:tavLst>
                                    </p:anim>
                                    <p:anim calcmode="lin" valueType="num">
                                      <p:cBhvr>
                                        <p:cTn id="127" dur="1000" fill="hold"/>
                                        <p:tgtEl>
                                          <p:spTgt spid="7">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128" dur="10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81000"/>
            <a:ext cx="8229600" cy="6092952"/>
          </a:xfrm>
        </p:spPr>
        <p:txBody>
          <a:bodyPr/>
          <a:lstStyle/>
          <a:p>
            <a:pPr marL="0" indent="0" algn="ctr">
              <a:buNone/>
            </a:pPr>
            <a:r>
              <a:rPr lang="fa-IR" dirty="0">
                <a:solidFill>
                  <a:srgbClr val="FF0000"/>
                </a:solidFill>
                <a:cs typeface="B Titr" panose="00000700000000000000" pitchFamily="2" charset="-78"/>
              </a:rPr>
              <a:t>شرایط </a:t>
            </a:r>
            <a:r>
              <a:rPr lang="fa-IR" dirty="0" smtClean="0">
                <a:solidFill>
                  <a:srgbClr val="FF0000"/>
                </a:solidFill>
                <a:cs typeface="B Titr" panose="00000700000000000000" pitchFamily="2" charset="-78"/>
              </a:rPr>
              <a:t>مذاكره</a:t>
            </a:r>
          </a:p>
          <a:p>
            <a:pPr marL="0" indent="0" algn="ctr">
              <a:buNone/>
            </a:pPr>
            <a:endParaRPr lang="fa-IR" dirty="0" smtClean="0">
              <a:solidFill>
                <a:srgbClr val="FF0000"/>
              </a:solidFill>
              <a:cs typeface="B Titr" panose="00000700000000000000" pitchFamily="2" charset="-78"/>
            </a:endParaRPr>
          </a:p>
          <a:p>
            <a:pPr marL="0" indent="0" algn="r">
              <a:buNone/>
            </a:pPr>
            <a:r>
              <a:rPr lang="fa-IR" dirty="0" smtClean="0"/>
              <a:t> </a:t>
            </a:r>
            <a:r>
              <a:rPr lang="fa-IR" dirty="0"/>
              <a:t>-</a:t>
            </a:r>
            <a:r>
              <a:rPr lang="fa-IR" b="1" dirty="0">
                <a:cs typeface="B Mitra" panose="00000400000000000000" pitchFamily="2" charset="-78"/>
              </a:rPr>
              <a:t>دو طرف تمایل به گفت گو داشته باشند</a:t>
            </a:r>
            <a:r>
              <a:rPr lang="fa-IR" b="1" dirty="0" smtClean="0">
                <a:cs typeface="B Mitra" panose="00000400000000000000" pitchFamily="2" charset="-78"/>
              </a:rPr>
              <a:t>.</a:t>
            </a:r>
          </a:p>
          <a:p>
            <a:pPr marL="0" indent="0" algn="r">
              <a:buNone/>
            </a:pPr>
            <a:endParaRPr lang="fa-IR" b="1" dirty="0" smtClean="0">
              <a:cs typeface="B Mitra" panose="00000400000000000000" pitchFamily="2" charset="-78"/>
            </a:endParaRPr>
          </a:p>
          <a:p>
            <a:pPr marL="0" indent="0" algn="r">
              <a:buNone/>
            </a:pPr>
            <a:r>
              <a:rPr lang="fa-IR" b="1" dirty="0" smtClean="0">
                <a:cs typeface="B Mitra" panose="00000400000000000000" pitchFamily="2" charset="-78"/>
              </a:rPr>
              <a:t> </a:t>
            </a:r>
            <a:r>
              <a:rPr lang="fa-IR" b="1" dirty="0">
                <a:cs typeface="B Mitra" panose="00000400000000000000" pitchFamily="2" charset="-78"/>
              </a:rPr>
              <a:t>- یک موضوع </a:t>
            </a:r>
            <a:r>
              <a:rPr lang="fa-IR" b="1" dirty="0" smtClean="0">
                <a:cs typeface="B Mitra" panose="00000400000000000000" pitchFamily="2" charset="-78"/>
              </a:rPr>
              <a:t>مشخص انتخاب </a:t>
            </a:r>
            <a:r>
              <a:rPr lang="fa-IR" b="1" dirty="0">
                <a:cs typeface="B Mitra" panose="00000400000000000000" pitchFamily="2" charset="-78"/>
              </a:rPr>
              <a:t>شود و در موردش صحبت شود. </a:t>
            </a:r>
            <a:endParaRPr lang="fa-IR" b="1" dirty="0" smtClean="0">
              <a:cs typeface="B Mitra" panose="00000400000000000000" pitchFamily="2" charset="-78"/>
            </a:endParaRPr>
          </a:p>
          <a:p>
            <a:pPr marL="0" indent="0" algn="r">
              <a:buNone/>
            </a:pPr>
            <a:endParaRPr lang="fa-IR" b="1" dirty="0" smtClean="0">
              <a:cs typeface="B Mitra" panose="00000400000000000000" pitchFamily="2" charset="-78"/>
            </a:endParaRPr>
          </a:p>
          <a:p>
            <a:pPr marL="0" indent="0" algn="r">
              <a:buNone/>
            </a:pPr>
            <a:r>
              <a:rPr lang="fa-IR" b="1" dirty="0" smtClean="0">
                <a:cs typeface="B Mitra" panose="00000400000000000000" pitchFamily="2" charset="-78"/>
              </a:rPr>
              <a:t>-</a:t>
            </a:r>
            <a:r>
              <a:rPr lang="fa-IR" b="1" dirty="0">
                <a:cs typeface="B Mitra" panose="00000400000000000000" pitchFamily="2" charset="-78"/>
              </a:rPr>
              <a:t>دو طرف </a:t>
            </a:r>
            <a:r>
              <a:rPr lang="fa-IR" b="1" dirty="0" smtClean="0">
                <a:cs typeface="B Mitra" panose="00000400000000000000" pitchFamily="2" charset="-78"/>
              </a:rPr>
              <a:t>به دقت </a:t>
            </a:r>
            <a:r>
              <a:rPr lang="fa-IR" b="1" dirty="0">
                <a:cs typeface="B Mitra" panose="00000400000000000000" pitchFamily="2" charset="-78"/>
              </a:rPr>
              <a:t>به صحبت هم گوش دهند. </a:t>
            </a:r>
            <a:endParaRPr lang="fa-IR" b="1" dirty="0" smtClean="0">
              <a:cs typeface="B Mitra" panose="00000400000000000000" pitchFamily="2" charset="-78"/>
            </a:endParaRPr>
          </a:p>
          <a:p>
            <a:pPr marL="0" indent="0" algn="r">
              <a:buNone/>
            </a:pPr>
            <a:endParaRPr lang="fa-IR" b="1" dirty="0" smtClean="0">
              <a:cs typeface="B Mitra" panose="00000400000000000000" pitchFamily="2" charset="-78"/>
            </a:endParaRPr>
          </a:p>
          <a:p>
            <a:pPr marL="0" indent="0" algn="r">
              <a:buNone/>
            </a:pPr>
            <a:r>
              <a:rPr lang="fa-IR" b="1" dirty="0" smtClean="0">
                <a:cs typeface="B Mitra" panose="00000400000000000000" pitchFamily="2" charset="-78"/>
              </a:rPr>
              <a:t>-به جای </a:t>
            </a:r>
            <a:r>
              <a:rPr lang="fa-IR" b="1" dirty="0">
                <a:cs typeface="B Mitra" panose="00000400000000000000" pitchFamily="2" charset="-78"/>
              </a:rPr>
              <a:t>دنبال مقصر گشتن به جستجوی </a:t>
            </a:r>
            <a:r>
              <a:rPr lang="fa-IR" b="1" dirty="0" smtClean="0">
                <a:cs typeface="B Mitra" panose="00000400000000000000" pitchFamily="2" charset="-78"/>
              </a:rPr>
              <a:t>راه حل هایی </a:t>
            </a:r>
            <a:r>
              <a:rPr lang="fa-IR" b="1" dirty="0">
                <a:cs typeface="B Mitra" panose="00000400000000000000" pitchFamily="2" charset="-78"/>
              </a:rPr>
              <a:t>برای حل </a:t>
            </a:r>
            <a:r>
              <a:rPr lang="fa-IR" b="1" dirty="0" smtClean="0">
                <a:cs typeface="B Mitra" panose="00000400000000000000" pitchFamily="2" charset="-78"/>
              </a:rPr>
              <a:t>اختلاف </a:t>
            </a:r>
            <a:r>
              <a:rPr lang="fa-IR" b="1" dirty="0">
                <a:cs typeface="B Mitra" panose="00000400000000000000" pitchFamily="2" charset="-78"/>
              </a:rPr>
              <a:t>پراخته شود</a:t>
            </a:r>
            <a:r>
              <a:rPr lang="fa-IR" dirty="0"/>
              <a:t>. </a:t>
            </a:r>
            <a:endParaRPr lang="en-US" dirty="0">
              <a:cs typeface="B Titr" panose="00000700000000000000" pitchFamily="2" charset="-78"/>
            </a:endParaRPr>
          </a:p>
        </p:txBody>
      </p:sp>
    </p:spTree>
    <p:extLst>
      <p:ext uri="{BB962C8B-B14F-4D97-AF65-F5344CB8AC3E}">
        <p14:creationId xmlns:p14="http://schemas.microsoft.com/office/powerpoint/2010/main" val="13259852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00"/>
                </a:solidFill>
                <a:cs typeface="B Titr" panose="00000700000000000000" pitchFamily="2" charset="-78"/>
              </a:rPr>
              <a:t>مراحل مذاکره موفق</a:t>
            </a:r>
            <a:endParaRPr lang="en-US" dirty="0">
              <a:solidFill>
                <a:srgbClr val="FF0000"/>
              </a:solidFill>
              <a:cs typeface="B Titr" panose="00000700000000000000" pitchFamily="2" charset="-78"/>
            </a:endParaRPr>
          </a:p>
        </p:txBody>
      </p:sp>
      <p:sp>
        <p:nvSpPr>
          <p:cNvPr id="3" name="Content Placeholder 2"/>
          <p:cNvSpPr>
            <a:spLocks noGrp="1"/>
          </p:cNvSpPr>
          <p:nvPr>
            <p:ph sz="quarter" idx="1"/>
          </p:nvPr>
        </p:nvSpPr>
        <p:spPr>
          <a:xfrm>
            <a:off x="457200" y="2209800"/>
            <a:ext cx="7467600" cy="4264152"/>
          </a:xfrm>
        </p:spPr>
        <p:txBody>
          <a:bodyPr/>
          <a:lstStyle/>
          <a:p>
            <a:pPr marL="0" indent="0" algn="r">
              <a:lnSpc>
                <a:spcPct val="150000"/>
              </a:lnSpc>
              <a:buNone/>
            </a:pPr>
            <a:r>
              <a:rPr lang="fa-IR" b="1" dirty="0" smtClean="0">
                <a:cs typeface="B Mitra" panose="00000400000000000000" pitchFamily="2" charset="-78"/>
              </a:rPr>
              <a:t>1- آمادگی برای مذاکره</a:t>
            </a:r>
          </a:p>
          <a:p>
            <a:pPr marL="0" indent="0" algn="r">
              <a:lnSpc>
                <a:spcPct val="150000"/>
              </a:lnSpc>
              <a:buNone/>
            </a:pPr>
            <a:r>
              <a:rPr lang="fa-IR" b="1" dirty="0" smtClean="0">
                <a:cs typeface="B Mitra" panose="00000400000000000000" pitchFamily="2" charset="-78"/>
              </a:rPr>
              <a:t>2- شروع مذاکره</a:t>
            </a:r>
          </a:p>
          <a:p>
            <a:pPr marL="0" indent="0" algn="r">
              <a:lnSpc>
                <a:spcPct val="150000"/>
              </a:lnSpc>
              <a:buNone/>
            </a:pPr>
            <a:r>
              <a:rPr lang="fa-IR" b="1" dirty="0" smtClean="0">
                <a:cs typeface="B Mitra" panose="00000400000000000000" pitchFamily="2" charset="-78"/>
              </a:rPr>
              <a:t>3- پیشنهاد و پیشنهاد متقابل</a:t>
            </a:r>
          </a:p>
          <a:p>
            <a:pPr marL="0" indent="0" algn="r">
              <a:lnSpc>
                <a:spcPct val="150000"/>
              </a:lnSpc>
              <a:buNone/>
            </a:pPr>
            <a:r>
              <a:rPr lang="fa-IR" b="1" dirty="0" smtClean="0">
                <a:cs typeface="B Mitra" panose="00000400000000000000" pitchFamily="2" charset="-78"/>
              </a:rPr>
              <a:t>4- مخالفت</a:t>
            </a:r>
          </a:p>
          <a:p>
            <a:pPr marL="0" indent="0" algn="r">
              <a:lnSpc>
                <a:spcPct val="150000"/>
              </a:lnSpc>
              <a:buNone/>
            </a:pPr>
            <a:r>
              <a:rPr lang="fa-IR" b="1" dirty="0" smtClean="0">
                <a:cs typeface="B Mitra" panose="00000400000000000000" pitchFamily="2" charset="-78"/>
              </a:rPr>
              <a:t>5- توافق</a:t>
            </a:r>
            <a:endParaRPr lang="en-US" b="1" dirty="0">
              <a:cs typeface="B Mitra" panose="00000400000000000000" pitchFamily="2" charset="-78"/>
            </a:endParaRPr>
          </a:p>
        </p:txBody>
      </p:sp>
    </p:spTree>
    <p:extLst>
      <p:ext uri="{BB962C8B-B14F-4D97-AF65-F5344CB8AC3E}">
        <p14:creationId xmlns:p14="http://schemas.microsoft.com/office/powerpoint/2010/main" val="1149243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مرحله اول: آمادگی یا مهیا شدن برای مذاکره</a:t>
            </a:r>
            <a:endParaRPr lang="en-US" dirty="0">
              <a:cs typeface="B Titr" panose="00000700000000000000" pitchFamily="2" charset="-78"/>
            </a:endParaRPr>
          </a:p>
        </p:txBody>
      </p:sp>
      <p:sp>
        <p:nvSpPr>
          <p:cNvPr id="3" name="Content Placeholder 2"/>
          <p:cNvSpPr>
            <a:spLocks noGrp="1"/>
          </p:cNvSpPr>
          <p:nvPr>
            <p:ph sz="quarter" idx="1"/>
          </p:nvPr>
        </p:nvSpPr>
        <p:spPr/>
        <p:txBody>
          <a:bodyPr/>
          <a:lstStyle/>
          <a:p>
            <a:pPr marL="0" indent="0" algn="r">
              <a:buNone/>
            </a:pPr>
            <a:r>
              <a:rPr lang="fa-IR" dirty="0" smtClean="0"/>
              <a:t>- </a:t>
            </a:r>
            <a:r>
              <a:rPr lang="fa-IR" b="1" dirty="0" smtClean="0">
                <a:cs typeface="B Mitra" panose="00000400000000000000" pitchFamily="2" charset="-78"/>
              </a:rPr>
              <a:t>قبل از مذاکره خواسته های خود را مشخص کنید. برای این منظور می توانید از بارش فکری، جستجوی اطلاعات و ایجاد پیشنهادات متقابل استفاده کنید. برای این منظور می توانید از فرمت زیر استفاده کنید:</a:t>
            </a:r>
          </a:p>
          <a:p>
            <a:pPr algn="r"/>
            <a:endParaRPr lang="fa-IR" b="1" dirty="0">
              <a:cs typeface="B Mitra" panose="00000400000000000000" pitchFamily="2" charset="-78"/>
            </a:endParaRPr>
          </a:p>
          <a:p>
            <a:pPr marL="0" indent="0" algn="r">
              <a:buNone/>
            </a:pPr>
            <a:r>
              <a:rPr lang="fa-IR" b="1" dirty="0" smtClean="0">
                <a:solidFill>
                  <a:srgbClr val="C00000"/>
                </a:solidFill>
                <a:cs typeface="B Mitra" panose="00000400000000000000" pitchFamily="2" charset="-78"/>
              </a:rPr>
              <a:t>الف) قبل از مذاکره قواعد زیر را در ذهن خود مرور کنید:</a:t>
            </a:r>
          </a:p>
          <a:p>
            <a:pPr marL="0" indent="0" algn="r">
              <a:buNone/>
            </a:pPr>
            <a:r>
              <a:rPr lang="fa-IR" b="1" dirty="0" smtClean="0">
                <a:cs typeface="B Mitra" panose="00000400000000000000" pitchFamily="2" charset="-78"/>
              </a:rPr>
              <a:t>- من با آرامش تعارض را می پذیرم.</a:t>
            </a:r>
          </a:p>
          <a:p>
            <a:pPr algn="r">
              <a:buFontTx/>
              <a:buChar char="-"/>
            </a:pPr>
            <a:endParaRPr lang="fa-IR" b="1" dirty="0" smtClean="0">
              <a:cs typeface="B Mitra" panose="00000400000000000000" pitchFamily="2" charset="-78"/>
            </a:endParaRPr>
          </a:p>
          <a:p>
            <a:pPr marL="0" indent="0" algn="r">
              <a:buNone/>
            </a:pPr>
            <a:r>
              <a:rPr lang="fa-IR" b="1" dirty="0" smtClean="0">
                <a:cs typeface="B Mitra" panose="00000400000000000000" pitchFamily="2" charset="-78"/>
              </a:rPr>
              <a:t>- من از بحث با طرف مقابل نتیجه منصفانه ای را می خواهم که مورد توافق دو طرف باشد و برای هر دو خوب باشد.</a:t>
            </a: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 من منعطف هستم و متوجه پیام های ذهن خود هستم.</a:t>
            </a:r>
            <a:endParaRPr lang="en-US" b="1" dirty="0">
              <a:cs typeface="B Mitra" panose="00000400000000000000" pitchFamily="2" charset="-78"/>
            </a:endParaRPr>
          </a:p>
        </p:txBody>
      </p:sp>
    </p:spTree>
    <p:extLst>
      <p:ext uri="{BB962C8B-B14F-4D97-AF65-F5344CB8AC3E}">
        <p14:creationId xmlns:p14="http://schemas.microsoft.com/office/powerpoint/2010/main" val="436745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مرحله اول: آمادگی یا مهیا شدن برای مذاکره</a:t>
            </a:r>
            <a:endParaRPr lang="en-US" dirty="0">
              <a:cs typeface="B Titr" panose="00000700000000000000" pitchFamily="2" charset="-78"/>
            </a:endParaRPr>
          </a:p>
        </p:txBody>
      </p:sp>
      <p:sp>
        <p:nvSpPr>
          <p:cNvPr id="3" name="Content Placeholder 2"/>
          <p:cNvSpPr>
            <a:spLocks noGrp="1"/>
          </p:cNvSpPr>
          <p:nvPr>
            <p:ph sz="quarter" idx="1"/>
          </p:nvPr>
        </p:nvSpPr>
        <p:spPr/>
        <p:txBody>
          <a:bodyPr>
            <a:normAutofit fontScale="92500"/>
          </a:bodyPr>
          <a:lstStyle/>
          <a:p>
            <a:pPr marL="0" indent="0" algn="just" rtl="1">
              <a:buNone/>
            </a:pPr>
            <a:r>
              <a:rPr lang="fa-IR" b="1" dirty="0">
                <a:solidFill>
                  <a:srgbClr val="C00000"/>
                </a:solidFill>
                <a:cs typeface="B Mitra" panose="00000400000000000000" pitchFamily="2" charset="-78"/>
              </a:rPr>
              <a:t>ب) توصیف موقعیت مورد نظر: موقعیت تعارض را بطور عینی، بی طرفانه و بدون دخالت دادن احساسات خود توصیف کنید.</a:t>
            </a:r>
          </a:p>
          <a:p>
            <a:pPr algn="just" rtl="1"/>
            <a:endParaRPr lang="fa-IR" b="1" dirty="0">
              <a:solidFill>
                <a:srgbClr val="C00000"/>
              </a:solidFill>
              <a:cs typeface="B Mitra" panose="00000400000000000000" pitchFamily="2" charset="-78"/>
            </a:endParaRPr>
          </a:p>
          <a:p>
            <a:pPr marL="0" indent="0" algn="just" rtl="1">
              <a:buNone/>
            </a:pPr>
            <a:r>
              <a:rPr lang="fa-IR" b="1" dirty="0">
                <a:solidFill>
                  <a:srgbClr val="C00000"/>
                </a:solidFill>
                <a:cs typeface="B Mitra" panose="00000400000000000000" pitchFamily="2" charset="-78"/>
              </a:rPr>
              <a:t>ج) برچسب زدن به تمامی احساسات مثبت و منفی خود در آن موقعیت.این کار باعث می شود که واقعیت ها تحت الشعاع احساسهایتان قرار نگیرد.</a:t>
            </a:r>
          </a:p>
          <a:p>
            <a:pPr algn="just" rtl="1"/>
            <a:endParaRPr lang="fa-IR" dirty="0"/>
          </a:p>
          <a:p>
            <a:pPr marL="0" indent="0" algn="just" rtl="1">
              <a:buNone/>
            </a:pPr>
            <a:r>
              <a:rPr lang="fa-IR" b="1" dirty="0">
                <a:solidFill>
                  <a:srgbClr val="C00000"/>
                </a:solidFill>
                <a:cs typeface="B Mitra" panose="00000400000000000000" pitchFamily="2" charset="-78"/>
              </a:rPr>
              <a:t>د) علایق و نیازها را در سه ستون بنویسید:</a:t>
            </a:r>
          </a:p>
          <a:p>
            <a:pPr marL="0" indent="0" algn="just" rtl="1">
              <a:buNone/>
            </a:pPr>
            <a:r>
              <a:rPr lang="fa-IR" dirty="0" smtClean="0"/>
              <a:t>- </a:t>
            </a:r>
            <a:r>
              <a:rPr lang="fa-IR" b="1" dirty="0">
                <a:cs typeface="B Mitra" panose="00000400000000000000" pitchFamily="2" charset="-78"/>
              </a:rPr>
              <a:t>ستون اول: علایق و نیازهای عینی و غیر عینی خود را بنویسید.</a:t>
            </a:r>
          </a:p>
          <a:p>
            <a:pPr marL="0" indent="0" algn="just" rtl="1">
              <a:buNone/>
            </a:pPr>
            <a:r>
              <a:rPr lang="fa-IR" b="1" dirty="0">
                <a:cs typeface="B Mitra" panose="00000400000000000000" pitchFamily="2" charset="-78"/>
              </a:rPr>
              <a:t>- ستون دوم: علایق و خواسته های عینی و غیر عینی طرف </a:t>
            </a:r>
            <a:r>
              <a:rPr lang="fa-IR" b="1" dirty="0" smtClean="0">
                <a:cs typeface="B Mitra" panose="00000400000000000000" pitchFamily="2" charset="-78"/>
              </a:rPr>
              <a:t>مقابل خود </a:t>
            </a:r>
            <a:r>
              <a:rPr lang="fa-IR" b="1" dirty="0">
                <a:cs typeface="B Mitra" panose="00000400000000000000" pitchFamily="2" charset="-78"/>
              </a:rPr>
              <a:t>را بنویسید.</a:t>
            </a:r>
          </a:p>
          <a:p>
            <a:pPr marL="0" indent="0" algn="just" rtl="1">
              <a:buNone/>
            </a:pPr>
            <a:r>
              <a:rPr lang="fa-IR" b="1" dirty="0">
                <a:cs typeface="B Mitra" panose="00000400000000000000" pitchFamily="2" charset="-78"/>
              </a:rPr>
              <a:t>- ستون سوم: علایق مشترک را بنویسید. مشخص کنید که هر دوی شما چه می خواهید (مهم ترین ستون).</a:t>
            </a:r>
            <a:endParaRPr lang="en-US" b="1" dirty="0">
              <a:cs typeface="B Mitra" panose="00000400000000000000" pitchFamily="2" charset="-78"/>
            </a:endParaRPr>
          </a:p>
        </p:txBody>
      </p:sp>
    </p:spTree>
    <p:extLst>
      <p:ext uri="{BB962C8B-B14F-4D97-AF65-F5344CB8AC3E}">
        <p14:creationId xmlns:p14="http://schemas.microsoft.com/office/powerpoint/2010/main" val="39074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مرحله اول: آمادگی یا مهیا شدن برای مذاکره</a:t>
            </a:r>
            <a:endParaRPr lang="en-US" dirty="0">
              <a:cs typeface="B Titr" panose="00000700000000000000" pitchFamily="2" charset="-78"/>
            </a:endParaRPr>
          </a:p>
        </p:txBody>
      </p:sp>
      <p:sp>
        <p:nvSpPr>
          <p:cNvPr id="3" name="Content Placeholder 2"/>
          <p:cNvSpPr>
            <a:spLocks noGrp="1"/>
          </p:cNvSpPr>
          <p:nvPr>
            <p:ph sz="quarter" idx="1"/>
          </p:nvPr>
        </p:nvSpPr>
        <p:spPr/>
        <p:txBody>
          <a:bodyPr>
            <a:normAutofit/>
          </a:bodyPr>
          <a:lstStyle/>
          <a:p>
            <a:pPr marL="0" indent="0" algn="r">
              <a:buNone/>
            </a:pPr>
            <a:r>
              <a:rPr lang="fa-IR" sz="2800" dirty="0" smtClean="0">
                <a:solidFill>
                  <a:srgbClr val="FF0000"/>
                </a:solidFill>
                <a:cs typeface="B Mitra" panose="00000400000000000000" pitchFamily="2" charset="-78"/>
              </a:rPr>
              <a:t>ه) تهیه راه حل های آزمایشی با در نظر گرفتن وضعیت مورد نظر:</a:t>
            </a:r>
          </a:p>
          <a:p>
            <a:pPr algn="r"/>
            <a:endParaRPr lang="fa-IR" sz="2800" dirty="0">
              <a:cs typeface="B Mitra" panose="00000400000000000000" pitchFamily="2" charset="-78"/>
            </a:endParaRPr>
          </a:p>
          <a:p>
            <a:pPr marL="0" indent="0" algn="r">
              <a:buNone/>
            </a:pPr>
            <a:r>
              <a:rPr lang="fa-IR" sz="2800" dirty="0" smtClean="0">
                <a:cs typeface="B Mitra" panose="00000400000000000000" pitchFamily="2" charset="-78"/>
              </a:rPr>
              <a:t>- راه حل ایده آلی من کدام است؟</a:t>
            </a:r>
          </a:p>
          <a:p>
            <a:pPr marL="0" indent="0" algn="r">
              <a:buNone/>
            </a:pPr>
            <a:r>
              <a:rPr lang="fa-IR" sz="2800" dirty="0" smtClean="0">
                <a:cs typeface="B Mitra" panose="00000400000000000000" pitchFamily="2" charset="-78"/>
              </a:rPr>
              <a:t>- پیامد قابل قبول</a:t>
            </a:r>
          </a:p>
          <a:p>
            <a:pPr marL="0" indent="0" algn="r">
              <a:buNone/>
            </a:pPr>
            <a:r>
              <a:rPr lang="fa-IR" sz="2800" dirty="0" smtClean="0">
                <a:cs typeface="B Mitra" panose="00000400000000000000" pitchFamily="2" charset="-78"/>
              </a:rPr>
              <a:t>- پیامد غیر قابل قبول</a:t>
            </a:r>
            <a:endParaRPr lang="en-US" sz="2800" dirty="0">
              <a:cs typeface="B Mitra" panose="00000400000000000000" pitchFamily="2" charset="-78"/>
            </a:endParaRPr>
          </a:p>
        </p:txBody>
      </p:sp>
    </p:spTree>
    <p:extLst>
      <p:ext uri="{BB962C8B-B14F-4D97-AF65-F5344CB8AC3E}">
        <p14:creationId xmlns:p14="http://schemas.microsoft.com/office/powerpoint/2010/main" val="26718541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cs typeface="B Mitra" panose="00000400000000000000" pitchFamily="2" charset="-78"/>
              </a:rPr>
              <a:t>مثال: تعطیلات و اختلاف بر سر نحوه گذراندن آن</a:t>
            </a:r>
            <a:endParaRPr lang="en-US" b="1" dirty="0">
              <a:cs typeface="B Mitra" panose="00000400000000000000" pitchFamily="2" charset="-78"/>
            </a:endParaRPr>
          </a:p>
        </p:txBody>
      </p:sp>
      <p:sp>
        <p:nvSpPr>
          <p:cNvPr id="3" name="Content Placeholder 2"/>
          <p:cNvSpPr>
            <a:spLocks noGrp="1"/>
          </p:cNvSpPr>
          <p:nvPr>
            <p:ph sz="quarter" idx="1"/>
          </p:nvPr>
        </p:nvSpPr>
        <p:spPr/>
        <p:txBody>
          <a:bodyPr/>
          <a:lstStyle/>
          <a:p>
            <a:pPr marL="0" indent="0" algn="r">
              <a:buNone/>
            </a:pPr>
            <a:r>
              <a:rPr lang="fa-IR" b="1" dirty="0" smtClean="0">
                <a:solidFill>
                  <a:srgbClr val="FF0000"/>
                </a:solidFill>
                <a:cs typeface="B Mitra" panose="00000400000000000000" pitchFamily="2" charset="-78"/>
              </a:rPr>
              <a:t>الف) مرور قواعد پایه</a:t>
            </a:r>
            <a:r>
              <a:rPr lang="fa-IR" b="1" dirty="0" smtClean="0">
                <a:cs typeface="B Mitra" panose="00000400000000000000" pitchFamily="2" charset="-78"/>
              </a:rPr>
              <a:t>:</a:t>
            </a:r>
          </a:p>
          <a:p>
            <a:pPr marL="0" indent="0" algn="r">
              <a:buNone/>
            </a:pPr>
            <a:r>
              <a:rPr lang="fa-IR" b="1" dirty="0" smtClean="0">
                <a:cs typeface="B Mitra" panose="00000400000000000000" pitchFamily="2" charset="-78"/>
              </a:rPr>
              <a:t>- تعارض طبیعی است و هر یک از ما حق داریم خواسته های خود را داشته باشیم.</a:t>
            </a:r>
          </a:p>
          <a:p>
            <a:pPr marL="0" indent="0" algn="r">
              <a:buNone/>
            </a:pPr>
            <a:r>
              <a:rPr lang="fa-IR" b="1" dirty="0" smtClean="0">
                <a:cs typeface="B Mitra" panose="00000400000000000000" pitchFamily="2" charset="-78"/>
              </a:rPr>
              <a:t>- من از مذاکره خود می خواهم به نتیجه ای منصفانه برسم که هر دو راضی باشیم.</a:t>
            </a:r>
          </a:p>
          <a:p>
            <a:pPr marL="0" indent="0" algn="r">
              <a:buNone/>
            </a:pPr>
            <a:r>
              <a:rPr lang="fa-IR" b="1" dirty="0" smtClean="0">
                <a:cs typeface="B Mitra" panose="00000400000000000000" pitchFamily="2" charset="-78"/>
              </a:rPr>
              <a:t>- منعطف هستم و مراقب پیام های ذهنی ام هستم.</a:t>
            </a:r>
          </a:p>
          <a:p>
            <a:pPr algn="r">
              <a:buFontTx/>
              <a:buChar char="-"/>
            </a:pPr>
            <a:endParaRPr lang="fa-IR" b="1" dirty="0" smtClean="0">
              <a:cs typeface="B Mitra" panose="00000400000000000000" pitchFamily="2" charset="-78"/>
            </a:endParaRPr>
          </a:p>
          <a:p>
            <a:pPr algn="r">
              <a:buFontTx/>
              <a:buChar char="-"/>
            </a:pPr>
            <a:endParaRPr lang="fa-IR" b="1" dirty="0">
              <a:cs typeface="B Mitra" panose="00000400000000000000" pitchFamily="2" charset="-78"/>
            </a:endParaRPr>
          </a:p>
          <a:p>
            <a:pPr marL="0" indent="0" algn="r">
              <a:buNone/>
            </a:pPr>
            <a:r>
              <a:rPr lang="fa-IR" b="1" dirty="0" smtClean="0">
                <a:cs typeface="B Mitra" panose="00000400000000000000" pitchFamily="2" charset="-78"/>
              </a:rPr>
              <a:t>ب) </a:t>
            </a:r>
            <a:r>
              <a:rPr lang="fa-IR" b="1" dirty="0" smtClean="0">
                <a:solidFill>
                  <a:srgbClr val="FF0000"/>
                </a:solidFill>
                <a:cs typeface="B Mitra" panose="00000400000000000000" pitchFamily="2" charset="-78"/>
              </a:rPr>
              <a:t>توصیف موقعیت: </a:t>
            </a:r>
            <a:r>
              <a:rPr lang="fa-IR" b="1" dirty="0" smtClean="0">
                <a:cs typeface="B Mitra" panose="00000400000000000000" pitchFamily="2" charset="-78"/>
              </a:rPr>
              <a:t>«تعطیلات عید نزدیک می شود. دوست دارم تعطیلات را در کنار مادرم باشم ولی همسرم می خواهد در خانه بماند». </a:t>
            </a:r>
            <a:endParaRPr lang="en-US" b="1" dirty="0">
              <a:cs typeface="B Mitra" panose="00000400000000000000" pitchFamily="2" charset="-78"/>
            </a:endParaRPr>
          </a:p>
        </p:txBody>
      </p:sp>
    </p:spTree>
    <p:extLst>
      <p:ext uri="{BB962C8B-B14F-4D97-AF65-F5344CB8AC3E}">
        <p14:creationId xmlns:p14="http://schemas.microsoft.com/office/powerpoint/2010/main" val="23037428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B Mitra" panose="00000400000000000000" pitchFamily="2" charset="-78"/>
              </a:rPr>
              <a:t>مثال: تعطیلات و اختلاف بر سر نحوه گذراندن آن</a:t>
            </a:r>
            <a:endParaRPr lang="en-US" b="1" dirty="0">
              <a:cs typeface="B Mitra" panose="00000400000000000000" pitchFamily="2" charset="-78"/>
            </a:endParaRPr>
          </a:p>
        </p:txBody>
      </p:sp>
      <p:sp>
        <p:nvSpPr>
          <p:cNvPr id="3" name="Content Placeholder 2"/>
          <p:cNvSpPr>
            <a:spLocks noGrp="1"/>
          </p:cNvSpPr>
          <p:nvPr>
            <p:ph sz="quarter" idx="1"/>
          </p:nvPr>
        </p:nvSpPr>
        <p:spPr/>
        <p:txBody>
          <a:bodyPr/>
          <a:lstStyle/>
          <a:p>
            <a:pPr marL="0" indent="0" algn="r">
              <a:buNone/>
            </a:pPr>
            <a:r>
              <a:rPr lang="fa-IR" b="1" dirty="0" smtClean="0">
                <a:solidFill>
                  <a:srgbClr val="FF0000"/>
                </a:solidFill>
                <a:cs typeface="B Mitra" panose="00000400000000000000" pitchFamily="2" charset="-78"/>
              </a:rPr>
              <a:t>ج) احساس های من:</a:t>
            </a:r>
          </a:p>
          <a:p>
            <a:pPr marL="0" indent="0" algn="r">
              <a:buNone/>
            </a:pPr>
            <a:r>
              <a:rPr lang="fa-IR" b="1" dirty="0" smtClean="0">
                <a:cs typeface="B Mitra" panose="00000400000000000000" pitchFamily="2" charset="-78"/>
              </a:rPr>
              <a:t>- مادرم را دوست دارم</a:t>
            </a:r>
          </a:p>
          <a:p>
            <a:pPr marL="0" indent="0" algn="r">
              <a:buNone/>
            </a:pPr>
            <a:r>
              <a:rPr lang="fa-IR" b="1" dirty="0" smtClean="0">
                <a:cs typeface="B Mitra" panose="00000400000000000000" pitchFamily="2" charset="-78"/>
              </a:rPr>
              <a:t>- می ترسم مادرم از دستم دلخور شود.</a:t>
            </a:r>
          </a:p>
          <a:p>
            <a:pPr marL="0" indent="0" algn="r">
              <a:buNone/>
            </a:pPr>
            <a:r>
              <a:rPr lang="fa-IR" b="1" dirty="0" smtClean="0">
                <a:cs typeface="B Mitra" panose="00000400000000000000" pitchFamily="2" charset="-78"/>
              </a:rPr>
              <a:t>- احساس کسلی از ماندن در خانه</a:t>
            </a:r>
          </a:p>
          <a:p>
            <a:pPr marL="0" indent="0" algn="r">
              <a:buNone/>
            </a:pPr>
            <a:r>
              <a:rPr lang="fa-IR" b="1" dirty="0" smtClean="0">
                <a:cs typeface="B Mitra" panose="00000400000000000000" pitchFamily="2" charset="-78"/>
              </a:rPr>
              <a:t>- خوشحالی از دیدن سایر اعضای خانواده ام</a:t>
            </a:r>
          </a:p>
          <a:p>
            <a:pPr marL="0" indent="0" algn="r">
              <a:buNone/>
            </a:pPr>
            <a:r>
              <a:rPr lang="fa-IR" b="1" dirty="0" smtClean="0">
                <a:cs typeface="B Mitra" panose="00000400000000000000" pitchFamily="2" charset="-78"/>
              </a:rPr>
              <a:t>- خشم از اینکه همسرم با من نمی خواهد همراهی کند</a:t>
            </a:r>
          </a:p>
          <a:p>
            <a:pPr marL="0" indent="0" algn="r">
              <a:buNone/>
            </a:pPr>
            <a:r>
              <a:rPr lang="fa-IR" b="1" dirty="0" smtClean="0">
                <a:cs typeface="B Mitra" panose="00000400000000000000" pitchFamily="2" charset="-78"/>
              </a:rPr>
              <a:t>- ترس از بالا گرفتن اختلافم با همسرم</a:t>
            </a:r>
            <a:endParaRPr lang="en-US" b="1" dirty="0">
              <a:cs typeface="B Mitra" panose="00000400000000000000" pitchFamily="2" charset="-78"/>
            </a:endParaRPr>
          </a:p>
        </p:txBody>
      </p:sp>
    </p:spTree>
    <p:extLst>
      <p:ext uri="{BB962C8B-B14F-4D97-AF65-F5344CB8AC3E}">
        <p14:creationId xmlns:p14="http://schemas.microsoft.com/office/powerpoint/2010/main" val="275846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52400"/>
            <a:ext cx="8229600" cy="6321552"/>
          </a:xfrm>
        </p:spPr>
        <p:txBody>
          <a:bodyPr/>
          <a:lstStyle/>
          <a:p>
            <a:pPr marL="0" indent="0" algn="just" rtl="1">
              <a:buNone/>
            </a:pPr>
            <a:r>
              <a:rPr lang="fa-IR" dirty="0">
                <a:cs typeface="B Mitra" panose="00000400000000000000" pitchFamily="2" charset="-78"/>
              </a:rPr>
              <a:t>وقتی با فردی ازدواج </a:t>
            </a:r>
            <a:r>
              <a:rPr lang="fa-IR" dirty="0" smtClean="0">
                <a:cs typeface="B Mitra" panose="00000400000000000000" pitchFamily="2" charset="-78"/>
              </a:rPr>
              <a:t>می کنیم </a:t>
            </a:r>
            <a:r>
              <a:rPr lang="fa-IR" dirty="0">
                <a:cs typeface="B Mitra" panose="00000400000000000000" pitchFamily="2" charset="-78"/>
              </a:rPr>
              <a:t>ناچار ممکن است با تعارضاتی در طول زندگی روبرو گردیم که الزاماً </a:t>
            </a:r>
            <a:r>
              <a:rPr lang="fa-IR" dirty="0" smtClean="0">
                <a:cs typeface="B Mitra" panose="00000400000000000000" pitchFamily="2" charset="-78"/>
              </a:rPr>
              <a:t>راه حل </a:t>
            </a:r>
            <a:r>
              <a:rPr lang="fa-IR" dirty="0">
                <a:cs typeface="B Mitra" panose="00000400000000000000" pitchFamily="2" charset="-78"/>
              </a:rPr>
              <a:t>مشترکی جهت آن پیدا </a:t>
            </a:r>
            <a:r>
              <a:rPr lang="fa-IR" dirty="0" smtClean="0">
                <a:cs typeface="B Mitra" panose="00000400000000000000" pitchFamily="2" charset="-78"/>
              </a:rPr>
              <a:t>نمی کنیم</a:t>
            </a:r>
            <a:r>
              <a:rPr lang="fa-IR" dirty="0">
                <a:cs typeface="B Mitra" panose="00000400000000000000" pitchFamily="2" charset="-78"/>
              </a:rPr>
              <a:t>. این قضیه </a:t>
            </a:r>
            <a:r>
              <a:rPr lang="fa-IR" dirty="0" smtClean="0">
                <a:cs typeface="B Mitra" panose="00000400000000000000" pitchFamily="2" charset="-78"/>
              </a:rPr>
              <a:t>می تواند </a:t>
            </a:r>
            <a:r>
              <a:rPr lang="fa-IR" dirty="0">
                <a:cs typeface="B Mitra" panose="00000400000000000000" pitchFamily="2" charset="-78"/>
              </a:rPr>
              <a:t>ناشی از تفاوت کلی دیدگاه در موضوعاتی خاص یا شخصیت متفاوت افراد باشد و </a:t>
            </a:r>
            <a:r>
              <a:rPr lang="fa-IR" dirty="0" smtClean="0">
                <a:cs typeface="B Mitra" panose="00000400000000000000" pitchFamily="2" charset="-78"/>
              </a:rPr>
              <a:t>معمولا </a:t>
            </a:r>
            <a:r>
              <a:rPr lang="fa-IR" dirty="0">
                <a:cs typeface="B Mitra" panose="00000400000000000000" pitchFamily="2" charset="-78"/>
              </a:rPr>
              <a:t>معانی عمیق و متعددی در پس آن پنهان است. مسئله مهم اداره کردن این تعارضات </a:t>
            </a:r>
            <a:r>
              <a:rPr lang="fa-IR" dirty="0" smtClean="0">
                <a:cs typeface="B Mitra" panose="00000400000000000000" pitchFamily="2" charset="-78"/>
              </a:rPr>
              <a:t>به جای تلاش </a:t>
            </a:r>
            <a:r>
              <a:rPr lang="fa-IR" dirty="0">
                <a:cs typeface="B Mitra" panose="00000400000000000000" pitchFamily="2" charset="-78"/>
              </a:rPr>
              <a:t>جهت حل کردن آن هاست. موارد ذیل </a:t>
            </a:r>
            <a:r>
              <a:rPr lang="fa-IR" dirty="0" smtClean="0">
                <a:cs typeface="B Mitra" panose="00000400000000000000" pitchFamily="2" charset="-78"/>
              </a:rPr>
              <a:t>می تواند </a:t>
            </a:r>
            <a:r>
              <a:rPr lang="fa-IR" dirty="0">
                <a:cs typeface="B Mitra" panose="00000400000000000000" pitchFamily="2" charset="-78"/>
              </a:rPr>
              <a:t>در اداره کردن این دست تعارضات </a:t>
            </a:r>
            <a:r>
              <a:rPr lang="fa-IR" dirty="0" smtClean="0">
                <a:cs typeface="B Mitra" panose="00000400000000000000" pitchFamily="2" charset="-78"/>
              </a:rPr>
              <a:t>کمک کننده </a:t>
            </a:r>
            <a:r>
              <a:rPr lang="fa-IR" dirty="0">
                <a:cs typeface="B Mitra" panose="00000400000000000000" pitchFamily="2" charset="-78"/>
              </a:rPr>
              <a:t>باشد: </a:t>
            </a:r>
            <a:endParaRPr lang="fa-IR" dirty="0" smtClean="0">
              <a:cs typeface="B Mitra" panose="00000400000000000000" pitchFamily="2" charset="-78"/>
            </a:endParaRPr>
          </a:p>
          <a:p>
            <a:pPr algn="r" rtl="1"/>
            <a:r>
              <a:rPr lang="fa-IR" dirty="0" smtClean="0">
                <a:cs typeface="B Mitra" panose="00000400000000000000" pitchFamily="2" charset="-78"/>
              </a:rPr>
              <a:t>شناسایی </a:t>
            </a:r>
            <a:r>
              <a:rPr lang="fa-IR" dirty="0">
                <a:cs typeface="B Mitra" panose="00000400000000000000" pitchFamily="2" charset="-78"/>
              </a:rPr>
              <a:t>مشکل و صحبت راجع به آن </a:t>
            </a:r>
            <a:r>
              <a:rPr lang="fa-IR" dirty="0" smtClean="0">
                <a:cs typeface="B Mitra" panose="00000400000000000000" pitchFamily="2" charset="-78"/>
              </a:rPr>
              <a:t>(به جای </a:t>
            </a:r>
            <a:r>
              <a:rPr lang="fa-IR" dirty="0">
                <a:cs typeface="B Mitra" panose="00000400000000000000" pitchFamily="2" charset="-78"/>
              </a:rPr>
              <a:t>انکار </a:t>
            </a:r>
            <a:r>
              <a:rPr lang="fa-IR" dirty="0" smtClean="0">
                <a:cs typeface="B Mitra" panose="00000400000000000000" pitchFamily="2" charset="-78"/>
              </a:rPr>
              <a:t>آن) </a:t>
            </a:r>
          </a:p>
          <a:p>
            <a:pPr algn="r" rtl="1"/>
            <a:r>
              <a:rPr lang="fa-IR" dirty="0" smtClean="0">
                <a:cs typeface="B Mitra" panose="00000400000000000000" pitchFamily="2" charset="-78"/>
              </a:rPr>
              <a:t>توجه </a:t>
            </a:r>
            <a:r>
              <a:rPr lang="fa-IR" dirty="0">
                <a:cs typeface="B Mitra" panose="00000400000000000000" pitchFamily="2" charset="-78"/>
              </a:rPr>
              <a:t>داشته باشید که این دست تعارضات بین زوجین ایجاد احساسات منفی میکند پس تا میتوانید در مورد نحوه عشق ورزیدن به هم </a:t>
            </a:r>
            <a:r>
              <a:rPr lang="fa-IR" dirty="0" smtClean="0">
                <a:cs typeface="B Mitra" panose="00000400000000000000" pitchFamily="2" charset="-78"/>
              </a:rPr>
              <a:t>اطلاعات </a:t>
            </a:r>
            <a:r>
              <a:rPr lang="fa-IR" dirty="0">
                <a:cs typeface="B Mitra" panose="00000400000000000000" pitchFamily="2" charset="-78"/>
              </a:rPr>
              <a:t>کسب کنید و بیاموزید. </a:t>
            </a:r>
            <a:endParaRPr lang="fa-IR" dirty="0" smtClean="0">
              <a:cs typeface="B Mitra" panose="00000400000000000000" pitchFamily="2" charset="-78"/>
            </a:endParaRPr>
          </a:p>
          <a:p>
            <a:pPr algn="r" rtl="1"/>
            <a:r>
              <a:rPr lang="fa-IR" dirty="0" smtClean="0">
                <a:cs typeface="B Mitra" panose="00000400000000000000" pitchFamily="2" charset="-78"/>
              </a:rPr>
              <a:t>سعی </a:t>
            </a:r>
            <a:r>
              <a:rPr lang="fa-IR" dirty="0">
                <a:cs typeface="B Mitra" panose="00000400000000000000" pitchFamily="2" charset="-78"/>
              </a:rPr>
              <a:t>کنید از انچه در درون دیگری می گذرد بپرسید و </a:t>
            </a:r>
            <a:r>
              <a:rPr lang="fa-IR" dirty="0" smtClean="0">
                <a:cs typeface="B Mitra" panose="00000400000000000000" pitchFamily="2" charset="-78"/>
              </a:rPr>
              <a:t>اطلاع  </a:t>
            </a:r>
            <a:r>
              <a:rPr lang="fa-IR" dirty="0">
                <a:cs typeface="B Mitra" panose="00000400000000000000" pitchFamily="2" charset="-78"/>
              </a:rPr>
              <a:t>یابید. </a:t>
            </a:r>
            <a:endParaRPr lang="fa-IR" dirty="0" smtClean="0">
              <a:cs typeface="B Mitra" panose="00000400000000000000" pitchFamily="2" charset="-78"/>
            </a:endParaRPr>
          </a:p>
          <a:p>
            <a:pPr algn="r" rtl="1"/>
            <a:r>
              <a:rPr lang="fa-IR" dirty="0" smtClean="0">
                <a:cs typeface="B Mitra" panose="00000400000000000000" pitchFamily="2" charset="-78"/>
              </a:rPr>
              <a:t>سعی </a:t>
            </a:r>
            <a:r>
              <a:rPr lang="fa-IR" dirty="0">
                <a:cs typeface="B Mitra" panose="00000400000000000000" pitchFamily="2" charset="-78"/>
              </a:rPr>
              <a:t>کنید در روبرو شدن با این تعارضات از </a:t>
            </a:r>
            <a:r>
              <a:rPr lang="fa-IR" dirty="0" smtClean="0">
                <a:cs typeface="B Mitra" panose="00000400000000000000" pitchFamily="2" charset="-78"/>
              </a:rPr>
              <a:t>شوخ طبعی </a:t>
            </a:r>
            <a:r>
              <a:rPr lang="fa-IR" dirty="0">
                <a:cs typeface="B Mitra" panose="00000400000000000000" pitchFamily="2" charset="-78"/>
              </a:rPr>
              <a:t>استفاده کنید. </a:t>
            </a:r>
            <a:r>
              <a:rPr lang="fa-IR" dirty="0" smtClean="0">
                <a:cs typeface="B Mitra" panose="00000400000000000000" pitchFamily="2" charset="-78"/>
              </a:rPr>
              <a:t> </a:t>
            </a:r>
          </a:p>
          <a:p>
            <a:pPr algn="r" rtl="1"/>
            <a:r>
              <a:rPr lang="fa-IR" dirty="0" smtClean="0">
                <a:cs typeface="B Mitra" panose="00000400000000000000" pitchFamily="2" charset="-78"/>
              </a:rPr>
              <a:t>تفاوتهایتان </a:t>
            </a:r>
            <a:r>
              <a:rPr lang="fa-IR" dirty="0">
                <a:cs typeface="B Mitra" panose="00000400000000000000" pitchFamily="2" charset="-78"/>
              </a:rPr>
              <a:t>با همسرتان را بپذیرید. </a:t>
            </a:r>
            <a:r>
              <a:rPr lang="fa-IR" dirty="0" smtClean="0">
                <a:cs typeface="B Mitra" panose="00000400000000000000" pitchFamily="2" charset="-78"/>
              </a:rPr>
              <a:t> </a:t>
            </a:r>
          </a:p>
          <a:p>
            <a:pPr algn="r" rtl="1"/>
            <a:r>
              <a:rPr lang="fa-IR" dirty="0" smtClean="0">
                <a:cs typeface="B Mitra" panose="00000400000000000000" pitchFamily="2" charset="-78"/>
              </a:rPr>
              <a:t>به طور </a:t>
            </a:r>
            <a:r>
              <a:rPr lang="fa-IR" dirty="0">
                <a:cs typeface="B Mitra" panose="00000400000000000000" pitchFamily="2" charset="-78"/>
              </a:rPr>
              <a:t>مداوم سعی در ساختن روابط صمیمی با یکدیگر داشته باشید.</a:t>
            </a:r>
            <a:endParaRPr lang="en-US" dirty="0">
              <a:cs typeface="B Mitra" panose="00000400000000000000" pitchFamily="2" charset="-78"/>
            </a:endParaRPr>
          </a:p>
        </p:txBody>
      </p:sp>
    </p:spTree>
    <p:extLst>
      <p:ext uri="{BB962C8B-B14F-4D97-AF65-F5344CB8AC3E}">
        <p14:creationId xmlns:p14="http://schemas.microsoft.com/office/powerpoint/2010/main" val="13576715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B Mitra" panose="00000400000000000000" pitchFamily="2" charset="-78"/>
              </a:rPr>
              <a:t>مثال: تعطیلات و اختلاف بر سر نحوه گذراندن آن</a:t>
            </a:r>
            <a:endParaRPr lang="en-US" b="1" dirty="0">
              <a:cs typeface="B Mitra" panose="00000400000000000000" pitchFamily="2" charset="-78"/>
            </a:endParaRPr>
          </a:p>
        </p:txBody>
      </p:sp>
      <p:sp>
        <p:nvSpPr>
          <p:cNvPr id="3" name="Content Placeholder 2"/>
          <p:cNvSpPr>
            <a:spLocks noGrp="1"/>
          </p:cNvSpPr>
          <p:nvPr>
            <p:ph sz="quarter" idx="1"/>
          </p:nvPr>
        </p:nvSpPr>
        <p:spPr/>
        <p:txBody>
          <a:bodyPr>
            <a:normAutofit lnSpcReduction="10000"/>
          </a:bodyPr>
          <a:lstStyle/>
          <a:p>
            <a:pPr marL="0" indent="0" algn="r">
              <a:buNone/>
            </a:pPr>
            <a:r>
              <a:rPr lang="fa-IR" b="1" dirty="0" smtClean="0">
                <a:solidFill>
                  <a:srgbClr val="FF0000"/>
                </a:solidFill>
                <a:cs typeface="B Mitra" panose="00000400000000000000" pitchFamily="2" charset="-78"/>
              </a:rPr>
              <a:t>د) علایق و نیازها:</a:t>
            </a:r>
          </a:p>
          <a:p>
            <a:pPr algn="r"/>
            <a:endParaRPr lang="fa-IR" b="1" dirty="0">
              <a:cs typeface="B Mitra" panose="00000400000000000000" pitchFamily="2" charset="-78"/>
            </a:endParaRPr>
          </a:p>
          <a:p>
            <a:pPr marL="0" indent="0" algn="just" rtl="1">
              <a:buNone/>
            </a:pPr>
            <a:r>
              <a:rPr lang="fa-IR" b="1" dirty="0" smtClean="0">
                <a:solidFill>
                  <a:srgbClr val="C00000"/>
                </a:solidFill>
                <a:cs typeface="B Mitra" panose="00000400000000000000" pitchFamily="2" charset="-78"/>
              </a:rPr>
              <a:t>ستون اول</a:t>
            </a:r>
            <a:r>
              <a:rPr lang="fa-IR" b="1" dirty="0" smtClean="0">
                <a:cs typeface="B Mitra" panose="00000400000000000000" pitchFamily="2" charset="-78"/>
              </a:rPr>
              <a:t>: دیدن مادر، دیدن خواهر و برادر، خوش گذراندن تعطیلات،درک شدن از سوی همسرم، احترام همسرم به خواسته های من.</a:t>
            </a:r>
          </a:p>
          <a:p>
            <a:pPr algn="just" rtl="1"/>
            <a:endParaRPr lang="fa-IR" b="1" dirty="0">
              <a:cs typeface="B Mitra" panose="00000400000000000000" pitchFamily="2" charset="-78"/>
            </a:endParaRPr>
          </a:p>
          <a:p>
            <a:pPr marL="0" indent="0" algn="just" rtl="1">
              <a:buNone/>
            </a:pPr>
            <a:r>
              <a:rPr lang="fa-IR" b="1" dirty="0" smtClean="0">
                <a:solidFill>
                  <a:srgbClr val="C00000"/>
                </a:solidFill>
                <a:cs typeface="B Mitra" panose="00000400000000000000" pitchFamily="2" charset="-78"/>
              </a:rPr>
              <a:t>ستون دوم</a:t>
            </a:r>
            <a:r>
              <a:rPr lang="fa-IR" b="1" dirty="0" smtClean="0">
                <a:cs typeface="B Mitra" panose="00000400000000000000" pitchFamily="2" charset="-78"/>
              </a:rPr>
              <a:t>: در خانه ماندن، استراحت کردن، آرامش، احترام به حقوق اش.</a:t>
            </a:r>
          </a:p>
          <a:p>
            <a:pPr algn="just" rtl="1"/>
            <a:endParaRPr lang="fa-IR" b="1" dirty="0">
              <a:cs typeface="B Mitra" panose="00000400000000000000" pitchFamily="2" charset="-78"/>
            </a:endParaRPr>
          </a:p>
          <a:p>
            <a:pPr marL="0" indent="0" algn="just" rtl="1">
              <a:buNone/>
            </a:pPr>
            <a:r>
              <a:rPr lang="fa-IR" b="1" dirty="0" smtClean="0">
                <a:solidFill>
                  <a:srgbClr val="C00000"/>
                </a:solidFill>
                <a:cs typeface="B Mitra" panose="00000400000000000000" pitchFamily="2" charset="-78"/>
              </a:rPr>
              <a:t>ستون سوم</a:t>
            </a:r>
            <a:r>
              <a:rPr lang="fa-IR" b="1" dirty="0" smtClean="0">
                <a:cs typeface="B Mitra" panose="00000400000000000000" pitchFamily="2" charset="-78"/>
              </a:rPr>
              <a:t>: هر دو می خواهیم خوشبخت باشیم، هر دو می خواهیم آرامش داشته باشیم، هر دو می خواهیم احساس صمیمیت به یکدیگر داشته باشیم، هر دو می خواهیم تعطیلات خوبی داشته باشیم.</a:t>
            </a:r>
            <a:endParaRPr lang="en-US" b="1" dirty="0">
              <a:cs typeface="B Mitra" panose="00000400000000000000" pitchFamily="2" charset="-78"/>
            </a:endParaRPr>
          </a:p>
        </p:txBody>
      </p:sp>
    </p:spTree>
    <p:extLst>
      <p:ext uri="{BB962C8B-B14F-4D97-AF65-F5344CB8AC3E}">
        <p14:creationId xmlns:p14="http://schemas.microsoft.com/office/powerpoint/2010/main" val="1560304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B Mitra" panose="00000400000000000000" pitchFamily="2" charset="-78"/>
              </a:rPr>
              <a:t>مثال: تعطیلات و اختلاف بر سر نحوه گذراندن آن</a:t>
            </a:r>
            <a:endParaRPr lang="en-US" b="1" dirty="0">
              <a:cs typeface="B Mitra" panose="00000400000000000000" pitchFamily="2" charset="-78"/>
            </a:endParaRPr>
          </a:p>
        </p:txBody>
      </p:sp>
      <p:sp>
        <p:nvSpPr>
          <p:cNvPr id="3" name="Content Placeholder 2"/>
          <p:cNvSpPr>
            <a:spLocks noGrp="1"/>
          </p:cNvSpPr>
          <p:nvPr>
            <p:ph sz="quarter" idx="1"/>
          </p:nvPr>
        </p:nvSpPr>
        <p:spPr/>
        <p:txBody>
          <a:bodyPr/>
          <a:lstStyle/>
          <a:p>
            <a:pPr marL="0" indent="0" algn="r">
              <a:buNone/>
            </a:pPr>
            <a:r>
              <a:rPr lang="fa-IR" b="1" dirty="0" smtClean="0">
                <a:solidFill>
                  <a:srgbClr val="FF0000"/>
                </a:solidFill>
                <a:cs typeface="B Mitra" panose="00000400000000000000" pitchFamily="2" charset="-78"/>
              </a:rPr>
              <a:t>ه) راه حلهای آزمایشی:</a:t>
            </a:r>
          </a:p>
          <a:p>
            <a:pPr algn="r"/>
            <a:endParaRPr lang="fa-IR" b="1" dirty="0">
              <a:cs typeface="B Mitra" panose="00000400000000000000" pitchFamily="2" charset="-78"/>
            </a:endParaRPr>
          </a:p>
          <a:p>
            <a:pPr marL="0" indent="0" algn="r">
              <a:buNone/>
            </a:pPr>
            <a:r>
              <a:rPr lang="fa-IR" b="1" dirty="0" smtClean="0">
                <a:solidFill>
                  <a:srgbClr val="FF0000"/>
                </a:solidFill>
                <a:cs typeface="B Mitra" panose="00000400000000000000" pitchFamily="2" charset="-78"/>
              </a:rPr>
              <a:t>- راه حل ایده آل من: </a:t>
            </a:r>
            <a:r>
              <a:rPr lang="fa-IR" b="1" dirty="0" smtClean="0">
                <a:cs typeface="B Mitra" panose="00000400000000000000" pitchFamily="2" charset="-78"/>
              </a:rPr>
              <a:t>از ابتدای تعطیلات به خانه مادرم برویم و تا آخر تعطیلات آنجا بمانیم.</a:t>
            </a:r>
          </a:p>
          <a:p>
            <a:pPr algn="r"/>
            <a:endParaRPr lang="fa-IR" b="1" dirty="0">
              <a:cs typeface="B Mitra" panose="00000400000000000000" pitchFamily="2" charset="-78"/>
            </a:endParaRPr>
          </a:p>
          <a:p>
            <a:pPr marL="0" indent="0" algn="r">
              <a:buNone/>
            </a:pPr>
            <a:r>
              <a:rPr lang="fa-IR" b="1" dirty="0" smtClean="0">
                <a:solidFill>
                  <a:srgbClr val="FF0000"/>
                </a:solidFill>
                <a:cs typeface="B Mitra" panose="00000400000000000000" pitchFamily="2" charset="-78"/>
              </a:rPr>
              <a:t>- پیامد قابل قبول: </a:t>
            </a:r>
            <a:r>
              <a:rPr lang="fa-IR" b="1" dirty="0" smtClean="0">
                <a:cs typeface="B Mitra" panose="00000400000000000000" pitchFamily="2" charset="-78"/>
              </a:rPr>
              <a:t>می توانم تعداد روزهای آنجا ماندن را کم کنم.</a:t>
            </a: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a:t>
            </a:r>
            <a:r>
              <a:rPr lang="fa-IR" b="1" dirty="0" smtClean="0">
                <a:solidFill>
                  <a:srgbClr val="FF0000"/>
                </a:solidFill>
                <a:cs typeface="B Mitra" panose="00000400000000000000" pitchFamily="2" charset="-78"/>
              </a:rPr>
              <a:t> پیامد غیر قابل قبول:</a:t>
            </a:r>
            <a:r>
              <a:rPr lang="fa-IR" b="1" dirty="0" smtClean="0">
                <a:cs typeface="B Mitra" panose="00000400000000000000" pitchFamily="2" charset="-78"/>
              </a:rPr>
              <a:t> اصلا خانه مادرم نروم.</a:t>
            </a:r>
            <a:endParaRPr lang="en-US" b="1" dirty="0">
              <a:cs typeface="B Mitra" panose="00000400000000000000" pitchFamily="2" charset="-78"/>
            </a:endParaRPr>
          </a:p>
        </p:txBody>
      </p:sp>
    </p:spTree>
    <p:extLst>
      <p:ext uri="{BB962C8B-B14F-4D97-AF65-F5344CB8AC3E}">
        <p14:creationId xmlns:p14="http://schemas.microsoft.com/office/powerpoint/2010/main" val="3808562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marL="0" indent="0" algn="ctr">
              <a:buNone/>
            </a:pPr>
            <a:endParaRPr lang="fa-IR" sz="5400" dirty="0" smtClean="0"/>
          </a:p>
          <a:p>
            <a:pPr marL="0" indent="0" algn="ctr">
              <a:buNone/>
            </a:pPr>
            <a:r>
              <a:rPr lang="fa-IR" sz="5400" dirty="0" smtClean="0"/>
              <a:t>تمرینَ</a:t>
            </a:r>
            <a:endParaRPr lang="en-US" sz="5400" dirty="0"/>
          </a:p>
        </p:txBody>
      </p:sp>
    </p:spTree>
    <p:extLst>
      <p:ext uri="{BB962C8B-B14F-4D97-AF65-F5344CB8AC3E}">
        <p14:creationId xmlns:p14="http://schemas.microsoft.com/office/powerpoint/2010/main" val="38204549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Mitra" panose="00000400000000000000" pitchFamily="2" charset="-78"/>
              </a:rPr>
              <a:t>مرحله دوم: شروع مذاکره : قواعد پایه</a:t>
            </a:r>
            <a:endParaRPr lang="en-US" b="1" dirty="0">
              <a:cs typeface="B Mitra" panose="00000400000000000000" pitchFamily="2" charset="-78"/>
            </a:endParaRPr>
          </a:p>
        </p:txBody>
      </p:sp>
      <p:sp>
        <p:nvSpPr>
          <p:cNvPr id="3" name="Content Placeholder 2"/>
          <p:cNvSpPr>
            <a:spLocks noGrp="1"/>
          </p:cNvSpPr>
          <p:nvPr>
            <p:ph sz="quarter" idx="1"/>
          </p:nvPr>
        </p:nvSpPr>
        <p:spPr/>
        <p:txBody>
          <a:bodyPr>
            <a:normAutofit/>
          </a:bodyPr>
          <a:lstStyle/>
          <a:p>
            <a:pPr algn="just" rtl="1"/>
            <a:r>
              <a:rPr lang="fa-IR" b="1" dirty="0" smtClean="0">
                <a:cs typeface="B Mitra" panose="00000400000000000000" pitchFamily="2" charset="-78"/>
              </a:rPr>
              <a:t>در مورد قواعد و مقررات از قبل توافق كنيد</a:t>
            </a:r>
            <a:r>
              <a:rPr lang="en-US" b="1" dirty="0" smtClean="0">
                <a:cs typeface="B Mitra" panose="00000400000000000000" pitchFamily="2" charset="-78"/>
              </a:rPr>
              <a:t>.</a:t>
            </a:r>
            <a:endParaRPr lang="fa-IR" b="1" dirty="0" smtClean="0">
              <a:cs typeface="B Mitra" panose="00000400000000000000" pitchFamily="2" charset="-78"/>
            </a:endParaRPr>
          </a:p>
          <a:p>
            <a:pPr algn="just" rtl="1"/>
            <a:endParaRPr lang="en-US" b="1" dirty="0" smtClean="0">
              <a:cs typeface="B Mitra" panose="00000400000000000000" pitchFamily="2" charset="-78"/>
            </a:endParaRPr>
          </a:p>
          <a:p>
            <a:pPr algn="just" rtl="1"/>
            <a:r>
              <a:rPr lang="fa-IR" b="1" dirty="0" smtClean="0">
                <a:cs typeface="B Mitra" panose="00000400000000000000" pitchFamily="2" charset="-78"/>
              </a:rPr>
              <a:t>زماني را انتخاب كنيد كه هردو راحت باشيد</a:t>
            </a:r>
            <a:r>
              <a:rPr lang="en-US" b="1" dirty="0" smtClean="0">
                <a:cs typeface="B Mitra" panose="00000400000000000000" pitchFamily="2" charset="-78"/>
              </a:rPr>
              <a:t>.</a:t>
            </a:r>
          </a:p>
          <a:p>
            <a:pPr algn="just" rtl="1"/>
            <a:endParaRPr lang="en-US" b="1" dirty="0" smtClean="0">
              <a:cs typeface="B Mitra" panose="00000400000000000000" pitchFamily="2" charset="-78"/>
            </a:endParaRPr>
          </a:p>
          <a:p>
            <a:pPr algn="just" rtl="1"/>
            <a:r>
              <a:rPr lang="fa-IR" b="1" dirty="0" smtClean="0">
                <a:cs typeface="B Mitra" panose="00000400000000000000" pitchFamily="2" charset="-78"/>
              </a:rPr>
              <a:t>اگر عصبانيت بالا گرفت، از هم فاصله بگيريد و قرار بگذاريد كه سر يك ساعت خاص برگرديد</a:t>
            </a:r>
            <a:r>
              <a:rPr lang="en-US" b="1" dirty="0" smtClean="0">
                <a:cs typeface="B Mitra" panose="00000400000000000000" pitchFamily="2" charset="-78"/>
              </a:rPr>
              <a:t>.</a:t>
            </a:r>
          </a:p>
          <a:p>
            <a:pPr algn="just" rtl="1"/>
            <a:endParaRPr lang="fa-IR" b="1" dirty="0" smtClean="0">
              <a:cs typeface="B Mitra" panose="00000400000000000000" pitchFamily="2" charset="-78"/>
            </a:endParaRPr>
          </a:p>
          <a:p>
            <a:pPr algn="just" rtl="1"/>
            <a:r>
              <a:rPr lang="fa-IR" b="1" dirty="0" smtClean="0">
                <a:cs typeface="B Mitra" panose="00000400000000000000" pitchFamily="2" charset="-78"/>
              </a:rPr>
              <a:t>اگر لازم است از ساعت استفاده كنيد</a:t>
            </a:r>
            <a:r>
              <a:rPr lang="en-US" b="1" dirty="0" smtClean="0">
                <a:cs typeface="B Mitra" panose="00000400000000000000" pitchFamily="2" charset="-78"/>
              </a:rPr>
              <a:t>.</a:t>
            </a:r>
          </a:p>
          <a:p>
            <a:pPr algn="just" rtl="1"/>
            <a:endParaRPr lang="fa-IR" b="1" dirty="0" smtClean="0">
              <a:cs typeface="B Mitra" panose="00000400000000000000" pitchFamily="2" charset="-78"/>
            </a:endParaRPr>
          </a:p>
          <a:p>
            <a:pPr algn="just" rtl="1"/>
            <a:r>
              <a:rPr lang="fa-IR" b="1" dirty="0" smtClean="0">
                <a:cs typeface="B Mitra" panose="00000400000000000000" pitchFamily="2" charset="-78"/>
              </a:rPr>
              <a:t>به نوبت گوينده و شنونده باشيد و در هر حالت از قواعد پيروي كنيد</a:t>
            </a:r>
            <a:r>
              <a:rPr lang="en-US" b="1" dirty="0" smtClean="0">
                <a:cs typeface="B Mitra" panose="00000400000000000000" pitchFamily="2" charset="-78"/>
              </a:rPr>
              <a:t>.</a:t>
            </a:r>
          </a:p>
          <a:p>
            <a:pPr algn="r" rtl="1"/>
            <a:endParaRPr lang="en-US" b="1" dirty="0">
              <a:cs typeface="B Mitra" panose="00000400000000000000" pitchFamily="2" charset="-78"/>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382000" cy="685800"/>
          </a:xfrm>
        </p:spPr>
        <p:txBody>
          <a:bodyPr/>
          <a:lstStyle/>
          <a:p>
            <a:pPr algn="r" rtl="1"/>
            <a:r>
              <a:rPr lang="fa-IR" b="1" dirty="0" smtClean="0">
                <a:cs typeface="B Mitra" panose="00000400000000000000" pitchFamily="2" charset="-78"/>
              </a:rPr>
              <a:t>وقتي نقش گوينده را داريد</a:t>
            </a:r>
            <a:endParaRPr lang="en-US" b="1" dirty="0">
              <a:cs typeface="B Mitra" panose="00000400000000000000" pitchFamily="2" charset="-78"/>
            </a:endParaRPr>
          </a:p>
        </p:txBody>
      </p:sp>
      <p:sp>
        <p:nvSpPr>
          <p:cNvPr id="3" name="Content Placeholder 2"/>
          <p:cNvSpPr>
            <a:spLocks noGrp="1"/>
          </p:cNvSpPr>
          <p:nvPr>
            <p:ph sz="quarter" idx="1"/>
          </p:nvPr>
        </p:nvSpPr>
        <p:spPr>
          <a:xfrm>
            <a:off x="152400" y="990600"/>
            <a:ext cx="8686800" cy="5867400"/>
          </a:xfrm>
        </p:spPr>
        <p:txBody>
          <a:bodyPr>
            <a:normAutofit/>
          </a:bodyPr>
          <a:lstStyle/>
          <a:p>
            <a:pPr algn="r" rtl="1"/>
            <a:r>
              <a:rPr lang="fa-IR" b="1" dirty="0" smtClean="0">
                <a:cs typeface="B Mitra" panose="00000400000000000000" pitchFamily="2" charset="-78"/>
              </a:rPr>
              <a:t>توضيح بدهيد كه شما مسأله را چگونه مي بينيد</a:t>
            </a:r>
            <a:r>
              <a:rPr lang="en-US" b="1" dirty="0" smtClean="0">
                <a:cs typeface="B Mitra" panose="00000400000000000000" pitchFamily="2" charset="-78"/>
              </a:rPr>
              <a:t>.</a:t>
            </a:r>
            <a:endParaRPr lang="fa-IR" b="1" dirty="0" smtClean="0">
              <a:cs typeface="B Mitra" panose="00000400000000000000" pitchFamily="2" charset="-78"/>
            </a:endParaRPr>
          </a:p>
          <a:p>
            <a:pPr algn="r" rtl="1"/>
            <a:r>
              <a:rPr lang="fa-IR" b="1" dirty="0" smtClean="0">
                <a:cs typeface="B Mitra" panose="00000400000000000000" pitchFamily="2" charset="-78"/>
              </a:rPr>
              <a:t>بر مسأله متمركز بشويد و نه بر شخص</a:t>
            </a:r>
            <a:r>
              <a:rPr lang="en-US" b="1" dirty="0" smtClean="0">
                <a:cs typeface="B Mitra" panose="00000400000000000000" pitchFamily="2" charset="-78"/>
              </a:rPr>
              <a:t>.</a:t>
            </a:r>
          </a:p>
          <a:p>
            <a:pPr algn="r" rtl="1"/>
            <a:r>
              <a:rPr lang="fa-IR" b="1" dirty="0" smtClean="0">
                <a:cs typeface="B Mitra" panose="00000400000000000000" pitchFamily="2" charset="-78"/>
              </a:rPr>
              <a:t>از پيام من استفاده كنيد.</a:t>
            </a:r>
          </a:p>
          <a:p>
            <a:pPr marL="0" indent="0" algn="r" rtl="1">
              <a:buNone/>
            </a:pPr>
            <a:r>
              <a:rPr lang="fa-IR" dirty="0" smtClean="0">
                <a:cs typeface="B Mitra" panose="00000400000000000000" pitchFamily="2" charset="-78"/>
              </a:rPr>
              <a:t>به جای </a:t>
            </a:r>
            <a:r>
              <a:rPr lang="fa-IR" dirty="0">
                <a:cs typeface="B Mitra" panose="00000400000000000000" pitchFamily="2" charset="-78"/>
              </a:rPr>
              <a:t>گفتن جمله " تو چرا شبها همیشه دیر به خانه میآیی" ازجمله "من از اینکه شبها دیر به خانه میرسی ناراحت و نگران </a:t>
            </a:r>
            <a:r>
              <a:rPr lang="fa-IR" dirty="0" smtClean="0">
                <a:cs typeface="B Mitra" panose="00000400000000000000" pitchFamily="2" charset="-78"/>
              </a:rPr>
              <a:t>می شوم " استفاده کنید</a:t>
            </a:r>
            <a:endParaRPr lang="fa-IR" dirty="0">
              <a:cs typeface="B Mitra" panose="00000400000000000000" pitchFamily="2" charset="-78"/>
            </a:endParaRPr>
          </a:p>
          <a:p>
            <a:pPr algn="r" rtl="1"/>
            <a:r>
              <a:rPr lang="fa-IR" b="1" dirty="0" smtClean="0">
                <a:cs typeface="B Mitra" panose="00000400000000000000" pitchFamily="2" charset="-78"/>
              </a:rPr>
              <a:t>به </a:t>
            </a:r>
            <a:r>
              <a:rPr lang="fa-IR" b="1" dirty="0">
                <a:cs typeface="B Mitra" panose="00000400000000000000" pitchFamily="2" charset="-78"/>
              </a:rPr>
              <a:t>وقایع گذشته نپردازید: </a:t>
            </a:r>
            <a:r>
              <a:rPr lang="fa-IR" dirty="0">
                <a:cs typeface="B Mitra" panose="00000400000000000000" pitchFamily="2" charset="-78"/>
              </a:rPr>
              <a:t>شخم زدن خاطرات بد و یادآوری رفتارها و </a:t>
            </a:r>
            <a:r>
              <a:rPr lang="fa-IR" dirty="0" smtClean="0">
                <a:cs typeface="B Mitra" panose="00000400000000000000" pitchFamily="2" charset="-78"/>
              </a:rPr>
              <a:t> صحبتهای </a:t>
            </a:r>
            <a:r>
              <a:rPr lang="fa-IR" dirty="0">
                <a:cs typeface="B Mitra" panose="00000400000000000000" pitchFamily="2" charset="-78"/>
              </a:rPr>
              <a:t>گذشته طرف مقابل، جهت انجام گفتگویی سازنده مهلک است</a:t>
            </a:r>
            <a:r>
              <a:rPr lang="fa-IR" dirty="0" smtClean="0"/>
              <a:t>.</a:t>
            </a:r>
          </a:p>
          <a:p>
            <a:pPr algn="r" rtl="1"/>
            <a:r>
              <a:rPr lang="fa-IR" b="1" dirty="0">
                <a:cs typeface="B Mitra" panose="00000400000000000000" pitchFamily="2" charset="-78"/>
              </a:rPr>
              <a:t>بلندی صدای خود را کنترل کنید: </a:t>
            </a:r>
            <a:r>
              <a:rPr lang="fa-IR" dirty="0">
                <a:cs typeface="B Mitra" panose="00000400000000000000" pitchFamily="2" charset="-78"/>
              </a:rPr>
              <a:t>صحبت کردن با فریاد و بلندی صدا باعث تدافعی شدن طرف مقابل </a:t>
            </a:r>
            <a:r>
              <a:rPr lang="fa-IR" dirty="0" smtClean="0">
                <a:cs typeface="B Mitra" panose="00000400000000000000" pitchFamily="2" charset="-78"/>
              </a:rPr>
              <a:t>می شود</a:t>
            </a:r>
            <a:r>
              <a:rPr lang="fa-IR" dirty="0">
                <a:cs typeface="B Mitra" panose="00000400000000000000" pitchFamily="2" charset="-78"/>
              </a:rPr>
              <a:t>. </a:t>
            </a:r>
            <a:endParaRPr lang="fa-IR" dirty="0" smtClean="0">
              <a:cs typeface="B Mitra" panose="00000400000000000000" pitchFamily="2" charset="-78"/>
            </a:endParaRPr>
          </a:p>
          <a:p>
            <a:pPr algn="r" rtl="1"/>
            <a:r>
              <a:rPr lang="fa-IR" b="1" dirty="0">
                <a:cs typeface="B Mitra" panose="00000400000000000000" pitchFamily="2" charset="-78"/>
              </a:rPr>
              <a:t>برای هم سخنرانی نکنید و </a:t>
            </a:r>
            <a:r>
              <a:rPr lang="fa-IR" b="1" dirty="0" smtClean="0">
                <a:cs typeface="B Mitra" panose="00000400000000000000" pitchFamily="2" charset="-78"/>
              </a:rPr>
              <a:t>به مانند </a:t>
            </a:r>
            <a:r>
              <a:rPr lang="fa-IR" b="1" dirty="0">
                <a:cs typeface="B Mitra" panose="00000400000000000000" pitchFamily="2" charset="-78"/>
              </a:rPr>
              <a:t>کودک </a:t>
            </a:r>
            <a:r>
              <a:rPr lang="fa-IR" b="1" dirty="0" smtClean="0">
                <a:cs typeface="B Mitra" panose="00000400000000000000" pitchFamily="2" charset="-78"/>
              </a:rPr>
              <a:t>به طرف </a:t>
            </a:r>
            <a:r>
              <a:rPr lang="fa-IR" b="1" dirty="0">
                <a:cs typeface="B Mitra" panose="00000400000000000000" pitchFamily="2" charset="-78"/>
              </a:rPr>
              <a:t>مقابل نگاه نکنید</a:t>
            </a:r>
            <a:r>
              <a:rPr lang="fa-IR" dirty="0">
                <a:cs typeface="B Mitra" panose="00000400000000000000" pitchFamily="2" charset="-78"/>
              </a:rPr>
              <a:t>: به یاد داشته باشید که هدف مهارت حل تعارض درمان و تغییر طرف </a:t>
            </a:r>
            <a:r>
              <a:rPr lang="fa-IR" dirty="0" smtClean="0">
                <a:cs typeface="B Mitra" panose="00000400000000000000" pitchFamily="2" charset="-78"/>
              </a:rPr>
              <a:t> مقابل </a:t>
            </a:r>
            <a:r>
              <a:rPr lang="fa-IR" dirty="0">
                <a:cs typeface="B Mitra" panose="00000400000000000000" pitchFamily="2" charset="-78"/>
              </a:rPr>
              <a:t>نیست بلکه درمان هر دوی زوجین است.</a:t>
            </a:r>
            <a:endParaRPr lang="en-US" dirty="0">
              <a:cs typeface="B Mitra" panose="00000400000000000000" pitchFamily="2" charset="-78"/>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Mitra" panose="00000400000000000000" pitchFamily="2" charset="-78"/>
              </a:rPr>
              <a:t>وقتي نقش شنونده را داريد</a:t>
            </a:r>
            <a:endParaRPr lang="en-US" b="1" dirty="0">
              <a:cs typeface="B Mitra" panose="00000400000000000000" pitchFamily="2" charset="-78"/>
            </a:endParaRPr>
          </a:p>
        </p:txBody>
      </p:sp>
      <p:sp>
        <p:nvSpPr>
          <p:cNvPr id="3" name="Content Placeholder 2"/>
          <p:cNvSpPr>
            <a:spLocks noGrp="1"/>
          </p:cNvSpPr>
          <p:nvPr>
            <p:ph sz="quarter" idx="1"/>
          </p:nvPr>
        </p:nvSpPr>
        <p:spPr/>
        <p:txBody>
          <a:bodyPr>
            <a:normAutofit/>
          </a:bodyPr>
          <a:lstStyle/>
          <a:p>
            <a:pPr algn="just" rtl="1"/>
            <a:r>
              <a:rPr lang="fa-IR" b="1" dirty="0" smtClean="0">
                <a:cs typeface="B Mitra" panose="00000400000000000000" pitchFamily="2" charset="-78"/>
              </a:rPr>
              <a:t>سؤال بپرسيد تا كاملاً بفهميد موضوع چيست</a:t>
            </a:r>
            <a:r>
              <a:rPr lang="en-US" b="1" dirty="0" smtClean="0">
                <a:cs typeface="B Mitra" panose="00000400000000000000" pitchFamily="2" charset="-78"/>
              </a:rPr>
              <a:t>.</a:t>
            </a:r>
            <a:endParaRPr lang="fa-IR" b="1" dirty="0" smtClean="0">
              <a:cs typeface="B Mitra" panose="00000400000000000000" pitchFamily="2" charset="-78"/>
            </a:endParaRPr>
          </a:p>
          <a:p>
            <a:pPr algn="just" rtl="1"/>
            <a:endParaRPr lang="en-US" b="1" dirty="0" smtClean="0">
              <a:cs typeface="B Mitra" panose="00000400000000000000" pitchFamily="2" charset="-78"/>
            </a:endParaRPr>
          </a:p>
          <a:p>
            <a:pPr algn="just" rtl="1"/>
            <a:endParaRPr lang="fa-IR" b="1" dirty="0" smtClean="0">
              <a:cs typeface="B Mitra" panose="00000400000000000000" pitchFamily="2" charset="-78"/>
            </a:endParaRPr>
          </a:p>
          <a:p>
            <a:pPr algn="just" rtl="1"/>
            <a:r>
              <a:rPr lang="fa-IR" b="1" dirty="0" smtClean="0">
                <a:cs typeface="B Mitra" panose="00000400000000000000" pitchFamily="2" charset="-78"/>
              </a:rPr>
              <a:t>موضوعات را آن طوري كه فهميده ايد خلاصه كنيد.</a:t>
            </a:r>
          </a:p>
          <a:p>
            <a:pPr algn="just" rtl="1"/>
            <a:endParaRPr lang="en-US" b="1" dirty="0" smtClean="0">
              <a:cs typeface="B Mitra" panose="00000400000000000000" pitchFamily="2" charset="-78"/>
            </a:endParaRPr>
          </a:p>
          <a:p>
            <a:pPr algn="just" rtl="1"/>
            <a:endParaRPr lang="en-US" b="1" dirty="0" smtClean="0">
              <a:cs typeface="B Mitra" panose="00000400000000000000" pitchFamily="2" charset="-78"/>
            </a:endParaRPr>
          </a:p>
          <a:p>
            <a:pPr algn="just" rtl="1"/>
            <a:r>
              <a:rPr lang="fa-IR" b="1" dirty="0" smtClean="0">
                <a:cs typeface="B Mitra" panose="00000400000000000000" pitchFamily="2" charset="-78"/>
              </a:rPr>
              <a:t>گوش كنيد و از قضاوت دربارۀ آنچه كه گوينده مي گويد پرهيز كنيد</a:t>
            </a:r>
            <a:r>
              <a:rPr lang="en-US" b="1" dirty="0" smtClean="0">
                <a:cs typeface="B Mitra" panose="00000400000000000000" pitchFamily="2" charset="-78"/>
              </a:rPr>
              <a:t>.</a:t>
            </a:r>
          </a:p>
          <a:p>
            <a:pPr algn="r" rtl="1"/>
            <a:endParaRPr lang="en-US" b="1" dirty="0">
              <a:cs typeface="B Mitra" panose="00000400000000000000" pitchFamily="2" charset="-78"/>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cs typeface="B Nazanin" pitchFamily="2" charset="-78"/>
              </a:rPr>
              <a:t>مذاکره کننده های موفق</a:t>
            </a:r>
            <a:endParaRPr lang="en-US" b="1" dirty="0">
              <a:cs typeface="B Nazanin" pitchFamily="2" charset="-78"/>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792924027"/>
              </p:ext>
            </p:extLst>
          </p:nvPr>
        </p:nvGraphicFramePr>
        <p:xfrm>
          <a:off x="457200" y="1600200"/>
          <a:ext cx="7467600" cy="4851400"/>
        </p:xfrm>
        <a:graphic>
          <a:graphicData uri="http://schemas.openxmlformats.org/drawingml/2006/table">
            <a:tbl>
              <a:tblPr firstRow="1" bandRow="1">
                <a:tableStyleId>{5C22544A-7EE6-4342-B048-85BDC9FD1C3A}</a:tableStyleId>
              </a:tblPr>
              <a:tblGrid>
                <a:gridCol w="2489200">
                  <a:extLst>
                    <a:ext uri="{9D8B030D-6E8A-4147-A177-3AD203B41FA5}">
                      <a16:colId xmlns:a16="http://schemas.microsoft.com/office/drawing/2014/main" val="20000"/>
                    </a:ext>
                  </a:extLst>
                </a:gridCol>
                <a:gridCol w="2489200">
                  <a:extLst>
                    <a:ext uri="{9D8B030D-6E8A-4147-A177-3AD203B41FA5}">
                      <a16:colId xmlns:a16="http://schemas.microsoft.com/office/drawing/2014/main" val="20001"/>
                    </a:ext>
                  </a:extLst>
                </a:gridCol>
                <a:gridCol w="2489200">
                  <a:extLst>
                    <a:ext uri="{9D8B030D-6E8A-4147-A177-3AD203B41FA5}">
                      <a16:colId xmlns:a16="http://schemas.microsoft.com/office/drawing/2014/main" val="20002"/>
                    </a:ext>
                  </a:extLst>
                </a:gridCol>
              </a:tblGrid>
              <a:tr h="370840">
                <a:tc>
                  <a:txBody>
                    <a:bodyPr/>
                    <a:lstStyle/>
                    <a:p>
                      <a:pPr algn="ctr" rtl="1"/>
                      <a:r>
                        <a:rPr lang="fa-IR" dirty="0" smtClean="0"/>
                        <a:t>موفق</a:t>
                      </a:r>
                      <a:endParaRPr lang="en-US" dirty="0"/>
                    </a:p>
                  </a:txBody>
                  <a:tcPr marL="82973" marR="82973"/>
                </a:tc>
                <a:tc>
                  <a:txBody>
                    <a:bodyPr/>
                    <a:lstStyle/>
                    <a:p>
                      <a:pPr algn="ctr" rtl="1"/>
                      <a:r>
                        <a:rPr lang="fa-IR" dirty="0" smtClean="0"/>
                        <a:t>ناموفق</a:t>
                      </a:r>
                      <a:endParaRPr lang="en-US" dirty="0"/>
                    </a:p>
                  </a:txBody>
                  <a:tcPr marL="82973" marR="82973"/>
                </a:tc>
                <a:tc>
                  <a:txBody>
                    <a:bodyPr/>
                    <a:lstStyle/>
                    <a:p>
                      <a:pPr algn="ctr" rtl="1"/>
                      <a:endParaRPr lang="en-US" dirty="0"/>
                    </a:p>
                  </a:txBody>
                  <a:tcPr marL="82973" marR="82973"/>
                </a:tc>
                <a:extLst>
                  <a:ext uri="{0D108BD9-81ED-4DB2-BD59-A6C34878D82A}">
                    <a16:rowId xmlns:a16="http://schemas.microsoft.com/office/drawing/2014/main" val="10000"/>
                  </a:ext>
                </a:extLst>
              </a:tr>
              <a:tr h="370840">
                <a:tc>
                  <a:txBody>
                    <a:bodyPr/>
                    <a:lstStyle/>
                    <a:p>
                      <a:pPr algn="ctr" rtl="1"/>
                      <a:r>
                        <a:rPr lang="en-US" dirty="0" smtClean="0"/>
                        <a:t>5.1</a:t>
                      </a:r>
                      <a:endParaRPr lang="en-US" dirty="0"/>
                    </a:p>
                  </a:txBody>
                  <a:tcPr marL="82973" marR="82973"/>
                </a:tc>
                <a:tc>
                  <a:txBody>
                    <a:bodyPr/>
                    <a:lstStyle/>
                    <a:p>
                      <a:pPr algn="ctr" rtl="1"/>
                      <a:r>
                        <a:rPr lang="en-US" dirty="0" smtClean="0"/>
                        <a:t>2.6</a:t>
                      </a:r>
                      <a:endParaRPr lang="en-US" dirty="0"/>
                    </a:p>
                  </a:txBody>
                  <a:tcPr marL="82973" marR="82973"/>
                </a:tc>
                <a:tc>
                  <a:txBody>
                    <a:bodyPr/>
                    <a:lstStyle/>
                    <a:p>
                      <a:pPr algn="ctr" rtl="1"/>
                      <a:r>
                        <a:rPr lang="fa-IR" dirty="0" smtClean="0">
                          <a:cs typeface="B Nazanin" pitchFamily="2" charset="-78"/>
                        </a:rPr>
                        <a:t>متوسط تعداد گزينه هاي پيشنهادي براي هر موضوع</a:t>
                      </a:r>
                      <a:endParaRPr lang="en-US" dirty="0">
                        <a:cs typeface="B Nazanin" pitchFamily="2" charset="-78"/>
                      </a:endParaRPr>
                    </a:p>
                  </a:txBody>
                  <a:tcPr marL="82973" marR="82973"/>
                </a:tc>
                <a:extLst>
                  <a:ext uri="{0D108BD9-81ED-4DB2-BD59-A6C34878D82A}">
                    <a16:rowId xmlns:a16="http://schemas.microsoft.com/office/drawing/2014/main" val="10001"/>
                  </a:ext>
                </a:extLst>
              </a:tr>
              <a:tr h="370840">
                <a:tc>
                  <a:txBody>
                    <a:bodyPr/>
                    <a:lstStyle/>
                    <a:p>
                      <a:pPr algn="ctr" rtl="1"/>
                      <a:r>
                        <a:rPr lang="fa-IR" dirty="0" smtClean="0"/>
                        <a:t>38 درصد</a:t>
                      </a:r>
                      <a:endParaRPr lang="en-US" dirty="0"/>
                    </a:p>
                  </a:txBody>
                  <a:tcPr marL="82973" marR="82973"/>
                </a:tc>
                <a:tc>
                  <a:txBody>
                    <a:bodyPr/>
                    <a:lstStyle/>
                    <a:p>
                      <a:pPr algn="ctr" rtl="1"/>
                      <a:r>
                        <a:rPr lang="fa-IR" dirty="0" smtClean="0"/>
                        <a:t>11</a:t>
                      </a:r>
                      <a:r>
                        <a:rPr lang="fa-IR" baseline="0" dirty="0" smtClean="0"/>
                        <a:t> درصد</a:t>
                      </a:r>
                      <a:endParaRPr lang="en-US" dirty="0"/>
                    </a:p>
                  </a:txBody>
                  <a:tcPr marL="82973" marR="82973"/>
                </a:tc>
                <a:tc>
                  <a:txBody>
                    <a:bodyPr/>
                    <a:lstStyle/>
                    <a:p>
                      <a:pPr algn="ctr" rtl="1"/>
                      <a:r>
                        <a:rPr lang="fa-IR" dirty="0" smtClean="0">
                          <a:cs typeface="B Nazanin" pitchFamily="2" charset="-78"/>
                        </a:rPr>
                        <a:t>درصد</a:t>
                      </a:r>
                      <a:r>
                        <a:rPr lang="fa-IR" baseline="0" dirty="0" smtClean="0">
                          <a:cs typeface="B Nazanin" pitchFamily="2" charset="-78"/>
                        </a:rPr>
                        <a:t> نظرات و گفته هايي که به زمينه هاي مشترک مربوط است</a:t>
                      </a:r>
                      <a:endParaRPr lang="en-US" dirty="0">
                        <a:cs typeface="B Nazanin" pitchFamily="2" charset="-78"/>
                      </a:endParaRPr>
                    </a:p>
                  </a:txBody>
                  <a:tcPr marL="82973" marR="82973"/>
                </a:tc>
                <a:extLst>
                  <a:ext uri="{0D108BD9-81ED-4DB2-BD59-A6C34878D82A}">
                    <a16:rowId xmlns:a16="http://schemas.microsoft.com/office/drawing/2014/main" val="10002"/>
                  </a:ext>
                </a:extLst>
              </a:tr>
              <a:tr h="370840">
                <a:tc>
                  <a:txBody>
                    <a:bodyPr/>
                    <a:lstStyle/>
                    <a:p>
                      <a:pPr algn="ctr" rtl="1"/>
                      <a:r>
                        <a:rPr lang="fa-IR" dirty="0" smtClean="0"/>
                        <a:t>8</a:t>
                      </a:r>
                      <a:r>
                        <a:rPr lang="fa-IR" baseline="0" dirty="0" smtClean="0"/>
                        <a:t> درصد</a:t>
                      </a:r>
                      <a:endParaRPr lang="en-US" dirty="0"/>
                    </a:p>
                  </a:txBody>
                  <a:tcPr marL="82973" marR="82973"/>
                </a:tc>
                <a:tc>
                  <a:txBody>
                    <a:bodyPr/>
                    <a:lstStyle/>
                    <a:p>
                      <a:pPr algn="ctr" rtl="1"/>
                      <a:r>
                        <a:rPr lang="fa-IR" dirty="0" smtClean="0"/>
                        <a:t>4 درصد</a:t>
                      </a:r>
                      <a:endParaRPr lang="en-US" dirty="0"/>
                    </a:p>
                  </a:txBody>
                  <a:tcPr marL="82973" marR="82973"/>
                </a:tc>
                <a:tc>
                  <a:txBody>
                    <a:bodyPr/>
                    <a:lstStyle/>
                    <a:p>
                      <a:pPr algn="ctr" rtl="1"/>
                      <a:r>
                        <a:rPr lang="fa-IR" dirty="0" smtClean="0">
                          <a:cs typeface="B Nazanin" pitchFamily="2" charset="-78"/>
                        </a:rPr>
                        <a:t>درصد توجه</a:t>
                      </a:r>
                      <a:r>
                        <a:rPr lang="fa-IR" baseline="0" dirty="0" smtClean="0">
                          <a:cs typeface="B Nazanin" pitchFamily="2" charset="-78"/>
                        </a:rPr>
                        <a:t> به ديدگاه بلندمدت در مذاکره</a:t>
                      </a:r>
                      <a:endParaRPr lang="en-US" dirty="0">
                        <a:cs typeface="B Nazanin" pitchFamily="2" charset="-78"/>
                      </a:endParaRPr>
                    </a:p>
                  </a:txBody>
                  <a:tcPr marL="82973" marR="82973"/>
                </a:tc>
                <a:extLst>
                  <a:ext uri="{0D108BD9-81ED-4DB2-BD59-A6C34878D82A}">
                    <a16:rowId xmlns:a16="http://schemas.microsoft.com/office/drawing/2014/main" val="10003"/>
                  </a:ext>
                </a:extLst>
              </a:tr>
              <a:tr h="370840">
                <a:tc>
                  <a:txBody>
                    <a:bodyPr/>
                    <a:lstStyle/>
                    <a:p>
                      <a:pPr algn="ctr" rtl="1"/>
                      <a:r>
                        <a:rPr lang="fa-IR" dirty="0" smtClean="0"/>
                        <a:t>2.3</a:t>
                      </a:r>
                      <a:endParaRPr lang="en-US" dirty="0"/>
                    </a:p>
                  </a:txBody>
                  <a:tcPr marL="82973" marR="82973"/>
                </a:tc>
                <a:tc>
                  <a:txBody>
                    <a:bodyPr/>
                    <a:lstStyle/>
                    <a:p>
                      <a:pPr algn="ctr" rtl="1"/>
                      <a:r>
                        <a:rPr lang="fa-IR" dirty="0" smtClean="0"/>
                        <a:t>10.8</a:t>
                      </a:r>
                      <a:endParaRPr lang="en-US" dirty="0"/>
                    </a:p>
                  </a:txBody>
                  <a:tcPr marL="82973" marR="82973"/>
                </a:tc>
                <a:tc>
                  <a:txBody>
                    <a:bodyPr/>
                    <a:lstStyle/>
                    <a:p>
                      <a:pPr algn="ctr" rtl="1"/>
                      <a:r>
                        <a:rPr lang="fa-IR" dirty="0" smtClean="0">
                          <a:cs typeface="B Nazanin" pitchFamily="2" charset="-78"/>
                        </a:rPr>
                        <a:t>دفعات</a:t>
                      </a:r>
                      <a:r>
                        <a:rPr lang="fa-IR" baseline="0" dirty="0" smtClean="0">
                          <a:cs typeface="B Nazanin" pitchFamily="2" charset="-78"/>
                        </a:rPr>
                        <a:t> استفاده از واژه هاي حساسيت برانگيزدر هر ساعت</a:t>
                      </a:r>
                      <a:endParaRPr lang="en-US" dirty="0">
                        <a:cs typeface="B Nazanin" pitchFamily="2" charset="-78"/>
                      </a:endParaRPr>
                    </a:p>
                  </a:txBody>
                  <a:tcPr marL="82973" marR="82973"/>
                </a:tc>
                <a:extLst>
                  <a:ext uri="{0D108BD9-81ED-4DB2-BD59-A6C34878D82A}">
                    <a16:rowId xmlns:a16="http://schemas.microsoft.com/office/drawing/2014/main" val="10004"/>
                  </a:ext>
                </a:extLst>
              </a:tr>
              <a:tr h="370840">
                <a:tc>
                  <a:txBody>
                    <a:bodyPr/>
                    <a:lstStyle/>
                    <a:p>
                      <a:pPr algn="ctr" rtl="1"/>
                      <a:r>
                        <a:rPr lang="fa-IR" dirty="0" smtClean="0"/>
                        <a:t>3.1</a:t>
                      </a:r>
                      <a:endParaRPr lang="en-US" dirty="0"/>
                    </a:p>
                  </a:txBody>
                  <a:tcPr marL="82973" marR="82973"/>
                </a:tc>
                <a:tc>
                  <a:txBody>
                    <a:bodyPr/>
                    <a:lstStyle/>
                    <a:p>
                      <a:pPr algn="ctr" rtl="1"/>
                      <a:r>
                        <a:rPr lang="fa-IR" dirty="0" smtClean="0"/>
                        <a:t>1.7</a:t>
                      </a:r>
                      <a:endParaRPr lang="en-US" dirty="0"/>
                    </a:p>
                  </a:txBody>
                  <a:tcPr marL="82973" marR="82973"/>
                </a:tc>
                <a:tc>
                  <a:txBody>
                    <a:bodyPr/>
                    <a:lstStyle/>
                    <a:p>
                      <a:pPr algn="ctr" rtl="1"/>
                      <a:r>
                        <a:rPr lang="fa-IR" dirty="0" smtClean="0">
                          <a:cs typeface="B Nazanin" pitchFamily="2" charset="-78"/>
                        </a:rPr>
                        <a:t>تعداد پيشنهادات متقابل مطرح شده</a:t>
                      </a:r>
                      <a:r>
                        <a:rPr lang="fa-IR" baseline="0" dirty="0" smtClean="0">
                          <a:cs typeface="B Nazanin" pitchFamily="2" charset="-78"/>
                        </a:rPr>
                        <a:t> در هر ساعت</a:t>
                      </a:r>
                      <a:endParaRPr lang="en-US" dirty="0">
                        <a:cs typeface="B Nazanin" pitchFamily="2" charset="-78"/>
                      </a:endParaRPr>
                    </a:p>
                  </a:txBody>
                  <a:tcPr marL="82973" marR="82973"/>
                </a:tc>
                <a:extLst>
                  <a:ext uri="{0D108BD9-81ED-4DB2-BD59-A6C34878D82A}">
                    <a16:rowId xmlns:a16="http://schemas.microsoft.com/office/drawing/2014/main" val="10005"/>
                  </a:ext>
                </a:extLst>
              </a:tr>
              <a:tr h="370840">
                <a:tc>
                  <a:txBody>
                    <a:bodyPr/>
                    <a:lstStyle/>
                    <a:p>
                      <a:pPr algn="ctr" rtl="1"/>
                      <a:r>
                        <a:rPr lang="fa-IR" dirty="0" smtClean="0"/>
                        <a:t>21.3</a:t>
                      </a:r>
                      <a:endParaRPr lang="en-US" dirty="0"/>
                    </a:p>
                  </a:txBody>
                  <a:tcPr marL="82973" marR="82973"/>
                </a:tc>
                <a:tc>
                  <a:txBody>
                    <a:bodyPr/>
                    <a:lstStyle/>
                    <a:p>
                      <a:pPr algn="ctr" rtl="1"/>
                      <a:r>
                        <a:rPr lang="fa-IR" dirty="0" smtClean="0"/>
                        <a:t>9.6</a:t>
                      </a:r>
                      <a:endParaRPr lang="en-US" dirty="0"/>
                    </a:p>
                  </a:txBody>
                  <a:tcPr marL="82973" marR="82973"/>
                </a:tc>
                <a:tc>
                  <a:txBody>
                    <a:bodyPr/>
                    <a:lstStyle/>
                    <a:p>
                      <a:pPr algn="ctr" rtl="1"/>
                      <a:r>
                        <a:rPr lang="fa-IR" dirty="0" smtClean="0">
                          <a:cs typeface="B Nazanin" pitchFamily="2" charset="-78"/>
                        </a:rPr>
                        <a:t>درصد زماني که صرف پرسش مي شود</a:t>
                      </a:r>
                      <a:endParaRPr lang="en-US" dirty="0">
                        <a:cs typeface="B Nazanin" pitchFamily="2" charset="-78"/>
                      </a:endParaRPr>
                    </a:p>
                  </a:txBody>
                  <a:tcPr marL="82973" marR="82973"/>
                </a:tc>
                <a:extLst>
                  <a:ext uri="{0D108BD9-81ED-4DB2-BD59-A6C34878D82A}">
                    <a16:rowId xmlns:a16="http://schemas.microsoft.com/office/drawing/2014/main" val="10006"/>
                  </a:ext>
                </a:extLst>
              </a:tr>
              <a:tr h="370840">
                <a:tc>
                  <a:txBody>
                    <a:bodyPr/>
                    <a:lstStyle/>
                    <a:p>
                      <a:pPr algn="ctr" rtl="1"/>
                      <a:r>
                        <a:rPr lang="fa-IR" dirty="0" smtClean="0"/>
                        <a:t>12.1</a:t>
                      </a:r>
                      <a:endParaRPr lang="en-US" dirty="0"/>
                    </a:p>
                  </a:txBody>
                  <a:tcPr marL="82973" marR="82973"/>
                </a:tc>
                <a:tc>
                  <a:txBody>
                    <a:bodyPr/>
                    <a:lstStyle/>
                    <a:p>
                      <a:pPr algn="ctr" rtl="1"/>
                      <a:r>
                        <a:rPr lang="fa-IR" dirty="0" smtClean="0"/>
                        <a:t>7.8</a:t>
                      </a:r>
                      <a:endParaRPr lang="en-US" dirty="0"/>
                    </a:p>
                  </a:txBody>
                  <a:tcPr marL="82973" marR="82973"/>
                </a:tc>
                <a:tc>
                  <a:txBody>
                    <a:bodyPr/>
                    <a:lstStyle/>
                    <a:p>
                      <a:pPr algn="ctr" rtl="1"/>
                      <a:r>
                        <a:rPr lang="fa-IR" dirty="0" smtClean="0">
                          <a:cs typeface="B Nazanin" pitchFamily="2" charset="-78"/>
                        </a:rPr>
                        <a:t>درصدي که صرف بيان احساسات دروني مي شود</a:t>
                      </a:r>
                      <a:endParaRPr lang="en-US" dirty="0">
                        <a:cs typeface="B Nazanin" pitchFamily="2" charset="-78"/>
                      </a:endParaRPr>
                    </a:p>
                  </a:txBody>
                  <a:tcPr marL="82973" marR="82973"/>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757469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cs typeface="B Mitra" panose="00000400000000000000" pitchFamily="2" charset="-78"/>
              </a:rPr>
              <a:t>مرحله دوم</a:t>
            </a:r>
            <a:r>
              <a:rPr lang="fa-IR" b="1" dirty="0" smtClean="0">
                <a:cs typeface="B Mitra" panose="00000400000000000000" pitchFamily="2" charset="-78"/>
              </a:rPr>
              <a:t>: شروع مذاکره </a:t>
            </a:r>
            <a:br>
              <a:rPr lang="fa-IR" b="1" dirty="0" smtClean="0">
                <a:cs typeface="B Mitra" panose="00000400000000000000" pitchFamily="2" charset="-78"/>
              </a:rPr>
            </a:br>
            <a:endParaRPr lang="en-US" dirty="0">
              <a:cs typeface="B Mitra" panose="00000400000000000000" pitchFamily="2" charset="-78"/>
            </a:endParaRPr>
          </a:p>
        </p:txBody>
      </p:sp>
      <p:sp>
        <p:nvSpPr>
          <p:cNvPr id="3" name="Content Placeholder 2"/>
          <p:cNvSpPr>
            <a:spLocks noGrp="1"/>
          </p:cNvSpPr>
          <p:nvPr>
            <p:ph sz="quarter" idx="1"/>
          </p:nvPr>
        </p:nvSpPr>
        <p:spPr/>
        <p:txBody>
          <a:bodyPr/>
          <a:lstStyle/>
          <a:p>
            <a:pPr marL="0" indent="0" algn="just" rtl="1">
              <a:buNone/>
            </a:pPr>
            <a:r>
              <a:rPr lang="fa-IR" b="1" dirty="0" smtClean="0">
                <a:cs typeface="B Mitra" panose="00000400000000000000" pitchFamily="2" charset="-78"/>
              </a:rPr>
              <a:t>- در این مرحله می توانید اطلاعاتی را که مهیا کرده اید، با طرف مقابل رد و بدل کنید:</a:t>
            </a:r>
          </a:p>
          <a:p>
            <a:pPr marL="0" indent="0" algn="just" rtl="1">
              <a:buNone/>
            </a:pPr>
            <a:r>
              <a:rPr lang="fa-IR" b="1" dirty="0" smtClean="0">
                <a:cs typeface="B Mitra" panose="00000400000000000000" pitchFamily="2" charset="-78"/>
              </a:rPr>
              <a:t>- واقعیت را به همان صورتی که می بینید، توصیف کنید.</a:t>
            </a:r>
          </a:p>
          <a:p>
            <a:pPr marL="0" indent="0" algn="just" rtl="1">
              <a:buNone/>
            </a:pPr>
            <a:r>
              <a:rPr lang="fa-IR" b="1" dirty="0" smtClean="0">
                <a:cs typeface="B Mitra" panose="00000400000000000000" pitchFamily="2" charset="-78"/>
              </a:rPr>
              <a:t>- احساس های خود در آن وضعیت را بیان کنید.</a:t>
            </a:r>
          </a:p>
          <a:p>
            <a:pPr marL="0" indent="0" algn="just" rtl="1">
              <a:buNone/>
            </a:pPr>
            <a:r>
              <a:rPr lang="fa-IR" b="1" dirty="0" smtClean="0">
                <a:cs typeface="B Mitra" panose="00000400000000000000" pitchFamily="2" charset="-78"/>
              </a:rPr>
              <a:t>- چگونه مشکل را بر اساس علایق خود،طرف مقابل و علایق مشترک می بینید.</a:t>
            </a:r>
          </a:p>
          <a:p>
            <a:pPr marL="0" indent="0" algn="just" rtl="1">
              <a:buNone/>
            </a:pPr>
            <a:r>
              <a:rPr lang="fa-IR" b="1" dirty="0" smtClean="0">
                <a:cs typeface="B Mitra" panose="00000400000000000000" pitchFamily="2" charset="-78"/>
              </a:rPr>
              <a:t>- نحوه پیچیده شدن قضیه بر اساس نیازهای غیر عینی (مثل احترام، صمیمیت، محبت، آزادی و ...) را مورد بررسی قرار دهید.</a:t>
            </a:r>
          </a:p>
          <a:p>
            <a:pPr marL="0" indent="0" algn="just" rtl="1">
              <a:buNone/>
            </a:pPr>
            <a:r>
              <a:rPr lang="fa-IR" b="1" dirty="0" smtClean="0">
                <a:cs typeface="B Mitra" panose="00000400000000000000" pitchFamily="2" charset="-78"/>
              </a:rPr>
              <a:t>- تا زمانی که همه علایق و نیازهای دو طرف مشخص نشده اند، راه حل های احتمالی را مطرح نکنید.</a:t>
            </a:r>
            <a:endParaRPr lang="en-US" b="1" dirty="0">
              <a:cs typeface="B Mitra" panose="00000400000000000000" pitchFamily="2" charset="-78"/>
            </a:endParaRPr>
          </a:p>
        </p:txBody>
      </p:sp>
    </p:spTree>
    <p:extLst>
      <p:ext uri="{BB962C8B-B14F-4D97-AF65-F5344CB8AC3E}">
        <p14:creationId xmlns:p14="http://schemas.microsoft.com/office/powerpoint/2010/main" val="35611402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cs typeface="B Mitra" panose="00000400000000000000" pitchFamily="2" charset="-78"/>
              </a:rPr>
              <a:t>مرحله سوم: پیشنهاد و پیشنهاد متقابل</a:t>
            </a:r>
            <a:endParaRPr lang="en-US" b="1" dirty="0">
              <a:cs typeface="B Mitra" panose="00000400000000000000" pitchFamily="2" charset="-78"/>
            </a:endParaRPr>
          </a:p>
        </p:txBody>
      </p:sp>
      <p:sp>
        <p:nvSpPr>
          <p:cNvPr id="3" name="Content Placeholder 2"/>
          <p:cNvSpPr>
            <a:spLocks noGrp="1"/>
          </p:cNvSpPr>
          <p:nvPr>
            <p:ph sz="quarter" idx="1"/>
          </p:nvPr>
        </p:nvSpPr>
        <p:spPr/>
        <p:txBody>
          <a:bodyPr/>
          <a:lstStyle/>
          <a:p>
            <a:pPr marL="0" indent="0" algn="just" rtl="1">
              <a:buNone/>
            </a:pPr>
            <a:r>
              <a:rPr lang="fa-IR" b="1" dirty="0" smtClean="0">
                <a:cs typeface="B Mitra" panose="00000400000000000000" pitchFamily="2" charset="-78"/>
              </a:rPr>
              <a:t>- در این مرحله سعی کنید به توافقی برسید که هر دو آنرا قبول داشته باشید.</a:t>
            </a:r>
          </a:p>
          <a:p>
            <a:pPr algn="just" rtl="1"/>
            <a:endParaRPr lang="fa-IR" b="1" dirty="0">
              <a:cs typeface="B Mitra" panose="00000400000000000000" pitchFamily="2" charset="-78"/>
            </a:endParaRPr>
          </a:p>
          <a:p>
            <a:pPr marL="0" indent="0" algn="just" rtl="1">
              <a:buNone/>
            </a:pPr>
            <a:r>
              <a:rPr lang="fa-IR" b="1" dirty="0" smtClean="0">
                <a:cs typeface="B Mitra" panose="00000400000000000000" pitchFamily="2" charset="-78"/>
              </a:rPr>
              <a:t>- برای این منظور می توانید از هریک از </a:t>
            </a:r>
            <a:r>
              <a:rPr lang="fa-IR" b="1" dirty="0" smtClean="0">
                <a:solidFill>
                  <a:srgbClr val="FF0000"/>
                </a:solidFill>
                <a:cs typeface="B Mitra" panose="00000400000000000000" pitchFamily="2" charset="-78"/>
              </a:rPr>
              <a:t>روشهای جلب توافق </a:t>
            </a:r>
            <a:r>
              <a:rPr lang="fa-IR" b="1" dirty="0" smtClean="0">
                <a:cs typeface="B Mitra" panose="00000400000000000000" pitchFamily="2" charset="-78"/>
              </a:rPr>
              <a:t>زیر استفاده کنید:</a:t>
            </a:r>
          </a:p>
          <a:p>
            <a:pPr marL="0" indent="0" algn="just" rtl="1">
              <a:buNone/>
            </a:pPr>
            <a:r>
              <a:rPr lang="fa-IR" b="1" dirty="0" smtClean="0">
                <a:cs typeface="B Mitra" panose="00000400000000000000" pitchFamily="2" charset="-78"/>
              </a:rPr>
              <a:t>1- </a:t>
            </a:r>
            <a:r>
              <a:rPr lang="fa-IR" b="1" dirty="0" smtClean="0">
                <a:solidFill>
                  <a:srgbClr val="0070C0"/>
                </a:solidFill>
                <a:cs typeface="B Mitra" panose="00000400000000000000" pitchFamily="2" charset="-78"/>
              </a:rPr>
              <a:t>وظایف را تقسیم می کنم و تو اول سهم خودت را انتخاب می کنی </a:t>
            </a:r>
            <a:r>
              <a:rPr lang="fa-IR" b="1" dirty="0" smtClean="0">
                <a:cs typeface="B Mitra" panose="00000400000000000000" pitchFamily="2" charset="-78"/>
              </a:rPr>
              <a:t>(تعارضات زناشویی، مسئولیت ها)</a:t>
            </a:r>
          </a:p>
          <a:p>
            <a:pPr marL="0" indent="0" algn="just" rtl="1">
              <a:buNone/>
            </a:pPr>
            <a:r>
              <a:rPr lang="fa-IR" b="1" dirty="0" smtClean="0">
                <a:cs typeface="B Mitra" panose="00000400000000000000" pitchFamily="2" charset="-78"/>
              </a:rPr>
              <a:t>2- </a:t>
            </a:r>
            <a:r>
              <a:rPr lang="fa-IR" b="1" dirty="0" smtClean="0">
                <a:solidFill>
                  <a:srgbClr val="0070C0"/>
                </a:solidFill>
                <a:cs typeface="B Mitra" panose="00000400000000000000" pitchFamily="2" charset="-78"/>
              </a:rPr>
              <a:t>انجام نوبتی وظایف </a:t>
            </a:r>
            <a:r>
              <a:rPr lang="fa-IR" b="1" dirty="0" smtClean="0">
                <a:cs typeface="B Mitra" panose="00000400000000000000" pitchFamily="2" charset="-78"/>
              </a:rPr>
              <a:t>(من این جمعه خانه می مانم تا تو......و تو جمعه بعد خانه می مانی تا من.......</a:t>
            </a:r>
          </a:p>
          <a:p>
            <a:pPr marL="0" indent="0" algn="just" rtl="1">
              <a:buNone/>
            </a:pPr>
            <a:r>
              <a:rPr lang="fa-IR" b="1" dirty="0" smtClean="0">
                <a:cs typeface="B Mitra" panose="00000400000000000000" pitchFamily="2" charset="-78"/>
              </a:rPr>
              <a:t>3- </a:t>
            </a:r>
            <a:r>
              <a:rPr lang="fa-IR" b="1" dirty="0" smtClean="0">
                <a:solidFill>
                  <a:srgbClr val="0070C0"/>
                </a:solidFill>
                <a:cs typeface="B Mitra" panose="00000400000000000000" pitchFamily="2" charset="-78"/>
              </a:rPr>
              <a:t>بیا با هم این کار را انجام بدهیم</a:t>
            </a:r>
            <a:r>
              <a:rPr lang="fa-IR" b="1" dirty="0" smtClean="0">
                <a:cs typeface="B Mitra" panose="00000400000000000000" pitchFamily="2" charset="-78"/>
              </a:rPr>
              <a:t>: (یک ساعت زودتر بیدار شویم تا تو....و من.....)</a:t>
            </a:r>
            <a:endParaRPr lang="en-US" b="1" dirty="0">
              <a:cs typeface="B Mitra" panose="00000400000000000000" pitchFamily="2" charset="-78"/>
            </a:endParaRPr>
          </a:p>
        </p:txBody>
      </p:sp>
    </p:spTree>
    <p:extLst>
      <p:ext uri="{BB962C8B-B14F-4D97-AF65-F5344CB8AC3E}">
        <p14:creationId xmlns:p14="http://schemas.microsoft.com/office/powerpoint/2010/main" val="21785731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مرحله سوم: پیشنهاد و پیشنهاد متقابل</a:t>
            </a:r>
            <a:endParaRPr lang="en-US" dirty="0"/>
          </a:p>
        </p:txBody>
      </p:sp>
      <p:sp>
        <p:nvSpPr>
          <p:cNvPr id="3" name="Content Placeholder 2"/>
          <p:cNvSpPr>
            <a:spLocks noGrp="1"/>
          </p:cNvSpPr>
          <p:nvPr>
            <p:ph sz="quarter" idx="1"/>
          </p:nvPr>
        </p:nvSpPr>
        <p:spPr>
          <a:xfrm>
            <a:off x="762000" y="1752600"/>
            <a:ext cx="7467600" cy="4873752"/>
          </a:xfrm>
        </p:spPr>
        <p:txBody>
          <a:bodyPr/>
          <a:lstStyle/>
          <a:p>
            <a:pPr marL="0" indent="0" algn="r">
              <a:buNone/>
            </a:pPr>
            <a:r>
              <a:rPr lang="fa-IR" b="1" dirty="0">
                <a:solidFill>
                  <a:srgbClr val="0070C0"/>
                </a:solidFill>
                <a:cs typeface="B Mitra" panose="00000400000000000000" pitchFamily="2" charset="-78"/>
              </a:rPr>
              <a:t>4- </a:t>
            </a:r>
            <a:r>
              <a:rPr lang="fa-IR" b="1" dirty="0">
                <a:solidFill>
                  <a:srgbClr val="0070C0"/>
                </a:solidFill>
                <a:cs typeface="B Mitra" panose="00000400000000000000" pitchFamily="2" charset="-78"/>
              </a:rPr>
              <a:t>دوره آزمایشی </a:t>
            </a:r>
            <a:r>
              <a:rPr lang="fa-IR" b="1" dirty="0">
                <a:cs typeface="B Mitra" panose="00000400000000000000" pitchFamily="2" charset="-78"/>
              </a:rPr>
              <a:t>: (بیا تماشای تلویزیون سمیه را یک ساعت کم کنیم تا ببینیم آیا بعد از یک ماه تکالیفش را بهتر انجام می دهد؟)</a:t>
            </a:r>
          </a:p>
          <a:p>
            <a:pPr marL="0" indent="0" algn="r">
              <a:buNone/>
            </a:pPr>
            <a:r>
              <a:rPr lang="fa-IR" b="1" dirty="0">
                <a:cs typeface="B Mitra" panose="00000400000000000000" pitchFamily="2" charset="-78"/>
              </a:rPr>
              <a:t>5</a:t>
            </a:r>
            <a:r>
              <a:rPr lang="fa-IR" b="1" dirty="0">
                <a:solidFill>
                  <a:srgbClr val="0070C0"/>
                </a:solidFill>
                <a:cs typeface="B Mitra" panose="00000400000000000000" pitchFamily="2" charset="-78"/>
              </a:rPr>
              <a:t>- وقتی تو داری کاری را انجام می دهی به روش تو باشد و وقتی من دارم کاری را انجام می دهم به روش من باشد</a:t>
            </a:r>
            <a:r>
              <a:rPr lang="fa-IR" b="1" dirty="0">
                <a:cs typeface="B Mitra" panose="00000400000000000000" pitchFamily="2" charset="-78"/>
              </a:rPr>
              <a:t>(مثل</a:t>
            </a:r>
            <a:r>
              <a:rPr lang="fa-IR" b="1" dirty="0">
                <a:solidFill>
                  <a:srgbClr val="0070C0"/>
                </a:solidFill>
                <a:cs typeface="B Mitra" panose="00000400000000000000" pitchFamily="2" charset="-78"/>
              </a:rPr>
              <a:t>ا </a:t>
            </a:r>
            <a:r>
              <a:rPr lang="fa-IR" b="1" dirty="0">
                <a:cs typeface="B Mitra" panose="00000400000000000000" pitchFamily="2" charset="-78"/>
              </a:rPr>
              <a:t>رانندگی، کارهای منزل، برنامه ریزی اقتصادی و ....)</a:t>
            </a:r>
          </a:p>
          <a:p>
            <a:pPr marL="0" indent="0" algn="r">
              <a:buNone/>
            </a:pPr>
            <a:r>
              <a:rPr lang="fa-IR" b="1" dirty="0">
                <a:cs typeface="B Mitra" panose="00000400000000000000" pitchFamily="2" charset="-78"/>
              </a:rPr>
              <a:t>6- </a:t>
            </a:r>
            <a:r>
              <a:rPr lang="fa-IR" b="1" dirty="0">
                <a:solidFill>
                  <a:srgbClr val="0070C0"/>
                </a:solidFill>
                <a:cs typeface="B Mitra" panose="00000400000000000000" pitchFamily="2" charset="-78"/>
              </a:rPr>
              <a:t>این کار در قبال آن کار </a:t>
            </a:r>
            <a:r>
              <a:rPr lang="fa-IR" b="1" dirty="0">
                <a:cs typeface="B Mitra" panose="00000400000000000000" pitchFamily="2" charset="-78"/>
              </a:rPr>
              <a:t>(من لباسهای تو را اتو می کنم تم هم آشغالها را جلو در می گذاری)</a:t>
            </a:r>
          </a:p>
          <a:p>
            <a:pPr marL="0" indent="0" algn="r">
              <a:buNone/>
            </a:pPr>
            <a:r>
              <a:rPr lang="fa-IR" b="1" dirty="0">
                <a:cs typeface="B Mitra" panose="00000400000000000000" pitchFamily="2" charset="-78"/>
              </a:rPr>
              <a:t>7- </a:t>
            </a:r>
            <a:r>
              <a:rPr lang="fa-IR" b="1" dirty="0">
                <a:solidFill>
                  <a:srgbClr val="0070C0"/>
                </a:solidFill>
                <a:cs typeface="B Mitra" panose="00000400000000000000" pitchFamily="2" charset="-78"/>
              </a:rPr>
              <a:t>بخشی از خواسته های تو و بخشی از خواسته های من </a:t>
            </a:r>
            <a:r>
              <a:rPr lang="fa-IR" b="1" dirty="0">
                <a:cs typeface="B Mitra" panose="00000400000000000000" pitchFamily="2" charset="-78"/>
              </a:rPr>
              <a:t>(بخشی از پس انداز برای مسافرت مورد علاقه من و بخشی برای خرید لباس تو)</a:t>
            </a:r>
          </a:p>
          <a:p>
            <a:pPr marL="0" indent="0" algn="r">
              <a:buNone/>
            </a:pPr>
            <a:r>
              <a:rPr lang="fa-IR" b="1" dirty="0">
                <a:cs typeface="B Mitra" panose="00000400000000000000" pitchFamily="2" charset="-78"/>
              </a:rPr>
              <a:t>8- </a:t>
            </a:r>
            <a:r>
              <a:rPr lang="fa-IR" b="1" dirty="0">
                <a:solidFill>
                  <a:srgbClr val="0070C0"/>
                </a:solidFill>
                <a:cs typeface="B Mitra" panose="00000400000000000000" pitchFamily="2" charset="-78"/>
              </a:rPr>
              <a:t>انجام حد میانه دو پیشنهاد(نه </a:t>
            </a:r>
            <a:r>
              <a:rPr lang="fa-IR" b="1" dirty="0">
                <a:cs typeface="B Mitra" panose="00000400000000000000" pitchFamily="2" charset="-78"/>
              </a:rPr>
              <a:t>مبلمان 3 میلیون تومانی تو و نه مبلمان 1 میلیونی من، یک دست مبلمان دو میلیون تومانی می خریم)</a:t>
            </a:r>
          </a:p>
        </p:txBody>
      </p:sp>
    </p:spTree>
    <p:extLst>
      <p:ext uri="{BB962C8B-B14F-4D97-AF65-F5344CB8AC3E}">
        <p14:creationId xmlns:p14="http://schemas.microsoft.com/office/powerpoint/2010/main" val="1592116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00"/>
                </a:solidFill>
                <a:cs typeface="B Titr" panose="00000700000000000000" pitchFamily="2" charset="-78"/>
              </a:rPr>
              <a:t>علل تعارضات میان فردی</a:t>
            </a:r>
            <a:endParaRPr lang="en-US" dirty="0">
              <a:solidFill>
                <a:srgbClr val="FF0000"/>
              </a:solidFill>
              <a:cs typeface="B Titr" panose="00000700000000000000" pitchFamily="2" charset="-78"/>
            </a:endParaRPr>
          </a:p>
        </p:txBody>
      </p:sp>
      <p:sp>
        <p:nvSpPr>
          <p:cNvPr id="3" name="Content Placeholder 2"/>
          <p:cNvSpPr>
            <a:spLocks noGrp="1"/>
          </p:cNvSpPr>
          <p:nvPr>
            <p:ph sz="quarter" idx="1"/>
          </p:nvPr>
        </p:nvSpPr>
        <p:spPr/>
        <p:txBody>
          <a:bodyPr>
            <a:normAutofit/>
          </a:bodyPr>
          <a:lstStyle/>
          <a:p>
            <a:pPr marL="0" indent="0" algn="just" rtl="1">
              <a:lnSpc>
                <a:spcPct val="150000"/>
              </a:lnSpc>
              <a:buNone/>
            </a:pPr>
            <a:r>
              <a:rPr lang="fa-IR" sz="2800" dirty="0" smtClean="0">
                <a:cs typeface="B Mitra" panose="00000400000000000000" pitchFamily="2" charset="-78"/>
              </a:rPr>
              <a:t>ازآنجایی که </a:t>
            </a:r>
            <a:r>
              <a:rPr lang="fa-IR" sz="2800" dirty="0">
                <a:cs typeface="B Mitra" panose="00000400000000000000" pitchFamily="2" charset="-78"/>
              </a:rPr>
              <a:t>انسان ها </a:t>
            </a:r>
            <a:r>
              <a:rPr lang="fa-IR" sz="2800" dirty="0" smtClean="0">
                <a:cs typeface="B Mitra" panose="00000400000000000000" pitchFamily="2" charset="-78"/>
              </a:rPr>
              <a:t>به طور </a:t>
            </a:r>
            <a:r>
              <a:rPr lang="fa-IR" sz="2800" dirty="0">
                <a:cs typeface="B Mitra" panose="00000400000000000000" pitchFamily="2" charset="-78"/>
              </a:rPr>
              <a:t>طبیعی باهم تفاوت دارند و نوع نگاه و برداشت آن ها نسبت به دیگران و مسائل فرق میکند، طبیعی است که با یکدیگر دچار </a:t>
            </a:r>
            <a:r>
              <a:rPr lang="fa-IR" sz="2800" dirty="0" smtClean="0">
                <a:cs typeface="B Mitra" panose="00000400000000000000" pitchFamily="2" charset="-78"/>
              </a:rPr>
              <a:t>اختلاف </a:t>
            </a:r>
            <a:r>
              <a:rPr lang="fa-IR" sz="2800" dirty="0">
                <a:cs typeface="B Mitra" panose="00000400000000000000" pitchFamily="2" charset="-78"/>
              </a:rPr>
              <a:t>و تعارض شوند. تعارض نشانه غیرعادی بودن یا اشتباه عمل کردن نیست. تعارض و اختلاف</a:t>
            </a:r>
            <a:r>
              <a:rPr lang="fa-IR" sz="2800" dirty="0" smtClean="0">
                <a:cs typeface="B Mitra" panose="00000400000000000000" pitchFamily="2" charset="-78"/>
              </a:rPr>
              <a:t> </a:t>
            </a:r>
            <a:r>
              <a:rPr lang="fa-IR" sz="2800" dirty="0">
                <a:cs typeface="B Mitra" panose="00000400000000000000" pitchFamily="2" charset="-78"/>
              </a:rPr>
              <a:t>داشتن، با دیگران طبیعی است، زیرا همه ما باهم فرق داریم، پس طبیعی است که با یکدیگر </a:t>
            </a:r>
            <a:r>
              <a:rPr lang="fa-IR" sz="2800" dirty="0" smtClean="0">
                <a:cs typeface="B Mitra" panose="00000400000000000000" pitchFamily="2" charset="-78"/>
              </a:rPr>
              <a:t>دچار</a:t>
            </a:r>
            <a:r>
              <a:rPr lang="fa-IR" sz="2800" dirty="0">
                <a:cs typeface="B Mitra" panose="00000400000000000000" pitchFamily="2" charset="-78"/>
              </a:rPr>
              <a:t> اختلاف </a:t>
            </a:r>
            <a:r>
              <a:rPr lang="fa-IR" sz="2800" dirty="0" smtClean="0">
                <a:cs typeface="B Mitra" panose="00000400000000000000" pitchFamily="2" charset="-78"/>
              </a:rPr>
              <a:t>شویم</a:t>
            </a:r>
            <a:r>
              <a:rPr lang="fa-IR" sz="2800" dirty="0">
                <a:cs typeface="B Mitra" panose="00000400000000000000" pitchFamily="2" charset="-78"/>
              </a:rPr>
              <a:t>. آنچه </a:t>
            </a:r>
            <a:r>
              <a:rPr lang="fa-IR" sz="2800" dirty="0" smtClean="0">
                <a:cs typeface="B Mitra" panose="00000400000000000000" pitchFamily="2" charset="-78"/>
              </a:rPr>
              <a:t>می تواند </a:t>
            </a:r>
            <a:r>
              <a:rPr lang="fa-IR" sz="2800" dirty="0">
                <a:cs typeface="B Mitra" panose="00000400000000000000" pitchFamily="2" charset="-78"/>
              </a:rPr>
              <a:t>غیرعادی باشد چگونگی حل اختلاف</a:t>
            </a:r>
            <a:r>
              <a:rPr lang="fa-IR" sz="2800" dirty="0" smtClean="0">
                <a:cs typeface="B Mitra" panose="00000400000000000000" pitchFamily="2" charset="-78"/>
              </a:rPr>
              <a:t> </a:t>
            </a:r>
            <a:r>
              <a:rPr lang="fa-IR" sz="2800" dirty="0">
                <a:cs typeface="B Mitra" panose="00000400000000000000" pitchFamily="2" charset="-78"/>
              </a:rPr>
              <a:t>است که ممکن است نتایج غیر سازنده ای داشته باشد.</a:t>
            </a:r>
            <a:endParaRPr lang="fa-IR" sz="2800" b="1" dirty="0" smtClean="0">
              <a:cs typeface="B Mitra" panose="00000400000000000000" pitchFamily="2" charset="-78"/>
            </a:endParaRPr>
          </a:p>
        </p:txBody>
      </p:sp>
    </p:spTree>
    <p:extLst>
      <p:ext uri="{BB962C8B-B14F-4D97-AF65-F5344CB8AC3E}">
        <p14:creationId xmlns:p14="http://schemas.microsoft.com/office/powerpoint/2010/main" val="23591938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cs typeface="B Mitra" panose="00000400000000000000" pitchFamily="2" charset="-78"/>
              </a:rPr>
              <a:t>مرحله چهارم: مخالفت</a:t>
            </a:r>
            <a:endParaRPr lang="en-US" b="1" dirty="0">
              <a:cs typeface="B Mitra" panose="00000400000000000000" pitchFamily="2" charset="-78"/>
            </a:endParaRPr>
          </a:p>
        </p:txBody>
      </p:sp>
      <p:sp>
        <p:nvSpPr>
          <p:cNvPr id="3" name="Content Placeholder 2"/>
          <p:cNvSpPr>
            <a:spLocks noGrp="1"/>
          </p:cNvSpPr>
          <p:nvPr>
            <p:ph sz="quarter" idx="1"/>
          </p:nvPr>
        </p:nvSpPr>
        <p:spPr>
          <a:xfrm>
            <a:off x="457200" y="1600200"/>
            <a:ext cx="8153400" cy="4873752"/>
          </a:xfrm>
        </p:spPr>
        <p:txBody>
          <a:bodyPr>
            <a:normAutofit fontScale="92500"/>
          </a:bodyPr>
          <a:lstStyle/>
          <a:p>
            <a:pPr marL="0" indent="0" algn="just" rtl="1">
              <a:buNone/>
            </a:pPr>
            <a:r>
              <a:rPr lang="fa-IR" b="1" dirty="0" smtClean="0">
                <a:cs typeface="B Mitra" panose="00000400000000000000" pitchFamily="2" charset="-78"/>
              </a:rPr>
              <a:t>- این مرحله </a:t>
            </a:r>
            <a:r>
              <a:rPr lang="fa-IR" b="1" dirty="0" smtClean="0">
                <a:solidFill>
                  <a:srgbClr val="C00000"/>
                </a:solidFill>
                <a:cs typeface="B Mitra" panose="00000400000000000000" pitchFamily="2" charset="-78"/>
              </a:rPr>
              <a:t>سخت ترین مرحله </a:t>
            </a:r>
            <a:r>
              <a:rPr lang="fa-IR" b="1" dirty="0" smtClean="0">
                <a:cs typeface="B Mitra" panose="00000400000000000000" pitchFamily="2" charset="-78"/>
              </a:rPr>
              <a:t>است. باید همواره به خود یادآور شوید که مخالفت پایان راه نیست.</a:t>
            </a:r>
          </a:p>
          <a:p>
            <a:pPr algn="just" rtl="1"/>
            <a:endParaRPr lang="fa-IR" b="1" dirty="0">
              <a:cs typeface="B Mitra" panose="00000400000000000000" pitchFamily="2" charset="-78"/>
            </a:endParaRPr>
          </a:p>
          <a:p>
            <a:pPr marL="0" indent="0" algn="just" rtl="1">
              <a:buNone/>
            </a:pPr>
            <a:r>
              <a:rPr lang="fa-IR" b="1" dirty="0" smtClean="0">
                <a:cs typeface="B Mitra" panose="00000400000000000000" pitchFamily="2" charset="-78"/>
              </a:rPr>
              <a:t>- </a:t>
            </a:r>
            <a:r>
              <a:rPr lang="fa-IR" b="1" dirty="0" smtClean="0">
                <a:solidFill>
                  <a:srgbClr val="C00000"/>
                </a:solidFill>
                <a:cs typeface="B Mitra" panose="00000400000000000000" pitchFamily="2" charset="-78"/>
              </a:rPr>
              <a:t>زمانی که به توافق نمی رسید، آنرا علامتی بدانید مبنی بر اینکه باید به مرحله قبلی برگردید</a:t>
            </a:r>
            <a:r>
              <a:rPr lang="fa-IR" b="1" dirty="0" smtClean="0">
                <a:cs typeface="B Mitra" panose="00000400000000000000" pitchFamily="2" charset="-78"/>
              </a:rPr>
              <a:t>:</a:t>
            </a:r>
          </a:p>
          <a:p>
            <a:pPr algn="just" rtl="1"/>
            <a:endParaRPr lang="fa-IR" b="1" dirty="0">
              <a:cs typeface="B Mitra" panose="00000400000000000000" pitchFamily="2" charset="-78"/>
            </a:endParaRPr>
          </a:p>
          <a:p>
            <a:pPr marL="0" indent="0" algn="just" rtl="1">
              <a:buNone/>
            </a:pPr>
            <a:r>
              <a:rPr lang="fa-IR" b="1" dirty="0" smtClean="0">
                <a:cs typeface="B Mitra" panose="00000400000000000000" pitchFamily="2" charset="-78"/>
              </a:rPr>
              <a:t>- با استفاده از یک راهکار توافقی جدید سعی کنید پیشنهاد متقابل جدیدی ارائه دهید.</a:t>
            </a:r>
          </a:p>
          <a:p>
            <a:pPr marL="0" indent="0" algn="just" rtl="1">
              <a:buNone/>
            </a:pPr>
            <a:r>
              <a:rPr lang="fa-IR" b="1" dirty="0" smtClean="0">
                <a:cs typeface="B Mitra" panose="00000400000000000000" pitchFamily="2" charset="-78"/>
              </a:rPr>
              <a:t>- به مرحله بحث در باره علایق و نیازها برگردید.</a:t>
            </a:r>
          </a:p>
          <a:p>
            <a:pPr marL="0" indent="0" algn="just" rtl="1">
              <a:buNone/>
            </a:pPr>
            <a:r>
              <a:rPr lang="fa-IR" b="1" dirty="0" smtClean="0">
                <a:cs typeface="B Mitra" panose="00000400000000000000" pitchFamily="2" charset="-78"/>
              </a:rPr>
              <a:t>- برای رسیدن به راه حلهای خلاقانه تر با همدیگر بارش فکری انجام دهید.</a:t>
            </a:r>
          </a:p>
          <a:p>
            <a:pPr marL="0" indent="0" algn="just" rtl="1">
              <a:buNone/>
            </a:pPr>
            <a:r>
              <a:rPr lang="fa-IR" b="1" dirty="0" smtClean="0">
                <a:cs typeface="B Mitra" panose="00000400000000000000" pitchFamily="2" charset="-78"/>
              </a:rPr>
              <a:t>- موقعی که واقعا گیر افتاده اید، از مهارت وقفه استفاده کنید.</a:t>
            </a:r>
          </a:p>
          <a:p>
            <a:pPr marL="0" indent="0" algn="just" rtl="1">
              <a:buNone/>
            </a:pPr>
            <a:r>
              <a:rPr lang="fa-IR" b="1" dirty="0" smtClean="0">
                <a:cs typeface="B Mitra" panose="00000400000000000000" pitchFamily="2" charset="-78"/>
              </a:rPr>
              <a:t>- به مرحله آمادگی برگردید،احساسات خود را دوباره بررسی کنید و اطلاعات بیشتری جستجو کنید.</a:t>
            </a:r>
            <a:endParaRPr lang="en-US" b="1" dirty="0">
              <a:cs typeface="B Mitra" panose="00000400000000000000" pitchFamily="2" charset="-78"/>
            </a:endParaRPr>
          </a:p>
        </p:txBody>
      </p:sp>
    </p:spTree>
    <p:extLst>
      <p:ext uri="{BB962C8B-B14F-4D97-AF65-F5344CB8AC3E}">
        <p14:creationId xmlns:p14="http://schemas.microsoft.com/office/powerpoint/2010/main" val="14530708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cs typeface="B Mitra" panose="00000400000000000000" pitchFamily="2" charset="-78"/>
              </a:rPr>
              <a:t>مرحله پنجم: توافق</a:t>
            </a:r>
            <a:endParaRPr lang="en-US" b="1" dirty="0">
              <a:cs typeface="B Mitra" panose="00000400000000000000" pitchFamily="2" charset="-78"/>
            </a:endParaRPr>
          </a:p>
        </p:txBody>
      </p:sp>
      <p:sp>
        <p:nvSpPr>
          <p:cNvPr id="3" name="Content Placeholder 2"/>
          <p:cNvSpPr>
            <a:spLocks noGrp="1"/>
          </p:cNvSpPr>
          <p:nvPr>
            <p:ph sz="quarter" idx="1"/>
          </p:nvPr>
        </p:nvSpPr>
        <p:spPr/>
        <p:txBody>
          <a:bodyPr/>
          <a:lstStyle/>
          <a:p>
            <a:pPr algn="r">
              <a:buFontTx/>
              <a:buChar char="-"/>
            </a:pPr>
            <a:r>
              <a:rPr lang="fa-IR" b="1" dirty="0" smtClean="0">
                <a:cs typeface="B Mitra" panose="00000400000000000000" pitchFamily="2" charset="-78"/>
              </a:rPr>
              <a:t>بر روی گزینه برنده – برنده توافق کنید.</a:t>
            </a:r>
          </a:p>
          <a:p>
            <a:pPr marL="0" indent="0" algn="r">
              <a:buNone/>
            </a:pPr>
            <a:r>
              <a:rPr lang="fa-IR" sz="2000" b="1" dirty="0">
                <a:solidFill>
                  <a:srgbClr val="FF0000"/>
                </a:solidFill>
                <a:cs typeface="B Mitra" panose="00000400000000000000" pitchFamily="2" charset="-78"/>
              </a:rPr>
              <a:t>1 )قرعه کشی </a:t>
            </a:r>
          </a:p>
          <a:p>
            <a:pPr marL="0" indent="0" algn="r">
              <a:buNone/>
            </a:pPr>
            <a:r>
              <a:rPr lang="fa-IR" sz="2000" b="1" dirty="0">
                <a:solidFill>
                  <a:srgbClr val="FF0000"/>
                </a:solidFill>
                <a:cs typeface="B Mitra" panose="00000400000000000000" pitchFamily="2" charset="-78"/>
              </a:rPr>
              <a:t> 2 )نوبت گذاشتن</a:t>
            </a:r>
          </a:p>
          <a:p>
            <a:pPr marL="0" indent="0" algn="r">
              <a:buNone/>
            </a:pPr>
            <a:r>
              <a:rPr lang="fa-IR" sz="2000" b="1" dirty="0">
                <a:solidFill>
                  <a:srgbClr val="FF0000"/>
                </a:solidFill>
                <a:cs typeface="B Mitra" panose="00000400000000000000" pitchFamily="2" charset="-78"/>
              </a:rPr>
              <a:t> 3 )داوری نفر سوم</a:t>
            </a:r>
          </a:p>
          <a:p>
            <a:pPr marL="0" indent="0" algn="r">
              <a:buNone/>
            </a:pPr>
            <a:endParaRPr lang="fa-IR" b="1" dirty="0">
              <a:cs typeface="B Mitra" panose="00000400000000000000" pitchFamily="2" charset="-78"/>
            </a:endParaRPr>
          </a:p>
          <a:p>
            <a:pPr marL="0" indent="0" algn="r">
              <a:buNone/>
            </a:pPr>
            <a:r>
              <a:rPr lang="fa-IR" b="1" dirty="0" smtClean="0">
                <a:cs typeface="B Mitra" panose="00000400000000000000" pitchFamily="2" charset="-78"/>
              </a:rPr>
              <a:t>- قبل از خاتمه مذاکره مطمئن شوید که راه حل مورد نظر برای هر دو شفاف است.</a:t>
            </a: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 توافق کامل را با صدای بلند اعلان کنید تا معلوم شود نیت طرفین یکسان است.</a:t>
            </a:r>
            <a:endParaRPr lang="en-US" b="1" dirty="0">
              <a:cs typeface="B Mitra" panose="00000400000000000000" pitchFamily="2" charset="-78"/>
            </a:endParaRPr>
          </a:p>
        </p:txBody>
      </p:sp>
    </p:spTree>
    <p:extLst>
      <p:ext uri="{BB962C8B-B14F-4D97-AF65-F5344CB8AC3E}">
        <p14:creationId xmlns:p14="http://schemas.microsoft.com/office/powerpoint/2010/main" val="22775875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cs typeface="B Mitra" panose="00000400000000000000" pitchFamily="2" charset="-78"/>
              </a:rPr>
              <a:t>ملاحظات خاص</a:t>
            </a:r>
            <a:endParaRPr lang="en-US" b="1" dirty="0">
              <a:cs typeface="B Mitra" panose="00000400000000000000" pitchFamily="2" charset="-78"/>
            </a:endParaRPr>
          </a:p>
        </p:txBody>
      </p:sp>
      <p:sp>
        <p:nvSpPr>
          <p:cNvPr id="3" name="Content Placeholder 2"/>
          <p:cNvSpPr>
            <a:spLocks noGrp="1"/>
          </p:cNvSpPr>
          <p:nvPr>
            <p:ph sz="quarter" idx="1"/>
          </p:nvPr>
        </p:nvSpPr>
        <p:spPr/>
        <p:txBody>
          <a:bodyPr/>
          <a:lstStyle/>
          <a:p>
            <a:pPr marL="0" indent="0" algn="r">
              <a:buNone/>
            </a:pPr>
            <a:r>
              <a:rPr lang="fa-IR" dirty="0" smtClean="0"/>
              <a:t>- </a:t>
            </a:r>
            <a:r>
              <a:rPr lang="fa-IR" b="1" dirty="0" smtClean="0">
                <a:solidFill>
                  <a:srgbClr val="C00000"/>
                </a:solidFill>
                <a:cs typeface="B Mitra" panose="00000400000000000000" pitchFamily="2" charset="-78"/>
              </a:rPr>
              <a:t>موقعی که طرف مقابل در موقعیت بالاتر قرار دارد و بر شرایط کنترل دارد</a:t>
            </a:r>
            <a:r>
              <a:rPr lang="fa-IR" b="1" dirty="0" smtClean="0">
                <a:cs typeface="B Mitra" panose="00000400000000000000" pitchFamily="2" charset="-78"/>
              </a:rPr>
              <a:t>:</a:t>
            </a:r>
          </a:p>
          <a:p>
            <a:pPr marL="0" indent="0" algn="r">
              <a:buNone/>
            </a:pPr>
            <a:r>
              <a:rPr lang="fa-IR" b="1" dirty="0" smtClean="0">
                <a:cs typeface="B Mitra" panose="00000400000000000000" pitchFamily="2" charset="-78"/>
              </a:rPr>
              <a:t>در این شرایط بهتر است که نزدیک ترین راه حل جانبی خود را مشخص کنید(مثلا، زمانی که می خواهید ادامه تحصیل دهید ولی همسرتان پول نمی دهد بهترین گزینه آن است کاری گیر بیاورید و بر سر این مسئله با همسر به توافق برسید)</a:t>
            </a:r>
          </a:p>
          <a:p>
            <a:pPr algn="r"/>
            <a:endParaRPr lang="fa-IR" b="1" dirty="0">
              <a:cs typeface="B Mitra" panose="00000400000000000000" pitchFamily="2" charset="-78"/>
            </a:endParaRPr>
          </a:p>
          <a:p>
            <a:pPr marL="0" indent="0" algn="r">
              <a:buNone/>
            </a:pPr>
            <a:r>
              <a:rPr lang="fa-IR" b="1" dirty="0" smtClean="0">
                <a:cs typeface="B Mitra" panose="00000400000000000000" pitchFamily="2" charset="-78"/>
              </a:rPr>
              <a:t>- </a:t>
            </a:r>
            <a:r>
              <a:rPr lang="fa-IR" b="1" dirty="0" smtClean="0">
                <a:solidFill>
                  <a:srgbClr val="C00000"/>
                </a:solidFill>
                <a:cs typeface="B Mitra" panose="00000400000000000000" pitchFamily="2" charset="-78"/>
              </a:rPr>
              <a:t>موقعی که طرف مقابل مصرانه یک راه را در پیش گرفته و کوتاه نمی آید</a:t>
            </a:r>
            <a:r>
              <a:rPr lang="fa-IR" b="1" dirty="0" smtClean="0">
                <a:cs typeface="B Mitra" panose="00000400000000000000" pitchFamily="2" charset="-78"/>
              </a:rPr>
              <a:t>:</a:t>
            </a:r>
          </a:p>
          <a:p>
            <a:pPr marL="0" indent="0" algn="r">
              <a:buNone/>
            </a:pPr>
            <a:r>
              <a:rPr lang="fa-IR" b="1" dirty="0" smtClean="0">
                <a:cs typeface="B Mitra" panose="00000400000000000000" pitchFamily="2" charset="-78"/>
              </a:rPr>
              <a:t>در این مواقع بهتر است از سوالات هدایت کننده همراه با خاموشی استفاده کنید. (راهکار تو چیست؟ ، .......)</a:t>
            </a:r>
            <a:endParaRPr lang="en-US" b="1" dirty="0">
              <a:cs typeface="B Mitra" panose="00000400000000000000" pitchFamily="2" charset="-78"/>
            </a:endParaRPr>
          </a:p>
        </p:txBody>
      </p:sp>
    </p:spTree>
    <p:extLst>
      <p:ext uri="{BB962C8B-B14F-4D97-AF65-F5344CB8AC3E}">
        <p14:creationId xmlns:p14="http://schemas.microsoft.com/office/powerpoint/2010/main" val="22946230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b="1" dirty="0">
                <a:cs typeface="B Mitra" panose="00000400000000000000" pitchFamily="2" charset="-78"/>
              </a:rPr>
              <a:t>ملاحظات </a:t>
            </a:r>
            <a:r>
              <a:rPr lang="fa-IR" b="1" dirty="0">
                <a:cs typeface="B Mitra" panose="00000400000000000000" pitchFamily="2" charset="-78"/>
              </a:rPr>
              <a:t>خاص</a:t>
            </a:r>
            <a:endParaRPr lang="en-US" b="1" dirty="0">
              <a:cs typeface="B Mitra" panose="00000400000000000000" pitchFamily="2" charset="-78"/>
            </a:endParaRPr>
          </a:p>
        </p:txBody>
      </p:sp>
      <p:sp>
        <p:nvSpPr>
          <p:cNvPr id="3" name="Content Placeholder 2"/>
          <p:cNvSpPr>
            <a:spLocks noGrp="1"/>
          </p:cNvSpPr>
          <p:nvPr>
            <p:ph sz="quarter" idx="1"/>
          </p:nvPr>
        </p:nvSpPr>
        <p:spPr/>
        <p:txBody>
          <a:bodyPr/>
          <a:lstStyle/>
          <a:p>
            <a:pPr marL="0" indent="0" algn="r">
              <a:buNone/>
            </a:pPr>
            <a:r>
              <a:rPr lang="fa-IR" dirty="0" smtClean="0"/>
              <a:t>- </a:t>
            </a:r>
            <a:r>
              <a:rPr lang="fa-IR" b="1" dirty="0">
                <a:solidFill>
                  <a:srgbClr val="C00000"/>
                </a:solidFill>
                <a:cs typeface="B Mitra" panose="00000400000000000000" pitchFamily="2" charset="-78"/>
              </a:rPr>
              <a:t>زمانی که طرف مقابل حالت خصمانه دارد، بحث های خود را با تکنیک وقفه، به تعویق انداختن و تعریف دوباره مدیریت کنید.</a:t>
            </a:r>
          </a:p>
          <a:p>
            <a:pPr algn="r"/>
            <a:endParaRPr lang="fa-IR" b="1" dirty="0">
              <a:solidFill>
                <a:srgbClr val="C00000"/>
              </a:solidFill>
              <a:cs typeface="B Mitra" panose="00000400000000000000" pitchFamily="2" charset="-78"/>
            </a:endParaRPr>
          </a:p>
          <a:p>
            <a:pPr algn="r"/>
            <a:endParaRPr lang="fa-IR" b="1" dirty="0">
              <a:solidFill>
                <a:srgbClr val="C00000"/>
              </a:solidFill>
              <a:cs typeface="B Mitra" panose="00000400000000000000" pitchFamily="2" charset="-78"/>
            </a:endParaRPr>
          </a:p>
          <a:p>
            <a:pPr marL="0" indent="0" algn="r">
              <a:buNone/>
            </a:pPr>
            <a:r>
              <a:rPr lang="fa-IR" b="1" dirty="0">
                <a:solidFill>
                  <a:srgbClr val="C00000"/>
                </a:solidFill>
                <a:cs typeface="B Mitra" panose="00000400000000000000" pitchFamily="2" charset="-78"/>
              </a:rPr>
              <a:t>- موقعی که طرف مقابل از حرفهای زشت استفاده می کند، موضوع را به نحوه صحبت کردن تغییر دهید.</a:t>
            </a:r>
          </a:p>
          <a:p>
            <a:pPr algn="r"/>
            <a:endParaRPr lang="fa-IR" b="1" dirty="0">
              <a:solidFill>
                <a:srgbClr val="C00000"/>
              </a:solidFill>
              <a:cs typeface="B Mitra" panose="00000400000000000000" pitchFamily="2" charset="-78"/>
            </a:endParaRPr>
          </a:p>
          <a:p>
            <a:pPr algn="r"/>
            <a:endParaRPr lang="fa-IR" b="1" dirty="0">
              <a:solidFill>
                <a:srgbClr val="C00000"/>
              </a:solidFill>
              <a:cs typeface="B Mitra" panose="00000400000000000000" pitchFamily="2" charset="-78"/>
            </a:endParaRPr>
          </a:p>
          <a:p>
            <a:pPr marL="0" indent="0" algn="r">
              <a:buNone/>
            </a:pPr>
            <a:r>
              <a:rPr lang="fa-IR" b="1" dirty="0">
                <a:solidFill>
                  <a:srgbClr val="C00000"/>
                </a:solidFill>
                <a:cs typeface="B Mitra" panose="00000400000000000000" pitchFamily="2" charset="-78"/>
              </a:rPr>
              <a:t>- اگر خصومت خیلی بالا است ، به سراغ یک نفر سوم بروید.</a:t>
            </a:r>
            <a:endParaRPr lang="en-US" b="1" dirty="0">
              <a:solidFill>
                <a:srgbClr val="C00000"/>
              </a:solidFill>
              <a:cs typeface="B Mitra" panose="00000400000000000000" pitchFamily="2" charset="-78"/>
            </a:endParaRPr>
          </a:p>
        </p:txBody>
      </p:sp>
    </p:spTree>
    <p:extLst>
      <p:ext uri="{BB962C8B-B14F-4D97-AF65-F5344CB8AC3E}">
        <p14:creationId xmlns:p14="http://schemas.microsoft.com/office/powerpoint/2010/main" val="15961466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152400"/>
            <a:ext cx="8915400" cy="6321552"/>
          </a:xfrm>
        </p:spPr>
        <p:txBody>
          <a:bodyPr>
            <a:normAutofit/>
          </a:bodyPr>
          <a:lstStyle/>
          <a:p>
            <a:pPr marL="0" indent="0" algn="ctr">
              <a:buNone/>
            </a:pPr>
            <a:r>
              <a:rPr lang="fa-IR" sz="2800" b="1" dirty="0">
                <a:cs typeface="B Mitra" panose="00000400000000000000" pitchFamily="2" charset="-78"/>
              </a:rPr>
              <a:t>پیشگیری از تعارضهای بین فردی </a:t>
            </a:r>
            <a:endParaRPr lang="fa-IR" sz="2800" b="1" dirty="0" smtClean="0">
              <a:cs typeface="B Mitra" panose="00000400000000000000" pitchFamily="2" charset="-78"/>
            </a:endParaRPr>
          </a:p>
          <a:p>
            <a:pPr marL="0" indent="0" algn="r">
              <a:buNone/>
            </a:pPr>
            <a:r>
              <a:rPr lang="fa-IR" b="1" dirty="0" smtClean="0">
                <a:cs typeface="B Mitra" panose="00000400000000000000" pitchFamily="2" charset="-78"/>
              </a:rPr>
              <a:t>برای </a:t>
            </a:r>
            <a:r>
              <a:rPr lang="fa-IR" b="1" dirty="0">
                <a:cs typeface="B Mitra" panose="00000400000000000000" pitchFamily="2" charset="-78"/>
              </a:rPr>
              <a:t>پیشگیری از تعارض و </a:t>
            </a:r>
            <a:r>
              <a:rPr lang="fa-IR" b="1" dirty="0" smtClean="0">
                <a:cs typeface="B Mitra" panose="00000400000000000000" pitchFamily="2" charset="-78"/>
              </a:rPr>
              <a:t>اختلاف </a:t>
            </a:r>
            <a:r>
              <a:rPr lang="fa-IR" b="1" dirty="0">
                <a:cs typeface="B Mitra" panose="00000400000000000000" pitchFamily="2" charset="-78"/>
              </a:rPr>
              <a:t>با دیگران </a:t>
            </a:r>
            <a:r>
              <a:rPr lang="fa-IR" b="1" dirty="0" smtClean="0">
                <a:cs typeface="B Mitra" panose="00000400000000000000" pitchFamily="2" charset="-78"/>
              </a:rPr>
              <a:t>لازم </a:t>
            </a:r>
            <a:r>
              <a:rPr lang="fa-IR" b="1" dirty="0">
                <a:cs typeface="B Mitra" panose="00000400000000000000" pitchFamily="2" charset="-78"/>
              </a:rPr>
              <a:t>است موارد زیر را در نظر بگیرید: </a:t>
            </a:r>
            <a:endParaRPr lang="fa-IR" b="1" dirty="0" smtClean="0">
              <a:cs typeface="B Mitra" panose="00000400000000000000" pitchFamily="2" charset="-78"/>
            </a:endParaRPr>
          </a:p>
          <a:p>
            <a:pPr algn="just" rtl="1">
              <a:buFont typeface="Wingdings" panose="05000000000000000000" pitchFamily="2" charset="2"/>
              <a:buChar char="v"/>
            </a:pPr>
            <a:r>
              <a:rPr lang="fa-IR" b="1" dirty="0" smtClean="0">
                <a:solidFill>
                  <a:schemeClr val="accent3">
                    <a:lumMod val="50000"/>
                  </a:schemeClr>
                </a:solidFill>
                <a:cs typeface="B Mitra" panose="00000400000000000000" pitchFamily="2" charset="-78"/>
              </a:rPr>
              <a:t>با </a:t>
            </a:r>
            <a:r>
              <a:rPr lang="fa-IR" b="1" dirty="0">
                <a:solidFill>
                  <a:schemeClr val="accent3">
                    <a:lumMod val="50000"/>
                  </a:schemeClr>
                </a:solidFill>
                <a:cs typeface="B Mitra" panose="00000400000000000000" pitchFamily="2" charset="-78"/>
              </a:rPr>
              <a:t>دیگران مرز داشته باشید. وجود مرز و حریم در رابطه بین فردی به شما کمک میکند که نه وارد حریم کسی شوید و نه کسی وارد حریم شما شود. </a:t>
            </a:r>
            <a:endParaRPr lang="fa-IR" b="1" dirty="0" smtClean="0">
              <a:solidFill>
                <a:schemeClr val="accent3">
                  <a:lumMod val="50000"/>
                </a:schemeClr>
              </a:solidFill>
              <a:cs typeface="B Mitra" panose="00000400000000000000" pitchFamily="2" charset="-78"/>
            </a:endParaRPr>
          </a:p>
          <a:p>
            <a:pPr marL="0" indent="0" algn="just" rtl="1">
              <a:buNone/>
            </a:pPr>
            <a:endParaRPr lang="fa-IR" b="1" dirty="0" smtClean="0">
              <a:solidFill>
                <a:schemeClr val="accent3">
                  <a:lumMod val="50000"/>
                </a:schemeClr>
              </a:solidFill>
              <a:cs typeface="B Mitra" panose="00000400000000000000" pitchFamily="2" charset="-78"/>
            </a:endParaRPr>
          </a:p>
          <a:p>
            <a:pPr algn="just" rtl="1">
              <a:buFont typeface="Wingdings" panose="05000000000000000000" pitchFamily="2" charset="2"/>
              <a:buChar char="v"/>
            </a:pPr>
            <a:r>
              <a:rPr lang="fa-IR" b="1" dirty="0" smtClean="0">
                <a:solidFill>
                  <a:schemeClr val="accent3">
                    <a:lumMod val="50000"/>
                  </a:schemeClr>
                </a:solidFill>
                <a:cs typeface="B Mitra" panose="00000400000000000000" pitchFamily="2" charset="-78"/>
              </a:rPr>
              <a:t>انتظارات</a:t>
            </a:r>
            <a:r>
              <a:rPr lang="fa-IR" b="1" dirty="0">
                <a:solidFill>
                  <a:schemeClr val="accent3">
                    <a:lumMod val="50000"/>
                  </a:schemeClr>
                </a:solidFill>
                <a:cs typeface="B Mitra" panose="00000400000000000000" pitchFamily="2" charset="-78"/>
              </a:rPr>
              <a:t>، نیازها و </a:t>
            </a:r>
            <a:r>
              <a:rPr lang="fa-IR" b="1" dirty="0" smtClean="0">
                <a:solidFill>
                  <a:schemeClr val="accent3">
                    <a:lumMod val="50000"/>
                  </a:schemeClr>
                </a:solidFill>
                <a:cs typeface="B Mitra" panose="00000400000000000000" pitchFamily="2" charset="-78"/>
              </a:rPr>
              <a:t>خواسته های </a:t>
            </a:r>
            <a:r>
              <a:rPr lang="fa-IR" b="1" dirty="0">
                <a:solidFill>
                  <a:schemeClr val="accent3">
                    <a:lumMod val="50000"/>
                  </a:schemeClr>
                </a:solidFill>
                <a:cs typeface="B Mitra" panose="00000400000000000000" pitchFamily="2" charset="-78"/>
              </a:rPr>
              <a:t>خود را مطرح کنید. مانند: انتظارم این است که . . </a:t>
            </a:r>
            <a:r>
              <a:rPr lang="fa-IR" b="1" dirty="0" smtClean="0">
                <a:solidFill>
                  <a:schemeClr val="accent3">
                    <a:lumMod val="50000"/>
                  </a:schemeClr>
                </a:solidFill>
                <a:cs typeface="B Mitra" panose="00000400000000000000" pitchFamily="2" charset="-78"/>
              </a:rPr>
              <a:t>.</a:t>
            </a:r>
          </a:p>
          <a:p>
            <a:pPr marL="0" indent="0" algn="just" rtl="1">
              <a:buNone/>
            </a:pPr>
            <a:r>
              <a:rPr lang="fa-IR" b="1" dirty="0" smtClean="0">
                <a:solidFill>
                  <a:schemeClr val="accent3">
                    <a:lumMod val="50000"/>
                  </a:schemeClr>
                </a:solidFill>
                <a:cs typeface="B Mitra" panose="00000400000000000000" pitchFamily="2" charset="-78"/>
              </a:rPr>
              <a:t> </a:t>
            </a:r>
          </a:p>
          <a:p>
            <a:pPr algn="just" rtl="1">
              <a:buFont typeface="Wingdings" panose="05000000000000000000" pitchFamily="2" charset="2"/>
              <a:buChar char="v"/>
            </a:pPr>
            <a:r>
              <a:rPr lang="fa-IR" b="1" dirty="0" smtClean="0">
                <a:solidFill>
                  <a:schemeClr val="accent3">
                    <a:lumMod val="50000"/>
                  </a:schemeClr>
                </a:solidFill>
                <a:cs typeface="B Mitra" panose="00000400000000000000" pitchFamily="2" charset="-78"/>
              </a:rPr>
              <a:t>احساسات </a:t>
            </a:r>
            <a:r>
              <a:rPr lang="fa-IR" b="1" dirty="0">
                <a:solidFill>
                  <a:schemeClr val="accent3">
                    <a:lumMod val="50000"/>
                  </a:schemeClr>
                </a:solidFill>
                <a:cs typeface="B Mitra" panose="00000400000000000000" pitchFamily="2" charset="-78"/>
              </a:rPr>
              <a:t>خود را در جای مناسب بیان کنید مانند: احساس خشم </a:t>
            </a:r>
            <a:r>
              <a:rPr lang="fa-IR" b="1" dirty="0" smtClean="0">
                <a:solidFill>
                  <a:schemeClr val="accent3">
                    <a:lumMod val="50000"/>
                  </a:schemeClr>
                </a:solidFill>
                <a:cs typeface="B Mitra" panose="00000400000000000000" pitchFamily="2" charset="-78"/>
              </a:rPr>
              <a:t>می کنم </a:t>
            </a:r>
            <a:r>
              <a:rPr lang="fa-IR" b="1" dirty="0">
                <a:solidFill>
                  <a:schemeClr val="accent3">
                    <a:lumMod val="50000"/>
                  </a:schemeClr>
                </a:solidFill>
                <a:cs typeface="B Mitra" panose="00000400000000000000" pitchFamily="2" charset="-78"/>
              </a:rPr>
              <a:t>. . </a:t>
            </a:r>
            <a:r>
              <a:rPr lang="fa-IR" b="1" dirty="0" smtClean="0">
                <a:solidFill>
                  <a:schemeClr val="accent3">
                    <a:lumMod val="50000"/>
                  </a:schemeClr>
                </a:solidFill>
                <a:cs typeface="B Mitra" panose="00000400000000000000" pitchFamily="2" charset="-78"/>
              </a:rPr>
              <a:t>.</a:t>
            </a:r>
          </a:p>
          <a:p>
            <a:pPr marL="0" indent="0" algn="just" rtl="1">
              <a:buNone/>
            </a:pPr>
            <a:r>
              <a:rPr lang="fa-IR" b="1" dirty="0" smtClean="0">
                <a:solidFill>
                  <a:schemeClr val="accent3">
                    <a:lumMod val="50000"/>
                  </a:schemeClr>
                </a:solidFill>
                <a:cs typeface="B Mitra" panose="00000400000000000000" pitchFamily="2" charset="-78"/>
              </a:rPr>
              <a:t> </a:t>
            </a:r>
          </a:p>
          <a:p>
            <a:pPr algn="just" rtl="1">
              <a:buFont typeface="Wingdings" panose="05000000000000000000" pitchFamily="2" charset="2"/>
              <a:buChar char="v"/>
            </a:pPr>
            <a:r>
              <a:rPr lang="fa-IR" b="1" dirty="0" smtClean="0">
                <a:solidFill>
                  <a:schemeClr val="accent3">
                    <a:lumMod val="50000"/>
                  </a:schemeClr>
                </a:solidFill>
                <a:cs typeface="B Mitra" panose="00000400000000000000" pitchFamily="2" charset="-78"/>
              </a:rPr>
              <a:t>به </a:t>
            </a:r>
            <a:r>
              <a:rPr lang="fa-IR" b="1" dirty="0">
                <a:solidFill>
                  <a:schemeClr val="accent3">
                    <a:lumMod val="50000"/>
                  </a:schemeClr>
                </a:solidFill>
                <a:cs typeface="B Mitra" panose="00000400000000000000" pitchFamily="2" charset="-78"/>
              </a:rPr>
              <a:t>طرف مقابل هم اجازه دهید که احساس خود را ابراز کند</a:t>
            </a:r>
            <a:r>
              <a:rPr lang="fa-IR" b="1" dirty="0" smtClean="0">
                <a:solidFill>
                  <a:schemeClr val="accent3">
                    <a:lumMod val="50000"/>
                  </a:schemeClr>
                </a:solidFill>
                <a:cs typeface="B Mitra" panose="00000400000000000000" pitchFamily="2" charset="-78"/>
              </a:rPr>
              <a:t>.</a:t>
            </a:r>
          </a:p>
          <a:p>
            <a:pPr algn="just" rtl="1">
              <a:buFont typeface="Wingdings" panose="05000000000000000000" pitchFamily="2" charset="2"/>
              <a:buChar char="v"/>
            </a:pPr>
            <a:r>
              <a:rPr lang="fa-IR" b="1" dirty="0" smtClean="0">
                <a:solidFill>
                  <a:schemeClr val="accent3">
                    <a:lumMod val="50000"/>
                  </a:schemeClr>
                </a:solidFill>
                <a:cs typeface="B Mitra" panose="00000400000000000000" pitchFamily="2" charset="-78"/>
              </a:rPr>
              <a:t>به </a:t>
            </a:r>
            <a:r>
              <a:rPr lang="fa-IR" b="1" dirty="0">
                <a:solidFill>
                  <a:schemeClr val="accent3">
                    <a:lumMod val="50000"/>
                  </a:schemeClr>
                </a:solidFill>
                <a:cs typeface="B Mitra" panose="00000400000000000000" pitchFamily="2" charset="-78"/>
              </a:rPr>
              <a:t>تفاوتهای بین فردی خود با دیگری توجه کنید و به یاد داشته باشید که یکی از </a:t>
            </a:r>
            <a:r>
              <a:rPr lang="fa-IR" b="1" dirty="0" smtClean="0">
                <a:solidFill>
                  <a:schemeClr val="accent3">
                    <a:lumMod val="50000"/>
                  </a:schemeClr>
                </a:solidFill>
                <a:cs typeface="B Mitra" panose="00000400000000000000" pitchFamily="2" charset="-78"/>
              </a:rPr>
              <a:t>دلایل اختلاف </a:t>
            </a:r>
            <a:r>
              <a:rPr lang="fa-IR" b="1" dirty="0">
                <a:solidFill>
                  <a:schemeClr val="accent3">
                    <a:lumMod val="50000"/>
                  </a:schemeClr>
                </a:solidFill>
                <a:cs typeface="B Mitra" panose="00000400000000000000" pitchFamily="2" charset="-78"/>
              </a:rPr>
              <a:t>شما با دیگری این است که شما </a:t>
            </a:r>
            <a:r>
              <a:rPr lang="fa-IR" b="1" dirty="0" smtClean="0">
                <a:solidFill>
                  <a:schemeClr val="accent3">
                    <a:lumMod val="50000"/>
                  </a:schemeClr>
                </a:solidFill>
                <a:cs typeface="B Mitra" panose="00000400000000000000" pitchFamily="2" charset="-78"/>
              </a:rPr>
              <a:t>با او </a:t>
            </a:r>
            <a:r>
              <a:rPr lang="fa-IR" b="1" dirty="0">
                <a:solidFill>
                  <a:schemeClr val="accent3">
                    <a:lumMod val="50000"/>
                  </a:schemeClr>
                </a:solidFill>
                <a:cs typeface="B Mitra" panose="00000400000000000000" pitchFamily="2" charset="-78"/>
              </a:rPr>
              <a:t>متفاوت هستید. </a:t>
            </a:r>
          </a:p>
          <a:p>
            <a:pPr algn="just" rtl="1">
              <a:buFont typeface="Wingdings" panose="05000000000000000000" pitchFamily="2" charset="2"/>
              <a:buChar char="v"/>
            </a:pPr>
            <a:r>
              <a:rPr lang="fa-IR" b="1" dirty="0" smtClean="0">
                <a:solidFill>
                  <a:schemeClr val="accent3">
                    <a:lumMod val="50000"/>
                  </a:schemeClr>
                </a:solidFill>
                <a:cs typeface="B Mitra" panose="00000400000000000000" pitchFamily="2" charset="-78"/>
              </a:rPr>
              <a:t>انتظارات </a:t>
            </a:r>
            <a:r>
              <a:rPr lang="fa-IR" b="1" dirty="0">
                <a:solidFill>
                  <a:schemeClr val="accent3">
                    <a:lumMod val="50000"/>
                  </a:schemeClr>
                </a:solidFill>
                <a:cs typeface="B Mitra" panose="00000400000000000000" pitchFamily="2" charset="-78"/>
              </a:rPr>
              <a:t>خود را تعدیل کنید. انتظار زیاد داشتن از دیگران یکی از </a:t>
            </a:r>
            <a:r>
              <a:rPr lang="fa-IR" b="1" dirty="0" smtClean="0">
                <a:solidFill>
                  <a:schemeClr val="accent3">
                    <a:lumMod val="50000"/>
                  </a:schemeClr>
                </a:solidFill>
                <a:cs typeface="B Mitra" panose="00000400000000000000" pitchFamily="2" charset="-78"/>
              </a:rPr>
              <a:t>دلایل </a:t>
            </a:r>
            <a:r>
              <a:rPr lang="fa-IR" b="1" dirty="0">
                <a:solidFill>
                  <a:schemeClr val="accent3">
                    <a:lumMod val="50000"/>
                  </a:schemeClr>
                </a:solidFill>
                <a:cs typeface="B Mitra" panose="00000400000000000000" pitchFamily="2" charset="-78"/>
              </a:rPr>
              <a:t>مهم </a:t>
            </a:r>
            <a:r>
              <a:rPr lang="fa-IR" b="1" dirty="0" smtClean="0">
                <a:solidFill>
                  <a:schemeClr val="accent3">
                    <a:lumMod val="50000"/>
                  </a:schemeClr>
                </a:solidFill>
                <a:cs typeface="B Mitra" panose="00000400000000000000" pitchFamily="2" charset="-78"/>
              </a:rPr>
              <a:t>اختلاف </a:t>
            </a:r>
            <a:r>
              <a:rPr lang="fa-IR" b="1" dirty="0">
                <a:solidFill>
                  <a:schemeClr val="accent3">
                    <a:lumMod val="50000"/>
                  </a:schemeClr>
                </a:solidFill>
                <a:cs typeface="B Mitra" panose="00000400000000000000" pitchFamily="2" charset="-78"/>
              </a:rPr>
              <a:t>با آن هاست.</a:t>
            </a:r>
            <a:endParaRPr lang="en-US" b="1" dirty="0">
              <a:solidFill>
                <a:schemeClr val="accent3">
                  <a:lumMod val="50000"/>
                </a:schemeClr>
              </a:solidFill>
              <a:cs typeface="B Mitra" panose="00000400000000000000" pitchFamily="2" charset="-78"/>
            </a:endParaRPr>
          </a:p>
        </p:txBody>
      </p:sp>
    </p:spTree>
    <p:extLst>
      <p:ext uri="{BB962C8B-B14F-4D97-AF65-F5344CB8AC3E}">
        <p14:creationId xmlns:p14="http://schemas.microsoft.com/office/powerpoint/2010/main" val="20755457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86604"/>
            <a:ext cx="8229599" cy="1450757"/>
          </a:xfrm>
          <a:solidFill>
            <a:srgbClr val="FFFFCC"/>
          </a:solidFill>
        </p:spPr>
        <p:txBody>
          <a:bodyPr/>
          <a:lstStyle/>
          <a:p>
            <a:pPr algn="ctr"/>
            <a:r>
              <a:rPr lang="fa-IR" dirty="0" smtClean="0">
                <a:solidFill>
                  <a:srgbClr val="C00000"/>
                </a:solidFill>
                <a:cs typeface="B Titr" panose="00000700000000000000" pitchFamily="2" charset="-78"/>
              </a:rPr>
              <a:t>شاد و پیروز باشید</a:t>
            </a:r>
            <a:r>
              <a:rPr lang="fa-IR" dirty="0" smtClean="0"/>
              <a: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737361"/>
            <a:ext cx="8381999" cy="4511039"/>
          </a:xfrm>
        </p:spPr>
      </p:pic>
    </p:spTree>
    <p:extLst>
      <p:ext uri="{BB962C8B-B14F-4D97-AF65-F5344CB8AC3E}">
        <p14:creationId xmlns:p14="http://schemas.microsoft.com/office/powerpoint/2010/main" val="11519326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cs typeface="B Nazanin" pitchFamily="2" charset="-78"/>
              </a:rPr>
              <a:t>تعارض و مواجهه با آن</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algn="r" rtl="1"/>
            <a:r>
              <a:rPr lang="fa-IR" b="1" dirty="0" smtClean="0">
                <a:solidFill>
                  <a:srgbClr val="FF0000"/>
                </a:solidFill>
                <a:cs typeface="B Mitra" panose="00000400000000000000" pitchFamily="2" charset="-78"/>
              </a:rPr>
              <a:t>چه عواملي تعارض را به سمت يک تعامل مخرب سوق مي دهند؟</a:t>
            </a:r>
          </a:p>
          <a:p>
            <a:pPr algn="r" rtl="1"/>
            <a:endParaRPr lang="fa-IR" dirty="0" smtClean="0">
              <a:solidFill>
                <a:srgbClr val="FF0000"/>
              </a:solidFill>
              <a:cs typeface="B Mitra" panose="00000400000000000000" pitchFamily="2" charset="-78"/>
            </a:endParaRPr>
          </a:p>
          <a:p>
            <a:pPr lvl="1" algn="r" rtl="1"/>
            <a:r>
              <a:rPr lang="fa-IR" sz="2400" dirty="0" smtClean="0">
                <a:cs typeface="B Mitra" panose="00000400000000000000" pitchFamily="2" charset="-78"/>
              </a:rPr>
              <a:t>اهداف رقابتي و شرايط برنده / بازنده</a:t>
            </a:r>
          </a:p>
          <a:p>
            <a:pPr lvl="1" algn="r" rtl="1"/>
            <a:r>
              <a:rPr lang="fa-IR" sz="2400" dirty="0" smtClean="0">
                <a:cs typeface="B Mitra" panose="00000400000000000000" pitchFamily="2" charset="-78"/>
              </a:rPr>
              <a:t>سوء برداشت و پيش فرض</a:t>
            </a:r>
          </a:p>
          <a:p>
            <a:pPr lvl="1" algn="r" rtl="1"/>
            <a:r>
              <a:rPr lang="fa-IR" sz="2400" dirty="0" smtClean="0">
                <a:cs typeface="B Mitra" panose="00000400000000000000" pitchFamily="2" charset="-78"/>
              </a:rPr>
              <a:t>احساسات</a:t>
            </a:r>
            <a:r>
              <a:rPr lang="en-US" sz="2400" dirty="0" smtClean="0">
                <a:cs typeface="B Mitra" panose="00000400000000000000" pitchFamily="2" charset="-78"/>
              </a:rPr>
              <a:t> </a:t>
            </a:r>
            <a:r>
              <a:rPr lang="fa-IR" sz="2400" dirty="0" smtClean="0">
                <a:cs typeface="B Mitra" panose="00000400000000000000" pitchFamily="2" charset="-78"/>
              </a:rPr>
              <a:t>منفي</a:t>
            </a:r>
          </a:p>
          <a:p>
            <a:pPr lvl="1" algn="r" rtl="1"/>
            <a:r>
              <a:rPr lang="fa-IR" sz="2400" dirty="0" smtClean="0">
                <a:cs typeface="B Mitra" panose="00000400000000000000" pitchFamily="2" charset="-78"/>
              </a:rPr>
              <a:t>کاهش ارتباطات</a:t>
            </a:r>
          </a:p>
          <a:p>
            <a:pPr lvl="1" algn="r" rtl="1"/>
            <a:r>
              <a:rPr lang="fa-IR" sz="2400" dirty="0" smtClean="0">
                <a:cs typeface="B Mitra" panose="00000400000000000000" pitchFamily="2" charset="-78"/>
              </a:rPr>
              <a:t>مبهم شدن موضوع اصلي تعارض</a:t>
            </a:r>
          </a:p>
          <a:p>
            <a:pPr lvl="1" algn="r" rtl="1"/>
            <a:r>
              <a:rPr lang="fa-IR" sz="2400" dirty="0" smtClean="0">
                <a:cs typeface="B Mitra" panose="00000400000000000000" pitchFamily="2" charset="-78"/>
              </a:rPr>
              <a:t>موضع گيري شديد و پافشاري بر روي آن </a:t>
            </a:r>
          </a:p>
          <a:p>
            <a:pPr lvl="1" algn="r" rtl="1"/>
            <a:r>
              <a:rPr lang="fa-IR" sz="2400" dirty="0" smtClean="0">
                <a:cs typeface="B Mitra" panose="00000400000000000000" pitchFamily="2" charset="-78"/>
              </a:rPr>
              <a:t>بزرگنمايي اختلافات و فاجعه سازي</a:t>
            </a:r>
          </a:p>
          <a:p>
            <a:endParaRPr lang="en-US" dirty="0">
              <a:cs typeface="B Mitra" panose="00000400000000000000"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cs typeface="B Nazanin" pitchFamily="2" charset="-78"/>
              </a:rPr>
              <a:t>مديريت مؤثر تعارض</a:t>
            </a:r>
            <a:endParaRPr lang="en-US" b="1" dirty="0">
              <a:cs typeface="B Nazanin" pitchFamily="2" charset="-78"/>
            </a:endParaRPr>
          </a:p>
        </p:txBody>
      </p:sp>
      <p:grpSp>
        <p:nvGrpSpPr>
          <p:cNvPr id="18" name="Group 17"/>
          <p:cNvGrpSpPr/>
          <p:nvPr/>
        </p:nvGrpSpPr>
        <p:grpSpPr>
          <a:xfrm>
            <a:off x="1371600" y="2133600"/>
            <a:ext cx="5931933" cy="4267200"/>
            <a:chOff x="1459467" y="1524000"/>
            <a:chExt cx="5931933" cy="4267200"/>
          </a:xfrm>
        </p:grpSpPr>
        <p:cxnSp>
          <p:nvCxnSpPr>
            <p:cNvPr id="5" name="Straight Arrow Connector 4"/>
            <p:cNvCxnSpPr/>
            <p:nvPr/>
          </p:nvCxnSpPr>
          <p:spPr>
            <a:xfrm>
              <a:off x="1905000" y="5397724"/>
              <a:ext cx="54864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flipH="1" flipV="1">
              <a:off x="-43940" y="3461260"/>
              <a:ext cx="3886200" cy="1168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200400" y="5421868"/>
              <a:ext cx="3276600" cy="369332"/>
            </a:xfrm>
            <a:prstGeom prst="rect">
              <a:avLst/>
            </a:prstGeom>
            <a:noFill/>
          </p:spPr>
          <p:txBody>
            <a:bodyPr wrap="square" rtlCol="0">
              <a:spAutoFit/>
            </a:bodyPr>
            <a:lstStyle/>
            <a:p>
              <a:pPr algn="ctr"/>
              <a:r>
                <a:rPr lang="fa-IR" dirty="0" smtClean="0">
                  <a:cs typeface="B Lotus" pitchFamily="2" charset="-78"/>
                </a:rPr>
                <a:t>توجه به خواسته هاي خود</a:t>
              </a:r>
              <a:endParaRPr lang="en-US" dirty="0">
                <a:cs typeface="B Lotus" pitchFamily="2" charset="-78"/>
              </a:endParaRPr>
            </a:p>
          </p:txBody>
        </p:sp>
        <p:sp>
          <p:nvSpPr>
            <p:cNvPr id="10" name="TextBox 9"/>
            <p:cNvSpPr txBox="1"/>
            <p:nvPr/>
          </p:nvSpPr>
          <p:spPr>
            <a:xfrm rot="16200000">
              <a:off x="5833" y="3206234"/>
              <a:ext cx="3276600" cy="369332"/>
            </a:xfrm>
            <a:prstGeom prst="rect">
              <a:avLst/>
            </a:prstGeom>
            <a:noFill/>
          </p:spPr>
          <p:txBody>
            <a:bodyPr wrap="square" rtlCol="0">
              <a:spAutoFit/>
            </a:bodyPr>
            <a:lstStyle/>
            <a:p>
              <a:pPr algn="ctr"/>
              <a:r>
                <a:rPr lang="fa-IR" dirty="0" smtClean="0">
                  <a:cs typeface="B Lotus" pitchFamily="2" charset="-78"/>
                </a:rPr>
                <a:t>توجه به خواسته هاي طرف مقابل</a:t>
              </a:r>
              <a:endParaRPr lang="en-US" dirty="0">
                <a:cs typeface="B Lotus" pitchFamily="2" charset="-78"/>
              </a:endParaRPr>
            </a:p>
          </p:txBody>
        </p:sp>
        <p:sp>
          <p:nvSpPr>
            <p:cNvPr id="13" name="TextBox 12"/>
            <p:cNvSpPr txBox="1"/>
            <p:nvPr/>
          </p:nvSpPr>
          <p:spPr>
            <a:xfrm>
              <a:off x="5486400" y="4648200"/>
              <a:ext cx="1905000" cy="461665"/>
            </a:xfrm>
            <a:prstGeom prst="rect">
              <a:avLst/>
            </a:prstGeom>
            <a:solidFill>
              <a:schemeClr val="bg2">
                <a:lumMod val="75000"/>
              </a:schemeClr>
            </a:solidFill>
          </p:spPr>
          <p:txBody>
            <a:bodyPr wrap="square" rtlCol="0">
              <a:spAutoFit/>
            </a:bodyPr>
            <a:lstStyle/>
            <a:p>
              <a:pPr algn="ctr"/>
              <a:r>
                <a:rPr lang="fa-IR" sz="2400" b="1" dirty="0" smtClean="0">
                  <a:cs typeface="B Lotus" pitchFamily="2" charset="-78"/>
                </a:rPr>
                <a:t>رقابتي (تهاجمي)</a:t>
              </a:r>
              <a:endParaRPr lang="en-US" sz="2400" b="1" dirty="0">
                <a:cs typeface="B Lotus" pitchFamily="2" charset="-78"/>
              </a:endParaRPr>
            </a:p>
          </p:txBody>
        </p:sp>
        <p:sp>
          <p:nvSpPr>
            <p:cNvPr id="14" name="TextBox 13"/>
            <p:cNvSpPr txBox="1"/>
            <p:nvPr/>
          </p:nvSpPr>
          <p:spPr>
            <a:xfrm>
              <a:off x="2133600" y="4648200"/>
              <a:ext cx="1981200" cy="461665"/>
            </a:xfrm>
            <a:prstGeom prst="rect">
              <a:avLst/>
            </a:prstGeom>
            <a:solidFill>
              <a:schemeClr val="bg2">
                <a:lumMod val="75000"/>
              </a:schemeClr>
            </a:solidFill>
          </p:spPr>
          <p:txBody>
            <a:bodyPr wrap="square" rtlCol="0">
              <a:spAutoFit/>
            </a:bodyPr>
            <a:lstStyle/>
            <a:p>
              <a:pPr algn="ctr"/>
              <a:r>
                <a:rPr lang="fa-IR" sz="2400" b="1" dirty="0" smtClean="0">
                  <a:cs typeface="B Lotus" pitchFamily="2" charset="-78"/>
                </a:rPr>
                <a:t>اجتناب</a:t>
              </a:r>
              <a:endParaRPr lang="en-US" sz="2400" b="1" dirty="0">
                <a:cs typeface="B Lotus" pitchFamily="2" charset="-78"/>
              </a:endParaRPr>
            </a:p>
          </p:txBody>
        </p:sp>
        <p:sp>
          <p:nvSpPr>
            <p:cNvPr id="15" name="TextBox 14"/>
            <p:cNvSpPr txBox="1"/>
            <p:nvPr/>
          </p:nvSpPr>
          <p:spPr>
            <a:xfrm>
              <a:off x="2133600" y="1981200"/>
              <a:ext cx="1981200" cy="461665"/>
            </a:xfrm>
            <a:prstGeom prst="rect">
              <a:avLst/>
            </a:prstGeom>
            <a:solidFill>
              <a:schemeClr val="bg2">
                <a:lumMod val="75000"/>
              </a:schemeClr>
            </a:solidFill>
          </p:spPr>
          <p:txBody>
            <a:bodyPr wrap="square" rtlCol="0">
              <a:spAutoFit/>
            </a:bodyPr>
            <a:lstStyle/>
            <a:p>
              <a:pPr algn="ctr"/>
              <a:r>
                <a:rPr lang="fa-IR" sz="2400" b="1" dirty="0" smtClean="0">
                  <a:cs typeface="B Lotus" pitchFamily="2" charset="-78"/>
                </a:rPr>
                <a:t>تسليم</a:t>
              </a:r>
              <a:endParaRPr lang="en-US" b="1" dirty="0">
                <a:cs typeface="B Lotus" pitchFamily="2" charset="-78"/>
              </a:endParaRPr>
            </a:p>
          </p:txBody>
        </p:sp>
        <p:sp>
          <p:nvSpPr>
            <p:cNvPr id="16" name="TextBox 15"/>
            <p:cNvSpPr txBox="1"/>
            <p:nvPr/>
          </p:nvSpPr>
          <p:spPr>
            <a:xfrm>
              <a:off x="5410200" y="1981200"/>
              <a:ext cx="1981200" cy="461665"/>
            </a:xfrm>
            <a:prstGeom prst="rect">
              <a:avLst/>
            </a:prstGeom>
            <a:solidFill>
              <a:schemeClr val="bg2">
                <a:lumMod val="75000"/>
              </a:schemeClr>
            </a:solidFill>
          </p:spPr>
          <p:txBody>
            <a:bodyPr wrap="square" rtlCol="0">
              <a:spAutoFit/>
            </a:bodyPr>
            <a:lstStyle/>
            <a:p>
              <a:pPr algn="ctr"/>
              <a:r>
                <a:rPr lang="fa-IR" sz="2400" b="1" dirty="0" smtClean="0">
                  <a:cs typeface="B Lotus" pitchFamily="2" charset="-78"/>
                </a:rPr>
                <a:t>حل مسأله</a:t>
              </a:r>
              <a:endParaRPr lang="en-US" sz="2400" b="1" dirty="0">
                <a:cs typeface="B Lotus" pitchFamily="2" charset="-78"/>
              </a:endParaRPr>
            </a:p>
          </p:txBody>
        </p:sp>
        <p:sp>
          <p:nvSpPr>
            <p:cNvPr id="17" name="TextBox 16"/>
            <p:cNvSpPr txBox="1"/>
            <p:nvPr/>
          </p:nvSpPr>
          <p:spPr>
            <a:xfrm>
              <a:off x="3810000" y="3276600"/>
              <a:ext cx="1981200" cy="461665"/>
            </a:xfrm>
            <a:prstGeom prst="rect">
              <a:avLst/>
            </a:prstGeom>
            <a:solidFill>
              <a:schemeClr val="bg2">
                <a:lumMod val="75000"/>
              </a:schemeClr>
            </a:solidFill>
          </p:spPr>
          <p:txBody>
            <a:bodyPr wrap="square" rtlCol="0">
              <a:spAutoFit/>
            </a:bodyPr>
            <a:lstStyle/>
            <a:p>
              <a:pPr algn="ctr"/>
              <a:r>
                <a:rPr lang="fa-IR" sz="2400" b="1" dirty="0" smtClean="0">
                  <a:cs typeface="B Lotus" pitchFamily="2" charset="-78"/>
                </a:rPr>
                <a:t>مصالحه</a:t>
              </a:r>
              <a:endParaRPr lang="en-US" b="1" dirty="0">
                <a:cs typeface="B Lotus" pitchFamily="2" charset="-78"/>
              </a:endParaRPr>
            </a:p>
          </p:txBody>
        </p:sp>
      </p:grpSp>
      <p:sp>
        <p:nvSpPr>
          <p:cNvPr id="19" name="TextBox 18"/>
          <p:cNvSpPr txBox="1"/>
          <p:nvPr/>
        </p:nvSpPr>
        <p:spPr>
          <a:xfrm>
            <a:off x="381000" y="1447800"/>
            <a:ext cx="8458200" cy="646331"/>
          </a:xfrm>
          <a:prstGeom prst="rect">
            <a:avLst/>
          </a:prstGeom>
          <a:noFill/>
        </p:spPr>
        <p:txBody>
          <a:bodyPr wrap="square" rtlCol="0">
            <a:spAutoFit/>
          </a:bodyPr>
          <a:lstStyle/>
          <a:p>
            <a:pPr algn="r" rtl="1"/>
            <a:r>
              <a:rPr lang="fa-IR" b="1" dirty="0" smtClean="0">
                <a:solidFill>
                  <a:srgbClr val="FF0000"/>
                </a:solidFill>
                <a:cs typeface="B Mitra" panose="00000400000000000000" pitchFamily="2" charset="-78"/>
              </a:rPr>
              <a:t>روشهاي مختلفي براي طبقه بندي رفتار انسانها در مواجهه با تعارض پيشنهاد مي شود. معروفترين آنها روش توجه دوگانه (</a:t>
            </a:r>
            <a:r>
              <a:rPr lang="en-US" b="1" dirty="0" smtClean="0">
                <a:solidFill>
                  <a:srgbClr val="FF0000"/>
                </a:solidFill>
                <a:cs typeface="B Mitra" panose="00000400000000000000" pitchFamily="2" charset="-78"/>
              </a:rPr>
              <a:t>Dual Concern</a:t>
            </a:r>
            <a:r>
              <a:rPr lang="fa-IR" b="1" dirty="0" smtClean="0">
                <a:solidFill>
                  <a:srgbClr val="FF0000"/>
                </a:solidFill>
                <a:cs typeface="B Mitra" panose="00000400000000000000" pitchFamily="2" charset="-78"/>
              </a:rPr>
              <a:t>) است.</a:t>
            </a:r>
            <a:endParaRPr lang="en-US" b="1" dirty="0">
              <a:solidFill>
                <a:srgbClr val="FF0000"/>
              </a:solidFill>
              <a:cs typeface="B Mitra" panose="00000400000000000000" pitchFamily="2"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itchFamily="2" charset="-78"/>
              </a:rPr>
              <a:t>تعارض و مواجهه با آن</a:t>
            </a:r>
            <a:endParaRPr lang="en-US" b="1" dirty="0">
              <a:cs typeface="B Nazanin" pitchFamily="2" charset="-78"/>
            </a:endParaRPr>
          </a:p>
        </p:txBody>
      </p:sp>
      <p:sp>
        <p:nvSpPr>
          <p:cNvPr id="3" name="Content Placeholder 2"/>
          <p:cNvSpPr>
            <a:spLocks noGrp="1"/>
          </p:cNvSpPr>
          <p:nvPr>
            <p:ph sz="quarter" idx="1"/>
          </p:nvPr>
        </p:nvSpPr>
        <p:spPr/>
        <p:txBody>
          <a:bodyPr>
            <a:normAutofit/>
          </a:bodyPr>
          <a:lstStyle/>
          <a:p>
            <a:pPr algn="r" rtl="1"/>
            <a:r>
              <a:rPr lang="fa-IR" dirty="0" smtClean="0">
                <a:solidFill>
                  <a:srgbClr val="FF0000"/>
                </a:solidFill>
                <a:cs typeface="B Nazanin" pitchFamily="2" charset="-78"/>
              </a:rPr>
              <a:t>مديريت مؤثر تعارض</a:t>
            </a:r>
          </a:p>
          <a:p>
            <a:pPr algn="r" rtl="1"/>
            <a:r>
              <a:rPr lang="fa-IR" dirty="0" smtClean="0">
                <a:cs typeface="B Nazanin" pitchFamily="2" charset="-78"/>
              </a:rPr>
              <a:t>نمودار تعارض</a:t>
            </a:r>
          </a:p>
          <a:p>
            <a:pPr lvl="1" algn="r" rtl="1"/>
            <a:r>
              <a:rPr lang="fa-IR" dirty="0" smtClean="0">
                <a:solidFill>
                  <a:srgbClr val="0070C0"/>
                </a:solidFill>
                <a:cs typeface="B Nazanin" pitchFamily="2" charset="-78"/>
              </a:rPr>
              <a:t>رفتار تهاجمي (رقابتي)</a:t>
            </a:r>
            <a:r>
              <a:rPr lang="fa-IR" dirty="0" smtClean="0">
                <a:cs typeface="B Nazanin" pitchFamily="2" charset="-78"/>
              </a:rPr>
              <a:t> : </a:t>
            </a:r>
          </a:p>
          <a:p>
            <a:pPr lvl="2" algn="r" rtl="1"/>
            <a:r>
              <a:rPr lang="fa-IR" dirty="0" smtClean="0">
                <a:cs typeface="B Nazanin" pitchFamily="2" charset="-78"/>
              </a:rPr>
              <a:t>تهديد، لحن خشن، اصرار و رفتارهاي يک طرفه، </a:t>
            </a:r>
          </a:p>
          <a:p>
            <a:pPr lvl="2" algn="r" rtl="1"/>
            <a:r>
              <a:rPr lang="fa-IR" dirty="0" smtClean="0">
                <a:cs typeface="B Nazanin" pitchFamily="2" charset="-78"/>
              </a:rPr>
              <a:t>مذاکره تک موضوعي است و پيچيدگي ندارد، </a:t>
            </a:r>
          </a:p>
          <a:p>
            <a:pPr lvl="2" algn="r" rtl="1"/>
            <a:r>
              <a:rPr lang="fa-IR" dirty="0" smtClean="0">
                <a:cs typeface="B Nazanin" pitchFamily="2" charset="-78"/>
              </a:rPr>
              <a:t>زماني که فرصت کمي براي مذاکره داريم. </a:t>
            </a:r>
          </a:p>
          <a:p>
            <a:pPr lvl="2" algn="r" rtl="1"/>
            <a:r>
              <a:rPr lang="fa-IR" dirty="0" smtClean="0">
                <a:cs typeface="B Nazanin" pitchFamily="2" charset="-78"/>
              </a:rPr>
              <a:t>وقتي فرد مقابل حاضر نيست وارد يک تعامل سازنده شود. </a:t>
            </a:r>
          </a:p>
          <a:p>
            <a:pPr lvl="1" algn="r" rtl="1"/>
            <a:r>
              <a:rPr lang="fa-IR" dirty="0" smtClean="0">
                <a:solidFill>
                  <a:srgbClr val="0070C0"/>
                </a:solidFill>
                <a:cs typeface="B Nazanin" pitchFamily="2" charset="-78"/>
              </a:rPr>
              <a:t>اجتناب: </a:t>
            </a:r>
          </a:p>
          <a:p>
            <a:pPr lvl="2" algn="r" rtl="1"/>
            <a:r>
              <a:rPr lang="fa-IR" dirty="0" smtClean="0">
                <a:cs typeface="B Nazanin" pitchFamily="2" charset="-78"/>
              </a:rPr>
              <a:t>به اين اميد که شايد بدون ايجاد تنش و مشکلات احتمالي، تعارض موجود با گذشت زمان برطرف شود، </a:t>
            </a:r>
          </a:p>
          <a:p>
            <a:pPr lvl="2" algn="r" rtl="1"/>
            <a:r>
              <a:rPr lang="fa-IR" dirty="0" smtClean="0">
                <a:cs typeface="B Nazanin" pitchFamily="2" charset="-78"/>
              </a:rPr>
              <a:t>گاه به دليل نقص دانش سعي مي کنند تعارض را ناديده بگيرند.</a:t>
            </a:r>
          </a:p>
          <a:p>
            <a:endParaRPr lang="en-US" dirty="0">
              <a:cs typeface="B Nazanin" pitchFamily="2" charset="-78"/>
            </a:endParaRPr>
          </a:p>
        </p:txBody>
      </p:sp>
    </p:spTree>
    <p:extLst>
      <p:ext uri="{BB962C8B-B14F-4D97-AF65-F5344CB8AC3E}">
        <p14:creationId xmlns:p14="http://schemas.microsoft.com/office/powerpoint/2010/main" val="2252960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itchFamily="2" charset="-78"/>
              </a:rPr>
              <a:t>تعارض و مواجهه با آن</a:t>
            </a:r>
            <a:endParaRPr lang="en-US" dirty="0">
              <a:cs typeface="B Nazanin" pitchFamily="2" charset="-78"/>
            </a:endParaRPr>
          </a:p>
        </p:txBody>
      </p:sp>
      <p:sp>
        <p:nvSpPr>
          <p:cNvPr id="3" name="Content Placeholder 2"/>
          <p:cNvSpPr>
            <a:spLocks noGrp="1"/>
          </p:cNvSpPr>
          <p:nvPr>
            <p:ph sz="quarter" idx="1"/>
          </p:nvPr>
        </p:nvSpPr>
        <p:spPr/>
        <p:txBody>
          <a:bodyPr>
            <a:normAutofit/>
          </a:bodyPr>
          <a:lstStyle/>
          <a:p>
            <a:pPr lvl="1" algn="r" rtl="1"/>
            <a:r>
              <a:rPr lang="fa-IR" dirty="0" smtClean="0">
                <a:solidFill>
                  <a:srgbClr val="0070C0"/>
                </a:solidFill>
                <a:cs typeface="B Nazanin" pitchFamily="2" charset="-78"/>
              </a:rPr>
              <a:t>تسليم: </a:t>
            </a:r>
          </a:p>
          <a:p>
            <a:pPr lvl="2" algn="r" rtl="1"/>
            <a:r>
              <a:rPr lang="fa-IR" dirty="0" smtClean="0">
                <a:cs typeface="B Nazanin" pitchFamily="2" charset="-78"/>
              </a:rPr>
              <a:t>ممکن است به اين نتيجه برسيد که خواسته هايتان غيرمطقي بوده است، </a:t>
            </a:r>
          </a:p>
          <a:p>
            <a:pPr lvl="2" algn="r" rtl="1"/>
            <a:r>
              <a:rPr lang="fa-IR" dirty="0" smtClean="0">
                <a:cs typeface="B Nazanin" pitchFamily="2" charset="-78"/>
              </a:rPr>
              <a:t>يا حفظ روابط بلندمدت برايتان بيش از کسب منافع کوتاه مدت اهميت داشته باشد. </a:t>
            </a:r>
          </a:p>
          <a:p>
            <a:pPr lvl="2" algn="r" rtl="1"/>
            <a:r>
              <a:rPr lang="fa-IR" dirty="0" smtClean="0">
                <a:cs typeface="B Nazanin" pitchFamily="2" charset="-78"/>
              </a:rPr>
              <a:t>يا يک جا به عنوان امتياز کوتاه مي آييد تا در جاي ديگر امتياز ديگري را کسب کنيد.  </a:t>
            </a:r>
          </a:p>
          <a:p>
            <a:pPr lvl="2" algn="r" rtl="1"/>
            <a:r>
              <a:rPr lang="fa-IR" dirty="0" smtClean="0">
                <a:cs typeface="B Nazanin" pitchFamily="2" charset="-78"/>
              </a:rPr>
              <a:t>يا به عنوان مدير اجازه مي دهيد پرسنل زيردستتان اشتباهاتي کند تا آموزش درستي حاصل گردد. </a:t>
            </a:r>
          </a:p>
          <a:p>
            <a:pPr lvl="1" algn="r" rtl="1"/>
            <a:r>
              <a:rPr lang="fa-IR" dirty="0" smtClean="0">
                <a:solidFill>
                  <a:srgbClr val="0070C0"/>
                </a:solidFill>
                <a:cs typeface="B Nazanin" pitchFamily="2" charset="-78"/>
              </a:rPr>
              <a:t>در جستجوي حل مسئله: </a:t>
            </a:r>
          </a:p>
          <a:p>
            <a:pPr lvl="2" algn="r" rtl="1"/>
            <a:r>
              <a:rPr lang="fa-IR" dirty="0" smtClean="0">
                <a:cs typeface="B Nazanin" pitchFamily="2" charset="-78"/>
              </a:rPr>
              <a:t>شرايطي که مذاکره بسيار پيچيده بوده </a:t>
            </a:r>
          </a:p>
          <a:p>
            <a:pPr lvl="2" algn="r" rtl="1"/>
            <a:r>
              <a:rPr lang="fa-IR" dirty="0" smtClean="0">
                <a:cs typeface="B Nazanin" pitchFamily="2" charset="-78"/>
              </a:rPr>
              <a:t>يا هيچ يک از طرفين نتوانسته باشد به تنهايي به راه حل مناسبي براي رفع تعارض دست يابد، </a:t>
            </a:r>
          </a:p>
          <a:p>
            <a:pPr lvl="2" algn="r" rtl="1"/>
            <a:r>
              <a:rPr lang="fa-IR" dirty="0" smtClean="0">
                <a:cs typeface="B Nazanin" pitchFamily="2" charset="-78"/>
              </a:rPr>
              <a:t>زماني که نيازمند حمايت طرف مقابل جهت اجراي توافقات حاصل از مذاکره هستيم. </a:t>
            </a:r>
          </a:p>
          <a:p>
            <a:pPr lvl="1" algn="r" rtl="1"/>
            <a:r>
              <a:rPr lang="fa-IR" dirty="0" smtClean="0">
                <a:solidFill>
                  <a:srgbClr val="0070C0"/>
                </a:solidFill>
                <a:cs typeface="B Nazanin" pitchFamily="2" charset="-78"/>
              </a:rPr>
              <a:t>مصالحه: </a:t>
            </a:r>
          </a:p>
          <a:p>
            <a:pPr lvl="2" algn="r" rtl="1"/>
            <a:r>
              <a:rPr lang="fa-IR" dirty="0" smtClean="0">
                <a:cs typeface="B Nazanin" pitchFamily="2" charset="-78"/>
              </a:rPr>
              <a:t>هيچ يک از طرفين به تمام خواسته هاي خود نمي رسند اما چون ديگري از خواسته هايش کاسته احساس رضايت از مذاکره حاصل مي شود. </a:t>
            </a:r>
            <a:endParaRPr lang="en-US" dirty="0" smtClean="0">
              <a:cs typeface="B Nazanin" pitchFamily="2" charset="-78"/>
            </a:endParaRPr>
          </a:p>
          <a:p>
            <a:pPr algn="r" rtl="1"/>
            <a:endParaRPr lang="en-US" dirty="0">
              <a:cs typeface="B Nazanin" pitchFamily="2" charset="-78"/>
            </a:endParaRPr>
          </a:p>
        </p:txBody>
      </p:sp>
    </p:spTree>
    <p:extLst>
      <p:ext uri="{BB962C8B-B14F-4D97-AF65-F5344CB8AC3E}">
        <p14:creationId xmlns:p14="http://schemas.microsoft.com/office/powerpoint/2010/main" val="557219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447800"/>
            <a:ext cx="7467600" cy="5026152"/>
          </a:xfrm>
        </p:spPr>
        <p:txBody>
          <a:bodyPr>
            <a:normAutofit/>
          </a:bodyPr>
          <a:lstStyle/>
          <a:p>
            <a:pPr marL="0" indent="0" algn="ctr">
              <a:buNone/>
            </a:pPr>
            <a:r>
              <a:rPr lang="fa-IR" sz="3200" dirty="0" smtClean="0">
                <a:solidFill>
                  <a:srgbClr val="FF0000"/>
                </a:solidFill>
                <a:cs typeface="B Mitra" panose="00000400000000000000" pitchFamily="2" charset="-78"/>
              </a:rPr>
              <a:t>راهکارهای حل تعارض تابعی از تجریه های تحولی </a:t>
            </a:r>
          </a:p>
          <a:p>
            <a:pPr marL="0" indent="0" algn="ctr">
              <a:buNone/>
            </a:pPr>
            <a:r>
              <a:rPr lang="fa-IR" sz="3200" dirty="0" smtClean="0">
                <a:solidFill>
                  <a:srgbClr val="FF0000"/>
                </a:solidFill>
                <a:cs typeface="B Mitra" panose="00000400000000000000" pitchFamily="2" charset="-78"/>
              </a:rPr>
              <a:t>افراد در رابطه با والدین شان است</a:t>
            </a:r>
          </a:p>
          <a:p>
            <a:pPr marL="0" indent="0" algn="ctr">
              <a:buNone/>
            </a:pPr>
            <a:endParaRPr lang="fa-IR" sz="3200" dirty="0">
              <a:solidFill>
                <a:srgbClr val="FF0000"/>
              </a:solidFill>
            </a:endParaRPr>
          </a:p>
          <a:p>
            <a:pPr marL="0" indent="0" algn="r">
              <a:buNone/>
            </a:pPr>
            <a:r>
              <a:rPr lang="fa-IR" sz="3200" b="1" dirty="0" smtClean="0">
                <a:cs typeface="B Mitra" panose="00000400000000000000" pitchFamily="2" charset="-78"/>
              </a:rPr>
              <a:t>- الگوبرداری</a:t>
            </a:r>
          </a:p>
          <a:p>
            <a:pPr marL="0" indent="0" algn="r">
              <a:buNone/>
            </a:pPr>
            <a:r>
              <a:rPr lang="fa-IR" sz="3200" b="1" dirty="0" smtClean="0">
                <a:cs typeface="B Mitra" panose="00000400000000000000" pitchFamily="2" charset="-78"/>
              </a:rPr>
              <a:t>- تقویت مثبت</a:t>
            </a:r>
          </a:p>
          <a:p>
            <a:pPr marL="0" indent="0" algn="r">
              <a:buNone/>
            </a:pPr>
            <a:r>
              <a:rPr lang="fa-IR" sz="3200" b="1" dirty="0" smtClean="0">
                <a:cs typeface="B Mitra" panose="00000400000000000000" pitchFamily="2" charset="-78"/>
              </a:rPr>
              <a:t>- تقویت منفی</a:t>
            </a:r>
            <a:endParaRPr lang="en-US" sz="3200" b="1" dirty="0">
              <a:cs typeface="B Mitra" panose="00000400000000000000" pitchFamily="2" charset="-78"/>
            </a:endParaRPr>
          </a:p>
        </p:txBody>
      </p:sp>
    </p:spTree>
    <p:extLst>
      <p:ext uri="{BB962C8B-B14F-4D97-AF65-F5344CB8AC3E}">
        <p14:creationId xmlns:p14="http://schemas.microsoft.com/office/powerpoint/2010/main" val="202454083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Theme5">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extLst>
    <a:ext uri="{05A4C25C-085E-4340-85A3-A5531E510DB2}">
      <thm15:themeFamily xmlns:thm15="http://schemas.microsoft.com/office/thememl/2012/main" name="Theme5" id="{7E38997C-FF69-45C3-ADC5-F27D7B72FBFA}" vid="{0AB4D945-541B-4687-964B-9C731D0C0976}"/>
    </a:ext>
  </a:extLst>
</a:theme>
</file>

<file path=ppt/theme/theme3.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1677</TotalTime>
  <Words>3084</Words>
  <Application>Microsoft Office PowerPoint</Application>
  <PresentationFormat>On-screen Show (4:3)</PresentationFormat>
  <Paragraphs>349</Paragraphs>
  <Slides>45</Slides>
  <Notes>0</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45</vt:i4>
      </vt:variant>
    </vt:vector>
  </HeadingPairs>
  <TitlesOfParts>
    <vt:vector size="61" baseType="lpstr">
      <vt:lpstr>Arial</vt:lpstr>
      <vt:lpstr>B Lotus</vt:lpstr>
      <vt:lpstr>B Mitra</vt:lpstr>
      <vt:lpstr>B Nazanin</vt:lpstr>
      <vt:lpstr>B Titr</vt:lpstr>
      <vt:lpstr>B Zar</vt:lpstr>
      <vt:lpstr>Calibri</vt:lpstr>
      <vt:lpstr>Calibri Light</vt:lpstr>
      <vt:lpstr>Century Gothic</vt:lpstr>
      <vt:lpstr>Century Schoolbook</vt:lpstr>
      <vt:lpstr>Times New Roman</vt:lpstr>
      <vt:lpstr>Wingdings</vt:lpstr>
      <vt:lpstr>Wingdings 2</vt:lpstr>
      <vt:lpstr>Oriel</vt:lpstr>
      <vt:lpstr>Theme5</vt:lpstr>
      <vt:lpstr>Retrospect</vt:lpstr>
      <vt:lpstr>PowerPoint Presentation</vt:lpstr>
      <vt:lpstr>PowerPoint Presentation</vt:lpstr>
      <vt:lpstr>PowerPoint Presentation</vt:lpstr>
      <vt:lpstr>علل تعارضات میان فردی</vt:lpstr>
      <vt:lpstr>تعارض و مواجهه با آن</vt:lpstr>
      <vt:lpstr>مديريت مؤثر تعارض</vt:lpstr>
      <vt:lpstr>تعارض و مواجهه با آن</vt:lpstr>
      <vt:lpstr>تعارض و مواجهه با آن</vt:lpstr>
      <vt:lpstr>PowerPoint Presentation</vt:lpstr>
      <vt:lpstr>راهکارهای شایع و ناکارآمد حل تعارض</vt:lpstr>
      <vt:lpstr>راهکارهای شایع و ناکارآمد حل تعارض</vt:lpstr>
      <vt:lpstr>راهکارهای شایع و ناکارآمد حل تعارض</vt:lpstr>
      <vt:lpstr>راهکارهای شایع و ناکارآمد حل تعارض</vt:lpstr>
      <vt:lpstr>راهکارهای شایع و ناکارآمد حل تعارض</vt:lpstr>
      <vt:lpstr>راهکارهای شایع و ناکارآمد حل تعارض</vt:lpstr>
      <vt:lpstr>استخراج نتایج پایش</vt:lpstr>
      <vt:lpstr>PowerPoint Presentation</vt:lpstr>
      <vt:lpstr>گام اول: کسب نگرش کارآمد راجع به تعارض</vt:lpstr>
      <vt:lpstr>یک مثال</vt:lpstr>
      <vt:lpstr>تمرین</vt:lpstr>
      <vt:lpstr>گام دوم: مذاکره و حل تعارض</vt:lpstr>
      <vt:lpstr>تفاوت مذاکره با مجادله</vt:lpstr>
      <vt:lpstr>PowerPoint Presentation</vt:lpstr>
      <vt:lpstr>مراحل مذاکره موفق</vt:lpstr>
      <vt:lpstr>مرحله اول: آمادگی یا مهیا شدن برای مذاکره</vt:lpstr>
      <vt:lpstr>مرحله اول: آمادگی یا مهیا شدن برای مذاکره</vt:lpstr>
      <vt:lpstr>مرحله اول: آمادگی یا مهیا شدن برای مذاکره</vt:lpstr>
      <vt:lpstr>مثال: تعطیلات و اختلاف بر سر نحوه گذراندن آن</vt:lpstr>
      <vt:lpstr>مثال: تعطیلات و اختلاف بر سر نحوه گذراندن آن</vt:lpstr>
      <vt:lpstr>مثال: تعطیلات و اختلاف بر سر نحوه گذراندن آن</vt:lpstr>
      <vt:lpstr>مثال: تعطیلات و اختلاف بر سر نحوه گذراندن آن</vt:lpstr>
      <vt:lpstr>PowerPoint Presentation</vt:lpstr>
      <vt:lpstr>مرحله دوم: شروع مذاکره : قواعد پایه</vt:lpstr>
      <vt:lpstr>وقتي نقش گوينده را داريد</vt:lpstr>
      <vt:lpstr>وقتي نقش شنونده را داريد</vt:lpstr>
      <vt:lpstr>مذاکره کننده های موفق</vt:lpstr>
      <vt:lpstr>مرحله دوم: شروع مذاکره  </vt:lpstr>
      <vt:lpstr>مرحله سوم: پیشنهاد و پیشنهاد متقابل</vt:lpstr>
      <vt:lpstr>مرحله سوم: پیشنهاد و پیشنهاد متقابل</vt:lpstr>
      <vt:lpstr>مرحله چهارم: مخالفت</vt:lpstr>
      <vt:lpstr>مرحله پنجم: توافق</vt:lpstr>
      <vt:lpstr>ملاحظات خاص</vt:lpstr>
      <vt:lpstr>ملاحظات خاص</vt:lpstr>
      <vt:lpstr>PowerPoint Presentation</vt:lpstr>
      <vt:lpstr>شاد و پیروز باشید.</vt:lpstr>
    </vt:vector>
  </TitlesOfParts>
  <Company>iran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hamidreza</dc:creator>
  <cp:lastModifiedBy>A.R.I</cp:lastModifiedBy>
  <cp:revision>175</cp:revision>
  <dcterms:created xsi:type="dcterms:W3CDTF">2012-07-12T01:20:09Z</dcterms:created>
  <dcterms:modified xsi:type="dcterms:W3CDTF">2023-02-08T06:06:27Z</dcterms:modified>
</cp:coreProperties>
</file>