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696" r:id="rId2"/>
  </p:sldMasterIdLst>
  <p:notesMasterIdLst>
    <p:notesMasterId r:id="rId40"/>
  </p:notesMasterIdLst>
  <p:sldIdLst>
    <p:sldId id="322" r:id="rId3"/>
    <p:sldId id="273" r:id="rId4"/>
    <p:sldId id="276" r:id="rId5"/>
    <p:sldId id="289" r:id="rId6"/>
    <p:sldId id="290" r:id="rId7"/>
    <p:sldId id="291" r:id="rId8"/>
    <p:sldId id="292" r:id="rId9"/>
    <p:sldId id="307" r:id="rId10"/>
    <p:sldId id="305" r:id="rId11"/>
    <p:sldId id="277" r:id="rId12"/>
    <p:sldId id="278" r:id="rId13"/>
    <p:sldId id="304" r:id="rId14"/>
    <p:sldId id="294" r:id="rId15"/>
    <p:sldId id="295" r:id="rId16"/>
    <p:sldId id="306" r:id="rId17"/>
    <p:sldId id="296" r:id="rId18"/>
    <p:sldId id="297" r:id="rId19"/>
    <p:sldId id="301" r:id="rId20"/>
    <p:sldId id="302" r:id="rId21"/>
    <p:sldId id="303" r:id="rId22"/>
    <p:sldId id="298" r:id="rId23"/>
    <p:sldId id="299" r:id="rId24"/>
    <p:sldId id="316" r:id="rId25"/>
    <p:sldId id="308" r:id="rId26"/>
    <p:sldId id="309" r:id="rId27"/>
    <p:sldId id="311" r:id="rId28"/>
    <p:sldId id="312" r:id="rId29"/>
    <p:sldId id="313" r:id="rId30"/>
    <p:sldId id="314" r:id="rId31"/>
    <p:sldId id="315" r:id="rId32"/>
    <p:sldId id="317" r:id="rId33"/>
    <p:sldId id="318" r:id="rId34"/>
    <p:sldId id="319" r:id="rId35"/>
    <p:sldId id="320" r:id="rId36"/>
    <p:sldId id="321" r:id="rId37"/>
    <p:sldId id="288" r:id="rId38"/>
    <p:sldId id="275" r:id="rId3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4D58"/>
    <a:srgbClr val="FF4B4B"/>
    <a:srgbClr val="BDCD00"/>
    <a:srgbClr val="1F2429"/>
    <a:srgbClr val="FF6B6B"/>
    <a:srgbClr val="F43A47"/>
    <a:srgbClr val="E2E2E2"/>
    <a:srgbClr val="556270"/>
    <a:srgbClr val="C7F464"/>
    <a:srgbClr val="4ECD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191" autoAdjust="0"/>
    <p:restoredTop sz="94622" autoAdjust="0"/>
  </p:normalViewPr>
  <p:slideViewPr>
    <p:cSldViewPr showGuides="1">
      <p:cViewPr varScale="1">
        <p:scale>
          <a:sx n="73" d="100"/>
          <a:sy n="73" d="100"/>
        </p:scale>
        <p:origin x="155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8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7B58EC-47B0-4D6E-BCA2-66EC4B22F61C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CA9186-2D37-401C-AD2F-685E5D274A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913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7625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E2E2E2"/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685800" y="260649"/>
            <a:ext cx="7772400" cy="1008112"/>
          </a:xfrm>
        </p:spPr>
        <p:txBody>
          <a:bodyPr anchor="t"/>
          <a:lstStyle>
            <a:lvl1pPr algn="r">
              <a:defRPr b="1">
                <a:latin typeface="Sanserifing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689248" y="1340768"/>
            <a:ext cx="7768952" cy="1008112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>
                    <a:lumMod val="65000"/>
                  </a:schemeClr>
                </a:solidFill>
                <a:latin typeface="Sanserifin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12" b="19425"/>
          <a:stretch/>
        </p:blipFill>
        <p:spPr bwMode="auto">
          <a:xfrm>
            <a:off x="179512" y="2204864"/>
            <a:ext cx="8964488" cy="4671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3245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D204D1-F9BD-4643-8480-6EA41EB484F1}" type="datetimeFigureOut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Arial" charset="0"/>
              </a:rPr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10/29/2025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entury Gothic"/>
              <a:ea typeface="+mn-ea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entury Gothic"/>
              <a:ea typeface="+mn-ea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7DED6-D4C7-42EE-AB49-D2E39E64FDE4}" type="slidenum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Arial" charset="0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entury Gothic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25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D204D1-F9BD-4643-8480-6EA41EB484F1}" type="datetimeFigureOut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Arial" charset="0"/>
              </a:rPr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10/29/2025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entury Gothic"/>
              <a:ea typeface="+mn-ea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entury Gothic"/>
              <a:ea typeface="+mn-ea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7DED6-D4C7-42EE-AB49-D2E39E64FDE4}" type="slidenum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Arial" charset="0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entury Gothic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38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71800" y="0"/>
            <a:ext cx="59436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4" rIns="68568" bIns="34284" rtlCol="0" anchor="ctr"/>
          <a:lstStyle/>
          <a:p>
            <a:pPr marL="0" marR="0" lvl="0" indent="0" algn="ctr" defTabSz="6856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701800"/>
            <a:ext cx="2514600" cy="2844800"/>
          </a:xfrm>
        </p:spPr>
        <p:txBody>
          <a:bodyPr anchor="b">
            <a:normAutofit/>
          </a:bodyPr>
          <a:lstStyle>
            <a:lvl1pPr algn="l">
              <a:defRPr sz="1125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1" y="4648200"/>
            <a:ext cx="2514600" cy="1727200"/>
          </a:xfrm>
        </p:spPr>
        <p:txBody>
          <a:bodyPr>
            <a:normAutofit/>
          </a:bodyPr>
          <a:lstStyle>
            <a:lvl1pPr marL="0" indent="0">
              <a:spcBef>
                <a:spcPts val="675"/>
              </a:spcBef>
              <a:buNone/>
              <a:defRPr sz="900"/>
            </a:lvl1pPr>
            <a:lvl2pPr marL="342840" indent="0">
              <a:buNone/>
              <a:defRPr sz="900"/>
            </a:lvl2pPr>
            <a:lvl3pPr marL="685680" indent="0">
              <a:buNone/>
              <a:defRPr sz="731"/>
            </a:lvl3pPr>
            <a:lvl4pPr marL="1028520" indent="0">
              <a:buNone/>
              <a:defRPr sz="675"/>
            </a:lvl4pPr>
            <a:lvl5pPr marL="1371360" indent="0">
              <a:buNone/>
              <a:defRPr sz="675"/>
            </a:lvl5pPr>
            <a:lvl6pPr marL="1714200" indent="0">
              <a:buNone/>
              <a:defRPr sz="675"/>
            </a:lvl6pPr>
            <a:lvl7pPr marL="2057040" indent="0">
              <a:buNone/>
              <a:defRPr sz="675"/>
            </a:lvl7pPr>
            <a:lvl8pPr marL="2399880" indent="0">
              <a:buNone/>
              <a:defRPr sz="675"/>
            </a:lvl8pPr>
            <a:lvl9pPr marL="274272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1" y="482600"/>
            <a:ext cx="5105400" cy="589280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6BF754-515F-40B9-8D24-D54D5825B3D0}" type="datetimeFigureOut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Arial" charset="0"/>
              </a:rPr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10/29/2025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entury Gothic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entury Gothic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FBB78A-01B4-41F2-96B0-677A4A282832}" type="slidenum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Arial" charset="0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entury Gothic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96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62101" y="0"/>
            <a:ext cx="6019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4" rIns="68568" bIns="34284" rtlCol="0" anchor="ctr"/>
          <a:lstStyle/>
          <a:p>
            <a:pPr marL="0" marR="0" lvl="0" indent="0" algn="ctr" defTabSz="6856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1" y="4800600"/>
            <a:ext cx="5486400" cy="762000"/>
          </a:xfrm>
        </p:spPr>
        <p:txBody>
          <a:bodyPr anchor="b">
            <a:normAutofit/>
          </a:bodyPr>
          <a:lstStyle>
            <a:lvl1pPr algn="l">
              <a:defRPr sz="1125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828801" y="279405"/>
            <a:ext cx="5486400" cy="4448175"/>
          </a:xfrm>
        </p:spPr>
        <p:txBody>
          <a:bodyPr>
            <a:normAutofit/>
          </a:bodyPr>
          <a:lstStyle>
            <a:lvl1pPr marL="0" indent="0">
              <a:buNone/>
              <a:defRPr sz="1575"/>
            </a:lvl1pPr>
            <a:lvl2pPr marL="342840" indent="0">
              <a:buNone/>
              <a:defRPr sz="2081"/>
            </a:lvl2pPr>
            <a:lvl3pPr marL="685680" indent="0">
              <a:buNone/>
              <a:defRPr sz="1800"/>
            </a:lvl3pPr>
            <a:lvl4pPr marL="1028520" indent="0">
              <a:buNone/>
              <a:defRPr sz="1519"/>
            </a:lvl4pPr>
            <a:lvl5pPr marL="1371360" indent="0">
              <a:buNone/>
              <a:defRPr sz="1519"/>
            </a:lvl5pPr>
            <a:lvl6pPr marL="1714200" indent="0">
              <a:buNone/>
              <a:defRPr sz="1519"/>
            </a:lvl6pPr>
            <a:lvl7pPr marL="2057040" indent="0">
              <a:buNone/>
              <a:defRPr sz="1519"/>
            </a:lvl7pPr>
            <a:lvl8pPr marL="2399880" indent="0">
              <a:buNone/>
              <a:defRPr sz="1519"/>
            </a:lvl8pPr>
            <a:lvl9pPr marL="2742720" indent="0">
              <a:buNone/>
              <a:defRPr sz="1519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1" y="5562600"/>
            <a:ext cx="5486400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  <a:lvl2pPr marL="342840" indent="0">
              <a:buNone/>
              <a:defRPr sz="900"/>
            </a:lvl2pPr>
            <a:lvl3pPr marL="685680" indent="0">
              <a:buNone/>
              <a:defRPr sz="731"/>
            </a:lvl3pPr>
            <a:lvl4pPr marL="1028520" indent="0">
              <a:buNone/>
              <a:defRPr sz="675"/>
            </a:lvl4pPr>
            <a:lvl5pPr marL="1371360" indent="0">
              <a:buNone/>
              <a:defRPr sz="675"/>
            </a:lvl5pPr>
            <a:lvl6pPr marL="1714200" indent="0">
              <a:buNone/>
              <a:defRPr sz="675"/>
            </a:lvl6pPr>
            <a:lvl7pPr marL="2057040" indent="0">
              <a:buNone/>
              <a:defRPr sz="675"/>
            </a:lvl7pPr>
            <a:lvl8pPr marL="2399880" indent="0">
              <a:buNone/>
              <a:defRPr sz="675"/>
            </a:lvl8pPr>
            <a:lvl9pPr marL="274272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6BF754-515F-40B9-8D24-D54D5825B3D0}" type="datetimeFigureOut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Arial" charset="0"/>
              </a:rPr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10/29/2025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entury Gothic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entury Gothic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FBB78A-01B4-41F2-96B0-677A4A282832}" type="slidenum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Arial" charset="0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entury Gothic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89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ECB6C2-1084-4AED-A74A-DF028B0094EA}" type="datetimeFigureOut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Arial" charset="0"/>
              </a:rPr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10/29/2025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entury Gothic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entury Gothic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1C5AD9-787D-40FA-8A4D-16A055B9AF81}" type="slidenum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Arial" charset="0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entury Gothic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10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274642"/>
            <a:ext cx="106680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274642"/>
            <a:ext cx="6400801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ECB6C2-1084-4AED-A74A-DF028B0094EA}" type="datetimeFigureOut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Arial" charset="0"/>
              </a:rPr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10/29/2025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entury Gothic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entury Gothic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1C5AD9-787D-40FA-8A4D-16A055B9AF81}" type="slidenum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Arial" charset="0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entury Gothic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74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7625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E2E2E2"/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t">
            <a:normAutofit/>
          </a:bodyPr>
          <a:lstStyle>
            <a:lvl1pPr algn="l">
              <a:defRPr sz="4800" b="1">
                <a:latin typeface="Sanserifing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Sanserifing" pitchFamily="34" charset="0"/>
              </a:defRPr>
            </a:lvl1pPr>
            <a:lvl2pPr>
              <a:defRPr>
                <a:solidFill>
                  <a:schemeClr val="bg1">
                    <a:lumMod val="65000"/>
                  </a:schemeClr>
                </a:solidFill>
                <a:latin typeface="Sanserifing" pitchFamily="34" charset="0"/>
              </a:defRPr>
            </a:lvl2pPr>
            <a:lvl3pPr>
              <a:defRPr>
                <a:solidFill>
                  <a:schemeClr val="bg1">
                    <a:lumMod val="65000"/>
                  </a:schemeClr>
                </a:solidFill>
                <a:latin typeface="Sanserifing" pitchFamily="34" charset="0"/>
              </a:defRPr>
            </a:lvl3pPr>
            <a:lvl4pPr>
              <a:defRPr>
                <a:solidFill>
                  <a:schemeClr val="bg1">
                    <a:lumMod val="65000"/>
                  </a:schemeClr>
                </a:solidFill>
                <a:latin typeface="Sanserifing" pitchFamily="34" charset="0"/>
              </a:defRPr>
            </a:lvl4pPr>
            <a:lvl5pPr>
              <a:defRPr>
                <a:solidFill>
                  <a:schemeClr val="bg1">
                    <a:lumMod val="65000"/>
                  </a:schemeClr>
                </a:solidFill>
                <a:latin typeface="Sanserifing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</p:spPr>
        <p:txBody>
          <a:bodyPr/>
          <a:lstStyle>
            <a:lvl1pPr algn="l">
              <a:defRPr sz="1600">
                <a:latin typeface="Sanserifing" pitchFamily="34" charset="0"/>
              </a:defRPr>
            </a:lvl1pPr>
          </a:lstStyle>
          <a:p>
            <a:r>
              <a:rPr lang="en-US" dirty="0" smtClean="0"/>
              <a:t>Your footer</a:t>
            </a:r>
            <a:endParaRPr lang="en-US" dirty="0"/>
          </a:p>
        </p:txBody>
      </p:sp>
      <p:pic>
        <p:nvPicPr>
          <p:cNvPr id="10" name="Picture 4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12" b="44063"/>
          <a:stretch/>
        </p:blipFill>
        <p:spPr bwMode="auto">
          <a:xfrm>
            <a:off x="5076056" y="5404663"/>
            <a:ext cx="4067944" cy="1471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A3A0122-A044-4BAB-A1FE-91702F8955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52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 userDrawn="1"/>
        </p:nvSpPr>
        <p:spPr>
          <a:xfrm>
            <a:off x="0" y="0"/>
            <a:ext cx="9144000" cy="687625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E2E2E2"/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907703" y="2057673"/>
            <a:ext cx="6587009" cy="1362075"/>
          </a:xfrm>
        </p:spPr>
        <p:txBody>
          <a:bodyPr anchor="t">
            <a:noAutofit/>
          </a:bodyPr>
          <a:lstStyle>
            <a:lvl1pPr algn="l">
              <a:defRPr sz="4800" b="1" cap="small" baseline="0">
                <a:solidFill>
                  <a:srgbClr val="1F2429"/>
                </a:solidFill>
                <a:latin typeface="Sanserifing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1907703" y="557486"/>
            <a:ext cx="6587009" cy="1500187"/>
          </a:xfrm>
        </p:spPr>
        <p:txBody>
          <a:bodyPr anchor="b">
            <a:normAutofit/>
          </a:bodyPr>
          <a:lstStyle>
            <a:lvl1pPr marL="0" indent="0">
              <a:buNone/>
              <a:defRPr sz="3600" b="1">
                <a:solidFill>
                  <a:schemeClr val="accent1"/>
                </a:solidFill>
                <a:effectLst/>
                <a:latin typeface="Sanserifing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  <a:endParaRPr lang="fr-FR" dirty="0" smtClean="0"/>
          </a:p>
        </p:txBody>
      </p:sp>
      <p:pic>
        <p:nvPicPr>
          <p:cNvPr id="52" name="Picture 4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12" b="19425"/>
          <a:stretch/>
        </p:blipFill>
        <p:spPr bwMode="auto">
          <a:xfrm flipH="1">
            <a:off x="0" y="3097634"/>
            <a:ext cx="7164288" cy="3778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5877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4E7B-8CC2-4604-AE21-F4B4DA7E9F01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A0122-A044-4BAB-A1FE-91702F8955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517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5200" y="1498605"/>
            <a:ext cx="5257800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3038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5200" y="4927600"/>
            <a:ext cx="52578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575" b="0">
                <a:solidFill>
                  <a:schemeClr val="tx1"/>
                </a:solidFill>
              </a:defRPr>
            </a:lvl1pPr>
            <a:lvl2pPr marL="342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924503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5A30F4-0B4E-4E4B-BC36-C30CD13F4E17}" type="datetimeFigureOut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Arial" charset="0"/>
              </a:rPr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10/29/2025</a:t>
            </a:fld>
            <a:endParaRPr kumimoji="0" lang="en-US" sz="675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entury Gothic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entury Gothic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60BA0E-20D0-4E7C-B286-26C960A6788F}" type="slidenum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Arial" charset="0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entury Gothic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90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45000"/>
            <a:ext cx="5257800" cy="1930400"/>
          </a:xfrm>
        </p:spPr>
        <p:txBody>
          <a:bodyPr anchor="t">
            <a:normAutofit/>
          </a:bodyPr>
          <a:lstStyle>
            <a:lvl1pPr algn="l">
              <a:defRPr sz="3038" b="0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124201"/>
            <a:ext cx="5257800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575">
                <a:solidFill>
                  <a:schemeClr val="tx1"/>
                </a:solidFill>
              </a:defRPr>
            </a:lvl1pPr>
            <a:lvl2pPr marL="34284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680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3pPr>
            <a:lvl4pPr marL="1028520" indent="0">
              <a:buNone/>
              <a:defRPr sz="1069">
                <a:solidFill>
                  <a:schemeClr val="tx1">
                    <a:tint val="75000"/>
                  </a:schemeClr>
                </a:solidFill>
              </a:defRPr>
            </a:lvl4pPr>
            <a:lvl5pPr marL="1371360" indent="0">
              <a:buNone/>
              <a:defRPr sz="1069">
                <a:solidFill>
                  <a:schemeClr val="tx1">
                    <a:tint val="75000"/>
                  </a:schemeClr>
                </a:solidFill>
              </a:defRPr>
            </a:lvl5pPr>
            <a:lvl6pPr marL="1714200" indent="0">
              <a:buNone/>
              <a:defRPr sz="1069">
                <a:solidFill>
                  <a:schemeClr val="tx1">
                    <a:tint val="75000"/>
                  </a:schemeClr>
                </a:solidFill>
              </a:defRPr>
            </a:lvl6pPr>
            <a:lvl7pPr marL="2057040" indent="0">
              <a:buNone/>
              <a:defRPr sz="1069">
                <a:solidFill>
                  <a:schemeClr val="tx1">
                    <a:tint val="75000"/>
                  </a:schemeClr>
                </a:solidFill>
              </a:defRPr>
            </a:lvl7pPr>
            <a:lvl8pPr marL="2399880" indent="0">
              <a:buNone/>
              <a:defRPr sz="1069">
                <a:solidFill>
                  <a:schemeClr val="tx1">
                    <a:tint val="75000"/>
                  </a:schemeClr>
                </a:solidFill>
              </a:defRPr>
            </a:lvl8pPr>
            <a:lvl9pPr marL="2742720" indent="0">
              <a:buNone/>
              <a:defRPr sz="10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76661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01800"/>
            <a:ext cx="3733800" cy="447040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1013"/>
            </a:lvl4pPr>
            <a:lvl5pPr marL="1131372">
              <a:defRPr sz="1013"/>
            </a:lvl5pPr>
            <a:lvl6pPr marL="959952" indent="0">
              <a:buNone/>
              <a:defRPr sz="1013"/>
            </a:lvl6pPr>
            <a:lvl7pPr marL="1131372">
              <a:defRPr sz="1013"/>
            </a:lvl7pPr>
            <a:lvl8pPr marL="1131372">
              <a:defRPr sz="1013"/>
            </a:lvl8pPr>
            <a:lvl9pPr marL="1131372">
              <a:defRPr sz="10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701800"/>
            <a:ext cx="3733800" cy="447040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1013"/>
            </a:lvl4pPr>
            <a:lvl5pPr marL="1131372">
              <a:defRPr sz="1013"/>
            </a:lvl5pPr>
            <a:lvl6pPr marL="1131372">
              <a:defRPr sz="1013"/>
            </a:lvl6pPr>
            <a:lvl7pPr marL="1131372">
              <a:defRPr sz="1013"/>
            </a:lvl7pPr>
            <a:lvl8pPr marL="1131372">
              <a:defRPr sz="1013"/>
            </a:lvl8pPr>
            <a:lvl9pPr marL="1131372">
              <a:defRPr sz="10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D204D1-F9BD-4643-8480-6EA41EB484F1}" type="datetimeFigureOut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Arial" charset="0"/>
              </a:rPr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10/29/2025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entury Gothic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entury Gothic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7DED6-D4C7-42EE-AB49-D2E39E64FDE4}" type="slidenum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Arial" charset="0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entury Gothic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49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9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350" b="1"/>
            </a:lvl1pPr>
            <a:lvl2pPr marL="342840" indent="0">
              <a:buNone/>
              <a:defRPr sz="1519" b="1"/>
            </a:lvl2pPr>
            <a:lvl3pPr marL="685680" indent="0">
              <a:buNone/>
              <a:defRPr sz="1350" b="1"/>
            </a:lvl3pPr>
            <a:lvl4pPr marL="1028520" indent="0">
              <a:buNone/>
              <a:defRPr sz="1181" b="1"/>
            </a:lvl4pPr>
            <a:lvl5pPr marL="1371360" indent="0">
              <a:buNone/>
              <a:defRPr sz="1181" b="1"/>
            </a:lvl5pPr>
            <a:lvl6pPr marL="1714200" indent="0">
              <a:buNone/>
              <a:defRPr sz="1181" b="1"/>
            </a:lvl6pPr>
            <a:lvl7pPr marL="2057040" indent="0">
              <a:buNone/>
              <a:defRPr sz="1181" b="1"/>
            </a:lvl7pPr>
            <a:lvl8pPr marL="2399880" indent="0">
              <a:buNone/>
              <a:defRPr sz="1181" b="1"/>
            </a:lvl8pPr>
            <a:lvl9pPr marL="2742720" indent="0">
              <a:buNone/>
              <a:defRPr sz="118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209800"/>
            <a:ext cx="3733800" cy="3962400"/>
          </a:xfrm>
        </p:spPr>
        <p:txBody>
          <a:bodyPr>
            <a:normAutofit/>
          </a:bodyPr>
          <a:lstStyle>
            <a:lvl1pPr>
              <a:defRPr sz="1125"/>
            </a:lvl1pPr>
            <a:lvl2pPr>
              <a:defRPr sz="1013"/>
            </a:lvl2pPr>
            <a:lvl3pPr>
              <a:defRPr sz="1013"/>
            </a:lvl3pPr>
            <a:lvl4pPr>
              <a:defRPr sz="1013"/>
            </a:lvl4pPr>
            <a:lvl5pPr marL="1131372">
              <a:defRPr sz="1013"/>
            </a:lvl5pPr>
            <a:lvl6pPr marL="1131372">
              <a:defRPr sz="1013"/>
            </a:lvl6pPr>
            <a:lvl7pPr marL="1131372">
              <a:defRPr sz="1013"/>
            </a:lvl7pPr>
            <a:lvl8pPr marL="1131372">
              <a:defRPr sz="1013"/>
            </a:lvl8pPr>
            <a:lvl9pPr marL="1131372">
              <a:defRPr sz="10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7448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350" b="1"/>
            </a:lvl1pPr>
            <a:lvl2pPr marL="342840" indent="0">
              <a:buNone/>
              <a:defRPr sz="1519" b="1"/>
            </a:lvl2pPr>
            <a:lvl3pPr marL="685680" indent="0">
              <a:buNone/>
              <a:defRPr sz="1350" b="1"/>
            </a:lvl3pPr>
            <a:lvl4pPr marL="1028520" indent="0">
              <a:buNone/>
              <a:defRPr sz="1181" b="1"/>
            </a:lvl4pPr>
            <a:lvl5pPr marL="1371360" indent="0">
              <a:buNone/>
              <a:defRPr sz="1181" b="1"/>
            </a:lvl5pPr>
            <a:lvl6pPr marL="1714200" indent="0">
              <a:buNone/>
              <a:defRPr sz="1181" b="1"/>
            </a:lvl6pPr>
            <a:lvl7pPr marL="2057040" indent="0">
              <a:buNone/>
              <a:defRPr sz="1181" b="1"/>
            </a:lvl7pPr>
            <a:lvl8pPr marL="2399880" indent="0">
              <a:buNone/>
              <a:defRPr sz="1181" b="1"/>
            </a:lvl8pPr>
            <a:lvl9pPr marL="2742720" indent="0">
              <a:buNone/>
              <a:defRPr sz="118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209800"/>
            <a:ext cx="3733800" cy="3962400"/>
          </a:xfrm>
        </p:spPr>
        <p:txBody>
          <a:bodyPr>
            <a:normAutofit/>
          </a:bodyPr>
          <a:lstStyle>
            <a:lvl1pPr>
              <a:defRPr sz="1125"/>
            </a:lvl1pPr>
            <a:lvl2pPr>
              <a:defRPr sz="1013"/>
            </a:lvl2pPr>
            <a:lvl3pPr>
              <a:defRPr sz="1013"/>
            </a:lvl3pPr>
            <a:lvl4pPr>
              <a:defRPr sz="1013"/>
            </a:lvl4pPr>
            <a:lvl5pPr marL="1131372">
              <a:defRPr sz="1013"/>
            </a:lvl5pPr>
            <a:lvl6pPr marL="1131372">
              <a:defRPr sz="1013"/>
            </a:lvl6pPr>
            <a:lvl7pPr marL="1131372">
              <a:defRPr sz="1013"/>
            </a:lvl7pPr>
            <a:lvl8pPr marL="1131372">
              <a:defRPr sz="1013"/>
            </a:lvl8pPr>
            <a:lvl9pPr marL="1131372">
              <a:defRPr sz="10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D204D1-F9BD-4643-8480-6EA41EB484F1}" type="datetimeFigureOut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Arial" charset="0"/>
              </a:rPr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10/29/2025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entury Gothic"/>
              <a:ea typeface="+mn-ea"/>
              <a:cs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entury Gothic"/>
              <a:ea typeface="+mn-ea"/>
              <a:cs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7DED6-D4C7-42EE-AB49-D2E39E64FDE4}" type="slidenum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Arial" charset="0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entury Gothic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34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E4E7B-8CC2-4604-AE21-F4B4DA7E9F01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A0122-A044-4BAB-A1FE-91702F8955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69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95" r:id="rId3"/>
    <p:sldLayoutId id="2147483690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1" y="0"/>
            <a:ext cx="8686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4" rIns="68568" bIns="34284" rtlCol="0" anchor="ctr"/>
          <a:lstStyle/>
          <a:p>
            <a:pPr marL="0" marR="0" lvl="0" indent="0" algn="ctr" defTabSz="6856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01800"/>
            <a:ext cx="762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00805"/>
            <a:ext cx="20574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675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6856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D204D1-F9BD-4643-8480-6EA41EB484F1}" type="datetimeFigureOut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Arial" charset="0"/>
              </a:rPr>
              <a:pPr marL="0" marR="0" lvl="0" indent="0" algn="l" defTabSz="6856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10/29/2025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entury Gothic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1646" y="6400805"/>
            <a:ext cx="466344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675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6856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entury Gothic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7347" y="6400805"/>
            <a:ext cx="830855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675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r" defTabSz="6856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7DED6-D4C7-42EE-AB49-D2E39E64FDE4}" type="slidenum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Arial" charset="0"/>
              </a:rPr>
              <a:pPr marL="0" marR="0" lvl="0" indent="0" algn="r" defTabSz="6856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entury Gothic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6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680" rtl="0" eaLnBrk="1" latinLnBrk="0" hangingPunct="1">
        <a:lnSpc>
          <a:spcPct val="85000"/>
        </a:lnSpc>
        <a:spcBef>
          <a:spcPct val="0"/>
        </a:spcBef>
        <a:buNone/>
        <a:tabLst/>
        <a:defRPr sz="2475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20" indent="-171420" algn="l" defTabSz="685680" rtl="0" eaLnBrk="1" latinLnBrk="0" hangingPunct="1">
        <a:lnSpc>
          <a:spcPct val="95000"/>
        </a:lnSpc>
        <a:spcBef>
          <a:spcPts val="1050"/>
        </a:spcBef>
        <a:buSzPct val="10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411408" indent="-171420" algn="l" defTabSz="685680" rtl="0" eaLnBrk="1" latinLnBrk="0" hangingPunct="1">
        <a:lnSpc>
          <a:spcPct val="95000"/>
        </a:lnSpc>
        <a:spcBef>
          <a:spcPts val="600"/>
        </a:spcBef>
        <a:buSzPct val="100000"/>
        <a:buFont typeface="Century Gothic" pitchFamily="34" charset="0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651396" indent="-171420" algn="l" defTabSz="685680" rtl="0" eaLnBrk="1" latinLnBrk="0" hangingPunct="1">
        <a:lnSpc>
          <a:spcPct val="95000"/>
        </a:lnSpc>
        <a:spcBef>
          <a:spcPts val="600"/>
        </a:spcBef>
        <a:buSzPct val="100000"/>
        <a:buFont typeface="Century Gothic" pitchFamily="34" charset="0"/>
        <a:buChar char="–"/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891384" indent="-171420" algn="l" defTabSz="685680" rtl="0" eaLnBrk="1" latinLnBrk="0" hangingPunct="1">
        <a:lnSpc>
          <a:spcPct val="95000"/>
        </a:lnSpc>
        <a:spcBef>
          <a:spcPts val="600"/>
        </a:spcBef>
        <a:buSzPct val="100000"/>
        <a:buFont typeface="Century Gothic" pitchFamily="34" charset="0"/>
        <a:buChar char="–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31372" indent="-171420" algn="l" defTabSz="685680" rtl="0" eaLnBrk="1" latinLnBrk="0" hangingPunct="1">
        <a:lnSpc>
          <a:spcPct val="95000"/>
        </a:lnSpc>
        <a:spcBef>
          <a:spcPts val="600"/>
        </a:spcBef>
        <a:buSzPct val="100000"/>
        <a:buFont typeface="Century Gothic" pitchFamily="34" charset="0"/>
        <a:buChar char="–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371360" indent="-171420" algn="l" defTabSz="685680" rtl="0" eaLnBrk="1" latinLnBrk="0" hangingPunct="1">
        <a:lnSpc>
          <a:spcPct val="95000"/>
        </a:lnSpc>
        <a:spcBef>
          <a:spcPts val="600"/>
        </a:spcBef>
        <a:buSzPct val="90000"/>
        <a:buFont typeface="Century Gothic" pitchFamily="34" charset="0"/>
        <a:buChar char="–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11348" indent="-171420" algn="l" defTabSz="685680" rtl="0" eaLnBrk="1" latinLnBrk="0" hangingPunct="1">
        <a:lnSpc>
          <a:spcPct val="95000"/>
        </a:lnSpc>
        <a:spcBef>
          <a:spcPts val="600"/>
        </a:spcBef>
        <a:buSzPct val="90000"/>
        <a:buFont typeface="Century Gothic" pitchFamily="34" charset="0"/>
        <a:buChar char="–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51336" indent="-171420" algn="l" defTabSz="685680" rtl="0" eaLnBrk="1" latinLnBrk="0" hangingPunct="1">
        <a:lnSpc>
          <a:spcPct val="95000"/>
        </a:lnSpc>
        <a:spcBef>
          <a:spcPts val="600"/>
        </a:spcBef>
        <a:buSzPct val="90000"/>
        <a:buFont typeface="Century Gothic" pitchFamily="34" charset="0"/>
        <a:buChar char="–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25608" indent="-171420" algn="l" defTabSz="685680" rtl="0" eaLnBrk="1" latinLnBrk="0" hangingPunct="1">
        <a:lnSpc>
          <a:spcPct val="95000"/>
        </a:lnSpc>
        <a:spcBef>
          <a:spcPts val="600"/>
        </a:spcBef>
        <a:buSzPct val="90000"/>
        <a:buFont typeface="Century Gothic" pitchFamily="34" charset="0"/>
        <a:buChar char="–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68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40" algn="l" defTabSz="68568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80" algn="l" defTabSz="68568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20" algn="l" defTabSz="68568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60" algn="l" defTabSz="68568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00" algn="l" defTabSz="68568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040" algn="l" defTabSz="68568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880" algn="l" defTabSz="68568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720" algn="l" defTabSz="68568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248" y="914400"/>
            <a:ext cx="8812925" cy="500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5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عوامل مؤثر در بروز رفتارهای پرخطر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marL="0" marR="0" indent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fa-I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r>
              <a:rPr lang="fa-IR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B Mitra" panose="00000400000000000000" pitchFamily="2" charset="-78"/>
              </a:rPr>
              <a:t>-</a:t>
            </a:r>
            <a:r>
              <a:rPr lang="ar-SA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عوامل فردی</a:t>
            </a:r>
            <a:endParaRPr lang="fa-IR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marL="0" marR="0" indent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ar-SA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-</a:t>
            </a:r>
            <a:r>
              <a:rPr lang="ar-SA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ناهنجاری‌های </a:t>
            </a:r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عاطفی (افسردگی، اضطراب)</a:t>
            </a:r>
            <a:endParaRPr lang="en-US" sz="24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marL="0" marR="0" indent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- کمال‌گرایی یا خودپنداره منفی</a:t>
            </a:r>
            <a:endParaRPr lang="en-US" sz="24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marL="0" marR="0" indent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- تکانشگری و جستجوی هیجان </a:t>
            </a:r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Sensation </a:t>
            </a: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Seeking</a:t>
            </a:r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)</a:t>
            </a:r>
            <a:r>
              <a:rPr lang="fa-IR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)</a:t>
            </a:r>
            <a:endParaRPr lang="en-US" sz="24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marL="0" marR="0" indent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- ضعف در مهارت‌های مقابله‌ای و حل مسئله</a:t>
            </a:r>
            <a:endParaRPr lang="en-US" sz="24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marL="0" indent="0" algn="r" rtl="1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83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عوامل مؤثر در بروز رفتارهای پرخطر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fa-IR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B Mitra" panose="00000400000000000000" pitchFamily="2" charset="-78"/>
              </a:rPr>
              <a:t>2-</a:t>
            </a:r>
            <a:r>
              <a:rPr lang="ar-SA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B Mitra" panose="00000400000000000000" pitchFamily="2" charset="-78"/>
              </a:rPr>
              <a:t>عوامل </a:t>
            </a:r>
            <a:r>
              <a:rPr lang="ar-SA" b="1" dirty="0">
                <a:solidFill>
                  <a:schemeClr val="tx2">
                    <a:lumMod val="60000"/>
                    <a:lumOff val="40000"/>
                  </a:schemeClr>
                </a:solidFill>
                <a:cs typeface="B Mitra" panose="00000400000000000000" pitchFamily="2" charset="-78"/>
              </a:rPr>
              <a:t>خانوادگی</a:t>
            </a:r>
            <a:r>
              <a:rPr lang="ar-SA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B Mitra" panose="00000400000000000000" pitchFamily="2" charset="-78"/>
              </a:rPr>
              <a:t>:</a:t>
            </a:r>
            <a:endParaRPr lang="fa-IR" b="1" dirty="0" smtClean="0">
              <a:solidFill>
                <a:schemeClr val="tx2">
                  <a:lumMod val="60000"/>
                  <a:lumOff val="40000"/>
                </a:schemeClr>
              </a:solidFill>
              <a:cs typeface="B Mitra" panose="00000400000000000000" pitchFamily="2" charset="-78"/>
            </a:endParaRPr>
          </a:p>
          <a:p>
            <a:pPr marL="0" indent="0" algn="r" rtl="1">
              <a:buNone/>
            </a:pPr>
            <a:r>
              <a:rPr lang="ar-SA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- </a:t>
            </a:r>
            <a:r>
              <a:rPr lang="ar-SA" sz="2800" b="1" dirty="0">
                <a:solidFill>
                  <a:schemeClr val="tx1"/>
                </a:solidFill>
                <a:cs typeface="B Mitra" panose="00000400000000000000" pitchFamily="2" charset="-78"/>
              </a:rPr>
              <a:t>سبک فرزندپروری (</a:t>
            </a:r>
            <a:r>
              <a:rPr lang="ar-SA" sz="28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سلطه‌گر/بی‌تفاوت</a:t>
            </a:r>
            <a:r>
              <a:rPr lang="fa-IR" sz="28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 و</a:t>
            </a:r>
            <a:r>
              <a:rPr lang="ar-SA" sz="28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حمایتی-مطلع</a:t>
            </a:r>
            <a:r>
              <a:rPr lang="ar-SA" sz="2800" b="1" dirty="0">
                <a:solidFill>
                  <a:schemeClr val="tx1"/>
                </a:solidFill>
                <a:cs typeface="B Mitra" panose="00000400000000000000" pitchFamily="2" charset="-78"/>
              </a:rPr>
              <a:t>)</a:t>
            </a:r>
            <a:endParaRPr lang="en-US" sz="2800" b="1" dirty="0">
              <a:solidFill>
                <a:schemeClr val="tx1"/>
              </a:solidFill>
              <a:cs typeface="B Mitra" panose="00000400000000000000" pitchFamily="2" charset="-78"/>
            </a:endParaRPr>
          </a:p>
          <a:p>
            <a:pPr marL="0" indent="0" algn="r" rtl="1">
              <a:buNone/>
            </a:pPr>
            <a:r>
              <a:rPr lang="ar-SA" sz="2800" b="1" dirty="0">
                <a:solidFill>
                  <a:schemeClr val="tx1"/>
                </a:solidFill>
                <a:cs typeface="B Mitra" panose="00000400000000000000" pitchFamily="2" charset="-78"/>
              </a:rPr>
              <a:t>- نبود ارتباط عاطفی و گفتگوی باز</a:t>
            </a:r>
            <a:endParaRPr lang="en-US" sz="2800" b="1" dirty="0">
              <a:solidFill>
                <a:schemeClr val="tx1"/>
              </a:solidFill>
              <a:cs typeface="B Mitra" panose="00000400000000000000" pitchFamily="2" charset="-78"/>
            </a:endParaRPr>
          </a:p>
          <a:p>
            <a:pPr marL="0" indent="0" algn="r" rtl="1">
              <a:buNone/>
            </a:pPr>
            <a:r>
              <a:rPr lang="ar-SA" sz="2800" b="1" dirty="0">
                <a:solidFill>
                  <a:schemeClr val="tx1"/>
                </a:solidFill>
                <a:cs typeface="B Mitra" panose="00000400000000000000" pitchFamily="2" charset="-78"/>
              </a:rPr>
              <a:t>- تعارضات خانوادگی یا طلاق</a:t>
            </a:r>
            <a:endParaRPr lang="en-US" sz="2800" b="1" dirty="0">
              <a:solidFill>
                <a:schemeClr val="tx1"/>
              </a:solidFill>
              <a:cs typeface="B Mitra" panose="00000400000000000000" pitchFamily="2" charset="-78"/>
            </a:endParaRPr>
          </a:p>
          <a:p>
            <a:pPr marL="0" indent="0" algn="r" rtl="1">
              <a:buNone/>
            </a:pPr>
            <a:r>
              <a:rPr lang="ar-SA" sz="2800" b="1" dirty="0">
                <a:solidFill>
                  <a:schemeClr val="tx1"/>
                </a:solidFill>
                <a:cs typeface="B Mitra" panose="00000400000000000000" pitchFamily="2" charset="-78"/>
              </a:rPr>
              <a:t>- الگوبرداری از رفتارهای والدین</a:t>
            </a:r>
            <a:endParaRPr lang="en-US" sz="2800" b="1" dirty="0">
              <a:solidFill>
                <a:schemeClr val="tx1"/>
              </a:solidFill>
              <a:cs typeface="B Mitra" panose="00000400000000000000" pitchFamily="2" charset="-78"/>
            </a:endParaRPr>
          </a:p>
          <a:p>
            <a:pPr marL="0" indent="0" algn="r" rtl="1">
              <a:buNone/>
            </a:pPr>
            <a:r>
              <a:rPr lang="en-US" sz="2800" dirty="0">
                <a:solidFill>
                  <a:schemeClr val="tx1"/>
                </a:solidFill>
                <a:cs typeface="B Mitra" panose="00000400000000000000" pitchFamily="2" charset="-78"/>
              </a:rPr>
              <a:t> </a:t>
            </a:r>
          </a:p>
          <a:p>
            <a:pPr algn="r" rtl="1"/>
            <a:endParaRPr lang="en-US" dirty="0">
              <a:solidFill>
                <a:schemeClr val="tx1"/>
              </a:solidFill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1137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219200"/>
            <a:ext cx="7086600" cy="454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51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fa-IR" dirty="0" smtClean="0">
                <a:cs typeface="B Titr" panose="00000700000000000000" pitchFamily="2" charset="-78"/>
              </a:rPr>
              <a:t>سبک های فرزندپروری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458200" cy="5410200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fa-IR" dirty="0" smtClean="0">
                <a:solidFill>
                  <a:schemeClr val="tx1"/>
                </a:solidFill>
                <a:cs typeface="B Mitra" panose="00000400000000000000" pitchFamily="2" charset="-78"/>
              </a:rPr>
              <a:t>در </a:t>
            </a:r>
            <a:r>
              <a:rPr lang="fa-IR" dirty="0">
                <a:solidFill>
                  <a:schemeClr val="tx1"/>
                </a:solidFill>
                <a:cs typeface="B Mitra" panose="00000400000000000000" pitchFamily="2" charset="-78"/>
              </a:rPr>
              <a:t>فرزندپروري دو محور </a:t>
            </a:r>
            <a:r>
              <a:rPr lang="fa-IR" dirty="0" smtClean="0">
                <a:solidFill>
                  <a:schemeClr val="tx1"/>
                </a:solidFill>
                <a:cs typeface="B Mitra" panose="00000400000000000000" pitchFamily="2" charset="-78"/>
              </a:rPr>
              <a:t>عمده وجود </a:t>
            </a:r>
            <a:r>
              <a:rPr lang="fa-IR" dirty="0">
                <a:solidFill>
                  <a:schemeClr val="tx1"/>
                </a:solidFill>
                <a:cs typeface="B Mitra" panose="00000400000000000000" pitchFamily="2" charset="-78"/>
              </a:rPr>
              <a:t>دارد:</a:t>
            </a:r>
          </a:p>
          <a:p>
            <a:pPr marL="0" indent="0" algn="just" rtl="1">
              <a:buNone/>
            </a:pPr>
            <a:r>
              <a:rPr lang="fa-IR" dirty="0">
                <a:solidFill>
                  <a:schemeClr val="tx1"/>
                </a:solidFill>
                <a:cs typeface="B Mitra" panose="00000400000000000000" pitchFamily="2" charset="-78"/>
              </a:rPr>
              <a:t>1.محور محبت و توجه.</a:t>
            </a:r>
          </a:p>
          <a:p>
            <a:pPr marL="0" indent="0" algn="just" rtl="1">
              <a:buNone/>
            </a:pPr>
            <a:r>
              <a:rPr lang="fa-IR" dirty="0">
                <a:solidFill>
                  <a:schemeClr val="tx1"/>
                </a:solidFill>
                <a:cs typeface="B Mitra" panose="00000400000000000000" pitchFamily="2" charset="-78"/>
              </a:rPr>
              <a:t>2.محور انضباط و </a:t>
            </a:r>
            <a:r>
              <a:rPr lang="fa-IR" dirty="0" smtClean="0">
                <a:solidFill>
                  <a:schemeClr val="tx1"/>
                </a:solidFill>
                <a:cs typeface="B Mitra" panose="00000400000000000000" pitchFamily="2" charset="-78"/>
              </a:rPr>
              <a:t>كنترل</a:t>
            </a:r>
          </a:p>
          <a:p>
            <a:pPr marL="0" indent="0" algn="ctr" rtl="1">
              <a:buNone/>
            </a:pPr>
            <a:r>
              <a:rPr lang="fa-IR" b="1" dirty="0">
                <a:solidFill>
                  <a:schemeClr val="tx1"/>
                </a:solidFill>
                <a:cs typeface="B Mitra" panose="00000400000000000000" pitchFamily="2" charset="-78"/>
              </a:rPr>
              <a:t> </a:t>
            </a:r>
            <a:r>
              <a:rPr lang="fa-IR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انواع سبک فرزندپروری</a:t>
            </a:r>
          </a:p>
          <a:p>
            <a:pPr algn="just" rtl="1">
              <a:buFont typeface="Wingdings" panose="05000000000000000000" pitchFamily="2" charset="2"/>
              <a:buChar char="Ø"/>
            </a:pP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Mitra" panose="00000400000000000000" pitchFamily="2" charset="-78"/>
              </a:rPr>
              <a:t>سبک مستبد</a:t>
            </a:r>
          </a:p>
          <a:p>
            <a:pPr algn="just" rtl="1">
              <a:buFont typeface="Wingdings" panose="05000000000000000000" pitchFamily="2" charset="2"/>
              <a:buChar char="Ø"/>
            </a:pP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Mitra" panose="00000400000000000000" pitchFamily="2" charset="-78"/>
              </a:rPr>
              <a:t>سبک سهل گیر</a:t>
            </a:r>
          </a:p>
          <a:p>
            <a:pPr algn="just" rtl="1">
              <a:buFont typeface="Wingdings" panose="05000000000000000000" pitchFamily="2" charset="2"/>
              <a:buChar char="Ø"/>
            </a:pP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Mitra" panose="00000400000000000000" pitchFamily="2" charset="-78"/>
              </a:rPr>
              <a:t>سبک بی تفاوت</a:t>
            </a:r>
          </a:p>
          <a:p>
            <a:pPr algn="just" rtl="1">
              <a:buFont typeface="Wingdings" panose="05000000000000000000" pitchFamily="2" charset="2"/>
              <a:buChar char="Ø"/>
            </a:pP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Mitra" panose="00000400000000000000" pitchFamily="2" charset="-78"/>
              </a:rPr>
              <a:t>سبک متعادل</a:t>
            </a:r>
            <a:endParaRPr lang="en-US" b="1" dirty="0">
              <a:solidFill>
                <a:schemeClr val="accent6">
                  <a:lumMod val="50000"/>
                </a:schemeClr>
              </a:solidFill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6879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8610600" cy="5516563"/>
          </a:xfrm>
        </p:spPr>
        <p:txBody>
          <a:bodyPr>
            <a:normAutofit/>
          </a:bodyPr>
          <a:lstStyle/>
          <a:p>
            <a:pPr marL="0" marR="0" indent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نقش والدین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 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marR="0" indent="-51435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r>
              <a:rPr lang="ar-SA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سبک </a:t>
            </a:r>
            <a:r>
              <a:rPr lang="ar-SA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فرزندپروری مؤثر</a:t>
            </a:r>
            <a:r>
              <a:rPr lang="ar-SA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:</a:t>
            </a:r>
            <a:endParaRPr lang="fa-IR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0" marR="0" indent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ar-SA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سبک مطلوب:</a:t>
            </a:r>
            <a:r>
              <a:rPr lang="fa-IR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ar-SA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مطلع-حمایتی (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Authoritative</a:t>
            </a:r>
            <a:r>
              <a:rPr lang="fa-IR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)</a:t>
            </a:r>
            <a:r>
              <a:rPr lang="ar-SA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endParaRPr lang="fa-IR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0" marR="0" indent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ar-SA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- </a:t>
            </a:r>
            <a:r>
              <a:rPr lang="ar-SA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گرمی عاطفی + قوانین شفاف + انتظارات واقع‌بینانه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ar-SA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- </a:t>
            </a:r>
            <a:r>
              <a:rPr lang="ar-SA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گفتگوی دوطرفه و احترام به استقلال نسبی نوجوان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 </a:t>
            </a:r>
            <a:r>
              <a:rPr lang="ar-SA" sz="28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تحقیقات </a:t>
            </a:r>
            <a:r>
              <a:rPr lang="ar-SA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نشان می‌دهند</a:t>
            </a:r>
            <a:r>
              <a:rPr lang="ar-SA" sz="28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: </a:t>
            </a:r>
            <a:r>
              <a:rPr lang="ar-SA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این سبک با کاهش </a:t>
            </a:r>
            <a:r>
              <a:rPr lang="fa-IR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۴۰-۶۰%</a:t>
            </a:r>
            <a:r>
              <a:rPr lang="ar-SA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رفتارهای پرخطر همراه </a:t>
            </a:r>
            <a:r>
              <a:rPr lang="ar-SA" sz="28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است</a:t>
            </a:r>
            <a:r>
              <a:rPr lang="fa-IR" sz="28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43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1143000"/>
            <a:ext cx="7391400" cy="494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46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86800" cy="5821363"/>
          </a:xfrm>
        </p:spPr>
        <p:txBody>
          <a:bodyPr/>
          <a:lstStyle/>
          <a:p>
            <a:pPr marL="0" marR="0" indent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fa-IR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۲. </a:t>
            </a:r>
            <a:r>
              <a:rPr lang="ar-SA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مهارت‌های </a:t>
            </a:r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ارتباطی والدین با </a:t>
            </a:r>
            <a:r>
              <a:rPr lang="ar-SA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نوجوان</a:t>
            </a:r>
            <a:endParaRPr lang="fa-IR" b="1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0" marR="0" indent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fa-IR" b="1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ar-SA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گوش </a:t>
            </a:r>
            <a:r>
              <a:rPr lang="ar-SA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دادن </a:t>
            </a:r>
            <a:r>
              <a:rPr lang="ar-SA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فعال </a:t>
            </a:r>
            <a:r>
              <a:rPr lang="ar-SA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بدون </a:t>
            </a:r>
            <a:r>
              <a:rPr lang="ar-SA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قضاوت</a:t>
            </a:r>
            <a:endParaRPr lang="fa-IR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fa-IR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گوینده خوب </a:t>
            </a:r>
          </a:p>
          <a:p>
            <a:pPr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ar-SA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استفاده </a:t>
            </a:r>
            <a:r>
              <a:rPr lang="ar-SA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از "من" به جای "تو</a:t>
            </a:r>
            <a:r>
              <a:rPr lang="ar-SA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" </a:t>
            </a:r>
            <a:r>
              <a:rPr lang="ar-SA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(مثلاً: "من نگرانم وقتی دیر میایی" نه "تو همیشه بی‌مسئولیتی</a:t>
            </a:r>
            <a:r>
              <a:rPr lang="ar-SA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!")</a:t>
            </a:r>
            <a:endParaRPr lang="fa-IR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0" marR="0" indent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ar-SA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- </a:t>
            </a:r>
            <a:r>
              <a:rPr lang="ar-SA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تشویق </a:t>
            </a:r>
            <a:r>
              <a:rPr lang="ar-SA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به بیان </a:t>
            </a:r>
            <a:r>
              <a:rPr lang="ar-SA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احساسات </a:t>
            </a:r>
            <a:r>
              <a:rPr lang="ar-SA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و ایجاد فضای امن برای گفتگو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78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458200" cy="5745163"/>
          </a:xfrm>
        </p:spPr>
        <p:txBody>
          <a:bodyPr/>
          <a:lstStyle/>
          <a:p>
            <a:pPr marL="0" indent="0" algn="r" rtl="1">
              <a:lnSpc>
                <a:spcPct val="150000"/>
              </a:lnSpc>
              <a:buNone/>
            </a:pPr>
            <a:endParaRPr lang="fa-IR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سوال </a:t>
            </a:r>
            <a:r>
              <a:rPr lang="fa-IR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كردن و نظر خواهی را فراموش نكنيم.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بيشتر </a:t>
            </a:r>
            <a:r>
              <a:rPr lang="fa-IR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تشویق كنيم تا انتقاد.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همواره رفتارخوب را با واكنش فورى پاسخ دهيم.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حواسمان به كنجكاوی فرزندان باشد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8451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algn="ctr"/>
            <a:r>
              <a:rPr lang="fa-IR" sz="3600" dirty="0">
                <a:cs typeface="B Titr" panose="00000700000000000000" pitchFamily="2" charset="-78"/>
              </a:rPr>
              <a:t>راهبردهای ایجاد و حفظ رابطه سالم با نوجوان</a:t>
            </a:r>
            <a:endParaRPr lang="en-US" sz="36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135563"/>
          </a:xfrm>
        </p:spPr>
        <p:txBody>
          <a:bodyPr>
            <a:normAutofit/>
          </a:bodyPr>
          <a:lstStyle/>
          <a:p>
            <a:pPr algn="r" rtl="1"/>
            <a:r>
              <a:rPr lang="fa-IR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در زندگی و فعاليتهای فرزندانمان شركت داشته باشيد</a:t>
            </a:r>
          </a:p>
          <a:p>
            <a:pPr algn="r" rtl="1"/>
            <a:r>
              <a:rPr lang="fa-IR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صادق و آزاد اندیش باشيد</a:t>
            </a:r>
          </a:p>
          <a:p>
            <a:pPr algn="r" rtl="1"/>
            <a:r>
              <a:rPr lang="fa-IR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از شيوه فرزندپروری متعادل استفاده كنيد.</a:t>
            </a:r>
          </a:p>
          <a:p>
            <a:pPr algn="r" rtl="1"/>
            <a:r>
              <a:rPr lang="fa-IR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تاکید </a:t>
            </a:r>
            <a:r>
              <a:rPr lang="fa-IR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برمثبت بودن</a:t>
            </a:r>
          </a:p>
          <a:p>
            <a:pPr algn="r" rtl="1"/>
            <a:r>
              <a:rPr lang="fa-IR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نوجوان خود را به حضور در فعاليتهای فوق برنامه تشویق </a:t>
            </a:r>
            <a:r>
              <a:rPr lang="fa-IR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كنيد</a:t>
            </a:r>
            <a:endParaRPr lang="fa-IR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8751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fa-IR" sz="3600" dirty="0">
                <a:cs typeface="B Titr" panose="00000700000000000000" pitchFamily="2" charset="-78"/>
              </a:rPr>
              <a:t>راهبردهای ایجاد و حفظ رابطه سالم با نوجوان</a:t>
            </a:r>
            <a:endParaRPr lang="en-US" sz="36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382000" cy="5211763"/>
          </a:xfrm>
        </p:spPr>
        <p:txBody>
          <a:bodyPr>
            <a:normAutofit/>
          </a:bodyPr>
          <a:lstStyle/>
          <a:p>
            <a:pPr algn="r" rtl="1"/>
            <a:r>
              <a:rPr lang="fa-IR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براى با هم بودن وقت بگذارید.</a:t>
            </a:r>
          </a:p>
          <a:p>
            <a:pPr algn="r" rtl="1"/>
            <a:r>
              <a:rPr lang="fa-IR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هنگام صرف غذا از فرصت استفاده كرده و به تبادل خبرهای روزمره با خانواده بپردازیم.</a:t>
            </a:r>
          </a:p>
          <a:p>
            <a:pPr algn="r" rtl="1"/>
            <a:r>
              <a:rPr lang="fa-IR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مراقب زمانهای پر استرس در زندگی فرزندمان باشيم</a:t>
            </a:r>
            <a:r>
              <a:rPr lang="fa-IR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</a:p>
          <a:p>
            <a:pPr lvl="0" algn="r" rtl="1"/>
            <a:r>
              <a:rPr lang="fa-IR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به کاهش آسیب فکر کنید</a:t>
            </a:r>
          </a:p>
          <a:p>
            <a:pPr algn="r" rtl="1"/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884567"/>
            <a:ext cx="5715000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62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457200" y="609600"/>
            <a:ext cx="77724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fa-IR" dirty="0" smtClean="0">
                <a:solidFill>
                  <a:schemeClr val="tx2">
                    <a:lumMod val="75000"/>
                  </a:schemeClr>
                </a:solidFill>
                <a:cs typeface="B Titr" pitchFamily="2" charset="-78"/>
              </a:rPr>
              <a:t>پیشگیری از رفتارهای پرخطر در نوجوانان</a:t>
            </a:r>
            <a:br>
              <a:rPr lang="fa-IR" dirty="0" smtClean="0">
                <a:solidFill>
                  <a:schemeClr val="tx2">
                    <a:lumMod val="75000"/>
                  </a:schemeClr>
                </a:solidFill>
                <a:cs typeface="B Titr" pitchFamily="2" charset="-78"/>
              </a:rPr>
            </a:br>
            <a:r>
              <a:rPr lang="fa-IR" dirty="0" smtClean="0">
                <a:solidFill>
                  <a:schemeClr val="tx2">
                    <a:lumMod val="75000"/>
                  </a:schemeClr>
                </a:solidFill>
                <a:cs typeface="B Titr" pitchFamily="2" charset="-78"/>
              </a:rPr>
              <a:t>ویژه والدین</a:t>
            </a:r>
            <a:endParaRPr lang="en-US" dirty="0">
              <a:solidFill>
                <a:schemeClr val="tx2">
                  <a:lumMod val="75000"/>
                </a:schemeClr>
              </a:solidFill>
              <a:cs typeface="B Titr" pitchFamily="2" charset="-78"/>
            </a:endParaRPr>
          </a:p>
        </p:txBody>
      </p:sp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219200" y="1981200"/>
            <a:ext cx="5334000" cy="1676400"/>
          </a:xfrm>
        </p:spPr>
        <p:txBody>
          <a:bodyPr>
            <a:normAutofit/>
          </a:bodyPr>
          <a:lstStyle/>
          <a:p>
            <a:pPr algn="ctr" rtl="1"/>
            <a:r>
              <a:rPr lang="fa-IR" sz="2400" dirty="0" smtClean="0"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دکترافسانه سرتیپ زاده</a:t>
            </a:r>
          </a:p>
          <a:p>
            <a:pPr algn="ctr" rtl="1"/>
            <a:r>
              <a:rPr lang="fa-IR" sz="2400" dirty="0" smtClean="0"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دکترای تخصصی روانشناسی</a:t>
            </a:r>
          </a:p>
          <a:p>
            <a:pPr algn="ctr" rtl="1"/>
            <a:r>
              <a:rPr lang="fa-IR" sz="2400" dirty="0" smtClean="0"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معاونت بهداشتی دانشگاه علوم پزشکی اصفهان</a:t>
            </a:r>
          </a:p>
          <a:p>
            <a:pPr algn="ctr" rtl="1"/>
            <a:endParaRPr lang="en-US" sz="2400" dirty="0">
              <a:solidFill>
                <a:schemeClr val="tx2">
                  <a:lumMod val="75000"/>
                </a:schemeClr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7289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762000"/>
            <a:ext cx="6934200" cy="500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20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pPr marL="0" marR="0" indent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fa-IR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3-</a:t>
            </a:r>
            <a:r>
              <a:rPr lang="ar-SA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نظارت </a:t>
            </a:r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مثبت </a:t>
            </a:r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Positive Monitoring</a:t>
            </a:r>
            <a:endParaRPr lang="fa-IR" b="1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marL="0" marR="0" indent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4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ar-SA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نه </a:t>
            </a:r>
            <a:r>
              <a:rPr lang="ar-SA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کنترل سختگیرانه، بلکه </a:t>
            </a:r>
            <a:r>
              <a:rPr lang="ar-SA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آگاهی </a:t>
            </a:r>
            <a:r>
              <a:rPr lang="ar-SA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از دوستان، فعالیت‌ها و برنامه‌های </a:t>
            </a:r>
            <a:r>
              <a:rPr lang="ar-SA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نوجوان</a:t>
            </a:r>
            <a:endParaRPr lang="en-US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ar-SA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تعیین قوانین </a:t>
            </a:r>
            <a:r>
              <a:rPr lang="ar-SA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شفاف با مشارکت </a:t>
            </a:r>
            <a:r>
              <a:rPr lang="ar-SA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نوجوان</a:t>
            </a:r>
            <a:r>
              <a:rPr lang="fa-IR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و تعیین عواقب عدم رعایت قانون</a:t>
            </a:r>
            <a:endParaRPr lang="en-US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ar-SA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نظارت والدین بر فرزندان</a:t>
            </a:r>
          </a:p>
          <a:p>
            <a:pPr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fa-IR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الگوی مناسب بودن</a:t>
            </a:r>
          </a:p>
          <a:p>
            <a:pPr marL="0" marR="0" indent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ar-SA" sz="28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تحقیقات</a:t>
            </a:r>
            <a:r>
              <a:rPr lang="ar-SA" sz="28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: </a:t>
            </a:r>
            <a:r>
              <a:rPr lang="ar-SA" sz="28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نظارت والدین + ارتباط گرم = کاهش </a:t>
            </a:r>
            <a:r>
              <a:rPr lang="fa-IR" sz="28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۵۰%</a:t>
            </a:r>
            <a:r>
              <a:rPr lang="ar-SA" sz="28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مصرف مواد 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7396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686800" cy="5821363"/>
          </a:xfrm>
        </p:spPr>
        <p:txBody>
          <a:bodyPr/>
          <a:lstStyle/>
          <a:p>
            <a:pPr marL="0" marR="0" indent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fa-IR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۴. </a:t>
            </a:r>
            <a:r>
              <a:rPr lang="ar-SA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تقویت </a:t>
            </a:r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عزت نفس و مهارت‌های </a:t>
            </a:r>
            <a:r>
              <a:rPr lang="ar-SA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زندگی</a:t>
            </a:r>
            <a:endParaRPr lang="fa-IR" b="1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0" marR="0" indent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fa-IR" b="1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0" marR="0" indent="0" algn="r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ar-SA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- </a:t>
            </a:r>
            <a:r>
              <a:rPr lang="ar-SA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تشویق به </a:t>
            </a:r>
            <a:r>
              <a:rPr lang="ar-SA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فعالیت‌های </a:t>
            </a:r>
            <a:r>
              <a:rPr lang="ar-SA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فوق </a:t>
            </a:r>
            <a:r>
              <a:rPr lang="ar-SA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برنامه </a:t>
            </a:r>
            <a:r>
              <a:rPr lang="ar-SA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(ورزش، هنر، داوطلبی)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algn="r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ar-SA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آموزش مهارت‌های </a:t>
            </a:r>
            <a:r>
              <a:rPr lang="ar-SA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مقابله‌ای، تصمیم‌گیری و گفتن "</a:t>
            </a:r>
            <a:r>
              <a:rPr lang="ar-SA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نه</a:t>
            </a:r>
            <a:r>
              <a:rPr lang="fa-IR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"</a:t>
            </a:r>
            <a:endParaRPr lang="fa-IR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R="0" algn="r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ar-SA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تشویق </a:t>
            </a:r>
            <a:r>
              <a:rPr lang="ar-SA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به استقلال </a:t>
            </a:r>
            <a:r>
              <a:rPr lang="ar-SA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مسئولانه </a:t>
            </a:r>
            <a:r>
              <a:rPr lang="ar-SA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(مثلاً مدیریت زمان، پول)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46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عوامل مؤثر در بروز رفتارهای پرخطر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fa-I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3-</a:t>
            </a:r>
            <a:r>
              <a:rPr lang="ar-SA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عوامل </a:t>
            </a:r>
            <a:r>
              <a:rPr lang="ar-SA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اجتماعی-فرهنگی:</a:t>
            </a:r>
            <a:endParaRPr lang="fa-IR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0" marR="0" indent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ar-SA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- </a:t>
            </a:r>
            <a:r>
              <a:rPr lang="ar-SA" sz="2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فشار همسالان </a:t>
            </a:r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Peer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Pressure</a:t>
            </a:r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)</a:t>
            </a:r>
            <a:r>
              <a:rPr lang="fa-IR" sz="28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)</a:t>
            </a:r>
            <a:endParaRPr lang="en-US" sz="28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ar-SA" sz="2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- دسترسی آسان به مواد یا محتواهای خطرناک</a:t>
            </a:r>
            <a:endParaRPr lang="en-US" sz="28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ar-SA" sz="2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- نبود فعالیت‌های سالم جایگزین</a:t>
            </a:r>
            <a:endParaRPr lang="en-US" sz="28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ar-SA" sz="2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- فرهنگ تابو و نبود آموزش جنسی/اعتیاد</a:t>
            </a:r>
            <a:endParaRPr lang="en-US" sz="28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14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a-IR" sz="4000" dirty="0">
                <a:cs typeface="B Titr" panose="00000700000000000000" pitchFamily="2" charset="-78"/>
              </a:rPr>
              <a:t>چرا </a:t>
            </a:r>
            <a:r>
              <a:rPr lang="fa-IR" sz="4000" dirty="0" smtClean="0">
                <a:cs typeface="B Titr" panose="00000700000000000000" pitchFamily="2" charset="-78"/>
              </a:rPr>
              <a:t>نوجوانان و </a:t>
            </a:r>
            <a:r>
              <a:rPr lang="fa-IR" sz="4000" dirty="0">
                <a:cs typeface="B Titr" panose="00000700000000000000" pitchFamily="2" charset="-78"/>
              </a:rPr>
              <a:t>بطور كلی </a:t>
            </a:r>
            <a:r>
              <a:rPr lang="fa-IR" sz="4000" dirty="0" smtClean="0">
                <a:cs typeface="B Titr" panose="00000700000000000000" pitchFamily="2" charset="-78"/>
              </a:rPr>
              <a:t>افرادسراغ مصرف مواد می روند</a:t>
            </a:r>
            <a:r>
              <a:rPr lang="fa-IR" dirty="0" smtClean="0"/>
              <a:t>؟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/>
            <a:r>
              <a:rPr lang="fa-IR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عوامل خطرساز</a:t>
            </a:r>
          </a:p>
          <a:p>
            <a:pPr marL="0" indent="0" algn="r" rtl="1">
              <a:buNone/>
            </a:pPr>
            <a:r>
              <a:rPr lang="fa-IR" dirty="0" smtClean="0">
                <a:solidFill>
                  <a:schemeClr val="tx1"/>
                </a:solidFill>
                <a:cs typeface="B Mitra" panose="00000400000000000000" pitchFamily="2" charset="-78"/>
              </a:rPr>
              <a:t>1.عوامل </a:t>
            </a:r>
            <a:r>
              <a:rPr lang="fa-IR" dirty="0">
                <a:solidFill>
                  <a:schemeClr val="tx1"/>
                </a:solidFill>
                <a:cs typeface="B Mitra" panose="00000400000000000000" pitchFamily="2" charset="-78"/>
              </a:rPr>
              <a:t>خطرساز فردي</a:t>
            </a:r>
          </a:p>
          <a:p>
            <a:pPr marL="0" indent="0" algn="r" rtl="1">
              <a:buNone/>
            </a:pPr>
            <a:r>
              <a:rPr lang="fa-IR" dirty="0">
                <a:solidFill>
                  <a:schemeClr val="tx1"/>
                </a:solidFill>
                <a:cs typeface="B Mitra" panose="00000400000000000000" pitchFamily="2" charset="-78"/>
              </a:rPr>
              <a:t>2.عوامل خطرساز همساالن</a:t>
            </a:r>
          </a:p>
          <a:p>
            <a:pPr marL="0" indent="0" algn="r" rtl="1">
              <a:buNone/>
            </a:pPr>
            <a:r>
              <a:rPr lang="fa-IR" dirty="0">
                <a:solidFill>
                  <a:schemeClr val="tx1"/>
                </a:solidFill>
                <a:cs typeface="B Mitra" panose="00000400000000000000" pitchFamily="2" charset="-78"/>
              </a:rPr>
              <a:t>3.عوامل خطرساز خانواده</a:t>
            </a:r>
          </a:p>
          <a:p>
            <a:pPr marL="0" indent="0" algn="r" rtl="1">
              <a:buNone/>
            </a:pPr>
            <a:r>
              <a:rPr lang="fa-IR" dirty="0">
                <a:solidFill>
                  <a:schemeClr val="tx1"/>
                </a:solidFill>
                <a:cs typeface="B Mitra" panose="00000400000000000000" pitchFamily="2" charset="-78"/>
              </a:rPr>
              <a:t>4.عوامل خطرساز مدرسه</a:t>
            </a:r>
          </a:p>
          <a:p>
            <a:pPr marL="0" indent="0" algn="r" rtl="1">
              <a:buNone/>
            </a:pPr>
            <a:r>
              <a:rPr lang="fa-IR" dirty="0">
                <a:solidFill>
                  <a:schemeClr val="tx1"/>
                </a:solidFill>
                <a:cs typeface="B Mitra" panose="00000400000000000000" pitchFamily="2" charset="-78"/>
              </a:rPr>
              <a:t>5.عوامل خطرساز محله</a:t>
            </a:r>
          </a:p>
          <a:p>
            <a:pPr marL="0" indent="0" algn="r" rtl="1">
              <a:buNone/>
            </a:pPr>
            <a:r>
              <a:rPr lang="fa-IR" dirty="0">
                <a:solidFill>
                  <a:schemeClr val="tx1"/>
                </a:solidFill>
                <a:cs typeface="B Mitra" panose="00000400000000000000" pitchFamily="2" charset="-78"/>
              </a:rPr>
              <a:t>6.عوامل خطرساز جامع</a:t>
            </a:r>
            <a:endParaRPr lang="fa-IR" dirty="0" smtClean="0">
              <a:solidFill>
                <a:schemeClr val="tx1"/>
              </a:solidFill>
              <a:cs typeface="B Mitra" panose="00000400000000000000" pitchFamily="2" charset="-78"/>
            </a:endParaRPr>
          </a:p>
          <a:p>
            <a:pPr algn="r" rtl="1"/>
            <a:r>
              <a:rPr lang="fa-IR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عوامل محافظت کننده</a:t>
            </a:r>
            <a:endParaRPr lang="en-US" b="1" dirty="0">
              <a:solidFill>
                <a:schemeClr val="tx1"/>
              </a:solidFill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596035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5315156"/>
              </p:ext>
            </p:extLst>
          </p:nvPr>
        </p:nvGraphicFramePr>
        <p:xfrm>
          <a:off x="838200" y="990600"/>
          <a:ext cx="7772399" cy="4648200"/>
        </p:xfrm>
        <a:graphic>
          <a:graphicData uri="http://schemas.openxmlformats.org/drawingml/2006/table">
            <a:tbl>
              <a:tblPr firstRow="1" firstCol="1" bandRow="1"/>
              <a:tblGrid>
                <a:gridCol w="3389205">
                  <a:extLst>
                    <a:ext uri="{9D8B030D-6E8A-4147-A177-3AD203B41FA5}">
                      <a16:colId xmlns:a16="http://schemas.microsoft.com/office/drawing/2014/main" val="1207958258"/>
                    </a:ext>
                  </a:extLst>
                </a:gridCol>
                <a:gridCol w="3697395">
                  <a:extLst>
                    <a:ext uri="{9D8B030D-6E8A-4147-A177-3AD203B41FA5}">
                      <a16:colId xmlns:a16="http://schemas.microsoft.com/office/drawing/2014/main" val="2501960322"/>
                    </a:ext>
                  </a:extLst>
                </a:gridCol>
                <a:gridCol w="685799">
                  <a:extLst>
                    <a:ext uri="{9D8B030D-6E8A-4147-A177-3AD203B41FA5}">
                      <a16:colId xmlns:a16="http://schemas.microsoft.com/office/drawing/2014/main" val="1847736851"/>
                    </a:ext>
                  </a:extLst>
                </a:gridCol>
              </a:tblGrid>
              <a:tr h="822488">
                <a:tc>
                  <a:txBody>
                    <a:bodyPr/>
                    <a:lstStyle/>
                    <a:p>
                      <a:pPr marL="66675" marR="0" indent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0" dirty="0">
                          <a:solidFill>
                            <a:srgbClr val="00B0F0"/>
                          </a:solidFill>
                          <a:effectLst/>
                          <a:latin typeface="Nazanin" panose="00000400000000000000" pitchFamily="2" charset="-78"/>
                          <a:ea typeface="Nazanin" panose="00000400000000000000" pitchFamily="2" charset="-78"/>
                          <a:cs typeface="B Titr" panose="00000700000000000000" pitchFamily="2" charset="-78"/>
                        </a:rPr>
                        <a:t>عوامل محافظ </a:t>
                      </a:r>
                      <a:endParaRPr lang="en-US" sz="2000" b="0" dirty="0">
                        <a:solidFill>
                          <a:srgbClr val="00B0F0"/>
                        </a:solidFill>
                        <a:effectLst/>
                        <a:latin typeface="Nazanin" panose="00000400000000000000" pitchFamily="2" charset="-78"/>
                        <a:ea typeface="Nazanin" panose="00000400000000000000" pitchFamily="2" charset="-78"/>
                        <a:cs typeface="B Titr" panose="00000700000000000000" pitchFamily="2" charset="-78"/>
                      </a:endParaRPr>
                    </a:p>
                  </a:txBody>
                  <a:tcPr marL="0" marR="0" marT="6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310" marR="0" indent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0" dirty="0">
                          <a:solidFill>
                            <a:srgbClr val="00B0F0"/>
                          </a:solidFill>
                          <a:effectLst/>
                          <a:latin typeface="Nazanin" panose="00000400000000000000" pitchFamily="2" charset="-78"/>
                          <a:ea typeface="Nazanin" panose="00000400000000000000" pitchFamily="2" charset="-78"/>
                          <a:cs typeface="B Titr" panose="00000700000000000000" pitchFamily="2" charset="-78"/>
                        </a:rPr>
                        <a:t>عوامل خطر  </a:t>
                      </a:r>
                      <a:endParaRPr lang="en-US" sz="2000" b="0" dirty="0">
                        <a:solidFill>
                          <a:srgbClr val="00B0F0"/>
                        </a:solidFill>
                        <a:effectLst/>
                        <a:latin typeface="Nazanin" panose="00000400000000000000" pitchFamily="2" charset="-78"/>
                        <a:ea typeface="Nazanin" panose="00000400000000000000" pitchFamily="2" charset="-78"/>
                        <a:cs typeface="B Titr" panose="00000700000000000000" pitchFamily="2" charset="-78"/>
                      </a:endParaRPr>
                    </a:p>
                  </a:txBody>
                  <a:tcPr marL="0" marR="0" marT="6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310" marR="0" indent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0" dirty="0">
                          <a:solidFill>
                            <a:srgbClr val="00B0F0"/>
                          </a:solidFill>
                          <a:effectLst/>
                          <a:latin typeface="Nazanin" panose="00000400000000000000" pitchFamily="2" charset="-78"/>
                          <a:ea typeface="Nazanin" panose="00000400000000000000" pitchFamily="2" charset="-78"/>
                          <a:cs typeface="B Titr" panose="00000700000000000000" pitchFamily="2" charset="-78"/>
                        </a:rPr>
                        <a:t>حوزه </a:t>
                      </a:r>
                      <a:endParaRPr lang="en-US" sz="2000" b="0" dirty="0">
                        <a:solidFill>
                          <a:srgbClr val="00B0F0"/>
                        </a:solidFill>
                        <a:effectLst/>
                        <a:latin typeface="Nazanin" panose="00000400000000000000" pitchFamily="2" charset="-78"/>
                        <a:ea typeface="Nazanin" panose="00000400000000000000" pitchFamily="2" charset="-78"/>
                        <a:cs typeface="B Titr" panose="00000700000000000000" pitchFamily="2" charset="-78"/>
                      </a:endParaRPr>
                    </a:p>
                  </a:txBody>
                  <a:tcPr marL="0" marR="0" marT="6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5439608"/>
                  </a:ext>
                </a:extLst>
              </a:tr>
              <a:tr h="3825712">
                <a:tc>
                  <a:txBody>
                    <a:bodyPr/>
                    <a:lstStyle/>
                    <a:p>
                      <a:pPr marL="342900" marR="104775" lvl="0" indent="-342900" algn="just" rtl="1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35"/>
                        </a:spcAft>
                        <a:buClr>
                          <a:srgbClr val="000000"/>
                        </a:buClr>
                        <a:buSzPts val="1200"/>
                        <a:buFont typeface="Wingdings" panose="05000000000000000000" pitchFamily="2" charset="2"/>
                        <a:buChar char="q"/>
                      </a:pPr>
                      <a:r>
                        <a:rPr lang="ar-SA" sz="2000" b="1" u="none" strike="noStrike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Arial" panose="020B0604020202020204" pitchFamily="34" charset="0"/>
                          <a:cs typeface="B Mitra" panose="00000400000000000000" pitchFamily="2" charset="-78"/>
                        </a:rPr>
                        <a:t>خلق و خوي آسان گير و مثبت، اجتماعي بودن، اميدوار بودن و داشتن قدرت غلبه بر مشكلات .</a:t>
                      </a:r>
                      <a:r>
                        <a:rPr lang="ar-SA" sz="2000" b="1" u="none" strike="noStrike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B Mitra" panose="00000400000000000000" pitchFamily="2" charset="-78"/>
                        </a:rPr>
                        <a:t> </a:t>
                      </a:r>
                      <a:endParaRPr lang="en-US" sz="2000" b="1" u="none" strike="noStrike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Arial" panose="020B0604020202020204" pitchFamily="34" charset="0"/>
                        <a:cs typeface="B Mitra" panose="00000400000000000000" pitchFamily="2" charset="-78"/>
                      </a:endParaRPr>
                    </a:p>
                    <a:p>
                      <a:pPr marL="342900" marR="104775" lvl="0" indent="-342900" algn="just" rtl="1" fontAlgn="base">
                        <a:lnSpc>
                          <a:spcPct val="116000"/>
                        </a:lnSpc>
                        <a:spcBef>
                          <a:spcPts val="0"/>
                        </a:spcBef>
                        <a:spcAft>
                          <a:spcPts val="55"/>
                        </a:spcAft>
                        <a:buClr>
                          <a:srgbClr val="000000"/>
                        </a:buClr>
                        <a:buSzPts val="1200"/>
                        <a:buFont typeface="Wingdings" panose="05000000000000000000" pitchFamily="2" charset="2"/>
                        <a:buChar char="q"/>
                      </a:pPr>
                      <a:r>
                        <a:rPr lang="ar-SA" sz="2000" b="1" u="none" strike="noStrike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Arial" panose="020B0604020202020204" pitchFamily="34" charset="0"/>
                          <a:cs typeface="B Mitra" panose="00000400000000000000" pitchFamily="2" charset="-78"/>
                        </a:rPr>
                        <a:t>داشتن عزت نفس قوي و مهارت هاي مناسب اجتماعي .</a:t>
                      </a:r>
                      <a:r>
                        <a:rPr lang="ar-SA" sz="2000" b="1" u="none" strike="noStrike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B Mitra" panose="00000400000000000000" pitchFamily="2" charset="-78"/>
                        </a:rPr>
                        <a:t> </a:t>
                      </a:r>
                      <a:endParaRPr lang="en-US" sz="2000" b="1" u="none" strike="noStrike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Arial" panose="020B0604020202020204" pitchFamily="34" charset="0"/>
                        <a:cs typeface="B Mitra" panose="00000400000000000000" pitchFamily="2" charset="-78"/>
                      </a:endParaRPr>
                    </a:p>
                    <a:p>
                      <a:pPr marL="342900" marR="104775" lvl="0" indent="-342900" algn="just" rtl="1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10"/>
                        </a:spcAft>
                        <a:buClr>
                          <a:srgbClr val="000000"/>
                        </a:buClr>
                        <a:buSzPts val="1200"/>
                        <a:buFont typeface="Wingdings" panose="05000000000000000000" pitchFamily="2" charset="2"/>
                        <a:buChar char="q"/>
                      </a:pPr>
                      <a:r>
                        <a:rPr lang="ar-SA" sz="2000" b="1" u="none" strike="noStrike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Arial" panose="020B0604020202020204" pitchFamily="34" charset="0"/>
                          <a:cs typeface="B Mitra" panose="00000400000000000000" pitchFamily="2" charset="-78"/>
                        </a:rPr>
                        <a:t>داشتن انتظارات منفي از مصرف مواد.</a:t>
                      </a:r>
                      <a:r>
                        <a:rPr lang="ar-SA" sz="2000" b="1" u="none" strike="noStrike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B Mitra" panose="00000400000000000000" pitchFamily="2" charset="-78"/>
                        </a:rPr>
                        <a:t> </a:t>
                      </a:r>
                      <a:endParaRPr lang="en-US" sz="2000" b="1" u="none" strike="noStrike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Arial" panose="020B0604020202020204" pitchFamily="34" charset="0"/>
                        <a:cs typeface="B Mitra" panose="00000400000000000000" pitchFamily="2" charset="-78"/>
                      </a:endParaRPr>
                    </a:p>
                    <a:p>
                      <a:pPr marL="342900" marR="104775" lvl="0" indent="-342900" algn="just" rtl="1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Wingdings" panose="05000000000000000000" pitchFamily="2" charset="2"/>
                        <a:buChar char="q"/>
                      </a:pPr>
                      <a:r>
                        <a:rPr lang="ar-SA" sz="2000" b="1" u="none" strike="noStrike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Arial" panose="020B0604020202020204" pitchFamily="34" charset="0"/>
                          <a:cs typeface="B Mitra" panose="00000400000000000000" pitchFamily="2" charset="-78"/>
                        </a:rPr>
                        <a:t>در صورت مبادرت به مصرف مواد، به تاخير انداختن آن به سال هاي بالاتر  . </a:t>
                      </a:r>
                      <a:endParaRPr lang="en-US" sz="2000" b="1" u="none" strike="noStrike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Arial" panose="020B0604020202020204" pitchFamily="34" charset="0"/>
                        <a:cs typeface="B Mitra" panose="00000400000000000000" pitchFamily="2" charset="-78"/>
                      </a:endParaRPr>
                    </a:p>
                  </a:txBody>
                  <a:tcPr marL="0" marR="0" marT="6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332105" lvl="0" indent="-342900" algn="just" rtl="1" fontAlgn="base">
                        <a:lnSpc>
                          <a:spcPct val="117000"/>
                        </a:lnSpc>
                        <a:spcBef>
                          <a:spcPts val="0"/>
                        </a:spcBef>
                        <a:spcAft>
                          <a:spcPts val="25"/>
                        </a:spcAft>
                        <a:buClr>
                          <a:srgbClr val="000000"/>
                        </a:buClr>
                        <a:buSzPts val="1200"/>
                        <a:buFont typeface="Wingdings" panose="05000000000000000000" pitchFamily="2" charset="2"/>
                        <a:buChar char="q"/>
                      </a:pPr>
                      <a:r>
                        <a:rPr lang="ar-SA" sz="2000" b="1" u="none" strike="noStrike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Arial" panose="020B0604020202020204" pitchFamily="34" charset="0"/>
                          <a:cs typeface="B Mitra" panose="00000400000000000000" pitchFamily="2" charset="-78"/>
                        </a:rPr>
                        <a:t>تندخو بودن كه برقراري ارتباط با دیگران را دشوار مي كند.</a:t>
                      </a:r>
                      <a:r>
                        <a:rPr lang="ar-SA" sz="2000" b="1" u="none" strike="noStrike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B Mitra" panose="00000400000000000000" pitchFamily="2" charset="-78"/>
                        </a:rPr>
                        <a:t> </a:t>
                      </a:r>
                      <a:endParaRPr lang="en-US" sz="2000" b="1" u="none" strike="noStrike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Arial" panose="020B0604020202020204" pitchFamily="34" charset="0"/>
                        <a:cs typeface="B Mitra" panose="00000400000000000000" pitchFamily="2" charset="-78"/>
                      </a:endParaRPr>
                    </a:p>
                    <a:p>
                      <a:pPr marL="342900" marR="332105" lvl="0" indent="-342900" algn="just" rtl="1" fontAlgn="base">
                        <a:lnSpc>
                          <a:spcPct val="116000"/>
                        </a:lnSpc>
                        <a:spcBef>
                          <a:spcPts val="0"/>
                        </a:spcBef>
                        <a:spcAft>
                          <a:spcPts val="40"/>
                        </a:spcAft>
                        <a:buClr>
                          <a:srgbClr val="000000"/>
                        </a:buClr>
                        <a:buSzPts val="1200"/>
                        <a:buFont typeface="Wingdings" panose="05000000000000000000" pitchFamily="2" charset="2"/>
                        <a:buChar char="q"/>
                      </a:pPr>
                      <a:r>
                        <a:rPr lang="ar-SA" sz="2000" b="1" u="none" strike="noStrike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Arial" panose="020B0604020202020204" pitchFamily="34" charset="0"/>
                          <a:cs typeface="B Mitra" panose="00000400000000000000" pitchFamily="2" charset="-78"/>
                        </a:rPr>
                        <a:t>ابتلا به مشكلات سلامت روان مانند افسردگي یا اضطراب.</a:t>
                      </a:r>
                      <a:r>
                        <a:rPr lang="ar-SA" sz="2000" b="1" u="none" strike="noStrike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B Mitra" panose="00000400000000000000" pitchFamily="2" charset="-78"/>
                        </a:rPr>
                        <a:t> </a:t>
                      </a:r>
                      <a:endParaRPr lang="en-US" sz="2000" b="1" u="none" strike="noStrike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Arial" panose="020B0604020202020204" pitchFamily="34" charset="0"/>
                        <a:cs typeface="B Mitra" panose="00000400000000000000" pitchFamily="2" charset="-78"/>
                      </a:endParaRPr>
                    </a:p>
                    <a:p>
                      <a:pPr marL="342900" marR="332105" lvl="0" indent="-342900" algn="just" rtl="1" fontAlgn="base">
                        <a:lnSpc>
                          <a:spcPct val="116000"/>
                        </a:lnSpc>
                        <a:spcBef>
                          <a:spcPts val="0"/>
                        </a:spcBef>
                        <a:spcAft>
                          <a:spcPts val="55"/>
                        </a:spcAft>
                        <a:buClr>
                          <a:srgbClr val="000000"/>
                        </a:buClr>
                        <a:buSzPts val="1200"/>
                        <a:buFont typeface="Wingdings" panose="05000000000000000000" pitchFamily="2" charset="2"/>
                        <a:buChar char="q"/>
                      </a:pPr>
                      <a:r>
                        <a:rPr lang="ar-SA" sz="2000" b="1" u="none" strike="noStrike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Arial" panose="020B0604020202020204" pitchFamily="34" charset="0"/>
                          <a:cs typeface="B Mitra" panose="00000400000000000000" pitchFamily="2" charset="-78"/>
                        </a:rPr>
                        <a:t>داشتن انتظارات مثبت از مواد توام با دستيابي آسان.</a:t>
                      </a:r>
                      <a:r>
                        <a:rPr lang="ar-SA" sz="2000" b="1" u="none" strike="noStrike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B Mitra" panose="00000400000000000000" pitchFamily="2" charset="-78"/>
                        </a:rPr>
                        <a:t> </a:t>
                      </a:r>
                      <a:endParaRPr lang="en-US" sz="2000" b="1" u="none" strike="noStrike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Arial" panose="020B0604020202020204" pitchFamily="34" charset="0"/>
                        <a:cs typeface="B Mitra" panose="00000400000000000000" pitchFamily="2" charset="-78"/>
                      </a:endParaRPr>
                    </a:p>
                    <a:p>
                      <a:pPr marL="342900" marR="332105" lvl="0" indent="-342900" algn="just" rtl="1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Wingdings" panose="05000000000000000000" pitchFamily="2" charset="2"/>
                        <a:buChar char="q"/>
                      </a:pPr>
                      <a:r>
                        <a:rPr lang="ar-SA" sz="2000" b="1" u="none" strike="noStrike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Arial" panose="020B0604020202020204" pitchFamily="34" charset="0"/>
                          <a:cs typeface="B Mitra" panose="00000400000000000000" pitchFamily="2" charset="-78"/>
                        </a:rPr>
                        <a:t>اقدام به تجربه كردن در سنين ابتدایي و موارد دیگر... </a:t>
                      </a:r>
                      <a:endParaRPr lang="en-US" sz="2000" b="1" u="none" strike="noStrike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Arial" panose="020B0604020202020204" pitchFamily="34" charset="0"/>
                        <a:cs typeface="B Mitra" panose="00000400000000000000" pitchFamily="2" charset="-78"/>
                      </a:endParaRPr>
                    </a:p>
                  </a:txBody>
                  <a:tcPr marL="0" marR="0" marT="6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37845" marR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305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Nazanin" panose="00000400000000000000" pitchFamily="2" charset="-78"/>
                          <a:ea typeface="Nazanin" panose="00000400000000000000" pitchFamily="2" charset="-78"/>
                          <a:cs typeface="Nazanin" panose="00000400000000000000" pitchFamily="2" charset="-78"/>
                        </a:rPr>
                        <a:t> 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Nazanin" panose="00000400000000000000" pitchFamily="2" charset="-78"/>
                        <a:ea typeface="Nazanin" panose="00000400000000000000" pitchFamily="2" charset="-78"/>
                        <a:cs typeface="Nazanin" panose="00000400000000000000" pitchFamily="2" charset="-78"/>
                      </a:endParaRPr>
                    </a:p>
                    <a:p>
                      <a:pPr marL="537845" marR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305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Nazanin" panose="00000400000000000000" pitchFamily="2" charset="-78"/>
                          <a:ea typeface="Nazanin" panose="00000400000000000000" pitchFamily="2" charset="-78"/>
                          <a:cs typeface="Nazanin" panose="00000400000000000000" pitchFamily="2" charset="-78"/>
                        </a:rPr>
                        <a:t> 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Nazanin" panose="00000400000000000000" pitchFamily="2" charset="-78"/>
                        <a:ea typeface="Nazanin" panose="00000400000000000000" pitchFamily="2" charset="-78"/>
                        <a:cs typeface="Nazanin" panose="00000400000000000000" pitchFamily="2" charset="-78"/>
                      </a:endParaRPr>
                    </a:p>
                    <a:p>
                      <a:pPr marL="66675" marR="0" indent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u="none" strike="noStrike" kern="12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Arial" panose="020B0604020202020204" pitchFamily="34" charset="0"/>
                          <a:cs typeface="B Mitra" panose="00000400000000000000" pitchFamily="2" charset="-78"/>
                        </a:rPr>
                        <a:t>فردی </a:t>
                      </a:r>
                      <a:endParaRPr lang="en-US" sz="2000" b="1" u="none" strike="noStrike" kern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Arial" panose="020B0604020202020204" pitchFamily="34" charset="0"/>
                        <a:cs typeface="B Mitra" panose="00000400000000000000" pitchFamily="2" charset="-78"/>
                      </a:endParaRPr>
                    </a:p>
                  </a:txBody>
                  <a:tcPr marL="0" marR="0" marT="6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31671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27921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1978271"/>
              </p:ext>
            </p:extLst>
          </p:nvPr>
        </p:nvGraphicFramePr>
        <p:xfrm>
          <a:off x="609600" y="990600"/>
          <a:ext cx="8305800" cy="4648200"/>
        </p:xfrm>
        <a:graphic>
          <a:graphicData uri="http://schemas.openxmlformats.org/drawingml/2006/table">
            <a:tbl>
              <a:tblPr firstRow="1" firstCol="1" bandRow="1"/>
              <a:tblGrid>
                <a:gridCol w="3621798">
                  <a:extLst>
                    <a:ext uri="{9D8B030D-6E8A-4147-A177-3AD203B41FA5}">
                      <a16:colId xmlns:a16="http://schemas.microsoft.com/office/drawing/2014/main" val="1207958258"/>
                    </a:ext>
                  </a:extLst>
                </a:gridCol>
                <a:gridCol w="3743723">
                  <a:extLst>
                    <a:ext uri="{9D8B030D-6E8A-4147-A177-3AD203B41FA5}">
                      <a16:colId xmlns:a16="http://schemas.microsoft.com/office/drawing/2014/main" val="2501960322"/>
                    </a:ext>
                  </a:extLst>
                </a:gridCol>
                <a:gridCol w="940279">
                  <a:extLst>
                    <a:ext uri="{9D8B030D-6E8A-4147-A177-3AD203B41FA5}">
                      <a16:colId xmlns:a16="http://schemas.microsoft.com/office/drawing/2014/main" val="1847736851"/>
                    </a:ext>
                  </a:extLst>
                </a:gridCol>
              </a:tblGrid>
              <a:tr h="822488">
                <a:tc>
                  <a:txBody>
                    <a:bodyPr/>
                    <a:lstStyle/>
                    <a:p>
                      <a:pPr marL="67310" marR="0" indent="0" algn="ctr" defTabSz="914400" rtl="1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0" kern="1200" dirty="0">
                          <a:solidFill>
                            <a:srgbClr val="00B0F0"/>
                          </a:solidFill>
                          <a:effectLst/>
                          <a:latin typeface="Nazanin" panose="00000400000000000000" pitchFamily="2" charset="-78"/>
                          <a:ea typeface="Nazanin" panose="00000400000000000000" pitchFamily="2" charset="-78"/>
                          <a:cs typeface="B Titr" panose="00000700000000000000" pitchFamily="2" charset="-78"/>
                        </a:rPr>
                        <a:t>عوامل محافظ </a:t>
                      </a:r>
                      <a:endParaRPr lang="en-US" sz="2000" b="0" kern="1200" dirty="0">
                        <a:solidFill>
                          <a:srgbClr val="00B0F0"/>
                        </a:solidFill>
                        <a:effectLst/>
                        <a:latin typeface="Nazanin" panose="00000400000000000000" pitchFamily="2" charset="-78"/>
                        <a:ea typeface="Nazanin" panose="00000400000000000000" pitchFamily="2" charset="-78"/>
                        <a:cs typeface="B Titr" panose="00000700000000000000" pitchFamily="2" charset="-78"/>
                      </a:endParaRPr>
                    </a:p>
                  </a:txBody>
                  <a:tcPr marL="0" marR="0" marT="6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310" marR="0" indent="0" algn="ctr" defTabSz="914400" rtl="1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0" kern="1200" dirty="0">
                          <a:solidFill>
                            <a:srgbClr val="00B0F0"/>
                          </a:solidFill>
                          <a:effectLst/>
                          <a:latin typeface="Nazanin" panose="00000400000000000000" pitchFamily="2" charset="-78"/>
                          <a:ea typeface="Nazanin" panose="00000400000000000000" pitchFamily="2" charset="-78"/>
                          <a:cs typeface="B Titr" panose="00000700000000000000" pitchFamily="2" charset="-78"/>
                        </a:rPr>
                        <a:t>عوامل خطر  </a:t>
                      </a:r>
                      <a:endParaRPr lang="en-US" sz="2000" b="0" kern="1200" dirty="0">
                        <a:solidFill>
                          <a:srgbClr val="00B0F0"/>
                        </a:solidFill>
                        <a:effectLst/>
                        <a:latin typeface="Nazanin" panose="00000400000000000000" pitchFamily="2" charset="-78"/>
                        <a:ea typeface="Nazanin" panose="00000400000000000000" pitchFamily="2" charset="-78"/>
                        <a:cs typeface="B Titr" panose="00000700000000000000" pitchFamily="2" charset="-78"/>
                      </a:endParaRPr>
                    </a:p>
                  </a:txBody>
                  <a:tcPr marL="0" marR="0" marT="6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310" marR="0" indent="0" algn="ctr" defTabSz="914400" rtl="1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0" kern="1200" dirty="0">
                          <a:solidFill>
                            <a:srgbClr val="00B0F0"/>
                          </a:solidFill>
                          <a:effectLst/>
                          <a:latin typeface="Nazanin" panose="00000400000000000000" pitchFamily="2" charset="-78"/>
                          <a:ea typeface="Nazanin" panose="00000400000000000000" pitchFamily="2" charset="-78"/>
                          <a:cs typeface="B Titr" panose="00000700000000000000" pitchFamily="2" charset="-78"/>
                        </a:rPr>
                        <a:t>حوزه </a:t>
                      </a:r>
                      <a:endParaRPr lang="en-US" sz="2000" b="0" kern="1200" dirty="0">
                        <a:solidFill>
                          <a:srgbClr val="00B0F0"/>
                        </a:solidFill>
                        <a:effectLst/>
                        <a:latin typeface="Nazanin" panose="00000400000000000000" pitchFamily="2" charset="-78"/>
                        <a:ea typeface="Nazanin" panose="00000400000000000000" pitchFamily="2" charset="-78"/>
                        <a:cs typeface="B Titr" panose="00000700000000000000" pitchFamily="2" charset="-78"/>
                      </a:endParaRPr>
                    </a:p>
                  </a:txBody>
                  <a:tcPr marL="0" marR="0" marT="6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5439608"/>
                  </a:ext>
                </a:extLst>
              </a:tr>
              <a:tr h="3825712">
                <a:tc>
                  <a:txBody>
                    <a:bodyPr/>
                    <a:lstStyle/>
                    <a:p>
                      <a:pPr marL="410210" marR="0" lvl="0" indent="-342900" algn="just" defTabSz="914400" rtl="1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Wingdings" panose="05000000000000000000" pitchFamily="2" charset="2"/>
                        <a:buChar char="q"/>
                      </a:pPr>
                      <a:r>
                        <a:rPr lang="ar-SA" sz="2000" b="0" kern="1200" dirty="0">
                          <a:solidFill>
                            <a:schemeClr val="tx1"/>
                          </a:solidFill>
                          <a:effectLst/>
                          <a:latin typeface="Nazanin" panose="00000400000000000000" pitchFamily="2" charset="-78"/>
                          <a:ea typeface="Nazanin" panose="00000400000000000000" pitchFamily="2" charset="-78"/>
                          <a:cs typeface="Nazanin" panose="00000400000000000000" pitchFamily="2" charset="-78"/>
                        </a:rPr>
                        <a:t>حضور در خانواده اي كه درباره مصرف مواد مخدر بحث مي كند و نسبت به آن الگو ارایه مي دهد )مثلا مصرف مواد و مشروبات الكلي ممنوع است و تمام داروهاي تجویزي پزشک خوب نگهداري و درست مصرف مي شود.( 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Nazanin" panose="00000400000000000000" pitchFamily="2" charset="-78"/>
                        <a:ea typeface="Nazanin" panose="00000400000000000000" pitchFamily="2" charset="-78"/>
                        <a:cs typeface="Nazanin" panose="00000400000000000000" pitchFamily="2" charset="-78"/>
                      </a:endParaRPr>
                    </a:p>
                    <a:p>
                      <a:pPr marL="410210" marR="0" lvl="0" indent="-342900" algn="just" defTabSz="914400" rtl="1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Wingdings" panose="05000000000000000000" pitchFamily="2" charset="2"/>
                        <a:buChar char="q"/>
                      </a:pPr>
                      <a:r>
                        <a:rPr lang="ar-SA" sz="2000" b="0" kern="1200" dirty="0">
                          <a:solidFill>
                            <a:schemeClr val="tx1"/>
                          </a:solidFill>
                          <a:effectLst/>
                          <a:latin typeface="Nazanin" panose="00000400000000000000" pitchFamily="2" charset="-78"/>
                          <a:ea typeface="Nazanin" panose="00000400000000000000" pitchFamily="2" charset="-78"/>
                          <a:cs typeface="Nazanin" panose="00000400000000000000" pitchFamily="2" charset="-78"/>
                        </a:rPr>
                        <a:t>بهره مندي از والدیني كه با فرزندان خود رابطه صميمي دارند، انتظارات خود را واضح بيان مي كنند و هميشه نظم را رعایت مي </a:t>
                      </a:r>
                      <a:r>
                        <a:rPr lang="ar-SA" sz="1200" u="none" strike="noStrike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كنند. </a:t>
                      </a:r>
                      <a:endParaRPr lang="en-US" sz="1400" u="none" strike="noStrike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0210" marR="0" lvl="0" indent="-342900" algn="just" defTabSz="914400" rtl="1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Wingdings" panose="05000000000000000000" pitchFamily="2" charset="2"/>
                        <a:buChar char="q"/>
                      </a:pPr>
                      <a:r>
                        <a:rPr lang="ar-SA" sz="2000" b="0" kern="1200" dirty="0" smtClean="0">
                          <a:solidFill>
                            <a:schemeClr val="tx1"/>
                          </a:solidFill>
                          <a:effectLst/>
                          <a:latin typeface="Nazanin" panose="00000400000000000000" pitchFamily="2" charset="-78"/>
                          <a:ea typeface="Nazanin" panose="00000400000000000000" pitchFamily="2" charset="-78"/>
                          <a:cs typeface="Nazanin" panose="00000400000000000000" pitchFamily="2" charset="-78"/>
                        </a:rPr>
                        <a:t>حضور </a:t>
                      </a:r>
                      <a:r>
                        <a:rPr lang="ar-SA" sz="2000" b="0" kern="1200" dirty="0">
                          <a:solidFill>
                            <a:schemeClr val="tx1"/>
                          </a:solidFill>
                          <a:effectLst/>
                          <a:latin typeface="Nazanin" panose="00000400000000000000" pitchFamily="2" charset="-78"/>
                          <a:ea typeface="Nazanin" panose="00000400000000000000" pitchFamily="2" charset="-78"/>
                          <a:cs typeface="Nazanin" panose="00000400000000000000" pitchFamily="2" charset="-78"/>
                        </a:rPr>
                        <a:t>در خانواده اي كه گرفتار سوء مصرف مواد است یا دیدگاه سهل انگارانه نسبت به آن دارد. 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Nazanin" panose="00000400000000000000" pitchFamily="2" charset="-78"/>
                        <a:ea typeface="Nazanin" panose="00000400000000000000" pitchFamily="2" charset="-78"/>
                        <a:cs typeface="Nazanin" panose="00000400000000000000" pitchFamily="2" charset="-78"/>
                      </a:endParaRPr>
                    </a:p>
                    <a:p>
                      <a:pPr marL="410210" marR="0" lvl="0" indent="-342900" algn="just" defTabSz="914400" rtl="1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Wingdings" panose="05000000000000000000" pitchFamily="2" charset="2"/>
                        <a:buChar char="q"/>
                      </a:pPr>
                      <a:r>
                        <a:rPr lang="ar-SA" sz="2000" b="0" kern="1200" dirty="0">
                          <a:solidFill>
                            <a:schemeClr val="tx1"/>
                          </a:solidFill>
                          <a:effectLst/>
                          <a:latin typeface="Nazanin" panose="00000400000000000000" pitchFamily="2" charset="-78"/>
                          <a:ea typeface="Nazanin" panose="00000400000000000000" pitchFamily="2" charset="-78"/>
                          <a:cs typeface="Nazanin" panose="00000400000000000000" pitchFamily="2" charset="-78"/>
                        </a:rPr>
                        <a:t>زیستن در محيط خانوادگي پر استرس یا غير حامي. 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Nazanin" panose="00000400000000000000" pitchFamily="2" charset="-78"/>
                        <a:ea typeface="Nazanin" panose="00000400000000000000" pitchFamily="2" charset="-78"/>
                        <a:cs typeface="Nazanin" panose="00000400000000000000" pitchFamily="2" charset="-78"/>
                      </a:endParaRPr>
                    </a:p>
                    <a:p>
                      <a:pPr marL="410210" marR="0" lvl="0" indent="-342900" algn="just" defTabSz="914400" rtl="1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Wingdings" panose="05000000000000000000" pitchFamily="2" charset="2"/>
                        <a:buChar char="q"/>
                      </a:pPr>
                      <a:r>
                        <a:rPr lang="ar-SA" sz="2000" b="0" kern="1200" dirty="0">
                          <a:solidFill>
                            <a:schemeClr val="tx1"/>
                          </a:solidFill>
                          <a:effectLst/>
                          <a:latin typeface="Nazanin" panose="00000400000000000000" pitchFamily="2" charset="-78"/>
                          <a:ea typeface="Nazanin" panose="00000400000000000000" pitchFamily="2" charset="-78"/>
                          <a:cs typeface="Nazanin" panose="00000400000000000000" pitchFamily="2" charset="-78"/>
                        </a:rPr>
                        <a:t>داشتن والدیني كه قوانين و انتظارات مبهم، نظارت ضعيف دارند، همچنين بي نظم هستند و به صورت ناهماهنگ </a:t>
                      </a:r>
                      <a:r>
                        <a:rPr lang="ar-SA" sz="2000" b="0" kern="1200" dirty="0" smtClean="0">
                          <a:solidFill>
                            <a:schemeClr val="tx1"/>
                          </a:solidFill>
                          <a:effectLst/>
                          <a:latin typeface="Nazanin" panose="00000400000000000000" pitchFamily="2" charset="-78"/>
                          <a:ea typeface="Nazanin" panose="00000400000000000000" pitchFamily="2" charset="-78"/>
                          <a:cs typeface="Nazanin" panose="00000400000000000000" pitchFamily="2" charset="-78"/>
                        </a:rPr>
                        <a:t>حمایت مي </a:t>
                      </a:r>
                      <a:r>
                        <a:rPr lang="ar-SA" sz="1200" u="none" strike="noStrike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كنند</a:t>
                      </a:r>
                      <a:r>
                        <a:rPr lang="ar-SA" sz="1200" u="none" strike="noStrike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endParaRPr lang="en-US" sz="1400" u="none" strike="noStrike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37845" marR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305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Nazanin" panose="00000400000000000000" pitchFamily="2" charset="-78"/>
                          <a:ea typeface="Nazanin" panose="00000400000000000000" pitchFamily="2" charset="-78"/>
                          <a:cs typeface="Nazanin" panose="00000400000000000000" pitchFamily="2" charset="-78"/>
                        </a:rPr>
                        <a:t> 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Nazanin" panose="00000400000000000000" pitchFamily="2" charset="-78"/>
                        <a:ea typeface="Nazanin" panose="00000400000000000000" pitchFamily="2" charset="-78"/>
                        <a:cs typeface="Nazanin" panose="00000400000000000000" pitchFamily="2" charset="-78"/>
                      </a:endParaRPr>
                    </a:p>
                    <a:p>
                      <a:pPr marL="537845" marR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305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Nazanin" panose="00000400000000000000" pitchFamily="2" charset="-78"/>
                          <a:ea typeface="Nazanin" panose="00000400000000000000" pitchFamily="2" charset="-78"/>
                          <a:cs typeface="Nazanin" panose="00000400000000000000" pitchFamily="2" charset="-78"/>
                        </a:rPr>
                        <a:t> 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Nazanin" panose="00000400000000000000" pitchFamily="2" charset="-78"/>
                        <a:ea typeface="Nazanin" panose="00000400000000000000" pitchFamily="2" charset="-78"/>
                        <a:cs typeface="Nazanin" panose="00000400000000000000" pitchFamily="2" charset="-78"/>
                      </a:endParaRPr>
                    </a:p>
                    <a:p>
                      <a:pPr marL="537845" marR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305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Nazanin" panose="00000400000000000000" pitchFamily="2" charset="-78"/>
                          <a:ea typeface="Nazanin" panose="00000400000000000000" pitchFamily="2" charset="-78"/>
                          <a:cs typeface="Nazanin" panose="00000400000000000000" pitchFamily="2" charset="-78"/>
                        </a:rPr>
                        <a:t> 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Nazanin" panose="00000400000000000000" pitchFamily="2" charset="-78"/>
                        <a:ea typeface="Nazanin" panose="00000400000000000000" pitchFamily="2" charset="-78"/>
                        <a:cs typeface="Nazanin" panose="00000400000000000000" pitchFamily="2" charset="-78"/>
                      </a:endParaRPr>
                    </a:p>
                    <a:p>
                      <a:pPr marL="0" marR="65405" indent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0" kern="1200" dirty="0">
                          <a:solidFill>
                            <a:schemeClr val="tx1"/>
                          </a:solidFill>
                          <a:effectLst/>
                          <a:latin typeface="Nazanin" panose="00000400000000000000" pitchFamily="2" charset="-78"/>
                          <a:ea typeface="Nazanin" panose="00000400000000000000" pitchFamily="2" charset="-78"/>
                          <a:cs typeface="Nazanin" panose="00000400000000000000" pitchFamily="2" charset="-78"/>
                        </a:rPr>
                        <a:t>خانوادگی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Nazanin" panose="00000400000000000000" pitchFamily="2" charset="-78"/>
                        <a:ea typeface="Nazanin" panose="00000400000000000000" pitchFamily="2" charset="-78"/>
                        <a:cs typeface="Nazanin" panose="00000400000000000000" pitchFamily="2" charset="-78"/>
                      </a:endParaRPr>
                    </a:p>
                  </a:txBody>
                  <a:tcPr marL="0" marR="0" marT="6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31671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27712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4478258"/>
              </p:ext>
            </p:extLst>
          </p:nvPr>
        </p:nvGraphicFramePr>
        <p:xfrm>
          <a:off x="609600" y="990600"/>
          <a:ext cx="8305800" cy="4648200"/>
        </p:xfrm>
        <a:graphic>
          <a:graphicData uri="http://schemas.openxmlformats.org/drawingml/2006/table">
            <a:tbl>
              <a:tblPr firstRow="1" firstCol="1" bandRow="1"/>
              <a:tblGrid>
                <a:gridCol w="3621798">
                  <a:extLst>
                    <a:ext uri="{9D8B030D-6E8A-4147-A177-3AD203B41FA5}">
                      <a16:colId xmlns:a16="http://schemas.microsoft.com/office/drawing/2014/main" val="1207958258"/>
                    </a:ext>
                  </a:extLst>
                </a:gridCol>
                <a:gridCol w="3743723">
                  <a:extLst>
                    <a:ext uri="{9D8B030D-6E8A-4147-A177-3AD203B41FA5}">
                      <a16:colId xmlns:a16="http://schemas.microsoft.com/office/drawing/2014/main" val="2501960322"/>
                    </a:ext>
                  </a:extLst>
                </a:gridCol>
                <a:gridCol w="940279">
                  <a:extLst>
                    <a:ext uri="{9D8B030D-6E8A-4147-A177-3AD203B41FA5}">
                      <a16:colId xmlns:a16="http://schemas.microsoft.com/office/drawing/2014/main" val="1847736851"/>
                    </a:ext>
                  </a:extLst>
                </a:gridCol>
              </a:tblGrid>
              <a:tr h="822488">
                <a:tc>
                  <a:txBody>
                    <a:bodyPr/>
                    <a:lstStyle/>
                    <a:p>
                      <a:pPr marL="67310" marR="0" indent="0" algn="ctr" defTabSz="914400" rtl="1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0" kern="1200" dirty="0">
                          <a:solidFill>
                            <a:srgbClr val="00B0F0"/>
                          </a:solidFill>
                          <a:effectLst/>
                          <a:latin typeface="Nazanin" panose="00000400000000000000" pitchFamily="2" charset="-78"/>
                          <a:ea typeface="Nazanin" panose="00000400000000000000" pitchFamily="2" charset="-78"/>
                          <a:cs typeface="B Titr" panose="00000700000000000000" pitchFamily="2" charset="-78"/>
                        </a:rPr>
                        <a:t>عوامل محافظ </a:t>
                      </a:r>
                      <a:endParaRPr lang="en-US" sz="2000" b="0" kern="1200" dirty="0">
                        <a:solidFill>
                          <a:srgbClr val="00B0F0"/>
                        </a:solidFill>
                        <a:effectLst/>
                        <a:latin typeface="Nazanin" panose="00000400000000000000" pitchFamily="2" charset="-78"/>
                        <a:ea typeface="Nazanin" panose="00000400000000000000" pitchFamily="2" charset="-78"/>
                        <a:cs typeface="B Titr" panose="00000700000000000000" pitchFamily="2" charset="-78"/>
                      </a:endParaRPr>
                    </a:p>
                  </a:txBody>
                  <a:tcPr marL="0" marR="0" marT="6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310" marR="0" indent="0" algn="ctr" defTabSz="914400" rtl="1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0" kern="1200" dirty="0">
                          <a:solidFill>
                            <a:srgbClr val="00B0F0"/>
                          </a:solidFill>
                          <a:effectLst/>
                          <a:latin typeface="Nazanin" panose="00000400000000000000" pitchFamily="2" charset="-78"/>
                          <a:ea typeface="Nazanin" panose="00000400000000000000" pitchFamily="2" charset="-78"/>
                          <a:cs typeface="B Titr" panose="00000700000000000000" pitchFamily="2" charset="-78"/>
                        </a:rPr>
                        <a:t>عوامل خطر  </a:t>
                      </a:r>
                      <a:endParaRPr lang="en-US" sz="2000" b="0" kern="1200" dirty="0">
                        <a:solidFill>
                          <a:srgbClr val="00B0F0"/>
                        </a:solidFill>
                        <a:effectLst/>
                        <a:latin typeface="Nazanin" panose="00000400000000000000" pitchFamily="2" charset="-78"/>
                        <a:ea typeface="Nazanin" panose="00000400000000000000" pitchFamily="2" charset="-78"/>
                        <a:cs typeface="B Titr" panose="00000700000000000000" pitchFamily="2" charset="-78"/>
                      </a:endParaRPr>
                    </a:p>
                  </a:txBody>
                  <a:tcPr marL="0" marR="0" marT="6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310" marR="0" indent="0" algn="ctr" defTabSz="914400" rtl="1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0" kern="1200" dirty="0">
                          <a:solidFill>
                            <a:srgbClr val="00B0F0"/>
                          </a:solidFill>
                          <a:effectLst/>
                          <a:latin typeface="Nazanin" panose="00000400000000000000" pitchFamily="2" charset="-78"/>
                          <a:ea typeface="Nazanin" panose="00000400000000000000" pitchFamily="2" charset="-78"/>
                          <a:cs typeface="B Titr" panose="00000700000000000000" pitchFamily="2" charset="-78"/>
                        </a:rPr>
                        <a:t>حوزه </a:t>
                      </a:r>
                      <a:endParaRPr lang="en-US" sz="2000" b="0" kern="1200" dirty="0">
                        <a:solidFill>
                          <a:srgbClr val="00B0F0"/>
                        </a:solidFill>
                        <a:effectLst/>
                        <a:latin typeface="Nazanin" panose="00000400000000000000" pitchFamily="2" charset="-78"/>
                        <a:ea typeface="Nazanin" panose="00000400000000000000" pitchFamily="2" charset="-78"/>
                        <a:cs typeface="B Titr" panose="00000700000000000000" pitchFamily="2" charset="-78"/>
                      </a:endParaRPr>
                    </a:p>
                  </a:txBody>
                  <a:tcPr marL="0" marR="0" marT="6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5439608"/>
                  </a:ext>
                </a:extLst>
              </a:tr>
              <a:tr h="3825712">
                <a:tc>
                  <a:txBody>
                    <a:bodyPr/>
                    <a:lstStyle/>
                    <a:p>
                      <a:pPr marL="410210" marR="0" lvl="0" indent="-342900" algn="just" defTabSz="914400" rtl="1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Wingdings" panose="05000000000000000000" pitchFamily="2" charset="2"/>
                        <a:buChar char="q"/>
                      </a:pPr>
                      <a:r>
                        <a:rPr lang="ar-SA" sz="2000" b="0" kern="1200" dirty="0">
                          <a:solidFill>
                            <a:schemeClr val="tx1"/>
                          </a:solidFill>
                          <a:effectLst/>
                          <a:latin typeface="Nazanin" panose="00000400000000000000" pitchFamily="2" charset="-78"/>
                          <a:ea typeface="Nazanin" panose="00000400000000000000" pitchFamily="2" charset="-78"/>
                          <a:cs typeface="Nazanin" panose="00000400000000000000" pitchFamily="2" charset="-78"/>
                        </a:rPr>
                        <a:t>رابطه با دوستاني كه نه مواد مصرف مي كنند و نه مصرف آن را تشویق مي نمایند </a:t>
                      </a:r>
                      <a:endParaRPr lang="en-US" sz="2000" b="0" kern="1200" dirty="0" smtClean="0">
                        <a:solidFill>
                          <a:schemeClr val="tx1"/>
                        </a:solidFill>
                        <a:effectLst/>
                        <a:latin typeface="Nazanin" panose="00000400000000000000" pitchFamily="2" charset="-78"/>
                        <a:ea typeface="Nazanin" panose="00000400000000000000" pitchFamily="2" charset="-78"/>
                        <a:cs typeface="Nazanin" panose="00000400000000000000" pitchFamily="2" charset="-78"/>
                      </a:endParaRPr>
                    </a:p>
                    <a:p>
                      <a:pPr marL="410210" marR="0" lvl="0" indent="-342900" algn="just" defTabSz="914400" rtl="1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Wingdings" panose="05000000000000000000" pitchFamily="2" charset="2"/>
                        <a:buChar char="q"/>
                      </a:pPr>
                      <a:r>
                        <a:rPr lang="ar-SA" sz="2000" b="0" kern="1200" dirty="0" smtClean="0">
                          <a:solidFill>
                            <a:schemeClr val="tx1"/>
                          </a:solidFill>
                          <a:effectLst/>
                          <a:latin typeface="Nazanin" panose="00000400000000000000" pitchFamily="2" charset="-78"/>
                          <a:ea typeface="Nazanin" panose="00000400000000000000" pitchFamily="2" charset="-78"/>
                          <a:cs typeface="Nazanin" panose="00000400000000000000" pitchFamily="2" charset="-78"/>
                        </a:rPr>
                        <a:t>رابطه با دوستاني كه سرگرم تحصيل و سایر فعاليت هاي مثبت اجتماعي از قبيل ورزش، موسيقي و هنر هستند. </a:t>
                      </a:r>
                      <a:endParaRPr lang="en-US" sz="2000" b="0" kern="1200" dirty="0" smtClean="0">
                        <a:solidFill>
                          <a:schemeClr val="tx1"/>
                        </a:solidFill>
                        <a:effectLst/>
                        <a:latin typeface="Nazanin" panose="00000400000000000000" pitchFamily="2" charset="-78"/>
                        <a:ea typeface="Nazanin" panose="00000400000000000000" pitchFamily="2" charset="-78"/>
                        <a:cs typeface="Nazanin" panose="00000400000000000000" pitchFamily="2" charset="-78"/>
                      </a:endParaRPr>
                    </a:p>
                    <a:p>
                      <a:pPr marL="410210" marR="0" lvl="0" indent="-342900" algn="just" defTabSz="914400" rtl="1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Wingdings" panose="05000000000000000000" pitchFamily="2" charset="2"/>
                        <a:buChar char="q"/>
                      </a:pPr>
                      <a:r>
                        <a:rPr lang="ar-SA" sz="2000" b="0" kern="1200" dirty="0" smtClean="0">
                          <a:solidFill>
                            <a:schemeClr val="tx1"/>
                          </a:solidFill>
                          <a:effectLst/>
                          <a:latin typeface="Nazanin" panose="00000400000000000000" pitchFamily="2" charset="-78"/>
                          <a:ea typeface="Nazanin" panose="00000400000000000000" pitchFamily="2" charset="-78"/>
                          <a:cs typeface="Nazanin" panose="00000400000000000000" pitchFamily="2" charset="-78"/>
                        </a:rPr>
                        <a:t>رابطه </a:t>
                      </a:r>
                      <a:r>
                        <a:rPr lang="ar-SA" sz="2000" b="0" kern="1200" dirty="0">
                          <a:solidFill>
                            <a:schemeClr val="tx1"/>
                          </a:solidFill>
                          <a:effectLst/>
                          <a:latin typeface="Nazanin" panose="00000400000000000000" pitchFamily="2" charset="-78"/>
                          <a:ea typeface="Nazanin" panose="00000400000000000000" pitchFamily="2" charset="-78"/>
                          <a:cs typeface="Nazanin" panose="00000400000000000000" pitchFamily="2" charset="-78"/>
                        </a:rPr>
                        <a:t>با دوستاني كه بر تصميم گيري تاثير مثبت مي گذارند  . 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Nazanin" panose="00000400000000000000" pitchFamily="2" charset="-78"/>
                        <a:ea typeface="Nazanin" panose="00000400000000000000" pitchFamily="2" charset="-78"/>
                        <a:cs typeface="Nazanin" panose="00000400000000000000" pitchFamily="2" charset="-78"/>
                      </a:endParaRPr>
                    </a:p>
                  </a:txBody>
                  <a:tcPr marL="0" marR="0" marT="6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0210" marR="0" lvl="0" indent="-342900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Wingdings" panose="05000000000000000000" pitchFamily="2" charset="2"/>
                        <a:buChar char="q"/>
                      </a:pPr>
                      <a:r>
                        <a:rPr lang="ar-SA" sz="2000" b="0" kern="1200" dirty="0">
                          <a:solidFill>
                            <a:schemeClr val="tx1"/>
                          </a:solidFill>
                          <a:effectLst/>
                          <a:latin typeface="Nazanin" panose="00000400000000000000" pitchFamily="2" charset="-78"/>
                          <a:ea typeface="Nazanin" panose="00000400000000000000" pitchFamily="2" charset="-78"/>
                          <a:cs typeface="Nazanin" panose="00000400000000000000" pitchFamily="2" charset="-78"/>
                        </a:rPr>
                        <a:t>رابطه با دوستاني كه مواد مصرف مي كنند یا مشوق مصرف آن هستند. 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Nazanin" panose="00000400000000000000" pitchFamily="2" charset="-78"/>
                        <a:ea typeface="Nazanin" panose="00000400000000000000" pitchFamily="2" charset="-78"/>
                        <a:cs typeface="Nazanin" panose="00000400000000000000" pitchFamily="2" charset="-78"/>
                      </a:endParaRPr>
                    </a:p>
                    <a:p>
                      <a:pPr marL="410210" marR="0" lvl="0" indent="-342900" algn="just" defTabSz="914400" rtl="1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Wingdings" panose="05000000000000000000" pitchFamily="2" charset="2"/>
                        <a:buChar char="q"/>
                      </a:pPr>
                      <a:r>
                        <a:rPr lang="ar-SA" sz="2000" b="0" kern="1200" dirty="0">
                          <a:solidFill>
                            <a:schemeClr val="tx1"/>
                          </a:solidFill>
                          <a:effectLst/>
                          <a:latin typeface="Nazanin" panose="00000400000000000000" pitchFamily="2" charset="-78"/>
                          <a:ea typeface="Nazanin" panose="00000400000000000000" pitchFamily="2" charset="-78"/>
                          <a:cs typeface="Nazanin" panose="00000400000000000000" pitchFamily="2" charset="-78"/>
                        </a:rPr>
                        <a:t>رابطه با دوستاني كه وقت و پول زیادي دارند ولي سرگرم فعاليت هاي اجتماعي مثبت نيستند. 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Nazanin" panose="00000400000000000000" pitchFamily="2" charset="-78"/>
                        <a:ea typeface="Nazanin" panose="00000400000000000000" pitchFamily="2" charset="-78"/>
                        <a:cs typeface="Nazanin" panose="00000400000000000000" pitchFamily="2" charset="-78"/>
                      </a:endParaRPr>
                    </a:p>
                    <a:p>
                      <a:pPr marL="410210" marR="0" lvl="0" indent="-342900" algn="just" defTabSz="914400" rtl="1" eaLnBrk="1" fontAlgn="base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Wingdings" panose="05000000000000000000" pitchFamily="2" charset="2"/>
                        <a:buChar char="q"/>
                      </a:pPr>
                      <a:r>
                        <a:rPr lang="ar-SA" sz="2000" b="0" kern="1200" dirty="0">
                          <a:solidFill>
                            <a:schemeClr val="tx1"/>
                          </a:solidFill>
                          <a:effectLst/>
                          <a:latin typeface="Nazanin" panose="00000400000000000000" pitchFamily="2" charset="-78"/>
                          <a:ea typeface="Nazanin" panose="00000400000000000000" pitchFamily="2" charset="-78"/>
                          <a:cs typeface="Nazanin" panose="00000400000000000000" pitchFamily="2" charset="-78"/>
                        </a:rPr>
                        <a:t>رابطه با دوستاني كه قانون شكن هستند. 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Nazanin" panose="00000400000000000000" pitchFamily="2" charset="-78"/>
                        <a:ea typeface="Nazanin" panose="00000400000000000000" pitchFamily="2" charset="-78"/>
                        <a:cs typeface="Nazanin" panose="00000400000000000000" pitchFamily="2" charset="-78"/>
                      </a:endParaRPr>
                    </a:p>
                  </a:txBody>
                  <a:tcPr marL="0" marR="0" marT="6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37845" marR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305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Nazanin" panose="00000400000000000000" pitchFamily="2" charset="-78"/>
                          <a:ea typeface="Nazanin" panose="00000400000000000000" pitchFamily="2" charset="-78"/>
                          <a:cs typeface="Nazanin" panose="00000400000000000000" pitchFamily="2" charset="-78"/>
                        </a:rPr>
                        <a:t> 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Nazanin" panose="00000400000000000000" pitchFamily="2" charset="-78"/>
                        <a:ea typeface="Nazanin" panose="00000400000000000000" pitchFamily="2" charset="-78"/>
                        <a:cs typeface="Nazanin" panose="00000400000000000000" pitchFamily="2" charset="-78"/>
                      </a:endParaRPr>
                    </a:p>
                    <a:p>
                      <a:pPr marL="0" marR="91440" indent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0" kern="1200" dirty="0">
                          <a:solidFill>
                            <a:schemeClr val="tx1"/>
                          </a:solidFill>
                          <a:effectLst/>
                          <a:latin typeface="Nazanin" panose="00000400000000000000" pitchFamily="2" charset="-78"/>
                          <a:ea typeface="Nazanin" panose="00000400000000000000" pitchFamily="2" charset="-78"/>
                          <a:cs typeface="Nazanin" panose="00000400000000000000" pitchFamily="2" charset="-78"/>
                        </a:rPr>
                        <a:t>همسالان</a:t>
                      </a:r>
                      <a:r>
                        <a:rPr lang="ar-SA" sz="1400" b="1" dirty="0">
                          <a:solidFill>
                            <a:srgbClr val="000000"/>
                          </a:solidFill>
                          <a:effectLst/>
                          <a:latin typeface="Nazanin" panose="00000400000000000000" pitchFamily="2" charset="-78"/>
                          <a:ea typeface="Nazanin" panose="00000400000000000000" pitchFamily="2" charset="-78"/>
                          <a:cs typeface="Nazanin" panose="00000400000000000000" pitchFamily="2" charset="-78"/>
                        </a:rPr>
                        <a:t> 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Nazanin" panose="00000400000000000000" pitchFamily="2" charset="-78"/>
                        <a:ea typeface="Nazanin" panose="00000400000000000000" pitchFamily="2" charset="-78"/>
                        <a:cs typeface="Nazanin" panose="00000400000000000000" pitchFamily="2" charset="-78"/>
                      </a:endParaRPr>
                    </a:p>
                  </a:txBody>
                  <a:tcPr marL="0" marR="0" marT="6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31671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98827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9976793"/>
              </p:ext>
            </p:extLst>
          </p:nvPr>
        </p:nvGraphicFramePr>
        <p:xfrm>
          <a:off x="609600" y="990600"/>
          <a:ext cx="8305800" cy="4648200"/>
        </p:xfrm>
        <a:graphic>
          <a:graphicData uri="http://schemas.openxmlformats.org/drawingml/2006/table">
            <a:tbl>
              <a:tblPr firstRow="1" firstCol="1" bandRow="1"/>
              <a:tblGrid>
                <a:gridCol w="3621798">
                  <a:extLst>
                    <a:ext uri="{9D8B030D-6E8A-4147-A177-3AD203B41FA5}">
                      <a16:colId xmlns:a16="http://schemas.microsoft.com/office/drawing/2014/main" val="1207958258"/>
                    </a:ext>
                  </a:extLst>
                </a:gridCol>
                <a:gridCol w="3743723">
                  <a:extLst>
                    <a:ext uri="{9D8B030D-6E8A-4147-A177-3AD203B41FA5}">
                      <a16:colId xmlns:a16="http://schemas.microsoft.com/office/drawing/2014/main" val="2501960322"/>
                    </a:ext>
                  </a:extLst>
                </a:gridCol>
                <a:gridCol w="940279">
                  <a:extLst>
                    <a:ext uri="{9D8B030D-6E8A-4147-A177-3AD203B41FA5}">
                      <a16:colId xmlns:a16="http://schemas.microsoft.com/office/drawing/2014/main" val="1847736851"/>
                    </a:ext>
                  </a:extLst>
                </a:gridCol>
              </a:tblGrid>
              <a:tr h="822488">
                <a:tc>
                  <a:txBody>
                    <a:bodyPr/>
                    <a:lstStyle/>
                    <a:p>
                      <a:pPr marL="67310" marR="0" indent="0" algn="ctr" defTabSz="914400" rtl="1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0" kern="1200" dirty="0">
                          <a:solidFill>
                            <a:srgbClr val="00B0F0"/>
                          </a:solidFill>
                          <a:effectLst/>
                          <a:latin typeface="Nazanin" panose="00000400000000000000" pitchFamily="2" charset="-78"/>
                          <a:ea typeface="Nazanin" panose="00000400000000000000" pitchFamily="2" charset="-78"/>
                          <a:cs typeface="B Titr" panose="00000700000000000000" pitchFamily="2" charset="-78"/>
                        </a:rPr>
                        <a:t>عوامل محافظ </a:t>
                      </a:r>
                      <a:endParaRPr lang="en-US" sz="2000" b="0" kern="1200" dirty="0">
                        <a:solidFill>
                          <a:srgbClr val="00B0F0"/>
                        </a:solidFill>
                        <a:effectLst/>
                        <a:latin typeface="Nazanin" panose="00000400000000000000" pitchFamily="2" charset="-78"/>
                        <a:ea typeface="Nazanin" panose="00000400000000000000" pitchFamily="2" charset="-78"/>
                        <a:cs typeface="B Titr" panose="00000700000000000000" pitchFamily="2" charset="-78"/>
                      </a:endParaRPr>
                    </a:p>
                  </a:txBody>
                  <a:tcPr marL="0" marR="0" marT="6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310" marR="0" indent="0" algn="ctr" defTabSz="914400" rtl="1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0" kern="1200" dirty="0">
                          <a:solidFill>
                            <a:srgbClr val="00B0F0"/>
                          </a:solidFill>
                          <a:effectLst/>
                          <a:latin typeface="Nazanin" panose="00000400000000000000" pitchFamily="2" charset="-78"/>
                          <a:ea typeface="Nazanin" panose="00000400000000000000" pitchFamily="2" charset="-78"/>
                          <a:cs typeface="B Titr" panose="00000700000000000000" pitchFamily="2" charset="-78"/>
                        </a:rPr>
                        <a:t>عوامل خطر  </a:t>
                      </a:r>
                      <a:endParaRPr lang="en-US" sz="2000" b="0" kern="1200" dirty="0">
                        <a:solidFill>
                          <a:srgbClr val="00B0F0"/>
                        </a:solidFill>
                        <a:effectLst/>
                        <a:latin typeface="Nazanin" panose="00000400000000000000" pitchFamily="2" charset="-78"/>
                        <a:ea typeface="Nazanin" panose="00000400000000000000" pitchFamily="2" charset="-78"/>
                        <a:cs typeface="B Titr" panose="00000700000000000000" pitchFamily="2" charset="-78"/>
                      </a:endParaRPr>
                    </a:p>
                  </a:txBody>
                  <a:tcPr marL="0" marR="0" marT="6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310" marR="0" indent="0" algn="ctr" defTabSz="914400" rtl="1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0" kern="1200" dirty="0">
                          <a:solidFill>
                            <a:srgbClr val="00B0F0"/>
                          </a:solidFill>
                          <a:effectLst/>
                          <a:latin typeface="Nazanin" panose="00000400000000000000" pitchFamily="2" charset="-78"/>
                          <a:ea typeface="Nazanin" panose="00000400000000000000" pitchFamily="2" charset="-78"/>
                          <a:cs typeface="B Titr" panose="00000700000000000000" pitchFamily="2" charset="-78"/>
                        </a:rPr>
                        <a:t>حوزه </a:t>
                      </a:r>
                      <a:endParaRPr lang="en-US" sz="2000" b="0" kern="1200" dirty="0">
                        <a:solidFill>
                          <a:srgbClr val="00B0F0"/>
                        </a:solidFill>
                        <a:effectLst/>
                        <a:latin typeface="Nazanin" panose="00000400000000000000" pitchFamily="2" charset="-78"/>
                        <a:ea typeface="Nazanin" panose="00000400000000000000" pitchFamily="2" charset="-78"/>
                        <a:cs typeface="B Titr" panose="00000700000000000000" pitchFamily="2" charset="-78"/>
                      </a:endParaRPr>
                    </a:p>
                  </a:txBody>
                  <a:tcPr marL="0" marR="0" marT="6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5439608"/>
                  </a:ext>
                </a:extLst>
              </a:tr>
              <a:tr h="3825712">
                <a:tc>
                  <a:txBody>
                    <a:bodyPr/>
                    <a:lstStyle/>
                    <a:p>
                      <a:pPr marL="342900" marR="232410" indent="-342900" algn="just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22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Nazanin" panose="00000400000000000000" pitchFamily="2" charset="-78"/>
                        </a:rPr>
                        <a:t> </a:t>
                      </a:r>
                      <a:r>
                        <a:rPr lang="ar-SA" sz="2000" dirty="0" smtClean="0">
                          <a:solidFill>
                            <a:srgbClr val="000000"/>
                          </a:solidFill>
                          <a:effectLst/>
                          <a:latin typeface="Nazanin" panose="00000400000000000000" pitchFamily="2" charset="-78"/>
                          <a:ea typeface="Nazanin" panose="00000400000000000000" pitchFamily="2" charset="-78"/>
                          <a:cs typeface="Nazanin" panose="00000400000000000000" pitchFamily="2" charset="-78"/>
                        </a:rPr>
                        <a:t>محيط مدرسه با محبت و حمایت كننده</a:t>
                      </a:r>
                      <a:r>
                        <a:rPr lang="ar-SA" sz="2000" dirty="0" smtClean="0">
                          <a:solidFill>
                            <a:srgbClr val="000000"/>
                          </a:solidFill>
                          <a:effectLst/>
                          <a:latin typeface="Nazanin" panose="00000400000000000000" pitchFamily="2" charset="-7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 smtClean="0">
                        <a:solidFill>
                          <a:srgbClr val="000000"/>
                        </a:solidFill>
                        <a:effectLst/>
                        <a:latin typeface="Nazanin" panose="00000400000000000000" pitchFamily="2" charset="-78"/>
                        <a:ea typeface="Nazanin" panose="00000400000000000000" pitchFamily="2" charset="-78"/>
                        <a:cs typeface="Nazanin" panose="00000400000000000000" pitchFamily="2" charset="-78"/>
                      </a:endParaRPr>
                    </a:p>
                    <a:p>
                      <a:pPr marL="342900" marR="69850" indent="-342900" algn="just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7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Nazanin" panose="00000400000000000000" pitchFamily="2" charset="-78"/>
                        </a:rPr>
                        <a:t> </a:t>
                      </a:r>
                      <a:r>
                        <a:rPr lang="ar-SA" sz="2000" dirty="0" smtClean="0">
                          <a:solidFill>
                            <a:srgbClr val="000000"/>
                          </a:solidFill>
                          <a:effectLst/>
                          <a:latin typeface="Nazanin" panose="00000400000000000000" pitchFamily="2" charset="-78"/>
                          <a:ea typeface="Nazanin" panose="00000400000000000000" pitchFamily="2" charset="-78"/>
                          <a:cs typeface="Nazanin" panose="00000400000000000000" pitchFamily="2" charset="-78"/>
                        </a:rPr>
                        <a:t> استانداردها و قوانين صریح و روشن براي رفتار مطلوب</a:t>
                      </a:r>
                      <a:r>
                        <a:rPr lang="ar-SA" sz="2000" dirty="0" smtClean="0">
                          <a:solidFill>
                            <a:srgbClr val="000000"/>
                          </a:solidFill>
                          <a:effectLst/>
                          <a:latin typeface="Nazanin" panose="00000400000000000000" pitchFamily="2" charset="-7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 smtClean="0">
                        <a:solidFill>
                          <a:srgbClr val="000000"/>
                        </a:solidFill>
                        <a:effectLst/>
                        <a:latin typeface="Nazanin" panose="00000400000000000000" pitchFamily="2" charset="-78"/>
                        <a:ea typeface="Nazanin" panose="00000400000000000000" pitchFamily="2" charset="-78"/>
                        <a:cs typeface="Nazanin" panose="00000400000000000000" pitchFamily="2" charset="-78"/>
                      </a:endParaRPr>
                    </a:p>
                    <a:p>
                      <a:pPr marL="342900" indent="-342900" algn="just" rtl="1">
                        <a:lnSpc>
                          <a:spcPct val="20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ar-SA" sz="2000" dirty="0" smtClean="0">
                          <a:solidFill>
                            <a:srgbClr val="000000"/>
                          </a:solidFill>
                          <a:effectLst/>
                          <a:latin typeface="Nazanin" panose="00000400000000000000" pitchFamily="2" charset="-78"/>
                          <a:ea typeface="Nazanin" panose="00000400000000000000" pitchFamily="2" charset="-78"/>
                          <a:cs typeface="Nazanin" panose="00000400000000000000" pitchFamily="2" charset="-78"/>
                        </a:rPr>
                        <a:t>مشاركت، درگيري و مسئوليت جوانان در كارها و تصميمات مدرسه 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Nazanin" panose="00000400000000000000" pitchFamily="2" charset="-78"/>
                        <a:ea typeface="Nazanin" panose="00000400000000000000" pitchFamily="2" charset="-78"/>
                        <a:cs typeface="Nazanin" panose="00000400000000000000" pitchFamily="2" charset="-78"/>
                      </a:endParaRPr>
                    </a:p>
                  </a:txBody>
                  <a:tcPr marL="0" marR="0" marT="6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0210" marR="0" indent="-342900" algn="r" defTabSz="914400" rtl="1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Nazanin" panose="00000400000000000000" pitchFamily="2" charset="-78"/>
                          <a:ea typeface="Nazanin" panose="00000400000000000000" pitchFamily="2" charset="-78"/>
                          <a:cs typeface="Nazanin" panose="00000400000000000000" pitchFamily="2" charset="-78"/>
                        </a:rPr>
                        <a:t> </a:t>
                      </a:r>
                      <a:r>
                        <a:rPr lang="ar-SA" sz="2000" b="0" kern="1200" dirty="0">
                          <a:solidFill>
                            <a:schemeClr val="tx1"/>
                          </a:solidFill>
                          <a:effectLst/>
                          <a:latin typeface="Nazanin" panose="00000400000000000000" pitchFamily="2" charset="-78"/>
                          <a:ea typeface="Nazanin" panose="00000400000000000000" pitchFamily="2" charset="-78"/>
                          <a:cs typeface="Nazanin" panose="00000400000000000000" pitchFamily="2" charset="-78"/>
                        </a:rPr>
                        <a:t>شكست تحصيلي 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Nazanin" panose="00000400000000000000" pitchFamily="2" charset="-78"/>
                        <a:ea typeface="Nazanin" panose="00000400000000000000" pitchFamily="2" charset="-78"/>
                        <a:cs typeface="Nazanin" panose="00000400000000000000" pitchFamily="2" charset="-78"/>
                      </a:endParaRPr>
                    </a:p>
                    <a:p>
                      <a:pPr marL="410210" marR="0" indent="-342900" algn="r" defTabSz="914400" rtl="1" eaLnBrk="1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Nazanin" panose="00000400000000000000" pitchFamily="2" charset="-78"/>
                          <a:ea typeface="Nazanin" panose="00000400000000000000" pitchFamily="2" charset="-78"/>
                          <a:cs typeface="Nazanin" panose="00000400000000000000" pitchFamily="2" charset="-78"/>
                        </a:rPr>
                        <a:t> </a:t>
                      </a:r>
                      <a:r>
                        <a:rPr lang="ar-SA" sz="2000" b="0" kern="1200" dirty="0">
                          <a:solidFill>
                            <a:schemeClr val="tx1"/>
                          </a:solidFill>
                          <a:effectLst/>
                          <a:latin typeface="Nazanin" panose="00000400000000000000" pitchFamily="2" charset="-78"/>
                          <a:ea typeface="Nazanin" panose="00000400000000000000" pitchFamily="2" charset="-78"/>
                          <a:cs typeface="Nazanin" panose="00000400000000000000" pitchFamily="2" charset="-78"/>
                        </a:rPr>
                        <a:t>فضاي منفي، نامنظم و ناایمن در مدرسه  انتظارات پایين معلمين  عدم تعهد نسبت به مدرسه 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Nazanin" panose="00000400000000000000" pitchFamily="2" charset="-78"/>
                        <a:ea typeface="Nazanin" panose="00000400000000000000" pitchFamily="2" charset="-78"/>
                        <a:cs typeface="Nazanin" panose="00000400000000000000" pitchFamily="2" charset="-78"/>
                      </a:endParaRPr>
                    </a:p>
                    <a:p>
                      <a:pPr marL="410210" marR="0" indent="-342900" algn="r" defTabSz="914400" rtl="1" eaLnBrk="1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Nazanin" panose="00000400000000000000" pitchFamily="2" charset="-78"/>
                          <a:ea typeface="Nazanin" panose="00000400000000000000" pitchFamily="2" charset="-78"/>
                          <a:cs typeface="Nazanin" panose="00000400000000000000" pitchFamily="2" charset="-78"/>
                        </a:rPr>
                        <a:t> </a:t>
                      </a:r>
                      <a:r>
                        <a:rPr lang="ar-SA" sz="2000" b="0" kern="1200" dirty="0">
                          <a:solidFill>
                            <a:schemeClr val="tx1"/>
                          </a:solidFill>
                          <a:effectLst/>
                          <a:latin typeface="Nazanin" panose="00000400000000000000" pitchFamily="2" charset="-78"/>
                          <a:ea typeface="Nazanin" panose="00000400000000000000" pitchFamily="2" charset="-78"/>
                          <a:cs typeface="Nazanin" panose="00000400000000000000" pitchFamily="2" charset="-78"/>
                        </a:rPr>
                        <a:t>رفتار منزوي/ پرخاشگرانه در كلاس 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Nazanin" panose="00000400000000000000" pitchFamily="2" charset="-78"/>
                        <a:ea typeface="Nazanin" panose="00000400000000000000" pitchFamily="2" charset="-78"/>
                        <a:cs typeface="Nazanin" panose="00000400000000000000" pitchFamily="2" charset="-78"/>
                      </a:endParaRPr>
                    </a:p>
                  </a:txBody>
                  <a:tcPr marL="0" marR="0" marT="6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310" marR="0" indent="0" algn="ctr" defTabSz="914400" rtl="1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2000" b="0" kern="1200" dirty="0" smtClean="0">
                        <a:solidFill>
                          <a:schemeClr val="tx1"/>
                        </a:solidFill>
                        <a:effectLst/>
                        <a:latin typeface="Nazanin" panose="00000400000000000000" pitchFamily="2" charset="-78"/>
                        <a:ea typeface="Nazanin" panose="00000400000000000000" pitchFamily="2" charset="-78"/>
                        <a:cs typeface="Nazanin" panose="00000400000000000000" pitchFamily="2" charset="-78"/>
                      </a:endParaRPr>
                    </a:p>
                    <a:p>
                      <a:pPr marL="67310" marR="0" indent="0" algn="ctr" defTabSz="914400" rtl="1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0" kern="1200" dirty="0" smtClean="0">
                          <a:solidFill>
                            <a:schemeClr val="tx1"/>
                          </a:solidFill>
                          <a:effectLst/>
                          <a:latin typeface="Nazanin" panose="00000400000000000000" pitchFamily="2" charset="-78"/>
                          <a:ea typeface="Nazanin" panose="00000400000000000000" pitchFamily="2" charset="-78"/>
                          <a:cs typeface="Nazanin" panose="00000400000000000000" pitchFamily="2" charset="-78"/>
                        </a:rPr>
                        <a:t>مدرسه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Nazanin" panose="00000400000000000000" pitchFamily="2" charset="-78"/>
                        <a:ea typeface="Nazanin" panose="00000400000000000000" pitchFamily="2" charset="-78"/>
                        <a:cs typeface="Nazanin" panose="00000400000000000000" pitchFamily="2" charset="-78"/>
                      </a:endParaRPr>
                    </a:p>
                  </a:txBody>
                  <a:tcPr marL="0" marR="0" marT="6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31671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25933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0266320"/>
              </p:ext>
            </p:extLst>
          </p:nvPr>
        </p:nvGraphicFramePr>
        <p:xfrm>
          <a:off x="609600" y="990600"/>
          <a:ext cx="8305800" cy="4749328"/>
        </p:xfrm>
        <a:graphic>
          <a:graphicData uri="http://schemas.openxmlformats.org/drawingml/2006/table">
            <a:tbl>
              <a:tblPr firstRow="1" firstCol="1" bandRow="1"/>
              <a:tblGrid>
                <a:gridCol w="3621798">
                  <a:extLst>
                    <a:ext uri="{9D8B030D-6E8A-4147-A177-3AD203B41FA5}">
                      <a16:colId xmlns:a16="http://schemas.microsoft.com/office/drawing/2014/main" val="1207958258"/>
                    </a:ext>
                  </a:extLst>
                </a:gridCol>
                <a:gridCol w="3743723">
                  <a:extLst>
                    <a:ext uri="{9D8B030D-6E8A-4147-A177-3AD203B41FA5}">
                      <a16:colId xmlns:a16="http://schemas.microsoft.com/office/drawing/2014/main" val="2501960322"/>
                    </a:ext>
                  </a:extLst>
                </a:gridCol>
                <a:gridCol w="940279">
                  <a:extLst>
                    <a:ext uri="{9D8B030D-6E8A-4147-A177-3AD203B41FA5}">
                      <a16:colId xmlns:a16="http://schemas.microsoft.com/office/drawing/2014/main" val="1847736851"/>
                    </a:ext>
                  </a:extLst>
                </a:gridCol>
              </a:tblGrid>
              <a:tr h="822488">
                <a:tc>
                  <a:txBody>
                    <a:bodyPr/>
                    <a:lstStyle/>
                    <a:p>
                      <a:pPr marL="67310" marR="0" indent="0" algn="ctr" defTabSz="914400" rtl="1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0" kern="1200" dirty="0">
                          <a:solidFill>
                            <a:srgbClr val="00B0F0"/>
                          </a:solidFill>
                          <a:effectLst/>
                          <a:latin typeface="Nazanin" panose="00000400000000000000" pitchFamily="2" charset="-78"/>
                          <a:ea typeface="Nazanin" panose="00000400000000000000" pitchFamily="2" charset="-78"/>
                          <a:cs typeface="B Titr" panose="00000700000000000000" pitchFamily="2" charset="-78"/>
                        </a:rPr>
                        <a:t>عوامل محافظ </a:t>
                      </a:r>
                      <a:endParaRPr lang="en-US" sz="2000" b="0" kern="1200" dirty="0">
                        <a:solidFill>
                          <a:srgbClr val="00B0F0"/>
                        </a:solidFill>
                        <a:effectLst/>
                        <a:latin typeface="Nazanin" panose="00000400000000000000" pitchFamily="2" charset="-78"/>
                        <a:ea typeface="Nazanin" panose="00000400000000000000" pitchFamily="2" charset="-78"/>
                        <a:cs typeface="B Titr" panose="00000700000000000000" pitchFamily="2" charset="-78"/>
                      </a:endParaRPr>
                    </a:p>
                  </a:txBody>
                  <a:tcPr marL="0" marR="0" marT="6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310" marR="0" indent="0" algn="ctr" defTabSz="914400" rtl="1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0" kern="1200" dirty="0">
                          <a:solidFill>
                            <a:srgbClr val="00B0F0"/>
                          </a:solidFill>
                          <a:effectLst/>
                          <a:latin typeface="Nazanin" panose="00000400000000000000" pitchFamily="2" charset="-78"/>
                          <a:ea typeface="Nazanin" panose="00000400000000000000" pitchFamily="2" charset="-78"/>
                          <a:cs typeface="B Titr" panose="00000700000000000000" pitchFamily="2" charset="-78"/>
                        </a:rPr>
                        <a:t>عوامل خطر  </a:t>
                      </a:r>
                      <a:endParaRPr lang="en-US" sz="2000" b="0" kern="1200" dirty="0">
                        <a:solidFill>
                          <a:srgbClr val="00B0F0"/>
                        </a:solidFill>
                        <a:effectLst/>
                        <a:latin typeface="Nazanin" panose="00000400000000000000" pitchFamily="2" charset="-78"/>
                        <a:ea typeface="Nazanin" panose="00000400000000000000" pitchFamily="2" charset="-78"/>
                        <a:cs typeface="B Titr" panose="00000700000000000000" pitchFamily="2" charset="-78"/>
                      </a:endParaRPr>
                    </a:p>
                  </a:txBody>
                  <a:tcPr marL="0" marR="0" marT="6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310" marR="0" indent="0" algn="ctr" defTabSz="914400" rtl="1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0" kern="1200" dirty="0">
                          <a:solidFill>
                            <a:srgbClr val="00B0F0"/>
                          </a:solidFill>
                          <a:effectLst/>
                          <a:latin typeface="Nazanin" panose="00000400000000000000" pitchFamily="2" charset="-78"/>
                          <a:ea typeface="Nazanin" panose="00000400000000000000" pitchFamily="2" charset="-78"/>
                          <a:cs typeface="B Titr" panose="00000700000000000000" pitchFamily="2" charset="-78"/>
                        </a:rPr>
                        <a:t>حوزه </a:t>
                      </a:r>
                      <a:endParaRPr lang="en-US" sz="2000" b="0" kern="1200" dirty="0">
                        <a:solidFill>
                          <a:srgbClr val="00B0F0"/>
                        </a:solidFill>
                        <a:effectLst/>
                        <a:latin typeface="Nazanin" panose="00000400000000000000" pitchFamily="2" charset="-78"/>
                        <a:ea typeface="Nazanin" panose="00000400000000000000" pitchFamily="2" charset="-78"/>
                        <a:cs typeface="B Titr" panose="00000700000000000000" pitchFamily="2" charset="-78"/>
                      </a:endParaRPr>
                    </a:p>
                  </a:txBody>
                  <a:tcPr marL="0" marR="0" marT="6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5439608"/>
                  </a:ext>
                </a:extLst>
              </a:tr>
              <a:tr h="3825712">
                <a:tc>
                  <a:txBody>
                    <a:bodyPr/>
                    <a:lstStyle/>
                    <a:p>
                      <a:pPr marL="342900" marR="524510" indent="-34290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Nazanin" panose="00000400000000000000" pitchFamily="2" charset="-78"/>
                        </a:rPr>
                        <a:t>  </a:t>
                      </a:r>
                      <a:r>
                        <a:rPr lang="ar-SA" sz="2400" kern="1200" dirty="0" smtClean="0">
                          <a:solidFill>
                            <a:srgbClr val="000000"/>
                          </a:solidFill>
                          <a:effectLst/>
                          <a:latin typeface="Nazanin" panose="00000400000000000000" pitchFamily="2" charset="-78"/>
                          <a:ea typeface="Nazanin" panose="00000400000000000000" pitchFamily="2" charset="-78"/>
                          <a:cs typeface="Nazanin" panose="00000400000000000000" pitchFamily="2" charset="-78"/>
                        </a:rPr>
                        <a:t>جامعه مراقب و حمایت كننده  </a:t>
                      </a:r>
                      <a:endParaRPr lang="fa-IR" sz="2400" kern="1200" dirty="0" smtClean="0">
                        <a:solidFill>
                          <a:srgbClr val="000000"/>
                        </a:solidFill>
                        <a:effectLst/>
                        <a:latin typeface="Nazanin" panose="00000400000000000000" pitchFamily="2" charset="-78"/>
                        <a:ea typeface="Nazanin" panose="00000400000000000000" pitchFamily="2" charset="-78"/>
                        <a:cs typeface="Nazanin" panose="00000400000000000000" pitchFamily="2" charset="-78"/>
                      </a:endParaRPr>
                    </a:p>
                    <a:p>
                      <a:pPr marL="342900" marR="524510" indent="-34290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ar-SA" sz="2400" kern="1200" dirty="0" smtClean="0">
                          <a:solidFill>
                            <a:srgbClr val="000000"/>
                          </a:solidFill>
                          <a:effectLst/>
                          <a:latin typeface="Nazanin" panose="00000400000000000000" pitchFamily="2" charset="-78"/>
                          <a:ea typeface="Nazanin" panose="00000400000000000000" pitchFamily="2" charset="-78"/>
                          <a:cs typeface="Nazanin" panose="00000400000000000000" pitchFamily="2" charset="-78"/>
                        </a:rPr>
                        <a:t>انتظارات مناسب از نوجوانان</a:t>
                      </a:r>
                      <a:endParaRPr lang="fa-IR" sz="2400" kern="1200" dirty="0" smtClean="0">
                        <a:solidFill>
                          <a:srgbClr val="000000"/>
                        </a:solidFill>
                        <a:effectLst/>
                        <a:latin typeface="Nazanin" panose="00000400000000000000" pitchFamily="2" charset="-78"/>
                        <a:ea typeface="Nazanin" panose="00000400000000000000" pitchFamily="2" charset="-78"/>
                        <a:cs typeface="Nazanin" panose="00000400000000000000" pitchFamily="2" charset="-78"/>
                      </a:endParaRPr>
                    </a:p>
                    <a:p>
                      <a:pPr marL="342900" marR="524510" indent="-34290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ar-SA" sz="2400" kern="1200" dirty="0" smtClean="0">
                          <a:solidFill>
                            <a:srgbClr val="000000"/>
                          </a:solidFill>
                          <a:effectLst/>
                          <a:latin typeface="Nazanin" panose="00000400000000000000" pitchFamily="2" charset="-78"/>
                          <a:ea typeface="Nazanin" panose="00000400000000000000" pitchFamily="2" charset="-78"/>
                          <a:cs typeface="Nazanin" panose="00000400000000000000" pitchFamily="2" charset="-78"/>
                        </a:rPr>
                        <a:t>  فعاليت هاي مذهبي یا معنوي  </a:t>
                      </a:r>
                      <a:endParaRPr lang="fa-IR" sz="2400" kern="1200" dirty="0" smtClean="0">
                        <a:solidFill>
                          <a:srgbClr val="000000"/>
                        </a:solidFill>
                        <a:effectLst/>
                        <a:latin typeface="Nazanin" panose="00000400000000000000" pitchFamily="2" charset="-78"/>
                        <a:ea typeface="Nazanin" panose="00000400000000000000" pitchFamily="2" charset="-78"/>
                        <a:cs typeface="Nazanin" panose="00000400000000000000" pitchFamily="2" charset="-78"/>
                      </a:endParaRPr>
                    </a:p>
                    <a:p>
                      <a:pPr marL="342900" marR="524510" indent="-34290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ar-SA" sz="2400" kern="1200" dirty="0" smtClean="0">
                          <a:solidFill>
                            <a:srgbClr val="000000"/>
                          </a:solidFill>
                          <a:effectLst/>
                          <a:latin typeface="Nazanin" panose="00000400000000000000" pitchFamily="2" charset="-78"/>
                          <a:ea typeface="Nazanin" panose="00000400000000000000" pitchFamily="2" charset="-78"/>
                          <a:cs typeface="Nazanin" panose="00000400000000000000" pitchFamily="2" charset="-78"/>
                        </a:rPr>
                        <a:t>فعاليت هاي حمایت شده اجتماعي </a:t>
                      </a:r>
                      <a:endParaRPr lang="fa-IR" sz="2400" kern="1200" dirty="0" smtClean="0">
                        <a:solidFill>
                          <a:srgbClr val="000000"/>
                        </a:solidFill>
                        <a:effectLst/>
                        <a:latin typeface="Nazanin" panose="00000400000000000000" pitchFamily="2" charset="-78"/>
                        <a:ea typeface="Nazanin" panose="00000400000000000000" pitchFamily="2" charset="-78"/>
                        <a:cs typeface="Nazanin" panose="00000400000000000000" pitchFamily="2" charset="-78"/>
                      </a:endParaRPr>
                    </a:p>
                    <a:p>
                      <a:pPr marL="342900" marR="69850" indent="-34290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4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ar-SA" sz="2400" kern="1200" dirty="0" smtClean="0">
                          <a:solidFill>
                            <a:srgbClr val="000000"/>
                          </a:solidFill>
                          <a:effectLst/>
                          <a:latin typeface="Nazanin" panose="00000400000000000000" pitchFamily="2" charset="-78"/>
                          <a:ea typeface="Nazanin" panose="00000400000000000000" pitchFamily="2" charset="-78"/>
                          <a:cs typeface="Nazanin" panose="00000400000000000000" pitchFamily="2" charset="-78"/>
                        </a:rPr>
                        <a:t>سطح سواد بالا درباره رسانه هاي موجود در جامعه)</a:t>
                      </a:r>
                      <a:endParaRPr lang="fa-IR" sz="2400" kern="1200" dirty="0" smtClean="0">
                        <a:solidFill>
                          <a:srgbClr val="000000"/>
                        </a:solidFill>
                        <a:effectLst/>
                        <a:latin typeface="Nazanin" panose="00000400000000000000" pitchFamily="2" charset="-78"/>
                        <a:ea typeface="Nazanin" panose="00000400000000000000" pitchFamily="2" charset="-78"/>
                        <a:cs typeface="Nazanin" panose="00000400000000000000" pitchFamily="2" charset="-78"/>
                      </a:endParaRPr>
                    </a:p>
                    <a:p>
                      <a:pPr marL="342900" marR="69850" indent="-34290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4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ar-SA" sz="2400" kern="1200" dirty="0" smtClean="0">
                          <a:solidFill>
                            <a:srgbClr val="000000"/>
                          </a:solidFill>
                          <a:effectLst/>
                          <a:latin typeface="Nazanin" panose="00000400000000000000" pitchFamily="2" charset="-78"/>
                          <a:ea typeface="Nazanin" panose="00000400000000000000" pitchFamily="2" charset="-78"/>
                          <a:cs typeface="Nazanin" panose="00000400000000000000" pitchFamily="2" charset="-78"/>
                        </a:rPr>
                        <a:t>كاهش پيام هاي تبليغاتي نامطلوب</a:t>
                      </a:r>
                      <a:endParaRPr lang="en-US" sz="2400" kern="1200" dirty="0">
                        <a:solidFill>
                          <a:srgbClr val="000000"/>
                        </a:solidFill>
                        <a:effectLst/>
                        <a:latin typeface="Nazanin" panose="00000400000000000000" pitchFamily="2" charset="-78"/>
                        <a:ea typeface="Nazanin" panose="00000400000000000000" pitchFamily="2" charset="-78"/>
                        <a:cs typeface="Nazanin" panose="00000400000000000000" pitchFamily="2" charset="-78"/>
                      </a:endParaRPr>
                    </a:p>
                  </a:txBody>
                  <a:tcPr marL="0" marR="0" marT="6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120650" indent="-17145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Nazanin" panose="00000400000000000000" pitchFamily="2" charset="-78"/>
                        </a:rPr>
                        <a:t> </a:t>
                      </a:r>
                      <a:r>
                        <a:rPr lang="ar-SA" sz="2400" kern="1200" dirty="0">
                          <a:solidFill>
                            <a:srgbClr val="000000"/>
                          </a:solidFill>
                          <a:effectLst/>
                          <a:latin typeface="Nazanin" panose="00000400000000000000" pitchFamily="2" charset="-78"/>
                          <a:ea typeface="Nazanin" panose="00000400000000000000" pitchFamily="2" charset="-78"/>
                          <a:cs typeface="Nazanin" panose="00000400000000000000" pitchFamily="2" charset="-78"/>
                        </a:rPr>
                        <a:t>هنجارهاي اجتماعي كه سوء مصرف مواد را تقویت مي كنند. </a:t>
                      </a:r>
                      <a:endParaRPr lang="en-US" sz="2400" kern="1200" dirty="0">
                        <a:solidFill>
                          <a:srgbClr val="000000"/>
                        </a:solidFill>
                        <a:effectLst/>
                        <a:latin typeface="Nazanin" panose="00000400000000000000" pitchFamily="2" charset="-78"/>
                        <a:ea typeface="Nazanin" panose="00000400000000000000" pitchFamily="2" charset="-78"/>
                        <a:cs typeface="Nazanin" panose="00000400000000000000" pitchFamily="2" charset="-78"/>
                      </a:endParaRPr>
                    </a:p>
                    <a:p>
                      <a:pPr marL="342900" marR="466090" indent="-342900" algn="just" rtl="1">
                        <a:lnSpc>
                          <a:spcPct val="127000"/>
                        </a:lnSpc>
                        <a:spcBef>
                          <a:spcPts val="0"/>
                        </a:spcBef>
                        <a:spcAft>
                          <a:spcPts val="395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Nazanin" panose="00000400000000000000" pitchFamily="2" charset="-78"/>
                          <a:ea typeface="Nazanin" panose="00000400000000000000" pitchFamily="2" charset="-78"/>
                          <a:cs typeface="Nazanin" panose="00000400000000000000" pitchFamily="2" charset="-78"/>
                        </a:rPr>
                        <a:t> </a:t>
                      </a:r>
                      <a:r>
                        <a:rPr lang="ar-SA" sz="2400" kern="1200" dirty="0">
                          <a:solidFill>
                            <a:srgbClr val="000000"/>
                          </a:solidFill>
                          <a:effectLst/>
                          <a:latin typeface="Nazanin" panose="00000400000000000000" pitchFamily="2" charset="-78"/>
                          <a:ea typeface="Nazanin" panose="00000400000000000000" pitchFamily="2" charset="-78"/>
                          <a:cs typeface="Nazanin" panose="00000400000000000000" pitchFamily="2" charset="-78"/>
                        </a:rPr>
                        <a:t>رواج جرم و خلاف در جامعه یا محله </a:t>
                      </a:r>
                      <a:endParaRPr lang="fa-IR" sz="2400" kern="1200" dirty="0" smtClean="0">
                        <a:solidFill>
                          <a:srgbClr val="000000"/>
                        </a:solidFill>
                        <a:effectLst/>
                        <a:latin typeface="Nazanin" panose="00000400000000000000" pitchFamily="2" charset="-78"/>
                        <a:ea typeface="Nazanin" panose="00000400000000000000" pitchFamily="2" charset="-78"/>
                        <a:cs typeface="Nazanin" panose="00000400000000000000" pitchFamily="2" charset="-78"/>
                      </a:endParaRPr>
                    </a:p>
                    <a:p>
                      <a:pPr marL="342900" marR="466090" indent="-342900" algn="just" rtl="1">
                        <a:lnSpc>
                          <a:spcPct val="127000"/>
                        </a:lnSpc>
                        <a:spcBef>
                          <a:spcPts val="0"/>
                        </a:spcBef>
                        <a:spcAft>
                          <a:spcPts val="395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ar-SA" sz="2400" kern="1200" dirty="0" smtClean="0">
                          <a:solidFill>
                            <a:srgbClr val="000000"/>
                          </a:solidFill>
                          <a:effectLst/>
                          <a:latin typeface="Nazanin" panose="00000400000000000000" pitchFamily="2" charset="-78"/>
                          <a:ea typeface="Nazanin" panose="00000400000000000000" pitchFamily="2" charset="-78"/>
                          <a:cs typeface="Nazanin" panose="00000400000000000000" pitchFamily="2" charset="-78"/>
                        </a:rPr>
                        <a:t> </a:t>
                      </a:r>
                      <a:r>
                        <a:rPr lang="ar-SA" sz="2400" kern="1200" dirty="0">
                          <a:solidFill>
                            <a:srgbClr val="000000"/>
                          </a:solidFill>
                          <a:effectLst/>
                          <a:latin typeface="Nazanin" panose="00000400000000000000" pitchFamily="2" charset="-78"/>
                          <a:ea typeface="Nazanin" panose="00000400000000000000" pitchFamily="2" charset="-78"/>
                          <a:cs typeface="Nazanin" panose="00000400000000000000" pitchFamily="2" charset="-78"/>
                        </a:rPr>
                        <a:t>دسترسي آسان به مواد </a:t>
                      </a:r>
                      <a:endParaRPr lang="en-US" sz="2400" kern="1200" dirty="0">
                        <a:solidFill>
                          <a:srgbClr val="000000"/>
                        </a:solidFill>
                        <a:effectLst/>
                        <a:latin typeface="Nazanin" panose="00000400000000000000" pitchFamily="2" charset="-78"/>
                        <a:ea typeface="Nazanin" panose="00000400000000000000" pitchFamily="2" charset="-78"/>
                        <a:cs typeface="Nazanin" panose="00000400000000000000" pitchFamily="2" charset="-78"/>
                      </a:endParaRPr>
                    </a:p>
                    <a:p>
                      <a:pPr marL="342900" marR="225425" indent="-34290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Nazanin" panose="00000400000000000000" pitchFamily="2" charset="-78"/>
                          <a:ea typeface="Nazanin" panose="00000400000000000000" pitchFamily="2" charset="-78"/>
                          <a:cs typeface="Nazanin" panose="00000400000000000000" pitchFamily="2" charset="-78"/>
                        </a:rPr>
                        <a:t> </a:t>
                      </a:r>
                      <a:r>
                        <a:rPr lang="ar-SA" sz="2400" kern="1200" dirty="0">
                          <a:solidFill>
                            <a:srgbClr val="000000"/>
                          </a:solidFill>
                          <a:effectLst/>
                          <a:latin typeface="Nazanin" panose="00000400000000000000" pitchFamily="2" charset="-78"/>
                          <a:ea typeface="Nazanin" panose="00000400000000000000" pitchFamily="2" charset="-78"/>
                          <a:cs typeface="Nazanin" panose="00000400000000000000" pitchFamily="2" charset="-78"/>
                        </a:rPr>
                        <a:t>نبود سنت هاى فرهنگى و تاریخى مناسب </a:t>
                      </a:r>
                      <a:endParaRPr lang="en-US" sz="2400" kern="1200" dirty="0">
                        <a:solidFill>
                          <a:srgbClr val="000000"/>
                        </a:solidFill>
                        <a:effectLst/>
                        <a:latin typeface="Nazanin" panose="00000400000000000000" pitchFamily="2" charset="-78"/>
                        <a:ea typeface="Nazanin" panose="00000400000000000000" pitchFamily="2" charset="-78"/>
                        <a:cs typeface="Nazanin" panose="00000400000000000000" pitchFamily="2" charset="-78"/>
                      </a:endParaRPr>
                    </a:p>
                  </a:txBody>
                  <a:tcPr marL="0" marR="0" marT="6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310" marR="0" indent="0" algn="ctr" defTabSz="914400" rtl="1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2000" b="0" kern="1200" dirty="0" smtClean="0">
                        <a:solidFill>
                          <a:schemeClr val="tx1"/>
                        </a:solidFill>
                        <a:effectLst/>
                        <a:latin typeface="Nazanin" panose="00000400000000000000" pitchFamily="2" charset="-78"/>
                        <a:ea typeface="Nazanin" panose="00000400000000000000" pitchFamily="2" charset="-78"/>
                        <a:cs typeface="Nazanin" panose="00000400000000000000" pitchFamily="2" charset="-78"/>
                      </a:endParaRPr>
                    </a:p>
                    <a:p>
                      <a:pPr marL="67310" marR="0" indent="0" algn="ctr" defTabSz="914400" rtl="1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kern="1200" dirty="0" smtClean="0">
                          <a:solidFill>
                            <a:srgbClr val="000000"/>
                          </a:solidFill>
                          <a:effectLst/>
                          <a:latin typeface="Nazanin" panose="00000400000000000000" pitchFamily="2" charset="-78"/>
                          <a:ea typeface="Nazanin" panose="00000400000000000000" pitchFamily="2" charset="-78"/>
                          <a:cs typeface="Nazanin" panose="00000400000000000000" pitchFamily="2" charset="-78"/>
                        </a:rPr>
                        <a:t>جا</a:t>
                      </a:r>
                      <a:r>
                        <a:rPr lang="fa-IR" sz="2400" b="0" kern="1200" dirty="0" smtClean="0">
                          <a:solidFill>
                            <a:schemeClr val="tx1"/>
                          </a:solidFill>
                          <a:effectLst/>
                          <a:latin typeface="Nazanin" panose="00000400000000000000" pitchFamily="2" charset="-78"/>
                          <a:ea typeface="Nazanin" panose="00000400000000000000" pitchFamily="2" charset="-78"/>
                          <a:cs typeface="Nazanin" panose="00000400000000000000" pitchFamily="2" charset="-78"/>
                        </a:rPr>
                        <a:t>معه</a:t>
                      </a:r>
                      <a:endParaRPr lang="en-US" sz="2400" b="0" kern="1200" dirty="0">
                        <a:solidFill>
                          <a:schemeClr val="tx1"/>
                        </a:solidFill>
                        <a:effectLst/>
                        <a:latin typeface="Nazanin" panose="00000400000000000000" pitchFamily="2" charset="-78"/>
                        <a:ea typeface="Nazanin" panose="00000400000000000000" pitchFamily="2" charset="-78"/>
                        <a:cs typeface="Nazanin" panose="00000400000000000000" pitchFamily="2" charset="-78"/>
                      </a:endParaRPr>
                    </a:p>
                  </a:txBody>
                  <a:tcPr marL="0" marR="0" marT="6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31671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951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610600" cy="5668963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A" b="1" dirty="0">
                <a:solidFill>
                  <a:schemeClr val="tx1"/>
                </a:solidFill>
                <a:cs typeface="B Mitra" panose="00000400000000000000" pitchFamily="2" charset="-78"/>
              </a:rPr>
              <a:t>رفتارهای پرخطر </a:t>
            </a:r>
            <a:r>
              <a:rPr lang="en-US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Risk-Taking </a:t>
            </a:r>
            <a:r>
              <a:rPr lang="en-US" b="1" dirty="0">
                <a:solidFill>
                  <a:schemeClr val="tx1"/>
                </a:solidFill>
                <a:cs typeface="B Mitra" panose="00000400000000000000" pitchFamily="2" charset="-78"/>
              </a:rPr>
              <a:t>Behaviors</a:t>
            </a:r>
            <a:r>
              <a:rPr lang="en-US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)</a:t>
            </a:r>
            <a:r>
              <a:rPr lang="fa-IR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)</a:t>
            </a:r>
            <a:endParaRPr lang="en-US" b="1" dirty="0">
              <a:solidFill>
                <a:schemeClr val="tx1"/>
              </a:solidFill>
              <a:cs typeface="B Mitra" panose="00000400000000000000" pitchFamily="2" charset="-78"/>
            </a:endParaRPr>
          </a:p>
          <a:p>
            <a:pPr marL="0" indent="0" algn="r" rtl="1">
              <a:buNone/>
            </a:pPr>
            <a:r>
              <a:rPr lang="ar-SA" dirty="0">
                <a:solidFill>
                  <a:schemeClr val="tx1"/>
                </a:solidFill>
                <a:cs typeface="B Mitra" panose="00000400000000000000" pitchFamily="2" charset="-78"/>
              </a:rPr>
              <a:t>رفتارهایی که احتمال آسیب جسمی، روانی، اجتماعی یا اقتصادی به فرد یا دیگران را افزایش می‌دهند.  </a:t>
            </a:r>
            <a:endParaRPr lang="en-US" dirty="0">
              <a:solidFill>
                <a:schemeClr val="tx1"/>
              </a:solidFill>
              <a:cs typeface="B Mitra" panose="00000400000000000000" pitchFamily="2" charset="-78"/>
            </a:endParaRPr>
          </a:p>
          <a:p>
            <a:pPr marL="0" indent="0" algn="r">
              <a:buNone/>
            </a:pPr>
            <a:r>
              <a:rPr lang="fa-IR" b="1" dirty="0">
                <a:solidFill>
                  <a:schemeClr val="tx1"/>
                </a:solidFill>
                <a:cs typeface="B Mitra" panose="00000400000000000000" pitchFamily="2" charset="-78"/>
              </a:rPr>
              <a:t>شایع‌ترین </a:t>
            </a:r>
            <a:r>
              <a:rPr lang="fa-IR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رفتارهای پرخطر </a:t>
            </a:r>
            <a:r>
              <a:rPr lang="fa-IR" b="1" dirty="0">
                <a:solidFill>
                  <a:schemeClr val="tx1"/>
                </a:solidFill>
                <a:cs typeface="B Mitra" panose="00000400000000000000" pitchFamily="2" charset="-78"/>
              </a:rPr>
              <a:t>در </a:t>
            </a:r>
            <a:r>
              <a:rPr lang="fa-IR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نوجوانی</a:t>
            </a:r>
          </a:p>
          <a:p>
            <a:pPr marL="0" indent="0" algn="r">
              <a:buNone/>
            </a:pPr>
            <a:r>
              <a:rPr lang="fa-IR" sz="2800" b="1" dirty="0" smtClean="0">
                <a:solidFill>
                  <a:schemeClr val="tx1"/>
                </a:solidFill>
                <a:cs typeface="B Mitra" panose="00000400000000000000" pitchFamily="2" charset="-78"/>
              </a:rPr>
              <a:t>- </a:t>
            </a:r>
            <a:r>
              <a:rPr lang="fa-IR" sz="2400" b="1" dirty="0">
                <a:solidFill>
                  <a:schemeClr val="tx1"/>
                </a:solidFill>
                <a:cs typeface="B Mitra" panose="00000400000000000000" pitchFamily="2" charset="-78"/>
              </a:rPr>
              <a:t>مصرف مواد (سیگار، الکل، مواد مخدر)</a:t>
            </a:r>
          </a:p>
          <a:p>
            <a:pPr marL="0" indent="0" algn="r">
              <a:buNone/>
            </a:pPr>
            <a:r>
              <a:rPr lang="fa-IR" sz="2400" b="1" dirty="0">
                <a:solidFill>
                  <a:schemeClr val="tx1"/>
                </a:solidFill>
                <a:cs typeface="B Mitra" panose="00000400000000000000" pitchFamily="2" charset="-78"/>
              </a:rPr>
              <a:t>- رفتارهای جنسی پرخطر</a:t>
            </a:r>
          </a:p>
          <a:p>
            <a:pPr marL="0" indent="0" algn="r">
              <a:buNone/>
            </a:pPr>
            <a:r>
              <a:rPr lang="fa-IR" sz="2400" b="1" dirty="0">
                <a:solidFill>
                  <a:schemeClr val="tx1"/>
                </a:solidFill>
                <a:cs typeface="B Mitra" panose="00000400000000000000" pitchFamily="2" charset="-78"/>
              </a:rPr>
              <a:t>- رفتارهای خودکشی‌آمیز یا خودآسیبی</a:t>
            </a:r>
          </a:p>
          <a:p>
            <a:pPr marL="0" indent="0" algn="r">
              <a:buNone/>
            </a:pPr>
            <a:r>
              <a:rPr lang="fa-IR" sz="2400" b="1" dirty="0">
                <a:solidFill>
                  <a:schemeClr val="tx1"/>
                </a:solidFill>
                <a:cs typeface="B Mitra" panose="00000400000000000000" pitchFamily="2" charset="-78"/>
              </a:rPr>
              <a:t>- رفتارهای خشونت‌آمیز یا مجرمانه</a:t>
            </a:r>
          </a:p>
          <a:p>
            <a:pPr marL="0" indent="0" algn="r">
              <a:buNone/>
            </a:pPr>
            <a:r>
              <a:rPr lang="fa-IR" sz="2400" b="1" dirty="0">
                <a:solidFill>
                  <a:schemeClr val="tx1"/>
                </a:solidFill>
                <a:cs typeface="B Mitra" panose="00000400000000000000" pitchFamily="2" charset="-78"/>
              </a:rPr>
              <a:t>- رانندگی پرخطر</a:t>
            </a:r>
          </a:p>
          <a:p>
            <a:pPr marL="0" indent="0" algn="r">
              <a:buNone/>
            </a:pPr>
            <a:r>
              <a:rPr lang="fa-IR" sz="2400" b="1" dirty="0">
                <a:solidFill>
                  <a:schemeClr val="tx1"/>
                </a:solidFill>
                <a:cs typeface="B Mitra" panose="00000400000000000000" pitchFamily="2" charset="-78"/>
              </a:rPr>
              <a:t>- استفاده افراطی از فناوری/شبکه‌های اجتماعی</a:t>
            </a:r>
          </a:p>
          <a:p>
            <a:pPr marL="0" indent="0" algn="r">
              <a:buNone/>
            </a:pPr>
            <a:endParaRPr lang="en-US" dirty="0">
              <a:solidFill>
                <a:schemeClr val="tx1"/>
              </a:solidFill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9401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9549191"/>
              </p:ext>
            </p:extLst>
          </p:nvPr>
        </p:nvGraphicFramePr>
        <p:xfrm>
          <a:off x="609600" y="990600"/>
          <a:ext cx="8305800" cy="4648200"/>
        </p:xfrm>
        <a:graphic>
          <a:graphicData uri="http://schemas.openxmlformats.org/drawingml/2006/table">
            <a:tbl>
              <a:tblPr firstRow="1" firstCol="1" bandRow="1"/>
              <a:tblGrid>
                <a:gridCol w="3621798">
                  <a:extLst>
                    <a:ext uri="{9D8B030D-6E8A-4147-A177-3AD203B41FA5}">
                      <a16:colId xmlns:a16="http://schemas.microsoft.com/office/drawing/2014/main" val="1207958258"/>
                    </a:ext>
                  </a:extLst>
                </a:gridCol>
                <a:gridCol w="3743723">
                  <a:extLst>
                    <a:ext uri="{9D8B030D-6E8A-4147-A177-3AD203B41FA5}">
                      <a16:colId xmlns:a16="http://schemas.microsoft.com/office/drawing/2014/main" val="2501960322"/>
                    </a:ext>
                  </a:extLst>
                </a:gridCol>
                <a:gridCol w="940279">
                  <a:extLst>
                    <a:ext uri="{9D8B030D-6E8A-4147-A177-3AD203B41FA5}">
                      <a16:colId xmlns:a16="http://schemas.microsoft.com/office/drawing/2014/main" val="1847736851"/>
                    </a:ext>
                  </a:extLst>
                </a:gridCol>
              </a:tblGrid>
              <a:tr h="822488">
                <a:tc>
                  <a:txBody>
                    <a:bodyPr/>
                    <a:lstStyle/>
                    <a:p>
                      <a:pPr marL="67310" marR="0" indent="0" algn="ctr" defTabSz="914400" rtl="1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0" kern="1200" dirty="0">
                          <a:solidFill>
                            <a:srgbClr val="00B0F0"/>
                          </a:solidFill>
                          <a:effectLst/>
                          <a:latin typeface="Nazanin" panose="00000400000000000000" pitchFamily="2" charset="-78"/>
                          <a:ea typeface="Nazanin" panose="00000400000000000000" pitchFamily="2" charset="-78"/>
                          <a:cs typeface="B Titr" panose="00000700000000000000" pitchFamily="2" charset="-78"/>
                        </a:rPr>
                        <a:t>عوامل محافظ </a:t>
                      </a:r>
                      <a:endParaRPr lang="en-US" sz="2000" b="0" kern="1200" dirty="0">
                        <a:solidFill>
                          <a:srgbClr val="00B0F0"/>
                        </a:solidFill>
                        <a:effectLst/>
                        <a:latin typeface="Nazanin" panose="00000400000000000000" pitchFamily="2" charset="-78"/>
                        <a:ea typeface="Nazanin" panose="00000400000000000000" pitchFamily="2" charset="-78"/>
                        <a:cs typeface="B Titr" panose="00000700000000000000" pitchFamily="2" charset="-78"/>
                      </a:endParaRPr>
                    </a:p>
                  </a:txBody>
                  <a:tcPr marL="0" marR="0" marT="6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310" marR="0" indent="0" algn="ctr" defTabSz="914400" rtl="1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0" kern="1200" dirty="0">
                          <a:solidFill>
                            <a:srgbClr val="00B0F0"/>
                          </a:solidFill>
                          <a:effectLst/>
                          <a:latin typeface="Nazanin" panose="00000400000000000000" pitchFamily="2" charset="-78"/>
                          <a:ea typeface="Nazanin" panose="00000400000000000000" pitchFamily="2" charset="-78"/>
                          <a:cs typeface="B Titr" panose="00000700000000000000" pitchFamily="2" charset="-78"/>
                        </a:rPr>
                        <a:t>عوامل خطر  </a:t>
                      </a:r>
                      <a:endParaRPr lang="en-US" sz="2000" b="0" kern="1200" dirty="0">
                        <a:solidFill>
                          <a:srgbClr val="00B0F0"/>
                        </a:solidFill>
                        <a:effectLst/>
                        <a:latin typeface="Nazanin" panose="00000400000000000000" pitchFamily="2" charset="-78"/>
                        <a:ea typeface="Nazanin" panose="00000400000000000000" pitchFamily="2" charset="-78"/>
                        <a:cs typeface="B Titr" panose="00000700000000000000" pitchFamily="2" charset="-78"/>
                      </a:endParaRPr>
                    </a:p>
                  </a:txBody>
                  <a:tcPr marL="0" marR="0" marT="6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310" marR="0" indent="0" algn="ctr" defTabSz="914400" rtl="1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0" kern="1200" dirty="0">
                          <a:solidFill>
                            <a:srgbClr val="00B0F0"/>
                          </a:solidFill>
                          <a:effectLst/>
                          <a:latin typeface="Nazanin" panose="00000400000000000000" pitchFamily="2" charset="-78"/>
                          <a:ea typeface="Nazanin" panose="00000400000000000000" pitchFamily="2" charset="-78"/>
                          <a:cs typeface="B Titr" panose="00000700000000000000" pitchFamily="2" charset="-78"/>
                        </a:rPr>
                        <a:t>حوزه </a:t>
                      </a:r>
                      <a:endParaRPr lang="en-US" sz="2000" b="0" kern="1200" dirty="0">
                        <a:solidFill>
                          <a:srgbClr val="00B0F0"/>
                        </a:solidFill>
                        <a:effectLst/>
                        <a:latin typeface="Nazanin" panose="00000400000000000000" pitchFamily="2" charset="-78"/>
                        <a:ea typeface="Nazanin" panose="00000400000000000000" pitchFamily="2" charset="-78"/>
                        <a:cs typeface="B Titr" panose="00000700000000000000" pitchFamily="2" charset="-78"/>
                      </a:endParaRPr>
                    </a:p>
                  </a:txBody>
                  <a:tcPr marL="0" marR="0" marT="6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5439608"/>
                  </a:ext>
                </a:extLst>
              </a:tr>
              <a:tr h="3825712">
                <a:tc>
                  <a:txBody>
                    <a:bodyPr/>
                    <a:lstStyle/>
                    <a:p>
                      <a:pPr marL="394335" marR="0" indent="-342900" algn="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19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ar-SA" sz="2000" dirty="0" smtClean="0">
                          <a:solidFill>
                            <a:srgbClr val="000000"/>
                          </a:solidFill>
                          <a:effectLst/>
                          <a:latin typeface="Nazanin" panose="00000400000000000000" pitchFamily="2" charset="-78"/>
                          <a:ea typeface="Nazanin" panose="00000400000000000000" pitchFamily="2" charset="-78"/>
                          <a:cs typeface="Nazanin" panose="00000400000000000000" pitchFamily="2" charset="-78"/>
                        </a:rPr>
                        <a:t>شبكه ارتباطي شكل گرفته</a:t>
                      </a:r>
                      <a:r>
                        <a:rPr lang="ar-SA" sz="2000" dirty="0" smtClean="0">
                          <a:solidFill>
                            <a:srgbClr val="000000"/>
                          </a:solidFill>
                          <a:effectLst/>
                          <a:latin typeface="Nazanin" panose="00000400000000000000" pitchFamily="2" charset="-78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 smtClean="0">
                        <a:solidFill>
                          <a:srgbClr val="000000"/>
                        </a:solidFill>
                        <a:effectLst/>
                        <a:latin typeface="Nazanin" panose="00000400000000000000" pitchFamily="2" charset="-78"/>
                        <a:ea typeface="Nazanin" panose="00000400000000000000" pitchFamily="2" charset="-78"/>
                        <a:cs typeface="Nazanin" panose="00000400000000000000" pitchFamily="2" charset="-78"/>
                      </a:endParaRPr>
                    </a:p>
                    <a:p>
                      <a:pPr marL="342900" indent="-342900" algn="r" rtl="1">
                        <a:lnSpc>
                          <a:spcPct val="20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ar-SA" sz="2000" dirty="0" smtClean="0">
                          <a:solidFill>
                            <a:srgbClr val="000000"/>
                          </a:solidFill>
                          <a:effectLst/>
                          <a:latin typeface="Nazanin" panose="00000400000000000000" pitchFamily="2" charset="-78"/>
                          <a:ea typeface="Nazanin" panose="00000400000000000000" pitchFamily="2" charset="-78"/>
                          <a:cs typeface="Nazanin" panose="00000400000000000000" pitchFamily="2" charset="-78"/>
                        </a:rPr>
                        <a:t>فعاليت هاي اجتماعي سامان یافته در محله</a:t>
                      </a:r>
                      <a:r>
                        <a:rPr lang="ar-SA" sz="2000" dirty="0" smtClean="0">
                          <a:solidFill>
                            <a:srgbClr val="000000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fa-IR" sz="2000" dirty="0" smtClean="0">
                        <a:solidFill>
                          <a:srgbClr val="000000"/>
                        </a:solidFill>
                        <a:effectLst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 algn="r" rtl="1">
                        <a:lnSpc>
                          <a:spcPct val="20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ar-SA" sz="2000" dirty="0" smtClean="0">
                          <a:solidFill>
                            <a:srgbClr val="000000"/>
                          </a:solidFill>
                          <a:effectLst/>
                          <a:ea typeface="Arial" panose="020B0604020202020204" pitchFamily="34" charset="0"/>
                          <a:cs typeface="+mn-cs"/>
                        </a:rPr>
                        <a:t> </a:t>
                      </a:r>
                      <a:r>
                        <a:rPr lang="ar-SA" sz="2000" dirty="0" smtClean="0">
                          <a:solidFill>
                            <a:srgbClr val="000000"/>
                          </a:solidFill>
                          <a:effectLst/>
                          <a:latin typeface="Nazanin" panose="00000400000000000000" pitchFamily="2" charset="-78"/>
                          <a:ea typeface="Nazanin" panose="00000400000000000000" pitchFamily="2" charset="-78"/>
                          <a:cs typeface="Nazanin" panose="00000400000000000000" pitchFamily="2" charset="-78"/>
                        </a:rPr>
                        <a:t>امكانات مناسب ورزشي و تفریحي</a:t>
                      </a:r>
                      <a:r>
                        <a:rPr lang="ar-SA" sz="2000" dirty="0" smtClean="0">
                          <a:solidFill>
                            <a:srgbClr val="000000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Nazanin" panose="00000400000000000000" pitchFamily="2" charset="-78"/>
                        <a:ea typeface="Nazanin" panose="00000400000000000000" pitchFamily="2" charset="-78"/>
                        <a:cs typeface="Nazanin" panose="00000400000000000000" pitchFamily="2" charset="-78"/>
                      </a:endParaRPr>
                    </a:p>
                  </a:txBody>
                  <a:tcPr marL="0" marR="0" marT="6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0210" marR="0" indent="-342900" algn="r" defTabSz="914400" rtl="1" eaLnBrk="1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ar-SA" sz="2000" dirty="0" smtClean="0">
                          <a:solidFill>
                            <a:srgbClr val="000000"/>
                          </a:solidFill>
                          <a:effectLst/>
                          <a:latin typeface="Nazanin" panose="00000400000000000000" pitchFamily="2" charset="-78"/>
                          <a:ea typeface="Nazanin" panose="00000400000000000000" pitchFamily="2" charset="-78"/>
                          <a:cs typeface="Nazanin" panose="00000400000000000000" pitchFamily="2" charset="-78"/>
                        </a:rPr>
                        <a:t>فراواني و سهولت دسترسي به مواد</a:t>
                      </a:r>
                      <a:r>
                        <a:rPr lang="ar-SA" sz="2000" dirty="0" smtClean="0">
                          <a:solidFill>
                            <a:srgbClr val="000000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fa-IR" sz="2000" dirty="0" smtClean="0">
                        <a:solidFill>
                          <a:srgbClr val="000000"/>
                        </a:solidFill>
                        <a:effectLst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10210" marR="0" indent="-342900" algn="r" defTabSz="914400" rtl="1" eaLnBrk="1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ar-SA" sz="2000" dirty="0" smtClean="0">
                          <a:solidFill>
                            <a:srgbClr val="000000"/>
                          </a:solidFill>
                          <a:effectLst/>
                          <a:ea typeface="Arial" panose="020B0604020202020204" pitchFamily="34" charset="0"/>
                          <a:cs typeface="+mn-cs"/>
                        </a:rPr>
                        <a:t> </a:t>
                      </a:r>
                      <a:r>
                        <a:rPr lang="ar-SA" sz="2000" dirty="0" smtClean="0">
                          <a:solidFill>
                            <a:srgbClr val="000000"/>
                          </a:solidFill>
                          <a:effectLst/>
                          <a:latin typeface="Nazanin" panose="00000400000000000000" pitchFamily="2" charset="-78"/>
                          <a:ea typeface="Nazanin" panose="00000400000000000000" pitchFamily="2" charset="-78"/>
                          <a:cs typeface="Nazanin" panose="00000400000000000000" pitchFamily="2" charset="-78"/>
                        </a:rPr>
                        <a:t>وجود نوجوانان مصرف كننده مواد</a:t>
                      </a:r>
                      <a:r>
                        <a:rPr lang="ar-SA" sz="2000" dirty="0" smtClean="0">
                          <a:solidFill>
                            <a:srgbClr val="000000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ar-SA" sz="2000" dirty="0" smtClean="0">
                          <a:solidFill>
                            <a:srgbClr val="000000"/>
                          </a:solidFill>
                          <a:effectLst/>
                          <a:ea typeface="Arial" panose="020B0604020202020204" pitchFamily="34" charset="0"/>
                          <a:cs typeface="+mn-cs"/>
                        </a:rPr>
                        <a:t> </a:t>
                      </a:r>
                      <a:endParaRPr lang="fa-IR" sz="2000" dirty="0" smtClean="0">
                        <a:solidFill>
                          <a:srgbClr val="000000"/>
                        </a:solidFill>
                        <a:effectLst/>
                        <a:ea typeface="Arial" panose="020B0604020202020204" pitchFamily="34" charset="0"/>
                        <a:cs typeface="+mn-cs"/>
                      </a:endParaRPr>
                    </a:p>
                    <a:p>
                      <a:pPr marL="410210" marR="0" indent="-342900" algn="r" defTabSz="914400" rtl="1" eaLnBrk="1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ar-SA" sz="2000" dirty="0" smtClean="0">
                          <a:solidFill>
                            <a:srgbClr val="000000"/>
                          </a:solidFill>
                          <a:effectLst/>
                          <a:latin typeface="Nazanin" panose="00000400000000000000" pitchFamily="2" charset="-78"/>
                          <a:ea typeface="Nazanin" panose="00000400000000000000" pitchFamily="2" charset="-78"/>
                          <a:cs typeface="Nazanin" panose="00000400000000000000" pitchFamily="2" charset="-78"/>
                        </a:rPr>
                        <a:t>تراكم جمعيت 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Nazanin" panose="00000400000000000000" pitchFamily="2" charset="-78"/>
                        <a:ea typeface="Nazanin" panose="00000400000000000000" pitchFamily="2" charset="-78"/>
                        <a:cs typeface="Nazanin" panose="00000400000000000000" pitchFamily="2" charset="-78"/>
                      </a:endParaRPr>
                    </a:p>
                  </a:txBody>
                  <a:tcPr marL="0" marR="0" marT="6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310" marR="0" indent="0" algn="ctr" defTabSz="914400" rtl="1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2000" b="0" kern="1200" dirty="0" smtClean="0">
                        <a:solidFill>
                          <a:schemeClr val="tx1"/>
                        </a:solidFill>
                        <a:effectLst/>
                        <a:latin typeface="Nazanin" panose="00000400000000000000" pitchFamily="2" charset="-78"/>
                        <a:ea typeface="Nazanin" panose="00000400000000000000" pitchFamily="2" charset="-78"/>
                        <a:cs typeface="Nazanin" panose="00000400000000000000" pitchFamily="2" charset="-78"/>
                      </a:endParaRPr>
                    </a:p>
                    <a:p>
                      <a:pPr marL="67310" marR="0" indent="0" algn="ctr" defTabSz="914400" rtl="1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0" kern="1200" dirty="0" smtClean="0">
                          <a:solidFill>
                            <a:schemeClr val="tx1"/>
                          </a:solidFill>
                          <a:effectLst/>
                          <a:latin typeface="Nazanin" panose="00000400000000000000" pitchFamily="2" charset="-78"/>
                          <a:ea typeface="Nazanin" panose="00000400000000000000" pitchFamily="2" charset="-78"/>
                          <a:cs typeface="Nazanin" panose="00000400000000000000" pitchFamily="2" charset="-78"/>
                        </a:rPr>
                        <a:t>محله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Nazanin" panose="00000400000000000000" pitchFamily="2" charset="-78"/>
                        <a:ea typeface="Nazanin" panose="00000400000000000000" pitchFamily="2" charset="-78"/>
                        <a:cs typeface="Nazanin" panose="00000400000000000000" pitchFamily="2" charset="-78"/>
                      </a:endParaRPr>
                    </a:p>
                  </a:txBody>
                  <a:tcPr marL="0" marR="0" marT="6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31671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971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57200"/>
            <a:ext cx="8763000" cy="5668963"/>
          </a:xfrm>
        </p:spPr>
        <p:txBody>
          <a:bodyPr/>
          <a:lstStyle/>
          <a:p>
            <a:pPr marL="0" marR="0" indent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fa-IR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۵</a:t>
            </a:r>
            <a:r>
              <a:rPr lang="fa-I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. </a:t>
            </a:r>
            <a:r>
              <a:rPr lang="ar-SA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آموزش </a:t>
            </a:r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جنسی و اعتیاد </a:t>
            </a:r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—</a:t>
            </a:r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بدون </a:t>
            </a:r>
            <a:r>
              <a:rPr lang="ar-SA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تابو</a:t>
            </a:r>
            <a:endParaRPr lang="fa-IR" b="1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0" marR="0" indent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fa-IR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0" marR="0" indent="0" algn="r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ar-SA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- </a:t>
            </a:r>
            <a:r>
              <a:rPr lang="ar-SA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والدین باید </a:t>
            </a:r>
            <a:r>
              <a:rPr lang="fa-IR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</a:t>
            </a:r>
            <a:r>
              <a:rPr lang="ar-SA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ولین </a:t>
            </a:r>
            <a:r>
              <a:rPr lang="ar-SA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منبع </a:t>
            </a:r>
            <a:r>
              <a:rPr lang="ar-SA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اطلاعات </a:t>
            </a:r>
            <a:r>
              <a:rPr lang="ar-SA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باشند </a:t>
            </a:r>
            <a:r>
              <a:rPr lang="ar-SA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—</a:t>
            </a:r>
            <a:r>
              <a:rPr lang="ar-SA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نه اینترنت یا همسالان.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r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ar-SA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- استفاده از </a:t>
            </a:r>
            <a:r>
              <a:rPr lang="ar-SA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کتاب‌ها</a:t>
            </a:r>
            <a:r>
              <a:rPr lang="ar-SA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، فیلم‌ها یا کارگاه‌های </a:t>
            </a:r>
            <a:r>
              <a:rPr lang="ar-SA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آموزشی </a:t>
            </a:r>
            <a:r>
              <a:rPr lang="ar-SA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برای شروع گفتگو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r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ar-SA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- تأکید بر </a:t>
            </a:r>
            <a:r>
              <a:rPr lang="ar-SA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عواقب واقعی </a:t>
            </a:r>
            <a:r>
              <a:rPr lang="ar-SA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(نه فقط اخلاقی/مذهبی)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78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pPr algn="ctr"/>
            <a:r>
              <a:rPr lang="ar-SA" sz="4000" dirty="0">
                <a:cs typeface="B Titr" panose="00000700000000000000" pitchFamily="2" charset="-78"/>
              </a:rPr>
              <a:t>علایم مشكوك كننده </a:t>
            </a:r>
            <a:r>
              <a:rPr lang="fa-IR" sz="4000" dirty="0" smtClean="0">
                <a:cs typeface="B Titr" panose="00000700000000000000" pitchFamily="2" charset="-78"/>
              </a:rPr>
              <a:t>مصرف مواد </a:t>
            </a:r>
            <a:endParaRPr lang="en-US" sz="40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135563"/>
          </a:xfrm>
        </p:spPr>
        <p:txBody>
          <a:bodyPr/>
          <a:lstStyle/>
          <a:p>
            <a:pPr lvl="0" algn="r" rtl="1" fontAlgn="base">
              <a:lnSpc>
                <a:spcPct val="110000"/>
              </a:lnSpc>
              <a:spcBef>
                <a:spcPts val="0"/>
              </a:spcBef>
              <a:spcAft>
                <a:spcPts val="130"/>
              </a:spcAft>
              <a:buClr>
                <a:srgbClr val="000000"/>
              </a:buClr>
              <a:buSzPts val="1400"/>
              <a:buFont typeface="+mj-lt"/>
              <a:buAutoNum type="arabicPeriod"/>
            </a:pPr>
            <a:r>
              <a:rPr lang="ar-SA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Nazanin" panose="00000400000000000000" pitchFamily="2" charset="-78"/>
                <a:ea typeface="Nazanin" panose="00000400000000000000" pitchFamily="2" charset="-78"/>
                <a:cs typeface="Nazanin" panose="00000400000000000000" pitchFamily="2" charset="-78"/>
              </a:rPr>
              <a:t>رفتارهاي بي ثبات و غير قابل پيش بيني </a:t>
            </a:r>
            <a:r>
              <a:rPr lang="ar-SA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Nazanin" panose="00000400000000000000" pitchFamily="2" charset="-78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Nazanin" panose="00000400000000000000" pitchFamily="2" charset="-78"/>
              <a:ea typeface="Nazanin" panose="00000400000000000000" pitchFamily="2" charset="-78"/>
              <a:cs typeface="Nazanin" panose="00000400000000000000" pitchFamily="2" charset="-78"/>
            </a:endParaRPr>
          </a:p>
          <a:p>
            <a:pPr lvl="0" algn="r" rtl="1" fontAlgn="base">
              <a:lnSpc>
                <a:spcPct val="110000"/>
              </a:lnSpc>
              <a:spcBef>
                <a:spcPts val="0"/>
              </a:spcBef>
              <a:spcAft>
                <a:spcPts val="130"/>
              </a:spcAft>
              <a:buClr>
                <a:srgbClr val="000000"/>
              </a:buClr>
              <a:buSzPts val="1400"/>
              <a:buFont typeface="+mj-lt"/>
              <a:buAutoNum type="arabicPeriod"/>
            </a:pPr>
            <a:r>
              <a:rPr lang="ar-SA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Nazanin" panose="00000400000000000000" pitchFamily="2" charset="-78"/>
                <a:ea typeface="Nazanin" panose="00000400000000000000" pitchFamily="2" charset="-78"/>
                <a:cs typeface="Nazanin" panose="00000400000000000000" pitchFamily="2" charset="-78"/>
              </a:rPr>
              <a:t>عدم تمایل به برقراري ارتباط و ميل به تنها ماندن در خانه </a:t>
            </a:r>
            <a:r>
              <a:rPr lang="ar-SA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Nazanin" panose="00000400000000000000" pitchFamily="2" charset="-78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Nazanin" panose="00000400000000000000" pitchFamily="2" charset="-78"/>
              <a:ea typeface="Nazanin" panose="00000400000000000000" pitchFamily="2" charset="-78"/>
              <a:cs typeface="Nazanin" panose="00000400000000000000" pitchFamily="2" charset="-78"/>
            </a:endParaRPr>
          </a:p>
          <a:p>
            <a:pPr lvl="0" algn="r" rtl="1" fontAlgn="base">
              <a:lnSpc>
                <a:spcPct val="110000"/>
              </a:lnSpc>
              <a:spcBef>
                <a:spcPts val="0"/>
              </a:spcBef>
              <a:spcAft>
                <a:spcPts val="130"/>
              </a:spcAft>
              <a:buClr>
                <a:srgbClr val="000000"/>
              </a:buClr>
              <a:buSzPts val="1400"/>
              <a:buFont typeface="+mj-lt"/>
              <a:buAutoNum type="arabicPeriod"/>
            </a:pPr>
            <a:r>
              <a:rPr lang="ar-SA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Nazanin" panose="00000400000000000000" pitchFamily="2" charset="-78"/>
                <a:ea typeface="Nazanin" panose="00000400000000000000" pitchFamily="2" charset="-78"/>
                <a:cs typeface="Nazanin" panose="00000400000000000000" pitchFamily="2" charset="-78"/>
              </a:rPr>
              <a:t>از كوره در رفتن </a:t>
            </a:r>
            <a:r>
              <a:rPr lang="ar-SA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Nazanin" panose="00000400000000000000" pitchFamily="2" charset="-78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Nazanin" panose="00000400000000000000" pitchFamily="2" charset="-78"/>
              <a:ea typeface="Nazanin" panose="00000400000000000000" pitchFamily="2" charset="-78"/>
              <a:cs typeface="Nazanin" panose="00000400000000000000" pitchFamily="2" charset="-78"/>
            </a:endParaRPr>
          </a:p>
          <a:p>
            <a:pPr lvl="0" algn="r" rtl="1" fontAlgn="base">
              <a:lnSpc>
                <a:spcPct val="110000"/>
              </a:lnSpc>
              <a:spcBef>
                <a:spcPts val="0"/>
              </a:spcBef>
              <a:spcAft>
                <a:spcPts val="130"/>
              </a:spcAft>
              <a:buClr>
                <a:srgbClr val="000000"/>
              </a:buClr>
              <a:buSzPts val="1400"/>
              <a:buFont typeface="+mj-lt"/>
              <a:buAutoNum type="arabicPeriod"/>
            </a:pPr>
            <a:r>
              <a:rPr lang="ar-SA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Nazanin" panose="00000400000000000000" pitchFamily="2" charset="-78"/>
                <a:ea typeface="Nazanin" panose="00000400000000000000" pitchFamily="2" charset="-78"/>
                <a:cs typeface="Nazanin" panose="00000400000000000000" pitchFamily="2" charset="-78"/>
              </a:rPr>
              <a:t>خلق پایين </a:t>
            </a:r>
            <a:r>
              <a:rPr lang="ar-SA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Nazanin" panose="00000400000000000000" pitchFamily="2" charset="-78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Nazanin" panose="00000400000000000000" pitchFamily="2" charset="-78"/>
              <a:ea typeface="Nazanin" panose="00000400000000000000" pitchFamily="2" charset="-78"/>
              <a:cs typeface="Nazanin" panose="00000400000000000000" pitchFamily="2" charset="-78"/>
            </a:endParaRPr>
          </a:p>
          <a:p>
            <a:pPr lvl="0" algn="r" rtl="1" fontAlgn="base">
              <a:lnSpc>
                <a:spcPct val="112000"/>
              </a:lnSpc>
              <a:spcBef>
                <a:spcPts val="0"/>
              </a:spcBef>
              <a:spcAft>
                <a:spcPts val="55"/>
              </a:spcAft>
              <a:buClr>
                <a:srgbClr val="000000"/>
              </a:buClr>
              <a:buSzPts val="1400"/>
              <a:buFont typeface="+mj-lt"/>
              <a:buAutoNum type="arabicPeriod"/>
            </a:pPr>
            <a:r>
              <a:rPr lang="ar-SA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Nazanin" panose="00000400000000000000" pitchFamily="2" charset="-78"/>
                <a:ea typeface="Nazanin" panose="00000400000000000000" pitchFamily="2" charset="-78"/>
                <a:cs typeface="Nazanin" panose="00000400000000000000" pitchFamily="2" charset="-78"/>
              </a:rPr>
              <a:t>نحوه لباس پوشيدن، دكور اتاق، سليقه موسيقي به طور ضمني حاكي از مصرف مواد است. </a:t>
            </a:r>
            <a:r>
              <a:rPr lang="ar-SA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Nazanin" panose="00000400000000000000" pitchFamily="2" charset="-78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Nazanin" panose="00000400000000000000" pitchFamily="2" charset="-78"/>
              <a:ea typeface="Nazanin" panose="00000400000000000000" pitchFamily="2" charset="-78"/>
              <a:cs typeface="Nazanin" panose="00000400000000000000" pitchFamily="2" charset="-78"/>
            </a:endParaRPr>
          </a:p>
          <a:p>
            <a:pPr lvl="0" algn="r" rtl="1" fontAlgn="base">
              <a:lnSpc>
                <a:spcPct val="110000"/>
              </a:lnSpc>
              <a:spcBef>
                <a:spcPts val="0"/>
              </a:spcBef>
              <a:spcAft>
                <a:spcPts val="130"/>
              </a:spcAft>
              <a:buClr>
                <a:srgbClr val="000000"/>
              </a:buClr>
              <a:buSzPts val="1400"/>
              <a:buFont typeface="+mj-lt"/>
              <a:buAutoNum type="arabicPeriod"/>
            </a:pPr>
            <a:r>
              <a:rPr lang="ar-SA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Nazanin" panose="00000400000000000000" pitchFamily="2" charset="-78"/>
                <a:ea typeface="Nazanin" panose="00000400000000000000" pitchFamily="2" charset="-78"/>
                <a:cs typeface="Nazanin" panose="00000400000000000000" pitchFamily="2" charset="-78"/>
              </a:rPr>
              <a:t>عدم همكاري در خانه</a:t>
            </a:r>
            <a:r>
              <a:rPr lang="ar-SA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Nazanin" panose="00000400000000000000" pitchFamily="2" charset="-78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a-IR" dirty="0" smtClean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Nazanin" panose="00000400000000000000" pitchFamily="2" charset="-78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 rtl="1" fontAlgn="base">
              <a:lnSpc>
                <a:spcPct val="112000"/>
              </a:lnSpc>
              <a:spcBef>
                <a:spcPts val="0"/>
              </a:spcBef>
              <a:spcAft>
                <a:spcPts val="55"/>
              </a:spcAft>
              <a:buClr>
                <a:srgbClr val="000000"/>
              </a:buClr>
              <a:buSzPts val="1400"/>
              <a:buFont typeface="+mj-lt"/>
              <a:buAutoNum type="arabicPeriod"/>
            </a:pPr>
            <a:r>
              <a:rPr lang="ar-SA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Nazanin" panose="00000400000000000000" pitchFamily="2" charset="-78"/>
                <a:ea typeface="Nazanin" panose="00000400000000000000" pitchFamily="2" charset="-78"/>
                <a:cs typeface="Nazanin" panose="00000400000000000000" pitchFamily="2" charset="-78"/>
              </a:rPr>
              <a:t>رفتار فریبكارانه از قبيل خوش رفتاري یا بد رفتاري براي وادار كردن والدین به انجام كاري </a:t>
            </a:r>
            <a:r>
              <a:rPr lang="ar-SA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Nazanin" panose="00000400000000000000" pitchFamily="2" charset="-78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Nazanin" panose="00000400000000000000" pitchFamily="2" charset="-78"/>
              <a:ea typeface="Nazanin" panose="00000400000000000000" pitchFamily="2" charset="-78"/>
              <a:cs typeface="Nazanin" panose="00000400000000000000" pitchFamily="2" charset="-78"/>
            </a:endParaRPr>
          </a:p>
          <a:p>
            <a:pPr lvl="0" algn="r" rtl="1" fontAlgn="base">
              <a:lnSpc>
                <a:spcPct val="110000"/>
              </a:lnSpc>
              <a:spcBef>
                <a:spcPts val="0"/>
              </a:spcBef>
              <a:spcAft>
                <a:spcPts val="130"/>
              </a:spcAft>
              <a:buClr>
                <a:srgbClr val="000000"/>
              </a:buClr>
              <a:buSzPts val="1400"/>
              <a:buFont typeface="+mj-lt"/>
              <a:buAutoNum type="arabicPeriod"/>
            </a:pPr>
            <a:endParaRPr lang="en-US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Nazanin" panose="00000400000000000000" pitchFamily="2" charset="-78"/>
              <a:ea typeface="Nazanin" panose="00000400000000000000" pitchFamily="2" charset="-78"/>
              <a:cs typeface="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358559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ar-SA" sz="3600" dirty="0">
                <a:cs typeface="B Titr" panose="00000700000000000000" pitchFamily="2" charset="-78"/>
              </a:rPr>
              <a:t>علایم مشكوك كننده </a:t>
            </a:r>
            <a:r>
              <a:rPr lang="fa-IR" sz="3600" dirty="0">
                <a:cs typeface="B Titr" panose="00000700000000000000" pitchFamily="2" charset="-78"/>
              </a:rPr>
              <a:t>مصرف مواد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 marL="0" lvl="0" indent="0" algn="r" rtl="1" fontAlgn="base">
              <a:lnSpc>
                <a:spcPct val="110000"/>
              </a:lnSpc>
              <a:spcBef>
                <a:spcPts val="0"/>
              </a:spcBef>
              <a:spcAft>
                <a:spcPts val="130"/>
              </a:spcAft>
              <a:buClr>
                <a:srgbClr val="000000"/>
              </a:buClr>
              <a:buSzPts val="1400"/>
              <a:buNone/>
            </a:pPr>
            <a:r>
              <a:rPr lang="fa-IR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Nazanin" panose="00000400000000000000" pitchFamily="2" charset="-78"/>
                <a:ea typeface="Nazanin" panose="00000400000000000000" pitchFamily="2" charset="-78"/>
                <a:cs typeface="Nazanin" panose="00000400000000000000" pitchFamily="2" charset="-78"/>
              </a:rPr>
              <a:t>8. </a:t>
            </a:r>
            <a:r>
              <a:rPr lang="ar-SA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Nazanin" panose="00000400000000000000" pitchFamily="2" charset="-78"/>
                <a:ea typeface="Nazanin" panose="00000400000000000000" pitchFamily="2" charset="-78"/>
                <a:cs typeface="Nazanin" panose="00000400000000000000" pitchFamily="2" charset="-78"/>
              </a:rPr>
              <a:t>بي </a:t>
            </a:r>
            <a:r>
              <a:rPr lang="ar-SA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Nazanin" panose="00000400000000000000" pitchFamily="2" charset="-78"/>
                <a:ea typeface="Nazanin" panose="00000400000000000000" pitchFamily="2" charset="-78"/>
                <a:cs typeface="Nazanin" panose="00000400000000000000" pitchFamily="2" charset="-78"/>
              </a:rPr>
              <a:t>علاقگي به دوستان مورد علاقه سابق و جدایي از دوستان</a:t>
            </a:r>
            <a:r>
              <a:rPr lang="ar-SA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Nazanin" panose="00000400000000000000" pitchFamily="2" charset="-78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Nazanin" panose="00000400000000000000" pitchFamily="2" charset="-78"/>
              <a:ea typeface="Nazanin" panose="00000400000000000000" pitchFamily="2" charset="-78"/>
              <a:cs typeface="Nazanin" panose="00000400000000000000" pitchFamily="2" charset="-78"/>
            </a:endParaRPr>
          </a:p>
          <a:p>
            <a:pPr marL="0" lvl="0" indent="0" algn="r" rtl="1" fontAlgn="base">
              <a:lnSpc>
                <a:spcPct val="110000"/>
              </a:lnSpc>
              <a:spcBef>
                <a:spcPts val="0"/>
              </a:spcBef>
              <a:spcAft>
                <a:spcPts val="130"/>
              </a:spcAft>
              <a:buClr>
                <a:srgbClr val="000000"/>
              </a:buClr>
              <a:buSzPts val="1400"/>
              <a:buNone/>
            </a:pPr>
            <a:r>
              <a:rPr lang="fa-IR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Nazanin" panose="00000400000000000000" pitchFamily="2" charset="-78"/>
                <a:ea typeface="Nazanin" panose="00000400000000000000" pitchFamily="2" charset="-78"/>
                <a:cs typeface="Nazanin" panose="00000400000000000000" pitchFamily="2" charset="-78"/>
              </a:rPr>
              <a:t>9.</a:t>
            </a:r>
            <a:r>
              <a:rPr lang="ar-SA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Nazanin" panose="00000400000000000000" pitchFamily="2" charset="-78"/>
                <a:ea typeface="Nazanin" panose="00000400000000000000" pitchFamily="2" charset="-78"/>
                <a:cs typeface="Nazanin" panose="00000400000000000000" pitchFamily="2" charset="-78"/>
              </a:rPr>
              <a:t>تغيير </a:t>
            </a:r>
            <a:r>
              <a:rPr lang="ar-SA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Nazanin" panose="00000400000000000000" pitchFamily="2" charset="-78"/>
                <a:ea typeface="Nazanin" panose="00000400000000000000" pitchFamily="2" charset="-78"/>
                <a:cs typeface="Nazanin" panose="00000400000000000000" pitchFamily="2" charset="-78"/>
              </a:rPr>
              <a:t>ظاهر براي متفاوت به نظر رسيدن</a:t>
            </a:r>
            <a:r>
              <a:rPr lang="ar-SA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Nazanin" panose="00000400000000000000" pitchFamily="2" charset="-78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Nazanin" panose="00000400000000000000" pitchFamily="2" charset="-78"/>
              <a:ea typeface="Nazanin" panose="00000400000000000000" pitchFamily="2" charset="-78"/>
              <a:cs typeface="Nazanin" panose="00000400000000000000" pitchFamily="2" charset="-78"/>
            </a:endParaRPr>
          </a:p>
          <a:p>
            <a:pPr marL="0" lvl="0" indent="0" algn="r" rtl="1" fontAlgn="base">
              <a:lnSpc>
                <a:spcPct val="110000"/>
              </a:lnSpc>
              <a:spcBef>
                <a:spcPts val="0"/>
              </a:spcBef>
              <a:spcAft>
                <a:spcPts val="130"/>
              </a:spcAft>
              <a:buClr>
                <a:srgbClr val="000000"/>
              </a:buClr>
              <a:buSzPts val="1400"/>
              <a:buNone/>
            </a:pPr>
            <a:r>
              <a:rPr lang="fa-IR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Nazanin" panose="00000400000000000000" pitchFamily="2" charset="-78"/>
                <a:ea typeface="Nazanin" panose="00000400000000000000" pitchFamily="2" charset="-78"/>
                <a:cs typeface="Nazanin" panose="00000400000000000000" pitchFamily="2" charset="-78"/>
              </a:rPr>
              <a:t>10.</a:t>
            </a:r>
            <a:r>
              <a:rPr lang="ar-SA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Nazanin" panose="00000400000000000000" pitchFamily="2" charset="-78"/>
                <a:ea typeface="Nazanin" panose="00000400000000000000" pitchFamily="2" charset="-78"/>
                <a:cs typeface="Nazanin" panose="00000400000000000000" pitchFamily="2" charset="-78"/>
              </a:rPr>
              <a:t>عدم </a:t>
            </a:r>
            <a:r>
              <a:rPr lang="ar-SA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Nazanin" panose="00000400000000000000" pitchFamily="2" charset="-78"/>
                <a:ea typeface="Nazanin" panose="00000400000000000000" pitchFamily="2" charset="-78"/>
                <a:cs typeface="Nazanin" panose="00000400000000000000" pitchFamily="2" charset="-78"/>
              </a:rPr>
              <a:t>تمركز، فراموشكاري و بي نظمي</a:t>
            </a:r>
            <a:r>
              <a:rPr lang="ar-SA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Nazanin" panose="00000400000000000000" pitchFamily="2" charset="-78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Nazanin" panose="00000400000000000000" pitchFamily="2" charset="-78"/>
              <a:ea typeface="Nazanin" panose="00000400000000000000" pitchFamily="2" charset="-78"/>
              <a:cs typeface="Nazanin" panose="00000400000000000000" pitchFamily="2" charset="-78"/>
            </a:endParaRPr>
          </a:p>
          <a:p>
            <a:pPr marL="0" lvl="0" indent="0" algn="r" rtl="1" fontAlgn="base">
              <a:lnSpc>
                <a:spcPct val="110000"/>
              </a:lnSpc>
              <a:spcBef>
                <a:spcPts val="0"/>
              </a:spcBef>
              <a:spcAft>
                <a:spcPts val="130"/>
              </a:spcAft>
              <a:buClr>
                <a:srgbClr val="000000"/>
              </a:buClr>
              <a:buSzPts val="1400"/>
              <a:buNone/>
            </a:pPr>
            <a:r>
              <a:rPr lang="fa-IR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Nazanin" panose="00000400000000000000" pitchFamily="2" charset="-78"/>
                <a:ea typeface="Nazanin" panose="00000400000000000000" pitchFamily="2" charset="-78"/>
                <a:cs typeface="Nazanin" panose="00000400000000000000" pitchFamily="2" charset="-78"/>
              </a:rPr>
              <a:t>11.</a:t>
            </a:r>
            <a:r>
              <a:rPr lang="ar-SA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Nazanin" panose="00000400000000000000" pitchFamily="2" charset="-78"/>
                <a:ea typeface="Nazanin" panose="00000400000000000000" pitchFamily="2" charset="-78"/>
                <a:cs typeface="Nazanin" panose="00000400000000000000" pitchFamily="2" charset="-78"/>
              </a:rPr>
              <a:t>تمرد </a:t>
            </a:r>
            <a:r>
              <a:rPr lang="ar-SA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Nazanin" panose="00000400000000000000" pitchFamily="2" charset="-78"/>
                <a:ea typeface="Nazanin" panose="00000400000000000000" pitchFamily="2" charset="-78"/>
                <a:cs typeface="Nazanin" panose="00000400000000000000" pitchFamily="2" charset="-78"/>
              </a:rPr>
              <a:t>عليه قوانين و بحث و جدل بيش از حد با اولياي امور</a:t>
            </a:r>
            <a:r>
              <a:rPr lang="ar-SA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Nazanin" panose="00000400000000000000" pitchFamily="2" charset="-78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Nazanin" panose="00000400000000000000" pitchFamily="2" charset="-78"/>
              <a:ea typeface="Nazanin" panose="00000400000000000000" pitchFamily="2" charset="-78"/>
              <a:cs typeface="Nazanin" panose="00000400000000000000" pitchFamily="2" charset="-78"/>
            </a:endParaRPr>
          </a:p>
          <a:p>
            <a:pPr marL="0" lvl="0" indent="0" algn="r" rtl="1" fontAlgn="base">
              <a:lnSpc>
                <a:spcPct val="110000"/>
              </a:lnSpc>
              <a:spcBef>
                <a:spcPts val="0"/>
              </a:spcBef>
              <a:spcAft>
                <a:spcPts val="130"/>
              </a:spcAft>
              <a:buClr>
                <a:srgbClr val="000000"/>
              </a:buClr>
              <a:buSzPts val="1400"/>
              <a:buNone/>
            </a:pPr>
            <a:r>
              <a:rPr lang="fa-IR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Nazanin" panose="00000400000000000000" pitchFamily="2" charset="-78"/>
                <a:ea typeface="Nazanin" panose="00000400000000000000" pitchFamily="2" charset="-78"/>
                <a:cs typeface="Nazanin" panose="00000400000000000000" pitchFamily="2" charset="-78"/>
              </a:rPr>
              <a:t>12.</a:t>
            </a:r>
            <a:r>
              <a:rPr lang="ar-SA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Nazanin" panose="00000400000000000000" pitchFamily="2" charset="-78"/>
                <a:ea typeface="Nazanin" panose="00000400000000000000" pitchFamily="2" charset="-78"/>
                <a:cs typeface="Nazanin" panose="00000400000000000000" pitchFamily="2" charset="-78"/>
              </a:rPr>
              <a:t>عدم </a:t>
            </a:r>
            <a:r>
              <a:rPr lang="ar-SA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Nazanin" panose="00000400000000000000" pitchFamily="2" charset="-78"/>
                <a:ea typeface="Nazanin" panose="00000400000000000000" pitchFamily="2" charset="-78"/>
                <a:cs typeface="Nazanin" panose="00000400000000000000" pitchFamily="2" charset="-78"/>
              </a:rPr>
              <a:t>تمایل به انجام فعاليت خانوادگي</a:t>
            </a:r>
            <a:r>
              <a:rPr lang="ar-SA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Nazanin" panose="00000400000000000000" pitchFamily="2" charset="-78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Nazanin" panose="00000400000000000000" pitchFamily="2" charset="-78"/>
              <a:ea typeface="Nazanin" panose="00000400000000000000" pitchFamily="2" charset="-78"/>
              <a:cs typeface="Nazanin" panose="00000400000000000000" pitchFamily="2" charset="-78"/>
            </a:endParaRPr>
          </a:p>
          <a:p>
            <a:pPr marL="0" lvl="0" indent="0" algn="r" rtl="1" fontAlgn="base">
              <a:lnSpc>
                <a:spcPct val="110000"/>
              </a:lnSpc>
              <a:spcBef>
                <a:spcPts val="0"/>
              </a:spcBef>
              <a:spcAft>
                <a:spcPts val="130"/>
              </a:spcAft>
              <a:buClr>
                <a:srgbClr val="000000"/>
              </a:buClr>
              <a:buSzPts val="1400"/>
              <a:buNone/>
            </a:pPr>
            <a:r>
              <a:rPr lang="fa-IR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Nazanin" panose="00000400000000000000" pitchFamily="2" charset="-78"/>
                <a:ea typeface="Nazanin" panose="00000400000000000000" pitchFamily="2" charset="-78"/>
                <a:cs typeface="Nazanin" panose="00000400000000000000" pitchFamily="2" charset="-78"/>
              </a:rPr>
              <a:t>13.</a:t>
            </a:r>
            <a:r>
              <a:rPr lang="ar-SA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Nazanin" panose="00000400000000000000" pitchFamily="2" charset="-78"/>
                <a:ea typeface="Nazanin" panose="00000400000000000000" pitchFamily="2" charset="-78"/>
                <a:cs typeface="Nazanin" panose="00000400000000000000" pitchFamily="2" charset="-78"/>
              </a:rPr>
              <a:t>خيال </a:t>
            </a:r>
            <a:r>
              <a:rPr lang="ar-SA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Nazanin" panose="00000400000000000000" pitchFamily="2" charset="-78"/>
                <a:ea typeface="Nazanin" panose="00000400000000000000" pitchFamily="2" charset="-78"/>
                <a:cs typeface="Nazanin" panose="00000400000000000000" pitchFamily="2" charset="-78"/>
              </a:rPr>
              <a:t>بافي و بي اعتنایي به واقعيت</a:t>
            </a:r>
            <a:r>
              <a:rPr lang="ar-SA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Nazanin" panose="00000400000000000000" pitchFamily="2" charset="-78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Nazanin" panose="00000400000000000000" pitchFamily="2" charset="-78"/>
              <a:ea typeface="Nazanin" panose="00000400000000000000" pitchFamily="2" charset="-78"/>
              <a:cs typeface="Nazanin" panose="00000400000000000000" pitchFamily="2" charset="-78"/>
            </a:endParaRPr>
          </a:p>
          <a:p>
            <a:pPr marL="0" lvl="0" indent="0" algn="r" rtl="1" fontAlgn="base">
              <a:lnSpc>
                <a:spcPct val="110000"/>
              </a:lnSpc>
              <a:spcBef>
                <a:spcPts val="0"/>
              </a:spcBef>
              <a:spcAft>
                <a:spcPts val="130"/>
              </a:spcAft>
              <a:buClr>
                <a:srgbClr val="000000"/>
              </a:buClr>
              <a:buSzPts val="1400"/>
              <a:buNone/>
            </a:pPr>
            <a:r>
              <a:rPr lang="fa-IR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Nazanin" panose="00000400000000000000" pitchFamily="2" charset="-78"/>
                <a:ea typeface="Nazanin" panose="00000400000000000000" pitchFamily="2" charset="-78"/>
                <a:cs typeface="Nazanin" panose="00000400000000000000" pitchFamily="2" charset="-78"/>
              </a:rPr>
              <a:t>14.</a:t>
            </a:r>
            <a:r>
              <a:rPr lang="ar-SA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Nazanin" panose="00000400000000000000" pitchFamily="2" charset="-78"/>
                <a:ea typeface="Nazanin" panose="00000400000000000000" pitchFamily="2" charset="-78"/>
                <a:cs typeface="Nazanin" panose="00000400000000000000" pitchFamily="2" charset="-78"/>
              </a:rPr>
              <a:t>توجه </a:t>
            </a:r>
            <a:r>
              <a:rPr lang="ar-SA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Nazanin" panose="00000400000000000000" pitchFamily="2" charset="-78"/>
                <a:ea typeface="Nazanin" panose="00000400000000000000" pitchFamily="2" charset="-78"/>
                <a:cs typeface="Nazanin" panose="00000400000000000000" pitchFamily="2" charset="-78"/>
              </a:rPr>
              <a:t>شدید به زمان حال و بي اعتنایي نسبت به آینده</a:t>
            </a:r>
            <a:r>
              <a:rPr lang="ar-SA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Nazanin" panose="00000400000000000000" pitchFamily="2" charset="-78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Nazanin" panose="00000400000000000000" pitchFamily="2" charset="-78"/>
              <a:ea typeface="Nazanin" panose="00000400000000000000" pitchFamily="2" charset="-78"/>
              <a:cs typeface="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dirty="0" smtClean="0">
                <a:solidFill>
                  <a:srgbClr val="000000"/>
                </a:solidFill>
                <a:latin typeface="Nazanin" panose="00000400000000000000" pitchFamily="2" charset="-78"/>
                <a:ea typeface="Nazanin" panose="00000400000000000000" pitchFamily="2" charset="-78"/>
                <a:cs typeface="Nazanin" panose="00000400000000000000" pitchFamily="2" charset="-78"/>
              </a:rPr>
              <a:t>15.</a:t>
            </a:r>
            <a:r>
              <a:rPr lang="ar-SA" dirty="0" smtClean="0">
                <a:solidFill>
                  <a:srgbClr val="000000"/>
                </a:solidFill>
                <a:latin typeface="Nazanin" panose="00000400000000000000" pitchFamily="2" charset="-78"/>
                <a:ea typeface="Nazanin" panose="00000400000000000000" pitchFamily="2" charset="-78"/>
                <a:cs typeface="Nazanin" panose="00000400000000000000" pitchFamily="2" charset="-78"/>
              </a:rPr>
              <a:t>امتناع </a:t>
            </a:r>
            <a:r>
              <a:rPr lang="ar-SA" dirty="0">
                <a:solidFill>
                  <a:srgbClr val="000000"/>
                </a:solidFill>
                <a:latin typeface="Nazanin" panose="00000400000000000000" pitchFamily="2" charset="-78"/>
                <a:ea typeface="Nazanin" panose="00000400000000000000" pitchFamily="2" charset="-78"/>
                <a:cs typeface="Nazanin" panose="00000400000000000000" pitchFamily="2" charset="-78"/>
              </a:rPr>
              <a:t>از رو به رو شدن با مسائل مربوط به خانواده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2211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algn="ctr"/>
            <a:r>
              <a:rPr lang="ar-SA" sz="3200" dirty="0" smtClean="0">
                <a:cs typeface="B Titr" panose="00000700000000000000" pitchFamily="2" charset="-78"/>
              </a:rPr>
              <a:t>علایم </a:t>
            </a:r>
            <a:r>
              <a:rPr lang="ar-SA" sz="3200" dirty="0">
                <a:cs typeface="B Titr" panose="00000700000000000000" pitchFamily="2" charset="-78"/>
              </a:rPr>
              <a:t>تایيد كننده </a:t>
            </a:r>
            <a:r>
              <a:rPr lang="fa-IR" sz="3200" dirty="0" smtClean="0">
                <a:cs typeface="B Titr" panose="00000700000000000000" pitchFamily="2" charset="-78"/>
              </a:rPr>
              <a:t>مصرف مواد</a:t>
            </a:r>
            <a:endParaRPr lang="en-US" sz="32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458200" cy="5135563"/>
          </a:xfrm>
        </p:spPr>
        <p:txBody>
          <a:bodyPr>
            <a:normAutofit/>
          </a:bodyPr>
          <a:lstStyle/>
          <a:p>
            <a:pPr lvl="0" algn="r" rtl="1" fontAlgn="base">
              <a:lnSpc>
                <a:spcPct val="110000"/>
              </a:lnSpc>
              <a:spcBef>
                <a:spcPts val="0"/>
              </a:spcBef>
              <a:spcAft>
                <a:spcPts val="130"/>
              </a:spcAft>
              <a:buClr>
                <a:srgbClr val="000000"/>
              </a:buClr>
              <a:buSzPts val="1400"/>
              <a:buFont typeface="+mj-lt"/>
              <a:buAutoNum type="arabicPeriod"/>
            </a:pPr>
            <a:r>
              <a:rPr lang="ar-SA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Nazanin" panose="00000400000000000000" pitchFamily="2" charset="-78"/>
                <a:ea typeface="Nazanin" panose="00000400000000000000" pitchFamily="2" charset="-78"/>
                <a:cs typeface="Nazanin" panose="00000400000000000000" pitchFamily="2" charset="-78"/>
              </a:rPr>
              <a:t>مفقود شدن پول یا اشيا با ارزشي كه قابليت فروش داشته باشند.</a:t>
            </a:r>
            <a:r>
              <a:rPr lang="ar-SA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Nazanin" panose="00000400000000000000" pitchFamily="2" charset="-78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Nazanin" panose="00000400000000000000" pitchFamily="2" charset="-78"/>
              <a:ea typeface="Nazanin" panose="00000400000000000000" pitchFamily="2" charset="-78"/>
              <a:cs typeface="Nazanin" panose="00000400000000000000" pitchFamily="2" charset="-78"/>
            </a:endParaRPr>
          </a:p>
          <a:p>
            <a:pPr lvl="0" algn="r" rtl="1" fontAlgn="base">
              <a:lnSpc>
                <a:spcPct val="110000"/>
              </a:lnSpc>
              <a:spcBef>
                <a:spcPts val="0"/>
              </a:spcBef>
              <a:spcAft>
                <a:spcPts val="130"/>
              </a:spcAft>
              <a:buClr>
                <a:srgbClr val="000000"/>
              </a:buClr>
              <a:buSzPts val="1400"/>
              <a:buFont typeface="+mj-lt"/>
              <a:buAutoNum type="arabicPeriod"/>
            </a:pPr>
            <a:r>
              <a:rPr lang="ar-SA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Nazanin" panose="00000400000000000000" pitchFamily="2" charset="-78"/>
                <a:ea typeface="Nazanin" panose="00000400000000000000" pitchFamily="2" charset="-78"/>
                <a:cs typeface="Nazanin" panose="00000400000000000000" pitchFamily="2" charset="-78"/>
              </a:rPr>
              <a:t>گير افتادن مكرر در حال سيگار كشيدن </a:t>
            </a:r>
            <a:r>
              <a:rPr lang="ar-SA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Nazanin" panose="00000400000000000000" pitchFamily="2" charset="-78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Nazanin" panose="00000400000000000000" pitchFamily="2" charset="-78"/>
              <a:ea typeface="Nazanin" panose="00000400000000000000" pitchFamily="2" charset="-78"/>
              <a:cs typeface="Nazanin" panose="00000400000000000000" pitchFamily="2" charset="-78"/>
            </a:endParaRPr>
          </a:p>
          <a:p>
            <a:pPr lvl="0" algn="r" rtl="1" fontAlgn="base">
              <a:lnSpc>
                <a:spcPct val="110000"/>
              </a:lnSpc>
              <a:spcBef>
                <a:spcPts val="0"/>
              </a:spcBef>
              <a:spcAft>
                <a:spcPts val="130"/>
              </a:spcAft>
              <a:buClr>
                <a:srgbClr val="000000"/>
              </a:buClr>
              <a:buSzPts val="1400"/>
              <a:buFont typeface="+mj-lt"/>
              <a:buAutoNum type="arabicPeriod"/>
            </a:pPr>
            <a:r>
              <a:rPr lang="ar-SA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Nazanin" panose="00000400000000000000" pitchFamily="2" charset="-78"/>
                <a:ea typeface="Nazanin" panose="00000400000000000000" pitchFamily="2" charset="-78"/>
                <a:cs typeface="Nazanin" panose="00000400000000000000" pitchFamily="2" charset="-78"/>
              </a:rPr>
              <a:t>پيدا شدن وسایل مصرف مواد مخدر </a:t>
            </a:r>
            <a:r>
              <a:rPr lang="ar-SA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Nazanin" panose="00000400000000000000" pitchFamily="2" charset="-78"/>
                <a:ea typeface="Nazanin" panose="00000400000000000000" pitchFamily="2" charset="-78"/>
                <a:cs typeface="Nazanin" panose="00000400000000000000" pitchFamily="2" charset="-78"/>
              </a:rPr>
              <a:t>(كاغذ </a:t>
            </a:r>
            <a:r>
              <a:rPr lang="ar-SA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Nazanin" panose="00000400000000000000" pitchFamily="2" charset="-78"/>
                <a:ea typeface="Nazanin" panose="00000400000000000000" pitchFamily="2" charset="-78"/>
                <a:cs typeface="Nazanin" panose="00000400000000000000" pitchFamily="2" charset="-78"/>
              </a:rPr>
              <a:t>سيگار، رزورق </a:t>
            </a:r>
            <a:r>
              <a:rPr lang="ar-SA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Nazanin" panose="00000400000000000000" pitchFamily="2" charset="-78"/>
                <a:ea typeface="Nazanin" panose="00000400000000000000" pitchFamily="2" charset="-78"/>
                <a:cs typeface="Nazanin" panose="00000400000000000000" pitchFamily="2" charset="-78"/>
              </a:rPr>
              <a:t>و..</a:t>
            </a:r>
            <a:r>
              <a:rPr lang="ar-SA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Nazanin" panose="00000400000000000000" pitchFamily="2" charset="-78"/>
                <a:ea typeface="Nazanin" panose="00000400000000000000" pitchFamily="2" charset="-78"/>
                <a:cs typeface="Nazanin" panose="00000400000000000000" pitchFamily="2" charset="-78"/>
              </a:rPr>
              <a:t> )</a:t>
            </a:r>
            <a:r>
              <a:rPr lang="ar-SA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Nazanin" panose="00000400000000000000" pitchFamily="2" charset="-78"/>
                <a:ea typeface="Nazanin" panose="00000400000000000000" pitchFamily="2" charset="-78"/>
                <a:cs typeface="Nazanin" panose="00000400000000000000" pitchFamily="2" charset="-78"/>
              </a:rPr>
              <a:t> </a:t>
            </a:r>
            <a:r>
              <a:rPr lang="ar-SA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Nazanin" panose="00000400000000000000" pitchFamily="2" charset="-78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Nazanin" panose="00000400000000000000" pitchFamily="2" charset="-78"/>
              <a:ea typeface="Nazanin" panose="00000400000000000000" pitchFamily="2" charset="-78"/>
              <a:cs typeface="Nazanin" panose="00000400000000000000" pitchFamily="2" charset="-78"/>
            </a:endParaRPr>
          </a:p>
          <a:p>
            <a:pPr lvl="0" algn="r" rtl="1" fontAlgn="base">
              <a:lnSpc>
                <a:spcPct val="112000"/>
              </a:lnSpc>
              <a:spcBef>
                <a:spcPts val="0"/>
              </a:spcBef>
              <a:spcAft>
                <a:spcPts val="55"/>
              </a:spcAft>
              <a:buClr>
                <a:srgbClr val="000000"/>
              </a:buClr>
              <a:buSzPts val="1400"/>
              <a:buFont typeface="+mj-lt"/>
              <a:buAutoNum type="arabicPeriod"/>
            </a:pPr>
            <a:r>
              <a:rPr lang="ar-SA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Nazanin" panose="00000400000000000000" pitchFamily="2" charset="-78"/>
                <a:ea typeface="Nazanin" panose="00000400000000000000" pitchFamily="2" charset="-78"/>
                <a:cs typeface="Nazanin" panose="00000400000000000000" pitchFamily="2" charset="-78"/>
              </a:rPr>
              <a:t>ناپدید شدن یا كاهش قرص هاى مسكن مخدر مانند كدئين یا داروهاى خواب آور و آرامبخش</a:t>
            </a:r>
            <a:r>
              <a:rPr lang="ar-SA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Nazanin" panose="00000400000000000000" pitchFamily="2" charset="-78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Nazanin" panose="00000400000000000000" pitchFamily="2" charset="-78"/>
              <a:ea typeface="Nazanin" panose="00000400000000000000" pitchFamily="2" charset="-78"/>
              <a:cs typeface="Nazanin" panose="00000400000000000000" pitchFamily="2" charset="-78"/>
            </a:endParaRPr>
          </a:p>
          <a:p>
            <a:pPr lvl="0" algn="r" rtl="1" fontAlgn="base">
              <a:lnSpc>
                <a:spcPct val="112000"/>
              </a:lnSpc>
              <a:spcBef>
                <a:spcPts val="0"/>
              </a:spcBef>
              <a:spcAft>
                <a:spcPts val="55"/>
              </a:spcAft>
              <a:buClr>
                <a:srgbClr val="000000"/>
              </a:buClr>
              <a:buSzPts val="1400"/>
              <a:buFont typeface="+mj-lt"/>
              <a:buAutoNum type="arabicPeriod"/>
            </a:pPr>
            <a:r>
              <a:rPr lang="ar-SA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Nazanin" panose="00000400000000000000" pitchFamily="2" charset="-78"/>
                <a:ea typeface="Nazanin" panose="00000400000000000000" pitchFamily="2" charset="-78"/>
                <a:cs typeface="Nazanin" panose="00000400000000000000" pitchFamily="2" charset="-78"/>
              </a:rPr>
              <a:t>افزایش یا كاهش قابل ملاحظه در ميزان خواب یا بى نظمى شدید خواب و بيدارى</a:t>
            </a:r>
            <a:r>
              <a:rPr lang="ar-SA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Nazanin" panose="00000400000000000000" pitchFamily="2" charset="-78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Nazanin" panose="00000400000000000000" pitchFamily="2" charset="-78"/>
              <a:ea typeface="Nazanin" panose="00000400000000000000" pitchFamily="2" charset="-78"/>
              <a:cs typeface="Nazanin" panose="00000400000000000000" pitchFamily="2" charset="-78"/>
            </a:endParaRPr>
          </a:p>
          <a:p>
            <a:pPr lvl="0" algn="r" rtl="1" fontAlgn="base">
              <a:lnSpc>
                <a:spcPct val="110000"/>
              </a:lnSpc>
              <a:spcBef>
                <a:spcPts val="0"/>
              </a:spcBef>
              <a:spcAft>
                <a:spcPts val="130"/>
              </a:spcAft>
              <a:buClr>
                <a:srgbClr val="000000"/>
              </a:buClr>
              <a:buSzPts val="1400"/>
              <a:buFont typeface="+mj-lt"/>
              <a:buAutoNum type="arabicPeriod"/>
            </a:pPr>
            <a:r>
              <a:rPr lang="ar-SA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Nazanin" panose="00000400000000000000" pitchFamily="2" charset="-78"/>
                <a:ea typeface="Nazanin" panose="00000400000000000000" pitchFamily="2" charset="-78"/>
                <a:cs typeface="Nazanin" panose="00000400000000000000" pitchFamily="2" charset="-78"/>
              </a:rPr>
              <a:t>دوستان جدید اغلب مسن تر هستند و دور از خانه یكدیگر را ملاقات مى كنند.</a:t>
            </a:r>
            <a:r>
              <a:rPr lang="ar-SA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Nazanin" panose="00000400000000000000" pitchFamily="2" charset="-78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Nazanin" panose="00000400000000000000" pitchFamily="2" charset="-78"/>
              <a:ea typeface="Nazanin" panose="00000400000000000000" pitchFamily="2" charset="-78"/>
              <a:cs typeface="Nazanin" panose="00000400000000000000" pitchFamily="2" charset="-78"/>
            </a:endParaRPr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6631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algn="ctr"/>
            <a:r>
              <a:rPr lang="ar-SA" sz="3200" dirty="0">
                <a:cs typeface="B Titr" panose="00000700000000000000" pitchFamily="2" charset="-78"/>
              </a:rPr>
              <a:t>علایم تایيد كننده </a:t>
            </a:r>
            <a:r>
              <a:rPr lang="fa-IR" sz="3200" dirty="0">
                <a:cs typeface="B Titr" panose="00000700000000000000" pitchFamily="2" charset="-78"/>
              </a:rPr>
              <a:t>مصرف مواد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 fontScale="92500" lnSpcReduction="10000"/>
          </a:bodyPr>
          <a:lstStyle/>
          <a:p>
            <a:pPr lvl="0" algn="r" rtl="1" fontAlgn="base">
              <a:lnSpc>
                <a:spcPct val="110000"/>
              </a:lnSpc>
              <a:spcBef>
                <a:spcPts val="0"/>
              </a:spcBef>
              <a:spcAft>
                <a:spcPts val="130"/>
              </a:spcAft>
              <a:buClr>
                <a:srgbClr val="000000"/>
              </a:buClr>
              <a:buSzPts val="1400"/>
              <a:buFont typeface="+mj-lt"/>
              <a:buAutoNum type="arabicPeriod"/>
            </a:pPr>
            <a:r>
              <a:rPr lang="ar-SA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Nazanin" panose="00000400000000000000" pitchFamily="2" charset="-78"/>
                <a:ea typeface="Nazanin" panose="00000400000000000000" pitchFamily="2" charset="-78"/>
                <a:cs typeface="Nazanin" panose="00000400000000000000" pitchFamily="2" charset="-78"/>
              </a:rPr>
              <a:t>زیر پا گذاشتن قوانين خانه مثل ساعت ورود و خروج </a:t>
            </a:r>
            <a:r>
              <a:rPr lang="ar-SA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Nazanin" panose="00000400000000000000" pitchFamily="2" charset="-78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Nazanin" panose="00000400000000000000" pitchFamily="2" charset="-78"/>
              <a:ea typeface="Nazanin" panose="00000400000000000000" pitchFamily="2" charset="-78"/>
              <a:cs typeface="Nazanin" panose="00000400000000000000" pitchFamily="2" charset="-78"/>
            </a:endParaRPr>
          </a:p>
          <a:p>
            <a:pPr lvl="0" algn="r" rtl="1" fontAlgn="base">
              <a:lnSpc>
                <a:spcPct val="110000"/>
              </a:lnSpc>
              <a:spcBef>
                <a:spcPts val="0"/>
              </a:spcBef>
              <a:spcAft>
                <a:spcPts val="130"/>
              </a:spcAft>
              <a:buClr>
                <a:srgbClr val="000000"/>
              </a:buClr>
              <a:buSzPts val="1400"/>
              <a:buFont typeface="+mj-lt"/>
              <a:buAutoNum type="arabicPeriod"/>
            </a:pPr>
            <a:r>
              <a:rPr lang="ar-SA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Nazanin" panose="00000400000000000000" pitchFamily="2" charset="-78"/>
                <a:ea typeface="Nazanin" panose="00000400000000000000" pitchFamily="2" charset="-78"/>
                <a:cs typeface="Nazanin" panose="00000400000000000000" pitchFamily="2" charset="-78"/>
              </a:rPr>
              <a:t>تماس هاي تلفني مشكوک به ویژه در شب </a:t>
            </a:r>
            <a:r>
              <a:rPr lang="ar-SA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Nazanin" panose="00000400000000000000" pitchFamily="2" charset="-78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Nazanin" panose="00000400000000000000" pitchFamily="2" charset="-78"/>
              <a:ea typeface="Nazanin" panose="00000400000000000000" pitchFamily="2" charset="-78"/>
              <a:cs typeface="Nazanin" panose="00000400000000000000" pitchFamily="2" charset="-78"/>
            </a:endParaRPr>
          </a:p>
          <a:p>
            <a:pPr lvl="0" algn="r" rtl="1" fontAlgn="base">
              <a:lnSpc>
                <a:spcPct val="112000"/>
              </a:lnSpc>
              <a:spcBef>
                <a:spcPts val="0"/>
              </a:spcBef>
              <a:spcAft>
                <a:spcPts val="55"/>
              </a:spcAft>
              <a:buClr>
                <a:srgbClr val="000000"/>
              </a:buClr>
              <a:buSzPts val="1400"/>
              <a:buFont typeface="+mj-lt"/>
              <a:buAutoNum type="arabicPeriod"/>
            </a:pPr>
            <a:r>
              <a:rPr lang="ar-SA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Nazanin" panose="00000400000000000000" pitchFamily="2" charset="-78"/>
                <a:ea typeface="Nazanin" panose="00000400000000000000" pitchFamily="2" charset="-78"/>
                <a:cs typeface="Nazanin" panose="00000400000000000000" pitchFamily="2" charset="-78"/>
              </a:rPr>
              <a:t>نوجوان در مورد حوادث كم اهميت مرتب دروغ مي گوید و اصرار دارد كه دروغ نگفته است.</a:t>
            </a:r>
            <a:r>
              <a:rPr lang="ar-SA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Nazanin" panose="00000400000000000000" pitchFamily="2" charset="-78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Nazanin" panose="00000400000000000000" pitchFamily="2" charset="-78"/>
              <a:ea typeface="Nazanin" panose="00000400000000000000" pitchFamily="2" charset="-78"/>
              <a:cs typeface="Nazanin" panose="00000400000000000000" pitchFamily="2" charset="-78"/>
            </a:endParaRPr>
          </a:p>
          <a:p>
            <a:pPr lvl="0" algn="r" rtl="1" fontAlgn="base">
              <a:lnSpc>
                <a:spcPct val="112000"/>
              </a:lnSpc>
              <a:spcBef>
                <a:spcPts val="0"/>
              </a:spcBef>
              <a:spcAft>
                <a:spcPts val="55"/>
              </a:spcAft>
              <a:buClr>
                <a:srgbClr val="000000"/>
              </a:buClr>
              <a:buSzPts val="1400"/>
              <a:buFont typeface="+mj-lt"/>
              <a:buAutoNum type="arabicPeriod"/>
            </a:pPr>
            <a:r>
              <a:rPr lang="ar-SA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Nazanin" panose="00000400000000000000" pitchFamily="2" charset="-78"/>
                <a:ea typeface="Nazanin" panose="00000400000000000000" pitchFamily="2" charset="-78"/>
                <a:cs typeface="Nazanin" panose="00000400000000000000" pitchFamily="2" charset="-78"/>
              </a:rPr>
              <a:t>مشكلات و تغييرات جسمي، مثل خستگي مداوم، بيان جملات غير واضح، زخم هاي بي دليل و مواردي از این قبيل.</a:t>
            </a:r>
            <a:r>
              <a:rPr lang="ar-SA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Nazanin" panose="00000400000000000000" pitchFamily="2" charset="-78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Nazanin" panose="00000400000000000000" pitchFamily="2" charset="-78"/>
              <a:ea typeface="Nazanin" panose="00000400000000000000" pitchFamily="2" charset="-78"/>
              <a:cs typeface="Nazanin" panose="00000400000000000000" pitchFamily="2" charset="-78"/>
            </a:endParaRPr>
          </a:p>
          <a:p>
            <a:pPr lvl="0" algn="r" rtl="1" fontAlgn="base">
              <a:lnSpc>
                <a:spcPct val="112000"/>
              </a:lnSpc>
              <a:spcBef>
                <a:spcPts val="0"/>
              </a:spcBef>
              <a:spcAft>
                <a:spcPts val="55"/>
              </a:spcAft>
              <a:buClr>
                <a:srgbClr val="000000"/>
              </a:buClr>
              <a:buSzPts val="1400"/>
              <a:buFont typeface="+mj-lt"/>
              <a:buAutoNum type="arabicPeriod"/>
            </a:pPr>
            <a:r>
              <a:rPr lang="ar-SA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Nazanin" panose="00000400000000000000" pitchFamily="2" charset="-78"/>
                <a:ea typeface="Nazanin" panose="00000400000000000000" pitchFamily="2" charset="-78"/>
                <a:cs typeface="Nazanin" panose="00000400000000000000" pitchFamily="2" charset="-78"/>
              </a:rPr>
              <a:t>داشتن مقدار زیادي پول بدون آن كه توضيحي براي آن داشته باشد، یا برعكس نياز مكرر به پول زیاد. </a:t>
            </a:r>
            <a:r>
              <a:rPr lang="ar-SA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Nazanin" panose="00000400000000000000" pitchFamily="2" charset="-78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Nazanin" panose="00000400000000000000" pitchFamily="2" charset="-78"/>
              <a:ea typeface="Nazanin" panose="00000400000000000000" pitchFamily="2" charset="-78"/>
              <a:cs typeface="Nazanin" panose="00000400000000000000" pitchFamily="2" charset="-78"/>
            </a:endParaRPr>
          </a:p>
          <a:p>
            <a:pPr lvl="0" algn="r" rtl="1" fontAlgn="base">
              <a:lnSpc>
                <a:spcPct val="110000"/>
              </a:lnSpc>
              <a:spcBef>
                <a:spcPts val="0"/>
              </a:spcBef>
              <a:spcAft>
                <a:spcPts val="130"/>
              </a:spcAft>
              <a:buClr>
                <a:srgbClr val="000000"/>
              </a:buClr>
              <a:buSzPts val="1400"/>
              <a:buFont typeface="+mj-lt"/>
              <a:buAutoNum type="arabicPeriod"/>
            </a:pPr>
            <a:r>
              <a:rPr lang="ar-SA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Nazanin" panose="00000400000000000000" pitchFamily="2" charset="-78"/>
                <a:ea typeface="Nazanin" panose="00000400000000000000" pitchFamily="2" charset="-78"/>
                <a:cs typeface="Nazanin" panose="00000400000000000000" pitchFamily="2" charset="-78"/>
              </a:rPr>
              <a:t>بوى دود و الكل، یا مواد از بدن یا دهان نوجوان.</a:t>
            </a:r>
            <a:r>
              <a:rPr lang="ar-SA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Nazanin" panose="00000400000000000000" pitchFamily="2" charset="-78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Nazanin" panose="00000400000000000000" pitchFamily="2" charset="-78"/>
              <a:ea typeface="Nazanin" panose="00000400000000000000" pitchFamily="2" charset="-78"/>
              <a:cs typeface="Nazanin" panose="00000400000000000000" pitchFamily="2" charset="-78"/>
            </a:endParaRPr>
          </a:p>
          <a:p>
            <a:pPr lvl="0" algn="r" rtl="1" fontAlgn="base">
              <a:lnSpc>
                <a:spcPct val="112000"/>
              </a:lnSpc>
              <a:spcBef>
                <a:spcPts val="0"/>
              </a:spcBef>
              <a:spcAft>
                <a:spcPts val="55"/>
              </a:spcAft>
              <a:buClr>
                <a:srgbClr val="000000"/>
              </a:buClr>
              <a:buSzPts val="1400"/>
              <a:buFont typeface="+mj-lt"/>
              <a:buAutoNum type="arabicPeriod"/>
            </a:pPr>
            <a:r>
              <a:rPr lang="ar-SA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Nazanin" panose="00000400000000000000" pitchFamily="2" charset="-78"/>
                <a:ea typeface="Nazanin" panose="00000400000000000000" pitchFamily="2" charset="-78"/>
                <a:cs typeface="Nazanin" panose="00000400000000000000" pitchFamily="2" charset="-78"/>
              </a:rPr>
              <a:t>وقتي درباره مصرف مواد از نوجوان سوال مي پرسيد، با پرخاشگري جواب مي دهد. </a:t>
            </a:r>
            <a:r>
              <a:rPr lang="ar-SA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Nazanin" panose="00000400000000000000" pitchFamily="2" charset="-78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Nazanin" panose="00000400000000000000" pitchFamily="2" charset="-78"/>
              <a:ea typeface="Nazanin" panose="00000400000000000000" pitchFamily="2" charset="-78"/>
              <a:cs typeface="Nazanin" panose="00000400000000000000" pitchFamily="2" charset="-78"/>
            </a:endParaRPr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7473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"/>
            <a:ext cx="8686800" cy="5745163"/>
          </a:xfrm>
        </p:spPr>
        <p:txBody>
          <a:bodyPr/>
          <a:lstStyle/>
          <a:p>
            <a:pPr marL="0" marR="0" indent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ar-SA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چک‌لیست غربالگری سریع برای والدین</a:t>
            </a:r>
            <a:r>
              <a:rPr lang="ar-SA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:</a:t>
            </a:r>
            <a:endParaRPr lang="fa-IR" b="1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0" marR="0" indent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ar-SA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Segoe UI Symbol" panose="020B0502040204020203" pitchFamily="34" charset="0"/>
              </a:rPr>
              <a:t>✅</a:t>
            </a:r>
            <a:r>
              <a:rPr lang="ar-SA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ar-SA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آ</a:t>
            </a:r>
            <a:r>
              <a:rPr lang="ar-SA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یا با فرزندتان درباره دوستانش صحبت می‌کنید؟  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ar-SA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Segoe UI Symbol" panose="020B0502040204020203" pitchFamily="34" charset="0"/>
              </a:rPr>
              <a:t>✅</a:t>
            </a:r>
            <a:r>
              <a:rPr lang="ar-SA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ar-SA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آ</a:t>
            </a:r>
            <a:r>
              <a:rPr lang="ar-SA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یا قوانین خانه را با همکاری او تعیین کرده‌اید؟  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ar-SA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Segoe UI Symbol" panose="020B0502040204020203" pitchFamily="34" charset="0"/>
              </a:rPr>
              <a:t>✅</a:t>
            </a:r>
            <a:r>
              <a:rPr lang="ar-SA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ar-SA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آ</a:t>
            </a:r>
            <a:r>
              <a:rPr lang="ar-SA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یا درباره مواد/جنس/اینترنت با او گفتگوی باز دارید؟  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ar-SA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Segoe UI Symbol" panose="020B0502040204020203" pitchFamily="34" charset="0"/>
              </a:rPr>
              <a:t>✅</a:t>
            </a:r>
            <a:r>
              <a:rPr lang="ar-SA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ar-SA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آ</a:t>
            </a:r>
            <a:r>
              <a:rPr lang="ar-SA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یا فعالیت‌های مشترک (غذا، سفر، بازی) دارید؟  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ar-SA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Segoe UI Symbol" panose="020B0502040204020203" pitchFamily="34" charset="0"/>
              </a:rPr>
              <a:t>✅</a:t>
            </a:r>
            <a:r>
              <a:rPr lang="ar-SA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ar-SA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آ</a:t>
            </a:r>
            <a:r>
              <a:rPr lang="ar-SA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یا وقتی اشتباه می‌کند، بیشتر تنبیه می‌کنید یا آموزش؟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r" rtl="1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51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RBM\Desktop\97903505-کلید-با-کلمات-تیم-و-موفقیت-،-مفهوم-کسب-و-کار.jpg"/>
          <p:cNvPicPr>
            <a:picLocks noChangeAspect="1" noChangeArrowheads="1"/>
          </p:cNvPicPr>
          <p:nvPr/>
        </p:nvPicPr>
        <p:blipFill>
          <a:blip r:embed="rId2"/>
          <a:srcRect b="75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1219200" y="0"/>
            <a:ext cx="6587009" cy="1500187"/>
          </a:xfrm>
        </p:spPr>
        <p:txBody>
          <a:bodyPr>
            <a:normAutofit/>
          </a:bodyPr>
          <a:lstStyle/>
          <a:p>
            <a:pPr algn="ctr"/>
            <a:r>
              <a:rPr lang="fa-IR" sz="4400" dirty="0" smtClean="0">
                <a:solidFill>
                  <a:srgbClr val="002060"/>
                </a:solidFill>
                <a:cs typeface="2  Titr" pitchFamily="2" charset="-78"/>
              </a:rPr>
              <a:t>با آرزوی بهترینها</a:t>
            </a:r>
            <a:endParaRPr lang="en-US" sz="4400" dirty="0">
              <a:solidFill>
                <a:srgbClr val="002060"/>
              </a:solidFill>
              <a:cs typeface="2 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7496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Autofit/>
          </a:bodyPr>
          <a:lstStyle/>
          <a:p>
            <a:pPr algn="ctr"/>
            <a:r>
              <a:rPr lang="fa-IR" sz="3600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1-</a:t>
            </a:r>
            <a:r>
              <a:rPr lang="ar-SA" sz="3600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ویژگی‌های </a:t>
            </a:r>
            <a:r>
              <a:rPr lang="ar-SA" sz="3600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رشدی دوره </a:t>
            </a:r>
            <a:r>
              <a:rPr lang="ar-SA" sz="3600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نوجوانی</a:t>
            </a:r>
            <a:endParaRPr lang="en-US" sz="36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fontScale="70000" lnSpcReduction="20000"/>
          </a:bodyPr>
          <a:lstStyle/>
          <a:p>
            <a:pPr marL="0" marR="0" indent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ar-SA" sz="4100" dirty="0" smtClean="0">
                <a:solidFill>
                  <a:schemeClr val="tx1"/>
                </a:solidFill>
                <a:cs typeface="B Mitra" panose="00000400000000000000" pitchFamily="2" charset="-78"/>
              </a:rPr>
              <a:t>تغییرات </a:t>
            </a:r>
            <a:r>
              <a:rPr lang="ar-SA" sz="4100" dirty="0">
                <a:solidFill>
                  <a:schemeClr val="tx1"/>
                </a:solidFill>
                <a:cs typeface="B Mitra" panose="00000400000000000000" pitchFamily="2" charset="-78"/>
              </a:rPr>
              <a:t>عصب‌شناختی </a:t>
            </a:r>
            <a:r>
              <a:rPr lang="en-US" sz="4100" dirty="0" smtClean="0">
                <a:solidFill>
                  <a:schemeClr val="tx1"/>
                </a:solidFill>
                <a:cs typeface="B Mitra" panose="00000400000000000000" pitchFamily="2" charset="-78"/>
              </a:rPr>
              <a:t>Neurodevelopmental Changes</a:t>
            </a:r>
            <a:endParaRPr lang="fa-IR" sz="4100" dirty="0" smtClean="0">
              <a:solidFill>
                <a:schemeClr val="tx1"/>
              </a:solidFill>
              <a:cs typeface="B Mitra" panose="00000400000000000000" pitchFamily="2" charset="-78"/>
            </a:endParaRPr>
          </a:p>
          <a:p>
            <a:pPr marL="0" marR="0" indent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ar-SA" sz="4100" dirty="0" smtClean="0">
                <a:solidFill>
                  <a:schemeClr val="tx1"/>
                </a:solidFill>
                <a:cs typeface="B Mitra" panose="00000400000000000000" pitchFamily="2" charset="-78"/>
              </a:rPr>
              <a:t>- </a:t>
            </a:r>
            <a:r>
              <a:rPr lang="ar-SA" sz="4100" b="1" dirty="0" smtClean="0">
                <a:solidFill>
                  <a:schemeClr val="accent3">
                    <a:lumMod val="75000"/>
                  </a:schemeClr>
                </a:solidFill>
                <a:cs typeface="B Mitra" panose="00000400000000000000" pitchFamily="2" charset="-78"/>
              </a:rPr>
              <a:t>رشد </a:t>
            </a:r>
            <a:r>
              <a:rPr lang="ar-SA" sz="4100" b="1" dirty="0">
                <a:solidFill>
                  <a:schemeClr val="accent3">
                    <a:lumMod val="75000"/>
                  </a:schemeClr>
                </a:solidFill>
                <a:cs typeface="B Mitra" panose="00000400000000000000" pitchFamily="2" charset="-78"/>
              </a:rPr>
              <a:t>نامتقارن </a:t>
            </a:r>
            <a:r>
              <a:rPr lang="ar-SA" sz="4100" b="1" dirty="0" smtClean="0">
                <a:solidFill>
                  <a:schemeClr val="accent3">
                    <a:lumMod val="75000"/>
                  </a:schemeClr>
                </a:solidFill>
                <a:cs typeface="B Mitra" panose="00000400000000000000" pitchFamily="2" charset="-78"/>
              </a:rPr>
              <a:t>مغز</a:t>
            </a:r>
            <a:r>
              <a:rPr lang="ar-SA" sz="4100" dirty="0" smtClean="0">
                <a:solidFill>
                  <a:schemeClr val="tx1"/>
                </a:solidFill>
                <a:cs typeface="B Mitra" panose="00000400000000000000" pitchFamily="2" charset="-78"/>
              </a:rPr>
              <a:t>: </a:t>
            </a:r>
            <a:r>
              <a:rPr lang="ar-SA" sz="4100" dirty="0">
                <a:solidFill>
                  <a:schemeClr val="tx1"/>
                </a:solidFill>
                <a:cs typeface="B Mitra" panose="00000400000000000000" pitchFamily="2" charset="-78"/>
              </a:rPr>
              <a:t>قشر پیش‌پیشانی </a:t>
            </a:r>
            <a:r>
              <a:rPr lang="en-US" sz="4100" dirty="0">
                <a:solidFill>
                  <a:schemeClr val="tx1"/>
                </a:solidFill>
                <a:cs typeface="B Mitra" panose="00000400000000000000" pitchFamily="2" charset="-78"/>
              </a:rPr>
              <a:t>(Prefrontal Cortex)</a:t>
            </a:r>
            <a:r>
              <a:rPr lang="ar-SA" sz="4100" dirty="0">
                <a:solidFill>
                  <a:schemeClr val="tx1"/>
                </a:solidFill>
                <a:cs typeface="B Mitra" panose="00000400000000000000" pitchFamily="2" charset="-78"/>
              </a:rPr>
              <a:t>که مسئول کنترل تکانه، برنامه‌ریزی، تصمیم‌گیری و درک عواقب است، تا پایان دهه دوم زندگی به‌طور کامل بالغ نمی‌شود.</a:t>
            </a:r>
            <a:endParaRPr lang="en-US" sz="4100" dirty="0">
              <a:solidFill>
                <a:schemeClr val="tx1"/>
              </a:solidFill>
              <a:cs typeface="B Mitra" panose="00000400000000000000" pitchFamily="2" charset="-78"/>
            </a:endParaRPr>
          </a:p>
          <a:p>
            <a:pPr marL="0" marR="0" indent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ar-SA" sz="4100" dirty="0">
                <a:solidFill>
                  <a:schemeClr val="tx1"/>
                </a:solidFill>
                <a:cs typeface="B Mitra" panose="00000400000000000000" pitchFamily="2" charset="-78"/>
              </a:rPr>
              <a:t>- </a:t>
            </a:r>
            <a:r>
              <a:rPr lang="ar-SA" sz="4100" b="1" dirty="0">
                <a:solidFill>
                  <a:schemeClr val="accent3">
                    <a:lumMod val="75000"/>
                  </a:schemeClr>
                </a:solidFill>
                <a:cs typeface="B Mitra" panose="00000400000000000000" pitchFamily="2" charset="-78"/>
              </a:rPr>
              <a:t>فعالیت بالای سیستم پاداش</a:t>
            </a:r>
            <a:r>
              <a:rPr lang="en-US" sz="4100" dirty="0">
                <a:solidFill>
                  <a:schemeClr val="tx1"/>
                </a:solidFill>
                <a:cs typeface="B Mitra" panose="00000400000000000000" pitchFamily="2" charset="-78"/>
              </a:rPr>
              <a:t>(Reward System) : </a:t>
            </a:r>
            <a:r>
              <a:rPr lang="ar-SA" sz="4100" dirty="0">
                <a:solidFill>
                  <a:schemeClr val="tx1"/>
                </a:solidFill>
                <a:cs typeface="B Mitra" panose="00000400000000000000" pitchFamily="2" charset="-78"/>
              </a:rPr>
              <a:t>ناحیه </a:t>
            </a:r>
            <a:r>
              <a:rPr lang="en-US" sz="4100" dirty="0">
                <a:solidFill>
                  <a:schemeClr val="tx1"/>
                </a:solidFill>
                <a:cs typeface="B Mitra" panose="00000400000000000000" pitchFamily="2" charset="-78"/>
              </a:rPr>
              <a:t>nucleus </a:t>
            </a:r>
            <a:r>
              <a:rPr lang="en-US" sz="4100" dirty="0" err="1">
                <a:solidFill>
                  <a:schemeClr val="tx1"/>
                </a:solidFill>
                <a:cs typeface="B Mitra" panose="00000400000000000000" pitchFamily="2" charset="-78"/>
              </a:rPr>
              <a:t>accumbens</a:t>
            </a:r>
            <a:r>
              <a:rPr lang="ar-SA" sz="4100" dirty="0">
                <a:solidFill>
                  <a:schemeClr val="tx1"/>
                </a:solidFill>
                <a:cs typeface="B Mitra" panose="00000400000000000000" pitchFamily="2" charset="-78"/>
              </a:rPr>
              <a:t> در نوجوانان به محرک‌های پاداش‌زا (مانند هیجان، ریسک‌پذیری، تأیید همسالان) بسیار حساس‌تر است.</a:t>
            </a:r>
            <a:endParaRPr lang="en-US" sz="4100" dirty="0">
              <a:solidFill>
                <a:schemeClr val="tx1"/>
              </a:solidFill>
              <a:cs typeface="B Mitra" panose="00000400000000000000" pitchFamily="2" charset="-78"/>
            </a:endParaRPr>
          </a:p>
          <a:p>
            <a:pPr marL="0" marR="0" indent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ar-SA" sz="4100" dirty="0">
                <a:solidFill>
                  <a:schemeClr val="tx1"/>
                </a:solidFill>
                <a:cs typeface="B Mitra" panose="00000400000000000000" pitchFamily="2" charset="-78"/>
              </a:rPr>
              <a:t>- </a:t>
            </a:r>
            <a:r>
              <a:rPr lang="ar-SA" sz="4100" dirty="0" smtClean="0">
                <a:solidFill>
                  <a:schemeClr val="tx1"/>
                </a:solidFill>
                <a:cs typeface="B Mitra" panose="00000400000000000000" pitchFamily="2" charset="-78"/>
              </a:rPr>
              <a:t>نتیجه عملی: </a:t>
            </a:r>
            <a:r>
              <a:rPr lang="ar-SA" sz="4100" dirty="0">
                <a:solidFill>
                  <a:schemeClr val="tx1"/>
                </a:solidFill>
                <a:cs typeface="B Mitra" panose="00000400000000000000" pitchFamily="2" charset="-78"/>
              </a:rPr>
              <a:t>نوجوانان تمایل بیشتری به رفتارهای پرخطر دارند، چون سیستم پاداش زودتر از سیستم کنترل تکانه بالغ می‌شود.</a:t>
            </a:r>
            <a:endParaRPr lang="en-US" sz="4100" dirty="0">
              <a:solidFill>
                <a:schemeClr val="tx1"/>
              </a:solidFill>
              <a:cs typeface="B Mitra" panose="00000400000000000000" pitchFamily="2" charset="-78"/>
            </a:endParaRPr>
          </a:p>
          <a:p>
            <a:pPr marL="0" marR="0" indent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0" indent="0" algn="r" rtl="1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601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3600" dirty="0">
                <a:cs typeface="B Titr" panose="00000700000000000000" pitchFamily="2" charset="-78"/>
              </a:rPr>
              <a:t>۲. </a:t>
            </a:r>
            <a:r>
              <a:rPr lang="ar-SA" sz="3600" dirty="0" smtClean="0">
                <a:cs typeface="B Titr" panose="00000700000000000000" pitchFamily="2" charset="-78"/>
              </a:rPr>
              <a:t>رشد </a:t>
            </a:r>
            <a:r>
              <a:rPr lang="ar-SA" sz="3600" dirty="0">
                <a:cs typeface="B Titr" panose="00000700000000000000" pitchFamily="2" charset="-78"/>
              </a:rPr>
              <a:t>شناختی </a:t>
            </a:r>
            <a:r>
              <a:rPr lang="en-US" sz="3600" dirty="0" smtClean="0">
                <a:cs typeface="B Titr" panose="00000700000000000000" pitchFamily="2" charset="-78"/>
              </a:rPr>
              <a:t>Cognitive Development</a:t>
            </a:r>
            <a:endParaRPr lang="en-US" sz="36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marL="0" marR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2900" b="1" dirty="0">
                <a:solidFill>
                  <a:srgbClr val="BDCD00"/>
                </a:solidFill>
                <a:cs typeface="B Mitra" panose="00000400000000000000" pitchFamily="2" charset="-78"/>
              </a:rPr>
              <a:t>تفکر انتزاعی و </a:t>
            </a:r>
            <a:r>
              <a:rPr lang="ar-SA" sz="2900" b="1" dirty="0" smtClean="0">
                <a:solidFill>
                  <a:srgbClr val="BDCD00"/>
                </a:solidFill>
                <a:cs typeface="B Mitra" panose="00000400000000000000" pitchFamily="2" charset="-78"/>
              </a:rPr>
              <a:t>فراشناخت</a:t>
            </a:r>
            <a:r>
              <a:rPr lang="ar-SA" sz="2900" dirty="0" smtClean="0">
                <a:solidFill>
                  <a:schemeClr val="tx1"/>
                </a:solidFill>
                <a:cs typeface="B Mitra" panose="00000400000000000000" pitchFamily="2" charset="-78"/>
              </a:rPr>
              <a:t>: </a:t>
            </a:r>
            <a:r>
              <a:rPr lang="ar-SA" sz="2900" dirty="0">
                <a:solidFill>
                  <a:schemeClr val="tx1"/>
                </a:solidFill>
                <a:cs typeface="B Mitra" panose="00000400000000000000" pitchFamily="2" charset="-78"/>
              </a:rPr>
              <a:t>نوجوانان قادرند به تفکر فرضی-استدلالی بپردازند، اما هنوز در به‌کارگیری این توانایی‌ها در موقعیت‌های هیجانی ضعیف‌ترند.</a:t>
            </a:r>
            <a:endParaRPr lang="en-US" sz="2900" dirty="0">
              <a:solidFill>
                <a:schemeClr val="tx1"/>
              </a:solidFill>
              <a:cs typeface="B Mitra" panose="00000400000000000000" pitchFamily="2" charset="-78"/>
            </a:endParaRPr>
          </a:p>
          <a:p>
            <a:pPr marL="0" marR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2900" b="1" dirty="0" smtClean="0">
                <a:solidFill>
                  <a:srgbClr val="BDCD00"/>
                </a:solidFill>
                <a:cs typeface="B Mitra" panose="00000400000000000000" pitchFamily="2" charset="-78"/>
              </a:rPr>
              <a:t>خطای تفکر</a:t>
            </a:r>
            <a:r>
              <a:rPr lang="fa-IR" sz="2900" b="1" dirty="0" smtClean="0">
                <a:solidFill>
                  <a:srgbClr val="BDCD00"/>
                </a:solidFill>
                <a:cs typeface="B Mitra" panose="00000400000000000000" pitchFamily="2" charset="-78"/>
              </a:rPr>
              <a:t>:</a:t>
            </a:r>
            <a:r>
              <a:rPr lang="ar-SA" sz="2900" b="1" dirty="0" smtClean="0">
                <a:solidFill>
                  <a:srgbClr val="BDCD00"/>
                </a:solidFill>
                <a:cs typeface="B Mitra" panose="00000400000000000000" pitchFamily="2" charset="-78"/>
              </a:rPr>
              <a:t> </a:t>
            </a:r>
            <a:r>
              <a:rPr lang="ar-SA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"</a:t>
            </a:r>
            <a:r>
              <a:rPr lang="ar-SA" sz="2900" dirty="0">
                <a:solidFill>
                  <a:schemeClr val="tx1"/>
                </a:solidFill>
                <a:cs typeface="B Mitra" panose="00000400000000000000" pitchFamily="2" charset="-78"/>
              </a:rPr>
              <a:t>تماشاگر خیالی" </a:t>
            </a:r>
            <a:r>
              <a:rPr lang="en-US" sz="2900" dirty="0">
                <a:solidFill>
                  <a:schemeClr val="tx1"/>
                </a:solidFill>
                <a:cs typeface="B Mitra" panose="00000400000000000000" pitchFamily="2" charset="-78"/>
              </a:rPr>
              <a:t>Imaginary </a:t>
            </a:r>
            <a:r>
              <a:rPr lang="fa-IR" sz="2900" dirty="0">
                <a:solidFill>
                  <a:schemeClr val="tx1"/>
                </a:solidFill>
                <a:cs typeface="B Mitra" panose="00000400000000000000" pitchFamily="2" charset="-78"/>
              </a:rPr>
              <a:t> </a:t>
            </a:r>
            <a:r>
              <a:rPr lang="en-US" sz="2900" dirty="0">
                <a:solidFill>
                  <a:schemeClr val="tx1"/>
                </a:solidFill>
                <a:cs typeface="B Mitra" panose="00000400000000000000" pitchFamily="2" charset="-78"/>
              </a:rPr>
              <a:t>Audience</a:t>
            </a:r>
            <a:r>
              <a:rPr lang="fa-IR" sz="2900" dirty="0">
                <a:solidFill>
                  <a:schemeClr val="tx1"/>
                </a:solidFill>
                <a:cs typeface="B Mitra" panose="00000400000000000000" pitchFamily="2" charset="-78"/>
              </a:rPr>
              <a:t> </a:t>
            </a:r>
            <a:r>
              <a:rPr lang="ar-SA" sz="2900" dirty="0">
                <a:solidFill>
                  <a:schemeClr val="tx1"/>
                </a:solidFill>
                <a:cs typeface="B Mitra" panose="00000400000000000000" pitchFamily="2" charset="-78"/>
              </a:rPr>
              <a:t>و "اسطوره شخصیتی" </a:t>
            </a:r>
            <a:r>
              <a:rPr lang="fa-IR" sz="2900" dirty="0" smtClean="0">
                <a:solidFill>
                  <a:schemeClr val="tx1"/>
                </a:solidFill>
                <a:cs typeface="B Mitra" panose="00000400000000000000" pitchFamily="2" charset="-78"/>
              </a:rPr>
              <a:t> </a:t>
            </a:r>
            <a:r>
              <a:rPr lang="en-US" sz="2900" dirty="0" smtClean="0">
                <a:solidFill>
                  <a:schemeClr val="tx1"/>
                </a:solidFill>
                <a:cs typeface="B Mitra" panose="00000400000000000000" pitchFamily="2" charset="-78"/>
              </a:rPr>
              <a:t>Personal </a:t>
            </a:r>
            <a:r>
              <a:rPr lang="en-US" sz="2900" dirty="0">
                <a:solidFill>
                  <a:schemeClr val="tx1"/>
                </a:solidFill>
                <a:cs typeface="B Mitra" panose="00000400000000000000" pitchFamily="2" charset="-78"/>
              </a:rPr>
              <a:t>Fable </a:t>
            </a:r>
            <a:r>
              <a:rPr lang="ar-SA" sz="2900" dirty="0">
                <a:solidFill>
                  <a:schemeClr val="tx1"/>
                </a:solidFill>
                <a:cs typeface="B Mitra" panose="00000400000000000000" pitchFamily="2" charset="-78"/>
              </a:rPr>
              <a:t>باور به اینکه دیگران به‌طور مداوم به آن‌ها توجه دارند یا اینکه "چیزی برایشان اتفاق نمی‌افتد"، می‌تواند منجر به ریسک‌پذیری شود</a:t>
            </a:r>
            <a:r>
              <a:rPr lang="ar-SA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47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۳. </a:t>
            </a:r>
            <a:r>
              <a:rPr lang="ar-SA" dirty="0" smtClean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هویت </a:t>
            </a:r>
            <a:r>
              <a:rPr lang="ar-SA" dirty="0"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و استقلال 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2900" dirty="0">
                <a:solidFill>
                  <a:schemeClr val="tx1"/>
                </a:solidFill>
                <a:cs typeface="B Mitra" panose="00000400000000000000" pitchFamily="2" charset="-78"/>
              </a:rPr>
              <a:t>نوجوانی دوره کاوش هویت است. والدین باید فضایی برای آزمایش نقش‌ها فراهم کنند، اما با حضور گرم و محدودیت‌های منطقی</a:t>
            </a:r>
            <a:r>
              <a:rPr lang="ar-SA" sz="2900" dirty="0" smtClean="0">
                <a:solidFill>
                  <a:schemeClr val="tx1"/>
                </a:solidFill>
                <a:cs typeface="B Mitra" panose="00000400000000000000" pitchFamily="2" charset="-78"/>
              </a:rPr>
              <a:t>.</a:t>
            </a:r>
            <a:endParaRPr lang="fa-IR" sz="2900" dirty="0" smtClean="0">
              <a:solidFill>
                <a:schemeClr val="tx1"/>
              </a:solidFill>
              <a:cs typeface="B Mitra" panose="00000400000000000000" pitchFamily="2" charset="-78"/>
            </a:endParaRPr>
          </a:p>
          <a:p>
            <a:pPr marL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900" dirty="0">
              <a:solidFill>
                <a:schemeClr val="tx1"/>
              </a:solidFill>
              <a:cs typeface="B Mitra" panose="00000400000000000000" pitchFamily="2" charset="-78"/>
            </a:endParaRPr>
          </a:p>
          <a:p>
            <a:pPr marL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2900" dirty="0" smtClean="0">
                <a:solidFill>
                  <a:schemeClr val="tx1"/>
                </a:solidFill>
                <a:cs typeface="B Mitra" panose="00000400000000000000" pitchFamily="2" charset="-78"/>
              </a:rPr>
              <a:t>استقلال عاطفی </a:t>
            </a:r>
            <a:r>
              <a:rPr lang="ar-SA" sz="2900" dirty="0">
                <a:solidFill>
                  <a:schemeClr val="tx1"/>
                </a:solidFill>
                <a:cs typeface="B Mitra" panose="00000400000000000000" pitchFamily="2" charset="-78"/>
              </a:rPr>
              <a:t>از والدین یکی از اهداف رشدی است، اما این به معنای قطع ارتباط نیست؛ بلکه تغییر در نوع رابطه است</a:t>
            </a:r>
            <a:endParaRPr lang="en-US" sz="2900" dirty="0">
              <a:solidFill>
                <a:schemeClr val="tx1"/>
              </a:solidFill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8581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>
                <a:cs typeface="B Titr" panose="00000700000000000000" pitchFamily="2" charset="-78"/>
              </a:rPr>
              <a:t>تأثیر همسالان 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2900" dirty="0">
                <a:solidFill>
                  <a:schemeClr val="tx1"/>
                </a:solidFill>
                <a:cs typeface="B Mitra" panose="00000400000000000000" pitchFamily="2" charset="-78"/>
              </a:rPr>
              <a:t>حساسیت به پذیرش همسالان در اوج است. تصمیم‌گیری در حضور همسالان، فعالیت سیستم پاداش را افزایش می‌دهد.</a:t>
            </a:r>
            <a:endParaRPr lang="en-US" sz="2900" dirty="0">
              <a:solidFill>
                <a:schemeClr val="tx1"/>
              </a:solidFill>
              <a:cs typeface="B Mitra" panose="00000400000000000000" pitchFamily="2" charset="-78"/>
            </a:endParaRPr>
          </a:p>
          <a:p>
            <a:pPr marL="0" marR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2900" b="1" dirty="0" smtClean="0">
                <a:solidFill>
                  <a:srgbClr val="FF4B4B"/>
                </a:solidFill>
                <a:cs typeface="B Mitra" panose="00000400000000000000" pitchFamily="2" charset="-78"/>
              </a:rPr>
              <a:t>نکته </a:t>
            </a:r>
            <a:r>
              <a:rPr lang="ar-SA" sz="2900" b="1" dirty="0">
                <a:solidFill>
                  <a:srgbClr val="FF4B4B"/>
                </a:solidFill>
                <a:cs typeface="B Mitra" panose="00000400000000000000" pitchFamily="2" charset="-78"/>
              </a:rPr>
              <a:t>کلیدی برای </a:t>
            </a:r>
            <a:r>
              <a:rPr lang="ar-SA" sz="2900" b="1" dirty="0" smtClean="0">
                <a:solidFill>
                  <a:srgbClr val="FF4B4B"/>
                </a:solidFill>
                <a:cs typeface="B Mitra" panose="00000400000000000000" pitchFamily="2" charset="-78"/>
              </a:rPr>
              <a:t>والدین: </a:t>
            </a:r>
            <a:r>
              <a:rPr lang="ar-SA" sz="2900" b="1" dirty="0">
                <a:solidFill>
                  <a:srgbClr val="FF4B4B"/>
                </a:solidFill>
                <a:cs typeface="B Mitra" panose="00000400000000000000" pitchFamily="2" charset="-78"/>
              </a:rPr>
              <a:t>جایگزینی همسالان با والدین در تأثیرگذاری غیرعملی است، اما می‌توان با تقویت "ارتباط امن" و "اعتماد متقابل"، نقش راهنمایی را حفظ کرد.</a:t>
            </a:r>
            <a:endParaRPr lang="en-US" sz="2900" b="1" dirty="0">
              <a:solidFill>
                <a:srgbClr val="FF4B4B"/>
              </a:solidFill>
              <a:cs typeface="B Mitra" panose="00000400000000000000" pitchFamily="2" charset="-78"/>
            </a:endParaRPr>
          </a:p>
          <a:p>
            <a:pPr marL="0" indent="0" algn="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630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fa-IR" dirty="0">
                <a:cs typeface="B Titr" panose="00000700000000000000" pitchFamily="2" charset="-78"/>
              </a:rPr>
              <a:t>نقش والدین در غلبه بر فشار دوستان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610600" cy="4983163"/>
          </a:xfrm>
        </p:spPr>
        <p:txBody>
          <a:bodyPr>
            <a:normAutofit/>
          </a:bodyPr>
          <a:lstStyle/>
          <a:p>
            <a:pPr algn="r" rtl="1"/>
            <a:r>
              <a:rPr lang="fa-IR" sz="2900" dirty="0">
                <a:solidFill>
                  <a:schemeClr val="tx1"/>
                </a:solidFill>
                <a:cs typeface="B Mitra" panose="00000400000000000000" pitchFamily="2" charset="-78"/>
              </a:rPr>
              <a:t>آموزش نه گفتن به نوجوان</a:t>
            </a:r>
          </a:p>
          <a:p>
            <a:pPr algn="r" rtl="1"/>
            <a:r>
              <a:rPr lang="fa-IR" sz="2900" dirty="0">
                <a:solidFill>
                  <a:schemeClr val="tx1"/>
                </a:solidFill>
                <a:cs typeface="B Mitra" panose="00000400000000000000" pitchFamily="2" charset="-78"/>
              </a:rPr>
              <a:t>اصلاح باوراشتباه«همه سيگار میكشند ـ همه مواد مصرف میكنند»در نوجوان</a:t>
            </a:r>
          </a:p>
          <a:p>
            <a:pPr algn="r" rtl="1"/>
            <a:r>
              <a:rPr lang="fa-IR" sz="2900" dirty="0">
                <a:solidFill>
                  <a:schemeClr val="tx1"/>
                </a:solidFill>
                <a:cs typeface="B Mitra" panose="00000400000000000000" pitchFamily="2" charset="-78"/>
              </a:rPr>
              <a:t>با دوستان فرزندانمان رابطه داشته باشيم</a:t>
            </a:r>
          </a:p>
          <a:p>
            <a:pPr algn="r" rtl="1"/>
            <a:r>
              <a:rPr lang="fa-IR" sz="2900" dirty="0">
                <a:solidFill>
                  <a:schemeClr val="tx1"/>
                </a:solidFill>
                <a:cs typeface="B Mitra" panose="00000400000000000000" pitchFamily="2" charset="-78"/>
              </a:rPr>
              <a:t>با والدین دوستان فرزندانمان آشنا </a:t>
            </a:r>
            <a:r>
              <a:rPr lang="fa-IR" sz="2900" dirty="0" smtClean="0">
                <a:solidFill>
                  <a:schemeClr val="tx1"/>
                </a:solidFill>
                <a:cs typeface="B Mitra" panose="00000400000000000000" pitchFamily="2" charset="-78"/>
              </a:rPr>
              <a:t>شویم</a:t>
            </a:r>
          </a:p>
          <a:p>
            <a:pPr algn="r" rtl="1"/>
            <a:r>
              <a:rPr lang="fa-IR" sz="2900" dirty="0">
                <a:solidFill>
                  <a:schemeClr val="tx1"/>
                </a:solidFill>
                <a:cs typeface="B Mitra" panose="00000400000000000000" pitchFamily="2" charset="-78"/>
              </a:rPr>
              <a:t>بر </a:t>
            </a:r>
            <a:r>
              <a:rPr lang="fa-IR" sz="2900" dirty="0" smtClean="0">
                <a:solidFill>
                  <a:schemeClr val="tx1"/>
                </a:solidFill>
                <a:cs typeface="B Mitra" panose="00000400000000000000" pitchFamily="2" charset="-78"/>
              </a:rPr>
              <a:t>مهمانی هاى </a:t>
            </a:r>
            <a:r>
              <a:rPr lang="fa-IR" sz="2900" dirty="0">
                <a:solidFill>
                  <a:schemeClr val="tx1"/>
                </a:solidFill>
                <a:cs typeface="B Mitra" panose="00000400000000000000" pitchFamily="2" charset="-78"/>
              </a:rPr>
              <a:t>دوستانه نوجوانان نظارت داشته باشيم</a:t>
            </a:r>
            <a:r>
              <a:rPr lang="fa-IR" sz="2900" dirty="0" smtClean="0">
                <a:solidFill>
                  <a:schemeClr val="tx1"/>
                </a:solidFill>
                <a:cs typeface="B Mitra" panose="00000400000000000000" pitchFamily="2" charset="-78"/>
              </a:rPr>
              <a:t>.</a:t>
            </a:r>
          </a:p>
          <a:p>
            <a:pPr algn="r" rtl="1"/>
            <a:r>
              <a:rPr lang="fa-IR" sz="2900" dirty="0" smtClean="0">
                <a:solidFill>
                  <a:schemeClr val="tx1"/>
                </a:solidFill>
                <a:cs typeface="B Mitra" panose="00000400000000000000" pitchFamily="2" charset="-78"/>
              </a:rPr>
              <a:t>مهارت تصميم گيری(عزت نفس بالا، تفکرنقاد، استقلال کافی)</a:t>
            </a:r>
            <a:endParaRPr lang="en-US" sz="2900" dirty="0">
              <a:solidFill>
                <a:schemeClr val="tx1"/>
              </a:solidFill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6459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1417638"/>
            <a:ext cx="6781800" cy="399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61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ounded .::Showeet::.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5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5" id="{7E38997C-FF69-45C3-ADC5-F27D7B72FBFA}" vid="{0AB4D945-541B-4687-964B-9C731D0C0976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3458</TotalTime>
  <Words>1823</Words>
  <Application>Microsoft Office PowerPoint</Application>
  <PresentationFormat>On-screen Show (4:3)</PresentationFormat>
  <Paragraphs>232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51" baseType="lpstr">
      <vt:lpstr>2  Titr</vt:lpstr>
      <vt:lpstr>Arial</vt:lpstr>
      <vt:lpstr>B Mitra</vt:lpstr>
      <vt:lpstr>B Nazanin</vt:lpstr>
      <vt:lpstr>B Titr</vt:lpstr>
      <vt:lpstr>Calibri</vt:lpstr>
      <vt:lpstr>Century Gothic</vt:lpstr>
      <vt:lpstr>Nazanin</vt:lpstr>
      <vt:lpstr>Sanserifing</vt:lpstr>
      <vt:lpstr>Segoe UI Symbol</vt:lpstr>
      <vt:lpstr>Times New Roman</vt:lpstr>
      <vt:lpstr>Wingdings</vt:lpstr>
      <vt:lpstr>Rounded .::Showeet::.</vt:lpstr>
      <vt:lpstr>Theme5</vt:lpstr>
      <vt:lpstr>PowerPoint Presentation</vt:lpstr>
      <vt:lpstr>پیشگیری از رفتارهای پرخطر در نوجوانان ویژه والدین</vt:lpstr>
      <vt:lpstr>PowerPoint Presentation</vt:lpstr>
      <vt:lpstr>1-ویژگی‌های رشدی دوره نوجوانی</vt:lpstr>
      <vt:lpstr>۲. رشد شناختی Cognitive Development</vt:lpstr>
      <vt:lpstr>۳. هویت و استقلال </vt:lpstr>
      <vt:lpstr>تأثیر همسالان </vt:lpstr>
      <vt:lpstr>نقش والدین در غلبه بر فشار دوستان</vt:lpstr>
      <vt:lpstr>PowerPoint Presentation</vt:lpstr>
      <vt:lpstr>عوامل مؤثر در بروز رفتارهای پرخطر</vt:lpstr>
      <vt:lpstr>عوامل مؤثر در بروز رفتارهای پرخطر</vt:lpstr>
      <vt:lpstr>PowerPoint Presentation</vt:lpstr>
      <vt:lpstr>سبک های فرزندپروری</vt:lpstr>
      <vt:lpstr>PowerPoint Presentation</vt:lpstr>
      <vt:lpstr>PowerPoint Presentation</vt:lpstr>
      <vt:lpstr>PowerPoint Presentation</vt:lpstr>
      <vt:lpstr>PowerPoint Presentation</vt:lpstr>
      <vt:lpstr>راهبردهای ایجاد و حفظ رابطه سالم با نوجوان</vt:lpstr>
      <vt:lpstr>راهبردهای ایجاد و حفظ رابطه سالم با نوجوان</vt:lpstr>
      <vt:lpstr>PowerPoint Presentation</vt:lpstr>
      <vt:lpstr>PowerPoint Presentation</vt:lpstr>
      <vt:lpstr>PowerPoint Presentation</vt:lpstr>
      <vt:lpstr>عوامل مؤثر در بروز رفتارهای پرخطر</vt:lpstr>
      <vt:lpstr>چرا نوجوانان و بطور كلی افرادسراغ مصرف مواد می روند؟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علایم مشكوك كننده مصرف مواد </vt:lpstr>
      <vt:lpstr>علایم مشكوك كننده مصرف مواد </vt:lpstr>
      <vt:lpstr>علایم تایيد كننده مصرف مواد</vt:lpstr>
      <vt:lpstr>علایم تایيد كننده مصرف مواد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- Bubbly</dc:title>
  <dc:creator>Showeet.com</dc:creator>
  <dc:description>Free template released by Showeet.com</dc:description>
  <cp:lastModifiedBy>A.R.I</cp:lastModifiedBy>
  <cp:revision>265</cp:revision>
  <dcterms:created xsi:type="dcterms:W3CDTF">2011-07-08T11:03:43Z</dcterms:created>
  <dcterms:modified xsi:type="dcterms:W3CDTF">2025-10-29T04:43:34Z</dcterms:modified>
  <cp:category>Templates</cp:category>
</cp:coreProperties>
</file>