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7EEF81-994C-45DC-B793-8C72EFF24770}"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126040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EEF81-994C-45DC-B793-8C72EFF24770}"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87968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EEF81-994C-45DC-B793-8C72EFF24770}"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1177613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EEF81-994C-45DC-B793-8C72EFF24770}"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B6561-6BAA-485E-995D-857245FC1068}"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8804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EEF81-994C-45DC-B793-8C72EFF24770}"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3785579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97EEF81-994C-45DC-B793-8C72EFF24770}" type="datetimeFigureOut">
              <a:rPr lang="en-US" smtClean="0"/>
              <a:t>6/27/2021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2609014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97EEF81-994C-45DC-B793-8C72EFF24770}" type="datetimeFigureOut">
              <a:rPr lang="en-US" smtClean="0"/>
              <a:t>6/27/2021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232860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EEF81-994C-45DC-B793-8C72EFF24770}"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219222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EEF81-994C-45DC-B793-8C72EFF24770}"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389332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EEF81-994C-45DC-B793-8C72EFF24770}"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51281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7EEF81-994C-45DC-B793-8C72EFF24770}"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22918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7EEF81-994C-45DC-B793-8C72EFF24770}"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210400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7EEF81-994C-45DC-B793-8C72EFF24770}" type="datetimeFigureOut">
              <a:rPr lang="en-US" smtClean="0"/>
              <a:t>6/27/2021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358294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7EEF81-994C-45DC-B793-8C72EFF24770}" type="datetimeFigureOut">
              <a:rPr lang="en-US" smtClean="0"/>
              <a:t>6/27/2021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172649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97EEF81-994C-45DC-B793-8C72EFF24770}" type="datetimeFigureOut">
              <a:rPr lang="en-US" smtClean="0"/>
              <a:t>6/27/2021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57039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EEF81-994C-45DC-B793-8C72EFF24770}"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315584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EEF81-994C-45DC-B793-8C72EFF24770}"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B6561-6BAA-485E-995D-857245FC1068}" type="slidenum">
              <a:rPr lang="en-US" smtClean="0"/>
              <a:t>‹#›</a:t>
            </a:fld>
            <a:endParaRPr lang="en-US"/>
          </a:p>
        </p:txBody>
      </p:sp>
    </p:spTree>
    <p:extLst>
      <p:ext uri="{BB962C8B-B14F-4D97-AF65-F5344CB8AC3E}">
        <p14:creationId xmlns:p14="http://schemas.microsoft.com/office/powerpoint/2010/main" val="16201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97EEF81-994C-45DC-B793-8C72EFF24770}" type="datetimeFigureOut">
              <a:rPr lang="en-US" smtClean="0"/>
              <a:t>6/27/2021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FAB6561-6BAA-485E-995D-857245FC1068}" type="slidenum">
              <a:rPr lang="en-US" smtClean="0"/>
              <a:t>‹#›</a:t>
            </a:fld>
            <a:endParaRPr lang="en-US"/>
          </a:p>
        </p:txBody>
      </p:sp>
    </p:spTree>
    <p:extLst>
      <p:ext uri="{BB962C8B-B14F-4D97-AF65-F5344CB8AC3E}">
        <p14:creationId xmlns:p14="http://schemas.microsoft.com/office/powerpoint/2010/main" val="38566823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6154" y="1858297"/>
            <a:ext cx="5869859" cy="1113971"/>
          </a:xfrm>
        </p:spPr>
        <p:txBody>
          <a:bodyPr/>
          <a:lstStyle/>
          <a:p>
            <a:endParaRPr lang="en-US" dirty="0"/>
          </a:p>
        </p:txBody>
      </p:sp>
      <p:sp>
        <p:nvSpPr>
          <p:cNvPr id="3" name="Subtitle 2"/>
          <p:cNvSpPr>
            <a:spLocks noGrp="1"/>
          </p:cNvSpPr>
          <p:nvPr>
            <p:ph type="subTitle" idx="1"/>
          </p:nvPr>
        </p:nvSpPr>
        <p:spPr>
          <a:xfrm>
            <a:off x="1751012" y="4318819"/>
            <a:ext cx="8689976" cy="1371599"/>
          </a:xfrm>
        </p:spPr>
        <p:txBody>
          <a:bodyPr>
            <a:normAutofit/>
          </a:bodyPr>
          <a:lstStyle/>
          <a:p>
            <a:r>
              <a:rPr lang="fa-IR" sz="3200" dirty="0" smtClean="0">
                <a:solidFill>
                  <a:schemeClr val="accent2">
                    <a:lumMod val="50000"/>
                  </a:schemeClr>
                </a:solidFill>
                <a:cs typeface="2  Titr" panose="00000700000000000000" pitchFamily="2" charset="-78"/>
              </a:rPr>
              <a:t>نقش ورزش در کاهش عوامل خطر بیماری های غیر واگیر</a:t>
            </a:r>
            <a:endParaRPr lang="en-US" sz="3200" dirty="0">
              <a:solidFill>
                <a:schemeClr val="accent2">
                  <a:lumMod val="50000"/>
                </a:schemeClr>
              </a:solidFill>
              <a:cs typeface="2  Titr" panose="00000700000000000000" pitchFamily="2" charset="-78"/>
            </a:endParaRPr>
          </a:p>
        </p:txBody>
      </p:sp>
      <p:pic>
        <p:nvPicPr>
          <p:cNvPr id="4" name="Picture 3" descr="Screen Clippin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3555" y="919223"/>
            <a:ext cx="9615055" cy="2992118"/>
          </a:xfrm>
          <a:prstGeom prst="roundRect">
            <a:avLst>
              <a:gd name="adj" fmla="val 16667"/>
            </a:avLst>
          </a:prstGeom>
          <a:ln>
            <a:noFill/>
          </a:ln>
          <a:effectLst>
            <a:outerShdw blurRad="76200" dist="38100" dir="7800000" algn="tl" rotWithShape="0">
              <a:srgbClr val="000000">
                <a:alpha val="40000"/>
              </a:srgbClr>
            </a:outerShdw>
            <a:reflection blurRad="6350" stA="50000" endA="300" endPos="55500" dist="508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9121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50607" y="511277"/>
            <a:ext cx="10609008" cy="5073446"/>
          </a:xfrm>
        </p:spPr>
        <p:txBody>
          <a:bodyPr>
            <a:normAutofit lnSpcReduction="10000"/>
          </a:bodyPr>
          <a:lstStyle/>
          <a:p>
            <a:pPr marL="0" indent="0" algn="r">
              <a:buNone/>
            </a:pPr>
            <a:r>
              <a:rPr lang="fa-IR" dirty="0" smtClean="0">
                <a:solidFill>
                  <a:schemeClr val="tx2">
                    <a:lumMod val="60000"/>
                    <a:lumOff val="40000"/>
                  </a:schemeClr>
                </a:solidFill>
                <a:cs typeface="2  Titr" panose="00000700000000000000" pitchFamily="2" charset="-78"/>
              </a:rPr>
              <a:t>تعریف فعالیت بدنی: </a:t>
            </a:r>
          </a:p>
          <a:p>
            <a:pPr marL="0" indent="0" algn="r">
              <a:buNone/>
            </a:pPr>
            <a:r>
              <a:rPr lang="fa-IR" sz="1800" dirty="0" smtClean="0">
                <a:solidFill>
                  <a:schemeClr val="accent3">
                    <a:lumMod val="50000"/>
                  </a:schemeClr>
                </a:solidFill>
                <a:cs typeface="2  Titr" panose="00000700000000000000" pitchFamily="2" charset="-78"/>
              </a:rPr>
              <a:t>به هر گونه حرکت بدن که در اثر انقباض و انبساط عضلات اسکلتی ایجاد شده و نیازمند مصرف کالری است </a:t>
            </a:r>
          </a:p>
          <a:p>
            <a:pPr marL="0" indent="0" algn="r">
              <a:buNone/>
            </a:pPr>
            <a:r>
              <a:rPr lang="fa-IR" dirty="0">
                <a:solidFill>
                  <a:schemeClr val="tx2">
                    <a:lumMod val="60000"/>
                    <a:lumOff val="40000"/>
                  </a:schemeClr>
                </a:solidFill>
                <a:cs typeface="2  Titr" panose="00000700000000000000" pitchFamily="2" charset="-78"/>
              </a:rPr>
              <a:t>تعریف ورزش: </a:t>
            </a:r>
          </a:p>
          <a:p>
            <a:pPr marL="0" indent="0" algn="r">
              <a:buNone/>
            </a:pPr>
            <a:r>
              <a:rPr lang="fa-IR" sz="1800" dirty="0" smtClean="0">
                <a:solidFill>
                  <a:schemeClr val="accent3">
                    <a:lumMod val="50000"/>
                  </a:schemeClr>
                </a:solidFill>
                <a:cs typeface="2  Titr" panose="00000700000000000000" pitchFamily="2" charset="-78"/>
              </a:rPr>
              <a:t>ورزش نوعی فعالیت بدنی سازماندهی شده است که به صورت حرکات منظم و مکرر انجام میشود  </a:t>
            </a:r>
          </a:p>
          <a:p>
            <a:pPr marL="0" indent="0" algn="r">
              <a:buNone/>
            </a:pPr>
            <a:r>
              <a:rPr lang="fa-IR" dirty="0">
                <a:solidFill>
                  <a:schemeClr val="tx2">
                    <a:lumMod val="60000"/>
                    <a:lumOff val="40000"/>
                  </a:schemeClr>
                </a:solidFill>
                <a:cs typeface="2  Titr" panose="00000700000000000000" pitchFamily="2" charset="-78"/>
              </a:rPr>
              <a:t>سطوح توصیه شده برای فعالیت بدنی بر حسب سن:</a:t>
            </a:r>
          </a:p>
          <a:p>
            <a:pPr marL="0" indent="0" algn="r">
              <a:buNone/>
            </a:pPr>
            <a:r>
              <a:rPr lang="fa-IR" sz="1800" dirty="0" smtClean="0">
                <a:solidFill>
                  <a:schemeClr val="accent6">
                    <a:lumMod val="75000"/>
                  </a:schemeClr>
                </a:solidFill>
                <a:cs typeface="2  Titr" panose="00000700000000000000" pitchFamily="2" charset="-78"/>
              </a:rPr>
              <a:t>1)فعالیت بدنی در کودکان 4-0 سال :</a:t>
            </a:r>
          </a:p>
          <a:p>
            <a:pPr marL="0" indent="0" algn="ctr">
              <a:buNone/>
            </a:pPr>
            <a:r>
              <a:rPr lang="fa-IR" sz="1600" dirty="0" smtClean="0">
                <a:solidFill>
                  <a:schemeClr val="accent3">
                    <a:lumMod val="50000"/>
                  </a:schemeClr>
                </a:solidFill>
                <a:cs typeface="2  Titr" panose="00000700000000000000" pitchFamily="2" charset="-78"/>
              </a:rPr>
              <a:t>در </a:t>
            </a:r>
            <a:r>
              <a:rPr lang="fa-IR" sz="1600" dirty="0">
                <a:solidFill>
                  <a:schemeClr val="accent3">
                    <a:lumMod val="50000"/>
                  </a:schemeClr>
                </a:solidFill>
                <a:cs typeface="2  Titr" panose="00000700000000000000" pitchFamily="2" charset="-78"/>
              </a:rPr>
              <a:t>شيرخواران کمتر از يک سال فعاليت بدنی چندين باره در روز، به ويژه در شکل بازی های روی زمين بايد مدنظر والدين قرار گيرد. در نوپايان 1 تا 2 ساله و پيش دبستانی های 3 تا 4 ساله، حداقل 180 دقيقه در روز فعاليت بدنی به هر شدتی نياز است. اين فعاليت های بدنی می تواند به شکل انواع فعاليت در محيط های مختلف، فعاليت های تقويت کننده مهارت های حرکتی و گسترش آن به سمت حداقل 60 دقيقه بازی پرانرژی تا سن 5 سالگی باشد</a:t>
            </a:r>
            <a:r>
              <a:rPr lang="fa-IR" sz="1600" dirty="0" smtClean="0">
                <a:solidFill>
                  <a:schemeClr val="accent3">
                    <a:lumMod val="50000"/>
                  </a:schemeClr>
                </a:solidFill>
                <a:cs typeface="2  Titr" panose="00000700000000000000" pitchFamily="2" charset="-78"/>
              </a:rPr>
              <a:t>. </a:t>
            </a:r>
          </a:p>
          <a:p>
            <a:pPr marL="0" indent="0" algn="r">
              <a:buNone/>
            </a:pPr>
            <a:r>
              <a:rPr lang="fa-IR" sz="1800" dirty="0">
                <a:solidFill>
                  <a:schemeClr val="accent6">
                    <a:lumMod val="75000"/>
                  </a:schemeClr>
                </a:solidFill>
                <a:cs typeface="2  Titr" panose="00000700000000000000" pitchFamily="2" charset="-78"/>
              </a:rPr>
              <a:t>2)فعالیت بدنی در کودکان 12-5 سال:</a:t>
            </a:r>
          </a:p>
          <a:p>
            <a:pPr marL="0" indent="0" algn="r" rtl="1">
              <a:spcBef>
                <a:spcPct val="100000"/>
              </a:spcBef>
              <a:buNone/>
            </a:pPr>
            <a:r>
              <a:rPr lang="fa-IR" altLang="en-US" sz="1600" dirty="0">
                <a:solidFill>
                  <a:schemeClr val="accent3">
                    <a:lumMod val="50000"/>
                  </a:schemeClr>
                </a:solidFill>
                <a:cs typeface="2  Titr" panose="00000700000000000000" pitchFamily="2" charset="-78"/>
              </a:rPr>
              <a:t>روزانه 60 دقیقه فعالیت بدنی شدید یا </a:t>
            </a:r>
            <a:r>
              <a:rPr lang="fa-IR" altLang="en-US" sz="1600" dirty="0">
                <a:solidFill>
                  <a:schemeClr val="accent3">
                    <a:lumMod val="50000"/>
                  </a:schemeClr>
                </a:solidFill>
                <a:cs typeface="2  Titr" panose="00000700000000000000" pitchFamily="2" charset="-78"/>
              </a:rPr>
              <a:t>متوسط و البته بیشتر </a:t>
            </a:r>
            <a:r>
              <a:rPr lang="fa-IR" altLang="en-US" sz="1600" dirty="0">
                <a:solidFill>
                  <a:schemeClr val="accent3">
                    <a:lumMod val="50000"/>
                  </a:schemeClr>
                </a:solidFill>
                <a:cs typeface="2  Titr" panose="00000700000000000000" pitchFamily="2" charset="-78"/>
              </a:rPr>
              <a:t>از 60 دقیقه باعث فواید بیشتر خواهد شد</a:t>
            </a:r>
            <a:endParaRPr lang="en-US" altLang="en-US" sz="1600" dirty="0">
              <a:solidFill>
                <a:schemeClr val="accent3">
                  <a:lumMod val="50000"/>
                </a:schemeClr>
              </a:solidFill>
              <a:cs typeface="2  Titr" panose="00000700000000000000" pitchFamily="2" charset="-78"/>
            </a:endParaRPr>
          </a:p>
          <a:p>
            <a:pPr algn="r" rtl="1">
              <a:spcBef>
                <a:spcPct val="100000"/>
              </a:spcBef>
            </a:pPr>
            <a:endParaRPr lang="en-US" altLang="en-US" dirty="0">
              <a:solidFill>
                <a:schemeClr val="accent3">
                  <a:lumMod val="50000"/>
                </a:schemeClr>
              </a:solidFill>
              <a:cs typeface="2  Titr" panose="00000700000000000000" pitchFamily="2" charset="-78"/>
            </a:endParaRPr>
          </a:p>
          <a:p>
            <a:pPr marL="0" indent="0" algn="r" rtl="1">
              <a:spcBef>
                <a:spcPct val="100000"/>
              </a:spcBef>
              <a:buNone/>
            </a:pPr>
            <a:endParaRPr lang="en-GB" altLang="en-US" dirty="0"/>
          </a:p>
          <a:p>
            <a:pPr marL="0" indent="0" algn="r">
              <a:buNone/>
            </a:pPr>
            <a:endParaRPr lang="fa-IR" dirty="0">
              <a:solidFill>
                <a:schemeClr val="accent3">
                  <a:lumMod val="50000"/>
                </a:schemeClr>
              </a:solidFill>
              <a:cs typeface="2  Titr" panose="00000700000000000000" pitchFamily="2" charset="-78"/>
            </a:endParaRPr>
          </a:p>
          <a:p>
            <a:pPr marL="0" indent="0" algn="r">
              <a:buNone/>
            </a:pPr>
            <a:endParaRPr lang="fa-IR" dirty="0" smtClean="0">
              <a:solidFill>
                <a:schemeClr val="accent3">
                  <a:lumMod val="50000"/>
                </a:schemeClr>
              </a:solidFill>
              <a:cs typeface="2  Titr" panose="00000700000000000000" pitchFamily="2" charset="-78"/>
            </a:endParaRPr>
          </a:p>
        </p:txBody>
      </p:sp>
    </p:spTree>
    <p:extLst>
      <p:ext uri="{BB962C8B-B14F-4D97-AF65-F5344CB8AC3E}">
        <p14:creationId xmlns:p14="http://schemas.microsoft.com/office/powerpoint/2010/main" val="2876509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29265" y="835742"/>
            <a:ext cx="10658168" cy="5152103"/>
          </a:xfrm>
        </p:spPr>
        <p:txBody>
          <a:bodyPr>
            <a:normAutofit lnSpcReduction="10000"/>
          </a:bodyPr>
          <a:lstStyle/>
          <a:p>
            <a:pPr marL="0" indent="0" algn="r">
              <a:buNone/>
            </a:pPr>
            <a:r>
              <a:rPr lang="fa-IR" sz="1800" dirty="0" smtClean="0">
                <a:solidFill>
                  <a:schemeClr val="accent6">
                    <a:lumMod val="75000"/>
                  </a:schemeClr>
                </a:solidFill>
                <a:cs typeface="2  Titr" panose="00000700000000000000" pitchFamily="2" charset="-78"/>
              </a:rPr>
              <a:t>3)فعالیت بدنی در سنین 17-12 سال:</a:t>
            </a:r>
          </a:p>
          <a:p>
            <a:pPr marL="0" indent="0" algn="ctr">
              <a:buNone/>
            </a:pPr>
            <a:r>
              <a:rPr lang="fa-IR" sz="1600" dirty="0">
                <a:solidFill>
                  <a:schemeClr val="accent3">
                    <a:lumMod val="50000"/>
                  </a:schemeClr>
                </a:solidFill>
                <a:cs typeface="2  Titr" panose="00000700000000000000" pitchFamily="2" charset="-78"/>
              </a:rPr>
              <a:t>فعاليت بدني در اين محدوده سنی بايد در قالب هر سه نوع فعاليت هوازي، تقويت عضلاني و تقويت ساختار استخواني انجام شود. حداقل 60 دقيقه فعاليت بدنی روزانه با شدت متوسط (که در آن نوجوان عرق می کند ولی تنفس او بدون مشکل انجام می شود، مانند اسکيت و دوچرخه سواری) تا شديد (که در </a:t>
            </a:r>
            <a:r>
              <a:rPr lang="fa-IR" sz="1600" dirty="0" smtClean="0">
                <a:solidFill>
                  <a:schemeClr val="accent3">
                    <a:lumMod val="50000"/>
                  </a:schemeClr>
                </a:solidFill>
                <a:cs typeface="2  Titr" panose="00000700000000000000" pitchFamily="2" charset="-78"/>
              </a:rPr>
              <a:t>آن نوجوان </a:t>
            </a:r>
            <a:r>
              <a:rPr lang="fa-IR" sz="1600" dirty="0">
                <a:solidFill>
                  <a:schemeClr val="accent3">
                    <a:lumMod val="50000"/>
                  </a:schemeClr>
                </a:solidFill>
                <a:cs typeface="2  Titr" panose="00000700000000000000" pitchFamily="2" charset="-78"/>
              </a:rPr>
              <a:t>عرق می کند و تنفس او مشکل می شود، مانند دويدن) توصيه می شود که می تواند شامل حداقل سه روز در هفته فعاليت </a:t>
            </a:r>
            <a:r>
              <a:rPr lang="fa-IR" sz="1600" dirty="0" smtClean="0">
                <a:solidFill>
                  <a:schemeClr val="accent3">
                    <a:lumMod val="50000"/>
                  </a:schemeClr>
                </a:solidFill>
                <a:cs typeface="2  Titr" panose="00000700000000000000" pitchFamily="2" charset="-78"/>
              </a:rPr>
              <a:t>شديد </a:t>
            </a:r>
            <a:r>
              <a:rPr lang="fa-IR" sz="1600" dirty="0">
                <a:solidFill>
                  <a:schemeClr val="accent3">
                    <a:lumMod val="50000"/>
                  </a:schemeClr>
                </a:solidFill>
                <a:cs typeface="2  Titr" panose="00000700000000000000" pitchFamily="2" charset="-78"/>
              </a:rPr>
              <a:t>باشد. </a:t>
            </a:r>
          </a:p>
          <a:p>
            <a:pPr marL="0" indent="0" algn="r">
              <a:buNone/>
            </a:pPr>
            <a:r>
              <a:rPr lang="fa-IR" sz="1800" dirty="0">
                <a:solidFill>
                  <a:schemeClr val="accent6">
                    <a:lumMod val="75000"/>
                  </a:schemeClr>
                </a:solidFill>
                <a:cs typeface="2  Titr" panose="00000700000000000000" pitchFamily="2" charset="-78"/>
              </a:rPr>
              <a:t>4)فعالیت بدنی در سنین 64-18 سال: </a:t>
            </a:r>
          </a:p>
          <a:p>
            <a:pPr marL="0" indent="0" algn="ctr">
              <a:buNone/>
            </a:pPr>
            <a:r>
              <a:rPr lang="fa-IR" sz="1600" dirty="0">
                <a:solidFill>
                  <a:schemeClr val="accent3">
                    <a:lumMod val="50000"/>
                  </a:schemeClr>
                </a:solidFill>
                <a:cs typeface="2  Titr" panose="00000700000000000000" pitchFamily="2" charset="-78"/>
              </a:rPr>
              <a:t>در اين گروه سنی، فعاليت بدني مناسب شامل فعاليت هاي هوازي و تقويت عضلاني است. برای ايجاد اثرات مثبت بر روی دستگاه گردش خون و تنفس، فعاليت بدني با شدت متوسط حداقل به مدت 150 دقيقه در هفته (30 دقیقه فعالیت بدنی با شدت متوسط برای حداقل 5 روز در هفته ) و يا فعاليت بدنی با شدت بالا حداقل به مدت 75 دقيقه در هفته (25 دقیقه فعالیت بدنی شدید برای حداقل 3 روز در هفته ) و يا تركيبي از هر دو، لازم است.لازم به ذکر است فعالیت هایی از قبیل دوچرخه سواری تفریحی، شنا با سرعت متوسط، پیاده </a:t>
            </a:r>
            <a:r>
              <a:rPr lang="fa-IR" sz="1600" dirty="0" smtClean="0">
                <a:solidFill>
                  <a:schemeClr val="accent3">
                    <a:lumMod val="50000"/>
                  </a:schemeClr>
                </a:solidFill>
                <a:cs typeface="2  Titr" panose="00000700000000000000" pitchFamily="2" charset="-78"/>
              </a:rPr>
              <a:t>روی آرام، </a:t>
            </a:r>
            <a:r>
              <a:rPr lang="fa-IR" sz="1600" dirty="0">
                <a:solidFill>
                  <a:schemeClr val="accent3">
                    <a:lumMod val="50000"/>
                  </a:schemeClr>
                </a:solidFill>
                <a:cs typeface="2  Titr" panose="00000700000000000000" pitchFamily="2" charset="-78"/>
              </a:rPr>
              <a:t>نظافت عمومی منزل و چمن زنی فعالیت های بدنی با شدت متوسط هستند و در مقابل فعالیت هایی از قبیل دومیدانی، کوه پیمایی در سراشیبی های تند، والیبال های رقابتی و بیل زنی که فرد در حین انجام آن قادر به صحبت کردن نمیباشد فعالیت های بدنی شدید هستند.</a:t>
            </a:r>
          </a:p>
          <a:p>
            <a:pPr marL="0" indent="0" algn="r">
              <a:buNone/>
            </a:pPr>
            <a:r>
              <a:rPr lang="fa-IR" sz="1800" dirty="0">
                <a:solidFill>
                  <a:schemeClr val="accent6">
                    <a:lumMod val="75000"/>
                  </a:schemeClr>
                </a:solidFill>
                <a:cs typeface="2  Titr" panose="00000700000000000000" pitchFamily="2" charset="-78"/>
              </a:rPr>
              <a:t>5)فعالیت بدنی در سالمندان 65 سال به بالا: </a:t>
            </a:r>
          </a:p>
          <a:p>
            <a:pPr marL="0" indent="0" algn="ctr" rtl="1">
              <a:buNone/>
            </a:pPr>
            <a:r>
              <a:rPr lang="fa-IR" sz="1600" dirty="0">
                <a:solidFill>
                  <a:schemeClr val="accent3">
                    <a:lumMod val="50000"/>
                  </a:schemeClr>
                </a:solidFill>
                <a:cs typeface="2  Titr" panose="00000700000000000000" pitchFamily="2" charset="-78"/>
              </a:rPr>
              <a:t>شدت و نوع فعاليت بدنی مناسب برای سالمندان به توانايي سالمند و احساس او از شدت و سختي فعاليت در حين انجام آن بستگی دارد. در سالمندان حداقل فعاليت بدني هوازي در هفته برا ي حفظ سلامت 150 دقيقه فعاليت بدنی با شدت متوسط تعيين شده است.</a:t>
            </a:r>
          </a:p>
          <a:p>
            <a:pPr marL="0" indent="0">
              <a:buNone/>
            </a:pPr>
            <a:endParaRPr lang="fa-IR" sz="1800" dirty="0"/>
          </a:p>
          <a:p>
            <a:pPr marL="0" indent="0" algn="r">
              <a:buNone/>
            </a:pPr>
            <a:endParaRPr lang="fa-IR" sz="1800" dirty="0" smtClean="0">
              <a:solidFill>
                <a:schemeClr val="accent3">
                  <a:lumMod val="50000"/>
                </a:schemeClr>
              </a:solidFill>
              <a:cs typeface="2  Titr" panose="00000700000000000000" pitchFamily="2" charset="-78"/>
            </a:endParaRPr>
          </a:p>
          <a:p>
            <a:pPr marL="0" indent="0" algn="r">
              <a:buNone/>
            </a:pPr>
            <a:endParaRPr lang="en-US" sz="1800" dirty="0">
              <a:solidFill>
                <a:schemeClr val="accent3">
                  <a:lumMod val="50000"/>
                </a:schemeClr>
              </a:solidFill>
              <a:cs typeface="2  Titr" panose="00000700000000000000" pitchFamily="2" charset="-78"/>
            </a:endParaRPr>
          </a:p>
        </p:txBody>
      </p:sp>
    </p:spTree>
    <p:extLst>
      <p:ext uri="{BB962C8B-B14F-4D97-AF65-F5344CB8AC3E}">
        <p14:creationId xmlns:p14="http://schemas.microsoft.com/office/powerpoint/2010/main" val="1369525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02889" y="540774"/>
            <a:ext cx="9733937" cy="5515897"/>
          </a:xfrm>
        </p:spPr>
        <p:txBody>
          <a:bodyPr>
            <a:normAutofit fontScale="85000" lnSpcReduction="20000"/>
          </a:bodyPr>
          <a:lstStyle/>
          <a:p>
            <a:pPr marL="0" indent="0" algn="ctr" rtl="1">
              <a:lnSpc>
                <a:spcPct val="115000"/>
              </a:lnSpc>
              <a:spcAft>
                <a:spcPts val="0"/>
              </a:spcAft>
              <a:buNone/>
            </a:pPr>
            <a:r>
              <a:rPr lang="fa-IR" sz="1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اهداف سند ملی پیشگیری و کنترل بیماری های غیرواگیر و عوامل خطر مرتبط با آن</a:t>
            </a:r>
            <a:endParaRPr lang="en-US" sz="1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marL="0" indent="0" algn="ctr" rtl="1">
              <a:lnSpc>
                <a:spcPct val="115000"/>
              </a:lnSpc>
              <a:spcAft>
                <a:spcPts val="0"/>
              </a:spcAft>
              <a:buNone/>
            </a:pPr>
            <a:r>
              <a:rPr lang="fa-IR" sz="1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در بازه زمانی 1404 – 1394</a:t>
            </a:r>
            <a:endParaRPr lang="en-US" sz="1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marL="0" indent="0" algn="ctr" rtl="1">
              <a:lnSpc>
                <a:spcPct val="115000"/>
              </a:lnSpc>
              <a:spcAft>
                <a:spcPts val="0"/>
              </a:spcAft>
              <a:buNone/>
            </a:pPr>
            <a:r>
              <a:rPr lang="fa-IR" sz="1200" dirty="0">
                <a:solidFill>
                  <a:schemeClr val="accent3">
                    <a:lumMod val="50000"/>
                  </a:schemeClr>
                </a:solidFill>
                <a:latin typeface="Calibri" panose="020F0502020204030204" pitchFamily="34" charset="0"/>
                <a:ea typeface="Calibri" panose="020F0502020204030204" pitchFamily="34" charset="0"/>
                <a:cs typeface="B Nazanin" panose="00000400000000000000" pitchFamily="2" charset="-78"/>
              </a:rPr>
              <a:t> </a:t>
            </a:r>
            <a:endParaRPr lang="en-US" sz="1200" dirty="0">
              <a:solidFill>
                <a:schemeClr val="accent3">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indent="0" algn="ctr" rtl="1">
              <a:lnSpc>
                <a:spcPct val="115000"/>
              </a:lnSpc>
              <a:spcAft>
                <a:spcPts val="0"/>
              </a:spcAft>
              <a:buNone/>
            </a:pPr>
            <a:r>
              <a:rPr lang="fa-IR" sz="3800" dirty="0">
                <a:solidFill>
                  <a:schemeClr val="tx2">
                    <a:lumMod val="60000"/>
                    <a:lumOff val="40000"/>
                  </a:schemeClr>
                </a:solidFill>
                <a:latin typeface="Calibri" panose="020F0502020204030204" pitchFamily="34" charset="0"/>
                <a:ea typeface="Calibri" panose="020F0502020204030204" pitchFamily="34" charset="0"/>
                <a:cs typeface="2  Titr" panose="00000700000000000000" pitchFamily="2" charset="-78"/>
              </a:rPr>
              <a:t>هدف کلی : 20% کاهش میزان شیوع فعالیت بدنی ناکافی </a:t>
            </a:r>
            <a:endParaRPr lang="en-US" sz="3800" dirty="0">
              <a:solidFill>
                <a:schemeClr val="tx2">
                  <a:lumMod val="60000"/>
                  <a:lumOff val="40000"/>
                </a:schemeClr>
              </a:solidFill>
              <a:latin typeface="Calibri" panose="020F0502020204030204" pitchFamily="34" charset="0"/>
              <a:ea typeface="Calibri" panose="020F0502020204030204" pitchFamily="34" charset="0"/>
              <a:cs typeface="2  Titr" panose="00000700000000000000" pitchFamily="2" charset="-78"/>
            </a:endParaRPr>
          </a:p>
          <a:p>
            <a:pPr marL="0" indent="0" algn="justLow" rtl="1">
              <a:lnSpc>
                <a:spcPct val="115000"/>
              </a:lnSpc>
              <a:spcAft>
                <a:spcPts val="1000"/>
              </a:spcAft>
              <a:buNone/>
            </a:pPr>
            <a:r>
              <a:rPr lang="fa-IR"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حیطه های فعالیت:</a:t>
            </a:r>
            <a:endParaRPr lang="en-US"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0"/>
              </a:spcAft>
            </a:pPr>
            <a:r>
              <a:rPr lang="fa-IR"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1 ) حیطه حاکمیت</a:t>
            </a:r>
            <a:r>
              <a:rPr lang="en-US"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a:t>
            </a:r>
          </a:p>
          <a:p>
            <a:pPr algn="justLow" rtl="1">
              <a:lnSpc>
                <a:spcPct val="115000"/>
              </a:lnSpc>
              <a:spcAft>
                <a:spcPts val="0"/>
              </a:spcAft>
            </a:pPr>
            <a:r>
              <a:rPr lang="fa-IR"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2 ) حیطه کاهش آسیب با سه رویکرد مهم :</a:t>
            </a:r>
            <a:endParaRPr lang="en-US"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0"/>
              </a:spcAft>
            </a:pPr>
            <a:r>
              <a:rPr lang="fa-IR"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رویکرد مدرسه محور</a:t>
            </a:r>
            <a:endParaRPr lang="en-US"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0"/>
              </a:spcAft>
            </a:pPr>
            <a:r>
              <a:rPr lang="fa-IR"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رویکرد جامعه محور</a:t>
            </a:r>
            <a:endParaRPr lang="en-US"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0"/>
              </a:spcAft>
            </a:pPr>
            <a:r>
              <a:rPr lang="fa-IR"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رویکرد مبتنی بر محل کار</a:t>
            </a:r>
            <a:endParaRPr lang="en-US"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0"/>
              </a:spcAft>
            </a:pPr>
            <a:r>
              <a:rPr lang="fa-IR"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3 ) مراقبت های بهداشتی</a:t>
            </a:r>
            <a:endParaRPr lang="en-US"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0"/>
              </a:spcAft>
            </a:pPr>
            <a:r>
              <a:rPr lang="fa-IR"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4)  نظارت</a:t>
            </a:r>
            <a:endParaRPr lang="en-US" sz="28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marL="0" indent="0">
              <a:buNone/>
            </a:pPr>
            <a:endParaRPr lang="en-US" sz="16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260530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78425" y="442452"/>
            <a:ext cx="10441857" cy="5545394"/>
          </a:xfrm>
        </p:spPr>
        <p:txBody>
          <a:bodyPr>
            <a:normAutofit fontScale="47500" lnSpcReduction="20000"/>
          </a:bodyPr>
          <a:lstStyle/>
          <a:p>
            <a:pPr marL="0" indent="0" algn="ctr" rtl="1">
              <a:lnSpc>
                <a:spcPct val="115000"/>
              </a:lnSpc>
              <a:spcAft>
                <a:spcPts val="0"/>
              </a:spcAft>
              <a:buNone/>
            </a:pPr>
            <a:r>
              <a:rPr lang="fa-IR" sz="34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اهداف سند استانی پیشگیری و کنترل بیماری های غیرواگیر و عوامل خطر مرتبط با آن </a:t>
            </a:r>
            <a:endParaRPr lang="en-US" sz="34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marL="0" indent="0" algn="ctr" rtl="1">
              <a:lnSpc>
                <a:spcPct val="115000"/>
              </a:lnSpc>
              <a:spcAft>
                <a:spcPts val="0"/>
              </a:spcAft>
              <a:buNone/>
            </a:pPr>
            <a:r>
              <a:rPr lang="fa-IR" sz="34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در بازه زمانی 1404-1397</a:t>
            </a:r>
            <a:endParaRPr lang="en-US" sz="34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marL="0" indent="0" algn="ctr" rtl="1">
              <a:lnSpc>
                <a:spcPct val="115000"/>
              </a:lnSpc>
              <a:spcAft>
                <a:spcPts val="0"/>
              </a:spcAft>
              <a:buNone/>
            </a:pPr>
            <a:r>
              <a:rPr lang="fa-IR" sz="36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a:t>
            </a:r>
            <a:endParaRPr lang="en-US" sz="36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marL="0" indent="0" algn="ctr" rtl="1">
              <a:lnSpc>
                <a:spcPct val="115000"/>
              </a:lnSpc>
              <a:spcAft>
                <a:spcPts val="0"/>
              </a:spcAft>
              <a:buNone/>
            </a:pPr>
            <a:r>
              <a:rPr lang="fa-IR" sz="6300" dirty="0">
                <a:solidFill>
                  <a:schemeClr val="tx2">
                    <a:lumMod val="60000"/>
                    <a:lumOff val="40000"/>
                  </a:schemeClr>
                </a:solidFill>
                <a:latin typeface="Calibri" panose="020F0502020204030204" pitchFamily="34" charset="0"/>
                <a:ea typeface="Calibri" panose="020F0502020204030204" pitchFamily="34" charset="0"/>
                <a:cs typeface="2  Titr" panose="00000700000000000000" pitchFamily="2" charset="-78"/>
              </a:rPr>
              <a:t>هدف کلی: کاهش 30% از میزان شیوع فعالیت بدنی ناکافی</a:t>
            </a:r>
            <a:endParaRPr lang="en-US" sz="6300" dirty="0">
              <a:solidFill>
                <a:schemeClr val="tx2">
                  <a:lumMod val="60000"/>
                  <a:lumOff val="40000"/>
                </a:schemeClr>
              </a:solidFill>
              <a:latin typeface="Calibri" panose="020F0502020204030204" pitchFamily="34" charset="0"/>
              <a:ea typeface="Calibri" panose="020F0502020204030204" pitchFamily="34" charset="0"/>
              <a:cs typeface="2  Titr" panose="00000700000000000000" pitchFamily="2" charset="-78"/>
            </a:endParaRPr>
          </a:p>
          <a:p>
            <a:pPr marL="0" indent="0" algn="justLow" rtl="1">
              <a:lnSpc>
                <a:spcPct val="115000"/>
              </a:lnSpc>
              <a:spcAft>
                <a:spcPts val="1000"/>
              </a:spcAft>
              <a:buNone/>
            </a:pPr>
            <a:r>
              <a:rPr lang="fa-IR" sz="4400" b="1"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اهداف جزئی شامل</a:t>
            </a:r>
            <a:endParaRPr lang="en-US" sz="44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1000"/>
              </a:spcAft>
            </a:pPr>
            <a:r>
              <a:rPr lang="fa-IR"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آموزش عموم مردم درخصوص خطرات کم تحرکی (رویکرد مدرسه محور- جامعه محور- کارکنان محور)</a:t>
            </a:r>
            <a:endParaRPr lang="en-US"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1000"/>
              </a:spcAft>
            </a:pPr>
            <a:r>
              <a:rPr lang="fa-IR"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برگزاری دوره های آموزشی به منظور ارتقاء دانش ورزشی کارکنان به میزان 10% در سال</a:t>
            </a:r>
            <a:endParaRPr lang="en-US"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1000"/>
              </a:spcAft>
            </a:pPr>
            <a:r>
              <a:rPr lang="fa-IR"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شناسایی 20% افراد با تحرک ناکافی ثبت شده در سامانه سیب و ارائه مشاوره به این افراد توسط تیم سلامت به صورت سالانه</a:t>
            </a:r>
            <a:endParaRPr lang="en-US"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1000"/>
              </a:spcAft>
            </a:pPr>
            <a:r>
              <a:rPr lang="fa-IR"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ارتقاء دانش سفیران و پیام گذاران سلامت ادارات به میزان 10% سالانه </a:t>
            </a:r>
            <a:endParaRPr lang="en-US"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1000"/>
              </a:spcAft>
            </a:pPr>
            <a:r>
              <a:rPr lang="fa-IR"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افزایش تحرک بدنی مطلوب در کارکنان ادارات به میزان 5% سالانه</a:t>
            </a:r>
            <a:endParaRPr lang="en-US"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1000"/>
              </a:spcAft>
            </a:pPr>
            <a:r>
              <a:rPr lang="fa-IR"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افزایش گروه های خودیار در زمینه افزایش تحرک بدنی به میزان 8%سالانه در واحدهای ارائه دهنده خدمات جهت آموزش به عموم مردم</a:t>
            </a:r>
            <a:endParaRPr lang="en-US"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algn="justLow" rtl="1">
              <a:lnSpc>
                <a:spcPct val="115000"/>
              </a:lnSpc>
              <a:spcAft>
                <a:spcPts val="1000"/>
              </a:spcAft>
            </a:pPr>
            <a:r>
              <a:rPr lang="fa-IR"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rPr>
              <a:t>* افزایش فضاهای ورزشی و مربیان دوره دیده در پارک ها و ایستگاه های ورزش به میزان 5% سالانه با کمک نهادهای برون بخشی مثل اداره ورزش و شهرداری </a:t>
            </a:r>
            <a:endParaRPr lang="en-US" sz="2900" dirty="0">
              <a:solidFill>
                <a:schemeClr val="accent3">
                  <a:lumMod val="50000"/>
                </a:schemeClr>
              </a:solidFill>
              <a:latin typeface="Calibri" panose="020F0502020204030204" pitchFamily="34" charset="0"/>
              <a:ea typeface="Calibri" panose="020F0502020204030204" pitchFamily="34" charset="0"/>
              <a:cs typeface="2  Titr" panose="00000700000000000000" pitchFamily="2" charset="-78"/>
            </a:endParaRPr>
          </a:p>
          <a:p>
            <a:pPr marL="0" indent="0">
              <a:buNone/>
            </a:pPr>
            <a:endParaRPr lang="en-US" dirty="0">
              <a:solidFill>
                <a:schemeClr val="accent3">
                  <a:lumMod val="50000"/>
                </a:schemeClr>
              </a:solidFill>
            </a:endParaRPr>
          </a:p>
        </p:txBody>
      </p:sp>
    </p:spTree>
    <p:extLst>
      <p:ext uri="{BB962C8B-B14F-4D97-AF65-F5344CB8AC3E}">
        <p14:creationId xmlns:p14="http://schemas.microsoft.com/office/powerpoint/2010/main" val="3260404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4129" y="747252"/>
            <a:ext cx="11179277" cy="5319252"/>
          </a:xfrm>
        </p:spPr>
        <p:txBody>
          <a:bodyPr>
            <a:normAutofit fontScale="92500"/>
          </a:bodyPr>
          <a:lstStyle/>
          <a:p>
            <a:pPr marL="0" indent="0" algn="ctr" rtl="1">
              <a:lnSpc>
                <a:spcPct val="115000"/>
              </a:lnSpc>
              <a:spcAft>
                <a:spcPts val="1000"/>
              </a:spcAft>
              <a:buNone/>
            </a:pPr>
            <a:r>
              <a:rPr lang="fa-IR" sz="3600" dirty="0" smtClean="0">
                <a:solidFill>
                  <a:schemeClr val="tx2">
                    <a:lumMod val="60000"/>
                    <a:lumOff val="40000"/>
                  </a:schemeClr>
                </a:solidFill>
                <a:ea typeface="Times New Roman"/>
                <a:cs typeface="2  Titr" panose="00000700000000000000" pitchFamily="2" charset="-78"/>
              </a:rPr>
              <a:t>چاقی و اضافه وزن در ایران</a:t>
            </a:r>
            <a:endParaRPr lang="fa-IR" sz="1800" dirty="0">
              <a:ea typeface="Times New Roman"/>
              <a:cs typeface="2  Titr" panose="00000700000000000000" pitchFamily="2" charset="-78"/>
            </a:endParaRPr>
          </a:p>
          <a:p>
            <a:pPr algn="r" rtl="1">
              <a:lnSpc>
                <a:spcPct val="115000"/>
              </a:lnSpc>
              <a:spcAft>
                <a:spcPts val="1000"/>
              </a:spcAft>
            </a:pPr>
            <a:r>
              <a:rPr lang="fa-IR" sz="1600" dirty="0" smtClean="0">
                <a:solidFill>
                  <a:schemeClr val="accent3">
                    <a:lumMod val="50000"/>
                  </a:schemeClr>
                </a:solidFill>
                <a:ea typeface="Times New Roman"/>
                <a:cs typeface="2  Titr" panose="00000700000000000000" pitchFamily="2" charset="-78"/>
              </a:rPr>
              <a:t>در ایران </a:t>
            </a:r>
            <a:r>
              <a:rPr lang="fa-IR" sz="1600" dirty="0">
                <a:solidFill>
                  <a:schemeClr val="accent3">
                    <a:lumMod val="50000"/>
                  </a:schemeClr>
                </a:solidFill>
                <a:ea typeface="Times New Roman"/>
                <a:cs typeface="2  Titr" panose="00000700000000000000" pitchFamily="2" charset="-78"/>
              </a:rPr>
              <a:t>شیوع چاقی و اضافه وزن چشمگیر است به نحوی که مطالعاتی که در زمینه اضافه وزن و چاقی صورت گرفته است شیوع اضافه وزن را بین 27 تا 38.5 </a:t>
            </a:r>
            <a:r>
              <a:rPr lang="fa-IR" sz="1600" dirty="0" smtClean="0">
                <a:solidFill>
                  <a:schemeClr val="accent3">
                    <a:lumMod val="50000"/>
                  </a:schemeClr>
                </a:solidFill>
                <a:ea typeface="Times New Roman"/>
                <a:cs typeface="2  Titr" panose="00000700000000000000" pitchFamily="2" charset="-78"/>
              </a:rPr>
              <a:t> درصد </a:t>
            </a:r>
            <a:r>
              <a:rPr lang="fa-IR" sz="1600" dirty="0">
                <a:solidFill>
                  <a:schemeClr val="accent3">
                    <a:lumMod val="50000"/>
                  </a:schemeClr>
                </a:solidFill>
                <a:ea typeface="Times New Roman"/>
                <a:cs typeface="2  Titr" panose="00000700000000000000" pitchFamily="2" charset="-78"/>
              </a:rPr>
              <a:t>و شیوع چاقی را بین </a:t>
            </a:r>
            <a:r>
              <a:rPr lang="fa-IR" sz="1600" dirty="0" smtClean="0">
                <a:solidFill>
                  <a:schemeClr val="accent3">
                    <a:lumMod val="50000"/>
                  </a:schemeClr>
                </a:solidFill>
                <a:ea typeface="Times New Roman"/>
                <a:cs typeface="2  Titr" panose="00000700000000000000" pitchFamily="2" charset="-78"/>
              </a:rPr>
              <a:t> 12.6  </a:t>
            </a:r>
            <a:r>
              <a:rPr lang="fa-IR" sz="1600" dirty="0">
                <a:solidFill>
                  <a:schemeClr val="accent3">
                    <a:lumMod val="50000"/>
                  </a:schemeClr>
                </a:solidFill>
                <a:ea typeface="Times New Roman"/>
                <a:cs typeface="2  Titr" panose="00000700000000000000" pitchFamily="2" charset="-78"/>
              </a:rPr>
              <a:t>تا </a:t>
            </a:r>
            <a:r>
              <a:rPr lang="fa-IR" sz="1600" dirty="0" smtClean="0">
                <a:solidFill>
                  <a:schemeClr val="accent3">
                    <a:lumMod val="50000"/>
                  </a:schemeClr>
                </a:solidFill>
                <a:ea typeface="Times New Roman"/>
                <a:cs typeface="2  Titr" panose="00000700000000000000" pitchFamily="2" charset="-78"/>
              </a:rPr>
              <a:t> 25.9  گزارش </a:t>
            </a:r>
            <a:r>
              <a:rPr lang="fa-IR" sz="1600" dirty="0">
                <a:solidFill>
                  <a:schemeClr val="accent3">
                    <a:lumMod val="50000"/>
                  </a:schemeClr>
                </a:solidFill>
                <a:ea typeface="Times New Roman"/>
                <a:cs typeface="2  Titr" panose="00000700000000000000" pitchFamily="2" charset="-78"/>
              </a:rPr>
              <a:t>کرده است.</a:t>
            </a:r>
          </a:p>
          <a:p>
            <a:pPr algn="r" rtl="1">
              <a:lnSpc>
                <a:spcPct val="115000"/>
              </a:lnSpc>
              <a:spcAft>
                <a:spcPts val="1000"/>
              </a:spcAft>
            </a:pPr>
            <a:r>
              <a:rPr lang="fa-IR" sz="1600" dirty="0">
                <a:solidFill>
                  <a:schemeClr val="accent3">
                    <a:lumMod val="50000"/>
                  </a:schemeClr>
                </a:solidFill>
                <a:ea typeface="Times New Roman"/>
                <a:cs typeface="2  Titr" panose="00000700000000000000" pitchFamily="2" charset="-78"/>
              </a:rPr>
              <a:t>چاقی و اضافه وزن ارتباط قوی با بیماریهای غیرواگیر نظیر سرطان، بیماریهای قلبی عروقی، دیابت و.......  دارد. .متاسفانه چاقی در دنیا در حال افزایش است. در سال </a:t>
            </a:r>
            <a:r>
              <a:rPr lang="fa-IR" sz="1600" dirty="0" smtClean="0">
                <a:solidFill>
                  <a:schemeClr val="accent3">
                    <a:lumMod val="50000"/>
                  </a:schemeClr>
                </a:solidFill>
                <a:ea typeface="Times New Roman"/>
                <a:cs typeface="2  Titr" panose="00000700000000000000" pitchFamily="2" charset="-78"/>
              </a:rPr>
              <a:t> 2014  بیش از  33  </a:t>
            </a:r>
            <a:r>
              <a:rPr lang="fa-IR" sz="1600" dirty="0">
                <a:solidFill>
                  <a:schemeClr val="accent3">
                    <a:lumMod val="50000"/>
                  </a:schemeClr>
                </a:solidFill>
                <a:ea typeface="Times New Roman"/>
                <a:cs typeface="2  Titr" panose="00000700000000000000" pitchFamily="2" charset="-78"/>
              </a:rPr>
              <a:t>درصد از افراد </a:t>
            </a:r>
            <a:r>
              <a:rPr lang="fa-IR" sz="1600" dirty="0" smtClean="0">
                <a:solidFill>
                  <a:schemeClr val="accent3">
                    <a:lumMod val="50000"/>
                  </a:schemeClr>
                </a:solidFill>
                <a:ea typeface="Times New Roman"/>
                <a:cs typeface="2  Titr" panose="00000700000000000000" pitchFamily="2" charset="-78"/>
              </a:rPr>
              <a:t>بالای  18  </a:t>
            </a:r>
            <a:r>
              <a:rPr lang="fa-IR" sz="1600" dirty="0">
                <a:solidFill>
                  <a:schemeClr val="accent3">
                    <a:lumMod val="50000"/>
                  </a:schemeClr>
                </a:solidFill>
                <a:ea typeface="Times New Roman"/>
                <a:cs typeface="2  Titr" panose="00000700000000000000" pitchFamily="2" charset="-78"/>
              </a:rPr>
              <a:t>سال دارای اضافه وزن و بیش از </a:t>
            </a:r>
            <a:r>
              <a:rPr lang="fa-IR" sz="1600" dirty="0" smtClean="0">
                <a:solidFill>
                  <a:schemeClr val="accent3">
                    <a:lumMod val="50000"/>
                  </a:schemeClr>
                </a:solidFill>
                <a:ea typeface="Times New Roman"/>
                <a:cs typeface="2  Titr" panose="00000700000000000000" pitchFamily="2" charset="-78"/>
              </a:rPr>
              <a:t>10  </a:t>
            </a:r>
            <a:r>
              <a:rPr lang="fa-IR" sz="1600" dirty="0">
                <a:solidFill>
                  <a:schemeClr val="accent3">
                    <a:lumMod val="50000"/>
                  </a:schemeClr>
                </a:solidFill>
                <a:ea typeface="Times New Roman"/>
                <a:cs typeface="2  Titr" panose="00000700000000000000" pitchFamily="2" charset="-78"/>
              </a:rPr>
              <a:t>درصد مبتلا به چاقی بودند. شیوع چاقی در کشورهای با درآمد بالا و متوسط 2 برابر کشورهای با درآمد کم است. </a:t>
            </a:r>
            <a:endParaRPr lang="en-US" sz="1050" dirty="0">
              <a:solidFill>
                <a:schemeClr val="accent3">
                  <a:lumMod val="50000"/>
                </a:schemeClr>
              </a:solidFill>
              <a:latin typeface="Times New Roman"/>
              <a:ea typeface="Times New Roman"/>
              <a:cs typeface="2  Titr" panose="00000700000000000000" pitchFamily="2" charset="-78"/>
            </a:endParaRPr>
          </a:p>
          <a:p>
            <a:pPr lvl="0" algn="r" rtl="1">
              <a:lnSpc>
                <a:spcPct val="115000"/>
              </a:lnSpc>
              <a:spcAft>
                <a:spcPts val="1000"/>
              </a:spcAft>
            </a:pPr>
            <a:r>
              <a:rPr lang="fa-IR" sz="1800" dirty="0">
                <a:solidFill>
                  <a:schemeClr val="accent3">
                    <a:lumMod val="50000"/>
                  </a:schemeClr>
                </a:solidFill>
                <a:ea typeface="Times New Roman"/>
                <a:cs typeface="2  Titr" panose="00000700000000000000" pitchFamily="2" charset="-78"/>
              </a:rPr>
              <a:t>به علاوه چاقی در ایران روند افزایشی را به خود دیده است به طوری که شیوع آن </a:t>
            </a:r>
            <a:r>
              <a:rPr lang="fa-IR" sz="1800" dirty="0" smtClean="0">
                <a:solidFill>
                  <a:schemeClr val="accent3">
                    <a:lumMod val="50000"/>
                  </a:schemeClr>
                </a:solidFill>
                <a:ea typeface="Times New Roman"/>
                <a:cs typeface="2  Titr" panose="00000700000000000000" pitchFamily="2" charset="-78"/>
              </a:rPr>
              <a:t>از  13.6  </a:t>
            </a:r>
            <a:r>
              <a:rPr lang="fa-IR" sz="1800" dirty="0">
                <a:solidFill>
                  <a:schemeClr val="accent3">
                    <a:lumMod val="50000"/>
                  </a:schemeClr>
                </a:solidFill>
                <a:ea typeface="Times New Roman"/>
                <a:cs typeface="2  Titr" panose="00000700000000000000" pitchFamily="2" charset="-78"/>
              </a:rPr>
              <a:t>در سال </a:t>
            </a:r>
            <a:r>
              <a:rPr lang="fa-IR" sz="1800" dirty="0" smtClean="0">
                <a:solidFill>
                  <a:schemeClr val="accent3">
                    <a:lumMod val="50000"/>
                  </a:schemeClr>
                </a:solidFill>
                <a:ea typeface="Times New Roman"/>
                <a:cs typeface="2  Titr" panose="00000700000000000000" pitchFamily="2" charset="-78"/>
              </a:rPr>
              <a:t>1999  </a:t>
            </a:r>
            <a:r>
              <a:rPr lang="fa-IR" sz="1800" dirty="0">
                <a:solidFill>
                  <a:schemeClr val="accent3">
                    <a:lumMod val="50000"/>
                  </a:schemeClr>
                </a:solidFill>
                <a:ea typeface="Times New Roman"/>
                <a:cs typeface="2  Titr" panose="00000700000000000000" pitchFamily="2" charset="-78"/>
              </a:rPr>
              <a:t>به 22.3 </a:t>
            </a:r>
            <a:r>
              <a:rPr lang="fa-IR" sz="1800" dirty="0" smtClean="0">
                <a:solidFill>
                  <a:schemeClr val="accent3">
                    <a:lumMod val="50000"/>
                  </a:schemeClr>
                </a:solidFill>
                <a:ea typeface="Times New Roman"/>
                <a:cs typeface="2  Titr" panose="00000700000000000000" pitchFamily="2" charset="-78"/>
              </a:rPr>
              <a:t> در </a:t>
            </a:r>
            <a:r>
              <a:rPr lang="fa-IR" sz="1800" dirty="0">
                <a:solidFill>
                  <a:schemeClr val="accent3">
                    <a:lumMod val="50000"/>
                  </a:schemeClr>
                </a:solidFill>
                <a:ea typeface="Times New Roman"/>
                <a:cs typeface="2  Titr" panose="00000700000000000000" pitchFamily="2" charset="-78"/>
              </a:rPr>
              <a:t>سال </a:t>
            </a:r>
            <a:r>
              <a:rPr lang="fa-IR" sz="1800" dirty="0" smtClean="0">
                <a:solidFill>
                  <a:schemeClr val="accent3">
                    <a:lumMod val="50000"/>
                  </a:schemeClr>
                </a:solidFill>
                <a:ea typeface="Times New Roman"/>
                <a:cs typeface="2  Titr" panose="00000700000000000000" pitchFamily="2" charset="-78"/>
              </a:rPr>
              <a:t>2007  </a:t>
            </a:r>
            <a:r>
              <a:rPr lang="fa-IR" sz="1800" dirty="0">
                <a:solidFill>
                  <a:schemeClr val="accent3">
                    <a:lumMod val="50000"/>
                  </a:schemeClr>
                </a:solidFill>
                <a:ea typeface="Times New Roman"/>
                <a:cs typeface="2  Titr" panose="00000700000000000000" pitchFamily="2" charset="-78"/>
              </a:rPr>
              <a:t>رسیده است. </a:t>
            </a:r>
            <a:endParaRPr lang="fa-IR" sz="1800" dirty="0">
              <a:solidFill>
                <a:schemeClr val="accent3">
                  <a:lumMod val="50000"/>
                </a:schemeClr>
              </a:solidFill>
              <a:cs typeface="2  Titr" panose="00000700000000000000" pitchFamily="2" charset="-78"/>
            </a:endParaRPr>
          </a:p>
          <a:p>
            <a:pPr lvl="0" algn="r" rtl="1">
              <a:lnSpc>
                <a:spcPct val="115000"/>
              </a:lnSpc>
              <a:spcAft>
                <a:spcPts val="1000"/>
              </a:spcAft>
            </a:pPr>
            <a:r>
              <a:rPr lang="fa-IR" sz="1600" dirty="0">
                <a:solidFill>
                  <a:schemeClr val="accent3">
                    <a:lumMod val="50000"/>
                  </a:schemeClr>
                </a:solidFill>
                <a:ea typeface="Times New Roman"/>
                <a:cs typeface="2  Titr" panose="00000700000000000000" pitchFamily="2" charset="-78"/>
              </a:rPr>
              <a:t>در مطالعات سال </a:t>
            </a:r>
            <a:r>
              <a:rPr lang="fa-IR" sz="1600" dirty="0" smtClean="0">
                <a:solidFill>
                  <a:schemeClr val="accent3">
                    <a:lumMod val="50000"/>
                  </a:schemeClr>
                </a:solidFill>
                <a:ea typeface="Times New Roman"/>
                <a:cs typeface="2  Titr" panose="00000700000000000000" pitchFamily="2" charset="-78"/>
              </a:rPr>
              <a:t> 1388  </a:t>
            </a:r>
            <a:r>
              <a:rPr lang="fa-IR" sz="1600" dirty="0">
                <a:solidFill>
                  <a:schemeClr val="accent3">
                    <a:lumMod val="50000"/>
                  </a:schemeClr>
                </a:solidFill>
                <a:ea typeface="Times New Roman"/>
                <a:cs typeface="2  Titr" panose="00000700000000000000" pitchFamily="2" charset="-78"/>
              </a:rPr>
              <a:t>میانگین شاخص توده بدنی در مردان ایرانی </a:t>
            </a:r>
            <a:r>
              <a:rPr lang="fa-IR" sz="1600" dirty="0" smtClean="0">
                <a:solidFill>
                  <a:schemeClr val="accent3">
                    <a:lumMod val="50000"/>
                  </a:schemeClr>
                </a:solidFill>
                <a:ea typeface="Times New Roman"/>
                <a:cs typeface="2  Titr" panose="00000700000000000000" pitchFamily="2" charset="-78"/>
              </a:rPr>
              <a:t>معادل  24.2  </a:t>
            </a:r>
            <a:r>
              <a:rPr lang="fa-IR" sz="1600" dirty="0">
                <a:solidFill>
                  <a:schemeClr val="accent3">
                    <a:lumMod val="50000"/>
                  </a:schemeClr>
                </a:solidFill>
                <a:ea typeface="Times New Roman"/>
                <a:cs typeface="2  Titr" panose="00000700000000000000" pitchFamily="2" charset="-78"/>
              </a:rPr>
              <a:t>و در زنان ایرانی </a:t>
            </a:r>
            <a:r>
              <a:rPr lang="fa-IR" sz="1600" dirty="0" smtClean="0">
                <a:solidFill>
                  <a:schemeClr val="accent3">
                    <a:lumMod val="50000"/>
                  </a:schemeClr>
                </a:solidFill>
                <a:ea typeface="Times New Roman"/>
                <a:cs typeface="2  Titr" panose="00000700000000000000" pitchFamily="2" charset="-78"/>
              </a:rPr>
              <a:t>معادل  25.6  </a:t>
            </a:r>
            <a:r>
              <a:rPr lang="fa-IR" sz="1600" dirty="0">
                <a:solidFill>
                  <a:schemeClr val="accent3">
                    <a:lumMod val="50000"/>
                  </a:schemeClr>
                </a:solidFill>
                <a:ea typeface="Times New Roman"/>
                <a:cs typeface="2  Titr" panose="00000700000000000000" pitchFamily="2" charset="-78"/>
              </a:rPr>
              <a:t>کیلوگرم بر </a:t>
            </a:r>
            <a:r>
              <a:rPr lang="fa-IR" sz="1600" dirty="0" smtClean="0">
                <a:solidFill>
                  <a:schemeClr val="accent3">
                    <a:lumMod val="50000"/>
                  </a:schemeClr>
                </a:solidFill>
                <a:ea typeface="Times New Roman"/>
                <a:cs typeface="2  Titr" panose="00000700000000000000" pitchFamily="2" charset="-78"/>
              </a:rPr>
              <a:t>متر بوده </a:t>
            </a:r>
            <a:r>
              <a:rPr lang="fa-IR" sz="1600" dirty="0">
                <a:solidFill>
                  <a:schemeClr val="accent3">
                    <a:lumMod val="50000"/>
                  </a:schemeClr>
                </a:solidFill>
                <a:ea typeface="Times New Roman"/>
                <a:cs typeface="2  Titr" panose="00000700000000000000" pitchFamily="2" charset="-78"/>
              </a:rPr>
              <a:t>و متوسط کل </a:t>
            </a:r>
            <a:r>
              <a:rPr lang="fa-IR" sz="1600" dirty="0" smtClean="0">
                <a:solidFill>
                  <a:schemeClr val="accent3">
                    <a:lumMod val="50000"/>
                  </a:schemeClr>
                </a:solidFill>
                <a:ea typeface="Times New Roman"/>
                <a:cs typeface="2  Titr" panose="00000700000000000000" pitchFamily="2" charset="-78"/>
              </a:rPr>
              <a:t>معادل  24.9  </a:t>
            </a:r>
            <a:r>
              <a:rPr lang="fa-IR" sz="1600" dirty="0">
                <a:solidFill>
                  <a:schemeClr val="accent3">
                    <a:lumMod val="50000"/>
                  </a:schemeClr>
                </a:solidFill>
                <a:ea typeface="Times New Roman"/>
                <a:cs typeface="2  Titr" panose="00000700000000000000" pitchFamily="2" charset="-78"/>
              </a:rPr>
              <a:t>تخمین زده شد. </a:t>
            </a:r>
          </a:p>
          <a:p>
            <a:pPr lvl="0" algn="r" rtl="1">
              <a:lnSpc>
                <a:spcPct val="115000"/>
              </a:lnSpc>
              <a:spcAft>
                <a:spcPts val="1000"/>
              </a:spcAft>
            </a:pPr>
            <a:r>
              <a:rPr lang="fa-IR" sz="1600" dirty="0">
                <a:solidFill>
                  <a:schemeClr val="accent3">
                    <a:lumMod val="50000"/>
                  </a:schemeClr>
                </a:solidFill>
                <a:ea typeface="Times New Roman"/>
                <a:cs typeface="2  Titr" panose="00000700000000000000" pitchFamily="2" charset="-78"/>
              </a:rPr>
              <a:t>بر اساس نتایج، 10 درصد از </a:t>
            </a:r>
            <a:r>
              <a:rPr lang="fa-IR" sz="1600" dirty="0" smtClean="0">
                <a:solidFill>
                  <a:schemeClr val="accent3">
                    <a:lumMod val="50000"/>
                  </a:schemeClr>
                </a:solidFill>
                <a:ea typeface="Times New Roman"/>
                <a:cs typeface="2  Titr" panose="00000700000000000000" pitchFamily="2" charset="-78"/>
              </a:rPr>
              <a:t>مردان  و 20  درصد </a:t>
            </a:r>
            <a:r>
              <a:rPr lang="fa-IR" sz="1600" dirty="0">
                <a:solidFill>
                  <a:schemeClr val="accent3">
                    <a:lumMod val="50000"/>
                  </a:schemeClr>
                </a:solidFill>
                <a:ea typeface="Times New Roman"/>
                <a:cs typeface="2  Titr" panose="00000700000000000000" pitchFamily="2" charset="-78"/>
              </a:rPr>
              <a:t>از زنان اضافه وزن یا چاقی داشته اند و شیوع کلی چاقی </a:t>
            </a:r>
            <a:r>
              <a:rPr lang="fa-IR" sz="1600" dirty="0" smtClean="0">
                <a:solidFill>
                  <a:schemeClr val="accent3">
                    <a:lumMod val="50000"/>
                  </a:schemeClr>
                </a:solidFill>
                <a:ea typeface="Times New Roman"/>
                <a:cs typeface="2  Titr" panose="00000700000000000000" pitchFamily="2" charset="-78"/>
              </a:rPr>
              <a:t> 15.2  درصد </a:t>
            </a:r>
            <a:r>
              <a:rPr lang="fa-IR" sz="1600" dirty="0">
                <a:solidFill>
                  <a:schemeClr val="accent3">
                    <a:lumMod val="50000"/>
                  </a:schemeClr>
                </a:solidFill>
                <a:ea typeface="Times New Roman"/>
                <a:cs typeface="2  Titr" panose="00000700000000000000" pitchFamily="2" charset="-78"/>
              </a:rPr>
              <a:t>بوده است.</a:t>
            </a:r>
            <a:endParaRPr lang="en-US" sz="1000" dirty="0">
              <a:solidFill>
                <a:schemeClr val="accent3">
                  <a:lumMod val="50000"/>
                </a:schemeClr>
              </a:solidFill>
              <a:latin typeface="Times New Roman"/>
              <a:ea typeface="Times New Roman"/>
              <a:cs typeface="2  Titr" panose="00000700000000000000" pitchFamily="2" charset="-78"/>
            </a:endParaRPr>
          </a:p>
          <a:p>
            <a:pPr lvl="0" algn="r" rtl="1">
              <a:lnSpc>
                <a:spcPct val="115000"/>
              </a:lnSpc>
              <a:spcAft>
                <a:spcPts val="1000"/>
              </a:spcAft>
            </a:pPr>
            <a:r>
              <a:rPr lang="fa-IR" sz="1600" dirty="0">
                <a:solidFill>
                  <a:schemeClr val="accent3">
                    <a:lumMod val="50000"/>
                  </a:schemeClr>
                </a:solidFill>
                <a:ea typeface="Times New Roman"/>
                <a:cs typeface="2  Titr" panose="00000700000000000000" pitchFamily="2" charset="-78"/>
              </a:rPr>
              <a:t>در بررسی نتایج مطالعات </a:t>
            </a:r>
            <a:r>
              <a:rPr lang="en-US" sz="1600" dirty="0">
                <a:solidFill>
                  <a:schemeClr val="accent3">
                    <a:lumMod val="50000"/>
                  </a:schemeClr>
                </a:solidFill>
                <a:ea typeface="Times New Roman"/>
                <a:cs typeface="2  Titr" panose="00000700000000000000" pitchFamily="2" charset="-78"/>
              </a:rPr>
              <a:t>STEPS</a:t>
            </a:r>
            <a:r>
              <a:rPr lang="fa-IR" sz="1600" dirty="0">
                <a:solidFill>
                  <a:schemeClr val="accent3">
                    <a:lumMod val="50000"/>
                  </a:schemeClr>
                </a:solidFill>
                <a:ea typeface="Times New Roman"/>
                <a:cs typeface="2  Titr" panose="00000700000000000000" pitchFamily="2" charset="-78"/>
              </a:rPr>
              <a:t> در بازه </a:t>
            </a:r>
            <a:r>
              <a:rPr lang="fa-IR" sz="1600" dirty="0" smtClean="0">
                <a:solidFill>
                  <a:schemeClr val="accent3">
                    <a:lumMod val="50000"/>
                  </a:schemeClr>
                </a:solidFill>
                <a:ea typeface="Times New Roman"/>
                <a:cs typeface="2  Titr" panose="00000700000000000000" pitchFamily="2" charset="-78"/>
              </a:rPr>
              <a:t>زمانی  1395  </a:t>
            </a:r>
            <a:r>
              <a:rPr lang="fa-IR" sz="1600" dirty="0">
                <a:solidFill>
                  <a:schemeClr val="accent3">
                    <a:lumMod val="50000"/>
                  </a:schemeClr>
                </a:solidFill>
                <a:ea typeface="Times New Roman"/>
                <a:cs typeface="2  Titr" panose="00000700000000000000" pitchFamily="2" charset="-78"/>
              </a:rPr>
              <a:t>استان اصفهان از نظر شیوع اضافه وزن یا چاقی وضعیت مطلوبی نداشته به طوری </a:t>
            </a:r>
            <a:r>
              <a:rPr lang="fa-IR" sz="1600" dirty="0" smtClean="0">
                <a:solidFill>
                  <a:schemeClr val="accent3">
                    <a:lumMod val="50000"/>
                  </a:schemeClr>
                </a:solidFill>
                <a:ea typeface="Times New Roman"/>
                <a:cs typeface="2  Titr" panose="00000700000000000000" pitchFamily="2" charset="-78"/>
              </a:rPr>
              <a:t>که   61.3 </a:t>
            </a:r>
            <a:r>
              <a:rPr lang="fa-IR" sz="1600" dirty="0">
                <a:solidFill>
                  <a:schemeClr val="accent3">
                    <a:lumMod val="50000"/>
                  </a:schemeClr>
                </a:solidFill>
                <a:ea typeface="Times New Roman"/>
                <a:cs typeface="2  Titr" panose="00000700000000000000" pitchFamily="2" charset="-78"/>
              </a:rPr>
              <a:t>درصد از افراد از اضافه وزن یا چاقی رنج می بردند. </a:t>
            </a:r>
            <a:endParaRPr lang="en-US" sz="1000" dirty="0">
              <a:solidFill>
                <a:schemeClr val="accent3">
                  <a:lumMod val="50000"/>
                </a:schemeClr>
              </a:solidFill>
              <a:latin typeface="Times New Roman"/>
              <a:ea typeface="Times New Roman"/>
              <a:cs typeface="2  Titr" panose="00000700000000000000" pitchFamily="2" charset="-78"/>
            </a:endParaRPr>
          </a:p>
          <a:p>
            <a:pPr marL="0" indent="0" algn="r" rtl="1">
              <a:buNone/>
            </a:pPr>
            <a:endParaRPr lang="en-US" dirty="0"/>
          </a:p>
        </p:txBody>
      </p:sp>
    </p:spTree>
    <p:extLst>
      <p:ext uri="{BB962C8B-B14F-4D97-AF65-F5344CB8AC3E}">
        <p14:creationId xmlns:p14="http://schemas.microsoft.com/office/powerpoint/2010/main" val="228466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5133" y="540773"/>
            <a:ext cx="11661059" cy="5869859"/>
          </a:xfrm>
        </p:spPr>
        <p:txBody>
          <a:bodyPr/>
          <a:lstStyle/>
          <a:p>
            <a:pPr marL="0" indent="0" algn="ctr">
              <a:buNone/>
            </a:pPr>
            <a:r>
              <a:rPr lang="fa-IR" dirty="0">
                <a:solidFill>
                  <a:prstClr val="black"/>
                </a:solidFill>
                <a:cs typeface="B Titr" panose="00000700000000000000" pitchFamily="2" charset="-78"/>
              </a:rPr>
              <a:t>میزان کم تحرکی در گروه های سنی به تفکیک جنس در استان اصفهان سال </a:t>
            </a:r>
            <a:r>
              <a:rPr lang="fa-IR" dirty="0" smtClean="0">
                <a:solidFill>
                  <a:prstClr val="black"/>
                </a:solidFill>
                <a:cs typeface="B Titr" panose="00000700000000000000" pitchFamily="2" charset="-78"/>
              </a:rPr>
              <a:t>95</a:t>
            </a:r>
            <a:endParaRPr lang="fa-IR" sz="2800" dirty="0" smtClean="0">
              <a:solidFill>
                <a:prstClr val="black"/>
              </a:solidFill>
            </a:endParaRPr>
          </a:p>
          <a:p>
            <a:pPr marL="0" indent="0" algn="ctr">
              <a:buNone/>
            </a:pPr>
            <a:endParaRPr lang="en-US" dirty="0"/>
          </a:p>
        </p:txBody>
      </p:sp>
      <p:pic>
        <p:nvPicPr>
          <p:cNvPr id="4" name="Content Placeholder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32" y="1120877"/>
            <a:ext cx="10746659" cy="5142272"/>
          </a:xfrm>
          <a:prstGeom prst="rect">
            <a:avLst/>
          </a:prstGeom>
        </p:spPr>
      </p:pic>
    </p:spTree>
    <p:extLst>
      <p:ext uri="{BB962C8B-B14F-4D97-AF65-F5344CB8AC3E}">
        <p14:creationId xmlns:p14="http://schemas.microsoft.com/office/powerpoint/2010/main" val="95855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589935" y="894735"/>
            <a:ext cx="10982632" cy="4866968"/>
          </a:xfrm>
        </p:spPr>
        <p:txBody>
          <a:bodyPr>
            <a:normAutofit fontScale="77500" lnSpcReduction="20000"/>
          </a:bodyPr>
          <a:lstStyle/>
          <a:p>
            <a:pPr algn="ctr">
              <a:buNone/>
            </a:pPr>
            <a:r>
              <a:rPr lang="ar-SA" dirty="0">
                <a:solidFill>
                  <a:schemeClr val="accent3">
                    <a:lumMod val="50000"/>
                  </a:schemeClr>
                </a:solidFill>
                <a:cs typeface="2  Titr" panose="00000700000000000000" pitchFamily="2" charset="-78"/>
              </a:rPr>
              <a:t>بيش از 14 درصد مرگ در جهان را می توان به فعاليت بدني ناکافی نسبت داد، </a:t>
            </a:r>
            <a:endParaRPr lang="fa-IR" dirty="0" smtClean="0">
              <a:solidFill>
                <a:schemeClr val="accent3">
                  <a:lumMod val="50000"/>
                </a:schemeClr>
              </a:solidFill>
              <a:cs typeface="2  Titr" panose="00000700000000000000" pitchFamily="2" charset="-78"/>
            </a:endParaRPr>
          </a:p>
          <a:p>
            <a:pPr algn="ctr">
              <a:buNone/>
            </a:pPr>
            <a:r>
              <a:rPr lang="ar-SA" dirty="0" smtClean="0">
                <a:solidFill>
                  <a:schemeClr val="accent3">
                    <a:lumMod val="50000"/>
                  </a:schemeClr>
                </a:solidFill>
                <a:cs typeface="2  Titr" panose="00000700000000000000" pitchFamily="2" charset="-78"/>
              </a:rPr>
              <a:t>ضمن آن که اين رفتار در ايجاد</a:t>
            </a:r>
            <a:r>
              <a:rPr lang="fa-IR" dirty="0" smtClean="0">
                <a:solidFill>
                  <a:schemeClr val="accent3">
                    <a:lumMod val="50000"/>
                  </a:schemeClr>
                </a:solidFill>
                <a:cs typeface="2  Titr" panose="00000700000000000000" pitchFamily="2" charset="-78"/>
              </a:rPr>
              <a:t> بیماری های زیر نقش مهمی دارد</a:t>
            </a:r>
            <a:endParaRPr lang="en-US" dirty="0" smtClean="0">
              <a:solidFill>
                <a:schemeClr val="accent3">
                  <a:lumMod val="50000"/>
                </a:schemeClr>
              </a:solidFill>
              <a:cs typeface="2  Titr" panose="00000700000000000000" pitchFamily="2" charset="-78"/>
            </a:endParaRPr>
          </a:p>
          <a:p>
            <a:pPr algn="r" rtl="1">
              <a:buFont typeface="Wingdings" pitchFamily="2" charset="2"/>
              <a:buChar char="Ø"/>
            </a:pPr>
            <a:r>
              <a:rPr lang="ar-SA" dirty="0" smtClean="0">
                <a:solidFill>
                  <a:schemeClr val="accent1">
                    <a:lumMod val="75000"/>
                  </a:schemeClr>
                </a:solidFill>
                <a:cs typeface="2  Titr" panose="00000700000000000000" pitchFamily="2" charset="-78"/>
              </a:rPr>
              <a:t> </a:t>
            </a:r>
            <a:r>
              <a:rPr lang="ar-SA" dirty="0">
                <a:solidFill>
                  <a:schemeClr val="accent6">
                    <a:lumMod val="75000"/>
                  </a:schemeClr>
                </a:solidFill>
                <a:cs typeface="2  Titr" panose="00000700000000000000" pitchFamily="2" charset="-78"/>
              </a:rPr>
              <a:t>25- 21 درصد موارد سرطان پستان و </a:t>
            </a:r>
            <a:r>
              <a:rPr lang="ar-SA" dirty="0" smtClean="0">
                <a:solidFill>
                  <a:schemeClr val="accent6">
                    <a:lumMod val="75000"/>
                  </a:schemeClr>
                </a:solidFill>
                <a:cs typeface="2  Titr" panose="00000700000000000000" pitchFamily="2" charset="-78"/>
              </a:rPr>
              <a:t>كولون</a:t>
            </a:r>
            <a:endParaRPr lang="fa-IR" dirty="0">
              <a:solidFill>
                <a:schemeClr val="accent6">
                  <a:lumMod val="75000"/>
                </a:schemeClr>
              </a:solidFill>
              <a:cs typeface="2  Titr" panose="00000700000000000000" pitchFamily="2" charset="-78"/>
            </a:endParaRPr>
          </a:p>
          <a:p>
            <a:pPr algn="r" rtl="1">
              <a:buFont typeface="Wingdings" pitchFamily="2" charset="2"/>
              <a:buChar char="Ø"/>
            </a:pPr>
            <a:r>
              <a:rPr lang="ar-SA" dirty="0">
                <a:solidFill>
                  <a:schemeClr val="tx2">
                    <a:lumMod val="60000"/>
                    <a:lumOff val="40000"/>
                  </a:schemeClr>
                </a:solidFill>
                <a:cs typeface="2  Titr" panose="00000700000000000000" pitchFamily="2" charset="-78"/>
              </a:rPr>
              <a:t> 27 درصد موارد ديابت </a:t>
            </a:r>
            <a:endParaRPr lang="fa-IR" dirty="0">
              <a:solidFill>
                <a:schemeClr val="tx2">
                  <a:lumMod val="60000"/>
                  <a:lumOff val="40000"/>
                </a:schemeClr>
              </a:solidFill>
              <a:cs typeface="2  Titr" panose="00000700000000000000" pitchFamily="2" charset="-78"/>
            </a:endParaRPr>
          </a:p>
          <a:p>
            <a:pPr algn="r" rtl="1">
              <a:buFont typeface="Wingdings" pitchFamily="2" charset="2"/>
              <a:buChar char="Ø"/>
            </a:pPr>
            <a:r>
              <a:rPr lang="ar-SA" dirty="0">
                <a:cs typeface="2  Titr" panose="00000700000000000000" pitchFamily="2" charset="-78"/>
              </a:rPr>
              <a:t> </a:t>
            </a:r>
            <a:r>
              <a:rPr lang="ar-SA" dirty="0">
                <a:solidFill>
                  <a:schemeClr val="accent2">
                    <a:lumMod val="75000"/>
                  </a:schemeClr>
                </a:solidFill>
                <a:cs typeface="2  Titr" panose="00000700000000000000" pitchFamily="2" charset="-78"/>
              </a:rPr>
              <a:t>30 درصد موارد بيماری هاي </a:t>
            </a:r>
            <a:r>
              <a:rPr lang="ar-SA" dirty="0" smtClean="0">
                <a:solidFill>
                  <a:schemeClr val="accent2">
                    <a:lumMod val="75000"/>
                  </a:schemeClr>
                </a:solidFill>
                <a:cs typeface="2  Titr" panose="00000700000000000000" pitchFamily="2" charset="-78"/>
              </a:rPr>
              <a:t>قلبی عروقی</a:t>
            </a:r>
            <a:r>
              <a:rPr lang="fa-IR" dirty="0" smtClean="0">
                <a:solidFill>
                  <a:schemeClr val="accent2">
                    <a:lumMod val="75000"/>
                  </a:schemeClr>
                </a:solidFill>
                <a:cs typeface="2  Titr" panose="00000700000000000000" pitchFamily="2" charset="-78"/>
              </a:rPr>
              <a:t>  </a:t>
            </a:r>
          </a:p>
          <a:p>
            <a:pPr marL="0" indent="0" algn="r" rtl="1">
              <a:buNone/>
            </a:pPr>
            <a:endParaRPr lang="fa-IR" dirty="0" smtClean="0">
              <a:solidFill>
                <a:schemeClr val="accent2">
                  <a:lumMod val="75000"/>
                </a:schemeClr>
              </a:solidFill>
              <a:cs typeface="2  Titr" panose="00000700000000000000" pitchFamily="2" charset="-78"/>
            </a:endParaRPr>
          </a:p>
          <a:p>
            <a:pPr marL="0" indent="0" algn="ctr" rtl="1">
              <a:buNone/>
            </a:pPr>
            <a:r>
              <a:rPr lang="fa-IR" sz="3600" dirty="0" smtClean="0">
                <a:solidFill>
                  <a:schemeClr val="accent3">
                    <a:lumMod val="50000"/>
                  </a:schemeClr>
                </a:solidFill>
                <a:cs typeface="2  Titr" panose="00000700000000000000" pitchFamily="2" charset="-78"/>
              </a:rPr>
              <a:t>طرح تحول سلامت در راستای رسیدن به هدف کاهش عوامل خطر در بیماری های غیر واگیر و در ارتباط با کنترل عامل خطر فعالیت بدنی نا کافی برنامه های زیر را تدوین و اجرایی نموده است</a:t>
            </a:r>
          </a:p>
          <a:p>
            <a:pPr marL="0" indent="0" algn="ctr" rtl="1">
              <a:buNone/>
            </a:pPr>
            <a:endParaRPr lang="en-US" sz="3200" dirty="0">
              <a:solidFill>
                <a:schemeClr val="accent3">
                  <a:lumMod val="50000"/>
                </a:schemeClr>
              </a:solidFill>
              <a:cs typeface="2  Titr" panose="00000700000000000000" pitchFamily="2" charset="-78"/>
            </a:endParaRPr>
          </a:p>
          <a:p>
            <a:pPr algn="ctr">
              <a:buNone/>
            </a:pPr>
            <a:endParaRPr lang="fa-IR" sz="1800" dirty="0" smtClean="0">
              <a:solidFill>
                <a:schemeClr val="accent3">
                  <a:lumMod val="50000"/>
                </a:schemeClr>
              </a:solidFill>
              <a:cs typeface="B Nazanin" pitchFamily="2" charset="-78"/>
            </a:endParaRPr>
          </a:p>
          <a:p>
            <a:pPr algn="r">
              <a:buNone/>
            </a:pPr>
            <a:r>
              <a:rPr lang="fa-IR" sz="1800" dirty="0" smtClean="0"/>
              <a:t> </a:t>
            </a:r>
            <a:endParaRPr lang="en-US" sz="1800" dirty="0">
              <a:cs typeface="2  Titr" panose="00000700000000000000" pitchFamily="2" charset="-78"/>
            </a:endParaRPr>
          </a:p>
        </p:txBody>
      </p:sp>
    </p:spTree>
    <p:extLst>
      <p:ext uri="{BB962C8B-B14F-4D97-AF65-F5344CB8AC3E}">
        <p14:creationId xmlns:p14="http://schemas.microsoft.com/office/powerpoint/2010/main" val="1216163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61884" y="511278"/>
            <a:ext cx="9989574" cy="5604387"/>
          </a:xfrm>
        </p:spPr>
        <p:txBody>
          <a:bodyPr>
            <a:normAutofit/>
          </a:bodyPr>
          <a:lstStyle/>
          <a:p>
            <a:pPr marL="0" indent="0" algn="ctr">
              <a:buNone/>
            </a:pPr>
            <a:r>
              <a:rPr lang="fa-IR" sz="3600" dirty="0" smtClean="0">
                <a:solidFill>
                  <a:schemeClr val="accent3">
                    <a:lumMod val="50000"/>
                  </a:schemeClr>
                </a:solidFill>
                <a:cs typeface="2  Titr" panose="00000700000000000000" pitchFamily="2" charset="-78"/>
              </a:rPr>
              <a:t>1) ارزیابی سطح فعالیت بدنی</a:t>
            </a:r>
          </a:p>
          <a:p>
            <a:pPr marL="0" indent="0" algn="ctr">
              <a:buNone/>
            </a:pPr>
            <a:r>
              <a:rPr lang="ar-SA" sz="2400" dirty="0">
                <a:solidFill>
                  <a:schemeClr val="tx2">
                    <a:lumMod val="60000"/>
                    <a:lumOff val="40000"/>
                  </a:schemeClr>
                </a:solidFill>
                <a:cs typeface="2  Titr" panose="00000700000000000000" pitchFamily="2" charset="-78"/>
              </a:rPr>
              <a:t>پرسشنامه 4 سوالی</a:t>
            </a:r>
            <a:r>
              <a:rPr lang="fa-IR" sz="2400" dirty="0">
                <a:solidFill>
                  <a:schemeClr val="tx2">
                    <a:lumMod val="60000"/>
                    <a:lumOff val="40000"/>
                  </a:schemeClr>
                </a:solidFill>
                <a:cs typeface="2  Titr" panose="00000700000000000000" pitchFamily="2" charset="-78"/>
              </a:rPr>
              <a:t> ارزیابی</a:t>
            </a:r>
            <a:r>
              <a:rPr lang="ar-SA" sz="2400" dirty="0">
                <a:solidFill>
                  <a:schemeClr val="tx2">
                    <a:lumMod val="60000"/>
                    <a:lumOff val="40000"/>
                  </a:schemeClr>
                </a:solidFill>
                <a:cs typeface="2  Titr" panose="00000700000000000000" pitchFamily="2" charset="-78"/>
              </a:rPr>
              <a:t> فعالیت بدنی</a:t>
            </a:r>
            <a:endParaRPr lang="fa-IR" sz="2400" dirty="0">
              <a:solidFill>
                <a:schemeClr val="tx2">
                  <a:lumMod val="60000"/>
                  <a:lumOff val="40000"/>
                </a:schemeClr>
              </a:solidFill>
              <a:cs typeface="2  Titr" panose="00000700000000000000" pitchFamily="2" charset="-78"/>
            </a:endParaRPr>
          </a:p>
          <a:p>
            <a:pPr algn="ctr" rtl="1">
              <a:buNone/>
              <a:defRPr/>
            </a:pPr>
            <a:r>
              <a:rPr lang="ar-SA" sz="1800" dirty="0" smtClean="0">
                <a:solidFill>
                  <a:schemeClr val="accent3">
                    <a:lumMod val="50000"/>
                  </a:schemeClr>
                </a:solidFill>
                <a:cs typeface="2  Titr" panose="00000700000000000000" pitchFamily="2" charset="-78"/>
              </a:rPr>
              <a:t>ب</a:t>
            </a:r>
            <a:r>
              <a:rPr lang="fa-IR" sz="1800" dirty="0" smtClean="0">
                <a:solidFill>
                  <a:schemeClr val="accent3">
                    <a:lumMod val="50000"/>
                  </a:schemeClr>
                </a:solidFill>
                <a:cs typeface="2  Titr" panose="00000700000000000000" pitchFamily="2" charset="-78"/>
              </a:rPr>
              <a:t>ه منظور پیشنهاد فعالیت بدنی مناسب به مراجعین، ابتدا نیازمند ارزیابی سطح فعالیت بدنی(مطلوب یا نا مطلوب) با توجه به استاندارد توصیه شده فعالیت بدنی از سوی سازمان جهانی بهداشت با استفاده از ابزار پرسشنامه 4 سوالی زیر میباشیم</a:t>
            </a:r>
          </a:p>
          <a:p>
            <a:pPr algn="ctr" rtl="1">
              <a:buNone/>
              <a:defRPr/>
            </a:pPr>
            <a:endParaRPr lang="en-US" sz="1800" dirty="0">
              <a:solidFill>
                <a:schemeClr val="accent3">
                  <a:lumMod val="50000"/>
                </a:schemeClr>
              </a:solidFill>
              <a:cs typeface="2  Titr" panose="00000700000000000000" pitchFamily="2" charset="-78"/>
            </a:endParaRPr>
          </a:p>
          <a:p>
            <a:pPr algn="r" rtl="1">
              <a:buFont typeface="Arial" charset="0"/>
              <a:buChar char="•"/>
              <a:defRPr/>
            </a:pPr>
            <a:r>
              <a:rPr lang="ar-SA" sz="1800" dirty="0">
                <a:solidFill>
                  <a:schemeClr val="accent3">
                    <a:lumMod val="50000"/>
                  </a:schemeClr>
                </a:solidFill>
                <a:cs typeface="2  Titr" panose="00000700000000000000" pitchFamily="2" charset="-78"/>
              </a:rPr>
              <a:t>1. حداقل چند روز در هفته فعالیت متوسط( مانند پیاده روی تند) دارید؟</a:t>
            </a:r>
            <a:endParaRPr lang="en-US" sz="1800" dirty="0">
              <a:solidFill>
                <a:schemeClr val="accent3">
                  <a:lumMod val="50000"/>
                </a:schemeClr>
              </a:solidFill>
              <a:cs typeface="2  Titr" panose="00000700000000000000" pitchFamily="2" charset="-78"/>
            </a:endParaRPr>
          </a:p>
          <a:p>
            <a:pPr algn="r" rtl="1">
              <a:buFont typeface="Arial" charset="0"/>
              <a:buChar char="•"/>
              <a:defRPr/>
            </a:pPr>
            <a:r>
              <a:rPr lang="ar-SA" sz="1800" dirty="0">
                <a:solidFill>
                  <a:schemeClr val="accent3">
                    <a:lumMod val="50000"/>
                  </a:schemeClr>
                </a:solidFill>
                <a:cs typeface="2  Titr" panose="00000700000000000000" pitchFamily="2" charset="-78"/>
              </a:rPr>
              <a:t>2. به طور متوسط چند دقیقه  فعالیت بدنی در سطح متوسط در هفته دارید؟</a:t>
            </a:r>
            <a:endParaRPr lang="en-US" sz="1800" dirty="0">
              <a:solidFill>
                <a:schemeClr val="accent3">
                  <a:lumMod val="50000"/>
                </a:schemeClr>
              </a:solidFill>
              <a:cs typeface="2  Titr" panose="00000700000000000000" pitchFamily="2" charset="-78"/>
            </a:endParaRPr>
          </a:p>
          <a:p>
            <a:pPr algn="r" rtl="1">
              <a:buFont typeface="Arial" charset="0"/>
              <a:buChar char="•"/>
              <a:defRPr/>
            </a:pPr>
            <a:r>
              <a:rPr lang="ar-SA" sz="1800" dirty="0">
                <a:solidFill>
                  <a:schemeClr val="accent3">
                    <a:lumMod val="50000"/>
                  </a:schemeClr>
                </a:solidFill>
                <a:cs typeface="2  Titr" panose="00000700000000000000" pitchFamily="2" charset="-78"/>
              </a:rPr>
              <a:t>3. حداقل چند روز در هفته شما فعالیت شدید (مانند دویدن یا  پیاده روی خیلی تند) دارید؟</a:t>
            </a:r>
            <a:endParaRPr lang="en-US" sz="1800" dirty="0">
              <a:solidFill>
                <a:schemeClr val="accent3">
                  <a:lumMod val="50000"/>
                </a:schemeClr>
              </a:solidFill>
              <a:cs typeface="2  Titr" panose="00000700000000000000" pitchFamily="2" charset="-78"/>
            </a:endParaRPr>
          </a:p>
          <a:p>
            <a:pPr algn="r" rtl="1">
              <a:buFont typeface="Arial" charset="0"/>
              <a:buChar char="•"/>
              <a:defRPr/>
            </a:pPr>
            <a:r>
              <a:rPr lang="ar-SA" sz="1800" dirty="0">
                <a:solidFill>
                  <a:schemeClr val="accent3">
                    <a:lumMod val="50000"/>
                  </a:schemeClr>
                </a:solidFill>
                <a:cs typeface="2  Titr" panose="00000700000000000000" pitchFamily="2" charset="-78"/>
              </a:rPr>
              <a:t>4. به طور متوسط چند دقیقه  فعالیت بدنی در سطح شدید در هفته دارید؟</a:t>
            </a:r>
            <a:endParaRPr lang="en-US" sz="1800" dirty="0">
              <a:solidFill>
                <a:schemeClr val="accent3">
                  <a:lumMod val="50000"/>
                </a:schemeClr>
              </a:solidFill>
              <a:cs typeface="2  Titr" panose="00000700000000000000" pitchFamily="2" charset="-78"/>
            </a:endParaRPr>
          </a:p>
          <a:p>
            <a:pPr algn="r" rtl="1">
              <a:buFont typeface="Arial" charset="0"/>
              <a:buChar char="•"/>
              <a:defRPr/>
            </a:pPr>
            <a:endParaRPr lang="fa-IR" sz="2800" dirty="0"/>
          </a:p>
          <a:p>
            <a:pPr marL="0" indent="0" algn="ctr">
              <a:buNone/>
            </a:pPr>
            <a:endParaRPr lang="en-US" sz="2800" dirty="0">
              <a:solidFill>
                <a:schemeClr val="accent3">
                  <a:lumMod val="50000"/>
                </a:schemeClr>
              </a:solidFill>
              <a:cs typeface="2  Titr" panose="00000700000000000000" pitchFamily="2" charset="-78"/>
            </a:endParaRPr>
          </a:p>
        </p:txBody>
      </p:sp>
    </p:spTree>
    <p:extLst>
      <p:ext uri="{BB962C8B-B14F-4D97-AF65-F5344CB8AC3E}">
        <p14:creationId xmlns:p14="http://schemas.microsoft.com/office/powerpoint/2010/main" val="286866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96413" y="530942"/>
            <a:ext cx="10373032" cy="5456904"/>
          </a:xfrm>
        </p:spPr>
        <p:txBody>
          <a:bodyPr>
            <a:normAutofit/>
          </a:bodyPr>
          <a:lstStyle/>
          <a:p>
            <a:pPr marL="0" indent="0" algn="ctr">
              <a:buNone/>
            </a:pPr>
            <a:r>
              <a:rPr lang="fa-IR" sz="3600" dirty="0" smtClean="0">
                <a:solidFill>
                  <a:schemeClr val="accent3">
                    <a:lumMod val="50000"/>
                  </a:schemeClr>
                </a:solidFill>
                <a:cs typeface="2  Titr" panose="00000700000000000000" pitchFamily="2" charset="-78"/>
              </a:rPr>
              <a:t>2)ارزیابی آمادگی شروع فعالیت بدنی </a:t>
            </a:r>
          </a:p>
          <a:p>
            <a:pPr marL="0" indent="0" algn="ctr" rtl="1">
              <a:buNone/>
            </a:pPr>
            <a:r>
              <a:rPr lang="ar-SA" sz="2800" b="1" dirty="0">
                <a:solidFill>
                  <a:schemeClr val="tx2">
                    <a:lumMod val="60000"/>
                    <a:lumOff val="40000"/>
                  </a:schemeClr>
                </a:solidFill>
                <a:cs typeface="2  Titr" panose="00000700000000000000" pitchFamily="2" charset="-78"/>
              </a:rPr>
              <a:t>پرسشنامه آمادگی فعالیت بدنی(</a:t>
            </a:r>
            <a:r>
              <a:rPr lang="en-US" sz="2800" b="1" dirty="0">
                <a:solidFill>
                  <a:schemeClr val="tx2">
                    <a:lumMod val="60000"/>
                    <a:lumOff val="40000"/>
                  </a:schemeClr>
                </a:solidFill>
                <a:cs typeface="2  Titr" panose="00000700000000000000" pitchFamily="2" charset="-78"/>
              </a:rPr>
              <a:t>PAR-Q</a:t>
            </a:r>
            <a:r>
              <a:rPr lang="ar-SA" sz="2800" b="1" dirty="0" smtClean="0">
                <a:solidFill>
                  <a:schemeClr val="tx2">
                    <a:lumMod val="60000"/>
                    <a:lumOff val="40000"/>
                  </a:schemeClr>
                </a:solidFill>
                <a:cs typeface="2  Titr" panose="00000700000000000000" pitchFamily="2" charset="-78"/>
              </a:rPr>
              <a:t>)</a:t>
            </a:r>
            <a:endParaRPr lang="fa-IR" sz="2800" b="1" dirty="0" smtClean="0">
              <a:solidFill>
                <a:schemeClr val="tx2">
                  <a:lumMod val="60000"/>
                  <a:lumOff val="40000"/>
                </a:schemeClr>
              </a:solidFill>
              <a:cs typeface="2  Titr" panose="00000700000000000000" pitchFamily="2" charset="-78"/>
            </a:endParaRPr>
          </a:p>
          <a:p>
            <a:pPr marL="0" indent="0" algn="r" rtl="1">
              <a:buNone/>
            </a:pPr>
            <a:r>
              <a:rPr lang="ar-SA" altLang="fa-IR" b="1" dirty="0" smtClean="0">
                <a:solidFill>
                  <a:schemeClr val="accent3">
                    <a:lumMod val="50000"/>
                  </a:schemeClr>
                </a:solidFill>
                <a:cs typeface="2  Titr" panose="00000700000000000000" pitchFamily="2" charset="-78"/>
              </a:rPr>
              <a:t>                               </a:t>
            </a:r>
            <a:endParaRPr lang="en-US" altLang="fa-IR" b="1" dirty="0">
              <a:solidFill>
                <a:schemeClr val="accent3">
                  <a:lumMod val="50000"/>
                </a:schemeClr>
              </a:solidFill>
              <a:cs typeface="2  Titr" panose="00000700000000000000" pitchFamily="2" charset="-78"/>
            </a:endParaRPr>
          </a:p>
          <a:p>
            <a:pPr algn="r" rtl="1"/>
            <a:r>
              <a:rPr lang="ar-SA" altLang="fa-IR" sz="1800" b="1" dirty="0">
                <a:solidFill>
                  <a:schemeClr val="accent3">
                    <a:lumMod val="50000"/>
                  </a:schemeClr>
                </a:solidFill>
                <a:cs typeface="2  Titr" panose="00000700000000000000" pitchFamily="2" charset="-78"/>
              </a:rPr>
              <a:t> </a:t>
            </a:r>
            <a:r>
              <a:rPr lang="ar-SA" altLang="fa-IR" sz="1600" b="1" dirty="0">
                <a:solidFill>
                  <a:schemeClr val="accent3">
                    <a:lumMod val="50000"/>
                  </a:schemeClr>
                </a:solidFill>
                <a:cs typeface="2  Titr" panose="00000700000000000000" pitchFamily="2" charset="-78"/>
              </a:rPr>
              <a:t>آیا تا کنون </a:t>
            </a:r>
            <a:r>
              <a:rPr lang="ar-SA" altLang="fa-IR" sz="1600" b="1" dirty="0" smtClean="0">
                <a:solidFill>
                  <a:schemeClr val="accent3">
                    <a:lumMod val="50000"/>
                  </a:schemeClr>
                </a:solidFill>
                <a:cs typeface="2  Titr" panose="00000700000000000000" pitchFamily="2" charset="-78"/>
              </a:rPr>
              <a:t>پزش</a:t>
            </a:r>
            <a:r>
              <a:rPr lang="fa-IR" altLang="fa-IR" sz="1600" b="1" dirty="0" smtClean="0">
                <a:solidFill>
                  <a:schemeClr val="accent3">
                    <a:lumMod val="50000"/>
                  </a:schemeClr>
                </a:solidFill>
                <a:cs typeface="2  Titr" panose="00000700000000000000" pitchFamily="2" charset="-78"/>
              </a:rPr>
              <a:t>ک</a:t>
            </a:r>
            <a:r>
              <a:rPr lang="ar-SA" altLang="fa-IR" sz="1600" b="1" dirty="0" smtClean="0">
                <a:solidFill>
                  <a:schemeClr val="accent3">
                    <a:lumMod val="50000"/>
                  </a:schemeClr>
                </a:solidFill>
                <a:cs typeface="2  Titr" panose="00000700000000000000" pitchFamily="2" charset="-78"/>
              </a:rPr>
              <a:t> </a:t>
            </a:r>
            <a:r>
              <a:rPr lang="ar-SA" altLang="fa-IR" sz="1600" b="1" dirty="0">
                <a:solidFill>
                  <a:schemeClr val="accent3">
                    <a:lumMod val="50000"/>
                  </a:schemeClr>
                </a:solidFill>
                <a:cs typeface="2  Titr" panose="00000700000000000000" pitchFamily="2" charset="-78"/>
              </a:rPr>
              <a:t>به شما گفته است که مشکل قلبی دارید و باید تنها </a:t>
            </a:r>
            <a:r>
              <a:rPr lang="ar-SA" altLang="fa-IR" sz="1600" b="1" dirty="0" smtClean="0">
                <a:solidFill>
                  <a:schemeClr val="accent3">
                    <a:lumMod val="50000"/>
                  </a:schemeClr>
                </a:solidFill>
                <a:cs typeface="2  Titr" panose="00000700000000000000" pitchFamily="2" charset="-78"/>
              </a:rPr>
              <a:t>فعالیت­های</a:t>
            </a:r>
            <a:r>
              <a:rPr lang="fa-IR" altLang="fa-IR" sz="1600" b="1" dirty="0" smtClean="0">
                <a:solidFill>
                  <a:schemeClr val="accent3">
                    <a:lumMod val="50000"/>
                  </a:schemeClr>
                </a:solidFill>
                <a:cs typeface="2  Titr" panose="00000700000000000000" pitchFamily="2" charset="-78"/>
              </a:rPr>
              <a:t> بدنی</a:t>
            </a:r>
            <a:r>
              <a:rPr lang="ar-SA" altLang="fa-IR" sz="1600" b="1" dirty="0" smtClean="0">
                <a:solidFill>
                  <a:schemeClr val="accent3">
                    <a:lumMod val="50000"/>
                  </a:schemeClr>
                </a:solidFill>
                <a:cs typeface="2  Titr" panose="00000700000000000000" pitchFamily="2" charset="-78"/>
              </a:rPr>
              <a:t> </a:t>
            </a:r>
            <a:r>
              <a:rPr lang="ar-SA" altLang="fa-IR" sz="1600" b="1" dirty="0">
                <a:solidFill>
                  <a:schemeClr val="accent3">
                    <a:lumMod val="50000"/>
                  </a:schemeClr>
                </a:solidFill>
                <a:cs typeface="2  Titr" panose="00000700000000000000" pitchFamily="2" charset="-78"/>
              </a:rPr>
              <a:t>توصیه شده توسط پزشک را انجام دهید؟ بلی           خیر</a:t>
            </a:r>
            <a:endParaRPr lang="en-US" altLang="fa-IR" sz="1800" b="1" dirty="0">
              <a:solidFill>
                <a:schemeClr val="accent3">
                  <a:lumMod val="50000"/>
                </a:schemeClr>
              </a:solidFill>
              <a:cs typeface="2  Titr" panose="00000700000000000000" pitchFamily="2" charset="-78"/>
            </a:endParaRPr>
          </a:p>
          <a:p>
            <a:pPr algn="r" rtl="1"/>
            <a:r>
              <a:rPr lang="ar-SA" altLang="fa-IR" sz="1800" b="1" dirty="0">
                <a:solidFill>
                  <a:schemeClr val="accent3">
                    <a:lumMod val="50000"/>
                  </a:schemeClr>
                </a:solidFill>
                <a:cs typeface="2  Titr" panose="00000700000000000000" pitchFamily="2" charset="-78"/>
              </a:rPr>
              <a:t> آیا هنگامی که </a:t>
            </a:r>
            <a:r>
              <a:rPr lang="ar-SA" altLang="fa-IR" sz="1800" b="1" dirty="0" smtClean="0">
                <a:solidFill>
                  <a:schemeClr val="accent3">
                    <a:lumMod val="50000"/>
                  </a:schemeClr>
                </a:solidFill>
                <a:cs typeface="2  Titr" panose="00000700000000000000" pitchFamily="2" charset="-78"/>
              </a:rPr>
              <a:t>فعالیت</a:t>
            </a:r>
            <a:r>
              <a:rPr lang="fa-IR" altLang="fa-IR" sz="1800" b="1" dirty="0" smtClean="0">
                <a:solidFill>
                  <a:schemeClr val="accent3">
                    <a:lumMod val="50000"/>
                  </a:schemeClr>
                </a:solidFill>
                <a:cs typeface="2  Titr" panose="00000700000000000000" pitchFamily="2" charset="-78"/>
              </a:rPr>
              <a:t> بدنی</a:t>
            </a:r>
            <a:r>
              <a:rPr lang="ar-SA" altLang="fa-IR" sz="1800" b="1" dirty="0" smtClean="0">
                <a:solidFill>
                  <a:schemeClr val="accent3">
                    <a:lumMod val="50000"/>
                  </a:schemeClr>
                </a:solidFill>
                <a:cs typeface="2  Titr" panose="00000700000000000000" pitchFamily="2" charset="-78"/>
              </a:rPr>
              <a:t> </a:t>
            </a:r>
            <a:r>
              <a:rPr lang="ar-SA" altLang="fa-IR" sz="1800" b="1" dirty="0">
                <a:solidFill>
                  <a:schemeClr val="accent3">
                    <a:lumMod val="50000"/>
                  </a:schemeClr>
                </a:solidFill>
                <a:cs typeface="2  Titr" panose="00000700000000000000" pitchFamily="2" charset="-78"/>
              </a:rPr>
              <a:t>انجام می­دهید در ناحیه سینه احساس درد می­کنید؟ بلی           خیر</a:t>
            </a:r>
            <a:endParaRPr lang="en-US" altLang="fa-IR" sz="1800" b="1" dirty="0">
              <a:solidFill>
                <a:schemeClr val="accent3">
                  <a:lumMod val="50000"/>
                </a:schemeClr>
              </a:solidFill>
              <a:cs typeface="2  Titr" panose="00000700000000000000" pitchFamily="2" charset="-78"/>
            </a:endParaRPr>
          </a:p>
          <a:p>
            <a:pPr algn="r" rtl="1"/>
            <a:r>
              <a:rPr lang="ar-SA" altLang="fa-IR" sz="1800" b="1" dirty="0">
                <a:solidFill>
                  <a:schemeClr val="accent3">
                    <a:lumMod val="50000"/>
                  </a:schemeClr>
                </a:solidFill>
                <a:cs typeface="2  Titr" panose="00000700000000000000" pitchFamily="2" charset="-78"/>
              </a:rPr>
              <a:t> آیا در ماه گذشته هنگامی که </a:t>
            </a:r>
            <a:r>
              <a:rPr lang="ar-SA" altLang="fa-IR" sz="1800" b="1" dirty="0" smtClean="0">
                <a:solidFill>
                  <a:schemeClr val="accent3">
                    <a:lumMod val="50000"/>
                  </a:schemeClr>
                </a:solidFill>
                <a:cs typeface="2  Titr" panose="00000700000000000000" pitchFamily="2" charset="-78"/>
              </a:rPr>
              <a:t>فعالیت</a:t>
            </a:r>
            <a:r>
              <a:rPr lang="fa-IR" altLang="fa-IR" sz="1800" b="1" dirty="0" smtClean="0">
                <a:solidFill>
                  <a:schemeClr val="accent3">
                    <a:lumMod val="50000"/>
                  </a:schemeClr>
                </a:solidFill>
                <a:cs typeface="2  Titr" panose="00000700000000000000" pitchFamily="2" charset="-78"/>
              </a:rPr>
              <a:t> بدنی</a:t>
            </a:r>
            <a:r>
              <a:rPr lang="ar-SA" altLang="fa-IR" sz="1800" b="1" dirty="0" smtClean="0">
                <a:solidFill>
                  <a:schemeClr val="accent3">
                    <a:lumMod val="50000"/>
                  </a:schemeClr>
                </a:solidFill>
                <a:cs typeface="2  Titr" panose="00000700000000000000" pitchFamily="2" charset="-78"/>
              </a:rPr>
              <a:t> </a:t>
            </a:r>
            <a:r>
              <a:rPr lang="ar-SA" altLang="fa-IR" sz="1800" b="1" dirty="0">
                <a:solidFill>
                  <a:schemeClr val="accent3">
                    <a:lumMod val="50000"/>
                  </a:schemeClr>
                </a:solidFill>
                <a:cs typeface="2  Titr" panose="00000700000000000000" pitchFamily="2" charset="-78"/>
              </a:rPr>
              <a:t>انجام نمی­دادید در سینه خود درد داشته­اید؟ بلی           خیر</a:t>
            </a:r>
            <a:endParaRPr lang="en-US" altLang="fa-IR" sz="1800" b="1" dirty="0">
              <a:solidFill>
                <a:schemeClr val="accent3">
                  <a:lumMod val="50000"/>
                </a:schemeClr>
              </a:solidFill>
              <a:cs typeface="2  Titr" panose="00000700000000000000" pitchFamily="2" charset="-78"/>
            </a:endParaRPr>
          </a:p>
          <a:p>
            <a:pPr algn="r" rtl="1"/>
            <a:r>
              <a:rPr lang="ar-SA" altLang="fa-IR" sz="1800" b="1" dirty="0">
                <a:solidFill>
                  <a:schemeClr val="accent3">
                    <a:lumMod val="50000"/>
                  </a:schemeClr>
                </a:solidFill>
                <a:cs typeface="2  Titr" panose="00000700000000000000" pitchFamily="2" charset="-78"/>
              </a:rPr>
              <a:t> آیا تعادل خود را به دلیل سرگیجه از دست می­دهید یا آیا تاکنون هشیاری خود را از دست داده­اید؟ بلی           خیر</a:t>
            </a:r>
            <a:endParaRPr lang="en-US" altLang="fa-IR" sz="1800" b="1" dirty="0">
              <a:solidFill>
                <a:schemeClr val="accent3">
                  <a:lumMod val="50000"/>
                </a:schemeClr>
              </a:solidFill>
              <a:cs typeface="2  Titr" panose="00000700000000000000" pitchFamily="2" charset="-78"/>
            </a:endParaRPr>
          </a:p>
          <a:p>
            <a:pPr algn="r" rtl="1"/>
            <a:r>
              <a:rPr lang="ar-SA" altLang="fa-IR" sz="1600" b="1" dirty="0">
                <a:solidFill>
                  <a:schemeClr val="accent3">
                    <a:lumMod val="50000"/>
                  </a:schemeClr>
                </a:solidFill>
                <a:cs typeface="2  Titr" panose="00000700000000000000" pitchFamily="2" charset="-78"/>
              </a:rPr>
              <a:t> آیا مشکل استخوانی یا </a:t>
            </a:r>
            <a:r>
              <a:rPr lang="ar-SA" altLang="fa-IR" sz="1600" b="1" dirty="0" smtClean="0">
                <a:solidFill>
                  <a:schemeClr val="accent3">
                    <a:lumMod val="50000"/>
                  </a:schemeClr>
                </a:solidFill>
                <a:cs typeface="2  Titr" panose="00000700000000000000" pitchFamily="2" charset="-78"/>
              </a:rPr>
              <a:t>مفصلی </a:t>
            </a:r>
            <a:r>
              <a:rPr lang="ar-SA" altLang="fa-IR" sz="1600" b="1" dirty="0">
                <a:solidFill>
                  <a:schemeClr val="accent3">
                    <a:lumMod val="50000"/>
                  </a:schemeClr>
                </a:solidFill>
                <a:cs typeface="2  Titr" panose="00000700000000000000" pitchFamily="2" charset="-78"/>
              </a:rPr>
              <a:t>دارید (برای مثال، کمر، زانو یا لگن) که می­تواند با تغییر میزان </a:t>
            </a:r>
            <a:r>
              <a:rPr lang="ar-SA" altLang="fa-IR" sz="1600" b="1" dirty="0" smtClean="0">
                <a:solidFill>
                  <a:schemeClr val="accent3">
                    <a:lumMod val="50000"/>
                  </a:schemeClr>
                </a:solidFill>
                <a:cs typeface="2  Titr" panose="00000700000000000000" pitchFamily="2" charset="-78"/>
              </a:rPr>
              <a:t>فعالیت</a:t>
            </a:r>
            <a:r>
              <a:rPr lang="fa-IR" altLang="fa-IR" sz="1600" b="1" dirty="0" smtClean="0">
                <a:solidFill>
                  <a:schemeClr val="accent3">
                    <a:lumMod val="50000"/>
                  </a:schemeClr>
                </a:solidFill>
                <a:cs typeface="2  Titr" panose="00000700000000000000" pitchFamily="2" charset="-78"/>
              </a:rPr>
              <a:t> بدنی</a:t>
            </a:r>
            <a:r>
              <a:rPr lang="ar-SA" altLang="fa-IR" sz="1600" b="1" dirty="0" smtClean="0">
                <a:solidFill>
                  <a:schemeClr val="accent3">
                    <a:lumMod val="50000"/>
                  </a:schemeClr>
                </a:solidFill>
                <a:cs typeface="2  Titr" panose="00000700000000000000" pitchFamily="2" charset="-78"/>
              </a:rPr>
              <a:t> </a:t>
            </a:r>
            <a:r>
              <a:rPr lang="ar-SA" altLang="fa-IR" sz="1600" b="1" dirty="0">
                <a:solidFill>
                  <a:schemeClr val="accent3">
                    <a:lumMod val="50000"/>
                  </a:schemeClr>
                </a:solidFill>
                <a:cs typeface="2  Titr" panose="00000700000000000000" pitchFamily="2" charset="-78"/>
              </a:rPr>
              <a:t>تشدید شود؟ بلی           خیر</a:t>
            </a:r>
            <a:endParaRPr lang="en-US" altLang="fa-IR" sz="1600" b="1" dirty="0">
              <a:solidFill>
                <a:schemeClr val="accent3">
                  <a:lumMod val="50000"/>
                </a:schemeClr>
              </a:solidFill>
              <a:cs typeface="2  Titr" panose="00000700000000000000" pitchFamily="2" charset="-78"/>
            </a:endParaRPr>
          </a:p>
          <a:p>
            <a:pPr algn="r" rtl="1"/>
            <a:r>
              <a:rPr lang="ar-SA" altLang="fa-IR" sz="1800" b="1" dirty="0">
                <a:solidFill>
                  <a:schemeClr val="accent3">
                    <a:lumMod val="50000"/>
                  </a:schemeClr>
                </a:solidFill>
                <a:cs typeface="2  Titr" panose="00000700000000000000" pitchFamily="2" charset="-78"/>
              </a:rPr>
              <a:t> آیا در حال </a:t>
            </a:r>
            <a:r>
              <a:rPr lang="ar-SA" altLang="fa-IR" sz="1800" b="1" dirty="0" smtClean="0">
                <a:solidFill>
                  <a:schemeClr val="accent3">
                    <a:lumMod val="50000"/>
                  </a:schemeClr>
                </a:solidFill>
                <a:cs typeface="2  Titr" panose="00000700000000000000" pitchFamily="2" charset="-78"/>
              </a:rPr>
              <a:t>حاض</a:t>
            </a:r>
            <a:r>
              <a:rPr lang="fa-IR" altLang="fa-IR" sz="1800" b="1" dirty="0" smtClean="0">
                <a:solidFill>
                  <a:schemeClr val="accent3">
                    <a:lumMod val="50000"/>
                  </a:schemeClr>
                </a:solidFill>
                <a:cs typeface="2  Titr" panose="00000700000000000000" pitchFamily="2" charset="-78"/>
              </a:rPr>
              <a:t>ر به دلیل مشکل قلبی یا فشار خون بالا یا دیابت</a:t>
            </a:r>
            <a:r>
              <a:rPr lang="ar-SA" altLang="fa-IR" sz="1800" b="1" dirty="0" smtClean="0">
                <a:solidFill>
                  <a:schemeClr val="accent3">
                    <a:lumMod val="50000"/>
                  </a:schemeClr>
                </a:solidFill>
                <a:cs typeface="2  Titr" panose="00000700000000000000" pitchFamily="2" charset="-78"/>
              </a:rPr>
              <a:t> </a:t>
            </a:r>
            <a:r>
              <a:rPr lang="ar-SA" altLang="fa-IR" sz="1800" b="1" dirty="0">
                <a:solidFill>
                  <a:schemeClr val="accent3">
                    <a:lumMod val="50000"/>
                  </a:schemeClr>
                </a:solidFill>
                <a:cs typeface="2  Titr" panose="00000700000000000000" pitchFamily="2" charset="-78"/>
              </a:rPr>
              <a:t>برای </a:t>
            </a:r>
            <a:r>
              <a:rPr lang="fa-IR" altLang="fa-IR" sz="1800" b="1" dirty="0" smtClean="0">
                <a:solidFill>
                  <a:schemeClr val="accent3">
                    <a:lumMod val="50000"/>
                  </a:schemeClr>
                </a:solidFill>
                <a:cs typeface="2  Titr" panose="00000700000000000000" pitchFamily="2" charset="-78"/>
              </a:rPr>
              <a:t>شما </a:t>
            </a:r>
            <a:r>
              <a:rPr lang="ar-SA" altLang="fa-IR" sz="1800" b="1" dirty="0" smtClean="0">
                <a:solidFill>
                  <a:schemeClr val="accent3">
                    <a:lumMod val="50000"/>
                  </a:schemeClr>
                </a:solidFill>
                <a:cs typeface="2  Titr" panose="00000700000000000000" pitchFamily="2" charset="-78"/>
              </a:rPr>
              <a:t>دارو تجوی</a:t>
            </a:r>
            <a:r>
              <a:rPr lang="fa-IR" altLang="fa-IR" sz="1800" b="1" dirty="0" smtClean="0">
                <a:solidFill>
                  <a:schemeClr val="accent3">
                    <a:lumMod val="50000"/>
                  </a:schemeClr>
                </a:solidFill>
                <a:cs typeface="2  Titr" panose="00000700000000000000" pitchFamily="2" charset="-78"/>
              </a:rPr>
              <a:t>ز شده است</a:t>
            </a:r>
            <a:r>
              <a:rPr lang="ar-SA" altLang="fa-IR" sz="1800" b="1" dirty="0" smtClean="0">
                <a:solidFill>
                  <a:schemeClr val="accent3">
                    <a:lumMod val="50000"/>
                  </a:schemeClr>
                </a:solidFill>
                <a:cs typeface="2  Titr" panose="00000700000000000000" pitchFamily="2" charset="-78"/>
              </a:rPr>
              <a:t>؟ </a:t>
            </a:r>
            <a:r>
              <a:rPr lang="ar-SA" altLang="fa-IR" sz="1800" b="1" dirty="0">
                <a:solidFill>
                  <a:schemeClr val="accent3">
                    <a:lumMod val="50000"/>
                  </a:schemeClr>
                </a:solidFill>
                <a:cs typeface="2  Titr" panose="00000700000000000000" pitchFamily="2" charset="-78"/>
              </a:rPr>
              <a:t>بلی           خیر</a:t>
            </a:r>
            <a:endParaRPr lang="en-US" altLang="fa-IR" sz="1800" b="1" dirty="0">
              <a:solidFill>
                <a:schemeClr val="accent3">
                  <a:lumMod val="50000"/>
                </a:schemeClr>
              </a:solidFill>
              <a:cs typeface="2  Titr" panose="00000700000000000000" pitchFamily="2" charset="-78"/>
            </a:endParaRPr>
          </a:p>
          <a:p>
            <a:pPr algn="r" rtl="1"/>
            <a:r>
              <a:rPr lang="ar-SA" altLang="fa-IR" sz="1800" b="1" dirty="0">
                <a:solidFill>
                  <a:schemeClr val="accent3">
                    <a:lumMod val="50000"/>
                  </a:schemeClr>
                </a:solidFill>
                <a:cs typeface="2  Titr" panose="00000700000000000000" pitchFamily="2" charset="-78"/>
              </a:rPr>
              <a:t> آیا </a:t>
            </a:r>
            <a:r>
              <a:rPr lang="fa-IR" altLang="fa-IR" sz="1800" b="1" dirty="0" smtClean="0">
                <a:solidFill>
                  <a:schemeClr val="accent3">
                    <a:lumMod val="50000"/>
                  </a:schemeClr>
                </a:solidFill>
                <a:cs typeface="2  Titr" panose="00000700000000000000" pitchFamily="2" charset="-78"/>
              </a:rPr>
              <a:t>محدودیت جسمانی دیگری برای عدم انجام فعالیت بدنی دارید</a:t>
            </a:r>
            <a:r>
              <a:rPr lang="ar-SA" altLang="fa-IR" sz="1800" b="1" dirty="0" smtClean="0">
                <a:solidFill>
                  <a:schemeClr val="accent3">
                    <a:lumMod val="50000"/>
                  </a:schemeClr>
                </a:solidFill>
                <a:cs typeface="2  Titr" panose="00000700000000000000" pitchFamily="2" charset="-78"/>
              </a:rPr>
              <a:t>؟ </a:t>
            </a:r>
            <a:r>
              <a:rPr lang="ar-SA" altLang="fa-IR" sz="1800" b="1" dirty="0">
                <a:solidFill>
                  <a:schemeClr val="accent3">
                    <a:lumMod val="50000"/>
                  </a:schemeClr>
                </a:solidFill>
                <a:cs typeface="2  Titr" panose="00000700000000000000" pitchFamily="2" charset="-78"/>
              </a:rPr>
              <a:t>بلی           خیر</a:t>
            </a:r>
            <a:endParaRPr lang="en-US" altLang="fa-IR" sz="1800" b="1" dirty="0">
              <a:solidFill>
                <a:schemeClr val="accent3">
                  <a:lumMod val="50000"/>
                </a:schemeClr>
              </a:solidFill>
              <a:cs typeface="2  Titr" panose="00000700000000000000" pitchFamily="2" charset="-78"/>
            </a:endParaRPr>
          </a:p>
          <a:p>
            <a:pPr marL="0" indent="0" algn="ctr" rtl="1">
              <a:buNone/>
            </a:pPr>
            <a:endParaRPr lang="en-US" sz="1800" dirty="0">
              <a:solidFill>
                <a:schemeClr val="accent3">
                  <a:lumMod val="50000"/>
                </a:schemeClr>
              </a:solidFill>
              <a:cs typeface="2  Titr" panose="00000700000000000000" pitchFamily="2" charset="-78"/>
            </a:endParaRPr>
          </a:p>
        </p:txBody>
      </p:sp>
    </p:spTree>
    <p:extLst>
      <p:ext uri="{BB962C8B-B14F-4D97-AF65-F5344CB8AC3E}">
        <p14:creationId xmlns:p14="http://schemas.microsoft.com/office/powerpoint/2010/main" val="71154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70271" y="589935"/>
            <a:ext cx="11169445" cy="5555226"/>
          </a:xfrm>
        </p:spPr>
        <p:txBody>
          <a:bodyPr>
            <a:normAutofit/>
          </a:bodyPr>
          <a:lstStyle/>
          <a:p>
            <a:pPr marL="0" indent="0" algn="ctr">
              <a:buNone/>
            </a:pPr>
            <a:r>
              <a:rPr lang="fa-IR" sz="3600" dirty="0" smtClean="0">
                <a:solidFill>
                  <a:schemeClr val="accent3">
                    <a:lumMod val="50000"/>
                  </a:schemeClr>
                </a:solidFill>
                <a:cs typeface="2  Titr" panose="00000700000000000000" pitchFamily="2" charset="-78"/>
              </a:rPr>
              <a:t>3)تحلیل وضعیت آمادگی شروع فعالیت بدنی</a:t>
            </a:r>
            <a:endParaRPr lang="en-US" sz="3600" dirty="0">
              <a:solidFill>
                <a:schemeClr val="accent3">
                  <a:lumMod val="50000"/>
                </a:schemeClr>
              </a:solidFill>
              <a:cs typeface="2  Titr" panose="00000700000000000000" pitchFamily="2" charset="-78"/>
            </a:endParaRPr>
          </a:p>
        </p:txBody>
      </p:sp>
      <p:sp>
        <p:nvSpPr>
          <p:cNvPr id="4" name="Rectangle 3"/>
          <p:cNvSpPr/>
          <p:nvPr/>
        </p:nvSpPr>
        <p:spPr>
          <a:xfrm>
            <a:off x="698090" y="1191265"/>
            <a:ext cx="10825316" cy="3847207"/>
          </a:xfrm>
          <a:prstGeom prst="rect">
            <a:avLst/>
          </a:prstGeom>
        </p:spPr>
        <p:txBody>
          <a:bodyPr wrap="square">
            <a:spAutoFit/>
          </a:bodyPr>
          <a:lstStyle/>
          <a:p>
            <a:pPr algn="ctr" rtl="1"/>
            <a:r>
              <a:rPr lang="ar-SA" altLang="fa-IR" sz="2800" b="1" dirty="0">
                <a:solidFill>
                  <a:schemeClr val="tx2">
                    <a:lumMod val="60000"/>
                    <a:lumOff val="40000"/>
                  </a:schemeClr>
                </a:solidFill>
                <a:cs typeface="2  Titr" panose="00000700000000000000" pitchFamily="2" charset="-78"/>
              </a:rPr>
              <a:t>در صورتی که پاسخ شما به یک یا بیش از یکی از سوالات بلی است: </a:t>
            </a:r>
            <a:r>
              <a:rPr lang="ar-SA" altLang="fa-IR" sz="2800" dirty="0">
                <a:solidFill>
                  <a:schemeClr val="tx2">
                    <a:lumMod val="60000"/>
                    <a:lumOff val="40000"/>
                  </a:schemeClr>
                </a:solidFill>
                <a:cs typeface="2  Titr" panose="00000700000000000000" pitchFamily="2" charset="-78"/>
              </a:rPr>
              <a:t>پیش از شروع به انجام فعالیت جسمانی بیشتر یا پیش از ارزیابی میزان آمادگی از طریق تلفن یا به صورت حضوری با پزشکی خود مشورت کنید. با پزشکتان در مورد </a:t>
            </a:r>
            <a:r>
              <a:rPr lang="en-US" altLang="fa-IR" sz="2800" dirty="0">
                <a:solidFill>
                  <a:schemeClr val="tx2">
                    <a:lumMod val="60000"/>
                    <a:lumOff val="40000"/>
                  </a:schemeClr>
                </a:solidFill>
                <a:cs typeface="2  Titr" panose="00000700000000000000" pitchFamily="2" charset="-78"/>
              </a:rPr>
              <a:t>PAR-Q</a:t>
            </a:r>
            <a:r>
              <a:rPr lang="ar-SA" altLang="fa-IR" sz="2800" dirty="0">
                <a:solidFill>
                  <a:schemeClr val="tx2">
                    <a:lumMod val="60000"/>
                    <a:lumOff val="40000"/>
                  </a:schemeClr>
                </a:solidFill>
                <a:cs typeface="2  Titr" panose="00000700000000000000" pitchFamily="2" charset="-78"/>
              </a:rPr>
              <a:t> و سوالاتی که به آن­ها پاسخ بلی داده­اید صحبت کنید. </a:t>
            </a:r>
            <a:endParaRPr lang="fa-IR" altLang="fa-IR" sz="2800" dirty="0">
              <a:solidFill>
                <a:schemeClr val="tx2">
                  <a:lumMod val="60000"/>
                  <a:lumOff val="40000"/>
                </a:schemeClr>
              </a:solidFill>
              <a:cs typeface="2  Titr" panose="00000700000000000000" pitchFamily="2" charset="-78"/>
            </a:endParaRPr>
          </a:p>
          <a:p>
            <a:pPr algn="ctr" rtl="1"/>
            <a:endParaRPr lang="en-US" altLang="fa-IR" sz="2800" dirty="0">
              <a:solidFill>
                <a:schemeClr val="accent3">
                  <a:lumMod val="50000"/>
                </a:schemeClr>
              </a:solidFill>
              <a:cs typeface="2  Titr" panose="00000700000000000000" pitchFamily="2" charset="-78"/>
            </a:endParaRPr>
          </a:p>
          <a:p>
            <a:pPr algn="ctr" rtl="1"/>
            <a:r>
              <a:rPr lang="ar-SA" altLang="fa-IR" sz="2000" dirty="0" smtClean="0">
                <a:solidFill>
                  <a:schemeClr val="accent3">
                    <a:lumMod val="50000"/>
                  </a:schemeClr>
                </a:solidFill>
                <a:cs typeface="2  Titr" panose="00000700000000000000" pitchFamily="2" charset="-78"/>
              </a:rPr>
              <a:t>ممکن است بتوانید هر فعالیتی را که می خواهید انجام دهی</a:t>
            </a:r>
            <a:r>
              <a:rPr lang="fa-IR" altLang="fa-IR" sz="2000" dirty="0" smtClean="0">
                <a:solidFill>
                  <a:schemeClr val="accent3">
                    <a:lumMod val="50000"/>
                  </a:schemeClr>
                </a:solidFill>
                <a:cs typeface="2  Titr" panose="00000700000000000000" pitchFamily="2" charset="-78"/>
              </a:rPr>
              <a:t>د،</a:t>
            </a:r>
            <a:r>
              <a:rPr lang="ar-SA" altLang="fa-IR" sz="2000" dirty="0" smtClean="0">
                <a:solidFill>
                  <a:schemeClr val="accent3">
                    <a:lumMod val="50000"/>
                  </a:schemeClr>
                </a:solidFill>
                <a:cs typeface="2  Titr" panose="00000700000000000000" pitchFamily="2" charset="-78"/>
              </a:rPr>
              <a:t> مشروط بر اینکه به آرامی شروع کنید و تدریجا میزان فعالیت را افزایش دهید. یا، ممکن است نیاز داشته باشید که فعالیت­هایتان را تنها به فعالیتهایی که برایتان ایمن هستند محدود کنید.</a:t>
            </a:r>
            <a:endParaRPr lang="en-US" altLang="fa-IR" sz="2000" dirty="0" smtClean="0">
              <a:solidFill>
                <a:schemeClr val="accent3">
                  <a:lumMod val="50000"/>
                </a:schemeClr>
              </a:solidFill>
              <a:cs typeface="2  Titr" panose="00000700000000000000" pitchFamily="2" charset="-78"/>
            </a:endParaRPr>
          </a:p>
          <a:p>
            <a:pPr algn="ctr" rtl="1"/>
            <a:r>
              <a:rPr lang="ar-SA" altLang="fa-IR" sz="2000" b="1" dirty="0" smtClean="0">
                <a:solidFill>
                  <a:schemeClr val="accent3">
                    <a:lumMod val="50000"/>
                  </a:schemeClr>
                </a:solidFill>
                <a:cs typeface="2  Titr" panose="00000700000000000000" pitchFamily="2" charset="-78"/>
              </a:rPr>
              <a:t>آگاهی یابید که چه برنامه­های اجتماعی­ای برایتان مفید و ایمن هستند</a:t>
            </a:r>
            <a:endParaRPr lang="en-US" altLang="fa-IR" sz="2000" b="1" dirty="0" smtClean="0">
              <a:solidFill>
                <a:schemeClr val="accent3">
                  <a:lumMod val="50000"/>
                </a:schemeClr>
              </a:solidFill>
              <a:cs typeface="2  Titr" panose="00000700000000000000" pitchFamily="2" charset="-78"/>
            </a:endParaRPr>
          </a:p>
          <a:p>
            <a:pPr algn="r"/>
            <a:endParaRPr lang="en-US" altLang="fa-IR" sz="2400" dirty="0">
              <a:cs typeface="B Tabassom" pitchFamily="2" charset="-78"/>
            </a:endParaRPr>
          </a:p>
        </p:txBody>
      </p:sp>
      <p:pic>
        <p:nvPicPr>
          <p:cNvPr id="5" name="Picture 2" descr="Image result for exercise is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738" y="4678311"/>
            <a:ext cx="5105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314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243</TotalTime>
  <Words>1329</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2  Titr</vt:lpstr>
      <vt:lpstr>Arial</vt:lpstr>
      <vt:lpstr>B Nazanin</vt:lpstr>
      <vt:lpstr>B Tabassom</vt:lpstr>
      <vt:lpstr>B Titr</vt:lpstr>
      <vt:lpstr>Calibri</vt:lpstr>
      <vt:lpstr>Times New Roman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bimariha</dc:creator>
  <cp:lastModifiedBy>bimariha</cp:lastModifiedBy>
  <cp:revision>44</cp:revision>
  <dcterms:created xsi:type="dcterms:W3CDTF">2021-06-22T10:16:32Z</dcterms:created>
  <dcterms:modified xsi:type="dcterms:W3CDTF">2021-06-27T04:07:56Z</dcterms:modified>
</cp:coreProperties>
</file>