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8" r:id="rId3"/>
    <p:sldId id="303" r:id="rId4"/>
    <p:sldId id="391" r:id="rId5"/>
    <p:sldId id="392" r:id="rId6"/>
    <p:sldId id="393" r:id="rId7"/>
    <p:sldId id="394" r:id="rId8"/>
    <p:sldId id="395" r:id="rId9"/>
    <p:sldId id="396" r:id="rId10"/>
    <p:sldId id="310" r:id="rId11"/>
    <p:sldId id="309" r:id="rId12"/>
    <p:sldId id="397" r:id="rId13"/>
    <p:sldId id="359" r:id="rId14"/>
    <p:sldId id="361" r:id="rId15"/>
    <p:sldId id="362" r:id="rId16"/>
    <p:sldId id="363" r:id="rId17"/>
    <p:sldId id="364" r:id="rId18"/>
    <p:sldId id="365" r:id="rId19"/>
    <p:sldId id="366" r:id="rId20"/>
    <p:sldId id="376" r:id="rId21"/>
    <p:sldId id="377" r:id="rId22"/>
    <p:sldId id="378" r:id="rId23"/>
    <p:sldId id="379" r:id="rId24"/>
    <p:sldId id="380" r:id="rId25"/>
    <p:sldId id="381" r:id="rId26"/>
    <p:sldId id="382" r:id="rId27"/>
    <p:sldId id="383" r:id="rId28"/>
    <p:sldId id="384" r:id="rId29"/>
    <p:sldId id="385" r:id="rId30"/>
    <p:sldId id="386" r:id="rId31"/>
    <p:sldId id="387" r:id="rId32"/>
    <p:sldId id="388" r:id="rId33"/>
    <p:sldId id="389" r:id="rId34"/>
    <p:sldId id="390" r:id="rId35"/>
    <p:sldId id="352" r:id="rId36"/>
    <p:sldId id="311" r:id="rId37"/>
    <p:sldId id="353" r:id="rId38"/>
    <p:sldId id="312" r:id="rId39"/>
    <p:sldId id="313" r:id="rId40"/>
    <p:sldId id="355" r:id="rId41"/>
    <p:sldId id="314" r:id="rId42"/>
    <p:sldId id="360" r:id="rId43"/>
    <p:sldId id="367" r:id="rId44"/>
    <p:sldId id="368" r:id="rId45"/>
    <p:sldId id="369" r:id="rId46"/>
    <p:sldId id="370" r:id="rId47"/>
    <p:sldId id="372" r:id="rId48"/>
    <p:sldId id="373" r:id="rId49"/>
    <p:sldId id="374" r:id="rId50"/>
    <p:sldId id="375" r:id="rId51"/>
    <p:sldId id="398" r:id="rId52"/>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69" d="100"/>
          <a:sy n="69" d="100"/>
        </p:scale>
        <p:origin x="141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E5EA6C65-365F-428D-ADCF-898D97D365B0}" type="datetimeFigureOut">
              <a:rPr lang="fa-IR" smtClean="0"/>
              <a:pPr/>
              <a:t>19/05/1444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8980C36-5AE8-4C9F-8A91-48B6ACB6D775}" type="slidenum">
              <a:rPr lang="fa-IR" smtClean="0"/>
              <a:pPr/>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E5EA6C65-365F-428D-ADCF-898D97D365B0}" type="datetimeFigureOut">
              <a:rPr lang="fa-IR" smtClean="0"/>
              <a:pPr/>
              <a:t>19/05/1444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8980C36-5AE8-4C9F-8A91-48B6ACB6D775}"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E5EA6C65-365F-428D-ADCF-898D97D365B0}" type="datetimeFigureOut">
              <a:rPr lang="fa-IR" smtClean="0"/>
              <a:pPr/>
              <a:t>19/05/1444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8980C36-5AE8-4C9F-8A91-48B6ACB6D775}"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E5EA6C65-365F-428D-ADCF-898D97D365B0}" type="datetimeFigureOut">
              <a:rPr lang="fa-IR" smtClean="0"/>
              <a:pPr/>
              <a:t>19/05/1444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8980C36-5AE8-4C9F-8A91-48B6ACB6D775}" type="slidenum">
              <a:rPr lang="fa-IR" smtClean="0"/>
              <a:pPr/>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EA6C65-365F-428D-ADCF-898D97D365B0}" type="datetimeFigureOut">
              <a:rPr lang="fa-IR" smtClean="0"/>
              <a:pPr/>
              <a:t>19/05/1444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8980C36-5AE8-4C9F-8A91-48B6ACB6D775}" type="slidenum">
              <a:rPr lang="fa-IR" smtClean="0"/>
              <a:pPr/>
              <a:t>‹#›</a:t>
            </a:fld>
            <a:endParaRPr lang="fa-I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E5EA6C65-365F-428D-ADCF-898D97D365B0}" type="datetimeFigureOut">
              <a:rPr lang="fa-IR" smtClean="0"/>
              <a:pPr/>
              <a:t>19/05/1444</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88980C36-5AE8-4C9F-8A91-48B6ACB6D775}"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E5EA6C65-365F-428D-ADCF-898D97D365B0}" type="datetimeFigureOut">
              <a:rPr lang="fa-IR" smtClean="0"/>
              <a:pPr/>
              <a:t>19/05/1444</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88980C36-5AE8-4C9F-8A91-48B6ACB6D775}"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E5EA6C65-365F-428D-ADCF-898D97D365B0}" type="datetimeFigureOut">
              <a:rPr lang="fa-IR" smtClean="0"/>
              <a:pPr/>
              <a:t>19/05/1444</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88980C36-5AE8-4C9F-8A91-48B6ACB6D775}"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EA6C65-365F-428D-ADCF-898D97D365B0}" type="datetimeFigureOut">
              <a:rPr lang="fa-IR" smtClean="0"/>
              <a:pPr/>
              <a:t>19/05/1444</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88980C36-5AE8-4C9F-8A91-48B6ACB6D775}"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EA6C65-365F-428D-ADCF-898D97D365B0}" type="datetimeFigureOut">
              <a:rPr lang="fa-IR" smtClean="0"/>
              <a:pPr/>
              <a:t>19/05/1444</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88980C36-5AE8-4C9F-8A91-48B6ACB6D775}"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EA6C65-365F-428D-ADCF-898D97D365B0}" type="datetimeFigureOut">
              <a:rPr lang="fa-IR" smtClean="0"/>
              <a:pPr/>
              <a:t>19/05/1444</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88980C36-5AE8-4C9F-8A91-48B6ACB6D775}" type="slidenum">
              <a:rPr lang="fa-IR" smtClean="0"/>
              <a:pPr/>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5EA6C65-365F-428D-ADCF-898D97D365B0}" type="datetimeFigureOut">
              <a:rPr lang="fa-IR" smtClean="0"/>
              <a:pPr/>
              <a:t>19/05/1444</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8980C36-5AE8-4C9F-8A91-48B6ACB6D775}"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www.wikihow.com/Image:Get-Rid-of-Bed-Bugs-Step-6.jpg" TargetMode="External"/><Relationship Id="rId3" Type="http://schemas.openxmlformats.org/officeDocument/2006/relationships/image" Target="../media/image3.jpeg"/><Relationship Id="rId7" Type="http://schemas.openxmlformats.org/officeDocument/2006/relationships/image" Target="../media/image5.jpeg"/><Relationship Id="rId2" Type="http://schemas.openxmlformats.org/officeDocument/2006/relationships/hyperlink" Target="http://www.wikihow.com/Image:Get-Rid-of-Bed-Bugs-Step-3.jpg" TargetMode="External"/><Relationship Id="rId1" Type="http://schemas.openxmlformats.org/officeDocument/2006/relationships/slideLayout" Target="../slideLayouts/slideLayout6.xml"/><Relationship Id="rId6" Type="http://schemas.openxmlformats.org/officeDocument/2006/relationships/hyperlink" Target="http://www.wikihow.com/Image:Get-Rid-of-Bed-Bugs-Step-5.jpg" TargetMode="External"/><Relationship Id="rId5" Type="http://schemas.openxmlformats.org/officeDocument/2006/relationships/image" Target="../media/image4.jpeg"/><Relationship Id="rId4" Type="http://schemas.openxmlformats.org/officeDocument/2006/relationships/hyperlink" Target="http://www.wikihow.com/Image:Get-Rid-of-Bed-Bugs-Step-4.jpg" TargetMode="External"/><Relationship Id="rId9" Type="http://schemas.openxmlformats.org/officeDocument/2006/relationships/image" Target="../media/image6.jpeg"/></Relationships>
</file>

<file path=ppt/slides/_rels/slide14.xml.rels><?xml version="1.0" encoding="UTF-8" standalone="yes"?>
<Relationships xmlns="http://schemas.openxmlformats.org/package/2006/relationships"><Relationship Id="rId8" Type="http://schemas.openxmlformats.org/officeDocument/2006/relationships/hyperlink" Target="http://www.wikihow.com/Image:Get-Rid-of-Bed-Bugs-Step-12.jpg" TargetMode="External"/><Relationship Id="rId3" Type="http://schemas.openxmlformats.org/officeDocument/2006/relationships/image" Target="../media/image7.jpeg"/><Relationship Id="rId7" Type="http://schemas.openxmlformats.org/officeDocument/2006/relationships/image" Target="../media/image9.jpeg"/><Relationship Id="rId2" Type="http://schemas.openxmlformats.org/officeDocument/2006/relationships/hyperlink" Target="http://www.wikihow.com/Image:Get-Rid-of-Bed-Bugs-Step-2.jpg" TargetMode="External"/><Relationship Id="rId1" Type="http://schemas.openxmlformats.org/officeDocument/2006/relationships/slideLayout" Target="../slideLayouts/slideLayout2.xml"/><Relationship Id="rId6" Type="http://schemas.openxmlformats.org/officeDocument/2006/relationships/hyperlink" Target="http://www.wikihow.com/Image:Get-Rid-of-Bed-Bugs-Step-9.jpg" TargetMode="External"/><Relationship Id="rId5" Type="http://schemas.openxmlformats.org/officeDocument/2006/relationships/image" Target="../media/image8.jpeg"/><Relationship Id="rId4" Type="http://schemas.openxmlformats.org/officeDocument/2006/relationships/hyperlink" Target="http://www.wikihow.com/Image:Get-Rid-of-Bed-Bugs-Step-7.jpg" TargetMode="External"/><Relationship Id="rId9"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wikihow.com/Image:Get-Rid-of-Bed-Bugs-Step-13.jpg" TargetMode="Externa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hyperlink" Target="http://www.wikihow.com/Image:Get-Rid-of-Bed-Bugs-Step-17.jpg"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wikihow.com/Kill-Bed-Bugs-With-Steam#/Image:Kill-Bed-Bugs-With-Steam-Step-9.jpg" TargetMode="External"/><Relationship Id="rId3" Type="http://schemas.openxmlformats.org/officeDocument/2006/relationships/image" Target="../media/image13.jpeg"/><Relationship Id="rId7" Type="http://schemas.openxmlformats.org/officeDocument/2006/relationships/image" Target="../media/image15.jpeg"/><Relationship Id="rId2" Type="http://schemas.openxmlformats.org/officeDocument/2006/relationships/hyperlink" Target="https://www.wikihow.com/Kill-Bed-Bugs-With-Steam#/Image:Kill-Bed-Bugs-With-Steam-Step-4.jpg" TargetMode="External"/><Relationship Id="rId1" Type="http://schemas.openxmlformats.org/officeDocument/2006/relationships/slideLayout" Target="../slideLayouts/slideLayout2.xml"/><Relationship Id="rId6" Type="http://schemas.openxmlformats.org/officeDocument/2006/relationships/hyperlink" Target="https://www.wikihow.com/Kill-Bed-Bugs-With-Steam#/Image:Kill-Bed-Bugs-With-Steam-Step-7.jpg" TargetMode="External"/><Relationship Id="rId5" Type="http://schemas.openxmlformats.org/officeDocument/2006/relationships/image" Target="../media/image14.jpeg"/><Relationship Id="rId4" Type="http://schemas.openxmlformats.org/officeDocument/2006/relationships/hyperlink" Target="https://www.wikihow.com/Kill-Bed-Bugs-With-Steam#/Image:Kill-Bed-Bugs-With-Steam-Step-5.jpg" TargetMode="External"/><Relationship Id="rId9" Type="http://schemas.openxmlformats.org/officeDocument/2006/relationships/image" Target="../media/image16.jpeg"/></Relationships>
</file>

<file path=ppt/slides/_rels/slide17.xml.rels><?xml version="1.0" encoding="UTF-8" standalone="yes"?>
<Relationships xmlns="http://schemas.openxmlformats.org/package/2006/relationships"><Relationship Id="rId8" Type="http://schemas.openxmlformats.org/officeDocument/2006/relationships/hyperlink" Target="https://www.wikihow.com/Kill-Bed-Bugs#/Image:Kill-Bed-Bugs-Step-3.jpg" TargetMode="External"/><Relationship Id="rId3" Type="http://schemas.openxmlformats.org/officeDocument/2006/relationships/image" Target="../media/image17.jpeg"/><Relationship Id="rId7" Type="http://schemas.openxmlformats.org/officeDocument/2006/relationships/image" Target="../media/image19.jpeg"/><Relationship Id="rId2" Type="http://schemas.openxmlformats.org/officeDocument/2006/relationships/hyperlink" Target="https://www.wikihow.com/Kill-Bed-Bugs#/Image:Kill-Bed-Bugs-Step-1.jpg" TargetMode="External"/><Relationship Id="rId1" Type="http://schemas.openxmlformats.org/officeDocument/2006/relationships/slideLayout" Target="../slideLayouts/slideLayout2.xml"/><Relationship Id="rId6" Type="http://schemas.openxmlformats.org/officeDocument/2006/relationships/hyperlink" Target="https://www.wikihow.com/Kill-Bed-Bugs#/Image:Kill-Bed-Bugs-Step-4.jpg" TargetMode="External"/><Relationship Id="rId5" Type="http://schemas.openxmlformats.org/officeDocument/2006/relationships/image" Target="../media/image18.jpeg"/><Relationship Id="rId4" Type="http://schemas.openxmlformats.org/officeDocument/2006/relationships/hyperlink" Target="https://www.wikihow.com/Kill-Bed-Bugs#/Image:Kill-Bed-Bugs-Step-2.jpg" TargetMode="External"/><Relationship Id="rId9"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hyperlink" Target="http://www.wikihow.com/Image:Slide2.GIF" TargetMode="External"/><Relationship Id="rId1" Type="http://schemas.openxmlformats.org/officeDocument/2006/relationships/slideLayout" Target="../slideLayouts/slideLayout2.xml"/><Relationship Id="rId5" Type="http://schemas.openxmlformats.org/officeDocument/2006/relationships/image" Target="../media/image22.gif"/><Relationship Id="rId4" Type="http://schemas.openxmlformats.org/officeDocument/2006/relationships/hyperlink" Target="http://www.wikihow.com/Image:Slide1.GI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wikihow.com/Image:Headboard-2.jpg" TargetMode="Externa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hyperlink" Target="http://www.wikihow.com/Image:Stop-Bed-Bug-Bites-Quickly-Step-2.jp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wikihow.com/Image:Check-for-Bedbugs-Step-7.jp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wikihow.com/Image:Check-for-Bedbugs-Step-11.jpg"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wikihow.com/Image:Check-for-Bedbugs-Step-9Bullet4.jpg"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wikihow.com/Image:Check-for-Bedbugs-Step-12.jpg"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wikihow.com/Image:Check-for-Bedbugs-Step-13.jpg"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wikihow.com/Image:Check-for-Bedbugs-Step-14.jpg"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wikihow.com/Image:Check-for-Bedbugs-Step-15.jpg"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wikihow.com/Image:Check-for-Bedbugs-Step-9Bullet8.jpg"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wikihow.com/Image:Check-for-Bedbugs-Step-9Bullet3.jpg"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wikihow.com/Image:Check-for-Bedbugs-Step-9Bullet2.jpg"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wikihow.com/Image:Check-for-Bedbugs-Step-9Bullet6.jpg"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wikihow.com/Image:Check-for-Bedbugs-Step-17Bullet1.jpg"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wikihow.com/Image:Check-for-Bedbugs-Step-17Bullet2.jpg"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wikihow.com/Image:Check-for-Bedbugs-Step-22Bullet2.jpg"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7224" y="1928802"/>
            <a:ext cx="7772400" cy="1470025"/>
          </a:xfrm>
        </p:spPr>
        <p:txBody>
          <a:bodyPr/>
          <a:lstStyle/>
          <a:p>
            <a:r>
              <a:rPr lang="fa-IR" b="1" dirty="0" smtClean="0">
                <a:solidFill>
                  <a:schemeClr val="accent5">
                    <a:lumMod val="75000"/>
                  </a:schemeClr>
                </a:solidFill>
              </a:rPr>
              <a:t>شناسایی و روشهای کنترل ساس و شپش</a:t>
            </a:r>
            <a:endParaRPr lang="fa-IR" b="1" dirty="0">
              <a:solidFill>
                <a:schemeClr val="accent5">
                  <a:lumMod val="75000"/>
                </a:schemeClr>
              </a:solidFill>
            </a:endParaRPr>
          </a:p>
        </p:txBody>
      </p:sp>
      <p:sp>
        <p:nvSpPr>
          <p:cNvPr id="3" name="Subtitle 2"/>
          <p:cNvSpPr>
            <a:spLocks noGrp="1"/>
          </p:cNvSpPr>
          <p:nvPr>
            <p:ph type="subTitle" idx="1"/>
          </p:nvPr>
        </p:nvSpPr>
        <p:spPr/>
        <p:txBody>
          <a:bodyPr/>
          <a:lstStyle/>
          <a:p>
            <a:r>
              <a:rPr lang="fa-IR" dirty="0" smtClean="0">
                <a:solidFill>
                  <a:srgbClr val="00B050"/>
                </a:solidFill>
              </a:rPr>
              <a:t>ارائه دهنده :</a:t>
            </a:r>
          </a:p>
          <a:p>
            <a:r>
              <a:rPr lang="fa-IR" sz="1600" b="1" dirty="0" smtClean="0">
                <a:solidFill>
                  <a:schemeClr val="tx1"/>
                </a:solidFill>
              </a:rPr>
              <a:t>مهندس رسول پرتوی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اهمیت پزشکی</a:t>
            </a:r>
            <a:endParaRPr lang="fa-IR" dirty="0"/>
          </a:p>
        </p:txBody>
      </p:sp>
      <p:sp>
        <p:nvSpPr>
          <p:cNvPr id="3" name="Content Placeholder 2"/>
          <p:cNvSpPr>
            <a:spLocks noGrp="1"/>
          </p:cNvSpPr>
          <p:nvPr>
            <p:ph idx="1"/>
          </p:nvPr>
        </p:nvSpPr>
        <p:spPr/>
        <p:txBody>
          <a:bodyPr>
            <a:normAutofit fontScale="85000" lnSpcReduction="20000"/>
          </a:bodyPr>
          <a:lstStyle/>
          <a:p>
            <a:pPr>
              <a:buFont typeface="Wingdings" panose="05000000000000000000" pitchFamily="2" charset="2"/>
              <a:buChar char="ü"/>
            </a:pPr>
            <a:r>
              <a:rPr lang="fa-IR" dirty="0" smtClean="0"/>
              <a:t>عکس العمل افراد نسبت به گزش ساسها متفاوت است وممكنست از خارش جزیی تا حساسیت های بسیار شدید بروز نماید. </a:t>
            </a:r>
            <a:br>
              <a:rPr lang="fa-IR" dirty="0" smtClean="0"/>
            </a:br>
            <a:r>
              <a:rPr lang="fa-IR" dirty="0" smtClean="0"/>
              <a:t/>
            </a:r>
            <a:br>
              <a:rPr lang="fa-IR" dirty="0" smtClean="0"/>
            </a:br>
            <a:r>
              <a:rPr lang="fa-IR" dirty="0" smtClean="0"/>
              <a:t>ساسها به سبب داشتن خرطوم سخت و بلند از روی لباس و ملحفه نیز خونخواری میکنند</a:t>
            </a:r>
            <a:br>
              <a:rPr lang="fa-IR" dirty="0" smtClean="0"/>
            </a:br>
            <a:r>
              <a:rPr lang="fa-IR" dirty="0" smtClean="0"/>
              <a:t>در انتقال هپاتیت </a:t>
            </a:r>
            <a:r>
              <a:rPr lang="en-US" dirty="0" smtClean="0"/>
              <a:t>B</a:t>
            </a:r>
            <a:r>
              <a:rPr lang="fa-IR" dirty="0" smtClean="0"/>
              <a:t> می توانند نقش داشته باشند.</a:t>
            </a:r>
            <a:br>
              <a:rPr lang="fa-IR" dirty="0" smtClean="0"/>
            </a:br>
            <a:r>
              <a:rPr lang="fa-IR" dirty="0" smtClean="0"/>
              <a:t>چون ممكنست به صورت دسته جمعی بر روی افراد خونخواری نمایند ایجاد کم خونی و کمبود آهن در بچه ها می نماید</a:t>
            </a:r>
            <a:endParaRPr lang="fa-IR" dirty="0"/>
          </a:p>
          <a:p>
            <a:pPr>
              <a:buFont typeface="Wingdings" panose="05000000000000000000" pitchFamily="2" charset="2"/>
              <a:buChar char="ü"/>
            </a:pPr>
            <a:r>
              <a:rPr lang="fa-IR" dirty="0" smtClean="0"/>
              <a:t>-به جز موارد فوق ساسها بیماری خاصی را منتقل نمی کنند.</a:t>
            </a:r>
            <a:br>
              <a:rPr lang="fa-IR" dirty="0" smtClean="0"/>
            </a:br>
            <a:r>
              <a:rPr lang="fa-IR" dirty="0" smtClean="0"/>
              <a:t/>
            </a:r>
            <a:br>
              <a:rPr lang="fa-IR" dirty="0" smtClean="0"/>
            </a:br>
            <a:r>
              <a:rPr lang="fa-IR" dirty="0" smtClean="0"/>
              <a:t/>
            </a:r>
            <a:br>
              <a:rPr lang="fa-IR" dirty="0" smtClean="0"/>
            </a:br>
            <a:endParaRPr lang="fa-I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dirty="0" smtClean="0"/>
              <a:t>راههای مبارزه با ساس</a:t>
            </a:r>
            <a:r>
              <a:rPr lang="en-US" dirty="0" smtClean="0"/>
              <a:t/>
            </a:r>
            <a:br>
              <a:rPr lang="en-US" dirty="0" smtClean="0"/>
            </a:br>
            <a:endParaRPr lang="fa-IR" dirty="0"/>
          </a:p>
        </p:txBody>
      </p:sp>
      <p:sp>
        <p:nvSpPr>
          <p:cNvPr id="3" name="Content Placeholder 2"/>
          <p:cNvSpPr>
            <a:spLocks noGrp="1"/>
          </p:cNvSpPr>
          <p:nvPr>
            <p:ph idx="1"/>
          </p:nvPr>
        </p:nvSpPr>
        <p:spPr/>
        <p:txBody>
          <a:bodyPr>
            <a:normAutofit fontScale="70000" lnSpcReduction="20000"/>
          </a:bodyPr>
          <a:lstStyle/>
          <a:p>
            <a:r>
              <a:rPr lang="fa-IR" b="1" dirty="0" smtClean="0"/>
              <a:t>الکل</a:t>
            </a:r>
            <a:r>
              <a:rPr lang="fa-IR" dirty="0" smtClean="0"/>
              <a:t>:</a:t>
            </a:r>
          </a:p>
          <a:p>
            <a:r>
              <a:rPr lang="fa-IR" dirty="0" smtClean="0"/>
              <a:t>این </a:t>
            </a:r>
            <a:r>
              <a:rPr lang="fa-IR" dirty="0"/>
              <a:t>حشرهٔ مقاوم به انواع سموم اما در مقابل الکل به شدت ضعیف است. با اسپری کردن الکل به یک یا چند ساس بالغ آنها به سرعت کشته می‌شوند.</a:t>
            </a:r>
          </a:p>
          <a:p>
            <a:r>
              <a:rPr lang="fa-IR" b="1" dirty="0"/>
              <a:t>آب </a:t>
            </a:r>
            <a:r>
              <a:rPr lang="fa-IR" b="1" dirty="0" smtClean="0"/>
              <a:t>داغ:</a:t>
            </a:r>
          </a:p>
          <a:p>
            <a:r>
              <a:rPr lang="fa-IR" dirty="0" smtClean="0"/>
              <a:t>برای </a:t>
            </a:r>
            <a:r>
              <a:rPr lang="fa-IR" dirty="0"/>
              <a:t>از بین بردن ساس‌های مخفی شده در یک پتو، ملحفه و مشابه به آن کافیست آن را در ظرفی از آب داغ غرق و شناور کنید. با این کار ساس و تخم‌های آن کشته خواهند شد.</a:t>
            </a:r>
          </a:p>
          <a:p>
            <a:r>
              <a:rPr lang="fa-IR" b="1" dirty="0"/>
              <a:t>سرما و </a:t>
            </a:r>
            <a:r>
              <a:rPr lang="fa-IR" b="1" dirty="0" smtClean="0"/>
              <a:t>گرما</a:t>
            </a:r>
            <a:r>
              <a:rPr lang="fa-IR" dirty="0" smtClean="0"/>
              <a:t>:</a:t>
            </a:r>
          </a:p>
          <a:p>
            <a:r>
              <a:rPr lang="fa-IR" dirty="0" smtClean="0"/>
              <a:t>تماس </a:t>
            </a:r>
            <a:r>
              <a:rPr lang="fa-IR" dirty="0"/>
              <a:t>طولانی با دمای </a:t>
            </a:r>
            <a:r>
              <a:rPr lang="fa-IR" dirty="0" smtClean="0"/>
              <a:t>(۱۹-) به </a:t>
            </a:r>
            <a:r>
              <a:rPr lang="fa-IR" dirty="0"/>
              <a:t>مدت چهار روز ساس بالغ را نابود </a:t>
            </a:r>
            <a:r>
              <a:rPr lang="fa-IR" dirty="0" smtClean="0"/>
              <a:t>می‌کند .</a:t>
            </a:r>
            <a:r>
              <a:rPr lang="fa-IR" dirty="0"/>
              <a:t> وسایلی را که امکان سم‌پاشی آن‌ها وجود ندارد؛ می‌توان در کیسه‌های پلاستیکی آب‌بندی (درزبندی) شده گذاشته و در فریزر (</a:t>
            </a:r>
            <a:r>
              <a:rPr lang="fa-IR" dirty="0" smtClean="0"/>
              <a:t>دمای </a:t>
            </a:r>
            <a:r>
              <a:rPr lang="en-US" dirty="0" smtClean="0"/>
              <a:t>18-</a:t>
            </a:r>
            <a:r>
              <a:rPr lang="fa-IR" dirty="0" smtClean="0"/>
              <a:t> </a:t>
            </a:r>
            <a:r>
              <a:rPr lang="fa-IR" dirty="0"/>
              <a:t>درجه سانتی‌گراد) به مدت ۲۴ ساعت قرار داد تا ساس‌های آن از بین برود</a:t>
            </a:r>
            <a:r>
              <a:rPr lang="fa-IR" dirty="0" smtClean="0"/>
              <a:t>.</a:t>
            </a:r>
          </a:p>
          <a:p>
            <a:r>
              <a:rPr lang="fa-IR" baseline="30000" dirty="0" smtClean="0"/>
              <a:t> </a:t>
            </a:r>
            <a:r>
              <a:rPr lang="fa-IR" dirty="0" smtClean="0"/>
              <a:t>ساس </a:t>
            </a:r>
            <a:r>
              <a:rPr lang="fa-IR" dirty="0"/>
              <a:t>بالغ بر اثر تماس با حرارت کشته می‌شود. حرارت همچنین تخم ساس را از بین می‌برد. (به‌طور مثال حرارت آفتاب یا حرارت از یک بخار </a:t>
            </a:r>
            <a:r>
              <a:rPr lang="fa-IR" dirty="0" smtClean="0"/>
              <a:t>سازیا استفاده از کپسول اطفاء حریق حاوی </a:t>
            </a:r>
            <a:r>
              <a:rPr lang="en-US" dirty="0" smtClean="0"/>
              <a:t>co</a:t>
            </a:r>
            <a:r>
              <a:rPr lang="fa-IR" dirty="0" smtClean="0"/>
              <a:t>)</a:t>
            </a:r>
            <a:endParaRPr lang="fa-IR" dirty="0"/>
          </a:p>
          <a:p>
            <a:endParaRPr lang="fa-I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روش‌های شیمیایی</a:t>
            </a:r>
            <a:endParaRPr lang="en-US" dirty="0"/>
          </a:p>
        </p:txBody>
      </p:sp>
      <p:sp>
        <p:nvSpPr>
          <p:cNvPr id="3" name="Content Placeholder 2"/>
          <p:cNvSpPr>
            <a:spLocks noGrp="1"/>
          </p:cNvSpPr>
          <p:nvPr>
            <p:ph idx="1"/>
          </p:nvPr>
        </p:nvSpPr>
        <p:spPr/>
        <p:txBody>
          <a:bodyPr/>
          <a:lstStyle/>
          <a:p>
            <a:r>
              <a:rPr lang="fa-IR" dirty="0"/>
              <a:t>اساس مبارزه شیمیایی با این حشرات انجام سم‌پاشی ابقایی در داخل اماکن بوده و بایستی عمل سم‌پاشی را صبح زود یا شب (غروب) انجام داد</a:t>
            </a:r>
            <a:r>
              <a:rPr lang="fa-IR" dirty="0" smtClean="0"/>
              <a:t>.</a:t>
            </a:r>
          </a:p>
          <a:p>
            <a:r>
              <a:rPr lang="fa-IR" dirty="0"/>
              <a:t>همچنین لازم است ذکر شود ساس حشرهٔ بسیار مقاومی است و بسیاری از سم‌ها در برابر ساس ناکارآمد هستند.</a:t>
            </a:r>
            <a:endParaRPr lang="en-US" dirty="0"/>
          </a:p>
        </p:txBody>
      </p:sp>
    </p:spTree>
    <p:extLst>
      <p:ext uri="{BB962C8B-B14F-4D97-AF65-F5344CB8AC3E}">
        <p14:creationId xmlns:p14="http://schemas.microsoft.com/office/powerpoint/2010/main" val="21429298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http://pad2.whstatic.com/images/thumb/7/77/Get-Rid-of-Bed-Bugs-Step-3.jpg/550px-Get-Rid-of-Bed-Bugs-Step-3.jpg">
            <a:hlinkClick r:id="rId2" tooltip="&quot;Get Rid of Bed Bugs Step 3.jpg&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556792"/>
            <a:ext cx="3438550" cy="2232248"/>
          </a:xfrm>
          <a:prstGeom prst="rect">
            <a:avLst/>
          </a:prstGeom>
          <a:noFill/>
          <a:ln>
            <a:noFill/>
          </a:ln>
        </p:spPr>
      </p:pic>
      <p:pic>
        <p:nvPicPr>
          <p:cNvPr id="4" name="Picture 3" descr="http://pad3.whstatic.com/images/thumb/2/22/Get-Rid-of-Bed-Bugs-Step-4.jpg/550px-Get-Rid-of-Bed-Bugs-Step-4.jpg">
            <a:hlinkClick r:id="rId4" tooltip="&quot;Get Rid of Bed Bugs Step 4.jpg&quot;"/>
          </p:cNvPr>
          <p:cNvPicPr/>
          <p:nvPr/>
        </p:nvPicPr>
        <p:blipFill>
          <a:blip r:embed="rId5">
            <a:extLst>
              <a:ext uri="{28A0092B-C50C-407E-A947-70E740481C1C}">
                <a14:useLocalDpi xmlns:a14="http://schemas.microsoft.com/office/drawing/2010/main" val="0"/>
              </a:ext>
            </a:extLst>
          </a:blip>
          <a:srcRect/>
          <a:stretch>
            <a:fillRect/>
          </a:stretch>
        </p:blipFill>
        <p:spPr bwMode="auto">
          <a:xfrm>
            <a:off x="899591" y="1772816"/>
            <a:ext cx="3888433" cy="2016224"/>
          </a:xfrm>
          <a:prstGeom prst="rect">
            <a:avLst/>
          </a:prstGeom>
          <a:noFill/>
          <a:ln>
            <a:noFill/>
          </a:ln>
        </p:spPr>
      </p:pic>
      <p:pic>
        <p:nvPicPr>
          <p:cNvPr id="5" name="Picture 4" descr="http://pad2.whstatic.com/images/thumb/3/35/Get-Rid-of-Bed-Bugs-Step-5.jpg/550px-Get-Rid-of-Bed-Bugs-Step-5.jpg">
            <a:hlinkClick r:id="rId6" tooltip="&quot;Get Rid of Bed Bugs Step 5.jpg&quot;"/>
          </p:cNvPr>
          <p:cNvPicPr/>
          <p:nvPr/>
        </p:nvPicPr>
        <p:blipFill>
          <a:blip r:embed="rId7">
            <a:extLst>
              <a:ext uri="{28A0092B-C50C-407E-A947-70E740481C1C}">
                <a14:useLocalDpi xmlns:a14="http://schemas.microsoft.com/office/drawing/2010/main" val="0"/>
              </a:ext>
            </a:extLst>
          </a:blip>
          <a:srcRect/>
          <a:stretch>
            <a:fillRect/>
          </a:stretch>
        </p:blipFill>
        <p:spPr bwMode="auto">
          <a:xfrm>
            <a:off x="5429378" y="4077072"/>
            <a:ext cx="3528392" cy="2304256"/>
          </a:xfrm>
          <a:prstGeom prst="rect">
            <a:avLst/>
          </a:prstGeom>
          <a:noFill/>
          <a:ln>
            <a:noFill/>
          </a:ln>
        </p:spPr>
      </p:pic>
      <p:pic>
        <p:nvPicPr>
          <p:cNvPr id="6" name="Picture 5" descr="http://pad2.whstatic.com/images/thumb/d/d8/Get-Rid-of-Bed-Bugs-Step-6.jpg/550px-Get-Rid-of-Bed-Bugs-Step-6.jpg">
            <a:hlinkClick r:id="rId8" tooltip="&quot;Get Rid of Bed Bugs Step 6.jpg&quot;"/>
          </p:cNvPr>
          <p:cNvPicPr/>
          <p:nvPr/>
        </p:nvPicPr>
        <p:blipFill>
          <a:blip r:embed="rId9">
            <a:extLst>
              <a:ext uri="{28A0092B-C50C-407E-A947-70E740481C1C}">
                <a14:useLocalDpi xmlns:a14="http://schemas.microsoft.com/office/drawing/2010/main" val="0"/>
              </a:ext>
            </a:extLst>
          </a:blip>
          <a:srcRect/>
          <a:stretch>
            <a:fillRect/>
          </a:stretch>
        </p:blipFill>
        <p:spPr bwMode="auto">
          <a:xfrm>
            <a:off x="742031" y="4144218"/>
            <a:ext cx="4203551" cy="2418580"/>
          </a:xfrm>
          <a:prstGeom prst="rect">
            <a:avLst/>
          </a:prstGeom>
          <a:noFill/>
          <a:ln>
            <a:noFill/>
          </a:ln>
        </p:spPr>
      </p:pic>
    </p:spTree>
    <p:extLst>
      <p:ext uri="{BB962C8B-B14F-4D97-AF65-F5344CB8AC3E}">
        <p14:creationId xmlns:p14="http://schemas.microsoft.com/office/powerpoint/2010/main" val="5298114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pad2.whstatic.com/images/thumb/a/a1/Get-Rid-of-Bed-Bugs-Step-2.jpg/550px-Get-Rid-of-Bed-Bugs-Step-2.jpg">
            <a:hlinkClick r:id="rId2" tooltip="&quot;Get Rid of Bed Bugs Step 2.jpg&quo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84168" y="332656"/>
            <a:ext cx="2798944" cy="3168352"/>
          </a:xfrm>
          <a:prstGeom prst="rect">
            <a:avLst/>
          </a:prstGeom>
          <a:noFill/>
          <a:ln>
            <a:noFill/>
          </a:ln>
        </p:spPr>
      </p:pic>
      <p:pic>
        <p:nvPicPr>
          <p:cNvPr id="5" name="Picture 4" descr="http://pad3.whstatic.com/images/thumb/0/07/Get-Rid-of-Bed-Bugs-Step-7.jpg/550px-Get-Rid-of-Bed-Bugs-Step-7.jpg">
            <a:hlinkClick r:id="rId4" tooltip="&quot;Get Rid of Bed Bugs Step 7.jpg&quot;"/>
          </p:cNvPr>
          <p:cNvPicPr/>
          <p:nvPr/>
        </p:nvPicPr>
        <p:blipFill>
          <a:blip r:embed="rId5">
            <a:extLst>
              <a:ext uri="{28A0092B-C50C-407E-A947-70E740481C1C}">
                <a14:useLocalDpi xmlns:a14="http://schemas.microsoft.com/office/drawing/2010/main" val="0"/>
              </a:ext>
            </a:extLst>
          </a:blip>
          <a:srcRect/>
          <a:stretch>
            <a:fillRect/>
          </a:stretch>
        </p:blipFill>
        <p:spPr bwMode="auto">
          <a:xfrm>
            <a:off x="683568" y="332656"/>
            <a:ext cx="4032448" cy="3063730"/>
          </a:xfrm>
          <a:prstGeom prst="rect">
            <a:avLst/>
          </a:prstGeom>
          <a:noFill/>
          <a:ln>
            <a:noFill/>
          </a:ln>
        </p:spPr>
      </p:pic>
      <p:pic>
        <p:nvPicPr>
          <p:cNvPr id="6" name="Picture 5" descr="http://pad2.whstatic.com/images/thumb/a/a1/Get-Rid-of-Bed-Bugs-Step-9.jpg/550px-Get-Rid-of-Bed-Bugs-Step-9.jpg">
            <a:hlinkClick r:id="rId6" tooltip="&quot;Get Rid of Bed Bugs Step 9.jpg&quot;"/>
          </p:cNvPr>
          <p:cNvPicPr/>
          <p:nvPr/>
        </p:nvPicPr>
        <p:blipFill>
          <a:blip r:embed="rId7">
            <a:extLst>
              <a:ext uri="{28A0092B-C50C-407E-A947-70E740481C1C}">
                <a14:useLocalDpi xmlns:a14="http://schemas.microsoft.com/office/drawing/2010/main" val="0"/>
              </a:ext>
            </a:extLst>
          </a:blip>
          <a:srcRect/>
          <a:stretch>
            <a:fillRect/>
          </a:stretch>
        </p:blipFill>
        <p:spPr bwMode="auto">
          <a:xfrm>
            <a:off x="5364088" y="3673625"/>
            <a:ext cx="3699495" cy="3184376"/>
          </a:xfrm>
          <a:prstGeom prst="rect">
            <a:avLst/>
          </a:prstGeom>
          <a:noFill/>
          <a:ln>
            <a:noFill/>
          </a:ln>
        </p:spPr>
      </p:pic>
      <p:pic>
        <p:nvPicPr>
          <p:cNvPr id="7" name="Picture 6" descr="http://pad2.whstatic.com/images/thumb/f/f5/Get-Rid-of-Bed-Bugs-Step-12.jpg/550px-Get-Rid-of-Bed-Bugs-Step-12.jpg">
            <a:hlinkClick r:id="rId8" tooltip="&quot;Get Rid of Bed Bugs Step 12.jpg&quot;"/>
          </p:cNvPr>
          <p:cNvPicPr/>
          <p:nvPr/>
        </p:nvPicPr>
        <p:blipFill>
          <a:blip r:embed="rId9">
            <a:extLst>
              <a:ext uri="{28A0092B-C50C-407E-A947-70E740481C1C}">
                <a14:useLocalDpi xmlns:a14="http://schemas.microsoft.com/office/drawing/2010/main" val="0"/>
              </a:ext>
            </a:extLst>
          </a:blip>
          <a:srcRect/>
          <a:stretch>
            <a:fillRect/>
          </a:stretch>
        </p:blipFill>
        <p:spPr bwMode="auto">
          <a:xfrm>
            <a:off x="686125" y="3673624"/>
            <a:ext cx="4101899" cy="2945935"/>
          </a:xfrm>
          <a:prstGeom prst="rect">
            <a:avLst/>
          </a:prstGeom>
          <a:noFill/>
          <a:ln>
            <a:noFill/>
          </a:ln>
        </p:spPr>
      </p:pic>
    </p:spTree>
    <p:extLst>
      <p:ext uri="{BB962C8B-B14F-4D97-AF65-F5344CB8AC3E}">
        <p14:creationId xmlns:p14="http://schemas.microsoft.com/office/powerpoint/2010/main" val="38892417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pad1.whstatic.com/images/thumb/b/b9/Get-Rid-of-Bed-Bugs-Step-13.jpg/550px-Get-Rid-of-Bed-Bugs-Step-13.jpg">
            <a:hlinkClick r:id="rId2" tooltip="&quot;Get Rid of Bed Bugs Step 13.jpg&quo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08104" y="260649"/>
            <a:ext cx="3492500" cy="3096344"/>
          </a:xfrm>
          <a:prstGeom prst="rect">
            <a:avLst/>
          </a:prstGeom>
          <a:noFill/>
          <a:ln>
            <a:noFill/>
          </a:ln>
        </p:spPr>
      </p:pic>
      <p:pic>
        <p:nvPicPr>
          <p:cNvPr id="5" name="Picture 4" descr="http://pad2.whstatic.com/images/thumb/6/63/Get-Rid-of-Bed-Bugs-Step-17.jpg/550px-Get-Rid-of-Bed-Bugs-Step-17.jpg">
            <a:hlinkClick r:id="rId4" tooltip="&quot;Get Rid of Bed Bugs Step 17.jpg&quo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87624" y="546572"/>
            <a:ext cx="3555479" cy="2524497"/>
          </a:xfrm>
          <a:prstGeom prst="rect">
            <a:avLst/>
          </a:prstGeom>
          <a:noFill/>
          <a:ln>
            <a:noFill/>
          </a:ln>
        </p:spPr>
      </p:pic>
    </p:spTree>
    <p:extLst>
      <p:ext uri="{BB962C8B-B14F-4D97-AF65-F5344CB8AC3E}">
        <p14:creationId xmlns:p14="http://schemas.microsoft.com/office/powerpoint/2010/main" val="1041863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t>کنترل ساس روی تخت و مبلمان با استفاده ازدستگاه تولید بخار</a:t>
            </a:r>
            <a:endParaRPr lang="en-US" dirty="0"/>
          </a:p>
        </p:txBody>
      </p:sp>
      <p:pic>
        <p:nvPicPr>
          <p:cNvPr id="4" name="img_871ad1979b" descr="Image titled Kill Bed Bugs With Steam Step 4">
            <a:hlinkClick r:id="rId2"/>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28184" y="1435685"/>
            <a:ext cx="2458616" cy="2641387"/>
          </a:xfrm>
          <a:prstGeom prst="rect">
            <a:avLst/>
          </a:prstGeom>
          <a:noFill/>
          <a:ln>
            <a:noFill/>
          </a:ln>
        </p:spPr>
      </p:pic>
      <p:pic>
        <p:nvPicPr>
          <p:cNvPr id="5" name="img_7e35f12995" descr="Image titled Kill Bed Bugs With Steam Step 5">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1187624" y="1581252"/>
            <a:ext cx="4248472" cy="2495820"/>
          </a:xfrm>
          <a:prstGeom prst="rect">
            <a:avLst/>
          </a:prstGeom>
          <a:noFill/>
          <a:ln>
            <a:noFill/>
          </a:ln>
        </p:spPr>
      </p:pic>
      <p:pic>
        <p:nvPicPr>
          <p:cNvPr id="6" name="img_df7ca94182" descr="Image titled Kill Bed Bugs With Steam Step 7">
            <a:hlinkClick r:id="rId6"/>
          </p:cNvPr>
          <p:cNvPicPr/>
          <p:nvPr/>
        </p:nvPicPr>
        <p:blipFill>
          <a:blip r:embed="rId7">
            <a:extLst>
              <a:ext uri="{28A0092B-C50C-407E-A947-70E740481C1C}">
                <a14:useLocalDpi xmlns:a14="http://schemas.microsoft.com/office/drawing/2010/main" val="0"/>
              </a:ext>
            </a:extLst>
          </a:blip>
          <a:srcRect/>
          <a:stretch>
            <a:fillRect/>
          </a:stretch>
        </p:blipFill>
        <p:spPr bwMode="auto">
          <a:xfrm>
            <a:off x="5436096" y="4258198"/>
            <a:ext cx="3577381" cy="2214746"/>
          </a:xfrm>
          <a:prstGeom prst="rect">
            <a:avLst/>
          </a:prstGeom>
          <a:noFill/>
          <a:ln>
            <a:noFill/>
          </a:ln>
        </p:spPr>
      </p:pic>
      <p:pic>
        <p:nvPicPr>
          <p:cNvPr id="7" name="img_85e9812912" descr="Image titled Kill Bed Bugs With Steam Step 9">
            <a:hlinkClick r:id="rId8"/>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54150" y="4365104"/>
            <a:ext cx="2915419" cy="2258500"/>
          </a:xfrm>
          <a:prstGeom prst="rect">
            <a:avLst/>
          </a:prstGeom>
          <a:noFill/>
          <a:ln>
            <a:noFill/>
          </a:ln>
        </p:spPr>
      </p:pic>
    </p:spTree>
    <p:extLst>
      <p:ext uri="{BB962C8B-B14F-4D97-AF65-F5344CB8AC3E}">
        <p14:creationId xmlns:p14="http://schemas.microsoft.com/office/powerpoint/2010/main" val="15324181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2800" b="1" dirty="0" smtClean="0"/>
              <a:t>کنترل ساس در مبلمان و ملحفه و لباس با استفاده از سرما و گرما</a:t>
            </a:r>
            <a:r>
              <a:rPr lang="en-US" sz="2800" b="1" dirty="0" smtClean="0"/>
              <a:t> </a:t>
            </a:r>
            <a:r>
              <a:rPr lang="fa-IR" sz="2800" b="1" dirty="0" smtClean="0"/>
              <a:t>و شستشو با آب داغ و شوینده در لباسشویی</a:t>
            </a:r>
            <a:endParaRPr lang="en-US" sz="2800" b="1" dirty="0"/>
          </a:p>
        </p:txBody>
      </p:sp>
      <p:pic>
        <p:nvPicPr>
          <p:cNvPr id="4" name="img_f686d5a6f8" descr="Image titled Kill Bed Bugs Step 1">
            <a:hlinkClick r:id="rId2"/>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36096" y="1556792"/>
            <a:ext cx="3413760" cy="2553855"/>
          </a:xfrm>
          <a:prstGeom prst="rect">
            <a:avLst/>
          </a:prstGeom>
          <a:noFill/>
          <a:ln>
            <a:noFill/>
          </a:ln>
        </p:spPr>
      </p:pic>
      <p:pic>
        <p:nvPicPr>
          <p:cNvPr id="5" name="img_878a2b6b1e" descr="Image titled Kill Bed Bugs Step 2">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1475656" y="1417638"/>
            <a:ext cx="2808312" cy="2736304"/>
          </a:xfrm>
          <a:prstGeom prst="rect">
            <a:avLst/>
          </a:prstGeom>
          <a:noFill/>
          <a:ln>
            <a:noFill/>
          </a:ln>
        </p:spPr>
      </p:pic>
      <p:pic>
        <p:nvPicPr>
          <p:cNvPr id="6" name="img_cd130a93a5" descr="Image titled Kill Bed Bugs Step 4">
            <a:hlinkClick r:id="rId6"/>
          </p:cNvPr>
          <p:cNvPicPr/>
          <p:nvPr/>
        </p:nvPicPr>
        <p:blipFill>
          <a:blip r:embed="rId7">
            <a:extLst>
              <a:ext uri="{28A0092B-C50C-407E-A947-70E740481C1C}">
                <a14:useLocalDpi xmlns:a14="http://schemas.microsoft.com/office/drawing/2010/main" val="0"/>
              </a:ext>
            </a:extLst>
          </a:blip>
          <a:srcRect/>
          <a:stretch>
            <a:fillRect/>
          </a:stretch>
        </p:blipFill>
        <p:spPr bwMode="auto">
          <a:xfrm>
            <a:off x="5296684" y="4345242"/>
            <a:ext cx="3553172" cy="2329975"/>
          </a:xfrm>
          <a:prstGeom prst="rect">
            <a:avLst/>
          </a:prstGeom>
          <a:noFill/>
          <a:ln>
            <a:noFill/>
          </a:ln>
        </p:spPr>
      </p:pic>
      <p:pic>
        <p:nvPicPr>
          <p:cNvPr id="7" name="img_b0b15679e5" descr="Image titled Kill Bed Bugs Step 3">
            <a:hlinkClick r:id="rId8"/>
          </p:cNvPr>
          <p:cNvPicPr/>
          <p:nvPr/>
        </p:nvPicPr>
        <p:blipFill>
          <a:blip r:embed="rId9">
            <a:extLst>
              <a:ext uri="{28A0092B-C50C-407E-A947-70E740481C1C}">
                <a14:useLocalDpi xmlns:a14="http://schemas.microsoft.com/office/drawing/2010/main" val="0"/>
              </a:ext>
            </a:extLst>
          </a:blip>
          <a:srcRect/>
          <a:stretch>
            <a:fillRect/>
          </a:stretch>
        </p:blipFill>
        <p:spPr bwMode="auto">
          <a:xfrm>
            <a:off x="683568" y="4339384"/>
            <a:ext cx="3755132" cy="2240285"/>
          </a:xfrm>
          <a:prstGeom prst="rect">
            <a:avLst/>
          </a:prstGeom>
          <a:noFill/>
          <a:ln>
            <a:noFill/>
          </a:ln>
        </p:spPr>
      </p:pic>
    </p:spTree>
    <p:extLst>
      <p:ext uri="{BB962C8B-B14F-4D97-AF65-F5344CB8AC3E}">
        <p14:creationId xmlns:p14="http://schemas.microsoft.com/office/powerpoint/2010/main" val="34834719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تله گذاری برای ساس</a:t>
            </a:r>
            <a:endParaRPr lang="en-US" dirty="0"/>
          </a:p>
        </p:txBody>
      </p:sp>
      <p:pic>
        <p:nvPicPr>
          <p:cNvPr id="4" name="Content Placeholder 3" descr="http://pad1.whstatic.com/images/thumb/e/e8/Slide2.GIF/670px-Slide2.GIF">
            <a:hlinkClick r:id="rId2" tooltip="&quot;Slide2.GIF&quo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076056" y="1772816"/>
            <a:ext cx="3374349" cy="3672408"/>
          </a:xfrm>
          <a:prstGeom prst="rect">
            <a:avLst/>
          </a:prstGeom>
          <a:noFill/>
          <a:ln>
            <a:noFill/>
          </a:ln>
        </p:spPr>
      </p:pic>
      <p:pic>
        <p:nvPicPr>
          <p:cNvPr id="5" name="Picture 4" descr="http://pad2.whstatic.com/images/thumb/c/c7/Slide1.GIF/670px-Slide1.GIF">
            <a:hlinkClick r:id="rId4" tooltip="&quot;Slide1.GIF&quot;"/>
          </p:cNvPr>
          <p:cNvPicPr/>
          <p:nvPr/>
        </p:nvPicPr>
        <p:blipFill>
          <a:blip r:embed="rId5">
            <a:extLst>
              <a:ext uri="{28A0092B-C50C-407E-A947-70E740481C1C}">
                <a14:useLocalDpi xmlns:a14="http://schemas.microsoft.com/office/drawing/2010/main" val="0"/>
              </a:ext>
            </a:extLst>
          </a:blip>
          <a:srcRect/>
          <a:stretch>
            <a:fillRect/>
          </a:stretch>
        </p:blipFill>
        <p:spPr bwMode="auto">
          <a:xfrm>
            <a:off x="589037" y="1388776"/>
            <a:ext cx="4487019" cy="4051721"/>
          </a:xfrm>
          <a:prstGeom prst="rect">
            <a:avLst/>
          </a:prstGeom>
          <a:noFill/>
          <a:ln>
            <a:noFill/>
          </a:ln>
        </p:spPr>
      </p:pic>
    </p:spTree>
    <p:extLst>
      <p:ext uri="{BB962C8B-B14F-4D97-AF65-F5344CB8AC3E}">
        <p14:creationId xmlns:p14="http://schemas.microsoft.com/office/powerpoint/2010/main" val="29372857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تله روی مبلمان</a:t>
            </a:r>
            <a:endParaRPr lang="en-US" dirty="0"/>
          </a:p>
        </p:txBody>
      </p:sp>
      <p:pic>
        <p:nvPicPr>
          <p:cNvPr id="4" name="Content Placeholder 3" descr="http://pad1.whstatic.com/images/thumb/f/f4/Headboard-2.jpg/550px-Headboard-2.jpg">
            <a:hlinkClick r:id="rId2" tooltip="&quot;Headboard 2.jpg&quo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60032" y="2132856"/>
            <a:ext cx="3915519" cy="2952328"/>
          </a:xfrm>
          <a:prstGeom prst="rect">
            <a:avLst/>
          </a:prstGeom>
          <a:noFill/>
          <a:ln>
            <a:noFill/>
          </a:ln>
        </p:spPr>
      </p:pic>
      <p:pic>
        <p:nvPicPr>
          <p:cNvPr id="5" name="Picture 4" descr="http://pad2.whstatic.com/images/thumb/b/b6/Stop-Bed-Bug-Bites-Quickly-Step-2.jpg/550px-Stop-Bed-Bug-Bites-Quickly-Step-2.jpg">
            <a:hlinkClick r:id="rId4" tooltip="&quot;Stop Bed Bug Bites Quickly Step 2.jpg&quot;"/>
          </p:cNvPr>
          <p:cNvPicPr/>
          <p:nvPr/>
        </p:nvPicPr>
        <p:blipFill>
          <a:blip r:embed="rId5">
            <a:extLst>
              <a:ext uri="{28A0092B-C50C-407E-A947-70E740481C1C}">
                <a14:useLocalDpi xmlns:a14="http://schemas.microsoft.com/office/drawing/2010/main" val="0"/>
              </a:ext>
            </a:extLst>
          </a:blip>
          <a:srcRect/>
          <a:stretch>
            <a:fillRect/>
          </a:stretch>
        </p:blipFill>
        <p:spPr bwMode="auto">
          <a:xfrm>
            <a:off x="314544" y="2142162"/>
            <a:ext cx="4518670" cy="2970448"/>
          </a:xfrm>
          <a:prstGeom prst="rect">
            <a:avLst/>
          </a:prstGeom>
          <a:noFill/>
          <a:ln>
            <a:noFill/>
          </a:ln>
        </p:spPr>
      </p:pic>
    </p:spTree>
    <p:extLst>
      <p:ext uri="{BB962C8B-B14F-4D97-AF65-F5344CB8AC3E}">
        <p14:creationId xmlns:p14="http://schemas.microsoft.com/office/powerpoint/2010/main" val="32574734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Grp="1" noChangeArrowheads="1"/>
          </p:cNvSpPr>
          <p:nvPr>
            <p:ph type="title"/>
          </p:nvPr>
        </p:nvSpPr>
        <p:spPr>
          <a:noFill/>
          <a:ln/>
        </p:spPr>
        <p:txBody>
          <a:bodyPr/>
          <a:lstStyle/>
          <a:p>
            <a:r>
              <a:rPr lang="ar-SA" sz="6000" dirty="0">
                <a:cs typeface="B Homa" pitchFamily="2" charset="-78"/>
              </a:rPr>
              <a:t>انتقال بيماري توسط حشرات </a:t>
            </a:r>
            <a:endParaRPr lang="en-US" sz="6000" dirty="0">
              <a:cs typeface="B Homa" pitchFamily="2" charset="-78"/>
            </a:endParaRPr>
          </a:p>
        </p:txBody>
      </p:sp>
      <p:sp>
        <p:nvSpPr>
          <p:cNvPr id="5" name="Rectangle 7"/>
          <p:cNvSpPr>
            <a:spLocks noGrp="1" noChangeArrowheads="1"/>
          </p:cNvSpPr>
          <p:nvPr>
            <p:ph idx="1"/>
          </p:nvPr>
        </p:nvSpPr>
        <p:spPr>
          <a:xfrm>
            <a:off x="428596" y="1571612"/>
            <a:ext cx="8229600" cy="4525963"/>
          </a:xfrm>
          <a:noFill/>
          <a:ln/>
        </p:spPr>
        <p:txBody>
          <a:bodyPr/>
          <a:lstStyle/>
          <a:p>
            <a:pPr algn="r" rtl="1">
              <a:buClr>
                <a:srgbClr val="FFFFAB"/>
              </a:buClr>
              <a:buFont typeface="Wingdings" pitchFamily="2" charset="2"/>
              <a:buChar char="l"/>
            </a:pPr>
            <a:r>
              <a:rPr lang="ar-SA" sz="4000" dirty="0">
                <a:cs typeface="B Yagut" pitchFamily="2" charset="-78"/>
              </a:rPr>
              <a:t>    </a:t>
            </a:r>
            <a:r>
              <a:rPr lang="ar-SA" sz="4000" dirty="0">
                <a:cs typeface="B Farnaz" pitchFamily="2" charset="-78"/>
              </a:rPr>
              <a:t>مستقيم </a:t>
            </a:r>
          </a:p>
          <a:p>
            <a:pPr algn="r" rtl="1">
              <a:buClr>
                <a:srgbClr val="FFFFAB"/>
              </a:buClr>
              <a:buFont typeface="Wingdings" pitchFamily="2" charset="2"/>
              <a:buChar char=""/>
            </a:pPr>
            <a:r>
              <a:rPr lang="ar-SA" sz="3800" dirty="0">
                <a:cs typeface="B Yagut" pitchFamily="2" charset="-78"/>
              </a:rPr>
              <a:t>مانندشپش ، كك ، ساس كه خود حشره انگل است.</a:t>
            </a:r>
          </a:p>
          <a:p>
            <a:pPr algn="r" rtl="1">
              <a:buClr>
                <a:srgbClr val="FFFFAB"/>
              </a:buClr>
              <a:buFont typeface="Wingdings" pitchFamily="2" charset="2"/>
              <a:buChar char="l"/>
            </a:pPr>
            <a:r>
              <a:rPr lang="ar-SA" sz="4000" dirty="0" smtClean="0">
                <a:cs typeface="B Farnaz" pitchFamily="2" charset="-78"/>
              </a:rPr>
              <a:t>غير </a:t>
            </a:r>
            <a:r>
              <a:rPr lang="ar-SA" sz="4000" dirty="0">
                <a:cs typeface="B Farnaz" pitchFamily="2" charset="-78"/>
              </a:rPr>
              <a:t>مستقيم </a:t>
            </a:r>
          </a:p>
          <a:p>
            <a:pPr algn="r" rtl="1">
              <a:buClr>
                <a:srgbClr val="FFFFAB"/>
              </a:buClr>
              <a:buFont typeface="Wingdings" pitchFamily="2" charset="2"/>
              <a:buChar char=""/>
            </a:pPr>
            <a:r>
              <a:rPr lang="ar-SA" sz="3800" dirty="0">
                <a:cs typeface="B Yagut" pitchFamily="2" charset="-78"/>
              </a:rPr>
              <a:t>مانند مگس و سوسك  </a:t>
            </a:r>
            <a:endParaRPr lang="en-US" sz="3800" dirty="0">
              <a:cs typeface="B Yagut"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t>مراحل جستجوی محل اختفای ساس در هتل ها و مراکز اقامتی</a:t>
            </a:r>
            <a:endParaRPr lang="en-US" dirty="0"/>
          </a:p>
        </p:txBody>
      </p:sp>
      <p:pic>
        <p:nvPicPr>
          <p:cNvPr id="4" name="Content Placeholder 3" descr="http://pad2.whstatic.com/images/thumb/e/e2/Check-for-Bedbugs-Step-7.jpg/670px-Check-for-Bedbugs-Step-7.jpg">
            <a:hlinkClick r:id="rId2" tooltip="&quot;Check for Bedbugs Step 7.jpg&quo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80059" y="1600200"/>
            <a:ext cx="6783881" cy="4525963"/>
          </a:xfrm>
          <a:prstGeom prst="rect">
            <a:avLst/>
          </a:prstGeom>
          <a:noFill/>
          <a:ln>
            <a:noFill/>
          </a:ln>
        </p:spPr>
      </p:pic>
    </p:spTree>
    <p:extLst>
      <p:ext uri="{BB962C8B-B14F-4D97-AF65-F5344CB8AC3E}">
        <p14:creationId xmlns:p14="http://schemas.microsoft.com/office/powerpoint/2010/main" val="9773585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pad2.whstatic.com/images/thumb/b/b0/Check-for-Bedbugs-Step-11.jpg/670px-Check-for-Bedbugs-Step-11.jpg">
            <a:hlinkClick r:id="rId2" tooltip="&quot;Check for Bedbugs Step 11.jpg&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43608" y="908720"/>
            <a:ext cx="7272808" cy="5184576"/>
          </a:xfrm>
          <a:prstGeom prst="rect">
            <a:avLst/>
          </a:prstGeom>
          <a:noFill/>
          <a:ln>
            <a:noFill/>
          </a:ln>
        </p:spPr>
      </p:pic>
    </p:spTree>
    <p:extLst>
      <p:ext uri="{BB962C8B-B14F-4D97-AF65-F5344CB8AC3E}">
        <p14:creationId xmlns:p14="http://schemas.microsoft.com/office/powerpoint/2010/main" val="22726096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pad2.whstatic.com/images/thumb/4/40/Check-for-Bedbugs-Step-9Bullet4.jpg/670px-Check-for-Bedbugs-Step-9Bullet4.jpg">
            <a:hlinkClick r:id="rId2" tooltip="&quot;Check for Bedbugs Step 9Bullet4.jpg&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381125" y="1300162"/>
            <a:ext cx="6381750" cy="4257675"/>
          </a:xfrm>
          <a:prstGeom prst="rect">
            <a:avLst/>
          </a:prstGeom>
          <a:noFill/>
          <a:ln>
            <a:noFill/>
          </a:ln>
        </p:spPr>
      </p:pic>
    </p:spTree>
    <p:extLst>
      <p:ext uri="{BB962C8B-B14F-4D97-AF65-F5344CB8AC3E}">
        <p14:creationId xmlns:p14="http://schemas.microsoft.com/office/powerpoint/2010/main" val="16040549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pad1.whstatic.com/images/thumb/9/9c/Check-for-Bedbugs-Step-12.jpg/670px-Check-for-Bedbugs-Step-12.jpg">
            <a:hlinkClick r:id="rId2" tooltip="&quot;Check for Bedbugs Step 12.jpg&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381125" y="1300162"/>
            <a:ext cx="6381750" cy="4257675"/>
          </a:xfrm>
          <a:prstGeom prst="rect">
            <a:avLst/>
          </a:prstGeom>
          <a:noFill/>
          <a:ln>
            <a:noFill/>
          </a:ln>
        </p:spPr>
      </p:pic>
    </p:spTree>
    <p:extLst>
      <p:ext uri="{BB962C8B-B14F-4D97-AF65-F5344CB8AC3E}">
        <p14:creationId xmlns:p14="http://schemas.microsoft.com/office/powerpoint/2010/main" val="18690119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pad2.whstatic.com/images/thumb/d/d1/Check-for-Bedbugs-Step-13.jpg/670px-Check-for-Bedbugs-Step-13.jpg">
            <a:hlinkClick r:id="rId2" tooltip="&quot;Check for Bedbugs Step 13.jpg&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381125" y="1300162"/>
            <a:ext cx="6381750" cy="4257675"/>
          </a:xfrm>
          <a:prstGeom prst="rect">
            <a:avLst/>
          </a:prstGeom>
          <a:noFill/>
          <a:ln>
            <a:noFill/>
          </a:ln>
        </p:spPr>
      </p:pic>
    </p:spTree>
    <p:extLst>
      <p:ext uri="{BB962C8B-B14F-4D97-AF65-F5344CB8AC3E}">
        <p14:creationId xmlns:p14="http://schemas.microsoft.com/office/powerpoint/2010/main" val="15124150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pad2.whstatic.com/images/thumb/0/07/Check-for-Bedbugs-Step-14.jpg/670px-Check-for-Bedbugs-Step-14.jpg">
            <a:hlinkClick r:id="rId2" tooltip="&quot;Check for Bedbugs Step 14.jpg&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971600" y="980728"/>
            <a:ext cx="7200799" cy="4896544"/>
          </a:xfrm>
          <a:prstGeom prst="rect">
            <a:avLst/>
          </a:prstGeom>
          <a:noFill/>
          <a:ln>
            <a:noFill/>
          </a:ln>
        </p:spPr>
      </p:pic>
    </p:spTree>
    <p:extLst>
      <p:ext uri="{BB962C8B-B14F-4D97-AF65-F5344CB8AC3E}">
        <p14:creationId xmlns:p14="http://schemas.microsoft.com/office/powerpoint/2010/main" val="26036993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pad3.whstatic.com/images/thumb/9/94/Check-for-Bedbugs-Step-15.jpg/670px-Check-for-Bedbugs-Step-15.jpg">
            <a:hlinkClick r:id="rId2" tooltip="&quot;Check for Bedbugs Step 15.jpg&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381125" y="1300162"/>
            <a:ext cx="6381750" cy="4257675"/>
          </a:xfrm>
          <a:prstGeom prst="rect">
            <a:avLst/>
          </a:prstGeom>
          <a:noFill/>
          <a:ln>
            <a:noFill/>
          </a:ln>
        </p:spPr>
      </p:pic>
    </p:spTree>
    <p:extLst>
      <p:ext uri="{BB962C8B-B14F-4D97-AF65-F5344CB8AC3E}">
        <p14:creationId xmlns:p14="http://schemas.microsoft.com/office/powerpoint/2010/main" val="7743747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pad1.whstatic.com/images/thumb/4/4a/Check-for-Bedbugs-Step-9Bullet8.jpg/670px-Check-for-Bedbugs-Step-9Bullet8.jpg">
            <a:hlinkClick r:id="rId2" tooltip="&quot;Check for Bedbugs Step 9Bullet8.jpg&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381125" y="1300162"/>
            <a:ext cx="6381750" cy="4257675"/>
          </a:xfrm>
          <a:prstGeom prst="rect">
            <a:avLst/>
          </a:prstGeom>
          <a:noFill/>
          <a:ln>
            <a:noFill/>
          </a:ln>
        </p:spPr>
      </p:pic>
    </p:spTree>
    <p:extLst>
      <p:ext uri="{BB962C8B-B14F-4D97-AF65-F5344CB8AC3E}">
        <p14:creationId xmlns:p14="http://schemas.microsoft.com/office/powerpoint/2010/main" val="39867100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pad1.whstatic.com/images/thumb/4/4a/Check-for-Bedbugs-Step-9Bullet3.jpg/670px-Check-for-Bedbugs-Step-9Bullet3.jpg">
            <a:hlinkClick r:id="rId2" tooltip="&quot;Check for Bedbugs Step 9Bullet3.jpg&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381125" y="1300162"/>
            <a:ext cx="6381750" cy="4257675"/>
          </a:xfrm>
          <a:prstGeom prst="rect">
            <a:avLst/>
          </a:prstGeom>
          <a:noFill/>
          <a:ln>
            <a:noFill/>
          </a:ln>
        </p:spPr>
      </p:pic>
    </p:spTree>
    <p:extLst>
      <p:ext uri="{BB962C8B-B14F-4D97-AF65-F5344CB8AC3E}">
        <p14:creationId xmlns:p14="http://schemas.microsoft.com/office/powerpoint/2010/main" val="3751474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pad3.whstatic.com/images/thumb/e/e9/Check-for-Bedbugs-Step-9Bullet2.jpg/670px-Check-for-Bedbugs-Step-9Bullet2.jpg">
            <a:hlinkClick r:id="rId2" tooltip="&quot;Check for Bedbugs Step 9Bullet2.jpg&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381125" y="1300162"/>
            <a:ext cx="6381750" cy="4257675"/>
          </a:xfrm>
          <a:prstGeom prst="rect">
            <a:avLst/>
          </a:prstGeom>
          <a:noFill/>
          <a:ln>
            <a:noFill/>
          </a:ln>
        </p:spPr>
      </p:pic>
    </p:spTree>
    <p:extLst>
      <p:ext uri="{BB962C8B-B14F-4D97-AF65-F5344CB8AC3E}">
        <p14:creationId xmlns:p14="http://schemas.microsoft.com/office/powerpoint/2010/main" val="34784245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ساس تختخواب (</a:t>
            </a:r>
            <a:r>
              <a:rPr lang="en-US" dirty="0" smtClean="0"/>
              <a:t>bed bug</a:t>
            </a:r>
            <a:r>
              <a:rPr lang="fa-IR" dirty="0" smtClean="0"/>
              <a:t>)</a:t>
            </a:r>
            <a:endParaRPr lang="fa-IR" dirty="0"/>
          </a:p>
        </p:txBody>
      </p:sp>
      <p:sp>
        <p:nvSpPr>
          <p:cNvPr id="4" name="Content Placeholder 3"/>
          <p:cNvSpPr>
            <a:spLocks noGrp="1"/>
          </p:cNvSpPr>
          <p:nvPr>
            <p:ph sz="half" idx="2"/>
          </p:nvPr>
        </p:nvSpPr>
        <p:spPr>
          <a:xfrm>
            <a:off x="3714744" y="1600200"/>
            <a:ext cx="4972056" cy="4525963"/>
          </a:xfrm>
        </p:spPr>
        <p:txBody>
          <a:bodyPr>
            <a:normAutofit/>
          </a:bodyPr>
          <a:lstStyle/>
          <a:p>
            <a:pPr algn="just"/>
            <a:r>
              <a:rPr lang="fa-IR" dirty="0"/>
              <a:t>ساس (یا </a:t>
            </a:r>
            <a:r>
              <a:rPr lang="fa-IR" dirty="0" smtClean="0"/>
              <a:t>خَسَک،یا سرخکی، </a:t>
            </a:r>
            <a:r>
              <a:rPr lang="fa-IR" dirty="0"/>
              <a:t>حشره‌ای از راستهٔ نیم‌بالان و خانوادهٔ </a:t>
            </a:r>
            <a:r>
              <a:rPr lang="fa-IR" dirty="0" smtClean="0"/>
              <a:t>بسترسازان </a:t>
            </a:r>
            <a:r>
              <a:rPr lang="en-US" dirty="0" err="1" smtClean="0"/>
              <a:t>Cimicidae</a:t>
            </a:r>
            <a:r>
              <a:rPr lang="en-US" dirty="0" smtClean="0"/>
              <a:t> </a:t>
            </a:r>
            <a:r>
              <a:rPr lang="fa-IR" dirty="0"/>
              <a:t>است</a:t>
            </a:r>
            <a:r>
              <a:rPr lang="fa-IR" dirty="0" smtClean="0"/>
              <a:t>.</a:t>
            </a:r>
            <a:endParaRPr lang="fa-IR" dirty="0"/>
          </a:p>
          <a:p>
            <a:pPr algn="just"/>
            <a:r>
              <a:rPr lang="fa-IR" dirty="0"/>
              <a:t>ساس از کَک </a:t>
            </a:r>
            <a:r>
              <a:rPr lang="fa-IR" dirty="0" smtClean="0"/>
              <a:t>بزرگتر </a:t>
            </a:r>
            <a:r>
              <a:rPr lang="fa-IR" dirty="0"/>
              <a:t>است و لای درز تشک و بالش و شکاف اجناس چوبی مخفی می‌شود و شب خارج شده و انسان را نیش می‌زند. ساس‌ها بیشتر به هنگام شب فعالند. ساس از راه </a:t>
            </a:r>
            <a:r>
              <a:rPr lang="fa-IR" dirty="0" smtClean="0"/>
              <a:t>خون‌خواری </a:t>
            </a:r>
            <a:r>
              <a:rPr lang="fa-IR" dirty="0"/>
              <a:t>از انسان و دیگر جانداران خون‌گرم تغذیه </a:t>
            </a:r>
            <a:r>
              <a:rPr lang="fa-IR" dirty="0" smtClean="0"/>
              <a:t>می‌کند.</a:t>
            </a:r>
            <a:endParaRPr lang="fa-IR" dirty="0"/>
          </a:p>
        </p:txBody>
      </p:sp>
      <p:pic>
        <p:nvPicPr>
          <p:cNvPr id="3074" name="Picture 2" descr="C:\Documents and Settings\admin\My Documents\My Pictures\1317718606_bed_bug_cimex_lectularius.jpg"/>
          <p:cNvPicPr>
            <a:picLocks noGrp="1" noChangeAspect="1" noChangeArrowheads="1"/>
          </p:cNvPicPr>
          <p:nvPr>
            <p:ph sz="half" idx="1"/>
          </p:nvPr>
        </p:nvPicPr>
        <p:blipFill>
          <a:blip r:embed="rId2"/>
          <a:srcRect/>
          <a:stretch>
            <a:fillRect/>
          </a:stretch>
        </p:blipFill>
        <p:spPr bwMode="auto">
          <a:xfrm>
            <a:off x="457200" y="1857364"/>
            <a:ext cx="3114675" cy="30979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pad2.whstatic.com/images/thumb/b/b9/Check-for-Bedbugs-Step-9Bullet6.jpg/670px-Check-for-Bedbugs-Step-9Bullet6.jpg">
            <a:hlinkClick r:id="rId2" tooltip="&quot;Check for Bedbugs Step 9Bullet6.jpg&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381125" y="1300162"/>
            <a:ext cx="6381750" cy="4257675"/>
          </a:xfrm>
          <a:prstGeom prst="rect">
            <a:avLst/>
          </a:prstGeom>
          <a:noFill/>
          <a:ln>
            <a:noFill/>
          </a:ln>
        </p:spPr>
      </p:pic>
    </p:spTree>
    <p:extLst>
      <p:ext uri="{BB962C8B-B14F-4D97-AF65-F5344CB8AC3E}">
        <p14:creationId xmlns:p14="http://schemas.microsoft.com/office/powerpoint/2010/main" val="29044886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pad3.whstatic.com/images/thumb/1/1e/Check-for-Bedbugs-Step-17Bullet1.jpg/670px-Check-for-Bedbugs-Step-17Bullet1.jpg">
            <a:hlinkClick r:id="rId2" tooltip="&quot;Check for Bedbugs Step 17Bullet1.jpg&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381125" y="1300162"/>
            <a:ext cx="6381750" cy="4257675"/>
          </a:xfrm>
          <a:prstGeom prst="rect">
            <a:avLst/>
          </a:prstGeom>
          <a:noFill/>
          <a:ln>
            <a:noFill/>
          </a:ln>
        </p:spPr>
      </p:pic>
    </p:spTree>
    <p:extLst>
      <p:ext uri="{BB962C8B-B14F-4D97-AF65-F5344CB8AC3E}">
        <p14:creationId xmlns:p14="http://schemas.microsoft.com/office/powerpoint/2010/main" val="9033789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pad2.whstatic.com/images/thumb/c/c9/Check-for-Bedbugs-Step-17Bullet2.jpg/670px-Check-for-Bedbugs-Step-17Bullet2.jpg">
            <a:hlinkClick r:id="rId2" tooltip="&quot;Check for Bedbugs Step 17Bullet2.jpg&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381125" y="1300162"/>
            <a:ext cx="6381750" cy="4257675"/>
          </a:xfrm>
          <a:prstGeom prst="rect">
            <a:avLst/>
          </a:prstGeom>
          <a:noFill/>
          <a:ln>
            <a:noFill/>
          </a:ln>
        </p:spPr>
      </p:pic>
    </p:spTree>
    <p:extLst>
      <p:ext uri="{BB962C8B-B14F-4D97-AF65-F5344CB8AC3E}">
        <p14:creationId xmlns:p14="http://schemas.microsoft.com/office/powerpoint/2010/main" val="12739788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pad3.whstatic.com/images/thumb/1/10/Check-for-Bedbugs-Step-22Bullet2.jpg/670px-Check-for-Bedbugs-Step-22Bullet2.jpg">
            <a:hlinkClick r:id="rId2" tooltip="&quot;Check for Bedbugs Step 22Bullet2.jpg&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381125" y="1300162"/>
            <a:ext cx="6381750" cy="4257675"/>
          </a:xfrm>
          <a:prstGeom prst="rect">
            <a:avLst/>
          </a:prstGeom>
          <a:noFill/>
          <a:ln>
            <a:noFill/>
          </a:ln>
        </p:spPr>
      </p:pic>
    </p:spTree>
    <p:extLst>
      <p:ext uri="{BB962C8B-B14F-4D97-AF65-F5344CB8AC3E}">
        <p14:creationId xmlns:p14="http://schemas.microsoft.com/office/powerpoint/2010/main" val="7336038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film</a:t>
            </a:r>
            <a:endParaRPr lang="en-US" dirty="0"/>
          </a:p>
        </p:txBody>
      </p:sp>
      <p:pic>
        <p:nvPicPr>
          <p:cNvPr id="4" name="Bed_Bug_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39341"/>
            <a:ext cx="8045450" cy="4525963"/>
          </a:xfrm>
        </p:spPr>
      </p:pic>
    </p:spTree>
    <p:extLst>
      <p:ext uri="{BB962C8B-B14F-4D97-AF65-F5344CB8AC3E}">
        <p14:creationId xmlns:p14="http://schemas.microsoft.com/office/powerpoint/2010/main" val="6636721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شپش</a:t>
            </a:r>
            <a:endParaRPr lang="fa-IR" dirty="0"/>
          </a:p>
        </p:txBody>
      </p:sp>
      <p:pic>
        <p:nvPicPr>
          <p:cNvPr id="1026" name="Picture 2" descr="C:\Documents and Settings\admin\My Documents\My Pictures\p008_1_00.jpg"/>
          <p:cNvPicPr>
            <a:picLocks noGrp="1" noChangeAspect="1" noChangeArrowheads="1"/>
          </p:cNvPicPr>
          <p:nvPr>
            <p:ph idx="1"/>
          </p:nvPr>
        </p:nvPicPr>
        <p:blipFill>
          <a:blip r:embed="rId2"/>
          <a:srcRect/>
          <a:stretch>
            <a:fillRect/>
          </a:stretch>
        </p:blipFill>
        <p:spPr bwMode="auto">
          <a:xfrm>
            <a:off x="1914858" y="2000239"/>
            <a:ext cx="5300348" cy="3590489"/>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مشخصات شپش ها و نحوه زندگی آن ها</a:t>
            </a:r>
          </a:p>
        </p:txBody>
      </p:sp>
      <p:sp>
        <p:nvSpPr>
          <p:cNvPr id="3" name="Content Placeholder 2"/>
          <p:cNvSpPr>
            <a:spLocks noGrp="1"/>
          </p:cNvSpPr>
          <p:nvPr>
            <p:ph idx="1"/>
          </p:nvPr>
        </p:nvSpPr>
        <p:spPr/>
        <p:txBody>
          <a:bodyPr>
            <a:normAutofit fontScale="77500" lnSpcReduction="20000"/>
          </a:bodyPr>
          <a:lstStyle/>
          <a:p>
            <a:pPr algn="just"/>
            <a:r>
              <a:rPr lang="fa-IR" dirty="0" smtClean="0"/>
              <a:t>شپش های انسانی انگل خارجی و اجباری می باشند و در مراحل مختلف زیستی خود بعد از خروج از تخم جهت حفظ بقا و ادامه حیات بایستی خونخواری نمایند </a:t>
            </a:r>
            <a:br>
              <a:rPr lang="fa-IR" dirty="0" smtClean="0"/>
            </a:br>
            <a:r>
              <a:rPr lang="fa-IR" dirty="0" smtClean="0"/>
              <a:t>شپش های انسانی شامل شپش بدن ، شپش سر و شپشک عانه می باشد كه از راه تماس نزدیك و مكرر منتشر میشود . شپشها دگردیسی ناقص دارند و دوره زندگی آنها طی 3 مرحله صورت می گیرد :تخم ، نمف و بالغ . </a:t>
            </a:r>
            <a:br>
              <a:rPr lang="fa-IR" dirty="0" smtClean="0"/>
            </a:br>
            <a:r>
              <a:rPr lang="fa-IR" dirty="0" smtClean="0"/>
              <a:t/>
            </a:r>
            <a:br>
              <a:rPr lang="fa-IR" dirty="0" smtClean="0"/>
            </a:br>
            <a:r>
              <a:rPr lang="fa-IR" dirty="0" smtClean="0"/>
              <a:t>شپش ها 3 مرحله نمفی دارند ، و در هر مرحله برای جلد اندازی و ورود به مرحله دیگر بایستی حتما خونخواری نمایند . شپش های بالغ نر و ماده هر دو خونخوارند .</a:t>
            </a:r>
            <a:br>
              <a:rPr lang="fa-IR" dirty="0" smtClean="0"/>
            </a:br>
            <a:r>
              <a:rPr lang="fa-IR" dirty="0" smtClean="0"/>
              <a:t>شپش بدن و شپش سر بسیار شبیه یکدیگر هستند فقط اندازه شپش سرکوچکتر و رنگ آن تیره تر و رنگ شپش بدن کمی روشن تر است .</a:t>
            </a:r>
          </a:p>
          <a:p>
            <a:pPr algn="just"/>
            <a:endParaRPr lang="fa-IR"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normAutofit/>
          </a:bodyPr>
          <a:lstStyle/>
          <a:p>
            <a:r>
              <a:rPr lang="fa-IR" sz="2400" dirty="0" smtClean="0"/>
              <a:t>تخم ها سفید وکشیده هستند و رشک نام دارند و در قسمت جلویی دارای دریچه ای پر از منفذ می باشند که جنین هوای مورد نیاز خود را از این طریق تامین می نماید . نوزادی که از تخم خارج می شود نمف نام دارد و کاملا شبیه بالغین است فقط اندازه آنها کوچک و رنگ پریده میباشد . نمف ها خونخوارند و بعد از خروج از تخم اگر در مدت 24 ساعت خونخواری نکنند می میرند.</a:t>
            </a:r>
            <a:endParaRPr lang="fa-IR" sz="2400" dirty="0"/>
          </a:p>
        </p:txBody>
      </p:sp>
      <p:pic>
        <p:nvPicPr>
          <p:cNvPr id="4" name="Picture 3"/>
          <p:cNvPicPr>
            <a:picLocks noChangeAspect="1"/>
          </p:cNvPicPr>
          <p:nvPr/>
        </p:nvPicPr>
        <p:blipFill>
          <a:blip r:embed="rId2"/>
          <a:stretch>
            <a:fillRect/>
          </a:stretch>
        </p:blipFill>
        <p:spPr>
          <a:xfrm>
            <a:off x="2046362" y="2636912"/>
            <a:ext cx="5051276" cy="3788457"/>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t>نحوه زندگی شپش ها </a:t>
            </a:r>
            <a:br>
              <a:rPr lang="fa-IR" dirty="0" smtClean="0"/>
            </a:br>
            <a:r>
              <a:rPr lang="fa-IR" dirty="0" smtClean="0"/>
              <a:t/>
            </a:r>
            <a:br>
              <a:rPr lang="fa-IR" dirty="0" smtClean="0"/>
            </a:br>
            <a:endParaRPr lang="fa-IR" dirty="0"/>
          </a:p>
        </p:txBody>
      </p:sp>
      <p:sp>
        <p:nvSpPr>
          <p:cNvPr id="3" name="Content Placeholder 2"/>
          <p:cNvSpPr>
            <a:spLocks noGrp="1"/>
          </p:cNvSpPr>
          <p:nvPr>
            <p:ph idx="1"/>
          </p:nvPr>
        </p:nvSpPr>
        <p:spPr>
          <a:xfrm>
            <a:off x="457200" y="836712"/>
            <a:ext cx="8229600" cy="5289451"/>
          </a:xfrm>
        </p:spPr>
        <p:txBody>
          <a:bodyPr>
            <a:normAutofit/>
          </a:bodyPr>
          <a:lstStyle/>
          <a:p>
            <a:r>
              <a:rPr lang="fa-IR" sz="2800" dirty="0" smtClean="0"/>
              <a:t>شپش ماده سر، تخم های خود را با فاصله 5 تا 6 میلی متر از پوست سر بر روی مو قرار می دهد . تعداد تخمی که یک شپش ماده در طول عمر خود می گذارد </a:t>
            </a:r>
            <a:r>
              <a:rPr lang="en-US" sz="2800" dirty="0" smtClean="0"/>
              <a:t>100 </a:t>
            </a:r>
            <a:r>
              <a:rPr lang="fa-IR" sz="2800" dirty="0" smtClean="0"/>
              <a:t>تا 800تخم است .</a:t>
            </a:r>
            <a:endParaRPr lang="fa-IR" sz="2800" dirty="0"/>
          </a:p>
        </p:txBody>
      </p:sp>
      <p:pic>
        <p:nvPicPr>
          <p:cNvPr id="4" name="Picture 3"/>
          <p:cNvPicPr>
            <a:picLocks noChangeAspect="1"/>
          </p:cNvPicPr>
          <p:nvPr/>
        </p:nvPicPr>
        <p:blipFill>
          <a:blip r:embed="rId2"/>
          <a:stretch>
            <a:fillRect/>
          </a:stretch>
        </p:blipFill>
        <p:spPr>
          <a:xfrm>
            <a:off x="1907704" y="2636912"/>
            <a:ext cx="4979268" cy="3734451"/>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اهمیت پزشکی</a:t>
            </a:r>
            <a:endParaRPr lang="fa-IR" dirty="0"/>
          </a:p>
        </p:txBody>
      </p:sp>
      <p:sp>
        <p:nvSpPr>
          <p:cNvPr id="3" name="Content Placeholder 2"/>
          <p:cNvSpPr>
            <a:spLocks noGrp="1"/>
          </p:cNvSpPr>
          <p:nvPr>
            <p:ph idx="1"/>
          </p:nvPr>
        </p:nvSpPr>
        <p:spPr>
          <a:xfrm>
            <a:off x="457200" y="1357298"/>
            <a:ext cx="8229600" cy="5000660"/>
          </a:xfrm>
        </p:spPr>
        <p:txBody>
          <a:bodyPr>
            <a:normAutofit/>
          </a:bodyPr>
          <a:lstStyle/>
          <a:p>
            <a:r>
              <a:rPr lang="fa-IR" dirty="0" smtClean="0"/>
              <a:t>گزش و خونخواری شپش سر و بدن ایجاد خارش می کند که گاه از محل خارش عفونت ثانوی پدیدار میگردد . با عنایت به این مسئله که هر موقع از شبانه روز این حشره احساس گرسنگی نماید اقدام به خونخواری می کند ، بنابراین فرد آلوده اغلب دچار خارش می شود . بزاق شپشها حاوی ماده ای است که در بعضی از افراد ایجاد حساسیت می نماید و میزان حساسیت ، بستگی کامل به عکس العمل فاکتورهای بدن فرد نسبت به بزاق حشره دارد . </a:t>
            </a:r>
            <a:endParaRPr lang="fa-I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انواع ساس</a:t>
            </a:r>
            <a:endParaRPr lang="en-US" dirty="0"/>
          </a:p>
        </p:txBody>
      </p:sp>
      <p:sp>
        <p:nvSpPr>
          <p:cNvPr id="3" name="Content Placeholder 2"/>
          <p:cNvSpPr>
            <a:spLocks noGrp="1"/>
          </p:cNvSpPr>
          <p:nvPr>
            <p:ph idx="1"/>
          </p:nvPr>
        </p:nvSpPr>
        <p:spPr/>
        <p:txBody>
          <a:bodyPr>
            <a:normAutofit/>
          </a:bodyPr>
          <a:lstStyle/>
          <a:p>
            <a:pPr algn="just"/>
            <a:r>
              <a:rPr lang="fa-IR" dirty="0"/>
              <a:t>دو نوع ساس که از نظر بهداشتی برای انسان اهمیت دارد، ساس معمولی (ساس </a:t>
            </a:r>
            <a:r>
              <a:rPr lang="fa-IR" dirty="0" smtClean="0"/>
              <a:t>تختخواب)، </a:t>
            </a:r>
            <a:r>
              <a:rPr lang="en-US" dirty="0" err="1"/>
              <a:t>Cimex</a:t>
            </a:r>
            <a:r>
              <a:rPr lang="en-US" dirty="0"/>
              <a:t> </a:t>
            </a:r>
            <a:r>
              <a:rPr lang="en-US" dirty="0" err="1"/>
              <a:t>lectularius</a:t>
            </a:r>
            <a:r>
              <a:rPr lang="en-US" dirty="0"/>
              <a:t>) </a:t>
            </a:r>
            <a:r>
              <a:rPr lang="fa-IR" dirty="0"/>
              <a:t>)</a:t>
            </a:r>
            <a:r>
              <a:rPr lang="fa-IR" dirty="0" smtClean="0"/>
              <a:t>و </a:t>
            </a:r>
            <a:r>
              <a:rPr lang="fa-IR" dirty="0"/>
              <a:t>ساس </a:t>
            </a:r>
            <a:r>
              <a:rPr lang="fa-IR" dirty="0" smtClean="0"/>
              <a:t>گرمسیری</a:t>
            </a:r>
            <a:r>
              <a:rPr lang="en-US" dirty="0" err="1" smtClean="0"/>
              <a:t>Cimex</a:t>
            </a:r>
            <a:r>
              <a:rPr lang="en-US" dirty="0" smtClean="0"/>
              <a:t> </a:t>
            </a:r>
            <a:r>
              <a:rPr lang="en-US" dirty="0" err="1" smtClean="0"/>
              <a:t>hemipterus</a:t>
            </a:r>
            <a:r>
              <a:rPr lang="fa-IR" dirty="0" smtClean="0"/>
              <a:t>هستند</a:t>
            </a:r>
            <a:r>
              <a:rPr lang="fa-IR" dirty="0"/>
              <a:t>. </a:t>
            </a:r>
            <a:endParaRPr lang="fa-IR" dirty="0" smtClean="0"/>
          </a:p>
        </p:txBody>
      </p:sp>
    </p:spTree>
    <p:extLst>
      <p:ext uri="{BB962C8B-B14F-4D97-AF65-F5344CB8AC3E}">
        <p14:creationId xmlns:p14="http://schemas.microsoft.com/office/powerpoint/2010/main" val="28318033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اهمیت پزشکی</a:t>
            </a:r>
            <a:endParaRPr lang="fa-IR" dirty="0"/>
          </a:p>
        </p:txBody>
      </p:sp>
      <p:sp>
        <p:nvSpPr>
          <p:cNvPr id="3" name="Content Placeholder 2"/>
          <p:cNvSpPr>
            <a:spLocks noGrp="1"/>
          </p:cNvSpPr>
          <p:nvPr>
            <p:ph idx="1"/>
          </p:nvPr>
        </p:nvSpPr>
        <p:spPr/>
        <p:txBody>
          <a:bodyPr>
            <a:normAutofit fontScale="92500" lnSpcReduction="20000"/>
          </a:bodyPr>
          <a:lstStyle/>
          <a:p>
            <a:r>
              <a:rPr lang="fa-IR" dirty="0" smtClean="0"/>
              <a:t>در افرادی که بهداشت فردی را رعایت نمی كنند و یا افرادی که شبها را در محلهای عمومی و یا در گوشه و کنار خیابان ها سپری می نمایند و استحمام مناسبی ندارند و لباسهای خود را بندرت تعویض می کنند آلودگی به شپش سر و بدن بیشتر است و چون روزی چندین بار در معرض گزش قرار می گیرند پوست بدن حالت طبیعی خود را از دست داده و ضخامت خاصی پیدا میکند . پوست در اثر گزشهای مکرر به صورت خالدار در می آید و این افراد اغلب دچار حالتهای آلرژیک شبیه تب یونجه می شوند .</a:t>
            </a:r>
            <a:br>
              <a:rPr lang="fa-IR" dirty="0" smtClean="0"/>
            </a:br>
            <a:r>
              <a:rPr lang="fa-IR" dirty="0" smtClean="0"/>
              <a:t>بیماری هایی که توسط شپش بدن منتقل می شوند شامل : تیفوس اپیدمیک ، تب راجعه اپیدمیك (تب بازگرد ) و... است.</a:t>
            </a:r>
          </a:p>
          <a:p>
            <a:endParaRPr lang="fa-IR"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t>اقدامات بهداشتی برای مبارزه با شپش های انسانی</a:t>
            </a:r>
            <a:endParaRPr lang="fa-IR" dirty="0"/>
          </a:p>
        </p:txBody>
      </p:sp>
      <p:sp>
        <p:nvSpPr>
          <p:cNvPr id="3" name="Content Placeholder 2"/>
          <p:cNvSpPr>
            <a:spLocks noGrp="1"/>
          </p:cNvSpPr>
          <p:nvPr>
            <p:ph idx="1"/>
          </p:nvPr>
        </p:nvSpPr>
        <p:spPr/>
        <p:txBody>
          <a:bodyPr>
            <a:normAutofit lnSpcReduction="10000"/>
          </a:bodyPr>
          <a:lstStyle/>
          <a:p>
            <a:r>
              <a:rPr lang="fa-IR" dirty="0" smtClean="0"/>
              <a:t>الف ) شپش سر :</a:t>
            </a:r>
            <a:br>
              <a:rPr lang="fa-IR" dirty="0" smtClean="0"/>
            </a:br>
            <a:endParaRPr lang="fa-IR" dirty="0" smtClean="0"/>
          </a:p>
          <a:p>
            <a:r>
              <a:rPr lang="fa-IR" dirty="0" smtClean="0"/>
              <a:t>رعایت نظافت و بهداشت شخصی </a:t>
            </a:r>
            <a:br>
              <a:rPr lang="fa-IR" dirty="0" smtClean="0"/>
            </a:br>
            <a:r>
              <a:rPr lang="fa-IR" dirty="0" smtClean="0"/>
              <a:t>کوتاه کردن موها ، تا شانه کردن به راحتی انجام شود.</a:t>
            </a:r>
            <a:br>
              <a:rPr lang="fa-IR" dirty="0" smtClean="0"/>
            </a:br>
            <a:r>
              <a:rPr lang="fa-IR" dirty="0" smtClean="0"/>
              <a:t>شستشوی مرتب موها</a:t>
            </a:r>
            <a:br>
              <a:rPr lang="fa-IR" dirty="0" smtClean="0"/>
            </a:br>
            <a:r>
              <a:rPr lang="fa-IR" dirty="0" smtClean="0"/>
              <a:t>شانه کردن مرتب مو با استفاده از شانه های دندانه ریز محکم</a:t>
            </a:r>
            <a:br>
              <a:rPr lang="fa-IR" dirty="0" smtClean="0"/>
            </a:br>
            <a:r>
              <a:rPr lang="fa-IR" dirty="0" smtClean="0"/>
              <a:t>شستشوی روسری یا کلاه با آب  بالای 60 درجه</a:t>
            </a:r>
            <a:br>
              <a:rPr lang="fa-IR" dirty="0" smtClean="0"/>
            </a:br>
            <a:r>
              <a:rPr lang="fa-IR" dirty="0" smtClean="0"/>
              <a:t>استفاده از شامپوهای توصیه شده </a:t>
            </a:r>
          </a:p>
          <a:p>
            <a:endParaRPr lang="fa-IR"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04900" y="828675"/>
            <a:ext cx="6934200" cy="5200650"/>
          </a:xfrm>
          <a:prstGeom prst="rect">
            <a:avLst/>
          </a:prstGeom>
        </p:spPr>
      </p:pic>
    </p:spTree>
    <p:extLst>
      <p:ext uri="{BB962C8B-B14F-4D97-AF65-F5344CB8AC3E}">
        <p14:creationId xmlns:p14="http://schemas.microsoft.com/office/powerpoint/2010/main" val="3767175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04900" y="828675"/>
            <a:ext cx="6934200" cy="5200650"/>
          </a:xfrm>
          <a:prstGeom prst="rect">
            <a:avLst/>
          </a:prstGeom>
        </p:spPr>
      </p:pic>
    </p:spTree>
    <p:extLst>
      <p:ext uri="{BB962C8B-B14F-4D97-AF65-F5344CB8AC3E}">
        <p14:creationId xmlns:p14="http://schemas.microsoft.com/office/powerpoint/2010/main" val="34228679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04900" y="828675"/>
            <a:ext cx="6934200" cy="5200650"/>
          </a:xfrm>
          <a:prstGeom prst="rect">
            <a:avLst/>
          </a:prstGeom>
        </p:spPr>
      </p:pic>
    </p:spTree>
    <p:extLst>
      <p:ext uri="{BB962C8B-B14F-4D97-AF65-F5344CB8AC3E}">
        <p14:creationId xmlns:p14="http://schemas.microsoft.com/office/powerpoint/2010/main" val="37817398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04900" y="828675"/>
            <a:ext cx="6934200" cy="5200650"/>
          </a:xfrm>
          <a:prstGeom prst="rect">
            <a:avLst/>
          </a:prstGeom>
        </p:spPr>
      </p:pic>
    </p:spTree>
    <p:extLst>
      <p:ext uri="{BB962C8B-B14F-4D97-AF65-F5344CB8AC3E}">
        <p14:creationId xmlns:p14="http://schemas.microsoft.com/office/powerpoint/2010/main" val="25152275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04900" y="828675"/>
            <a:ext cx="6934200" cy="5200650"/>
          </a:xfrm>
          <a:prstGeom prst="rect">
            <a:avLst/>
          </a:prstGeom>
        </p:spPr>
      </p:pic>
    </p:spTree>
    <p:extLst>
      <p:ext uri="{BB962C8B-B14F-4D97-AF65-F5344CB8AC3E}">
        <p14:creationId xmlns:p14="http://schemas.microsoft.com/office/powerpoint/2010/main" val="24244171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04900" y="828675"/>
            <a:ext cx="6934200" cy="5200650"/>
          </a:xfrm>
          <a:prstGeom prst="rect">
            <a:avLst/>
          </a:prstGeom>
        </p:spPr>
      </p:pic>
    </p:spTree>
    <p:extLst>
      <p:ext uri="{BB962C8B-B14F-4D97-AF65-F5344CB8AC3E}">
        <p14:creationId xmlns:p14="http://schemas.microsoft.com/office/powerpoint/2010/main" val="29291303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04900" y="828675"/>
            <a:ext cx="6934200" cy="5200650"/>
          </a:xfrm>
          <a:prstGeom prst="rect">
            <a:avLst/>
          </a:prstGeom>
        </p:spPr>
      </p:pic>
    </p:spTree>
    <p:extLst>
      <p:ext uri="{BB962C8B-B14F-4D97-AF65-F5344CB8AC3E}">
        <p14:creationId xmlns:p14="http://schemas.microsoft.com/office/powerpoint/2010/main" val="2051571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04900" y="828675"/>
            <a:ext cx="6934200" cy="5200650"/>
          </a:xfrm>
          <a:prstGeom prst="rect">
            <a:avLst/>
          </a:prstGeom>
        </p:spPr>
      </p:pic>
    </p:spTree>
    <p:extLst>
      <p:ext uri="{BB962C8B-B14F-4D97-AF65-F5344CB8AC3E}">
        <p14:creationId xmlns:p14="http://schemas.microsoft.com/office/powerpoint/2010/main" val="9291075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چرخهٔ زندگی</a:t>
            </a:r>
            <a:endParaRPr lang="en-US" dirty="0"/>
          </a:p>
        </p:txBody>
      </p:sp>
      <p:sp>
        <p:nvSpPr>
          <p:cNvPr id="3" name="Content Placeholder 2"/>
          <p:cNvSpPr>
            <a:spLocks noGrp="1"/>
          </p:cNvSpPr>
          <p:nvPr>
            <p:ph idx="1"/>
          </p:nvPr>
        </p:nvSpPr>
        <p:spPr/>
        <p:txBody>
          <a:bodyPr>
            <a:normAutofit fontScale="92500" lnSpcReduction="20000"/>
          </a:bodyPr>
          <a:lstStyle/>
          <a:p>
            <a:pPr algn="just"/>
            <a:r>
              <a:rPr lang="fa-IR" dirty="0"/>
              <a:t>در محل سکونت انسان مانند خانه‌ها، هتل‌ها، خوابگاه‌ها، زندان‌ها، سرباز خانه‌ها، بیمارستان‌ها، سرای سالمندان و… یافت می‌شود. این انگل‌ها در شکاف دیوار، کف خانه‌ها، اثاثیه، لابلای کارتن‌ها، پشت کاغذ دیواری، کمدها و درهای چوبی و قفسهٔ کتابخانه‌ها مبلمان، تشک‌ها، و پشتی‌ها مخفی می‌شوند. در شب و نور کم فعال هستند و از میزبان خفته </a:t>
            </a:r>
            <a:r>
              <a:rPr lang="fa-IR" dirty="0" smtClean="0"/>
              <a:t>تغذیه </a:t>
            </a:r>
            <a:r>
              <a:rPr lang="fa-IR" dirty="0"/>
              <a:t>می‌کنند. اگر انسان در دسترس آن‌ها نباشد از جانوران دیگر خون‌خواری می‌کنند. ساس روی بدن انسان زندگی نمی‌کند بلکه در محلی نزدیک به محل نشستن و خوابیدن انسان زندگی می‌کند. ساس را می‌توان به کمک لکه‌های ناشی از مدفوع آن‌ها تشخیص داد ساس در نزدیکی محل مخفی شدنش مدفوع می‌کند.</a:t>
            </a:r>
            <a:endParaRPr lang="en-US" dirty="0"/>
          </a:p>
        </p:txBody>
      </p:sp>
    </p:spTree>
    <p:extLst>
      <p:ext uri="{BB962C8B-B14F-4D97-AF65-F5344CB8AC3E}">
        <p14:creationId xmlns:p14="http://schemas.microsoft.com/office/powerpoint/2010/main" val="42059276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04900" y="828675"/>
            <a:ext cx="6934200" cy="5200650"/>
          </a:xfrm>
          <a:prstGeom prst="rect">
            <a:avLst/>
          </a:prstGeom>
        </p:spPr>
      </p:pic>
    </p:spTree>
    <p:extLst>
      <p:ext uri="{BB962C8B-B14F-4D97-AF65-F5344CB8AC3E}">
        <p14:creationId xmlns:p14="http://schemas.microsoft.com/office/powerpoint/2010/main" val="15873744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556792"/>
            <a:ext cx="8229600" cy="4525963"/>
          </a:xfrm>
        </p:spPr>
        <p:txBody>
          <a:bodyPr>
            <a:noAutofit/>
          </a:bodyPr>
          <a:lstStyle/>
          <a:p>
            <a:pPr marL="0" indent="0" algn="ctr">
              <a:buNone/>
            </a:pPr>
            <a:r>
              <a:rPr lang="fa-IR" sz="16600" dirty="0" smtClean="0">
                <a:latin typeface="IranNastaliq" panose="02020505000000020003" pitchFamily="18" charset="0"/>
                <a:cs typeface="IranNastaliq" panose="02020505000000020003" pitchFamily="18" charset="0"/>
              </a:rPr>
              <a:t>موفق و سربلند باشید</a:t>
            </a:r>
            <a:endParaRPr lang="en-US" sz="16600" dirty="0">
              <a:latin typeface="IranNastaliq" panose="02020505000000020003" pitchFamily="18" charset="0"/>
              <a:cs typeface="IranNastaliq" panose="02020505000000020003" pitchFamily="18" charset="0"/>
            </a:endParaRPr>
          </a:p>
        </p:txBody>
      </p:sp>
    </p:spTree>
    <p:extLst>
      <p:ext uri="{BB962C8B-B14F-4D97-AF65-F5344CB8AC3E}">
        <p14:creationId xmlns:p14="http://schemas.microsoft.com/office/powerpoint/2010/main" val="3645105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چرخهٔ زندگی</a:t>
            </a:r>
            <a:endParaRPr lang="en-US" dirty="0"/>
          </a:p>
        </p:txBody>
      </p:sp>
      <p:sp>
        <p:nvSpPr>
          <p:cNvPr id="3" name="Content Placeholder 2"/>
          <p:cNvSpPr>
            <a:spLocks noGrp="1"/>
          </p:cNvSpPr>
          <p:nvPr>
            <p:ph idx="1"/>
          </p:nvPr>
        </p:nvSpPr>
        <p:spPr/>
        <p:txBody>
          <a:bodyPr>
            <a:normAutofit fontScale="77500" lnSpcReduction="20000"/>
          </a:bodyPr>
          <a:lstStyle/>
          <a:p>
            <a:r>
              <a:rPr lang="fa-IR" dirty="0"/>
              <a:t>ماده بالغ روزی ۲–۳ تخم می‌گذارد؛ که در طول زندگی جمعاً ۲۰۰–۵۰۰ تخم می‌رسد. تخم‌های یک میلی‌متری سفید مروارید شکل‌اند. در مکان‌های یاد شده قرار داده می‌شوند. زمان بازشدن تخم‌ها که معمولاً ۱۰–۹ روز بعد از جنین‌دار شدن است به درجه حرارت بستگی دارد. ۵ مرحله نمفی وجود دارد؛ که هر مرحله قبل از پوست اندازی به یک وعده خون نیاز دارد تا تبدیل به مرحله بعدی گردد.</a:t>
            </a:r>
          </a:p>
          <a:p>
            <a:endParaRPr lang="fa-IR" dirty="0"/>
          </a:p>
          <a:p>
            <a:r>
              <a:rPr lang="fa-IR" dirty="0"/>
              <a:t>مراحل تخم تا بلوغ کامل و تخم‌گذاری مجدد بسته به حرارت محیط بین ۱۹–۷ هفته متغیر است. در حرارت ۲۷ درجه تخم‌ها در کمتر از یک هفته شکفته می‌شوند. در طول سال چند نسل ساس به وجود می‌آید. در دسترس بودن منبع خون در زمان تولید مثل تأثیر می‌گذارد. ساس‌های بالغ در تابستان یک بار در هفته تغذیه می‌کنند. در ماه‌های سرد تر تغذیه آن‌ها کمتر صورت می‌گیرد. در زمستان چیزی نمی‌خورند و در بهار برای تغذیه ظاهر می‌شوند. خانه‌های مستأجری بیشتر در معرض آلودگی قرار </a:t>
            </a:r>
            <a:r>
              <a:rPr lang="fa-IR" dirty="0" smtClean="0"/>
              <a:t>دارند.</a:t>
            </a:r>
            <a:endParaRPr lang="en-US" dirty="0"/>
          </a:p>
        </p:txBody>
      </p:sp>
    </p:spTree>
    <p:extLst>
      <p:ext uri="{BB962C8B-B14F-4D97-AF65-F5344CB8AC3E}">
        <p14:creationId xmlns:p14="http://schemas.microsoft.com/office/powerpoint/2010/main" val="36466847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روش تشخیص و عوارض ساس</a:t>
            </a:r>
            <a:endParaRPr lang="en-US" dirty="0"/>
          </a:p>
        </p:txBody>
      </p:sp>
      <p:sp>
        <p:nvSpPr>
          <p:cNvPr id="3" name="Content Placeholder 2"/>
          <p:cNvSpPr>
            <a:spLocks noGrp="1"/>
          </p:cNvSpPr>
          <p:nvPr>
            <p:ph idx="1"/>
          </p:nvPr>
        </p:nvSpPr>
        <p:spPr/>
        <p:txBody>
          <a:bodyPr>
            <a:normAutofit lnSpcReduction="10000"/>
          </a:bodyPr>
          <a:lstStyle/>
          <a:p>
            <a:r>
              <a:rPr lang="fa-IR" dirty="0"/>
              <a:t>با بازدید شکاف‌ها و درزها در خانه و دیدن ساس زنده، جلد، نمف، تخم یا پوسته آن‌ها می‌توان به وجود ساس پی برد. لکه‌های کوچک قهوه‌ای یا سیاه‌روی ملحفه، دیوار و کاغذدیواری نشانه‌ای احتمالی برای وجود ساس است. این لکه‌ها مدفوع ساس و عمدتاً خون اضافی است که ساس از آن تغذیه کرده‌است. همچنین رد خون روی ملحفه‌ها و در مسیر مخفی‌گاه‌های ساس‌ها نشانه دیگری از وجود ساس است. علاوه بر این می‌توان یک ملحفه سفید پهن کرده و نصفه‌های شب چراغ اتاق را روشن نمود با این روش در صورت وجود حشره راحت‌تر می‌توان آن را دید.</a:t>
            </a:r>
            <a:endParaRPr lang="en-US" dirty="0"/>
          </a:p>
        </p:txBody>
      </p:sp>
    </p:spTree>
    <p:extLst>
      <p:ext uri="{BB962C8B-B14F-4D97-AF65-F5344CB8AC3E}">
        <p14:creationId xmlns:p14="http://schemas.microsoft.com/office/powerpoint/2010/main" val="29224700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lgn="just"/>
            <a:r>
              <a:rPr lang="fa-IR" dirty="0"/>
              <a:t>ساس‌ها فقط در هنگام خونخواری به طرف انسان می‌روند و بر خلاف کک‌ها و شپش‌ها مدت زیادی روی انسان باقی نمی‌مانند یعنی بعد از خونخواری محل را ترک می‌کنند. عکس‌العمل گزش ساس‌ها در افراد متفاوت است، بعضی افراد حساسیت نداشته و در برخی افراد گزش ساس دردناک، آزاردهنده و التهاب‌آور است و قادر به خوابیدن نیستند. در مواردی هم بوی ساس می‌تواند تهوع‌آور باشد. زخم‌های محل گزش، سفت‌دانه‌هایی هستند که از یکدیگر فاصله کمی داشته و دوتا دوتا یا سه‌تا سه‌تا با هم ظاهر می‌شوند</a:t>
            </a:r>
            <a:r>
              <a:rPr lang="fa-IR" dirty="0" smtClean="0"/>
              <a:t>. </a:t>
            </a:r>
            <a:endParaRPr lang="en-US" dirty="0"/>
          </a:p>
        </p:txBody>
      </p:sp>
      <p:sp>
        <p:nvSpPr>
          <p:cNvPr id="4" name="Title 1"/>
          <p:cNvSpPr>
            <a:spLocks noGrp="1"/>
          </p:cNvSpPr>
          <p:nvPr>
            <p:ph type="title"/>
          </p:nvPr>
        </p:nvSpPr>
        <p:spPr/>
        <p:txBody>
          <a:bodyPr/>
          <a:lstStyle/>
          <a:p>
            <a:r>
              <a:rPr lang="fa-IR" dirty="0"/>
              <a:t>روش تشخیص و عوارض ساس</a:t>
            </a:r>
            <a:endParaRPr lang="en-US" dirty="0"/>
          </a:p>
        </p:txBody>
      </p:sp>
    </p:spTree>
    <p:extLst>
      <p:ext uri="{BB962C8B-B14F-4D97-AF65-F5344CB8AC3E}">
        <p14:creationId xmlns:p14="http://schemas.microsoft.com/office/powerpoint/2010/main" val="6137553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روش تشخیص و عوارض ساس</a:t>
            </a:r>
            <a:endParaRPr lang="en-US" dirty="0"/>
          </a:p>
        </p:txBody>
      </p:sp>
      <p:sp>
        <p:nvSpPr>
          <p:cNvPr id="3" name="Content Placeholder 2"/>
          <p:cNvSpPr>
            <a:spLocks noGrp="1"/>
          </p:cNvSpPr>
          <p:nvPr>
            <p:ph idx="1"/>
          </p:nvPr>
        </p:nvSpPr>
        <p:spPr/>
        <p:txBody>
          <a:bodyPr>
            <a:normAutofit/>
          </a:bodyPr>
          <a:lstStyle/>
          <a:p>
            <a:pPr algn="just"/>
            <a:r>
              <a:rPr lang="fa-IR" sz="2000" dirty="0"/>
              <a:t>ضایعه ناشی از گزش ساس در معاینه تا حدودی قابل تشخیص است ضایعات معمولاً متعدد و اغلب اوقات به صورت خطی می‌باشند. چند دلیل برای خطی بودن ضایعات وجود دارد: اولاً ساس ممکن است در گزش اول قادر به مکیدن میزان کافی خون نباشد بنابراین میزان کمی جابجا شده و شخص را در محلی نزدیک به محل گزش اولیه می‌گزد. دومین دلیل: اندامی که با سطح تشک یا تخت تماس دارد ممکن است توسط چندین ساس در یک زمان گزیده شود (بنابراین چندین محل گزش به صورت خطی در محل تماس عضو با تشک ایجاد می‌گردد</a:t>
            </a:r>
            <a:r>
              <a:rPr lang="fa-IR" sz="2000" dirty="0" smtClean="0"/>
              <a:t>)</a:t>
            </a:r>
            <a:endParaRPr lang="en-US" sz="2000" dirty="0"/>
          </a:p>
        </p:txBody>
      </p:sp>
      <p:pic>
        <p:nvPicPr>
          <p:cNvPr id="4" name="Picture 3"/>
          <p:cNvPicPr>
            <a:picLocks noChangeAspect="1"/>
          </p:cNvPicPr>
          <p:nvPr/>
        </p:nvPicPr>
        <p:blipFill>
          <a:blip r:embed="rId2"/>
          <a:stretch>
            <a:fillRect/>
          </a:stretch>
        </p:blipFill>
        <p:spPr>
          <a:xfrm>
            <a:off x="3035238" y="4128372"/>
            <a:ext cx="3073524" cy="1997791"/>
          </a:xfrm>
          <a:prstGeom prst="rect">
            <a:avLst/>
          </a:prstGeom>
        </p:spPr>
      </p:pic>
    </p:spTree>
    <p:extLst>
      <p:ext uri="{BB962C8B-B14F-4D97-AF65-F5344CB8AC3E}">
        <p14:creationId xmlns:p14="http://schemas.microsoft.com/office/powerpoint/2010/main" val="15452657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978</TotalTime>
  <Words>1345</Words>
  <Application>Microsoft Office PowerPoint</Application>
  <PresentationFormat>On-screen Show (4:3)</PresentationFormat>
  <Paragraphs>59</Paragraphs>
  <Slides>51</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Arial</vt:lpstr>
      <vt:lpstr>B Farnaz</vt:lpstr>
      <vt:lpstr>B Homa</vt:lpstr>
      <vt:lpstr>B Yagut</vt:lpstr>
      <vt:lpstr>Calibri</vt:lpstr>
      <vt:lpstr>IranNastaliq</vt:lpstr>
      <vt:lpstr>Times New Roman</vt:lpstr>
      <vt:lpstr>Wingdings</vt:lpstr>
      <vt:lpstr>Office Theme</vt:lpstr>
      <vt:lpstr>شناسایی و روشهای کنترل ساس و شپش</vt:lpstr>
      <vt:lpstr>انتقال بيماري توسط حشرات </vt:lpstr>
      <vt:lpstr>ساس تختخواب (bed bug)</vt:lpstr>
      <vt:lpstr>انواع ساس</vt:lpstr>
      <vt:lpstr>چرخهٔ زندگی</vt:lpstr>
      <vt:lpstr>چرخهٔ زندگی</vt:lpstr>
      <vt:lpstr>روش تشخیص و عوارض ساس</vt:lpstr>
      <vt:lpstr>روش تشخیص و عوارض ساس</vt:lpstr>
      <vt:lpstr>روش تشخیص و عوارض ساس</vt:lpstr>
      <vt:lpstr>اهمیت پزشکی</vt:lpstr>
      <vt:lpstr>راههای مبارزه با ساس </vt:lpstr>
      <vt:lpstr>روش‌های شیمیایی</vt:lpstr>
      <vt:lpstr>PowerPoint Presentation</vt:lpstr>
      <vt:lpstr>PowerPoint Presentation</vt:lpstr>
      <vt:lpstr>PowerPoint Presentation</vt:lpstr>
      <vt:lpstr>کنترل ساس روی تخت و مبلمان با استفاده ازدستگاه تولید بخار</vt:lpstr>
      <vt:lpstr>کنترل ساس در مبلمان و ملحفه و لباس با استفاده از سرما و گرما و شستشو با آب داغ و شوینده در لباسشویی</vt:lpstr>
      <vt:lpstr>تله گذاری برای ساس</vt:lpstr>
      <vt:lpstr>تله روی مبلمان</vt:lpstr>
      <vt:lpstr>مراحل جستجوی محل اختفای ساس در هتل ها و مراکز اقامتی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film</vt:lpstr>
      <vt:lpstr>شپش</vt:lpstr>
      <vt:lpstr>مشخصات شپش ها و نحوه زندگی آن ها</vt:lpstr>
      <vt:lpstr>PowerPoint Presentation</vt:lpstr>
      <vt:lpstr>نحوه زندگی شپش ها   </vt:lpstr>
      <vt:lpstr>اهمیت پزشکی</vt:lpstr>
      <vt:lpstr>اهمیت پزشکی</vt:lpstr>
      <vt:lpstr>اقدامات بهداشتی برای مبارزه با شپش های انسانی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partovi</dc:creator>
  <cp:lastModifiedBy>A.R.I</cp:lastModifiedBy>
  <cp:revision>110</cp:revision>
  <dcterms:created xsi:type="dcterms:W3CDTF">2012-05-06T05:46:36Z</dcterms:created>
  <dcterms:modified xsi:type="dcterms:W3CDTF">2022-12-13T04:51:27Z</dcterms:modified>
</cp:coreProperties>
</file>