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8" r:id="rId7"/>
    <p:sldId id="271" r:id="rId8"/>
    <p:sldId id="272" r:id="rId9"/>
    <p:sldId id="273" r:id="rId10"/>
    <p:sldId id="275" r:id="rId11"/>
    <p:sldId id="276" r:id="rId12"/>
    <p:sldId id="277" r:id="rId13"/>
    <p:sldId id="261" r:id="rId14"/>
    <p:sldId id="262" r:id="rId15"/>
    <p:sldId id="263" r:id="rId16"/>
    <p:sldId id="264" r:id="rId17"/>
    <p:sldId id="265" r:id="rId18"/>
    <p:sldId id="266" r:id="rId19"/>
    <p:sldId id="278" r:id="rId20"/>
    <p:sldId id="280" r:id="rId21"/>
    <p:sldId id="282" r:id="rId22"/>
    <p:sldId id="281" r:id="rId23"/>
    <p:sldId id="283" r:id="rId24"/>
    <p:sldId id="284" r:id="rId25"/>
  </p:sldIdLst>
  <p:sldSz cx="12192000" cy="6858000"/>
  <p:notesSz cx="6858000" cy="9144000"/>
  <p:embeddedFontLst>
    <p:embeddedFont>
      <p:font typeface="Trebuchet MS" panose="020B0603020202020204" pitchFamily="34" charset="0"/>
      <p:regular r:id="rId27"/>
      <p:bold r:id="rId28"/>
      <p:italic r:id="rId29"/>
      <p:boldItalic r:id="rId30"/>
    </p:embeddedFont>
    <p:embeddedFont>
      <p:font typeface="A EntezareZohoor B4" panose="00000700000000000000" pitchFamily="2" charset="-78"/>
      <p:bold r:id="rId31"/>
    </p:embeddedFont>
    <p:embeddedFont>
      <p:font typeface="B Mitra" panose="00000400000000000000" pitchFamily="2" charset="-78"/>
      <p:regular r:id="rId32"/>
      <p:bold r:id="rId33"/>
    </p:embeddedFont>
    <p:embeddedFont>
      <p:font typeface="Candara" panose="020E0502030303020204" pitchFamily="34" charset="0"/>
      <p:regular r:id="rId34"/>
      <p:bold r:id="rId35"/>
      <p:italic r:id="rId36"/>
      <p:boldItalic r:id="rId37"/>
    </p:embeddedFont>
    <p:embeddedFont>
      <p:font typeface="A EntezareZohoor 3 **" panose="00000700000000000000" pitchFamily="2" charset="-78"/>
      <p:bold r:id="rId38"/>
    </p:embeddedFont>
    <p:embeddedFont>
      <p:font typeface="Calibri" panose="020F0502020204030204" pitchFamily="34" charset="0"/>
      <p:regular r:id="rId39"/>
      <p:bold r:id="rId40"/>
      <p:italic r:id="rId41"/>
      <p:boldItalic r:id="rId42"/>
    </p:embeddedFont>
    <p:embeddedFont>
      <p:font typeface="A EntezareZohoor 2 **" panose="00000700000000000000" pitchFamily="2" charset="-78"/>
      <p:bold r:id="rId43"/>
    </p:embeddedFont>
    <p:embeddedFont>
      <p:font typeface="B Nikoo" panose="00000400000000000000" pitchFamily="2" charset="-78"/>
      <p:regular r:id="rId44"/>
      <p:italic r:id="rId45"/>
    </p:embeddedFont>
    <p:embeddedFont>
      <p:font typeface="B Titr" panose="00000700000000000000" pitchFamily="2" charset="-78"/>
      <p:bold r:id="rId46"/>
    </p:embeddedFont>
  </p:embeddedFontLst>
  <p:custDataLst>
    <p:tags r:id="rId4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74823" autoAdjust="0"/>
  </p:normalViewPr>
  <p:slideViewPr>
    <p:cSldViewPr snapToGrid="0">
      <p:cViewPr varScale="1">
        <p:scale>
          <a:sx n="68" d="100"/>
          <a:sy n="68" d="100"/>
        </p:scale>
        <p:origin x="117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BC25E3-037B-4210-9A6D-6310CB551152}" type="datetimeFigureOut">
              <a:rPr lang="en-US" smtClean="0"/>
              <a:t>5/13/2019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F61524-8D17-4683-8DA5-46DF8F74A183}" type="slidenum">
              <a:rPr lang="en-US" smtClean="0"/>
              <a:t>‹#›</a:t>
            </a:fld>
            <a:endParaRPr lang="en-US"/>
          </a:p>
        </p:txBody>
      </p:sp>
    </p:spTree>
    <p:extLst>
      <p:ext uri="{BB962C8B-B14F-4D97-AF65-F5344CB8AC3E}">
        <p14:creationId xmlns:p14="http://schemas.microsoft.com/office/powerpoint/2010/main" val="2980395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goanimat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fa-IR" b="1" dirty="0"/>
              <a:t>محتوای آموزش الکترونیکی معمولا به یکی از سه دسته زیر طبقه بندی می شوند: پشتیبانی از عملکرد، تجربه یادگیری و اطلاعات.</a:t>
            </a:r>
          </a:p>
          <a:p>
            <a:pPr rtl="1"/>
            <a:r>
              <a:rPr lang="fa-IR" dirty="0"/>
              <a:t>پشتیبانی عملکرد شامل ابزار یادگیری و منابع در لحظه نیاز است. به عنوان مثال، یک یادگیرنده ممکن است برای انجام یک تکلیف یا یک کار نیاز به اطلاعات فوری داشته باشد. </a:t>
            </a:r>
          </a:p>
          <a:p>
            <a:pPr rtl="1"/>
            <a:r>
              <a:rPr lang="fa-IR" dirty="0"/>
              <a:t> تجربه یادگیری محتوایی است که مهارت ها و رفتارها را ایجاد می کند. این نوع محتوای </a:t>
            </a:r>
            <a:r>
              <a:rPr lang="fa-IR" b="1" dirty="0"/>
              <a:t>آموزش الکترونیکی</a:t>
            </a:r>
            <a:r>
              <a:rPr lang="fa-IR" dirty="0"/>
              <a:t> در تغییرات ادارک و فهم نقش مهمی دارد. بر خلاف محتوای نوع پشتیبانی عملکرد، که به سرعت به داد تقاضای فرد برای دانش می رسد، مفاهیم در زمان طولانی تری به شخص می رساند. </a:t>
            </a:r>
          </a:p>
          <a:p>
            <a:pPr rtl="1"/>
            <a:r>
              <a:rPr lang="fa-IR" dirty="0"/>
              <a:t>اطلاعات، محتوایی است که جایگاهی بین پشتیبانی عملکرد و تجربه یادگیری دارد. این محتوا عملکرد </a:t>
            </a:r>
            <a:r>
              <a:rPr lang="fa-IR" b="1" dirty="0"/>
              <a:t>یادگیری </a:t>
            </a:r>
            <a:r>
              <a:rPr lang="fa-IR" dirty="0"/>
              <a:t>را پشتیبانی می کند. مثلا، محتوای مربوط به دانش محصولی که برای فروشنده های با تجربه در نظر گرفته شده است را تولید کنید. </a:t>
            </a:r>
          </a:p>
          <a:p>
            <a:pPr rtl="1"/>
            <a:r>
              <a:rPr lang="fa-IR" dirty="0">
                <a:effectLst/>
              </a:rPr>
              <a:t>قبل از اینکه شروع به </a:t>
            </a:r>
            <a:r>
              <a:rPr lang="fa-IR" b="1" dirty="0">
                <a:effectLst/>
              </a:rPr>
              <a:t>تولید محتوای الکترونیکی</a:t>
            </a:r>
            <a:r>
              <a:rPr lang="fa-IR" dirty="0">
                <a:effectLst/>
              </a:rPr>
              <a:t> کنید، تصمیم بگیرید که کدام نوع </a:t>
            </a:r>
            <a:r>
              <a:rPr lang="fa-IR" b="1" dirty="0">
                <a:effectLst/>
              </a:rPr>
              <a:t>محتوای آموزشی</a:t>
            </a:r>
            <a:r>
              <a:rPr lang="fa-IR" dirty="0">
                <a:effectLst/>
              </a:rPr>
              <a:t> برای مخاطبان شما مناسب است. ممکن است تصمیم </a:t>
            </a:r>
            <a:r>
              <a:rPr lang="fa-IR" sz="1600" dirty="0">
                <a:effectLst/>
              </a:rPr>
              <a:t>بگیرید که دو دسته را ترکیب </a:t>
            </a:r>
            <a:r>
              <a:rPr lang="fa-IR" dirty="0">
                <a:effectLst/>
              </a:rPr>
              <a:t>کنید یا حتی از هر سه نوع استفاده کنید.</a:t>
            </a:r>
          </a:p>
          <a:p>
            <a:endParaRPr lang="en-US" dirty="0"/>
          </a:p>
          <a:p>
            <a:endParaRPr lang="en-US" dirty="0"/>
          </a:p>
        </p:txBody>
      </p:sp>
      <p:sp>
        <p:nvSpPr>
          <p:cNvPr id="4" name="Slide Number Placeholder 3"/>
          <p:cNvSpPr>
            <a:spLocks noGrp="1"/>
          </p:cNvSpPr>
          <p:nvPr>
            <p:ph type="sldNum" sz="quarter" idx="10"/>
          </p:nvPr>
        </p:nvSpPr>
        <p:spPr/>
        <p:txBody>
          <a:bodyPr/>
          <a:lstStyle/>
          <a:p>
            <a:fld id="{68F61524-8D17-4683-8DA5-46DF8F74A183}" type="slidenum">
              <a:rPr lang="en-US" smtClean="0"/>
              <a:t>2</a:t>
            </a:fld>
            <a:endParaRPr lang="en-US"/>
          </a:p>
        </p:txBody>
      </p:sp>
    </p:spTree>
    <p:extLst>
      <p:ext uri="{BB962C8B-B14F-4D97-AF65-F5344CB8AC3E}">
        <p14:creationId xmlns:p14="http://schemas.microsoft.com/office/powerpoint/2010/main" val="4198749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https://www.animaker.com/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a:hlinkClick r:id="rId3"/>
              </a:rPr>
              <a:t>GoAnimate</a:t>
            </a:r>
            <a:endParaRPr lang="en-US" b="1" dirty="0"/>
          </a:p>
          <a:p>
            <a:endParaRPr lang="en-US" dirty="0"/>
          </a:p>
        </p:txBody>
      </p:sp>
      <p:sp>
        <p:nvSpPr>
          <p:cNvPr id="4" name="Slide Number Placeholder 3"/>
          <p:cNvSpPr>
            <a:spLocks noGrp="1"/>
          </p:cNvSpPr>
          <p:nvPr>
            <p:ph type="sldNum" sz="quarter" idx="5"/>
          </p:nvPr>
        </p:nvSpPr>
        <p:spPr/>
        <p:txBody>
          <a:bodyPr/>
          <a:lstStyle/>
          <a:p>
            <a:fld id="{68F61524-8D17-4683-8DA5-46DF8F74A183}" type="slidenum">
              <a:rPr lang="en-US" smtClean="0"/>
              <a:t>24</a:t>
            </a:fld>
            <a:endParaRPr lang="en-US"/>
          </a:p>
        </p:txBody>
      </p:sp>
    </p:spTree>
    <p:extLst>
      <p:ext uri="{BB962C8B-B14F-4D97-AF65-F5344CB8AC3E}">
        <p14:creationId xmlns:p14="http://schemas.microsoft.com/office/powerpoint/2010/main" val="1987553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F61524-8D17-4683-8DA5-46DF8F74A183}" type="slidenum">
              <a:rPr lang="en-US" smtClean="0"/>
              <a:t>3</a:t>
            </a:fld>
            <a:endParaRPr lang="en-US"/>
          </a:p>
        </p:txBody>
      </p:sp>
    </p:spTree>
    <p:extLst>
      <p:ext uri="{BB962C8B-B14F-4D97-AF65-F5344CB8AC3E}">
        <p14:creationId xmlns:p14="http://schemas.microsoft.com/office/powerpoint/2010/main" val="1262007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fa-IR" dirty="0"/>
              <a:t>هنگامی که کلمات و تصاویر در کنار یکدیگر بروی صفحه کتاب یا رایانه ظاهر می شوند، لازم نیست که فراگیران برای کاوش تصاویر و کلمات، از منابع شناختی خود استفاده کنند. </a:t>
            </a:r>
          </a:p>
        </p:txBody>
      </p:sp>
      <p:sp>
        <p:nvSpPr>
          <p:cNvPr id="4" name="Slide Number Placeholder 3"/>
          <p:cNvSpPr>
            <a:spLocks noGrp="1"/>
          </p:cNvSpPr>
          <p:nvPr>
            <p:ph type="sldNum" sz="quarter" idx="10"/>
          </p:nvPr>
        </p:nvSpPr>
        <p:spPr/>
        <p:txBody>
          <a:bodyPr/>
          <a:lstStyle/>
          <a:p>
            <a:fld id="{1F832B45-36FE-4151-B1D0-9567FDB83EAC}" type="slidenum">
              <a:rPr lang="fa-IR" smtClean="0"/>
              <a:t>7</a:t>
            </a:fld>
            <a:endParaRPr lang="fa-IR"/>
          </a:p>
        </p:txBody>
      </p:sp>
    </p:spTree>
    <p:extLst>
      <p:ext uri="{BB962C8B-B14F-4D97-AF65-F5344CB8AC3E}">
        <p14:creationId xmlns:p14="http://schemas.microsoft.com/office/powerpoint/2010/main" val="101616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a:t>اگر فاصله­ی زمانی بین شنیدن یک جمله و دیدن تصاویر متحرک مربوطه کوتاه باشد، فراگیر قادر است بین تصاویر و کلمات، ارتباط ذهنی به وجود آورد. </a:t>
            </a:r>
            <a:endParaRPr lang="en-US" dirty="0"/>
          </a:p>
          <a:p>
            <a:endParaRPr lang="fa-IR" dirty="0"/>
          </a:p>
        </p:txBody>
      </p:sp>
      <p:sp>
        <p:nvSpPr>
          <p:cNvPr id="4" name="Slide Number Placeholder 3"/>
          <p:cNvSpPr>
            <a:spLocks noGrp="1"/>
          </p:cNvSpPr>
          <p:nvPr>
            <p:ph type="sldNum" sz="quarter" idx="10"/>
          </p:nvPr>
        </p:nvSpPr>
        <p:spPr/>
        <p:txBody>
          <a:bodyPr/>
          <a:lstStyle/>
          <a:p>
            <a:fld id="{1F832B45-36FE-4151-B1D0-9567FDB83EAC}" type="slidenum">
              <a:rPr lang="fa-IR" smtClean="0"/>
              <a:t>8</a:t>
            </a:fld>
            <a:endParaRPr lang="fa-IR"/>
          </a:p>
        </p:txBody>
      </p:sp>
    </p:spTree>
    <p:extLst>
      <p:ext uri="{BB962C8B-B14F-4D97-AF65-F5344CB8AC3E}">
        <p14:creationId xmlns:p14="http://schemas.microsoft.com/office/powerpoint/2010/main" val="3838244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gn="just"/>
            <a:r>
              <a:rPr lang="fa-IR" sz="2900" dirty="0"/>
              <a:t>منطق نظری: مطالب اضافی ضمن اشغال کردن منابع شناختی حافظه فعال، توجه فراگیران را از مطالب مهم منحرف و فرایند سازمان دهی مطالب را مختل می کنند و نیز فراگیران را به سازمان دهی مطالب حول مضامین نامربوط ترغیب می کنند.</a:t>
            </a:r>
          </a:p>
          <a:p>
            <a:pPr lvl="1" algn="just"/>
            <a:endParaRPr lang="en-US" sz="2900" dirty="0"/>
          </a:p>
          <a:p>
            <a:pPr lvl="1" algn="just"/>
            <a:r>
              <a:rPr lang="fa-IR" sz="2900" dirty="0"/>
              <a:t>منطق تجربی: در هر بررسی آزمون یادسپاری و آزمون انتقال بر گزار شده، فراگیران را که پیام های چند رسانه ای را به صورت موجز دریافت کرده بودند، عملکرد بهتری نسبت به آن دسته از فراگیرانی داشتند که پیام های چند رسانه ای را با جزئیات اضافی و نامربوط دریافت کرده بودند.</a:t>
            </a:r>
            <a:endParaRPr lang="en-US" sz="2900" dirty="0"/>
          </a:p>
          <a:p>
            <a:endParaRPr lang="fa-IR" dirty="0"/>
          </a:p>
        </p:txBody>
      </p:sp>
      <p:sp>
        <p:nvSpPr>
          <p:cNvPr id="4" name="Slide Number Placeholder 3"/>
          <p:cNvSpPr>
            <a:spLocks noGrp="1"/>
          </p:cNvSpPr>
          <p:nvPr>
            <p:ph type="sldNum" sz="quarter" idx="10"/>
          </p:nvPr>
        </p:nvSpPr>
        <p:spPr/>
        <p:txBody>
          <a:bodyPr/>
          <a:lstStyle/>
          <a:p>
            <a:fld id="{68F61524-8D17-4683-8DA5-46DF8F74A183}" type="slidenum">
              <a:rPr lang="en-US" smtClean="0"/>
              <a:t>9</a:t>
            </a:fld>
            <a:endParaRPr lang="en-US"/>
          </a:p>
        </p:txBody>
      </p:sp>
    </p:spTree>
    <p:extLst>
      <p:ext uri="{BB962C8B-B14F-4D97-AF65-F5344CB8AC3E}">
        <p14:creationId xmlns:p14="http://schemas.microsoft.com/office/powerpoint/2010/main" val="862428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a-IR" sz="3100" dirty="0"/>
              <a:t>منطق نظری: وقتی تصاویر و کلمات به صورت دیداری( در قالب انیمیشن و متن) ارائه می شوند، فضای کانال تصویری/دیداری مازاد بر ظرفیت اشغال می شود. اما کانال کلامی/شنیداری، بلااستفاده می ماند در صورتی که ارائه کلمات به صورت شنیداری باشد، باعث می شود تا کلمات در کانال شنیداری/کلامی و تصاویر در کانال دیداری/تصویری پردازش شوند.</a:t>
            </a:r>
            <a:endParaRPr lang="en-US" sz="3100" dirty="0"/>
          </a:p>
          <a:p>
            <a:endParaRPr lang="fa-IR" dirty="0"/>
          </a:p>
        </p:txBody>
      </p:sp>
      <p:sp>
        <p:nvSpPr>
          <p:cNvPr id="4" name="Slide Number Placeholder 3"/>
          <p:cNvSpPr>
            <a:spLocks noGrp="1"/>
          </p:cNvSpPr>
          <p:nvPr>
            <p:ph type="sldNum" sz="quarter" idx="10"/>
          </p:nvPr>
        </p:nvSpPr>
        <p:spPr/>
        <p:txBody>
          <a:bodyPr/>
          <a:lstStyle/>
          <a:p>
            <a:fld id="{68F61524-8D17-4683-8DA5-46DF8F74A183}" type="slidenum">
              <a:rPr lang="en-US" smtClean="0"/>
              <a:t>10</a:t>
            </a:fld>
            <a:endParaRPr lang="en-US"/>
          </a:p>
        </p:txBody>
      </p:sp>
    </p:spTree>
    <p:extLst>
      <p:ext uri="{BB962C8B-B14F-4D97-AF65-F5344CB8AC3E}">
        <p14:creationId xmlns:p14="http://schemas.microsoft.com/office/powerpoint/2010/main" val="1180782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a-IR" sz="2900" dirty="0"/>
              <a:t>.</a:t>
            </a:r>
          </a:p>
          <a:p>
            <a:endParaRPr lang="fa-IR" dirty="0"/>
          </a:p>
        </p:txBody>
      </p:sp>
      <p:sp>
        <p:nvSpPr>
          <p:cNvPr id="4" name="Slide Number Placeholder 3"/>
          <p:cNvSpPr>
            <a:spLocks noGrp="1"/>
          </p:cNvSpPr>
          <p:nvPr>
            <p:ph type="sldNum" sz="quarter" idx="10"/>
          </p:nvPr>
        </p:nvSpPr>
        <p:spPr/>
        <p:txBody>
          <a:bodyPr/>
          <a:lstStyle/>
          <a:p>
            <a:fld id="{68F61524-8D17-4683-8DA5-46DF8F74A183}" type="slidenum">
              <a:rPr lang="en-US" smtClean="0"/>
              <a:t>11</a:t>
            </a:fld>
            <a:endParaRPr lang="en-US"/>
          </a:p>
        </p:txBody>
      </p:sp>
    </p:spTree>
    <p:extLst>
      <p:ext uri="{BB962C8B-B14F-4D97-AF65-F5344CB8AC3E}">
        <p14:creationId xmlns:p14="http://schemas.microsoft.com/office/powerpoint/2010/main" val="4067904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r" defTabSz="855878" rtl="1" eaLnBrk="1" fontAlgn="auto" latinLnBrk="0" hangingPunct="1">
              <a:lnSpc>
                <a:spcPct val="100000"/>
              </a:lnSpc>
              <a:spcBef>
                <a:spcPts val="0"/>
              </a:spcBef>
              <a:spcAft>
                <a:spcPts val="0"/>
              </a:spcAft>
              <a:buClrTx/>
              <a:buSzTx/>
              <a:buFontTx/>
              <a:buNone/>
              <a:tabLst/>
              <a:defRPr/>
            </a:pPr>
            <a:r>
              <a:rPr lang="fa-IR" dirty="0"/>
              <a:t>و در نتیجه نخواهند توانست خود را در یک فرایند پردازش شناختی کارآمد دخیل کنند </a:t>
            </a:r>
            <a:r>
              <a:rPr lang="fa-IR" sz="1200" dirty="0"/>
              <a:t>منطق نظری: فراگیرانی که از معلومات بالا برخوردارند می توانند با استفاده از دانش پیشین خود عدم ارائه رهنمود های لازم را در برنامه های چند رسانه ای جبران کنند در حالی­که جبران این فقدان از سوی فراگیران کم معلومات، تقریبا امکان ناپذیر خواهد بود فراگیرانی که از توانایی فضایی بالا بر خوردارند می توانند با رؤیت برنامه های چند رسانه ای بازنمایی های کلامی و دیداری برگرفته از این برنامه ها در ذهن خود تلفیق کنند.</a:t>
            </a:r>
            <a:endParaRPr lang="en-US" sz="1200" dirty="0"/>
          </a:p>
          <a:p>
            <a:pPr marL="0" marR="0" lvl="1" indent="0" algn="r" defTabSz="855878" rtl="1" eaLnBrk="1" fontAlgn="auto" latinLnBrk="0" hangingPunct="1">
              <a:lnSpc>
                <a:spcPct val="100000"/>
              </a:lnSpc>
              <a:spcBef>
                <a:spcPts val="0"/>
              </a:spcBef>
              <a:spcAft>
                <a:spcPts val="0"/>
              </a:spcAft>
              <a:buClrTx/>
              <a:buSzTx/>
              <a:buFontTx/>
              <a:buNone/>
              <a:tabLst/>
              <a:defRPr/>
            </a:pPr>
            <a:endParaRPr lang="fa-IR" dirty="0"/>
          </a:p>
        </p:txBody>
      </p:sp>
      <p:sp>
        <p:nvSpPr>
          <p:cNvPr id="4" name="Slide Number Placeholder 3"/>
          <p:cNvSpPr>
            <a:spLocks noGrp="1"/>
          </p:cNvSpPr>
          <p:nvPr>
            <p:ph type="sldNum" sz="quarter" idx="10"/>
          </p:nvPr>
        </p:nvSpPr>
        <p:spPr/>
        <p:txBody>
          <a:bodyPr/>
          <a:lstStyle/>
          <a:p>
            <a:fld id="{1F832B45-36FE-4151-B1D0-9567FDB83EAC}" type="slidenum">
              <a:rPr lang="fa-IR" smtClean="0"/>
              <a:t>12</a:t>
            </a:fld>
            <a:endParaRPr lang="fa-IR"/>
          </a:p>
        </p:txBody>
      </p:sp>
    </p:spTree>
    <p:extLst>
      <p:ext uri="{BB962C8B-B14F-4D97-AF65-F5344CB8AC3E}">
        <p14:creationId xmlns:p14="http://schemas.microsoft.com/office/powerpoint/2010/main" val="306469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F61524-8D17-4683-8DA5-46DF8F74A183}" type="slidenum">
              <a:rPr lang="en-US" smtClean="0"/>
              <a:t>14</a:t>
            </a:fld>
            <a:endParaRPr lang="en-US"/>
          </a:p>
        </p:txBody>
      </p:sp>
    </p:spTree>
    <p:extLst>
      <p:ext uri="{BB962C8B-B14F-4D97-AF65-F5344CB8AC3E}">
        <p14:creationId xmlns:p14="http://schemas.microsoft.com/office/powerpoint/2010/main" val="16319662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5/13/2019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5/13/2019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5/13/2019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5/13/2019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5/13/2019</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eam.">
    <p:spTree>
      <p:nvGrpSpPr>
        <p:cNvPr id="1" name=""/>
        <p:cNvGrpSpPr/>
        <p:nvPr/>
      </p:nvGrpSpPr>
      <p:grpSpPr>
        <a:xfrm>
          <a:off x="0" y="0"/>
          <a:ext cx="0" cy="0"/>
          <a:chOff x="0" y="0"/>
          <a:chExt cx="0" cy="0"/>
        </a:xfrm>
      </p:grpSpPr>
      <p:sp>
        <p:nvSpPr>
          <p:cNvPr id="12" name="Rectangle 11"/>
          <p:cNvSpPr/>
          <p:nvPr userDrawn="1"/>
        </p:nvSpPr>
        <p:spPr bwMode="auto">
          <a:xfrm>
            <a:off x="0" y="1364776"/>
            <a:ext cx="12192000" cy="5232971"/>
          </a:xfrm>
          <a:prstGeom prst="rect">
            <a:avLst/>
          </a:prstGeom>
          <a:solidFill>
            <a:schemeClr val="tx1">
              <a:lumMod val="95000"/>
              <a:lumOff val="5000"/>
              <a:alpha val="75000"/>
            </a:schemeClr>
          </a:solidFill>
          <a:ln w="12700">
            <a:solidFill>
              <a:schemeClr val="tx1"/>
            </a:solid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7" name="Text Placeholder 3"/>
          <p:cNvSpPr>
            <a:spLocks noGrp="1"/>
          </p:cNvSpPr>
          <p:nvPr>
            <p:ph type="body" sz="half" idx="36"/>
          </p:nvPr>
        </p:nvSpPr>
        <p:spPr>
          <a:xfrm>
            <a:off x="5029200" y="4901615"/>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5029200" y="5251619"/>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4876800" y="5216450"/>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4876800" y="5583773"/>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4748702" y="2031259"/>
            <a:ext cx="2694597" cy="2694597"/>
          </a:xfrm>
          <a:prstGeom prst="ellipse">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86710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1250"/>
                            </p:stCondLst>
                            <p:childTnLst>
                              <p:par>
                                <p:cTn id="14" presetID="10" presetClass="entr" presetSubtype="0" fill="hold" grpId="0" nodeType="afterEffect" nodePh="1">
                                  <p:stCondLst>
                                    <p:cond delay="0"/>
                                  </p:stCondLst>
                                  <p:endCondLst>
                                    <p:cond evt="begin" delay="0">
                                      <p:tn val="14"/>
                                    </p:cond>
                                  </p:end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nodePh="1">
                                  <p:stCondLst>
                                    <p:cond delay="0"/>
                                  </p:stCondLst>
                                  <p:endCondLst>
                                    <p:cond evt="begin" delay="0">
                                      <p:tn val="21"/>
                                    </p:cond>
                                  </p:end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250"/>
                            </p:stCondLst>
                            <p:childTnLst>
                              <p:par>
                                <p:cTn id="25" presetID="2" presetClass="entr" presetSubtype="4" accel="50000" decel="50000" fill="hold" grpId="0" nodeType="afterEffect" nodePh="1">
                                  <p:stCondLst>
                                    <p:cond delay="0"/>
                                  </p:stCondLst>
                                  <p:endCondLst>
                                    <p:cond evt="begin" delay="0">
                                      <p:tn val="25"/>
                                    </p:cond>
                                  </p:end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5/13/2019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5/13/2019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5/13/2019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5/13/2019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5/13/2019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5/13/2019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1">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5/13/2019</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ustDataLst>
      <p:tags r:id="rId20"/>
    </p:custData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 id="2147483669" r:id="rId18"/>
  </p:sldLayoutIdLst>
  <p:hf sldNum="0" hdr="0" ftr="0" dt="0"/>
  <p:txStyles>
    <p:titleStyle>
      <a:lvl1pPr algn="r" defTabSz="914400" rtl="1" eaLnBrk="1" latinLnBrk="0" hangingPunct="1">
        <a:lnSpc>
          <a:spcPct val="90000"/>
        </a:lnSpc>
        <a:spcBef>
          <a:spcPct val="0"/>
        </a:spcBef>
        <a:buNone/>
        <a:defRPr sz="3600" kern="1200">
          <a:solidFill>
            <a:schemeClr val="tx1"/>
          </a:solidFill>
          <a:latin typeface="+mj-lt"/>
          <a:ea typeface="+mj-ea"/>
          <a:cs typeface="A EntezareZohoor 2 **" panose="00000700000000000000" pitchFamily="2" charset="-78"/>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B Nikoo" panose="00000400000000000000" pitchFamily="2" charset="-78"/>
        </a:defRPr>
      </a:lvl1pPr>
      <a:lvl2pPr marL="685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B Nikoo" panose="00000400000000000000" pitchFamily="2" charset="-78"/>
        </a:defRPr>
      </a:lvl2pPr>
      <a:lvl3pPr marL="1143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Nikoo" panose="00000400000000000000" pitchFamily="2" charset="-78"/>
        </a:defRPr>
      </a:lvl3pPr>
      <a:lvl4pPr marL="16002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4pPr>
      <a:lvl5pPr marL="20574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23.png"/><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26.png"/><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29.jpg"/><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32.png"/><Relationship Id="rId5" Type="http://schemas.openxmlformats.org/officeDocument/2006/relationships/image" Target="../media/image31.tmp"/><Relationship Id="rId4" Type="http://schemas.openxmlformats.org/officeDocument/2006/relationships/image" Target="../media/image30.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hyperlink" Target="https://pafcoerp.com/-&#1587;&#1740;&#1587;&#1578;&#1605;-&#1605;&#1583;&#1740;&#1585;&#1740;&#1578;-&#1570;&#1605;&#1608;&#1586;&#1588;-/articleid/352/&#1578;&#1608;&#1604;&#1740;&#1583;-&#1605;&#1581;&#1578;&#1608;&#1575;&#1740;-&#1575;&#1604;&#1705;&#1578;&#1585;&#1608;&#1606;&#1740;&#1705;&#1740;"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eg"/><Relationship Id="rId7" Type="http://schemas.openxmlformats.org/officeDocument/2006/relationships/image" Target="../media/image10.jpg"/><Relationship Id="rId2" Type="http://schemas.openxmlformats.org/officeDocument/2006/relationships/slideLayout" Target="../slideLayouts/slideLayout18.xml"/><Relationship Id="rId1" Type="http://schemas.openxmlformats.org/officeDocument/2006/relationships/tags" Target="../tags/tag10.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sz="8000" b="1" dirty="0"/>
              <a:t>تولید محتوای الکترونیکی</a:t>
            </a:r>
            <a:endParaRPr lang="en-US" sz="8000" dirty="0"/>
          </a:p>
        </p:txBody>
      </p:sp>
      <p:sp>
        <p:nvSpPr>
          <p:cNvPr id="3" name="Subtitle 2"/>
          <p:cNvSpPr>
            <a:spLocks noGrp="1"/>
          </p:cNvSpPr>
          <p:nvPr>
            <p:ph type="subTitle" idx="1"/>
          </p:nvPr>
        </p:nvSpPr>
        <p:spPr>
          <a:xfrm>
            <a:off x="1885977" y="4602788"/>
            <a:ext cx="8144134" cy="1881140"/>
          </a:xfrm>
        </p:spPr>
        <p:txBody>
          <a:bodyPr>
            <a:noAutofit/>
          </a:bodyPr>
          <a:lstStyle/>
          <a:p>
            <a:pPr algn="ctr">
              <a:lnSpc>
                <a:spcPct val="110000"/>
              </a:lnSpc>
            </a:pPr>
            <a:r>
              <a:rPr lang="fa-IR" sz="2800" dirty="0">
                <a:cs typeface="A EntezareZohoor 3 **" panose="00000700000000000000" pitchFamily="2" charset="-78"/>
              </a:rPr>
              <a:t>دکتر آرش نجیمی </a:t>
            </a:r>
          </a:p>
          <a:p>
            <a:pPr algn="ctr">
              <a:lnSpc>
                <a:spcPct val="110000"/>
              </a:lnSpc>
            </a:pPr>
            <a:r>
              <a:rPr lang="fa-IR" sz="2800" dirty="0">
                <a:cs typeface="A EntezareZohoor 3 **" panose="00000700000000000000" pitchFamily="2" charset="-78"/>
              </a:rPr>
              <a:t>استادیار گروه آموزش پزشکی </a:t>
            </a:r>
          </a:p>
          <a:p>
            <a:pPr algn="ctr">
              <a:lnSpc>
                <a:spcPct val="110000"/>
              </a:lnSpc>
            </a:pPr>
            <a:r>
              <a:rPr lang="fa-IR" sz="2800" dirty="0">
                <a:cs typeface="A EntezareZohoor 3 **" panose="00000700000000000000" pitchFamily="2" charset="-78"/>
              </a:rPr>
              <a:t>مسئول مرکز آموزش مجازی </a:t>
            </a:r>
            <a:endParaRPr lang="en-US" sz="2800" dirty="0">
              <a:cs typeface="A EntezareZohoor 3 **" panose="00000700000000000000" pitchFamily="2" charset="-78"/>
            </a:endParaRP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4347" y="2605422"/>
            <a:ext cx="3315934" cy="1629644"/>
          </a:xfrm>
          <a:prstGeom prst="hexagon">
            <a:avLst/>
          </a:prstGeom>
        </p:spPr>
      </p:pic>
    </p:spTree>
    <p:custDataLst>
      <p:tags r:id="rId1"/>
    </p:custDataLst>
    <p:extLst>
      <p:ext uri="{BB962C8B-B14F-4D97-AF65-F5344CB8AC3E}">
        <p14:creationId xmlns:p14="http://schemas.microsoft.com/office/powerpoint/2010/main" val="2211856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2000" fill="hold"/>
                                        <p:tgtEl>
                                          <p:spTgt spid="3">
                                            <p:txEl>
                                              <p:pRg st="0" end="0"/>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2000" fill="hold"/>
                                        <p:tgtEl>
                                          <p:spTgt spid="3">
                                            <p:txEl>
                                              <p:pRg st="1" end="1"/>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2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2" y="2565779"/>
            <a:ext cx="9830936" cy="3743542"/>
          </a:xfrm>
        </p:spPr>
        <p:txBody>
          <a:bodyPr>
            <a:normAutofit/>
          </a:bodyPr>
          <a:lstStyle/>
          <a:p>
            <a:pPr marL="0" indent="0" algn="just">
              <a:lnSpc>
                <a:spcPct val="150000"/>
              </a:lnSpc>
              <a:buNone/>
            </a:pPr>
            <a:endParaRPr lang="en-US" u="sng" dirty="0"/>
          </a:p>
          <a:p>
            <a:pPr algn="just">
              <a:lnSpc>
                <a:spcPct val="150000"/>
              </a:lnSpc>
            </a:pPr>
            <a:r>
              <a:rPr lang="fa-IR" dirty="0"/>
              <a:t>یادگیری فراگیران از انیمیشن و گفتار، بهتر از انیمیشن و متن نوشتاری است. یعنی هنگامی که کلمات موجود در یک پیام چند رسانه ای در قالب متون گفتاری ارائه می شوند، یادگیری فراگیران به مراتب بهتر خواهد بود.</a:t>
            </a:r>
            <a:endParaRPr lang="en-US" dirty="0"/>
          </a:p>
          <a:p>
            <a:pPr algn="just">
              <a:lnSpc>
                <a:spcPct val="150000"/>
              </a:lnSpc>
            </a:pPr>
            <a:endParaRPr lang="fa-IR" dirty="0"/>
          </a:p>
        </p:txBody>
      </p:sp>
      <p:sp>
        <p:nvSpPr>
          <p:cNvPr id="2" name="Title 1"/>
          <p:cNvSpPr>
            <a:spLocks noGrp="1"/>
          </p:cNvSpPr>
          <p:nvPr>
            <p:ph type="title"/>
          </p:nvPr>
        </p:nvSpPr>
        <p:spPr/>
        <p:txBody>
          <a:bodyPr/>
          <a:lstStyle/>
          <a:p>
            <a:pPr algn="just"/>
            <a:r>
              <a:rPr lang="fa-IR" u="sng" dirty="0"/>
              <a:t>اصل چگونگی وجه حسی </a:t>
            </a:r>
          </a:p>
        </p:txBody>
      </p:sp>
      <p:sp>
        <p:nvSpPr>
          <p:cNvPr id="4" name="Rectangle 3">
            <a:extLst>
              <a:ext uri="{FF2B5EF4-FFF2-40B4-BE49-F238E27FC236}">
                <a16:creationId xmlns:a16="http://schemas.microsoft.com/office/drawing/2014/main" id="{328B383A-6792-4EFD-8C1E-F2D77E531AA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3232929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یادگیری فراگیران از انیمیشن و گفتار بهتر از انیمیشن، گفتار و متن نوشتاری است. </a:t>
            </a:r>
          </a:p>
          <a:p>
            <a:endParaRPr lang="fa-IR" dirty="0"/>
          </a:p>
          <a:p>
            <a:endParaRPr lang="fa-IR" dirty="0"/>
          </a:p>
          <a:p>
            <a:endParaRPr lang="fa-IR" dirty="0"/>
          </a:p>
          <a:p>
            <a:r>
              <a:rPr lang="fa-IR" dirty="0"/>
              <a:t>منطق نظری: هنگامی که کلمات و تصاویر هر دو به صورت دیداری ارائه می شوند (انیمیشن و متن نوشتاری)، کانال دیداری دچار اضافه بار شناختی خواهد شد </a:t>
            </a:r>
          </a:p>
          <a:p>
            <a:endParaRPr lang="en-US" dirty="0"/>
          </a:p>
        </p:txBody>
      </p:sp>
      <p:sp>
        <p:nvSpPr>
          <p:cNvPr id="2" name="Title 1"/>
          <p:cNvSpPr>
            <a:spLocks noGrp="1"/>
          </p:cNvSpPr>
          <p:nvPr>
            <p:ph type="title"/>
          </p:nvPr>
        </p:nvSpPr>
        <p:spPr/>
        <p:txBody>
          <a:bodyPr/>
          <a:lstStyle/>
          <a:p>
            <a:r>
              <a:rPr lang="fa-IR" b="1" u="sng" dirty="0"/>
              <a:t>اصل افزونگی</a:t>
            </a:r>
            <a:endParaRPr lang="en-US" b="1" u="sng" dirty="0"/>
          </a:p>
        </p:txBody>
      </p:sp>
      <p:sp>
        <p:nvSpPr>
          <p:cNvPr id="4" name="Rectangle 3">
            <a:extLst>
              <a:ext uri="{FF2B5EF4-FFF2-40B4-BE49-F238E27FC236}">
                <a16:creationId xmlns:a16="http://schemas.microsoft.com/office/drawing/2014/main" id="{8AF12A51-20AA-41AD-B960-E1ECF97D9D0E}"/>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103468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328" y="2520136"/>
            <a:ext cx="9987511" cy="3838275"/>
          </a:xfrm>
        </p:spPr>
        <p:txBody>
          <a:bodyPr>
            <a:normAutofit/>
          </a:bodyPr>
          <a:lstStyle/>
          <a:p>
            <a:pPr>
              <a:lnSpc>
                <a:spcPct val="200000"/>
              </a:lnSpc>
            </a:pPr>
            <a:r>
              <a:rPr lang="fa-IR" dirty="0"/>
              <a:t>تاثیر اصول طراحی چند رسانه ای بر فراگیران کم معلومات بیشتر از فراگیرانی است که از معلومات بالا بر خوردارند، همچنین این تاثیر بر فراگیران با توانایی فضایی بالا بیشتر از فراگیران باتوانایی پایین است.</a:t>
            </a:r>
            <a:endParaRPr lang="en-US" dirty="0"/>
          </a:p>
        </p:txBody>
      </p:sp>
      <p:sp>
        <p:nvSpPr>
          <p:cNvPr id="2" name="Title 1"/>
          <p:cNvSpPr>
            <a:spLocks noGrp="1"/>
          </p:cNvSpPr>
          <p:nvPr>
            <p:ph type="title"/>
          </p:nvPr>
        </p:nvSpPr>
        <p:spPr/>
        <p:txBody>
          <a:bodyPr/>
          <a:lstStyle/>
          <a:p>
            <a:r>
              <a:rPr lang="fa-IR" b="1" u="sng" dirty="0"/>
              <a:t>اصل تفاوتهای فردی</a:t>
            </a:r>
            <a:endParaRPr lang="en-US" u="sng" dirty="0"/>
          </a:p>
        </p:txBody>
      </p:sp>
      <p:sp>
        <p:nvSpPr>
          <p:cNvPr id="4" name="Rectangle 3">
            <a:extLst>
              <a:ext uri="{FF2B5EF4-FFF2-40B4-BE49-F238E27FC236}">
                <a16:creationId xmlns:a16="http://schemas.microsoft.com/office/drawing/2014/main" id="{A22B2FF1-869B-426E-81FB-B36AF1E62EE6}"/>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315025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321" y="1025632"/>
            <a:ext cx="9613861" cy="1159225"/>
          </a:xfrm>
        </p:spPr>
        <p:txBody>
          <a:bodyPr/>
          <a:lstStyle/>
          <a:p>
            <a:r>
              <a:rPr lang="fa-IR" dirty="0"/>
              <a:t>المان های موجود در یک </a:t>
            </a:r>
            <a:r>
              <a:rPr lang="fa-IR" b="1" dirty="0"/>
              <a:t>محتوای الکترونیکی</a:t>
            </a:r>
            <a:endParaRPr lang="en-US" dirty="0"/>
          </a:p>
        </p:txBody>
      </p:sp>
      <p:sp>
        <p:nvSpPr>
          <p:cNvPr id="3" name="Content Placeholder 2"/>
          <p:cNvSpPr>
            <a:spLocks noGrp="1"/>
          </p:cNvSpPr>
          <p:nvPr>
            <p:ph idx="1"/>
          </p:nvPr>
        </p:nvSpPr>
        <p:spPr/>
        <p:txBody>
          <a:bodyPr>
            <a:noAutofit/>
          </a:bodyPr>
          <a:lstStyle/>
          <a:p>
            <a:pPr>
              <a:lnSpc>
                <a:spcPct val="200000"/>
              </a:lnSpc>
            </a:pPr>
            <a:r>
              <a:rPr lang="fa-IR" sz="2800" dirty="0"/>
              <a:t>متن</a:t>
            </a:r>
            <a:endParaRPr lang="en-US" sz="2800" dirty="0"/>
          </a:p>
          <a:p>
            <a:pPr>
              <a:lnSpc>
                <a:spcPct val="200000"/>
              </a:lnSpc>
            </a:pPr>
            <a:r>
              <a:rPr lang="fa-IR" sz="2800" dirty="0"/>
              <a:t>تصویر</a:t>
            </a:r>
          </a:p>
          <a:p>
            <a:pPr>
              <a:lnSpc>
                <a:spcPct val="200000"/>
              </a:lnSpc>
            </a:pPr>
            <a:r>
              <a:rPr lang="fa-IR" sz="2800" dirty="0"/>
              <a:t>فیلم</a:t>
            </a:r>
          </a:p>
          <a:p>
            <a:pPr>
              <a:lnSpc>
                <a:spcPct val="200000"/>
              </a:lnSpc>
            </a:pPr>
            <a:r>
              <a:rPr lang="fa-IR" sz="2800" dirty="0"/>
              <a:t>صدا</a:t>
            </a:r>
            <a:endParaRPr lang="en-US" sz="2800" dirty="0"/>
          </a:p>
        </p:txBody>
      </p:sp>
      <p:grpSp>
        <p:nvGrpSpPr>
          <p:cNvPr id="6" name="Group 5">
            <a:extLst>
              <a:ext uri="{FF2B5EF4-FFF2-40B4-BE49-F238E27FC236}">
                <a16:creationId xmlns:a16="http://schemas.microsoft.com/office/drawing/2014/main" id="{0DC2055F-AE3F-46BE-B57E-A0F1A86D1C36}"/>
              </a:ext>
            </a:extLst>
          </p:cNvPr>
          <p:cNvGrpSpPr/>
          <p:nvPr/>
        </p:nvGrpSpPr>
        <p:grpSpPr>
          <a:xfrm>
            <a:off x="-689510" y="-212544"/>
            <a:ext cx="6176761" cy="7459973"/>
            <a:chOff x="11114088" y="2241550"/>
            <a:chExt cx="1905000" cy="2354263"/>
          </a:xfrm>
          <a:solidFill>
            <a:schemeClr val="bg2">
              <a:alpha val="91000"/>
            </a:schemeClr>
          </a:solidFill>
        </p:grpSpPr>
        <p:sp>
          <p:nvSpPr>
            <p:cNvPr id="7" name="Freeform 5">
              <a:extLst>
                <a:ext uri="{FF2B5EF4-FFF2-40B4-BE49-F238E27FC236}">
                  <a16:creationId xmlns:a16="http://schemas.microsoft.com/office/drawing/2014/main" id="{C98EF042-A3B8-406D-BC16-153A989F571A}"/>
                </a:ext>
              </a:extLst>
            </p:cNvPr>
            <p:cNvSpPr>
              <a:spLocks/>
            </p:cNvSpPr>
            <p:nvPr/>
          </p:nvSpPr>
          <p:spPr bwMode="auto">
            <a:xfrm>
              <a:off x="11114088" y="2241550"/>
              <a:ext cx="1905000" cy="2354263"/>
            </a:xfrm>
            <a:custGeom>
              <a:avLst/>
              <a:gdLst>
                <a:gd name="T0" fmla="*/ 0 w 447"/>
                <a:gd name="T1" fmla="*/ 264 h 553"/>
                <a:gd name="T2" fmla="*/ 141 w 447"/>
                <a:gd name="T3" fmla="*/ 48 h 553"/>
                <a:gd name="T4" fmla="*/ 414 w 447"/>
                <a:gd name="T5" fmla="*/ 67 h 553"/>
                <a:gd name="T6" fmla="*/ 438 w 447"/>
                <a:gd name="T7" fmla="*/ 98 h 553"/>
                <a:gd name="T8" fmla="*/ 391 w 447"/>
                <a:gd name="T9" fmla="*/ 111 h 553"/>
                <a:gd name="T10" fmla="*/ 94 w 447"/>
                <a:gd name="T11" fmla="*/ 149 h 553"/>
                <a:gd name="T12" fmla="*/ 107 w 447"/>
                <a:gd name="T13" fmla="*/ 424 h 553"/>
                <a:gd name="T14" fmla="*/ 383 w 447"/>
                <a:gd name="T15" fmla="*/ 453 h 553"/>
                <a:gd name="T16" fmla="*/ 393 w 447"/>
                <a:gd name="T17" fmla="*/ 446 h 553"/>
                <a:gd name="T18" fmla="*/ 433 w 447"/>
                <a:gd name="T19" fmla="*/ 449 h 553"/>
                <a:gd name="T20" fmla="*/ 421 w 447"/>
                <a:gd name="T21" fmla="*/ 485 h 553"/>
                <a:gd name="T22" fmla="*/ 194 w 447"/>
                <a:gd name="T23" fmla="*/ 531 h 553"/>
                <a:gd name="T24" fmla="*/ 0 w 447"/>
                <a:gd name="T25" fmla="*/ 26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3">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p>
          </p:txBody>
        </p:sp>
        <p:sp>
          <p:nvSpPr>
            <p:cNvPr id="8" name="Freeform 6">
              <a:extLst>
                <a:ext uri="{FF2B5EF4-FFF2-40B4-BE49-F238E27FC236}">
                  <a16:creationId xmlns:a16="http://schemas.microsoft.com/office/drawing/2014/main" id="{68E5FAC9-A660-4D7A-AC84-0A7C8CC3BB65}"/>
                </a:ext>
              </a:extLst>
            </p:cNvPr>
            <p:cNvSpPr>
              <a:spLocks/>
            </p:cNvSpPr>
            <p:nvPr/>
          </p:nvSpPr>
          <p:spPr bwMode="auto">
            <a:xfrm>
              <a:off x="11412538" y="2590800"/>
              <a:ext cx="835025" cy="1673225"/>
            </a:xfrm>
            <a:custGeom>
              <a:avLst/>
              <a:gdLst>
                <a:gd name="T0" fmla="*/ 0 w 196"/>
                <a:gd name="T1" fmla="*/ 198 h 393"/>
                <a:gd name="T2" fmla="*/ 157 w 196"/>
                <a:gd name="T3" fmla="*/ 8 h 393"/>
                <a:gd name="T4" fmla="*/ 192 w 196"/>
                <a:gd name="T5" fmla="*/ 22 h 393"/>
                <a:gd name="T6" fmla="*/ 167 w 196"/>
                <a:gd name="T7" fmla="*/ 56 h 393"/>
                <a:gd name="T8" fmla="*/ 48 w 196"/>
                <a:gd name="T9" fmla="*/ 198 h 393"/>
                <a:gd name="T10" fmla="*/ 170 w 196"/>
                <a:gd name="T11" fmla="*/ 339 h 393"/>
                <a:gd name="T12" fmla="*/ 193 w 196"/>
                <a:gd name="T13" fmla="*/ 372 h 393"/>
                <a:gd name="T14" fmla="*/ 160 w 196"/>
                <a:gd name="T15" fmla="*/ 387 h 393"/>
                <a:gd name="T16" fmla="*/ 0 w 196"/>
                <a:gd name="T17" fmla="*/ 198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393">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noProof="0"/>
            </a:p>
          </p:txBody>
        </p:sp>
      </p:grpSp>
      <p:sp>
        <p:nvSpPr>
          <p:cNvPr id="9" name="Picture Placeholder 12">
            <a:extLst>
              <a:ext uri="{FF2B5EF4-FFF2-40B4-BE49-F238E27FC236}">
                <a16:creationId xmlns:a16="http://schemas.microsoft.com/office/drawing/2014/main" id="{BCCC559D-0EC3-432C-B397-6897B366DF36}"/>
              </a:ext>
            </a:extLst>
          </p:cNvPr>
          <p:cNvSpPr txBox="1">
            <a:spLocks/>
          </p:cNvSpPr>
          <p:nvPr/>
        </p:nvSpPr>
        <p:spPr>
          <a:xfrm>
            <a:off x="1248176" y="1666053"/>
            <a:ext cx="3702781" cy="3702781"/>
          </a:xfrm>
          <a:prstGeom prst="ellipse">
            <a:avLst/>
          </a:prstGeom>
          <a:solidFill>
            <a:schemeClr val="bg2"/>
          </a:solidFill>
        </p:spPr>
        <p:txBody>
          <a:bodyPr vert="horz" lIns="91440" tIns="45720" rIns="91440" bIns="45720" rtlCol="0" anchor="ctr"/>
          <a:lstStyle>
            <a:defPPr>
              <a:defRPr lang="en-US"/>
            </a:defPPr>
            <a:lvl1pPr marL="0" indent="0" algn="ctr" defTabSz="457200" rtl="0" eaLnBrk="1" latinLnBrk="0" hangingPunct="1">
              <a:buNone/>
              <a:defRPr sz="105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8157" y="1778252"/>
            <a:ext cx="3602817" cy="3478379"/>
          </a:xfrm>
          <a:prstGeom prst="flowChartConnector">
            <a:avLst/>
          </a:prstGeom>
        </p:spPr>
      </p:pic>
    </p:spTree>
    <p:custDataLst>
      <p:tags r:id="rId1"/>
    </p:custDataLst>
    <p:extLst>
      <p:ext uri="{BB962C8B-B14F-4D97-AF65-F5344CB8AC3E}">
        <p14:creationId xmlns:p14="http://schemas.microsoft.com/office/powerpoint/2010/main" val="391517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2000" fill="hold"/>
                                        <p:tgtEl>
                                          <p:spTgt spid="9"/>
                                        </p:tgtEl>
                                        <p:attrNameLst>
                                          <p:attrName>ppt_w</p:attrName>
                                        </p:attrNameLst>
                                      </p:cBhvr>
                                      <p:tavLst>
                                        <p:tav tm="0">
                                          <p:val>
                                            <p:fltVal val="0"/>
                                          </p:val>
                                        </p:tav>
                                        <p:tav tm="100000">
                                          <p:val>
                                            <p:strVal val="#ppt_w"/>
                                          </p:val>
                                        </p:tav>
                                      </p:tavLst>
                                    </p:anim>
                                    <p:anim calcmode="lin" valueType="num">
                                      <p:cBhvr>
                                        <p:cTn id="18" dur="2000" fill="hold"/>
                                        <p:tgtEl>
                                          <p:spTgt spid="9"/>
                                        </p:tgtEl>
                                        <p:attrNameLst>
                                          <p:attrName>ppt_h</p:attrName>
                                        </p:attrNameLst>
                                      </p:cBhvr>
                                      <p:tavLst>
                                        <p:tav tm="0">
                                          <p:val>
                                            <p:fltVal val="0"/>
                                          </p:val>
                                        </p:tav>
                                        <p:tav tm="100000">
                                          <p:val>
                                            <p:strVal val="#ppt_h"/>
                                          </p:val>
                                        </p:tav>
                                      </p:tavLst>
                                    </p:anim>
                                    <p:animEffect transition="in" filter="fade">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additive="base">
                                        <p:cTn id="24"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25"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3"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 calcmode="lin" valueType="num">
                                      <p:cBhvr additive="base">
                                        <p:cTn id="30"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31" dur="1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3" fill="hold" grpId="0"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 calcmode="lin" valueType="num">
                                      <p:cBhvr additive="base">
                                        <p:cTn id="36"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37" dur="1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additive="base">
                                        <p:cTn id="42"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43" dur="1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متن</a:t>
            </a:r>
            <a:endParaRPr lang="en-US" dirty="0"/>
          </a:p>
        </p:txBody>
      </p:sp>
      <p:sp>
        <p:nvSpPr>
          <p:cNvPr id="3" name="Content Placeholder 2"/>
          <p:cNvSpPr>
            <a:spLocks noGrp="1"/>
          </p:cNvSpPr>
          <p:nvPr>
            <p:ph idx="1"/>
          </p:nvPr>
        </p:nvSpPr>
        <p:spPr>
          <a:xfrm>
            <a:off x="444137" y="2336873"/>
            <a:ext cx="9850045" cy="1777927"/>
          </a:xfrm>
        </p:spPr>
        <p:txBody>
          <a:bodyPr>
            <a:normAutofit/>
          </a:bodyPr>
          <a:lstStyle/>
          <a:p>
            <a:r>
              <a:rPr lang="fa-IR" dirty="0"/>
              <a:t>اطلاعات متنی باید به گونه ای وارد سیستم شود که تبدیل، تغییر و تدوین آن به قالب های دیگر میسر باشد. ظاهر متن، کیفیت حروف چینی و آرایش صفحه به ایجاد ارتباط کمک می کند.</a:t>
            </a:r>
            <a:endParaRPr lang="en-US" dirty="0"/>
          </a:p>
          <a:p>
            <a:endParaRPr lang="fa-IR" dirty="0"/>
          </a:p>
          <a:p>
            <a:pPr marL="0" indent="0" algn="ctr">
              <a:buNone/>
            </a:pPr>
            <a:r>
              <a:rPr lang="fa-IR" dirty="0"/>
              <a:t>عوامل زیر در کیفیت ایجاد ارتباط کاربر با متن </a:t>
            </a:r>
            <a:r>
              <a:rPr lang="fa-IR" b="1" dirty="0"/>
              <a:t>محتوای الکترونیکی</a:t>
            </a:r>
            <a:r>
              <a:rPr lang="fa-IR" dirty="0"/>
              <a:t> موثرند:</a:t>
            </a:r>
          </a:p>
          <a:p>
            <a:endParaRPr lang="en-US" dirty="0"/>
          </a:p>
        </p:txBody>
      </p:sp>
      <p:sp>
        <p:nvSpPr>
          <p:cNvPr id="4" name="Content Placeholder 2"/>
          <p:cNvSpPr txBox="1">
            <a:spLocks/>
          </p:cNvSpPr>
          <p:nvPr/>
        </p:nvSpPr>
        <p:spPr>
          <a:xfrm>
            <a:off x="5682343" y="4617507"/>
            <a:ext cx="4611839" cy="1777927"/>
          </a:xfrm>
          <a:prstGeom prst="rect">
            <a:avLst/>
          </a:prstGeom>
        </p:spPr>
        <p:txBody>
          <a:bodyPr vert="horz" lIns="91440" tIns="45720" rIns="91440" bIns="45720" rtlCol="0">
            <a:normAutofit lnSpcReduction="10000"/>
          </a:bodyPr>
          <a:lstStyle>
            <a:lvl1pPr marL="228600" indent="-228600" algn="r" defTabSz="914400" rtl="1"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B Nikoo" panose="00000400000000000000" pitchFamily="2" charset="-78"/>
              </a:defRPr>
            </a:lvl1pPr>
            <a:lvl2pPr marL="685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B Nikoo" panose="00000400000000000000" pitchFamily="2" charset="-78"/>
              </a:defRPr>
            </a:lvl2pPr>
            <a:lvl3pPr marL="1143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Nikoo" panose="00000400000000000000" pitchFamily="2" charset="-78"/>
              </a:defRPr>
            </a:lvl3pPr>
            <a:lvl4pPr marL="16002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4pPr>
            <a:lvl5pPr marL="20574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r>
              <a:rPr lang="fa-IR" dirty="0"/>
              <a:t>محیط نرم افزار </a:t>
            </a:r>
            <a:r>
              <a:rPr lang="en-US" dirty="0"/>
              <a:t>e-learning </a:t>
            </a:r>
          </a:p>
          <a:p>
            <a:r>
              <a:rPr lang="fa-IR" dirty="0"/>
              <a:t>نام گذاری فایل </a:t>
            </a:r>
          </a:p>
          <a:p>
            <a:r>
              <a:rPr lang="fa-IR" dirty="0"/>
              <a:t>صفحه آرائی و استفاده از عناصر گرافیکی </a:t>
            </a:r>
          </a:p>
          <a:p>
            <a:r>
              <a:rPr lang="fa-IR" dirty="0"/>
              <a:t>تنظیم های متن (سطربندی)</a:t>
            </a:r>
          </a:p>
          <a:p>
            <a:endParaRPr lang="en-US" dirty="0"/>
          </a:p>
        </p:txBody>
      </p:sp>
      <p:sp>
        <p:nvSpPr>
          <p:cNvPr id="5" name="Content Placeholder 2"/>
          <p:cNvSpPr txBox="1">
            <a:spLocks/>
          </p:cNvSpPr>
          <p:nvPr/>
        </p:nvSpPr>
        <p:spPr>
          <a:xfrm>
            <a:off x="757320" y="4617507"/>
            <a:ext cx="3945309" cy="1777927"/>
          </a:xfrm>
          <a:prstGeom prst="rect">
            <a:avLst/>
          </a:prstGeom>
        </p:spPr>
        <p:txBody>
          <a:bodyPr vert="horz" lIns="91440" tIns="45720" rIns="91440" bIns="45720" rtlCol="0">
            <a:normAutofit lnSpcReduction="10000"/>
          </a:bodyPr>
          <a:lstStyle>
            <a:lvl1pPr marL="228600" indent="-228600" algn="r" defTabSz="914400" rtl="1"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B Nikoo" panose="00000400000000000000" pitchFamily="2" charset="-78"/>
              </a:defRPr>
            </a:lvl1pPr>
            <a:lvl2pPr marL="685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B Nikoo" panose="00000400000000000000" pitchFamily="2" charset="-78"/>
              </a:defRPr>
            </a:lvl2pPr>
            <a:lvl3pPr marL="1143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Nikoo" panose="00000400000000000000" pitchFamily="2" charset="-78"/>
              </a:defRPr>
            </a:lvl3pPr>
            <a:lvl4pPr marL="16002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4pPr>
            <a:lvl5pPr marL="20574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B Nikoo"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r>
              <a:rPr lang="fa-IR" dirty="0"/>
              <a:t>زمینه و رنگ صفحه</a:t>
            </a:r>
          </a:p>
          <a:p>
            <a:r>
              <a:rPr lang="fa-IR" dirty="0"/>
              <a:t>ساختار سند</a:t>
            </a:r>
          </a:p>
          <a:p>
            <a:r>
              <a:rPr lang="fa-IR" dirty="0"/>
              <a:t>دقت وضوح صفحه </a:t>
            </a:r>
          </a:p>
          <a:p>
            <a:r>
              <a:rPr lang="fa-IR" dirty="0"/>
              <a:t>اندازه صفحه</a:t>
            </a:r>
          </a:p>
          <a:p>
            <a:endParaRPr lang="en-US" dirty="0"/>
          </a:p>
        </p:txBody>
      </p:sp>
      <p:sp>
        <p:nvSpPr>
          <p:cNvPr id="6" name="Rectangle 5"/>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2800" dirty="0">
                <a:solidFill>
                  <a:schemeClr val="bg2"/>
                </a:solidFill>
                <a:cs typeface="A EntezareZohoor B4" panose="00000700000000000000" pitchFamily="2" charset="-78"/>
              </a:rPr>
              <a:t>المان های موجود در محتوای الکترونیکی</a:t>
            </a:r>
            <a:endParaRPr lang="en-US" sz="2800" dirty="0">
              <a:solidFill>
                <a:schemeClr val="bg2"/>
              </a:solidFill>
              <a:cs typeface="A EntezareZohoor B4" panose="00000700000000000000" pitchFamily="2" charset="-78"/>
            </a:endParaRPr>
          </a:p>
        </p:txBody>
      </p:sp>
    </p:spTree>
    <p:custDataLst>
      <p:tags r:id="rId1"/>
    </p:custDataLst>
    <p:extLst>
      <p:ext uri="{BB962C8B-B14F-4D97-AF65-F5344CB8AC3E}">
        <p14:creationId xmlns:p14="http://schemas.microsoft.com/office/powerpoint/2010/main" val="150927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up)">
                                      <p:cBhvr>
                                        <p:cTn id="15" dur="10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up)">
                                      <p:cBhvr>
                                        <p:cTn id="20" dur="10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wipe(up)">
                                      <p:cBhvr>
                                        <p:cTn id="25" dur="10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wipe(up)">
                                      <p:cBhvr>
                                        <p:cTn id="30" dur="10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wipe(up)">
                                      <p:cBhvr>
                                        <p:cTn id="35" dur="1000"/>
                                        <p:tgtEl>
                                          <p:spTgt spid="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5">
                                            <p:txEl>
                                              <p:pRg st="1" end="1"/>
                                            </p:txEl>
                                          </p:spTgt>
                                        </p:tgtEl>
                                        <p:attrNameLst>
                                          <p:attrName>style.visibility</p:attrName>
                                        </p:attrNameLst>
                                      </p:cBhvr>
                                      <p:to>
                                        <p:strVal val="visible"/>
                                      </p:to>
                                    </p:set>
                                    <p:animEffect transition="in" filter="wipe(up)">
                                      <p:cBhvr>
                                        <p:cTn id="40" dur="1000"/>
                                        <p:tgtEl>
                                          <p:spTgt spid="5">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5">
                                            <p:txEl>
                                              <p:pRg st="2" end="2"/>
                                            </p:txEl>
                                          </p:spTgt>
                                        </p:tgtEl>
                                        <p:attrNameLst>
                                          <p:attrName>style.visibility</p:attrName>
                                        </p:attrNameLst>
                                      </p:cBhvr>
                                      <p:to>
                                        <p:strVal val="visible"/>
                                      </p:to>
                                    </p:set>
                                    <p:animEffect transition="in" filter="wipe(up)">
                                      <p:cBhvr>
                                        <p:cTn id="45" dur="1000"/>
                                        <p:tgtEl>
                                          <p:spTgt spid="5">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5">
                                            <p:txEl>
                                              <p:pRg st="3" end="3"/>
                                            </p:txEl>
                                          </p:spTgt>
                                        </p:tgtEl>
                                        <p:attrNameLst>
                                          <p:attrName>style.visibility</p:attrName>
                                        </p:attrNameLst>
                                      </p:cBhvr>
                                      <p:to>
                                        <p:strVal val="visible"/>
                                      </p:to>
                                    </p:set>
                                    <p:animEffect transition="in" filter="wipe(up)">
                                      <p:cBhvr>
                                        <p:cTn id="50"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تصویر</a:t>
            </a:r>
            <a:endParaRPr lang="en-US" dirty="0"/>
          </a:p>
        </p:txBody>
      </p:sp>
      <p:sp>
        <p:nvSpPr>
          <p:cNvPr id="3" name="Content Placeholder 2"/>
          <p:cNvSpPr>
            <a:spLocks noGrp="1"/>
          </p:cNvSpPr>
          <p:nvPr>
            <p:ph idx="1"/>
          </p:nvPr>
        </p:nvSpPr>
        <p:spPr>
          <a:xfrm>
            <a:off x="287383" y="2336873"/>
            <a:ext cx="10006799" cy="3599316"/>
          </a:xfrm>
        </p:spPr>
        <p:txBody>
          <a:bodyPr/>
          <a:lstStyle/>
          <a:p>
            <a:r>
              <a:rPr lang="fa-IR" dirty="0"/>
              <a:t>برای انتشار تصاویر به عنوان منابع اطلاعاتی و راهنما در</a:t>
            </a:r>
            <a:r>
              <a:rPr lang="fa-IR" b="1" dirty="0"/>
              <a:t> محتوای الکترونیکی</a:t>
            </a:r>
            <a:r>
              <a:rPr lang="fa-IR" dirty="0"/>
              <a:t> دلایل فراوانی وجود دارد.</a:t>
            </a:r>
          </a:p>
          <a:p>
            <a:pPr marL="0" indent="0">
              <a:buNone/>
            </a:pPr>
            <a:endParaRPr lang="en-US" dirty="0"/>
          </a:p>
          <a:p>
            <a:pPr marL="0" indent="0">
              <a:buNone/>
            </a:pPr>
            <a:r>
              <a:rPr lang="fa-IR" dirty="0"/>
              <a:t>برای تولید </a:t>
            </a:r>
            <a:r>
              <a:rPr lang="fa-IR" b="1" dirty="0"/>
              <a:t>محتوای الکترونیکی</a:t>
            </a:r>
            <a:r>
              <a:rPr lang="fa-IR" dirty="0"/>
              <a:t>، منابع مورد استفاده می تواند یکی از موارد زیر باشد:</a:t>
            </a:r>
          </a:p>
          <a:p>
            <a:pPr lvl="2"/>
            <a:r>
              <a:rPr lang="fa-IR" sz="2400" dirty="0"/>
              <a:t>اسکن (تصاویر، نقشه ها، اسناد، آثار هنری و کتاب های خطی)؛</a:t>
            </a:r>
          </a:p>
          <a:p>
            <a:pPr lvl="2"/>
            <a:r>
              <a:rPr lang="fa-IR" sz="2400" dirty="0"/>
              <a:t>اینترنت</a:t>
            </a:r>
          </a:p>
          <a:p>
            <a:pPr lvl="2"/>
            <a:r>
              <a:rPr lang="fa-IR" sz="2400" dirty="0"/>
              <a:t>منابع دیجیتال (نرم افزار و دوربین دیجیتال)</a:t>
            </a:r>
          </a:p>
          <a:p>
            <a:pPr marL="914400" lvl="2" indent="0">
              <a:buNone/>
            </a:pPr>
            <a:endParaRPr lang="fa-IR" sz="2400" dirty="0"/>
          </a:p>
          <a:p>
            <a:endParaRPr lang="en-US" dirty="0"/>
          </a:p>
        </p:txBody>
      </p:sp>
      <p:sp>
        <p:nvSpPr>
          <p:cNvPr id="5" name="Rectangle 4">
            <a:extLst>
              <a:ext uri="{FF2B5EF4-FFF2-40B4-BE49-F238E27FC236}">
                <a16:creationId xmlns:a16="http://schemas.microsoft.com/office/drawing/2014/main" id="{DE34DC68-0A17-464B-ACD2-146BAA4BED02}"/>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2800" dirty="0">
                <a:solidFill>
                  <a:schemeClr val="bg2"/>
                </a:solidFill>
                <a:cs typeface="A EntezareZohoor B4" panose="00000700000000000000" pitchFamily="2" charset="-78"/>
              </a:rPr>
              <a:t>المان های موجود در محتوای الکترونیکی</a:t>
            </a:r>
            <a:endParaRPr lang="en-US" sz="2800" dirty="0">
              <a:solidFill>
                <a:schemeClr val="bg2"/>
              </a:solidFill>
              <a:cs typeface="A EntezareZohoor B4" panose="00000700000000000000" pitchFamily="2" charset="-78"/>
            </a:endParaRPr>
          </a:p>
        </p:txBody>
      </p:sp>
    </p:spTree>
    <p:custDataLst>
      <p:tags r:id="rId1"/>
    </p:custDataLst>
    <p:extLst>
      <p:ext uri="{BB962C8B-B14F-4D97-AF65-F5344CB8AC3E}">
        <p14:creationId xmlns:p14="http://schemas.microsoft.com/office/powerpoint/2010/main" val="85654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anim calcmode="lin" valueType="num">
                                      <p:cBhvr>
                                        <p:cTn id="3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فیلم</a:t>
            </a:r>
            <a:endParaRPr lang="en-US" dirty="0"/>
          </a:p>
        </p:txBody>
      </p:sp>
      <p:sp>
        <p:nvSpPr>
          <p:cNvPr id="3" name="Content Placeholder 2"/>
          <p:cNvSpPr>
            <a:spLocks noGrp="1"/>
          </p:cNvSpPr>
          <p:nvPr>
            <p:ph idx="1"/>
          </p:nvPr>
        </p:nvSpPr>
        <p:spPr>
          <a:xfrm>
            <a:off x="680321" y="2312649"/>
            <a:ext cx="9613861" cy="3599316"/>
          </a:xfrm>
        </p:spPr>
        <p:txBody>
          <a:bodyPr>
            <a:normAutofit fontScale="92500"/>
          </a:bodyPr>
          <a:lstStyle/>
          <a:p>
            <a:pPr algn="just"/>
            <a:r>
              <a:rPr lang="fa-IR" dirty="0"/>
              <a:t>فیلم یا به صورت مستقیم یا به عنوان یک منبع پیوست در </a:t>
            </a:r>
            <a:r>
              <a:rPr lang="fa-IR" b="1" dirty="0"/>
              <a:t>محتوای الکترونیکی</a:t>
            </a:r>
            <a:r>
              <a:rPr lang="fa-IR" dirty="0"/>
              <a:t> قرار داده می شود. </a:t>
            </a:r>
          </a:p>
          <a:p>
            <a:pPr algn="just"/>
            <a:endParaRPr lang="fa-IR" dirty="0"/>
          </a:p>
          <a:p>
            <a:pPr algn="just"/>
            <a:r>
              <a:rPr lang="fa-IR" dirty="0"/>
              <a:t>اگر قالب فیل مناسب انتشار در </a:t>
            </a:r>
            <a:r>
              <a:rPr lang="fa-IR" b="1" dirty="0"/>
              <a:t>محیط الکترونیکی</a:t>
            </a:r>
            <a:r>
              <a:rPr lang="fa-IR" dirty="0"/>
              <a:t> نیست باید آن را به قالب مناسب تبدیل کرد. </a:t>
            </a:r>
          </a:p>
          <a:p>
            <a:pPr algn="just"/>
            <a:r>
              <a:rPr lang="en-US" dirty="0" err="1"/>
              <a:t>avi</a:t>
            </a:r>
            <a:endParaRPr lang="fa-IR" dirty="0"/>
          </a:p>
          <a:p>
            <a:pPr algn="just"/>
            <a:r>
              <a:rPr lang="en-US" dirty="0" err="1"/>
              <a:t>asf</a:t>
            </a:r>
            <a:endParaRPr lang="en-US" dirty="0"/>
          </a:p>
          <a:p>
            <a:pPr algn="just"/>
            <a:r>
              <a:rPr lang="en-US" dirty="0"/>
              <a:t>mp4</a:t>
            </a:r>
          </a:p>
          <a:p>
            <a:pPr algn="just"/>
            <a:r>
              <a:rPr lang="en-US" dirty="0"/>
              <a:t>mpeg</a:t>
            </a:r>
          </a:p>
          <a:p>
            <a:pPr algn="just"/>
            <a:r>
              <a:rPr lang="en-US" dirty="0" err="1"/>
              <a:t>mov</a:t>
            </a:r>
            <a:r>
              <a:rPr lang="en-US" dirty="0"/>
              <a:t> </a:t>
            </a:r>
            <a:r>
              <a:rPr lang="fa-IR" dirty="0"/>
              <a:t>یا </a:t>
            </a:r>
            <a:r>
              <a:rPr lang="en-US" dirty="0" err="1"/>
              <a:t>qt</a:t>
            </a:r>
            <a:endParaRPr lang="en-US" dirty="0"/>
          </a:p>
          <a:p>
            <a:pPr algn="just"/>
            <a:endParaRPr lang="en-US" dirty="0"/>
          </a:p>
        </p:txBody>
      </p:sp>
      <p:sp>
        <p:nvSpPr>
          <p:cNvPr id="6" name="Rectangle 5">
            <a:extLst>
              <a:ext uri="{FF2B5EF4-FFF2-40B4-BE49-F238E27FC236}">
                <a16:creationId xmlns:a16="http://schemas.microsoft.com/office/drawing/2014/main" id="{D8E95D81-2136-4FA4-8E1F-DDD9B1EAC086}"/>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2800" dirty="0">
                <a:solidFill>
                  <a:schemeClr val="bg2"/>
                </a:solidFill>
                <a:cs typeface="A EntezareZohoor B4" panose="00000700000000000000" pitchFamily="2" charset="-78"/>
              </a:rPr>
              <a:t>المان های موجود در محتوای الکترونیکی</a:t>
            </a:r>
            <a:endParaRPr lang="en-US" sz="2800" dirty="0">
              <a:solidFill>
                <a:schemeClr val="bg2"/>
              </a:solidFill>
              <a:cs typeface="A EntezareZohoor B4" panose="00000700000000000000" pitchFamily="2" charset="-78"/>
            </a:endParaRPr>
          </a:p>
        </p:txBody>
      </p:sp>
    </p:spTree>
    <p:custDataLst>
      <p:tags r:id="rId1"/>
    </p:custDataLst>
    <p:extLst>
      <p:ext uri="{BB962C8B-B14F-4D97-AF65-F5344CB8AC3E}">
        <p14:creationId xmlns:p14="http://schemas.microsoft.com/office/powerpoint/2010/main" val="3012648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فیلم</a:t>
            </a:r>
            <a:endParaRPr lang="en-US" dirty="0"/>
          </a:p>
        </p:txBody>
      </p:sp>
      <p:sp>
        <p:nvSpPr>
          <p:cNvPr id="3" name="Content Placeholder 2"/>
          <p:cNvSpPr>
            <a:spLocks noGrp="1"/>
          </p:cNvSpPr>
          <p:nvPr>
            <p:ph idx="1"/>
          </p:nvPr>
        </p:nvSpPr>
        <p:spPr/>
        <p:txBody>
          <a:bodyPr/>
          <a:lstStyle/>
          <a:p>
            <a:pPr algn="just"/>
            <a:r>
              <a:rPr lang="fa-IR" dirty="0"/>
              <a:t>مشاهده فیلم در وب، می تواند هم زمان با دریافت فایل باشد یا پس از دریافت کامل آن و ذخیره بر روی سیستم، آن را اجرا و مشاهده کرد.</a:t>
            </a:r>
            <a:endParaRPr lang="en-US" dirty="0"/>
          </a:p>
          <a:p>
            <a:pPr algn="just"/>
            <a:endParaRPr lang="en-US" dirty="0"/>
          </a:p>
          <a:p>
            <a:pPr algn="just"/>
            <a:r>
              <a:rPr lang="fa-IR" dirty="0"/>
              <a:t>در صورت درج فیلم به عنوان پیوست در </a:t>
            </a:r>
            <a:r>
              <a:rPr lang="fa-IR" b="1" dirty="0"/>
              <a:t>محتوای الکترونیکی</a:t>
            </a:r>
            <a:r>
              <a:rPr lang="fa-IR" dirty="0"/>
              <a:t> باید حجم فایل در کنار پیوند عنوان شود و آیکون قالب استاندارد، که نشان دهنده قالب تصویر ویدئویی باشد در محتوا قرار داده شود.</a:t>
            </a:r>
            <a:endParaRPr lang="en-US" dirty="0"/>
          </a:p>
        </p:txBody>
      </p:sp>
      <p:sp>
        <p:nvSpPr>
          <p:cNvPr id="6" name="Rectangle 5">
            <a:extLst>
              <a:ext uri="{FF2B5EF4-FFF2-40B4-BE49-F238E27FC236}">
                <a16:creationId xmlns:a16="http://schemas.microsoft.com/office/drawing/2014/main" id="{C2E4480E-0563-4366-AD58-D8CC7C0436CC}"/>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2800" dirty="0">
                <a:solidFill>
                  <a:schemeClr val="bg2"/>
                </a:solidFill>
                <a:cs typeface="A EntezareZohoor B4" panose="00000700000000000000" pitchFamily="2" charset="-78"/>
              </a:rPr>
              <a:t>المان های موجود در محتوای الکترونیکی</a:t>
            </a:r>
            <a:endParaRPr lang="en-US" sz="2800" dirty="0">
              <a:solidFill>
                <a:schemeClr val="bg2"/>
              </a:solidFill>
              <a:cs typeface="A EntezareZohoor B4" panose="00000700000000000000" pitchFamily="2" charset="-78"/>
            </a:endParaRPr>
          </a:p>
        </p:txBody>
      </p:sp>
    </p:spTree>
    <p:custDataLst>
      <p:tags r:id="rId1"/>
    </p:custDataLst>
    <p:extLst>
      <p:ext uri="{BB962C8B-B14F-4D97-AF65-F5344CB8AC3E}">
        <p14:creationId xmlns:p14="http://schemas.microsoft.com/office/powerpoint/2010/main" val="133577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صدا</a:t>
            </a:r>
            <a:endParaRPr lang="en-US" dirty="0"/>
          </a:p>
        </p:txBody>
      </p:sp>
      <p:sp>
        <p:nvSpPr>
          <p:cNvPr id="3" name="Content Placeholder 2"/>
          <p:cNvSpPr>
            <a:spLocks noGrp="1"/>
          </p:cNvSpPr>
          <p:nvPr>
            <p:ph idx="1"/>
          </p:nvPr>
        </p:nvSpPr>
        <p:spPr/>
        <p:txBody>
          <a:bodyPr/>
          <a:lstStyle/>
          <a:p>
            <a:r>
              <a:rPr lang="fa-IR" dirty="0"/>
              <a:t>عنصر مستقل یا تکمیل کنننده یادگیری و از عناصر اصل چند رسانه ها . صدا می تواند شامل صدای شخص، محیط، اصوات و یا موسیقی باشد</a:t>
            </a:r>
          </a:p>
          <a:p>
            <a:endParaRPr lang="fa-IR" dirty="0"/>
          </a:p>
          <a:p>
            <a:r>
              <a:rPr lang="fa-IR" dirty="0"/>
              <a:t>   فرمت های متداول برای افزودن صدا به سند عبارت است از :</a:t>
            </a:r>
          </a:p>
          <a:p>
            <a:endParaRPr lang="fa-IR" dirty="0"/>
          </a:p>
          <a:p>
            <a:pPr marL="0" indent="0" algn="ctr">
              <a:buNone/>
            </a:pPr>
            <a:r>
              <a:rPr lang="fa-IR" dirty="0"/>
              <a:t> </a:t>
            </a:r>
            <a:r>
              <a:rPr lang="en-US" dirty="0"/>
              <a:t>wav، mid، mp3.</a:t>
            </a:r>
          </a:p>
        </p:txBody>
      </p:sp>
      <p:sp>
        <p:nvSpPr>
          <p:cNvPr id="6" name="Rectangle 5">
            <a:extLst>
              <a:ext uri="{FF2B5EF4-FFF2-40B4-BE49-F238E27FC236}">
                <a16:creationId xmlns:a16="http://schemas.microsoft.com/office/drawing/2014/main" id="{8B5F34F7-CBF1-4D67-A9AA-F29FA4537447}"/>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2800" dirty="0">
                <a:solidFill>
                  <a:schemeClr val="bg2"/>
                </a:solidFill>
                <a:cs typeface="A EntezareZohoor B4" panose="00000700000000000000" pitchFamily="2" charset="-78"/>
              </a:rPr>
              <a:t>المان های موجود در محتوای الکترونیکی</a:t>
            </a:r>
            <a:endParaRPr lang="en-US" sz="2800" dirty="0">
              <a:solidFill>
                <a:schemeClr val="bg2"/>
              </a:solidFill>
              <a:cs typeface="A EntezareZohoor B4" panose="00000700000000000000" pitchFamily="2" charset="-78"/>
            </a:endParaRPr>
          </a:p>
        </p:txBody>
      </p:sp>
    </p:spTree>
    <p:custDataLst>
      <p:tags r:id="rId1"/>
    </p:custDataLst>
    <p:extLst>
      <p:ext uri="{BB962C8B-B14F-4D97-AF65-F5344CB8AC3E}">
        <p14:creationId xmlns:p14="http://schemas.microsoft.com/office/powerpoint/2010/main" val="357725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right)">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متن </a:t>
            </a:r>
            <a:endParaRPr lang="en-US" sz="4400" dirty="0">
              <a:solidFill>
                <a:schemeClr val="bg2"/>
              </a:solidFill>
              <a:cs typeface="A EntezareZohoor B4" panose="00000700000000000000" pitchFamily="2" charset="-78"/>
            </a:endParaRPr>
          </a:p>
        </p:txBody>
      </p:sp>
      <p:pic>
        <p:nvPicPr>
          <p:cNvPr id="1026" name="Picture 2" descr="Image result for word office">
            <a:extLst>
              <a:ext uri="{FF2B5EF4-FFF2-40B4-BE49-F238E27FC236}">
                <a16:creationId xmlns:a16="http://schemas.microsoft.com/office/drawing/2014/main" id="{09913691-435C-48FE-966D-350A490F06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752" y="2158895"/>
            <a:ext cx="2124075" cy="21526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لتکس‬‎">
            <a:extLst>
              <a:ext uri="{FF2B5EF4-FFF2-40B4-BE49-F238E27FC236}">
                <a16:creationId xmlns:a16="http://schemas.microsoft.com/office/drawing/2014/main" id="{66E267E0-3A7E-42B4-A51C-114090444D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7798" y="2547051"/>
            <a:ext cx="2541755" cy="20354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adobe acrobat">
            <a:extLst>
              <a:ext uri="{FF2B5EF4-FFF2-40B4-BE49-F238E27FC236}">
                <a16:creationId xmlns:a16="http://schemas.microsoft.com/office/drawing/2014/main" id="{CBF9D2C3-75E9-4BB5-9386-9FE6F91E37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343" y="4582480"/>
            <a:ext cx="2162175" cy="21145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5A2BDE1B-362A-402D-969D-AF5DA46EEE46}"/>
              </a:ext>
            </a:extLst>
          </p:cNvPr>
          <p:cNvPicPr>
            <a:picLocks noChangeAspect="1"/>
          </p:cNvPicPr>
          <p:nvPr/>
        </p:nvPicPr>
        <p:blipFill>
          <a:blip r:embed="rId6"/>
          <a:stretch>
            <a:fillRect/>
          </a:stretch>
        </p:blipFill>
        <p:spPr>
          <a:xfrm>
            <a:off x="5875915" y="4884665"/>
            <a:ext cx="4207275" cy="1812365"/>
          </a:xfrm>
          <a:prstGeom prst="rect">
            <a:avLst/>
          </a:prstGeom>
        </p:spPr>
      </p:pic>
    </p:spTree>
    <p:custDataLst>
      <p:tags r:id="rId1"/>
    </p:custDataLst>
    <p:extLst>
      <p:ext uri="{BB962C8B-B14F-4D97-AF65-F5344CB8AC3E}">
        <p14:creationId xmlns:p14="http://schemas.microsoft.com/office/powerpoint/2010/main" val="2998495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 نواع محتوای الکترونیکی</a:t>
            </a:r>
            <a:endParaRPr lang="en-US" dirty="0"/>
          </a:p>
        </p:txBody>
      </p:sp>
      <p:sp>
        <p:nvSpPr>
          <p:cNvPr id="6" name="Freeform 5"/>
          <p:cNvSpPr/>
          <p:nvPr/>
        </p:nvSpPr>
        <p:spPr>
          <a:xfrm rot="20981360">
            <a:off x="3375823" y="3123641"/>
            <a:ext cx="2001956" cy="1828800"/>
          </a:xfrm>
          <a:custGeom>
            <a:avLst/>
            <a:gdLst>
              <a:gd name="connsiteX0" fmla="*/ 1087556 w 2001956"/>
              <a:gd name="connsiteY0" fmla="*/ 0 h 1828800"/>
              <a:gd name="connsiteX1" fmla="*/ 2001956 w 2001956"/>
              <a:gd name="connsiteY1" fmla="*/ 914400 h 1828800"/>
              <a:gd name="connsiteX2" fmla="*/ 1087556 w 2001956"/>
              <a:gd name="connsiteY2" fmla="*/ 1828800 h 1828800"/>
              <a:gd name="connsiteX3" fmla="*/ 173156 w 2001956"/>
              <a:gd name="connsiteY3" fmla="*/ 914400 h 1828800"/>
              <a:gd name="connsiteX4" fmla="*/ 214266 w 2001956"/>
              <a:gd name="connsiteY4" fmla="*/ 642486 h 1828800"/>
              <a:gd name="connsiteX5" fmla="*/ 215936 w 2001956"/>
              <a:gd name="connsiteY5" fmla="*/ 637924 h 1828800"/>
              <a:gd name="connsiteX6" fmla="*/ 0 w 2001956"/>
              <a:gd name="connsiteY6" fmla="*/ 337410 h 1828800"/>
              <a:gd name="connsiteX7" fmla="*/ 377203 w 2001956"/>
              <a:gd name="connsiteY7" fmla="*/ 345118 h 1828800"/>
              <a:gd name="connsiteX8" fmla="*/ 440978 w 2001956"/>
              <a:gd name="connsiteY8" fmla="*/ 267822 h 1828800"/>
              <a:gd name="connsiteX9" fmla="*/ 1087556 w 2001956"/>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1956" h="1828800">
                <a:moveTo>
                  <a:pt x="1087556" y="0"/>
                </a:moveTo>
                <a:cubicBezTo>
                  <a:pt x="1592565" y="0"/>
                  <a:pt x="2001956" y="409391"/>
                  <a:pt x="2001956" y="914400"/>
                </a:cubicBezTo>
                <a:cubicBezTo>
                  <a:pt x="2001956" y="1419409"/>
                  <a:pt x="1592565" y="1828800"/>
                  <a:pt x="1087556" y="1828800"/>
                </a:cubicBezTo>
                <a:cubicBezTo>
                  <a:pt x="582547" y="1828800"/>
                  <a:pt x="173156" y="1419409"/>
                  <a:pt x="173156" y="914400"/>
                </a:cubicBezTo>
                <a:cubicBezTo>
                  <a:pt x="173156" y="819711"/>
                  <a:pt x="187549" y="728383"/>
                  <a:pt x="214266" y="642486"/>
                </a:cubicBezTo>
                <a:lnTo>
                  <a:pt x="215936" y="637924"/>
                </a:lnTo>
                <a:lnTo>
                  <a:pt x="0" y="337410"/>
                </a:lnTo>
                <a:lnTo>
                  <a:pt x="377203" y="345118"/>
                </a:lnTo>
                <a:lnTo>
                  <a:pt x="440978" y="267822"/>
                </a:lnTo>
                <a:cubicBezTo>
                  <a:pt x="606452" y="102348"/>
                  <a:pt x="835052" y="0"/>
                  <a:pt x="1087556"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6350">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6"/>
          <p:cNvSpPr/>
          <p:nvPr/>
        </p:nvSpPr>
        <p:spPr>
          <a:xfrm rot="7800000">
            <a:off x="4942456" y="3514723"/>
            <a:ext cx="2001956" cy="1828800"/>
          </a:xfrm>
          <a:custGeom>
            <a:avLst/>
            <a:gdLst>
              <a:gd name="connsiteX0" fmla="*/ 1087556 w 2001956"/>
              <a:gd name="connsiteY0" fmla="*/ 0 h 1828800"/>
              <a:gd name="connsiteX1" fmla="*/ 2001956 w 2001956"/>
              <a:gd name="connsiteY1" fmla="*/ 914400 h 1828800"/>
              <a:gd name="connsiteX2" fmla="*/ 1087556 w 2001956"/>
              <a:gd name="connsiteY2" fmla="*/ 1828800 h 1828800"/>
              <a:gd name="connsiteX3" fmla="*/ 173156 w 2001956"/>
              <a:gd name="connsiteY3" fmla="*/ 914400 h 1828800"/>
              <a:gd name="connsiteX4" fmla="*/ 214266 w 2001956"/>
              <a:gd name="connsiteY4" fmla="*/ 642486 h 1828800"/>
              <a:gd name="connsiteX5" fmla="*/ 215936 w 2001956"/>
              <a:gd name="connsiteY5" fmla="*/ 637924 h 1828800"/>
              <a:gd name="connsiteX6" fmla="*/ 0 w 2001956"/>
              <a:gd name="connsiteY6" fmla="*/ 337410 h 1828800"/>
              <a:gd name="connsiteX7" fmla="*/ 377203 w 2001956"/>
              <a:gd name="connsiteY7" fmla="*/ 345118 h 1828800"/>
              <a:gd name="connsiteX8" fmla="*/ 440978 w 2001956"/>
              <a:gd name="connsiteY8" fmla="*/ 267822 h 1828800"/>
              <a:gd name="connsiteX9" fmla="*/ 1087556 w 2001956"/>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1956" h="1828800">
                <a:moveTo>
                  <a:pt x="1087556" y="0"/>
                </a:moveTo>
                <a:cubicBezTo>
                  <a:pt x="1592565" y="0"/>
                  <a:pt x="2001956" y="409391"/>
                  <a:pt x="2001956" y="914400"/>
                </a:cubicBezTo>
                <a:cubicBezTo>
                  <a:pt x="2001956" y="1419409"/>
                  <a:pt x="1592565" y="1828800"/>
                  <a:pt x="1087556" y="1828800"/>
                </a:cubicBezTo>
                <a:cubicBezTo>
                  <a:pt x="582547" y="1828800"/>
                  <a:pt x="173156" y="1419409"/>
                  <a:pt x="173156" y="914400"/>
                </a:cubicBezTo>
                <a:cubicBezTo>
                  <a:pt x="173156" y="819711"/>
                  <a:pt x="187549" y="728383"/>
                  <a:pt x="214266" y="642486"/>
                </a:cubicBezTo>
                <a:lnTo>
                  <a:pt x="215936" y="637924"/>
                </a:lnTo>
                <a:lnTo>
                  <a:pt x="0" y="337410"/>
                </a:lnTo>
                <a:lnTo>
                  <a:pt x="377203" y="345118"/>
                </a:lnTo>
                <a:lnTo>
                  <a:pt x="440978" y="267822"/>
                </a:lnTo>
                <a:cubicBezTo>
                  <a:pt x="606452" y="102348"/>
                  <a:pt x="835052" y="0"/>
                  <a:pt x="1087556"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6350">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Freeform 7"/>
          <p:cNvSpPr/>
          <p:nvPr/>
        </p:nvSpPr>
        <p:spPr>
          <a:xfrm rot="12114246">
            <a:off x="3818259" y="4744956"/>
            <a:ext cx="2001956" cy="1828800"/>
          </a:xfrm>
          <a:custGeom>
            <a:avLst/>
            <a:gdLst>
              <a:gd name="connsiteX0" fmla="*/ 1087556 w 2001956"/>
              <a:gd name="connsiteY0" fmla="*/ 0 h 1828800"/>
              <a:gd name="connsiteX1" fmla="*/ 2001956 w 2001956"/>
              <a:gd name="connsiteY1" fmla="*/ 914400 h 1828800"/>
              <a:gd name="connsiteX2" fmla="*/ 1087556 w 2001956"/>
              <a:gd name="connsiteY2" fmla="*/ 1828800 h 1828800"/>
              <a:gd name="connsiteX3" fmla="*/ 173156 w 2001956"/>
              <a:gd name="connsiteY3" fmla="*/ 914400 h 1828800"/>
              <a:gd name="connsiteX4" fmla="*/ 214266 w 2001956"/>
              <a:gd name="connsiteY4" fmla="*/ 642486 h 1828800"/>
              <a:gd name="connsiteX5" fmla="*/ 215936 w 2001956"/>
              <a:gd name="connsiteY5" fmla="*/ 637924 h 1828800"/>
              <a:gd name="connsiteX6" fmla="*/ 0 w 2001956"/>
              <a:gd name="connsiteY6" fmla="*/ 337410 h 1828800"/>
              <a:gd name="connsiteX7" fmla="*/ 377203 w 2001956"/>
              <a:gd name="connsiteY7" fmla="*/ 345118 h 1828800"/>
              <a:gd name="connsiteX8" fmla="*/ 440978 w 2001956"/>
              <a:gd name="connsiteY8" fmla="*/ 267822 h 1828800"/>
              <a:gd name="connsiteX9" fmla="*/ 1087556 w 2001956"/>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1956" h="1828800">
                <a:moveTo>
                  <a:pt x="1087556" y="0"/>
                </a:moveTo>
                <a:cubicBezTo>
                  <a:pt x="1592565" y="0"/>
                  <a:pt x="2001956" y="409391"/>
                  <a:pt x="2001956" y="914400"/>
                </a:cubicBezTo>
                <a:cubicBezTo>
                  <a:pt x="2001956" y="1419409"/>
                  <a:pt x="1592565" y="1828800"/>
                  <a:pt x="1087556" y="1828800"/>
                </a:cubicBezTo>
                <a:cubicBezTo>
                  <a:pt x="582547" y="1828800"/>
                  <a:pt x="173156" y="1419409"/>
                  <a:pt x="173156" y="914400"/>
                </a:cubicBezTo>
                <a:cubicBezTo>
                  <a:pt x="173156" y="819711"/>
                  <a:pt x="187549" y="728383"/>
                  <a:pt x="214266" y="642486"/>
                </a:cubicBezTo>
                <a:lnTo>
                  <a:pt x="215936" y="637924"/>
                </a:lnTo>
                <a:lnTo>
                  <a:pt x="0" y="337410"/>
                </a:lnTo>
                <a:lnTo>
                  <a:pt x="377203" y="345118"/>
                </a:lnTo>
                <a:lnTo>
                  <a:pt x="440978" y="267822"/>
                </a:lnTo>
                <a:cubicBezTo>
                  <a:pt x="606452" y="102348"/>
                  <a:pt x="835052" y="0"/>
                  <a:pt x="1087556"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6350">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7125956" y="3807041"/>
            <a:ext cx="2714965" cy="458587"/>
          </a:xfrm>
          <a:prstGeom prst="rect">
            <a:avLst/>
          </a:prstGeom>
          <a:noFill/>
        </p:spPr>
        <p:txBody>
          <a:bodyPr wrap="square" rtlCol="0" anchor="ctr">
            <a:spAutoFit/>
          </a:bodyPr>
          <a:lstStyle/>
          <a:p>
            <a:pPr lvl="1" algn="ctr" rtl="1">
              <a:lnSpc>
                <a:spcPct val="80000"/>
              </a:lnSpc>
            </a:pPr>
            <a:r>
              <a:rPr lang="fa-IR" altLang="en-US" sz="2800" dirty="0">
                <a:cs typeface="B Mitra" panose="00000400000000000000" pitchFamily="2" charset="-78"/>
              </a:rPr>
              <a:t>تجربه یادگیری</a:t>
            </a:r>
          </a:p>
        </p:txBody>
      </p:sp>
      <p:sp>
        <p:nvSpPr>
          <p:cNvPr id="11" name="Text Placeholder 3"/>
          <p:cNvSpPr txBox="1">
            <a:spLocks/>
          </p:cNvSpPr>
          <p:nvPr/>
        </p:nvSpPr>
        <p:spPr>
          <a:xfrm>
            <a:off x="5614927" y="5923949"/>
            <a:ext cx="3240878" cy="759838"/>
          </a:xfrm>
          <a:prstGeom prst="rect">
            <a:avLst/>
          </a:prstGeom>
          <a:effectLst/>
        </p:spPr>
        <p:txBody>
          <a:bodyPr vert="horz" wrap="square" lIns="0" tIns="0" rIns="0" bIns="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333" b="0" kern="1200" baseline="0">
                <a:solidFill>
                  <a:schemeClr val="tx1">
                    <a:lumMod val="50000"/>
                    <a:lumOff val="50000"/>
                  </a:schemeClr>
                </a:solidFill>
                <a:latin typeface="+mn-lt"/>
                <a:ea typeface="+mn-ea"/>
                <a:cs typeface="+mn-cs"/>
              </a:defRPr>
            </a:lvl1pPr>
            <a:lvl2pPr marL="609585"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1219170" indent="0" algn="l" defTabSz="914400" rtl="0" eaLnBrk="1" latinLnBrk="0" hangingPunct="1">
              <a:lnSpc>
                <a:spcPct val="90000"/>
              </a:lnSpc>
              <a:spcBef>
                <a:spcPts val="500"/>
              </a:spcBef>
              <a:buFont typeface="Arial" panose="020B0604020202020204" pitchFamily="34" charset="0"/>
              <a:buNone/>
              <a:defRPr sz="1333" kern="1200">
                <a:solidFill>
                  <a:schemeClr val="tx1"/>
                </a:solidFill>
                <a:latin typeface="+mn-lt"/>
                <a:ea typeface="+mn-ea"/>
                <a:cs typeface="+mn-cs"/>
              </a:defRPr>
            </a:lvl3pPr>
            <a:lvl4pPr marL="1828754"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2438339"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3047924"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6pPr>
            <a:lvl7pPr marL="3657509"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7pPr>
            <a:lvl8pPr marL="4267093"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8pPr>
            <a:lvl9pPr marL="4876678"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9pPr>
          </a:lstStyle>
          <a:p>
            <a:pPr lvl="1" algn="ctr" rtl="1">
              <a:lnSpc>
                <a:spcPct val="80000"/>
              </a:lnSpc>
            </a:pPr>
            <a:r>
              <a:rPr lang="fa-IR" altLang="en-US" sz="2800" dirty="0">
                <a:cs typeface="B Mitra" panose="00000400000000000000" pitchFamily="2" charset="-78"/>
              </a:rPr>
              <a:t>پشتیبانی عملکرد</a:t>
            </a:r>
            <a:endParaRPr lang="en-US" altLang="en-US" sz="2800" dirty="0">
              <a:cs typeface="B Mitra" panose="00000400000000000000" pitchFamily="2" charset="-78"/>
            </a:endParaRPr>
          </a:p>
        </p:txBody>
      </p:sp>
      <p:sp>
        <p:nvSpPr>
          <p:cNvPr id="12" name="Text Placeholder 3"/>
          <p:cNvSpPr txBox="1">
            <a:spLocks/>
          </p:cNvSpPr>
          <p:nvPr/>
        </p:nvSpPr>
        <p:spPr>
          <a:xfrm>
            <a:off x="270163" y="3156356"/>
            <a:ext cx="3384918" cy="759838"/>
          </a:xfrm>
          <a:prstGeom prst="rect">
            <a:avLst/>
          </a:prstGeom>
          <a:effectLst/>
        </p:spPr>
        <p:txBody>
          <a:bodyPr vert="horz" wrap="square" lIns="0" tIns="0" rIns="0" bIns="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333" b="0" kern="1200" baseline="0">
                <a:solidFill>
                  <a:schemeClr val="tx1">
                    <a:lumMod val="50000"/>
                    <a:lumOff val="50000"/>
                  </a:schemeClr>
                </a:solidFill>
                <a:latin typeface="+mn-lt"/>
                <a:ea typeface="+mn-ea"/>
                <a:cs typeface="+mn-cs"/>
              </a:defRPr>
            </a:lvl1pPr>
            <a:lvl2pPr marL="609585"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1219170" indent="0" algn="l" defTabSz="914400" rtl="0" eaLnBrk="1" latinLnBrk="0" hangingPunct="1">
              <a:lnSpc>
                <a:spcPct val="90000"/>
              </a:lnSpc>
              <a:spcBef>
                <a:spcPts val="500"/>
              </a:spcBef>
              <a:buFont typeface="Arial" panose="020B0604020202020204" pitchFamily="34" charset="0"/>
              <a:buNone/>
              <a:defRPr sz="1333" kern="1200">
                <a:solidFill>
                  <a:schemeClr val="tx1"/>
                </a:solidFill>
                <a:latin typeface="+mn-lt"/>
                <a:ea typeface="+mn-ea"/>
                <a:cs typeface="+mn-cs"/>
              </a:defRPr>
            </a:lvl3pPr>
            <a:lvl4pPr marL="1828754"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2438339"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3047924"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6pPr>
            <a:lvl7pPr marL="3657509"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7pPr>
            <a:lvl8pPr marL="4267093"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8pPr>
            <a:lvl9pPr marL="4876678"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9pPr>
          </a:lstStyle>
          <a:p>
            <a:pPr lvl="1" algn="ctr" rtl="1">
              <a:lnSpc>
                <a:spcPct val="80000"/>
              </a:lnSpc>
            </a:pPr>
            <a:r>
              <a:rPr lang="fa-IR" altLang="en-US" sz="2800" dirty="0">
                <a:cs typeface="B Mitra" panose="00000400000000000000" pitchFamily="2" charset="-78"/>
              </a:rPr>
              <a:t>اطلاعات</a:t>
            </a:r>
          </a:p>
        </p:txBody>
      </p:sp>
      <p:sp>
        <p:nvSpPr>
          <p:cNvPr id="13" name="TextBox 12"/>
          <p:cNvSpPr txBox="1"/>
          <p:nvPr/>
        </p:nvSpPr>
        <p:spPr>
          <a:xfrm>
            <a:off x="4520589" y="2398491"/>
            <a:ext cx="7288137" cy="584775"/>
          </a:xfrm>
          <a:prstGeom prst="rect">
            <a:avLst/>
          </a:prstGeom>
          <a:noFill/>
        </p:spPr>
        <p:txBody>
          <a:bodyPr wrap="square" rtlCol="0">
            <a:spAutoFit/>
          </a:bodyPr>
          <a:lstStyle/>
          <a:p>
            <a:pPr lvl="0" algn="r" rtl="1" eaLnBrk="1" fontAlgn="auto" hangingPunct="1">
              <a:spcBef>
                <a:spcPts val="0"/>
              </a:spcBef>
              <a:spcAft>
                <a:spcPts val="0"/>
              </a:spcAft>
            </a:pPr>
            <a:r>
              <a:rPr lang="fa-IR" altLang="en-US" sz="3200" dirty="0">
                <a:cs typeface="B Nikoo" panose="00000400000000000000" pitchFamily="2" charset="-78"/>
              </a:rPr>
              <a:t>نوع محتوای الکترونیکی که دانشپذیرها نیاز دارند:</a:t>
            </a:r>
            <a:endParaRPr kumimoji="0" lang="en-US" sz="3200" b="1" i="0" u="none" strike="noStrike" kern="1200" cap="none" spc="0" normalizeH="0" baseline="0" noProof="0" dirty="0">
              <a:ln>
                <a:noFill/>
              </a:ln>
              <a:solidFill>
                <a:srgbClr val="56595E"/>
              </a:solidFill>
              <a:effectLst/>
              <a:uLnTx/>
              <a:uFillTx/>
              <a:latin typeface="Candara" panose="020E0502030303020204" pitchFamily="34" charset="0"/>
              <a:cs typeface="B Nikoo" panose="00000400000000000000" pitchFamily="2" charset="-78"/>
            </a:endParaRPr>
          </a:p>
        </p:txBody>
      </p:sp>
    </p:spTree>
    <p:custDataLst>
      <p:tags r:id="rId1"/>
    </p:custDataLst>
    <p:extLst>
      <p:ext uri="{BB962C8B-B14F-4D97-AF65-F5344CB8AC3E}">
        <p14:creationId xmlns:p14="http://schemas.microsoft.com/office/powerpoint/2010/main" val="32703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تصاویر </a:t>
            </a:r>
            <a:endParaRPr lang="en-US" sz="4400" dirty="0">
              <a:solidFill>
                <a:schemeClr val="bg2"/>
              </a:solidFill>
              <a:cs typeface="A EntezareZohoor B4" panose="00000700000000000000" pitchFamily="2" charset="-78"/>
            </a:endParaRPr>
          </a:p>
        </p:txBody>
      </p:sp>
      <p:pic>
        <p:nvPicPr>
          <p:cNvPr id="2050" name="Picture 2" descr="Image result for adobe photoshop">
            <a:extLst>
              <a:ext uri="{FF2B5EF4-FFF2-40B4-BE49-F238E27FC236}">
                <a16:creationId xmlns:a16="http://schemas.microsoft.com/office/drawing/2014/main" id="{5CA97DF3-4428-4060-BE8E-EFCD4D201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38821">
            <a:off x="532441" y="2230036"/>
            <a:ext cx="3915332" cy="265324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orel">
            <a:extLst>
              <a:ext uri="{FF2B5EF4-FFF2-40B4-BE49-F238E27FC236}">
                <a16:creationId xmlns:a16="http://schemas.microsoft.com/office/drawing/2014/main" id="{F8E5C2DF-8DC8-403A-AEF9-4BC5CD4483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88979">
            <a:off x="5969810" y="2634420"/>
            <a:ext cx="3448566" cy="250447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image editor">
            <a:extLst>
              <a:ext uri="{FF2B5EF4-FFF2-40B4-BE49-F238E27FC236}">
                <a16:creationId xmlns:a16="http://schemas.microsoft.com/office/drawing/2014/main" id="{5FE10FC7-5C59-4BBB-9E3C-08E48CDB70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4627" y="4197098"/>
            <a:ext cx="3287956" cy="23787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52505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فیلم</a:t>
            </a:r>
            <a:endParaRPr lang="en-US" sz="4400" dirty="0">
              <a:solidFill>
                <a:schemeClr val="bg2"/>
              </a:solidFill>
              <a:cs typeface="A EntezareZohoor B4" panose="00000700000000000000" pitchFamily="2" charset="-78"/>
            </a:endParaRPr>
          </a:p>
        </p:txBody>
      </p:sp>
      <p:pic>
        <p:nvPicPr>
          <p:cNvPr id="5" name="Picture 4">
            <a:extLst>
              <a:ext uri="{FF2B5EF4-FFF2-40B4-BE49-F238E27FC236}">
                <a16:creationId xmlns:a16="http://schemas.microsoft.com/office/drawing/2014/main" id="{33A20FB4-E6D4-4FC2-9D38-204F6D25BABC}"/>
              </a:ext>
            </a:extLst>
          </p:cNvPr>
          <p:cNvPicPr>
            <a:picLocks noChangeAspect="1"/>
          </p:cNvPicPr>
          <p:nvPr/>
        </p:nvPicPr>
        <p:blipFill>
          <a:blip r:embed="rId3"/>
          <a:stretch>
            <a:fillRect/>
          </a:stretch>
        </p:blipFill>
        <p:spPr>
          <a:xfrm>
            <a:off x="5807448" y="1974487"/>
            <a:ext cx="3843304" cy="2161858"/>
          </a:xfrm>
          <a:prstGeom prst="rect">
            <a:avLst/>
          </a:prstGeom>
        </p:spPr>
      </p:pic>
      <p:pic>
        <p:nvPicPr>
          <p:cNvPr id="7" name="Picture 6">
            <a:extLst>
              <a:ext uri="{FF2B5EF4-FFF2-40B4-BE49-F238E27FC236}">
                <a16:creationId xmlns:a16="http://schemas.microsoft.com/office/drawing/2014/main" id="{88E157A7-98DF-46F0-B6B1-0062C88DEA5F}"/>
              </a:ext>
            </a:extLst>
          </p:cNvPr>
          <p:cNvPicPr>
            <a:picLocks noChangeAspect="1"/>
          </p:cNvPicPr>
          <p:nvPr/>
        </p:nvPicPr>
        <p:blipFill>
          <a:blip r:embed="rId4"/>
          <a:stretch>
            <a:fillRect/>
          </a:stretch>
        </p:blipFill>
        <p:spPr>
          <a:xfrm>
            <a:off x="2686050" y="4107082"/>
            <a:ext cx="4756318" cy="2685158"/>
          </a:xfrm>
          <a:prstGeom prst="rect">
            <a:avLst/>
          </a:prstGeom>
        </p:spPr>
      </p:pic>
      <p:pic>
        <p:nvPicPr>
          <p:cNvPr id="9" name="Picture 8">
            <a:extLst>
              <a:ext uri="{FF2B5EF4-FFF2-40B4-BE49-F238E27FC236}">
                <a16:creationId xmlns:a16="http://schemas.microsoft.com/office/drawing/2014/main" id="{6BEB8F17-3F5C-42F6-8D1D-789C4EC0F272}"/>
              </a:ext>
            </a:extLst>
          </p:cNvPr>
          <p:cNvPicPr>
            <a:picLocks noChangeAspect="1"/>
          </p:cNvPicPr>
          <p:nvPr/>
        </p:nvPicPr>
        <p:blipFill>
          <a:blip r:embed="rId5"/>
          <a:stretch>
            <a:fillRect/>
          </a:stretch>
        </p:blipFill>
        <p:spPr>
          <a:xfrm>
            <a:off x="477666" y="1850714"/>
            <a:ext cx="4676523" cy="2380141"/>
          </a:xfrm>
          <a:prstGeom prst="rect">
            <a:avLst/>
          </a:prstGeom>
        </p:spPr>
      </p:pic>
    </p:spTree>
    <p:custDataLst>
      <p:tags r:id="rId1"/>
    </p:custDataLst>
    <p:extLst>
      <p:ext uri="{BB962C8B-B14F-4D97-AF65-F5344CB8AC3E}">
        <p14:creationId xmlns:p14="http://schemas.microsoft.com/office/powerpoint/2010/main" val="913447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صدا</a:t>
            </a:r>
            <a:endParaRPr lang="en-US" sz="4400" dirty="0">
              <a:solidFill>
                <a:schemeClr val="bg2"/>
              </a:solidFill>
              <a:cs typeface="A EntezareZohoor B4" panose="00000700000000000000" pitchFamily="2" charset="-78"/>
            </a:endParaRPr>
          </a:p>
        </p:txBody>
      </p:sp>
      <p:pic>
        <p:nvPicPr>
          <p:cNvPr id="5" name="Picture 4">
            <a:extLst>
              <a:ext uri="{FF2B5EF4-FFF2-40B4-BE49-F238E27FC236}">
                <a16:creationId xmlns:a16="http://schemas.microsoft.com/office/drawing/2014/main" id="{FF2471B9-BA74-4EAE-A856-562DAFCC7562}"/>
              </a:ext>
            </a:extLst>
          </p:cNvPr>
          <p:cNvPicPr>
            <a:picLocks noChangeAspect="1"/>
          </p:cNvPicPr>
          <p:nvPr/>
        </p:nvPicPr>
        <p:blipFill>
          <a:blip r:embed="rId3"/>
          <a:stretch>
            <a:fillRect/>
          </a:stretch>
        </p:blipFill>
        <p:spPr>
          <a:xfrm>
            <a:off x="680321" y="4463759"/>
            <a:ext cx="3273965" cy="2263612"/>
          </a:xfrm>
          <a:prstGeom prst="rect">
            <a:avLst/>
          </a:prstGeom>
        </p:spPr>
      </p:pic>
      <p:pic>
        <p:nvPicPr>
          <p:cNvPr id="7" name="Picture 6">
            <a:extLst>
              <a:ext uri="{FF2B5EF4-FFF2-40B4-BE49-F238E27FC236}">
                <a16:creationId xmlns:a16="http://schemas.microsoft.com/office/drawing/2014/main" id="{837AE979-7630-4C56-AE65-594F8CA81BBB}"/>
              </a:ext>
            </a:extLst>
          </p:cNvPr>
          <p:cNvPicPr>
            <a:picLocks noChangeAspect="1"/>
          </p:cNvPicPr>
          <p:nvPr/>
        </p:nvPicPr>
        <p:blipFill>
          <a:blip r:embed="rId4"/>
          <a:stretch>
            <a:fillRect/>
          </a:stretch>
        </p:blipFill>
        <p:spPr>
          <a:xfrm>
            <a:off x="1953946" y="1834166"/>
            <a:ext cx="4000680" cy="2546324"/>
          </a:xfrm>
          <a:prstGeom prst="rect">
            <a:avLst/>
          </a:prstGeom>
        </p:spPr>
      </p:pic>
      <p:pic>
        <p:nvPicPr>
          <p:cNvPr id="9" name="Picture 8">
            <a:extLst>
              <a:ext uri="{FF2B5EF4-FFF2-40B4-BE49-F238E27FC236}">
                <a16:creationId xmlns:a16="http://schemas.microsoft.com/office/drawing/2014/main" id="{BE9E6A56-D6AA-4808-9F7A-06CD83C8C8E9}"/>
              </a:ext>
            </a:extLst>
          </p:cNvPr>
          <p:cNvPicPr>
            <a:picLocks noChangeAspect="1"/>
          </p:cNvPicPr>
          <p:nvPr/>
        </p:nvPicPr>
        <p:blipFill>
          <a:blip r:embed="rId5"/>
          <a:stretch>
            <a:fillRect/>
          </a:stretch>
        </p:blipFill>
        <p:spPr>
          <a:xfrm rot="1206871">
            <a:off x="5989847" y="3503233"/>
            <a:ext cx="4495737" cy="2528203"/>
          </a:xfrm>
          <a:prstGeom prst="rect">
            <a:avLst/>
          </a:prstGeom>
        </p:spPr>
      </p:pic>
    </p:spTree>
    <p:custDataLst>
      <p:tags r:id="rId1"/>
    </p:custDataLst>
    <p:extLst>
      <p:ext uri="{BB962C8B-B14F-4D97-AF65-F5344CB8AC3E}">
        <p14:creationId xmlns:p14="http://schemas.microsoft.com/office/powerpoint/2010/main" val="1911217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اسکورم و فلش</a:t>
            </a:r>
            <a:endParaRPr lang="en-US" sz="4400" dirty="0">
              <a:solidFill>
                <a:schemeClr val="bg2"/>
              </a:solidFill>
              <a:cs typeface="A EntezareZohoor B4" panose="00000700000000000000" pitchFamily="2" charset="-78"/>
            </a:endParaRPr>
          </a:p>
        </p:txBody>
      </p:sp>
      <p:pic>
        <p:nvPicPr>
          <p:cNvPr id="8" name="Picture 7">
            <a:extLst>
              <a:ext uri="{FF2B5EF4-FFF2-40B4-BE49-F238E27FC236}">
                <a16:creationId xmlns:a16="http://schemas.microsoft.com/office/drawing/2014/main" id="{36F67A86-FB1A-494F-A3B1-95725A162466}"/>
              </a:ext>
            </a:extLst>
          </p:cNvPr>
          <p:cNvPicPr>
            <a:picLocks noChangeAspect="1"/>
          </p:cNvPicPr>
          <p:nvPr/>
        </p:nvPicPr>
        <p:blipFill>
          <a:blip r:embed="rId3"/>
          <a:stretch>
            <a:fillRect/>
          </a:stretch>
        </p:blipFill>
        <p:spPr>
          <a:xfrm>
            <a:off x="379843" y="2081693"/>
            <a:ext cx="4673372" cy="2463256"/>
          </a:xfrm>
          <a:prstGeom prst="rect">
            <a:avLst/>
          </a:prstGeom>
        </p:spPr>
      </p:pic>
      <p:pic>
        <p:nvPicPr>
          <p:cNvPr id="10" name="Picture 9">
            <a:extLst>
              <a:ext uri="{FF2B5EF4-FFF2-40B4-BE49-F238E27FC236}">
                <a16:creationId xmlns:a16="http://schemas.microsoft.com/office/drawing/2014/main" id="{9BE05BAB-CEE7-420F-9B7F-D7C5F00E0DB1}"/>
              </a:ext>
            </a:extLst>
          </p:cNvPr>
          <p:cNvPicPr>
            <a:picLocks noChangeAspect="1"/>
          </p:cNvPicPr>
          <p:nvPr/>
        </p:nvPicPr>
        <p:blipFill>
          <a:blip r:embed="rId4"/>
          <a:stretch>
            <a:fillRect/>
          </a:stretch>
        </p:blipFill>
        <p:spPr>
          <a:xfrm>
            <a:off x="3201654" y="4291699"/>
            <a:ext cx="4177895" cy="2804211"/>
          </a:xfrm>
          <a:prstGeom prst="rect">
            <a:avLst/>
          </a:prstGeom>
        </p:spPr>
      </p:pic>
      <p:pic>
        <p:nvPicPr>
          <p:cNvPr id="12" name="Picture 11">
            <a:extLst>
              <a:ext uri="{FF2B5EF4-FFF2-40B4-BE49-F238E27FC236}">
                <a16:creationId xmlns:a16="http://schemas.microsoft.com/office/drawing/2014/main" id="{805A305C-2874-4AE5-AC6A-A4B93EE60F81}"/>
              </a:ext>
            </a:extLst>
          </p:cNvPr>
          <p:cNvPicPr>
            <a:picLocks noChangeAspect="1"/>
          </p:cNvPicPr>
          <p:nvPr/>
        </p:nvPicPr>
        <p:blipFill>
          <a:blip r:embed="rId5"/>
          <a:stretch>
            <a:fillRect/>
          </a:stretch>
        </p:blipFill>
        <p:spPr>
          <a:xfrm>
            <a:off x="5775321" y="2008813"/>
            <a:ext cx="4199409" cy="2355766"/>
          </a:xfrm>
          <a:prstGeom prst="rect">
            <a:avLst/>
          </a:prstGeom>
        </p:spPr>
      </p:pic>
    </p:spTree>
    <p:custDataLst>
      <p:tags r:id="rId1"/>
    </p:custDataLst>
    <p:extLst>
      <p:ext uri="{BB962C8B-B14F-4D97-AF65-F5344CB8AC3E}">
        <p14:creationId xmlns:p14="http://schemas.microsoft.com/office/powerpoint/2010/main" val="2025525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ابزارهای تولید محتوای الکترونیکی</a:t>
            </a:r>
            <a:endParaRPr lang="en-US" dirty="0"/>
          </a:p>
        </p:txBody>
      </p:sp>
      <p:sp>
        <p:nvSpPr>
          <p:cNvPr id="4" name="Rectangle 3">
            <a:extLst>
              <a:ext uri="{FF2B5EF4-FFF2-40B4-BE49-F238E27FC236}">
                <a16:creationId xmlns:a16="http://schemas.microsoft.com/office/drawing/2014/main" id="{E2C8F2D6-4943-4BC4-9EC7-F199316CB470}"/>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400" dirty="0">
                <a:solidFill>
                  <a:schemeClr val="bg2"/>
                </a:solidFill>
                <a:cs typeface="A EntezareZohoor B4" panose="00000700000000000000" pitchFamily="2" charset="-78"/>
              </a:rPr>
              <a:t>انیمیشن</a:t>
            </a:r>
            <a:endParaRPr lang="en-US" sz="4400" dirty="0">
              <a:solidFill>
                <a:schemeClr val="bg2"/>
              </a:solidFill>
              <a:cs typeface="A EntezareZohoor B4" panose="00000700000000000000" pitchFamily="2" charset="-78"/>
            </a:endParaRPr>
          </a:p>
        </p:txBody>
      </p:sp>
      <p:pic>
        <p:nvPicPr>
          <p:cNvPr id="5" name="Picture 4">
            <a:extLst>
              <a:ext uri="{FF2B5EF4-FFF2-40B4-BE49-F238E27FC236}">
                <a16:creationId xmlns:a16="http://schemas.microsoft.com/office/drawing/2014/main" id="{3CDCF1A9-771F-44C8-9085-42AB9E96F0CB}"/>
              </a:ext>
            </a:extLst>
          </p:cNvPr>
          <p:cNvPicPr>
            <a:picLocks noChangeAspect="1"/>
          </p:cNvPicPr>
          <p:nvPr/>
        </p:nvPicPr>
        <p:blipFill>
          <a:blip r:embed="rId4"/>
          <a:stretch>
            <a:fillRect/>
          </a:stretch>
        </p:blipFill>
        <p:spPr>
          <a:xfrm>
            <a:off x="6471449" y="4395720"/>
            <a:ext cx="1945875" cy="2462280"/>
          </a:xfrm>
          <a:prstGeom prst="rect">
            <a:avLst/>
          </a:prstGeom>
        </p:spPr>
      </p:pic>
      <p:pic>
        <p:nvPicPr>
          <p:cNvPr id="7" name="Picture 6">
            <a:extLst>
              <a:ext uri="{FF2B5EF4-FFF2-40B4-BE49-F238E27FC236}">
                <a16:creationId xmlns:a16="http://schemas.microsoft.com/office/drawing/2014/main" id="{F9287D8B-8551-42CD-910F-E3E0B8C0F0F5}"/>
              </a:ext>
            </a:extLst>
          </p:cNvPr>
          <p:cNvPicPr>
            <a:picLocks noChangeAspect="1"/>
          </p:cNvPicPr>
          <p:nvPr/>
        </p:nvPicPr>
        <p:blipFill>
          <a:blip r:embed="rId5"/>
          <a:stretch>
            <a:fillRect/>
          </a:stretch>
        </p:blipFill>
        <p:spPr>
          <a:xfrm>
            <a:off x="4862670" y="2121608"/>
            <a:ext cx="5625679" cy="2108035"/>
          </a:xfrm>
          <a:prstGeom prst="rect">
            <a:avLst/>
          </a:prstGeom>
        </p:spPr>
      </p:pic>
      <p:pic>
        <p:nvPicPr>
          <p:cNvPr id="9" name="Picture 8">
            <a:extLst>
              <a:ext uri="{FF2B5EF4-FFF2-40B4-BE49-F238E27FC236}">
                <a16:creationId xmlns:a16="http://schemas.microsoft.com/office/drawing/2014/main" id="{93C1304D-AFE7-4390-9359-DAF5A41A8D44}"/>
              </a:ext>
            </a:extLst>
          </p:cNvPr>
          <p:cNvPicPr>
            <a:picLocks noChangeAspect="1"/>
          </p:cNvPicPr>
          <p:nvPr/>
        </p:nvPicPr>
        <p:blipFill>
          <a:blip r:embed="rId6"/>
          <a:stretch>
            <a:fillRect/>
          </a:stretch>
        </p:blipFill>
        <p:spPr>
          <a:xfrm rot="20146524">
            <a:off x="104603" y="2728721"/>
            <a:ext cx="4748118" cy="2769736"/>
          </a:xfrm>
          <a:prstGeom prst="rect">
            <a:avLst/>
          </a:prstGeom>
        </p:spPr>
      </p:pic>
    </p:spTree>
    <p:custDataLst>
      <p:tags r:id="rId1"/>
    </p:custDataLst>
    <p:extLst>
      <p:ext uri="{BB962C8B-B14F-4D97-AF65-F5344CB8AC3E}">
        <p14:creationId xmlns:p14="http://schemas.microsoft.com/office/powerpoint/2010/main" val="1777322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hlinkClick r:id="rId4"/>
              </a:rPr>
              <a:t>تولید محتوای الکترونیکی</a:t>
            </a:r>
            <a:endParaRPr lang="en-US" dirty="0"/>
          </a:p>
        </p:txBody>
      </p:sp>
      <p:pic>
        <p:nvPicPr>
          <p:cNvPr id="4" name="Content Placeholder 3"/>
          <p:cNvPicPr>
            <a:picLocks noGrp="1" noChangeAspect="1"/>
          </p:cNvPicPr>
          <p:nvPr>
            <p:ph idx="1"/>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13159" y="246743"/>
            <a:ext cx="13392689" cy="6418691"/>
          </a:xfrm>
        </p:spPr>
      </p:pic>
    </p:spTree>
    <p:custDataLst>
      <p:tags r:id="rId1"/>
    </p:custDataLst>
    <p:extLst>
      <p:ext uri="{BB962C8B-B14F-4D97-AF65-F5344CB8AC3E}">
        <p14:creationId xmlns:p14="http://schemas.microsoft.com/office/powerpoint/2010/main" val="2375900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فرآیندهای </a:t>
            </a:r>
            <a:r>
              <a:rPr lang="fa-IR" b="1" dirty="0"/>
              <a:t>تولید محتوای الکترونیکی</a:t>
            </a:r>
            <a:r>
              <a:rPr lang="fa-IR" dirty="0"/>
              <a:t> </a:t>
            </a:r>
            <a:endParaRPr lang="en-US" dirty="0"/>
          </a:p>
        </p:txBody>
      </p:sp>
      <p:sp>
        <p:nvSpPr>
          <p:cNvPr id="3" name="Content Placeholder 2"/>
          <p:cNvSpPr>
            <a:spLocks noGrp="1"/>
          </p:cNvSpPr>
          <p:nvPr>
            <p:ph idx="1"/>
          </p:nvPr>
        </p:nvSpPr>
        <p:spPr>
          <a:xfrm>
            <a:off x="680321" y="2245433"/>
            <a:ext cx="9613861" cy="4010032"/>
          </a:xfrm>
        </p:spPr>
        <p:txBody>
          <a:bodyPr>
            <a:noAutofit/>
          </a:bodyPr>
          <a:lstStyle/>
          <a:p>
            <a:pPr>
              <a:lnSpc>
                <a:spcPct val="150000"/>
              </a:lnSpc>
            </a:pPr>
            <a:r>
              <a:rPr lang="fa-IR" dirty="0"/>
              <a:t>مسئله و موضوع محتوا را مشخص کنید</a:t>
            </a:r>
          </a:p>
          <a:p>
            <a:pPr>
              <a:lnSpc>
                <a:spcPct val="150000"/>
              </a:lnSpc>
            </a:pPr>
            <a:r>
              <a:rPr lang="fa-IR" dirty="0"/>
              <a:t>مخاطبان خود را بشناسید</a:t>
            </a:r>
          </a:p>
          <a:p>
            <a:pPr>
              <a:lnSpc>
                <a:spcPct val="150000"/>
              </a:lnSpc>
            </a:pPr>
            <a:r>
              <a:rPr lang="fa-IR" dirty="0"/>
              <a:t>محتوا را آنالیز کنید: محتوای مناسب برای مخاطبان مناسب را دریافت کنید</a:t>
            </a:r>
          </a:p>
          <a:p>
            <a:pPr>
              <a:lnSpc>
                <a:spcPct val="150000"/>
              </a:lnSpc>
            </a:pPr>
            <a:r>
              <a:rPr lang="fa-IR" dirty="0"/>
              <a:t>اهداف یادگیری را تعیین کنید</a:t>
            </a:r>
          </a:p>
          <a:p>
            <a:pPr>
              <a:lnSpc>
                <a:spcPct val="150000"/>
              </a:lnSpc>
            </a:pPr>
            <a:r>
              <a:rPr lang="fa-IR" dirty="0"/>
              <a:t>برنامه طراحی آموزشی خود را طراحی کنید</a:t>
            </a:r>
          </a:p>
          <a:p>
            <a:pPr>
              <a:lnSpc>
                <a:spcPct val="150000"/>
              </a:lnSpc>
            </a:pPr>
            <a:r>
              <a:rPr lang="fa-IR" dirty="0"/>
              <a:t>محتوای خود را تصویر سازی کنید</a:t>
            </a:r>
          </a:p>
        </p:txBody>
      </p:sp>
    </p:spTree>
    <p:custDataLst>
      <p:tags r:id="rId1"/>
    </p:custDataLst>
    <p:extLst>
      <p:ext uri="{BB962C8B-B14F-4D97-AF65-F5344CB8AC3E}">
        <p14:creationId xmlns:p14="http://schemas.microsoft.com/office/powerpoint/2010/main" val="19058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فرآیندهای </a:t>
            </a:r>
            <a:r>
              <a:rPr lang="fa-IR" b="1" dirty="0"/>
              <a:t>تولید محتوای الکترونیکی</a:t>
            </a:r>
            <a:r>
              <a:rPr lang="fa-IR" dirty="0"/>
              <a:t> </a:t>
            </a:r>
            <a:endParaRPr lang="en-US" dirty="0"/>
          </a:p>
        </p:txBody>
      </p:sp>
      <p:sp>
        <p:nvSpPr>
          <p:cNvPr id="3" name="Content Placeholder 2"/>
          <p:cNvSpPr>
            <a:spLocks noGrp="1"/>
          </p:cNvSpPr>
          <p:nvPr>
            <p:ph idx="1"/>
          </p:nvPr>
        </p:nvSpPr>
        <p:spPr/>
        <p:txBody>
          <a:bodyPr>
            <a:noAutofit/>
          </a:bodyPr>
          <a:lstStyle/>
          <a:p>
            <a:pPr>
              <a:lnSpc>
                <a:spcPct val="150000"/>
              </a:lnSpc>
            </a:pPr>
            <a:r>
              <a:rPr lang="fa-IR" dirty="0"/>
              <a:t>فناوری که می خواهید استفاده کنید انتخاب کنید</a:t>
            </a:r>
          </a:p>
          <a:p>
            <a:pPr>
              <a:lnSpc>
                <a:spcPct val="150000"/>
              </a:lnSpc>
            </a:pPr>
            <a:r>
              <a:rPr lang="fa-IR" dirty="0"/>
              <a:t>پروتوتایپ یا نمونه اولیه طراحی کنید</a:t>
            </a:r>
          </a:p>
          <a:p>
            <a:pPr>
              <a:lnSpc>
                <a:spcPct val="150000"/>
              </a:lnSpc>
            </a:pPr>
            <a:r>
              <a:rPr lang="fa-IR" dirty="0"/>
              <a:t>دوره را تولید کنید</a:t>
            </a:r>
          </a:p>
          <a:p>
            <a:pPr>
              <a:lnSpc>
                <a:spcPct val="150000"/>
              </a:lnSpc>
            </a:pPr>
            <a:r>
              <a:rPr lang="fa-IR" dirty="0"/>
              <a:t>ویراست نهایی را انجام دهید و دوره را منتشر کنید</a:t>
            </a:r>
          </a:p>
          <a:p>
            <a:pPr>
              <a:lnSpc>
                <a:spcPct val="150000"/>
              </a:lnSpc>
            </a:pPr>
            <a:r>
              <a:rPr lang="fa-IR" dirty="0"/>
              <a:t>دوره را ارتقاء دهید</a:t>
            </a:r>
          </a:p>
          <a:p>
            <a:pPr>
              <a:lnSpc>
                <a:spcPct val="150000"/>
              </a:lnSpc>
            </a:pPr>
            <a:r>
              <a:rPr lang="fa-IR" dirty="0"/>
              <a:t>نتایج را ارزیابی کنید</a:t>
            </a:r>
          </a:p>
          <a:p>
            <a:pPr>
              <a:lnSpc>
                <a:spcPct val="150000"/>
              </a:lnSpc>
            </a:pPr>
            <a:endParaRPr lang="en-US" dirty="0"/>
          </a:p>
        </p:txBody>
      </p:sp>
    </p:spTree>
    <p:custDataLst>
      <p:tags r:id="rId1"/>
    </p:custDataLst>
    <p:extLst>
      <p:ext uri="{BB962C8B-B14F-4D97-AF65-F5344CB8AC3E}">
        <p14:creationId xmlns:p14="http://schemas.microsoft.com/office/powerpoint/2010/main" val="358425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36"/>
          </p:nvPr>
        </p:nvSpPr>
        <p:spPr/>
        <p:txBody>
          <a:bodyPr/>
          <a:lstStyle/>
          <a:p>
            <a:pPr rtl="1"/>
            <a:endParaRPr lang="en-US" sz="2800" dirty="0">
              <a:cs typeface="B Titr" panose="00000700000000000000" pitchFamily="2" charset="-78"/>
            </a:endParaRPr>
          </a:p>
        </p:txBody>
      </p:sp>
      <p:sp>
        <p:nvSpPr>
          <p:cNvPr id="7" name="Text Placeholder 6"/>
          <p:cNvSpPr>
            <a:spLocks noGrp="1"/>
          </p:cNvSpPr>
          <p:nvPr>
            <p:ph type="body" sz="half" idx="37"/>
          </p:nvPr>
        </p:nvSpPr>
        <p:spPr/>
        <p:txBody>
          <a:bodyPr/>
          <a:lstStyle/>
          <a:p>
            <a:pPr rtl="1"/>
            <a:r>
              <a:rPr lang="fa-IR" sz="2800" dirty="0">
                <a:cs typeface="B Titr" panose="00000700000000000000" pitchFamily="2" charset="-78"/>
              </a:rPr>
              <a:t>اصل چند رسانه ای </a:t>
            </a:r>
            <a:endParaRPr lang="en-US" sz="2800" dirty="0">
              <a:cs typeface="B Titr" panose="00000700000000000000" pitchFamily="2" charset="-78"/>
            </a:endParaRPr>
          </a:p>
        </p:txBody>
      </p:sp>
      <p:sp>
        <p:nvSpPr>
          <p:cNvPr id="8" name="Text Placeholder 7"/>
          <p:cNvSpPr>
            <a:spLocks noGrp="1"/>
          </p:cNvSpPr>
          <p:nvPr>
            <p:ph type="body" sz="half" idx="41"/>
          </p:nvPr>
        </p:nvSpPr>
        <p:spPr>
          <a:xfrm>
            <a:off x="4876800" y="5583773"/>
            <a:ext cx="2438400" cy="885266"/>
          </a:xfrm>
        </p:spPr>
        <p:txBody>
          <a:bodyPr/>
          <a:lstStyle/>
          <a:p>
            <a:pP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10" name="Freeform 9"/>
          <p:cNvSpPr/>
          <p:nvPr/>
        </p:nvSpPr>
        <p:spPr>
          <a:xfrm flipH="1">
            <a:off x="7227996" y="1909233"/>
            <a:ext cx="987777" cy="719667"/>
          </a:xfrm>
          <a:custGeom>
            <a:avLst/>
            <a:gdLst>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Lst>
            <a:ahLst/>
            <a:cxnLst>
              <a:cxn ang="0">
                <a:pos x="connsiteX0" y="connsiteY0"/>
              </a:cxn>
              <a:cxn ang="0">
                <a:pos x="connsiteX1" y="connsiteY1"/>
              </a:cxn>
            </a:cxnLst>
            <a:rect l="l" t="t" r="r" b="b"/>
            <a:pathLst>
              <a:path w="889000" h="647700">
                <a:moveTo>
                  <a:pt x="889000" y="647700"/>
                </a:moveTo>
                <a:cubicBezTo>
                  <a:pt x="770467" y="431800"/>
                  <a:pt x="639233" y="95250"/>
                  <a:pt x="0" y="0"/>
                </a:cubicBez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sz="2800">
              <a:cs typeface="B Titr" panose="00000700000000000000" pitchFamily="2" charset="-78"/>
            </a:endParaRPr>
          </a:p>
        </p:txBody>
      </p:sp>
      <p:sp>
        <p:nvSpPr>
          <p:cNvPr id="12" name="Freeform 11"/>
          <p:cNvSpPr/>
          <p:nvPr/>
        </p:nvSpPr>
        <p:spPr>
          <a:xfrm flipH="1" flipV="1">
            <a:off x="7227996" y="4127500"/>
            <a:ext cx="987777" cy="719667"/>
          </a:xfrm>
          <a:custGeom>
            <a:avLst/>
            <a:gdLst>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Lst>
            <a:ahLst/>
            <a:cxnLst>
              <a:cxn ang="0">
                <a:pos x="connsiteX0" y="connsiteY0"/>
              </a:cxn>
              <a:cxn ang="0">
                <a:pos x="connsiteX1" y="connsiteY1"/>
              </a:cxn>
            </a:cxnLst>
            <a:rect l="l" t="t" r="r" b="b"/>
            <a:pathLst>
              <a:path w="889000" h="647700">
                <a:moveTo>
                  <a:pt x="889000" y="647700"/>
                </a:moveTo>
                <a:cubicBezTo>
                  <a:pt x="770467" y="431800"/>
                  <a:pt x="639233" y="95250"/>
                  <a:pt x="0" y="0"/>
                </a:cubicBez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sz="2800">
              <a:cs typeface="B Titr" panose="00000700000000000000" pitchFamily="2" charset="-78"/>
            </a:endParaRPr>
          </a:p>
        </p:txBody>
      </p:sp>
      <p:cxnSp>
        <p:nvCxnSpPr>
          <p:cNvPr id="15" name="Straight Connector 14"/>
          <p:cNvCxnSpPr/>
          <p:nvPr/>
        </p:nvCxnSpPr>
        <p:spPr>
          <a:xfrm flipH="1">
            <a:off x="7465907" y="3377499"/>
            <a:ext cx="73152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15"/>
          <p:cNvSpPr/>
          <p:nvPr/>
        </p:nvSpPr>
        <p:spPr>
          <a:xfrm>
            <a:off x="3976230" y="1909233"/>
            <a:ext cx="987777" cy="719667"/>
          </a:xfrm>
          <a:custGeom>
            <a:avLst/>
            <a:gdLst>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Lst>
            <a:ahLst/>
            <a:cxnLst>
              <a:cxn ang="0">
                <a:pos x="connsiteX0" y="connsiteY0"/>
              </a:cxn>
              <a:cxn ang="0">
                <a:pos x="connsiteX1" y="connsiteY1"/>
              </a:cxn>
            </a:cxnLst>
            <a:rect l="l" t="t" r="r" b="b"/>
            <a:pathLst>
              <a:path w="889000" h="647700">
                <a:moveTo>
                  <a:pt x="889000" y="647700"/>
                </a:moveTo>
                <a:cubicBezTo>
                  <a:pt x="770467" y="431800"/>
                  <a:pt x="639233" y="95250"/>
                  <a:pt x="0" y="0"/>
                </a:cubicBez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sz="2800">
              <a:cs typeface="B Titr" panose="00000700000000000000" pitchFamily="2" charset="-78"/>
            </a:endParaRPr>
          </a:p>
        </p:txBody>
      </p:sp>
      <p:sp>
        <p:nvSpPr>
          <p:cNvPr id="18" name="Freeform 17"/>
          <p:cNvSpPr/>
          <p:nvPr/>
        </p:nvSpPr>
        <p:spPr>
          <a:xfrm flipV="1">
            <a:off x="3976230" y="4127500"/>
            <a:ext cx="987777" cy="719667"/>
          </a:xfrm>
          <a:custGeom>
            <a:avLst/>
            <a:gdLst>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 name="connsiteX0" fmla="*/ 889000 w 889000"/>
              <a:gd name="connsiteY0" fmla="*/ 647700 h 647700"/>
              <a:gd name="connsiteX1" fmla="*/ 0 w 889000"/>
              <a:gd name="connsiteY1" fmla="*/ 0 h 647700"/>
            </a:gdLst>
            <a:ahLst/>
            <a:cxnLst>
              <a:cxn ang="0">
                <a:pos x="connsiteX0" y="connsiteY0"/>
              </a:cxn>
              <a:cxn ang="0">
                <a:pos x="connsiteX1" y="connsiteY1"/>
              </a:cxn>
            </a:cxnLst>
            <a:rect l="l" t="t" r="r" b="b"/>
            <a:pathLst>
              <a:path w="889000" h="647700">
                <a:moveTo>
                  <a:pt x="889000" y="647700"/>
                </a:moveTo>
                <a:cubicBezTo>
                  <a:pt x="770467" y="431800"/>
                  <a:pt x="639233" y="95250"/>
                  <a:pt x="0" y="0"/>
                </a:cubicBezTo>
              </a:path>
            </a:pathLst>
          </a:cu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US" sz="2800">
              <a:cs typeface="B Titr" panose="00000700000000000000" pitchFamily="2" charset="-78"/>
            </a:endParaRPr>
          </a:p>
        </p:txBody>
      </p:sp>
      <p:cxnSp>
        <p:nvCxnSpPr>
          <p:cNvPr id="21" name="Straight Connector 20"/>
          <p:cNvCxnSpPr/>
          <p:nvPr/>
        </p:nvCxnSpPr>
        <p:spPr>
          <a:xfrm>
            <a:off x="3994575" y="3377499"/>
            <a:ext cx="73152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9456941" y="1566542"/>
            <a:ext cx="2735059" cy="523220"/>
            <a:chOff x="1187764" y="1253075"/>
            <a:chExt cx="2051294" cy="392415"/>
          </a:xfrm>
        </p:grpSpPr>
        <p:sp>
          <p:nvSpPr>
            <p:cNvPr id="23" name="TextBox 22"/>
            <p:cNvSpPr txBox="1"/>
            <p:nvPr/>
          </p:nvSpPr>
          <p:spPr>
            <a:xfrm>
              <a:off x="1187764" y="1253075"/>
              <a:ext cx="2051294" cy="392415"/>
            </a:xfrm>
            <a:prstGeom prst="rect">
              <a:avLst/>
            </a:prstGeom>
            <a:noFill/>
          </p:spPr>
          <p:txBody>
            <a:bodyPr wrap="square" rtlCol="0">
              <a:spAutoFit/>
            </a:bodyPr>
            <a:lstStyle/>
            <a:p>
              <a:pPr algn="ctr" defTabSz="1219170" rtl="1">
                <a:spcBef>
                  <a:spcPct val="20000"/>
                </a:spcBef>
                <a:defRPr/>
              </a:pPr>
              <a:r>
                <a:rPr lang="fa-IR" sz="2800" dirty="0">
                  <a:solidFill>
                    <a:schemeClr val="bg1">
                      <a:lumMod val="75000"/>
                    </a:schemeClr>
                  </a:solidFill>
                  <a:cs typeface="B Titr" panose="00000700000000000000" pitchFamily="2" charset="-78"/>
                </a:rPr>
                <a:t>اصل مجاورت زمانی </a:t>
              </a:r>
              <a:endParaRPr lang="en-US" sz="2800" dirty="0">
                <a:solidFill>
                  <a:schemeClr val="bg1">
                    <a:lumMod val="75000"/>
                  </a:schemeClr>
                </a:solidFill>
                <a:cs typeface="B Titr" panose="00000700000000000000" pitchFamily="2" charset="-78"/>
              </a:endParaRPr>
            </a:p>
          </p:txBody>
        </p:sp>
        <p:sp>
          <p:nvSpPr>
            <p:cNvPr id="24" name="Rectangle 23"/>
            <p:cNvSpPr/>
            <p:nvPr/>
          </p:nvSpPr>
          <p:spPr>
            <a:xfrm>
              <a:off x="1606572" y="1253075"/>
              <a:ext cx="367885" cy="392415"/>
            </a:xfrm>
            <a:prstGeom prst="rect">
              <a:avLst/>
            </a:prstGeom>
          </p:spPr>
          <p:txBody>
            <a:bodyPr wrap="square">
              <a:spAutoFit/>
            </a:bodyPr>
            <a:lstStyle/>
            <a:p>
              <a:pPr algn="ctr" rtl="1"/>
              <a:endParaRPr lang="en-US" sz="2800" b="1" dirty="0">
                <a:solidFill>
                  <a:srgbClr val="FFFF00"/>
                </a:solidFill>
                <a:cs typeface="B Titr" panose="00000700000000000000" pitchFamily="2" charset="-78"/>
              </a:endParaRPr>
            </a:p>
          </p:txBody>
        </p:sp>
      </p:grpSp>
      <p:grpSp>
        <p:nvGrpSpPr>
          <p:cNvPr id="25" name="Group 24"/>
          <p:cNvGrpSpPr/>
          <p:nvPr/>
        </p:nvGrpSpPr>
        <p:grpSpPr>
          <a:xfrm>
            <a:off x="286105" y="1623030"/>
            <a:ext cx="2863999" cy="782054"/>
            <a:chOff x="1295283" y="1253075"/>
            <a:chExt cx="2147999" cy="586540"/>
          </a:xfrm>
        </p:grpSpPr>
        <p:sp>
          <p:nvSpPr>
            <p:cNvPr id="26" name="TextBox 25"/>
            <p:cNvSpPr txBox="1"/>
            <p:nvPr/>
          </p:nvSpPr>
          <p:spPr>
            <a:xfrm>
              <a:off x="1295283" y="1447200"/>
              <a:ext cx="1712184" cy="392415"/>
            </a:xfrm>
            <a:prstGeom prst="rect">
              <a:avLst/>
            </a:prstGeom>
            <a:noFill/>
          </p:spPr>
          <p:txBody>
            <a:bodyPr wrap="square" rtlCol="0">
              <a:spAutoFit/>
            </a:bodyPr>
            <a:lstStyle/>
            <a:p>
              <a:pPr algn="ct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27" name="Rectangle 26"/>
            <p:cNvSpPr/>
            <p:nvPr/>
          </p:nvSpPr>
          <p:spPr>
            <a:xfrm>
              <a:off x="1378775" y="1253075"/>
              <a:ext cx="2064507" cy="392415"/>
            </a:xfrm>
            <a:prstGeom prst="rect">
              <a:avLst/>
            </a:prstGeom>
          </p:spPr>
          <p:txBody>
            <a:bodyPr wrap="none">
              <a:spAutoFit/>
            </a:bodyPr>
            <a:lstStyle/>
            <a:p>
              <a:pPr algn="ctr" rtl="1"/>
              <a:r>
                <a:rPr lang="fa-IR" sz="2800" b="1" dirty="0">
                  <a:solidFill>
                    <a:srgbClr val="00B0F0"/>
                  </a:solidFill>
                  <a:cs typeface="B Titr" panose="00000700000000000000" pitchFamily="2" charset="-78"/>
                </a:rPr>
                <a:t>اصل مجاورت فضایی</a:t>
              </a:r>
              <a:endParaRPr lang="en-US" sz="2800" b="1" dirty="0">
                <a:solidFill>
                  <a:srgbClr val="00B0F0"/>
                </a:solidFill>
                <a:cs typeface="B Titr" panose="00000700000000000000" pitchFamily="2" charset="-78"/>
              </a:endParaRPr>
            </a:p>
          </p:txBody>
        </p:sp>
      </p:grpSp>
      <p:grpSp>
        <p:nvGrpSpPr>
          <p:cNvPr id="28" name="Group 27"/>
          <p:cNvGrpSpPr/>
          <p:nvPr/>
        </p:nvGrpSpPr>
        <p:grpSpPr>
          <a:xfrm>
            <a:off x="8937421" y="3006454"/>
            <a:ext cx="3369832" cy="655413"/>
            <a:chOff x="1252331" y="1348056"/>
            <a:chExt cx="2527374" cy="491559"/>
          </a:xfrm>
        </p:grpSpPr>
        <p:sp>
          <p:nvSpPr>
            <p:cNvPr id="29" name="TextBox 28"/>
            <p:cNvSpPr txBox="1"/>
            <p:nvPr/>
          </p:nvSpPr>
          <p:spPr>
            <a:xfrm>
              <a:off x="1397641" y="1447200"/>
              <a:ext cx="1748094" cy="392415"/>
            </a:xfrm>
            <a:prstGeom prst="rect">
              <a:avLst/>
            </a:prstGeom>
            <a:noFill/>
          </p:spPr>
          <p:txBody>
            <a:bodyPr wrap="square" rtlCol="0">
              <a:spAutoFit/>
            </a:bodyPr>
            <a:lstStyle/>
            <a:p>
              <a:pPr algn="ct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30" name="Rectangle 29"/>
            <p:cNvSpPr/>
            <p:nvPr/>
          </p:nvSpPr>
          <p:spPr>
            <a:xfrm>
              <a:off x="1252331" y="1348056"/>
              <a:ext cx="2527374" cy="392415"/>
            </a:xfrm>
            <a:prstGeom prst="rect">
              <a:avLst/>
            </a:prstGeom>
          </p:spPr>
          <p:txBody>
            <a:bodyPr wrap="none">
              <a:spAutoFit/>
            </a:bodyPr>
            <a:lstStyle/>
            <a:p>
              <a:pPr algn="ctr" rtl="1"/>
              <a:r>
                <a:rPr lang="fa-IR" sz="2800" b="1" dirty="0">
                  <a:solidFill>
                    <a:schemeClr val="bg2">
                      <a:lumMod val="50000"/>
                    </a:schemeClr>
                  </a:solidFill>
                  <a:cs typeface="B Titr" panose="00000700000000000000" pitchFamily="2" charset="-78"/>
                </a:rPr>
                <a:t>اصل چگونگی وجه حسی</a:t>
              </a:r>
              <a:endParaRPr lang="en-US" sz="2800" b="1" dirty="0">
                <a:solidFill>
                  <a:schemeClr val="bg2">
                    <a:lumMod val="50000"/>
                  </a:schemeClr>
                </a:solidFill>
                <a:cs typeface="B Titr" panose="00000700000000000000" pitchFamily="2" charset="-78"/>
              </a:endParaRPr>
            </a:p>
          </p:txBody>
        </p:sp>
      </p:grpSp>
      <p:grpSp>
        <p:nvGrpSpPr>
          <p:cNvPr id="31" name="Group 30"/>
          <p:cNvGrpSpPr/>
          <p:nvPr/>
        </p:nvGrpSpPr>
        <p:grpSpPr>
          <a:xfrm>
            <a:off x="178992" y="3053603"/>
            <a:ext cx="2802280" cy="954107"/>
            <a:chOff x="1295283" y="1253075"/>
            <a:chExt cx="2101711" cy="715580"/>
          </a:xfrm>
        </p:grpSpPr>
        <p:sp>
          <p:nvSpPr>
            <p:cNvPr id="32" name="TextBox 31"/>
            <p:cNvSpPr txBox="1"/>
            <p:nvPr/>
          </p:nvSpPr>
          <p:spPr>
            <a:xfrm>
              <a:off x="1295283" y="1447200"/>
              <a:ext cx="1712182" cy="392415"/>
            </a:xfrm>
            <a:prstGeom prst="rect">
              <a:avLst/>
            </a:prstGeom>
            <a:noFill/>
          </p:spPr>
          <p:txBody>
            <a:bodyPr wrap="square" rtlCol="0">
              <a:spAutoFit/>
            </a:bodyPr>
            <a:lstStyle/>
            <a:p>
              <a:pPr algn="ct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33" name="Rectangle 32"/>
            <p:cNvSpPr/>
            <p:nvPr/>
          </p:nvSpPr>
          <p:spPr>
            <a:xfrm>
              <a:off x="1409430" y="1253075"/>
              <a:ext cx="1987564" cy="715580"/>
            </a:xfrm>
            <a:prstGeom prst="rect">
              <a:avLst/>
            </a:prstGeom>
          </p:spPr>
          <p:txBody>
            <a:bodyPr wrap="none">
              <a:spAutoFit/>
            </a:bodyPr>
            <a:lstStyle/>
            <a:p>
              <a:pPr algn="ctr" rtl="1"/>
              <a:r>
                <a:rPr lang="fa-IR" sz="2800" b="1" dirty="0">
                  <a:solidFill>
                    <a:srgbClr val="FF0000"/>
                  </a:solidFill>
                  <a:cs typeface="B Titr" panose="00000700000000000000" pitchFamily="2" charset="-78"/>
                </a:rPr>
                <a:t>اصل تفاوتهاي فردي</a:t>
              </a:r>
            </a:p>
            <a:p>
              <a:pPr algn="ctr" rtl="1"/>
              <a:endParaRPr lang="en-US" sz="2800" b="1" dirty="0">
                <a:solidFill>
                  <a:srgbClr val="FF0000"/>
                </a:solidFill>
                <a:cs typeface="B Titr" panose="00000700000000000000" pitchFamily="2" charset="-78"/>
              </a:endParaRPr>
            </a:p>
          </p:txBody>
        </p:sp>
      </p:grpSp>
      <p:grpSp>
        <p:nvGrpSpPr>
          <p:cNvPr id="34" name="Group 33"/>
          <p:cNvGrpSpPr/>
          <p:nvPr/>
        </p:nvGrpSpPr>
        <p:grpSpPr>
          <a:xfrm>
            <a:off x="9088784" y="4356102"/>
            <a:ext cx="2357097" cy="782054"/>
            <a:chOff x="1365854" y="1253075"/>
            <a:chExt cx="1767823" cy="586540"/>
          </a:xfrm>
        </p:grpSpPr>
        <p:sp>
          <p:nvSpPr>
            <p:cNvPr id="35" name="TextBox 34"/>
            <p:cNvSpPr txBox="1"/>
            <p:nvPr/>
          </p:nvSpPr>
          <p:spPr>
            <a:xfrm>
              <a:off x="1397641" y="1447200"/>
              <a:ext cx="1736036" cy="392415"/>
            </a:xfrm>
            <a:prstGeom prst="rect">
              <a:avLst/>
            </a:prstGeom>
            <a:noFill/>
          </p:spPr>
          <p:txBody>
            <a:bodyPr wrap="square" rtlCol="0">
              <a:spAutoFit/>
            </a:bodyPr>
            <a:lstStyle/>
            <a:p>
              <a:pPr algn="ct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36" name="Rectangle 35"/>
            <p:cNvSpPr/>
            <p:nvPr/>
          </p:nvSpPr>
          <p:spPr>
            <a:xfrm>
              <a:off x="1365854" y="1253075"/>
              <a:ext cx="1406876" cy="392415"/>
            </a:xfrm>
            <a:prstGeom prst="rect">
              <a:avLst/>
            </a:prstGeom>
          </p:spPr>
          <p:txBody>
            <a:bodyPr wrap="none">
              <a:spAutoFit/>
            </a:bodyPr>
            <a:lstStyle/>
            <a:p>
              <a:pPr algn="ctr" rtl="1"/>
              <a:r>
                <a:rPr lang="fa-IR" sz="2800" b="1" dirty="0">
                  <a:solidFill>
                    <a:schemeClr val="accent3">
                      <a:lumMod val="40000"/>
                      <a:lumOff val="60000"/>
                    </a:schemeClr>
                  </a:solidFill>
                  <a:cs typeface="B Titr" panose="00000700000000000000" pitchFamily="2" charset="-78"/>
                </a:rPr>
                <a:t>اصل افزونگی</a:t>
              </a:r>
              <a:endParaRPr lang="en-US" sz="2800" b="1" dirty="0">
                <a:solidFill>
                  <a:schemeClr val="accent3">
                    <a:lumMod val="40000"/>
                    <a:lumOff val="60000"/>
                  </a:schemeClr>
                </a:solidFill>
                <a:cs typeface="B Titr" panose="00000700000000000000" pitchFamily="2" charset="-78"/>
              </a:endParaRPr>
            </a:p>
          </p:txBody>
        </p:sp>
      </p:grpSp>
      <p:grpSp>
        <p:nvGrpSpPr>
          <p:cNvPr id="37" name="Group 36"/>
          <p:cNvGrpSpPr/>
          <p:nvPr/>
        </p:nvGrpSpPr>
        <p:grpSpPr>
          <a:xfrm>
            <a:off x="286105" y="4428659"/>
            <a:ext cx="2598702" cy="782054"/>
            <a:chOff x="1295283" y="1253075"/>
            <a:chExt cx="1949026" cy="586540"/>
          </a:xfrm>
        </p:grpSpPr>
        <p:sp>
          <p:nvSpPr>
            <p:cNvPr id="38" name="TextBox 37"/>
            <p:cNvSpPr txBox="1"/>
            <p:nvPr/>
          </p:nvSpPr>
          <p:spPr>
            <a:xfrm>
              <a:off x="1295283" y="1447200"/>
              <a:ext cx="1712183" cy="392415"/>
            </a:xfrm>
            <a:prstGeom prst="rect">
              <a:avLst/>
            </a:prstGeom>
            <a:noFill/>
          </p:spPr>
          <p:txBody>
            <a:bodyPr wrap="square" rtlCol="0">
              <a:spAutoFit/>
            </a:bodyPr>
            <a:lstStyle/>
            <a:p>
              <a:pPr algn="ctr" defTabSz="1219170" rtl="1">
                <a:spcBef>
                  <a:spcPct val="20000"/>
                </a:spcBef>
                <a:defRPr/>
              </a:pPr>
              <a:endParaRPr lang="en-US" sz="2800" dirty="0">
                <a:solidFill>
                  <a:schemeClr val="bg1">
                    <a:lumMod val="75000"/>
                  </a:schemeClr>
                </a:solidFill>
                <a:cs typeface="B Titr" panose="00000700000000000000" pitchFamily="2" charset="-78"/>
              </a:endParaRPr>
            </a:p>
          </p:txBody>
        </p:sp>
        <p:sp>
          <p:nvSpPr>
            <p:cNvPr id="39" name="Rectangle 38"/>
            <p:cNvSpPr/>
            <p:nvPr/>
          </p:nvSpPr>
          <p:spPr>
            <a:xfrm>
              <a:off x="1973288" y="1253075"/>
              <a:ext cx="1271021" cy="392415"/>
            </a:xfrm>
            <a:prstGeom prst="rect">
              <a:avLst/>
            </a:prstGeom>
          </p:spPr>
          <p:txBody>
            <a:bodyPr wrap="none">
              <a:spAutoFit/>
            </a:bodyPr>
            <a:lstStyle/>
            <a:p>
              <a:pPr algn="ctr" rtl="1"/>
              <a:r>
                <a:rPr lang="fa-IR" sz="2800" b="1" dirty="0">
                  <a:solidFill>
                    <a:schemeClr val="accent6">
                      <a:lumMod val="75000"/>
                    </a:schemeClr>
                  </a:solidFill>
                  <a:cs typeface="B Titr" panose="00000700000000000000" pitchFamily="2" charset="-78"/>
                </a:rPr>
                <a:t>اصل انسجام</a:t>
              </a:r>
              <a:endParaRPr lang="en-US" sz="2800" b="1" dirty="0">
                <a:solidFill>
                  <a:schemeClr val="accent6">
                    <a:lumMod val="75000"/>
                  </a:schemeClr>
                </a:solidFill>
                <a:cs typeface="B Titr" panose="00000700000000000000" pitchFamily="2" charset="-78"/>
              </a:endParaRPr>
            </a:p>
          </p:txBody>
        </p:sp>
      </p:grpSp>
      <p:pic>
        <p:nvPicPr>
          <p:cNvPr id="2" name="Picture Placeholder 1"/>
          <p:cNvPicPr>
            <a:picLocks noGrp="1" noChangeAspect="1"/>
          </p:cNvPicPr>
          <p:nvPr>
            <p:ph type="pic" sz="quarter" idx="44"/>
          </p:nvPr>
        </p:nvPicPr>
        <p:blipFill>
          <a:blip r:embed="rId3" cstate="print">
            <a:extLst>
              <a:ext uri="{28A0092B-C50C-407E-A947-70E740481C1C}">
                <a14:useLocalDpi xmlns:a14="http://schemas.microsoft.com/office/drawing/2010/main" val="0"/>
              </a:ext>
            </a:extLst>
          </a:blip>
          <a:stretch>
            <a:fillRect/>
          </a:stretch>
        </p:blipFill>
        <p:spPr>
          <a:xfrm>
            <a:off x="4748702" y="2272089"/>
            <a:ext cx="2694597" cy="2212937"/>
          </a:xfrm>
          <a:ln w="76200">
            <a:solidFill>
              <a:schemeClr val="bg1">
                <a:lumMod val="75000"/>
              </a:schemeClr>
            </a:solidFill>
          </a:ln>
        </p:spPr>
      </p:pic>
      <p:sp>
        <p:nvSpPr>
          <p:cNvPr id="65" name="TextBox 64"/>
          <p:cNvSpPr txBox="1"/>
          <p:nvPr/>
        </p:nvSpPr>
        <p:spPr>
          <a:xfrm>
            <a:off x="1966447" y="371106"/>
            <a:ext cx="8259105" cy="523220"/>
          </a:xfrm>
          <a:prstGeom prst="rect">
            <a:avLst/>
          </a:prstGeom>
          <a:solidFill>
            <a:schemeClr val="tx1">
              <a:alpha val="50000"/>
            </a:schemeClr>
          </a:solidFill>
          <a:ln>
            <a:solidFill>
              <a:schemeClr val="tx1"/>
            </a:solidFill>
          </a:ln>
        </p:spPr>
        <p:txBody>
          <a:bodyPr wrap="square" rtlCol="0">
            <a:spAutoFit/>
          </a:bodyPr>
          <a:lstStyle/>
          <a:p>
            <a:pPr algn="ctr" rtl="1"/>
            <a:r>
              <a:rPr lang="fa-IR" sz="2800" dirty="0">
                <a:solidFill>
                  <a:schemeClr val="bg1">
                    <a:lumMod val="85000"/>
                  </a:schemeClr>
                </a:solidFill>
                <a:cs typeface="B Titr" panose="00000700000000000000" pitchFamily="2" charset="-78"/>
              </a:rPr>
              <a:t>اصول ساخت چند رسانه ای ها  (اصول مایر) </a:t>
            </a:r>
            <a:endParaRPr lang="en-US" sz="2800" dirty="0">
              <a:solidFill>
                <a:schemeClr val="bg1">
                  <a:lumMod val="85000"/>
                </a:schemeClr>
              </a:solidFill>
              <a:cs typeface="B Titr" panose="00000700000000000000" pitchFamily="2" charset="-78"/>
            </a:endParaRPr>
          </a:p>
        </p:txBody>
      </p:sp>
      <p:sp>
        <p:nvSpPr>
          <p:cNvPr id="9" name="Oval 8"/>
          <p:cNvSpPr/>
          <p:nvPr/>
        </p:nvSpPr>
        <p:spPr>
          <a:xfrm>
            <a:off x="3153267" y="1511401"/>
            <a:ext cx="822960" cy="822960"/>
          </a:xfrm>
          <a:prstGeom prst="ellipse">
            <a:avLst/>
          </a:prstGeom>
          <a:blipFill>
            <a:blip r:embed="rId4"/>
            <a:stretch>
              <a:fillRect/>
            </a:stretch>
          </a:blipFill>
          <a:ln w="25400">
            <a:solidFill>
              <a:srgbClr val="069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
        <p:nvSpPr>
          <p:cNvPr id="67" name="Oval 66"/>
          <p:cNvSpPr/>
          <p:nvPr/>
        </p:nvSpPr>
        <p:spPr>
          <a:xfrm>
            <a:off x="3157426" y="2953121"/>
            <a:ext cx="822960" cy="822960"/>
          </a:xfrm>
          <a:prstGeom prst="ellipse">
            <a:avLst/>
          </a:prstGeom>
          <a:blipFill>
            <a:blip r:embed="rId5"/>
            <a:stretch>
              <a:fillRect/>
            </a:stretch>
          </a:blipFill>
          <a:ln w="25400">
            <a:solidFill>
              <a:srgbClr val="E503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
        <p:nvSpPr>
          <p:cNvPr id="68" name="Oval 67"/>
          <p:cNvSpPr/>
          <p:nvPr/>
        </p:nvSpPr>
        <p:spPr>
          <a:xfrm>
            <a:off x="3155948" y="4428659"/>
            <a:ext cx="822960" cy="822960"/>
          </a:xfrm>
          <a:prstGeom prst="ellipse">
            <a:avLst/>
          </a:prstGeom>
          <a:blipFill>
            <a:blip r:embed="rId6"/>
            <a:stretch>
              <a:fillRect/>
            </a:stretch>
          </a:blipFill>
          <a:ln w="25400">
            <a:solidFill>
              <a:srgbClr val="4160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
        <p:nvSpPr>
          <p:cNvPr id="69" name="Oval 68"/>
          <p:cNvSpPr/>
          <p:nvPr/>
        </p:nvSpPr>
        <p:spPr>
          <a:xfrm>
            <a:off x="8210194" y="1526921"/>
            <a:ext cx="822960" cy="822960"/>
          </a:xfrm>
          <a:prstGeom prst="ellipse">
            <a:avLst/>
          </a:prstGeom>
          <a:blipFill>
            <a:blip r:embed="rId7"/>
            <a:stretch>
              <a:fillRect/>
            </a:stretch>
          </a:blip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
        <p:nvSpPr>
          <p:cNvPr id="70" name="Oval 69"/>
          <p:cNvSpPr/>
          <p:nvPr/>
        </p:nvSpPr>
        <p:spPr>
          <a:xfrm>
            <a:off x="8210194" y="2968423"/>
            <a:ext cx="822960" cy="822960"/>
          </a:xfrm>
          <a:prstGeom prst="ellipse">
            <a:avLst/>
          </a:prstGeom>
          <a:blipFill>
            <a:blip r:embed="rId8"/>
            <a:stretch>
              <a:fillRect/>
            </a:stretch>
          </a:blipFill>
          <a:ln w="25400">
            <a:solidFill>
              <a:srgbClr val="7671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
        <p:nvSpPr>
          <p:cNvPr id="71" name="Oval 70"/>
          <p:cNvSpPr/>
          <p:nvPr/>
        </p:nvSpPr>
        <p:spPr>
          <a:xfrm>
            <a:off x="8261990" y="4421834"/>
            <a:ext cx="822960" cy="822960"/>
          </a:xfrm>
          <a:prstGeom prst="ellipse">
            <a:avLst/>
          </a:prstGeom>
          <a:blipFill>
            <a:blip r:embed="rId9"/>
            <a:stretch>
              <a:fillRect/>
            </a:stretch>
          </a:blipFill>
          <a:ln w="25400">
            <a:solidFill>
              <a:srgbClr val="DBDB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a:cs typeface="B Titr" panose="00000700000000000000" pitchFamily="2" charset="-78"/>
            </a:endParaRPr>
          </a:p>
        </p:txBody>
      </p:sp>
    </p:spTree>
    <p:custDataLst>
      <p:tags r:id="rId1"/>
    </p:custDataLst>
    <p:extLst>
      <p:ext uri="{BB962C8B-B14F-4D97-AF65-F5344CB8AC3E}">
        <p14:creationId xmlns:p14="http://schemas.microsoft.com/office/powerpoint/2010/main" val="1337050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 calcmode="lin" valueType="num">
                                      <p:cBhvr>
                                        <p:cTn id="26" dur="500" fill="hold"/>
                                        <p:tgtEl>
                                          <p:spTgt spid="69"/>
                                        </p:tgtEl>
                                        <p:attrNameLst>
                                          <p:attrName>ppt_w</p:attrName>
                                        </p:attrNameLst>
                                      </p:cBhvr>
                                      <p:tavLst>
                                        <p:tav tm="0">
                                          <p:val>
                                            <p:fltVal val="0"/>
                                          </p:val>
                                        </p:tav>
                                        <p:tav tm="100000">
                                          <p:val>
                                            <p:strVal val="#ppt_w"/>
                                          </p:val>
                                        </p:tav>
                                      </p:tavLst>
                                    </p:anim>
                                    <p:anim calcmode="lin" valueType="num">
                                      <p:cBhvr>
                                        <p:cTn id="27" dur="500" fill="hold"/>
                                        <p:tgtEl>
                                          <p:spTgt spid="69"/>
                                        </p:tgtEl>
                                        <p:attrNameLst>
                                          <p:attrName>ppt_h</p:attrName>
                                        </p:attrNameLst>
                                      </p:cBhvr>
                                      <p:tavLst>
                                        <p:tav tm="0">
                                          <p:val>
                                            <p:fltVal val="0"/>
                                          </p:val>
                                        </p:tav>
                                        <p:tav tm="100000">
                                          <p:val>
                                            <p:strVal val="#ppt_h"/>
                                          </p:val>
                                        </p:tav>
                                      </p:tavLst>
                                    </p:anim>
                                    <p:animEffect transition="in" filter="fade">
                                      <p:cBhvr>
                                        <p:cTn id="28" dur="500"/>
                                        <p:tgtEl>
                                          <p:spTgt spid="69"/>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0-#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Effect transition="in" filter="fade">
                                      <p:cBhvr>
                                        <p:cTn id="58" dur="500"/>
                                        <p:tgtEl>
                                          <p:spTgt spid="70"/>
                                        </p:tgtEl>
                                      </p:cBhvr>
                                    </p:animEffect>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1+#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right)">
                                      <p:cBhvr>
                                        <p:cTn id="67" dur="500"/>
                                        <p:tgtEl>
                                          <p:spTgt spid="18"/>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left)">
                                      <p:cBhvr>
                                        <p:cTn id="82" dur="500"/>
                                        <p:tgtEl>
                                          <p:spTgt spid="12"/>
                                        </p:tgtEl>
                                      </p:cBhvr>
                                    </p:animEffect>
                                  </p:childTnLst>
                                </p:cTn>
                              </p:par>
                            </p:childTnLst>
                          </p:cTn>
                        </p:par>
                        <p:par>
                          <p:cTn id="83" fill="hold">
                            <p:stCondLst>
                              <p:cond delay="8000"/>
                            </p:stCondLst>
                            <p:childTnLst>
                              <p:par>
                                <p:cTn id="84" presetID="53" presetClass="entr" presetSubtype="16"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childTnLst>
                          </p:cTn>
                        </p:par>
                        <p:par>
                          <p:cTn id="89" fill="hold">
                            <p:stCondLst>
                              <p:cond delay="8500"/>
                            </p:stCondLst>
                            <p:childTnLst>
                              <p:par>
                                <p:cTn id="90" presetID="2" presetClass="entr" presetSubtype="2" fill="hold" nodeType="afterEffect">
                                  <p:stCondLst>
                                    <p:cond delay="0"/>
                                  </p:stCondLst>
                                  <p:childTnLst>
                                    <p:set>
                                      <p:cBhvr>
                                        <p:cTn id="91" dur="1" fill="hold">
                                          <p:stCondLst>
                                            <p:cond delay="0"/>
                                          </p:stCondLst>
                                        </p:cTn>
                                        <p:tgtEl>
                                          <p:spTgt spid="34"/>
                                        </p:tgtEl>
                                        <p:attrNameLst>
                                          <p:attrName>style.visibility</p:attrName>
                                        </p:attrNameLst>
                                      </p:cBhvr>
                                      <p:to>
                                        <p:strVal val="visible"/>
                                      </p:to>
                                    </p:set>
                                    <p:anim calcmode="lin" valueType="num">
                                      <p:cBhvr additive="base">
                                        <p:cTn id="92" dur="500" fill="hold"/>
                                        <p:tgtEl>
                                          <p:spTgt spid="34"/>
                                        </p:tgtEl>
                                        <p:attrNameLst>
                                          <p:attrName>ppt_x</p:attrName>
                                        </p:attrNameLst>
                                      </p:cBhvr>
                                      <p:tavLst>
                                        <p:tav tm="0">
                                          <p:val>
                                            <p:strVal val="1+#ppt_w/2"/>
                                          </p:val>
                                        </p:tav>
                                        <p:tav tm="100000">
                                          <p:val>
                                            <p:strVal val="#ppt_x"/>
                                          </p:val>
                                        </p:tav>
                                      </p:tavLst>
                                    </p:anim>
                                    <p:anim calcmode="lin" valueType="num">
                                      <p:cBhvr additive="base">
                                        <p:cTn id="9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18" grpId="0" animBg="1"/>
      <p:bldP spid="9" grpId="0" animBg="1"/>
      <p:bldP spid="67" grpId="0" animBg="1"/>
      <p:bldP spid="68" grpId="0" animBg="1"/>
      <p:bldP spid="69" grpId="0" animBg="1"/>
      <p:bldP spid="70"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fa-IR" dirty="0"/>
              <a:t>یادگیری فراگیران هنگامی بهتر خواهد بود که کلمات و تصاویر مرتبط، در مجاورت یکدیگر بر روی صفحه کتاب یا رایانه ارائه شوند.</a:t>
            </a:r>
            <a:endParaRPr lang="en-US" dirty="0"/>
          </a:p>
          <a:p>
            <a:pPr lvl="1" algn="just"/>
            <a:endParaRPr lang="fa-IR" sz="2900" dirty="0"/>
          </a:p>
          <a:p>
            <a:pPr lvl="1" algn="just"/>
            <a:r>
              <a:rPr lang="fa-IR" sz="2900" dirty="0"/>
              <a:t>منطق نظری: ارائه کلمات و تصاویر در مجاورت یکدیگر، این امکان را در اختیار فراگیران قرار می دهد تا تصاویر رادر یک زمان در حافظه فعال خود ضبط کنند.</a:t>
            </a:r>
            <a:endParaRPr lang="en-US" sz="2900" dirty="0"/>
          </a:p>
          <a:p>
            <a:pPr algn="just"/>
            <a:endParaRPr lang="fa-IR" dirty="0"/>
          </a:p>
        </p:txBody>
      </p:sp>
      <p:sp>
        <p:nvSpPr>
          <p:cNvPr id="2" name="Title 1"/>
          <p:cNvSpPr>
            <a:spLocks noGrp="1"/>
          </p:cNvSpPr>
          <p:nvPr>
            <p:ph type="title"/>
          </p:nvPr>
        </p:nvSpPr>
        <p:spPr/>
        <p:txBody>
          <a:bodyPr/>
          <a:lstStyle/>
          <a:p>
            <a:r>
              <a:rPr lang="fa-IR" dirty="0"/>
              <a:t>اصل مجاورت فضایی</a:t>
            </a:r>
          </a:p>
        </p:txBody>
      </p:sp>
      <p:sp>
        <p:nvSpPr>
          <p:cNvPr id="4" name="Rectangle 3">
            <a:extLst>
              <a:ext uri="{FF2B5EF4-FFF2-40B4-BE49-F238E27FC236}">
                <a16:creationId xmlns:a16="http://schemas.microsoft.com/office/drawing/2014/main" id="{95525600-82CF-464C-89BA-811982146F1C}"/>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54509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ارائه­ی هم­زمان کلمات و تصاویر مرتبط، منجر به یادگیری بهتر فراگیران خواهد شد</a:t>
            </a:r>
          </a:p>
          <a:p>
            <a:endParaRPr lang="en-US" dirty="0"/>
          </a:p>
          <a:p>
            <a:pPr lvl="1"/>
            <a:endParaRPr lang="fa-IR" sz="2900" dirty="0"/>
          </a:p>
          <a:p>
            <a:pPr lvl="1" algn="just"/>
            <a:r>
              <a:rPr lang="fa-IR" sz="2400" dirty="0"/>
              <a:t>منطق نظری: ارائه­ی هم­زمان بخش­های مرتبط انیمیشن و گفتار، این فرصت را دراختیار فراگیران قرار می­دهد تا بازنمایی­های ذهنی کلمات و تصاویر ارائه شده را به طور هم­زمان درحافظه­ی فعال خود نگه دارد و در نتیجه ارتباط ذهنی بین این بازنمایی­های کلامی و دیداری برقرار سازد. </a:t>
            </a:r>
          </a:p>
          <a:p>
            <a:pPr lvl="1" algn="just"/>
            <a:endParaRPr lang="fa-IR" sz="2400" dirty="0"/>
          </a:p>
          <a:p>
            <a:endParaRPr lang="fa-IR" dirty="0"/>
          </a:p>
        </p:txBody>
      </p:sp>
      <p:sp>
        <p:nvSpPr>
          <p:cNvPr id="2" name="Title 1"/>
          <p:cNvSpPr>
            <a:spLocks noGrp="1"/>
          </p:cNvSpPr>
          <p:nvPr>
            <p:ph type="title"/>
          </p:nvPr>
        </p:nvSpPr>
        <p:spPr/>
        <p:txBody>
          <a:bodyPr/>
          <a:lstStyle/>
          <a:p>
            <a:r>
              <a:rPr lang="fa-IR" u="sng" dirty="0"/>
              <a:t>اصل مجاورت زمانی </a:t>
            </a:r>
            <a:endParaRPr lang="en-US" u="sng" dirty="0"/>
          </a:p>
        </p:txBody>
      </p:sp>
      <p:sp>
        <p:nvSpPr>
          <p:cNvPr id="4" name="Rectangle 3">
            <a:extLst>
              <a:ext uri="{FF2B5EF4-FFF2-40B4-BE49-F238E27FC236}">
                <a16:creationId xmlns:a16="http://schemas.microsoft.com/office/drawing/2014/main" id="{EC76113B-8A0B-4369-AF0A-A600835E0263}"/>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296474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endParaRPr lang="en-US" b="1" u="sng" dirty="0"/>
          </a:p>
          <a:p>
            <a:pPr algn="just"/>
            <a:r>
              <a:rPr lang="fa-IR" dirty="0"/>
              <a:t>حذف مطالب اضافی و غیر ضروری از متن منجر به یادگیری بهتر خواهد شد. اصل انسجام را می­توان به سه بخش مکمل تقسیم کرد: </a:t>
            </a:r>
          </a:p>
          <a:p>
            <a:pPr marL="0" indent="0" algn="just">
              <a:buNone/>
            </a:pPr>
            <a:r>
              <a:rPr lang="fa-IR" dirty="0"/>
              <a:t>1- اضافه کردن کلمات گیرا ولی نامربوط به برنامه چند رسانه­ای، یادگیری را دچار آسیب خواهد کرد.</a:t>
            </a:r>
          </a:p>
          <a:p>
            <a:pPr marL="0" indent="0" algn="just">
              <a:buNone/>
            </a:pPr>
            <a:r>
              <a:rPr lang="fa-IR" dirty="0"/>
              <a:t> 2- اضافه کردن اصوات و موسیقی جذاب ولی نامربوط به برنامه­ی چند رسانه­ای، یادگیری را دچارآسیب خواهد کرد.</a:t>
            </a:r>
          </a:p>
          <a:p>
            <a:pPr marL="0" indent="0" algn="just">
              <a:buNone/>
            </a:pPr>
            <a:r>
              <a:rPr lang="fa-IR" dirty="0"/>
              <a:t>3- حذف کلمات اضافی و نامربوط از دروس باعث بهبود و ارتقای یادگیری فراگیران خواهد شد.</a:t>
            </a:r>
            <a:endParaRPr lang="en-US" dirty="0"/>
          </a:p>
          <a:p>
            <a:pPr algn="just"/>
            <a:endParaRPr lang="fa-IR" dirty="0"/>
          </a:p>
        </p:txBody>
      </p:sp>
      <p:sp>
        <p:nvSpPr>
          <p:cNvPr id="2" name="Title 1"/>
          <p:cNvSpPr>
            <a:spLocks noGrp="1"/>
          </p:cNvSpPr>
          <p:nvPr>
            <p:ph type="title"/>
          </p:nvPr>
        </p:nvSpPr>
        <p:spPr/>
        <p:txBody>
          <a:bodyPr/>
          <a:lstStyle/>
          <a:p>
            <a:r>
              <a:rPr lang="fa-IR" b="1" u="sng" dirty="0"/>
              <a:t>اصل انسجام</a:t>
            </a:r>
          </a:p>
        </p:txBody>
      </p:sp>
      <p:sp>
        <p:nvSpPr>
          <p:cNvPr id="4" name="Rectangle 3">
            <a:extLst>
              <a:ext uri="{FF2B5EF4-FFF2-40B4-BE49-F238E27FC236}">
                <a16:creationId xmlns:a16="http://schemas.microsoft.com/office/drawing/2014/main" id="{BC321C32-C478-45A6-B7E8-079ADD72F7F9}"/>
              </a:ext>
            </a:extLst>
          </p:cNvPr>
          <p:cNvSpPr/>
          <p:nvPr/>
        </p:nvSpPr>
        <p:spPr>
          <a:xfrm>
            <a:off x="10580914" y="605563"/>
            <a:ext cx="1611086" cy="61218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4000" dirty="0">
                <a:solidFill>
                  <a:schemeClr val="bg1"/>
                </a:solidFill>
                <a:effectLst>
                  <a:outerShdw blurRad="38100" dist="38100" dir="2700000" algn="tl">
                    <a:srgbClr val="000000">
                      <a:alpha val="43137"/>
                    </a:srgbClr>
                  </a:outerShdw>
                </a:effectLst>
                <a:cs typeface="A EntezareZohoor 2 **" panose="00000700000000000000" pitchFamily="2" charset="-78"/>
              </a:rPr>
              <a:t>اصول ساخت چند رسانه ای ها</a:t>
            </a:r>
            <a:endParaRPr lang="en-US" sz="4000" dirty="0">
              <a:solidFill>
                <a:schemeClr val="bg1"/>
              </a:solidFill>
              <a:effectLst>
                <a:outerShdw blurRad="38100" dist="38100" dir="2700000" algn="tl">
                  <a:srgbClr val="000000">
                    <a:alpha val="43137"/>
                  </a:srgbClr>
                </a:outerShdw>
              </a:effectLst>
              <a:cs typeface="A EntezareZohoor 2 **" panose="00000700000000000000" pitchFamily="2" charset="-78"/>
            </a:endParaRPr>
          </a:p>
        </p:txBody>
      </p:sp>
    </p:spTree>
    <p:custDataLst>
      <p:tags r:id="rId1"/>
    </p:custDataLst>
    <p:extLst>
      <p:ext uri="{BB962C8B-B14F-4D97-AF65-F5344CB8AC3E}">
        <p14:creationId xmlns:p14="http://schemas.microsoft.com/office/powerpoint/2010/main" val="330453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erli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Berlin">
      <a:majorFont>
        <a:latin typeface="Trebuchet MS"/>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TC104033917[[fn=Berlin]]</Template>
  <TotalTime>383</TotalTime>
  <Words>1291</Words>
  <Application>Microsoft Office PowerPoint</Application>
  <PresentationFormat>Widescreen</PresentationFormat>
  <Paragraphs>149</Paragraphs>
  <Slides>24</Slides>
  <Notes>10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24</vt:i4>
      </vt:variant>
    </vt:vector>
  </HeadingPairs>
  <TitlesOfParts>
    <vt:vector size="35" baseType="lpstr">
      <vt:lpstr>Trebuchet MS</vt:lpstr>
      <vt:lpstr>A EntezareZohoor B4</vt:lpstr>
      <vt:lpstr>B Mitra</vt:lpstr>
      <vt:lpstr>Candara</vt:lpstr>
      <vt:lpstr>A EntezareZohoor 3 **</vt:lpstr>
      <vt:lpstr>Calibri</vt:lpstr>
      <vt:lpstr>Arial</vt:lpstr>
      <vt:lpstr>A EntezareZohoor 2 **</vt:lpstr>
      <vt:lpstr>B Nikoo</vt:lpstr>
      <vt:lpstr>B Titr</vt:lpstr>
      <vt:lpstr>Berlin</vt:lpstr>
      <vt:lpstr>تولید محتوای الکترونیکی</vt:lpstr>
      <vt:lpstr>ا نواع محتوای الکترونیکی</vt:lpstr>
      <vt:lpstr>تولید محتوای الکترونیکی</vt:lpstr>
      <vt:lpstr>فرآیندهای تولید محتوای الکترونیکی </vt:lpstr>
      <vt:lpstr>فرآیندهای تولید محتوای الکترونیکی </vt:lpstr>
      <vt:lpstr>PowerPoint Presentation</vt:lpstr>
      <vt:lpstr>اصل مجاورت فضایی</vt:lpstr>
      <vt:lpstr>اصل مجاورت زمانی </vt:lpstr>
      <vt:lpstr>اصل انسجام</vt:lpstr>
      <vt:lpstr>اصل چگونگی وجه حسی </vt:lpstr>
      <vt:lpstr>اصل افزونگی</vt:lpstr>
      <vt:lpstr>اصل تفاوتهای فردی</vt:lpstr>
      <vt:lpstr>المان های موجود در یک محتوای الکترونیکی</vt:lpstr>
      <vt:lpstr>متن</vt:lpstr>
      <vt:lpstr>تصویر</vt:lpstr>
      <vt:lpstr>فیلم</vt:lpstr>
      <vt:lpstr>فیلم</vt:lpstr>
      <vt:lpstr>صدا</vt:lpstr>
      <vt:lpstr>ابزارهای تولید محتوای الکترونیکی</vt:lpstr>
      <vt:lpstr>ابزارهای تولید محتوای الکترونیکی</vt:lpstr>
      <vt:lpstr>ابزارهای تولید محتوای الکترونیکی</vt:lpstr>
      <vt:lpstr>ابزارهای تولید محتوای الکترونیکی</vt:lpstr>
      <vt:lpstr>ابزارهای تولید محتوای الکترونیکی</vt:lpstr>
      <vt:lpstr>ابزارهای تولید محتوای الکترونیکی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Dr.Najimi</dc:creator>
  <cp:lastModifiedBy>Windows User</cp:lastModifiedBy>
  <cp:revision>36</cp:revision>
  <dcterms:created xsi:type="dcterms:W3CDTF">2013-07-15T20:24:27Z</dcterms:created>
  <dcterms:modified xsi:type="dcterms:W3CDTF">2019-05-14T05:45:30Z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BFEA4CF9-CB93-432B-A0D2-A5D98E4650D2</vt:lpwstr>
  </property>
  <property fmtid="{D5CDD505-2E9C-101B-9397-08002B2CF9AE}" pid="3" name="ArticulatePath">
    <vt:lpwstr>TF00001032</vt:lpwstr>
  </property>
</Properties>
</file>