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B Mitra" panose="00000400000000000000" pitchFamily="2" charset="-78"/>
      <p:regular r:id="rId19"/>
      <p:bold r:id="rId20"/>
    </p:embeddedFont>
    <p:embeddedFont>
      <p:font typeface="Candara" panose="020E0502030303020204" pitchFamily="34" charset="0"/>
      <p:regular r:id="rId21"/>
      <p:bold r:id="rId22"/>
      <p:italic r:id="rId23"/>
      <p:boldItalic r:id="rId24"/>
    </p:embeddedFont>
    <p:embeddedFont>
      <p:font typeface="Impact" panose="020B0806030902050204" pitchFamily="34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A EntezareZohoor 3 **" panose="00000700000000000000" pitchFamily="2" charset="-78"/>
      <p:bold r:id="rId30"/>
    </p:embeddedFont>
    <p:embeddedFont>
      <p:font typeface="A EntezareZohoor 2 **" panose="00000700000000000000" pitchFamily="2" charset="-78"/>
      <p:bold r:id="rId31"/>
    </p:embeddedFont>
    <p:embeddedFont>
      <p:font typeface="B Nikoo" panose="00000400000000000000" pitchFamily="2" charset="-78"/>
      <p:regular r:id="rId32"/>
      <p:italic r:id="rId33"/>
    </p:embeddedFont>
  </p:embeddedFontLst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4952" autoAdjust="0"/>
  </p:normalViewPr>
  <p:slideViewPr>
    <p:cSldViewPr snapToGrid="0">
      <p:cViewPr varScale="1">
        <p:scale>
          <a:sx n="68" d="100"/>
          <a:sy n="68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1F6B7-7016-4D78-8B05-64788D7B20C2}" type="datetimeFigureOut">
              <a:rPr lang="en-US" smtClean="0"/>
              <a:t>5/13/2019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E16F5-6509-412B-85CE-EE1BD1469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5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استمرار مطالب برای گسترش دانش و ایجاد مهارت های عملی </a:t>
            </a:r>
          </a:p>
          <a:p>
            <a:r>
              <a:rPr lang="fa-IR" dirty="0"/>
              <a:t>در متن غیر فعال مخاطب فقط دریافت کننده اطلاعات است در متن فعال فعالیت خواننده وجود دارد مانند پرسش ئ تمرین ها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E16F5-6509-412B-85CE-EE1BD14693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317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کار با محتوا و دریافت بازخورد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E16F5-6509-412B-85CE-EE1BD14693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53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نشر ساده ولی نیازمند بستر است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E16F5-6509-412B-85CE-EE1BD14693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92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fa-IR" b="1" dirty="0"/>
              <a:t>محتوای آموزش الکترونیکی معمولا به یکی از سه دسته زیر طبقه بندی می شوند: پشتیبانی از عملکرد، تجربه یادگیری و اطلاعات.</a:t>
            </a:r>
          </a:p>
          <a:p>
            <a:pPr rtl="1"/>
            <a:r>
              <a:rPr lang="fa-IR" dirty="0"/>
              <a:t>پشتیبانی عملکرد شامل ابزار یادگیری و منابع در لحظه نیاز است. به عنوان مثال، یک یادگیرنده ممکن است برای انجام یک تکلیف یا یک کار نیاز به اطلاعات فوری داشته باشد. </a:t>
            </a:r>
          </a:p>
          <a:p>
            <a:pPr rtl="1"/>
            <a:r>
              <a:rPr lang="fa-IR" dirty="0"/>
              <a:t> تجربه یادگیری محتوایی است که مهارت ها و رفتارها را ایجاد می کند. این نوع محتوای </a:t>
            </a:r>
            <a:r>
              <a:rPr lang="fa-IR" b="1" dirty="0"/>
              <a:t>آموزش الکترونیکی</a:t>
            </a:r>
            <a:r>
              <a:rPr lang="fa-IR" dirty="0"/>
              <a:t> در تغییرات ادارک و فهم نقش مهمی دارد. بر خلاف محتوای نوع پشتیبانی عملکرد، که به سرعت به داد تقاضای فرد برای دانش می رسد، مفاهیم در زمان طولانی تری به شخص می رساند. </a:t>
            </a:r>
          </a:p>
          <a:p>
            <a:pPr rtl="1"/>
            <a:r>
              <a:rPr lang="fa-IR" dirty="0"/>
              <a:t>اطلاعات، محتوایی است که جایگاهی بین پشتیبانی عملکرد و تجربه یادگیری دارد. این محتوا عملکرد </a:t>
            </a:r>
            <a:r>
              <a:rPr lang="fa-IR" b="1" dirty="0"/>
              <a:t>یادگیری </a:t>
            </a:r>
            <a:r>
              <a:rPr lang="fa-IR" dirty="0"/>
              <a:t>را پشتیبانی می کند. مثلا، محتوای مربوط به دانش محصولی که برای فروشنده های با تجربه در نظر گرفته شده است را تولید کنید. </a:t>
            </a:r>
          </a:p>
          <a:p>
            <a:pPr rtl="1"/>
            <a:r>
              <a:rPr lang="fa-IR" dirty="0">
                <a:effectLst/>
              </a:rPr>
              <a:t>قبل از اینکه شروع به </a:t>
            </a:r>
            <a:r>
              <a:rPr lang="fa-IR" b="1" dirty="0">
                <a:effectLst/>
              </a:rPr>
              <a:t>تولید محتوای الکترونیکی</a:t>
            </a:r>
            <a:r>
              <a:rPr lang="fa-IR" dirty="0">
                <a:effectLst/>
              </a:rPr>
              <a:t> کنید، تصمیم بگیرید که کدام نوع </a:t>
            </a:r>
            <a:r>
              <a:rPr lang="fa-IR" b="1" dirty="0">
                <a:effectLst/>
              </a:rPr>
              <a:t>محتوای آموزشی</a:t>
            </a:r>
            <a:r>
              <a:rPr lang="fa-IR" dirty="0">
                <a:effectLst/>
              </a:rPr>
              <a:t> برای مخاطبان شما مناسب است. ممکن است تصمیم </a:t>
            </a:r>
            <a:r>
              <a:rPr lang="fa-IR" sz="1600" dirty="0">
                <a:effectLst/>
              </a:rPr>
              <a:t>بگیرید که دو دسته را ترکیب </a:t>
            </a:r>
            <a:r>
              <a:rPr lang="fa-IR" dirty="0">
                <a:effectLst/>
              </a:rPr>
              <a:t>کنید یا حتی از هر سه نوع استفاده کنید.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61524-8D17-4683-8DA5-46DF8F74A18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00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61524-8D17-4683-8DA5-46DF8F74A18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389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rtl="1">
              <a:defRPr>
                <a:cs typeface="A EntezareZohoor 2 **" panose="000007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>
            <a:lvl1pPr algn="r" rtl="1">
              <a:defRPr>
                <a:cs typeface="B Nikoo" panose="00000400000000000000" pitchFamily="2" charset="-78"/>
              </a:defRPr>
            </a:lvl1pPr>
            <a:lvl2pPr algn="r" rtl="1">
              <a:defRPr>
                <a:cs typeface="B Nikoo" panose="00000400000000000000" pitchFamily="2" charset="-78"/>
              </a:defRPr>
            </a:lvl2pPr>
            <a:lvl3pPr algn="r" rtl="1">
              <a:defRPr>
                <a:cs typeface="B Nikoo" panose="00000400000000000000" pitchFamily="2" charset="-78"/>
              </a:defRPr>
            </a:lvl3pPr>
            <a:lvl4pPr algn="r" rtl="1">
              <a:defRPr>
                <a:cs typeface="B Nikoo" panose="00000400000000000000" pitchFamily="2" charset="-78"/>
              </a:defRPr>
            </a:lvl4pPr>
            <a:lvl5pPr algn="r" rtl="1">
              <a:defRPr>
                <a:cs typeface="B Nikoo" panose="00000400000000000000" pitchFamily="2" charset="-7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hyperlink" Target="https://pafcoerp.com/-&#1587;&#1740;&#1587;&#1578;&#1605;-&#1605;&#1583;&#1740;&#1585;&#1740;&#1578;-&#1570;&#1605;&#1608;&#1586;&#1588;-/articleid/352/&#1578;&#1608;&#1604;&#1740;&#1583;-&#1605;&#1581;&#1578;&#1608;&#1575;&#1740;-&#1575;&#1604;&#1705;&#1578;&#1585;&#1608;&#1606;&#1740;&#1705;&#1740;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43930" y="1385340"/>
            <a:ext cx="9755187" cy="1359707"/>
          </a:xfrm>
        </p:spPr>
        <p:txBody>
          <a:bodyPr>
            <a:normAutofit fontScale="90000"/>
          </a:bodyPr>
          <a:lstStyle/>
          <a:p>
            <a:r>
              <a:rPr lang="fa-IR" dirty="0">
                <a:cs typeface="A EntezareZohoor 3 **" panose="00000700000000000000" pitchFamily="2" charset="-78"/>
              </a:rPr>
              <a:t>تدوین محتوای آموزش الکترونیکی</a:t>
            </a:r>
            <a:endParaRPr lang="en-US" dirty="0">
              <a:cs typeface="A EntezareZohoor 3 **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882615" y="3253827"/>
            <a:ext cx="9755187" cy="1219353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A EntezareZohoor 2 **" panose="00000700000000000000" pitchFamily="2" charset="-78"/>
              </a:rPr>
              <a:t>دکتر آرش نجیمی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A EntezareZohoor 2 **" panose="00000700000000000000" pitchFamily="2" charset="-78"/>
              </a:rPr>
              <a:t>استادیار گروه آموزش پزشکی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A EntezareZohoor 2 **" panose="00000700000000000000" pitchFamily="2" charset="-78"/>
              </a:rPr>
              <a:t>مسئول مرکز آموزش مجازی </a:t>
            </a:r>
            <a:endParaRPr lang="en-US" sz="2400" dirty="0">
              <a:solidFill>
                <a:schemeClr val="accent1">
                  <a:lumMod val="75000"/>
                </a:schemeClr>
              </a:solidFill>
              <a:cs typeface="A EntezareZohoor 2 **" panose="000007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003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54269" y="917768"/>
            <a:ext cx="10394707" cy="3311189"/>
          </a:xfr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6000" dirty="0">
                <a:solidFill>
                  <a:srgbClr val="0070C0"/>
                </a:solidFill>
                <a:cs typeface="A EntezareZohoor 2 **" panose="00000700000000000000" pitchFamily="2" charset="-78"/>
              </a:rPr>
              <a:t>محیط نشر سنتی یا  الکترونیکی ؟؟؟</a:t>
            </a:r>
          </a:p>
          <a:p>
            <a:pPr marL="0" indent="0" algn="ctr">
              <a:buNone/>
            </a:pPr>
            <a:r>
              <a:rPr lang="fa-IR" sz="6000" dirty="0">
                <a:solidFill>
                  <a:srgbClr val="0070C0"/>
                </a:solidFill>
                <a:cs typeface="A EntezareZohoor 2 **" panose="00000700000000000000" pitchFamily="2" charset="-78"/>
              </a:rPr>
              <a:t>برتری؟ امکان جایگزینی و یا هم عرضی؟</a:t>
            </a:r>
            <a:endParaRPr lang="en-US" sz="6000" dirty="0">
              <a:solidFill>
                <a:srgbClr val="0070C0"/>
              </a:solidFill>
              <a:cs typeface="A EntezareZohoor 2 **" panose="000007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921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معیار های ارزیابی محتوای الکترونیکی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a-IR" dirty="0"/>
              <a:t>خلاصه هر بخش ارائه شده است؟</a:t>
            </a:r>
          </a:p>
          <a:p>
            <a:r>
              <a:rPr lang="fa-IR" dirty="0"/>
              <a:t>مطالب از نظر علمی صحیحح است؟</a:t>
            </a:r>
          </a:p>
          <a:p>
            <a:r>
              <a:rPr lang="fa-IR" dirty="0"/>
              <a:t>مطالب روزآمد و جدید است؟</a:t>
            </a:r>
          </a:p>
          <a:p>
            <a:r>
              <a:rPr lang="fa-IR" dirty="0"/>
              <a:t>مطالب از زیبایی مناسب برخوردارند؟</a:t>
            </a:r>
          </a:p>
          <a:p>
            <a:r>
              <a:rPr lang="fa-IR" dirty="0"/>
              <a:t>تصاویر با متن تناسب دارد؟</a:t>
            </a:r>
          </a:p>
          <a:p>
            <a:r>
              <a:rPr lang="fa-IR" dirty="0"/>
              <a:t>تصاویر به درک بیشتر نوشتار کمک می کند؟</a:t>
            </a:r>
          </a:p>
          <a:p>
            <a:r>
              <a:rPr lang="fa-IR" dirty="0"/>
              <a:t>تصاویر در محل مناسب قرار داده شده است؟ 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16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معیار های ارزیابی محتوای الکترونیکی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a-IR" dirty="0"/>
              <a:t>فهرست موضوعی وجود دارد؟</a:t>
            </a:r>
          </a:p>
          <a:p>
            <a:r>
              <a:rPr lang="fa-IR" dirty="0"/>
              <a:t>منابع اعتبار کافی دارند؟</a:t>
            </a:r>
          </a:p>
          <a:p>
            <a:r>
              <a:rPr lang="fa-IR" dirty="0"/>
              <a:t>امکانات نرم افزاری و سخت افزاری برای استفاده از محتوا امکانپذیر است؟</a:t>
            </a:r>
          </a:p>
          <a:p>
            <a:r>
              <a:rPr lang="fa-IR" dirty="0"/>
              <a:t>محتوا از نظر هزینه مطلوب است؟</a:t>
            </a:r>
          </a:p>
          <a:p>
            <a:r>
              <a:rPr lang="fa-IR" dirty="0"/>
              <a:t> محتوا کاربر پسند است؟</a:t>
            </a:r>
          </a:p>
          <a:p>
            <a:r>
              <a:rPr lang="fa-IR" dirty="0"/>
              <a:t>محتوا چه سطح دانش را انتقال می دهد؟</a:t>
            </a:r>
          </a:p>
          <a:p>
            <a:r>
              <a:rPr lang="fa-IR" dirty="0"/>
              <a:t>روزآمدی محتوا تا چه حد است؟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76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9710224" cy="1151965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A EntezareZohoor 2 **" panose="00000700000000000000" pitchFamily="2" charset="-78"/>
              </a:rPr>
              <a:t>ا نواع محتوای الکترونیکی</a:t>
            </a:r>
            <a:endParaRPr lang="en-US" dirty="0">
              <a:cs typeface="A EntezareZohoor 2 **" panose="00000700000000000000" pitchFamily="2" charset="-78"/>
            </a:endParaRPr>
          </a:p>
        </p:txBody>
      </p:sp>
      <p:sp>
        <p:nvSpPr>
          <p:cNvPr id="6" name="Freeform 5"/>
          <p:cNvSpPr/>
          <p:nvPr/>
        </p:nvSpPr>
        <p:spPr>
          <a:xfrm rot="20981360">
            <a:off x="3375823" y="3123641"/>
            <a:ext cx="2001956" cy="1828800"/>
          </a:xfrm>
          <a:custGeom>
            <a:avLst/>
            <a:gdLst>
              <a:gd name="connsiteX0" fmla="*/ 1087556 w 2001956"/>
              <a:gd name="connsiteY0" fmla="*/ 0 h 1828800"/>
              <a:gd name="connsiteX1" fmla="*/ 2001956 w 2001956"/>
              <a:gd name="connsiteY1" fmla="*/ 914400 h 1828800"/>
              <a:gd name="connsiteX2" fmla="*/ 1087556 w 2001956"/>
              <a:gd name="connsiteY2" fmla="*/ 1828800 h 1828800"/>
              <a:gd name="connsiteX3" fmla="*/ 173156 w 2001956"/>
              <a:gd name="connsiteY3" fmla="*/ 914400 h 1828800"/>
              <a:gd name="connsiteX4" fmla="*/ 214266 w 2001956"/>
              <a:gd name="connsiteY4" fmla="*/ 642486 h 1828800"/>
              <a:gd name="connsiteX5" fmla="*/ 215936 w 2001956"/>
              <a:gd name="connsiteY5" fmla="*/ 637924 h 1828800"/>
              <a:gd name="connsiteX6" fmla="*/ 0 w 2001956"/>
              <a:gd name="connsiteY6" fmla="*/ 337410 h 1828800"/>
              <a:gd name="connsiteX7" fmla="*/ 377203 w 2001956"/>
              <a:gd name="connsiteY7" fmla="*/ 345118 h 1828800"/>
              <a:gd name="connsiteX8" fmla="*/ 440978 w 2001956"/>
              <a:gd name="connsiteY8" fmla="*/ 267822 h 1828800"/>
              <a:gd name="connsiteX9" fmla="*/ 1087556 w 2001956"/>
              <a:gd name="connsiteY9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56" h="1828800">
                <a:moveTo>
                  <a:pt x="1087556" y="0"/>
                </a:moveTo>
                <a:cubicBezTo>
                  <a:pt x="1592565" y="0"/>
                  <a:pt x="2001956" y="409391"/>
                  <a:pt x="2001956" y="914400"/>
                </a:cubicBezTo>
                <a:cubicBezTo>
                  <a:pt x="2001956" y="1419409"/>
                  <a:pt x="1592565" y="1828800"/>
                  <a:pt x="1087556" y="1828800"/>
                </a:cubicBezTo>
                <a:cubicBezTo>
                  <a:pt x="582547" y="1828800"/>
                  <a:pt x="173156" y="1419409"/>
                  <a:pt x="173156" y="914400"/>
                </a:cubicBezTo>
                <a:cubicBezTo>
                  <a:pt x="173156" y="819711"/>
                  <a:pt x="187549" y="728383"/>
                  <a:pt x="214266" y="642486"/>
                </a:cubicBezTo>
                <a:lnTo>
                  <a:pt x="215936" y="637924"/>
                </a:lnTo>
                <a:lnTo>
                  <a:pt x="0" y="337410"/>
                </a:lnTo>
                <a:lnTo>
                  <a:pt x="377203" y="345118"/>
                </a:lnTo>
                <a:lnTo>
                  <a:pt x="440978" y="267822"/>
                </a:lnTo>
                <a:cubicBezTo>
                  <a:pt x="606452" y="102348"/>
                  <a:pt x="835052" y="0"/>
                  <a:pt x="10875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6350"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>
          <a:xfrm rot="7800000">
            <a:off x="4942456" y="3514723"/>
            <a:ext cx="2001956" cy="1828800"/>
          </a:xfrm>
          <a:custGeom>
            <a:avLst/>
            <a:gdLst>
              <a:gd name="connsiteX0" fmla="*/ 1087556 w 2001956"/>
              <a:gd name="connsiteY0" fmla="*/ 0 h 1828800"/>
              <a:gd name="connsiteX1" fmla="*/ 2001956 w 2001956"/>
              <a:gd name="connsiteY1" fmla="*/ 914400 h 1828800"/>
              <a:gd name="connsiteX2" fmla="*/ 1087556 w 2001956"/>
              <a:gd name="connsiteY2" fmla="*/ 1828800 h 1828800"/>
              <a:gd name="connsiteX3" fmla="*/ 173156 w 2001956"/>
              <a:gd name="connsiteY3" fmla="*/ 914400 h 1828800"/>
              <a:gd name="connsiteX4" fmla="*/ 214266 w 2001956"/>
              <a:gd name="connsiteY4" fmla="*/ 642486 h 1828800"/>
              <a:gd name="connsiteX5" fmla="*/ 215936 w 2001956"/>
              <a:gd name="connsiteY5" fmla="*/ 637924 h 1828800"/>
              <a:gd name="connsiteX6" fmla="*/ 0 w 2001956"/>
              <a:gd name="connsiteY6" fmla="*/ 337410 h 1828800"/>
              <a:gd name="connsiteX7" fmla="*/ 377203 w 2001956"/>
              <a:gd name="connsiteY7" fmla="*/ 345118 h 1828800"/>
              <a:gd name="connsiteX8" fmla="*/ 440978 w 2001956"/>
              <a:gd name="connsiteY8" fmla="*/ 267822 h 1828800"/>
              <a:gd name="connsiteX9" fmla="*/ 1087556 w 2001956"/>
              <a:gd name="connsiteY9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56" h="1828800">
                <a:moveTo>
                  <a:pt x="1087556" y="0"/>
                </a:moveTo>
                <a:cubicBezTo>
                  <a:pt x="1592565" y="0"/>
                  <a:pt x="2001956" y="409391"/>
                  <a:pt x="2001956" y="914400"/>
                </a:cubicBezTo>
                <a:cubicBezTo>
                  <a:pt x="2001956" y="1419409"/>
                  <a:pt x="1592565" y="1828800"/>
                  <a:pt x="1087556" y="1828800"/>
                </a:cubicBezTo>
                <a:cubicBezTo>
                  <a:pt x="582547" y="1828800"/>
                  <a:pt x="173156" y="1419409"/>
                  <a:pt x="173156" y="914400"/>
                </a:cubicBezTo>
                <a:cubicBezTo>
                  <a:pt x="173156" y="819711"/>
                  <a:pt x="187549" y="728383"/>
                  <a:pt x="214266" y="642486"/>
                </a:cubicBezTo>
                <a:lnTo>
                  <a:pt x="215936" y="637924"/>
                </a:lnTo>
                <a:lnTo>
                  <a:pt x="0" y="337410"/>
                </a:lnTo>
                <a:lnTo>
                  <a:pt x="377203" y="345118"/>
                </a:lnTo>
                <a:lnTo>
                  <a:pt x="440978" y="267822"/>
                </a:lnTo>
                <a:cubicBezTo>
                  <a:pt x="606452" y="102348"/>
                  <a:pt x="835052" y="0"/>
                  <a:pt x="10875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6350"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 rot="10036137">
            <a:off x="3818259" y="4744956"/>
            <a:ext cx="2001956" cy="1828800"/>
          </a:xfrm>
          <a:custGeom>
            <a:avLst/>
            <a:gdLst>
              <a:gd name="connsiteX0" fmla="*/ 1087556 w 2001956"/>
              <a:gd name="connsiteY0" fmla="*/ 0 h 1828800"/>
              <a:gd name="connsiteX1" fmla="*/ 2001956 w 2001956"/>
              <a:gd name="connsiteY1" fmla="*/ 914400 h 1828800"/>
              <a:gd name="connsiteX2" fmla="*/ 1087556 w 2001956"/>
              <a:gd name="connsiteY2" fmla="*/ 1828800 h 1828800"/>
              <a:gd name="connsiteX3" fmla="*/ 173156 w 2001956"/>
              <a:gd name="connsiteY3" fmla="*/ 914400 h 1828800"/>
              <a:gd name="connsiteX4" fmla="*/ 214266 w 2001956"/>
              <a:gd name="connsiteY4" fmla="*/ 642486 h 1828800"/>
              <a:gd name="connsiteX5" fmla="*/ 215936 w 2001956"/>
              <a:gd name="connsiteY5" fmla="*/ 637924 h 1828800"/>
              <a:gd name="connsiteX6" fmla="*/ 0 w 2001956"/>
              <a:gd name="connsiteY6" fmla="*/ 337410 h 1828800"/>
              <a:gd name="connsiteX7" fmla="*/ 377203 w 2001956"/>
              <a:gd name="connsiteY7" fmla="*/ 345118 h 1828800"/>
              <a:gd name="connsiteX8" fmla="*/ 440978 w 2001956"/>
              <a:gd name="connsiteY8" fmla="*/ 267822 h 1828800"/>
              <a:gd name="connsiteX9" fmla="*/ 1087556 w 2001956"/>
              <a:gd name="connsiteY9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56" h="1828800">
                <a:moveTo>
                  <a:pt x="1087556" y="0"/>
                </a:moveTo>
                <a:cubicBezTo>
                  <a:pt x="1592565" y="0"/>
                  <a:pt x="2001956" y="409391"/>
                  <a:pt x="2001956" y="914400"/>
                </a:cubicBezTo>
                <a:cubicBezTo>
                  <a:pt x="2001956" y="1419409"/>
                  <a:pt x="1592565" y="1828800"/>
                  <a:pt x="1087556" y="1828800"/>
                </a:cubicBezTo>
                <a:cubicBezTo>
                  <a:pt x="582547" y="1828800"/>
                  <a:pt x="173156" y="1419409"/>
                  <a:pt x="173156" y="914400"/>
                </a:cubicBezTo>
                <a:cubicBezTo>
                  <a:pt x="173156" y="819711"/>
                  <a:pt x="187549" y="728383"/>
                  <a:pt x="214266" y="642486"/>
                </a:cubicBezTo>
                <a:lnTo>
                  <a:pt x="215936" y="637924"/>
                </a:lnTo>
                <a:lnTo>
                  <a:pt x="0" y="337410"/>
                </a:lnTo>
                <a:lnTo>
                  <a:pt x="377203" y="345118"/>
                </a:lnTo>
                <a:lnTo>
                  <a:pt x="440978" y="267822"/>
                </a:lnTo>
                <a:cubicBezTo>
                  <a:pt x="606452" y="102348"/>
                  <a:pt x="835052" y="0"/>
                  <a:pt x="10875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6350"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3168" y="3611476"/>
            <a:ext cx="2714965" cy="4585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1" algn="ctr" rtl="1">
              <a:lnSpc>
                <a:spcPct val="80000"/>
              </a:lnSpc>
            </a:pPr>
            <a:r>
              <a:rPr lang="fa-IR" altLang="en-US" sz="2800" dirty="0">
                <a:cs typeface="B Mitra" panose="00000400000000000000" pitchFamily="2" charset="-78"/>
              </a:rPr>
              <a:t>تجربه یادگیری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5413101" y="5572585"/>
            <a:ext cx="3240878" cy="759838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33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 rtl="1">
              <a:lnSpc>
                <a:spcPct val="80000"/>
              </a:lnSpc>
            </a:pPr>
            <a:r>
              <a:rPr lang="fa-IR" altLang="en-US" sz="2800" dirty="0">
                <a:cs typeface="B Mitra" panose="00000400000000000000" pitchFamily="2" charset="-78"/>
              </a:rPr>
              <a:t>پشتیبانی عملکرد</a:t>
            </a:r>
            <a:endParaRPr lang="en-US" altLang="en-US" sz="2800" dirty="0">
              <a:cs typeface="B Mitra" panose="00000400000000000000" pitchFamily="2" charset="-78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1434319" y="3161667"/>
            <a:ext cx="3384918" cy="759838"/>
          </a:xfrm>
          <a:prstGeom prst="rect">
            <a:avLst/>
          </a:prstGeom>
          <a:effectLst/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33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 rtl="1">
              <a:lnSpc>
                <a:spcPct val="80000"/>
              </a:lnSpc>
            </a:pPr>
            <a:r>
              <a:rPr lang="fa-IR" altLang="en-US" sz="2800" dirty="0">
                <a:cs typeface="B Mitra" panose="00000400000000000000" pitchFamily="2" charset="-78"/>
              </a:rPr>
              <a:t>اطلاعات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0589" y="2398491"/>
            <a:ext cx="7288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a-IR" altLang="en-US" sz="3200" dirty="0">
                <a:cs typeface="B Nikoo" panose="00000400000000000000" pitchFamily="2" charset="-78"/>
              </a:rPr>
              <a:t>نوع محتوای الکترونیکی که دانشپذیرها نیاز دارند: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56595E"/>
              </a:solidFill>
              <a:effectLst/>
              <a:uLnTx/>
              <a:uFillTx/>
              <a:latin typeface="Candara" panose="020E0502030303020204" pitchFamily="34" charset="0"/>
              <a:cs typeface="B Nikoo" panose="000004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59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166" y="685800"/>
            <a:ext cx="9636369" cy="1151965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cs typeface="A EntezareZohoor 2 **" panose="00000700000000000000" pitchFamily="2" charset="-78"/>
                <a:hlinkClick r:id="rId4"/>
              </a:rPr>
              <a:t>تولید محتوای الکترونیکی</a:t>
            </a:r>
            <a:endParaRPr lang="en-US" dirty="0">
              <a:solidFill>
                <a:schemeClr val="tx1"/>
              </a:solidFill>
              <a:cs typeface="A EntezareZohoor 2 **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8413" y="98474"/>
            <a:ext cx="13392689" cy="6595095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121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9639885" cy="1151965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A EntezareZohoor 2 **" panose="00000700000000000000" pitchFamily="2" charset="-78"/>
              </a:rPr>
              <a:t>فرآیندهای تولید محتوای الکترونیکی </a:t>
            </a:r>
            <a:endParaRPr lang="en-US" dirty="0">
              <a:cs typeface="A EntezareZohoor 2 **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>
                <a:cs typeface="B Nikoo" panose="00000400000000000000" pitchFamily="2" charset="-78"/>
              </a:rPr>
              <a:t>مسئله و موضوع محتوا را مشخص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مخاطبان خود را بشناسید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محتوا را آنالیز کنید: محتوای مناسب برای مخاطبان مناسب را دریافت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اهداف یادگیری را تعیین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برنامه طراحی آموزشی خود را طراحی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محتوای خود را تصویر سازی کنید</a:t>
            </a:r>
            <a:endParaRPr lang="fa-IR" dirty="0">
              <a:cs typeface="B Nikoo" panose="000004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588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9668021" cy="1151965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A EntezareZohoor 2 **" panose="00000700000000000000" pitchFamily="2" charset="-78"/>
              </a:rPr>
              <a:t>فرآیندهای تولید محتوای الکترونیکی </a:t>
            </a:r>
            <a:endParaRPr lang="en-US" dirty="0">
              <a:cs typeface="A EntezareZohoor 2 **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396883" cy="3180025"/>
          </a:xfrm>
        </p:spPr>
        <p:txBody>
          <a:bodyPr>
            <a:noAutofit/>
          </a:bodyPr>
          <a:lstStyle/>
          <a:p>
            <a:pPr algn="r" rtl="1"/>
            <a:r>
              <a:rPr lang="fa-IR" dirty="0">
                <a:cs typeface="B Nikoo" panose="00000400000000000000" pitchFamily="2" charset="-78"/>
              </a:rPr>
              <a:t>فناوری که می خواهید استفاده کنید انتخاب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پروتوتایپ یا نمونه اولیه طراحی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دوره را تولید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ویراست نهایی را انجام دهید و دوره را منتشر کنید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دوره را ارتقاء دهید</a:t>
            </a:r>
          </a:p>
          <a:p>
            <a:pPr algn="r" rtl="1"/>
            <a:r>
              <a:rPr lang="fa-IR" dirty="0">
                <a:cs typeface="B Nikoo" panose="00000400000000000000" pitchFamily="2" charset="-78"/>
              </a:rPr>
              <a:t>نتایج را ارزیابی کنید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205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محتوا: انتقال پیام با هدف آموزش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dirty="0"/>
              <a:t>انتقال پیام با استفاده از نقاشی روی دیوار و ظروف</a:t>
            </a:r>
          </a:p>
          <a:p>
            <a:pPr algn="r" rtl="1"/>
            <a:r>
              <a:rPr lang="fa-IR" dirty="0"/>
              <a:t>زبان گفتاری</a:t>
            </a:r>
          </a:p>
          <a:p>
            <a:pPr algn="r" rtl="1"/>
            <a:r>
              <a:rPr lang="fa-IR" dirty="0"/>
              <a:t>انتقال از طریق زبان نوشتاری </a:t>
            </a:r>
          </a:p>
          <a:p>
            <a:pPr algn="r" rtl="1"/>
            <a:r>
              <a:rPr lang="fa-IR" dirty="0"/>
              <a:t>چاپ و توسعه زبان نوشتار</a:t>
            </a:r>
          </a:p>
          <a:p>
            <a:pPr algn="r" rtl="1"/>
            <a:r>
              <a:rPr lang="fa-IR" dirty="0"/>
              <a:t>سال 1930 و ابداع ماشین تحریر خودکار</a:t>
            </a:r>
          </a:p>
          <a:p>
            <a:pPr algn="r" rtl="1"/>
            <a:r>
              <a:rPr lang="fa-IR" dirty="0"/>
              <a:t>جنگ جهانی دوم و اختراع کلوسوس </a:t>
            </a:r>
          </a:p>
          <a:p>
            <a:pPr algn="r" rtl="1"/>
            <a:r>
              <a:rPr lang="fa-IR" dirty="0"/>
              <a:t>1980 و ایجاد </a:t>
            </a:r>
            <a:r>
              <a:rPr lang="en-US" dirty="0"/>
              <a:t>LAN</a:t>
            </a:r>
          </a:p>
          <a:p>
            <a:pPr algn="r" rtl="1"/>
            <a:r>
              <a:rPr lang="fa-IR" dirty="0"/>
              <a:t>1990 و اینترنت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760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آموزش الکترونیکی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400" dirty="0"/>
              <a:t>شیوه‌ای برای طراحی، تدوین، ارائه و ارزشیابی آموزش است که از قابلیتها و امکانات الکترونیکی برای کمک به یادگیری بهره می‌گیرد. </a:t>
            </a:r>
          </a:p>
          <a:p>
            <a:pPr marL="0" indent="0">
              <a:buNone/>
            </a:pPr>
            <a:endParaRPr lang="fa-IR" sz="2400" dirty="0"/>
          </a:p>
          <a:p>
            <a:pPr marL="0" indent="0" algn="ctr">
              <a:buNone/>
            </a:pPr>
            <a:r>
              <a:rPr lang="fa-IR" sz="2400" dirty="0"/>
              <a:t>آموزش الکترونیک روش آموزشی است که از زمان پیدایش اینترنت و گسترش این پدیده فناوری و استفاده از قابلیت‌های آن ایجاد گردیده‌است و در حقیقت تکامل یافته شیوه آموزش از راه دور است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33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محتوای آموزش الکترونیکی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a-IR" sz="2800" dirty="0"/>
              <a:t>مجموعه ایی از عکس، متن، ویدیو، انیمیشن و ...که با کمک تکنولوژی های رایانه ایی جهت بکارگیری در فرآیند آموزش ایجاد می شوند </a:t>
            </a:r>
          </a:p>
          <a:p>
            <a:endParaRPr lang="fa-IR" sz="2800" dirty="0"/>
          </a:p>
          <a:p>
            <a:r>
              <a:rPr lang="fa-IR" sz="2800" dirty="0"/>
              <a:t>در این فرآیند نیاز به مولف و متخصص نرم افزار وجود دارد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17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64779" y="1012361"/>
            <a:ext cx="10394707" cy="33111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dirty="0"/>
              <a:t>دقت در طراحی و تولید محتوا </a:t>
            </a:r>
          </a:p>
          <a:p>
            <a:pPr marL="0" indent="0" algn="ctr">
              <a:buNone/>
            </a:pPr>
            <a:r>
              <a:rPr lang="fa-IR" sz="2800" dirty="0"/>
              <a:t>::::::::::::::::::::::::</a:t>
            </a:r>
          </a:p>
          <a:p>
            <a:pPr marL="0" indent="0" algn="ctr">
              <a:buNone/>
            </a:pPr>
            <a:r>
              <a:rPr lang="fa-IR" sz="2800" dirty="0"/>
              <a:t>در روش های از راه دور و د انشجو محور محتوای آموزشی کار اصلی آموزش را بدوش می‌کشد.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651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خصوصیات محتوای آموزشی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1968803"/>
            <a:ext cx="10394707" cy="3311189"/>
          </a:xfrm>
        </p:spPr>
        <p:txBody>
          <a:bodyPr>
            <a:noAutofit/>
          </a:bodyPr>
          <a:lstStyle/>
          <a:p>
            <a:r>
              <a:rPr lang="fa-IR" sz="2400" dirty="0"/>
              <a:t>جذاب باشد</a:t>
            </a:r>
          </a:p>
          <a:p>
            <a:r>
              <a:rPr lang="fa-IR" sz="2400" dirty="0"/>
              <a:t>تعاملی باشید</a:t>
            </a:r>
          </a:p>
          <a:p>
            <a:r>
              <a:rPr lang="fa-IR" sz="2400" dirty="0"/>
              <a:t>توانایی ساده سازی بصری مطالب پیچیده را داشته باشد</a:t>
            </a:r>
          </a:p>
          <a:p>
            <a:r>
              <a:rPr lang="fa-IR" sz="2400" dirty="0"/>
              <a:t>از یافته های روانشناسی آموزش استفاده نماید</a:t>
            </a:r>
          </a:p>
          <a:p>
            <a:r>
              <a:rPr lang="fa-IR" sz="2400" dirty="0"/>
              <a:t>بر اساس استاندارد ها باشد</a:t>
            </a:r>
          </a:p>
          <a:p>
            <a:r>
              <a:rPr lang="fa-IR" sz="2400" dirty="0"/>
              <a:t>امکان جابجایی به مطالب داشته باشد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36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معیار های عمومی محتوا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127531" y="2063396"/>
            <a:ext cx="4952976" cy="3311189"/>
          </a:xfrm>
        </p:spPr>
        <p:txBody>
          <a:bodyPr>
            <a:noAutofit/>
          </a:bodyPr>
          <a:lstStyle/>
          <a:p>
            <a:r>
              <a:rPr lang="fa-IR" sz="2400" dirty="0"/>
              <a:t>اعتبار مواد آموزشی</a:t>
            </a:r>
          </a:p>
          <a:p>
            <a:r>
              <a:rPr lang="fa-IR" sz="2400" dirty="0"/>
              <a:t>دامنه </a:t>
            </a:r>
          </a:p>
          <a:p>
            <a:r>
              <a:rPr lang="fa-IR" sz="2400" dirty="0"/>
              <a:t>شکل و کیفیت فنی</a:t>
            </a:r>
          </a:p>
          <a:p>
            <a:r>
              <a:rPr lang="fa-IR" sz="2400" dirty="0"/>
              <a:t>سندیت داشتن </a:t>
            </a:r>
          </a:p>
          <a:p>
            <a:r>
              <a:rPr lang="fa-IR" sz="2400" dirty="0"/>
              <a:t>توالی منطقی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85800" y="2063396"/>
            <a:ext cx="4656058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r" defTabSz="914400" rtl="1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ikoo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ikoo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ikoo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ikoo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ikoo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/>
              <a:t>استمرار مطالب</a:t>
            </a:r>
          </a:p>
          <a:p>
            <a:r>
              <a:rPr lang="fa-IR" sz="2400" dirty="0"/>
              <a:t>وحدت</a:t>
            </a:r>
          </a:p>
          <a:p>
            <a:r>
              <a:rPr lang="fa-IR" sz="2400" dirty="0"/>
              <a:t>شیوه تدوین فعال</a:t>
            </a:r>
          </a:p>
          <a:p>
            <a:r>
              <a:rPr lang="fa-IR" sz="2400" dirty="0"/>
              <a:t>زیبایی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031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معیار های اختصاصی محتوای آموزش الکترونیک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a-IR" sz="2800" dirty="0"/>
              <a:t>تعاملی بودن </a:t>
            </a:r>
          </a:p>
          <a:p>
            <a:pPr>
              <a:lnSpc>
                <a:spcPct val="200000"/>
              </a:lnSpc>
            </a:pPr>
            <a:r>
              <a:rPr lang="fa-IR" sz="2800" dirty="0"/>
              <a:t>داشتن منابع و توضیحات کافی</a:t>
            </a:r>
          </a:p>
          <a:p>
            <a:pPr>
              <a:lnSpc>
                <a:spcPct val="200000"/>
              </a:lnSpc>
            </a:pPr>
            <a:r>
              <a:rPr lang="fa-IR" sz="2800" dirty="0"/>
              <a:t>چند رسانه ایی بودن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682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6789"/>
            <a:ext cx="10396882" cy="1151965"/>
          </a:xfrm>
        </p:spPr>
        <p:txBody>
          <a:bodyPr/>
          <a:lstStyle/>
          <a:p>
            <a:r>
              <a:rPr lang="fa-IR" dirty="0"/>
              <a:t>تفاوت محیط نشر سنتی و الکترونیکی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745674"/>
            <a:ext cx="10394707" cy="3628912"/>
          </a:xfrm>
        </p:spPr>
        <p:txBody>
          <a:bodyPr>
            <a:noAutofit/>
          </a:bodyPr>
          <a:lstStyle/>
          <a:p>
            <a:r>
              <a:rPr lang="fa-IR" sz="2300" dirty="0"/>
              <a:t>تنوع محتوا </a:t>
            </a:r>
          </a:p>
          <a:p>
            <a:r>
              <a:rPr lang="fa-IR" sz="2300" dirty="0"/>
              <a:t>غیر خطی بودن</a:t>
            </a:r>
          </a:p>
          <a:p>
            <a:r>
              <a:rPr lang="fa-IR" sz="2300" dirty="0"/>
              <a:t>تعامل با محتوا </a:t>
            </a:r>
          </a:p>
          <a:p>
            <a:r>
              <a:rPr lang="fa-IR" sz="2300" dirty="0"/>
              <a:t>شیوه نگهداری</a:t>
            </a:r>
          </a:p>
          <a:p>
            <a:r>
              <a:rPr lang="fa-IR" sz="2300" dirty="0"/>
              <a:t>تنوع راه های انتقال </a:t>
            </a:r>
          </a:p>
          <a:p>
            <a:r>
              <a:rPr lang="fa-IR" sz="2300" dirty="0"/>
              <a:t>کاهش هزینه </a:t>
            </a:r>
          </a:p>
          <a:p>
            <a:r>
              <a:rPr lang="fa-IR" sz="2300" dirty="0"/>
              <a:t>روش ها و مکانیزم های انتشار</a:t>
            </a:r>
            <a:endParaRPr lang="en-US" sz="23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54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xtreme Shadow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177</TotalTime>
  <Words>633</Words>
  <Application>Microsoft Office PowerPoint</Application>
  <PresentationFormat>Widescreen</PresentationFormat>
  <Paragraphs>105</Paragraphs>
  <Slides>16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B Mitra</vt:lpstr>
      <vt:lpstr>Candara</vt:lpstr>
      <vt:lpstr>Impact</vt:lpstr>
      <vt:lpstr>Calibri</vt:lpstr>
      <vt:lpstr>Arial</vt:lpstr>
      <vt:lpstr>A EntezareZohoor 3 **</vt:lpstr>
      <vt:lpstr>A EntezareZohoor 2 **</vt:lpstr>
      <vt:lpstr>B Nikoo</vt:lpstr>
      <vt:lpstr>Main Event</vt:lpstr>
      <vt:lpstr>تدوین محتوای آموزش الکترونیکی</vt:lpstr>
      <vt:lpstr>محتوا: انتقال پیام با هدف آموزش </vt:lpstr>
      <vt:lpstr>آموزش الکترونیکی</vt:lpstr>
      <vt:lpstr>محتوای آموزش الکترونیکی</vt:lpstr>
      <vt:lpstr>PowerPoint Presentation</vt:lpstr>
      <vt:lpstr>خصوصیات محتوای آموزشی</vt:lpstr>
      <vt:lpstr>معیار های عمومی محتوا</vt:lpstr>
      <vt:lpstr>معیار های اختصاصی محتوای آموزش الکترونیک</vt:lpstr>
      <vt:lpstr>تفاوت محیط نشر سنتی و الکترونیکی</vt:lpstr>
      <vt:lpstr>PowerPoint Presentation</vt:lpstr>
      <vt:lpstr>معیار های ارزیابی محتوای الکترونیکی</vt:lpstr>
      <vt:lpstr>معیار های ارزیابی محتوای الکترونیکی</vt:lpstr>
      <vt:lpstr>ا نواع محتوای الکترونیکی</vt:lpstr>
      <vt:lpstr>تولید محتوای الکترونیکی</vt:lpstr>
      <vt:lpstr>فرآیندهای تولید محتوای الکترونیکی </vt:lpstr>
      <vt:lpstr>فرآیندهای تولید محتوای الکترونیکی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تدوین محتوای آموزش الکترونیکی</dc:title>
  <dc:creator>Windows User</dc:creator>
  <cp:lastModifiedBy>Windows User</cp:lastModifiedBy>
  <cp:revision>24</cp:revision>
  <dcterms:created xsi:type="dcterms:W3CDTF">2019-04-23T03:24:47Z</dcterms:created>
  <dcterms:modified xsi:type="dcterms:W3CDTF">2019-05-14T05:45:38Z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F6FEC12C-47AB-4884-8A5C-5D6C2EAEBDDB</vt:lpwstr>
  </property>
  <property fmtid="{D5CDD505-2E9C-101B-9397-08002B2CF9AE}" pid="3" name="ArticulatePath">
    <vt:lpwstr>Presentation3</vt:lpwstr>
  </property>
</Properties>
</file>