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sldIdLst>
    <p:sldId id="256" r:id="rId2"/>
    <p:sldId id="283" r:id="rId3"/>
    <p:sldId id="257" r:id="rId4"/>
    <p:sldId id="260" r:id="rId5"/>
    <p:sldId id="281"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58" r:id="rId19"/>
    <p:sldId id="259" r:id="rId20"/>
    <p:sldId id="277" r:id="rId21"/>
    <p:sldId id="278" r:id="rId22"/>
    <p:sldId id="279" r:id="rId23"/>
    <p:sldId id="280" r:id="rId24"/>
    <p:sldId id="273" r:id="rId25"/>
    <p:sldId id="274" r:id="rId26"/>
    <p:sldId id="275" r:id="rId27"/>
    <p:sldId id="276" r:id="rId28"/>
    <p:sldId id="28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9966FF"/>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adak\Desktop\&#1606;&#1605;&#1608;&#1583;&#1575;&#1585;&#1607;&#1575;&#1740;%20&#1583;&#1705;&#1578;&#1585;%20&#1581;&#1587;&#1740;&#1606;&#1582;&#1575;&#1606;&#1740;\Book1.xlsx"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1" Type="http://schemas.openxmlformats.org/officeDocument/2006/relationships/oleObject" Target="file:///C:\Users\adak\Desktop\&#1606;&#1605;&#1608;&#1583;&#1575;&#1585;&#1607;&#1575;&#1740;%20&#1583;&#1705;&#1578;&#1585;%20&#1581;&#1587;&#1740;&#1606;&#1582;&#1575;&#1606;&#1740;\Book1.xlsx" TargetMode="Externa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1" Type="http://schemas.openxmlformats.org/officeDocument/2006/relationships/oleObject" Target="file:///C:\Users\adak\Desktop\&#1606;&#1605;&#1608;&#1583;&#1575;&#1585;&#1607;&#1575;&#1740;%20&#1583;&#1705;&#1578;&#1585;%20&#1581;&#1587;&#1740;&#1606;&#1582;&#1575;&#1606;&#1740;\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lgn="ctr" rtl="1">
              <a:defRPr lang="fa-IR" sz="1800" b="1" i="0" u="none" strike="noStrike" kern="1200" baseline="0">
                <a:solidFill>
                  <a:srgbClr val="FFFF00"/>
                </a:solidFill>
                <a:latin typeface="+mn-lt"/>
                <a:ea typeface="+mn-ea"/>
                <a:cs typeface="+mn-cs"/>
              </a:defRPr>
            </a:pPr>
            <a:r>
              <a:rPr lang="fa-IR" sz="2400" dirty="0">
                <a:cs typeface="B Titr" panose="00000700000000000000" pitchFamily="2" charset="-78"/>
              </a:rPr>
              <a:t>مقايسه درصد قند خون ناشتا بالا در دو استپس 1395 و 1399 در استان اصفهان و کشور</a:t>
            </a:r>
          </a:p>
        </c:rich>
      </c:tx>
      <c:layout>
        <c:manualLayout>
          <c:xMode val="edge"/>
          <c:yMode val="edge"/>
          <c:x val="8.6202226494674364E-2"/>
          <c:y val="1.4550265849233059E-2"/>
        </c:manualLayout>
      </c:layout>
      <c:overlay val="0"/>
    </c:title>
    <c:autoTitleDeleted val="0"/>
    <c:plotArea>
      <c:layout/>
      <c:barChart>
        <c:barDir val="col"/>
        <c:grouping val="clustered"/>
        <c:varyColors val="0"/>
        <c:ser>
          <c:idx val="0"/>
          <c:order val="0"/>
          <c:tx>
            <c:strRef>
              <c:f>Sheet1!$B$60</c:f>
              <c:strCache>
                <c:ptCount val="1"/>
                <c:pt idx="0">
                  <c:v>مقايسه درصد قند خون ناشتا بالا در دو استپس 95 و 99 در استان اصفهان و کشور</c:v>
                </c:pt>
              </c:strCache>
            </c:strRef>
          </c:tx>
          <c:invertIfNegative val="0"/>
          <c:dPt>
            <c:idx val="0"/>
            <c:invertIfNegative val="0"/>
            <c:bubble3D val="0"/>
            <c:spPr>
              <a:solidFill>
                <a:srgbClr val="FFC000"/>
              </a:solidFill>
            </c:spPr>
            <c:extLst>
              <c:ext xmlns:c16="http://schemas.microsoft.com/office/drawing/2014/chart" uri="{C3380CC4-5D6E-409C-BE32-E72D297353CC}">
                <c16:uniqueId val="{00000001-E76D-4D89-9117-DF91DA83D6A7}"/>
              </c:ext>
            </c:extLst>
          </c:dPt>
          <c:dPt>
            <c:idx val="1"/>
            <c:invertIfNegative val="0"/>
            <c:bubble3D val="0"/>
            <c:spPr>
              <a:solidFill>
                <a:schemeClr val="accent6">
                  <a:lumMod val="75000"/>
                </a:schemeClr>
              </a:solidFill>
            </c:spPr>
            <c:extLst>
              <c:ext xmlns:c16="http://schemas.microsoft.com/office/drawing/2014/chart" uri="{C3380CC4-5D6E-409C-BE32-E72D297353CC}">
                <c16:uniqueId val="{00000003-E76D-4D89-9117-DF91DA83D6A7}"/>
              </c:ext>
            </c:extLst>
          </c:dPt>
          <c:dPt>
            <c:idx val="3"/>
            <c:invertIfNegative val="0"/>
            <c:bubble3D val="0"/>
            <c:spPr>
              <a:solidFill>
                <a:srgbClr val="FFC000"/>
              </a:solidFill>
            </c:spPr>
            <c:extLst>
              <c:ext xmlns:c16="http://schemas.microsoft.com/office/drawing/2014/chart" uri="{C3380CC4-5D6E-409C-BE32-E72D297353CC}">
                <c16:uniqueId val="{00000005-E76D-4D89-9117-DF91DA83D6A7}"/>
              </c:ext>
            </c:extLst>
          </c:dPt>
          <c:dPt>
            <c:idx val="4"/>
            <c:invertIfNegative val="0"/>
            <c:bubble3D val="0"/>
            <c:spPr>
              <a:solidFill>
                <a:schemeClr val="accent6">
                  <a:lumMod val="75000"/>
                </a:schemeClr>
              </a:solidFill>
            </c:spPr>
            <c:extLst>
              <c:ext xmlns:c16="http://schemas.microsoft.com/office/drawing/2014/chart" uri="{C3380CC4-5D6E-409C-BE32-E72D297353CC}">
                <c16:uniqueId val="{00000007-E76D-4D89-9117-DF91DA83D6A7}"/>
              </c:ext>
            </c:extLst>
          </c:dPt>
          <c:dLbls>
            <c:spPr>
              <a:noFill/>
              <a:ln>
                <a:noFill/>
              </a:ln>
              <a:effectLst/>
            </c:spPr>
            <c:txPr>
              <a:bodyPr/>
              <a:lstStyle/>
              <a:p>
                <a:pPr>
                  <a:defRPr sz="1800" b="1">
                    <a:solidFill>
                      <a:srgbClr val="FFFF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Sheet1!$A$61:$A$65</c:f>
              <c:strCache>
                <c:ptCount val="5"/>
                <c:pt idx="0">
                  <c:v>کشوري 1395</c:v>
                </c:pt>
                <c:pt idx="1">
                  <c:v>کشوري 1399</c:v>
                </c:pt>
                <c:pt idx="3">
                  <c:v>استان اصفهان 1395</c:v>
                </c:pt>
                <c:pt idx="4">
                  <c:v>استان اصفهان 1399</c:v>
                </c:pt>
              </c:strCache>
            </c:strRef>
          </c:cat>
          <c:val>
            <c:numRef>
              <c:f>Sheet1!$B$61:$B$65</c:f>
              <c:numCache>
                <c:formatCode>General</c:formatCode>
                <c:ptCount val="5"/>
                <c:pt idx="0">
                  <c:v>10.85</c:v>
                </c:pt>
                <c:pt idx="1">
                  <c:v>14.15</c:v>
                </c:pt>
                <c:pt idx="3">
                  <c:v>11.69</c:v>
                </c:pt>
                <c:pt idx="4">
                  <c:v>13.68</c:v>
                </c:pt>
              </c:numCache>
            </c:numRef>
          </c:val>
          <c:extLst>
            <c:ext xmlns:c16="http://schemas.microsoft.com/office/drawing/2014/chart" uri="{C3380CC4-5D6E-409C-BE32-E72D297353CC}">
              <c16:uniqueId val="{00000008-E76D-4D89-9117-DF91DA83D6A7}"/>
            </c:ext>
          </c:extLst>
        </c:ser>
        <c:dLbls>
          <c:showLegendKey val="0"/>
          <c:showVal val="0"/>
          <c:showCatName val="0"/>
          <c:showSerName val="0"/>
          <c:showPercent val="0"/>
          <c:showBubbleSize val="0"/>
        </c:dLbls>
        <c:gapWidth val="150"/>
        <c:axId val="123781888"/>
        <c:axId val="123783424"/>
      </c:barChart>
      <c:catAx>
        <c:axId val="123781888"/>
        <c:scaling>
          <c:orientation val="minMax"/>
        </c:scaling>
        <c:delete val="0"/>
        <c:axPos val="b"/>
        <c:numFmt formatCode="General" sourceLinked="0"/>
        <c:majorTickMark val="out"/>
        <c:minorTickMark val="none"/>
        <c:tickLblPos val="nextTo"/>
        <c:txPr>
          <a:bodyPr/>
          <a:lstStyle/>
          <a:p>
            <a:pPr>
              <a:defRPr sz="1800" b="1"/>
            </a:pPr>
            <a:endParaRPr lang="en-US"/>
          </a:p>
        </c:txPr>
        <c:crossAx val="123783424"/>
        <c:crosses val="autoZero"/>
        <c:auto val="1"/>
        <c:lblAlgn val="ctr"/>
        <c:lblOffset val="100"/>
        <c:noMultiLvlLbl val="0"/>
      </c:catAx>
      <c:valAx>
        <c:axId val="123783424"/>
        <c:scaling>
          <c:orientation val="minMax"/>
        </c:scaling>
        <c:delete val="0"/>
        <c:axPos val="l"/>
        <c:majorGridlines/>
        <c:numFmt formatCode="General" sourceLinked="1"/>
        <c:majorTickMark val="out"/>
        <c:minorTickMark val="none"/>
        <c:tickLblPos val="nextTo"/>
        <c:crossAx val="123781888"/>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sz="2400" dirty="0">
                <a:solidFill>
                  <a:srgbClr val="FFFF00"/>
                </a:solidFill>
              </a:rPr>
              <a:t>درصد ابتلا به دیابت بر اساس قند خون ناشتا (</a:t>
            </a:r>
            <a:r>
              <a:rPr lang="en-US" sz="2400" dirty="0">
                <a:solidFill>
                  <a:srgbClr val="FFFF00"/>
                </a:solidFill>
              </a:rPr>
              <a:t>GLUC&gt;=126 | medication</a:t>
            </a:r>
            <a:r>
              <a:rPr lang="fa-IR" sz="2400" dirty="0">
                <a:solidFill>
                  <a:srgbClr val="FFFF00"/>
                </a:solidFill>
              </a:rPr>
              <a:t>)   </a:t>
            </a:r>
          </a:p>
          <a:p>
            <a:pPr>
              <a:defRPr/>
            </a:pPr>
            <a:r>
              <a:rPr lang="fa-IR" sz="2400" dirty="0">
                <a:solidFill>
                  <a:srgbClr val="FFFF00"/>
                </a:solidFill>
              </a:rPr>
              <a:t> به تفکیک جنسیت و نوع محل سکونت در استان اصفهان</a:t>
            </a:r>
            <a:endParaRPr lang="en-US" sz="2400" dirty="0">
              <a:solidFill>
                <a:srgbClr val="FFFF00"/>
              </a:solidFill>
            </a:endParaRPr>
          </a:p>
        </c:rich>
      </c:tx>
      <c:overlay val="0"/>
    </c:title>
    <c:autoTitleDeleted val="0"/>
    <c:plotArea>
      <c:layout/>
      <c:barChart>
        <c:barDir val="col"/>
        <c:grouping val="clustered"/>
        <c:varyColors val="0"/>
        <c:ser>
          <c:idx val="0"/>
          <c:order val="0"/>
          <c:invertIfNegative val="0"/>
          <c:dPt>
            <c:idx val="0"/>
            <c:invertIfNegative val="0"/>
            <c:bubble3D val="0"/>
            <c:spPr>
              <a:solidFill>
                <a:srgbClr val="FF9900"/>
              </a:solidFill>
            </c:spPr>
            <c:extLst>
              <c:ext xmlns:c16="http://schemas.microsoft.com/office/drawing/2014/chart" uri="{C3380CC4-5D6E-409C-BE32-E72D297353CC}">
                <c16:uniqueId val="{00000001-3B27-4238-9DD9-AAC2CDB4370F}"/>
              </c:ext>
            </c:extLst>
          </c:dPt>
          <c:dPt>
            <c:idx val="1"/>
            <c:invertIfNegative val="0"/>
            <c:bubble3D val="0"/>
            <c:spPr>
              <a:solidFill>
                <a:srgbClr val="FF9900"/>
              </a:solidFill>
            </c:spPr>
            <c:extLst>
              <c:ext xmlns:c16="http://schemas.microsoft.com/office/drawing/2014/chart" uri="{C3380CC4-5D6E-409C-BE32-E72D297353CC}">
                <c16:uniqueId val="{00000003-3B27-4238-9DD9-AAC2CDB4370F}"/>
              </c:ext>
            </c:extLst>
          </c:dPt>
          <c:dPt>
            <c:idx val="4"/>
            <c:invertIfNegative val="0"/>
            <c:bubble3D val="0"/>
            <c:spPr>
              <a:solidFill>
                <a:srgbClr val="FF6699"/>
              </a:solidFill>
            </c:spPr>
            <c:extLst>
              <c:ext xmlns:c16="http://schemas.microsoft.com/office/drawing/2014/chart" uri="{C3380CC4-5D6E-409C-BE32-E72D297353CC}">
                <c16:uniqueId val="{00000005-3B27-4238-9DD9-AAC2CDB4370F}"/>
              </c:ext>
            </c:extLst>
          </c:dPt>
          <c:dPt>
            <c:idx val="5"/>
            <c:invertIfNegative val="0"/>
            <c:bubble3D val="0"/>
            <c:spPr>
              <a:solidFill>
                <a:srgbClr val="FF6699"/>
              </a:solidFill>
            </c:spPr>
            <c:extLst>
              <c:ext xmlns:c16="http://schemas.microsoft.com/office/drawing/2014/chart" uri="{C3380CC4-5D6E-409C-BE32-E72D297353CC}">
                <c16:uniqueId val="{00000007-3B27-4238-9DD9-AAC2CDB4370F}"/>
              </c:ext>
            </c:extLst>
          </c:dPt>
          <c:dPt>
            <c:idx val="8"/>
            <c:invertIfNegative val="0"/>
            <c:bubble3D val="0"/>
            <c:spPr>
              <a:solidFill>
                <a:srgbClr val="993366"/>
              </a:solidFill>
            </c:spPr>
            <c:extLst>
              <c:ext xmlns:c16="http://schemas.microsoft.com/office/drawing/2014/chart" uri="{C3380CC4-5D6E-409C-BE32-E72D297353CC}">
                <c16:uniqueId val="{00000009-3B27-4238-9DD9-AAC2CDB4370F}"/>
              </c:ext>
            </c:extLst>
          </c:dPt>
          <c:dLbls>
            <c:spPr>
              <a:noFill/>
              <a:ln>
                <a:noFill/>
              </a:ln>
              <a:effectLst/>
            </c:spPr>
            <c:txPr>
              <a:bodyPr/>
              <a:lstStyle/>
              <a:p>
                <a:pPr rtl="1">
                  <a:defRPr sz="20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Sheet1!$A$1:$B$9</c:f>
              <c:multiLvlStrCache>
                <c:ptCount val="9"/>
                <c:lvl>
                  <c:pt idx="0">
                    <c:v>شهر</c:v>
                  </c:pt>
                  <c:pt idx="1">
                    <c:v>روستا</c:v>
                  </c:pt>
                  <c:pt idx="4">
                    <c:v>مرد</c:v>
                  </c:pt>
                  <c:pt idx="5">
                    <c:v>زن</c:v>
                  </c:pt>
                </c:lvl>
                <c:lvl>
                  <c:pt idx="0">
                    <c:v>محل سکونت</c:v>
                  </c:pt>
                  <c:pt idx="4">
                    <c:v>جنسیت</c:v>
                  </c:pt>
                  <c:pt idx="8">
                    <c:v>کل</c:v>
                  </c:pt>
                </c:lvl>
              </c:multiLvlStrCache>
            </c:multiLvlStrRef>
          </c:cat>
          <c:val>
            <c:numRef>
              <c:f>Sheet1!$C$1212:$C$1220</c:f>
              <c:numCache>
                <c:formatCode>General</c:formatCode>
                <c:ptCount val="9"/>
                <c:pt idx="0">
                  <c:v>13.81</c:v>
                </c:pt>
                <c:pt idx="1">
                  <c:v>12.71</c:v>
                </c:pt>
                <c:pt idx="4">
                  <c:v>13.59</c:v>
                </c:pt>
                <c:pt idx="5">
                  <c:v>13.74</c:v>
                </c:pt>
                <c:pt idx="8">
                  <c:v>13.68</c:v>
                </c:pt>
              </c:numCache>
            </c:numRef>
          </c:val>
          <c:extLst>
            <c:ext xmlns:c16="http://schemas.microsoft.com/office/drawing/2014/chart" uri="{C3380CC4-5D6E-409C-BE32-E72D297353CC}">
              <c16:uniqueId val="{0000000A-3B27-4238-9DD9-AAC2CDB4370F}"/>
            </c:ext>
          </c:extLst>
        </c:ser>
        <c:dLbls>
          <c:showLegendKey val="0"/>
          <c:showVal val="0"/>
          <c:showCatName val="0"/>
          <c:showSerName val="0"/>
          <c:showPercent val="0"/>
          <c:showBubbleSize val="0"/>
        </c:dLbls>
        <c:gapWidth val="150"/>
        <c:axId val="243634688"/>
        <c:axId val="243831872"/>
      </c:barChart>
      <c:catAx>
        <c:axId val="243634688"/>
        <c:scaling>
          <c:orientation val="minMax"/>
        </c:scaling>
        <c:delete val="0"/>
        <c:axPos val="b"/>
        <c:numFmt formatCode="General" sourceLinked="0"/>
        <c:majorTickMark val="out"/>
        <c:minorTickMark val="none"/>
        <c:tickLblPos val="nextTo"/>
        <c:txPr>
          <a:bodyPr/>
          <a:lstStyle/>
          <a:p>
            <a:pPr>
              <a:defRPr b="1"/>
            </a:pPr>
            <a:endParaRPr lang="en-US"/>
          </a:p>
        </c:txPr>
        <c:crossAx val="243831872"/>
        <c:crosses val="autoZero"/>
        <c:auto val="1"/>
        <c:lblAlgn val="ctr"/>
        <c:lblOffset val="100"/>
        <c:noMultiLvlLbl val="0"/>
      </c:catAx>
      <c:valAx>
        <c:axId val="243831872"/>
        <c:scaling>
          <c:orientation val="minMax"/>
        </c:scaling>
        <c:delete val="0"/>
        <c:axPos val="l"/>
        <c:majorGridlines/>
        <c:numFmt formatCode="General" sourceLinked="1"/>
        <c:majorTickMark val="out"/>
        <c:minorTickMark val="none"/>
        <c:tickLblPos val="nextTo"/>
        <c:crossAx val="243634688"/>
        <c:crosses val="autoZero"/>
        <c:crossBetween val="between"/>
      </c:valAx>
    </c:plotArea>
    <c:plotVisOnly val="1"/>
    <c:dispBlanksAs val="gap"/>
    <c:showDLblsOverMax val="0"/>
  </c:chart>
  <c:txPr>
    <a:bodyPr/>
    <a:lstStyle/>
    <a:p>
      <a:pPr>
        <a:defRPr sz="11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rgbClr val="FFFF00"/>
                </a:solidFill>
              </a:defRPr>
            </a:pPr>
            <a:r>
              <a:rPr lang="fa-IR" sz="2000" dirty="0"/>
              <a:t>مقايسه درصد آگاهي از بيماري ديابت در دو استپس 1395 و 1399 در استان اصفهان و کشور</a:t>
            </a:r>
          </a:p>
        </c:rich>
      </c:tx>
      <c:layout>
        <c:manualLayout>
          <c:xMode val="edge"/>
          <c:yMode val="edge"/>
          <c:x val="9.8266015667928974E-2"/>
          <c:y val="2.2738019151027317E-2"/>
        </c:manualLayout>
      </c:layout>
      <c:overlay val="0"/>
    </c:title>
    <c:autoTitleDeleted val="0"/>
    <c:plotArea>
      <c:layout/>
      <c:barChart>
        <c:barDir val="col"/>
        <c:grouping val="clustered"/>
        <c:varyColors val="0"/>
        <c:ser>
          <c:idx val="0"/>
          <c:order val="0"/>
          <c:tx>
            <c:strRef>
              <c:f>Sheet1!$B$87</c:f>
              <c:strCache>
                <c:ptCount val="1"/>
                <c:pt idx="0">
                  <c:v>مقايسه درصد آگاهي از بيماري ديابت در دو استپس 95 و 99 در استان اصفهان و کشور</c:v>
                </c:pt>
              </c:strCache>
            </c:strRef>
          </c:tx>
          <c:invertIfNegative val="0"/>
          <c:dPt>
            <c:idx val="0"/>
            <c:invertIfNegative val="0"/>
            <c:bubble3D val="0"/>
            <c:spPr>
              <a:solidFill>
                <a:srgbClr val="FFC000"/>
              </a:solidFill>
            </c:spPr>
            <c:extLst>
              <c:ext xmlns:c16="http://schemas.microsoft.com/office/drawing/2014/chart" uri="{C3380CC4-5D6E-409C-BE32-E72D297353CC}">
                <c16:uniqueId val="{00000001-6260-4D88-BF23-A90F81C1236A}"/>
              </c:ext>
            </c:extLst>
          </c:dPt>
          <c:dPt>
            <c:idx val="1"/>
            <c:invertIfNegative val="0"/>
            <c:bubble3D val="0"/>
            <c:spPr>
              <a:solidFill>
                <a:schemeClr val="accent6">
                  <a:lumMod val="75000"/>
                </a:schemeClr>
              </a:solidFill>
            </c:spPr>
            <c:extLst>
              <c:ext xmlns:c16="http://schemas.microsoft.com/office/drawing/2014/chart" uri="{C3380CC4-5D6E-409C-BE32-E72D297353CC}">
                <c16:uniqueId val="{00000003-6260-4D88-BF23-A90F81C1236A}"/>
              </c:ext>
            </c:extLst>
          </c:dPt>
          <c:dPt>
            <c:idx val="3"/>
            <c:invertIfNegative val="0"/>
            <c:bubble3D val="0"/>
            <c:spPr>
              <a:solidFill>
                <a:srgbClr val="FFC000"/>
              </a:solidFill>
            </c:spPr>
            <c:extLst>
              <c:ext xmlns:c16="http://schemas.microsoft.com/office/drawing/2014/chart" uri="{C3380CC4-5D6E-409C-BE32-E72D297353CC}">
                <c16:uniqueId val="{00000005-6260-4D88-BF23-A90F81C1236A}"/>
              </c:ext>
            </c:extLst>
          </c:dPt>
          <c:dPt>
            <c:idx val="4"/>
            <c:invertIfNegative val="0"/>
            <c:bubble3D val="0"/>
            <c:spPr>
              <a:solidFill>
                <a:schemeClr val="accent6">
                  <a:lumMod val="75000"/>
                </a:schemeClr>
              </a:solidFill>
            </c:spPr>
            <c:extLst>
              <c:ext xmlns:c16="http://schemas.microsoft.com/office/drawing/2014/chart" uri="{C3380CC4-5D6E-409C-BE32-E72D297353CC}">
                <c16:uniqueId val="{00000007-6260-4D88-BF23-A90F81C1236A}"/>
              </c:ext>
            </c:extLst>
          </c:dPt>
          <c:dLbls>
            <c:spPr>
              <a:noFill/>
              <a:ln>
                <a:noFill/>
              </a:ln>
              <a:effectLst/>
            </c:spPr>
            <c:txPr>
              <a:bodyPr/>
              <a:lstStyle/>
              <a:p>
                <a:pPr>
                  <a:defRPr sz="1800">
                    <a:solidFill>
                      <a:srgbClr val="FFFF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Sheet1!$A$88:$A$92</c:f>
              <c:strCache>
                <c:ptCount val="5"/>
                <c:pt idx="0">
                  <c:v>کشوري 1395</c:v>
                </c:pt>
                <c:pt idx="1">
                  <c:v>کشوري 1400</c:v>
                </c:pt>
                <c:pt idx="3">
                  <c:v>استان اصفهان 1395</c:v>
                </c:pt>
                <c:pt idx="4">
                  <c:v>استان اصفهان 1400</c:v>
                </c:pt>
              </c:strCache>
            </c:strRef>
          </c:cat>
          <c:val>
            <c:numRef>
              <c:f>Sheet1!$B$88:$B$92</c:f>
              <c:numCache>
                <c:formatCode>General</c:formatCode>
                <c:ptCount val="5"/>
                <c:pt idx="0">
                  <c:v>74.63</c:v>
                </c:pt>
                <c:pt idx="1">
                  <c:v>73.290000000000006</c:v>
                </c:pt>
                <c:pt idx="3">
                  <c:v>82.23</c:v>
                </c:pt>
                <c:pt idx="4">
                  <c:v>85.9</c:v>
                </c:pt>
              </c:numCache>
            </c:numRef>
          </c:val>
          <c:extLst>
            <c:ext xmlns:c16="http://schemas.microsoft.com/office/drawing/2014/chart" uri="{C3380CC4-5D6E-409C-BE32-E72D297353CC}">
              <c16:uniqueId val="{00000008-6260-4D88-BF23-A90F81C1236A}"/>
            </c:ext>
          </c:extLst>
        </c:ser>
        <c:dLbls>
          <c:showLegendKey val="0"/>
          <c:showVal val="0"/>
          <c:showCatName val="0"/>
          <c:showSerName val="0"/>
          <c:showPercent val="0"/>
          <c:showBubbleSize val="0"/>
        </c:dLbls>
        <c:gapWidth val="150"/>
        <c:axId val="123821440"/>
        <c:axId val="123823232"/>
      </c:barChart>
      <c:catAx>
        <c:axId val="123821440"/>
        <c:scaling>
          <c:orientation val="minMax"/>
        </c:scaling>
        <c:delete val="0"/>
        <c:axPos val="b"/>
        <c:numFmt formatCode="General" sourceLinked="0"/>
        <c:majorTickMark val="out"/>
        <c:minorTickMark val="none"/>
        <c:tickLblPos val="nextTo"/>
        <c:txPr>
          <a:bodyPr/>
          <a:lstStyle/>
          <a:p>
            <a:pPr>
              <a:defRPr sz="1400"/>
            </a:pPr>
            <a:endParaRPr lang="en-US"/>
          </a:p>
        </c:txPr>
        <c:crossAx val="123823232"/>
        <c:crosses val="autoZero"/>
        <c:auto val="1"/>
        <c:lblAlgn val="ctr"/>
        <c:lblOffset val="100"/>
        <c:noMultiLvlLbl val="0"/>
      </c:catAx>
      <c:valAx>
        <c:axId val="123823232"/>
        <c:scaling>
          <c:orientation val="minMax"/>
          <c:min val="0"/>
        </c:scaling>
        <c:delete val="0"/>
        <c:axPos val="l"/>
        <c:majorGridlines/>
        <c:numFmt formatCode="General" sourceLinked="1"/>
        <c:majorTickMark val="out"/>
        <c:minorTickMark val="none"/>
        <c:tickLblPos val="nextTo"/>
        <c:crossAx val="123821440"/>
        <c:crosses val="autoZero"/>
        <c:crossBetween val="between"/>
      </c:valAx>
    </c:plotArea>
    <c:plotVisOnly val="1"/>
    <c:dispBlanksAs val="gap"/>
    <c:showDLblsOverMax val="0"/>
  </c:chart>
  <c:txPr>
    <a:bodyPr/>
    <a:lstStyle/>
    <a:p>
      <a:pPr>
        <a:defRPr sz="1200" b="1"/>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1">
              <a:defRPr lang="fa-IR" sz="1600" b="1" i="0" u="none" strike="noStrike" kern="1200" baseline="0">
                <a:solidFill>
                  <a:srgbClr val="FFFF00"/>
                </a:solidFill>
                <a:latin typeface="+mn-lt"/>
                <a:ea typeface="+mn-ea"/>
                <a:cs typeface="+mn-cs"/>
              </a:defRPr>
            </a:pPr>
            <a:r>
              <a:rPr lang="fa-IR" sz="2000" dirty="0">
                <a:cs typeface="B Titr" panose="00000700000000000000" pitchFamily="2" charset="-78"/>
              </a:rPr>
              <a:t>مقايسه درصد پوشش درمان ديابت در دو استپس 1395 و 1399 در استان اصفهان و کشور</a:t>
            </a:r>
          </a:p>
        </c:rich>
      </c:tx>
      <c:layout>
        <c:manualLayout>
          <c:xMode val="edge"/>
          <c:yMode val="edge"/>
          <c:x val="0.11545893719806763"/>
          <c:y val="1.1519522887060841E-2"/>
        </c:manualLayout>
      </c:layout>
      <c:overlay val="0"/>
    </c:title>
    <c:autoTitleDeleted val="0"/>
    <c:plotArea>
      <c:layout/>
      <c:barChart>
        <c:barDir val="col"/>
        <c:grouping val="clustered"/>
        <c:varyColors val="0"/>
        <c:ser>
          <c:idx val="0"/>
          <c:order val="0"/>
          <c:tx>
            <c:strRef>
              <c:f>Sheet1!$B$100</c:f>
              <c:strCache>
                <c:ptCount val="1"/>
                <c:pt idx="0">
                  <c:v>مقايسه درصد پوشش درمان ديابت در دو استپس 95 و 99 در استان اصفهان و کشور</c:v>
                </c:pt>
              </c:strCache>
            </c:strRef>
          </c:tx>
          <c:invertIfNegative val="0"/>
          <c:dPt>
            <c:idx val="0"/>
            <c:invertIfNegative val="0"/>
            <c:bubble3D val="0"/>
            <c:spPr>
              <a:solidFill>
                <a:srgbClr val="FFC000"/>
              </a:solidFill>
            </c:spPr>
            <c:extLst>
              <c:ext xmlns:c16="http://schemas.microsoft.com/office/drawing/2014/chart" uri="{C3380CC4-5D6E-409C-BE32-E72D297353CC}">
                <c16:uniqueId val="{00000001-A435-405F-B375-1BF8224629B2}"/>
              </c:ext>
            </c:extLst>
          </c:dPt>
          <c:dPt>
            <c:idx val="1"/>
            <c:invertIfNegative val="0"/>
            <c:bubble3D val="0"/>
            <c:spPr>
              <a:solidFill>
                <a:schemeClr val="accent6">
                  <a:lumMod val="75000"/>
                </a:schemeClr>
              </a:solidFill>
            </c:spPr>
            <c:extLst>
              <c:ext xmlns:c16="http://schemas.microsoft.com/office/drawing/2014/chart" uri="{C3380CC4-5D6E-409C-BE32-E72D297353CC}">
                <c16:uniqueId val="{00000003-A435-405F-B375-1BF8224629B2}"/>
              </c:ext>
            </c:extLst>
          </c:dPt>
          <c:dPt>
            <c:idx val="3"/>
            <c:invertIfNegative val="0"/>
            <c:bubble3D val="0"/>
            <c:spPr>
              <a:solidFill>
                <a:srgbClr val="FFC000"/>
              </a:solidFill>
            </c:spPr>
            <c:extLst>
              <c:ext xmlns:c16="http://schemas.microsoft.com/office/drawing/2014/chart" uri="{C3380CC4-5D6E-409C-BE32-E72D297353CC}">
                <c16:uniqueId val="{00000005-A435-405F-B375-1BF8224629B2}"/>
              </c:ext>
            </c:extLst>
          </c:dPt>
          <c:dPt>
            <c:idx val="4"/>
            <c:invertIfNegative val="0"/>
            <c:bubble3D val="0"/>
            <c:spPr>
              <a:solidFill>
                <a:schemeClr val="accent6">
                  <a:lumMod val="75000"/>
                </a:schemeClr>
              </a:solidFill>
            </c:spPr>
            <c:extLst>
              <c:ext xmlns:c16="http://schemas.microsoft.com/office/drawing/2014/chart" uri="{C3380CC4-5D6E-409C-BE32-E72D297353CC}">
                <c16:uniqueId val="{00000007-A435-405F-B375-1BF8224629B2}"/>
              </c:ext>
            </c:extLst>
          </c:dPt>
          <c:dLbls>
            <c:spPr>
              <a:noFill/>
              <a:ln>
                <a:noFill/>
              </a:ln>
              <a:effectLst/>
            </c:spPr>
            <c:txPr>
              <a:bodyPr/>
              <a:lstStyle/>
              <a:p>
                <a:pPr>
                  <a:defRPr sz="1800" b="1">
                    <a:solidFill>
                      <a:srgbClr val="FFFF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Sheet1!$A$101:$A$105</c:f>
              <c:strCache>
                <c:ptCount val="5"/>
                <c:pt idx="0">
                  <c:v>کشوري 1395</c:v>
                </c:pt>
                <c:pt idx="1">
                  <c:v>کشوري 1400</c:v>
                </c:pt>
                <c:pt idx="3">
                  <c:v>استان اصفهان 1395</c:v>
                </c:pt>
                <c:pt idx="4">
                  <c:v>استان اصفهان 1400</c:v>
                </c:pt>
              </c:strCache>
            </c:strRef>
          </c:cat>
          <c:val>
            <c:numRef>
              <c:f>Sheet1!$B$101:$B$105</c:f>
              <c:numCache>
                <c:formatCode>General</c:formatCode>
                <c:ptCount val="5"/>
                <c:pt idx="0">
                  <c:v>56.87</c:v>
                </c:pt>
                <c:pt idx="1">
                  <c:v>65.05</c:v>
                </c:pt>
                <c:pt idx="3">
                  <c:v>62.22</c:v>
                </c:pt>
                <c:pt idx="4">
                  <c:v>77.44</c:v>
                </c:pt>
              </c:numCache>
            </c:numRef>
          </c:val>
          <c:extLst>
            <c:ext xmlns:c16="http://schemas.microsoft.com/office/drawing/2014/chart" uri="{C3380CC4-5D6E-409C-BE32-E72D297353CC}">
              <c16:uniqueId val="{00000008-A435-405F-B375-1BF8224629B2}"/>
            </c:ext>
          </c:extLst>
        </c:ser>
        <c:dLbls>
          <c:showLegendKey val="0"/>
          <c:showVal val="0"/>
          <c:showCatName val="0"/>
          <c:showSerName val="0"/>
          <c:showPercent val="0"/>
          <c:showBubbleSize val="0"/>
        </c:dLbls>
        <c:gapWidth val="150"/>
        <c:axId val="154687744"/>
        <c:axId val="154697728"/>
      </c:barChart>
      <c:catAx>
        <c:axId val="154687744"/>
        <c:scaling>
          <c:orientation val="minMax"/>
        </c:scaling>
        <c:delete val="0"/>
        <c:axPos val="b"/>
        <c:numFmt formatCode="General" sourceLinked="0"/>
        <c:majorTickMark val="out"/>
        <c:minorTickMark val="none"/>
        <c:tickLblPos val="nextTo"/>
        <c:txPr>
          <a:bodyPr/>
          <a:lstStyle/>
          <a:p>
            <a:pPr>
              <a:defRPr sz="1400" b="1"/>
            </a:pPr>
            <a:endParaRPr lang="en-US"/>
          </a:p>
        </c:txPr>
        <c:crossAx val="154697728"/>
        <c:crosses val="autoZero"/>
        <c:auto val="1"/>
        <c:lblAlgn val="ctr"/>
        <c:lblOffset val="100"/>
        <c:noMultiLvlLbl val="0"/>
      </c:catAx>
      <c:valAx>
        <c:axId val="154697728"/>
        <c:scaling>
          <c:orientation val="minMax"/>
        </c:scaling>
        <c:delete val="0"/>
        <c:axPos val="l"/>
        <c:majorGridlines/>
        <c:numFmt formatCode="General" sourceLinked="1"/>
        <c:majorTickMark val="out"/>
        <c:minorTickMark val="none"/>
        <c:tickLblPos val="nextTo"/>
        <c:crossAx val="154687744"/>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solidFill>
                  <a:srgbClr val="FFFF00"/>
                </a:solidFill>
              </a:defRPr>
            </a:pPr>
            <a:r>
              <a:rPr lang="fa-IR" sz="2000" dirty="0">
                <a:solidFill>
                  <a:srgbClr val="FFFF00"/>
                </a:solidFill>
                <a:cs typeface="B Titr" panose="00000700000000000000" pitchFamily="2" charset="-78"/>
              </a:rPr>
              <a:t>درصد پوشش درمان</a:t>
            </a:r>
            <a:r>
              <a:rPr lang="fa-IR" sz="2000" baseline="0" dirty="0">
                <a:solidFill>
                  <a:srgbClr val="FFFF00"/>
                </a:solidFill>
                <a:cs typeface="B Titr" panose="00000700000000000000" pitchFamily="2" charset="-78"/>
              </a:rPr>
              <a:t> دیابت   </a:t>
            </a:r>
            <a:r>
              <a:rPr lang="fa-IR" sz="2000" dirty="0">
                <a:solidFill>
                  <a:srgbClr val="FFFF00"/>
                </a:solidFill>
                <a:cs typeface="B Titr" panose="00000700000000000000" pitchFamily="2" charset="-78"/>
              </a:rPr>
              <a:t> </a:t>
            </a:r>
            <a:r>
              <a:rPr lang="fa-IR" sz="2000" baseline="0" dirty="0">
                <a:solidFill>
                  <a:srgbClr val="FFFF00"/>
                </a:solidFill>
                <a:cs typeface="B Titr" panose="00000700000000000000" pitchFamily="2" charset="-78"/>
              </a:rPr>
              <a:t> </a:t>
            </a:r>
          </a:p>
          <a:p>
            <a:pPr>
              <a:defRPr sz="1600">
                <a:solidFill>
                  <a:srgbClr val="FFFF00"/>
                </a:solidFill>
              </a:defRPr>
            </a:pPr>
            <a:r>
              <a:rPr lang="fa-IR" sz="2000" dirty="0">
                <a:solidFill>
                  <a:srgbClr val="FFFF00"/>
                </a:solidFill>
                <a:cs typeface="B Titr" panose="00000700000000000000" pitchFamily="2" charset="-78"/>
              </a:rPr>
              <a:t> به تفکیک جنسیت و نوع محل سکونت در استان اصفهان</a:t>
            </a:r>
            <a:endParaRPr lang="en-US" sz="2000" dirty="0">
              <a:solidFill>
                <a:srgbClr val="FFFF00"/>
              </a:solidFill>
              <a:cs typeface="B Titr" panose="00000700000000000000" pitchFamily="2" charset="-78"/>
            </a:endParaRPr>
          </a:p>
        </c:rich>
      </c:tx>
      <c:overlay val="0"/>
    </c:title>
    <c:autoTitleDeleted val="0"/>
    <c:plotArea>
      <c:layout/>
      <c:barChart>
        <c:barDir val="col"/>
        <c:grouping val="clustered"/>
        <c:varyColors val="0"/>
        <c:ser>
          <c:idx val="0"/>
          <c:order val="0"/>
          <c:invertIfNegative val="0"/>
          <c:dPt>
            <c:idx val="0"/>
            <c:invertIfNegative val="0"/>
            <c:bubble3D val="0"/>
            <c:spPr>
              <a:solidFill>
                <a:srgbClr val="FF9900"/>
              </a:solidFill>
            </c:spPr>
            <c:extLst>
              <c:ext xmlns:c16="http://schemas.microsoft.com/office/drawing/2014/chart" uri="{C3380CC4-5D6E-409C-BE32-E72D297353CC}">
                <c16:uniqueId val="{00000001-843A-4262-8CB4-48450D7078F9}"/>
              </c:ext>
            </c:extLst>
          </c:dPt>
          <c:dPt>
            <c:idx val="1"/>
            <c:invertIfNegative val="0"/>
            <c:bubble3D val="0"/>
            <c:spPr>
              <a:solidFill>
                <a:srgbClr val="FF9900"/>
              </a:solidFill>
            </c:spPr>
            <c:extLst>
              <c:ext xmlns:c16="http://schemas.microsoft.com/office/drawing/2014/chart" uri="{C3380CC4-5D6E-409C-BE32-E72D297353CC}">
                <c16:uniqueId val="{00000003-843A-4262-8CB4-48450D7078F9}"/>
              </c:ext>
            </c:extLst>
          </c:dPt>
          <c:dPt>
            <c:idx val="4"/>
            <c:invertIfNegative val="0"/>
            <c:bubble3D val="0"/>
            <c:spPr>
              <a:solidFill>
                <a:srgbClr val="FF6699"/>
              </a:solidFill>
            </c:spPr>
            <c:extLst>
              <c:ext xmlns:c16="http://schemas.microsoft.com/office/drawing/2014/chart" uri="{C3380CC4-5D6E-409C-BE32-E72D297353CC}">
                <c16:uniqueId val="{00000005-843A-4262-8CB4-48450D7078F9}"/>
              </c:ext>
            </c:extLst>
          </c:dPt>
          <c:dPt>
            <c:idx val="5"/>
            <c:invertIfNegative val="0"/>
            <c:bubble3D val="0"/>
            <c:spPr>
              <a:solidFill>
                <a:srgbClr val="FF6699"/>
              </a:solidFill>
            </c:spPr>
            <c:extLst>
              <c:ext xmlns:c16="http://schemas.microsoft.com/office/drawing/2014/chart" uri="{C3380CC4-5D6E-409C-BE32-E72D297353CC}">
                <c16:uniqueId val="{00000007-843A-4262-8CB4-48450D7078F9}"/>
              </c:ext>
            </c:extLst>
          </c:dPt>
          <c:dPt>
            <c:idx val="8"/>
            <c:invertIfNegative val="0"/>
            <c:bubble3D val="0"/>
            <c:spPr>
              <a:solidFill>
                <a:srgbClr val="993366"/>
              </a:solidFill>
            </c:spPr>
            <c:extLst>
              <c:ext xmlns:c16="http://schemas.microsoft.com/office/drawing/2014/chart" uri="{C3380CC4-5D6E-409C-BE32-E72D297353CC}">
                <c16:uniqueId val="{00000009-843A-4262-8CB4-48450D7078F9}"/>
              </c:ext>
            </c:extLst>
          </c:dPt>
          <c:dLbls>
            <c:spPr>
              <a:noFill/>
              <a:ln>
                <a:noFill/>
              </a:ln>
              <a:effectLst/>
            </c:spPr>
            <c:txPr>
              <a:bodyPr/>
              <a:lstStyle/>
              <a:p>
                <a:pPr rtl="1">
                  <a:defRPr sz="1600" b="1">
                    <a:cs typeface="B Nazanin" panose="000004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Sheet1!$A$1:$B$9</c:f>
              <c:multiLvlStrCache>
                <c:ptCount val="9"/>
                <c:lvl>
                  <c:pt idx="0">
                    <c:v>شهر</c:v>
                  </c:pt>
                  <c:pt idx="1">
                    <c:v>روستا</c:v>
                  </c:pt>
                  <c:pt idx="4">
                    <c:v>مرد</c:v>
                  </c:pt>
                  <c:pt idx="5">
                    <c:v>زن</c:v>
                  </c:pt>
                </c:lvl>
                <c:lvl>
                  <c:pt idx="0">
                    <c:v>محل سکونت</c:v>
                  </c:pt>
                  <c:pt idx="4">
                    <c:v>جنسیت</c:v>
                  </c:pt>
                  <c:pt idx="8">
                    <c:v>کل</c:v>
                  </c:pt>
                </c:lvl>
              </c:multiLvlStrCache>
            </c:multiLvlStrRef>
          </c:cat>
          <c:val>
            <c:numRef>
              <c:f>Sheet1!$C$1305:$C$1313</c:f>
              <c:numCache>
                <c:formatCode>General</c:formatCode>
                <c:ptCount val="9"/>
                <c:pt idx="0">
                  <c:v>78.02</c:v>
                </c:pt>
                <c:pt idx="1">
                  <c:v>72.89</c:v>
                </c:pt>
                <c:pt idx="4">
                  <c:v>69.11</c:v>
                </c:pt>
                <c:pt idx="5">
                  <c:v>83.67</c:v>
                </c:pt>
                <c:pt idx="8">
                  <c:v>77.44</c:v>
                </c:pt>
              </c:numCache>
            </c:numRef>
          </c:val>
          <c:extLst>
            <c:ext xmlns:c16="http://schemas.microsoft.com/office/drawing/2014/chart" uri="{C3380CC4-5D6E-409C-BE32-E72D297353CC}">
              <c16:uniqueId val="{0000000A-843A-4262-8CB4-48450D7078F9}"/>
            </c:ext>
          </c:extLst>
        </c:ser>
        <c:dLbls>
          <c:showLegendKey val="0"/>
          <c:showVal val="0"/>
          <c:showCatName val="0"/>
          <c:showSerName val="0"/>
          <c:showPercent val="0"/>
          <c:showBubbleSize val="0"/>
        </c:dLbls>
        <c:gapWidth val="150"/>
        <c:axId val="65693568"/>
        <c:axId val="65695104"/>
      </c:barChart>
      <c:catAx>
        <c:axId val="65693568"/>
        <c:scaling>
          <c:orientation val="minMax"/>
        </c:scaling>
        <c:delete val="0"/>
        <c:axPos val="b"/>
        <c:numFmt formatCode="General" sourceLinked="0"/>
        <c:majorTickMark val="out"/>
        <c:minorTickMark val="none"/>
        <c:tickLblPos val="nextTo"/>
        <c:txPr>
          <a:bodyPr/>
          <a:lstStyle/>
          <a:p>
            <a:pPr>
              <a:defRPr sz="1100" b="1">
                <a:cs typeface="B Nazanin" panose="00000400000000000000" pitchFamily="2" charset="-78"/>
              </a:defRPr>
            </a:pPr>
            <a:endParaRPr lang="en-US"/>
          </a:p>
        </c:txPr>
        <c:crossAx val="65695104"/>
        <c:crosses val="autoZero"/>
        <c:auto val="1"/>
        <c:lblAlgn val="ctr"/>
        <c:lblOffset val="100"/>
        <c:noMultiLvlLbl val="0"/>
      </c:catAx>
      <c:valAx>
        <c:axId val="65695104"/>
        <c:scaling>
          <c:orientation val="minMax"/>
        </c:scaling>
        <c:delete val="0"/>
        <c:axPos val="l"/>
        <c:majorGridlines/>
        <c:numFmt formatCode="General" sourceLinked="1"/>
        <c:majorTickMark val="out"/>
        <c:minorTickMark val="none"/>
        <c:tickLblPos val="nextTo"/>
        <c:crossAx val="65693568"/>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1">
              <a:defRPr lang="fa-IR" sz="1600" b="1" i="0" u="none" strike="noStrike" kern="1200" baseline="0">
                <a:solidFill>
                  <a:srgbClr val="FFFF00"/>
                </a:solidFill>
                <a:latin typeface="+mn-lt"/>
                <a:ea typeface="+mn-ea"/>
                <a:cs typeface="+mn-cs"/>
              </a:defRPr>
            </a:pPr>
            <a:r>
              <a:rPr lang="fa-IR" sz="2000" dirty="0">
                <a:cs typeface="B Titr" panose="00000700000000000000" pitchFamily="2" charset="-78"/>
              </a:rPr>
              <a:t>مقايسه درصد درمان موثر ديابت در دو استپس 1395 و 1399 در استان اصفهان و کشور</a:t>
            </a:r>
          </a:p>
        </c:rich>
      </c:tx>
      <c:layout>
        <c:manualLayout>
          <c:xMode val="edge"/>
          <c:yMode val="edge"/>
          <c:x val="0.11057148605176788"/>
          <c:y val="1.550359014031497E-3"/>
        </c:manualLayout>
      </c:layout>
      <c:overlay val="0"/>
    </c:title>
    <c:autoTitleDeleted val="0"/>
    <c:plotArea>
      <c:layout/>
      <c:barChart>
        <c:barDir val="col"/>
        <c:grouping val="clustered"/>
        <c:varyColors val="0"/>
        <c:ser>
          <c:idx val="0"/>
          <c:order val="0"/>
          <c:tx>
            <c:strRef>
              <c:f>Sheet1!$B$113</c:f>
              <c:strCache>
                <c:ptCount val="1"/>
                <c:pt idx="0">
                  <c:v>مقايسه درصد درمان موثر ديابت در دو استپس 95 و 99 در استان اصفهان و کشور</c:v>
                </c:pt>
              </c:strCache>
            </c:strRef>
          </c:tx>
          <c:invertIfNegative val="0"/>
          <c:dPt>
            <c:idx val="0"/>
            <c:invertIfNegative val="0"/>
            <c:bubble3D val="0"/>
            <c:spPr>
              <a:solidFill>
                <a:srgbClr val="FFC000"/>
              </a:solidFill>
            </c:spPr>
            <c:extLst>
              <c:ext xmlns:c16="http://schemas.microsoft.com/office/drawing/2014/chart" uri="{C3380CC4-5D6E-409C-BE32-E72D297353CC}">
                <c16:uniqueId val="{00000001-2BFE-404D-A96B-670F47CE6538}"/>
              </c:ext>
            </c:extLst>
          </c:dPt>
          <c:dPt>
            <c:idx val="1"/>
            <c:invertIfNegative val="0"/>
            <c:bubble3D val="0"/>
            <c:spPr>
              <a:solidFill>
                <a:schemeClr val="accent6">
                  <a:lumMod val="75000"/>
                </a:schemeClr>
              </a:solidFill>
            </c:spPr>
            <c:extLst>
              <c:ext xmlns:c16="http://schemas.microsoft.com/office/drawing/2014/chart" uri="{C3380CC4-5D6E-409C-BE32-E72D297353CC}">
                <c16:uniqueId val="{00000003-2BFE-404D-A96B-670F47CE6538}"/>
              </c:ext>
            </c:extLst>
          </c:dPt>
          <c:dPt>
            <c:idx val="3"/>
            <c:invertIfNegative val="0"/>
            <c:bubble3D val="0"/>
            <c:spPr>
              <a:solidFill>
                <a:srgbClr val="FFC000"/>
              </a:solidFill>
            </c:spPr>
            <c:extLst>
              <c:ext xmlns:c16="http://schemas.microsoft.com/office/drawing/2014/chart" uri="{C3380CC4-5D6E-409C-BE32-E72D297353CC}">
                <c16:uniqueId val="{00000005-2BFE-404D-A96B-670F47CE6538}"/>
              </c:ext>
            </c:extLst>
          </c:dPt>
          <c:dPt>
            <c:idx val="4"/>
            <c:invertIfNegative val="0"/>
            <c:bubble3D val="0"/>
            <c:spPr>
              <a:solidFill>
                <a:schemeClr val="accent6">
                  <a:lumMod val="75000"/>
                </a:schemeClr>
              </a:solidFill>
            </c:spPr>
            <c:extLst>
              <c:ext xmlns:c16="http://schemas.microsoft.com/office/drawing/2014/chart" uri="{C3380CC4-5D6E-409C-BE32-E72D297353CC}">
                <c16:uniqueId val="{00000007-2BFE-404D-A96B-670F47CE6538}"/>
              </c:ext>
            </c:extLst>
          </c:dPt>
          <c:dLbls>
            <c:spPr>
              <a:noFill/>
              <a:ln>
                <a:noFill/>
              </a:ln>
              <a:effectLst/>
            </c:spPr>
            <c:txPr>
              <a:bodyPr/>
              <a:lstStyle/>
              <a:p>
                <a:pPr>
                  <a:defRPr sz="1800" b="1">
                    <a:solidFill>
                      <a:srgbClr val="FFFF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Sheet1!$A$114:$A$118</c:f>
              <c:strCache>
                <c:ptCount val="5"/>
                <c:pt idx="0">
                  <c:v>کشوري 1395</c:v>
                </c:pt>
                <c:pt idx="1">
                  <c:v>کشوري 1400</c:v>
                </c:pt>
                <c:pt idx="3">
                  <c:v>استان اصفهان 1395</c:v>
                </c:pt>
                <c:pt idx="4">
                  <c:v>استان اصفهان 1400</c:v>
                </c:pt>
              </c:strCache>
            </c:strRef>
          </c:cat>
          <c:val>
            <c:numRef>
              <c:f>Sheet1!$B$114:$B$118</c:f>
              <c:numCache>
                <c:formatCode>General</c:formatCode>
                <c:ptCount val="5"/>
                <c:pt idx="0">
                  <c:v>35.979999999999997</c:v>
                </c:pt>
                <c:pt idx="1">
                  <c:v>31.06</c:v>
                </c:pt>
                <c:pt idx="3">
                  <c:v>41.63</c:v>
                </c:pt>
                <c:pt idx="4">
                  <c:v>35.43</c:v>
                </c:pt>
              </c:numCache>
            </c:numRef>
          </c:val>
          <c:extLst>
            <c:ext xmlns:c16="http://schemas.microsoft.com/office/drawing/2014/chart" uri="{C3380CC4-5D6E-409C-BE32-E72D297353CC}">
              <c16:uniqueId val="{00000008-2BFE-404D-A96B-670F47CE6538}"/>
            </c:ext>
          </c:extLst>
        </c:ser>
        <c:dLbls>
          <c:showLegendKey val="0"/>
          <c:showVal val="0"/>
          <c:showCatName val="0"/>
          <c:showSerName val="0"/>
          <c:showPercent val="0"/>
          <c:showBubbleSize val="0"/>
        </c:dLbls>
        <c:gapWidth val="150"/>
        <c:axId val="155857280"/>
        <c:axId val="155859584"/>
      </c:barChart>
      <c:catAx>
        <c:axId val="155857280"/>
        <c:scaling>
          <c:orientation val="minMax"/>
        </c:scaling>
        <c:delete val="0"/>
        <c:axPos val="b"/>
        <c:numFmt formatCode="General" sourceLinked="0"/>
        <c:majorTickMark val="out"/>
        <c:minorTickMark val="none"/>
        <c:tickLblPos val="nextTo"/>
        <c:txPr>
          <a:bodyPr/>
          <a:lstStyle/>
          <a:p>
            <a:pPr>
              <a:defRPr sz="1400" b="1"/>
            </a:pPr>
            <a:endParaRPr lang="en-US"/>
          </a:p>
        </c:txPr>
        <c:crossAx val="155859584"/>
        <c:crosses val="autoZero"/>
        <c:auto val="1"/>
        <c:lblAlgn val="ctr"/>
        <c:lblOffset val="100"/>
        <c:noMultiLvlLbl val="0"/>
      </c:catAx>
      <c:valAx>
        <c:axId val="155859584"/>
        <c:scaling>
          <c:orientation val="minMax"/>
        </c:scaling>
        <c:delete val="0"/>
        <c:axPos val="l"/>
        <c:majorGridlines/>
        <c:numFmt formatCode="General" sourceLinked="1"/>
        <c:majorTickMark val="out"/>
        <c:minorTickMark val="none"/>
        <c:tickLblPos val="nextTo"/>
        <c:crossAx val="155857280"/>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sz="1800" dirty="0">
                <a:solidFill>
                  <a:srgbClr val="FFFF00"/>
                </a:solidFill>
                <a:cs typeface="B Titr" panose="00000700000000000000" pitchFamily="2" charset="-78"/>
              </a:rPr>
              <a:t>درصد</a:t>
            </a:r>
            <a:r>
              <a:rPr lang="en-US" sz="1800" dirty="0">
                <a:solidFill>
                  <a:srgbClr val="FFFF00"/>
                </a:solidFill>
                <a:cs typeface="B Titr" panose="00000700000000000000" pitchFamily="2" charset="-78"/>
              </a:rPr>
              <a:t> </a:t>
            </a:r>
            <a:r>
              <a:rPr lang="fa-IR" sz="1800" dirty="0">
                <a:solidFill>
                  <a:srgbClr val="FFFF00"/>
                </a:solidFill>
                <a:cs typeface="B Titr" panose="00000700000000000000" pitchFamily="2" charset="-78"/>
              </a:rPr>
              <a:t>افراد با درمان مؤثر دیابت (افراد که دارو مصرف می کنند و قند خون آنها کمتر از 126 است) </a:t>
            </a:r>
            <a:r>
              <a:rPr lang="en-US" sz="1800" dirty="0">
                <a:solidFill>
                  <a:srgbClr val="FFFF00"/>
                </a:solidFill>
                <a:cs typeface="B Titr" panose="00000700000000000000" pitchFamily="2" charset="-78"/>
              </a:rPr>
              <a:t>(All Ages)</a:t>
            </a:r>
            <a:r>
              <a:rPr lang="fa-IR" sz="1800" dirty="0">
                <a:solidFill>
                  <a:srgbClr val="FFFF00"/>
                </a:solidFill>
                <a:cs typeface="B Titr" panose="00000700000000000000" pitchFamily="2" charset="-78"/>
              </a:rPr>
              <a:t> به تفکیک جنسیت و نوع محل سکونت در استان اصفهان</a:t>
            </a:r>
            <a:endParaRPr lang="en-US" sz="1800" dirty="0">
              <a:solidFill>
                <a:srgbClr val="FFFF00"/>
              </a:solidFill>
              <a:cs typeface="B Titr" panose="00000700000000000000" pitchFamily="2" charset="-78"/>
            </a:endParaRPr>
          </a:p>
        </c:rich>
      </c:tx>
      <c:overlay val="0"/>
    </c:title>
    <c:autoTitleDeleted val="0"/>
    <c:plotArea>
      <c:layout/>
      <c:barChart>
        <c:barDir val="col"/>
        <c:grouping val="clustered"/>
        <c:varyColors val="0"/>
        <c:ser>
          <c:idx val="0"/>
          <c:order val="0"/>
          <c:invertIfNegative val="0"/>
          <c:dPt>
            <c:idx val="0"/>
            <c:invertIfNegative val="0"/>
            <c:bubble3D val="0"/>
            <c:spPr>
              <a:solidFill>
                <a:srgbClr val="FF9900"/>
              </a:solidFill>
            </c:spPr>
            <c:extLst>
              <c:ext xmlns:c16="http://schemas.microsoft.com/office/drawing/2014/chart" uri="{C3380CC4-5D6E-409C-BE32-E72D297353CC}">
                <c16:uniqueId val="{00000001-A98A-4B0E-A8F8-581664E359FD}"/>
              </c:ext>
            </c:extLst>
          </c:dPt>
          <c:dPt>
            <c:idx val="1"/>
            <c:invertIfNegative val="0"/>
            <c:bubble3D val="0"/>
            <c:spPr>
              <a:solidFill>
                <a:srgbClr val="FF9900"/>
              </a:solidFill>
            </c:spPr>
            <c:extLst>
              <c:ext xmlns:c16="http://schemas.microsoft.com/office/drawing/2014/chart" uri="{C3380CC4-5D6E-409C-BE32-E72D297353CC}">
                <c16:uniqueId val="{00000003-A98A-4B0E-A8F8-581664E359FD}"/>
              </c:ext>
            </c:extLst>
          </c:dPt>
          <c:dPt>
            <c:idx val="4"/>
            <c:invertIfNegative val="0"/>
            <c:bubble3D val="0"/>
            <c:spPr>
              <a:solidFill>
                <a:srgbClr val="FF6699"/>
              </a:solidFill>
            </c:spPr>
            <c:extLst>
              <c:ext xmlns:c16="http://schemas.microsoft.com/office/drawing/2014/chart" uri="{C3380CC4-5D6E-409C-BE32-E72D297353CC}">
                <c16:uniqueId val="{00000005-A98A-4B0E-A8F8-581664E359FD}"/>
              </c:ext>
            </c:extLst>
          </c:dPt>
          <c:dPt>
            <c:idx val="5"/>
            <c:invertIfNegative val="0"/>
            <c:bubble3D val="0"/>
            <c:spPr>
              <a:solidFill>
                <a:srgbClr val="FF6699"/>
              </a:solidFill>
            </c:spPr>
            <c:extLst>
              <c:ext xmlns:c16="http://schemas.microsoft.com/office/drawing/2014/chart" uri="{C3380CC4-5D6E-409C-BE32-E72D297353CC}">
                <c16:uniqueId val="{00000007-A98A-4B0E-A8F8-581664E359FD}"/>
              </c:ext>
            </c:extLst>
          </c:dPt>
          <c:dPt>
            <c:idx val="8"/>
            <c:invertIfNegative val="0"/>
            <c:bubble3D val="0"/>
            <c:spPr>
              <a:solidFill>
                <a:srgbClr val="993366"/>
              </a:solidFill>
            </c:spPr>
            <c:extLst>
              <c:ext xmlns:c16="http://schemas.microsoft.com/office/drawing/2014/chart" uri="{C3380CC4-5D6E-409C-BE32-E72D297353CC}">
                <c16:uniqueId val="{00000009-A98A-4B0E-A8F8-581664E359FD}"/>
              </c:ext>
            </c:extLst>
          </c:dPt>
          <c:dLbls>
            <c:spPr>
              <a:noFill/>
              <a:ln>
                <a:noFill/>
              </a:ln>
              <a:effectLst/>
            </c:spPr>
            <c:txPr>
              <a:bodyPr/>
              <a:lstStyle/>
              <a:p>
                <a:pPr rtl="1">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Sheet1!$A$1:$B$9</c:f>
              <c:multiLvlStrCache>
                <c:ptCount val="9"/>
                <c:lvl>
                  <c:pt idx="0">
                    <c:v>شهر</c:v>
                  </c:pt>
                  <c:pt idx="1">
                    <c:v>روستا</c:v>
                  </c:pt>
                  <c:pt idx="4">
                    <c:v>مرد</c:v>
                  </c:pt>
                  <c:pt idx="5">
                    <c:v>زن</c:v>
                  </c:pt>
                </c:lvl>
                <c:lvl>
                  <c:pt idx="0">
                    <c:v>محل سکونت</c:v>
                  </c:pt>
                  <c:pt idx="4">
                    <c:v>جنسیت</c:v>
                  </c:pt>
                  <c:pt idx="8">
                    <c:v>کل</c:v>
                  </c:pt>
                </c:lvl>
              </c:multiLvlStrCache>
            </c:multiLvlStrRef>
          </c:cat>
          <c:val>
            <c:numRef>
              <c:f>Sheet1!$C$1405:$C$1413</c:f>
              <c:numCache>
                <c:formatCode>General</c:formatCode>
                <c:ptCount val="9"/>
                <c:pt idx="0">
                  <c:v>36.08</c:v>
                </c:pt>
                <c:pt idx="1">
                  <c:v>30.05</c:v>
                </c:pt>
                <c:pt idx="4">
                  <c:v>32.479999999999997</c:v>
                </c:pt>
                <c:pt idx="5">
                  <c:v>37.26</c:v>
                </c:pt>
                <c:pt idx="8">
                  <c:v>35.43</c:v>
                </c:pt>
              </c:numCache>
            </c:numRef>
          </c:val>
          <c:extLst>
            <c:ext xmlns:c16="http://schemas.microsoft.com/office/drawing/2014/chart" uri="{C3380CC4-5D6E-409C-BE32-E72D297353CC}">
              <c16:uniqueId val="{0000000A-A98A-4B0E-A8F8-581664E359FD}"/>
            </c:ext>
          </c:extLst>
        </c:ser>
        <c:dLbls>
          <c:showLegendKey val="0"/>
          <c:showVal val="0"/>
          <c:showCatName val="0"/>
          <c:showSerName val="0"/>
          <c:showPercent val="0"/>
          <c:showBubbleSize val="0"/>
        </c:dLbls>
        <c:gapWidth val="150"/>
        <c:axId val="68633344"/>
        <c:axId val="68634880"/>
      </c:barChart>
      <c:catAx>
        <c:axId val="68633344"/>
        <c:scaling>
          <c:orientation val="minMax"/>
        </c:scaling>
        <c:delete val="0"/>
        <c:axPos val="b"/>
        <c:numFmt formatCode="General" sourceLinked="0"/>
        <c:majorTickMark val="out"/>
        <c:minorTickMark val="none"/>
        <c:tickLblPos val="nextTo"/>
        <c:crossAx val="68634880"/>
        <c:crosses val="autoZero"/>
        <c:auto val="1"/>
        <c:lblAlgn val="ctr"/>
        <c:lblOffset val="100"/>
        <c:noMultiLvlLbl val="0"/>
      </c:catAx>
      <c:valAx>
        <c:axId val="68634880"/>
        <c:scaling>
          <c:orientation val="minMax"/>
        </c:scaling>
        <c:delete val="0"/>
        <c:axPos val="l"/>
        <c:majorGridlines/>
        <c:numFmt formatCode="General" sourceLinked="1"/>
        <c:majorTickMark val="out"/>
        <c:minorTickMark val="none"/>
        <c:tickLblPos val="nextTo"/>
        <c:crossAx val="68633344"/>
        <c:crosses val="autoZero"/>
        <c:crossBetween val="between"/>
      </c:valAx>
    </c:plotArea>
    <c:plotVisOnly val="1"/>
    <c:dispBlanksAs val="gap"/>
    <c:showDLblsOverMax val="0"/>
  </c:chart>
  <c:txPr>
    <a:bodyPr/>
    <a:lstStyle/>
    <a:p>
      <a:pPr>
        <a:defRPr sz="1050" b="1"/>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3995128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8DC6E97-919B-4C08-94A9-44CDE269B04B}" type="datetimeFigureOut">
              <a:rPr lang="en-US" smtClean="0"/>
              <a:t>7/10/2026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1469852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60928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425580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368757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42604752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274986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3028970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23464915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A. Content_fixe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8000" y="1944000"/>
            <a:ext cx="10896000" cy="4269600"/>
          </a:xfrm>
        </p:spPr>
        <p:txBody>
          <a:bodyPr/>
          <a:lstStyle>
            <a:lvl1pPr>
              <a:defRPr/>
            </a:lvl1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1" name="Text Placeholder 4">
            <a:extLst>
              <a:ext uri="{FF2B5EF4-FFF2-40B4-BE49-F238E27FC236}">
                <a16:creationId xmlns:a16="http://schemas.microsoft.com/office/drawing/2014/main" id="{C16868FC-B7DE-4736-A8C4-5762DBFD1FC2}"/>
              </a:ext>
            </a:extLst>
          </p:cNvPr>
          <p:cNvSpPr>
            <a:spLocks noGrp="1"/>
          </p:cNvSpPr>
          <p:nvPr>
            <p:ph type="body" sz="quarter" idx="13"/>
          </p:nvPr>
        </p:nvSpPr>
        <p:spPr>
          <a:xfrm>
            <a:off x="648000" y="6311600"/>
            <a:ext cx="10899337" cy="324000"/>
          </a:xfrm>
        </p:spPr>
        <p:txBody>
          <a:bodyPr anchor="b"/>
          <a:lstStyle>
            <a:lvl1pPr marL="0" indent="0">
              <a:spcBef>
                <a:spcPts val="0"/>
              </a:spcBef>
              <a:spcAft>
                <a:spcPts val="0"/>
              </a:spcAft>
              <a:buNone/>
              <a:defRPr sz="600" i="1">
                <a:solidFill>
                  <a:schemeClr val="tx2"/>
                </a:solidFill>
              </a:defRPr>
            </a:lvl1pPr>
          </a:lstStyle>
          <a:p>
            <a:pPr lvl="0"/>
            <a:r>
              <a:rPr lang="en-US"/>
              <a:t>Edit Master text styles</a:t>
            </a:r>
          </a:p>
        </p:txBody>
      </p:sp>
      <p:sp>
        <p:nvSpPr>
          <p:cNvPr id="4" name="Title 3">
            <a:extLst>
              <a:ext uri="{FF2B5EF4-FFF2-40B4-BE49-F238E27FC236}">
                <a16:creationId xmlns:a16="http://schemas.microsoft.com/office/drawing/2014/main" id="{DE7BA4D6-17A2-4AB7-ACD0-593108A81484}"/>
              </a:ext>
            </a:extLst>
          </p:cNvPr>
          <p:cNvSpPr>
            <a:spLocks noGrp="1"/>
          </p:cNvSpPr>
          <p:nvPr>
            <p:ph type="title"/>
          </p:nvPr>
        </p:nvSpPr>
        <p:spPr/>
        <p:txBody>
          <a:bodyPr rtlCol="0">
            <a:noAutofit/>
          </a:bodyPr>
          <a:lstStyle>
            <a:lvl1pPr>
              <a:defRPr lang="en-GB" sz="2400"/>
            </a:lvl1pPr>
          </a:lstStyle>
          <a:p>
            <a:pPr lvl="0"/>
            <a:r>
              <a:rPr lang="en-US"/>
              <a:t>Click to edit Master title style</a:t>
            </a:r>
            <a:endParaRPr lang="en-GB"/>
          </a:p>
        </p:txBody>
      </p:sp>
    </p:spTree>
    <p:extLst>
      <p:ext uri="{BB962C8B-B14F-4D97-AF65-F5344CB8AC3E}">
        <p14:creationId xmlns:p14="http://schemas.microsoft.com/office/powerpoint/2010/main" val="1421322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3264199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4049255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8DC6E97-919B-4C08-94A9-44CDE269B04B}" type="datetimeFigureOut">
              <a:rPr lang="en-US" smtClean="0"/>
              <a:t>7/10/2026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1913443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DC6E97-919B-4C08-94A9-44CDE269B04B}" type="datetimeFigureOut">
              <a:rPr lang="en-US" smtClean="0"/>
              <a:t>7/10/2026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118454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2104189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309138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98DC6E97-919B-4C08-94A9-44CDE269B04B}" type="datetimeFigureOut">
              <a:rPr lang="en-US" smtClean="0"/>
              <a:t>7/10/2026</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999360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8DC6E97-919B-4C08-94A9-44CDE269B04B}" type="datetimeFigureOut">
              <a:rPr lang="en-US" smtClean="0"/>
              <a:t>7/10/2026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2CF67-18CC-449F-B490-1FD595A46D90}" type="slidenum">
              <a:rPr lang="en-US" smtClean="0"/>
              <a:t>‹#›</a:t>
            </a:fld>
            <a:endParaRPr lang="en-US"/>
          </a:p>
        </p:txBody>
      </p:sp>
    </p:spTree>
    <p:extLst>
      <p:ext uri="{BB962C8B-B14F-4D97-AF65-F5344CB8AC3E}">
        <p14:creationId xmlns:p14="http://schemas.microsoft.com/office/powerpoint/2010/main" val="3312549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8DC6E97-919B-4C08-94A9-44CDE269B04B}" type="datetimeFigureOut">
              <a:rPr lang="en-US" smtClean="0"/>
              <a:t>7/10/2026</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F42CF67-18CC-449F-B490-1FD595A46D90}" type="slidenum">
              <a:rPr lang="en-US" smtClean="0"/>
              <a:t>‹#›</a:t>
            </a:fld>
            <a:endParaRPr lang="en-US"/>
          </a:p>
        </p:txBody>
      </p:sp>
    </p:spTree>
    <p:extLst>
      <p:ext uri="{BB962C8B-B14F-4D97-AF65-F5344CB8AC3E}">
        <p14:creationId xmlns:p14="http://schemas.microsoft.com/office/powerpoint/2010/main" val="381625614"/>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فایل لایه باز تصویر قرآنی آیه بسم الله الرحمن الرحیم | عصر انتظار .: Asre  Entezar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84652" cy="7051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2622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2673" y="484909"/>
            <a:ext cx="10515600" cy="4902345"/>
          </a:xfrm>
        </p:spPr>
        <p:txBody>
          <a:bodyPr>
            <a:noAutofit/>
          </a:bodyPr>
          <a:lstStyle/>
          <a:p>
            <a:pPr algn="ctr" rtl="1"/>
            <a:r>
              <a:rPr lang="fa-IR" sz="3200" dirty="0">
                <a:cs typeface="B Nazanin" panose="00000400000000000000" pitchFamily="2" charset="-78"/>
              </a:rPr>
              <a:t>تعداد بیماران مبتلا به دیابت که از بیماری خود اطلاعی ندارند! (14%)</a:t>
            </a:r>
          </a:p>
          <a:p>
            <a:pPr algn="ctr" rtl="1"/>
            <a:r>
              <a:rPr lang="fa-IR" sz="3600" b="1" dirty="0">
                <a:solidFill>
                  <a:srgbClr val="FFFF00"/>
                </a:solidFill>
                <a:cs typeface="B Nazanin" panose="00000400000000000000" pitchFamily="2" charset="-78"/>
              </a:rPr>
              <a:t>60000 نفر</a:t>
            </a:r>
          </a:p>
          <a:p>
            <a:pPr algn="ctr" rtl="1"/>
            <a:endParaRPr lang="fa-IR" sz="3200" dirty="0">
              <a:cs typeface="B Nazanin" panose="00000400000000000000" pitchFamily="2" charset="-78"/>
            </a:endParaRPr>
          </a:p>
          <a:p>
            <a:pPr algn="r" rtl="1"/>
            <a:r>
              <a:rPr lang="fa-IR" sz="3200" dirty="0">
                <a:cs typeface="B Nazanin" panose="00000400000000000000" pitchFamily="2" charset="-78"/>
              </a:rPr>
              <a:t>انجام خطرسنجی قلبی عروقی در مراکز سلامت</a:t>
            </a:r>
          </a:p>
          <a:p>
            <a:pPr marL="0" indent="0" algn="r" rtl="1">
              <a:buNone/>
            </a:pPr>
            <a:r>
              <a:rPr lang="fa-IR" sz="3200" b="1" dirty="0">
                <a:cs typeface="B Nazanin" panose="00000400000000000000" pitchFamily="2" charset="-78"/>
              </a:rPr>
              <a:t> </a:t>
            </a:r>
          </a:p>
          <a:p>
            <a:pPr algn="r" rtl="1"/>
            <a:r>
              <a:rPr lang="fa-IR" sz="3200" b="1" dirty="0">
                <a:solidFill>
                  <a:srgbClr val="FFFF00"/>
                </a:solidFill>
                <a:cs typeface="B Nazanin" panose="00000400000000000000" pitchFamily="2" charset="-78"/>
              </a:rPr>
              <a:t>دیابت علامت ندارد و لازم است در افراد بالای 30 سال سالانه یک بار قند خون اندازه گیری شود. در نوجوانان و جوانان در صورت ابتلا به اضافه وزن و چاقی لازم است قند خون هر سه سال یک بار اندازه گیری شود. </a:t>
            </a:r>
            <a:endParaRPr lang="en-US" sz="3200" b="1" dirty="0">
              <a:solidFill>
                <a:srgbClr val="FFFF00"/>
              </a:solidFill>
              <a:cs typeface="B Nazanin" panose="00000400000000000000" pitchFamily="2" charset="-78"/>
            </a:endParaRPr>
          </a:p>
          <a:p>
            <a:pPr algn="ctr" rtl="1"/>
            <a:endParaRPr lang="en-US" sz="3200" b="1" dirty="0">
              <a:cs typeface="B Nazanin" panose="00000400000000000000" pitchFamily="2" charset="-78"/>
            </a:endParaRPr>
          </a:p>
          <a:p>
            <a:endParaRPr lang="en-US" sz="3200" b="1" dirty="0">
              <a:cs typeface="B Nazanin" panose="00000400000000000000" pitchFamily="2" charset="-78"/>
            </a:endParaRPr>
          </a:p>
        </p:txBody>
      </p:sp>
    </p:spTree>
    <p:extLst>
      <p:ext uri="{BB962C8B-B14F-4D97-AF65-F5344CB8AC3E}">
        <p14:creationId xmlns:p14="http://schemas.microsoft.com/office/powerpoint/2010/main" val="2674007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73457935"/>
              </p:ext>
            </p:extLst>
          </p:nvPr>
        </p:nvGraphicFramePr>
        <p:xfrm>
          <a:off x="838200" y="290945"/>
          <a:ext cx="10515600" cy="6095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52448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51164"/>
            <a:ext cx="11374582" cy="5250872"/>
          </a:xfrm>
        </p:spPr>
        <p:txBody>
          <a:bodyPr>
            <a:noAutofit/>
          </a:bodyPr>
          <a:lstStyle/>
          <a:p>
            <a:pPr algn="ctr" rtl="1">
              <a:lnSpc>
                <a:spcPct val="100000"/>
              </a:lnSpc>
            </a:pPr>
            <a:r>
              <a:rPr lang="fa-IR" sz="3600" b="1" dirty="0">
                <a:cs typeface="B Nazanin" panose="00000400000000000000" pitchFamily="2" charset="-78"/>
              </a:rPr>
              <a:t>بیماران مبتلا به دیابت که تحت درمان نیستند.(23%)</a:t>
            </a:r>
          </a:p>
          <a:p>
            <a:pPr algn="ctr" rtl="1">
              <a:lnSpc>
                <a:spcPct val="100000"/>
              </a:lnSpc>
            </a:pPr>
            <a:endParaRPr lang="fa-IR" sz="3600" b="1" dirty="0">
              <a:cs typeface="B Nazanin" panose="00000400000000000000" pitchFamily="2" charset="-78"/>
            </a:endParaRPr>
          </a:p>
          <a:p>
            <a:pPr algn="ctr" rtl="1">
              <a:lnSpc>
                <a:spcPct val="100000"/>
              </a:lnSpc>
            </a:pPr>
            <a:r>
              <a:rPr lang="fa-IR" sz="3600" b="1" dirty="0">
                <a:cs typeface="B Nazanin" panose="00000400000000000000" pitchFamily="2" charset="-78"/>
              </a:rPr>
              <a:t>90000 نفر از ديابت خود اطلاع دارند اما دارو مصرف نمي کنند.</a:t>
            </a:r>
          </a:p>
          <a:p>
            <a:pPr algn="ctr" rtl="1">
              <a:lnSpc>
                <a:spcPct val="100000"/>
              </a:lnSpc>
            </a:pPr>
            <a:endParaRPr lang="fa-IR" sz="3600" b="1" dirty="0">
              <a:cs typeface="B Nazanin" panose="00000400000000000000" pitchFamily="2" charset="-78"/>
            </a:endParaRPr>
          </a:p>
          <a:p>
            <a:pPr algn="ctr" rtl="1"/>
            <a:r>
              <a:rPr lang="fa-IR" sz="2400" b="1" dirty="0">
                <a:solidFill>
                  <a:srgbClr val="FFFF00"/>
                </a:solidFill>
                <a:cs typeface="B Nazanin" panose="00000400000000000000" pitchFamily="2" charset="-78"/>
              </a:rPr>
              <a:t>آموزش بیماران تازه تشخیص داده شده برای شروع هر چه زودتر مراقبت مناسب و استاندارد بیماری </a:t>
            </a:r>
          </a:p>
          <a:p>
            <a:pPr algn="ctr" rtl="1"/>
            <a:endParaRPr lang="fa-IR" sz="2400" b="1" dirty="0">
              <a:cs typeface="B Nazanin" panose="00000400000000000000" pitchFamily="2" charset="-78"/>
            </a:endParaRPr>
          </a:p>
          <a:p>
            <a:pPr algn="ctr" rtl="1"/>
            <a:r>
              <a:rPr lang="fa-IR" sz="2800" b="1" dirty="0">
                <a:cs typeface="B Nazanin" panose="00000400000000000000" pitchFamily="2" charset="-78"/>
              </a:rPr>
              <a:t>دسترسی به مراقبت دیابت </a:t>
            </a:r>
          </a:p>
          <a:p>
            <a:pPr algn="ctr" rtl="1"/>
            <a:r>
              <a:rPr lang="fa-IR" sz="2800" b="1" dirty="0">
                <a:cs typeface="B Nazanin" panose="00000400000000000000" pitchFamily="2" charset="-78"/>
              </a:rPr>
              <a:t>دسترسی به آموزش</a:t>
            </a:r>
          </a:p>
          <a:p>
            <a:pPr algn="ctr" rtl="1"/>
            <a:r>
              <a:rPr lang="fa-IR" sz="2400" b="1" dirty="0">
                <a:cs typeface="B Nazanin" panose="00000400000000000000" pitchFamily="2" charset="-78"/>
              </a:rPr>
              <a:t>150000 نفر ( 60000 نفر بی اطلاع از بیماری، 90000 نفر می دانند دیابت دارند اما دارو مصرف نمی کنند! ) </a:t>
            </a:r>
            <a:endParaRPr lang="en-US" sz="2400" b="1" dirty="0">
              <a:cs typeface="B Nazanin" panose="00000400000000000000" pitchFamily="2" charset="-78"/>
            </a:endParaRPr>
          </a:p>
          <a:p>
            <a:endParaRPr lang="en-US" sz="2400" b="1" dirty="0">
              <a:cs typeface="B Nazanin" panose="00000400000000000000" pitchFamily="2" charset="-78"/>
            </a:endParaRPr>
          </a:p>
        </p:txBody>
      </p:sp>
    </p:spTree>
    <p:extLst>
      <p:ext uri="{BB962C8B-B14F-4D97-AF65-F5344CB8AC3E}">
        <p14:creationId xmlns:p14="http://schemas.microsoft.com/office/powerpoint/2010/main" val="2512037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4160095200"/>
              </p:ext>
            </p:extLst>
          </p:nvPr>
        </p:nvGraphicFramePr>
        <p:xfrm>
          <a:off x="263237" y="228601"/>
          <a:ext cx="11194472" cy="63245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73451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13446844"/>
              </p:ext>
            </p:extLst>
          </p:nvPr>
        </p:nvGraphicFramePr>
        <p:xfrm>
          <a:off x="249382" y="318655"/>
          <a:ext cx="11104418" cy="60405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31443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4202774924"/>
              </p:ext>
            </p:extLst>
          </p:nvPr>
        </p:nvGraphicFramePr>
        <p:xfrm>
          <a:off x="332508" y="249382"/>
          <a:ext cx="10751127" cy="63038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63100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F3B084-4CC8-4D11-B84B-6ED60CE68171}"/>
              </a:ext>
            </a:extLst>
          </p:cNvPr>
          <p:cNvSpPr>
            <a:spLocks noGrp="1"/>
          </p:cNvSpPr>
          <p:nvPr>
            <p:ph idx="1"/>
          </p:nvPr>
        </p:nvSpPr>
        <p:spPr>
          <a:xfrm>
            <a:off x="662800" y="1457987"/>
            <a:ext cx="10573236" cy="4760539"/>
          </a:xfrm>
        </p:spPr>
        <p:txBody>
          <a:bodyPr>
            <a:noAutofit/>
          </a:bodyPr>
          <a:lstStyle/>
          <a:p>
            <a:pPr algn="ctr" rtl="1"/>
            <a:r>
              <a:rPr lang="fa-IR" sz="3200" b="1" dirty="0">
                <a:cs typeface="B Nazanin" panose="00000400000000000000" pitchFamily="2" charset="-78"/>
              </a:rPr>
              <a:t>65 % بیمارانی که تحت درمان هستند به کنترل مطلوب دیابت نرسیده اند. </a:t>
            </a:r>
          </a:p>
          <a:p>
            <a:pPr algn="ctr" rtl="1"/>
            <a:r>
              <a:rPr lang="fa-IR" sz="3200" b="1" dirty="0">
                <a:cs typeface="B Nazanin" panose="00000400000000000000" pitchFamily="2" charset="-78"/>
              </a:rPr>
              <a:t>200 هزار نفر دارو مصرف می کنند ولی به کنترل نرسیده اند!</a:t>
            </a:r>
          </a:p>
          <a:p>
            <a:pPr algn="ctr" rtl="1"/>
            <a:endParaRPr lang="fa-IR" sz="3200" b="1" dirty="0">
              <a:cs typeface="B Nazanin" panose="00000400000000000000" pitchFamily="2" charset="-78"/>
            </a:endParaRPr>
          </a:p>
          <a:p>
            <a:pPr algn="ctr" rtl="1"/>
            <a:r>
              <a:rPr lang="fa-IR" sz="3200" b="1" dirty="0">
                <a:cs typeface="B Nazanin" panose="00000400000000000000" pitchFamily="2" charset="-78"/>
              </a:rPr>
              <a:t>آموزش خودمراقبتی</a:t>
            </a:r>
          </a:p>
          <a:p>
            <a:pPr algn="ctr" rtl="1"/>
            <a:r>
              <a:rPr lang="fa-IR" sz="3200" b="1" dirty="0">
                <a:cs typeface="B Nazanin" panose="00000400000000000000" pitchFamily="2" charset="-78"/>
              </a:rPr>
              <a:t>دسترسی به دارو و تجهیزات </a:t>
            </a:r>
          </a:p>
          <a:p>
            <a:pPr algn="ctr" rtl="1"/>
            <a:r>
              <a:rPr lang="fa-IR" sz="3200" b="1" dirty="0">
                <a:cs typeface="B Nazanin" panose="00000400000000000000" pitchFamily="2" charset="-78"/>
              </a:rPr>
              <a:t>بهره مندی از مزایای پوشش بیمه بیماران مبتلا به دیابت نشان دار شده</a:t>
            </a:r>
          </a:p>
          <a:p>
            <a:pPr algn="ctr" rtl="1"/>
            <a:r>
              <a:rPr lang="fa-IR" sz="3200" b="1" dirty="0">
                <a:cs typeface="B Nazanin" panose="00000400000000000000" pitchFamily="2" charset="-78"/>
              </a:rPr>
              <a:t>دسترسی به تغذیه مناسب، فضای مناسب فعالیت بدنی </a:t>
            </a:r>
          </a:p>
          <a:p>
            <a:pPr algn="ctr" rtl="1"/>
            <a:endParaRPr lang="en-US" sz="3200" b="1" dirty="0">
              <a:cs typeface="B Nazanin" panose="00000400000000000000" pitchFamily="2" charset="-78"/>
            </a:endParaRPr>
          </a:p>
        </p:txBody>
      </p:sp>
    </p:spTree>
    <p:extLst>
      <p:ext uri="{BB962C8B-B14F-4D97-AF65-F5344CB8AC3E}">
        <p14:creationId xmlns:p14="http://schemas.microsoft.com/office/powerpoint/2010/main" val="1710977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0327" y="944554"/>
            <a:ext cx="10002982" cy="4195481"/>
          </a:xfrm>
        </p:spPr>
        <p:txBody>
          <a:bodyPr>
            <a:noAutofit/>
          </a:bodyPr>
          <a:lstStyle/>
          <a:p>
            <a:pPr algn="ctr" rtl="1"/>
            <a:r>
              <a:rPr lang="fa-IR" sz="3200" b="1" dirty="0">
                <a:cs typeface="B Nazanin" panose="00000400000000000000" pitchFamily="2" charset="-78"/>
              </a:rPr>
              <a:t>در کل درصد بیمار مبتلا به دیابت که کنترل شده اند. (23%)</a:t>
            </a:r>
          </a:p>
          <a:p>
            <a:pPr algn="ctr" rtl="1"/>
            <a:endParaRPr lang="fa-IR" sz="3200" b="1" dirty="0">
              <a:cs typeface="B Nazanin" panose="00000400000000000000" pitchFamily="2" charset="-78"/>
            </a:endParaRPr>
          </a:p>
          <a:p>
            <a:pPr marL="0" indent="0" algn="ctr" rtl="1">
              <a:buNone/>
            </a:pPr>
            <a:endParaRPr lang="fa-IR" sz="3200" b="1" dirty="0">
              <a:cs typeface="B Nazanin" panose="00000400000000000000" pitchFamily="2" charset="-78"/>
            </a:endParaRPr>
          </a:p>
          <a:p>
            <a:pPr algn="ctr" rtl="1">
              <a:lnSpc>
                <a:spcPct val="150000"/>
              </a:lnSpc>
            </a:pPr>
            <a:r>
              <a:rPr lang="fa-IR" sz="3200" b="1" dirty="0">
                <a:cs typeface="B Nazanin" panose="00000400000000000000" pitchFamily="2" charset="-78"/>
              </a:rPr>
              <a:t>350000 نفر کنترل نیستند! </a:t>
            </a:r>
          </a:p>
          <a:p>
            <a:pPr algn="ctr" rtl="1">
              <a:lnSpc>
                <a:spcPct val="150000"/>
              </a:lnSpc>
            </a:pPr>
            <a:r>
              <a:rPr lang="fa-IR" sz="3200" b="1" dirty="0">
                <a:cs typeface="B Nazanin" panose="00000400000000000000" pitchFamily="2" charset="-78"/>
              </a:rPr>
              <a:t>(60000 نفر از بیماری خود اطلاع ندارند. 90000 نفر می دانند دیابت دارند اما دارو نمی خورند. 200000 نفر دارو مصرف می کنند اما دیابت آن ها کنترل نیست.)</a:t>
            </a:r>
            <a:endParaRPr lang="en-US" sz="3200" b="1" dirty="0">
              <a:cs typeface="B Nazanin" panose="00000400000000000000" pitchFamily="2" charset="-78"/>
            </a:endParaRPr>
          </a:p>
        </p:txBody>
      </p:sp>
    </p:spTree>
    <p:extLst>
      <p:ext uri="{BB962C8B-B14F-4D97-AF65-F5344CB8AC3E}">
        <p14:creationId xmlns:p14="http://schemas.microsoft.com/office/powerpoint/2010/main" val="1561946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002" y="595746"/>
            <a:ext cx="9966470" cy="5500254"/>
          </a:xfrm>
        </p:spPr>
        <p:txBody>
          <a:bodyPr>
            <a:noAutofit/>
          </a:bodyPr>
          <a:lstStyle/>
          <a:p>
            <a:pPr algn="just" rtl="1">
              <a:lnSpc>
                <a:spcPct val="100000"/>
              </a:lnSpc>
            </a:pPr>
            <a:r>
              <a:rPr lang="fa-IR" sz="2400" b="1" dirty="0">
                <a:cs typeface="B Nazanin" panose="00000400000000000000" pitchFamily="2" charset="-78"/>
              </a:rPr>
              <a:t>90 درصد از بیماران مبتلا به دیابت، مبتلا به دیابت نوع دو هستند که تحت تاثیر عوامل اقتصادی اجتماعی، دموگرافیک، محیطی و ژنتیک هستند.</a:t>
            </a:r>
          </a:p>
          <a:p>
            <a:pPr algn="just" rtl="1">
              <a:lnSpc>
                <a:spcPct val="100000"/>
              </a:lnSpc>
            </a:pPr>
            <a:r>
              <a:rPr lang="fa-IR" sz="2400" b="1" dirty="0">
                <a:cs typeface="B Nazanin" panose="00000400000000000000" pitchFamily="2" charset="-78"/>
              </a:rPr>
              <a:t>عوامل کلیدی افزایش دیابت نوع ۲ عبارتند از:</a:t>
            </a:r>
          </a:p>
          <a:p>
            <a:pPr algn="just" rtl="1">
              <a:lnSpc>
                <a:spcPct val="100000"/>
              </a:lnSpc>
            </a:pPr>
            <a:r>
              <a:rPr lang="fa-IR" sz="2400" b="1" dirty="0">
                <a:cs typeface="B Nazanin" panose="00000400000000000000" pitchFamily="2" charset="-78"/>
              </a:rPr>
              <a:t> شهرنشینی</a:t>
            </a:r>
          </a:p>
          <a:p>
            <a:pPr algn="just" rtl="1">
              <a:lnSpc>
                <a:spcPct val="100000"/>
              </a:lnSpc>
            </a:pPr>
            <a:r>
              <a:rPr lang="fa-IR" sz="2400" b="1" dirty="0">
                <a:cs typeface="B Nazanin" panose="00000400000000000000" pitchFamily="2" charset="-78"/>
              </a:rPr>
              <a:t>جمعیت رو به سالمندی</a:t>
            </a:r>
          </a:p>
          <a:p>
            <a:pPr algn="just" rtl="1">
              <a:lnSpc>
                <a:spcPct val="100000"/>
              </a:lnSpc>
            </a:pPr>
            <a:r>
              <a:rPr lang="fa-IR" sz="2400" b="1" dirty="0">
                <a:cs typeface="B Nazanin" panose="00000400000000000000" pitchFamily="2" charset="-78"/>
              </a:rPr>
              <a:t>کاهش سطح فعالیت بدنی</a:t>
            </a:r>
          </a:p>
          <a:p>
            <a:pPr algn="just" rtl="1">
              <a:lnSpc>
                <a:spcPct val="100000"/>
              </a:lnSpc>
            </a:pPr>
            <a:r>
              <a:rPr lang="fa-IR" sz="2400" b="1" dirty="0">
                <a:cs typeface="B Nazanin" panose="00000400000000000000" pitchFamily="2" charset="-78"/>
              </a:rPr>
              <a:t>افزایش شیوع اضافه وزن و چاقی</a:t>
            </a:r>
            <a:endParaRPr lang="en-US" sz="2400" b="1" dirty="0">
              <a:cs typeface="B Nazanin" panose="00000400000000000000" pitchFamily="2" charset="-78"/>
            </a:endParaRPr>
          </a:p>
          <a:p>
            <a:pPr algn="just" rtl="1"/>
            <a:endParaRPr lang="fa-IR" sz="2400" b="1" dirty="0">
              <a:cs typeface="B Nazanin" panose="00000400000000000000" pitchFamily="2" charset="-78"/>
            </a:endParaRPr>
          </a:p>
          <a:p>
            <a:pPr algn="just" rtl="1">
              <a:lnSpc>
                <a:spcPct val="100000"/>
              </a:lnSpc>
            </a:pPr>
            <a:r>
              <a:rPr lang="fa-IR" sz="2400" b="1" dirty="0">
                <a:cs typeface="B Nazanin" panose="00000400000000000000" pitchFamily="2" charset="-78"/>
              </a:rPr>
              <a:t>با این حال، می‌توان با انجام اقدامات پیشگیرانه برای دیابت نوع ۲ و تشخیص زودهنگام و مراقبت‌های مناسب برای همه انواع دیابت، تأثیر دیابت را کاهش داد. این اقدامات می‌تواند از عوارض جلوگیری کرده یا آنها را به تأخیر بیندازند.</a:t>
            </a:r>
            <a:endParaRPr lang="en-US" sz="2400" b="1" dirty="0">
              <a:cs typeface="B Nazanin" panose="00000400000000000000" pitchFamily="2" charset="-78"/>
            </a:endParaRPr>
          </a:p>
          <a:p>
            <a:endParaRPr lang="en-US" sz="2400" b="1" dirty="0">
              <a:cs typeface="B Nazanin" panose="00000400000000000000" pitchFamily="2" charset="-78"/>
            </a:endParaRPr>
          </a:p>
        </p:txBody>
      </p:sp>
    </p:spTree>
    <p:extLst>
      <p:ext uri="{BB962C8B-B14F-4D97-AF65-F5344CB8AC3E}">
        <p14:creationId xmlns:p14="http://schemas.microsoft.com/office/powerpoint/2010/main" val="189399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2718"/>
            <a:ext cx="9739745" cy="1431500"/>
          </a:xfrm>
        </p:spPr>
        <p:txBody>
          <a:bodyPr/>
          <a:lstStyle/>
          <a:p>
            <a:pPr algn="r" rtl="1"/>
            <a:r>
              <a:rPr lang="fa-IR" sz="3600" dirty="0">
                <a:solidFill>
                  <a:srgbClr val="FFC000"/>
                </a:solidFill>
                <a:cs typeface="B Titr" panose="00000700000000000000" pitchFamily="2" charset="-78"/>
              </a:rPr>
              <a:t>پیشگیری از دیابت نوع ۲ شامل یک سبک زندگی سالم است:</a:t>
            </a:r>
            <a:endParaRPr lang="en-US" sz="3600" dirty="0">
              <a:solidFill>
                <a:srgbClr val="FFC000"/>
              </a:solidFill>
              <a:cs typeface="B Titr" panose="00000700000000000000" pitchFamily="2" charset="-78"/>
            </a:endParaRPr>
          </a:p>
        </p:txBody>
      </p:sp>
      <p:sp>
        <p:nvSpPr>
          <p:cNvPr id="3" name="Content Placeholder 2"/>
          <p:cNvSpPr>
            <a:spLocks noGrp="1"/>
          </p:cNvSpPr>
          <p:nvPr>
            <p:ph idx="1"/>
          </p:nvPr>
        </p:nvSpPr>
        <p:spPr>
          <a:xfrm>
            <a:off x="457200" y="2052918"/>
            <a:ext cx="11080376" cy="4195481"/>
          </a:xfrm>
        </p:spPr>
        <p:txBody>
          <a:bodyPr>
            <a:noAutofit/>
          </a:bodyPr>
          <a:lstStyle/>
          <a:p>
            <a:pPr algn="just" rtl="1">
              <a:lnSpc>
                <a:spcPct val="150000"/>
              </a:lnSpc>
            </a:pPr>
            <a:r>
              <a:rPr lang="fa-IR" sz="2800" dirty="0">
                <a:cs typeface="B Nazanin" panose="00000400000000000000" pitchFamily="2" charset="-78"/>
              </a:rPr>
              <a:t>یک رژیم غذایی متعادل، ورزش منظم و اجتناب از غذاهای شیرین و فرآوری شده. </a:t>
            </a:r>
          </a:p>
          <a:p>
            <a:pPr algn="just" rtl="1">
              <a:lnSpc>
                <a:spcPct val="150000"/>
              </a:lnSpc>
            </a:pPr>
            <a:r>
              <a:rPr lang="fa-IR" sz="2800" dirty="0">
                <a:cs typeface="B Nazanin" panose="00000400000000000000" pitchFamily="2" charset="-78"/>
              </a:rPr>
              <a:t>حفظ وزن سالم بسیار مهم است زیرا چاقی خطر ابتلا را افزایش می‌دهد. حتی کاهش وزن اندک نیز می‌تواند خطر ابتلا به دیابت نوع ۲ را به میزان قابل توجهی کاهش دهد. </a:t>
            </a:r>
          </a:p>
          <a:p>
            <a:pPr algn="just" rtl="1">
              <a:lnSpc>
                <a:spcPct val="150000"/>
              </a:lnSpc>
            </a:pPr>
            <a:r>
              <a:rPr lang="fa-IR" sz="2800" dirty="0">
                <a:cs typeface="B Nazanin" panose="00000400000000000000" pitchFamily="2" charset="-78"/>
              </a:rPr>
              <a:t>در نهایت، غربالگری و معاینات منظم، به ویژه برای افراد در معرض خطر، می‌تواند علائم اولیه را تشخیص داده و شروع دیابت را به تأخیر انداخته یا از آن جلوگیری کند.</a:t>
            </a:r>
            <a:endParaRPr lang="en-US" sz="2800" dirty="0">
              <a:cs typeface="B Nazanin" panose="00000400000000000000" pitchFamily="2" charset="-78"/>
            </a:endParaRPr>
          </a:p>
          <a:p>
            <a:pPr algn="r" rtl="1"/>
            <a:endParaRPr lang="en-US" sz="2800" dirty="0"/>
          </a:p>
        </p:txBody>
      </p:sp>
    </p:spTree>
    <p:extLst>
      <p:ext uri="{BB962C8B-B14F-4D97-AF65-F5344CB8AC3E}">
        <p14:creationId xmlns:p14="http://schemas.microsoft.com/office/powerpoint/2010/main" val="3818930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67891" y="914398"/>
            <a:ext cx="6816436" cy="5333999"/>
          </a:xfrm>
        </p:spPr>
        <p:txBody>
          <a:bodyPr>
            <a:normAutofit fontScale="92500" lnSpcReduction="10000"/>
          </a:bodyPr>
          <a:lstStyle/>
          <a:p>
            <a:pPr marL="0" indent="0" algn="ctr" rtl="1">
              <a:buNone/>
            </a:pPr>
            <a:r>
              <a:rPr lang="fa-IR" sz="3200" dirty="0">
                <a:cs typeface="B Titr" panose="00000700000000000000" pitchFamily="2" charset="-78"/>
              </a:rPr>
              <a:t>اهمیت پیشگیری و کنترل دیابت و پره دیابت </a:t>
            </a:r>
          </a:p>
          <a:p>
            <a:pPr marL="0" indent="0" algn="ctr" rtl="1">
              <a:buNone/>
            </a:pPr>
            <a:endParaRPr lang="fa-IR" sz="3200" dirty="0">
              <a:cs typeface="B Titr" panose="00000700000000000000" pitchFamily="2" charset="-78"/>
            </a:endParaRPr>
          </a:p>
          <a:p>
            <a:pPr marL="0" indent="0" algn="ctr" rtl="1">
              <a:buNone/>
            </a:pPr>
            <a:endParaRPr lang="fa-IR" sz="3200" dirty="0">
              <a:cs typeface="B Titr" panose="00000700000000000000" pitchFamily="2" charset="-78"/>
            </a:endParaRPr>
          </a:p>
          <a:p>
            <a:pPr marL="0" indent="0" algn="ctr" rtl="1">
              <a:buNone/>
            </a:pPr>
            <a:endParaRPr lang="fa-IR" sz="3200" dirty="0">
              <a:cs typeface="B Titr" panose="00000700000000000000" pitchFamily="2" charset="-78"/>
            </a:endParaRPr>
          </a:p>
          <a:p>
            <a:pPr marL="0" indent="0" algn="ctr" rtl="1">
              <a:buNone/>
            </a:pPr>
            <a:endParaRPr lang="fa-IR" sz="3200" dirty="0">
              <a:cs typeface="B Titr" panose="00000700000000000000" pitchFamily="2" charset="-78"/>
            </a:endParaRPr>
          </a:p>
          <a:p>
            <a:pPr marL="0" indent="0" algn="ctr" rtl="1">
              <a:buNone/>
            </a:pPr>
            <a:endParaRPr lang="fa-IR" sz="3200" dirty="0">
              <a:cs typeface="B Titr" panose="00000700000000000000" pitchFamily="2" charset="-78"/>
            </a:endParaRPr>
          </a:p>
          <a:p>
            <a:pPr marL="0" indent="0" algn="ctr" rtl="1">
              <a:buNone/>
            </a:pPr>
            <a:endParaRPr lang="fa-IR" sz="3200" dirty="0">
              <a:cs typeface="B Titr" panose="00000700000000000000" pitchFamily="2" charset="-78"/>
            </a:endParaRPr>
          </a:p>
          <a:p>
            <a:pPr marL="0" indent="0" algn="ctr" rtl="1">
              <a:buNone/>
            </a:pPr>
            <a:r>
              <a:rPr lang="fa-IR" sz="3200" dirty="0">
                <a:cs typeface="B Titr" panose="00000700000000000000" pitchFamily="2" charset="-78"/>
              </a:rPr>
              <a:t>گروه مبارزه با بیماریهای غیر واگیر معاونت بهداشت</a:t>
            </a:r>
          </a:p>
          <a:p>
            <a:pPr marL="0" indent="0" algn="ctr" rtl="1">
              <a:buNone/>
            </a:pPr>
            <a:r>
              <a:rPr lang="fa-IR" sz="3200" dirty="0">
                <a:cs typeface="B Titr" panose="00000700000000000000" pitchFamily="2" charset="-78"/>
              </a:rPr>
              <a:t>20 تیر 1405</a:t>
            </a:r>
            <a:endParaRPr lang="en-US" sz="3200" dirty="0">
              <a:cs typeface="B Titr" panose="00000700000000000000" pitchFamily="2" charset="-78"/>
            </a:endParaRPr>
          </a:p>
        </p:txBody>
      </p:sp>
      <p:pic>
        <p:nvPicPr>
          <p:cNvPr id="4" name="Picture 2" descr="انواع دستگاه‌ های تست قند خون – آقای دیاب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781" y="1543759"/>
            <a:ext cx="3768437" cy="3340169"/>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912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5F5AAA8-1AB1-440D-B562-062B10B879F3}"/>
              </a:ext>
            </a:extLst>
          </p:cNvPr>
          <p:cNvPicPr>
            <a:picLocks noGrp="1" noChangeAspect="1"/>
          </p:cNvPicPr>
          <p:nvPr>
            <p:ph idx="1"/>
          </p:nvPr>
        </p:nvPicPr>
        <p:blipFill>
          <a:blip r:embed="rId2"/>
          <a:stretch>
            <a:fillRect/>
          </a:stretch>
        </p:blipFill>
        <p:spPr>
          <a:xfrm>
            <a:off x="1836961" y="70193"/>
            <a:ext cx="8195733" cy="6787807"/>
          </a:xfrm>
        </p:spPr>
      </p:pic>
    </p:spTree>
    <p:extLst>
      <p:ext uri="{BB962C8B-B14F-4D97-AF65-F5344CB8AC3E}">
        <p14:creationId xmlns:p14="http://schemas.microsoft.com/office/powerpoint/2010/main" val="1796526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1B403-B37C-4707-938C-CF2B6398A9E4}"/>
              </a:ext>
            </a:extLst>
          </p:cNvPr>
          <p:cNvSpPr>
            <a:spLocks noGrp="1"/>
          </p:cNvSpPr>
          <p:nvPr>
            <p:ph type="title"/>
          </p:nvPr>
        </p:nvSpPr>
        <p:spPr>
          <a:xfrm>
            <a:off x="-119647" y="594336"/>
            <a:ext cx="11670631" cy="743545"/>
          </a:xfrm>
        </p:spPr>
        <p:txBody>
          <a:bodyPr>
            <a:noAutofit/>
          </a:bodyPr>
          <a:lstStyle/>
          <a:p>
            <a:pPr algn="ctr" rtl="1"/>
            <a:r>
              <a:rPr lang="fa-IR" sz="3200" b="1" dirty="0">
                <a:solidFill>
                  <a:srgbClr val="FFC000"/>
                </a:solidFill>
                <a:cs typeface="B Titr" panose="00000700000000000000" pitchFamily="2" charset="-78"/>
              </a:rPr>
              <a:t>اهمیت </a:t>
            </a:r>
            <a:r>
              <a:rPr lang="fa-IR" sz="2800" b="1" dirty="0">
                <a:solidFill>
                  <a:srgbClr val="FFC000"/>
                </a:solidFill>
                <a:cs typeface="B Titr" panose="00000700000000000000" pitchFamily="2" charset="-78"/>
              </a:rPr>
              <a:t>فعالیت</a:t>
            </a:r>
            <a:r>
              <a:rPr lang="fa-IR" sz="3200" b="1" dirty="0">
                <a:solidFill>
                  <a:srgbClr val="FFC000"/>
                </a:solidFill>
                <a:cs typeface="B Titr" panose="00000700000000000000" pitchFamily="2" charset="-78"/>
              </a:rPr>
              <a:t> بدنی در 24 ساعت در بیماران مبتلا به دیابت نوع 2</a:t>
            </a:r>
            <a:endParaRPr lang="en-US" sz="3200" b="1" dirty="0">
              <a:solidFill>
                <a:srgbClr val="FFC000"/>
              </a:solidFill>
              <a:cs typeface="B Titr" panose="00000700000000000000" pitchFamily="2" charset="-78"/>
            </a:endParaRPr>
          </a:p>
        </p:txBody>
      </p:sp>
      <p:sp>
        <p:nvSpPr>
          <p:cNvPr id="3" name="Content Placeholder 2">
            <a:extLst>
              <a:ext uri="{FF2B5EF4-FFF2-40B4-BE49-F238E27FC236}">
                <a16:creationId xmlns:a16="http://schemas.microsoft.com/office/drawing/2014/main" id="{21DC712E-2F4B-4A9B-B8D9-2FDBF480E546}"/>
              </a:ext>
            </a:extLst>
          </p:cNvPr>
          <p:cNvSpPr>
            <a:spLocks noGrp="1"/>
          </p:cNvSpPr>
          <p:nvPr>
            <p:ph idx="1"/>
          </p:nvPr>
        </p:nvSpPr>
        <p:spPr>
          <a:xfrm>
            <a:off x="228600" y="1337881"/>
            <a:ext cx="10681369" cy="5270737"/>
          </a:xfrm>
        </p:spPr>
        <p:txBody>
          <a:bodyPr>
            <a:noAutofit/>
          </a:bodyPr>
          <a:lstStyle/>
          <a:p>
            <a:pPr marL="0" indent="0" algn="just" rtl="1">
              <a:lnSpc>
                <a:spcPct val="110000"/>
              </a:lnSpc>
              <a:buNone/>
            </a:pPr>
            <a:endParaRPr lang="fa-IR" sz="2800" b="1" dirty="0">
              <a:solidFill>
                <a:srgbClr val="FF0000"/>
              </a:solidFill>
              <a:cs typeface="B Nazanin" panose="00000400000000000000" pitchFamily="2" charset="-78"/>
            </a:endParaRPr>
          </a:p>
          <a:p>
            <a:pPr algn="just" rtl="1">
              <a:lnSpc>
                <a:spcPct val="110000"/>
              </a:lnSpc>
            </a:pPr>
            <a:r>
              <a:rPr lang="fa-IR" sz="2800" b="1" dirty="0">
                <a:solidFill>
                  <a:srgbClr val="92D050"/>
                </a:solidFill>
                <a:cs typeface="B Nazanin" panose="00000400000000000000" pitchFamily="2" charset="-78"/>
              </a:rPr>
              <a:t>نشستن طولانی مدت محدود کنیم: </a:t>
            </a:r>
            <a:r>
              <a:rPr lang="fa-IR" sz="2800" b="1" dirty="0">
                <a:cs typeface="B Nazanin" panose="00000400000000000000" pitchFamily="2" charset="-78"/>
              </a:rPr>
              <a:t>بعد از هر نیم ساعت نشستن، راه رفتن آهسته یا ورزش های مقاومتی ساده باعث بهبود سوخت و ساز گلوکز خون می شود.</a:t>
            </a:r>
          </a:p>
          <a:p>
            <a:pPr algn="just" rtl="1">
              <a:lnSpc>
                <a:spcPct val="110000"/>
              </a:lnSpc>
            </a:pPr>
            <a:endParaRPr lang="fa-IR" sz="2800" b="1" dirty="0">
              <a:cs typeface="B Nazanin" panose="00000400000000000000" pitchFamily="2" charset="-78"/>
            </a:endParaRPr>
          </a:p>
          <a:p>
            <a:pPr algn="just" rtl="1">
              <a:lnSpc>
                <a:spcPct val="110000"/>
              </a:lnSpc>
            </a:pPr>
            <a:endParaRPr lang="fa-IR" sz="2800" b="1" dirty="0">
              <a:cs typeface="B Nazanin" panose="00000400000000000000" pitchFamily="2" charset="-78"/>
            </a:endParaRPr>
          </a:p>
          <a:p>
            <a:pPr algn="just" rtl="1">
              <a:lnSpc>
                <a:spcPct val="110000"/>
              </a:lnSpc>
            </a:pPr>
            <a:r>
              <a:rPr lang="fa-IR" sz="2800" b="1" dirty="0">
                <a:solidFill>
                  <a:srgbClr val="92D050"/>
                </a:solidFill>
                <a:cs typeface="B Nazanin" panose="00000400000000000000" pitchFamily="2" charset="-78"/>
              </a:rPr>
              <a:t>راه رفتن: </a:t>
            </a:r>
            <a:r>
              <a:rPr lang="fa-IR" sz="2800" b="1" dirty="0">
                <a:cs typeface="B Nazanin" panose="00000400000000000000" pitchFamily="2" charset="-78"/>
              </a:rPr>
              <a:t>تنها افزایش 500 قدم در روز باعث کاهش 9 – 2 درصد عوارض قلبی عروقی و کاهش مرگ و میر می شود. </a:t>
            </a:r>
          </a:p>
          <a:p>
            <a:pPr algn="just" rtl="1">
              <a:lnSpc>
                <a:spcPct val="110000"/>
              </a:lnSpc>
            </a:pPr>
            <a:r>
              <a:rPr lang="fa-IR" sz="2800" b="1" dirty="0">
                <a:cs typeface="B Nazanin" panose="00000400000000000000" pitchFamily="2" charset="-78"/>
              </a:rPr>
              <a:t> 6– 5 دقیقه راه رفتن تند در هر روز معادل افزایش 4 سال امید به زندگی است.</a:t>
            </a:r>
          </a:p>
        </p:txBody>
      </p:sp>
      <p:pic>
        <p:nvPicPr>
          <p:cNvPr id="6" name="Picture 5">
            <a:extLst>
              <a:ext uri="{FF2B5EF4-FFF2-40B4-BE49-F238E27FC236}">
                <a16:creationId xmlns:a16="http://schemas.microsoft.com/office/drawing/2014/main" id="{0783BCF2-4E0F-473D-98D0-26C98C132251}"/>
              </a:ext>
            </a:extLst>
          </p:cNvPr>
          <p:cNvPicPr>
            <a:picLocks noChangeAspect="1"/>
          </p:cNvPicPr>
          <p:nvPr/>
        </p:nvPicPr>
        <p:blipFill>
          <a:blip r:embed="rId2"/>
          <a:stretch>
            <a:fillRect/>
          </a:stretch>
        </p:blipFill>
        <p:spPr>
          <a:xfrm>
            <a:off x="10785278" y="1760999"/>
            <a:ext cx="1282031" cy="1204332"/>
          </a:xfrm>
          <a:prstGeom prst="rect">
            <a:avLst/>
          </a:prstGeom>
        </p:spPr>
      </p:pic>
      <p:pic>
        <p:nvPicPr>
          <p:cNvPr id="8" name="Picture 7">
            <a:extLst>
              <a:ext uri="{FF2B5EF4-FFF2-40B4-BE49-F238E27FC236}">
                <a16:creationId xmlns:a16="http://schemas.microsoft.com/office/drawing/2014/main" id="{66FEA4D3-44C0-4F67-961D-12E64271C88D}"/>
              </a:ext>
            </a:extLst>
          </p:cNvPr>
          <p:cNvPicPr>
            <a:picLocks noChangeAspect="1"/>
          </p:cNvPicPr>
          <p:nvPr/>
        </p:nvPicPr>
        <p:blipFill>
          <a:blip r:embed="rId3"/>
          <a:stretch>
            <a:fillRect/>
          </a:stretch>
        </p:blipFill>
        <p:spPr>
          <a:xfrm>
            <a:off x="11064448" y="4481946"/>
            <a:ext cx="1127552" cy="1042132"/>
          </a:xfrm>
          <a:prstGeom prst="rect">
            <a:avLst/>
          </a:prstGeom>
        </p:spPr>
      </p:pic>
    </p:spTree>
    <p:extLst>
      <p:ext uri="{BB962C8B-B14F-4D97-AF65-F5344CB8AC3E}">
        <p14:creationId xmlns:p14="http://schemas.microsoft.com/office/powerpoint/2010/main" val="1435391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1B403-B37C-4707-938C-CF2B6398A9E4}"/>
              </a:ext>
            </a:extLst>
          </p:cNvPr>
          <p:cNvSpPr>
            <a:spLocks noGrp="1"/>
          </p:cNvSpPr>
          <p:nvPr>
            <p:ph type="title"/>
          </p:nvPr>
        </p:nvSpPr>
        <p:spPr>
          <a:xfrm>
            <a:off x="690282" y="22743"/>
            <a:ext cx="9403977" cy="805834"/>
          </a:xfrm>
        </p:spPr>
        <p:txBody>
          <a:bodyPr>
            <a:noAutofit/>
          </a:bodyPr>
          <a:lstStyle/>
          <a:p>
            <a:pPr algn="ctr" rtl="1"/>
            <a:r>
              <a:rPr lang="fa-IR" sz="2400" b="1" dirty="0">
                <a:solidFill>
                  <a:srgbClr val="FFC000"/>
                </a:solidFill>
                <a:cs typeface="B Titr" panose="00000700000000000000" pitchFamily="2" charset="-78"/>
              </a:rPr>
              <a:t>اهمیت عادت های حرکتی (فعالیت بدنی) در 24 ساعت در بیماران مبتلا به دیابت نوع 2</a:t>
            </a:r>
            <a:endParaRPr lang="en-US" sz="2400" b="1" dirty="0">
              <a:solidFill>
                <a:srgbClr val="FFC000"/>
              </a:solidFill>
              <a:cs typeface="B Titr" panose="00000700000000000000" pitchFamily="2" charset="-78"/>
            </a:endParaRPr>
          </a:p>
        </p:txBody>
      </p:sp>
      <p:sp>
        <p:nvSpPr>
          <p:cNvPr id="3" name="Content Placeholder 2">
            <a:extLst>
              <a:ext uri="{FF2B5EF4-FFF2-40B4-BE49-F238E27FC236}">
                <a16:creationId xmlns:a16="http://schemas.microsoft.com/office/drawing/2014/main" id="{21DC712E-2F4B-4A9B-B8D9-2FDBF480E546}"/>
              </a:ext>
            </a:extLst>
          </p:cNvPr>
          <p:cNvSpPr>
            <a:spLocks noGrp="1"/>
          </p:cNvSpPr>
          <p:nvPr>
            <p:ph idx="1"/>
          </p:nvPr>
        </p:nvSpPr>
        <p:spPr>
          <a:xfrm>
            <a:off x="489994" y="1020256"/>
            <a:ext cx="10061466" cy="5677793"/>
          </a:xfrm>
        </p:spPr>
        <p:txBody>
          <a:bodyPr>
            <a:normAutofit fontScale="85000" lnSpcReduction="20000"/>
          </a:bodyPr>
          <a:lstStyle/>
          <a:p>
            <a:pPr algn="just" rtl="1">
              <a:lnSpc>
                <a:spcPct val="110000"/>
              </a:lnSpc>
            </a:pPr>
            <a:r>
              <a:rPr lang="fa-IR" sz="3200" b="1" dirty="0">
                <a:solidFill>
                  <a:srgbClr val="92D050"/>
                </a:solidFill>
                <a:cs typeface="B Titr" panose="00000700000000000000" pitchFamily="2" charset="-78"/>
              </a:rPr>
              <a:t>فعالیت بدنی متوسط تا شدید (عرق کردن): </a:t>
            </a:r>
            <a:r>
              <a:rPr lang="fa-IR" sz="3300" b="1" dirty="0">
                <a:cs typeface="B Nazanin" panose="00000400000000000000" pitchFamily="2" charset="-78"/>
              </a:rPr>
              <a:t>150 دقیقه در هفته فعالیت بدنی با شدت متوسط ( با درگیری گروه عضلات بزرگ) یا 75 دقیقه با شدت شدید تقسیم شده به سه روز در هفته به طوری که هیچ دو روز پشت سر هم بدون فعالیت بدنی نباشد و با دو تا سه روز ورزش های مقاومتی، کششی و تعادلی تکمیل شود. هر 30 دقیقه در روز فعالیت بدنی متوسط می تواند شاخص های متابولیک را بهبود دهد. </a:t>
            </a:r>
            <a:endParaRPr lang="fa-IR" b="1" dirty="0">
              <a:cs typeface="B Nazanin" panose="00000400000000000000" pitchFamily="2" charset="-78"/>
            </a:endParaRPr>
          </a:p>
          <a:p>
            <a:pPr algn="just" rtl="1">
              <a:lnSpc>
                <a:spcPct val="110000"/>
              </a:lnSpc>
            </a:pPr>
            <a:r>
              <a:rPr lang="fa-IR" sz="3200" b="1" dirty="0">
                <a:solidFill>
                  <a:srgbClr val="92D050"/>
                </a:solidFill>
                <a:cs typeface="B Titr" panose="00000700000000000000" pitchFamily="2" charset="-78"/>
              </a:rPr>
              <a:t>فعالیت فیزیکی/ ناتوانی (فرلتی)/ سارکوپنی (کاهش بافت عضلانی): </a:t>
            </a:r>
            <a:r>
              <a:rPr lang="fa-IR" sz="3300" b="1" dirty="0">
                <a:cs typeface="B Nazanin" panose="00000400000000000000" pitchFamily="2" charset="-78"/>
              </a:rPr>
              <a:t>توانایی افراد مبتلا به دیابت نوع ۲ به ویژه چاق برای انجام فعالیت بدنی در میانسالی مشابه توانایی افراد با سن یک دهه  بالاتر است.</a:t>
            </a:r>
          </a:p>
          <a:p>
            <a:pPr algn="just" rtl="1">
              <a:lnSpc>
                <a:spcPct val="110000"/>
              </a:lnSpc>
            </a:pPr>
            <a:r>
              <a:rPr lang="fa-IR" sz="3200" b="1" dirty="0">
                <a:solidFill>
                  <a:srgbClr val="92D050"/>
                </a:solidFill>
                <a:cs typeface="B Titr" panose="00000700000000000000" pitchFamily="2" charset="-78"/>
              </a:rPr>
              <a:t>تقویت عضلات</a:t>
            </a:r>
            <a:r>
              <a:rPr lang="fa-IR" sz="1800" b="1" dirty="0">
                <a:solidFill>
                  <a:srgbClr val="92D050"/>
                </a:solidFill>
                <a:cs typeface="B Nazanin" panose="00000400000000000000" pitchFamily="2" charset="-78"/>
              </a:rPr>
              <a:t>:</a:t>
            </a:r>
            <a:r>
              <a:rPr lang="fa-IR" sz="2400" b="1" dirty="0">
                <a:solidFill>
                  <a:srgbClr val="92D050"/>
                </a:solidFill>
                <a:cs typeface="B Nazanin" panose="00000400000000000000" pitchFamily="2" charset="-78"/>
              </a:rPr>
              <a:t> </a:t>
            </a:r>
            <a:r>
              <a:rPr lang="fa-IR" sz="3300" b="1" dirty="0">
                <a:cs typeface="B Nazanin" panose="00000400000000000000" pitchFamily="2" charset="-78"/>
              </a:rPr>
              <a:t>ورزش مقاومتی (یعنی هر فعالیتی که از وزن بدن خود فرد استفاده می‌کند یا در برابر یک مقاومت عمل می‌کند) نیز حساسیت به انسولین و سطح گلوکز را بهبود می‌بخشد؛ فعالیت‌هایی مانند تای چی و یوگا و اسکوات نیز شامل عناصری از انعطاف‌پذیری و تعادل هستند</a:t>
            </a:r>
            <a:r>
              <a:rPr lang="fa-IR" sz="3600" b="1" dirty="0">
                <a:cs typeface="B Nazanin" panose="00000400000000000000" pitchFamily="2" charset="-78"/>
              </a:rPr>
              <a:t>.</a:t>
            </a:r>
          </a:p>
          <a:p>
            <a:pPr algn="just" rtl="1">
              <a:lnSpc>
                <a:spcPct val="110000"/>
              </a:lnSpc>
            </a:pPr>
            <a:endParaRPr lang="en-US" sz="3300" b="1" dirty="0">
              <a:cs typeface="B Nazanin" panose="00000400000000000000" pitchFamily="2" charset="-78"/>
            </a:endParaRPr>
          </a:p>
        </p:txBody>
      </p:sp>
      <p:pic>
        <p:nvPicPr>
          <p:cNvPr id="10" name="Picture 9">
            <a:extLst>
              <a:ext uri="{FF2B5EF4-FFF2-40B4-BE49-F238E27FC236}">
                <a16:creationId xmlns:a16="http://schemas.microsoft.com/office/drawing/2014/main" id="{2F0D83C7-84C8-44B1-BF11-65D967484D89}"/>
              </a:ext>
            </a:extLst>
          </p:cNvPr>
          <p:cNvPicPr>
            <a:picLocks noChangeAspect="1"/>
          </p:cNvPicPr>
          <p:nvPr/>
        </p:nvPicPr>
        <p:blipFill>
          <a:blip r:embed="rId2"/>
          <a:stretch>
            <a:fillRect/>
          </a:stretch>
        </p:blipFill>
        <p:spPr>
          <a:xfrm>
            <a:off x="10459852" y="1187135"/>
            <a:ext cx="943253" cy="975779"/>
          </a:xfrm>
          <a:prstGeom prst="rect">
            <a:avLst/>
          </a:prstGeom>
        </p:spPr>
      </p:pic>
      <p:pic>
        <p:nvPicPr>
          <p:cNvPr id="12" name="Picture 11">
            <a:extLst>
              <a:ext uri="{FF2B5EF4-FFF2-40B4-BE49-F238E27FC236}">
                <a16:creationId xmlns:a16="http://schemas.microsoft.com/office/drawing/2014/main" id="{08C23C23-093B-42FE-AB1B-997BDED2F2CA}"/>
              </a:ext>
            </a:extLst>
          </p:cNvPr>
          <p:cNvPicPr>
            <a:picLocks noChangeAspect="1"/>
          </p:cNvPicPr>
          <p:nvPr/>
        </p:nvPicPr>
        <p:blipFill>
          <a:blip r:embed="rId3"/>
          <a:stretch>
            <a:fillRect/>
          </a:stretch>
        </p:blipFill>
        <p:spPr>
          <a:xfrm>
            <a:off x="10506636" y="3226601"/>
            <a:ext cx="943253" cy="943253"/>
          </a:xfrm>
          <a:prstGeom prst="rect">
            <a:avLst/>
          </a:prstGeom>
        </p:spPr>
      </p:pic>
      <p:pic>
        <p:nvPicPr>
          <p:cNvPr id="6" name="Picture 5">
            <a:extLst>
              <a:ext uri="{FF2B5EF4-FFF2-40B4-BE49-F238E27FC236}">
                <a16:creationId xmlns:a16="http://schemas.microsoft.com/office/drawing/2014/main" id="{E03CE73B-1BDB-4DAA-8792-2C06135FBC21}"/>
              </a:ext>
            </a:extLst>
          </p:cNvPr>
          <p:cNvPicPr>
            <a:picLocks noChangeAspect="1"/>
          </p:cNvPicPr>
          <p:nvPr/>
        </p:nvPicPr>
        <p:blipFill>
          <a:blip r:embed="rId4"/>
          <a:stretch>
            <a:fillRect/>
          </a:stretch>
        </p:blipFill>
        <p:spPr>
          <a:xfrm>
            <a:off x="10506635" y="4754119"/>
            <a:ext cx="943253" cy="943253"/>
          </a:xfrm>
          <a:prstGeom prst="rect">
            <a:avLst/>
          </a:prstGeom>
        </p:spPr>
      </p:pic>
    </p:spTree>
    <p:extLst>
      <p:ext uri="{BB962C8B-B14F-4D97-AF65-F5344CB8AC3E}">
        <p14:creationId xmlns:p14="http://schemas.microsoft.com/office/powerpoint/2010/main" val="20694194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DC0C0-F028-41C2-8751-742689B63C29}"/>
              </a:ext>
            </a:extLst>
          </p:cNvPr>
          <p:cNvSpPr>
            <a:spLocks noGrp="1"/>
          </p:cNvSpPr>
          <p:nvPr>
            <p:ph type="title"/>
          </p:nvPr>
        </p:nvSpPr>
        <p:spPr>
          <a:xfrm>
            <a:off x="132347" y="365125"/>
            <a:ext cx="10515600" cy="729749"/>
          </a:xfrm>
        </p:spPr>
        <p:txBody>
          <a:bodyPr>
            <a:noAutofit/>
          </a:bodyPr>
          <a:lstStyle/>
          <a:p>
            <a:pPr algn="ctr" rtl="1"/>
            <a:r>
              <a:rPr lang="fa-IR" sz="2800" b="1" dirty="0">
                <a:solidFill>
                  <a:srgbClr val="FFC000"/>
                </a:solidFill>
                <a:cs typeface="B Titr" panose="00000700000000000000" pitchFamily="2" charset="-78"/>
              </a:rPr>
              <a:t>اهمیت عادت های فعالیت بدنی برای 24 ساعت در بیماران مبتلا به دیابت نوع2</a:t>
            </a:r>
            <a:endParaRPr lang="en-US" sz="2800" b="1" dirty="0">
              <a:solidFill>
                <a:srgbClr val="FFC000"/>
              </a:solidFill>
              <a:cs typeface="B Titr" panose="00000700000000000000" pitchFamily="2" charset="-78"/>
            </a:endParaRPr>
          </a:p>
        </p:txBody>
      </p:sp>
      <p:sp>
        <p:nvSpPr>
          <p:cNvPr id="3" name="Content Placeholder 2">
            <a:extLst>
              <a:ext uri="{FF2B5EF4-FFF2-40B4-BE49-F238E27FC236}">
                <a16:creationId xmlns:a16="http://schemas.microsoft.com/office/drawing/2014/main" id="{91A9DBAD-4C33-4819-99AC-77755AEC6313}"/>
              </a:ext>
            </a:extLst>
          </p:cNvPr>
          <p:cNvSpPr>
            <a:spLocks noGrp="1"/>
          </p:cNvSpPr>
          <p:nvPr>
            <p:ph idx="1"/>
          </p:nvPr>
        </p:nvSpPr>
        <p:spPr>
          <a:xfrm>
            <a:off x="132347" y="1094874"/>
            <a:ext cx="10461701" cy="5534526"/>
          </a:xfrm>
        </p:spPr>
        <p:txBody>
          <a:bodyPr>
            <a:noAutofit/>
          </a:bodyPr>
          <a:lstStyle/>
          <a:p>
            <a:pPr algn="just" rtl="1">
              <a:lnSpc>
                <a:spcPct val="150000"/>
              </a:lnSpc>
            </a:pPr>
            <a:r>
              <a:rPr lang="fa-IR" b="1" dirty="0">
                <a:solidFill>
                  <a:srgbClr val="92D050"/>
                </a:solidFill>
                <a:cs typeface="B Titr" panose="00000700000000000000" pitchFamily="2" charset="-78"/>
              </a:rPr>
              <a:t>خواب</a:t>
            </a:r>
            <a:r>
              <a:rPr lang="fa-IR" sz="1100" b="1" dirty="0">
                <a:solidFill>
                  <a:srgbClr val="92D050"/>
                </a:solidFill>
                <a:cs typeface="B Nazanin" panose="00000400000000000000" pitchFamily="2" charset="-78"/>
              </a:rPr>
              <a:t>: </a:t>
            </a:r>
            <a:r>
              <a:rPr lang="fa-IR" b="1" dirty="0">
                <a:cs typeface="B Nazanin" panose="00000400000000000000" pitchFamily="2" charset="-78"/>
              </a:rPr>
              <a:t>حتی در آخر هفته‌ها، خواب منظم و بدون وقفه را هدف قرار دهید.</a:t>
            </a:r>
          </a:p>
          <a:p>
            <a:pPr algn="just" rtl="1">
              <a:lnSpc>
                <a:spcPct val="150000"/>
              </a:lnSpc>
            </a:pPr>
            <a:r>
              <a:rPr lang="fa-IR" b="1" dirty="0">
                <a:cs typeface="B Nazanin" panose="00000400000000000000" pitchFamily="2" charset="-78"/>
              </a:rPr>
              <a:t>  کمیت خواب: مدت زمان خواب طولانی (۸ ساعت) و کوتاه (۶ ساعت) تأثیر منفی بر </a:t>
            </a:r>
            <a:r>
              <a:rPr lang="en-US" b="1" dirty="0">
                <a:cs typeface="B Nazanin" panose="00000400000000000000" pitchFamily="2" charset="-78"/>
              </a:rPr>
              <a:t>A1C </a:t>
            </a:r>
            <a:r>
              <a:rPr lang="fa-IR" b="1" dirty="0">
                <a:cs typeface="B Nazanin" panose="00000400000000000000" pitchFamily="2" charset="-78"/>
              </a:rPr>
              <a:t>دارد.</a:t>
            </a:r>
          </a:p>
          <a:p>
            <a:pPr algn="just" rtl="1">
              <a:lnSpc>
                <a:spcPct val="150000"/>
              </a:lnSpc>
            </a:pPr>
            <a:endParaRPr lang="fa-IR" b="1" dirty="0">
              <a:cs typeface="B Nazanin" panose="00000400000000000000" pitchFamily="2" charset="-78"/>
            </a:endParaRPr>
          </a:p>
          <a:p>
            <a:pPr algn="just" rtl="1">
              <a:lnSpc>
                <a:spcPct val="150000"/>
              </a:lnSpc>
            </a:pPr>
            <a:r>
              <a:rPr lang="fa-IR" b="1" dirty="0">
                <a:cs typeface="B Nazanin" panose="00000400000000000000" pitchFamily="2" charset="-78"/>
              </a:rPr>
              <a:t>  کیفیت خواب: خواب نامنظم منجر به افزایش سطوح کنترل نشده قند خون می‌شود که احتمالاً تحت تأثیر افزایش شیوع بی‌خوابی، آپنه انسدادی خواب و سندرم پای بی‌قرار در افراد مبتلا به دیابت نوع ۲ است.  </a:t>
            </a:r>
          </a:p>
          <a:p>
            <a:pPr algn="just" rtl="1">
              <a:lnSpc>
                <a:spcPct val="150000"/>
              </a:lnSpc>
            </a:pPr>
            <a:endParaRPr lang="fa-IR" b="1" dirty="0">
              <a:cs typeface="B Nazanin" panose="00000400000000000000" pitchFamily="2" charset="-78"/>
            </a:endParaRPr>
          </a:p>
          <a:p>
            <a:pPr algn="just" rtl="1">
              <a:lnSpc>
                <a:spcPct val="150000"/>
              </a:lnSpc>
            </a:pPr>
            <a:r>
              <a:rPr lang="fa-IR" b="1" dirty="0">
                <a:cs typeface="B Nazanin" panose="00000400000000000000" pitchFamily="2" charset="-78"/>
              </a:rPr>
              <a:t> کرونوتایپ - کرونوتایپ‌های عصر (یعنی جغد شب: دیر به رختخواب رفتن و دیر بیدار شدن) ممکن است نسبت به           کرونوتایپ‌های صبح (یعنی سحرخیز: زود به رختخواب رفتن و زود بیدار شدن) بیشتر مستعد کم تحرکی و سطوح کنترل نشده قند خون باشند.</a:t>
            </a:r>
            <a:endParaRPr lang="en-US" b="1" dirty="0">
              <a:cs typeface="B Nazanin" panose="00000400000000000000" pitchFamily="2" charset="-78"/>
            </a:endParaRPr>
          </a:p>
        </p:txBody>
      </p:sp>
      <p:pic>
        <p:nvPicPr>
          <p:cNvPr id="7" name="Picture 6">
            <a:extLst>
              <a:ext uri="{FF2B5EF4-FFF2-40B4-BE49-F238E27FC236}">
                <a16:creationId xmlns:a16="http://schemas.microsoft.com/office/drawing/2014/main" id="{0215DDC1-C796-410E-AB84-E1ACBC547620}"/>
              </a:ext>
            </a:extLst>
          </p:cNvPr>
          <p:cNvPicPr>
            <a:picLocks noChangeAspect="1"/>
          </p:cNvPicPr>
          <p:nvPr/>
        </p:nvPicPr>
        <p:blipFill>
          <a:blip r:embed="rId2"/>
          <a:stretch>
            <a:fillRect/>
          </a:stretch>
        </p:blipFill>
        <p:spPr>
          <a:xfrm>
            <a:off x="10647947" y="1649603"/>
            <a:ext cx="945986" cy="831284"/>
          </a:xfrm>
          <a:prstGeom prst="rect">
            <a:avLst/>
          </a:prstGeom>
        </p:spPr>
      </p:pic>
      <p:pic>
        <p:nvPicPr>
          <p:cNvPr id="9" name="Picture 8">
            <a:extLst>
              <a:ext uri="{FF2B5EF4-FFF2-40B4-BE49-F238E27FC236}">
                <a16:creationId xmlns:a16="http://schemas.microsoft.com/office/drawing/2014/main" id="{80D1BF36-21DC-4EE8-917E-922E25962DCC}"/>
              </a:ext>
            </a:extLst>
          </p:cNvPr>
          <p:cNvPicPr>
            <a:picLocks noChangeAspect="1"/>
          </p:cNvPicPr>
          <p:nvPr/>
        </p:nvPicPr>
        <p:blipFill>
          <a:blip r:embed="rId3"/>
          <a:stretch>
            <a:fillRect/>
          </a:stretch>
        </p:blipFill>
        <p:spPr>
          <a:xfrm>
            <a:off x="10647947" y="2864012"/>
            <a:ext cx="945986" cy="901644"/>
          </a:xfrm>
          <a:prstGeom prst="rect">
            <a:avLst/>
          </a:prstGeom>
        </p:spPr>
      </p:pic>
      <p:pic>
        <p:nvPicPr>
          <p:cNvPr id="11" name="Picture 10">
            <a:extLst>
              <a:ext uri="{FF2B5EF4-FFF2-40B4-BE49-F238E27FC236}">
                <a16:creationId xmlns:a16="http://schemas.microsoft.com/office/drawing/2014/main" id="{BC282FE6-162D-403D-BEFA-52BCA7F9B89C}"/>
              </a:ext>
            </a:extLst>
          </p:cNvPr>
          <p:cNvPicPr>
            <a:picLocks noChangeAspect="1"/>
          </p:cNvPicPr>
          <p:nvPr/>
        </p:nvPicPr>
        <p:blipFill>
          <a:blip r:embed="rId4"/>
          <a:stretch>
            <a:fillRect/>
          </a:stretch>
        </p:blipFill>
        <p:spPr>
          <a:xfrm>
            <a:off x="10594048" y="4591909"/>
            <a:ext cx="901644" cy="901644"/>
          </a:xfrm>
          <a:prstGeom prst="rect">
            <a:avLst/>
          </a:prstGeom>
        </p:spPr>
      </p:pic>
    </p:spTree>
    <p:extLst>
      <p:ext uri="{BB962C8B-B14F-4D97-AF65-F5344CB8AC3E}">
        <p14:creationId xmlns:p14="http://schemas.microsoft.com/office/powerpoint/2010/main" val="2955786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2221" y="172604"/>
            <a:ext cx="11618775" cy="6535561"/>
          </a:xfrm>
        </p:spPr>
      </p:pic>
      <p:sp>
        <p:nvSpPr>
          <p:cNvPr id="6" name="Rectangle 5"/>
          <p:cNvSpPr/>
          <p:nvPr/>
        </p:nvSpPr>
        <p:spPr>
          <a:xfrm>
            <a:off x="10214678" y="1499683"/>
            <a:ext cx="296562" cy="568411"/>
          </a:xfrm>
          <a:prstGeom prst="rect">
            <a:avLst/>
          </a:prstGeom>
          <a:ln w="9525">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GB" sz="1350">
              <a:solidFill>
                <a:srgbClr val="FFFFFF"/>
              </a:solidFill>
            </a:endParaRPr>
          </a:p>
        </p:txBody>
      </p:sp>
    </p:spTree>
    <p:extLst>
      <p:ext uri="{BB962C8B-B14F-4D97-AF65-F5344CB8AC3E}">
        <p14:creationId xmlns:p14="http://schemas.microsoft.com/office/powerpoint/2010/main" val="18218382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A85DD-5EBF-40C2-AD74-D7BE70CFDB8F}"/>
              </a:ext>
            </a:extLst>
          </p:cNvPr>
          <p:cNvSpPr>
            <a:spLocks noGrp="1"/>
          </p:cNvSpPr>
          <p:nvPr>
            <p:ph type="title"/>
          </p:nvPr>
        </p:nvSpPr>
        <p:spPr>
          <a:xfrm>
            <a:off x="962891" y="306366"/>
            <a:ext cx="10515600" cy="833392"/>
          </a:xfrm>
        </p:spPr>
        <p:txBody>
          <a:bodyPr>
            <a:normAutofit/>
          </a:bodyPr>
          <a:lstStyle/>
          <a:p>
            <a:pPr algn="ctr" rtl="1"/>
            <a:r>
              <a:rPr lang="fa-IR" sz="3600" dirty="0">
                <a:solidFill>
                  <a:srgbClr val="FFC000"/>
                </a:solidFill>
                <a:cs typeface="B Titr" panose="00000700000000000000" pitchFamily="2" charset="-78"/>
              </a:rPr>
              <a:t>عوارض دیابت</a:t>
            </a:r>
            <a:endParaRPr lang="en-US" sz="3600" dirty="0">
              <a:solidFill>
                <a:srgbClr val="FFC000"/>
              </a:solidFill>
              <a:cs typeface="B Titr" panose="00000700000000000000" pitchFamily="2" charset="-78"/>
            </a:endParaRPr>
          </a:p>
        </p:txBody>
      </p:sp>
      <p:sp>
        <p:nvSpPr>
          <p:cNvPr id="3" name="Content Placeholder 2">
            <a:extLst>
              <a:ext uri="{FF2B5EF4-FFF2-40B4-BE49-F238E27FC236}">
                <a16:creationId xmlns:a16="http://schemas.microsoft.com/office/drawing/2014/main" id="{4972A6DC-9081-464D-92CD-9BB750000BA8}"/>
              </a:ext>
            </a:extLst>
          </p:cNvPr>
          <p:cNvSpPr>
            <a:spLocks noGrp="1"/>
          </p:cNvSpPr>
          <p:nvPr>
            <p:ph idx="1"/>
          </p:nvPr>
        </p:nvSpPr>
        <p:spPr>
          <a:xfrm>
            <a:off x="0" y="1212715"/>
            <a:ext cx="11716869" cy="5486400"/>
          </a:xfrm>
        </p:spPr>
        <p:txBody>
          <a:bodyPr>
            <a:normAutofit/>
          </a:bodyPr>
          <a:lstStyle/>
          <a:p>
            <a:pPr algn="r" rtl="1"/>
            <a:r>
              <a:rPr lang="fa-IR" sz="2400" b="1" dirty="0">
                <a:cs typeface="B Nazanin" panose="00000400000000000000" pitchFamily="2" charset="-78"/>
              </a:rPr>
              <a:t>افراد مبتلا به دیابت تا سه برابر بیشتر در معرض ابتلا به بیماری‌های قلبی عروقی هستند.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از هر 3 فرد مبتلا به دیابت، 1 نفر در طول زندگی خود به نوعی، دچار از دست دادن بینایی می‌شود.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نارسایی کلیه در افراد مبتلا به دیابت 10 برابر بیشتر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هر 30 ثانیه یک قطع پا در جایی از جهان به دلیل دیابت از اتفاق می افتد.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افزایش خطر التهاب لثه (پریودنتیت)، که یکی از دلایل اصلی از دست دادن دندان است.</a:t>
            </a:r>
            <a:endParaRPr lang="en-US" sz="2400" b="1" dirty="0">
              <a:cs typeface="B Nazanin" panose="00000400000000000000" pitchFamily="2" charset="-78"/>
            </a:endParaRPr>
          </a:p>
        </p:txBody>
      </p:sp>
      <p:pic>
        <p:nvPicPr>
          <p:cNvPr id="5" name="Picture 4">
            <a:extLst>
              <a:ext uri="{FF2B5EF4-FFF2-40B4-BE49-F238E27FC236}">
                <a16:creationId xmlns:a16="http://schemas.microsoft.com/office/drawing/2014/main" id="{9E6318BD-BBDC-47E7-9A92-39A2B27B2BF5}"/>
              </a:ext>
            </a:extLst>
          </p:cNvPr>
          <p:cNvPicPr>
            <a:picLocks noChangeAspect="1"/>
          </p:cNvPicPr>
          <p:nvPr/>
        </p:nvPicPr>
        <p:blipFill>
          <a:blip r:embed="rId2"/>
          <a:stretch>
            <a:fillRect/>
          </a:stretch>
        </p:blipFill>
        <p:spPr>
          <a:xfrm>
            <a:off x="838200" y="1066800"/>
            <a:ext cx="978002" cy="725861"/>
          </a:xfrm>
          <a:prstGeom prst="rect">
            <a:avLst/>
          </a:prstGeom>
        </p:spPr>
      </p:pic>
      <p:pic>
        <p:nvPicPr>
          <p:cNvPr id="7" name="Picture 6">
            <a:extLst>
              <a:ext uri="{FF2B5EF4-FFF2-40B4-BE49-F238E27FC236}">
                <a16:creationId xmlns:a16="http://schemas.microsoft.com/office/drawing/2014/main" id="{D4250C8A-D151-46F5-8E7D-9AB22F730615}"/>
              </a:ext>
            </a:extLst>
          </p:cNvPr>
          <p:cNvPicPr>
            <a:picLocks noChangeAspect="1"/>
          </p:cNvPicPr>
          <p:nvPr/>
        </p:nvPicPr>
        <p:blipFill>
          <a:blip r:embed="rId3"/>
          <a:stretch>
            <a:fillRect/>
          </a:stretch>
        </p:blipFill>
        <p:spPr>
          <a:xfrm>
            <a:off x="188260" y="2007813"/>
            <a:ext cx="935412" cy="730078"/>
          </a:xfrm>
          <a:prstGeom prst="rect">
            <a:avLst/>
          </a:prstGeom>
        </p:spPr>
      </p:pic>
      <p:pic>
        <p:nvPicPr>
          <p:cNvPr id="9" name="Picture 8">
            <a:extLst>
              <a:ext uri="{FF2B5EF4-FFF2-40B4-BE49-F238E27FC236}">
                <a16:creationId xmlns:a16="http://schemas.microsoft.com/office/drawing/2014/main" id="{68A7CA20-44B0-42A1-A784-9062BD0CC5F1}"/>
              </a:ext>
            </a:extLst>
          </p:cNvPr>
          <p:cNvPicPr>
            <a:picLocks noChangeAspect="1"/>
          </p:cNvPicPr>
          <p:nvPr/>
        </p:nvPicPr>
        <p:blipFill>
          <a:blip r:embed="rId4"/>
          <a:stretch>
            <a:fillRect/>
          </a:stretch>
        </p:blipFill>
        <p:spPr>
          <a:xfrm>
            <a:off x="4284288" y="3025029"/>
            <a:ext cx="1013853" cy="784634"/>
          </a:xfrm>
          <a:prstGeom prst="rect">
            <a:avLst/>
          </a:prstGeom>
        </p:spPr>
      </p:pic>
      <p:pic>
        <p:nvPicPr>
          <p:cNvPr id="11" name="Picture 10">
            <a:extLst>
              <a:ext uri="{FF2B5EF4-FFF2-40B4-BE49-F238E27FC236}">
                <a16:creationId xmlns:a16="http://schemas.microsoft.com/office/drawing/2014/main" id="{B6449960-7796-4744-B4FD-22896801DFB9}"/>
              </a:ext>
            </a:extLst>
          </p:cNvPr>
          <p:cNvPicPr>
            <a:picLocks noChangeAspect="1"/>
          </p:cNvPicPr>
          <p:nvPr/>
        </p:nvPicPr>
        <p:blipFill>
          <a:blip r:embed="rId5"/>
          <a:stretch>
            <a:fillRect/>
          </a:stretch>
        </p:blipFill>
        <p:spPr>
          <a:xfrm>
            <a:off x="2745722" y="3955915"/>
            <a:ext cx="867056" cy="892310"/>
          </a:xfrm>
          <a:prstGeom prst="rect">
            <a:avLst/>
          </a:prstGeom>
        </p:spPr>
      </p:pic>
      <p:pic>
        <p:nvPicPr>
          <p:cNvPr id="15" name="Picture 14">
            <a:extLst>
              <a:ext uri="{FF2B5EF4-FFF2-40B4-BE49-F238E27FC236}">
                <a16:creationId xmlns:a16="http://schemas.microsoft.com/office/drawing/2014/main" id="{5E5BC5EB-9679-4AA5-A317-C1707EFC3378}"/>
              </a:ext>
            </a:extLst>
          </p:cNvPr>
          <p:cNvPicPr>
            <a:picLocks noChangeAspect="1"/>
          </p:cNvPicPr>
          <p:nvPr/>
        </p:nvPicPr>
        <p:blipFill>
          <a:blip r:embed="rId6"/>
          <a:stretch>
            <a:fillRect/>
          </a:stretch>
        </p:blipFill>
        <p:spPr>
          <a:xfrm>
            <a:off x="1327201" y="5065340"/>
            <a:ext cx="926367" cy="807384"/>
          </a:xfrm>
          <a:prstGeom prst="rect">
            <a:avLst/>
          </a:prstGeom>
        </p:spPr>
      </p:pic>
    </p:spTree>
    <p:extLst>
      <p:ext uri="{BB962C8B-B14F-4D97-AF65-F5344CB8AC3E}">
        <p14:creationId xmlns:p14="http://schemas.microsoft.com/office/powerpoint/2010/main" val="78191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7928"/>
            <a:ext cx="10515600" cy="797859"/>
          </a:xfrm>
        </p:spPr>
        <p:txBody>
          <a:bodyPr>
            <a:normAutofit/>
          </a:bodyPr>
          <a:lstStyle/>
          <a:p>
            <a:pPr algn="ctr" rtl="1"/>
            <a:r>
              <a:rPr lang="fa-IR" sz="2800" dirty="0">
                <a:solidFill>
                  <a:srgbClr val="FFC000"/>
                </a:solidFill>
                <a:cs typeface="B Titr" panose="00000700000000000000" pitchFamily="2" charset="-78"/>
              </a:rPr>
              <a:t>مرگ و میر در بیماران مبتلا به دیابت</a:t>
            </a:r>
            <a:endParaRPr lang="en-US" sz="2800" dirty="0">
              <a:solidFill>
                <a:srgbClr val="FFC000"/>
              </a:solidFill>
              <a:cs typeface="B Titr" panose="00000700000000000000" pitchFamily="2" charset="-78"/>
            </a:endParaRPr>
          </a:p>
        </p:txBody>
      </p:sp>
      <p:sp>
        <p:nvSpPr>
          <p:cNvPr id="3" name="Content Placeholder 2"/>
          <p:cNvSpPr>
            <a:spLocks noGrp="1"/>
          </p:cNvSpPr>
          <p:nvPr>
            <p:ph idx="1"/>
          </p:nvPr>
        </p:nvSpPr>
        <p:spPr>
          <a:xfrm>
            <a:off x="332509" y="977154"/>
            <a:ext cx="11021291" cy="5199810"/>
          </a:xfrm>
        </p:spPr>
        <p:txBody>
          <a:bodyPr>
            <a:normAutofit/>
          </a:bodyPr>
          <a:lstStyle/>
          <a:p>
            <a:pPr marL="0" indent="0" algn="just" rtl="1">
              <a:lnSpc>
                <a:spcPct val="100000"/>
              </a:lnSpc>
              <a:buNone/>
            </a:pPr>
            <a:endParaRPr lang="fa-IR" dirty="0">
              <a:cs typeface="B Nazanin" panose="00000400000000000000" pitchFamily="2" charset="-78"/>
            </a:endParaRPr>
          </a:p>
          <a:p>
            <a:pPr algn="just" rtl="1">
              <a:lnSpc>
                <a:spcPct val="100000"/>
              </a:lnSpc>
            </a:pPr>
            <a:r>
              <a:rPr lang="fa-IR" sz="2800" b="1" dirty="0">
                <a:cs typeface="B Nazanin" panose="00000400000000000000" pitchFamily="2" charset="-78"/>
              </a:rPr>
              <a:t>تخمین زده می‌شود که تقریباً 3.4 میلیون بزرگسال 20 تا 79 ساله در سال 2024 به دلیل دیابت یا عوارض آن فوت کرده‌اند. </a:t>
            </a:r>
          </a:p>
          <a:p>
            <a:pPr algn="just" rtl="1">
              <a:lnSpc>
                <a:spcPct val="100000"/>
              </a:lnSpc>
            </a:pPr>
            <a:endParaRPr lang="fa-IR" sz="2800" b="1" dirty="0">
              <a:cs typeface="B Nazanin" panose="00000400000000000000" pitchFamily="2" charset="-78"/>
            </a:endParaRPr>
          </a:p>
          <a:p>
            <a:pPr algn="just" rtl="1">
              <a:lnSpc>
                <a:spcPct val="100000"/>
              </a:lnSpc>
            </a:pPr>
            <a:r>
              <a:rPr lang="fa-IR" sz="2800" b="1" dirty="0">
                <a:cs typeface="B Nazanin" panose="00000400000000000000" pitchFamily="2" charset="-78"/>
              </a:rPr>
              <a:t>9.3٪ از مرگ و میرهای جهانی ناشی از همه علل مربوط به دیابت است.</a:t>
            </a:r>
          </a:p>
          <a:p>
            <a:pPr algn="just" rtl="1">
              <a:lnSpc>
                <a:spcPct val="100000"/>
              </a:lnSpc>
            </a:pPr>
            <a:endParaRPr lang="fa-IR" sz="2800" b="1" dirty="0">
              <a:cs typeface="B Nazanin" panose="00000400000000000000" pitchFamily="2" charset="-78"/>
            </a:endParaRPr>
          </a:p>
          <a:p>
            <a:pPr algn="just" rtl="1">
              <a:lnSpc>
                <a:spcPct val="100000"/>
              </a:lnSpc>
            </a:pPr>
            <a:r>
              <a:rPr lang="fa-IR" sz="2800" b="1" dirty="0">
                <a:cs typeface="B Nazanin" panose="00000400000000000000" pitchFamily="2" charset="-78"/>
              </a:rPr>
              <a:t> تقریباً 40٪ از تعداد تخمینی مرگ و میرهای مرتبط با دیابت در فعال‌ترین گروه سنی از نظر اقتصادی (20 تا 59 سال) رخ داده است. دیابت منجر به تقریباً یک دهم (9.3٪) از کل مرگ و میرها در این گروه سنی شده است.</a:t>
            </a:r>
            <a:endParaRPr lang="en-US" sz="2800" b="1" dirty="0">
              <a:cs typeface="B Nazanin" panose="00000400000000000000" pitchFamily="2" charset="-78"/>
            </a:endParaRPr>
          </a:p>
        </p:txBody>
      </p:sp>
    </p:spTree>
    <p:extLst>
      <p:ext uri="{BB962C8B-B14F-4D97-AF65-F5344CB8AC3E}">
        <p14:creationId xmlns:p14="http://schemas.microsoft.com/office/powerpoint/2010/main" val="9067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3456"/>
            <a:ext cx="10758055" cy="803564"/>
          </a:xfrm>
        </p:spPr>
        <p:txBody>
          <a:bodyPr>
            <a:normAutofit/>
          </a:bodyPr>
          <a:lstStyle/>
          <a:p>
            <a:pPr algn="ctr" rtl="1"/>
            <a:r>
              <a:rPr lang="fa-IR" sz="2000" dirty="0">
                <a:solidFill>
                  <a:srgbClr val="FFC000"/>
                </a:solidFill>
                <a:cs typeface="B Titr" panose="00000700000000000000" pitchFamily="2" charset="-78"/>
              </a:rPr>
              <a:t>تعداد تخمینی مرگ و میر ناشی از دیابت در بزرگسالان (20 تا 79 سال) بر اساس سن و جنس در سال 2024.</a:t>
            </a:r>
            <a:endParaRPr lang="en-US" sz="2000" dirty="0">
              <a:solidFill>
                <a:srgbClr val="FFC000"/>
              </a:solidFill>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692726" y="821493"/>
            <a:ext cx="10501746" cy="5763491"/>
          </a:xfrm>
          <a:prstGeom prst="rect">
            <a:avLst/>
          </a:prstGeom>
        </p:spPr>
      </p:pic>
    </p:spTree>
    <p:extLst>
      <p:ext uri="{BB962C8B-B14F-4D97-AF65-F5344CB8AC3E}">
        <p14:creationId xmlns:p14="http://schemas.microsoft.com/office/powerpoint/2010/main" val="42481643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این 10 گل زیباترین گل های جهان معرفی شدند + تصاوی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359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277" y="638533"/>
            <a:ext cx="9404723" cy="1400530"/>
          </a:xfrm>
        </p:spPr>
        <p:txBody>
          <a:bodyPr/>
          <a:lstStyle/>
          <a:p>
            <a:pPr algn="ctr"/>
            <a:r>
              <a:rPr lang="fa-IR" sz="4400" dirty="0">
                <a:solidFill>
                  <a:srgbClr val="FFC000"/>
                </a:solidFill>
                <a:cs typeface="B Titr" panose="00000700000000000000" pitchFamily="2" charset="-78"/>
              </a:rPr>
              <a:t>شیوع دیابت در جهان</a:t>
            </a:r>
            <a:endParaRPr lang="en-US" dirty="0">
              <a:solidFill>
                <a:srgbClr val="FFC000"/>
              </a:solidFill>
            </a:endParaRPr>
          </a:p>
        </p:txBody>
      </p:sp>
      <p:sp>
        <p:nvSpPr>
          <p:cNvPr id="3" name="Content Placeholder 2"/>
          <p:cNvSpPr>
            <a:spLocks noGrp="1"/>
          </p:cNvSpPr>
          <p:nvPr>
            <p:ph idx="1"/>
          </p:nvPr>
        </p:nvSpPr>
        <p:spPr>
          <a:xfrm>
            <a:off x="471056" y="2039063"/>
            <a:ext cx="11402290" cy="5054463"/>
          </a:xfrm>
        </p:spPr>
        <p:txBody>
          <a:bodyPr>
            <a:noAutofit/>
          </a:bodyPr>
          <a:lstStyle/>
          <a:p>
            <a:pPr algn="just" rtl="1">
              <a:lnSpc>
                <a:spcPct val="100000"/>
              </a:lnSpc>
            </a:pPr>
            <a:r>
              <a:rPr lang="fa-IR" sz="2800" b="1" dirty="0">
                <a:cs typeface="B Nazanin" panose="00000400000000000000" pitchFamily="2" charset="-78"/>
              </a:rPr>
              <a:t>در سراسر جهان، تخمین زده می‌شود که در مجموع ۵۸۹ میلیون بزرگسال ۲۰ تا ۷۹ ساله به دیابت مبتلا باشند (۱۱.۱٪ از کل بزرگسالان در این گروه سنی).</a:t>
            </a:r>
          </a:p>
          <a:p>
            <a:pPr algn="just" rtl="1">
              <a:lnSpc>
                <a:spcPct val="100000"/>
              </a:lnSpc>
            </a:pPr>
            <a:r>
              <a:rPr lang="fa-IR" sz="2800" b="1" dirty="0">
                <a:cs typeface="B Nazanin" panose="00000400000000000000" pitchFamily="2" charset="-78"/>
              </a:rPr>
              <a:t>تا سال ۲۰۵۰، تعداد بزرگسالانی که با دیابت زندگی می‌کنند به ۸۵۲.۵ میلیون نفر خواهد رسید.</a:t>
            </a:r>
          </a:p>
          <a:p>
            <a:pPr algn="just" rtl="1">
              <a:lnSpc>
                <a:spcPct val="100000"/>
              </a:lnSpc>
            </a:pPr>
            <a:r>
              <a:rPr lang="fa-IR" sz="2800" b="1" dirty="0">
                <a:cs typeface="B Nazanin" panose="00000400000000000000" pitchFamily="2" charset="-78"/>
              </a:rPr>
              <a:t>در حالی که تخمین زده می‌شود جمعیت جهان در ۲۵ سال آینده ۲۵٪ افزایش یابد، تخمین زده می‌شود که تعداد افراد مبتلا به دیابت 46٪ افزایش یابد.</a:t>
            </a:r>
          </a:p>
          <a:p>
            <a:pPr algn="just" rtl="1">
              <a:lnSpc>
                <a:spcPct val="100000"/>
              </a:lnSpc>
            </a:pPr>
            <a:r>
              <a:rPr lang="fa-IR" sz="2800" b="1" dirty="0">
                <a:cs typeface="B Nazanin" panose="00000400000000000000" pitchFamily="2" charset="-78"/>
              </a:rPr>
              <a:t>4 نفر از هر 5 نفر بیمار مبتلا به دیابت در کشورهای با درآمد اقتصادی کم و متوسط زندگی می کنند (81 %)</a:t>
            </a:r>
          </a:p>
          <a:p>
            <a:pPr algn="r" rtl="1"/>
            <a:endParaRPr lang="en-US" sz="2800" b="1" dirty="0"/>
          </a:p>
        </p:txBody>
      </p:sp>
    </p:spTree>
    <p:extLst>
      <p:ext uri="{BB962C8B-B14F-4D97-AF65-F5344CB8AC3E}">
        <p14:creationId xmlns:p14="http://schemas.microsoft.com/office/powerpoint/2010/main" val="3091570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2235" y="0"/>
            <a:ext cx="7727170" cy="858983"/>
          </a:xfrm>
        </p:spPr>
        <p:txBody>
          <a:bodyPr>
            <a:noAutofit/>
          </a:bodyPr>
          <a:lstStyle/>
          <a:p>
            <a:pPr lvl="0" algn="ctr"/>
            <a:r>
              <a:rPr lang="fa-IR" altLang="en-US" sz="3600" b="1" dirty="0">
                <a:solidFill>
                  <a:srgbClr val="FFC000"/>
                </a:solidFill>
                <a:cs typeface="B Titr" panose="00000700000000000000" pitchFamily="2" charset="-78"/>
              </a:rPr>
              <a:t>شیوع دیابت در ایران</a:t>
            </a:r>
            <a:br>
              <a:rPr lang="en-US" altLang="en-US" sz="3600" b="1" dirty="0">
                <a:solidFill>
                  <a:prstClr val="black"/>
                </a:solidFill>
                <a:cs typeface="B Titr" panose="00000700000000000000" pitchFamily="2" charset="-78"/>
              </a:rPr>
            </a:br>
            <a:endParaRPr lang="en-US" sz="3600" dirty="0"/>
          </a:p>
        </p:txBody>
      </p:sp>
      <p:sp>
        <p:nvSpPr>
          <p:cNvPr id="3" name="Content Placeholder 2"/>
          <p:cNvSpPr>
            <a:spLocks noGrp="1"/>
          </p:cNvSpPr>
          <p:nvPr>
            <p:ph idx="1"/>
          </p:nvPr>
        </p:nvSpPr>
        <p:spPr>
          <a:xfrm>
            <a:off x="103502" y="713101"/>
            <a:ext cx="12088498" cy="5015346"/>
          </a:xfrm>
        </p:spPr>
        <p:txBody>
          <a:bodyPr>
            <a:noAutofit/>
          </a:bodyPr>
          <a:lstStyle/>
          <a:p>
            <a:pPr lvl="0" algn="r" rtl="1"/>
            <a:r>
              <a:rPr lang="fa-IR" altLang="en-US" sz="2800" b="1" dirty="0">
                <a:cs typeface="B Nazanin" panose="00000400000000000000" pitchFamily="2" charset="-78"/>
              </a:rPr>
              <a:t>در سال 1386 شیوع دیابت 7/7 % یا 2 میلیون نفر بوده است.</a:t>
            </a:r>
          </a:p>
          <a:p>
            <a:pPr lvl="0" algn="r" rtl="1"/>
            <a:r>
              <a:rPr lang="fa-IR" altLang="en-US" sz="2800" b="1" dirty="0">
                <a:cs typeface="B Nazanin" panose="00000400000000000000" pitchFamily="2" charset="-78"/>
              </a:rPr>
              <a:t>در سال 1393 شیوع دیابت 8/8 % بوده است.</a:t>
            </a:r>
          </a:p>
          <a:p>
            <a:pPr lvl="0" algn="r" rtl="1"/>
            <a:r>
              <a:rPr lang="ar-SA" sz="2800" b="1" dirty="0">
                <a:cs typeface="B Nazanin" panose="00000400000000000000" pitchFamily="2" charset="-78"/>
              </a:rPr>
              <a:t>در </a:t>
            </a:r>
            <a:r>
              <a:rPr lang="fa-IR" sz="2800" b="1" dirty="0">
                <a:cs typeface="B Nazanin" panose="00000400000000000000" pitchFamily="2" charset="-78"/>
              </a:rPr>
              <a:t>استپس 1395 </a:t>
            </a:r>
            <a:r>
              <a:rPr lang="ar-SA" sz="2800" b="1" dirty="0">
                <a:cs typeface="B Nazanin" panose="00000400000000000000" pitchFamily="2" charset="-78"/>
              </a:rPr>
              <a:t>ﺷــﻴﻮع دﻳﺎﺑﺖ </a:t>
            </a:r>
            <a:r>
              <a:rPr lang="fa-IR" sz="2800" b="1" dirty="0">
                <a:cs typeface="B Nazanin" panose="00000400000000000000" pitchFamily="2" charset="-78"/>
              </a:rPr>
              <a:t>11</a:t>
            </a:r>
            <a:r>
              <a:rPr lang="ar-SA" sz="2800" b="1" dirty="0">
                <a:cs typeface="B Nazanin" panose="00000400000000000000" pitchFamily="2" charset="-78"/>
              </a:rPr>
              <a:t> </a:t>
            </a:r>
            <a:r>
              <a:rPr lang="fa-IR" sz="2800" b="1" dirty="0">
                <a:cs typeface="B Nazanin" panose="00000400000000000000" pitchFamily="2" charset="-78"/>
              </a:rPr>
              <a:t>% بوده است.</a:t>
            </a:r>
          </a:p>
          <a:p>
            <a:pPr algn="r" rtl="1"/>
            <a:r>
              <a:rPr lang="fa-IR" sz="2800" b="1" dirty="0">
                <a:cs typeface="B Nazanin" panose="00000400000000000000" pitchFamily="2" charset="-78"/>
              </a:rPr>
              <a:t>در </a:t>
            </a:r>
            <a:r>
              <a:rPr lang="ar-SA" sz="2800" b="1" dirty="0">
                <a:cs typeface="B Nazanin" panose="00000400000000000000" pitchFamily="2" charset="-78"/>
              </a:rPr>
              <a:t>ﻣﻄﺎﻟﻌﻪ</a:t>
            </a:r>
            <a:r>
              <a:rPr lang="fa-IR" sz="2800" b="1" dirty="0">
                <a:cs typeface="B Nazanin" panose="00000400000000000000" pitchFamily="2" charset="-78"/>
              </a:rPr>
              <a:t>سال 1400</a:t>
            </a:r>
            <a:r>
              <a:rPr lang="ar-SA" sz="2800" b="1" dirty="0">
                <a:cs typeface="B Nazanin" panose="00000400000000000000" pitchFamily="2" charset="-78"/>
              </a:rPr>
              <a:t> </a:t>
            </a:r>
            <a:r>
              <a:rPr lang="fa-IR" sz="2800" b="1" dirty="0">
                <a:cs typeface="B Nazanin" panose="00000400000000000000" pitchFamily="2" charset="-78"/>
              </a:rPr>
              <a:t>: شیوع</a:t>
            </a:r>
            <a:r>
              <a:rPr lang="ar-SA" sz="2800" b="1" dirty="0">
                <a:cs typeface="B Nazanin" panose="00000400000000000000" pitchFamily="2" charset="-78"/>
              </a:rPr>
              <a:t> دﻳﺎﺑﺖ ﺣﺪود </a:t>
            </a:r>
            <a:r>
              <a:rPr lang="fa-IR" sz="2800" b="1" dirty="0">
                <a:cs typeface="B Nazanin" panose="00000400000000000000" pitchFamily="2" charset="-78"/>
              </a:rPr>
              <a:t>%14/1 </a:t>
            </a:r>
            <a:r>
              <a:rPr lang="ar-SA" sz="2800" b="1" dirty="0">
                <a:cs typeface="B Nazanin" panose="00000400000000000000" pitchFamily="2" charset="-78"/>
              </a:rPr>
              <a:t>اﺳــﺖ</a:t>
            </a:r>
            <a:r>
              <a:rPr lang="fa-IR" sz="2800" b="1" dirty="0">
                <a:cs typeface="B Nazanin" panose="00000400000000000000" pitchFamily="2" charset="-78"/>
              </a:rPr>
              <a:t>.</a:t>
            </a:r>
          </a:p>
          <a:p>
            <a:pPr lvl="0" algn="r" rtl="1"/>
            <a:r>
              <a:rPr lang="ar-SA" sz="2800" b="1" dirty="0">
                <a:cs typeface="B Nazanin" panose="00000400000000000000" pitchFamily="2" charset="-78"/>
              </a:rPr>
              <a:t> </a:t>
            </a:r>
            <a:r>
              <a:rPr lang="fa-IR" sz="2800" b="1" dirty="0">
                <a:cs typeface="B Nazanin" panose="00000400000000000000" pitchFamily="2" charset="-78"/>
              </a:rPr>
              <a:t>در </a:t>
            </a:r>
            <a:r>
              <a:rPr lang="ar-SA" sz="2800" b="1" dirty="0">
                <a:cs typeface="B Nazanin" panose="00000400000000000000" pitchFamily="2" charset="-78"/>
              </a:rPr>
              <a:t>ﻣﻄﺎﻟﻌﻪ</a:t>
            </a:r>
            <a:r>
              <a:rPr lang="fa-IR" sz="2800" b="1" dirty="0">
                <a:cs typeface="B Nazanin" panose="00000400000000000000" pitchFamily="2" charset="-78"/>
              </a:rPr>
              <a:t>سال 1400</a:t>
            </a:r>
            <a:r>
              <a:rPr lang="ar-SA" sz="2800" b="1" dirty="0">
                <a:cs typeface="B Nazanin" panose="00000400000000000000" pitchFamily="2" charset="-78"/>
              </a:rPr>
              <a:t> </a:t>
            </a:r>
            <a:r>
              <a:rPr lang="fa-IR" sz="2800" b="1" dirty="0">
                <a:cs typeface="B Nazanin" panose="00000400000000000000" pitchFamily="2" charset="-78"/>
              </a:rPr>
              <a:t>: </a:t>
            </a:r>
            <a:r>
              <a:rPr lang="ar-SA" sz="2800" b="1" dirty="0">
                <a:cs typeface="B Nazanin" panose="00000400000000000000" pitchFamily="2" charset="-78"/>
              </a:rPr>
              <a:t>ﺑﺮوز دﻳﺎﺑﺖ ﺣﺪود </a:t>
            </a:r>
            <a:r>
              <a:rPr lang="fa-IR" sz="2800" b="1" dirty="0">
                <a:cs typeface="B Nazanin" panose="00000400000000000000" pitchFamily="2" charset="-78"/>
              </a:rPr>
              <a:t>%1.2 </a:t>
            </a:r>
            <a:r>
              <a:rPr lang="ar-SA" sz="2800" b="1" dirty="0">
                <a:cs typeface="B Nazanin" panose="00000400000000000000" pitchFamily="2" charset="-78"/>
              </a:rPr>
              <a:t>اﺳــﺖ</a:t>
            </a:r>
            <a:r>
              <a:rPr lang="fa-IR" sz="2800" b="1" dirty="0">
                <a:cs typeface="B Nazanin" panose="00000400000000000000" pitchFamily="2" charset="-78"/>
              </a:rPr>
              <a:t>.</a:t>
            </a:r>
          </a:p>
          <a:p>
            <a:pPr algn="r" rtl="1"/>
            <a:r>
              <a:rPr lang="ar-SA" sz="2800" b="1" dirty="0">
                <a:cs typeface="B Nazanin" panose="00000400000000000000" pitchFamily="2" charset="-78"/>
              </a:rPr>
              <a:t> </a:t>
            </a:r>
            <a:r>
              <a:rPr lang="fa-IR" altLang="en-US" sz="2800" b="1" dirty="0">
                <a:cs typeface="B Nazanin" panose="00000400000000000000" pitchFamily="2" charset="-78"/>
              </a:rPr>
              <a:t> </a:t>
            </a:r>
            <a:r>
              <a:rPr lang="ar-SA" sz="2800" b="1" dirty="0">
                <a:cs typeface="B Nazanin" panose="00000400000000000000" pitchFamily="2" charset="-78"/>
              </a:rPr>
              <a:t>در اﻳﺮان ﻃﻲ ٣ دﻫﻪ ﮔﺬﺷﺘﻪ ﺷﻴﻮع دﻳﺎﺑﺖ دو ﺑﺮاﺑﺮ ﺷﺪه اﺳﺖ. </a:t>
            </a:r>
            <a:endParaRPr lang="en-US" altLang="en-US" sz="2800" b="1" dirty="0">
              <a:cs typeface="B Nazanin" panose="00000400000000000000" pitchFamily="2" charset="-78"/>
            </a:endParaRPr>
          </a:p>
          <a:p>
            <a:pPr algn="just" rtl="1"/>
            <a:r>
              <a:rPr lang="fa-IR" sz="2800" b="1" dirty="0">
                <a:cs typeface="B Nazanin" panose="00000400000000000000" pitchFamily="2" charset="-78"/>
              </a:rPr>
              <a:t>در حال حاضر 5 / 7 میلیون نفر از افراد بالای 25 سال مبتلا به دیابت هستند و به عبارت دیگر حداقل 14 درصد (شیوع) جمعیت بالای 25 سال از بیماری دیابت رنج می برند. حداقل 27 درصد این بیماران از بیماری خود آگاه نیستند. </a:t>
            </a:r>
          </a:p>
          <a:p>
            <a:pPr algn="just" rtl="1"/>
            <a:r>
              <a:rPr lang="fa-IR" sz="2800" b="1" dirty="0">
                <a:cs typeface="B Nazanin" panose="00000400000000000000" pitchFamily="2" charset="-78"/>
              </a:rPr>
              <a:t>هر روز افراد زیادی به بیماران مبتلا به دیابت اضافه می شوند و سیستم بهداشت و درمان به این دلیل بیشتر تحت فشار قرار می گیرد. ما باید سریعا آن ها را شناسایی کرده و بهترین مراقبت با کیفیت را به آن ها ارائه کنیم و مهم تر از آن پیشگیری از ابتلا به دیابت است.</a:t>
            </a:r>
            <a:endParaRPr lang="en-US" sz="2800" b="1" dirty="0">
              <a:cs typeface="B Nazanin" panose="00000400000000000000" pitchFamily="2" charset="-78"/>
            </a:endParaRPr>
          </a:p>
        </p:txBody>
      </p:sp>
    </p:spTree>
    <p:extLst>
      <p:ext uri="{BB962C8B-B14F-4D97-AF65-F5344CB8AC3E}">
        <p14:creationId xmlns:p14="http://schemas.microsoft.com/office/powerpoint/2010/main" val="3470481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15864"/>
          </a:xfrm>
        </p:spPr>
        <p:txBody>
          <a:bodyPr/>
          <a:lstStyle/>
          <a:p>
            <a:pPr algn="r"/>
            <a:r>
              <a:rPr lang="fa-IR" dirty="0">
                <a:solidFill>
                  <a:srgbClr val="FFC000"/>
                </a:solidFill>
                <a:cs typeface="B Titr" panose="00000700000000000000" pitchFamily="2" charset="-78"/>
              </a:rPr>
              <a:t>شیوع پره دیابت</a:t>
            </a:r>
            <a:endParaRPr lang="en-US" dirty="0">
              <a:solidFill>
                <a:srgbClr val="FFC000"/>
              </a:solidFill>
              <a:cs typeface="B Titr" panose="00000700000000000000" pitchFamily="2" charset="-78"/>
            </a:endParaRPr>
          </a:p>
        </p:txBody>
      </p:sp>
      <p:sp>
        <p:nvSpPr>
          <p:cNvPr id="3" name="Content Placeholder 2"/>
          <p:cNvSpPr>
            <a:spLocks noGrp="1"/>
          </p:cNvSpPr>
          <p:nvPr>
            <p:ph idx="1"/>
          </p:nvPr>
        </p:nvSpPr>
        <p:spPr>
          <a:xfrm>
            <a:off x="498764" y="1316182"/>
            <a:ext cx="11180618" cy="5126182"/>
          </a:xfrm>
        </p:spPr>
        <p:txBody>
          <a:bodyPr>
            <a:normAutofit lnSpcReduction="10000"/>
          </a:bodyPr>
          <a:lstStyle/>
          <a:p>
            <a:pPr algn="just" rtl="1"/>
            <a:r>
              <a:rPr lang="fa-IR" sz="2400" b="1" dirty="0">
                <a:cs typeface="B Nazanin" panose="00000400000000000000" pitchFamily="2" charset="-78"/>
              </a:rPr>
              <a:t>شیوع پره دیابت بر اساس مطالعه استپس در سال 1395 در ایران: 18.91 درصد</a:t>
            </a:r>
          </a:p>
          <a:p>
            <a:pPr algn="just" rtl="1"/>
            <a:r>
              <a:rPr lang="fa-IR" sz="2400" b="1" dirty="0">
                <a:cs typeface="B Nazanin" panose="00000400000000000000" pitchFamily="2" charset="-78"/>
              </a:rPr>
              <a:t>شیوع پره دیابت بر اساس مطالعه استپس در سال 1395 در استان اصفهان: 18.99 درصد</a:t>
            </a:r>
          </a:p>
          <a:p>
            <a:pPr algn="just" rtl="1"/>
            <a:r>
              <a:rPr lang="fa-IR" sz="2400" b="1" dirty="0">
                <a:cs typeface="B Nazanin" panose="00000400000000000000" pitchFamily="2" charset="-78"/>
              </a:rPr>
              <a:t>شیوع پره دیابت بر اساس مطالعه استپس در سال 1399 در ایران: 24.79 درصد </a:t>
            </a:r>
          </a:p>
          <a:p>
            <a:pPr algn="just" rtl="1"/>
            <a:r>
              <a:rPr lang="fa-IR" sz="2400" b="1" dirty="0">
                <a:cs typeface="B Nazanin" panose="00000400000000000000" pitchFamily="2" charset="-78"/>
              </a:rPr>
              <a:t>شیوع پره دیابت بر اساس مطالعه استپس در سال 1399 استان اصفهان : 18.31 درصد </a:t>
            </a:r>
          </a:p>
          <a:p>
            <a:pPr algn="just" rtl="1"/>
            <a:r>
              <a:rPr lang="fa-IR" sz="2400" b="1" dirty="0">
                <a:cs typeface="B Nazanin" panose="00000400000000000000" pitchFamily="2" charset="-78"/>
              </a:rPr>
              <a:t>مطالعات نشان داده‌اند که تا ۳۰٪ از افراد دارای پره‌دیابت طی ۵ سال به دیابت مبتلا می‌شوند و در طول عمر، این احتمال تا ۷۰ درصد افزایش می‌یابد.</a:t>
            </a:r>
          </a:p>
          <a:p>
            <a:pPr algn="just" rtl="1"/>
            <a:endParaRPr lang="fa-IR" sz="2400" b="1" dirty="0">
              <a:cs typeface="B Nazanin" panose="00000400000000000000" pitchFamily="2" charset="-78"/>
            </a:endParaRPr>
          </a:p>
          <a:p>
            <a:pPr algn="just" rtl="1">
              <a:buFont typeface="Wingdings" panose="05000000000000000000" pitchFamily="2" charset="2"/>
              <a:buChar char="v"/>
            </a:pPr>
            <a:r>
              <a:rPr lang="fa-IR" sz="2400" b="1" dirty="0">
                <a:cs typeface="B Nazanin" panose="00000400000000000000" pitchFamily="2" charset="-78"/>
              </a:rPr>
              <a:t>مداخلات سبک زندگی (از جمله تغییر رژیم غذایی و افزایش فعالیت بدنی) به‌عنوان سنگ بنای پیشگیری شناخته شده‌اند.</a:t>
            </a:r>
          </a:p>
          <a:p>
            <a:pPr algn="just" rtl="1"/>
            <a:r>
              <a:rPr lang="fa-IR" sz="2400" b="1" dirty="0">
                <a:cs typeface="B Nazanin" panose="00000400000000000000" pitchFamily="2" charset="-78"/>
              </a:rPr>
              <a:t> همچنین افراد پره دیابت نیز مانند بیماران مبتلا به دیابت در معرض عوارض کاردیوواسکولار می باشند به طوری که بیش از 60 درصد بیماران مبتلا به دیابت به علت عوارض قلبی عروقی فوت می کنند، در نتیجه بررسی و بهبود عوامل دخیل از اهمیت بالایی برخوردار است. </a:t>
            </a:r>
            <a:endParaRPr lang="en-US" sz="2400" dirty="0">
              <a:cs typeface="B Nazanin" panose="00000400000000000000" pitchFamily="2" charset="-78"/>
            </a:endParaRP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186260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68271203"/>
              </p:ext>
            </p:extLst>
          </p:nvPr>
        </p:nvGraphicFramePr>
        <p:xfrm>
          <a:off x="290945" y="346364"/>
          <a:ext cx="11596255" cy="61098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51082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178333040"/>
              </p:ext>
            </p:extLst>
          </p:nvPr>
        </p:nvGraphicFramePr>
        <p:xfrm>
          <a:off x="124178" y="282222"/>
          <a:ext cx="11853333" cy="64120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23888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46909"/>
            <a:ext cx="10515600" cy="4930054"/>
          </a:xfrm>
        </p:spPr>
        <p:txBody>
          <a:bodyPr>
            <a:normAutofit/>
          </a:bodyPr>
          <a:lstStyle/>
          <a:p>
            <a:pPr algn="ctr" rtl="1"/>
            <a:r>
              <a:rPr lang="fa-IR" sz="3200" dirty="0">
                <a:cs typeface="B Nazanin" panose="00000400000000000000" pitchFamily="2" charset="-78"/>
              </a:rPr>
              <a:t>تعداد مورد انتظار بیمار مبتلا به دیابت در سطح استان </a:t>
            </a:r>
          </a:p>
          <a:p>
            <a:pPr marL="0" indent="0" algn="ctr" rtl="1">
              <a:buNone/>
            </a:pPr>
            <a:endParaRPr lang="fa-IR" sz="3200" dirty="0">
              <a:cs typeface="B Nazanin" panose="00000400000000000000" pitchFamily="2" charset="-78"/>
            </a:endParaRPr>
          </a:p>
          <a:p>
            <a:pPr algn="ctr" rtl="1"/>
            <a:r>
              <a:rPr lang="fa-IR" sz="4400" b="1" dirty="0">
                <a:solidFill>
                  <a:srgbClr val="FFC000"/>
                </a:solidFill>
                <a:latin typeface="AP Yekan bold" panose="02000503030000020004" pitchFamily="2" charset="-78"/>
                <a:cs typeface="B Nazanin" panose="00000400000000000000" pitchFamily="2" charset="-78"/>
              </a:rPr>
              <a:t>450000 نفر </a:t>
            </a:r>
          </a:p>
          <a:p>
            <a:pPr algn="ctr" rtl="1"/>
            <a:endParaRPr lang="fa-IR" sz="3200" dirty="0">
              <a:cs typeface="B Nazanin" panose="00000400000000000000" pitchFamily="2" charset="-78"/>
            </a:endParaRPr>
          </a:p>
          <a:p>
            <a:pPr marL="0" indent="0" algn="ctr" rtl="1">
              <a:buNone/>
            </a:pPr>
            <a:endParaRPr lang="fa-IR" sz="3200" dirty="0">
              <a:cs typeface="B Nazanin" panose="00000400000000000000" pitchFamily="2" charset="-78"/>
            </a:endParaRPr>
          </a:p>
          <a:p>
            <a:pPr algn="ctr" rtl="1"/>
            <a:r>
              <a:rPr lang="fa-IR" sz="3200" b="1" dirty="0">
                <a:solidFill>
                  <a:srgbClr val="FFFF00"/>
                </a:solidFill>
                <a:cs typeface="B Nazanin" panose="00000400000000000000" pitchFamily="2" charset="-78"/>
              </a:rPr>
              <a:t>با اصلاح شیوه زندگی خطر ابتلا به دیابت را از خود دور کنیم</a:t>
            </a:r>
            <a:endParaRPr lang="en-US" sz="3200" b="1" dirty="0">
              <a:solidFill>
                <a:srgbClr val="FFFF00"/>
              </a:solidFill>
              <a:cs typeface="B Nazanin" panose="00000400000000000000" pitchFamily="2" charset="-78"/>
            </a:endParaRPr>
          </a:p>
          <a:p>
            <a:endParaRPr lang="en-US" sz="3200" dirty="0">
              <a:cs typeface="B Nazanin" panose="00000400000000000000" pitchFamily="2" charset="-78"/>
            </a:endParaRPr>
          </a:p>
        </p:txBody>
      </p:sp>
    </p:spTree>
    <p:extLst>
      <p:ext uri="{BB962C8B-B14F-4D97-AF65-F5344CB8AC3E}">
        <p14:creationId xmlns:p14="http://schemas.microsoft.com/office/powerpoint/2010/main" val="266222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06114331"/>
              </p:ext>
            </p:extLst>
          </p:nvPr>
        </p:nvGraphicFramePr>
        <p:xfrm>
          <a:off x="263235" y="415636"/>
          <a:ext cx="11346873" cy="61098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0353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Ion</Template>
  <TotalTime>272</TotalTime>
  <Words>1734</Words>
  <Application>Microsoft Office PowerPoint</Application>
  <PresentationFormat>Widescreen</PresentationFormat>
  <Paragraphs>122</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AP Yekan bold</vt:lpstr>
      <vt:lpstr>Arial</vt:lpstr>
      <vt:lpstr>Century Gothic</vt:lpstr>
      <vt:lpstr>Wingdings</vt:lpstr>
      <vt:lpstr>Wingdings 3</vt:lpstr>
      <vt:lpstr>Ion</vt:lpstr>
      <vt:lpstr>PowerPoint Presentation</vt:lpstr>
      <vt:lpstr>PowerPoint Presentation</vt:lpstr>
      <vt:lpstr>شیوع دیابت در جهان</vt:lpstr>
      <vt:lpstr>شیوع دیابت در ایران </vt:lpstr>
      <vt:lpstr>شیوع پره دیابت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پیشگیری از دیابت نوع ۲ شامل یک سبک زندگی سالم است:</vt:lpstr>
      <vt:lpstr>PowerPoint Presentation</vt:lpstr>
      <vt:lpstr>اهمیت فعالیت بدنی در 24 ساعت در بیماران مبتلا به دیابت نوع 2</vt:lpstr>
      <vt:lpstr>اهمیت عادت های حرکتی (فعالیت بدنی) در 24 ساعت در بیماران مبتلا به دیابت نوع 2</vt:lpstr>
      <vt:lpstr>اهمیت عادت های فعالیت بدنی برای 24 ساعت در بیماران مبتلا به دیابت نوع2</vt:lpstr>
      <vt:lpstr>PowerPoint Presentation</vt:lpstr>
      <vt:lpstr>عوارض دیابت</vt:lpstr>
      <vt:lpstr>مرگ و میر در بیماران مبتلا به دیابت</vt:lpstr>
      <vt:lpstr>تعداد تخمینی مرگ و میر ناشی از دیابت در بزرگسالان (20 تا 79 سال) بر اساس سن و جنس در سال 2024.</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saeid habibi</cp:lastModifiedBy>
  <cp:revision>26</cp:revision>
  <dcterms:created xsi:type="dcterms:W3CDTF">2026-07-08T03:59:03Z</dcterms:created>
  <dcterms:modified xsi:type="dcterms:W3CDTF">2026-07-10T16:57:50Z</dcterms:modified>
</cp:coreProperties>
</file>