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0"/>
  </p:handoutMasterIdLst>
  <p:sldIdLst>
    <p:sldId id="256" r:id="rId2"/>
    <p:sldId id="257" r:id="rId3"/>
    <p:sldId id="326" r:id="rId4"/>
    <p:sldId id="319" r:id="rId5"/>
    <p:sldId id="320" r:id="rId6"/>
    <p:sldId id="381" r:id="rId7"/>
    <p:sldId id="383" r:id="rId8"/>
    <p:sldId id="382" r:id="rId9"/>
    <p:sldId id="327" r:id="rId10"/>
    <p:sldId id="321" r:id="rId11"/>
    <p:sldId id="323" r:id="rId12"/>
    <p:sldId id="336" r:id="rId13"/>
    <p:sldId id="318" r:id="rId14"/>
    <p:sldId id="356" r:id="rId15"/>
    <p:sldId id="258" r:id="rId16"/>
    <p:sldId id="354" r:id="rId17"/>
    <p:sldId id="259" r:id="rId18"/>
    <p:sldId id="355" r:id="rId19"/>
    <p:sldId id="387" r:id="rId20"/>
    <p:sldId id="388" r:id="rId21"/>
    <p:sldId id="385" r:id="rId22"/>
    <p:sldId id="386" r:id="rId23"/>
    <p:sldId id="260" r:id="rId24"/>
    <p:sldId id="365" r:id="rId25"/>
    <p:sldId id="360" r:id="rId26"/>
    <p:sldId id="359" r:id="rId27"/>
    <p:sldId id="358" r:id="rId28"/>
    <p:sldId id="262" r:id="rId29"/>
    <p:sldId id="384" r:id="rId30"/>
    <p:sldId id="263" r:id="rId31"/>
    <p:sldId id="364" r:id="rId32"/>
    <p:sldId id="335" r:id="rId33"/>
    <p:sldId id="337" r:id="rId34"/>
    <p:sldId id="363" r:id="rId35"/>
    <p:sldId id="362" r:id="rId36"/>
    <p:sldId id="338" r:id="rId37"/>
    <p:sldId id="264" r:id="rId38"/>
    <p:sldId id="366" r:id="rId39"/>
    <p:sldId id="342" r:id="rId40"/>
    <p:sldId id="339" r:id="rId41"/>
    <p:sldId id="367" r:id="rId42"/>
    <p:sldId id="368" r:id="rId43"/>
    <p:sldId id="340" r:id="rId44"/>
    <p:sldId id="265" r:id="rId45"/>
    <p:sldId id="266" r:id="rId46"/>
    <p:sldId id="344" r:id="rId47"/>
    <p:sldId id="343" r:id="rId48"/>
    <p:sldId id="267" r:id="rId49"/>
    <p:sldId id="369" r:id="rId50"/>
    <p:sldId id="345" r:id="rId51"/>
    <p:sldId id="347" r:id="rId52"/>
    <p:sldId id="370" r:id="rId53"/>
    <p:sldId id="346" r:id="rId54"/>
    <p:sldId id="371" r:id="rId55"/>
    <p:sldId id="375" r:id="rId56"/>
    <p:sldId id="378" r:id="rId57"/>
    <p:sldId id="372" r:id="rId58"/>
    <p:sldId id="348" r:id="rId59"/>
    <p:sldId id="349" r:id="rId60"/>
    <p:sldId id="374" r:id="rId61"/>
    <p:sldId id="379" r:id="rId62"/>
    <p:sldId id="373" r:id="rId63"/>
    <p:sldId id="350" r:id="rId64"/>
    <p:sldId id="352" r:id="rId65"/>
    <p:sldId id="351" r:id="rId66"/>
    <p:sldId id="272" r:id="rId67"/>
    <p:sldId id="270" r:id="rId68"/>
    <p:sldId id="273" r:id="rId69"/>
  </p:sldIdLst>
  <p:sldSz cx="12192000" cy="6858000"/>
  <p:notesSz cx="6797675" cy="987425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 snapToGrid="0">
      <p:cViewPr varScale="1">
        <p:scale>
          <a:sx n="88" d="100"/>
          <a:sy n="88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F5C0C69-A4FD-4B85-A67D-712FF069E3B9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4DA7D2C-B5CF-42F2-94E3-2C6776DAECF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7919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207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040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279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868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543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456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997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91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665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081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36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E78D-E0AB-40B4-A14A-AE8E6A3E5717}" type="datetimeFigureOut">
              <a:rPr lang="fa-IR" smtClean="0"/>
              <a:t>01/24/1443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B098-0191-4D60-B4FF-7AA0D873E1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138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25837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برنامه عملیاتی و شاخص های گروه سلامت روانی اجتماعی و اعتیاد سال 1400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34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گزارش تشخیص ها</a:t>
            </a:r>
            <a:endParaRPr lang="fa-I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80" t="15333" r="7080" b="30130"/>
          <a:stretch/>
        </p:blipFill>
        <p:spPr>
          <a:xfrm>
            <a:off x="304800" y="1578429"/>
            <a:ext cx="11353799" cy="5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داشبورد مدیریتی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1" t="14582" r="6517" b="5113"/>
          <a:stretch/>
        </p:blipFill>
        <p:spPr>
          <a:xfrm>
            <a:off x="729343" y="1491343"/>
            <a:ext cx="10624457" cy="53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</a:rPr>
              <a:t>داشبورد مدیریتی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2" t="9080" r="19886" b="6113"/>
          <a:stretch/>
        </p:blipFill>
        <p:spPr>
          <a:xfrm>
            <a:off x="348344" y="2188028"/>
            <a:ext cx="10853056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rtl="1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مراقبت افراد مبتلا به اختلالات روانپزشکی شایع توسط کارشناس سلامت روان از مسیر ارجاع پزشک</a:t>
            </a:r>
            <a:endParaRPr lang="en-US" dirty="0"/>
          </a:p>
          <a:p>
            <a:pPr marL="742950" lvl="1" indent="-285750" algn="just" rt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56E9F"/>
                </a:solidFill>
                <a:latin typeface="B Yagut" panose="00000400000000000000" pitchFamily="2" charset="-78"/>
                <a:ea typeface="Calibri" panose="020F0502020204030204" pitchFamily="34" charset="0"/>
              </a:rPr>
              <a:t> </a:t>
            </a: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انتظار:90% موارد مراجعه کننده جهت دریافت خدمات سلامت روان</a:t>
            </a:r>
            <a:endParaRPr lang="en-US" dirty="0">
              <a:solidFill>
                <a:srgbClr val="056E9F"/>
              </a:solidFill>
            </a:endParaRPr>
          </a:p>
          <a:p>
            <a:pPr marL="476885" algn="just" rtl="1">
              <a:spcAft>
                <a:spcPts val="0"/>
              </a:spcAft>
            </a:pPr>
            <a:r>
              <a:rPr lang="fa-IR" b="1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54" t="7578" r="1593" b="25626"/>
          <a:stretch/>
        </p:blipFill>
        <p:spPr>
          <a:xfrm>
            <a:off x="283029" y="1690688"/>
            <a:ext cx="11070771" cy="502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</a:rPr>
              <a:t>برنامه آموزش مهارت های زندگی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>
            <a:normAutofit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rgbClr val="1B5337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تعداد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جلسات آموزش گروهی ( داخل و خارج از مرکز ) مهارت زندگی.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B Yagut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برگزاری متوسط 4 جلسه در ماه (بطور متوسط معادل 10 </a:t>
            </a:r>
            <a:r>
              <a:rPr lang="fa-IR" b="1" u="sng" dirty="0" smtClean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نفردر هر جلسه  </a:t>
            </a: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 ماه) 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rgbClr val="1B5337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تعداد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جلسات آموزش انفرادی مهارت زندگی در گروه های هدف.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برگزاری متوسط 8 جلسه آموزش انفرادی مهارت زندگی در ماه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rgbClr val="1B5337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تعداد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افراد در گروه های هدف که آموزش مهارت های زندگی دریافت کرده اند.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fa-IR" b="1" u="sng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600 نفر در سال به ازاء هر کارشناس سلامت روان 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4" t="8579" r="2014" b="26628"/>
          <a:stretch/>
        </p:blipFill>
        <p:spPr>
          <a:xfrm>
            <a:off x="348343" y="748145"/>
            <a:ext cx="11440885" cy="59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2880" indent="-180340" rtl="1"/>
            <a:r>
              <a:rPr lang="fa-IR" b="1" dirty="0">
                <a:solidFill>
                  <a:srgbClr val="FF0000"/>
                </a:solidFill>
                <a:cs typeface="B Yagut" panose="00000400000000000000" pitchFamily="2" charset="-78"/>
              </a:rPr>
              <a:t>برنامه آموزش مهارت های فرزند پروری (2-12 سال )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/>
              </a:rPr>
            </a:b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825625"/>
            <a:ext cx="11679381" cy="4351338"/>
          </a:xfrm>
        </p:spPr>
        <p:txBody>
          <a:bodyPr>
            <a:normAutofit fontScale="92500"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rgbClr val="1B5337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تعداد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جلسات آموزش گروهی (داخل و خارج از مرکز ) مهارت فرزندپروری به  گروه هدف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شاخص مورد انتظار: برگزاری متوسط 4 جلسه در ماه (بطور متوسط معادل 10 </a:t>
            </a:r>
            <a:r>
              <a:rPr lang="fa-IR" b="1" u="sng" dirty="0" smtClean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نفردر هر جلسه </a:t>
            </a: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 ماه ) 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rgbClr val="1B5337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تعداد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جلسات آموزش انفرادی مهارت فرزندپروری در گروه هدف. 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برگزاری متوسط 8 جلسه  آموزش انفرادی مهارت زندگی در ماه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rgbClr val="1B5337"/>
              </a:buClr>
              <a:buFont typeface="Symbol" panose="05050102010706020507" pitchFamily="18" charset="2"/>
              <a:buChar char=""/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rgbClr val="1B5337"/>
              </a:buClr>
              <a:buFont typeface="Symbol" panose="05050102010706020507" pitchFamily="18" charset="2"/>
              <a:buChar char="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تعداد افراد گروه های هدف که آموزش مهارت های فرزندپروری دریافت کرده اند؛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B Yagut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b="1" u="sng" dirty="0">
                <a:solidFill>
                  <a:srgbClr val="FF0000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600 نفر در سال به ازاء هر کارشناس سلامت روان</a:t>
            </a:r>
            <a:endParaRPr lang="en-US" sz="20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89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14" t="7328" r="325" b="24626"/>
          <a:stretch/>
        </p:blipFill>
        <p:spPr>
          <a:xfrm>
            <a:off x="272144" y="1690689"/>
            <a:ext cx="11190514" cy="49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fa-IR" b="1" cap="all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2  Titr"/>
              </a:rPr>
              <a:t>برنامه آموزش مهارت­های فرزند­پروری (نوجوان سالم)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534886"/>
            <a:ext cx="11495313" cy="4642077"/>
          </a:xfrm>
        </p:spPr>
        <p:txBody>
          <a:bodyPr>
            <a:normAutofit fontScale="92500"/>
          </a:bodyPr>
          <a:lstStyle/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تعداد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آموزش انفرادی مهارت فرزندپروری (نوجوان سالم) در گروه هدف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.</a:t>
            </a: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fa-IR" b="1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 آموزش مهارت فرزندپروری(نوجوان سالم)  حداقل 20 نفر به صورت انفرادی،  در ماه </a:t>
            </a:r>
            <a:endParaRPr lang="fa-IR" b="1" dirty="0" smtClean="0">
              <a:solidFill>
                <a:srgbClr val="056E9F"/>
              </a:solidFill>
              <a:latin typeface="Tahoma" panose="020B0604030504040204" pitchFamily="34" charset="0"/>
              <a:ea typeface="Calibri" panose="020F0502020204030204" pitchFamily="34" charset="0"/>
              <a:cs typeface="B Yagut" panose="00000400000000000000" pitchFamily="2" charset="-78"/>
            </a:endParaRP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endParaRPr lang="en-US" dirty="0" smtClean="0">
              <a:effectLst/>
            </a:endParaRP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مجموع تعداد جلسات آموزش گروهی مهارت فرزندپروری ( نوجوان سالم ) در گروه هدف </a:t>
            </a: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؛</a:t>
            </a: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</a:t>
            </a:r>
            <a:r>
              <a:rPr lang="fa-IR" b="1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برگزاری متوسط 3 کارگاه در ماه (25 نفر در ماه</a:t>
            </a:r>
            <a:r>
              <a:rPr lang="fa-IR" b="1" dirty="0" smtClean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)</a:t>
            </a: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مجموع تعداد افراد در گروه های هدف که آموزش مهارت های فرزندپروری ( نوجوان سالم ) دریافت کرده اند؛ </a:t>
            </a:r>
            <a:r>
              <a:rPr lang="fa-IR" b="1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500 نفر در سال به ازاء هر کارشناس سلامت روان </a:t>
            </a:r>
            <a:endParaRPr lang="en-US" dirty="0" smtClean="0">
              <a:effectLst/>
            </a:endParaRPr>
          </a:p>
          <a:p>
            <a:pPr algn="just" rtl="1"/>
            <a:r>
              <a:rPr lang="fa-IR" b="1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 </a:t>
            </a:r>
            <a:endParaRPr lang="en-US" dirty="0" smtClean="0">
              <a:effectLst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771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برنامه تشخیص و مراقبت اختلالات شایع روانپزشکی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3" y="1208314"/>
            <a:ext cx="11549743" cy="5845629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0"/>
              </a:spcAft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غربالگری اولیه سلامت ­روان در جمعیت دریافت کننده مراقبت‌های دوره‌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­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ای گـروه سنی از مراکز / پایگاه­های سلامت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srgbClr val="056E9F"/>
                </a:solidFill>
                <a:latin typeface="B Yagut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b="1" u="sng" dirty="0">
                <a:solidFill>
                  <a:srgbClr val="FF0000"/>
                </a:solidFill>
                <a:latin typeface="B Yagut" panose="00000400000000000000" pitchFamily="2" charset="-78"/>
                <a:ea typeface="Calibri" panose="020F0502020204030204" pitchFamily="34" charset="0"/>
              </a:rPr>
              <a:t>شاخص مورد انتظار: 100 % موارد مراجعه کننده به مراکز </a:t>
            </a:r>
            <a:endParaRPr lang="fa-IR" b="1" u="sng" dirty="0" smtClean="0">
              <a:solidFill>
                <a:srgbClr val="FF0000"/>
              </a:solidFill>
              <a:latin typeface="B Yagut" panose="00000400000000000000" pitchFamily="2" charset="-78"/>
              <a:ea typeface="Calibri" panose="020F050202020403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موارد مثبت در افراد 15 تا 59 سال  که غربالگری اولیه سلامت­ روان شده­اند</a:t>
            </a:r>
            <a:r>
              <a:rPr lang="fa-IR" b="1" u="sng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b="1" u="sng" dirty="0">
                <a:solidFill>
                  <a:prstClr val="black"/>
                </a:solidFill>
                <a:latin typeface="B Yagut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b="1" u="sng" dirty="0">
                <a:solidFill>
                  <a:srgbClr val="056E9F"/>
                </a:solidFill>
                <a:latin typeface="B Yagut" panose="00000400000000000000" pitchFamily="2" charset="-78"/>
                <a:ea typeface="Calibri" panose="020F0502020204030204" pitchFamily="34" charset="0"/>
              </a:rPr>
              <a:t>شاخص مورد انتظار: 12 %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a-IR" b="1" u="sng" dirty="0" smtClean="0">
              <a:solidFill>
                <a:srgbClr val="FF0000"/>
              </a:solidFill>
              <a:latin typeface="B Yagut" panose="00000400000000000000" pitchFamily="2" charset="-78"/>
              <a:ea typeface="Calibri" panose="020F050202020403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تشخیص اختلال روانپزشکی توسط پزشک در افرادی که در غربالگری اولیه سلامت روان مثبت شده­اند.</a:t>
            </a:r>
            <a:endParaRPr lang="en-US" dirty="0" smtClean="0">
              <a:effectLst/>
            </a:endParaRPr>
          </a:p>
          <a:p>
            <a:pPr marL="742950" lvl="1" indent="-285750" algn="just" rt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56E9F"/>
                </a:solidFill>
                <a:effectLst/>
                <a:latin typeface="B Yagut" panose="00000400000000000000" pitchFamily="2" charset="-78"/>
                <a:ea typeface="Calibri" panose="020F0502020204030204" pitchFamily="34" charset="0"/>
              </a:rPr>
              <a:t> </a:t>
            </a:r>
            <a:r>
              <a:rPr lang="fa-IR" b="1" u="sng" dirty="0" smtClean="0">
                <a:solidFill>
                  <a:srgbClr val="056E9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50 %</a:t>
            </a:r>
          </a:p>
          <a:p>
            <a:pPr marL="742950" lvl="1" indent="-285750" algn="just" rtl="1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 smtClean="0">
              <a:solidFill>
                <a:srgbClr val="056E9F"/>
              </a:solidFill>
              <a:effectLst/>
            </a:endParaRPr>
          </a:p>
          <a:p>
            <a:pPr marL="342900" lvl="0" indent="-342900" algn="just" rtl="1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مراقبت افراد مبتلا به اختلالات روانپزشکی شایع توسط کارشناس سلامت روان از مسیر ارجاع پزشک</a:t>
            </a:r>
            <a:endParaRPr lang="en-US" dirty="0" smtClean="0">
              <a:effectLst/>
            </a:endParaRPr>
          </a:p>
          <a:p>
            <a:pPr marL="742950" lvl="1" indent="-285750" algn="just" rt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56E9F"/>
                </a:solidFill>
                <a:effectLst/>
                <a:latin typeface="B Yagut" panose="00000400000000000000" pitchFamily="2" charset="-78"/>
                <a:ea typeface="Calibri" panose="020F0502020204030204" pitchFamily="34" charset="0"/>
              </a:rPr>
              <a:t> </a:t>
            </a:r>
            <a:r>
              <a:rPr lang="fa-IR" b="1" u="sng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انتظار:90% موارد مراجعه کننده جهت دریافت خدمات سلامت روان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476885" algn="just" rtl="1">
              <a:spcAft>
                <a:spcPts val="0"/>
              </a:spcAft>
            </a:pPr>
            <a:r>
              <a:rPr lang="fa-IR" b="1" u="none" strike="noStrike" dirty="0" smtClean="0">
                <a:solidFill>
                  <a:srgbClr val="056E9F"/>
                </a:solidFill>
                <a:effectLst/>
                <a:latin typeface="Tahoma" panose="020B0604030504040204" pitchFamily="34" charset="0"/>
                <a:cs typeface="B Yagut" panose="00000400000000000000" pitchFamily="2" charset="-78"/>
              </a:rPr>
              <a:t> </a:t>
            </a:r>
            <a:endParaRPr lang="en-US" dirty="0" smtClean="0">
              <a:effectLst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246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55" t="8329" r="2296" b="20623"/>
          <a:stretch/>
        </p:blipFill>
        <p:spPr>
          <a:xfrm>
            <a:off x="457200" y="1273629"/>
            <a:ext cx="1110342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cap="all" dirty="0">
                <a:solidFill>
                  <a:srgbClr val="FF0000"/>
                </a:solidFill>
              </a:rPr>
              <a:t>برنامه </a:t>
            </a:r>
            <a:r>
              <a:rPr lang="fa-IR" b="1" cap="all" dirty="0">
                <a:solidFill>
                  <a:srgbClr val="FF0000"/>
                </a:solidFill>
              </a:rPr>
              <a:t>خود مراقبتی در سلامت روان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825625"/>
            <a:ext cx="11745686" cy="4351338"/>
          </a:xfrm>
        </p:spPr>
        <p:txBody>
          <a:bodyPr>
            <a:normAutofit/>
          </a:bodyPr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تعداد جلسات آموزشی گروهی خودمراقبتی در سلامت روان برای سفیران سلامت</a:t>
            </a:r>
            <a:r>
              <a:rPr lang="fa-IR" b="1" dirty="0">
                <a:solidFill>
                  <a:srgbClr val="056E9F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b="1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شاخص مورد انتظار: برگزاری 4 جلسه حضوری/ غیر حضوری در ماه </a:t>
            </a:r>
            <a:r>
              <a:rPr lang="fa-IR" b="1" dirty="0" smtClean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(متوسط هر جلسه برای </a:t>
            </a:r>
            <a:r>
              <a:rPr lang="fa-IR" b="1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10نفر)  متوسط 500 نفر در سال به ازاء هر کارشناس سلامت روان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953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خودمراقبتی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55" t="8329" r="2296" b="24375"/>
          <a:stretch/>
        </p:blipFill>
        <p:spPr>
          <a:xfrm>
            <a:off x="609600" y="1690689"/>
            <a:ext cx="1128848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cap="all" dirty="0">
                <a:solidFill>
                  <a:srgbClr val="FF0000"/>
                </a:solidFill>
              </a:rPr>
              <a:t>برنامه </a:t>
            </a:r>
            <a:r>
              <a:rPr lang="fa-IR" b="1" cap="all" dirty="0">
                <a:solidFill>
                  <a:srgbClr val="FF0000"/>
                </a:solidFill>
              </a:rPr>
              <a:t>پیشگیری از خودکشی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9" y="1110343"/>
            <a:ext cx="11854541" cy="5066620"/>
          </a:xfrm>
        </p:spPr>
        <p:txBody>
          <a:bodyPr>
            <a:noAutofit/>
          </a:bodyPr>
          <a:lstStyle/>
          <a:p>
            <a:pPr marL="342900" lvl="0" indent="-342900" algn="just" rtl="1"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sz="1800" dirty="0">
                <a:cs typeface="B Yagut" panose="00000400000000000000" pitchFamily="2" charset="-78"/>
              </a:rPr>
              <a:t>میزان اقدام به خودکشی در هر صد هزار نفر جمعیت در منطقه تحت پوشش</a:t>
            </a:r>
            <a:endParaRPr lang="en-US" sz="1800" dirty="0" smtClean="0">
              <a:effectLst/>
              <a:cs typeface="Symbol" panose="05050102010706020507" pitchFamily="18" charset="2"/>
            </a:endParaRPr>
          </a:p>
          <a:p>
            <a:pPr lvl="3" algn="just" rtl="1">
              <a:buFont typeface="Courier New" panose="02070309020205020404" pitchFamily="49" charset="0"/>
              <a:buChar char="o"/>
            </a:pPr>
            <a:r>
              <a:rPr lang="fa-IR" dirty="0">
                <a:solidFill>
                  <a:srgbClr val="000000"/>
                </a:solidFill>
                <a:cs typeface="B Yagut" panose="00000400000000000000" pitchFamily="2" charset="-78"/>
              </a:rPr>
              <a:t>   نحوه احصاء: دریافت داده ها از سامانه معاونت بهداشت</a:t>
            </a:r>
            <a:endParaRPr lang="en-US" dirty="0" smtClean="0">
              <a:effectLst/>
            </a:endParaRPr>
          </a:p>
          <a:p>
            <a:pPr algn="just" rtl="1"/>
            <a:r>
              <a:rPr lang="fa-IR" sz="1800" dirty="0" smtClean="0">
                <a:solidFill>
                  <a:srgbClr val="0070C0"/>
                </a:solidFill>
                <a:effectLst/>
                <a:cs typeface="B Yagut" panose="00000400000000000000" pitchFamily="2" charset="-78"/>
              </a:rPr>
              <a:t>شاخص مورد انتظار: میزان اقدام به خودکشی در منطقه تحت پوشش نسبت به سال قبل بتواند 2 درصد کاهش داشته باشد. </a:t>
            </a:r>
            <a:endParaRPr lang="en-US" sz="1800" dirty="0" smtClean="0">
              <a:effectLst/>
            </a:endParaRPr>
          </a:p>
          <a:p>
            <a:pPr algn="just" rtl="1"/>
            <a:r>
              <a:rPr lang="fa-IR" sz="1800" dirty="0">
                <a:solidFill>
                  <a:srgbClr val="000000"/>
                </a:solidFill>
                <a:cs typeface="B Yagut" panose="00000400000000000000" pitchFamily="2" charset="-78"/>
              </a:rPr>
              <a:t>میزان فوت ناشی از خودکشی در هر صد هزار نفر جمعیت در منطقه تحت پوشش</a:t>
            </a:r>
            <a:endParaRPr lang="en-US" sz="1800" dirty="0" smtClean="0">
              <a:effectLst/>
            </a:endParaRPr>
          </a:p>
          <a:p>
            <a:pPr lvl="3" algn="just" rtl="1">
              <a:buFont typeface="Courier New" panose="02070309020205020404" pitchFamily="49" charset="0"/>
              <a:buChar char="o"/>
            </a:pPr>
            <a:r>
              <a:rPr lang="fa-IR" dirty="0">
                <a:solidFill>
                  <a:srgbClr val="000000"/>
                </a:solidFill>
                <a:cs typeface="B Yagut" panose="00000400000000000000" pitchFamily="2" charset="-78"/>
              </a:rPr>
              <a:t>نحوه احصاء: دریافت داده ها از اداره کل پزشکی قانونی استان</a:t>
            </a:r>
            <a:endParaRPr lang="en-US" dirty="0" smtClean="0">
              <a:effectLst/>
            </a:endParaRPr>
          </a:p>
          <a:p>
            <a:pPr algn="just" rtl="1"/>
            <a:r>
              <a:rPr lang="fa-IR" sz="1800" dirty="0" smtClean="0">
                <a:solidFill>
                  <a:srgbClr val="0070C0"/>
                </a:solidFill>
                <a:effectLst/>
                <a:cs typeface="B Yagut" panose="00000400000000000000" pitchFamily="2" charset="-78"/>
              </a:rPr>
              <a:t>شاخص مورد انتظار: میزان فوت ناشی از خودکشی در منطقه تحت پوشش نسبت به سال قبل بتواند 2 درصد کاهش داشته باشد</a:t>
            </a:r>
          </a:p>
          <a:p>
            <a:pPr algn="just" rtl="1"/>
            <a:r>
              <a:rPr lang="fa-IR" sz="1800" dirty="0" smtClean="0">
                <a:solidFill>
                  <a:srgbClr val="000000"/>
                </a:solidFill>
                <a:effectLst/>
                <a:cs typeface="B Yagut" panose="00000400000000000000" pitchFamily="2" charset="-78"/>
              </a:rPr>
              <a:t>تعداد کارگاه آموزشی مدیریت انعکاس اخبار خودکشی برگزار شده در یک سال برای مدیران رسانه های رسمی و  فعال در منطقه تحت پوشش توسط حوزه معاونت بهداشت دانشگاه های واقع در مرکز استان  </a:t>
            </a:r>
          </a:p>
          <a:p>
            <a:pPr algn="just" rtl="1"/>
            <a:r>
              <a:rPr lang="fa-IR" sz="1800" dirty="0" smtClean="0">
                <a:solidFill>
                  <a:srgbClr val="056E9F"/>
                </a:solidFill>
                <a:cs typeface="B Yagut" panose="00000400000000000000" pitchFamily="2" charset="-78"/>
              </a:rPr>
              <a:t>شاخص </a:t>
            </a:r>
            <a:r>
              <a:rPr lang="fa-IR" sz="1800" dirty="0">
                <a:solidFill>
                  <a:srgbClr val="056E9F"/>
                </a:solidFill>
                <a:cs typeface="B Yagut" panose="00000400000000000000" pitchFamily="2" charset="-78"/>
              </a:rPr>
              <a:t>مورد انتظار: حداقل یک کارگاه در سال</a:t>
            </a:r>
            <a:endParaRPr lang="en-US" sz="1800" dirty="0" smtClean="0">
              <a:effectLst/>
            </a:endParaRPr>
          </a:p>
          <a:p>
            <a:pPr marL="342900" lvl="0" indent="-342900" algn="just" rtl="1"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sz="1800" dirty="0" smtClean="0">
                <a:solidFill>
                  <a:srgbClr val="000000"/>
                </a:solidFill>
                <a:effectLst/>
                <a:cs typeface="B Yagut" panose="00000400000000000000" pitchFamily="2" charset="-78"/>
              </a:rPr>
              <a:t>تعداد جلسات برگزار شده کارگروه سلامت و امنیت غذایی استان با موضوع پیشگیری از خودکشی توسط حوزه معاونت بهداشت دانشگاه های علوم پزشکی واقع در مراکز استان. </a:t>
            </a:r>
          </a:p>
          <a:p>
            <a:pPr marL="342900" lvl="0" indent="-342900" algn="just" rtl="1"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sz="1800" dirty="0" smtClean="0">
                <a:solidFill>
                  <a:srgbClr val="056E9F"/>
                </a:solidFill>
                <a:cs typeface="B Yagut" panose="00000400000000000000" pitchFamily="2" charset="-78"/>
              </a:rPr>
              <a:t>شاخص </a:t>
            </a:r>
            <a:r>
              <a:rPr lang="fa-IR" sz="1800" dirty="0">
                <a:solidFill>
                  <a:srgbClr val="056E9F"/>
                </a:solidFill>
                <a:cs typeface="B Yagut" panose="00000400000000000000" pitchFamily="2" charset="-78"/>
              </a:rPr>
              <a:t>مورد انتظار: حداقل دو جلسه در </a:t>
            </a:r>
            <a:r>
              <a:rPr lang="fa-IR" sz="1800" dirty="0" smtClean="0">
                <a:solidFill>
                  <a:srgbClr val="056E9F"/>
                </a:solidFill>
                <a:cs typeface="B Yagut" panose="00000400000000000000" pitchFamily="2" charset="-78"/>
              </a:rPr>
              <a:t>سال</a:t>
            </a:r>
          </a:p>
          <a:p>
            <a:pPr marL="342900" lvl="0" indent="-342900" algn="just" rtl="1"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sz="1800" dirty="0">
                <a:solidFill>
                  <a:srgbClr val="000000"/>
                </a:solidFill>
                <a:cs typeface="B Yagut" panose="00000400000000000000" pitchFamily="2" charset="-78"/>
              </a:rPr>
              <a:t>درصد موارد غربال مثبت سلامت روان شناسایی شده توسط کارشناسان مراقب سلامت /بهورزان تحت پوشش که دارای افکار خودکشی نیز می باشند.</a:t>
            </a:r>
            <a:endParaRPr lang="en-US" sz="1800" dirty="0">
              <a:solidFill>
                <a:srgbClr val="000000"/>
              </a:solidFill>
              <a:cs typeface="B Yagut" panose="00000400000000000000" pitchFamily="2" charset="-78"/>
            </a:endParaRPr>
          </a:p>
          <a:p>
            <a:pPr marL="742950" lvl="1" indent="-285750" algn="just" rtl="1">
              <a:buClr>
                <a:srgbClr val="056E9F"/>
              </a:buClr>
              <a:buFont typeface="Courier New" panose="02070309020205020404" pitchFamily="49" charset="0"/>
              <a:buChar char="o"/>
            </a:pPr>
            <a:r>
              <a:rPr lang="fa-IR" sz="1800" dirty="0">
                <a:solidFill>
                  <a:srgbClr val="056E9F"/>
                </a:solidFill>
                <a:cs typeface="B Yagut" panose="00000400000000000000" pitchFamily="2" charset="-78"/>
              </a:rPr>
              <a:t>شاخص مورد انتظار: 5% موارد غربال مثبت در حوزه سلامت روان</a:t>
            </a:r>
            <a:endParaRPr lang="en-US" sz="1800" dirty="0">
              <a:solidFill>
                <a:srgbClr val="056E9F"/>
              </a:solidFill>
              <a:cs typeface="B Yagut" panose="00000400000000000000" pitchFamily="2" charset="-78"/>
            </a:endParaRPr>
          </a:p>
          <a:p>
            <a:pPr lvl="2" algn="just" rtl="1">
              <a:buFont typeface="Courier New" panose="02070309020205020404" pitchFamily="49" charset="0"/>
              <a:buChar char="o"/>
            </a:pPr>
            <a:endParaRPr lang="en-US" sz="1800" dirty="0" smtClean="0">
              <a:effectLst/>
            </a:endParaRPr>
          </a:p>
          <a:p>
            <a:pPr marL="255905" algn="just" rtl="1"/>
            <a:r>
              <a:rPr lang="fa-IR" sz="1800" dirty="0">
                <a:cs typeface="B Yagut" panose="00000400000000000000" pitchFamily="2" charset="-78"/>
              </a:rPr>
              <a:t> </a:t>
            </a:r>
            <a:endParaRPr lang="en-US" sz="1800" dirty="0" smtClean="0">
              <a:effectLst/>
            </a:endParaRPr>
          </a:p>
          <a:p>
            <a:endParaRPr lang="fa-IR" sz="1800" dirty="0"/>
          </a:p>
        </p:txBody>
      </p:sp>
    </p:spTree>
    <p:extLst>
      <p:ext uri="{BB962C8B-B14F-4D97-AF65-F5344CB8AC3E}">
        <p14:creationId xmlns:p14="http://schemas.microsoft.com/office/powerpoint/2010/main" val="36933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rtl="1"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صد موارد غربال مثبت سلامت روان شناسایی شده توسط کارشناسان مراقب سلامت /بهورزان تحت پوشش که دارای افکار خودکشی نیز می باشند.</a:t>
            </a:r>
            <a:endParaRPr lang="en-US" dirty="0">
              <a:solidFill>
                <a:prstClr val="black"/>
              </a:solidFill>
              <a:cs typeface="Symbol" panose="05050102010706020507" pitchFamily="18" charset="2"/>
            </a:endParaRPr>
          </a:p>
          <a:p>
            <a:pPr marL="742950" lvl="1" indent="-285750" algn="just" rtl="1">
              <a:buClr>
                <a:srgbClr val="056E9F"/>
              </a:buClr>
              <a:buFont typeface="Courier New" panose="02070309020205020404" pitchFamily="49" charset="0"/>
              <a:buChar char="o"/>
            </a:pPr>
            <a:r>
              <a:rPr lang="fa-IR" u="sng" dirty="0">
                <a:solidFill>
                  <a:srgbClr val="0070C0"/>
                </a:solidFill>
                <a:cs typeface="B Yagut" panose="00000400000000000000" pitchFamily="2" charset="-78"/>
              </a:rPr>
              <a:t>شاخص مورد انتظار: 5% موارد غربال مثبت در حوزه سلامت روان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</a:rPr>
              <a:t>افکار خودکشی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13" t="8579" r="889" b="32381"/>
          <a:stretch/>
        </p:blipFill>
        <p:spPr>
          <a:xfrm>
            <a:off x="87086" y="1774371"/>
            <a:ext cx="11636828" cy="5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افکار خودکشی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1" t="8329" r="1734" b="28379"/>
          <a:stretch/>
        </p:blipFill>
        <p:spPr>
          <a:xfrm>
            <a:off x="108857" y="2188029"/>
            <a:ext cx="11484429" cy="46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گزارش تشخیص ها</a:t>
            </a:r>
            <a:endParaRPr lang="fa-I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80" t="15333" r="7080" b="30130"/>
          <a:stretch/>
        </p:blipFill>
        <p:spPr>
          <a:xfrm>
            <a:off x="304800" y="1578429"/>
            <a:ext cx="11353799" cy="5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b="1" cap="all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2  Titr"/>
              </a:rPr>
              <a:t>برنامه حمایت های روانی اجتماعی در حوادث و بلایای غیر مترقبه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1B5337"/>
              </a:buClr>
              <a:buFont typeface="Courier New" panose="02070309020205020404" pitchFamily="49" charset="0"/>
              <a:buChar char="o"/>
            </a:pPr>
            <a:r>
              <a:rPr lang="ar-SA" b="1" kern="0" dirty="0" smtClean="0">
                <a:solidFill>
                  <a:srgbClr val="7299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Yagut" panose="00000400000000000000" pitchFamily="2" charset="-78"/>
              </a:rPr>
              <a:t>درصد </a:t>
            </a:r>
            <a:r>
              <a:rPr lang="ar-SA" b="1" kern="0" dirty="0">
                <a:solidFill>
                  <a:srgbClr val="7299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Yagut" panose="00000400000000000000" pitchFamily="2" charset="-78"/>
              </a:rPr>
              <a:t>پوشش خانواده های متوفیان ناشی از کووید-19 که از خدمات مشاوره سوگ بهرمند شده اند. </a:t>
            </a:r>
            <a:r>
              <a:rPr lang="fa-IR" sz="2400" b="1" u="sng" kern="0" dirty="0" smtClean="0">
                <a:solidFill>
                  <a:srgbClr val="056E9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(شاخص مورد انتظار 70%)</a:t>
            </a:r>
            <a:endParaRPr lang="en-US" sz="3600" b="1" kern="0" dirty="0" smtClean="0">
              <a:solidFill>
                <a:srgbClr val="72992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005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صورت:</a:t>
            </a:r>
            <a:r>
              <a:rPr lang="fa-IR" b="1" dirty="0" smtClean="0">
                <a:cs typeface="B Nazanin" panose="00000400000000000000" pitchFamily="2" charset="-78"/>
              </a:rPr>
              <a:t> ارزیابی مقدماتی</a:t>
            </a:r>
            <a:endParaRPr lang="en-US" b="1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مخرج: </a:t>
            </a:r>
            <a:r>
              <a:rPr lang="fa-IR" b="1" dirty="0" smtClean="0">
                <a:cs typeface="B Nazanin" panose="00000400000000000000" pitchFamily="2" charset="-78"/>
              </a:rPr>
              <a:t>تماس برقرار شده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92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rtl="1">
              <a:lnSpc>
                <a:spcPct val="107000"/>
              </a:lnSpc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غربالگری اولیه سلامت ­روان در جمعیت دریافت کننده مراقبت‌های دوره‌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­</a:t>
            </a:r>
            <a:r>
              <a:rPr lang="fa-IR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ای گـروه سنی از مراکز / پایگاه­های </a:t>
            </a:r>
            <a:r>
              <a:rPr lang="fa-IR" sz="2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سلامت</a:t>
            </a:r>
          </a:p>
          <a:p>
            <a:pPr marL="342900" lvl="0" indent="-342900" algn="just" rtl="1">
              <a:lnSpc>
                <a:spcPct val="107000"/>
              </a:lnSpc>
              <a:buClr>
                <a:srgbClr val="729928"/>
              </a:buClr>
              <a:buFont typeface="Symbol" panose="05050102010706020507" pitchFamily="18" charset="2"/>
              <a:buChar char=""/>
            </a:pPr>
            <a:endParaRPr lang="en-US" sz="1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900" b="1" u="sng" dirty="0">
                <a:solidFill>
                  <a:srgbClr val="056E9F"/>
                </a:solidFill>
                <a:latin typeface="B Yagut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1900" b="1" u="sng" dirty="0">
                <a:solidFill>
                  <a:srgbClr val="056E9F"/>
                </a:solidFill>
                <a:latin typeface="B Yagut" panose="00000400000000000000" pitchFamily="2" charset="-78"/>
                <a:ea typeface="Calibri" panose="020F0502020204030204" pitchFamily="34" charset="0"/>
              </a:rPr>
              <a:t>شاخص مورد انتظار: 100 % موارد مراجعه کننده به مراکز </a:t>
            </a:r>
            <a:endParaRPr lang="en-US" sz="1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184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b="1" cap="all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2  Titr"/>
              </a:rPr>
              <a:t>برنامه پیشگیری و مراقبت از بدرفتاری با کودک (ارزیابی از نظر سلامت اجتماعی نوجوان)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 smtClean="0">
                <a:cs typeface="B Yagut" panose="00000400000000000000" pitchFamily="2" charset="-78"/>
              </a:rPr>
              <a:t>میزان </a:t>
            </a:r>
            <a:r>
              <a:rPr lang="fa-IR" dirty="0">
                <a:cs typeface="B Yagut" panose="00000400000000000000" pitchFamily="2" charset="-78"/>
              </a:rPr>
              <a:t>غربالگری اولیه بدرفتاری با </a:t>
            </a:r>
            <a:r>
              <a:rPr lang="fa-IR" dirty="0" smtClean="0">
                <a:cs typeface="B Yagut" panose="00000400000000000000" pitchFamily="2" charset="-78"/>
              </a:rPr>
              <a:t>کودک(ارزیابی از نظر سلامت اجتماعی نوجوان) </a:t>
            </a:r>
            <a:r>
              <a:rPr lang="fa-IR" dirty="0">
                <a:cs typeface="B Yagut" panose="00000400000000000000" pitchFamily="2" charset="-78"/>
              </a:rPr>
              <a:t>در گروه هدف برنامه که پرونده فعال الکترونیک تشکیل داده </a:t>
            </a:r>
            <a:r>
              <a:rPr lang="fa-IR" dirty="0" smtClean="0">
                <a:cs typeface="B Yagut" panose="00000400000000000000" pitchFamily="2" charset="-78"/>
              </a:rPr>
              <a:t>اند</a:t>
            </a:r>
          </a:p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 smtClean="0">
                <a:cs typeface="B Yagut" panose="00000400000000000000" pitchFamily="2" charset="-78"/>
              </a:rPr>
              <a:t> </a:t>
            </a:r>
            <a:r>
              <a:rPr lang="fa-IR" b="1" u="sng" dirty="0" smtClean="0">
                <a:solidFill>
                  <a:srgbClr val="056E9F"/>
                </a:solidFill>
                <a:effectLst/>
                <a:latin typeface="Tahoma" panose="020B0604030504040204" pitchFamily="34" charset="0"/>
                <a:cs typeface="B Yagut" panose="00000400000000000000" pitchFamily="2" charset="-78"/>
              </a:rPr>
              <a:t>(شاخص مورد انتظار 100 %)</a:t>
            </a:r>
          </a:p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dirty="0" smtClean="0">
              <a:effectLst/>
            </a:endParaRPr>
          </a:p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>
                <a:cs typeface="B Yagut" panose="00000400000000000000" pitchFamily="2" charset="-78"/>
              </a:rPr>
              <a:t>میزان غربالگری تکمیلی </a:t>
            </a:r>
            <a:r>
              <a:rPr lang="fa-IR" dirty="0">
                <a:latin typeface="Calibri Light" panose="020F030202020403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افراد گروه هدف برنامه </a:t>
            </a:r>
            <a:r>
              <a:rPr lang="fa-IR" dirty="0">
                <a:cs typeface="B Yagut" panose="00000400000000000000" pitchFamily="2" charset="-78"/>
              </a:rPr>
              <a:t>که غربالگری اولیه بدرفتاری با </a:t>
            </a:r>
            <a:r>
              <a:rPr lang="fa-IR" dirty="0" smtClean="0">
                <a:cs typeface="B Yagut" panose="00000400000000000000" pitchFamily="2" charset="-78"/>
              </a:rPr>
              <a:t>کودک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(ارزیابی از نظر سلامت اجتماعی نوجوان) </a:t>
            </a:r>
            <a:r>
              <a:rPr lang="fa-IR" dirty="0" smtClean="0">
                <a:cs typeface="B Yagut" panose="00000400000000000000" pitchFamily="2" charset="-78"/>
              </a:rPr>
              <a:t> </a:t>
            </a:r>
            <a:r>
              <a:rPr lang="fa-IR" dirty="0">
                <a:cs typeface="B Yagut" panose="00000400000000000000" pitchFamily="2" charset="-78"/>
              </a:rPr>
              <a:t>در آنها مثبت شده </a:t>
            </a:r>
            <a:r>
              <a:rPr lang="fa-IR" dirty="0" smtClean="0">
                <a:cs typeface="B Yagut" panose="00000400000000000000" pitchFamily="2" charset="-78"/>
              </a:rPr>
              <a:t>است</a:t>
            </a:r>
          </a:p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 smtClean="0">
                <a:cs typeface="B Yagut" panose="00000400000000000000" pitchFamily="2" charset="-78"/>
              </a:rPr>
              <a:t> </a:t>
            </a:r>
            <a:r>
              <a:rPr lang="fa-IR" b="1" u="sng" dirty="0" smtClean="0">
                <a:solidFill>
                  <a:srgbClr val="056E9F"/>
                </a:solidFill>
                <a:effectLst/>
                <a:latin typeface="Tahoma" panose="020B0604030504040204" pitchFamily="34" charset="0"/>
                <a:cs typeface="B Yagut" panose="00000400000000000000" pitchFamily="2" charset="-78"/>
              </a:rPr>
              <a:t>(شاخص مورد انتظار 40%)  </a:t>
            </a:r>
            <a:r>
              <a:rPr lang="fa-IR" b="1" dirty="0" smtClean="0">
                <a:solidFill>
                  <a:srgbClr val="056E9F"/>
                </a:solidFill>
                <a:effectLst/>
                <a:latin typeface="Tahoma" panose="020B0604030504040204" pitchFamily="34" charset="0"/>
                <a:cs typeface="B Yagut" panose="00000400000000000000" pitchFamily="2" charset="-78"/>
              </a:rPr>
              <a:t>  </a:t>
            </a:r>
            <a:endParaRPr lang="en-US" dirty="0" smtClean="0">
              <a:effectLst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141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میزان غربالگری اولیه بدرفتاری با کودک (ارزیابی از نظر سلامت اجتماعی نوجوان)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در 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گروه هدف برنامه که پرونده فعال الکترونیک تشکیل داده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اند</a:t>
            </a:r>
          </a:p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 </a:t>
            </a: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(شاخص مورد انتظار 100 %)</a:t>
            </a:r>
            <a:endParaRPr lang="en-US" dirty="0">
              <a:solidFill>
                <a:prstClr val="black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910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55" t="9079" r="2437" b="18872"/>
          <a:stretch/>
        </p:blipFill>
        <p:spPr>
          <a:xfrm>
            <a:off x="402770" y="1690687"/>
            <a:ext cx="11419115" cy="48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1" t="9079" r="1592" b="3362"/>
          <a:stretch/>
        </p:blipFill>
        <p:spPr>
          <a:xfrm>
            <a:off x="261257" y="1690688"/>
            <a:ext cx="10951029" cy="50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میزان غربالگری تکمیلی </a:t>
            </a:r>
            <a:r>
              <a:rPr lang="fa-IR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افراد گروه هدف برنامه 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که غربالگری اولیه بدرفتاری با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کودک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(ارزیابی از نظر سلامت اجتماعی نوجوان)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در آنها مثبت شده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است</a:t>
            </a:r>
          </a:p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 </a:t>
            </a:r>
            <a:r>
              <a:rPr lang="fa-IR" b="1" u="sng" dirty="0">
                <a:solidFill>
                  <a:srgbClr val="FF0000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(شاخص مورد انتظار 40%) 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  </a:t>
            </a:r>
            <a:endParaRPr lang="en-US" dirty="0">
              <a:solidFill>
                <a:srgbClr val="FF0000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4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36" t="7829" r="1592" b="6864"/>
          <a:stretch/>
        </p:blipFill>
        <p:spPr>
          <a:xfrm>
            <a:off x="435429" y="1690688"/>
            <a:ext cx="11234057" cy="50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3" t="8078" r="2858" b="20874"/>
          <a:stretch/>
        </p:blipFill>
        <p:spPr>
          <a:xfrm>
            <a:off x="152400" y="598715"/>
            <a:ext cx="11593286" cy="4691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943" y="5834743"/>
            <a:ext cx="104720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/>
              <a:t>در حال حاضربه دلیل مشکل سامانه سیب محاسبه صورت از این مسیر امکان پذیر نمی باشد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val="36783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b="1" cap="all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2  Titr"/>
              </a:rPr>
              <a:t>برنامه پیشگیری از همسرآزاری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 smtClean="0">
                <a:cs typeface="B Yagut" panose="00000400000000000000" pitchFamily="2" charset="-78"/>
              </a:rPr>
              <a:t>میزان </a:t>
            </a:r>
            <a:r>
              <a:rPr lang="fa-IR" dirty="0">
                <a:cs typeface="B Yagut" panose="00000400000000000000" pitchFamily="2" charset="-78"/>
              </a:rPr>
              <a:t>غربالگری اولیه </a:t>
            </a:r>
            <a:r>
              <a:rPr lang="fa-IR" dirty="0" smtClean="0">
                <a:cs typeface="B Yagut" panose="00000400000000000000" pitchFamily="2" charset="-78"/>
              </a:rPr>
              <a:t>همسرآزاری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(ارزیابی از نظر سلامت اجتماعی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جوانان-ارزیابی 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از نظر سلامت اجتماعی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میانسالان) </a:t>
            </a:r>
            <a:r>
              <a:rPr lang="fa-IR" dirty="0" smtClean="0">
                <a:cs typeface="B Yagut" panose="00000400000000000000" pitchFamily="2" charset="-78"/>
              </a:rPr>
              <a:t> </a:t>
            </a:r>
            <a:r>
              <a:rPr lang="fa-IR" dirty="0">
                <a:cs typeface="B Yagut" panose="00000400000000000000" pitchFamily="2" charset="-78"/>
              </a:rPr>
              <a:t>در گروه هدف برنامه که پرونده فعال الکترونیک تشکیل داده­اند</a:t>
            </a:r>
            <a:r>
              <a:rPr lang="fa-IR" b="1" u="sng" dirty="0" smtClean="0">
                <a:solidFill>
                  <a:srgbClr val="056E9F"/>
                </a:solidFill>
                <a:effectLst/>
                <a:latin typeface="Tahoma" panose="020B0604030504040204" pitchFamily="34" charset="0"/>
                <a:cs typeface="B Yagut" panose="00000400000000000000" pitchFamily="2" charset="-78"/>
              </a:rPr>
              <a:t> </a:t>
            </a: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(شاخص مورد انتظار 100 </a:t>
            </a:r>
            <a:r>
              <a:rPr lang="fa-IR" b="1" u="sng" dirty="0" smtClean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%)</a:t>
            </a:r>
          </a:p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dirty="0" smtClean="0">
              <a:effectLst/>
            </a:endParaRPr>
          </a:p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>
                <a:cs typeface="B Yagut" panose="00000400000000000000" pitchFamily="2" charset="-78"/>
              </a:rPr>
              <a:t>میزان غربالگری تکمیلی </a:t>
            </a:r>
            <a:r>
              <a:rPr lang="fa-IR" dirty="0">
                <a:latin typeface="Calibri Light" panose="020F030202020403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افراد گروه هدف برنامه </a:t>
            </a:r>
            <a:r>
              <a:rPr lang="fa-IR" dirty="0">
                <a:cs typeface="B Yagut" panose="00000400000000000000" pitchFamily="2" charset="-78"/>
              </a:rPr>
              <a:t>که غربالگری اولیه </a:t>
            </a:r>
            <a:r>
              <a:rPr lang="fa-IR" dirty="0" smtClean="0">
                <a:cs typeface="B Yagut" panose="00000400000000000000" pitchFamily="2" charset="-78"/>
              </a:rPr>
              <a:t>همسرآزاری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(ارزیابی از نظر سلامت اجتماعی جوانان-ارزیابی از نظر سلامت اجتماعی میانسالان) </a:t>
            </a:r>
            <a:r>
              <a:rPr lang="fa-IR" dirty="0" smtClean="0">
                <a:cs typeface="B Yagut" panose="00000400000000000000" pitchFamily="2" charset="-78"/>
              </a:rPr>
              <a:t> </a:t>
            </a:r>
            <a:r>
              <a:rPr lang="fa-IR" dirty="0">
                <a:cs typeface="B Yagut" panose="00000400000000000000" pitchFamily="2" charset="-78"/>
              </a:rPr>
              <a:t>در آنها مثبت شده است </a:t>
            </a:r>
            <a:r>
              <a:rPr lang="fa-IR" b="1" u="sng" dirty="0">
                <a:solidFill>
                  <a:srgbClr val="FF0000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(شاخص مورد انتظار 50 %)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182880" algn="just"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06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میزان غربالگری اولیه همسرآزاری (ارزیابی از نظر سلامت اجتماعی جوانان-ارزیابی از نظر سلامت اجتماعی میانسالان)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در 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گروه هدف برنامه که پرونده فعال الکترونیک تشکیل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داده­اند</a:t>
            </a:r>
          </a:p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b="1" u="sng" dirty="0" smtClean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 </a:t>
            </a: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(شاخص مورد انتظار 100 %)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1" t="10262" r="1454" b="16188"/>
          <a:stretch/>
        </p:blipFill>
        <p:spPr>
          <a:xfrm>
            <a:off x="734291" y="997527"/>
            <a:ext cx="11069782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332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جمعیت حداقل یکبار خدمت گرفته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95" t="7578" r="2015" b="3862"/>
          <a:stretch/>
        </p:blipFill>
        <p:spPr>
          <a:xfrm>
            <a:off x="838200" y="1393371"/>
            <a:ext cx="10515600" cy="50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7504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1" t="10262" r="1274" b="26058"/>
          <a:stretch/>
        </p:blipFill>
        <p:spPr>
          <a:xfrm>
            <a:off x="346364" y="1149928"/>
            <a:ext cx="11416145" cy="55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میزان غربالگری تکمیلی </a:t>
            </a:r>
            <a:r>
              <a:rPr lang="fa-IR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افراد گروه هدف برنامه 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که غربالگری اولیه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همسرآزاری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(ارزیابی از نظر سلامت اجتماعی جوانان-ارزیابی از نظر سلامت اجتماعی میانسالان)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cs typeface="B Yagut" panose="00000400000000000000" pitchFamily="2" charset="-78"/>
              </a:rPr>
              <a:t>در آنها مثبت شده </a:t>
            </a: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است</a:t>
            </a:r>
          </a:p>
          <a:p>
            <a:pPr marL="342900" lvl="0" indent="-342900" algn="just" rtl="1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fa-IR" dirty="0" smtClean="0">
                <a:solidFill>
                  <a:prstClr val="black"/>
                </a:solidFill>
                <a:cs typeface="B Yagut" panose="00000400000000000000" pitchFamily="2" charset="-78"/>
              </a:rPr>
              <a:t> </a:t>
            </a: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(شاخص مورد انتظار 50 %) </a:t>
            </a:r>
            <a:endParaRPr lang="en-US" dirty="0">
              <a:solidFill>
                <a:prstClr val="black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81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14" t="7829" r="2718" b="3612"/>
          <a:stretch/>
        </p:blipFill>
        <p:spPr>
          <a:xfrm>
            <a:off x="326571" y="1164771"/>
            <a:ext cx="11615057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6" t="8078" r="1029" b="21624"/>
          <a:stretch/>
        </p:blipFill>
        <p:spPr>
          <a:xfrm>
            <a:off x="0" y="936172"/>
            <a:ext cx="11908971" cy="4582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857" y="6161314"/>
            <a:ext cx="108639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fa-IR" sz="2400" b="1">
                <a:solidFill>
                  <a:prstClr val="black"/>
                </a:solidFill>
              </a:rPr>
              <a:t>در حال حاضربه دلیل مشکل سامانه سیب محاسبه صورت از این مسیر امکان پذیر نمی باشد</a:t>
            </a:r>
            <a:endParaRPr lang="fa-I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96882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cap="all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2  Titr"/>
              </a:rPr>
              <a:t>برنامه کاهش آسیب مصرف مواد</a:t>
            </a:r>
            <a:r>
              <a:rPr lang="en-US" sz="4000" b="1" cap="all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2  Titr"/>
              </a:rPr>
              <a:t/>
            </a:r>
            <a:br>
              <a:rPr lang="en-US" sz="4000" b="1" cap="all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2  Titr"/>
              </a:rPr>
            </a:br>
            <a:endParaRPr lang="fa-IR" sz="4000" b="1" cap="all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2  Tit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707572"/>
            <a:ext cx="11974285" cy="615042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cs typeface="B Yagut" panose="00000400000000000000" pitchFamily="2" charset="-78"/>
              </a:rPr>
              <a:t>متوسط سرنگ توزیع </a:t>
            </a:r>
            <a:r>
              <a:rPr lang="fa-IR" dirty="0">
                <a:cs typeface="B Yagut" panose="00000400000000000000" pitchFamily="2" charset="-78"/>
              </a:rPr>
              <a:t>شده به ازای هر مصرف کننده تزریقی تحت پوشش مراکز کاهش آسیب در یکسال گذشته</a:t>
            </a:r>
            <a:r>
              <a:rPr lang="fa-IR" dirty="0" smtClean="0">
                <a:cs typeface="B Yagut" panose="00000400000000000000" pitchFamily="2" charset="-78"/>
              </a:rPr>
              <a:t>.</a:t>
            </a: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b="1" u="sng" dirty="0" smtClean="0">
                <a:solidFill>
                  <a:srgbClr val="056E9F"/>
                </a:solidFill>
                <a:cs typeface="B Yagut" panose="00000400000000000000" pitchFamily="2" charset="-78"/>
              </a:rPr>
              <a:t>شاخص </a:t>
            </a:r>
            <a:r>
              <a:rPr lang="fa-IR" b="1" u="sng" dirty="0">
                <a:solidFill>
                  <a:srgbClr val="056E9F"/>
                </a:solidFill>
                <a:cs typeface="B Yagut" panose="00000400000000000000" pitchFamily="2" charset="-78"/>
              </a:rPr>
              <a:t>مورد انتظار:360 عدد و بالاتر</a:t>
            </a:r>
            <a:endParaRPr lang="en-US" dirty="0" smtClean="0">
              <a:effectLst/>
              <a:cs typeface="Symbol" panose="05050102010706020507" pitchFamily="18" charset="2"/>
            </a:endParaRP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>
                <a:cs typeface="B Yagut" panose="00000400000000000000" pitchFamily="2" charset="-78"/>
              </a:rPr>
              <a:t>متوسط کاندوم توزیع شده به ازای هر مصرف کننده تزریقی تحت پوشش مراکز کاهش آسیب در یکسال</a:t>
            </a:r>
            <a:r>
              <a:rPr lang="fa-IR" b="1" u="sng" dirty="0">
                <a:solidFill>
                  <a:srgbClr val="63A537"/>
                </a:solidFill>
                <a:cs typeface="B Yagut" panose="00000400000000000000" pitchFamily="2" charset="-78"/>
              </a:rPr>
              <a:t>. </a:t>
            </a:r>
            <a:r>
              <a:rPr lang="fa-IR" b="1" u="sng" dirty="0">
                <a:solidFill>
                  <a:srgbClr val="056E9F"/>
                </a:solidFill>
                <a:cs typeface="B Yagut" panose="00000400000000000000" pitchFamily="2" charset="-78"/>
              </a:rPr>
              <a:t>شاخص مورد انتظار:120عدد و بالاتر</a:t>
            </a:r>
            <a:endParaRPr lang="en-US" dirty="0" smtClean="0">
              <a:effectLst/>
              <a:cs typeface="Symbol" panose="05050102010706020507" pitchFamily="18" charset="2"/>
            </a:endParaRP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>
                <a:cs typeface="B Yagut" panose="00000400000000000000" pitchFamily="2" charset="-78"/>
              </a:rPr>
              <a:t>ثبت فصلی کلیه خدمات کاهش آسیب درپورتال وزارتخانه تا دهم اولین ماه فصل بعد</a:t>
            </a:r>
            <a:r>
              <a:rPr lang="fa-IR" dirty="0" smtClean="0">
                <a:cs typeface="B Yagut" panose="00000400000000000000" pitchFamily="2" charset="-78"/>
              </a:rPr>
              <a:t>.</a:t>
            </a: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cs typeface="B Yagut" panose="00000400000000000000" pitchFamily="2" charset="-78"/>
              </a:rPr>
              <a:t> </a:t>
            </a:r>
            <a:r>
              <a:rPr lang="fa-IR" b="1" u="sng" dirty="0">
                <a:solidFill>
                  <a:srgbClr val="056E9F"/>
                </a:solidFill>
                <a:cs typeface="B Yagut" panose="00000400000000000000" pitchFamily="2" charset="-78"/>
              </a:rPr>
              <a:t>شاخص مورد انتظار:100%</a:t>
            </a:r>
            <a:endParaRPr lang="en-US" dirty="0" smtClean="0">
              <a:effectLst/>
              <a:cs typeface="Symbol" panose="05050102010706020507" pitchFamily="18" charset="2"/>
            </a:endParaRP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>
                <a:cs typeface="B Yagut" panose="00000400000000000000" pitchFamily="2" charset="-78"/>
              </a:rPr>
              <a:t>ثبت بیماران تحت درمان نگهدارنده با متادون آستانه پایین در سامانه آیداتیس</a:t>
            </a:r>
            <a:r>
              <a:rPr lang="fa-IR" dirty="0" smtClean="0">
                <a:cs typeface="B Yagut" panose="00000400000000000000" pitchFamily="2" charset="-78"/>
              </a:rPr>
              <a:t>.</a:t>
            </a: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cs typeface="B Yagut" panose="00000400000000000000" pitchFamily="2" charset="-78"/>
              </a:rPr>
              <a:t> </a:t>
            </a:r>
            <a:r>
              <a:rPr lang="fa-IR" b="1" u="sng" dirty="0">
                <a:solidFill>
                  <a:srgbClr val="056E9F"/>
                </a:solidFill>
                <a:cs typeface="B Yagut" panose="00000400000000000000" pitchFamily="2" charset="-78"/>
              </a:rPr>
              <a:t>شاخص مورد انتظار:100%</a:t>
            </a:r>
            <a:endParaRPr lang="en-US" dirty="0" smtClean="0">
              <a:effectLst/>
              <a:cs typeface="Symbol" panose="05050102010706020507" pitchFamily="18" charset="2"/>
            </a:endParaRPr>
          </a:p>
          <a:p>
            <a:pPr marL="34290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>
                <a:cs typeface="B Yagut" panose="00000400000000000000" pitchFamily="2" charset="-78"/>
              </a:rPr>
              <a:t>درصد بیماران تزریقی تحت پوشش مراکز کاهش آسیب درمان با آگونیست آستانه پایین که حداقل به مدت 180 روز به طور مستمر دریافت دارو داشته­اند (یک هفته پیاپی یا دو هفته منقطع، قطع درمان نداشته باشند). </a:t>
            </a:r>
            <a:r>
              <a:rPr lang="fa-IR" b="1" u="sng" dirty="0">
                <a:solidFill>
                  <a:srgbClr val="056E9F"/>
                </a:solidFill>
                <a:cs typeface="B Yagut" panose="00000400000000000000" pitchFamily="2" charset="-78"/>
              </a:rPr>
              <a:t>شاخص مورد انتظار:50 %</a:t>
            </a:r>
            <a:endParaRPr lang="en-US" dirty="0">
              <a:cs typeface="Symbol" panose="05050102010706020507" pitchFamily="18" charset="2"/>
            </a:endParaRP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endParaRPr lang="en-US" dirty="0" smtClean="0">
              <a:effectLst/>
              <a:cs typeface="Symbol" panose="05050102010706020507" pitchFamily="18" charset="2"/>
            </a:endParaRP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cs typeface="B Yagut" panose="00000400000000000000" pitchFamily="2" charset="-78"/>
              </a:rPr>
              <a:t>درصد </a:t>
            </a:r>
            <a:r>
              <a:rPr lang="fa-IR" dirty="0">
                <a:cs typeface="B Yagut" panose="00000400000000000000" pitchFamily="2" charset="-78"/>
              </a:rPr>
              <a:t>مراجعین به مراکز کاهش آسیب که خدمات کاهش آسیب را (سرنگ و سوزن، سلامت جنسی و ... .) به صورت مستمر دریافت می نماید. (حداقل یک بار در هفته خدمات را دریافت نمایند</a:t>
            </a:r>
            <a:r>
              <a:rPr lang="fa-IR" dirty="0" smtClean="0">
                <a:cs typeface="B Yagut" panose="00000400000000000000" pitchFamily="2" charset="-78"/>
              </a:rPr>
              <a:t>).</a:t>
            </a:r>
          </a:p>
          <a:p>
            <a:pPr marL="342900" lvl="0" indent="-342900" algn="just" rtl="1">
              <a:buClr>
                <a:srgbClr val="729928"/>
              </a:buClr>
              <a:buFont typeface="Symbol" panose="05050102010706020507" pitchFamily="18" charset="2"/>
              <a:buChar char=""/>
            </a:pPr>
            <a:r>
              <a:rPr lang="fa-IR" dirty="0" smtClean="0">
                <a:cs typeface="B Yagut" panose="00000400000000000000" pitchFamily="2" charset="-78"/>
              </a:rPr>
              <a:t> </a:t>
            </a:r>
            <a:r>
              <a:rPr lang="fa-IR" b="1" u="sng" dirty="0">
                <a:solidFill>
                  <a:srgbClr val="056E9F"/>
                </a:solidFill>
                <a:cs typeface="B Yagut" panose="00000400000000000000" pitchFamily="2" charset="-78"/>
              </a:rPr>
              <a:t>شاخص مورد انتظار: 75%</a:t>
            </a:r>
            <a:endParaRPr lang="en-US" dirty="0" smtClean="0">
              <a:effectLst/>
              <a:cs typeface="Symbol" panose="05050102010706020507" pitchFamily="18" charset="2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480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4029"/>
            <a:ext cx="10515600" cy="1426028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b="1" cap="all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برنامه تشخیص و مراقبت اختلالات مصرف دخانیات، الکل و مواد در نظام مراقبت­های اولیه بهداشتی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8771"/>
            <a:ext cx="10515600" cy="3488192"/>
          </a:xfrm>
        </p:spPr>
        <p:txBody>
          <a:bodyPr>
            <a:normAutofit/>
          </a:bodyPr>
          <a:lstStyle/>
          <a:p>
            <a:pPr marL="182880" indent="-180340" algn="just" rtl="1"/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پوشش غربالگری اولیه مصرف مواد،الکل و دخانیات افراد دارای پرونده فعال الکترونیک سلامت 15 تا 59 سال (توسط کارشناس مراقب/ بهورز)</a:t>
            </a:r>
            <a:endParaRPr lang="en-US" dirty="0" smtClean="0">
              <a:effectLst/>
            </a:endParaRPr>
          </a:p>
          <a:p>
            <a:pPr marL="342900" lvl="0" indent="-342900" algn="just" rtl="1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b="1" u="sng" dirty="0">
                <a:solidFill>
                  <a:srgbClr val="056E9F"/>
                </a:solidFill>
                <a:cs typeface="B Yagut" panose="00000400000000000000" pitchFamily="2" charset="-78"/>
              </a:rPr>
              <a:t>شاخص مورد انتظار: 100% </a:t>
            </a:r>
            <a:endParaRPr lang="en-US" dirty="0" smtClean="0">
              <a:effectLst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347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76" t="8829" r="2296" b="3362"/>
          <a:stretch/>
        </p:blipFill>
        <p:spPr>
          <a:xfrm>
            <a:off x="424543" y="707571"/>
            <a:ext cx="11266714" cy="5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3" t="7578" r="1170" b="3862"/>
          <a:stretch/>
        </p:blipFill>
        <p:spPr>
          <a:xfrm>
            <a:off x="212271" y="805544"/>
            <a:ext cx="11767457" cy="58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 cap="all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2  Titr"/>
              </a:rPr>
              <a:t>برنامه تشخیص و مراقبت اختلالات مصرف دخانیات، الکل و مواد در نظام مراقبت­های اولیه بهداشت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4150" lvl="0" indent="-180340" algn="just" rtl="1"/>
            <a:r>
              <a:rPr lang="fa-IR" sz="14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شناسایی موارد مثبت غربالگری اولیه مصرف دخانیات از کل موارد پوشش غربالگری اولیه مصرف مواد،الکل و دخانیات (توسط کارشناس مراقب/ بهورز) 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ea typeface="Calibri" panose="020F0502020204030204" pitchFamily="34" charset="0"/>
              <a:cs typeface="B Yagut" panose="00000400000000000000" pitchFamily="2" charset="-78"/>
            </a:endParaRPr>
          </a:p>
          <a:p>
            <a:pPr lvl="0" algn="just" rtl="1"/>
            <a:r>
              <a:rPr lang="fa-IR" sz="1400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شاخص مورد انتظار: 20 درصد مردان / 2 درصد زنان مصرف کننده دخانیات</a:t>
            </a:r>
            <a:endParaRPr lang="en-US" sz="1400" b="1" u="sng" dirty="0">
              <a:solidFill>
                <a:srgbClr val="056E9F"/>
              </a:solidFill>
              <a:latin typeface="Tahoma" panose="020B0604030504040204" pitchFamily="34" charset="0"/>
              <a:cs typeface="B Yagut" panose="00000400000000000000" pitchFamily="2" charset="-78"/>
            </a:endParaRPr>
          </a:p>
          <a:p>
            <a:pPr lvl="0" algn="just" rtl="1"/>
            <a:r>
              <a:rPr lang="fa-IR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درصدافراد مصرف کننده دخانیات، الکل و یا مواد واجد شرایط که تحت پوشش دو جلسه مداخله مختصر روانشناختی قرار گرفتند.(توسط کارشناس سلامت روان) </a:t>
            </a:r>
            <a:endParaRPr lang="en-US" sz="1400" b="1" dirty="0">
              <a:solidFill>
                <a:prstClr val="black"/>
              </a:solidFill>
            </a:endParaRPr>
          </a:p>
          <a:p>
            <a:pPr marL="2540" lvl="0" algn="just" rtl="1"/>
            <a:r>
              <a:rPr lang="fa-IR" sz="1400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شاخص مورد انتظار: 50 درصد</a:t>
            </a:r>
            <a:endParaRPr lang="en-US" sz="1400" b="1" dirty="0">
              <a:solidFill>
                <a:prstClr val="black"/>
              </a:solidFill>
            </a:endParaRPr>
          </a:p>
          <a:p>
            <a:pPr marL="342900" lvl="0" indent="-342900" algn="just" rtl="1">
              <a:buFont typeface="Symbol" panose="05050102010706020507" pitchFamily="18" charset="2"/>
              <a:buChar char=""/>
            </a:pPr>
            <a:r>
              <a:rPr lang="fa-IR" sz="14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افراد دارای سطح خطر بالای مصرف دخانیات که چهار جلسه مداخله شناختی- رفتاری کوتاه را دریافت نموده اند.(توسط کارشناس سلامت روان)</a:t>
            </a:r>
            <a:endParaRPr lang="en-US" sz="1400" b="1" dirty="0">
              <a:solidFill>
                <a:prstClr val="black"/>
              </a:solidFill>
            </a:endParaRPr>
          </a:p>
          <a:p>
            <a:pPr lvl="0" algn="just" rtl="1"/>
            <a:r>
              <a:rPr lang="fa-IR" sz="1400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شاخص مورد انتظار: 30 درصد</a:t>
            </a:r>
            <a:endParaRPr lang="en-US" sz="1400" b="1" dirty="0">
              <a:solidFill>
                <a:prstClr val="black"/>
              </a:solidFill>
            </a:endParaRPr>
          </a:p>
          <a:p>
            <a:pPr marL="342900" lvl="0" indent="-342900" algn="just" rtl="1">
              <a:buFont typeface="Symbol" panose="05050102010706020507" pitchFamily="18" charset="2"/>
              <a:buChar char=""/>
            </a:pPr>
            <a:r>
              <a:rPr lang="fa-IR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موارد نیازمند آموزش و راهنمایی در مورد فرد مصرف کننده دخانیات، مواد و الکل که  تحت پوشش خدمت مربوطه قرار گرفته‌اند</a:t>
            </a:r>
            <a:r>
              <a:rPr lang="fa-IR" sz="14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(توسط کارشناس سلامت روان)</a:t>
            </a:r>
            <a:endParaRPr lang="en-US" sz="1400" b="1" dirty="0">
              <a:solidFill>
                <a:prstClr val="black"/>
              </a:solidFill>
            </a:endParaRPr>
          </a:p>
          <a:p>
            <a:pPr marL="182880" lvl="0" indent="-180340" algn="just" rtl="1"/>
            <a:r>
              <a:rPr lang="fa-IR" sz="1400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شاخص مورد انتظار: 100 درصد</a:t>
            </a:r>
            <a:endParaRPr lang="en-US" sz="1400" b="1" dirty="0">
              <a:solidFill>
                <a:prstClr val="black"/>
              </a:solidFill>
            </a:endParaRPr>
          </a:p>
          <a:p>
            <a:pPr marL="342900" indent="-342900" algn="just" rtl="1">
              <a:buFont typeface="Symbol" panose="05050102010706020507" pitchFamily="18" charset="2"/>
              <a:buChar char=""/>
            </a:pPr>
            <a:r>
              <a:rPr lang="fa-IR" sz="14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افراد دارای تشخیص اختلال مصرف دخانیات از مجموع مواردی که شرح حال روانپزشکی آنها تکمیل شده است (توسط پزشک)</a:t>
            </a:r>
            <a:endParaRPr lang="en-US" sz="1400" b="1" dirty="0">
              <a:solidFill>
                <a:prstClr val="black"/>
              </a:solidFill>
              <a:latin typeface="Tahoma" panose="020B0604030504040204" pitchFamily="34" charset="0"/>
              <a:ea typeface="Calibri" panose="020F0502020204030204" pitchFamily="34" charset="0"/>
              <a:cs typeface="B Yagut" panose="00000400000000000000" pitchFamily="2" charset="-78"/>
            </a:endParaRPr>
          </a:p>
          <a:p>
            <a:pPr algn="just" rtl="1"/>
            <a:r>
              <a:rPr lang="fa-IR" sz="1400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شاخص مورد انتظار: 10 درصد</a:t>
            </a:r>
            <a:endParaRPr lang="en-US" sz="1400" b="1" u="sng" dirty="0">
              <a:solidFill>
                <a:srgbClr val="056E9F"/>
              </a:solidFill>
              <a:latin typeface="Tahoma" panose="020B0604030504040204" pitchFamily="34" charset="0"/>
              <a:cs typeface="B Yagut" panose="00000400000000000000" pitchFamily="2" charset="-78"/>
            </a:endParaRPr>
          </a:p>
          <a:p>
            <a:pPr lvl="0" algn="just" rtl="1"/>
            <a:r>
              <a:rPr lang="fa-IR" sz="1400" b="1" u="sng" dirty="0">
                <a:latin typeface="Tahoma" panose="020B0604030504040204" pitchFamily="34" charset="0"/>
                <a:cs typeface="B Yagut" panose="00000400000000000000" pitchFamily="2" charset="-78"/>
              </a:rPr>
              <a:t>.  افراد واجد شرایط دریافت 2 جلسه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مداخله </a:t>
            </a:r>
            <a:r>
              <a:rPr lang="fa-IR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مختصر روانشناختی، طبق فلوچارت خدمت شامل موارد شناسایی شده به عنوان خطر متوسط مصرف دخانیات، الکل و یا مواد و نیز </a:t>
            </a:r>
            <a:r>
              <a:rPr lang="fa-IR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موارد خطر بالای مصرف الکل و مواد </a:t>
            </a:r>
            <a:r>
              <a:rPr lang="fa-IR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می باشند.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/>
            <a:r>
              <a:rPr lang="fa-IR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. موارد نیازمند شامل اعضاء خانواده، دوستان و یا آشنایانی هستند که متقاضی دریافت آموزش و راهنمایی جهت کمک و نحوه برخورد با فرد مصرف کننده دخانیات، مواد و الکل می‌باشند.</a:t>
            </a: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sz="1400" b="1" dirty="0"/>
          </a:p>
        </p:txBody>
      </p:sp>
    </p:spTree>
    <p:extLst>
      <p:ext uri="{BB962C8B-B14F-4D97-AF65-F5344CB8AC3E}">
        <p14:creationId xmlns:p14="http://schemas.microsoft.com/office/powerpoint/2010/main" val="15186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4150" lvl="0" indent="-180340" algn="just" rtl="1"/>
            <a:r>
              <a:rPr lang="fa-IR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شناسایی موارد مثبت غربالگری اولیه مصرف دخانیات از کل موارد پوشش غربالگری اولیه مصرف مواد،الکل و دخانیات (توسط کارشناس مراقب/ بهورز) </a:t>
            </a:r>
            <a:endParaRPr lang="en-US" b="1" dirty="0">
              <a:solidFill>
                <a:prstClr val="black"/>
              </a:solidFill>
            </a:endParaRPr>
          </a:p>
          <a:p>
            <a:pPr marL="342900" lvl="0" indent="-342900" algn="just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a-IR" b="1" u="sng" dirty="0">
                <a:solidFill>
                  <a:srgbClr val="056E9F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20 درصد مردان / 2 درصد زنان مصرف کننده </a:t>
            </a:r>
            <a:r>
              <a:rPr lang="fa-IR" b="1" u="sng" dirty="0" smtClean="0">
                <a:solidFill>
                  <a:srgbClr val="056E9F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دخانیات</a:t>
            </a:r>
          </a:p>
          <a:p>
            <a:pPr marL="342900" lvl="0" indent="-342900" algn="just" rtl="1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a-IR" b="1" u="sng" dirty="0">
              <a:solidFill>
                <a:srgbClr val="056E9F"/>
              </a:solidFill>
              <a:latin typeface="Calibri" panose="020F0502020204030204" pitchFamily="34" charset="0"/>
              <a:ea typeface="Calibri" panose="020F0502020204030204" pitchFamily="34" charset="0"/>
              <a:cs typeface="B Yagut" panose="000004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با توجه به تفکیک جنسیتی زن و مرد در شاخص مورد نظرلازم است در مسیر استخراج صورت و مخرج، در باکس جنسیت یکبار زن و یک بار مرد انتخاب گردد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502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</a:rPr>
              <a:t>غربالگری اولیه سلامت ­روان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25" t="7829" r="2437" b="35633"/>
          <a:stretch/>
        </p:blipFill>
        <p:spPr>
          <a:xfrm>
            <a:off x="239486" y="1545771"/>
            <a:ext cx="11745685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95" t="8579" r="5251" b="28879"/>
          <a:stretch/>
        </p:blipFill>
        <p:spPr>
          <a:xfrm>
            <a:off x="587829" y="1055914"/>
            <a:ext cx="10765971" cy="56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743"/>
            <a:ext cx="10515600" cy="859971"/>
          </a:xfrm>
        </p:spPr>
        <p:txBody>
          <a:bodyPr>
            <a:normAutofit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36" t="8579" r="2296" b="5113"/>
          <a:stretch/>
        </p:blipFill>
        <p:spPr>
          <a:xfrm>
            <a:off x="1023257" y="751114"/>
            <a:ext cx="10417629" cy="48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1"/>
            <a:r>
              <a:rPr lang="fa-I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درصدافراد مصرف کننده دخانیات، الکل و یا مواد واجد شرایط که تحت پوشش دو جلسه مداخله مختصر روانشناختی قرار گرفتند.(توسط کارشناس سلامت روان) </a:t>
            </a:r>
            <a:endParaRPr lang="en-US" sz="2400" b="1" dirty="0">
              <a:solidFill>
                <a:prstClr val="black"/>
              </a:solidFill>
            </a:endParaRPr>
          </a:p>
          <a:p>
            <a:pPr marL="2540" lvl="0" algn="just" rtl="1"/>
            <a:r>
              <a:rPr lang="fa-IR" sz="2400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شاخص مورد انتظار: 50 </a:t>
            </a:r>
            <a:r>
              <a:rPr lang="fa-IR" sz="2400" b="1" u="sng" dirty="0" smtClean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درصد</a:t>
            </a:r>
          </a:p>
          <a:p>
            <a:pPr marL="2540" lvl="0" algn="just" rtl="1"/>
            <a:endParaRPr lang="fa-IR" sz="2400" b="1" u="sng" dirty="0">
              <a:solidFill>
                <a:srgbClr val="056E9F"/>
              </a:solidFill>
              <a:latin typeface="Tahoma" panose="020B0604030504040204" pitchFamily="34" charset="0"/>
              <a:cs typeface="B Yagut" panose="00000400000000000000" pitchFamily="2" charset="-78"/>
            </a:endParaRPr>
          </a:p>
          <a:p>
            <a:pPr marL="2540" lvl="0" algn="just" rtl="1"/>
            <a:r>
              <a:rPr lang="fa-IR" sz="3200" b="1" u="sng" dirty="0" smtClean="0">
                <a:solidFill>
                  <a:srgbClr val="FF0000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نکته:</a:t>
            </a:r>
            <a:endParaRPr lang="fa-IR" sz="3200" b="1" u="sng" dirty="0">
              <a:solidFill>
                <a:srgbClr val="FF0000"/>
              </a:solidFill>
              <a:latin typeface="Tahoma" panose="020B0604030504040204" pitchFamily="34" charset="0"/>
              <a:cs typeface="B Yagut" panose="00000400000000000000" pitchFamily="2" charset="-78"/>
            </a:endParaRPr>
          </a:p>
          <a:p>
            <a:pPr lvl="0" algn="just" rtl="1"/>
            <a:r>
              <a:rPr lang="fa-I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.  افراد واجد شرایط دریافت 2 جلسه مداخله مختصر روانشناختی، طبق فلوچارت خدمت شامل موارد شناسایی شده به عنوان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خطر متوسط مصرف دخانیات، الکل و یا مواد </a:t>
            </a:r>
            <a:r>
              <a:rPr lang="fa-I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و نیز </a:t>
            </a: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موارد خطر بالای مصرف الکل و مواد </a:t>
            </a:r>
            <a:r>
              <a:rPr lang="fa-I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می باشند.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Yagut" panose="00000400000000000000" pitchFamily="2" charset="-78"/>
            </a:endParaRPr>
          </a:p>
          <a:p>
            <a:pPr marL="2540" lvl="0" algn="just" rtl="1"/>
            <a:endParaRPr lang="en-US" sz="2400" b="1" dirty="0">
              <a:solidFill>
                <a:prstClr val="black"/>
              </a:solidFill>
            </a:endParaRP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8697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754"/>
            <a:ext cx="10515600" cy="799646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40" t="7578" r="2154" b="24876"/>
          <a:stretch/>
        </p:blipFill>
        <p:spPr>
          <a:xfrm>
            <a:off x="370115" y="914400"/>
            <a:ext cx="11473542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37562" y="5991035"/>
            <a:ext cx="9144000" cy="519934"/>
          </a:xfrm>
        </p:spPr>
        <p:txBody>
          <a:bodyPr/>
          <a:lstStyle/>
          <a:p>
            <a:r>
              <a:rPr lang="fa-IR" dirty="0" smtClean="0"/>
              <a:t>تک تک مواد انتخاب و مجموع موارد منظور گردد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407" t="9079" r="1311" b="27128"/>
          <a:stretch/>
        </p:blipFill>
        <p:spPr>
          <a:xfrm>
            <a:off x="838200" y="694062"/>
            <a:ext cx="10515600" cy="50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29491" y="6170626"/>
            <a:ext cx="9144000" cy="469660"/>
          </a:xfrm>
        </p:spPr>
        <p:txBody>
          <a:bodyPr/>
          <a:lstStyle/>
          <a:p>
            <a:r>
              <a:rPr lang="fa-IR" dirty="0" smtClean="0"/>
              <a:t>خطر بالای تک تک مواد محاسبه و مجموع در نظر گرفته شود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6799" t="7829" r="1592" b="26877"/>
          <a:stretch/>
        </p:blipFill>
        <p:spPr>
          <a:xfrm>
            <a:off x="435428" y="217713"/>
            <a:ext cx="11234738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buFont typeface="Symbol" panose="05050102010706020507" pitchFamily="18" charset="2"/>
              <a:buChar char=""/>
            </a:pPr>
            <a:r>
              <a:rPr lang="fa-IR" sz="24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افراد دارای سطح خطر بالای مصرف دخانیات که چهار جلسه مداخله شناختی- رفتاری کوتاه را دریافت نموده اند.(توسط کارشناس سلامت روان)</a:t>
            </a:r>
            <a:endParaRPr lang="en-US" sz="2400" b="1" dirty="0">
              <a:solidFill>
                <a:prstClr val="black"/>
              </a:solidFill>
            </a:endParaRPr>
          </a:p>
          <a:p>
            <a:pPr lvl="0" algn="just" rtl="1"/>
            <a:r>
              <a:rPr lang="fa-IR" sz="2400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شاخص مورد انتظار: 30 درصد</a:t>
            </a:r>
            <a:endParaRPr lang="en-US" sz="2400" b="1" dirty="0">
              <a:solidFill>
                <a:prstClr val="black"/>
              </a:solidFill>
            </a:endParaRP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9958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77" t="8078" r="2014" b="24626"/>
          <a:stretch/>
        </p:blipFill>
        <p:spPr>
          <a:xfrm>
            <a:off x="446314" y="925286"/>
            <a:ext cx="11255829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0418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92" t="7578" r="2437" b="29629"/>
          <a:stretch/>
        </p:blipFill>
        <p:spPr>
          <a:xfrm>
            <a:off x="446314" y="925286"/>
            <a:ext cx="11136085" cy="59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rtl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موارد مثبت در افراد 15 تا 59 سال  که غربالگری اولیه سلامت­ روان شده­اند</a:t>
            </a:r>
            <a:r>
              <a:rPr lang="fa-IR" b="1" u="sng" dirty="0"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 rt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b="1" u="sng" dirty="0">
                <a:latin typeface="B Yagut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b="1" u="sng" dirty="0">
                <a:solidFill>
                  <a:srgbClr val="056E9F"/>
                </a:solidFill>
                <a:latin typeface="B Yagut" panose="00000400000000000000" pitchFamily="2" charset="-78"/>
                <a:ea typeface="Calibri" panose="020F0502020204030204" pitchFamily="34" charset="0"/>
              </a:rPr>
              <a:t>شاخص مورد انتظار: 12 %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buFont typeface="Symbol" panose="05050102010706020507" pitchFamily="18" charset="2"/>
              <a:buChar char=""/>
            </a:pPr>
            <a:r>
              <a:rPr lang="fa-I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موارد نیازمند آموزش و راهنمایی در مورد فرد مصرف کننده دخانیات، مواد و الکل که  تحت پوشش خدمت مربوطه قرار گرفته‌اند</a:t>
            </a:r>
            <a:r>
              <a:rPr lang="fa-IR" sz="24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 (توسط کارشناس سلامت روان)</a:t>
            </a:r>
            <a:endParaRPr lang="en-US" sz="2400" b="1" dirty="0">
              <a:solidFill>
                <a:prstClr val="black"/>
              </a:solidFill>
            </a:endParaRPr>
          </a:p>
          <a:p>
            <a:pPr marL="182880" lvl="0" indent="-180340" algn="just" rtl="1"/>
            <a:r>
              <a:rPr lang="fa-IR" sz="2400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شاخص مورد انتظار: 100 درصد</a:t>
            </a:r>
            <a:endParaRPr lang="en-US" sz="2400" b="1" dirty="0">
              <a:solidFill>
                <a:prstClr val="black"/>
              </a:solidFill>
            </a:endParaRP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7206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0698"/>
            <a:ext cx="10515600" cy="288018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36" t="7829" r="1875" b="22875"/>
          <a:stretch/>
        </p:blipFill>
        <p:spPr>
          <a:xfrm>
            <a:off x="457200" y="762000"/>
            <a:ext cx="11059886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1">
              <a:buFont typeface="Symbol" panose="05050102010706020507" pitchFamily="18" charset="2"/>
              <a:buChar char=""/>
            </a:pPr>
            <a:r>
              <a:rPr lang="fa-I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افراد دارای تشخیص اختلال مصرف دخانیات از مجموع مواردی که شرح حال روانپزشکی آنها تکمیل شده است (توسط پزشک)</a:t>
            </a:r>
            <a:endParaRPr lang="en-US" sz="2400" b="1" dirty="0">
              <a:solidFill>
                <a:prstClr val="black"/>
              </a:solidFill>
            </a:endParaRPr>
          </a:p>
          <a:p>
            <a:pPr lvl="0" algn="just" rtl="1"/>
            <a:r>
              <a:rPr lang="fa-IR" sz="2400" b="1" u="sng" dirty="0">
                <a:solidFill>
                  <a:srgbClr val="056E9F"/>
                </a:solidFill>
                <a:latin typeface="Tahoma" panose="020B0604030504040204" pitchFamily="34" charset="0"/>
                <a:cs typeface="B Yagut" panose="00000400000000000000" pitchFamily="2" charset="-78"/>
              </a:rPr>
              <a:t>شاخص مورد انتظار: 10 درصد</a:t>
            </a:r>
            <a:endParaRPr lang="en-US" sz="2400" b="1" dirty="0">
              <a:solidFill>
                <a:prstClr val="black"/>
              </a:solidFill>
            </a:endParaRP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5891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72" t="8079" r="1874" b="2611"/>
          <a:stretch/>
        </p:blipFill>
        <p:spPr>
          <a:xfrm>
            <a:off x="435429" y="1197429"/>
            <a:ext cx="11364685" cy="554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99" t="8578" r="1311" b="4613"/>
          <a:stretch/>
        </p:blipFill>
        <p:spPr>
          <a:xfrm>
            <a:off x="751114" y="859971"/>
            <a:ext cx="10744200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13" t="7578" r="2577" b="6863"/>
          <a:stretch/>
        </p:blipFill>
        <p:spPr>
          <a:xfrm>
            <a:off x="348343" y="653143"/>
            <a:ext cx="11201400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964" t="18585" r="25093" b="6864"/>
          <a:stretch/>
        </p:blipFill>
        <p:spPr>
          <a:xfrm>
            <a:off x="1578429" y="283029"/>
            <a:ext cx="9220199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858"/>
            <a:ext cx="10515600" cy="859972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ساخت گزارش بیماری ها بر اساس لیست ارسالی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99" t="7677" r="1311" b="3262"/>
          <a:stretch/>
        </p:blipFill>
        <p:spPr>
          <a:xfrm>
            <a:off x="653144" y="1055914"/>
            <a:ext cx="10700656" cy="56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78" t="19336" r="9050" b="5113"/>
          <a:stretch/>
        </p:blipFill>
        <p:spPr>
          <a:xfrm>
            <a:off x="261258" y="365125"/>
            <a:ext cx="11310256" cy="66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</a:rPr>
              <a:t>غربالگری اولیه سلامت ­روان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25" t="7829" r="2437" b="35633"/>
          <a:stretch/>
        </p:blipFill>
        <p:spPr>
          <a:xfrm>
            <a:off x="239486" y="1545771"/>
            <a:ext cx="11745685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25" t="9830" r="5533" b="29879"/>
          <a:stretch/>
        </p:blipFill>
        <p:spPr>
          <a:xfrm>
            <a:off x="97972" y="1143000"/>
            <a:ext cx="11908972" cy="55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rtl="1"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درصد تشخیص اختلال روانپزشکی توسط پزشک در افرادی که در غربالگری اولیه سلامت روان مثبت شده­اند.</a:t>
            </a:r>
            <a:endParaRPr lang="en-US" dirty="0"/>
          </a:p>
          <a:p>
            <a:pPr marL="742950" lvl="1" indent="-285750" algn="just" rt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56E9F"/>
                </a:solidFill>
                <a:latin typeface="B Yagut" panose="00000400000000000000" pitchFamily="2" charset="-78"/>
                <a:ea typeface="Calibri" panose="020F0502020204030204" pitchFamily="34" charset="0"/>
              </a:rPr>
              <a:t> </a:t>
            </a:r>
            <a:r>
              <a:rPr lang="fa-IR" b="1" u="sng" dirty="0">
                <a:solidFill>
                  <a:srgbClr val="056E9F"/>
                </a:solidFill>
                <a:latin typeface="Tahoma" panose="020B0604030504040204" pitchFamily="34" charset="0"/>
                <a:ea typeface="Calibri" panose="020F0502020204030204" pitchFamily="34" charset="0"/>
                <a:cs typeface="B Yagut" panose="00000400000000000000" pitchFamily="2" charset="-78"/>
              </a:rPr>
              <a:t>شاخص مورد انتظار: 50 %</a:t>
            </a:r>
            <a:endParaRPr lang="en-US" dirty="0">
              <a:solidFill>
                <a:srgbClr val="056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1981</Words>
  <Application>Microsoft Office PowerPoint</Application>
  <PresentationFormat>Widescreen</PresentationFormat>
  <Paragraphs>151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2  Titr</vt:lpstr>
      <vt:lpstr>Arial</vt:lpstr>
      <vt:lpstr>B Nazanin</vt:lpstr>
      <vt:lpstr>B Yagut</vt:lpstr>
      <vt:lpstr>Calibri</vt:lpstr>
      <vt:lpstr>Calibri Light</vt:lpstr>
      <vt:lpstr>Courier New</vt:lpstr>
      <vt:lpstr>Symbol</vt:lpstr>
      <vt:lpstr>Tahoma</vt:lpstr>
      <vt:lpstr>Times New Roman</vt:lpstr>
      <vt:lpstr>Wingdings</vt:lpstr>
      <vt:lpstr>Office Theme</vt:lpstr>
      <vt:lpstr>برنامه عملیاتی و شاخص های گروه سلامت روانی اجتماعی و اعتیاد سال 1400</vt:lpstr>
      <vt:lpstr>برنامه تشخیص و مراقبت اختلالات شایع روانپزشکی </vt:lpstr>
      <vt:lpstr>PowerPoint Presentation</vt:lpstr>
      <vt:lpstr>جمعیت حداقل یکبار خدمت گرفته</vt:lpstr>
      <vt:lpstr>غربالگری اولیه سلامت ­روان </vt:lpstr>
      <vt:lpstr>PowerPoint Presentation</vt:lpstr>
      <vt:lpstr>غربالگری اولیه سلامت ­روان </vt:lpstr>
      <vt:lpstr>PowerPoint Presentation</vt:lpstr>
      <vt:lpstr>PowerPoint Presentation</vt:lpstr>
      <vt:lpstr>گزارش تشخیص ها</vt:lpstr>
      <vt:lpstr>داشبورد مدیریتی</vt:lpstr>
      <vt:lpstr>داشبورد مدیریتی</vt:lpstr>
      <vt:lpstr>PowerPoint Presentation</vt:lpstr>
      <vt:lpstr>PowerPoint Presentation</vt:lpstr>
      <vt:lpstr>برنامه آموزش مهارت های زندگی </vt:lpstr>
      <vt:lpstr>PowerPoint Presentation</vt:lpstr>
      <vt:lpstr>برنامه آموزش مهارت های فرزند پروری (2-12 سال ) </vt:lpstr>
      <vt:lpstr>PowerPoint Presentation</vt:lpstr>
      <vt:lpstr>برنامه آموزش مهارت­های فرزند­پروری (نوجوان سالم) </vt:lpstr>
      <vt:lpstr>PowerPoint Presentation</vt:lpstr>
      <vt:lpstr>برنامه خود مراقبتی در سلامت روان </vt:lpstr>
      <vt:lpstr>خودمراقبتی</vt:lpstr>
      <vt:lpstr>برنامه پیشگیری از خودکشی </vt:lpstr>
      <vt:lpstr>PowerPoint Presentation</vt:lpstr>
      <vt:lpstr>افکار خودکشی</vt:lpstr>
      <vt:lpstr>افکار خودکشی</vt:lpstr>
      <vt:lpstr>گزارش تشخیص ها</vt:lpstr>
      <vt:lpstr>برنامه حمایت های روانی اجتماعی در حوادث و بلایای غیر مترقبه </vt:lpstr>
      <vt:lpstr>PowerPoint Presentation</vt:lpstr>
      <vt:lpstr>برنامه پیشگیری و مراقبت از بدرفتاری با کودک (ارزیابی از نظر سلامت اجتماعی نوجوان)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برنامه پیشگیری از همسرآزاری 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برنامه کاهش آسیب مصرف مواد </vt:lpstr>
      <vt:lpstr>برنامه تشخیص و مراقبت اختلالات مصرف دخانیات، الکل و مواد در نظام مراقبت­های اولیه بهداشتی </vt:lpstr>
      <vt:lpstr>PowerPoint Presentation</vt:lpstr>
      <vt:lpstr>PowerPoint Presentation</vt:lpstr>
      <vt:lpstr>برنامه تشخیص و مراقبت اختلالات مصرف دخانیات، الکل و مواد در نظام مراقبت­های اولیه بهداشت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ساخت گزارش بیماری ها بر اساس لیست ارسالی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Sh.Akhavan</dc:creator>
  <cp:lastModifiedBy>nasiri</cp:lastModifiedBy>
  <cp:revision>153</cp:revision>
  <cp:lastPrinted>2021-08-22T08:22:12Z</cp:lastPrinted>
  <dcterms:created xsi:type="dcterms:W3CDTF">2021-08-14T07:29:33Z</dcterms:created>
  <dcterms:modified xsi:type="dcterms:W3CDTF">2021-09-01T08:07:37Z</dcterms:modified>
</cp:coreProperties>
</file>