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2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4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5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6.xml" ContentType="application/vnd.openxmlformats-officedocument.themeOverr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7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Override8.xml" ContentType="application/vnd.openxmlformats-officedocument.themeOverr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theme/themeOverride9.xml" ContentType="application/vnd.openxmlformats-officedocument.themeOverr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theme/themeOverride10.xml" ContentType="application/vnd.openxmlformats-officedocument.themeOverrid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11.xml" ContentType="application/vnd.openxmlformats-officedocument.themeOverrid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12.xml" ContentType="application/vnd.openxmlformats-officedocument.themeOverrid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13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theme/themeOverride14.xml" ContentType="application/vnd.openxmlformats-officedocument.themeOverrid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theme/themeOverride15.xml" ContentType="application/vnd.openxmlformats-officedocument.themeOverrid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theme/themeOverride16.xml" ContentType="application/vnd.openxmlformats-officedocument.themeOverrid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theme/themeOverride17.xml" ContentType="application/vnd.openxmlformats-officedocument.themeOverrid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theme/themeOverride18.xml" ContentType="application/vnd.openxmlformats-officedocument.themeOverrid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39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theme/themeOverride19.xml" ContentType="application/vnd.openxmlformats-officedocument.themeOverride+xml"/>
  <Override PartName="/ppt/charts/chart40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theme/themeOverride20.xml" ContentType="application/vnd.openxmlformats-officedocument.themeOverride+xml"/>
  <Override PartName="/ppt/charts/chart41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theme/themeOverride21.xml" ContentType="application/vnd.openxmlformats-officedocument.themeOverride+xml"/>
  <Override PartName="/ppt/charts/chart42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theme/themeOverride22.xml" ContentType="application/vnd.openxmlformats-officedocument.themeOverride+xml"/>
  <Override PartName="/ppt/charts/chart43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theme/themeOverride23.xml" ContentType="application/vnd.openxmlformats-officedocument.themeOverride+xml"/>
  <Override PartName="/ppt/charts/chart44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theme/themeOverride24.xml" ContentType="application/vnd.openxmlformats-officedocument.themeOverride+xml"/>
  <Override PartName="/ppt/charts/chart45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theme/themeOverride25.xml" ContentType="application/vnd.openxmlformats-officedocument.themeOverride+xml"/>
  <Override PartName="/ppt/charts/chart46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theme/themeOverride26.xml" ContentType="application/vnd.openxmlformats-officedocument.themeOverride+xml"/>
  <Override PartName="/ppt/charts/chart47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theme/themeOverride27.xml" ContentType="application/vnd.openxmlformats-officedocument.themeOverride+xml"/>
  <Override PartName="/ppt/charts/chart48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theme/themeOverride28.xml" ContentType="application/vnd.openxmlformats-officedocument.themeOverride+xml"/>
  <Override PartName="/ppt/charts/chart49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theme/themeOverride29.xml" ContentType="application/vnd.openxmlformats-officedocument.themeOverride+xml"/>
  <Override PartName="/ppt/charts/chart50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theme/themeOverride30.xml" ContentType="application/vnd.openxmlformats-officedocument.themeOverride+xml"/>
  <Override PartName="/ppt/charts/chart51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theme/themeOverride31.xml" ContentType="application/vnd.openxmlformats-officedocument.themeOverride+xml"/>
  <Override PartName="/ppt/charts/chart52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theme/themeOverride32.xml" ContentType="application/vnd.openxmlformats-officedocument.themeOverride+xml"/>
  <Override PartName="/ppt/charts/chart53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theme/themeOverride33.xml" ContentType="application/vnd.openxmlformats-officedocument.themeOverride+xml"/>
  <Override PartName="/ppt/charts/chart54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theme/themeOverride34.xml" ContentType="application/vnd.openxmlformats-officedocument.themeOverride+xml"/>
  <Override PartName="/ppt/charts/chart55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theme/themeOverride35.xml" ContentType="application/vnd.openxmlformats-officedocument.themeOverride+xml"/>
  <Override PartName="/ppt/charts/chart56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theme/themeOverride3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8" r:id="rId1"/>
    <p:sldMasterId id="2147483780" r:id="rId2"/>
    <p:sldMasterId id="2147483792" r:id="rId3"/>
    <p:sldMasterId id="2147483804" r:id="rId4"/>
    <p:sldMasterId id="2147483816" r:id="rId5"/>
    <p:sldMasterId id="2147483828" r:id="rId6"/>
    <p:sldMasterId id="2147483840" r:id="rId7"/>
    <p:sldMasterId id="2147483852" r:id="rId8"/>
    <p:sldMasterId id="2147483864" r:id="rId9"/>
    <p:sldMasterId id="2147483888" r:id="rId10"/>
    <p:sldMasterId id="2147483900" r:id="rId11"/>
    <p:sldMasterId id="2147484008" r:id="rId12"/>
    <p:sldMasterId id="2147484020" r:id="rId13"/>
    <p:sldMasterId id="2147484032" r:id="rId14"/>
  </p:sldMasterIdLst>
  <p:notesMasterIdLst>
    <p:notesMasterId r:id="rId73"/>
  </p:notesMasterIdLst>
  <p:sldIdLst>
    <p:sldId id="621" r:id="rId15"/>
    <p:sldId id="580" r:id="rId16"/>
    <p:sldId id="301" r:id="rId17"/>
    <p:sldId id="302" r:id="rId18"/>
    <p:sldId id="716" r:id="rId19"/>
    <p:sldId id="717" r:id="rId20"/>
    <p:sldId id="765" r:id="rId21"/>
    <p:sldId id="303" r:id="rId22"/>
    <p:sldId id="304" r:id="rId23"/>
    <p:sldId id="718" r:id="rId24"/>
    <p:sldId id="719" r:id="rId25"/>
    <p:sldId id="766" r:id="rId26"/>
    <p:sldId id="311" r:id="rId27"/>
    <p:sldId id="312" r:id="rId28"/>
    <p:sldId id="720" r:id="rId29"/>
    <p:sldId id="738" r:id="rId30"/>
    <p:sldId id="767" r:id="rId31"/>
    <p:sldId id="305" r:id="rId32"/>
    <p:sldId id="306" r:id="rId33"/>
    <p:sldId id="724" r:id="rId34"/>
    <p:sldId id="739" r:id="rId35"/>
    <p:sldId id="768" r:id="rId36"/>
    <p:sldId id="307" r:id="rId37"/>
    <p:sldId id="308" r:id="rId38"/>
    <p:sldId id="726" r:id="rId39"/>
    <p:sldId id="740" r:id="rId40"/>
    <p:sldId id="309" r:id="rId41"/>
    <p:sldId id="728" r:id="rId42"/>
    <p:sldId id="741" r:id="rId43"/>
    <p:sldId id="769" r:id="rId44"/>
    <p:sldId id="749" r:id="rId45"/>
    <p:sldId id="755" r:id="rId46"/>
    <p:sldId id="746" r:id="rId47"/>
    <p:sldId id="756" r:id="rId48"/>
    <p:sldId id="737" r:id="rId49"/>
    <p:sldId id="770" r:id="rId50"/>
    <p:sldId id="779" r:id="rId51"/>
    <p:sldId id="780" r:id="rId52"/>
    <p:sldId id="464" r:id="rId53"/>
    <p:sldId id="468" r:id="rId54"/>
    <p:sldId id="763" r:id="rId55"/>
    <p:sldId id="764" r:id="rId56"/>
    <p:sldId id="771" r:id="rId57"/>
    <p:sldId id="730" r:id="rId58"/>
    <p:sldId id="772" r:id="rId59"/>
    <p:sldId id="773" r:id="rId60"/>
    <p:sldId id="759" r:id="rId61"/>
    <p:sldId id="774" r:id="rId62"/>
    <p:sldId id="775" r:id="rId63"/>
    <p:sldId id="762" r:id="rId64"/>
    <p:sldId id="777" r:id="rId65"/>
    <p:sldId id="668" r:id="rId66"/>
    <p:sldId id="669" r:id="rId67"/>
    <p:sldId id="734" r:id="rId68"/>
    <p:sldId id="743" r:id="rId69"/>
    <p:sldId id="754" r:id="rId70"/>
    <p:sldId id="758" r:id="rId71"/>
    <p:sldId id="778" r:id="rId72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71AA042-F083-47AB-A7C4-E3D184AE2CDD}">
          <p14:sldIdLst>
            <p14:sldId id="621"/>
            <p14:sldId id="580"/>
            <p14:sldId id="301"/>
            <p14:sldId id="302"/>
            <p14:sldId id="716"/>
            <p14:sldId id="717"/>
            <p14:sldId id="765"/>
            <p14:sldId id="303"/>
            <p14:sldId id="304"/>
            <p14:sldId id="718"/>
            <p14:sldId id="719"/>
            <p14:sldId id="766"/>
            <p14:sldId id="311"/>
            <p14:sldId id="312"/>
            <p14:sldId id="720"/>
            <p14:sldId id="738"/>
            <p14:sldId id="767"/>
            <p14:sldId id="305"/>
            <p14:sldId id="306"/>
            <p14:sldId id="724"/>
            <p14:sldId id="739"/>
            <p14:sldId id="768"/>
            <p14:sldId id="307"/>
            <p14:sldId id="308"/>
            <p14:sldId id="726"/>
            <p14:sldId id="740"/>
            <p14:sldId id="309"/>
            <p14:sldId id="728"/>
            <p14:sldId id="741"/>
            <p14:sldId id="769"/>
            <p14:sldId id="749"/>
            <p14:sldId id="755"/>
            <p14:sldId id="746"/>
            <p14:sldId id="756"/>
            <p14:sldId id="737"/>
            <p14:sldId id="770"/>
            <p14:sldId id="779"/>
            <p14:sldId id="780"/>
            <p14:sldId id="464"/>
            <p14:sldId id="468"/>
            <p14:sldId id="763"/>
            <p14:sldId id="764"/>
            <p14:sldId id="771"/>
            <p14:sldId id="730"/>
            <p14:sldId id="772"/>
            <p14:sldId id="773"/>
            <p14:sldId id="759"/>
            <p14:sldId id="774"/>
            <p14:sldId id="775"/>
            <p14:sldId id="762"/>
            <p14:sldId id="777"/>
            <p14:sldId id="668"/>
            <p14:sldId id="669"/>
            <p14:sldId id="734"/>
            <p14:sldId id="743"/>
            <p14:sldId id="754"/>
            <p14:sldId id="758"/>
            <p14:sldId id="7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F0DD"/>
    <a:srgbClr val="5B9BD5"/>
    <a:srgbClr val="F13B55"/>
    <a:srgbClr val="CC3300"/>
    <a:srgbClr val="ED7D31"/>
    <a:srgbClr val="FF9900"/>
    <a:srgbClr val="F67E8F"/>
    <a:srgbClr val="F2B800"/>
    <a:srgbClr val="FAD2F1"/>
    <a:srgbClr val="F8BE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58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2.xml"/><Relationship Id="rId21" Type="http://schemas.openxmlformats.org/officeDocument/2006/relationships/slide" Target="slides/slide7.xml"/><Relationship Id="rId42" Type="http://schemas.openxmlformats.org/officeDocument/2006/relationships/slide" Target="slides/slide28.xml"/><Relationship Id="rId47" Type="http://schemas.openxmlformats.org/officeDocument/2006/relationships/slide" Target="slides/slide33.xml"/><Relationship Id="rId63" Type="http://schemas.openxmlformats.org/officeDocument/2006/relationships/slide" Target="slides/slide49.xml"/><Relationship Id="rId68" Type="http://schemas.openxmlformats.org/officeDocument/2006/relationships/slide" Target="slides/slide54.xml"/><Relationship Id="rId16" Type="http://schemas.openxmlformats.org/officeDocument/2006/relationships/slide" Target="slides/slide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slide" Target="slides/slide31.xml"/><Relationship Id="rId53" Type="http://schemas.openxmlformats.org/officeDocument/2006/relationships/slide" Target="slides/slide39.xml"/><Relationship Id="rId58" Type="http://schemas.openxmlformats.org/officeDocument/2006/relationships/slide" Target="slides/slide44.xml"/><Relationship Id="rId66" Type="http://schemas.openxmlformats.org/officeDocument/2006/relationships/slide" Target="slides/slide52.xml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7.xml"/><Relationship Id="rId19" Type="http://schemas.openxmlformats.org/officeDocument/2006/relationships/slide" Target="slides/slide5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slide" Target="slides/slide34.xml"/><Relationship Id="rId56" Type="http://schemas.openxmlformats.org/officeDocument/2006/relationships/slide" Target="slides/slide42.xml"/><Relationship Id="rId64" Type="http://schemas.openxmlformats.org/officeDocument/2006/relationships/slide" Target="slides/slide50.xml"/><Relationship Id="rId69" Type="http://schemas.openxmlformats.org/officeDocument/2006/relationships/slide" Target="slides/slide55.xml"/><Relationship Id="rId77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7.xml"/><Relationship Id="rId72" Type="http://schemas.openxmlformats.org/officeDocument/2006/relationships/slide" Target="slides/slide5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slide" Target="slides/slide32.xml"/><Relationship Id="rId59" Type="http://schemas.openxmlformats.org/officeDocument/2006/relationships/slide" Target="slides/slide45.xml"/><Relationship Id="rId67" Type="http://schemas.openxmlformats.org/officeDocument/2006/relationships/slide" Target="slides/slide53.xml"/><Relationship Id="rId20" Type="http://schemas.openxmlformats.org/officeDocument/2006/relationships/slide" Target="slides/slide6.xml"/><Relationship Id="rId41" Type="http://schemas.openxmlformats.org/officeDocument/2006/relationships/slide" Target="slides/slide27.xml"/><Relationship Id="rId54" Type="http://schemas.openxmlformats.org/officeDocument/2006/relationships/slide" Target="slides/slide40.xml"/><Relationship Id="rId62" Type="http://schemas.openxmlformats.org/officeDocument/2006/relationships/slide" Target="slides/slide48.xml"/><Relationship Id="rId70" Type="http://schemas.openxmlformats.org/officeDocument/2006/relationships/slide" Target="slides/slide56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49" Type="http://schemas.openxmlformats.org/officeDocument/2006/relationships/slide" Target="slides/slide35.xml"/><Relationship Id="rId57" Type="http://schemas.openxmlformats.org/officeDocument/2006/relationships/slide" Target="slides/slide43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7.xml"/><Relationship Id="rId44" Type="http://schemas.openxmlformats.org/officeDocument/2006/relationships/slide" Target="slides/slide30.xml"/><Relationship Id="rId52" Type="http://schemas.openxmlformats.org/officeDocument/2006/relationships/slide" Target="slides/slide38.xml"/><Relationship Id="rId60" Type="http://schemas.openxmlformats.org/officeDocument/2006/relationships/slide" Target="slides/slide46.xml"/><Relationship Id="rId65" Type="http://schemas.openxmlformats.org/officeDocument/2006/relationships/slide" Target="slides/slide51.xml"/><Relationship Id="rId73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39" Type="http://schemas.openxmlformats.org/officeDocument/2006/relationships/slide" Target="slides/slide25.xml"/><Relationship Id="rId34" Type="http://schemas.openxmlformats.org/officeDocument/2006/relationships/slide" Target="slides/slide20.xml"/><Relationship Id="rId50" Type="http://schemas.openxmlformats.org/officeDocument/2006/relationships/slide" Target="slides/slide36.xml"/><Relationship Id="rId55" Type="http://schemas.openxmlformats.org/officeDocument/2006/relationships/slide" Target="slides/slide41.xml"/><Relationship Id="rId76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../embeddings/oleObject3.bin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../embeddings/oleObject4.bin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../embeddings/oleObject5.bin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oleObject" Target="../embeddings/oleObject6.bin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3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24.xml"/><Relationship Id="rId1" Type="http://schemas.microsoft.com/office/2011/relationships/chartStyle" Target="style24.xml"/><Relationship Id="rId4" Type="http://schemas.openxmlformats.org/officeDocument/2006/relationships/package" Target="../embeddings/Microsoft_Excel_Worksheet17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package" Target="../embeddings/Microsoft_Excel_Worksheet20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package" Target="../embeddings/Microsoft_Excel_Worksheet21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package" Target="../embeddings/Microsoft_Excel_Worksheet22.xlsx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23.xlsx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package" Target="../embeddings/Microsoft_Excel_Worksheet24.xlsx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package" Target="../embeddings/Microsoft_Excel_Worksheet25.xlsx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33.xml"/><Relationship Id="rId1" Type="http://schemas.microsoft.com/office/2011/relationships/chartStyle" Target="style33.xml"/><Relationship Id="rId4" Type="http://schemas.openxmlformats.org/officeDocument/2006/relationships/package" Target="../embeddings/Microsoft_Excel_Worksheet26.xlsx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34.xml"/><Relationship Id="rId1" Type="http://schemas.microsoft.com/office/2011/relationships/chartStyle" Target="style34.xml"/><Relationship Id="rId4" Type="http://schemas.openxmlformats.org/officeDocument/2006/relationships/package" Target="../embeddings/Microsoft_Excel_Worksheet27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35.xml"/><Relationship Id="rId1" Type="http://schemas.microsoft.com/office/2011/relationships/chartStyle" Target="style35.xml"/><Relationship Id="rId4" Type="http://schemas.openxmlformats.org/officeDocument/2006/relationships/package" Target="../embeddings/Microsoft_Excel_Worksheet28.xlsx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36.xml"/><Relationship Id="rId1" Type="http://schemas.microsoft.com/office/2011/relationships/chartStyle" Target="style36.xml"/><Relationship Id="rId4" Type="http://schemas.openxmlformats.org/officeDocument/2006/relationships/package" Target="../embeddings/Microsoft_Excel_Worksheet29.xlsx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package" Target="../embeddings/Microsoft_Excel_Worksheet32.xlsx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40.xml"/><Relationship Id="rId1" Type="http://schemas.microsoft.com/office/2011/relationships/chartStyle" Target="style40.xml"/><Relationship Id="rId4" Type="http://schemas.openxmlformats.org/officeDocument/2006/relationships/package" Target="../embeddings/Microsoft_Excel_Worksheet33.xlsx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41.xml"/><Relationship Id="rId1" Type="http://schemas.microsoft.com/office/2011/relationships/chartStyle" Target="style41.xml"/><Relationship Id="rId4" Type="http://schemas.openxmlformats.org/officeDocument/2006/relationships/package" Target="../embeddings/Microsoft_Excel_Worksheet34.xlsx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42.xml"/><Relationship Id="rId1" Type="http://schemas.microsoft.com/office/2011/relationships/chartStyle" Target="style42.xml"/><Relationship Id="rId4" Type="http://schemas.openxmlformats.org/officeDocument/2006/relationships/package" Target="../embeddings/Microsoft_Excel_Worksheet35.xlsx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43.xml"/><Relationship Id="rId1" Type="http://schemas.microsoft.com/office/2011/relationships/chartStyle" Target="style43.xml"/><Relationship Id="rId4" Type="http://schemas.openxmlformats.org/officeDocument/2006/relationships/package" Target="../embeddings/Microsoft_Excel_Worksheet36.xlsx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44.xml"/><Relationship Id="rId1" Type="http://schemas.microsoft.com/office/2011/relationships/chartStyle" Target="style44.xml"/><Relationship Id="rId4" Type="http://schemas.openxmlformats.org/officeDocument/2006/relationships/package" Target="../embeddings/Microsoft_Excel_Worksheet37.xlsx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5.xml"/><Relationship Id="rId2" Type="http://schemas.microsoft.com/office/2011/relationships/chartColorStyle" Target="colors45.xml"/><Relationship Id="rId1" Type="http://schemas.microsoft.com/office/2011/relationships/chartStyle" Target="style45.xml"/><Relationship Id="rId4" Type="http://schemas.openxmlformats.org/officeDocument/2006/relationships/package" Target="../embeddings/Microsoft_Excel_Worksheet38.xlsx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6.xml"/><Relationship Id="rId2" Type="http://schemas.microsoft.com/office/2011/relationships/chartColorStyle" Target="colors46.xml"/><Relationship Id="rId1" Type="http://schemas.microsoft.com/office/2011/relationships/chartStyle" Target="style46.xml"/><Relationship Id="rId4" Type="http://schemas.openxmlformats.org/officeDocument/2006/relationships/package" Target="../embeddings/Microsoft_Excel_Worksheet39.xlsx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7.xml"/><Relationship Id="rId2" Type="http://schemas.microsoft.com/office/2011/relationships/chartColorStyle" Target="colors47.xml"/><Relationship Id="rId1" Type="http://schemas.microsoft.com/office/2011/relationships/chartStyle" Target="style47.xml"/><Relationship Id="rId4" Type="http://schemas.openxmlformats.org/officeDocument/2006/relationships/package" Target="../embeddings/Microsoft_Excel_Worksheet40.xlsx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8.xml"/><Relationship Id="rId2" Type="http://schemas.microsoft.com/office/2011/relationships/chartColorStyle" Target="colors48.xml"/><Relationship Id="rId1" Type="http://schemas.microsoft.com/office/2011/relationships/chartStyle" Target="style48.xml"/><Relationship Id="rId4" Type="http://schemas.openxmlformats.org/officeDocument/2006/relationships/package" Target="../embeddings/Microsoft_Excel_Worksheet41.xlsx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9.xml"/><Relationship Id="rId2" Type="http://schemas.microsoft.com/office/2011/relationships/chartColorStyle" Target="colors49.xml"/><Relationship Id="rId1" Type="http://schemas.microsoft.com/office/2011/relationships/chartStyle" Target="style49.xml"/><Relationship Id="rId4" Type="http://schemas.openxmlformats.org/officeDocument/2006/relationships/package" Target="../embeddings/Microsoft_Excel_Worksheet42.xlsx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0.xml"/><Relationship Id="rId2" Type="http://schemas.microsoft.com/office/2011/relationships/chartColorStyle" Target="colors50.xml"/><Relationship Id="rId1" Type="http://schemas.microsoft.com/office/2011/relationships/chartStyle" Target="style50.xml"/><Relationship Id="rId4" Type="http://schemas.openxmlformats.org/officeDocument/2006/relationships/package" Target="../embeddings/Microsoft_Excel_Worksheet43.xlsx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1.xml"/><Relationship Id="rId2" Type="http://schemas.microsoft.com/office/2011/relationships/chartColorStyle" Target="colors51.xml"/><Relationship Id="rId1" Type="http://schemas.microsoft.com/office/2011/relationships/chartStyle" Target="style51.xml"/><Relationship Id="rId4" Type="http://schemas.openxmlformats.org/officeDocument/2006/relationships/package" Target="../embeddings/Microsoft_Excel_Worksheet44.xlsx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2.xml"/><Relationship Id="rId2" Type="http://schemas.microsoft.com/office/2011/relationships/chartColorStyle" Target="colors52.xml"/><Relationship Id="rId1" Type="http://schemas.microsoft.com/office/2011/relationships/chartStyle" Target="style52.xml"/><Relationship Id="rId4" Type="http://schemas.openxmlformats.org/officeDocument/2006/relationships/package" Target="../embeddings/Microsoft_Excel_Worksheet45.xlsx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53.xml"/><Relationship Id="rId1" Type="http://schemas.microsoft.com/office/2011/relationships/chartStyle" Target="style53.xml"/><Relationship Id="rId4" Type="http://schemas.openxmlformats.org/officeDocument/2006/relationships/package" Target="../embeddings/Microsoft_Excel_Worksheet46.xlsx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4.xml"/><Relationship Id="rId2" Type="http://schemas.microsoft.com/office/2011/relationships/chartColorStyle" Target="colors54.xml"/><Relationship Id="rId1" Type="http://schemas.microsoft.com/office/2011/relationships/chartStyle" Target="style54.xml"/><Relationship Id="rId4" Type="http://schemas.openxmlformats.org/officeDocument/2006/relationships/package" Target="../embeddings/Microsoft_Excel_Worksheet47.xlsx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5.xml"/><Relationship Id="rId2" Type="http://schemas.microsoft.com/office/2011/relationships/chartColorStyle" Target="colors55.xml"/><Relationship Id="rId1" Type="http://schemas.microsoft.com/office/2011/relationships/chartStyle" Target="style55.xml"/><Relationship Id="rId4" Type="http://schemas.openxmlformats.org/officeDocument/2006/relationships/package" Target="../embeddings/Microsoft_Excel_Worksheet48.xlsx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6.xml"/><Relationship Id="rId2" Type="http://schemas.microsoft.com/office/2011/relationships/chartColorStyle" Target="colors56.xml"/><Relationship Id="rId1" Type="http://schemas.microsoft.com/office/2011/relationships/chartStyle" Target="style56.xml"/><Relationship Id="rId4" Type="http://schemas.openxmlformats.org/officeDocument/2006/relationships/package" Target="../embeddings/Microsoft_Excel_Worksheet4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2000" b="1" i="0" cap="all" baseline="0" dirty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روند تعداد بیمار دیابتی شناسایی شده در استان اصفهان تا پایان </a:t>
            </a:r>
            <a:r>
              <a:rPr lang="fa-IR" sz="2000" b="1" i="0" cap="all" baseline="0" dirty="0" smtClean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تابستان </a:t>
            </a:r>
            <a:r>
              <a:rPr lang="fa-IR" sz="2000" b="1" i="0" cap="all" baseline="0" dirty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1405</a:t>
            </a:r>
            <a:endParaRPr lang="en-US" sz="2000" dirty="0">
              <a:solidFill>
                <a:srgbClr val="C00000"/>
              </a:solidFill>
              <a:effectLst/>
              <a:cs typeface="B Titr" panose="00000700000000000000" pitchFamily="2" charset="-78"/>
            </a:endParaRPr>
          </a:p>
        </c:rich>
      </c:tx>
      <c:layout>
        <c:manualLayout>
          <c:xMode val="edge"/>
          <c:yMode val="edge"/>
          <c:x val="5.6406250000000012E-2"/>
          <c:y val="2.5925925925925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853264435695542E-2"/>
          <c:y val="7.7731554389034702E-2"/>
          <c:w val="0.92310211614173232"/>
          <c:h val="0.758877077865266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'تعداد بیمار دیابتی'!$AC$4</c:f>
              <c:strCache>
                <c:ptCount val="1"/>
                <c:pt idx="0">
                  <c:v>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5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بیمار دیابتی'!$AJ$3:$BP$3</c:f>
              <c:strCache>
                <c:ptCount val="33"/>
                <c:pt idx="0">
                  <c:v>سه ماهه دوم 97</c:v>
                </c:pt>
                <c:pt idx="1">
                  <c:v>سه ماهه سوم 
  97</c:v>
                </c:pt>
                <c:pt idx="2">
                  <c:v>سه ماهه چهارم  97</c:v>
                </c:pt>
                <c:pt idx="3">
                  <c:v>سه ماهه اول 98</c:v>
                </c:pt>
                <c:pt idx="4">
                  <c:v>سه ماهه دوم 98</c:v>
                </c:pt>
                <c:pt idx="5">
                  <c:v>سه ماهه سوم 
  98</c:v>
                </c:pt>
                <c:pt idx="6">
                  <c:v>سه ماهه چهارم 98</c:v>
                </c:pt>
                <c:pt idx="7">
                  <c:v>سه ماهه اول 99</c:v>
                </c:pt>
                <c:pt idx="8">
                  <c:v>سه ماهه دوم 99</c:v>
                </c:pt>
                <c:pt idx="9">
                  <c:v>سه ماهه سوم 99</c:v>
                </c:pt>
                <c:pt idx="10">
                  <c:v>سه ماهه چهارم  99</c:v>
                </c:pt>
                <c:pt idx="11">
                  <c:v>سه ماهه اول 1400</c:v>
                </c:pt>
                <c:pt idx="12">
                  <c:v>سه ماهه دوم   1400</c:v>
                </c:pt>
                <c:pt idx="13">
                  <c:v>سه ماهه سوم  1400</c:v>
                </c:pt>
                <c:pt idx="14">
                  <c:v>سه ماهه چهارم   1400</c:v>
                </c:pt>
                <c:pt idx="15">
                  <c:v>سه ماهه اول 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 1404</c:v>
                </c:pt>
                <c:pt idx="28">
                  <c:v>تابستان 1404</c:v>
                </c:pt>
                <c:pt idx="29">
                  <c:v>پاییز 1404</c:v>
                </c:pt>
                <c:pt idx="30">
                  <c:v>زمستان 1404</c:v>
                </c:pt>
                <c:pt idx="31">
                  <c:v>بهار1405</c:v>
                </c:pt>
                <c:pt idx="32">
                  <c:v>تابستان1405</c:v>
                </c:pt>
              </c:strCache>
            </c:strRef>
          </c:cat>
          <c:val>
            <c:numRef>
              <c:f>'تعداد بیمار دیابتی'!$AJ$4:$BP$4</c:f>
              <c:numCache>
                <c:formatCode>General</c:formatCode>
                <c:ptCount val="33"/>
                <c:pt idx="0">
                  <c:v>68535</c:v>
                </c:pt>
                <c:pt idx="1">
                  <c:v>77363</c:v>
                </c:pt>
                <c:pt idx="2">
                  <c:v>88174</c:v>
                </c:pt>
                <c:pt idx="3">
                  <c:v>98726</c:v>
                </c:pt>
                <c:pt idx="4">
                  <c:v>107886</c:v>
                </c:pt>
                <c:pt idx="5">
                  <c:v>115946</c:v>
                </c:pt>
                <c:pt idx="6">
                  <c:v>124594</c:v>
                </c:pt>
                <c:pt idx="7">
                  <c:v>130813</c:v>
                </c:pt>
                <c:pt idx="8">
                  <c:v>137903</c:v>
                </c:pt>
                <c:pt idx="9">
                  <c:v>144535</c:v>
                </c:pt>
                <c:pt idx="10">
                  <c:v>148411</c:v>
                </c:pt>
                <c:pt idx="11">
                  <c:v>155565</c:v>
                </c:pt>
                <c:pt idx="12">
                  <c:v>161774</c:v>
                </c:pt>
                <c:pt idx="13">
                  <c:v>166874</c:v>
                </c:pt>
                <c:pt idx="14">
                  <c:v>171334</c:v>
                </c:pt>
                <c:pt idx="15">
                  <c:v>173842</c:v>
                </c:pt>
                <c:pt idx="16">
                  <c:v>178520</c:v>
                </c:pt>
                <c:pt idx="17">
                  <c:v>184002</c:v>
                </c:pt>
                <c:pt idx="18">
                  <c:v>188154</c:v>
                </c:pt>
                <c:pt idx="19">
                  <c:v>192588</c:v>
                </c:pt>
                <c:pt idx="20">
                  <c:v>198421</c:v>
                </c:pt>
                <c:pt idx="21">
                  <c:v>204886</c:v>
                </c:pt>
                <c:pt idx="22">
                  <c:v>214976</c:v>
                </c:pt>
                <c:pt idx="23">
                  <c:v>219827</c:v>
                </c:pt>
                <c:pt idx="24">
                  <c:v>223959</c:v>
                </c:pt>
                <c:pt idx="25">
                  <c:v>229291</c:v>
                </c:pt>
                <c:pt idx="26">
                  <c:v>233900</c:v>
                </c:pt>
                <c:pt idx="27">
                  <c:v>237934</c:v>
                </c:pt>
                <c:pt idx="28">
                  <c:v>241826</c:v>
                </c:pt>
                <c:pt idx="29">
                  <c:v>245981</c:v>
                </c:pt>
                <c:pt idx="30">
                  <c:v>249346</c:v>
                </c:pt>
                <c:pt idx="31">
                  <c:v>252971</c:v>
                </c:pt>
                <c:pt idx="32">
                  <c:v>256232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26-4F8A-B86E-510C6CA432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74792144"/>
        <c:axId val="-1174798128"/>
      </c:barChart>
      <c:catAx>
        <c:axId val="-117479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98128"/>
        <c:crosses val="autoZero"/>
        <c:auto val="1"/>
        <c:lblAlgn val="ctr"/>
        <c:lblOffset val="100"/>
        <c:noMultiLvlLbl val="0"/>
      </c:catAx>
      <c:valAx>
        <c:axId val="-11747981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74792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b="1" dirty="0">
                <a:solidFill>
                  <a:srgbClr val="C00000"/>
                </a:solidFill>
              </a:rPr>
              <a:t>روند درصد دیابتی های شناسایی شده نسبت به خطرسنجی های انجام شده استان اصفهان </a:t>
            </a:r>
          </a:p>
          <a:p>
            <a:pPr>
              <a:defRPr b="1">
                <a:solidFill>
                  <a:srgbClr val="C00000"/>
                </a:solidFill>
              </a:defRPr>
            </a:pPr>
            <a:r>
              <a:rPr lang="fa-IR" b="1" dirty="0">
                <a:solidFill>
                  <a:srgbClr val="C00000"/>
                </a:solidFill>
              </a:rPr>
              <a:t>تا </a:t>
            </a:r>
            <a:r>
              <a:rPr lang="fa-IR" b="1" dirty="0" smtClean="0">
                <a:solidFill>
                  <a:srgbClr val="C00000"/>
                </a:solidFill>
              </a:rPr>
              <a:t>پایان</a:t>
            </a:r>
            <a:r>
              <a:rPr lang="fa-IR" b="1" baseline="0" dirty="0">
                <a:solidFill>
                  <a:srgbClr val="C00000"/>
                </a:solidFill>
              </a:rPr>
              <a:t> </a:t>
            </a:r>
            <a:r>
              <a:rPr lang="fa-IR" b="1" baseline="0" dirty="0" smtClean="0">
                <a:solidFill>
                  <a:srgbClr val="C00000"/>
                </a:solidFill>
              </a:rPr>
              <a:t>تابستان1405</a:t>
            </a:r>
            <a:endParaRPr lang="en-US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1653904199475063"/>
          <c:y val="2.2222222222222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6621473097112863E-2"/>
          <c:y val="0.15438888888888888"/>
          <c:w val="0.95337852690288716"/>
          <c:h val="0.59263079615048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بیمار دیابتی'!$K$3:$AO$3</c:f>
              <c:strCache>
                <c:ptCount val="31"/>
                <c:pt idx="0">
                  <c:v>سه ماهه اول  98</c:v>
                </c:pt>
                <c:pt idx="1">
                  <c:v>سه ماهه دوم  98</c:v>
                </c:pt>
                <c:pt idx="2">
                  <c:v>سه ماهه سوم  98</c:v>
                </c:pt>
                <c:pt idx="3">
                  <c:v>سه ماهه چهارم  98</c:v>
                </c:pt>
                <c:pt idx="4">
                  <c:v>سه ماهه اول99</c:v>
                </c:pt>
                <c:pt idx="5">
                  <c:v>سه ماهه دوم  99</c:v>
                </c:pt>
                <c:pt idx="6">
                  <c:v>سه ماهه سوم  99</c:v>
                </c:pt>
                <c:pt idx="7">
                  <c:v>سه ماهه چهارم 99</c:v>
                </c:pt>
                <c:pt idx="8">
                  <c:v>سه ماهه اول 1400</c:v>
                </c:pt>
                <c:pt idx="9">
                  <c:v>سه ماهه دوم 1400</c:v>
                </c:pt>
                <c:pt idx="10">
                  <c:v>سه ماهه سوم 1400</c:v>
                </c:pt>
                <c:pt idx="11">
                  <c:v>سه ماهه چهارم  1400</c:v>
                </c:pt>
                <c:pt idx="12">
                  <c:v>سه ماهه اول  1401</c:v>
                </c:pt>
                <c:pt idx="13">
                  <c:v>سه ماهه دوم 1401</c:v>
                </c:pt>
                <c:pt idx="14">
                  <c:v>سه ماهه سوم 1401</c:v>
                </c:pt>
                <c:pt idx="15">
                  <c:v>سه ماهه چهارم 1401</c:v>
                </c:pt>
                <c:pt idx="16">
                  <c:v>سه ماهه اول 1402</c:v>
                </c:pt>
                <c:pt idx="17">
                  <c:v>سه ماهه دوم 1402</c:v>
                </c:pt>
                <c:pt idx="18">
                  <c:v>سه ماهه سوم 1402</c:v>
                </c:pt>
                <c:pt idx="19">
                  <c:v>سه ماهه چهارم 1402</c:v>
                </c:pt>
                <c:pt idx="20">
                  <c:v>سه ماهه اول1403</c:v>
                </c:pt>
                <c:pt idx="21">
                  <c:v>سه ماهه دوم1403</c:v>
                </c:pt>
                <c:pt idx="22">
                  <c:v>سه ماهه سوم1403</c:v>
                </c:pt>
                <c:pt idx="23">
                  <c:v>زمستان 1403</c:v>
                </c:pt>
                <c:pt idx="24">
                  <c:v>بهار 1404</c:v>
                </c:pt>
                <c:pt idx="25">
                  <c:v>تابستان 1404</c:v>
                </c:pt>
                <c:pt idx="26">
                  <c:v>پاییز 1404</c:v>
                </c:pt>
                <c:pt idx="27">
                  <c:v>زمستان  1404</c:v>
                </c:pt>
                <c:pt idx="28">
                  <c:v>زمستان  1404</c:v>
                </c:pt>
                <c:pt idx="29">
                  <c:v>بهار1405</c:v>
                </c:pt>
                <c:pt idx="30">
                  <c:v>تابستان1405</c:v>
                </c:pt>
              </c:strCache>
            </c:strRef>
          </c:cat>
          <c:val>
            <c:numRef>
              <c:f>'درصد بیمار دیابتی'!$K$31:$AO$31</c:f>
              <c:numCache>
                <c:formatCode>General</c:formatCode>
                <c:ptCount val="31"/>
                <c:pt idx="0">
                  <c:v>11.43</c:v>
                </c:pt>
                <c:pt idx="1">
                  <c:v>11.28</c:v>
                </c:pt>
                <c:pt idx="2">
                  <c:v>11.31</c:v>
                </c:pt>
                <c:pt idx="3">
                  <c:v>11.37</c:v>
                </c:pt>
                <c:pt idx="4">
                  <c:v>11.58</c:v>
                </c:pt>
                <c:pt idx="5">
                  <c:v>11.83</c:v>
                </c:pt>
                <c:pt idx="6">
                  <c:v>12.12</c:v>
                </c:pt>
                <c:pt idx="7">
                  <c:v>12.14</c:v>
                </c:pt>
                <c:pt idx="8">
                  <c:v>12.61</c:v>
                </c:pt>
                <c:pt idx="9">
                  <c:v>12.79</c:v>
                </c:pt>
                <c:pt idx="10">
                  <c:v>12.83</c:v>
                </c:pt>
                <c:pt idx="11">
                  <c:v>12.88</c:v>
                </c:pt>
                <c:pt idx="12">
                  <c:v>12.88</c:v>
                </c:pt>
                <c:pt idx="13">
                  <c:v>12.86</c:v>
                </c:pt>
                <c:pt idx="14">
                  <c:v>12.93</c:v>
                </c:pt>
                <c:pt idx="15">
                  <c:v>12.99</c:v>
                </c:pt>
                <c:pt idx="16">
                  <c:v>13</c:v>
                </c:pt>
                <c:pt idx="17">
                  <c:v>13.03</c:v>
                </c:pt>
                <c:pt idx="18">
                  <c:v>13.15</c:v>
                </c:pt>
                <c:pt idx="19">
                  <c:v>13.37</c:v>
                </c:pt>
                <c:pt idx="20">
                  <c:v>13.47</c:v>
                </c:pt>
                <c:pt idx="21">
                  <c:v>13.44</c:v>
                </c:pt>
                <c:pt idx="22">
                  <c:v>13.37</c:v>
                </c:pt>
                <c:pt idx="23">
                  <c:v>13.3</c:v>
                </c:pt>
                <c:pt idx="24">
                  <c:v>13.26</c:v>
                </c:pt>
                <c:pt idx="25">
                  <c:v>13.24</c:v>
                </c:pt>
                <c:pt idx="26">
                  <c:v>13.31</c:v>
                </c:pt>
                <c:pt idx="27">
                  <c:v>13.37</c:v>
                </c:pt>
                <c:pt idx="28">
                  <c:v>13.37</c:v>
                </c:pt>
                <c:pt idx="29">
                  <c:v>13.44</c:v>
                </c:pt>
                <c:pt idx="30">
                  <c:v>13.55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84-4B55-BA19-54E25DB42BA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174787248"/>
        <c:axId val="-1174790512"/>
      </c:barChart>
      <c:catAx>
        <c:axId val="-117478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90512"/>
        <c:crosses val="autoZero"/>
        <c:auto val="1"/>
        <c:lblAlgn val="ctr"/>
        <c:lblOffset val="100"/>
        <c:noMultiLvlLbl val="0"/>
      </c:catAx>
      <c:valAx>
        <c:axId val="-11747905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74787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</a:t>
            </a:r>
            <a:r>
              <a:rPr lang="fa-IR" sz="2000" b="1" baseline="0" dirty="0">
                <a:solidFill>
                  <a:srgbClr val="FF0000"/>
                </a:solidFill>
              </a:rPr>
              <a:t> </a:t>
            </a:r>
            <a:r>
              <a:rPr lang="fa-IR" sz="2000" b="1" dirty="0">
                <a:solidFill>
                  <a:srgbClr val="FF0000"/>
                </a:solidFill>
              </a:rPr>
              <a:t>بیماریابی دیابت به تفکیک شهرستان ها تا پایان</a:t>
            </a:r>
            <a:r>
              <a:rPr lang="fa-IR" sz="2000" b="1" baseline="0" dirty="0">
                <a:solidFill>
                  <a:srgbClr val="FF0000"/>
                </a:solidFill>
              </a:rPr>
              <a:t> </a:t>
            </a:r>
            <a:r>
              <a:rPr lang="fa-IR" sz="2000" b="1" baseline="0" dirty="0" smtClean="0">
                <a:solidFill>
                  <a:srgbClr val="FF0000"/>
                </a:solidFill>
              </a:rPr>
              <a:t>تابستان</a:t>
            </a:r>
            <a:r>
              <a:rPr lang="fa-IR" sz="2000" b="1" dirty="0" smtClean="0">
                <a:solidFill>
                  <a:srgbClr val="FF0000"/>
                </a:solidFill>
              </a:rPr>
              <a:t> </a:t>
            </a:r>
            <a:r>
              <a:rPr lang="fa-IR" sz="2000" b="1" dirty="0">
                <a:solidFill>
                  <a:srgbClr val="FF0000"/>
                </a:solidFill>
              </a:rPr>
              <a:t>1405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600951443569554E-2"/>
          <c:y val="7.407407407407407E-2"/>
          <c:w val="0.96357381889763782"/>
          <c:h val="0.753146252551764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Sheet1!$B$189</c:f>
              <c:strCache>
                <c:ptCount val="1"/>
                <c:pt idx="0">
                  <c:v>درصد شیوع دیابت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158-4695-8535-ECDA3B057F6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705-43C9-94CC-CA20B60DA795}"/>
              </c:ext>
            </c:extLst>
          </c:dPt>
          <c:dPt>
            <c:idx val="9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158-4695-8535-ECDA3B057F6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58-4844-8F85-F64F31F6F93F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D47B-4B77-8F49-A7B378790794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158-4695-8535-ECDA3B057F6E}"/>
              </c:ext>
            </c:extLst>
          </c:dPt>
          <c:dLbls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D47B-4B77-8F49-A7B3787907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Sheet1!$A$190:$A$217</c:f>
              <c:strCache>
                <c:ptCount val="28"/>
                <c:pt idx="0">
                  <c:v>اردستان</c:v>
                </c:pt>
                <c:pt idx="1">
                  <c:v>نطنز</c:v>
                </c:pt>
                <c:pt idx="2">
                  <c:v>خور</c:v>
                </c:pt>
                <c:pt idx="3">
                  <c:v>کوهپایه</c:v>
                </c:pt>
                <c:pt idx="4">
                  <c:v>برخوار</c:v>
                </c:pt>
                <c:pt idx="5">
                  <c:v>دهاقان</c:v>
                </c:pt>
                <c:pt idx="6">
                  <c:v>خمینی شهر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اصفهان 1</c:v>
                </c:pt>
                <c:pt idx="10">
                  <c:v>نجف آباد</c:v>
                </c:pt>
                <c:pt idx="11">
                  <c:v>هرند</c:v>
                </c:pt>
                <c:pt idx="12">
                  <c:v>شاهین شهر </c:v>
                </c:pt>
                <c:pt idx="13">
                  <c:v>فلاورجان</c:v>
                </c:pt>
                <c:pt idx="14">
                  <c:v>فریدن</c:v>
                </c:pt>
                <c:pt idx="15">
                  <c:v>استان</c:v>
                </c:pt>
                <c:pt idx="16">
                  <c:v>نائین</c:v>
                </c:pt>
                <c:pt idx="17">
                  <c:v>مبارکه</c:v>
                </c:pt>
                <c:pt idx="18">
                  <c:v>جرقویه</c:v>
                </c:pt>
                <c:pt idx="19">
                  <c:v>تیران </c:v>
                </c:pt>
                <c:pt idx="20">
                  <c:v>لنجان</c:v>
                </c:pt>
                <c:pt idx="21">
                  <c:v>اصفهان 2</c:v>
                </c:pt>
                <c:pt idx="22">
                  <c:v>شهرضا</c:v>
                </c:pt>
                <c:pt idx="23">
                  <c:v>بوئین</c:v>
                </c:pt>
                <c:pt idx="24">
                  <c:v>چادگان</c:v>
                </c:pt>
                <c:pt idx="25">
                  <c:v>سمیرم</c:v>
                </c:pt>
                <c:pt idx="26">
                  <c:v>گلپایگان</c:v>
                </c:pt>
                <c:pt idx="27">
                  <c:v>فریدونشهر</c:v>
                </c:pt>
              </c:strCache>
            </c:strRef>
          </c:cat>
          <c:val>
            <c:numRef>
              <c:f>Sheet1!$B$190:$B$217</c:f>
              <c:numCache>
                <c:formatCode>General</c:formatCode>
                <c:ptCount val="28"/>
                <c:pt idx="0">
                  <c:v>18.98</c:v>
                </c:pt>
                <c:pt idx="1">
                  <c:v>18.350000000000001</c:v>
                </c:pt>
                <c:pt idx="2">
                  <c:v>18.02</c:v>
                </c:pt>
                <c:pt idx="3">
                  <c:v>15.75</c:v>
                </c:pt>
                <c:pt idx="4">
                  <c:v>15.05</c:v>
                </c:pt>
                <c:pt idx="5">
                  <c:v>14.75</c:v>
                </c:pt>
                <c:pt idx="6">
                  <c:v>14.63</c:v>
                </c:pt>
                <c:pt idx="7">
                  <c:v>14.61</c:v>
                </c:pt>
                <c:pt idx="8">
                  <c:v>14.52</c:v>
                </c:pt>
                <c:pt idx="9">
                  <c:v>14.29</c:v>
                </c:pt>
                <c:pt idx="10">
                  <c:v>14.28</c:v>
                </c:pt>
                <c:pt idx="11">
                  <c:v>14.26</c:v>
                </c:pt>
                <c:pt idx="12">
                  <c:v>14.2</c:v>
                </c:pt>
                <c:pt idx="13">
                  <c:v>13.74</c:v>
                </c:pt>
                <c:pt idx="14">
                  <c:v>13.62</c:v>
                </c:pt>
                <c:pt idx="15">
                  <c:v>13.55</c:v>
                </c:pt>
                <c:pt idx="16">
                  <c:v>13.28</c:v>
                </c:pt>
                <c:pt idx="17">
                  <c:v>13.1</c:v>
                </c:pt>
                <c:pt idx="18">
                  <c:v>13.08</c:v>
                </c:pt>
                <c:pt idx="19">
                  <c:v>12.8</c:v>
                </c:pt>
                <c:pt idx="20">
                  <c:v>12.67</c:v>
                </c:pt>
                <c:pt idx="21">
                  <c:v>12.38</c:v>
                </c:pt>
                <c:pt idx="22">
                  <c:v>12.09</c:v>
                </c:pt>
                <c:pt idx="23">
                  <c:v>11.86</c:v>
                </c:pt>
                <c:pt idx="24">
                  <c:v>11.08</c:v>
                </c:pt>
                <c:pt idx="25">
                  <c:v>10.67</c:v>
                </c:pt>
                <c:pt idx="26">
                  <c:v>10.58</c:v>
                </c:pt>
                <c:pt idx="27">
                  <c:v>9.42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73-4A1F-A7E1-D8B03762E3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74784528"/>
        <c:axId val="-1174782896"/>
      </c:barChart>
      <c:catAx>
        <c:axId val="-1174784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82896"/>
        <c:crosses val="autoZero"/>
        <c:auto val="1"/>
        <c:lblAlgn val="ctr"/>
        <c:lblOffset val="100"/>
        <c:noMultiLvlLbl val="0"/>
      </c:catAx>
      <c:valAx>
        <c:axId val="-1174782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8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بیماریابی دیابت به تفکیک شهرستان ها در</a:t>
            </a:r>
            <a:r>
              <a:rPr lang="fa-IR" sz="2000" b="1" baseline="0" dirty="0">
                <a:solidFill>
                  <a:srgbClr val="FF0000"/>
                </a:solidFill>
              </a:rPr>
              <a:t> فصل </a:t>
            </a:r>
            <a:r>
              <a:rPr lang="fa-IR" sz="2000" b="1" baseline="0" dirty="0" smtClean="0">
                <a:solidFill>
                  <a:srgbClr val="FF0000"/>
                </a:solidFill>
              </a:rPr>
              <a:t>بهار و تابستان</a:t>
            </a:r>
            <a:r>
              <a:rPr lang="fa-IR" sz="2000" b="1" dirty="0" smtClean="0">
                <a:solidFill>
                  <a:srgbClr val="FF0000"/>
                </a:solidFill>
              </a:rPr>
              <a:t> </a:t>
            </a:r>
            <a:r>
              <a:rPr lang="fa-IR" sz="2000" b="1" dirty="0">
                <a:solidFill>
                  <a:srgbClr val="FF0000"/>
                </a:solidFill>
              </a:rPr>
              <a:t>1405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3864845800524934"/>
          <c:y val="2.2222222222222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3926181102362203E-2"/>
          <c:y val="7.6694517351997671E-2"/>
          <c:w val="0.96357381889763782"/>
          <c:h val="0.7336550014581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Sheet1!$B$189</c:f>
              <c:strCache>
                <c:ptCount val="1"/>
                <c:pt idx="0">
                  <c:v>درصد شیوع دیابت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CB8-4804-AAF0-95CCB258B3DE}"/>
              </c:ext>
            </c:extLst>
          </c:dPt>
          <c:dPt>
            <c:idx val="6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CB8-4804-AAF0-95CCB258B3D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4A-45BE-ADB6-D491364A8B6B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B4A-45BE-ADB6-D491364A8B6B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D13-4521-B985-3128C297D4B5}"/>
              </c:ext>
            </c:extLst>
          </c:dPt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B4A-45BE-ADB6-D491364A8B6B}"/>
                </c:ext>
              </c:extLst>
            </c:dLbl>
            <c:dLbl>
              <c:idx val="15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ED13-4521-B985-3128C297D4B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Sheet1!$A$190:$A$217</c:f>
              <c:strCache>
                <c:ptCount val="28"/>
                <c:pt idx="0">
                  <c:v>اردستان</c:v>
                </c:pt>
                <c:pt idx="1">
                  <c:v>نطنز</c:v>
                </c:pt>
                <c:pt idx="2">
                  <c:v>خور</c:v>
                </c:pt>
                <c:pt idx="3">
                  <c:v>کوهپایه</c:v>
                </c:pt>
                <c:pt idx="4">
                  <c:v>برخوار</c:v>
                </c:pt>
                <c:pt idx="5">
                  <c:v>دهاقان</c:v>
                </c:pt>
                <c:pt idx="6">
                  <c:v>خمینی شهر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اصفهان 1</c:v>
                </c:pt>
                <c:pt idx="10">
                  <c:v>نجف آباد</c:v>
                </c:pt>
                <c:pt idx="11">
                  <c:v>هرند</c:v>
                </c:pt>
                <c:pt idx="12">
                  <c:v>شاهین شهر </c:v>
                </c:pt>
                <c:pt idx="13">
                  <c:v>فلاورجان</c:v>
                </c:pt>
                <c:pt idx="14">
                  <c:v>فریدن</c:v>
                </c:pt>
                <c:pt idx="15">
                  <c:v>استان</c:v>
                </c:pt>
                <c:pt idx="16">
                  <c:v>نائین</c:v>
                </c:pt>
                <c:pt idx="17">
                  <c:v>مبارکه</c:v>
                </c:pt>
                <c:pt idx="18">
                  <c:v>جرقویه</c:v>
                </c:pt>
                <c:pt idx="19">
                  <c:v>تیران </c:v>
                </c:pt>
                <c:pt idx="20">
                  <c:v>لنجان</c:v>
                </c:pt>
                <c:pt idx="21">
                  <c:v>اصفهان 2</c:v>
                </c:pt>
                <c:pt idx="22">
                  <c:v>شهرضا</c:v>
                </c:pt>
                <c:pt idx="23">
                  <c:v>بوئین</c:v>
                </c:pt>
                <c:pt idx="24">
                  <c:v>چادگان</c:v>
                </c:pt>
                <c:pt idx="25">
                  <c:v>سمیرم</c:v>
                </c:pt>
                <c:pt idx="26">
                  <c:v>گلپایگان</c:v>
                </c:pt>
                <c:pt idx="27">
                  <c:v>فریدونشهر</c:v>
                </c:pt>
              </c:strCache>
            </c:strRef>
          </c:cat>
          <c:val>
            <c:numRef>
              <c:f>Sheet1!$B$190:$B$217</c:f>
              <c:numCache>
                <c:formatCode>General</c:formatCode>
                <c:ptCount val="28"/>
                <c:pt idx="0">
                  <c:v>18.98</c:v>
                </c:pt>
                <c:pt idx="1">
                  <c:v>18.350000000000001</c:v>
                </c:pt>
                <c:pt idx="2">
                  <c:v>18.02</c:v>
                </c:pt>
                <c:pt idx="3">
                  <c:v>15.75</c:v>
                </c:pt>
                <c:pt idx="4">
                  <c:v>15.05</c:v>
                </c:pt>
                <c:pt idx="5">
                  <c:v>14.75</c:v>
                </c:pt>
                <c:pt idx="6">
                  <c:v>14.63</c:v>
                </c:pt>
                <c:pt idx="7">
                  <c:v>14.61</c:v>
                </c:pt>
                <c:pt idx="8">
                  <c:v>14.52</c:v>
                </c:pt>
                <c:pt idx="9">
                  <c:v>14.29</c:v>
                </c:pt>
                <c:pt idx="10">
                  <c:v>14.28</c:v>
                </c:pt>
                <c:pt idx="11">
                  <c:v>14.26</c:v>
                </c:pt>
                <c:pt idx="12">
                  <c:v>14.2</c:v>
                </c:pt>
                <c:pt idx="13">
                  <c:v>13.74</c:v>
                </c:pt>
                <c:pt idx="14">
                  <c:v>13.62</c:v>
                </c:pt>
                <c:pt idx="15">
                  <c:v>13.55</c:v>
                </c:pt>
                <c:pt idx="16">
                  <c:v>13.28</c:v>
                </c:pt>
                <c:pt idx="17">
                  <c:v>13.1</c:v>
                </c:pt>
                <c:pt idx="18">
                  <c:v>13.08</c:v>
                </c:pt>
                <c:pt idx="19">
                  <c:v>12.8</c:v>
                </c:pt>
                <c:pt idx="20">
                  <c:v>12.67</c:v>
                </c:pt>
                <c:pt idx="21">
                  <c:v>12.38</c:v>
                </c:pt>
                <c:pt idx="22">
                  <c:v>12.09</c:v>
                </c:pt>
                <c:pt idx="23">
                  <c:v>11.86</c:v>
                </c:pt>
                <c:pt idx="24">
                  <c:v>11.08</c:v>
                </c:pt>
                <c:pt idx="25">
                  <c:v>10.67</c:v>
                </c:pt>
                <c:pt idx="26">
                  <c:v>10.58</c:v>
                </c:pt>
                <c:pt idx="27">
                  <c:v>9.42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9D-44A9-B664-F66E3CC289E7}"/>
            </c:ext>
          </c:extLst>
        </c:ser>
        <c:ser>
          <c:idx val="1"/>
          <c:order val="1"/>
          <c:tx>
            <c:strRef>
              <c:f>Sheet1!$C$189</c:f>
              <c:strCache>
                <c:ptCount val="1"/>
                <c:pt idx="0">
                  <c:v>درصد شیوع دیابت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ED7D3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CB8-4804-AAF0-95CCB258B3D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D13-4521-B985-3128C297D4B5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D13-4521-B985-3128C297D4B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Sheet1!$A$190:$A$217</c:f>
              <c:strCache>
                <c:ptCount val="28"/>
                <c:pt idx="0">
                  <c:v>اردستان</c:v>
                </c:pt>
                <c:pt idx="1">
                  <c:v>نطنز</c:v>
                </c:pt>
                <c:pt idx="2">
                  <c:v>خور</c:v>
                </c:pt>
                <c:pt idx="3">
                  <c:v>کوهپایه</c:v>
                </c:pt>
                <c:pt idx="4">
                  <c:v>برخوار</c:v>
                </c:pt>
                <c:pt idx="5">
                  <c:v>دهاقان</c:v>
                </c:pt>
                <c:pt idx="6">
                  <c:v>خمینی شهر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اصفهان 1</c:v>
                </c:pt>
                <c:pt idx="10">
                  <c:v>نجف آباد</c:v>
                </c:pt>
                <c:pt idx="11">
                  <c:v>هرند</c:v>
                </c:pt>
                <c:pt idx="12">
                  <c:v>شاهین شهر </c:v>
                </c:pt>
                <c:pt idx="13">
                  <c:v>فلاورجان</c:v>
                </c:pt>
                <c:pt idx="14">
                  <c:v>فریدن</c:v>
                </c:pt>
                <c:pt idx="15">
                  <c:v>استان</c:v>
                </c:pt>
                <c:pt idx="16">
                  <c:v>نائین</c:v>
                </c:pt>
                <c:pt idx="17">
                  <c:v>مبارکه</c:v>
                </c:pt>
                <c:pt idx="18">
                  <c:v>جرقویه</c:v>
                </c:pt>
                <c:pt idx="19">
                  <c:v>تیران </c:v>
                </c:pt>
                <c:pt idx="20">
                  <c:v>لنجان</c:v>
                </c:pt>
                <c:pt idx="21">
                  <c:v>اصفهان 2</c:v>
                </c:pt>
                <c:pt idx="22">
                  <c:v>شهرضا</c:v>
                </c:pt>
                <c:pt idx="23">
                  <c:v>بوئین</c:v>
                </c:pt>
                <c:pt idx="24">
                  <c:v>چادگان</c:v>
                </c:pt>
                <c:pt idx="25">
                  <c:v>سمیرم</c:v>
                </c:pt>
                <c:pt idx="26">
                  <c:v>گلپایگان</c:v>
                </c:pt>
                <c:pt idx="27">
                  <c:v>فریدونشهر</c:v>
                </c:pt>
              </c:strCache>
            </c:strRef>
          </c:cat>
          <c:val>
            <c:numRef>
              <c:f>Sheet1!$C$190:$C$217</c:f>
              <c:numCache>
                <c:formatCode>0.00</c:formatCode>
                <c:ptCount val="28"/>
                <c:pt idx="0">
                  <c:v>18.89</c:v>
                </c:pt>
                <c:pt idx="1">
                  <c:v>18.11</c:v>
                </c:pt>
                <c:pt idx="2">
                  <c:v>17.73</c:v>
                </c:pt>
                <c:pt idx="3">
                  <c:v>15.73</c:v>
                </c:pt>
                <c:pt idx="4">
                  <c:v>14.85</c:v>
                </c:pt>
                <c:pt idx="5">
                  <c:v>14.59</c:v>
                </c:pt>
                <c:pt idx="6">
                  <c:v>14.53</c:v>
                </c:pt>
                <c:pt idx="7">
                  <c:v>14.27</c:v>
                </c:pt>
                <c:pt idx="8">
                  <c:v>14.24</c:v>
                </c:pt>
                <c:pt idx="9">
                  <c:v>14.24</c:v>
                </c:pt>
                <c:pt idx="10">
                  <c:v>14.13</c:v>
                </c:pt>
                <c:pt idx="11">
                  <c:v>14.45</c:v>
                </c:pt>
                <c:pt idx="12" formatCode="General">
                  <c:v>14.05</c:v>
                </c:pt>
                <c:pt idx="13">
                  <c:v>13.59</c:v>
                </c:pt>
                <c:pt idx="14">
                  <c:v>13.4</c:v>
                </c:pt>
                <c:pt idx="15">
                  <c:v>13.44</c:v>
                </c:pt>
                <c:pt idx="16">
                  <c:v>13</c:v>
                </c:pt>
                <c:pt idx="17">
                  <c:v>12.94</c:v>
                </c:pt>
                <c:pt idx="18">
                  <c:v>13.03</c:v>
                </c:pt>
                <c:pt idx="19">
                  <c:v>12.75</c:v>
                </c:pt>
                <c:pt idx="20">
                  <c:v>12.5</c:v>
                </c:pt>
                <c:pt idx="21">
                  <c:v>12.3</c:v>
                </c:pt>
                <c:pt idx="22">
                  <c:v>11.96</c:v>
                </c:pt>
                <c:pt idx="23">
                  <c:v>11.9</c:v>
                </c:pt>
                <c:pt idx="24">
                  <c:v>10.96</c:v>
                </c:pt>
                <c:pt idx="25">
                  <c:v>10.62</c:v>
                </c:pt>
                <c:pt idx="26">
                  <c:v>10.53</c:v>
                </c:pt>
                <c:pt idx="27">
                  <c:v>9.23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9D-44A9-B664-F66E3CC28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74791056"/>
        <c:axId val="-1174789968"/>
      </c:barChart>
      <c:catAx>
        <c:axId val="-117479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89968"/>
        <c:crosses val="autoZero"/>
        <c:auto val="1"/>
        <c:lblAlgn val="ctr"/>
        <c:lblOffset val="100"/>
        <c:noMultiLvlLbl val="0"/>
      </c:catAx>
      <c:valAx>
        <c:axId val="-117478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9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749807393478803E-2"/>
          <c:y val="9.8870056497175146E-2"/>
          <c:w val="0.94200806988678654"/>
          <c:h val="0.71824169224609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1405.xlsx]Sheet1'!$B$292</c:f>
              <c:strCache>
                <c:ptCount val="1"/>
                <c:pt idx="0">
                  <c:v>درصد شیوع دیابت تا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69-45B6-8A0F-17C25C4B12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1405.xlsx]Sheet1'!$A$293:$A$320</c:f>
              <c:strCache>
                <c:ptCount val="28"/>
                <c:pt idx="0">
                  <c:v>اردستان</c:v>
                </c:pt>
                <c:pt idx="1">
                  <c:v>نطنز</c:v>
                </c:pt>
                <c:pt idx="2">
                  <c:v>خور</c:v>
                </c:pt>
                <c:pt idx="3">
                  <c:v>کوهپایه</c:v>
                </c:pt>
                <c:pt idx="4">
                  <c:v>برخوار</c:v>
                </c:pt>
                <c:pt idx="5">
                  <c:v>دهاقان</c:v>
                </c:pt>
                <c:pt idx="6">
                  <c:v>خمینی شهر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اصفهان 1</c:v>
                </c:pt>
                <c:pt idx="10">
                  <c:v>نجف آباد</c:v>
                </c:pt>
                <c:pt idx="11">
                  <c:v>هرند</c:v>
                </c:pt>
                <c:pt idx="12">
                  <c:v>شاهین شهر </c:v>
                </c:pt>
                <c:pt idx="13">
                  <c:v>فلاورجان</c:v>
                </c:pt>
                <c:pt idx="14">
                  <c:v>فریدن</c:v>
                </c:pt>
                <c:pt idx="15">
                  <c:v>استان</c:v>
                </c:pt>
                <c:pt idx="16">
                  <c:v>نائین</c:v>
                </c:pt>
                <c:pt idx="17">
                  <c:v>مبارکه</c:v>
                </c:pt>
                <c:pt idx="18">
                  <c:v>جرقویه</c:v>
                </c:pt>
                <c:pt idx="19">
                  <c:v>تیران </c:v>
                </c:pt>
                <c:pt idx="20">
                  <c:v>لنجان</c:v>
                </c:pt>
                <c:pt idx="21">
                  <c:v>اصفهان 2</c:v>
                </c:pt>
                <c:pt idx="22">
                  <c:v>شهرضا</c:v>
                </c:pt>
                <c:pt idx="23">
                  <c:v>بوئین</c:v>
                </c:pt>
                <c:pt idx="24">
                  <c:v>چادگان</c:v>
                </c:pt>
                <c:pt idx="25">
                  <c:v>سمیرم</c:v>
                </c:pt>
                <c:pt idx="26">
                  <c:v>گلپایگان</c:v>
                </c:pt>
                <c:pt idx="27">
                  <c:v>فریدونشهر</c:v>
                </c:pt>
              </c:strCache>
            </c:strRef>
          </c:cat>
          <c:val>
            <c:numRef>
              <c:f>'[تابستان 1405.xlsx]Sheet1'!$B$293:$B$320</c:f>
              <c:numCache>
                <c:formatCode>General</c:formatCode>
                <c:ptCount val="28"/>
                <c:pt idx="0">
                  <c:v>18.98</c:v>
                </c:pt>
                <c:pt idx="1">
                  <c:v>18.350000000000001</c:v>
                </c:pt>
                <c:pt idx="2">
                  <c:v>18.02</c:v>
                </c:pt>
                <c:pt idx="3">
                  <c:v>15.75</c:v>
                </c:pt>
                <c:pt idx="4">
                  <c:v>15.05</c:v>
                </c:pt>
                <c:pt idx="5">
                  <c:v>14.75</c:v>
                </c:pt>
                <c:pt idx="6">
                  <c:v>14.63</c:v>
                </c:pt>
                <c:pt idx="7">
                  <c:v>14.61</c:v>
                </c:pt>
                <c:pt idx="8">
                  <c:v>14.52</c:v>
                </c:pt>
                <c:pt idx="9">
                  <c:v>14.29</c:v>
                </c:pt>
                <c:pt idx="10">
                  <c:v>14.28</c:v>
                </c:pt>
                <c:pt idx="11">
                  <c:v>14.26</c:v>
                </c:pt>
                <c:pt idx="12">
                  <c:v>14.2</c:v>
                </c:pt>
                <c:pt idx="13">
                  <c:v>13.74</c:v>
                </c:pt>
                <c:pt idx="14">
                  <c:v>13.62</c:v>
                </c:pt>
                <c:pt idx="15">
                  <c:v>13.55</c:v>
                </c:pt>
                <c:pt idx="16">
                  <c:v>13.28</c:v>
                </c:pt>
                <c:pt idx="17">
                  <c:v>13.1</c:v>
                </c:pt>
                <c:pt idx="18">
                  <c:v>13.08</c:v>
                </c:pt>
                <c:pt idx="19">
                  <c:v>12.8</c:v>
                </c:pt>
                <c:pt idx="20">
                  <c:v>12.67</c:v>
                </c:pt>
                <c:pt idx="21">
                  <c:v>12.38</c:v>
                </c:pt>
                <c:pt idx="22">
                  <c:v>12.09</c:v>
                </c:pt>
                <c:pt idx="23">
                  <c:v>11.86</c:v>
                </c:pt>
                <c:pt idx="24">
                  <c:v>11.08</c:v>
                </c:pt>
                <c:pt idx="25">
                  <c:v>10.67</c:v>
                </c:pt>
                <c:pt idx="26">
                  <c:v>10.58</c:v>
                </c:pt>
                <c:pt idx="27">
                  <c:v>9.42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F4-40CC-872C-DEEB224F840D}"/>
            </c:ext>
          </c:extLst>
        </c:ser>
        <c:ser>
          <c:idx val="1"/>
          <c:order val="1"/>
          <c:tx>
            <c:strRef>
              <c:f>'[تابستان 1405.xlsx]Sheet1'!$C$292</c:f>
              <c:strCache>
                <c:ptCount val="1"/>
                <c:pt idx="0">
                  <c:v>هدف موردانتظار شیوع دیابت تا تابستان1405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5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69-45B6-8A0F-17C25C4B12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1405.xlsx]Sheet1'!$A$293:$A$320</c:f>
              <c:strCache>
                <c:ptCount val="28"/>
                <c:pt idx="0">
                  <c:v>اردستان</c:v>
                </c:pt>
                <c:pt idx="1">
                  <c:v>نطنز</c:v>
                </c:pt>
                <c:pt idx="2">
                  <c:v>خور</c:v>
                </c:pt>
                <c:pt idx="3">
                  <c:v>کوهپایه</c:v>
                </c:pt>
                <c:pt idx="4">
                  <c:v>برخوار</c:v>
                </c:pt>
                <c:pt idx="5">
                  <c:v>دهاقان</c:v>
                </c:pt>
                <c:pt idx="6">
                  <c:v>خمینی شهر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اصفهان 1</c:v>
                </c:pt>
                <c:pt idx="10">
                  <c:v>نجف آباد</c:v>
                </c:pt>
                <c:pt idx="11">
                  <c:v>هرند</c:v>
                </c:pt>
                <c:pt idx="12">
                  <c:v>شاهین شهر </c:v>
                </c:pt>
                <c:pt idx="13">
                  <c:v>فلاورجان</c:v>
                </c:pt>
                <c:pt idx="14">
                  <c:v>فریدن</c:v>
                </c:pt>
                <c:pt idx="15">
                  <c:v>استان</c:v>
                </c:pt>
                <c:pt idx="16">
                  <c:v>نائین</c:v>
                </c:pt>
                <c:pt idx="17">
                  <c:v>مبارکه</c:v>
                </c:pt>
                <c:pt idx="18">
                  <c:v>جرقویه</c:v>
                </c:pt>
                <c:pt idx="19">
                  <c:v>تیران </c:v>
                </c:pt>
                <c:pt idx="20">
                  <c:v>لنجان</c:v>
                </c:pt>
                <c:pt idx="21">
                  <c:v>اصفهان 2</c:v>
                </c:pt>
                <c:pt idx="22">
                  <c:v>شهرضا</c:v>
                </c:pt>
                <c:pt idx="23">
                  <c:v>بوئین</c:v>
                </c:pt>
                <c:pt idx="24">
                  <c:v>چادگان</c:v>
                </c:pt>
                <c:pt idx="25">
                  <c:v>سمیرم</c:v>
                </c:pt>
                <c:pt idx="26">
                  <c:v>گلپایگان</c:v>
                </c:pt>
                <c:pt idx="27">
                  <c:v>فریدونشهر</c:v>
                </c:pt>
              </c:strCache>
            </c:strRef>
          </c:cat>
          <c:val>
            <c:numRef>
              <c:f>'[تابستان 1405.xlsx]Sheet1'!$C$293:$C$320</c:f>
              <c:numCache>
                <c:formatCode>0.00</c:formatCode>
                <c:ptCount val="28"/>
                <c:pt idx="0">
                  <c:v>18.967799999999997</c:v>
                </c:pt>
                <c:pt idx="1">
                  <c:v>18.260799999999996</c:v>
                </c:pt>
                <c:pt idx="2">
                  <c:v>17.755800000000001</c:v>
                </c:pt>
                <c:pt idx="3">
                  <c:v>15.776200000000001</c:v>
                </c:pt>
                <c:pt idx="4">
                  <c:v>14.877300000000002</c:v>
                </c:pt>
                <c:pt idx="5">
                  <c:v>14.6248</c:v>
                </c:pt>
                <c:pt idx="6">
                  <c:v>14.604600000000001</c:v>
                </c:pt>
                <c:pt idx="7">
                  <c:v>14.629999999999999</c:v>
                </c:pt>
                <c:pt idx="8">
                  <c:v>14.51</c:v>
                </c:pt>
                <c:pt idx="9">
                  <c:v>14.3521</c:v>
                </c:pt>
                <c:pt idx="10">
                  <c:v>14.180399999999999</c:v>
                </c:pt>
                <c:pt idx="11">
                  <c:v>14.639999999999999</c:v>
                </c:pt>
                <c:pt idx="12">
                  <c:v>14.0289</c:v>
                </c:pt>
                <c:pt idx="13">
                  <c:v>13.5946</c:v>
                </c:pt>
                <c:pt idx="14">
                  <c:v>13.540000000000001</c:v>
                </c:pt>
                <c:pt idx="15">
                  <c:v>13.5037</c:v>
                </c:pt>
                <c:pt idx="16">
                  <c:v>13.21</c:v>
                </c:pt>
                <c:pt idx="17">
                  <c:v>12.978499999999999</c:v>
                </c:pt>
                <c:pt idx="18">
                  <c:v>13.049200000000001</c:v>
                </c:pt>
                <c:pt idx="19">
                  <c:v>12.8371</c:v>
                </c:pt>
                <c:pt idx="20">
                  <c:v>12.554299999999998</c:v>
                </c:pt>
                <c:pt idx="21">
                  <c:v>12.402800000000001</c:v>
                </c:pt>
                <c:pt idx="22">
                  <c:v>12.039199999999999</c:v>
                </c:pt>
                <c:pt idx="23">
                  <c:v>12.030000000000001</c:v>
                </c:pt>
                <c:pt idx="24">
                  <c:v>11.170000000000002</c:v>
                </c:pt>
                <c:pt idx="25">
                  <c:v>10.675699999999999</c:v>
                </c:pt>
                <c:pt idx="26">
                  <c:v>10.564600000000002</c:v>
                </c:pt>
                <c:pt idx="27">
                  <c:v>9.370000000000001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F4-40CC-872C-DEEB224F840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174789424"/>
        <c:axId val="-1174788336"/>
      </c:barChart>
      <c:catAx>
        <c:axId val="-11747894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a-IR" sz="2000" b="1" dirty="0">
                    <a:solidFill>
                      <a:srgbClr val="FF0000"/>
                    </a:solidFill>
                  </a:rPr>
                  <a:t>مقایسه</a:t>
                </a:r>
                <a:r>
                  <a:rPr lang="fa-IR" sz="2000" b="1" baseline="0" dirty="0">
                    <a:solidFill>
                      <a:srgbClr val="FF0000"/>
                    </a:solidFill>
                  </a:rPr>
                  <a:t> بیماریابی دیابت با هدف مورد انتظار تا پایان </a:t>
                </a:r>
                <a:r>
                  <a:rPr lang="fa-IR" sz="2000" b="1" baseline="0" dirty="0" smtClean="0">
                    <a:solidFill>
                      <a:srgbClr val="FF0000"/>
                    </a:solidFill>
                  </a:rPr>
                  <a:t>فصل تابستان 1405 </a:t>
                </a:r>
                <a:r>
                  <a:rPr lang="fa-IR" sz="2000" b="1" baseline="0" dirty="0">
                    <a:solidFill>
                      <a:srgbClr val="FF0000"/>
                    </a:solidFill>
                  </a:rPr>
                  <a:t>به تفکیک شهرستان ها </a:t>
                </a:r>
                <a:endParaRPr lang="en-US" sz="2000" b="1" dirty="0">
                  <a:solidFill>
                    <a:srgbClr val="FF0000"/>
                  </a:solidFill>
                </a:endParaRPr>
              </a:p>
            </c:rich>
          </c:tx>
          <c:layout>
            <c:manualLayout>
              <c:xMode val="edge"/>
              <c:yMode val="edge"/>
              <c:x val="0.21128741323220432"/>
              <c:y val="3.4534202186462831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88336"/>
        <c:crosses val="autoZero"/>
        <c:auto val="1"/>
        <c:lblAlgn val="ctr"/>
        <c:lblOffset val="100"/>
        <c:noMultiLvlLbl val="0"/>
      </c:catAx>
      <c:valAx>
        <c:axId val="-117478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17478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1600" b="1" i="0" cap="all" baseline="0" dirty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روند فصلی تعداد مراقبت بیماران مبتلا به دیابت توسط پزشک در استان اصفهان در </a:t>
            </a:r>
            <a:r>
              <a:rPr lang="fa-IR" sz="1600" b="1" i="0" cap="all" baseline="0" dirty="0" smtClean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تابستان 1405</a:t>
            </a:r>
            <a:endParaRPr lang="en-US" sz="1600" dirty="0">
              <a:solidFill>
                <a:srgbClr val="C00000"/>
              </a:solidFill>
              <a:effectLst/>
              <a:cs typeface="B Titr" panose="00000700000000000000" pitchFamily="2" charset="-78"/>
            </a:endParaRPr>
          </a:p>
        </c:rich>
      </c:tx>
      <c:layout>
        <c:manualLayout>
          <c:xMode val="edge"/>
          <c:yMode val="edge"/>
          <c:x val="8.6260416666666673E-2"/>
          <c:y val="2.5925925925925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'تعداد مراقبت دیابت پزشک'!$AA$4</c:f>
              <c:strCache>
                <c:ptCount val="1"/>
                <c:pt idx="0">
                  <c:v>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مراقبت دیابت پزشک'!$AJ$3:$BO$3</c:f>
              <c:strCache>
                <c:ptCount val="32"/>
                <c:pt idx="0">
                  <c:v>سه ماهه سوم 97</c:v>
                </c:pt>
                <c:pt idx="1">
                  <c:v>سه ماهه چهارم  97</c:v>
                </c:pt>
                <c:pt idx="2">
                  <c:v>سه ماهه اول  98 </c:v>
                </c:pt>
                <c:pt idx="3">
                  <c:v>سه ماه دوم  98</c:v>
                </c:pt>
                <c:pt idx="4">
                  <c:v>سه ماهه سوم 98</c:v>
                </c:pt>
                <c:pt idx="5">
                  <c:v>سه ماهه چهارم  98</c:v>
                </c:pt>
                <c:pt idx="6">
                  <c:v>سه ماهه اول  99 </c:v>
                </c:pt>
                <c:pt idx="7">
                  <c:v>سه ماه دوم 99</c:v>
                </c:pt>
                <c:pt idx="8">
                  <c:v>سه ماهه سوم 99</c:v>
                </c:pt>
                <c:pt idx="9">
                  <c:v>سه ماهه چهارم  99</c:v>
                </c:pt>
                <c:pt idx="10">
                  <c:v>سه ماهه اول 1400</c:v>
                </c:pt>
                <c:pt idx="11">
                  <c:v>سه ماهه دوم  1400</c:v>
                </c:pt>
                <c:pt idx="12">
                  <c:v>سه ماهه سوم 1400</c:v>
                </c:pt>
                <c:pt idx="13">
                  <c:v>سه ماهه چهارم  1400</c:v>
                </c:pt>
                <c:pt idx="14">
                  <c:v>سه ماهه اول1401</c:v>
                </c:pt>
                <c:pt idx="15">
                  <c:v>سه ماهه دوم  1401</c:v>
                </c:pt>
                <c:pt idx="16">
                  <c:v>سه ماهه سوم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تابستان1404</c:v>
                </c:pt>
                <c:pt idx="28">
                  <c:v>پاییز 1404</c:v>
                </c:pt>
                <c:pt idx="29">
                  <c:v>زمستان 1404</c:v>
                </c:pt>
                <c:pt idx="30">
                  <c:v>بهار1405</c:v>
                </c:pt>
                <c:pt idx="31">
                  <c:v>تابستان1405</c:v>
                </c:pt>
              </c:strCache>
            </c:strRef>
          </c:cat>
          <c:val>
            <c:numRef>
              <c:f>'تعداد مراقبت دیابت پزشک'!$AJ$4:$BO$4</c:f>
              <c:numCache>
                <c:formatCode>General</c:formatCode>
                <c:ptCount val="32"/>
                <c:pt idx="0">
                  <c:v>14224</c:v>
                </c:pt>
                <c:pt idx="1">
                  <c:v>24482</c:v>
                </c:pt>
                <c:pt idx="2">
                  <c:v>28637</c:v>
                </c:pt>
                <c:pt idx="3">
                  <c:v>29002</c:v>
                </c:pt>
                <c:pt idx="4">
                  <c:v>33806</c:v>
                </c:pt>
                <c:pt idx="5">
                  <c:v>35911</c:v>
                </c:pt>
                <c:pt idx="6">
                  <c:v>16829</c:v>
                </c:pt>
                <c:pt idx="7">
                  <c:v>32266</c:v>
                </c:pt>
                <c:pt idx="8">
                  <c:v>28495</c:v>
                </c:pt>
                <c:pt idx="9">
                  <c:v>33971</c:v>
                </c:pt>
                <c:pt idx="10">
                  <c:v>34510</c:v>
                </c:pt>
                <c:pt idx="11">
                  <c:v>32966</c:v>
                </c:pt>
                <c:pt idx="12">
                  <c:v>30926</c:v>
                </c:pt>
                <c:pt idx="13">
                  <c:v>32233</c:v>
                </c:pt>
                <c:pt idx="14">
                  <c:v>36901</c:v>
                </c:pt>
                <c:pt idx="15">
                  <c:v>40540</c:v>
                </c:pt>
                <c:pt idx="16">
                  <c:v>47261</c:v>
                </c:pt>
                <c:pt idx="17">
                  <c:v>45178</c:v>
                </c:pt>
                <c:pt idx="18">
                  <c:v>47739</c:v>
                </c:pt>
                <c:pt idx="19">
                  <c:v>47867</c:v>
                </c:pt>
                <c:pt idx="20">
                  <c:v>54340</c:v>
                </c:pt>
                <c:pt idx="21">
                  <c:v>55523</c:v>
                </c:pt>
                <c:pt idx="22">
                  <c:v>53877</c:v>
                </c:pt>
                <c:pt idx="23">
                  <c:v>57312</c:v>
                </c:pt>
                <c:pt idx="24">
                  <c:v>60679</c:v>
                </c:pt>
                <c:pt idx="25">
                  <c:v>58428</c:v>
                </c:pt>
                <c:pt idx="26">
                  <c:v>58529</c:v>
                </c:pt>
                <c:pt idx="27">
                  <c:v>55151</c:v>
                </c:pt>
                <c:pt idx="28">
                  <c:v>58939</c:v>
                </c:pt>
                <c:pt idx="29">
                  <c:v>53360</c:v>
                </c:pt>
                <c:pt idx="30">
                  <c:v>61339</c:v>
                </c:pt>
                <c:pt idx="31">
                  <c:v>60074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1C-4812-BDCA-612F19AE62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174783984"/>
        <c:axId val="-1219875184"/>
      </c:barChart>
      <c:catAx>
        <c:axId val="-117478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219875184"/>
        <c:crosses val="autoZero"/>
        <c:auto val="1"/>
        <c:lblAlgn val="ctr"/>
        <c:lblOffset val="100"/>
        <c:noMultiLvlLbl val="0"/>
      </c:catAx>
      <c:valAx>
        <c:axId val="-1219875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117478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1800" b="1" i="0" baseline="0" dirty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روند درصد مراقبت دیابت توسط پزشک در استان اصفهان </a:t>
            </a:r>
            <a:r>
              <a:rPr lang="fa-IR" sz="1800" b="1" i="0" baseline="0" dirty="0" smtClean="0">
                <a:solidFill>
                  <a:srgbClr val="C00000"/>
                </a:solidFill>
                <a:effectLst/>
                <a:cs typeface="B Titr" panose="00000700000000000000" pitchFamily="2" charset="-78"/>
              </a:rPr>
              <a:t>درتابستان 1405 </a:t>
            </a:r>
            <a:endParaRPr lang="en-US" sz="1800" dirty="0">
              <a:solidFill>
                <a:srgbClr val="C00000"/>
              </a:solidFill>
              <a:effectLst/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0270262489358798E-2"/>
          <c:y val="0.10126860619256434"/>
          <c:w val="0.949565366598209"/>
          <c:h val="0.685876157170626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'درصد مراقبت دیابت توسط پزشک'!$BO$6</c:f>
              <c:strCache>
                <c:ptCount val="1"/>
                <c:pt idx="0">
                  <c:v>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مراقبت دیابت توسط پزشک'!$BX$5:$DC$5</c:f>
              <c:strCache>
                <c:ptCount val="32"/>
                <c:pt idx="0">
                  <c:v>سه ماهه سوم 97</c:v>
                </c:pt>
                <c:pt idx="1">
                  <c:v>سه ماهه چهارم  97</c:v>
                </c:pt>
                <c:pt idx="2">
                  <c:v>سه ماهه اول  98 </c:v>
                </c:pt>
                <c:pt idx="3">
                  <c:v>سه ماه دوم  98</c:v>
                </c:pt>
                <c:pt idx="4">
                  <c:v>سه ماهه سوم  98</c:v>
                </c:pt>
                <c:pt idx="5">
                  <c:v>سه ماهه چهارم 98</c:v>
                </c:pt>
                <c:pt idx="6">
                  <c:v>سه ماهه اول  99 </c:v>
                </c:pt>
                <c:pt idx="7">
                  <c:v>سه ماه دوم  99</c:v>
                </c:pt>
                <c:pt idx="8">
                  <c:v>سه ماهه سوم  99</c:v>
                </c:pt>
                <c:pt idx="9">
                  <c:v>سه ماهه چهارم 99</c:v>
                </c:pt>
                <c:pt idx="10">
                  <c:v>سه ماهه اول 1400</c:v>
                </c:pt>
                <c:pt idx="11">
                  <c:v>سه ماهه دوم 1400</c:v>
                </c:pt>
                <c:pt idx="12">
                  <c:v>سه ماهه سوم 1400</c:v>
                </c:pt>
                <c:pt idx="13">
                  <c:v>سه ماهه چهارم 1400</c:v>
                </c:pt>
                <c:pt idx="14">
                  <c:v>سه ماهه اول 1401</c:v>
                </c:pt>
                <c:pt idx="15">
                  <c:v>سه ماهه دوم 1401</c:v>
                </c:pt>
                <c:pt idx="16">
                  <c:v>سه ماهه سوم 1401</c:v>
                </c:pt>
                <c:pt idx="17">
                  <c:v>سه ماهه چهارم 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 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 1404</c:v>
                </c:pt>
                <c:pt idx="28">
                  <c:v>پاییز 1404</c:v>
                </c:pt>
                <c:pt idx="29">
                  <c:v>زمستان 1404</c:v>
                </c:pt>
                <c:pt idx="30">
                  <c:v>بهار1405</c:v>
                </c:pt>
                <c:pt idx="31">
                  <c:v>تابستان1405</c:v>
                </c:pt>
              </c:strCache>
            </c:strRef>
          </c:cat>
          <c:val>
            <c:numRef>
              <c:f>'درصد مراقبت دیابت توسط پزشک'!$BX$6:$DC$6</c:f>
              <c:numCache>
                <c:formatCode>0.0</c:formatCode>
                <c:ptCount val="32"/>
                <c:pt idx="0">
                  <c:v>18.386050179026149</c:v>
                </c:pt>
                <c:pt idx="1">
                  <c:v>27.765554471839771</c:v>
                </c:pt>
                <c:pt idx="2">
                  <c:v>29.006543362437455</c:v>
                </c:pt>
                <c:pt idx="3">
                  <c:v>26.882079231781695</c:v>
                </c:pt>
                <c:pt idx="4">
                  <c:v>29.156676383833851</c:v>
                </c:pt>
                <c:pt idx="5">
                  <c:v>28.822415204584491</c:v>
                </c:pt>
                <c:pt idx="6">
                  <c:v>12.864929326595981</c:v>
                </c:pt>
                <c:pt idx="7">
                  <c:v>23.39760556333075</c:v>
                </c:pt>
                <c:pt idx="8">
                  <c:v>19.71494793648597</c:v>
                </c:pt>
                <c:pt idx="9">
                  <c:v>22.9</c:v>
                </c:pt>
                <c:pt idx="10">
                  <c:v>21.9</c:v>
                </c:pt>
                <c:pt idx="11">
                  <c:v>20.226153006067968</c:v>
                </c:pt>
                <c:pt idx="12">
                  <c:v>18.5</c:v>
                </c:pt>
                <c:pt idx="13">
                  <c:v>18.86</c:v>
                </c:pt>
                <c:pt idx="14" formatCode="0.00">
                  <c:v>21.226746125792388</c:v>
                </c:pt>
                <c:pt idx="15">
                  <c:v>22.7</c:v>
                </c:pt>
                <c:pt idx="16">
                  <c:v>25.69</c:v>
                </c:pt>
                <c:pt idx="17">
                  <c:v>24.01</c:v>
                </c:pt>
                <c:pt idx="18">
                  <c:v>24.79</c:v>
                </c:pt>
                <c:pt idx="19">
                  <c:v>24.12</c:v>
                </c:pt>
                <c:pt idx="20">
                  <c:v>26.52</c:v>
                </c:pt>
                <c:pt idx="21">
                  <c:v>25.83</c:v>
                </c:pt>
                <c:pt idx="22">
                  <c:v>24.51</c:v>
                </c:pt>
                <c:pt idx="23">
                  <c:v>25.59</c:v>
                </c:pt>
                <c:pt idx="24">
                  <c:v>26.46</c:v>
                </c:pt>
                <c:pt idx="25">
                  <c:v>24.97</c:v>
                </c:pt>
                <c:pt idx="26" formatCode="0.00">
                  <c:v>24.621953987240158</c:v>
                </c:pt>
                <c:pt idx="27" formatCode="General">
                  <c:v>22.81</c:v>
                </c:pt>
                <c:pt idx="28" formatCode="General">
                  <c:v>24.14</c:v>
                </c:pt>
                <c:pt idx="29" formatCode="General">
                  <c:v>21.4</c:v>
                </c:pt>
                <c:pt idx="30" formatCode="General">
                  <c:v>24.25</c:v>
                </c:pt>
                <c:pt idx="31" formatCode="General">
                  <c:v>23.45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DA-4A8D-B4A9-6A765AC96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93095024"/>
        <c:axId val="-993085776"/>
      </c:barChart>
      <c:catAx>
        <c:axId val="-993095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5776"/>
        <c:crosses val="autoZero"/>
        <c:auto val="1"/>
        <c:lblAlgn val="ctr"/>
        <c:lblOffset val="100"/>
        <c:noMultiLvlLbl val="0"/>
      </c:catAx>
      <c:valAx>
        <c:axId val="-9930857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9309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rgbClr val="FF0000"/>
                </a:solidFill>
              </a:rPr>
              <a:t>درصد مراقبت دیابت پزشک به تفکیک شهرستان ها </a:t>
            </a:r>
            <a:r>
              <a:rPr lang="fa-IR" sz="2000" dirty="0" smtClean="0">
                <a:solidFill>
                  <a:srgbClr val="FF0000"/>
                </a:solidFill>
              </a:rPr>
              <a:t>در</a:t>
            </a:r>
            <a:r>
              <a:rPr lang="fa-IR" sz="2000" baseline="0" dirty="0">
                <a:solidFill>
                  <a:srgbClr val="FF0000"/>
                </a:solidFill>
              </a:rPr>
              <a:t> </a:t>
            </a:r>
            <a:r>
              <a:rPr lang="fa-IR" sz="2000" baseline="0" dirty="0" smtClean="0">
                <a:solidFill>
                  <a:srgbClr val="FF0000"/>
                </a:solidFill>
              </a:rPr>
              <a:t>تابستان 1405</a:t>
            </a:r>
            <a:endParaRPr lang="fa-IR" sz="2000" b="1" i="0" u="none" strike="noStrike" kern="1200" spc="0" baseline="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c:rich>
      </c:tx>
      <c:layout>
        <c:manualLayout>
          <c:xMode val="edge"/>
          <c:yMode val="edge"/>
          <c:x val="0.25522648090768379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Sheet1!$B$219</c:f>
              <c:strCache>
                <c:ptCount val="1"/>
                <c:pt idx="0">
                  <c:v>درصد مراقبت دیابت 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A0-4D02-8310-3B88E470833A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71-4CF3-8DA3-393EB0DCBB0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71-4CF3-8DA3-393EB0DCBB03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2BF2-40C1-BED1-7E35ED1A30BC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A71-4CF3-8DA3-393EB0DCBB03}"/>
              </c:ext>
            </c:extLst>
          </c:dPt>
          <c:dPt>
            <c:idx val="2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A71-4CF3-8DA3-393EB0DCBB03}"/>
              </c:ext>
            </c:extLst>
          </c:dPt>
          <c:dLbls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BF2-40C1-BED1-7E35ED1A30B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Sheet1!$A$220:$A$247</c:f>
              <c:strCache>
                <c:ptCount val="28"/>
                <c:pt idx="0">
                  <c:v>چادگان</c:v>
                </c:pt>
                <c:pt idx="1">
                  <c:v>خور</c:v>
                </c:pt>
                <c:pt idx="2">
                  <c:v>فریدونشهر</c:v>
                </c:pt>
                <c:pt idx="3">
                  <c:v>اردستان</c:v>
                </c:pt>
                <c:pt idx="4">
                  <c:v>دهاقان</c:v>
                </c:pt>
                <c:pt idx="5">
                  <c:v>خوانسار</c:v>
                </c:pt>
                <c:pt idx="6">
                  <c:v>فریدن</c:v>
                </c:pt>
                <c:pt idx="7">
                  <c:v>نائین</c:v>
                </c:pt>
                <c:pt idx="8">
                  <c:v>هرند</c:v>
                </c:pt>
                <c:pt idx="9">
                  <c:v>ورزنه</c:v>
                </c:pt>
                <c:pt idx="10">
                  <c:v>جرقویه</c:v>
                </c:pt>
                <c:pt idx="11">
                  <c:v>بوئین</c:v>
                </c:pt>
                <c:pt idx="12">
                  <c:v>فلاورجان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کوهپایه</c:v>
                </c:pt>
                <c:pt idx="17">
                  <c:v>تیران </c:v>
                </c:pt>
                <c:pt idx="18">
                  <c:v>سمیرم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گلپایگان</c:v>
                </c:pt>
                <c:pt idx="22">
                  <c:v>نجف آباد</c:v>
                </c:pt>
                <c:pt idx="23">
                  <c:v>شهرضا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Sheet1!$B$220:$B$247</c:f>
              <c:numCache>
                <c:formatCode>0.00</c:formatCode>
                <c:ptCount val="28"/>
                <c:pt idx="0">
                  <c:v>49.190938511326863</c:v>
                </c:pt>
                <c:pt idx="1">
                  <c:v>47.745039085989177</c:v>
                </c:pt>
                <c:pt idx="2">
                  <c:v>47.657713928794507</c:v>
                </c:pt>
                <c:pt idx="3">
                  <c:v>44.68771606360913</c:v>
                </c:pt>
                <c:pt idx="4">
                  <c:v>40.221543162719634</c:v>
                </c:pt>
                <c:pt idx="5">
                  <c:v>37.713808927826449</c:v>
                </c:pt>
                <c:pt idx="6">
                  <c:v>36.172597366209018</c:v>
                </c:pt>
                <c:pt idx="7">
                  <c:v>35.872235872235876</c:v>
                </c:pt>
                <c:pt idx="8">
                  <c:v>35.731414868105517</c:v>
                </c:pt>
                <c:pt idx="9">
                  <c:v>32.510288065843625</c:v>
                </c:pt>
                <c:pt idx="10">
                  <c:v>32.178815948449454</c:v>
                </c:pt>
                <c:pt idx="11">
                  <c:v>31.542699724517909</c:v>
                </c:pt>
                <c:pt idx="12">
                  <c:v>30.589788732394368</c:v>
                </c:pt>
                <c:pt idx="13">
                  <c:v>30.417406749555951</c:v>
                </c:pt>
                <c:pt idx="14">
                  <c:v>29.357798165137616</c:v>
                </c:pt>
                <c:pt idx="15">
                  <c:v>26.694551694551695</c:v>
                </c:pt>
                <c:pt idx="16">
                  <c:v>24.495677233429394</c:v>
                </c:pt>
                <c:pt idx="17">
                  <c:v>24.142509404735559</c:v>
                </c:pt>
                <c:pt idx="18">
                  <c:v>23.633156966490297</c:v>
                </c:pt>
                <c:pt idx="19">
                  <c:v>23.445159074588652</c:v>
                </c:pt>
                <c:pt idx="20">
                  <c:v>23.122057719860816</c:v>
                </c:pt>
                <c:pt idx="21">
                  <c:v>22.802638616509181</c:v>
                </c:pt>
                <c:pt idx="22">
                  <c:v>22.016147635524799</c:v>
                </c:pt>
                <c:pt idx="23">
                  <c:v>21.708185053380781</c:v>
                </c:pt>
                <c:pt idx="24">
                  <c:v>21.037998146431882</c:v>
                </c:pt>
                <c:pt idx="25">
                  <c:v>19.875315766298176</c:v>
                </c:pt>
                <c:pt idx="26">
                  <c:v>18.32990971193809</c:v>
                </c:pt>
                <c:pt idx="27">
                  <c:v>16.649850900204029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66-4617-AA6A-0D0910C0D7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93089040"/>
        <c:axId val="-993084144"/>
      </c:barChart>
      <c:catAx>
        <c:axId val="-99308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4144"/>
        <c:crosses val="autoZero"/>
        <c:auto val="1"/>
        <c:lblAlgn val="ctr"/>
        <c:lblOffset val="100"/>
        <c:noMultiLvlLbl val="0"/>
      </c:catAx>
      <c:valAx>
        <c:axId val="-993084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="1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</a:t>
            </a:r>
            <a:r>
              <a:rPr lang="fa-IR" sz="2000" b="1" baseline="0">
                <a:solidFill>
                  <a:srgbClr val="FF0000"/>
                </a:solidFill>
              </a:rPr>
              <a:t> مراقبت دیابت پزشک به تفکیک شهرستانها درفصل بهارو تابستان 1405  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1405.xlsx]Sheet1'!$B$325</c:f>
              <c:strCache>
                <c:ptCount val="1"/>
                <c:pt idx="0">
                  <c:v>درصد مراقبت دیابت پزشک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79-4A0C-BC3B-90942EC942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1405.xlsx]Sheet1'!$A$326:$A$353</c:f>
              <c:strCache>
                <c:ptCount val="28"/>
                <c:pt idx="0">
                  <c:v>چادگان</c:v>
                </c:pt>
                <c:pt idx="1">
                  <c:v>خور</c:v>
                </c:pt>
                <c:pt idx="2">
                  <c:v>فریدونشهر</c:v>
                </c:pt>
                <c:pt idx="3">
                  <c:v>اردستان</c:v>
                </c:pt>
                <c:pt idx="4">
                  <c:v>دهاقان</c:v>
                </c:pt>
                <c:pt idx="5">
                  <c:v>خوانسار</c:v>
                </c:pt>
                <c:pt idx="6">
                  <c:v>فریدن</c:v>
                </c:pt>
                <c:pt idx="7">
                  <c:v>نائین</c:v>
                </c:pt>
                <c:pt idx="8">
                  <c:v>هرند</c:v>
                </c:pt>
                <c:pt idx="9">
                  <c:v>ورزنه</c:v>
                </c:pt>
                <c:pt idx="10">
                  <c:v>جرقویه</c:v>
                </c:pt>
                <c:pt idx="11">
                  <c:v>بوئین</c:v>
                </c:pt>
                <c:pt idx="12">
                  <c:v>فلاورجان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کوهپایه</c:v>
                </c:pt>
                <c:pt idx="17">
                  <c:v>تیران </c:v>
                </c:pt>
                <c:pt idx="18">
                  <c:v>سمیرم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گلپایگان</c:v>
                </c:pt>
                <c:pt idx="22">
                  <c:v>نجف آباد</c:v>
                </c:pt>
                <c:pt idx="23">
                  <c:v>شهرضا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1405.xlsx]Sheet1'!$B$326:$B$353</c:f>
              <c:numCache>
                <c:formatCode>0.00</c:formatCode>
                <c:ptCount val="28"/>
                <c:pt idx="0">
                  <c:v>49.190938511326863</c:v>
                </c:pt>
                <c:pt idx="1">
                  <c:v>47.745039085989177</c:v>
                </c:pt>
                <c:pt idx="2">
                  <c:v>47.657713928794507</c:v>
                </c:pt>
                <c:pt idx="3">
                  <c:v>44.68771606360913</c:v>
                </c:pt>
                <c:pt idx="4">
                  <c:v>40.221543162719634</c:v>
                </c:pt>
                <c:pt idx="5">
                  <c:v>37.713808927826449</c:v>
                </c:pt>
                <c:pt idx="6">
                  <c:v>36.172597366209018</c:v>
                </c:pt>
                <c:pt idx="7">
                  <c:v>35.872235872235876</c:v>
                </c:pt>
                <c:pt idx="8">
                  <c:v>35.731414868105517</c:v>
                </c:pt>
                <c:pt idx="9">
                  <c:v>32.510288065843625</c:v>
                </c:pt>
                <c:pt idx="10">
                  <c:v>32.178815948449454</c:v>
                </c:pt>
                <c:pt idx="11">
                  <c:v>31.542699724517909</c:v>
                </c:pt>
                <c:pt idx="12">
                  <c:v>30.589788732394368</c:v>
                </c:pt>
                <c:pt idx="13">
                  <c:v>30.417406749555951</c:v>
                </c:pt>
                <c:pt idx="14">
                  <c:v>29.357798165137616</c:v>
                </c:pt>
                <c:pt idx="15">
                  <c:v>26.694551694551695</c:v>
                </c:pt>
                <c:pt idx="16">
                  <c:v>24.495677233429394</c:v>
                </c:pt>
                <c:pt idx="17">
                  <c:v>24.142509404735559</c:v>
                </c:pt>
                <c:pt idx="18">
                  <c:v>23.633156966490297</c:v>
                </c:pt>
                <c:pt idx="19">
                  <c:v>23.445159074588652</c:v>
                </c:pt>
                <c:pt idx="20">
                  <c:v>23.122057719860816</c:v>
                </c:pt>
                <c:pt idx="21">
                  <c:v>22.802638616509181</c:v>
                </c:pt>
                <c:pt idx="22">
                  <c:v>22.016147635524799</c:v>
                </c:pt>
                <c:pt idx="23">
                  <c:v>21.708185053380781</c:v>
                </c:pt>
                <c:pt idx="24">
                  <c:v>21.037998146431882</c:v>
                </c:pt>
                <c:pt idx="25">
                  <c:v>19.875315766298176</c:v>
                </c:pt>
                <c:pt idx="26">
                  <c:v>18.32990971193809</c:v>
                </c:pt>
                <c:pt idx="27">
                  <c:v>16.649850900204029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9-4A0C-BC3B-90942EC94273}"/>
            </c:ext>
          </c:extLst>
        </c:ser>
        <c:ser>
          <c:idx val="1"/>
          <c:order val="1"/>
          <c:tx>
            <c:strRef>
              <c:f>'[تابستان 1405.xlsx]Sheet1'!$C$325</c:f>
              <c:strCache>
                <c:ptCount val="1"/>
                <c:pt idx="0">
                  <c:v>درصد مراقبت دیابت پزشک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79-4A0C-BC3B-90942EC9427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1405.xlsx]Sheet1'!$A$326:$A$353</c:f>
              <c:strCache>
                <c:ptCount val="28"/>
                <c:pt idx="0">
                  <c:v>چادگان</c:v>
                </c:pt>
                <c:pt idx="1">
                  <c:v>خور</c:v>
                </c:pt>
                <c:pt idx="2">
                  <c:v>فریدونشهر</c:v>
                </c:pt>
                <c:pt idx="3">
                  <c:v>اردستان</c:v>
                </c:pt>
                <c:pt idx="4">
                  <c:v>دهاقان</c:v>
                </c:pt>
                <c:pt idx="5">
                  <c:v>خوانسار</c:v>
                </c:pt>
                <c:pt idx="6">
                  <c:v>فریدن</c:v>
                </c:pt>
                <c:pt idx="7">
                  <c:v>نائین</c:v>
                </c:pt>
                <c:pt idx="8">
                  <c:v>هرند</c:v>
                </c:pt>
                <c:pt idx="9">
                  <c:v>ورزنه</c:v>
                </c:pt>
                <c:pt idx="10">
                  <c:v>جرقویه</c:v>
                </c:pt>
                <c:pt idx="11">
                  <c:v>بوئین</c:v>
                </c:pt>
                <c:pt idx="12">
                  <c:v>فلاورجان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کوهپایه</c:v>
                </c:pt>
                <c:pt idx="17">
                  <c:v>تیران </c:v>
                </c:pt>
                <c:pt idx="18">
                  <c:v>سمیرم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گلپایگان</c:v>
                </c:pt>
                <c:pt idx="22">
                  <c:v>نجف آباد</c:v>
                </c:pt>
                <c:pt idx="23">
                  <c:v>شهرضا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1405.xlsx]Sheet1'!$C$326:$C$353</c:f>
              <c:numCache>
                <c:formatCode>0.00</c:formatCode>
                <c:ptCount val="28"/>
                <c:pt idx="0">
                  <c:v>46.895424836601308</c:v>
                </c:pt>
                <c:pt idx="1">
                  <c:v>46.7956469165659</c:v>
                </c:pt>
                <c:pt idx="2">
                  <c:v>48.183556405353727</c:v>
                </c:pt>
                <c:pt idx="3">
                  <c:v>48.13450023030861</c:v>
                </c:pt>
                <c:pt idx="4">
                  <c:v>40.74074074074074</c:v>
                </c:pt>
                <c:pt idx="5">
                  <c:v>45.738758029978591</c:v>
                </c:pt>
                <c:pt idx="6">
                  <c:v>42.271562766865927</c:v>
                </c:pt>
                <c:pt idx="7">
                  <c:v>34.906054279749476</c:v>
                </c:pt>
                <c:pt idx="8">
                  <c:v>28.021647624774502</c:v>
                </c:pt>
                <c:pt idx="9">
                  <c:v>34.73022524882137</c:v>
                </c:pt>
                <c:pt idx="10">
                  <c:v>33.131313131313135</c:v>
                </c:pt>
                <c:pt idx="11">
                  <c:v>45.448323066392881</c:v>
                </c:pt>
                <c:pt idx="12">
                  <c:v>31.471146333296129</c:v>
                </c:pt>
                <c:pt idx="13">
                  <c:v>33.014034306081527</c:v>
                </c:pt>
                <c:pt idx="14">
                  <c:v>29.558168740723829</c:v>
                </c:pt>
                <c:pt idx="15">
                  <c:v>27.771703476929805</c:v>
                </c:pt>
                <c:pt idx="16">
                  <c:v>25.302593659942364</c:v>
                </c:pt>
                <c:pt idx="17">
                  <c:v>25.708547199285874</c:v>
                </c:pt>
                <c:pt idx="18">
                  <c:v>33.225331369661262</c:v>
                </c:pt>
                <c:pt idx="19">
                  <c:v>24.247443382838348</c:v>
                </c:pt>
                <c:pt idx="20">
                  <c:v>22.363686686963742</c:v>
                </c:pt>
                <c:pt idx="21">
                  <c:v>26.87711788835384</c:v>
                </c:pt>
                <c:pt idx="22">
                  <c:v>20.862198090245272</c:v>
                </c:pt>
                <c:pt idx="23">
                  <c:v>22.036183840880998</c:v>
                </c:pt>
                <c:pt idx="24">
                  <c:v>22.715616986678342</c:v>
                </c:pt>
                <c:pt idx="25">
                  <c:v>20.109271601158657</c:v>
                </c:pt>
                <c:pt idx="26">
                  <c:v>20.914969597529197</c:v>
                </c:pt>
                <c:pt idx="27">
                  <c:v>16.213875467225819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79-4A0C-BC3B-90942EC942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93088496"/>
        <c:axId val="-993093392"/>
      </c:barChart>
      <c:catAx>
        <c:axId val="-993088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93392"/>
        <c:crosses val="autoZero"/>
        <c:auto val="1"/>
        <c:lblAlgn val="ctr"/>
        <c:lblOffset val="100"/>
        <c:noMultiLvlLbl val="0"/>
      </c:catAx>
      <c:valAx>
        <c:axId val="-99309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>
                <a:solidFill>
                  <a:srgbClr val="FF0000"/>
                </a:solidFill>
              </a:rPr>
              <a:t>مقایسه مراقبت دیابت پزشک</a:t>
            </a:r>
            <a:r>
              <a:rPr lang="fa-IR" sz="1800" b="1" baseline="0">
                <a:solidFill>
                  <a:srgbClr val="FF0000"/>
                </a:solidFill>
              </a:rPr>
              <a:t> با هدف مورد انتظاربه تفکیک شهرستان ها در فصل  تابستان 1405</a:t>
            </a:r>
            <a:endParaRPr lang="en-US" sz="18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1405.xlsx]Sheet1'!$B$358</c:f>
              <c:strCache>
                <c:ptCount val="1"/>
                <c:pt idx="0">
                  <c:v>درصد مراقبت دیابت پزشک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9BD-4358-AB89-113A3405F6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1405.xlsx]Sheet1'!$A$359:$A$386</c:f>
              <c:strCache>
                <c:ptCount val="28"/>
                <c:pt idx="0">
                  <c:v>چادگان</c:v>
                </c:pt>
                <c:pt idx="1">
                  <c:v>خور</c:v>
                </c:pt>
                <c:pt idx="2">
                  <c:v>فریدونشهر</c:v>
                </c:pt>
                <c:pt idx="3">
                  <c:v>اردستان</c:v>
                </c:pt>
                <c:pt idx="4">
                  <c:v>دهاقان</c:v>
                </c:pt>
                <c:pt idx="5">
                  <c:v>خوانسار</c:v>
                </c:pt>
                <c:pt idx="6">
                  <c:v>فریدن</c:v>
                </c:pt>
                <c:pt idx="7">
                  <c:v>نائین</c:v>
                </c:pt>
                <c:pt idx="8">
                  <c:v>هرند</c:v>
                </c:pt>
                <c:pt idx="9">
                  <c:v>ورزنه</c:v>
                </c:pt>
                <c:pt idx="10">
                  <c:v>جرقویه</c:v>
                </c:pt>
                <c:pt idx="11">
                  <c:v>بوئین</c:v>
                </c:pt>
                <c:pt idx="12">
                  <c:v>فلاورجان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کوهپایه</c:v>
                </c:pt>
                <c:pt idx="17">
                  <c:v>تیران </c:v>
                </c:pt>
                <c:pt idx="18">
                  <c:v>سمیرم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گلپایگان</c:v>
                </c:pt>
                <c:pt idx="22">
                  <c:v>نجف آباد</c:v>
                </c:pt>
                <c:pt idx="23">
                  <c:v>شهرضا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1405.xlsx]Sheet1'!$B$359:$B$386</c:f>
              <c:numCache>
                <c:formatCode>0.00</c:formatCode>
                <c:ptCount val="28"/>
                <c:pt idx="0">
                  <c:v>49.190938511326863</c:v>
                </c:pt>
                <c:pt idx="1">
                  <c:v>47.745039085989177</c:v>
                </c:pt>
                <c:pt idx="2">
                  <c:v>47.657713928794507</c:v>
                </c:pt>
                <c:pt idx="3">
                  <c:v>44.68771606360913</c:v>
                </c:pt>
                <c:pt idx="4">
                  <c:v>40.221543162719634</c:v>
                </c:pt>
                <c:pt idx="5">
                  <c:v>37.713808927826449</c:v>
                </c:pt>
                <c:pt idx="6">
                  <c:v>36.172597366209018</c:v>
                </c:pt>
                <c:pt idx="7">
                  <c:v>35.872235872235876</c:v>
                </c:pt>
                <c:pt idx="8">
                  <c:v>35.731414868105517</c:v>
                </c:pt>
                <c:pt idx="9">
                  <c:v>32.510288065843625</c:v>
                </c:pt>
                <c:pt idx="10">
                  <c:v>32.178815948449454</c:v>
                </c:pt>
                <c:pt idx="11">
                  <c:v>31.542699724517909</c:v>
                </c:pt>
                <c:pt idx="12">
                  <c:v>30.589788732394368</c:v>
                </c:pt>
                <c:pt idx="13">
                  <c:v>30.417406749555951</c:v>
                </c:pt>
                <c:pt idx="14">
                  <c:v>29.357798165137616</c:v>
                </c:pt>
                <c:pt idx="15">
                  <c:v>26.694551694551695</c:v>
                </c:pt>
                <c:pt idx="16">
                  <c:v>24.495677233429394</c:v>
                </c:pt>
                <c:pt idx="17">
                  <c:v>24.142509404735559</c:v>
                </c:pt>
                <c:pt idx="18">
                  <c:v>23.633156966490297</c:v>
                </c:pt>
                <c:pt idx="19">
                  <c:v>23.445159074588652</c:v>
                </c:pt>
                <c:pt idx="20">
                  <c:v>23.122057719860816</c:v>
                </c:pt>
                <c:pt idx="21">
                  <c:v>22.802638616509181</c:v>
                </c:pt>
                <c:pt idx="22">
                  <c:v>22.016147635524799</c:v>
                </c:pt>
                <c:pt idx="23">
                  <c:v>21.708185053380781</c:v>
                </c:pt>
                <c:pt idx="24">
                  <c:v>21.037998146431882</c:v>
                </c:pt>
                <c:pt idx="25">
                  <c:v>19.875315766298176</c:v>
                </c:pt>
                <c:pt idx="26">
                  <c:v>18.32990971193809</c:v>
                </c:pt>
                <c:pt idx="27">
                  <c:v>16.649850900204029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95-4E94-B39E-C5D60597026F}"/>
            </c:ext>
          </c:extLst>
        </c:ser>
        <c:ser>
          <c:idx val="1"/>
          <c:order val="1"/>
          <c:tx>
            <c:strRef>
              <c:f>'[تابستان 1405.xlsx]Sheet1'!$C$358</c:f>
              <c:strCache>
                <c:ptCount val="1"/>
                <c:pt idx="0">
                  <c:v>هدف موردانتظار  درصد مراقبت دیابت پزشک تابستان1405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D-4358-AB89-113A3405F6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1405.xlsx]Sheet1'!$A$359:$A$386</c:f>
              <c:strCache>
                <c:ptCount val="28"/>
                <c:pt idx="0">
                  <c:v>چادگان</c:v>
                </c:pt>
                <c:pt idx="1">
                  <c:v>خور</c:v>
                </c:pt>
                <c:pt idx="2">
                  <c:v>فریدونشهر</c:v>
                </c:pt>
                <c:pt idx="3">
                  <c:v>اردستان</c:v>
                </c:pt>
                <c:pt idx="4">
                  <c:v>دهاقان</c:v>
                </c:pt>
                <c:pt idx="5">
                  <c:v>خوانسار</c:v>
                </c:pt>
                <c:pt idx="6">
                  <c:v>فریدن</c:v>
                </c:pt>
                <c:pt idx="7">
                  <c:v>نائین</c:v>
                </c:pt>
                <c:pt idx="8">
                  <c:v>هرند</c:v>
                </c:pt>
                <c:pt idx="9">
                  <c:v>ورزنه</c:v>
                </c:pt>
                <c:pt idx="10">
                  <c:v>جرقویه</c:v>
                </c:pt>
                <c:pt idx="11">
                  <c:v>بوئین</c:v>
                </c:pt>
                <c:pt idx="12">
                  <c:v>فلاورجان</c:v>
                </c:pt>
                <c:pt idx="13">
                  <c:v>نطنز</c:v>
                </c:pt>
                <c:pt idx="14">
                  <c:v>برخوار</c:v>
                </c:pt>
                <c:pt idx="15">
                  <c:v>مبارکه</c:v>
                </c:pt>
                <c:pt idx="16">
                  <c:v>کوهپایه</c:v>
                </c:pt>
                <c:pt idx="17">
                  <c:v>تیران </c:v>
                </c:pt>
                <c:pt idx="18">
                  <c:v>سمیرم</c:v>
                </c:pt>
                <c:pt idx="19">
                  <c:v>استان</c:v>
                </c:pt>
                <c:pt idx="20">
                  <c:v>شاهین شهر </c:v>
                </c:pt>
                <c:pt idx="21">
                  <c:v>گلپایگان</c:v>
                </c:pt>
                <c:pt idx="22">
                  <c:v>نجف آباد</c:v>
                </c:pt>
                <c:pt idx="23">
                  <c:v>شهرضا</c:v>
                </c:pt>
                <c:pt idx="24">
                  <c:v>لنجان</c:v>
                </c:pt>
                <c:pt idx="25">
                  <c:v>اصفهان 1</c:v>
                </c:pt>
                <c:pt idx="26">
                  <c:v>خمینی شهر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1405.xlsx]Sheet1'!$C$359:$C$386</c:f>
              <c:numCache>
                <c:formatCode>0.00</c:formatCode>
                <c:ptCount val="28"/>
                <c:pt idx="0">
                  <c:v>47.774247491638803</c:v>
                </c:pt>
                <c:pt idx="1">
                  <c:v>51.390146878824979</c:v>
                </c:pt>
                <c:pt idx="2">
                  <c:v>53.9736328125</c:v>
                </c:pt>
                <c:pt idx="3">
                  <c:v>57.223166472642603</c:v>
                </c:pt>
                <c:pt idx="4">
                  <c:v>50.557137285491415</c:v>
                </c:pt>
                <c:pt idx="5">
                  <c:v>51.893965894184511</c:v>
                </c:pt>
                <c:pt idx="6">
                  <c:v>53.392289922032916</c:v>
                </c:pt>
                <c:pt idx="7">
                  <c:v>33.831410256410251</c:v>
                </c:pt>
                <c:pt idx="8">
                  <c:v>41.002418379685608</c:v>
                </c:pt>
                <c:pt idx="9">
                  <c:v>26.084522502744239</c:v>
                </c:pt>
                <c:pt idx="10">
                  <c:v>42.94979508196721</c:v>
                </c:pt>
                <c:pt idx="11">
                  <c:v>61.472954230235786</c:v>
                </c:pt>
                <c:pt idx="12">
                  <c:v>37.061035793295133</c:v>
                </c:pt>
                <c:pt idx="13">
                  <c:v>37.327104907699237</c:v>
                </c:pt>
                <c:pt idx="14">
                  <c:v>35.31500174034111</c:v>
                </c:pt>
                <c:pt idx="15">
                  <c:v>32.481425702811244</c:v>
                </c:pt>
                <c:pt idx="16">
                  <c:v>25.783595113438043</c:v>
                </c:pt>
                <c:pt idx="17">
                  <c:v>28.77880288028803</c:v>
                </c:pt>
                <c:pt idx="18">
                  <c:v>40.89724199288257</c:v>
                </c:pt>
                <c:pt idx="19">
                  <c:v>28</c:v>
                </c:pt>
                <c:pt idx="20">
                  <c:v>27.981418560203863</c:v>
                </c:pt>
                <c:pt idx="21">
                  <c:v>29.139104531503882</c:v>
                </c:pt>
                <c:pt idx="22">
                  <c:v>24.275609061119816</c:v>
                </c:pt>
                <c:pt idx="23">
                  <c:v>26.479088745324717</c:v>
                </c:pt>
                <c:pt idx="24">
                  <c:v>27.532840930704371</c:v>
                </c:pt>
                <c:pt idx="25">
                  <c:v>24.219731316216475</c:v>
                </c:pt>
                <c:pt idx="26">
                  <c:v>23.446890559406427</c:v>
                </c:pt>
                <c:pt idx="27">
                  <c:v>19.519042223558252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95-4E94-B39E-C5D60597026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93087408"/>
        <c:axId val="-993093936"/>
      </c:barChart>
      <c:catAx>
        <c:axId val="-993087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93936"/>
        <c:crosses val="autoZero"/>
        <c:auto val="1"/>
        <c:lblAlgn val="ctr"/>
        <c:lblOffset val="100"/>
        <c:noMultiLvlLbl val="0"/>
      </c:catAx>
      <c:valAx>
        <c:axId val="-99309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 dirty="0">
                <a:solidFill>
                  <a:srgbClr val="C00000"/>
                </a:solidFill>
              </a:rPr>
              <a:t>روند فصلی تعداد مراقبت بیماران مبتلا به دیابت توسط غیر پزشک در استان اصفهان تا </a:t>
            </a:r>
            <a:r>
              <a:rPr lang="fa-IR" sz="1800" b="1" dirty="0" smtClean="0">
                <a:solidFill>
                  <a:srgbClr val="C00000"/>
                </a:solidFill>
              </a:rPr>
              <a:t>تابستان</a:t>
            </a:r>
            <a:r>
              <a:rPr lang="fa-IR" sz="1800" b="1" baseline="0" dirty="0" smtClean="0">
                <a:solidFill>
                  <a:srgbClr val="C00000"/>
                </a:solidFill>
              </a:rPr>
              <a:t> 1405</a:t>
            </a:r>
            <a:endParaRPr lang="en-US" sz="18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7.9416666666666663E-2"/>
          <c:y val="3.3333333333333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مراقبت دیابت غیرپزشک'!$G$2:$AH$2</c:f>
              <c:strCache>
                <c:ptCount val="28"/>
                <c:pt idx="0">
                  <c:v> سه ماهه سوم 98</c:v>
                </c:pt>
                <c:pt idx="1">
                  <c:v> سه ماهه چهارم 98</c:v>
                </c:pt>
                <c:pt idx="2">
                  <c:v> سه ماهه اول 99</c:v>
                </c:pt>
                <c:pt idx="3">
                  <c:v> سه ماهه دوم 99</c:v>
                </c:pt>
                <c:pt idx="4">
                  <c:v> سه ماهه سوم 99</c:v>
                </c:pt>
                <c:pt idx="5">
                  <c:v> سه ماهه چهارم 99</c:v>
                </c:pt>
                <c:pt idx="6">
                  <c:v> سه ماهه اول 1400</c:v>
                </c:pt>
                <c:pt idx="7">
                  <c:v> سه ماهه دوم 1400</c:v>
                </c:pt>
                <c:pt idx="8">
                  <c:v> سه ماهه سوم 1400</c:v>
                </c:pt>
                <c:pt idx="9">
                  <c:v> سه ماهه چهارم 1400</c:v>
                </c:pt>
                <c:pt idx="10">
                  <c:v>سه ماهه اول  1401</c:v>
                </c:pt>
                <c:pt idx="11">
                  <c:v>سه ماهه دوم 1401</c:v>
                </c:pt>
                <c:pt idx="12">
                  <c:v>سه ماهه سوم 1401</c:v>
                </c:pt>
                <c:pt idx="13">
                  <c:v>سه ماهه چهارم 1401</c:v>
                </c:pt>
                <c:pt idx="14">
                  <c:v>سه ماهه اول 1402</c:v>
                </c:pt>
                <c:pt idx="15">
                  <c:v>سه ماهه دوم 1402</c:v>
                </c:pt>
                <c:pt idx="16">
                  <c:v>سه ماهه سوم 1402</c:v>
                </c:pt>
                <c:pt idx="17">
                  <c:v>سه ماهه چهارم 1402</c:v>
                </c:pt>
                <c:pt idx="18">
                  <c:v>سه ماهه اول1403</c:v>
                </c:pt>
                <c:pt idx="19">
                  <c:v>سه ماهه دوم1403</c:v>
                </c:pt>
                <c:pt idx="20">
                  <c:v>سه ماهه سوم1403</c:v>
                </c:pt>
                <c:pt idx="21">
                  <c:v>زمستان 1403</c:v>
                </c:pt>
                <c:pt idx="22">
                  <c:v>بهار1404</c:v>
                </c:pt>
                <c:pt idx="23">
                  <c:v>تابستان 1404</c:v>
                </c:pt>
                <c:pt idx="24">
                  <c:v>پاییز 1404</c:v>
                </c:pt>
                <c:pt idx="25">
                  <c:v>زمستان 1404</c:v>
                </c:pt>
                <c:pt idx="26">
                  <c:v>بهار1405</c:v>
                </c:pt>
                <c:pt idx="27">
                  <c:v>تابستان 1405</c:v>
                </c:pt>
              </c:strCache>
            </c:strRef>
          </c:cat>
          <c:val>
            <c:numRef>
              <c:f>'تعداد مراقبت دیابت غیرپزشک'!$G$30:$AH$30</c:f>
              <c:numCache>
                <c:formatCode>General</c:formatCode>
                <c:ptCount val="28"/>
                <c:pt idx="0">
                  <c:v>44695</c:v>
                </c:pt>
                <c:pt idx="1">
                  <c:v>49272</c:v>
                </c:pt>
                <c:pt idx="2">
                  <c:v>28158</c:v>
                </c:pt>
                <c:pt idx="3">
                  <c:v>53549</c:v>
                </c:pt>
                <c:pt idx="4">
                  <c:v>46930</c:v>
                </c:pt>
                <c:pt idx="5">
                  <c:v>47453</c:v>
                </c:pt>
                <c:pt idx="6">
                  <c:v>51409</c:v>
                </c:pt>
                <c:pt idx="7">
                  <c:v>43916</c:v>
                </c:pt>
                <c:pt idx="8">
                  <c:v>39033</c:v>
                </c:pt>
                <c:pt idx="9">
                  <c:v>45761</c:v>
                </c:pt>
                <c:pt idx="10">
                  <c:v>50788</c:v>
                </c:pt>
                <c:pt idx="11">
                  <c:v>56970</c:v>
                </c:pt>
                <c:pt idx="12">
                  <c:v>65488</c:v>
                </c:pt>
                <c:pt idx="13">
                  <c:v>62698</c:v>
                </c:pt>
                <c:pt idx="14">
                  <c:v>66722</c:v>
                </c:pt>
                <c:pt idx="15">
                  <c:v>70706</c:v>
                </c:pt>
                <c:pt idx="16">
                  <c:v>81699</c:v>
                </c:pt>
                <c:pt idx="17">
                  <c:v>85776</c:v>
                </c:pt>
                <c:pt idx="18">
                  <c:v>78094</c:v>
                </c:pt>
                <c:pt idx="19">
                  <c:v>76674</c:v>
                </c:pt>
                <c:pt idx="20">
                  <c:v>93122</c:v>
                </c:pt>
                <c:pt idx="21">
                  <c:v>90752</c:v>
                </c:pt>
                <c:pt idx="22">
                  <c:v>87783</c:v>
                </c:pt>
                <c:pt idx="23">
                  <c:v>80797</c:v>
                </c:pt>
                <c:pt idx="24">
                  <c:v>86474</c:v>
                </c:pt>
                <c:pt idx="25">
                  <c:v>80631</c:v>
                </c:pt>
                <c:pt idx="26">
                  <c:v>84718</c:v>
                </c:pt>
                <c:pt idx="27">
                  <c:v>87893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03-4886-890C-FC11CC58C6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93083600"/>
        <c:axId val="-993092848"/>
      </c:barChart>
      <c:catAx>
        <c:axId val="-993083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48000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92848"/>
        <c:crosses val="autoZero"/>
        <c:auto val="1"/>
        <c:lblAlgn val="ctr"/>
        <c:lblOffset val="100"/>
        <c:noMultiLvlLbl val="0"/>
      </c:catAx>
      <c:valAx>
        <c:axId val="-9930928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93083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b="1" dirty="0">
                <a:solidFill>
                  <a:srgbClr val="C00000"/>
                </a:solidFill>
              </a:rPr>
              <a:t>روند فصلی درصد مراقبت بیماران مبتلا به دیابت توسط غیر پزشک در استان اصفهان </a:t>
            </a:r>
            <a:r>
              <a:rPr lang="fa-IR" b="1" dirty="0" smtClean="0">
                <a:solidFill>
                  <a:srgbClr val="C00000"/>
                </a:solidFill>
              </a:rPr>
              <a:t>تا</a:t>
            </a:r>
            <a:r>
              <a:rPr lang="fa-IR" b="1" baseline="0" dirty="0" smtClean="0">
                <a:solidFill>
                  <a:srgbClr val="C00000"/>
                </a:solidFill>
              </a:rPr>
              <a:t> تابستان </a:t>
            </a:r>
            <a:r>
              <a:rPr lang="fa-IR" b="1" dirty="0" smtClean="0">
                <a:solidFill>
                  <a:srgbClr val="C00000"/>
                </a:solidFill>
              </a:rPr>
              <a:t>1405</a:t>
            </a:r>
            <a:endParaRPr lang="en-US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1479945866141732"/>
          <c:y val="3.14814814814814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مراقبت غیرپزشک دیابت'!$G$2:$AH$2</c:f>
              <c:strCache>
                <c:ptCount val="28"/>
                <c:pt idx="0">
                  <c:v>سه ماهه سوم 98</c:v>
                </c:pt>
                <c:pt idx="1">
                  <c:v>سه ماهه چهارم 98</c:v>
                </c:pt>
                <c:pt idx="2">
                  <c:v>سه ماهه اول 99</c:v>
                </c:pt>
                <c:pt idx="3">
                  <c:v>سه ماهه دوم 99</c:v>
                </c:pt>
                <c:pt idx="4">
                  <c:v>سه ماهه سوم 99</c:v>
                </c:pt>
                <c:pt idx="5">
                  <c:v>سه ماهه چهارم 99</c:v>
                </c:pt>
                <c:pt idx="6">
                  <c:v>سه ماهه اول 1400</c:v>
                </c:pt>
                <c:pt idx="7">
                  <c:v>سه ماهه دوم 1400</c:v>
                </c:pt>
                <c:pt idx="8">
                  <c:v>سه ماهه سوم 1400</c:v>
                </c:pt>
                <c:pt idx="9">
                  <c:v>سه ماهه چهارم 1400</c:v>
                </c:pt>
                <c:pt idx="10">
                  <c:v>سه ماهه اول 1401</c:v>
                </c:pt>
                <c:pt idx="11">
                  <c:v>سه ماهه دوم 1401</c:v>
                </c:pt>
                <c:pt idx="12">
                  <c:v>سه ماهه سوم  1401</c:v>
                </c:pt>
                <c:pt idx="13">
                  <c:v>سه ماهه چهارم 1401</c:v>
                </c:pt>
                <c:pt idx="14">
                  <c:v>سه ماهه اول 1402</c:v>
                </c:pt>
                <c:pt idx="15">
                  <c:v>سه ماهه دوم 1402</c:v>
                </c:pt>
                <c:pt idx="16">
                  <c:v>سه ماهه سوم 1402</c:v>
                </c:pt>
                <c:pt idx="17">
                  <c:v>سه ماهه چهارم 1402</c:v>
                </c:pt>
                <c:pt idx="18">
                  <c:v>سه ماهه اول1403</c:v>
                </c:pt>
                <c:pt idx="19">
                  <c:v>سه ماهه دوم1403</c:v>
                </c:pt>
                <c:pt idx="20">
                  <c:v>سه ماهه سوم1403</c:v>
                </c:pt>
                <c:pt idx="21">
                  <c:v>زمستان 1403</c:v>
                </c:pt>
                <c:pt idx="22">
                  <c:v>بهار1404</c:v>
                </c:pt>
                <c:pt idx="23">
                  <c:v>تابستان 1404</c:v>
                </c:pt>
                <c:pt idx="24">
                  <c:v>پاییز 1404</c:v>
                </c:pt>
                <c:pt idx="25">
                  <c:v>زمستان 1404</c:v>
                </c:pt>
                <c:pt idx="26">
                  <c:v>بهار1405</c:v>
                </c:pt>
                <c:pt idx="27">
                  <c:v>تابستان 1405</c:v>
                </c:pt>
              </c:strCache>
            </c:strRef>
          </c:cat>
          <c:val>
            <c:numRef>
              <c:f>'درصد مراقبت غیرپزشک دیابت'!$G$30:$AH$30</c:f>
              <c:numCache>
                <c:formatCode>0.0</c:formatCode>
                <c:ptCount val="28"/>
                <c:pt idx="0">
                  <c:v>38.548117226984971</c:v>
                </c:pt>
                <c:pt idx="1">
                  <c:v>39.546045555965776</c:v>
                </c:pt>
                <c:pt idx="2">
                  <c:v>21.525383562795746</c:v>
                </c:pt>
                <c:pt idx="3">
                  <c:v>38.830917383958294</c:v>
                </c:pt>
                <c:pt idx="4">
                  <c:v>32.469644030857573</c:v>
                </c:pt>
                <c:pt idx="5">
                  <c:v>31.974045050569028</c:v>
                </c:pt>
                <c:pt idx="6">
                  <c:v>33.046636454215275</c:v>
                </c:pt>
                <c:pt idx="7">
                  <c:v>27.146513036705528</c:v>
                </c:pt>
                <c:pt idx="8">
                  <c:v>23.358367493492118</c:v>
                </c:pt>
                <c:pt idx="9">
                  <c:v>26.708650939101403</c:v>
                </c:pt>
                <c:pt idx="10">
                  <c:v>29.215034341528511</c:v>
                </c:pt>
                <c:pt idx="11">
                  <c:v>31.9</c:v>
                </c:pt>
                <c:pt idx="12">
                  <c:v>35.590000000000003</c:v>
                </c:pt>
                <c:pt idx="13">
                  <c:v>33.32</c:v>
                </c:pt>
                <c:pt idx="14">
                  <c:v>34.64</c:v>
                </c:pt>
                <c:pt idx="15">
                  <c:v>35.630000000000003</c:v>
                </c:pt>
                <c:pt idx="16">
                  <c:v>39.880000000000003</c:v>
                </c:pt>
                <c:pt idx="17">
                  <c:v>39.9</c:v>
                </c:pt>
                <c:pt idx="18">
                  <c:v>35.53</c:v>
                </c:pt>
                <c:pt idx="19">
                  <c:v>34.24</c:v>
                </c:pt>
                <c:pt idx="20">
                  <c:v>40.61</c:v>
                </c:pt>
                <c:pt idx="21">
                  <c:v>38.79</c:v>
                </c:pt>
                <c:pt idx="22" formatCode="General">
                  <c:v>36.89</c:v>
                </c:pt>
                <c:pt idx="23">
                  <c:v>33.409999999999997</c:v>
                </c:pt>
                <c:pt idx="24">
                  <c:v>35.409999999999997</c:v>
                </c:pt>
                <c:pt idx="25">
                  <c:v>32.340000000000003</c:v>
                </c:pt>
                <c:pt idx="26">
                  <c:v>33.49</c:v>
                </c:pt>
                <c:pt idx="27" formatCode="General">
                  <c:v>34.299999999999997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16-44E4-AE62-227BA0D53FA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93086320"/>
        <c:axId val="-993085232"/>
      </c:barChart>
      <c:catAx>
        <c:axId val="-99308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580000" spcFirstLastPara="1" vertOverflow="ellipsis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5232"/>
        <c:crosses val="autoZero"/>
        <c:auto val="1"/>
        <c:lblAlgn val="ctr"/>
        <c:lblOffset val="100"/>
        <c:noMultiLvlLbl val="0"/>
      </c:catAx>
      <c:valAx>
        <c:axId val="-993085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93086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 مراقبت دیابت غیر پزشک به تفکیک شهرستان ها در </a:t>
            </a:r>
            <a:r>
              <a:rPr lang="fa-IR" sz="2000" b="1" dirty="0" smtClean="0">
                <a:solidFill>
                  <a:srgbClr val="FF0000"/>
                </a:solidFill>
              </a:rPr>
              <a:t>تابستان </a:t>
            </a:r>
            <a:r>
              <a:rPr lang="fa-IR" sz="2000" b="1" dirty="0">
                <a:solidFill>
                  <a:srgbClr val="FF0000"/>
                </a:solidFill>
              </a:rPr>
              <a:t>1405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7046016818078807E-2"/>
          <c:y val="8.3333333333333329E-2"/>
          <c:w val="0.95045398215665866"/>
          <c:h val="0.730975648877223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Sheet1!$B$249</c:f>
              <c:strCache>
                <c:ptCount val="1"/>
                <c:pt idx="0">
                  <c:v>درصد مراقبت دیابت غیرپزشک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71D-472C-81F3-8FC9223F4029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71D-472C-81F3-8FC9223F4029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71D-472C-81F3-8FC9223F4029}"/>
              </c:ext>
            </c:extLst>
          </c:dPt>
          <c:dPt>
            <c:idx val="1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2FA-4ABF-942C-8D2B35522E0B}"/>
              </c:ext>
            </c:extLst>
          </c:dPt>
          <c:dPt>
            <c:idx val="2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AFD-4FE9-AE7A-E0B02F3E3698}"/>
              </c:ext>
            </c:extLst>
          </c:dPt>
          <c:dPt>
            <c:idx val="2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71D-472C-81F3-8FC9223F4029}"/>
              </c:ext>
            </c:extLst>
          </c:dPt>
          <c:dLbls>
            <c:dLbl>
              <c:idx val="6"/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2406154-BA20-4AA7-91FB-7191B7237D40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800" b="1">
                          <a:solidFill>
                            <a:srgbClr val="FF0000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71D-472C-81F3-8FC9223F4029}"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C2FA-4ABF-942C-8D2B35522E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Sheet1!$A$250:$A$277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هرند</c:v>
                </c:pt>
                <c:pt idx="4">
                  <c:v>تیران </c:v>
                </c:pt>
                <c:pt idx="5">
                  <c:v>فریدن</c:v>
                </c:pt>
                <c:pt idx="6">
                  <c:v>کوهپایه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خور</c:v>
                </c:pt>
                <c:pt idx="10">
                  <c:v>دهاقان</c:v>
                </c:pt>
                <c:pt idx="11">
                  <c:v>اردستان</c:v>
                </c:pt>
                <c:pt idx="12">
                  <c:v>سمیرم</c:v>
                </c:pt>
                <c:pt idx="13">
                  <c:v>گلپایگان</c:v>
                </c:pt>
                <c:pt idx="14">
                  <c:v>نطنز</c:v>
                </c:pt>
                <c:pt idx="15">
                  <c:v>جرقویه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Sheet1!$B$250:$B$277</c:f>
              <c:numCache>
                <c:formatCode>0.00</c:formatCode>
                <c:ptCount val="28"/>
                <c:pt idx="0">
                  <c:v>74.5159275452842</c:v>
                </c:pt>
                <c:pt idx="1">
                  <c:v>70.334412081984894</c:v>
                </c:pt>
                <c:pt idx="2">
                  <c:v>64.393939393939391</c:v>
                </c:pt>
                <c:pt idx="3">
                  <c:v>63.669064748201443</c:v>
                </c:pt>
                <c:pt idx="4">
                  <c:v>59.836246957291436</c:v>
                </c:pt>
                <c:pt idx="5">
                  <c:v>59.680582796301486</c:v>
                </c:pt>
                <c:pt idx="6">
                  <c:v>58.789625360230545</c:v>
                </c:pt>
                <c:pt idx="7">
                  <c:v>58.333333333333336</c:v>
                </c:pt>
                <c:pt idx="8">
                  <c:v>57.989153108051724</c:v>
                </c:pt>
                <c:pt idx="9">
                  <c:v>57.065544197233919</c:v>
                </c:pt>
                <c:pt idx="10">
                  <c:v>55.194805194805198</c:v>
                </c:pt>
                <c:pt idx="11">
                  <c:v>53.906430053007604</c:v>
                </c:pt>
                <c:pt idx="12">
                  <c:v>53.703703703703709</c:v>
                </c:pt>
                <c:pt idx="13">
                  <c:v>51.987876626849705</c:v>
                </c:pt>
                <c:pt idx="14">
                  <c:v>50.53285968028419</c:v>
                </c:pt>
                <c:pt idx="15">
                  <c:v>49.496576721707612</c:v>
                </c:pt>
                <c:pt idx="16">
                  <c:v>45.752895752895753</c:v>
                </c:pt>
                <c:pt idx="17">
                  <c:v>43.898443898443901</c:v>
                </c:pt>
                <c:pt idx="18">
                  <c:v>41.05963908450704</c:v>
                </c:pt>
                <c:pt idx="19">
                  <c:v>34.302116831621341</c:v>
                </c:pt>
                <c:pt idx="20">
                  <c:v>34.157529648690982</c:v>
                </c:pt>
                <c:pt idx="21">
                  <c:v>33.648439913500155</c:v>
                </c:pt>
                <c:pt idx="22">
                  <c:v>33.424302381114821</c:v>
                </c:pt>
                <c:pt idx="23">
                  <c:v>31.01268742791234</c:v>
                </c:pt>
                <c:pt idx="24">
                  <c:v>30.871886120996439</c:v>
                </c:pt>
                <c:pt idx="25">
                  <c:v>26.943104189557161</c:v>
                </c:pt>
                <c:pt idx="26">
                  <c:v>25.935711140466754</c:v>
                </c:pt>
                <c:pt idx="27">
                  <c:v>21.23494988901594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F-4B8A-93D2-2D0256C1E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93089584"/>
        <c:axId val="-993080880"/>
      </c:barChart>
      <c:catAx>
        <c:axId val="-99308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0880"/>
        <c:crosses val="autoZero"/>
        <c:auto val="1"/>
        <c:lblAlgn val="ctr"/>
        <c:lblOffset val="100"/>
        <c:noMultiLvlLbl val="0"/>
      </c:catAx>
      <c:valAx>
        <c:axId val="-99308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308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مراقبت دیابت</a:t>
            </a:r>
            <a:r>
              <a:rPr lang="fa-IR" sz="2000" b="1" baseline="0">
                <a:solidFill>
                  <a:srgbClr val="FF0000"/>
                </a:solidFill>
              </a:rPr>
              <a:t> غیرپزشک به تفکیک شهرستان ها  در فصل بهار و تابستان 1405 </a:t>
            </a:r>
            <a:endParaRPr lang="en-US" sz="2000" b="1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6953637222441112"/>
          <c:y val="1.75120776647621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1405.xlsx]Sheet1'!$B$391</c:f>
              <c:strCache>
                <c:ptCount val="1"/>
                <c:pt idx="0">
                  <c:v>درصد مراقبت دیابت غیرپزشک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023-45FE-9E51-3B6B100AD0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1405.xlsx]Sheet1'!$A$392:$A$419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هرند</c:v>
                </c:pt>
                <c:pt idx="4">
                  <c:v>تیران </c:v>
                </c:pt>
                <c:pt idx="5">
                  <c:v>فریدن</c:v>
                </c:pt>
                <c:pt idx="6">
                  <c:v>کوهپایه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خور</c:v>
                </c:pt>
                <c:pt idx="10">
                  <c:v>دهاقان</c:v>
                </c:pt>
                <c:pt idx="11">
                  <c:v>اردستان</c:v>
                </c:pt>
                <c:pt idx="12">
                  <c:v>سمیرم</c:v>
                </c:pt>
                <c:pt idx="13">
                  <c:v>گلپایگان</c:v>
                </c:pt>
                <c:pt idx="14">
                  <c:v>نطنز</c:v>
                </c:pt>
                <c:pt idx="15">
                  <c:v>جرقویه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1405.xlsx]Sheet1'!$B$392:$B$419</c:f>
              <c:numCache>
                <c:formatCode>0.00</c:formatCode>
                <c:ptCount val="28"/>
                <c:pt idx="0">
                  <c:v>74.5159275452842</c:v>
                </c:pt>
                <c:pt idx="1">
                  <c:v>70.334412081984894</c:v>
                </c:pt>
                <c:pt idx="2">
                  <c:v>64.393939393939391</c:v>
                </c:pt>
                <c:pt idx="3">
                  <c:v>63.669064748201443</c:v>
                </c:pt>
                <c:pt idx="4">
                  <c:v>59.836246957291436</c:v>
                </c:pt>
                <c:pt idx="5">
                  <c:v>59.680582796301486</c:v>
                </c:pt>
                <c:pt idx="6">
                  <c:v>58.789625360230545</c:v>
                </c:pt>
                <c:pt idx="7">
                  <c:v>58.333333333333336</c:v>
                </c:pt>
                <c:pt idx="8">
                  <c:v>57.989153108051724</c:v>
                </c:pt>
                <c:pt idx="9">
                  <c:v>57.065544197233919</c:v>
                </c:pt>
                <c:pt idx="10">
                  <c:v>55.194805194805198</c:v>
                </c:pt>
                <c:pt idx="11">
                  <c:v>53.906430053007604</c:v>
                </c:pt>
                <c:pt idx="12">
                  <c:v>53.703703703703709</c:v>
                </c:pt>
                <c:pt idx="13">
                  <c:v>51.987876626849705</c:v>
                </c:pt>
                <c:pt idx="14">
                  <c:v>50.53285968028419</c:v>
                </c:pt>
                <c:pt idx="15">
                  <c:v>49.496576721707612</c:v>
                </c:pt>
                <c:pt idx="16">
                  <c:v>45.752895752895753</c:v>
                </c:pt>
                <c:pt idx="17">
                  <c:v>43.898443898443901</c:v>
                </c:pt>
                <c:pt idx="18">
                  <c:v>41.05963908450704</c:v>
                </c:pt>
                <c:pt idx="19">
                  <c:v>34.302116831621341</c:v>
                </c:pt>
                <c:pt idx="20">
                  <c:v>34.157529648690982</c:v>
                </c:pt>
                <c:pt idx="21">
                  <c:v>33.648439913500155</c:v>
                </c:pt>
                <c:pt idx="22">
                  <c:v>33.424302381114821</c:v>
                </c:pt>
                <c:pt idx="23">
                  <c:v>31.01268742791234</c:v>
                </c:pt>
                <c:pt idx="24">
                  <c:v>30.871886120996439</c:v>
                </c:pt>
                <c:pt idx="25">
                  <c:v>26.943104189557161</c:v>
                </c:pt>
                <c:pt idx="26">
                  <c:v>25.935711140466754</c:v>
                </c:pt>
                <c:pt idx="27">
                  <c:v>21.23494988901594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23-45FE-9E51-3B6B100AD004}"/>
            </c:ext>
          </c:extLst>
        </c:ser>
        <c:ser>
          <c:idx val="1"/>
          <c:order val="1"/>
          <c:tx>
            <c:strRef>
              <c:f>'[تابستان 1405.xlsx]Sheet1'!$C$391</c:f>
              <c:strCache>
                <c:ptCount val="1"/>
                <c:pt idx="0">
                  <c:v>درصد مراقبت دیابت غیرپزشک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023-45FE-9E51-3B6B100AD0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1405.xlsx]Sheet1'!$A$392:$A$419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هرند</c:v>
                </c:pt>
                <c:pt idx="4">
                  <c:v>تیران </c:v>
                </c:pt>
                <c:pt idx="5">
                  <c:v>فریدن</c:v>
                </c:pt>
                <c:pt idx="6">
                  <c:v>کوهپایه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خور</c:v>
                </c:pt>
                <c:pt idx="10">
                  <c:v>دهاقان</c:v>
                </c:pt>
                <c:pt idx="11">
                  <c:v>اردستان</c:v>
                </c:pt>
                <c:pt idx="12">
                  <c:v>سمیرم</c:v>
                </c:pt>
                <c:pt idx="13">
                  <c:v>گلپایگان</c:v>
                </c:pt>
                <c:pt idx="14">
                  <c:v>نطنز</c:v>
                </c:pt>
                <c:pt idx="15">
                  <c:v>جرقویه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1405.xlsx]Sheet1'!$C$392:$C$419</c:f>
              <c:numCache>
                <c:formatCode>0.00</c:formatCode>
                <c:ptCount val="28"/>
                <c:pt idx="0">
                  <c:v>72.147864882090502</c:v>
                </c:pt>
                <c:pt idx="1">
                  <c:v>68.137254901960787</c:v>
                </c:pt>
                <c:pt idx="2">
                  <c:v>69.199178644763862</c:v>
                </c:pt>
                <c:pt idx="3">
                  <c:v>55.201443174984966</c:v>
                </c:pt>
                <c:pt idx="4">
                  <c:v>58.24592724838206</c:v>
                </c:pt>
                <c:pt idx="5">
                  <c:v>63.6777682892115</c:v>
                </c:pt>
                <c:pt idx="6">
                  <c:v>53.775216138328531</c:v>
                </c:pt>
                <c:pt idx="7">
                  <c:v>54.63593504452593</c:v>
                </c:pt>
                <c:pt idx="8">
                  <c:v>60</c:v>
                </c:pt>
                <c:pt idx="9">
                  <c:v>57.194679564691654</c:v>
                </c:pt>
                <c:pt idx="10">
                  <c:v>56.057098765432102</c:v>
                </c:pt>
                <c:pt idx="11">
                  <c:v>54.606172270842933</c:v>
                </c:pt>
                <c:pt idx="12">
                  <c:v>52.754050073637707</c:v>
                </c:pt>
                <c:pt idx="13">
                  <c:v>58.266452648475124</c:v>
                </c:pt>
                <c:pt idx="14">
                  <c:v>48.384940966807754</c:v>
                </c:pt>
                <c:pt idx="15">
                  <c:v>48.161616161616159</c:v>
                </c:pt>
                <c:pt idx="16">
                  <c:v>43.975508418980972</c:v>
                </c:pt>
                <c:pt idx="17">
                  <c:v>39.081419624217119</c:v>
                </c:pt>
                <c:pt idx="18">
                  <c:v>40.551400825985048</c:v>
                </c:pt>
                <c:pt idx="19">
                  <c:v>33.48921417870033</c:v>
                </c:pt>
                <c:pt idx="20">
                  <c:v>33.268637972371273</c:v>
                </c:pt>
                <c:pt idx="21">
                  <c:v>33.072737507036088</c:v>
                </c:pt>
                <c:pt idx="22">
                  <c:v>30.085801273180184</c:v>
                </c:pt>
                <c:pt idx="23">
                  <c:v>28.866317169069461</c:v>
                </c:pt>
                <c:pt idx="24">
                  <c:v>29.475221935048886</c:v>
                </c:pt>
                <c:pt idx="25">
                  <c:v>27.796544735064181</c:v>
                </c:pt>
                <c:pt idx="26">
                  <c:v>25.181923085980735</c:v>
                </c:pt>
                <c:pt idx="27">
                  <c:v>20.37104567417267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23-45FE-9E51-3B6B100AD0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7804112"/>
        <c:axId val="-927797584"/>
      </c:barChart>
      <c:catAx>
        <c:axId val="-92780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797584"/>
        <c:crosses val="autoZero"/>
        <c:auto val="1"/>
        <c:lblAlgn val="ctr"/>
        <c:lblOffset val="100"/>
        <c:noMultiLvlLbl val="0"/>
      </c:catAx>
      <c:valAx>
        <c:axId val="-92779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80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مراقبت</a:t>
            </a:r>
            <a:r>
              <a:rPr lang="fa-IR" sz="2000" b="1" baseline="0">
                <a:solidFill>
                  <a:srgbClr val="FF0000"/>
                </a:solidFill>
              </a:rPr>
              <a:t> دیابت غیرپزشک با هدف مورد انتظار در تابستان 1405 به تفکیک شهرستانها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1405.xlsx]Sheet1'!$B$424</c:f>
              <c:strCache>
                <c:ptCount val="1"/>
                <c:pt idx="0">
                  <c:v>درصد مراقبت دیابت غیرپزشک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B7D-45F5-A089-19681EE0BF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1405.xlsx]Sheet1'!$A$425:$A$452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هرند</c:v>
                </c:pt>
                <c:pt idx="4">
                  <c:v>تیران </c:v>
                </c:pt>
                <c:pt idx="5">
                  <c:v>فریدن</c:v>
                </c:pt>
                <c:pt idx="6">
                  <c:v>کوهپایه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خور</c:v>
                </c:pt>
                <c:pt idx="10">
                  <c:v>دهاقان</c:v>
                </c:pt>
                <c:pt idx="11">
                  <c:v>اردستان</c:v>
                </c:pt>
                <c:pt idx="12">
                  <c:v>سمیرم</c:v>
                </c:pt>
                <c:pt idx="13">
                  <c:v>گلپایگان</c:v>
                </c:pt>
                <c:pt idx="14">
                  <c:v>نطنز</c:v>
                </c:pt>
                <c:pt idx="15">
                  <c:v>جرقویه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1405.xlsx]Sheet1'!$B$425:$B$452</c:f>
              <c:numCache>
                <c:formatCode>0.00</c:formatCode>
                <c:ptCount val="28"/>
                <c:pt idx="0">
                  <c:v>74.5159275452842</c:v>
                </c:pt>
                <c:pt idx="1">
                  <c:v>70.334412081984894</c:v>
                </c:pt>
                <c:pt idx="2">
                  <c:v>64.393939393939391</c:v>
                </c:pt>
                <c:pt idx="3">
                  <c:v>63.669064748201443</c:v>
                </c:pt>
                <c:pt idx="4">
                  <c:v>59.836246957291436</c:v>
                </c:pt>
                <c:pt idx="5">
                  <c:v>59.680582796301486</c:v>
                </c:pt>
                <c:pt idx="6">
                  <c:v>58.789625360230545</c:v>
                </c:pt>
                <c:pt idx="7">
                  <c:v>58.333333333333336</c:v>
                </c:pt>
                <c:pt idx="8">
                  <c:v>57.989153108051724</c:v>
                </c:pt>
                <c:pt idx="9">
                  <c:v>57.065544197233919</c:v>
                </c:pt>
                <c:pt idx="10">
                  <c:v>55.194805194805198</c:v>
                </c:pt>
                <c:pt idx="11">
                  <c:v>53.906430053007604</c:v>
                </c:pt>
                <c:pt idx="12">
                  <c:v>53.703703703703709</c:v>
                </c:pt>
                <c:pt idx="13">
                  <c:v>51.987876626849705</c:v>
                </c:pt>
                <c:pt idx="14">
                  <c:v>50.53285968028419</c:v>
                </c:pt>
                <c:pt idx="15">
                  <c:v>49.496576721707612</c:v>
                </c:pt>
                <c:pt idx="16">
                  <c:v>45.752895752895753</c:v>
                </c:pt>
                <c:pt idx="17">
                  <c:v>43.898443898443901</c:v>
                </c:pt>
                <c:pt idx="18">
                  <c:v>41.05963908450704</c:v>
                </c:pt>
                <c:pt idx="19">
                  <c:v>34.302116831621341</c:v>
                </c:pt>
                <c:pt idx="20">
                  <c:v>34.157529648690982</c:v>
                </c:pt>
                <c:pt idx="21">
                  <c:v>33.648439913500155</c:v>
                </c:pt>
                <c:pt idx="22">
                  <c:v>33.424302381114821</c:v>
                </c:pt>
                <c:pt idx="23">
                  <c:v>31.01268742791234</c:v>
                </c:pt>
                <c:pt idx="24">
                  <c:v>30.871886120996439</c:v>
                </c:pt>
                <c:pt idx="25">
                  <c:v>26.943104189557161</c:v>
                </c:pt>
                <c:pt idx="26">
                  <c:v>25.935711140466754</c:v>
                </c:pt>
                <c:pt idx="27">
                  <c:v>21.23494988901594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D-45F5-A089-19681EE0BF3A}"/>
            </c:ext>
          </c:extLst>
        </c:ser>
        <c:ser>
          <c:idx val="1"/>
          <c:order val="1"/>
          <c:tx>
            <c:strRef>
              <c:f>'[تابستان 1405.xlsx]Sheet1'!$C$424</c:f>
              <c:strCache>
                <c:ptCount val="1"/>
                <c:pt idx="0">
                  <c:v>هدف موردانتظار  درصد مراقبت دیابت غیر پزشک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9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7D-45F5-A089-19681EE0BF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1405.xlsx]Sheet1'!$A$425:$A$452</c:f>
              <c:strCache>
                <c:ptCount val="28"/>
                <c:pt idx="0">
                  <c:v>فریدونشهر</c:v>
                </c:pt>
                <c:pt idx="1">
                  <c:v>چادگان</c:v>
                </c:pt>
                <c:pt idx="2">
                  <c:v>بوئین</c:v>
                </c:pt>
                <c:pt idx="3">
                  <c:v>هرند</c:v>
                </c:pt>
                <c:pt idx="4">
                  <c:v>تیران </c:v>
                </c:pt>
                <c:pt idx="5">
                  <c:v>فریدن</c:v>
                </c:pt>
                <c:pt idx="6">
                  <c:v>کوهپایه</c:v>
                </c:pt>
                <c:pt idx="7">
                  <c:v>ورزنه</c:v>
                </c:pt>
                <c:pt idx="8">
                  <c:v>خوانسار</c:v>
                </c:pt>
                <c:pt idx="9">
                  <c:v>خور</c:v>
                </c:pt>
                <c:pt idx="10">
                  <c:v>دهاقان</c:v>
                </c:pt>
                <c:pt idx="11">
                  <c:v>اردستان</c:v>
                </c:pt>
                <c:pt idx="12">
                  <c:v>سمیرم</c:v>
                </c:pt>
                <c:pt idx="13">
                  <c:v>گلپایگان</c:v>
                </c:pt>
                <c:pt idx="14">
                  <c:v>نطنز</c:v>
                </c:pt>
                <c:pt idx="15">
                  <c:v>جرقویه</c:v>
                </c:pt>
                <c:pt idx="16">
                  <c:v>مبارکه</c:v>
                </c:pt>
                <c:pt idx="17">
                  <c:v>نائین</c:v>
                </c:pt>
                <c:pt idx="18">
                  <c:v>فلاورجان</c:v>
                </c:pt>
                <c:pt idx="19">
                  <c:v>استان</c:v>
                </c:pt>
                <c:pt idx="20">
                  <c:v>برخوار</c:v>
                </c:pt>
                <c:pt idx="21">
                  <c:v>لنجان</c:v>
                </c:pt>
                <c:pt idx="22">
                  <c:v>شاهین شهر 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خمینی شهر</c:v>
                </c:pt>
                <c:pt idx="26">
                  <c:v>اصفهان 1</c:v>
                </c:pt>
                <c:pt idx="27">
                  <c:v>اصفهان 2</c:v>
                </c:pt>
              </c:strCache>
            </c:strRef>
          </c:cat>
          <c:val>
            <c:numRef>
              <c:f>'[تابستان 1405.xlsx]Sheet1'!$C$425:$C$452</c:f>
              <c:numCache>
                <c:formatCode>0.00</c:formatCode>
                <c:ptCount val="28"/>
                <c:pt idx="0">
                  <c:v>89.180338541666657</c:v>
                </c:pt>
                <c:pt idx="1">
                  <c:v>81.010869565217405</c:v>
                </c:pt>
                <c:pt idx="2">
                  <c:v>86.171636615811366</c:v>
                </c:pt>
                <c:pt idx="3">
                  <c:v>76.8358524788392</c:v>
                </c:pt>
                <c:pt idx="4">
                  <c:v>71.074032403240324</c:v>
                </c:pt>
                <c:pt idx="5">
                  <c:v>78.740109731446736</c:v>
                </c:pt>
                <c:pt idx="6">
                  <c:v>72.061663757998815</c:v>
                </c:pt>
                <c:pt idx="7">
                  <c:v>70.526893523600449</c:v>
                </c:pt>
                <c:pt idx="8">
                  <c:v>69.334936598163523</c:v>
                </c:pt>
                <c:pt idx="9">
                  <c:v>72.114137086903312</c:v>
                </c:pt>
                <c:pt idx="10">
                  <c:v>66.004095163806554</c:v>
                </c:pt>
                <c:pt idx="11">
                  <c:v>66.628521536670547</c:v>
                </c:pt>
                <c:pt idx="12">
                  <c:v>67.679715302491104</c:v>
                </c:pt>
                <c:pt idx="13">
                  <c:v>74.214027802852485</c:v>
                </c:pt>
                <c:pt idx="14">
                  <c:v>50.942931112111665</c:v>
                </c:pt>
                <c:pt idx="15">
                  <c:v>56.087090163934434</c:v>
                </c:pt>
                <c:pt idx="16">
                  <c:v>53.814033913431516</c:v>
                </c:pt>
                <c:pt idx="17">
                  <c:v>44.755341880341874</c:v>
                </c:pt>
                <c:pt idx="18">
                  <c:v>48.52371093085258</c:v>
                </c:pt>
                <c:pt idx="19">
                  <c:v>41.120000000000005</c:v>
                </c:pt>
                <c:pt idx="20">
                  <c:v>39.672641837800214</c:v>
                </c:pt>
                <c:pt idx="21">
                  <c:v>43.324858936156716</c:v>
                </c:pt>
                <c:pt idx="22">
                  <c:v>39.413215827847395</c:v>
                </c:pt>
                <c:pt idx="23">
                  <c:v>36.498955216792524</c:v>
                </c:pt>
                <c:pt idx="24">
                  <c:v>38.158222826702939</c:v>
                </c:pt>
                <c:pt idx="25">
                  <c:v>33.978546324319055</c:v>
                </c:pt>
                <c:pt idx="26">
                  <c:v>30.785052973179347</c:v>
                </c:pt>
                <c:pt idx="27">
                  <c:v>26.213453267354204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7D-45F5-A089-19681EE0BF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7795408"/>
        <c:axId val="-927805200"/>
      </c:barChart>
      <c:catAx>
        <c:axId val="-92779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805200"/>
        <c:crosses val="autoZero"/>
        <c:auto val="1"/>
        <c:lblAlgn val="ctr"/>
        <c:lblOffset val="100"/>
        <c:noMultiLvlLbl val="0"/>
      </c:catAx>
      <c:valAx>
        <c:axId val="-92780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79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 dirty="0">
                <a:solidFill>
                  <a:srgbClr val="C00000"/>
                </a:solidFill>
              </a:rPr>
              <a:t>روند فصلی تعداد </a:t>
            </a:r>
            <a:r>
              <a:rPr lang="en-US" sz="1800" b="1" dirty="0">
                <a:solidFill>
                  <a:srgbClr val="C00000"/>
                </a:solidFill>
              </a:rPr>
              <a:t> A1c</a:t>
            </a:r>
            <a:r>
              <a:rPr lang="fa-IR" sz="1800" b="1" dirty="0">
                <a:solidFill>
                  <a:srgbClr val="C00000"/>
                </a:solidFill>
              </a:rPr>
              <a:t>انجام شده</a:t>
            </a:r>
            <a:r>
              <a:rPr lang="en-US" sz="1800" b="1" dirty="0">
                <a:solidFill>
                  <a:srgbClr val="C00000"/>
                </a:solidFill>
              </a:rPr>
              <a:t> </a:t>
            </a:r>
            <a:r>
              <a:rPr lang="fa-IR" sz="1800" b="1" dirty="0">
                <a:solidFill>
                  <a:srgbClr val="C00000"/>
                </a:solidFill>
              </a:rPr>
              <a:t>در مراقبت های انجام شده توسط پزشک در استان اصفهان </a:t>
            </a:r>
          </a:p>
          <a:p>
            <a:pPr>
              <a:defRPr sz="1800" b="1">
                <a:solidFill>
                  <a:srgbClr val="C00000"/>
                </a:solidFill>
              </a:defRPr>
            </a:pPr>
            <a:r>
              <a:rPr lang="fa-IR" sz="1800" b="1" dirty="0">
                <a:solidFill>
                  <a:srgbClr val="C00000"/>
                </a:solidFill>
              </a:rPr>
              <a:t>تا</a:t>
            </a:r>
            <a:r>
              <a:rPr lang="fa-IR" sz="1800" b="1" baseline="0" dirty="0">
                <a:solidFill>
                  <a:srgbClr val="C00000"/>
                </a:solidFill>
              </a:rPr>
              <a:t> </a:t>
            </a:r>
            <a:r>
              <a:rPr lang="fa-IR" sz="1800" b="1" baseline="0" dirty="0" smtClean="0">
                <a:solidFill>
                  <a:srgbClr val="C00000"/>
                </a:solidFill>
              </a:rPr>
              <a:t>تابستان 1405</a:t>
            </a:r>
            <a:endParaRPr lang="en-US" sz="18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8941538721351225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445081647275325E-2"/>
          <c:y val="0.10825925925925926"/>
          <c:w val="0.94819707931609254"/>
          <c:h val="0.675112423447069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a1cانجام شده'!$J$3:$AP$3</c:f>
              <c:strCache>
                <c:ptCount val="33"/>
                <c:pt idx="0">
                  <c:v>سه ماه دوم  97</c:v>
                </c:pt>
                <c:pt idx="1">
                  <c:v>سه ماهه سوم 97</c:v>
                </c:pt>
                <c:pt idx="2">
                  <c:v>سه ماهه چهارم 97</c:v>
                </c:pt>
                <c:pt idx="3">
                  <c:v>سه ماهه اول  98 </c:v>
                </c:pt>
                <c:pt idx="4">
                  <c:v>سه ماه دوم  98</c:v>
                </c:pt>
                <c:pt idx="5">
                  <c:v>سه ماهه سوم 98</c:v>
                </c:pt>
                <c:pt idx="6">
                  <c:v>سه ماهه چهارم 98</c:v>
                </c:pt>
                <c:pt idx="7">
                  <c:v>سه ماهه اول 99 </c:v>
                </c:pt>
                <c:pt idx="8">
                  <c:v>سه ماه دوم  99</c:v>
                </c:pt>
                <c:pt idx="9">
                  <c:v>سه ماهه سوم 99</c:v>
                </c:pt>
                <c:pt idx="10">
                  <c:v>سه ماهه چهارم 99</c:v>
                </c:pt>
                <c:pt idx="11">
                  <c:v>سه ماهه اول 1400</c:v>
                </c:pt>
                <c:pt idx="12">
                  <c:v>سه ماهه دوم  1400</c:v>
                </c:pt>
                <c:pt idx="13">
                  <c:v>سه ماهه سوم  1400</c:v>
                </c:pt>
                <c:pt idx="14">
                  <c:v>سه ماهه چهارم  1400</c:v>
                </c:pt>
                <c:pt idx="15">
                  <c:v>سه ماهه اول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تابستان1404</c:v>
                </c:pt>
                <c:pt idx="29">
                  <c:v>پاییز1404</c:v>
                </c:pt>
                <c:pt idx="30">
                  <c:v>زمستان 1404</c:v>
                </c:pt>
                <c:pt idx="31">
                  <c:v>بهار1405</c:v>
                </c:pt>
                <c:pt idx="32">
                  <c:v>تابستان 1405</c:v>
                </c:pt>
              </c:strCache>
            </c:strRef>
          </c:cat>
          <c:val>
            <c:numRef>
              <c:f>'تعداد a1cانجام شده'!$J$31:$AP$31</c:f>
              <c:numCache>
                <c:formatCode>General</c:formatCode>
                <c:ptCount val="33"/>
                <c:pt idx="0">
                  <c:v>8216</c:v>
                </c:pt>
                <c:pt idx="1">
                  <c:v>13835</c:v>
                </c:pt>
                <c:pt idx="2">
                  <c:v>15272</c:v>
                </c:pt>
                <c:pt idx="3">
                  <c:v>14046</c:v>
                </c:pt>
                <c:pt idx="4">
                  <c:v>13145</c:v>
                </c:pt>
                <c:pt idx="5">
                  <c:v>14488</c:v>
                </c:pt>
                <c:pt idx="6">
                  <c:v>15037</c:v>
                </c:pt>
                <c:pt idx="7">
                  <c:v>5822</c:v>
                </c:pt>
                <c:pt idx="8">
                  <c:v>15252</c:v>
                </c:pt>
                <c:pt idx="9">
                  <c:v>11186</c:v>
                </c:pt>
                <c:pt idx="10">
                  <c:v>13492</c:v>
                </c:pt>
                <c:pt idx="11">
                  <c:v>11924</c:v>
                </c:pt>
                <c:pt idx="12">
                  <c:v>13508</c:v>
                </c:pt>
                <c:pt idx="13">
                  <c:v>12985</c:v>
                </c:pt>
                <c:pt idx="14">
                  <c:v>13071</c:v>
                </c:pt>
                <c:pt idx="15">
                  <c:v>15903</c:v>
                </c:pt>
                <c:pt idx="16">
                  <c:v>17493</c:v>
                </c:pt>
                <c:pt idx="17">
                  <c:v>21633</c:v>
                </c:pt>
                <c:pt idx="18">
                  <c:v>19357</c:v>
                </c:pt>
                <c:pt idx="19">
                  <c:v>20344</c:v>
                </c:pt>
                <c:pt idx="20">
                  <c:v>19492</c:v>
                </c:pt>
                <c:pt idx="21">
                  <c:v>20564</c:v>
                </c:pt>
                <c:pt idx="22">
                  <c:v>20039</c:v>
                </c:pt>
                <c:pt idx="23">
                  <c:v>20728</c:v>
                </c:pt>
                <c:pt idx="24">
                  <c:v>20225</c:v>
                </c:pt>
                <c:pt idx="25">
                  <c:v>25218</c:v>
                </c:pt>
                <c:pt idx="26">
                  <c:v>25171</c:v>
                </c:pt>
                <c:pt idx="27">
                  <c:v>22147</c:v>
                </c:pt>
                <c:pt idx="28">
                  <c:v>23170</c:v>
                </c:pt>
                <c:pt idx="29">
                  <c:v>23898</c:v>
                </c:pt>
                <c:pt idx="30">
                  <c:v>19573</c:v>
                </c:pt>
                <c:pt idx="31">
                  <c:v>21832</c:v>
                </c:pt>
                <c:pt idx="32">
                  <c:v>24034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1-4851-A378-71B51AAA78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7801936"/>
        <c:axId val="-927801392"/>
      </c:barChart>
      <c:catAx>
        <c:axId val="-92780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801392"/>
        <c:crosses val="autoZero"/>
        <c:auto val="1"/>
        <c:lblAlgn val="ctr"/>
        <c:lblOffset val="100"/>
        <c:noMultiLvlLbl val="0"/>
      </c:catAx>
      <c:valAx>
        <c:axId val="-9278013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27801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 dirty="0">
                <a:solidFill>
                  <a:srgbClr val="C00000"/>
                </a:solidFill>
              </a:rPr>
              <a:t>روند درصد</a:t>
            </a:r>
            <a:r>
              <a:rPr lang="en-US" sz="1800" b="1" dirty="0">
                <a:solidFill>
                  <a:srgbClr val="C00000"/>
                </a:solidFill>
              </a:rPr>
              <a:t>HbA1c </a:t>
            </a:r>
            <a:r>
              <a:rPr lang="fa-IR" sz="1800" b="1" dirty="0">
                <a:solidFill>
                  <a:srgbClr val="C00000"/>
                </a:solidFill>
              </a:rPr>
              <a:t> انجام شده به بیماران دیابتی مراقبت شده توسط پزشک در استان اصفهان </a:t>
            </a:r>
          </a:p>
          <a:p>
            <a:pPr>
              <a:defRPr sz="1800" b="1">
                <a:solidFill>
                  <a:srgbClr val="C00000"/>
                </a:solidFill>
              </a:defRPr>
            </a:pPr>
            <a:r>
              <a:rPr lang="fa-IR" sz="1800" b="1" dirty="0" smtClean="0">
                <a:solidFill>
                  <a:srgbClr val="C00000"/>
                </a:solidFill>
              </a:rPr>
              <a:t>تا</a:t>
            </a:r>
            <a:r>
              <a:rPr lang="fa-IR" sz="1800" b="1" baseline="0" dirty="0" smtClean="0">
                <a:solidFill>
                  <a:srgbClr val="C00000"/>
                </a:solidFill>
              </a:rPr>
              <a:t> تابستان </a:t>
            </a:r>
            <a:r>
              <a:rPr lang="fa-IR" sz="1800" b="1" dirty="0" smtClean="0">
                <a:solidFill>
                  <a:srgbClr val="C00000"/>
                </a:solidFill>
              </a:rPr>
              <a:t>1405</a:t>
            </a:r>
            <a:endParaRPr lang="en-US" sz="18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9629685008996473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'درصد انجام A1Cبه مراقبت شده ها'!$C$31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انجام A1Cبه مراقبت شده ها'!$K$3:$AQ$3</c:f>
              <c:strCache>
                <c:ptCount val="33"/>
                <c:pt idx="0">
                  <c:v>سه ماه دوم 97</c:v>
                </c:pt>
                <c:pt idx="1">
                  <c:v>سه ماهه سوم 97</c:v>
                </c:pt>
                <c:pt idx="2">
                  <c:v>سه ماهه چهارم  97</c:v>
                </c:pt>
                <c:pt idx="3">
                  <c:v>سه ماهه اول 98 </c:v>
                </c:pt>
                <c:pt idx="4">
                  <c:v>سه ماه دوم  98</c:v>
                </c:pt>
                <c:pt idx="5">
                  <c:v>سه ماهه سوم  98</c:v>
                </c:pt>
                <c:pt idx="6">
                  <c:v>سه ماهه چهارم 98</c:v>
                </c:pt>
                <c:pt idx="7">
                  <c:v>سه ماهه اول 99 </c:v>
                </c:pt>
                <c:pt idx="8">
                  <c:v>سه ماه دوم  99</c:v>
                </c:pt>
                <c:pt idx="9">
                  <c:v>سه ماهه سوم 99</c:v>
                </c:pt>
                <c:pt idx="10">
                  <c:v>سه ماهه چهارم  99</c:v>
                </c:pt>
                <c:pt idx="11">
                  <c:v>سه ماهه اول  1400</c:v>
                </c:pt>
                <c:pt idx="12">
                  <c:v>سه ماهه دوم  1400</c:v>
                </c:pt>
                <c:pt idx="13">
                  <c:v>سه ماهه سوم 1400</c:v>
                </c:pt>
                <c:pt idx="14">
                  <c:v>سه ماهه چهارم  1400</c:v>
                </c:pt>
                <c:pt idx="15">
                  <c:v>سه ماهه اول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 1404</c:v>
                </c:pt>
                <c:pt idx="29">
                  <c:v>پاییز 1404</c:v>
                </c:pt>
                <c:pt idx="30">
                  <c:v>زمستان 1404</c:v>
                </c:pt>
                <c:pt idx="31">
                  <c:v>بهار1405</c:v>
                </c:pt>
                <c:pt idx="32">
                  <c:v>تابستان 1405</c:v>
                </c:pt>
              </c:strCache>
            </c:strRef>
          </c:cat>
          <c:val>
            <c:numRef>
              <c:f>'درصد انجام A1Cبه مراقبت شده ها'!$K$31:$AQ$31</c:f>
              <c:numCache>
                <c:formatCode>0.0</c:formatCode>
                <c:ptCount val="33"/>
                <c:pt idx="0">
                  <c:v>94.491086831512362</c:v>
                </c:pt>
                <c:pt idx="1">
                  <c:v>97.265185601799772</c:v>
                </c:pt>
                <c:pt idx="2">
                  <c:v>62.380524466955315</c:v>
                </c:pt>
                <c:pt idx="3">
                  <c:v>49.04843384432727</c:v>
                </c:pt>
                <c:pt idx="4">
                  <c:v>45.324460382042616</c:v>
                </c:pt>
                <c:pt idx="5">
                  <c:v>42.856297698633377</c:v>
                </c:pt>
                <c:pt idx="6">
                  <c:v>41.872963715853082</c:v>
                </c:pt>
                <c:pt idx="7">
                  <c:v>34.595044268821681</c:v>
                </c:pt>
                <c:pt idx="8">
                  <c:v>47.269571685365399</c:v>
                </c:pt>
                <c:pt idx="9">
                  <c:v>39.256009826285315</c:v>
                </c:pt>
                <c:pt idx="10">
                  <c:v>39.716228547879076</c:v>
                </c:pt>
                <c:pt idx="11">
                  <c:v>34.552303680092727</c:v>
                </c:pt>
                <c:pt idx="12">
                  <c:v>40.975550567251105</c:v>
                </c:pt>
                <c:pt idx="13">
                  <c:v>41.987324581258491</c:v>
                </c:pt>
                <c:pt idx="14">
                  <c:v>40.564193278093285</c:v>
                </c:pt>
                <c:pt idx="15">
                  <c:v>43.096393051678817</c:v>
                </c:pt>
                <c:pt idx="16">
                  <c:v>43.1</c:v>
                </c:pt>
                <c:pt idx="17">
                  <c:v>45.77</c:v>
                </c:pt>
                <c:pt idx="18">
                  <c:v>42.85</c:v>
                </c:pt>
                <c:pt idx="19" formatCode="General">
                  <c:v>42.62</c:v>
                </c:pt>
                <c:pt idx="20">
                  <c:v>40.72</c:v>
                </c:pt>
                <c:pt idx="21">
                  <c:v>37.840000000000003</c:v>
                </c:pt>
                <c:pt idx="22">
                  <c:v>36.090000000000003</c:v>
                </c:pt>
                <c:pt idx="23">
                  <c:v>38.47</c:v>
                </c:pt>
                <c:pt idx="24">
                  <c:v>35.29</c:v>
                </c:pt>
                <c:pt idx="25">
                  <c:v>41.56</c:v>
                </c:pt>
                <c:pt idx="26">
                  <c:v>43</c:v>
                </c:pt>
                <c:pt idx="27" formatCode="0.00">
                  <c:v>37.804482529061332</c:v>
                </c:pt>
                <c:pt idx="28">
                  <c:v>42.01</c:v>
                </c:pt>
                <c:pt idx="29">
                  <c:v>40.549999999999997</c:v>
                </c:pt>
                <c:pt idx="30" formatCode="General">
                  <c:v>36.68</c:v>
                </c:pt>
                <c:pt idx="31" formatCode="General">
                  <c:v>35.590000000000003</c:v>
                </c:pt>
                <c:pt idx="32" formatCode="General">
                  <c:v>40.01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0-47DE-BA36-188AE08A6B0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7793776"/>
        <c:axId val="-927800848"/>
      </c:barChart>
      <c:catAx>
        <c:axId val="-92779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800848"/>
        <c:crosses val="autoZero"/>
        <c:auto val="1"/>
        <c:lblAlgn val="ctr"/>
        <c:lblOffset val="100"/>
        <c:noMultiLvlLbl val="0"/>
      </c:catAx>
      <c:valAx>
        <c:axId val="-9278008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277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 </a:t>
            </a:r>
            <a:r>
              <a:rPr lang="en-US" sz="2000" b="1" dirty="0">
                <a:solidFill>
                  <a:srgbClr val="FF0000"/>
                </a:solidFill>
              </a:rPr>
              <a:t>A1C </a:t>
            </a:r>
            <a:r>
              <a:rPr lang="fa-IR" sz="2000" b="1" dirty="0">
                <a:solidFill>
                  <a:srgbClr val="FF0000"/>
                </a:solidFill>
              </a:rPr>
              <a:t>انجام شده نسبت به بیماران مراقبت شده به تفکیک شهرستان ها در</a:t>
            </a:r>
            <a:r>
              <a:rPr lang="fa-IR" sz="2000" b="1" baseline="0" dirty="0">
                <a:solidFill>
                  <a:srgbClr val="FF0000"/>
                </a:solidFill>
              </a:rPr>
              <a:t> </a:t>
            </a:r>
            <a:r>
              <a:rPr lang="fa-IR" sz="2000" b="1" baseline="0" dirty="0" smtClean="0">
                <a:solidFill>
                  <a:srgbClr val="FF0000"/>
                </a:solidFill>
              </a:rPr>
              <a:t>تابستان 1405</a:t>
            </a:r>
            <a:endParaRPr lang="fa-IR" sz="2000" b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Sheet1!$B$279</c:f>
              <c:strCache>
                <c:ptCount val="1"/>
                <c:pt idx="0">
                  <c:v>درصد A1Cانجام شده به مراقبت شده توسط 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B2-425B-8C08-2D4AB6BBFE8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B2-425B-8C08-2D4AB6BBFE81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2CA7-416D-B4B3-2F9FC9B2B83F}"/>
              </c:ext>
            </c:extLst>
          </c:dPt>
          <c:dPt>
            <c:idx val="22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979-46EF-8471-5EAED7D7E9DB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DB2-425B-8C08-2D4AB6BBFE81}"/>
              </c:ext>
            </c:extLst>
          </c:dPt>
          <c:dLbls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CA7-416D-B4B3-2F9FC9B2B8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Sheet1!$A$280:$A$307</c:f>
              <c:strCache>
                <c:ptCount val="28"/>
                <c:pt idx="0">
                  <c:v>نائین</c:v>
                </c:pt>
                <c:pt idx="1">
                  <c:v>دهاقان</c:v>
                </c:pt>
                <c:pt idx="2">
                  <c:v>خوانسار</c:v>
                </c:pt>
                <c:pt idx="3">
                  <c:v>فریدن</c:v>
                </c:pt>
                <c:pt idx="4">
                  <c:v>هرند</c:v>
                </c:pt>
                <c:pt idx="5">
                  <c:v>شهرضا</c:v>
                </c:pt>
                <c:pt idx="6">
                  <c:v>فلاورجان</c:v>
                </c:pt>
                <c:pt idx="7">
                  <c:v>کوهپایه</c:v>
                </c:pt>
                <c:pt idx="8">
                  <c:v>گلپایگان</c:v>
                </c:pt>
                <c:pt idx="9">
                  <c:v>نجف آباد</c:v>
                </c:pt>
                <c:pt idx="10">
                  <c:v>اردستان</c:v>
                </c:pt>
                <c:pt idx="11">
                  <c:v>بوئین</c:v>
                </c:pt>
                <c:pt idx="12">
                  <c:v>فریدونشهر</c:v>
                </c:pt>
                <c:pt idx="13">
                  <c:v>اصفهان 2</c:v>
                </c:pt>
                <c:pt idx="14">
                  <c:v>استان</c:v>
                </c:pt>
                <c:pt idx="15">
                  <c:v>چادگان</c:v>
                </c:pt>
                <c:pt idx="16">
                  <c:v>خمینی شهر</c:v>
                </c:pt>
                <c:pt idx="17">
                  <c:v>نطنز</c:v>
                </c:pt>
                <c:pt idx="18">
                  <c:v>جرقویه</c:v>
                </c:pt>
                <c:pt idx="19">
                  <c:v>اصفهان 1</c:v>
                </c:pt>
                <c:pt idx="20">
                  <c:v>لنجان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سمیرم</c:v>
                </c:pt>
                <c:pt idx="24">
                  <c:v>تیران 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Sheet1!$B$280:$B$307</c:f>
              <c:numCache>
                <c:formatCode>0.00</c:formatCode>
                <c:ptCount val="28"/>
                <c:pt idx="0">
                  <c:v>67.465753424657535</c:v>
                </c:pt>
                <c:pt idx="1">
                  <c:v>66.571699905033242</c:v>
                </c:pt>
                <c:pt idx="2">
                  <c:v>63.163716814159287</c:v>
                </c:pt>
                <c:pt idx="3">
                  <c:v>61.192873741285823</c:v>
                </c:pt>
                <c:pt idx="4">
                  <c:v>60.906040268456373</c:v>
                </c:pt>
                <c:pt idx="5">
                  <c:v>55.276639344262293</c:v>
                </c:pt>
                <c:pt idx="6">
                  <c:v>54.190647482014384</c:v>
                </c:pt>
                <c:pt idx="7">
                  <c:v>52</c:v>
                </c:pt>
                <c:pt idx="8">
                  <c:v>46.755277560594216</c:v>
                </c:pt>
                <c:pt idx="9">
                  <c:v>44.823973176865046</c:v>
                </c:pt>
                <c:pt idx="10">
                  <c:v>44.816915936049512</c:v>
                </c:pt>
                <c:pt idx="11">
                  <c:v>43.886462882096069</c:v>
                </c:pt>
                <c:pt idx="12">
                  <c:v>42.070773263433814</c:v>
                </c:pt>
                <c:pt idx="13">
                  <c:v>40.048478319418265</c:v>
                </c:pt>
                <c:pt idx="14">
                  <c:v>40.007324300029964</c:v>
                </c:pt>
                <c:pt idx="15">
                  <c:v>39.473684210526315</c:v>
                </c:pt>
                <c:pt idx="16">
                  <c:v>39.301537659629922</c:v>
                </c:pt>
                <c:pt idx="17">
                  <c:v>37.445255474452551</c:v>
                </c:pt>
                <c:pt idx="18">
                  <c:v>36.295369211514398</c:v>
                </c:pt>
                <c:pt idx="19">
                  <c:v>35.855876865671647</c:v>
                </c:pt>
                <c:pt idx="20">
                  <c:v>35.565345080763585</c:v>
                </c:pt>
                <c:pt idx="21">
                  <c:v>28.810975609756095</c:v>
                </c:pt>
                <c:pt idx="22">
                  <c:v>24.427480916030532</c:v>
                </c:pt>
                <c:pt idx="23">
                  <c:v>21.641791044776117</c:v>
                </c:pt>
                <c:pt idx="24">
                  <c:v>21.264894592117322</c:v>
                </c:pt>
                <c:pt idx="25">
                  <c:v>20.151133501259448</c:v>
                </c:pt>
                <c:pt idx="26">
                  <c:v>17.969902626143405</c:v>
                </c:pt>
                <c:pt idx="27">
                  <c:v>13.60759493670886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4-4F26-AD2F-C063615B86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27799760"/>
        <c:axId val="-927803568"/>
      </c:barChart>
      <c:catAx>
        <c:axId val="-92779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803568"/>
        <c:crosses val="autoZero"/>
        <c:auto val="1"/>
        <c:lblAlgn val="ctr"/>
        <c:lblOffset val="100"/>
        <c:noMultiLvlLbl val="0"/>
      </c:catAx>
      <c:valAx>
        <c:axId val="-92780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79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>
                <a:solidFill>
                  <a:srgbClr val="FF0000"/>
                </a:solidFill>
              </a:rPr>
              <a:t>مقایسه</a:t>
            </a:r>
            <a:r>
              <a:rPr lang="fa-IR" sz="1800" b="1" baseline="0">
                <a:solidFill>
                  <a:srgbClr val="FF0000"/>
                </a:solidFill>
              </a:rPr>
              <a:t> درصد</a:t>
            </a:r>
            <a:r>
              <a:rPr lang="en-US" sz="1800" b="1" baseline="0">
                <a:solidFill>
                  <a:srgbClr val="FF0000"/>
                </a:solidFill>
              </a:rPr>
              <a:t>A1C</a:t>
            </a:r>
            <a:r>
              <a:rPr lang="fa-IR" sz="1800" b="1" baseline="0">
                <a:solidFill>
                  <a:srgbClr val="FF0000"/>
                </a:solidFill>
              </a:rPr>
              <a:t> انجام شده نسبت به بیماران مراقبت شده به تفکیک شهرستان ها در بهار و تابستان 1405</a:t>
            </a:r>
            <a:endParaRPr lang="en-US" sz="1800" b="1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6825677473864231"/>
          <c:y val="3.09333357690290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'[تابستان 1405.xlsx]Sheet1'!$B$457</c:f>
              <c:strCache>
                <c:ptCount val="1"/>
                <c:pt idx="0">
                  <c:v>درصد A1Cانجام شده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C4A-4B6A-8323-DF970EB2BC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1405.xlsx]Sheet1'!$A$458:$A$485</c:f>
              <c:strCache>
                <c:ptCount val="28"/>
                <c:pt idx="0">
                  <c:v>نائین</c:v>
                </c:pt>
                <c:pt idx="1">
                  <c:v>دهاقان</c:v>
                </c:pt>
                <c:pt idx="2">
                  <c:v>خوانسار</c:v>
                </c:pt>
                <c:pt idx="3">
                  <c:v>فریدن</c:v>
                </c:pt>
                <c:pt idx="4">
                  <c:v>هرند</c:v>
                </c:pt>
                <c:pt idx="5">
                  <c:v>شهرضا</c:v>
                </c:pt>
                <c:pt idx="6">
                  <c:v>فلاورجان</c:v>
                </c:pt>
                <c:pt idx="7">
                  <c:v>کوهپایه</c:v>
                </c:pt>
                <c:pt idx="8">
                  <c:v>گلپایگان</c:v>
                </c:pt>
                <c:pt idx="9">
                  <c:v>نجف آباد</c:v>
                </c:pt>
                <c:pt idx="10">
                  <c:v>اردستان</c:v>
                </c:pt>
                <c:pt idx="11">
                  <c:v>بوئین</c:v>
                </c:pt>
                <c:pt idx="12">
                  <c:v>فریدونشهر</c:v>
                </c:pt>
                <c:pt idx="13">
                  <c:v>اصفهان 2</c:v>
                </c:pt>
                <c:pt idx="14">
                  <c:v>استان</c:v>
                </c:pt>
                <c:pt idx="15">
                  <c:v>چادگان</c:v>
                </c:pt>
                <c:pt idx="16">
                  <c:v>خمینی شهر</c:v>
                </c:pt>
                <c:pt idx="17">
                  <c:v>نطنز</c:v>
                </c:pt>
                <c:pt idx="18">
                  <c:v>جرقویه</c:v>
                </c:pt>
                <c:pt idx="19">
                  <c:v>اصفهان 1</c:v>
                </c:pt>
                <c:pt idx="20">
                  <c:v>لنجان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سمیرم</c:v>
                </c:pt>
                <c:pt idx="24">
                  <c:v>تیران 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'[تابستان 1405.xlsx]Sheet1'!$B$458:$B$485</c:f>
              <c:numCache>
                <c:formatCode>0.00</c:formatCode>
                <c:ptCount val="28"/>
                <c:pt idx="0">
                  <c:v>67.465753424657535</c:v>
                </c:pt>
                <c:pt idx="1">
                  <c:v>66.571699905033242</c:v>
                </c:pt>
                <c:pt idx="2">
                  <c:v>63.163716814159287</c:v>
                </c:pt>
                <c:pt idx="3">
                  <c:v>61.192873741285823</c:v>
                </c:pt>
                <c:pt idx="4">
                  <c:v>60.906040268456373</c:v>
                </c:pt>
                <c:pt idx="5">
                  <c:v>55.276639344262293</c:v>
                </c:pt>
                <c:pt idx="6">
                  <c:v>54.190647482014384</c:v>
                </c:pt>
                <c:pt idx="7">
                  <c:v>52</c:v>
                </c:pt>
                <c:pt idx="8">
                  <c:v>46.755277560594216</c:v>
                </c:pt>
                <c:pt idx="9">
                  <c:v>44.823973176865046</c:v>
                </c:pt>
                <c:pt idx="10">
                  <c:v>44.816915936049512</c:v>
                </c:pt>
                <c:pt idx="11">
                  <c:v>43.886462882096069</c:v>
                </c:pt>
                <c:pt idx="12">
                  <c:v>42.070773263433814</c:v>
                </c:pt>
                <c:pt idx="13">
                  <c:v>40.048478319418265</c:v>
                </c:pt>
                <c:pt idx="14">
                  <c:v>40.007324300029964</c:v>
                </c:pt>
                <c:pt idx="15">
                  <c:v>39.473684210526315</c:v>
                </c:pt>
                <c:pt idx="16">
                  <c:v>39.301537659629922</c:v>
                </c:pt>
                <c:pt idx="17">
                  <c:v>37.445255474452551</c:v>
                </c:pt>
                <c:pt idx="18">
                  <c:v>36.295369211514398</c:v>
                </c:pt>
                <c:pt idx="19">
                  <c:v>35.855876865671647</c:v>
                </c:pt>
                <c:pt idx="20">
                  <c:v>35.565345080763585</c:v>
                </c:pt>
                <c:pt idx="21">
                  <c:v>28.810975609756095</c:v>
                </c:pt>
                <c:pt idx="22">
                  <c:v>24.427480916030532</c:v>
                </c:pt>
                <c:pt idx="23">
                  <c:v>21.641791044776117</c:v>
                </c:pt>
                <c:pt idx="24">
                  <c:v>21.264894592117322</c:v>
                </c:pt>
                <c:pt idx="25">
                  <c:v>20.151133501259448</c:v>
                </c:pt>
                <c:pt idx="26">
                  <c:v>17.969902626143405</c:v>
                </c:pt>
                <c:pt idx="27">
                  <c:v>13.60759493670886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4A-4B6A-8323-DF970EB2BCD0}"/>
            </c:ext>
          </c:extLst>
        </c:ser>
        <c:ser>
          <c:idx val="1"/>
          <c:order val="1"/>
          <c:tx>
            <c:strRef>
              <c:f>'[تابستان 1405.xlsx]Sheet1'!$C$457</c:f>
              <c:strCache>
                <c:ptCount val="1"/>
                <c:pt idx="0">
                  <c:v>درصد A1Cانجام شده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C4A-4B6A-8323-DF970EB2BC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'[تابستان 1405.xlsx]Sheet1'!$A$458:$A$485</c:f>
              <c:strCache>
                <c:ptCount val="28"/>
                <c:pt idx="0">
                  <c:v>نائین</c:v>
                </c:pt>
                <c:pt idx="1">
                  <c:v>دهاقان</c:v>
                </c:pt>
                <c:pt idx="2">
                  <c:v>خوانسار</c:v>
                </c:pt>
                <c:pt idx="3">
                  <c:v>فریدن</c:v>
                </c:pt>
                <c:pt idx="4">
                  <c:v>هرند</c:v>
                </c:pt>
                <c:pt idx="5">
                  <c:v>شهرضا</c:v>
                </c:pt>
                <c:pt idx="6">
                  <c:v>فلاورجان</c:v>
                </c:pt>
                <c:pt idx="7">
                  <c:v>کوهپایه</c:v>
                </c:pt>
                <c:pt idx="8">
                  <c:v>گلپایگان</c:v>
                </c:pt>
                <c:pt idx="9">
                  <c:v>نجف آباد</c:v>
                </c:pt>
                <c:pt idx="10">
                  <c:v>اردستان</c:v>
                </c:pt>
                <c:pt idx="11">
                  <c:v>بوئین</c:v>
                </c:pt>
                <c:pt idx="12">
                  <c:v>فریدونشهر</c:v>
                </c:pt>
                <c:pt idx="13">
                  <c:v>اصفهان 2</c:v>
                </c:pt>
                <c:pt idx="14">
                  <c:v>استان</c:v>
                </c:pt>
                <c:pt idx="15">
                  <c:v>چادگان</c:v>
                </c:pt>
                <c:pt idx="16">
                  <c:v>خمینی شهر</c:v>
                </c:pt>
                <c:pt idx="17">
                  <c:v>نطنز</c:v>
                </c:pt>
                <c:pt idx="18">
                  <c:v>جرقویه</c:v>
                </c:pt>
                <c:pt idx="19">
                  <c:v>اصفهان 1</c:v>
                </c:pt>
                <c:pt idx="20">
                  <c:v>لنجان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سمیرم</c:v>
                </c:pt>
                <c:pt idx="24">
                  <c:v>تیران 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'[تابستان 1405.xlsx]Sheet1'!$C$458:$C$485</c:f>
              <c:numCache>
                <c:formatCode>0.00</c:formatCode>
                <c:ptCount val="28"/>
                <c:pt idx="0">
                  <c:v>51.794258373205736</c:v>
                </c:pt>
                <c:pt idx="1">
                  <c:v>69.128787878787875</c:v>
                </c:pt>
                <c:pt idx="2">
                  <c:v>67.322097378277164</c:v>
                </c:pt>
                <c:pt idx="3">
                  <c:v>63.299663299663301</c:v>
                </c:pt>
                <c:pt idx="4">
                  <c:v>60.729613733905573</c:v>
                </c:pt>
                <c:pt idx="5">
                  <c:v>43.906170321264661</c:v>
                </c:pt>
                <c:pt idx="6">
                  <c:v>48.253236389430747</c:v>
                </c:pt>
                <c:pt idx="7">
                  <c:v>57.175398633257402</c:v>
                </c:pt>
                <c:pt idx="8">
                  <c:v>18.513603185136031</c:v>
                </c:pt>
                <c:pt idx="9">
                  <c:v>44.895669733004262</c:v>
                </c:pt>
                <c:pt idx="10">
                  <c:v>38.038277511961724</c:v>
                </c:pt>
                <c:pt idx="11">
                  <c:v>52.25903614457831</c:v>
                </c:pt>
                <c:pt idx="12">
                  <c:v>29.100529100529098</c:v>
                </c:pt>
                <c:pt idx="13">
                  <c:v>36.646050042170373</c:v>
                </c:pt>
                <c:pt idx="14">
                  <c:v>35.59236374900145</c:v>
                </c:pt>
                <c:pt idx="15">
                  <c:v>38.443670150987224</c:v>
                </c:pt>
                <c:pt idx="16">
                  <c:v>35.625288417166587</c:v>
                </c:pt>
                <c:pt idx="17">
                  <c:v>32.793522267206477</c:v>
                </c:pt>
                <c:pt idx="18">
                  <c:v>31.585365853658537</c:v>
                </c:pt>
                <c:pt idx="19">
                  <c:v>27.731584494671509</c:v>
                </c:pt>
                <c:pt idx="20">
                  <c:v>30.671806167400884</c:v>
                </c:pt>
                <c:pt idx="21">
                  <c:v>28.543839320200849</c:v>
                </c:pt>
                <c:pt idx="22">
                  <c:v>20.787401574803148</c:v>
                </c:pt>
                <c:pt idx="23">
                  <c:v>13.829787234042554</c:v>
                </c:pt>
                <c:pt idx="24">
                  <c:v>19.704861111111111</c:v>
                </c:pt>
                <c:pt idx="25">
                  <c:v>31.653746770025844</c:v>
                </c:pt>
                <c:pt idx="26">
                  <c:v>16.429455445544555</c:v>
                </c:pt>
                <c:pt idx="27">
                  <c:v>15.535444947209653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4A-4B6A-8323-DF970EB2BCD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7790512"/>
        <c:axId val="-927789968"/>
      </c:barChart>
      <c:catAx>
        <c:axId val="-92779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789968"/>
        <c:crosses val="autoZero"/>
        <c:auto val="1"/>
        <c:lblAlgn val="ctr"/>
        <c:lblOffset val="100"/>
        <c:noMultiLvlLbl val="0"/>
      </c:catAx>
      <c:valAx>
        <c:axId val="-92778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779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</a:t>
            </a:r>
            <a:r>
              <a:rPr lang="en-US" sz="2000" b="1">
                <a:solidFill>
                  <a:srgbClr val="FF0000"/>
                </a:solidFill>
              </a:rPr>
              <a:t>A1C</a:t>
            </a:r>
            <a:r>
              <a:rPr lang="fa-IR" sz="2000" b="1" baseline="0">
                <a:solidFill>
                  <a:srgbClr val="FF0000"/>
                </a:solidFill>
              </a:rPr>
              <a:t> انجام شده نسبت به بیماران مراقبت شده با هدف مورد انتظار در تابستان 1405 به تفکیک شهرستانها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Sheet1!$B$490</c:f>
              <c:strCache>
                <c:ptCount val="1"/>
                <c:pt idx="0">
                  <c:v>درصد A1Cانجام شده تا 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127-4479-9F5F-DD922BC7E4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Sheet1!$A$491:$A$518</c:f>
              <c:strCache>
                <c:ptCount val="28"/>
                <c:pt idx="0">
                  <c:v>نائین</c:v>
                </c:pt>
                <c:pt idx="1">
                  <c:v>دهاقان</c:v>
                </c:pt>
                <c:pt idx="2">
                  <c:v>خوانسار</c:v>
                </c:pt>
                <c:pt idx="3">
                  <c:v>فریدن</c:v>
                </c:pt>
                <c:pt idx="4">
                  <c:v>هرند</c:v>
                </c:pt>
                <c:pt idx="5">
                  <c:v>شهرضا</c:v>
                </c:pt>
                <c:pt idx="6">
                  <c:v>فلاورجان</c:v>
                </c:pt>
                <c:pt idx="7">
                  <c:v>کوهپایه</c:v>
                </c:pt>
                <c:pt idx="8">
                  <c:v>گلپایگان</c:v>
                </c:pt>
                <c:pt idx="9">
                  <c:v>نجف آباد</c:v>
                </c:pt>
                <c:pt idx="10">
                  <c:v>اردستان</c:v>
                </c:pt>
                <c:pt idx="11">
                  <c:v>بوئین</c:v>
                </c:pt>
                <c:pt idx="12">
                  <c:v>فریدونشهر</c:v>
                </c:pt>
                <c:pt idx="13">
                  <c:v>اصفهان 2</c:v>
                </c:pt>
                <c:pt idx="14">
                  <c:v>استان</c:v>
                </c:pt>
                <c:pt idx="15">
                  <c:v>چادگان</c:v>
                </c:pt>
                <c:pt idx="16">
                  <c:v>خمینی شهر</c:v>
                </c:pt>
                <c:pt idx="17">
                  <c:v>نطنز</c:v>
                </c:pt>
                <c:pt idx="18">
                  <c:v>جرقویه</c:v>
                </c:pt>
                <c:pt idx="19">
                  <c:v>اصفهان 1</c:v>
                </c:pt>
                <c:pt idx="20">
                  <c:v>لنجان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سمیرم</c:v>
                </c:pt>
                <c:pt idx="24">
                  <c:v>تیران 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Sheet1!$B$491:$B$518</c:f>
              <c:numCache>
                <c:formatCode>0.00</c:formatCode>
                <c:ptCount val="28"/>
                <c:pt idx="0">
                  <c:v>67.465753424657535</c:v>
                </c:pt>
                <c:pt idx="1">
                  <c:v>66.571699905033242</c:v>
                </c:pt>
                <c:pt idx="2">
                  <c:v>63.163716814159287</c:v>
                </c:pt>
                <c:pt idx="3">
                  <c:v>61.192873741285823</c:v>
                </c:pt>
                <c:pt idx="4">
                  <c:v>60.906040268456373</c:v>
                </c:pt>
                <c:pt idx="5">
                  <c:v>55.276639344262293</c:v>
                </c:pt>
                <c:pt idx="6">
                  <c:v>54.190647482014384</c:v>
                </c:pt>
                <c:pt idx="7">
                  <c:v>52</c:v>
                </c:pt>
                <c:pt idx="8">
                  <c:v>46.755277560594216</c:v>
                </c:pt>
                <c:pt idx="9">
                  <c:v>44.823973176865046</c:v>
                </c:pt>
                <c:pt idx="10">
                  <c:v>44.816915936049512</c:v>
                </c:pt>
                <c:pt idx="11">
                  <c:v>43.886462882096069</c:v>
                </c:pt>
                <c:pt idx="12">
                  <c:v>42.070773263433814</c:v>
                </c:pt>
                <c:pt idx="13">
                  <c:v>40.048478319418265</c:v>
                </c:pt>
                <c:pt idx="14">
                  <c:v>40.007324300029964</c:v>
                </c:pt>
                <c:pt idx="15">
                  <c:v>39.473684210526315</c:v>
                </c:pt>
                <c:pt idx="16">
                  <c:v>39.301537659629922</c:v>
                </c:pt>
                <c:pt idx="17">
                  <c:v>37.445255474452551</c:v>
                </c:pt>
                <c:pt idx="18">
                  <c:v>36.295369211514398</c:v>
                </c:pt>
                <c:pt idx="19">
                  <c:v>35.855876865671647</c:v>
                </c:pt>
                <c:pt idx="20">
                  <c:v>35.565345080763585</c:v>
                </c:pt>
                <c:pt idx="21">
                  <c:v>28.810975609756095</c:v>
                </c:pt>
                <c:pt idx="22">
                  <c:v>24.427480916030532</c:v>
                </c:pt>
                <c:pt idx="23">
                  <c:v>21.641791044776117</c:v>
                </c:pt>
                <c:pt idx="24">
                  <c:v>21.264894592117322</c:v>
                </c:pt>
                <c:pt idx="25">
                  <c:v>20.151133501259448</c:v>
                </c:pt>
                <c:pt idx="26">
                  <c:v>17.969902626143405</c:v>
                </c:pt>
                <c:pt idx="27">
                  <c:v>13.60759493670886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AE-4ABD-ACF9-56D81CFF45F6}"/>
            </c:ext>
          </c:extLst>
        </c:ser>
        <c:ser>
          <c:idx val="1"/>
          <c:order val="1"/>
          <c:tx>
            <c:strRef>
              <c:f>Sheet1!$C$490</c:f>
              <c:strCache>
                <c:ptCount val="1"/>
                <c:pt idx="0">
                  <c:v>هدف موردانتظاردرصد A1Cانجام شده تابستان1405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127-4479-9F5F-DD922BC7E4A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Sheet1!$A$491:$A$518</c:f>
              <c:strCache>
                <c:ptCount val="28"/>
                <c:pt idx="0">
                  <c:v>نائین</c:v>
                </c:pt>
                <c:pt idx="1">
                  <c:v>دهاقان</c:v>
                </c:pt>
                <c:pt idx="2">
                  <c:v>خوانسار</c:v>
                </c:pt>
                <c:pt idx="3">
                  <c:v>فریدن</c:v>
                </c:pt>
                <c:pt idx="4">
                  <c:v>هرند</c:v>
                </c:pt>
                <c:pt idx="5">
                  <c:v>شهرضا</c:v>
                </c:pt>
                <c:pt idx="6">
                  <c:v>فلاورجان</c:v>
                </c:pt>
                <c:pt idx="7">
                  <c:v>کوهپایه</c:v>
                </c:pt>
                <c:pt idx="8">
                  <c:v>گلپایگان</c:v>
                </c:pt>
                <c:pt idx="9">
                  <c:v>نجف آباد</c:v>
                </c:pt>
                <c:pt idx="10">
                  <c:v>اردستان</c:v>
                </c:pt>
                <c:pt idx="11">
                  <c:v>بوئین</c:v>
                </c:pt>
                <c:pt idx="12">
                  <c:v>فریدونشهر</c:v>
                </c:pt>
                <c:pt idx="13">
                  <c:v>اصفهان 2</c:v>
                </c:pt>
                <c:pt idx="14">
                  <c:v>استان</c:v>
                </c:pt>
                <c:pt idx="15">
                  <c:v>چادگان</c:v>
                </c:pt>
                <c:pt idx="16">
                  <c:v>خمینی شهر</c:v>
                </c:pt>
                <c:pt idx="17">
                  <c:v>نطنز</c:v>
                </c:pt>
                <c:pt idx="18">
                  <c:v>جرقویه</c:v>
                </c:pt>
                <c:pt idx="19">
                  <c:v>اصفهان 1</c:v>
                </c:pt>
                <c:pt idx="20">
                  <c:v>لنجان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سمیرم</c:v>
                </c:pt>
                <c:pt idx="24">
                  <c:v>تیران 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Sheet1!$C$491:$C$518</c:f>
              <c:numCache>
                <c:formatCode>0.00</c:formatCode>
                <c:ptCount val="28"/>
                <c:pt idx="0">
                  <c:v>69.682967959527815</c:v>
                </c:pt>
                <c:pt idx="1">
                  <c:v>90.207003089598373</c:v>
                </c:pt>
                <c:pt idx="2">
                  <c:v>98.036557930258709</c:v>
                </c:pt>
                <c:pt idx="3">
                  <c:v>101.90252707581229</c:v>
                </c:pt>
                <c:pt idx="4">
                  <c:v>82.20177165354329</c:v>
                </c:pt>
                <c:pt idx="5">
                  <c:v>54.209142857142851</c:v>
                </c:pt>
                <c:pt idx="6">
                  <c:v>70.193195749897825</c:v>
                </c:pt>
                <c:pt idx="7">
                  <c:v>71.435240963855421</c:v>
                </c:pt>
                <c:pt idx="8">
                  <c:v>30.086848635235732</c:v>
                </c:pt>
                <c:pt idx="9">
                  <c:v>66.233089579524687</c:v>
                </c:pt>
                <c:pt idx="10">
                  <c:v>50.423139598044543</c:v>
                </c:pt>
                <c:pt idx="11">
                  <c:v>72.311746987951807</c:v>
                </c:pt>
                <c:pt idx="12">
                  <c:v>51.077294685990331</c:v>
                </c:pt>
                <c:pt idx="13">
                  <c:v>56.768701565712469</c:v>
                </c:pt>
                <c:pt idx="14">
                  <c:v>53.369399999999992</c:v>
                </c:pt>
                <c:pt idx="15">
                  <c:v>48.273364485981304</c:v>
                </c:pt>
                <c:pt idx="16">
                  <c:v>49.173985547526406</c:v>
                </c:pt>
                <c:pt idx="17">
                  <c:v>32.919082125603865</c:v>
                </c:pt>
                <c:pt idx="18">
                  <c:v>42.815923566878972</c:v>
                </c:pt>
                <c:pt idx="19">
                  <c:v>42.33144811258714</c:v>
                </c:pt>
                <c:pt idx="20">
                  <c:v>55.462649861666158</c:v>
                </c:pt>
                <c:pt idx="21">
                  <c:v>50.414473684210535</c:v>
                </c:pt>
                <c:pt idx="22">
                  <c:v>39.760660247592853</c:v>
                </c:pt>
                <c:pt idx="23">
                  <c:v>23.240561471442401</c:v>
                </c:pt>
                <c:pt idx="24">
                  <c:v>35.995302713987471</c:v>
                </c:pt>
                <c:pt idx="25">
                  <c:v>64.306836248012701</c:v>
                </c:pt>
                <c:pt idx="26">
                  <c:v>24.078014184397158</c:v>
                </c:pt>
                <c:pt idx="27">
                  <c:v>22.070224719101123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AE-4ABD-ACF9-56D81CFF45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83210352"/>
        <c:axId val="-883192944"/>
      </c:barChart>
      <c:catAx>
        <c:axId val="-88321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2944"/>
        <c:crosses val="autoZero"/>
        <c:auto val="1"/>
        <c:lblAlgn val="ctr"/>
        <c:lblOffset val="100"/>
        <c:noMultiLvlLbl val="0"/>
      </c:catAx>
      <c:valAx>
        <c:axId val="-88319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21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C00000"/>
                </a:solidFill>
              </a:rPr>
              <a:t>روند تعداد بیمار دیابتی کنترل شده در استان اصفهان تا </a:t>
            </a:r>
            <a:r>
              <a:rPr lang="fa-IR" sz="2000" b="1" dirty="0" smtClean="0">
                <a:solidFill>
                  <a:srgbClr val="C00000"/>
                </a:solidFill>
              </a:rPr>
              <a:t>تابستان 1405 </a:t>
            </a:r>
            <a:endParaRPr lang="en-US" sz="2000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0867183398950134"/>
          <c:y val="3.3333333333333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240157480314964E-2"/>
          <c:y val="9.7564887722368043E-2"/>
          <c:w val="0.93713443241469818"/>
          <c:h val="0.727053805774278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بیمار دیابتی کنترل شده'!$J$3:$AP$3</c:f>
              <c:strCache>
                <c:ptCount val="33"/>
                <c:pt idx="0">
                  <c:v>سه ماه دوم  97</c:v>
                </c:pt>
                <c:pt idx="1">
                  <c:v>سه ماهه سوم 97</c:v>
                </c:pt>
                <c:pt idx="2">
                  <c:v>سه ماهه چهارم 97</c:v>
                </c:pt>
                <c:pt idx="3">
                  <c:v>سه ماهه اول 98 </c:v>
                </c:pt>
                <c:pt idx="4">
                  <c:v>سه ماه دوم  98</c:v>
                </c:pt>
                <c:pt idx="5">
                  <c:v>سه ماهه سوم 98</c:v>
                </c:pt>
                <c:pt idx="6">
                  <c:v>سه ماهه چهارم 98</c:v>
                </c:pt>
                <c:pt idx="7">
                  <c:v>سه ماهه اول 99 </c:v>
                </c:pt>
                <c:pt idx="8">
                  <c:v>سه ماه دوم  99</c:v>
                </c:pt>
                <c:pt idx="9">
                  <c:v>سه ماهه سوم 99</c:v>
                </c:pt>
                <c:pt idx="10">
                  <c:v>سه ماهه چهارم 99</c:v>
                </c:pt>
                <c:pt idx="11">
                  <c:v>سه ماهه اول 1400</c:v>
                </c:pt>
                <c:pt idx="12">
                  <c:v>سه ماهه دوم 1400</c:v>
                </c:pt>
                <c:pt idx="13">
                  <c:v>سه ماهه سوم  1400</c:v>
                </c:pt>
                <c:pt idx="14">
                  <c:v>سه ماهه چهارم 1400</c:v>
                </c:pt>
                <c:pt idx="15">
                  <c:v>سه ماهه اول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 1404</c:v>
                </c:pt>
                <c:pt idx="29">
                  <c:v>پاییز 1404</c:v>
                </c:pt>
                <c:pt idx="30">
                  <c:v>زمستان 1404</c:v>
                </c:pt>
                <c:pt idx="31">
                  <c:v>بهار1405</c:v>
                </c:pt>
                <c:pt idx="32">
                  <c:v>تابستان 1405</c:v>
                </c:pt>
              </c:strCache>
            </c:strRef>
          </c:cat>
          <c:val>
            <c:numRef>
              <c:f>'تعداد بیمار دیابتی کنترل شده'!$J$31:$AP$31</c:f>
              <c:numCache>
                <c:formatCode>General</c:formatCode>
                <c:ptCount val="33"/>
                <c:pt idx="0">
                  <c:v>4901</c:v>
                </c:pt>
                <c:pt idx="1">
                  <c:v>6614</c:v>
                </c:pt>
                <c:pt idx="2">
                  <c:v>7243</c:v>
                </c:pt>
                <c:pt idx="3">
                  <c:v>6630</c:v>
                </c:pt>
                <c:pt idx="4">
                  <c:v>6337</c:v>
                </c:pt>
                <c:pt idx="5">
                  <c:v>6885</c:v>
                </c:pt>
                <c:pt idx="6">
                  <c:v>7040</c:v>
                </c:pt>
                <c:pt idx="7">
                  <c:v>2696</c:v>
                </c:pt>
                <c:pt idx="8">
                  <c:v>6622</c:v>
                </c:pt>
                <c:pt idx="9">
                  <c:v>4888</c:v>
                </c:pt>
                <c:pt idx="10">
                  <c:v>5984</c:v>
                </c:pt>
                <c:pt idx="11">
                  <c:v>5770</c:v>
                </c:pt>
                <c:pt idx="12">
                  <c:v>6166</c:v>
                </c:pt>
                <c:pt idx="13">
                  <c:v>6054</c:v>
                </c:pt>
                <c:pt idx="14">
                  <c:v>6606</c:v>
                </c:pt>
                <c:pt idx="15">
                  <c:v>8411</c:v>
                </c:pt>
                <c:pt idx="16">
                  <c:v>9560</c:v>
                </c:pt>
                <c:pt idx="17">
                  <c:v>11655</c:v>
                </c:pt>
                <c:pt idx="18">
                  <c:v>10655</c:v>
                </c:pt>
                <c:pt idx="19">
                  <c:v>11278</c:v>
                </c:pt>
                <c:pt idx="20">
                  <c:v>10535</c:v>
                </c:pt>
                <c:pt idx="21">
                  <c:v>11277</c:v>
                </c:pt>
                <c:pt idx="22">
                  <c:v>11216</c:v>
                </c:pt>
                <c:pt idx="23">
                  <c:v>12459</c:v>
                </c:pt>
                <c:pt idx="24">
                  <c:v>12708</c:v>
                </c:pt>
                <c:pt idx="25">
                  <c:v>15346</c:v>
                </c:pt>
                <c:pt idx="26">
                  <c:v>15614</c:v>
                </c:pt>
                <c:pt idx="27">
                  <c:v>14484</c:v>
                </c:pt>
                <c:pt idx="28">
                  <c:v>15194</c:v>
                </c:pt>
                <c:pt idx="29">
                  <c:v>15506</c:v>
                </c:pt>
                <c:pt idx="30">
                  <c:v>13201</c:v>
                </c:pt>
                <c:pt idx="31">
                  <c:v>15352</c:v>
                </c:pt>
                <c:pt idx="32">
                  <c:v>16722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E-4ADF-8561-88FD94633B1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3211808"/>
        <c:axId val="-923215072"/>
      </c:barChart>
      <c:catAx>
        <c:axId val="-923211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5072"/>
        <c:crosses val="autoZero"/>
        <c:auto val="1"/>
        <c:lblAlgn val="ctr"/>
        <c:lblOffset val="100"/>
        <c:noMultiLvlLbl val="0"/>
      </c:catAx>
      <c:valAx>
        <c:axId val="-9232150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2321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b="1" dirty="0">
                <a:solidFill>
                  <a:srgbClr val="C00000"/>
                </a:solidFill>
              </a:rPr>
              <a:t>روند درصد</a:t>
            </a:r>
            <a:r>
              <a:rPr lang="en-US" b="1" dirty="0">
                <a:solidFill>
                  <a:srgbClr val="C00000"/>
                </a:solidFill>
              </a:rPr>
              <a:t>HbA1c </a:t>
            </a:r>
            <a:r>
              <a:rPr lang="fa-IR" b="1" dirty="0">
                <a:solidFill>
                  <a:srgbClr val="C00000"/>
                </a:solidFill>
              </a:rPr>
              <a:t> مطلوب نسبت به تعداد </a:t>
            </a:r>
            <a:r>
              <a:rPr lang="en-US" b="1" dirty="0">
                <a:solidFill>
                  <a:srgbClr val="C00000"/>
                </a:solidFill>
              </a:rPr>
              <a:t>HbA1c</a:t>
            </a:r>
            <a:r>
              <a:rPr lang="fa-IR" b="1" dirty="0">
                <a:solidFill>
                  <a:srgbClr val="C00000"/>
                </a:solidFill>
              </a:rPr>
              <a:t> انجام شده در بیماران دیابتی مراقبت شده توسط پزشک </a:t>
            </a:r>
          </a:p>
          <a:p>
            <a:pPr>
              <a:defRPr b="1">
                <a:solidFill>
                  <a:srgbClr val="C00000"/>
                </a:solidFill>
              </a:defRPr>
            </a:pPr>
            <a:r>
              <a:rPr lang="fa-IR" b="1" dirty="0" smtClean="0">
                <a:solidFill>
                  <a:srgbClr val="C00000"/>
                </a:solidFill>
              </a:rPr>
              <a:t>تا</a:t>
            </a:r>
            <a:r>
              <a:rPr lang="fa-IR" b="1" baseline="0" dirty="0">
                <a:solidFill>
                  <a:srgbClr val="C00000"/>
                </a:solidFill>
              </a:rPr>
              <a:t> </a:t>
            </a:r>
            <a:r>
              <a:rPr lang="fa-IR" b="1" baseline="0" dirty="0" smtClean="0">
                <a:solidFill>
                  <a:srgbClr val="C00000"/>
                </a:solidFill>
              </a:rPr>
              <a:t>تابستان 1405</a:t>
            </a:r>
            <a:endParaRPr lang="en-US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15640625"/>
          <c:y val="1.66666666666666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دیابت کنترل شده به نسبتA1C'!$K$3:$AQ$3</c:f>
              <c:strCache>
                <c:ptCount val="33"/>
                <c:pt idx="0">
                  <c:v>سه ماه دوم 97</c:v>
                </c:pt>
                <c:pt idx="1">
                  <c:v>سه ماهه سوم  97</c:v>
                </c:pt>
                <c:pt idx="2">
                  <c:v>سه ماهه چهارم 97</c:v>
                </c:pt>
                <c:pt idx="3">
                  <c:v>سه ماهه اول 98 </c:v>
                </c:pt>
                <c:pt idx="4">
                  <c:v>سه ماه دوم  98</c:v>
                </c:pt>
                <c:pt idx="5">
                  <c:v>سه ماهه سوم 98</c:v>
                </c:pt>
                <c:pt idx="6">
                  <c:v>سه ماهه چهارم 98</c:v>
                </c:pt>
                <c:pt idx="7">
                  <c:v>سه ماهه اول 99 </c:v>
                </c:pt>
                <c:pt idx="8">
                  <c:v>سه ماه دوم  99</c:v>
                </c:pt>
                <c:pt idx="9">
                  <c:v>سه ماهه سوم  99</c:v>
                </c:pt>
                <c:pt idx="10">
                  <c:v>سه ماهه چهارم  99</c:v>
                </c:pt>
                <c:pt idx="11">
                  <c:v>سه ماهه اول 1400</c:v>
                </c:pt>
                <c:pt idx="12">
                  <c:v>سه ماهه دوم 1400</c:v>
                </c:pt>
                <c:pt idx="13">
                  <c:v>سه ماهه سوم  1400</c:v>
                </c:pt>
                <c:pt idx="14">
                  <c:v>سه ماهه چهارم 1400</c:v>
                </c:pt>
                <c:pt idx="15">
                  <c:v>سه ماهه اول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تابستان1404</c:v>
                </c:pt>
                <c:pt idx="29">
                  <c:v>پاییز1404</c:v>
                </c:pt>
                <c:pt idx="30">
                  <c:v>زمستان 1404</c:v>
                </c:pt>
                <c:pt idx="31">
                  <c:v>بهار1405</c:v>
                </c:pt>
                <c:pt idx="32">
                  <c:v>تابستان1405</c:v>
                </c:pt>
              </c:strCache>
            </c:strRef>
          </c:cat>
          <c:val>
            <c:numRef>
              <c:f>'درصد دیابت کنترل شده به نسبتA1C'!$K$31:$AQ$31</c:f>
              <c:numCache>
                <c:formatCode>0.0</c:formatCode>
                <c:ptCount val="33"/>
                <c:pt idx="0">
                  <c:v>59.651898734177209</c:v>
                </c:pt>
                <c:pt idx="1">
                  <c:v>47.806288398988073</c:v>
                </c:pt>
                <c:pt idx="2">
                  <c:v>47.426663174436875</c:v>
                </c:pt>
                <c:pt idx="3">
                  <c:v>47.20205040580948</c:v>
                </c:pt>
                <c:pt idx="4">
                  <c:v>48.20844427538988</c:v>
                </c:pt>
                <c:pt idx="5">
                  <c:v>47.522087244616237</c:v>
                </c:pt>
                <c:pt idx="6">
                  <c:v>46.817849305047545</c:v>
                </c:pt>
                <c:pt idx="7">
                  <c:v>46.307110958433526</c:v>
                </c:pt>
                <c:pt idx="8">
                  <c:v>43.417256753212691</c:v>
                </c:pt>
                <c:pt idx="9">
                  <c:v>43.69747899159664</c:v>
                </c:pt>
                <c:pt idx="10">
                  <c:v>44.352208716276316</c:v>
                </c:pt>
                <c:pt idx="11">
                  <c:v>48.389802079838979</c:v>
                </c:pt>
                <c:pt idx="12">
                  <c:v>45.647023985786198</c:v>
                </c:pt>
                <c:pt idx="13">
                  <c:v>46.623026569118217</c:v>
                </c:pt>
                <c:pt idx="14">
                  <c:v>48.718537219799558</c:v>
                </c:pt>
                <c:pt idx="15">
                  <c:v>52.889391938627931</c:v>
                </c:pt>
                <c:pt idx="16">
                  <c:v>54.7</c:v>
                </c:pt>
                <c:pt idx="17">
                  <c:v>53.88</c:v>
                </c:pt>
                <c:pt idx="18">
                  <c:v>55.04</c:v>
                </c:pt>
                <c:pt idx="19" formatCode="General">
                  <c:v>55.44</c:v>
                </c:pt>
                <c:pt idx="20">
                  <c:v>54.05</c:v>
                </c:pt>
                <c:pt idx="21" formatCode="General">
                  <c:v>54.48</c:v>
                </c:pt>
                <c:pt idx="22" formatCode="General">
                  <c:v>55.97</c:v>
                </c:pt>
                <c:pt idx="23" formatCode="General">
                  <c:v>60.11</c:v>
                </c:pt>
                <c:pt idx="24" formatCode="General">
                  <c:v>62.83</c:v>
                </c:pt>
                <c:pt idx="25" formatCode="General">
                  <c:v>60.85</c:v>
                </c:pt>
                <c:pt idx="26" formatCode="General">
                  <c:v>62.03</c:v>
                </c:pt>
                <c:pt idx="27" formatCode="0.00">
                  <c:v>65.399376890775272</c:v>
                </c:pt>
                <c:pt idx="28" formatCode="General">
                  <c:v>65.58</c:v>
                </c:pt>
                <c:pt idx="29" formatCode="General">
                  <c:v>64.88</c:v>
                </c:pt>
                <c:pt idx="30" formatCode="General">
                  <c:v>67.44</c:v>
                </c:pt>
                <c:pt idx="31" formatCode="General">
                  <c:v>70.319999999999993</c:v>
                </c:pt>
                <c:pt idx="32" formatCode="General">
                  <c:v>69.58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7E-4D58-96A7-6B39EAD53F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3213984"/>
        <c:axId val="-923217792"/>
      </c:barChart>
      <c:catAx>
        <c:axId val="-92321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7792"/>
        <c:crosses val="autoZero"/>
        <c:auto val="1"/>
        <c:lblAlgn val="ctr"/>
        <c:lblOffset val="100"/>
        <c:noMultiLvlLbl val="0"/>
      </c:catAx>
      <c:valAx>
        <c:axId val="-9232177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2321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dirty="0">
                <a:solidFill>
                  <a:srgbClr val="FF0000"/>
                </a:solidFill>
              </a:rPr>
              <a:t>درصد دیابت کنترل شده به</a:t>
            </a:r>
            <a:r>
              <a:rPr lang="en-US" sz="2000" dirty="0">
                <a:solidFill>
                  <a:srgbClr val="FF0000"/>
                </a:solidFill>
              </a:rPr>
              <a:t>A1C </a:t>
            </a:r>
            <a:r>
              <a:rPr lang="fa-IR" sz="2000" dirty="0">
                <a:solidFill>
                  <a:srgbClr val="FF0000"/>
                </a:solidFill>
              </a:rPr>
              <a:t>انجام شده به تفکیک شهرستان ها </a:t>
            </a:r>
            <a:r>
              <a:rPr lang="fa-IR" sz="2000" dirty="0" smtClean="0">
                <a:solidFill>
                  <a:srgbClr val="FF0000"/>
                </a:solidFill>
              </a:rPr>
              <a:t>درتابستان</a:t>
            </a:r>
            <a:r>
              <a:rPr lang="fa-IR" sz="2000" baseline="0" dirty="0" smtClean="0">
                <a:solidFill>
                  <a:srgbClr val="FF0000"/>
                </a:solidFill>
              </a:rPr>
              <a:t> </a:t>
            </a:r>
            <a:r>
              <a:rPr lang="fa-IR" sz="2000" dirty="0" smtClean="0">
                <a:solidFill>
                  <a:srgbClr val="FF0000"/>
                </a:solidFill>
              </a:rPr>
              <a:t>1405 </a:t>
            </a:r>
            <a:endParaRPr lang="fa-IR" sz="2000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20669529199475065"/>
          <c:y val="2.03703733406785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143594160104987E-2"/>
          <c:y val="8.6962975643478518E-2"/>
          <c:w val="0.92502239173228351"/>
          <c:h val="0.745812882154109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Sheet1!$B$309</c:f>
              <c:strCache>
                <c:ptCount val="1"/>
                <c:pt idx="0">
                  <c:v>درصد A1C مطلوب به تعداد A1C انجام شده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05B-4523-AE34-7E80A76049A2}"/>
              </c:ext>
            </c:extLst>
          </c:dPt>
          <c:dPt>
            <c:idx val="4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05B-4523-AE34-7E80A76049A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>
                <a:solidFill>
                  <a:srgbClr val="5B9BD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5B-4523-AE34-7E80A76049A2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34-4D7F-A77D-6BBBAB910B64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05B-4523-AE34-7E80A76049A2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34-4D7F-A77D-6BBBAB910B64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05B-4523-AE34-7E80A76049A2}"/>
              </c:ext>
            </c:extLst>
          </c:dPt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C34-4D7F-A77D-6BBBAB910B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Sheet1!$A$310:$A$337</c:f>
              <c:strCache>
                <c:ptCount val="28"/>
                <c:pt idx="0">
                  <c:v>نطنز</c:v>
                </c:pt>
                <c:pt idx="1">
                  <c:v>فریدن</c:v>
                </c:pt>
                <c:pt idx="2">
                  <c:v>فریدونشهر</c:v>
                </c:pt>
                <c:pt idx="3">
                  <c:v>ورزنه</c:v>
                </c:pt>
                <c:pt idx="4">
                  <c:v>دهاقان</c:v>
                </c:pt>
                <c:pt idx="5">
                  <c:v>هرند</c:v>
                </c:pt>
                <c:pt idx="6">
                  <c:v>بوئین</c:v>
                </c:pt>
                <c:pt idx="7">
                  <c:v>تیران </c:v>
                </c:pt>
                <c:pt idx="8">
                  <c:v>فلاورجان</c:v>
                </c:pt>
                <c:pt idx="9">
                  <c:v>خوانسار</c:v>
                </c:pt>
                <c:pt idx="10">
                  <c:v>مبارکه</c:v>
                </c:pt>
                <c:pt idx="11">
                  <c:v>شهرضا</c:v>
                </c:pt>
                <c:pt idx="12">
                  <c:v>استان</c:v>
                </c:pt>
                <c:pt idx="13">
                  <c:v>نائین</c:v>
                </c:pt>
                <c:pt idx="14">
                  <c:v>اصفهان 2</c:v>
                </c:pt>
                <c:pt idx="15">
                  <c:v>کوهپایه</c:v>
                </c:pt>
                <c:pt idx="16">
                  <c:v>جرقویه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خور</c:v>
                </c:pt>
                <c:pt idx="20">
                  <c:v>نجف آباد</c:v>
                </c:pt>
                <c:pt idx="21">
                  <c:v>چادگان</c:v>
                </c:pt>
                <c:pt idx="22">
                  <c:v>شاهین شهر </c:v>
                </c:pt>
                <c:pt idx="23">
                  <c:v>سمیرم</c:v>
                </c:pt>
                <c:pt idx="24">
                  <c:v>اصفهان 1</c:v>
                </c:pt>
                <c:pt idx="25">
                  <c:v>برخوار</c:v>
                </c:pt>
                <c:pt idx="26">
                  <c:v>خمینی شهر</c:v>
                </c:pt>
                <c:pt idx="27">
                  <c:v>گلپایگان</c:v>
                </c:pt>
              </c:strCache>
            </c:strRef>
          </c:cat>
          <c:val>
            <c:numRef>
              <c:f>Sheet1!$B$310:$B$337</c:f>
              <c:numCache>
                <c:formatCode>0.00</c:formatCode>
                <c:ptCount val="28"/>
                <c:pt idx="0">
                  <c:v>84.795321637426895</c:v>
                </c:pt>
                <c:pt idx="1">
                  <c:v>82.531645569620252</c:v>
                </c:pt>
                <c:pt idx="2">
                  <c:v>80.373831775700936</c:v>
                </c:pt>
                <c:pt idx="3">
                  <c:v>79.069767441860463</c:v>
                </c:pt>
                <c:pt idx="4">
                  <c:v>77.603423680456501</c:v>
                </c:pt>
                <c:pt idx="5">
                  <c:v>77.410468319559229</c:v>
                </c:pt>
                <c:pt idx="6">
                  <c:v>76.616915422885569</c:v>
                </c:pt>
                <c:pt idx="7">
                  <c:v>73.275862068965509</c:v>
                </c:pt>
                <c:pt idx="8">
                  <c:v>72.917358114835707</c:v>
                </c:pt>
                <c:pt idx="9">
                  <c:v>72.854640980735553</c:v>
                </c:pt>
                <c:pt idx="10">
                  <c:v>72.203947368421055</c:v>
                </c:pt>
                <c:pt idx="11">
                  <c:v>70.806302131603331</c:v>
                </c:pt>
                <c:pt idx="12">
                  <c:v>69.576433386036456</c:v>
                </c:pt>
                <c:pt idx="13">
                  <c:v>69.373942470389167</c:v>
                </c:pt>
                <c:pt idx="14">
                  <c:v>69.367854741089445</c:v>
                </c:pt>
                <c:pt idx="15">
                  <c:v>69.230769230769226</c:v>
                </c:pt>
                <c:pt idx="16">
                  <c:v>68.965517241379317</c:v>
                </c:pt>
                <c:pt idx="17">
                  <c:v>68.455821635012384</c:v>
                </c:pt>
                <c:pt idx="18">
                  <c:v>68.239355581127739</c:v>
                </c:pt>
                <c:pt idx="19">
                  <c:v>67.5</c:v>
                </c:pt>
                <c:pt idx="20">
                  <c:v>67.134174848059843</c:v>
                </c:pt>
                <c:pt idx="21">
                  <c:v>65.833333333333329</c:v>
                </c:pt>
                <c:pt idx="22">
                  <c:v>65.681444991789817</c:v>
                </c:pt>
                <c:pt idx="23">
                  <c:v>65.517241379310349</c:v>
                </c:pt>
                <c:pt idx="24">
                  <c:v>65.040650406504056</c:v>
                </c:pt>
                <c:pt idx="25">
                  <c:v>64.550264550264544</c:v>
                </c:pt>
                <c:pt idx="26">
                  <c:v>61.604774535809014</c:v>
                </c:pt>
                <c:pt idx="27">
                  <c:v>61.53846153846154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E0-4F89-BE38-6417240CA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23225408"/>
        <c:axId val="-923218880"/>
      </c:barChart>
      <c:catAx>
        <c:axId val="-92322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8880"/>
        <c:crosses val="autoZero"/>
        <c:auto val="1"/>
        <c:lblAlgn val="ctr"/>
        <c:lblOffset val="100"/>
        <c:noMultiLvlLbl val="0"/>
      </c:catAx>
      <c:valAx>
        <c:axId val="-92321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25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>
                <a:solidFill>
                  <a:srgbClr val="FF0000"/>
                </a:solidFill>
              </a:rPr>
              <a:t>مقایسه درصد دیابت کنترل به </a:t>
            </a:r>
            <a:r>
              <a:rPr lang="en-US" sz="1800" b="1">
                <a:solidFill>
                  <a:srgbClr val="FF0000"/>
                </a:solidFill>
              </a:rPr>
              <a:t>A1C</a:t>
            </a:r>
            <a:r>
              <a:rPr lang="fa-IR" sz="1800" b="1">
                <a:solidFill>
                  <a:srgbClr val="FF0000"/>
                </a:solidFill>
              </a:rPr>
              <a:t> انجام</a:t>
            </a:r>
            <a:r>
              <a:rPr lang="fa-IR" sz="1800" b="1" baseline="0">
                <a:solidFill>
                  <a:srgbClr val="FF0000"/>
                </a:solidFill>
              </a:rPr>
              <a:t> شده به تفکیک شهرستانها در بهار و تابستان 1405 </a:t>
            </a:r>
            <a:endParaRPr lang="en-US" sz="1800" b="1">
              <a:solidFill>
                <a:srgbClr val="FF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Sheet1!$B$523</c:f>
              <c:strCache>
                <c:ptCount val="1"/>
                <c:pt idx="0">
                  <c:v>درصد A1C مطلوب به انجام شده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AB3-40C1-BBE3-9E93ADDA99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Sheet1!$A$524:$A$551</c:f>
              <c:strCache>
                <c:ptCount val="28"/>
                <c:pt idx="0">
                  <c:v>نطنز</c:v>
                </c:pt>
                <c:pt idx="1">
                  <c:v>فریدن</c:v>
                </c:pt>
                <c:pt idx="2">
                  <c:v>فریدونشهر</c:v>
                </c:pt>
                <c:pt idx="3">
                  <c:v>ورزنه</c:v>
                </c:pt>
                <c:pt idx="4">
                  <c:v>دهاقان</c:v>
                </c:pt>
                <c:pt idx="5">
                  <c:v>هرند</c:v>
                </c:pt>
                <c:pt idx="6">
                  <c:v>بوئین</c:v>
                </c:pt>
                <c:pt idx="7">
                  <c:v>تیران </c:v>
                </c:pt>
                <c:pt idx="8">
                  <c:v>فلاورجان</c:v>
                </c:pt>
                <c:pt idx="9">
                  <c:v>خوانسار</c:v>
                </c:pt>
                <c:pt idx="10">
                  <c:v>مبارکه</c:v>
                </c:pt>
                <c:pt idx="11">
                  <c:v>شهرضا</c:v>
                </c:pt>
                <c:pt idx="12">
                  <c:v>استان</c:v>
                </c:pt>
                <c:pt idx="13">
                  <c:v>نائین</c:v>
                </c:pt>
                <c:pt idx="14">
                  <c:v>اصفهان 2</c:v>
                </c:pt>
                <c:pt idx="15">
                  <c:v>کوهپایه</c:v>
                </c:pt>
                <c:pt idx="16">
                  <c:v>جرقویه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خور</c:v>
                </c:pt>
                <c:pt idx="20">
                  <c:v>نجف آباد</c:v>
                </c:pt>
                <c:pt idx="21">
                  <c:v>چادگان</c:v>
                </c:pt>
                <c:pt idx="22">
                  <c:v>شاهین شهر </c:v>
                </c:pt>
                <c:pt idx="23">
                  <c:v>سمیرم</c:v>
                </c:pt>
                <c:pt idx="24">
                  <c:v>اصفهان 1</c:v>
                </c:pt>
                <c:pt idx="25">
                  <c:v>برخوار</c:v>
                </c:pt>
                <c:pt idx="26">
                  <c:v>خمینی شهر</c:v>
                </c:pt>
                <c:pt idx="27">
                  <c:v>گلپایگان</c:v>
                </c:pt>
              </c:strCache>
            </c:strRef>
          </c:cat>
          <c:val>
            <c:numRef>
              <c:f>Sheet1!$B$524:$B$551</c:f>
              <c:numCache>
                <c:formatCode>0.00</c:formatCode>
                <c:ptCount val="28"/>
                <c:pt idx="0">
                  <c:v>84.795321637426895</c:v>
                </c:pt>
                <c:pt idx="1">
                  <c:v>82.531645569620252</c:v>
                </c:pt>
                <c:pt idx="2">
                  <c:v>80.373831775700936</c:v>
                </c:pt>
                <c:pt idx="3">
                  <c:v>79.069767441860463</c:v>
                </c:pt>
                <c:pt idx="4">
                  <c:v>77.603423680456501</c:v>
                </c:pt>
                <c:pt idx="5">
                  <c:v>77.410468319559229</c:v>
                </c:pt>
                <c:pt idx="6">
                  <c:v>76.616915422885569</c:v>
                </c:pt>
                <c:pt idx="7">
                  <c:v>73.275862068965509</c:v>
                </c:pt>
                <c:pt idx="8">
                  <c:v>72.917358114835707</c:v>
                </c:pt>
                <c:pt idx="9">
                  <c:v>72.854640980735553</c:v>
                </c:pt>
                <c:pt idx="10">
                  <c:v>72.203947368421055</c:v>
                </c:pt>
                <c:pt idx="11">
                  <c:v>70.806302131603331</c:v>
                </c:pt>
                <c:pt idx="12">
                  <c:v>69.576433386036456</c:v>
                </c:pt>
                <c:pt idx="13">
                  <c:v>69.373942470389167</c:v>
                </c:pt>
                <c:pt idx="14">
                  <c:v>69.367854741089445</c:v>
                </c:pt>
                <c:pt idx="15">
                  <c:v>69.230769230769226</c:v>
                </c:pt>
                <c:pt idx="16">
                  <c:v>68.965517241379317</c:v>
                </c:pt>
                <c:pt idx="17">
                  <c:v>68.455821635012384</c:v>
                </c:pt>
                <c:pt idx="18">
                  <c:v>68.239355581127739</c:v>
                </c:pt>
                <c:pt idx="19">
                  <c:v>67.5</c:v>
                </c:pt>
                <c:pt idx="20">
                  <c:v>67.134174848059843</c:v>
                </c:pt>
                <c:pt idx="21">
                  <c:v>65.833333333333329</c:v>
                </c:pt>
                <c:pt idx="22">
                  <c:v>65.681444991789817</c:v>
                </c:pt>
                <c:pt idx="23">
                  <c:v>65.517241379310349</c:v>
                </c:pt>
                <c:pt idx="24">
                  <c:v>65.040650406504056</c:v>
                </c:pt>
                <c:pt idx="25">
                  <c:v>64.550264550264544</c:v>
                </c:pt>
                <c:pt idx="26">
                  <c:v>61.604774535809014</c:v>
                </c:pt>
                <c:pt idx="27">
                  <c:v>61.53846153846154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3-40C1-BBE3-9E93ADDA99ED}"/>
            </c:ext>
          </c:extLst>
        </c:ser>
        <c:ser>
          <c:idx val="1"/>
          <c:order val="1"/>
          <c:tx>
            <c:strRef>
              <c:f>Sheet1!$C$523</c:f>
              <c:strCache>
                <c:ptCount val="1"/>
                <c:pt idx="0">
                  <c:v>درصد A1C مطلوب به انجام شده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AB3-40C1-BBE3-9E93ADDA99E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Sheet1!$A$524:$A$551</c:f>
              <c:strCache>
                <c:ptCount val="28"/>
                <c:pt idx="0">
                  <c:v>نطنز</c:v>
                </c:pt>
                <c:pt idx="1">
                  <c:v>فریدن</c:v>
                </c:pt>
                <c:pt idx="2">
                  <c:v>فریدونشهر</c:v>
                </c:pt>
                <c:pt idx="3">
                  <c:v>ورزنه</c:v>
                </c:pt>
                <c:pt idx="4">
                  <c:v>دهاقان</c:v>
                </c:pt>
                <c:pt idx="5">
                  <c:v>هرند</c:v>
                </c:pt>
                <c:pt idx="6">
                  <c:v>بوئین</c:v>
                </c:pt>
                <c:pt idx="7">
                  <c:v>تیران </c:v>
                </c:pt>
                <c:pt idx="8">
                  <c:v>فلاورجان</c:v>
                </c:pt>
                <c:pt idx="9">
                  <c:v>خوانسار</c:v>
                </c:pt>
                <c:pt idx="10">
                  <c:v>مبارکه</c:v>
                </c:pt>
                <c:pt idx="11">
                  <c:v>شهرضا</c:v>
                </c:pt>
                <c:pt idx="12">
                  <c:v>استان</c:v>
                </c:pt>
                <c:pt idx="13">
                  <c:v>نائین</c:v>
                </c:pt>
                <c:pt idx="14">
                  <c:v>اصفهان 2</c:v>
                </c:pt>
                <c:pt idx="15">
                  <c:v>کوهپایه</c:v>
                </c:pt>
                <c:pt idx="16">
                  <c:v>جرقویه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خور</c:v>
                </c:pt>
                <c:pt idx="20">
                  <c:v>نجف آباد</c:v>
                </c:pt>
                <c:pt idx="21">
                  <c:v>چادگان</c:v>
                </c:pt>
                <c:pt idx="22">
                  <c:v>شاهین شهر </c:v>
                </c:pt>
                <c:pt idx="23">
                  <c:v>سمیرم</c:v>
                </c:pt>
                <c:pt idx="24">
                  <c:v>اصفهان 1</c:v>
                </c:pt>
                <c:pt idx="25">
                  <c:v>برخوار</c:v>
                </c:pt>
                <c:pt idx="26">
                  <c:v>خمینی شهر</c:v>
                </c:pt>
                <c:pt idx="27">
                  <c:v>گلپایگان</c:v>
                </c:pt>
              </c:strCache>
            </c:strRef>
          </c:cat>
          <c:val>
            <c:numRef>
              <c:f>Sheet1!$C$524:$C$551</c:f>
              <c:numCache>
                <c:formatCode>0.00</c:formatCode>
                <c:ptCount val="28"/>
                <c:pt idx="0">
                  <c:v>61.31687242798354</c:v>
                </c:pt>
                <c:pt idx="1">
                  <c:v>85.531914893617028</c:v>
                </c:pt>
                <c:pt idx="2">
                  <c:v>81.818181818181827</c:v>
                </c:pt>
                <c:pt idx="3">
                  <c:v>74.757281553398059</c:v>
                </c:pt>
                <c:pt idx="4">
                  <c:v>76.712328767123282</c:v>
                </c:pt>
                <c:pt idx="5">
                  <c:v>71.731448763250881</c:v>
                </c:pt>
                <c:pt idx="6">
                  <c:v>73.775216138328531</c:v>
                </c:pt>
                <c:pt idx="7">
                  <c:v>71.806167400881066</c:v>
                </c:pt>
                <c:pt idx="8">
                  <c:v>75.009187798603449</c:v>
                </c:pt>
                <c:pt idx="9">
                  <c:v>73.852573018080676</c:v>
                </c:pt>
                <c:pt idx="10">
                  <c:v>70.454545454545453</c:v>
                </c:pt>
                <c:pt idx="11">
                  <c:v>68.176538908246215</c:v>
                </c:pt>
                <c:pt idx="12">
                  <c:v>70.318798094540128</c:v>
                </c:pt>
                <c:pt idx="13">
                  <c:v>72.517321016166278</c:v>
                </c:pt>
                <c:pt idx="14">
                  <c:v>69.773686229382434</c:v>
                </c:pt>
                <c:pt idx="15">
                  <c:v>68.127490039840637</c:v>
                </c:pt>
                <c:pt idx="16">
                  <c:v>74.131274131274125</c:v>
                </c:pt>
                <c:pt idx="17">
                  <c:v>65.43985637342908</c:v>
                </c:pt>
                <c:pt idx="18">
                  <c:v>67.798742138364773</c:v>
                </c:pt>
                <c:pt idx="19">
                  <c:v>66.122448979591837</c:v>
                </c:pt>
                <c:pt idx="20">
                  <c:v>67.016491754122939</c:v>
                </c:pt>
                <c:pt idx="21">
                  <c:v>48.036253776435046</c:v>
                </c:pt>
                <c:pt idx="22">
                  <c:v>61.958568738229758</c:v>
                </c:pt>
                <c:pt idx="23">
                  <c:v>72.435897435897431</c:v>
                </c:pt>
                <c:pt idx="24">
                  <c:v>63.175675675675677</c:v>
                </c:pt>
                <c:pt idx="25">
                  <c:v>68.335588633288225</c:v>
                </c:pt>
                <c:pt idx="26">
                  <c:v>61.204663212435229</c:v>
                </c:pt>
                <c:pt idx="27">
                  <c:v>66.308243727598565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B3-40C1-BBE3-9E93ADDA99E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3211264"/>
        <c:axId val="-923216704"/>
      </c:barChart>
      <c:catAx>
        <c:axId val="-92321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6704"/>
        <c:crosses val="autoZero"/>
        <c:auto val="1"/>
        <c:lblAlgn val="ctr"/>
        <c:lblOffset val="100"/>
        <c:noMultiLvlLbl val="0"/>
      </c:catAx>
      <c:valAx>
        <c:axId val="-92321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b="1" dirty="0">
                <a:solidFill>
                  <a:srgbClr val="C00000"/>
                </a:solidFill>
              </a:rPr>
              <a:t>روند درصد</a:t>
            </a:r>
            <a:r>
              <a:rPr lang="en-US" b="1" dirty="0">
                <a:solidFill>
                  <a:srgbClr val="C00000"/>
                </a:solidFill>
              </a:rPr>
              <a:t> A1c </a:t>
            </a:r>
            <a:r>
              <a:rPr lang="fa-IR" b="1" dirty="0">
                <a:solidFill>
                  <a:srgbClr val="C00000"/>
                </a:solidFill>
              </a:rPr>
              <a:t>مطلوب به تعداد مراقبت انجام شده پزشک در بیماران مبتلا به دیابت </a:t>
            </a:r>
          </a:p>
          <a:p>
            <a:pPr>
              <a:defRPr b="1">
                <a:solidFill>
                  <a:srgbClr val="C00000"/>
                </a:solidFill>
              </a:defRPr>
            </a:pPr>
            <a:r>
              <a:rPr lang="fa-IR" b="1" dirty="0">
                <a:solidFill>
                  <a:srgbClr val="C00000"/>
                </a:solidFill>
              </a:rPr>
              <a:t>تا </a:t>
            </a:r>
            <a:r>
              <a:rPr lang="fa-IR" b="1" dirty="0" smtClean="0">
                <a:solidFill>
                  <a:srgbClr val="C00000"/>
                </a:solidFill>
              </a:rPr>
              <a:t>تابستان</a:t>
            </a:r>
            <a:r>
              <a:rPr lang="fa-IR" b="1" baseline="0" dirty="0" smtClean="0">
                <a:solidFill>
                  <a:srgbClr val="C00000"/>
                </a:solidFill>
              </a:rPr>
              <a:t> </a:t>
            </a:r>
            <a:r>
              <a:rPr lang="fa-IR" b="1" dirty="0" smtClean="0">
                <a:solidFill>
                  <a:srgbClr val="C00000"/>
                </a:solidFill>
              </a:rPr>
              <a:t>1405</a:t>
            </a:r>
            <a:endParaRPr lang="en-US" b="1" dirty="0">
              <a:solidFill>
                <a:srgbClr val="C00000"/>
              </a:solidFill>
            </a:endParaRPr>
          </a:p>
        </c:rich>
      </c:tx>
      <c:layout>
        <c:manualLayout>
          <c:xMode val="edge"/>
          <c:yMode val="edge"/>
          <c:x val="0.23920572828130973"/>
          <c:y val="3.80728286802302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055287898235549E-2"/>
          <c:y val="0.11257774737442371"/>
          <c:w val="0.92994471210176444"/>
          <c:h val="0.6772071013119147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دیابت کنترل به مراقبت شده'!$K$3:$AQ$3</c:f>
              <c:strCache>
                <c:ptCount val="33"/>
                <c:pt idx="0">
                  <c:v>سه ماه دوم 97</c:v>
                </c:pt>
                <c:pt idx="1">
                  <c:v>سه ماهه سوم 97</c:v>
                </c:pt>
                <c:pt idx="2">
                  <c:v>سه ماهه چهارم  97</c:v>
                </c:pt>
                <c:pt idx="3">
                  <c:v>سه ماهه اول  98 </c:v>
                </c:pt>
                <c:pt idx="4">
                  <c:v>سه ماه دوم  98</c:v>
                </c:pt>
                <c:pt idx="5">
                  <c:v>سه ماهه سوم  98</c:v>
                </c:pt>
                <c:pt idx="6">
                  <c:v>سه ماهه چهارم  98</c:v>
                </c:pt>
                <c:pt idx="7">
                  <c:v>سه ماهه اول  99 </c:v>
                </c:pt>
                <c:pt idx="8">
                  <c:v>سه ماه دوم  99</c:v>
                </c:pt>
                <c:pt idx="9">
                  <c:v>سه ماهه سوم  99</c:v>
                </c:pt>
                <c:pt idx="10">
                  <c:v>سه ماهه چهارم 99</c:v>
                </c:pt>
                <c:pt idx="11">
                  <c:v>سه ماهه اول 1400</c:v>
                </c:pt>
                <c:pt idx="12">
                  <c:v>سه ماهه دوم 1400</c:v>
                </c:pt>
                <c:pt idx="13">
                  <c:v>سه ماهه سوم 1400</c:v>
                </c:pt>
                <c:pt idx="14">
                  <c:v>سه ماهه چهارم 1400</c:v>
                </c:pt>
                <c:pt idx="15">
                  <c:v>سه ماهه اول 1401</c:v>
                </c:pt>
                <c:pt idx="16">
                  <c:v>سه ماهه دوم 1401</c:v>
                </c:pt>
                <c:pt idx="17">
                  <c:v>سه ماهه سوم 1401</c:v>
                </c:pt>
                <c:pt idx="18">
                  <c:v>سه ماهه چهارم 1401</c:v>
                </c:pt>
                <c:pt idx="19">
                  <c:v>سه ماهه اول 1402</c:v>
                </c:pt>
                <c:pt idx="20">
                  <c:v>سه ماهه دوم 1402</c:v>
                </c:pt>
                <c:pt idx="21">
                  <c:v>سه ماهه سوم 1402</c:v>
                </c:pt>
                <c:pt idx="22">
                  <c:v>سه ماهه چهارم 1402</c:v>
                </c:pt>
                <c:pt idx="23">
                  <c:v>سه ماهه اول1403</c:v>
                </c:pt>
                <c:pt idx="24">
                  <c:v>سه ماهه دوم1403</c:v>
                </c:pt>
                <c:pt idx="25">
                  <c:v>سه ماهه سوم1403</c:v>
                </c:pt>
                <c:pt idx="26">
                  <c:v>زمستان 1403</c:v>
                </c:pt>
                <c:pt idx="27">
                  <c:v>بهار1404</c:v>
                </c:pt>
                <c:pt idx="28">
                  <c:v>تابستان 1404</c:v>
                </c:pt>
                <c:pt idx="29">
                  <c:v>پاییز 1404</c:v>
                </c:pt>
                <c:pt idx="30">
                  <c:v>زمستان 1404</c:v>
                </c:pt>
                <c:pt idx="31">
                  <c:v>بهار1405 </c:v>
                </c:pt>
                <c:pt idx="32">
                  <c:v>تابستان1405 </c:v>
                </c:pt>
              </c:strCache>
            </c:strRef>
          </c:cat>
          <c:val>
            <c:numRef>
              <c:f>'درصد دیابت کنترل به مراقبت شده'!$K$31:$AQ$31</c:f>
              <c:numCache>
                <c:formatCode>0.0</c:formatCode>
                <c:ptCount val="33"/>
                <c:pt idx="0">
                  <c:v>56.365727429557225</c:v>
                </c:pt>
                <c:pt idx="1">
                  <c:v>46.498875140607424</c:v>
                </c:pt>
                <c:pt idx="2">
                  <c:v>29.585001225390084</c:v>
                </c:pt>
                <c:pt idx="3">
                  <c:v>23.151866466459474</c:v>
                </c:pt>
                <c:pt idx="4">
                  <c:v>21.850217226398179</c:v>
                </c:pt>
                <c:pt idx="5">
                  <c:v>20.366207182157016</c:v>
                </c:pt>
                <c:pt idx="6">
                  <c:v>19.604021052045333</c:v>
                </c:pt>
                <c:pt idx="7">
                  <c:v>16.019965535682452</c:v>
                </c:pt>
                <c:pt idx="8">
                  <c:v>20.523151304779024</c:v>
                </c:pt>
                <c:pt idx="9">
                  <c:v>17.153886646780137</c:v>
                </c:pt>
                <c:pt idx="10">
                  <c:v>17.615024579788642</c:v>
                </c:pt>
                <c:pt idx="11">
                  <c:v>15.896841495218778</c:v>
                </c:pt>
                <c:pt idx="12">
                  <c:v>18.704119395741067</c:v>
                </c:pt>
                <c:pt idx="13">
                  <c:v>17.821082688175206</c:v>
                </c:pt>
                <c:pt idx="14">
                  <c:v>19.762281600099307</c:v>
                </c:pt>
                <c:pt idx="15">
                  <c:v>22.8</c:v>
                </c:pt>
                <c:pt idx="16">
                  <c:v>23.58</c:v>
                </c:pt>
                <c:pt idx="17">
                  <c:v>24.66</c:v>
                </c:pt>
                <c:pt idx="18">
                  <c:v>23.58</c:v>
                </c:pt>
                <c:pt idx="19">
                  <c:v>23.6</c:v>
                </c:pt>
                <c:pt idx="20">
                  <c:v>22.01</c:v>
                </c:pt>
                <c:pt idx="21">
                  <c:v>20.75</c:v>
                </c:pt>
                <c:pt idx="22">
                  <c:v>20.2</c:v>
                </c:pt>
                <c:pt idx="23">
                  <c:v>23.12</c:v>
                </c:pt>
                <c:pt idx="24">
                  <c:v>22.17</c:v>
                </c:pt>
                <c:pt idx="25">
                  <c:v>25.29</c:v>
                </c:pt>
                <c:pt idx="26">
                  <c:v>26.72</c:v>
                </c:pt>
                <c:pt idx="27" formatCode="0.00">
                  <c:v>24.723896010788113</c:v>
                </c:pt>
                <c:pt idx="28">
                  <c:v>27.55</c:v>
                </c:pt>
                <c:pt idx="29">
                  <c:v>26.31</c:v>
                </c:pt>
                <c:pt idx="30">
                  <c:v>24.74</c:v>
                </c:pt>
                <c:pt idx="31" formatCode="General">
                  <c:v>25.03</c:v>
                </c:pt>
                <c:pt idx="32" formatCode="General">
                  <c:v>27.84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65-4BBC-AA6D-7F8FC2367A3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3213440"/>
        <c:axId val="-923212352"/>
      </c:barChart>
      <c:catAx>
        <c:axId val="-92321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12352"/>
        <c:crosses val="autoZero"/>
        <c:auto val="1"/>
        <c:lblAlgn val="ctr"/>
        <c:lblOffset val="100"/>
        <c:noMultiLvlLbl val="0"/>
      </c:catAx>
      <c:valAx>
        <c:axId val="-923212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23213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 بیماران مبتلا به دیابت</a:t>
            </a:r>
            <a:r>
              <a:rPr lang="fa-IR" sz="2000" b="1" baseline="0" dirty="0">
                <a:solidFill>
                  <a:srgbClr val="FF0000"/>
                </a:solidFill>
              </a:rPr>
              <a:t> </a:t>
            </a:r>
            <a:r>
              <a:rPr lang="fa-IR" sz="2000" b="1" dirty="0">
                <a:solidFill>
                  <a:srgbClr val="FF0000"/>
                </a:solidFill>
              </a:rPr>
              <a:t>کنترل شده به بیماران مراقبت شده به تفکیک شهرستان ها </a:t>
            </a:r>
            <a:r>
              <a:rPr lang="fa-IR" sz="2000" b="1" dirty="0" smtClean="0">
                <a:solidFill>
                  <a:srgbClr val="FF0000"/>
                </a:solidFill>
              </a:rPr>
              <a:t>در</a:t>
            </a:r>
            <a:r>
              <a:rPr lang="fa-IR" sz="2000" b="1" baseline="0" dirty="0" smtClean="0">
                <a:solidFill>
                  <a:srgbClr val="FF0000"/>
                </a:solidFill>
              </a:rPr>
              <a:t> تابستان </a:t>
            </a:r>
            <a:r>
              <a:rPr lang="fa-IR" sz="2000" b="1" dirty="0" smtClean="0">
                <a:solidFill>
                  <a:srgbClr val="FF0000"/>
                </a:solidFill>
              </a:rPr>
              <a:t>1405</a:t>
            </a:r>
            <a:endParaRPr lang="fa-IR" sz="2000" b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Sheet1!$B$339</c:f>
              <c:strCache>
                <c:ptCount val="1"/>
                <c:pt idx="0">
                  <c:v>درصد A1C مطلوب به تعداد بیمار دیابتی مراقبت شده توسط 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A0-4FCE-A435-56DE49F134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A0-4FCE-A435-56DE49F134D1}"/>
              </c:ext>
            </c:extLst>
          </c:dPt>
          <c:dPt>
            <c:idx val="10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A0-4FCE-A435-56DE49F134D1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8BD-4E3F-B431-9AEB6F164573}"/>
              </c:ext>
            </c:extLst>
          </c:dPt>
          <c:dPt>
            <c:idx val="15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0A0-4FCE-A435-56DE49F134D1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0A0-4FCE-A435-56DE49F134D1}"/>
              </c:ext>
            </c:extLst>
          </c:dPt>
          <c:dPt>
            <c:idx val="17"/>
            <c:invertIfNegative val="0"/>
            <c:bubble3D val="0"/>
            <c:spPr>
              <a:solidFill>
                <a:srgbClr val="5B9B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0A0-4FCE-A435-56DE49F134D1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0A0-4FCE-A435-56DE49F134D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0A0-4FCE-A435-56DE49F134D1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0A0-4FCE-A435-56DE49F134D1}"/>
                </c:ext>
              </c:extLst>
            </c:dLbl>
            <c:dLbl>
              <c:idx val="14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08BD-4E3F-B431-9AEB6F164573}"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B-90A0-4FCE-A435-56DE49F134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Sheet1!$A$340:$A$367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هرند</c:v>
                </c:pt>
                <c:pt idx="3">
                  <c:v>نائین</c:v>
                </c:pt>
                <c:pt idx="4">
                  <c:v>خوانسار</c:v>
                </c:pt>
                <c:pt idx="5">
                  <c:v>فلاورجان</c:v>
                </c:pt>
                <c:pt idx="6">
                  <c:v>شهرضا</c:v>
                </c:pt>
                <c:pt idx="7">
                  <c:v>کوهپایه</c:v>
                </c:pt>
                <c:pt idx="8">
                  <c:v>فریدونشهر</c:v>
                </c:pt>
                <c:pt idx="9">
                  <c:v>بوئین</c:v>
                </c:pt>
                <c:pt idx="10">
                  <c:v>نطنز</c:v>
                </c:pt>
                <c:pt idx="11">
                  <c:v>اردستان</c:v>
                </c:pt>
                <c:pt idx="12">
                  <c:v>نجف آباد</c:v>
                </c:pt>
                <c:pt idx="13">
                  <c:v>گلپایگان</c:v>
                </c:pt>
                <c:pt idx="14">
                  <c:v>استان</c:v>
                </c:pt>
                <c:pt idx="15">
                  <c:v>اصفهان 2</c:v>
                </c:pt>
                <c:pt idx="16">
                  <c:v>چادگان</c:v>
                </c:pt>
                <c:pt idx="17">
                  <c:v>جرقویه</c:v>
                </c:pt>
                <c:pt idx="18">
                  <c:v>لنجان</c:v>
                </c:pt>
                <c:pt idx="19">
                  <c:v>خمینی شهر</c:v>
                </c:pt>
                <c:pt idx="20">
                  <c:v>اصفهان 1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تیران </c:v>
                </c:pt>
                <c:pt idx="24">
                  <c:v>سمیرم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Sheet1!$B$340:$B$367</c:f>
              <c:numCache>
                <c:formatCode>0.00</c:formatCode>
                <c:ptCount val="28"/>
                <c:pt idx="0">
                  <c:v>51.661918328585003</c:v>
                </c:pt>
                <c:pt idx="1">
                  <c:v>50.503485670023238</c:v>
                </c:pt>
                <c:pt idx="2">
                  <c:v>47.147651006711413</c:v>
                </c:pt>
                <c:pt idx="3">
                  <c:v>46.803652968036531</c:v>
                </c:pt>
                <c:pt idx="4">
                  <c:v>46.017699115044245</c:v>
                </c:pt>
                <c:pt idx="5">
                  <c:v>39.514388489208635</c:v>
                </c:pt>
                <c:pt idx="6">
                  <c:v>39.139344262295083</c:v>
                </c:pt>
                <c:pt idx="7">
                  <c:v>36</c:v>
                </c:pt>
                <c:pt idx="8">
                  <c:v>33.813892529488861</c:v>
                </c:pt>
                <c:pt idx="9">
                  <c:v>33.624454148471614</c:v>
                </c:pt>
                <c:pt idx="10">
                  <c:v>31.751824817518248</c:v>
                </c:pt>
                <c:pt idx="11">
                  <c:v>30.582774626095926</c:v>
                </c:pt>
                <c:pt idx="12">
                  <c:v>30.092204526404025</c:v>
                </c:pt>
                <c:pt idx="13">
                  <c:v>28.772478498827208</c:v>
                </c:pt>
                <c:pt idx="14">
                  <c:v>27.83566934114592</c:v>
                </c:pt>
                <c:pt idx="15">
                  <c:v>27.780770266630757</c:v>
                </c:pt>
                <c:pt idx="16">
                  <c:v>25.986842105263158</c:v>
                </c:pt>
                <c:pt idx="17">
                  <c:v>25.031289111389238</c:v>
                </c:pt>
                <c:pt idx="18">
                  <c:v>24.346549192364169</c:v>
                </c:pt>
                <c:pt idx="19">
                  <c:v>24.211623664321085</c:v>
                </c:pt>
                <c:pt idx="20">
                  <c:v>23.32089552238806</c:v>
                </c:pt>
                <c:pt idx="21">
                  <c:v>18.597560975609756</c:v>
                </c:pt>
                <c:pt idx="22">
                  <c:v>17.637605464041783</c:v>
                </c:pt>
                <c:pt idx="23">
                  <c:v>15.582034830430796</c:v>
                </c:pt>
                <c:pt idx="24">
                  <c:v>14.17910447761194</c:v>
                </c:pt>
                <c:pt idx="25">
                  <c:v>13.602015113350127</c:v>
                </c:pt>
                <c:pt idx="26">
                  <c:v>11.802891708468573</c:v>
                </c:pt>
                <c:pt idx="27">
                  <c:v>10.759493670886076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64-4668-BB19-E96782A1F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23221600"/>
        <c:axId val="-923222688"/>
      </c:barChart>
      <c:catAx>
        <c:axId val="-92322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22688"/>
        <c:crosses val="autoZero"/>
        <c:auto val="1"/>
        <c:lblAlgn val="ctr"/>
        <c:lblOffset val="100"/>
        <c:noMultiLvlLbl val="0"/>
      </c:catAx>
      <c:valAx>
        <c:axId val="-92322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2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بیماران مبتلا به دیابت کنترل شده به مراقبت شده به تفکیک شهرستانها دربهار</a:t>
            </a:r>
            <a:r>
              <a:rPr lang="fa-IR" sz="2000" b="1" baseline="0">
                <a:solidFill>
                  <a:srgbClr val="FF0000"/>
                </a:solidFill>
              </a:rPr>
              <a:t> و تابستان 1405</a:t>
            </a:r>
            <a:endParaRPr lang="en-US" sz="2000" b="1">
              <a:solidFill>
                <a:srgbClr val="FF0000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Sheet1!$B$562</c:f>
              <c:strCache>
                <c:ptCount val="1"/>
                <c:pt idx="0">
                  <c:v>درصد A1C مطلوب به تعداد بیمار دیابتی مراقبت شده توسط پزشک(دیابت کنترل شده)تابستان1405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BAD-461A-ABD3-B1B46BCD1C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Sheet1!$A$563:$A$590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هرند</c:v>
                </c:pt>
                <c:pt idx="3">
                  <c:v>نائین</c:v>
                </c:pt>
                <c:pt idx="4">
                  <c:v>خوانسار</c:v>
                </c:pt>
                <c:pt idx="5">
                  <c:v>فلاورجان</c:v>
                </c:pt>
                <c:pt idx="6">
                  <c:v>شهرضا</c:v>
                </c:pt>
                <c:pt idx="7">
                  <c:v>کوهپایه</c:v>
                </c:pt>
                <c:pt idx="8">
                  <c:v>فریدونشهر</c:v>
                </c:pt>
                <c:pt idx="9">
                  <c:v>بوئین</c:v>
                </c:pt>
                <c:pt idx="10">
                  <c:v>نطنز</c:v>
                </c:pt>
                <c:pt idx="11">
                  <c:v>اردستان</c:v>
                </c:pt>
                <c:pt idx="12">
                  <c:v>نجف آباد</c:v>
                </c:pt>
                <c:pt idx="13">
                  <c:v>گلپایگان</c:v>
                </c:pt>
                <c:pt idx="14">
                  <c:v>استان</c:v>
                </c:pt>
                <c:pt idx="15">
                  <c:v>اصفهان 2</c:v>
                </c:pt>
                <c:pt idx="16">
                  <c:v>چادگان</c:v>
                </c:pt>
                <c:pt idx="17">
                  <c:v>جرقویه</c:v>
                </c:pt>
                <c:pt idx="18">
                  <c:v>لنجان</c:v>
                </c:pt>
                <c:pt idx="19">
                  <c:v>خمینی شهر</c:v>
                </c:pt>
                <c:pt idx="20">
                  <c:v>اصفهان 1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تیران </c:v>
                </c:pt>
                <c:pt idx="24">
                  <c:v>سمیرم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Sheet1!$B$563:$B$590</c:f>
              <c:numCache>
                <c:formatCode>0.00</c:formatCode>
                <c:ptCount val="28"/>
                <c:pt idx="0">
                  <c:v>51.661918328585003</c:v>
                </c:pt>
                <c:pt idx="1">
                  <c:v>50.503485670023238</c:v>
                </c:pt>
                <c:pt idx="2">
                  <c:v>47.147651006711413</c:v>
                </c:pt>
                <c:pt idx="3">
                  <c:v>46.803652968036531</c:v>
                </c:pt>
                <c:pt idx="4">
                  <c:v>46.017699115044245</c:v>
                </c:pt>
                <c:pt idx="5">
                  <c:v>39.514388489208635</c:v>
                </c:pt>
                <c:pt idx="6">
                  <c:v>39.139344262295083</c:v>
                </c:pt>
                <c:pt idx="7">
                  <c:v>36</c:v>
                </c:pt>
                <c:pt idx="8">
                  <c:v>33.813892529488861</c:v>
                </c:pt>
                <c:pt idx="9">
                  <c:v>33.624454148471614</c:v>
                </c:pt>
                <c:pt idx="10">
                  <c:v>31.751824817518248</c:v>
                </c:pt>
                <c:pt idx="11">
                  <c:v>30.582774626095926</c:v>
                </c:pt>
                <c:pt idx="12">
                  <c:v>30.092204526404025</c:v>
                </c:pt>
                <c:pt idx="13">
                  <c:v>28.772478498827208</c:v>
                </c:pt>
                <c:pt idx="14">
                  <c:v>27.83566934114592</c:v>
                </c:pt>
                <c:pt idx="15">
                  <c:v>27.780770266630757</c:v>
                </c:pt>
                <c:pt idx="16">
                  <c:v>25.986842105263158</c:v>
                </c:pt>
                <c:pt idx="17">
                  <c:v>25.031289111389238</c:v>
                </c:pt>
                <c:pt idx="18">
                  <c:v>24.346549192364169</c:v>
                </c:pt>
                <c:pt idx="19">
                  <c:v>24.211623664321085</c:v>
                </c:pt>
                <c:pt idx="20">
                  <c:v>23.32089552238806</c:v>
                </c:pt>
                <c:pt idx="21">
                  <c:v>18.597560975609756</c:v>
                </c:pt>
                <c:pt idx="22">
                  <c:v>17.637605464041783</c:v>
                </c:pt>
                <c:pt idx="23">
                  <c:v>15.582034830430796</c:v>
                </c:pt>
                <c:pt idx="24">
                  <c:v>14.17910447761194</c:v>
                </c:pt>
                <c:pt idx="25">
                  <c:v>13.602015113350127</c:v>
                </c:pt>
                <c:pt idx="26">
                  <c:v>11.802891708468573</c:v>
                </c:pt>
                <c:pt idx="27">
                  <c:v>10.759493670886076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AD-461A-ABD3-B1B46BCD1CCB}"/>
            </c:ext>
          </c:extLst>
        </c:ser>
        <c:ser>
          <c:idx val="1"/>
          <c:order val="1"/>
          <c:tx>
            <c:strRef>
              <c:f>Sheet1!$C$562</c:f>
              <c:strCache>
                <c:ptCount val="1"/>
                <c:pt idx="0">
                  <c:v>درصد A1C مطلوب به تعداد بیمار دیابتی مراقبت شده توسط پزشک(دیابت کنترل شده)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BAD-461A-ABD3-B1B46BCD1C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Sheet1!$A$563:$A$590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هرند</c:v>
                </c:pt>
                <c:pt idx="3">
                  <c:v>نائین</c:v>
                </c:pt>
                <c:pt idx="4">
                  <c:v>خوانسار</c:v>
                </c:pt>
                <c:pt idx="5">
                  <c:v>فلاورجان</c:v>
                </c:pt>
                <c:pt idx="6">
                  <c:v>شهرضا</c:v>
                </c:pt>
                <c:pt idx="7">
                  <c:v>کوهپایه</c:v>
                </c:pt>
                <c:pt idx="8">
                  <c:v>فریدونشهر</c:v>
                </c:pt>
                <c:pt idx="9">
                  <c:v>بوئین</c:v>
                </c:pt>
                <c:pt idx="10">
                  <c:v>نطنز</c:v>
                </c:pt>
                <c:pt idx="11">
                  <c:v>اردستان</c:v>
                </c:pt>
                <c:pt idx="12">
                  <c:v>نجف آباد</c:v>
                </c:pt>
                <c:pt idx="13">
                  <c:v>گلپایگان</c:v>
                </c:pt>
                <c:pt idx="14">
                  <c:v>استان</c:v>
                </c:pt>
                <c:pt idx="15">
                  <c:v>اصفهان 2</c:v>
                </c:pt>
                <c:pt idx="16">
                  <c:v>چادگان</c:v>
                </c:pt>
                <c:pt idx="17">
                  <c:v>جرقویه</c:v>
                </c:pt>
                <c:pt idx="18">
                  <c:v>لنجان</c:v>
                </c:pt>
                <c:pt idx="19">
                  <c:v>خمینی شهر</c:v>
                </c:pt>
                <c:pt idx="20">
                  <c:v>اصفهان 1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تیران </c:v>
                </c:pt>
                <c:pt idx="24">
                  <c:v>سمیرم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Sheet1!$C$563:$C$590</c:f>
              <c:numCache>
                <c:formatCode>0.00</c:formatCode>
                <c:ptCount val="28"/>
                <c:pt idx="0">
                  <c:v>53.030303030303031</c:v>
                </c:pt>
                <c:pt idx="1">
                  <c:v>54.141414141414145</c:v>
                </c:pt>
                <c:pt idx="2">
                  <c:v>43.562231759656648</c:v>
                </c:pt>
                <c:pt idx="3">
                  <c:v>37.559808612440193</c:v>
                </c:pt>
                <c:pt idx="4">
                  <c:v>49.719101123595507</c:v>
                </c:pt>
                <c:pt idx="5">
                  <c:v>36.194360702252169</c:v>
                </c:pt>
                <c:pt idx="6">
                  <c:v>29.933707292197859</c:v>
                </c:pt>
                <c:pt idx="7">
                  <c:v>38.95216400911162</c:v>
                </c:pt>
                <c:pt idx="8">
                  <c:v>23.809523809523807</c:v>
                </c:pt>
                <c:pt idx="9">
                  <c:v>38.554216867469883</c:v>
                </c:pt>
                <c:pt idx="10">
                  <c:v>20.10796221322537</c:v>
                </c:pt>
                <c:pt idx="11">
                  <c:v>25.789473684210527</c:v>
                </c:pt>
                <c:pt idx="12">
                  <c:v>30.08750280457707</c:v>
                </c:pt>
                <c:pt idx="13">
                  <c:v>12.276045122760451</c:v>
                </c:pt>
                <c:pt idx="14">
                  <c:v>25.02812240173462</c:v>
                </c:pt>
                <c:pt idx="15">
                  <c:v>25.569299971886423</c:v>
                </c:pt>
                <c:pt idx="16">
                  <c:v>18.466898954703833</c:v>
                </c:pt>
                <c:pt idx="17">
                  <c:v>23.414634146341466</c:v>
                </c:pt>
                <c:pt idx="18">
                  <c:v>20.071585903083701</c:v>
                </c:pt>
                <c:pt idx="19">
                  <c:v>21.804337794185511</c:v>
                </c:pt>
                <c:pt idx="20">
                  <c:v>17.519615880079634</c:v>
                </c:pt>
                <c:pt idx="21">
                  <c:v>19.505600617999228</c:v>
                </c:pt>
                <c:pt idx="22">
                  <c:v>14.645669291338583</c:v>
                </c:pt>
                <c:pt idx="23">
                  <c:v>14.149305555555555</c:v>
                </c:pt>
                <c:pt idx="24">
                  <c:v>10.0177304964539</c:v>
                </c:pt>
                <c:pt idx="25">
                  <c:v>20.930232558139537</c:v>
                </c:pt>
                <c:pt idx="26">
                  <c:v>10.179455445544553</c:v>
                </c:pt>
                <c:pt idx="27">
                  <c:v>11.613876319758672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AD-461A-ABD3-B1B46BCD1C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23220512"/>
        <c:axId val="-918400608"/>
      </c:barChart>
      <c:catAx>
        <c:axId val="-92322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400608"/>
        <c:crosses val="autoZero"/>
        <c:auto val="1"/>
        <c:lblAlgn val="ctr"/>
        <c:lblOffset val="100"/>
        <c:noMultiLvlLbl val="0"/>
      </c:catAx>
      <c:valAx>
        <c:axId val="-91840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22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درصد بیماران مبتلا به دیابت کنترل شده با هدف مورد انتظارتابستان</a:t>
            </a:r>
            <a:r>
              <a:rPr lang="fa-IR" sz="2000" b="1" baseline="0" dirty="0">
                <a:solidFill>
                  <a:srgbClr val="FF0000"/>
                </a:solidFill>
              </a:rPr>
              <a:t> 1405 به تفکیک شهرستانها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2189501995985522"/>
          <c:y val="2.60503037519064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Sheet1!$C$595</c:f>
              <c:strCache>
                <c:ptCount val="1"/>
                <c:pt idx="0">
                  <c:v>درصد دیابت کنترل شده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6D4-4351-B68C-BECBD756F1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Sheet1!$B$596:$B$623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هرند</c:v>
                </c:pt>
                <c:pt idx="3">
                  <c:v>نائین</c:v>
                </c:pt>
                <c:pt idx="4">
                  <c:v>خوانسار</c:v>
                </c:pt>
                <c:pt idx="5">
                  <c:v>فلاورجان</c:v>
                </c:pt>
                <c:pt idx="6">
                  <c:v>شهرضا</c:v>
                </c:pt>
                <c:pt idx="7">
                  <c:v>کوهپایه</c:v>
                </c:pt>
                <c:pt idx="8">
                  <c:v>فریدونشهر</c:v>
                </c:pt>
                <c:pt idx="9">
                  <c:v>بوئین</c:v>
                </c:pt>
                <c:pt idx="10">
                  <c:v>نطنز</c:v>
                </c:pt>
                <c:pt idx="11">
                  <c:v>اردستان</c:v>
                </c:pt>
                <c:pt idx="12">
                  <c:v>نجف آباد</c:v>
                </c:pt>
                <c:pt idx="13">
                  <c:v>گلپایگان</c:v>
                </c:pt>
                <c:pt idx="14">
                  <c:v>استان</c:v>
                </c:pt>
                <c:pt idx="15">
                  <c:v>اصفهان 2</c:v>
                </c:pt>
                <c:pt idx="16">
                  <c:v>چادگان</c:v>
                </c:pt>
                <c:pt idx="17">
                  <c:v>جرقویه</c:v>
                </c:pt>
                <c:pt idx="18">
                  <c:v>لنجان</c:v>
                </c:pt>
                <c:pt idx="19">
                  <c:v>خمینی شهر</c:v>
                </c:pt>
                <c:pt idx="20">
                  <c:v>اصفهان 1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تیران </c:v>
                </c:pt>
                <c:pt idx="24">
                  <c:v>سمیرم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Sheet1!$C$596:$C$623</c:f>
              <c:numCache>
                <c:formatCode>0.00</c:formatCode>
                <c:ptCount val="28"/>
                <c:pt idx="0">
                  <c:v>51.661918328585003</c:v>
                </c:pt>
                <c:pt idx="1">
                  <c:v>50.503485670023238</c:v>
                </c:pt>
                <c:pt idx="2">
                  <c:v>47.147651006711413</c:v>
                </c:pt>
                <c:pt idx="3">
                  <c:v>46.803652968036531</c:v>
                </c:pt>
                <c:pt idx="4">
                  <c:v>46.017699115044245</c:v>
                </c:pt>
                <c:pt idx="5">
                  <c:v>39.514388489208635</c:v>
                </c:pt>
                <c:pt idx="6">
                  <c:v>39.139344262295083</c:v>
                </c:pt>
                <c:pt idx="7">
                  <c:v>36</c:v>
                </c:pt>
                <c:pt idx="8">
                  <c:v>33.813892529488861</c:v>
                </c:pt>
                <c:pt idx="9">
                  <c:v>33.624454148471614</c:v>
                </c:pt>
                <c:pt idx="10">
                  <c:v>31.751824817518248</c:v>
                </c:pt>
                <c:pt idx="11">
                  <c:v>30.582774626095926</c:v>
                </c:pt>
                <c:pt idx="12">
                  <c:v>30.092204526404025</c:v>
                </c:pt>
                <c:pt idx="13">
                  <c:v>28.772478498827208</c:v>
                </c:pt>
                <c:pt idx="14">
                  <c:v>27.83566934114592</c:v>
                </c:pt>
                <c:pt idx="15">
                  <c:v>27.780770266630757</c:v>
                </c:pt>
                <c:pt idx="16">
                  <c:v>25.986842105263158</c:v>
                </c:pt>
                <c:pt idx="17">
                  <c:v>25.031289111389238</c:v>
                </c:pt>
                <c:pt idx="18">
                  <c:v>24.346549192364169</c:v>
                </c:pt>
                <c:pt idx="19">
                  <c:v>24.211623664321085</c:v>
                </c:pt>
                <c:pt idx="20">
                  <c:v>23.32089552238806</c:v>
                </c:pt>
                <c:pt idx="21">
                  <c:v>18.597560975609756</c:v>
                </c:pt>
                <c:pt idx="22">
                  <c:v>17.637605464041783</c:v>
                </c:pt>
                <c:pt idx="23">
                  <c:v>15.582034830430796</c:v>
                </c:pt>
                <c:pt idx="24">
                  <c:v>14.17910447761194</c:v>
                </c:pt>
                <c:pt idx="25">
                  <c:v>13.602015113350127</c:v>
                </c:pt>
                <c:pt idx="26">
                  <c:v>11.802891708468573</c:v>
                </c:pt>
                <c:pt idx="27">
                  <c:v>10.759493670886076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4-4351-B68C-BECBD756F193}"/>
            </c:ext>
          </c:extLst>
        </c:ser>
        <c:ser>
          <c:idx val="1"/>
          <c:order val="1"/>
          <c:tx>
            <c:strRef>
              <c:f>Sheet1!$D$595</c:f>
              <c:strCache>
                <c:ptCount val="1"/>
                <c:pt idx="0">
                  <c:v>هدف موردانتظار دیابت کنترل شده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6D4-4351-B68C-BECBD756F1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Sheet1!$B$596:$B$623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هرند</c:v>
                </c:pt>
                <c:pt idx="3">
                  <c:v>نائین</c:v>
                </c:pt>
                <c:pt idx="4">
                  <c:v>خوانسار</c:v>
                </c:pt>
                <c:pt idx="5">
                  <c:v>فلاورجان</c:v>
                </c:pt>
                <c:pt idx="6">
                  <c:v>شهرضا</c:v>
                </c:pt>
                <c:pt idx="7">
                  <c:v>کوهپایه</c:v>
                </c:pt>
                <c:pt idx="8">
                  <c:v>فریدونشهر</c:v>
                </c:pt>
                <c:pt idx="9">
                  <c:v>بوئین</c:v>
                </c:pt>
                <c:pt idx="10">
                  <c:v>نطنز</c:v>
                </c:pt>
                <c:pt idx="11">
                  <c:v>اردستان</c:v>
                </c:pt>
                <c:pt idx="12">
                  <c:v>نجف آباد</c:v>
                </c:pt>
                <c:pt idx="13">
                  <c:v>گلپایگان</c:v>
                </c:pt>
                <c:pt idx="14">
                  <c:v>استان</c:v>
                </c:pt>
                <c:pt idx="15">
                  <c:v>اصفهان 2</c:v>
                </c:pt>
                <c:pt idx="16">
                  <c:v>چادگان</c:v>
                </c:pt>
                <c:pt idx="17">
                  <c:v>جرقویه</c:v>
                </c:pt>
                <c:pt idx="18">
                  <c:v>لنجان</c:v>
                </c:pt>
                <c:pt idx="19">
                  <c:v>خمینی شهر</c:v>
                </c:pt>
                <c:pt idx="20">
                  <c:v>اصفهان 1</c:v>
                </c:pt>
                <c:pt idx="21">
                  <c:v>برخوار</c:v>
                </c:pt>
                <c:pt idx="22">
                  <c:v>مبارکه</c:v>
                </c:pt>
                <c:pt idx="23">
                  <c:v>تیران </c:v>
                </c:pt>
                <c:pt idx="24">
                  <c:v>سمیرم</c:v>
                </c:pt>
                <c:pt idx="25">
                  <c:v>خور</c:v>
                </c:pt>
                <c:pt idx="26">
                  <c:v>شاهین شهر </c:v>
                </c:pt>
                <c:pt idx="27">
                  <c:v>ورزنه</c:v>
                </c:pt>
              </c:strCache>
            </c:strRef>
          </c:cat>
          <c:val>
            <c:numRef>
              <c:f>Sheet1!$D$596:$D$623</c:f>
              <c:numCache>
                <c:formatCode>0.00</c:formatCode>
                <c:ptCount val="28"/>
                <c:pt idx="0">
                  <c:v>54.954685890834192</c:v>
                </c:pt>
                <c:pt idx="1">
                  <c:v>70.328519855595658</c:v>
                </c:pt>
                <c:pt idx="2">
                  <c:v>52.163385826771659</c:v>
                </c:pt>
                <c:pt idx="3">
                  <c:v>40.605396290050599</c:v>
                </c:pt>
                <c:pt idx="4">
                  <c:v>58.798650168728905</c:v>
                </c:pt>
                <c:pt idx="5">
                  <c:v>43.959542296689818</c:v>
                </c:pt>
                <c:pt idx="6">
                  <c:v>30.422857142857147</c:v>
                </c:pt>
                <c:pt idx="7">
                  <c:v>41.183734939759034</c:v>
                </c:pt>
                <c:pt idx="8">
                  <c:v>36.241545893719803</c:v>
                </c:pt>
                <c:pt idx="9">
                  <c:v>44.281626506024097</c:v>
                </c:pt>
                <c:pt idx="10">
                  <c:v>17.243961352657003</c:v>
                </c:pt>
                <c:pt idx="11">
                  <c:v>28.787615426398698</c:v>
                </c:pt>
                <c:pt idx="12">
                  <c:v>37.004700966309734</c:v>
                </c:pt>
                <c:pt idx="13">
                  <c:v>15.712985938792393</c:v>
                </c:pt>
                <c:pt idx="14">
                  <c:v>29.935399999999998</c:v>
                </c:pt>
                <c:pt idx="15">
                  <c:v>31.441246243871582</c:v>
                </c:pt>
                <c:pt idx="16">
                  <c:v>17.528037383177569</c:v>
                </c:pt>
                <c:pt idx="17">
                  <c:v>24.354140127388533</c:v>
                </c:pt>
                <c:pt idx="18">
                  <c:v>28.38087918844144</c:v>
                </c:pt>
                <c:pt idx="19">
                  <c:v>23.809894385769873</c:v>
                </c:pt>
                <c:pt idx="20">
                  <c:v>21.500854925687232</c:v>
                </c:pt>
                <c:pt idx="21">
                  <c:v>25.420614035087716</c:v>
                </c:pt>
                <c:pt idx="22">
                  <c:v>22.968363136176059</c:v>
                </c:pt>
                <c:pt idx="23">
                  <c:v>20.208768267223384</c:v>
                </c:pt>
                <c:pt idx="24">
                  <c:v>16.633107454017427</c:v>
                </c:pt>
                <c:pt idx="25">
                  <c:v>30.009538950715417</c:v>
                </c:pt>
                <c:pt idx="26">
                  <c:v>12.095913542722052</c:v>
                </c:pt>
                <c:pt idx="27">
                  <c:v>12.235955056179774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D4-4351-B68C-BECBD756F1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98976"/>
        <c:axId val="-918387008"/>
      </c:barChart>
      <c:catAx>
        <c:axId val="-91839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87008"/>
        <c:crosses val="autoZero"/>
        <c:auto val="1"/>
        <c:lblAlgn val="ctr"/>
        <c:lblOffset val="100"/>
        <c:noMultiLvlLbl val="0"/>
      </c:catAx>
      <c:valAx>
        <c:axId val="-91838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a-IR" sz="22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روند فصلی درصد بیماران مبتلا به دیابت با کنترل مطلوب قند به کل بیماران شناسایی شده در استان</a:t>
            </a:r>
          </a:p>
          <a:p>
            <a:pPr>
              <a:defRPr/>
            </a:pPr>
            <a:r>
              <a:rPr lang="fa-IR" sz="2200" b="1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تا </a:t>
            </a:r>
            <a:r>
              <a:rPr lang="fa-IR" sz="2200" b="1" kern="1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پایان</a:t>
            </a:r>
            <a:r>
              <a:rPr lang="fa-IR" sz="2200" b="1" kern="1200" baseline="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تابستان </a:t>
            </a:r>
            <a:r>
              <a:rPr lang="fa-IR" sz="2200" b="1" kern="1200" dirty="0" smtClean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1405</a:t>
            </a:r>
            <a:endParaRPr lang="en-US" sz="2200" b="1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c:rich>
      </c:tx>
      <c:layout>
        <c:manualLayout>
          <c:xMode val="edge"/>
          <c:yMode val="edge"/>
          <c:x val="0.15845655235714473"/>
          <c:y val="1.2715249688783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7477242874721164E-2"/>
          <c:y val="0.15712858601216301"/>
          <c:w val="0.96252275712527879"/>
          <c:h val="0.6173220221452632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'درصد A1Cکنترل شده به کل بیم (2'!$H$3:$AQ$3</c:f>
              <c:strCache>
                <c:ptCount val="36"/>
                <c:pt idx="0">
                  <c:v>سه ماهه سوم  96</c:v>
                </c:pt>
                <c:pt idx="1">
                  <c:v>سه ماهه چهارم  96</c:v>
                </c:pt>
                <c:pt idx="2">
                  <c:v>سه ماهه اول  97 </c:v>
                </c:pt>
                <c:pt idx="3">
                  <c:v>سه ماه دوم  97</c:v>
                </c:pt>
                <c:pt idx="4">
                  <c:v>سه ماهه سوم  97</c:v>
                </c:pt>
                <c:pt idx="5">
                  <c:v>سه ماهه چهارم  97</c:v>
                </c:pt>
                <c:pt idx="6">
                  <c:v>سه ماهه اول  98 </c:v>
                </c:pt>
                <c:pt idx="7">
                  <c:v>سه ماه دوم  98</c:v>
                </c:pt>
                <c:pt idx="8">
                  <c:v>سه ماهه سوم 98</c:v>
                </c:pt>
                <c:pt idx="9">
                  <c:v>سه ماهه چهارم 98</c:v>
                </c:pt>
                <c:pt idx="10">
                  <c:v>سه ماهه اول  99 </c:v>
                </c:pt>
                <c:pt idx="11">
                  <c:v>سه ماه دوم  99</c:v>
                </c:pt>
                <c:pt idx="12">
                  <c:v>سه ماهه سوم 99</c:v>
                </c:pt>
                <c:pt idx="13">
                  <c:v>سه ماهه چهارم 99</c:v>
                </c:pt>
                <c:pt idx="14">
                  <c:v>سه ماهه اول 1400</c:v>
                </c:pt>
                <c:pt idx="15">
                  <c:v>سه ماهه دوم  1400</c:v>
                </c:pt>
                <c:pt idx="16">
                  <c:v>سه ماهه سوم  1400</c:v>
                </c:pt>
                <c:pt idx="17">
                  <c:v>سه ماهه چهارم 1400</c:v>
                </c:pt>
                <c:pt idx="18">
                  <c:v>سه ماهه اول  1401</c:v>
                </c:pt>
                <c:pt idx="19">
                  <c:v>سه ماهه دوم1401</c:v>
                </c:pt>
                <c:pt idx="20">
                  <c:v>سه ماهه سوم  1401</c:v>
                </c:pt>
                <c:pt idx="21">
                  <c:v>سه ماهه چهارم 1401</c:v>
                </c:pt>
                <c:pt idx="22">
                  <c:v>سه ماهه اول 1402</c:v>
                </c:pt>
                <c:pt idx="23">
                  <c:v>سه ماهه دوم 1402</c:v>
                </c:pt>
                <c:pt idx="24">
                  <c:v>سه ماهه سوم 1402</c:v>
                </c:pt>
                <c:pt idx="25">
                  <c:v>سه ماهه چهارم 1402</c:v>
                </c:pt>
                <c:pt idx="26">
                  <c:v>بهار1403</c:v>
                </c:pt>
                <c:pt idx="27">
                  <c:v>تابستان1403</c:v>
                </c:pt>
                <c:pt idx="28">
                  <c:v>پاییز 1403</c:v>
                </c:pt>
                <c:pt idx="29">
                  <c:v>زمستان 1403</c:v>
                </c:pt>
                <c:pt idx="30">
                  <c:v>بهار 1404</c:v>
                </c:pt>
                <c:pt idx="31">
                  <c:v>تابستان 1404</c:v>
                </c:pt>
                <c:pt idx="32">
                  <c:v>پاییز 1404</c:v>
                </c:pt>
                <c:pt idx="33">
                  <c:v>زمستان 1404</c:v>
                </c:pt>
                <c:pt idx="34">
                  <c:v>بهار 1405</c:v>
                </c:pt>
                <c:pt idx="35">
                  <c:v>تابستان 1405</c:v>
                </c:pt>
              </c:strCache>
            </c:strRef>
          </c:cat>
          <c:val>
            <c:numRef>
              <c:f>'درصد A1Cکنترل شده به کل بیم (2'!$H$31:$AQ$31</c:f>
              <c:numCache>
                <c:formatCode>0.0</c:formatCode>
                <c:ptCount val="36"/>
                <c:pt idx="0">
                  <c:v>4.0031108902763073</c:v>
                </c:pt>
                <c:pt idx="1">
                  <c:v>4.8724609445466678</c:v>
                </c:pt>
                <c:pt idx="2">
                  <c:v>4.3035697377142315</c:v>
                </c:pt>
                <c:pt idx="3">
                  <c:v>7.1510906835923249</c:v>
                </c:pt>
                <c:pt idx="4">
                  <c:v>8.5493065160347967</c:v>
                </c:pt>
                <c:pt idx="5">
                  <c:v>8.2144396307301477</c:v>
                </c:pt>
                <c:pt idx="6">
                  <c:v>6.7155561858071842</c:v>
                </c:pt>
                <c:pt idx="7">
                  <c:v>5.8737927071167713</c:v>
                </c:pt>
                <c:pt idx="8">
                  <c:v>5.9381091197626485</c:v>
                </c:pt>
                <c:pt idx="9">
                  <c:v>5.6503523444146584</c:v>
                </c:pt>
                <c:pt idx="10">
                  <c:v>2.0609572443105808</c:v>
                </c:pt>
                <c:pt idx="11">
                  <c:v>4.8019259914577601</c:v>
                </c:pt>
                <c:pt idx="12">
                  <c:v>3.3818798214965229</c:v>
                </c:pt>
                <c:pt idx="13">
                  <c:v>4.0320461421323213</c:v>
                </c:pt>
                <c:pt idx="14">
                  <c:v>3.5265001767749813</c:v>
                </c:pt>
                <c:pt idx="15">
                  <c:v>3.8114901034776909</c:v>
                </c:pt>
                <c:pt idx="16">
                  <c:v>3.6278869086855949</c:v>
                </c:pt>
                <c:pt idx="17">
                  <c:v>3.7167170555756592</c:v>
                </c:pt>
                <c:pt idx="18">
                  <c:v>4.8383014461407488</c:v>
                </c:pt>
                <c:pt idx="19">
                  <c:v>5.35</c:v>
                </c:pt>
                <c:pt idx="20">
                  <c:v>6.33</c:v>
                </c:pt>
                <c:pt idx="21">
                  <c:v>5.66</c:v>
                </c:pt>
                <c:pt idx="22">
                  <c:v>5.86</c:v>
                </c:pt>
                <c:pt idx="23">
                  <c:v>5.31</c:v>
                </c:pt>
                <c:pt idx="24">
                  <c:v>5.5</c:v>
                </c:pt>
                <c:pt idx="25">
                  <c:v>5.22</c:v>
                </c:pt>
                <c:pt idx="26">
                  <c:v>5.67</c:v>
                </c:pt>
                <c:pt idx="27">
                  <c:v>5.8</c:v>
                </c:pt>
                <c:pt idx="28">
                  <c:v>6.8</c:v>
                </c:pt>
                <c:pt idx="29">
                  <c:v>6.2</c:v>
                </c:pt>
                <c:pt idx="30">
                  <c:v>6</c:v>
                </c:pt>
                <c:pt idx="31">
                  <c:v>6.28</c:v>
                </c:pt>
                <c:pt idx="32">
                  <c:v>6.35</c:v>
                </c:pt>
                <c:pt idx="33">
                  <c:v>5.3</c:v>
                </c:pt>
                <c:pt idx="34">
                  <c:v>6.07</c:v>
                </c:pt>
                <c:pt idx="35" formatCode="General">
                  <c:v>6.53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77-447A-BD89-C6DF470BD0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90816"/>
        <c:axId val="-918395168"/>
      </c:barChart>
      <c:catAx>
        <c:axId val="-91839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9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5168"/>
        <c:crosses val="autoZero"/>
        <c:auto val="1"/>
        <c:lblAlgn val="ctr"/>
        <c:lblOffset val="100"/>
        <c:noMultiLvlLbl val="0"/>
      </c:catAx>
      <c:valAx>
        <c:axId val="-918395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-91839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درصد </a:t>
            </a:r>
            <a:r>
              <a:rPr lang="en-US" sz="2000" b="1">
                <a:solidFill>
                  <a:srgbClr val="FF0000"/>
                </a:solidFill>
              </a:rPr>
              <a:t>A1C </a:t>
            </a:r>
            <a:r>
              <a:rPr lang="fa-IR" sz="2000" b="1">
                <a:solidFill>
                  <a:srgbClr val="FF0000"/>
                </a:solidFill>
              </a:rPr>
              <a:t>مطلوب به تعداد کل بیماران مبتلا</a:t>
            </a:r>
            <a:r>
              <a:rPr lang="fa-IR" sz="2000" b="1" baseline="0">
                <a:solidFill>
                  <a:srgbClr val="FF0000"/>
                </a:solidFill>
              </a:rPr>
              <a:t> به دیابت به تفکیک شهرستانها درتابستان 1405</a:t>
            </a:r>
            <a:r>
              <a:rPr lang="fa-IR" sz="2000" b="1">
                <a:solidFill>
                  <a:srgbClr val="FF0000"/>
                </a:solidFill>
              </a:rPr>
              <a:t> </a:t>
            </a:r>
          </a:p>
        </c:rich>
      </c:tx>
      <c:layout>
        <c:manualLayout>
          <c:xMode val="edge"/>
          <c:yMode val="edge"/>
          <c:x val="0.19268670234565574"/>
          <c:y val="3.07203412038148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Sheet1!$C$629</c:f>
              <c:strCache>
                <c:ptCount val="1"/>
                <c:pt idx="0">
                  <c:v>درصد A1C مطلوب به تعداد کل بیماران دیابتی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4F-4AC5-ACDB-464D79B53B4A}"/>
              </c:ext>
            </c:extLst>
          </c:dPt>
          <c:dLbls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 rtl="1"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534F-4AC5-ACDB-464D79B53B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 rtl="1"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Sheet1!$B$630:$B$657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خوانسار</c:v>
                </c:pt>
                <c:pt idx="3">
                  <c:v>هرند</c:v>
                </c:pt>
                <c:pt idx="4">
                  <c:v>نائین</c:v>
                </c:pt>
                <c:pt idx="5">
                  <c:v>فریدونشهر</c:v>
                </c:pt>
                <c:pt idx="6">
                  <c:v>اردستان</c:v>
                </c:pt>
                <c:pt idx="7">
                  <c:v>چادگان</c:v>
                </c:pt>
                <c:pt idx="8">
                  <c:v>فلاورجان</c:v>
                </c:pt>
                <c:pt idx="9">
                  <c:v>بوئین</c:v>
                </c:pt>
                <c:pt idx="10">
                  <c:v>نطنز</c:v>
                </c:pt>
                <c:pt idx="11">
                  <c:v>کوهپایه</c:v>
                </c:pt>
                <c:pt idx="12">
                  <c:v>شهرضا</c:v>
                </c:pt>
                <c:pt idx="13">
                  <c:v>جرقویه</c:v>
                </c:pt>
                <c:pt idx="14">
                  <c:v>نجف آباد</c:v>
                </c:pt>
                <c:pt idx="15">
                  <c:v>گلپایگان</c:v>
                </c:pt>
                <c:pt idx="16">
                  <c:v>استان</c:v>
                </c:pt>
                <c:pt idx="17">
                  <c:v>خور</c:v>
                </c:pt>
                <c:pt idx="18">
                  <c:v>برخوار</c:v>
                </c:pt>
                <c:pt idx="19">
                  <c:v>لنجان</c:v>
                </c:pt>
                <c:pt idx="20">
                  <c:v>مبارکه</c:v>
                </c:pt>
                <c:pt idx="21">
                  <c:v>اصفهان 1</c:v>
                </c:pt>
                <c:pt idx="22">
                  <c:v>اصفهان 2</c:v>
                </c:pt>
                <c:pt idx="23">
                  <c:v>خمینی شهر</c:v>
                </c:pt>
                <c:pt idx="24">
                  <c:v>تیران </c:v>
                </c:pt>
                <c:pt idx="25">
                  <c:v>ورزنه</c:v>
                </c:pt>
                <c:pt idx="26">
                  <c:v>سمیرم</c:v>
                </c:pt>
                <c:pt idx="27">
                  <c:v>شاهین شهر </c:v>
                </c:pt>
              </c:strCache>
            </c:strRef>
          </c:cat>
          <c:val>
            <c:numRef>
              <c:f>Sheet1!$C$630:$C$657</c:f>
              <c:numCache>
                <c:formatCode>0.00</c:formatCode>
                <c:ptCount val="28"/>
                <c:pt idx="0">
                  <c:v>20.779220779220779</c:v>
                </c:pt>
                <c:pt idx="1">
                  <c:v>18.268422527318577</c:v>
                </c:pt>
                <c:pt idx="2">
                  <c:v>17.35502711722987</c:v>
                </c:pt>
                <c:pt idx="3">
                  <c:v>16.846522781774581</c:v>
                </c:pt>
                <c:pt idx="4">
                  <c:v>16.789516789516789</c:v>
                </c:pt>
                <c:pt idx="5">
                  <c:v>16.114928169893815</c:v>
                </c:pt>
                <c:pt idx="6">
                  <c:v>13.666743489283245</c:v>
                </c:pt>
                <c:pt idx="7">
                  <c:v>12.7831715210356</c:v>
                </c:pt>
                <c:pt idx="8">
                  <c:v>12.087367957746478</c:v>
                </c:pt>
                <c:pt idx="9">
                  <c:v>10.606060606060606</c:v>
                </c:pt>
                <c:pt idx="10">
                  <c:v>9.6580817051509769</c:v>
                </c:pt>
                <c:pt idx="11">
                  <c:v>8.8184438040345832</c:v>
                </c:pt>
                <c:pt idx="12">
                  <c:v>8.4964412811387913</c:v>
                </c:pt>
                <c:pt idx="13">
                  <c:v>8.0547724526782112</c:v>
                </c:pt>
                <c:pt idx="14">
                  <c:v>6.6251441753171854</c:v>
                </c:pt>
                <c:pt idx="15">
                  <c:v>6.5608842931003748</c:v>
                </c:pt>
                <c:pt idx="16">
                  <c:v>6.5261169565081643</c:v>
                </c:pt>
                <c:pt idx="17">
                  <c:v>6.4942874323511726</c:v>
                </c:pt>
                <c:pt idx="18">
                  <c:v>5.4598344148579097</c:v>
                </c:pt>
                <c:pt idx="19">
                  <c:v>5.1220265678097006</c:v>
                </c:pt>
                <c:pt idx="20">
                  <c:v>4.7082797082797088</c:v>
                </c:pt>
                <c:pt idx="21">
                  <c:v>4.63510162460312</c:v>
                </c:pt>
                <c:pt idx="22">
                  <c:v>4.6254568283222355</c:v>
                </c:pt>
                <c:pt idx="23">
                  <c:v>4.437968757464291</c:v>
                </c:pt>
                <c:pt idx="24">
                  <c:v>3.7618942243859261</c:v>
                </c:pt>
                <c:pt idx="25">
                  <c:v>3.4979423868312756</c:v>
                </c:pt>
                <c:pt idx="26">
                  <c:v>3.3509700176366843</c:v>
                </c:pt>
                <c:pt idx="27">
                  <c:v>2.7290714334447701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F-4AC5-ACDB-464D79B53B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88640"/>
        <c:axId val="-918386464"/>
      </c:barChart>
      <c:catAx>
        <c:axId val="-91838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86464"/>
        <c:crosses val="autoZero"/>
        <c:auto val="1"/>
        <c:lblAlgn val="ctr"/>
        <c:lblOffset val="100"/>
        <c:noMultiLvlLbl val="0"/>
      </c:catAx>
      <c:valAx>
        <c:axId val="-91838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88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درصد دیابت کنترل شده به تعداد کل بیماران به تفکیک شهرستانها درفصل  بهار</a:t>
            </a:r>
            <a:r>
              <a:rPr lang="fa-IR" sz="2000" b="1" baseline="0" dirty="0">
                <a:solidFill>
                  <a:srgbClr val="FF0000"/>
                </a:solidFill>
              </a:rPr>
              <a:t> و تابستان 1405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5133798156949693"/>
          <c:y val="1.58991244370950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Sheet1!$C$662</c:f>
              <c:strCache>
                <c:ptCount val="1"/>
                <c:pt idx="0">
                  <c:v>درصد A1C مطلوب به تعداد کل بیماران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208-45FA-A8E2-701DB1E899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Sheet1!$B$663:$B$690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خوانسار</c:v>
                </c:pt>
                <c:pt idx="3">
                  <c:v>هرند</c:v>
                </c:pt>
                <c:pt idx="4">
                  <c:v>نائین</c:v>
                </c:pt>
                <c:pt idx="5">
                  <c:v>فریدونشهر</c:v>
                </c:pt>
                <c:pt idx="6">
                  <c:v>اردستان</c:v>
                </c:pt>
                <c:pt idx="7">
                  <c:v>چادگان</c:v>
                </c:pt>
                <c:pt idx="8">
                  <c:v>فلاورجان</c:v>
                </c:pt>
                <c:pt idx="9">
                  <c:v>بوئین</c:v>
                </c:pt>
                <c:pt idx="10">
                  <c:v>نطنز</c:v>
                </c:pt>
                <c:pt idx="11">
                  <c:v>کوهپایه</c:v>
                </c:pt>
                <c:pt idx="12">
                  <c:v>شهرضا</c:v>
                </c:pt>
                <c:pt idx="13">
                  <c:v>جرقویه</c:v>
                </c:pt>
                <c:pt idx="14">
                  <c:v>نجف آباد</c:v>
                </c:pt>
                <c:pt idx="15">
                  <c:v>گلپایگان</c:v>
                </c:pt>
                <c:pt idx="16">
                  <c:v>استان</c:v>
                </c:pt>
                <c:pt idx="17">
                  <c:v>خور</c:v>
                </c:pt>
                <c:pt idx="18">
                  <c:v>برخوار</c:v>
                </c:pt>
                <c:pt idx="19">
                  <c:v>لنجان</c:v>
                </c:pt>
                <c:pt idx="20">
                  <c:v>مبارکه</c:v>
                </c:pt>
                <c:pt idx="21">
                  <c:v>اصفهان 1</c:v>
                </c:pt>
                <c:pt idx="22">
                  <c:v>اصفهان 2</c:v>
                </c:pt>
                <c:pt idx="23">
                  <c:v>خمینی شهر</c:v>
                </c:pt>
                <c:pt idx="24">
                  <c:v>تیران </c:v>
                </c:pt>
                <c:pt idx="25">
                  <c:v>ورزنه</c:v>
                </c:pt>
                <c:pt idx="26">
                  <c:v>سمیرم</c:v>
                </c:pt>
                <c:pt idx="27">
                  <c:v>شاهین شهر </c:v>
                </c:pt>
              </c:strCache>
            </c:strRef>
          </c:cat>
          <c:val>
            <c:numRef>
              <c:f>Sheet1!$C$663:$C$690</c:f>
              <c:numCache>
                <c:formatCode>0.00</c:formatCode>
                <c:ptCount val="28"/>
                <c:pt idx="0">
                  <c:v>20.779220779220779</c:v>
                </c:pt>
                <c:pt idx="1">
                  <c:v>18.268422527318577</c:v>
                </c:pt>
                <c:pt idx="2">
                  <c:v>17.35502711722987</c:v>
                </c:pt>
                <c:pt idx="3">
                  <c:v>16.846522781774581</c:v>
                </c:pt>
                <c:pt idx="4">
                  <c:v>16.789516789516789</c:v>
                </c:pt>
                <c:pt idx="5">
                  <c:v>16.114928169893815</c:v>
                </c:pt>
                <c:pt idx="6">
                  <c:v>13.666743489283245</c:v>
                </c:pt>
                <c:pt idx="7">
                  <c:v>12.7831715210356</c:v>
                </c:pt>
                <c:pt idx="8">
                  <c:v>12.087367957746478</c:v>
                </c:pt>
                <c:pt idx="9">
                  <c:v>10.606060606060606</c:v>
                </c:pt>
                <c:pt idx="10">
                  <c:v>9.6580817051509769</c:v>
                </c:pt>
                <c:pt idx="11">
                  <c:v>8.8184438040345832</c:v>
                </c:pt>
                <c:pt idx="12">
                  <c:v>8.4964412811387913</c:v>
                </c:pt>
                <c:pt idx="13">
                  <c:v>8.0547724526782112</c:v>
                </c:pt>
                <c:pt idx="14">
                  <c:v>6.6251441753171854</c:v>
                </c:pt>
                <c:pt idx="15">
                  <c:v>6.5608842931003748</c:v>
                </c:pt>
                <c:pt idx="16">
                  <c:v>6.5261169565081643</c:v>
                </c:pt>
                <c:pt idx="17">
                  <c:v>6.4942874323511726</c:v>
                </c:pt>
                <c:pt idx="18">
                  <c:v>5.4598344148579097</c:v>
                </c:pt>
                <c:pt idx="19">
                  <c:v>5.1220265678097006</c:v>
                </c:pt>
                <c:pt idx="20">
                  <c:v>4.7082797082797088</c:v>
                </c:pt>
                <c:pt idx="21">
                  <c:v>4.63510162460312</c:v>
                </c:pt>
                <c:pt idx="22">
                  <c:v>4.6254568283222355</c:v>
                </c:pt>
                <c:pt idx="23">
                  <c:v>4.437968757464291</c:v>
                </c:pt>
                <c:pt idx="24">
                  <c:v>3.7618942243859261</c:v>
                </c:pt>
                <c:pt idx="25">
                  <c:v>3.4979423868312756</c:v>
                </c:pt>
                <c:pt idx="26">
                  <c:v>3.3509700176366843</c:v>
                </c:pt>
                <c:pt idx="27">
                  <c:v>2.7290714334447701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08-45FA-A8E2-701DB1E8998D}"/>
            </c:ext>
          </c:extLst>
        </c:ser>
        <c:ser>
          <c:idx val="1"/>
          <c:order val="1"/>
          <c:tx>
            <c:strRef>
              <c:f>Sheet1!$D$662</c:f>
              <c:strCache>
                <c:ptCount val="1"/>
                <c:pt idx="0">
                  <c:v>درصد A1C مطلوب به تعداد کل بیماران بهار 1405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08-45FA-A8E2-701DB1E8998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Sheet1!$B$663:$B$690</c:f>
              <c:strCache>
                <c:ptCount val="28"/>
                <c:pt idx="0">
                  <c:v>دهاقان</c:v>
                </c:pt>
                <c:pt idx="1">
                  <c:v>فریدن</c:v>
                </c:pt>
                <c:pt idx="2">
                  <c:v>خوانسار</c:v>
                </c:pt>
                <c:pt idx="3">
                  <c:v>هرند</c:v>
                </c:pt>
                <c:pt idx="4">
                  <c:v>نائین</c:v>
                </c:pt>
                <c:pt idx="5">
                  <c:v>فریدونشهر</c:v>
                </c:pt>
                <c:pt idx="6">
                  <c:v>اردستان</c:v>
                </c:pt>
                <c:pt idx="7">
                  <c:v>چادگان</c:v>
                </c:pt>
                <c:pt idx="8">
                  <c:v>فلاورجان</c:v>
                </c:pt>
                <c:pt idx="9">
                  <c:v>بوئین</c:v>
                </c:pt>
                <c:pt idx="10">
                  <c:v>نطنز</c:v>
                </c:pt>
                <c:pt idx="11">
                  <c:v>کوهپایه</c:v>
                </c:pt>
                <c:pt idx="12">
                  <c:v>شهرضا</c:v>
                </c:pt>
                <c:pt idx="13">
                  <c:v>جرقویه</c:v>
                </c:pt>
                <c:pt idx="14">
                  <c:v>نجف آباد</c:v>
                </c:pt>
                <c:pt idx="15">
                  <c:v>گلپایگان</c:v>
                </c:pt>
                <c:pt idx="16">
                  <c:v>استان</c:v>
                </c:pt>
                <c:pt idx="17">
                  <c:v>خور</c:v>
                </c:pt>
                <c:pt idx="18">
                  <c:v>برخوار</c:v>
                </c:pt>
                <c:pt idx="19">
                  <c:v>لنجان</c:v>
                </c:pt>
                <c:pt idx="20">
                  <c:v>مبارکه</c:v>
                </c:pt>
                <c:pt idx="21">
                  <c:v>اصفهان 1</c:v>
                </c:pt>
                <c:pt idx="22">
                  <c:v>اصفهان 2</c:v>
                </c:pt>
                <c:pt idx="23">
                  <c:v>خمینی شهر</c:v>
                </c:pt>
                <c:pt idx="24">
                  <c:v>تیران </c:v>
                </c:pt>
                <c:pt idx="25">
                  <c:v>ورزنه</c:v>
                </c:pt>
                <c:pt idx="26">
                  <c:v>سمیرم</c:v>
                </c:pt>
                <c:pt idx="27">
                  <c:v>شاهین شهر </c:v>
                </c:pt>
              </c:strCache>
            </c:strRef>
          </c:cat>
          <c:val>
            <c:numRef>
              <c:f>Sheet1!$D$663:$D$690</c:f>
              <c:numCache>
                <c:formatCode>0.00</c:formatCode>
                <c:ptCount val="28"/>
                <c:pt idx="0">
                  <c:v>21.604938271604937</c:v>
                </c:pt>
                <c:pt idx="1">
                  <c:v>22.886421861656704</c:v>
                </c:pt>
                <c:pt idx="2">
                  <c:v>22.740899357601712</c:v>
                </c:pt>
                <c:pt idx="3">
                  <c:v>12.206855081178594</c:v>
                </c:pt>
                <c:pt idx="4">
                  <c:v>13.110647181628392</c:v>
                </c:pt>
                <c:pt idx="5">
                  <c:v>11.47227533460803</c:v>
                </c:pt>
                <c:pt idx="6">
                  <c:v>12.413634269921694</c:v>
                </c:pt>
                <c:pt idx="7">
                  <c:v>8.6601307189542478</c:v>
                </c:pt>
                <c:pt idx="8">
                  <c:v>11.390780221006809</c:v>
                </c:pt>
                <c:pt idx="9">
                  <c:v>17.522245037645447</c:v>
                </c:pt>
                <c:pt idx="10">
                  <c:v>6.6384495433281359</c:v>
                </c:pt>
                <c:pt idx="11">
                  <c:v>9.8559077809798268</c:v>
                </c:pt>
                <c:pt idx="12">
                  <c:v>6.5962467692999214</c:v>
                </c:pt>
                <c:pt idx="13">
                  <c:v>7.7575757575757578</c:v>
                </c:pt>
                <c:pt idx="14">
                  <c:v>6.2769144354989699</c:v>
                </c:pt>
                <c:pt idx="15">
                  <c:v>3.2994471196718389</c:v>
                </c:pt>
                <c:pt idx="16">
                  <c:v>6.068679809148084</c:v>
                </c:pt>
                <c:pt idx="17">
                  <c:v>9.7944377267230962</c:v>
                </c:pt>
                <c:pt idx="18">
                  <c:v>5.7654983445598811</c:v>
                </c:pt>
                <c:pt idx="19">
                  <c:v>4.5593845768966164</c:v>
                </c:pt>
                <c:pt idx="20">
                  <c:v>4.0673518478023185</c:v>
                </c:pt>
                <c:pt idx="21">
                  <c:v>3.5230671408049363</c:v>
                </c:pt>
                <c:pt idx="22">
                  <c:v>4.1457744552830702</c:v>
                </c:pt>
                <c:pt idx="23">
                  <c:v>4.5603706205964674</c:v>
                </c:pt>
                <c:pt idx="24">
                  <c:v>3.637580897121178</c:v>
                </c:pt>
                <c:pt idx="25">
                  <c:v>4.0335254059717132</c:v>
                </c:pt>
                <c:pt idx="26">
                  <c:v>3.3284241531664214</c:v>
                </c:pt>
                <c:pt idx="27">
                  <c:v>2.2765015222806535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08-45FA-A8E2-701DB1E899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96800"/>
        <c:axId val="-918400064"/>
      </c:barChart>
      <c:catAx>
        <c:axId val="-91839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400064"/>
        <c:crosses val="autoZero"/>
        <c:auto val="1"/>
        <c:lblAlgn val="ctr"/>
        <c:lblOffset val="100"/>
        <c:noMultiLvlLbl val="0"/>
      </c:catAx>
      <c:valAx>
        <c:axId val="-918400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  دیابت کنترل شده با سه هدف</a:t>
            </a:r>
            <a:r>
              <a:rPr lang="fa-IR" sz="2000" b="1" baseline="0" dirty="0">
                <a:solidFill>
                  <a:srgbClr val="FF0000"/>
                </a:solidFill>
              </a:rPr>
              <a:t> به تفکیک شهرشتانها درفصل تابستان 1405</a:t>
            </a:r>
            <a:endParaRPr lang="fa-IR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9229160210391794"/>
          <c:y val="9.62109605993047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Sheet1!$C$695</c:f>
              <c:strCache>
                <c:ptCount val="1"/>
                <c:pt idx="0">
                  <c:v>درصد  دیابت کنترل شده با سه هدف  به تعداد مراقبت شده توسط پزشک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9A-49CF-BEEA-CBD9C6D885D9}"/>
              </c:ext>
            </c:extLst>
          </c:dPt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2C9A-49CF-BEEA-CBD9C6D88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Sheet1!$B$696:$B$723</c:f>
              <c:strCache>
                <c:ptCount val="28"/>
                <c:pt idx="0">
                  <c:v>دهاقان</c:v>
                </c:pt>
                <c:pt idx="1">
                  <c:v>خوانسار</c:v>
                </c:pt>
                <c:pt idx="2">
                  <c:v>نائین</c:v>
                </c:pt>
                <c:pt idx="3">
                  <c:v>اردستان</c:v>
                </c:pt>
                <c:pt idx="4">
                  <c:v>بوئین</c:v>
                </c:pt>
                <c:pt idx="5">
                  <c:v>کوهپایه</c:v>
                </c:pt>
                <c:pt idx="6">
                  <c:v>چادگان</c:v>
                </c:pt>
                <c:pt idx="7">
                  <c:v>فریدن</c:v>
                </c:pt>
                <c:pt idx="8">
                  <c:v>اصفهان 2</c:v>
                </c:pt>
                <c:pt idx="9">
                  <c:v>هرند</c:v>
                </c:pt>
                <c:pt idx="10">
                  <c:v>نجف آباد</c:v>
                </c:pt>
                <c:pt idx="11">
                  <c:v>لنجان</c:v>
                </c:pt>
                <c:pt idx="12">
                  <c:v>استان</c:v>
                </c:pt>
                <c:pt idx="13">
                  <c:v>برخوار</c:v>
                </c:pt>
                <c:pt idx="14">
                  <c:v>اصفهان 1</c:v>
                </c:pt>
                <c:pt idx="15">
                  <c:v>مبارکه</c:v>
                </c:pt>
                <c:pt idx="16">
                  <c:v>فریدونشهر</c:v>
                </c:pt>
                <c:pt idx="17">
                  <c:v>جرقویه</c:v>
                </c:pt>
                <c:pt idx="18">
                  <c:v>فلاورجان</c:v>
                </c:pt>
                <c:pt idx="19">
                  <c:v>خور</c:v>
                </c:pt>
                <c:pt idx="20">
                  <c:v>شهرضا</c:v>
                </c:pt>
                <c:pt idx="21">
                  <c:v>خمینی شهر</c:v>
                </c:pt>
                <c:pt idx="22">
                  <c:v>شاهین شهر </c:v>
                </c:pt>
                <c:pt idx="23">
                  <c:v>نطنز</c:v>
                </c:pt>
                <c:pt idx="24">
                  <c:v>تیران </c:v>
                </c:pt>
                <c:pt idx="25">
                  <c:v>گلپایگان</c:v>
                </c:pt>
                <c:pt idx="26">
                  <c:v>ورزنه</c:v>
                </c:pt>
                <c:pt idx="27">
                  <c:v>سمیرم</c:v>
                </c:pt>
              </c:strCache>
            </c:strRef>
          </c:cat>
          <c:val>
            <c:numRef>
              <c:f>Sheet1!$C$696:$C$723</c:f>
              <c:numCache>
                <c:formatCode>0.00</c:formatCode>
                <c:ptCount val="28"/>
                <c:pt idx="0">
                  <c:v>12.725546058879392</c:v>
                </c:pt>
                <c:pt idx="1">
                  <c:v>11.725663716814159</c:v>
                </c:pt>
                <c:pt idx="2">
                  <c:v>8.6757990867579906</c:v>
                </c:pt>
                <c:pt idx="3">
                  <c:v>8.0453842186694171</c:v>
                </c:pt>
                <c:pt idx="4">
                  <c:v>6.7685589519650664</c:v>
                </c:pt>
                <c:pt idx="5">
                  <c:v>6.5882352941176476</c:v>
                </c:pt>
                <c:pt idx="6">
                  <c:v>6.140350877192982</c:v>
                </c:pt>
                <c:pt idx="7">
                  <c:v>5.2672347017815646</c:v>
                </c:pt>
                <c:pt idx="8">
                  <c:v>4.1879881497441422</c:v>
                </c:pt>
                <c:pt idx="9">
                  <c:v>4.0268456375838921</c:v>
                </c:pt>
                <c:pt idx="10">
                  <c:v>3.9396479463537304</c:v>
                </c:pt>
                <c:pt idx="11">
                  <c:v>3.7004405286343611</c:v>
                </c:pt>
                <c:pt idx="12">
                  <c:v>3.4840363551619666</c:v>
                </c:pt>
                <c:pt idx="13">
                  <c:v>3.2393292682926829</c:v>
                </c:pt>
                <c:pt idx="14">
                  <c:v>3.06669776119403</c:v>
                </c:pt>
                <c:pt idx="15">
                  <c:v>2.4106066693451185</c:v>
                </c:pt>
                <c:pt idx="16">
                  <c:v>2.2280471821756227</c:v>
                </c:pt>
                <c:pt idx="17">
                  <c:v>2.1276595744680851</c:v>
                </c:pt>
                <c:pt idx="18">
                  <c:v>2.0323741007194243</c:v>
                </c:pt>
                <c:pt idx="19">
                  <c:v>2.0151133501259446</c:v>
                </c:pt>
                <c:pt idx="20">
                  <c:v>1.9467213114754098</c:v>
                </c:pt>
                <c:pt idx="21">
                  <c:v>1.9025280166796978</c:v>
                </c:pt>
                <c:pt idx="22">
                  <c:v>1.6524048391856005</c:v>
                </c:pt>
                <c:pt idx="23">
                  <c:v>1.4598540145985401</c:v>
                </c:pt>
                <c:pt idx="24">
                  <c:v>1.0999083409715857</c:v>
                </c:pt>
                <c:pt idx="25">
                  <c:v>0.93823299452697428</c:v>
                </c:pt>
                <c:pt idx="26">
                  <c:v>0.4746835443037975</c:v>
                </c:pt>
                <c:pt idx="27">
                  <c:v>0.37313432835820892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9A-49CF-BEEA-CBD9C6D885D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87552"/>
        <c:axId val="-918397344"/>
      </c:barChart>
      <c:catAx>
        <c:axId val="-91838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7344"/>
        <c:crosses val="autoZero"/>
        <c:auto val="1"/>
        <c:lblAlgn val="ctr"/>
        <c:lblOffset val="100"/>
        <c:noMultiLvlLbl val="0"/>
      </c:catAx>
      <c:valAx>
        <c:axId val="-91839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87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</a:t>
            </a:r>
            <a:r>
              <a:rPr lang="fa-IR" sz="2000" b="1" baseline="0" dirty="0">
                <a:solidFill>
                  <a:srgbClr val="FF0000"/>
                </a:solidFill>
              </a:rPr>
              <a:t> درصد دیابت کنترل شده با سه هدف به تفکیک شهرستانها در فصل بهار و تابستان 1405 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6580393605032659"/>
          <c:y val="1.37533876806157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73175450735713E-2"/>
          <c:y val="6.9582395168708733E-2"/>
          <c:w val="0.94831530738430614"/>
          <c:h val="0.780039239699114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Sheet1!$C$727</c:f>
              <c:strCache>
                <c:ptCount val="1"/>
                <c:pt idx="0">
                  <c:v>درصد  دیابت کنترل شده با سه هدف 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193-4FAC-849B-CC78112AB9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Sheet1!$B$728:$B$755</c:f>
              <c:strCache>
                <c:ptCount val="28"/>
                <c:pt idx="0">
                  <c:v>دهاقان</c:v>
                </c:pt>
                <c:pt idx="1">
                  <c:v>خوانسار</c:v>
                </c:pt>
                <c:pt idx="2">
                  <c:v>نائین</c:v>
                </c:pt>
                <c:pt idx="3">
                  <c:v>اردستان</c:v>
                </c:pt>
                <c:pt idx="4">
                  <c:v>بوئین</c:v>
                </c:pt>
                <c:pt idx="5">
                  <c:v>کوهپایه</c:v>
                </c:pt>
                <c:pt idx="6">
                  <c:v>چادگان</c:v>
                </c:pt>
                <c:pt idx="7">
                  <c:v>فریدن</c:v>
                </c:pt>
                <c:pt idx="8">
                  <c:v>اصفهان 2</c:v>
                </c:pt>
                <c:pt idx="9">
                  <c:v>هرند</c:v>
                </c:pt>
                <c:pt idx="10">
                  <c:v>نجف آباد</c:v>
                </c:pt>
                <c:pt idx="11">
                  <c:v>لنجان</c:v>
                </c:pt>
                <c:pt idx="12">
                  <c:v>استان</c:v>
                </c:pt>
                <c:pt idx="13">
                  <c:v>برخوار</c:v>
                </c:pt>
                <c:pt idx="14">
                  <c:v>اصفهان 1</c:v>
                </c:pt>
                <c:pt idx="15">
                  <c:v>مبارکه</c:v>
                </c:pt>
                <c:pt idx="16">
                  <c:v>فریدونشهر</c:v>
                </c:pt>
                <c:pt idx="17">
                  <c:v>جرقویه</c:v>
                </c:pt>
                <c:pt idx="18">
                  <c:v>فلاورجان</c:v>
                </c:pt>
                <c:pt idx="19">
                  <c:v>خور</c:v>
                </c:pt>
                <c:pt idx="20">
                  <c:v>شهرضا</c:v>
                </c:pt>
                <c:pt idx="21">
                  <c:v>خمینی شهر</c:v>
                </c:pt>
                <c:pt idx="22">
                  <c:v>شاهین شهر </c:v>
                </c:pt>
                <c:pt idx="23">
                  <c:v>نطنز</c:v>
                </c:pt>
                <c:pt idx="24">
                  <c:v>تیران </c:v>
                </c:pt>
                <c:pt idx="25">
                  <c:v>گلپایگان</c:v>
                </c:pt>
                <c:pt idx="26">
                  <c:v>ورزنه</c:v>
                </c:pt>
                <c:pt idx="27">
                  <c:v>سمیرم</c:v>
                </c:pt>
              </c:strCache>
            </c:strRef>
          </c:cat>
          <c:val>
            <c:numRef>
              <c:f>Sheet1!$C$728:$C$755</c:f>
              <c:numCache>
                <c:formatCode>0.00</c:formatCode>
                <c:ptCount val="28"/>
                <c:pt idx="0">
                  <c:v>12.725546058879392</c:v>
                </c:pt>
                <c:pt idx="1">
                  <c:v>11.725663716814159</c:v>
                </c:pt>
                <c:pt idx="2">
                  <c:v>8.6757990867579906</c:v>
                </c:pt>
                <c:pt idx="3">
                  <c:v>8.0453842186694171</c:v>
                </c:pt>
                <c:pt idx="4">
                  <c:v>6.7685589519650664</c:v>
                </c:pt>
                <c:pt idx="5">
                  <c:v>6.5882352941176476</c:v>
                </c:pt>
                <c:pt idx="6">
                  <c:v>6.140350877192982</c:v>
                </c:pt>
                <c:pt idx="7">
                  <c:v>5.2672347017815646</c:v>
                </c:pt>
                <c:pt idx="8">
                  <c:v>4.1879881497441422</c:v>
                </c:pt>
                <c:pt idx="9">
                  <c:v>4.0268456375838921</c:v>
                </c:pt>
                <c:pt idx="10">
                  <c:v>3.9396479463537304</c:v>
                </c:pt>
                <c:pt idx="11">
                  <c:v>3.7004405286343611</c:v>
                </c:pt>
                <c:pt idx="12">
                  <c:v>3.4840363551619666</c:v>
                </c:pt>
                <c:pt idx="13">
                  <c:v>3.2393292682926829</c:v>
                </c:pt>
                <c:pt idx="14">
                  <c:v>3.06669776119403</c:v>
                </c:pt>
                <c:pt idx="15">
                  <c:v>2.4106066693451185</c:v>
                </c:pt>
                <c:pt idx="16">
                  <c:v>2.2280471821756227</c:v>
                </c:pt>
                <c:pt idx="17">
                  <c:v>2.1276595744680851</c:v>
                </c:pt>
                <c:pt idx="18">
                  <c:v>2.0323741007194243</c:v>
                </c:pt>
                <c:pt idx="19">
                  <c:v>2.0151133501259446</c:v>
                </c:pt>
                <c:pt idx="20">
                  <c:v>1.9467213114754098</c:v>
                </c:pt>
                <c:pt idx="21">
                  <c:v>1.9025280166796978</c:v>
                </c:pt>
                <c:pt idx="22">
                  <c:v>1.6524048391856005</c:v>
                </c:pt>
                <c:pt idx="23">
                  <c:v>1.4598540145985401</c:v>
                </c:pt>
                <c:pt idx="24">
                  <c:v>1.0999083409715857</c:v>
                </c:pt>
                <c:pt idx="25">
                  <c:v>0.93823299452697428</c:v>
                </c:pt>
                <c:pt idx="26">
                  <c:v>0.4746835443037975</c:v>
                </c:pt>
                <c:pt idx="27">
                  <c:v>0.37313432835820892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3-4FAC-849B-CC78112AB970}"/>
            </c:ext>
          </c:extLst>
        </c:ser>
        <c:ser>
          <c:idx val="1"/>
          <c:order val="1"/>
          <c:tx>
            <c:strRef>
              <c:f>Sheet1!$D$727</c:f>
              <c:strCache>
                <c:ptCount val="1"/>
                <c:pt idx="0">
                  <c:v>درصد  دیابت کنترل شده با سه هدف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193-4FAC-849B-CC78112AB9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Sheet1!$B$728:$B$755</c:f>
              <c:strCache>
                <c:ptCount val="28"/>
                <c:pt idx="0">
                  <c:v>دهاقان</c:v>
                </c:pt>
                <c:pt idx="1">
                  <c:v>خوانسار</c:v>
                </c:pt>
                <c:pt idx="2">
                  <c:v>نائین</c:v>
                </c:pt>
                <c:pt idx="3">
                  <c:v>اردستان</c:v>
                </c:pt>
                <c:pt idx="4">
                  <c:v>بوئین</c:v>
                </c:pt>
                <c:pt idx="5">
                  <c:v>کوهپایه</c:v>
                </c:pt>
                <c:pt idx="6">
                  <c:v>چادگان</c:v>
                </c:pt>
                <c:pt idx="7">
                  <c:v>فریدن</c:v>
                </c:pt>
                <c:pt idx="8">
                  <c:v>اصفهان 2</c:v>
                </c:pt>
                <c:pt idx="9">
                  <c:v>هرند</c:v>
                </c:pt>
                <c:pt idx="10">
                  <c:v>نجف آباد</c:v>
                </c:pt>
                <c:pt idx="11">
                  <c:v>لنجان</c:v>
                </c:pt>
                <c:pt idx="12">
                  <c:v>استان</c:v>
                </c:pt>
                <c:pt idx="13">
                  <c:v>برخوار</c:v>
                </c:pt>
                <c:pt idx="14">
                  <c:v>اصفهان 1</c:v>
                </c:pt>
                <c:pt idx="15">
                  <c:v>مبارکه</c:v>
                </c:pt>
                <c:pt idx="16">
                  <c:v>فریدونشهر</c:v>
                </c:pt>
                <c:pt idx="17">
                  <c:v>جرقویه</c:v>
                </c:pt>
                <c:pt idx="18">
                  <c:v>فلاورجان</c:v>
                </c:pt>
                <c:pt idx="19">
                  <c:v>خور</c:v>
                </c:pt>
                <c:pt idx="20">
                  <c:v>شهرضا</c:v>
                </c:pt>
                <c:pt idx="21">
                  <c:v>خمینی شهر</c:v>
                </c:pt>
                <c:pt idx="22">
                  <c:v>شاهین شهر </c:v>
                </c:pt>
                <c:pt idx="23">
                  <c:v>نطنز</c:v>
                </c:pt>
                <c:pt idx="24">
                  <c:v>تیران </c:v>
                </c:pt>
                <c:pt idx="25">
                  <c:v>گلپایگان</c:v>
                </c:pt>
                <c:pt idx="26">
                  <c:v>ورزنه</c:v>
                </c:pt>
                <c:pt idx="27">
                  <c:v>سمیرم</c:v>
                </c:pt>
              </c:strCache>
            </c:strRef>
          </c:cat>
          <c:val>
            <c:numRef>
              <c:f>Sheet1!$D$728:$D$755</c:f>
              <c:numCache>
                <c:formatCode>0.00</c:formatCode>
                <c:ptCount val="28"/>
                <c:pt idx="0">
                  <c:v>10.416666666666668</c:v>
                </c:pt>
                <c:pt idx="1">
                  <c:v>7.3970037453183517</c:v>
                </c:pt>
                <c:pt idx="2">
                  <c:v>6.5789473684210522</c:v>
                </c:pt>
                <c:pt idx="3">
                  <c:v>6.3157894736842106</c:v>
                </c:pt>
                <c:pt idx="4">
                  <c:v>8.7349397590361448</c:v>
                </c:pt>
                <c:pt idx="5">
                  <c:v>8.2004555808656043</c:v>
                </c:pt>
                <c:pt idx="6">
                  <c:v>3.484320557491289</c:v>
                </c:pt>
                <c:pt idx="7">
                  <c:v>4.9158249158249161</c:v>
                </c:pt>
                <c:pt idx="8">
                  <c:v>3.1487208321619344</c:v>
                </c:pt>
                <c:pt idx="9">
                  <c:v>3.4334763948497855</c:v>
                </c:pt>
                <c:pt idx="10">
                  <c:v>3.365492483733453</c:v>
                </c:pt>
                <c:pt idx="11">
                  <c:v>2.1475770925110131</c:v>
                </c:pt>
                <c:pt idx="12">
                  <c:v>2.6459511892922936</c:v>
                </c:pt>
                <c:pt idx="13">
                  <c:v>2.5492468134414832</c:v>
                </c:pt>
                <c:pt idx="14">
                  <c:v>2.1079751727368543</c:v>
                </c:pt>
                <c:pt idx="15">
                  <c:v>0.82677165354330706</c:v>
                </c:pt>
                <c:pt idx="16">
                  <c:v>0.92592592592592582</c:v>
                </c:pt>
                <c:pt idx="17">
                  <c:v>2.8048780487804881</c:v>
                </c:pt>
                <c:pt idx="18">
                  <c:v>1.631494945912396</c:v>
                </c:pt>
                <c:pt idx="19">
                  <c:v>4.1343669250646</c:v>
                </c:pt>
                <c:pt idx="20">
                  <c:v>1.4788373278939317</c:v>
                </c:pt>
                <c:pt idx="21">
                  <c:v>1.5228426395939088</c:v>
                </c:pt>
                <c:pt idx="22">
                  <c:v>0.92821782178217815</c:v>
                </c:pt>
                <c:pt idx="23">
                  <c:v>1.0796221322537112</c:v>
                </c:pt>
                <c:pt idx="24">
                  <c:v>0.69444444444444442</c:v>
                </c:pt>
                <c:pt idx="25">
                  <c:v>0.33178500331785005</c:v>
                </c:pt>
                <c:pt idx="26">
                  <c:v>0.75414781297134237</c:v>
                </c:pt>
                <c:pt idx="27">
                  <c:v>0.1773049645390071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93-4FAC-849B-CC78112AB9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96256"/>
        <c:axId val="-918395712"/>
      </c:barChart>
      <c:catAx>
        <c:axId val="-918396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5712"/>
        <c:crosses val="autoZero"/>
        <c:auto val="1"/>
        <c:lblAlgn val="ctr"/>
        <c:lblOffset val="100"/>
        <c:noMultiLvlLbl val="0"/>
      </c:catAx>
      <c:valAx>
        <c:axId val="-91839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461068031383602"/>
          <c:y val="0.95578572067287326"/>
          <c:w val="0.5507785538108525"/>
          <c:h val="4.02847399898079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دیابت کنترل شده با سه هدف با هدف مورد انتظار</a:t>
            </a:r>
            <a:r>
              <a:rPr lang="fa-IR" sz="2000" b="1" baseline="0">
                <a:solidFill>
                  <a:srgbClr val="FF0000"/>
                </a:solidFill>
              </a:rPr>
              <a:t> فصل تابستان 1405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Sheet1!$C$760</c:f>
              <c:strCache>
                <c:ptCount val="1"/>
                <c:pt idx="0">
                  <c:v>درصد  دیابت کنترل شده با سه هدف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F40-4A49-A97F-4CAE893F8F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Sheet1!$B$761:$B$788</c:f>
              <c:strCache>
                <c:ptCount val="28"/>
                <c:pt idx="0">
                  <c:v>دهاقان</c:v>
                </c:pt>
                <c:pt idx="1">
                  <c:v>خوانسار</c:v>
                </c:pt>
                <c:pt idx="2">
                  <c:v>نائین</c:v>
                </c:pt>
                <c:pt idx="3">
                  <c:v>اردستان</c:v>
                </c:pt>
                <c:pt idx="4">
                  <c:v>بوئین</c:v>
                </c:pt>
                <c:pt idx="5">
                  <c:v>کوهپایه</c:v>
                </c:pt>
                <c:pt idx="6">
                  <c:v>چادگان</c:v>
                </c:pt>
                <c:pt idx="7">
                  <c:v>فریدن</c:v>
                </c:pt>
                <c:pt idx="8">
                  <c:v>اصفهان 2</c:v>
                </c:pt>
                <c:pt idx="9">
                  <c:v>هرند</c:v>
                </c:pt>
                <c:pt idx="10">
                  <c:v>نجف آباد</c:v>
                </c:pt>
                <c:pt idx="11">
                  <c:v>لنجان</c:v>
                </c:pt>
                <c:pt idx="12">
                  <c:v>استان</c:v>
                </c:pt>
                <c:pt idx="13">
                  <c:v>برخوار</c:v>
                </c:pt>
                <c:pt idx="14">
                  <c:v>اصفهان 1</c:v>
                </c:pt>
                <c:pt idx="15">
                  <c:v>مبارکه</c:v>
                </c:pt>
                <c:pt idx="16">
                  <c:v>فریدونشهر</c:v>
                </c:pt>
                <c:pt idx="17">
                  <c:v>جرقویه</c:v>
                </c:pt>
                <c:pt idx="18">
                  <c:v>فلاورجان</c:v>
                </c:pt>
                <c:pt idx="19">
                  <c:v>خور</c:v>
                </c:pt>
                <c:pt idx="20">
                  <c:v>شهرضا</c:v>
                </c:pt>
                <c:pt idx="21">
                  <c:v>خمینی شهر</c:v>
                </c:pt>
                <c:pt idx="22">
                  <c:v>شاهین شهر </c:v>
                </c:pt>
                <c:pt idx="23">
                  <c:v>نطنز</c:v>
                </c:pt>
                <c:pt idx="24">
                  <c:v>تیران </c:v>
                </c:pt>
                <c:pt idx="25">
                  <c:v>گلپایگان</c:v>
                </c:pt>
                <c:pt idx="26">
                  <c:v>ورزنه</c:v>
                </c:pt>
                <c:pt idx="27">
                  <c:v>سمیرم</c:v>
                </c:pt>
              </c:strCache>
            </c:strRef>
          </c:cat>
          <c:val>
            <c:numRef>
              <c:f>Sheet1!$C$761:$C$788</c:f>
              <c:numCache>
                <c:formatCode>0.00</c:formatCode>
                <c:ptCount val="28"/>
                <c:pt idx="0">
                  <c:v>12.725546058879392</c:v>
                </c:pt>
                <c:pt idx="1">
                  <c:v>11.725663716814159</c:v>
                </c:pt>
                <c:pt idx="2">
                  <c:v>8.6757990867579906</c:v>
                </c:pt>
                <c:pt idx="3">
                  <c:v>8.0453842186694171</c:v>
                </c:pt>
                <c:pt idx="4">
                  <c:v>6.7685589519650664</c:v>
                </c:pt>
                <c:pt idx="5">
                  <c:v>6.5882352941176476</c:v>
                </c:pt>
                <c:pt idx="6">
                  <c:v>6.140350877192982</c:v>
                </c:pt>
                <c:pt idx="7">
                  <c:v>5.2672347017815646</c:v>
                </c:pt>
                <c:pt idx="8">
                  <c:v>4.1879881497441422</c:v>
                </c:pt>
                <c:pt idx="9">
                  <c:v>4.0268456375838921</c:v>
                </c:pt>
                <c:pt idx="10">
                  <c:v>3.9396479463537304</c:v>
                </c:pt>
                <c:pt idx="11">
                  <c:v>3.7004405286343611</c:v>
                </c:pt>
                <c:pt idx="12">
                  <c:v>3.4840363551619666</c:v>
                </c:pt>
                <c:pt idx="13">
                  <c:v>3.2393292682926829</c:v>
                </c:pt>
                <c:pt idx="14">
                  <c:v>3.06669776119403</c:v>
                </c:pt>
                <c:pt idx="15">
                  <c:v>2.4106066693451185</c:v>
                </c:pt>
                <c:pt idx="16">
                  <c:v>2.2280471821756227</c:v>
                </c:pt>
                <c:pt idx="17">
                  <c:v>2.1276595744680851</c:v>
                </c:pt>
                <c:pt idx="18">
                  <c:v>2.0323741007194243</c:v>
                </c:pt>
                <c:pt idx="19">
                  <c:v>2.0151133501259446</c:v>
                </c:pt>
                <c:pt idx="20">
                  <c:v>1.9467213114754098</c:v>
                </c:pt>
                <c:pt idx="21">
                  <c:v>1.9025280166796978</c:v>
                </c:pt>
                <c:pt idx="22">
                  <c:v>1.6524048391856005</c:v>
                </c:pt>
                <c:pt idx="23">
                  <c:v>1.4598540145985401</c:v>
                </c:pt>
                <c:pt idx="24">
                  <c:v>1.0999083409715857</c:v>
                </c:pt>
                <c:pt idx="25">
                  <c:v>0.93823299452697428</c:v>
                </c:pt>
                <c:pt idx="26">
                  <c:v>0.4746835443037975</c:v>
                </c:pt>
                <c:pt idx="27">
                  <c:v>0.37313432835820892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40-4A49-A97F-4CAE893F8F2D}"/>
            </c:ext>
          </c:extLst>
        </c:ser>
        <c:ser>
          <c:idx val="1"/>
          <c:order val="1"/>
          <c:tx>
            <c:strRef>
              <c:f>Sheet1!$D$760</c:f>
              <c:strCache>
                <c:ptCount val="1"/>
                <c:pt idx="0">
                  <c:v>هدف موردانتظار دیابت کنترل شده با سه هدف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40-4A49-A97F-4CAE893F8F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Sheet1!$B$761:$B$788</c:f>
              <c:strCache>
                <c:ptCount val="28"/>
                <c:pt idx="0">
                  <c:v>دهاقان</c:v>
                </c:pt>
                <c:pt idx="1">
                  <c:v>خوانسار</c:v>
                </c:pt>
                <c:pt idx="2">
                  <c:v>نائین</c:v>
                </c:pt>
                <c:pt idx="3">
                  <c:v>اردستان</c:v>
                </c:pt>
                <c:pt idx="4">
                  <c:v>بوئین</c:v>
                </c:pt>
                <c:pt idx="5">
                  <c:v>کوهپایه</c:v>
                </c:pt>
                <c:pt idx="6">
                  <c:v>چادگان</c:v>
                </c:pt>
                <c:pt idx="7">
                  <c:v>فریدن</c:v>
                </c:pt>
                <c:pt idx="8">
                  <c:v>اصفهان 2</c:v>
                </c:pt>
                <c:pt idx="9">
                  <c:v>هرند</c:v>
                </c:pt>
                <c:pt idx="10">
                  <c:v>نجف آباد</c:v>
                </c:pt>
                <c:pt idx="11">
                  <c:v>لنجان</c:v>
                </c:pt>
                <c:pt idx="12">
                  <c:v>استان</c:v>
                </c:pt>
                <c:pt idx="13">
                  <c:v>برخوار</c:v>
                </c:pt>
                <c:pt idx="14">
                  <c:v>اصفهان 1</c:v>
                </c:pt>
                <c:pt idx="15">
                  <c:v>مبارکه</c:v>
                </c:pt>
                <c:pt idx="16">
                  <c:v>فریدونشهر</c:v>
                </c:pt>
                <c:pt idx="17">
                  <c:v>جرقویه</c:v>
                </c:pt>
                <c:pt idx="18">
                  <c:v>فلاورجان</c:v>
                </c:pt>
                <c:pt idx="19">
                  <c:v>خور</c:v>
                </c:pt>
                <c:pt idx="20">
                  <c:v>شهرضا</c:v>
                </c:pt>
                <c:pt idx="21">
                  <c:v>خمینی شهر</c:v>
                </c:pt>
                <c:pt idx="22">
                  <c:v>شاهین شهر </c:v>
                </c:pt>
                <c:pt idx="23">
                  <c:v>نطنز</c:v>
                </c:pt>
                <c:pt idx="24">
                  <c:v>تیران </c:v>
                </c:pt>
                <c:pt idx="25">
                  <c:v>گلپایگان</c:v>
                </c:pt>
                <c:pt idx="26">
                  <c:v>ورزنه</c:v>
                </c:pt>
                <c:pt idx="27">
                  <c:v>سمیرم</c:v>
                </c:pt>
              </c:strCache>
            </c:strRef>
          </c:cat>
          <c:val>
            <c:numRef>
              <c:f>Sheet1!$D$761:$D$788</c:f>
              <c:numCache>
                <c:formatCode>0.00</c:formatCode>
                <c:ptCount val="28"/>
                <c:pt idx="0">
                  <c:v>30.92719780219781</c:v>
                </c:pt>
                <c:pt idx="1">
                  <c:v>21.797578828828829</c:v>
                </c:pt>
                <c:pt idx="2">
                  <c:v>22.92988019732206</c:v>
                </c:pt>
                <c:pt idx="3">
                  <c:v>24.594980940279541</c:v>
                </c:pt>
                <c:pt idx="4">
                  <c:v>19.791666666666664</c:v>
                </c:pt>
                <c:pt idx="5">
                  <c:v>25.871459694989106</c:v>
                </c:pt>
                <c:pt idx="6">
                  <c:v>17.80359820089955</c:v>
                </c:pt>
                <c:pt idx="7">
                  <c:v>18.815533980582519</c:v>
                </c:pt>
                <c:pt idx="8">
                  <c:v>10.074200913242009</c:v>
                </c:pt>
                <c:pt idx="9">
                  <c:v>11.427425821972735</c:v>
                </c:pt>
                <c:pt idx="10">
                  <c:v>11.135933557611438</c:v>
                </c:pt>
                <c:pt idx="11">
                  <c:v>11.016921468705084</c:v>
                </c:pt>
                <c:pt idx="12">
                  <c:v>9.5</c:v>
                </c:pt>
                <c:pt idx="13">
                  <c:v>7.1576763485477191</c:v>
                </c:pt>
                <c:pt idx="14">
                  <c:v>8.920832129442358</c:v>
                </c:pt>
                <c:pt idx="15">
                  <c:v>4.298408198866114</c:v>
                </c:pt>
                <c:pt idx="16">
                  <c:v>7.6121794871794872</c:v>
                </c:pt>
                <c:pt idx="17">
                  <c:v>9.455872594558727</c:v>
                </c:pt>
                <c:pt idx="18">
                  <c:v>4.8100188188905824</c:v>
                </c:pt>
                <c:pt idx="19">
                  <c:v>13.443396226415093</c:v>
                </c:pt>
                <c:pt idx="20">
                  <c:v>4.7814396028681738</c:v>
                </c:pt>
                <c:pt idx="21">
                  <c:v>5.1946631671041121</c:v>
                </c:pt>
                <c:pt idx="22">
                  <c:v>4.7987371744277816</c:v>
                </c:pt>
                <c:pt idx="23">
                  <c:v>2.5158898305084745</c:v>
                </c:pt>
                <c:pt idx="24">
                  <c:v>6.2206802189210304</c:v>
                </c:pt>
                <c:pt idx="25">
                  <c:v>1.1294157608695654</c:v>
                </c:pt>
                <c:pt idx="26">
                  <c:v>5.9730538922155691</c:v>
                </c:pt>
                <c:pt idx="27">
                  <c:v>2.0010531858873093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40-4A49-A97F-4CAE893F8F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8392992"/>
        <c:axId val="-918391360"/>
      </c:barChart>
      <c:catAx>
        <c:axId val="-91839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1360"/>
        <c:crosses val="autoZero"/>
        <c:auto val="1"/>
        <c:lblAlgn val="ctr"/>
        <c:lblOffset val="100"/>
        <c:noMultiLvlLbl val="0"/>
      </c:catAx>
      <c:valAx>
        <c:axId val="-91839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839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درصد  دیابت کنترل شده با سه هدف  به تعدادبیماران دارای نتایج ثبت شده آزمایشات به تفکیک شهرستانهادر تابستان 1405 </a:t>
            </a:r>
          </a:p>
        </c:rich>
      </c:tx>
      <c:layout>
        <c:manualLayout>
          <c:xMode val="edge"/>
          <c:yMode val="edge"/>
          <c:x val="0.1153732650478094"/>
          <c:y val="2.9958675898866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Sheet1!$C$1256</c:f>
              <c:strCache>
                <c:ptCount val="1"/>
                <c:pt idx="0">
                  <c:v>درصد  دیابت کنترل شده با سه هدف  به تعداد ثبت شده های(فشاخون و قندخون و چربی خون)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97-4F69-AADF-1420B5BB30DA}"/>
              </c:ext>
            </c:extLst>
          </c:dPt>
          <c:dLbls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B97-4F69-AADF-1420B5BB30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Sheet1!$B$1257:$B$1284</c:f>
              <c:strCache>
                <c:ptCount val="28"/>
                <c:pt idx="0">
                  <c:v>دهاقان</c:v>
                </c:pt>
                <c:pt idx="1">
                  <c:v>اردستان</c:v>
                </c:pt>
                <c:pt idx="2">
                  <c:v>نائین</c:v>
                </c:pt>
                <c:pt idx="3">
                  <c:v>خوانسار</c:v>
                </c:pt>
                <c:pt idx="4">
                  <c:v>مبارکه</c:v>
                </c:pt>
                <c:pt idx="5">
                  <c:v>تیران </c:v>
                </c:pt>
                <c:pt idx="6">
                  <c:v>بوئین</c:v>
                </c:pt>
                <c:pt idx="7">
                  <c:v>گلپایگان</c:v>
                </c:pt>
                <c:pt idx="8">
                  <c:v>لنجان</c:v>
                </c:pt>
                <c:pt idx="9">
                  <c:v>فریدونشهر</c:v>
                </c:pt>
                <c:pt idx="10">
                  <c:v>نطنز</c:v>
                </c:pt>
                <c:pt idx="11">
                  <c:v>چادگان</c:v>
                </c:pt>
                <c:pt idx="12">
                  <c:v>استان</c:v>
                </c:pt>
                <c:pt idx="13">
                  <c:v>شهرضا</c:v>
                </c:pt>
                <c:pt idx="14">
                  <c:v>فریدن</c:v>
                </c:pt>
                <c:pt idx="15">
                  <c:v>اصفهان 2</c:v>
                </c:pt>
                <c:pt idx="16">
                  <c:v>برخوار</c:v>
                </c:pt>
                <c:pt idx="17">
                  <c:v>شاهین شهر </c:v>
                </c:pt>
                <c:pt idx="18">
                  <c:v>کوهپایه</c:v>
                </c:pt>
                <c:pt idx="19">
                  <c:v>فلاورجان</c:v>
                </c:pt>
                <c:pt idx="20">
                  <c:v>نجف آباد</c:v>
                </c:pt>
                <c:pt idx="21">
                  <c:v>خمینی شهر</c:v>
                </c:pt>
                <c:pt idx="22">
                  <c:v>خور</c:v>
                </c:pt>
                <c:pt idx="23">
                  <c:v>اصفهان 1</c:v>
                </c:pt>
                <c:pt idx="24">
                  <c:v>هرند</c:v>
                </c:pt>
                <c:pt idx="25">
                  <c:v>ورزنه</c:v>
                </c:pt>
                <c:pt idx="26">
                  <c:v>جرقویه</c:v>
                </c:pt>
                <c:pt idx="27">
                  <c:v>سمیرم</c:v>
                </c:pt>
              </c:strCache>
            </c:strRef>
          </c:cat>
          <c:val>
            <c:numRef>
              <c:f>Sheet1!$C$1257:$C$1284</c:f>
              <c:numCache>
                <c:formatCode>0.00</c:formatCode>
                <c:ptCount val="28"/>
                <c:pt idx="0">
                  <c:v>28.329809725158562</c:v>
                </c:pt>
                <c:pt idx="1">
                  <c:v>24.840764331210192</c:v>
                </c:pt>
                <c:pt idx="2">
                  <c:v>24.675324675324674</c:v>
                </c:pt>
                <c:pt idx="3">
                  <c:v>23.713646532438478</c:v>
                </c:pt>
                <c:pt idx="4">
                  <c:v>23.52941176470588</c:v>
                </c:pt>
                <c:pt idx="5">
                  <c:v>22.641509433962266</c:v>
                </c:pt>
                <c:pt idx="6">
                  <c:v>22.302158273381295</c:v>
                </c:pt>
                <c:pt idx="7">
                  <c:v>21.818181818181817</c:v>
                </c:pt>
                <c:pt idx="8">
                  <c:v>21.283783783783782</c:v>
                </c:pt>
                <c:pt idx="9">
                  <c:v>20.481927710843372</c:v>
                </c:pt>
                <c:pt idx="10">
                  <c:v>20.408163265306122</c:v>
                </c:pt>
                <c:pt idx="11">
                  <c:v>20</c:v>
                </c:pt>
                <c:pt idx="12">
                  <c:v>19.035925420645746</c:v>
                </c:pt>
                <c:pt idx="13">
                  <c:v>18.627450980392158</c:v>
                </c:pt>
                <c:pt idx="14">
                  <c:v>18.579234972677597</c:v>
                </c:pt>
                <c:pt idx="15">
                  <c:v>18.294117647058826</c:v>
                </c:pt>
                <c:pt idx="16">
                  <c:v>18.240343347639485</c:v>
                </c:pt>
                <c:pt idx="17">
                  <c:v>17.721518987341771</c:v>
                </c:pt>
                <c:pt idx="18">
                  <c:v>17.721518987341771</c:v>
                </c:pt>
                <c:pt idx="19">
                  <c:v>17.357910906298002</c:v>
                </c:pt>
                <c:pt idx="20">
                  <c:v>16.72597864768683</c:v>
                </c:pt>
                <c:pt idx="21">
                  <c:v>16.478555304740404</c:v>
                </c:pt>
                <c:pt idx="22">
                  <c:v>16.326530612244898</c:v>
                </c:pt>
                <c:pt idx="23">
                  <c:v>15.824308062575209</c:v>
                </c:pt>
                <c:pt idx="24">
                  <c:v>14.634146341463413</c:v>
                </c:pt>
                <c:pt idx="25">
                  <c:v>12</c:v>
                </c:pt>
                <c:pt idx="26">
                  <c:v>11.805555555555555</c:v>
                </c:pt>
                <c:pt idx="27">
                  <c:v>5.2631578947368416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97-4F69-AADF-1420B5BB30D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785888"/>
        <c:axId val="-913797856"/>
      </c:barChart>
      <c:catAx>
        <c:axId val="-91378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7856"/>
        <c:crosses val="autoZero"/>
        <c:auto val="1"/>
        <c:lblAlgn val="ctr"/>
        <c:lblOffset val="100"/>
        <c:noMultiLvlLbl val="0"/>
      </c:catAx>
      <c:valAx>
        <c:axId val="-913797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8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>
                <a:solidFill>
                  <a:srgbClr val="FF0000"/>
                </a:solidFill>
              </a:rPr>
              <a:t>درصد دیابت کنترل شده با سه هدف به تعداد بیماران دارای نتایج ثبت شده آزمایشات به تفکیک شهرستانها در فصل بهار و تابستان 1405</a:t>
            </a:r>
            <a:endParaRPr lang="en-US" sz="200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Sheet1!$C$1292</c:f>
              <c:strCache>
                <c:ptCount val="1"/>
                <c:pt idx="0">
                  <c:v>درصد  دیابت کنترل شده با سه هدف  به تعداد ثبت شده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029-491A-ABD0-8D0681784F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Sheet1!$B$1293:$B$1320</c:f>
              <c:strCache>
                <c:ptCount val="28"/>
                <c:pt idx="0">
                  <c:v>دهاقان</c:v>
                </c:pt>
                <c:pt idx="1">
                  <c:v>اردستان</c:v>
                </c:pt>
                <c:pt idx="2">
                  <c:v>نائین</c:v>
                </c:pt>
                <c:pt idx="3">
                  <c:v>خوانسار</c:v>
                </c:pt>
                <c:pt idx="4">
                  <c:v>مبارکه</c:v>
                </c:pt>
                <c:pt idx="5">
                  <c:v>تیران </c:v>
                </c:pt>
                <c:pt idx="6">
                  <c:v>بوئین</c:v>
                </c:pt>
                <c:pt idx="7">
                  <c:v>گلپایگان</c:v>
                </c:pt>
                <c:pt idx="8">
                  <c:v>لنجان</c:v>
                </c:pt>
                <c:pt idx="9">
                  <c:v>فریدونشهر</c:v>
                </c:pt>
                <c:pt idx="10">
                  <c:v>نطنز</c:v>
                </c:pt>
                <c:pt idx="11">
                  <c:v>چادگان</c:v>
                </c:pt>
                <c:pt idx="12">
                  <c:v>استان</c:v>
                </c:pt>
                <c:pt idx="13">
                  <c:v>شهرضا</c:v>
                </c:pt>
                <c:pt idx="14">
                  <c:v>فریدن</c:v>
                </c:pt>
                <c:pt idx="15">
                  <c:v>اصفهان 2</c:v>
                </c:pt>
                <c:pt idx="16">
                  <c:v>برخوار</c:v>
                </c:pt>
                <c:pt idx="17">
                  <c:v>شاهین شهر </c:v>
                </c:pt>
                <c:pt idx="18">
                  <c:v>کوهپایه</c:v>
                </c:pt>
                <c:pt idx="19">
                  <c:v>فلاورجان</c:v>
                </c:pt>
                <c:pt idx="20">
                  <c:v>نجف آباد</c:v>
                </c:pt>
                <c:pt idx="21">
                  <c:v>خمینی شهر</c:v>
                </c:pt>
                <c:pt idx="22">
                  <c:v>خور</c:v>
                </c:pt>
                <c:pt idx="23">
                  <c:v>اصفهان 1</c:v>
                </c:pt>
                <c:pt idx="24">
                  <c:v>هرند</c:v>
                </c:pt>
                <c:pt idx="25">
                  <c:v>ورزنه</c:v>
                </c:pt>
                <c:pt idx="26">
                  <c:v>جرقویه</c:v>
                </c:pt>
                <c:pt idx="27">
                  <c:v>سمیرم</c:v>
                </c:pt>
              </c:strCache>
            </c:strRef>
          </c:cat>
          <c:val>
            <c:numRef>
              <c:f>Sheet1!$C$1293:$C$1320</c:f>
              <c:numCache>
                <c:formatCode>0.00</c:formatCode>
                <c:ptCount val="28"/>
                <c:pt idx="0">
                  <c:v>28.329809725158562</c:v>
                </c:pt>
                <c:pt idx="1">
                  <c:v>24.840764331210192</c:v>
                </c:pt>
                <c:pt idx="2">
                  <c:v>24.675324675324674</c:v>
                </c:pt>
                <c:pt idx="3">
                  <c:v>23.713646532438478</c:v>
                </c:pt>
                <c:pt idx="4">
                  <c:v>23.52941176470588</c:v>
                </c:pt>
                <c:pt idx="5">
                  <c:v>22.641509433962266</c:v>
                </c:pt>
                <c:pt idx="6">
                  <c:v>22.302158273381295</c:v>
                </c:pt>
                <c:pt idx="7">
                  <c:v>21.818181818181817</c:v>
                </c:pt>
                <c:pt idx="8">
                  <c:v>21.283783783783782</c:v>
                </c:pt>
                <c:pt idx="9">
                  <c:v>20.481927710843372</c:v>
                </c:pt>
                <c:pt idx="10">
                  <c:v>20.408163265306122</c:v>
                </c:pt>
                <c:pt idx="11">
                  <c:v>20</c:v>
                </c:pt>
                <c:pt idx="12">
                  <c:v>19.035925420645746</c:v>
                </c:pt>
                <c:pt idx="13">
                  <c:v>18.627450980392158</c:v>
                </c:pt>
                <c:pt idx="14">
                  <c:v>18.579234972677597</c:v>
                </c:pt>
                <c:pt idx="15">
                  <c:v>18.294117647058826</c:v>
                </c:pt>
                <c:pt idx="16">
                  <c:v>18.240343347639485</c:v>
                </c:pt>
                <c:pt idx="17">
                  <c:v>17.721518987341771</c:v>
                </c:pt>
                <c:pt idx="18">
                  <c:v>17.721518987341771</c:v>
                </c:pt>
                <c:pt idx="19">
                  <c:v>17.357910906298002</c:v>
                </c:pt>
                <c:pt idx="20">
                  <c:v>16.72597864768683</c:v>
                </c:pt>
                <c:pt idx="21">
                  <c:v>16.478555304740404</c:v>
                </c:pt>
                <c:pt idx="22">
                  <c:v>16.326530612244898</c:v>
                </c:pt>
                <c:pt idx="23">
                  <c:v>15.824308062575209</c:v>
                </c:pt>
                <c:pt idx="24">
                  <c:v>14.634146341463413</c:v>
                </c:pt>
                <c:pt idx="25">
                  <c:v>12</c:v>
                </c:pt>
                <c:pt idx="26">
                  <c:v>11.805555555555555</c:v>
                </c:pt>
                <c:pt idx="27">
                  <c:v>5.2631578947368416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29-491A-ABD0-8D0681784FA1}"/>
            </c:ext>
          </c:extLst>
        </c:ser>
        <c:ser>
          <c:idx val="1"/>
          <c:order val="1"/>
          <c:tx>
            <c:strRef>
              <c:f>Sheet1!$D$1292</c:f>
              <c:strCache>
                <c:ptCount val="1"/>
                <c:pt idx="0">
                  <c:v>درصد  دیابت کنترل شده با سه هدف  به تعداد ثبت شده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2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29-491A-ABD0-8D0681784F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Sheet1!$B$1293:$B$1320</c:f>
              <c:strCache>
                <c:ptCount val="28"/>
                <c:pt idx="0">
                  <c:v>دهاقان</c:v>
                </c:pt>
                <c:pt idx="1">
                  <c:v>اردستان</c:v>
                </c:pt>
                <c:pt idx="2">
                  <c:v>نائین</c:v>
                </c:pt>
                <c:pt idx="3">
                  <c:v>خوانسار</c:v>
                </c:pt>
                <c:pt idx="4">
                  <c:v>مبارکه</c:v>
                </c:pt>
                <c:pt idx="5">
                  <c:v>تیران </c:v>
                </c:pt>
                <c:pt idx="6">
                  <c:v>بوئین</c:v>
                </c:pt>
                <c:pt idx="7">
                  <c:v>گلپایگان</c:v>
                </c:pt>
                <c:pt idx="8">
                  <c:v>لنجان</c:v>
                </c:pt>
                <c:pt idx="9">
                  <c:v>فریدونشهر</c:v>
                </c:pt>
                <c:pt idx="10">
                  <c:v>نطنز</c:v>
                </c:pt>
                <c:pt idx="11">
                  <c:v>چادگان</c:v>
                </c:pt>
                <c:pt idx="12">
                  <c:v>استان</c:v>
                </c:pt>
                <c:pt idx="13">
                  <c:v>شهرضا</c:v>
                </c:pt>
                <c:pt idx="14">
                  <c:v>فریدن</c:v>
                </c:pt>
                <c:pt idx="15">
                  <c:v>اصفهان 2</c:v>
                </c:pt>
                <c:pt idx="16">
                  <c:v>برخوار</c:v>
                </c:pt>
                <c:pt idx="17">
                  <c:v>شاهین شهر </c:v>
                </c:pt>
                <c:pt idx="18">
                  <c:v>کوهپایه</c:v>
                </c:pt>
                <c:pt idx="19">
                  <c:v>فلاورجان</c:v>
                </c:pt>
                <c:pt idx="20">
                  <c:v>نجف آباد</c:v>
                </c:pt>
                <c:pt idx="21">
                  <c:v>خمینی شهر</c:v>
                </c:pt>
                <c:pt idx="22">
                  <c:v>خور</c:v>
                </c:pt>
                <c:pt idx="23">
                  <c:v>اصفهان 1</c:v>
                </c:pt>
                <c:pt idx="24">
                  <c:v>هرند</c:v>
                </c:pt>
                <c:pt idx="25">
                  <c:v>ورزنه</c:v>
                </c:pt>
                <c:pt idx="26">
                  <c:v>جرقویه</c:v>
                </c:pt>
                <c:pt idx="27">
                  <c:v>سمیرم</c:v>
                </c:pt>
              </c:strCache>
            </c:strRef>
          </c:cat>
          <c:val>
            <c:numRef>
              <c:f>Sheet1!$D$1293:$D$1320</c:f>
              <c:numCache>
                <c:formatCode>0.00</c:formatCode>
                <c:ptCount val="28"/>
                <c:pt idx="0">
                  <c:v>23.454157782515992</c:v>
                </c:pt>
                <c:pt idx="1">
                  <c:v>23.076923076923077</c:v>
                </c:pt>
                <c:pt idx="2">
                  <c:v>22.08835341365462</c:v>
                </c:pt>
                <c:pt idx="3">
                  <c:v>17.439293598233995</c:v>
                </c:pt>
                <c:pt idx="4">
                  <c:v>12.727272727272727</c:v>
                </c:pt>
                <c:pt idx="5">
                  <c:v>12.5</c:v>
                </c:pt>
                <c:pt idx="6">
                  <c:v>28.571428571428569</c:v>
                </c:pt>
                <c:pt idx="7">
                  <c:v>25</c:v>
                </c:pt>
                <c:pt idx="8">
                  <c:v>15.11627906976744</c:v>
                </c:pt>
                <c:pt idx="9">
                  <c:v>16.666666666666664</c:v>
                </c:pt>
                <c:pt idx="10">
                  <c:v>25</c:v>
                </c:pt>
                <c:pt idx="11">
                  <c:v>12.552301255230125</c:v>
                </c:pt>
                <c:pt idx="12">
                  <c:v>16.816910164749768</c:v>
                </c:pt>
                <c:pt idx="13">
                  <c:v>17.159763313609467</c:v>
                </c:pt>
                <c:pt idx="14">
                  <c:v>16.553287981859409</c:v>
                </c:pt>
                <c:pt idx="15">
                  <c:v>15.56636553161918</c:v>
                </c:pt>
                <c:pt idx="16">
                  <c:v>17.694369973190348</c:v>
                </c:pt>
                <c:pt idx="17">
                  <c:v>11.538461538461538</c:v>
                </c:pt>
                <c:pt idx="18">
                  <c:v>19.672131147540984</c:v>
                </c:pt>
                <c:pt idx="19">
                  <c:v>16.94290976058932</c:v>
                </c:pt>
                <c:pt idx="20">
                  <c:v>14.164305949008499</c:v>
                </c:pt>
                <c:pt idx="21">
                  <c:v>13.692946058091287</c:v>
                </c:pt>
                <c:pt idx="22">
                  <c:v>23.703703703703706</c:v>
                </c:pt>
                <c:pt idx="23">
                  <c:v>15.72052401746725</c:v>
                </c:pt>
                <c:pt idx="24">
                  <c:v>11.03448275862069</c:v>
                </c:pt>
                <c:pt idx="25">
                  <c:v>13.513513513513514</c:v>
                </c:pt>
                <c:pt idx="26">
                  <c:v>14.19753086419753</c:v>
                </c:pt>
                <c:pt idx="2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29-491A-ABD0-8D0681784FA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792960"/>
        <c:axId val="-913792416"/>
      </c:barChart>
      <c:catAx>
        <c:axId val="-91379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2416"/>
        <c:crosses val="autoZero"/>
        <c:auto val="1"/>
        <c:lblAlgn val="ctr"/>
        <c:lblOffset val="100"/>
        <c:noMultiLvlLbl val="0"/>
      </c:catAx>
      <c:valAx>
        <c:axId val="-91379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en-US"/>
    </a:p>
  </c:txPr>
  <c:externalData r:id="rId4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2000" b="1" dirty="0">
                <a:solidFill>
                  <a:srgbClr val="FF0000"/>
                </a:solidFill>
                <a:cs typeface="B Titr" panose="00000700000000000000" pitchFamily="2" charset="-78"/>
              </a:rPr>
              <a:t>روند تعداد موارد پره دیابت(مجموع ثبت شده ومشکوک) در استان اصفهان </a:t>
            </a:r>
            <a:r>
              <a:rPr lang="fa-IR" sz="2000" b="1" dirty="0" smtClean="0">
                <a:solidFill>
                  <a:srgbClr val="FF0000"/>
                </a:solidFill>
                <a:cs typeface="B Titr" panose="00000700000000000000" pitchFamily="2" charset="-78"/>
              </a:rPr>
              <a:t>تا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 </a:t>
            </a:r>
            <a:r>
              <a:rPr lang="fa-IR" sz="2000" b="1" baseline="0" dirty="0" smtClean="0">
                <a:solidFill>
                  <a:srgbClr val="FF0000"/>
                </a:solidFill>
                <a:cs typeface="B Titr" panose="00000700000000000000" pitchFamily="2" charset="-78"/>
              </a:rPr>
              <a:t>تابستان 1405</a:t>
            </a:r>
            <a:endParaRPr lang="fa-IR" sz="2000" b="1" dirty="0">
              <a:solidFill>
                <a:srgbClr val="FF0000"/>
              </a:solidFill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867208005249347E-2"/>
          <c:y val="0.10223156929594186"/>
          <c:w val="0.94079945866141734"/>
          <c:h val="0.729835918611245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'تعداد بیمار پره دیابت'!$AA$4</c:f>
              <c:strCache>
                <c:ptCount val="1"/>
                <c:pt idx="0">
                  <c:v>جمع کل 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'تعداد بیمار پره دیابت'!$AH$3:$BO$3</c:f>
              <c:strCache>
                <c:ptCount val="34"/>
                <c:pt idx="0">
                  <c:v> سه ماهه اول 97</c:v>
                </c:pt>
                <c:pt idx="1">
                  <c:v> سه ماهه دوم 97</c:v>
                </c:pt>
                <c:pt idx="2">
                  <c:v> سه ماهه سوم 97</c:v>
                </c:pt>
                <c:pt idx="3">
                  <c:v> سه ماهه چهارم 97</c:v>
                </c:pt>
                <c:pt idx="4">
                  <c:v> سه ماهه اول 98</c:v>
                </c:pt>
                <c:pt idx="5">
                  <c:v>سه ماهه دوم 98</c:v>
                </c:pt>
                <c:pt idx="6">
                  <c:v>سه ماهه سوم 98</c:v>
                </c:pt>
                <c:pt idx="7">
                  <c:v>سه ماهه چهارم 98</c:v>
                </c:pt>
                <c:pt idx="8">
                  <c:v>سه ماهه اول 99</c:v>
                </c:pt>
                <c:pt idx="9">
                  <c:v>سه ماهه دوم 99</c:v>
                </c:pt>
                <c:pt idx="10">
                  <c:v>سه ماهه سوم 99</c:v>
                </c:pt>
                <c:pt idx="11">
                  <c:v>سه ماهه چهارم 99</c:v>
                </c:pt>
                <c:pt idx="12">
                  <c:v>سه ماهه  اول 1400</c:v>
                </c:pt>
                <c:pt idx="13">
                  <c:v>سه ماهه  دوم 1400</c:v>
                </c:pt>
                <c:pt idx="14">
                  <c:v>سه ماهه  سوم 1400</c:v>
                </c:pt>
                <c:pt idx="15">
                  <c:v>سه ماهه  چهارم 1400</c:v>
                </c:pt>
                <c:pt idx="16">
                  <c:v>سه ماهه اول 1401</c:v>
                </c:pt>
                <c:pt idx="17">
                  <c:v>سه ماهه دوم 1401</c:v>
                </c:pt>
                <c:pt idx="18">
                  <c:v>سه ماهه سوم 1401</c:v>
                </c:pt>
                <c:pt idx="19">
                  <c:v>سه ماهه چهارم 1401</c:v>
                </c:pt>
                <c:pt idx="20">
                  <c:v>سه ماهه اول1402</c:v>
                </c:pt>
                <c:pt idx="21">
                  <c:v>سه ماهه دوم 1402</c:v>
                </c:pt>
                <c:pt idx="22">
                  <c:v>سه ماهه سوم 1402</c:v>
                </c:pt>
                <c:pt idx="23">
                  <c:v>سه ماهه چهارم1402</c:v>
                </c:pt>
                <c:pt idx="24">
                  <c:v>سه ماهه اول1403</c:v>
                </c:pt>
                <c:pt idx="25">
                  <c:v>سه ماهه دوم1403</c:v>
                </c:pt>
                <c:pt idx="26">
                  <c:v>سه ماهه سوم1403</c:v>
                </c:pt>
                <c:pt idx="27">
                  <c:v>زمستان 1403</c:v>
                </c:pt>
                <c:pt idx="28">
                  <c:v>بهار1404</c:v>
                </c:pt>
                <c:pt idx="29">
                  <c:v>تابستان1404</c:v>
                </c:pt>
                <c:pt idx="30">
                  <c:v>پاییز1404</c:v>
                </c:pt>
                <c:pt idx="31">
                  <c:v>زمستان1404</c:v>
                </c:pt>
                <c:pt idx="32">
                  <c:v>بهار 1405</c:v>
                </c:pt>
                <c:pt idx="33">
                  <c:v>تابستان 1405</c:v>
                </c:pt>
              </c:strCache>
            </c:strRef>
          </c:cat>
          <c:val>
            <c:numRef>
              <c:f>'تعداد بیمار پره دیابت'!$AH$4:$BO$4</c:f>
              <c:numCache>
                <c:formatCode>General</c:formatCode>
                <c:ptCount val="34"/>
                <c:pt idx="0">
                  <c:v>19288</c:v>
                </c:pt>
                <c:pt idx="1">
                  <c:v>25328</c:v>
                </c:pt>
                <c:pt idx="2">
                  <c:v>32128</c:v>
                </c:pt>
                <c:pt idx="3">
                  <c:v>40938</c:v>
                </c:pt>
                <c:pt idx="4">
                  <c:v>50805</c:v>
                </c:pt>
                <c:pt idx="5">
                  <c:v>61717</c:v>
                </c:pt>
                <c:pt idx="6">
                  <c:v>70335</c:v>
                </c:pt>
                <c:pt idx="7">
                  <c:v>79874</c:v>
                </c:pt>
                <c:pt idx="8">
                  <c:v>81079</c:v>
                </c:pt>
                <c:pt idx="9">
                  <c:v>86054</c:v>
                </c:pt>
                <c:pt idx="10">
                  <c:v>91109</c:v>
                </c:pt>
                <c:pt idx="11">
                  <c:v>99492</c:v>
                </c:pt>
                <c:pt idx="12">
                  <c:v>108378</c:v>
                </c:pt>
                <c:pt idx="13">
                  <c:v>118186</c:v>
                </c:pt>
                <c:pt idx="14">
                  <c:v>125555</c:v>
                </c:pt>
                <c:pt idx="15">
                  <c:v>136950</c:v>
                </c:pt>
                <c:pt idx="16">
                  <c:v>153788</c:v>
                </c:pt>
                <c:pt idx="17">
                  <c:v>174897</c:v>
                </c:pt>
                <c:pt idx="18">
                  <c:v>205756</c:v>
                </c:pt>
                <c:pt idx="19">
                  <c:v>215840</c:v>
                </c:pt>
                <c:pt idx="20">
                  <c:v>220733</c:v>
                </c:pt>
                <c:pt idx="21">
                  <c:v>233008</c:v>
                </c:pt>
                <c:pt idx="22">
                  <c:v>232629</c:v>
                </c:pt>
                <c:pt idx="23">
                  <c:v>266973</c:v>
                </c:pt>
                <c:pt idx="24">
                  <c:v>275736</c:v>
                </c:pt>
                <c:pt idx="25">
                  <c:v>283238</c:v>
                </c:pt>
                <c:pt idx="26">
                  <c:v>295304</c:v>
                </c:pt>
                <c:pt idx="27">
                  <c:v>296549</c:v>
                </c:pt>
                <c:pt idx="28">
                  <c:v>305532</c:v>
                </c:pt>
                <c:pt idx="29">
                  <c:v>311515</c:v>
                </c:pt>
                <c:pt idx="30">
                  <c:v>305113</c:v>
                </c:pt>
                <c:pt idx="31">
                  <c:v>300551</c:v>
                </c:pt>
                <c:pt idx="32">
                  <c:v>299109</c:v>
                </c:pt>
                <c:pt idx="33">
                  <c:v>295124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FC-4FC3-B927-8B4E84F61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3798400"/>
        <c:axId val="-913789696"/>
      </c:barChart>
      <c:catAx>
        <c:axId val="-91379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-913789696"/>
        <c:crosses val="autoZero"/>
        <c:auto val="1"/>
        <c:lblAlgn val="ctr"/>
        <c:lblOffset val="100"/>
        <c:noMultiLvlLbl val="0"/>
      </c:catAx>
      <c:valAx>
        <c:axId val="-9137896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F9D1B5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13798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B Titr" panose="00000700000000000000" pitchFamily="2" charset="-78"/>
              </a:defRPr>
            </a:pPr>
            <a:r>
              <a:rPr lang="fa-IR" sz="2000" b="1" dirty="0">
                <a:solidFill>
                  <a:srgbClr val="FF0000"/>
                </a:solidFill>
                <a:cs typeface="B Titr" panose="00000700000000000000" pitchFamily="2" charset="-78"/>
              </a:rPr>
              <a:t>روند درصد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 شیوع پره دیابت</a:t>
            </a:r>
            <a:r>
              <a:rPr lang="fa-IR" sz="2000" b="1" i="0" u="none" strike="noStrike" baseline="0" dirty="0">
                <a:solidFill>
                  <a:srgbClr val="FF0000"/>
                </a:solidFill>
                <a:effectLst/>
              </a:rPr>
              <a:t>(مجموع ثبت شده ومشکوک) 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 در استان اصفهان تا </a:t>
            </a:r>
            <a:r>
              <a:rPr lang="fa-IR" sz="2000" b="1" baseline="0" dirty="0" smtClean="0">
                <a:solidFill>
                  <a:srgbClr val="FF0000"/>
                </a:solidFill>
                <a:cs typeface="B Titr" panose="00000700000000000000" pitchFamily="2" charset="-78"/>
              </a:rPr>
              <a:t>تابستان 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1405</a:t>
            </a:r>
            <a:endParaRPr lang="fa-IR" sz="2000" b="1" dirty="0">
              <a:solidFill>
                <a:srgbClr val="FF0000"/>
              </a:solidFill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B Titr" panose="00000700000000000000" pitchFamily="2" charset="-78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2208417996097277E-2"/>
          <c:y val="8.7606833493435177E-2"/>
          <c:w val="0.95561687628091174"/>
          <c:h val="0.73443066213321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'شیوع پره دیابت استان'!$B$3</c:f>
              <c:strCache>
                <c:ptCount val="1"/>
                <c:pt idx="0">
                  <c:v>جمع کل استان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'شیوع پره دیابت استان'!$K$2:$AP$2</c:f>
              <c:strCache>
                <c:ptCount val="32"/>
                <c:pt idx="0">
                  <c:v>سه ماهه سوم1397</c:v>
                </c:pt>
                <c:pt idx="1">
                  <c:v>سه ماهه چهارم1397</c:v>
                </c:pt>
                <c:pt idx="2">
                  <c:v>سه ماهه اول1398</c:v>
                </c:pt>
                <c:pt idx="3">
                  <c:v>سه ماهه دوم1398</c:v>
                </c:pt>
                <c:pt idx="4">
                  <c:v>سه ماهه سوم1398</c:v>
                </c:pt>
                <c:pt idx="5">
                  <c:v>سه ماهه چهارم1398</c:v>
                </c:pt>
                <c:pt idx="6">
                  <c:v>سه ماهه اول1399</c:v>
                </c:pt>
                <c:pt idx="7">
                  <c:v>سه ماهه دوم1399</c:v>
                </c:pt>
                <c:pt idx="8">
                  <c:v>سه ماهه سوم1399</c:v>
                </c:pt>
                <c:pt idx="9">
                  <c:v>سه ماهه چهارم1399</c:v>
                </c:pt>
                <c:pt idx="10">
                  <c:v>سه ماهه اول  1400</c:v>
                </c:pt>
                <c:pt idx="11">
                  <c:v>سه ماهه دوم  1400
</c:v>
                </c:pt>
                <c:pt idx="12">
                  <c:v>سه ماهه سوم 1400
</c:v>
                </c:pt>
                <c:pt idx="13">
                  <c:v>سه ماهه چهارم  1400
</c:v>
                </c:pt>
                <c:pt idx="14">
                  <c:v>سه ماهه اول 1401</c:v>
                </c:pt>
                <c:pt idx="15">
                  <c:v>سه ماهه دوم  1401</c:v>
                </c:pt>
                <c:pt idx="16">
                  <c:v>سه ماهه سوم1401</c:v>
                </c:pt>
                <c:pt idx="17">
                  <c:v>سه ماهه چهارم1401</c:v>
                </c:pt>
                <c:pt idx="18">
                  <c:v>سه ماهه اول 1402</c:v>
                </c:pt>
                <c:pt idx="19">
                  <c:v>سه ماهه دوم 1402</c:v>
                </c:pt>
                <c:pt idx="20">
                  <c:v>سه ماهه سوم 1402</c:v>
                </c:pt>
                <c:pt idx="21">
                  <c:v>سه ماهه چهارم1402</c:v>
                </c:pt>
                <c:pt idx="22">
                  <c:v>سه ماهه اول1403</c:v>
                </c:pt>
                <c:pt idx="23">
                  <c:v>سه ماهه دوم1403</c:v>
                </c:pt>
                <c:pt idx="24">
                  <c:v>سه ماهه سوم1403</c:v>
                </c:pt>
                <c:pt idx="25">
                  <c:v>زمستان 1403</c:v>
                </c:pt>
                <c:pt idx="26">
                  <c:v>بهار1404</c:v>
                </c:pt>
                <c:pt idx="27">
                  <c:v>تابستان1404</c:v>
                </c:pt>
                <c:pt idx="28">
                  <c:v>پاییز1404</c:v>
                </c:pt>
                <c:pt idx="29">
                  <c:v>زمستان 1404</c:v>
                </c:pt>
                <c:pt idx="30">
                  <c:v>بهار 1405</c:v>
                </c:pt>
                <c:pt idx="31">
                  <c:v>تابستان 1405</c:v>
                </c:pt>
              </c:strCache>
            </c:strRef>
          </c:cat>
          <c:val>
            <c:numRef>
              <c:f>'شیوع پره دیابت استان'!$K$3:$AP$3</c:f>
              <c:numCache>
                <c:formatCode>0.00</c:formatCode>
                <c:ptCount val="32"/>
                <c:pt idx="0">
                  <c:v>5.07</c:v>
                </c:pt>
                <c:pt idx="1">
                  <c:v>5.36</c:v>
                </c:pt>
                <c:pt idx="2">
                  <c:v>5.89</c:v>
                </c:pt>
                <c:pt idx="3">
                  <c:v>6.42</c:v>
                </c:pt>
                <c:pt idx="4">
                  <c:v>6.78</c:v>
                </c:pt>
                <c:pt idx="5">
                  <c:v>7.17</c:v>
                </c:pt>
                <c:pt idx="6">
                  <c:v>7.21</c:v>
                </c:pt>
                <c:pt idx="7">
                  <c:v>7.38</c:v>
                </c:pt>
                <c:pt idx="8">
                  <c:v>7.55</c:v>
                </c:pt>
                <c:pt idx="9">
                  <c:v>7.9</c:v>
                </c:pt>
                <c:pt idx="10">
                  <c:v>8.2799999999999994</c:v>
                </c:pt>
                <c:pt idx="11">
                  <c:v>8.68</c:v>
                </c:pt>
                <c:pt idx="12">
                  <c:v>9.09</c:v>
                </c:pt>
                <c:pt idx="13">
                  <c:v>9.59</c:v>
                </c:pt>
                <c:pt idx="14">
                  <c:v>10.45</c:v>
                </c:pt>
                <c:pt idx="15">
                  <c:v>11.45</c:v>
                </c:pt>
                <c:pt idx="16">
                  <c:v>12.97</c:v>
                </c:pt>
                <c:pt idx="17">
                  <c:v>13.2</c:v>
                </c:pt>
                <c:pt idx="18">
                  <c:v>13.11</c:v>
                </c:pt>
                <c:pt idx="19">
                  <c:v>13.42</c:v>
                </c:pt>
                <c:pt idx="20">
                  <c:v>12.99</c:v>
                </c:pt>
                <c:pt idx="21">
                  <c:v>14.38</c:v>
                </c:pt>
                <c:pt idx="22">
                  <c:v>14.58</c:v>
                </c:pt>
                <c:pt idx="23">
                  <c:v>14.67</c:v>
                </c:pt>
                <c:pt idx="24">
                  <c:v>14.89</c:v>
                </c:pt>
                <c:pt idx="25">
                  <c:v>14.64</c:v>
                </c:pt>
                <c:pt idx="26" formatCode="General">
                  <c:v>14.8</c:v>
                </c:pt>
                <c:pt idx="27">
                  <c:v>14.95</c:v>
                </c:pt>
                <c:pt idx="28" formatCode="General">
                  <c:v>14.72</c:v>
                </c:pt>
                <c:pt idx="29" formatCode="General">
                  <c:v>14.17</c:v>
                </c:pt>
                <c:pt idx="30" formatCode="General">
                  <c:v>13.99</c:v>
                </c:pt>
                <c:pt idx="31" formatCode="General">
                  <c:v>14.07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F-4F47-BB8A-352703F4F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3793504"/>
        <c:axId val="-913796768"/>
      </c:barChart>
      <c:catAx>
        <c:axId val="-91379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840000" spcFirstLastPara="1" vertOverflow="ellipsis" wrap="square" anchor="ctr" anchorCtr="1"/>
          <a:lstStyle/>
          <a:p>
            <a:pPr>
              <a:defRPr sz="1200" b="1" i="0" u="none" strike="noStrike" kern="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B Nazanin" panose="00000400000000000000" pitchFamily="2" charset="-78"/>
              </a:defRPr>
            </a:pPr>
            <a:endParaRPr lang="en-US"/>
          </a:p>
        </c:txPr>
        <c:crossAx val="-913796768"/>
        <c:crosses val="autoZero"/>
        <c:auto val="1"/>
        <c:lblAlgn val="ctr"/>
        <c:lblOffset val="100"/>
        <c:noMultiLvlLbl val="0"/>
      </c:catAx>
      <c:valAx>
        <c:axId val="-9137967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crossAx val="-913793504"/>
        <c:crosses val="autoZero"/>
        <c:crossBetween val="between"/>
      </c:valAx>
      <c:spPr>
        <a:solidFill>
          <a:srgbClr val="7CF0DD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 dirty="0">
                <a:solidFill>
                  <a:srgbClr val="FF0000"/>
                </a:solidFill>
              </a:rPr>
              <a:t>درصد شیوع پره دیابت(مجموع ثبت شده و موارد مشکوک) در استان اصفهان به</a:t>
            </a:r>
            <a:r>
              <a:rPr lang="fa-IR" sz="1800" b="1" baseline="0" dirty="0">
                <a:solidFill>
                  <a:srgbClr val="FF0000"/>
                </a:solidFill>
              </a:rPr>
              <a:t> تفکیک شهرستانها تا تابستان 1405</a:t>
            </a:r>
            <a:endParaRPr lang="fa-IR" sz="18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1232907674149448"/>
          <c:y val="5.3747951731235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696057783488524E-2"/>
          <c:y val="0.12342122249394885"/>
          <c:w val="0.94836174314389976"/>
          <c:h val="0.7797083221391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Sheet1!$C$1327</c:f>
              <c:strCache>
                <c:ptCount val="1"/>
                <c:pt idx="0">
                  <c:v>درصد شیوع پره دیابت(مجموع ثبت شده و موارد مشکوک)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45E-470D-9D5A-280B3C1AB87C}"/>
              </c:ext>
            </c:extLst>
          </c:dPt>
          <c:dLbls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45E-470D-9D5A-280B3C1AB8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Sheet1!$B$1328:$B$1355</c:f>
              <c:strCache>
                <c:ptCount val="28"/>
                <c:pt idx="0">
                  <c:v>بوئین</c:v>
                </c:pt>
                <c:pt idx="1">
                  <c:v>خمینی شهر</c:v>
                </c:pt>
                <c:pt idx="2">
                  <c:v>خوانسار</c:v>
                </c:pt>
                <c:pt idx="3">
                  <c:v>خور</c:v>
                </c:pt>
                <c:pt idx="4">
                  <c:v>کوهپایه</c:v>
                </c:pt>
                <c:pt idx="5">
                  <c:v>نجف آباد</c:v>
                </c:pt>
                <c:pt idx="6">
                  <c:v>فریدن</c:v>
                </c:pt>
                <c:pt idx="7">
                  <c:v>برخوار</c:v>
                </c:pt>
                <c:pt idx="8">
                  <c:v>اصفهان 1</c:v>
                </c:pt>
                <c:pt idx="9">
                  <c:v>چادگان</c:v>
                </c:pt>
                <c:pt idx="10">
                  <c:v>دهاقان</c:v>
                </c:pt>
                <c:pt idx="11">
                  <c:v>استان</c:v>
                </c:pt>
                <c:pt idx="12">
                  <c:v>تیران </c:v>
                </c:pt>
                <c:pt idx="13">
                  <c:v>فلاورجان</c:v>
                </c:pt>
                <c:pt idx="14">
                  <c:v>نطنز</c:v>
                </c:pt>
                <c:pt idx="15">
                  <c:v>شهرضا</c:v>
                </c:pt>
                <c:pt idx="16">
                  <c:v>سمیرم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اصفهان 2</c:v>
                </c:pt>
                <c:pt idx="20">
                  <c:v>نائین</c:v>
                </c:pt>
                <c:pt idx="21">
                  <c:v>جرقویه</c:v>
                </c:pt>
                <c:pt idx="22">
                  <c:v>مبارکه</c:v>
                </c:pt>
                <c:pt idx="23">
                  <c:v>هرند</c:v>
                </c:pt>
                <c:pt idx="24">
                  <c:v>شاهین شهر </c:v>
                </c:pt>
                <c:pt idx="25">
                  <c:v>ورزنه</c:v>
                </c:pt>
                <c:pt idx="26">
                  <c:v>فریدونشهر</c:v>
                </c:pt>
                <c:pt idx="27">
                  <c:v>گلپایگان</c:v>
                </c:pt>
              </c:strCache>
            </c:strRef>
          </c:cat>
          <c:val>
            <c:numRef>
              <c:f>Sheet1!$C$1328:$C$1355</c:f>
              <c:numCache>
                <c:formatCode>0.00</c:formatCode>
                <c:ptCount val="28"/>
                <c:pt idx="0">
                  <c:v>28.689066980369088</c:v>
                </c:pt>
                <c:pt idx="1">
                  <c:v>19.593318809005083</c:v>
                </c:pt>
                <c:pt idx="2">
                  <c:v>18.733464677737125</c:v>
                </c:pt>
                <c:pt idx="3">
                  <c:v>16.824501309691719</c:v>
                </c:pt>
                <c:pt idx="4">
                  <c:v>16.809917355371901</c:v>
                </c:pt>
                <c:pt idx="5">
                  <c:v>16.572017651739852</c:v>
                </c:pt>
                <c:pt idx="6">
                  <c:v>15.998935179023027</c:v>
                </c:pt>
                <c:pt idx="7">
                  <c:v>15.776238518295438</c:v>
                </c:pt>
                <c:pt idx="8">
                  <c:v>15.180033341158502</c:v>
                </c:pt>
                <c:pt idx="9">
                  <c:v>14.928048073375152</c:v>
                </c:pt>
                <c:pt idx="10">
                  <c:v>14.213541666666666</c:v>
                </c:pt>
                <c:pt idx="11">
                  <c:v>14.068644252417956</c:v>
                </c:pt>
                <c:pt idx="12">
                  <c:v>13.954825891456657</c:v>
                </c:pt>
                <c:pt idx="13">
                  <c:v>13.889550188073487</c:v>
                </c:pt>
                <c:pt idx="14">
                  <c:v>13.725943923791895</c:v>
                </c:pt>
                <c:pt idx="15">
                  <c:v>12.889164855634897</c:v>
                </c:pt>
                <c:pt idx="16">
                  <c:v>12.83176253926985</c:v>
                </c:pt>
                <c:pt idx="17">
                  <c:v>12.795978286124665</c:v>
                </c:pt>
                <c:pt idx="18">
                  <c:v>12.365613543683322</c:v>
                </c:pt>
                <c:pt idx="19">
                  <c:v>12.243071723058364</c:v>
                </c:pt>
                <c:pt idx="20">
                  <c:v>12.147861082128484</c:v>
                </c:pt>
                <c:pt idx="21">
                  <c:v>11.662625398183806</c:v>
                </c:pt>
                <c:pt idx="22">
                  <c:v>11.545706231116393</c:v>
                </c:pt>
                <c:pt idx="23">
                  <c:v>11.472496909765143</c:v>
                </c:pt>
                <c:pt idx="24">
                  <c:v>10.849607028863645</c:v>
                </c:pt>
                <c:pt idx="25">
                  <c:v>10.286021216597288</c:v>
                </c:pt>
                <c:pt idx="26">
                  <c:v>10.141284126904319</c:v>
                </c:pt>
                <c:pt idx="27">
                  <c:v>9.9195801812853528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5E-470D-9D5A-280B3C1AB8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800032"/>
        <c:axId val="-913796224"/>
      </c:barChart>
      <c:catAx>
        <c:axId val="-9138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6224"/>
        <c:crosses val="autoZero"/>
        <c:auto val="1"/>
        <c:lblAlgn val="ctr"/>
        <c:lblOffset val="100"/>
        <c:noMultiLvlLbl val="0"/>
      </c:catAx>
      <c:valAx>
        <c:axId val="-91379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80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 smtClean="0">
                <a:solidFill>
                  <a:srgbClr val="FF0000"/>
                </a:solidFill>
              </a:rPr>
              <a:t>مقایسه درصد </a:t>
            </a:r>
            <a:r>
              <a:rPr lang="fa-IR" sz="2000" b="1" dirty="0">
                <a:solidFill>
                  <a:srgbClr val="FF0000"/>
                </a:solidFill>
              </a:rPr>
              <a:t>شیوع پره دیابت (مجموع ثبت شده و </a:t>
            </a:r>
            <a:r>
              <a:rPr lang="fa-IR" sz="2000" b="1" dirty="0" smtClean="0">
                <a:solidFill>
                  <a:srgbClr val="FF0000"/>
                </a:solidFill>
              </a:rPr>
              <a:t>موارد </a:t>
            </a:r>
            <a:r>
              <a:rPr lang="fa-IR" sz="2000" b="1" dirty="0">
                <a:solidFill>
                  <a:srgbClr val="FF0000"/>
                </a:solidFill>
              </a:rPr>
              <a:t>مشکوک) در </a:t>
            </a:r>
            <a:r>
              <a:rPr lang="fa-IR" sz="2000" b="1" dirty="0" smtClean="0">
                <a:solidFill>
                  <a:srgbClr val="FF0000"/>
                </a:solidFill>
              </a:rPr>
              <a:t>استان </a:t>
            </a:r>
            <a:r>
              <a:rPr lang="fa-IR" sz="2000" b="1" dirty="0">
                <a:solidFill>
                  <a:srgbClr val="FF0000"/>
                </a:solidFill>
              </a:rPr>
              <a:t>اصفهان به تفکیک شهرستانها در فصل بهار و تابستان 1405</a:t>
            </a:r>
            <a:endParaRPr lang="en-US" sz="2000" b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Sheet1!$C$1360</c:f>
              <c:strCache>
                <c:ptCount val="1"/>
                <c:pt idx="0">
                  <c:v>درصد شیوع پره دیابت(مجموع ثبت شده و موارد مشکوک) تابستان1405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B7D-4EED-B168-0CC1874680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Sheet1!$B$1361:$B$1388</c:f>
              <c:strCache>
                <c:ptCount val="28"/>
                <c:pt idx="0">
                  <c:v>بوئین</c:v>
                </c:pt>
                <c:pt idx="1">
                  <c:v>خمینی شهر</c:v>
                </c:pt>
                <c:pt idx="2">
                  <c:v>خوانسار</c:v>
                </c:pt>
                <c:pt idx="3">
                  <c:v>خور</c:v>
                </c:pt>
                <c:pt idx="4">
                  <c:v>کوهپایه</c:v>
                </c:pt>
                <c:pt idx="5">
                  <c:v>نجف آباد</c:v>
                </c:pt>
                <c:pt idx="6">
                  <c:v>فریدن</c:v>
                </c:pt>
                <c:pt idx="7">
                  <c:v>برخوار</c:v>
                </c:pt>
                <c:pt idx="8">
                  <c:v>اصفهان 1</c:v>
                </c:pt>
                <c:pt idx="9">
                  <c:v>چادگان</c:v>
                </c:pt>
                <c:pt idx="10">
                  <c:v>دهاقان</c:v>
                </c:pt>
                <c:pt idx="11">
                  <c:v>استان</c:v>
                </c:pt>
                <c:pt idx="12">
                  <c:v>تیران </c:v>
                </c:pt>
                <c:pt idx="13">
                  <c:v>فلاورجان</c:v>
                </c:pt>
                <c:pt idx="14">
                  <c:v>نطنز</c:v>
                </c:pt>
                <c:pt idx="15">
                  <c:v>شهرضا</c:v>
                </c:pt>
                <c:pt idx="16">
                  <c:v>سمیرم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اصفهان 2</c:v>
                </c:pt>
                <c:pt idx="20">
                  <c:v>نائین</c:v>
                </c:pt>
                <c:pt idx="21">
                  <c:v>جرقویه</c:v>
                </c:pt>
                <c:pt idx="22">
                  <c:v>مبارکه</c:v>
                </c:pt>
                <c:pt idx="23">
                  <c:v>هرند</c:v>
                </c:pt>
                <c:pt idx="24">
                  <c:v>شاهین شهر </c:v>
                </c:pt>
                <c:pt idx="25">
                  <c:v>ورزنه</c:v>
                </c:pt>
                <c:pt idx="26">
                  <c:v>فریدونشهر</c:v>
                </c:pt>
                <c:pt idx="27">
                  <c:v>گلپایگان</c:v>
                </c:pt>
              </c:strCache>
            </c:strRef>
          </c:cat>
          <c:val>
            <c:numRef>
              <c:f>Sheet1!$C$1361:$C$1388</c:f>
              <c:numCache>
                <c:formatCode>0.00</c:formatCode>
                <c:ptCount val="28"/>
                <c:pt idx="0">
                  <c:v>28.689066980369088</c:v>
                </c:pt>
                <c:pt idx="1">
                  <c:v>19.593318809005083</c:v>
                </c:pt>
                <c:pt idx="2">
                  <c:v>18.733464677737125</c:v>
                </c:pt>
                <c:pt idx="3">
                  <c:v>16.824501309691719</c:v>
                </c:pt>
                <c:pt idx="4">
                  <c:v>16.809917355371901</c:v>
                </c:pt>
                <c:pt idx="5">
                  <c:v>16.572017651739852</c:v>
                </c:pt>
                <c:pt idx="6">
                  <c:v>15.998935179023027</c:v>
                </c:pt>
                <c:pt idx="7">
                  <c:v>15.776238518295438</c:v>
                </c:pt>
                <c:pt idx="8">
                  <c:v>15.180033341158502</c:v>
                </c:pt>
                <c:pt idx="9">
                  <c:v>14.928048073375152</c:v>
                </c:pt>
                <c:pt idx="10">
                  <c:v>14.213541666666666</c:v>
                </c:pt>
                <c:pt idx="11">
                  <c:v>14.068644252417956</c:v>
                </c:pt>
                <c:pt idx="12">
                  <c:v>13.954825891456657</c:v>
                </c:pt>
                <c:pt idx="13">
                  <c:v>13.889550188073487</c:v>
                </c:pt>
                <c:pt idx="14">
                  <c:v>13.725943923791895</c:v>
                </c:pt>
                <c:pt idx="15">
                  <c:v>12.889164855634897</c:v>
                </c:pt>
                <c:pt idx="16">
                  <c:v>12.83176253926985</c:v>
                </c:pt>
                <c:pt idx="17">
                  <c:v>12.795978286124665</c:v>
                </c:pt>
                <c:pt idx="18">
                  <c:v>12.365613543683322</c:v>
                </c:pt>
                <c:pt idx="19">
                  <c:v>12.243071723058364</c:v>
                </c:pt>
                <c:pt idx="20">
                  <c:v>12.147861082128484</c:v>
                </c:pt>
                <c:pt idx="21">
                  <c:v>11.662625398183806</c:v>
                </c:pt>
                <c:pt idx="22">
                  <c:v>11.545706231116393</c:v>
                </c:pt>
                <c:pt idx="23">
                  <c:v>11.472496909765143</c:v>
                </c:pt>
                <c:pt idx="24">
                  <c:v>10.849607028863645</c:v>
                </c:pt>
                <c:pt idx="25">
                  <c:v>10.286021216597288</c:v>
                </c:pt>
                <c:pt idx="26">
                  <c:v>10.141284126904319</c:v>
                </c:pt>
                <c:pt idx="27">
                  <c:v>9.9195801812853528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7D-4EED-B168-0CC1874680FE}"/>
            </c:ext>
          </c:extLst>
        </c:ser>
        <c:ser>
          <c:idx val="1"/>
          <c:order val="1"/>
          <c:tx>
            <c:strRef>
              <c:f>Sheet1!$D$1360</c:f>
              <c:strCache>
                <c:ptCount val="1"/>
                <c:pt idx="0">
                  <c:v>درصد شیوع پره دیابت(مجموع ثبت شده و موارد مشکوک)بهار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B7D-4EED-B168-0CC1874680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Sheet1!$B$1361:$B$1388</c:f>
              <c:strCache>
                <c:ptCount val="28"/>
                <c:pt idx="0">
                  <c:v>بوئین</c:v>
                </c:pt>
                <c:pt idx="1">
                  <c:v>خمینی شهر</c:v>
                </c:pt>
                <c:pt idx="2">
                  <c:v>خوانسار</c:v>
                </c:pt>
                <c:pt idx="3">
                  <c:v>خور</c:v>
                </c:pt>
                <c:pt idx="4">
                  <c:v>کوهپایه</c:v>
                </c:pt>
                <c:pt idx="5">
                  <c:v>نجف آباد</c:v>
                </c:pt>
                <c:pt idx="6">
                  <c:v>فریدن</c:v>
                </c:pt>
                <c:pt idx="7">
                  <c:v>برخوار</c:v>
                </c:pt>
                <c:pt idx="8">
                  <c:v>اصفهان 1</c:v>
                </c:pt>
                <c:pt idx="9">
                  <c:v>چادگان</c:v>
                </c:pt>
                <c:pt idx="10">
                  <c:v>دهاقان</c:v>
                </c:pt>
                <c:pt idx="11">
                  <c:v>استان</c:v>
                </c:pt>
                <c:pt idx="12">
                  <c:v>تیران </c:v>
                </c:pt>
                <c:pt idx="13">
                  <c:v>فلاورجان</c:v>
                </c:pt>
                <c:pt idx="14">
                  <c:v>نطنز</c:v>
                </c:pt>
                <c:pt idx="15">
                  <c:v>شهرضا</c:v>
                </c:pt>
                <c:pt idx="16">
                  <c:v>سمیرم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اصفهان 2</c:v>
                </c:pt>
                <c:pt idx="20">
                  <c:v>نائین</c:v>
                </c:pt>
                <c:pt idx="21">
                  <c:v>جرقویه</c:v>
                </c:pt>
                <c:pt idx="22">
                  <c:v>مبارکه</c:v>
                </c:pt>
                <c:pt idx="23">
                  <c:v>هرند</c:v>
                </c:pt>
                <c:pt idx="24">
                  <c:v>شاهین شهر </c:v>
                </c:pt>
                <c:pt idx="25">
                  <c:v>ورزنه</c:v>
                </c:pt>
                <c:pt idx="26">
                  <c:v>فریدونشهر</c:v>
                </c:pt>
                <c:pt idx="27">
                  <c:v>گلپایگان</c:v>
                </c:pt>
              </c:strCache>
            </c:strRef>
          </c:cat>
          <c:val>
            <c:numRef>
              <c:f>Sheet1!$D$1361:$D$1388</c:f>
              <c:numCache>
                <c:formatCode>0.00</c:formatCode>
                <c:ptCount val="28"/>
                <c:pt idx="0">
                  <c:v>28.860906064553483</c:v>
                </c:pt>
                <c:pt idx="1">
                  <c:v>19.647668009589957</c:v>
                </c:pt>
                <c:pt idx="2">
                  <c:v>19.15359973023099</c:v>
                </c:pt>
                <c:pt idx="3">
                  <c:v>16.684628196335851</c:v>
                </c:pt>
                <c:pt idx="4">
                  <c:v>16.952179913940082</c:v>
                </c:pt>
                <c:pt idx="5">
                  <c:v>16.366158936078122</c:v>
                </c:pt>
                <c:pt idx="6">
                  <c:v>15.860090987011274</c:v>
                </c:pt>
                <c:pt idx="7">
                  <c:v>15.819409882687522</c:v>
                </c:pt>
                <c:pt idx="8">
                  <c:v>15.002307418203484</c:v>
                </c:pt>
                <c:pt idx="9">
                  <c:v>15.039357764687484</c:v>
                </c:pt>
                <c:pt idx="10">
                  <c:v>13.985510969531934</c:v>
                </c:pt>
                <c:pt idx="11">
                  <c:v>13.990386167006788</c:v>
                </c:pt>
                <c:pt idx="12">
                  <c:v>13.781703600392584</c:v>
                </c:pt>
                <c:pt idx="13">
                  <c:v>13.635784376194723</c:v>
                </c:pt>
                <c:pt idx="14">
                  <c:v>13.500696300199481</c:v>
                </c:pt>
                <c:pt idx="15">
                  <c:v>12.776242253040948</c:v>
                </c:pt>
                <c:pt idx="16">
                  <c:v>12.696174921530032</c:v>
                </c:pt>
                <c:pt idx="17">
                  <c:v>12.732709559178163</c:v>
                </c:pt>
                <c:pt idx="18">
                  <c:v>12.133301096067054</c:v>
                </c:pt>
                <c:pt idx="19">
                  <c:v>12.14696240377258</c:v>
                </c:pt>
                <c:pt idx="20">
                  <c:v>12.069714671945157</c:v>
                </c:pt>
                <c:pt idx="21">
                  <c:v>12.155576382380506</c:v>
                </c:pt>
                <c:pt idx="22">
                  <c:v>11.436060662797228</c:v>
                </c:pt>
                <c:pt idx="23">
                  <c:v>13.372537039865588</c:v>
                </c:pt>
                <c:pt idx="24">
                  <c:v>10.950514657546785</c:v>
                </c:pt>
                <c:pt idx="25">
                  <c:v>10.053859964093357</c:v>
                </c:pt>
                <c:pt idx="26">
                  <c:v>10.536283891547049</c:v>
                </c:pt>
                <c:pt idx="27">
                  <c:v>9.956267488815536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7D-4EED-B168-0CC1874680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798944"/>
        <c:axId val="-913789152"/>
      </c:barChart>
      <c:catAx>
        <c:axId val="-91379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89152"/>
        <c:crosses val="autoZero"/>
        <c:auto val="1"/>
        <c:lblAlgn val="ctr"/>
        <c:lblOffset val="100"/>
        <c:noMultiLvlLbl val="0"/>
      </c:catAx>
      <c:valAx>
        <c:axId val="-91378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شیوع</a:t>
            </a:r>
            <a:r>
              <a:rPr lang="fa-IR" sz="2000" b="1" baseline="0">
                <a:solidFill>
                  <a:srgbClr val="FF0000"/>
                </a:solidFill>
              </a:rPr>
              <a:t> </a:t>
            </a:r>
            <a:r>
              <a:rPr lang="fa-IR" sz="2000" b="1">
                <a:solidFill>
                  <a:srgbClr val="FF0000"/>
                </a:solidFill>
              </a:rPr>
              <a:t>پره دیابت(مجموع</a:t>
            </a:r>
            <a:r>
              <a:rPr lang="fa-IR" sz="2000" b="1" baseline="0">
                <a:solidFill>
                  <a:srgbClr val="FF0000"/>
                </a:solidFill>
              </a:rPr>
              <a:t> ثبت شده و موارد مشکوک ) با هدف مورد انتظاربه تفکیک شهرستانها در تابستان 1405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Sheet1!$C$1394</c:f>
              <c:strCache>
                <c:ptCount val="1"/>
                <c:pt idx="0">
                  <c:v>درصد شیوع پره دیابت(مجموع ثبت شده و موارد مشکوک)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8FC-4E17-A7A3-9730E77BFD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Sheet1!$B$1395:$B$1422</c:f>
              <c:strCache>
                <c:ptCount val="28"/>
                <c:pt idx="0">
                  <c:v>بوئین</c:v>
                </c:pt>
                <c:pt idx="1">
                  <c:v>خمینی شهر</c:v>
                </c:pt>
                <c:pt idx="2">
                  <c:v>خوانسار</c:v>
                </c:pt>
                <c:pt idx="3">
                  <c:v>خور</c:v>
                </c:pt>
                <c:pt idx="4">
                  <c:v>کوهپایه</c:v>
                </c:pt>
                <c:pt idx="5">
                  <c:v>نجف آباد</c:v>
                </c:pt>
                <c:pt idx="6">
                  <c:v>فریدن</c:v>
                </c:pt>
                <c:pt idx="7">
                  <c:v>برخوار</c:v>
                </c:pt>
                <c:pt idx="8">
                  <c:v>اصفهان 1</c:v>
                </c:pt>
                <c:pt idx="9">
                  <c:v>چادگان</c:v>
                </c:pt>
                <c:pt idx="10">
                  <c:v>دهاقان</c:v>
                </c:pt>
                <c:pt idx="11">
                  <c:v>استان</c:v>
                </c:pt>
                <c:pt idx="12">
                  <c:v>تیران </c:v>
                </c:pt>
                <c:pt idx="13">
                  <c:v>فلاورجان</c:v>
                </c:pt>
                <c:pt idx="14">
                  <c:v>نطنز</c:v>
                </c:pt>
                <c:pt idx="15">
                  <c:v>شهرضا</c:v>
                </c:pt>
                <c:pt idx="16">
                  <c:v>سمیرم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اصفهان 2</c:v>
                </c:pt>
                <c:pt idx="20">
                  <c:v>نائین</c:v>
                </c:pt>
                <c:pt idx="21">
                  <c:v>جرقویه</c:v>
                </c:pt>
                <c:pt idx="22">
                  <c:v>مبارکه</c:v>
                </c:pt>
                <c:pt idx="23">
                  <c:v>هرند</c:v>
                </c:pt>
                <c:pt idx="24">
                  <c:v>شاهین شهر </c:v>
                </c:pt>
                <c:pt idx="25">
                  <c:v>ورزنه</c:v>
                </c:pt>
                <c:pt idx="26">
                  <c:v>فریدونشهر</c:v>
                </c:pt>
                <c:pt idx="27">
                  <c:v>گلپایگان</c:v>
                </c:pt>
              </c:strCache>
            </c:strRef>
          </c:cat>
          <c:val>
            <c:numRef>
              <c:f>Sheet1!$C$1395:$C$1422</c:f>
              <c:numCache>
                <c:formatCode>0.00</c:formatCode>
                <c:ptCount val="28"/>
                <c:pt idx="0">
                  <c:v>28.689066980369088</c:v>
                </c:pt>
                <c:pt idx="1">
                  <c:v>19.593318809005083</c:v>
                </c:pt>
                <c:pt idx="2">
                  <c:v>18.733464677737125</c:v>
                </c:pt>
                <c:pt idx="3">
                  <c:v>16.824501309691719</c:v>
                </c:pt>
                <c:pt idx="4">
                  <c:v>16.809917355371901</c:v>
                </c:pt>
                <c:pt idx="5">
                  <c:v>16.572017651739852</c:v>
                </c:pt>
                <c:pt idx="6">
                  <c:v>15.998935179023027</c:v>
                </c:pt>
                <c:pt idx="7">
                  <c:v>15.776238518295438</c:v>
                </c:pt>
                <c:pt idx="8">
                  <c:v>15.180033341158502</c:v>
                </c:pt>
                <c:pt idx="9">
                  <c:v>14.928048073375152</c:v>
                </c:pt>
                <c:pt idx="10">
                  <c:v>14.213541666666666</c:v>
                </c:pt>
                <c:pt idx="11">
                  <c:v>14.068644252417956</c:v>
                </c:pt>
                <c:pt idx="12">
                  <c:v>13.954825891456657</c:v>
                </c:pt>
                <c:pt idx="13">
                  <c:v>13.889550188073487</c:v>
                </c:pt>
                <c:pt idx="14">
                  <c:v>13.725943923791895</c:v>
                </c:pt>
                <c:pt idx="15">
                  <c:v>12.889164855634897</c:v>
                </c:pt>
                <c:pt idx="16">
                  <c:v>12.83176253926985</c:v>
                </c:pt>
                <c:pt idx="17">
                  <c:v>12.795978286124665</c:v>
                </c:pt>
                <c:pt idx="18">
                  <c:v>12.365613543683322</c:v>
                </c:pt>
                <c:pt idx="19">
                  <c:v>12.243071723058364</c:v>
                </c:pt>
                <c:pt idx="20">
                  <c:v>12.147861082128484</c:v>
                </c:pt>
                <c:pt idx="21">
                  <c:v>11.662625398183806</c:v>
                </c:pt>
                <c:pt idx="22">
                  <c:v>11.545706231116393</c:v>
                </c:pt>
                <c:pt idx="23">
                  <c:v>11.472496909765143</c:v>
                </c:pt>
                <c:pt idx="24">
                  <c:v>10.849607028863645</c:v>
                </c:pt>
                <c:pt idx="25">
                  <c:v>10.286021216597288</c:v>
                </c:pt>
                <c:pt idx="26">
                  <c:v>10.141284126904319</c:v>
                </c:pt>
                <c:pt idx="27">
                  <c:v>9.9195801812853528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FC-4E17-A7A3-9730E77BFDA6}"/>
            </c:ext>
          </c:extLst>
        </c:ser>
        <c:ser>
          <c:idx val="1"/>
          <c:order val="1"/>
          <c:tx>
            <c:strRef>
              <c:f>Sheet1!$D$1394</c:f>
              <c:strCache>
                <c:ptCount val="1"/>
                <c:pt idx="0">
                  <c:v>هدف موردانتظار شیوع پره دیابت(مجموع ثبت شده و موارد مشکوک)تابستان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1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FC-4E17-A7A3-9730E77BFD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Sheet1!$B$1395:$B$1422</c:f>
              <c:strCache>
                <c:ptCount val="28"/>
                <c:pt idx="0">
                  <c:v>بوئین</c:v>
                </c:pt>
                <c:pt idx="1">
                  <c:v>خمینی شهر</c:v>
                </c:pt>
                <c:pt idx="2">
                  <c:v>خوانسار</c:v>
                </c:pt>
                <c:pt idx="3">
                  <c:v>خور</c:v>
                </c:pt>
                <c:pt idx="4">
                  <c:v>کوهپایه</c:v>
                </c:pt>
                <c:pt idx="5">
                  <c:v>نجف آباد</c:v>
                </c:pt>
                <c:pt idx="6">
                  <c:v>فریدن</c:v>
                </c:pt>
                <c:pt idx="7">
                  <c:v>برخوار</c:v>
                </c:pt>
                <c:pt idx="8">
                  <c:v>اصفهان 1</c:v>
                </c:pt>
                <c:pt idx="9">
                  <c:v>چادگان</c:v>
                </c:pt>
                <c:pt idx="10">
                  <c:v>دهاقان</c:v>
                </c:pt>
                <c:pt idx="11">
                  <c:v>استان</c:v>
                </c:pt>
                <c:pt idx="12">
                  <c:v>تیران </c:v>
                </c:pt>
                <c:pt idx="13">
                  <c:v>فلاورجان</c:v>
                </c:pt>
                <c:pt idx="14">
                  <c:v>نطنز</c:v>
                </c:pt>
                <c:pt idx="15">
                  <c:v>شهرضا</c:v>
                </c:pt>
                <c:pt idx="16">
                  <c:v>سمیرم</c:v>
                </c:pt>
                <c:pt idx="17">
                  <c:v>لنجان</c:v>
                </c:pt>
                <c:pt idx="18">
                  <c:v>اردستان</c:v>
                </c:pt>
                <c:pt idx="19">
                  <c:v>اصفهان 2</c:v>
                </c:pt>
                <c:pt idx="20">
                  <c:v>نائین</c:v>
                </c:pt>
                <c:pt idx="21">
                  <c:v>جرقویه</c:v>
                </c:pt>
                <c:pt idx="22">
                  <c:v>مبارکه</c:v>
                </c:pt>
                <c:pt idx="23">
                  <c:v>هرند</c:v>
                </c:pt>
                <c:pt idx="24">
                  <c:v>شاهین شهر </c:v>
                </c:pt>
                <c:pt idx="25">
                  <c:v>ورزنه</c:v>
                </c:pt>
                <c:pt idx="26">
                  <c:v>فریدونشهر</c:v>
                </c:pt>
                <c:pt idx="27">
                  <c:v>گلپایگان</c:v>
                </c:pt>
              </c:strCache>
            </c:strRef>
          </c:cat>
          <c:val>
            <c:numRef>
              <c:f>Sheet1!$D$1395:$D$1422</c:f>
              <c:numCache>
                <c:formatCode>0.00</c:formatCode>
                <c:ptCount val="28"/>
                <c:pt idx="0">
                  <c:v>31.434432181237298</c:v>
                </c:pt>
                <c:pt idx="1">
                  <c:v>20.904735604222392</c:v>
                </c:pt>
                <c:pt idx="2">
                  <c:v>20.414206175130758</c:v>
                </c:pt>
                <c:pt idx="3">
                  <c:v>17.202807499754588</c:v>
                </c:pt>
                <c:pt idx="4">
                  <c:v>17.763446985108637</c:v>
                </c:pt>
                <c:pt idx="5">
                  <c:v>17.444115536419091</c:v>
                </c:pt>
                <c:pt idx="6">
                  <c:v>16.577670703937166</c:v>
                </c:pt>
                <c:pt idx="7">
                  <c:v>16.83903065798123</c:v>
                </c:pt>
                <c:pt idx="8">
                  <c:v>15.927768874565048</c:v>
                </c:pt>
                <c:pt idx="9">
                  <c:v>15.854231974921628</c:v>
                </c:pt>
                <c:pt idx="10">
                  <c:v>14.576127239036444</c:v>
                </c:pt>
                <c:pt idx="11">
                  <c:v>14.876721298492287</c:v>
                </c:pt>
                <c:pt idx="12">
                  <c:v>14.892573563755255</c:v>
                </c:pt>
                <c:pt idx="13">
                  <c:v>14.185133249287068</c:v>
                </c:pt>
                <c:pt idx="14">
                  <c:v>13.653817025143894</c:v>
                </c:pt>
                <c:pt idx="15">
                  <c:v>13.624270113117198</c:v>
                </c:pt>
                <c:pt idx="16">
                  <c:v>13.351762266758815</c:v>
                </c:pt>
                <c:pt idx="17">
                  <c:v>13.497753494564012</c:v>
                </c:pt>
                <c:pt idx="18">
                  <c:v>12.520601066408144</c:v>
                </c:pt>
                <c:pt idx="19">
                  <c:v>12.932887517826018</c:v>
                </c:pt>
                <c:pt idx="20">
                  <c:v>13.114181818181821</c:v>
                </c:pt>
                <c:pt idx="21">
                  <c:v>13.16512251328599</c:v>
                </c:pt>
                <c:pt idx="22">
                  <c:v>12.115842970099752</c:v>
                </c:pt>
                <c:pt idx="23">
                  <c:v>13.471849865951745</c:v>
                </c:pt>
                <c:pt idx="24">
                  <c:v>12.26421759095726</c:v>
                </c:pt>
                <c:pt idx="25">
                  <c:v>11.860395045195849</c:v>
                </c:pt>
                <c:pt idx="26">
                  <c:v>10.930831125993306</c:v>
                </c:pt>
                <c:pt idx="27">
                  <c:v>10.482667430265465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FC-4E17-A7A3-9730E77BFDA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3795136"/>
        <c:axId val="-913788064"/>
      </c:barChart>
      <c:catAx>
        <c:axId val="-91379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88064"/>
        <c:crosses val="autoZero"/>
        <c:auto val="1"/>
        <c:lblAlgn val="ctr"/>
        <c:lblOffset val="100"/>
        <c:noMultiLvlLbl val="0"/>
      </c:catAx>
      <c:valAx>
        <c:axId val="-91378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379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400" b="1" dirty="0">
                <a:solidFill>
                  <a:srgbClr val="FF0000"/>
                </a:solidFill>
              </a:rPr>
              <a:t>درصد شیوع پره دیابت( ثبت شده)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fa-IR" sz="2400" b="1" dirty="0">
                <a:solidFill>
                  <a:srgbClr val="FF0000"/>
                </a:solidFill>
              </a:rPr>
              <a:t>تا</a:t>
            </a:r>
            <a:r>
              <a:rPr lang="fa-IR" sz="2400" b="1" baseline="0" dirty="0">
                <a:solidFill>
                  <a:srgbClr val="FF0000"/>
                </a:solidFill>
              </a:rPr>
              <a:t> تابستان </a:t>
            </a:r>
            <a:r>
              <a:rPr lang="fa-IR" sz="2400" b="1" dirty="0">
                <a:solidFill>
                  <a:srgbClr val="FF0000"/>
                </a:solidFill>
              </a:rPr>
              <a:t>1405 </a:t>
            </a:r>
          </a:p>
        </c:rich>
      </c:tx>
      <c:layout>
        <c:manualLayout>
          <c:xMode val="edge"/>
          <c:yMode val="edge"/>
          <c:x val="0.2614739465743397"/>
          <c:y val="9.41675266252360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3301813010532283E-2"/>
          <c:y val="6.6978976835386728E-2"/>
          <c:w val="0.94817549321498029"/>
          <c:h val="0.839375593105174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Sheet1!$C$793</c:f>
              <c:strCache>
                <c:ptCount val="1"/>
                <c:pt idx="0">
                  <c:v>درصد شیوع پره دیابت( ثبت شده)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5D5-414D-B560-9B89BC4716E8}"/>
              </c:ext>
            </c:extLst>
          </c:dPt>
          <c:dLbls>
            <c:dLbl>
              <c:idx val="17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F5D5-414D-B560-9B89BC4716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Sheet1!$B$794:$B$821</c:f>
              <c:strCache>
                <c:ptCount val="28"/>
                <c:pt idx="0">
                  <c:v>بوئین</c:v>
                </c:pt>
                <c:pt idx="1">
                  <c:v>خوانسار</c:v>
                </c:pt>
                <c:pt idx="2">
                  <c:v>کوهپایه</c:v>
                </c:pt>
                <c:pt idx="3">
                  <c:v>دهاقان</c:v>
                </c:pt>
                <c:pt idx="4">
                  <c:v>خور</c:v>
                </c:pt>
                <c:pt idx="5">
                  <c:v>فریدن</c:v>
                </c:pt>
                <c:pt idx="6">
                  <c:v>نجف آباد</c:v>
                </c:pt>
                <c:pt idx="7">
                  <c:v>فلاورجان</c:v>
                </c:pt>
                <c:pt idx="8">
                  <c:v>خمینی شهر</c:v>
                </c:pt>
                <c:pt idx="9">
                  <c:v>چادگان</c:v>
                </c:pt>
                <c:pt idx="10">
                  <c:v>شهرضا</c:v>
                </c:pt>
                <c:pt idx="11">
                  <c:v>اردستان</c:v>
                </c:pt>
                <c:pt idx="12">
                  <c:v>برخوار</c:v>
                </c:pt>
                <c:pt idx="13">
                  <c:v>تیران </c:v>
                </c:pt>
                <c:pt idx="14">
                  <c:v>اصفهان 1</c:v>
                </c:pt>
                <c:pt idx="15">
                  <c:v>لنجان</c:v>
                </c:pt>
                <c:pt idx="16">
                  <c:v>سمیرم</c:v>
                </c:pt>
                <c:pt idx="17">
                  <c:v>استان</c:v>
                </c:pt>
                <c:pt idx="18">
                  <c:v>نطنز</c:v>
                </c:pt>
                <c:pt idx="19">
                  <c:v>فریدونشهر</c:v>
                </c:pt>
                <c:pt idx="20">
                  <c:v>هرند</c:v>
                </c:pt>
                <c:pt idx="21">
                  <c:v>جرقویه</c:v>
                </c:pt>
                <c:pt idx="22">
                  <c:v>شاهین شهر </c:v>
                </c:pt>
                <c:pt idx="23">
                  <c:v>اصفهان 2</c:v>
                </c:pt>
                <c:pt idx="24">
                  <c:v>نائین</c:v>
                </c:pt>
                <c:pt idx="25">
                  <c:v>ورزنه</c:v>
                </c:pt>
                <c:pt idx="26">
                  <c:v>مبارکه</c:v>
                </c:pt>
                <c:pt idx="27">
                  <c:v>گلپایگان</c:v>
                </c:pt>
              </c:strCache>
            </c:strRef>
          </c:cat>
          <c:val>
            <c:numRef>
              <c:f>Sheet1!$C$794:$C$821</c:f>
              <c:numCache>
                <c:formatCode>0.00</c:formatCode>
                <c:ptCount val="28"/>
                <c:pt idx="0">
                  <c:v>21.968972869641938</c:v>
                </c:pt>
                <c:pt idx="1">
                  <c:v>13.622291021671826</c:v>
                </c:pt>
                <c:pt idx="2">
                  <c:v>13.297520661157025</c:v>
                </c:pt>
                <c:pt idx="3">
                  <c:v>11.822916666666666</c:v>
                </c:pt>
                <c:pt idx="4">
                  <c:v>11.152528712472295</c:v>
                </c:pt>
                <c:pt idx="5">
                  <c:v>10.498469319845601</c:v>
                </c:pt>
                <c:pt idx="6">
                  <c:v>9.4739443921965805</c:v>
                </c:pt>
                <c:pt idx="7">
                  <c:v>9.249950685975092</c:v>
                </c:pt>
                <c:pt idx="8">
                  <c:v>9.0739162009409231</c:v>
                </c:pt>
                <c:pt idx="9">
                  <c:v>8.7027568393864314</c:v>
                </c:pt>
                <c:pt idx="10">
                  <c:v>8.6171996274448919</c:v>
                </c:pt>
                <c:pt idx="11">
                  <c:v>8.2917988219302217</c:v>
                </c:pt>
                <c:pt idx="12">
                  <c:v>8.1915374190633941</c:v>
                </c:pt>
                <c:pt idx="13">
                  <c:v>8.1015371745268219</c:v>
                </c:pt>
                <c:pt idx="14">
                  <c:v>8.0945914222292217</c:v>
                </c:pt>
                <c:pt idx="15">
                  <c:v>8.0244175485288221</c:v>
                </c:pt>
                <c:pt idx="16">
                  <c:v>8.0029249268768279</c:v>
                </c:pt>
                <c:pt idx="17">
                  <c:v>7.8012892904421562</c:v>
                </c:pt>
                <c:pt idx="18">
                  <c:v>7.0230244128196233</c:v>
                </c:pt>
                <c:pt idx="19">
                  <c:v>6.7977273869978383</c:v>
                </c:pt>
                <c:pt idx="20">
                  <c:v>6.7598887515451178</c:v>
                </c:pt>
                <c:pt idx="21">
                  <c:v>6.5563638092521277</c:v>
                </c:pt>
                <c:pt idx="22">
                  <c:v>6.099632769331091</c:v>
                </c:pt>
                <c:pt idx="23">
                  <c:v>6.0822768718437015</c:v>
                </c:pt>
                <c:pt idx="24">
                  <c:v>5.7484970437720477</c:v>
                </c:pt>
                <c:pt idx="25">
                  <c:v>5.425003357056533</c:v>
                </c:pt>
                <c:pt idx="26">
                  <c:v>5.0933592910509082</c:v>
                </c:pt>
                <c:pt idx="27">
                  <c:v>4.2305595311115658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D5-414D-B560-9B89BC4716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86944"/>
        <c:axId val="-910684768"/>
      </c:barChart>
      <c:catAx>
        <c:axId val="-91068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4768"/>
        <c:crosses val="autoZero"/>
        <c:auto val="1"/>
        <c:lblAlgn val="ctr"/>
        <c:lblOffset val="100"/>
        <c:noMultiLvlLbl val="0"/>
      </c:catAx>
      <c:valAx>
        <c:axId val="-91068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درصد شیوع پره دیابت(ثبت شده) به تفکیک شهرستانها در فصل بهارو</a:t>
            </a:r>
            <a:r>
              <a:rPr lang="fa-IR" sz="2000" b="1" baseline="0" dirty="0">
                <a:solidFill>
                  <a:srgbClr val="FF0000"/>
                </a:solidFill>
              </a:rPr>
              <a:t> تابستان </a:t>
            </a:r>
            <a:r>
              <a:rPr lang="fa-IR" sz="2000" b="1" dirty="0" smtClean="0">
                <a:solidFill>
                  <a:srgbClr val="FF0000"/>
                </a:solidFill>
              </a:rPr>
              <a:t>1405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2608765822492732"/>
          <c:y val="0.10334429266903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Sheet1!$C$826</c:f>
              <c:strCache>
                <c:ptCount val="1"/>
                <c:pt idx="0">
                  <c:v>درصد شیوع پره دیابت( ثبت شده)تابستان 1405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FBD-41DE-9BFE-8630B0281C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Sheet1!$B$827:$B$854</c:f>
              <c:strCache>
                <c:ptCount val="28"/>
                <c:pt idx="0">
                  <c:v>بوئین</c:v>
                </c:pt>
                <c:pt idx="1">
                  <c:v>خوانسار</c:v>
                </c:pt>
                <c:pt idx="2">
                  <c:v>کوهپایه</c:v>
                </c:pt>
                <c:pt idx="3">
                  <c:v>دهاقان</c:v>
                </c:pt>
                <c:pt idx="4">
                  <c:v>خور</c:v>
                </c:pt>
                <c:pt idx="5">
                  <c:v>فریدن</c:v>
                </c:pt>
                <c:pt idx="6">
                  <c:v>نجف آباد</c:v>
                </c:pt>
                <c:pt idx="7">
                  <c:v>فلاورجان</c:v>
                </c:pt>
                <c:pt idx="8">
                  <c:v>خمینی شهر</c:v>
                </c:pt>
                <c:pt idx="9">
                  <c:v>چادگان</c:v>
                </c:pt>
                <c:pt idx="10">
                  <c:v>شهرضا</c:v>
                </c:pt>
                <c:pt idx="11">
                  <c:v>اردستان</c:v>
                </c:pt>
                <c:pt idx="12">
                  <c:v>برخوار</c:v>
                </c:pt>
                <c:pt idx="13">
                  <c:v>تیران </c:v>
                </c:pt>
                <c:pt idx="14">
                  <c:v>اصفهان 1</c:v>
                </c:pt>
                <c:pt idx="15">
                  <c:v>لنجان</c:v>
                </c:pt>
                <c:pt idx="16">
                  <c:v>سمیرم</c:v>
                </c:pt>
                <c:pt idx="17">
                  <c:v>استان</c:v>
                </c:pt>
                <c:pt idx="18">
                  <c:v>نطنز</c:v>
                </c:pt>
                <c:pt idx="19">
                  <c:v>فریدونشهر</c:v>
                </c:pt>
                <c:pt idx="20">
                  <c:v>هرند</c:v>
                </c:pt>
                <c:pt idx="21">
                  <c:v>جرقویه</c:v>
                </c:pt>
                <c:pt idx="22">
                  <c:v>شاهین شهر </c:v>
                </c:pt>
                <c:pt idx="23">
                  <c:v>اصفهان 2</c:v>
                </c:pt>
                <c:pt idx="24">
                  <c:v>نائین</c:v>
                </c:pt>
                <c:pt idx="25">
                  <c:v>ورزنه</c:v>
                </c:pt>
                <c:pt idx="26">
                  <c:v>مبارکه</c:v>
                </c:pt>
                <c:pt idx="27">
                  <c:v>گلپایگان</c:v>
                </c:pt>
              </c:strCache>
            </c:strRef>
          </c:cat>
          <c:val>
            <c:numRef>
              <c:f>Sheet1!$C$827:$C$854</c:f>
              <c:numCache>
                <c:formatCode>0.00</c:formatCode>
                <c:ptCount val="28"/>
                <c:pt idx="0">
                  <c:v>21.968972869641938</c:v>
                </c:pt>
                <c:pt idx="1">
                  <c:v>13.622291021671826</c:v>
                </c:pt>
                <c:pt idx="2">
                  <c:v>13.297520661157025</c:v>
                </c:pt>
                <c:pt idx="3">
                  <c:v>11.822916666666666</c:v>
                </c:pt>
                <c:pt idx="4">
                  <c:v>11.152528712472295</c:v>
                </c:pt>
                <c:pt idx="5">
                  <c:v>10.498469319845601</c:v>
                </c:pt>
                <c:pt idx="6">
                  <c:v>9.4739443921965805</c:v>
                </c:pt>
                <c:pt idx="7">
                  <c:v>9.249950685975092</c:v>
                </c:pt>
                <c:pt idx="8">
                  <c:v>9.0739162009409231</c:v>
                </c:pt>
                <c:pt idx="9">
                  <c:v>8.7027568393864314</c:v>
                </c:pt>
                <c:pt idx="10">
                  <c:v>8.6171996274448919</c:v>
                </c:pt>
                <c:pt idx="11">
                  <c:v>8.2917988219302217</c:v>
                </c:pt>
                <c:pt idx="12">
                  <c:v>8.1915374190633941</c:v>
                </c:pt>
                <c:pt idx="13">
                  <c:v>8.1015371745268219</c:v>
                </c:pt>
                <c:pt idx="14">
                  <c:v>8.0945914222292217</c:v>
                </c:pt>
                <c:pt idx="15">
                  <c:v>8.0244175485288221</c:v>
                </c:pt>
                <c:pt idx="16">
                  <c:v>8.0029249268768279</c:v>
                </c:pt>
                <c:pt idx="17">
                  <c:v>7.8012892904421562</c:v>
                </c:pt>
                <c:pt idx="18">
                  <c:v>7.0230244128196233</c:v>
                </c:pt>
                <c:pt idx="19">
                  <c:v>6.7977273869978383</c:v>
                </c:pt>
                <c:pt idx="20">
                  <c:v>6.7598887515451178</c:v>
                </c:pt>
                <c:pt idx="21">
                  <c:v>6.5563638092521277</c:v>
                </c:pt>
                <c:pt idx="22">
                  <c:v>6.099632769331091</c:v>
                </c:pt>
                <c:pt idx="23">
                  <c:v>6.0822768718437015</c:v>
                </c:pt>
                <c:pt idx="24">
                  <c:v>5.7484970437720477</c:v>
                </c:pt>
                <c:pt idx="25">
                  <c:v>5.425003357056533</c:v>
                </c:pt>
                <c:pt idx="26">
                  <c:v>5.0933592910509082</c:v>
                </c:pt>
                <c:pt idx="27">
                  <c:v>4.2305595311115658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D-41DE-9BFE-8630B0281C70}"/>
            </c:ext>
          </c:extLst>
        </c:ser>
        <c:ser>
          <c:idx val="1"/>
          <c:order val="1"/>
          <c:tx>
            <c:strRef>
              <c:f>Sheet1!$D$826</c:f>
              <c:strCache>
                <c:ptCount val="1"/>
                <c:pt idx="0">
                  <c:v>درصد شیوع پره دیابت( ثبت شده)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BD-41DE-9BFE-8630B0281C7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Sheet1!$B$827:$B$854</c:f>
              <c:strCache>
                <c:ptCount val="28"/>
                <c:pt idx="0">
                  <c:v>بوئین</c:v>
                </c:pt>
                <c:pt idx="1">
                  <c:v>خوانسار</c:v>
                </c:pt>
                <c:pt idx="2">
                  <c:v>کوهپایه</c:v>
                </c:pt>
                <c:pt idx="3">
                  <c:v>دهاقان</c:v>
                </c:pt>
                <c:pt idx="4">
                  <c:v>خور</c:v>
                </c:pt>
                <c:pt idx="5">
                  <c:v>فریدن</c:v>
                </c:pt>
                <c:pt idx="6">
                  <c:v>نجف آباد</c:v>
                </c:pt>
                <c:pt idx="7">
                  <c:v>فلاورجان</c:v>
                </c:pt>
                <c:pt idx="8">
                  <c:v>خمینی شهر</c:v>
                </c:pt>
                <c:pt idx="9">
                  <c:v>چادگان</c:v>
                </c:pt>
                <c:pt idx="10">
                  <c:v>شهرضا</c:v>
                </c:pt>
                <c:pt idx="11">
                  <c:v>اردستان</c:v>
                </c:pt>
                <c:pt idx="12">
                  <c:v>برخوار</c:v>
                </c:pt>
                <c:pt idx="13">
                  <c:v>تیران </c:v>
                </c:pt>
                <c:pt idx="14">
                  <c:v>اصفهان 1</c:v>
                </c:pt>
                <c:pt idx="15">
                  <c:v>لنجان</c:v>
                </c:pt>
                <c:pt idx="16">
                  <c:v>سمیرم</c:v>
                </c:pt>
                <c:pt idx="17">
                  <c:v>استان</c:v>
                </c:pt>
                <c:pt idx="18">
                  <c:v>نطنز</c:v>
                </c:pt>
                <c:pt idx="19">
                  <c:v>فریدونشهر</c:v>
                </c:pt>
                <c:pt idx="20">
                  <c:v>هرند</c:v>
                </c:pt>
                <c:pt idx="21">
                  <c:v>جرقویه</c:v>
                </c:pt>
                <c:pt idx="22">
                  <c:v>شاهین شهر </c:v>
                </c:pt>
                <c:pt idx="23">
                  <c:v>اصفهان 2</c:v>
                </c:pt>
                <c:pt idx="24">
                  <c:v>نائین</c:v>
                </c:pt>
                <c:pt idx="25">
                  <c:v>ورزنه</c:v>
                </c:pt>
                <c:pt idx="26">
                  <c:v>مبارکه</c:v>
                </c:pt>
                <c:pt idx="27">
                  <c:v>گلپایگان</c:v>
                </c:pt>
              </c:strCache>
            </c:strRef>
          </c:cat>
          <c:val>
            <c:numRef>
              <c:f>Sheet1!$D$827:$D$854</c:f>
              <c:numCache>
                <c:formatCode>0.00</c:formatCode>
                <c:ptCount val="28"/>
                <c:pt idx="0">
                  <c:v>21.558836300477637</c:v>
                </c:pt>
                <c:pt idx="1">
                  <c:v>13.078176811105491</c:v>
                </c:pt>
                <c:pt idx="2">
                  <c:v>12.844036697247708</c:v>
                </c:pt>
                <c:pt idx="3">
                  <c:v>11.370292349586395</c:v>
                </c:pt>
                <c:pt idx="4">
                  <c:v>10.483001861467619</c:v>
                </c:pt>
                <c:pt idx="5">
                  <c:v>9.9162655765807344</c:v>
                </c:pt>
                <c:pt idx="6">
                  <c:v>9.0264972518513691</c:v>
                </c:pt>
                <c:pt idx="7">
                  <c:v>8.8360955913423158</c:v>
                </c:pt>
                <c:pt idx="8">
                  <c:v>8.8503176054771497</c:v>
                </c:pt>
                <c:pt idx="9">
                  <c:v>8.4918938643590671</c:v>
                </c:pt>
                <c:pt idx="10">
                  <c:v>8.3734125582924417</c:v>
                </c:pt>
                <c:pt idx="11">
                  <c:v>7.7369439071566735</c:v>
                </c:pt>
                <c:pt idx="12">
                  <c:v>7.4608958407394246</c:v>
                </c:pt>
                <c:pt idx="13">
                  <c:v>7.7534996642388556</c:v>
                </c:pt>
                <c:pt idx="14">
                  <c:v>7.7491281464129873</c:v>
                </c:pt>
                <c:pt idx="15">
                  <c:v>7.5865727790103215</c:v>
                </c:pt>
                <c:pt idx="16">
                  <c:v>7.7006969197212323</c:v>
                </c:pt>
                <c:pt idx="17">
                  <c:v>7.4092558283336318</c:v>
                </c:pt>
                <c:pt idx="18">
                  <c:v>6.9178365764612888</c:v>
                </c:pt>
                <c:pt idx="19">
                  <c:v>6.494218500797448</c:v>
                </c:pt>
                <c:pt idx="20">
                  <c:v>6.9191996334198871</c:v>
                </c:pt>
                <c:pt idx="21">
                  <c:v>6.4761012183692594</c:v>
                </c:pt>
                <c:pt idx="22">
                  <c:v>5.5226873694633749</c:v>
                </c:pt>
                <c:pt idx="23">
                  <c:v>5.6591135220763853</c:v>
                </c:pt>
                <c:pt idx="24">
                  <c:v>4.9920339883165159</c:v>
                </c:pt>
                <c:pt idx="25">
                  <c:v>5.2862557350887691</c:v>
                </c:pt>
                <c:pt idx="26">
                  <c:v>4.7906134931036632</c:v>
                </c:pt>
                <c:pt idx="27">
                  <c:v>4.0783498936009783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BD-41DE-9BFE-8630B0281C7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73344"/>
        <c:axId val="-910677696"/>
      </c:barChart>
      <c:catAx>
        <c:axId val="-91067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7696"/>
        <c:crosses val="autoZero"/>
        <c:auto val="1"/>
        <c:lblAlgn val="ctr"/>
        <c:lblOffset val="100"/>
        <c:noMultiLvlLbl val="0"/>
      </c:catAx>
      <c:valAx>
        <c:axId val="-91067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>
                <a:solidFill>
                  <a:srgbClr val="FF0000"/>
                </a:solidFill>
              </a:rPr>
              <a:t>مقایسه درصد شیوع پره</a:t>
            </a:r>
            <a:r>
              <a:rPr lang="fa-IR" sz="1800" b="1" baseline="0">
                <a:solidFill>
                  <a:srgbClr val="FF0000"/>
                </a:solidFill>
              </a:rPr>
              <a:t> دیابت(ثبت شده) با هدف موردانتظار تابستان 1405 به تفکیک شهرستانها</a:t>
            </a:r>
            <a:endParaRPr lang="en-US" sz="1800" b="1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8475129743082899"/>
          <c:y val="0.110961755624857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Sheet1!$C$860</c:f>
              <c:strCache>
                <c:ptCount val="1"/>
                <c:pt idx="0">
                  <c:v>درصد شیوع پره دیابت( ثبت شده) تابستان 1405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06D-4158-9F98-EA1C078D0A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Sheet1!$B$861:$B$888</c:f>
              <c:strCache>
                <c:ptCount val="28"/>
                <c:pt idx="0">
                  <c:v>بوئین</c:v>
                </c:pt>
                <c:pt idx="1">
                  <c:v>خوانسار</c:v>
                </c:pt>
                <c:pt idx="2">
                  <c:v>کوهپایه</c:v>
                </c:pt>
                <c:pt idx="3">
                  <c:v>دهاقان</c:v>
                </c:pt>
                <c:pt idx="4">
                  <c:v>خور</c:v>
                </c:pt>
                <c:pt idx="5">
                  <c:v>فریدن</c:v>
                </c:pt>
                <c:pt idx="6">
                  <c:v>نجف آباد</c:v>
                </c:pt>
                <c:pt idx="7">
                  <c:v>فلاورجان</c:v>
                </c:pt>
                <c:pt idx="8">
                  <c:v>خمینی شهر</c:v>
                </c:pt>
                <c:pt idx="9">
                  <c:v>چادگان</c:v>
                </c:pt>
                <c:pt idx="10">
                  <c:v>شهرضا</c:v>
                </c:pt>
                <c:pt idx="11">
                  <c:v>اردستان</c:v>
                </c:pt>
                <c:pt idx="12">
                  <c:v>برخوار</c:v>
                </c:pt>
                <c:pt idx="13">
                  <c:v>تیران </c:v>
                </c:pt>
                <c:pt idx="14">
                  <c:v>اصفهان 1</c:v>
                </c:pt>
                <c:pt idx="15">
                  <c:v>لنجان</c:v>
                </c:pt>
                <c:pt idx="16">
                  <c:v>سمیرم</c:v>
                </c:pt>
                <c:pt idx="17">
                  <c:v>استان</c:v>
                </c:pt>
                <c:pt idx="18">
                  <c:v>نطنز</c:v>
                </c:pt>
                <c:pt idx="19">
                  <c:v>فریدونشهر</c:v>
                </c:pt>
                <c:pt idx="20">
                  <c:v>هرند</c:v>
                </c:pt>
                <c:pt idx="21">
                  <c:v>جرقویه</c:v>
                </c:pt>
                <c:pt idx="22">
                  <c:v>شاهین شهر </c:v>
                </c:pt>
                <c:pt idx="23">
                  <c:v>اصفهان 2</c:v>
                </c:pt>
                <c:pt idx="24">
                  <c:v>نائین</c:v>
                </c:pt>
                <c:pt idx="25">
                  <c:v>ورزنه</c:v>
                </c:pt>
                <c:pt idx="26">
                  <c:v>مبارکه</c:v>
                </c:pt>
                <c:pt idx="27">
                  <c:v>گلپایگان</c:v>
                </c:pt>
              </c:strCache>
            </c:strRef>
          </c:cat>
          <c:val>
            <c:numRef>
              <c:f>Sheet1!$C$861:$C$888</c:f>
              <c:numCache>
                <c:formatCode>0.00</c:formatCode>
                <c:ptCount val="28"/>
                <c:pt idx="0">
                  <c:v>21.968972869641938</c:v>
                </c:pt>
                <c:pt idx="1">
                  <c:v>13.622291021671826</c:v>
                </c:pt>
                <c:pt idx="2">
                  <c:v>13.297520661157025</c:v>
                </c:pt>
                <c:pt idx="3">
                  <c:v>11.822916666666666</c:v>
                </c:pt>
                <c:pt idx="4">
                  <c:v>11.152528712472295</c:v>
                </c:pt>
                <c:pt idx="5">
                  <c:v>10.498469319845601</c:v>
                </c:pt>
                <c:pt idx="6">
                  <c:v>9.4739443921965805</c:v>
                </c:pt>
                <c:pt idx="7">
                  <c:v>9.249950685975092</c:v>
                </c:pt>
                <c:pt idx="8">
                  <c:v>9.0739162009409231</c:v>
                </c:pt>
                <c:pt idx="9">
                  <c:v>8.7027568393864314</c:v>
                </c:pt>
                <c:pt idx="10">
                  <c:v>8.6171996274448919</c:v>
                </c:pt>
                <c:pt idx="11">
                  <c:v>8.2917988219302217</c:v>
                </c:pt>
                <c:pt idx="12">
                  <c:v>8.1915374190633941</c:v>
                </c:pt>
                <c:pt idx="13">
                  <c:v>8.1015371745268219</c:v>
                </c:pt>
                <c:pt idx="14">
                  <c:v>8.0945914222292217</c:v>
                </c:pt>
                <c:pt idx="15">
                  <c:v>8.0244175485288221</c:v>
                </c:pt>
                <c:pt idx="16">
                  <c:v>8.0029249268768279</c:v>
                </c:pt>
                <c:pt idx="17">
                  <c:v>7.8012892904421562</c:v>
                </c:pt>
                <c:pt idx="18">
                  <c:v>7.0230244128196233</c:v>
                </c:pt>
                <c:pt idx="19">
                  <c:v>6.7977273869978383</c:v>
                </c:pt>
                <c:pt idx="20">
                  <c:v>6.7598887515451178</c:v>
                </c:pt>
                <c:pt idx="21">
                  <c:v>6.5563638092521277</c:v>
                </c:pt>
                <c:pt idx="22">
                  <c:v>6.099632769331091</c:v>
                </c:pt>
                <c:pt idx="23">
                  <c:v>6.0822768718437015</c:v>
                </c:pt>
                <c:pt idx="24">
                  <c:v>5.7484970437720477</c:v>
                </c:pt>
                <c:pt idx="25">
                  <c:v>5.425003357056533</c:v>
                </c:pt>
                <c:pt idx="26">
                  <c:v>5.0933592910509082</c:v>
                </c:pt>
                <c:pt idx="27">
                  <c:v>4.2305595311115658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6D-4158-9F98-EA1C078D0AF9}"/>
            </c:ext>
          </c:extLst>
        </c:ser>
        <c:ser>
          <c:idx val="1"/>
          <c:order val="1"/>
          <c:tx>
            <c:strRef>
              <c:f>Sheet1!$D$860</c:f>
              <c:strCache>
                <c:ptCount val="1"/>
                <c:pt idx="0">
                  <c:v>هدف موردانتظار شیوع پره دیابت(ثبت شده)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7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06D-4158-9F98-EA1C078D0AF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Sheet1!$B$861:$B$888</c:f>
              <c:strCache>
                <c:ptCount val="28"/>
                <c:pt idx="0">
                  <c:v>بوئین</c:v>
                </c:pt>
                <c:pt idx="1">
                  <c:v>خوانسار</c:v>
                </c:pt>
                <c:pt idx="2">
                  <c:v>کوهپایه</c:v>
                </c:pt>
                <c:pt idx="3">
                  <c:v>دهاقان</c:v>
                </c:pt>
                <c:pt idx="4">
                  <c:v>خور</c:v>
                </c:pt>
                <c:pt idx="5">
                  <c:v>فریدن</c:v>
                </c:pt>
                <c:pt idx="6">
                  <c:v>نجف آباد</c:v>
                </c:pt>
                <c:pt idx="7">
                  <c:v>فلاورجان</c:v>
                </c:pt>
                <c:pt idx="8">
                  <c:v>خمینی شهر</c:v>
                </c:pt>
                <c:pt idx="9">
                  <c:v>چادگان</c:v>
                </c:pt>
                <c:pt idx="10">
                  <c:v>شهرضا</c:v>
                </c:pt>
                <c:pt idx="11">
                  <c:v>اردستان</c:v>
                </c:pt>
                <c:pt idx="12">
                  <c:v>برخوار</c:v>
                </c:pt>
                <c:pt idx="13">
                  <c:v>تیران </c:v>
                </c:pt>
                <c:pt idx="14">
                  <c:v>اصفهان 1</c:v>
                </c:pt>
                <c:pt idx="15">
                  <c:v>لنجان</c:v>
                </c:pt>
                <c:pt idx="16">
                  <c:v>سمیرم</c:v>
                </c:pt>
                <c:pt idx="17">
                  <c:v>استان</c:v>
                </c:pt>
                <c:pt idx="18">
                  <c:v>نطنز</c:v>
                </c:pt>
                <c:pt idx="19">
                  <c:v>فریدونشهر</c:v>
                </c:pt>
                <c:pt idx="20">
                  <c:v>هرند</c:v>
                </c:pt>
                <c:pt idx="21">
                  <c:v>جرقویه</c:v>
                </c:pt>
                <c:pt idx="22">
                  <c:v>شاهین شهر </c:v>
                </c:pt>
                <c:pt idx="23">
                  <c:v>اصفهان 2</c:v>
                </c:pt>
                <c:pt idx="24">
                  <c:v>نائین</c:v>
                </c:pt>
                <c:pt idx="25">
                  <c:v>ورزنه</c:v>
                </c:pt>
                <c:pt idx="26">
                  <c:v>مبارکه</c:v>
                </c:pt>
                <c:pt idx="27">
                  <c:v>گلپایگان</c:v>
                </c:pt>
              </c:strCache>
            </c:strRef>
          </c:cat>
          <c:val>
            <c:numRef>
              <c:f>Sheet1!$D$861:$D$888</c:f>
              <c:numCache>
                <c:formatCode>0.00</c:formatCode>
                <c:ptCount val="28"/>
                <c:pt idx="0">
                  <c:v>25.559250653499856</c:v>
                </c:pt>
                <c:pt idx="1">
                  <c:v>15.426297733535794</c:v>
                </c:pt>
                <c:pt idx="2">
                  <c:v>15.135242900154612</c:v>
                </c:pt>
                <c:pt idx="3">
                  <c:v>13.267140210006179</c:v>
                </c:pt>
                <c:pt idx="4">
                  <c:v>12.195543339550408</c:v>
                </c:pt>
                <c:pt idx="5">
                  <c:v>11.648262433583049</c:v>
                </c:pt>
                <c:pt idx="6">
                  <c:v>10.573507953594067</c:v>
                </c:pt>
                <c:pt idx="7">
                  <c:v>10.313049868200173</c:v>
                </c:pt>
                <c:pt idx="8">
                  <c:v>10.505668948312344</c:v>
                </c:pt>
                <c:pt idx="9">
                  <c:v>9.8047544409613376</c:v>
                </c:pt>
                <c:pt idx="10">
                  <c:v>9.9619725880139729</c:v>
                </c:pt>
                <c:pt idx="11">
                  <c:v>8.8927936661819373</c:v>
                </c:pt>
                <c:pt idx="12">
                  <c:v>8.697603537919079</c:v>
                </c:pt>
                <c:pt idx="13">
                  <c:v>9.112278789765945</c:v>
                </c:pt>
                <c:pt idx="14">
                  <c:v>9.1539272022170444</c:v>
                </c:pt>
                <c:pt idx="15">
                  <c:v>8.8649323274905711</c:v>
                </c:pt>
                <c:pt idx="16">
                  <c:v>9.0684439955345244</c:v>
                </c:pt>
                <c:pt idx="17">
                  <c:v>8.6852473328741802</c:v>
                </c:pt>
                <c:pt idx="18">
                  <c:v>8.1562405331717649</c:v>
                </c:pt>
                <c:pt idx="19">
                  <c:v>7.7315208156329644</c:v>
                </c:pt>
                <c:pt idx="20">
                  <c:v>8.2857908847184998</c:v>
                </c:pt>
                <c:pt idx="21">
                  <c:v>7.7624512063208391</c:v>
                </c:pt>
                <c:pt idx="22">
                  <c:v>6.0289650300247244</c:v>
                </c:pt>
                <c:pt idx="23">
                  <c:v>6.6549774203771204</c:v>
                </c:pt>
                <c:pt idx="24">
                  <c:v>5.8216242424242424</c:v>
                </c:pt>
                <c:pt idx="25">
                  <c:v>6.2547706729159698</c:v>
                </c:pt>
                <c:pt idx="26">
                  <c:v>5.5885594663102003</c:v>
                </c:pt>
                <c:pt idx="27">
                  <c:v>4.5480898800700711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6D-4158-9F98-EA1C078D0AF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82592"/>
        <c:axId val="-910677152"/>
      </c:barChart>
      <c:catAx>
        <c:axId val="-91068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7152"/>
        <c:crosses val="autoZero"/>
        <c:auto val="1"/>
        <c:lblAlgn val="ctr"/>
        <c:lblOffset val="100"/>
        <c:noMultiLvlLbl val="0"/>
      </c:catAx>
      <c:valAx>
        <c:axId val="-91067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1800" b="1">
                <a:solidFill>
                  <a:srgbClr val="FF0000"/>
                </a:solidFill>
              </a:rPr>
              <a:t>درصد شناسایی موارد مشکوک به پره دیابت از خطرسنجی انجام شده تا تابستان 1405 </a:t>
            </a:r>
          </a:p>
        </c:rich>
      </c:tx>
      <c:layout>
        <c:manualLayout>
          <c:xMode val="edge"/>
          <c:yMode val="edge"/>
          <c:x val="0.22743577283816402"/>
          <c:y val="8.730158730158729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Sheet1!$C$894</c:f>
              <c:strCache>
                <c:ptCount val="1"/>
                <c:pt idx="0">
                  <c:v>درصدموارد مشکوک به پره دیابت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C6-4EBD-9F43-64758C1E71AB}"/>
              </c:ext>
            </c:extLst>
          </c:dPt>
          <c:dLbls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FC6-4EBD-9F43-64758C1E71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Sheet1!$B$895:$B$922</c:f>
              <c:strCache>
                <c:ptCount val="28"/>
                <c:pt idx="0">
                  <c:v>خمینی شهر</c:v>
                </c:pt>
                <c:pt idx="1">
                  <c:v>برخوار</c:v>
                </c:pt>
                <c:pt idx="2">
                  <c:v>نجف آباد</c:v>
                </c:pt>
                <c:pt idx="3">
                  <c:v>اصفهان 1</c:v>
                </c:pt>
                <c:pt idx="4">
                  <c:v>بوئین</c:v>
                </c:pt>
                <c:pt idx="5">
                  <c:v>نطنز</c:v>
                </c:pt>
                <c:pt idx="6">
                  <c:v>مبارکه</c:v>
                </c:pt>
                <c:pt idx="7">
                  <c:v>نائین</c:v>
                </c:pt>
                <c:pt idx="8">
                  <c:v>استان</c:v>
                </c:pt>
                <c:pt idx="9">
                  <c:v>چادگان</c:v>
                </c:pt>
                <c:pt idx="10">
                  <c:v>اصفهان 2</c:v>
                </c:pt>
                <c:pt idx="11">
                  <c:v>تیران </c:v>
                </c:pt>
                <c:pt idx="12">
                  <c:v>گلپایگان</c:v>
                </c:pt>
                <c:pt idx="13">
                  <c:v>خور</c:v>
                </c:pt>
                <c:pt idx="14">
                  <c:v>فریدن</c:v>
                </c:pt>
                <c:pt idx="15">
                  <c:v>خوانسار</c:v>
                </c:pt>
                <c:pt idx="16">
                  <c:v>جرقویه</c:v>
                </c:pt>
                <c:pt idx="17">
                  <c:v>ورزنه</c:v>
                </c:pt>
                <c:pt idx="18">
                  <c:v>سمیرم</c:v>
                </c:pt>
                <c:pt idx="19">
                  <c:v>لنجان</c:v>
                </c:pt>
                <c:pt idx="20">
                  <c:v>شاهین شهر </c:v>
                </c:pt>
                <c:pt idx="21">
                  <c:v>هرند</c:v>
                </c:pt>
                <c:pt idx="22">
                  <c:v>فلاورجان</c:v>
                </c:pt>
                <c:pt idx="23">
                  <c:v>شهرضا</c:v>
                </c:pt>
                <c:pt idx="24">
                  <c:v>اردستان</c:v>
                </c:pt>
                <c:pt idx="25">
                  <c:v>کوهپایه</c:v>
                </c:pt>
                <c:pt idx="26">
                  <c:v>فریدونشهر</c:v>
                </c:pt>
                <c:pt idx="27">
                  <c:v>دهاقان</c:v>
                </c:pt>
              </c:strCache>
            </c:strRef>
          </c:cat>
          <c:val>
            <c:numRef>
              <c:f>Sheet1!$C$895:$C$922</c:f>
              <c:numCache>
                <c:formatCode>0.00</c:formatCode>
                <c:ptCount val="28"/>
                <c:pt idx="0">
                  <c:v>10.51940260806416</c:v>
                </c:pt>
                <c:pt idx="1">
                  <c:v>7.5847010992320438</c:v>
                </c:pt>
                <c:pt idx="2">
                  <c:v>7.0980732595432734</c:v>
                </c:pt>
                <c:pt idx="3">
                  <c:v>7.0854419189292788</c:v>
                </c:pt>
                <c:pt idx="4">
                  <c:v>6.7200941107271523</c:v>
                </c:pt>
                <c:pt idx="5">
                  <c:v>6.7029195109722703</c:v>
                </c:pt>
                <c:pt idx="6">
                  <c:v>6.4523469400654845</c:v>
                </c:pt>
                <c:pt idx="7">
                  <c:v>6.3993640383564365</c:v>
                </c:pt>
                <c:pt idx="8">
                  <c:v>6.2673549619758004</c:v>
                </c:pt>
                <c:pt idx="9">
                  <c:v>6.2252912339887194</c:v>
                </c:pt>
                <c:pt idx="10">
                  <c:v>6.1607948512146606</c:v>
                </c:pt>
                <c:pt idx="11">
                  <c:v>5.8532887169298338</c:v>
                </c:pt>
                <c:pt idx="12">
                  <c:v>5.6890206501737888</c:v>
                </c:pt>
                <c:pt idx="13">
                  <c:v>5.6719725972194244</c:v>
                </c:pt>
                <c:pt idx="14">
                  <c:v>5.5004658591774263</c:v>
                </c:pt>
                <c:pt idx="15">
                  <c:v>5.1111736560652963</c:v>
                </c:pt>
                <c:pt idx="16">
                  <c:v>5.1062615889316785</c:v>
                </c:pt>
                <c:pt idx="17">
                  <c:v>4.8610178595407545</c:v>
                </c:pt>
                <c:pt idx="18">
                  <c:v>4.8288376123930234</c:v>
                </c:pt>
                <c:pt idx="19">
                  <c:v>4.7715607375958431</c:v>
                </c:pt>
                <c:pt idx="20">
                  <c:v>4.7499742595325527</c:v>
                </c:pt>
                <c:pt idx="21">
                  <c:v>4.712608158220025</c:v>
                </c:pt>
                <c:pt idx="22">
                  <c:v>4.6395995020983971</c:v>
                </c:pt>
                <c:pt idx="23">
                  <c:v>4.2719652281900027</c:v>
                </c:pt>
                <c:pt idx="24">
                  <c:v>4.0738147217530996</c:v>
                </c:pt>
                <c:pt idx="25">
                  <c:v>3.5123966942148761</c:v>
                </c:pt>
                <c:pt idx="26">
                  <c:v>3.3435567399064809</c:v>
                </c:pt>
                <c:pt idx="27">
                  <c:v>2.390625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6-4EBD-9F43-64758C1E71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72800"/>
        <c:axId val="-910685856"/>
      </c:barChart>
      <c:catAx>
        <c:axId val="-91067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5856"/>
        <c:crosses val="autoZero"/>
        <c:auto val="1"/>
        <c:lblAlgn val="ctr"/>
        <c:lblOffset val="100"/>
        <c:noMultiLvlLbl val="0"/>
      </c:catAx>
      <c:valAx>
        <c:axId val="-91068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درصد شناسایی موارد مشکوک به پره دیابت به</a:t>
            </a:r>
            <a:r>
              <a:rPr lang="fa-IR" sz="2000" b="1" baseline="0" dirty="0">
                <a:solidFill>
                  <a:srgbClr val="FF0000"/>
                </a:solidFill>
              </a:rPr>
              <a:t> تفکیک شهرستانها درفصل </a:t>
            </a:r>
            <a:r>
              <a:rPr lang="fa-IR" sz="2000" b="1" baseline="0" dirty="0" smtClean="0">
                <a:solidFill>
                  <a:srgbClr val="FF0000"/>
                </a:solidFill>
              </a:rPr>
              <a:t>بهار و تابستان 1405</a:t>
            </a:r>
            <a:endParaRPr lang="en-US" sz="2000" b="1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Sheet1!$C$926</c:f>
              <c:strCache>
                <c:ptCount val="1"/>
                <c:pt idx="0">
                  <c:v>درصدموارد مشکوک به پره دیابت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35A-4882-AF93-AF4B1CAD87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Sheet1!$B$927:$B$954</c:f>
              <c:strCache>
                <c:ptCount val="28"/>
                <c:pt idx="0">
                  <c:v>خمینی شهر</c:v>
                </c:pt>
                <c:pt idx="1">
                  <c:v>برخوار</c:v>
                </c:pt>
                <c:pt idx="2">
                  <c:v>نجف آباد</c:v>
                </c:pt>
                <c:pt idx="3">
                  <c:v>اصفهان 1</c:v>
                </c:pt>
                <c:pt idx="4">
                  <c:v>بوئین</c:v>
                </c:pt>
                <c:pt idx="5">
                  <c:v>نطنز</c:v>
                </c:pt>
                <c:pt idx="6">
                  <c:v>مبارکه</c:v>
                </c:pt>
                <c:pt idx="7">
                  <c:v>نائین</c:v>
                </c:pt>
                <c:pt idx="8">
                  <c:v>استان</c:v>
                </c:pt>
                <c:pt idx="9">
                  <c:v>چادگان</c:v>
                </c:pt>
                <c:pt idx="10">
                  <c:v>اصفهان 2</c:v>
                </c:pt>
                <c:pt idx="11">
                  <c:v>تیران </c:v>
                </c:pt>
                <c:pt idx="12">
                  <c:v>گلپایگان</c:v>
                </c:pt>
                <c:pt idx="13">
                  <c:v>خور</c:v>
                </c:pt>
                <c:pt idx="14">
                  <c:v>فریدن</c:v>
                </c:pt>
                <c:pt idx="15">
                  <c:v>خوانسار</c:v>
                </c:pt>
                <c:pt idx="16">
                  <c:v>جرقویه</c:v>
                </c:pt>
                <c:pt idx="17">
                  <c:v>ورزنه</c:v>
                </c:pt>
                <c:pt idx="18">
                  <c:v>سمیرم</c:v>
                </c:pt>
                <c:pt idx="19">
                  <c:v>لنجان</c:v>
                </c:pt>
                <c:pt idx="20">
                  <c:v>شاهین شهر </c:v>
                </c:pt>
                <c:pt idx="21">
                  <c:v>هرند</c:v>
                </c:pt>
                <c:pt idx="22">
                  <c:v>فلاورجان</c:v>
                </c:pt>
                <c:pt idx="23">
                  <c:v>شهرضا</c:v>
                </c:pt>
                <c:pt idx="24">
                  <c:v>اردستان</c:v>
                </c:pt>
                <c:pt idx="25">
                  <c:v>کوهپایه</c:v>
                </c:pt>
                <c:pt idx="26">
                  <c:v>فریدونشهر</c:v>
                </c:pt>
                <c:pt idx="27">
                  <c:v>دهاقان</c:v>
                </c:pt>
              </c:strCache>
            </c:strRef>
          </c:cat>
          <c:val>
            <c:numRef>
              <c:f>Sheet1!$C$927:$C$954</c:f>
              <c:numCache>
                <c:formatCode>0.00</c:formatCode>
                <c:ptCount val="28"/>
                <c:pt idx="0">
                  <c:v>10.51940260806416</c:v>
                </c:pt>
                <c:pt idx="1">
                  <c:v>7.5847010992320438</c:v>
                </c:pt>
                <c:pt idx="2">
                  <c:v>7.0980732595432734</c:v>
                </c:pt>
                <c:pt idx="3">
                  <c:v>7.0854419189292788</c:v>
                </c:pt>
                <c:pt idx="4">
                  <c:v>6.7200941107271523</c:v>
                </c:pt>
                <c:pt idx="5">
                  <c:v>6.7029195109722703</c:v>
                </c:pt>
                <c:pt idx="6">
                  <c:v>6.4523469400654845</c:v>
                </c:pt>
                <c:pt idx="7">
                  <c:v>6.3993640383564365</c:v>
                </c:pt>
                <c:pt idx="8">
                  <c:v>6.2673549619758004</c:v>
                </c:pt>
                <c:pt idx="9">
                  <c:v>6.2252912339887194</c:v>
                </c:pt>
                <c:pt idx="10">
                  <c:v>6.1607948512146606</c:v>
                </c:pt>
                <c:pt idx="11">
                  <c:v>5.8532887169298338</c:v>
                </c:pt>
                <c:pt idx="12">
                  <c:v>5.6890206501737888</c:v>
                </c:pt>
                <c:pt idx="13">
                  <c:v>5.6719725972194244</c:v>
                </c:pt>
                <c:pt idx="14">
                  <c:v>5.5004658591774263</c:v>
                </c:pt>
                <c:pt idx="15">
                  <c:v>5.1111736560652963</c:v>
                </c:pt>
                <c:pt idx="16">
                  <c:v>5.1062615889316785</c:v>
                </c:pt>
                <c:pt idx="17">
                  <c:v>4.8610178595407545</c:v>
                </c:pt>
                <c:pt idx="18">
                  <c:v>4.8288376123930234</c:v>
                </c:pt>
                <c:pt idx="19">
                  <c:v>4.7715607375958431</c:v>
                </c:pt>
                <c:pt idx="20">
                  <c:v>4.7499742595325527</c:v>
                </c:pt>
                <c:pt idx="21">
                  <c:v>4.712608158220025</c:v>
                </c:pt>
                <c:pt idx="22">
                  <c:v>4.6395995020983971</c:v>
                </c:pt>
                <c:pt idx="23">
                  <c:v>4.2719652281900027</c:v>
                </c:pt>
                <c:pt idx="24">
                  <c:v>4.0738147217530996</c:v>
                </c:pt>
                <c:pt idx="25">
                  <c:v>3.5123966942148761</c:v>
                </c:pt>
                <c:pt idx="26">
                  <c:v>3.3435567399064809</c:v>
                </c:pt>
                <c:pt idx="27">
                  <c:v>2.390625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5A-4882-AF93-AF4B1CAD87BA}"/>
            </c:ext>
          </c:extLst>
        </c:ser>
        <c:ser>
          <c:idx val="1"/>
          <c:order val="1"/>
          <c:tx>
            <c:strRef>
              <c:f>Sheet1!$D$926</c:f>
              <c:strCache>
                <c:ptCount val="1"/>
                <c:pt idx="0">
                  <c:v>درصدموارد مشکوک به پره دیابت بهار1405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35A-4882-AF93-AF4B1CAD87B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Sheet1!$B$927:$B$954</c:f>
              <c:strCache>
                <c:ptCount val="28"/>
                <c:pt idx="0">
                  <c:v>خمینی شهر</c:v>
                </c:pt>
                <c:pt idx="1">
                  <c:v>برخوار</c:v>
                </c:pt>
                <c:pt idx="2">
                  <c:v>نجف آباد</c:v>
                </c:pt>
                <c:pt idx="3">
                  <c:v>اصفهان 1</c:v>
                </c:pt>
                <c:pt idx="4">
                  <c:v>بوئین</c:v>
                </c:pt>
                <c:pt idx="5">
                  <c:v>نطنز</c:v>
                </c:pt>
                <c:pt idx="6">
                  <c:v>مبارکه</c:v>
                </c:pt>
                <c:pt idx="7">
                  <c:v>نائین</c:v>
                </c:pt>
                <c:pt idx="8">
                  <c:v>استان</c:v>
                </c:pt>
                <c:pt idx="9">
                  <c:v>چادگان</c:v>
                </c:pt>
                <c:pt idx="10">
                  <c:v>اصفهان 2</c:v>
                </c:pt>
                <c:pt idx="11">
                  <c:v>تیران </c:v>
                </c:pt>
                <c:pt idx="12">
                  <c:v>گلپایگان</c:v>
                </c:pt>
                <c:pt idx="13">
                  <c:v>خور</c:v>
                </c:pt>
                <c:pt idx="14">
                  <c:v>فریدن</c:v>
                </c:pt>
                <c:pt idx="15">
                  <c:v>خوانسار</c:v>
                </c:pt>
                <c:pt idx="16">
                  <c:v>جرقویه</c:v>
                </c:pt>
                <c:pt idx="17">
                  <c:v>ورزنه</c:v>
                </c:pt>
                <c:pt idx="18">
                  <c:v>سمیرم</c:v>
                </c:pt>
                <c:pt idx="19">
                  <c:v>لنجان</c:v>
                </c:pt>
                <c:pt idx="20">
                  <c:v>شاهین شهر </c:v>
                </c:pt>
                <c:pt idx="21">
                  <c:v>هرند</c:v>
                </c:pt>
                <c:pt idx="22">
                  <c:v>فلاورجان</c:v>
                </c:pt>
                <c:pt idx="23">
                  <c:v>شهرضا</c:v>
                </c:pt>
                <c:pt idx="24">
                  <c:v>اردستان</c:v>
                </c:pt>
                <c:pt idx="25">
                  <c:v>کوهپایه</c:v>
                </c:pt>
                <c:pt idx="26">
                  <c:v>فریدونشهر</c:v>
                </c:pt>
                <c:pt idx="27">
                  <c:v>دهاقان</c:v>
                </c:pt>
              </c:strCache>
            </c:strRef>
          </c:cat>
          <c:val>
            <c:numRef>
              <c:f>Sheet1!$D$927:$D$954</c:f>
              <c:numCache>
                <c:formatCode>0.00</c:formatCode>
                <c:ptCount val="28"/>
                <c:pt idx="0">
                  <c:v>10.797350404112805</c:v>
                </c:pt>
                <c:pt idx="1">
                  <c:v>8.3585140419480979</c:v>
                </c:pt>
                <c:pt idx="2">
                  <c:v>7.339661684226753</c:v>
                </c:pt>
                <c:pt idx="3">
                  <c:v>7.2531792717904979</c:v>
                </c:pt>
                <c:pt idx="4">
                  <c:v>7.302069764075843</c:v>
                </c:pt>
                <c:pt idx="5">
                  <c:v>6.5828597237381912</c:v>
                </c:pt>
                <c:pt idx="6">
                  <c:v>6.6454471696935649</c:v>
                </c:pt>
                <c:pt idx="7">
                  <c:v>7.0776806836286381</c:v>
                </c:pt>
                <c:pt idx="8">
                  <c:v>6.5811303386731561</c:v>
                </c:pt>
                <c:pt idx="9">
                  <c:v>6.547463900328415</c:v>
                </c:pt>
                <c:pt idx="10">
                  <c:v>6.4878488816961939</c:v>
                </c:pt>
                <c:pt idx="11">
                  <c:v>6.0282039361537265</c:v>
                </c:pt>
                <c:pt idx="12">
                  <c:v>5.8779175952145577</c:v>
                </c:pt>
                <c:pt idx="13">
                  <c:v>6.2016263348682283</c:v>
                </c:pt>
                <c:pt idx="14">
                  <c:v>5.9438254104305397</c:v>
                </c:pt>
                <c:pt idx="15">
                  <c:v>6.0754229191254989</c:v>
                </c:pt>
                <c:pt idx="16">
                  <c:v>5.6794751640112464</c:v>
                </c:pt>
                <c:pt idx="17">
                  <c:v>4.7676042290045881</c:v>
                </c:pt>
                <c:pt idx="18">
                  <c:v>4.9954780018087996</c:v>
                </c:pt>
                <c:pt idx="19">
                  <c:v>5.1461367801678408</c:v>
                </c:pt>
                <c:pt idx="20">
                  <c:v>5.4278272880834102</c:v>
                </c:pt>
                <c:pt idx="21">
                  <c:v>6.4533374064456996</c:v>
                </c:pt>
                <c:pt idx="22">
                  <c:v>4.7996887848524068</c:v>
                </c:pt>
                <c:pt idx="23">
                  <c:v>4.4028296947485055</c:v>
                </c:pt>
                <c:pt idx="24">
                  <c:v>4.3963571889103807</c:v>
                </c:pt>
                <c:pt idx="25">
                  <c:v>4.1081432166923761</c:v>
                </c:pt>
                <c:pt idx="26">
                  <c:v>4.0420653907496007</c:v>
                </c:pt>
                <c:pt idx="27">
                  <c:v>2.6152186199455376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5A-4882-AF93-AF4B1CAD87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85312"/>
        <c:axId val="-910676064"/>
      </c:barChart>
      <c:catAx>
        <c:axId val="-91068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6064"/>
        <c:crosses val="autoZero"/>
        <c:auto val="1"/>
        <c:lblAlgn val="ctr"/>
        <c:lblOffset val="100"/>
        <c:noMultiLvlLbl val="0"/>
      </c:catAx>
      <c:valAx>
        <c:axId val="-910676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811828542673164"/>
          <c:y val="0.95832915094604409"/>
          <c:w val="0.47252304900487618"/>
          <c:h val="3.76430713422505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شناسایی</a:t>
            </a:r>
            <a:r>
              <a:rPr lang="fa-IR" sz="2000" b="1" baseline="0">
                <a:solidFill>
                  <a:srgbClr val="FF0000"/>
                </a:solidFill>
              </a:rPr>
              <a:t> موارد مشکوک به پره دیابت شناسایی شده با هدف مورد انتظار فصل تابستان 1405 به تفکیک شهرستانها</a:t>
            </a:r>
            <a:endParaRPr lang="en-US" sz="2000" b="1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0762517974084523"/>
          <c:y val="2.77322376031984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Sheet1!$C$959</c:f>
              <c:strCache>
                <c:ptCount val="1"/>
                <c:pt idx="0">
                  <c:v>درصدموارد مشکوک به پره دیابت تابستان 1405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EEB-447B-8E25-C2421761AC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Sheet1!$B$960:$B$987</c:f>
              <c:strCache>
                <c:ptCount val="28"/>
                <c:pt idx="0">
                  <c:v>خمینی شهر</c:v>
                </c:pt>
                <c:pt idx="1">
                  <c:v>برخوار</c:v>
                </c:pt>
                <c:pt idx="2">
                  <c:v>نجف آباد</c:v>
                </c:pt>
                <c:pt idx="3">
                  <c:v>اصفهان 1</c:v>
                </c:pt>
                <c:pt idx="4">
                  <c:v>بوئین</c:v>
                </c:pt>
                <c:pt idx="5">
                  <c:v>نطنز</c:v>
                </c:pt>
                <c:pt idx="6">
                  <c:v>مبارکه</c:v>
                </c:pt>
                <c:pt idx="7">
                  <c:v>نائین</c:v>
                </c:pt>
                <c:pt idx="8">
                  <c:v>استان</c:v>
                </c:pt>
                <c:pt idx="9">
                  <c:v>چادگان</c:v>
                </c:pt>
                <c:pt idx="10">
                  <c:v>اصفهان 2</c:v>
                </c:pt>
                <c:pt idx="11">
                  <c:v>تیران </c:v>
                </c:pt>
                <c:pt idx="12">
                  <c:v>گلپایگان</c:v>
                </c:pt>
                <c:pt idx="13">
                  <c:v>خور</c:v>
                </c:pt>
                <c:pt idx="14">
                  <c:v>فریدن</c:v>
                </c:pt>
                <c:pt idx="15">
                  <c:v>خوانسار</c:v>
                </c:pt>
                <c:pt idx="16">
                  <c:v>جرقویه</c:v>
                </c:pt>
                <c:pt idx="17">
                  <c:v>ورزنه</c:v>
                </c:pt>
                <c:pt idx="18">
                  <c:v>سمیرم</c:v>
                </c:pt>
                <c:pt idx="19">
                  <c:v>لنجان</c:v>
                </c:pt>
                <c:pt idx="20">
                  <c:v>شاهین شهر </c:v>
                </c:pt>
                <c:pt idx="21">
                  <c:v>هرند</c:v>
                </c:pt>
                <c:pt idx="22">
                  <c:v>فلاورجان</c:v>
                </c:pt>
                <c:pt idx="23">
                  <c:v>شهرضا</c:v>
                </c:pt>
                <c:pt idx="24">
                  <c:v>اردستان</c:v>
                </c:pt>
                <c:pt idx="25">
                  <c:v>کوهپایه</c:v>
                </c:pt>
                <c:pt idx="26">
                  <c:v>فریدونشهر</c:v>
                </c:pt>
                <c:pt idx="27">
                  <c:v>دهاقان</c:v>
                </c:pt>
              </c:strCache>
            </c:strRef>
          </c:cat>
          <c:val>
            <c:numRef>
              <c:f>Sheet1!$C$960:$C$987</c:f>
              <c:numCache>
                <c:formatCode>0.00</c:formatCode>
                <c:ptCount val="28"/>
                <c:pt idx="0">
                  <c:v>10.51940260806416</c:v>
                </c:pt>
                <c:pt idx="1">
                  <c:v>7.5847010992320438</c:v>
                </c:pt>
                <c:pt idx="2">
                  <c:v>7.0980732595432734</c:v>
                </c:pt>
                <c:pt idx="3">
                  <c:v>7.0854419189292788</c:v>
                </c:pt>
                <c:pt idx="4">
                  <c:v>6.7200941107271523</c:v>
                </c:pt>
                <c:pt idx="5">
                  <c:v>6.7029195109722703</c:v>
                </c:pt>
                <c:pt idx="6">
                  <c:v>6.4523469400654845</c:v>
                </c:pt>
                <c:pt idx="7">
                  <c:v>6.3993640383564365</c:v>
                </c:pt>
                <c:pt idx="8">
                  <c:v>6.2673549619758004</c:v>
                </c:pt>
                <c:pt idx="9">
                  <c:v>6.2252912339887194</c:v>
                </c:pt>
                <c:pt idx="10">
                  <c:v>6.1607948512146606</c:v>
                </c:pt>
                <c:pt idx="11">
                  <c:v>5.8532887169298338</c:v>
                </c:pt>
                <c:pt idx="12">
                  <c:v>5.6890206501737888</c:v>
                </c:pt>
                <c:pt idx="13">
                  <c:v>5.6719725972194244</c:v>
                </c:pt>
                <c:pt idx="14">
                  <c:v>5.5004658591774263</c:v>
                </c:pt>
                <c:pt idx="15">
                  <c:v>5.1111736560652963</c:v>
                </c:pt>
                <c:pt idx="16">
                  <c:v>5.1062615889316785</c:v>
                </c:pt>
                <c:pt idx="17">
                  <c:v>4.8610178595407545</c:v>
                </c:pt>
                <c:pt idx="18">
                  <c:v>4.8288376123930234</c:v>
                </c:pt>
                <c:pt idx="19">
                  <c:v>4.7715607375958431</c:v>
                </c:pt>
                <c:pt idx="20">
                  <c:v>4.7499742595325527</c:v>
                </c:pt>
                <c:pt idx="21">
                  <c:v>4.712608158220025</c:v>
                </c:pt>
                <c:pt idx="22">
                  <c:v>4.6395995020983971</c:v>
                </c:pt>
                <c:pt idx="23">
                  <c:v>4.2719652281900027</c:v>
                </c:pt>
                <c:pt idx="24">
                  <c:v>4.0738147217530996</c:v>
                </c:pt>
                <c:pt idx="25">
                  <c:v>3.5123966942148761</c:v>
                </c:pt>
                <c:pt idx="26">
                  <c:v>3.3435567399064809</c:v>
                </c:pt>
                <c:pt idx="27">
                  <c:v>2.390625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EB-447B-8E25-C2421761ACC1}"/>
            </c:ext>
          </c:extLst>
        </c:ser>
        <c:ser>
          <c:idx val="1"/>
          <c:order val="1"/>
          <c:tx>
            <c:strRef>
              <c:f>Sheet1!$D$959</c:f>
              <c:strCache>
                <c:ptCount val="1"/>
                <c:pt idx="0">
                  <c:v>هدف موردانتظار شیوع موارد مشکوک به پره دیابت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EEB-447B-8E25-C2421761AC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Sheet1!$B$960:$B$987</c:f>
              <c:strCache>
                <c:ptCount val="28"/>
                <c:pt idx="0">
                  <c:v>خمینی شهر</c:v>
                </c:pt>
                <c:pt idx="1">
                  <c:v>برخوار</c:v>
                </c:pt>
                <c:pt idx="2">
                  <c:v>نجف آباد</c:v>
                </c:pt>
                <c:pt idx="3">
                  <c:v>اصفهان 1</c:v>
                </c:pt>
                <c:pt idx="4">
                  <c:v>بوئین</c:v>
                </c:pt>
                <c:pt idx="5">
                  <c:v>نطنز</c:v>
                </c:pt>
                <c:pt idx="6">
                  <c:v>مبارکه</c:v>
                </c:pt>
                <c:pt idx="7">
                  <c:v>نائین</c:v>
                </c:pt>
                <c:pt idx="8">
                  <c:v>استان</c:v>
                </c:pt>
                <c:pt idx="9">
                  <c:v>چادگان</c:v>
                </c:pt>
                <c:pt idx="10">
                  <c:v>اصفهان 2</c:v>
                </c:pt>
                <c:pt idx="11">
                  <c:v>تیران </c:v>
                </c:pt>
                <c:pt idx="12">
                  <c:v>گلپایگان</c:v>
                </c:pt>
                <c:pt idx="13">
                  <c:v>خور</c:v>
                </c:pt>
                <c:pt idx="14">
                  <c:v>فریدن</c:v>
                </c:pt>
                <c:pt idx="15">
                  <c:v>خوانسار</c:v>
                </c:pt>
                <c:pt idx="16">
                  <c:v>جرقویه</c:v>
                </c:pt>
                <c:pt idx="17">
                  <c:v>ورزنه</c:v>
                </c:pt>
                <c:pt idx="18">
                  <c:v>سمیرم</c:v>
                </c:pt>
                <c:pt idx="19">
                  <c:v>لنجان</c:v>
                </c:pt>
                <c:pt idx="20">
                  <c:v>شاهین شهر </c:v>
                </c:pt>
                <c:pt idx="21">
                  <c:v>هرند</c:v>
                </c:pt>
                <c:pt idx="22">
                  <c:v>فلاورجان</c:v>
                </c:pt>
                <c:pt idx="23">
                  <c:v>شهرضا</c:v>
                </c:pt>
                <c:pt idx="24">
                  <c:v>اردستان</c:v>
                </c:pt>
                <c:pt idx="25">
                  <c:v>کوهپایه</c:v>
                </c:pt>
                <c:pt idx="26">
                  <c:v>فریدونشهر</c:v>
                </c:pt>
                <c:pt idx="27">
                  <c:v>دهاقان</c:v>
                </c:pt>
              </c:strCache>
            </c:strRef>
          </c:cat>
          <c:val>
            <c:numRef>
              <c:f>Sheet1!$D$960:$D$987</c:f>
              <c:numCache>
                <c:formatCode>0.00</c:formatCode>
                <c:ptCount val="28"/>
                <c:pt idx="0">
                  <c:v>7.9783047145046897</c:v>
                </c:pt>
                <c:pt idx="1">
                  <c:v>6.284348293790714</c:v>
                </c:pt>
                <c:pt idx="2">
                  <c:v>5.5642626480086124</c:v>
                </c:pt>
                <c:pt idx="3">
                  <c:v>5.3833880807132806</c:v>
                </c:pt>
                <c:pt idx="4">
                  <c:v>6.0906186465291885</c:v>
                </c:pt>
                <c:pt idx="5">
                  <c:v>4.4277491669191162</c:v>
                </c:pt>
                <c:pt idx="6">
                  <c:v>4.9266933175277758</c:v>
                </c:pt>
                <c:pt idx="7">
                  <c:v>5.4702545454545453</c:v>
                </c:pt>
                <c:pt idx="8">
                  <c:v>4.9462407562187369</c:v>
                </c:pt>
                <c:pt idx="9">
                  <c:v>4.9391849529780556</c:v>
                </c:pt>
                <c:pt idx="10">
                  <c:v>4.8417247662810965</c:v>
                </c:pt>
                <c:pt idx="11">
                  <c:v>4.6987389070527801</c:v>
                </c:pt>
                <c:pt idx="12">
                  <c:v>4.4363293356690479</c:v>
                </c:pt>
                <c:pt idx="13">
                  <c:v>4.4173947187592031</c:v>
                </c:pt>
                <c:pt idx="14">
                  <c:v>4.3198574304478399</c:v>
                </c:pt>
                <c:pt idx="15">
                  <c:v>4.6647545132444748</c:v>
                </c:pt>
                <c:pt idx="16">
                  <c:v>4.3309034473028269</c:v>
                </c:pt>
                <c:pt idx="17">
                  <c:v>4.3484432541011051</c:v>
                </c:pt>
                <c:pt idx="18">
                  <c:v>3.6687044814204457</c:v>
                </c:pt>
                <c:pt idx="19">
                  <c:v>3.8919458619924567</c:v>
                </c:pt>
                <c:pt idx="20">
                  <c:v>4.7619720442044722</c:v>
                </c:pt>
                <c:pt idx="21">
                  <c:v>4.2245882803523562</c:v>
                </c:pt>
                <c:pt idx="22">
                  <c:v>3.4871200221127072</c:v>
                </c:pt>
                <c:pt idx="23">
                  <c:v>3.3149446629693875</c:v>
                </c:pt>
                <c:pt idx="24">
                  <c:v>3.2050412021328167</c:v>
                </c:pt>
                <c:pt idx="25">
                  <c:v>3.0231914720481727</c:v>
                </c:pt>
                <c:pt idx="26">
                  <c:v>2.8175321105502529</c:v>
                </c:pt>
                <c:pt idx="27">
                  <c:v>1.9678814082767135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EB-447B-8E25-C2421761AC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86400"/>
        <c:axId val="-910683136"/>
      </c:barChart>
      <c:catAx>
        <c:axId val="-91068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3136"/>
        <c:crosses val="autoZero"/>
        <c:auto val="1"/>
        <c:lblAlgn val="ctr"/>
        <c:lblOffset val="100"/>
        <c:noMultiLvlLbl val="0"/>
      </c:catAx>
      <c:valAx>
        <c:axId val="-91068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درصد مراقبت پره دیابت به تفکیک شهرستانها (شش ماهه اول 1405) </a:t>
            </a:r>
          </a:p>
        </c:rich>
      </c:tx>
      <c:layout>
        <c:manualLayout>
          <c:xMode val="edge"/>
          <c:yMode val="edge"/>
          <c:x val="0.23971396491716088"/>
          <c:y val="8.002207853253369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066706488905867E-2"/>
          <c:y val="6.4217718022358289E-2"/>
          <c:w val="0.94775147497543333"/>
          <c:h val="0.838430855253291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Sheet1!$C$992</c:f>
              <c:strCache>
                <c:ptCount val="1"/>
                <c:pt idx="0">
                  <c:v>درصد مراقبت پره دیابت(شش ماهه اول 1405)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D6-4A15-BC0E-35061C9A898E}"/>
              </c:ext>
            </c:extLst>
          </c:dPt>
          <c:dLbls>
            <c:dLbl>
              <c:idx val="21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5D6-4A15-BC0E-35061C9A89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Sheet1!$B$993:$B$1020</c:f>
              <c:strCache>
                <c:ptCount val="28"/>
                <c:pt idx="0">
                  <c:v>هرند</c:v>
                </c:pt>
                <c:pt idx="1">
                  <c:v>ورزنه</c:v>
                </c:pt>
                <c:pt idx="2">
                  <c:v>چادگان</c:v>
                </c:pt>
                <c:pt idx="3">
                  <c:v>اردستان</c:v>
                </c:pt>
                <c:pt idx="4">
                  <c:v>مبارکه</c:v>
                </c:pt>
                <c:pt idx="5">
                  <c:v>خور</c:v>
                </c:pt>
                <c:pt idx="6">
                  <c:v>فریدونشهر</c:v>
                </c:pt>
                <c:pt idx="7">
                  <c:v>گلپایگان</c:v>
                </c:pt>
                <c:pt idx="8">
                  <c:v>فریدن</c:v>
                </c:pt>
                <c:pt idx="9">
                  <c:v>دهاقان</c:v>
                </c:pt>
                <c:pt idx="10">
                  <c:v>خوانسار</c:v>
                </c:pt>
                <c:pt idx="11">
                  <c:v>سمیرم</c:v>
                </c:pt>
                <c:pt idx="12">
                  <c:v>تیران </c:v>
                </c:pt>
                <c:pt idx="13">
                  <c:v>کوهپایه</c:v>
                </c:pt>
                <c:pt idx="14">
                  <c:v>نائین</c:v>
                </c:pt>
                <c:pt idx="15">
                  <c:v>بوئین</c:v>
                </c:pt>
                <c:pt idx="16">
                  <c:v>فلاورجان</c:v>
                </c:pt>
                <c:pt idx="17">
                  <c:v>نطنز</c:v>
                </c:pt>
                <c:pt idx="18">
                  <c:v>جرقویه</c:v>
                </c:pt>
                <c:pt idx="19">
                  <c:v>شاهین شهر </c:v>
                </c:pt>
                <c:pt idx="20">
                  <c:v>برخوار</c:v>
                </c:pt>
                <c:pt idx="21">
                  <c:v>استان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Sheet1!$C$993:$C$1020</c:f>
              <c:numCache>
                <c:formatCode>0.00</c:formatCode>
                <c:ptCount val="28"/>
                <c:pt idx="0">
                  <c:v>71.314285714285717</c:v>
                </c:pt>
                <c:pt idx="1">
                  <c:v>68.564356435643575</c:v>
                </c:pt>
                <c:pt idx="2">
                  <c:v>66.020593579648704</c:v>
                </c:pt>
                <c:pt idx="3">
                  <c:v>64.977645305514159</c:v>
                </c:pt>
                <c:pt idx="4">
                  <c:v>61.578555472822039</c:v>
                </c:pt>
                <c:pt idx="5">
                  <c:v>61.24661246612466</c:v>
                </c:pt>
                <c:pt idx="6">
                  <c:v>60.72485207100592</c:v>
                </c:pt>
                <c:pt idx="7">
                  <c:v>58.356826419653643</c:v>
                </c:pt>
                <c:pt idx="8">
                  <c:v>57.305863708399364</c:v>
                </c:pt>
                <c:pt idx="9">
                  <c:v>57.136563876651977</c:v>
                </c:pt>
                <c:pt idx="10">
                  <c:v>56.11570247933885</c:v>
                </c:pt>
                <c:pt idx="11">
                  <c:v>55.126903553299492</c:v>
                </c:pt>
                <c:pt idx="12">
                  <c:v>54.436915133914162</c:v>
                </c:pt>
                <c:pt idx="13">
                  <c:v>54.195152268489743</c:v>
                </c:pt>
                <c:pt idx="14">
                  <c:v>54.105445116681075</c:v>
                </c:pt>
                <c:pt idx="15">
                  <c:v>54.082998661311912</c:v>
                </c:pt>
                <c:pt idx="16">
                  <c:v>53.761305978380761</c:v>
                </c:pt>
                <c:pt idx="17">
                  <c:v>51.619989017023613</c:v>
                </c:pt>
                <c:pt idx="18">
                  <c:v>49.891225525743295</c:v>
                </c:pt>
                <c:pt idx="19">
                  <c:v>49.345899563933045</c:v>
                </c:pt>
                <c:pt idx="20">
                  <c:v>45.974264705882348</c:v>
                </c:pt>
                <c:pt idx="21">
                  <c:v>44.153717361947074</c:v>
                </c:pt>
                <c:pt idx="22">
                  <c:v>42.897253663244712</c:v>
                </c:pt>
                <c:pt idx="23">
                  <c:v>41.991727648743236</c:v>
                </c:pt>
                <c:pt idx="24">
                  <c:v>39.948119325551232</c:v>
                </c:pt>
                <c:pt idx="25">
                  <c:v>37.547723935389129</c:v>
                </c:pt>
                <c:pt idx="26">
                  <c:v>33.95352649481579</c:v>
                </c:pt>
                <c:pt idx="27">
                  <c:v>32.21518546871738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D6-4A15-BC0E-35061C9A89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679328"/>
        <c:axId val="-910680416"/>
      </c:barChart>
      <c:catAx>
        <c:axId val="-91067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80416"/>
        <c:crosses val="autoZero"/>
        <c:auto val="1"/>
        <c:lblAlgn val="ctr"/>
        <c:lblOffset val="100"/>
        <c:noMultiLvlLbl val="0"/>
      </c:catAx>
      <c:valAx>
        <c:axId val="-91068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67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</a:rPr>
              <a:t>مقایسه درصد مراقبت</a:t>
            </a:r>
            <a:r>
              <a:rPr lang="fa-IR" sz="2000" b="1" baseline="0" dirty="0">
                <a:solidFill>
                  <a:srgbClr val="FF0000"/>
                </a:solidFill>
              </a:rPr>
              <a:t> پره دیابت با هدف مورد انتظار شش ماه  اول 1405به تفکیک شهرستانها</a:t>
            </a:r>
            <a:endParaRPr lang="en-US" sz="2000" b="1" dirty="0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572322773656479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911208916031622E-2"/>
          <c:y val="9.1046808702556992E-2"/>
          <c:w val="0.94808186574383801"/>
          <c:h val="0.75561062051877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Sheet1!$C$1059</c:f>
              <c:strCache>
                <c:ptCount val="1"/>
                <c:pt idx="0">
                  <c:v>درصد مراقبت پره دیابت (شش ماهه اول 1405)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E814-4D43-B97C-A0C39AADCA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Sheet1!$B$1060:$B$1087</c:f>
              <c:strCache>
                <c:ptCount val="28"/>
                <c:pt idx="0">
                  <c:v>هرند</c:v>
                </c:pt>
                <c:pt idx="1">
                  <c:v>ورزنه</c:v>
                </c:pt>
                <c:pt idx="2">
                  <c:v>چادگان</c:v>
                </c:pt>
                <c:pt idx="3">
                  <c:v>اردستان</c:v>
                </c:pt>
                <c:pt idx="4">
                  <c:v>مبارکه</c:v>
                </c:pt>
                <c:pt idx="5">
                  <c:v>خور</c:v>
                </c:pt>
                <c:pt idx="6">
                  <c:v>فریدونشهر</c:v>
                </c:pt>
                <c:pt idx="7">
                  <c:v>گلپایگان</c:v>
                </c:pt>
                <c:pt idx="8">
                  <c:v>فریدن</c:v>
                </c:pt>
                <c:pt idx="9">
                  <c:v>دهاقان</c:v>
                </c:pt>
                <c:pt idx="10">
                  <c:v>خوانسار</c:v>
                </c:pt>
                <c:pt idx="11">
                  <c:v>سمیرم</c:v>
                </c:pt>
                <c:pt idx="12">
                  <c:v>تیران </c:v>
                </c:pt>
                <c:pt idx="13">
                  <c:v>کوهپایه</c:v>
                </c:pt>
                <c:pt idx="14">
                  <c:v>نائین</c:v>
                </c:pt>
                <c:pt idx="15">
                  <c:v>بوئین</c:v>
                </c:pt>
                <c:pt idx="16">
                  <c:v>فلاورجان</c:v>
                </c:pt>
                <c:pt idx="17">
                  <c:v>نطنز</c:v>
                </c:pt>
                <c:pt idx="18">
                  <c:v>جرقویه</c:v>
                </c:pt>
                <c:pt idx="19">
                  <c:v>شاهین شهر </c:v>
                </c:pt>
                <c:pt idx="20">
                  <c:v>برخوار</c:v>
                </c:pt>
                <c:pt idx="21">
                  <c:v>استان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Sheet1!$C$1060:$C$1087</c:f>
              <c:numCache>
                <c:formatCode>0.00</c:formatCode>
                <c:ptCount val="28"/>
                <c:pt idx="0">
                  <c:v>71.314285714285717</c:v>
                </c:pt>
                <c:pt idx="1">
                  <c:v>68.564356435643575</c:v>
                </c:pt>
                <c:pt idx="2">
                  <c:v>66.020593579648704</c:v>
                </c:pt>
                <c:pt idx="3">
                  <c:v>64.977645305514159</c:v>
                </c:pt>
                <c:pt idx="4">
                  <c:v>61.578555472822039</c:v>
                </c:pt>
                <c:pt idx="5">
                  <c:v>61.24661246612466</c:v>
                </c:pt>
                <c:pt idx="6">
                  <c:v>60.72485207100592</c:v>
                </c:pt>
                <c:pt idx="7">
                  <c:v>58.356826419653643</c:v>
                </c:pt>
                <c:pt idx="8">
                  <c:v>57.305863708399364</c:v>
                </c:pt>
                <c:pt idx="9">
                  <c:v>57.136563876651977</c:v>
                </c:pt>
                <c:pt idx="10">
                  <c:v>56.11570247933885</c:v>
                </c:pt>
                <c:pt idx="11">
                  <c:v>55.126903553299492</c:v>
                </c:pt>
                <c:pt idx="12">
                  <c:v>54.436915133914162</c:v>
                </c:pt>
                <c:pt idx="13">
                  <c:v>54.195152268489743</c:v>
                </c:pt>
                <c:pt idx="14">
                  <c:v>54.105445116681075</c:v>
                </c:pt>
                <c:pt idx="15">
                  <c:v>54.082998661311912</c:v>
                </c:pt>
                <c:pt idx="16">
                  <c:v>53.761305978380761</c:v>
                </c:pt>
                <c:pt idx="17">
                  <c:v>51.619989017023613</c:v>
                </c:pt>
                <c:pt idx="18">
                  <c:v>49.891225525743295</c:v>
                </c:pt>
                <c:pt idx="19">
                  <c:v>49.345899563933045</c:v>
                </c:pt>
                <c:pt idx="20">
                  <c:v>45.974264705882348</c:v>
                </c:pt>
                <c:pt idx="21">
                  <c:v>44.153717361947074</c:v>
                </c:pt>
                <c:pt idx="22">
                  <c:v>42.897253663244712</c:v>
                </c:pt>
                <c:pt idx="23">
                  <c:v>41.991727648743236</c:v>
                </c:pt>
                <c:pt idx="24">
                  <c:v>39.948119325551232</c:v>
                </c:pt>
                <c:pt idx="25">
                  <c:v>37.547723935389129</c:v>
                </c:pt>
                <c:pt idx="26">
                  <c:v>33.95352649481579</c:v>
                </c:pt>
                <c:pt idx="27">
                  <c:v>32.21518546871738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14-4D43-B97C-A0C39AADCA7A}"/>
            </c:ext>
          </c:extLst>
        </c:ser>
        <c:ser>
          <c:idx val="1"/>
          <c:order val="1"/>
          <c:tx>
            <c:strRef>
              <c:f>Sheet1!$D$1059</c:f>
              <c:strCache>
                <c:ptCount val="1"/>
                <c:pt idx="0">
                  <c:v>هدف موردانتظاردرصد مراقبت پره دیابت(شش ماهه اول 1405)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1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814-4D43-B97C-A0C39AADCA7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Sheet1!$B$1060:$B$1087</c:f>
              <c:strCache>
                <c:ptCount val="28"/>
                <c:pt idx="0">
                  <c:v>هرند</c:v>
                </c:pt>
                <c:pt idx="1">
                  <c:v>ورزنه</c:v>
                </c:pt>
                <c:pt idx="2">
                  <c:v>چادگان</c:v>
                </c:pt>
                <c:pt idx="3">
                  <c:v>اردستان</c:v>
                </c:pt>
                <c:pt idx="4">
                  <c:v>مبارکه</c:v>
                </c:pt>
                <c:pt idx="5">
                  <c:v>خور</c:v>
                </c:pt>
                <c:pt idx="6">
                  <c:v>فریدونشهر</c:v>
                </c:pt>
                <c:pt idx="7">
                  <c:v>گلپایگان</c:v>
                </c:pt>
                <c:pt idx="8">
                  <c:v>فریدن</c:v>
                </c:pt>
                <c:pt idx="9">
                  <c:v>دهاقان</c:v>
                </c:pt>
                <c:pt idx="10">
                  <c:v>خوانسار</c:v>
                </c:pt>
                <c:pt idx="11">
                  <c:v>سمیرم</c:v>
                </c:pt>
                <c:pt idx="12">
                  <c:v>تیران </c:v>
                </c:pt>
                <c:pt idx="13">
                  <c:v>کوهپایه</c:v>
                </c:pt>
                <c:pt idx="14">
                  <c:v>نائین</c:v>
                </c:pt>
                <c:pt idx="15">
                  <c:v>بوئین</c:v>
                </c:pt>
                <c:pt idx="16">
                  <c:v>فلاورجان</c:v>
                </c:pt>
                <c:pt idx="17">
                  <c:v>نطنز</c:v>
                </c:pt>
                <c:pt idx="18">
                  <c:v>جرقویه</c:v>
                </c:pt>
                <c:pt idx="19">
                  <c:v>شاهین شهر </c:v>
                </c:pt>
                <c:pt idx="20">
                  <c:v>برخوار</c:v>
                </c:pt>
                <c:pt idx="21">
                  <c:v>استان</c:v>
                </c:pt>
                <c:pt idx="22">
                  <c:v>لنجان</c:v>
                </c:pt>
                <c:pt idx="23">
                  <c:v>نجف آباد</c:v>
                </c:pt>
                <c:pt idx="24">
                  <c:v>شهرضا</c:v>
                </c:pt>
                <c:pt idx="25">
                  <c:v>اصفهان 1</c:v>
                </c:pt>
                <c:pt idx="26">
                  <c:v>اصفهان 2</c:v>
                </c:pt>
                <c:pt idx="27">
                  <c:v>خمینی شهر</c:v>
                </c:pt>
              </c:strCache>
            </c:strRef>
          </c:cat>
          <c:val>
            <c:numRef>
              <c:f>Sheet1!$D$1060:$D$1087</c:f>
              <c:numCache>
                <c:formatCode>0.00</c:formatCode>
                <c:ptCount val="28"/>
                <c:pt idx="0">
                  <c:v>83.938393839383934</c:v>
                </c:pt>
                <c:pt idx="1">
                  <c:v>84.076433121019107</c:v>
                </c:pt>
                <c:pt idx="2">
                  <c:v>76.672162333544705</c:v>
                </c:pt>
                <c:pt idx="3">
                  <c:v>83.432432432432435</c:v>
                </c:pt>
                <c:pt idx="4">
                  <c:v>76.208378088077339</c:v>
                </c:pt>
                <c:pt idx="5">
                  <c:v>77</c:v>
                </c:pt>
                <c:pt idx="6">
                  <c:v>81.692307692307693</c:v>
                </c:pt>
                <c:pt idx="7">
                  <c:v>80.564125165271037</c:v>
                </c:pt>
                <c:pt idx="8">
                  <c:v>78.50573162508428</c:v>
                </c:pt>
                <c:pt idx="9">
                  <c:v>68.254847645429351</c:v>
                </c:pt>
                <c:pt idx="10">
                  <c:v>75.993058568329715</c:v>
                </c:pt>
                <c:pt idx="11">
                  <c:v>75.047087547959535</c:v>
                </c:pt>
                <c:pt idx="12">
                  <c:v>68.840393087089126</c:v>
                </c:pt>
                <c:pt idx="13">
                  <c:v>73.389635316698644</c:v>
                </c:pt>
                <c:pt idx="14">
                  <c:v>69.728444003964313</c:v>
                </c:pt>
                <c:pt idx="15">
                  <c:v>74.791075050709935</c:v>
                </c:pt>
                <c:pt idx="16">
                  <c:v>64.721586931155201</c:v>
                </c:pt>
                <c:pt idx="17">
                  <c:v>60.384530386740323</c:v>
                </c:pt>
                <c:pt idx="18">
                  <c:v>58.62436914203316</c:v>
                </c:pt>
                <c:pt idx="19">
                  <c:v>57.015936254980083</c:v>
                </c:pt>
                <c:pt idx="20">
                  <c:v>55.4766966475879</c:v>
                </c:pt>
                <c:pt idx="21">
                  <c:v>56.44319999999999</c:v>
                </c:pt>
                <c:pt idx="22">
                  <c:v>53.910647803425164</c:v>
                </c:pt>
                <c:pt idx="23">
                  <c:v>54.25521604522816</c:v>
                </c:pt>
                <c:pt idx="24">
                  <c:v>46.767255216693421</c:v>
                </c:pt>
                <c:pt idx="25">
                  <c:v>47.610957642725594</c:v>
                </c:pt>
                <c:pt idx="26">
                  <c:v>46.353107844873378</c:v>
                </c:pt>
                <c:pt idx="27">
                  <c:v>44.56600590468156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14-4D43-B97C-A0C39AADCA7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485344"/>
        <c:axId val="-910483168"/>
      </c:barChart>
      <c:catAx>
        <c:axId val="-91048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83168"/>
        <c:crosses val="autoZero"/>
        <c:auto val="1"/>
        <c:lblAlgn val="ctr"/>
        <c:lblOffset val="100"/>
        <c:noMultiLvlLbl val="0"/>
      </c:catAx>
      <c:valAx>
        <c:axId val="-91048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8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  <a:cs typeface="B Titr" panose="00000700000000000000" pitchFamily="2" charset="-78"/>
              </a:rPr>
              <a:t>روند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 تعداد بیماران دیابتی بدون تجویز استاتین تا </a:t>
            </a:r>
            <a:r>
              <a:rPr lang="fa-IR" sz="2000" b="1" baseline="0" dirty="0" smtClean="0">
                <a:solidFill>
                  <a:srgbClr val="FF0000"/>
                </a:solidFill>
                <a:cs typeface="B Titr" panose="00000700000000000000" pitchFamily="2" charset="-78"/>
              </a:rPr>
              <a:t>تابستان </a:t>
            </a:r>
            <a:r>
              <a:rPr lang="fa-IR" sz="2000" b="1" baseline="0" dirty="0">
                <a:solidFill>
                  <a:srgbClr val="FF0000"/>
                </a:solidFill>
                <a:cs typeface="B Titr" panose="00000700000000000000" pitchFamily="2" charset="-78"/>
              </a:rPr>
              <a:t>1405</a:t>
            </a:r>
            <a:endParaRPr lang="en-US" sz="2000" b="1" dirty="0">
              <a:solidFill>
                <a:srgbClr val="FF0000"/>
              </a:solidFill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استاتین!$C$1:$AE$1</c:f>
              <c:strCache>
                <c:ptCount val="29"/>
                <c:pt idx="0">
                  <c:v>سه ماهه دوم 1398</c:v>
                </c:pt>
                <c:pt idx="1">
                  <c:v>سه ماهه سوم1398</c:v>
                </c:pt>
                <c:pt idx="2">
                  <c:v>سه ماهه چهارم1398</c:v>
                </c:pt>
                <c:pt idx="3">
                  <c:v>سه ماهه اول1399</c:v>
                </c:pt>
                <c:pt idx="4">
                  <c:v>سه ماهه دوم1399</c:v>
                </c:pt>
                <c:pt idx="5">
                  <c:v>سه ماهه سوم1399</c:v>
                </c:pt>
                <c:pt idx="6">
                  <c:v>سه ماهه چهارم1399</c:v>
                </c:pt>
                <c:pt idx="7">
                  <c:v>سه ماهه اول1400</c:v>
                </c:pt>
                <c:pt idx="8">
                  <c:v>سه ماهه دوم1400</c:v>
                </c:pt>
                <c:pt idx="9">
                  <c:v>سه ماهه سوم1400</c:v>
                </c:pt>
                <c:pt idx="10">
                  <c:v>سه ماهه چهارم1400</c:v>
                </c:pt>
                <c:pt idx="11">
                  <c:v>سه ماهه اول1401</c:v>
                </c:pt>
                <c:pt idx="12">
                  <c:v>سه ماهه دوم1401</c:v>
                </c:pt>
                <c:pt idx="13">
                  <c:v>سه ماهه سوم1401</c:v>
                </c:pt>
                <c:pt idx="14">
                  <c:v>سه ماهه چهارم1401</c:v>
                </c:pt>
                <c:pt idx="15">
                  <c:v>سه ماهه اول1402</c:v>
                </c:pt>
                <c:pt idx="16">
                  <c:v>سه ماهه دوم 1402</c:v>
                </c:pt>
                <c:pt idx="17">
                  <c:v>سه ماهه سوم1402</c:v>
                </c:pt>
                <c:pt idx="18">
                  <c:v>سه ماهه چهارم1402</c:v>
                </c:pt>
                <c:pt idx="19">
                  <c:v>سه ماهه اول 1403</c:v>
                </c:pt>
                <c:pt idx="20">
                  <c:v>سه ماهه دوم1403</c:v>
                </c:pt>
                <c:pt idx="21">
                  <c:v>سه ماهه سوم1403</c:v>
                </c:pt>
                <c:pt idx="22">
                  <c:v>زمستان 1403</c:v>
                </c:pt>
                <c:pt idx="23">
                  <c:v>بهار1404</c:v>
                </c:pt>
                <c:pt idx="24">
                  <c:v>تابستان 1404</c:v>
                </c:pt>
                <c:pt idx="25">
                  <c:v>پاییز 1404</c:v>
                </c:pt>
                <c:pt idx="26">
                  <c:v>زمستان 1404</c:v>
                </c:pt>
                <c:pt idx="27">
                  <c:v>بهار1405</c:v>
                </c:pt>
                <c:pt idx="28">
                  <c:v>تابستان1405</c:v>
                </c:pt>
              </c:strCache>
            </c:strRef>
          </c:cat>
          <c:val>
            <c:numRef>
              <c:f>استاتین!$C$2:$AE$2</c:f>
              <c:numCache>
                <c:formatCode>General</c:formatCode>
                <c:ptCount val="29"/>
                <c:pt idx="0">
                  <c:v>959</c:v>
                </c:pt>
                <c:pt idx="1">
                  <c:v>1361</c:v>
                </c:pt>
                <c:pt idx="2">
                  <c:v>1872</c:v>
                </c:pt>
                <c:pt idx="3">
                  <c:v>2071</c:v>
                </c:pt>
                <c:pt idx="4">
                  <c:v>2997</c:v>
                </c:pt>
                <c:pt idx="5">
                  <c:v>3509</c:v>
                </c:pt>
                <c:pt idx="6">
                  <c:v>4017</c:v>
                </c:pt>
                <c:pt idx="7">
                  <c:v>4815</c:v>
                </c:pt>
                <c:pt idx="8">
                  <c:v>5611</c:v>
                </c:pt>
                <c:pt idx="9">
                  <c:v>6023</c:v>
                </c:pt>
                <c:pt idx="10">
                  <c:v>6546</c:v>
                </c:pt>
                <c:pt idx="11">
                  <c:v>7124</c:v>
                </c:pt>
                <c:pt idx="12">
                  <c:v>8044</c:v>
                </c:pt>
                <c:pt idx="13">
                  <c:v>9199</c:v>
                </c:pt>
                <c:pt idx="14">
                  <c:v>8834</c:v>
                </c:pt>
                <c:pt idx="15">
                  <c:v>10502</c:v>
                </c:pt>
                <c:pt idx="16">
                  <c:v>12377</c:v>
                </c:pt>
                <c:pt idx="17">
                  <c:v>13301</c:v>
                </c:pt>
                <c:pt idx="18">
                  <c:v>15848</c:v>
                </c:pt>
                <c:pt idx="19">
                  <c:v>13187</c:v>
                </c:pt>
                <c:pt idx="20">
                  <c:v>12656</c:v>
                </c:pt>
                <c:pt idx="21">
                  <c:v>15206</c:v>
                </c:pt>
                <c:pt idx="22">
                  <c:v>12141</c:v>
                </c:pt>
                <c:pt idx="23">
                  <c:v>10406</c:v>
                </c:pt>
                <c:pt idx="24">
                  <c:v>9927</c:v>
                </c:pt>
                <c:pt idx="25">
                  <c:v>10181</c:v>
                </c:pt>
                <c:pt idx="26">
                  <c:v>9009</c:v>
                </c:pt>
                <c:pt idx="27">
                  <c:v>9690</c:v>
                </c:pt>
                <c:pt idx="28">
                  <c:v>9661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3F-4346-8082-96161FE0A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0490784"/>
        <c:axId val="-910483712"/>
      </c:barChart>
      <c:catAx>
        <c:axId val="-9104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360000" spcFirstLastPara="1" vertOverflow="ellipsis" wrap="square" anchor="ctr" anchorCtr="0"/>
          <a:lstStyle/>
          <a:p>
            <a:pPr>
              <a:defRPr sz="14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83712"/>
        <c:crosses val="autoZero"/>
        <c:auto val="1"/>
        <c:lblAlgn val="ctr"/>
        <c:lblOffset val="100"/>
        <c:noMultiLvlLbl val="0"/>
      </c:catAx>
      <c:valAx>
        <c:axId val="-91048371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10490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 dirty="0">
                <a:solidFill>
                  <a:srgbClr val="FF0000"/>
                </a:solidFill>
                <a:latin typeface="Arial (Body)"/>
                <a:cs typeface="B Titr" panose="00000700000000000000" pitchFamily="2" charset="-78"/>
              </a:rPr>
              <a:t>روند درصد بیماران دیابتی بدون تجویز استاتین </a:t>
            </a:r>
            <a:r>
              <a:rPr lang="fa-IR" sz="2000" b="1" dirty="0" smtClean="0">
                <a:solidFill>
                  <a:srgbClr val="FF0000"/>
                </a:solidFill>
                <a:latin typeface="Arial (Body)"/>
                <a:cs typeface="B Titr" panose="00000700000000000000" pitchFamily="2" charset="-78"/>
              </a:rPr>
              <a:t>تا</a:t>
            </a:r>
            <a:r>
              <a:rPr lang="fa-IR" sz="2000" b="1" baseline="0" dirty="0" smtClean="0">
                <a:solidFill>
                  <a:srgbClr val="FF0000"/>
                </a:solidFill>
                <a:latin typeface="Arial (Body)"/>
                <a:cs typeface="B Titr" panose="00000700000000000000" pitchFamily="2" charset="-78"/>
              </a:rPr>
              <a:t> تابستان </a:t>
            </a:r>
            <a:r>
              <a:rPr lang="fa-IR" sz="2000" b="1" dirty="0" smtClean="0">
                <a:solidFill>
                  <a:srgbClr val="FF0000"/>
                </a:solidFill>
                <a:latin typeface="Arial (Body)"/>
                <a:cs typeface="B Titr" panose="00000700000000000000" pitchFamily="2" charset="-78"/>
              </a:rPr>
              <a:t>1405</a:t>
            </a:r>
            <a:endParaRPr lang="en-US" sz="2000" b="1" dirty="0">
              <a:solidFill>
                <a:srgbClr val="FF0000"/>
              </a:solidFill>
              <a:cs typeface="B Titr" panose="00000700000000000000" pitchFamily="2" charset="-7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C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استاتین!$D$1:$AE$1</c:f>
              <c:strCache>
                <c:ptCount val="28"/>
                <c:pt idx="0">
                  <c:v>سه ماهه سوم1398</c:v>
                </c:pt>
                <c:pt idx="1">
                  <c:v>سه ماهه چهارم1398</c:v>
                </c:pt>
                <c:pt idx="2">
                  <c:v>سه ماهه اول1399</c:v>
                </c:pt>
                <c:pt idx="3">
                  <c:v>سه ماهه دوم1399</c:v>
                </c:pt>
                <c:pt idx="4">
                  <c:v>سه ماهه سوم1399</c:v>
                </c:pt>
                <c:pt idx="5">
                  <c:v>سه ماهه چهارم1399</c:v>
                </c:pt>
                <c:pt idx="6">
                  <c:v>سه ماهه اول1400</c:v>
                </c:pt>
                <c:pt idx="7">
                  <c:v>سه ماهه دوم1400</c:v>
                </c:pt>
                <c:pt idx="8">
                  <c:v>سه ماهه سوم1400</c:v>
                </c:pt>
                <c:pt idx="9">
                  <c:v>سه ماهه چهارم1400</c:v>
                </c:pt>
                <c:pt idx="10">
                  <c:v>سه ماهه اول1401</c:v>
                </c:pt>
                <c:pt idx="11">
                  <c:v>سه ماهه دوم1401</c:v>
                </c:pt>
                <c:pt idx="12">
                  <c:v>سه ماهه سوم1401</c:v>
                </c:pt>
                <c:pt idx="13">
                  <c:v>سه ماهه چهارم1401</c:v>
                </c:pt>
                <c:pt idx="14">
                  <c:v>سه ماهه اول1402</c:v>
                </c:pt>
                <c:pt idx="15">
                  <c:v>سه ماهه دوم 1402</c:v>
                </c:pt>
                <c:pt idx="16">
                  <c:v>سه ماهه سوم1402</c:v>
                </c:pt>
                <c:pt idx="17">
                  <c:v>سه ماهه چهارم1402</c:v>
                </c:pt>
                <c:pt idx="18">
                  <c:v>سه ماهه اول 1403</c:v>
                </c:pt>
                <c:pt idx="19">
                  <c:v>سه ماهه دوم1403</c:v>
                </c:pt>
                <c:pt idx="20">
                  <c:v>سه ماهه سوم1403</c:v>
                </c:pt>
                <c:pt idx="21">
                  <c:v>زمستان 1403</c:v>
                </c:pt>
                <c:pt idx="22">
                  <c:v>بهار1404</c:v>
                </c:pt>
                <c:pt idx="23">
                  <c:v>تابستان 1404</c:v>
                </c:pt>
                <c:pt idx="24">
                  <c:v>پاییز 1404</c:v>
                </c:pt>
                <c:pt idx="25">
                  <c:v>زمستان1404</c:v>
                </c:pt>
                <c:pt idx="26">
                  <c:v>بهار1405</c:v>
                </c:pt>
                <c:pt idx="27">
                  <c:v>تابستان 1405</c:v>
                </c:pt>
              </c:strCache>
            </c:strRef>
          </c:cat>
          <c:val>
            <c:numRef>
              <c:f>استاتین!$D$3:$AE$3</c:f>
              <c:numCache>
                <c:formatCode>General</c:formatCode>
                <c:ptCount val="28"/>
                <c:pt idx="0">
                  <c:v>3</c:v>
                </c:pt>
                <c:pt idx="1">
                  <c:v>4</c:v>
                </c:pt>
                <c:pt idx="2">
                  <c:v>8</c:v>
                </c:pt>
                <c:pt idx="3">
                  <c:v>6</c:v>
                </c:pt>
                <c:pt idx="4">
                  <c:v>8</c:v>
                </c:pt>
                <c:pt idx="5">
                  <c:v>9</c:v>
                </c:pt>
                <c:pt idx="6">
                  <c:v>10</c:v>
                </c:pt>
                <c:pt idx="7">
                  <c:v>13</c:v>
                </c:pt>
                <c:pt idx="8">
                  <c:v>16</c:v>
                </c:pt>
                <c:pt idx="9">
                  <c:v>15</c:v>
                </c:pt>
                <c:pt idx="10">
                  <c:v>14</c:v>
                </c:pt>
                <c:pt idx="11">
                  <c:v>15</c:v>
                </c:pt>
                <c:pt idx="12">
                  <c:v>14</c:v>
                </c:pt>
                <c:pt idx="13">
                  <c:v>14.09</c:v>
                </c:pt>
                <c:pt idx="14">
                  <c:v>15.74</c:v>
                </c:pt>
                <c:pt idx="15">
                  <c:v>17.5</c:v>
                </c:pt>
                <c:pt idx="16">
                  <c:v>16.28</c:v>
                </c:pt>
                <c:pt idx="17">
                  <c:v>18.45</c:v>
                </c:pt>
                <c:pt idx="18">
                  <c:v>16.89</c:v>
                </c:pt>
                <c:pt idx="19">
                  <c:v>16.510000000000002</c:v>
                </c:pt>
                <c:pt idx="20">
                  <c:v>16.329999999999998</c:v>
                </c:pt>
                <c:pt idx="21">
                  <c:v>16.809999999999999</c:v>
                </c:pt>
                <c:pt idx="22">
                  <c:v>11.85</c:v>
                </c:pt>
                <c:pt idx="23">
                  <c:v>12.29</c:v>
                </c:pt>
                <c:pt idx="24">
                  <c:v>11.77</c:v>
                </c:pt>
                <c:pt idx="25">
                  <c:v>11.56</c:v>
                </c:pt>
                <c:pt idx="26">
                  <c:v>11.86</c:v>
                </c:pt>
                <c:pt idx="27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62-4158-8ED0-57473BFA75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910477728"/>
        <c:axId val="-910477184"/>
      </c:barChart>
      <c:catAx>
        <c:axId val="-91047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48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77184"/>
        <c:crosses val="autoZero"/>
        <c:auto val="1"/>
        <c:lblAlgn val="ctr"/>
        <c:lblOffset val="100"/>
        <c:noMultiLvlLbl val="0"/>
      </c:catAx>
      <c:valAx>
        <c:axId val="-9104771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910477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7CF0DD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Sheet1!$C$1093</c:f>
              <c:strCache>
                <c:ptCount val="1"/>
                <c:pt idx="0">
                  <c:v>درصد بیماران دیابتی بدون تجویز استاتین بالای 40 سال در تابستان 1405 به تفکیک شهرستانها 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360-4D7D-90C2-50BD535AA9C0}"/>
              </c:ext>
            </c:extLst>
          </c:dPt>
          <c:dLbls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360-4D7D-90C2-50BD535AA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Sheet1!$B$1094:$B$1121</c:f>
              <c:strCache>
                <c:ptCount val="28"/>
                <c:pt idx="0">
                  <c:v>سمیرم</c:v>
                </c:pt>
                <c:pt idx="1">
                  <c:v>مبارکه</c:v>
                </c:pt>
                <c:pt idx="2">
                  <c:v>ورزنه</c:v>
                </c:pt>
                <c:pt idx="3">
                  <c:v>نجف آباد</c:v>
                </c:pt>
                <c:pt idx="4">
                  <c:v>هرند</c:v>
                </c:pt>
                <c:pt idx="5">
                  <c:v>فریدن</c:v>
                </c:pt>
                <c:pt idx="6">
                  <c:v>گلپایگان</c:v>
                </c:pt>
                <c:pt idx="7">
                  <c:v>تیران </c:v>
                </c:pt>
                <c:pt idx="8">
                  <c:v>خمینی شهر</c:v>
                </c:pt>
                <c:pt idx="9">
                  <c:v>فلاورجان</c:v>
                </c:pt>
                <c:pt idx="10">
                  <c:v>شاهین شهر </c:v>
                </c:pt>
                <c:pt idx="11">
                  <c:v>شهرضا</c:v>
                </c:pt>
                <c:pt idx="12">
                  <c:v>جرقویه</c:v>
                </c:pt>
                <c:pt idx="13">
                  <c:v>استان</c:v>
                </c:pt>
                <c:pt idx="14">
                  <c:v>اصفهان 1</c:v>
                </c:pt>
                <c:pt idx="15">
                  <c:v>برخوار</c:v>
                </c:pt>
                <c:pt idx="16">
                  <c:v>نطنز</c:v>
                </c:pt>
                <c:pt idx="17">
                  <c:v>کوهپایه</c:v>
                </c:pt>
                <c:pt idx="18">
                  <c:v>دهاقان</c:v>
                </c:pt>
                <c:pt idx="19">
                  <c:v>لنجان</c:v>
                </c:pt>
                <c:pt idx="20">
                  <c:v>خوانسار</c:v>
                </c:pt>
                <c:pt idx="21">
                  <c:v>چادگان</c:v>
                </c:pt>
                <c:pt idx="22">
                  <c:v>اصفهان 2</c:v>
                </c:pt>
                <c:pt idx="23">
                  <c:v>بوئین</c:v>
                </c:pt>
                <c:pt idx="24">
                  <c:v>نائین</c:v>
                </c:pt>
                <c:pt idx="25">
                  <c:v>اردستان</c:v>
                </c:pt>
                <c:pt idx="26">
                  <c:v>خور</c:v>
                </c:pt>
                <c:pt idx="27">
                  <c:v>فریدونشهر</c:v>
                </c:pt>
              </c:strCache>
            </c:strRef>
          </c:cat>
          <c:val>
            <c:numRef>
              <c:f>Sheet1!$C$1094:$C$1121</c:f>
              <c:numCache>
                <c:formatCode>0.00</c:formatCode>
                <c:ptCount val="28"/>
                <c:pt idx="0">
                  <c:v>16.891891891891891</c:v>
                </c:pt>
                <c:pt idx="1">
                  <c:v>16.812227074235807</c:v>
                </c:pt>
                <c:pt idx="2">
                  <c:v>15.85253456221198</c:v>
                </c:pt>
                <c:pt idx="3">
                  <c:v>15.234253800806702</c:v>
                </c:pt>
                <c:pt idx="4">
                  <c:v>14.5224171539961</c:v>
                </c:pt>
                <c:pt idx="5">
                  <c:v>14.149139579349903</c:v>
                </c:pt>
                <c:pt idx="6">
                  <c:v>13.363892806770098</c:v>
                </c:pt>
                <c:pt idx="7">
                  <c:v>13.121652639632748</c:v>
                </c:pt>
                <c:pt idx="8">
                  <c:v>12.586773839970771</c:v>
                </c:pt>
                <c:pt idx="9">
                  <c:v>12.529583739384659</c:v>
                </c:pt>
                <c:pt idx="10">
                  <c:v>12.205062205062205</c:v>
                </c:pt>
                <c:pt idx="11">
                  <c:v>11.74924924924925</c:v>
                </c:pt>
                <c:pt idx="12">
                  <c:v>11.438183347350716</c:v>
                </c:pt>
                <c:pt idx="13">
                  <c:v>11.39819960122229</c:v>
                </c:pt>
                <c:pt idx="14">
                  <c:v>11.313320825515948</c:v>
                </c:pt>
                <c:pt idx="15">
                  <c:v>11.088504577822992</c:v>
                </c:pt>
                <c:pt idx="16">
                  <c:v>11.020036429872496</c:v>
                </c:pt>
                <c:pt idx="17">
                  <c:v>10.020040080160321</c:v>
                </c:pt>
                <c:pt idx="18">
                  <c:v>9.537366548042705</c:v>
                </c:pt>
                <c:pt idx="19">
                  <c:v>9.0353390639923585</c:v>
                </c:pt>
                <c:pt idx="20">
                  <c:v>8.9167280766396466</c:v>
                </c:pt>
                <c:pt idx="21">
                  <c:v>7.9590228526398743</c:v>
                </c:pt>
                <c:pt idx="22">
                  <c:v>7.7774126410340676</c:v>
                </c:pt>
                <c:pt idx="23">
                  <c:v>7.4594594594594597</c:v>
                </c:pt>
                <c:pt idx="24">
                  <c:v>5.977229601518026</c:v>
                </c:pt>
                <c:pt idx="25">
                  <c:v>5.3649956024626206</c:v>
                </c:pt>
                <c:pt idx="26">
                  <c:v>5.2858683926645087</c:v>
                </c:pt>
                <c:pt idx="27">
                  <c:v>1.0230179028132993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60-4D7D-90C2-50BD535AA9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910484800"/>
        <c:axId val="-910479360"/>
      </c:barChart>
      <c:catAx>
        <c:axId val="-910484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79360"/>
        <c:crosses val="autoZero"/>
        <c:auto val="1"/>
        <c:lblAlgn val="ctr"/>
        <c:lblOffset val="100"/>
        <c:noMultiLvlLbl val="0"/>
      </c:catAx>
      <c:valAx>
        <c:axId val="-91047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1048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rtl="1"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بیماران مبتلا به دیابت بدون تجویز استاتین به تفکیک شهرستانها در فصل بهار</a:t>
            </a:r>
            <a:r>
              <a:rPr lang="fa-IR" sz="2000" b="1" baseline="0">
                <a:solidFill>
                  <a:srgbClr val="FF0000"/>
                </a:solidFill>
              </a:rPr>
              <a:t> و تابستان 1405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1"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Sheet1!$C$1126</c:f>
              <c:strCache>
                <c:ptCount val="1"/>
                <c:pt idx="0">
                  <c:v>درصد بیماران دیابتی بدون تجویز استاتین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6D2-421E-B9FE-787DF8FFE1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Sheet1!$B$1127:$B$1154</c:f>
              <c:strCache>
                <c:ptCount val="28"/>
                <c:pt idx="0">
                  <c:v>سمیرم</c:v>
                </c:pt>
                <c:pt idx="1">
                  <c:v>مبارکه</c:v>
                </c:pt>
                <c:pt idx="2">
                  <c:v>ورزنه</c:v>
                </c:pt>
                <c:pt idx="3">
                  <c:v>نجف آباد</c:v>
                </c:pt>
                <c:pt idx="4">
                  <c:v>هرند</c:v>
                </c:pt>
                <c:pt idx="5">
                  <c:v>فریدن</c:v>
                </c:pt>
                <c:pt idx="6">
                  <c:v>گلپایگان</c:v>
                </c:pt>
                <c:pt idx="7">
                  <c:v>تیران </c:v>
                </c:pt>
                <c:pt idx="8">
                  <c:v>خمینی شهر</c:v>
                </c:pt>
                <c:pt idx="9">
                  <c:v>فلاورجان</c:v>
                </c:pt>
                <c:pt idx="10">
                  <c:v>شاهین شهر </c:v>
                </c:pt>
                <c:pt idx="11">
                  <c:v>شهرضا</c:v>
                </c:pt>
                <c:pt idx="12">
                  <c:v>جرقویه</c:v>
                </c:pt>
                <c:pt idx="13">
                  <c:v>استان</c:v>
                </c:pt>
                <c:pt idx="14">
                  <c:v>اصفهان 1</c:v>
                </c:pt>
                <c:pt idx="15">
                  <c:v>برخوار</c:v>
                </c:pt>
                <c:pt idx="16">
                  <c:v>نطنز</c:v>
                </c:pt>
                <c:pt idx="17">
                  <c:v>کوهپایه</c:v>
                </c:pt>
                <c:pt idx="18">
                  <c:v>دهاقان</c:v>
                </c:pt>
                <c:pt idx="19">
                  <c:v>لنجان</c:v>
                </c:pt>
                <c:pt idx="20">
                  <c:v>خوانسار</c:v>
                </c:pt>
                <c:pt idx="21">
                  <c:v>چادگان</c:v>
                </c:pt>
                <c:pt idx="22">
                  <c:v>اصفهان 2</c:v>
                </c:pt>
                <c:pt idx="23">
                  <c:v>بوئین</c:v>
                </c:pt>
                <c:pt idx="24">
                  <c:v>نائین</c:v>
                </c:pt>
                <c:pt idx="25">
                  <c:v>اردستان</c:v>
                </c:pt>
                <c:pt idx="26">
                  <c:v>خور</c:v>
                </c:pt>
                <c:pt idx="27">
                  <c:v>فریدونشهر</c:v>
                </c:pt>
              </c:strCache>
            </c:strRef>
          </c:cat>
          <c:val>
            <c:numRef>
              <c:f>Sheet1!$C$1127:$C$1154</c:f>
              <c:numCache>
                <c:formatCode>0.00</c:formatCode>
                <c:ptCount val="28"/>
                <c:pt idx="0">
                  <c:v>16.891891891891891</c:v>
                </c:pt>
                <c:pt idx="1">
                  <c:v>16.812227074235807</c:v>
                </c:pt>
                <c:pt idx="2">
                  <c:v>15.85253456221198</c:v>
                </c:pt>
                <c:pt idx="3">
                  <c:v>15.234253800806702</c:v>
                </c:pt>
                <c:pt idx="4">
                  <c:v>14.5224171539961</c:v>
                </c:pt>
                <c:pt idx="5">
                  <c:v>14.149139579349903</c:v>
                </c:pt>
                <c:pt idx="6">
                  <c:v>13.363892806770098</c:v>
                </c:pt>
                <c:pt idx="7">
                  <c:v>13.121652639632748</c:v>
                </c:pt>
                <c:pt idx="8">
                  <c:v>12.586773839970771</c:v>
                </c:pt>
                <c:pt idx="9">
                  <c:v>12.529583739384659</c:v>
                </c:pt>
                <c:pt idx="10">
                  <c:v>12.205062205062205</c:v>
                </c:pt>
                <c:pt idx="11">
                  <c:v>11.74924924924925</c:v>
                </c:pt>
                <c:pt idx="12">
                  <c:v>11.438183347350716</c:v>
                </c:pt>
                <c:pt idx="13">
                  <c:v>11.39819960122229</c:v>
                </c:pt>
                <c:pt idx="14">
                  <c:v>11.313320825515948</c:v>
                </c:pt>
                <c:pt idx="15">
                  <c:v>11.088504577822992</c:v>
                </c:pt>
                <c:pt idx="16">
                  <c:v>11.020036429872496</c:v>
                </c:pt>
                <c:pt idx="17">
                  <c:v>10.020040080160321</c:v>
                </c:pt>
                <c:pt idx="18">
                  <c:v>9.537366548042705</c:v>
                </c:pt>
                <c:pt idx="19">
                  <c:v>9.0353390639923585</c:v>
                </c:pt>
                <c:pt idx="20">
                  <c:v>8.9167280766396466</c:v>
                </c:pt>
                <c:pt idx="21">
                  <c:v>7.9590228526398743</c:v>
                </c:pt>
                <c:pt idx="22">
                  <c:v>7.7774126410340676</c:v>
                </c:pt>
                <c:pt idx="23">
                  <c:v>7.4594594594594597</c:v>
                </c:pt>
                <c:pt idx="24">
                  <c:v>5.977229601518026</c:v>
                </c:pt>
                <c:pt idx="25">
                  <c:v>5.3649956024626206</c:v>
                </c:pt>
                <c:pt idx="26">
                  <c:v>5.2858683926645087</c:v>
                </c:pt>
                <c:pt idx="27">
                  <c:v>1.0230179028132993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CD-4953-B60D-35F019447526}"/>
            </c:ext>
          </c:extLst>
        </c:ser>
        <c:ser>
          <c:idx val="1"/>
          <c:order val="1"/>
          <c:tx>
            <c:strRef>
              <c:f>Sheet1!$D$1126</c:f>
              <c:strCache>
                <c:ptCount val="1"/>
                <c:pt idx="0">
                  <c:v>درصد بیماران دیابتی بدون تجویز استاتین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6D2-421E-B9FE-787DF8FFE1F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Sheet1!$B$1127:$B$1154</c:f>
              <c:strCache>
                <c:ptCount val="28"/>
                <c:pt idx="0">
                  <c:v>سمیرم</c:v>
                </c:pt>
                <c:pt idx="1">
                  <c:v>مبارکه</c:v>
                </c:pt>
                <c:pt idx="2">
                  <c:v>ورزنه</c:v>
                </c:pt>
                <c:pt idx="3">
                  <c:v>نجف آباد</c:v>
                </c:pt>
                <c:pt idx="4">
                  <c:v>هرند</c:v>
                </c:pt>
                <c:pt idx="5">
                  <c:v>فریدن</c:v>
                </c:pt>
                <c:pt idx="6">
                  <c:v>گلپایگان</c:v>
                </c:pt>
                <c:pt idx="7">
                  <c:v>تیران </c:v>
                </c:pt>
                <c:pt idx="8">
                  <c:v>خمینی شهر</c:v>
                </c:pt>
                <c:pt idx="9">
                  <c:v>فلاورجان</c:v>
                </c:pt>
                <c:pt idx="10">
                  <c:v>شاهین شهر </c:v>
                </c:pt>
                <c:pt idx="11">
                  <c:v>شهرضا</c:v>
                </c:pt>
                <c:pt idx="12">
                  <c:v>جرقویه</c:v>
                </c:pt>
                <c:pt idx="13">
                  <c:v>استان</c:v>
                </c:pt>
                <c:pt idx="14">
                  <c:v>اصفهان 1</c:v>
                </c:pt>
                <c:pt idx="15">
                  <c:v>برخوار</c:v>
                </c:pt>
                <c:pt idx="16">
                  <c:v>نطنز</c:v>
                </c:pt>
                <c:pt idx="17">
                  <c:v>کوهپایه</c:v>
                </c:pt>
                <c:pt idx="18">
                  <c:v>دهاقان</c:v>
                </c:pt>
                <c:pt idx="19">
                  <c:v>لنجان</c:v>
                </c:pt>
                <c:pt idx="20">
                  <c:v>خوانسار</c:v>
                </c:pt>
                <c:pt idx="21">
                  <c:v>چادگان</c:v>
                </c:pt>
                <c:pt idx="22">
                  <c:v>اصفهان 2</c:v>
                </c:pt>
                <c:pt idx="23">
                  <c:v>بوئین</c:v>
                </c:pt>
                <c:pt idx="24">
                  <c:v>نائین</c:v>
                </c:pt>
                <c:pt idx="25">
                  <c:v>اردستان</c:v>
                </c:pt>
                <c:pt idx="26">
                  <c:v>خور</c:v>
                </c:pt>
                <c:pt idx="27">
                  <c:v>فریدونشهر</c:v>
                </c:pt>
              </c:strCache>
            </c:strRef>
          </c:cat>
          <c:val>
            <c:numRef>
              <c:f>Sheet1!$D$1127:$D$1154</c:f>
              <c:numCache>
                <c:formatCode>0.00</c:formatCode>
                <c:ptCount val="28"/>
                <c:pt idx="0">
                  <c:v>17.799539170506911</c:v>
                </c:pt>
                <c:pt idx="1">
                  <c:v>17.733608673205989</c:v>
                </c:pt>
                <c:pt idx="2">
                  <c:v>13.636363636363635</c:v>
                </c:pt>
                <c:pt idx="3">
                  <c:v>15.755517826825127</c:v>
                </c:pt>
                <c:pt idx="4">
                  <c:v>17.342342342342342</c:v>
                </c:pt>
                <c:pt idx="5">
                  <c:v>15.423111919927207</c:v>
                </c:pt>
                <c:pt idx="6">
                  <c:v>14.933837429111533</c:v>
                </c:pt>
                <c:pt idx="7">
                  <c:v>12.539432176656151</c:v>
                </c:pt>
                <c:pt idx="8">
                  <c:v>12.721734456190648</c:v>
                </c:pt>
                <c:pt idx="9">
                  <c:v>12.853249175154211</c:v>
                </c:pt>
                <c:pt idx="10">
                  <c:v>11.812921890067503</c:v>
                </c:pt>
                <c:pt idx="11">
                  <c:v>12.370723945902943</c:v>
                </c:pt>
                <c:pt idx="12">
                  <c:v>11.391304347826086</c:v>
                </c:pt>
                <c:pt idx="13">
                  <c:v>11.85857819441215</c:v>
                </c:pt>
                <c:pt idx="14">
                  <c:v>11.704092543987556</c:v>
                </c:pt>
                <c:pt idx="15">
                  <c:v>10.5</c:v>
                </c:pt>
                <c:pt idx="16">
                  <c:v>11.338732729871367</c:v>
                </c:pt>
                <c:pt idx="17">
                  <c:v>12.582056892778992</c:v>
                </c:pt>
                <c:pt idx="18">
                  <c:v>9.9644128113879002</c:v>
                </c:pt>
                <c:pt idx="19">
                  <c:v>9.1374556912170135</c:v>
                </c:pt>
                <c:pt idx="20">
                  <c:v>9.4644167278063094</c:v>
                </c:pt>
                <c:pt idx="21">
                  <c:v>7.4712643678160928</c:v>
                </c:pt>
                <c:pt idx="22">
                  <c:v>7.5806826097051303</c:v>
                </c:pt>
                <c:pt idx="23">
                  <c:v>8.4677419354838701</c:v>
                </c:pt>
                <c:pt idx="24">
                  <c:v>5.2401746724890828</c:v>
                </c:pt>
                <c:pt idx="25">
                  <c:v>5.0605536332179932</c:v>
                </c:pt>
                <c:pt idx="26">
                  <c:v>4.967602591792657</c:v>
                </c:pt>
                <c:pt idx="27">
                  <c:v>16.079494128274614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CD-4953-B60D-35F01944752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83198928"/>
        <c:axId val="-883196752"/>
      </c:barChart>
      <c:catAx>
        <c:axId val="-88319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6752"/>
        <c:crosses val="autoZero"/>
        <c:auto val="1"/>
        <c:lblAlgn val="ctr"/>
        <c:lblOffset val="100"/>
        <c:noMultiLvlLbl val="0"/>
      </c:catAx>
      <c:valAx>
        <c:axId val="-88319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Sheet1!$C$1158</c:f>
              <c:strCache>
                <c:ptCount val="1"/>
                <c:pt idx="0">
                  <c:v>درصد شیوع کلسترول بالا 200 به تفکیک شهرستانها در فصل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F9C-430C-8A9F-9EE1C3577D74}"/>
              </c:ext>
            </c:extLst>
          </c:dPt>
          <c:dLbls>
            <c:dLbl>
              <c:idx val="2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AF9C-430C-8A9F-9EE1C3577D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Sheet1!$B$1159:$B$1186</c:f>
              <c:strCache>
                <c:ptCount val="28"/>
                <c:pt idx="0">
                  <c:v>ورزنه</c:v>
                </c:pt>
                <c:pt idx="1">
                  <c:v>هرند</c:v>
                </c:pt>
                <c:pt idx="2">
                  <c:v>کوهپایه</c:v>
                </c:pt>
                <c:pt idx="3">
                  <c:v>جرقویه</c:v>
                </c:pt>
                <c:pt idx="4">
                  <c:v>بوئین</c:v>
                </c:pt>
                <c:pt idx="5">
                  <c:v>نجف آباد</c:v>
                </c:pt>
                <c:pt idx="6">
                  <c:v>دهاقان</c:v>
                </c:pt>
                <c:pt idx="7">
                  <c:v>نائین</c:v>
                </c:pt>
                <c:pt idx="8">
                  <c:v>تیران </c:v>
                </c:pt>
                <c:pt idx="9">
                  <c:v>اردستان</c:v>
                </c:pt>
                <c:pt idx="10">
                  <c:v>چادگان</c:v>
                </c:pt>
                <c:pt idx="11">
                  <c:v>خور</c:v>
                </c:pt>
                <c:pt idx="12">
                  <c:v>برخوار</c:v>
                </c:pt>
                <c:pt idx="13">
                  <c:v>گلپایگان</c:v>
                </c:pt>
                <c:pt idx="14">
                  <c:v>فریدن</c:v>
                </c:pt>
                <c:pt idx="15">
                  <c:v>لنجان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خمینی شهر</c:v>
                </c:pt>
                <c:pt idx="19">
                  <c:v>اصفهان 1</c:v>
                </c:pt>
                <c:pt idx="20">
                  <c:v>استان</c:v>
                </c:pt>
                <c:pt idx="21">
                  <c:v>شاهین شهر </c:v>
                </c:pt>
                <c:pt idx="22">
                  <c:v>شهرضا</c:v>
                </c:pt>
                <c:pt idx="23">
                  <c:v>سمیرم</c:v>
                </c:pt>
                <c:pt idx="24">
                  <c:v>فلاورجان</c:v>
                </c:pt>
                <c:pt idx="25">
                  <c:v>فریدونشهر</c:v>
                </c:pt>
                <c:pt idx="26">
                  <c:v>اصفهان 2</c:v>
                </c:pt>
                <c:pt idx="27">
                  <c:v>نطنز</c:v>
                </c:pt>
              </c:strCache>
            </c:strRef>
          </c:cat>
          <c:val>
            <c:numRef>
              <c:f>Sheet1!$C$1159:$C$1186</c:f>
              <c:numCache>
                <c:formatCode>General</c:formatCode>
                <c:ptCount val="28"/>
                <c:pt idx="0">
                  <c:v>40.39</c:v>
                </c:pt>
                <c:pt idx="1">
                  <c:v>37.99</c:v>
                </c:pt>
                <c:pt idx="2">
                  <c:v>36.01</c:v>
                </c:pt>
                <c:pt idx="3">
                  <c:v>34.03</c:v>
                </c:pt>
                <c:pt idx="4">
                  <c:v>33.06</c:v>
                </c:pt>
                <c:pt idx="5">
                  <c:v>32.200000000000003</c:v>
                </c:pt>
                <c:pt idx="6">
                  <c:v>31.14</c:v>
                </c:pt>
                <c:pt idx="7">
                  <c:v>30.99</c:v>
                </c:pt>
                <c:pt idx="8">
                  <c:v>30.59</c:v>
                </c:pt>
                <c:pt idx="9">
                  <c:v>30.46</c:v>
                </c:pt>
                <c:pt idx="10">
                  <c:v>29.92</c:v>
                </c:pt>
                <c:pt idx="11">
                  <c:v>29.92</c:v>
                </c:pt>
                <c:pt idx="12">
                  <c:v>29.55</c:v>
                </c:pt>
                <c:pt idx="13">
                  <c:v>28.66</c:v>
                </c:pt>
                <c:pt idx="14">
                  <c:v>28.33</c:v>
                </c:pt>
                <c:pt idx="15">
                  <c:v>27.56</c:v>
                </c:pt>
                <c:pt idx="16">
                  <c:v>26.83</c:v>
                </c:pt>
                <c:pt idx="17">
                  <c:v>26.51</c:v>
                </c:pt>
                <c:pt idx="18">
                  <c:v>26.26</c:v>
                </c:pt>
                <c:pt idx="19">
                  <c:v>26.11</c:v>
                </c:pt>
                <c:pt idx="20">
                  <c:v>25.98</c:v>
                </c:pt>
                <c:pt idx="21">
                  <c:v>24.43</c:v>
                </c:pt>
                <c:pt idx="22">
                  <c:v>24.35</c:v>
                </c:pt>
                <c:pt idx="23">
                  <c:v>23.67</c:v>
                </c:pt>
                <c:pt idx="24">
                  <c:v>23.2</c:v>
                </c:pt>
                <c:pt idx="25">
                  <c:v>21.61</c:v>
                </c:pt>
                <c:pt idx="26">
                  <c:v>20.8</c:v>
                </c:pt>
                <c:pt idx="27">
                  <c:v>16.68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3B-4952-8AC3-F084C851356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83194576"/>
        <c:axId val="-883213616"/>
      </c:barChart>
      <c:catAx>
        <c:axId val="-88319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213616"/>
        <c:crosses val="autoZero"/>
        <c:auto val="1"/>
        <c:lblAlgn val="ctr"/>
        <c:lblOffset val="100"/>
        <c:noMultiLvlLbl val="0"/>
      </c:catAx>
      <c:valAx>
        <c:axId val="-88321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400" b="1">
                <a:solidFill>
                  <a:srgbClr val="FF0000"/>
                </a:solidFill>
              </a:rPr>
              <a:t>مقایسه درصد شیوع</a:t>
            </a:r>
            <a:r>
              <a:rPr lang="fa-IR" sz="2400" b="1" baseline="0">
                <a:solidFill>
                  <a:srgbClr val="FF0000"/>
                </a:solidFill>
              </a:rPr>
              <a:t> </a:t>
            </a:r>
            <a:r>
              <a:rPr lang="fa-IR" sz="2400" b="1">
                <a:solidFill>
                  <a:srgbClr val="FF0000"/>
                </a:solidFill>
              </a:rPr>
              <a:t>کلسترول بالای 200 به تفکیک شهرستانها در فصل بهار و تابستان 1405</a:t>
            </a:r>
            <a:endParaRPr lang="en-US" sz="2400" b="1">
              <a:solidFill>
                <a:srgbClr val="FF0000"/>
              </a:solidFill>
            </a:endParaRPr>
          </a:p>
        </c:rich>
      </c:tx>
      <c:layout>
        <c:manualLayout>
          <c:xMode val="edge"/>
          <c:yMode val="edge"/>
          <c:x val="0.14018721099309414"/>
          <c:y val="2.95242824436992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Sheet1!$C$1191</c:f>
              <c:strCache>
                <c:ptCount val="1"/>
                <c:pt idx="0">
                  <c:v>درصد شیوع چربی خون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221-48AA-9C2E-E1614341E8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Sheet1!$B$1192:$B$1219</c:f>
              <c:strCache>
                <c:ptCount val="28"/>
                <c:pt idx="0">
                  <c:v>ورزنه</c:v>
                </c:pt>
                <c:pt idx="1">
                  <c:v>هرند</c:v>
                </c:pt>
                <c:pt idx="2">
                  <c:v>کوهپایه</c:v>
                </c:pt>
                <c:pt idx="3">
                  <c:v>جرقویه</c:v>
                </c:pt>
                <c:pt idx="4">
                  <c:v>بوئین</c:v>
                </c:pt>
                <c:pt idx="5">
                  <c:v>نجف آباد</c:v>
                </c:pt>
                <c:pt idx="6">
                  <c:v>دهاقان</c:v>
                </c:pt>
                <c:pt idx="7">
                  <c:v>نائین</c:v>
                </c:pt>
                <c:pt idx="8">
                  <c:v>تیران </c:v>
                </c:pt>
                <c:pt idx="9">
                  <c:v>اردستان</c:v>
                </c:pt>
                <c:pt idx="10">
                  <c:v>چادگان</c:v>
                </c:pt>
                <c:pt idx="11">
                  <c:v>خور</c:v>
                </c:pt>
                <c:pt idx="12">
                  <c:v>برخوار</c:v>
                </c:pt>
                <c:pt idx="13">
                  <c:v>گلپایگان</c:v>
                </c:pt>
                <c:pt idx="14">
                  <c:v>فریدن</c:v>
                </c:pt>
                <c:pt idx="15">
                  <c:v>لنجان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خمینی شهر</c:v>
                </c:pt>
                <c:pt idx="19">
                  <c:v>اصفهان 1</c:v>
                </c:pt>
                <c:pt idx="20">
                  <c:v>استان</c:v>
                </c:pt>
                <c:pt idx="21">
                  <c:v>شاهین شهر </c:v>
                </c:pt>
                <c:pt idx="22">
                  <c:v>شهرضا</c:v>
                </c:pt>
                <c:pt idx="23">
                  <c:v>سمیرم</c:v>
                </c:pt>
                <c:pt idx="24">
                  <c:v>فلاورجان</c:v>
                </c:pt>
                <c:pt idx="25">
                  <c:v>فریدونشهر</c:v>
                </c:pt>
                <c:pt idx="26">
                  <c:v>اصفهان 2</c:v>
                </c:pt>
                <c:pt idx="27">
                  <c:v>نطنز</c:v>
                </c:pt>
              </c:strCache>
            </c:strRef>
          </c:cat>
          <c:val>
            <c:numRef>
              <c:f>Sheet1!$C$1192:$C$1219</c:f>
              <c:numCache>
                <c:formatCode>General</c:formatCode>
                <c:ptCount val="28"/>
                <c:pt idx="0">
                  <c:v>40.39</c:v>
                </c:pt>
                <c:pt idx="1">
                  <c:v>37.99</c:v>
                </c:pt>
                <c:pt idx="2">
                  <c:v>36.01</c:v>
                </c:pt>
                <c:pt idx="3">
                  <c:v>34.03</c:v>
                </c:pt>
                <c:pt idx="4">
                  <c:v>33.06</c:v>
                </c:pt>
                <c:pt idx="5">
                  <c:v>32.200000000000003</c:v>
                </c:pt>
                <c:pt idx="6">
                  <c:v>31.14</c:v>
                </c:pt>
                <c:pt idx="7">
                  <c:v>30.99</c:v>
                </c:pt>
                <c:pt idx="8">
                  <c:v>30.59</c:v>
                </c:pt>
                <c:pt idx="9">
                  <c:v>30.46</c:v>
                </c:pt>
                <c:pt idx="10">
                  <c:v>29.92</c:v>
                </c:pt>
                <c:pt idx="11">
                  <c:v>29.92</c:v>
                </c:pt>
                <c:pt idx="12">
                  <c:v>29.55</c:v>
                </c:pt>
                <c:pt idx="13">
                  <c:v>28.66</c:v>
                </c:pt>
                <c:pt idx="14">
                  <c:v>28.33</c:v>
                </c:pt>
                <c:pt idx="15">
                  <c:v>27.56</c:v>
                </c:pt>
                <c:pt idx="16">
                  <c:v>26.83</c:v>
                </c:pt>
                <c:pt idx="17">
                  <c:v>26.51</c:v>
                </c:pt>
                <c:pt idx="18">
                  <c:v>26.26</c:v>
                </c:pt>
                <c:pt idx="19">
                  <c:v>26.11</c:v>
                </c:pt>
                <c:pt idx="20">
                  <c:v>25.98</c:v>
                </c:pt>
                <c:pt idx="21">
                  <c:v>24.43</c:v>
                </c:pt>
                <c:pt idx="22">
                  <c:v>24.35</c:v>
                </c:pt>
                <c:pt idx="23">
                  <c:v>23.67</c:v>
                </c:pt>
                <c:pt idx="24">
                  <c:v>23.2</c:v>
                </c:pt>
                <c:pt idx="25">
                  <c:v>21.61</c:v>
                </c:pt>
                <c:pt idx="26">
                  <c:v>20.8</c:v>
                </c:pt>
                <c:pt idx="27">
                  <c:v>16.68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0E-4D2A-8A89-2214E461F418}"/>
            </c:ext>
          </c:extLst>
        </c:ser>
        <c:ser>
          <c:idx val="1"/>
          <c:order val="1"/>
          <c:tx>
            <c:strRef>
              <c:f>Sheet1!$D$1191</c:f>
              <c:strCache>
                <c:ptCount val="1"/>
                <c:pt idx="0">
                  <c:v>درصد شیوع چربی خون بهار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221-48AA-9C2E-E1614341E8B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Sheet1!$B$1192:$B$1219</c:f>
              <c:strCache>
                <c:ptCount val="28"/>
                <c:pt idx="0">
                  <c:v>ورزنه</c:v>
                </c:pt>
                <c:pt idx="1">
                  <c:v>هرند</c:v>
                </c:pt>
                <c:pt idx="2">
                  <c:v>کوهپایه</c:v>
                </c:pt>
                <c:pt idx="3">
                  <c:v>جرقویه</c:v>
                </c:pt>
                <c:pt idx="4">
                  <c:v>بوئین</c:v>
                </c:pt>
                <c:pt idx="5">
                  <c:v>نجف آباد</c:v>
                </c:pt>
                <c:pt idx="6">
                  <c:v>دهاقان</c:v>
                </c:pt>
                <c:pt idx="7">
                  <c:v>نائین</c:v>
                </c:pt>
                <c:pt idx="8">
                  <c:v>تیران </c:v>
                </c:pt>
                <c:pt idx="9">
                  <c:v>اردستان</c:v>
                </c:pt>
                <c:pt idx="10">
                  <c:v>چادگان</c:v>
                </c:pt>
                <c:pt idx="11">
                  <c:v>خور</c:v>
                </c:pt>
                <c:pt idx="12">
                  <c:v>برخوار</c:v>
                </c:pt>
                <c:pt idx="13">
                  <c:v>گلپایگان</c:v>
                </c:pt>
                <c:pt idx="14">
                  <c:v>فریدن</c:v>
                </c:pt>
                <c:pt idx="15">
                  <c:v>لنجان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خمینی شهر</c:v>
                </c:pt>
                <c:pt idx="19">
                  <c:v>اصفهان 1</c:v>
                </c:pt>
                <c:pt idx="20">
                  <c:v>استان</c:v>
                </c:pt>
                <c:pt idx="21">
                  <c:v>شاهین شهر </c:v>
                </c:pt>
                <c:pt idx="22">
                  <c:v>شهرضا</c:v>
                </c:pt>
                <c:pt idx="23">
                  <c:v>سمیرم</c:v>
                </c:pt>
                <c:pt idx="24">
                  <c:v>فلاورجان</c:v>
                </c:pt>
                <c:pt idx="25">
                  <c:v>فریدونشهر</c:v>
                </c:pt>
                <c:pt idx="26">
                  <c:v>اصفهان 2</c:v>
                </c:pt>
                <c:pt idx="27">
                  <c:v>نطنز</c:v>
                </c:pt>
              </c:strCache>
            </c:strRef>
          </c:cat>
          <c:val>
            <c:numRef>
              <c:f>Sheet1!$D$1192:$D$1219</c:f>
              <c:numCache>
                <c:formatCode>General</c:formatCode>
                <c:ptCount val="28"/>
                <c:pt idx="0">
                  <c:v>37.15</c:v>
                </c:pt>
                <c:pt idx="1">
                  <c:v>39.96</c:v>
                </c:pt>
                <c:pt idx="2">
                  <c:v>35.51</c:v>
                </c:pt>
                <c:pt idx="3">
                  <c:v>33.24</c:v>
                </c:pt>
                <c:pt idx="4">
                  <c:v>32.67</c:v>
                </c:pt>
                <c:pt idx="5">
                  <c:v>31.59</c:v>
                </c:pt>
                <c:pt idx="6">
                  <c:v>30.8</c:v>
                </c:pt>
                <c:pt idx="7">
                  <c:v>30.01</c:v>
                </c:pt>
                <c:pt idx="8">
                  <c:v>30.17</c:v>
                </c:pt>
                <c:pt idx="9">
                  <c:v>29.94</c:v>
                </c:pt>
                <c:pt idx="10">
                  <c:v>29.73</c:v>
                </c:pt>
                <c:pt idx="11">
                  <c:v>29.32</c:v>
                </c:pt>
                <c:pt idx="12">
                  <c:v>28.86</c:v>
                </c:pt>
                <c:pt idx="13">
                  <c:v>28.33</c:v>
                </c:pt>
                <c:pt idx="14">
                  <c:v>28.16</c:v>
                </c:pt>
                <c:pt idx="15">
                  <c:v>27</c:v>
                </c:pt>
                <c:pt idx="16">
                  <c:v>26.36</c:v>
                </c:pt>
                <c:pt idx="17">
                  <c:v>26.37</c:v>
                </c:pt>
                <c:pt idx="18">
                  <c:v>25.59</c:v>
                </c:pt>
                <c:pt idx="19">
                  <c:v>25.68</c:v>
                </c:pt>
                <c:pt idx="20">
                  <c:v>25.46</c:v>
                </c:pt>
                <c:pt idx="21">
                  <c:v>23.77</c:v>
                </c:pt>
                <c:pt idx="22">
                  <c:v>23.81</c:v>
                </c:pt>
                <c:pt idx="23">
                  <c:v>23.31</c:v>
                </c:pt>
                <c:pt idx="24">
                  <c:v>22.71</c:v>
                </c:pt>
                <c:pt idx="25">
                  <c:v>21.24</c:v>
                </c:pt>
                <c:pt idx="26">
                  <c:v>20.350000000000001</c:v>
                </c:pt>
                <c:pt idx="27">
                  <c:v>16.079999999999998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0E-4D2A-8A89-2214E461F41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83196208"/>
        <c:axId val="-883194032"/>
      </c:barChart>
      <c:catAx>
        <c:axId val="-883196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4032"/>
        <c:crosses val="autoZero"/>
        <c:auto val="1"/>
        <c:lblAlgn val="ctr"/>
        <c:lblOffset val="100"/>
        <c:noMultiLvlLbl val="0"/>
      </c:catAx>
      <c:valAx>
        <c:axId val="-88319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196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fa-IR" sz="2000" b="1">
                <a:solidFill>
                  <a:srgbClr val="FF0000"/>
                </a:solidFill>
              </a:rPr>
              <a:t>مقایسه درصد شیوع</a:t>
            </a:r>
            <a:r>
              <a:rPr lang="fa-IR" sz="2000" b="1" baseline="0">
                <a:solidFill>
                  <a:srgbClr val="FF0000"/>
                </a:solidFill>
              </a:rPr>
              <a:t> کلسترول بالای 200 با هدف مورد انتظار فصل تابستان 1405 به تفکیک شهرستانها</a:t>
            </a:r>
            <a:endParaRPr lang="en-US" sz="2000" b="1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Sheet1!$C$1223</c:f>
              <c:strCache>
                <c:ptCount val="1"/>
                <c:pt idx="0">
                  <c:v>درصد شیوع چربی خون تابستان 1405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5B9BD5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578-40C3-B918-48F1D93FCD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Sheet1!$B$1224:$B$1251</c:f>
              <c:strCache>
                <c:ptCount val="28"/>
                <c:pt idx="0">
                  <c:v>ورزنه</c:v>
                </c:pt>
                <c:pt idx="1">
                  <c:v>هرند</c:v>
                </c:pt>
                <c:pt idx="2">
                  <c:v>کوهپایه</c:v>
                </c:pt>
                <c:pt idx="3">
                  <c:v>جرقویه</c:v>
                </c:pt>
                <c:pt idx="4">
                  <c:v>بوئین</c:v>
                </c:pt>
                <c:pt idx="5">
                  <c:v>نجف آباد</c:v>
                </c:pt>
                <c:pt idx="6">
                  <c:v>دهاقان</c:v>
                </c:pt>
                <c:pt idx="7">
                  <c:v>نائین</c:v>
                </c:pt>
                <c:pt idx="8">
                  <c:v>تیران </c:v>
                </c:pt>
                <c:pt idx="9">
                  <c:v>اردستان</c:v>
                </c:pt>
                <c:pt idx="10">
                  <c:v>چادگان</c:v>
                </c:pt>
                <c:pt idx="11">
                  <c:v>خور</c:v>
                </c:pt>
                <c:pt idx="12">
                  <c:v>برخوار</c:v>
                </c:pt>
                <c:pt idx="13">
                  <c:v>گلپایگان</c:v>
                </c:pt>
                <c:pt idx="14">
                  <c:v>فریدن</c:v>
                </c:pt>
                <c:pt idx="15">
                  <c:v>لنجان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خمینی شهر</c:v>
                </c:pt>
                <c:pt idx="19">
                  <c:v>اصفهان 1</c:v>
                </c:pt>
                <c:pt idx="20">
                  <c:v>استان</c:v>
                </c:pt>
                <c:pt idx="21">
                  <c:v>شاهین شهر </c:v>
                </c:pt>
                <c:pt idx="22">
                  <c:v>شهرضا</c:v>
                </c:pt>
                <c:pt idx="23">
                  <c:v>سمیرم</c:v>
                </c:pt>
                <c:pt idx="24">
                  <c:v>فلاورجان</c:v>
                </c:pt>
                <c:pt idx="25">
                  <c:v>فریدونشهر</c:v>
                </c:pt>
                <c:pt idx="26">
                  <c:v>اصفهان 2</c:v>
                </c:pt>
                <c:pt idx="27">
                  <c:v>نطنز</c:v>
                </c:pt>
              </c:strCache>
            </c:strRef>
          </c:cat>
          <c:val>
            <c:numRef>
              <c:f>Sheet1!$C$1224:$C$1251</c:f>
              <c:numCache>
                <c:formatCode>General</c:formatCode>
                <c:ptCount val="28"/>
                <c:pt idx="0">
                  <c:v>40.39</c:v>
                </c:pt>
                <c:pt idx="1">
                  <c:v>37.99</c:v>
                </c:pt>
                <c:pt idx="2">
                  <c:v>36.01</c:v>
                </c:pt>
                <c:pt idx="3">
                  <c:v>34.03</c:v>
                </c:pt>
                <c:pt idx="4">
                  <c:v>33.06</c:v>
                </c:pt>
                <c:pt idx="5">
                  <c:v>32.200000000000003</c:v>
                </c:pt>
                <c:pt idx="6">
                  <c:v>31.14</c:v>
                </c:pt>
                <c:pt idx="7">
                  <c:v>30.99</c:v>
                </c:pt>
                <c:pt idx="8">
                  <c:v>30.59</c:v>
                </c:pt>
                <c:pt idx="9">
                  <c:v>30.46</c:v>
                </c:pt>
                <c:pt idx="10">
                  <c:v>29.92</c:v>
                </c:pt>
                <c:pt idx="11">
                  <c:v>29.92</c:v>
                </c:pt>
                <c:pt idx="12">
                  <c:v>29.55</c:v>
                </c:pt>
                <c:pt idx="13">
                  <c:v>28.66</c:v>
                </c:pt>
                <c:pt idx="14">
                  <c:v>28.33</c:v>
                </c:pt>
                <c:pt idx="15">
                  <c:v>27.56</c:v>
                </c:pt>
                <c:pt idx="16">
                  <c:v>26.83</c:v>
                </c:pt>
                <c:pt idx="17">
                  <c:v>26.51</c:v>
                </c:pt>
                <c:pt idx="18">
                  <c:v>26.26</c:v>
                </c:pt>
                <c:pt idx="19">
                  <c:v>26.11</c:v>
                </c:pt>
                <c:pt idx="20">
                  <c:v>25.98</c:v>
                </c:pt>
                <c:pt idx="21">
                  <c:v>24.43</c:v>
                </c:pt>
                <c:pt idx="22">
                  <c:v>24.35</c:v>
                </c:pt>
                <c:pt idx="23">
                  <c:v>23.67</c:v>
                </c:pt>
                <c:pt idx="24">
                  <c:v>23.2</c:v>
                </c:pt>
                <c:pt idx="25">
                  <c:v>21.61</c:v>
                </c:pt>
                <c:pt idx="26">
                  <c:v>20.8</c:v>
                </c:pt>
                <c:pt idx="27">
                  <c:v>16.68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4-464B-8C26-B8AB16C76CE5}"/>
            </c:ext>
          </c:extLst>
        </c:ser>
        <c:ser>
          <c:idx val="1"/>
          <c:order val="1"/>
          <c:tx>
            <c:strRef>
              <c:f>Sheet1!$D$1223</c:f>
              <c:strCache>
                <c:ptCount val="1"/>
                <c:pt idx="0">
                  <c:v>هدف موردانتظاردرصد شیوع چربی خون تابستان 1405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0"/>
            <c:invertIfNegative val="0"/>
            <c:bubble3D val="0"/>
            <c:spPr>
              <a:solidFill>
                <a:srgbClr val="ED7D31">
                  <a:lumMod val="5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578-40C3-B918-48F1D93FCD6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Sheet1!$B$1224:$B$1251</c:f>
              <c:strCache>
                <c:ptCount val="28"/>
                <c:pt idx="0">
                  <c:v>ورزنه</c:v>
                </c:pt>
                <c:pt idx="1">
                  <c:v>هرند</c:v>
                </c:pt>
                <c:pt idx="2">
                  <c:v>کوهپایه</c:v>
                </c:pt>
                <c:pt idx="3">
                  <c:v>جرقویه</c:v>
                </c:pt>
                <c:pt idx="4">
                  <c:v>بوئین</c:v>
                </c:pt>
                <c:pt idx="5">
                  <c:v>نجف آباد</c:v>
                </c:pt>
                <c:pt idx="6">
                  <c:v>دهاقان</c:v>
                </c:pt>
                <c:pt idx="7">
                  <c:v>نائین</c:v>
                </c:pt>
                <c:pt idx="8">
                  <c:v>تیران </c:v>
                </c:pt>
                <c:pt idx="9">
                  <c:v>اردستان</c:v>
                </c:pt>
                <c:pt idx="10">
                  <c:v>چادگان</c:v>
                </c:pt>
                <c:pt idx="11">
                  <c:v>خور</c:v>
                </c:pt>
                <c:pt idx="12">
                  <c:v>برخوار</c:v>
                </c:pt>
                <c:pt idx="13">
                  <c:v>گلپایگان</c:v>
                </c:pt>
                <c:pt idx="14">
                  <c:v>فریدن</c:v>
                </c:pt>
                <c:pt idx="15">
                  <c:v>لنجان</c:v>
                </c:pt>
                <c:pt idx="16">
                  <c:v>مبارکه</c:v>
                </c:pt>
                <c:pt idx="17">
                  <c:v>خوانسار</c:v>
                </c:pt>
                <c:pt idx="18">
                  <c:v>خمینی شهر</c:v>
                </c:pt>
                <c:pt idx="19">
                  <c:v>اصفهان 1</c:v>
                </c:pt>
                <c:pt idx="20">
                  <c:v>استان</c:v>
                </c:pt>
                <c:pt idx="21">
                  <c:v>شاهین شهر </c:v>
                </c:pt>
                <c:pt idx="22">
                  <c:v>شهرضا</c:v>
                </c:pt>
                <c:pt idx="23">
                  <c:v>سمیرم</c:v>
                </c:pt>
                <c:pt idx="24">
                  <c:v>فلاورجان</c:v>
                </c:pt>
                <c:pt idx="25">
                  <c:v>فریدونشهر</c:v>
                </c:pt>
                <c:pt idx="26">
                  <c:v>اصفهان 2</c:v>
                </c:pt>
                <c:pt idx="27">
                  <c:v>نطنز</c:v>
                </c:pt>
              </c:strCache>
            </c:strRef>
          </c:cat>
          <c:val>
            <c:numRef>
              <c:f>Sheet1!$D$1224:$D$1251</c:f>
              <c:numCache>
                <c:formatCode>0.00</c:formatCode>
                <c:ptCount val="28"/>
                <c:pt idx="0">
                  <c:v>40.438349999999993</c:v>
                </c:pt>
                <c:pt idx="1">
                  <c:v>43.460549999999998</c:v>
                </c:pt>
                <c:pt idx="2">
                  <c:v>38.357849999999999</c:v>
                </c:pt>
                <c:pt idx="3">
                  <c:v>35.653199999999998</c:v>
                </c:pt>
                <c:pt idx="4">
                  <c:v>35.423250000000003</c:v>
                </c:pt>
                <c:pt idx="5">
                  <c:v>34.361100000000008</c:v>
                </c:pt>
                <c:pt idx="6">
                  <c:v>33.419399999999996</c:v>
                </c:pt>
                <c:pt idx="7">
                  <c:v>32.587199999999996</c:v>
                </c:pt>
                <c:pt idx="8">
                  <c:v>32.784300000000002</c:v>
                </c:pt>
                <c:pt idx="9">
                  <c:v>32.609099999999998</c:v>
                </c:pt>
                <c:pt idx="10">
                  <c:v>32.247749999999996</c:v>
                </c:pt>
                <c:pt idx="11">
                  <c:v>31.689299999999999</c:v>
                </c:pt>
                <c:pt idx="12">
                  <c:v>31.338899999999999</c:v>
                </c:pt>
                <c:pt idx="13">
                  <c:v>30.791399999999999</c:v>
                </c:pt>
                <c:pt idx="14">
                  <c:v>30.528600000000001</c:v>
                </c:pt>
                <c:pt idx="15">
                  <c:v>29.346</c:v>
                </c:pt>
                <c:pt idx="16">
                  <c:v>28.54665</c:v>
                </c:pt>
                <c:pt idx="17">
                  <c:v>28.579500000000003</c:v>
                </c:pt>
                <c:pt idx="18">
                  <c:v>27.82395</c:v>
                </c:pt>
                <c:pt idx="19">
                  <c:v>28.032000000000004</c:v>
                </c:pt>
                <c:pt idx="20">
                  <c:v>27.681600000000003</c:v>
                </c:pt>
                <c:pt idx="21">
                  <c:v>25.765349999999998</c:v>
                </c:pt>
                <c:pt idx="22">
                  <c:v>25.732500000000002</c:v>
                </c:pt>
                <c:pt idx="23">
                  <c:v>25.02075</c:v>
                </c:pt>
                <c:pt idx="24">
                  <c:v>24.440400000000004</c:v>
                </c:pt>
                <c:pt idx="25">
                  <c:v>22.206600000000002</c:v>
                </c:pt>
                <c:pt idx="26">
                  <c:v>22.250399999999999</c:v>
                </c:pt>
                <c:pt idx="27">
                  <c:v>17.454300000000003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34-464B-8C26-B8AB16C76CE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883224496"/>
        <c:axId val="-883203824"/>
      </c:barChart>
      <c:catAx>
        <c:axId val="-88322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203824"/>
        <c:crosses val="autoZero"/>
        <c:auto val="1"/>
        <c:lblAlgn val="ctr"/>
        <c:lblOffset val="100"/>
        <c:noMultiLvlLbl val="0"/>
      </c:catAx>
      <c:valAx>
        <c:axId val="-88320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8322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E41D41B-EA8E-4191-91B7-10315EBA39FF}" type="datetimeFigureOut">
              <a:rPr lang="fa-IR" smtClean="0"/>
              <a:t>22/04/1448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B156F14-E2DC-4068-88AF-AEDE847A3650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2944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B3A6FB-C9E3-4DB4-882B-F1BADECD4E94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890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992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18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70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35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02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25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02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03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487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69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409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622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32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022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30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0041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552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081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06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298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415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033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29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854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29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3694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98327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9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5603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85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986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122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84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96915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7383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8485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4179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8219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4713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3763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01340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1836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8922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4685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3821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3837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06348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9961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5083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342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244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20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743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3011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4970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94998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4612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72969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1622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5156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9339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7334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8566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107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70402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531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0376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156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3883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1322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9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50460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3061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99414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30764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810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9667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5845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2279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66033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33477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4318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658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753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51932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6642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5085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2091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39782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59251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9356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4728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82388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02415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60746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9967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62770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566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88542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1854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2278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69200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2065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0550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7435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1120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457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25647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54477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14982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11930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19394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52523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29544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0797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217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7113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4688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79760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5931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5022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253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16646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46290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740162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96610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008736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64374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350741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06420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7274490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589314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671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55359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15679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44563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10703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29253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26968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54444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90043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038215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22566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9053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27947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671931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351547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23434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70486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029062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0206003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6718600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79185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634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39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316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50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09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90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289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9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840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3455779-DA09-43CA-A734-F66CB83E7755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10/4/2026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50C2B37-89FD-4ADC-AC66-1EE7CEDCEF4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05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7641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6642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455779-DA09-43CA-A734-F66CB83E775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10/4/2026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0C2B37-89FD-4ADC-AC66-1EE7CEDCE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807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4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0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8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9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9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9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9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9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3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3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3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13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1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13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13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13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13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3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13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3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13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13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13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3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13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13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13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13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13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13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13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1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53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9967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12371"/>
            <a:ext cx="10515600" cy="2901707"/>
          </a:xfrm>
        </p:spPr>
        <p:txBody>
          <a:bodyPr>
            <a:normAutofit fontScale="90000"/>
          </a:bodyPr>
          <a:lstStyle/>
          <a:p>
            <a:pPr algn="ctr" rtl="1">
              <a:lnSpc>
                <a:spcPct val="150000"/>
              </a:lnSpc>
            </a:pPr>
            <a:r>
              <a:rPr lang="fa-IR" b="1" dirty="0">
                <a:solidFill>
                  <a:srgbClr val="7030A0"/>
                </a:solidFill>
              </a:rPr>
              <a:t>شاخص های</a:t>
            </a:r>
            <a:br>
              <a:rPr lang="fa-IR" b="1" dirty="0">
                <a:solidFill>
                  <a:srgbClr val="7030A0"/>
                </a:solidFill>
              </a:rPr>
            </a:br>
            <a:r>
              <a:rPr lang="fa-IR" b="1" dirty="0">
                <a:solidFill>
                  <a:srgbClr val="7030A0"/>
                </a:solidFill>
              </a:rPr>
              <a:t>برنامه پیشگیری و کنترل دیابت</a:t>
            </a:r>
            <a:br>
              <a:rPr lang="fa-IR" b="1" dirty="0">
                <a:solidFill>
                  <a:srgbClr val="7030A0"/>
                </a:solidFill>
              </a:rPr>
            </a:br>
            <a:r>
              <a:rPr lang="fa-IR" sz="4000" b="1" dirty="0" smtClean="0">
                <a:solidFill>
                  <a:srgbClr val="7030A0"/>
                </a:solidFill>
              </a:rPr>
              <a:t>تابستان </a:t>
            </a:r>
            <a:r>
              <a:rPr lang="fa-IR" sz="4000" b="1" dirty="0">
                <a:solidFill>
                  <a:srgbClr val="7030A0"/>
                </a:solidFill>
              </a:rPr>
              <a:t>1405</a:t>
            </a:r>
            <a:r>
              <a:rPr lang="en-US" sz="5400" dirty="0"/>
              <a:t/>
            </a:r>
            <a:br>
              <a:rPr lang="en-US" sz="5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19447"/>
            <a:ext cx="10515600" cy="1657515"/>
          </a:xfrm>
        </p:spPr>
        <p:txBody>
          <a:bodyPr/>
          <a:lstStyle/>
          <a:p>
            <a:pPr algn="ctr" rtl="1"/>
            <a:r>
              <a:rPr lang="fa-IR" dirty="0">
                <a:solidFill>
                  <a:schemeClr val="accent6">
                    <a:lumMod val="50000"/>
                  </a:schemeClr>
                </a:solidFill>
              </a:rPr>
              <a:t>معاونت بهداشت</a:t>
            </a:r>
          </a:p>
          <a:p>
            <a:pPr algn="ctr" rtl="1"/>
            <a:r>
              <a:rPr lang="fa-IR" dirty="0">
                <a:solidFill>
                  <a:schemeClr val="accent6">
                    <a:lumMod val="50000"/>
                  </a:schemeClr>
                </a:solidFill>
              </a:rPr>
              <a:t>مبارزه با بیماری های غیرواگیر</a:t>
            </a:r>
          </a:p>
        </p:txBody>
      </p:sp>
    </p:spTree>
    <p:extLst>
      <p:ext uri="{BB962C8B-B14F-4D97-AF65-F5344CB8AC3E}">
        <p14:creationId xmlns:p14="http://schemas.microsoft.com/office/powerpoint/2010/main" val="3171328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527781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05649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7188581"/>
              </p:ext>
            </p:extLst>
          </p:nvPr>
        </p:nvGraphicFramePr>
        <p:xfrm>
          <a:off x="-156755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8858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48A44C87-961E-4582-8551-78298BC38F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564691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9584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B703E84-744D-42C9-BC59-9428A61097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463647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4747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947011"/>
              </p:ext>
            </p:extLst>
          </p:nvPr>
        </p:nvGraphicFramePr>
        <p:xfrm>
          <a:off x="84083" y="168166"/>
          <a:ext cx="11908220" cy="656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23657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050646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945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6840446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2292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38BE91B-2AF0-416D-871E-E337B2F628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969832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8282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795946"/>
              </p:ext>
            </p:extLst>
          </p:nvPr>
        </p:nvGraphicFramePr>
        <p:xfrm>
          <a:off x="189186" y="262759"/>
          <a:ext cx="11761075" cy="6400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2506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6150110"/>
              </p:ext>
            </p:extLst>
          </p:nvPr>
        </p:nvGraphicFramePr>
        <p:xfrm>
          <a:off x="136633" y="126125"/>
          <a:ext cx="11845159" cy="6611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1028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039267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3838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9078343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0436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1924BA7-34D3-4611-8B83-C3DA525F89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4723304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18104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8399065"/>
              </p:ext>
            </p:extLst>
          </p:nvPr>
        </p:nvGraphicFramePr>
        <p:xfrm>
          <a:off x="357352" y="157655"/>
          <a:ext cx="11393213" cy="6526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6506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849146"/>
              </p:ext>
            </p:extLst>
          </p:nvPr>
        </p:nvGraphicFramePr>
        <p:xfrm>
          <a:off x="210208" y="157656"/>
          <a:ext cx="11750564" cy="6453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8905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0941213"/>
              </p:ext>
            </p:extLst>
          </p:nvPr>
        </p:nvGraphicFramePr>
        <p:xfrm>
          <a:off x="0" y="0"/>
          <a:ext cx="1207970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921757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1272688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0106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DA8DB6A-612A-49AC-8710-0FB4941E99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465439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27576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0592271"/>
              </p:ext>
            </p:extLst>
          </p:nvPr>
        </p:nvGraphicFramePr>
        <p:xfrm>
          <a:off x="199698" y="178676"/>
          <a:ext cx="11750564" cy="6568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2981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2508378"/>
              </p:ext>
            </p:extLst>
          </p:nvPr>
        </p:nvGraphicFramePr>
        <p:xfrm>
          <a:off x="334851" y="347730"/>
          <a:ext cx="11462197" cy="6387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238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21900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1168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9616438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2944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3F1A0A93-C464-43B7-A071-9DE264430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7892088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168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1386666"/>
              </p:ext>
            </p:extLst>
          </p:nvPr>
        </p:nvGraphicFramePr>
        <p:xfrm>
          <a:off x="199697" y="168166"/>
          <a:ext cx="11792605" cy="668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32004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CF0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558850"/>
              </p:ext>
            </p:extLst>
          </p:nvPr>
        </p:nvGraphicFramePr>
        <p:xfrm>
          <a:off x="0" y="1"/>
          <a:ext cx="12191999" cy="709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57275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3817F15-E645-4962-A0F7-09A060053D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847882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84807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232873"/>
              </p:ext>
            </p:extLst>
          </p:nvPr>
        </p:nvGraphicFramePr>
        <p:xfrm>
          <a:off x="178677" y="157655"/>
          <a:ext cx="11740054" cy="6600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21538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209972"/>
              </p:ext>
            </p:extLst>
          </p:nvPr>
        </p:nvGraphicFramePr>
        <p:xfrm>
          <a:off x="241739" y="262759"/>
          <a:ext cx="11729544" cy="6337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1301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317529"/>
              </p:ext>
            </p:extLst>
          </p:nvPr>
        </p:nvGraphicFramePr>
        <p:xfrm>
          <a:off x="0" y="-1"/>
          <a:ext cx="11947357" cy="701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15040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4919781"/>
              </p:ext>
            </p:extLst>
          </p:nvPr>
        </p:nvGraphicFramePr>
        <p:xfrm>
          <a:off x="252248" y="420413"/>
          <a:ext cx="11655973" cy="6201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3520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876702"/>
              </p:ext>
            </p:extLst>
          </p:nvPr>
        </p:nvGraphicFramePr>
        <p:xfrm>
          <a:off x="147145" y="336331"/>
          <a:ext cx="11634951" cy="639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98604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1401360"/>
              </p:ext>
            </p:extLst>
          </p:nvPr>
        </p:nvGraphicFramePr>
        <p:xfrm>
          <a:off x="178676" y="252247"/>
          <a:ext cx="11729545" cy="64953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70047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472848"/>
              </p:ext>
            </p:extLst>
          </p:nvPr>
        </p:nvGraphicFramePr>
        <p:xfrm>
          <a:off x="231228" y="220717"/>
          <a:ext cx="11687503" cy="6463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10555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8604881"/>
              </p:ext>
            </p:extLst>
          </p:nvPr>
        </p:nvGraphicFramePr>
        <p:xfrm>
          <a:off x="273269" y="210208"/>
          <a:ext cx="11634952" cy="6495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44066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7657516"/>
              </p:ext>
            </p:extLst>
          </p:nvPr>
        </p:nvGraphicFramePr>
        <p:xfrm>
          <a:off x="220717" y="283779"/>
          <a:ext cx="11782097" cy="635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6851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4803955"/>
              </p:ext>
            </p:extLst>
          </p:nvPr>
        </p:nvGraphicFramePr>
        <p:xfrm>
          <a:off x="168166" y="252248"/>
          <a:ext cx="11719033" cy="6442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6518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620530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25548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4749442"/>
              </p:ext>
            </p:extLst>
          </p:nvPr>
        </p:nvGraphicFramePr>
        <p:xfrm>
          <a:off x="0" y="0"/>
          <a:ext cx="12191999" cy="709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39840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1549485"/>
              </p:ext>
            </p:extLst>
          </p:nvPr>
        </p:nvGraphicFramePr>
        <p:xfrm>
          <a:off x="199697" y="210208"/>
          <a:ext cx="11698013" cy="6379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91346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5588544"/>
              </p:ext>
            </p:extLst>
          </p:nvPr>
        </p:nvGraphicFramePr>
        <p:xfrm>
          <a:off x="262759" y="315310"/>
          <a:ext cx="11414234" cy="6358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1599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2435623"/>
              </p:ext>
            </p:extLst>
          </p:nvPr>
        </p:nvGraphicFramePr>
        <p:xfrm>
          <a:off x="189186" y="262758"/>
          <a:ext cx="11687504" cy="6390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03140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4168021"/>
              </p:ext>
            </p:extLst>
          </p:nvPr>
        </p:nvGraphicFramePr>
        <p:xfrm>
          <a:off x="241738" y="241737"/>
          <a:ext cx="11655972" cy="6421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95586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684628"/>
              </p:ext>
            </p:extLst>
          </p:nvPr>
        </p:nvGraphicFramePr>
        <p:xfrm>
          <a:off x="346841" y="283779"/>
          <a:ext cx="11592911" cy="6390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11568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6279158"/>
              </p:ext>
            </p:extLst>
          </p:nvPr>
        </p:nvGraphicFramePr>
        <p:xfrm>
          <a:off x="304800" y="136634"/>
          <a:ext cx="11708524" cy="6568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46557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373654"/>
              </p:ext>
            </p:extLst>
          </p:nvPr>
        </p:nvGraphicFramePr>
        <p:xfrm>
          <a:off x="283780" y="262759"/>
          <a:ext cx="11655972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59959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1173214"/>
              </p:ext>
            </p:extLst>
          </p:nvPr>
        </p:nvGraphicFramePr>
        <p:xfrm>
          <a:off x="378372" y="304799"/>
          <a:ext cx="11382704" cy="6306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77100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5166324"/>
              </p:ext>
            </p:extLst>
          </p:nvPr>
        </p:nvGraphicFramePr>
        <p:xfrm>
          <a:off x="178676" y="147143"/>
          <a:ext cx="11708524" cy="6411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53403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3092535"/>
              </p:ext>
            </p:extLst>
          </p:nvPr>
        </p:nvGraphicFramePr>
        <p:xfrm>
          <a:off x="273268" y="262759"/>
          <a:ext cx="11561379" cy="634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28188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33139"/>
              </p:ext>
            </p:extLst>
          </p:nvPr>
        </p:nvGraphicFramePr>
        <p:xfrm>
          <a:off x="157655" y="126124"/>
          <a:ext cx="11634952" cy="647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847765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689355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2320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3778257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4577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0983905"/>
              </p:ext>
            </p:extLst>
          </p:nvPr>
        </p:nvGraphicFramePr>
        <p:xfrm>
          <a:off x="189186" y="231229"/>
          <a:ext cx="11698014" cy="6432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84744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311801"/>
              </p:ext>
            </p:extLst>
          </p:nvPr>
        </p:nvGraphicFramePr>
        <p:xfrm>
          <a:off x="347731" y="180304"/>
          <a:ext cx="11436438" cy="643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42430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954083"/>
              </p:ext>
            </p:extLst>
          </p:nvPr>
        </p:nvGraphicFramePr>
        <p:xfrm>
          <a:off x="412124" y="193183"/>
          <a:ext cx="11423561" cy="6349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747766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177813"/>
              </p:ext>
            </p:extLst>
          </p:nvPr>
        </p:nvGraphicFramePr>
        <p:xfrm>
          <a:off x="244699" y="180304"/>
          <a:ext cx="11590986" cy="645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615103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2425015"/>
              </p:ext>
            </p:extLst>
          </p:nvPr>
        </p:nvGraphicFramePr>
        <p:xfrm>
          <a:off x="360608" y="347730"/>
          <a:ext cx="11436439" cy="6387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9388590"/>
      </p:ext>
    </p:extLst>
  </p:cSld>
  <p:clrMapOvr>
    <a:masterClrMapping/>
  </p:clrMapOvr>
</p:sld>
</file>

<file path=ppt/theme/theme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16136</TotalTime>
  <Words>874</Words>
  <Application>Microsoft Office PowerPoint</Application>
  <PresentationFormat>Widescreen</PresentationFormat>
  <Paragraphs>69</Paragraphs>
  <Slides>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58</vt:i4>
      </vt:variant>
    </vt:vector>
  </HeadingPairs>
  <TitlesOfParts>
    <vt:vector size="78" baseType="lpstr">
      <vt:lpstr>Arial</vt:lpstr>
      <vt:lpstr>Arial (Body)</vt:lpstr>
      <vt:lpstr>B Titr</vt:lpstr>
      <vt:lpstr>Calibri</vt:lpstr>
      <vt:lpstr>Calibri Light</vt:lpstr>
      <vt:lpstr>Times New Roman</vt:lpstr>
      <vt:lpstr>10_Office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18_Office Theme</vt:lpstr>
      <vt:lpstr>20_Office Theme</vt:lpstr>
      <vt:lpstr>21_Office Theme</vt:lpstr>
      <vt:lpstr>23_Office Theme</vt:lpstr>
      <vt:lpstr>25_Office Theme</vt:lpstr>
      <vt:lpstr>24_Office Theme</vt:lpstr>
      <vt:lpstr>PowerPoint Presentation</vt:lpstr>
      <vt:lpstr>شاخص های برنامه پیشگیری و کنترل دیابت تابستان 1405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Dr.Rasti</dc:creator>
  <cp:lastModifiedBy>A.R.I</cp:lastModifiedBy>
  <cp:revision>1497</cp:revision>
  <dcterms:created xsi:type="dcterms:W3CDTF">2022-12-25T09:49:18Z</dcterms:created>
  <dcterms:modified xsi:type="dcterms:W3CDTF">2026-10-04T04:51:24Z</dcterms:modified>
</cp:coreProperties>
</file>